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5" r:id="rId4"/>
  </p:sldMasterIdLst>
  <p:notesMasterIdLst>
    <p:notesMasterId r:id="rId26"/>
  </p:notesMasterIdLst>
  <p:handoutMasterIdLst>
    <p:handoutMasterId r:id="rId27"/>
  </p:handoutMasterIdLst>
  <p:sldIdLst>
    <p:sldId id="256" r:id="rId5"/>
    <p:sldId id="2147469873" r:id="rId6"/>
    <p:sldId id="2147469245" r:id="rId7"/>
    <p:sldId id="2147469765" r:id="rId8"/>
    <p:sldId id="2147469471" r:id="rId9"/>
    <p:sldId id="2147469875" r:id="rId10"/>
    <p:sldId id="2147469772" r:id="rId11"/>
    <p:sldId id="2147469472" r:id="rId12"/>
    <p:sldId id="2147469862" r:id="rId13"/>
    <p:sldId id="2147469864" r:id="rId14"/>
    <p:sldId id="2147469878" r:id="rId15"/>
    <p:sldId id="2147469712" r:id="rId16"/>
    <p:sldId id="2147469876" r:id="rId17"/>
    <p:sldId id="2147469877" r:id="rId18"/>
    <p:sldId id="2147469859" r:id="rId19"/>
    <p:sldId id="2147469857" r:id="rId20"/>
    <p:sldId id="2147469865" r:id="rId21"/>
    <p:sldId id="2147469813" r:id="rId22"/>
    <p:sldId id="2147469866" r:id="rId23"/>
    <p:sldId id="2147469713" r:id="rId24"/>
    <p:sldId id="2145707220" r:id="rId25"/>
  </p:sldIdLst>
  <p:sldSz cx="13439775" cy="7559675"/>
  <p:notesSz cx="6858000" cy="9144000"/>
  <p:custDataLst>
    <p:tags r:id="rId28"/>
  </p:custDataLst>
  <p:defaultTextStyle>
    <a:defPPr>
      <a:defRPr lang="en-US"/>
    </a:defPPr>
    <a:lvl1pPr algn="l" rtl="0" fontAlgn="base">
      <a:lnSpc>
        <a:spcPct val="93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1pPr>
    <a:lvl2pPr marL="457200" algn="l" rtl="0" fontAlgn="base">
      <a:lnSpc>
        <a:spcPct val="93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2pPr>
    <a:lvl3pPr marL="914400" algn="l" rtl="0" fontAlgn="base">
      <a:lnSpc>
        <a:spcPct val="93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3pPr>
    <a:lvl4pPr marL="1371600" algn="l" rtl="0" fontAlgn="base">
      <a:lnSpc>
        <a:spcPct val="93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4pPr>
    <a:lvl5pPr marL="1828800" algn="l" rtl="0" fontAlgn="base">
      <a:lnSpc>
        <a:spcPct val="93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itchFamily="34" charset="0"/>
        <a:ea typeface="ヒラギノ角ゴ ProN W3" charset="-128"/>
        <a:cs typeface="+mn-cs"/>
        <a:sym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Template" id="{3F3F3043-A16C-401D-B3BD-336A0755B194}">
          <p14:sldIdLst>
            <p14:sldId id="256"/>
            <p14:sldId id="2147469873"/>
            <p14:sldId id="2147469245"/>
            <p14:sldId id="2147469765"/>
            <p14:sldId id="2147469471"/>
            <p14:sldId id="2147469875"/>
            <p14:sldId id="2147469772"/>
            <p14:sldId id="2147469472"/>
            <p14:sldId id="2147469862"/>
            <p14:sldId id="2147469864"/>
            <p14:sldId id="2147469878"/>
            <p14:sldId id="2147469712"/>
            <p14:sldId id="2147469876"/>
            <p14:sldId id="2147469877"/>
            <p14:sldId id="2147469859"/>
            <p14:sldId id="2147469857"/>
            <p14:sldId id="2147469865"/>
            <p14:sldId id="2147469813"/>
            <p14:sldId id="2147469866"/>
            <p14:sldId id="2147469713"/>
            <p14:sldId id="2145707220"/>
          </p14:sldIdLst>
        </p14:section>
      </p14:sectionLst>
    </p:ext>
    <p:ext uri="{EFAFB233-063F-42B5-8137-9DF3F51BA10A}">
      <p15:sldGuideLst xmlns:p15="http://schemas.microsoft.com/office/powerpoint/2012/main">
        <p15:guide id="15" pos="8270" userDrawn="1">
          <p15:clr>
            <a:srgbClr val="A4A3A4"/>
          </p15:clr>
        </p15:guide>
        <p15:guide id="16" orient="horz" pos="238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B25F34-3309-E5EF-71B7-B94EC713588E}" name="Dawn Mattoon" initials="DM" userId="S::dawn@mercybio.com::37de98cc-c416-43a8-86f9-3b50245cd94d" providerId="AD"/>
  <p188:author id="{37168137-E92C-6044-C3E6-411F40773609}" name="Darrin Crisitello" initials="DC" userId="S::darrin.crisitello@mercybio.com::c2d275f2-be20-473c-80d0-a5b74b13c66a" providerId="AD"/>
  <p188:author id="{8C36A862-E80C-DCDD-0E81-8D2A20F6DC78}" name="Ronan O'Brien" initials="RO" userId="S::ronan.obrien@mercybio.com::a734615d-7d7a-4c58-959b-40cd23185bd9" providerId="AD"/>
  <p188:author id="{135E50AD-FE8C-4C25-D961-1264E89425BA}" name="Tim Membrino" initials="TM" userId="S::tim@mercybio.com::dd0755bd-94f5-4038-9a09-ebf4075787c2" providerId="AD"/>
  <p188:author id="{52D021B6-F74F-43BD-F63C-35A481A4F9C6}" name="Ellen Snow" initials="ES" userId="S::ellen.snow@mercybio.com::b551f3de-3088-405a-b338-6ceca013d09a" providerId="AD"/>
  <p188:author id="{34705CD7-C80A-E1A4-E44E-80AB84B511BC}" name="Toumy Guettouche" initials="TG" userId="S::toumy@mercybio.com::e63edead-b4ae-42c6-8e62-6b14cc22009e" providerId="AD"/>
  <p188:author id="{A5D229EA-0146-84A9-8E10-AE8FB3ADF193}" name="Michael Smith" initials="MS" userId="S::michael@mercybio.com::d5cad431-f801-4433-b19d-76eb3748141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ory Gosch" initials="GG" lastIdx="1" clrIdx="0"/>
  <p:cmAuthor id="2" name="Patricia Wilch" initials="PW [2]" lastIdx="1" clrIdx="1">
    <p:extLst>
      <p:ext uri="{19B8F6BF-5375-455C-9EA6-DF929625EA0E}">
        <p15:presenceInfo xmlns:p15="http://schemas.microsoft.com/office/powerpoint/2012/main" userId="S::pwilch@chromacode.com::8d1cd706-aab4-4835-a7e8-7f4b19249cab" providerId="AD"/>
      </p:ext>
    </p:extLst>
  </p:cmAuthor>
  <p:cmAuthor id="3" name="Chris MacDonald" initials="CM" lastIdx="2" clrIdx="2">
    <p:extLst>
      <p:ext uri="{19B8F6BF-5375-455C-9EA6-DF929625EA0E}">
        <p15:presenceInfo xmlns:p15="http://schemas.microsoft.com/office/powerpoint/2012/main" userId="S::cmacdonald@chromacode.com::e7de1026-e419-4be4-a63b-ccd6b44bb736" providerId="AD"/>
      </p:ext>
    </p:extLst>
  </p:cmAuthor>
  <p:cmAuthor id="4" name="Janet Choi" initials="JC" lastIdx="2" clrIdx="3">
    <p:extLst>
      <p:ext uri="{19B8F6BF-5375-455C-9EA6-DF929625EA0E}">
        <p15:presenceInfo xmlns:p15="http://schemas.microsoft.com/office/powerpoint/2012/main" userId="S::janet@stinson.co::e31cb7e7-be7c-4c31-88d0-896442d9e8d1" providerId="AD"/>
      </p:ext>
    </p:extLst>
  </p:cmAuthor>
  <p:cmAuthor id="5" name="Владислав" initials="В" lastIdx="1" clrIdx="4">
    <p:extLst>
      <p:ext uri="{19B8F6BF-5375-455C-9EA6-DF929625EA0E}">
        <p15:presenceInfo xmlns:p15="http://schemas.microsoft.com/office/powerpoint/2012/main" userId="Владислав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6E8"/>
    <a:srgbClr val="CECBDC"/>
    <a:srgbClr val="FFFFFF"/>
    <a:srgbClr val="262626"/>
    <a:srgbClr val="79BAD4"/>
    <a:srgbClr val="F6F5FB"/>
    <a:srgbClr val="5BA4DD"/>
    <a:srgbClr val="7E44B1"/>
    <a:srgbClr val="9825A0"/>
    <a:srgbClr val="3A5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0"/>
    <p:restoredTop sz="94412"/>
  </p:normalViewPr>
  <p:slideViewPr>
    <p:cSldViewPr snapToGrid="0">
      <p:cViewPr>
        <p:scale>
          <a:sx n="100" d="100"/>
          <a:sy n="100" d="100"/>
        </p:scale>
        <p:origin x="936" y="224"/>
      </p:cViewPr>
      <p:guideLst>
        <p:guide pos="8270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2B8E8C-6B06-D645-97DC-9B2C9556DDCD}" type="doc">
      <dgm:prSet loTypeId="urn:microsoft.com/office/officeart/2005/8/layout/chevron1" loCatId="" qsTypeId="urn:microsoft.com/office/officeart/2005/8/quickstyle/simple1" qsCatId="simple" csTypeId="urn:microsoft.com/office/officeart/2005/8/colors/colorful4" csCatId="colorful" phldr="1"/>
      <dgm:spPr/>
    </dgm:pt>
    <dgm:pt modelId="{17D41C46-AA56-C249-A879-F8743DF9B942}">
      <dgm:prSet phldrT="[Text]"/>
      <dgm:spPr/>
      <dgm:t>
        <a:bodyPr/>
        <a:lstStyle/>
        <a:p>
          <a:r>
            <a:rPr lang="en-US" dirty="0"/>
            <a:t>Test Development</a:t>
          </a:r>
        </a:p>
      </dgm:t>
    </dgm:pt>
    <dgm:pt modelId="{F5FEE212-1FD4-9E41-934C-28BA79E779E7}" type="parTrans" cxnId="{E78D5BE1-D068-A447-BDEA-A7E1639C64C1}">
      <dgm:prSet/>
      <dgm:spPr/>
      <dgm:t>
        <a:bodyPr/>
        <a:lstStyle/>
        <a:p>
          <a:endParaRPr lang="en-US"/>
        </a:p>
      </dgm:t>
    </dgm:pt>
    <dgm:pt modelId="{2EA0F35D-192D-8A40-836C-A7CC06457BFB}" type="sibTrans" cxnId="{E78D5BE1-D068-A447-BDEA-A7E1639C64C1}">
      <dgm:prSet/>
      <dgm:spPr/>
      <dgm:t>
        <a:bodyPr/>
        <a:lstStyle/>
        <a:p>
          <a:endParaRPr lang="en-US"/>
        </a:p>
      </dgm:t>
    </dgm:pt>
    <dgm:pt modelId="{7707FFDC-883B-F742-8F92-2AC24223AE70}">
      <dgm:prSet phldrT="[Text]"/>
      <dgm:spPr/>
      <dgm:t>
        <a:bodyPr/>
        <a:lstStyle/>
        <a:p>
          <a:r>
            <a:rPr lang="en-US" dirty="0"/>
            <a:t>Clinical Validation</a:t>
          </a:r>
        </a:p>
      </dgm:t>
    </dgm:pt>
    <dgm:pt modelId="{0467C2E0-3E40-1B4D-9D02-41450728D08F}" type="parTrans" cxnId="{97DF1FA3-F3FC-C94B-BC3D-20345D123A89}">
      <dgm:prSet/>
      <dgm:spPr/>
      <dgm:t>
        <a:bodyPr/>
        <a:lstStyle/>
        <a:p>
          <a:endParaRPr lang="en-US"/>
        </a:p>
      </dgm:t>
    </dgm:pt>
    <dgm:pt modelId="{326D4D68-E9E9-F34E-AD68-D164C059D58E}" type="sibTrans" cxnId="{97DF1FA3-F3FC-C94B-BC3D-20345D123A89}">
      <dgm:prSet/>
      <dgm:spPr/>
      <dgm:t>
        <a:bodyPr/>
        <a:lstStyle/>
        <a:p>
          <a:endParaRPr lang="en-US"/>
        </a:p>
      </dgm:t>
    </dgm:pt>
    <dgm:pt modelId="{D35281A2-0564-0C4F-B5E0-0740FE44AD2A}">
      <dgm:prSet phldrT="[Text]"/>
      <dgm:spPr/>
      <dgm:t>
        <a:bodyPr/>
        <a:lstStyle/>
        <a:p>
          <a:r>
            <a:rPr lang="en-US" dirty="0"/>
            <a:t>FDA Approval</a:t>
          </a:r>
        </a:p>
      </dgm:t>
    </dgm:pt>
    <dgm:pt modelId="{FFF9EEA8-8CDB-4C43-A072-C8FEDC299934}" type="parTrans" cxnId="{64410E22-17B8-B941-9ACD-DDC371C850D4}">
      <dgm:prSet/>
      <dgm:spPr/>
      <dgm:t>
        <a:bodyPr/>
        <a:lstStyle/>
        <a:p>
          <a:endParaRPr lang="en-US"/>
        </a:p>
      </dgm:t>
    </dgm:pt>
    <dgm:pt modelId="{32E6E8EF-7489-4743-989A-C6AE69837F77}" type="sibTrans" cxnId="{64410E22-17B8-B941-9ACD-DDC371C850D4}">
      <dgm:prSet/>
      <dgm:spPr/>
      <dgm:t>
        <a:bodyPr/>
        <a:lstStyle/>
        <a:p>
          <a:endParaRPr lang="en-US"/>
        </a:p>
      </dgm:t>
    </dgm:pt>
    <dgm:pt modelId="{EA1265C7-AD37-084C-B5FB-403E4AF8A1A3}">
      <dgm:prSet phldrT="[Text]"/>
      <dgm:spPr/>
      <dgm:t>
        <a:bodyPr/>
        <a:lstStyle/>
        <a:p>
          <a:r>
            <a:rPr lang="en-US" dirty="0"/>
            <a:t>Guidelines Inclusion</a:t>
          </a:r>
        </a:p>
      </dgm:t>
    </dgm:pt>
    <dgm:pt modelId="{24802C25-0EAE-AD4D-87BA-061272650BC4}" type="parTrans" cxnId="{3C35923E-307C-D24B-94E5-2952DEF61841}">
      <dgm:prSet/>
      <dgm:spPr/>
      <dgm:t>
        <a:bodyPr/>
        <a:lstStyle/>
        <a:p>
          <a:endParaRPr lang="en-US"/>
        </a:p>
      </dgm:t>
    </dgm:pt>
    <dgm:pt modelId="{325002DB-55DC-8146-B6CD-5F6ED8ABDAC6}" type="sibTrans" cxnId="{3C35923E-307C-D24B-94E5-2952DEF61841}">
      <dgm:prSet/>
      <dgm:spPr/>
      <dgm:t>
        <a:bodyPr/>
        <a:lstStyle/>
        <a:p>
          <a:endParaRPr lang="en-US"/>
        </a:p>
      </dgm:t>
    </dgm:pt>
    <dgm:pt modelId="{7988A068-381C-8A4E-B3F8-B80788B813C1}">
      <dgm:prSet phldrT="[Text]"/>
      <dgm:spPr/>
      <dgm:t>
        <a:bodyPr/>
        <a:lstStyle/>
        <a:p>
          <a:r>
            <a:rPr lang="en-US" dirty="0"/>
            <a:t>Payer Coverage</a:t>
          </a:r>
        </a:p>
      </dgm:t>
    </dgm:pt>
    <dgm:pt modelId="{E881B6E2-B045-7741-87DD-623CFBB43EDA}" type="parTrans" cxnId="{8D869706-FFAA-6844-B657-22FF5CA1BC8F}">
      <dgm:prSet/>
      <dgm:spPr/>
      <dgm:t>
        <a:bodyPr/>
        <a:lstStyle/>
        <a:p>
          <a:endParaRPr lang="en-US"/>
        </a:p>
      </dgm:t>
    </dgm:pt>
    <dgm:pt modelId="{7EC05CA3-FFE6-0B4F-9D13-B2BA17A39E00}" type="sibTrans" cxnId="{8D869706-FFAA-6844-B657-22FF5CA1BC8F}">
      <dgm:prSet/>
      <dgm:spPr/>
      <dgm:t>
        <a:bodyPr/>
        <a:lstStyle/>
        <a:p>
          <a:endParaRPr lang="en-US"/>
        </a:p>
      </dgm:t>
    </dgm:pt>
    <dgm:pt modelId="{1DFA09EC-40AA-7B49-9FD2-6A8C2E7CB237}" type="pres">
      <dgm:prSet presAssocID="{D62B8E8C-6B06-D645-97DC-9B2C9556DDCD}" presName="Name0" presStyleCnt="0">
        <dgm:presLayoutVars>
          <dgm:dir/>
          <dgm:animLvl val="lvl"/>
          <dgm:resizeHandles val="exact"/>
        </dgm:presLayoutVars>
      </dgm:prSet>
      <dgm:spPr/>
    </dgm:pt>
    <dgm:pt modelId="{FB826902-37C5-8C46-BC58-359FED67DC02}" type="pres">
      <dgm:prSet presAssocID="{17D41C46-AA56-C249-A879-F8743DF9B942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98B5D8C-B023-D442-BD22-6EBA9D2B17D8}" type="pres">
      <dgm:prSet presAssocID="{2EA0F35D-192D-8A40-836C-A7CC06457BFB}" presName="parTxOnlySpace" presStyleCnt="0"/>
      <dgm:spPr/>
    </dgm:pt>
    <dgm:pt modelId="{ABD3F316-B452-2747-B312-5EFD886F699D}" type="pres">
      <dgm:prSet presAssocID="{7707FFDC-883B-F742-8F92-2AC24223AE7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B05C43E-2BD6-A846-96A6-A7A59EA22DDA}" type="pres">
      <dgm:prSet presAssocID="{326D4D68-E9E9-F34E-AD68-D164C059D58E}" presName="parTxOnlySpace" presStyleCnt="0"/>
      <dgm:spPr/>
    </dgm:pt>
    <dgm:pt modelId="{07D2145F-B4E2-2D44-8B14-35FF384FC439}" type="pres">
      <dgm:prSet presAssocID="{D35281A2-0564-0C4F-B5E0-0740FE44AD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511712CB-0E72-7E48-9183-1BAE89F2738B}" type="pres">
      <dgm:prSet presAssocID="{32E6E8EF-7489-4743-989A-C6AE69837F77}" presName="parTxOnlySpace" presStyleCnt="0"/>
      <dgm:spPr/>
    </dgm:pt>
    <dgm:pt modelId="{25D66B7F-A76B-0A4F-A16F-AC25A9A7AD6B}" type="pres">
      <dgm:prSet presAssocID="{EA1265C7-AD37-084C-B5FB-403E4AF8A1A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538275C-B1EB-6547-8615-F1A81638F7EA}" type="pres">
      <dgm:prSet presAssocID="{325002DB-55DC-8146-B6CD-5F6ED8ABDAC6}" presName="parTxOnlySpace" presStyleCnt="0"/>
      <dgm:spPr/>
    </dgm:pt>
    <dgm:pt modelId="{1AF76C91-7BEF-E54E-8782-AA02CEA2106A}" type="pres">
      <dgm:prSet presAssocID="{7988A068-381C-8A4E-B3F8-B80788B813C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8D869706-FFAA-6844-B657-22FF5CA1BC8F}" srcId="{D62B8E8C-6B06-D645-97DC-9B2C9556DDCD}" destId="{7988A068-381C-8A4E-B3F8-B80788B813C1}" srcOrd="4" destOrd="0" parTransId="{E881B6E2-B045-7741-87DD-623CFBB43EDA}" sibTransId="{7EC05CA3-FFE6-0B4F-9D13-B2BA17A39E00}"/>
    <dgm:cxn modelId="{64410E22-17B8-B941-9ACD-DDC371C850D4}" srcId="{D62B8E8C-6B06-D645-97DC-9B2C9556DDCD}" destId="{D35281A2-0564-0C4F-B5E0-0740FE44AD2A}" srcOrd="2" destOrd="0" parTransId="{FFF9EEA8-8CDB-4C43-A072-C8FEDC299934}" sibTransId="{32E6E8EF-7489-4743-989A-C6AE69837F77}"/>
    <dgm:cxn modelId="{3C35923E-307C-D24B-94E5-2952DEF61841}" srcId="{D62B8E8C-6B06-D645-97DC-9B2C9556DDCD}" destId="{EA1265C7-AD37-084C-B5FB-403E4AF8A1A3}" srcOrd="3" destOrd="0" parTransId="{24802C25-0EAE-AD4D-87BA-061272650BC4}" sibTransId="{325002DB-55DC-8146-B6CD-5F6ED8ABDAC6}"/>
    <dgm:cxn modelId="{6D081262-60EA-A94C-8538-B26CA4404A1F}" type="presOf" srcId="{D62B8E8C-6B06-D645-97DC-9B2C9556DDCD}" destId="{1DFA09EC-40AA-7B49-9FD2-6A8C2E7CB237}" srcOrd="0" destOrd="0" presId="urn:microsoft.com/office/officeart/2005/8/layout/chevron1"/>
    <dgm:cxn modelId="{A863FB6D-109F-B249-ACCE-27D14DF0965E}" type="presOf" srcId="{7988A068-381C-8A4E-B3F8-B80788B813C1}" destId="{1AF76C91-7BEF-E54E-8782-AA02CEA2106A}" srcOrd="0" destOrd="0" presId="urn:microsoft.com/office/officeart/2005/8/layout/chevron1"/>
    <dgm:cxn modelId="{97DF1FA3-F3FC-C94B-BC3D-20345D123A89}" srcId="{D62B8E8C-6B06-D645-97DC-9B2C9556DDCD}" destId="{7707FFDC-883B-F742-8F92-2AC24223AE70}" srcOrd="1" destOrd="0" parTransId="{0467C2E0-3E40-1B4D-9D02-41450728D08F}" sibTransId="{326D4D68-E9E9-F34E-AD68-D164C059D58E}"/>
    <dgm:cxn modelId="{2E52AEA7-DF03-4246-AFAC-920FA3EEED09}" type="presOf" srcId="{EA1265C7-AD37-084C-B5FB-403E4AF8A1A3}" destId="{25D66B7F-A76B-0A4F-A16F-AC25A9A7AD6B}" srcOrd="0" destOrd="0" presId="urn:microsoft.com/office/officeart/2005/8/layout/chevron1"/>
    <dgm:cxn modelId="{A58F18B6-A7C4-574D-B075-8576E30B0172}" type="presOf" srcId="{7707FFDC-883B-F742-8F92-2AC24223AE70}" destId="{ABD3F316-B452-2747-B312-5EFD886F699D}" srcOrd="0" destOrd="0" presId="urn:microsoft.com/office/officeart/2005/8/layout/chevron1"/>
    <dgm:cxn modelId="{E0F0C6BC-6621-714C-930D-0D4DE89CC354}" type="presOf" srcId="{17D41C46-AA56-C249-A879-F8743DF9B942}" destId="{FB826902-37C5-8C46-BC58-359FED67DC02}" srcOrd="0" destOrd="0" presId="urn:microsoft.com/office/officeart/2005/8/layout/chevron1"/>
    <dgm:cxn modelId="{E78D5BE1-D068-A447-BDEA-A7E1639C64C1}" srcId="{D62B8E8C-6B06-D645-97DC-9B2C9556DDCD}" destId="{17D41C46-AA56-C249-A879-F8743DF9B942}" srcOrd="0" destOrd="0" parTransId="{F5FEE212-1FD4-9E41-934C-28BA79E779E7}" sibTransId="{2EA0F35D-192D-8A40-836C-A7CC06457BFB}"/>
    <dgm:cxn modelId="{2512B7E5-8FD4-8C44-B45E-A4491B4A9756}" type="presOf" srcId="{D35281A2-0564-0C4F-B5E0-0740FE44AD2A}" destId="{07D2145F-B4E2-2D44-8B14-35FF384FC439}" srcOrd="0" destOrd="0" presId="urn:microsoft.com/office/officeart/2005/8/layout/chevron1"/>
    <dgm:cxn modelId="{B3488AC5-53F6-ED49-8B8F-61141EE8B797}" type="presParOf" srcId="{1DFA09EC-40AA-7B49-9FD2-6A8C2E7CB237}" destId="{FB826902-37C5-8C46-BC58-359FED67DC02}" srcOrd="0" destOrd="0" presId="urn:microsoft.com/office/officeart/2005/8/layout/chevron1"/>
    <dgm:cxn modelId="{179989E0-53FA-7244-B53A-BDF6848734B4}" type="presParOf" srcId="{1DFA09EC-40AA-7B49-9FD2-6A8C2E7CB237}" destId="{098B5D8C-B023-D442-BD22-6EBA9D2B17D8}" srcOrd="1" destOrd="0" presId="urn:microsoft.com/office/officeart/2005/8/layout/chevron1"/>
    <dgm:cxn modelId="{5A4BB780-686D-0F49-BB38-D5E3DECD9F7D}" type="presParOf" srcId="{1DFA09EC-40AA-7B49-9FD2-6A8C2E7CB237}" destId="{ABD3F316-B452-2747-B312-5EFD886F699D}" srcOrd="2" destOrd="0" presId="urn:microsoft.com/office/officeart/2005/8/layout/chevron1"/>
    <dgm:cxn modelId="{D43D4B34-4223-104C-84ED-2BD5872BF2B1}" type="presParOf" srcId="{1DFA09EC-40AA-7B49-9FD2-6A8C2E7CB237}" destId="{5B05C43E-2BD6-A846-96A6-A7A59EA22DDA}" srcOrd="3" destOrd="0" presId="urn:microsoft.com/office/officeart/2005/8/layout/chevron1"/>
    <dgm:cxn modelId="{09D7F6B9-5B0E-E548-A9B7-48DFA7CCCCD9}" type="presParOf" srcId="{1DFA09EC-40AA-7B49-9FD2-6A8C2E7CB237}" destId="{07D2145F-B4E2-2D44-8B14-35FF384FC439}" srcOrd="4" destOrd="0" presId="urn:microsoft.com/office/officeart/2005/8/layout/chevron1"/>
    <dgm:cxn modelId="{6EED854D-097F-5344-942A-768CE9846F25}" type="presParOf" srcId="{1DFA09EC-40AA-7B49-9FD2-6A8C2E7CB237}" destId="{511712CB-0E72-7E48-9183-1BAE89F2738B}" srcOrd="5" destOrd="0" presId="urn:microsoft.com/office/officeart/2005/8/layout/chevron1"/>
    <dgm:cxn modelId="{70172447-FE5A-8046-888B-89CC7E26DBC1}" type="presParOf" srcId="{1DFA09EC-40AA-7B49-9FD2-6A8C2E7CB237}" destId="{25D66B7F-A76B-0A4F-A16F-AC25A9A7AD6B}" srcOrd="6" destOrd="0" presId="urn:microsoft.com/office/officeart/2005/8/layout/chevron1"/>
    <dgm:cxn modelId="{DD802672-B274-D94F-AA21-177531E80625}" type="presParOf" srcId="{1DFA09EC-40AA-7B49-9FD2-6A8C2E7CB237}" destId="{E538275C-B1EB-6547-8615-F1A81638F7EA}" srcOrd="7" destOrd="0" presId="urn:microsoft.com/office/officeart/2005/8/layout/chevron1"/>
    <dgm:cxn modelId="{87331215-86E3-6944-A165-6EF574B855EB}" type="presParOf" srcId="{1DFA09EC-40AA-7B49-9FD2-6A8C2E7CB237}" destId="{1AF76C91-7BEF-E54E-8782-AA02CEA2106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2B8E8C-6B06-D645-97DC-9B2C9556DDCD}" type="doc">
      <dgm:prSet loTypeId="urn:microsoft.com/office/officeart/2005/8/layout/chevron1" loCatId="" qsTypeId="urn:microsoft.com/office/officeart/2005/8/quickstyle/simple1" qsCatId="simple" csTypeId="urn:microsoft.com/office/officeart/2005/8/colors/colorful4" csCatId="colorful" phldr="1"/>
      <dgm:spPr/>
    </dgm:pt>
    <dgm:pt modelId="{17D41C46-AA56-C249-A879-F8743DF9B942}">
      <dgm:prSet phldrT="[Text]"/>
      <dgm:spPr/>
      <dgm:t>
        <a:bodyPr/>
        <a:lstStyle/>
        <a:p>
          <a:r>
            <a:rPr lang="en-US" dirty="0"/>
            <a:t>Test Development</a:t>
          </a:r>
        </a:p>
      </dgm:t>
    </dgm:pt>
    <dgm:pt modelId="{F5FEE212-1FD4-9E41-934C-28BA79E779E7}" type="parTrans" cxnId="{E78D5BE1-D068-A447-BDEA-A7E1639C64C1}">
      <dgm:prSet/>
      <dgm:spPr/>
      <dgm:t>
        <a:bodyPr/>
        <a:lstStyle/>
        <a:p>
          <a:endParaRPr lang="en-US"/>
        </a:p>
      </dgm:t>
    </dgm:pt>
    <dgm:pt modelId="{2EA0F35D-192D-8A40-836C-A7CC06457BFB}" type="sibTrans" cxnId="{E78D5BE1-D068-A447-BDEA-A7E1639C64C1}">
      <dgm:prSet/>
      <dgm:spPr/>
      <dgm:t>
        <a:bodyPr/>
        <a:lstStyle/>
        <a:p>
          <a:endParaRPr lang="en-US"/>
        </a:p>
      </dgm:t>
    </dgm:pt>
    <dgm:pt modelId="{7707FFDC-883B-F742-8F92-2AC24223AE70}">
      <dgm:prSet phldrT="[Text]"/>
      <dgm:spPr/>
      <dgm:t>
        <a:bodyPr/>
        <a:lstStyle/>
        <a:p>
          <a:r>
            <a:rPr lang="en-US" dirty="0"/>
            <a:t>Clinical Validation</a:t>
          </a:r>
        </a:p>
      </dgm:t>
    </dgm:pt>
    <dgm:pt modelId="{0467C2E0-3E40-1B4D-9D02-41450728D08F}" type="parTrans" cxnId="{97DF1FA3-F3FC-C94B-BC3D-20345D123A89}">
      <dgm:prSet/>
      <dgm:spPr/>
      <dgm:t>
        <a:bodyPr/>
        <a:lstStyle/>
        <a:p>
          <a:endParaRPr lang="en-US"/>
        </a:p>
      </dgm:t>
    </dgm:pt>
    <dgm:pt modelId="{326D4D68-E9E9-F34E-AD68-D164C059D58E}" type="sibTrans" cxnId="{97DF1FA3-F3FC-C94B-BC3D-20345D123A89}">
      <dgm:prSet/>
      <dgm:spPr/>
      <dgm:t>
        <a:bodyPr/>
        <a:lstStyle/>
        <a:p>
          <a:endParaRPr lang="en-US"/>
        </a:p>
      </dgm:t>
    </dgm:pt>
    <dgm:pt modelId="{D35281A2-0564-0C4F-B5E0-0740FE44AD2A}">
      <dgm:prSet phldrT="[Text]"/>
      <dgm:spPr/>
      <dgm:t>
        <a:bodyPr/>
        <a:lstStyle/>
        <a:p>
          <a:r>
            <a:rPr lang="en-US" dirty="0"/>
            <a:t>FDA Approval</a:t>
          </a:r>
        </a:p>
      </dgm:t>
    </dgm:pt>
    <dgm:pt modelId="{FFF9EEA8-8CDB-4C43-A072-C8FEDC299934}" type="parTrans" cxnId="{64410E22-17B8-B941-9ACD-DDC371C850D4}">
      <dgm:prSet/>
      <dgm:spPr/>
      <dgm:t>
        <a:bodyPr/>
        <a:lstStyle/>
        <a:p>
          <a:endParaRPr lang="en-US"/>
        </a:p>
      </dgm:t>
    </dgm:pt>
    <dgm:pt modelId="{32E6E8EF-7489-4743-989A-C6AE69837F77}" type="sibTrans" cxnId="{64410E22-17B8-B941-9ACD-DDC371C850D4}">
      <dgm:prSet/>
      <dgm:spPr/>
      <dgm:t>
        <a:bodyPr/>
        <a:lstStyle/>
        <a:p>
          <a:endParaRPr lang="en-US"/>
        </a:p>
      </dgm:t>
    </dgm:pt>
    <dgm:pt modelId="{EA1265C7-AD37-084C-B5FB-403E4AF8A1A3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Guidelines Inclusion</a:t>
          </a:r>
        </a:p>
      </dgm:t>
    </dgm:pt>
    <dgm:pt modelId="{24802C25-0EAE-AD4D-87BA-061272650BC4}" type="parTrans" cxnId="{3C35923E-307C-D24B-94E5-2952DEF61841}">
      <dgm:prSet/>
      <dgm:spPr/>
      <dgm:t>
        <a:bodyPr/>
        <a:lstStyle/>
        <a:p>
          <a:endParaRPr lang="en-US"/>
        </a:p>
      </dgm:t>
    </dgm:pt>
    <dgm:pt modelId="{325002DB-55DC-8146-B6CD-5F6ED8ABDAC6}" type="sibTrans" cxnId="{3C35923E-307C-D24B-94E5-2952DEF61841}">
      <dgm:prSet/>
      <dgm:spPr/>
      <dgm:t>
        <a:bodyPr/>
        <a:lstStyle/>
        <a:p>
          <a:endParaRPr lang="en-US"/>
        </a:p>
      </dgm:t>
    </dgm:pt>
    <dgm:pt modelId="{7988A068-381C-8A4E-B3F8-B80788B813C1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/>
            <a:t>Payer Coverage</a:t>
          </a:r>
        </a:p>
      </dgm:t>
    </dgm:pt>
    <dgm:pt modelId="{E881B6E2-B045-7741-87DD-623CFBB43EDA}" type="parTrans" cxnId="{8D869706-FFAA-6844-B657-22FF5CA1BC8F}">
      <dgm:prSet/>
      <dgm:spPr/>
      <dgm:t>
        <a:bodyPr/>
        <a:lstStyle/>
        <a:p>
          <a:endParaRPr lang="en-US"/>
        </a:p>
      </dgm:t>
    </dgm:pt>
    <dgm:pt modelId="{7EC05CA3-FFE6-0B4F-9D13-B2BA17A39E00}" type="sibTrans" cxnId="{8D869706-FFAA-6844-B657-22FF5CA1BC8F}">
      <dgm:prSet/>
      <dgm:spPr/>
      <dgm:t>
        <a:bodyPr/>
        <a:lstStyle/>
        <a:p>
          <a:endParaRPr lang="en-US"/>
        </a:p>
      </dgm:t>
    </dgm:pt>
    <dgm:pt modelId="{1DFA09EC-40AA-7B49-9FD2-6A8C2E7CB237}" type="pres">
      <dgm:prSet presAssocID="{D62B8E8C-6B06-D645-97DC-9B2C9556DDCD}" presName="Name0" presStyleCnt="0">
        <dgm:presLayoutVars>
          <dgm:dir/>
          <dgm:animLvl val="lvl"/>
          <dgm:resizeHandles val="exact"/>
        </dgm:presLayoutVars>
      </dgm:prSet>
      <dgm:spPr/>
    </dgm:pt>
    <dgm:pt modelId="{FB826902-37C5-8C46-BC58-359FED67DC02}" type="pres">
      <dgm:prSet presAssocID="{17D41C46-AA56-C249-A879-F8743DF9B942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98B5D8C-B023-D442-BD22-6EBA9D2B17D8}" type="pres">
      <dgm:prSet presAssocID="{2EA0F35D-192D-8A40-836C-A7CC06457BFB}" presName="parTxOnlySpace" presStyleCnt="0"/>
      <dgm:spPr/>
    </dgm:pt>
    <dgm:pt modelId="{ABD3F316-B452-2747-B312-5EFD886F699D}" type="pres">
      <dgm:prSet presAssocID="{7707FFDC-883B-F742-8F92-2AC24223AE7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B05C43E-2BD6-A846-96A6-A7A59EA22DDA}" type="pres">
      <dgm:prSet presAssocID="{326D4D68-E9E9-F34E-AD68-D164C059D58E}" presName="parTxOnlySpace" presStyleCnt="0"/>
      <dgm:spPr/>
    </dgm:pt>
    <dgm:pt modelId="{07D2145F-B4E2-2D44-8B14-35FF384FC439}" type="pres">
      <dgm:prSet presAssocID="{D35281A2-0564-0C4F-B5E0-0740FE44AD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511712CB-0E72-7E48-9183-1BAE89F2738B}" type="pres">
      <dgm:prSet presAssocID="{32E6E8EF-7489-4743-989A-C6AE69837F77}" presName="parTxOnlySpace" presStyleCnt="0"/>
      <dgm:spPr/>
    </dgm:pt>
    <dgm:pt modelId="{25D66B7F-A76B-0A4F-A16F-AC25A9A7AD6B}" type="pres">
      <dgm:prSet presAssocID="{EA1265C7-AD37-084C-B5FB-403E4AF8A1A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538275C-B1EB-6547-8615-F1A81638F7EA}" type="pres">
      <dgm:prSet presAssocID="{325002DB-55DC-8146-B6CD-5F6ED8ABDAC6}" presName="parTxOnlySpace" presStyleCnt="0"/>
      <dgm:spPr/>
    </dgm:pt>
    <dgm:pt modelId="{1AF76C91-7BEF-E54E-8782-AA02CEA2106A}" type="pres">
      <dgm:prSet presAssocID="{7988A068-381C-8A4E-B3F8-B80788B813C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8D869706-FFAA-6844-B657-22FF5CA1BC8F}" srcId="{D62B8E8C-6B06-D645-97DC-9B2C9556DDCD}" destId="{7988A068-381C-8A4E-B3F8-B80788B813C1}" srcOrd="4" destOrd="0" parTransId="{E881B6E2-B045-7741-87DD-623CFBB43EDA}" sibTransId="{7EC05CA3-FFE6-0B4F-9D13-B2BA17A39E00}"/>
    <dgm:cxn modelId="{64410E22-17B8-B941-9ACD-DDC371C850D4}" srcId="{D62B8E8C-6B06-D645-97DC-9B2C9556DDCD}" destId="{D35281A2-0564-0C4F-B5E0-0740FE44AD2A}" srcOrd="2" destOrd="0" parTransId="{FFF9EEA8-8CDB-4C43-A072-C8FEDC299934}" sibTransId="{32E6E8EF-7489-4743-989A-C6AE69837F77}"/>
    <dgm:cxn modelId="{3C35923E-307C-D24B-94E5-2952DEF61841}" srcId="{D62B8E8C-6B06-D645-97DC-9B2C9556DDCD}" destId="{EA1265C7-AD37-084C-B5FB-403E4AF8A1A3}" srcOrd="3" destOrd="0" parTransId="{24802C25-0EAE-AD4D-87BA-061272650BC4}" sibTransId="{325002DB-55DC-8146-B6CD-5F6ED8ABDAC6}"/>
    <dgm:cxn modelId="{6D081262-60EA-A94C-8538-B26CA4404A1F}" type="presOf" srcId="{D62B8E8C-6B06-D645-97DC-9B2C9556DDCD}" destId="{1DFA09EC-40AA-7B49-9FD2-6A8C2E7CB237}" srcOrd="0" destOrd="0" presId="urn:microsoft.com/office/officeart/2005/8/layout/chevron1"/>
    <dgm:cxn modelId="{A863FB6D-109F-B249-ACCE-27D14DF0965E}" type="presOf" srcId="{7988A068-381C-8A4E-B3F8-B80788B813C1}" destId="{1AF76C91-7BEF-E54E-8782-AA02CEA2106A}" srcOrd="0" destOrd="0" presId="urn:microsoft.com/office/officeart/2005/8/layout/chevron1"/>
    <dgm:cxn modelId="{97DF1FA3-F3FC-C94B-BC3D-20345D123A89}" srcId="{D62B8E8C-6B06-D645-97DC-9B2C9556DDCD}" destId="{7707FFDC-883B-F742-8F92-2AC24223AE70}" srcOrd="1" destOrd="0" parTransId="{0467C2E0-3E40-1B4D-9D02-41450728D08F}" sibTransId="{326D4D68-E9E9-F34E-AD68-D164C059D58E}"/>
    <dgm:cxn modelId="{2E52AEA7-DF03-4246-AFAC-920FA3EEED09}" type="presOf" srcId="{EA1265C7-AD37-084C-B5FB-403E4AF8A1A3}" destId="{25D66B7F-A76B-0A4F-A16F-AC25A9A7AD6B}" srcOrd="0" destOrd="0" presId="urn:microsoft.com/office/officeart/2005/8/layout/chevron1"/>
    <dgm:cxn modelId="{A58F18B6-A7C4-574D-B075-8576E30B0172}" type="presOf" srcId="{7707FFDC-883B-F742-8F92-2AC24223AE70}" destId="{ABD3F316-B452-2747-B312-5EFD886F699D}" srcOrd="0" destOrd="0" presId="urn:microsoft.com/office/officeart/2005/8/layout/chevron1"/>
    <dgm:cxn modelId="{E0F0C6BC-6621-714C-930D-0D4DE89CC354}" type="presOf" srcId="{17D41C46-AA56-C249-A879-F8743DF9B942}" destId="{FB826902-37C5-8C46-BC58-359FED67DC02}" srcOrd="0" destOrd="0" presId="urn:microsoft.com/office/officeart/2005/8/layout/chevron1"/>
    <dgm:cxn modelId="{E78D5BE1-D068-A447-BDEA-A7E1639C64C1}" srcId="{D62B8E8C-6B06-D645-97DC-9B2C9556DDCD}" destId="{17D41C46-AA56-C249-A879-F8743DF9B942}" srcOrd="0" destOrd="0" parTransId="{F5FEE212-1FD4-9E41-934C-28BA79E779E7}" sibTransId="{2EA0F35D-192D-8A40-836C-A7CC06457BFB}"/>
    <dgm:cxn modelId="{2512B7E5-8FD4-8C44-B45E-A4491B4A9756}" type="presOf" srcId="{D35281A2-0564-0C4F-B5E0-0740FE44AD2A}" destId="{07D2145F-B4E2-2D44-8B14-35FF384FC439}" srcOrd="0" destOrd="0" presId="urn:microsoft.com/office/officeart/2005/8/layout/chevron1"/>
    <dgm:cxn modelId="{B3488AC5-53F6-ED49-8B8F-61141EE8B797}" type="presParOf" srcId="{1DFA09EC-40AA-7B49-9FD2-6A8C2E7CB237}" destId="{FB826902-37C5-8C46-BC58-359FED67DC02}" srcOrd="0" destOrd="0" presId="urn:microsoft.com/office/officeart/2005/8/layout/chevron1"/>
    <dgm:cxn modelId="{179989E0-53FA-7244-B53A-BDF6848734B4}" type="presParOf" srcId="{1DFA09EC-40AA-7B49-9FD2-6A8C2E7CB237}" destId="{098B5D8C-B023-D442-BD22-6EBA9D2B17D8}" srcOrd="1" destOrd="0" presId="urn:microsoft.com/office/officeart/2005/8/layout/chevron1"/>
    <dgm:cxn modelId="{5A4BB780-686D-0F49-BB38-D5E3DECD9F7D}" type="presParOf" srcId="{1DFA09EC-40AA-7B49-9FD2-6A8C2E7CB237}" destId="{ABD3F316-B452-2747-B312-5EFD886F699D}" srcOrd="2" destOrd="0" presId="urn:microsoft.com/office/officeart/2005/8/layout/chevron1"/>
    <dgm:cxn modelId="{D43D4B34-4223-104C-84ED-2BD5872BF2B1}" type="presParOf" srcId="{1DFA09EC-40AA-7B49-9FD2-6A8C2E7CB237}" destId="{5B05C43E-2BD6-A846-96A6-A7A59EA22DDA}" srcOrd="3" destOrd="0" presId="urn:microsoft.com/office/officeart/2005/8/layout/chevron1"/>
    <dgm:cxn modelId="{09D7F6B9-5B0E-E548-A9B7-48DFA7CCCCD9}" type="presParOf" srcId="{1DFA09EC-40AA-7B49-9FD2-6A8C2E7CB237}" destId="{07D2145F-B4E2-2D44-8B14-35FF384FC439}" srcOrd="4" destOrd="0" presId="urn:microsoft.com/office/officeart/2005/8/layout/chevron1"/>
    <dgm:cxn modelId="{6EED854D-097F-5344-942A-768CE9846F25}" type="presParOf" srcId="{1DFA09EC-40AA-7B49-9FD2-6A8C2E7CB237}" destId="{511712CB-0E72-7E48-9183-1BAE89F2738B}" srcOrd="5" destOrd="0" presId="urn:microsoft.com/office/officeart/2005/8/layout/chevron1"/>
    <dgm:cxn modelId="{70172447-FE5A-8046-888B-89CC7E26DBC1}" type="presParOf" srcId="{1DFA09EC-40AA-7B49-9FD2-6A8C2E7CB237}" destId="{25D66B7F-A76B-0A4F-A16F-AC25A9A7AD6B}" srcOrd="6" destOrd="0" presId="urn:microsoft.com/office/officeart/2005/8/layout/chevron1"/>
    <dgm:cxn modelId="{DD802672-B274-D94F-AA21-177531E80625}" type="presParOf" srcId="{1DFA09EC-40AA-7B49-9FD2-6A8C2E7CB237}" destId="{E538275C-B1EB-6547-8615-F1A81638F7EA}" srcOrd="7" destOrd="0" presId="urn:microsoft.com/office/officeart/2005/8/layout/chevron1"/>
    <dgm:cxn modelId="{87331215-86E3-6944-A165-6EF574B855EB}" type="presParOf" srcId="{1DFA09EC-40AA-7B49-9FD2-6A8C2E7CB237}" destId="{1AF76C91-7BEF-E54E-8782-AA02CEA2106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2B8E8C-6B06-D645-97DC-9B2C9556DDCD}" type="doc">
      <dgm:prSet loTypeId="urn:microsoft.com/office/officeart/2005/8/layout/chevron1" loCatId="" qsTypeId="urn:microsoft.com/office/officeart/2005/8/quickstyle/simple1" qsCatId="simple" csTypeId="urn:microsoft.com/office/officeart/2005/8/colors/colorful4" csCatId="colorful" phldr="1"/>
      <dgm:spPr/>
    </dgm:pt>
    <dgm:pt modelId="{17D41C46-AA56-C249-A879-F8743DF9B942}">
      <dgm:prSet phldrT="[Text]"/>
      <dgm:spPr/>
      <dgm:t>
        <a:bodyPr/>
        <a:lstStyle/>
        <a:p>
          <a:r>
            <a:rPr lang="en-US" dirty="0"/>
            <a:t>Test Development</a:t>
          </a:r>
        </a:p>
      </dgm:t>
    </dgm:pt>
    <dgm:pt modelId="{F5FEE212-1FD4-9E41-934C-28BA79E779E7}" type="parTrans" cxnId="{E78D5BE1-D068-A447-BDEA-A7E1639C64C1}">
      <dgm:prSet/>
      <dgm:spPr/>
      <dgm:t>
        <a:bodyPr/>
        <a:lstStyle/>
        <a:p>
          <a:endParaRPr lang="en-US"/>
        </a:p>
      </dgm:t>
    </dgm:pt>
    <dgm:pt modelId="{2EA0F35D-192D-8A40-836C-A7CC06457BFB}" type="sibTrans" cxnId="{E78D5BE1-D068-A447-BDEA-A7E1639C64C1}">
      <dgm:prSet/>
      <dgm:spPr/>
      <dgm:t>
        <a:bodyPr/>
        <a:lstStyle/>
        <a:p>
          <a:endParaRPr lang="en-US"/>
        </a:p>
      </dgm:t>
    </dgm:pt>
    <dgm:pt modelId="{7707FFDC-883B-F742-8F92-2AC24223AE70}">
      <dgm:prSet phldrT="[Text]"/>
      <dgm:spPr/>
      <dgm:t>
        <a:bodyPr/>
        <a:lstStyle/>
        <a:p>
          <a:r>
            <a:rPr lang="en-US" dirty="0"/>
            <a:t>Clinical Validation</a:t>
          </a:r>
        </a:p>
      </dgm:t>
    </dgm:pt>
    <dgm:pt modelId="{0467C2E0-3E40-1B4D-9D02-41450728D08F}" type="parTrans" cxnId="{97DF1FA3-F3FC-C94B-BC3D-20345D123A89}">
      <dgm:prSet/>
      <dgm:spPr/>
      <dgm:t>
        <a:bodyPr/>
        <a:lstStyle/>
        <a:p>
          <a:endParaRPr lang="en-US"/>
        </a:p>
      </dgm:t>
    </dgm:pt>
    <dgm:pt modelId="{326D4D68-E9E9-F34E-AD68-D164C059D58E}" type="sibTrans" cxnId="{97DF1FA3-F3FC-C94B-BC3D-20345D123A89}">
      <dgm:prSet/>
      <dgm:spPr/>
      <dgm:t>
        <a:bodyPr/>
        <a:lstStyle/>
        <a:p>
          <a:endParaRPr lang="en-US"/>
        </a:p>
      </dgm:t>
    </dgm:pt>
    <dgm:pt modelId="{D35281A2-0564-0C4F-B5E0-0740FE44AD2A}">
      <dgm:prSet phldrT="[Text]"/>
      <dgm:spPr/>
      <dgm:t>
        <a:bodyPr/>
        <a:lstStyle/>
        <a:p>
          <a:r>
            <a:rPr lang="en-US" dirty="0"/>
            <a:t>FDA Approval</a:t>
          </a:r>
        </a:p>
      </dgm:t>
    </dgm:pt>
    <dgm:pt modelId="{FFF9EEA8-8CDB-4C43-A072-C8FEDC299934}" type="parTrans" cxnId="{64410E22-17B8-B941-9ACD-DDC371C850D4}">
      <dgm:prSet/>
      <dgm:spPr/>
      <dgm:t>
        <a:bodyPr/>
        <a:lstStyle/>
        <a:p>
          <a:endParaRPr lang="en-US"/>
        </a:p>
      </dgm:t>
    </dgm:pt>
    <dgm:pt modelId="{32E6E8EF-7489-4743-989A-C6AE69837F77}" type="sibTrans" cxnId="{64410E22-17B8-B941-9ACD-DDC371C850D4}">
      <dgm:prSet/>
      <dgm:spPr/>
      <dgm:t>
        <a:bodyPr/>
        <a:lstStyle/>
        <a:p>
          <a:endParaRPr lang="en-US"/>
        </a:p>
      </dgm:t>
    </dgm:pt>
    <dgm:pt modelId="{EA1265C7-AD37-084C-B5FB-403E4AF8A1A3}">
      <dgm:prSet phldrT="[Text]"/>
      <dgm:spPr/>
      <dgm:t>
        <a:bodyPr/>
        <a:lstStyle/>
        <a:p>
          <a:r>
            <a:rPr lang="en-US" dirty="0"/>
            <a:t>Guidelines Inclusion</a:t>
          </a:r>
        </a:p>
      </dgm:t>
    </dgm:pt>
    <dgm:pt modelId="{24802C25-0EAE-AD4D-87BA-061272650BC4}" type="parTrans" cxnId="{3C35923E-307C-D24B-94E5-2952DEF61841}">
      <dgm:prSet/>
      <dgm:spPr/>
      <dgm:t>
        <a:bodyPr/>
        <a:lstStyle/>
        <a:p>
          <a:endParaRPr lang="en-US"/>
        </a:p>
      </dgm:t>
    </dgm:pt>
    <dgm:pt modelId="{325002DB-55DC-8146-B6CD-5F6ED8ABDAC6}" type="sibTrans" cxnId="{3C35923E-307C-D24B-94E5-2952DEF61841}">
      <dgm:prSet/>
      <dgm:spPr/>
      <dgm:t>
        <a:bodyPr/>
        <a:lstStyle/>
        <a:p>
          <a:endParaRPr lang="en-US"/>
        </a:p>
      </dgm:t>
    </dgm:pt>
    <dgm:pt modelId="{7988A068-381C-8A4E-B3F8-B80788B813C1}">
      <dgm:prSet phldrT="[Text]"/>
      <dgm:spPr/>
      <dgm:t>
        <a:bodyPr/>
        <a:lstStyle/>
        <a:p>
          <a:r>
            <a:rPr lang="en-US" dirty="0"/>
            <a:t>Payer Coverage</a:t>
          </a:r>
        </a:p>
      </dgm:t>
    </dgm:pt>
    <dgm:pt modelId="{E881B6E2-B045-7741-87DD-623CFBB43EDA}" type="parTrans" cxnId="{8D869706-FFAA-6844-B657-22FF5CA1BC8F}">
      <dgm:prSet/>
      <dgm:spPr/>
      <dgm:t>
        <a:bodyPr/>
        <a:lstStyle/>
        <a:p>
          <a:endParaRPr lang="en-US"/>
        </a:p>
      </dgm:t>
    </dgm:pt>
    <dgm:pt modelId="{7EC05CA3-FFE6-0B4F-9D13-B2BA17A39E00}" type="sibTrans" cxnId="{8D869706-FFAA-6844-B657-22FF5CA1BC8F}">
      <dgm:prSet/>
      <dgm:spPr/>
      <dgm:t>
        <a:bodyPr/>
        <a:lstStyle/>
        <a:p>
          <a:endParaRPr lang="en-US"/>
        </a:p>
      </dgm:t>
    </dgm:pt>
    <dgm:pt modelId="{1DFA09EC-40AA-7B49-9FD2-6A8C2E7CB237}" type="pres">
      <dgm:prSet presAssocID="{D62B8E8C-6B06-D645-97DC-9B2C9556DDCD}" presName="Name0" presStyleCnt="0">
        <dgm:presLayoutVars>
          <dgm:dir/>
          <dgm:animLvl val="lvl"/>
          <dgm:resizeHandles val="exact"/>
        </dgm:presLayoutVars>
      </dgm:prSet>
      <dgm:spPr/>
    </dgm:pt>
    <dgm:pt modelId="{FB826902-37C5-8C46-BC58-359FED67DC02}" type="pres">
      <dgm:prSet presAssocID="{17D41C46-AA56-C249-A879-F8743DF9B942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98B5D8C-B023-D442-BD22-6EBA9D2B17D8}" type="pres">
      <dgm:prSet presAssocID="{2EA0F35D-192D-8A40-836C-A7CC06457BFB}" presName="parTxOnlySpace" presStyleCnt="0"/>
      <dgm:spPr/>
    </dgm:pt>
    <dgm:pt modelId="{ABD3F316-B452-2747-B312-5EFD886F699D}" type="pres">
      <dgm:prSet presAssocID="{7707FFDC-883B-F742-8F92-2AC24223AE70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B05C43E-2BD6-A846-96A6-A7A59EA22DDA}" type="pres">
      <dgm:prSet presAssocID="{326D4D68-E9E9-F34E-AD68-D164C059D58E}" presName="parTxOnlySpace" presStyleCnt="0"/>
      <dgm:spPr/>
    </dgm:pt>
    <dgm:pt modelId="{07D2145F-B4E2-2D44-8B14-35FF384FC439}" type="pres">
      <dgm:prSet presAssocID="{D35281A2-0564-0C4F-B5E0-0740FE44AD2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511712CB-0E72-7E48-9183-1BAE89F2738B}" type="pres">
      <dgm:prSet presAssocID="{32E6E8EF-7489-4743-989A-C6AE69837F77}" presName="parTxOnlySpace" presStyleCnt="0"/>
      <dgm:spPr/>
    </dgm:pt>
    <dgm:pt modelId="{25D66B7F-A76B-0A4F-A16F-AC25A9A7AD6B}" type="pres">
      <dgm:prSet presAssocID="{EA1265C7-AD37-084C-B5FB-403E4AF8A1A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538275C-B1EB-6547-8615-F1A81638F7EA}" type="pres">
      <dgm:prSet presAssocID="{325002DB-55DC-8146-B6CD-5F6ED8ABDAC6}" presName="parTxOnlySpace" presStyleCnt="0"/>
      <dgm:spPr/>
    </dgm:pt>
    <dgm:pt modelId="{1AF76C91-7BEF-E54E-8782-AA02CEA2106A}" type="pres">
      <dgm:prSet presAssocID="{7988A068-381C-8A4E-B3F8-B80788B813C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8D869706-FFAA-6844-B657-22FF5CA1BC8F}" srcId="{D62B8E8C-6B06-D645-97DC-9B2C9556DDCD}" destId="{7988A068-381C-8A4E-B3F8-B80788B813C1}" srcOrd="4" destOrd="0" parTransId="{E881B6E2-B045-7741-87DD-623CFBB43EDA}" sibTransId="{7EC05CA3-FFE6-0B4F-9D13-B2BA17A39E00}"/>
    <dgm:cxn modelId="{64410E22-17B8-B941-9ACD-DDC371C850D4}" srcId="{D62B8E8C-6B06-D645-97DC-9B2C9556DDCD}" destId="{D35281A2-0564-0C4F-B5E0-0740FE44AD2A}" srcOrd="2" destOrd="0" parTransId="{FFF9EEA8-8CDB-4C43-A072-C8FEDC299934}" sibTransId="{32E6E8EF-7489-4743-989A-C6AE69837F77}"/>
    <dgm:cxn modelId="{3C35923E-307C-D24B-94E5-2952DEF61841}" srcId="{D62B8E8C-6B06-D645-97DC-9B2C9556DDCD}" destId="{EA1265C7-AD37-084C-B5FB-403E4AF8A1A3}" srcOrd="3" destOrd="0" parTransId="{24802C25-0EAE-AD4D-87BA-061272650BC4}" sibTransId="{325002DB-55DC-8146-B6CD-5F6ED8ABDAC6}"/>
    <dgm:cxn modelId="{6D081262-60EA-A94C-8538-B26CA4404A1F}" type="presOf" srcId="{D62B8E8C-6B06-D645-97DC-9B2C9556DDCD}" destId="{1DFA09EC-40AA-7B49-9FD2-6A8C2E7CB237}" srcOrd="0" destOrd="0" presId="urn:microsoft.com/office/officeart/2005/8/layout/chevron1"/>
    <dgm:cxn modelId="{A863FB6D-109F-B249-ACCE-27D14DF0965E}" type="presOf" srcId="{7988A068-381C-8A4E-B3F8-B80788B813C1}" destId="{1AF76C91-7BEF-E54E-8782-AA02CEA2106A}" srcOrd="0" destOrd="0" presId="urn:microsoft.com/office/officeart/2005/8/layout/chevron1"/>
    <dgm:cxn modelId="{97DF1FA3-F3FC-C94B-BC3D-20345D123A89}" srcId="{D62B8E8C-6B06-D645-97DC-9B2C9556DDCD}" destId="{7707FFDC-883B-F742-8F92-2AC24223AE70}" srcOrd="1" destOrd="0" parTransId="{0467C2E0-3E40-1B4D-9D02-41450728D08F}" sibTransId="{326D4D68-E9E9-F34E-AD68-D164C059D58E}"/>
    <dgm:cxn modelId="{2E52AEA7-DF03-4246-AFAC-920FA3EEED09}" type="presOf" srcId="{EA1265C7-AD37-084C-B5FB-403E4AF8A1A3}" destId="{25D66B7F-A76B-0A4F-A16F-AC25A9A7AD6B}" srcOrd="0" destOrd="0" presId="urn:microsoft.com/office/officeart/2005/8/layout/chevron1"/>
    <dgm:cxn modelId="{A58F18B6-A7C4-574D-B075-8576E30B0172}" type="presOf" srcId="{7707FFDC-883B-F742-8F92-2AC24223AE70}" destId="{ABD3F316-B452-2747-B312-5EFD886F699D}" srcOrd="0" destOrd="0" presId="urn:microsoft.com/office/officeart/2005/8/layout/chevron1"/>
    <dgm:cxn modelId="{E0F0C6BC-6621-714C-930D-0D4DE89CC354}" type="presOf" srcId="{17D41C46-AA56-C249-A879-F8743DF9B942}" destId="{FB826902-37C5-8C46-BC58-359FED67DC02}" srcOrd="0" destOrd="0" presId="urn:microsoft.com/office/officeart/2005/8/layout/chevron1"/>
    <dgm:cxn modelId="{E78D5BE1-D068-A447-BDEA-A7E1639C64C1}" srcId="{D62B8E8C-6B06-D645-97DC-9B2C9556DDCD}" destId="{17D41C46-AA56-C249-A879-F8743DF9B942}" srcOrd="0" destOrd="0" parTransId="{F5FEE212-1FD4-9E41-934C-28BA79E779E7}" sibTransId="{2EA0F35D-192D-8A40-836C-A7CC06457BFB}"/>
    <dgm:cxn modelId="{2512B7E5-8FD4-8C44-B45E-A4491B4A9756}" type="presOf" srcId="{D35281A2-0564-0C4F-B5E0-0740FE44AD2A}" destId="{07D2145F-B4E2-2D44-8B14-35FF384FC439}" srcOrd="0" destOrd="0" presId="urn:microsoft.com/office/officeart/2005/8/layout/chevron1"/>
    <dgm:cxn modelId="{B3488AC5-53F6-ED49-8B8F-61141EE8B797}" type="presParOf" srcId="{1DFA09EC-40AA-7B49-9FD2-6A8C2E7CB237}" destId="{FB826902-37C5-8C46-BC58-359FED67DC02}" srcOrd="0" destOrd="0" presId="urn:microsoft.com/office/officeart/2005/8/layout/chevron1"/>
    <dgm:cxn modelId="{179989E0-53FA-7244-B53A-BDF6848734B4}" type="presParOf" srcId="{1DFA09EC-40AA-7B49-9FD2-6A8C2E7CB237}" destId="{098B5D8C-B023-D442-BD22-6EBA9D2B17D8}" srcOrd="1" destOrd="0" presId="urn:microsoft.com/office/officeart/2005/8/layout/chevron1"/>
    <dgm:cxn modelId="{5A4BB780-686D-0F49-BB38-D5E3DECD9F7D}" type="presParOf" srcId="{1DFA09EC-40AA-7B49-9FD2-6A8C2E7CB237}" destId="{ABD3F316-B452-2747-B312-5EFD886F699D}" srcOrd="2" destOrd="0" presId="urn:microsoft.com/office/officeart/2005/8/layout/chevron1"/>
    <dgm:cxn modelId="{D43D4B34-4223-104C-84ED-2BD5872BF2B1}" type="presParOf" srcId="{1DFA09EC-40AA-7B49-9FD2-6A8C2E7CB237}" destId="{5B05C43E-2BD6-A846-96A6-A7A59EA22DDA}" srcOrd="3" destOrd="0" presId="urn:microsoft.com/office/officeart/2005/8/layout/chevron1"/>
    <dgm:cxn modelId="{09D7F6B9-5B0E-E548-A9B7-48DFA7CCCCD9}" type="presParOf" srcId="{1DFA09EC-40AA-7B49-9FD2-6A8C2E7CB237}" destId="{07D2145F-B4E2-2D44-8B14-35FF384FC439}" srcOrd="4" destOrd="0" presId="urn:microsoft.com/office/officeart/2005/8/layout/chevron1"/>
    <dgm:cxn modelId="{6EED854D-097F-5344-942A-768CE9846F25}" type="presParOf" srcId="{1DFA09EC-40AA-7B49-9FD2-6A8C2E7CB237}" destId="{511712CB-0E72-7E48-9183-1BAE89F2738B}" srcOrd="5" destOrd="0" presId="urn:microsoft.com/office/officeart/2005/8/layout/chevron1"/>
    <dgm:cxn modelId="{70172447-FE5A-8046-888B-89CC7E26DBC1}" type="presParOf" srcId="{1DFA09EC-40AA-7B49-9FD2-6A8C2E7CB237}" destId="{25D66B7F-A76B-0A4F-A16F-AC25A9A7AD6B}" srcOrd="6" destOrd="0" presId="urn:microsoft.com/office/officeart/2005/8/layout/chevron1"/>
    <dgm:cxn modelId="{DD802672-B274-D94F-AA21-177531E80625}" type="presParOf" srcId="{1DFA09EC-40AA-7B49-9FD2-6A8C2E7CB237}" destId="{E538275C-B1EB-6547-8615-F1A81638F7EA}" srcOrd="7" destOrd="0" presId="urn:microsoft.com/office/officeart/2005/8/layout/chevron1"/>
    <dgm:cxn modelId="{87331215-86E3-6944-A165-6EF574B855EB}" type="presParOf" srcId="{1DFA09EC-40AA-7B49-9FD2-6A8C2E7CB237}" destId="{1AF76C91-7BEF-E54E-8782-AA02CEA2106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26902-37C5-8C46-BC58-359FED67DC02}">
      <dsp:nvSpPr>
        <dsp:cNvPr id="0" name=""/>
        <dsp:cNvSpPr/>
      </dsp:nvSpPr>
      <dsp:spPr>
        <a:xfrm>
          <a:off x="2988" y="2454580"/>
          <a:ext cx="2660178" cy="106407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Test Development</a:t>
          </a:r>
        </a:p>
      </dsp:txBody>
      <dsp:txXfrm>
        <a:off x="535024" y="2454580"/>
        <a:ext cx="1596107" cy="1064071"/>
      </dsp:txXfrm>
    </dsp:sp>
    <dsp:sp modelId="{ABD3F316-B452-2747-B312-5EFD886F699D}">
      <dsp:nvSpPr>
        <dsp:cNvPr id="0" name=""/>
        <dsp:cNvSpPr/>
      </dsp:nvSpPr>
      <dsp:spPr>
        <a:xfrm>
          <a:off x="2397149" y="2454580"/>
          <a:ext cx="2660178" cy="1064071"/>
        </a:xfrm>
        <a:prstGeom prst="chevron">
          <a:avLst/>
        </a:prstGeom>
        <a:solidFill>
          <a:schemeClr val="accent4">
            <a:hueOff val="-676700"/>
            <a:satOff val="1001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Clinical Validation</a:t>
          </a:r>
        </a:p>
      </dsp:txBody>
      <dsp:txXfrm>
        <a:off x="2929185" y="2454580"/>
        <a:ext cx="1596107" cy="1064071"/>
      </dsp:txXfrm>
    </dsp:sp>
    <dsp:sp modelId="{07D2145F-B4E2-2D44-8B14-35FF384FC439}">
      <dsp:nvSpPr>
        <dsp:cNvPr id="0" name=""/>
        <dsp:cNvSpPr/>
      </dsp:nvSpPr>
      <dsp:spPr>
        <a:xfrm>
          <a:off x="4791310" y="2454580"/>
          <a:ext cx="2660178" cy="1064071"/>
        </a:xfrm>
        <a:prstGeom prst="chevron">
          <a:avLst/>
        </a:prstGeom>
        <a:solidFill>
          <a:schemeClr val="accent4">
            <a:hueOff val="-1353401"/>
            <a:satOff val="2002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FDA Approval</a:t>
          </a:r>
        </a:p>
      </dsp:txBody>
      <dsp:txXfrm>
        <a:off x="5323346" y="2454580"/>
        <a:ext cx="1596107" cy="1064071"/>
      </dsp:txXfrm>
    </dsp:sp>
    <dsp:sp modelId="{25D66B7F-A76B-0A4F-A16F-AC25A9A7AD6B}">
      <dsp:nvSpPr>
        <dsp:cNvPr id="0" name=""/>
        <dsp:cNvSpPr/>
      </dsp:nvSpPr>
      <dsp:spPr>
        <a:xfrm>
          <a:off x="7185470" y="2454580"/>
          <a:ext cx="2660178" cy="1064071"/>
        </a:xfrm>
        <a:prstGeom prst="chevron">
          <a:avLst/>
        </a:prstGeom>
        <a:solidFill>
          <a:schemeClr val="accent4">
            <a:hueOff val="-2030101"/>
            <a:satOff val="3003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Guidelines Inclusion</a:t>
          </a:r>
        </a:p>
      </dsp:txBody>
      <dsp:txXfrm>
        <a:off x="7717506" y="2454580"/>
        <a:ext cx="1596107" cy="1064071"/>
      </dsp:txXfrm>
    </dsp:sp>
    <dsp:sp modelId="{1AF76C91-7BEF-E54E-8782-AA02CEA2106A}">
      <dsp:nvSpPr>
        <dsp:cNvPr id="0" name=""/>
        <dsp:cNvSpPr/>
      </dsp:nvSpPr>
      <dsp:spPr>
        <a:xfrm>
          <a:off x="9579631" y="2454580"/>
          <a:ext cx="2660178" cy="1064071"/>
        </a:xfrm>
        <a:prstGeom prst="chevron">
          <a:avLst/>
        </a:prstGeom>
        <a:solidFill>
          <a:schemeClr val="accent4">
            <a:hueOff val="-2706801"/>
            <a:satOff val="4004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Payer Coverage</a:t>
          </a:r>
        </a:p>
      </dsp:txBody>
      <dsp:txXfrm>
        <a:off x="10111667" y="2454580"/>
        <a:ext cx="1596107" cy="1064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26902-37C5-8C46-BC58-359FED67DC02}">
      <dsp:nvSpPr>
        <dsp:cNvPr id="0" name=""/>
        <dsp:cNvSpPr/>
      </dsp:nvSpPr>
      <dsp:spPr>
        <a:xfrm>
          <a:off x="2988" y="2454580"/>
          <a:ext cx="2660178" cy="106407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Test Development</a:t>
          </a:r>
        </a:p>
      </dsp:txBody>
      <dsp:txXfrm>
        <a:off x="535024" y="2454580"/>
        <a:ext cx="1596107" cy="1064071"/>
      </dsp:txXfrm>
    </dsp:sp>
    <dsp:sp modelId="{ABD3F316-B452-2747-B312-5EFD886F699D}">
      <dsp:nvSpPr>
        <dsp:cNvPr id="0" name=""/>
        <dsp:cNvSpPr/>
      </dsp:nvSpPr>
      <dsp:spPr>
        <a:xfrm>
          <a:off x="2397149" y="2454580"/>
          <a:ext cx="2660178" cy="1064071"/>
        </a:xfrm>
        <a:prstGeom prst="chevron">
          <a:avLst/>
        </a:prstGeom>
        <a:solidFill>
          <a:schemeClr val="accent4">
            <a:hueOff val="-676700"/>
            <a:satOff val="1001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Clinical Validation</a:t>
          </a:r>
        </a:p>
      </dsp:txBody>
      <dsp:txXfrm>
        <a:off x="2929185" y="2454580"/>
        <a:ext cx="1596107" cy="1064071"/>
      </dsp:txXfrm>
    </dsp:sp>
    <dsp:sp modelId="{07D2145F-B4E2-2D44-8B14-35FF384FC439}">
      <dsp:nvSpPr>
        <dsp:cNvPr id="0" name=""/>
        <dsp:cNvSpPr/>
      </dsp:nvSpPr>
      <dsp:spPr>
        <a:xfrm>
          <a:off x="4791310" y="2454580"/>
          <a:ext cx="2660178" cy="1064071"/>
        </a:xfrm>
        <a:prstGeom prst="chevron">
          <a:avLst/>
        </a:prstGeom>
        <a:solidFill>
          <a:schemeClr val="accent4">
            <a:hueOff val="-1353401"/>
            <a:satOff val="2002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FDA Approval</a:t>
          </a:r>
        </a:p>
      </dsp:txBody>
      <dsp:txXfrm>
        <a:off x="5323346" y="2454580"/>
        <a:ext cx="1596107" cy="1064071"/>
      </dsp:txXfrm>
    </dsp:sp>
    <dsp:sp modelId="{25D66B7F-A76B-0A4F-A16F-AC25A9A7AD6B}">
      <dsp:nvSpPr>
        <dsp:cNvPr id="0" name=""/>
        <dsp:cNvSpPr/>
      </dsp:nvSpPr>
      <dsp:spPr>
        <a:xfrm>
          <a:off x="7185470" y="2454580"/>
          <a:ext cx="2660178" cy="1064071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Guidelines Inclusion</a:t>
          </a:r>
        </a:p>
      </dsp:txBody>
      <dsp:txXfrm>
        <a:off x="7717506" y="2454580"/>
        <a:ext cx="1596107" cy="1064071"/>
      </dsp:txXfrm>
    </dsp:sp>
    <dsp:sp modelId="{1AF76C91-7BEF-E54E-8782-AA02CEA2106A}">
      <dsp:nvSpPr>
        <dsp:cNvPr id="0" name=""/>
        <dsp:cNvSpPr/>
      </dsp:nvSpPr>
      <dsp:spPr>
        <a:xfrm>
          <a:off x="9579631" y="2454580"/>
          <a:ext cx="2660178" cy="1064071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Payer Coverage</a:t>
          </a:r>
        </a:p>
      </dsp:txBody>
      <dsp:txXfrm>
        <a:off x="10111667" y="2454580"/>
        <a:ext cx="1596107" cy="10640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826902-37C5-8C46-BC58-359FED67DC02}">
      <dsp:nvSpPr>
        <dsp:cNvPr id="0" name=""/>
        <dsp:cNvSpPr/>
      </dsp:nvSpPr>
      <dsp:spPr>
        <a:xfrm>
          <a:off x="2988" y="2454580"/>
          <a:ext cx="2660178" cy="106407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Test Development</a:t>
          </a:r>
        </a:p>
      </dsp:txBody>
      <dsp:txXfrm>
        <a:off x="535024" y="2454580"/>
        <a:ext cx="1596107" cy="1064071"/>
      </dsp:txXfrm>
    </dsp:sp>
    <dsp:sp modelId="{ABD3F316-B452-2747-B312-5EFD886F699D}">
      <dsp:nvSpPr>
        <dsp:cNvPr id="0" name=""/>
        <dsp:cNvSpPr/>
      </dsp:nvSpPr>
      <dsp:spPr>
        <a:xfrm>
          <a:off x="2397149" y="2454580"/>
          <a:ext cx="2660178" cy="1064071"/>
        </a:xfrm>
        <a:prstGeom prst="chevron">
          <a:avLst/>
        </a:prstGeom>
        <a:solidFill>
          <a:schemeClr val="accent4">
            <a:hueOff val="-676700"/>
            <a:satOff val="1001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Clinical Validation</a:t>
          </a:r>
        </a:p>
      </dsp:txBody>
      <dsp:txXfrm>
        <a:off x="2929185" y="2454580"/>
        <a:ext cx="1596107" cy="1064071"/>
      </dsp:txXfrm>
    </dsp:sp>
    <dsp:sp modelId="{07D2145F-B4E2-2D44-8B14-35FF384FC439}">
      <dsp:nvSpPr>
        <dsp:cNvPr id="0" name=""/>
        <dsp:cNvSpPr/>
      </dsp:nvSpPr>
      <dsp:spPr>
        <a:xfrm>
          <a:off x="4791310" y="2454580"/>
          <a:ext cx="2660178" cy="1064071"/>
        </a:xfrm>
        <a:prstGeom prst="chevron">
          <a:avLst/>
        </a:prstGeom>
        <a:solidFill>
          <a:schemeClr val="accent4">
            <a:hueOff val="-1353401"/>
            <a:satOff val="2002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FDA Approval</a:t>
          </a:r>
        </a:p>
      </dsp:txBody>
      <dsp:txXfrm>
        <a:off x="5323346" y="2454580"/>
        <a:ext cx="1596107" cy="1064071"/>
      </dsp:txXfrm>
    </dsp:sp>
    <dsp:sp modelId="{25D66B7F-A76B-0A4F-A16F-AC25A9A7AD6B}">
      <dsp:nvSpPr>
        <dsp:cNvPr id="0" name=""/>
        <dsp:cNvSpPr/>
      </dsp:nvSpPr>
      <dsp:spPr>
        <a:xfrm>
          <a:off x="7185470" y="2454580"/>
          <a:ext cx="2660178" cy="1064071"/>
        </a:xfrm>
        <a:prstGeom prst="chevron">
          <a:avLst/>
        </a:prstGeom>
        <a:solidFill>
          <a:schemeClr val="accent4">
            <a:hueOff val="-2030101"/>
            <a:satOff val="3003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Guidelines Inclusion</a:t>
          </a:r>
        </a:p>
      </dsp:txBody>
      <dsp:txXfrm>
        <a:off x="7717506" y="2454580"/>
        <a:ext cx="1596107" cy="1064071"/>
      </dsp:txXfrm>
    </dsp:sp>
    <dsp:sp modelId="{1AF76C91-7BEF-E54E-8782-AA02CEA2106A}">
      <dsp:nvSpPr>
        <dsp:cNvPr id="0" name=""/>
        <dsp:cNvSpPr/>
      </dsp:nvSpPr>
      <dsp:spPr>
        <a:xfrm>
          <a:off x="9579631" y="2454580"/>
          <a:ext cx="2660178" cy="1064071"/>
        </a:xfrm>
        <a:prstGeom prst="chevron">
          <a:avLst/>
        </a:prstGeom>
        <a:solidFill>
          <a:schemeClr val="accent4">
            <a:hueOff val="-2706801"/>
            <a:satOff val="4004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Payer Coverage</a:t>
          </a:r>
        </a:p>
      </dsp:txBody>
      <dsp:txXfrm>
        <a:off x="10111667" y="2454580"/>
        <a:ext cx="1596107" cy="1064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0798C5-75B0-42C1-9678-FB51414DB324}" type="datetimeFigureOut">
              <a:rPr lang="en-US">
                <a:latin typeface="Avenir Book" panose="02000503020000020003" pitchFamily="2" charset="0"/>
              </a:rPr>
              <a:pPr/>
              <a:t>9/18/26</a:t>
            </a:fld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</a:lstStyle>
          <a:p>
            <a:pPr>
              <a:defRPr/>
            </a:pPr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A1A73F-F851-4C89-8346-07F505B22993}" type="slidenum">
              <a:rPr lang="en-US">
                <a:latin typeface="Avenir Book" panose="02000503020000020003" pitchFamily="2" charset="0"/>
              </a:rPr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497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1266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1945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0" i="0" kern="1200">
        <a:solidFill>
          <a:schemeClr val="tx1"/>
        </a:solidFill>
        <a:latin typeface="Avenir Book" panose="02000503020000020003" pitchFamily="2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61E5-EBDF-2675-8F74-8633D567B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B8FBC-7660-F7E2-3197-7BEB2839B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DC27B0-72EC-44BC-7FCA-F6C7EFF04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72B3A-7D4C-091F-F9EB-3065F3B26A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66596E9-A153-3A48-B6F0-054070315A15}" type="slidenum">
              <a:rPr lang="en-US" smtClean="0">
                <a:latin typeface="Avenir Book" panose="02000503020000020003" pitchFamily="2" charset="0"/>
              </a:rPr>
              <a:t>4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3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66596E9-A153-3A48-B6F0-054070315A15}" type="slidenum">
              <a:rPr lang="en-US" smtClean="0">
                <a:latin typeface="Avenir Book" panose="02000503020000020003" pitchFamily="2" charset="0"/>
              </a:rPr>
              <a:t>8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2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E8B0D-1314-A195-C728-D3F3FF756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6F7FE-0CD3-D80E-C184-CA7AE4F9A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EEF47-249D-5807-0F5D-AF2690806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6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E5DBB63-A1D3-36A0-18CD-FF61A2325595}"/>
              </a:ext>
            </a:extLst>
          </p:cNvPr>
          <p:cNvGrpSpPr/>
          <p:nvPr userDrawn="1"/>
        </p:nvGrpSpPr>
        <p:grpSpPr>
          <a:xfrm>
            <a:off x="0" y="3739316"/>
            <a:ext cx="14088521" cy="4253452"/>
            <a:chOff x="3540" y="3739316"/>
            <a:chExt cx="14088521" cy="4253452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54842A7-EA09-863B-7F8C-9F8209B938CA}"/>
                </a:ext>
              </a:extLst>
            </p:cNvPr>
            <p:cNvSpPr/>
            <p:nvPr/>
          </p:nvSpPr>
          <p:spPr>
            <a:xfrm rot="21205836">
              <a:off x="4789271" y="3739316"/>
              <a:ext cx="8932376" cy="4253452"/>
            </a:xfrm>
            <a:custGeom>
              <a:avLst/>
              <a:gdLst>
                <a:gd name="connsiteX0" fmla="*/ 8932376 w 8932376"/>
                <a:gd name="connsiteY0" fmla="*/ 0 h 4253452"/>
                <a:gd name="connsiteX1" fmla="*/ 8442537 w 8932376"/>
                <a:gd name="connsiteY1" fmla="*/ 4253452 h 4253452"/>
                <a:gd name="connsiteX2" fmla="*/ 8418932 w 8932376"/>
                <a:gd name="connsiteY2" fmla="*/ 4253441 h 4253452"/>
                <a:gd name="connsiteX3" fmla="*/ 8052895 w 8932376"/>
                <a:gd name="connsiteY3" fmla="*/ 4253289 h 4253452"/>
                <a:gd name="connsiteX4" fmla="*/ 0 w 8932376"/>
                <a:gd name="connsiteY4" fmla="*/ 3325895 h 425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2376" h="4253452">
                  <a:moveTo>
                    <a:pt x="8932376" y="0"/>
                  </a:moveTo>
                  <a:lnTo>
                    <a:pt x="8442537" y="4253452"/>
                  </a:lnTo>
                  <a:lnTo>
                    <a:pt x="8418932" y="4253441"/>
                  </a:lnTo>
                  <a:lnTo>
                    <a:pt x="8052895" y="4253289"/>
                  </a:lnTo>
                  <a:lnTo>
                    <a:pt x="0" y="3325895"/>
                  </a:lnTo>
                  <a:close/>
                </a:path>
              </a:pathLst>
            </a:custGeom>
            <a:gradFill>
              <a:gsLst>
                <a:gs pos="0">
                  <a:srgbClr val="593F9A">
                    <a:alpha val="27126"/>
                  </a:srgbClr>
                </a:gs>
                <a:gs pos="73000">
                  <a:srgbClr val="9825A0">
                    <a:alpha val="10000"/>
                  </a:srgbClr>
                </a:gs>
              </a:gsLst>
              <a:lin ang="7200000" scaled="0"/>
            </a:gradFill>
            <a:ln w="776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01D45AA-F162-39F5-9C21-1B74CD05CFB9}"/>
                </a:ext>
              </a:extLst>
            </p:cNvPr>
            <p:cNvGrpSpPr/>
            <p:nvPr/>
          </p:nvGrpSpPr>
          <p:grpSpPr>
            <a:xfrm>
              <a:off x="3540" y="4149178"/>
              <a:ext cx="14088521" cy="3423578"/>
              <a:chOff x="3540" y="4134664"/>
              <a:chExt cx="14088521" cy="3423578"/>
            </a:xfrm>
          </p:grpSpPr>
          <p:sp>
            <p:nvSpPr>
              <p:cNvPr id="16" name="Graphic 17">
                <a:extLst>
                  <a:ext uri="{FF2B5EF4-FFF2-40B4-BE49-F238E27FC236}">
                    <a16:creationId xmlns:a16="http://schemas.microsoft.com/office/drawing/2014/main" id="{4FD74B48-890A-1596-AD39-6027A3B679C3}"/>
                  </a:ext>
                </a:extLst>
              </p:cNvPr>
              <p:cNvSpPr/>
              <p:nvPr/>
            </p:nvSpPr>
            <p:spPr>
              <a:xfrm>
                <a:off x="5051233" y="4425446"/>
                <a:ext cx="8398552" cy="3132057"/>
              </a:xfrm>
              <a:custGeom>
                <a:avLst/>
                <a:gdLst>
                  <a:gd name="connsiteX0" fmla="*/ 8398552 w 8398552"/>
                  <a:gd name="connsiteY0" fmla="*/ 3132058 h 3132057"/>
                  <a:gd name="connsiteX1" fmla="*/ 5438358 w 8398552"/>
                  <a:gd name="connsiteY1" fmla="*/ 3130662 h 3132057"/>
                  <a:gd name="connsiteX2" fmla="*/ 4130015 w 8398552"/>
                  <a:gd name="connsiteY2" fmla="*/ 3130119 h 3132057"/>
                  <a:gd name="connsiteX3" fmla="*/ 856906 w 8398552"/>
                  <a:gd name="connsiteY3" fmla="*/ 3128569 h 3132057"/>
                  <a:gd name="connsiteX4" fmla="*/ 882763 w 8398552"/>
                  <a:gd name="connsiteY4" fmla="*/ 3125235 h 3132057"/>
                  <a:gd name="connsiteX5" fmla="*/ 0 w 8398552"/>
                  <a:gd name="connsiteY5" fmla="*/ 3125700 h 3132057"/>
                  <a:gd name="connsiteX6" fmla="*/ 646174 w 8398552"/>
                  <a:gd name="connsiteY6" fmla="*/ 2885059 h 3132057"/>
                  <a:gd name="connsiteX7" fmla="*/ 646252 w 8398552"/>
                  <a:gd name="connsiteY7" fmla="*/ 2885059 h 3132057"/>
                  <a:gd name="connsiteX8" fmla="*/ 8394670 w 8398552"/>
                  <a:gd name="connsiteY8" fmla="*/ 0 h 3132057"/>
                  <a:gd name="connsiteX9" fmla="*/ 8395057 w 8398552"/>
                  <a:gd name="connsiteY9" fmla="*/ 340030 h 3132057"/>
                  <a:gd name="connsiteX10" fmla="*/ 8395368 w 8398552"/>
                  <a:gd name="connsiteY10" fmla="*/ 556405 h 3132057"/>
                  <a:gd name="connsiteX11" fmla="*/ 8397310 w 8398552"/>
                  <a:gd name="connsiteY11" fmla="*/ 2161042 h 3132057"/>
                  <a:gd name="connsiteX12" fmla="*/ 8398552 w 8398552"/>
                  <a:gd name="connsiteY12" fmla="*/ 3132058 h 313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98552" h="3132057">
                    <a:moveTo>
                      <a:pt x="8398552" y="3132058"/>
                    </a:moveTo>
                    <a:lnTo>
                      <a:pt x="5438358" y="3130662"/>
                    </a:lnTo>
                    <a:lnTo>
                      <a:pt x="4130015" y="3130119"/>
                    </a:lnTo>
                    <a:lnTo>
                      <a:pt x="856906" y="3128569"/>
                    </a:lnTo>
                    <a:lnTo>
                      <a:pt x="882763" y="3125235"/>
                    </a:lnTo>
                    <a:lnTo>
                      <a:pt x="0" y="3125700"/>
                    </a:lnTo>
                    <a:lnTo>
                      <a:pt x="646174" y="2885059"/>
                    </a:lnTo>
                    <a:lnTo>
                      <a:pt x="646252" y="2885059"/>
                    </a:lnTo>
                    <a:lnTo>
                      <a:pt x="8394670" y="0"/>
                    </a:lnTo>
                    <a:lnTo>
                      <a:pt x="8395057" y="340030"/>
                    </a:lnTo>
                    <a:lnTo>
                      <a:pt x="8395368" y="556405"/>
                    </a:lnTo>
                    <a:lnTo>
                      <a:pt x="8397310" y="2161042"/>
                    </a:lnTo>
                    <a:lnTo>
                      <a:pt x="8398552" y="3132058"/>
                    </a:lnTo>
                    <a:close/>
                  </a:path>
                </a:pathLst>
              </a:custGeom>
              <a:gradFill>
                <a:gsLst>
                  <a:gs pos="0">
                    <a:srgbClr val="593F9A"/>
                  </a:gs>
                  <a:gs pos="73000">
                    <a:srgbClr val="9825A0"/>
                  </a:gs>
                </a:gsLst>
                <a:lin ang="7200000" scaled="0"/>
              </a:gradFill>
              <a:ln w="7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Avenir Book" panose="02000503020000020003" pitchFamily="2" charset="0"/>
                </a:endParaRPr>
              </a:p>
            </p:txBody>
          </p:sp>
          <p:sp>
            <p:nvSpPr>
              <p:cNvPr id="17" name="Graphic 22">
                <a:extLst>
                  <a:ext uri="{FF2B5EF4-FFF2-40B4-BE49-F238E27FC236}">
                    <a16:creationId xmlns:a16="http://schemas.microsoft.com/office/drawing/2014/main" id="{45497ED9-00A7-C4FB-7293-2CF2DB2A39FC}"/>
                  </a:ext>
                </a:extLst>
              </p:cNvPr>
              <p:cNvSpPr/>
              <p:nvPr/>
            </p:nvSpPr>
            <p:spPr>
              <a:xfrm>
                <a:off x="8862813" y="4134664"/>
                <a:ext cx="5229248" cy="3419121"/>
              </a:xfrm>
              <a:custGeom>
                <a:avLst/>
                <a:gdLst>
                  <a:gd name="connsiteX0" fmla="*/ 5228868 w 5229248"/>
                  <a:gd name="connsiteY0" fmla="*/ 0 h 3419121"/>
                  <a:gd name="connsiteX1" fmla="*/ 982584 w 5229248"/>
                  <a:gd name="connsiteY1" fmla="*/ 2776065 h 3419121"/>
                  <a:gd name="connsiteX2" fmla="*/ 0 w 5229248"/>
                  <a:gd name="connsiteY2" fmla="*/ 3418457 h 3419121"/>
                  <a:gd name="connsiteX3" fmla="*/ 1604005 w 5229248"/>
                  <a:gd name="connsiteY3" fmla="*/ 3419122 h 3419121"/>
                  <a:gd name="connsiteX4" fmla="*/ 2578403 w 5229248"/>
                  <a:gd name="connsiteY4" fmla="*/ 2571370 h 3419121"/>
                  <a:gd name="connsiteX5" fmla="*/ 5229248 w 5229248"/>
                  <a:gd name="connsiteY5" fmla="*/ 265106 h 3419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29248" h="3419121">
                    <a:moveTo>
                      <a:pt x="5228868" y="0"/>
                    </a:moveTo>
                    <a:lnTo>
                      <a:pt x="982584" y="2776065"/>
                    </a:lnTo>
                    <a:lnTo>
                      <a:pt x="0" y="3418457"/>
                    </a:lnTo>
                    <a:lnTo>
                      <a:pt x="1604005" y="3419122"/>
                    </a:lnTo>
                    <a:lnTo>
                      <a:pt x="2578403" y="2571370"/>
                    </a:lnTo>
                    <a:lnTo>
                      <a:pt x="5229248" y="265106"/>
                    </a:lnTo>
                  </a:path>
                </a:pathLst>
              </a:custGeom>
              <a:gradFill>
                <a:gsLst>
                  <a:gs pos="0">
                    <a:schemeClr val="bg1">
                      <a:alpha val="30283"/>
                    </a:schemeClr>
                  </a:gs>
                  <a:gs pos="73000">
                    <a:schemeClr val="bg1">
                      <a:alpha val="10000"/>
                    </a:schemeClr>
                  </a:gs>
                </a:gsLst>
                <a:lin ang="7200000" scaled="0"/>
              </a:gradFill>
              <a:ln w="79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venir Book" panose="02000503020000020003" pitchFamily="2" charset="0"/>
                </a:endParaRPr>
              </a:p>
            </p:txBody>
          </p:sp>
          <p:sp>
            <p:nvSpPr>
              <p:cNvPr id="18" name="Graphic 19">
                <a:extLst>
                  <a:ext uri="{FF2B5EF4-FFF2-40B4-BE49-F238E27FC236}">
                    <a16:creationId xmlns:a16="http://schemas.microsoft.com/office/drawing/2014/main" id="{87ED26F0-8052-090F-986C-CC69BB740D6D}"/>
                  </a:ext>
                </a:extLst>
              </p:cNvPr>
              <p:cNvSpPr/>
              <p:nvPr/>
            </p:nvSpPr>
            <p:spPr>
              <a:xfrm>
                <a:off x="5682368" y="6562006"/>
                <a:ext cx="7766642" cy="996236"/>
              </a:xfrm>
              <a:custGeom>
                <a:avLst/>
                <a:gdLst>
                  <a:gd name="connsiteX0" fmla="*/ 7766643 w 7766642"/>
                  <a:gd name="connsiteY0" fmla="*/ 996237 h 996236"/>
                  <a:gd name="connsiteX1" fmla="*/ 4718135 w 7766642"/>
                  <a:gd name="connsiteY1" fmla="*/ 994805 h 996236"/>
                  <a:gd name="connsiteX2" fmla="*/ 3370759 w 7766642"/>
                  <a:gd name="connsiteY2" fmla="*/ 994248 h 996236"/>
                  <a:gd name="connsiteX3" fmla="*/ 0 w 7766642"/>
                  <a:gd name="connsiteY3" fmla="*/ 992657 h 996236"/>
                  <a:gd name="connsiteX4" fmla="*/ 26628 w 7766642"/>
                  <a:gd name="connsiteY4" fmla="*/ 989237 h 996236"/>
                  <a:gd name="connsiteX5" fmla="*/ 26788 w 7766642"/>
                  <a:gd name="connsiteY5" fmla="*/ 989237 h 996236"/>
                  <a:gd name="connsiteX6" fmla="*/ 941964 w 7766642"/>
                  <a:gd name="connsiteY6" fmla="*/ 872234 h 996236"/>
                  <a:gd name="connsiteX7" fmla="*/ 942044 w 7766642"/>
                  <a:gd name="connsiteY7" fmla="*/ 872234 h 996236"/>
                  <a:gd name="connsiteX8" fmla="*/ 4196137 w 7766642"/>
                  <a:gd name="connsiteY8" fmla="*/ 456320 h 996236"/>
                  <a:gd name="connsiteX9" fmla="*/ 5536636 w 7766642"/>
                  <a:gd name="connsiteY9" fmla="*/ 284912 h 996236"/>
                  <a:gd name="connsiteX10" fmla="*/ 7765363 w 7766642"/>
                  <a:gd name="connsiteY10" fmla="*/ 0 h 996236"/>
                  <a:gd name="connsiteX11" fmla="*/ 7766643 w 7766642"/>
                  <a:gd name="connsiteY11" fmla="*/ 996237 h 996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66642" h="996236">
                    <a:moveTo>
                      <a:pt x="7766643" y="996237"/>
                    </a:moveTo>
                    <a:lnTo>
                      <a:pt x="4718135" y="994805"/>
                    </a:lnTo>
                    <a:lnTo>
                      <a:pt x="3370759" y="994248"/>
                    </a:lnTo>
                    <a:lnTo>
                      <a:pt x="0" y="992657"/>
                    </a:lnTo>
                    <a:lnTo>
                      <a:pt x="26628" y="989237"/>
                    </a:lnTo>
                    <a:lnTo>
                      <a:pt x="26788" y="989237"/>
                    </a:lnTo>
                    <a:lnTo>
                      <a:pt x="941964" y="872234"/>
                    </a:lnTo>
                    <a:lnTo>
                      <a:pt x="942044" y="872234"/>
                    </a:lnTo>
                    <a:lnTo>
                      <a:pt x="4196137" y="456320"/>
                    </a:lnTo>
                    <a:lnTo>
                      <a:pt x="5536636" y="284912"/>
                    </a:lnTo>
                    <a:lnTo>
                      <a:pt x="7765363" y="0"/>
                    </a:lnTo>
                    <a:lnTo>
                      <a:pt x="7766643" y="996237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45000"/>
                    </a:schemeClr>
                  </a:gs>
                  <a:gs pos="73000">
                    <a:srgbClr val="9825A0"/>
                  </a:gs>
                </a:gsLst>
                <a:lin ang="7200000" scaled="0"/>
              </a:gradFill>
              <a:ln w="79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Avenir Book" panose="02000503020000020003" pitchFamily="2" charset="0"/>
                </a:endParaRPr>
              </a:p>
            </p:txBody>
          </p:sp>
          <p:sp>
            <p:nvSpPr>
              <p:cNvPr id="19" name="Graphic 29">
                <a:extLst>
                  <a:ext uri="{FF2B5EF4-FFF2-40B4-BE49-F238E27FC236}">
                    <a16:creationId xmlns:a16="http://schemas.microsoft.com/office/drawing/2014/main" id="{D3B1A287-B65E-0A97-7CC6-7A21296317F2}"/>
                  </a:ext>
                </a:extLst>
              </p:cNvPr>
              <p:cNvSpPr/>
              <p:nvPr/>
            </p:nvSpPr>
            <p:spPr>
              <a:xfrm>
                <a:off x="3591" y="6768167"/>
                <a:ext cx="7769814" cy="788282"/>
              </a:xfrm>
              <a:custGeom>
                <a:avLst/>
                <a:gdLst>
                  <a:gd name="connsiteX0" fmla="*/ 0 w 7769814"/>
                  <a:gd name="connsiteY0" fmla="*/ 788283 h 788282"/>
                  <a:gd name="connsiteX1" fmla="*/ 2738586 w 7769814"/>
                  <a:gd name="connsiteY1" fmla="*/ 786993 h 788282"/>
                  <a:gd name="connsiteX2" fmla="*/ 3948983 w 7769814"/>
                  <a:gd name="connsiteY2" fmla="*/ 786491 h 788282"/>
                  <a:gd name="connsiteX3" fmla="*/ 6977058 w 7769814"/>
                  <a:gd name="connsiteY3" fmla="*/ 785058 h 788282"/>
                  <a:gd name="connsiteX4" fmla="*/ 6953138 w 7769814"/>
                  <a:gd name="connsiteY4" fmla="*/ 781977 h 788282"/>
                  <a:gd name="connsiteX5" fmla="*/ 7769814 w 7769814"/>
                  <a:gd name="connsiteY5" fmla="*/ 782407 h 788282"/>
                  <a:gd name="connsiteX6" fmla="*/ 3592 w 7769814"/>
                  <a:gd name="connsiteY6" fmla="*/ 0 h 788282"/>
                  <a:gd name="connsiteX7" fmla="*/ 0 w 7769814"/>
                  <a:gd name="connsiteY7" fmla="*/ 788283 h 788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69814" h="788282">
                    <a:moveTo>
                      <a:pt x="0" y="788283"/>
                    </a:moveTo>
                    <a:lnTo>
                      <a:pt x="2738586" y="786993"/>
                    </a:lnTo>
                    <a:lnTo>
                      <a:pt x="3948983" y="786491"/>
                    </a:lnTo>
                    <a:lnTo>
                      <a:pt x="6977058" y="785058"/>
                    </a:lnTo>
                    <a:lnTo>
                      <a:pt x="6953138" y="781977"/>
                    </a:lnTo>
                    <a:lnTo>
                      <a:pt x="7769814" y="782407"/>
                    </a:lnTo>
                    <a:lnTo>
                      <a:pt x="3592" y="0"/>
                    </a:lnTo>
                    <a:lnTo>
                      <a:pt x="0" y="788283"/>
                    </a:lnTo>
                    <a:close/>
                  </a:path>
                </a:pathLst>
              </a:custGeom>
              <a:gradFill>
                <a:gsLst>
                  <a:gs pos="15000">
                    <a:srgbClr val="9825A0">
                      <a:alpha val="80000"/>
                    </a:srgbClr>
                  </a:gs>
                  <a:gs pos="60000">
                    <a:srgbClr val="4CD2AF"/>
                  </a:gs>
                  <a:gs pos="100000">
                    <a:srgbClr val="67A7E2"/>
                  </a:gs>
                </a:gsLst>
                <a:lin ang="7800000" scaled="0"/>
              </a:gradFill>
              <a:ln w="71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Avenir Book" panose="02000503020000020003" pitchFamily="2" charset="0"/>
                </a:endParaRPr>
              </a:p>
            </p:txBody>
          </p:sp>
          <p:sp>
            <p:nvSpPr>
              <p:cNvPr id="20" name="Graphic 31">
                <a:extLst>
                  <a:ext uri="{FF2B5EF4-FFF2-40B4-BE49-F238E27FC236}">
                    <a16:creationId xmlns:a16="http://schemas.microsoft.com/office/drawing/2014/main" id="{1E87E95C-012B-AFB9-EB70-270B363A89A1}"/>
                  </a:ext>
                </a:extLst>
              </p:cNvPr>
              <p:cNvSpPr/>
              <p:nvPr/>
            </p:nvSpPr>
            <p:spPr>
              <a:xfrm>
                <a:off x="3540" y="6775149"/>
                <a:ext cx="769939" cy="781329"/>
              </a:xfrm>
              <a:custGeom>
                <a:avLst/>
                <a:gdLst>
                  <a:gd name="connsiteX0" fmla="*/ 769940 w 769939"/>
                  <a:gd name="connsiteY0" fmla="*/ 77636 h 781329"/>
                  <a:gd name="connsiteX1" fmla="*/ 621801 w 769939"/>
                  <a:gd name="connsiteY1" fmla="*/ 781045 h 781329"/>
                  <a:gd name="connsiteX2" fmla="*/ 0 w 769939"/>
                  <a:gd name="connsiteY2" fmla="*/ 781329 h 781329"/>
                  <a:gd name="connsiteX3" fmla="*/ 3541 w 769939"/>
                  <a:gd name="connsiteY3" fmla="*/ 0 h 781329"/>
                  <a:gd name="connsiteX4" fmla="*/ 769940 w 769939"/>
                  <a:gd name="connsiteY4" fmla="*/ 77636 h 781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939" h="781329">
                    <a:moveTo>
                      <a:pt x="769940" y="77636"/>
                    </a:moveTo>
                    <a:lnTo>
                      <a:pt x="621801" y="781045"/>
                    </a:lnTo>
                    <a:lnTo>
                      <a:pt x="0" y="781329"/>
                    </a:lnTo>
                    <a:lnTo>
                      <a:pt x="3541" y="0"/>
                    </a:lnTo>
                    <a:lnTo>
                      <a:pt x="769940" y="77636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0283"/>
                    </a:schemeClr>
                  </a:gs>
                  <a:gs pos="73000">
                    <a:schemeClr val="bg1">
                      <a:alpha val="10000"/>
                    </a:schemeClr>
                  </a:gs>
                </a:gsLst>
                <a:lin ang="7200000" scaled="0"/>
              </a:gradFill>
              <a:ln w="79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latin typeface="Avenir Book" panose="02000503020000020003" pitchFamily="2" charset="0"/>
                </a:endParaRPr>
              </a:p>
            </p:txBody>
          </p:sp>
        </p:grpSp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A8E3CD0-1E13-1677-322C-E449AE9297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1892" y="4914891"/>
            <a:ext cx="5229248" cy="547842"/>
          </a:xfrm>
        </p:spPr>
        <p:txBody>
          <a:bodyPr>
            <a:spAutoFit/>
          </a:bodyPr>
          <a:lstStyle>
            <a:lvl1pPr mar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0" i="0" kern="1200" spc="150" dirty="0">
                <a:solidFill>
                  <a:schemeClr val="bg1">
                    <a:lumMod val="75000"/>
                  </a:schemeClr>
                </a:solidFill>
                <a:latin typeface="Avenir Black" panose="020B0803020203020204" pitchFamily="34" charset="-78"/>
                <a:ea typeface="Roboto" panose="02000000000000000000" pitchFamily="2" charset="0"/>
                <a:cs typeface="Avenir Black" panose="020B0803020203020204" pitchFamily="34" charset="-78"/>
                <a:sym typeface="Arial" pitchFamily="34" charset="0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DATE GOES HERE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4A6F38F-CDFB-B09B-935F-BBD1C4F89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892" y="3176676"/>
            <a:ext cx="8932470" cy="1608902"/>
          </a:xfrm>
        </p:spPr>
        <p:txBody>
          <a:bodyPr anchor="b">
            <a:spAutoFit/>
          </a:bodyPr>
          <a:lstStyle>
            <a:lvl1pPr algn="l" rtl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lang="en-US" sz="5400" kern="1200" dirty="0">
                <a:solidFill>
                  <a:schemeClr val="tx2"/>
                </a:solidFill>
                <a:latin typeface="+mj-lt"/>
                <a:ea typeface="Roboto Medium" panose="02000000000000000000" pitchFamily="2" charset="0"/>
                <a:cs typeface="+mj-cs"/>
                <a:sym typeface="Arial" pitchFamily="34" charset="0"/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 Here</a:t>
            </a:r>
          </a:p>
        </p:txBody>
      </p:sp>
      <p:pic>
        <p:nvPicPr>
          <p:cNvPr id="4" name="Picture 22">
            <a:extLst>
              <a:ext uri="{FF2B5EF4-FFF2-40B4-BE49-F238E27FC236}">
                <a16:creationId xmlns:a16="http://schemas.microsoft.com/office/drawing/2014/main" id="{E995BFCB-089D-BD1F-CCBC-661D97EA2E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6236" y="353483"/>
            <a:ext cx="4069051" cy="27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1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.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727C-D670-B777-220E-77288702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7" y="403226"/>
            <a:ext cx="12242799" cy="539946"/>
          </a:xfr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ED23F8-9182-BBF2-8BFE-1C7E46C7D0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487" y="943171"/>
            <a:ext cx="12242799" cy="433965"/>
          </a:xfrm>
        </p:spPr>
        <p:txBody>
          <a:bodyPr>
            <a:sp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480FD57-C2DA-5BE0-864B-E268161CB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8F99FB-6C28-9C7A-7A87-384BBA26D754}"/>
              </a:ext>
            </a:extLst>
          </p:cNvPr>
          <p:cNvGrpSpPr/>
          <p:nvPr userDrawn="1"/>
        </p:nvGrpSpPr>
        <p:grpSpPr>
          <a:xfrm flipH="1">
            <a:off x="9597289" y="-401895"/>
            <a:ext cx="4247808" cy="2130493"/>
            <a:chOff x="-423448" y="-401895"/>
            <a:chExt cx="4247808" cy="2130493"/>
          </a:xfrm>
        </p:grpSpPr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EC8165C1-EB70-41B1-54C0-158C48C446A9}"/>
                </a:ext>
              </a:extLst>
            </p:cNvPr>
            <p:cNvSpPr/>
            <p:nvPr/>
          </p:nvSpPr>
          <p:spPr>
            <a:xfrm rot="10405836">
              <a:off x="-111206" y="142255"/>
              <a:ext cx="2816013" cy="1322576"/>
            </a:xfrm>
            <a:custGeom>
              <a:avLst/>
              <a:gdLst>
                <a:gd name="connsiteX0" fmla="*/ 0 w 2816013"/>
                <a:gd name="connsiteY0" fmla="*/ 1317919 h 1322576"/>
                <a:gd name="connsiteX1" fmla="*/ 641064 w 2816013"/>
                <a:gd name="connsiteY1" fmla="*/ 1017845 h 1322576"/>
                <a:gd name="connsiteX2" fmla="*/ 641141 w 2816013"/>
                <a:gd name="connsiteY2" fmla="*/ 1017845 h 1322576"/>
                <a:gd name="connsiteX3" fmla="*/ 2816013 w 2816013"/>
                <a:gd name="connsiteY3" fmla="*/ 0 h 1322576"/>
                <a:gd name="connsiteX4" fmla="*/ 2663701 w 2816013"/>
                <a:gd name="connsiteY4" fmla="*/ 1322576 h 1322576"/>
                <a:gd name="connsiteX5" fmla="*/ 850129 w 2816013"/>
                <a:gd name="connsiteY5" fmla="*/ 1321496 h 1322576"/>
                <a:gd name="connsiteX6" fmla="*/ 875782 w 2816013"/>
                <a:gd name="connsiteY6" fmla="*/ 1317339 h 132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6013" h="1322576">
                  <a:moveTo>
                    <a:pt x="0" y="1317919"/>
                  </a:moveTo>
                  <a:lnTo>
                    <a:pt x="641064" y="1017845"/>
                  </a:lnTo>
                  <a:lnTo>
                    <a:pt x="641141" y="1017845"/>
                  </a:lnTo>
                  <a:lnTo>
                    <a:pt x="2816013" y="0"/>
                  </a:lnTo>
                  <a:lnTo>
                    <a:pt x="2663701" y="1322576"/>
                  </a:lnTo>
                  <a:lnTo>
                    <a:pt x="850129" y="1321496"/>
                  </a:lnTo>
                  <a:lnTo>
                    <a:pt x="875782" y="1317339"/>
                  </a:lnTo>
                  <a:close/>
                </a:path>
              </a:pathLst>
            </a:custGeom>
            <a:gradFill>
              <a:gsLst>
                <a:gs pos="0">
                  <a:srgbClr val="593F9A">
                    <a:alpha val="27126"/>
                  </a:srgbClr>
                </a:gs>
                <a:gs pos="73000">
                  <a:srgbClr val="9825A0">
                    <a:alpha val="10000"/>
                  </a:srgbClr>
                </a:gs>
              </a:gsLst>
              <a:lin ang="7200000" scaled="0"/>
            </a:gradFill>
            <a:ln w="776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7" name="Graphic 17">
              <a:extLst>
                <a:ext uri="{FF2B5EF4-FFF2-40B4-BE49-F238E27FC236}">
                  <a16:creationId xmlns:a16="http://schemas.microsoft.com/office/drawing/2014/main" id="{1579821E-67E9-EA53-78EB-FF7BAC7319AA}"/>
                </a:ext>
              </a:extLst>
            </p:cNvPr>
            <p:cNvSpPr/>
            <p:nvPr/>
          </p:nvSpPr>
          <p:spPr>
            <a:xfrm rot="10800000">
              <a:off x="-26305" y="0"/>
              <a:ext cx="2273972" cy="1134768"/>
            </a:xfrm>
            <a:custGeom>
              <a:avLst/>
              <a:gdLst>
                <a:gd name="connsiteX0" fmla="*/ 8398552 w 8398552"/>
                <a:gd name="connsiteY0" fmla="*/ 3132058 h 3132057"/>
                <a:gd name="connsiteX1" fmla="*/ 5438358 w 8398552"/>
                <a:gd name="connsiteY1" fmla="*/ 3130662 h 3132057"/>
                <a:gd name="connsiteX2" fmla="*/ 4130015 w 8398552"/>
                <a:gd name="connsiteY2" fmla="*/ 3130119 h 3132057"/>
                <a:gd name="connsiteX3" fmla="*/ 856906 w 8398552"/>
                <a:gd name="connsiteY3" fmla="*/ 3128569 h 3132057"/>
                <a:gd name="connsiteX4" fmla="*/ 882763 w 8398552"/>
                <a:gd name="connsiteY4" fmla="*/ 3125235 h 3132057"/>
                <a:gd name="connsiteX5" fmla="*/ 0 w 8398552"/>
                <a:gd name="connsiteY5" fmla="*/ 3125700 h 3132057"/>
                <a:gd name="connsiteX6" fmla="*/ 646174 w 8398552"/>
                <a:gd name="connsiteY6" fmla="*/ 2885059 h 3132057"/>
                <a:gd name="connsiteX7" fmla="*/ 646252 w 8398552"/>
                <a:gd name="connsiteY7" fmla="*/ 2885059 h 3132057"/>
                <a:gd name="connsiteX8" fmla="*/ 8394670 w 8398552"/>
                <a:gd name="connsiteY8" fmla="*/ 0 h 3132057"/>
                <a:gd name="connsiteX9" fmla="*/ 8395057 w 8398552"/>
                <a:gd name="connsiteY9" fmla="*/ 340030 h 3132057"/>
                <a:gd name="connsiteX10" fmla="*/ 8395368 w 8398552"/>
                <a:gd name="connsiteY10" fmla="*/ 556405 h 3132057"/>
                <a:gd name="connsiteX11" fmla="*/ 8397310 w 8398552"/>
                <a:gd name="connsiteY11" fmla="*/ 2161042 h 3132057"/>
                <a:gd name="connsiteX12" fmla="*/ 8398552 w 8398552"/>
                <a:gd name="connsiteY12" fmla="*/ 3132058 h 313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98552" h="3132057">
                  <a:moveTo>
                    <a:pt x="8398552" y="3132058"/>
                  </a:moveTo>
                  <a:lnTo>
                    <a:pt x="5438358" y="3130662"/>
                  </a:lnTo>
                  <a:lnTo>
                    <a:pt x="4130015" y="3130119"/>
                  </a:lnTo>
                  <a:lnTo>
                    <a:pt x="856906" y="3128569"/>
                  </a:lnTo>
                  <a:lnTo>
                    <a:pt x="882763" y="3125235"/>
                  </a:lnTo>
                  <a:lnTo>
                    <a:pt x="0" y="3125700"/>
                  </a:lnTo>
                  <a:lnTo>
                    <a:pt x="646174" y="2885059"/>
                  </a:lnTo>
                  <a:lnTo>
                    <a:pt x="646252" y="2885059"/>
                  </a:lnTo>
                  <a:lnTo>
                    <a:pt x="8394670" y="0"/>
                  </a:lnTo>
                  <a:lnTo>
                    <a:pt x="8395057" y="340030"/>
                  </a:lnTo>
                  <a:lnTo>
                    <a:pt x="8395368" y="556405"/>
                  </a:lnTo>
                  <a:lnTo>
                    <a:pt x="8397310" y="2161042"/>
                  </a:lnTo>
                  <a:lnTo>
                    <a:pt x="8398552" y="3132058"/>
                  </a:lnTo>
                  <a:close/>
                </a:path>
              </a:pathLst>
            </a:custGeom>
            <a:gradFill>
              <a:gsLst>
                <a:gs pos="0">
                  <a:srgbClr val="593F9A"/>
                </a:gs>
                <a:gs pos="73000">
                  <a:srgbClr val="9825A0"/>
                </a:gs>
              </a:gsLst>
              <a:lin ang="7200000" scaled="0"/>
            </a:gradFill>
            <a:ln w="77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9" name="Graphic 22">
              <a:extLst>
                <a:ext uri="{FF2B5EF4-FFF2-40B4-BE49-F238E27FC236}">
                  <a16:creationId xmlns:a16="http://schemas.microsoft.com/office/drawing/2014/main" id="{27BFD8A9-9850-2616-32B8-66DD069527DD}"/>
                </a:ext>
              </a:extLst>
            </p:cNvPr>
            <p:cNvSpPr/>
            <p:nvPr/>
          </p:nvSpPr>
          <p:spPr>
            <a:xfrm rot="10800000">
              <a:off x="-423448" y="-401895"/>
              <a:ext cx="2592378" cy="2130493"/>
            </a:xfrm>
            <a:custGeom>
              <a:avLst/>
              <a:gdLst>
                <a:gd name="connsiteX0" fmla="*/ 5228868 w 5229248"/>
                <a:gd name="connsiteY0" fmla="*/ 0 h 3419121"/>
                <a:gd name="connsiteX1" fmla="*/ 982584 w 5229248"/>
                <a:gd name="connsiteY1" fmla="*/ 2776065 h 3419121"/>
                <a:gd name="connsiteX2" fmla="*/ 0 w 5229248"/>
                <a:gd name="connsiteY2" fmla="*/ 3418457 h 3419121"/>
                <a:gd name="connsiteX3" fmla="*/ 1604005 w 5229248"/>
                <a:gd name="connsiteY3" fmla="*/ 3419122 h 3419121"/>
                <a:gd name="connsiteX4" fmla="*/ 2578403 w 5229248"/>
                <a:gd name="connsiteY4" fmla="*/ 2571370 h 3419121"/>
                <a:gd name="connsiteX5" fmla="*/ 5229248 w 5229248"/>
                <a:gd name="connsiteY5" fmla="*/ 265106 h 341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29248" h="3419121">
                  <a:moveTo>
                    <a:pt x="5228868" y="0"/>
                  </a:moveTo>
                  <a:lnTo>
                    <a:pt x="982584" y="2776065"/>
                  </a:lnTo>
                  <a:lnTo>
                    <a:pt x="0" y="3418457"/>
                  </a:lnTo>
                  <a:lnTo>
                    <a:pt x="1604005" y="3419122"/>
                  </a:lnTo>
                  <a:lnTo>
                    <a:pt x="2578403" y="2571370"/>
                  </a:lnTo>
                  <a:lnTo>
                    <a:pt x="5229248" y="265106"/>
                  </a:lnTo>
                </a:path>
              </a:pathLst>
            </a:custGeom>
            <a:gradFill>
              <a:gsLst>
                <a:gs pos="0">
                  <a:schemeClr val="bg1">
                    <a:alpha val="30283"/>
                  </a:schemeClr>
                </a:gs>
                <a:gs pos="73000">
                  <a:schemeClr val="bg1">
                    <a:alpha val="10000"/>
                  </a:schemeClr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10" name="Graphic 19">
              <a:extLst>
                <a:ext uri="{FF2B5EF4-FFF2-40B4-BE49-F238E27FC236}">
                  <a16:creationId xmlns:a16="http://schemas.microsoft.com/office/drawing/2014/main" id="{B15A5167-8276-0838-C1AA-AAAF845BBE3F}"/>
                </a:ext>
              </a:extLst>
            </p:cNvPr>
            <p:cNvSpPr/>
            <p:nvPr/>
          </p:nvSpPr>
          <p:spPr>
            <a:xfrm rot="10800000">
              <a:off x="-25921" y="2134"/>
              <a:ext cx="3850281" cy="620766"/>
            </a:xfrm>
            <a:custGeom>
              <a:avLst/>
              <a:gdLst>
                <a:gd name="connsiteX0" fmla="*/ 7766643 w 7766642"/>
                <a:gd name="connsiteY0" fmla="*/ 996237 h 996236"/>
                <a:gd name="connsiteX1" fmla="*/ 4718135 w 7766642"/>
                <a:gd name="connsiteY1" fmla="*/ 994805 h 996236"/>
                <a:gd name="connsiteX2" fmla="*/ 3370759 w 7766642"/>
                <a:gd name="connsiteY2" fmla="*/ 994248 h 996236"/>
                <a:gd name="connsiteX3" fmla="*/ 0 w 7766642"/>
                <a:gd name="connsiteY3" fmla="*/ 992657 h 996236"/>
                <a:gd name="connsiteX4" fmla="*/ 26628 w 7766642"/>
                <a:gd name="connsiteY4" fmla="*/ 989237 h 996236"/>
                <a:gd name="connsiteX5" fmla="*/ 26788 w 7766642"/>
                <a:gd name="connsiteY5" fmla="*/ 989237 h 996236"/>
                <a:gd name="connsiteX6" fmla="*/ 941964 w 7766642"/>
                <a:gd name="connsiteY6" fmla="*/ 872234 h 996236"/>
                <a:gd name="connsiteX7" fmla="*/ 942044 w 7766642"/>
                <a:gd name="connsiteY7" fmla="*/ 872234 h 996236"/>
                <a:gd name="connsiteX8" fmla="*/ 4196137 w 7766642"/>
                <a:gd name="connsiteY8" fmla="*/ 456320 h 996236"/>
                <a:gd name="connsiteX9" fmla="*/ 5536636 w 7766642"/>
                <a:gd name="connsiteY9" fmla="*/ 284912 h 996236"/>
                <a:gd name="connsiteX10" fmla="*/ 7765363 w 7766642"/>
                <a:gd name="connsiteY10" fmla="*/ 0 h 996236"/>
                <a:gd name="connsiteX11" fmla="*/ 7766643 w 7766642"/>
                <a:gd name="connsiteY11" fmla="*/ 996237 h 99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6642" h="996236">
                  <a:moveTo>
                    <a:pt x="7766643" y="996237"/>
                  </a:moveTo>
                  <a:lnTo>
                    <a:pt x="4718135" y="994805"/>
                  </a:lnTo>
                  <a:lnTo>
                    <a:pt x="3370759" y="994248"/>
                  </a:lnTo>
                  <a:lnTo>
                    <a:pt x="0" y="992657"/>
                  </a:lnTo>
                  <a:lnTo>
                    <a:pt x="26628" y="989237"/>
                  </a:lnTo>
                  <a:lnTo>
                    <a:pt x="26788" y="989237"/>
                  </a:lnTo>
                  <a:lnTo>
                    <a:pt x="941964" y="872234"/>
                  </a:lnTo>
                  <a:lnTo>
                    <a:pt x="942044" y="872234"/>
                  </a:lnTo>
                  <a:lnTo>
                    <a:pt x="4196137" y="456320"/>
                  </a:lnTo>
                  <a:lnTo>
                    <a:pt x="5536636" y="284912"/>
                  </a:lnTo>
                  <a:lnTo>
                    <a:pt x="7765363" y="0"/>
                  </a:lnTo>
                  <a:lnTo>
                    <a:pt x="7766643" y="99623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45000"/>
                  </a:schemeClr>
                </a:gs>
                <a:gs pos="73000">
                  <a:srgbClr val="9825A0"/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61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7">
            <a:extLst>
              <a:ext uri="{FF2B5EF4-FFF2-40B4-BE49-F238E27FC236}">
                <a16:creationId xmlns:a16="http://schemas.microsoft.com/office/drawing/2014/main" id="{7197285A-667E-4BDB-B5AB-6A5CA8917156}"/>
              </a:ext>
            </a:extLst>
          </p:cNvPr>
          <p:cNvSpPr/>
          <p:nvPr userDrawn="1"/>
        </p:nvSpPr>
        <p:spPr>
          <a:xfrm flipV="1">
            <a:off x="0" y="2003041"/>
            <a:ext cx="13439777" cy="4531784"/>
          </a:xfrm>
          <a:prstGeom prst="round1Rect">
            <a:avLst>
              <a:gd name="adj" fmla="val 0"/>
            </a:avLst>
          </a:prstGeom>
          <a:gradFill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4727C-D670-B777-220E-77288702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7" y="403226"/>
            <a:ext cx="12242799" cy="539946"/>
          </a:xfr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ED23F8-9182-BBF2-8BFE-1C7E46C7D0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487" y="943171"/>
            <a:ext cx="12242799" cy="433965"/>
          </a:xfrm>
        </p:spPr>
        <p:txBody>
          <a:bodyPr>
            <a:sp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480FD57-C2DA-5BE0-864B-E268161CB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21">
            <a:extLst>
              <a:ext uri="{FF2B5EF4-FFF2-40B4-BE49-F238E27FC236}">
                <a16:creationId xmlns:a16="http://schemas.microsoft.com/office/drawing/2014/main" id="{11DE394A-3B70-05C5-9E55-60E691282990}"/>
              </a:ext>
            </a:extLst>
          </p:cNvPr>
          <p:cNvSpPr/>
          <p:nvPr userDrawn="1"/>
        </p:nvSpPr>
        <p:spPr>
          <a:xfrm rot="16200000">
            <a:off x="968861" y="1200548"/>
            <a:ext cx="5251689" cy="59924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9" name="Round Same Side Corner Rectangle 22">
            <a:extLst>
              <a:ext uri="{FF2B5EF4-FFF2-40B4-BE49-F238E27FC236}">
                <a16:creationId xmlns:a16="http://schemas.microsoft.com/office/drawing/2014/main" id="{CAA3CA3B-D651-7748-4BFC-3FAC8C161DA2}"/>
              </a:ext>
            </a:extLst>
          </p:cNvPr>
          <p:cNvSpPr/>
          <p:nvPr userDrawn="1"/>
        </p:nvSpPr>
        <p:spPr>
          <a:xfrm rot="16200000">
            <a:off x="7219221" y="1200547"/>
            <a:ext cx="5251692" cy="5992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52B10-85B1-7A3E-B58E-3199EB6373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025" y="1887553"/>
            <a:ext cx="5361360" cy="1703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3C23E95-BAF7-156C-EE33-935895547D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64387" y="1887553"/>
            <a:ext cx="5361360" cy="1703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41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7">
            <a:extLst>
              <a:ext uri="{FF2B5EF4-FFF2-40B4-BE49-F238E27FC236}">
                <a16:creationId xmlns:a16="http://schemas.microsoft.com/office/drawing/2014/main" id="{ECA85C24-0C08-4821-4906-6FB12ACE2C6B}"/>
              </a:ext>
            </a:extLst>
          </p:cNvPr>
          <p:cNvSpPr/>
          <p:nvPr userDrawn="1"/>
        </p:nvSpPr>
        <p:spPr>
          <a:xfrm flipV="1">
            <a:off x="0" y="2003041"/>
            <a:ext cx="13439777" cy="4531784"/>
          </a:xfrm>
          <a:prstGeom prst="round1Rect">
            <a:avLst>
              <a:gd name="adj" fmla="val 0"/>
            </a:avLst>
          </a:prstGeom>
          <a:gradFill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3" name="Round Same Side Corner Rectangle 4">
            <a:extLst>
              <a:ext uri="{FF2B5EF4-FFF2-40B4-BE49-F238E27FC236}">
                <a16:creationId xmlns:a16="http://schemas.microsoft.com/office/drawing/2014/main" id="{3C5223B1-A3A8-381D-4D99-71B28374DFED}"/>
              </a:ext>
            </a:extLst>
          </p:cNvPr>
          <p:cNvSpPr/>
          <p:nvPr userDrawn="1"/>
        </p:nvSpPr>
        <p:spPr>
          <a:xfrm rot="16200000">
            <a:off x="4094045" y="-1928795"/>
            <a:ext cx="5251689" cy="122427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4727C-D670-B777-220E-77288702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7" y="403226"/>
            <a:ext cx="12242799" cy="539946"/>
          </a:xfr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ED23F8-9182-BBF2-8BFE-1C7E46C7D0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487" y="943171"/>
            <a:ext cx="12242799" cy="433965"/>
          </a:xfrm>
        </p:spPr>
        <p:txBody>
          <a:bodyPr>
            <a:sp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480FD57-C2DA-5BE0-864B-E268161CB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3816750-CEAE-04FF-0340-6F511041A9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024" y="1887553"/>
            <a:ext cx="11510503" cy="3748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8101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483F14-BF05-10C3-0CF4-E0E79227B07C}"/>
              </a:ext>
            </a:extLst>
          </p:cNvPr>
          <p:cNvSpPr/>
          <p:nvPr userDrawn="1"/>
        </p:nvSpPr>
        <p:spPr>
          <a:xfrm>
            <a:off x="-2258" y="4624500"/>
            <a:ext cx="13442033" cy="2935175"/>
          </a:xfrm>
          <a:prstGeom prst="rect">
            <a:avLst/>
          </a:prstGeom>
          <a:gradFill flip="none" rotWithShape="1"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0" rtlCol="0" anchor="t"/>
          <a:lstStyle/>
          <a:p>
            <a:pPr algn="ctr"/>
            <a:endParaRPr lang="en-US" sz="3600">
              <a:latin typeface="Avenir Light" panose="020B0402020203020204" pitchFamily="34" charset="77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455E5D2-90D8-9F91-7005-CCBA2D068C1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8488" y="7080261"/>
            <a:ext cx="548506" cy="279967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E0C549F-031B-574F-17B1-9F1826139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7261DE-8885-15E7-75E8-A3DD5251FEA8}"/>
              </a:ext>
            </a:extLst>
          </p:cNvPr>
          <p:cNvSpPr txBox="1"/>
          <p:nvPr userDrawn="1"/>
        </p:nvSpPr>
        <p:spPr>
          <a:xfrm>
            <a:off x="1187776" y="7088222"/>
            <a:ext cx="11114203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0" i="0" kern="1200">
                <a:solidFill>
                  <a:schemeClr val="bg1"/>
                </a:solidFill>
                <a:latin typeface="Avenir Book" panose="02000503020000020003" pitchFamily="2" charset="0"/>
                <a:ea typeface="ヒラギノ角ゴ ProN W3" charset="-128"/>
                <a:cs typeface="+mn-cs"/>
                <a:sym typeface="Arial" pitchFamily="34" charset="0"/>
              </a:rPr>
              <a:t>Copyright © 2026 by Mercy BioAnalytics, Inc. All Rights Reserved.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DD0A35-5065-565D-93F1-D6E0C6381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604781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ound Same Side Corner Rectangle 4">
            <a:extLst>
              <a:ext uri="{FF2B5EF4-FFF2-40B4-BE49-F238E27FC236}">
                <a16:creationId xmlns:a16="http://schemas.microsoft.com/office/drawing/2014/main" id="{BAC54227-7042-2613-D2E7-DC108BB10AC4}"/>
              </a:ext>
            </a:extLst>
          </p:cNvPr>
          <p:cNvSpPr/>
          <p:nvPr userDrawn="1"/>
        </p:nvSpPr>
        <p:spPr>
          <a:xfrm rot="16200000">
            <a:off x="4094045" y="-1928795"/>
            <a:ext cx="5251689" cy="122427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EB389-1659-03CB-9D5C-3E280B384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024" y="1887553"/>
            <a:ext cx="11510503" cy="37481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6A19D52-7E24-F2BA-8C8E-932A2B3450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358" y="1041950"/>
            <a:ext cx="12242799" cy="433965"/>
          </a:xfrm>
        </p:spPr>
        <p:txBody>
          <a:bodyPr>
            <a:sp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3848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7DD461-94E5-5AA8-1900-A78C3F4AFD5C}"/>
              </a:ext>
            </a:extLst>
          </p:cNvPr>
          <p:cNvSpPr/>
          <p:nvPr userDrawn="1"/>
        </p:nvSpPr>
        <p:spPr>
          <a:xfrm>
            <a:off x="0" y="0"/>
            <a:ext cx="13439775" cy="3089092"/>
          </a:xfrm>
          <a:prstGeom prst="rect">
            <a:avLst/>
          </a:prstGeom>
          <a:gradFill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2" name="Round Same Side Corner Rectangle 21">
            <a:extLst>
              <a:ext uri="{FF2B5EF4-FFF2-40B4-BE49-F238E27FC236}">
                <a16:creationId xmlns:a16="http://schemas.microsoft.com/office/drawing/2014/main" id="{D945E878-A07D-90B3-0061-731DD37DA2EF}"/>
              </a:ext>
            </a:extLst>
          </p:cNvPr>
          <p:cNvSpPr/>
          <p:nvPr userDrawn="1"/>
        </p:nvSpPr>
        <p:spPr>
          <a:xfrm rot="16200000">
            <a:off x="4094041" y="-1924633"/>
            <a:ext cx="5251689" cy="122427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F7538AB-E601-1E0E-00F8-2E9B8A750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24CBE3-3248-27DC-A77D-B535FEA98EA3}"/>
              </a:ext>
            </a:extLst>
          </p:cNvPr>
          <p:cNvCxnSpPr/>
          <p:nvPr userDrawn="1"/>
        </p:nvCxnSpPr>
        <p:spPr>
          <a:xfrm>
            <a:off x="4654740" y="1887553"/>
            <a:ext cx="0" cy="3437678"/>
          </a:xfrm>
          <a:prstGeom prst="line">
            <a:avLst/>
          </a:prstGeom>
          <a:ln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20FE10-738F-3F1D-C6AF-13723A164678}"/>
              </a:ext>
            </a:extLst>
          </p:cNvPr>
          <p:cNvCxnSpPr/>
          <p:nvPr userDrawn="1"/>
        </p:nvCxnSpPr>
        <p:spPr>
          <a:xfrm>
            <a:off x="8707518" y="1887553"/>
            <a:ext cx="0" cy="3437678"/>
          </a:xfrm>
          <a:prstGeom prst="line">
            <a:avLst/>
          </a:prstGeom>
          <a:ln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C68DEFA6-3807-94D0-9F40-263EA8EB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604781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4DFA85-9B37-5779-B3CE-67FB503C8D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024" y="1887553"/>
            <a:ext cx="3428654" cy="343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725EB9D-4C39-ACA4-6AA9-5C90878FA3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66802" y="1887553"/>
            <a:ext cx="3428654" cy="343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8BCA546-0504-A962-78D1-FE0C435ACD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9579" y="1887553"/>
            <a:ext cx="3428654" cy="343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0924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D14D47-4963-4C47-8B6A-57C8AB59BB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8709"/>
          <a:stretch/>
        </p:blipFill>
        <p:spPr>
          <a:xfrm>
            <a:off x="0" y="-1"/>
            <a:ext cx="13439775" cy="755967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CB01A36-9C97-C578-7A01-348C12533E5C}"/>
              </a:ext>
            </a:extLst>
          </p:cNvPr>
          <p:cNvGrpSpPr/>
          <p:nvPr userDrawn="1"/>
        </p:nvGrpSpPr>
        <p:grpSpPr>
          <a:xfrm>
            <a:off x="1344027" y="2504490"/>
            <a:ext cx="10751720" cy="2550695"/>
            <a:chOff x="2757487" y="1909010"/>
            <a:chExt cx="7924800" cy="255069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563B1B5-7D8F-A125-32D3-2A606067C78D}"/>
                </a:ext>
              </a:extLst>
            </p:cNvPr>
            <p:cNvCxnSpPr/>
            <p:nvPr/>
          </p:nvCxnSpPr>
          <p:spPr>
            <a:xfrm>
              <a:off x="2757487" y="1909010"/>
              <a:ext cx="792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0D191A1-2020-D6DF-DEC6-B567F0CC38E9}"/>
                </a:ext>
              </a:extLst>
            </p:cNvPr>
            <p:cNvCxnSpPr/>
            <p:nvPr/>
          </p:nvCxnSpPr>
          <p:spPr>
            <a:xfrm>
              <a:off x="2757487" y="4459705"/>
              <a:ext cx="792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4455E5D2-90D8-9F91-7005-CCBA2D068C1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488" y="7080261"/>
            <a:ext cx="548506" cy="279967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E0C549F-031B-574F-17B1-9F182613948D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B844A1D-B546-D972-D173-EE6DE82A4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027" y="2891133"/>
            <a:ext cx="10751720" cy="1777410"/>
          </a:xfrm>
        </p:spPr>
        <p:txBody>
          <a:bodyPr anchor="ctr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7261DE-8885-15E7-75E8-A3DD5251FEA8}"/>
              </a:ext>
            </a:extLst>
          </p:cNvPr>
          <p:cNvSpPr txBox="1"/>
          <p:nvPr userDrawn="1"/>
        </p:nvSpPr>
        <p:spPr>
          <a:xfrm>
            <a:off x="1187776" y="7088222"/>
            <a:ext cx="11114203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0" i="0" kern="1200">
                <a:solidFill>
                  <a:schemeClr val="bg1"/>
                </a:solidFill>
                <a:latin typeface="Avenir Book" panose="02000503020000020003" pitchFamily="2" charset="0"/>
                <a:ea typeface="ヒラギノ角ゴ ProN W3" charset="-128"/>
                <a:cs typeface="+mn-cs"/>
                <a:sym typeface="Arial" pitchFamily="34" charset="0"/>
              </a:rPr>
              <a:t>Copyright © 2026 by Mercy BioAnalytics,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1062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30C585-9D06-484C-ED59-7A0550FAF6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r="53498"/>
          <a:stretch/>
        </p:blipFill>
        <p:spPr>
          <a:xfrm rot="10800000">
            <a:off x="7817272" y="-2"/>
            <a:ext cx="5622501" cy="755967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D223435-9CF5-FCED-4A1F-79631BAFDD0E}"/>
              </a:ext>
            </a:extLst>
          </p:cNvPr>
          <p:cNvGrpSpPr/>
          <p:nvPr userDrawn="1"/>
        </p:nvGrpSpPr>
        <p:grpSpPr>
          <a:xfrm>
            <a:off x="9008265" y="5737124"/>
            <a:ext cx="4812912" cy="1822552"/>
            <a:chOff x="11023435" y="5737124"/>
            <a:chExt cx="4812912" cy="1822552"/>
          </a:xfrm>
        </p:grpSpPr>
        <p:sp>
          <p:nvSpPr>
            <p:cNvPr id="11" name="Graphic 17">
              <a:extLst>
                <a:ext uri="{FF2B5EF4-FFF2-40B4-BE49-F238E27FC236}">
                  <a16:creationId xmlns:a16="http://schemas.microsoft.com/office/drawing/2014/main" id="{CE388532-916A-D748-F899-2F3B69406FC6}"/>
                </a:ext>
              </a:extLst>
            </p:cNvPr>
            <p:cNvSpPr/>
            <p:nvPr/>
          </p:nvSpPr>
          <p:spPr>
            <a:xfrm>
              <a:off x="11023435" y="5891923"/>
              <a:ext cx="4470995" cy="1667360"/>
            </a:xfrm>
            <a:custGeom>
              <a:avLst/>
              <a:gdLst>
                <a:gd name="connsiteX0" fmla="*/ 8398552 w 8398552"/>
                <a:gd name="connsiteY0" fmla="*/ 3132058 h 3132057"/>
                <a:gd name="connsiteX1" fmla="*/ 5438358 w 8398552"/>
                <a:gd name="connsiteY1" fmla="*/ 3130662 h 3132057"/>
                <a:gd name="connsiteX2" fmla="*/ 4130015 w 8398552"/>
                <a:gd name="connsiteY2" fmla="*/ 3130119 h 3132057"/>
                <a:gd name="connsiteX3" fmla="*/ 856906 w 8398552"/>
                <a:gd name="connsiteY3" fmla="*/ 3128569 h 3132057"/>
                <a:gd name="connsiteX4" fmla="*/ 882763 w 8398552"/>
                <a:gd name="connsiteY4" fmla="*/ 3125235 h 3132057"/>
                <a:gd name="connsiteX5" fmla="*/ 0 w 8398552"/>
                <a:gd name="connsiteY5" fmla="*/ 3125700 h 3132057"/>
                <a:gd name="connsiteX6" fmla="*/ 646174 w 8398552"/>
                <a:gd name="connsiteY6" fmla="*/ 2885059 h 3132057"/>
                <a:gd name="connsiteX7" fmla="*/ 646252 w 8398552"/>
                <a:gd name="connsiteY7" fmla="*/ 2885059 h 3132057"/>
                <a:gd name="connsiteX8" fmla="*/ 8394670 w 8398552"/>
                <a:gd name="connsiteY8" fmla="*/ 0 h 3132057"/>
                <a:gd name="connsiteX9" fmla="*/ 8395057 w 8398552"/>
                <a:gd name="connsiteY9" fmla="*/ 340030 h 3132057"/>
                <a:gd name="connsiteX10" fmla="*/ 8395368 w 8398552"/>
                <a:gd name="connsiteY10" fmla="*/ 556405 h 3132057"/>
                <a:gd name="connsiteX11" fmla="*/ 8397310 w 8398552"/>
                <a:gd name="connsiteY11" fmla="*/ 2161042 h 3132057"/>
                <a:gd name="connsiteX12" fmla="*/ 8398552 w 8398552"/>
                <a:gd name="connsiteY12" fmla="*/ 3132058 h 313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98552" h="3132057">
                  <a:moveTo>
                    <a:pt x="8398552" y="3132058"/>
                  </a:moveTo>
                  <a:lnTo>
                    <a:pt x="5438358" y="3130662"/>
                  </a:lnTo>
                  <a:lnTo>
                    <a:pt x="4130015" y="3130119"/>
                  </a:lnTo>
                  <a:lnTo>
                    <a:pt x="856906" y="3128569"/>
                  </a:lnTo>
                  <a:lnTo>
                    <a:pt x="882763" y="3125235"/>
                  </a:lnTo>
                  <a:lnTo>
                    <a:pt x="0" y="3125700"/>
                  </a:lnTo>
                  <a:lnTo>
                    <a:pt x="646174" y="2885059"/>
                  </a:lnTo>
                  <a:lnTo>
                    <a:pt x="646252" y="2885059"/>
                  </a:lnTo>
                  <a:lnTo>
                    <a:pt x="8394670" y="0"/>
                  </a:lnTo>
                  <a:lnTo>
                    <a:pt x="8395057" y="340030"/>
                  </a:lnTo>
                  <a:lnTo>
                    <a:pt x="8395368" y="556405"/>
                  </a:lnTo>
                  <a:lnTo>
                    <a:pt x="8397310" y="2161042"/>
                  </a:lnTo>
                  <a:lnTo>
                    <a:pt x="8398552" y="3132058"/>
                  </a:lnTo>
                  <a:close/>
                </a:path>
              </a:pathLst>
            </a:custGeom>
            <a:gradFill>
              <a:gsLst>
                <a:gs pos="0">
                  <a:srgbClr val="593F9A"/>
                </a:gs>
                <a:gs pos="73000">
                  <a:srgbClr val="9825A0"/>
                </a:gs>
              </a:gsLst>
              <a:lin ang="7200000" scaled="0"/>
            </a:gradFill>
            <a:ln w="77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12" name="Graphic 22">
              <a:extLst>
                <a:ext uri="{FF2B5EF4-FFF2-40B4-BE49-F238E27FC236}">
                  <a16:creationId xmlns:a16="http://schemas.microsoft.com/office/drawing/2014/main" id="{C92255AB-E7E7-88A1-9FFB-11C9C27AC0F0}"/>
                </a:ext>
              </a:extLst>
            </p:cNvPr>
            <p:cNvSpPr/>
            <p:nvPr/>
          </p:nvSpPr>
          <p:spPr>
            <a:xfrm>
              <a:off x="13052541" y="5737124"/>
              <a:ext cx="2783806" cy="1820179"/>
            </a:xfrm>
            <a:custGeom>
              <a:avLst/>
              <a:gdLst>
                <a:gd name="connsiteX0" fmla="*/ 5228868 w 5229248"/>
                <a:gd name="connsiteY0" fmla="*/ 0 h 3419121"/>
                <a:gd name="connsiteX1" fmla="*/ 982584 w 5229248"/>
                <a:gd name="connsiteY1" fmla="*/ 2776065 h 3419121"/>
                <a:gd name="connsiteX2" fmla="*/ 0 w 5229248"/>
                <a:gd name="connsiteY2" fmla="*/ 3418457 h 3419121"/>
                <a:gd name="connsiteX3" fmla="*/ 1604005 w 5229248"/>
                <a:gd name="connsiteY3" fmla="*/ 3419122 h 3419121"/>
                <a:gd name="connsiteX4" fmla="*/ 2578403 w 5229248"/>
                <a:gd name="connsiteY4" fmla="*/ 2571370 h 3419121"/>
                <a:gd name="connsiteX5" fmla="*/ 5229248 w 5229248"/>
                <a:gd name="connsiteY5" fmla="*/ 265106 h 341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29248" h="3419121">
                  <a:moveTo>
                    <a:pt x="5228868" y="0"/>
                  </a:moveTo>
                  <a:lnTo>
                    <a:pt x="982584" y="2776065"/>
                  </a:lnTo>
                  <a:lnTo>
                    <a:pt x="0" y="3418457"/>
                  </a:lnTo>
                  <a:lnTo>
                    <a:pt x="1604005" y="3419122"/>
                  </a:lnTo>
                  <a:lnTo>
                    <a:pt x="2578403" y="2571370"/>
                  </a:lnTo>
                  <a:lnTo>
                    <a:pt x="5229248" y="265106"/>
                  </a:lnTo>
                </a:path>
              </a:pathLst>
            </a:custGeom>
            <a:gradFill>
              <a:gsLst>
                <a:gs pos="0">
                  <a:schemeClr val="bg1">
                    <a:alpha val="30283"/>
                  </a:schemeClr>
                </a:gs>
                <a:gs pos="73000">
                  <a:schemeClr val="bg1">
                    <a:alpha val="10000"/>
                  </a:schemeClr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13" name="Graphic 19">
              <a:extLst>
                <a:ext uri="{FF2B5EF4-FFF2-40B4-BE49-F238E27FC236}">
                  <a16:creationId xmlns:a16="http://schemas.microsoft.com/office/drawing/2014/main" id="{2B208E9D-7B31-41B6-AF5E-51B2D65802B1}"/>
                </a:ext>
              </a:extLst>
            </p:cNvPr>
            <p:cNvSpPr/>
            <p:nvPr/>
          </p:nvSpPr>
          <p:spPr>
            <a:xfrm>
              <a:off x="11359421" y="7029327"/>
              <a:ext cx="4134595" cy="530349"/>
            </a:xfrm>
            <a:custGeom>
              <a:avLst/>
              <a:gdLst>
                <a:gd name="connsiteX0" fmla="*/ 7766643 w 7766642"/>
                <a:gd name="connsiteY0" fmla="*/ 996237 h 996236"/>
                <a:gd name="connsiteX1" fmla="*/ 4718135 w 7766642"/>
                <a:gd name="connsiteY1" fmla="*/ 994805 h 996236"/>
                <a:gd name="connsiteX2" fmla="*/ 3370759 w 7766642"/>
                <a:gd name="connsiteY2" fmla="*/ 994248 h 996236"/>
                <a:gd name="connsiteX3" fmla="*/ 0 w 7766642"/>
                <a:gd name="connsiteY3" fmla="*/ 992657 h 996236"/>
                <a:gd name="connsiteX4" fmla="*/ 26628 w 7766642"/>
                <a:gd name="connsiteY4" fmla="*/ 989237 h 996236"/>
                <a:gd name="connsiteX5" fmla="*/ 26788 w 7766642"/>
                <a:gd name="connsiteY5" fmla="*/ 989237 h 996236"/>
                <a:gd name="connsiteX6" fmla="*/ 941964 w 7766642"/>
                <a:gd name="connsiteY6" fmla="*/ 872234 h 996236"/>
                <a:gd name="connsiteX7" fmla="*/ 942044 w 7766642"/>
                <a:gd name="connsiteY7" fmla="*/ 872234 h 996236"/>
                <a:gd name="connsiteX8" fmla="*/ 4196137 w 7766642"/>
                <a:gd name="connsiteY8" fmla="*/ 456320 h 996236"/>
                <a:gd name="connsiteX9" fmla="*/ 5536636 w 7766642"/>
                <a:gd name="connsiteY9" fmla="*/ 284912 h 996236"/>
                <a:gd name="connsiteX10" fmla="*/ 7765363 w 7766642"/>
                <a:gd name="connsiteY10" fmla="*/ 0 h 996236"/>
                <a:gd name="connsiteX11" fmla="*/ 7766643 w 7766642"/>
                <a:gd name="connsiteY11" fmla="*/ 996237 h 99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6642" h="996236">
                  <a:moveTo>
                    <a:pt x="7766643" y="996237"/>
                  </a:moveTo>
                  <a:lnTo>
                    <a:pt x="4718135" y="994805"/>
                  </a:lnTo>
                  <a:lnTo>
                    <a:pt x="3370759" y="994248"/>
                  </a:lnTo>
                  <a:lnTo>
                    <a:pt x="0" y="992657"/>
                  </a:lnTo>
                  <a:lnTo>
                    <a:pt x="26628" y="989237"/>
                  </a:lnTo>
                  <a:lnTo>
                    <a:pt x="26788" y="989237"/>
                  </a:lnTo>
                  <a:lnTo>
                    <a:pt x="941964" y="872234"/>
                  </a:lnTo>
                  <a:lnTo>
                    <a:pt x="942044" y="872234"/>
                  </a:lnTo>
                  <a:lnTo>
                    <a:pt x="4196137" y="456320"/>
                  </a:lnTo>
                  <a:lnTo>
                    <a:pt x="5536636" y="284912"/>
                  </a:lnTo>
                  <a:lnTo>
                    <a:pt x="7765363" y="0"/>
                  </a:lnTo>
                  <a:lnTo>
                    <a:pt x="7766643" y="99623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45000"/>
                  </a:schemeClr>
                </a:gs>
                <a:gs pos="73000">
                  <a:srgbClr val="9825A0"/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</p:grpSp>
      <p:sp>
        <p:nvSpPr>
          <p:cNvPr id="14" name="Graphic 29">
            <a:extLst>
              <a:ext uri="{FF2B5EF4-FFF2-40B4-BE49-F238E27FC236}">
                <a16:creationId xmlns:a16="http://schemas.microsoft.com/office/drawing/2014/main" id="{29ED054E-CD47-EA67-D38B-194F6641AE3C}"/>
              </a:ext>
            </a:extLst>
          </p:cNvPr>
          <p:cNvSpPr/>
          <p:nvPr userDrawn="1"/>
        </p:nvSpPr>
        <p:spPr>
          <a:xfrm>
            <a:off x="8336307" y="7023402"/>
            <a:ext cx="5276454" cy="535319"/>
          </a:xfrm>
          <a:custGeom>
            <a:avLst/>
            <a:gdLst>
              <a:gd name="connsiteX0" fmla="*/ 0 w 7769814"/>
              <a:gd name="connsiteY0" fmla="*/ 788283 h 788282"/>
              <a:gd name="connsiteX1" fmla="*/ 2738586 w 7769814"/>
              <a:gd name="connsiteY1" fmla="*/ 786993 h 788282"/>
              <a:gd name="connsiteX2" fmla="*/ 3948983 w 7769814"/>
              <a:gd name="connsiteY2" fmla="*/ 786491 h 788282"/>
              <a:gd name="connsiteX3" fmla="*/ 6977058 w 7769814"/>
              <a:gd name="connsiteY3" fmla="*/ 785058 h 788282"/>
              <a:gd name="connsiteX4" fmla="*/ 6953138 w 7769814"/>
              <a:gd name="connsiteY4" fmla="*/ 781977 h 788282"/>
              <a:gd name="connsiteX5" fmla="*/ 7769814 w 7769814"/>
              <a:gd name="connsiteY5" fmla="*/ 782407 h 788282"/>
              <a:gd name="connsiteX6" fmla="*/ 3592 w 7769814"/>
              <a:gd name="connsiteY6" fmla="*/ 0 h 788282"/>
              <a:gd name="connsiteX7" fmla="*/ 0 w 7769814"/>
              <a:gd name="connsiteY7" fmla="*/ 788283 h 78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69814" h="788282">
                <a:moveTo>
                  <a:pt x="0" y="788283"/>
                </a:moveTo>
                <a:lnTo>
                  <a:pt x="2738586" y="786993"/>
                </a:lnTo>
                <a:lnTo>
                  <a:pt x="3948983" y="786491"/>
                </a:lnTo>
                <a:lnTo>
                  <a:pt x="6977058" y="785058"/>
                </a:lnTo>
                <a:lnTo>
                  <a:pt x="6953138" y="781977"/>
                </a:lnTo>
                <a:lnTo>
                  <a:pt x="7769814" y="782407"/>
                </a:lnTo>
                <a:lnTo>
                  <a:pt x="3592" y="0"/>
                </a:lnTo>
                <a:lnTo>
                  <a:pt x="0" y="788283"/>
                </a:lnTo>
                <a:close/>
              </a:path>
            </a:pathLst>
          </a:custGeom>
          <a:gradFill>
            <a:gsLst>
              <a:gs pos="15000">
                <a:srgbClr val="9825A0">
                  <a:alpha val="80000"/>
                </a:srgbClr>
              </a:gs>
              <a:gs pos="60000">
                <a:srgbClr val="4CD2AF"/>
              </a:gs>
              <a:gs pos="100000">
                <a:srgbClr val="67A7E2"/>
              </a:gs>
            </a:gsLst>
            <a:lin ang="7800000" scaled="0"/>
          </a:gradFill>
          <a:ln w="71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5" name="Graphic 31">
            <a:extLst>
              <a:ext uri="{FF2B5EF4-FFF2-40B4-BE49-F238E27FC236}">
                <a16:creationId xmlns:a16="http://schemas.microsoft.com/office/drawing/2014/main" id="{789EE54A-AA69-2787-B59A-FDCB22BB1015}"/>
              </a:ext>
            </a:extLst>
          </p:cNvPr>
          <p:cNvSpPr/>
          <p:nvPr userDrawn="1"/>
        </p:nvSpPr>
        <p:spPr>
          <a:xfrm>
            <a:off x="8336280" y="7142794"/>
            <a:ext cx="409879" cy="415943"/>
          </a:xfrm>
          <a:custGeom>
            <a:avLst/>
            <a:gdLst>
              <a:gd name="connsiteX0" fmla="*/ 769940 w 769939"/>
              <a:gd name="connsiteY0" fmla="*/ 77636 h 781329"/>
              <a:gd name="connsiteX1" fmla="*/ 621801 w 769939"/>
              <a:gd name="connsiteY1" fmla="*/ 781045 h 781329"/>
              <a:gd name="connsiteX2" fmla="*/ 0 w 769939"/>
              <a:gd name="connsiteY2" fmla="*/ 781329 h 781329"/>
              <a:gd name="connsiteX3" fmla="*/ 3541 w 769939"/>
              <a:gd name="connsiteY3" fmla="*/ 0 h 781329"/>
              <a:gd name="connsiteX4" fmla="*/ 769940 w 769939"/>
              <a:gd name="connsiteY4" fmla="*/ 77636 h 78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939" h="781329">
                <a:moveTo>
                  <a:pt x="769940" y="77636"/>
                </a:moveTo>
                <a:lnTo>
                  <a:pt x="621801" y="781045"/>
                </a:lnTo>
                <a:lnTo>
                  <a:pt x="0" y="781329"/>
                </a:lnTo>
                <a:lnTo>
                  <a:pt x="3541" y="0"/>
                </a:lnTo>
                <a:lnTo>
                  <a:pt x="769940" y="77636"/>
                </a:lnTo>
                <a:close/>
              </a:path>
            </a:pathLst>
          </a:custGeom>
          <a:gradFill>
            <a:gsLst>
              <a:gs pos="0">
                <a:schemeClr val="bg1">
                  <a:alpha val="30283"/>
                </a:schemeClr>
              </a:gs>
              <a:gs pos="73000">
                <a:schemeClr val="bg1">
                  <a:alpha val="10000"/>
                </a:schemeClr>
              </a:gs>
            </a:gsLst>
            <a:lin ang="7200000" scaled="0"/>
          </a:gradFill>
          <a:ln w="799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venir Book" panose="02000503020000020003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D78FCEE-FD61-804C-3099-CD77B026705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10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437"/>
          <a:stretch/>
        </p:blipFill>
        <p:spPr>
          <a:xfrm rot="5400000">
            <a:off x="5307224" y="2510051"/>
            <a:ext cx="7559675" cy="253957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E946F38-B609-70E4-6DED-540FEE442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4E0175D-0512-538D-528D-2B8035CA81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4968" y="3899321"/>
            <a:ext cx="7319961" cy="1703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E1E1056-5108-B688-940C-21CB54128F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566" y="963009"/>
            <a:ext cx="914400" cy="3154710"/>
          </a:xfrm>
        </p:spPr>
        <p:txBody>
          <a:bodyPr>
            <a:spAutoFit/>
          </a:bodyPr>
          <a:lstStyle>
            <a:lvl1pPr algn="l" rtl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lang="en-US" sz="19900" b="1" kern="1200" dirty="0">
                <a:solidFill>
                  <a:srgbClr val="7E44B1">
                    <a:alpha val="55903"/>
                  </a:srgbClr>
                </a:solidFill>
                <a:latin typeface="Arial Narrow" panose="020B0604020202020204" pitchFamily="34" charset="0"/>
                <a:ea typeface="Roboto Medium" panose="02000000000000000000" pitchFamily="2" charset="0"/>
                <a:cs typeface="Arial Narrow" panose="020B0604020202020204" pitchFamily="34" charset="0"/>
                <a:sym typeface="Arial" pitchFamily="34" charset="0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2E5BE1-88D0-0A49-34D4-452AB6F15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4968" y="2202787"/>
            <a:ext cx="7319961" cy="1440394"/>
          </a:xfrm>
        </p:spPr>
        <p:txBody>
          <a:bodyPr wrap="square">
            <a:spAutoFit/>
          </a:bodyPr>
          <a:lstStyle>
            <a:lvl1pPr algn="l" rtl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lang="en-US" sz="4800" b="1" kern="1200" dirty="0">
                <a:ln w="12700">
                  <a:noFill/>
                </a:ln>
                <a:solidFill>
                  <a:schemeClr val="tx2"/>
                </a:solidFill>
                <a:latin typeface="Avenir Black" panose="02000503020000020003" pitchFamily="2" charset="0"/>
                <a:ea typeface="Roboto Medium" panose="02000000000000000000" pitchFamily="2" charset="0"/>
                <a:cs typeface="+mj-cs"/>
                <a:sym typeface="Arial" pitchFamily="34" charset="0"/>
              </a:defRPr>
            </a:lvl1pPr>
          </a:lstStyle>
          <a:p>
            <a:r>
              <a:rPr lang="en-US"/>
              <a:t>A short but sweet quote goes right over here.</a:t>
            </a:r>
          </a:p>
        </p:txBody>
      </p:sp>
    </p:spTree>
    <p:extLst>
      <p:ext uri="{BB962C8B-B14F-4D97-AF65-F5344CB8AC3E}">
        <p14:creationId xmlns:p14="http://schemas.microsoft.com/office/powerpoint/2010/main" val="400720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4DB110-A85F-36EC-A62A-8A74D2FB2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328C5BE-2FC0-BAD5-3F53-7DC14733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604781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FE3A1BD-5AAA-FACE-3E3C-B327390F6B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487" y="1008006"/>
            <a:ext cx="12242799" cy="433965"/>
          </a:xfrm>
        </p:spPr>
        <p:txBody>
          <a:bodyPr>
            <a:sp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8228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F6E65-AFEA-FF99-F0A9-F04E0F9F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FCDEF8-94F0-4CB0-5800-39AF88B761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332506-0908-B582-8A49-5886B51ED081}"/>
              </a:ext>
            </a:extLst>
          </p:cNvPr>
          <p:cNvGrpSpPr/>
          <p:nvPr userDrawn="1"/>
        </p:nvGrpSpPr>
        <p:grpSpPr>
          <a:xfrm>
            <a:off x="598491" y="1816302"/>
            <a:ext cx="12242797" cy="4756238"/>
            <a:chOff x="598491" y="1816302"/>
            <a:chExt cx="12242797" cy="4756238"/>
          </a:xfrm>
          <a:gradFill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8100000" scaled="1"/>
          </a:gra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F9CF5AA-7761-EF7C-B7EC-D61E2BE8CBF4}"/>
                </a:ext>
              </a:extLst>
            </p:cNvPr>
            <p:cNvSpPr/>
            <p:nvPr/>
          </p:nvSpPr>
          <p:spPr>
            <a:xfrm>
              <a:off x="598491" y="1816302"/>
              <a:ext cx="5980054" cy="2252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t"/>
            <a:lstStyle/>
            <a:p>
              <a:pPr algn="ctr"/>
              <a:endParaRPr lang="en-US" sz="3600">
                <a:solidFill>
                  <a:schemeClr val="bg1"/>
                </a:solidFill>
                <a:latin typeface="Avenir Light" panose="020B0402020203020204" pitchFamily="34" charset="77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3686BEE-ACED-7149-2CC1-60569E71BCFD}"/>
                </a:ext>
              </a:extLst>
            </p:cNvPr>
            <p:cNvSpPr/>
            <p:nvPr/>
          </p:nvSpPr>
          <p:spPr>
            <a:xfrm>
              <a:off x="6861234" y="1816302"/>
              <a:ext cx="5980054" cy="2252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t"/>
            <a:lstStyle/>
            <a:p>
              <a:pPr algn="ctr"/>
              <a:endParaRPr lang="en-US" sz="3600">
                <a:latin typeface="Avenir Light" panose="020B0402020203020204" pitchFamily="34" charset="77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32445A-A1B4-4B11-3726-EB7329B9113A}"/>
                </a:ext>
              </a:extLst>
            </p:cNvPr>
            <p:cNvSpPr/>
            <p:nvPr/>
          </p:nvSpPr>
          <p:spPr>
            <a:xfrm>
              <a:off x="598491" y="4320125"/>
              <a:ext cx="5980054" cy="2252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t"/>
            <a:lstStyle/>
            <a:p>
              <a:pPr algn="ctr"/>
              <a:endParaRPr lang="en-US" sz="3600">
                <a:latin typeface="Avenir Light" panose="020B0402020203020204" pitchFamily="34" charset="77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E9A0500-5493-57BB-A60F-C02FC5114AA5}"/>
                </a:ext>
              </a:extLst>
            </p:cNvPr>
            <p:cNvSpPr/>
            <p:nvPr/>
          </p:nvSpPr>
          <p:spPr>
            <a:xfrm>
              <a:off x="6861234" y="4320125"/>
              <a:ext cx="5980054" cy="22524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t"/>
            <a:lstStyle/>
            <a:p>
              <a:pPr algn="ctr"/>
              <a:endParaRPr lang="en-US" sz="3600">
                <a:latin typeface="Avenir Light" panose="020B0402020203020204" pitchFamily="34" charset="7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26D6FB4-4B4F-EBD3-6FE5-4F2689209035}"/>
              </a:ext>
            </a:extLst>
          </p:cNvPr>
          <p:cNvSpPr txBox="1"/>
          <p:nvPr userDrawn="1"/>
        </p:nvSpPr>
        <p:spPr>
          <a:xfrm>
            <a:off x="1270279" y="2315307"/>
            <a:ext cx="494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endParaRPr lang="en-US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2F3396-8A1D-0AF4-E0C3-326090C63F98}"/>
              </a:ext>
            </a:extLst>
          </p:cNvPr>
          <p:cNvSpPr txBox="1"/>
          <p:nvPr userDrawn="1"/>
        </p:nvSpPr>
        <p:spPr>
          <a:xfrm>
            <a:off x="7380619" y="2162907"/>
            <a:ext cx="494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endParaRPr lang="en-US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65B4F6-724E-89E5-E1B8-E09657E784CD}"/>
              </a:ext>
            </a:extLst>
          </p:cNvPr>
          <p:cNvSpPr txBox="1"/>
          <p:nvPr userDrawn="1"/>
        </p:nvSpPr>
        <p:spPr>
          <a:xfrm>
            <a:off x="1080534" y="4626131"/>
            <a:ext cx="494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endParaRPr lang="en-US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22AA3B-150E-BEB5-FAC0-2C06E4A558AD}"/>
              </a:ext>
            </a:extLst>
          </p:cNvPr>
          <p:cNvSpPr txBox="1"/>
          <p:nvPr userDrawn="1"/>
        </p:nvSpPr>
        <p:spPr>
          <a:xfrm>
            <a:off x="7380618" y="4643017"/>
            <a:ext cx="4941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endParaRPr lang="en-US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A55FCF8-9D5C-4D1A-8AF3-89172A92D7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4250" y="2084388"/>
            <a:ext cx="5227638" cy="1801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5D43830-04A9-C558-77B3-B0B10D0627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7437" y="2099928"/>
            <a:ext cx="5227638" cy="1801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7D9F4D-812D-6C9B-F734-5EE6AE9396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4250" y="4545426"/>
            <a:ext cx="5227638" cy="1801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11D73FE-3D64-E9B8-1F1D-25C2D2044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37437" y="4594184"/>
            <a:ext cx="5227638" cy="1801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461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B7E139-9AE1-7D54-3B2E-74ED95EDCCE3}"/>
              </a:ext>
            </a:extLst>
          </p:cNvPr>
          <p:cNvSpPr/>
          <p:nvPr userDrawn="1"/>
        </p:nvSpPr>
        <p:spPr>
          <a:xfrm>
            <a:off x="5549630" y="2267865"/>
            <a:ext cx="7890145" cy="3709710"/>
          </a:xfrm>
          <a:prstGeom prst="rect">
            <a:avLst/>
          </a:prstGeom>
          <a:gradFill flip="none" rotWithShape="1">
            <a:gsLst>
              <a:gs pos="35000">
                <a:schemeClr val="accent2"/>
              </a:gs>
              <a:gs pos="0">
                <a:schemeClr val="accent3"/>
              </a:gs>
              <a:gs pos="100000">
                <a:schemeClr val="accent1"/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0" rtlCol="0" anchor="t"/>
          <a:lstStyle/>
          <a:p>
            <a:pPr algn="ctr"/>
            <a:endParaRPr lang="en-US" sz="3600">
              <a:latin typeface="Avenir Light" panose="020B0402020203020204" pitchFamily="34" charset="77"/>
            </a:endParaRP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2F99EBDE-FFA0-2E70-5B99-A1715FB31A5C}"/>
              </a:ext>
            </a:extLst>
          </p:cNvPr>
          <p:cNvSpPr/>
          <p:nvPr userDrawn="1"/>
        </p:nvSpPr>
        <p:spPr>
          <a:xfrm rot="5400000">
            <a:off x="1138769" y="187521"/>
            <a:ext cx="5592857" cy="787039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2EE0F-C6B0-A7C0-D2CF-E08E7AE25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225691-3D94-62CE-A9A9-168F7E7E9D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99A73A0D-E947-F4CB-B85E-7E6D890B7DBB}"/>
              </a:ext>
            </a:extLst>
          </p:cNvPr>
          <p:cNvSpPr/>
          <p:nvPr userDrawn="1"/>
        </p:nvSpPr>
        <p:spPr>
          <a:xfrm>
            <a:off x="7402204" y="3641295"/>
            <a:ext cx="944880" cy="94488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80B522-40B0-F397-799C-3156B021DD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10588" y="2664069"/>
            <a:ext cx="4668837" cy="29271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E727A6E0-34A1-408E-CD23-4069ADCD5CE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726066" y="1810850"/>
            <a:ext cx="6418262" cy="47752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178708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61B0E62-C5F6-0FE2-70AE-446D0DA13396}"/>
              </a:ext>
            </a:extLst>
          </p:cNvPr>
          <p:cNvGrpSpPr/>
          <p:nvPr userDrawn="1"/>
        </p:nvGrpSpPr>
        <p:grpSpPr>
          <a:xfrm>
            <a:off x="-9197" y="5429181"/>
            <a:ext cx="13448972" cy="2130494"/>
            <a:chOff x="1002707" y="4795725"/>
            <a:chExt cx="7577880" cy="165887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DC1FE8-1433-5D0F-0675-BAAB6B8514E0}"/>
                </a:ext>
              </a:extLst>
            </p:cNvPr>
            <p:cNvSpPr/>
            <p:nvPr/>
          </p:nvSpPr>
          <p:spPr>
            <a:xfrm>
              <a:off x="1006617" y="4800753"/>
              <a:ext cx="7573970" cy="1653836"/>
            </a:xfrm>
            <a:prstGeom prst="rect">
              <a:avLst/>
            </a:prstGeom>
            <a:gradFill flip="none" rotWithShape="1">
              <a:gsLst>
                <a:gs pos="35000">
                  <a:srgbClr val="862D9D"/>
                </a:gs>
                <a:gs pos="0">
                  <a:srgbClr val="B81AA2"/>
                </a:gs>
                <a:gs pos="100000">
                  <a:srgbClr val="4168C6">
                    <a:lumMod val="51183"/>
                  </a:srgbClr>
                </a:gs>
                <a:gs pos="78000">
                  <a:srgbClr val="544098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68000" rtlCol="0" anchor="t"/>
            <a:lstStyle/>
            <a:p>
              <a:pPr algn="ctr"/>
              <a:endParaRPr lang="en-US" sz="3600">
                <a:latin typeface="Avenir Light" panose="020B0402020203020204" pitchFamily="34" charset="77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447C5B-7B41-1693-9C28-74FC494FB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" t="15879" r="4935"/>
            <a:stretch/>
          </p:blipFill>
          <p:spPr>
            <a:xfrm>
              <a:off x="1002707" y="4795725"/>
              <a:ext cx="7573970" cy="1658879"/>
            </a:xfrm>
            <a:custGeom>
              <a:avLst/>
              <a:gdLst>
                <a:gd name="connsiteX0" fmla="*/ 0 w 11409278"/>
                <a:gd name="connsiteY0" fmla="*/ 0 h 1650616"/>
                <a:gd name="connsiteX1" fmla="*/ 11409278 w 11409278"/>
                <a:gd name="connsiteY1" fmla="*/ 0 h 1650616"/>
                <a:gd name="connsiteX2" fmla="*/ 11409278 w 11409278"/>
                <a:gd name="connsiteY2" fmla="*/ 1650616 h 1650616"/>
                <a:gd name="connsiteX3" fmla="*/ 0 w 11409278"/>
                <a:gd name="connsiteY3" fmla="*/ 1650616 h 16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9278" h="1650616">
                  <a:moveTo>
                    <a:pt x="0" y="0"/>
                  </a:moveTo>
                  <a:lnTo>
                    <a:pt x="11409278" y="0"/>
                  </a:lnTo>
                  <a:lnTo>
                    <a:pt x="11409278" y="1650616"/>
                  </a:lnTo>
                  <a:lnTo>
                    <a:pt x="0" y="1650616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2F309A-B217-9954-B0E2-587F38E5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808334-AC90-9C65-DCFC-05CD31F7EA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02F64A3F-26AD-6EF4-F4E1-6BBE476313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7776" y="7082169"/>
            <a:ext cx="11114203" cy="27615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Avenir Book" panose="02000503020000020003" pitchFamily="2" charset="0"/>
              </a:defRPr>
            </a:lvl1pPr>
          </a:lstStyle>
          <a:p>
            <a:r>
              <a:rPr lang="en-US"/>
              <a:t>Copyright © 2026 by Mercy BioAnalytics, Inc. All Rights Reserved.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4CC209B-A90D-7F33-E52F-EDA7AE05214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488" y="7080261"/>
            <a:ext cx="548506" cy="279967"/>
          </a:xfrm>
          <a:prstGeom prst="rect">
            <a:avLst/>
          </a:prstGeom>
        </p:spPr>
      </p:pic>
      <p:sp>
        <p:nvSpPr>
          <p:cNvPr id="14" name="Graphic 19">
            <a:extLst>
              <a:ext uri="{FF2B5EF4-FFF2-40B4-BE49-F238E27FC236}">
                <a16:creationId xmlns:a16="http://schemas.microsoft.com/office/drawing/2014/main" id="{B6DD37BF-C3A1-D831-EF0A-ED8E315BA328}"/>
              </a:ext>
            </a:extLst>
          </p:cNvPr>
          <p:cNvSpPr/>
          <p:nvPr userDrawn="1"/>
        </p:nvSpPr>
        <p:spPr>
          <a:xfrm rot="10800000">
            <a:off x="-25921" y="2134"/>
            <a:ext cx="3850281" cy="620766"/>
          </a:xfrm>
          <a:custGeom>
            <a:avLst/>
            <a:gdLst>
              <a:gd name="connsiteX0" fmla="*/ 7766643 w 7766642"/>
              <a:gd name="connsiteY0" fmla="*/ 996237 h 996236"/>
              <a:gd name="connsiteX1" fmla="*/ 4718135 w 7766642"/>
              <a:gd name="connsiteY1" fmla="*/ 994805 h 996236"/>
              <a:gd name="connsiteX2" fmla="*/ 3370759 w 7766642"/>
              <a:gd name="connsiteY2" fmla="*/ 994248 h 996236"/>
              <a:gd name="connsiteX3" fmla="*/ 0 w 7766642"/>
              <a:gd name="connsiteY3" fmla="*/ 992657 h 996236"/>
              <a:gd name="connsiteX4" fmla="*/ 26628 w 7766642"/>
              <a:gd name="connsiteY4" fmla="*/ 989237 h 996236"/>
              <a:gd name="connsiteX5" fmla="*/ 26788 w 7766642"/>
              <a:gd name="connsiteY5" fmla="*/ 989237 h 996236"/>
              <a:gd name="connsiteX6" fmla="*/ 941964 w 7766642"/>
              <a:gd name="connsiteY6" fmla="*/ 872234 h 996236"/>
              <a:gd name="connsiteX7" fmla="*/ 942044 w 7766642"/>
              <a:gd name="connsiteY7" fmla="*/ 872234 h 996236"/>
              <a:gd name="connsiteX8" fmla="*/ 4196137 w 7766642"/>
              <a:gd name="connsiteY8" fmla="*/ 456320 h 996236"/>
              <a:gd name="connsiteX9" fmla="*/ 5536636 w 7766642"/>
              <a:gd name="connsiteY9" fmla="*/ 284912 h 996236"/>
              <a:gd name="connsiteX10" fmla="*/ 7765363 w 7766642"/>
              <a:gd name="connsiteY10" fmla="*/ 0 h 996236"/>
              <a:gd name="connsiteX11" fmla="*/ 7766643 w 7766642"/>
              <a:gd name="connsiteY11" fmla="*/ 996237 h 99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66642" h="996236">
                <a:moveTo>
                  <a:pt x="7766643" y="996237"/>
                </a:moveTo>
                <a:lnTo>
                  <a:pt x="4718135" y="994805"/>
                </a:lnTo>
                <a:lnTo>
                  <a:pt x="3370759" y="994248"/>
                </a:lnTo>
                <a:lnTo>
                  <a:pt x="0" y="992657"/>
                </a:lnTo>
                <a:lnTo>
                  <a:pt x="26628" y="989237"/>
                </a:lnTo>
                <a:lnTo>
                  <a:pt x="26788" y="989237"/>
                </a:lnTo>
                <a:lnTo>
                  <a:pt x="941964" y="872234"/>
                </a:lnTo>
                <a:lnTo>
                  <a:pt x="942044" y="872234"/>
                </a:lnTo>
                <a:lnTo>
                  <a:pt x="4196137" y="456320"/>
                </a:lnTo>
                <a:lnTo>
                  <a:pt x="5536636" y="284912"/>
                </a:lnTo>
                <a:lnTo>
                  <a:pt x="7765363" y="0"/>
                </a:lnTo>
                <a:lnTo>
                  <a:pt x="7766643" y="996237"/>
                </a:lnTo>
                <a:close/>
              </a:path>
            </a:pathLst>
          </a:custGeom>
          <a:gradFill>
            <a:gsLst>
              <a:gs pos="0">
                <a:schemeClr val="bg1">
                  <a:alpha val="45000"/>
                </a:schemeClr>
              </a:gs>
              <a:gs pos="73000">
                <a:srgbClr val="9825A0"/>
              </a:gs>
            </a:gsLst>
            <a:lin ang="7200000" scaled="0"/>
          </a:gradFill>
          <a:ln w="7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6" name="Graphic 29">
            <a:extLst>
              <a:ext uri="{FF2B5EF4-FFF2-40B4-BE49-F238E27FC236}">
                <a16:creationId xmlns:a16="http://schemas.microsoft.com/office/drawing/2014/main" id="{CACBD54E-A6C2-70D8-5889-31EB5E0D5BFF}"/>
              </a:ext>
            </a:extLst>
          </p:cNvPr>
          <p:cNvSpPr/>
          <p:nvPr userDrawn="1"/>
        </p:nvSpPr>
        <p:spPr>
          <a:xfrm rot="10800000">
            <a:off x="9513468" y="2898"/>
            <a:ext cx="3926282" cy="629876"/>
          </a:xfrm>
          <a:custGeom>
            <a:avLst/>
            <a:gdLst>
              <a:gd name="connsiteX0" fmla="*/ 0 w 7769814"/>
              <a:gd name="connsiteY0" fmla="*/ 788283 h 788282"/>
              <a:gd name="connsiteX1" fmla="*/ 2738586 w 7769814"/>
              <a:gd name="connsiteY1" fmla="*/ 786993 h 788282"/>
              <a:gd name="connsiteX2" fmla="*/ 3948983 w 7769814"/>
              <a:gd name="connsiteY2" fmla="*/ 786491 h 788282"/>
              <a:gd name="connsiteX3" fmla="*/ 6977058 w 7769814"/>
              <a:gd name="connsiteY3" fmla="*/ 785058 h 788282"/>
              <a:gd name="connsiteX4" fmla="*/ 6953138 w 7769814"/>
              <a:gd name="connsiteY4" fmla="*/ 781977 h 788282"/>
              <a:gd name="connsiteX5" fmla="*/ 7769814 w 7769814"/>
              <a:gd name="connsiteY5" fmla="*/ 782407 h 788282"/>
              <a:gd name="connsiteX6" fmla="*/ 3592 w 7769814"/>
              <a:gd name="connsiteY6" fmla="*/ 0 h 788282"/>
              <a:gd name="connsiteX7" fmla="*/ 0 w 7769814"/>
              <a:gd name="connsiteY7" fmla="*/ 788283 h 78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69814" h="788282">
                <a:moveTo>
                  <a:pt x="0" y="788283"/>
                </a:moveTo>
                <a:lnTo>
                  <a:pt x="2738586" y="786993"/>
                </a:lnTo>
                <a:lnTo>
                  <a:pt x="3948983" y="786491"/>
                </a:lnTo>
                <a:lnTo>
                  <a:pt x="6977058" y="785058"/>
                </a:lnTo>
                <a:lnTo>
                  <a:pt x="6953138" y="781977"/>
                </a:lnTo>
                <a:lnTo>
                  <a:pt x="7769814" y="782407"/>
                </a:lnTo>
                <a:lnTo>
                  <a:pt x="3592" y="0"/>
                </a:lnTo>
                <a:lnTo>
                  <a:pt x="0" y="788283"/>
                </a:lnTo>
                <a:close/>
              </a:path>
            </a:pathLst>
          </a:custGeom>
          <a:gradFill>
            <a:gsLst>
              <a:gs pos="15000">
                <a:srgbClr val="9825A0">
                  <a:alpha val="80000"/>
                </a:srgbClr>
              </a:gs>
              <a:gs pos="60000">
                <a:srgbClr val="4CD2AF"/>
              </a:gs>
              <a:gs pos="100000">
                <a:srgbClr val="67A7E2"/>
              </a:gs>
            </a:gsLst>
            <a:lin ang="7800000" scaled="0"/>
          </a:gradFill>
          <a:ln w="71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FD0746-9A58-01F2-C257-380A0641A878}"/>
              </a:ext>
            </a:extLst>
          </p:cNvPr>
          <p:cNvSpPr txBox="1"/>
          <p:nvPr userDrawn="1"/>
        </p:nvSpPr>
        <p:spPr>
          <a:xfrm>
            <a:off x="598488" y="1469571"/>
            <a:ext cx="12242799" cy="52744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endParaRPr lang="en-US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F218E9F-A80B-6BE0-83F0-B7E0350049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062" y="1659216"/>
            <a:ext cx="11580466" cy="4846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6916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727C-D670-B777-220E-77288702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7" y="403225"/>
            <a:ext cx="12242799" cy="8556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ED23F8-9182-BBF2-8BFE-1C7E46C7D0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8487" y="943171"/>
            <a:ext cx="12242800" cy="513450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7938" indent="-7938">
              <a:buNone/>
              <a:tabLst/>
              <a:defRPr sz="2000"/>
            </a:lvl2pPr>
            <a:lvl3pPr marL="7938" indent="-7938">
              <a:buNone/>
              <a:tabLst/>
              <a:defRPr sz="2000"/>
            </a:lvl3pPr>
            <a:lvl4pPr marL="7938" indent="-7938">
              <a:buNone/>
              <a:tabLst/>
              <a:defRPr sz="2000"/>
            </a:lvl4pPr>
            <a:lvl5pPr marL="7938" indent="-7938">
              <a:buNone/>
              <a:tabLst/>
              <a:defRPr sz="2000"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480FD57-C2DA-5BE0-864B-E268161CB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2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E946F38-B609-70E4-6DED-540FEE442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34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4DB110-A85F-36EC-A62A-8A74D2FB2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328C5BE-2FC0-BAD5-3F53-7DC14733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604781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011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82CEC17-5047-7B5B-F93A-8608D7EF912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8488" y="7080261"/>
            <a:ext cx="548506" cy="27996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25752-DCF6-E933-0D11-21CEE92D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8556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B5040-747D-09E0-B4DC-3DB79BBE6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488" y="1439863"/>
            <a:ext cx="12242799" cy="5543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CC368-D2DD-AF90-474E-F53C34FDD11B}"/>
              </a:ext>
            </a:extLst>
          </p:cNvPr>
          <p:cNvSpPr txBox="1"/>
          <p:nvPr userDrawn="1"/>
        </p:nvSpPr>
        <p:spPr>
          <a:xfrm>
            <a:off x="1187776" y="7088222"/>
            <a:ext cx="11114203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0" i="0" kern="1200">
                <a:solidFill>
                  <a:schemeClr val="tx1">
                    <a:tint val="75000"/>
                  </a:schemeClr>
                </a:solidFill>
                <a:latin typeface="Avenir Book" panose="02000503020000020003" pitchFamily="2" charset="0"/>
                <a:ea typeface="ヒラギノ角ゴ ProN W3" charset="-128"/>
                <a:cs typeface="+mn-cs"/>
                <a:sym typeface="Arial" pitchFamily="34" charset="0"/>
              </a:rPr>
              <a:t>Copyright © 2026 by Mercy BioAnalytics, Inc.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0E15-BDF9-C894-0403-18B57EA24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Medium" panose="02000503020000020003" pitchFamily="2" charset="0"/>
              </a:defRPr>
            </a:lvl1pPr>
          </a:lstStyle>
          <a:p>
            <a:fld id="{16CEBF7F-B037-8948-8456-BE5756AC5A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8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803" r:id="rId2"/>
    <p:sldLayoutId id="2147483795" r:id="rId3"/>
    <p:sldLayoutId id="2147483796" r:id="rId4"/>
    <p:sldLayoutId id="2147483801" r:id="rId5"/>
    <p:sldLayoutId id="2147483799" r:id="rId6"/>
    <p:sldLayoutId id="2147483797" r:id="rId7"/>
    <p:sldLayoutId id="2147483792" r:id="rId8"/>
    <p:sldLayoutId id="2147483802" r:id="rId9"/>
    <p:sldLayoutId id="2147483804" r:id="rId10"/>
    <p:sldLayoutId id="2147483805" r:id="rId11"/>
    <p:sldLayoutId id="2147483806" r:id="rId12"/>
    <p:sldLayoutId id="2147483807" r:id="rId13"/>
    <p:sldLayoutId id="2147483809" r:id="rId14"/>
    <p:sldLayoutId id="2147483810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2"/>
          </a:solidFill>
          <a:latin typeface="+mj-lt"/>
          <a:ea typeface="Roboto Medium" panose="02000000000000000000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Roboto Light" panose="02000000000000000000" pitchFamily="2" charset="0"/>
          <a:cs typeface="+mn-cs"/>
        </a:defRPr>
      </a:lvl1pPr>
      <a:lvl2pPr marL="320040" indent="-32004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Roboto Light" panose="02000000000000000000" pitchFamily="2" charset="0"/>
          <a:cs typeface="+mn-cs"/>
        </a:defRPr>
      </a:lvl2pPr>
      <a:lvl3pPr marL="640080" indent="-32004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venir Light" panose="020B0403020203020204" pitchFamily="34" charset="-78"/>
        <a:buChar char="-"/>
        <a:defRPr sz="1600" b="0" i="0" kern="1200">
          <a:solidFill>
            <a:schemeClr val="tx2"/>
          </a:solidFill>
          <a:latin typeface="+mn-lt"/>
          <a:ea typeface="Roboto Light" panose="02000000000000000000" pitchFamily="2" charset="0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venir Light" panose="020B0403020203020204" pitchFamily="34" charset="-78"/>
        <a:buNone/>
        <a:defRPr sz="2000" b="0" i="0" kern="1200">
          <a:solidFill>
            <a:schemeClr val="tx2"/>
          </a:solidFill>
          <a:latin typeface="+mn-lt"/>
          <a:ea typeface="Roboto Light" panose="02000000000000000000" pitchFamily="2" charset="0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venir Light" panose="020B0403020203020204" pitchFamily="34" charset="-78"/>
        <a:buNone/>
        <a:defRPr sz="2000" b="0" i="0" kern="1200">
          <a:solidFill>
            <a:schemeClr val="tx2"/>
          </a:solidFill>
          <a:latin typeface="Avenir Black" panose="020B0803020203020204" pitchFamily="34" charset="-78"/>
          <a:ea typeface="Roboto Light" panose="02000000000000000000" pitchFamily="2" charset="0"/>
          <a:cs typeface="Avenir Black" panose="020B0803020203020204" pitchFamily="34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13" userDrawn="1">
          <p15:clr>
            <a:srgbClr val="F26B43"/>
          </p15:clr>
        </p15:guide>
        <p15:guide id="2" pos="4233" userDrawn="1">
          <p15:clr>
            <a:srgbClr val="F26B43"/>
          </p15:clr>
        </p15:guide>
        <p15:guide id="3" pos="377" userDrawn="1">
          <p15:clr>
            <a:srgbClr val="F26B43"/>
          </p15:clr>
        </p15:guide>
        <p15:guide id="4" pos="8089" userDrawn="1">
          <p15:clr>
            <a:srgbClr val="F26B43"/>
          </p15:clr>
        </p15:guide>
        <p15:guide id="5" orient="horz" pos="249" userDrawn="1">
          <p15:clr>
            <a:srgbClr val="F26B43"/>
          </p15:clr>
        </p15:guide>
        <p15:guide id="6" orient="horz" pos="4399" userDrawn="1">
          <p15:clr>
            <a:srgbClr val="F26B43"/>
          </p15:clr>
        </p15:guide>
        <p15:guide id="7" orient="horz" pos="793" userDrawn="1">
          <p15:clr>
            <a:srgbClr val="F26B43"/>
          </p15:clr>
        </p15:guide>
        <p15:guide id="8" orient="horz" pos="9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emf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sv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919D8A-EEBE-953E-D774-088D05E32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1" y="3143243"/>
            <a:ext cx="11176884" cy="1934247"/>
          </a:xfrm>
        </p:spPr>
        <p:txBody>
          <a:bodyPr/>
          <a:lstStyle/>
          <a:p>
            <a:r>
              <a:rPr lang="en-US" sz="4400" dirty="0"/>
              <a:t>From Bench to Benefit: The Hidden Work of Bringing a New Category of Cancer Screening Test to Market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EADB2-8B4D-D67B-6EBC-1CC068551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1892" y="5305035"/>
            <a:ext cx="6788380" cy="991041"/>
          </a:xfrm>
        </p:spPr>
        <p:txBody>
          <a:bodyPr/>
          <a:lstStyle/>
          <a:p>
            <a:r>
              <a:rPr lang="en-US" dirty="0"/>
              <a:t>EDRN SCIENTIFIC SUMMIT</a:t>
            </a:r>
          </a:p>
          <a:p>
            <a:r>
              <a:rPr lang="en-US" dirty="0"/>
              <a:t>SEPTEMBER 22, 2026</a:t>
            </a:r>
          </a:p>
        </p:txBody>
      </p:sp>
    </p:spTree>
    <p:extLst>
      <p:ext uri="{BB962C8B-B14F-4D97-AF65-F5344CB8AC3E}">
        <p14:creationId xmlns:p14="http://schemas.microsoft.com/office/powerpoint/2010/main" val="414474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E73B1-C391-47C0-D547-E8ED05876A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A3BE40-B46F-9638-F455-FB06BD5D1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833B62-296C-8246-86FE-CB1F5FFCA2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F82FC6-303F-67D7-E5A5-C1FE8438C39B}"/>
              </a:ext>
            </a:extLst>
          </p:cNvPr>
          <p:cNvSpPr txBox="1"/>
          <p:nvPr/>
        </p:nvSpPr>
        <p:spPr>
          <a:xfrm>
            <a:off x="598486" y="1717175"/>
            <a:ext cx="12242799" cy="101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u="none" strike="noStrike" dirty="0">
                <a:solidFill>
                  <a:schemeClr val="tx2"/>
                </a:solidFill>
                <a:effectLst/>
                <a:latin typeface="+mj-lt"/>
              </a:rPr>
              <a:t>Employment:</a:t>
            </a:r>
            <a:r>
              <a:rPr lang="en-US" sz="2800" b="0" u="none" strike="noStrike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800" b="0" u="none" strike="noStrike" dirty="0">
                <a:solidFill>
                  <a:schemeClr val="tx2"/>
                </a:solidFill>
                <a:effectLst/>
                <a:latin typeface="+mn-lt"/>
              </a:rPr>
              <a:t>Mercy </a:t>
            </a:r>
            <a:r>
              <a:rPr lang="en-US" sz="2800" b="0" u="none" strike="noStrike" dirty="0" err="1">
                <a:solidFill>
                  <a:schemeClr val="tx2"/>
                </a:solidFill>
                <a:effectLst/>
                <a:latin typeface="+mn-lt"/>
              </a:rPr>
              <a:t>BioAnalytics</a:t>
            </a:r>
            <a:endParaRPr lang="en-US" sz="2800" b="0" u="none" strike="noStrike" dirty="0">
              <a:solidFill>
                <a:schemeClr val="tx2"/>
              </a:solidFill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u="none" strike="noStrike" dirty="0">
                <a:solidFill>
                  <a:schemeClr val="tx2"/>
                </a:solidFill>
                <a:effectLst/>
                <a:latin typeface="+mj-lt"/>
              </a:rPr>
              <a:t>Stock / Equity Ownership:</a:t>
            </a:r>
            <a:r>
              <a:rPr lang="en-US" sz="2800" b="0" u="none" strike="noStrike" dirty="0">
                <a:solidFill>
                  <a:schemeClr val="tx2"/>
                </a:solidFill>
                <a:effectLst/>
                <a:latin typeface="+mj-lt"/>
              </a:rPr>
              <a:t> </a:t>
            </a:r>
            <a:r>
              <a:rPr lang="en-US" sz="2800" b="0" u="none" strike="noStrike" dirty="0">
                <a:solidFill>
                  <a:schemeClr val="tx2"/>
                </a:solidFill>
                <a:effectLst/>
                <a:latin typeface="+mn-lt"/>
              </a:rPr>
              <a:t>Mercy </a:t>
            </a:r>
            <a:r>
              <a:rPr lang="en-US" sz="2800" b="0" u="none" strike="noStrike" dirty="0" err="1">
                <a:solidFill>
                  <a:schemeClr val="tx2"/>
                </a:solidFill>
                <a:effectLst/>
                <a:latin typeface="+mn-lt"/>
              </a:rPr>
              <a:t>BioAnalytics</a:t>
            </a:r>
            <a:r>
              <a:rPr lang="en-US" sz="2800" b="0" u="none" strike="noStrike" dirty="0">
                <a:solidFill>
                  <a:schemeClr val="tx2"/>
                </a:solidFill>
                <a:effectLst/>
                <a:latin typeface="+mn-lt"/>
              </a:rPr>
              <a:t>, </a:t>
            </a:r>
            <a:r>
              <a:rPr lang="en-US" sz="2800" b="0" u="none" strike="noStrike" dirty="0" err="1">
                <a:solidFill>
                  <a:schemeClr val="tx2"/>
                </a:solidFill>
                <a:effectLst/>
                <a:latin typeface="+mn-lt"/>
              </a:rPr>
              <a:t>Quanterix</a:t>
            </a:r>
            <a:endParaRPr lang="en-US" sz="2800" b="0" u="none" strike="noStrike" dirty="0">
              <a:solidFill>
                <a:schemeClr val="tx2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646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CF740-27B8-C079-7C11-E4BD24913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05460-F640-6499-15B7-F8C6018B7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Relieve suffering and save lives through the early detection of cancer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714E9-8978-6179-C9E5-98293CB1F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AB438-F9D2-C99B-BCB3-DB5313FB5FD4}"/>
              </a:ext>
            </a:extLst>
          </p:cNvPr>
          <p:cNvSpPr txBox="1"/>
          <p:nvPr/>
        </p:nvSpPr>
        <p:spPr>
          <a:xfrm>
            <a:off x="1032015" y="2502564"/>
            <a:ext cx="113757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chemeClr val="tx2"/>
                </a:solidFill>
                <a:latin typeface="+mn-lt"/>
              </a:rPr>
              <a:t>By focusing on rigorous science, we are pioneering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globally accessible and accurate diagnostic tests to identify cancer at its earliest stages</a:t>
            </a:r>
            <a:r>
              <a:rPr lang="en-US" sz="3200" dirty="0">
                <a:solidFill>
                  <a:schemeClr val="accent4"/>
                </a:solidFill>
                <a:latin typeface="+mn-lt"/>
              </a:rPr>
              <a:t> 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when it can be most successfully treated. This will advance the diagnostic paradigm and offer better health outcomes for more people. </a:t>
            </a:r>
          </a:p>
        </p:txBody>
      </p:sp>
      <p:pic>
        <p:nvPicPr>
          <p:cNvPr id="18" name="Picture 4" descr="Extracellular vesicles to detect early stage cancer | Mercy BioAnalytics">
            <a:extLst>
              <a:ext uri="{FF2B5EF4-FFF2-40B4-BE49-F238E27FC236}">
                <a16:creationId xmlns:a16="http://schemas.microsoft.com/office/drawing/2014/main" id="{E22AF1D8-D91F-86AD-873B-0E0BF12FB5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0" r="24610" b="45833"/>
          <a:stretch/>
        </p:blipFill>
        <p:spPr bwMode="auto">
          <a:xfrm>
            <a:off x="11582550" y="342452"/>
            <a:ext cx="1399841" cy="91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46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0DC9E-57AA-C070-AB1F-DAEC48735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210">
            <a:extLst>
              <a:ext uri="{FF2B5EF4-FFF2-40B4-BE49-F238E27FC236}">
                <a16:creationId xmlns:a16="http://schemas.microsoft.com/office/drawing/2014/main" id="{9E0FBC3D-01E1-B94C-5F23-4029DEAA54A2}"/>
              </a:ext>
            </a:extLst>
          </p:cNvPr>
          <p:cNvSpPr/>
          <p:nvPr/>
        </p:nvSpPr>
        <p:spPr>
          <a:xfrm>
            <a:off x="5549630" y="2258880"/>
            <a:ext cx="7890145" cy="3709710"/>
          </a:xfrm>
          <a:prstGeom prst="rect">
            <a:avLst/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0" rtlCol="0" anchor="t"/>
          <a:lstStyle/>
          <a:p>
            <a:pPr algn="ctr"/>
            <a:endParaRPr lang="en-US" sz="3600">
              <a:latin typeface="Avenir Light" panose="020B0402020203020204" pitchFamily="34" charset="77"/>
            </a:endParaRPr>
          </a:p>
        </p:txBody>
      </p:sp>
      <p:pic>
        <p:nvPicPr>
          <p:cNvPr id="207" name="Picture 206">
            <a:extLst>
              <a:ext uri="{FF2B5EF4-FFF2-40B4-BE49-F238E27FC236}">
                <a16:creationId xmlns:a16="http://schemas.microsoft.com/office/drawing/2014/main" id="{11E1441A-4495-DBA0-60EF-5E00BE842F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5" t="8408" r="4935"/>
          <a:stretch/>
        </p:blipFill>
        <p:spPr>
          <a:xfrm>
            <a:off x="7822436" y="4636935"/>
            <a:ext cx="5617339" cy="1339598"/>
          </a:xfrm>
          <a:custGeom>
            <a:avLst/>
            <a:gdLst>
              <a:gd name="connsiteX0" fmla="*/ 0 w 11409278"/>
              <a:gd name="connsiteY0" fmla="*/ 0 h 1650616"/>
              <a:gd name="connsiteX1" fmla="*/ 11409278 w 11409278"/>
              <a:gd name="connsiteY1" fmla="*/ 0 h 1650616"/>
              <a:gd name="connsiteX2" fmla="*/ 11409278 w 11409278"/>
              <a:gd name="connsiteY2" fmla="*/ 1650616 h 1650616"/>
              <a:gd name="connsiteX3" fmla="*/ 0 w 11409278"/>
              <a:gd name="connsiteY3" fmla="*/ 1650616 h 1650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09278" h="1650616">
                <a:moveTo>
                  <a:pt x="0" y="0"/>
                </a:moveTo>
                <a:lnTo>
                  <a:pt x="11409278" y="0"/>
                </a:lnTo>
                <a:lnTo>
                  <a:pt x="11409278" y="1650616"/>
                </a:lnTo>
                <a:lnTo>
                  <a:pt x="0" y="1650616"/>
                </a:lnTo>
                <a:close/>
              </a:path>
            </a:pathLst>
          </a:custGeom>
        </p:spPr>
      </p:pic>
      <p:sp>
        <p:nvSpPr>
          <p:cNvPr id="208" name="Round Same Side Corner Rectangle 207">
            <a:extLst>
              <a:ext uri="{FF2B5EF4-FFF2-40B4-BE49-F238E27FC236}">
                <a16:creationId xmlns:a16="http://schemas.microsoft.com/office/drawing/2014/main" id="{8FA764EA-C5C8-295F-ADE9-1B44E078F85A}"/>
              </a:ext>
            </a:extLst>
          </p:cNvPr>
          <p:cNvSpPr/>
          <p:nvPr/>
        </p:nvSpPr>
        <p:spPr>
          <a:xfrm rot="5400000">
            <a:off x="1090227" y="168663"/>
            <a:ext cx="5709683" cy="789014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5A6FB4-FA51-14B3-091E-67176F637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855663"/>
          </a:xfrm>
        </p:spPr>
        <p:txBody>
          <a:bodyPr>
            <a:normAutofit/>
          </a:bodyPr>
          <a:lstStyle/>
          <a:p>
            <a:r>
              <a:rPr lang="en-US" dirty="0"/>
              <a:t>Our Technology Measures Extracellular Vesicles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419FE-E688-CD4C-CFFF-86E2A4F62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C89CAF-06D8-B740-BF74-E6630775D73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10EAB9-A136-8F5C-1057-BDB818274D0D}"/>
              </a:ext>
            </a:extLst>
          </p:cNvPr>
          <p:cNvSpPr txBox="1"/>
          <p:nvPr/>
        </p:nvSpPr>
        <p:spPr>
          <a:xfrm>
            <a:off x="598488" y="1586981"/>
            <a:ext cx="5929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>
                <a:solidFill>
                  <a:schemeClr val="accent1"/>
                </a:solidFill>
                <a:latin typeface="+mj-lt"/>
              </a:rPr>
              <a:t>A Better Test Needs a Better Biomarker</a:t>
            </a:r>
            <a:endParaRPr lang="en-US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85D91-8150-351F-746D-2850907BEC7E}"/>
              </a:ext>
            </a:extLst>
          </p:cNvPr>
          <p:cNvSpPr txBox="1"/>
          <p:nvPr/>
        </p:nvSpPr>
        <p:spPr>
          <a:xfrm>
            <a:off x="7993072" y="6178824"/>
            <a:ext cx="1781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Salem et al., JMD, 2024</a:t>
            </a:r>
          </a:p>
        </p:txBody>
      </p:sp>
      <p:sp>
        <p:nvSpPr>
          <p:cNvPr id="4" name="Freeform: Shape 20">
            <a:extLst>
              <a:ext uri="{FF2B5EF4-FFF2-40B4-BE49-F238E27FC236}">
                <a16:creationId xmlns:a16="http://schemas.microsoft.com/office/drawing/2014/main" id="{63E60F38-34B5-B89C-95CD-B28E9DF6949C}"/>
              </a:ext>
            </a:extLst>
          </p:cNvPr>
          <p:cNvSpPr/>
          <p:nvPr/>
        </p:nvSpPr>
        <p:spPr>
          <a:xfrm>
            <a:off x="666655" y="2115951"/>
            <a:ext cx="3640014" cy="1034700"/>
          </a:xfrm>
          <a:custGeom>
            <a:avLst/>
            <a:gdLst>
              <a:gd name="connsiteX0" fmla="*/ 5262 w 4063534"/>
              <a:gd name="connsiteY0" fmla="*/ 0 h 1155089"/>
              <a:gd name="connsiteX1" fmla="*/ 1720681 w 4063534"/>
              <a:gd name="connsiteY1" fmla="*/ 0 h 1155089"/>
              <a:gd name="connsiteX2" fmla="*/ 1730910 w 4063534"/>
              <a:gd name="connsiteY2" fmla="*/ 50670 h 1155089"/>
              <a:gd name="connsiteX3" fmla="*/ 2031767 w 4063534"/>
              <a:gd name="connsiteY3" fmla="*/ 250091 h 1155089"/>
              <a:gd name="connsiteX4" fmla="*/ 2332624 w 4063534"/>
              <a:gd name="connsiteY4" fmla="*/ 50670 h 1155089"/>
              <a:gd name="connsiteX5" fmla="*/ 2342854 w 4063534"/>
              <a:gd name="connsiteY5" fmla="*/ 0 h 1155089"/>
              <a:gd name="connsiteX6" fmla="*/ 4063534 w 4063534"/>
              <a:gd name="connsiteY6" fmla="*/ 0 h 1155089"/>
              <a:gd name="connsiteX7" fmla="*/ 1739835 w 4063534"/>
              <a:gd name="connsiteY7" fmla="*/ 1044344 h 1155089"/>
              <a:gd name="connsiteX8" fmla="*/ 1625618 w 4063534"/>
              <a:gd name="connsiteY8" fmla="*/ 1056524 h 1155089"/>
              <a:gd name="connsiteX9" fmla="*/ 1646114 w 4063534"/>
              <a:gd name="connsiteY9" fmla="*/ 955003 h 1155089"/>
              <a:gd name="connsiteX10" fmla="*/ 1290514 w 4063534"/>
              <a:gd name="connsiteY10" fmla="*/ 599403 h 1155089"/>
              <a:gd name="connsiteX11" fmla="*/ 934914 w 4063534"/>
              <a:gd name="connsiteY11" fmla="*/ 955003 h 1155089"/>
              <a:gd name="connsiteX12" fmla="*/ 962859 w 4063534"/>
              <a:gd name="connsiteY12" fmla="*/ 1093419 h 1155089"/>
              <a:gd name="connsiteX13" fmla="*/ 976950 w 4063534"/>
              <a:gd name="connsiteY13" fmla="*/ 1119379 h 1155089"/>
              <a:gd name="connsiteX14" fmla="*/ 561115 w 4063534"/>
              <a:gd name="connsiteY14" fmla="*/ 1144204 h 1155089"/>
              <a:gd name="connsiteX15" fmla="*/ 0 w 4063534"/>
              <a:gd name="connsiteY15" fmla="*/ 1155089 h 115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63534" h="1155089">
                <a:moveTo>
                  <a:pt x="5262" y="0"/>
                </a:moveTo>
                <a:lnTo>
                  <a:pt x="1720681" y="0"/>
                </a:lnTo>
                <a:lnTo>
                  <a:pt x="1730910" y="50670"/>
                </a:lnTo>
                <a:cubicBezTo>
                  <a:pt x="1780478" y="167862"/>
                  <a:pt x="1896520" y="250091"/>
                  <a:pt x="2031767" y="250091"/>
                </a:cubicBezTo>
                <a:cubicBezTo>
                  <a:pt x="2167015" y="250091"/>
                  <a:pt x="2283056" y="167862"/>
                  <a:pt x="2332624" y="50670"/>
                </a:cubicBezTo>
                <a:lnTo>
                  <a:pt x="2342854" y="0"/>
                </a:lnTo>
                <a:lnTo>
                  <a:pt x="4063534" y="0"/>
                </a:lnTo>
                <a:cubicBezTo>
                  <a:pt x="4063534" y="452086"/>
                  <a:pt x="3140592" y="856059"/>
                  <a:pt x="1739835" y="1044344"/>
                </a:cubicBezTo>
                <a:lnTo>
                  <a:pt x="1625618" y="1056524"/>
                </a:lnTo>
                <a:lnTo>
                  <a:pt x="1646114" y="955003"/>
                </a:lnTo>
                <a:cubicBezTo>
                  <a:pt x="1646114" y="758611"/>
                  <a:pt x="1486906" y="599403"/>
                  <a:pt x="1290514" y="599403"/>
                </a:cubicBezTo>
                <a:cubicBezTo>
                  <a:pt x="1094122" y="599403"/>
                  <a:pt x="934914" y="758611"/>
                  <a:pt x="934914" y="955003"/>
                </a:cubicBezTo>
                <a:cubicBezTo>
                  <a:pt x="934914" y="1004101"/>
                  <a:pt x="944865" y="1050875"/>
                  <a:pt x="962859" y="1093419"/>
                </a:cubicBezTo>
                <a:lnTo>
                  <a:pt x="976950" y="1119379"/>
                </a:lnTo>
                <a:lnTo>
                  <a:pt x="561115" y="1144204"/>
                </a:lnTo>
                <a:cubicBezTo>
                  <a:pt x="375409" y="1151513"/>
                  <a:pt x="187924" y="1155159"/>
                  <a:pt x="0" y="11550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000" bIns="36000" rtlCol="0" anchor="t">
            <a:noAutofit/>
          </a:bodyPr>
          <a:lstStyle/>
          <a:p>
            <a:pPr algn="ctr"/>
            <a:endParaRPr lang="uk-UA" sz="3600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E9D7ED-2A52-3FD8-DD91-D43E81F08244}"/>
              </a:ext>
            </a:extLst>
          </p:cNvPr>
          <p:cNvSpPr txBox="1"/>
          <p:nvPr/>
        </p:nvSpPr>
        <p:spPr>
          <a:xfrm>
            <a:off x="718145" y="2165041"/>
            <a:ext cx="1207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>
                <a:solidFill>
                  <a:schemeClr val="bg1"/>
                </a:solidFill>
                <a:latin typeface="+mn-lt"/>
              </a:rPr>
              <a:t>Tumor Cell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94CD92-0AF2-6304-3AD2-8FE8D38974C9}"/>
              </a:ext>
            </a:extLst>
          </p:cNvPr>
          <p:cNvSpPr/>
          <p:nvPr/>
        </p:nvSpPr>
        <p:spPr>
          <a:xfrm>
            <a:off x="1614269" y="2836698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1836" y="15313"/>
                  <a:pt x="18318" y="83"/>
                  <a:pt x="38100" y="0"/>
                </a:cubicBezTo>
                <a:cubicBezTo>
                  <a:pt x="60472" y="2273"/>
                  <a:pt x="73289" y="16995"/>
                  <a:pt x="76200" y="38100"/>
                </a:cubicBezTo>
                <a:cubicBezTo>
                  <a:pt x="79871" y="59674"/>
                  <a:pt x="58775" y="76033"/>
                  <a:pt x="38100" y="76200"/>
                </a:cubicBezTo>
                <a:cubicBezTo>
                  <a:pt x="15949" y="76531"/>
                  <a:pt x="875" y="57956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1586" y="19841"/>
                  <a:pt x="15774" y="-530"/>
                  <a:pt x="38100" y="0"/>
                </a:cubicBezTo>
                <a:cubicBezTo>
                  <a:pt x="61185" y="-302"/>
                  <a:pt x="74430" y="20282"/>
                  <a:pt x="76200" y="38100"/>
                </a:cubicBezTo>
                <a:cubicBezTo>
                  <a:pt x="74776" y="59618"/>
                  <a:pt x="56675" y="79117"/>
                  <a:pt x="38100" y="76200"/>
                </a:cubicBezTo>
                <a:cubicBezTo>
                  <a:pt x="19681" y="74502"/>
                  <a:pt x="-2977" y="59825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9B93EBA-30EA-669E-BE30-C868061EA3C1}"/>
              </a:ext>
            </a:extLst>
          </p:cNvPr>
          <p:cNvSpPr/>
          <p:nvPr/>
        </p:nvSpPr>
        <p:spPr>
          <a:xfrm>
            <a:off x="1905097" y="2793200"/>
            <a:ext cx="129860" cy="129860"/>
          </a:xfrm>
          <a:custGeom>
            <a:avLst/>
            <a:gdLst>
              <a:gd name="csX0" fmla="*/ 0 w 129860"/>
              <a:gd name="csY0" fmla="*/ 64930 h 129860"/>
              <a:gd name="csX1" fmla="*/ 64930 w 129860"/>
              <a:gd name="csY1" fmla="*/ 0 h 129860"/>
              <a:gd name="csX2" fmla="*/ 129860 w 129860"/>
              <a:gd name="csY2" fmla="*/ 64930 h 129860"/>
              <a:gd name="csX3" fmla="*/ 64930 w 129860"/>
              <a:gd name="csY3" fmla="*/ 129860 h 129860"/>
              <a:gd name="csX4" fmla="*/ 0 w 129860"/>
              <a:gd name="csY4" fmla="*/ 64930 h 129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9860" h="129860" fill="none" extrusionOk="0">
                <a:moveTo>
                  <a:pt x="0" y="64930"/>
                </a:moveTo>
                <a:cubicBezTo>
                  <a:pt x="3636" y="29501"/>
                  <a:pt x="31289" y="-4567"/>
                  <a:pt x="64930" y="0"/>
                </a:cubicBezTo>
                <a:cubicBezTo>
                  <a:pt x="98304" y="-381"/>
                  <a:pt x="127150" y="31622"/>
                  <a:pt x="129860" y="64930"/>
                </a:cubicBezTo>
                <a:cubicBezTo>
                  <a:pt x="129750" y="99738"/>
                  <a:pt x="97746" y="134091"/>
                  <a:pt x="64930" y="129860"/>
                </a:cubicBezTo>
                <a:cubicBezTo>
                  <a:pt x="32810" y="131954"/>
                  <a:pt x="5200" y="102040"/>
                  <a:pt x="0" y="64930"/>
                </a:cubicBezTo>
                <a:close/>
              </a:path>
              <a:path w="129860" h="129860" stroke="0" extrusionOk="0">
                <a:moveTo>
                  <a:pt x="0" y="64930"/>
                </a:moveTo>
                <a:cubicBezTo>
                  <a:pt x="-1886" y="27907"/>
                  <a:pt x="25297" y="1416"/>
                  <a:pt x="64930" y="0"/>
                </a:cubicBezTo>
                <a:cubicBezTo>
                  <a:pt x="106568" y="1216"/>
                  <a:pt x="129196" y="29091"/>
                  <a:pt x="129860" y="64930"/>
                </a:cubicBezTo>
                <a:cubicBezTo>
                  <a:pt x="127432" y="103161"/>
                  <a:pt x="99992" y="134271"/>
                  <a:pt x="64930" y="129860"/>
                </a:cubicBezTo>
                <a:cubicBezTo>
                  <a:pt x="25276" y="127784"/>
                  <a:pt x="1686" y="101596"/>
                  <a:pt x="0" y="6493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18916D-2B3B-2B73-9BEA-E77ADB87AA5C}"/>
              </a:ext>
            </a:extLst>
          </p:cNvPr>
          <p:cNvSpPr/>
          <p:nvPr/>
        </p:nvSpPr>
        <p:spPr>
          <a:xfrm>
            <a:off x="1750817" y="2982747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2952" y="24500"/>
                  <a:pt x="20143" y="-2370"/>
                  <a:pt x="49213" y="0"/>
                </a:cubicBezTo>
                <a:cubicBezTo>
                  <a:pt x="74656" y="109"/>
                  <a:pt x="97508" y="25744"/>
                  <a:pt x="98426" y="49213"/>
                </a:cubicBezTo>
                <a:cubicBezTo>
                  <a:pt x="98433" y="74292"/>
                  <a:pt x="71728" y="100022"/>
                  <a:pt x="49213" y="98426"/>
                </a:cubicBezTo>
                <a:cubicBezTo>
                  <a:pt x="21716" y="98016"/>
                  <a:pt x="3331" y="74525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625" y="20880"/>
                  <a:pt x="23338" y="-582"/>
                  <a:pt x="49213" y="0"/>
                </a:cubicBezTo>
                <a:cubicBezTo>
                  <a:pt x="77275" y="1870"/>
                  <a:pt x="94550" y="23840"/>
                  <a:pt x="98426" y="49213"/>
                </a:cubicBezTo>
                <a:cubicBezTo>
                  <a:pt x="97470" y="75563"/>
                  <a:pt x="81407" y="96563"/>
                  <a:pt x="49213" y="98426"/>
                </a:cubicBezTo>
                <a:cubicBezTo>
                  <a:pt x="20316" y="96637"/>
                  <a:pt x="3853" y="79313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97824804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C652F04-62E8-1BD9-0171-7AE779F218D8}"/>
              </a:ext>
            </a:extLst>
          </p:cNvPr>
          <p:cNvSpPr/>
          <p:nvPr/>
        </p:nvSpPr>
        <p:spPr>
          <a:xfrm>
            <a:off x="1714282" y="3171415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1436" y="16470"/>
                  <a:pt x="16634" y="766"/>
                  <a:pt x="38100" y="0"/>
                </a:cubicBezTo>
                <a:cubicBezTo>
                  <a:pt x="61205" y="2369"/>
                  <a:pt x="76473" y="17337"/>
                  <a:pt x="76200" y="38100"/>
                </a:cubicBezTo>
                <a:cubicBezTo>
                  <a:pt x="74059" y="58486"/>
                  <a:pt x="60245" y="77474"/>
                  <a:pt x="38100" y="76200"/>
                </a:cubicBezTo>
                <a:cubicBezTo>
                  <a:pt x="16888" y="76429"/>
                  <a:pt x="-536" y="58650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725" y="15990"/>
                  <a:pt x="17570" y="802"/>
                  <a:pt x="38100" y="0"/>
                </a:cubicBezTo>
                <a:cubicBezTo>
                  <a:pt x="58239" y="-2513"/>
                  <a:pt x="76590" y="17291"/>
                  <a:pt x="76200" y="38100"/>
                </a:cubicBezTo>
                <a:cubicBezTo>
                  <a:pt x="76142" y="58509"/>
                  <a:pt x="56650" y="77322"/>
                  <a:pt x="38100" y="76200"/>
                </a:cubicBezTo>
                <a:cubicBezTo>
                  <a:pt x="16935" y="75611"/>
                  <a:pt x="680" y="60123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2BC9B2F-1723-1741-D228-761759AA12D9}"/>
              </a:ext>
            </a:extLst>
          </p:cNvPr>
          <p:cNvSpPr/>
          <p:nvPr/>
        </p:nvSpPr>
        <p:spPr>
          <a:xfrm>
            <a:off x="1797626" y="3352390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-2888" y="20737"/>
                  <a:pt x="21757" y="-3364"/>
                  <a:pt x="52387" y="0"/>
                </a:cubicBezTo>
                <a:cubicBezTo>
                  <a:pt x="81557" y="291"/>
                  <a:pt x="108726" y="26184"/>
                  <a:pt x="104774" y="52387"/>
                </a:cubicBezTo>
                <a:cubicBezTo>
                  <a:pt x="105411" y="76473"/>
                  <a:pt x="80657" y="104223"/>
                  <a:pt x="52387" y="104774"/>
                </a:cubicBezTo>
                <a:cubicBezTo>
                  <a:pt x="20404" y="106503"/>
                  <a:pt x="177" y="81807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-374" y="24048"/>
                  <a:pt x="26053" y="-2269"/>
                  <a:pt x="52387" y="0"/>
                </a:cubicBezTo>
                <a:cubicBezTo>
                  <a:pt x="83229" y="2718"/>
                  <a:pt x="106672" y="22050"/>
                  <a:pt x="104774" y="52387"/>
                </a:cubicBezTo>
                <a:cubicBezTo>
                  <a:pt x="105849" y="75937"/>
                  <a:pt x="81858" y="105235"/>
                  <a:pt x="52387" y="104774"/>
                </a:cubicBezTo>
                <a:cubicBezTo>
                  <a:pt x="22596" y="110435"/>
                  <a:pt x="-369" y="80957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80906851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783EA20-4F9F-8543-0A2F-315AD91242DC}"/>
              </a:ext>
            </a:extLst>
          </p:cNvPr>
          <p:cNvSpPr/>
          <p:nvPr/>
        </p:nvSpPr>
        <p:spPr>
          <a:xfrm>
            <a:off x="2080748" y="3149737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1620" y="10950"/>
                  <a:pt x="13319" y="-125"/>
                  <a:pt x="26440" y="0"/>
                </a:cubicBezTo>
                <a:cubicBezTo>
                  <a:pt x="39413" y="1032"/>
                  <a:pt x="54121" y="12023"/>
                  <a:pt x="52880" y="26440"/>
                </a:cubicBezTo>
                <a:cubicBezTo>
                  <a:pt x="54568" y="39201"/>
                  <a:pt x="39164" y="52268"/>
                  <a:pt x="26440" y="52880"/>
                </a:cubicBezTo>
                <a:cubicBezTo>
                  <a:pt x="9385" y="54442"/>
                  <a:pt x="961" y="42893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121" y="10817"/>
                  <a:pt x="12064" y="572"/>
                  <a:pt x="26440" y="0"/>
                </a:cubicBezTo>
                <a:cubicBezTo>
                  <a:pt x="38899" y="-1185"/>
                  <a:pt x="50904" y="12499"/>
                  <a:pt x="52880" y="26440"/>
                </a:cubicBezTo>
                <a:cubicBezTo>
                  <a:pt x="53360" y="41219"/>
                  <a:pt x="39720" y="54556"/>
                  <a:pt x="26440" y="52880"/>
                </a:cubicBezTo>
                <a:cubicBezTo>
                  <a:pt x="13008" y="53802"/>
                  <a:pt x="-1147" y="41705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80876100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7A6D588-143A-D6F8-A077-D67CDBCC75BA}"/>
              </a:ext>
            </a:extLst>
          </p:cNvPr>
          <p:cNvSpPr/>
          <p:nvPr/>
        </p:nvSpPr>
        <p:spPr>
          <a:xfrm>
            <a:off x="1973592" y="329499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2088" y="11571"/>
                  <a:pt x="13283" y="792"/>
                  <a:pt x="26440" y="0"/>
                </a:cubicBezTo>
                <a:cubicBezTo>
                  <a:pt x="38917" y="-586"/>
                  <a:pt x="55031" y="12324"/>
                  <a:pt x="52880" y="26440"/>
                </a:cubicBezTo>
                <a:cubicBezTo>
                  <a:pt x="54543" y="40876"/>
                  <a:pt x="39868" y="54126"/>
                  <a:pt x="26440" y="52880"/>
                </a:cubicBezTo>
                <a:cubicBezTo>
                  <a:pt x="12701" y="55532"/>
                  <a:pt x="86" y="41921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704" y="11207"/>
                  <a:pt x="10466" y="1194"/>
                  <a:pt x="26440" y="0"/>
                </a:cubicBezTo>
                <a:cubicBezTo>
                  <a:pt x="40806" y="-1162"/>
                  <a:pt x="51914" y="13041"/>
                  <a:pt x="52880" y="26440"/>
                </a:cubicBezTo>
                <a:cubicBezTo>
                  <a:pt x="53666" y="42868"/>
                  <a:pt x="41121" y="50379"/>
                  <a:pt x="26440" y="52880"/>
                </a:cubicBezTo>
                <a:cubicBezTo>
                  <a:pt x="11791" y="53261"/>
                  <a:pt x="-684" y="40861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09101877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9870E48-D17D-59C0-8AB7-6ABB90133A17}"/>
              </a:ext>
            </a:extLst>
          </p:cNvPr>
          <p:cNvSpPr/>
          <p:nvPr/>
        </p:nvSpPr>
        <p:spPr>
          <a:xfrm>
            <a:off x="2247682" y="3366678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3067" y="18172"/>
                  <a:pt x="16725" y="1316"/>
                  <a:pt x="38100" y="0"/>
                </a:cubicBezTo>
                <a:cubicBezTo>
                  <a:pt x="59525" y="-519"/>
                  <a:pt x="77117" y="16640"/>
                  <a:pt x="76200" y="38100"/>
                </a:cubicBezTo>
                <a:cubicBezTo>
                  <a:pt x="75924" y="57052"/>
                  <a:pt x="56302" y="73178"/>
                  <a:pt x="38100" y="76200"/>
                </a:cubicBezTo>
                <a:cubicBezTo>
                  <a:pt x="17169" y="75184"/>
                  <a:pt x="2727" y="60850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674" y="18657"/>
                  <a:pt x="14350" y="-2019"/>
                  <a:pt x="38100" y="0"/>
                </a:cubicBezTo>
                <a:cubicBezTo>
                  <a:pt x="55164" y="515"/>
                  <a:pt x="76874" y="16960"/>
                  <a:pt x="76200" y="38100"/>
                </a:cubicBezTo>
                <a:cubicBezTo>
                  <a:pt x="79424" y="58164"/>
                  <a:pt x="59563" y="75822"/>
                  <a:pt x="38100" y="76200"/>
                </a:cubicBezTo>
                <a:cubicBezTo>
                  <a:pt x="13048" y="76532"/>
                  <a:pt x="-145" y="59652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57911187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925430D-1E81-4E35-37DE-64CB2A2F2059}"/>
              </a:ext>
            </a:extLst>
          </p:cNvPr>
          <p:cNvSpPr/>
          <p:nvPr/>
        </p:nvSpPr>
        <p:spPr>
          <a:xfrm>
            <a:off x="1577780" y="3458997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287" y="17212"/>
                  <a:pt x="24669" y="-1228"/>
                  <a:pt x="49213" y="0"/>
                </a:cubicBezTo>
                <a:cubicBezTo>
                  <a:pt x="73722" y="-869"/>
                  <a:pt x="98068" y="21951"/>
                  <a:pt x="98426" y="49213"/>
                </a:cubicBezTo>
                <a:cubicBezTo>
                  <a:pt x="95917" y="75289"/>
                  <a:pt x="74745" y="97929"/>
                  <a:pt x="49213" y="98426"/>
                </a:cubicBezTo>
                <a:cubicBezTo>
                  <a:pt x="18493" y="101032"/>
                  <a:pt x="-978" y="7812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918" y="22653"/>
                  <a:pt x="24697" y="1428"/>
                  <a:pt x="49213" y="0"/>
                </a:cubicBezTo>
                <a:cubicBezTo>
                  <a:pt x="76633" y="2041"/>
                  <a:pt x="93951" y="24342"/>
                  <a:pt x="98426" y="49213"/>
                </a:cubicBezTo>
                <a:cubicBezTo>
                  <a:pt x="101687" y="74706"/>
                  <a:pt x="75696" y="95060"/>
                  <a:pt x="49213" y="98426"/>
                </a:cubicBezTo>
                <a:cubicBezTo>
                  <a:pt x="20448" y="98522"/>
                  <a:pt x="-2337" y="73635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5588811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EAA8FBB-F380-83A8-544A-A81C26173DF4}"/>
              </a:ext>
            </a:extLst>
          </p:cNvPr>
          <p:cNvSpPr/>
          <p:nvPr/>
        </p:nvSpPr>
        <p:spPr>
          <a:xfrm>
            <a:off x="1858767" y="3525672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4077" y="21774"/>
                  <a:pt x="18082" y="-2433"/>
                  <a:pt x="49213" y="0"/>
                </a:cubicBezTo>
                <a:cubicBezTo>
                  <a:pt x="78682" y="2425"/>
                  <a:pt x="96969" y="20504"/>
                  <a:pt x="98426" y="49213"/>
                </a:cubicBezTo>
                <a:cubicBezTo>
                  <a:pt x="96143" y="81168"/>
                  <a:pt x="77069" y="97611"/>
                  <a:pt x="49213" y="98426"/>
                </a:cubicBezTo>
                <a:cubicBezTo>
                  <a:pt x="20184" y="97323"/>
                  <a:pt x="-341" y="79215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80" y="22566"/>
                  <a:pt x="22122" y="2298"/>
                  <a:pt x="49213" y="0"/>
                </a:cubicBezTo>
                <a:cubicBezTo>
                  <a:pt x="76111" y="314"/>
                  <a:pt x="97528" y="17723"/>
                  <a:pt x="98426" y="49213"/>
                </a:cubicBezTo>
                <a:cubicBezTo>
                  <a:pt x="100041" y="75154"/>
                  <a:pt x="72223" y="100763"/>
                  <a:pt x="49213" y="98426"/>
                </a:cubicBezTo>
                <a:cubicBezTo>
                  <a:pt x="18367" y="101103"/>
                  <a:pt x="2657" y="71911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99826742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0CF6395-D3F0-80BA-296B-6AB29495D239}"/>
              </a:ext>
            </a:extLst>
          </p:cNvPr>
          <p:cNvSpPr>
            <a:spLocks/>
          </p:cNvSpPr>
          <p:nvPr/>
        </p:nvSpPr>
        <p:spPr>
          <a:xfrm>
            <a:off x="2055909" y="3536150"/>
            <a:ext cx="129860" cy="129860"/>
          </a:xfrm>
          <a:custGeom>
            <a:avLst/>
            <a:gdLst>
              <a:gd name="csX0" fmla="*/ 0 w 129860"/>
              <a:gd name="csY0" fmla="*/ 64930 h 129860"/>
              <a:gd name="csX1" fmla="*/ 64930 w 129860"/>
              <a:gd name="csY1" fmla="*/ 0 h 129860"/>
              <a:gd name="csX2" fmla="*/ 129860 w 129860"/>
              <a:gd name="csY2" fmla="*/ 64930 h 129860"/>
              <a:gd name="csX3" fmla="*/ 64930 w 129860"/>
              <a:gd name="csY3" fmla="*/ 129860 h 129860"/>
              <a:gd name="csX4" fmla="*/ 0 w 129860"/>
              <a:gd name="csY4" fmla="*/ 64930 h 129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9860" h="129860" fill="none" extrusionOk="0">
                <a:moveTo>
                  <a:pt x="0" y="64930"/>
                </a:moveTo>
                <a:cubicBezTo>
                  <a:pt x="1573" y="24451"/>
                  <a:pt x="31685" y="-1565"/>
                  <a:pt x="64930" y="0"/>
                </a:cubicBezTo>
                <a:cubicBezTo>
                  <a:pt x="98962" y="1241"/>
                  <a:pt x="134798" y="32746"/>
                  <a:pt x="129860" y="64930"/>
                </a:cubicBezTo>
                <a:cubicBezTo>
                  <a:pt x="129321" y="103340"/>
                  <a:pt x="96866" y="127962"/>
                  <a:pt x="64930" y="129860"/>
                </a:cubicBezTo>
                <a:cubicBezTo>
                  <a:pt x="28796" y="124050"/>
                  <a:pt x="3329" y="102632"/>
                  <a:pt x="0" y="64930"/>
                </a:cubicBezTo>
                <a:close/>
              </a:path>
              <a:path w="129860" h="129860" stroke="0" extrusionOk="0">
                <a:moveTo>
                  <a:pt x="0" y="64930"/>
                </a:moveTo>
                <a:cubicBezTo>
                  <a:pt x="1746" y="29287"/>
                  <a:pt x="29757" y="7063"/>
                  <a:pt x="64930" y="0"/>
                </a:cubicBezTo>
                <a:cubicBezTo>
                  <a:pt x="100569" y="-2736"/>
                  <a:pt x="134603" y="25987"/>
                  <a:pt x="129860" y="64930"/>
                </a:cubicBezTo>
                <a:cubicBezTo>
                  <a:pt x="131874" y="102880"/>
                  <a:pt x="99251" y="124095"/>
                  <a:pt x="64930" y="129860"/>
                </a:cubicBezTo>
                <a:cubicBezTo>
                  <a:pt x="26100" y="131110"/>
                  <a:pt x="3225" y="106444"/>
                  <a:pt x="0" y="6493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8787601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>
            <a:noAutofit/>
          </a:bodyPr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850DA32-DA20-547E-9CED-DEE5ECFA6103}"/>
              </a:ext>
            </a:extLst>
          </p:cNvPr>
          <p:cNvSpPr/>
          <p:nvPr/>
        </p:nvSpPr>
        <p:spPr>
          <a:xfrm>
            <a:off x="1811913" y="3785777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-1880" y="26660"/>
                  <a:pt x="22141" y="2927"/>
                  <a:pt x="52387" y="0"/>
                </a:cubicBezTo>
                <a:cubicBezTo>
                  <a:pt x="82317" y="1225"/>
                  <a:pt x="105456" y="23998"/>
                  <a:pt x="104774" y="52387"/>
                </a:cubicBezTo>
                <a:cubicBezTo>
                  <a:pt x="106511" y="76523"/>
                  <a:pt x="81192" y="106026"/>
                  <a:pt x="52387" y="104774"/>
                </a:cubicBezTo>
                <a:cubicBezTo>
                  <a:pt x="18351" y="104649"/>
                  <a:pt x="-2988" y="79568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4394" y="24860"/>
                  <a:pt x="24597" y="1482"/>
                  <a:pt x="52387" y="0"/>
                </a:cubicBezTo>
                <a:cubicBezTo>
                  <a:pt x="80766" y="523"/>
                  <a:pt x="106919" y="22366"/>
                  <a:pt x="104774" y="52387"/>
                </a:cubicBezTo>
                <a:cubicBezTo>
                  <a:pt x="103258" y="78634"/>
                  <a:pt x="80850" y="105224"/>
                  <a:pt x="52387" y="104774"/>
                </a:cubicBezTo>
                <a:cubicBezTo>
                  <a:pt x="23285" y="101836"/>
                  <a:pt x="2478" y="82912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3EA7166-C6B0-B1E7-281B-34D8DB1760EE}"/>
              </a:ext>
            </a:extLst>
          </p:cNvPr>
          <p:cNvSpPr/>
          <p:nvPr/>
        </p:nvSpPr>
        <p:spPr>
          <a:xfrm>
            <a:off x="1415855" y="3825709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955" y="22624"/>
                  <a:pt x="21435" y="2724"/>
                  <a:pt x="49213" y="0"/>
                </a:cubicBezTo>
                <a:cubicBezTo>
                  <a:pt x="80885" y="-1180"/>
                  <a:pt x="96679" y="23831"/>
                  <a:pt x="98426" y="49213"/>
                </a:cubicBezTo>
                <a:cubicBezTo>
                  <a:pt x="99704" y="77781"/>
                  <a:pt x="71857" y="101213"/>
                  <a:pt x="49213" y="98426"/>
                </a:cubicBezTo>
                <a:cubicBezTo>
                  <a:pt x="21339" y="98810"/>
                  <a:pt x="3174" y="7775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596" y="18591"/>
                  <a:pt x="23638" y="1084"/>
                  <a:pt x="49213" y="0"/>
                </a:cubicBezTo>
                <a:cubicBezTo>
                  <a:pt x="79355" y="3142"/>
                  <a:pt x="100905" y="22042"/>
                  <a:pt x="98426" y="49213"/>
                </a:cubicBezTo>
                <a:cubicBezTo>
                  <a:pt x="98263" y="75989"/>
                  <a:pt x="74191" y="95934"/>
                  <a:pt x="49213" y="98426"/>
                </a:cubicBezTo>
                <a:cubicBezTo>
                  <a:pt x="20992" y="95806"/>
                  <a:pt x="623" y="76469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34076488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19E2F1D-8F17-A428-7C36-44731977139B}"/>
              </a:ext>
            </a:extLst>
          </p:cNvPr>
          <p:cNvSpPr/>
          <p:nvPr/>
        </p:nvSpPr>
        <p:spPr>
          <a:xfrm>
            <a:off x="2263580" y="3735222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619" y="22259"/>
                  <a:pt x="19277" y="1381"/>
                  <a:pt x="49213" y="0"/>
                </a:cubicBezTo>
                <a:cubicBezTo>
                  <a:pt x="78564" y="-3988"/>
                  <a:pt x="99438" y="24096"/>
                  <a:pt x="98426" y="49213"/>
                </a:cubicBezTo>
                <a:cubicBezTo>
                  <a:pt x="99323" y="71690"/>
                  <a:pt x="75545" y="96288"/>
                  <a:pt x="49213" y="98426"/>
                </a:cubicBezTo>
                <a:cubicBezTo>
                  <a:pt x="21330" y="97788"/>
                  <a:pt x="505" y="7966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572" y="23819"/>
                  <a:pt x="20423" y="-3985"/>
                  <a:pt x="49213" y="0"/>
                </a:cubicBezTo>
                <a:cubicBezTo>
                  <a:pt x="76129" y="-1220"/>
                  <a:pt x="98161" y="24858"/>
                  <a:pt x="98426" y="49213"/>
                </a:cubicBezTo>
                <a:cubicBezTo>
                  <a:pt x="96505" y="74044"/>
                  <a:pt x="76257" y="103250"/>
                  <a:pt x="49213" y="98426"/>
                </a:cubicBezTo>
                <a:cubicBezTo>
                  <a:pt x="22078" y="97239"/>
                  <a:pt x="-1903" y="75828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97443524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90A1413-3359-55BC-9E00-A58442467C5B}"/>
              </a:ext>
            </a:extLst>
          </p:cNvPr>
          <p:cNvSpPr/>
          <p:nvPr/>
        </p:nvSpPr>
        <p:spPr>
          <a:xfrm>
            <a:off x="2073080" y="3992397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1319" y="24085"/>
                  <a:pt x="21919" y="1223"/>
                  <a:pt x="49213" y="0"/>
                </a:cubicBezTo>
                <a:cubicBezTo>
                  <a:pt x="77615" y="1000"/>
                  <a:pt x="97458" y="20701"/>
                  <a:pt x="98426" y="49213"/>
                </a:cubicBezTo>
                <a:cubicBezTo>
                  <a:pt x="101340" y="77133"/>
                  <a:pt x="74821" y="99702"/>
                  <a:pt x="49213" y="98426"/>
                </a:cubicBezTo>
                <a:cubicBezTo>
                  <a:pt x="26471" y="97386"/>
                  <a:pt x="277" y="7938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2019" y="19733"/>
                  <a:pt x="22400" y="-315"/>
                  <a:pt x="49213" y="0"/>
                </a:cubicBezTo>
                <a:cubicBezTo>
                  <a:pt x="76075" y="3047"/>
                  <a:pt x="101076" y="23084"/>
                  <a:pt x="98426" y="49213"/>
                </a:cubicBezTo>
                <a:cubicBezTo>
                  <a:pt x="95331" y="80093"/>
                  <a:pt x="75697" y="98198"/>
                  <a:pt x="49213" y="98426"/>
                </a:cubicBezTo>
                <a:cubicBezTo>
                  <a:pt x="19499" y="98207"/>
                  <a:pt x="-309" y="71541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1223256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35088690-1C07-3D5F-54EE-C8E82A5ECF07}"/>
              </a:ext>
            </a:extLst>
          </p:cNvPr>
          <p:cNvSpPr/>
          <p:nvPr/>
        </p:nvSpPr>
        <p:spPr>
          <a:xfrm>
            <a:off x="1511630" y="3661707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157" y="12016"/>
                  <a:pt x="10240" y="-546"/>
                  <a:pt x="26440" y="0"/>
                </a:cubicBezTo>
                <a:cubicBezTo>
                  <a:pt x="41900" y="-455"/>
                  <a:pt x="52473" y="12095"/>
                  <a:pt x="52880" y="26440"/>
                </a:cubicBezTo>
                <a:cubicBezTo>
                  <a:pt x="52669" y="38236"/>
                  <a:pt x="42529" y="54573"/>
                  <a:pt x="26440" y="52880"/>
                </a:cubicBezTo>
                <a:cubicBezTo>
                  <a:pt x="10878" y="51938"/>
                  <a:pt x="-133" y="40157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582" y="13731"/>
                  <a:pt x="12055" y="1183"/>
                  <a:pt x="26440" y="0"/>
                </a:cubicBezTo>
                <a:cubicBezTo>
                  <a:pt x="39026" y="-955"/>
                  <a:pt x="53245" y="11519"/>
                  <a:pt x="52880" y="26440"/>
                </a:cubicBezTo>
                <a:cubicBezTo>
                  <a:pt x="52504" y="40014"/>
                  <a:pt x="41269" y="52288"/>
                  <a:pt x="26440" y="52880"/>
                </a:cubicBezTo>
                <a:cubicBezTo>
                  <a:pt x="12139" y="54252"/>
                  <a:pt x="-1003" y="39151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91749338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51BA3440-2137-236F-850F-9CE0B4FAFAA9}"/>
              </a:ext>
            </a:extLst>
          </p:cNvPr>
          <p:cNvSpPr/>
          <p:nvPr/>
        </p:nvSpPr>
        <p:spPr>
          <a:xfrm>
            <a:off x="1744992" y="363313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1525" y="13303"/>
                  <a:pt x="9560" y="361"/>
                  <a:pt x="26440" y="0"/>
                </a:cubicBezTo>
                <a:cubicBezTo>
                  <a:pt x="43192" y="1244"/>
                  <a:pt x="51820" y="11884"/>
                  <a:pt x="52880" y="26440"/>
                </a:cubicBezTo>
                <a:cubicBezTo>
                  <a:pt x="51974" y="40308"/>
                  <a:pt x="42354" y="52548"/>
                  <a:pt x="26440" y="52880"/>
                </a:cubicBezTo>
                <a:cubicBezTo>
                  <a:pt x="11041" y="50295"/>
                  <a:pt x="-1927" y="42985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572" y="12470"/>
                  <a:pt x="12483" y="-1125"/>
                  <a:pt x="26440" y="0"/>
                </a:cubicBezTo>
                <a:cubicBezTo>
                  <a:pt x="41623" y="-1529"/>
                  <a:pt x="53286" y="11910"/>
                  <a:pt x="52880" y="26440"/>
                </a:cubicBezTo>
                <a:cubicBezTo>
                  <a:pt x="53219" y="41174"/>
                  <a:pt x="38927" y="52594"/>
                  <a:pt x="26440" y="52880"/>
                </a:cubicBezTo>
                <a:cubicBezTo>
                  <a:pt x="12265" y="50280"/>
                  <a:pt x="-835" y="43576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06613018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F03FDBD-3169-5FDD-2D8E-81ADFAC18308}"/>
              </a:ext>
            </a:extLst>
          </p:cNvPr>
          <p:cNvSpPr/>
          <p:nvPr/>
        </p:nvSpPr>
        <p:spPr>
          <a:xfrm>
            <a:off x="1597354" y="3790295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1630" y="9534"/>
                  <a:pt x="13028" y="272"/>
                  <a:pt x="26440" y="0"/>
                </a:cubicBezTo>
                <a:cubicBezTo>
                  <a:pt x="39286" y="1330"/>
                  <a:pt x="53404" y="11269"/>
                  <a:pt x="52880" y="26440"/>
                </a:cubicBezTo>
                <a:cubicBezTo>
                  <a:pt x="51983" y="40663"/>
                  <a:pt x="42535" y="53785"/>
                  <a:pt x="26440" y="52880"/>
                </a:cubicBezTo>
                <a:cubicBezTo>
                  <a:pt x="12770" y="55473"/>
                  <a:pt x="1913" y="40708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578" y="12223"/>
                  <a:pt x="12642" y="-596"/>
                  <a:pt x="26440" y="0"/>
                </a:cubicBezTo>
                <a:cubicBezTo>
                  <a:pt x="41991" y="-823"/>
                  <a:pt x="53581" y="14169"/>
                  <a:pt x="52880" y="26440"/>
                </a:cubicBezTo>
                <a:cubicBezTo>
                  <a:pt x="51618" y="43191"/>
                  <a:pt x="41037" y="53597"/>
                  <a:pt x="26440" y="52880"/>
                </a:cubicBezTo>
                <a:cubicBezTo>
                  <a:pt x="11327" y="52973"/>
                  <a:pt x="2815" y="41089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34576469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91BCE0F2-1BAB-17DA-2C3B-523095CE52CC}"/>
              </a:ext>
            </a:extLst>
          </p:cNvPr>
          <p:cNvSpPr/>
          <p:nvPr/>
        </p:nvSpPr>
        <p:spPr>
          <a:xfrm>
            <a:off x="2087892" y="3818870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2606" y="13015"/>
                  <a:pt x="11066" y="-1151"/>
                  <a:pt x="26440" y="0"/>
                </a:cubicBezTo>
                <a:cubicBezTo>
                  <a:pt x="41934" y="2564"/>
                  <a:pt x="50796" y="11012"/>
                  <a:pt x="52880" y="26440"/>
                </a:cubicBezTo>
                <a:cubicBezTo>
                  <a:pt x="53931" y="40539"/>
                  <a:pt x="41818" y="54008"/>
                  <a:pt x="26440" y="52880"/>
                </a:cubicBezTo>
                <a:cubicBezTo>
                  <a:pt x="12449" y="50563"/>
                  <a:pt x="340" y="38229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2098" y="10428"/>
                  <a:pt x="10662" y="126"/>
                  <a:pt x="26440" y="0"/>
                </a:cubicBezTo>
                <a:cubicBezTo>
                  <a:pt x="42024" y="-1768"/>
                  <a:pt x="52599" y="12556"/>
                  <a:pt x="52880" y="26440"/>
                </a:cubicBezTo>
                <a:cubicBezTo>
                  <a:pt x="51417" y="42421"/>
                  <a:pt x="39744" y="53239"/>
                  <a:pt x="26440" y="52880"/>
                </a:cubicBezTo>
                <a:cubicBezTo>
                  <a:pt x="11929" y="51829"/>
                  <a:pt x="-199" y="41218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93564648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79A60A3-AC1F-E125-E193-9E597227E8F8}"/>
              </a:ext>
            </a:extLst>
          </p:cNvPr>
          <p:cNvSpPr/>
          <p:nvPr/>
        </p:nvSpPr>
        <p:spPr>
          <a:xfrm>
            <a:off x="1668792" y="3980795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2030" y="12576"/>
                  <a:pt x="11511" y="-1196"/>
                  <a:pt x="26440" y="0"/>
                </a:cubicBezTo>
                <a:cubicBezTo>
                  <a:pt x="41200" y="-2330"/>
                  <a:pt x="55197" y="13105"/>
                  <a:pt x="52880" y="26440"/>
                </a:cubicBezTo>
                <a:cubicBezTo>
                  <a:pt x="53899" y="42155"/>
                  <a:pt x="39943" y="51315"/>
                  <a:pt x="26440" y="52880"/>
                </a:cubicBezTo>
                <a:cubicBezTo>
                  <a:pt x="11665" y="53056"/>
                  <a:pt x="1042" y="38314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08" y="12268"/>
                  <a:pt x="11557" y="599"/>
                  <a:pt x="26440" y="0"/>
                </a:cubicBezTo>
                <a:cubicBezTo>
                  <a:pt x="41306" y="-2828"/>
                  <a:pt x="52855" y="12107"/>
                  <a:pt x="52880" y="26440"/>
                </a:cubicBezTo>
                <a:cubicBezTo>
                  <a:pt x="54016" y="40877"/>
                  <a:pt x="40516" y="52627"/>
                  <a:pt x="26440" y="52880"/>
                </a:cubicBezTo>
                <a:cubicBezTo>
                  <a:pt x="12185" y="52861"/>
                  <a:pt x="-1602" y="40919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77585123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A4A1FC81-5393-6CC0-5F68-229AF7CC0D04}"/>
              </a:ext>
            </a:extLst>
          </p:cNvPr>
          <p:cNvSpPr/>
          <p:nvPr/>
        </p:nvSpPr>
        <p:spPr>
          <a:xfrm>
            <a:off x="1921204" y="405223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611" y="11874"/>
                  <a:pt x="11592" y="1108"/>
                  <a:pt x="26440" y="0"/>
                </a:cubicBezTo>
                <a:cubicBezTo>
                  <a:pt x="42017" y="2148"/>
                  <a:pt x="52616" y="11958"/>
                  <a:pt x="52880" y="26440"/>
                </a:cubicBezTo>
                <a:cubicBezTo>
                  <a:pt x="51427" y="39974"/>
                  <a:pt x="42150" y="50269"/>
                  <a:pt x="26440" y="52880"/>
                </a:cubicBezTo>
                <a:cubicBezTo>
                  <a:pt x="11109" y="54951"/>
                  <a:pt x="-218" y="40702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526" y="9995"/>
                  <a:pt x="12361" y="133"/>
                  <a:pt x="26440" y="0"/>
                </a:cubicBezTo>
                <a:cubicBezTo>
                  <a:pt x="40497" y="920"/>
                  <a:pt x="50086" y="11341"/>
                  <a:pt x="52880" y="26440"/>
                </a:cubicBezTo>
                <a:cubicBezTo>
                  <a:pt x="53090" y="42894"/>
                  <a:pt x="42000" y="55581"/>
                  <a:pt x="26440" y="52880"/>
                </a:cubicBezTo>
                <a:cubicBezTo>
                  <a:pt x="9572" y="54665"/>
                  <a:pt x="-1290" y="43001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60856097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B162CAA-98F8-6262-6B3B-105BE0391F1F}"/>
              </a:ext>
            </a:extLst>
          </p:cNvPr>
          <p:cNvSpPr/>
          <p:nvPr/>
        </p:nvSpPr>
        <p:spPr>
          <a:xfrm>
            <a:off x="2202192" y="4137957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284" y="11574"/>
                  <a:pt x="11104" y="2216"/>
                  <a:pt x="26440" y="0"/>
                </a:cubicBezTo>
                <a:cubicBezTo>
                  <a:pt x="41445" y="-1561"/>
                  <a:pt x="51279" y="13129"/>
                  <a:pt x="52880" y="26440"/>
                </a:cubicBezTo>
                <a:cubicBezTo>
                  <a:pt x="51922" y="40040"/>
                  <a:pt x="39622" y="53405"/>
                  <a:pt x="26440" y="52880"/>
                </a:cubicBezTo>
                <a:cubicBezTo>
                  <a:pt x="10349" y="53745"/>
                  <a:pt x="-834" y="38887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051" y="9740"/>
                  <a:pt x="13055" y="-930"/>
                  <a:pt x="26440" y="0"/>
                </a:cubicBezTo>
                <a:cubicBezTo>
                  <a:pt x="40123" y="277"/>
                  <a:pt x="54533" y="10949"/>
                  <a:pt x="52880" y="26440"/>
                </a:cubicBezTo>
                <a:cubicBezTo>
                  <a:pt x="52332" y="41624"/>
                  <a:pt x="39505" y="52592"/>
                  <a:pt x="26440" y="52880"/>
                </a:cubicBezTo>
                <a:cubicBezTo>
                  <a:pt x="11007" y="54556"/>
                  <a:pt x="-295" y="41244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28530678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80D0F40-753C-7506-178C-22A19C278942}"/>
              </a:ext>
            </a:extLst>
          </p:cNvPr>
          <p:cNvSpPr/>
          <p:nvPr/>
        </p:nvSpPr>
        <p:spPr>
          <a:xfrm>
            <a:off x="1225880" y="422368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583" y="13485"/>
                  <a:pt x="13648" y="-819"/>
                  <a:pt x="26440" y="0"/>
                </a:cubicBezTo>
                <a:cubicBezTo>
                  <a:pt x="42932" y="-438"/>
                  <a:pt x="51227" y="11612"/>
                  <a:pt x="52880" y="26440"/>
                </a:cubicBezTo>
                <a:cubicBezTo>
                  <a:pt x="54685" y="40914"/>
                  <a:pt x="38926" y="51437"/>
                  <a:pt x="26440" y="52880"/>
                </a:cubicBezTo>
                <a:cubicBezTo>
                  <a:pt x="11719" y="54870"/>
                  <a:pt x="276" y="40858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154" y="12079"/>
                  <a:pt x="12767" y="2668"/>
                  <a:pt x="26440" y="0"/>
                </a:cubicBezTo>
                <a:cubicBezTo>
                  <a:pt x="40984" y="624"/>
                  <a:pt x="53677" y="11748"/>
                  <a:pt x="52880" y="26440"/>
                </a:cubicBezTo>
                <a:cubicBezTo>
                  <a:pt x="52216" y="40678"/>
                  <a:pt x="43250" y="54496"/>
                  <a:pt x="26440" y="52880"/>
                </a:cubicBezTo>
                <a:cubicBezTo>
                  <a:pt x="11604" y="52420"/>
                  <a:pt x="-544" y="43312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29286711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F1A16F25-FB2B-5810-8523-9D2B8EC7523D}"/>
              </a:ext>
            </a:extLst>
          </p:cNvPr>
          <p:cNvSpPr/>
          <p:nvPr/>
        </p:nvSpPr>
        <p:spPr>
          <a:xfrm>
            <a:off x="1340180" y="4390369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346" y="10499"/>
                  <a:pt x="11599" y="-249"/>
                  <a:pt x="26440" y="0"/>
                </a:cubicBezTo>
                <a:cubicBezTo>
                  <a:pt x="42103" y="-398"/>
                  <a:pt x="51174" y="13515"/>
                  <a:pt x="52880" y="26440"/>
                </a:cubicBezTo>
                <a:cubicBezTo>
                  <a:pt x="55614" y="40188"/>
                  <a:pt x="38574" y="51776"/>
                  <a:pt x="26440" y="52880"/>
                </a:cubicBezTo>
                <a:cubicBezTo>
                  <a:pt x="12041" y="52408"/>
                  <a:pt x="-855" y="39020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2171" y="10749"/>
                  <a:pt x="11542" y="53"/>
                  <a:pt x="26440" y="0"/>
                </a:cubicBezTo>
                <a:cubicBezTo>
                  <a:pt x="40835" y="-503"/>
                  <a:pt x="55130" y="12167"/>
                  <a:pt x="52880" y="26440"/>
                </a:cubicBezTo>
                <a:cubicBezTo>
                  <a:pt x="54519" y="40160"/>
                  <a:pt x="39662" y="54329"/>
                  <a:pt x="26440" y="52880"/>
                </a:cubicBezTo>
                <a:cubicBezTo>
                  <a:pt x="11308" y="52583"/>
                  <a:pt x="-1507" y="40653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52203932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8BF715A-E0AC-E0D1-0CBC-8A75DEDA44A4}"/>
              </a:ext>
            </a:extLst>
          </p:cNvPr>
          <p:cNvSpPr/>
          <p:nvPr/>
        </p:nvSpPr>
        <p:spPr>
          <a:xfrm>
            <a:off x="1692605" y="441418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1056" y="12304"/>
                  <a:pt x="12523" y="1081"/>
                  <a:pt x="26440" y="0"/>
                </a:cubicBezTo>
                <a:cubicBezTo>
                  <a:pt x="41069" y="-1766"/>
                  <a:pt x="51496" y="10333"/>
                  <a:pt x="52880" y="26440"/>
                </a:cubicBezTo>
                <a:cubicBezTo>
                  <a:pt x="53053" y="40572"/>
                  <a:pt x="42714" y="54995"/>
                  <a:pt x="26440" y="52880"/>
                </a:cubicBezTo>
                <a:cubicBezTo>
                  <a:pt x="12013" y="51164"/>
                  <a:pt x="-672" y="39764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2685" y="11563"/>
                  <a:pt x="9886" y="-1627"/>
                  <a:pt x="26440" y="0"/>
                </a:cubicBezTo>
                <a:cubicBezTo>
                  <a:pt x="41202" y="608"/>
                  <a:pt x="51857" y="14122"/>
                  <a:pt x="52880" y="26440"/>
                </a:cubicBezTo>
                <a:cubicBezTo>
                  <a:pt x="53263" y="39038"/>
                  <a:pt x="41040" y="53571"/>
                  <a:pt x="26440" y="52880"/>
                </a:cubicBezTo>
                <a:cubicBezTo>
                  <a:pt x="12480" y="53217"/>
                  <a:pt x="604" y="39698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3759516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60A0192A-9D4F-B9EB-AE04-B560EF6971CD}"/>
              </a:ext>
            </a:extLst>
          </p:cNvPr>
          <p:cNvSpPr>
            <a:spLocks/>
          </p:cNvSpPr>
          <p:nvPr/>
        </p:nvSpPr>
        <p:spPr>
          <a:xfrm>
            <a:off x="1332009" y="4036213"/>
            <a:ext cx="129860" cy="129860"/>
          </a:xfrm>
          <a:custGeom>
            <a:avLst/>
            <a:gdLst>
              <a:gd name="csX0" fmla="*/ 0 w 129860"/>
              <a:gd name="csY0" fmla="*/ 64930 h 129860"/>
              <a:gd name="csX1" fmla="*/ 64930 w 129860"/>
              <a:gd name="csY1" fmla="*/ 0 h 129860"/>
              <a:gd name="csX2" fmla="*/ 129860 w 129860"/>
              <a:gd name="csY2" fmla="*/ 64930 h 129860"/>
              <a:gd name="csX3" fmla="*/ 64930 w 129860"/>
              <a:gd name="csY3" fmla="*/ 129860 h 129860"/>
              <a:gd name="csX4" fmla="*/ 0 w 129860"/>
              <a:gd name="csY4" fmla="*/ 64930 h 129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9860" h="129860" fill="none" extrusionOk="0">
                <a:moveTo>
                  <a:pt x="0" y="64930"/>
                </a:moveTo>
                <a:cubicBezTo>
                  <a:pt x="-2199" y="35135"/>
                  <a:pt x="24232" y="3258"/>
                  <a:pt x="64930" y="0"/>
                </a:cubicBezTo>
                <a:cubicBezTo>
                  <a:pt x="102207" y="6135"/>
                  <a:pt x="130142" y="26275"/>
                  <a:pt x="129860" y="64930"/>
                </a:cubicBezTo>
                <a:cubicBezTo>
                  <a:pt x="131366" y="98773"/>
                  <a:pt x="106879" y="129916"/>
                  <a:pt x="64930" y="129860"/>
                </a:cubicBezTo>
                <a:cubicBezTo>
                  <a:pt x="30647" y="136672"/>
                  <a:pt x="345" y="100337"/>
                  <a:pt x="0" y="64930"/>
                </a:cubicBezTo>
                <a:close/>
              </a:path>
              <a:path w="129860" h="129860" stroke="0" extrusionOk="0">
                <a:moveTo>
                  <a:pt x="0" y="64930"/>
                </a:moveTo>
                <a:cubicBezTo>
                  <a:pt x="-192" y="25745"/>
                  <a:pt x="28896" y="579"/>
                  <a:pt x="64930" y="0"/>
                </a:cubicBezTo>
                <a:cubicBezTo>
                  <a:pt x="94798" y="-1472"/>
                  <a:pt x="129051" y="27394"/>
                  <a:pt x="129860" y="64930"/>
                </a:cubicBezTo>
                <a:cubicBezTo>
                  <a:pt x="133640" y="99692"/>
                  <a:pt x="102099" y="134544"/>
                  <a:pt x="64930" y="129860"/>
                </a:cubicBezTo>
                <a:cubicBezTo>
                  <a:pt x="27797" y="132288"/>
                  <a:pt x="-3805" y="104761"/>
                  <a:pt x="0" y="6493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7882754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>
            <a:noAutofit/>
          </a:bodyPr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5613D164-0C4B-8333-B161-59D996AFA54A}"/>
              </a:ext>
            </a:extLst>
          </p:cNvPr>
          <p:cNvSpPr/>
          <p:nvPr/>
        </p:nvSpPr>
        <p:spPr>
          <a:xfrm>
            <a:off x="1520630" y="4244810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2603" y="20725"/>
                  <a:pt x="23133" y="2605"/>
                  <a:pt x="49213" y="0"/>
                </a:cubicBezTo>
                <a:cubicBezTo>
                  <a:pt x="74837" y="-3667"/>
                  <a:pt x="97419" y="22176"/>
                  <a:pt x="98426" y="49213"/>
                </a:cubicBezTo>
                <a:cubicBezTo>
                  <a:pt x="94344" y="72944"/>
                  <a:pt x="78265" y="99699"/>
                  <a:pt x="49213" y="98426"/>
                </a:cubicBezTo>
                <a:cubicBezTo>
                  <a:pt x="22299" y="96903"/>
                  <a:pt x="-1669" y="7668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2066" y="17429"/>
                  <a:pt x="20775" y="3386"/>
                  <a:pt x="49213" y="0"/>
                </a:cubicBezTo>
                <a:cubicBezTo>
                  <a:pt x="77884" y="-2361"/>
                  <a:pt x="97643" y="22546"/>
                  <a:pt x="98426" y="49213"/>
                </a:cubicBezTo>
                <a:cubicBezTo>
                  <a:pt x="98951" y="76307"/>
                  <a:pt x="76534" y="102772"/>
                  <a:pt x="49213" y="98426"/>
                </a:cubicBezTo>
                <a:cubicBezTo>
                  <a:pt x="19706" y="96952"/>
                  <a:pt x="1250" y="72994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60728631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5421D2B2-8CCD-00B5-5D2B-FC624F75719C}"/>
              </a:ext>
            </a:extLst>
          </p:cNvPr>
          <p:cNvSpPr/>
          <p:nvPr/>
        </p:nvSpPr>
        <p:spPr>
          <a:xfrm>
            <a:off x="1796855" y="4311485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3032" y="23856"/>
                  <a:pt x="24761" y="-3409"/>
                  <a:pt x="49213" y="0"/>
                </a:cubicBezTo>
                <a:cubicBezTo>
                  <a:pt x="78615" y="2717"/>
                  <a:pt x="100542" y="21067"/>
                  <a:pt x="98426" y="49213"/>
                </a:cubicBezTo>
                <a:cubicBezTo>
                  <a:pt x="99511" y="76243"/>
                  <a:pt x="77817" y="96310"/>
                  <a:pt x="49213" y="98426"/>
                </a:cubicBezTo>
                <a:cubicBezTo>
                  <a:pt x="20202" y="99595"/>
                  <a:pt x="19" y="71136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817" y="23620"/>
                  <a:pt x="21057" y="173"/>
                  <a:pt x="49213" y="0"/>
                </a:cubicBezTo>
                <a:cubicBezTo>
                  <a:pt x="76322" y="1986"/>
                  <a:pt x="97243" y="19582"/>
                  <a:pt x="98426" y="49213"/>
                </a:cubicBezTo>
                <a:cubicBezTo>
                  <a:pt x="94475" y="78274"/>
                  <a:pt x="76783" y="97923"/>
                  <a:pt x="49213" y="98426"/>
                </a:cubicBezTo>
                <a:cubicBezTo>
                  <a:pt x="22874" y="94236"/>
                  <a:pt x="-565" y="77196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84810542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DC52A5FC-EABF-9890-5E5B-F5F49AEB7131}"/>
              </a:ext>
            </a:extLst>
          </p:cNvPr>
          <p:cNvSpPr/>
          <p:nvPr/>
        </p:nvSpPr>
        <p:spPr>
          <a:xfrm>
            <a:off x="1739705" y="4135272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4105" y="22579"/>
                  <a:pt x="22666" y="-776"/>
                  <a:pt x="49213" y="0"/>
                </a:cubicBezTo>
                <a:cubicBezTo>
                  <a:pt x="76727" y="-263"/>
                  <a:pt x="95045" y="19833"/>
                  <a:pt x="98426" y="49213"/>
                </a:cubicBezTo>
                <a:cubicBezTo>
                  <a:pt x="99090" y="75536"/>
                  <a:pt x="77684" y="97194"/>
                  <a:pt x="49213" y="98426"/>
                </a:cubicBezTo>
                <a:cubicBezTo>
                  <a:pt x="22010" y="100562"/>
                  <a:pt x="-2634" y="74704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312" y="24607"/>
                  <a:pt x="21875" y="-2677"/>
                  <a:pt x="49213" y="0"/>
                </a:cubicBezTo>
                <a:cubicBezTo>
                  <a:pt x="79420" y="-696"/>
                  <a:pt x="95502" y="21083"/>
                  <a:pt x="98426" y="49213"/>
                </a:cubicBezTo>
                <a:cubicBezTo>
                  <a:pt x="95634" y="74016"/>
                  <a:pt x="76369" y="99100"/>
                  <a:pt x="49213" y="98426"/>
                </a:cubicBezTo>
                <a:cubicBezTo>
                  <a:pt x="19208" y="102247"/>
                  <a:pt x="-2222" y="76812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56194396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DBE3DCF1-2AC6-2743-FB9E-6C66FC012B62}"/>
              </a:ext>
            </a:extLst>
          </p:cNvPr>
          <p:cNvSpPr/>
          <p:nvPr/>
        </p:nvSpPr>
        <p:spPr>
          <a:xfrm>
            <a:off x="2011166" y="4330535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2701" y="18245"/>
                  <a:pt x="21112" y="738"/>
                  <a:pt x="49213" y="0"/>
                </a:cubicBezTo>
                <a:cubicBezTo>
                  <a:pt x="79822" y="3519"/>
                  <a:pt x="96853" y="25719"/>
                  <a:pt x="98426" y="49213"/>
                </a:cubicBezTo>
                <a:cubicBezTo>
                  <a:pt x="98693" y="81650"/>
                  <a:pt x="78386" y="96749"/>
                  <a:pt x="49213" y="98426"/>
                </a:cubicBezTo>
                <a:cubicBezTo>
                  <a:pt x="24761" y="93808"/>
                  <a:pt x="-2138" y="76766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686" y="21928"/>
                  <a:pt x="23278" y="-1782"/>
                  <a:pt x="49213" y="0"/>
                </a:cubicBezTo>
                <a:cubicBezTo>
                  <a:pt x="74604" y="1946"/>
                  <a:pt x="103008" y="19876"/>
                  <a:pt x="98426" y="49213"/>
                </a:cubicBezTo>
                <a:cubicBezTo>
                  <a:pt x="98632" y="75217"/>
                  <a:pt x="77188" y="97240"/>
                  <a:pt x="49213" y="98426"/>
                </a:cubicBezTo>
                <a:cubicBezTo>
                  <a:pt x="24457" y="93772"/>
                  <a:pt x="2951" y="77620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65013682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B80A6826-64C4-9088-CEDC-76D27793754D}"/>
              </a:ext>
            </a:extLst>
          </p:cNvPr>
          <p:cNvSpPr/>
          <p:nvPr/>
        </p:nvSpPr>
        <p:spPr>
          <a:xfrm>
            <a:off x="2227067" y="4438606"/>
            <a:ext cx="266702" cy="266702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6DCFAC0C-64BE-3FDA-66F5-F5DF941EF7B4}"/>
              </a:ext>
            </a:extLst>
          </p:cNvPr>
          <p:cNvSpPr/>
          <p:nvPr/>
        </p:nvSpPr>
        <p:spPr>
          <a:xfrm>
            <a:off x="2255643" y="4244809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950" y="26656"/>
                  <a:pt x="22566" y="-1622"/>
                  <a:pt x="49213" y="0"/>
                </a:cubicBezTo>
                <a:cubicBezTo>
                  <a:pt x="75472" y="-754"/>
                  <a:pt x="99645" y="21254"/>
                  <a:pt x="98426" y="49213"/>
                </a:cubicBezTo>
                <a:cubicBezTo>
                  <a:pt x="97988" y="77107"/>
                  <a:pt x="80159" y="95875"/>
                  <a:pt x="49213" y="98426"/>
                </a:cubicBezTo>
                <a:cubicBezTo>
                  <a:pt x="26131" y="100281"/>
                  <a:pt x="-2343" y="77937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235" y="23091"/>
                  <a:pt x="20353" y="1432"/>
                  <a:pt x="49213" y="0"/>
                </a:cubicBezTo>
                <a:cubicBezTo>
                  <a:pt x="75765" y="-96"/>
                  <a:pt x="97314" y="21961"/>
                  <a:pt x="98426" y="49213"/>
                </a:cubicBezTo>
                <a:cubicBezTo>
                  <a:pt x="99624" y="78429"/>
                  <a:pt x="76019" y="98758"/>
                  <a:pt x="49213" y="98426"/>
                </a:cubicBezTo>
                <a:cubicBezTo>
                  <a:pt x="26302" y="98687"/>
                  <a:pt x="-437" y="76165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56408102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7AD31B48-4402-5E6A-91EB-417D89BE12E6}"/>
              </a:ext>
            </a:extLst>
          </p:cNvPr>
          <p:cNvSpPr/>
          <p:nvPr/>
        </p:nvSpPr>
        <p:spPr>
          <a:xfrm>
            <a:off x="1725418" y="4582947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1758" y="22801"/>
                  <a:pt x="19932" y="71"/>
                  <a:pt x="49213" y="0"/>
                </a:cubicBezTo>
                <a:cubicBezTo>
                  <a:pt x="71813" y="2874"/>
                  <a:pt x="97620" y="25528"/>
                  <a:pt x="98426" y="49213"/>
                </a:cubicBezTo>
                <a:cubicBezTo>
                  <a:pt x="94808" y="74097"/>
                  <a:pt x="76485" y="97616"/>
                  <a:pt x="49213" y="98426"/>
                </a:cubicBezTo>
                <a:cubicBezTo>
                  <a:pt x="24691" y="100883"/>
                  <a:pt x="283" y="71633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2263" y="18701"/>
                  <a:pt x="21355" y="-762"/>
                  <a:pt x="49213" y="0"/>
                </a:cubicBezTo>
                <a:cubicBezTo>
                  <a:pt x="75589" y="-419"/>
                  <a:pt x="97100" y="22441"/>
                  <a:pt x="98426" y="49213"/>
                </a:cubicBezTo>
                <a:cubicBezTo>
                  <a:pt x="98281" y="74554"/>
                  <a:pt x="79029" y="102025"/>
                  <a:pt x="49213" y="98426"/>
                </a:cubicBezTo>
                <a:cubicBezTo>
                  <a:pt x="18165" y="95856"/>
                  <a:pt x="3248" y="75312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94425316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03099EDC-CAA1-1882-C6A6-4F7561281236}"/>
              </a:ext>
            </a:extLst>
          </p:cNvPr>
          <p:cNvSpPr/>
          <p:nvPr/>
        </p:nvSpPr>
        <p:spPr>
          <a:xfrm>
            <a:off x="1411093" y="4578184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2784" y="24890"/>
                  <a:pt x="25817" y="-2521"/>
                  <a:pt x="49213" y="0"/>
                </a:cubicBezTo>
                <a:cubicBezTo>
                  <a:pt x="73922" y="2551"/>
                  <a:pt x="93461" y="23477"/>
                  <a:pt x="98426" y="49213"/>
                </a:cubicBezTo>
                <a:cubicBezTo>
                  <a:pt x="95621" y="74521"/>
                  <a:pt x="79073" y="96637"/>
                  <a:pt x="49213" y="98426"/>
                </a:cubicBezTo>
                <a:cubicBezTo>
                  <a:pt x="19452" y="94562"/>
                  <a:pt x="2618" y="79241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64" y="21065"/>
                  <a:pt x="21309" y="-1296"/>
                  <a:pt x="49213" y="0"/>
                </a:cubicBezTo>
                <a:cubicBezTo>
                  <a:pt x="73854" y="3014"/>
                  <a:pt x="100210" y="20743"/>
                  <a:pt x="98426" y="49213"/>
                </a:cubicBezTo>
                <a:cubicBezTo>
                  <a:pt x="98593" y="75757"/>
                  <a:pt x="75708" y="100306"/>
                  <a:pt x="49213" y="98426"/>
                </a:cubicBezTo>
                <a:cubicBezTo>
                  <a:pt x="24252" y="97339"/>
                  <a:pt x="-2332" y="72786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91191012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5F48514D-D941-1489-8B2B-D51E34CAF578}"/>
              </a:ext>
            </a:extLst>
          </p:cNvPr>
          <p:cNvSpPr/>
          <p:nvPr/>
        </p:nvSpPr>
        <p:spPr>
          <a:xfrm>
            <a:off x="1087243" y="4411496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1580" y="18455"/>
                  <a:pt x="24151" y="2563"/>
                  <a:pt x="49213" y="0"/>
                </a:cubicBezTo>
                <a:cubicBezTo>
                  <a:pt x="78104" y="2122"/>
                  <a:pt x="97136" y="22305"/>
                  <a:pt x="98426" y="49213"/>
                </a:cubicBezTo>
                <a:cubicBezTo>
                  <a:pt x="97198" y="71771"/>
                  <a:pt x="74222" y="101897"/>
                  <a:pt x="49213" y="98426"/>
                </a:cubicBezTo>
                <a:cubicBezTo>
                  <a:pt x="20929" y="94333"/>
                  <a:pt x="3706" y="73073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461" y="22364"/>
                  <a:pt x="17899" y="1185"/>
                  <a:pt x="49213" y="0"/>
                </a:cubicBezTo>
                <a:cubicBezTo>
                  <a:pt x="76357" y="-525"/>
                  <a:pt x="96691" y="18627"/>
                  <a:pt x="98426" y="49213"/>
                </a:cubicBezTo>
                <a:cubicBezTo>
                  <a:pt x="95688" y="76214"/>
                  <a:pt x="76816" y="95798"/>
                  <a:pt x="49213" y="98426"/>
                </a:cubicBezTo>
                <a:cubicBezTo>
                  <a:pt x="21710" y="98166"/>
                  <a:pt x="-5213" y="75130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98789869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BD884BFC-21F2-7370-2DF1-20B005EA94AA}"/>
              </a:ext>
            </a:extLst>
          </p:cNvPr>
          <p:cNvSpPr/>
          <p:nvPr/>
        </p:nvSpPr>
        <p:spPr>
          <a:xfrm>
            <a:off x="1111055" y="4582946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577" y="26893"/>
                  <a:pt x="21580" y="-3529"/>
                  <a:pt x="49213" y="0"/>
                </a:cubicBezTo>
                <a:cubicBezTo>
                  <a:pt x="76604" y="-1846"/>
                  <a:pt x="102904" y="19436"/>
                  <a:pt x="98426" y="49213"/>
                </a:cubicBezTo>
                <a:cubicBezTo>
                  <a:pt x="100396" y="79818"/>
                  <a:pt x="78974" y="100496"/>
                  <a:pt x="49213" y="98426"/>
                </a:cubicBezTo>
                <a:cubicBezTo>
                  <a:pt x="23393" y="99344"/>
                  <a:pt x="500" y="76540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995" y="22664"/>
                  <a:pt x="24336" y="-1514"/>
                  <a:pt x="49213" y="0"/>
                </a:cubicBezTo>
                <a:cubicBezTo>
                  <a:pt x="75519" y="-922"/>
                  <a:pt x="93591" y="23990"/>
                  <a:pt x="98426" y="49213"/>
                </a:cubicBezTo>
                <a:cubicBezTo>
                  <a:pt x="97880" y="71992"/>
                  <a:pt x="74487" y="96729"/>
                  <a:pt x="49213" y="98426"/>
                </a:cubicBezTo>
                <a:cubicBezTo>
                  <a:pt x="23903" y="103478"/>
                  <a:pt x="2436" y="74801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40154170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8E59295-CAE2-D294-CF6B-BD734E06460D}"/>
              </a:ext>
            </a:extLst>
          </p:cNvPr>
          <p:cNvSpPr/>
          <p:nvPr/>
        </p:nvSpPr>
        <p:spPr>
          <a:xfrm>
            <a:off x="1811143" y="4740108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1465" y="24103"/>
                  <a:pt x="17627" y="-536"/>
                  <a:pt x="49213" y="0"/>
                </a:cubicBezTo>
                <a:cubicBezTo>
                  <a:pt x="78312" y="3076"/>
                  <a:pt x="101404" y="19119"/>
                  <a:pt x="98426" y="49213"/>
                </a:cubicBezTo>
                <a:cubicBezTo>
                  <a:pt x="97876" y="75639"/>
                  <a:pt x="80471" y="98734"/>
                  <a:pt x="49213" y="98426"/>
                </a:cubicBezTo>
                <a:cubicBezTo>
                  <a:pt x="21539" y="98987"/>
                  <a:pt x="-3948" y="74472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236" y="22597"/>
                  <a:pt x="26456" y="182"/>
                  <a:pt x="49213" y="0"/>
                </a:cubicBezTo>
                <a:cubicBezTo>
                  <a:pt x="75861" y="2657"/>
                  <a:pt x="99204" y="19700"/>
                  <a:pt x="98426" y="49213"/>
                </a:cubicBezTo>
                <a:cubicBezTo>
                  <a:pt x="96192" y="76002"/>
                  <a:pt x="78405" y="98032"/>
                  <a:pt x="49213" y="98426"/>
                </a:cubicBezTo>
                <a:cubicBezTo>
                  <a:pt x="22089" y="97592"/>
                  <a:pt x="-331" y="75680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7852293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8874CD3-85A9-758D-F7DC-66A840D2F120}"/>
              </a:ext>
            </a:extLst>
          </p:cNvPr>
          <p:cNvSpPr/>
          <p:nvPr/>
        </p:nvSpPr>
        <p:spPr>
          <a:xfrm>
            <a:off x="1577780" y="4702008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3494" y="22946"/>
                  <a:pt x="27398" y="694"/>
                  <a:pt x="49213" y="0"/>
                </a:cubicBezTo>
                <a:cubicBezTo>
                  <a:pt x="74257" y="-2888"/>
                  <a:pt x="96852" y="22260"/>
                  <a:pt x="98426" y="49213"/>
                </a:cubicBezTo>
                <a:cubicBezTo>
                  <a:pt x="99732" y="75521"/>
                  <a:pt x="75869" y="97908"/>
                  <a:pt x="49213" y="98426"/>
                </a:cubicBezTo>
                <a:cubicBezTo>
                  <a:pt x="23848" y="103291"/>
                  <a:pt x="2686" y="73829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727" y="16940"/>
                  <a:pt x="23314" y="684"/>
                  <a:pt x="49213" y="0"/>
                </a:cubicBezTo>
                <a:cubicBezTo>
                  <a:pt x="75977" y="3780"/>
                  <a:pt x="96636" y="18948"/>
                  <a:pt x="98426" y="49213"/>
                </a:cubicBezTo>
                <a:cubicBezTo>
                  <a:pt x="100412" y="76973"/>
                  <a:pt x="77745" y="95156"/>
                  <a:pt x="49213" y="98426"/>
                </a:cubicBezTo>
                <a:cubicBezTo>
                  <a:pt x="23434" y="97465"/>
                  <a:pt x="434" y="81046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23819539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ABF80D78-3665-6C52-6C0F-60E0E91E4CFC}"/>
              </a:ext>
            </a:extLst>
          </p:cNvPr>
          <p:cNvSpPr/>
          <p:nvPr/>
        </p:nvSpPr>
        <p:spPr>
          <a:xfrm>
            <a:off x="1220593" y="4835358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1579" y="19730"/>
                  <a:pt x="21121" y="1982"/>
                  <a:pt x="49213" y="0"/>
                </a:cubicBezTo>
                <a:cubicBezTo>
                  <a:pt x="72118" y="3150"/>
                  <a:pt x="98366" y="21122"/>
                  <a:pt x="98426" y="49213"/>
                </a:cubicBezTo>
                <a:cubicBezTo>
                  <a:pt x="99640" y="75138"/>
                  <a:pt x="77588" y="96245"/>
                  <a:pt x="49213" y="98426"/>
                </a:cubicBezTo>
                <a:cubicBezTo>
                  <a:pt x="20318" y="98110"/>
                  <a:pt x="637" y="78987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996" y="21308"/>
                  <a:pt x="23790" y="-835"/>
                  <a:pt x="49213" y="0"/>
                </a:cubicBezTo>
                <a:cubicBezTo>
                  <a:pt x="73179" y="-3629"/>
                  <a:pt x="97392" y="22765"/>
                  <a:pt x="98426" y="49213"/>
                </a:cubicBezTo>
                <a:cubicBezTo>
                  <a:pt x="100967" y="78123"/>
                  <a:pt x="80670" y="99191"/>
                  <a:pt x="49213" y="98426"/>
                </a:cubicBezTo>
                <a:cubicBezTo>
                  <a:pt x="17095" y="96405"/>
                  <a:pt x="-5248" y="75650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5537027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B346184E-A11C-E4D0-15BA-64F0D2DD854D}"/>
              </a:ext>
            </a:extLst>
          </p:cNvPr>
          <p:cNvSpPr/>
          <p:nvPr/>
        </p:nvSpPr>
        <p:spPr>
          <a:xfrm>
            <a:off x="1072955" y="4773446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2023" y="25917"/>
                  <a:pt x="18876" y="2790"/>
                  <a:pt x="49213" y="0"/>
                </a:cubicBezTo>
                <a:cubicBezTo>
                  <a:pt x="78261" y="2468"/>
                  <a:pt x="102105" y="21483"/>
                  <a:pt x="98426" y="49213"/>
                </a:cubicBezTo>
                <a:cubicBezTo>
                  <a:pt x="99451" y="72723"/>
                  <a:pt x="75929" y="98748"/>
                  <a:pt x="49213" y="98426"/>
                </a:cubicBezTo>
                <a:cubicBezTo>
                  <a:pt x="23069" y="95479"/>
                  <a:pt x="2883" y="77768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181" y="25213"/>
                  <a:pt x="19290" y="-4144"/>
                  <a:pt x="49213" y="0"/>
                </a:cubicBezTo>
                <a:cubicBezTo>
                  <a:pt x="79191" y="2413"/>
                  <a:pt x="101110" y="20961"/>
                  <a:pt x="98426" y="49213"/>
                </a:cubicBezTo>
                <a:cubicBezTo>
                  <a:pt x="98455" y="77212"/>
                  <a:pt x="78290" y="102953"/>
                  <a:pt x="49213" y="98426"/>
                </a:cubicBezTo>
                <a:cubicBezTo>
                  <a:pt x="21195" y="99518"/>
                  <a:pt x="-2083" y="73010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402634265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AF1EAA8-8624-81E9-2C61-1B1D99533DA1}"/>
              </a:ext>
            </a:extLst>
          </p:cNvPr>
          <p:cNvSpPr/>
          <p:nvPr/>
        </p:nvSpPr>
        <p:spPr>
          <a:xfrm>
            <a:off x="906793" y="481899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594" y="13534"/>
                  <a:pt x="13191" y="-1861"/>
                  <a:pt x="26440" y="0"/>
                </a:cubicBezTo>
                <a:cubicBezTo>
                  <a:pt x="40706" y="-192"/>
                  <a:pt x="54145" y="10393"/>
                  <a:pt x="52880" y="26440"/>
                </a:cubicBezTo>
                <a:cubicBezTo>
                  <a:pt x="51493" y="41296"/>
                  <a:pt x="39213" y="52212"/>
                  <a:pt x="26440" y="52880"/>
                </a:cubicBezTo>
                <a:cubicBezTo>
                  <a:pt x="11277" y="53754"/>
                  <a:pt x="-2222" y="41232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846" y="12040"/>
                  <a:pt x="11920" y="-2771"/>
                  <a:pt x="26440" y="0"/>
                </a:cubicBezTo>
                <a:cubicBezTo>
                  <a:pt x="42544" y="581"/>
                  <a:pt x="51668" y="11495"/>
                  <a:pt x="52880" y="26440"/>
                </a:cubicBezTo>
                <a:cubicBezTo>
                  <a:pt x="52372" y="40748"/>
                  <a:pt x="43117" y="51199"/>
                  <a:pt x="26440" y="52880"/>
                </a:cubicBezTo>
                <a:cubicBezTo>
                  <a:pt x="14370" y="53350"/>
                  <a:pt x="670" y="41253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9727669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83D531C-3B52-325D-9CA7-491EA918E456}"/>
              </a:ext>
            </a:extLst>
          </p:cNvPr>
          <p:cNvSpPr/>
          <p:nvPr/>
        </p:nvSpPr>
        <p:spPr>
          <a:xfrm>
            <a:off x="1983118" y="462849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1022" y="9933"/>
                  <a:pt x="12187" y="1394"/>
                  <a:pt x="26440" y="0"/>
                </a:cubicBezTo>
                <a:cubicBezTo>
                  <a:pt x="40116" y="2540"/>
                  <a:pt x="52934" y="12829"/>
                  <a:pt x="52880" y="26440"/>
                </a:cubicBezTo>
                <a:cubicBezTo>
                  <a:pt x="54646" y="42898"/>
                  <a:pt x="40098" y="53021"/>
                  <a:pt x="26440" y="52880"/>
                </a:cubicBezTo>
                <a:cubicBezTo>
                  <a:pt x="11546" y="52646"/>
                  <a:pt x="1008" y="39814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632" y="11408"/>
                  <a:pt x="13795" y="1281"/>
                  <a:pt x="26440" y="0"/>
                </a:cubicBezTo>
                <a:cubicBezTo>
                  <a:pt x="41359" y="26"/>
                  <a:pt x="53577" y="12471"/>
                  <a:pt x="52880" y="26440"/>
                </a:cubicBezTo>
                <a:cubicBezTo>
                  <a:pt x="53363" y="40608"/>
                  <a:pt x="39160" y="54764"/>
                  <a:pt x="26440" y="52880"/>
                </a:cubicBezTo>
                <a:cubicBezTo>
                  <a:pt x="13716" y="53112"/>
                  <a:pt x="630" y="39590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38059012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FDE7BDF6-BE89-C8A0-C5B8-25B830AA2A2F}"/>
              </a:ext>
            </a:extLst>
          </p:cNvPr>
          <p:cNvSpPr/>
          <p:nvPr/>
        </p:nvSpPr>
        <p:spPr>
          <a:xfrm>
            <a:off x="2254581" y="4771850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537" y="13645"/>
                  <a:pt x="9920" y="-1140"/>
                  <a:pt x="26440" y="0"/>
                </a:cubicBezTo>
                <a:cubicBezTo>
                  <a:pt x="40241" y="-1646"/>
                  <a:pt x="52194" y="12054"/>
                  <a:pt x="52880" y="26440"/>
                </a:cubicBezTo>
                <a:cubicBezTo>
                  <a:pt x="52748" y="42335"/>
                  <a:pt x="41403" y="53138"/>
                  <a:pt x="26440" y="52880"/>
                </a:cubicBezTo>
                <a:cubicBezTo>
                  <a:pt x="11579" y="52957"/>
                  <a:pt x="388" y="41403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60" y="12025"/>
                  <a:pt x="11886" y="-295"/>
                  <a:pt x="26440" y="0"/>
                </a:cubicBezTo>
                <a:cubicBezTo>
                  <a:pt x="40673" y="339"/>
                  <a:pt x="52636" y="11733"/>
                  <a:pt x="52880" y="26440"/>
                </a:cubicBezTo>
                <a:cubicBezTo>
                  <a:pt x="52390" y="42666"/>
                  <a:pt x="41799" y="53731"/>
                  <a:pt x="26440" y="52880"/>
                </a:cubicBezTo>
                <a:cubicBezTo>
                  <a:pt x="12974" y="54672"/>
                  <a:pt x="445" y="41566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707085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0DD3DACD-1A82-1693-0D9D-173580FD1F4E}"/>
              </a:ext>
            </a:extLst>
          </p:cNvPr>
          <p:cNvSpPr/>
          <p:nvPr/>
        </p:nvSpPr>
        <p:spPr>
          <a:xfrm>
            <a:off x="2279432" y="4913146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1310" y="16552"/>
                  <a:pt x="18698" y="198"/>
                  <a:pt x="38100" y="0"/>
                </a:cubicBezTo>
                <a:cubicBezTo>
                  <a:pt x="58903" y="-396"/>
                  <a:pt x="76644" y="17350"/>
                  <a:pt x="76200" y="38100"/>
                </a:cubicBezTo>
                <a:cubicBezTo>
                  <a:pt x="77000" y="55575"/>
                  <a:pt x="60015" y="78462"/>
                  <a:pt x="38100" y="76200"/>
                </a:cubicBezTo>
                <a:cubicBezTo>
                  <a:pt x="19159" y="72682"/>
                  <a:pt x="-1109" y="57833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319" y="15056"/>
                  <a:pt x="13041" y="-373"/>
                  <a:pt x="38100" y="0"/>
                </a:cubicBezTo>
                <a:cubicBezTo>
                  <a:pt x="58661" y="984"/>
                  <a:pt x="76635" y="16892"/>
                  <a:pt x="76200" y="38100"/>
                </a:cubicBezTo>
                <a:cubicBezTo>
                  <a:pt x="75461" y="57868"/>
                  <a:pt x="55159" y="75499"/>
                  <a:pt x="38100" y="76200"/>
                </a:cubicBezTo>
                <a:cubicBezTo>
                  <a:pt x="15628" y="74821"/>
                  <a:pt x="-339" y="58891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47359766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60B62550-0C77-F4DE-6B3E-792218C7C251}"/>
              </a:ext>
            </a:extLst>
          </p:cNvPr>
          <p:cNvSpPr/>
          <p:nvPr/>
        </p:nvSpPr>
        <p:spPr>
          <a:xfrm>
            <a:off x="2111180" y="4921084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-223" y="23641"/>
                  <a:pt x="21568" y="-2841"/>
                  <a:pt x="49213" y="0"/>
                </a:cubicBezTo>
                <a:cubicBezTo>
                  <a:pt x="78565" y="991"/>
                  <a:pt x="100340" y="20936"/>
                  <a:pt x="98426" y="49213"/>
                </a:cubicBezTo>
                <a:cubicBezTo>
                  <a:pt x="99085" y="71779"/>
                  <a:pt x="76595" y="98884"/>
                  <a:pt x="49213" y="98426"/>
                </a:cubicBezTo>
                <a:cubicBezTo>
                  <a:pt x="20066" y="100649"/>
                  <a:pt x="2681" y="71711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348" y="18758"/>
                  <a:pt x="22650" y="-3194"/>
                  <a:pt x="49213" y="0"/>
                </a:cubicBezTo>
                <a:cubicBezTo>
                  <a:pt x="73274" y="3834"/>
                  <a:pt x="96992" y="19212"/>
                  <a:pt x="98426" y="49213"/>
                </a:cubicBezTo>
                <a:cubicBezTo>
                  <a:pt x="95463" y="75002"/>
                  <a:pt x="76647" y="99404"/>
                  <a:pt x="49213" y="98426"/>
                </a:cubicBezTo>
                <a:cubicBezTo>
                  <a:pt x="21621" y="98535"/>
                  <a:pt x="659" y="76942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87391157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A04F12DC-2499-AC51-D732-5EFCF2514EEB}"/>
              </a:ext>
            </a:extLst>
          </p:cNvPr>
          <p:cNvSpPr/>
          <p:nvPr/>
        </p:nvSpPr>
        <p:spPr>
          <a:xfrm>
            <a:off x="1973067" y="5025859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1074" y="18135"/>
                  <a:pt x="21579" y="588"/>
                  <a:pt x="49213" y="0"/>
                </a:cubicBezTo>
                <a:cubicBezTo>
                  <a:pt x="71717" y="921"/>
                  <a:pt x="99692" y="18727"/>
                  <a:pt x="98426" y="49213"/>
                </a:cubicBezTo>
                <a:cubicBezTo>
                  <a:pt x="99387" y="72942"/>
                  <a:pt x="79862" y="100679"/>
                  <a:pt x="49213" y="98426"/>
                </a:cubicBezTo>
                <a:cubicBezTo>
                  <a:pt x="22944" y="100647"/>
                  <a:pt x="-832" y="76021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4236" y="21507"/>
                  <a:pt x="22521" y="528"/>
                  <a:pt x="49213" y="0"/>
                </a:cubicBezTo>
                <a:cubicBezTo>
                  <a:pt x="76483" y="-1959"/>
                  <a:pt x="95037" y="22680"/>
                  <a:pt x="98426" y="49213"/>
                </a:cubicBezTo>
                <a:cubicBezTo>
                  <a:pt x="99686" y="80008"/>
                  <a:pt x="76500" y="97295"/>
                  <a:pt x="49213" y="98426"/>
                </a:cubicBezTo>
                <a:cubicBezTo>
                  <a:pt x="20825" y="98600"/>
                  <a:pt x="3574" y="77881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20395287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9D06ABDF-FCAC-3CD8-9810-AD58ADD93E26}"/>
              </a:ext>
            </a:extLst>
          </p:cNvPr>
          <p:cNvSpPr/>
          <p:nvPr/>
        </p:nvSpPr>
        <p:spPr>
          <a:xfrm>
            <a:off x="1978356" y="487614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189" y="11988"/>
                  <a:pt x="12219" y="1871"/>
                  <a:pt x="26440" y="0"/>
                </a:cubicBezTo>
                <a:cubicBezTo>
                  <a:pt x="40747" y="234"/>
                  <a:pt x="53645" y="12542"/>
                  <a:pt x="52880" y="26440"/>
                </a:cubicBezTo>
                <a:cubicBezTo>
                  <a:pt x="51694" y="39571"/>
                  <a:pt x="40305" y="50192"/>
                  <a:pt x="26440" y="52880"/>
                </a:cubicBezTo>
                <a:cubicBezTo>
                  <a:pt x="12437" y="52133"/>
                  <a:pt x="-691" y="41637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358" y="11214"/>
                  <a:pt x="12491" y="-2737"/>
                  <a:pt x="26440" y="0"/>
                </a:cubicBezTo>
                <a:cubicBezTo>
                  <a:pt x="41161" y="-739"/>
                  <a:pt x="54921" y="12013"/>
                  <a:pt x="52880" y="26440"/>
                </a:cubicBezTo>
                <a:cubicBezTo>
                  <a:pt x="52990" y="41222"/>
                  <a:pt x="41919" y="53443"/>
                  <a:pt x="26440" y="52880"/>
                </a:cubicBezTo>
                <a:cubicBezTo>
                  <a:pt x="12070" y="54144"/>
                  <a:pt x="922" y="40181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54612374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F7B850B2-0D50-7945-152F-88182153BE37}"/>
              </a:ext>
            </a:extLst>
          </p:cNvPr>
          <p:cNvSpPr/>
          <p:nvPr/>
        </p:nvSpPr>
        <p:spPr>
          <a:xfrm>
            <a:off x="1854531" y="5057119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812" y="13341"/>
                  <a:pt x="13747" y="829"/>
                  <a:pt x="26440" y="0"/>
                </a:cubicBezTo>
                <a:cubicBezTo>
                  <a:pt x="42988" y="-223"/>
                  <a:pt x="50199" y="12688"/>
                  <a:pt x="52880" y="26440"/>
                </a:cubicBezTo>
                <a:cubicBezTo>
                  <a:pt x="55523" y="40864"/>
                  <a:pt x="39398" y="51913"/>
                  <a:pt x="26440" y="52880"/>
                </a:cubicBezTo>
                <a:cubicBezTo>
                  <a:pt x="12387" y="52840"/>
                  <a:pt x="-2775" y="40600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636" y="11188"/>
                  <a:pt x="10773" y="1037"/>
                  <a:pt x="26440" y="0"/>
                </a:cubicBezTo>
                <a:cubicBezTo>
                  <a:pt x="39258" y="-853"/>
                  <a:pt x="53474" y="12264"/>
                  <a:pt x="52880" y="26440"/>
                </a:cubicBezTo>
                <a:cubicBezTo>
                  <a:pt x="51554" y="40386"/>
                  <a:pt x="41191" y="52635"/>
                  <a:pt x="26440" y="52880"/>
                </a:cubicBezTo>
                <a:cubicBezTo>
                  <a:pt x="13608" y="53111"/>
                  <a:pt x="-260" y="41635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49989412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B5A687F7-249C-2422-C700-05E8F70CFE2B}"/>
              </a:ext>
            </a:extLst>
          </p:cNvPr>
          <p:cNvSpPr/>
          <p:nvPr/>
        </p:nvSpPr>
        <p:spPr>
          <a:xfrm>
            <a:off x="1650781" y="4946486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880" y="17646"/>
                  <a:pt x="16493" y="295"/>
                  <a:pt x="38100" y="0"/>
                </a:cubicBezTo>
                <a:cubicBezTo>
                  <a:pt x="63057" y="704"/>
                  <a:pt x="77836" y="18213"/>
                  <a:pt x="76200" y="38100"/>
                </a:cubicBezTo>
                <a:cubicBezTo>
                  <a:pt x="77571" y="60556"/>
                  <a:pt x="57728" y="78699"/>
                  <a:pt x="38100" y="76200"/>
                </a:cubicBezTo>
                <a:cubicBezTo>
                  <a:pt x="13662" y="74524"/>
                  <a:pt x="235" y="60918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1093" y="15350"/>
                  <a:pt x="17554" y="49"/>
                  <a:pt x="38100" y="0"/>
                </a:cubicBezTo>
                <a:cubicBezTo>
                  <a:pt x="55182" y="-1191"/>
                  <a:pt x="76862" y="16223"/>
                  <a:pt x="76200" y="38100"/>
                </a:cubicBezTo>
                <a:cubicBezTo>
                  <a:pt x="76585" y="59156"/>
                  <a:pt x="59011" y="75516"/>
                  <a:pt x="38100" y="76200"/>
                </a:cubicBezTo>
                <a:cubicBezTo>
                  <a:pt x="18344" y="76706"/>
                  <a:pt x="145" y="58909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61944012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735598F7-7390-D5B1-03DA-339F7533CA14}"/>
              </a:ext>
            </a:extLst>
          </p:cNvPr>
          <p:cNvSpPr/>
          <p:nvPr/>
        </p:nvSpPr>
        <p:spPr>
          <a:xfrm>
            <a:off x="1365031" y="4960773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452" y="17673"/>
                  <a:pt x="20159" y="1169"/>
                  <a:pt x="38100" y="0"/>
                </a:cubicBezTo>
                <a:cubicBezTo>
                  <a:pt x="58600" y="176"/>
                  <a:pt x="76379" y="18897"/>
                  <a:pt x="76200" y="38100"/>
                </a:cubicBezTo>
                <a:cubicBezTo>
                  <a:pt x="77339" y="59225"/>
                  <a:pt x="58915" y="74302"/>
                  <a:pt x="38100" y="76200"/>
                </a:cubicBezTo>
                <a:cubicBezTo>
                  <a:pt x="17246" y="72458"/>
                  <a:pt x="-413" y="58798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663" y="19494"/>
                  <a:pt x="16366" y="864"/>
                  <a:pt x="38100" y="0"/>
                </a:cubicBezTo>
                <a:cubicBezTo>
                  <a:pt x="62453" y="-155"/>
                  <a:pt x="79067" y="17844"/>
                  <a:pt x="76200" y="38100"/>
                </a:cubicBezTo>
                <a:cubicBezTo>
                  <a:pt x="76645" y="61024"/>
                  <a:pt x="62626" y="76171"/>
                  <a:pt x="38100" y="76200"/>
                </a:cubicBezTo>
                <a:cubicBezTo>
                  <a:pt x="17566" y="76163"/>
                  <a:pt x="-1014" y="61421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62775842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C872846-0442-5DE6-3EA0-B1CAD850E7BC}"/>
              </a:ext>
            </a:extLst>
          </p:cNvPr>
          <p:cNvSpPr/>
          <p:nvPr/>
        </p:nvSpPr>
        <p:spPr>
          <a:xfrm>
            <a:off x="1107856" y="5108410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768" y="17235"/>
                  <a:pt x="17972" y="-85"/>
                  <a:pt x="38100" y="0"/>
                </a:cubicBezTo>
                <a:cubicBezTo>
                  <a:pt x="61235" y="-3120"/>
                  <a:pt x="76169" y="18065"/>
                  <a:pt x="76200" y="38100"/>
                </a:cubicBezTo>
                <a:cubicBezTo>
                  <a:pt x="77226" y="60119"/>
                  <a:pt x="60929" y="78676"/>
                  <a:pt x="38100" y="76200"/>
                </a:cubicBezTo>
                <a:cubicBezTo>
                  <a:pt x="17263" y="76417"/>
                  <a:pt x="-2017" y="58599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590" y="19554"/>
                  <a:pt x="18908" y="-3311"/>
                  <a:pt x="38100" y="0"/>
                </a:cubicBezTo>
                <a:cubicBezTo>
                  <a:pt x="59067" y="349"/>
                  <a:pt x="76591" y="17286"/>
                  <a:pt x="76200" y="38100"/>
                </a:cubicBezTo>
                <a:cubicBezTo>
                  <a:pt x="76719" y="62535"/>
                  <a:pt x="59671" y="76635"/>
                  <a:pt x="38100" y="76200"/>
                </a:cubicBezTo>
                <a:cubicBezTo>
                  <a:pt x="17610" y="77217"/>
                  <a:pt x="117" y="56578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12556730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14B23678-F3B7-D38D-C9B2-268F76A98F62}"/>
              </a:ext>
            </a:extLst>
          </p:cNvPr>
          <p:cNvSpPr/>
          <p:nvPr/>
        </p:nvSpPr>
        <p:spPr>
          <a:xfrm>
            <a:off x="963417" y="4982996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1443" y="23519"/>
                  <a:pt x="22351" y="134"/>
                  <a:pt x="49213" y="0"/>
                </a:cubicBezTo>
                <a:cubicBezTo>
                  <a:pt x="73148" y="3192"/>
                  <a:pt x="98462" y="22542"/>
                  <a:pt x="98426" y="49213"/>
                </a:cubicBezTo>
                <a:cubicBezTo>
                  <a:pt x="98919" y="76233"/>
                  <a:pt x="72775" y="101084"/>
                  <a:pt x="49213" y="98426"/>
                </a:cubicBezTo>
                <a:cubicBezTo>
                  <a:pt x="20484" y="98176"/>
                  <a:pt x="-521" y="75835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1036" y="21035"/>
                  <a:pt x="17528" y="-1877"/>
                  <a:pt x="49213" y="0"/>
                </a:cubicBezTo>
                <a:cubicBezTo>
                  <a:pt x="75769" y="-3191"/>
                  <a:pt x="101794" y="20170"/>
                  <a:pt x="98426" y="49213"/>
                </a:cubicBezTo>
                <a:cubicBezTo>
                  <a:pt x="94601" y="78407"/>
                  <a:pt x="73430" y="99406"/>
                  <a:pt x="49213" y="98426"/>
                </a:cubicBezTo>
                <a:cubicBezTo>
                  <a:pt x="22163" y="98000"/>
                  <a:pt x="-1744" y="77005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71026030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2D8C708-2436-081D-A65B-2866A5049C0C}"/>
              </a:ext>
            </a:extLst>
          </p:cNvPr>
          <p:cNvSpPr/>
          <p:nvPr/>
        </p:nvSpPr>
        <p:spPr>
          <a:xfrm>
            <a:off x="787204" y="5083008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1571" y="22606"/>
                  <a:pt x="22064" y="-3274"/>
                  <a:pt x="49213" y="0"/>
                </a:cubicBezTo>
                <a:cubicBezTo>
                  <a:pt x="77323" y="2742"/>
                  <a:pt x="98772" y="22317"/>
                  <a:pt x="98426" y="49213"/>
                </a:cubicBezTo>
                <a:cubicBezTo>
                  <a:pt x="101705" y="78965"/>
                  <a:pt x="73308" y="101905"/>
                  <a:pt x="49213" y="98426"/>
                </a:cubicBezTo>
                <a:cubicBezTo>
                  <a:pt x="22421" y="95611"/>
                  <a:pt x="4430" y="74989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4555" y="24776"/>
                  <a:pt x="17170" y="833"/>
                  <a:pt x="49213" y="0"/>
                </a:cubicBezTo>
                <a:cubicBezTo>
                  <a:pt x="76898" y="-1545"/>
                  <a:pt x="95561" y="25290"/>
                  <a:pt x="98426" y="49213"/>
                </a:cubicBezTo>
                <a:cubicBezTo>
                  <a:pt x="96741" y="76001"/>
                  <a:pt x="75869" y="99337"/>
                  <a:pt x="49213" y="98426"/>
                </a:cubicBezTo>
                <a:cubicBezTo>
                  <a:pt x="21587" y="99557"/>
                  <a:pt x="-2040" y="77414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6014125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875F4E88-E3AC-6223-969F-C48068DA905B}"/>
              </a:ext>
            </a:extLst>
          </p:cNvPr>
          <p:cNvSpPr/>
          <p:nvPr/>
        </p:nvSpPr>
        <p:spPr>
          <a:xfrm>
            <a:off x="1221363" y="5157377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1099" y="24501"/>
                  <a:pt x="25116" y="2038"/>
                  <a:pt x="52387" y="0"/>
                </a:cubicBezTo>
                <a:cubicBezTo>
                  <a:pt x="84567" y="-174"/>
                  <a:pt x="106709" y="19326"/>
                  <a:pt x="104774" y="52387"/>
                </a:cubicBezTo>
                <a:cubicBezTo>
                  <a:pt x="103015" y="77072"/>
                  <a:pt x="86057" y="104490"/>
                  <a:pt x="52387" y="104774"/>
                </a:cubicBezTo>
                <a:cubicBezTo>
                  <a:pt x="26368" y="106507"/>
                  <a:pt x="693" y="81328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1886" y="20537"/>
                  <a:pt x="24416" y="402"/>
                  <a:pt x="52387" y="0"/>
                </a:cubicBezTo>
                <a:cubicBezTo>
                  <a:pt x="82343" y="-371"/>
                  <a:pt x="105356" y="21392"/>
                  <a:pt x="104774" y="52387"/>
                </a:cubicBezTo>
                <a:cubicBezTo>
                  <a:pt x="107241" y="82262"/>
                  <a:pt x="79894" y="106322"/>
                  <a:pt x="52387" y="104774"/>
                </a:cubicBezTo>
                <a:cubicBezTo>
                  <a:pt x="27749" y="103562"/>
                  <a:pt x="-4650" y="80708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88836646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6CCC23A0-6759-4574-D9BB-255CBDC5929F}"/>
              </a:ext>
            </a:extLst>
          </p:cNvPr>
          <p:cNvSpPr/>
          <p:nvPr/>
        </p:nvSpPr>
        <p:spPr>
          <a:xfrm>
            <a:off x="1140400" y="5309777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-159" y="24343"/>
                  <a:pt x="24726" y="5242"/>
                  <a:pt x="52387" y="0"/>
                </a:cubicBezTo>
                <a:cubicBezTo>
                  <a:pt x="84091" y="209"/>
                  <a:pt x="102873" y="23047"/>
                  <a:pt x="104774" y="52387"/>
                </a:cubicBezTo>
                <a:cubicBezTo>
                  <a:pt x="110147" y="82376"/>
                  <a:pt x="78688" y="104802"/>
                  <a:pt x="52387" y="104774"/>
                </a:cubicBezTo>
                <a:cubicBezTo>
                  <a:pt x="24770" y="104993"/>
                  <a:pt x="-551" y="79414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-2108" y="25030"/>
                  <a:pt x="20952" y="-4259"/>
                  <a:pt x="52387" y="0"/>
                </a:cubicBezTo>
                <a:cubicBezTo>
                  <a:pt x="82755" y="285"/>
                  <a:pt x="108448" y="26210"/>
                  <a:pt x="104774" y="52387"/>
                </a:cubicBezTo>
                <a:cubicBezTo>
                  <a:pt x="105245" y="77008"/>
                  <a:pt x="80094" y="108668"/>
                  <a:pt x="52387" y="104774"/>
                </a:cubicBezTo>
                <a:cubicBezTo>
                  <a:pt x="25318" y="104317"/>
                  <a:pt x="-391" y="79262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79626597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BE77FB68-8B14-5059-0AD2-506B7F70D46E}"/>
              </a:ext>
            </a:extLst>
          </p:cNvPr>
          <p:cNvSpPr/>
          <p:nvPr/>
        </p:nvSpPr>
        <p:spPr>
          <a:xfrm>
            <a:off x="1154688" y="5552664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4349" y="23467"/>
                  <a:pt x="21021" y="1208"/>
                  <a:pt x="52387" y="0"/>
                </a:cubicBezTo>
                <a:cubicBezTo>
                  <a:pt x="83202" y="2129"/>
                  <a:pt x="100568" y="23509"/>
                  <a:pt x="104774" y="52387"/>
                </a:cubicBezTo>
                <a:cubicBezTo>
                  <a:pt x="110250" y="80036"/>
                  <a:pt x="81027" y="106696"/>
                  <a:pt x="52387" y="104774"/>
                </a:cubicBezTo>
                <a:cubicBezTo>
                  <a:pt x="19807" y="107350"/>
                  <a:pt x="-1060" y="79953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2522" y="23303"/>
                  <a:pt x="20442" y="4433"/>
                  <a:pt x="52387" y="0"/>
                </a:cubicBezTo>
                <a:cubicBezTo>
                  <a:pt x="80436" y="3071"/>
                  <a:pt x="104175" y="27899"/>
                  <a:pt x="104774" y="52387"/>
                </a:cubicBezTo>
                <a:cubicBezTo>
                  <a:pt x="104428" y="81248"/>
                  <a:pt x="80505" y="102939"/>
                  <a:pt x="52387" y="104774"/>
                </a:cubicBezTo>
                <a:cubicBezTo>
                  <a:pt x="21592" y="105015"/>
                  <a:pt x="-1914" y="80053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65274878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516C199B-DD28-4BB7-52D4-37BB8388B01C}"/>
              </a:ext>
            </a:extLst>
          </p:cNvPr>
          <p:cNvSpPr/>
          <p:nvPr/>
        </p:nvSpPr>
        <p:spPr>
          <a:xfrm>
            <a:off x="1354713" y="5528852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1047" y="28927"/>
                  <a:pt x="24442" y="-1352"/>
                  <a:pt x="52387" y="0"/>
                </a:cubicBezTo>
                <a:cubicBezTo>
                  <a:pt x="77262" y="-3065"/>
                  <a:pt x="101481" y="27659"/>
                  <a:pt x="104774" y="52387"/>
                </a:cubicBezTo>
                <a:cubicBezTo>
                  <a:pt x="108243" y="85117"/>
                  <a:pt x="79833" y="102784"/>
                  <a:pt x="52387" y="104774"/>
                </a:cubicBezTo>
                <a:cubicBezTo>
                  <a:pt x="21798" y="109496"/>
                  <a:pt x="5123" y="81259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-5605" y="22438"/>
                  <a:pt x="22975" y="271"/>
                  <a:pt x="52387" y="0"/>
                </a:cubicBezTo>
                <a:cubicBezTo>
                  <a:pt x="86906" y="-20"/>
                  <a:pt x="105415" y="25500"/>
                  <a:pt x="104774" y="52387"/>
                </a:cubicBezTo>
                <a:cubicBezTo>
                  <a:pt x="99950" y="82548"/>
                  <a:pt x="78386" y="102083"/>
                  <a:pt x="52387" y="104774"/>
                </a:cubicBezTo>
                <a:cubicBezTo>
                  <a:pt x="21091" y="104163"/>
                  <a:pt x="-207" y="78107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3301512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90D2AA09-FCDE-8ECB-C8CE-E16F0789DB21}"/>
              </a:ext>
            </a:extLst>
          </p:cNvPr>
          <p:cNvSpPr/>
          <p:nvPr/>
        </p:nvSpPr>
        <p:spPr>
          <a:xfrm>
            <a:off x="745113" y="5528852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-3069" y="27344"/>
                  <a:pt x="23836" y="1201"/>
                  <a:pt x="52387" y="0"/>
                </a:cubicBezTo>
                <a:cubicBezTo>
                  <a:pt x="78453" y="-4473"/>
                  <a:pt x="102629" y="21964"/>
                  <a:pt x="104774" y="52387"/>
                </a:cubicBezTo>
                <a:cubicBezTo>
                  <a:pt x="100051" y="83224"/>
                  <a:pt x="80119" y="105082"/>
                  <a:pt x="52387" y="104774"/>
                </a:cubicBezTo>
                <a:cubicBezTo>
                  <a:pt x="20057" y="104664"/>
                  <a:pt x="-1682" y="80233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-2636" y="26542"/>
                  <a:pt x="26459" y="-76"/>
                  <a:pt x="52387" y="0"/>
                </a:cubicBezTo>
                <a:cubicBezTo>
                  <a:pt x="83172" y="-600"/>
                  <a:pt x="104798" y="27693"/>
                  <a:pt x="104774" y="52387"/>
                </a:cubicBezTo>
                <a:cubicBezTo>
                  <a:pt x="103790" y="77303"/>
                  <a:pt x="81347" y="102914"/>
                  <a:pt x="52387" y="104774"/>
                </a:cubicBezTo>
                <a:cubicBezTo>
                  <a:pt x="26821" y="102965"/>
                  <a:pt x="2308" y="81034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3533403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C6B8D401-F5E7-E025-0573-71B8B0BE7743}"/>
              </a:ext>
            </a:extLst>
          </p:cNvPr>
          <p:cNvSpPr/>
          <p:nvPr/>
        </p:nvSpPr>
        <p:spPr>
          <a:xfrm>
            <a:off x="1588075" y="5343115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3489" y="25026"/>
                  <a:pt x="26048" y="2856"/>
                  <a:pt x="52387" y="0"/>
                </a:cubicBezTo>
                <a:cubicBezTo>
                  <a:pt x="82089" y="-492"/>
                  <a:pt x="100594" y="21660"/>
                  <a:pt x="104774" y="52387"/>
                </a:cubicBezTo>
                <a:cubicBezTo>
                  <a:pt x="103873" y="81794"/>
                  <a:pt x="80055" y="101082"/>
                  <a:pt x="52387" y="104774"/>
                </a:cubicBezTo>
                <a:cubicBezTo>
                  <a:pt x="22345" y="103719"/>
                  <a:pt x="522" y="80839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-4475" y="22571"/>
                  <a:pt x="25893" y="2280"/>
                  <a:pt x="52387" y="0"/>
                </a:cubicBezTo>
                <a:cubicBezTo>
                  <a:pt x="83228" y="1918"/>
                  <a:pt x="101569" y="27325"/>
                  <a:pt x="104774" y="52387"/>
                </a:cubicBezTo>
                <a:cubicBezTo>
                  <a:pt x="104462" y="85901"/>
                  <a:pt x="84548" y="106121"/>
                  <a:pt x="52387" y="104774"/>
                </a:cubicBezTo>
                <a:cubicBezTo>
                  <a:pt x="27226" y="104400"/>
                  <a:pt x="-413" y="79921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4873085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F5C56AEC-E74D-0BFE-7545-4146370414DE}"/>
              </a:ext>
            </a:extLst>
          </p:cNvPr>
          <p:cNvSpPr/>
          <p:nvPr/>
        </p:nvSpPr>
        <p:spPr>
          <a:xfrm>
            <a:off x="1902400" y="5433603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-4436" y="26992"/>
                  <a:pt x="26517" y="-2014"/>
                  <a:pt x="52387" y="0"/>
                </a:cubicBezTo>
                <a:cubicBezTo>
                  <a:pt x="84117" y="-2744"/>
                  <a:pt x="102727" y="22752"/>
                  <a:pt x="104774" y="52387"/>
                </a:cubicBezTo>
                <a:cubicBezTo>
                  <a:pt x="108768" y="78036"/>
                  <a:pt x="81766" y="104449"/>
                  <a:pt x="52387" y="104774"/>
                </a:cubicBezTo>
                <a:cubicBezTo>
                  <a:pt x="22453" y="99572"/>
                  <a:pt x="-1143" y="81399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1992" y="21527"/>
                  <a:pt x="23604" y="-1164"/>
                  <a:pt x="52387" y="0"/>
                </a:cubicBezTo>
                <a:cubicBezTo>
                  <a:pt x="85674" y="1421"/>
                  <a:pt x="109412" y="26814"/>
                  <a:pt x="104774" y="52387"/>
                </a:cubicBezTo>
                <a:cubicBezTo>
                  <a:pt x="108423" y="80531"/>
                  <a:pt x="79653" y="106108"/>
                  <a:pt x="52387" y="104774"/>
                </a:cubicBezTo>
                <a:cubicBezTo>
                  <a:pt x="23254" y="102782"/>
                  <a:pt x="-1694" y="83511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1174145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17AE3233-403C-EC97-14EB-C9AF8BDD33CA}"/>
              </a:ext>
            </a:extLst>
          </p:cNvPr>
          <p:cNvSpPr/>
          <p:nvPr/>
        </p:nvSpPr>
        <p:spPr>
          <a:xfrm>
            <a:off x="2311975" y="5405028"/>
            <a:ext cx="104774" cy="104774"/>
          </a:xfrm>
          <a:custGeom>
            <a:avLst/>
            <a:gdLst>
              <a:gd name="csX0" fmla="*/ 0 w 104774"/>
              <a:gd name="csY0" fmla="*/ 52387 h 104774"/>
              <a:gd name="csX1" fmla="*/ 52387 w 104774"/>
              <a:gd name="csY1" fmla="*/ 0 h 104774"/>
              <a:gd name="csX2" fmla="*/ 104774 w 104774"/>
              <a:gd name="csY2" fmla="*/ 52387 h 104774"/>
              <a:gd name="csX3" fmla="*/ 52387 w 104774"/>
              <a:gd name="csY3" fmla="*/ 104774 h 104774"/>
              <a:gd name="csX4" fmla="*/ 0 w 104774"/>
              <a:gd name="csY4" fmla="*/ 52387 h 10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774" h="104774" fill="none" extrusionOk="0">
                <a:moveTo>
                  <a:pt x="0" y="52387"/>
                </a:moveTo>
                <a:cubicBezTo>
                  <a:pt x="5080" y="23179"/>
                  <a:pt x="24759" y="-2825"/>
                  <a:pt x="52387" y="0"/>
                </a:cubicBezTo>
                <a:cubicBezTo>
                  <a:pt x="83475" y="756"/>
                  <a:pt x="106269" y="25194"/>
                  <a:pt x="104774" y="52387"/>
                </a:cubicBezTo>
                <a:cubicBezTo>
                  <a:pt x="103440" y="82201"/>
                  <a:pt x="81769" y="102795"/>
                  <a:pt x="52387" y="104774"/>
                </a:cubicBezTo>
                <a:cubicBezTo>
                  <a:pt x="25573" y="105693"/>
                  <a:pt x="-586" y="81114"/>
                  <a:pt x="0" y="52387"/>
                </a:cubicBezTo>
                <a:close/>
              </a:path>
              <a:path w="104774" h="104774" stroke="0" extrusionOk="0">
                <a:moveTo>
                  <a:pt x="0" y="52387"/>
                </a:moveTo>
                <a:cubicBezTo>
                  <a:pt x="4559" y="22551"/>
                  <a:pt x="21743" y="-824"/>
                  <a:pt x="52387" y="0"/>
                </a:cubicBezTo>
                <a:cubicBezTo>
                  <a:pt x="80337" y="4299"/>
                  <a:pt x="100744" y="21893"/>
                  <a:pt x="104774" y="52387"/>
                </a:cubicBezTo>
                <a:cubicBezTo>
                  <a:pt x="102752" y="84448"/>
                  <a:pt x="80312" y="104359"/>
                  <a:pt x="52387" y="104774"/>
                </a:cubicBezTo>
                <a:cubicBezTo>
                  <a:pt x="23939" y="103565"/>
                  <a:pt x="5212" y="79380"/>
                  <a:pt x="0" y="52387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32829694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C4A00304-641D-F52D-EEC8-25100050364C}"/>
              </a:ext>
            </a:extLst>
          </p:cNvPr>
          <p:cNvSpPr/>
          <p:nvPr/>
        </p:nvSpPr>
        <p:spPr>
          <a:xfrm>
            <a:off x="1917482" y="5151271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601" y="17210"/>
                  <a:pt x="14413" y="2414"/>
                  <a:pt x="38100" y="0"/>
                </a:cubicBezTo>
                <a:cubicBezTo>
                  <a:pt x="63103" y="1194"/>
                  <a:pt x="76055" y="17510"/>
                  <a:pt x="76200" y="38100"/>
                </a:cubicBezTo>
                <a:cubicBezTo>
                  <a:pt x="77487" y="60039"/>
                  <a:pt x="59165" y="76897"/>
                  <a:pt x="38100" y="76200"/>
                </a:cubicBezTo>
                <a:cubicBezTo>
                  <a:pt x="18085" y="76394"/>
                  <a:pt x="-523" y="59740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84" y="15713"/>
                  <a:pt x="15420" y="2315"/>
                  <a:pt x="38100" y="0"/>
                </a:cubicBezTo>
                <a:cubicBezTo>
                  <a:pt x="59036" y="2644"/>
                  <a:pt x="79736" y="15124"/>
                  <a:pt x="76200" y="38100"/>
                </a:cubicBezTo>
                <a:cubicBezTo>
                  <a:pt x="79301" y="58909"/>
                  <a:pt x="60758" y="74472"/>
                  <a:pt x="38100" y="76200"/>
                </a:cubicBezTo>
                <a:cubicBezTo>
                  <a:pt x="16383" y="79662"/>
                  <a:pt x="-630" y="60060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63584487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AC10005B-7594-2F5F-881D-8BC7EECBE0F2}"/>
              </a:ext>
            </a:extLst>
          </p:cNvPr>
          <p:cNvSpPr/>
          <p:nvPr/>
        </p:nvSpPr>
        <p:spPr>
          <a:xfrm>
            <a:off x="2012732" y="5256046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349" y="18161"/>
                  <a:pt x="18741" y="3818"/>
                  <a:pt x="38100" y="0"/>
                </a:cubicBezTo>
                <a:cubicBezTo>
                  <a:pt x="57600" y="1285"/>
                  <a:pt x="72918" y="14616"/>
                  <a:pt x="76200" y="38100"/>
                </a:cubicBezTo>
                <a:cubicBezTo>
                  <a:pt x="80146" y="59571"/>
                  <a:pt x="57627" y="74142"/>
                  <a:pt x="38100" y="76200"/>
                </a:cubicBezTo>
                <a:cubicBezTo>
                  <a:pt x="19869" y="73918"/>
                  <a:pt x="173" y="62226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838" y="14242"/>
                  <a:pt x="18927" y="-284"/>
                  <a:pt x="38100" y="0"/>
                </a:cubicBezTo>
                <a:cubicBezTo>
                  <a:pt x="59414" y="-648"/>
                  <a:pt x="76556" y="17432"/>
                  <a:pt x="76200" y="38100"/>
                </a:cubicBezTo>
                <a:cubicBezTo>
                  <a:pt x="72862" y="61621"/>
                  <a:pt x="56140" y="76543"/>
                  <a:pt x="38100" y="76200"/>
                </a:cubicBezTo>
                <a:cubicBezTo>
                  <a:pt x="14643" y="73236"/>
                  <a:pt x="79" y="58340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9056952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1DDD683B-CD85-69FC-AFBD-C0B5C392BD58}"/>
              </a:ext>
            </a:extLst>
          </p:cNvPr>
          <p:cNvSpPr/>
          <p:nvPr/>
        </p:nvSpPr>
        <p:spPr>
          <a:xfrm>
            <a:off x="2088932" y="5379871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346" y="16475"/>
                  <a:pt x="16720" y="-820"/>
                  <a:pt x="38100" y="0"/>
                </a:cubicBezTo>
                <a:cubicBezTo>
                  <a:pt x="57089" y="3331"/>
                  <a:pt x="79295" y="15321"/>
                  <a:pt x="76200" y="38100"/>
                </a:cubicBezTo>
                <a:cubicBezTo>
                  <a:pt x="79978" y="58318"/>
                  <a:pt x="60845" y="75550"/>
                  <a:pt x="38100" y="76200"/>
                </a:cubicBezTo>
                <a:cubicBezTo>
                  <a:pt x="16770" y="76275"/>
                  <a:pt x="1491" y="60620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3754" y="17672"/>
                  <a:pt x="16529" y="-541"/>
                  <a:pt x="38100" y="0"/>
                </a:cubicBezTo>
                <a:cubicBezTo>
                  <a:pt x="57952" y="1350"/>
                  <a:pt x="75847" y="20205"/>
                  <a:pt x="76200" y="38100"/>
                </a:cubicBezTo>
                <a:cubicBezTo>
                  <a:pt x="74497" y="59730"/>
                  <a:pt x="55946" y="74633"/>
                  <a:pt x="38100" y="76200"/>
                </a:cubicBezTo>
                <a:cubicBezTo>
                  <a:pt x="17340" y="76498"/>
                  <a:pt x="-460" y="58865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99418115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C1DC80D4-A6BB-9149-E53D-DFB9B2A352DF}"/>
              </a:ext>
            </a:extLst>
          </p:cNvPr>
          <p:cNvSpPr/>
          <p:nvPr/>
        </p:nvSpPr>
        <p:spPr>
          <a:xfrm>
            <a:off x="2141320" y="5584659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1639" y="17277"/>
                  <a:pt x="20089" y="2751"/>
                  <a:pt x="38100" y="0"/>
                </a:cubicBezTo>
                <a:cubicBezTo>
                  <a:pt x="63165" y="-283"/>
                  <a:pt x="72760" y="14840"/>
                  <a:pt x="76200" y="38100"/>
                </a:cubicBezTo>
                <a:cubicBezTo>
                  <a:pt x="77272" y="58229"/>
                  <a:pt x="57170" y="78779"/>
                  <a:pt x="38100" y="76200"/>
                </a:cubicBezTo>
                <a:cubicBezTo>
                  <a:pt x="17527" y="76532"/>
                  <a:pt x="2338" y="58120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2917" y="16976"/>
                  <a:pt x="16199" y="-1421"/>
                  <a:pt x="38100" y="0"/>
                </a:cubicBezTo>
                <a:cubicBezTo>
                  <a:pt x="58980" y="550"/>
                  <a:pt x="78467" y="17217"/>
                  <a:pt x="76200" y="38100"/>
                </a:cubicBezTo>
                <a:cubicBezTo>
                  <a:pt x="77046" y="58066"/>
                  <a:pt x="59286" y="75661"/>
                  <a:pt x="38100" y="76200"/>
                </a:cubicBezTo>
                <a:cubicBezTo>
                  <a:pt x="20389" y="78698"/>
                  <a:pt x="382" y="60707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174115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56E48E91-C279-9E7C-5E72-DC2EEB887379}"/>
              </a:ext>
            </a:extLst>
          </p:cNvPr>
          <p:cNvSpPr/>
          <p:nvPr/>
        </p:nvSpPr>
        <p:spPr>
          <a:xfrm>
            <a:off x="2202192" y="513808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1701" y="11796"/>
                  <a:pt x="11926" y="-153"/>
                  <a:pt x="26440" y="0"/>
                </a:cubicBezTo>
                <a:cubicBezTo>
                  <a:pt x="40417" y="1525"/>
                  <a:pt x="54064" y="9186"/>
                  <a:pt x="52880" y="26440"/>
                </a:cubicBezTo>
                <a:cubicBezTo>
                  <a:pt x="52810" y="39791"/>
                  <a:pt x="41424" y="53879"/>
                  <a:pt x="26440" y="52880"/>
                </a:cubicBezTo>
                <a:cubicBezTo>
                  <a:pt x="10611" y="52012"/>
                  <a:pt x="-2626" y="40178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949" y="12893"/>
                  <a:pt x="10580" y="-678"/>
                  <a:pt x="26440" y="0"/>
                </a:cubicBezTo>
                <a:cubicBezTo>
                  <a:pt x="41128" y="2499"/>
                  <a:pt x="52463" y="12022"/>
                  <a:pt x="52880" y="26440"/>
                </a:cubicBezTo>
                <a:cubicBezTo>
                  <a:pt x="55080" y="41845"/>
                  <a:pt x="38324" y="52176"/>
                  <a:pt x="26440" y="52880"/>
                </a:cubicBezTo>
                <a:cubicBezTo>
                  <a:pt x="12708" y="51019"/>
                  <a:pt x="-353" y="40952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51247997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205C001A-B704-5D4E-0D72-0310B07E9499}"/>
              </a:ext>
            </a:extLst>
          </p:cNvPr>
          <p:cNvSpPr/>
          <p:nvPr/>
        </p:nvSpPr>
        <p:spPr>
          <a:xfrm>
            <a:off x="2235530" y="5223807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1146" y="10748"/>
                  <a:pt x="11582" y="-205"/>
                  <a:pt x="26440" y="0"/>
                </a:cubicBezTo>
                <a:cubicBezTo>
                  <a:pt x="40907" y="-587"/>
                  <a:pt x="51866" y="13459"/>
                  <a:pt x="52880" y="26440"/>
                </a:cubicBezTo>
                <a:cubicBezTo>
                  <a:pt x="52649" y="41426"/>
                  <a:pt x="41300" y="52730"/>
                  <a:pt x="26440" y="52880"/>
                </a:cubicBezTo>
                <a:cubicBezTo>
                  <a:pt x="14623" y="52734"/>
                  <a:pt x="328" y="40783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-233" y="12890"/>
                  <a:pt x="10706" y="1420"/>
                  <a:pt x="26440" y="0"/>
                </a:cubicBezTo>
                <a:cubicBezTo>
                  <a:pt x="41486" y="1184"/>
                  <a:pt x="51665" y="13118"/>
                  <a:pt x="52880" y="26440"/>
                </a:cubicBezTo>
                <a:cubicBezTo>
                  <a:pt x="52601" y="40291"/>
                  <a:pt x="39848" y="53654"/>
                  <a:pt x="26440" y="52880"/>
                </a:cubicBezTo>
                <a:cubicBezTo>
                  <a:pt x="12900" y="51657"/>
                  <a:pt x="-2077" y="40174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72475047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9BDC2916-D90F-B3AA-8FC9-B49BB0395E42}"/>
              </a:ext>
            </a:extLst>
          </p:cNvPr>
          <p:cNvSpPr/>
          <p:nvPr/>
        </p:nvSpPr>
        <p:spPr>
          <a:xfrm>
            <a:off x="1569819" y="5117935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1058" y="17420"/>
                  <a:pt x="16844" y="-1015"/>
                  <a:pt x="38100" y="0"/>
                </a:cubicBezTo>
                <a:cubicBezTo>
                  <a:pt x="62387" y="-141"/>
                  <a:pt x="75172" y="18660"/>
                  <a:pt x="76200" y="38100"/>
                </a:cubicBezTo>
                <a:cubicBezTo>
                  <a:pt x="73262" y="58647"/>
                  <a:pt x="60278" y="74376"/>
                  <a:pt x="38100" y="76200"/>
                </a:cubicBezTo>
                <a:cubicBezTo>
                  <a:pt x="17203" y="76901"/>
                  <a:pt x="2001" y="60651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10" y="16668"/>
                  <a:pt x="16989" y="3625"/>
                  <a:pt x="38100" y="0"/>
                </a:cubicBezTo>
                <a:cubicBezTo>
                  <a:pt x="59220" y="-1886"/>
                  <a:pt x="73210" y="16761"/>
                  <a:pt x="76200" y="38100"/>
                </a:cubicBezTo>
                <a:cubicBezTo>
                  <a:pt x="73927" y="60908"/>
                  <a:pt x="60985" y="76413"/>
                  <a:pt x="38100" y="76200"/>
                </a:cubicBezTo>
                <a:cubicBezTo>
                  <a:pt x="15696" y="75752"/>
                  <a:pt x="-1718" y="61159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38858094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61F0FFB7-8463-D6AD-7C12-EE3037749566}"/>
              </a:ext>
            </a:extLst>
          </p:cNvPr>
          <p:cNvSpPr/>
          <p:nvPr/>
        </p:nvSpPr>
        <p:spPr>
          <a:xfrm>
            <a:off x="1398369" y="5184610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1562" y="17919"/>
                  <a:pt x="15335" y="-403"/>
                  <a:pt x="38100" y="0"/>
                </a:cubicBezTo>
                <a:cubicBezTo>
                  <a:pt x="59948" y="1242"/>
                  <a:pt x="78489" y="17565"/>
                  <a:pt x="76200" y="38100"/>
                </a:cubicBezTo>
                <a:cubicBezTo>
                  <a:pt x="77578" y="62856"/>
                  <a:pt x="60483" y="78959"/>
                  <a:pt x="38100" y="76200"/>
                </a:cubicBezTo>
                <a:cubicBezTo>
                  <a:pt x="20635" y="74636"/>
                  <a:pt x="-565" y="58945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2879" y="15754"/>
                  <a:pt x="13998" y="2710"/>
                  <a:pt x="38100" y="0"/>
                </a:cubicBezTo>
                <a:cubicBezTo>
                  <a:pt x="61089" y="1851"/>
                  <a:pt x="76993" y="19831"/>
                  <a:pt x="76200" y="38100"/>
                </a:cubicBezTo>
                <a:cubicBezTo>
                  <a:pt x="75604" y="62573"/>
                  <a:pt x="60226" y="74338"/>
                  <a:pt x="38100" y="76200"/>
                </a:cubicBezTo>
                <a:cubicBezTo>
                  <a:pt x="15541" y="74445"/>
                  <a:pt x="1205" y="59705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25883467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35D675AF-2BDF-B456-D248-19EEE0619558}"/>
              </a:ext>
            </a:extLst>
          </p:cNvPr>
          <p:cNvSpPr/>
          <p:nvPr/>
        </p:nvSpPr>
        <p:spPr>
          <a:xfrm>
            <a:off x="922119" y="5322723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1422" y="16883"/>
                  <a:pt x="17423" y="-124"/>
                  <a:pt x="38100" y="0"/>
                </a:cubicBezTo>
                <a:cubicBezTo>
                  <a:pt x="58800" y="177"/>
                  <a:pt x="75498" y="15120"/>
                  <a:pt x="76200" y="38100"/>
                </a:cubicBezTo>
                <a:cubicBezTo>
                  <a:pt x="75916" y="62382"/>
                  <a:pt x="59430" y="79916"/>
                  <a:pt x="38100" y="76200"/>
                </a:cubicBezTo>
                <a:cubicBezTo>
                  <a:pt x="14608" y="75407"/>
                  <a:pt x="-899" y="60275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-3661" y="15569"/>
                  <a:pt x="17171" y="562"/>
                  <a:pt x="38100" y="0"/>
                </a:cubicBezTo>
                <a:cubicBezTo>
                  <a:pt x="59280" y="335"/>
                  <a:pt x="76136" y="13558"/>
                  <a:pt x="76200" y="38100"/>
                </a:cubicBezTo>
                <a:cubicBezTo>
                  <a:pt x="76855" y="60062"/>
                  <a:pt x="56219" y="79215"/>
                  <a:pt x="38100" y="76200"/>
                </a:cubicBezTo>
                <a:cubicBezTo>
                  <a:pt x="19417" y="78553"/>
                  <a:pt x="-40" y="58885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7232042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4A928DA5-4AFC-C65B-7F62-01F3612A944B}"/>
              </a:ext>
            </a:extLst>
          </p:cNvPr>
          <p:cNvSpPr/>
          <p:nvPr/>
        </p:nvSpPr>
        <p:spPr>
          <a:xfrm>
            <a:off x="1764042" y="534763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2355" y="10781"/>
                  <a:pt x="11277" y="1713"/>
                  <a:pt x="26440" y="0"/>
                </a:cubicBezTo>
                <a:cubicBezTo>
                  <a:pt x="39916" y="1797"/>
                  <a:pt x="52739" y="12741"/>
                  <a:pt x="52880" y="26440"/>
                </a:cubicBezTo>
                <a:cubicBezTo>
                  <a:pt x="53909" y="38780"/>
                  <a:pt x="39729" y="51589"/>
                  <a:pt x="26440" y="52880"/>
                </a:cubicBezTo>
                <a:cubicBezTo>
                  <a:pt x="10956" y="53314"/>
                  <a:pt x="-453" y="38985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442" y="11818"/>
                  <a:pt x="9750" y="546"/>
                  <a:pt x="26440" y="0"/>
                </a:cubicBezTo>
                <a:cubicBezTo>
                  <a:pt x="41817" y="1512"/>
                  <a:pt x="51630" y="9350"/>
                  <a:pt x="52880" y="26440"/>
                </a:cubicBezTo>
                <a:cubicBezTo>
                  <a:pt x="53041" y="42234"/>
                  <a:pt x="40957" y="53037"/>
                  <a:pt x="26440" y="52880"/>
                </a:cubicBezTo>
                <a:cubicBezTo>
                  <a:pt x="11153" y="53141"/>
                  <a:pt x="677" y="40941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320604160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28CEF80D-CE74-31CC-EC6E-3DA2F7FC9DA0}"/>
              </a:ext>
            </a:extLst>
          </p:cNvPr>
          <p:cNvSpPr/>
          <p:nvPr/>
        </p:nvSpPr>
        <p:spPr>
          <a:xfrm>
            <a:off x="1568779" y="554289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2626" y="11726"/>
                  <a:pt x="10156" y="2085"/>
                  <a:pt x="26440" y="0"/>
                </a:cubicBezTo>
                <a:cubicBezTo>
                  <a:pt x="40401" y="133"/>
                  <a:pt x="53790" y="11969"/>
                  <a:pt x="52880" y="26440"/>
                </a:cubicBezTo>
                <a:cubicBezTo>
                  <a:pt x="52008" y="38445"/>
                  <a:pt x="40517" y="55117"/>
                  <a:pt x="26440" y="52880"/>
                </a:cubicBezTo>
                <a:cubicBezTo>
                  <a:pt x="11802" y="50693"/>
                  <a:pt x="-1049" y="39436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377" y="11090"/>
                  <a:pt x="14269" y="1017"/>
                  <a:pt x="26440" y="0"/>
                </a:cubicBezTo>
                <a:cubicBezTo>
                  <a:pt x="40244" y="2405"/>
                  <a:pt x="52788" y="11578"/>
                  <a:pt x="52880" y="26440"/>
                </a:cubicBezTo>
                <a:cubicBezTo>
                  <a:pt x="53534" y="40668"/>
                  <a:pt x="40868" y="52908"/>
                  <a:pt x="26440" y="52880"/>
                </a:cubicBezTo>
                <a:cubicBezTo>
                  <a:pt x="12540" y="52919"/>
                  <a:pt x="2106" y="42925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389849629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F9E9292D-5C3E-1405-39F9-E7F6CFE142EC}"/>
              </a:ext>
            </a:extLst>
          </p:cNvPr>
          <p:cNvSpPr/>
          <p:nvPr/>
        </p:nvSpPr>
        <p:spPr>
          <a:xfrm>
            <a:off x="1492579" y="5295244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1504" y="10136"/>
                  <a:pt x="10210" y="1204"/>
                  <a:pt x="26440" y="0"/>
                </a:cubicBezTo>
                <a:cubicBezTo>
                  <a:pt x="41325" y="543"/>
                  <a:pt x="53598" y="13557"/>
                  <a:pt x="52880" y="26440"/>
                </a:cubicBezTo>
                <a:cubicBezTo>
                  <a:pt x="52834" y="39159"/>
                  <a:pt x="41945" y="52805"/>
                  <a:pt x="26440" y="52880"/>
                </a:cubicBezTo>
                <a:cubicBezTo>
                  <a:pt x="11501" y="54950"/>
                  <a:pt x="751" y="39732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004" y="12390"/>
                  <a:pt x="11533" y="2325"/>
                  <a:pt x="26440" y="0"/>
                </a:cubicBezTo>
                <a:cubicBezTo>
                  <a:pt x="40518" y="686"/>
                  <a:pt x="52682" y="12143"/>
                  <a:pt x="52880" y="26440"/>
                </a:cubicBezTo>
                <a:cubicBezTo>
                  <a:pt x="53295" y="41134"/>
                  <a:pt x="42296" y="51761"/>
                  <a:pt x="26440" y="52880"/>
                </a:cubicBezTo>
                <a:cubicBezTo>
                  <a:pt x="11846" y="53598"/>
                  <a:pt x="-1617" y="40608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95704074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CE3CCBFF-301A-A002-E9B5-62EC2BA9E873}"/>
              </a:ext>
            </a:extLst>
          </p:cNvPr>
          <p:cNvSpPr/>
          <p:nvPr/>
        </p:nvSpPr>
        <p:spPr>
          <a:xfrm>
            <a:off x="1335417" y="5404782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2042" y="13488"/>
                  <a:pt x="11903" y="-524"/>
                  <a:pt x="26440" y="0"/>
                </a:cubicBezTo>
                <a:cubicBezTo>
                  <a:pt x="41416" y="-200"/>
                  <a:pt x="52044" y="12695"/>
                  <a:pt x="52880" y="26440"/>
                </a:cubicBezTo>
                <a:cubicBezTo>
                  <a:pt x="53506" y="39286"/>
                  <a:pt x="41088" y="53074"/>
                  <a:pt x="26440" y="52880"/>
                </a:cubicBezTo>
                <a:cubicBezTo>
                  <a:pt x="11513" y="53781"/>
                  <a:pt x="-777" y="42092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1743" y="13823"/>
                  <a:pt x="12237" y="1068"/>
                  <a:pt x="26440" y="0"/>
                </a:cubicBezTo>
                <a:cubicBezTo>
                  <a:pt x="39661" y="-26"/>
                  <a:pt x="52463" y="11431"/>
                  <a:pt x="52880" y="26440"/>
                </a:cubicBezTo>
                <a:cubicBezTo>
                  <a:pt x="53493" y="39445"/>
                  <a:pt x="39527" y="51780"/>
                  <a:pt x="26440" y="52880"/>
                </a:cubicBezTo>
                <a:cubicBezTo>
                  <a:pt x="13045" y="54506"/>
                  <a:pt x="-1488" y="40574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24665696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0FEACFC-C0F7-AED5-0C4A-24E4FCAE7C6C}"/>
              </a:ext>
            </a:extLst>
          </p:cNvPr>
          <p:cNvSpPr/>
          <p:nvPr/>
        </p:nvSpPr>
        <p:spPr>
          <a:xfrm>
            <a:off x="906792" y="5561945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260" y="9853"/>
                  <a:pt x="11364" y="-1546"/>
                  <a:pt x="26440" y="0"/>
                </a:cubicBezTo>
                <a:cubicBezTo>
                  <a:pt x="41604" y="162"/>
                  <a:pt x="53155" y="13303"/>
                  <a:pt x="52880" y="26440"/>
                </a:cubicBezTo>
                <a:cubicBezTo>
                  <a:pt x="52513" y="40967"/>
                  <a:pt x="39718" y="52292"/>
                  <a:pt x="26440" y="52880"/>
                </a:cubicBezTo>
                <a:cubicBezTo>
                  <a:pt x="12357" y="52676"/>
                  <a:pt x="2270" y="41915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23" y="12818"/>
                  <a:pt x="9915" y="2142"/>
                  <a:pt x="26440" y="0"/>
                </a:cubicBezTo>
                <a:cubicBezTo>
                  <a:pt x="40548" y="1204"/>
                  <a:pt x="53169" y="11735"/>
                  <a:pt x="52880" y="26440"/>
                </a:cubicBezTo>
                <a:cubicBezTo>
                  <a:pt x="54154" y="42578"/>
                  <a:pt x="41277" y="55304"/>
                  <a:pt x="26440" y="52880"/>
                </a:cubicBezTo>
                <a:cubicBezTo>
                  <a:pt x="12748" y="54275"/>
                  <a:pt x="950" y="40592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56547796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9000076-24FC-1E67-01DA-D0C9C547615D}"/>
              </a:ext>
            </a:extLst>
          </p:cNvPr>
          <p:cNvSpPr/>
          <p:nvPr/>
        </p:nvSpPr>
        <p:spPr>
          <a:xfrm>
            <a:off x="811542" y="5319057"/>
            <a:ext cx="52880" cy="52880"/>
          </a:xfrm>
          <a:custGeom>
            <a:avLst/>
            <a:gdLst>
              <a:gd name="csX0" fmla="*/ 0 w 52880"/>
              <a:gd name="csY0" fmla="*/ 26440 h 52880"/>
              <a:gd name="csX1" fmla="*/ 26440 w 52880"/>
              <a:gd name="csY1" fmla="*/ 0 h 52880"/>
              <a:gd name="csX2" fmla="*/ 52880 w 52880"/>
              <a:gd name="csY2" fmla="*/ 26440 h 52880"/>
              <a:gd name="csX3" fmla="*/ 26440 w 52880"/>
              <a:gd name="csY3" fmla="*/ 52880 h 52880"/>
              <a:gd name="csX4" fmla="*/ 0 w 52880"/>
              <a:gd name="csY4" fmla="*/ 26440 h 5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880" h="52880" fill="none" extrusionOk="0">
                <a:moveTo>
                  <a:pt x="0" y="26440"/>
                </a:moveTo>
                <a:cubicBezTo>
                  <a:pt x="-272" y="12398"/>
                  <a:pt x="10998" y="-1212"/>
                  <a:pt x="26440" y="0"/>
                </a:cubicBezTo>
                <a:cubicBezTo>
                  <a:pt x="40728" y="371"/>
                  <a:pt x="53267" y="12250"/>
                  <a:pt x="52880" y="26440"/>
                </a:cubicBezTo>
                <a:cubicBezTo>
                  <a:pt x="52822" y="41264"/>
                  <a:pt x="39791" y="52960"/>
                  <a:pt x="26440" y="52880"/>
                </a:cubicBezTo>
                <a:cubicBezTo>
                  <a:pt x="12135" y="52538"/>
                  <a:pt x="-475" y="38511"/>
                  <a:pt x="0" y="26440"/>
                </a:cubicBezTo>
                <a:close/>
              </a:path>
              <a:path w="52880" h="52880" stroke="0" extrusionOk="0">
                <a:moveTo>
                  <a:pt x="0" y="26440"/>
                </a:moveTo>
                <a:cubicBezTo>
                  <a:pt x="53" y="12058"/>
                  <a:pt x="9951" y="-69"/>
                  <a:pt x="26440" y="0"/>
                </a:cubicBezTo>
                <a:cubicBezTo>
                  <a:pt x="41862" y="-49"/>
                  <a:pt x="50111" y="11642"/>
                  <a:pt x="52880" y="26440"/>
                </a:cubicBezTo>
                <a:cubicBezTo>
                  <a:pt x="52072" y="42801"/>
                  <a:pt x="41357" y="51552"/>
                  <a:pt x="26440" y="52880"/>
                </a:cubicBezTo>
                <a:cubicBezTo>
                  <a:pt x="13146" y="52848"/>
                  <a:pt x="822" y="41120"/>
                  <a:pt x="0" y="2644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07116583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F70FB70E-64EE-BB59-5592-BEFB85260582}"/>
              </a:ext>
            </a:extLst>
          </p:cNvPr>
          <p:cNvSpPr/>
          <p:nvPr/>
        </p:nvSpPr>
        <p:spPr>
          <a:xfrm>
            <a:off x="1826994" y="5570373"/>
            <a:ext cx="76200" cy="76200"/>
          </a:xfrm>
          <a:custGeom>
            <a:avLst/>
            <a:gdLst>
              <a:gd name="csX0" fmla="*/ 0 w 76200"/>
              <a:gd name="csY0" fmla="*/ 38100 h 76200"/>
              <a:gd name="csX1" fmla="*/ 38100 w 76200"/>
              <a:gd name="csY1" fmla="*/ 0 h 76200"/>
              <a:gd name="csX2" fmla="*/ 76200 w 76200"/>
              <a:gd name="csY2" fmla="*/ 38100 h 76200"/>
              <a:gd name="csX3" fmla="*/ 38100 w 76200"/>
              <a:gd name="csY3" fmla="*/ 76200 h 76200"/>
              <a:gd name="csX4" fmla="*/ 0 w 76200"/>
              <a:gd name="csY4" fmla="*/ 38100 h 76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200" h="76200" fill="none" extrusionOk="0">
                <a:moveTo>
                  <a:pt x="0" y="38100"/>
                </a:moveTo>
                <a:cubicBezTo>
                  <a:pt x="-2053" y="20328"/>
                  <a:pt x="19042" y="2048"/>
                  <a:pt x="38100" y="0"/>
                </a:cubicBezTo>
                <a:cubicBezTo>
                  <a:pt x="55614" y="-1470"/>
                  <a:pt x="75992" y="15478"/>
                  <a:pt x="76200" y="38100"/>
                </a:cubicBezTo>
                <a:cubicBezTo>
                  <a:pt x="79062" y="58399"/>
                  <a:pt x="58047" y="75126"/>
                  <a:pt x="38100" y="76200"/>
                </a:cubicBezTo>
                <a:cubicBezTo>
                  <a:pt x="16011" y="73108"/>
                  <a:pt x="-1071" y="59886"/>
                  <a:pt x="0" y="38100"/>
                </a:cubicBezTo>
                <a:close/>
              </a:path>
              <a:path w="76200" h="76200" stroke="0" extrusionOk="0">
                <a:moveTo>
                  <a:pt x="0" y="38100"/>
                </a:moveTo>
                <a:cubicBezTo>
                  <a:pt x="3044" y="16025"/>
                  <a:pt x="17317" y="215"/>
                  <a:pt x="38100" y="0"/>
                </a:cubicBezTo>
                <a:cubicBezTo>
                  <a:pt x="57239" y="3360"/>
                  <a:pt x="74301" y="19029"/>
                  <a:pt x="76200" y="38100"/>
                </a:cubicBezTo>
                <a:cubicBezTo>
                  <a:pt x="74279" y="61588"/>
                  <a:pt x="58735" y="73946"/>
                  <a:pt x="38100" y="76200"/>
                </a:cubicBezTo>
                <a:cubicBezTo>
                  <a:pt x="15883" y="74691"/>
                  <a:pt x="-2003" y="55563"/>
                  <a:pt x="0" y="381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135826937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092B882C-B5BE-D969-9DC4-1B81BA0C6950}"/>
              </a:ext>
            </a:extLst>
          </p:cNvPr>
          <p:cNvSpPr/>
          <p:nvPr/>
        </p:nvSpPr>
        <p:spPr>
          <a:xfrm>
            <a:off x="2311205" y="4522744"/>
            <a:ext cx="98426" cy="98426"/>
          </a:xfrm>
          <a:custGeom>
            <a:avLst/>
            <a:gdLst>
              <a:gd name="csX0" fmla="*/ 0 w 98426"/>
              <a:gd name="csY0" fmla="*/ 49213 h 98426"/>
              <a:gd name="csX1" fmla="*/ 49213 w 98426"/>
              <a:gd name="csY1" fmla="*/ 0 h 98426"/>
              <a:gd name="csX2" fmla="*/ 98426 w 98426"/>
              <a:gd name="csY2" fmla="*/ 49213 h 98426"/>
              <a:gd name="csX3" fmla="*/ 49213 w 98426"/>
              <a:gd name="csY3" fmla="*/ 98426 h 98426"/>
              <a:gd name="csX4" fmla="*/ 0 w 98426"/>
              <a:gd name="csY4" fmla="*/ 49213 h 98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426" h="98426" fill="none" extrusionOk="0">
                <a:moveTo>
                  <a:pt x="0" y="49213"/>
                </a:moveTo>
                <a:cubicBezTo>
                  <a:pt x="777" y="23419"/>
                  <a:pt x="21887" y="2301"/>
                  <a:pt x="49213" y="0"/>
                </a:cubicBezTo>
                <a:cubicBezTo>
                  <a:pt x="73933" y="2624"/>
                  <a:pt x="95254" y="18003"/>
                  <a:pt x="98426" y="49213"/>
                </a:cubicBezTo>
                <a:cubicBezTo>
                  <a:pt x="102243" y="78457"/>
                  <a:pt x="79781" y="94952"/>
                  <a:pt x="49213" y="98426"/>
                </a:cubicBezTo>
                <a:cubicBezTo>
                  <a:pt x="18837" y="97620"/>
                  <a:pt x="-1927" y="73620"/>
                  <a:pt x="0" y="49213"/>
                </a:cubicBezTo>
                <a:close/>
              </a:path>
              <a:path w="98426" h="98426" stroke="0" extrusionOk="0">
                <a:moveTo>
                  <a:pt x="0" y="49213"/>
                </a:moveTo>
                <a:cubicBezTo>
                  <a:pt x="-494" y="20705"/>
                  <a:pt x="17834" y="3120"/>
                  <a:pt x="49213" y="0"/>
                </a:cubicBezTo>
                <a:cubicBezTo>
                  <a:pt x="76527" y="4095"/>
                  <a:pt x="97923" y="22129"/>
                  <a:pt x="98426" y="49213"/>
                </a:cubicBezTo>
                <a:cubicBezTo>
                  <a:pt x="98624" y="78628"/>
                  <a:pt x="76459" y="101762"/>
                  <a:pt x="49213" y="98426"/>
                </a:cubicBezTo>
                <a:cubicBezTo>
                  <a:pt x="20314" y="96793"/>
                  <a:pt x="-2484" y="72683"/>
                  <a:pt x="0" y="49213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rgbClr val="772999"/>
            </a:solidFill>
            <a:extLst>
              <a:ext uri="{C807C97D-BFC1-408E-A445-0C87EB9F89A2}">
                <ask:lineSketchStyleProps xmlns:ask="http://schemas.microsoft.com/office/drawing/2018/sketchyshapes" sd="48539086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t"/>
          <a:lstStyle/>
          <a:p>
            <a:pPr algn="ctr"/>
            <a:endParaRPr lang="uk-UA" sz="3600">
              <a:latin typeface="Avenir Light" panose="020B0402020203020204" pitchFamily="34" charset="77"/>
            </a:endParaRPr>
          </a:p>
        </p:txBody>
      </p:sp>
      <p:sp>
        <p:nvSpPr>
          <p:cNvPr id="199" name="Triangle 198">
            <a:extLst>
              <a:ext uri="{FF2B5EF4-FFF2-40B4-BE49-F238E27FC236}">
                <a16:creationId xmlns:a16="http://schemas.microsoft.com/office/drawing/2014/main" id="{08E845E4-0DEA-D995-C6AF-A92E8D92AEE1}"/>
              </a:ext>
            </a:extLst>
          </p:cNvPr>
          <p:cNvSpPr/>
          <p:nvPr/>
        </p:nvSpPr>
        <p:spPr>
          <a:xfrm rot="16200000">
            <a:off x="2088254" y="3461027"/>
            <a:ext cx="3041354" cy="2243836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alpha val="35818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BC872D8-8FB5-5D80-C860-130A1F1C6681}"/>
              </a:ext>
            </a:extLst>
          </p:cNvPr>
          <p:cNvSpPr txBox="1"/>
          <p:nvPr/>
        </p:nvSpPr>
        <p:spPr>
          <a:xfrm>
            <a:off x="3880908" y="2480920"/>
            <a:ext cx="3169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solidFill>
                  <a:schemeClr val="tx2"/>
                </a:solidFill>
                <a:latin typeface="+mn-lt"/>
              </a:rPr>
              <a:t>Tumor Markers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9E005F8-E0AD-B953-4482-592B84743A0C}"/>
              </a:ext>
            </a:extLst>
          </p:cNvPr>
          <p:cNvSpPr txBox="1"/>
          <p:nvPr/>
        </p:nvSpPr>
        <p:spPr>
          <a:xfrm>
            <a:off x="4653351" y="6300782"/>
            <a:ext cx="3169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solidFill>
                  <a:schemeClr val="tx2"/>
                </a:solidFill>
                <a:latin typeface="+mn-lt"/>
              </a:rPr>
              <a:t>Lipid Bilayer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739F62E7-1360-C03D-73B4-A5981A623EE0}"/>
              </a:ext>
            </a:extLst>
          </p:cNvPr>
          <p:cNvCxnSpPr>
            <a:cxnSpLocks/>
          </p:cNvCxnSpPr>
          <p:nvPr/>
        </p:nvCxnSpPr>
        <p:spPr>
          <a:xfrm>
            <a:off x="6237875" y="5657438"/>
            <a:ext cx="0" cy="626040"/>
          </a:xfrm>
          <a:prstGeom prst="line">
            <a:avLst/>
          </a:prstGeom>
          <a:ln w="12700"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CEF7AB26-0CA1-70FF-1E01-70EC95119A0D}"/>
              </a:ext>
            </a:extLst>
          </p:cNvPr>
          <p:cNvSpPr txBox="1"/>
          <p:nvPr/>
        </p:nvSpPr>
        <p:spPr>
          <a:xfrm>
            <a:off x="8508428" y="2748073"/>
            <a:ext cx="4332854" cy="2610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8000"/>
              </a:spcBef>
              <a:spcAft>
                <a:spcPts val="0"/>
              </a:spcAft>
            </a:pPr>
            <a:r>
              <a:rPr lang="en-US" sz="3200" b="1">
                <a:solidFill>
                  <a:schemeClr val="bg1"/>
                </a:solidFill>
                <a:latin typeface="Avenir Heavy" panose="02000503020000020003" pitchFamily="2" charset="0"/>
              </a:rPr>
              <a:t>High Stage I &amp; II </a:t>
            </a:r>
            <a:r>
              <a:rPr lang="en-US" sz="2000" spc="150">
                <a:solidFill>
                  <a:schemeClr val="bg1"/>
                </a:solidFill>
                <a:latin typeface="Avenir Medium" panose="02000503020000020003" pitchFamily="2" charset="0"/>
              </a:rPr>
              <a:t>SENSITIVITY</a:t>
            </a:r>
            <a:endParaRPr lang="en-US" sz="3200" b="1">
              <a:solidFill>
                <a:schemeClr val="bg1"/>
              </a:solidFill>
              <a:latin typeface="Avenir Heavy" panose="02000503020000020003" pitchFamily="2" charset="0"/>
            </a:endParaRPr>
          </a:p>
          <a:p>
            <a:pPr algn="ctr">
              <a:spcBef>
                <a:spcPts val="8000"/>
              </a:spcBef>
              <a:spcAft>
                <a:spcPts val="0"/>
              </a:spcAft>
            </a:pPr>
            <a:r>
              <a:rPr lang="en-US" sz="3200" b="1">
                <a:solidFill>
                  <a:schemeClr val="bg1"/>
                </a:solidFill>
                <a:latin typeface="Avenir Heavy" panose="02000503020000020003" pitchFamily="2" charset="0"/>
              </a:rPr>
              <a:t>Ultra-High </a:t>
            </a:r>
            <a:br>
              <a:rPr lang="en-US" sz="3200" b="1">
                <a:solidFill>
                  <a:schemeClr val="bg1"/>
                </a:solidFill>
                <a:latin typeface="Avenir Heavy" panose="02000503020000020003" pitchFamily="2" charset="0"/>
              </a:rPr>
            </a:br>
            <a:r>
              <a:rPr lang="en-US" sz="2000" spc="150">
                <a:solidFill>
                  <a:schemeClr val="bg1"/>
                </a:solidFill>
                <a:latin typeface="Avenir Medium" panose="02000503020000020003" pitchFamily="2" charset="0"/>
              </a:rPr>
              <a:t>SPECIFICITY</a:t>
            </a:r>
          </a:p>
        </p:txBody>
      </p:sp>
      <p:sp>
        <p:nvSpPr>
          <p:cNvPr id="210" name="Chevron 209">
            <a:extLst>
              <a:ext uri="{FF2B5EF4-FFF2-40B4-BE49-F238E27FC236}">
                <a16:creationId xmlns:a16="http://schemas.microsoft.com/office/drawing/2014/main" id="{51D9B629-B68F-9269-D198-AED9562E24D0}"/>
              </a:ext>
            </a:extLst>
          </p:cNvPr>
          <p:cNvSpPr/>
          <p:nvPr/>
        </p:nvSpPr>
        <p:spPr>
          <a:xfrm>
            <a:off x="7402204" y="3641295"/>
            <a:ext cx="944880" cy="94488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pic>
        <p:nvPicPr>
          <p:cNvPr id="212" name="Graphic 211">
            <a:extLst>
              <a:ext uri="{FF2B5EF4-FFF2-40B4-BE49-F238E27FC236}">
                <a16:creationId xmlns:a16="http://schemas.microsoft.com/office/drawing/2014/main" id="{C17D8A49-48F1-95FE-A897-CF7332FEE8E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8453" y="3847905"/>
            <a:ext cx="432804" cy="432804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558CF045-3B43-FCCC-3A9B-54185706A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0824" y="2982747"/>
            <a:ext cx="3246103" cy="32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1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68EF-2077-648D-DD01-FB7B6342D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2BF0D-ED56-8435-21ED-1C4FEC8EC5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982703-6EAF-2CFC-9FAD-7E702625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First-Generation Platform: Mercy Halo</a:t>
            </a:r>
          </a:p>
        </p:txBody>
      </p:sp>
      <p:sp>
        <p:nvSpPr>
          <p:cNvPr id="2062" name="Text Placeholder 2061">
            <a:extLst>
              <a:ext uri="{FF2B5EF4-FFF2-40B4-BE49-F238E27FC236}">
                <a16:creationId xmlns:a16="http://schemas.microsoft.com/office/drawing/2014/main" id="{AC1A46AB-4747-05DD-466E-14466E8E68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EV-based blood tests: simple workflow, low sample volume requirement</a:t>
            </a:r>
          </a:p>
        </p:txBody>
      </p:sp>
      <p:pic>
        <p:nvPicPr>
          <p:cNvPr id="2061" name="Picture 2060">
            <a:extLst>
              <a:ext uri="{FF2B5EF4-FFF2-40B4-BE49-F238E27FC236}">
                <a16:creationId xmlns:a16="http://schemas.microsoft.com/office/drawing/2014/main" id="{A7CB36D4-4D06-CD34-1616-918C7F6747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91" b="5728"/>
          <a:stretch>
            <a:fillRect/>
          </a:stretch>
        </p:blipFill>
        <p:spPr>
          <a:xfrm>
            <a:off x="733057" y="2461130"/>
            <a:ext cx="5725989" cy="4288119"/>
          </a:xfrm>
          <a:prstGeom prst="rect">
            <a:avLst/>
          </a:prstGeom>
        </p:spPr>
      </p:pic>
      <p:pic>
        <p:nvPicPr>
          <p:cNvPr id="2063" name="Picture 2062">
            <a:extLst>
              <a:ext uri="{FF2B5EF4-FFF2-40B4-BE49-F238E27FC236}">
                <a16:creationId xmlns:a16="http://schemas.microsoft.com/office/drawing/2014/main" id="{B0E667B2-D6E8-8F01-64F0-C4F02C03E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563" y="5739926"/>
            <a:ext cx="520645" cy="585726"/>
          </a:xfrm>
          <a:prstGeom prst="rect">
            <a:avLst/>
          </a:prstGeom>
        </p:spPr>
      </p:pic>
      <p:pic>
        <p:nvPicPr>
          <p:cNvPr id="2064" name="Picture 2063">
            <a:extLst>
              <a:ext uri="{FF2B5EF4-FFF2-40B4-BE49-F238E27FC236}">
                <a16:creationId xmlns:a16="http://schemas.microsoft.com/office/drawing/2014/main" id="{3AC6E9D6-3F77-F309-3BC8-916C8BB20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667" y="5371214"/>
            <a:ext cx="520645" cy="585726"/>
          </a:xfrm>
          <a:prstGeom prst="rect">
            <a:avLst/>
          </a:prstGeom>
        </p:spPr>
      </p:pic>
      <p:pic>
        <p:nvPicPr>
          <p:cNvPr id="2065" name="Picture 2064">
            <a:extLst>
              <a:ext uri="{FF2B5EF4-FFF2-40B4-BE49-F238E27FC236}">
                <a16:creationId xmlns:a16="http://schemas.microsoft.com/office/drawing/2014/main" id="{B0146BB4-3B48-F7BD-7F2C-B7B1203CA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235" y="5611521"/>
            <a:ext cx="520645" cy="585726"/>
          </a:xfrm>
          <a:prstGeom prst="rect">
            <a:avLst/>
          </a:prstGeom>
        </p:spPr>
      </p:pic>
      <p:pic>
        <p:nvPicPr>
          <p:cNvPr id="2066" name="Picture 2065">
            <a:extLst>
              <a:ext uri="{FF2B5EF4-FFF2-40B4-BE49-F238E27FC236}">
                <a16:creationId xmlns:a16="http://schemas.microsoft.com/office/drawing/2014/main" id="{19B18096-DAF5-864F-1A44-F1C5EAE17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367" y="4291866"/>
            <a:ext cx="1137740" cy="1137740"/>
          </a:xfrm>
          <a:prstGeom prst="rect">
            <a:avLst/>
          </a:prstGeom>
        </p:spPr>
      </p:pic>
      <p:pic>
        <p:nvPicPr>
          <p:cNvPr id="2068" name="Picture 2067">
            <a:extLst>
              <a:ext uri="{FF2B5EF4-FFF2-40B4-BE49-F238E27FC236}">
                <a16:creationId xmlns:a16="http://schemas.microsoft.com/office/drawing/2014/main" id="{45897F03-6666-61D5-06C9-FA8232229D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1140874" y="4661477"/>
            <a:ext cx="1137740" cy="1137740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id="{39E0A0C9-2036-32DC-205E-E122A715B4F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1816067" y="2822486"/>
            <a:ext cx="940281" cy="940281"/>
          </a:xfrm>
          <a:prstGeom prst="rect">
            <a:avLst/>
          </a:prstGeom>
        </p:spPr>
      </p:pic>
      <p:pic>
        <p:nvPicPr>
          <p:cNvPr id="2070" name="Picture 2069">
            <a:extLst>
              <a:ext uri="{FF2B5EF4-FFF2-40B4-BE49-F238E27FC236}">
                <a16:creationId xmlns:a16="http://schemas.microsoft.com/office/drawing/2014/main" id="{CD92056E-16BD-0D80-1B2C-7420352FC8D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5152519" y="4592362"/>
            <a:ext cx="1137740" cy="1137740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id="{1E22125F-B26D-4E1F-A4B9-65EC636BEDA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5168459" y="2662109"/>
            <a:ext cx="940281" cy="940281"/>
          </a:xfrm>
          <a:prstGeom prst="rect">
            <a:avLst/>
          </a:prstGeom>
        </p:spPr>
      </p:pic>
      <p:pic>
        <p:nvPicPr>
          <p:cNvPr id="2072" name="Picture 2071">
            <a:extLst>
              <a:ext uri="{FF2B5EF4-FFF2-40B4-BE49-F238E27FC236}">
                <a16:creationId xmlns:a16="http://schemas.microsoft.com/office/drawing/2014/main" id="{86AEB1FC-38AC-78E8-5733-76B43F7ABFF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3713121" y="3073448"/>
            <a:ext cx="940281" cy="940281"/>
          </a:xfrm>
          <a:prstGeom prst="rect">
            <a:avLst/>
          </a:prstGeom>
        </p:spPr>
      </p:pic>
      <p:sp>
        <p:nvSpPr>
          <p:cNvPr id="2073" name="Rectangle 2072">
            <a:extLst>
              <a:ext uri="{FF2B5EF4-FFF2-40B4-BE49-F238E27FC236}">
                <a16:creationId xmlns:a16="http://schemas.microsoft.com/office/drawing/2014/main" id="{29D4FC84-180B-8F49-0673-14A86489A1DA}"/>
              </a:ext>
            </a:extLst>
          </p:cNvPr>
          <p:cNvSpPr/>
          <p:nvPr/>
        </p:nvSpPr>
        <p:spPr>
          <a:xfrm>
            <a:off x="751731" y="1751867"/>
            <a:ext cx="5707315" cy="50004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C9045433-D5EA-6901-A7B9-D8789DC080D6}"/>
              </a:ext>
            </a:extLst>
          </p:cNvPr>
          <p:cNvSpPr txBox="1"/>
          <p:nvPr/>
        </p:nvSpPr>
        <p:spPr>
          <a:xfrm>
            <a:off x="1285866" y="1917243"/>
            <a:ext cx="180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n-lt"/>
              </a:rPr>
              <a:t>Tumor-derived EV</a:t>
            </a:r>
          </a:p>
        </p:txBody>
      </p:sp>
      <p:sp>
        <p:nvSpPr>
          <p:cNvPr id="2075" name="TextBox 2074">
            <a:extLst>
              <a:ext uri="{FF2B5EF4-FFF2-40B4-BE49-F238E27FC236}">
                <a16:creationId xmlns:a16="http://schemas.microsoft.com/office/drawing/2014/main" id="{403D495A-1439-B78D-7619-B3288BB6AB65}"/>
              </a:ext>
            </a:extLst>
          </p:cNvPr>
          <p:cNvSpPr txBox="1"/>
          <p:nvPr/>
        </p:nvSpPr>
        <p:spPr>
          <a:xfrm>
            <a:off x="3758421" y="1896811"/>
            <a:ext cx="2301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n-lt"/>
              </a:rPr>
              <a:t>Healthy cell-derived EV</a:t>
            </a:r>
          </a:p>
        </p:txBody>
      </p:sp>
      <p:pic>
        <p:nvPicPr>
          <p:cNvPr id="2076" name="Picture 2075">
            <a:extLst>
              <a:ext uri="{FF2B5EF4-FFF2-40B4-BE49-F238E27FC236}">
                <a16:creationId xmlns:a16="http://schemas.microsoft.com/office/drawing/2014/main" id="{955F23B0-A810-5FE0-EFED-6FDC9D00B77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3400977" y="1893277"/>
            <a:ext cx="362520" cy="362520"/>
          </a:xfrm>
          <a:prstGeom prst="rect">
            <a:avLst/>
          </a:prstGeom>
        </p:spPr>
      </p:pic>
      <p:pic>
        <p:nvPicPr>
          <p:cNvPr id="2077" name="Picture 2076">
            <a:extLst>
              <a:ext uri="{FF2B5EF4-FFF2-40B4-BE49-F238E27FC236}">
                <a16:creationId xmlns:a16="http://schemas.microsoft.com/office/drawing/2014/main" id="{7D67A199-5B53-F8C5-6E22-3714857B0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03" y="1899156"/>
            <a:ext cx="362520" cy="362520"/>
          </a:xfrm>
          <a:prstGeom prst="rect">
            <a:avLst/>
          </a:prstGeom>
        </p:spPr>
      </p:pic>
      <p:sp>
        <p:nvSpPr>
          <p:cNvPr id="2078" name="Rectangle 2077">
            <a:extLst>
              <a:ext uri="{FF2B5EF4-FFF2-40B4-BE49-F238E27FC236}">
                <a16:creationId xmlns:a16="http://schemas.microsoft.com/office/drawing/2014/main" id="{35A3327B-94B7-FB7E-E5E4-2E4C25EC6D42}"/>
              </a:ext>
            </a:extLst>
          </p:cNvPr>
          <p:cNvSpPr/>
          <p:nvPr/>
        </p:nvSpPr>
        <p:spPr>
          <a:xfrm>
            <a:off x="6999403" y="1746371"/>
            <a:ext cx="5707315" cy="50004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  <p:sp>
        <p:nvSpPr>
          <p:cNvPr id="2079" name="TextBox 2078">
            <a:extLst>
              <a:ext uri="{FF2B5EF4-FFF2-40B4-BE49-F238E27FC236}">
                <a16:creationId xmlns:a16="http://schemas.microsoft.com/office/drawing/2014/main" id="{64BB7724-C4D9-EF96-54F1-CB55A404417B}"/>
              </a:ext>
            </a:extLst>
          </p:cNvPr>
          <p:cNvSpPr txBox="1"/>
          <p:nvPr/>
        </p:nvSpPr>
        <p:spPr>
          <a:xfrm>
            <a:off x="2095014" y="6316243"/>
            <a:ext cx="3020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solidFill>
                  <a:schemeClr val="bg1"/>
                </a:solidFill>
                <a:latin typeface="+mj-lt"/>
              </a:rPr>
              <a:t>Immunoaffinity Capture</a:t>
            </a:r>
          </a:p>
        </p:txBody>
      </p:sp>
      <p:pic>
        <p:nvPicPr>
          <p:cNvPr id="2080" name="Picture 2079">
            <a:extLst>
              <a:ext uri="{FF2B5EF4-FFF2-40B4-BE49-F238E27FC236}">
                <a16:creationId xmlns:a16="http://schemas.microsoft.com/office/drawing/2014/main" id="{F07037DB-5E07-050A-5690-A4A7D4951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91" b="5728"/>
          <a:stretch>
            <a:fillRect/>
          </a:stretch>
        </p:blipFill>
        <p:spPr>
          <a:xfrm>
            <a:off x="6999403" y="2461130"/>
            <a:ext cx="5725989" cy="4288119"/>
          </a:xfrm>
          <a:prstGeom prst="rect">
            <a:avLst/>
          </a:prstGeom>
        </p:spPr>
      </p:pic>
      <p:pic>
        <p:nvPicPr>
          <p:cNvPr id="2081" name="Picture 2080">
            <a:extLst>
              <a:ext uri="{FF2B5EF4-FFF2-40B4-BE49-F238E27FC236}">
                <a16:creationId xmlns:a16="http://schemas.microsoft.com/office/drawing/2014/main" id="{7E68C9F5-80C2-12C9-0330-28B04E76A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909" y="5739926"/>
            <a:ext cx="520645" cy="585726"/>
          </a:xfrm>
          <a:prstGeom prst="rect">
            <a:avLst/>
          </a:prstGeom>
        </p:spPr>
      </p:pic>
      <p:pic>
        <p:nvPicPr>
          <p:cNvPr id="2083" name="Picture 2082">
            <a:extLst>
              <a:ext uri="{FF2B5EF4-FFF2-40B4-BE49-F238E27FC236}">
                <a16:creationId xmlns:a16="http://schemas.microsoft.com/office/drawing/2014/main" id="{A394C9B6-49D5-0883-076F-20F34D30F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581" y="5611521"/>
            <a:ext cx="520645" cy="585726"/>
          </a:xfrm>
          <a:prstGeom prst="rect">
            <a:avLst/>
          </a:prstGeom>
        </p:spPr>
      </p:pic>
      <p:pic>
        <p:nvPicPr>
          <p:cNvPr id="2085" name="Picture 2084">
            <a:extLst>
              <a:ext uri="{FF2B5EF4-FFF2-40B4-BE49-F238E27FC236}">
                <a16:creationId xmlns:a16="http://schemas.microsoft.com/office/drawing/2014/main" id="{DAB86DDF-7584-7E25-9E09-EEDBFCF0FB1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7407220" y="4661477"/>
            <a:ext cx="1137740" cy="1137740"/>
          </a:xfrm>
          <a:prstGeom prst="rect">
            <a:avLst/>
          </a:prstGeom>
        </p:spPr>
      </p:pic>
      <p:pic>
        <p:nvPicPr>
          <p:cNvPr id="2086" name="Picture 2085">
            <a:extLst>
              <a:ext uri="{FF2B5EF4-FFF2-40B4-BE49-F238E27FC236}">
                <a16:creationId xmlns:a16="http://schemas.microsoft.com/office/drawing/2014/main" id="{EE05248F-1BCF-C5E8-BEDF-8EA4E9304E0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</a:blip>
          <a:stretch>
            <a:fillRect/>
          </a:stretch>
        </p:blipFill>
        <p:spPr>
          <a:xfrm>
            <a:off x="11418865" y="4592362"/>
            <a:ext cx="1137740" cy="1137740"/>
          </a:xfrm>
          <a:prstGeom prst="rect">
            <a:avLst/>
          </a:prstGeom>
        </p:spPr>
      </p:pic>
      <p:sp>
        <p:nvSpPr>
          <p:cNvPr id="2116" name="TextBox 2115">
            <a:extLst>
              <a:ext uri="{FF2B5EF4-FFF2-40B4-BE49-F238E27FC236}">
                <a16:creationId xmlns:a16="http://schemas.microsoft.com/office/drawing/2014/main" id="{08D49A31-5EC9-BF9F-3EF8-1A01612319BA}"/>
              </a:ext>
            </a:extLst>
          </p:cNvPr>
          <p:cNvSpPr txBox="1"/>
          <p:nvPr/>
        </p:nvSpPr>
        <p:spPr>
          <a:xfrm>
            <a:off x="8802807" y="6325652"/>
            <a:ext cx="2100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solidFill>
                  <a:schemeClr val="bg1"/>
                </a:solidFill>
                <a:latin typeface="+mj-lt"/>
              </a:rPr>
              <a:t>qPCR Detection</a:t>
            </a:r>
          </a:p>
        </p:txBody>
      </p:sp>
      <p:grpSp>
        <p:nvGrpSpPr>
          <p:cNvPr id="2157" name="Group 2156">
            <a:extLst>
              <a:ext uri="{FF2B5EF4-FFF2-40B4-BE49-F238E27FC236}">
                <a16:creationId xmlns:a16="http://schemas.microsoft.com/office/drawing/2014/main" id="{419F3577-377C-24AA-B547-57D49B34BCC2}"/>
              </a:ext>
            </a:extLst>
          </p:cNvPr>
          <p:cNvGrpSpPr/>
          <p:nvPr/>
        </p:nvGrpSpPr>
        <p:grpSpPr>
          <a:xfrm>
            <a:off x="8975927" y="3728777"/>
            <a:ext cx="1593729" cy="2214734"/>
            <a:chOff x="3237255" y="3230177"/>
            <a:chExt cx="1593729" cy="2214734"/>
          </a:xfrm>
        </p:grpSpPr>
        <p:pic>
          <p:nvPicPr>
            <p:cNvPr id="2158" name="Picture 2157">
              <a:extLst>
                <a:ext uri="{FF2B5EF4-FFF2-40B4-BE49-F238E27FC236}">
                  <a16:creationId xmlns:a16="http://schemas.microsoft.com/office/drawing/2014/main" id="{2045CDAC-73A5-E2AC-4F18-5CDE4B564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8970" y="4859185"/>
              <a:ext cx="520645" cy="585726"/>
            </a:xfrm>
            <a:prstGeom prst="rect">
              <a:avLst/>
            </a:prstGeom>
          </p:spPr>
        </p:pic>
        <p:pic>
          <p:nvPicPr>
            <p:cNvPr id="2159" name="Picture 2158">
              <a:extLst>
                <a:ext uri="{FF2B5EF4-FFF2-40B4-BE49-F238E27FC236}">
                  <a16:creationId xmlns:a16="http://schemas.microsoft.com/office/drawing/2014/main" id="{BFA0728D-3599-F4AF-CEF9-97935F1C0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8670" y="3779837"/>
              <a:ext cx="1137740" cy="1137740"/>
            </a:xfrm>
            <a:prstGeom prst="rect">
              <a:avLst/>
            </a:prstGeom>
          </p:spPr>
        </p:pic>
        <p:pic>
          <p:nvPicPr>
            <p:cNvPr id="2160" name="Picture 2159">
              <a:extLst>
                <a:ext uri="{FF2B5EF4-FFF2-40B4-BE49-F238E27FC236}">
                  <a16:creationId xmlns:a16="http://schemas.microsoft.com/office/drawing/2014/main" id="{8343AA47-018F-43BB-87D2-BDE46EA42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37255" y="3230177"/>
              <a:ext cx="1593729" cy="906471"/>
            </a:xfrm>
            <a:prstGeom prst="rect">
              <a:avLst/>
            </a:prstGeom>
          </p:spPr>
        </p:pic>
      </p:grpSp>
      <p:sp>
        <p:nvSpPr>
          <p:cNvPr id="2162" name="TextBox 2161">
            <a:extLst>
              <a:ext uri="{FF2B5EF4-FFF2-40B4-BE49-F238E27FC236}">
                <a16:creationId xmlns:a16="http://schemas.microsoft.com/office/drawing/2014/main" id="{24D56563-7295-88C9-6769-D1F146F5A63F}"/>
              </a:ext>
            </a:extLst>
          </p:cNvPr>
          <p:cNvSpPr txBox="1"/>
          <p:nvPr/>
        </p:nvSpPr>
        <p:spPr>
          <a:xfrm>
            <a:off x="7523382" y="2510235"/>
            <a:ext cx="2443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Detection Abs with complementary oligonucleotides</a:t>
            </a:r>
          </a:p>
        </p:txBody>
      </p:sp>
      <p:pic>
        <p:nvPicPr>
          <p:cNvPr id="2163" name="Picture 2162">
            <a:extLst>
              <a:ext uri="{FF2B5EF4-FFF2-40B4-BE49-F238E27FC236}">
                <a16:creationId xmlns:a16="http://schemas.microsoft.com/office/drawing/2014/main" id="{DB6E2826-4B68-B329-845A-21B873D0E42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77409" y="2184107"/>
            <a:ext cx="1482912" cy="1504037"/>
          </a:xfrm>
          <a:prstGeom prst="rect">
            <a:avLst/>
          </a:prstGeom>
        </p:spPr>
      </p:pic>
      <p:sp>
        <p:nvSpPr>
          <p:cNvPr id="2164" name="Bent Arrow 2163">
            <a:extLst>
              <a:ext uri="{FF2B5EF4-FFF2-40B4-BE49-F238E27FC236}">
                <a16:creationId xmlns:a16="http://schemas.microsoft.com/office/drawing/2014/main" id="{84355CE0-0A71-5962-000E-980F4F7FA498}"/>
              </a:ext>
            </a:extLst>
          </p:cNvPr>
          <p:cNvSpPr/>
          <p:nvPr/>
        </p:nvSpPr>
        <p:spPr>
          <a:xfrm rot="16200000" flipV="1">
            <a:off x="10681244" y="3976824"/>
            <a:ext cx="744583" cy="716374"/>
          </a:xfrm>
          <a:prstGeom prst="ben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solidFill>
                <a:schemeClr val="tx1"/>
              </a:solidFill>
              <a:latin typeface="Avenir Light" panose="020B0402020203020204" pitchFamily="34" charset="77"/>
            </a:endParaRPr>
          </a:p>
        </p:txBody>
      </p:sp>
      <p:sp>
        <p:nvSpPr>
          <p:cNvPr id="2165" name="7-Point Star 2164">
            <a:extLst>
              <a:ext uri="{FF2B5EF4-FFF2-40B4-BE49-F238E27FC236}">
                <a16:creationId xmlns:a16="http://schemas.microsoft.com/office/drawing/2014/main" id="{ADC85B9A-3F05-83EA-AF4A-46C8B90D927F}"/>
              </a:ext>
            </a:extLst>
          </p:cNvPr>
          <p:cNvSpPr/>
          <p:nvPr/>
        </p:nvSpPr>
        <p:spPr>
          <a:xfrm>
            <a:off x="9526408" y="3855145"/>
            <a:ext cx="199000" cy="199000"/>
          </a:xfrm>
          <a:prstGeom prst="star7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5295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10400-DB4C-4EC4-1D58-96EB87DCD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C7617C-9293-45DD-7EA3-2E046D25F432}"/>
              </a:ext>
            </a:extLst>
          </p:cNvPr>
          <p:cNvSpPr/>
          <p:nvPr/>
        </p:nvSpPr>
        <p:spPr>
          <a:xfrm>
            <a:off x="5472332" y="1783436"/>
            <a:ext cx="7368954" cy="1128872"/>
          </a:xfrm>
          <a:prstGeom prst="rect">
            <a:avLst/>
          </a:prstGeom>
          <a:solidFill>
            <a:schemeClr val="accent2">
              <a:alpha val="9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 panose="020B0402020203020204" pitchFamily="34" charset="77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C8AD28-93BE-3A68-B585-E86967C0D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EDRN </a:t>
            </a:r>
            <a:r>
              <a:rPr lang="en-US" dirty="0" err="1"/>
              <a:t>PRoBE</a:t>
            </a:r>
            <a:r>
              <a:rPr lang="en-US" dirty="0"/>
              <a:t> Study Design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6AC9E-A2E5-07BC-D83F-350B76752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158B19-9EFC-1E5E-482D-F91571B3F634}"/>
              </a:ext>
            </a:extLst>
          </p:cNvPr>
          <p:cNvSpPr/>
          <p:nvPr/>
        </p:nvSpPr>
        <p:spPr>
          <a:xfrm>
            <a:off x="5472332" y="5460212"/>
            <a:ext cx="7368954" cy="1128872"/>
          </a:xfrm>
          <a:prstGeom prst="rect">
            <a:avLst/>
          </a:prstGeom>
          <a:solidFill>
            <a:schemeClr val="accent2">
              <a:alpha val="9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 panose="020B0402020203020204" pitchFamily="34" charset="77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055EFD-E6A0-010A-D953-E29C949989EE}"/>
              </a:ext>
            </a:extLst>
          </p:cNvPr>
          <p:cNvSpPr/>
          <p:nvPr/>
        </p:nvSpPr>
        <p:spPr>
          <a:xfrm>
            <a:off x="5472332" y="4227157"/>
            <a:ext cx="7368954" cy="1128872"/>
          </a:xfrm>
          <a:prstGeom prst="rect">
            <a:avLst/>
          </a:prstGeom>
          <a:solidFill>
            <a:schemeClr val="accent2">
              <a:alpha val="9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 panose="020B0402020203020204" pitchFamily="34" charset="77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550D6D8E-1EBA-8F24-F464-ABBA53003FBB}"/>
              </a:ext>
            </a:extLst>
          </p:cNvPr>
          <p:cNvSpPr/>
          <p:nvPr/>
        </p:nvSpPr>
        <p:spPr>
          <a:xfrm>
            <a:off x="936066" y="1370851"/>
            <a:ext cx="3880633" cy="302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 spc="220" dirty="0">
                <a:solidFill>
                  <a:schemeClr val="accent2"/>
                </a:solidFill>
                <a:latin typeface="Avenir Medium" panose="02000503020000020003" pitchFamily="2" charset="0"/>
                <a:ea typeface="Calibri" pitchFamily="34" charset="-122"/>
                <a:cs typeface="Calibri" pitchFamily="34" charset="-120"/>
              </a:rPr>
              <a:t>PROBE DESIGN ELEMENT</a:t>
            </a:r>
            <a:r>
              <a:rPr lang="en-US" sz="1800" kern="0" spc="220" baseline="30000" dirty="0">
                <a:solidFill>
                  <a:schemeClr val="accent2"/>
                </a:solidFill>
                <a:latin typeface="Avenir Medium" panose="02000503020000020003" pitchFamily="2" charset="0"/>
                <a:ea typeface="Calibri" pitchFamily="34" charset="-122"/>
                <a:cs typeface="Calibri" pitchFamily="34" charset="-120"/>
              </a:rPr>
              <a:t>1,2</a:t>
            </a:r>
            <a:endParaRPr lang="en-US" sz="1800" baseline="30000" dirty="0">
              <a:solidFill>
                <a:schemeClr val="accent2"/>
              </a:solidFill>
              <a:latin typeface="Avenir Medium" panose="02000503020000020003" pitchFamily="2" charset="0"/>
            </a:endParaRPr>
          </a:p>
        </p:txBody>
      </p:sp>
      <p:sp>
        <p:nvSpPr>
          <p:cNvPr id="41" name="TextBox 7, chunk 2">
            <a:extLst>
              <a:ext uri="{FF2B5EF4-FFF2-40B4-BE49-F238E27FC236}">
                <a16:creationId xmlns:a16="http://schemas.microsoft.com/office/drawing/2014/main" id="{79B850CB-7FD5-6138-E6CB-768B98CABE1B}"/>
              </a:ext>
            </a:extLst>
          </p:cNvPr>
          <p:cNvSpPr txBox="1"/>
          <p:nvPr/>
        </p:nvSpPr>
        <p:spPr>
          <a:xfrm>
            <a:off x="876061" y="4608451"/>
            <a:ext cx="4335879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</a:rPr>
              <a:t>Standardized Processing</a:t>
            </a:r>
            <a:endParaRPr lang="en-US" sz="2400" b="1" dirty="0">
              <a:solidFill>
                <a:schemeClr val="bg1"/>
              </a:solidFill>
              <a:latin typeface="Avenir Heavy" panose="02000503020000020003" pitchFamily="2" charset="0"/>
              <a:ea typeface="+mn-ea"/>
            </a:endParaRPr>
          </a:p>
        </p:txBody>
      </p:sp>
      <p:sp>
        <p:nvSpPr>
          <p:cNvPr id="42" name="TextBox 7, chunk 2">
            <a:extLst>
              <a:ext uri="{FF2B5EF4-FFF2-40B4-BE49-F238E27FC236}">
                <a16:creationId xmlns:a16="http://schemas.microsoft.com/office/drawing/2014/main" id="{3838B919-A01E-BAE9-BC56-B1C020B13A06}"/>
              </a:ext>
            </a:extLst>
          </p:cNvPr>
          <p:cNvSpPr txBox="1"/>
          <p:nvPr/>
        </p:nvSpPr>
        <p:spPr>
          <a:xfrm>
            <a:off x="876061" y="5827009"/>
            <a:ext cx="4335879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</a:rPr>
              <a:t>Blinded Evaluation</a:t>
            </a:r>
            <a:endParaRPr lang="en-US" sz="2400" b="1" dirty="0">
              <a:solidFill>
                <a:schemeClr val="bg1"/>
              </a:solidFill>
              <a:latin typeface="Avenir Heavy" panose="02000503020000020003" pitchFamily="2" charset="0"/>
              <a:ea typeface="+mn-ea"/>
            </a:endParaRPr>
          </a:p>
        </p:txBody>
      </p:sp>
      <p:sp>
        <p:nvSpPr>
          <p:cNvPr id="43" name="Graphic 56">
            <a:extLst>
              <a:ext uri="{FF2B5EF4-FFF2-40B4-BE49-F238E27FC236}">
                <a16:creationId xmlns:a16="http://schemas.microsoft.com/office/drawing/2014/main" id="{8BB6B884-B6DB-C54E-D7D1-1F9F63C8781C}"/>
              </a:ext>
            </a:extLst>
          </p:cNvPr>
          <p:cNvSpPr/>
          <p:nvPr/>
        </p:nvSpPr>
        <p:spPr>
          <a:xfrm>
            <a:off x="6170318" y="5872205"/>
            <a:ext cx="304890" cy="304887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3">
                  <a:lumMod val="75000"/>
                </a:schemeClr>
              </a:gs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44" name="TextBox 7, chunk 2">
            <a:extLst>
              <a:ext uri="{FF2B5EF4-FFF2-40B4-BE49-F238E27FC236}">
                <a16:creationId xmlns:a16="http://schemas.microsoft.com/office/drawing/2014/main" id="{009C3F0B-BFEF-5AD5-0C8F-6E0BABB61170}"/>
              </a:ext>
            </a:extLst>
          </p:cNvPr>
          <p:cNvSpPr txBox="1"/>
          <p:nvPr/>
        </p:nvSpPr>
        <p:spPr>
          <a:xfrm>
            <a:off x="6573684" y="5562983"/>
            <a:ext cx="6059104" cy="923330"/>
          </a:xfrm>
          <a:prstGeom prst="rect">
            <a:avLst/>
          </a:prstGeom>
          <a:noFill/>
        </p:spPr>
        <p:txBody>
          <a:bodyPr wrap="square" numCol="1" rtlCol="0" anchor="ctr" anchorCtr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</a:rPr>
              <a:t>Laboratory assays are performed on the stored samples while technicians remain blinded to the patient's clinical outcome.</a:t>
            </a:r>
            <a:endParaRPr lang="en-US" sz="1800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45" name="TextBox 7, chunk 2">
            <a:extLst>
              <a:ext uri="{FF2B5EF4-FFF2-40B4-BE49-F238E27FC236}">
                <a16:creationId xmlns:a16="http://schemas.microsoft.com/office/drawing/2014/main" id="{89DDEFD2-4132-D4CA-4C88-0782D58D5144}"/>
              </a:ext>
            </a:extLst>
          </p:cNvPr>
          <p:cNvSpPr txBox="1"/>
          <p:nvPr/>
        </p:nvSpPr>
        <p:spPr>
          <a:xfrm>
            <a:off x="6573684" y="4468428"/>
            <a:ext cx="6059104" cy="646331"/>
          </a:xfrm>
          <a:prstGeom prst="rect">
            <a:avLst/>
          </a:prstGeom>
          <a:noFill/>
        </p:spPr>
        <p:txBody>
          <a:bodyPr wrap="square" numCol="1" rtlCol="0" anchor="ctr" anchorCtr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</a:rPr>
              <a:t>Samples are collected, processed, and stored identically to prevent pre-analytical technical bias.</a:t>
            </a:r>
          </a:p>
        </p:txBody>
      </p:sp>
      <p:sp>
        <p:nvSpPr>
          <p:cNvPr id="47" name="TextBox 7, chunk 2">
            <a:extLst>
              <a:ext uri="{FF2B5EF4-FFF2-40B4-BE49-F238E27FC236}">
                <a16:creationId xmlns:a16="http://schemas.microsoft.com/office/drawing/2014/main" id="{721BE318-6E74-9001-396D-0ABC8048CC3E}"/>
              </a:ext>
            </a:extLst>
          </p:cNvPr>
          <p:cNvSpPr txBox="1"/>
          <p:nvPr/>
        </p:nvSpPr>
        <p:spPr>
          <a:xfrm>
            <a:off x="6573684" y="2037407"/>
            <a:ext cx="6059104" cy="646331"/>
          </a:xfrm>
          <a:prstGeom prst="rect">
            <a:avLst/>
          </a:prstGeom>
          <a:noFill/>
        </p:spPr>
        <p:txBody>
          <a:bodyPr wrap="square" numCol="1" rtlCol="0" anchor="ctr" anchorCtr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</a:rPr>
              <a:t>Biospecimens are gathered from a relevant clinical cohort </a:t>
            </a:r>
            <a:r>
              <a:rPr lang="en-US" sz="1800" i="1" dirty="0">
                <a:solidFill>
                  <a:schemeClr val="accent2"/>
                </a:solidFill>
                <a:latin typeface="+mn-lt"/>
              </a:rPr>
              <a:t>before</a:t>
            </a:r>
            <a:r>
              <a:rPr lang="en-US" sz="1800" dirty="0">
                <a:solidFill>
                  <a:schemeClr val="accent2"/>
                </a:solidFill>
                <a:latin typeface="+mn-lt"/>
              </a:rPr>
              <a:t> clinical status is ascertained.</a:t>
            </a:r>
          </a:p>
        </p:txBody>
      </p:sp>
      <p:sp>
        <p:nvSpPr>
          <p:cNvPr id="50" name="Graphic 56">
            <a:extLst>
              <a:ext uri="{FF2B5EF4-FFF2-40B4-BE49-F238E27FC236}">
                <a16:creationId xmlns:a16="http://schemas.microsoft.com/office/drawing/2014/main" id="{9F0E04C6-9593-EEF9-FC7B-26009A4895D6}"/>
              </a:ext>
            </a:extLst>
          </p:cNvPr>
          <p:cNvSpPr/>
          <p:nvPr/>
        </p:nvSpPr>
        <p:spPr>
          <a:xfrm>
            <a:off x="6170318" y="2195429"/>
            <a:ext cx="304890" cy="304887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3">
                  <a:lumMod val="75000"/>
                </a:schemeClr>
              </a:gs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51" name="Graphic 56">
            <a:extLst>
              <a:ext uri="{FF2B5EF4-FFF2-40B4-BE49-F238E27FC236}">
                <a16:creationId xmlns:a16="http://schemas.microsoft.com/office/drawing/2014/main" id="{1892B34F-007B-C5BB-FBBD-9327867B480E}"/>
              </a:ext>
            </a:extLst>
          </p:cNvPr>
          <p:cNvSpPr/>
          <p:nvPr/>
        </p:nvSpPr>
        <p:spPr>
          <a:xfrm>
            <a:off x="6170318" y="4639150"/>
            <a:ext cx="304890" cy="304887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3">
                  <a:lumMod val="75000"/>
                </a:schemeClr>
              </a:gs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55F41D-6258-28D2-A0CA-0903E2F2E8C6}"/>
              </a:ext>
            </a:extLst>
          </p:cNvPr>
          <p:cNvSpPr/>
          <p:nvPr/>
        </p:nvSpPr>
        <p:spPr>
          <a:xfrm>
            <a:off x="5472332" y="3019858"/>
            <a:ext cx="7368954" cy="1128872"/>
          </a:xfrm>
          <a:prstGeom prst="rect">
            <a:avLst/>
          </a:prstGeom>
          <a:solidFill>
            <a:schemeClr val="accent2">
              <a:alpha val="9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 panose="020B0402020203020204" pitchFamily="34" charset="77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0" name="TextBox 7, chunk 2">
            <a:extLst>
              <a:ext uri="{FF2B5EF4-FFF2-40B4-BE49-F238E27FC236}">
                <a16:creationId xmlns:a16="http://schemas.microsoft.com/office/drawing/2014/main" id="{A4E32FEC-9CB7-C376-0395-590669692797}"/>
              </a:ext>
            </a:extLst>
          </p:cNvPr>
          <p:cNvSpPr txBox="1"/>
          <p:nvPr/>
        </p:nvSpPr>
        <p:spPr>
          <a:xfrm>
            <a:off x="876061" y="3299229"/>
            <a:ext cx="4335879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</a:rPr>
              <a:t>Identical Conditions</a:t>
            </a:r>
            <a:endParaRPr lang="en-US" sz="2400" b="1" dirty="0">
              <a:solidFill>
                <a:schemeClr val="bg1"/>
              </a:solidFill>
              <a:latin typeface="Avenir Heavy" panose="02000503020000020003" pitchFamily="2" charset="0"/>
              <a:ea typeface="+mn-ea"/>
            </a:endParaRPr>
          </a:p>
        </p:txBody>
      </p:sp>
      <p:sp>
        <p:nvSpPr>
          <p:cNvPr id="46" name="TextBox 7, chunk 2">
            <a:extLst>
              <a:ext uri="{FF2B5EF4-FFF2-40B4-BE49-F238E27FC236}">
                <a16:creationId xmlns:a16="http://schemas.microsoft.com/office/drawing/2014/main" id="{43CD3C4C-EF72-DE7C-D30E-994D19287946}"/>
              </a:ext>
            </a:extLst>
          </p:cNvPr>
          <p:cNvSpPr txBox="1"/>
          <p:nvPr/>
        </p:nvSpPr>
        <p:spPr>
          <a:xfrm>
            <a:off x="6573684" y="3261128"/>
            <a:ext cx="6169126" cy="646331"/>
          </a:xfrm>
          <a:prstGeom prst="rect">
            <a:avLst/>
          </a:prstGeom>
          <a:noFill/>
        </p:spPr>
        <p:txBody>
          <a:bodyPr wrap="square" numCol="1" rtlCol="0" anchor="ctr" anchorCtr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</a:rPr>
              <a:t>Cases and controls are enrolled under the exact same criteria.</a:t>
            </a:r>
          </a:p>
        </p:txBody>
      </p:sp>
      <p:sp>
        <p:nvSpPr>
          <p:cNvPr id="53" name="Graphic 56">
            <a:extLst>
              <a:ext uri="{FF2B5EF4-FFF2-40B4-BE49-F238E27FC236}">
                <a16:creationId xmlns:a16="http://schemas.microsoft.com/office/drawing/2014/main" id="{9AFA35FD-FC75-5450-6962-8E9F69883803}"/>
              </a:ext>
            </a:extLst>
          </p:cNvPr>
          <p:cNvSpPr/>
          <p:nvPr/>
        </p:nvSpPr>
        <p:spPr>
          <a:xfrm>
            <a:off x="6170318" y="3431851"/>
            <a:ext cx="304890" cy="304887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3">
                  <a:lumMod val="75000"/>
                </a:schemeClr>
              </a:gs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A7CDD197-60EE-4BAC-4C51-B35B97CF7E58}"/>
              </a:ext>
            </a:extLst>
          </p:cNvPr>
          <p:cNvSpPr/>
          <p:nvPr/>
        </p:nvSpPr>
        <p:spPr>
          <a:xfrm>
            <a:off x="598487" y="1783436"/>
            <a:ext cx="5073949" cy="1128872"/>
          </a:xfrm>
          <a:prstGeom prst="homePlate">
            <a:avLst>
              <a:gd name="adj" fmla="val 15124"/>
            </a:avLst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800" dirty="0">
                <a:latin typeface="+mj-lt"/>
              </a:rPr>
              <a:t>Prospective Collection</a:t>
            </a: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65A9A2D0-C40D-9DB1-5DED-9535AE8F8BBE}"/>
              </a:ext>
            </a:extLst>
          </p:cNvPr>
          <p:cNvSpPr/>
          <p:nvPr/>
        </p:nvSpPr>
        <p:spPr>
          <a:xfrm>
            <a:off x="598487" y="3000584"/>
            <a:ext cx="5073949" cy="1128872"/>
          </a:xfrm>
          <a:prstGeom prst="homePlate">
            <a:avLst>
              <a:gd name="adj" fmla="val 15124"/>
            </a:avLst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800" dirty="0">
                <a:latin typeface="+mj-lt"/>
              </a:rPr>
              <a:t>Identical Collection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06807553-30D6-26EC-B3C8-8868B59D6740}"/>
              </a:ext>
            </a:extLst>
          </p:cNvPr>
          <p:cNvSpPr/>
          <p:nvPr/>
        </p:nvSpPr>
        <p:spPr>
          <a:xfrm>
            <a:off x="598486" y="4217732"/>
            <a:ext cx="5073949" cy="1128872"/>
          </a:xfrm>
          <a:prstGeom prst="homePlate">
            <a:avLst>
              <a:gd name="adj" fmla="val 15124"/>
            </a:avLst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800" dirty="0">
                <a:latin typeface="+mj-lt"/>
              </a:rPr>
              <a:t>Standardized Processing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E2308240-D8EC-794C-4B06-B650C83CEDE3}"/>
              </a:ext>
            </a:extLst>
          </p:cNvPr>
          <p:cNvSpPr/>
          <p:nvPr/>
        </p:nvSpPr>
        <p:spPr>
          <a:xfrm>
            <a:off x="598486" y="5460835"/>
            <a:ext cx="5073949" cy="1128872"/>
          </a:xfrm>
          <a:prstGeom prst="homePlate">
            <a:avLst>
              <a:gd name="adj" fmla="val 15124"/>
            </a:avLst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800" dirty="0">
                <a:latin typeface="+mj-lt"/>
              </a:rPr>
              <a:t>Blinded Evaluation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A0976B-FA15-6178-3645-1B28A7DCC7FC}"/>
              </a:ext>
            </a:extLst>
          </p:cNvPr>
          <p:cNvSpPr txBox="1"/>
          <p:nvPr/>
        </p:nvSpPr>
        <p:spPr>
          <a:xfrm>
            <a:off x="10500018" y="6720690"/>
            <a:ext cx="2341268" cy="43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>
                <a:solidFill>
                  <a:schemeClr val="tx2"/>
                </a:solidFill>
                <a:effectLst/>
                <a:latin typeface="Arial" pitchFamily="34" charset="0"/>
              </a:rPr>
              <a:t>1</a:t>
            </a:r>
            <a:r>
              <a:rPr lang="en-US" sz="1200" dirty="0">
                <a:solidFill>
                  <a:schemeClr val="tx2"/>
                </a:solidFill>
                <a:effectLst/>
                <a:latin typeface="Arial" pitchFamily="34" charset="0"/>
              </a:rPr>
              <a:t>Pepe, JNCI 2008</a:t>
            </a:r>
          </a:p>
          <a:p>
            <a:r>
              <a:rPr lang="en-US" sz="1200" baseline="30000" dirty="0">
                <a:solidFill>
                  <a:schemeClr val="tx2"/>
                </a:solidFill>
              </a:rPr>
              <a:t>2</a:t>
            </a:r>
            <a:r>
              <a:rPr lang="en-US" sz="1200" dirty="0">
                <a:solidFill>
                  <a:schemeClr val="tx2"/>
                </a:solidFill>
              </a:rPr>
              <a:t>Ransohoff, JNCI, 2008</a:t>
            </a:r>
          </a:p>
        </p:txBody>
      </p:sp>
    </p:spTree>
    <p:extLst>
      <p:ext uri="{BB962C8B-B14F-4D97-AF65-F5344CB8AC3E}">
        <p14:creationId xmlns:p14="http://schemas.microsoft.com/office/powerpoint/2010/main" val="1869521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B78D7BC-224D-BB35-EE5C-AF127538AC3B}"/>
              </a:ext>
            </a:extLst>
          </p:cNvPr>
          <p:cNvSpPr/>
          <p:nvPr/>
        </p:nvSpPr>
        <p:spPr>
          <a:xfrm>
            <a:off x="5109501" y="2064635"/>
            <a:ext cx="3172003" cy="4472713"/>
          </a:xfrm>
          <a:prstGeom prst="rect">
            <a:avLst/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5194A6-ED46-C0AB-3815-BFEDD44F1C23}"/>
              </a:ext>
            </a:extLst>
          </p:cNvPr>
          <p:cNvSpPr/>
          <p:nvPr/>
        </p:nvSpPr>
        <p:spPr>
          <a:xfrm>
            <a:off x="9163341" y="2064635"/>
            <a:ext cx="3172003" cy="4472713"/>
          </a:xfrm>
          <a:prstGeom prst="rect">
            <a:avLst/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230438-4A6C-5200-EA8E-D1457292703A}"/>
              </a:ext>
            </a:extLst>
          </p:cNvPr>
          <p:cNvSpPr/>
          <p:nvPr/>
        </p:nvSpPr>
        <p:spPr>
          <a:xfrm>
            <a:off x="1055661" y="2064635"/>
            <a:ext cx="3172003" cy="4472713"/>
          </a:xfrm>
          <a:prstGeom prst="rect">
            <a:avLst/>
          </a:prstGeom>
          <a:gradFill flip="none" rotWithShape="1">
            <a:gsLst>
              <a:gs pos="35000">
                <a:srgbClr val="862D9D"/>
              </a:gs>
              <a:gs pos="0">
                <a:srgbClr val="B81AA2"/>
              </a:gs>
              <a:gs pos="100000">
                <a:srgbClr val="4168C6">
                  <a:lumMod val="51183"/>
                </a:srgbClr>
              </a:gs>
              <a:gs pos="78000">
                <a:srgbClr val="544098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969936-27C3-58B9-2873-DE9EA7A12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0BD495-E2E9-DF22-6CBE-AADF03E78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602153"/>
          </a:xfrm>
        </p:spPr>
        <p:txBody>
          <a:bodyPr/>
          <a:lstStyle/>
          <a:p>
            <a:r>
              <a:rPr lang="en-US" dirty="0"/>
              <a:t>Mercy Bio’s Longitudinal, </a:t>
            </a:r>
            <a:r>
              <a:rPr lang="en-US" dirty="0" err="1"/>
              <a:t>PRoBE</a:t>
            </a:r>
            <a:r>
              <a:rPr lang="en-US" dirty="0"/>
              <a:t>-Aligned Cohorts</a:t>
            </a:r>
          </a:p>
        </p:txBody>
      </p:sp>
      <p:pic>
        <p:nvPicPr>
          <p:cNvPr id="9" name="Picture 2" descr="Download United, Kingdom, Map. Royalty-Free Vector Graphic - Pixabay">
            <a:extLst>
              <a:ext uri="{FF2B5EF4-FFF2-40B4-BE49-F238E27FC236}">
                <a16:creationId xmlns:a16="http://schemas.microsoft.com/office/drawing/2014/main" id="{4EFB3472-D0EA-629F-6CAD-1AD19CA64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5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943" y="2400986"/>
            <a:ext cx="2443436" cy="380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89C95F-EBDA-A9E4-40E4-1107F1637908}"/>
              </a:ext>
            </a:extLst>
          </p:cNvPr>
          <p:cNvSpPr txBox="1">
            <a:spLocks/>
          </p:cNvSpPr>
          <p:nvPr/>
        </p:nvSpPr>
        <p:spPr>
          <a:xfrm>
            <a:off x="1241028" y="2317359"/>
            <a:ext cx="2727740" cy="1614673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UKCTOCS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200,000</a:t>
            </a:r>
            <a:r>
              <a:rPr lang="en-US" sz="2400" b="1" dirty="0">
                <a:solidFill>
                  <a:schemeClr val="bg1"/>
                </a:solidFill>
                <a:latin typeface="Avenir Black" panose="02000503020000020003" pitchFamily="2" charset="0"/>
                <a:ea typeface="ヒラギノ角ゴ ProN W3" charset="-128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Subjects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</a:rPr>
              <a:t>enrolled in a randomized controlled screening trial for ovarian cancer</a:t>
            </a:r>
            <a:endParaRPr kumimoji="0" lang="en-US" sz="1600" u="none" strike="noStrike" kern="120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7FB693-2FD7-716B-3534-FA63FDF9C77F}"/>
              </a:ext>
            </a:extLst>
          </p:cNvPr>
          <p:cNvSpPr txBox="1"/>
          <p:nvPr/>
        </p:nvSpPr>
        <p:spPr>
          <a:xfrm>
            <a:off x="1241028" y="4186133"/>
            <a:ext cx="28012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Blood sample collected </a:t>
            </a:r>
            <a:br>
              <a:rPr lang="en-US" sz="1600" dirty="0">
                <a:solidFill>
                  <a:schemeClr val="bg1"/>
                </a:solidFill>
                <a:latin typeface="+mn-lt"/>
              </a:rPr>
            </a:br>
            <a:r>
              <a:rPr lang="en-US" sz="1600" dirty="0">
                <a:solidFill>
                  <a:schemeClr val="bg1"/>
                </a:solidFill>
                <a:latin typeface="+mn-lt"/>
              </a:rPr>
              <a:t>at enrollment/longitudinal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7-11 years of annual screening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Comparative evaluation of Mercy’s Evident Test,  CA125, ROCA, &amp; TVUS</a:t>
            </a:r>
          </a:p>
        </p:txBody>
      </p:sp>
      <p:pic>
        <p:nvPicPr>
          <p:cNvPr id="20" name="Picture 19" descr="File:Blank US Map, Mainland with no States.svg - Wikimedia Commons">
            <a:extLst>
              <a:ext uri="{FF2B5EF4-FFF2-40B4-BE49-F238E27FC236}">
                <a16:creationId xmlns:a16="http://schemas.microsoft.com/office/drawing/2014/main" id="{CF009E2E-18E9-EA02-A8BB-9885A3B8491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</a:blip>
          <a:stretch>
            <a:fillRect/>
          </a:stretch>
        </p:blipFill>
        <p:spPr>
          <a:xfrm>
            <a:off x="9345484" y="3521101"/>
            <a:ext cx="2843829" cy="1759621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0EE38E4-DCCB-6646-E696-E4B508C788B7}"/>
              </a:ext>
            </a:extLst>
          </p:cNvPr>
          <p:cNvSpPr txBox="1">
            <a:spLocks/>
          </p:cNvSpPr>
          <p:nvPr/>
        </p:nvSpPr>
        <p:spPr>
          <a:xfrm>
            <a:off x="9422822" y="2317359"/>
            <a:ext cx="2727740" cy="1625766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sz="3200" b="1" dirty="0">
                <a:solidFill>
                  <a:srgbClr val="FFFFFF"/>
                </a:solidFill>
                <a:latin typeface="Avenir Black" panose="02000503020000020003" pitchFamily="2" charset="0"/>
                <a:ea typeface="ヒラギノ角ゴ ProN W3" charset="-128"/>
              </a:rPr>
              <a:t>NLST</a:t>
            </a:r>
          </a:p>
          <a:p>
            <a:pPr marL="0" indent="0" fontAlgn="auto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venir Heavy"/>
              </a:rPr>
              <a:t>50,000 Subjects</a:t>
            </a:r>
          </a:p>
          <a:p>
            <a:pPr marL="0" lvl="0" indent="0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sz="1600" dirty="0">
                <a:solidFill>
                  <a:srgbClr val="FFFFFF"/>
                </a:solidFill>
                <a:latin typeface="Avenir Medium" panose="02000503020000020003" pitchFamily="2" charset="0"/>
              </a:rPr>
              <a:t>enrolled in a randomized controlled screening trial for lung cancer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3B2356-98F9-F2EB-8385-FEDCAFF7355C}"/>
              </a:ext>
            </a:extLst>
          </p:cNvPr>
          <p:cNvSpPr txBox="1"/>
          <p:nvPr/>
        </p:nvSpPr>
        <p:spPr>
          <a:xfrm>
            <a:off x="9422822" y="4186133"/>
            <a:ext cx="280126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Blood samples </a:t>
            </a:r>
            <a:br>
              <a:rPr lang="en-US" sz="1600" dirty="0">
                <a:solidFill>
                  <a:srgbClr val="FFFFFF"/>
                </a:solidFill>
                <a:latin typeface="Avenir Light"/>
              </a:rPr>
            </a:br>
            <a:r>
              <a:rPr lang="en-US" sz="1600" dirty="0">
                <a:solidFill>
                  <a:srgbClr val="FFFFFF"/>
                </a:solidFill>
                <a:latin typeface="Avenir Light"/>
              </a:rPr>
              <a:t>collected longitudinally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3 years of annual screening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Comparative evaluation of Mercy Test vs LDCT</a:t>
            </a:r>
          </a:p>
        </p:txBody>
      </p:sp>
      <p:pic>
        <p:nvPicPr>
          <p:cNvPr id="24" name="Picture 23" descr="File:Blank US Map, Mainland with no States.svg - Wikimedia Commons">
            <a:extLst>
              <a:ext uri="{FF2B5EF4-FFF2-40B4-BE49-F238E27FC236}">
                <a16:creationId xmlns:a16="http://schemas.microsoft.com/office/drawing/2014/main" id="{8027175A-8B26-82E8-711B-80B8FCEC482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</a:blip>
          <a:stretch>
            <a:fillRect/>
          </a:stretch>
        </p:blipFill>
        <p:spPr>
          <a:xfrm>
            <a:off x="5255068" y="3515005"/>
            <a:ext cx="2843829" cy="1759621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A3F28FE-AEAE-0988-D93E-6AB7B5324DD3}"/>
              </a:ext>
            </a:extLst>
          </p:cNvPr>
          <p:cNvSpPr txBox="1">
            <a:spLocks/>
          </p:cNvSpPr>
          <p:nvPr/>
        </p:nvSpPr>
        <p:spPr>
          <a:xfrm>
            <a:off x="5332406" y="2317359"/>
            <a:ext cx="2727740" cy="1625766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sz="3200" b="1" dirty="0">
                <a:solidFill>
                  <a:srgbClr val="FFFFFF"/>
                </a:solidFill>
                <a:latin typeface="Avenir Black" panose="02000503020000020003" pitchFamily="2" charset="0"/>
                <a:ea typeface="ヒラギノ角ゴ ProN W3" charset="-128"/>
              </a:rPr>
              <a:t>PLCO</a:t>
            </a:r>
          </a:p>
          <a:p>
            <a:pPr marL="0" indent="0" fontAlgn="auto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400" b="1" dirty="0">
                <a:solidFill>
                  <a:srgbClr val="FFFFFF"/>
                </a:solidFill>
                <a:latin typeface="Avenir Heavy"/>
              </a:rPr>
              <a:t>78,000 Subjects</a:t>
            </a:r>
          </a:p>
          <a:p>
            <a:pPr marL="0" lvl="0" indent="0" fontAlgn="auto">
              <a:lnSpc>
                <a:spcPct val="93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sz="1600" dirty="0">
                <a:solidFill>
                  <a:srgbClr val="FFFFFF"/>
                </a:solidFill>
                <a:latin typeface="Avenir Medium" panose="02000503020000020003" pitchFamily="2" charset="0"/>
              </a:rPr>
              <a:t>enrolled in a randomized controlled screening trial for ovarian cancer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62571F-5A95-AB5E-8115-C91D525E0A42}"/>
              </a:ext>
            </a:extLst>
          </p:cNvPr>
          <p:cNvSpPr txBox="1"/>
          <p:nvPr/>
        </p:nvSpPr>
        <p:spPr>
          <a:xfrm>
            <a:off x="5332406" y="4180037"/>
            <a:ext cx="28012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Blood samples </a:t>
            </a:r>
            <a:br>
              <a:rPr lang="en-US" sz="1600" dirty="0">
                <a:solidFill>
                  <a:srgbClr val="FFFFFF"/>
                </a:solidFill>
                <a:latin typeface="Avenir Light"/>
              </a:rPr>
            </a:br>
            <a:r>
              <a:rPr lang="en-US" sz="1600" dirty="0">
                <a:solidFill>
                  <a:srgbClr val="FFFFFF"/>
                </a:solidFill>
                <a:latin typeface="Avenir Light"/>
              </a:rPr>
              <a:t>collected longitudinally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4-6 years of annual screening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venir Light"/>
              </a:rPr>
              <a:t>Comparative evaluation of Mercy Test vs CA125 &amp; TVUS</a:t>
            </a:r>
          </a:p>
        </p:txBody>
      </p:sp>
    </p:spTree>
    <p:extLst>
      <p:ext uri="{BB962C8B-B14F-4D97-AF65-F5344CB8AC3E}">
        <p14:creationId xmlns:p14="http://schemas.microsoft.com/office/powerpoint/2010/main" val="1322247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CB19A4D0-A272-ADC5-F0D1-0E48D6BFBF70}"/>
              </a:ext>
            </a:extLst>
          </p:cNvPr>
          <p:cNvGrpSpPr/>
          <p:nvPr/>
        </p:nvGrpSpPr>
        <p:grpSpPr>
          <a:xfrm>
            <a:off x="-4598" y="4610670"/>
            <a:ext cx="13448972" cy="2944125"/>
            <a:chOff x="1002707" y="4795725"/>
            <a:chExt cx="7577880" cy="165887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3A55C3D-F6D0-2EE4-CAC7-30977F1D0BE2}"/>
                </a:ext>
              </a:extLst>
            </p:cNvPr>
            <p:cNvSpPr/>
            <p:nvPr/>
          </p:nvSpPr>
          <p:spPr>
            <a:xfrm>
              <a:off x="1006617" y="4800753"/>
              <a:ext cx="7573970" cy="1653836"/>
            </a:xfrm>
            <a:prstGeom prst="rect">
              <a:avLst/>
            </a:prstGeom>
            <a:gradFill flip="none" rotWithShape="1">
              <a:gsLst>
                <a:gs pos="35000">
                  <a:srgbClr val="862D9D"/>
                </a:gs>
                <a:gs pos="0">
                  <a:srgbClr val="B81AA2"/>
                </a:gs>
                <a:gs pos="100000">
                  <a:srgbClr val="4168C6">
                    <a:lumMod val="51183"/>
                  </a:srgbClr>
                </a:gs>
                <a:gs pos="78000">
                  <a:srgbClr val="544098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68000" rtlCol="0" anchor="t"/>
            <a:lstStyle/>
            <a:p>
              <a:pPr algn="ctr"/>
              <a:endParaRPr lang="en-US" sz="3600">
                <a:latin typeface="Avenir Light" panose="020B0402020203020204" pitchFamily="34" charset="77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8567847-F2C8-28B3-6F28-191297A8D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85" t="15879" r="4935"/>
            <a:stretch/>
          </p:blipFill>
          <p:spPr>
            <a:xfrm>
              <a:off x="1002707" y="4795725"/>
              <a:ext cx="7573970" cy="1658879"/>
            </a:xfrm>
            <a:custGeom>
              <a:avLst/>
              <a:gdLst>
                <a:gd name="connsiteX0" fmla="*/ 0 w 11409278"/>
                <a:gd name="connsiteY0" fmla="*/ 0 h 1650616"/>
                <a:gd name="connsiteX1" fmla="*/ 11409278 w 11409278"/>
                <a:gd name="connsiteY1" fmla="*/ 0 h 1650616"/>
                <a:gd name="connsiteX2" fmla="*/ 11409278 w 11409278"/>
                <a:gd name="connsiteY2" fmla="*/ 1650616 h 1650616"/>
                <a:gd name="connsiteX3" fmla="*/ 0 w 11409278"/>
                <a:gd name="connsiteY3" fmla="*/ 1650616 h 16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9278" h="1650616">
                  <a:moveTo>
                    <a:pt x="0" y="0"/>
                  </a:moveTo>
                  <a:lnTo>
                    <a:pt x="11409278" y="0"/>
                  </a:lnTo>
                  <a:lnTo>
                    <a:pt x="11409278" y="1650616"/>
                  </a:lnTo>
                  <a:lnTo>
                    <a:pt x="0" y="1650616"/>
                  </a:lnTo>
                  <a:close/>
                </a:path>
              </a:pathLst>
            </a:cu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689CB0F-39D3-218C-A2DE-E4A780E33574}"/>
              </a:ext>
            </a:extLst>
          </p:cNvPr>
          <p:cNvSpPr txBox="1"/>
          <p:nvPr/>
        </p:nvSpPr>
        <p:spPr>
          <a:xfrm>
            <a:off x="6345439" y="6123894"/>
            <a:ext cx="6546897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>
                <a:solidFill>
                  <a:schemeClr val="bg1"/>
                </a:solidFill>
                <a:latin typeface="Avenir Heavy" panose="02000503020000020003" pitchFamily="2" charset="0"/>
              </a:rPr>
              <a:t>…but it doesn’t have to be</a:t>
            </a:r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A9F708E5-97F8-2F2B-57B6-085DF6A63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7098007"/>
            <a:ext cx="416759" cy="244475"/>
          </a:xfrm>
        </p:spPr>
        <p:txBody>
          <a:bodyPr/>
          <a:lstStyle/>
          <a:p>
            <a:fld id="{5EC89CAF-06D8-B740-BF74-E6630775D73D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F382A669-7112-9DE9-B5ED-512A3748DEE3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488" y="7080261"/>
            <a:ext cx="548506" cy="279967"/>
          </a:xfrm>
          <a:prstGeom prst="rect">
            <a:avLst/>
          </a:prstGeom>
        </p:spPr>
      </p:pic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8352089-CD5E-435C-12CB-0E0289E69F97}"/>
              </a:ext>
            </a:extLst>
          </p:cNvPr>
          <p:cNvSpPr txBox="1">
            <a:spLocks/>
          </p:cNvSpPr>
          <p:nvPr/>
        </p:nvSpPr>
        <p:spPr>
          <a:xfrm>
            <a:off x="1187776" y="7082169"/>
            <a:ext cx="11114203" cy="2761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venir Book" panose="02000503020000020003" pitchFamily="2" charset="0"/>
                <a:ea typeface="ヒラギノ角ゴ ProN W3" charset="-128"/>
                <a:cs typeface="+mn-cs"/>
                <a:sym typeface="Arial" pitchFamily="34" charset="0"/>
              </a:defRPr>
            </a:lvl1pPr>
            <a:lvl2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2pPr>
            <a:lvl3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3pPr>
            <a:lvl4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4pPr>
            <a:lvl5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9pPr>
          </a:lstStyle>
          <a:p>
            <a:r>
              <a:rPr lang="en-US"/>
              <a:t>Confidential and Proprietary. Copyright © 2026 by Mercy BioAnalytics, Inc. All Rights Reserved.</a:t>
            </a:r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F04095FD-DF55-274A-B0C6-0A08BC521EC8}"/>
              </a:ext>
            </a:extLst>
          </p:cNvPr>
          <p:cNvSpPr/>
          <p:nvPr/>
        </p:nvSpPr>
        <p:spPr>
          <a:xfrm rot="16200000">
            <a:off x="4135585" y="-3147596"/>
            <a:ext cx="5168603" cy="1225437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Light" panose="020B0402020203020204" pitchFamily="34" charset="77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1EFCD985-ADA7-08CD-562F-C39CAE89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80" y="2544741"/>
            <a:ext cx="4695127" cy="1436932"/>
          </a:xfr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accent5">
                    <a:lumMod val="75000"/>
                  </a:schemeClr>
                </a:solidFill>
              </a:rPr>
              <a:t>Ovarian Cancer </a:t>
            </a:r>
            <a:r>
              <a:rPr lang="en-US" sz="4800" dirty="0"/>
              <a:t>is Deadly…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5810F32-08AA-953E-D0A7-2524B8A0519D}"/>
              </a:ext>
            </a:extLst>
          </p:cNvPr>
          <p:cNvSpPr txBox="1"/>
          <p:nvPr/>
        </p:nvSpPr>
        <p:spPr>
          <a:xfrm>
            <a:off x="7971344" y="2045789"/>
            <a:ext cx="3420097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Avenir Light" panose="020B0402020203020204" pitchFamily="34" charset="77"/>
              </a:rPr>
              <a:t>Ovarian cancer cases diagnosed at Stage III or IV</a:t>
            </a:r>
            <a:r>
              <a:rPr lang="en-US" sz="1800" baseline="30000" dirty="0">
                <a:solidFill>
                  <a:schemeClr val="tx2"/>
                </a:solidFill>
                <a:latin typeface="Avenir Light" panose="020B0402020203020204" pitchFamily="34" charset="77"/>
              </a:rPr>
              <a:t>2</a:t>
            </a:r>
            <a:endParaRPr lang="en-US" sz="2000" baseline="30000" dirty="0">
              <a:solidFill>
                <a:schemeClr val="tx2"/>
              </a:solidFill>
              <a:latin typeface="Avenir Light" panose="020B0402020203020204" pitchFamily="34" charset="77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7DF4E43-5F79-974B-B43B-C3E49C025015}"/>
              </a:ext>
            </a:extLst>
          </p:cNvPr>
          <p:cNvSpPr/>
          <p:nvPr/>
        </p:nvSpPr>
        <p:spPr>
          <a:xfrm>
            <a:off x="5975881" y="2074229"/>
            <a:ext cx="1626060" cy="6118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r"/>
            <a:r>
              <a:rPr lang="en-US" sz="3600" b="1">
                <a:solidFill>
                  <a:schemeClr val="tx2"/>
                </a:solidFill>
                <a:latin typeface="Avenir Black" panose="02000503020000020003" pitchFamily="2" charset="0"/>
              </a:rPr>
              <a:t>80%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7BACF6D-73F8-7D21-8CA4-7234E30386A0}"/>
              </a:ext>
            </a:extLst>
          </p:cNvPr>
          <p:cNvSpPr txBox="1"/>
          <p:nvPr/>
        </p:nvSpPr>
        <p:spPr>
          <a:xfrm>
            <a:off x="7971344" y="3303752"/>
            <a:ext cx="3435857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Avenir Light" panose="020B0402020203020204" pitchFamily="34" charset="77"/>
              </a:rPr>
              <a:t>Five-year survival when diagnosed at Stage IV</a:t>
            </a:r>
            <a:r>
              <a:rPr lang="en-US" sz="1800" baseline="30000" dirty="0">
                <a:solidFill>
                  <a:schemeClr val="tx2"/>
                </a:solidFill>
                <a:latin typeface="Avenir Light" panose="020B0402020203020204" pitchFamily="34" charset="77"/>
              </a:rPr>
              <a:t>2</a:t>
            </a:r>
            <a:endParaRPr lang="en-US" sz="2000" baseline="30000" dirty="0">
              <a:solidFill>
                <a:schemeClr val="tx2"/>
              </a:solidFill>
              <a:latin typeface="Avenir Light" panose="020B0402020203020204" pitchFamily="34" charset="77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5F3D34D-9CC1-9BD4-1A2B-50CB661040A3}"/>
              </a:ext>
            </a:extLst>
          </p:cNvPr>
          <p:cNvSpPr/>
          <p:nvPr/>
        </p:nvSpPr>
        <p:spPr>
          <a:xfrm>
            <a:off x="5620103" y="3328480"/>
            <a:ext cx="1981838" cy="619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r"/>
            <a:r>
              <a:rPr lang="en-US" sz="3600" b="1">
                <a:solidFill>
                  <a:schemeClr val="tx2"/>
                </a:solidFill>
                <a:latin typeface="Avenir Black" panose="02000503020000020003" pitchFamily="2" charset="0"/>
              </a:rPr>
              <a:t>30%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739A55-7EAD-04D4-E083-88E9F901092F}"/>
              </a:ext>
            </a:extLst>
          </p:cNvPr>
          <p:cNvSpPr txBox="1"/>
          <p:nvPr/>
        </p:nvSpPr>
        <p:spPr>
          <a:xfrm>
            <a:off x="7971343" y="781200"/>
            <a:ext cx="3077657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Avenir Light" panose="020B0402020203020204" pitchFamily="34" charset="77"/>
              </a:rPr>
              <a:t>Diagnosed only after an Emergency Room visit</a:t>
            </a:r>
            <a:r>
              <a:rPr lang="en-US" sz="1800" baseline="30000" dirty="0">
                <a:solidFill>
                  <a:schemeClr val="tx2"/>
                </a:solidFill>
                <a:latin typeface="Avenir Light" panose="020B0402020203020204" pitchFamily="34" charset="77"/>
              </a:rPr>
              <a:t>1</a:t>
            </a:r>
            <a:endParaRPr lang="en-US" sz="2000" baseline="30000" dirty="0">
              <a:solidFill>
                <a:schemeClr val="tx2"/>
              </a:solidFill>
              <a:latin typeface="Avenir Light" panose="020B0402020203020204" pitchFamily="34" charset="77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94AB576-4E4F-6A43-49EA-F06753967602}"/>
              </a:ext>
            </a:extLst>
          </p:cNvPr>
          <p:cNvSpPr/>
          <p:nvPr/>
        </p:nvSpPr>
        <p:spPr>
          <a:xfrm>
            <a:off x="5975881" y="887602"/>
            <a:ext cx="1626060" cy="4691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Avenir Black" panose="02000503020000020003" pitchFamily="2" charset="0"/>
              </a:rPr>
              <a:t>40%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3E9EF8D-C6FA-2F60-0D5A-D3727883BCFD}"/>
              </a:ext>
            </a:extLst>
          </p:cNvPr>
          <p:cNvSpPr/>
          <p:nvPr/>
        </p:nvSpPr>
        <p:spPr>
          <a:xfrm>
            <a:off x="5620103" y="4551262"/>
            <a:ext cx="1981838" cy="6414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r"/>
            <a:r>
              <a:rPr lang="en-US" sz="3600" b="1" dirty="0">
                <a:solidFill>
                  <a:schemeClr val="tx2"/>
                </a:solidFill>
                <a:latin typeface="Avenir Black" panose="02000503020000020003" pitchFamily="2" charset="0"/>
              </a:rPr>
              <a:t>60M+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43E535B-AC86-9B67-EA3B-7AD358E84BC7}"/>
              </a:ext>
            </a:extLst>
          </p:cNvPr>
          <p:cNvCxnSpPr>
            <a:cxnSpLocks/>
          </p:cNvCxnSpPr>
          <p:nvPr/>
        </p:nvCxnSpPr>
        <p:spPr>
          <a:xfrm>
            <a:off x="6231139" y="1751162"/>
            <a:ext cx="607665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13DBB0F-4C86-E92E-E237-C829A13BC7DD}"/>
              </a:ext>
            </a:extLst>
          </p:cNvPr>
          <p:cNvCxnSpPr>
            <a:cxnSpLocks/>
          </p:cNvCxnSpPr>
          <p:nvPr/>
        </p:nvCxnSpPr>
        <p:spPr>
          <a:xfrm>
            <a:off x="6231139" y="3009125"/>
            <a:ext cx="607665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BCEFAC0-F592-AEE6-B3BB-55F5E8C42E55}"/>
              </a:ext>
            </a:extLst>
          </p:cNvPr>
          <p:cNvCxnSpPr>
            <a:cxnSpLocks/>
          </p:cNvCxnSpPr>
          <p:nvPr/>
        </p:nvCxnSpPr>
        <p:spPr>
          <a:xfrm>
            <a:off x="6231139" y="4267088"/>
            <a:ext cx="607665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BB0A740-3780-0F8C-49F0-16FE8174F1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1980" y="1191900"/>
            <a:ext cx="1188243" cy="11882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115FA2-DEE6-49AC-0035-B47FFC6A7CCA}"/>
              </a:ext>
            </a:extLst>
          </p:cNvPr>
          <p:cNvSpPr txBox="1"/>
          <p:nvPr/>
        </p:nvSpPr>
        <p:spPr>
          <a:xfrm>
            <a:off x="7971344" y="4537641"/>
            <a:ext cx="4485528" cy="66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Avenir Light" panose="020B0402020203020204" pitchFamily="34" charset="77"/>
              </a:rPr>
              <a:t>Postmenopausal women suitable for screening</a:t>
            </a:r>
            <a:r>
              <a:rPr lang="en-US" sz="1800" baseline="30000" dirty="0">
                <a:solidFill>
                  <a:schemeClr val="tx2"/>
                </a:solidFill>
                <a:latin typeface="Avenir Light" panose="020B0402020203020204" pitchFamily="34" charset="77"/>
              </a:rPr>
              <a:t>3</a:t>
            </a:r>
            <a:endParaRPr lang="en-US" sz="2000" baseline="30000" dirty="0">
              <a:solidFill>
                <a:schemeClr val="tx2"/>
              </a:solidFill>
              <a:latin typeface="Avenir Light" panose="020B0402020203020204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64A19-CB7D-F262-296D-6BFDFD41BA36}"/>
              </a:ext>
            </a:extLst>
          </p:cNvPr>
          <p:cNvSpPr txBox="1"/>
          <p:nvPr/>
        </p:nvSpPr>
        <p:spPr>
          <a:xfrm>
            <a:off x="592700" y="5705473"/>
            <a:ext cx="24128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100" baseline="30000" dirty="0">
                <a:solidFill>
                  <a:schemeClr val="bg1"/>
                </a:solidFill>
                <a:latin typeface="+mn-lt"/>
              </a:rPr>
              <a:t>1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Zachou et al., BMJ Oncology, 2026</a:t>
            </a:r>
          </a:p>
          <a:p>
            <a:pPr algn="l">
              <a:lnSpc>
                <a:spcPct val="100000"/>
              </a:lnSpc>
            </a:pPr>
            <a:r>
              <a:rPr lang="en-US" sz="1100" baseline="30000" dirty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seer.cancer.gov</a:t>
            </a:r>
          </a:p>
          <a:p>
            <a:pPr algn="l">
              <a:lnSpc>
                <a:spcPct val="100000"/>
              </a:lnSpc>
            </a:pPr>
            <a:r>
              <a:rPr lang="en-US" sz="1100" baseline="3000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census.gov</a:t>
            </a:r>
          </a:p>
        </p:txBody>
      </p:sp>
    </p:spTree>
    <p:extLst>
      <p:ext uri="{BB962C8B-B14F-4D97-AF65-F5344CB8AC3E}">
        <p14:creationId xmlns:p14="http://schemas.microsoft.com/office/powerpoint/2010/main" val="1602091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1A4D7-2135-ADF2-C50F-B48F369B8E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DA5BFCA-E14D-D628-0E60-152A9B7C0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 Journey to Patient Impact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87003AC-9524-6E65-7CD1-225A6D347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647367"/>
              </p:ext>
            </p:extLst>
          </p:nvPr>
        </p:nvGraphicFramePr>
        <p:xfrm>
          <a:off x="598487" y="793221"/>
          <a:ext cx="12242799" cy="597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5D268C-F90E-49BE-CFE0-C2ED0C407ABE}"/>
              </a:ext>
            </a:extLst>
          </p:cNvPr>
          <p:cNvCxnSpPr>
            <a:cxnSpLocks/>
          </p:cNvCxnSpPr>
          <p:nvPr/>
        </p:nvCxnSpPr>
        <p:spPr>
          <a:xfrm>
            <a:off x="788570" y="4728591"/>
            <a:ext cx="12052716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D4D1BE5-ECC6-6AA5-E9FA-814AE59F0594}"/>
              </a:ext>
            </a:extLst>
          </p:cNvPr>
          <p:cNvSpPr/>
          <p:nvPr/>
        </p:nvSpPr>
        <p:spPr>
          <a:xfrm>
            <a:off x="2153015" y="4528174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5-10 YRS</a:t>
            </a:r>
          </a:p>
        </p:txBody>
      </p:sp>
      <p:pic>
        <p:nvPicPr>
          <p:cNvPr id="18" name="Picture 18" descr="USPSTF Issues Grade A Recommendations for PrEP &amp; HIV Testing | HIV.gov">
            <a:extLst>
              <a:ext uri="{FF2B5EF4-FFF2-40B4-BE49-F238E27FC236}">
                <a16:creationId xmlns:a16="http://schemas.microsoft.com/office/drawing/2014/main" id="{B9F910D4-76DD-354B-4849-FF8D5A707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038" y="2131728"/>
            <a:ext cx="2109905" cy="96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File:Centers for Medicare and Medicaid ...">
            <a:extLst>
              <a:ext uri="{FF2B5EF4-FFF2-40B4-BE49-F238E27FC236}">
                <a16:creationId xmlns:a16="http://schemas.microsoft.com/office/drawing/2014/main" id="{9A36BDC7-DE50-C7A0-DA81-CF605AA9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655" y="2467662"/>
            <a:ext cx="1298595" cy="4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ile:Food and Drug Administration logo ...">
            <a:extLst>
              <a:ext uri="{FF2B5EF4-FFF2-40B4-BE49-F238E27FC236}">
                <a16:creationId xmlns:a16="http://schemas.microsoft.com/office/drawing/2014/main" id="{C475D958-5A15-2F36-870C-703A40918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169" y="2418165"/>
            <a:ext cx="1167164" cy="48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xtracellular vesicles to detect early stage cancer | Mercy BioAnalytics">
            <a:extLst>
              <a:ext uri="{FF2B5EF4-FFF2-40B4-BE49-F238E27FC236}">
                <a16:creationId xmlns:a16="http://schemas.microsoft.com/office/drawing/2014/main" id="{C5F19E4F-A88F-9302-BF4C-22CA92F56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r="24568" b="45646"/>
          <a:stretch/>
        </p:blipFill>
        <p:spPr bwMode="auto">
          <a:xfrm>
            <a:off x="2032265" y="2047907"/>
            <a:ext cx="1960490" cy="12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07CC543-0417-C6E2-ECD3-349B08BBCAAF}"/>
              </a:ext>
            </a:extLst>
          </p:cNvPr>
          <p:cNvSpPr/>
          <p:nvPr/>
        </p:nvSpPr>
        <p:spPr>
          <a:xfrm>
            <a:off x="5916315" y="4528171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27C8AF0-EFD5-FD88-186A-29FCBC9CB718}"/>
              </a:ext>
            </a:extLst>
          </p:cNvPr>
          <p:cNvSpPr/>
          <p:nvPr/>
        </p:nvSpPr>
        <p:spPr>
          <a:xfrm>
            <a:off x="8232038" y="4528171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5+ YRS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464F76A-8494-7267-47F6-04502FCEAF42}"/>
              </a:ext>
            </a:extLst>
          </p:cNvPr>
          <p:cNvSpPr/>
          <p:nvPr/>
        </p:nvSpPr>
        <p:spPr>
          <a:xfrm>
            <a:off x="10705607" y="4528170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</p:spTree>
    <p:extLst>
      <p:ext uri="{BB962C8B-B14F-4D97-AF65-F5344CB8AC3E}">
        <p14:creationId xmlns:p14="http://schemas.microsoft.com/office/powerpoint/2010/main" val="4271560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A29BE-5188-8EA1-AD6B-B65FFEC0F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076CF-2425-2AD7-882D-550B18C37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525D1A-032B-EE52-7EE5-CBFCE227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 Journey to Patient Impact Starts Here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E4BF314-CC8D-D045-6F1B-7A06C06D06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155404"/>
              </p:ext>
            </p:extLst>
          </p:nvPr>
        </p:nvGraphicFramePr>
        <p:xfrm>
          <a:off x="598487" y="793221"/>
          <a:ext cx="12242799" cy="597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C8B6DA-4BDC-6744-87E3-D040FCFF1792}"/>
              </a:ext>
            </a:extLst>
          </p:cNvPr>
          <p:cNvCxnSpPr>
            <a:cxnSpLocks/>
          </p:cNvCxnSpPr>
          <p:nvPr/>
        </p:nvCxnSpPr>
        <p:spPr>
          <a:xfrm>
            <a:off x="788570" y="4728591"/>
            <a:ext cx="12052716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AE12E2B-6534-EE2D-ADAD-BE4E6DA772F9}"/>
              </a:ext>
            </a:extLst>
          </p:cNvPr>
          <p:cNvSpPr/>
          <p:nvPr/>
        </p:nvSpPr>
        <p:spPr>
          <a:xfrm>
            <a:off x="2153015" y="4528174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5-10 YRS</a:t>
            </a:r>
          </a:p>
        </p:txBody>
      </p:sp>
      <p:pic>
        <p:nvPicPr>
          <p:cNvPr id="18" name="Picture 18" descr="USPSTF Issues Grade A Recommendations for PrEP &amp; HIV Testing | HIV.gov">
            <a:extLst>
              <a:ext uri="{FF2B5EF4-FFF2-40B4-BE49-F238E27FC236}">
                <a16:creationId xmlns:a16="http://schemas.microsoft.com/office/drawing/2014/main" id="{3D89E483-B616-01B6-7E94-7FE0DD737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038" y="2131728"/>
            <a:ext cx="2109905" cy="96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File:Centers for Medicare and Medicaid ...">
            <a:extLst>
              <a:ext uri="{FF2B5EF4-FFF2-40B4-BE49-F238E27FC236}">
                <a16:creationId xmlns:a16="http://schemas.microsoft.com/office/drawing/2014/main" id="{52E554C9-D398-F260-BE6C-6114C103D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655" y="2467662"/>
            <a:ext cx="1298595" cy="4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ile:Food and Drug Administration logo ...">
            <a:extLst>
              <a:ext uri="{FF2B5EF4-FFF2-40B4-BE49-F238E27FC236}">
                <a16:creationId xmlns:a16="http://schemas.microsoft.com/office/drawing/2014/main" id="{9CA840D4-FC1B-00F3-DCF6-04F954530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169" y="2418165"/>
            <a:ext cx="1167164" cy="48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xtracellular vesicles to detect early stage cancer | Mercy BioAnalytics">
            <a:extLst>
              <a:ext uri="{FF2B5EF4-FFF2-40B4-BE49-F238E27FC236}">
                <a16:creationId xmlns:a16="http://schemas.microsoft.com/office/drawing/2014/main" id="{1FE41924-FF9D-1EC1-EC50-DCA3EDF1D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r="24568" b="45646"/>
          <a:stretch/>
        </p:blipFill>
        <p:spPr bwMode="auto">
          <a:xfrm>
            <a:off x="2032265" y="2047907"/>
            <a:ext cx="1960490" cy="12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1D1FE8C-4657-5AFB-6CCB-9A31CEDB2AF8}"/>
              </a:ext>
            </a:extLst>
          </p:cNvPr>
          <p:cNvSpPr/>
          <p:nvPr/>
        </p:nvSpPr>
        <p:spPr>
          <a:xfrm>
            <a:off x="5916315" y="4528171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FB2C2F3-8884-908E-C647-55B9CB3CC0CE}"/>
              </a:ext>
            </a:extLst>
          </p:cNvPr>
          <p:cNvSpPr/>
          <p:nvPr/>
        </p:nvSpPr>
        <p:spPr>
          <a:xfrm>
            <a:off x="8232038" y="4528171"/>
            <a:ext cx="1550180" cy="4008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5+ YRS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338AE1E-0D92-F789-507D-59735D47BAC7}"/>
              </a:ext>
            </a:extLst>
          </p:cNvPr>
          <p:cNvSpPr/>
          <p:nvPr/>
        </p:nvSpPr>
        <p:spPr>
          <a:xfrm>
            <a:off x="10705607" y="4528170"/>
            <a:ext cx="1550180" cy="4008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</p:spTree>
    <p:extLst>
      <p:ext uri="{BB962C8B-B14F-4D97-AF65-F5344CB8AC3E}">
        <p14:creationId xmlns:p14="http://schemas.microsoft.com/office/powerpoint/2010/main" val="154931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A0E5E-2DFC-8EAA-4C31-8C052CD4C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2A09557-6614-1CC0-505A-72475B8424C6}"/>
              </a:ext>
            </a:extLst>
          </p:cNvPr>
          <p:cNvSpPr/>
          <p:nvPr/>
        </p:nvSpPr>
        <p:spPr>
          <a:xfrm>
            <a:off x="598221" y="1761669"/>
            <a:ext cx="12243064" cy="447271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>
              <a:solidFill>
                <a:schemeClr val="tx2"/>
              </a:solidFill>
              <a:latin typeface="Avenir Light" panose="020B0402020203020204" pitchFamily="34" charset="77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4C818A5-829D-DFB8-570E-C44AF10B362F}"/>
              </a:ext>
            </a:extLst>
          </p:cNvPr>
          <p:cNvSpPr/>
          <p:nvPr/>
        </p:nvSpPr>
        <p:spPr>
          <a:xfrm>
            <a:off x="586038" y="1761669"/>
            <a:ext cx="3172003" cy="4472713"/>
          </a:xfrm>
          <a:prstGeom prst="roundRect">
            <a:avLst>
              <a:gd name="adj" fmla="val 0"/>
            </a:avLst>
          </a:prstGeom>
          <a:gradFill flip="none" rotWithShape="1">
            <a:gsLst>
              <a:gs pos="74000">
                <a:schemeClr val="accent5">
                  <a:lumMod val="75000"/>
                </a:schemeClr>
              </a:gs>
              <a:gs pos="33000">
                <a:srgbClr val="399BAD"/>
              </a:gs>
              <a:gs pos="100000">
                <a:schemeClr val="accent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200" err="1">
              <a:solidFill>
                <a:srgbClr val="FFFFFF"/>
              </a:solidFill>
              <a:latin typeface="Avenir Light"/>
              <a:ea typeface="ヒラギノ角ゴ ProN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20E831-3A8E-7F5C-173C-2147BF66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Roboto Medium"/>
              </a:rPr>
              <a:t>Evident Ovarian Cancer Population Screening Test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C8284-DB18-97CB-CAC9-4AB43EB00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487" y="943171"/>
            <a:ext cx="12242800" cy="432234"/>
          </a:xfrm>
        </p:spPr>
        <p:txBody>
          <a:bodyPr vert="horz" lIns="91440" tIns="45720" rIns="91440" bIns="45720" rtlCol="0" anchor="t">
            <a:spAutoFit/>
          </a:bodyPr>
          <a:lstStyle/>
          <a:p>
            <a:pPr marL="7620" indent="-7620"/>
            <a:r>
              <a:rPr lang="en-US" dirty="0">
                <a:ea typeface="Roboto Light"/>
              </a:rPr>
              <a:t>Now Available | Modular PMA review in progress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EE362-881E-02F7-0261-656E9E4AC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4DD007-D4FC-6DE0-C25D-FC1FA59BE721}"/>
              </a:ext>
            </a:extLst>
          </p:cNvPr>
          <p:cNvSpPr txBox="1"/>
          <p:nvPr/>
        </p:nvSpPr>
        <p:spPr>
          <a:xfrm>
            <a:off x="10173311" y="6384643"/>
            <a:ext cx="2667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aseline="30000">
                <a:solidFill>
                  <a:schemeClr val="tx2"/>
                </a:solidFill>
                <a:latin typeface="+mn-lt"/>
              </a:rPr>
              <a:t>1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Manning et al., Gyn Oncology, 2025</a:t>
            </a:r>
          </a:p>
        </p:txBody>
      </p:sp>
      <p:pic>
        <p:nvPicPr>
          <p:cNvPr id="5" name="Picture 2" descr="Download United, Kingdom, Map. Royalty-Free Vector Graphic - Pixabay">
            <a:extLst>
              <a:ext uri="{FF2B5EF4-FFF2-40B4-BE49-F238E27FC236}">
                <a16:creationId xmlns:a16="http://schemas.microsoft.com/office/drawing/2014/main" id="{FBD390BF-6D53-B584-1E27-CB9DF72D1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5338" y="2188743"/>
            <a:ext cx="2221305" cy="345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7, chunk 1">
            <a:extLst>
              <a:ext uri="{FF2B5EF4-FFF2-40B4-BE49-F238E27FC236}">
                <a16:creationId xmlns:a16="http://schemas.microsoft.com/office/drawing/2014/main" id="{5719AA11-E902-76F4-13DE-2619CD5C537E}"/>
              </a:ext>
            </a:extLst>
          </p:cNvPr>
          <p:cNvSpPr txBox="1"/>
          <p:nvPr/>
        </p:nvSpPr>
        <p:spPr>
          <a:xfrm>
            <a:off x="4167449" y="1911930"/>
            <a:ext cx="8408372" cy="430887"/>
          </a:xfrm>
          <a:prstGeom prst="rect">
            <a:avLst/>
          </a:prstGeom>
          <a:noFill/>
        </p:spPr>
        <p:txBody>
          <a:bodyPr wrap="square" lIns="0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Heavy"/>
                <a:ea typeface="ヒラギノ角ゴ ProN W3" charset="-128"/>
                <a:cs typeface="+mn-cs"/>
                <a:sym typeface="Arial" pitchFamily="34" charset="0"/>
              </a:rPr>
              <a:t>Screening Average Risk Postmenopausal Women</a:t>
            </a:r>
          </a:p>
        </p:txBody>
      </p:sp>
      <p:sp>
        <p:nvSpPr>
          <p:cNvPr id="7" name="Graphic 56">
            <a:extLst>
              <a:ext uri="{FF2B5EF4-FFF2-40B4-BE49-F238E27FC236}">
                <a16:creationId xmlns:a16="http://schemas.microsoft.com/office/drawing/2014/main" id="{8E308ABA-6BE7-D424-ABAA-63698C25CEDA}"/>
              </a:ext>
            </a:extLst>
          </p:cNvPr>
          <p:cNvSpPr/>
          <p:nvPr/>
        </p:nvSpPr>
        <p:spPr>
          <a:xfrm>
            <a:off x="4167448" y="2508350"/>
            <a:ext cx="232390" cy="232388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5">
                  <a:lumMod val="75000"/>
                </a:schemeClr>
              </a:gs>
              <a:gs pos="0">
                <a:srgbClr val="399BAD"/>
              </a:gs>
              <a:gs pos="100000">
                <a:schemeClr val="accent6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9" name="Graphic 56">
            <a:extLst>
              <a:ext uri="{FF2B5EF4-FFF2-40B4-BE49-F238E27FC236}">
                <a16:creationId xmlns:a16="http://schemas.microsoft.com/office/drawing/2014/main" id="{74B03FD4-2126-BB95-5172-6684D020B72E}"/>
              </a:ext>
            </a:extLst>
          </p:cNvPr>
          <p:cNvSpPr/>
          <p:nvPr/>
        </p:nvSpPr>
        <p:spPr>
          <a:xfrm>
            <a:off x="4167448" y="3663360"/>
            <a:ext cx="232390" cy="232388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5">
                  <a:lumMod val="75000"/>
                </a:schemeClr>
              </a:gs>
              <a:gs pos="0">
                <a:srgbClr val="399BAD"/>
              </a:gs>
              <a:gs pos="100000">
                <a:schemeClr val="accent6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0" name="Graphic 56">
            <a:extLst>
              <a:ext uri="{FF2B5EF4-FFF2-40B4-BE49-F238E27FC236}">
                <a16:creationId xmlns:a16="http://schemas.microsoft.com/office/drawing/2014/main" id="{970A3946-FA14-2A51-A752-2736852487AD}"/>
              </a:ext>
            </a:extLst>
          </p:cNvPr>
          <p:cNvSpPr/>
          <p:nvPr/>
        </p:nvSpPr>
        <p:spPr>
          <a:xfrm>
            <a:off x="4167448" y="4244001"/>
            <a:ext cx="232390" cy="232388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5">
                  <a:lumMod val="75000"/>
                </a:schemeClr>
              </a:gs>
              <a:gs pos="0">
                <a:srgbClr val="399BAD"/>
              </a:gs>
              <a:gs pos="100000">
                <a:schemeClr val="accent6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1" name="Graphic 56">
            <a:extLst>
              <a:ext uri="{FF2B5EF4-FFF2-40B4-BE49-F238E27FC236}">
                <a16:creationId xmlns:a16="http://schemas.microsoft.com/office/drawing/2014/main" id="{020E7A13-3CBE-5315-32DA-67E340DB984F}"/>
              </a:ext>
            </a:extLst>
          </p:cNvPr>
          <p:cNvSpPr/>
          <p:nvPr/>
        </p:nvSpPr>
        <p:spPr>
          <a:xfrm>
            <a:off x="4167448" y="4837176"/>
            <a:ext cx="232390" cy="232388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5">
                  <a:lumMod val="75000"/>
                </a:schemeClr>
              </a:gs>
              <a:gs pos="0">
                <a:srgbClr val="399BAD"/>
              </a:gs>
              <a:gs pos="100000">
                <a:schemeClr val="accent6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3" name="Graphic 56">
            <a:extLst>
              <a:ext uri="{FF2B5EF4-FFF2-40B4-BE49-F238E27FC236}">
                <a16:creationId xmlns:a16="http://schemas.microsoft.com/office/drawing/2014/main" id="{C4AE1C80-7A28-6A70-0CB7-490274E8F4F2}"/>
              </a:ext>
            </a:extLst>
          </p:cNvPr>
          <p:cNvSpPr/>
          <p:nvPr/>
        </p:nvSpPr>
        <p:spPr>
          <a:xfrm>
            <a:off x="4167448" y="5703465"/>
            <a:ext cx="232390" cy="232388"/>
          </a:xfrm>
          <a:custGeom>
            <a:avLst/>
            <a:gdLst>
              <a:gd name="connsiteX0" fmla="*/ 160368 w 320736"/>
              <a:gd name="connsiteY0" fmla="*/ 320736 h 320736"/>
              <a:gd name="connsiteX1" fmla="*/ 273772 w 320736"/>
              <a:gd name="connsiteY1" fmla="*/ 273772 h 320736"/>
              <a:gd name="connsiteX2" fmla="*/ 320736 w 320736"/>
              <a:gd name="connsiteY2" fmla="*/ 160368 h 320736"/>
              <a:gd name="connsiteX3" fmla="*/ 273772 w 320736"/>
              <a:gd name="connsiteY3" fmla="*/ 46964 h 320736"/>
              <a:gd name="connsiteX4" fmla="*/ 160368 w 320736"/>
              <a:gd name="connsiteY4" fmla="*/ 0 h 320736"/>
              <a:gd name="connsiteX5" fmla="*/ 46964 w 320736"/>
              <a:gd name="connsiteY5" fmla="*/ 46964 h 320736"/>
              <a:gd name="connsiteX6" fmla="*/ 0 w 320736"/>
              <a:gd name="connsiteY6" fmla="*/ 160368 h 320736"/>
              <a:gd name="connsiteX7" fmla="*/ 46964 w 320736"/>
              <a:gd name="connsiteY7" fmla="*/ 273772 h 320736"/>
              <a:gd name="connsiteX8" fmla="*/ 160368 w 320736"/>
              <a:gd name="connsiteY8" fmla="*/ 320736 h 320736"/>
              <a:gd name="connsiteX9" fmla="*/ 77115 w 320736"/>
              <a:gd name="connsiteY9" fmla="*/ 164591 h 320736"/>
              <a:gd name="connsiteX10" fmla="*/ 97672 w 320736"/>
              <a:gd name="connsiteY10" fmla="*/ 164591 h 320736"/>
              <a:gd name="connsiteX11" fmla="*/ 131214 w 320736"/>
              <a:gd name="connsiteY11" fmla="*/ 198133 h 320736"/>
              <a:gd name="connsiteX12" fmla="*/ 215628 w 320736"/>
              <a:gd name="connsiteY12" fmla="*/ 113718 h 320736"/>
              <a:gd name="connsiteX13" fmla="*/ 235419 w 320736"/>
              <a:gd name="connsiteY13" fmla="*/ 114484 h 320736"/>
              <a:gd name="connsiteX14" fmla="*/ 236185 w 320736"/>
              <a:gd name="connsiteY14" fmla="*/ 134275 h 320736"/>
              <a:gd name="connsiteX15" fmla="*/ 141424 w 320736"/>
              <a:gd name="connsiteY15" fmla="*/ 229036 h 320736"/>
              <a:gd name="connsiteX16" fmla="*/ 141410 w 320736"/>
              <a:gd name="connsiteY16" fmla="*/ 229036 h 320736"/>
              <a:gd name="connsiteX17" fmla="*/ 120853 w 320736"/>
              <a:gd name="connsiteY17" fmla="*/ 229036 h 320736"/>
              <a:gd name="connsiteX18" fmla="*/ 77115 w 320736"/>
              <a:gd name="connsiteY18" fmla="*/ 185298 h 320736"/>
              <a:gd name="connsiteX19" fmla="*/ 72809 w 320736"/>
              <a:gd name="connsiteY19" fmla="*/ 174952 h 320736"/>
              <a:gd name="connsiteX20" fmla="*/ 77115 w 320736"/>
              <a:gd name="connsiteY20" fmla="*/ 164591 h 32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0736" h="320736">
                <a:moveTo>
                  <a:pt x="160368" y="320736"/>
                </a:moveTo>
                <a:cubicBezTo>
                  <a:pt x="202902" y="320736"/>
                  <a:pt x="243687" y="303842"/>
                  <a:pt x="273772" y="273772"/>
                </a:cubicBezTo>
                <a:cubicBezTo>
                  <a:pt x="303842" y="243688"/>
                  <a:pt x="320736" y="202902"/>
                  <a:pt x="320736" y="160368"/>
                </a:cubicBezTo>
                <a:cubicBezTo>
                  <a:pt x="320736" y="117834"/>
                  <a:pt x="303842" y="77049"/>
                  <a:pt x="273772" y="46964"/>
                </a:cubicBezTo>
                <a:cubicBezTo>
                  <a:pt x="243688" y="16894"/>
                  <a:pt x="202902" y="0"/>
                  <a:pt x="160368" y="0"/>
                </a:cubicBezTo>
                <a:cubicBezTo>
                  <a:pt x="117834" y="0"/>
                  <a:pt x="77049" y="16894"/>
                  <a:pt x="46964" y="46964"/>
                </a:cubicBezTo>
                <a:cubicBezTo>
                  <a:pt x="16894" y="77048"/>
                  <a:pt x="0" y="117834"/>
                  <a:pt x="0" y="160368"/>
                </a:cubicBezTo>
                <a:cubicBezTo>
                  <a:pt x="0" y="202902"/>
                  <a:pt x="16894" y="243687"/>
                  <a:pt x="46964" y="273772"/>
                </a:cubicBezTo>
                <a:cubicBezTo>
                  <a:pt x="77048" y="303842"/>
                  <a:pt x="117834" y="320736"/>
                  <a:pt x="160368" y="320736"/>
                </a:cubicBezTo>
                <a:close/>
                <a:moveTo>
                  <a:pt x="77115" y="164591"/>
                </a:moveTo>
                <a:cubicBezTo>
                  <a:pt x="82801" y="158946"/>
                  <a:pt x="91986" y="158946"/>
                  <a:pt x="97672" y="164591"/>
                </a:cubicBezTo>
                <a:lnTo>
                  <a:pt x="131214" y="198133"/>
                </a:lnTo>
                <a:lnTo>
                  <a:pt x="215628" y="113718"/>
                </a:lnTo>
                <a:cubicBezTo>
                  <a:pt x="221409" y="108757"/>
                  <a:pt x="230034" y="109099"/>
                  <a:pt x="235419" y="114484"/>
                </a:cubicBezTo>
                <a:cubicBezTo>
                  <a:pt x="240805" y="119869"/>
                  <a:pt x="241133" y="128480"/>
                  <a:pt x="236185" y="134275"/>
                </a:cubicBezTo>
                <a:lnTo>
                  <a:pt x="141424" y="229036"/>
                </a:lnTo>
                <a:lnTo>
                  <a:pt x="141410" y="229036"/>
                </a:lnTo>
                <a:cubicBezTo>
                  <a:pt x="135724" y="234695"/>
                  <a:pt x="126539" y="234695"/>
                  <a:pt x="120853" y="229036"/>
                </a:cubicBezTo>
                <a:lnTo>
                  <a:pt x="77115" y="185298"/>
                </a:lnTo>
                <a:cubicBezTo>
                  <a:pt x="74354" y="182565"/>
                  <a:pt x="72809" y="178833"/>
                  <a:pt x="72809" y="174952"/>
                </a:cubicBezTo>
                <a:cubicBezTo>
                  <a:pt x="72809" y="171056"/>
                  <a:pt x="74354" y="167338"/>
                  <a:pt x="77115" y="164591"/>
                </a:cubicBezTo>
                <a:close/>
              </a:path>
            </a:pathLst>
          </a:custGeom>
          <a:gradFill>
            <a:gsLst>
              <a:gs pos="52000">
                <a:schemeClr val="accent5">
                  <a:lumMod val="75000"/>
                </a:schemeClr>
              </a:gs>
              <a:gs pos="0">
                <a:srgbClr val="399BAD"/>
              </a:gs>
              <a:gs pos="100000">
                <a:schemeClr val="accent6"/>
              </a:gs>
            </a:gsLst>
            <a:lin ang="0" scaled="1"/>
          </a:gradFill>
          <a:ln w="3429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0" name="TextBox 7, chunk 2">
            <a:extLst>
              <a:ext uri="{FF2B5EF4-FFF2-40B4-BE49-F238E27FC236}">
                <a16:creationId xmlns:a16="http://schemas.microsoft.com/office/drawing/2014/main" id="{F1213036-4EF3-D24D-A458-8D9252A6AEA8}"/>
              </a:ext>
            </a:extLst>
          </p:cNvPr>
          <p:cNvSpPr txBox="1"/>
          <p:nvPr/>
        </p:nvSpPr>
        <p:spPr>
          <a:xfrm>
            <a:off x="4500811" y="2446835"/>
            <a:ext cx="7956000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89% stage I/II sensitivity at 98% specificity for detecting prevalent round high grade serous ovarian cancer in a well-powered blinded evaluation in the intended use population</a:t>
            </a: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1</a:t>
            </a:r>
          </a:p>
        </p:txBody>
      </p:sp>
      <p:sp>
        <p:nvSpPr>
          <p:cNvPr id="21" name="TextBox 7, chunk 3">
            <a:extLst>
              <a:ext uri="{FF2B5EF4-FFF2-40B4-BE49-F238E27FC236}">
                <a16:creationId xmlns:a16="http://schemas.microsoft.com/office/drawing/2014/main" id="{7EF5EE94-2AB0-1216-9827-2605929851A1}"/>
              </a:ext>
            </a:extLst>
          </p:cNvPr>
          <p:cNvSpPr txBox="1"/>
          <p:nvPr/>
        </p:nvSpPr>
        <p:spPr>
          <a:xfrm>
            <a:off x="4500811" y="3590123"/>
            <a:ext cx="7956000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Significantly superior performance compared to CA125 &amp; TVUS</a:t>
            </a: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1</a:t>
            </a:r>
          </a:p>
        </p:txBody>
      </p:sp>
      <p:sp>
        <p:nvSpPr>
          <p:cNvPr id="23" name="TextBox 7, chunk 4">
            <a:extLst>
              <a:ext uri="{FF2B5EF4-FFF2-40B4-BE49-F238E27FC236}">
                <a16:creationId xmlns:a16="http://schemas.microsoft.com/office/drawing/2014/main" id="{022DACEE-73CA-4121-B845-2BF28259E7DE}"/>
              </a:ext>
            </a:extLst>
          </p:cNvPr>
          <p:cNvSpPr txBox="1"/>
          <p:nvPr/>
        </p:nvSpPr>
        <p:spPr>
          <a:xfrm>
            <a:off x="4500811" y="4179413"/>
            <a:ext cx="7956000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Cancer detection nearly two years earlier than CA125</a:t>
            </a: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1</a:t>
            </a:r>
          </a:p>
        </p:txBody>
      </p:sp>
      <p:sp>
        <p:nvSpPr>
          <p:cNvPr id="24" name="TextBox 7, chunk 5">
            <a:extLst>
              <a:ext uri="{FF2B5EF4-FFF2-40B4-BE49-F238E27FC236}">
                <a16:creationId xmlns:a16="http://schemas.microsoft.com/office/drawing/2014/main" id="{65DA4BD7-B3CE-2331-B26D-DCD0A854CC5A}"/>
              </a:ext>
            </a:extLst>
          </p:cNvPr>
          <p:cNvSpPr txBox="1"/>
          <p:nvPr/>
        </p:nvSpPr>
        <p:spPr>
          <a:xfrm>
            <a:off x="4500811" y="4768703"/>
            <a:ext cx="7956000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Modular PMA submission initiated under FDA Breakthrough Device Designation; 1</a:t>
            </a:r>
            <a:r>
              <a:rPr kumimoji="0" lang="en-US" sz="1800" b="0" i="0" u="none" strike="noStrike" kern="1200" cap="none" spc="0" normalizeH="0" baseline="3000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st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 charset="-128"/>
                <a:cs typeface="+mn-cs"/>
                <a:sym typeface="Arial" pitchFamily="34" charset="0"/>
              </a:rPr>
              <a:t> PMA Module reviewed &amp; accepted; IDE approved</a:t>
            </a:r>
          </a:p>
        </p:txBody>
      </p:sp>
      <p:sp>
        <p:nvSpPr>
          <p:cNvPr id="25" name="TextBox 7, chunk 6">
            <a:extLst>
              <a:ext uri="{FF2B5EF4-FFF2-40B4-BE49-F238E27FC236}">
                <a16:creationId xmlns:a16="http://schemas.microsoft.com/office/drawing/2014/main" id="{F1E88FBC-87D3-2ABB-5E57-6E261DA7A29E}"/>
              </a:ext>
            </a:extLst>
          </p:cNvPr>
          <p:cNvSpPr txBox="1"/>
          <p:nvPr/>
        </p:nvSpPr>
        <p:spPr>
          <a:xfrm>
            <a:off x="4500811" y="5634992"/>
            <a:ext cx="7956000" cy="369332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Aft>
                <a:spcPts val="1200"/>
              </a:spcAft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800" dirty="0">
                <a:latin typeface="Avenir Light"/>
                <a:ea typeface="ヒラギノ角ゴ ProN W3"/>
              </a:rPr>
              <a:t>T</a:t>
            </a:r>
            <a:r>
              <a:rPr lang="en-US" sz="1800" dirty="0">
                <a:solidFill>
                  <a:srgbClr val="4A3C4C"/>
                </a:solidFill>
                <a:latin typeface="Avenir Light"/>
                <a:ea typeface="ヒラギノ角ゴ ProN W3"/>
              </a:rPr>
              <a:t>esting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A3C4C"/>
                </a:solidFill>
                <a:effectLst/>
                <a:uLnTx/>
                <a:uFillTx/>
                <a:latin typeface="Avenir Light"/>
                <a:ea typeface="ヒラギノ角ゴ ProN W3"/>
                <a:cs typeface="+mn-cs"/>
                <a:sym typeface="Arial" pitchFamily="34" charset="0"/>
              </a:rPr>
              <a:t> in our certified CAP/CLIA lab</a:t>
            </a:r>
            <a:r>
              <a:rPr lang="en-US" sz="1800" dirty="0">
                <a:solidFill>
                  <a:srgbClr val="4A3C4C"/>
                </a:solidFill>
                <a:latin typeface="Avenir Light"/>
                <a:ea typeface="ヒラギノ角ゴ ProN W3"/>
              </a:rPr>
              <a:t> happening now</a:t>
            </a:r>
            <a:endParaRPr lang="en-US" sz="2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F29775-A00D-9CEA-A573-D7B4B1E6B0CE}"/>
              </a:ext>
            </a:extLst>
          </p:cNvPr>
          <p:cNvCxnSpPr>
            <a:cxnSpLocks/>
          </p:cNvCxnSpPr>
          <p:nvPr/>
        </p:nvCxnSpPr>
        <p:spPr>
          <a:xfrm>
            <a:off x="4167448" y="5525013"/>
            <a:ext cx="8294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778CFB-1ABD-2AAE-7442-9E386B23E198}"/>
              </a:ext>
            </a:extLst>
          </p:cNvPr>
          <p:cNvCxnSpPr>
            <a:cxnSpLocks/>
          </p:cNvCxnSpPr>
          <p:nvPr/>
        </p:nvCxnSpPr>
        <p:spPr>
          <a:xfrm>
            <a:off x="4167448" y="4658724"/>
            <a:ext cx="8294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1638D3-EE92-81CA-1D84-77EF61850614}"/>
              </a:ext>
            </a:extLst>
          </p:cNvPr>
          <p:cNvCxnSpPr>
            <a:cxnSpLocks/>
          </p:cNvCxnSpPr>
          <p:nvPr/>
        </p:nvCxnSpPr>
        <p:spPr>
          <a:xfrm>
            <a:off x="4167448" y="4069434"/>
            <a:ext cx="8294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ECE949A-3B66-F97B-9616-686D345605C0}"/>
              </a:ext>
            </a:extLst>
          </p:cNvPr>
          <p:cNvCxnSpPr>
            <a:cxnSpLocks/>
          </p:cNvCxnSpPr>
          <p:nvPr/>
        </p:nvCxnSpPr>
        <p:spPr>
          <a:xfrm>
            <a:off x="4167448" y="3480144"/>
            <a:ext cx="8294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168EF6-556A-9967-F466-41AFC2027D66}"/>
              </a:ext>
            </a:extLst>
          </p:cNvPr>
          <p:cNvSpPr txBox="1">
            <a:spLocks/>
          </p:cNvSpPr>
          <p:nvPr/>
        </p:nvSpPr>
        <p:spPr>
          <a:xfrm>
            <a:off x="753348" y="2004722"/>
            <a:ext cx="2727740" cy="1614673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Light" panose="020B0402020203020204" pitchFamily="34" charset="77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UKCTOCS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200,000</a:t>
            </a:r>
            <a:r>
              <a:rPr lang="en-US" sz="2400" b="1">
                <a:solidFill>
                  <a:schemeClr val="bg1"/>
                </a:solidFill>
                <a:latin typeface="Avenir Black" panose="02000503020000020003" pitchFamily="2" charset="0"/>
                <a:ea typeface="ヒラギノ角ゴ ProN W3" charset="-128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lack" panose="02000503020000020003" pitchFamily="2" charset="0"/>
                <a:ea typeface="ヒラギノ角ゴ ProN W3" charset="-128"/>
                <a:cs typeface="+mn-cs"/>
              </a:rPr>
              <a:t>Subjects</a:t>
            </a: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</a:rPr>
              <a:t>enrolled in a randomized controlled screening trial for ovarian cancer</a:t>
            </a:r>
            <a:endParaRPr kumimoji="0" lang="en-US" sz="1600" u="none" strike="noStrike" kern="120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14B215-89D3-D77E-8F36-E53D136C6649}"/>
              </a:ext>
            </a:extLst>
          </p:cNvPr>
          <p:cNvSpPr txBox="1"/>
          <p:nvPr/>
        </p:nvSpPr>
        <p:spPr>
          <a:xfrm>
            <a:off x="753348" y="3873496"/>
            <a:ext cx="28012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+mn-lt"/>
              </a:rPr>
              <a:t>Blood sample collected </a:t>
            </a:r>
            <a:br>
              <a:rPr lang="en-US" sz="1600">
                <a:solidFill>
                  <a:schemeClr val="bg1"/>
                </a:solidFill>
                <a:latin typeface="+mn-lt"/>
              </a:rPr>
            </a:br>
            <a:r>
              <a:rPr lang="en-US" sz="1600">
                <a:solidFill>
                  <a:schemeClr val="bg1"/>
                </a:solidFill>
                <a:latin typeface="+mn-lt"/>
              </a:rPr>
              <a:t>at enrollment/longitudinal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+mn-lt"/>
              </a:rPr>
              <a:t>7-11 years of annual screening</a:t>
            </a:r>
          </a:p>
          <a:p>
            <a:pPr marL="194310" indent="-19431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+mn-lt"/>
              </a:rPr>
              <a:t>Comparative evaluation of Mercy’s Evident Test,  CA125, ROCA, &amp; TVUS</a:t>
            </a:r>
          </a:p>
        </p:txBody>
      </p:sp>
    </p:spTree>
    <p:extLst>
      <p:ext uri="{BB962C8B-B14F-4D97-AF65-F5344CB8AC3E}">
        <p14:creationId xmlns:p14="http://schemas.microsoft.com/office/powerpoint/2010/main" val="1401403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C4B57-0716-F206-00ED-6AB766354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C6AAF2C-1778-1FC9-E46E-D7045CDC8A9E}"/>
              </a:ext>
            </a:extLst>
          </p:cNvPr>
          <p:cNvSpPr/>
          <p:nvPr/>
        </p:nvSpPr>
        <p:spPr>
          <a:xfrm>
            <a:off x="597657" y="1306052"/>
            <a:ext cx="12224713" cy="55607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Light" panose="020B0402020203020204" pitchFamily="34" charset="77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CCB362-FEC7-E994-B1CD-A569FA794A15}"/>
              </a:ext>
            </a:extLst>
          </p:cNvPr>
          <p:cNvSpPr/>
          <p:nvPr/>
        </p:nvSpPr>
        <p:spPr>
          <a:xfrm>
            <a:off x="597658" y="1284900"/>
            <a:ext cx="4281780" cy="4874307"/>
          </a:xfrm>
          <a:prstGeom prst="rect">
            <a:avLst/>
          </a:prstGeom>
          <a:solidFill>
            <a:srgbClr val="E9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200" err="1">
              <a:solidFill>
                <a:schemeClr val="tx2"/>
              </a:solidFill>
              <a:latin typeface="Avenir Light"/>
              <a:ea typeface="ヒラギノ角ゴ ProN W3" charset="-128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C408296-884E-8AB6-7BBB-D13FBF85C92C}"/>
              </a:ext>
            </a:extLst>
          </p:cNvPr>
          <p:cNvSpPr/>
          <p:nvPr/>
        </p:nvSpPr>
        <p:spPr>
          <a:xfrm>
            <a:off x="8629668" y="3142992"/>
            <a:ext cx="3864040" cy="2737126"/>
          </a:xfrm>
          <a:prstGeom prst="rect">
            <a:avLst/>
          </a:prstGeom>
          <a:solidFill>
            <a:srgbClr val="E9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200" err="1">
              <a:solidFill>
                <a:schemeClr val="tx2"/>
              </a:solidFill>
              <a:latin typeface="Avenir Light"/>
              <a:ea typeface="ヒラギノ角ゴ ProN W3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43CE0E-6960-73AF-0E26-14FCC59F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Evident Test: </a:t>
            </a:r>
            <a:r>
              <a:rPr lang="en-US" sz="4000" dirty="0" err="1"/>
              <a:t>PRoBE</a:t>
            </a:r>
            <a:r>
              <a:rPr lang="en-US" sz="4000" dirty="0"/>
              <a:t>-Aligned Clinical Validation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571539-23D7-B0F5-BD95-D0C7DDFE5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24528" y="6943044"/>
            <a:ext cx="416759" cy="244475"/>
          </a:xfrm>
        </p:spPr>
        <p:txBody>
          <a:bodyPr/>
          <a:lstStyle/>
          <a:p>
            <a:fld id="{16CEBF7F-B037-8948-8456-BE5756AC5A6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B17585-9BC4-F9BD-03F7-9E71D4B0FB07}"/>
              </a:ext>
            </a:extLst>
          </p:cNvPr>
          <p:cNvSpPr/>
          <p:nvPr/>
        </p:nvSpPr>
        <p:spPr>
          <a:xfrm>
            <a:off x="597658" y="6159207"/>
            <a:ext cx="12243628" cy="707612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0000"/>
              </a:lnSpc>
            </a:pPr>
            <a:r>
              <a:rPr lang="en-US" sz="2000">
                <a:solidFill>
                  <a:schemeClr val="bg1"/>
                </a:solidFill>
              </a:rPr>
              <a:t>Longitudinal Clinical Validation Study Is Complete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18631A-2C0D-D298-F1B5-A69680E999B7}"/>
              </a:ext>
            </a:extLst>
          </p:cNvPr>
          <p:cNvSpPr/>
          <p:nvPr/>
        </p:nvSpPr>
        <p:spPr>
          <a:xfrm>
            <a:off x="8711098" y="3220290"/>
            <a:ext cx="3701180" cy="916132"/>
          </a:xfrm>
          <a:prstGeom prst="rect">
            <a:avLst/>
          </a:prstGeom>
          <a:gradFill>
            <a:gsLst>
              <a:gs pos="0">
                <a:srgbClr val="399BAD"/>
              </a:gs>
              <a:gs pos="100000">
                <a:schemeClr val="accent6"/>
              </a:gs>
              <a:gs pos="53000">
                <a:schemeClr val="accent5">
                  <a:lumMod val="75000"/>
                </a:schemeClr>
              </a:gs>
            </a:gsLst>
            <a:lin ang="0" scaled="1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spcAft>
                <a:spcPts val="600"/>
              </a:spcAft>
            </a:pPr>
            <a:r>
              <a:rPr lang="en-US" sz="1200" spc="150">
                <a:solidFill>
                  <a:schemeClr val="bg1"/>
                </a:solidFill>
                <a:latin typeface="Avenir Medium" panose="02000503020000020003" pitchFamily="2" charset="0"/>
                <a:ea typeface="ヒラギノ角ゴ ProN W3" charset="-128"/>
              </a:rPr>
              <a:t>ANNUAL CA125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+mj-lt"/>
              </a:rPr>
              <a:t>~50,000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+mj-lt"/>
              </a:rPr>
              <a:t>up to 4 longitudinal samples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EF18D0-EFC6-9E66-7EBD-42F25F1BE96C}"/>
              </a:ext>
            </a:extLst>
          </p:cNvPr>
          <p:cNvSpPr/>
          <p:nvPr/>
        </p:nvSpPr>
        <p:spPr>
          <a:xfrm>
            <a:off x="6928343" y="3142993"/>
            <a:ext cx="1629676" cy="64935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spcAft>
                <a:spcPts val="600"/>
              </a:spcAft>
            </a:pPr>
            <a:r>
              <a:rPr lang="en-US" sz="1050" spc="150">
                <a:solidFill>
                  <a:schemeClr val="accent5">
                    <a:lumMod val="50000"/>
                  </a:schemeClr>
                </a:solidFill>
                <a:latin typeface="Avenir Medium" panose="02000503020000020003" pitchFamily="2" charset="0"/>
                <a:ea typeface="ヒラギノ角ゴ ProN W3" charset="-128"/>
              </a:rPr>
              <a:t>ANNUAL TVUS</a:t>
            </a:r>
          </a:p>
          <a:p>
            <a:pPr algn="ctr"/>
            <a:r>
              <a:rPr lang="en-US" sz="1200">
                <a:solidFill>
                  <a:schemeClr val="accent5">
                    <a:lumMod val="50000"/>
                  </a:schemeClr>
                </a:solidFill>
                <a:latin typeface="+mj-lt"/>
              </a:rPr>
              <a:t>~50,000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37494A-09DF-2A5F-8EDF-6ACB0F4D1728}"/>
              </a:ext>
            </a:extLst>
          </p:cNvPr>
          <p:cNvSpPr/>
          <p:nvPr/>
        </p:nvSpPr>
        <p:spPr>
          <a:xfrm>
            <a:off x="5227018" y="3142993"/>
            <a:ext cx="1629676" cy="64935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spcAft>
                <a:spcPts val="600"/>
              </a:spcAft>
            </a:pPr>
            <a:r>
              <a:rPr lang="en-US" sz="1050" spc="150">
                <a:solidFill>
                  <a:schemeClr val="accent5">
                    <a:lumMod val="50000"/>
                  </a:schemeClr>
                </a:solidFill>
                <a:latin typeface="Avenir Medium" panose="02000503020000020003" pitchFamily="2" charset="0"/>
                <a:ea typeface="ヒラギノ角ゴ ProN W3" charset="-128"/>
              </a:rPr>
              <a:t>NO SCREENING</a:t>
            </a:r>
          </a:p>
          <a:p>
            <a:pPr algn="ctr"/>
            <a:r>
              <a:rPr lang="en-US" sz="1200">
                <a:solidFill>
                  <a:schemeClr val="accent5">
                    <a:lumMod val="50000"/>
                  </a:schemeClr>
                </a:solidFill>
                <a:latin typeface="+mj-lt"/>
              </a:rPr>
              <a:t>~100,000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F2F066-8502-90CD-BB4D-E17C490061B1}"/>
              </a:ext>
            </a:extLst>
          </p:cNvPr>
          <p:cNvSpPr/>
          <p:nvPr/>
        </p:nvSpPr>
        <p:spPr>
          <a:xfrm>
            <a:off x="5227018" y="1523529"/>
            <a:ext cx="7266690" cy="55816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0" tIns="36000" bIns="36000" rtlCol="0" anchor="ctr"/>
          <a:lstStyle/>
          <a:p>
            <a:pPr>
              <a:spcBef>
                <a:spcPts val="600"/>
              </a:spcBef>
            </a:pPr>
            <a:endParaRPr lang="en-US" sz="1600">
              <a:latin typeface="Avenir Light" panose="020B0402020203020204" pitchFamily="34" charset="77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931AD5-5822-6419-2024-241C32042DE8}"/>
              </a:ext>
            </a:extLst>
          </p:cNvPr>
          <p:cNvSpPr/>
          <p:nvPr/>
        </p:nvSpPr>
        <p:spPr>
          <a:xfrm>
            <a:off x="5227019" y="3894510"/>
            <a:ext cx="3331000" cy="1985608"/>
          </a:xfrm>
          <a:prstGeom prst="rect">
            <a:avLst/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venir Light" panose="020B0402020203020204" pitchFamily="34" charset="77"/>
            </a:endParaRPr>
          </a:p>
        </p:txBody>
      </p:sp>
      <p:sp>
        <p:nvSpPr>
          <p:cNvPr id="83" name="TextBox 7">
            <a:extLst>
              <a:ext uri="{FF2B5EF4-FFF2-40B4-BE49-F238E27FC236}">
                <a16:creationId xmlns:a16="http://schemas.microsoft.com/office/drawing/2014/main" id="{5A493928-2424-AAFB-95A4-F047292AC312}"/>
              </a:ext>
            </a:extLst>
          </p:cNvPr>
          <p:cNvSpPr txBox="1"/>
          <p:nvPr/>
        </p:nvSpPr>
        <p:spPr>
          <a:xfrm>
            <a:off x="8781774" y="4214087"/>
            <a:ext cx="3630504" cy="15065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1pPr>
            <a:lvl2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2pPr>
            <a:lvl3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3pPr>
            <a:lvl4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4pPr>
            <a:lvl5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9pPr>
          </a:lstStyle>
          <a:p>
            <a:pPr algn="l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Longitudinal Clinical Validation Study</a:t>
            </a:r>
          </a:p>
          <a:p>
            <a:pPr marL="184150" indent="-184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  <a:latin typeface="+mn-lt"/>
              </a:rPr>
              <a:t>200 cases; 148 HGSC, ~10X controls</a:t>
            </a:r>
          </a:p>
          <a:p>
            <a:pPr marL="184150" indent="-184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  <a:latin typeface="+mn-lt"/>
              </a:rPr>
              <a:t>Enriched for under-</a:t>
            </a:r>
            <a:br>
              <a:rPr lang="en-US" sz="1500" dirty="0">
                <a:solidFill>
                  <a:schemeClr val="tx2"/>
                </a:solidFill>
                <a:latin typeface="+mn-lt"/>
              </a:rPr>
            </a:br>
            <a:r>
              <a:rPr lang="en-US" sz="1500" dirty="0">
                <a:solidFill>
                  <a:schemeClr val="tx2"/>
                </a:solidFill>
                <a:latin typeface="+mn-lt"/>
              </a:rPr>
              <a:t>represented minorities</a:t>
            </a:r>
          </a:p>
          <a:p>
            <a:pPr marL="184150" indent="-184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  <a:latin typeface="+mn-lt"/>
              </a:rPr>
              <a:t>Endpoints: sensitivity &amp; specificity</a:t>
            </a:r>
          </a:p>
        </p:txBody>
      </p:sp>
      <p:pic>
        <p:nvPicPr>
          <p:cNvPr id="43" name="Picture 2" descr="Download United, Kingdom, Map. Royalty-Free Vector Graphic - Pixabay">
            <a:extLst>
              <a:ext uri="{FF2B5EF4-FFF2-40B4-BE49-F238E27FC236}">
                <a16:creationId xmlns:a16="http://schemas.microsoft.com/office/drawing/2014/main" id="{6C51FE0F-8C89-2AA3-CB2E-C3BA6902C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2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2520" y="1537978"/>
            <a:ext cx="2856552" cy="444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82FA1D3-C87B-AC8F-423D-F502B7D550EB}"/>
              </a:ext>
            </a:extLst>
          </p:cNvPr>
          <p:cNvGrpSpPr/>
          <p:nvPr/>
        </p:nvGrpSpPr>
        <p:grpSpPr>
          <a:xfrm>
            <a:off x="989979" y="1698284"/>
            <a:ext cx="3010521" cy="4068691"/>
            <a:chOff x="377093" y="2401212"/>
            <a:chExt cx="3010521" cy="4068691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133C7FC2-9824-FD04-5CEE-7F9BF97C1BDE}"/>
                </a:ext>
              </a:extLst>
            </p:cNvPr>
            <p:cNvSpPr txBox="1">
              <a:spLocks/>
            </p:cNvSpPr>
            <p:nvPr/>
          </p:nvSpPr>
          <p:spPr>
            <a:xfrm>
              <a:off x="377093" y="2401212"/>
              <a:ext cx="3010521" cy="230614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Roboto Light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Roboto Light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b="0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Roboto Light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Roboto Light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venir Light" panose="020B0402020203020204" pitchFamily="34" charset="77"/>
                  <a:ea typeface="Roboto Light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Avenir Black" panose="02000503020000020003" pitchFamily="2" charset="0"/>
                  <a:ea typeface="ヒラギノ角ゴ ProN W3" charset="-128"/>
                  <a:cs typeface="+mn-cs"/>
                </a:rPr>
                <a:t>200,000</a:t>
              </a:r>
            </a:p>
            <a:p>
              <a:pPr marL="0" marR="0" lvl="0" indent="0" defTabSz="914400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Avenir Black" panose="02000503020000020003" pitchFamily="2" charset="0"/>
                  <a:ea typeface="ヒラギノ角ゴ ProN W3" charset="-128"/>
                  <a:cs typeface="+mn-cs"/>
                </a:rPr>
                <a:t>women</a:t>
              </a:r>
            </a:p>
            <a:p>
              <a:pPr marL="0" marR="0" lvl="0" indent="0" defTabSz="914400" rtl="0" eaLnBrk="1" fontAlgn="auto" latinLnBrk="0" hangingPunct="1">
                <a:lnSpc>
                  <a:spcPct val="93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Roboto Light" panose="02000000000000000000" pitchFamily="2" charset="0"/>
                  <a:cs typeface="+mn-cs"/>
                </a:rPr>
                <a:t>UKCTOCS Trial</a:t>
              </a:r>
            </a:p>
            <a:p>
              <a:pPr marL="0" marR="0" lvl="0" indent="0" defTabSz="914400" rtl="0" eaLnBrk="1" fontAlgn="auto" latinLnBrk="0" hangingPunct="1">
                <a:lnSpc>
                  <a:spcPct val="93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venir Medium" panose="02000503020000020003" pitchFamily="2" charset="0"/>
                </a:rPr>
                <a:t>enrolled in a randomized controlled screening trial for ovarian cancer</a:t>
              </a:r>
              <a:endParaRPr kumimoji="0" lang="en-US" u="none" strike="noStrike" kern="1200" cap="none" spc="0" normalizeH="0" baseline="3000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venir Medium" panose="02000503020000020003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83F6A1-5747-8D17-A5C4-F3E5EF0AD4BD}"/>
                </a:ext>
              </a:extLst>
            </p:cNvPr>
            <p:cNvSpPr txBox="1"/>
            <p:nvPr/>
          </p:nvSpPr>
          <p:spPr>
            <a:xfrm>
              <a:off x="377093" y="4838687"/>
              <a:ext cx="278998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94310" indent="-19431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solidFill>
                    <a:schemeClr val="tx2"/>
                  </a:solidFill>
                  <a:latin typeface="+mn-lt"/>
                </a:rPr>
                <a:t>Blood sample collected </a:t>
              </a:r>
              <a:br>
                <a:rPr lang="en-US" sz="1600">
                  <a:solidFill>
                    <a:schemeClr val="tx2"/>
                  </a:solidFill>
                  <a:latin typeface="+mn-lt"/>
                </a:rPr>
              </a:br>
              <a:r>
                <a:rPr lang="en-US" sz="1600">
                  <a:solidFill>
                    <a:schemeClr val="tx2"/>
                  </a:solidFill>
                  <a:latin typeface="+mn-lt"/>
                </a:rPr>
                <a:t>at enrollment</a:t>
              </a:r>
            </a:p>
            <a:p>
              <a:pPr marL="194310" indent="-19431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solidFill>
                    <a:schemeClr val="tx2"/>
                  </a:solidFill>
                  <a:latin typeface="+mn-lt"/>
                </a:rPr>
                <a:t>20 years of follow-up</a:t>
              </a:r>
            </a:p>
            <a:p>
              <a:pPr marL="194310" indent="-19431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600">
                  <a:solidFill>
                    <a:schemeClr val="tx2"/>
                  </a:solidFill>
                  <a:latin typeface="+mn-lt"/>
                </a:rPr>
                <a:t>~1600 samples tested with Mercy Halo and CA125</a:t>
              </a:r>
            </a:p>
          </p:txBody>
        </p:sp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87F718F7-3BD1-153C-3EE1-7F9611215B23}"/>
              </a:ext>
            </a:extLst>
          </p:cNvPr>
          <p:cNvSpPr/>
          <p:nvPr/>
        </p:nvSpPr>
        <p:spPr>
          <a:xfrm>
            <a:off x="6016170" y="2674998"/>
            <a:ext cx="2157450" cy="428400"/>
          </a:xfrm>
          <a:custGeom>
            <a:avLst/>
            <a:gdLst>
              <a:gd name="connsiteX0" fmla="*/ 2182483 w 2182483"/>
              <a:gd name="connsiteY0" fmla="*/ 0 h 207034"/>
              <a:gd name="connsiteX1" fmla="*/ 0 w 2182483"/>
              <a:gd name="connsiteY1" fmla="*/ 0 h 207034"/>
              <a:gd name="connsiteX2" fmla="*/ 0 w 2182483"/>
              <a:gd name="connsiteY2" fmla="*/ 207034 h 20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2483" h="207034">
                <a:moveTo>
                  <a:pt x="2182483" y="0"/>
                </a:moveTo>
                <a:lnTo>
                  <a:pt x="0" y="0"/>
                </a:lnTo>
                <a:lnTo>
                  <a:pt x="0" y="207034"/>
                </a:lnTo>
              </a:path>
            </a:pathLst>
          </a:custGeom>
          <a:ln w="19050">
            <a:solidFill>
              <a:schemeClr val="accent5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igh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7CF2EA5-1FA3-7925-1563-2E11157FBFEF}"/>
              </a:ext>
            </a:extLst>
          </p:cNvPr>
          <p:cNvSpPr/>
          <p:nvPr/>
        </p:nvSpPr>
        <p:spPr>
          <a:xfrm flipH="1">
            <a:off x="8063748" y="2674998"/>
            <a:ext cx="2496641" cy="428400"/>
          </a:xfrm>
          <a:custGeom>
            <a:avLst/>
            <a:gdLst>
              <a:gd name="connsiteX0" fmla="*/ 2182483 w 2182483"/>
              <a:gd name="connsiteY0" fmla="*/ 0 h 207034"/>
              <a:gd name="connsiteX1" fmla="*/ 0 w 2182483"/>
              <a:gd name="connsiteY1" fmla="*/ 0 h 207034"/>
              <a:gd name="connsiteX2" fmla="*/ 0 w 2182483"/>
              <a:gd name="connsiteY2" fmla="*/ 207034 h 20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2483" h="207034">
                <a:moveTo>
                  <a:pt x="2182483" y="0"/>
                </a:moveTo>
                <a:lnTo>
                  <a:pt x="0" y="0"/>
                </a:lnTo>
                <a:lnTo>
                  <a:pt x="0" y="207034"/>
                </a:lnTo>
              </a:path>
            </a:pathLst>
          </a:custGeom>
          <a:ln w="19050">
            <a:solidFill>
              <a:schemeClr val="accent5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Light"/>
              <a:ea typeface="+mn-ea"/>
              <a:cs typeface="+mn-cs"/>
              <a:sym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E4A3F73-AD0F-1577-8CA1-7F3DDF78F1B3}"/>
              </a:ext>
            </a:extLst>
          </p:cNvPr>
          <p:cNvGrpSpPr/>
          <p:nvPr/>
        </p:nvGrpSpPr>
        <p:grpSpPr>
          <a:xfrm>
            <a:off x="5360674" y="4027357"/>
            <a:ext cx="3063690" cy="1719915"/>
            <a:chOff x="5513184" y="4193732"/>
            <a:chExt cx="3063690" cy="1719915"/>
          </a:xfrm>
        </p:grpSpPr>
        <p:sp>
          <p:nvSpPr>
            <p:cNvPr id="37" name="Graphic 56">
              <a:extLst>
                <a:ext uri="{FF2B5EF4-FFF2-40B4-BE49-F238E27FC236}">
                  <a16:creationId xmlns:a16="http://schemas.microsoft.com/office/drawing/2014/main" id="{CEE5039A-CB5E-769E-236E-4A4FFABE5026}"/>
                </a:ext>
              </a:extLst>
            </p:cNvPr>
            <p:cNvSpPr/>
            <p:nvPr/>
          </p:nvSpPr>
          <p:spPr>
            <a:xfrm>
              <a:off x="5558520" y="4606135"/>
              <a:ext cx="207034" cy="207034"/>
            </a:xfrm>
            <a:custGeom>
              <a:avLst/>
              <a:gdLst>
                <a:gd name="connsiteX0" fmla="*/ 160368 w 320736"/>
                <a:gd name="connsiteY0" fmla="*/ 320736 h 320736"/>
                <a:gd name="connsiteX1" fmla="*/ 273772 w 320736"/>
                <a:gd name="connsiteY1" fmla="*/ 273772 h 320736"/>
                <a:gd name="connsiteX2" fmla="*/ 320736 w 320736"/>
                <a:gd name="connsiteY2" fmla="*/ 160368 h 320736"/>
                <a:gd name="connsiteX3" fmla="*/ 273772 w 320736"/>
                <a:gd name="connsiteY3" fmla="*/ 46964 h 320736"/>
                <a:gd name="connsiteX4" fmla="*/ 160368 w 320736"/>
                <a:gd name="connsiteY4" fmla="*/ 0 h 320736"/>
                <a:gd name="connsiteX5" fmla="*/ 46964 w 320736"/>
                <a:gd name="connsiteY5" fmla="*/ 46964 h 320736"/>
                <a:gd name="connsiteX6" fmla="*/ 0 w 320736"/>
                <a:gd name="connsiteY6" fmla="*/ 160368 h 320736"/>
                <a:gd name="connsiteX7" fmla="*/ 46964 w 320736"/>
                <a:gd name="connsiteY7" fmla="*/ 273772 h 320736"/>
                <a:gd name="connsiteX8" fmla="*/ 160368 w 320736"/>
                <a:gd name="connsiteY8" fmla="*/ 320736 h 320736"/>
                <a:gd name="connsiteX9" fmla="*/ 77115 w 320736"/>
                <a:gd name="connsiteY9" fmla="*/ 164591 h 320736"/>
                <a:gd name="connsiteX10" fmla="*/ 97672 w 320736"/>
                <a:gd name="connsiteY10" fmla="*/ 164591 h 320736"/>
                <a:gd name="connsiteX11" fmla="*/ 131214 w 320736"/>
                <a:gd name="connsiteY11" fmla="*/ 198133 h 320736"/>
                <a:gd name="connsiteX12" fmla="*/ 215628 w 320736"/>
                <a:gd name="connsiteY12" fmla="*/ 113718 h 320736"/>
                <a:gd name="connsiteX13" fmla="*/ 235419 w 320736"/>
                <a:gd name="connsiteY13" fmla="*/ 114484 h 320736"/>
                <a:gd name="connsiteX14" fmla="*/ 236185 w 320736"/>
                <a:gd name="connsiteY14" fmla="*/ 134275 h 320736"/>
                <a:gd name="connsiteX15" fmla="*/ 141424 w 320736"/>
                <a:gd name="connsiteY15" fmla="*/ 229036 h 320736"/>
                <a:gd name="connsiteX16" fmla="*/ 141410 w 320736"/>
                <a:gd name="connsiteY16" fmla="*/ 229036 h 320736"/>
                <a:gd name="connsiteX17" fmla="*/ 120853 w 320736"/>
                <a:gd name="connsiteY17" fmla="*/ 229036 h 320736"/>
                <a:gd name="connsiteX18" fmla="*/ 77115 w 320736"/>
                <a:gd name="connsiteY18" fmla="*/ 185298 h 320736"/>
                <a:gd name="connsiteX19" fmla="*/ 72809 w 320736"/>
                <a:gd name="connsiteY19" fmla="*/ 174952 h 320736"/>
                <a:gd name="connsiteX20" fmla="*/ 77115 w 320736"/>
                <a:gd name="connsiteY20" fmla="*/ 164591 h 3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0736" h="320736">
                  <a:moveTo>
                    <a:pt x="160368" y="320736"/>
                  </a:moveTo>
                  <a:cubicBezTo>
                    <a:pt x="202902" y="320736"/>
                    <a:pt x="243687" y="303842"/>
                    <a:pt x="273772" y="273772"/>
                  </a:cubicBezTo>
                  <a:cubicBezTo>
                    <a:pt x="303842" y="243688"/>
                    <a:pt x="320736" y="202902"/>
                    <a:pt x="320736" y="160368"/>
                  </a:cubicBezTo>
                  <a:cubicBezTo>
                    <a:pt x="320736" y="117834"/>
                    <a:pt x="303842" y="77049"/>
                    <a:pt x="273772" y="46964"/>
                  </a:cubicBezTo>
                  <a:cubicBezTo>
                    <a:pt x="243688" y="16894"/>
                    <a:pt x="202902" y="0"/>
                    <a:pt x="160368" y="0"/>
                  </a:cubicBezTo>
                  <a:cubicBezTo>
                    <a:pt x="117834" y="0"/>
                    <a:pt x="77049" y="16894"/>
                    <a:pt x="46964" y="46964"/>
                  </a:cubicBezTo>
                  <a:cubicBezTo>
                    <a:pt x="16894" y="77048"/>
                    <a:pt x="0" y="117834"/>
                    <a:pt x="0" y="160368"/>
                  </a:cubicBezTo>
                  <a:cubicBezTo>
                    <a:pt x="0" y="202902"/>
                    <a:pt x="16894" y="243687"/>
                    <a:pt x="46964" y="273772"/>
                  </a:cubicBezTo>
                  <a:cubicBezTo>
                    <a:pt x="77048" y="303842"/>
                    <a:pt x="117834" y="320736"/>
                    <a:pt x="160368" y="320736"/>
                  </a:cubicBezTo>
                  <a:close/>
                  <a:moveTo>
                    <a:pt x="77115" y="164591"/>
                  </a:moveTo>
                  <a:cubicBezTo>
                    <a:pt x="82801" y="158946"/>
                    <a:pt x="91986" y="158946"/>
                    <a:pt x="97672" y="164591"/>
                  </a:cubicBezTo>
                  <a:lnTo>
                    <a:pt x="131214" y="198133"/>
                  </a:lnTo>
                  <a:lnTo>
                    <a:pt x="215628" y="113718"/>
                  </a:lnTo>
                  <a:cubicBezTo>
                    <a:pt x="221409" y="108757"/>
                    <a:pt x="230034" y="109099"/>
                    <a:pt x="235419" y="114484"/>
                  </a:cubicBezTo>
                  <a:cubicBezTo>
                    <a:pt x="240805" y="119869"/>
                    <a:pt x="241133" y="128480"/>
                    <a:pt x="236185" y="134275"/>
                  </a:cubicBezTo>
                  <a:lnTo>
                    <a:pt x="141424" y="229036"/>
                  </a:lnTo>
                  <a:lnTo>
                    <a:pt x="141410" y="229036"/>
                  </a:lnTo>
                  <a:cubicBezTo>
                    <a:pt x="135724" y="234695"/>
                    <a:pt x="126539" y="234695"/>
                    <a:pt x="120853" y="229036"/>
                  </a:cubicBezTo>
                  <a:lnTo>
                    <a:pt x="77115" y="185298"/>
                  </a:lnTo>
                  <a:cubicBezTo>
                    <a:pt x="74354" y="182565"/>
                    <a:pt x="72809" y="178833"/>
                    <a:pt x="72809" y="174952"/>
                  </a:cubicBezTo>
                  <a:cubicBezTo>
                    <a:pt x="72809" y="171056"/>
                    <a:pt x="74354" y="167338"/>
                    <a:pt x="77115" y="164591"/>
                  </a:cubicBezTo>
                  <a:close/>
                </a:path>
              </a:pathLst>
            </a:custGeom>
            <a:gradFill>
              <a:gsLst>
                <a:gs pos="52000">
                  <a:schemeClr val="accent5">
                    <a:lumMod val="75000"/>
                  </a:schemeClr>
                </a:gs>
                <a:gs pos="0">
                  <a:srgbClr val="399BAD"/>
                </a:gs>
                <a:gs pos="100000">
                  <a:schemeClr val="accent6"/>
                </a:gs>
              </a:gsLst>
              <a:lin ang="0" scaled="1"/>
            </a:gradFill>
            <a:ln w="3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38" name="Graphic 56">
              <a:extLst>
                <a:ext uri="{FF2B5EF4-FFF2-40B4-BE49-F238E27FC236}">
                  <a16:creationId xmlns:a16="http://schemas.microsoft.com/office/drawing/2014/main" id="{CF889490-B3D9-2E77-D70E-0E16E94C5BBD}"/>
                </a:ext>
              </a:extLst>
            </p:cNvPr>
            <p:cNvSpPr/>
            <p:nvPr/>
          </p:nvSpPr>
          <p:spPr>
            <a:xfrm>
              <a:off x="5571317" y="5123495"/>
              <a:ext cx="207034" cy="207034"/>
            </a:xfrm>
            <a:custGeom>
              <a:avLst/>
              <a:gdLst>
                <a:gd name="connsiteX0" fmla="*/ 160368 w 320736"/>
                <a:gd name="connsiteY0" fmla="*/ 320736 h 320736"/>
                <a:gd name="connsiteX1" fmla="*/ 273772 w 320736"/>
                <a:gd name="connsiteY1" fmla="*/ 273772 h 320736"/>
                <a:gd name="connsiteX2" fmla="*/ 320736 w 320736"/>
                <a:gd name="connsiteY2" fmla="*/ 160368 h 320736"/>
                <a:gd name="connsiteX3" fmla="*/ 273772 w 320736"/>
                <a:gd name="connsiteY3" fmla="*/ 46964 h 320736"/>
                <a:gd name="connsiteX4" fmla="*/ 160368 w 320736"/>
                <a:gd name="connsiteY4" fmla="*/ 0 h 320736"/>
                <a:gd name="connsiteX5" fmla="*/ 46964 w 320736"/>
                <a:gd name="connsiteY5" fmla="*/ 46964 h 320736"/>
                <a:gd name="connsiteX6" fmla="*/ 0 w 320736"/>
                <a:gd name="connsiteY6" fmla="*/ 160368 h 320736"/>
                <a:gd name="connsiteX7" fmla="*/ 46964 w 320736"/>
                <a:gd name="connsiteY7" fmla="*/ 273772 h 320736"/>
                <a:gd name="connsiteX8" fmla="*/ 160368 w 320736"/>
                <a:gd name="connsiteY8" fmla="*/ 320736 h 320736"/>
                <a:gd name="connsiteX9" fmla="*/ 77115 w 320736"/>
                <a:gd name="connsiteY9" fmla="*/ 164591 h 320736"/>
                <a:gd name="connsiteX10" fmla="*/ 97672 w 320736"/>
                <a:gd name="connsiteY10" fmla="*/ 164591 h 320736"/>
                <a:gd name="connsiteX11" fmla="*/ 131214 w 320736"/>
                <a:gd name="connsiteY11" fmla="*/ 198133 h 320736"/>
                <a:gd name="connsiteX12" fmla="*/ 215628 w 320736"/>
                <a:gd name="connsiteY12" fmla="*/ 113718 h 320736"/>
                <a:gd name="connsiteX13" fmla="*/ 235419 w 320736"/>
                <a:gd name="connsiteY13" fmla="*/ 114484 h 320736"/>
                <a:gd name="connsiteX14" fmla="*/ 236185 w 320736"/>
                <a:gd name="connsiteY14" fmla="*/ 134275 h 320736"/>
                <a:gd name="connsiteX15" fmla="*/ 141424 w 320736"/>
                <a:gd name="connsiteY15" fmla="*/ 229036 h 320736"/>
                <a:gd name="connsiteX16" fmla="*/ 141410 w 320736"/>
                <a:gd name="connsiteY16" fmla="*/ 229036 h 320736"/>
                <a:gd name="connsiteX17" fmla="*/ 120853 w 320736"/>
                <a:gd name="connsiteY17" fmla="*/ 229036 h 320736"/>
                <a:gd name="connsiteX18" fmla="*/ 77115 w 320736"/>
                <a:gd name="connsiteY18" fmla="*/ 185298 h 320736"/>
                <a:gd name="connsiteX19" fmla="*/ 72809 w 320736"/>
                <a:gd name="connsiteY19" fmla="*/ 174952 h 320736"/>
                <a:gd name="connsiteX20" fmla="*/ 77115 w 320736"/>
                <a:gd name="connsiteY20" fmla="*/ 164591 h 3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0736" h="320736">
                  <a:moveTo>
                    <a:pt x="160368" y="320736"/>
                  </a:moveTo>
                  <a:cubicBezTo>
                    <a:pt x="202902" y="320736"/>
                    <a:pt x="243687" y="303842"/>
                    <a:pt x="273772" y="273772"/>
                  </a:cubicBezTo>
                  <a:cubicBezTo>
                    <a:pt x="303842" y="243688"/>
                    <a:pt x="320736" y="202902"/>
                    <a:pt x="320736" y="160368"/>
                  </a:cubicBezTo>
                  <a:cubicBezTo>
                    <a:pt x="320736" y="117834"/>
                    <a:pt x="303842" y="77049"/>
                    <a:pt x="273772" y="46964"/>
                  </a:cubicBezTo>
                  <a:cubicBezTo>
                    <a:pt x="243688" y="16894"/>
                    <a:pt x="202902" y="0"/>
                    <a:pt x="160368" y="0"/>
                  </a:cubicBezTo>
                  <a:cubicBezTo>
                    <a:pt x="117834" y="0"/>
                    <a:pt x="77049" y="16894"/>
                    <a:pt x="46964" y="46964"/>
                  </a:cubicBezTo>
                  <a:cubicBezTo>
                    <a:pt x="16894" y="77048"/>
                    <a:pt x="0" y="117834"/>
                    <a:pt x="0" y="160368"/>
                  </a:cubicBezTo>
                  <a:cubicBezTo>
                    <a:pt x="0" y="202902"/>
                    <a:pt x="16894" y="243687"/>
                    <a:pt x="46964" y="273772"/>
                  </a:cubicBezTo>
                  <a:cubicBezTo>
                    <a:pt x="77048" y="303842"/>
                    <a:pt x="117834" y="320736"/>
                    <a:pt x="160368" y="320736"/>
                  </a:cubicBezTo>
                  <a:close/>
                  <a:moveTo>
                    <a:pt x="77115" y="164591"/>
                  </a:moveTo>
                  <a:cubicBezTo>
                    <a:pt x="82801" y="158946"/>
                    <a:pt x="91986" y="158946"/>
                    <a:pt x="97672" y="164591"/>
                  </a:cubicBezTo>
                  <a:lnTo>
                    <a:pt x="131214" y="198133"/>
                  </a:lnTo>
                  <a:lnTo>
                    <a:pt x="215628" y="113718"/>
                  </a:lnTo>
                  <a:cubicBezTo>
                    <a:pt x="221409" y="108757"/>
                    <a:pt x="230034" y="109099"/>
                    <a:pt x="235419" y="114484"/>
                  </a:cubicBezTo>
                  <a:cubicBezTo>
                    <a:pt x="240805" y="119869"/>
                    <a:pt x="241133" y="128480"/>
                    <a:pt x="236185" y="134275"/>
                  </a:cubicBezTo>
                  <a:lnTo>
                    <a:pt x="141424" y="229036"/>
                  </a:lnTo>
                  <a:lnTo>
                    <a:pt x="141410" y="229036"/>
                  </a:lnTo>
                  <a:cubicBezTo>
                    <a:pt x="135724" y="234695"/>
                    <a:pt x="126539" y="234695"/>
                    <a:pt x="120853" y="229036"/>
                  </a:cubicBezTo>
                  <a:lnTo>
                    <a:pt x="77115" y="185298"/>
                  </a:lnTo>
                  <a:cubicBezTo>
                    <a:pt x="74354" y="182565"/>
                    <a:pt x="72809" y="178833"/>
                    <a:pt x="72809" y="174952"/>
                  </a:cubicBezTo>
                  <a:cubicBezTo>
                    <a:pt x="72809" y="171056"/>
                    <a:pt x="74354" y="167338"/>
                    <a:pt x="77115" y="164591"/>
                  </a:cubicBezTo>
                  <a:close/>
                </a:path>
              </a:pathLst>
            </a:custGeom>
            <a:gradFill>
              <a:gsLst>
                <a:gs pos="52000">
                  <a:schemeClr val="accent5">
                    <a:lumMod val="75000"/>
                  </a:schemeClr>
                </a:gs>
                <a:gs pos="0">
                  <a:srgbClr val="399BAD"/>
                </a:gs>
                <a:gs pos="100000">
                  <a:schemeClr val="accent6"/>
                </a:gs>
              </a:gsLst>
              <a:lin ang="0" scaled="1"/>
            </a:gradFill>
            <a:ln w="3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39" name="Graphic 56">
              <a:extLst>
                <a:ext uri="{FF2B5EF4-FFF2-40B4-BE49-F238E27FC236}">
                  <a16:creationId xmlns:a16="http://schemas.microsoft.com/office/drawing/2014/main" id="{8B5D76C9-CB5A-6A1D-90C6-8050BC77F355}"/>
                </a:ext>
              </a:extLst>
            </p:cNvPr>
            <p:cNvSpPr/>
            <p:nvPr/>
          </p:nvSpPr>
          <p:spPr>
            <a:xfrm>
              <a:off x="5571317" y="5640853"/>
              <a:ext cx="207034" cy="207034"/>
            </a:xfrm>
            <a:custGeom>
              <a:avLst/>
              <a:gdLst>
                <a:gd name="connsiteX0" fmla="*/ 160368 w 320736"/>
                <a:gd name="connsiteY0" fmla="*/ 320736 h 320736"/>
                <a:gd name="connsiteX1" fmla="*/ 273772 w 320736"/>
                <a:gd name="connsiteY1" fmla="*/ 273772 h 320736"/>
                <a:gd name="connsiteX2" fmla="*/ 320736 w 320736"/>
                <a:gd name="connsiteY2" fmla="*/ 160368 h 320736"/>
                <a:gd name="connsiteX3" fmla="*/ 273772 w 320736"/>
                <a:gd name="connsiteY3" fmla="*/ 46964 h 320736"/>
                <a:gd name="connsiteX4" fmla="*/ 160368 w 320736"/>
                <a:gd name="connsiteY4" fmla="*/ 0 h 320736"/>
                <a:gd name="connsiteX5" fmla="*/ 46964 w 320736"/>
                <a:gd name="connsiteY5" fmla="*/ 46964 h 320736"/>
                <a:gd name="connsiteX6" fmla="*/ 0 w 320736"/>
                <a:gd name="connsiteY6" fmla="*/ 160368 h 320736"/>
                <a:gd name="connsiteX7" fmla="*/ 46964 w 320736"/>
                <a:gd name="connsiteY7" fmla="*/ 273772 h 320736"/>
                <a:gd name="connsiteX8" fmla="*/ 160368 w 320736"/>
                <a:gd name="connsiteY8" fmla="*/ 320736 h 320736"/>
                <a:gd name="connsiteX9" fmla="*/ 77115 w 320736"/>
                <a:gd name="connsiteY9" fmla="*/ 164591 h 320736"/>
                <a:gd name="connsiteX10" fmla="*/ 97672 w 320736"/>
                <a:gd name="connsiteY10" fmla="*/ 164591 h 320736"/>
                <a:gd name="connsiteX11" fmla="*/ 131214 w 320736"/>
                <a:gd name="connsiteY11" fmla="*/ 198133 h 320736"/>
                <a:gd name="connsiteX12" fmla="*/ 215628 w 320736"/>
                <a:gd name="connsiteY12" fmla="*/ 113718 h 320736"/>
                <a:gd name="connsiteX13" fmla="*/ 235419 w 320736"/>
                <a:gd name="connsiteY13" fmla="*/ 114484 h 320736"/>
                <a:gd name="connsiteX14" fmla="*/ 236185 w 320736"/>
                <a:gd name="connsiteY14" fmla="*/ 134275 h 320736"/>
                <a:gd name="connsiteX15" fmla="*/ 141424 w 320736"/>
                <a:gd name="connsiteY15" fmla="*/ 229036 h 320736"/>
                <a:gd name="connsiteX16" fmla="*/ 141410 w 320736"/>
                <a:gd name="connsiteY16" fmla="*/ 229036 h 320736"/>
                <a:gd name="connsiteX17" fmla="*/ 120853 w 320736"/>
                <a:gd name="connsiteY17" fmla="*/ 229036 h 320736"/>
                <a:gd name="connsiteX18" fmla="*/ 77115 w 320736"/>
                <a:gd name="connsiteY18" fmla="*/ 185298 h 320736"/>
                <a:gd name="connsiteX19" fmla="*/ 72809 w 320736"/>
                <a:gd name="connsiteY19" fmla="*/ 174952 h 320736"/>
                <a:gd name="connsiteX20" fmla="*/ 77115 w 320736"/>
                <a:gd name="connsiteY20" fmla="*/ 164591 h 3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0736" h="320736">
                  <a:moveTo>
                    <a:pt x="160368" y="320736"/>
                  </a:moveTo>
                  <a:cubicBezTo>
                    <a:pt x="202902" y="320736"/>
                    <a:pt x="243687" y="303842"/>
                    <a:pt x="273772" y="273772"/>
                  </a:cubicBezTo>
                  <a:cubicBezTo>
                    <a:pt x="303842" y="243688"/>
                    <a:pt x="320736" y="202902"/>
                    <a:pt x="320736" y="160368"/>
                  </a:cubicBezTo>
                  <a:cubicBezTo>
                    <a:pt x="320736" y="117834"/>
                    <a:pt x="303842" y="77049"/>
                    <a:pt x="273772" y="46964"/>
                  </a:cubicBezTo>
                  <a:cubicBezTo>
                    <a:pt x="243688" y="16894"/>
                    <a:pt x="202902" y="0"/>
                    <a:pt x="160368" y="0"/>
                  </a:cubicBezTo>
                  <a:cubicBezTo>
                    <a:pt x="117834" y="0"/>
                    <a:pt x="77049" y="16894"/>
                    <a:pt x="46964" y="46964"/>
                  </a:cubicBezTo>
                  <a:cubicBezTo>
                    <a:pt x="16894" y="77048"/>
                    <a:pt x="0" y="117834"/>
                    <a:pt x="0" y="160368"/>
                  </a:cubicBezTo>
                  <a:cubicBezTo>
                    <a:pt x="0" y="202902"/>
                    <a:pt x="16894" y="243687"/>
                    <a:pt x="46964" y="273772"/>
                  </a:cubicBezTo>
                  <a:cubicBezTo>
                    <a:pt x="77048" y="303842"/>
                    <a:pt x="117834" y="320736"/>
                    <a:pt x="160368" y="320736"/>
                  </a:cubicBezTo>
                  <a:close/>
                  <a:moveTo>
                    <a:pt x="77115" y="164591"/>
                  </a:moveTo>
                  <a:cubicBezTo>
                    <a:pt x="82801" y="158946"/>
                    <a:pt x="91986" y="158946"/>
                    <a:pt x="97672" y="164591"/>
                  </a:cubicBezTo>
                  <a:lnTo>
                    <a:pt x="131214" y="198133"/>
                  </a:lnTo>
                  <a:lnTo>
                    <a:pt x="215628" y="113718"/>
                  </a:lnTo>
                  <a:cubicBezTo>
                    <a:pt x="221409" y="108757"/>
                    <a:pt x="230034" y="109099"/>
                    <a:pt x="235419" y="114484"/>
                  </a:cubicBezTo>
                  <a:cubicBezTo>
                    <a:pt x="240805" y="119869"/>
                    <a:pt x="241133" y="128480"/>
                    <a:pt x="236185" y="134275"/>
                  </a:cubicBezTo>
                  <a:lnTo>
                    <a:pt x="141424" y="229036"/>
                  </a:lnTo>
                  <a:lnTo>
                    <a:pt x="141410" y="229036"/>
                  </a:lnTo>
                  <a:cubicBezTo>
                    <a:pt x="135724" y="234695"/>
                    <a:pt x="126539" y="234695"/>
                    <a:pt x="120853" y="229036"/>
                  </a:cubicBezTo>
                  <a:lnTo>
                    <a:pt x="77115" y="185298"/>
                  </a:lnTo>
                  <a:cubicBezTo>
                    <a:pt x="74354" y="182565"/>
                    <a:pt x="72809" y="178833"/>
                    <a:pt x="72809" y="174952"/>
                  </a:cubicBezTo>
                  <a:cubicBezTo>
                    <a:pt x="72809" y="171056"/>
                    <a:pt x="74354" y="167338"/>
                    <a:pt x="77115" y="164591"/>
                  </a:cubicBezTo>
                  <a:close/>
                </a:path>
              </a:pathLst>
            </a:custGeom>
            <a:gradFill>
              <a:gsLst>
                <a:gs pos="52000">
                  <a:schemeClr val="accent5">
                    <a:lumMod val="75000"/>
                  </a:schemeClr>
                </a:gs>
                <a:gs pos="0">
                  <a:srgbClr val="399BAD"/>
                </a:gs>
                <a:gs pos="100000">
                  <a:schemeClr val="accent6"/>
                </a:gs>
              </a:gsLst>
              <a:lin ang="0" scaled="1"/>
            </a:gradFill>
            <a:ln w="3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ADA35B4-1B4A-6863-B8BB-EFBDB0EF8B5E}"/>
                </a:ext>
              </a:extLst>
            </p:cNvPr>
            <p:cNvCxnSpPr>
              <a:cxnSpLocks/>
            </p:cNvCxnSpPr>
            <p:nvPr/>
          </p:nvCxnSpPr>
          <p:spPr>
            <a:xfrm>
              <a:off x="5513184" y="4968332"/>
              <a:ext cx="2991600" cy="0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8879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697E42-321D-19BD-26F3-265398D80D60}"/>
                </a:ext>
              </a:extLst>
            </p:cNvPr>
            <p:cNvCxnSpPr>
              <a:cxnSpLocks/>
            </p:cNvCxnSpPr>
            <p:nvPr/>
          </p:nvCxnSpPr>
          <p:spPr>
            <a:xfrm>
              <a:off x="5513184" y="5485691"/>
              <a:ext cx="2991600" cy="0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8879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5, chunk 1">
              <a:extLst>
                <a:ext uri="{FF2B5EF4-FFF2-40B4-BE49-F238E27FC236}">
                  <a16:creationId xmlns:a16="http://schemas.microsoft.com/office/drawing/2014/main" id="{5C2FDC14-B68A-3E8B-F7E0-3FD073C13664}"/>
                </a:ext>
              </a:extLst>
            </p:cNvPr>
            <p:cNvSpPr txBox="1"/>
            <p:nvPr/>
          </p:nvSpPr>
          <p:spPr>
            <a:xfrm>
              <a:off x="5558520" y="4193732"/>
              <a:ext cx="2778379" cy="318933"/>
            </a:xfrm>
            <a:prstGeom prst="rect">
              <a:avLst/>
            </a:prstGeom>
            <a:noFill/>
          </p:spPr>
          <p:txBody>
            <a:bodyPr wrap="square" lIns="0" numCol="1" rtlCol="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Aft>
                  <a:spcPts val="600"/>
                </a:spcAft>
                <a:defRPr sz="1600">
                  <a:solidFill>
                    <a:schemeClr val="tx2"/>
                  </a:solidFill>
                  <a:latin typeface="+mj-lt"/>
                </a:defRPr>
              </a:lvl1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4A3C4C"/>
                  </a:solidFill>
                  <a:effectLst/>
                  <a:uLnTx/>
                  <a:uFillTx/>
                  <a:latin typeface="Avenir Heavy"/>
                  <a:ea typeface="ヒラギノ角ゴ ProN W3" charset="-128"/>
                  <a:cs typeface="+mn-cs"/>
                  <a:sym typeface="Arial" pitchFamily="34" charset="0"/>
                </a:rPr>
                <a:t>Clinical Validation Study</a:t>
              </a:r>
            </a:p>
          </p:txBody>
        </p:sp>
        <p:sp>
          <p:nvSpPr>
            <p:cNvPr id="41" name="TextBox 35, chunk 2">
              <a:extLst>
                <a:ext uri="{FF2B5EF4-FFF2-40B4-BE49-F238E27FC236}">
                  <a16:creationId xmlns:a16="http://schemas.microsoft.com/office/drawing/2014/main" id="{71F17027-11EA-5B40-E7D4-64CB088296E2}"/>
                </a:ext>
              </a:extLst>
            </p:cNvPr>
            <p:cNvSpPr txBox="1"/>
            <p:nvPr/>
          </p:nvSpPr>
          <p:spPr>
            <a:xfrm>
              <a:off x="5858106" y="4540375"/>
              <a:ext cx="2448407" cy="338554"/>
            </a:xfrm>
            <a:prstGeom prst="rect">
              <a:avLst/>
            </a:prstGeom>
            <a:noFill/>
          </p:spPr>
          <p:txBody>
            <a:bodyPr wrap="square" lIns="0" numCol="1" rtlCol="0">
              <a:spAutoFit/>
            </a:bodyPr>
            <a:lstStyle>
              <a:defPPr>
                <a:defRPr lang="en-US"/>
              </a:defPPr>
              <a:lvl1pPr marR="0" lvl="0" indent="0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rgbClr val="4A3C4C"/>
                  </a:solidFill>
                  <a:effectLst/>
                  <a:uLnTx/>
                  <a:uFillTx/>
                  <a:latin typeface="Avenir Light"/>
                </a:defRPr>
              </a:lvl1pPr>
            </a:lstStyle>
            <a:p>
              <a:r>
                <a:rPr lang="en-US"/>
                <a:t>89% early-stage sensitivity</a:t>
              </a:r>
            </a:p>
          </p:txBody>
        </p:sp>
        <p:sp>
          <p:nvSpPr>
            <p:cNvPr id="42" name="TextBox 35, chunk 3">
              <a:extLst>
                <a:ext uri="{FF2B5EF4-FFF2-40B4-BE49-F238E27FC236}">
                  <a16:creationId xmlns:a16="http://schemas.microsoft.com/office/drawing/2014/main" id="{D1EF6931-D5B0-80E0-372E-8D22B52996F4}"/>
                </a:ext>
              </a:extLst>
            </p:cNvPr>
            <p:cNvSpPr txBox="1"/>
            <p:nvPr/>
          </p:nvSpPr>
          <p:spPr>
            <a:xfrm>
              <a:off x="5858106" y="5057735"/>
              <a:ext cx="2718768" cy="338554"/>
            </a:xfrm>
            <a:prstGeom prst="rect">
              <a:avLst/>
            </a:prstGeom>
            <a:noFill/>
          </p:spPr>
          <p:txBody>
            <a:bodyPr wrap="square" lIns="0" numCol="1" rtlCol="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Aft>
                  <a:spcPts val="600"/>
                </a:spcAft>
                <a:defRPr sz="1600">
                  <a:solidFill>
                    <a:schemeClr val="tx2"/>
                  </a:solidFill>
                  <a:latin typeface="+mj-lt"/>
                </a:defRPr>
              </a:lvl1pPr>
            </a:lstStyle>
            <a:p>
              <a:pPr marR="0" lvl="0" indent="0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4A3C4C"/>
                  </a:solidFill>
                  <a:effectLst/>
                  <a:uLnTx/>
                  <a:uFillTx/>
                  <a:latin typeface="Avenir Light"/>
                  <a:ea typeface="ヒラギノ角ゴ ProN W3" charset="-128"/>
                  <a:cs typeface="+mn-cs"/>
                  <a:sym typeface="Arial" pitchFamily="34" charset="0"/>
                </a:rPr>
                <a:t>98% specificity</a:t>
              </a:r>
            </a:p>
          </p:txBody>
        </p:sp>
        <p:sp>
          <p:nvSpPr>
            <p:cNvPr id="46" name="TextBox 35, chunk 4">
              <a:extLst>
                <a:ext uri="{FF2B5EF4-FFF2-40B4-BE49-F238E27FC236}">
                  <a16:creationId xmlns:a16="http://schemas.microsoft.com/office/drawing/2014/main" id="{85B9090B-2662-3925-FA68-2809D295FF24}"/>
                </a:ext>
              </a:extLst>
            </p:cNvPr>
            <p:cNvSpPr txBox="1"/>
            <p:nvPr/>
          </p:nvSpPr>
          <p:spPr>
            <a:xfrm>
              <a:off x="5858106" y="5575093"/>
              <a:ext cx="2718768" cy="338554"/>
            </a:xfrm>
            <a:prstGeom prst="rect">
              <a:avLst/>
            </a:prstGeom>
            <a:noFill/>
          </p:spPr>
          <p:txBody>
            <a:bodyPr wrap="square" lIns="0" numCol="1" rtlCol="0">
              <a:spAutoFit/>
            </a:bodyPr>
            <a:lstStyle>
              <a:defPPr>
                <a:defRPr lang="en-US"/>
              </a:defPPr>
              <a:lvl1pPr marR="0" lvl="0" indent="0" defTabSz="91440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rgbClr val="4A3C4C"/>
                  </a:solidFill>
                  <a:effectLst/>
                  <a:uLnTx/>
                  <a:uFillTx/>
                  <a:latin typeface="Avenir Light"/>
                </a:defRPr>
              </a:lvl1pPr>
            </a:lstStyle>
            <a:p>
              <a:r>
                <a:rPr lang="en-US"/>
                <a:t>Superior vs CA125 and TVUS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B95EB19-95F6-9300-A045-F2FE55A6D853}"/>
              </a:ext>
            </a:extLst>
          </p:cNvPr>
          <p:cNvGrpSpPr/>
          <p:nvPr/>
        </p:nvGrpSpPr>
        <p:grpSpPr>
          <a:xfrm>
            <a:off x="6325753" y="1604225"/>
            <a:ext cx="5069220" cy="396772"/>
            <a:chOff x="4792562" y="1822627"/>
            <a:chExt cx="5069220" cy="396772"/>
          </a:xfrm>
          <a:noFill/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686FC32-6BB3-6B23-849D-11C7A8B491AC}"/>
                </a:ext>
              </a:extLst>
            </p:cNvPr>
            <p:cNvSpPr/>
            <p:nvPr/>
          </p:nvSpPr>
          <p:spPr>
            <a:xfrm>
              <a:off x="4792562" y="1925072"/>
              <a:ext cx="1180924" cy="1918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spc="150" dirty="0">
                  <a:solidFill>
                    <a:schemeClr val="bg1"/>
                  </a:solidFill>
                  <a:latin typeface="Avenir Medium" panose="02000503020000020003" pitchFamily="2" charset="0"/>
                  <a:ea typeface="ヒラギノ角ゴ ProN W3" charset="-128"/>
                </a:rPr>
                <a:t>UKCTOCS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0F058D5-02BC-072F-04C3-D5FCB0A59E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7334" y="1822627"/>
              <a:ext cx="0" cy="396772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8E4FEC7-0CBB-0890-60AF-C357F2A4C89D}"/>
                </a:ext>
              </a:extLst>
            </p:cNvPr>
            <p:cNvSpPr/>
            <p:nvPr/>
          </p:nvSpPr>
          <p:spPr>
            <a:xfrm>
              <a:off x="7141183" y="1901815"/>
              <a:ext cx="2720599" cy="2321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3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Heavy"/>
                  <a:ea typeface="+mn-ea"/>
                  <a:cs typeface="+mn-cs"/>
                  <a:sym typeface="Arial" pitchFamily="34" charset="0"/>
                </a:rPr>
                <a:t>~200,000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  <a:sym typeface="Arial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  <a:sym typeface="Arial" pitchFamily="34" charset="0"/>
                </a:rPr>
                <a:t>post-menopausal women</a:t>
              </a:r>
            </a:p>
          </p:txBody>
        </p: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529224E-5408-A533-43E7-59C43000FD30}"/>
              </a:ext>
            </a:extLst>
          </p:cNvPr>
          <p:cNvCxnSpPr>
            <a:cxnSpLocks/>
          </p:cNvCxnSpPr>
          <p:nvPr/>
        </p:nvCxnSpPr>
        <p:spPr>
          <a:xfrm>
            <a:off x="7743181" y="2674998"/>
            <a:ext cx="0" cy="42840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BB03CC8-A19E-C1F7-5FFA-BE51B54297C8}"/>
              </a:ext>
            </a:extLst>
          </p:cNvPr>
          <p:cNvCxnSpPr>
            <a:cxnSpLocks/>
          </p:cNvCxnSpPr>
          <p:nvPr/>
        </p:nvCxnSpPr>
        <p:spPr>
          <a:xfrm>
            <a:off x="8860363" y="2081693"/>
            <a:ext cx="0" cy="593305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07423C-373A-B89A-2542-83FBC4711D4C}"/>
              </a:ext>
            </a:extLst>
          </p:cNvPr>
          <p:cNvSpPr txBox="1"/>
          <p:nvPr/>
        </p:nvSpPr>
        <p:spPr>
          <a:xfrm>
            <a:off x="8113909" y="2214540"/>
            <a:ext cx="1492908" cy="318924"/>
          </a:xfrm>
          <a:prstGeom prst="rect">
            <a:avLst/>
          </a:prstGeom>
          <a:solidFill>
            <a:schemeClr val="bg1"/>
          </a:solidFill>
        </p:spPr>
        <p:txBody>
          <a:bodyPr wrap="none" tIns="36000" bIns="3600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n-lt"/>
              </a:rPr>
              <a:t>randomization</a:t>
            </a:r>
          </a:p>
        </p:txBody>
      </p:sp>
    </p:spTree>
    <p:extLst>
      <p:ext uri="{BB962C8B-B14F-4D97-AF65-F5344CB8AC3E}">
        <p14:creationId xmlns:p14="http://schemas.microsoft.com/office/powerpoint/2010/main" val="1502994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30095-34F6-2440-D690-8E5F3EC17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5E8343-3CA7-15AA-C865-B291AB0B6C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76" t="23006" r="29432" b="20695"/>
          <a:stretch>
            <a:fillRect/>
          </a:stretch>
        </p:blipFill>
        <p:spPr>
          <a:xfrm>
            <a:off x="7683879" y="2291487"/>
            <a:ext cx="5209413" cy="2997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F23154-769A-C419-3F91-BF1B48434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39" t="22996" r="29432" b="16604"/>
          <a:stretch>
            <a:fillRect/>
          </a:stretch>
        </p:blipFill>
        <p:spPr>
          <a:xfrm>
            <a:off x="2255190" y="2241429"/>
            <a:ext cx="5194046" cy="3055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F0C15-3BA6-957B-E962-3CECA862F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err="1"/>
              <a:t>PRoBE</a:t>
            </a:r>
            <a:r>
              <a:rPr lang="en-US"/>
              <a:t> Cohorts Can Enable </a:t>
            </a: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Similar or Better Statistical Power</a:t>
            </a:r>
            <a:r>
              <a:rPr lang="en-US"/>
              <a:t> vs Prospective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F963B-79BE-D490-35E8-7844631D4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5F30F1-87E3-C3D4-616C-53472DA19D70}"/>
              </a:ext>
            </a:extLst>
          </p:cNvPr>
          <p:cNvSpPr txBox="1"/>
          <p:nvPr/>
        </p:nvSpPr>
        <p:spPr>
          <a:xfrm>
            <a:off x="1294348" y="3088948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49326F-288B-7A0A-568C-3D519A36392A}"/>
              </a:ext>
            </a:extLst>
          </p:cNvPr>
          <p:cNvSpPr txBox="1"/>
          <p:nvPr/>
        </p:nvSpPr>
        <p:spPr>
          <a:xfrm>
            <a:off x="1294348" y="3681830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67C696-854B-D953-0B0C-46C7655490F7}"/>
              </a:ext>
            </a:extLst>
          </p:cNvPr>
          <p:cNvSpPr txBox="1"/>
          <p:nvPr/>
        </p:nvSpPr>
        <p:spPr>
          <a:xfrm>
            <a:off x="1294348" y="4274712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DA176A-A586-9231-C559-A711A1D6FC89}"/>
              </a:ext>
            </a:extLst>
          </p:cNvPr>
          <p:cNvSpPr txBox="1"/>
          <p:nvPr/>
        </p:nvSpPr>
        <p:spPr>
          <a:xfrm>
            <a:off x="1294348" y="4867594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A1DCC6-114F-6EB5-44AA-99647F27B153}"/>
              </a:ext>
            </a:extLst>
          </p:cNvPr>
          <p:cNvSpPr txBox="1"/>
          <p:nvPr/>
        </p:nvSpPr>
        <p:spPr>
          <a:xfrm>
            <a:off x="3977863" y="1801533"/>
            <a:ext cx="165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>
                <a:solidFill>
                  <a:schemeClr val="tx2"/>
                </a:solidFill>
                <a:latin typeface="+mj-lt"/>
              </a:rPr>
              <a:t>Sensitivity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676592-A03D-6B43-A0E5-1C504073A154}"/>
              </a:ext>
            </a:extLst>
          </p:cNvPr>
          <p:cNvSpPr txBox="1"/>
          <p:nvPr/>
        </p:nvSpPr>
        <p:spPr>
          <a:xfrm>
            <a:off x="9287108" y="1798443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>
                <a:solidFill>
                  <a:schemeClr val="tx2"/>
                </a:solidFill>
                <a:latin typeface="+mj-lt"/>
              </a:rPr>
              <a:t>Specificity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3FEADA-A1C3-8288-8DF1-BA268A1DDC12}"/>
              </a:ext>
            </a:extLst>
          </p:cNvPr>
          <p:cNvCxnSpPr>
            <a:cxnSpLocks/>
          </p:cNvCxnSpPr>
          <p:nvPr/>
        </p:nvCxnSpPr>
        <p:spPr>
          <a:xfrm>
            <a:off x="1261656" y="3249520"/>
            <a:ext cx="0" cy="183362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02F63A8-E566-4D5A-C87B-40E5B415A610}"/>
              </a:ext>
            </a:extLst>
          </p:cNvPr>
          <p:cNvSpPr txBox="1"/>
          <p:nvPr/>
        </p:nvSpPr>
        <p:spPr>
          <a:xfrm rot="16200000">
            <a:off x="-164250" y="3750833"/>
            <a:ext cx="1943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>
                <a:solidFill>
                  <a:schemeClr val="accent5">
                    <a:lumMod val="50000"/>
                  </a:schemeClr>
                </a:solidFill>
                <a:latin typeface="+mj-lt"/>
              </a:rPr>
              <a:t>FDA approved </a:t>
            </a:r>
            <a:r>
              <a:rPr lang="en-US" sz="1600">
                <a:solidFill>
                  <a:schemeClr val="tx2"/>
                </a:solidFill>
                <a:latin typeface="+mj-lt"/>
              </a:rPr>
              <a:t>non-invasive CRC screening tests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6B74587-47A0-7C5E-6CA3-CFD9CE31F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413438" y="2442200"/>
            <a:ext cx="983895" cy="3212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17BB29-0188-1F33-9DCC-BF89A19FB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914114" y="2442200"/>
            <a:ext cx="983895" cy="32121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B7FC771-6C97-D36A-E1F8-9BC0B3C6A56D}"/>
              </a:ext>
            </a:extLst>
          </p:cNvPr>
          <p:cNvSpPr/>
          <p:nvPr/>
        </p:nvSpPr>
        <p:spPr>
          <a:xfrm>
            <a:off x="2303937" y="2272808"/>
            <a:ext cx="10537347" cy="59739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  <p:pic>
        <p:nvPicPr>
          <p:cNvPr id="8" name="Picture 2" descr="File:Food and Drug Administration logo ...">
            <a:extLst>
              <a:ext uri="{FF2B5EF4-FFF2-40B4-BE49-F238E27FC236}">
                <a16:creationId xmlns:a16="http://schemas.microsoft.com/office/drawing/2014/main" id="{42C85314-372B-3E49-EF82-3B0A4F07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42" y="2865034"/>
            <a:ext cx="724716" cy="2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428B7B-4806-9779-4305-4B9D7CC70D52}"/>
              </a:ext>
            </a:extLst>
          </p:cNvPr>
          <p:cNvSpPr/>
          <p:nvPr/>
        </p:nvSpPr>
        <p:spPr>
          <a:xfrm>
            <a:off x="0" y="5704954"/>
            <a:ext cx="13467991" cy="778373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  <a:latin typeface="+mj-lt"/>
              </a:rPr>
              <a:t>Assessment of sensitivity and specificity with tight confidence intervals</a:t>
            </a:r>
          </a:p>
        </p:txBody>
      </p:sp>
    </p:spTree>
    <p:extLst>
      <p:ext uri="{BB962C8B-B14F-4D97-AF65-F5344CB8AC3E}">
        <p14:creationId xmlns:p14="http://schemas.microsoft.com/office/powerpoint/2010/main" val="320482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1494-806F-1298-0FAE-C3B043F1A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F3C73-2E9E-E4CA-889F-7C6332F6CC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39" t="22996" r="29432" b="16604"/>
          <a:stretch>
            <a:fillRect/>
          </a:stretch>
        </p:blipFill>
        <p:spPr>
          <a:xfrm>
            <a:off x="2255190" y="2241429"/>
            <a:ext cx="5194046" cy="30550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361CD2-F5D3-EB4A-300E-49F8633E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6" y="403225"/>
            <a:ext cx="12622211" cy="855663"/>
          </a:xfrm>
        </p:spPr>
        <p:txBody>
          <a:bodyPr>
            <a:noAutofit/>
          </a:bodyPr>
          <a:lstStyle/>
          <a:p>
            <a:r>
              <a:rPr lang="en-US" dirty="0"/>
              <a:t>Mercy’s Study Also Reports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Screening Program Sensitivity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All Other Studies Report Prevalent Sensitivity Only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35F20-FF2E-DDD1-CF6D-153336305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D577FC-AED1-7BCB-F5ED-0E001E9C7042}"/>
              </a:ext>
            </a:extLst>
          </p:cNvPr>
          <p:cNvSpPr txBox="1"/>
          <p:nvPr/>
        </p:nvSpPr>
        <p:spPr>
          <a:xfrm>
            <a:off x="3977863" y="1801533"/>
            <a:ext cx="165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>
                <a:solidFill>
                  <a:schemeClr val="tx2"/>
                </a:solidFill>
                <a:latin typeface="+mj-lt"/>
              </a:rPr>
              <a:t>Sensitivity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03DCA93-50B0-FD1D-704F-CC46E5636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13438" y="2442200"/>
            <a:ext cx="983895" cy="32121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9E2D636-E349-B7FB-0A78-DEF5E59847F0}"/>
              </a:ext>
            </a:extLst>
          </p:cNvPr>
          <p:cNvSpPr/>
          <p:nvPr/>
        </p:nvSpPr>
        <p:spPr>
          <a:xfrm>
            <a:off x="2303937" y="2272808"/>
            <a:ext cx="5145299" cy="59739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err="1">
              <a:latin typeface="Avenir Light" panose="020B0402020203020204" pitchFamily="34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3AB445-7180-1CE6-E850-37127AEE7C25}"/>
              </a:ext>
            </a:extLst>
          </p:cNvPr>
          <p:cNvSpPr/>
          <p:nvPr/>
        </p:nvSpPr>
        <p:spPr>
          <a:xfrm>
            <a:off x="0" y="5997054"/>
            <a:ext cx="13467991" cy="778373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0000"/>
              </a:lnSpc>
            </a:pPr>
            <a:r>
              <a:rPr lang="en-US" sz="2800">
                <a:latin typeface="+mj-lt"/>
              </a:rPr>
              <a:t>Prevalent round-only studies can over-estimate sensitivity</a:t>
            </a:r>
            <a:endParaRPr lang="en-US" sz="28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495149F-495A-99EB-0898-590690C19F72}"/>
              </a:ext>
            </a:extLst>
          </p:cNvPr>
          <p:cNvGrpSpPr/>
          <p:nvPr/>
        </p:nvGrpSpPr>
        <p:grpSpPr>
          <a:xfrm>
            <a:off x="7449236" y="1638300"/>
            <a:ext cx="5580964" cy="4025900"/>
            <a:chOff x="7449236" y="1638300"/>
            <a:chExt cx="5580964" cy="40259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8544C58-51D1-3D61-09A0-98E1D5247C38}"/>
                </a:ext>
              </a:extLst>
            </p:cNvPr>
            <p:cNvSpPr/>
            <p:nvPr/>
          </p:nvSpPr>
          <p:spPr>
            <a:xfrm>
              <a:off x="7734300" y="1638300"/>
              <a:ext cx="5295900" cy="4025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bIns="36000" rtlCol="0" anchor="ctr"/>
            <a:lstStyle/>
            <a:p>
              <a:pPr algn="ctr"/>
              <a:endParaRPr lang="en-US" sz="3600" err="1">
                <a:latin typeface="Avenir Light" panose="020B0402020203020204" pitchFamily="34" charset="77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D1E72D-1EFA-7FBE-CEC8-447854F01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027" t="20060" r="62418" b="23890"/>
            <a:stretch>
              <a:fillRect/>
            </a:stretch>
          </p:blipFill>
          <p:spPr>
            <a:xfrm>
              <a:off x="8892918" y="2552159"/>
              <a:ext cx="3160992" cy="24167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56F208-5BAF-7903-208B-97B64FD92ECA}"/>
                </a:ext>
              </a:extLst>
            </p:cNvPr>
            <p:cNvSpPr txBox="1"/>
            <p:nvPr/>
          </p:nvSpPr>
          <p:spPr>
            <a:xfrm>
              <a:off x="8931930" y="4958650"/>
              <a:ext cx="15696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>
                  <a:solidFill>
                    <a:schemeClr val="tx2"/>
                  </a:solidFill>
                  <a:latin typeface="+mj-lt"/>
                </a:rPr>
                <a:t>Prevalent Round</a:t>
              </a:r>
            </a:p>
            <a:p>
              <a:pPr algn="ctr">
                <a:lnSpc>
                  <a:spcPct val="100000"/>
                </a:lnSpc>
              </a:pPr>
              <a:r>
                <a:rPr lang="en-US" sz="1400">
                  <a:solidFill>
                    <a:schemeClr val="tx2"/>
                  </a:solidFill>
                  <a:latin typeface="+mn-lt"/>
                </a:rPr>
                <a:t>n = 26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72A946-419D-87D5-4764-54C7139961BC}"/>
                </a:ext>
              </a:extLst>
            </p:cNvPr>
            <p:cNvSpPr txBox="1"/>
            <p:nvPr/>
          </p:nvSpPr>
          <p:spPr>
            <a:xfrm>
              <a:off x="10517362" y="4963758"/>
              <a:ext cx="15343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>
                  <a:solidFill>
                    <a:schemeClr val="tx2"/>
                  </a:solidFill>
                  <a:latin typeface="+mj-lt"/>
                </a:rPr>
                <a:t>Incident Rounds</a:t>
              </a:r>
            </a:p>
            <a:p>
              <a:pPr algn="ctr">
                <a:lnSpc>
                  <a:spcPct val="100000"/>
                </a:lnSpc>
              </a:pPr>
              <a:r>
                <a:rPr lang="en-US" sz="1400">
                  <a:solidFill>
                    <a:schemeClr val="tx2"/>
                  </a:solidFill>
                  <a:latin typeface="+mn-lt"/>
                </a:rPr>
                <a:t>n = 122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A51D4AB-D087-7370-0319-9E9F606D7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>
            <a:xfrm>
              <a:off x="11284559" y="3292607"/>
              <a:ext cx="983895" cy="32121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BEE522-BD26-5C28-475E-F235C8604BFB}"/>
                </a:ext>
              </a:extLst>
            </p:cNvPr>
            <p:cNvSpPr txBox="1"/>
            <p:nvPr/>
          </p:nvSpPr>
          <p:spPr>
            <a:xfrm>
              <a:off x="11284559" y="4037430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>
                  <a:solidFill>
                    <a:schemeClr val="tx2"/>
                  </a:solidFill>
                  <a:latin typeface="+mj-lt"/>
                </a:rPr>
                <a:t>CA125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5CA81-2547-E35C-ABF3-A3D5C6EC818B}"/>
                </a:ext>
              </a:extLst>
            </p:cNvPr>
            <p:cNvSpPr txBox="1"/>
            <p:nvPr/>
          </p:nvSpPr>
          <p:spPr>
            <a:xfrm>
              <a:off x="7927977" y="1791088"/>
              <a:ext cx="48640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~80% incident cancers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DBB184C-B380-DDCC-2F43-0286823E7F54}"/>
                </a:ext>
              </a:extLst>
            </p:cNvPr>
            <p:cNvCxnSpPr/>
            <p:nvPr/>
          </p:nvCxnSpPr>
          <p:spPr>
            <a:xfrm flipV="1">
              <a:off x="7449236" y="1638300"/>
              <a:ext cx="285064" cy="634508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DEEF0E3-8B49-5E54-D196-02C6F0F55370}"/>
                </a:ext>
              </a:extLst>
            </p:cNvPr>
            <p:cNvCxnSpPr/>
            <p:nvPr/>
          </p:nvCxnSpPr>
          <p:spPr>
            <a:xfrm>
              <a:off x="7449236" y="2865034"/>
              <a:ext cx="285064" cy="2799166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Left Brace 29">
            <a:extLst>
              <a:ext uri="{FF2B5EF4-FFF2-40B4-BE49-F238E27FC236}">
                <a16:creationId xmlns:a16="http://schemas.microsoft.com/office/drawing/2014/main" id="{F907579E-EE61-FC32-1230-31ABC27A396B}"/>
              </a:ext>
            </a:extLst>
          </p:cNvPr>
          <p:cNvSpPr/>
          <p:nvPr/>
        </p:nvSpPr>
        <p:spPr>
          <a:xfrm>
            <a:off x="5257801" y="3139748"/>
            <a:ext cx="342900" cy="1879918"/>
          </a:xfrm>
          <a:prstGeom prst="leftBrace">
            <a:avLst>
              <a:gd name="adj1" fmla="val 96684"/>
              <a:gd name="adj2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C076C7-7B8C-C5C7-E1D7-6335001BBD18}"/>
              </a:ext>
            </a:extLst>
          </p:cNvPr>
          <p:cNvSpPr txBox="1"/>
          <p:nvPr/>
        </p:nvSpPr>
        <p:spPr>
          <a:xfrm>
            <a:off x="2815791" y="3719390"/>
            <a:ext cx="2291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100% prevalent cancers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3D8656-C528-F7CF-948C-515B150858F8}"/>
              </a:ext>
            </a:extLst>
          </p:cNvPr>
          <p:cNvSpPr txBox="1"/>
          <p:nvPr/>
        </p:nvSpPr>
        <p:spPr>
          <a:xfrm>
            <a:off x="1294348" y="3088948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3106C1-93EF-77D9-3CDF-9455D10CF492}"/>
              </a:ext>
            </a:extLst>
          </p:cNvPr>
          <p:cNvSpPr txBox="1"/>
          <p:nvPr/>
        </p:nvSpPr>
        <p:spPr>
          <a:xfrm>
            <a:off x="1294348" y="3681830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2C2953-6209-4C10-4A28-198ED6ABF880}"/>
              </a:ext>
            </a:extLst>
          </p:cNvPr>
          <p:cNvSpPr txBox="1"/>
          <p:nvPr/>
        </p:nvSpPr>
        <p:spPr>
          <a:xfrm>
            <a:off x="1294348" y="4274712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84B010-26F5-7F05-CF73-F96F14218DD3}"/>
              </a:ext>
            </a:extLst>
          </p:cNvPr>
          <p:cNvSpPr txBox="1"/>
          <p:nvPr/>
        </p:nvSpPr>
        <p:spPr>
          <a:xfrm>
            <a:off x="1294348" y="4867594"/>
            <a:ext cx="87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>
                <a:solidFill>
                  <a:schemeClr val="tx2"/>
                </a:solidFill>
                <a:latin typeface="+mj-lt"/>
              </a:rPr>
              <a:t>Test #4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B1458DC-B3A1-567F-B2F5-54924008BE3A}"/>
              </a:ext>
            </a:extLst>
          </p:cNvPr>
          <p:cNvCxnSpPr>
            <a:cxnSpLocks/>
          </p:cNvCxnSpPr>
          <p:nvPr/>
        </p:nvCxnSpPr>
        <p:spPr>
          <a:xfrm>
            <a:off x="1261656" y="3249520"/>
            <a:ext cx="0" cy="183362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3371803-06F5-9B89-BBE1-F07C6FAA5CB4}"/>
              </a:ext>
            </a:extLst>
          </p:cNvPr>
          <p:cNvSpPr txBox="1"/>
          <p:nvPr/>
        </p:nvSpPr>
        <p:spPr>
          <a:xfrm rot="16200000">
            <a:off x="-164250" y="3750833"/>
            <a:ext cx="1943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>
                <a:solidFill>
                  <a:schemeClr val="accent5">
                    <a:lumMod val="50000"/>
                  </a:schemeClr>
                </a:solidFill>
                <a:latin typeface="+mj-lt"/>
              </a:rPr>
              <a:t>FDA approved </a:t>
            </a:r>
            <a:r>
              <a:rPr lang="en-US" sz="1600">
                <a:solidFill>
                  <a:schemeClr val="tx2"/>
                </a:solidFill>
                <a:latin typeface="+mj-lt"/>
              </a:rPr>
              <a:t>non-invasive CRC screening tests</a:t>
            </a:r>
          </a:p>
        </p:txBody>
      </p:sp>
      <p:pic>
        <p:nvPicPr>
          <p:cNvPr id="42" name="Picture 2" descr="File:Food and Drug Administration logo ...">
            <a:extLst>
              <a:ext uri="{FF2B5EF4-FFF2-40B4-BE49-F238E27FC236}">
                <a16:creationId xmlns:a16="http://schemas.microsoft.com/office/drawing/2014/main" id="{B09C595C-8C88-50D9-32E2-B4F7A6558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42" y="2865034"/>
            <a:ext cx="724716" cy="29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05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2621B-23F6-59D4-51CF-A2BF994E3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FF3FB-C660-B4BE-EFCC-A724CEBA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UKCTOCS Cohort: An Oldie but a Goodie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992E3-34D8-7591-E712-57DC2965A3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Data suggests similar test performance in banked vs freshly collected samples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E2FD3-F6F0-0F04-084D-664037267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65BA7E-80B9-C945-0783-AC7BF6548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b="16349"/>
          <a:stretch>
            <a:fillRect/>
          </a:stretch>
        </p:blipFill>
        <p:spPr>
          <a:xfrm>
            <a:off x="1629815" y="2587126"/>
            <a:ext cx="4175753" cy="3655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BED4F3-788B-1F7B-804D-E176797EEA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71" t="12708" r="24647" b="12246"/>
          <a:stretch>
            <a:fillRect/>
          </a:stretch>
        </p:blipFill>
        <p:spPr>
          <a:xfrm>
            <a:off x="7095509" y="2624042"/>
            <a:ext cx="4843756" cy="36727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AD64C0-F724-A2F2-77CE-B59009D5ABAA}"/>
              </a:ext>
            </a:extLst>
          </p:cNvPr>
          <p:cNvSpPr txBox="1"/>
          <p:nvPr/>
        </p:nvSpPr>
        <p:spPr>
          <a:xfrm>
            <a:off x="1936609" y="6248403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F675C1-09BE-88AE-606E-3D252674ED59}"/>
              </a:ext>
            </a:extLst>
          </p:cNvPr>
          <p:cNvSpPr txBox="1"/>
          <p:nvPr/>
        </p:nvSpPr>
        <p:spPr>
          <a:xfrm>
            <a:off x="2632709" y="6248403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CC2AB-8C43-3A50-70BD-0E2ABB01022D}"/>
              </a:ext>
            </a:extLst>
          </p:cNvPr>
          <p:cNvSpPr txBox="1"/>
          <p:nvPr/>
        </p:nvSpPr>
        <p:spPr>
          <a:xfrm>
            <a:off x="3314378" y="6248403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8BEBA-C9D2-1E7A-20FA-0A858FFF0544}"/>
              </a:ext>
            </a:extLst>
          </p:cNvPr>
          <p:cNvSpPr txBox="1"/>
          <p:nvPr/>
        </p:nvSpPr>
        <p:spPr>
          <a:xfrm>
            <a:off x="4010477" y="6248403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760815-88C0-D132-27FA-1D4A121A4DBA}"/>
              </a:ext>
            </a:extLst>
          </p:cNvPr>
          <p:cNvSpPr txBox="1"/>
          <p:nvPr/>
        </p:nvSpPr>
        <p:spPr>
          <a:xfrm>
            <a:off x="4670374" y="6248403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1681F1-ADAC-05C5-E74A-E27D507F634B}"/>
              </a:ext>
            </a:extLst>
          </p:cNvPr>
          <p:cNvSpPr txBox="1"/>
          <p:nvPr/>
        </p:nvSpPr>
        <p:spPr>
          <a:xfrm>
            <a:off x="5329403" y="6248403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2641E8-7E2B-6A73-FDE1-2C1B17190FD8}"/>
              </a:ext>
            </a:extLst>
          </p:cNvPr>
          <p:cNvSpPr txBox="1"/>
          <p:nvPr/>
        </p:nvSpPr>
        <p:spPr>
          <a:xfrm>
            <a:off x="1295227" y="5281827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47FD5-DBBA-00FB-9F37-E1B9EB94384B}"/>
              </a:ext>
            </a:extLst>
          </p:cNvPr>
          <p:cNvSpPr txBox="1"/>
          <p:nvPr/>
        </p:nvSpPr>
        <p:spPr>
          <a:xfrm>
            <a:off x="1295227" y="5791200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E87A3-74B0-9919-C94B-448F7FE19DD2}"/>
              </a:ext>
            </a:extLst>
          </p:cNvPr>
          <p:cNvSpPr txBox="1"/>
          <p:nvPr/>
        </p:nvSpPr>
        <p:spPr>
          <a:xfrm>
            <a:off x="1295227" y="4263079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020AE1-E30D-9C40-C551-5B110C6FC2ED}"/>
              </a:ext>
            </a:extLst>
          </p:cNvPr>
          <p:cNvSpPr txBox="1"/>
          <p:nvPr/>
        </p:nvSpPr>
        <p:spPr>
          <a:xfrm>
            <a:off x="1295227" y="4772453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D80D2-1F4A-3967-8982-2E3D5DC67D13}"/>
              </a:ext>
            </a:extLst>
          </p:cNvPr>
          <p:cNvSpPr txBox="1"/>
          <p:nvPr/>
        </p:nvSpPr>
        <p:spPr>
          <a:xfrm>
            <a:off x="1202254" y="3244331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F8DB2E-6E81-1D16-33A4-2A5116527462}"/>
              </a:ext>
            </a:extLst>
          </p:cNvPr>
          <p:cNvSpPr txBox="1"/>
          <p:nvPr/>
        </p:nvSpPr>
        <p:spPr>
          <a:xfrm>
            <a:off x="1295227" y="3753705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63C65D-80DA-2A48-496A-18BCF18E7D4B}"/>
              </a:ext>
            </a:extLst>
          </p:cNvPr>
          <p:cNvSpPr txBox="1"/>
          <p:nvPr/>
        </p:nvSpPr>
        <p:spPr>
          <a:xfrm>
            <a:off x="1202254" y="2734957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98F36F-9083-5599-26E2-7220033036C6}"/>
              </a:ext>
            </a:extLst>
          </p:cNvPr>
          <p:cNvSpPr/>
          <p:nvPr/>
        </p:nvSpPr>
        <p:spPr>
          <a:xfrm>
            <a:off x="4312832" y="5159247"/>
            <a:ext cx="1318952" cy="809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932EDE-FA87-0F83-4680-6704A1752425}"/>
              </a:ext>
            </a:extLst>
          </p:cNvPr>
          <p:cNvSpPr txBox="1"/>
          <p:nvPr/>
        </p:nvSpPr>
        <p:spPr>
          <a:xfrm>
            <a:off x="1967302" y="2895506"/>
            <a:ext cx="1330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R</a:t>
            </a:r>
            <a:r>
              <a:rPr lang="en-US" sz="2000" baseline="30000" dirty="0">
                <a:solidFill>
                  <a:schemeClr val="tx2"/>
                </a:solidFill>
                <a:latin typeface="+mn-lt"/>
              </a:rPr>
              <a:t>2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 = 0.959</a:t>
            </a:r>
          </a:p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n = 318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75842C-E79C-879F-19CD-CBE76FC2BCC8}"/>
              </a:ext>
            </a:extLst>
          </p:cNvPr>
          <p:cNvSpPr txBox="1"/>
          <p:nvPr/>
        </p:nvSpPr>
        <p:spPr>
          <a:xfrm>
            <a:off x="1930040" y="6580120"/>
            <a:ext cx="3415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Original CA125 (log2) from UCL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D98372-BB4F-1866-1FFC-BEF64CAFBF99}"/>
              </a:ext>
            </a:extLst>
          </p:cNvPr>
          <p:cNvSpPr txBox="1"/>
          <p:nvPr/>
        </p:nvSpPr>
        <p:spPr>
          <a:xfrm rot="16200000">
            <a:off x="-672601" y="4275748"/>
            <a:ext cx="3367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Mercy-Generated CA125 (log2)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BE2110-B623-9BAB-3309-B70A6478FF7E}"/>
              </a:ext>
            </a:extLst>
          </p:cNvPr>
          <p:cNvSpPr txBox="1"/>
          <p:nvPr/>
        </p:nvSpPr>
        <p:spPr>
          <a:xfrm>
            <a:off x="1619568" y="1626032"/>
            <a:ext cx="417575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The Samples Are Stable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Concordant CA125 results on matched samples generated 20+ years apart</a:t>
            </a:r>
            <a:r>
              <a:rPr lang="en-US" sz="1800" baseline="30000" dirty="0">
                <a:solidFill>
                  <a:schemeClr val="tx2"/>
                </a:solidFill>
                <a:latin typeface="+mn-lt"/>
              </a:rPr>
              <a:t>1</a:t>
            </a:r>
            <a:endParaRPr lang="en-US" baseline="300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704A80-9A24-F7A4-8338-F21DDF2DAD36}"/>
              </a:ext>
            </a:extLst>
          </p:cNvPr>
          <p:cNvSpPr txBox="1"/>
          <p:nvPr/>
        </p:nvSpPr>
        <p:spPr>
          <a:xfrm>
            <a:off x="6872070" y="1624914"/>
            <a:ext cx="5177041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latin typeface="+mj-lt"/>
              </a:rPr>
              <a:t>Old Samples Behave Like New Samples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Similar signal distributions in freshly collected samples vs UKCTOCS samples</a:t>
            </a:r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E1B8A1-7953-8F1B-914F-EB9EE842B1A7}"/>
              </a:ext>
            </a:extLst>
          </p:cNvPr>
          <p:cNvSpPr txBox="1"/>
          <p:nvPr/>
        </p:nvSpPr>
        <p:spPr>
          <a:xfrm>
            <a:off x="7516517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634BF4-EE0D-6554-1B16-CA3DDAF750E2}"/>
              </a:ext>
            </a:extLst>
          </p:cNvPr>
          <p:cNvSpPr txBox="1"/>
          <p:nvPr/>
        </p:nvSpPr>
        <p:spPr>
          <a:xfrm>
            <a:off x="8187902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D5FED6-7DAC-DD03-F215-AAD9829B1E57}"/>
              </a:ext>
            </a:extLst>
          </p:cNvPr>
          <p:cNvSpPr txBox="1"/>
          <p:nvPr/>
        </p:nvSpPr>
        <p:spPr>
          <a:xfrm>
            <a:off x="8842812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0.24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E9DAF5-02AC-C4D7-BCFD-70DE3E8BF9B7}"/>
              </a:ext>
            </a:extLst>
          </p:cNvPr>
          <p:cNvSpPr txBox="1"/>
          <p:nvPr/>
        </p:nvSpPr>
        <p:spPr>
          <a:xfrm>
            <a:off x="9514197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0.36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3336B3-D572-21DE-82B1-EA6699D8F323}"/>
              </a:ext>
            </a:extLst>
          </p:cNvPr>
          <p:cNvSpPr txBox="1"/>
          <p:nvPr/>
        </p:nvSpPr>
        <p:spPr>
          <a:xfrm>
            <a:off x="10129386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0.48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D82AEB-1E1B-59D0-94DD-2638B3B10C73}"/>
              </a:ext>
            </a:extLst>
          </p:cNvPr>
          <p:cNvSpPr txBox="1"/>
          <p:nvPr/>
        </p:nvSpPr>
        <p:spPr>
          <a:xfrm>
            <a:off x="10784296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0.64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28B074-55BD-F425-122C-961BDAF7AA90}"/>
              </a:ext>
            </a:extLst>
          </p:cNvPr>
          <p:cNvSpPr txBox="1"/>
          <p:nvPr/>
        </p:nvSpPr>
        <p:spPr>
          <a:xfrm>
            <a:off x="11455681" y="6248403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0.72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59B300-B9CE-62C9-CEAF-21490D3749ED}"/>
              </a:ext>
            </a:extLst>
          </p:cNvPr>
          <p:cNvSpPr txBox="1"/>
          <p:nvPr/>
        </p:nvSpPr>
        <p:spPr>
          <a:xfrm>
            <a:off x="8717287" y="6580120"/>
            <a:ext cx="2065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Evident Test Score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53ABB78-C52C-4B1B-39AD-9FB71DB0F3BC}"/>
              </a:ext>
            </a:extLst>
          </p:cNvPr>
          <p:cNvGrpSpPr/>
          <p:nvPr/>
        </p:nvGrpSpPr>
        <p:grpSpPr>
          <a:xfrm>
            <a:off x="8941107" y="2927688"/>
            <a:ext cx="2998158" cy="924824"/>
            <a:chOff x="11503166" y="2275123"/>
            <a:chExt cx="2998158" cy="924824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02002CB-11D9-FA81-C770-AAB231D84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5481" t="18620" r="18581" b="77222"/>
            <a:stretch>
              <a:fillRect/>
            </a:stretch>
          </p:blipFill>
          <p:spPr>
            <a:xfrm>
              <a:off x="11510382" y="2584598"/>
              <a:ext cx="619650" cy="28929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DF9C3B-45FF-36B0-B2A2-492C07CF72E7}"/>
                </a:ext>
              </a:extLst>
            </p:cNvPr>
            <p:cNvSpPr txBox="1"/>
            <p:nvPr/>
          </p:nvSpPr>
          <p:spPr>
            <a:xfrm>
              <a:off x="12149308" y="2575589"/>
              <a:ext cx="11058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solidFill>
                    <a:schemeClr val="tx2"/>
                  </a:solidFill>
                  <a:latin typeface="+mn-lt"/>
                </a:rPr>
                <a:t>Red Cross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1802BD-925A-362B-91D6-4A272B2BC43D}"/>
                </a:ext>
              </a:extLst>
            </p:cNvPr>
            <p:cNvSpPr txBox="1"/>
            <p:nvPr/>
          </p:nvSpPr>
          <p:spPr>
            <a:xfrm>
              <a:off x="12149308" y="2861393"/>
              <a:ext cx="23520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solidFill>
                    <a:schemeClr val="tx2"/>
                  </a:solidFill>
                  <a:latin typeface="+mn-lt"/>
                </a:rPr>
                <a:t>Mercy CLIA Testing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7A607E-5C74-B0D6-50D9-6CDE92CC89D7}"/>
                </a:ext>
              </a:extLst>
            </p:cNvPr>
            <p:cNvSpPr txBox="1"/>
            <p:nvPr/>
          </p:nvSpPr>
          <p:spPr>
            <a:xfrm>
              <a:off x="12149308" y="2275123"/>
              <a:ext cx="11416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solidFill>
                    <a:schemeClr val="tx2"/>
                  </a:solidFill>
                  <a:latin typeface="+mn-lt"/>
                </a:rPr>
                <a:t>UKCTOCS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5B10889-3CD6-0ECF-946B-024BF8152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5481" t="22534" r="17654" b="73738"/>
            <a:stretch>
              <a:fillRect/>
            </a:stretch>
          </p:blipFill>
          <p:spPr>
            <a:xfrm>
              <a:off x="11510382" y="2895784"/>
              <a:ext cx="716428" cy="259388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55EDF66-BC77-2397-FBAB-962D6ABA7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5481" t="26340" r="17654" b="69979"/>
            <a:stretch>
              <a:fillRect/>
            </a:stretch>
          </p:blipFill>
          <p:spPr>
            <a:xfrm>
              <a:off x="11503166" y="2320466"/>
              <a:ext cx="716428" cy="256092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63B962C-8C9A-F3F7-22C9-3CB88C14CE34}"/>
              </a:ext>
            </a:extLst>
          </p:cNvPr>
          <p:cNvSpPr txBox="1"/>
          <p:nvPr/>
        </p:nvSpPr>
        <p:spPr>
          <a:xfrm>
            <a:off x="6812782" y="6031481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FF9AEE-8F17-5BF9-B134-9301EFBC3D6F}"/>
              </a:ext>
            </a:extLst>
          </p:cNvPr>
          <p:cNvSpPr txBox="1"/>
          <p:nvPr/>
        </p:nvSpPr>
        <p:spPr>
          <a:xfrm>
            <a:off x="6719807" y="2624754"/>
            <a:ext cx="370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49A61A-2C4B-BF50-6386-EFB082D6772C}"/>
              </a:ext>
            </a:extLst>
          </p:cNvPr>
          <p:cNvSpPr txBox="1"/>
          <p:nvPr/>
        </p:nvSpPr>
        <p:spPr>
          <a:xfrm>
            <a:off x="6719807" y="3050595"/>
            <a:ext cx="370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8BDFE3-0491-2931-F177-B8503F1F53D6}"/>
              </a:ext>
            </a:extLst>
          </p:cNvPr>
          <p:cNvSpPr txBox="1"/>
          <p:nvPr/>
        </p:nvSpPr>
        <p:spPr>
          <a:xfrm>
            <a:off x="6719807" y="3476436"/>
            <a:ext cx="370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8B85F7-963F-8F31-3E3C-D67CC96FE601}"/>
              </a:ext>
            </a:extLst>
          </p:cNvPr>
          <p:cNvSpPr txBox="1"/>
          <p:nvPr/>
        </p:nvSpPr>
        <p:spPr>
          <a:xfrm>
            <a:off x="6719807" y="3902277"/>
            <a:ext cx="370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10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945656-1433-B7C9-C541-13539B68832C}"/>
              </a:ext>
            </a:extLst>
          </p:cNvPr>
          <p:cNvSpPr txBox="1"/>
          <p:nvPr/>
        </p:nvSpPr>
        <p:spPr>
          <a:xfrm>
            <a:off x="6812782" y="432811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519A2A6-DB63-FAF3-7A04-3ABA0F30E0D3}"/>
              </a:ext>
            </a:extLst>
          </p:cNvPr>
          <p:cNvSpPr txBox="1"/>
          <p:nvPr/>
        </p:nvSpPr>
        <p:spPr>
          <a:xfrm>
            <a:off x="6812781" y="4753959"/>
            <a:ext cx="277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D48147-5261-330A-0E33-C4C9A8E96EC9}"/>
              </a:ext>
            </a:extLst>
          </p:cNvPr>
          <p:cNvSpPr txBox="1"/>
          <p:nvPr/>
        </p:nvSpPr>
        <p:spPr>
          <a:xfrm>
            <a:off x="6812782" y="51798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631E78D-C948-87EE-BFA0-A2EE95CED9D8}"/>
              </a:ext>
            </a:extLst>
          </p:cNvPr>
          <p:cNvSpPr txBox="1"/>
          <p:nvPr/>
        </p:nvSpPr>
        <p:spPr>
          <a:xfrm>
            <a:off x="6812782" y="5605641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C61C05-BDF4-DE07-4E12-0120F54F7892}"/>
              </a:ext>
            </a:extLst>
          </p:cNvPr>
          <p:cNvSpPr txBox="1"/>
          <p:nvPr/>
        </p:nvSpPr>
        <p:spPr>
          <a:xfrm rot="16200000">
            <a:off x="6080185" y="4230678"/>
            <a:ext cx="95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Density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ED1F1B-7C39-FBA0-E0F4-D73829E82DF4}"/>
              </a:ext>
            </a:extLst>
          </p:cNvPr>
          <p:cNvSpPr txBox="1"/>
          <p:nvPr/>
        </p:nvSpPr>
        <p:spPr>
          <a:xfrm>
            <a:off x="9855314" y="7077286"/>
            <a:ext cx="2219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aseline="30000" dirty="0">
                <a:solidFill>
                  <a:schemeClr val="tx2"/>
                </a:solidFill>
                <a:latin typeface="+mn-lt"/>
              </a:rPr>
              <a:t>1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Winn-Deen et al., JMD, 2024</a:t>
            </a:r>
          </a:p>
        </p:txBody>
      </p:sp>
    </p:spTree>
    <p:extLst>
      <p:ext uri="{BB962C8B-B14F-4D97-AF65-F5344CB8AC3E}">
        <p14:creationId xmlns:p14="http://schemas.microsoft.com/office/powerpoint/2010/main" val="3788558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BC3775-DC72-4696-481F-C988A5E06DF3}"/>
              </a:ext>
            </a:extLst>
          </p:cNvPr>
          <p:cNvSpPr/>
          <p:nvPr/>
        </p:nvSpPr>
        <p:spPr>
          <a:xfrm>
            <a:off x="491328" y="1258888"/>
            <a:ext cx="5129215" cy="5637211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D27C5-AAEF-33FE-1E90-60FCD9E12F67}"/>
              </a:ext>
            </a:extLst>
          </p:cNvPr>
          <p:cNvSpPr/>
          <p:nvPr/>
        </p:nvSpPr>
        <p:spPr>
          <a:xfrm>
            <a:off x="6184900" y="1258889"/>
            <a:ext cx="6656385" cy="557210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0000"/>
              </a:lnSpc>
            </a:pP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658A8-E432-1A8C-8D28-8F53DCC9B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PRoBE</a:t>
            </a:r>
            <a:r>
              <a:rPr lang="en-US" dirty="0"/>
              <a:t> Studies Do Have Important Limitations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51BA2-4C24-F692-58D5-A8B5B376D9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CCF59-627E-BCBA-7146-2B9BB0956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867838"/>
              </p:ext>
            </p:extLst>
          </p:nvPr>
        </p:nvGraphicFramePr>
        <p:xfrm>
          <a:off x="6184900" y="1258888"/>
          <a:ext cx="6656385" cy="5637738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val="270806771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100698373"/>
                    </a:ext>
                  </a:extLst>
                </a:gridCol>
                <a:gridCol w="3290885">
                  <a:extLst>
                    <a:ext uri="{9D8B030D-6E8A-4147-A177-3AD203B41FA5}">
                      <a16:colId xmlns:a16="http://schemas.microsoft.com/office/drawing/2014/main" val="752662189"/>
                    </a:ext>
                  </a:extLst>
                </a:gridCol>
              </a:tblGrid>
              <a:tr h="5405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Sources of Bias</a:t>
                      </a:r>
                      <a:r>
                        <a:rPr lang="en-US" sz="1800" baseline="30000" dirty="0">
                          <a:solidFill>
                            <a:schemeClr val="bg1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Risk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Mitigation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225943"/>
                  </a:ext>
                </a:extLst>
              </a:tr>
              <a:tr h="2908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Spectrum Bias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All Available Cases Tested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922996"/>
                  </a:ext>
                </a:extLst>
              </a:tr>
              <a:tr h="436069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Pathological Spectrum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Stage distribution reasonably aligned to SEER statistics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272374"/>
                  </a:ext>
                </a:extLst>
              </a:tr>
              <a:tr h="436069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Clinical Spectrum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Presence of non-specific symptoms was not an exclusion criteria in the trial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674232"/>
                  </a:ext>
                </a:extLst>
              </a:tr>
              <a:tr h="436069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Co-Morbidities Spectrum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Co-morbidities were not an exclusion criteria in the trial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241648"/>
                  </a:ext>
                </a:extLst>
              </a:tr>
              <a:tr h="862617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Demographic Spectrum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j-lt"/>
                        </a:rPr>
                        <a:t>MOD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Enrich cohort for under-represented minorities; post-stratification adjustment to match US age distribution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680708"/>
                  </a:ext>
                </a:extLst>
              </a:tr>
              <a:tr h="2908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Work Up Bias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Blinded Evaluation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673038"/>
                  </a:ext>
                </a:extLst>
              </a:tr>
              <a:tr h="829858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Diagnostic Review Bias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Evident test was compared against definitive truth, and was not used to catalyze workup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708963"/>
                  </a:ext>
                </a:extLst>
              </a:tr>
              <a:tr h="757196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Test Review Bias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 diagnoses were confirmed and adjudicated by an independent Outcomes Review Committee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379591"/>
                  </a:ext>
                </a:extLst>
              </a:tr>
              <a:tr h="757196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Incorporation Bias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LOW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Evident Test result was generated on a blinded basis; analysis only after all results were reported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77022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1A3C6BD-211D-FB32-AFD9-44FFE46CC113}"/>
              </a:ext>
            </a:extLst>
          </p:cNvPr>
          <p:cNvSpPr txBox="1"/>
          <p:nvPr/>
        </p:nvSpPr>
        <p:spPr>
          <a:xfrm>
            <a:off x="598486" y="2088901"/>
            <a:ext cx="49149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Limitation: </a:t>
            </a:r>
            <a:r>
              <a:rPr lang="en-US" sz="2000" dirty="0" err="1">
                <a:solidFill>
                  <a:schemeClr val="tx2"/>
                </a:solidFill>
                <a:latin typeface="+mn-lt"/>
              </a:rPr>
              <a:t>PRoBE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 study designs can’t address test safety associated with downstream workup of false positive results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Mitigation: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Mercy is running a prospective interventional study to evaluate test safety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Primary endpoint: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# women screened per false positive surgery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Regulatory: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IDE was approved by FDA on Sept. 18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Enrollment: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Starting in Q4 ‘26</a:t>
            </a:r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84F13A-768C-2864-192A-541F07B10BED}"/>
              </a:ext>
            </a:extLst>
          </p:cNvPr>
          <p:cNvSpPr/>
          <p:nvPr/>
        </p:nvSpPr>
        <p:spPr>
          <a:xfrm>
            <a:off x="491328" y="1258888"/>
            <a:ext cx="5129215" cy="569911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+mj-lt"/>
              </a:rPr>
              <a:t>Key Limitation: Safety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3CA333-4033-BB7B-3272-E6A9B033D9EB}"/>
              </a:ext>
            </a:extLst>
          </p:cNvPr>
          <p:cNvSpPr txBox="1"/>
          <p:nvPr/>
        </p:nvSpPr>
        <p:spPr>
          <a:xfrm>
            <a:off x="9702800" y="7081744"/>
            <a:ext cx="2621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aseline="30000" dirty="0">
                <a:solidFill>
                  <a:schemeClr val="tx2"/>
                </a:solidFill>
                <a:latin typeface="+mn-lt"/>
              </a:rPr>
              <a:t>1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Ransohoff &amp; Feinstein, NEJM, 1978</a:t>
            </a:r>
          </a:p>
        </p:txBody>
      </p:sp>
    </p:spTree>
    <p:extLst>
      <p:ext uri="{BB962C8B-B14F-4D97-AF65-F5344CB8AC3E}">
        <p14:creationId xmlns:p14="http://schemas.microsoft.com/office/powerpoint/2010/main" val="2949269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7077A-A7F3-37B1-9A80-95C2A0C30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854F9-3A8D-167E-DE15-B9327D5352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BC9A35F-9F1C-3E1F-32FB-F433E900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1100751"/>
          </a:xfrm>
        </p:spPr>
        <p:txBody>
          <a:bodyPr/>
          <a:lstStyle/>
          <a:p>
            <a:r>
              <a:rPr lang="en-US" dirty="0"/>
              <a:t>The Long Journey to Patient Impact is Just Getting Started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B5CD4A3-5B29-6FA2-287F-CD94E0BCCCAF}"/>
              </a:ext>
            </a:extLst>
          </p:cNvPr>
          <p:cNvGraphicFramePr/>
          <p:nvPr/>
        </p:nvGraphicFramePr>
        <p:xfrm>
          <a:off x="598487" y="793221"/>
          <a:ext cx="12242799" cy="597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E4AEE4-7DF5-3FB2-BC24-62D721340C90}"/>
              </a:ext>
            </a:extLst>
          </p:cNvPr>
          <p:cNvCxnSpPr>
            <a:cxnSpLocks/>
          </p:cNvCxnSpPr>
          <p:nvPr/>
        </p:nvCxnSpPr>
        <p:spPr>
          <a:xfrm>
            <a:off x="788570" y="4728591"/>
            <a:ext cx="12052716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A22B1B6-1B3F-5B4E-FB53-2BBDC82F85D6}"/>
              </a:ext>
            </a:extLst>
          </p:cNvPr>
          <p:cNvSpPr/>
          <p:nvPr/>
        </p:nvSpPr>
        <p:spPr>
          <a:xfrm>
            <a:off x="2153015" y="4528174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5-10 YRS</a:t>
            </a:r>
          </a:p>
        </p:txBody>
      </p:sp>
      <p:pic>
        <p:nvPicPr>
          <p:cNvPr id="18" name="Picture 18" descr="USPSTF Issues Grade A Recommendations for PrEP &amp; HIV Testing | HIV.gov">
            <a:extLst>
              <a:ext uri="{FF2B5EF4-FFF2-40B4-BE49-F238E27FC236}">
                <a16:creationId xmlns:a16="http://schemas.microsoft.com/office/drawing/2014/main" id="{54B13E0C-BCAB-4D7C-132C-E9CDEC45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038" y="2131728"/>
            <a:ext cx="2109905" cy="96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File:Centers for Medicare and Medicaid ...">
            <a:extLst>
              <a:ext uri="{FF2B5EF4-FFF2-40B4-BE49-F238E27FC236}">
                <a16:creationId xmlns:a16="http://schemas.microsoft.com/office/drawing/2014/main" id="{092C3E7D-D41D-D950-028E-A728EEB47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655" y="2467662"/>
            <a:ext cx="1298595" cy="45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ile:Food and Drug Administration logo ...">
            <a:extLst>
              <a:ext uri="{FF2B5EF4-FFF2-40B4-BE49-F238E27FC236}">
                <a16:creationId xmlns:a16="http://schemas.microsoft.com/office/drawing/2014/main" id="{E61CD3BD-15E8-9144-B67B-7823AF606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169" y="2418165"/>
            <a:ext cx="1167164" cy="48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xtracellular vesicles to detect early stage cancer | Mercy BioAnalytics">
            <a:extLst>
              <a:ext uri="{FF2B5EF4-FFF2-40B4-BE49-F238E27FC236}">
                <a16:creationId xmlns:a16="http://schemas.microsoft.com/office/drawing/2014/main" id="{477B09B8-826E-9D6A-7BC2-DB3FC15F50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r="24568" b="45646"/>
          <a:stretch/>
        </p:blipFill>
        <p:spPr bwMode="auto">
          <a:xfrm>
            <a:off x="2032265" y="2047907"/>
            <a:ext cx="1960490" cy="12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9CE95AA-BF4D-EB51-CCE5-F57078BB1D8A}"/>
              </a:ext>
            </a:extLst>
          </p:cNvPr>
          <p:cNvSpPr/>
          <p:nvPr/>
        </p:nvSpPr>
        <p:spPr>
          <a:xfrm>
            <a:off x="5916315" y="4528171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2F72726-4631-ADC4-1E19-2F5E3A9492E3}"/>
              </a:ext>
            </a:extLst>
          </p:cNvPr>
          <p:cNvSpPr/>
          <p:nvPr/>
        </p:nvSpPr>
        <p:spPr>
          <a:xfrm>
            <a:off x="8232038" y="4528171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5+ YRS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D37C11F-B40A-2DC9-A040-4C439B28BDEC}"/>
              </a:ext>
            </a:extLst>
          </p:cNvPr>
          <p:cNvSpPr/>
          <p:nvPr/>
        </p:nvSpPr>
        <p:spPr>
          <a:xfrm>
            <a:off x="10705607" y="4528170"/>
            <a:ext cx="1550180" cy="400833"/>
          </a:xfrm>
          <a:prstGeom prst="roundRect">
            <a:avLst/>
          </a:prstGeom>
          <a:gradFill flip="none" rotWithShape="1">
            <a:gsLst>
              <a:gs pos="35000">
                <a:schemeClr val="accent5">
                  <a:lumMod val="75000"/>
                </a:schemeClr>
              </a:gs>
              <a:gs pos="0">
                <a:schemeClr val="accent5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  <a:gs pos="78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US" sz="2000" dirty="0">
                <a:latin typeface="Avenir Light" panose="020B0402020203020204" pitchFamily="34" charset="77"/>
              </a:rPr>
              <a:t>1-2 YRS</a:t>
            </a:r>
          </a:p>
        </p:txBody>
      </p:sp>
    </p:spTree>
    <p:extLst>
      <p:ext uri="{BB962C8B-B14F-4D97-AF65-F5344CB8AC3E}">
        <p14:creationId xmlns:p14="http://schemas.microsoft.com/office/powerpoint/2010/main" val="3611020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60422-FA01-F029-2366-0D8363842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AA4E1B95-E316-C34E-1FCE-B58F20CCB2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" y="4146730"/>
            <a:ext cx="13441680" cy="3412847"/>
          </a:xfrm>
          <a:prstGeom prst="rect">
            <a:avLst/>
          </a:prstGeom>
          <a:gradFill>
            <a:gsLst>
              <a:gs pos="51000">
                <a:srgbClr val="399BAD"/>
              </a:gs>
              <a:gs pos="0">
                <a:srgbClr val="399BAD">
                  <a:lumMod val="57000"/>
                </a:srgbClr>
              </a:gs>
              <a:gs pos="100000">
                <a:schemeClr val="accent6"/>
              </a:gs>
              <a:gs pos="87000">
                <a:schemeClr val="accent5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5999" bIns="35999" rtlCol="0" anchor="ctr"/>
          <a:lstStyle/>
          <a:p>
            <a:pPr algn="ctr" defTabSz="100794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  <a:latin typeface="Avenir Heavy"/>
              <a:ea typeface="ヒラギノ角ゴ ProN W3" charset="-128"/>
              <a:cs typeface="Calibri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82FFCAB-7B97-706C-3DE3-BC24D75805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98381" y="1235408"/>
            <a:ext cx="12242744" cy="524565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794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err="1">
              <a:solidFill>
                <a:srgbClr val="4A3C4C"/>
              </a:solidFill>
              <a:latin typeface="Avenir Light" panose="020B0402020203020204" pitchFamily="34" charset="77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A3EBFB1E-AE8E-5C53-ADC4-37B5F2893690}"/>
              </a:ext>
            </a:extLst>
          </p:cNvPr>
          <p:cNvSpPr txBox="1">
            <a:spLocks/>
          </p:cNvSpPr>
          <p:nvPr/>
        </p:nvSpPr>
        <p:spPr>
          <a:xfrm>
            <a:off x="12424379" y="7097921"/>
            <a:ext cx="416748" cy="2444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1pPr>
            <a:lvl2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2pPr>
            <a:lvl3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3pPr>
            <a:lvl4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4pPr>
            <a:lvl5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9pPr>
          </a:lstStyle>
          <a:p>
            <a:pPr algn="r" defTabSz="1007943"/>
            <a:fld id="{16CEBF7F-B037-8948-8456-BE5756AC5A65}" type="slidenum">
              <a:rPr lang="en-US" sz="1200">
                <a:solidFill>
                  <a:srgbClr val="FFFFFF"/>
                </a:solidFill>
                <a:latin typeface="Avenir Medium" panose="02000503020000020003" pitchFamily="2" charset="0"/>
              </a:rPr>
              <a:pPr algn="r" defTabSz="1007943"/>
              <a:t>18</a:t>
            </a:fld>
            <a:endParaRPr lang="en-US" sz="1200">
              <a:solidFill>
                <a:srgbClr val="FFFFFF"/>
              </a:solidFill>
              <a:latin typeface="Avenir Medium" panose="02000503020000020003" pitchFamily="2" charset="0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B0C82BD8-6909-F96B-E77B-F2A2CE09473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648" y="7080175"/>
            <a:ext cx="548492" cy="27995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A603B6D-E3A8-0B98-8106-DA26B938AB12}"/>
              </a:ext>
            </a:extLst>
          </p:cNvPr>
          <p:cNvSpPr txBox="1"/>
          <p:nvPr/>
        </p:nvSpPr>
        <p:spPr>
          <a:xfrm>
            <a:off x="1187922" y="7108775"/>
            <a:ext cx="11113912" cy="2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6">
              <a:defRPr/>
            </a:pPr>
            <a:r>
              <a:rPr lang="en-US" sz="1200">
                <a:solidFill>
                  <a:srgbClr val="FFFFFF"/>
                </a:solidFill>
                <a:latin typeface="Avenir Book" panose="02000503020000020003" pitchFamily="2" charset="0"/>
              </a:rPr>
              <a:t>Confidential and Proprietary. Copyright © 2024 by Mercy </a:t>
            </a:r>
            <a:r>
              <a:rPr lang="en-US" sz="1200" err="1">
                <a:solidFill>
                  <a:srgbClr val="FFFFFF"/>
                </a:solidFill>
                <a:latin typeface="Avenir Book" panose="02000503020000020003" pitchFamily="2" charset="0"/>
              </a:rPr>
              <a:t>BioAnalytics</a:t>
            </a:r>
            <a:r>
              <a:rPr lang="en-US" sz="1200">
                <a:solidFill>
                  <a:srgbClr val="FFFFFF"/>
                </a:solidFill>
                <a:latin typeface="Avenir Book" panose="02000503020000020003" pitchFamily="2" charset="0"/>
              </a:rPr>
              <a:t> Inc. All Rights Reserved.</a:t>
            </a:r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C7950FE4-024E-63CC-545B-93BBDE96A751}"/>
              </a:ext>
            </a:extLst>
          </p:cNvPr>
          <p:cNvSpPr txBox="1">
            <a:spLocks/>
          </p:cNvSpPr>
          <p:nvPr/>
        </p:nvSpPr>
        <p:spPr>
          <a:xfrm>
            <a:off x="12424379" y="7097921"/>
            <a:ext cx="416748" cy="2444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1pPr>
            <a:lvl2pPr marL="4572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2pPr>
            <a:lvl3pPr marL="9144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3pPr>
            <a:lvl4pPr marL="13716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4pPr>
            <a:lvl5pPr marL="1828800" algn="l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000000"/>
                </a:solidFill>
                <a:latin typeface="Arial" pitchFamily="34" charset="0"/>
                <a:ea typeface="ヒラギノ角ゴ ProN W3" charset="-128"/>
                <a:cs typeface="+mn-cs"/>
                <a:sym typeface="Arial" pitchFamily="34" charset="0"/>
              </a:defRPr>
            </a:lvl9pPr>
          </a:lstStyle>
          <a:p>
            <a:pPr algn="r" defTabSz="1007943"/>
            <a:fld id="{16CEBF7F-B037-8948-8456-BE5756AC5A65}" type="slidenum">
              <a:rPr lang="en-US" sz="1200">
                <a:solidFill>
                  <a:srgbClr val="FFFFFF"/>
                </a:solidFill>
                <a:latin typeface="Avenir Medium" panose="02000503020000020003" pitchFamily="2" charset="0"/>
              </a:rPr>
              <a:pPr algn="r" defTabSz="1007943"/>
              <a:t>18</a:t>
            </a:fld>
            <a:endParaRPr lang="en-US" sz="1200">
              <a:solidFill>
                <a:srgbClr val="FFFFFF"/>
              </a:solidFill>
              <a:latin typeface="Avenir Medium" panose="02000503020000020003" pitchFamily="2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46B131E-7C1A-73B1-A873-586952903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47" y="403314"/>
            <a:ext cx="12737526" cy="855641"/>
          </a:xfrm>
        </p:spPr>
        <p:txBody>
          <a:bodyPr>
            <a:normAutofit/>
          </a:bodyPr>
          <a:lstStyle/>
          <a:p>
            <a:r>
              <a:rPr lang="en-US" dirty="0"/>
              <a:t>Medicare Coverage Requires One of Two Events to Occur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4E2365-15D5-E4B9-3A0F-186CAE4907E9}"/>
              </a:ext>
            </a:extLst>
          </p:cNvPr>
          <p:cNvCxnSpPr>
            <a:cxnSpLocks/>
          </p:cNvCxnSpPr>
          <p:nvPr/>
        </p:nvCxnSpPr>
        <p:spPr>
          <a:xfrm>
            <a:off x="6719751" y="1850047"/>
            <a:ext cx="0" cy="4019067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16" descr="United States Congress - Wikipedia">
            <a:extLst>
              <a:ext uri="{FF2B5EF4-FFF2-40B4-BE49-F238E27FC236}">
                <a16:creationId xmlns:a16="http://schemas.microsoft.com/office/drawing/2014/main" id="{71AA7625-33B9-D9F0-B5C0-2CEE31E6A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52" y="2565675"/>
            <a:ext cx="1466350" cy="14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4F4086-FE53-26CE-6487-DC76617C0035}"/>
              </a:ext>
            </a:extLst>
          </p:cNvPr>
          <p:cNvSpPr txBox="1"/>
          <p:nvPr/>
        </p:nvSpPr>
        <p:spPr>
          <a:xfrm>
            <a:off x="1129134" y="1592415"/>
            <a:ext cx="5035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chemeClr val="tx2"/>
                </a:solidFill>
                <a:latin typeface="+mj-lt"/>
              </a:rPr>
              <a:t>Pathway #1: Act of Congress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C40285-585F-6A7E-0AB0-8FE1FC56A313}"/>
              </a:ext>
            </a:extLst>
          </p:cNvPr>
          <p:cNvSpPr txBox="1"/>
          <p:nvPr/>
        </p:nvSpPr>
        <p:spPr>
          <a:xfrm>
            <a:off x="2699241" y="2543484"/>
            <a:ext cx="382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Congress can pass a law amending the Social Security Act of 1935 to add a new Medicare benefit category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BB128-2BA8-2E3C-A04C-4E09A14502F3}"/>
              </a:ext>
            </a:extLst>
          </p:cNvPr>
          <p:cNvSpPr txBox="1"/>
          <p:nvPr/>
        </p:nvSpPr>
        <p:spPr>
          <a:xfrm>
            <a:off x="824319" y="4816866"/>
            <a:ext cx="5729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Breast, CRC, cervical, prostate, and now multi-cancer screening tests are covered this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7D763C-0C4D-D057-F546-B9A2B81A3BC3}"/>
              </a:ext>
            </a:extLst>
          </p:cNvPr>
          <p:cNvSpPr txBox="1"/>
          <p:nvPr/>
        </p:nvSpPr>
        <p:spPr>
          <a:xfrm>
            <a:off x="7971544" y="1592415"/>
            <a:ext cx="3657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chemeClr val="tx2"/>
                </a:solidFill>
                <a:latin typeface="+mj-lt"/>
              </a:rPr>
              <a:t>Pathway #2: USPSTF</a:t>
            </a:r>
          </a:p>
        </p:txBody>
      </p:sp>
      <p:pic>
        <p:nvPicPr>
          <p:cNvPr id="12" name="Picture 18" descr="USPSTF Issues Grade A Recommendations for PrEP &amp; HIV Testing | HIV.gov">
            <a:extLst>
              <a:ext uri="{FF2B5EF4-FFF2-40B4-BE49-F238E27FC236}">
                <a16:creationId xmlns:a16="http://schemas.microsoft.com/office/drawing/2014/main" id="{2F1944B6-76E6-89B2-B156-FB8A071E6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7" y="1903692"/>
            <a:ext cx="2808285" cy="128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FAFA68-964E-DB18-9F2F-FB66395325B1}"/>
              </a:ext>
            </a:extLst>
          </p:cNvPr>
          <p:cNvSpPr txBox="1"/>
          <p:nvPr/>
        </p:nvSpPr>
        <p:spPr>
          <a:xfrm>
            <a:off x="7205667" y="3185650"/>
            <a:ext cx="5207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Under the Affordable Care Act, CMS can cover cancer screening if the test receives an A or B rating from the USPSTF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A311F7-4886-8CD7-3EFB-95A4324A9D31}"/>
              </a:ext>
            </a:extLst>
          </p:cNvPr>
          <p:cNvSpPr txBox="1"/>
          <p:nvPr/>
        </p:nvSpPr>
        <p:spPr>
          <a:xfrm>
            <a:off x="7105654" y="4816866"/>
            <a:ext cx="5208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Lung cancer screening is covered this way</a:t>
            </a:r>
          </a:p>
        </p:txBody>
      </p:sp>
    </p:spTree>
    <p:extLst>
      <p:ext uri="{BB962C8B-B14F-4D97-AF65-F5344CB8AC3E}">
        <p14:creationId xmlns:p14="http://schemas.microsoft.com/office/powerpoint/2010/main" val="2639619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96FA65-D218-7983-A7EB-E23BFD54A4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0566B2-AA37-3AD9-840C-06F0F75ED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403225"/>
            <a:ext cx="12242799" cy="1100751"/>
          </a:xfrm>
        </p:spPr>
        <p:txBody>
          <a:bodyPr/>
          <a:lstStyle/>
          <a:p>
            <a:r>
              <a:rPr lang="en-US" dirty="0"/>
              <a:t>This System Creates a Powerful Disincentive for Investment in New Screening 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5E95E-0242-CE7C-8B88-5EE2F12A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460" y="2463791"/>
            <a:ext cx="5029200" cy="454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8A1806-EA3D-E8EA-BEB6-C30BBD2CA9E3}"/>
              </a:ext>
            </a:extLst>
          </p:cNvPr>
          <p:cNvSpPr txBox="1"/>
          <p:nvPr/>
        </p:nvSpPr>
        <p:spPr>
          <a:xfrm>
            <a:off x="8539088" y="3398991"/>
            <a:ext cx="4093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dirty="0">
                <a:solidFill>
                  <a:schemeClr val="tx2"/>
                </a:solidFill>
                <a:latin typeface="+mn-lt"/>
              </a:rPr>
              <a:t>Established Medicare benefit category or USPSTF recommended predicate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D9D2E-93EC-EDA9-4515-492F2C103495}"/>
              </a:ext>
            </a:extLst>
          </p:cNvPr>
          <p:cNvSpPr txBox="1"/>
          <p:nvPr/>
        </p:nvSpPr>
        <p:spPr>
          <a:xfrm>
            <a:off x="1012130" y="3398991"/>
            <a:ext cx="350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/>
                </a:solidFill>
                <a:latin typeface="+mn-lt"/>
              </a:rPr>
              <a:t>New Medicare benefit category established through legislation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4C35A-806B-3624-5FD5-C54A8FC23631}"/>
              </a:ext>
            </a:extLst>
          </p:cNvPr>
          <p:cNvSpPr txBox="1"/>
          <p:nvPr/>
        </p:nvSpPr>
        <p:spPr>
          <a:xfrm>
            <a:off x="9223171" y="4711836"/>
            <a:ext cx="3618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Colorectal &amp; Lung | 6 companies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79E9DE-36F4-1264-9737-54F0369E9C61}"/>
              </a:ext>
            </a:extLst>
          </p:cNvPr>
          <p:cNvSpPr/>
          <p:nvPr/>
        </p:nvSpPr>
        <p:spPr>
          <a:xfrm>
            <a:off x="1012130" y="4776107"/>
            <a:ext cx="240790" cy="2407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EF9761-55FC-2908-5EB5-0CCA581496E3}"/>
              </a:ext>
            </a:extLst>
          </p:cNvPr>
          <p:cNvSpPr txBox="1"/>
          <p:nvPr/>
        </p:nvSpPr>
        <p:spPr>
          <a:xfrm>
            <a:off x="1328059" y="4711836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+mn-lt"/>
              </a:rPr>
              <a:t>MCED | 3 companies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D19D7A-D6FB-77CB-A176-EBD74F60D8D2}"/>
              </a:ext>
            </a:extLst>
          </p:cNvPr>
          <p:cNvSpPr/>
          <p:nvPr/>
        </p:nvSpPr>
        <p:spPr>
          <a:xfrm>
            <a:off x="8907241" y="4776107"/>
            <a:ext cx="240790" cy="2407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endParaRPr lang="en-US" sz="3600" dirty="0" err="1">
              <a:latin typeface="Avenir Light" panose="020B0402020203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9B1098-3590-9A4D-E3F5-B45A7EF7841E}"/>
              </a:ext>
            </a:extLst>
          </p:cNvPr>
          <p:cNvSpPr txBox="1"/>
          <p:nvPr/>
        </p:nvSpPr>
        <p:spPr>
          <a:xfrm>
            <a:off x="3209334" y="1858464"/>
            <a:ext cx="5997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accent6"/>
                </a:solidFill>
                <a:latin typeface="+mj-lt"/>
              </a:rPr>
              <a:t>All Other Categories Combined | $0.1B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1D37B-F595-D619-6CCF-DE493C0FEAD4}"/>
              </a:ext>
            </a:extLst>
          </p:cNvPr>
          <p:cNvSpPr txBox="1"/>
          <p:nvPr/>
        </p:nvSpPr>
        <p:spPr>
          <a:xfrm>
            <a:off x="8539088" y="6292993"/>
            <a:ext cx="456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dirty="0">
                <a:solidFill>
                  <a:schemeClr val="tx2"/>
                </a:solidFill>
                <a:latin typeface="+mn-lt"/>
              </a:rPr>
              <a:t>Data: Venture capital invested in currently operating companies during their pre-IPO phase. Category assignments made based on primary area of focus at the time of venture investment.</a:t>
            </a:r>
          </a:p>
        </p:txBody>
      </p:sp>
    </p:spTree>
    <p:extLst>
      <p:ext uri="{BB962C8B-B14F-4D97-AF65-F5344CB8AC3E}">
        <p14:creationId xmlns:p14="http://schemas.microsoft.com/office/powerpoint/2010/main" val="2155962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58B38-01AE-B7AE-7A37-0B0EA1C93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6BF-808E-A80F-138B-A31C9AA8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Paradigm is Needed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3357F-1161-0C86-CF24-06B366270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046471F3-6F54-1FED-5B35-2CD58838E451}"/>
              </a:ext>
            </a:extLst>
          </p:cNvPr>
          <p:cNvSpPr/>
          <p:nvPr/>
        </p:nvSpPr>
        <p:spPr>
          <a:xfrm>
            <a:off x="2383866" y="1370851"/>
            <a:ext cx="3880633" cy="302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kern="0" spc="220" dirty="0">
                <a:solidFill>
                  <a:schemeClr val="accent5">
                    <a:lumMod val="50000"/>
                  </a:schemeClr>
                </a:solidFill>
                <a:latin typeface="Avenir Medium" panose="02000503020000020003" pitchFamily="2" charset="0"/>
                <a:ea typeface="Calibri" pitchFamily="34" charset="-122"/>
                <a:cs typeface="Calibri" pitchFamily="34" charset="-120"/>
              </a:rPr>
              <a:t>OLD PARADIGM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Avenir Medium" panose="02000503020000020003" pitchFamily="2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7CE8BA0E-1FB4-DEBF-2232-3FD53E537736}"/>
              </a:ext>
            </a:extLst>
          </p:cNvPr>
          <p:cNvSpPr/>
          <p:nvPr/>
        </p:nvSpPr>
        <p:spPr>
          <a:xfrm>
            <a:off x="7148218" y="1370851"/>
            <a:ext cx="3880633" cy="302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algn="l" defTabSz="1007943" rtl="0" eaLnBrk="1" latinLnBrk="0" hangingPunct="1"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kern="0" cap="all" spc="220" dirty="0">
                <a:solidFill>
                  <a:schemeClr val="accent5">
                    <a:lumMod val="50000"/>
                  </a:schemeClr>
                </a:solidFill>
                <a:latin typeface="Avenir Medium" panose="02000503020000020003" pitchFamily="2" charset="0"/>
                <a:ea typeface="Calibri" pitchFamily="34" charset="-122"/>
                <a:cs typeface="Calibri" pitchFamily="34" charset="-120"/>
              </a:rPr>
              <a:t>NEW PARADIGM</a:t>
            </a:r>
            <a:endParaRPr lang="en-US" sz="2000" cap="all" dirty="0">
              <a:solidFill>
                <a:schemeClr val="accent5">
                  <a:lumMod val="50000"/>
                </a:schemeClr>
              </a:solidFill>
              <a:latin typeface="Avenir Medium" panose="02000503020000020003" pitchFamily="2" charset="0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EF435E66-D164-EC08-FA42-E348E4D6C2D9}"/>
              </a:ext>
            </a:extLst>
          </p:cNvPr>
          <p:cNvSpPr/>
          <p:nvPr/>
        </p:nvSpPr>
        <p:spPr>
          <a:xfrm>
            <a:off x="2353713" y="1786965"/>
            <a:ext cx="4937675" cy="1443999"/>
          </a:xfrm>
          <a:prstGeom prst="homePlate">
            <a:avLst>
              <a:gd name="adj" fmla="val 21442"/>
            </a:avLst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A single large prospective prevalent-round trial to demonstrate performance at a single screening encounter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F0A7F8DD-FF5C-AD36-8AB8-1DB23FC19552}"/>
              </a:ext>
            </a:extLst>
          </p:cNvPr>
          <p:cNvSpPr/>
          <p:nvPr/>
        </p:nvSpPr>
        <p:spPr>
          <a:xfrm>
            <a:off x="7137400" y="1769101"/>
            <a:ext cx="5943600" cy="1443999"/>
          </a:xfrm>
          <a:prstGeom prst="chevron">
            <a:avLst>
              <a:gd name="adj" fmla="val 20658"/>
            </a:avLst>
          </a:prstGeom>
          <a:gradFill flip="none" rotWithShape="1">
            <a:gsLst>
              <a:gs pos="35000">
                <a:schemeClr val="accent6"/>
              </a:gs>
              <a:gs pos="0">
                <a:schemeClr val="accent5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  <a:gs pos="78000">
                <a:schemeClr val="accent6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rgbClr val="FFFFFF"/>
                </a:solidFill>
                <a:ea typeface="ヒラギノ角ゴ ProN W3" charset="-128"/>
                <a:cs typeface="Calibri"/>
              </a:rPr>
              <a:t>Totality of evidence across longitudinal </a:t>
            </a:r>
            <a:r>
              <a:rPr lang="en-CA" sz="2000" dirty="0" err="1">
                <a:solidFill>
                  <a:srgbClr val="FFFFFF"/>
                </a:solidFill>
                <a:ea typeface="ヒラギノ角ゴ ProN W3" charset="-128"/>
                <a:cs typeface="Calibri"/>
              </a:rPr>
              <a:t>PRoBE</a:t>
            </a:r>
            <a:r>
              <a:rPr lang="en-CA" sz="2000" dirty="0">
                <a:solidFill>
                  <a:srgbClr val="FFFFFF"/>
                </a:solidFill>
                <a:ea typeface="ヒラギノ角ゴ ProN W3" charset="-128"/>
                <a:cs typeface="Calibri"/>
              </a:rPr>
              <a:t> &amp; prospective trials to demonstrate performance in a screening program 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40EC79EC-4D0C-52F1-EF08-A15DE958F00D}"/>
              </a:ext>
            </a:extLst>
          </p:cNvPr>
          <p:cNvSpPr/>
          <p:nvPr/>
        </p:nvSpPr>
        <p:spPr>
          <a:xfrm>
            <a:off x="253441" y="1786965"/>
            <a:ext cx="1994938" cy="1443999"/>
          </a:xfrm>
          <a:prstGeom prst="homePlat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Safety &amp; Effectiveness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0DC891CC-CBC6-C842-8748-8E04EDB5F7BE}"/>
              </a:ext>
            </a:extLst>
          </p:cNvPr>
          <p:cNvSpPr/>
          <p:nvPr/>
        </p:nvSpPr>
        <p:spPr>
          <a:xfrm>
            <a:off x="2364531" y="3387955"/>
            <a:ext cx="4937675" cy="1443999"/>
          </a:xfrm>
          <a:prstGeom prst="homePlate">
            <a:avLst>
              <a:gd name="adj" fmla="val 21442"/>
            </a:avLst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100,000+ subject, 10+ year randomized controlled trial to demonstrate mortality benefit</a:t>
            </a: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11EDCE33-35FA-4F62-E4C1-720C5C60101F}"/>
              </a:ext>
            </a:extLst>
          </p:cNvPr>
          <p:cNvSpPr/>
          <p:nvPr/>
        </p:nvSpPr>
        <p:spPr>
          <a:xfrm>
            <a:off x="7148218" y="3370091"/>
            <a:ext cx="5943600" cy="1443999"/>
          </a:xfrm>
          <a:prstGeom prst="chevron">
            <a:avLst>
              <a:gd name="adj" fmla="val 20658"/>
            </a:avLst>
          </a:prstGeom>
          <a:gradFill flip="none" rotWithShape="1">
            <a:gsLst>
              <a:gs pos="35000">
                <a:schemeClr val="accent6"/>
              </a:gs>
              <a:gs pos="0">
                <a:schemeClr val="accent5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  <a:gs pos="78000">
                <a:schemeClr val="accent6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rgbClr val="FFFFFF"/>
                </a:solidFill>
                <a:ea typeface="ヒラギノ角ゴ ProN W3" charset="-128"/>
                <a:cs typeface="Calibri"/>
              </a:rPr>
              <a:t>Alternative endpoints including stage-shift &amp;  natural history modeling studies to impute mortality benefit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F7D71714-2BB8-065B-FE3B-A71A56758EB4}"/>
              </a:ext>
            </a:extLst>
          </p:cNvPr>
          <p:cNvSpPr/>
          <p:nvPr/>
        </p:nvSpPr>
        <p:spPr>
          <a:xfrm>
            <a:off x="264259" y="3387955"/>
            <a:ext cx="1994938" cy="1443999"/>
          </a:xfrm>
          <a:prstGeom prst="homePlat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Benefits &amp; Harms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D72B5D86-9EE5-7AD9-7022-055F42AAFFD3}"/>
              </a:ext>
            </a:extLst>
          </p:cNvPr>
          <p:cNvSpPr/>
          <p:nvPr/>
        </p:nvSpPr>
        <p:spPr>
          <a:xfrm>
            <a:off x="2383866" y="5006809"/>
            <a:ext cx="4937675" cy="1443999"/>
          </a:xfrm>
          <a:prstGeom prst="homePlate">
            <a:avLst>
              <a:gd name="adj" fmla="val 21442"/>
            </a:avLst>
          </a:prstGeom>
          <a:solidFill>
            <a:schemeClr val="accent5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Act of Congress or USPSTF A/B rating to enable Medicare coverage with no cost sharing</a:t>
            </a: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AED469C3-4DB5-2A89-5295-466D0791F636}"/>
              </a:ext>
            </a:extLst>
          </p:cNvPr>
          <p:cNvSpPr/>
          <p:nvPr/>
        </p:nvSpPr>
        <p:spPr>
          <a:xfrm>
            <a:off x="7167553" y="4988945"/>
            <a:ext cx="5943600" cy="1443999"/>
          </a:xfrm>
          <a:prstGeom prst="chevron">
            <a:avLst>
              <a:gd name="adj" fmla="val 20658"/>
            </a:avLst>
          </a:prstGeom>
          <a:gradFill flip="none" rotWithShape="1">
            <a:gsLst>
              <a:gs pos="35000">
                <a:schemeClr val="accent6"/>
              </a:gs>
              <a:gs pos="0">
                <a:schemeClr val="accent5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  <a:gs pos="78000">
                <a:schemeClr val="accent6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rgbClr val="FFFFFF"/>
                </a:solidFill>
                <a:ea typeface="ヒラギノ角ゴ ProN W3" charset="-128"/>
                <a:cs typeface="Calibri"/>
              </a:rPr>
              <a:t>Provisional Medicare coverage with cost sharing for tests approved under FDA’s Breakthrough Device Program</a:t>
            </a: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C1FDAA19-1B26-C805-D9CF-818FC11100D1}"/>
              </a:ext>
            </a:extLst>
          </p:cNvPr>
          <p:cNvSpPr/>
          <p:nvPr/>
        </p:nvSpPr>
        <p:spPr>
          <a:xfrm>
            <a:off x="283594" y="5006809"/>
            <a:ext cx="1994938" cy="1443999"/>
          </a:xfrm>
          <a:prstGeom prst="homePlate">
            <a:avLst>
              <a:gd name="adj" fmla="val 0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en-CA" sz="2000" dirty="0">
                <a:solidFill>
                  <a:schemeClr val="accent5">
                    <a:lumMod val="50000"/>
                  </a:schemeClr>
                </a:solidFill>
                <a:ea typeface="ヒラギノ角ゴ ProN W3" charset="-128"/>
                <a:cs typeface="Calibri"/>
              </a:rPr>
              <a:t>Reasonable &amp; Necessary</a:t>
            </a:r>
          </a:p>
        </p:txBody>
      </p:sp>
    </p:spTree>
    <p:extLst>
      <p:ext uri="{BB962C8B-B14F-4D97-AF65-F5344CB8AC3E}">
        <p14:creationId xmlns:p14="http://schemas.microsoft.com/office/powerpoint/2010/main" val="1121901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F71FE18-6719-B81E-CD0F-106792810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" r="53498"/>
          <a:stretch/>
        </p:blipFill>
        <p:spPr>
          <a:xfrm rot="10800000">
            <a:off x="7817272" y="-2"/>
            <a:ext cx="5622501" cy="755967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3236C2-C6DA-FEDC-FE26-47262298D728}"/>
              </a:ext>
            </a:extLst>
          </p:cNvPr>
          <p:cNvGrpSpPr/>
          <p:nvPr/>
        </p:nvGrpSpPr>
        <p:grpSpPr>
          <a:xfrm>
            <a:off x="9008265" y="5737124"/>
            <a:ext cx="4812912" cy="1822552"/>
            <a:chOff x="11023435" y="5737124"/>
            <a:chExt cx="4812912" cy="1822552"/>
          </a:xfrm>
        </p:grpSpPr>
        <p:sp>
          <p:nvSpPr>
            <p:cNvPr id="17" name="Graphic 17">
              <a:extLst>
                <a:ext uri="{FF2B5EF4-FFF2-40B4-BE49-F238E27FC236}">
                  <a16:creationId xmlns:a16="http://schemas.microsoft.com/office/drawing/2014/main" id="{9AE367B5-F0DA-EF99-C2D3-68B836731531}"/>
                </a:ext>
              </a:extLst>
            </p:cNvPr>
            <p:cNvSpPr/>
            <p:nvPr/>
          </p:nvSpPr>
          <p:spPr>
            <a:xfrm>
              <a:off x="11023435" y="5891923"/>
              <a:ext cx="4470995" cy="1667360"/>
            </a:xfrm>
            <a:custGeom>
              <a:avLst/>
              <a:gdLst>
                <a:gd name="connsiteX0" fmla="*/ 8398552 w 8398552"/>
                <a:gd name="connsiteY0" fmla="*/ 3132058 h 3132057"/>
                <a:gd name="connsiteX1" fmla="*/ 5438358 w 8398552"/>
                <a:gd name="connsiteY1" fmla="*/ 3130662 h 3132057"/>
                <a:gd name="connsiteX2" fmla="*/ 4130015 w 8398552"/>
                <a:gd name="connsiteY2" fmla="*/ 3130119 h 3132057"/>
                <a:gd name="connsiteX3" fmla="*/ 856906 w 8398552"/>
                <a:gd name="connsiteY3" fmla="*/ 3128569 h 3132057"/>
                <a:gd name="connsiteX4" fmla="*/ 882763 w 8398552"/>
                <a:gd name="connsiteY4" fmla="*/ 3125235 h 3132057"/>
                <a:gd name="connsiteX5" fmla="*/ 0 w 8398552"/>
                <a:gd name="connsiteY5" fmla="*/ 3125700 h 3132057"/>
                <a:gd name="connsiteX6" fmla="*/ 646174 w 8398552"/>
                <a:gd name="connsiteY6" fmla="*/ 2885059 h 3132057"/>
                <a:gd name="connsiteX7" fmla="*/ 646252 w 8398552"/>
                <a:gd name="connsiteY7" fmla="*/ 2885059 h 3132057"/>
                <a:gd name="connsiteX8" fmla="*/ 8394670 w 8398552"/>
                <a:gd name="connsiteY8" fmla="*/ 0 h 3132057"/>
                <a:gd name="connsiteX9" fmla="*/ 8395057 w 8398552"/>
                <a:gd name="connsiteY9" fmla="*/ 340030 h 3132057"/>
                <a:gd name="connsiteX10" fmla="*/ 8395368 w 8398552"/>
                <a:gd name="connsiteY10" fmla="*/ 556405 h 3132057"/>
                <a:gd name="connsiteX11" fmla="*/ 8397310 w 8398552"/>
                <a:gd name="connsiteY11" fmla="*/ 2161042 h 3132057"/>
                <a:gd name="connsiteX12" fmla="*/ 8398552 w 8398552"/>
                <a:gd name="connsiteY12" fmla="*/ 3132058 h 313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98552" h="3132057">
                  <a:moveTo>
                    <a:pt x="8398552" y="3132058"/>
                  </a:moveTo>
                  <a:lnTo>
                    <a:pt x="5438358" y="3130662"/>
                  </a:lnTo>
                  <a:lnTo>
                    <a:pt x="4130015" y="3130119"/>
                  </a:lnTo>
                  <a:lnTo>
                    <a:pt x="856906" y="3128569"/>
                  </a:lnTo>
                  <a:lnTo>
                    <a:pt x="882763" y="3125235"/>
                  </a:lnTo>
                  <a:lnTo>
                    <a:pt x="0" y="3125700"/>
                  </a:lnTo>
                  <a:lnTo>
                    <a:pt x="646174" y="2885059"/>
                  </a:lnTo>
                  <a:lnTo>
                    <a:pt x="646252" y="2885059"/>
                  </a:lnTo>
                  <a:lnTo>
                    <a:pt x="8394670" y="0"/>
                  </a:lnTo>
                  <a:lnTo>
                    <a:pt x="8395057" y="340030"/>
                  </a:lnTo>
                  <a:lnTo>
                    <a:pt x="8395368" y="556405"/>
                  </a:lnTo>
                  <a:lnTo>
                    <a:pt x="8397310" y="2161042"/>
                  </a:lnTo>
                  <a:lnTo>
                    <a:pt x="8398552" y="3132058"/>
                  </a:lnTo>
                  <a:close/>
                </a:path>
              </a:pathLst>
            </a:custGeom>
            <a:gradFill>
              <a:gsLst>
                <a:gs pos="0">
                  <a:srgbClr val="593F9A"/>
                </a:gs>
                <a:gs pos="73000">
                  <a:srgbClr val="9825A0"/>
                </a:gs>
              </a:gsLst>
              <a:lin ang="7200000" scaled="0"/>
            </a:gradFill>
            <a:ln w="77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18" name="Graphic 22">
              <a:extLst>
                <a:ext uri="{FF2B5EF4-FFF2-40B4-BE49-F238E27FC236}">
                  <a16:creationId xmlns:a16="http://schemas.microsoft.com/office/drawing/2014/main" id="{E053E1D8-2673-054B-785D-2F88EBFBAD27}"/>
                </a:ext>
              </a:extLst>
            </p:cNvPr>
            <p:cNvSpPr/>
            <p:nvPr/>
          </p:nvSpPr>
          <p:spPr>
            <a:xfrm>
              <a:off x="13052541" y="5737124"/>
              <a:ext cx="2783806" cy="1820179"/>
            </a:xfrm>
            <a:custGeom>
              <a:avLst/>
              <a:gdLst>
                <a:gd name="connsiteX0" fmla="*/ 5228868 w 5229248"/>
                <a:gd name="connsiteY0" fmla="*/ 0 h 3419121"/>
                <a:gd name="connsiteX1" fmla="*/ 982584 w 5229248"/>
                <a:gd name="connsiteY1" fmla="*/ 2776065 h 3419121"/>
                <a:gd name="connsiteX2" fmla="*/ 0 w 5229248"/>
                <a:gd name="connsiteY2" fmla="*/ 3418457 h 3419121"/>
                <a:gd name="connsiteX3" fmla="*/ 1604005 w 5229248"/>
                <a:gd name="connsiteY3" fmla="*/ 3419122 h 3419121"/>
                <a:gd name="connsiteX4" fmla="*/ 2578403 w 5229248"/>
                <a:gd name="connsiteY4" fmla="*/ 2571370 h 3419121"/>
                <a:gd name="connsiteX5" fmla="*/ 5229248 w 5229248"/>
                <a:gd name="connsiteY5" fmla="*/ 265106 h 341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29248" h="3419121">
                  <a:moveTo>
                    <a:pt x="5228868" y="0"/>
                  </a:moveTo>
                  <a:lnTo>
                    <a:pt x="982584" y="2776065"/>
                  </a:lnTo>
                  <a:lnTo>
                    <a:pt x="0" y="3418457"/>
                  </a:lnTo>
                  <a:lnTo>
                    <a:pt x="1604005" y="3419122"/>
                  </a:lnTo>
                  <a:lnTo>
                    <a:pt x="2578403" y="2571370"/>
                  </a:lnTo>
                  <a:lnTo>
                    <a:pt x="5229248" y="265106"/>
                  </a:lnTo>
                </a:path>
              </a:pathLst>
            </a:custGeom>
            <a:gradFill>
              <a:gsLst>
                <a:gs pos="0">
                  <a:schemeClr val="bg1">
                    <a:alpha val="30283"/>
                  </a:schemeClr>
                </a:gs>
                <a:gs pos="73000">
                  <a:schemeClr val="bg1">
                    <a:alpha val="10000"/>
                  </a:schemeClr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  <p:sp>
          <p:nvSpPr>
            <p:cNvPr id="19" name="Graphic 19">
              <a:extLst>
                <a:ext uri="{FF2B5EF4-FFF2-40B4-BE49-F238E27FC236}">
                  <a16:creationId xmlns:a16="http://schemas.microsoft.com/office/drawing/2014/main" id="{993F29D4-A52F-DCF1-46AC-5140EE6BE107}"/>
                </a:ext>
              </a:extLst>
            </p:cNvPr>
            <p:cNvSpPr/>
            <p:nvPr/>
          </p:nvSpPr>
          <p:spPr>
            <a:xfrm>
              <a:off x="11359421" y="7029327"/>
              <a:ext cx="4134595" cy="530349"/>
            </a:xfrm>
            <a:custGeom>
              <a:avLst/>
              <a:gdLst>
                <a:gd name="connsiteX0" fmla="*/ 7766643 w 7766642"/>
                <a:gd name="connsiteY0" fmla="*/ 996237 h 996236"/>
                <a:gd name="connsiteX1" fmla="*/ 4718135 w 7766642"/>
                <a:gd name="connsiteY1" fmla="*/ 994805 h 996236"/>
                <a:gd name="connsiteX2" fmla="*/ 3370759 w 7766642"/>
                <a:gd name="connsiteY2" fmla="*/ 994248 h 996236"/>
                <a:gd name="connsiteX3" fmla="*/ 0 w 7766642"/>
                <a:gd name="connsiteY3" fmla="*/ 992657 h 996236"/>
                <a:gd name="connsiteX4" fmla="*/ 26628 w 7766642"/>
                <a:gd name="connsiteY4" fmla="*/ 989237 h 996236"/>
                <a:gd name="connsiteX5" fmla="*/ 26788 w 7766642"/>
                <a:gd name="connsiteY5" fmla="*/ 989237 h 996236"/>
                <a:gd name="connsiteX6" fmla="*/ 941964 w 7766642"/>
                <a:gd name="connsiteY6" fmla="*/ 872234 h 996236"/>
                <a:gd name="connsiteX7" fmla="*/ 942044 w 7766642"/>
                <a:gd name="connsiteY7" fmla="*/ 872234 h 996236"/>
                <a:gd name="connsiteX8" fmla="*/ 4196137 w 7766642"/>
                <a:gd name="connsiteY8" fmla="*/ 456320 h 996236"/>
                <a:gd name="connsiteX9" fmla="*/ 5536636 w 7766642"/>
                <a:gd name="connsiteY9" fmla="*/ 284912 h 996236"/>
                <a:gd name="connsiteX10" fmla="*/ 7765363 w 7766642"/>
                <a:gd name="connsiteY10" fmla="*/ 0 h 996236"/>
                <a:gd name="connsiteX11" fmla="*/ 7766643 w 7766642"/>
                <a:gd name="connsiteY11" fmla="*/ 996237 h 99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6642" h="996236">
                  <a:moveTo>
                    <a:pt x="7766643" y="996237"/>
                  </a:moveTo>
                  <a:lnTo>
                    <a:pt x="4718135" y="994805"/>
                  </a:lnTo>
                  <a:lnTo>
                    <a:pt x="3370759" y="994248"/>
                  </a:lnTo>
                  <a:lnTo>
                    <a:pt x="0" y="992657"/>
                  </a:lnTo>
                  <a:lnTo>
                    <a:pt x="26628" y="989237"/>
                  </a:lnTo>
                  <a:lnTo>
                    <a:pt x="26788" y="989237"/>
                  </a:lnTo>
                  <a:lnTo>
                    <a:pt x="941964" y="872234"/>
                  </a:lnTo>
                  <a:lnTo>
                    <a:pt x="942044" y="872234"/>
                  </a:lnTo>
                  <a:lnTo>
                    <a:pt x="4196137" y="456320"/>
                  </a:lnTo>
                  <a:lnTo>
                    <a:pt x="5536636" y="284912"/>
                  </a:lnTo>
                  <a:lnTo>
                    <a:pt x="7765363" y="0"/>
                  </a:lnTo>
                  <a:lnTo>
                    <a:pt x="7766643" y="99623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45000"/>
                  </a:schemeClr>
                </a:gs>
                <a:gs pos="73000">
                  <a:srgbClr val="9825A0"/>
                </a:gs>
              </a:gsLst>
              <a:lin ang="7200000" scaled="0"/>
            </a:gradFill>
            <a:ln w="7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venir Book" panose="02000503020000020003" pitchFamily="2" charset="0"/>
              </a:endParaRPr>
            </a:p>
          </p:txBody>
        </p:sp>
      </p:grpSp>
      <p:sp>
        <p:nvSpPr>
          <p:cNvPr id="22" name="Graphic 29">
            <a:extLst>
              <a:ext uri="{FF2B5EF4-FFF2-40B4-BE49-F238E27FC236}">
                <a16:creationId xmlns:a16="http://schemas.microsoft.com/office/drawing/2014/main" id="{ABB3C3BD-66AC-CDFA-4672-B0D1EB8F99B6}"/>
              </a:ext>
            </a:extLst>
          </p:cNvPr>
          <p:cNvSpPr/>
          <p:nvPr/>
        </p:nvSpPr>
        <p:spPr>
          <a:xfrm>
            <a:off x="8336307" y="7023402"/>
            <a:ext cx="5276454" cy="535319"/>
          </a:xfrm>
          <a:custGeom>
            <a:avLst/>
            <a:gdLst>
              <a:gd name="connsiteX0" fmla="*/ 0 w 7769814"/>
              <a:gd name="connsiteY0" fmla="*/ 788283 h 788282"/>
              <a:gd name="connsiteX1" fmla="*/ 2738586 w 7769814"/>
              <a:gd name="connsiteY1" fmla="*/ 786993 h 788282"/>
              <a:gd name="connsiteX2" fmla="*/ 3948983 w 7769814"/>
              <a:gd name="connsiteY2" fmla="*/ 786491 h 788282"/>
              <a:gd name="connsiteX3" fmla="*/ 6977058 w 7769814"/>
              <a:gd name="connsiteY3" fmla="*/ 785058 h 788282"/>
              <a:gd name="connsiteX4" fmla="*/ 6953138 w 7769814"/>
              <a:gd name="connsiteY4" fmla="*/ 781977 h 788282"/>
              <a:gd name="connsiteX5" fmla="*/ 7769814 w 7769814"/>
              <a:gd name="connsiteY5" fmla="*/ 782407 h 788282"/>
              <a:gd name="connsiteX6" fmla="*/ 3592 w 7769814"/>
              <a:gd name="connsiteY6" fmla="*/ 0 h 788282"/>
              <a:gd name="connsiteX7" fmla="*/ 0 w 7769814"/>
              <a:gd name="connsiteY7" fmla="*/ 788283 h 78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69814" h="788282">
                <a:moveTo>
                  <a:pt x="0" y="788283"/>
                </a:moveTo>
                <a:lnTo>
                  <a:pt x="2738586" y="786993"/>
                </a:lnTo>
                <a:lnTo>
                  <a:pt x="3948983" y="786491"/>
                </a:lnTo>
                <a:lnTo>
                  <a:pt x="6977058" y="785058"/>
                </a:lnTo>
                <a:lnTo>
                  <a:pt x="6953138" y="781977"/>
                </a:lnTo>
                <a:lnTo>
                  <a:pt x="7769814" y="782407"/>
                </a:lnTo>
                <a:lnTo>
                  <a:pt x="3592" y="0"/>
                </a:lnTo>
                <a:lnTo>
                  <a:pt x="0" y="788283"/>
                </a:lnTo>
                <a:close/>
              </a:path>
            </a:pathLst>
          </a:custGeom>
          <a:gradFill>
            <a:gsLst>
              <a:gs pos="15000">
                <a:srgbClr val="9825A0">
                  <a:alpha val="80000"/>
                </a:srgbClr>
              </a:gs>
              <a:gs pos="60000">
                <a:srgbClr val="4CD2AF"/>
              </a:gs>
              <a:gs pos="100000">
                <a:srgbClr val="67A7E2"/>
              </a:gs>
            </a:gsLst>
            <a:lin ang="7800000" scaled="0"/>
          </a:gradFill>
          <a:ln w="71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23" name="Graphic 31">
            <a:extLst>
              <a:ext uri="{FF2B5EF4-FFF2-40B4-BE49-F238E27FC236}">
                <a16:creationId xmlns:a16="http://schemas.microsoft.com/office/drawing/2014/main" id="{84F8A0C2-9393-DF66-229E-04C61ABD9440}"/>
              </a:ext>
            </a:extLst>
          </p:cNvPr>
          <p:cNvSpPr/>
          <p:nvPr/>
        </p:nvSpPr>
        <p:spPr>
          <a:xfrm>
            <a:off x="8336280" y="7142794"/>
            <a:ext cx="409879" cy="415943"/>
          </a:xfrm>
          <a:custGeom>
            <a:avLst/>
            <a:gdLst>
              <a:gd name="connsiteX0" fmla="*/ 769940 w 769939"/>
              <a:gd name="connsiteY0" fmla="*/ 77636 h 781329"/>
              <a:gd name="connsiteX1" fmla="*/ 621801 w 769939"/>
              <a:gd name="connsiteY1" fmla="*/ 781045 h 781329"/>
              <a:gd name="connsiteX2" fmla="*/ 0 w 769939"/>
              <a:gd name="connsiteY2" fmla="*/ 781329 h 781329"/>
              <a:gd name="connsiteX3" fmla="*/ 3541 w 769939"/>
              <a:gd name="connsiteY3" fmla="*/ 0 h 781329"/>
              <a:gd name="connsiteX4" fmla="*/ 769940 w 769939"/>
              <a:gd name="connsiteY4" fmla="*/ 77636 h 78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939" h="781329">
                <a:moveTo>
                  <a:pt x="769940" y="77636"/>
                </a:moveTo>
                <a:lnTo>
                  <a:pt x="621801" y="781045"/>
                </a:lnTo>
                <a:lnTo>
                  <a:pt x="0" y="781329"/>
                </a:lnTo>
                <a:lnTo>
                  <a:pt x="3541" y="0"/>
                </a:lnTo>
                <a:lnTo>
                  <a:pt x="769940" y="77636"/>
                </a:lnTo>
                <a:close/>
              </a:path>
            </a:pathLst>
          </a:custGeom>
          <a:gradFill>
            <a:gsLst>
              <a:gs pos="0">
                <a:schemeClr val="bg1">
                  <a:alpha val="30283"/>
                </a:schemeClr>
              </a:gs>
              <a:gs pos="73000">
                <a:schemeClr val="bg1">
                  <a:alpha val="10000"/>
                </a:schemeClr>
              </a:gs>
            </a:gsLst>
            <a:lin ang="7200000" scaled="0"/>
          </a:gradFill>
          <a:ln w="799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A85F1F-CEBD-8115-27A6-3362C5B17FD3}"/>
              </a:ext>
            </a:extLst>
          </p:cNvPr>
          <p:cNvSpPr txBox="1"/>
          <p:nvPr/>
        </p:nvSpPr>
        <p:spPr>
          <a:xfrm>
            <a:off x="310566" y="963009"/>
            <a:ext cx="864184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19900" b="1">
                <a:solidFill>
                  <a:srgbClr val="7E44B1">
                    <a:alpha val="55903"/>
                  </a:srgbClr>
                </a:solidFill>
                <a:latin typeface="Arial Narrow" panose="020B0604020202020204" pitchFamily="34" charset="0"/>
                <a:ea typeface="Roboto Medium" panose="02000000000000000000" pitchFamily="2" charset="0"/>
                <a:cs typeface="Arial Narrow" panose="020B0604020202020204" pitchFamily="34" charset="0"/>
              </a:rPr>
              <a:t>“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6D6F3D0-3044-9ADD-6911-0F5D6E421CC5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0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437"/>
          <a:stretch/>
        </p:blipFill>
        <p:spPr>
          <a:xfrm rot="5400000">
            <a:off x="5230554" y="2507678"/>
            <a:ext cx="7559675" cy="25395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AA1D54-63EF-E35C-CAC9-65892F828A5B}"/>
              </a:ext>
            </a:extLst>
          </p:cNvPr>
          <p:cNvSpPr txBox="1"/>
          <p:nvPr/>
        </p:nvSpPr>
        <p:spPr>
          <a:xfrm>
            <a:off x="884969" y="2202787"/>
            <a:ext cx="6855634" cy="2105192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</a:pPr>
            <a:r>
              <a:rPr lang="en-US" sz="4800" b="1">
                <a:ln w="12700">
                  <a:noFill/>
                </a:ln>
                <a:solidFill>
                  <a:srgbClr val="4A3D4C"/>
                </a:solidFill>
                <a:latin typeface="Avenir Black" panose="02000503020000020003" pitchFamily="2" charset="0"/>
                <a:ea typeface="Roboto Medium" panose="02000000000000000000" pitchFamily="2" charset="0"/>
                <a:cs typeface="+mj-cs"/>
              </a:rPr>
              <a:t>If you want to go fast, go alone; if you want to go far, </a:t>
            </a:r>
            <a:r>
              <a:rPr lang="en-US" sz="4800" b="1" i="1">
                <a:ln w="12700">
                  <a:noFill/>
                </a:ln>
                <a:solidFill>
                  <a:schemeClr val="accent6"/>
                </a:solidFill>
                <a:latin typeface="Avenir Black" panose="02000503020000020003" pitchFamily="2" charset="0"/>
                <a:ea typeface="Roboto Medium" panose="02000000000000000000" pitchFamily="2" charset="0"/>
                <a:cs typeface="+mj-cs"/>
              </a:rPr>
              <a:t>go together</a:t>
            </a:r>
            <a:r>
              <a:rPr lang="en-US" sz="4800" b="1">
                <a:ln w="12700">
                  <a:noFill/>
                </a:ln>
                <a:solidFill>
                  <a:srgbClr val="4A3D4C"/>
                </a:solidFill>
                <a:latin typeface="Avenir Black" panose="02000503020000020003" pitchFamily="2" charset="0"/>
                <a:ea typeface="Roboto Medium" panose="02000000000000000000" pitchFamily="2" charset="0"/>
                <a:cs typeface="+mj-cs"/>
              </a:rPr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4FCBE6-F023-0495-6CF9-12A6BF7B9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EBF7F-B037-8948-8456-BE5756AC5A65}" type="slidenum">
              <a:rPr lang="en-US" smtClean="0">
                <a:solidFill>
                  <a:schemeClr val="bg1"/>
                </a:solidFill>
              </a:rPr>
              <a:pPr/>
              <a:t>21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CC8398-F87C-56E0-6C8D-474FE0C835C6}"/>
              </a:ext>
            </a:extLst>
          </p:cNvPr>
          <p:cNvSpPr txBox="1"/>
          <p:nvPr/>
        </p:nvSpPr>
        <p:spPr>
          <a:xfrm>
            <a:off x="884969" y="4277301"/>
            <a:ext cx="57256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>
                <a:solidFill>
                  <a:srgbClr val="4A3D4C"/>
                </a:solidFill>
                <a:latin typeface="Avenir Light" panose="020B0402020203020204" pitchFamily="34" charset="77"/>
                <a:ea typeface="Roboto Medium" panose="02000000000000000000" pitchFamily="2" charset="0"/>
                <a:cs typeface="+mj-cs"/>
              </a:rPr>
              <a:t>Please join us on our mission to relieve suffering and save lives through the </a:t>
            </a:r>
            <a:r>
              <a:rPr lang="en-US" b="1">
                <a:solidFill>
                  <a:srgbClr val="4A3D4C"/>
                </a:solidFill>
                <a:latin typeface="Avenir Heavy" panose="02000503020000020003" pitchFamily="2" charset="0"/>
                <a:ea typeface="Roboto Medium" panose="02000000000000000000" pitchFamily="2" charset="0"/>
                <a:cs typeface="+mj-cs"/>
              </a:rPr>
              <a:t>early detection of cancer.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941F42-B553-869E-5972-242C67C36B82}"/>
              </a:ext>
            </a:extLst>
          </p:cNvPr>
          <p:cNvSpPr txBox="1"/>
          <p:nvPr/>
        </p:nvSpPr>
        <p:spPr>
          <a:xfrm rot="10800000">
            <a:off x="6839020" y="3059378"/>
            <a:ext cx="978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4800" b="1">
                <a:solidFill>
                  <a:schemeClr val="bg1">
                    <a:lumMod val="85000"/>
                  </a:schemeClr>
                </a:solidFill>
                <a:latin typeface="Arial Narrow" panose="020B0604020202020204" pitchFamily="34" charset="0"/>
                <a:ea typeface="Roboto Medium" panose="02000000000000000000" pitchFamily="2" charset="0"/>
                <a:cs typeface="Arial Narrow" panose="020B0604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021724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Mercy Template 2022">
  <a:themeElements>
    <a:clrScheme name="MercyBio 24 dark">
      <a:dk1>
        <a:srgbClr val="242424"/>
      </a:dk1>
      <a:lt1>
        <a:srgbClr val="FFFFFF"/>
      </a:lt1>
      <a:dk2>
        <a:srgbClr val="4A3C4C"/>
      </a:dk2>
      <a:lt2>
        <a:srgbClr val="E7E5E4"/>
      </a:lt2>
      <a:accent1>
        <a:srgbClr val="28376F"/>
      </a:accent1>
      <a:accent2>
        <a:srgbClr val="772898"/>
      </a:accent2>
      <a:accent3>
        <a:srgbClr val="BD17AB"/>
      </a:accent3>
      <a:accent4>
        <a:srgbClr val="4F6FCC"/>
      </a:accent4>
      <a:accent5>
        <a:srgbClr val="54D3D2"/>
      </a:accent5>
      <a:accent6>
        <a:srgbClr val="2AB898"/>
      </a:accent6>
      <a:hlink>
        <a:srgbClr val="4E71CC"/>
      </a:hlink>
      <a:folHlink>
        <a:srgbClr val="772899"/>
      </a:folHlink>
    </a:clrScheme>
    <a:fontScheme name="Mercy">
      <a:majorFont>
        <a:latin typeface="Avenir Heavy"/>
        <a:ea typeface=""/>
        <a:cs typeface=""/>
      </a:majorFont>
      <a:minorFont>
        <a:latin typeface="Aveni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35000">
              <a:srgbClr val="862D9D"/>
            </a:gs>
            <a:gs pos="0">
              <a:srgbClr val="B81AA2"/>
            </a:gs>
            <a:gs pos="100000">
              <a:srgbClr val="4168C6">
                <a:lumMod val="51183"/>
              </a:srgbClr>
            </a:gs>
            <a:gs pos="78000">
              <a:srgbClr val="544098"/>
            </a:gs>
          </a:gsLst>
          <a:lin ang="8100000" scaled="1"/>
          <a:tileRect/>
        </a:gradFill>
        <a:ln>
          <a:noFill/>
        </a:ln>
      </a:spPr>
      <a:bodyPr tIns="36000" bIns="36000" rtlCol="0" anchor="ctr"/>
      <a:lstStyle>
        <a:defPPr algn="ctr">
          <a:defRPr sz="3600" dirty="0" err="1" smtClean="0">
            <a:latin typeface="Avenir Light" panose="020B0402020203020204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00000"/>
          </a:lnSpc>
          <a:defRPr dirty="0" err="1" smtClean="0">
            <a:solidFill>
              <a:schemeClr val="tx2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2025.potx" id="{FF0995CA-14F7-4342-9BA3-3620447E5EDF}" vid="{6812C310-0C5D-4A43-B3AC-277E03E0BB0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869399-C2F5-4C56-BF14-FE30C7D2A47E}">
  <we:reference id="11d7cf85-ae5a-43b8-bc58-1e1a151cce24" version="1.0.0.1" store="EXCatalog" storeType="EXCatalog"/>
  <we:alternateReferences>
    <we:reference id="WA200010725" version="1.0.0.1" store="en-US" storeType="OMEX"/>
  </we:alternateReferences>
  <we:properties>
    <we:property name="claude.fileId" value="&quot;00a375bc-a870-4410-b4f1-f10fd128de5e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BA27D04023F47B87ABD66BF5EA46B" ma:contentTypeVersion="4" ma:contentTypeDescription="Create a new document." ma:contentTypeScope="" ma:versionID="b3ff5966a2c1d0976429450da2cfec16">
  <xsd:schema xmlns:xsd="http://www.w3.org/2001/XMLSchema" xmlns:xs="http://www.w3.org/2001/XMLSchema" xmlns:p="http://schemas.microsoft.com/office/2006/metadata/properties" xmlns:ns2="afb23134-90fa-4106-8503-74b2b302053b" targetNamespace="http://schemas.microsoft.com/office/2006/metadata/properties" ma:root="true" ma:fieldsID="3d55d7b87cf11dfc584c8b69f4f48d04" ns2:_="">
    <xsd:import namespace="afb23134-90fa-4106-8503-74b2b30205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23134-90fa-4106-8503-74b2b30205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A80B7C-D598-4221-92CC-F5AB01DF4CC1}">
  <ds:schemaRefs>
    <ds:schemaRef ds:uri="afb23134-90fa-4106-8503-74b2b30205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1AB03E0-FDC4-4154-8E96-199EB6A0EC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D48F12-36FB-466C-AE14-BDA9CF6C0A62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afb23134-90fa-4106-8503-74b2b302053b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Mercy Template 2022</Template>
  <TotalTime>36645</TotalTime>
  <Words>1532</Words>
  <Application>Microsoft Macintosh PowerPoint</Application>
  <PresentationFormat>Custom</PresentationFormat>
  <Paragraphs>303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Narrow</vt:lpstr>
      <vt:lpstr>Avenir Black</vt:lpstr>
      <vt:lpstr>Avenir Book</vt:lpstr>
      <vt:lpstr>Avenir Heavy</vt:lpstr>
      <vt:lpstr>Avenir Light</vt:lpstr>
      <vt:lpstr>Avenir Medium</vt:lpstr>
      <vt:lpstr>Roboto Light</vt:lpstr>
      <vt:lpstr>Roboto Medium</vt:lpstr>
      <vt:lpstr>ヒラギノ角ゴ ProN W3</vt:lpstr>
      <vt:lpstr>Mercy Template 2022</vt:lpstr>
      <vt:lpstr>From Bench to Benefit: The Hidden Work of Bringing a New Category of Cancer Screening Test to Market</vt:lpstr>
      <vt:lpstr>Disclosures</vt:lpstr>
      <vt:lpstr>Our Mission</vt:lpstr>
      <vt:lpstr>Our Technology Measures Extracellular Vesicles</vt:lpstr>
      <vt:lpstr>Our First-Generation Platform: Mercy Halo</vt:lpstr>
      <vt:lpstr>EDRN PRoBE Study Design Framework</vt:lpstr>
      <vt:lpstr>Mercy Bio’s Longitudinal, PRoBE-Aligned Cohorts</vt:lpstr>
      <vt:lpstr>Ovarian Cancer is Deadly…</vt:lpstr>
      <vt:lpstr>The Long Journey to Patient Impact</vt:lpstr>
      <vt:lpstr>The Long Journey to Patient Impact Starts Here</vt:lpstr>
      <vt:lpstr>Evident Ovarian Cancer Population Screening Test</vt:lpstr>
      <vt:lpstr>Evident Test: PRoBE-Aligned Clinical Validation</vt:lpstr>
      <vt:lpstr>PRoBE Cohorts Can Enable Similar or Better Statistical Power vs Prospective Studies</vt:lpstr>
      <vt:lpstr>Mercy’s Study Also Reports Screening Program Sensitivity  All Other Studies Report Prevalent Sensitivity Only </vt:lpstr>
      <vt:lpstr>The UKCTOCS Cohort: An Oldie but a Goodie</vt:lpstr>
      <vt:lpstr>PRoBE Studies Do Have Important Limitations</vt:lpstr>
      <vt:lpstr>The Long Journey to Patient Impact is Just Getting Started</vt:lpstr>
      <vt:lpstr>Medicare Coverage Requires One of Two Events to Occur</vt:lpstr>
      <vt:lpstr>This System Creates a Powerful Disincentive for Investment in New Screening Tests</vt:lpstr>
      <vt:lpstr>A New Paradigm is Needed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Detection Extraordinary Impact</dc:title>
  <dc:creator>Dawn Mattoon</dc:creator>
  <cp:lastModifiedBy>Dawn Mattoon</cp:lastModifiedBy>
  <cp:revision>31</cp:revision>
  <dcterms:created xsi:type="dcterms:W3CDTF">2025-07-24T15:57:40Z</dcterms:created>
  <dcterms:modified xsi:type="dcterms:W3CDTF">2026-09-24T11:42:17Z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0x010100F63BA27D04023F47B87ABD66BF5EA46B</vt:lpwstr>
  </property>
  <property fmtid="{D5CDD505-2E9C-101B-9397-08002B2CF9AE}" pid="3" name="Order">
    <vt:r8>800</vt:r8>
  </property>
  <property fmtid="{D5CDD505-2E9C-101B-9397-08002B2CF9AE}" pid="4" name="MediaServiceImageTags">
    <vt:lpwstr/>
  </property>
</Properties>
</file>