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5" r:id="rId2"/>
    <p:sldMasterId id="2147483667" r:id="rId3"/>
    <p:sldMasterId id="2147483669" r:id="rId4"/>
    <p:sldMasterId id="2147483673" r:id="rId5"/>
    <p:sldMasterId id="2147483685" r:id="rId6"/>
    <p:sldMasterId id="2147483687" r:id="rId7"/>
    <p:sldMasterId id="2147483689" r:id="rId8"/>
    <p:sldMasterId id="2147483695" r:id="rId9"/>
  </p:sldMasterIdLst>
  <p:notesMasterIdLst>
    <p:notesMasterId r:id="rId40"/>
  </p:notesMasterIdLst>
  <p:handoutMasterIdLst>
    <p:handoutMasterId r:id="rId41"/>
  </p:handoutMasterIdLst>
  <p:sldIdLst>
    <p:sldId id="266" r:id="rId10"/>
    <p:sldId id="287" r:id="rId11"/>
    <p:sldId id="281" r:id="rId12"/>
    <p:sldId id="282" r:id="rId13"/>
    <p:sldId id="284" r:id="rId14"/>
    <p:sldId id="316" r:id="rId15"/>
    <p:sldId id="317" r:id="rId16"/>
    <p:sldId id="285" r:id="rId17"/>
    <p:sldId id="286" r:id="rId18"/>
    <p:sldId id="294" r:id="rId19"/>
    <p:sldId id="299" r:id="rId20"/>
    <p:sldId id="295" r:id="rId21"/>
    <p:sldId id="293" r:id="rId22"/>
    <p:sldId id="298" r:id="rId23"/>
    <p:sldId id="300" r:id="rId24"/>
    <p:sldId id="301" r:id="rId25"/>
    <p:sldId id="279" r:id="rId26"/>
    <p:sldId id="278" r:id="rId27"/>
    <p:sldId id="302" r:id="rId28"/>
    <p:sldId id="312" r:id="rId29"/>
    <p:sldId id="313" r:id="rId30"/>
    <p:sldId id="314" r:id="rId31"/>
    <p:sldId id="303" r:id="rId32"/>
    <p:sldId id="305" r:id="rId33"/>
    <p:sldId id="306" r:id="rId34"/>
    <p:sldId id="308" r:id="rId35"/>
    <p:sldId id="309" r:id="rId36"/>
    <p:sldId id="310" r:id="rId37"/>
    <p:sldId id="311" r:id="rId38"/>
    <p:sldId id="315" r:id="rId39"/>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8DD"/>
    <a:srgbClr val="A7D6E3"/>
    <a:srgbClr val="95B3D7"/>
    <a:srgbClr val="B2B2B2"/>
    <a:srgbClr val="808080"/>
    <a:srgbClr val="D6CDE1"/>
    <a:srgbClr val="EAE8C0"/>
    <a:srgbClr val="BAF0BD"/>
    <a:srgbClr val="A3D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55773" autoAdjust="0"/>
  </p:normalViewPr>
  <p:slideViewPr>
    <p:cSldViewPr>
      <p:cViewPr>
        <p:scale>
          <a:sx n="76" d="100"/>
          <a:sy n="76" d="100"/>
        </p:scale>
        <p:origin x="-510"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3136" cy="3506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49" y="0"/>
            <a:ext cx="4003136" cy="350641"/>
          </a:xfrm>
          <a:prstGeom prst="rect">
            <a:avLst/>
          </a:prstGeom>
        </p:spPr>
        <p:txBody>
          <a:bodyPr vert="horz" lIns="91440" tIns="45720" rIns="91440" bIns="45720" rtlCol="0"/>
          <a:lstStyle>
            <a:lvl1pPr algn="r">
              <a:defRPr sz="1200"/>
            </a:lvl1pPr>
          </a:lstStyle>
          <a:p>
            <a:fld id="{FAADBAC8-A399-4D93-AD58-F8D697B2BD3F}" type="datetimeFigureOut">
              <a:rPr lang="en-US" smtClean="0"/>
              <a:t>3/7/2017</a:t>
            </a:fld>
            <a:endParaRPr lang="en-US"/>
          </a:p>
        </p:txBody>
      </p:sp>
      <p:sp>
        <p:nvSpPr>
          <p:cNvPr id="4" name="Footer Placeholder 3"/>
          <p:cNvSpPr>
            <a:spLocks noGrp="1"/>
          </p:cNvSpPr>
          <p:nvPr>
            <p:ph type="ftr" sz="quarter" idx="2"/>
          </p:nvPr>
        </p:nvSpPr>
        <p:spPr>
          <a:xfrm>
            <a:off x="1" y="6658555"/>
            <a:ext cx="4003136" cy="35064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49" y="6658555"/>
            <a:ext cx="4003136" cy="350641"/>
          </a:xfrm>
          <a:prstGeom prst="rect">
            <a:avLst/>
          </a:prstGeom>
        </p:spPr>
        <p:txBody>
          <a:bodyPr vert="horz" lIns="91440" tIns="45720" rIns="91440" bIns="45720" rtlCol="0" anchor="b"/>
          <a:lstStyle>
            <a:lvl1pPr algn="r">
              <a:defRPr sz="1200"/>
            </a:lvl1pPr>
          </a:lstStyle>
          <a:p>
            <a:fld id="{1D1F6941-0B3D-43CD-AE52-CF85154909CB}" type="slidenum">
              <a:rPr lang="en-US" smtClean="0"/>
              <a:t>‹#›</a:t>
            </a:fld>
            <a:endParaRPr lang="en-US"/>
          </a:p>
        </p:txBody>
      </p:sp>
    </p:spTree>
    <p:extLst>
      <p:ext uri="{BB962C8B-B14F-4D97-AF65-F5344CB8AC3E}">
        <p14:creationId xmlns:p14="http://schemas.microsoft.com/office/powerpoint/2010/main" val="1461965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1440" tIns="45720" rIns="91440" bIns="45720" rtlCol="0"/>
          <a:lstStyle>
            <a:lvl1pPr algn="r">
              <a:defRPr sz="1200"/>
            </a:lvl1pPr>
          </a:lstStyle>
          <a:p>
            <a:fld id="{2382DE81-A841-401C-8CD4-14D940379804}" type="datetimeFigureOut">
              <a:rPr lang="en-US" smtClean="0"/>
              <a:t>3/7/2017</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330575"/>
            <a:ext cx="7388225" cy="3154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7975"/>
            <a:ext cx="4002088"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400" y="6657975"/>
            <a:ext cx="4002088" cy="350838"/>
          </a:xfrm>
          <a:prstGeom prst="rect">
            <a:avLst/>
          </a:prstGeom>
        </p:spPr>
        <p:txBody>
          <a:bodyPr vert="horz" lIns="91440" tIns="45720" rIns="91440" bIns="45720" rtlCol="0" anchor="b"/>
          <a:lstStyle>
            <a:lvl1pPr algn="r">
              <a:defRPr sz="1200"/>
            </a:lvl1pPr>
          </a:lstStyle>
          <a:p>
            <a:fld id="{F77674FF-9458-4A2F-A5B5-A47A2DBCE2B3}" type="slidenum">
              <a:rPr lang="en-US" smtClean="0"/>
              <a:t>‹#›</a:t>
            </a:fld>
            <a:endParaRPr lang="en-US"/>
          </a:p>
        </p:txBody>
      </p:sp>
    </p:spTree>
    <p:extLst>
      <p:ext uri="{BB962C8B-B14F-4D97-AF65-F5344CB8AC3E}">
        <p14:creationId xmlns:p14="http://schemas.microsoft.com/office/powerpoint/2010/main" val="305167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a:defRPr sz="2500">
                <a:solidFill>
                  <a:schemeClr val="tx1"/>
                </a:solidFill>
                <a:latin typeface="Tahoma" charset="0"/>
              </a:defRPr>
            </a:lvl1pPr>
            <a:lvl2pPr marL="785372" indent="-302066">
              <a:defRPr sz="2500">
                <a:solidFill>
                  <a:schemeClr val="tx1"/>
                </a:solidFill>
                <a:latin typeface="Tahoma" charset="0"/>
              </a:defRPr>
            </a:lvl2pPr>
            <a:lvl3pPr marL="1208265" indent="-241653">
              <a:defRPr sz="2500">
                <a:solidFill>
                  <a:schemeClr val="tx1"/>
                </a:solidFill>
                <a:latin typeface="Tahoma" charset="0"/>
              </a:defRPr>
            </a:lvl3pPr>
            <a:lvl4pPr marL="1691571" indent="-241653">
              <a:defRPr sz="2500">
                <a:solidFill>
                  <a:schemeClr val="tx1"/>
                </a:solidFill>
                <a:latin typeface="Tahoma" charset="0"/>
              </a:defRPr>
            </a:lvl4pPr>
            <a:lvl5pPr marL="2174878" indent="-241653">
              <a:defRPr sz="2500">
                <a:solidFill>
                  <a:schemeClr val="tx1"/>
                </a:solidFill>
                <a:latin typeface="Tahoma" charset="0"/>
              </a:defRPr>
            </a:lvl5pPr>
            <a:lvl6pPr marL="2658184" indent="-241653" eaLnBrk="0" fontAlgn="base" hangingPunct="0">
              <a:spcBef>
                <a:spcPct val="0"/>
              </a:spcBef>
              <a:spcAft>
                <a:spcPct val="0"/>
              </a:spcAft>
              <a:defRPr sz="2500">
                <a:solidFill>
                  <a:schemeClr val="tx1"/>
                </a:solidFill>
                <a:latin typeface="Tahoma" charset="0"/>
              </a:defRPr>
            </a:lvl6pPr>
            <a:lvl7pPr marL="3141490" indent="-241653" eaLnBrk="0" fontAlgn="base" hangingPunct="0">
              <a:spcBef>
                <a:spcPct val="0"/>
              </a:spcBef>
              <a:spcAft>
                <a:spcPct val="0"/>
              </a:spcAft>
              <a:defRPr sz="2500">
                <a:solidFill>
                  <a:schemeClr val="tx1"/>
                </a:solidFill>
                <a:latin typeface="Tahoma" charset="0"/>
              </a:defRPr>
            </a:lvl7pPr>
            <a:lvl8pPr marL="3624796" indent="-241653" eaLnBrk="0" fontAlgn="base" hangingPunct="0">
              <a:spcBef>
                <a:spcPct val="0"/>
              </a:spcBef>
              <a:spcAft>
                <a:spcPct val="0"/>
              </a:spcAft>
              <a:defRPr sz="2500">
                <a:solidFill>
                  <a:schemeClr val="tx1"/>
                </a:solidFill>
                <a:latin typeface="Tahoma" charset="0"/>
              </a:defRPr>
            </a:lvl8pPr>
            <a:lvl9pPr marL="4108102" indent="-241653" eaLnBrk="0" fontAlgn="base" hangingPunct="0">
              <a:spcBef>
                <a:spcPct val="0"/>
              </a:spcBef>
              <a:spcAft>
                <a:spcPct val="0"/>
              </a:spcAft>
              <a:defRPr sz="2500">
                <a:solidFill>
                  <a:schemeClr val="tx1"/>
                </a:solidFill>
                <a:latin typeface="Tahoma" charset="0"/>
              </a:defRPr>
            </a:lvl9pPr>
          </a:lstStyle>
          <a:p>
            <a:pPr>
              <a:defRPr/>
            </a:pPr>
            <a:fld id="{17C73C77-92F8-4690-B995-94DD5EF6AAF9}" type="slidenum">
              <a:rPr lang="en-US" sz="1300">
                <a:solidFill>
                  <a:srgbClr val="000000"/>
                </a:solidFill>
                <a:latin typeface="Times New Roman" pitchFamily="18" charset="0"/>
              </a:rPr>
              <a:pPr>
                <a:defRPr/>
              </a:pPr>
              <a:t>2</a:t>
            </a:fld>
            <a:endParaRPr lang="en-US" sz="1300" dirty="0">
              <a:solidFill>
                <a:srgbClr val="000000"/>
              </a:solidFill>
              <a:latin typeface="Times New Roman" pitchFamily="18" charset="0"/>
            </a:endParaRPr>
          </a:p>
        </p:txBody>
      </p:sp>
      <p:sp>
        <p:nvSpPr>
          <p:cNvPr id="98307" name="Rectangle 2"/>
          <p:cNvSpPr>
            <a:spLocks noGrp="1" noRot="1" noChangeAspect="1" noChangeArrowheads="1" noTextEdit="1"/>
          </p:cNvSpPr>
          <p:nvPr>
            <p:ph type="sldImg"/>
          </p:nvPr>
        </p:nvSpPr>
        <p:spPr>
          <a:xfrm>
            <a:off x="2865438" y="525463"/>
            <a:ext cx="3505200" cy="2628900"/>
          </a:xfrm>
          <a:ln/>
        </p:spPr>
      </p:sp>
      <p:sp>
        <p:nvSpPr>
          <p:cNvPr id="9830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5438" y="525463"/>
            <a:ext cx="3505200" cy="26289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MUC5AC was measured with an upper limit, an additional model, </a:t>
            </a:r>
            <a:r>
              <a:rPr lang="en-US" sz="1200" b="0" i="0" u="none" strike="noStrike" kern="1200" baseline="0" dirty="0" err="1" smtClean="0">
                <a:solidFill>
                  <a:schemeClr val="tx1"/>
                </a:solidFill>
                <a:latin typeface="+mn-lt"/>
                <a:ea typeface="+mn-ea"/>
                <a:cs typeface="+mn-cs"/>
              </a:rPr>
              <a:t>labelelled</a:t>
            </a:r>
            <a:r>
              <a:rPr lang="en-US" sz="1200" b="0" i="0" u="none" strike="noStrike" kern="1200" baseline="0" dirty="0" smtClean="0">
                <a:solidFill>
                  <a:schemeClr val="tx1"/>
                </a:solidFill>
                <a:latin typeface="+mn-lt"/>
                <a:ea typeface="+mn-ea"/>
                <a:cs typeface="+mn-cs"/>
              </a:rPr>
              <a:t> CA19-19 +</a:t>
            </a:r>
          </a:p>
          <a:p>
            <a:r>
              <a:rPr lang="en-US" sz="1200" b="0" i="0" u="none" strike="noStrike" kern="1200" baseline="0" dirty="0" smtClean="0">
                <a:solidFill>
                  <a:schemeClr val="tx1"/>
                </a:solidFill>
                <a:latin typeface="+mn-lt"/>
                <a:ea typeface="+mn-ea"/>
                <a:cs typeface="+mn-cs"/>
              </a:rPr>
              <a:t>MUC5AC  I[MUC5AC &lt; 20; 000] + I[MUC5AC  20; 000] was </a:t>
            </a:r>
            <a:r>
              <a:rPr lang="en-US" sz="1200" b="0" i="0" u="none" strike="noStrike" kern="1200" baseline="0" dirty="0" err="1" smtClean="0">
                <a:solidFill>
                  <a:schemeClr val="tx1"/>
                </a:solidFill>
                <a:latin typeface="+mn-lt"/>
                <a:ea typeface="+mn-ea"/>
                <a:cs typeface="+mn-cs"/>
              </a:rPr>
              <a:t>analysed</a:t>
            </a:r>
            <a:r>
              <a:rPr lang="en-US" sz="1200" b="0" i="0" u="none" strike="noStrike" kern="1200" baseline="0" dirty="0" smtClean="0">
                <a:solidFill>
                  <a:schemeClr val="tx1"/>
                </a:solidFill>
                <a:latin typeface="+mn-lt"/>
                <a:ea typeface="+mn-ea"/>
                <a:cs typeface="+mn-cs"/>
              </a:rPr>
              <a:t> and reported. It is based</a:t>
            </a:r>
          </a:p>
          <a:p>
            <a:r>
              <a:rPr lang="en-US" sz="1200" b="0" i="0" u="none" strike="noStrike" kern="1200" baseline="0" dirty="0" smtClean="0">
                <a:solidFill>
                  <a:schemeClr val="tx1"/>
                </a:solidFill>
                <a:latin typeface="+mn-lt"/>
                <a:ea typeface="+mn-ea"/>
                <a:cs typeface="+mn-cs"/>
              </a:rPr>
              <a:t>on using values of MUC5AC for observations in which the value was below the upper limit and a</a:t>
            </a:r>
          </a:p>
          <a:p>
            <a:r>
              <a:rPr lang="en-US" sz="1200" b="0" i="0" u="none" strike="noStrike" kern="1200" baseline="0" dirty="0" smtClean="0">
                <a:solidFill>
                  <a:schemeClr val="tx1"/>
                </a:solidFill>
                <a:latin typeface="+mn-lt"/>
                <a:ea typeface="+mn-ea"/>
                <a:cs typeface="+mn-cs"/>
              </a:rPr>
              <a:t>simple indicator for observations with value above the measurement threshold. The two coefficients</a:t>
            </a:r>
          </a:p>
          <a:p>
            <a:r>
              <a:rPr lang="en-US" sz="1200" b="0" i="0" u="none" strike="noStrike" kern="1200" baseline="0" dirty="0" smtClean="0">
                <a:solidFill>
                  <a:schemeClr val="tx1"/>
                </a:solidFill>
                <a:latin typeface="+mn-lt"/>
                <a:ea typeface="+mn-ea"/>
                <a:cs typeface="+mn-cs"/>
              </a:rPr>
              <a:t>(for the continuous measured term and the indicator) are referred to as </a:t>
            </a:r>
            <a:r>
              <a:rPr lang="en-US" sz="1200" b="0" i="0" u="none" strike="noStrike" kern="1200" baseline="0" dirty="0" err="1" smtClean="0">
                <a:solidFill>
                  <a:schemeClr val="tx1"/>
                </a:solidFill>
                <a:latin typeface="+mn-lt"/>
                <a:ea typeface="+mn-ea"/>
                <a:cs typeface="+mn-cs"/>
              </a:rPr>
              <a:t>mkrLow</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mkrHigh</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respectively.</a:t>
            </a:r>
          </a:p>
          <a:p>
            <a:r>
              <a:rPr lang="en-US" sz="1200" b="0" i="0" u="none" strike="noStrike" kern="1200" baseline="0" dirty="0" smtClean="0">
                <a:solidFill>
                  <a:schemeClr val="tx1"/>
                </a:solidFill>
                <a:latin typeface="+mn-lt"/>
                <a:ea typeface="+mn-ea"/>
                <a:cs typeface="+mn-cs"/>
              </a:rPr>
              <a:t>In all models, the biomarkers are included on the log-scale. Any included adjustment covariates</a:t>
            </a:r>
          </a:p>
          <a:p>
            <a:r>
              <a:rPr lang="en-US" sz="1200" b="0" i="0" u="none" strike="noStrike" kern="1200" baseline="0" dirty="0" smtClean="0">
                <a:solidFill>
                  <a:schemeClr val="tx1"/>
                </a:solidFill>
                <a:latin typeface="+mn-lt"/>
                <a:ea typeface="+mn-ea"/>
                <a:cs typeface="+mn-cs"/>
              </a:rPr>
              <a:t>are left on their natural scale (not log-transformed). For example, a model including one biomarker,</a:t>
            </a:r>
          </a:p>
          <a:p>
            <a:r>
              <a:rPr lang="en-US" sz="1200" b="0" i="0" u="none" strike="noStrike" kern="1200" baseline="0" dirty="0" smtClean="0">
                <a:solidFill>
                  <a:schemeClr val="tx1"/>
                </a:solidFill>
                <a:latin typeface="+mn-lt"/>
                <a:ea typeface="+mn-ea"/>
                <a:cs typeface="+mn-cs"/>
              </a:rPr>
              <a:t>BMKR1, and adjusting for age would have linear predictor: 0 + 1  (log(BMKR1)) + 2  AGE.</a:t>
            </a:r>
          </a:p>
          <a:p>
            <a:r>
              <a:rPr lang="en-US" sz="1200" b="0" i="0" u="none" strike="noStrike" kern="1200" baseline="0" dirty="0" smtClean="0">
                <a:solidFill>
                  <a:schemeClr val="tx1"/>
                </a:solidFill>
                <a:latin typeface="+mn-lt"/>
                <a:ea typeface="+mn-ea"/>
                <a:cs typeface="+mn-cs"/>
              </a:rPr>
              <a:t>For brevity, labels for models and coefficients do not reflect the log transformation.</a:t>
            </a:r>
            <a:endParaRPr lang="en-US" dirty="0"/>
          </a:p>
        </p:txBody>
      </p:sp>
      <p:sp>
        <p:nvSpPr>
          <p:cNvPr id="4" name="Slide Number Placeholder 3"/>
          <p:cNvSpPr>
            <a:spLocks noGrp="1"/>
          </p:cNvSpPr>
          <p:nvPr>
            <p:ph type="sldNum" sz="quarter" idx="10"/>
          </p:nvPr>
        </p:nvSpPr>
        <p:spPr/>
        <p:txBody>
          <a:bodyPr/>
          <a:lstStyle/>
          <a:p>
            <a:fld id="{4968DF0F-3DA6-4A0A-B776-55D8A7098B67}" type="slidenum">
              <a:rPr lang="en-US" smtClean="0"/>
              <a:t>26</a:t>
            </a:fld>
            <a:endParaRPr lang="en-US" dirty="0"/>
          </a:p>
        </p:txBody>
      </p:sp>
    </p:spTree>
    <p:extLst>
      <p:ext uri="{BB962C8B-B14F-4D97-AF65-F5344CB8AC3E}">
        <p14:creationId xmlns:p14="http://schemas.microsoft.com/office/powerpoint/2010/main" val="180505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5438" y="525463"/>
            <a:ext cx="3505200" cy="2628900"/>
          </a:xfrm>
        </p:spPr>
      </p:sp>
      <p:sp>
        <p:nvSpPr>
          <p:cNvPr id="3" name="Notes Placeholder 2"/>
          <p:cNvSpPr>
            <a:spLocks noGrp="1"/>
          </p:cNvSpPr>
          <p:nvPr>
            <p:ph type="body" idx="1"/>
          </p:nvPr>
        </p:nvSpPr>
        <p:spPr/>
        <p:txBody>
          <a:bodyPr/>
          <a:lstStyle/>
          <a:p>
            <a:r>
              <a:rPr lang="en-US" dirty="0" smtClean="0"/>
              <a:t>DIFFERENCES</a:t>
            </a:r>
            <a:r>
              <a:rPr lang="en-US" baseline="0" dirty="0" smtClean="0"/>
              <a:t> DID NOT REACH SIGNIFICANCE DUE TOLOW SAMPLE NUMBER</a:t>
            </a:r>
            <a:endParaRPr lang="en-US" dirty="0"/>
          </a:p>
        </p:txBody>
      </p:sp>
      <p:sp>
        <p:nvSpPr>
          <p:cNvPr id="4" name="Slide Number Placeholder 3"/>
          <p:cNvSpPr>
            <a:spLocks noGrp="1"/>
          </p:cNvSpPr>
          <p:nvPr>
            <p:ph type="sldNum" sz="quarter" idx="10"/>
          </p:nvPr>
        </p:nvSpPr>
        <p:spPr/>
        <p:txBody>
          <a:bodyPr/>
          <a:lstStyle/>
          <a:p>
            <a:fld id="{4968DF0F-3DA6-4A0A-B776-55D8A7098B67}" type="slidenum">
              <a:rPr lang="en-US" smtClean="0"/>
              <a:t>29</a:t>
            </a:fld>
            <a:endParaRPr lang="en-US" dirty="0"/>
          </a:p>
        </p:txBody>
      </p:sp>
    </p:spTree>
    <p:extLst>
      <p:ext uri="{BB962C8B-B14F-4D97-AF65-F5344CB8AC3E}">
        <p14:creationId xmlns:p14="http://schemas.microsoft.com/office/powerpoint/2010/main" val="72178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a:defRPr sz="2400">
                <a:solidFill>
                  <a:schemeClr val="tx1"/>
                </a:solidFill>
                <a:latin typeface="Tahoma" charset="0"/>
              </a:defRPr>
            </a:lvl1pPr>
            <a:lvl2pPr marL="742883" indent="-285724">
              <a:defRPr sz="2400">
                <a:solidFill>
                  <a:schemeClr val="tx1"/>
                </a:solidFill>
                <a:latin typeface="Tahoma" charset="0"/>
              </a:defRPr>
            </a:lvl2pPr>
            <a:lvl3pPr marL="1142898" indent="-228580">
              <a:defRPr sz="2400">
                <a:solidFill>
                  <a:schemeClr val="tx1"/>
                </a:solidFill>
                <a:latin typeface="Tahoma" charset="0"/>
              </a:defRPr>
            </a:lvl3pPr>
            <a:lvl4pPr marL="1600057" indent="-228580">
              <a:defRPr sz="2400">
                <a:solidFill>
                  <a:schemeClr val="tx1"/>
                </a:solidFill>
                <a:latin typeface="Tahoma" charset="0"/>
              </a:defRPr>
            </a:lvl4pPr>
            <a:lvl5pPr marL="2057217" indent="-228580">
              <a:defRPr sz="2400">
                <a:solidFill>
                  <a:schemeClr val="tx1"/>
                </a:solidFill>
                <a:latin typeface="Tahoma" charset="0"/>
              </a:defRPr>
            </a:lvl5pPr>
            <a:lvl6pPr marL="2514376" indent="-228580" eaLnBrk="0" fontAlgn="base" hangingPunct="0">
              <a:spcBef>
                <a:spcPct val="0"/>
              </a:spcBef>
              <a:spcAft>
                <a:spcPct val="0"/>
              </a:spcAft>
              <a:defRPr sz="2400">
                <a:solidFill>
                  <a:schemeClr val="tx1"/>
                </a:solidFill>
                <a:latin typeface="Tahoma" charset="0"/>
              </a:defRPr>
            </a:lvl6pPr>
            <a:lvl7pPr marL="2971535" indent="-228580" eaLnBrk="0" fontAlgn="base" hangingPunct="0">
              <a:spcBef>
                <a:spcPct val="0"/>
              </a:spcBef>
              <a:spcAft>
                <a:spcPct val="0"/>
              </a:spcAft>
              <a:defRPr sz="2400">
                <a:solidFill>
                  <a:schemeClr val="tx1"/>
                </a:solidFill>
                <a:latin typeface="Tahoma" charset="0"/>
              </a:defRPr>
            </a:lvl7pPr>
            <a:lvl8pPr marL="3428695" indent="-228580" eaLnBrk="0" fontAlgn="base" hangingPunct="0">
              <a:spcBef>
                <a:spcPct val="0"/>
              </a:spcBef>
              <a:spcAft>
                <a:spcPct val="0"/>
              </a:spcAft>
              <a:defRPr sz="2400">
                <a:solidFill>
                  <a:schemeClr val="tx1"/>
                </a:solidFill>
                <a:latin typeface="Tahoma" charset="0"/>
              </a:defRPr>
            </a:lvl8pPr>
            <a:lvl9pPr marL="3885854" indent="-228580" eaLnBrk="0" fontAlgn="base" hangingPunct="0">
              <a:spcBef>
                <a:spcPct val="0"/>
              </a:spcBef>
              <a:spcAft>
                <a:spcPct val="0"/>
              </a:spcAft>
              <a:defRPr sz="2400">
                <a:solidFill>
                  <a:schemeClr val="tx1"/>
                </a:solidFill>
                <a:latin typeface="Tahoma" charset="0"/>
              </a:defRPr>
            </a:lvl9pPr>
          </a:lstStyle>
          <a:p>
            <a:pPr>
              <a:defRPr/>
            </a:pPr>
            <a:fld id="{17C73C77-92F8-4690-B995-94DD5EF6AAF9}" type="slidenum">
              <a:rPr lang="en-US" sz="1200">
                <a:solidFill>
                  <a:srgbClr val="000000"/>
                </a:solidFill>
                <a:latin typeface="Times New Roman" pitchFamily="18" charset="0"/>
              </a:rPr>
              <a:pPr>
                <a:defRPr/>
              </a:pPr>
              <a:t>3</a:t>
            </a:fld>
            <a:endParaRPr lang="en-US" sz="1200">
              <a:solidFill>
                <a:srgbClr val="000000"/>
              </a:solidFill>
              <a:latin typeface="Times New Roman" pitchFamily="18" charset="0"/>
            </a:endParaRPr>
          </a:p>
        </p:txBody>
      </p:sp>
      <p:sp>
        <p:nvSpPr>
          <p:cNvPr id="98307" name="Rectangle 2"/>
          <p:cNvSpPr>
            <a:spLocks noGrp="1" noRot="1" noChangeAspect="1" noChangeArrowheads="1" noTextEdit="1"/>
          </p:cNvSpPr>
          <p:nvPr>
            <p:ph type="sldImg"/>
          </p:nvPr>
        </p:nvSpPr>
        <p:spPr>
          <a:xfrm>
            <a:off x="2865438" y="525463"/>
            <a:ext cx="3506787" cy="2628900"/>
          </a:xfrm>
          <a:ln/>
        </p:spPr>
      </p:sp>
      <p:sp>
        <p:nvSpPr>
          <p:cNvPr id="983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000">
                <a:solidFill>
                  <a:srgbClr val="FFFF00"/>
                </a:solidFill>
                <a:latin typeface="Times"/>
              </a:defRPr>
            </a:lvl1pPr>
            <a:lvl2pPr marL="742950" indent="-285750">
              <a:defRPr sz="2000">
                <a:solidFill>
                  <a:srgbClr val="FFFF00"/>
                </a:solidFill>
                <a:latin typeface="Times"/>
              </a:defRPr>
            </a:lvl2pPr>
            <a:lvl3pPr marL="1143000" indent="-228600">
              <a:defRPr sz="2000">
                <a:solidFill>
                  <a:srgbClr val="FFFF00"/>
                </a:solidFill>
                <a:latin typeface="Times"/>
              </a:defRPr>
            </a:lvl3pPr>
            <a:lvl4pPr marL="1600200" indent="-228600">
              <a:defRPr sz="2000">
                <a:solidFill>
                  <a:srgbClr val="FFFF00"/>
                </a:solidFill>
                <a:latin typeface="Times"/>
              </a:defRPr>
            </a:lvl4pPr>
            <a:lvl5pPr marL="2057400" indent="-228600">
              <a:defRPr sz="2000">
                <a:solidFill>
                  <a:srgbClr val="FFFF00"/>
                </a:solidFill>
                <a:latin typeface="Times"/>
              </a:defRPr>
            </a:lvl5pPr>
            <a:lvl6pPr marL="2514600" indent="-228600" eaLnBrk="0" fontAlgn="base" hangingPunct="0">
              <a:spcBef>
                <a:spcPct val="0"/>
              </a:spcBef>
              <a:spcAft>
                <a:spcPct val="0"/>
              </a:spcAft>
              <a:defRPr sz="2000">
                <a:solidFill>
                  <a:srgbClr val="FFFF00"/>
                </a:solidFill>
                <a:latin typeface="Times"/>
              </a:defRPr>
            </a:lvl6pPr>
            <a:lvl7pPr marL="2971800" indent="-228600" eaLnBrk="0" fontAlgn="base" hangingPunct="0">
              <a:spcBef>
                <a:spcPct val="0"/>
              </a:spcBef>
              <a:spcAft>
                <a:spcPct val="0"/>
              </a:spcAft>
              <a:defRPr sz="2000">
                <a:solidFill>
                  <a:srgbClr val="FFFF00"/>
                </a:solidFill>
                <a:latin typeface="Times"/>
              </a:defRPr>
            </a:lvl7pPr>
            <a:lvl8pPr marL="3429000" indent="-228600" eaLnBrk="0" fontAlgn="base" hangingPunct="0">
              <a:spcBef>
                <a:spcPct val="0"/>
              </a:spcBef>
              <a:spcAft>
                <a:spcPct val="0"/>
              </a:spcAft>
              <a:defRPr sz="2000">
                <a:solidFill>
                  <a:srgbClr val="FFFF00"/>
                </a:solidFill>
                <a:latin typeface="Times"/>
              </a:defRPr>
            </a:lvl8pPr>
            <a:lvl9pPr marL="3886200" indent="-228600" eaLnBrk="0" fontAlgn="base" hangingPunct="0">
              <a:spcBef>
                <a:spcPct val="0"/>
              </a:spcBef>
              <a:spcAft>
                <a:spcPct val="0"/>
              </a:spcAft>
              <a:defRPr sz="2000">
                <a:solidFill>
                  <a:srgbClr val="FFFF00"/>
                </a:solidFill>
                <a:latin typeface="Times"/>
              </a:defRPr>
            </a:lvl9pPr>
          </a:lstStyle>
          <a:p>
            <a:fld id="{09837065-0220-4273-953D-BC2C5B4FDAAD}" type="slidenum">
              <a:rPr lang="en-US" altLang="en-US" sz="1200" smtClean="0">
                <a:solidFill>
                  <a:srgbClr val="000000"/>
                </a:solidFill>
              </a:rPr>
              <a:pPr/>
              <a:t>4</a:t>
            </a:fld>
            <a:endParaRPr lang="en-US" altLang="en-US" sz="1200" smtClean="0">
              <a:solidFill>
                <a:srgbClr val="000000"/>
              </a:solidFill>
            </a:endParaRPr>
          </a:p>
        </p:txBody>
      </p:sp>
      <p:sp>
        <p:nvSpPr>
          <p:cNvPr id="111619" name="Rectangle 2"/>
          <p:cNvSpPr>
            <a:spLocks noGrp="1" noRot="1" noChangeAspect="1" noChangeArrowheads="1" noTextEdit="1"/>
          </p:cNvSpPr>
          <p:nvPr>
            <p:ph type="sldImg"/>
          </p:nvPr>
        </p:nvSpPr>
        <p:spPr>
          <a:xfrm>
            <a:off x="2865438" y="525463"/>
            <a:ext cx="3505200" cy="2628900"/>
          </a:xfrm>
          <a:ln/>
        </p:spPr>
      </p:sp>
      <p:sp>
        <p:nvSpPr>
          <p:cNvPr id="1116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a:defRPr sz="2500">
                <a:solidFill>
                  <a:schemeClr val="tx1"/>
                </a:solidFill>
                <a:latin typeface="Tahoma" charset="0"/>
              </a:defRPr>
            </a:lvl1pPr>
            <a:lvl2pPr marL="785372" indent="-302066">
              <a:defRPr sz="2500">
                <a:solidFill>
                  <a:schemeClr val="tx1"/>
                </a:solidFill>
                <a:latin typeface="Tahoma" charset="0"/>
              </a:defRPr>
            </a:lvl2pPr>
            <a:lvl3pPr marL="1208265" indent="-241653">
              <a:defRPr sz="2500">
                <a:solidFill>
                  <a:schemeClr val="tx1"/>
                </a:solidFill>
                <a:latin typeface="Tahoma" charset="0"/>
              </a:defRPr>
            </a:lvl3pPr>
            <a:lvl4pPr marL="1691571" indent="-241653">
              <a:defRPr sz="2500">
                <a:solidFill>
                  <a:schemeClr val="tx1"/>
                </a:solidFill>
                <a:latin typeface="Tahoma" charset="0"/>
              </a:defRPr>
            </a:lvl4pPr>
            <a:lvl5pPr marL="2174878" indent="-241653">
              <a:defRPr sz="2500">
                <a:solidFill>
                  <a:schemeClr val="tx1"/>
                </a:solidFill>
                <a:latin typeface="Tahoma" charset="0"/>
              </a:defRPr>
            </a:lvl5pPr>
            <a:lvl6pPr marL="2658184" indent="-241653" eaLnBrk="0" fontAlgn="base" hangingPunct="0">
              <a:spcBef>
                <a:spcPct val="0"/>
              </a:spcBef>
              <a:spcAft>
                <a:spcPct val="0"/>
              </a:spcAft>
              <a:defRPr sz="2500">
                <a:solidFill>
                  <a:schemeClr val="tx1"/>
                </a:solidFill>
                <a:latin typeface="Tahoma" charset="0"/>
              </a:defRPr>
            </a:lvl6pPr>
            <a:lvl7pPr marL="3141490" indent="-241653" eaLnBrk="0" fontAlgn="base" hangingPunct="0">
              <a:spcBef>
                <a:spcPct val="0"/>
              </a:spcBef>
              <a:spcAft>
                <a:spcPct val="0"/>
              </a:spcAft>
              <a:defRPr sz="2500">
                <a:solidFill>
                  <a:schemeClr val="tx1"/>
                </a:solidFill>
                <a:latin typeface="Tahoma" charset="0"/>
              </a:defRPr>
            </a:lvl7pPr>
            <a:lvl8pPr marL="3624796" indent="-241653" eaLnBrk="0" fontAlgn="base" hangingPunct="0">
              <a:spcBef>
                <a:spcPct val="0"/>
              </a:spcBef>
              <a:spcAft>
                <a:spcPct val="0"/>
              </a:spcAft>
              <a:defRPr sz="2500">
                <a:solidFill>
                  <a:schemeClr val="tx1"/>
                </a:solidFill>
                <a:latin typeface="Tahoma" charset="0"/>
              </a:defRPr>
            </a:lvl8pPr>
            <a:lvl9pPr marL="4108102" indent="-241653" eaLnBrk="0" fontAlgn="base" hangingPunct="0">
              <a:spcBef>
                <a:spcPct val="0"/>
              </a:spcBef>
              <a:spcAft>
                <a:spcPct val="0"/>
              </a:spcAft>
              <a:defRPr sz="2500">
                <a:solidFill>
                  <a:schemeClr val="tx1"/>
                </a:solidFill>
                <a:latin typeface="Tahoma" charset="0"/>
              </a:defRPr>
            </a:lvl9pPr>
          </a:lstStyle>
          <a:p>
            <a:pPr>
              <a:defRPr/>
            </a:pPr>
            <a:fld id="{17C73C77-92F8-4690-B995-94DD5EF6AAF9}" type="slidenum">
              <a:rPr lang="en-US" sz="1300">
                <a:solidFill>
                  <a:srgbClr val="000000"/>
                </a:solidFill>
                <a:latin typeface="Times New Roman" pitchFamily="18" charset="0"/>
              </a:rPr>
              <a:pPr>
                <a:defRPr/>
              </a:pPr>
              <a:t>10</a:t>
            </a:fld>
            <a:endParaRPr lang="en-US" sz="1300">
              <a:solidFill>
                <a:srgbClr val="000000"/>
              </a:solidFill>
              <a:latin typeface="Times New Roman" pitchFamily="18" charset="0"/>
            </a:endParaRPr>
          </a:p>
        </p:txBody>
      </p:sp>
      <p:sp>
        <p:nvSpPr>
          <p:cNvPr id="98307" name="Rectangle 2"/>
          <p:cNvSpPr>
            <a:spLocks noGrp="1" noRot="1" noChangeAspect="1" noChangeArrowheads="1" noTextEdit="1"/>
          </p:cNvSpPr>
          <p:nvPr>
            <p:ph type="sldImg"/>
          </p:nvPr>
        </p:nvSpPr>
        <p:spPr>
          <a:xfrm>
            <a:off x="2865438" y="525463"/>
            <a:ext cx="3505200" cy="2628900"/>
          </a:xfrm>
          <a:ln/>
        </p:spPr>
      </p:sp>
      <p:sp>
        <p:nvSpPr>
          <p:cNvPr id="983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000">
                <a:solidFill>
                  <a:srgbClr val="FFFF00"/>
                </a:solidFill>
                <a:latin typeface="Times"/>
              </a:defRPr>
            </a:lvl1pPr>
            <a:lvl2pPr marL="742950" indent="-285750">
              <a:defRPr sz="2000">
                <a:solidFill>
                  <a:srgbClr val="FFFF00"/>
                </a:solidFill>
                <a:latin typeface="Times"/>
              </a:defRPr>
            </a:lvl2pPr>
            <a:lvl3pPr marL="1143000" indent="-228600">
              <a:defRPr sz="2000">
                <a:solidFill>
                  <a:srgbClr val="FFFF00"/>
                </a:solidFill>
                <a:latin typeface="Times"/>
              </a:defRPr>
            </a:lvl3pPr>
            <a:lvl4pPr marL="1600200" indent="-228600">
              <a:defRPr sz="2000">
                <a:solidFill>
                  <a:srgbClr val="FFFF00"/>
                </a:solidFill>
                <a:latin typeface="Times"/>
              </a:defRPr>
            </a:lvl4pPr>
            <a:lvl5pPr marL="2057400" indent="-228600">
              <a:defRPr sz="2000">
                <a:solidFill>
                  <a:srgbClr val="FFFF00"/>
                </a:solidFill>
                <a:latin typeface="Times"/>
              </a:defRPr>
            </a:lvl5pPr>
            <a:lvl6pPr marL="2514600" indent="-228600" eaLnBrk="0" fontAlgn="base" hangingPunct="0">
              <a:spcBef>
                <a:spcPct val="0"/>
              </a:spcBef>
              <a:spcAft>
                <a:spcPct val="0"/>
              </a:spcAft>
              <a:defRPr sz="2000">
                <a:solidFill>
                  <a:srgbClr val="FFFF00"/>
                </a:solidFill>
                <a:latin typeface="Times"/>
              </a:defRPr>
            </a:lvl6pPr>
            <a:lvl7pPr marL="2971800" indent="-228600" eaLnBrk="0" fontAlgn="base" hangingPunct="0">
              <a:spcBef>
                <a:spcPct val="0"/>
              </a:spcBef>
              <a:spcAft>
                <a:spcPct val="0"/>
              </a:spcAft>
              <a:defRPr sz="2000">
                <a:solidFill>
                  <a:srgbClr val="FFFF00"/>
                </a:solidFill>
                <a:latin typeface="Times"/>
              </a:defRPr>
            </a:lvl7pPr>
            <a:lvl8pPr marL="3429000" indent="-228600" eaLnBrk="0" fontAlgn="base" hangingPunct="0">
              <a:spcBef>
                <a:spcPct val="0"/>
              </a:spcBef>
              <a:spcAft>
                <a:spcPct val="0"/>
              </a:spcAft>
              <a:defRPr sz="2000">
                <a:solidFill>
                  <a:srgbClr val="FFFF00"/>
                </a:solidFill>
                <a:latin typeface="Times"/>
              </a:defRPr>
            </a:lvl8pPr>
            <a:lvl9pPr marL="3886200" indent="-228600" eaLnBrk="0" fontAlgn="base" hangingPunct="0">
              <a:spcBef>
                <a:spcPct val="0"/>
              </a:spcBef>
              <a:spcAft>
                <a:spcPct val="0"/>
              </a:spcAft>
              <a:defRPr sz="2000">
                <a:solidFill>
                  <a:srgbClr val="FFFF00"/>
                </a:solidFill>
                <a:latin typeface="Times"/>
              </a:defRPr>
            </a:lvl9pPr>
          </a:lstStyle>
          <a:p>
            <a:fld id="{09837065-0220-4273-953D-BC2C5B4FDAAD}" type="slidenum">
              <a:rPr lang="en-US" altLang="en-US" sz="1200" smtClean="0">
                <a:solidFill>
                  <a:srgbClr val="000000"/>
                </a:solidFill>
              </a:rPr>
              <a:pPr/>
              <a:t>11</a:t>
            </a:fld>
            <a:endParaRPr lang="en-US" altLang="en-US" sz="1200" smtClean="0">
              <a:solidFill>
                <a:srgbClr val="000000"/>
              </a:solidFill>
            </a:endParaRPr>
          </a:p>
        </p:txBody>
      </p:sp>
      <p:sp>
        <p:nvSpPr>
          <p:cNvPr id="111619" name="Rectangle 2"/>
          <p:cNvSpPr>
            <a:spLocks noGrp="1" noRot="1" noChangeAspect="1" noChangeArrowheads="1" noTextEdit="1"/>
          </p:cNvSpPr>
          <p:nvPr>
            <p:ph type="sldImg"/>
          </p:nvPr>
        </p:nvSpPr>
        <p:spPr>
          <a:xfrm>
            <a:off x="2865438" y="525463"/>
            <a:ext cx="3505200" cy="2628900"/>
          </a:xfrm>
          <a:ln/>
        </p:spPr>
      </p:sp>
      <p:sp>
        <p:nvSpPr>
          <p:cNvPr id="1116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66788">
              <a:defRPr>
                <a:solidFill>
                  <a:schemeClr val="tx1"/>
                </a:solidFill>
                <a:latin typeface="Arial" pitchFamily="34" charset="0"/>
              </a:defRPr>
            </a:lvl1pPr>
            <a:lvl2pPr marL="742950" indent="-285750" defTabSz="966788">
              <a:defRPr>
                <a:solidFill>
                  <a:schemeClr val="tx1"/>
                </a:solidFill>
                <a:latin typeface="Arial" pitchFamily="34" charset="0"/>
              </a:defRPr>
            </a:lvl2pPr>
            <a:lvl3pPr marL="1143000" indent="-228600" defTabSz="966788">
              <a:defRPr>
                <a:solidFill>
                  <a:schemeClr val="tx1"/>
                </a:solidFill>
                <a:latin typeface="Arial" pitchFamily="34" charset="0"/>
              </a:defRPr>
            </a:lvl3pPr>
            <a:lvl4pPr marL="1600200" indent="-228600" defTabSz="966788">
              <a:defRPr>
                <a:solidFill>
                  <a:schemeClr val="tx1"/>
                </a:solidFill>
                <a:latin typeface="Arial" pitchFamily="34" charset="0"/>
              </a:defRPr>
            </a:lvl4pPr>
            <a:lvl5pPr marL="2057400" indent="-228600" defTabSz="966788">
              <a:defRPr>
                <a:solidFill>
                  <a:schemeClr val="tx1"/>
                </a:solidFill>
                <a:latin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defRPr>
            </a:lvl9pPr>
          </a:lstStyle>
          <a:p>
            <a:fld id="{F9CCDF6D-C850-4B2C-AC0D-9784773E14D9}" type="slidenum">
              <a:rPr lang="en-US" altLang="en-US" smtClean="0">
                <a:solidFill>
                  <a:srgbClr val="000000"/>
                </a:solidFill>
                <a:latin typeface="Times New Roman" pitchFamily="18" charset="0"/>
              </a:rPr>
              <a:pPr/>
              <a:t>12</a:t>
            </a:fld>
            <a:endParaRPr lang="en-US" altLang="en-US" smtClean="0">
              <a:solidFill>
                <a:srgbClr val="000000"/>
              </a:solidFill>
              <a:latin typeface="Times New Roman" pitchFamily="18" charset="0"/>
            </a:endParaRPr>
          </a:p>
        </p:txBody>
      </p:sp>
      <p:sp>
        <p:nvSpPr>
          <p:cNvPr id="32771" name="Rectangle 2"/>
          <p:cNvSpPr>
            <a:spLocks noGrp="1" noRot="1" noChangeAspect="1" noChangeArrowheads="1" noTextEdit="1"/>
          </p:cNvSpPr>
          <p:nvPr>
            <p:ph type="sldImg"/>
          </p:nvPr>
        </p:nvSpPr>
        <p:spPr>
          <a:xfrm>
            <a:off x="2865438" y="525463"/>
            <a:ext cx="3505200" cy="2628900"/>
          </a:xfrm>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000">
                <a:solidFill>
                  <a:srgbClr val="FFFF00"/>
                </a:solidFill>
                <a:latin typeface="Times"/>
              </a:defRPr>
            </a:lvl1pPr>
            <a:lvl2pPr marL="742950" indent="-285750">
              <a:defRPr sz="2000">
                <a:solidFill>
                  <a:srgbClr val="FFFF00"/>
                </a:solidFill>
                <a:latin typeface="Times"/>
              </a:defRPr>
            </a:lvl2pPr>
            <a:lvl3pPr marL="1143000" indent="-228600">
              <a:defRPr sz="2000">
                <a:solidFill>
                  <a:srgbClr val="FFFF00"/>
                </a:solidFill>
                <a:latin typeface="Times"/>
              </a:defRPr>
            </a:lvl3pPr>
            <a:lvl4pPr marL="1600200" indent="-228600">
              <a:defRPr sz="2000">
                <a:solidFill>
                  <a:srgbClr val="FFFF00"/>
                </a:solidFill>
                <a:latin typeface="Times"/>
              </a:defRPr>
            </a:lvl4pPr>
            <a:lvl5pPr marL="2057400" indent="-228600">
              <a:defRPr sz="2000">
                <a:solidFill>
                  <a:srgbClr val="FFFF00"/>
                </a:solidFill>
                <a:latin typeface="Times"/>
              </a:defRPr>
            </a:lvl5pPr>
            <a:lvl6pPr marL="2514600" indent="-228600" eaLnBrk="0" fontAlgn="base" hangingPunct="0">
              <a:spcBef>
                <a:spcPct val="0"/>
              </a:spcBef>
              <a:spcAft>
                <a:spcPct val="0"/>
              </a:spcAft>
              <a:defRPr sz="2000">
                <a:solidFill>
                  <a:srgbClr val="FFFF00"/>
                </a:solidFill>
                <a:latin typeface="Times"/>
              </a:defRPr>
            </a:lvl6pPr>
            <a:lvl7pPr marL="2971800" indent="-228600" eaLnBrk="0" fontAlgn="base" hangingPunct="0">
              <a:spcBef>
                <a:spcPct val="0"/>
              </a:spcBef>
              <a:spcAft>
                <a:spcPct val="0"/>
              </a:spcAft>
              <a:defRPr sz="2000">
                <a:solidFill>
                  <a:srgbClr val="FFFF00"/>
                </a:solidFill>
                <a:latin typeface="Times"/>
              </a:defRPr>
            </a:lvl7pPr>
            <a:lvl8pPr marL="3429000" indent="-228600" eaLnBrk="0" fontAlgn="base" hangingPunct="0">
              <a:spcBef>
                <a:spcPct val="0"/>
              </a:spcBef>
              <a:spcAft>
                <a:spcPct val="0"/>
              </a:spcAft>
              <a:defRPr sz="2000">
                <a:solidFill>
                  <a:srgbClr val="FFFF00"/>
                </a:solidFill>
                <a:latin typeface="Times"/>
              </a:defRPr>
            </a:lvl8pPr>
            <a:lvl9pPr marL="3886200" indent="-228600" eaLnBrk="0" fontAlgn="base" hangingPunct="0">
              <a:spcBef>
                <a:spcPct val="0"/>
              </a:spcBef>
              <a:spcAft>
                <a:spcPct val="0"/>
              </a:spcAft>
              <a:defRPr sz="2000">
                <a:solidFill>
                  <a:srgbClr val="FFFF00"/>
                </a:solidFill>
                <a:latin typeface="Times"/>
              </a:defRPr>
            </a:lvl9pPr>
          </a:lstStyle>
          <a:p>
            <a:fld id="{09837065-0220-4273-953D-BC2C5B4FDAAD}" type="slidenum">
              <a:rPr lang="en-US" altLang="en-US" sz="1200" smtClean="0">
                <a:solidFill>
                  <a:srgbClr val="000000"/>
                </a:solidFill>
              </a:rPr>
              <a:pPr/>
              <a:t>15</a:t>
            </a:fld>
            <a:endParaRPr lang="en-US" altLang="en-US" sz="1200" smtClean="0">
              <a:solidFill>
                <a:srgbClr val="000000"/>
              </a:solidFill>
            </a:endParaRPr>
          </a:p>
        </p:txBody>
      </p:sp>
      <p:sp>
        <p:nvSpPr>
          <p:cNvPr id="111619" name="Rectangle 2"/>
          <p:cNvSpPr>
            <a:spLocks noGrp="1" noRot="1" noChangeAspect="1" noChangeArrowheads="1" noTextEdit="1"/>
          </p:cNvSpPr>
          <p:nvPr>
            <p:ph type="sldImg"/>
          </p:nvPr>
        </p:nvSpPr>
        <p:spPr>
          <a:xfrm>
            <a:off x="2865438" y="525463"/>
            <a:ext cx="3505200" cy="2628900"/>
          </a:xfrm>
          <a:ln/>
        </p:spPr>
      </p:sp>
      <p:sp>
        <p:nvSpPr>
          <p:cNvPr id="1116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000">
                <a:solidFill>
                  <a:srgbClr val="FFFF00"/>
                </a:solidFill>
                <a:latin typeface="Times"/>
              </a:defRPr>
            </a:lvl1pPr>
            <a:lvl2pPr marL="742950" indent="-285750">
              <a:defRPr sz="2000">
                <a:solidFill>
                  <a:srgbClr val="FFFF00"/>
                </a:solidFill>
                <a:latin typeface="Times"/>
              </a:defRPr>
            </a:lvl2pPr>
            <a:lvl3pPr marL="1143000" indent="-228600">
              <a:defRPr sz="2000">
                <a:solidFill>
                  <a:srgbClr val="FFFF00"/>
                </a:solidFill>
                <a:latin typeface="Times"/>
              </a:defRPr>
            </a:lvl3pPr>
            <a:lvl4pPr marL="1600200" indent="-228600">
              <a:defRPr sz="2000">
                <a:solidFill>
                  <a:srgbClr val="FFFF00"/>
                </a:solidFill>
                <a:latin typeface="Times"/>
              </a:defRPr>
            </a:lvl4pPr>
            <a:lvl5pPr marL="2057400" indent="-228600">
              <a:defRPr sz="2000">
                <a:solidFill>
                  <a:srgbClr val="FFFF00"/>
                </a:solidFill>
                <a:latin typeface="Times"/>
              </a:defRPr>
            </a:lvl5pPr>
            <a:lvl6pPr marL="2514600" indent="-228600" eaLnBrk="0" fontAlgn="base" hangingPunct="0">
              <a:spcBef>
                <a:spcPct val="0"/>
              </a:spcBef>
              <a:spcAft>
                <a:spcPct val="0"/>
              </a:spcAft>
              <a:defRPr sz="2000">
                <a:solidFill>
                  <a:srgbClr val="FFFF00"/>
                </a:solidFill>
                <a:latin typeface="Times"/>
              </a:defRPr>
            </a:lvl6pPr>
            <a:lvl7pPr marL="2971800" indent="-228600" eaLnBrk="0" fontAlgn="base" hangingPunct="0">
              <a:spcBef>
                <a:spcPct val="0"/>
              </a:spcBef>
              <a:spcAft>
                <a:spcPct val="0"/>
              </a:spcAft>
              <a:defRPr sz="2000">
                <a:solidFill>
                  <a:srgbClr val="FFFF00"/>
                </a:solidFill>
                <a:latin typeface="Times"/>
              </a:defRPr>
            </a:lvl7pPr>
            <a:lvl8pPr marL="3429000" indent="-228600" eaLnBrk="0" fontAlgn="base" hangingPunct="0">
              <a:spcBef>
                <a:spcPct val="0"/>
              </a:spcBef>
              <a:spcAft>
                <a:spcPct val="0"/>
              </a:spcAft>
              <a:defRPr sz="2000">
                <a:solidFill>
                  <a:srgbClr val="FFFF00"/>
                </a:solidFill>
                <a:latin typeface="Times"/>
              </a:defRPr>
            </a:lvl8pPr>
            <a:lvl9pPr marL="3886200" indent="-228600" eaLnBrk="0" fontAlgn="base" hangingPunct="0">
              <a:spcBef>
                <a:spcPct val="0"/>
              </a:spcBef>
              <a:spcAft>
                <a:spcPct val="0"/>
              </a:spcAft>
              <a:defRPr sz="2000">
                <a:solidFill>
                  <a:srgbClr val="FFFF00"/>
                </a:solidFill>
                <a:latin typeface="Times"/>
              </a:defRPr>
            </a:lvl9pPr>
          </a:lstStyle>
          <a:p>
            <a:fld id="{09837065-0220-4273-953D-BC2C5B4FDAAD}" type="slidenum">
              <a:rPr lang="en-US" altLang="en-US" sz="1200" smtClean="0">
                <a:solidFill>
                  <a:srgbClr val="000000"/>
                </a:solidFill>
              </a:rPr>
              <a:pPr/>
              <a:t>16</a:t>
            </a:fld>
            <a:endParaRPr lang="en-US" altLang="en-US" sz="1200" smtClean="0">
              <a:solidFill>
                <a:srgbClr val="000000"/>
              </a:solidFill>
            </a:endParaRPr>
          </a:p>
        </p:txBody>
      </p:sp>
      <p:sp>
        <p:nvSpPr>
          <p:cNvPr id="111619" name="Rectangle 2"/>
          <p:cNvSpPr>
            <a:spLocks noGrp="1" noRot="1" noChangeAspect="1" noChangeArrowheads="1" noTextEdit="1"/>
          </p:cNvSpPr>
          <p:nvPr>
            <p:ph type="sldImg"/>
          </p:nvPr>
        </p:nvSpPr>
        <p:spPr>
          <a:xfrm>
            <a:off x="2865438" y="525463"/>
            <a:ext cx="3505200" cy="2628900"/>
          </a:xfrm>
          <a:ln/>
        </p:spPr>
      </p:sp>
      <p:sp>
        <p:nvSpPr>
          <p:cNvPr id="11162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6788">
              <a:defRPr>
                <a:solidFill>
                  <a:schemeClr val="tx1"/>
                </a:solidFill>
                <a:latin typeface="Arial" pitchFamily="34" charset="0"/>
              </a:defRPr>
            </a:lvl1pPr>
            <a:lvl2pPr marL="742950" indent="-285750" defTabSz="966788">
              <a:defRPr>
                <a:solidFill>
                  <a:schemeClr val="tx1"/>
                </a:solidFill>
                <a:latin typeface="Arial" pitchFamily="34" charset="0"/>
              </a:defRPr>
            </a:lvl2pPr>
            <a:lvl3pPr marL="1143000" indent="-228600" defTabSz="966788">
              <a:defRPr>
                <a:solidFill>
                  <a:schemeClr val="tx1"/>
                </a:solidFill>
                <a:latin typeface="Arial" pitchFamily="34" charset="0"/>
              </a:defRPr>
            </a:lvl3pPr>
            <a:lvl4pPr marL="1600200" indent="-228600" defTabSz="966788">
              <a:defRPr>
                <a:solidFill>
                  <a:schemeClr val="tx1"/>
                </a:solidFill>
                <a:latin typeface="Arial" pitchFamily="34" charset="0"/>
              </a:defRPr>
            </a:lvl4pPr>
            <a:lvl5pPr marL="2057400" indent="-228600" defTabSz="966788">
              <a:defRPr>
                <a:solidFill>
                  <a:schemeClr val="tx1"/>
                </a:solidFill>
                <a:latin typeface="Arial" pitchFamily="34" charset="0"/>
              </a:defRPr>
            </a:lvl5pPr>
            <a:lvl6pPr marL="2514600" indent="-228600" defTabSz="966788" eaLnBrk="0" fontAlgn="base" hangingPunct="0">
              <a:spcBef>
                <a:spcPct val="0"/>
              </a:spcBef>
              <a:spcAft>
                <a:spcPct val="0"/>
              </a:spcAft>
              <a:defRPr>
                <a:solidFill>
                  <a:schemeClr val="tx1"/>
                </a:solidFill>
                <a:latin typeface="Arial" pitchFamily="34" charset="0"/>
              </a:defRPr>
            </a:lvl6pPr>
            <a:lvl7pPr marL="2971800" indent="-228600" defTabSz="966788" eaLnBrk="0" fontAlgn="base" hangingPunct="0">
              <a:spcBef>
                <a:spcPct val="0"/>
              </a:spcBef>
              <a:spcAft>
                <a:spcPct val="0"/>
              </a:spcAft>
              <a:defRPr>
                <a:solidFill>
                  <a:schemeClr val="tx1"/>
                </a:solidFill>
                <a:latin typeface="Arial" pitchFamily="34" charset="0"/>
              </a:defRPr>
            </a:lvl7pPr>
            <a:lvl8pPr marL="3429000" indent="-228600" defTabSz="966788" eaLnBrk="0" fontAlgn="base" hangingPunct="0">
              <a:spcBef>
                <a:spcPct val="0"/>
              </a:spcBef>
              <a:spcAft>
                <a:spcPct val="0"/>
              </a:spcAft>
              <a:defRPr>
                <a:solidFill>
                  <a:schemeClr val="tx1"/>
                </a:solidFill>
                <a:latin typeface="Arial" pitchFamily="34" charset="0"/>
              </a:defRPr>
            </a:lvl8pPr>
            <a:lvl9pPr marL="3886200" indent="-228600" defTabSz="966788" eaLnBrk="0" fontAlgn="base" hangingPunct="0">
              <a:spcBef>
                <a:spcPct val="0"/>
              </a:spcBef>
              <a:spcAft>
                <a:spcPct val="0"/>
              </a:spcAft>
              <a:defRPr>
                <a:solidFill>
                  <a:schemeClr val="tx1"/>
                </a:solidFill>
                <a:latin typeface="Arial" pitchFamily="34" charset="0"/>
              </a:defRPr>
            </a:lvl9pPr>
          </a:lstStyle>
          <a:p>
            <a:fld id="{814098D6-5678-4D1F-97B1-7D7A8E370A16}" type="slidenum">
              <a:rPr lang="en-US" altLang="en-US" smtClean="0">
                <a:latin typeface="Times New Roman" pitchFamily="18" charset="0"/>
              </a:rPr>
              <a:pPr/>
              <a:t>17</a:t>
            </a:fld>
            <a:endParaRPr lang="en-US" altLang="en-US" smtClean="0">
              <a:latin typeface="Times New Roman" pitchFamily="18" charset="0"/>
            </a:endParaRPr>
          </a:p>
        </p:txBody>
      </p:sp>
      <p:sp>
        <p:nvSpPr>
          <p:cNvPr id="25603" name="Rectangle 2"/>
          <p:cNvSpPr>
            <a:spLocks noGrp="1" noRot="1" noChangeAspect="1" noChangeArrowheads="1" noTextEdit="1"/>
          </p:cNvSpPr>
          <p:nvPr>
            <p:ph type="sldImg"/>
          </p:nvPr>
        </p:nvSpPr>
        <p:spPr>
          <a:xfrm>
            <a:off x="2865438" y="525463"/>
            <a:ext cx="3505200" cy="2628900"/>
          </a:xfrm>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F70B56-0F8D-4DC6-9223-60DB63B734E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871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CC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CC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D9E986-49D6-43A2-A367-78F866769C8A}" type="slidenum">
              <a:rPr lang="en-US">
                <a:solidFill>
                  <a:srgbClr val="CCCCFF"/>
                </a:solidFill>
              </a:rPr>
              <a:pPr>
                <a:defRPr/>
              </a:pPr>
              <a:t>‹#›</a:t>
            </a:fld>
            <a:endParaRPr lang="en-US">
              <a:solidFill>
                <a:srgbClr val="CCCCFF"/>
              </a:solidFill>
            </a:endParaRPr>
          </a:p>
        </p:txBody>
      </p:sp>
    </p:spTree>
    <p:extLst>
      <p:ext uri="{BB962C8B-B14F-4D97-AF65-F5344CB8AC3E}">
        <p14:creationId xmlns:p14="http://schemas.microsoft.com/office/powerpoint/2010/main" val="187582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955D0-B6CC-4A29-B63C-6454AF8BE45B}" type="slidenum">
              <a:rPr lang="en-US" smtClean="0"/>
              <a:t>‹#›</a:t>
            </a:fld>
            <a:endParaRPr lang="en-US"/>
          </a:p>
        </p:txBody>
      </p:sp>
    </p:spTree>
    <p:extLst>
      <p:ext uri="{BB962C8B-B14F-4D97-AF65-F5344CB8AC3E}">
        <p14:creationId xmlns:p14="http://schemas.microsoft.com/office/powerpoint/2010/main" val="189034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CC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CC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198FE1-1305-4A8F-A619-94D1A153FC5A}" type="slidenum">
              <a:rPr lang="en-US">
                <a:solidFill>
                  <a:srgbClr val="CCCCFF"/>
                </a:solidFill>
              </a:rPr>
              <a:pPr>
                <a:defRPr/>
              </a:pPr>
              <a:t>‹#›</a:t>
            </a:fld>
            <a:endParaRPr lang="en-US">
              <a:solidFill>
                <a:srgbClr val="CCCCFF"/>
              </a:solidFill>
            </a:endParaRPr>
          </a:p>
        </p:txBody>
      </p:sp>
    </p:spTree>
    <p:extLst>
      <p:ext uri="{BB962C8B-B14F-4D97-AF65-F5344CB8AC3E}">
        <p14:creationId xmlns:p14="http://schemas.microsoft.com/office/powerpoint/2010/main" val="149351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1463F-74F8-4C06-8A7E-2CF15D6213E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961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E0F6E250-9F15-4A53-834A-C01A34426032}" type="slidenum">
              <a:rPr lang="en-US"/>
              <a:pPr>
                <a:defRPr/>
              </a:pPr>
              <a:t>‹#›</a:t>
            </a:fld>
            <a:endParaRPr lang="en-US"/>
          </a:p>
        </p:txBody>
      </p:sp>
    </p:spTree>
    <p:extLst>
      <p:ext uri="{BB962C8B-B14F-4D97-AF65-F5344CB8AC3E}">
        <p14:creationId xmlns:p14="http://schemas.microsoft.com/office/powerpoint/2010/main" val="119960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9987D9-93C0-42A7-9799-88BA13C633C6}" type="slidenum">
              <a:rPr lang="en-US" altLang="en-US">
                <a:solidFill>
                  <a:srgbClr val="FFFFFF"/>
                </a:solidFill>
              </a:rPr>
              <a:pPr>
                <a:defRPr/>
              </a:pPr>
              <a:t>‹#›</a:t>
            </a:fld>
            <a:endParaRPr lang="en-US" altLang="en-US">
              <a:solidFill>
                <a:srgbClr val="FFFFFF"/>
              </a:solidFill>
            </a:endParaRPr>
          </a:p>
        </p:txBody>
      </p:sp>
      <p:pic>
        <p:nvPicPr>
          <p:cNvPr id="7" name="Picture 6" descr="ACG2014_BasicSlide_PostgradCourse.jpg"/>
          <p:cNvPicPr>
            <a:picLocks noChangeAspect="1"/>
          </p:cNvPicPr>
          <p:nvPr userDrawn="1"/>
        </p:nvPicPr>
        <p:blipFill>
          <a:blip r:embed="rId2" cstate="print"/>
          <a:stretch>
            <a:fillRect/>
          </a:stretch>
        </p:blipFill>
        <p:spPr>
          <a:xfrm>
            <a:off x="0" y="748"/>
            <a:ext cx="9144000" cy="6856511"/>
          </a:xfrm>
          <a:prstGeom prst="rect">
            <a:avLst/>
          </a:prstGeom>
        </p:spPr>
      </p:pic>
    </p:spTree>
    <p:extLst>
      <p:ext uri="{BB962C8B-B14F-4D97-AF65-F5344CB8AC3E}">
        <p14:creationId xmlns:p14="http://schemas.microsoft.com/office/powerpoint/2010/main" val="308457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CC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CC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EE896D-5D88-4898-A974-D0577B1955D3}" type="slidenum">
              <a:rPr lang="en-US">
                <a:solidFill>
                  <a:srgbClr val="CCCCFF"/>
                </a:solidFill>
              </a:rPr>
              <a:pPr>
                <a:defRPr/>
              </a:pPr>
              <a:t>‹#›</a:t>
            </a:fld>
            <a:endParaRPr lang="en-US">
              <a:solidFill>
                <a:srgbClr val="CCCCFF"/>
              </a:solidFill>
            </a:endParaRPr>
          </a:p>
        </p:txBody>
      </p:sp>
    </p:spTree>
    <p:extLst>
      <p:ext uri="{BB962C8B-B14F-4D97-AF65-F5344CB8AC3E}">
        <p14:creationId xmlns:p14="http://schemas.microsoft.com/office/powerpoint/2010/main" val="71296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9987D9-93C0-42A7-9799-88BA13C633C6}" type="slidenum">
              <a:rPr lang="en-US" altLang="en-US">
                <a:solidFill>
                  <a:srgbClr val="FFFFFF"/>
                </a:solidFill>
              </a:rPr>
              <a:pPr>
                <a:defRPr/>
              </a:pPr>
              <a:t>‹#›</a:t>
            </a:fld>
            <a:endParaRPr lang="en-US" altLang="en-US">
              <a:solidFill>
                <a:srgbClr val="FFFFFF"/>
              </a:solidFill>
            </a:endParaRPr>
          </a:p>
        </p:txBody>
      </p:sp>
      <p:pic>
        <p:nvPicPr>
          <p:cNvPr id="7" name="Picture 6" descr="ACG2014_BasicSlide_PostgradCourse.jpg"/>
          <p:cNvPicPr>
            <a:picLocks noChangeAspect="1"/>
          </p:cNvPicPr>
          <p:nvPr userDrawn="1"/>
        </p:nvPicPr>
        <p:blipFill>
          <a:blip r:embed="rId2" cstate="print"/>
          <a:stretch>
            <a:fillRect/>
          </a:stretch>
        </p:blipFill>
        <p:spPr>
          <a:xfrm>
            <a:off x="0" y="748"/>
            <a:ext cx="9144000" cy="6856511"/>
          </a:xfrm>
          <a:prstGeom prst="rect">
            <a:avLst/>
          </a:prstGeom>
        </p:spPr>
      </p:pic>
    </p:spTree>
    <p:extLst>
      <p:ext uri="{BB962C8B-B14F-4D97-AF65-F5344CB8AC3E}">
        <p14:creationId xmlns:p14="http://schemas.microsoft.com/office/powerpoint/2010/main" val="308457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CCCC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CCCC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D9E986-49D6-43A2-A367-78F866769C8A}" type="slidenum">
              <a:rPr lang="en-US">
                <a:solidFill>
                  <a:srgbClr val="CCCCFF"/>
                </a:solidFill>
              </a:rPr>
              <a:pPr>
                <a:defRPr/>
              </a:pPr>
              <a:t>‹#›</a:t>
            </a:fld>
            <a:endParaRPr lang="en-US">
              <a:solidFill>
                <a:srgbClr val="CCCCFF"/>
              </a:solidFill>
            </a:endParaRPr>
          </a:p>
        </p:txBody>
      </p:sp>
    </p:spTree>
    <p:extLst>
      <p:ext uri="{BB962C8B-B14F-4D97-AF65-F5344CB8AC3E}">
        <p14:creationId xmlns:p14="http://schemas.microsoft.com/office/powerpoint/2010/main" val="1875824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5E"/>
            </a:gs>
            <a:gs pos="50000">
              <a:schemeClr val="accent2"/>
            </a:gs>
            <a:gs pos="100000">
              <a:srgbClr val="00185E"/>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eaLnBrk="0" fontAlgn="base" hangingPunct="0">
              <a:spcBef>
                <a:spcPct val="0"/>
              </a:spcBef>
              <a:spcAft>
                <a:spcPct val="0"/>
              </a:spcAft>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eaLnBrk="0" fontAlgn="base" hangingPunct="0">
              <a:spcBef>
                <a:spcPct val="0"/>
              </a:spcBef>
              <a:spcAft>
                <a:spcPct val="0"/>
              </a:spcAft>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eaLnBrk="0" fontAlgn="base" hangingPunct="0">
              <a:spcBef>
                <a:spcPct val="0"/>
              </a:spcBef>
              <a:spcAft>
                <a:spcPct val="0"/>
              </a:spcAft>
              <a:defRPr/>
            </a:pPr>
            <a:fld id="{98F621C4-ECFE-4FB1-AE73-002CCA016170}" type="slidenum">
              <a:rPr lang="en-US" altLang="en-US">
                <a:solidFill>
                  <a:srgbClr val="FFFFFF"/>
                </a:solidFill>
              </a:rPr>
              <a:pPr eaLnBrk="0" fontAlgn="base" hangingPunct="0">
                <a:spcBef>
                  <a:spcPct val="0"/>
                </a:spcBef>
                <a:spcAft>
                  <a:spcPct val="0"/>
                </a:spcAft>
                <a:defRPr/>
              </a:pPr>
              <a:t>‹#›</a:t>
            </a:fld>
            <a:endParaRPr lang="en-US"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71" r:id="rId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eaLnBrk="0" fontAlgn="base" hangingPunct="0">
        <a:spcBef>
          <a:spcPct val="0"/>
        </a:spcBef>
        <a:spcAft>
          <a:spcPct val="0"/>
        </a:spcAft>
        <a:defRPr sz="4400">
          <a:solidFill>
            <a:schemeClr val="tx2"/>
          </a:solidFill>
          <a:latin typeface="Times"/>
        </a:defRPr>
      </a:lvl6pPr>
      <a:lvl7pPr marL="914400" algn="ctr" rtl="0" eaLnBrk="0" fontAlgn="base" hangingPunct="0">
        <a:spcBef>
          <a:spcPct val="0"/>
        </a:spcBef>
        <a:spcAft>
          <a:spcPct val="0"/>
        </a:spcAft>
        <a:defRPr sz="4400">
          <a:solidFill>
            <a:schemeClr val="tx2"/>
          </a:solidFill>
          <a:latin typeface="Times"/>
        </a:defRPr>
      </a:lvl7pPr>
      <a:lvl8pPr marL="1371600" algn="ctr" rtl="0" eaLnBrk="0" fontAlgn="base" hangingPunct="0">
        <a:spcBef>
          <a:spcPct val="0"/>
        </a:spcBef>
        <a:spcAft>
          <a:spcPct val="0"/>
        </a:spcAft>
        <a:defRPr sz="4400">
          <a:solidFill>
            <a:schemeClr val="tx2"/>
          </a:solidFill>
          <a:latin typeface="Times"/>
        </a:defRPr>
      </a:lvl8pPr>
      <a:lvl9pPr marL="1828800" algn="ctr" rtl="0" eaLnBrk="0" fontAlgn="base" hangingPunct="0">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33400"/>
            <a:ext cx="84582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905000"/>
            <a:ext cx="8458200" cy="411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764" name="Rectangle 4"/>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solidFill>
                  <a:schemeClr val="hlink"/>
                </a:solidFill>
                <a:latin typeface="Times New Roman" pitchFamily="18" charset="0"/>
                <a:cs typeface="+mn-cs"/>
              </a:defRPr>
            </a:lvl1pPr>
          </a:lstStyle>
          <a:p>
            <a:pPr fontAlgn="base">
              <a:spcBef>
                <a:spcPct val="0"/>
              </a:spcBef>
              <a:spcAft>
                <a:spcPct val="0"/>
              </a:spcAft>
              <a:defRPr/>
            </a:pPr>
            <a:endParaRPr lang="en-US">
              <a:solidFill>
                <a:srgbClr val="CCCCFF"/>
              </a:solidFill>
            </a:endParaRPr>
          </a:p>
        </p:txBody>
      </p:sp>
      <p:sp>
        <p:nvSpPr>
          <p:cNvPr id="757765" name="Rectangle 5"/>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hlink"/>
                </a:solidFill>
                <a:latin typeface="Times New Roman" pitchFamily="18" charset="0"/>
                <a:cs typeface="+mn-cs"/>
              </a:defRPr>
            </a:lvl1pPr>
          </a:lstStyle>
          <a:p>
            <a:pPr fontAlgn="base">
              <a:spcBef>
                <a:spcPct val="0"/>
              </a:spcBef>
              <a:spcAft>
                <a:spcPct val="0"/>
              </a:spcAft>
              <a:defRPr/>
            </a:pPr>
            <a:endParaRPr lang="en-US">
              <a:solidFill>
                <a:srgbClr val="CCCCFF"/>
              </a:solidFill>
            </a:endParaRPr>
          </a:p>
        </p:txBody>
      </p:sp>
      <p:sp>
        <p:nvSpPr>
          <p:cNvPr id="757766" name="Rectangle 6"/>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solidFill>
                  <a:schemeClr val="hlink"/>
                </a:solidFill>
                <a:latin typeface="Times New Roman" pitchFamily="18" charset="0"/>
                <a:cs typeface="+mn-cs"/>
              </a:defRPr>
            </a:lvl1pPr>
          </a:lstStyle>
          <a:p>
            <a:pPr fontAlgn="base">
              <a:spcBef>
                <a:spcPct val="0"/>
              </a:spcBef>
              <a:spcAft>
                <a:spcPct val="0"/>
              </a:spcAft>
              <a:defRPr/>
            </a:pPr>
            <a:fld id="{3C374F4A-1B63-4C6B-8F33-6094240200B8}" type="slidenum">
              <a:rPr lang="en-US">
                <a:solidFill>
                  <a:srgbClr val="CCCCFF"/>
                </a:solidFill>
              </a:rPr>
              <a:pPr fontAlgn="base">
                <a:spcBef>
                  <a:spcPct val="0"/>
                </a:spcBef>
                <a:spcAft>
                  <a:spcPct val="0"/>
                </a:spcAft>
                <a:defRPr/>
              </a:pPr>
              <a:t>‹#›</a:t>
            </a:fld>
            <a:endParaRPr lang="en-US">
              <a:solidFill>
                <a:srgbClr val="CCCCFF"/>
              </a:solidFill>
            </a:endParaRPr>
          </a:p>
        </p:txBody>
      </p:sp>
      <p:pic>
        <p:nvPicPr>
          <p:cNvPr id="7" name="Picture 6" descr="ACG2014_BasicSlide_PostgradCourse.jpg"/>
          <p:cNvPicPr>
            <a:picLocks noChangeAspect="1"/>
          </p:cNvPicPr>
          <p:nvPr userDrawn="1"/>
        </p:nvPicPr>
        <p:blipFill>
          <a:blip r:embed="rId3" cstate="print"/>
          <a:stretch>
            <a:fillRect/>
          </a:stretch>
        </p:blipFill>
        <p:spPr>
          <a:xfrm>
            <a:off x="0" y="748"/>
            <a:ext cx="9144000" cy="6856511"/>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Lst>
  <p:hf sldNum="0"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hlink"/>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Times New Roman" pitchFamily="18" charset="0"/>
        </a:defRPr>
      </a:lvl2pPr>
      <a:lvl3pPr marL="1143000" indent="-228600" algn="l" rtl="0" eaLnBrk="0" fontAlgn="base" hangingPunct="0">
        <a:spcBef>
          <a:spcPct val="20000"/>
        </a:spcBef>
        <a:spcAft>
          <a:spcPct val="0"/>
        </a:spcAft>
        <a:buChar char="•"/>
        <a:defRPr sz="2400">
          <a:solidFill>
            <a:schemeClr val="hlink"/>
          </a:solidFill>
          <a:latin typeface="Times New Roman" pitchFamily="18" charset="0"/>
        </a:defRPr>
      </a:lvl3pPr>
      <a:lvl4pPr marL="1600200" indent="-228600" algn="l" rtl="0" eaLnBrk="0" fontAlgn="base" hangingPunct="0">
        <a:spcBef>
          <a:spcPct val="20000"/>
        </a:spcBef>
        <a:spcAft>
          <a:spcPct val="0"/>
        </a:spcAft>
        <a:buChar char="–"/>
        <a:defRPr sz="2000">
          <a:solidFill>
            <a:schemeClr val="hlink"/>
          </a:solidFill>
          <a:latin typeface="Times New Roman" pitchFamily="18" charset="0"/>
        </a:defRPr>
      </a:lvl4pPr>
      <a:lvl5pPr marL="2057400" indent="-228600" algn="l" rtl="0" eaLnBrk="0" fontAlgn="base" hangingPunct="0">
        <a:spcBef>
          <a:spcPct val="20000"/>
        </a:spcBef>
        <a:spcAft>
          <a:spcPct val="0"/>
        </a:spcAft>
        <a:buChar char="»"/>
        <a:defRPr sz="2000">
          <a:solidFill>
            <a:schemeClr val="hlink"/>
          </a:solidFill>
          <a:latin typeface="Times New Roman" pitchFamily="18" charset="0"/>
        </a:defRPr>
      </a:lvl5pPr>
      <a:lvl6pPr marL="2514600" indent="-228600" algn="l" rtl="0" fontAlgn="base">
        <a:spcBef>
          <a:spcPct val="20000"/>
        </a:spcBef>
        <a:spcAft>
          <a:spcPct val="0"/>
        </a:spcAft>
        <a:buChar char="»"/>
        <a:defRPr sz="2000">
          <a:solidFill>
            <a:schemeClr val="hlink"/>
          </a:solidFill>
          <a:latin typeface="Times New Roman" pitchFamily="18" charset="0"/>
        </a:defRPr>
      </a:lvl6pPr>
      <a:lvl7pPr marL="2971800" indent="-228600" algn="l" rtl="0" fontAlgn="base">
        <a:spcBef>
          <a:spcPct val="20000"/>
        </a:spcBef>
        <a:spcAft>
          <a:spcPct val="0"/>
        </a:spcAft>
        <a:buChar char="»"/>
        <a:defRPr sz="2000">
          <a:solidFill>
            <a:schemeClr val="hlink"/>
          </a:solidFill>
          <a:latin typeface="Times New Roman" pitchFamily="18" charset="0"/>
        </a:defRPr>
      </a:lvl7pPr>
      <a:lvl8pPr marL="3429000" indent="-228600" algn="l" rtl="0" fontAlgn="base">
        <a:spcBef>
          <a:spcPct val="20000"/>
        </a:spcBef>
        <a:spcAft>
          <a:spcPct val="0"/>
        </a:spcAft>
        <a:buChar char="»"/>
        <a:defRPr sz="2000">
          <a:solidFill>
            <a:schemeClr val="hlink"/>
          </a:solidFill>
          <a:latin typeface="Times New Roman" pitchFamily="18" charset="0"/>
        </a:defRPr>
      </a:lvl8pPr>
      <a:lvl9pPr marL="3886200" indent="-228600" algn="l" rtl="0" fontAlgn="base">
        <a:spcBef>
          <a:spcPct val="20000"/>
        </a:spcBef>
        <a:spcAft>
          <a:spcPct val="0"/>
        </a:spcAft>
        <a:buChar char="»"/>
        <a:defRPr sz="2000">
          <a:solidFill>
            <a:schemeClr val="hlink"/>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8185E"/>
            </a:gs>
            <a:gs pos="5000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mn-lt"/>
                <a:cs typeface="+mn-cs"/>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mn-lt"/>
                <a:cs typeface="+mn-cs"/>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latin typeface="+mn-lt"/>
                <a:cs typeface="+mn-cs"/>
              </a:defRPr>
            </a:lvl1pPr>
          </a:lstStyle>
          <a:p>
            <a:pPr fontAlgn="base">
              <a:spcBef>
                <a:spcPct val="0"/>
              </a:spcBef>
              <a:spcAft>
                <a:spcPct val="0"/>
              </a:spcAft>
              <a:defRPr/>
            </a:pPr>
            <a:fld id="{FA49409C-D6E8-447C-A229-28813CFC563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fontAlgn="base">
              <a:spcBef>
                <a:spcPct val="0"/>
              </a:spcBef>
              <a:spcAft>
                <a:spcPct val="0"/>
              </a:spcAft>
              <a:defRPr/>
            </a:pPr>
            <a:endParaRPr lang="en-US" altLang="en-US">
              <a:cs typeface="Arial"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fontAlgn="base">
              <a:spcBef>
                <a:spcPct val="0"/>
              </a:spcBef>
              <a:spcAft>
                <a:spcPct val="0"/>
              </a:spcAft>
              <a:defRPr/>
            </a:pPr>
            <a:endParaRPr lang="en-US" altLang="en-US">
              <a:cs typeface="Arial"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fontAlgn="base">
              <a:spcBef>
                <a:spcPct val="0"/>
              </a:spcBef>
              <a:spcAft>
                <a:spcPct val="0"/>
              </a:spcAft>
              <a:defRPr/>
            </a:pPr>
            <a:fld id="{A37BC379-9D1E-42EF-8D63-BFE0E5B30FDA}" type="slidenum">
              <a:rPr lang="en-US" altLang="en-US">
                <a:cs typeface="Arial" pitchFamily="34" charset="0"/>
              </a:rPr>
              <a:pPr fontAlgn="base">
                <a:spcBef>
                  <a:spcPct val="0"/>
                </a:spcBef>
                <a:spcAft>
                  <a:spcPct val="0"/>
                </a:spcAft>
                <a:defRPr/>
              </a:pPr>
              <a:t>‹#›</a:t>
            </a:fld>
            <a:endParaRPr lang="en-US" altLang="en-US">
              <a:cs typeface="Arial" pitchFamily="34" charset="0"/>
            </a:endParaRPr>
          </a:p>
        </p:txBody>
      </p:sp>
    </p:spTree>
  </p:cSld>
  <p:clrMap bg1="lt1" tx1="dk1" bg2="lt2" tx2="dk2" accent1="accent1" accent2="accent2" accent3="accent3" accent4="accent4" accent5="accent5" accent6="accent6" hlink="hlink" folHlink="folHlink"/>
  <p:sldLayoutIdLst>
    <p:sldLayoutId id="2147483670" r:id="rId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81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fontAlgn="base">
              <a:spcBef>
                <a:spcPct val="0"/>
              </a:spcBef>
              <a:spcAft>
                <a:spcPct val="0"/>
              </a:spcAft>
              <a:defRPr/>
            </a:pPr>
            <a:endParaRPr lang="en-US" altLang="en-US">
              <a:solidFill>
                <a:srgbClr val="FFFFFF"/>
              </a:solidFill>
            </a:endParaRPr>
          </a:p>
        </p:txBody>
      </p:sp>
      <p:sp>
        <p:nvSpPr>
          <p:cNvPr id="11581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fontAlgn="base">
              <a:spcBef>
                <a:spcPct val="0"/>
              </a:spcBef>
              <a:spcAft>
                <a:spcPct val="0"/>
              </a:spcAft>
              <a:defRPr/>
            </a:pPr>
            <a:endParaRPr lang="en-US" altLang="en-US">
              <a:solidFill>
                <a:srgbClr val="FFFFFF"/>
              </a:solidFill>
            </a:endParaRPr>
          </a:p>
        </p:txBody>
      </p:sp>
      <p:sp>
        <p:nvSpPr>
          <p:cNvPr id="115815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fontAlgn="base">
              <a:spcBef>
                <a:spcPct val="0"/>
              </a:spcBef>
              <a:spcAft>
                <a:spcPct val="0"/>
              </a:spcAft>
              <a:defRPr/>
            </a:pPr>
            <a:fld id="{4F721355-8219-4882-8822-403BA76588E9}"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33400"/>
            <a:ext cx="84582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905000"/>
            <a:ext cx="8458200" cy="411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764" name="Rectangle 4"/>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solidFill>
                  <a:schemeClr val="hlink"/>
                </a:solidFill>
                <a:latin typeface="Times New Roman" pitchFamily="18" charset="0"/>
                <a:cs typeface="+mn-cs"/>
              </a:defRPr>
            </a:lvl1pPr>
          </a:lstStyle>
          <a:p>
            <a:pPr fontAlgn="base">
              <a:spcBef>
                <a:spcPct val="0"/>
              </a:spcBef>
              <a:spcAft>
                <a:spcPct val="0"/>
              </a:spcAft>
              <a:defRPr/>
            </a:pPr>
            <a:endParaRPr lang="en-US">
              <a:solidFill>
                <a:srgbClr val="CCCCFF"/>
              </a:solidFill>
            </a:endParaRPr>
          </a:p>
        </p:txBody>
      </p:sp>
      <p:sp>
        <p:nvSpPr>
          <p:cNvPr id="757765" name="Rectangle 5"/>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hlink"/>
                </a:solidFill>
                <a:latin typeface="Times New Roman" pitchFamily="18" charset="0"/>
                <a:cs typeface="+mn-cs"/>
              </a:defRPr>
            </a:lvl1pPr>
          </a:lstStyle>
          <a:p>
            <a:pPr fontAlgn="base">
              <a:spcBef>
                <a:spcPct val="0"/>
              </a:spcBef>
              <a:spcAft>
                <a:spcPct val="0"/>
              </a:spcAft>
              <a:defRPr/>
            </a:pPr>
            <a:endParaRPr lang="en-US">
              <a:solidFill>
                <a:srgbClr val="CCCCFF"/>
              </a:solidFill>
            </a:endParaRPr>
          </a:p>
        </p:txBody>
      </p:sp>
      <p:sp>
        <p:nvSpPr>
          <p:cNvPr id="757766" name="Rectangle 6"/>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solidFill>
                  <a:schemeClr val="hlink"/>
                </a:solidFill>
                <a:latin typeface="Times New Roman" pitchFamily="18" charset="0"/>
                <a:cs typeface="+mn-cs"/>
              </a:defRPr>
            </a:lvl1pPr>
          </a:lstStyle>
          <a:p>
            <a:pPr fontAlgn="base">
              <a:spcBef>
                <a:spcPct val="0"/>
              </a:spcBef>
              <a:spcAft>
                <a:spcPct val="0"/>
              </a:spcAft>
              <a:defRPr/>
            </a:pPr>
            <a:fld id="{C3D812F0-32D5-4532-AAB3-3D2C22FBC2A9}" type="slidenum">
              <a:rPr lang="en-US">
                <a:solidFill>
                  <a:srgbClr val="CCCCFF"/>
                </a:solidFill>
              </a:rPr>
              <a:pPr fontAlgn="base">
                <a:spcBef>
                  <a:spcPct val="0"/>
                </a:spcBef>
                <a:spcAft>
                  <a:spcPct val="0"/>
                </a:spcAft>
                <a:defRPr/>
              </a:pPr>
              <a:t>‹#›</a:t>
            </a:fld>
            <a:endParaRPr lang="en-US">
              <a:solidFill>
                <a:srgbClr val="CCCCFF"/>
              </a:solidFill>
            </a:endParaRPr>
          </a:p>
        </p:txBody>
      </p:sp>
    </p:spTree>
  </p:cSld>
  <p:clrMap bg1="lt1" tx1="dk1" bg2="lt2" tx2="dk2" accent1="accent1" accent2="accent2" accent3="accent3" accent4="accent4" accent5="accent5" accent6="accent6" hlink="hlink" folHlink="folHlink"/>
  <p:sldLayoutIdLst>
    <p:sldLayoutId id="2147483686" r:id="rId1"/>
  </p:sldLayoutIdLst>
  <p:hf sldNum="0"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hlink"/>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Times New Roman" pitchFamily="18" charset="0"/>
        </a:defRPr>
      </a:lvl2pPr>
      <a:lvl3pPr marL="1143000" indent="-228600" algn="l" rtl="0" eaLnBrk="0" fontAlgn="base" hangingPunct="0">
        <a:spcBef>
          <a:spcPct val="20000"/>
        </a:spcBef>
        <a:spcAft>
          <a:spcPct val="0"/>
        </a:spcAft>
        <a:buChar char="•"/>
        <a:defRPr sz="2400">
          <a:solidFill>
            <a:schemeClr val="hlink"/>
          </a:solidFill>
          <a:latin typeface="Times New Roman" pitchFamily="18" charset="0"/>
        </a:defRPr>
      </a:lvl3pPr>
      <a:lvl4pPr marL="1600200" indent="-228600" algn="l" rtl="0" eaLnBrk="0" fontAlgn="base" hangingPunct="0">
        <a:spcBef>
          <a:spcPct val="20000"/>
        </a:spcBef>
        <a:spcAft>
          <a:spcPct val="0"/>
        </a:spcAft>
        <a:buChar char="–"/>
        <a:defRPr sz="2000">
          <a:solidFill>
            <a:schemeClr val="hlink"/>
          </a:solidFill>
          <a:latin typeface="Times New Roman" pitchFamily="18" charset="0"/>
        </a:defRPr>
      </a:lvl4pPr>
      <a:lvl5pPr marL="2057400" indent="-228600" algn="l" rtl="0" eaLnBrk="0" fontAlgn="base" hangingPunct="0">
        <a:spcBef>
          <a:spcPct val="20000"/>
        </a:spcBef>
        <a:spcAft>
          <a:spcPct val="0"/>
        </a:spcAft>
        <a:buChar char="»"/>
        <a:defRPr sz="2000">
          <a:solidFill>
            <a:schemeClr val="hlink"/>
          </a:solidFill>
          <a:latin typeface="Times New Roman" pitchFamily="18" charset="0"/>
        </a:defRPr>
      </a:lvl5pPr>
      <a:lvl6pPr marL="2514600" indent="-228600" algn="l" rtl="0" fontAlgn="base">
        <a:spcBef>
          <a:spcPct val="20000"/>
        </a:spcBef>
        <a:spcAft>
          <a:spcPct val="0"/>
        </a:spcAft>
        <a:buChar char="»"/>
        <a:defRPr sz="2000">
          <a:solidFill>
            <a:schemeClr val="hlink"/>
          </a:solidFill>
          <a:latin typeface="Times New Roman" pitchFamily="18" charset="0"/>
        </a:defRPr>
      </a:lvl6pPr>
      <a:lvl7pPr marL="2971800" indent="-228600" algn="l" rtl="0" fontAlgn="base">
        <a:spcBef>
          <a:spcPct val="20000"/>
        </a:spcBef>
        <a:spcAft>
          <a:spcPct val="0"/>
        </a:spcAft>
        <a:buChar char="»"/>
        <a:defRPr sz="2000">
          <a:solidFill>
            <a:schemeClr val="hlink"/>
          </a:solidFill>
          <a:latin typeface="Times New Roman" pitchFamily="18" charset="0"/>
        </a:defRPr>
      </a:lvl7pPr>
      <a:lvl8pPr marL="3429000" indent="-228600" algn="l" rtl="0" fontAlgn="base">
        <a:spcBef>
          <a:spcPct val="20000"/>
        </a:spcBef>
        <a:spcAft>
          <a:spcPct val="0"/>
        </a:spcAft>
        <a:buChar char="»"/>
        <a:defRPr sz="2000">
          <a:solidFill>
            <a:schemeClr val="hlink"/>
          </a:solidFill>
          <a:latin typeface="Times New Roman" pitchFamily="18" charset="0"/>
        </a:defRPr>
      </a:lvl8pPr>
      <a:lvl9pPr marL="3886200" indent="-228600" algn="l" rtl="0" fontAlgn="base">
        <a:spcBef>
          <a:spcPct val="20000"/>
        </a:spcBef>
        <a:spcAft>
          <a:spcPct val="0"/>
        </a:spcAft>
        <a:buChar char="»"/>
        <a:defRPr sz="2000">
          <a:solidFill>
            <a:schemeClr val="hlink"/>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581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fontAlgn="base">
              <a:spcBef>
                <a:spcPct val="0"/>
              </a:spcBef>
              <a:spcAft>
                <a:spcPct val="0"/>
              </a:spcAft>
              <a:defRPr/>
            </a:pPr>
            <a:endParaRPr lang="en-US" altLang="en-US">
              <a:solidFill>
                <a:srgbClr val="FFFFFF"/>
              </a:solidFill>
            </a:endParaRPr>
          </a:p>
        </p:txBody>
      </p:sp>
      <p:sp>
        <p:nvSpPr>
          <p:cNvPr id="11581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fontAlgn="base">
              <a:spcBef>
                <a:spcPct val="0"/>
              </a:spcBef>
              <a:spcAft>
                <a:spcPct val="0"/>
              </a:spcAft>
              <a:defRPr/>
            </a:pPr>
            <a:endParaRPr lang="en-US" altLang="en-US">
              <a:solidFill>
                <a:srgbClr val="FFFFFF"/>
              </a:solidFill>
            </a:endParaRPr>
          </a:p>
        </p:txBody>
      </p:sp>
      <p:sp>
        <p:nvSpPr>
          <p:cNvPr id="115815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fontAlgn="base">
              <a:spcBef>
                <a:spcPct val="0"/>
              </a:spcBef>
              <a:spcAft>
                <a:spcPct val="0"/>
              </a:spcAft>
              <a:defRPr/>
            </a:pPr>
            <a:fld id="{4F721355-8219-4882-8822-403BA76588E9}"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33400"/>
            <a:ext cx="84582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905000"/>
            <a:ext cx="8458200" cy="411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764" name="Rectangle 4"/>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solidFill>
                  <a:schemeClr val="hlink"/>
                </a:solidFill>
                <a:latin typeface="Times New Roman" pitchFamily="18" charset="0"/>
              </a:defRPr>
            </a:lvl1pPr>
          </a:lstStyle>
          <a:p>
            <a:pPr fontAlgn="base">
              <a:spcBef>
                <a:spcPct val="0"/>
              </a:spcBef>
              <a:spcAft>
                <a:spcPct val="0"/>
              </a:spcAft>
              <a:defRPr/>
            </a:pPr>
            <a:endParaRPr lang="en-US">
              <a:solidFill>
                <a:srgbClr val="CCCCFF"/>
              </a:solidFill>
            </a:endParaRPr>
          </a:p>
        </p:txBody>
      </p:sp>
      <p:sp>
        <p:nvSpPr>
          <p:cNvPr id="757765" name="Rectangle 5"/>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hlink"/>
                </a:solidFill>
                <a:latin typeface="Times New Roman" pitchFamily="18" charset="0"/>
              </a:defRPr>
            </a:lvl1pPr>
          </a:lstStyle>
          <a:p>
            <a:pPr fontAlgn="base">
              <a:spcBef>
                <a:spcPct val="0"/>
              </a:spcBef>
              <a:spcAft>
                <a:spcPct val="0"/>
              </a:spcAft>
              <a:defRPr/>
            </a:pPr>
            <a:endParaRPr lang="en-US">
              <a:solidFill>
                <a:srgbClr val="CCCCFF"/>
              </a:solidFill>
            </a:endParaRPr>
          </a:p>
        </p:txBody>
      </p:sp>
      <p:sp>
        <p:nvSpPr>
          <p:cNvPr id="757766" name="Rectangle 6"/>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solidFill>
                  <a:schemeClr val="hlink"/>
                </a:solidFill>
                <a:latin typeface="Times New Roman" pitchFamily="18" charset="0"/>
              </a:defRPr>
            </a:lvl1pPr>
          </a:lstStyle>
          <a:p>
            <a:pPr fontAlgn="base">
              <a:spcBef>
                <a:spcPct val="0"/>
              </a:spcBef>
              <a:spcAft>
                <a:spcPct val="0"/>
              </a:spcAft>
              <a:defRPr/>
            </a:pPr>
            <a:fld id="{68C35E1F-5D66-4CCD-92B1-D2821FB90CC3}" type="slidenum">
              <a:rPr lang="en-US">
                <a:solidFill>
                  <a:srgbClr val="CCCCFF"/>
                </a:solidFill>
              </a:rPr>
              <a:pPr fontAlgn="base">
                <a:spcBef>
                  <a:spcPct val="0"/>
                </a:spcBef>
                <a:spcAft>
                  <a:spcPct val="0"/>
                </a:spcAft>
                <a:defRPr/>
              </a:pPr>
              <a:t>‹#›</a:t>
            </a:fld>
            <a:endParaRPr lang="en-US">
              <a:solidFill>
                <a:srgbClr val="CCCCFF"/>
              </a:solidFill>
            </a:endParaRPr>
          </a:p>
        </p:txBody>
      </p:sp>
    </p:spTree>
  </p:cSld>
  <p:clrMap bg1="lt1" tx1="dk1" bg2="lt2" tx2="dk2" accent1="accent1" accent2="accent2" accent3="accent3" accent4="accent4" accent5="accent5" accent6="accent6" hlink="hlink" folHlink="folHlink"/>
  <p:sldLayoutIdLst>
    <p:sldLayoutId id="2147483690" r:id="rId1"/>
  </p:sldLayoutIdLst>
  <p:hf sldNum="0"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hlink"/>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Times New Roman" pitchFamily="18" charset="0"/>
        </a:defRPr>
      </a:lvl2pPr>
      <a:lvl3pPr marL="1143000" indent="-228600" algn="l" rtl="0" eaLnBrk="0" fontAlgn="base" hangingPunct="0">
        <a:spcBef>
          <a:spcPct val="20000"/>
        </a:spcBef>
        <a:spcAft>
          <a:spcPct val="0"/>
        </a:spcAft>
        <a:buChar char="•"/>
        <a:defRPr sz="2400">
          <a:solidFill>
            <a:schemeClr val="hlink"/>
          </a:solidFill>
          <a:latin typeface="Times New Roman" pitchFamily="18" charset="0"/>
        </a:defRPr>
      </a:lvl3pPr>
      <a:lvl4pPr marL="1600200" indent="-228600" algn="l" rtl="0" eaLnBrk="0" fontAlgn="base" hangingPunct="0">
        <a:spcBef>
          <a:spcPct val="20000"/>
        </a:spcBef>
        <a:spcAft>
          <a:spcPct val="0"/>
        </a:spcAft>
        <a:buChar char="–"/>
        <a:defRPr sz="2000">
          <a:solidFill>
            <a:schemeClr val="hlink"/>
          </a:solidFill>
          <a:latin typeface="Times New Roman" pitchFamily="18" charset="0"/>
        </a:defRPr>
      </a:lvl4pPr>
      <a:lvl5pPr marL="2057400" indent="-228600" algn="l" rtl="0" eaLnBrk="0" fontAlgn="base" hangingPunct="0">
        <a:spcBef>
          <a:spcPct val="20000"/>
        </a:spcBef>
        <a:spcAft>
          <a:spcPct val="0"/>
        </a:spcAft>
        <a:buChar char="»"/>
        <a:defRPr sz="2000">
          <a:solidFill>
            <a:schemeClr val="hlink"/>
          </a:solidFill>
          <a:latin typeface="Times New Roman" pitchFamily="18" charset="0"/>
        </a:defRPr>
      </a:lvl5pPr>
      <a:lvl6pPr marL="2514600" indent="-228600" algn="l" rtl="0" fontAlgn="base">
        <a:spcBef>
          <a:spcPct val="20000"/>
        </a:spcBef>
        <a:spcAft>
          <a:spcPct val="0"/>
        </a:spcAft>
        <a:buChar char="»"/>
        <a:defRPr sz="2000">
          <a:solidFill>
            <a:schemeClr val="hlink"/>
          </a:solidFill>
          <a:latin typeface="Times New Roman" pitchFamily="18" charset="0"/>
        </a:defRPr>
      </a:lvl6pPr>
      <a:lvl7pPr marL="2971800" indent="-228600" algn="l" rtl="0" fontAlgn="base">
        <a:spcBef>
          <a:spcPct val="20000"/>
        </a:spcBef>
        <a:spcAft>
          <a:spcPct val="0"/>
        </a:spcAft>
        <a:buChar char="»"/>
        <a:defRPr sz="2000">
          <a:solidFill>
            <a:schemeClr val="hlink"/>
          </a:solidFill>
          <a:latin typeface="Times New Roman" pitchFamily="18" charset="0"/>
        </a:defRPr>
      </a:lvl7pPr>
      <a:lvl8pPr marL="3429000" indent="-228600" algn="l" rtl="0" fontAlgn="base">
        <a:spcBef>
          <a:spcPct val="20000"/>
        </a:spcBef>
        <a:spcAft>
          <a:spcPct val="0"/>
        </a:spcAft>
        <a:buChar char="»"/>
        <a:defRPr sz="2000">
          <a:solidFill>
            <a:schemeClr val="hlink"/>
          </a:solidFill>
          <a:latin typeface="Times New Roman" pitchFamily="18" charset="0"/>
        </a:defRPr>
      </a:lvl8pPr>
      <a:lvl9pPr marL="3886200" indent="-228600" algn="l" rtl="0" fontAlgn="base">
        <a:spcBef>
          <a:spcPct val="20000"/>
        </a:spcBef>
        <a:spcAft>
          <a:spcPct val="0"/>
        </a:spcAft>
        <a:buChar char="»"/>
        <a:defRPr sz="2000">
          <a:solidFill>
            <a:schemeClr val="hlink"/>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33400"/>
            <a:ext cx="84582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905000"/>
            <a:ext cx="8458200" cy="411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764" name="Rectangle 4"/>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solidFill>
                  <a:schemeClr val="hlink"/>
                </a:solidFill>
                <a:latin typeface="Times New Roman" pitchFamily="18" charset="0"/>
              </a:defRPr>
            </a:lvl1pPr>
          </a:lstStyle>
          <a:p>
            <a:pPr fontAlgn="base">
              <a:spcBef>
                <a:spcPct val="0"/>
              </a:spcBef>
              <a:spcAft>
                <a:spcPct val="0"/>
              </a:spcAft>
              <a:defRPr/>
            </a:pPr>
            <a:endParaRPr lang="en-US">
              <a:solidFill>
                <a:srgbClr val="CCCCFF"/>
              </a:solidFill>
            </a:endParaRPr>
          </a:p>
        </p:txBody>
      </p:sp>
      <p:sp>
        <p:nvSpPr>
          <p:cNvPr id="757765" name="Rectangle 5"/>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hlink"/>
                </a:solidFill>
                <a:latin typeface="Times New Roman" pitchFamily="18" charset="0"/>
              </a:defRPr>
            </a:lvl1pPr>
          </a:lstStyle>
          <a:p>
            <a:pPr fontAlgn="base">
              <a:spcBef>
                <a:spcPct val="0"/>
              </a:spcBef>
              <a:spcAft>
                <a:spcPct val="0"/>
              </a:spcAft>
              <a:defRPr/>
            </a:pPr>
            <a:endParaRPr lang="en-US">
              <a:solidFill>
                <a:srgbClr val="CCCCFF"/>
              </a:solidFill>
            </a:endParaRPr>
          </a:p>
        </p:txBody>
      </p:sp>
      <p:sp>
        <p:nvSpPr>
          <p:cNvPr id="757766" name="Rectangle 6"/>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solidFill>
                  <a:schemeClr val="hlink"/>
                </a:solidFill>
                <a:latin typeface="Times New Roman" pitchFamily="18" charset="0"/>
              </a:defRPr>
            </a:lvl1pPr>
          </a:lstStyle>
          <a:p>
            <a:pPr fontAlgn="base">
              <a:spcBef>
                <a:spcPct val="0"/>
              </a:spcBef>
              <a:spcAft>
                <a:spcPct val="0"/>
              </a:spcAft>
              <a:defRPr/>
            </a:pPr>
            <a:fld id="{68C35E1F-5D66-4CCD-92B1-D2821FB90CC3}" type="slidenum">
              <a:rPr lang="en-US">
                <a:solidFill>
                  <a:srgbClr val="CCCCFF"/>
                </a:solidFill>
              </a:rPr>
              <a:pPr fontAlgn="base">
                <a:spcBef>
                  <a:spcPct val="0"/>
                </a:spcBef>
                <a:spcAft>
                  <a:spcPct val="0"/>
                </a:spcAft>
                <a:defRPr/>
              </a:pPr>
              <a:t>‹#›</a:t>
            </a:fld>
            <a:endParaRPr lang="en-US">
              <a:solidFill>
                <a:srgbClr val="CCCCFF"/>
              </a:solidFill>
            </a:endParaRPr>
          </a:p>
        </p:txBody>
      </p:sp>
    </p:spTree>
  </p:cSld>
  <p:clrMap bg1="lt1" tx1="dk1" bg2="lt2" tx2="dk2" accent1="accent1" accent2="accent2" accent3="accent3" accent4="accent4" accent5="accent5" accent6="accent6" hlink="hlink" folHlink="folHlink"/>
  <p:sldLayoutIdLst>
    <p:sldLayoutId id="2147483696" r:id="rId1"/>
  </p:sldLayoutIdLst>
  <p:hf sldNum="0" hdr="0" ftr="0" dt="0"/>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hlink"/>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Times New Roman" pitchFamily="18" charset="0"/>
        </a:defRPr>
      </a:lvl2pPr>
      <a:lvl3pPr marL="1143000" indent="-228600" algn="l" rtl="0" eaLnBrk="0" fontAlgn="base" hangingPunct="0">
        <a:spcBef>
          <a:spcPct val="20000"/>
        </a:spcBef>
        <a:spcAft>
          <a:spcPct val="0"/>
        </a:spcAft>
        <a:buChar char="•"/>
        <a:defRPr sz="2400">
          <a:solidFill>
            <a:schemeClr val="hlink"/>
          </a:solidFill>
          <a:latin typeface="Times New Roman" pitchFamily="18" charset="0"/>
        </a:defRPr>
      </a:lvl3pPr>
      <a:lvl4pPr marL="1600200" indent="-228600" algn="l" rtl="0" eaLnBrk="0" fontAlgn="base" hangingPunct="0">
        <a:spcBef>
          <a:spcPct val="20000"/>
        </a:spcBef>
        <a:spcAft>
          <a:spcPct val="0"/>
        </a:spcAft>
        <a:buChar char="–"/>
        <a:defRPr sz="2000">
          <a:solidFill>
            <a:schemeClr val="hlink"/>
          </a:solidFill>
          <a:latin typeface="Times New Roman" pitchFamily="18" charset="0"/>
        </a:defRPr>
      </a:lvl4pPr>
      <a:lvl5pPr marL="2057400" indent="-228600" algn="l" rtl="0" eaLnBrk="0" fontAlgn="base" hangingPunct="0">
        <a:spcBef>
          <a:spcPct val="20000"/>
        </a:spcBef>
        <a:spcAft>
          <a:spcPct val="0"/>
        </a:spcAft>
        <a:buChar char="»"/>
        <a:defRPr sz="2000">
          <a:solidFill>
            <a:schemeClr val="hlink"/>
          </a:solidFill>
          <a:latin typeface="Times New Roman" pitchFamily="18" charset="0"/>
        </a:defRPr>
      </a:lvl5pPr>
      <a:lvl6pPr marL="2514600" indent="-228600" algn="l" rtl="0" fontAlgn="base">
        <a:spcBef>
          <a:spcPct val="20000"/>
        </a:spcBef>
        <a:spcAft>
          <a:spcPct val="0"/>
        </a:spcAft>
        <a:buChar char="»"/>
        <a:defRPr sz="2000">
          <a:solidFill>
            <a:schemeClr val="hlink"/>
          </a:solidFill>
          <a:latin typeface="Times New Roman" pitchFamily="18" charset="0"/>
        </a:defRPr>
      </a:lvl6pPr>
      <a:lvl7pPr marL="2971800" indent="-228600" algn="l" rtl="0" fontAlgn="base">
        <a:spcBef>
          <a:spcPct val="20000"/>
        </a:spcBef>
        <a:spcAft>
          <a:spcPct val="0"/>
        </a:spcAft>
        <a:buChar char="»"/>
        <a:defRPr sz="2000">
          <a:solidFill>
            <a:schemeClr val="hlink"/>
          </a:solidFill>
          <a:latin typeface="Times New Roman" pitchFamily="18" charset="0"/>
        </a:defRPr>
      </a:lvl7pPr>
      <a:lvl8pPr marL="3429000" indent="-228600" algn="l" rtl="0" fontAlgn="base">
        <a:spcBef>
          <a:spcPct val="20000"/>
        </a:spcBef>
        <a:spcAft>
          <a:spcPct val="0"/>
        </a:spcAft>
        <a:buChar char="»"/>
        <a:defRPr sz="2000">
          <a:solidFill>
            <a:schemeClr val="hlink"/>
          </a:solidFill>
          <a:latin typeface="Times New Roman" pitchFamily="18" charset="0"/>
        </a:defRPr>
      </a:lvl8pPr>
      <a:lvl9pPr marL="3886200" indent="-228600" algn="l" rtl="0" fontAlgn="base">
        <a:spcBef>
          <a:spcPct val="20000"/>
        </a:spcBef>
        <a:spcAft>
          <a:spcPct val="0"/>
        </a:spcAft>
        <a:buChar char="»"/>
        <a:defRPr sz="2000">
          <a:solidFill>
            <a:schemeClr val="hlink"/>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image" Target="../media/image17.ti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tif"/><Relationship Id="rId4" Type="http://schemas.openxmlformats.org/officeDocument/2006/relationships/image" Target="../media/image20.ti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tif"/><Relationship Id="rId5" Type="http://schemas.openxmlformats.org/officeDocument/2006/relationships/image" Target="../media/image23.ti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4"/>
            <a:ext cx="9144000" cy="1754326"/>
          </a:xfrm>
          <a:prstGeom prst="rect">
            <a:avLst/>
          </a:prstGeom>
        </p:spPr>
        <p:txBody>
          <a:bodyPr wrap="square">
            <a:spAutoFit/>
          </a:bodyPr>
          <a:lstStyle/>
          <a:p>
            <a:pPr algn="ctr"/>
            <a:r>
              <a:rPr lang="en-US" sz="3600" dirty="0" smtClean="0">
                <a:solidFill>
                  <a:schemeClr val="tx2"/>
                </a:solidFill>
              </a:rPr>
              <a:t>Update on Capacity/Resource </a:t>
            </a:r>
            <a:r>
              <a:rPr lang="en-US" sz="3600" dirty="0">
                <a:solidFill>
                  <a:schemeClr val="tx2"/>
                </a:solidFill>
              </a:rPr>
              <a:t>Building </a:t>
            </a:r>
            <a:r>
              <a:rPr lang="en-US" sz="3600" dirty="0" smtClean="0">
                <a:solidFill>
                  <a:schemeClr val="tx2"/>
                </a:solidFill>
              </a:rPr>
              <a:t>Projects for Pancreatic </a:t>
            </a:r>
            <a:r>
              <a:rPr lang="en-US" sz="3600" dirty="0">
                <a:solidFill>
                  <a:schemeClr val="tx2"/>
                </a:solidFill>
              </a:rPr>
              <a:t>Cancer Supported by CORE Funds</a:t>
            </a:r>
          </a:p>
        </p:txBody>
      </p:sp>
      <p:sp>
        <p:nvSpPr>
          <p:cNvPr id="3" name="TextBox 2"/>
          <p:cNvSpPr txBox="1"/>
          <p:nvPr/>
        </p:nvSpPr>
        <p:spPr>
          <a:xfrm>
            <a:off x="342900" y="2509903"/>
            <a:ext cx="8077200" cy="2554545"/>
          </a:xfrm>
          <a:prstGeom prst="rect">
            <a:avLst/>
          </a:prstGeom>
          <a:noFill/>
        </p:spPr>
        <p:txBody>
          <a:bodyPr wrap="square" rtlCol="0">
            <a:spAutoFit/>
          </a:bodyPr>
          <a:lstStyle/>
          <a:p>
            <a:pPr algn="ctr"/>
            <a:r>
              <a:rPr lang="en-US" sz="3200" b="1" dirty="0" smtClean="0">
                <a:solidFill>
                  <a:schemeClr val="bg1"/>
                </a:solidFill>
              </a:rPr>
              <a:t>Randall </a:t>
            </a:r>
            <a:r>
              <a:rPr lang="en-US" sz="3200" b="1" dirty="0">
                <a:solidFill>
                  <a:schemeClr val="bg1"/>
                </a:solidFill>
              </a:rPr>
              <a:t>Brand, MD</a:t>
            </a:r>
          </a:p>
          <a:p>
            <a:pPr algn="ctr"/>
            <a:r>
              <a:rPr lang="en-US" sz="3200" dirty="0">
                <a:solidFill>
                  <a:schemeClr val="bg1"/>
                </a:solidFill>
              </a:rPr>
              <a:t>University of Pittsburgh Medical Center (UPMC)</a:t>
            </a:r>
          </a:p>
          <a:p>
            <a:pPr algn="ctr"/>
            <a:r>
              <a:rPr lang="en-US" sz="3200" b="1" dirty="0" smtClean="0">
                <a:solidFill>
                  <a:schemeClr val="bg1"/>
                </a:solidFill>
              </a:rPr>
              <a:t>Brian Haab, </a:t>
            </a:r>
            <a:r>
              <a:rPr lang="en-US" sz="3200" b="1" dirty="0">
                <a:solidFill>
                  <a:schemeClr val="bg1"/>
                </a:solidFill>
              </a:rPr>
              <a:t>PhD</a:t>
            </a:r>
          </a:p>
          <a:p>
            <a:pPr algn="ctr"/>
            <a:r>
              <a:rPr lang="en-US" sz="3200" dirty="0" smtClean="0">
                <a:solidFill>
                  <a:schemeClr val="bg1"/>
                </a:solidFill>
              </a:rPr>
              <a:t>Van </a:t>
            </a:r>
            <a:r>
              <a:rPr lang="en-US" sz="3200" dirty="0" err="1" smtClean="0">
                <a:solidFill>
                  <a:schemeClr val="bg1"/>
                </a:solidFill>
              </a:rPr>
              <a:t>Andel</a:t>
            </a:r>
            <a:r>
              <a:rPr lang="en-US" sz="3200" dirty="0" smtClean="0">
                <a:solidFill>
                  <a:schemeClr val="bg1"/>
                </a:solidFill>
              </a:rPr>
              <a:t> Research Institute (VARI)</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7727817" y="6019804"/>
            <a:ext cx="1303449" cy="838199"/>
          </a:xfrm>
          <a:prstGeom prst="rect">
            <a:avLst/>
          </a:prstGeom>
          <a:ln>
            <a:solidFill>
              <a:schemeClr val="tx1"/>
            </a:solidFill>
          </a:ln>
        </p:spPr>
      </p:pic>
    </p:spTree>
    <p:extLst>
      <p:ext uri="{BB962C8B-B14F-4D97-AF65-F5344CB8AC3E}">
        <p14:creationId xmlns:p14="http://schemas.microsoft.com/office/powerpoint/2010/main" val="1429961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228600"/>
            <a:ext cx="8915400" cy="1295400"/>
          </a:xfrm>
        </p:spPr>
        <p:txBody>
          <a:bodyPr/>
          <a:lstStyle/>
          <a:p>
            <a:pPr eaLnBrk="1" hangingPunct="1">
              <a:lnSpc>
                <a:spcPct val="80000"/>
              </a:lnSpc>
              <a:defRPr/>
            </a:pPr>
            <a:r>
              <a:rPr lang="en-US" altLang="en-US" sz="3400" dirty="0" smtClean="0">
                <a:solidFill>
                  <a:srgbClr val="FFFF00"/>
                </a:solidFill>
                <a:latin typeface="Calibri" panose="020F0502020204030204" pitchFamily="34" charset="0"/>
              </a:rPr>
              <a:t>Why did we develop pancreatic cancer and pancreatic  cyst reference sets?</a:t>
            </a:r>
            <a:endParaRPr lang="en-US" altLang="en-US" sz="3400" dirty="0">
              <a:solidFill>
                <a:srgbClr val="FFFF00"/>
              </a:solidFill>
              <a:latin typeface="Calibri" panose="020F0502020204030204" pitchFamily="34" charset="0"/>
            </a:endParaRPr>
          </a:p>
        </p:txBody>
      </p:sp>
      <p:sp>
        <p:nvSpPr>
          <p:cNvPr id="198659" name="Rectangle 3"/>
          <p:cNvSpPr>
            <a:spLocks noGrp="1" noChangeArrowheads="1"/>
          </p:cNvSpPr>
          <p:nvPr>
            <p:ph idx="1"/>
          </p:nvPr>
        </p:nvSpPr>
        <p:spPr>
          <a:xfrm>
            <a:off x="304800" y="1600200"/>
            <a:ext cx="8991600" cy="5715000"/>
          </a:xfrm>
        </p:spPr>
        <p:txBody>
          <a:bodyPr/>
          <a:lstStyle/>
          <a:p>
            <a:pPr eaLnBrk="1" hangingPunct="1">
              <a:lnSpc>
                <a:spcPct val="80000"/>
              </a:lnSpc>
              <a:defRPr/>
            </a:pPr>
            <a:endParaRPr lang="en-US" altLang="en-US" sz="2800" dirty="0">
              <a:solidFill>
                <a:schemeClr val="bg1"/>
              </a:solidFill>
              <a:latin typeface="Times New Roman" pitchFamily="18" charset="0"/>
            </a:endParaRPr>
          </a:p>
          <a:p>
            <a:pPr marL="0" indent="0" eaLnBrk="1" hangingPunct="1">
              <a:lnSpc>
                <a:spcPct val="80000"/>
              </a:lnSpc>
              <a:buNone/>
              <a:defRPr/>
            </a:pPr>
            <a:endParaRPr lang="en-US" sz="2800" dirty="0" smtClean="0"/>
          </a:p>
          <a:p>
            <a:pPr eaLnBrk="1" hangingPunct="1">
              <a:lnSpc>
                <a:spcPct val="80000"/>
              </a:lnSpc>
              <a:defRPr/>
            </a:pPr>
            <a:endParaRPr lang="en-US" sz="2800" dirty="0"/>
          </a:p>
          <a:p>
            <a:pPr marL="0" indent="0" eaLnBrk="1" hangingPunct="1">
              <a:lnSpc>
                <a:spcPct val="80000"/>
              </a:lnSpc>
              <a:buFontTx/>
              <a:buNone/>
              <a:defRPr/>
            </a:pPr>
            <a:endParaRPr lang="en-US" sz="2800" dirty="0" smtClean="0"/>
          </a:p>
          <a:p>
            <a:pPr eaLnBrk="1" hangingPunct="1">
              <a:buClr>
                <a:schemeClr val="accent1"/>
              </a:buClr>
              <a:defRPr/>
            </a:pPr>
            <a:endParaRPr lang="en-US" sz="2800" dirty="0" smtClean="0"/>
          </a:p>
          <a:p>
            <a:pPr lvl="1" eaLnBrk="1" hangingPunct="1">
              <a:lnSpc>
                <a:spcPct val="80000"/>
              </a:lnSpc>
              <a:buFontTx/>
              <a:buNone/>
              <a:defRPr/>
            </a:pPr>
            <a:endParaRPr lang="en-US" dirty="0" smtClean="0">
              <a:solidFill>
                <a:schemeClr val="bg1"/>
              </a:solidFill>
            </a:endParaRPr>
          </a:p>
          <a:p>
            <a:pPr lvl="1" eaLnBrk="1" hangingPunct="1">
              <a:lnSpc>
                <a:spcPct val="90000"/>
              </a:lnSpc>
              <a:buFont typeface="Wingdings" pitchFamily="2" charset="2"/>
              <a:buNone/>
              <a:defRPr/>
            </a:pPr>
            <a:endParaRPr lang="en-US" dirty="0" smtClean="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666240"/>
            <a:ext cx="5562600" cy="5191760"/>
          </a:xfrm>
          <a:prstGeom prst="rect">
            <a:avLst/>
          </a:prstGeom>
        </p:spPr>
      </p:pic>
      <p:sp>
        <p:nvSpPr>
          <p:cNvPr id="4" name="TextBox 3"/>
          <p:cNvSpPr txBox="1"/>
          <p:nvPr/>
        </p:nvSpPr>
        <p:spPr>
          <a:xfrm>
            <a:off x="1981200" y="6218204"/>
            <a:ext cx="5562600" cy="646331"/>
          </a:xfrm>
          <a:prstGeom prst="rect">
            <a:avLst/>
          </a:prstGeom>
          <a:solidFill>
            <a:schemeClr val="bg1"/>
          </a:solidFill>
        </p:spPr>
        <p:txBody>
          <a:bodyPr wrap="square" rtlCol="0">
            <a:spAutoFit/>
          </a:bodyPr>
          <a:lstStyle/>
          <a:p>
            <a:pPr fontAlgn="base">
              <a:spcBef>
                <a:spcPct val="0"/>
              </a:spcBef>
              <a:spcAft>
                <a:spcPct val="0"/>
              </a:spcAft>
            </a:pPr>
            <a:endParaRPr lang="en-US" dirty="0" smtClean="0">
              <a:solidFill>
                <a:srgbClr val="FFFFFF"/>
              </a:solidFill>
              <a:latin typeface="Arial" pitchFamily="34" charset="0"/>
              <a:cs typeface="Arial" pitchFamily="34" charset="0"/>
            </a:endParaRPr>
          </a:p>
          <a:p>
            <a:pPr fontAlgn="base">
              <a:spcBef>
                <a:spcPct val="0"/>
              </a:spcBef>
              <a:spcAft>
                <a:spcPct val="0"/>
              </a:spcAft>
            </a:pPr>
            <a:endParaRPr lang="en-US" dirty="0">
              <a:solidFill>
                <a:srgbClr val="FFFFFF"/>
              </a:solidFill>
              <a:latin typeface="Arial" pitchFamily="34" charset="0"/>
              <a:cs typeface="Arial" pitchFamily="34" charset="0"/>
            </a:endParaRPr>
          </a:p>
        </p:txBody>
      </p:sp>
      <p:pic>
        <p:nvPicPr>
          <p:cNvPr id="7" name="Picture 6"/>
          <p:cNvPicPr>
            <a:picLocks noChangeAspect="1"/>
          </p:cNvPicPr>
          <p:nvPr/>
        </p:nvPicPr>
        <p:blipFill>
          <a:blip r:embed="rId4"/>
          <a:stretch>
            <a:fillRect/>
          </a:stretch>
        </p:blipFill>
        <p:spPr>
          <a:xfrm>
            <a:off x="7727817" y="5943604"/>
            <a:ext cx="1303449" cy="838199"/>
          </a:xfrm>
          <a:prstGeom prst="rect">
            <a:avLst/>
          </a:prstGeom>
          <a:ln>
            <a:solidFill>
              <a:schemeClr val="tx1"/>
            </a:solidFill>
          </a:ln>
        </p:spPr>
      </p:pic>
    </p:spTree>
    <p:extLst>
      <p:ext uri="{BB962C8B-B14F-4D97-AF65-F5344CB8AC3E}">
        <p14:creationId xmlns:p14="http://schemas.microsoft.com/office/powerpoint/2010/main" val="1282840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09600"/>
            <a:ext cx="9448800" cy="1219200"/>
          </a:xfrm>
        </p:spPr>
        <p:txBody>
          <a:bodyPr/>
          <a:lstStyle/>
          <a:p>
            <a:r>
              <a:rPr lang="en-US" sz="3600" b="1" dirty="0">
                <a:latin typeface="Calibri" panose="020F0502020204030204" pitchFamily="34" charset="0"/>
              </a:rPr>
              <a:t>Pancreatic Cancer: An Agenda for Action</a:t>
            </a:r>
            <a:r>
              <a:rPr lang="en-US" sz="3600" dirty="0">
                <a:latin typeface="Calibri" panose="020F0502020204030204" pitchFamily="34" charset="0"/>
              </a:rPr>
              <a:t/>
            </a:r>
            <a:br>
              <a:rPr lang="en-US" sz="3600" dirty="0">
                <a:latin typeface="Calibri" panose="020F0502020204030204" pitchFamily="34" charset="0"/>
              </a:rPr>
            </a:br>
            <a:r>
              <a:rPr lang="en-US" sz="3600" dirty="0">
                <a:latin typeface="Calibri" panose="020F0502020204030204" pitchFamily="34" charset="0"/>
              </a:rPr>
              <a:t>Report of the Pancreatic Cancer Progress </a:t>
            </a:r>
            <a:r>
              <a:rPr lang="en-US" sz="3600" dirty="0" smtClean="0">
                <a:latin typeface="Calibri" panose="020F0502020204030204" pitchFamily="34" charset="0"/>
              </a:rPr>
              <a:t/>
            </a:r>
            <a:br>
              <a:rPr lang="en-US" sz="3600" dirty="0" smtClean="0">
                <a:latin typeface="Calibri" panose="020F0502020204030204" pitchFamily="34" charset="0"/>
              </a:rPr>
            </a:br>
            <a:r>
              <a:rPr lang="en-US" sz="3600" dirty="0" smtClean="0">
                <a:latin typeface="Calibri" panose="020F0502020204030204" pitchFamily="34" charset="0"/>
              </a:rPr>
              <a:t>Review Group:  February </a:t>
            </a:r>
            <a:r>
              <a:rPr lang="en-US" sz="3600" dirty="0">
                <a:latin typeface="Calibri" panose="020F0502020204030204" pitchFamily="34" charset="0"/>
              </a:rPr>
              <a:t>2001 </a:t>
            </a:r>
            <a:r>
              <a:rPr lang="en-US" sz="3600" dirty="0" smtClean="0">
                <a:latin typeface="Calibri" panose="020F0502020204030204" pitchFamily="34" charset="0"/>
              </a:rPr>
              <a:t/>
            </a:r>
            <a:br>
              <a:rPr lang="en-US" sz="3600" dirty="0" smtClean="0">
                <a:latin typeface="Calibri" panose="020F0502020204030204" pitchFamily="34" charset="0"/>
              </a:rPr>
            </a:br>
            <a:r>
              <a:rPr lang="en-US" sz="3600" dirty="0" smtClean="0">
                <a:latin typeface="Calibri" panose="020F0502020204030204" pitchFamily="34" charset="0"/>
              </a:rPr>
              <a:t>Kern, </a:t>
            </a:r>
            <a:r>
              <a:rPr lang="en-US" sz="3600" dirty="0" err="1" smtClean="0">
                <a:latin typeface="Calibri" panose="020F0502020204030204" pitchFamily="34" charset="0"/>
              </a:rPr>
              <a:t>Tempero</a:t>
            </a:r>
            <a:r>
              <a:rPr lang="en-US" sz="3600" dirty="0" smtClean="0">
                <a:latin typeface="Calibri" panose="020F0502020204030204" pitchFamily="34" charset="0"/>
              </a:rPr>
              <a:t>, Conley</a:t>
            </a:r>
            <a:endParaRPr lang="en-US" altLang="en-US" sz="3600" dirty="0" smtClean="0">
              <a:solidFill>
                <a:srgbClr val="FFFF00"/>
              </a:solidFill>
              <a:latin typeface="Calibri" panose="020F0502020204030204" pitchFamily="34" charset="0"/>
              <a:cs typeface="Times" panose="02020603050405020304" pitchFamily="18" charset="0"/>
            </a:endParaRPr>
          </a:p>
        </p:txBody>
      </p:sp>
      <p:sp>
        <p:nvSpPr>
          <p:cNvPr id="55299" name="Rectangle 3"/>
          <p:cNvSpPr>
            <a:spLocks noGrp="1" noChangeArrowheads="1"/>
          </p:cNvSpPr>
          <p:nvPr>
            <p:ph idx="1"/>
          </p:nvPr>
        </p:nvSpPr>
        <p:spPr>
          <a:xfrm>
            <a:off x="152400" y="2438400"/>
            <a:ext cx="8991600" cy="4343400"/>
          </a:xfrm>
        </p:spPr>
        <p:txBody>
          <a:bodyPr/>
          <a:lstStyle/>
          <a:p>
            <a:pPr>
              <a:lnSpc>
                <a:spcPct val="90000"/>
              </a:lnSpc>
              <a:buClr>
                <a:schemeClr val="accent1"/>
              </a:buClr>
            </a:pPr>
            <a:r>
              <a:rPr lang="en-US" altLang="en-US" dirty="0" smtClean="0">
                <a:solidFill>
                  <a:schemeClr val="bg1"/>
                </a:solidFill>
                <a:latin typeface="Calibri" panose="020F0502020204030204" pitchFamily="34" charset="0"/>
                <a:cs typeface="Times" panose="02020603050405020304" pitchFamily="18" charset="0"/>
              </a:rPr>
              <a:t>Research priority # 2 from </a:t>
            </a:r>
            <a:r>
              <a:rPr lang="en-US" dirty="0">
                <a:latin typeface="Calibri" panose="020F0502020204030204" pitchFamily="34" charset="0"/>
              </a:rPr>
              <a:t>Risk, Prevention, Screening, and </a:t>
            </a:r>
            <a:r>
              <a:rPr lang="en-US" dirty="0" smtClean="0">
                <a:latin typeface="Calibri" panose="020F0502020204030204" pitchFamily="34" charset="0"/>
              </a:rPr>
              <a:t>Diagnosis section</a:t>
            </a:r>
          </a:p>
          <a:p>
            <a:pPr>
              <a:lnSpc>
                <a:spcPct val="90000"/>
              </a:lnSpc>
              <a:buClr>
                <a:schemeClr val="accent1"/>
              </a:buClr>
            </a:pPr>
            <a:endParaRPr lang="en-US" dirty="0">
              <a:latin typeface="Calibri" panose="020F0502020204030204" pitchFamily="34" charset="0"/>
            </a:endParaRPr>
          </a:p>
          <a:p>
            <a:pPr marL="0" indent="0">
              <a:buNone/>
            </a:pPr>
            <a:r>
              <a:rPr lang="en-US" dirty="0">
                <a:latin typeface="Calibri" panose="020F0502020204030204" pitchFamily="34" charset="0"/>
              </a:rPr>
              <a:t>Develop specimen banks for all types of biomaterials—blood, serum, pancreatic juice, stool, tumors, other body fluids—to redress the paucity of specimens available for analysis. </a:t>
            </a:r>
          </a:p>
          <a:p>
            <a:pPr>
              <a:lnSpc>
                <a:spcPct val="90000"/>
              </a:lnSpc>
            </a:pPr>
            <a:endParaRPr lang="en-US" altLang="en-US" dirty="0">
              <a:solidFill>
                <a:schemeClr val="bg1"/>
              </a:solidFill>
              <a:latin typeface="Calibri" panose="020F0502020204030204" pitchFamily="34" charset="0"/>
              <a:cs typeface="Times" panose="02020603050405020304" pitchFamily="18" charset="0"/>
            </a:endParaRPr>
          </a:p>
        </p:txBody>
      </p:sp>
      <p:pic>
        <p:nvPicPr>
          <p:cNvPr id="5" name="Picture 4"/>
          <p:cNvPicPr>
            <a:picLocks noChangeAspect="1"/>
          </p:cNvPicPr>
          <p:nvPr/>
        </p:nvPicPr>
        <p:blipFill>
          <a:blip r:embed="rId3"/>
          <a:stretch>
            <a:fillRect/>
          </a:stretch>
        </p:blipFill>
        <p:spPr>
          <a:xfrm>
            <a:off x="7727817" y="5943604"/>
            <a:ext cx="1303449" cy="838199"/>
          </a:xfrm>
          <a:prstGeom prst="rect">
            <a:avLst/>
          </a:prstGeom>
          <a:ln>
            <a:solidFill>
              <a:schemeClr val="tx1"/>
            </a:solidFill>
          </a:ln>
        </p:spPr>
      </p:pic>
    </p:spTree>
    <p:extLst>
      <p:ext uri="{BB962C8B-B14F-4D97-AF65-F5344CB8AC3E}">
        <p14:creationId xmlns:p14="http://schemas.microsoft.com/office/powerpoint/2010/main" val="2639493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381000" y="381000"/>
            <a:ext cx="8458200" cy="1066800"/>
          </a:xfrm>
        </p:spPr>
        <p:txBody>
          <a:bodyPr/>
          <a:lstStyle/>
          <a:p>
            <a:pPr eaLnBrk="1" hangingPunct="1"/>
            <a:r>
              <a:rPr lang="en-US" altLang="en-US" sz="4000" dirty="0" smtClean="0">
                <a:latin typeface="Calibri" panose="020F0502020204030204" pitchFamily="34" charset="0"/>
              </a:rPr>
              <a:t>EDRN PC Reference Set Participants</a:t>
            </a:r>
          </a:p>
        </p:txBody>
      </p:sp>
      <p:sp>
        <p:nvSpPr>
          <p:cNvPr id="7173" name="Rectangle 3"/>
          <p:cNvSpPr>
            <a:spLocks noGrp="1" noChangeArrowheads="1"/>
          </p:cNvSpPr>
          <p:nvPr>
            <p:ph type="body" idx="1"/>
          </p:nvPr>
        </p:nvSpPr>
        <p:spPr>
          <a:xfrm>
            <a:off x="152400" y="1447800"/>
            <a:ext cx="8915400" cy="4038600"/>
          </a:xfrm>
        </p:spPr>
        <p:txBody>
          <a:bodyPr/>
          <a:lstStyle/>
          <a:p>
            <a:pPr eaLnBrk="1" hangingPunct="1">
              <a:lnSpc>
                <a:spcPct val="90000"/>
              </a:lnSpc>
              <a:buClr>
                <a:srgbClr val="FFC000"/>
              </a:buClr>
            </a:pPr>
            <a:r>
              <a:rPr lang="en-US" altLang="en-US" dirty="0">
                <a:solidFill>
                  <a:schemeClr val="bg1"/>
                </a:solidFill>
                <a:latin typeface="Calibri" panose="020F0502020204030204" pitchFamily="34" charset="0"/>
              </a:rPr>
              <a:t>University of </a:t>
            </a:r>
            <a:r>
              <a:rPr lang="en-US" altLang="en-US" dirty="0" smtClean="0">
                <a:solidFill>
                  <a:schemeClr val="bg1"/>
                </a:solidFill>
                <a:latin typeface="Calibri" panose="020F0502020204030204" pitchFamily="34" charset="0"/>
              </a:rPr>
              <a:t>Pittsburgh</a:t>
            </a:r>
          </a:p>
          <a:p>
            <a:pPr eaLnBrk="1" hangingPunct="1">
              <a:lnSpc>
                <a:spcPct val="90000"/>
              </a:lnSpc>
              <a:buClr>
                <a:srgbClr val="FFC000"/>
              </a:buClr>
            </a:pPr>
            <a:r>
              <a:rPr lang="en-US" altLang="en-US" dirty="0" smtClean="0">
                <a:solidFill>
                  <a:schemeClr val="bg1"/>
                </a:solidFill>
                <a:latin typeface="Calibri" panose="020F0502020204030204" pitchFamily="34" charset="0"/>
              </a:rPr>
              <a:t>University of Nebraska Medical Center</a:t>
            </a:r>
          </a:p>
          <a:p>
            <a:pPr eaLnBrk="1" hangingPunct="1">
              <a:lnSpc>
                <a:spcPct val="90000"/>
              </a:lnSpc>
              <a:buClr>
                <a:srgbClr val="FFC000"/>
              </a:buClr>
            </a:pPr>
            <a:r>
              <a:rPr lang="en-US" altLang="en-US" dirty="0" err="1" smtClean="0">
                <a:solidFill>
                  <a:schemeClr val="bg1"/>
                </a:solidFill>
                <a:latin typeface="Calibri" panose="020F0502020204030204" pitchFamily="34" charset="0"/>
              </a:rPr>
              <a:t>NorthShore</a:t>
            </a:r>
            <a:r>
              <a:rPr lang="en-US" altLang="en-US" dirty="0" smtClean="0">
                <a:solidFill>
                  <a:schemeClr val="bg1"/>
                </a:solidFill>
                <a:latin typeface="Calibri" panose="020F0502020204030204" pitchFamily="34" charset="0"/>
              </a:rPr>
              <a:t> University Health Systems (formerly known as Evanston Northwestern Healthcare)</a:t>
            </a:r>
          </a:p>
          <a:p>
            <a:pPr eaLnBrk="1" hangingPunct="1">
              <a:lnSpc>
                <a:spcPct val="90000"/>
              </a:lnSpc>
              <a:buClr>
                <a:srgbClr val="FFC000"/>
              </a:buClr>
            </a:pPr>
            <a:r>
              <a:rPr lang="en-US" altLang="en-US" dirty="0" smtClean="0">
                <a:solidFill>
                  <a:schemeClr val="bg1"/>
                </a:solidFill>
                <a:latin typeface="Calibri" panose="020F0502020204030204" pitchFamily="34" charset="0"/>
              </a:rPr>
              <a:t>University of Michigan</a:t>
            </a:r>
          </a:p>
          <a:p>
            <a:pPr eaLnBrk="1" hangingPunct="1">
              <a:lnSpc>
                <a:spcPct val="90000"/>
              </a:lnSpc>
              <a:buClr>
                <a:srgbClr val="FFC000"/>
              </a:buClr>
            </a:pPr>
            <a:r>
              <a:rPr lang="en-US" altLang="en-US" dirty="0" smtClean="0">
                <a:solidFill>
                  <a:schemeClr val="bg1"/>
                </a:solidFill>
                <a:latin typeface="Calibri" panose="020F0502020204030204" pitchFamily="34" charset="0"/>
              </a:rPr>
              <a:t>Memorial Sloan Kettering Cancer Center</a:t>
            </a:r>
          </a:p>
          <a:p>
            <a:pPr eaLnBrk="1" hangingPunct="1">
              <a:lnSpc>
                <a:spcPct val="90000"/>
              </a:lnSpc>
              <a:buFontTx/>
              <a:buNone/>
            </a:pPr>
            <a:endParaRPr lang="en-US" altLang="en-US" sz="2800" dirty="0" smtClean="0">
              <a:solidFill>
                <a:schemeClr val="bg1"/>
              </a:solidFill>
            </a:endParaRPr>
          </a:p>
          <a:p>
            <a:pPr eaLnBrk="1" hangingPunct="1">
              <a:lnSpc>
                <a:spcPct val="90000"/>
              </a:lnSpc>
            </a:pPr>
            <a:endParaRPr lang="en-US" altLang="en-US" sz="2800" dirty="0" smtClean="0">
              <a:solidFill>
                <a:schemeClr val="bg1"/>
              </a:solidFill>
            </a:endParaRPr>
          </a:p>
        </p:txBody>
      </p:sp>
      <p:pic>
        <p:nvPicPr>
          <p:cNvPr id="6" name="Picture 5"/>
          <p:cNvPicPr>
            <a:picLocks noChangeAspect="1"/>
          </p:cNvPicPr>
          <p:nvPr/>
        </p:nvPicPr>
        <p:blipFill>
          <a:blip r:embed="rId3"/>
          <a:stretch>
            <a:fillRect/>
          </a:stretch>
        </p:blipFill>
        <p:spPr>
          <a:xfrm>
            <a:off x="7727817" y="5943604"/>
            <a:ext cx="1303449" cy="83819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0" y="228600"/>
            <a:ext cx="9144000" cy="914400"/>
          </a:xfrm>
        </p:spPr>
        <p:txBody>
          <a:bodyPr/>
          <a:lstStyle/>
          <a:p>
            <a:pPr eaLnBrk="1" hangingPunct="1"/>
            <a:r>
              <a:rPr lang="en-US" altLang="en-US" dirty="0" smtClean="0">
                <a:latin typeface="Calibri" panose="020F0502020204030204" pitchFamily="34" charset="0"/>
                <a:ea typeface="Tahoma" panose="020B0604030504040204" pitchFamily="34" charset="0"/>
                <a:cs typeface="Tahoma" panose="020B0604030504040204" pitchFamily="34" charset="0"/>
              </a:rPr>
              <a:t>EDRN Pancreatic Cancer Validation Set</a:t>
            </a:r>
          </a:p>
        </p:txBody>
      </p:sp>
      <p:sp>
        <p:nvSpPr>
          <p:cNvPr id="9221" name="Rectangle 3"/>
          <p:cNvSpPr>
            <a:spLocks noGrp="1" noChangeArrowheads="1"/>
          </p:cNvSpPr>
          <p:nvPr>
            <p:ph type="body" idx="1"/>
          </p:nvPr>
        </p:nvSpPr>
        <p:spPr>
          <a:xfrm>
            <a:off x="533400" y="1524000"/>
            <a:ext cx="8458200" cy="4114800"/>
          </a:xfrm>
        </p:spPr>
        <p:txBody>
          <a:bodyPr/>
          <a:lstStyle/>
          <a:p>
            <a:pPr eaLnBrk="1" hangingPunct="1">
              <a:lnSpc>
                <a:spcPct val="90000"/>
              </a:lnSpc>
              <a:buClr>
                <a:srgbClr val="FFC000"/>
              </a:buClr>
            </a:pPr>
            <a:r>
              <a:rPr lang="en-US" altLang="en-US" dirty="0" smtClean="0">
                <a:solidFill>
                  <a:schemeClr val="bg1"/>
                </a:solidFill>
                <a:latin typeface="Calibri" panose="020F0502020204030204" pitchFamily="34" charset="0"/>
                <a:ea typeface="Tahoma" panose="020B0604030504040204" pitchFamily="34" charset="0"/>
                <a:cs typeface="Tahoma" panose="020B0604030504040204" pitchFamily="34" charset="0"/>
              </a:rPr>
              <a:t>63 Chronic pancreatitis patient</a:t>
            </a:r>
          </a:p>
          <a:p>
            <a:pPr eaLnBrk="1" hangingPunct="1">
              <a:lnSpc>
                <a:spcPct val="90000"/>
              </a:lnSpc>
              <a:buClr>
                <a:srgbClr val="FFC000"/>
              </a:buClr>
            </a:pPr>
            <a:r>
              <a:rPr lang="en-US" altLang="en-US" dirty="0" smtClean="0">
                <a:solidFill>
                  <a:schemeClr val="bg1"/>
                </a:solidFill>
                <a:latin typeface="Calibri" panose="020F0502020204030204" pitchFamily="34" charset="0"/>
                <a:ea typeface="Tahoma" panose="020B0604030504040204" pitchFamily="34" charset="0"/>
                <a:cs typeface="Tahoma" panose="020B0604030504040204" pitchFamily="34" charset="0"/>
              </a:rPr>
              <a:t>31 Benign Biliary Obstruction  </a:t>
            </a:r>
          </a:p>
          <a:p>
            <a:pPr eaLnBrk="1" hangingPunct="1">
              <a:lnSpc>
                <a:spcPct val="90000"/>
              </a:lnSpc>
              <a:buClr>
                <a:srgbClr val="FFC000"/>
              </a:buClr>
            </a:pPr>
            <a:r>
              <a:rPr lang="en-US" altLang="en-US" dirty="0" smtClean="0">
                <a:solidFill>
                  <a:schemeClr val="bg1"/>
                </a:solidFill>
                <a:latin typeface="Calibri" panose="020F0502020204030204" pitchFamily="34" charset="0"/>
                <a:ea typeface="Tahoma" panose="020B0604030504040204" pitchFamily="34" charset="0"/>
                <a:cs typeface="Tahoma" panose="020B0604030504040204" pitchFamily="34" charset="0"/>
              </a:rPr>
              <a:t>61 Healthy Controls		</a:t>
            </a:r>
          </a:p>
          <a:p>
            <a:pPr eaLnBrk="1" hangingPunct="1">
              <a:lnSpc>
                <a:spcPct val="90000"/>
              </a:lnSpc>
              <a:buClr>
                <a:srgbClr val="FFC000"/>
              </a:buClr>
            </a:pPr>
            <a:r>
              <a:rPr lang="en-US" altLang="en-US" dirty="0" smtClean="0">
                <a:solidFill>
                  <a:schemeClr val="bg1"/>
                </a:solidFill>
                <a:latin typeface="Calibri" panose="020F0502020204030204" pitchFamily="34" charset="0"/>
                <a:ea typeface="Tahoma" panose="020B0604030504040204" pitchFamily="34" charset="0"/>
                <a:cs typeface="Tahoma" panose="020B0604030504040204" pitchFamily="34" charset="0"/>
              </a:rPr>
              <a:t>100 Pancreatic cancer cases</a:t>
            </a:r>
          </a:p>
          <a:p>
            <a:pPr lvl="1" eaLnBrk="1" hangingPunct="1">
              <a:lnSpc>
                <a:spcPct val="90000"/>
              </a:lnSpc>
            </a:pPr>
            <a:r>
              <a:rPr lang="en-US" altLang="en-US" dirty="0" smtClean="0">
                <a:solidFill>
                  <a:schemeClr val="bg1"/>
                </a:solidFill>
                <a:latin typeface="Calibri" panose="020F0502020204030204" pitchFamily="34" charset="0"/>
                <a:ea typeface="Tahoma" panose="020B0604030504040204" pitchFamily="34" charset="0"/>
                <a:cs typeface="Tahoma" panose="020B0604030504040204" pitchFamily="34" charset="0"/>
              </a:rPr>
              <a:t>IA: 8 </a:t>
            </a:r>
          </a:p>
          <a:p>
            <a:pPr lvl="1" eaLnBrk="1" hangingPunct="1">
              <a:lnSpc>
                <a:spcPct val="90000"/>
              </a:lnSpc>
            </a:pPr>
            <a:r>
              <a:rPr lang="en-US" altLang="en-US" dirty="0" smtClean="0">
                <a:solidFill>
                  <a:schemeClr val="bg1"/>
                </a:solidFill>
                <a:latin typeface="Calibri" panose="020F0502020204030204" pitchFamily="34" charset="0"/>
                <a:ea typeface="Tahoma" panose="020B0604030504040204" pitchFamily="34" charset="0"/>
                <a:cs typeface="Tahoma" panose="020B0604030504040204" pitchFamily="34" charset="0"/>
              </a:rPr>
              <a:t>IB: 7</a:t>
            </a:r>
          </a:p>
          <a:p>
            <a:pPr lvl="1" eaLnBrk="1" hangingPunct="1">
              <a:lnSpc>
                <a:spcPct val="90000"/>
              </a:lnSpc>
            </a:pPr>
            <a:r>
              <a:rPr lang="en-US" altLang="en-US" dirty="0" smtClean="0">
                <a:solidFill>
                  <a:schemeClr val="bg1"/>
                </a:solidFill>
                <a:latin typeface="Calibri" panose="020F0502020204030204" pitchFamily="34" charset="0"/>
                <a:ea typeface="Tahoma" panose="020B0604030504040204" pitchFamily="34" charset="0"/>
                <a:cs typeface="Tahoma" panose="020B0604030504040204" pitchFamily="34" charset="0"/>
              </a:rPr>
              <a:t>IIA: 42</a:t>
            </a:r>
          </a:p>
          <a:p>
            <a:pPr lvl="1" eaLnBrk="1" hangingPunct="1">
              <a:lnSpc>
                <a:spcPct val="90000"/>
              </a:lnSpc>
            </a:pPr>
            <a:r>
              <a:rPr lang="en-US" altLang="en-US" dirty="0" smtClean="0">
                <a:solidFill>
                  <a:schemeClr val="bg1"/>
                </a:solidFill>
                <a:latin typeface="Calibri" panose="020F0502020204030204" pitchFamily="34" charset="0"/>
                <a:ea typeface="Tahoma" panose="020B0604030504040204" pitchFamily="34" charset="0"/>
                <a:cs typeface="Tahoma" panose="020B0604030504040204" pitchFamily="34" charset="0"/>
              </a:rPr>
              <a:t>IIB: 43</a:t>
            </a:r>
          </a:p>
          <a:p>
            <a:pPr lvl="1" eaLnBrk="1" hangingPunct="1">
              <a:lnSpc>
                <a:spcPct val="90000"/>
              </a:lnSpc>
            </a:pPr>
            <a:endParaRPr lang="en-US" altLang="en-US" dirty="0" smtClean="0">
              <a:solidFill>
                <a:schemeClr val="bg1"/>
              </a:solidFill>
            </a:endParaRPr>
          </a:p>
        </p:txBody>
      </p:sp>
      <p:pic>
        <p:nvPicPr>
          <p:cNvPr id="5" name="Picture 4"/>
          <p:cNvPicPr>
            <a:picLocks noChangeAspect="1"/>
          </p:cNvPicPr>
          <p:nvPr/>
        </p:nvPicPr>
        <p:blipFill>
          <a:blip r:embed="rId2"/>
          <a:stretch>
            <a:fillRect/>
          </a:stretch>
        </p:blipFill>
        <p:spPr>
          <a:xfrm>
            <a:off x="7727817" y="5943604"/>
            <a:ext cx="1303449" cy="83819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6483" name="Rectangle 3"/>
          <p:cNvSpPr>
            <a:spLocks noGrp="1" noChangeArrowheads="1"/>
          </p:cNvSpPr>
          <p:nvPr>
            <p:ph type="body" idx="1"/>
          </p:nvPr>
        </p:nvSpPr>
        <p:spPr>
          <a:xfrm>
            <a:off x="304800" y="1066800"/>
            <a:ext cx="8839200" cy="5791200"/>
          </a:xfrm>
        </p:spPr>
        <p:txBody>
          <a:bodyPr/>
          <a:lstStyle/>
          <a:p>
            <a:pPr eaLnBrk="1" hangingPunct="1">
              <a:lnSpc>
                <a:spcPct val="90000"/>
              </a:lnSpc>
            </a:pPr>
            <a:r>
              <a:rPr lang="en-US" altLang="en-US" dirty="0" smtClean="0">
                <a:solidFill>
                  <a:schemeClr val="bg1"/>
                </a:solidFill>
                <a:latin typeface="Calibri" panose="020F0502020204030204" pitchFamily="34" charset="0"/>
              </a:rPr>
              <a:t>Each sample</a:t>
            </a:r>
          </a:p>
          <a:p>
            <a:pPr lvl="1" eaLnBrk="1" hangingPunct="1">
              <a:lnSpc>
                <a:spcPct val="90000"/>
              </a:lnSpc>
            </a:pPr>
            <a:r>
              <a:rPr lang="en-US" altLang="en-US" dirty="0" smtClean="0">
                <a:solidFill>
                  <a:schemeClr val="bg1"/>
                </a:solidFill>
                <a:latin typeface="Calibri" panose="020F0502020204030204" pitchFamily="34" charset="0"/>
              </a:rPr>
              <a:t>Complete data at DMCC (Data transfer)</a:t>
            </a:r>
          </a:p>
          <a:p>
            <a:pPr lvl="1" eaLnBrk="1" hangingPunct="1">
              <a:lnSpc>
                <a:spcPct val="90000"/>
              </a:lnSpc>
            </a:pPr>
            <a:r>
              <a:rPr lang="en-US" altLang="en-US" dirty="0" smtClean="0">
                <a:solidFill>
                  <a:schemeClr val="bg1"/>
                </a:solidFill>
                <a:latin typeface="Calibri" panose="020F0502020204030204" pitchFamily="34" charset="0"/>
              </a:rPr>
              <a:t>Four ml of serum, 2 ml of plasma at NCI Frederick</a:t>
            </a:r>
          </a:p>
          <a:p>
            <a:pPr lvl="2" eaLnBrk="1" hangingPunct="1">
              <a:lnSpc>
                <a:spcPct val="90000"/>
              </a:lnSpc>
            </a:pPr>
            <a:r>
              <a:rPr lang="en-US" altLang="en-US" sz="2800" dirty="0" smtClean="0">
                <a:solidFill>
                  <a:schemeClr val="bg1"/>
                </a:solidFill>
                <a:latin typeface="Calibri" panose="020F0502020204030204" pitchFamily="34" charset="0"/>
              </a:rPr>
              <a:t>All samples have been shipped</a:t>
            </a:r>
          </a:p>
          <a:p>
            <a:pPr lvl="2" eaLnBrk="1" hangingPunct="1">
              <a:lnSpc>
                <a:spcPct val="90000"/>
              </a:lnSpc>
            </a:pPr>
            <a:endParaRPr lang="en-US" altLang="en-US" sz="2800" dirty="0" smtClean="0">
              <a:solidFill>
                <a:schemeClr val="bg1"/>
              </a:solidFill>
              <a:latin typeface="Calibri" panose="020F0502020204030204" pitchFamily="34" charset="0"/>
            </a:endParaRPr>
          </a:p>
          <a:p>
            <a:pPr eaLnBrk="1" hangingPunct="1">
              <a:lnSpc>
                <a:spcPct val="90000"/>
              </a:lnSpc>
            </a:pPr>
            <a:r>
              <a:rPr lang="en-US" altLang="en-US" dirty="0" smtClean="0">
                <a:solidFill>
                  <a:schemeClr val="bg1"/>
                </a:solidFill>
                <a:latin typeface="Calibri" panose="020F0502020204030204" pitchFamily="34" charset="0"/>
              </a:rPr>
              <a:t>Ready for use</a:t>
            </a:r>
          </a:p>
        </p:txBody>
      </p:sp>
      <p:sp>
        <p:nvSpPr>
          <p:cNvPr id="10245" name="Title 1"/>
          <p:cNvSpPr>
            <a:spLocks noGrp="1"/>
          </p:cNvSpPr>
          <p:nvPr>
            <p:ph type="title"/>
          </p:nvPr>
        </p:nvSpPr>
        <p:spPr>
          <a:xfrm>
            <a:off x="304800" y="76200"/>
            <a:ext cx="8458200" cy="1143000"/>
          </a:xfrm>
        </p:spPr>
        <p:txBody>
          <a:bodyPr/>
          <a:lstStyle/>
          <a:p>
            <a:pPr eaLnBrk="1" hangingPunct="1"/>
            <a:r>
              <a:rPr lang="en-US" altLang="en-US" dirty="0" smtClean="0">
                <a:latin typeface="Calibri" panose="020F0502020204030204" pitchFamily="34" charset="0"/>
              </a:rPr>
              <a:t>Final Set</a:t>
            </a:r>
          </a:p>
        </p:txBody>
      </p:sp>
      <p:pic>
        <p:nvPicPr>
          <p:cNvPr id="4" name="Picture 3"/>
          <p:cNvPicPr>
            <a:picLocks noChangeAspect="1"/>
          </p:cNvPicPr>
          <p:nvPr/>
        </p:nvPicPr>
        <p:blipFill>
          <a:blip r:embed="rId2"/>
          <a:stretch>
            <a:fillRect/>
          </a:stretch>
        </p:blipFill>
        <p:spPr>
          <a:xfrm>
            <a:off x="7727817" y="5943604"/>
            <a:ext cx="1303449" cy="83819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76200"/>
            <a:ext cx="9144000" cy="1219200"/>
          </a:xfrm>
        </p:spPr>
        <p:txBody>
          <a:bodyPr/>
          <a:lstStyle/>
          <a:p>
            <a:r>
              <a:rPr lang="en-US" sz="3600" dirty="0">
                <a:latin typeface="Calibri" panose="020F0502020204030204" pitchFamily="34" charset="0"/>
              </a:rPr>
              <a:t/>
            </a:r>
            <a:br>
              <a:rPr lang="en-US" sz="3600" dirty="0">
                <a:latin typeface="Calibri" panose="020F0502020204030204" pitchFamily="34" charset="0"/>
              </a:rPr>
            </a:br>
            <a:r>
              <a:rPr lang="en-US" sz="3600" dirty="0" smtClean="0">
                <a:latin typeface="Calibri" panose="020F0502020204030204" pitchFamily="34" charset="0"/>
              </a:rPr>
              <a:t>Scientific Framework for Pancreatic Adenocarcinoma (PDAC)   February 2014</a:t>
            </a:r>
            <a:endParaRPr lang="en-US" altLang="en-US" sz="3600" dirty="0" smtClean="0">
              <a:solidFill>
                <a:srgbClr val="FFFF00"/>
              </a:solidFill>
              <a:latin typeface="Calibri" panose="020F0502020204030204" pitchFamily="34" charset="0"/>
              <a:cs typeface="Times" panose="02020603050405020304" pitchFamily="18" charset="0"/>
            </a:endParaRPr>
          </a:p>
        </p:txBody>
      </p:sp>
      <p:sp>
        <p:nvSpPr>
          <p:cNvPr id="55299" name="Rectangle 3"/>
          <p:cNvSpPr>
            <a:spLocks noGrp="1" noChangeArrowheads="1"/>
          </p:cNvSpPr>
          <p:nvPr>
            <p:ph idx="1"/>
          </p:nvPr>
        </p:nvSpPr>
        <p:spPr>
          <a:xfrm>
            <a:off x="152400" y="1524000"/>
            <a:ext cx="8991600" cy="4343400"/>
          </a:xfrm>
        </p:spPr>
        <p:txBody>
          <a:bodyPr/>
          <a:lstStyle/>
          <a:p>
            <a:pPr marL="0" indent="0">
              <a:lnSpc>
                <a:spcPct val="90000"/>
              </a:lnSpc>
              <a:buClr>
                <a:schemeClr val="accent1"/>
              </a:buClr>
              <a:buNone/>
            </a:pPr>
            <a:r>
              <a:rPr lang="en-US" sz="2800" dirty="0" smtClean="0">
                <a:latin typeface="Calibri" panose="020F0502020204030204" pitchFamily="34" charset="0"/>
              </a:rPr>
              <a:t>“The </a:t>
            </a:r>
            <a:r>
              <a:rPr lang="en-US" sz="2800" dirty="0">
                <a:latin typeface="Calibri" panose="020F0502020204030204" pitchFamily="34" charset="0"/>
              </a:rPr>
              <a:t>Recalcitrant Cancer Research Act of 2012 (Public Law 112-239, §1083) calls upon the National Cancer Institute (NCI) to “develop scientific frameworks” that will assist in making “progress against recalcitrant or deadly cancers.” PDAC is a recalcitrant cancer as defined by its five-year relative survival rate of less than 5 percent that translates into the loss of almost 40,000 lives per year. Consensus within the scientific community regarding the limited early diagnostic or therapeutic approaches for patients with PDAC has provided a stimulus for the evaluation of new and missed opportunities that could now be applied to the existing portfolio of PDAC research in order to make more substantial progress. </a:t>
            </a:r>
            <a:r>
              <a:rPr lang="en-US" sz="2800" dirty="0" smtClean="0">
                <a:latin typeface="Calibri" panose="020F0502020204030204" pitchFamily="34" charset="0"/>
              </a:rPr>
              <a:t>“</a:t>
            </a:r>
            <a:endParaRPr lang="en-US" altLang="en-US" sz="2800" dirty="0">
              <a:solidFill>
                <a:schemeClr val="bg1"/>
              </a:solidFill>
              <a:latin typeface="Calibri" panose="020F0502020204030204" pitchFamily="34" charset="0"/>
              <a:cs typeface="Times" panose="02020603050405020304" pitchFamily="18" charset="0"/>
            </a:endParaRPr>
          </a:p>
        </p:txBody>
      </p:sp>
      <p:pic>
        <p:nvPicPr>
          <p:cNvPr id="4" name="Picture 3"/>
          <p:cNvPicPr>
            <a:picLocks noChangeAspect="1"/>
          </p:cNvPicPr>
          <p:nvPr/>
        </p:nvPicPr>
        <p:blipFill>
          <a:blip r:embed="rId3"/>
          <a:stretch>
            <a:fillRect/>
          </a:stretch>
        </p:blipFill>
        <p:spPr>
          <a:xfrm>
            <a:off x="8201796" y="6248404"/>
            <a:ext cx="829467" cy="533399"/>
          </a:xfrm>
          <a:prstGeom prst="rect">
            <a:avLst/>
          </a:prstGeom>
          <a:ln>
            <a:solidFill>
              <a:schemeClr val="tx1"/>
            </a:solidFill>
          </a:ln>
        </p:spPr>
      </p:pic>
    </p:spTree>
    <p:extLst>
      <p:ext uri="{BB962C8B-B14F-4D97-AF65-F5344CB8AC3E}">
        <p14:creationId xmlns:p14="http://schemas.microsoft.com/office/powerpoint/2010/main" val="4269122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228600"/>
            <a:ext cx="9144000" cy="1219200"/>
          </a:xfrm>
        </p:spPr>
        <p:txBody>
          <a:bodyPr/>
          <a:lstStyle/>
          <a:p>
            <a:r>
              <a:rPr lang="en-US" sz="4000" dirty="0">
                <a:latin typeface="Calibri" panose="020F0502020204030204" pitchFamily="34" charset="0"/>
              </a:rPr>
              <a:t>Biomarkers for Early Detection of PDAC and Its Precursors </a:t>
            </a:r>
            <a:endParaRPr lang="en-US" altLang="en-US" sz="4000" dirty="0" smtClean="0">
              <a:solidFill>
                <a:srgbClr val="FFFF00"/>
              </a:solidFill>
              <a:latin typeface="Calibri" panose="020F0502020204030204" pitchFamily="34" charset="0"/>
              <a:cs typeface="Times" panose="02020603050405020304" pitchFamily="18" charset="0"/>
            </a:endParaRPr>
          </a:p>
        </p:txBody>
      </p:sp>
      <p:sp>
        <p:nvSpPr>
          <p:cNvPr id="55299" name="Rectangle 3"/>
          <p:cNvSpPr>
            <a:spLocks noGrp="1" noChangeArrowheads="1"/>
          </p:cNvSpPr>
          <p:nvPr>
            <p:ph idx="1"/>
          </p:nvPr>
        </p:nvSpPr>
        <p:spPr>
          <a:xfrm>
            <a:off x="152400" y="1752600"/>
            <a:ext cx="8991600" cy="4343400"/>
          </a:xfrm>
        </p:spPr>
        <p:txBody>
          <a:bodyPr/>
          <a:lstStyle/>
          <a:p>
            <a:pPr marL="0" indent="0">
              <a:lnSpc>
                <a:spcPct val="90000"/>
              </a:lnSpc>
              <a:buClr>
                <a:schemeClr val="accent1"/>
              </a:buClr>
              <a:buNone/>
            </a:pPr>
            <a:r>
              <a:rPr lang="en-US" sz="2800" i="1" dirty="0">
                <a:latin typeface="Calibri" panose="020F0502020204030204" pitchFamily="34" charset="0"/>
              </a:rPr>
              <a:t>Recommendations for next steps</a:t>
            </a:r>
            <a:r>
              <a:rPr lang="en-US" sz="2800" dirty="0">
                <a:latin typeface="Calibri" panose="020F0502020204030204" pitchFamily="34" charset="0"/>
              </a:rPr>
              <a:t>: For further progress in the development of early detection biomarkers, it will be essential to optimize screening protocols, to improve enrollment of high risk populations in screening studies, and, crucially, to demonstrate that screening can improve the outcome of patients. A potentially useful approach to </a:t>
            </a:r>
            <a:r>
              <a:rPr lang="en-US" sz="2800" b="1" dirty="0">
                <a:latin typeface="Calibri" panose="020F0502020204030204" pitchFamily="34" charset="0"/>
              </a:rPr>
              <a:t>enhancing screening research is to prospectively </a:t>
            </a:r>
            <a:r>
              <a:rPr lang="en-US" sz="2800" dirty="0">
                <a:latin typeface="Calibri" panose="020F0502020204030204" pitchFamily="34" charset="0"/>
              </a:rPr>
              <a:t>harvest and analyze tissue from patients with PanIN-2 and -3 lesions during resection</a:t>
            </a:r>
            <a:r>
              <a:rPr lang="en-US" sz="2800" b="1" dirty="0">
                <a:latin typeface="Calibri" panose="020F0502020204030204" pitchFamily="34" charset="0"/>
              </a:rPr>
              <a:t>, and from cyst fluid from those undergoing endoscopic ultrasound and fine needle aspiration. </a:t>
            </a:r>
            <a:endParaRPr lang="en-US" altLang="en-US" sz="2800" dirty="0">
              <a:solidFill>
                <a:schemeClr val="bg1"/>
              </a:solidFill>
              <a:latin typeface="Calibri" panose="020F0502020204030204" pitchFamily="34" charset="0"/>
              <a:cs typeface="Times" panose="02020603050405020304" pitchFamily="18" charset="0"/>
            </a:endParaRPr>
          </a:p>
        </p:txBody>
      </p:sp>
      <p:pic>
        <p:nvPicPr>
          <p:cNvPr id="4" name="Picture 3"/>
          <p:cNvPicPr>
            <a:picLocks noChangeAspect="1"/>
          </p:cNvPicPr>
          <p:nvPr/>
        </p:nvPicPr>
        <p:blipFill>
          <a:blip r:embed="rId3"/>
          <a:stretch>
            <a:fillRect/>
          </a:stretch>
        </p:blipFill>
        <p:spPr>
          <a:xfrm>
            <a:off x="7727817" y="5943604"/>
            <a:ext cx="1303449" cy="838199"/>
          </a:xfrm>
          <a:prstGeom prst="rect">
            <a:avLst/>
          </a:prstGeom>
          <a:ln>
            <a:solidFill>
              <a:schemeClr val="tx1"/>
            </a:solidFill>
          </a:ln>
        </p:spPr>
      </p:pic>
    </p:spTree>
    <p:extLst>
      <p:ext uri="{BB962C8B-B14F-4D97-AF65-F5344CB8AC3E}">
        <p14:creationId xmlns:p14="http://schemas.microsoft.com/office/powerpoint/2010/main" val="4181180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52400" y="152400"/>
            <a:ext cx="9448800" cy="914400"/>
          </a:xfrm>
        </p:spPr>
        <p:txBody>
          <a:bodyPr/>
          <a:lstStyle/>
          <a:p>
            <a:pPr eaLnBrk="1" hangingPunct="1"/>
            <a:r>
              <a:rPr lang="en-US" altLang="en-US" sz="3600" dirty="0" smtClean="0">
                <a:latin typeface="Calibri" panose="020F0502020204030204" pitchFamily="34" charset="0"/>
              </a:rPr>
              <a:t>EDRN Cyst Reference Set Participants</a:t>
            </a:r>
          </a:p>
        </p:txBody>
      </p:sp>
      <p:sp>
        <p:nvSpPr>
          <p:cNvPr id="7173" name="Rectangle 3"/>
          <p:cNvSpPr>
            <a:spLocks noGrp="1" noChangeArrowheads="1"/>
          </p:cNvSpPr>
          <p:nvPr>
            <p:ph idx="1"/>
          </p:nvPr>
        </p:nvSpPr>
        <p:spPr>
          <a:xfrm>
            <a:off x="304800" y="1066800"/>
            <a:ext cx="8839200" cy="5105400"/>
          </a:xfrm>
        </p:spPr>
        <p:txBody>
          <a:bodyPr>
            <a:normAutofit fontScale="85000" lnSpcReduction="20000"/>
          </a:bodyPr>
          <a:lstStyle/>
          <a:p>
            <a:pPr eaLnBrk="1" hangingPunct="1">
              <a:lnSpc>
                <a:spcPct val="90000"/>
              </a:lnSpc>
            </a:pPr>
            <a:r>
              <a:rPr lang="en-US" altLang="en-US" sz="2800" b="1" dirty="0" smtClean="0">
                <a:latin typeface="Calibri" panose="020F0502020204030204" pitchFamily="34" charset="0"/>
              </a:rPr>
              <a:t>University of Pittsburgh  (Brand)</a:t>
            </a:r>
          </a:p>
          <a:p>
            <a:pPr eaLnBrk="1" hangingPunct="1">
              <a:lnSpc>
                <a:spcPct val="90000"/>
              </a:lnSpc>
            </a:pPr>
            <a:r>
              <a:rPr lang="en-US" altLang="en-US" sz="2800" dirty="0" smtClean="0">
                <a:latin typeface="Calibri" panose="020F0502020204030204" pitchFamily="34" charset="0"/>
              </a:rPr>
              <a:t>University of Michigan     (Kwon)</a:t>
            </a:r>
          </a:p>
          <a:p>
            <a:pPr eaLnBrk="1" hangingPunct="1">
              <a:lnSpc>
                <a:spcPct val="90000"/>
              </a:lnSpc>
            </a:pPr>
            <a:r>
              <a:rPr lang="en-US" altLang="en-US" sz="2800" b="1" dirty="0" smtClean="0">
                <a:latin typeface="Calibri" panose="020F0502020204030204" pitchFamily="34" charset="0"/>
              </a:rPr>
              <a:t>Memorial Sloan Kettering Cancer Center  (Allen)</a:t>
            </a:r>
          </a:p>
          <a:p>
            <a:pPr eaLnBrk="1" hangingPunct="1">
              <a:lnSpc>
                <a:spcPct val="90000"/>
              </a:lnSpc>
            </a:pPr>
            <a:r>
              <a:rPr lang="en-US" altLang="en-US" sz="2800" dirty="0" smtClean="0">
                <a:latin typeface="Calibri" panose="020F0502020204030204" pitchFamily="34" charset="0"/>
              </a:rPr>
              <a:t>Thomas Jefferson University (Winter)</a:t>
            </a:r>
          </a:p>
          <a:p>
            <a:pPr eaLnBrk="1" hangingPunct="1">
              <a:lnSpc>
                <a:spcPct val="90000"/>
              </a:lnSpc>
            </a:pPr>
            <a:r>
              <a:rPr lang="en-US" altLang="en-US" sz="2800" b="1" dirty="0" smtClean="0">
                <a:latin typeface="Calibri" panose="020F0502020204030204" pitchFamily="34" charset="0"/>
              </a:rPr>
              <a:t>Stanford University (Park)</a:t>
            </a:r>
          </a:p>
          <a:p>
            <a:pPr eaLnBrk="1" hangingPunct="1">
              <a:lnSpc>
                <a:spcPct val="90000"/>
              </a:lnSpc>
            </a:pPr>
            <a:r>
              <a:rPr lang="en-US" altLang="en-US" sz="2800" dirty="0" smtClean="0">
                <a:latin typeface="Calibri" panose="020F0502020204030204" pitchFamily="34" charset="0"/>
              </a:rPr>
              <a:t>Vanderbilt University (Merchant)</a:t>
            </a:r>
          </a:p>
          <a:p>
            <a:pPr eaLnBrk="1" hangingPunct="1">
              <a:lnSpc>
                <a:spcPct val="90000"/>
              </a:lnSpc>
            </a:pPr>
            <a:r>
              <a:rPr lang="en-US" altLang="en-US" sz="2800" dirty="0" smtClean="0">
                <a:latin typeface="Calibri" panose="020F0502020204030204" pitchFamily="34" charset="0"/>
              </a:rPr>
              <a:t>Mt Sinai Medical Center (</a:t>
            </a:r>
            <a:r>
              <a:rPr lang="en-US" altLang="en-US" sz="2800" dirty="0" err="1" smtClean="0">
                <a:latin typeface="Calibri" panose="020F0502020204030204" pitchFamily="34" charset="0"/>
              </a:rPr>
              <a:t>DiMaio</a:t>
            </a:r>
            <a:r>
              <a:rPr lang="en-US" altLang="en-US" sz="2800" dirty="0" smtClean="0">
                <a:latin typeface="Calibri" panose="020F0502020204030204" pitchFamily="34" charset="0"/>
              </a:rPr>
              <a:t>)</a:t>
            </a:r>
          </a:p>
          <a:p>
            <a:pPr eaLnBrk="1" hangingPunct="1">
              <a:lnSpc>
                <a:spcPct val="90000"/>
              </a:lnSpc>
            </a:pPr>
            <a:r>
              <a:rPr lang="en-US" altLang="en-US" sz="2800" dirty="0" smtClean="0">
                <a:latin typeface="Calibri" panose="020F0502020204030204" pitchFamily="34" charset="0"/>
              </a:rPr>
              <a:t>Moffitt Cancer Center (</a:t>
            </a:r>
            <a:r>
              <a:rPr lang="en-US" altLang="en-US" sz="2800" dirty="0" err="1" smtClean="0">
                <a:latin typeface="Calibri" panose="020F0502020204030204" pitchFamily="34" charset="0"/>
              </a:rPr>
              <a:t>Vignesh</a:t>
            </a:r>
            <a:r>
              <a:rPr lang="en-US" altLang="en-US" sz="2800" dirty="0" smtClean="0">
                <a:latin typeface="Calibri" panose="020F0502020204030204" pitchFamily="34" charset="0"/>
              </a:rPr>
              <a:t>)</a:t>
            </a:r>
          </a:p>
          <a:p>
            <a:pPr eaLnBrk="1" hangingPunct="1">
              <a:lnSpc>
                <a:spcPct val="90000"/>
              </a:lnSpc>
            </a:pPr>
            <a:r>
              <a:rPr lang="en-US" altLang="en-US" sz="2800" b="1" dirty="0" smtClean="0">
                <a:latin typeface="Calibri" panose="020F0502020204030204" pitchFamily="34" charset="0"/>
              </a:rPr>
              <a:t>University of Nebraska Medical Center (Singh)</a:t>
            </a:r>
          </a:p>
          <a:p>
            <a:pPr eaLnBrk="1" hangingPunct="1">
              <a:lnSpc>
                <a:spcPct val="90000"/>
              </a:lnSpc>
            </a:pPr>
            <a:r>
              <a:rPr lang="en-US" altLang="en-US" sz="2800" b="1" dirty="0" smtClean="0">
                <a:latin typeface="Calibri" panose="020F0502020204030204" pitchFamily="34" charset="0"/>
              </a:rPr>
              <a:t>Johns Hopkins University (Lennon)</a:t>
            </a:r>
          </a:p>
          <a:p>
            <a:pPr eaLnBrk="1" hangingPunct="1">
              <a:lnSpc>
                <a:spcPct val="90000"/>
              </a:lnSpc>
            </a:pPr>
            <a:r>
              <a:rPr lang="en-US" altLang="en-US" sz="2800" b="1" dirty="0" smtClean="0">
                <a:latin typeface="Calibri" panose="020F0502020204030204" pitchFamily="34" charset="0"/>
              </a:rPr>
              <a:t>Georgetown University (Smith)</a:t>
            </a:r>
          </a:p>
          <a:p>
            <a:pPr eaLnBrk="1" hangingPunct="1">
              <a:lnSpc>
                <a:spcPct val="90000"/>
              </a:lnSpc>
            </a:pPr>
            <a:r>
              <a:rPr lang="en-US" altLang="en-US" sz="2800" b="1" dirty="0" smtClean="0">
                <a:latin typeface="Calibri" panose="020F0502020204030204" pitchFamily="34" charset="0"/>
              </a:rPr>
              <a:t>St. Michael’s Hospital (</a:t>
            </a:r>
            <a:r>
              <a:rPr lang="en-US" altLang="en-US" sz="2800" b="1" dirty="0" err="1" smtClean="0">
                <a:latin typeface="Calibri" panose="020F0502020204030204" pitchFamily="34" charset="0"/>
              </a:rPr>
              <a:t>Marcon</a:t>
            </a:r>
            <a:r>
              <a:rPr lang="en-US" altLang="en-US" sz="2800" b="1" dirty="0" smtClean="0">
                <a:latin typeface="Calibri" panose="020F0502020204030204" pitchFamily="34" charset="0"/>
              </a:rPr>
              <a:t>)</a:t>
            </a:r>
          </a:p>
          <a:p>
            <a:pPr eaLnBrk="1" hangingPunct="1">
              <a:lnSpc>
                <a:spcPct val="90000"/>
              </a:lnSpc>
            </a:pPr>
            <a:r>
              <a:rPr lang="en-US" altLang="en-US" sz="2800" b="1" dirty="0" smtClean="0">
                <a:latin typeface="Calibri" panose="020F0502020204030204" pitchFamily="34" charset="0"/>
              </a:rPr>
              <a:t>UCSF  (Kirkwood)</a:t>
            </a:r>
          </a:p>
          <a:p>
            <a:pPr eaLnBrk="1" hangingPunct="1">
              <a:lnSpc>
                <a:spcPct val="90000"/>
              </a:lnSpc>
            </a:pPr>
            <a:r>
              <a:rPr lang="en-US" altLang="en-US" sz="2800" b="1" dirty="0" smtClean="0">
                <a:latin typeface="Calibri" panose="020F0502020204030204" pitchFamily="34" charset="0"/>
              </a:rPr>
              <a:t>Ohio State University (Conwell)</a:t>
            </a:r>
          </a:p>
          <a:p>
            <a:pPr eaLnBrk="1" hangingPunct="1">
              <a:lnSpc>
                <a:spcPct val="90000"/>
              </a:lnSpc>
            </a:pPr>
            <a:r>
              <a:rPr lang="en-US" altLang="en-US" sz="2800" b="1" dirty="0" smtClean="0">
                <a:latin typeface="Calibri" panose="020F0502020204030204" pitchFamily="34" charset="0"/>
              </a:rPr>
              <a:t>MD Anderson CVC  (Maitra)</a:t>
            </a:r>
          </a:p>
          <a:p>
            <a:pPr eaLnBrk="1" hangingPunct="1">
              <a:lnSpc>
                <a:spcPct val="90000"/>
              </a:lnSpc>
            </a:pPr>
            <a:endParaRPr lang="en-US" altLang="en-US" sz="2800" dirty="0" smtClean="0"/>
          </a:p>
          <a:p>
            <a:pPr eaLnBrk="1" hangingPunct="1">
              <a:lnSpc>
                <a:spcPct val="90000"/>
              </a:lnSpc>
              <a:buFontTx/>
              <a:buNone/>
            </a:pPr>
            <a:endParaRPr lang="en-US" altLang="en-US" sz="2800" dirty="0" smtClean="0"/>
          </a:p>
          <a:p>
            <a:pPr eaLnBrk="1" hangingPunct="1">
              <a:lnSpc>
                <a:spcPct val="90000"/>
              </a:lnSpc>
            </a:pPr>
            <a:endParaRPr lang="en-US" altLang="en-US" sz="2800" dirty="0" smtClean="0"/>
          </a:p>
        </p:txBody>
      </p:sp>
      <p:pic>
        <p:nvPicPr>
          <p:cNvPr id="4" name="Picture 3"/>
          <p:cNvPicPr>
            <a:picLocks noChangeAspect="1"/>
          </p:cNvPicPr>
          <p:nvPr/>
        </p:nvPicPr>
        <p:blipFill>
          <a:blip r:embed="rId3"/>
          <a:stretch>
            <a:fillRect/>
          </a:stretch>
        </p:blipFill>
        <p:spPr>
          <a:xfrm>
            <a:off x="7727817" y="5943604"/>
            <a:ext cx="1303449" cy="83819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3" name="Title 1"/>
          <p:cNvSpPr>
            <a:spLocks noGrp="1"/>
          </p:cNvSpPr>
          <p:nvPr>
            <p:ph type="title"/>
          </p:nvPr>
        </p:nvSpPr>
        <p:spPr>
          <a:xfrm>
            <a:off x="228600" y="11113"/>
            <a:ext cx="8458200" cy="1143000"/>
          </a:xfrm>
        </p:spPr>
        <p:txBody>
          <a:bodyPr/>
          <a:lstStyle/>
          <a:p>
            <a:pPr eaLnBrk="1" hangingPunct="1"/>
            <a:r>
              <a:rPr lang="en-US" altLang="en-US" sz="4000" smtClean="0"/>
              <a:t>Biospecimen and Data Collection</a:t>
            </a:r>
          </a:p>
        </p:txBody>
      </p:sp>
      <p:sp>
        <p:nvSpPr>
          <p:cNvPr id="17412" name="Rectangle 3"/>
          <p:cNvSpPr>
            <a:spLocks noGrp="1" noChangeArrowheads="1"/>
          </p:cNvSpPr>
          <p:nvPr>
            <p:ph idx="1"/>
          </p:nvPr>
        </p:nvSpPr>
        <p:spPr>
          <a:xfrm>
            <a:off x="304800" y="1676400"/>
            <a:ext cx="8839200" cy="5791200"/>
          </a:xfrm>
        </p:spPr>
        <p:txBody>
          <a:bodyPr/>
          <a:lstStyle/>
          <a:p>
            <a:r>
              <a:rPr lang="en-US" dirty="0">
                <a:latin typeface="Calibri" panose="020F0502020204030204" pitchFamily="34" charset="0"/>
              </a:rPr>
              <a:t>Total enrollment of 301 patients</a:t>
            </a:r>
          </a:p>
          <a:p>
            <a:pPr lvl="1"/>
            <a:r>
              <a:rPr lang="en-US" sz="3200" dirty="0">
                <a:latin typeface="Calibri" panose="020F0502020204030204" pitchFamily="34" charset="0"/>
              </a:rPr>
              <a:t>166 surgical resections</a:t>
            </a:r>
          </a:p>
          <a:p>
            <a:pPr lvl="2"/>
            <a:r>
              <a:rPr lang="en-US" sz="3200" dirty="0">
                <a:latin typeface="Calibri" panose="020F0502020204030204" pitchFamily="34" charset="0"/>
              </a:rPr>
              <a:t>120 Low malignant potential or benign</a:t>
            </a:r>
          </a:p>
          <a:p>
            <a:pPr lvl="2"/>
            <a:r>
              <a:rPr lang="en-US" sz="3200" dirty="0">
                <a:latin typeface="Calibri" panose="020F0502020204030204" pitchFamily="34" charset="0"/>
              </a:rPr>
              <a:t>46 high malignant potential</a:t>
            </a:r>
          </a:p>
          <a:p>
            <a:pPr lvl="1"/>
            <a:r>
              <a:rPr lang="en-US" sz="3200" dirty="0">
                <a:latin typeface="Calibri" panose="020F0502020204030204" pitchFamily="34" charset="0"/>
              </a:rPr>
              <a:t>133 EUS only</a:t>
            </a:r>
          </a:p>
          <a:p>
            <a:pPr lvl="1"/>
            <a:r>
              <a:rPr lang="en-US" sz="3200" dirty="0">
                <a:latin typeface="Calibri" panose="020F0502020204030204" pitchFamily="34" charset="0"/>
              </a:rPr>
              <a:t>2 being clarified</a:t>
            </a:r>
          </a:p>
          <a:p>
            <a:pPr eaLnBrk="1" hangingPunct="1">
              <a:lnSpc>
                <a:spcPct val="90000"/>
              </a:lnSpc>
            </a:pPr>
            <a:endParaRPr lang="en-US" altLang="en-US" dirty="0" smtClean="0"/>
          </a:p>
        </p:txBody>
      </p:sp>
      <p:pic>
        <p:nvPicPr>
          <p:cNvPr id="4" name="Picture 3"/>
          <p:cNvPicPr>
            <a:picLocks noChangeAspect="1"/>
          </p:cNvPicPr>
          <p:nvPr/>
        </p:nvPicPr>
        <p:blipFill>
          <a:blip r:embed="rId2"/>
          <a:stretch>
            <a:fillRect/>
          </a:stretch>
        </p:blipFill>
        <p:spPr>
          <a:xfrm>
            <a:off x="7727817" y="5943604"/>
            <a:ext cx="1303449" cy="83819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latin typeface="Calibri" panose="020F0502020204030204" pitchFamily="34" charset="0"/>
              </a:rPr>
              <a:t>Studies Using the Reference Set</a:t>
            </a:r>
            <a:endParaRPr lang="en-US" dirty="0">
              <a:latin typeface="Calibri" panose="020F0502020204030204" pitchFamily="34" charset="0"/>
            </a:endParaRPr>
          </a:p>
        </p:txBody>
      </p:sp>
      <p:sp>
        <p:nvSpPr>
          <p:cNvPr id="3" name="Content Placeholder 2"/>
          <p:cNvSpPr>
            <a:spLocks noGrp="1"/>
          </p:cNvSpPr>
          <p:nvPr>
            <p:ph idx="1"/>
          </p:nvPr>
        </p:nvSpPr>
        <p:spPr>
          <a:xfrm>
            <a:off x="457200" y="838200"/>
            <a:ext cx="7772400" cy="4419600"/>
          </a:xfrm>
        </p:spPr>
        <p:txBody>
          <a:bodyPr>
            <a:noAutofit/>
          </a:bodyPr>
          <a:lstStyle/>
          <a:p>
            <a:r>
              <a:rPr lang="en-US" sz="2800" dirty="0" smtClean="0">
                <a:solidFill>
                  <a:srgbClr val="FFFF00"/>
                </a:solidFill>
                <a:latin typeface="Calibri" panose="020F0502020204030204" pitchFamily="34" charset="0"/>
              </a:rPr>
              <a:t>CA19-9 analysis</a:t>
            </a:r>
          </a:p>
          <a:p>
            <a:pPr lvl="1"/>
            <a:r>
              <a:rPr lang="en-US" sz="2400" dirty="0" smtClean="0">
                <a:latin typeface="Calibri" panose="020F0502020204030204" pitchFamily="34" charset="0"/>
              </a:rPr>
              <a:t>Two EDRN lab-based assays and Abbot Architect</a:t>
            </a:r>
          </a:p>
          <a:p>
            <a:pPr lvl="2"/>
            <a:r>
              <a:rPr lang="en-US" dirty="0" smtClean="0">
                <a:latin typeface="Calibri" panose="020F0502020204030204" pitchFamily="34" charset="0"/>
              </a:rPr>
              <a:t> run by Ivan </a:t>
            </a:r>
            <a:r>
              <a:rPr lang="en-US" dirty="0" err="1" smtClean="0">
                <a:latin typeface="Calibri" panose="020F0502020204030204" pitchFamily="34" charset="0"/>
              </a:rPr>
              <a:t>Blasutig</a:t>
            </a:r>
            <a:r>
              <a:rPr lang="en-US" dirty="0" smtClean="0">
                <a:latin typeface="Calibri" panose="020F0502020204030204" pitchFamily="34" charset="0"/>
              </a:rPr>
              <a:t>, U. Toronto</a:t>
            </a:r>
          </a:p>
          <a:p>
            <a:r>
              <a:rPr lang="en-US" sz="2800" dirty="0" smtClean="0">
                <a:solidFill>
                  <a:srgbClr val="FFFF00"/>
                </a:solidFill>
                <a:latin typeface="Calibri" panose="020F0502020204030204" pitchFamily="34" charset="0"/>
              </a:rPr>
              <a:t>Distributions</a:t>
            </a:r>
          </a:p>
          <a:p>
            <a:pPr lvl="1"/>
            <a:r>
              <a:rPr lang="en-US" sz="2400" dirty="0" smtClean="0">
                <a:latin typeface="Calibri" panose="020F0502020204030204" pitchFamily="34" charset="0"/>
              </a:rPr>
              <a:t>Dr. Ann </a:t>
            </a:r>
            <a:r>
              <a:rPr lang="en-US" sz="2400" dirty="0" err="1" smtClean="0">
                <a:latin typeface="Calibri" panose="020F0502020204030204" pitchFamily="34" charset="0"/>
              </a:rPr>
              <a:t>Killary</a:t>
            </a:r>
            <a:r>
              <a:rPr lang="en-US" sz="2400" dirty="0" smtClean="0">
                <a:latin typeface="Calibri" panose="020F0502020204030204" pitchFamily="34" charset="0"/>
              </a:rPr>
              <a:t>, MD Anderson Cancer Center</a:t>
            </a:r>
          </a:p>
          <a:p>
            <a:pPr lvl="2"/>
            <a:r>
              <a:rPr lang="en-US" dirty="0" smtClean="0">
                <a:latin typeface="Calibri" panose="020F0502020204030204" pitchFamily="34" charset="0"/>
              </a:rPr>
              <a:t>Dear1</a:t>
            </a:r>
          </a:p>
          <a:p>
            <a:pPr lvl="1"/>
            <a:r>
              <a:rPr lang="en-US" sz="2400" dirty="0" smtClean="0">
                <a:latin typeface="Calibri" panose="020F0502020204030204" pitchFamily="34" charset="0"/>
              </a:rPr>
              <a:t>Dr. </a:t>
            </a:r>
            <a:r>
              <a:rPr lang="en-US" sz="2400" dirty="0" err="1" smtClean="0">
                <a:latin typeface="Calibri" panose="020F0502020204030204" pitchFamily="34" charset="0"/>
              </a:rPr>
              <a:t>Surinder</a:t>
            </a:r>
            <a:r>
              <a:rPr lang="en-US" sz="2400" dirty="0" smtClean="0">
                <a:latin typeface="Calibri" panose="020F0502020204030204" pitchFamily="34" charset="0"/>
              </a:rPr>
              <a:t> </a:t>
            </a:r>
            <a:r>
              <a:rPr lang="en-US" sz="2400" dirty="0" err="1" smtClean="0">
                <a:latin typeface="Calibri" panose="020F0502020204030204" pitchFamily="34" charset="0"/>
              </a:rPr>
              <a:t>Batra</a:t>
            </a:r>
            <a:r>
              <a:rPr lang="en-US" sz="2400" dirty="0" smtClean="0">
                <a:latin typeface="Calibri" panose="020F0502020204030204" pitchFamily="34" charset="0"/>
              </a:rPr>
              <a:t>, U. Nebraska Medical Center</a:t>
            </a:r>
          </a:p>
          <a:p>
            <a:pPr lvl="2"/>
            <a:r>
              <a:rPr lang="en-US" dirty="0" smtClean="0">
                <a:latin typeface="Calibri" panose="020F0502020204030204" pitchFamily="34" charset="0"/>
              </a:rPr>
              <a:t>MUC5AC</a:t>
            </a:r>
          </a:p>
          <a:p>
            <a:pPr lvl="1"/>
            <a:r>
              <a:rPr lang="en-US" sz="2400" dirty="0" smtClean="0">
                <a:latin typeface="Calibri" panose="020F0502020204030204" pitchFamily="34" charset="0"/>
              </a:rPr>
              <a:t>Dr. Brian </a:t>
            </a:r>
            <a:r>
              <a:rPr lang="en-US" sz="2400" dirty="0" err="1" smtClean="0">
                <a:latin typeface="Calibri" panose="020F0502020204030204" pitchFamily="34" charset="0"/>
              </a:rPr>
              <a:t>Haab</a:t>
            </a:r>
            <a:r>
              <a:rPr lang="en-US" sz="2400" dirty="0" smtClean="0">
                <a:latin typeface="Calibri" panose="020F0502020204030204" pitchFamily="34" charset="0"/>
              </a:rPr>
              <a:t>, Van </a:t>
            </a:r>
            <a:r>
              <a:rPr lang="en-US" sz="2400" dirty="0" err="1" smtClean="0">
                <a:latin typeface="Calibri" panose="020F0502020204030204" pitchFamily="34" charset="0"/>
              </a:rPr>
              <a:t>Andel</a:t>
            </a:r>
            <a:r>
              <a:rPr lang="en-US" sz="2400" dirty="0" smtClean="0">
                <a:latin typeface="Calibri" panose="020F0502020204030204" pitchFamily="34" charset="0"/>
              </a:rPr>
              <a:t> Research Institute</a:t>
            </a:r>
          </a:p>
          <a:p>
            <a:pPr lvl="2"/>
            <a:r>
              <a:rPr lang="en-US" dirty="0" smtClean="0">
                <a:latin typeface="Calibri" panose="020F0502020204030204" pitchFamily="34" charset="0"/>
              </a:rPr>
              <a:t>3-marker glycan panel</a:t>
            </a:r>
          </a:p>
          <a:p>
            <a:pPr lvl="1"/>
            <a:r>
              <a:rPr lang="en-US" sz="2400" dirty="0" smtClean="0">
                <a:latin typeface="Calibri" panose="020F0502020204030204" pitchFamily="34" charset="0"/>
              </a:rPr>
              <a:t>Dr. </a:t>
            </a:r>
            <a:r>
              <a:rPr lang="en-US" sz="2400" dirty="0" err="1" smtClean="0">
                <a:latin typeface="Calibri" panose="020F0502020204030204" pitchFamily="34" charset="0"/>
              </a:rPr>
              <a:t>Kazufumi</a:t>
            </a:r>
            <a:r>
              <a:rPr lang="en-US" sz="2400" dirty="0" smtClean="0">
                <a:latin typeface="Calibri" panose="020F0502020204030204" pitchFamily="34" charset="0"/>
              </a:rPr>
              <a:t> Honda, National Cancer Center Research Institute, Tokyo</a:t>
            </a:r>
          </a:p>
          <a:p>
            <a:pPr lvl="2"/>
            <a:r>
              <a:rPr lang="en-US" dirty="0" smtClean="0">
                <a:latin typeface="Calibri" panose="020F0502020204030204" pitchFamily="34" charset="0"/>
              </a:rPr>
              <a:t>Apolipoprotein-A2 isoforms</a:t>
            </a:r>
            <a:endParaRPr lang="en-US"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7924800" y="6070278"/>
            <a:ext cx="1106464" cy="711525"/>
          </a:xfrm>
          <a:prstGeom prst="rect">
            <a:avLst/>
          </a:prstGeom>
          <a:ln>
            <a:solidFill>
              <a:schemeClr val="tx1"/>
            </a:solidFill>
          </a:ln>
        </p:spPr>
      </p:pic>
    </p:spTree>
    <p:extLst>
      <p:ext uri="{BB962C8B-B14F-4D97-AF65-F5344CB8AC3E}">
        <p14:creationId xmlns:p14="http://schemas.microsoft.com/office/powerpoint/2010/main" val="658329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371600"/>
          </a:xfrm>
        </p:spPr>
        <p:txBody>
          <a:bodyPr/>
          <a:lstStyle/>
          <a:p>
            <a:pPr eaLnBrk="1" hangingPunct="1"/>
            <a:r>
              <a:rPr lang="en-US" altLang="en-US" b="1" dirty="0" smtClean="0">
                <a:latin typeface="Calibri" panose="020F0502020204030204" pitchFamily="34" charset="0"/>
                <a:cs typeface="Times" panose="02020603050405020304" pitchFamily="18" charset="0"/>
              </a:rPr>
              <a:t>Overview</a:t>
            </a:r>
            <a:endParaRPr lang="en-US" altLang="en-US" b="1" dirty="0" smtClean="0">
              <a:solidFill>
                <a:srgbClr val="FFFF00"/>
              </a:solidFill>
              <a:latin typeface="Calibri" panose="020F0502020204030204" pitchFamily="34" charset="0"/>
              <a:cs typeface="Times" panose="02020603050405020304" pitchFamily="18" charset="0"/>
            </a:endParaRPr>
          </a:p>
        </p:txBody>
      </p:sp>
      <p:sp>
        <p:nvSpPr>
          <p:cNvPr id="198659" name="Rectangle 3"/>
          <p:cNvSpPr>
            <a:spLocks noGrp="1" noChangeArrowheads="1"/>
          </p:cNvSpPr>
          <p:nvPr>
            <p:ph idx="1"/>
          </p:nvPr>
        </p:nvSpPr>
        <p:spPr>
          <a:xfrm>
            <a:off x="152400" y="1905000"/>
            <a:ext cx="8991600" cy="5715000"/>
          </a:xfrm>
        </p:spPr>
        <p:txBody>
          <a:bodyPr/>
          <a:lstStyle/>
          <a:p>
            <a:pPr eaLnBrk="1" hangingPunct="1">
              <a:lnSpc>
                <a:spcPct val="80000"/>
              </a:lnSpc>
              <a:buClr>
                <a:schemeClr val="accent1"/>
              </a:buClr>
              <a:defRPr/>
            </a:pPr>
            <a:r>
              <a:rPr lang="en-US" altLang="en-US" dirty="0" smtClean="0">
                <a:solidFill>
                  <a:schemeClr val="bg1"/>
                </a:solidFill>
                <a:latin typeface="Calibri" panose="020F0502020204030204" pitchFamily="34" charset="0"/>
                <a:cs typeface="Times" panose="02020603050405020304" pitchFamily="18" charset="0"/>
              </a:rPr>
              <a:t>Background on Pancreatic Cancer</a:t>
            </a:r>
          </a:p>
          <a:p>
            <a:pPr eaLnBrk="1" hangingPunct="1">
              <a:lnSpc>
                <a:spcPct val="80000"/>
              </a:lnSpc>
              <a:buClr>
                <a:schemeClr val="accent1"/>
              </a:buClr>
              <a:defRPr/>
            </a:pPr>
            <a:r>
              <a:rPr lang="en-US" altLang="en-US" dirty="0" smtClean="0">
                <a:solidFill>
                  <a:schemeClr val="bg1"/>
                </a:solidFill>
                <a:latin typeface="Calibri" panose="020F0502020204030204" pitchFamily="34" charset="0"/>
              </a:rPr>
              <a:t>Review of core projects</a:t>
            </a:r>
          </a:p>
          <a:p>
            <a:pPr lvl="1" eaLnBrk="1" hangingPunct="1">
              <a:lnSpc>
                <a:spcPct val="80000"/>
              </a:lnSpc>
              <a:buClr>
                <a:schemeClr val="accent1"/>
              </a:buClr>
              <a:defRPr/>
            </a:pPr>
            <a:r>
              <a:rPr lang="en-US" altLang="en-US" sz="3000" dirty="0" smtClean="0">
                <a:solidFill>
                  <a:schemeClr val="bg1"/>
                </a:solidFill>
                <a:latin typeface="Calibri" panose="020F0502020204030204" pitchFamily="34" charset="0"/>
              </a:rPr>
              <a:t>Pancreatic Cancer Reference Set</a:t>
            </a:r>
          </a:p>
          <a:p>
            <a:pPr lvl="1" eaLnBrk="1" hangingPunct="1">
              <a:lnSpc>
                <a:spcPct val="80000"/>
              </a:lnSpc>
              <a:buClr>
                <a:schemeClr val="accent1"/>
              </a:buClr>
              <a:defRPr/>
            </a:pPr>
            <a:r>
              <a:rPr lang="en-US" altLang="en-US" sz="3000" dirty="0" smtClean="0">
                <a:solidFill>
                  <a:schemeClr val="bg1"/>
                </a:solidFill>
                <a:latin typeface="Calibri" panose="020F0502020204030204" pitchFamily="34" charset="0"/>
              </a:rPr>
              <a:t>Pancreatic Cyst Reference Set</a:t>
            </a:r>
          </a:p>
          <a:p>
            <a:pPr eaLnBrk="1" hangingPunct="1">
              <a:lnSpc>
                <a:spcPct val="80000"/>
              </a:lnSpc>
              <a:buClr>
                <a:schemeClr val="accent1"/>
              </a:buClr>
              <a:defRPr/>
            </a:pPr>
            <a:r>
              <a:rPr lang="en-US" altLang="en-US" dirty="0" smtClean="0">
                <a:solidFill>
                  <a:schemeClr val="bg1"/>
                </a:solidFill>
                <a:latin typeface="Calibri" panose="020F0502020204030204" pitchFamily="34" charset="0"/>
              </a:rPr>
              <a:t>Highlight use of the Cancer Reference Set</a:t>
            </a:r>
            <a:endParaRPr lang="en-US" altLang="en-US" dirty="0" smtClean="0">
              <a:solidFill>
                <a:schemeClr val="bg1"/>
              </a:solidFill>
              <a:latin typeface="Calibri" panose="020F0502020204030204" pitchFamily="34" charset="0"/>
              <a:cs typeface="Times" panose="02020603050405020304" pitchFamily="18" charset="0"/>
            </a:endParaRPr>
          </a:p>
          <a:p>
            <a:pPr marL="0" indent="0" eaLnBrk="1" hangingPunct="1">
              <a:lnSpc>
                <a:spcPct val="80000"/>
              </a:lnSpc>
              <a:buClr>
                <a:schemeClr val="accent1"/>
              </a:buClr>
              <a:buNone/>
              <a:defRPr/>
            </a:pPr>
            <a:endParaRPr lang="en-US" altLang="en-US" sz="2800" dirty="0">
              <a:solidFill>
                <a:schemeClr val="bg1"/>
              </a:solidFill>
              <a:latin typeface="Times New Roman" pitchFamily="18" charset="0"/>
            </a:endParaRPr>
          </a:p>
          <a:p>
            <a:pPr marL="0" indent="0" eaLnBrk="1" hangingPunct="1">
              <a:lnSpc>
                <a:spcPct val="80000"/>
              </a:lnSpc>
              <a:buClr>
                <a:schemeClr val="accent1"/>
              </a:buClr>
              <a:buNone/>
              <a:defRPr/>
            </a:pPr>
            <a:endParaRPr lang="en-US" sz="2800" dirty="0" smtClean="0"/>
          </a:p>
          <a:p>
            <a:pPr eaLnBrk="1" hangingPunct="1">
              <a:lnSpc>
                <a:spcPct val="80000"/>
              </a:lnSpc>
              <a:buClr>
                <a:schemeClr val="accent1"/>
              </a:buClr>
              <a:defRPr/>
            </a:pPr>
            <a:endParaRPr lang="en-US" sz="2800" dirty="0"/>
          </a:p>
          <a:p>
            <a:pPr marL="0" indent="0" eaLnBrk="1" hangingPunct="1">
              <a:lnSpc>
                <a:spcPct val="80000"/>
              </a:lnSpc>
              <a:buClr>
                <a:schemeClr val="accent1"/>
              </a:buClr>
              <a:buFontTx/>
              <a:buNone/>
              <a:defRPr/>
            </a:pPr>
            <a:endParaRPr lang="en-US" sz="2800" dirty="0" smtClean="0"/>
          </a:p>
          <a:p>
            <a:pPr eaLnBrk="1" hangingPunct="1">
              <a:buClr>
                <a:schemeClr val="accent1"/>
              </a:buClr>
              <a:defRPr/>
            </a:pPr>
            <a:endParaRPr lang="en-US" sz="2800" dirty="0" smtClean="0"/>
          </a:p>
          <a:p>
            <a:pPr lvl="1" eaLnBrk="1" hangingPunct="1">
              <a:lnSpc>
                <a:spcPct val="80000"/>
              </a:lnSpc>
              <a:buClr>
                <a:schemeClr val="accent1"/>
              </a:buClr>
              <a:buFontTx/>
              <a:buNone/>
              <a:defRPr/>
            </a:pPr>
            <a:endParaRPr lang="en-US" dirty="0" smtClean="0">
              <a:solidFill>
                <a:schemeClr val="bg1"/>
              </a:solidFill>
            </a:endParaRPr>
          </a:p>
          <a:p>
            <a:pPr lvl="1" eaLnBrk="1" hangingPunct="1">
              <a:lnSpc>
                <a:spcPct val="90000"/>
              </a:lnSpc>
              <a:buClr>
                <a:schemeClr val="accent1"/>
              </a:buClr>
              <a:buFont typeface="Wingdings" pitchFamily="2" charset="2"/>
              <a:buNone/>
              <a:defRPr/>
            </a:pPr>
            <a:endParaRPr lang="en-US" dirty="0" smtClean="0">
              <a:solidFill>
                <a:schemeClr val="bg1"/>
              </a:solidFill>
            </a:endParaRPr>
          </a:p>
        </p:txBody>
      </p:sp>
      <p:pic>
        <p:nvPicPr>
          <p:cNvPr id="5" name="Picture 4"/>
          <p:cNvPicPr>
            <a:picLocks noChangeAspect="1"/>
          </p:cNvPicPr>
          <p:nvPr/>
        </p:nvPicPr>
        <p:blipFill>
          <a:blip r:embed="rId3"/>
          <a:stretch>
            <a:fillRect/>
          </a:stretch>
        </p:blipFill>
        <p:spPr>
          <a:xfrm>
            <a:off x="7727817" y="5867404"/>
            <a:ext cx="1303449" cy="838199"/>
          </a:xfrm>
          <a:prstGeom prst="rect">
            <a:avLst/>
          </a:prstGeom>
          <a:ln>
            <a:solidFill>
              <a:schemeClr val="tx1"/>
            </a:solidFill>
          </a:ln>
        </p:spPr>
      </p:pic>
    </p:spTree>
    <p:extLst>
      <p:ext uri="{BB962C8B-B14F-4D97-AF65-F5344CB8AC3E}">
        <p14:creationId xmlns:p14="http://schemas.microsoft.com/office/powerpoint/2010/main" val="2565508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Calibri" panose="020F0502020204030204" pitchFamily="34" charset="0"/>
              </a:rPr>
              <a:t>CA19-9 Analysis</a:t>
            </a:r>
            <a:endParaRPr lang="en-US" sz="4800" dirty="0">
              <a:latin typeface="Calibri" panose="020F0502020204030204"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727817" y="5943604"/>
            <a:ext cx="1303449" cy="838199"/>
          </a:xfrm>
          <a:prstGeom prst="rect">
            <a:avLst/>
          </a:prstGeom>
          <a:ln>
            <a:solidFill>
              <a:schemeClr val="tx1"/>
            </a:solidFill>
          </a:ln>
        </p:spPr>
      </p:pic>
    </p:spTree>
    <p:extLst>
      <p:ext uri="{BB962C8B-B14F-4D97-AF65-F5344CB8AC3E}">
        <p14:creationId xmlns:p14="http://schemas.microsoft.com/office/powerpoint/2010/main" val="923132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2" y="228600"/>
            <a:ext cx="5162927" cy="4953000"/>
          </a:xfrm>
          <a:prstGeom prst="rect">
            <a:avLst/>
          </a:prstGeom>
        </p:spPr>
      </p:pic>
      <p:sp>
        <p:nvSpPr>
          <p:cNvPr id="3" name="TextBox 2"/>
          <p:cNvSpPr txBox="1"/>
          <p:nvPr/>
        </p:nvSpPr>
        <p:spPr>
          <a:xfrm>
            <a:off x="304800" y="5334004"/>
            <a:ext cx="7967438" cy="1200329"/>
          </a:xfrm>
          <a:prstGeom prst="rect">
            <a:avLst/>
          </a:prstGeom>
          <a:noFill/>
        </p:spPr>
        <p:txBody>
          <a:bodyPr wrap="none" rtlCol="0">
            <a:spAutoFit/>
          </a:bodyPr>
          <a:lstStyle/>
          <a:p>
            <a:pPr marL="285750" indent="-285750">
              <a:buFont typeface="Arial" charset="0"/>
              <a:buChar char="•"/>
            </a:pPr>
            <a:r>
              <a:rPr lang="en-US" sz="2400" dirty="0" smtClean="0">
                <a:solidFill>
                  <a:srgbClr val="FFFF00"/>
                </a:solidFill>
                <a:latin typeface="Calibri" panose="020F0502020204030204" pitchFamily="34" charset="0"/>
              </a:rPr>
              <a:t>Similar to published studies for </a:t>
            </a:r>
            <a:r>
              <a:rPr lang="en-US" sz="2400" dirty="0" err="1" smtClean="0">
                <a:solidFill>
                  <a:srgbClr val="FFFF00"/>
                </a:solidFill>
                <a:latin typeface="Calibri" panose="020F0502020204030204" pitchFamily="34" charset="0"/>
              </a:rPr>
              <a:t>resectable</a:t>
            </a:r>
            <a:r>
              <a:rPr lang="en-US" sz="2400" dirty="0" smtClean="0">
                <a:solidFill>
                  <a:srgbClr val="FFFF00"/>
                </a:solidFill>
                <a:latin typeface="Calibri" panose="020F0502020204030204" pitchFamily="34" charset="0"/>
              </a:rPr>
              <a:t> pancreatic cancer</a:t>
            </a:r>
          </a:p>
          <a:p>
            <a:pPr marL="285750" indent="-285750">
              <a:buFont typeface="Arial" charset="0"/>
              <a:buChar char="•"/>
            </a:pPr>
            <a:r>
              <a:rPr lang="en-US" sz="2400" dirty="0" smtClean="0">
                <a:solidFill>
                  <a:srgbClr val="FFFF00"/>
                </a:solidFill>
                <a:latin typeface="Calibri" panose="020F0502020204030204" pitchFamily="34" charset="0"/>
              </a:rPr>
              <a:t>Biliary obstruction is the greatest confounder</a:t>
            </a:r>
          </a:p>
          <a:p>
            <a:pPr marL="285750" indent="-285750">
              <a:buFont typeface="Arial" charset="0"/>
              <a:buChar char="•"/>
            </a:pPr>
            <a:r>
              <a:rPr lang="en-US" sz="2400" dirty="0" smtClean="0">
                <a:solidFill>
                  <a:srgbClr val="FFFF00"/>
                </a:solidFill>
                <a:latin typeface="Calibri" panose="020F0502020204030204" pitchFamily="34" charset="0"/>
              </a:rPr>
              <a:t>At optimal threshold, specificity higher than sensitivity</a:t>
            </a:r>
            <a:endParaRPr lang="en-US" sz="2400" dirty="0">
              <a:solidFill>
                <a:srgbClr val="FFFF00"/>
              </a:solidFill>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8077200" y="6168280"/>
            <a:ext cx="954064" cy="613523"/>
          </a:xfrm>
          <a:prstGeom prst="rect">
            <a:avLst/>
          </a:prstGeom>
          <a:ln>
            <a:solidFill>
              <a:schemeClr val="tx1"/>
            </a:solidFill>
          </a:ln>
        </p:spPr>
      </p:pic>
    </p:spTree>
    <p:extLst>
      <p:ext uri="{BB962C8B-B14F-4D97-AF65-F5344CB8AC3E}">
        <p14:creationId xmlns:p14="http://schemas.microsoft.com/office/powerpoint/2010/main" val="787804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72400" cy="1143000"/>
          </a:xfrm>
        </p:spPr>
        <p:txBody>
          <a:bodyPr/>
          <a:lstStyle/>
          <a:p>
            <a:r>
              <a:rPr lang="en-US" sz="4000" dirty="0" smtClean="0">
                <a:latin typeface="Calibri" panose="020F0502020204030204" pitchFamily="34" charset="0"/>
              </a:rPr>
              <a:t>Some discordance between assays, but similar overall performance</a:t>
            </a:r>
            <a:endParaRPr lang="en-US" sz="4000" dirty="0">
              <a:latin typeface="Calibri" panose="020F0502020204030204"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6196" y="1981200"/>
            <a:ext cx="4191609" cy="4114800"/>
          </a:xfrm>
        </p:spPr>
      </p:pic>
      <p:pic>
        <p:nvPicPr>
          <p:cNvPr id="4" name="Picture 3"/>
          <p:cNvPicPr>
            <a:picLocks noChangeAspect="1"/>
          </p:cNvPicPr>
          <p:nvPr/>
        </p:nvPicPr>
        <p:blipFill>
          <a:blip r:embed="rId3"/>
          <a:stretch>
            <a:fillRect/>
          </a:stretch>
        </p:blipFill>
        <p:spPr>
          <a:xfrm>
            <a:off x="7727817" y="5943604"/>
            <a:ext cx="1303449" cy="838199"/>
          </a:xfrm>
          <a:prstGeom prst="rect">
            <a:avLst/>
          </a:prstGeom>
          <a:ln>
            <a:solidFill>
              <a:schemeClr val="tx1"/>
            </a:solidFill>
          </a:ln>
        </p:spPr>
      </p:pic>
    </p:spTree>
    <p:extLst>
      <p:ext uri="{BB962C8B-B14F-4D97-AF65-F5344CB8AC3E}">
        <p14:creationId xmlns:p14="http://schemas.microsoft.com/office/powerpoint/2010/main" val="1399598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 y="-11836"/>
            <a:ext cx="1004207" cy="536207"/>
          </a:xfrm>
          <a:prstGeom prst="rect">
            <a:avLst/>
          </a:prstGeom>
        </p:spPr>
      </p:pic>
      <p:pic>
        <p:nvPicPr>
          <p:cNvPr id="6" name="Picture 5"/>
          <p:cNvPicPr>
            <a:picLocks noChangeAspect="1"/>
          </p:cNvPicPr>
          <p:nvPr/>
        </p:nvPicPr>
        <p:blipFill>
          <a:blip r:embed="rId3"/>
          <a:stretch>
            <a:fillRect/>
          </a:stretch>
        </p:blipFill>
        <p:spPr>
          <a:xfrm>
            <a:off x="8345692" y="6242439"/>
            <a:ext cx="798308" cy="580008"/>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Assessment of MUC5AC</a:t>
            </a:r>
            <a:endParaRPr lang="en-US" dirty="0">
              <a:latin typeface="Calibri" panose="020F0502020204030204" pitchFamily="34" charset="0"/>
            </a:endParaRPr>
          </a:p>
        </p:txBody>
      </p:sp>
    </p:spTree>
    <p:extLst>
      <p:ext uri="{BB962C8B-B14F-4D97-AF65-F5344CB8AC3E}">
        <p14:creationId xmlns:p14="http://schemas.microsoft.com/office/powerpoint/2010/main" val="1027830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829" y="8362"/>
            <a:ext cx="8562109" cy="584775"/>
          </a:xfrm>
          <a:prstGeom prst="rect">
            <a:avLst/>
          </a:prstGeom>
          <a:solidFill>
            <a:schemeClr val="accent1">
              <a:lumMod val="60000"/>
              <a:lumOff val="40000"/>
            </a:schemeClr>
          </a:solidFill>
          <a:ln>
            <a:noFill/>
          </a:ln>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CA19.9 AND MUC5AC LEVELS</a:t>
            </a:r>
          </a:p>
        </p:txBody>
      </p:sp>
      <p:sp>
        <p:nvSpPr>
          <p:cNvPr id="5" name="TextBox 4"/>
          <p:cNvSpPr txBox="1"/>
          <p:nvPr/>
        </p:nvSpPr>
        <p:spPr>
          <a:xfrm>
            <a:off x="150806" y="3606619"/>
            <a:ext cx="8722894" cy="7386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100" b="1" dirty="0">
                <a:latin typeface="Arial" panose="020B0604020202020204" pitchFamily="34" charset="0"/>
                <a:cs typeface="Arial" panose="020B0604020202020204" pitchFamily="34" charset="0"/>
              </a:rPr>
              <a:t>Elevated levels of both MUC5AC and CA19.9 were observed in PC early stages in comparison to various control groups</a:t>
            </a:r>
          </a:p>
        </p:txBody>
      </p:sp>
      <p:pic>
        <p:nvPicPr>
          <p:cNvPr id="6" name="Picture 5"/>
          <p:cNvPicPr>
            <a:picLocks noChangeAspect="1"/>
          </p:cNvPicPr>
          <p:nvPr/>
        </p:nvPicPr>
        <p:blipFill>
          <a:blip r:embed="rId2"/>
          <a:stretch>
            <a:fillRect/>
          </a:stretch>
        </p:blipFill>
        <p:spPr>
          <a:xfrm>
            <a:off x="1" y="4"/>
            <a:ext cx="642826" cy="593133"/>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8560837" y="6434726"/>
            <a:ext cx="566304" cy="423274"/>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1" y="752451"/>
            <a:ext cx="4174958" cy="2676298"/>
          </a:xfrm>
          <a:prstGeom prst="rect">
            <a:avLst/>
          </a:prstGeom>
          <a:ln w="28575">
            <a:solidFill>
              <a:schemeClr val="tx1"/>
            </a:solidFill>
          </a:ln>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4169763" y="753629"/>
            <a:ext cx="4969042" cy="2675121"/>
          </a:xfrm>
          <a:prstGeom prst="rect">
            <a:avLst/>
          </a:prstGeom>
          <a:ln w="28575">
            <a:solidFill>
              <a:schemeClr val="tx1"/>
            </a:solidFill>
          </a:ln>
        </p:spPr>
      </p:pic>
      <p:sp>
        <p:nvSpPr>
          <p:cNvPr id="10" name="Rectangle 9"/>
          <p:cNvSpPr/>
          <p:nvPr/>
        </p:nvSpPr>
        <p:spPr>
          <a:xfrm>
            <a:off x="1913023" y="1475335"/>
            <a:ext cx="625642" cy="962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10"/>
          <p:cNvSpPr/>
          <p:nvPr/>
        </p:nvSpPr>
        <p:spPr>
          <a:xfrm>
            <a:off x="6412835" y="1146180"/>
            <a:ext cx="721895" cy="1816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TextBox 11"/>
          <p:cNvSpPr txBox="1"/>
          <p:nvPr/>
        </p:nvSpPr>
        <p:spPr>
          <a:xfrm>
            <a:off x="150806" y="5258201"/>
            <a:ext cx="8722894" cy="10618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100" b="1" dirty="0">
                <a:latin typeface="Arial" panose="020B0604020202020204" pitchFamily="34" charset="0"/>
                <a:cs typeface="Arial" panose="020B0604020202020204" pitchFamily="34" charset="0"/>
              </a:rPr>
              <a:t>Elevated levels of CA19.9 were observed in acute biliary obstruction cases while MUC5AC showed varying trend in this group </a:t>
            </a:r>
          </a:p>
        </p:txBody>
      </p:sp>
      <p:sp>
        <p:nvSpPr>
          <p:cNvPr id="17" name="TextBox 16"/>
          <p:cNvSpPr txBox="1"/>
          <p:nvPr/>
        </p:nvSpPr>
        <p:spPr>
          <a:xfrm>
            <a:off x="150806" y="4394862"/>
            <a:ext cx="8686800" cy="461665"/>
          </a:xfrm>
          <a:prstGeom prst="rect">
            <a:avLst/>
          </a:prstGeom>
          <a:solidFill>
            <a:srgbClr val="B1B8DD"/>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a:solidFill>
                  <a:schemeClr val="tx1"/>
                </a:solidFill>
                <a:latin typeface="Arial" panose="020B0604020202020204" pitchFamily="34" charset="0"/>
                <a:cs typeface="Arial" panose="020B0604020202020204" pitchFamily="34" charset="0"/>
              </a:rPr>
              <a:t>Similar </a:t>
            </a:r>
            <a:r>
              <a:rPr lang="en-US" sz="2400" b="1" dirty="0" smtClean="0">
                <a:solidFill>
                  <a:schemeClr val="tx1"/>
                </a:solidFill>
                <a:latin typeface="Arial" panose="020B0604020202020204" pitchFamily="34" charset="0"/>
                <a:cs typeface="Arial" panose="020B0604020202020204" pitchFamily="34" charset="0"/>
              </a:rPr>
              <a:t>trend </a:t>
            </a:r>
            <a:r>
              <a:rPr lang="en-US" sz="2400" b="1" dirty="0">
                <a:solidFill>
                  <a:schemeClr val="tx1"/>
                </a:solidFill>
                <a:latin typeface="Arial" panose="020B0604020202020204" pitchFamily="34" charset="0"/>
                <a:cs typeface="Arial" panose="020B0604020202020204" pitchFamily="34" charset="0"/>
              </a:rPr>
              <a:t>was observed after age, diabetes adjustment</a:t>
            </a:r>
          </a:p>
        </p:txBody>
      </p:sp>
      <p:sp>
        <p:nvSpPr>
          <p:cNvPr id="18" name="Rectangle 17"/>
          <p:cNvSpPr/>
          <p:nvPr/>
        </p:nvSpPr>
        <p:spPr>
          <a:xfrm>
            <a:off x="2538664" y="1118288"/>
            <a:ext cx="1335506" cy="18725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 name="Rectangle 18"/>
          <p:cNvSpPr/>
          <p:nvPr/>
        </p:nvSpPr>
        <p:spPr>
          <a:xfrm>
            <a:off x="7180258" y="1105180"/>
            <a:ext cx="1488254" cy="18725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71468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 y="2"/>
            <a:ext cx="581891" cy="461665"/>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8361949" y="6264858"/>
            <a:ext cx="793573" cy="593142"/>
          </a:xfrm>
          <a:prstGeom prst="rect">
            <a:avLst/>
          </a:prstGeom>
        </p:spPr>
      </p:pic>
      <p:sp>
        <p:nvSpPr>
          <p:cNvPr id="4" name="TextBox 3"/>
          <p:cNvSpPr txBox="1"/>
          <p:nvPr/>
        </p:nvSpPr>
        <p:spPr>
          <a:xfrm>
            <a:off x="593413" y="2"/>
            <a:ext cx="8562109" cy="461665"/>
          </a:xfrm>
          <a:prstGeom prst="rect">
            <a:avLst/>
          </a:prstGeom>
          <a:solidFill>
            <a:schemeClr val="accent1">
              <a:lumMod val="60000"/>
              <a:lumOff val="40000"/>
            </a:schemeClr>
          </a:solidFill>
          <a:ln>
            <a:noFill/>
          </a:ln>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      CORRELATION BETWEEN MUC5AC AND CA19.9</a:t>
            </a:r>
          </a:p>
        </p:txBody>
      </p:sp>
      <p:sp>
        <p:nvSpPr>
          <p:cNvPr id="8" name="TextBox 7"/>
          <p:cNvSpPr txBox="1"/>
          <p:nvPr/>
        </p:nvSpPr>
        <p:spPr>
          <a:xfrm>
            <a:off x="0" y="5250280"/>
            <a:ext cx="9144000" cy="4154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100" b="1" dirty="0">
                <a:solidFill>
                  <a:srgbClr val="C00000"/>
                </a:solidFill>
                <a:latin typeface="Arial" panose="020B0604020202020204" pitchFamily="34" charset="0"/>
                <a:cs typeface="Arial" panose="020B0604020202020204" pitchFamily="34" charset="0"/>
              </a:rPr>
              <a:t>No significant correlation was observed between MUC5AC and CA19.9</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726" y="2148372"/>
            <a:ext cx="2030818" cy="1753778"/>
          </a:xfrm>
          <a:prstGeom prst="rect">
            <a:avLst/>
          </a:prstGeom>
          <a:noFill/>
          <a:ln>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3764" y="811371"/>
            <a:ext cx="4512295" cy="4411261"/>
          </a:xfrm>
          <a:prstGeom prst="rect">
            <a:avLst/>
          </a:prstGeom>
          <a:ln>
            <a:solidFill>
              <a:schemeClr val="tx1"/>
            </a:solidFill>
          </a:ln>
        </p:spPr>
      </p:pic>
      <p:sp>
        <p:nvSpPr>
          <p:cNvPr id="12" name="TextBox 11"/>
          <p:cNvSpPr txBox="1"/>
          <p:nvPr/>
        </p:nvSpPr>
        <p:spPr>
          <a:xfrm>
            <a:off x="4654131" y="566541"/>
            <a:ext cx="3918370" cy="369332"/>
          </a:xfrm>
          <a:prstGeom prst="rect">
            <a:avLst/>
          </a:prstGeom>
          <a:solidFill>
            <a:srgbClr val="FFFF00"/>
          </a:solidFill>
        </p:spPr>
        <p:txBody>
          <a:bodyPr wrap="square" rtlCol="0">
            <a:spAutoFit/>
          </a:bodyPr>
          <a:lstStyle/>
          <a:p>
            <a:pPr algn="ctr"/>
            <a:r>
              <a:rPr lang="en-US" b="1" dirty="0">
                <a:solidFill>
                  <a:schemeClr val="bg2"/>
                </a:solidFill>
                <a:latin typeface="Arial" panose="020B0604020202020204" pitchFamily="34" charset="0"/>
                <a:cs typeface="Arial" panose="020B0604020202020204" pitchFamily="34" charset="0"/>
              </a:rPr>
              <a:t>Age and Diabetes Adjustment</a:t>
            </a:r>
          </a:p>
        </p:txBody>
      </p:sp>
      <p:sp>
        <p:nvSpPr>
          <p:cNvPr id="13" name="TextBox 12"/>
          <p:cNvSpPr txBox="1"/>
          <p:nvPr/>
        </p:nvSpPr>
        <p:spPr>
          <a:xfrm>
            <a:off x="762002" y="1734436"/>
            <a:ext cx="2688145" cy="400110"/>
          </a:xfrm>
          <a:prstGeom prst="rect">
            <a:avLst/>
          </a:prstGeom>
          <a:solidFill>
            <a:srgbClr val="FFFF00"/>
          </a:solidFill>
        </p:spPr>
        <p:txBody>
          <a:bodyPr wrap="square" rtlCol="0">
            <a:spAutoFit/>
          </a:bodyPr>
          <a:lstStyle/>
          <a:p>
            <a:pPr algn="ctr"/>
            <a:r>
              <a:rPr lang="en-US" sz="2000" b="1" dirty="0">
                <a:solidFill>
                  <a:schemeClr val="bg2"/>
                </a:solidFill>
                <a:latin typeface="Arial" panose="020B0604020202020204" pitchFamily="34" charset="0"/>
                <a:cs typeface="Arial" panose="020B0604020202020204" pitchFamily="34" charset="0"/>
              </a:rPr>
              <a:t>Unadjusted</a:t>
            </a:r>
          </a:p>
        </p:txBody>
      </p:sp>
    </p:spTree>
    <p:extLst>
      <p:ext uri="{BB962C8B-B14F-4D97-AF65-F5344CB8AC3E}">
        <p14:creationId xmlns:p14="http://schemas.microsoft.com/office/powerpoint/2010/main" val="755982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2"/>
            <a:ext cx="9144001" cy="46166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STAGE IA/IB/IIA FROM HEALTHY CONTROL GROUPS</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336" y="1"/>
            <a:ext cx="723592" cy="461664"/>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8368395" y="6359983"/>
            <a:ext cx="775607" cy="49802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471" y="537869"/>
            <a:ext cx="3980448" cy="3653135"/>
          </a:xfrm>
          <a:prstGeom prst="rect">
            <a:avLst/>
          </a:prstGeom>
          <a:ln>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7919" y="537869"/>
            <a:ext cx="3990474" cy="3653135"/>
          </a:xfrm>
          <a:prstGeom prst="rect">
            <a:avLst/>
          </a:prstGeom>
          <a:ln>
            <a:solidFill>
              <a:schemeClr val="tx1"/>
            </a:solidFill>
          </a:ln>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460" y="4396744"/>
            <a:ext cx="7173378" cy="185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73156" y="2792183"/>
            <a:ext cx="1497094" cy="369332"/>
          </a:xfrm>
          <a:prstGeom prst="rect">
            <a:avLst/>
          </a:prstGeom>
          <a:solidFill>
            <a:srgbClr val="FFFF00"/>
          </a:solidFill>
        </p:spPr>
        <p:txBody>
          <a:bodyPr wrap="square" rtlCol="0">
            <a:spAutoFit/>
          </a:bodyPr>
          <a:lstStyle/>
          <a:p>
            <a:r>
              <a:rPr lang="en-US" b="1" dirty="0" smtClean="0">
                <a:solidFill>
                  <a:srgbClr val="FF0000"/>
                </a:solidFill>
              </a:rPr>
              <a:t>0.73 TO 0.76</a:t>
            </a:r>
            <a:endParaRPr lang="en-US" b="1" dirty="0">
              <a:solidFill>
                <a:srgbClr val="FF0000"/>
              </a:solidFill>
            </a:endParaRPr>
          </a:p>
        </p:txBody>
      </p:sp>
      <p:sp>
        <p:nvSpPr>
          <p:cNvPr id="7" name="TextBox 6"/>
          <p:cNvSpPr txBox="1"/>
          <p:nvPr/>
        </p:nvSpPr>
        <p:spPr>
          <a:xfrm>
            <a:off x="-8202" y="6206872"/>
            <a:ext cx="913366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FF0000"/>
                </a:solidFill>
              </a:rPr>
              <a:t>MUC5AC marginally improved the diagnostic efficacy of CA19.9 for differentiating HC from stage 1A/1B/IIA  </a:t>
            </a:r>
            <a:endParaRPr lang="en-US" b="1" dirty="0">
              <a:solidFill>
                <a:srgbClr val="FF0000"/>
              </a:solidFill>
            </a:endParaRPr>
          </a:p>
        </p:txBody>
      </p:sp>
    </p:spTree>
    <p:extLst>
      <p:ext uri="{BB962C8B-B14F-4D97-AF65-F5344CB8AC3E}">
        <p14:creationId xmlns:p14="http://schemas.microsoft.com/office/powerpoint/2010/main" val="36681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681" y="461668"/>
            <a:ext cx="3470532" cy="3495335"/>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213" y="461669"/>
            <a:ext cx="3649315" cy="3495335"/>
          </a:xfrm>
          <a:prstGeom prst="rect">
            <a:avLst/>
          </a:prstGeom>
          <a:ln>
            <a:solidFill>
              <a:schemeClr val="tx1"/>
            </a:solidFill>
          </a:ln>
        </p:spPr>
      </p:pic>
      <p:sp>
        <p:nvSpPr>
          <p:cNvPr id="6" name="TextBox 5"/>
          <p:cNvSpPr txBox="1"/>
          <p:nvPr/>
        </p:nvSpPr>
        <p:spPr>
          <a:xfrm>
            <a:off x="2" y="0"/>
            <a:ext cx="9144001" cy="369332"/>
          </a:xfrm>
          <a:prstGeom prst="rect">
            <a:avLst/>
          </a:prstGeom>
          <a:solidFill>
            <a:schemeClr val="accent1">
              <a:lumMod val="60000"/>
              <a:lumOff val="40000"/>
            </a:schemeClr>
          </a:solidFill>
          <a:ln>
            <a:noFill/>
          </a:ln>
        </p:spPr>
        <p:txBody>
          <a:bodyPr wrap="square" rtlCol="0">
            <a:spAutoFit/>
          </a:bodyPr>
          <a:lstStyle/>
          <a:p>
            <a:pPr algn="ct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STAGE IA/IB/IIA FROM HEALTHY CONTROL AGE/DIABETES ADJUSTMENT</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0336" y="5"/>
            <a:ext cx="455030" cy="369331"/>
          </a:xfrm>
          <a:prstGeom prst="rect">
            <a:avLst/>
          </a:prstGeom>
          <a:ln>
            <a:solidFill>
              <a:schemeClr val="tx1"/>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51" y="4206240"/>
            <a:ext cx="8294914" cy="194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05764" y="2686049"/>
            <a:ext cx="1497094" cy="369332"/>
          </a:xfrm>
          <a:prstGeom prst="rect">
            <a:avLst/>
          </a:prstGeom>
          <a:solidFill>
            <a:srgbClr val="FFFF00"/>
          </a:solidFill>
        </p:spPr>
        <p:txBody>
          <a:bodyPr wrap="square" rtlCol="0">
            <a:spAutoFit/>
          </a:bodyPr>
          <a:lstStyle/>
          <a:p>
            <a:r>
              <a:rPr lang="en-US" b="1" dirty="0" smtClean="0">
                <a:solidFill>
                  <a:srgbClr val="FF0000"/>
                </a:solidFill>
              </a:rPr>
              <a:t>0.79 TO 0.83</a:t>
            </a:r>
            <a:endParaRPr lang="en-US" b="1" dirty="0">
              <a:solidFill>
                <a:srgbClr val="FF0000"/>
              </a:solidFill>
            </a:endParaRPr>
          </a:p>
        </p:txBody>
      </p:sp>
      <p:sp>
        <p:nvSpPr>
          <p:cNvPr id="8" name="TextBox 7"/>
          <p:cNvSpPr txBox="1"/>
          <p:nvPr/>
        </p:nvSpPr>
        <p:spPr>
          <a:xfrm>
            <a:off x="832759" y="6213023"/>
            <a:ext cx="728254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b="1" dirty="0" smtClean="0">
                <a:solidFill>
                  <a:srgbClr val="FF0000"/>
                </a:solidFill>
              </a:rPr>
              <a:t>SIMILAR TREND WAS OBSERVED AFTER AGE AND DIABETES ADJUSTMENT</a:t>
            </a:r>
            <a:endParaRPr lang="en-US" sz="1600" b="1" dirty="0">
              <a:solidFill>
                <a:srgbClr val="FF0000"/>
              </a:solidFill>
            </a:endParaRPr>
          </a:p>
        </p:txBody>
      </p:sp>
    </p:spTree>
    <p:extLst>
      <p:ext uri="{BB962C8B-B14F-4D97-AF65-F5344CB8AC3E}">
        <p14:creationId xmlns:p14="http://schemas.microsoft.com/office/powerpoint/2010/main" val="2125739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91454" y="6295527"/>
            <a:ext cx="752546" cy="562477"/>
          </a:xfrm>
          <a:prstGeom prst="rect">
            <a:avLst/>
          </a:prstGeom>
        </p:spPr>
      </p:pic>
      <p:sp>
        <p:nvSpPr>
          <p:cNvPr id="5" name="TextBox 4"/>
          <p:cNvSpPr txBox="1"/>
          <p:nvPr/>
        </p:nvSpPr>
        <p:spPr>
          <a:xfrm>
            <a:off x="10336" y="4"/>
            <a:ext cx="9144001" cy="430887"/>
          </a:xfrm>
          <a:prstGeom prst="rect">
            <a:avLst/>
          </a:prstGeom>
          <a:solidFill>
            <a:schemeClr val="accent1">
              <a:lumMod val="60000"/>
              <a:lumOff val="40000"/>
            </a:schemeClr>
          </a:solidFill>
          <a:ln>
            <a:noFill/>
          </a:ln>
        </p:spPr>
        <p:txBody>
          <a:bodyPr wrap="square" rtlCol="0">
            <a:spAutoFit/>
          </a:bodyPr>
          <a:lstStyle/>
          <a:p>
            <a:pPr algn="ctr"/>
            <a:r>
              <a:rPr lang="en-US" sz="2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STAGE IA/IB/IIA VS CHRONIC PANCREATITIS</a:t>
            </a:r>
            <a:endParaRPr lang="en-US" sz="2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0336" y="4"/>
            <a:ext cx="723592" cy="430887"/>
          </a:xfrm>
          <a:prstGeom prst="rect">
            <a:avLst/>
          </a:prstGeom>
          <a:ln>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386" y="710294"/>
            <a:ext cx="3385230" cy="3320760"/>
          </a:xfrm>
          <a:prstGeom prst="rect">
            <a:avLst/>
          </a:prstGeom>
          <a:ln>
            <a:solidFill>
              <a:schemeClr val="tx1"/>
            </a:solidFill>
          </a:ln>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6726" t="15357" r="31827" b="33928"/>
          <a:stretch/>
        </p:blipFill>
        <p:spPr>
          <a:xfrm>
            <a:off x="733925" y="710294"/>
            <a:ext cx="3535995" cy="3320760"/>
          </a:xfrm>
          <a:prstGeom prst="rect">
            <a:avLst/>
          </a:prstGeom>
          <a:ln>
            <a:solidFill>
              <a:schemeClr val="tx1"/>
            </a:solidFill>
          </a:ln>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529" y="4122968"/>
            <a:ext cx="7976508" cy="19286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793495" y="2792184"/>
            <a:ext cx="1497094" cy="369332"/>
          </a:xfrm>
          <a:prstGeom prst="rect">
            <a:avLst/>
          </a:prstGeom>
          <a:solidFill>
            <a:srgbClr val="FFFF00"/>
          </a:solidFill>
        </p:spPr>
        <p:txBody>
          <a:bodyPr wrap="square" rtlCol="0">
            <a:spAutoFit/>
          </a:bodyPr>
          <a:lstStyle/>
          <a:p>
            <a:r>
              <a:rPr lang="en-US" b="1" dirty="0" smtClean="0">
                <a:solidFill>
                  <a:srgbClr val="FF0000"/>
                </a:solidFill>
              </a:rPr>
              <a:t>0.67 TO 0.75</a:t>
            </a:r>
            <a:endParaRPr lang="en-US" b="1" dirty="0">
              <a:solidFill>
                <a:srgbClr val="FF0000"/>
              </a:solidFill>
            </a:endParaRPr>
          </a:p>
        </p:txBody>
      </p:sp>
      <p:sp>
        <p:nvSpPr>
          <p:cNvPr id="4" name="TextBox 3"/>
          <p:cNvSpPr txBox="1"/>
          <p:nvPr/>
        </p:nvSpPr>
        <p:spPr>
          <a:xfrm>
            <a:off x="304801" y="6093329"/>
            <a:ext cx="808665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b="1" dirty="0" smtClean="0">
                <a:solidFill>
                  <a:srgbClr val="FF0000"/>
                </a:solidFill>
              </a:rPr>
              <a:t>MUC5AC PERFORMED BETTER THAN CA19.9 IN DIFFERENTATING CHRONIC PANCREATITIS CASES FROM CA19.9 THAT WAS USED AT ITS OPTIMAL CUT-OFF</a:t>
            </a:r>
            <a:endParaRPr lang="en-US" sz="1600" b="1" dirty="0">
              <a:solidFill>
                <a:srgbClr val="FF0000"/>
              </a:solidFill>
            </a:endParaRPr>
          </a:p>
        </p:txBody>
      </p:sp>
    </p:spTree>
    <p:extLst>
      <p:ext uri="{BB962C8B-B14F-4D97-AF65-F5344CB8AC3E}">
        <p14:creationId xmlns:p14="http://schemas.microsoft.com/office/powerpoint/2010/main" val="175918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 y="1"/>
            <a:ext cx="581891" cy="461664"/>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8577696" y="6336754"/>
            <a:ext cx="566304" cy="423274"/>
          </a:xfrm>
          <a:prstGeom prst="rect">
            <a:avLst/>
          </a:prstGeom>
        </p:spPr>
      </p:pic>
      <p:sp>
        <p:nvSpPr>
          <p:cNvPr id="4" name="TextBox 3"/>
          <p:cNvSpPr txBox="1"/>
          <p:nvPr/>
        </p:nvSpPr>
        <p:spPr>
          <a:xfrm>
            <a:off x="581894" y="2"/>
            <a:ext cx="8562109" cy="461665"/>
          </a:xfrm>
          <a:prstGeom prst="rect">
            <a:avLst/>
          </a:prstGeom>
          <a:solidFill>
            <a:schemeClr val="accent1">
              <a:lumMod val="60000"/>
              <a:lumOff val="40000"/>
            </a:schemeClr>
          </a:solidFill>
          <a:ln>
            <a:noFill/>
          </a:ln>
        </p:spPr>
        <p:txBody>
          <a:bodyPr wrap="square" rtlCol="0">
            <a:spAutoFit/>
          </a:bodyPr>
          <a:lstStyle/>
          <a:p>
            <a:pPr algn="ct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STAGE </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IA/IB/IIA </a:t>
            </a:r>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VS </a:t>
            </a:r>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ACUTE BILIARY OBSTRUCTIONS</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159" y="461665"/>
            <a:ext cx="3742942" cy="3742942"/>
          </a:xfrm>
          <a:prstGeom prst="rect">
            <a:avLst/>
          </a:prstGeom>
          <a:ln>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7101" y="461665"/>
            <a:ext cx="3868635" cy="3742942"/>
          </a:xfrm>
          <a:prstGeom prst="rect">
            <a:avLst/>
          </a:prstGeom>
          <a:ln>
            <a:solidFill>
              <a:schemeClr val="tx1"/>
            </a:solidFill>
          </a:ln>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159" y="4204611"/>
            <a:ext cx="7818540" cy="1994525"/>
          </a:xfrm>
          <a:prstGeom prst="rect">
            <a:avLst/>
          </a:prstGeom>
          <a:solidFill>
            <a:srgbClr val="FFFF00"/>
          </a:solidFill>
          <a:ln>
            <a:noFill/>
          </a:ln>
          <a:effectLst/>
        </p:spPr>
      </p:pic>
      <p:sp>
        <p:nvSpPr>
          <p:cNvPr id="8" name="TextBox 7"/>
          <p:cNvSpPr txBox="1"/>
          <p:nvPr/>
        </p:nvSpPr>
        <p:spPr>
          <a:xfrm>
            <a:off x="6340500" y="2857497"/>
            <a:ext cx="1497094" cy="369332"/>
          </a:xfrm>
          <a:prstGeom prst="rect">
            <a:avLst/>
          </a:prstGeom>
          <a:solidFill>
            <a:srgbClr val="FFFF00"/>
          </a:solidFill>
        </p:spPr>
        <p:txBody>
          <a:bodyPr wrap="square" rtlCol="0">
            <a:spAutoFit/>
          </a:bodyPr>
          <a:lstStyle/>
          <a:p>
            <a:r>
              <a:rPr lang="en-US" b="1" dirty="0" smtClean="0">
                <a:solidFill>
                  <a:srgbClr val="FF0000"/>
                </a:solidFill>
              </a:rPr>
              <a:t>0.54 TO 0.68</a:t>
            </a:r>
            <a:endParaRPr lang="en-US" b="1" dirty="0">
              <a:solidFill>
                <a:srgbClr val="FF0000"/>
              </a:solidFill>
            </a:endParaRPr>
          </a:p>
        </p:txBody>
      </p:sp>
      <p:sp>
        <p:nvSpPr>
          <p:cNvPr id="9" name="TextBox 8"/>
          <p:cNvSpPr txBox="1"/>
          <p:nvPr/>
        </p:nvSpPr>
        <p:spPr>
          <a:xfrm>
            <a:off x="542925" y="6093329"/>
            <a:ext cx="7848531"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600" b="1" dirty="0" smtClean="0">
                <a:solidFill>
                  <a:srgbClr val="FF0000"/>
                </a:solidFill>
              </a:rPr>
              <a:t>MUC5AC HAS HIGH DIAGNOSTIC POTENTIAL IN ACUTE BILIARY OBSTRUCTION CASES AND COMBINATION PERFORMED MUCH BETTER THAN CA19.9 ALONE</a:t>
            </a:r>
            <a:endParaRPr lang="en-US" sz="1600" b="1" dirty="0">
              <a:solidFill>
                <a:srgbClr val="FF0000"/>
              </a:solidFill>
            </a:endParaRPr>
          </a:p>
        </p:txBody>
      </p:sp>
      <p:sp>
        <p:nvSpPr>
          <p:cNvPr id="7" name="Rectangle 6"/>
          <p:cNvSpPr/>
          <p:nvPr/>
        </p:nvSpPr>
        <p:spPr>
          <a:xfrm>
            <a:off x="4467101" y="5763986"/>
            <a:ext cx="578428" cy="2449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3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229600" cy="1371600"/>
          </a:xfrm>
        </p:spPr>
        <p:txBody>
          <a:bodyPr/>
          <a:lstStyle/>
          <a:p>
            <a:pPr eaLnBrk="1" hangingPunct="1"/>
            <a:r>
              <a:rPr lang="en-US" altLang="en-US" sz="4000" dirty="0" smtClean="0">
                <a:solidFill>
                  <a:srgbClr val="FFFF00"/>
                </a:solidFill>
                <a:effectLst/>
                <a:latin typeface="Arial"/>
                <a:cs typeface="Arial"/>
              </a:rPr>
              <a:t>Pancreatic Cancer: Background</a:t>
            </a:r>
          </a:p>
        </p:txBody>
      </p:sp>
      <p:sp>
        <p:nvSpPr>
          <p:cNvPr id="198659" name="Rectangle 3"/>
          <p:cNvSpPr>
            <a:spLocks noGrp="1" noChangeArrowheads="1"/>
          </p:cNvSpPr>
          <p:nvPr>
            <p:ph idx="1"/>
          </p:nvPr>
        </p:nvSpPr>
        <p:spPr>
          <a:xfrm>
            <a:off x="152400" y="990600"/>
            <a:ext cx="8991600" cy="5257800"/>
          </a:xfrm>
        </p:spPr>
        <p:txBody>
          <a:bodyPr/>
          <a:lstStyle/>
          <a:p>
            <a:pPr lvl="1" eaLnBrk="1" hangingPunct="1">
              <a:spcBef>
                <a:spcPts val="0"/>
              </a:spcBef>
              <a:buClr>
                <a:schemeClr val="accent1"/>
              </a:buClr>
              <a:buSzPct val="100000"/>
              <a:buFont typeface="Wingdings" panose="05000000000000000000" pitchFamily="2" charset="2"/>
              <a:buChar char="§"/>
              <a:defRPr/>
            </a:pPr>
            <a:r>
              <a:rPr lang="en-US" dirty="0" smtClean="0">
                <a:solidFill>
                  <a:schemeClr val="bg1"/>
                </a:solidFill>
                <a:effectLst/>
                <a:latin typeface="Arial"/>
                <a:cs typeface="Arial"/>
              </a:rPr>
              <a:t>US in 2017: 	53,670 new diagnoses</a:t>
            </a:r>
          </a:p>
          <a:p>
            <a:pPr marL="457200" lvl="1" indent="0" eaLnBrk="1" hangingPunct="1">
              <a:spcBef>
                <a:spcPts val="0"/>
              </a:spcBef>
              <a:buClr>
                <a:schemeClr val="accent1"/>
              </a:buClr>
              <a:buSzPct val="100000"/>
              <a:buNone/>
              <a:defRPr/>
            </a:pPr>
            <a:r>
              <a:rPr lang="en-US" dirty="0">
                <a:solidFill>
                  <a:schemeClr val="bg1"/>
                </a:solidFill>
                <a:latin typeface="Arial"/>
                <a:cs typeface="Arial"/>
              </a:rPr>
              <a:t>	</a:t>
            </a:r>
            <a:r>
              <a:rPr lang="en-US" dirty="0" smtClean="0">
                <a:solidFill>
                  <a:schemeClr val="bg1"/>
                </a:solidFill>
                <a:latin typeface="Arial"/>
                <a:cs typeface="Arial"/>
              </a:rPr>
              <a:t>		</a:t>
            </a:r>
            <a:r>
              <a:rPr lang="en-US" dirty="0" smtClean="0">
                <a:solidFill>
                  <a:schemeClr val="bg1"/>
                </a:solidFill>
                <a:effectLst/>
                <a:latin typeface="Arial"/>
                <a:cs typeface="Arial"/>
              </a:rPr>
              <a:t>43, 090 deaths</a:t>
            </a:r>
          </a:p>
          <a:p>
            <a:pPr lvl="1">
              <a:lnSpc>
                <a:spcPct val="150000"/>
              </a:lnSpc>
              <a:spcBef>
                <a:spcPts val="0"/>
              </a:spcBef>
              <a:buClr>
                <a:schemeClr val="accent1"/>
              </a:buClr>
              <a:buSzPct val="100000"/>
              <a:buFont typeface="Wingdings" panose="05000000000000000000" pitchFamily="2" charset="2"/>
              <a:buChar char="§"/>
              <a:defRPr/>
            </a:pPr>
            <a:r>
              <a:rPr lang="en-US" dirty="0" smtClean="0">
                <a:solidFill>
                  <a:schemeClr val="bg1"/>
                </a:solidFill>
                <a:effectLst/>
                <a:latin typeface="Arial"/>
                <a:cs typeface="Arial"/>
              </a:rPr>
              <a:t>3% of all cancers and 7% cancer </a:t>
            </a:r>
            <a:r>
              <a:rPr lang="en-US" dirty="0" smtClean="0">
                <a:solidFill>
                  <a:schemeClr val="bg1"/>
                </a:solidFill>
                <a:latin typeface="Arial"/>
                <a:cs typeface="Arial"/>
              </a:rPr>
              <a:t>deaths in US </a:t>
            </a:r>
            <a:endParaRPr lang="en-US" dirty="0" smtClean="0">
              <a:solidFill>
                <a:schemeClr val="bg1"/>
              </a:solidFill>
              <a:effectLst/>
              <a:latin typeface="Arial"/>
              <a:cs typeface="Arial"/>
            </a:endParaRPr>
          </a:p>
          <a:p>
            <a:pPr marL="914400" lvl="2" indent="0" eaLnBrk="1" hangingPunct="1">
              <a:lnSpc>
                <a:spcPct val="150000"/>
              </a:lnSpc>
              <a:spcBef>
                <a:spcPts val="0"/>
              </a:spcBef>
              <a:buClr>
                <a:schemeClr val="accent1"/>
              </a:buClr>
              <a:buSzPct val="100000"/>
              <a:buNone/>
              <a:defRPr/>
            </a:pPr>
            <a:r>
              <a:rPr lang="en-US" sz="2800" dirty="0" smtClean="0">
                <a:solidFill>
                  <a:schemeClr val="bg1"/>
                </a:solidFill>
                <a:effectLst/>
                <a:latin typeface="Arial"/>
                <a:cs typeface="Arial"/>
              </a:rPr>
              <a:t> - 3</a:t>
            </a:r>
            <a:r>
              <a:rPr lang="en-US" sz="2800" baseline="30000" dirty="0" smtClean="0">
                <a:solidFill>
                  <a:schemeClr val="bg1"/>
                </a:solidFill>
                <a:effectLst/>
                <a:latin typeface="Arial"/>
                <a:cs typeface="Arial"/>
              </a:rPr>
              <a:t>rd</a:t>
            </a:r>
            <a:r>
              <a:rPr lang="en-US" sz="2800" dirty="0" smtClean="0">
                <a:solidFill>
                  <a:schemeClr val="bg1"/>
                </a:solidFill>
                <a:effectLst/>
                <a:latin typeface="Arial"/>
                <a:cs typeface="Arial"/>
              </a:rPr>
              <a:t> cause of cancer related mortality in the US</a:t>
            </a:r>
          </a:p>
          <a:p>
            <a:pPr lvl="1">
              <a:lnSpc>
                <a:spcPct val="150000"/>
              </a:lnSpc>
              <a:spcBef>
                <a:spcPts val="0"/>
              </a:spcBef>
              <a:buClr>
                <a:schemeClr val="accent1"/>
              </a:buClr>
              <a:buSzPct val="100000"/>
              <a:buFont typeface="Wingdings" panose="05000000000000000000" pitchFamily="2" charset="2"/>
              <a:buChar char="§"/>
              <a:defRPr/>
            </a:pPr>
            <a:r>
              <a:rPr lang="en-US" dirty="0" smtClean="0">
                <a:solidFill>
                  <a:schemeClr val="bg1"/>
                </a:solidFill>
                <a:latin typeface="Arial"/>
                <a:cs typeface="Arial"/>
              </a:rPr>
              <a:t>Five-year survival rate of 8%</a:t>
            </a:r>
          </a:p>
          <a:p>
            <a:pPr marL="914400" lvl="2" indent="0">
              <a:lnSpc>
                <a:spcPct val="150000"/>
              </a:lnSpc>
              <a:spcBef>
                <a:spcPts val="0"/>
              </a:spcBef>
              <a:buClr>
                <a:schemeClr val="accent1"/>
              </a:buClr>
              <a:buSzPct val="100000"/>
              <a:buNone/>
              <a:defRPr/>
            </a:pPr>
            <a:r>
              <a:rPr lang="en-US" sz="2800" dirty="0" smtClean="0">
                <a:solidFill>
                  <a:schemeClr val="bg1"/>
                </a:solidFill>
                <a:effectLst/>
                <a:latin typeface="Arial"/>
                <a:cs typeface="Arial"/>
              </a:rPr>
              <a:t>- Local disease(9%) with 5-yr survival rate of 29%</a:t>
            </a:r>
          </a:p>
          <a:p>
            <a:pPr lvl="1" eaLnBrk="1" hangingPunct="1">
              <a:lnSpc>
                <a:spcPct val="150000"/>
              </a:lnSpc>
              <a:spcBef>
                <a:spcPts val="0"/>
              </a:spcBef>
              <a:buClr>
                <a:schemeClr val="accent1"/>
              </a:buClr>
              <a:buSzPct val="100000"/>
              <a:buFont typeface="Wingdings" panose="05000000000000000000" pitchFamily="2" charset="2"/>
              <a:buChar char="§"/>
              <a:defRPr/>
            </a:pPr>
            <a:r>
              <a:rPr lang="en-US" dirty="0" smtClean="0">
                <a:solidFill>
                  <a:schemeClr val="bg1"/>
                </a:solidFill>
                <a:effectLst/>
                <a:latin typeface="Arial"/>
                <a:cs typeface="Arial"/>
              </a:rPr>
              <a:t>Average life-time risk of PC is 1.5% (1 in 65)</a:t>
            </a:r>
          </a:p>
          <a:p>
            <a:pPr lvl="1" eaLnBrk="1" hangingPunct="1">
              <a:lnSpc>
                <a:spcPct val="150000"/>
              </a:lnSpc>
              <a:spcBef>
                <a:spcPts val="0"/>
              </a:spcBef>
              <a:buClr>
                <a:schemeClr val="accent1"/>
              </a:buClr>
              <a:buSzPct val="100000"/>
              <a:buFont typeface="Wingdings" panose="05000000000000000000" pitchFamily="2" charset="2"/>
              <a:buChar char="§"/>
              <a:defRPr/>
            </a:pPr>
            <a:r>
              <a:rPr lang="en-US" dirty="0" smtClean="0">
                <a:solidFill>
                  <a:schemeClr val="bg1"/>
                </a:solidFill>
                <a:effectLst/>
                <a:latin typeface="Arial"/>
                <a:cs typeface="Arial"/>
              </a:rPr>
              <a:t>&gt; 90% of tumors are adenocarcinomas</a:t>
            </a:r>
          </a:p>
          <a:p>
            <a:pPr eaLnBrk="1" hangingPunct="1">
              <a:lnSpc>
                <a:spcPct val="80000"/>
              </a:lnSpc>
              <a:buClr>
                <a:schemeClr val="accent1"/>
              </a:buClr>
              <a:buFont typeface="Wingdings" panose="05000000000000000000" pitchFamily="2" charset="2"/>
              <a:buChar char="§"/>
              <a:defRPr/>
            </a:pPr>
            <a:endParaRPr lang="en-US" sz="2400" dirty="0" smtClean="0">
              <a:effectLst/>
              <a:latin typeface="Arial"/>
              <a:cs typeface="Arial"/>
            </a:endParaRPr>
          </a:p>
          <a:p>
            <a:pPr eaLnBrk="1" hangingPunct="1">
              <a:lnSpc>
                <a:spcPct val="80000"/>
              </a:lnSpc>
              <a:buClr>
                <a:schemeClr val="accent1"/>
              </a:buClr>
              <a:buFont typeface="Wingdings" panose="05000000000000000000" pitchFamily="2" charset="2"/>
              <a:buChar char="§"/>
              <a:defRPr/>
            </a:pPr>
            <a:endParaRPr lang="en-US" sz="2400" dirty="0" smtClean="0">
              <a:latin typeface="Arial"/>
              <a:cs typeface="Arial"/>
            </a:endParaRPr>
          </a:p>
          <a:p>
            <a:pPr eaLnBrk="1" hangingPunct="1">
              <a:lnSpc>
                <a:spcPct val="80000"/>
              </a:lnSpc>
              <a:buClr>
                <a:schemeClr val="accent1"/>
              </a:buClr>
              <a:buFont typeface="Wingdings" panose="05000000000000000000" pitchFamily="2" charset="2"/>
              <a:buChar char="§"/>
              <a:defRPr/>
            </a:pPr>
            <a:endParaRPr lang="en-US" sz="2400" dirty="0">
              <a:latin typeface="Arial"/>
              <a:cs typeface="Arial"/>
            </a:endParaRPr>
          </a:p>
          <a:p>
            <a:pPr eaLnBrk="1" hangingPunct="1">
              <a:lnSpc>
                <a:spcPct val="80000"/>
              </a:lnSpc>
              <a:buClr>
                <a:schemeClr val="accent1"/>
              </a:buClr>
              <a:buFont typeface="Wingdings" panose="05000000000000000000" pitchFamily="2" charset="2"/>
              <a:buChar char="§"/>
              <a:defRPr/>
            </a:pPr>
            <a:endParaRPr lang="en-US" sz="2400" dirty="0" smtClean="0">
              <a:latin typeface="Arial"/>
              <a:cs typeface="Arial"/>
            </a:endParaRPr>
          </a:p>
          <a:p>
            <a:pPr eaLnBrk="1" hangingPunct="1">
              <a:buClr>
                <a:schemeClr val="accent1"/>
              </a:buClr>
              <a:buFont typeface="Wingdings" panose="05000000000000000000" pitchFamily="2" charset="2"/>
              <a:buChar char="§"/>
              <a:defRPr/>
            </a:pPr>
            <a:endParaRPr lang="en-US" sz="2400" dirty="0" smtClean="0">
              <a:latin typeface="Arial"/>
              <a:cs typeface="Arial"/>
            </a:endParaRPr>
          </a:p>
          <a:p>
            <a:pPr lvl="1" eaLnBrk="1" hangingPunct="1">
              <a:lnSpc>
                <a:spcPct val="80000"/>
              </a:lnSpc>
              <a:buClr>
                <a:schemeClr val="accent1"/>
              </a:buClr>
              <a:buFont typeface="Wingdings" panose="05000000000000000000" pitchFamily="2" charset="2"/>
              <a:buChar char="§"/>
              <a:defRPr/>
            </a:pPr>
            <a:endParaRPr lang="en-US" sz="2400" dirty="0" smtClean="0">
              <a:solidFill>
                <a:schemeClr val="bg1"/>
              </a:solidFill>
              <a:latin typeface="Arial"/>
              <a:cs typeface="Arial"/>
            </a:endParaRPr>
          </a:p>
          <a:p>
            <a:pPr lvl="1" eaLnBrk="1" hangingPunct="1">
              <a:lnSpc>
                <a:spcPct val="90000"/>
              </a:lnSpc>
              <a:buClr>
                <a:schemeClr val="accent1"/>
              </a:buClr>
              <a:buFont typeface="Wingdings" panose="05000000000000000000" pitchFamily="2" charset="2"/>
              <a:buChar char="§"/>
              <a:defRPr/>
            </a:pPr>
            <a:endParaRPr lang="en-US" sz="2400" dirty="0" smtClean="0">
              <a:solidFill>
                <a:schemeClr val="bg1"/>
              </a:solidFill>
              <a:latin typeface="Arial"/>
              <a:cs typeface="Arial"/>
            </a:endParaRPr>
          </a:p>
        </p:txBody>
      </p:sp>
      <p:sp>
        <p:nvSpPr>
          <p:cNvPr id="2" name="TextBox 1"/>
          <p:cNvSpPr txBox="1"/>
          <p:nvPr/>
        </p:nvSpPr>
        <p:spPr>
          <a:xfrm>
            <a:off x="381003" y="5943600"/>
            <a:ext cx="5160387" cy="369332"/>
          </a:xfrm>
          <a:prstGeom prst="rect">
            <a:avLst/>
          </a:prstGeom>
          <a:noFill/>
        </p:spPr>
        <p:txBody>
          <a:bodyPr wrap="none" rtlCol="0">
            <a:spAutoFit/>
          </a:bodyPr>
          <a:lstStyle/>
          <a:p>
            <a:pPr eaLnBrk="1" hangingPunct="1"/>
            <a:r>
              <a:rPr lang="en-US" sz="1800" dirty="0" smtClean="0">
                <a:solidFill>
                  <a:srgbClr val="FFFFFF"/>
                </a:solidFill>
                <a:latin typeface="Arial" pitchFamily="34" charset="0"/>
                <a:cs typeface="Arial" pitchFamily="34" charset="0"/>
              </a:rPr>
              <a:t>American Cancer Society Cancer Statistics 2017</a:t>
            </a:r>
            <a:endParaRPr lang="en-US" sz="1800" dirty="0">
              <a:solidFill>
                <a:srgbClr val="FFFFFF"/>
              </a:solidFill>
              <a:latin typeface="Arial" pitchFamily="34" charset="0"/>
              <a:cs typeface="Arial" pitchFamily="34" charset="0"/>
            </a:endParaRPr>
          </a:p>
        </p:txBody>
      </p:sp>
      <p:pic>
        <p:nvPicPr>
          <p:cNvPr id="7" name="Picture 6"/>
          <p:cNvPicPr>
            <a:picLocks noChangeAspect="1"/>
          </p:cNvPicPr>
          <p:nvPr/>
        </p:nvPicPr>
        <p:blipFill>
          <a:blip r:embed="rId3"/>
          <a:stretch>
            <a:fillRect/>
          </a:stretch>
        </p:blipFill>
        <p:spPr>
          <a:xfrm>
            <a:off x="7727817" y="5943604"/>
            <a:ext cx="1303449" cy="838199"/>
          </a:xfrm>
          <a:prstGeom prst="rect">
            <a:avLst/>
          </a:prstGeom>
          <a:ln>
            <a:solidFill>
              <a:schemeClr val="tx1"/>
            </a:solidFill>
          </a:ln>
        </p:spPr>
      </p:pic>
    </p:spTree>
    <p:extLst>
      <p:ext uri="{BB962C8B-B14F-4D97-AF65-F5344CB8AC3E}">
        <p14:creationId xmlns:p14="http://schemas.microsoft.com/office/powerpoint/2010/main" val="3066148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dirty="0">
                <a:latin typeface="Calibri" panose="020F0502020204030204" pitchFamily="34" charset="0"/>
              </a:rPr>
              <a:t>Reference Set Usage Summary</a:t>
            </a:r>
          </a:p>
        </p:txBody>
      </p:sp>
      <p:sp>
        <p:nvSpPr>
          <p:cNvPr id="3" name="Content Placeholder 2"/>
          <p:cNvSpPr>
            <a:spLocks noGrp="1"/>
          </p:cNvSpPr>
          <p:nvPr>
            <p:ph idx="1"/>
          </p:nvPr>
        </p:nvSpPr>
        <p:spPr>
          <a:xfrm>
            <a:off x="685800" y="1447800"/>
            <a:ext cx="7772400" cy="4114800"/>
          </a:xfrm>
        </p:spPr>
        <p:txBody>
          <a:bodyPr/>
          <a:lstStyle/>
          <a:p>
            <a:r>
              <a:rPr lang="en-US" sz="2800" dirty="0">
                <a:latin typeface="Calibri" panose="020F0502020204030204" pitchFamily="34" charset="0"/>
              </a:rPr>
              <a:t>The reference set has been used in multiple biomarker studies </a:t>
            </a:r>
          </a:p>
          <a:p>
            <a:r>
              <a:rPr lang="en-US" sz="2800" dirty="0">
                <a:latin typeface="Calibri" panose="020F0502020204030204" pitchFamily="34" charset="0"/>
              </a:rPr>
              <a:t>Provides rigorous evaluation and comparison of diverse biomarkers</a:t>
            </a:r>
          </a:p>
          <a:p>
            <a:r>
              <a:rPr lang="en-US" sz="2800" dirty="0">
                <a:latin typeface="Calibri" panose="020F0502020204030204" pitchFamily="34" charset="0"/>
              </a:rPr>
              <a:t>Improvements upon CA19-9 were achieved in some cases; further work is </a:t>
            </a:r>
            <a:r>
              <a:rPr lang="en-US" sz="2800" dirty="0" smtClean="0">
                <a:latin typeface="Calibri" panose="020F0502020204030204" pitchFamily="34" charset="0"/>
              </a:rPr>
              <a:t>necessary</a:t>
            </a:r>
          </a:p>
          <a:p>
            <a:r>
              <a:rPr lang="en-US" sz="2800" dirty="0" smtClean="0">
                <a:latin typeface="Calibri" panose="020F0502020204030204" pitchFamily="34" charset="0"/>
              </a:rPr>
              <a:t>Future plans include the development of a panel to improve performance characteristics over any single biomarker alone</a:t>
            </a:r>
            <a:endParaRPr lang="en-US" sz="2800" dirty="0">
              <a:latin typeface="Calibri" panose="020F0502020204030204" pitchFamily="34" charset="0"/>
            </a:endParaRPr>
          </a:p>
          <a:p>
            <a:endParaRPr lang="en-US" dirty="0"/>
          </a:p>
        </p:txBody>
      </p:sp>
      <p:pic>
        <p:nvPicPr>
          <p:cNvPr id="4" name="Picture 3"/>
          <p:cNvPicPr>
            <a:picLocks noChangeAspect="1"/>
          </p:cNvPicPr>
          <p:nvPr/>
        </p:nvPicPr>
        <p:blipFill>
          <a:blip r:embed="rId2"/>
          <a:stretch>
            <a:fillRect/>
          </a:stretch>
        </p:blipFill>
        <p:spPr>
          <a:xfrm>
            <a:off x="7727817" y="5943604"/>
            <a:ext cx="1303449" cy="838199"/>
          </a:xfrm>
          <a:prstGeom prst="rect">
            <a:avLst/>
          </a:prstGeom>
          <a:ln>
            <a:solidFill>
              <a:schemeClr val="tx1"/>
            </a:solidFill>
          </a:ln>
        </p:spPr>
      </p:pic>
    </p:spTree>
    <p:extLst>
      <p:ext uri="{BB962C8B-B14F-4D97-AF65-F5344CB8AC3E}">
        <p14:creationId xmlns:p14="http://schemas.microsoft.com/office/powerpoint/2010/main" val="3005503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4000" dirty="0" smtClean="0">
                <a:solidFill>
                  <a:srgbClr val="FFFF00"/>
                </a:solidFill>
                <a:latin typeface="Times" panose="02020603050405020304" pitchFamily="18" charset="0"/>
                <a:cs typeface="Times" panose="02020603050405020304" pitchFamily="18" charset="0"/>
              </a:rPr>
              <a:t>Pancreatic Adenocarcinoma:</a:t>
            </a:r>
            <a:br>
              <a:rPr lang="en-US" altLang="en-US" sz="4000" dirty="0" smtClean="0">
                <a:solidFill>
                  <a:srgbClr val="FFFF00"/>
                </a:solidFill>
                <a:latin typeface="Times" panose="02020603050405020304" pitchFamily="18" charset="0"/>
                <a:cs typeface="Times" panose="02020603050405020304" pitchFamily="18" charset="0"/>
              </a:rPr>
            </a:br>
            <a:r>
              <a:rPr lang="en-US" altLang="en-US" sz="4000" dirty="0" smtClean="0">
                <a:solidFill>
                  <a:srgbClr val="FFFF00"/>
                </a:solidFill>
                <a:latin typeface="Times" panose="02020603050405020304" pitchFamily="18" charset="0"/>
                <a:cs typeface="Times" panose="02020603050405020304" pitchFamily="18" charset="0"/>
              </a:rPr>
              <a:t>Precursor lesions</a:t>
            </a:r>
          </a:p>
        </p:txBody>
      </p:sp>
      <p:sp>
        <p:nvSpPr>
          <p:cNvPr id="55299" name="Rectangle 3"/>
          <p:cNvSpPr>
            <a:spLocks noGrp="1" noChangeArrowheads="1"/>
          </p:cNvSpPr>
          <p:nvPr>
            <p:ph idx="1"/>
          </p:nvPr>
        </p:nvSpPr>
        <p:spPr>
          <a:xfrm>
            <a:off x="169528" y="2438400"/>
            <a:ext cx="8288867" cy="4191000"/>
          </a:xfrm>
        </p:spPr>
        <p:txBody>
          <a:bodyPr/>
          <a:lstStyle/>
          <a:p>
            <a:pPr>
              <a:lnSpc>
                <a:spcPct val="90000"/>
              </a:lnSpc>
            </a:pPr>
            <a:r>
              <a:rPr lang="en-US" altLang="en-US" dirty="0" smtClean="0">
                <a:solidFill>
                  <a:schemeClr val="bg1"/>
                </a:solidFill>
                <a:latin typeface="Times" panose="02020603050405020304" pitchFamily="18" charset="0"/>
                <a:cs typeface="Times" panose="02020603050405020304" pitchFamily="18" charset="0"/>
              </a:rPr>
              <a:t>Pancreatic Intraepithelial </a:t>
            </a:r>
            <a:r>
              <a:rPr lang="en-US" altLang="en-US" dirty="0" err="1" smtClean="0">
                <a:solidFill>
                  <a:schemeClr val="bg1"/>
                </a:solidFill>
                <a:latin typeface="Times" panose="02020603050405020304" pitchFamily="18" charset="0"/>
                <a:cs typeface="Times" panose="02020603050405020304" pitchFamily="18" charset="0"/>
              </a:rPr>
              <a:t>Neoplasias</a:t>
            </a:r>
            <a:r>
              <a:rPr lang="en-US" altLang="en-US" dirty="0" smtClean="0">
                <a:solidFill>
                  <a:schemeClr val="bg1"/>
                </a:solidFill>
                <a:latin typeface="Times" panose="02020603050405020304" pitchFamily="18" charset="0"/>
                <a:cs typeface="Times" panose="02020603050405020304" pitchFamily="18" charset="0"/>
              </a:rPr>
              <a:t> (</a:t>
            </a:r>
            <a:r>
              <a:rPr lang="en-US" altLang="en-US" dirty="0" err="1" smtClean="0">
                <a:solidFill>
                  <a:schemeClr val="bg1"/>
                </a:solidFill>
                <a:latin typeface="Times" panose="02020603050405020304" pitchFamily="18" charset="0"/>
                <a:cs typeface="Times" panose="02020603050405020304" pitchFamily="18" charset="0"/>
              </a:rPr>
              <a:t>PanINs</a:t>
            </a:r>
            <a:r>
              <a:rPr lang="en-US" altLang="en-US" dirty="0" smtClean="0">
                <a:solidFill>
                  <a:schemeClr val="bg1"/>
                </a:solidFill>
                <a:latin typeface="Times" panose="02020603050405020304" pitchFamily="18" charset="0"/>
                <a:cs typeface="Times" panose="02020603050405020304" pitchFamily="18" charset="0"/>
              </a:rPr>
              <a:t>)</a:t>
            </a:r>
          </a:p>
          <a:p>
            <a:pPr>
              <a:lnSpc>
                <a:spcPct val="90000"/>
              </a:lnSpc>
            </a:pPr>
            <a:r>
              <a:rPr lang="en-US" altLang="en-US" dirty="0" smtClean="0">
                <a:solidFill>
                  <a:schemeClr val="bg1"/>
                </a:solidFill>
                <a:latin typeface="Times" panose="02020603050405020304" pitchFamily="18" charset="0"/>
                <a:cs typeface="Times" panose="02020603050405020304" pitchFamily="18" charset="0"/>
              </a:rPr>
              <a:t>Mucinous cystic neoplasms</a:t>
            </a:r>
          </a:p>
          <a:p>
            <a:pPr>
              <a:lnSpc>
                <a:spcPct val="90000"/>
              </a:lnSpc>
            </a:pPr>
            <a:r>
              <a:rPr lang="en-US" altLang="en-US" dirty="0" smtClean="0">
                <a:solidFill>
                  <a:schemeClr val="bg1"/>
                </a:solidFill>
                <a:latin typeface="Times" panose="02020603050405020304" pitchFamily="18" charset="0"/>
                <a:cs typeface="Times" panose="02020603050405020304" pitchFamily="18" charset="0"/>
              </a:rPr>
              <a:t>Intraductal Papillary Mucinous Neoplasms (IPMNs)</a:t>
            </a:r>
          </a:p>
        </p:txBody>
      </p:sp>
      <p:pic>
        <p:nvPicPr>
          <p:cNvPr id="5" name="Picture 4"/>
          <p:cNvPicPr>
            <a:picLocks noChangeAspect="1"/>
          </p:cNvPicPr>
          <p:nvPr/>
        </p:nvPicPr>
        <p:blipFill>
          <a:blip r:embed="rId3"/>
          <a:stretch>
            <a:fillRect/>
          </a:stretch>
        </p:blipFill>
        <p:spPr>
          <a:xfrm>
            <a:off x="7727817" y="5943605"/>
            <a:ext cx="1303449" cy="83819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458200" cy="1143000"/>
          </a:xfrm>
        </p:spPr>
        <p:txBody>
          <a:bodyPr/>
          <a:lstStyle/>
          <a:p>
            <a:r>
              <a:rPr lang="en-US" dirty="0" smtClean="0">
                <a:latin typeface="Arial"/>
                <a:cs typeface="Arial"/>
              </a:rPr>
              <a:t>Pathogenesis of PDAC (model)</a:t>
            </a:r>
            <a:endParaRPr lang="en-US" dirty="0">
              <a:latin typeface="Arial"/>
              <a:cs typeface="Arial"/>
            </a:endParaRPr>
          </a:p>
        </p:txBody>
      </p:sp>
      <p:pic>
        <p:nvPicPr>
          <p:cNvPr id="6" name="Content Placeholder 5" descr="PDAC Model-2015.Final.png"/>
          <p:cNvPicPr>
            <a:picLocks noGrp="1" noChangeAspect="1"/>
          </p:cNvPicPr>
          <p:nvPr>
            <p:ph idx="1"/>
          </p:nvPr>
        </p:nvPicPr>
        <p:blipFill>
          <a:blip r:embed="rId2">
            <a:extLst>
              <a:ext uri="{28A0092B-C50C-407E-A947-70E740481C1C}">
                <a14:useLocalDpi xmlns:a14="http://schemas.microsoft.com/office/drawing/2010/main" val="0"/>
              </a:ext>
            </a:extLst>
          </a:blip>
          <a:srcRect t="-9155" b="-9155"/>
          <a:stretch>
            <a:fillRect/>
          </a:stretch>
        </p:blipFill>
        <p:spPr>
          <a:xfrm>
            <a:off x="152400" y="1066804"/>
            <a:ext cx="8839200" cy="4300151"/>
          </a:xfrm>
        </p:spPr>
      </p:pic>
      <p:sp>
        <p:nvSpPr>
          <p:cNvPr id="7" name="TextBox 6"/>
          <p:cNvSpPr txBox="1"/>
          <p:nvPr/>
        </p:nvSpPr>
        <p:spPr>
          <a:xfrm>
            <a:off x="152400" y="5638804"/>
            <a:ext cx="8229600" cy="646331"/>
          </a:xfrm>
          <a:prstGeom prst="rect">
            <a:avLst/>
          </a:prstGeom>
          <a:noFill/>
        </p:spPr>
        <p:txBody>
          <a:bodyPr wrap="square" rtlCol="0">
            <a:spAutoFit/>
          </a:bodyPr>
          <a:lstStyle/>
          <a:p>
            <a:pPr fontAlgn="base">
              <a:spcBef>
                <a:spcPct val="0"/>
              </a:spcBef>
              <a:spcAft>
                <a:spcPct val="0"/>
              </a:spcAft>
            </a:pPr>
            <a:r>
              <a:rPr lang="en-US" dirty="0">
                <a:solidFill>
                  <a:srgbClr val="FFFF00"/>
                </a:solidFill>
                <a:latin typeface="Arial" pitchFamily="34" charset="0"/>
                <a:cs typeface="Arial" pitchFamily="34" charset="0"/>
              </a:rPr>
              <a:t>Whitcomb DC, Shelton C, Brand RE. Genetics and Genetic Testing in Pancreatic Cancer. Gastroenterology. 2015. PMID: 26255042</a:t>
            </a:r>
          </a:p>
        </p:txBody>
      </p:sp>
      <p:pic>
        <p:nvPicPr>
          <p:cNvPr id="8" name="Picture 7"/>
          <p:cNvPicPr>
            <a:picLocks noChangeAspect="1"/>
          </p:cNvPicPr>
          <p:nvPr/>
        </p:nvPicPr>
        <p:blipFill>
          <a:blip r:embed="rId3"/>
          <a:stretch>
            <a:fillRect/>
          </a:stretch>
        </p:blipFill>
        <p:spPr>
          <a:xfrm>
            <a:off x="7727817" y="5943605"/>
            <a:ext cx="1303449" cy="838199"/>
          </a:xfrm>
          <a:prstGeom prst="rect">
            <a:avLst/>
          </a:prstGeom>
          <a:ln>
            <a:solidFill>
              <a:schemeClr val="tx1"/>
            </a:solidFill>
          </a:ln>
        </p:spPr>
      </p:pic>
    </p:spTree>
    <p:extLst>
      <p:ext uri="{BB962C8B-B14F-4D97-AF65-F5344CB8AC3E}">
        <p14:creationId xmlns:p14="http://schemas.microsoft.com/office/powerpoint/2010/main" val="4192794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3400" y="-152400"/>
            <a:ext cx="8229600" cy="1143000"/>
          </a:xfrm>
        </p:spPr>
        <p:txBody>
          <a:bodyPr/>
          <a:lstStyle/>
          <a:p>
            <a:r>
              <a:rPr lang="en-US" altLang="en-US" dirty="0" smtClean="0">
                <a:latin typeface="Calibri" panose="020F0502020204030204" pitchFamily="34" charset="0"/>
              </a:rPr>
              <a:t>Pancreatic Cyst Epidemiology</a:t>
            </a:r>
          </a:p>
        </p:txBody>
      </p:sp>
      <p:sp>
        <p:nvSpPr>
          <p:cNvPr id="3" name="Content Placeholder 2"/>
          <p:cNvSpPr>
            <a:spLocks noGrp="1"/>
          </p:cNvSpPr>
          <p:nvPr>
            <p:ph idx="1"/>
          </p:nvPr>
        </p:nvSpPr>
        <p:spPr>
          <a:xfrm>
            <a:off x="381000" y="838200"/>
            <a:ext cx="8305800" cy="4983162"/>
          </a:xfrm>
        </p:spPr>
        <p:txBody>
          <a:bodyPr/>
          <a:lstStyle/>
          <a:p>
            <a:r>
              <a:rPr lang="en-US" altLang="en-US" sz="2800" dirty="0" smtClean="0">
                <a:solidFill>
                  <a:schemeClr val="bg1"/>
                </a:solidFill>
                <a:latin typeface="Calibri" panose="020F0502020204030204" pitchFamily="34" charset="0"/>
              </a:rPr>
              <a:t>Autopsy data suggests 25% </a:t>
            </a:r>
            <a:r>
              <a:rPr lang="en-US" altLang="en-US" sz="2800" dirty="0" err="1" smtClean="0">
                <a:solidFill>
                  <a:schemeClr val="bg1"/>
                </a:solidFill>
                <a:latin typeface="Calibri" panose="020F0502020204030204" pitchFamily="34" charset="0"/>
              </a:rPr>
              <a:t>pancreata</a:t>
            </a:r>
            <a:r>
              <a:rPr lang="en-US" altLang="en-US" sz="2800" dirty="0" smtClean="0">
                <a:solidFill>
                  <a:schemeClr val="bg1"/>
                </a:solidFill>
                <a:latin typeface="Calibri" panose="020F0502020204030204" pitchFamily="34" charset="0"/>
              </a:rPr>
              <a:t> contain a cyst</a:t>
            </a:r>
          </a:p>
          <a:p>
            <a:r>
              <a:rPr lang="en-US" altLang="en-US" sz="2800" dirty="0" smtClean="0">
                <a:solidFill>
                  <a:schemeClr val="bg1"/>
                </a:solidFill>
                <a:latin typeface="Calibri" panose="020F0502020204030204" pitchFamily="34" charset="0"/>
              </a:rPr>
              <a:t>Prevalence of incidental pancreatic cysts in the adult population on MR imaging </a:t>
            </a:r>
            <a:r>
              <a:rPr lang="en-US" altLang="en-US" sz="2400" dirty="0" smtClean="0">
                <a:solidFill>
                  <a:schemeClr val="bg1"/>
                </a:solidFill>
                <a:latin typeface="Calibri" panose="020F0502020204030204" pitchFamily="34" charset="0"/>
              </a:rPr>
              <a:t>(Lee et al. </a:t>
            </a:r>
            <a:r>
              <a:rPr lang="en-US" altLang="en-US" sz="2400" dirty="0" err="1" smtClean="0">
                <a:solidFill>
                  <a:schemeClr val="bg1"/>
                </a:solidFill>
                <a:latin typeface="Calibri" panose="020F0502020204030204" pitchFamily="34" charset="0"/>
              </a:rPr>
              <a:t>Amer</a:t>
            </a:r>
            <a:r>
              <a:rPr lang="en-US" altLang="en-US" sz="2400" dirty="0" smtClean="0">
                <a:solidFill>
                  <a:schemeClr val="bg1"/>
                </a:solidFill>
                <a:latin typeface="Calibri" panose="020F0502020204030204" pitchFamily="34" charset="0"/>
              </a:rPr>
              <a:t> J Gastro 2010)</a:t>
            </a:r>
          </a:p>
          <a:p>
            <a:endParaRPr lang="en-US" alt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0801" y="2432050"/>
            <a:ext cx="6460067"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8201793" y="6248400"/>
            <a:ext cx="829474" cy="53340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295400"/>
          </a:xfrm>
        </p:spPr>
        <p:txBody>
          <a:bodyPr>
            <a:normAutofit fontScale="90000"/>
          </a:bodyPr>
          <a:lstStyle/>
          <a:p>
            <a:pPr>
              <a:defRPr/>
            </a:pPr>
            <a:r>
              <a:rPr lang="en-US" sz="4000" dirty="0" smtClean="0">
                <a:latin typeface="Times" panose="02020603050405020304" pitchFamily="18" charset="0"/>
                <a:cs typeface="Times" panose="02020603050405020304" pitchFamily="18" charset="0"/>
              </a:rPr>
              <a:t>Calculation </a:t>
            </a:r>
            <a:r>
              <a:rPr lang="en-US" sz="4000" dirty="0">
                <a:latin typeface="Times" panose="02020603050405020304" pitchFamily="18" charset="0"/>
                <a:cs typeface="Times" panose="02020603050405020304" pitchFamily="18" charset="0"/>
              </a:rPr>
              <a:t>of pancreatic cyst prevalence in the </a:t>
            </a:r>
            <a:r>
              <a:rPr lang="en-US" sz="4000" dirty="0" smtClean="0">
                <a:latin typeface="Times" panose="02020603050405020304" pitchFamily="18" charset="0"/>
                <a:cs typeface="Times" panose="02020603050405020304" pitchFamily="18" charset="0"/>
              </a:rPr>
              <a:t/>
            </a:r>
            <a:br>
              <a:rPr lang="en-US" sz="4000" dirty="0" smtClean="0">
                <a:latin typeface="Times" panose="02020603050405020304" pitchFamily="18" charset="0"/>
                <a:cs typeface="Times" panose="02020603050405020304" pitchFamily="18" charset="0"/>
              </a:rPr>
            </a:br>
            <a:r>
              <a:rPr lang="en-US" sz="4000" dirty="0" smtClean="0">
                <a:latin typeface="Times" panose="02020603050405020304" pitchFamily="18" charset="0"/>
                <a:cs typeface="Times" panose="02020603050405020304" pitchFamily="18" charset="0"/>
              </a:rPr>
              <a:t>US </a:t>
            </a:r>
            <a:r>
              <a:rPr lang="en-US" sz="4000" dirty="0">
                <a:latin typeface="Times" panose="02020603050405020304" pitchFamily="18" charset="0"/>
                <a:cs typeface="Times" panose="02020603050405020304" pitchFamily="18" charset="0"/>
              </a:rPr>
              <a:t>population in </a:t>
            </a:r>
            <a:r>
              <a:rPr lang="en-US" sz="4000" dirty="0" smtClean="0">
                <a:latin typeface="Times" panose="02020603050405020304" pitchFamily="18" charset="0"/>
                <a:cs typeface="Times" panose="02020603050405020304" pitchFamily="18" charset="0"/>
              </a:rPr>
              <a:t>adults between age </a:t>
            </a:r>
            <a:r>
              <a:rPr lang="en-US" sz="4000" dirty="0">
                <a:latin typeface="Times" panose="02020603050405020304" pitchFamily="18" charset="0"/>
                <a:cs typeface="Times" panose="02020603050405020304" pitchFamily="18" charset="0"/>
              </a:rPr>
              <a:t>40 and </a:t>
            </a:r>
            <a:r>
              <a:rPr lang="en-US" sz="4000" dirty="0" smtClean="0">
                <a:latin typeface="Times" panose="02020603050405020304" pitchFamily="18" charset="0"/>
                <a:cs typeface="Times" panose="02020603050405020304" pitchFamily="18" charset="0"/>
              </a:rPr>
              <a:t>84</a:t>
            </a:r>
            <a:br>
              <a:rPr lang="en-US" sz="4000" dirty="0" smtClean="0">
                <a:latin typeface="Times" panose="02020603050405020304" pitchFamily="18" charset="0"/>
                <a:cs typeface="Times" panose="02020603050405020304" pitchFamily="18" charset="0"/>
              </a:rPr>
            </a:br>
            <a:r>
              <a:rPr lang="en-US" sz="2700" dirty="0" smtClean="0">
                <a:latin typeface="Times" panose="02020603050405020304" pitchFamily="18" charset="0"/>
                <a:cs typeface="Times" panose="02020603050405020304" pitchFamily="18" charset="0"/>
              </a:rPr>
              <a:t>(Gardner et al.  Oct 2013  American Journal of Gastro)</a:t>
            </a:r>
            <a:r>
              <a:rPr lang="en-US" b="1" dirty="0"/>
              <a:t/>
            </a:r>
            <a:br>
              <a:rPr lang="en-US" b="1"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2343506"/>
              </p:ext>
            </p:extLst>
          </p:nvPr>
        </p:nvGraphicFramePr>
        <p:xfrm>
          <a:off x="152471" y="1524000"/>
          <a:ext cx="8839200" cy="3657600"/>
        </p:xfrm>
        <a:graphic>
          <a:graphicData uri="http://schemas.openxmlformats.org/drawingml/2006/table">
            <a:tbl>
              <a:tblPr/>
              <a:tblGrid>
                <a:gridCol w="2048862"/>
                <a:gridCol w="1828800"/>
                <a:gridCol w="2827867"/>
                <a:gridCol w="2133671"/>
              </a:tblGrid>
              <a:tr h="914400">
                <a:tc>
                  <a:txBody>
                    <a:bodyPr/>
                    <a:lstStyle/>
                    <a:p>
                      <a:pPr marL="0" marR="0"/>
                      <a:r>
                        <a:rPr lang="en-US" sz="2000" dirty="0">
                          <a:solidFill>
                            <a:schemeClr val="bg1"/>
                          </a:solidFill>
                          <a:effectLst/>
                          <a:latin typeface="Times" panose="02020603050405020304" pitchFamily="18" charset="0"/>
                          <a:cs typeface="Times" panose="02020603050405020304" pitchFamily="18" charset="0"/>
                        </a:rPr>
                        <a:t> </a:t>
                      </a:r>
                    </a:p>
                  </a:txBody>
                  <a:tcPr marL="0" marR="0" marT="0" marB="0" anchor="ctr">
                    <a:lnL>
                      <a:noFill/>
                    </a:lnL>
                    <a:lnR>
                      <a:noFill/>
                    </a:lnR>
                    <a:lnT>
                      <a:noFill/>
                    </a:lnT>
                    <a:lnB>
                      <a:noFill/>
                    </a:lnB>
                  </a:tcPr>
                </a:tc>
                <a:tc>
                  <a:txBody>
                    <a:bodyPr/>
                    <a:lstStyle/>
                    <a:p>
                      <a:pPr marL="0" marR="0" algn="ctr"/>
                      <a:r>
                        <a:rPr lang="en-US" sz="2000" b="1" dirty="0">
                          <a:solidFill>
                            <a:schemeClr val="bg1"/>
                          </a:solidFill>
                          <a:effectLst/>
                          <a:latin typeface="Times" panose="02020603050405020304" pitchFamily="18" charset="0"/>
                          <a:cs typeface="Times" panose="02020603050405020304" pitchFamily="18" charset="0"/>
                        </a:rPr>
                        <a:t>US </a:t>
                      </a:r>
                      <a:r>
                        <a:rPr lang="en-US" sz="2000" b="1" dirty="0" err="1" smtClean="0">
                          <a:solidFill>
                            <a:schemeClr val="bg1"/>
                          </a:solidFill>
                          <a:effectLst/>
                          <a:latin typeface="Times" panose="02020603050405020304" pitchFamily="18" charset="0"/>
                          <a:cs typeface="Times" panose="02020603050405020304" pitchFamily="18" charset="0"/>
                        </a:rPr>
                        <a:t>population</a:t>
                      </a:r>
                      <a:r>
                        <a:rPr lang="en-US" sz="2000" b="1" baseline="30000" dirty="0" err="1" smtClean="0">
                          <a:solidFill>
                            <a:schemeClr val="bg1"/>
                          </a:solidFill>
                          <a:latin typeface="Times" panose="02020603050405020304" pitchFamily="18" charset="0"/>
                          <a:cs typeface="Times" panose="02020603050405020304" pitchFamily="18" charset="0"/>
                        </a:rPr>
                        <a:t>a</a:t>
                      </a:r>
                      <a:endParaRPr lang="en-US" sz="2000" b="1" dirty="0">
                        <a:solidFill>
                          <a:schemeClr val="bg1"/>
                        </a:solidFill>
                        <a:effectLst/>
                        <a:latin typeface="Times" panose="02020603050405020304" pitchFamily="18" charset="0"/>
                        <a:cs typeface="Times" panose="02020603050405020304" pitchFamily="18" charset="0"/>
                      </a:endParaRPr>
                    </a:p>
                  </a:txBody>
                  <a:tcPr marL="0" marR="0" marT="0" marB="0" anchor="ctr">
                    <a:lnL>
                      <a:noFill/>
                    </a:lnL>
                    <a:lnR>
                      <a:noFill/>
                    </a:lnR>
                    <a:lnT>
                      <a:noFill/>
                    </a:lnT>
                    <a:lnB>
                      <a:noFill/>
                    </a:lnB>
                  </a:tcPr>
                </a:tc>
                <a:tc>
                  <a:txBody>
                    <a:bodyPr/>
                    <a:lstStyle/>
                    <a:p>
                      <a:pPr marL="0" marR="0" algn="ctr"/>
                      <a:r>
                        <a:rPr lang="en-US" sz="2000" b="1" dirty="0">
                          <a:solidFill>
                            <a:schemeClr val="bg1"/>
                          </a:solidFill>
                          <a:effectLst/>
                          <a:latin typeface="Times" panose="02020603050405020304" pitchFamily="18" charset="0"/>
                          <a:cs typeface="Times" panose="02020603050405020304" pitchFamily="18" charset="0"/>
                        </a:rPr>
                        <a:t>Cyst prevalence </a:t>
                      </a:r>
                      <a:r>
                        <a:rPr lang="en-US" sz="2000" b="1" dirty="0" smtClean="0">
                          <a:solidFill>
                            <a:schemeClr val="bg1"/>
                          </a:solidFill>
                          <a:effectLst/>
                          <a:latin typeface="Times" panose="02020603050405020304" pitchFamily="18" charset="0"/>
                          <a:cs typeface="Times" panose="02020603050405020304" pitchFamily="18" charset="0"/>
                        </a:rPr>
                        <a:t>rate</a:t>
                      </a:r>
                      <a:r>
                        <a:rPr lang="en-US" sz="2000" baseline="30000" dirty="0" smtClean="0">
                          <a:solidFill>
                            <a:schemeClr val="bg1"/>
                          </a:solidFill>
                          <a:latin typeface="Times" panose="02020603050405020304" pitchFamily="18" charset="0"/>
                          <a:cs typeface="Times" panose="02020603050405020304" pitchFamily="18" charset="0"/>
                        </a:rPr>
                        <a:t> </a:t>
                      </a:r>
                      <a:r>
                        <a:rPr lang="en-US" sz="2000" b="1" dirty="0" smtClean="0">
                          <a:solidFill>
                            <a:schemeClr val="bg1"/>
                          </a:solidFill>
                          <a:effectLst/>
                          <a:latin typeface="Times" panose="02020603050405020304" pitchFamily="18" charset="0"/>
                          <a:cs typeface="Times" panose="02020603050405020304" pitchFamily="18" charset="0"/>
                        </a:rPr>
                        <a:t>(%)</a:t>
                      </a:r>
                      <a:r>
                        <a:rPr lang="en-US" sz="2000" baseline="30000" dirty="0" smtClean="0">
                          <a:solidFill>
                            <a:schemeClr val="bg1"/>
                          </a:solidFill>
                          <a:latin typeface="Times" panose="02020603050405020304" pitchFamily="18" charset="0"/>
                          <a:cs typeface="Times" panose="02020603050405020304" pitchFamily="18" charset="0"/>
                        </a:rPr>
                        <a:t> b</a:t>
                      </a:r>
                      <a:r>
                        <a:rPr lang="en-US" sz="2000" baseline="30000" dirty="0" smtClean="0">
                          <a:solidFill>
                            <a:schemeClr val="bg1"/>
                          </a:solidFill>
                          <a:effectLst/>
                          <a:latin typeface="Times" panose="02020603050405020304" pitchFamily="18" charset="0"/>
                          <a:cs typeface="Times" panose="02020603050405020304" pitchFamily="18" charset="0"/>
                        </a:rPr>
                        <a:t> </a:t>
                      </a:r>
                      <a:endParaRPr lang="en-US" sz="2000" dirty="0">
                        <a:solidFill>
                          <a:schemeClr val="bg1"/>
                        </a:solidFill>
                        <a:effectLst/>
                        <a:latin typeface="Times" panose="02020603050405020304" pitchFamily="18" charset="0"/>
                        <a:cs typeface="Times" panose="02020603050405020304" pitchFamily="18" charset="0"/>
                      </a:endParaRPr>
                    </a:p>
                  </a:txBody>
                  <a:tcPr marL="0" marR="0" marT="0" marB="0" anchor="ctr">
                    <a:lnL>
                      <a:noFill/>
                    </a:lnL>
                    <a:lnR>
                      <a:noFill/>
                    </a:lnR>
                    <a:lnT>
                      <a:noFill/>
                    </a:lnT>
                    <a:lnB>
                      <a:noFill/>
                    </a:lnB>
                  </a:tcPr>
                </a:tc>
                <a:tc>
                  <a:txBody>
                    <a:bodyPr/>
                    <a:lstStyle/>
                    <a:p>
                      <a:pPr marL="0" marR="0" algn="ctr"/>
                      <a:r>
                        <a:rPr lang="en-US" sz="2000" b="1">
                          <a:solidFill>
                            <a:schemeClr val="bg1"/>
                          </a:solidFill>
                          <a:effectLst/>
                          <a:latin typeface="Times" panose="02020603050405020304" pitchFamily="18" charset="0"/>
                          <a:cs typeface="Times" panose="02020603050405020304" pitchFamily="18" charset="0"/>
                        </a:rPr>
                        <a:t>Total number of cysts</a:t>
                      </a:r>
                      <a:endParaRPr lang="en-US" sz="2000">
                        <a:solidFill>
                          <a:schemeClr val="bg1"/>
                        </a:solidFill>
                        <a:effectLst/>
                        <a:latin typeface="Times" panose="02020603050405020304" pitchFamily="18" charset="0"/>
                        <a:cs typeface="Times" panose="02020603050405020304" pitchFamily="18" charset="0"/>
                      </a:endParaRPr>
                    </a:p>
                  </a:txBody>
                  <a:tcPr marL="0" marR="0" marT="0" marB="0" anchor="ctr">
                    <a:lnL>
                      <a:noFill/>
                    </a:lnL>
                    <a:lnR>
                      <a:noFill/>
                    </a:lnR>
                    <a:lnT>
                      <a:noFill/>
                    </a:lnT>
                    <a:lnB>
                      <a:noFill/>
                    </a:lnB>
                  </a:tcPr>
                </a:tc>
              </a:tr>
              <a:tr h="457200">
                <a:tc>
                  <a:txBody>
                    <a:bodyPr/>
                    <a:lstStyle/>
                    <a:p>
                      <a:pPr marL="0" marR="0" algn="ctr"/>
                      <a:r>
                        <a:rPr lang="en-US" sz="2000" b="1" i="0" dirty="0">
                          <a:solidFill>
                            <a:schemeClr val="bg1"/>
                          </a:solidFill>
                          <a:effectLst/>
                          <a:latin typeface="Times" panose="02020603050405020304" pitchFamily="18" charset="0"/>
                          <a:cs typeface="Times" panose="02020603050405020304" pitchFamily="18" charset="0"/>
                        </a:rPr>
                        <a:t>Total population</a:t>
                      </a:r>
                    </a:p>
                  </a:txBody>
                  <a:tcPr marL="0" marR="0" marT="0" marB="0" anchor="ctr">
                    <a:lnL>
                      <a:noFill/>
                    </a:lnL>
                    <a:lnR>
                      <a:noFill/>
                    </a:lnR>
                    <a:lnT>
                      <a:noFill/>
                    </a:lnT>
                    <a:lnB>
                      <a:noFill/>
                    </a:lnB>
                  </a:tcPr>
                </a:tc>
                <a:tc>
                  <a:txBody>
                    <a:bodyPr/>
                    <a:lstStyle/>
                    <a:p>
                      <a:pPr marL="0" marR="0" algn="ctr"/>
                      <a:r>
                        <a:rPr lang="en-US" sz="2000" dirty="0">
                          <a:solidFill>
                            <a:schemeClr val="bg1"/>
                          </a:solidFill>
                          <a:effectLst/>
                          <a:latin typeface="Times" panose="02020603050405020304" pitchFamily="18" charset="0"/>
                          <a:cs typeface="Times" panose="02020603050405020304" pitchFamily="18" charset="0"/>
                        </a:rPr>
                        <a:t>137,154,960</a:t>
                      </a:r>
                    </a:p>
                  </a:txBody>
                  <a:tcPr marL="0" marR="0" marT="0" marB="0" anchor="ctr">
                    <a:lnL>
                      <a:noFill/>
                    </a:lnL>
                    <a:lnR>
                      <a:noFill/>
                    </a:lnR>
                    <a:lnT>
                      <a:noFill/>
                    </a:lnT>
                    <a:lnB>
                      <a:noFill/>
                    </a:lnB>
                  </a:tcPr>
                </a:tc>
                <a:tc>
                  <a:txBody>
                    <a:bodyPr/>
                    <a:lstStyle/>
                    <a:p>
                      <a:pPr marL="0" marR="0" algn="ctr"/>
                      <a:r>
                        <a:rPr lang="en-US" sz="2000" dirty="0">
                          <a:solidFill>
                            <a:schemeClr val="bg1"/>
                          </a:solidFill>
                          <a:effectLst/>
                          <a:latin typeface="Times" panose="02020603050405020304" pitchFamily="18" charset="0"/>
                          <a:cs typeface="Times" panose="02020603050405020304" pitchFamily="18" charset="0"/>
                        </a:rPr>
                        <a:t>2.5</a:t>
                      </a:r>
                    </a:p>
                  </a:txBody>
                  <a:tcPr marL="0" marR="0" marT="0" marB="0" anchor="ctr">
                    <a:lnL>
                      <a:noFill/>
                    </a:lnL>
                    <a:lnR>
                      <a:noFill/>
                    </a:lnR>
                    <a:lnT>
                      <a:noFill/>
                    </a:lnT>
                    <a:lnB>
                      <a:noFill/>
                    </a:lnB>
                  </a:tcPr>
                </a:tc>
                <a:tc>
                  <a:txBody>
                    <a:bodyPr/>
                    <a:lstStyle/>
                    <a:p>
                      <a:pPr marL="0" marR="0" algn="ctr"/>
                      <a:r>
                        <a:rPr lang="en-US" sz="2000" b="1" dirty="0">
                          <a:solidFill>
                            <a:schemeClr val="bg1"/>
                          </a:solidFill>
                          <a:effectLst/>
                          <a:latin typeface="Times" panose="02020603050405020304" pitchFamily="18" charset="0"/>
                          <a:cs typeface="Times" panose="02020603050405020304" pitchFamily="18" charset="0"/>
                        </a:rPr>
                        <a:t>3,428,874</a:t>
                      </a:r>
                    </a:p>
                  </a:txBody>
                  <a:tcPr marL="0" marR="0" marT="0" marB="0" anchor="ctr">
                    <a:lnL>
                      <a:noFill/>
                    </a:lnL>
                    <a:lnR>
                      <a:noFill/>
                    </a:lnR>
                    <a:lnT>
                      <a:noFill/>
                    </a:lnT>
                    <a:lnB>
                      <a:noFill/>
                    </a:lnB>
                  </a:tcPr>
                </a:tc>
              </a:tr>
              <a:tr h="457200">
                <a:tc>
                  <a:txBody>
                    <a:bodyPr/>
                    <a:lstStyle/>
                    <a:p>
                      <a:pPr marL="0" marR="0"/>
                      <a:r>
                        <a:rPr lang="en-US" sz="2000" dirty="0">
                          <a:solidFill>
                            <a:schemeClr val="bg1"/>
                          </a:solidFill>
                          <a:effectLst/>
                          <a:latin typeface="Times" panose="02020603050405020304" pitchFamily="18" charset="0"/>
                          <a:cs typeface="Times" panose="02020603050405020304" pitchFamily="18" charset="0"/>
                        </a:rPr>
                        <a:t> 40–49-year-olds</a:t>
                      </a:r>
                    </a:p>
                  </a:txBody>
                  <a:tcPr marL="0" marR="0" marT="0" marB="0" anchor="ctr">
                    <a:lnL>
                      <a:noFill/>
                    </a:lnL>
                    <a:lnR>
                      <a:noFill/>
                    </a:lnR>
                    <a:lnT>
                      <a:noFill/>
                    </a:lnT>
                    <a:lnB>
                      <a:noFill/>
                    </a:lnB>
                  </a:tcPr>
                </a:tc>
                <a:tc>
                  <a:txBody>
                    <a:bodyPr/>
                    <a:lstStyle/>
                    <a:p>
                      <a:pPr marL="0" marR="0" algn="ctr"/>
                      <a:r>
                        <a:rPr lang="en-US" sz="2000" dirty="0">
                          <a:solidFill>
                            <a:schemeClr val="bg1"/>
                          </a:solidFill>
                          <a:effectLst/>
                          <a:latin typeface="Times" panose="02020603050405020304" pitchFamily="18" charset="0"/>
                          <a:cs typeface="Times" panose="02020603050405020304" pitchFamily="18" charset="0"/>
                        </a:rPr>
                        <a:t>43,599,555</a:t>
                      </a:r>
                    </a:p>
                  </a:txBody>
                  <a:tcPr marL="0" marR="0" marT="0" marB="0" anchor="ctr">
                    <a:lnL>
                      <a:noFill/>
                    </a:lnL>
                    <a:lnR>
                      <a:noFill/>
                    </a:lnR>
                    <a:lnT>
                      <a:noFill/>
                    </a:lnT>
                    <a:lnB>
                      <a:noFill/>
                    </a:lnB>
                  </a:tcPr>
                </a:tc>
                <a:tc>
                  <a:txBody>
                    <a:bodyPr/>
                    <a:lstStyle/>
                    <a:p>
                      <a:pPr marL="0" marR="0" algn="ctr"/>
                      <a:r>
                        <a:rPr lang="en-US" sz="2000">
                          <a:solidFill>
                            <a:schemeClr val="bg1"/>
                          </a:solidFill>
                          <a:effectLst/>
                          <a:latin typeface="Times" panose="02020603050405020304" pitchFamily="18" charset="0"/>
                          <a:cs typeface="Times" panose="02020603050405020304" pitchFamily="18" charset="0"/>
                        </a:rPr>
                        <a:t>1.35</a:t>
                      </a:r>
                    </a:p>
                  </a:txBody>
                  <a:tcPr marL="0" marR="0" marT="0" marB="0" anchor="ctr">
                    <a:lnL>
                      <a:noFill/>
                    </a:lnL>
                    <a:lnR>
                      <a:noFill/>
                    </a:lnR>
                    <a:lnT>
                      <a:noFill/>
                    </a:lnT>
                    <a:lnB>
                      <a:noFill/>
                    </a:lnB>
                  </a:tcPr>
                </a:tc>
                <a:tc>
                  <a:txBody>
                    <a:bodyPr/>
                    <a:lstStyle/>
                    <a:p>
                      <a:pPr marL="0" marR="0" algn="ctr"/>
                      <a:r>
                        <a:rPr lang="en-US" sz="2000">
                          <a:solidFill>
                            <a:schemeClr val="bg1"/>
                          </a:solidFill>
                          <a:effectLst/>
                          <a:latin typeface="Times" panose="02020603050405020304" pitchFamily="18" charset="0"/>
                          <a:cs typeface="Times" panose="02020603050405020304" pitchFamily="18" charset="0"/>
                        </a:rPr>
                        <a:t>588,594</a:t>
                      </a:r>
                    </a:p>
                  </a:txBody>
                  <a:tcPr marL="0" marR="0" marT="0" marB="0" anchor="ctr">
                    <a:lnL>
                      <a:noFill/>
                    </a:lnL>
                    <a:lnR>
                      <a:noFill/>
                    </a:lnR>
                    <a:lnT>
                      <a:noFill/>
                    </a:lnT>
                    <a:lnB>
                      <a:noFill/>
                    </a:lnB>
                  </a:tcPr>
                </a:tc>
              </a:tr>
              <a:tr h="457200">
                <a:tc>
                  <a:txBody>
                    <a:bodyPr/>
                    <a:lstStyle/>
                    <a:p>
                      <a:pPr marL="0" marR="0"/>
                      <a:r>
                        <a:rPr lang="en-US" sz="2000" dirty="0">
                          <a:solidFill>
                            <a:schemeClr val="bg1"/>
                          </a:solidFill>
                          <a:effectLst/>
                          <a:latin typeface="Times" panose="02020603050405020304" pitchFamily="18" charset="0"/>
                          <a:cs typeface="Times" panose="02020603050405020304" pitchFamily="18" charset="0"/>
                        </a:rPr>
                        <a:t> 50–59-year-olds</a:t>
                      </a:r>
                    </a:p>
                  </a:txBody>
                  <a:tcPr marL="0" marR="0" marT="0" marB="0" anchor="ctr">
                    <a:lnL>
                      <a:noFill/>
                    </a:lnL>
                    <a:lnR>
                      <a:noFill/>
                    </a:lnR>
                    <a:lnT>
                      <a:noFill/>
                    </a:lnT>
                    <a:lnB>
                      <a:noFill/>
                    </a:lnB>
                  </a:tcPr>
                </a:tc>
                <a:tc>
                  <a:txBody>
                    <a:bodyPr/>
                    <a:lstStyle/>
                    <a:p>
                      <a:pPr marL="0" marR="0" algn="ctr"/>
                      <a:r>
                        <a:rPr lang="en-US" sz="2000" dirty="0">
                          <a:solidFill>
                            <a:schemeClr val="bg1"/>
                          </a:solidFill>
                          <a:effectLst/>
                          <a:latin typeface="Times" panose="02020603050405020304" pitchFamily="18" charset="0"/>
                          <a:cs typeface="Times" panose="02020603050405020304" pitchFamily="18" charset="0"/>
                        </a:rPr>
                        <a:t>41,962,930</a:t>
                      </a:r>
                    </a:p>
                  </a:txBody>
                  <a:tcPr marL="0" marR="0" marT="0" marB="0" anchor="ctr">
                    <a:lnL>
                      <a:noFill/>
                    </a:lnL>
                    <a:lnR>
                      <a:noFill/>
                    </a:lnR>
                    <a:lnT>
                      <a:noFill/>
                    </a:lnT>
                    <a:lnB>
                      <a:noFill/>
                    </a:lnB>
                  </a:tcPr>
                </a:tc>
                <a:tc>
                  <a:txBody>
                    <a:bodyPr/>
                    <a:lstStyle/>
                    <a:p>
                      <a:pPr marL="0" marR="0" algn="ctr"/>
                      <a:r>
                        <a:rPr lang="en-US" sz="2000">
                          <a:solidFill>
                            <a:schemeClr val="bg1"/>
                          </a:solidFill>
                          <a:effectLst/>
                          <a:latin typeface="Times" panose="02020603050405020304" pitchFamily="18" charset="0"/>
                          <a:cs typeface="Times" panose="02020603050405020304" pitchFamily="18" charset="0"/>
                        </a:rPr>
                        <a:t>2.05</a:t>
                      </a:r>
                    </a:p>
                  </a:txBody>
                  <a:tcPr marL="0" marR="0" marT="0" marB="0" anchor="ctr">
                    <a:lnL>
                      <a:noFill/>
                    </a:lnL>
                    <a:lnR>
                      <a:noFill/>
                    </a:lnR>
                    <a:lnT>
                      <a:noFill/>
                    </a:lnT>
                    <a:lnB>
                      <a:noFill/>
                    </a:lnB>
                  </a:tcPr>
                </a:tc>
                <a:tc>
                  <a:txBody>
                    <a:bodyPr/>
                    <a:lstStyle/>
                    <a:p>
                      <a:pPr marL="0" marR="0" algn="ctr"/>
                      <a:r>
                        <a:rPr lang="en-US" sz="2000">
                          <a:solidFill>
                            <a:schemeClr val="bg1"/>
                          </a:solidFill>
                          <a:effectLst/>
                          <a:latin typeface="Times" panose="02020603050405020304" pitchFamily="18" charset="0"/>
                          <a:cs typeface="Times" panose="02020603050405020304" pitchFamily="18" charset="0"/>
                        </a:rPr>
                        <a:t>860,240</a:t>
                      </a:r>
                    </a:p>
                  </a:txBody>
                  <a:tcPr marL="0" marR="0" marT="0" marB="0" anchor="ctr">
                    <a:lnL>
                      <a:noFill/>
                    </a:lnL>
                    <a:lnR>
                      <a:noFill/>
                    </a:lnR>
                    <a:lnT>
                      <a:noFill/>
                    </a:lnT>
                    <a:lnB>
                      <a:noFill/>
                    </a:lnB>
                  </a:tcPr>
                </a:tc>
              </a:tr>
              <a:tr h="457200">
                <a:tc>
                  <a:txBody>
                    <a:bodyPr/>
                    <a:lstStyle/>
                    <a:p>
                      <a:pPr marL="0" marR="0"/>
                      <a:r>
                        <a:rPr lang="en-US" sz="2000">
                          <a:solidFill>
                            <a:schemeClr val="bg1"/>
                          </a:solidFill>
                          <a:effectLst/>
                          <a:latin typeface="Times" panose="02020603050405020304" pitchFamily="18" charset="0"/>
                          <a:cs typeface="Times" panose="02020603050405020304" pitchFamily="18" charset="0"/>
                        </a:rPr>
                        <a:t> 60–69-year-olds</a:t>
                      </a:r>
                    </a:p>
                  </a:txBody>
                  <a:tcPr marL="0" marR="0" marT="0" marB="0" anchor="ctr">
                    <a:lnL>
                      <a:noFill/>
                    </a:lnL>
                    <a:lnR>
                      <a:noFill/>
                    </a:lnR>
                    <a:lnT>
                      <a:noFill/>
                    </a:lnT>
                    <a:lnB>
                      <a:noFill/>
                    </a:lnB>
                  </a:tcPr>
                </a:tc>
                <a:tc>
                  <a:txBody>
                    <a:bodyPr/>
                    <a:lstStyle/>
                    <a:p>
                      <a:pPr marL="0" marR="0" algn="ctr"/>
                      <a:r>
                        <a:rPr lang="en-US" sz="2000" dirty="0">
                          <a:solidFill>
                            <a:schemeClr val="bg1"/>
                          </a:solidFill>
                          <a:effectLst/>
                          <a:latin typeface="Times" panose="02020603050405020304" pitchFamily="18" charset="0"/>
                          <a:cs typeface="Times" panose="02020603050405020304" pitchFamily="18" charset="0"/>
                        </a:rPr>
                        <a:t>29,253,187</a:t>
                      </a:r>
                    </a:p>
                  </a:txBody>
                  <a:tcPr marL="0" marR="0" marT="0" marB="0" anchor="ctr">
                    <a:lnL>
                      <a:noFill/>
                    </a:lnL>
                    <a:lnR>
                      <a:noFill/>
                    </a:lnR>
                    <a:lnT>
                      <a:noFill/>
                    </a:lnT>
                    <a:lnB>
                      <a:noFill/>
                    </a:lnB>
                  </a:tcPr>
                </a:tc>
                <a:tc>
                  <a:txBody>
                    <a:bodyPr/>
                    <a:lstStyle/>
                    <a:p>
                      <a:pPr marL="0" marR="0" algn="ctr"/>
                      <a:r>
                        <a:rPr lang="en-US" sz="2000">
                          <a:solidFill>
                            <a:schemeClr val="bg1"/>
                          </a:solidFill>
                          <a:effectLst/>
                          <a:latin typeface="Times" panose="02020603050405020304" pitchFamily="18" charset="0"/>
                          <a:cs typeface="Times" panose="02020603050405020304" pitchFamily="18" charset="0"/>
                        </a:rPr>
                        <a:t>3.25</a:t>
                      </a:r>
                    </a:p>
                  </a:txBody>
                  <a:tcPr marL="0" marR="0" marT="0" marB="0" anchor="ctr">
                    <a:lnL>
                      <a:noFill/>
                    </a:lnL>
                    <a:lnR>
                      <a:noFill/>
                    </a:lnR>
                    <a:lnT>
                      <a:noFill/>
                    </a:lnT>
                    <a:lnB>
                      <a:noFill/>
                    </a:lnB>
                  </a:tcPr>
                </a:tc>
                <a:tc>
                  <a:txBody>
                    <a:bodyPr/>
                    <a:lstStyle/>
                    <a:p>
                      <a:pPr marL="0" marR="0" algn="ctr"/>
                      <a:r>
                        <a:rPr lang="en-US" sz="2000">
                          <a:solidFill>
                            <a:schemeClr val="bg1"/>
                          </a:solidFill>
                          <a:effectLst/>
                          <a:latin typeface="Times" panose="02020603050405020304" pitchFamily="18" charset="0"/>
                          <a:cs typeface="Times" panose="02020603050405020304" pitchFamily="18" charset="0"/>
                        </a:rPr>
                        <a:t>950,729</a:t>
                      </a:r>
                    </a:p>
                  </a:txBody>
                  <a:tcPr marL="0" marR="0" marT="0" marB="0" anchor="ctr">
                    <a:lnL>
                      <a:noFill/>
                    </a:lnL>
                    <a:lnR>
                      <a:noFill/>
                    </a:lnR>
                    <a:lnT>
                      <a:noFill/>
                    </a:lnT>
                    <a:lnB>
                      <a:noFill/>
                    </a:lnB>
                  </a:tcPr>
                </a:tc>
              </a:tr>
              <a:tr h="457200">
                <a:tc>
                  <a:txBody>
                    <a:bodyPr/>
                    <a:lstStyle/>
                    <a:p>
                      <a:pPr marL="0" marR="0"/>
                      <a:r>
                        <a:rPr lang="en-US" sz="2000">
                          <a:solidFill>
                            <a:schemeClr val="bg1"/>
                          </a:solidFill>
                          <a:effectLst/>
                          <a:latin typeface="Times" panose="02020603050405020304" pitchFamily="18" charset="0"/>
                          <a:cs typeface="Times" panose="02020603050405020304" pitchFamily="18" charset="0"/>
                        </a:rPr>
                        <a:t> 70–79-year-olds</a:t>
                      </a:r>
                    </a:p>
                  </a:txBody>
                  <a:tcPr marL="0" marR="0" marT="0" marB="0" anchor="ctr">
                    <a:lnL>
                      <a:noFill/>
                    </a:lnL>
                    <a:lnR>
                      <a:noFill/>
                    </a:lnR>
                    <a:lnT>
                      <a:noFill/>
                    </a:lnT>
                    <a:lnB>
                      <a:noFill/>
                    </a:lnB>
                  </a:tcPr>
                </a:tc>
                <a:tc>
                  <a:txBody>
                    <a:bodyPr/>
                    <a:lstStyle/>
                    <a:p>
                      <a:pPr marL="0" marR="0" algn="ctr"/>
                      <a:r>
                        <a:rPr lang="en-US" sz="2000" dirty="0">
                          <a:solidFill>
                            <a:schemeClr val="bg1"/>
                          </a:solidFill>
                          <a:effectLst/>
                          <a:latin typeface="Times" panose="02020603050405020304" pitchFamily="18" charset="0"/>
                          <a:cs typeface="Times" panose="02020603050405020304" pitchFamily="18" charset="0"/>
                        </a:rPr>
                        <a:t>16,595,961</a:t>
                      </a:r>
                    </a:p>
                  </a:txBody>
                  <a:tcPr marL="0" marR="0" marT="0" marB="0" anchor="ctr">
                    <a:lnL>
                      <a:noFill/>
                    </a:lnL>
                    <a:lnR>
                      <a:noFill/>
                    </a:lnR>
                    <a:lnT>
                      <a:noFill/>
                    </a:lnT>
                    <a:lnB>
                      <a:noFill/>
                    </a:lnB>
                  </a:tcPr>
                </a:tc>
                <a:tc>
                  <a:txBody>
                    <a:bodyPr/>
                    <a:lstStyle/>
                    <a:p>
                      <a:pPr marL="0" marR="0" algn="ctr"/>
                      <a:r>
                        <a:rPr lang="en-US" sz="2000">
                          <a:solidFill>
                            <a:schemeClr val="bg1"/>
                          </a:solidFill>
                          <a:effectLst/>
                          <a:latin typeface="Times" panose="02020603050405020304" pitchFamily="18" charset="0"/>
                          <a:cs typeface="Times" panose="02020603050405020304" pitchFamily="18" charset="0"/>
                        </a:rPr>
                        <a:t>7.3</a:t>
                      </a:r>
                    </a:p>
                  </a:txBody>
                  <a:tcPr marL="0" marR="0" marT="0" marB="0" anchor="ctr">
                    <a:lnL>
                      <a:noFill/>
                    </a:lnL>
                    <a:lnR>
                      <a:noFill/>
                    </a:lnR>
                    <a:lnT>
                      <a:noFill/>
                    </a:lnT>
                    <a:lnB>
                      <a:noFill/>
                    </a:lnB>
                  </a:tcPr>
                </a:tc>
                <a:tc>
                  <a:txBody>
                    <a:bodyPr/>
                    <a:lstStyle/>
                    <a:p>
                      <a:pPr marL="0" marR="0" algn="ctr"/>
                      <a:r>
                        <a:rPr lang="en-US" sz="2000">
                          <a:solidFill>
                            <a:schemeClr val="bg1"/>
                          </a:solidFill>
                          <a:effectLst/>
                          <a:latin typeface="Times" panose="02020603050405020304" pitchFamily="18" charset="0"/>
                          <a:cs typeface="Times" panose="02020603050405020304" pitchFamily="18" charset="0"/>
                        </a:rPr>
                        <a:t>1,211,505</a:t>
                      </a:r>
                    </a:p>
                  </a:txBody>
                  <a:tcPr marL="0" marR="0" marT="0" marB="0" anchor="ctr">
                    <a:lnL>
                      <a:noFill/>
                    </a:lnL>
                    <a:lnR>
                      <a:noFill/>
                    </a:lnR>
                    <a:lnT>
                      <a:noFill/>
                    </a:lnT>
                    <a:lnB>
                      <a:noFill/>
                    </a:lnB>
                  </a:tcPr>
                </a:tc>
              </a:tr>
              <a:tr h="457200">
                <a:tc>
                  <a:txBody>
                    <a:bodyPr/>
                    <a:lstStyle/>
                    <a:p>
                      <a:pPr marL="0" marR="0"/>
                      <a:r>
                        <a:rPr lang="en-US" sz="2000">
                          <a:solidFill>
                            <a:schemeClr val="bg1"/>
                          </a:solidFill>
                          <a:effectLst/>
                          <a:latin typeface="Times" panose="02020603050405020304" pitchFamily="18" charset="0"/>
                          <a:cs typeface="Times" panose="02020603050405020304" pitchFamily="18" charset="0"/>
                        </a:rPr>
                        <a:t> 80–84-year-olds</a:t>
                      </a:r>
                    </a:p>
                  </a:txBody>
                  <a:tcPr marL="0" marR="0" marT="0" marB="0" anchor="ctr">
                    <a:lnL>
                      <a:noFill/>
                    </a:lnL>
                    <a:lnR>
                      <a:noFill/>
                    </a:lnR>
                    <a:lnT>
                      <a:noFill/>
                    </a:lnT>
                    <a:lnB>
                      <a:noFill/>
                    </a:lnB>
                  </a:tcPr>
                </a:tc>
                <a:tc>
                  <a:txBody>
                    <a:bodyPr/>
                    <a:lstStyle/>
                    <a:p>
                      <a:pPr marL="0" marR="0" algn="ctr"/>
                      <a:r>
                        <a:rPr lang="en-US" sz="2000" dirty="0">
                          <a:solidFill>
                            <a:schemeClr val="bg1"/>
                          </a:solidFill>
                          <a:effectLst/>
                          <a:latin typeface="Times" panose="02020603050405020304" pitchFamily="18" charset="0"/>
                          <a:cs typeface="Times" panose="02020603050405020304" pitchFamily="18" charset="0"/>
                        </a:rPr>
                        <a:t>5,743,327</a:t>
                      </a:r>
                    </a:p>
                  </a:txBody>
                  <a:tcPr marL="0" marR="0" marT="0" marB="0" anchor="ctr">
                    <a:lnL>
                      <a:noFill/>
                    </a:lnL>
                    <a:lnR>
                      <a:noFill/>
                    </a:lnR>
                    <a:lnT>
                      <a:noFill/>
                    </a:lnT>
                    <a:lnB>
                      <a:noFill/>
                    </a:lnB>
                  </a:tcPr>
                </a:tc>
                <a:tc>
                  <a:txBody>
                    <a:bodyPr/>
                    <a:lstStyle/>
                    <a:p>
                      <a:pPr marL="0" marR="0" algn="ctr"/>
                      <a:r>
                        <a:rPr lang="en-US" sz="2000" dirty="0">
                          <a:solidFill>
                            <a:schemeClr val="bg1"/>
                          </a:solidFill>
                          <a:effectLst/>
                          <a:latin typeface="Times" panose="02020603050405020304" pitchFamily="18" charset="0"/>
                          <a:cs typeface="Times" panose="02020603050405020304" pitchFamily="18" charset="0"/>
                        </a:rPr>
                        <a:t>8.7</a:t>
                      </a:r>
                    </a:p>
                  </a:txBody>
                  <a:tcPr marL="0" marR="0" marT="0" marB="0" anchor="ctr">
                    <a:lnL>
                      <a:noFill/>
                    </a:lnL>
                    <a:lnR>
                      <a:noFill/>
                    </a:lnR>
                    <a:lnT>
                      <a:noFill/>
                    </a:lnT>
                    <a:lnB>
                      <a:noFill/>
                    </a:lnB>
                  </a:tcPr>
                </a:tc>
                <a:tc>
                  <a:txBody>
                    <a:bodyPr/>
                    <a:lstStyle/>
                    <a:p>
                      <a:pPr marL="0" marR="0" algn="ctr"/>
                      <a:r>
                        <a:rPr lang="en-US" sz="2000" dirty="0">
                          <a:solidFill>
                            <a:schemeClr val="bg1"/>
                          </a:solidFill>
                          <a:effectLst/>
                          <a:latin typeface="Times" panose="02020603050405020304" pitchFamily="18" charset="0"/>
                          <a:cs typeface="Times" panose="02020603050405020304" pitchFamily="18" charset="0"/>
                        </a:rPr>
                        <a:t>499,669</a:t>
                      </a:r>
                    </a:p>
                  </a:txBody>
                  <a:tcPr marL="0" marR="0" marT="0" marB="0" anchor="ctr">
                    <a:lnL>
                      <a:noFill/>
                    </a:lnL>
                    <a:lnR>
                      <a:noFill/>
                    </a:lnR>
                    <a:lnT>
                      <a:noFill/>
                    </a:lnT>
                    <a:lnB>
                      <a:noFill/>
                    </a:lnB>
                  </a:tcPr>
                </a:tc>
              </a:tr>
            </a:tbl>
          </a:graphicData>
        </a:graphic>
      </p:graphicFrame>
      <p:sp>
        <p:nvSpPr>
          <p:cNvPr id="58400" name="TextBox 4"/>
          <p:cNvSpPr txBox="1">
            <a:spLocks noChangeArrowheads="1"/>
          </p:cNvSpPr>
          <p:nvPr/>
        </p:nvSpPr>
        <p:spPr bwMode="auto">
          <a:xfrm>
            <a:off x="100577" y="5257800"/>
            <a:ext cx="88148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hlink"/>
                </a:solidFill>
                <a:latin typeface="Comic Sans MS" pitchFamily="66" charset="0"/>
              </a:defRPr>
            </a:lvl1pPr>
            <a:lvl2pPr marL="742950" indent="-285750">
              <a:spcBef>
                <a:spcPct val="20000"/>
              </a:spcBef>
              <a:buChar char="–"/>
              <a:defRPr sz="2800">
                <a:solidFill>
                  <a:schemeClr val="hlink"/>
                </a:solidFill>
                <a:latin typeface="Times New Roman" pitchFamily="18" charset="0"/>
              </a:defRPr>
            </a:lvl2pPr>
            <a:lvl3pPr marL="1143000" indent="-228600">
              <a:spcBef>
                <a:spcPct val="20000"/>
              </a:spcBef>
              <a:buChar char="•"/>
              <a:defRPr sz="2400">
                <a:solidFill>
                  <a:schemeClr val="hlink"/>
                </a:solidFill>
                <a:latin typeface="Times New Roman" pitchFamily="18" charset="0"/>
              </a:defRPr>
            </a:lvl3pPr>
            <a:lvl4pPr marL="1600200" indent="-228600">
              <a:spcBef>
                <a:spcPct val="20000"/>
              </a:spcBef>
              <a:buChar char="–"/>
              <a:defRPr sz="2000">
                <a:solidFill>
                  <a:schemeClr val="hlink"/>
                </a:solidFill>
                <a:latin typeface="Times New Roman" pitchFamily="18" charset="0"/>
              </a:defRPr>
            </a:lvl4pPr>
            <a:lvl5pPr marL="2057400" indent="-228600">
              <a:spcBef>
                <a:spcPct val="20000"/>
              </a:spcBef>
              <a:buChar char="»"/>
              <a:defRPr sz="2000">
                <a:solidFill>
                  <a:schemeClr val="hlink"/>
                </a:solidFill>
                <a:latin typeface="Times New Roman" pitchFamily="18" charset="0"/>
              </a:defRPr>
            </a:lvl5pPr>
            <a:lvl6pPr marL="2514600" indent="-228600" eaLnBrk="0" fontAlgn="base" hangingPunct="0">
              <a:spcBef>
                <a:spcPct val="20000"/>
              </a:spcBef>
              <a:spcAft>
                <a:spcPct val="0"/>
              </a:spcAft>
              <a:buChar char="»"/>
              <a:defRPr sz="2000">
                <a:solidFill>
                  <a:schemeClr val="hlink"/>
                </a:solidFill>
                <a:latin typeface="Times New Roman" pitchFamily="18" charset="0"/>
              </a:defRPr>
            </a:lvl6pPr>
            <a:lvl7pPr marL="2971800" indent="-228600" eaLnBrk="0" fontAlgn="base" hangingPunct="0">
              <a:spcBef>
                <a:spcPct val="20000"/>
              </a:spcBef>
              <a:spcAft>
                <a:spcPct val="0"/>
              </a:spcAft>
              <a:buChar char="»"/>
              <a:defRPr sz="2000">
                <a:solidFill>
                  <a:schemeClr val="hlink"/>
                </a:solidFill>
                <a:latin typeface="Times New Roman" pitchFamily="18" charset="0"/>
              </a:defRPr>
            </a:lvl7pPr>
            <a:lvl8pPr marL="3429000" indent="-228600" eaLnBrk="0" fontAlgn="base" hangingPunct="0">
              <a:spcBef>
                <a:spcPct val="20000"/>
              </a:spcBef>
              <a:spcAft>
                <a:spcPct val="0"/>
              </a:spcAft>
              <a:buChar char="»"/>
              <a:defRPr sz="2000">
                <a:solidFill>
                  <a:schemeClr val="hlink"/>
                </a:solidFill>
                <a:latin typeface="Times New Roman" pitchFamily="18" charset="0"/>
              </a:defRPr>
            </a:lvl8pPr>
            <a:lvl9pPr marL="3886200" indent="-228600" eaLnBrk="0" fontAlgn="base" hangingPunct="0">
              <a:spcBef>
                <a:spcPct val="20000"/>
              </a:spcBef>
              <a:spcAft>
                <a:spcPct val="0"/>
              </a:spcAft>
              <a:buChar char="»"/>
              <a:defRPr sz="2000">
                <a:solidFill>
                  <a:schemeClr val="hlink"/>
                </a:solidFill>
                <a:latin typeface="Times New Roman" pitchFamily="18" charset="0"/>
              </a:defRPr>
            </a:lvl9pPr>
          </a:lstStyle>
          <a:p>
            <a:pPr eaLnBrk="0" fontAlgn="base" hangingPunct="0">
              <a:spcBef>
                <a:spcPct val="0"/>
              </a:spcBef>
              <a:spcAft>
                <a:spcPct val="0"/>
              </a:spcAft>
              <a:buFontTx/>
              <a:buNone/>
            </a:pPr>
            <a:r>
              <a:rPr lang="en-US" altLang="en-US" sz="2000" baseline="30000" dirty="0">
                <a:solidFill>
                  <a:srgbClr val="FFFFFF"/>
                </a:solidFill>
                <a:latin typeface="Times"/>
              </a:rPr>
              <a:t>a</a:t>
            </a:r>
            <a:r>
              <a:rPr lang="en-US" altLang="en-US" sz="2000" dirty="0">
                <a:solidFill>
                  <a:srgbClr val="FFFFFF"/>
                </a:solidFill>
                <a:latin typeface="Times"/>
              </a:rPr>
              <a:t> US population determined from 2010 United States census information</a:t>
            </a:r>
          </a:p>
          <a:p>
            <a:pPr eaLnBrk="0" fontAlgn="base" hangingPunct="0">
              <a:spcBef>
                <a:spcPct val="0"/>
              </a:spcBef>
              <a:spcAft>
                <a:spcPct val="0"/>
              </a:spcAft>
              <a:buFontTx/>
              <a:buNone/>
            </a:pPr>
            <a:r>
              <a:rPr lang="en-US" altLang="en-US" sz="2000" baseline="30000" dirty="0">
                <a:solidFill>
                  <a:srgbClr val="FFFFFF"/>
                </a:solidFill>
                <a:latin typeface="Times"/>
              </a:rPr>
              <a:t>b</a:t>
            </a:r>
            <a:r>
              <a:rPr lang="en-US" altLang="en-US" sz="2000" dirty="0">
                <a:solidFill>
                  <a:srgbClr val="FFFFFF"/>
                </a:solidFill>
                <a:latin typeface="Times"/>
              </a:rPr>
              <a:t> The cyst prevalence rate was determined by combining the mean cyst rate of the two most </a:t>
            </a:r>
            <a:r>
              <a:rPr lang="en-US" altLang="en-US" sz="2000" dirty="0" smtClean="0">
                <a:solidFill>
                  <a:srgbClr val="FFFFFF"/>
                </a:solidFill>
                <a:latin typeface="Times"/>
              </a:rPr>
              <a:t>scientifically </a:t>
            </a:r>
            <a:r>
              <a:rPr lang="en-US" altLang="en-US" sz="2000" dirty="0">
                <a:solidFill>
                  <a:srgbClr val="FFFFFF"/>
                </a:solidFill>
                <a:latin typeface="Times"/>
              </a:rPr>
              <a:t>rigorous cross-sectional imaging studies on cyst prevalence</a:t>
            </a:r>
          </a:p>
          <a:p>
            <a:pPr eaLnBrk="0" fontAlgn="base" hangingPunct="0">
              <a:spcBef>
                <a:spcPct val="0"/>
              </a:spcBef>
              <a:spcAft>
                <a:spcPct val="0"/>
              </a:spcAft>
              <a:buFontTx/>
              <a:buNone/>
            </a:pPr>
            <a:endParaRPr lang="en-US" altLang="en-US" sz="2000" dirty="0">
              <a:solidFill>
                <a:srgbClr val="FFFF00"/>
              </a:solidFill>
              <a:latin typeface="Times"/>
            </a:endParaRPr>
          </a:p>
        </p:txBody>
      </p:sp>
      <p:pic>
        <p:nvPicPr>
          <p:cNvPr id="5" name="Picture 4"/>
          <p:cNvPicPr>
            <a:picLocks noChangeAspect="1"/>
          </p:cNvPicPr>
          <p:nvPr/>
        </p:nvPicPr>
        <p:blipFill>
          <a:blip r:embed="rId2"/>
          <a:stretch>
            <a:fillRect/>
          </a:stretch>
        </p:blipFill>
        <p:spPr>
          <a:xfrm>
            <a:off x="8382000" y="6364285"/>
            <a:ext cx="649266" cy="41751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11" y="595320"/>
            <a:ext cx="8416925" cy="61753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28600" y="-76200"/>
            <a:ext cx="8763000" cy="914400"/>
          </a:xfrm>
        </p:spPr>
        <p:txBody>
          <a:bodyPr/>
          <a:lstStyle/>
          <a:p>
            <a:r>
              <a:rPr lang="en-US" altLang="en-US" sz="3600" dirty="0">
                <a:solidFill>
                  <a:srgbClr val="FFFF00"/>
                </a:solidFill>
              </a:rPr>
              <a:t>Ideal Diagnostic Goals for </a:t>
            </a:r>
            <a:r>
              <a:rPr lang="en-US" altLang="en-US" sz="3600" dirty="0" smtClean="0">
                <a:solidFill>
                  <a:srgbClr val="FFFF00"/>
                </a:solidFill>
              </a:rPr>
              <a:t>PC Biomarkers</a:t>
            </a:r>
            <a:endParaRPr lang="en-US" altLang="en-US" sz="3600" dirty="0"/>
          </a:p>
        </p:txBody>
      </p:sp>
      <p:sp>
        <p:nvSpPr>
          <p:cNvPr id="176131" name="Rectangle 3"/>
          <p:cNvSpPr>
            <a:spLocks noGrp="1" noChangeArrowheads="1"/>
          </p:cNvSpPr>
          <p:nvPr>
            <p:ph type="body" idx="1"/>
          </p:nvPr>
        </p:nvSpPr>
        <p:spPr>
          <a:xfrm>
            <a:off x="-33454" y="838200"/>
            <a:ext cx="9220200" cy="5257800"/>
          </a:xfrm>
        </p:spPr>
        <p:txBody>
          <a:bodyPr/>
          <a:lstStyle/>
          <a:p>
            <a:pPr>
              <a:lnSpc>
                <a:spcPct val="90000"/>
              </a:lnSpc>
              <a:buClr>
                <a:srgbClr val="FFC000"/>
              </a:buClr>
              <a:buSzPct val="100000"/>
              <a:buFont typeface="Wingdings" pitchFamily="2" charset="2"/>
              <a:buChar char="§"/>
            </a:pPr>
            <a:r>
              <a:rPr lang="en-US" altLang="en-US" dirty="0" smtClean="0">
                <a:solidFill>
                  <a:srgbClr val="FFFFFF"/>
                </a:solidFill>
              </a:rPr>
              <a:t>Short-term</a:t>
            </a:r>
          </a:p>
          <a:p>
            <a:pPr lvl="1">
              <a:lnSpc>
                <a:spcPct val="90000"/>
              </a:lnSpc>
              <a:buClr>
                <a:srgbClr val="FFC000"/>
              </a:buClr>
              <a:buSzPct val="100000"/>
              <a:buFont typeface="Wingdings" pitchFamily="2" charset="2"/>
              <a:buChar char="§"/>
            </a:pPr>
            <a:r>
              <a:rPr lang="en-US" altLang="en-US" dirty="0" smtClean="0">
                <a:solidFill>
                  <a:srgbClr val="FFFFFF"/>
                </a:solidFill>
              </a:rPr>
              <a:t>Finding </a:t>
            </a:r>
            <a:r>
              <a:rPr lang="en-US" altLang="en-US" dirty="0">
                <a:solidFill>
                  <a:srgbClr val="FFFFFF"/>
                </a:solidFill>
              </a:rPr>
              <a:t>a tumor at </a:t>
            </a:r>
            <a:r>
              <a:rPr lang="en-US" altLang="en-US" dirty="0" smtClean="0">
                <a:solidFill>
                  <a:srgbClr val="FFFFFF"/>
                </a:solidFill>
              </a:rPr>
              <a:t>an early stage </a:t>
            </a:r>
          </a:p>
          <a:p>
            <a:pPr lvl="2">
              <a:lnSpc>
                <a:spcPct val="90000"/>
              </a:lnSpc>
              <a:buClr>
                <a:srgbClr val="FFC000"/>
              </a:buClr>
              <a:buSzPct val="100000"/>
              <a:buFont typeface="Wingdings" pitchFamily="2" charset="2"/>
              <a:buChar char="§"/>
            </a:pPr>
            <a:r>
              <a:rPr lang="en-US" altLang="en-US" dirty="0" smtClean="0">
                <a:solidFill>
                  <a:srgbClr val="FFFFFF"/>
                </a:solidFill>
              </a:rPr>
              <a:t>“Localized” tumor, node negative (Stage I or 2A)</a:t>
            </a:r>
            <a:endParaRPr lang="en-US" altLang="en-US" dirty="0">
              <a:solidFill>
                <a:srgbClr val="FFFFFF"/>
              </a:solidFill>
            </a:endParaRPr>
          </a:p>
          <a:p>
            <a:pPr lvl="2">
              <a:lnSpc>
                <a:spcPct val="90000"/>
              </a:lnSpc>
              <a:buClr>
                <a:srgbClr val="FFC000"/>
              </a:buClr>
              <a:buSzPct val="100000"/>
              <a:buFont typeface="Wingdings" pitchFamily="2" charset="2"/>
              <a:buChar char="§"/>
            </a:pPr>
            <a:r>
              <a:rPr lang="en-US" altLang="en-US" dirty="0" smtClean="0">
                <a:solidFill>
                  <a:srgbClr val="FFFFFF"/>
                </a:solidFill>
              </a:rPr>
              <a:t>Identify </a:t>
            </a:r>
            <a:r>
              <a:rPr lang="en-US" altLang="en-US" dirty="0">
                <a:solidFill>
                  <a:srgbClr val="FFFFFF"/>
                </a:solidFill>
              </a:rPr>
              <a:t>long-term survivors ( &gt; 5</a:t>
            </a:r>
            <a:r>
              <a:rPr lang="en-US" altLang="en-US" dirty="0" smtClean="0">
                <a:solidFill>
                  <a:srgbClr val="FFFFFF"/>
                </a:solidFill>
              </a:rPr>
              <a:t> years)</a:t>
            </a:r>
          </a:p>
          <a:p>
            <a:pPr lvl="3">
              <a:lnSpc>
                <a:spcPct val="90000"/>
              </a:lnSpc>
              <a:buClr>
                <a:srgbClr val="FFC000"/>
              </a:buClr>
              <a:buSzPct val="100000"/>
              <a:buFont typeface="Wingdings" pitchFamily="2" charset="2"/>
              <a:buChar char="§"/>
            </a:pPr>
            <a:r>
              <a:rPr lang="en-US" altLang="en-US" sz="2400" dirty="0">
                <a:solidFill>
                  <a:srgbClr val="FFFFFF"/>
                </a:solidFill>
              </a:rPr>
              <a:t>G</a:t>
            </a:r>
            <a:r>
              <a:rPr lang="en-US" altLang="en-US" sz="2400" dirty="0" smtClean="0">
                <a:solidFill>
                  <a:srgbClr val="FFFFFF"/>
                </a:solidFill>
              </a:rPr>
              <a:t>oal of </a:t>
            </a:r>
            <a:r>
              <a:rPr lang="en-US" altLang="en-US" sz="2400" dirty="0" err="1" smtClean="0">
                <a:solidFill>
                  <a:srgbClr val="FFFFFF"/>
                </a:solidFill>
              </a:rPr>
              <a:t>PanCan</a:t>
            </a:r>
            <a:r>
              <a:rPr lang="en-US" altLang="en-US" sz="2400" dirty="0" smtClean="0">
                <a:solidFill>
                  <a:srgbClr val="FFFFFF"/>
                </a:solidFill>
              </a:rPr>
              <a:t> to double 5-year survival rate (~10%)</a:t>
            </a:r>
          </a:p>
          <a:p>
            <a:pPr lvl="1">
              <a:lnSpc>
                <a:spcPct val="90000"/>
              </a:lnSpc>
              <a:buClr>
                <a:srgbClr val="FFC000"/>
              </a:buClr>
              <a:buSzPct val="100000"/>
              <a:buFont typeface="Wingdings" pitchFamily="2" charset="2"/>
              <a:buChar char="§"/>
            </a:pPr>
            <a:r>
              <a:rPr lang="en-US" altLang="en-US" dirty="0">
                <a:solidFill>
                  <a:srgbClr val="FFFFFF"/>
                </a:solidFill>
              </a:rPr>
              <a:t>Distinguish </a:t>
            </a:r>
            <a:r>
              <a:rPr lang="en-US" altLang="en-US" dirty="0" smtClean="0">
                <a:solidFill>
                  <a:srgbClr val="FFFFFF"/>
                </a:solidFill>
              </a:rPr>
              <a:t>cysts with lethal potential  </a:t>
            </a:r>
            <a:r>
              <a:rPr lang="en-US" altLang="en-US" dirty="0">
                <a:solidFill>
                  <a:srgbClr val="FFFFFF"/>
                </a:solidFill>
              </a:rPr>
              <a:t>vs. </a:t>
            </a:r>
            <a:r>
              <a:rPr lang="en-US" altLang="en-US" dirty="0" smtClean="0">
                <a:solidFill>
                  <a:srgbClr val="FFFFFF"/>
                </a:solidFill>
              </a:rPr>
              <a:t>cystic lesions with no malignant potential</a:t>
            </a:r>
          </a:p>
          <a:p>
            <a:pPr>
              <a:lnSpc>
                <a:spcPct val="90000"/>
              </a:lnSpc>
              <a:buClr>
                <a:srgbClr val="FFC000"/>
              </a:buClr>
              <a:buSzPct val="100000"/>
              <a:buFont typeface="Wingdings" pitchFamily="2" charset="2"/>
              <a:buChar char="§"/>
            </a:pPr>
            <a:r>
              <a:rPr lang="en-US" altLang="en-US" dirty="0" smtClean="0">
                <a:solidFill>
                  <a:srgbClr val="FFFFFF"/>
                </a:solidFill>
              </a:rPr>
              <a:t>Long-term</a:t>
            </a:r>
          </a:p>
          <a:p>
            <a:pPr lvl="1">
              <a:lnSpc>
                <a:spcPct val="90000"/>
              </a:lnSpc>
              <a:buClr>
                <a:srgbClr val="FFC000"/>
              </a:buClr>
              <a:buSzPct val="100000"/>
              <a:buFont typeface="Wingdings" pitchFamily="2" charset="2"/>
              <a:buChar char="§"/>
            </a:pPr>
            <a:r>
              <a:rPr lang="en-US" altLang="en-US" dirty="0" smtClean="0">
                <a:solidFill>
                  <a:srgbClr val="FFFFFF"/>
                </a:solidFill>
              </a:rPr>
              <a:t>Identification of advanced precursor lesions</a:t>
            </a:r>
          </a:p>
          <a:p>
            <a:pPr lvl="2">
              <a:lnSpc>
                <a:spcPct val="90000"/>
              </a:lnSpc>
              <a:buClr>
                <a:srgbClr val="FFC000"/>
              </a:buClr>
              <a:buSzPct val="100000"/>
              <a:buFont typeface="Wingdings" pitchFamily="2" charset="2"/>
              <a:buChar char="§"/>
            </a:pPr>
            <a:r>
              <a:rPr lang="en-US" altLang="en-US" dirty="0" smtClean="0">
                <a:solidFill>
                  <a:srgbClr val="FFFFFF"/>
                </a:solidFill>
              </a:rPr>
              <a:t>PanIN-3 lesion</a:t>
            </a:r>
          </a:p>
          <a:p>
            <a:pPr lvl="2">
              <a:lnSpc>
                <a:spcPct val="90000"/>
              </a:lnSpc>
              <a:buClr>
                <a:srgbClr val="FFC000"/>
              </a:buClr>
              <a:buSzPct val="100000"/>
              <a:buFont typeface="Wingdings" pitchFamily="2" charset="2"/>
              <a:buChar char="§"/>
            </a:pPr>
            <a:r>
              <a:rPr lang="en-US" altLang="en-US" dirty="0">
                <a:solidFill>
                  <a:srgbClr val="FFFFFF"/>
                </a:solidFill>
              </a:rPr>
              <a:t>C</a:t>
            </a:r>
            <a:r>
              <a:rPr lang="en-US" altLang="en-US" dirty="0" smtClean="0">
                <a:solidFill>
                  <a:srgbClr val="FFFFFF"/>
                </a:solidFill>
              </a:rPr>
              <a:t>ystic lesions that have or will </a:t>
            </a:r>
            <a:r>
              <a:rPr lang="en-US" altLang="en-US" dirty="0">
                <a:solidFill>
                  <a:srgbClr val="FFFFFF"/>
                </a:solidFill>
              </a:rPr>
              <a:t>progress in a short period of </a:t>
            </a:r>
            <a:r>
              <a:rPr lang="en-US" altLang="en-US" dirty="0" smtClean="0">
                <a:solidFill>
                  <a:srgbClr val="FFFFFF"/>
                </a:solidFill>
              </a:rPr>
              <a:t> time to an invasive carcinoma </a:t>
            </a:r>
            <a:r>
              <a:rPr lang="en-US" altLang="en-US" dirty="0">
                <a:solidFill>
                  <a:srgbClr val="FFFFFF"/>
                </a:solidFill>
              </a:rPr>
              <a:t>			</a:t>
            </a:r>
          </a:p>
        </p:txBody>
      </p:sp>
      <p:pic>
        <p:nvPicPr>
          <p:cNvPr id="5" name="Picture 4"/>
          <p:cNvPicPr>
            <a:picLocks noChangeAspect="1"/>
          </p:cNvPicPr>
          <p:nvPr/>
        </p:nvPicPr>
        <p:blipFill>
          <a:blip r:embed="rId2"/>
          <a:stretch>
            <a:fillRect/>
          </a:stretch>
        </p:blipFill>
        <p:spPr>
          <a:xfrm>
            <a:off x="7727817" y="5943604"/>
            <a:ext cx="1303449" cy="838199"/>
          </a:xfrm>
          <a:prstGeom prst="rect">
            <a:avLst/>
          </a:prstGeom>
          <a:ln>
            <a:solidFill>
              <a:schemeClr val="tx1"/>
            </a:solidFill>
          </a:ln>
        </p:spPr>
      </p:pic>
    </p:spTree>
    <p:extLst>
      <p:ext uri="{BB962C8B-B14F-4D97-AF65-F5344CB8AC3E}">
        <p14:creationId xmlns:p14="http://schemas.microsoft.com/office/powerpoint/2010/main" val="3411756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1_Blank Presentation 13">
      <a:dk1>
        <a:srgbClr val="FFFFFF"/>
      </a:dk1>
      <a:lt1>
        <a:srgbClr val="FFFFFF"/>
      </a:lt1>
      <a:dk2>
        <a:srgbClr val="FFFF00"/>
      </a:dk2>
      <a:lt2>
        <a:srgbClr val="000000"/>
      </a:lt2>
      <a:accent1>
        <a:srgbClr val="FF9900"/>
      </a:accent1>
      <a:accent2>
        <a:srgbClr val="0033CC"/>
      </a:accent2>
      <a:accent3>
        <a:srgbClr val="FFFFFF"/>
      </a:accent3>
      <a:accent4>
        <a:srgbClr val="DADADA"/>
      </a:accent4>
      <a:accent5>
        <a:srgbClr val="FFCAAA"/>
      </a:accent5>
      <a:accent6>
        <a:srgbClr val="002DB9"/>
      </a:accent6>
      <a:hlink>
        <a:srgbClr val="FF0000"/>
      </a:hlink>
      <a:folHlink>
        <a:srgbClr val="969696"/>
      </a:folHlink>
    </a:clrScheme>
    <a:fontScheme name="1_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00"/>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00"/>
            </a:solidFill>
            <a:effectLst/>
            <a:latin typeface="Times"/>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3333FF"/>
        </a:lt1>
        <a:dk2>
          <a:srgbClr val="0000FF"/>
        </a:dk2>
        <a:lt2>
          <a:srgbClr val="FFFF00"/>
        </a:lt2>
        <a:accent1>
          <a:srgbClr val="FF9900"/>
        </a:accent1>
        <a:accent2>
          <a:srgbClr val="00FFFF"/>
        </a:accent2>
        <a:accent3>
          <a:srgbClr val="AAAAFF"/>
        </a:accent3>
        <a:accent4>
          <a:srgbClr val="2A2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9">
        <a:dk1>
          <a:srgbClr val="000000"/>
        </a:dk1>
        <a:lt1>
          <a:srgbClr val="FFFFFF"/>
        </a:lt1>
        <a:dk2>
          <a:srgbClr val="0000FF"/>
        </a:dk2>
        <a:lt2>
          <a:srgbClr val="FFFF00"/>
        </a:lt2>
        <a:accent1>
          <a:srgbClr val="FF9900"/>
        </a:accent1>
        <a:accent2>
          <a:srgbClr val="0000CC"/>
        </a:accent2>
        <a:accent3>
          <a:srgbClr val="AAAAFF"/>
        </a:accent3>
        <a:accent4>
          <a:srgbClr val="DADADA"/>
        </a:accent4>
        <a:accent5>
          <a:srgbClr val="FFCAAA"/>
        </a:accent5>
        <a:accent6>
          <a:srgbClr val="0000B9"/>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10">
        <a:dk1>
          <a:srgbClr val="000000"/>
        </a:dk1>
        <a:lt1>
          <a:srgbClr val="0033CC"/>
        </a:lt1>
        <a:dk2>
          <a:srgbClr val="0000FF"/>
        </a:dk2>
        <a:lt2>
          <a:srgbClr val="FFFF00"/>
        </a:lt2>
        <a:accent1>
          <a:srgbClr val="FF9900"/>
        </a:accent1>
        <a:accent2>
          <a:srgbClr val="00FFFF"/>
        </a:accent2>
        <a:accent3>
          <a:srgbClr val="AAAAFF"/>
        </a:accent3>
        <a:accent4>
          <a:srgbClr val="002AAE"/>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11">
        <a:dk1>
          <a:srgbClr val="000000"/>
        </a:dk1>
        <a:lt1>
          <a:srgbClr val="0033CC"/>
        </a:lt1>
        <a:dk2>
          <a:srgbClr val="0000FF"/>
        </a:dk2>
        <a:lt2>
          <a:srgbClr val="FFFF00"/>
        </a:lt2>
        <a:accent1>
          <a:srgbClr val="FF9900"/>
        </a:accent1>
        <a:accent2>
          <a:srgbClr val="99FF33"/>
        </a:accent2>
        <a:accent3>
          <a:srgbClr val="AAAAFF"/>
        </a:accent3>
        <a:accent4>
          <a:srgbClr val="002AAE"/>
        </a:accent4>
        <a:accent5>
          <a:srgbClr val="FFCAAA"/>
        </a:accent5>
        <a:accent6>
          <a:srgbClr val="8AE72D"/>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12">
        <a:dk1>
          <a:srgbClr val="000000"/>
        </a:dk1>
        <a:lt1>
          <a:srgbClr val="FFFFFF"/>
        </a:lt1>
        <a:dk2>
          <a:srgbClr val="0000FF"/>
        </a:dk2>
        <a:lt2>
          <a:srgbClr val="FFFF00"/>
        </a:lt2>
        <a:accent1>
          <a:srgbClr val="FF9900"/>
        </a:accent1>
        <a:accent2>
          <a:srgbClr val="0033CC"/>
        </a:accent2>
        <a:accent3>
          <a:srgbClr val="AAAAFF"/>
        </a:accent3>
        <a:accent4>
          <a:srgbClr val="DADADA"/>
        </a:accent4>
        <a:accent5>
          <a:srgbClr val="FFCAAA"/>
        </a:accent5>
        <a:accent6>
          <a:srgbClr val="002DB9"/>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13">
        <a:dk1>
          <a:srgbClr val="FFFFFF"/>
        </a:dk1>
        <a:lt1>
          <a:srgbClr val="FFFFFF"/>
        </a:lt1>
        <a:dk2>
          <a:srgbClr val="FFFF00"/>
        </a:dk2>
        <a:lt2>
          <a:srgbClr val="000000"/>
        </a:lt2>
        <a:accent1>
          <a:srgbClr val="FF9900"/>
        </a:accent1>
        <a:accent2>
          <a:srgbClr val="0033CC"/>
        </a:accent2>
        <a:accent3>
          <a:srgbClr val="FFFFFF"/>
        </a:accent3>
        <a:accent4>
          <a:srgbClr val="DADADA"/>
        </a:accent4>
        <a:accent5>
          <a:srgbClr val="FFCAAA"/>
        </a:accent5>
        <a:accent6>
          <a:srgbClr val="002DB9"/>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ama">
  <a:themeElements>
    <a:clrScheme name="Dr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ram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ra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r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ra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ra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ra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ra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ra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00"/>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FF00"/>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3">
      <a:dk1>
        <a:srgbClr val="FFFFFF"/>
      </a:dk1>
      <a:lt1>
        <a:srgbClr val="FFFFFF"/>
      </a:lt1>
      <a:dk2>
        <a:srgbClr val="FFFF00"/>
      </a:dk2>
      <a:lt2>
        <a:srgbClr val="000000"/>
      </a:lt2>
      <a:accent1>
        <a:srgbClr val="FF9900"/>
      </a:accent1>
      <a:accent2>
        <a:srgbClr val="0033CC"/>
      </a:accent2>
      <a:accent3>
        <a:srgbClr val="FFFFFF"/>
      </a:accent3>
      <a:accent4>
        <a:srgbClr val="DADADA"/>
      </a:accent4>
      <a:accent5>
        <a:srgbClr val="FFCAAA"/>
      </a:accent5>
      <a:accent6>
        <a:srgbClr val="002DB9"/>
      </a:accent6>
      <a:hlink>
        <a:srgbClr val="FF0000"/>
      </a:hlink>
      <a:folHlink>
        <a:srgbClr val="969696"/>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3333FF"/>
        </a:lt1>
        <a:dk2>
          <a:srgbClr val="0000FF"/>
        </a:dk2>
        <a:lt2>
          <a:srgbClr val="FFFF00"/>
        </a:lt2>
        <a:accent1>
          <a:srgbClr val="FF9900"/>
        </a:accent1>
        <a:accent2>
          <a:srgbClr val="00FFFF"/>
        </a:accent2>
        <a:accent3>
          <a:srgbClr val="AAAAFF"/>
        </a:accent3>
        <a:accent4>
          <a:srgbClr val="2A2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FF"/>
        </a:lt1>
        <a:dk2>
          <a:srgbClr val="0000FF"/>
        </a:dk2>
        <a:lt2>
          <a:srgbClr val="FFFF00"/>
        </a:lt2>
        <a:accent1>
          <a:srgbClr val="FF9900"/>
        </a:accent1>
        <a:accent2>
          <a:srgbClr val="0000CC"/>
        </a:accent2>
        <a:accent3>
          <a:srgbClr val="AAAAFF"/>
        </a:accent3>
        <a:accent4>
          <a:srgbClr val="DADADA"/>
        </a:accent4>
        <a:accent5>
          <a:srgbClr val="FFCAAA"/>
        </a:accent5>
        <a:accent6>
          <a:srgbClr val="0000B9"/>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10">
        <a:dk1>
          <a:srgbClr val="000000"/>
        </a:dk1>
        <a:lt1>
          <a:srgbClr val="0033CC"/>
        </a:lt1>
        <a:dk2>
          <a:srgbClr val="0000FF"/>
        </a:dk2>
        <a:lt2>
          <a:srgbClr val="FFFF00"/>
        </a:lt2>
        <a:accent1>
          <a:srgbClr val="FF9900"/>
        </a:accent1>
        <a:accent2>
          <a:srgbClr val="00FFFF"/>
        </a:accent2>
        <a:accent3>
          <a:srgbClr val="AAAAFF"/>
        </a:accent3>
        <a:accent4>
          <a:srgbClr val="002AAE"/>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11">
        <a:dk1>
          <a:srgbClr val="000000"/>
        </a:dk1>
        <a:lt1>
          <a:srgbClr val="0033CC"/>
        </a:lt1>
        <a:dk2>
          <a:srgbClr val="0000FF"/>
        </a:dk2>
        <a:lt2>
          <a:srgbClr val="FFFF00"/>
        </a:lt2>
        <a:accent1>
          <a:srgbClr val="FF9900"/>
        </a:accent1>
        <a:accent2>
          <a:srgbClr val="99FF33"/>
        </a:accent2>
        <a:accent3>
          <a:srgbClr val="AAAAFF"/>
        </a:accent3>
        <a:accent4>
          <a:srgbClr val="002AAE"/>
        </a:accent4>
        <a:accent5>
          <a:srgbClr val="FFCAAA"/>
        </a:accent5>
        <a:accent6>
          <a:srgbClr val="8AE72D"/>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12">
        <a:dk1>
          <a:srgbClr val="000000"/>
        </a:dk1>
        <a:lt1>
          <a:srgbClr val="FFFFFF"/>
        </a:lt1>
        <a:dk2>
          <a:srgbClr val="0000FF"/>
        </a:dk2>
        <a:lt2>
          <a:srgbClr val="FFFF00"/>
        </a:lt2>
        <a:accent1>
          <a:srgbClr val="FF9900"/>
        </a:accent1>
        <a:accent2>
          <a:srgbClr val="0033CC"/>
        </a:accent2>
        <a:accent3>
          <a:srgbClr val="AAAAFF"/>
        </a:accent3>
        <a:accent4>
          <a:srgbClr val="DADADA"/>
        </a:accent4>
        <a:accent5>
          <a:srgbClr val="FFCAAA"/>
        </a:accent5>
        <a:accent6>
          <a:srgbClr val="002DB9"/>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13">
        <a:dk1>
          <a:srgbClr val="FFFFFF"/>
        </a:dk1>
        <a:lt1>
          <a:srgbClr val="FFFFFF"/>
        </a:lt1>
        <a:dk2>
          <a:srgbClr val="FFFF00"/>
        </a:dk2>
        <a:lt2>
          <a:srgbClr val="000000"/>
        </a:lt2>
        <a:accent1>
          <a:srgbClr val="FF9900"/>
        </a:accent1>
        <a:accent2>
          <a:srgbClr val="0033CC"/>
        </a:accent2>
        <a:accent3>
          <a:srgbClr val="FFFFFF"/>
        </a:accent3>
        <a:accent4>
          <a:srgbClr val="DADADA"/>
        </a:accent4>
        <a:accent5>
          <a:srgbClr val="FFCAAA"/>
        </a:accent5>
        <a:accent6>
          <a:srgbClr val="002DB9"/>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rama">
  <a:themeElements>
    <a:clrScheme name="Dr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ram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ra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r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ra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ra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ra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ra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ra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3">
      <a:dk1>
        <a:srgbClr val="FFFFFF"/>
      </a:dk1>
      <a:lt1>
        <a:srgbClr val="FFFFFF"/>
      </a:lt1>
      <a:dk2>
        <a:srgbClr val="FFFF00"/>
      </a:dk2>
      <a:lt2>
        <a:srgbClr val="000000"/>
      </a:lt2>
      <a:accent1>
        <a:srgbClr val="FF9900"/>
      </a:accent1>
      <a:accent2>
        <a:srgbClr val="0033CC"/>
      </a:accent2>
      <a:accent3>
        <a:srgbClr val="FFFFFF"/>
      </a:accent3>
      <a:accent4>
        <a:srgbClr val="DADADA"/>
      </a:accent4>
      <a:accent5>
        <a:srgbClr val="FFCAAA"/>
      </a:accent5>
      <a:accent6>
        <a:srgbClr val="002DB9"/>
      </a:accent6>
      <a:hlink>
        <a:srgbClr val="FF0000"/>
      </a:hlink>
      <a:folHlink>
        <a:srgbClr val="969696"/>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3333FF"/>
        </a:lt1>
        <a:dk2>
          <a:srgbClr val="0000FF"/>
        </a:dk2>
        <a:lt2>
          <a:srgbClr val="FFFF00"/>
        </a:lt2>
        <a:accent1>
          <a:srgbClr val="FF9900"/>
        </a:accent1>
        <a:accent2>
          <a:srgbClr val="00FFFF"/>
        </a:accent2>
        <a:accent3>
          <a:srgbClr val="AAAAFF"/>
        </a:accent3>
        <a:accent4>
          <a:srgbClr val="2A2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FF"/>
        </a:lt1>
        <a:dk2>
          <a:srgbClr val="0000FF"/>
        </a:dk2>
        <a:lt2>
          <a:srgbClr val="FFFF00"/>
        </a:lt2>
        <a:accent1>
          <a:srgbClr val="FF9900"/>
        </a:accent1>
        <a:accent2>
          <a:srgbClr val="0000CC"/>
        </a:accent2>
        <a:accent3>
          <a:srgbClr val="AAAAFF"/>
        </a:accent3>
        <a:accent4>
          <a:srgbClr val="DADADA"/>
        </a:accent4>
        <a:accent5>
          <a:srgbClr val="FFCAAA"/>
        </a:accent5>
        <a:accent6>
          <a:srgbClr val="0000B9"/>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10">
        <a:dk1>
          <a:srgbClr val="000000"/>
        </a:dk1>
        <a:lt1>
          <a:srgbClr val="0033CC"/>
        </a:lt1>
        <a:dk2>
          <a:srgbClr val="0000FF"/>
        </a:dk2>
        <a:lt2>
          <a:srgbClr val="FFFF00"/>
        </a:lt2>
        <a:accent1>
          <a:srgbClr val="FF9900"/>
        </a:accent1>
        <a:accent2>
          <a:srgbClr val="00FFFF"/>
        </a:accent2>
        <a:accent3>
          <a:srgbClr val="AAAAFF"/>
        </a:accent3>
        <a:accent4>
          <a:srgbClr val="002AAE"/>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11">
        <a:dk1>
          <a:srgbClr val="000000"/>
        </a:dk1>
        <a:lt1>
          <a:srgbClr val="0033CC"/>
        </a:lt1>
        <a:dk2>
          <a:srgbClr val="0000FF"/>
        </a:dk2>
        <a:lt2>
          <a:srgbClr val="FFFF00"/>
        </a:lt2>
        <a:accent1>
          <a:srgbClr val="FF9900"/>
        </a:accent1>
        <a:accent2>
          <a:srgbClr val="99FF33"/>
        </a:accent2>
        <a:accent3>
          <a:srgbClr val="AAAAFF"/>
        </a:accent3>
        <a:accent4>
          <a:srgbClr val="002AAE"/>
        </a:accent4>
        <a:accent5>
          <a:srgbClr val="FFCAAA"/>
        </a:accent5>
        <a:accent6>
          <a:srgbClr val="8AE72D"/>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12">
        <a:dk1>
          <a:srgbClr val="000000"/>
        </a:dk1>
        <a:lt1>
          <a:srgbClr val="FFFFFF"/>
        </a:lt1>
        <a:dk2>
          <a:srgbClr val="0000FF"/>
        </a:dk2>
        <a:lt2>
          <a:srgbClr val="FFFF00"/>
        </a:lt2>
        <a:accent1>
          <a:srgbClr val="FF9900"/>
        </a:accent1>
        <a:accent2>
          <a:srgbClr val="0033CC"/>
        </a:accent2>
        <a:accent3>
          <a:srgbClr val="AAAAFF"/>
        </a:accent3>
        <a:accent4>
          <a:srgbClr val="DADADA"/>
        </a:accent4>
        <a:accent5>
          <a:srgbClr val="FFCAAA"/>
        </a:accent5>
        <a:accent6>
          <a:srgbClr val="002DB9"/>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13">
        <a:dk1>
          <a:srgbClr val="FFFFFF"/>
        </a:dk1>
        <a:lt1>
          <a:srgbClr val="FFFFFF"/>
        </a:lt1>
        <a:dk2>
          <a:srgbClr val="FFFF00"/>
        </a:dk2>
        <a:lt2>
          <a:srgbClr val="000000"/>
        </a:lt2>
        <a:accent1>
          <a:srgbClr val="FF9900"/>
        </a:accent1>
        <a:accent2>
          <a:srgbClr val="0033CC"/>
        </a:accent2>
        <a:accent3>
          <a:srgbClr val="FFFFFF"/>
        </a:accent3>
        <a:accent4>
          <a:srgbClr val="DADADA"/>
        </a:accent4>
        <a:accent5>
          <a:srgbClr val="FFCAAA"/>
        </a:accent5>
        <a:accent6>
          <a:srgbClr val="002DB9"/>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rama">
  <a:themeElements>
    <a:clrScheme name="Dr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ram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ra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r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ra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ra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ra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ra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ra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rama">
  <a:themeElements>
    <a:clrScheme name="Dr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ram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ra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r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ra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ra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ra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ra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ra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2372</TotalTime>
  <Words>1280</Words>
  <Application>Microsoft Office PowerPoint</Application>
  <PresentationFormat>On-screen Show (4:3)</PresentationFormat>
  <Paragraphs>208</Paragraphs>
  <Slides>30</Slides>
  <Notes>11</Notes>
  <HiddenSlides>0</HiddenSlides>
  <MMClips>0</MMClips>
  <ScaleCrop>false</ScaleCrop>
  <HeadingPairs>
    <vt:vector size="4" baseType="variant">
      <vt:variant>
        <vt:lpstr>Theme</vt:lpstr>
      </vt:variant>
      <vt:variant>
        <vt:i4>9</vt:i4>
      </vt:variant>
      <vt:variant>
        <vt:lpstr>Slide Titles</vt:lpstr>
      </vt:variant>
      <vt:variant>
        <vt:i4>30</vt:i4>
      </vt:variant>
    </vt:vector>
  </HeadingPairs>
  <TitlesOfParts>
    <vt:vector size="39" baseType="lpstr">
      <vt:lpstr>4_Blank Presentation</vt:lpstr>
      <vt:lpstr>Drama</vt:lpstr>
      <vt:lpstr>9_Blank Presentation</vt:lpstr>
      <vt:lpstr>7_Blank Presentation</vt:lpstr>
      <vt:lpstr>2_Blank Presentation</vt:lpstr>
      <vt:lpstr>6_Drama</vt:lpstr>
      <vt:lpstr>Blank Presentation</vt:lpstr>
      <vt:lpstr>1_Drama</vt:lpstr>
      <vt:lpstr>4_Drama</vt:lpstr>
      <vt:lpstr>PowerPoint Presentation</vt:lpstr>
      <vt:lpstr>Overview</vt:lpstr>
      <vt:lpstr>Pancreatic Cancer: Background</vt:lpstr>
      <vt:lpstr>Pancreatic Adenocarcinoma: Precursor lesions</vt:lpstr>
      <vt:lpstr>Pathogenesis of PDAC (model)</vt:lpstr>
      <vt:lpstr>Pancreatic Cyst Epidemiology</vt:lpstr>
      <vt:lpstr>Calculation of pancreatic cyst prevalence in the  US population in adults between age 40 and 84 (Gardner et al.  Oct 2013  American Journal of Gastro) </vt:lpstr>
      <vt:lpstr>PowerPoint Presentation</vt:lpstr>
      <vt:lpstr>Ideal Diagnostic Goals for PC Biomarkers</vt:lpstr>
      <vt:lpstr>Why did we develop pancreatic cancer and pancreatic  cyst reference sets?</vt:lpstr>
      <vt:lpstr>Pancreatic Cancer: An Agenda for Action Report of the Pancreatic Cancer Progress  Review Group:  February 2001  Kern, Tempero, Conley</vt:lpstr>
      <vt:lpstr>EDRN PC Reference Set Participants</vt:lpstr>
      <vt:lpstr>EDRN Pancreatic Cancer Validation Set</vt:lpstr>
      <vt:lpstr>Final Set</vt:lpstr>
      <vt:lpstr> Scientific Framework for Pancreatic Adenocarcinoma (PDAC)   February 2014</vt:lpstr>
      <vt:lpstr>Biomarkers for Early Detection of PDAC and Its Precursors </vt:lpstr>
      <vt:lpstr>EDRN Cyst Reference Set Participants</vt:lpstr>
      <vt:lpstr>Biospecimen and Data Collection</vt:lpstr>
      <vt:lpstr>Studies Using the Reference Set</vt:lpstr>
      <vt:lpstr>CA19-9 Analysis</vt:lpstr>
      <vt:lpstr>PowerPoint Presentation</vt:lpstr>
      <vt:lpstr>Some discordance between assays, but similar overall performance</vt:lpstr>
      <vt:lpstr>Assessment of MUC5AC</vt:lpstr>
      <vt:lpstr>PowerPoint Presentation</vt:lpstr>
      <vt:lpstr>PowerPoint Presentation</vt:lpstr>
      <vt:lpstr>PowerPoint Presentation</vt:lpstr>
      <vt:lpstr>PowerPoint Presentation</vt:lpstr>
      <vt:lpstr>PowerPoint Presentation</vt:lpstr>
      <vt:lpstr>PowerPoint Presentation</vt:lpstr>
      <vt:lpstr>Reference Set Usage Summary</vt:lpstr>
    </vt:vector>
  </TitlesOfParts>
  <Company>UPMC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Finnerty</dc:creator>
  <cp:lastModifiedBy>brandre</cp:lastModifiedBy>
  <cp:revision>104</cp:revision>
  <cp:lastPrinted>2016-06-13T19:30:59Z</cp:lastPrinted>
  <dcterms:created xsi:type="dcterms:W3CDTF">2016-06-13T18:05:19Z</dcterms:created>
  <dcterms:modified xsi:type="dcterms:W3CDTF">2017-03-07T16:10:28Z</dcterms:modified>
</cp:coreProperties>
</file>