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74" r:id="rId2"/>
    <p:sldId id="289" r:id="rId3"/>
    <p:sldId id="294" r:id="rId4"/>
    <p:sldId id="290" r:id="rId5"/>
    <p:sldId id="275" r:id="rId6"/>
    <p:sldId id="276" r:id="rId7"/>
    <p:sldId id="291" r:id="rId8"/>
    <p:sldId id="292" r:id="rId9"/>
    <p:sldId id="29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3" d="100"/>
          <a:sy n="93" d="100"/>
        </p:scale>
        <p:origin x="-1320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6E0DB-9592-8941-BD1F-3E80A58F2046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BC47A-9F52-9A43-880A-7A86C87CB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300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05E8D03A-0336-DB40-85C8-FB05C402D9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434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C6EA32B3-4E93-C94F-8482-EAB210BC0F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59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6E0B013B-EB99-6642-A8D4-6D9A5191CB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137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5562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4152900" cy="236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219200"/>
            <a:ext cx="4152900" cy="236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304800" y="3733800"/>
            <a:ext cx="8458200" cy="236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568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080A7CFA-2A1D-E44B-A7FD-FECFF796A1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241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B6B83835-EE85-2A44-A4A1-2F3DEF90B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01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69A8D014-2F44-4D4F-A26B-2774E6D25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325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EF178BC0-FCAB-FD4D-B744-18C1F1045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71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3EBEFD65-7A34-7C40-B030-6410D8994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05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DACC3569-E701-5D4A-B1CA-9377F7723B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379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8AC0EE4C-71A0-AC40-95E2-007F28BF4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45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onstantia"/>
            </a:endParaRPr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onstantia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Constantia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Constantia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D42AAEA1-E427-7648-B3B8-2FFCF00749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564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Constantia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Constantia"/>
              <a:ea typeface="ＭＳ Ｐゴシック" charset="0"/>
              <a:cs typeface="ＭＳ Ｐゴシック" charset="0"/>
            </a:endParaRPr>
          </a:p>
        </p:txBody>
      </p:sp>
      <p:sp>
        <p:nvSpPr>
          <p:cNvPr id="13926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926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defTabSz="4572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Constantia"/>
              </a:defRPr>
            </a:lvl1pPr>
          </a:lstStyle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defTabSz="4572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Constantia"/>
              </a:defRPr>
            </a:lvl1pPr>
          </a:lstStyle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defTabSz="4572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Constantia"/>
              </a:defRPr>
            </a:lvl1pPr>
          </a:lstStyle>
          <a:p>
            <a:pPr>
              <a:defRPr/>
            </a:pPr>
            <a:fld id="{8E0062F4-EF7F-584B-A169-7DC62A356D69}" type="slidenum">
              <a:rPr lang="en-US">
                <a:ea typeface="ＭＳ Ｐゴシック" charset="0"/>
                <a:cs typeface="ＭＳ Ｐゴシック" charset="0"/>
              </a:rPr>
              <a:pPr>
                <a:defRPr/>
              </a:pPr>
              <a:t>‹#›</a:t>
            </a:fld>
            <a:endParaRPr lang="en-US">
              <a:ea typeface="ＭＳ Ｐゴシック" charset="0"/>
              <a:cs typeface="ＭＳ Ｐゴシック" charset="0"/>
            </a:endParaRPr>
          </a:p>
        </p:txBody>
      </p:sp>
      <p:grpSp>
        <p:nvGrpSpPr>
          <p:cNvPr id="13927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Constantia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Constantia"/>
                <a:ea typeface="ＭＳ Ｐゴシック" charset="0"/>
                <a:cs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274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0"/>
        <a:buChar char=""/>
        <a:defRPr sz="26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0"/>
        <a:buChar char="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charset="0"/>
        <a:buChar char=""/>
        <a:defRPr sz="21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charset="0"/>
        <a:buChar char="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charset="0"/>
        <a:buChar char="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20971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ROMA </a:t>
            </a:r>
            <a:r>
              <a:rPr lang="mr-IN" sz="3600" b="1" dirty="0" smtClean="0"/>
              <a:t>–</a:t>
            </a:r>
            <a:r>
              <a:rPr lang="en-US" sz="3600" b="1" dirty="0" smtClean="0"/>
              <a:t> Overview and FDA Lessons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165084"/>
            <a:ext cx="9143999" cy="5324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Clinical Situation: </a:t>
            </a:r>
          </a:p>
          <a:p>
            <a:endParaRPr lang="en-US" b="1" dirty="0"/>
          </a:p>
          <a:p>
            <a:r>
              <a:rPr lang="en-US" sz="2400" dirty="0" smtClean="0"/>
              <a:t>A woman with a pelvic mass</a:t>
            </a:r>
          </a:p>
          <a:p>
            <a:endParaRPr lang="en-US" dirty="0"/>
          </a:p>
          <a:p>
            <a:r>
              <a:rPr lang="en-US" sz="2400" b="1" dirty="0" smtClean="0"/>
              <a:t>Background: </a:t>
            </a:r>
            <a:endParaRPr lang="en-US" b="1" dirty="0" smtClean="0"/>
          </a:p>
          <a:p>
            <a:pPr marL="800100" lvl="1" indent="-342900">
              <a:spcBef>
                <a:spcPts val="1200"/>
              </a:spcBef>
              <a:buFont typeface="Arial"/>
              <a:buChar char="•"/>
            </a:pPr>
            <a:r>
              <a:rPr lang="en-US" sz="2400" dirty="0" smtClean="0"/>
              <a:t>Patients with ovarian cancer have significantly improved survival if operated on by a gynecologic oncologist than by other surgeons.</a:t>
            </a:r>
          </a:p>
          <a:p>
            <a:pPr marL="800100" lvl="1" indent="-342900">
              <a:spcBef>
                <a:spcPts val="1200"/>
              </a:spcBef>
              <a:buFont typeface="Arial"/>
              <a:buChar char="•"/>
            </a:pPr>
            <a:r>
              <a:rPr lang="en-US" sz="2400" dirty="0" smtClean="0"/>
              <a:t>A woman with a pelvic mass has 20% chance of having a malignancy</a:t>
            </a:r>
          </a:p>
          <a:p>
            <a:pPr marL="800100" lvl="1" indent="-342900">
              <a:spcBef>
                <a:spcPts val="1200"/>
              </a:spcBef>
              <a:buFont typeface="Arial"/>
              <a:buChar char="•"/>
            </a:pPr>
            <a:r>
              <a:rPr lang="en-US" sz="2400" dirty="0" smtClean="0"/>
              <a:t>50% of US patients with ovarian cancer are operated on by a gynecologic oncologist </a:t>
            </a:r>
            <a:r>
              <a:rPr lang="mr-IN" sz="2400" dirty="0" smtClean="0"/>
              <a:t>–</a:t>
            </a:r>
            <a:r>
              <a:rPr lang="en-US" sz="2400" dirty="0" smtClean="0"/>
              <a:t> 50% are NOT</a:t>
            </a:r>
          </a:p>
          <a:p>
            <a:pPr marL="800100" lvl="1" indent="-342900">
              <a:spcBef>
                <a:spcPts val="1200"/>
              </a:spcBef>
              <a:buFont typeface="Arial"/>
              <a:buChar char="•"/>
            </a:pPr>
            <a:r>
              <a:rPr lang="en-US" sz="2400" dirty="0" smtClean="0"/>
              <a:t>CA125 and HE4 are two ovarian cancer related biomarkers</a:t>
            </a:r>
          </a:p>
        </p:txBody>
      </p:sp>
    </p:spTree>
    <p:extLst>
      <p:ext uri="{BB962C8B-B14F-4D97-AF65-F5344CB8AC3E}">
        <p14:creationId xmlns:p14="http://schemas.microsoft.com/office/powerpoint/2010/main" val="328958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20971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ROMA </a:t>
            </a:r>
            <a:r>
              <a:rPr lang="mr-IN" sz="3600" b="1" dirty="0" smtClean="0"/>
              <a:t>–</a:t>
            </a:r>
            <a:r>
              <a:rPr lang="en-US" sz="3600" b="1" dirty="0" smtClean="0"/>
              <a:t> Overview and FDA Lessons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63130" y="1537916"/>
            <a:ext cx="8980869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sz="2800" b="1" dirty="0" smtClean="0"/>
              <a:t>Challenge</a:t>
            </a:r>
            <a:r>
              <a:rPr lang="en-US" sz="2800" dirty="0" smtClean="0"/>
              <a:t>: </a:t>
            </a:r>
          </a:p>
          <a:p>
            <a:endParaRPr lang="en-US" dirty="0"/>
          </a:p>
          <a:p>
            <a:r>
              <a:rPr lang="en-US" sz="2400" dirty="0" smtClean="0"/>
              <a:t>Can a diagnostic test identify which women with a pelvic mass have a high risk for malignancy?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sz="2800" b="1" dirty="0" smtClean="0"/>
              <a:t>Benefit: </a:t>
            </a:r>
          </a:p>
          <a:p>
            <a:endParaRPr lang="en-US" dirty="0"/>
          </a:p>
          <a:p>
            <a:r>
              <a:rPr lang="en-US" sz="2400" dirty="0" smtClean="0"/>
              <a:t>Women with pelvic masses with high risk of malignancy referred immediately to a tertiary care center with a gynecologic oncology department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27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94072" y="104852"/>
            <a:ext cx="9418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ROMA - Derived from Retrospective Study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460329"/>
            <a:ext cx="914399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 smtClean="0"/>
          </a:p>
          <a:p>
            <a:r>
              <a:rPr lang="mr-IN" sz="2000" dirty="0"/>
              <a:t> </a:t>
            </a:r>
            <a:r>
              <a:rPr lang="en-US" sz="2000" dirty="0" smtClean="0"/>
              <a:t>      </a:t>
            </a:r>
            <a:r>
              <a:rPr lang="mr-IN" sz="2000" dirty="0" smtClean="0"/>
              <a:t>P</a:t>
            </a:r>
            <a:r>
              <a:rPr lang="en-US" sz="2000" dirty="0" err="1" smtClean="0"/>
              <a:t>ostmenopausal</a:t>
            </a:r>
            <a:r>
              <a:rPr lang="en-US" sz="2000" dirty="0" smtClean="0"/>
              <a:t> P</a:t>
            </a:r>
            <a:r>
              <a:rPr lang="mr-IN" sz="2000" dirty="0" smtClean="0"/>
              <a:t>I</a:t>
            </a:r>
            <a:r>
              <a:rPr lang="en-US" sz="2000" dirty="0" smtClean="0"/>
              <a:t>  =  -12 + </a:t>
            </a:r>
            <a:r>
              <a:rPr lang="mr-IN" sz="2000" dirty="0" smtClean="0"/>
              <a:t>2.38</a:t>
            </a:r>
            <a:r>
              <a:rPr lang="mr-IN" sz="2000" dirty="0"/>
              <a:t>*</a:t>
            </a:r>
            <a:r>
              <a:rPr lang="mr-IN" sz="2000" dirty="0" smtClean="0"/>
              <a:t>LN</a:t>
            </a:r>
            <a:r>
              <a:rPr lang="en-US" sz="2000" dirty="0" smtClean="0"/>
              <a:t>(</a:t>
            </a:r>
            <a:r>
              <a:rPr lang="mr-IN" sz="2000" dirty="0" smtClean="0"/>
              <a:t>HE4</a:t>
            </a:r>
            <a:r>
              <a:rPr lang="en-US" sz="2000" dirty="0" smtClean="0"/>
              <a:t>)</a:t>
            </a:r>
            <a:r>
              <a:rPr lang="mr-IN" sz="2000" dirty="0" smtClean="0"/>
              <a:t> </a:t>
            </a:r>
            <a:r>
              <a:rPr lang="en-US" sz="2000" dirty="0" smtClean="0"/>
              <a:t>+ </a:t>
            </a:r>
            <a:r>
              <a:rPr lang="mr-IN" sz="2000" dirty="0" smtClean="0"/>
              <a:t>0.0626</a:t>
            </a:r>
            <a:r>
              <a:rPr lang="mr-IN" sz="2000" dirty="0"/>
              <a:t>*</a:t>
            </a:r>
            <a:r>
              <a:rPr lang="mr-IN" sz="2000" dirty="0" smtClean="0"/>
              <a:t>LN</a:t>
            </a:r>
            <a:r>
              <a:rPr lang="en-US" sz="2000" dirty="0" smtClean="0"/>
              <a:t>(</a:t>
            </a:r>
            <a:r>
              <a:rPr lang="mr-IN" sz="2000" dirty="0" smtClean="0"/>
              <a:t>CA 125</a:t>
            </a:r>
            <a:r>
              <a:rPr lang="en-US" sz="2000" dirty="0" smtClean="0"/>
              <a:t>)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</a:t>
            </a:r>
            <a:endParaRPr lang="en-US" sz="2000" dirty="0"/>
          </a:p>
          <a:p>
            <a:r>
              <a:rPr lang="en-US" sz="2000" dirty="0" smtClean="0"/>
              <a:t>      Premenopausal PI   = </a:t>
            </a:r>
            <a:r>
              <a:rPr lang="sk-SK" sz="2000" dirty="0" smtClean="0"/>
              <a:t> -8.09 +</a:t>
            </a:r>
            <a:r>
              <a:rPr lang="mr-IN" sz="2000" dirty="0" smtClean="0"/>
              <a:t>1.04</a:t>
            </a:r>
            <a:r>
              <a:rPr lang="mr-IN" sz="2000" dirty="0"/>
              <a:t>*</a:t>
            </a:r>
            <a:r>
              <a:rPr lang="mr-IN" sz="2000" dirty="0" smtClean="0"/>
              <a:t>LN</a:t>
            </a:r>
            <a:r>
              <a:rPr lang="en-US" sz="2000" dirty="0" smtClean="0"/>
              <a:t>(</a:t>
            </a:r>
            <a:r>
              <a:rPr lang="mr-IN" sz="2000" dirty="0" smtClean="0"/>
              <a:t>HE4</a:t>
            </a:r>
            <a:r>
              <a:rPr lang="en-US" sz="2000" dirty="0"/>
              <a:t>)</a:t>
            </a:r>
            <a:r>
              <a:rPr lang="mr-IN" sz="2000" dirty="0" smtClean="0"/>
              <a:t> </a:t>
            </a:r>
            <a:r>
              <a:rPr lang="en-US" sz="2000" dirty="0"/>
              <a:t>+</a:t>
            </a:r>
            <a:r>
              <a:rPr lang="en-US" sz="2000" dirty="0" smtClean="0"/>
              <a:t> </a:t>
            </a:r>
            <a:r>
              <a:rPr lang="mr-IN" sz="2000" dirty="0" smtClean="0"/>
              <a:t>0.732</a:t>
            </a:r>
            <a:r>
              <a:rPr lang="mr-IN" sz="2000" dirty="0"/>
              <a:t>*</a:t>
            </a:r>
            <a:r>
              <a:rPr lang="mr-IN" sz="2000" dirty="0" smtClean="0"/>
              <a:t>LN</a:t>
            </a:r>
            <a:r>
              <a:rPr lang="en-US" sz="2000" dirty="0" smtClean="0"/>
              <a:t>(</a:t>
            </a:r>
            <a:r>
              <a:rPr lang="mr-IN" sz="2000" dirty="0" smtClean="0"/>
              <a:t>CA 125</a:t>
            </a:r>
            <a:r>
              <a:rPr lang="en-US" sz="2000" dirty="0" smtClean="0"/>
              <a:t>)</a:t>
            </a:r>
          </a:p>
          <a:p>
            <a:endParaRPr lang="en-US" sz="2000" dirty="0" smtClean="0"/>
          </a:p>
          <a:p>
            <a:r>
              <a:rPr lang="en-US" sz="2000" dirty="0" smtClean="0"/>
              <a:t>      PI = Predictive Index</a:t>
            </a:r>
          </a:p>
          <a:p>
            <a:endParaRPr lang="en-US" sz="2000" dirty="0"/>
          </a:p>
          <a:p>
            <a:r>
              <a:rPr lang="en-US" sz="2000" dirty="0" smtClean="0"/>
              <a:t>      ROMA score (%)     =    </a:t>
            </a:r>
            <a:r>
              <a:rPr lang="en-US" sz="2000" dirty="0" err="1" smtClean="0"/>
              <a:t>exp</a:t>
            </a:r>
            <a:r>
              <a:rPr lang="en-US" sz="2000" dirty="0" smtClean="0"/>
              <a:t>(PI)/(1+exp(PI)) * 100    </a:t>
            </a:r>
          </a:p>
          <a:p>
            <a:endParaRPr lang="en-US" sz="2000" dirty="0"/>
          </a:p>
          <a:p>
            <a:r>
              <a:rPr lang="en-US" sz="2000" dirty="0" smtClean="0"/>
              <a:t>      Cut-points: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         Pre: 13%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         Post: 28%</a:t>
            </a:r>
          </a:p>
          <a:p>
            <a:endParaRPr lang="en-US" sz="2000" dirty="0"/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30823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20971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ROMA </a:t>
            </a:r>
            <a:r>
              <a:rPr lang="mr-IN" sz="3600" b="1" dirty="0" smtClean="0"/>
              <a:t>–</a:t>
            </a:r>
            <a:r>
              <a:rPr lang="en-US" sz="3600" b="1" dirty="0" smtClean="0"/>
              <a:t> Overview and FDA Lessons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05925" y="1263308"/>
            <a:ext cx="8980869" cy="5201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sz="2800" b="1" dirty="0" smtClean="0"/>
              <a:t>Intended Use</a:t>
            </a:r>
            <a:r>
              <a:rPr lang="en-US" sz="2800" dirty="0" smtClean="0"/>
              <a:t>: </a:t>
            </a:r>
          </a:p>
          <a:p>
            <a:endParaRPr lang="en-US" dirty="0"/>
          </a:p>
          <a:p>
            <a:r>
              <a:rPr lang="en-US" sz="2400" dirty="0" smtClean="0"/>
              <a:t>The risk of malignancy algorithm (ROMA) identifies patients with a high risk of malignancy in women with a pelvic mass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sz="2800" b="1" dirty="0" smtClean="0"/>
              <a:t>Benefit: </a:t>
            </a:r>
          </a:p>
          <a:p>
            <a:endParaRPr lang="en-US" dirty="0"/>
          </a:p>
          <a:p>
            <a:r>
              <a:rPr lang="en-US" sz="2400" dirty="0" smtClean="0"/>
              <a:t>Women with pelvic masses with high risk of malignancy referred immediately to a tertiary care center with a gynecologic oncology department</a:t>
            </a:r>
          </a:p>
          <a:p>
            <a:endParaRPr lang="en-US" sz="2400" dirty="0"/>
          </a:p>
          <a:p>
            <a:r>
              <a:rPr lang="en-US" sz="2400" dirty="0" smtClean="0"/>
              <a:t>Reduces risk of two surgeries (generalist, then specialist)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01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3850"/>
            <a:ext cx="9144000" cy="589734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0" y="11763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Detailed Intended Use </a:t>
            </a:r>
            <a:r>
              <a:rPr lang="mr-IN" sz="2800" b="1" dirty="0" smtClean="0"/>
              <a:t>–</a:t>
            </a:r>
            <a:r>
              <a:rPr lang="en-US" sz="2800" b="1" dirty="0" smtClean="0"/>
              <a:t> FDA approved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445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4852"/>
            <a:ext cx="892552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FDA Experience</a:t>
            </a:r>
          </a:p>
          <a:p>
            <a:endParaRPr lang="en-US" dirty="0"/>
          </a:p>
          <a:p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A gynecologic oncologist assembled a group of colleagues to conduct a prospective diagnostic trial of women with a pelvic mass. </a:t>
            </a:r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500 women with pelvic masses were enrolled </a:t>
            </a:r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Pre-specified criteria of &gt; 80% sensitivity (for malignancy) at 75% specificity</a:t>
            </a:r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Results: </a:t>
            </a:r>
            <a:r>
              <a:rPr lang="en-US" sz="2000" dirty="0"/>
              <a:t>postmenopausal: 92% sensitivity at 76% specificity</a:t>
            </a:r>
          </a:p>
          <a:p>
            <a:r>
              <a:rPr lang="en-US" sz="2000" dirty="0"/>
              <a:t>               </a:t>
            </a:r>
            <a:r>
              <a:rPr lang="en-US" sz="2000" dirty="0" smtClean="0"/>
              <a:t> </a:t>
            </a:r>
            <a:r>
              <a:rPr lang="en-US" sz="2000" dirty="0"/>
              <a:t> </a:t>
            </a:r>
            <a:r>
              <a:rPr lang="en-US" sz="2000" dirty="0" smtClean="0"/>
              <a:t>   premenopausal</a:t>
            </a:r>
            <a:r>
              <a:rPr lang="en-US" sz="2000" dirty="0"/>
              <a:t>: 100% sensitivity at 75% specificity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6172" y="4496366"/>
            <a:ext cx="4403970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400" dirty="0" smtClean="0"/>
              <a:t>FDA </a:t>
            </a:r>
            <a:r>
              <a:rPr lang="en-US" sz="2400" dirty="0"/>
              <a:t>submission </a:t>
            </a:r>
            <a:r>
              <a:rPr lang="mr-IN" sz="2400" dirty="0" smtClean="0"/>
              <a:t>–</a:t>
            </a:r>
            <a:r>
              <a:rPr lang="en-US" sz="2400" dirty="0" smtClean="0"/>
              <a:t> sent to panel  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96172" y="5301151"/>
            <a:ext cx="2877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Panel rejected study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851446" y="5762816"/>
            <a:ext cx="121679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Why?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50514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4852"/>
            <a:ext cx="892552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FDA Experience</a:t>
            </a:r>
          </a:p>
          <a:p>
            <a:endParaRPr lang="en-US" dirty="0"/>
          </a:p>
          <a:p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A gynecologic oncologist assembled a group of colleagues to conduct a prospective diagnostic trial of women with a pelvic mass. </a:t>
            </a:r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500 women with pelvic masses were enrolled </a:t>
            </a:r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Pre-specified criteria of &gt; 80% sensitivity (for malignancy) at 75% specificity</a:t>
            </a:r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Results: postmenopausal: 92% sensitivity at 76% specificity</a:t>
            </a:r>
            <a:endParaRPr lang="en-US" sz="2000" dirty="0"/>
          </a:p>
          <a:p>
            <a:r>
              <a:rPr lang="en-US" sz="2000" dirty="0" smtClean="0"/>
              <a:t>                    premenopausal: 100</a:t>
            </a:r>
            <a:r>
              <a:rPr lang="en-US" sz="2000" dirty="0"/>
              <a:t>% sensitivity at 75% </a:t>
            </a:r>
            <a:r>
              <a:rPr lang="en-US" sz="2000" dirty="0" smtClean="0"/>
              <a:t>specificity</a:t>
            </a:r>
          </a:p>
        </p:txBody>
      </p:sp>
      <p:sp>
        <p:nvSpPr>
          <p:cNvPr id="6" name="Donut 5"/>
          <p:cNvSpPr/>
          <p:nvPr/>
        </p:nvSpPr>
        <p:spPr>
          <a:xfrm>
            <a:off x="139825" y="1048580"/>
            <a:ext cx="3157725" cy="722354"/>
          </a:xfrm>
          <a:prstGeom prst="donut">
            <a:avLst>
              <a:gd name="adj" fmla="val 12095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" name="Donut 6"/>
          <p:cNvSpPr/>
          <p:nvPr/>
        </p:nvSpPr>
        <p:spPr>
          <a:xfrm>
            <a:off x="4183111" y="1049519"/>
            <a:ext cx="2691639" cy="722354"/>
          </a:xfrm>
          <a:prstGeom prst="donut">
            <a:avLst>
              <a:gd name="adj" fmla="val 12095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828" y="4912092"/>
            <a:ext cx="87478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Panel said that samples were not from relevant population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Patients were from gynecologic oncology practices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Patients need to be from general care (e.g. gynecologist, general internist practices)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6173" y="6201768"/>
            <a:ext cx="6186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FDA required new study </a:t>
            </a:r>
            <a:r>
              <a:rPr lang="mr-IN" sz="2800" dirty="0" smtClean="0"/>
              <a:t>–</a:t>
            </a:r>
            <a:r>
              <a:rPr lang="en-US" sz="2800" dirty="0" smtClean="0"/>
              <a:t> 2 year delay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97626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4852"/>
            <a:ext cx="89255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ROMA Study II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5847" y="1460329"/>
            <a:ext cx="8799676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Enrolled 472 evaluable patients </a:t>
            </a:r>
            <a:r>
              <a:rPr lang="mr-IN" sz="2400" dirty="0" smtClean="0"/>
              <a:t>–</a:t>
            </a:r>
            <a:r>
              <a:rPr lang="en-US" sz="2400" dirty="0" smtClean="0"/>
              <a:t> 89 malignant, 383 benign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The </a:t>
            </a:r>
            <a:r>
              <a:rPr lang="en-US" dirty="0"/>
              <a:t>study included premenopausal and </a:t>
            </a:r>
            <a:r>
              <a:rPr lang="en-US" dirty="0" smtClean="0"/>
              <a:t>postmenopausal women </a:t>
            </a:r>
            <a:r>
              <a:rPr lang="en-US" dirty="0"/>
              <a:t>18 years of age or older </a:t>
            </a:r>
            <a:r>
              <a:rPr lang="en-US" dirty="0" smtClean="0"/>
              <a:t>presenting to </a:t>
            </a:r>
            <a:r>
              <a:rPr lang="en-US" dirty="0"/>
              <a:t>a generalist (defined as a general gynecologist</a:t>
            </a:r>
            <a:r>
              <a:rPr lang="en-US" dirty="0" smtClean="0"/>
              <a:t>, internist</a:t>
            </a:r>
            <a:r>
              <a:rPr lang="en-US" dirty="0"/>
              <a:t>, family practitioner gastroenterologist, </a:t>
            </a:r>
            <a:r>
              <a:rPr lang="en-US" dirty="0" smtClean="0"/>
              <a:t>or general </a:t>
            </a:r>
            <a:r>
              <a:rPr lang="en-US" dirty="0"/>
              <a:t>surgeon) with an ovarian cyst or an </a:t>
            </a:r>
            <a:r>
              <a:rPr lang="en-US" dirty="0" smtClean="0"/>
              <a:t>adnexal mass </a:t>
            </a:r>
            <a:r>
              <a:rPr lang="en-US" dirty="0"/>
              <a:t>and subsequently scheduled to undergo surgery.</a:t>
            </a:r>
            <a:endParaRPr lang="en-US" dirty="0" smtClean="0"/>
          </a:p>
          <a:p>
            <a:endParaRPr lang="en-US" sz="2400" dirty="0"/>
          </a:p>
          <a:p>
            <a:r>
              <a:rPr lang="en-US" sz="2400" dirty="0" smtClean="0"/>
              <a:t>Postmenopausal:  Sensitivity 92% at 76% specificity</a:t>
            </a:r>
          </a:p>
          <a:p>
            <a:r>
              <a:rPr lang="en-US" sz="2400" dirty="0" smtClean="0"/>
              <a:t>Premenopausal:    Sensitivity 100% at 74% specificity</a:t>
            </a:r>
          </a:p>
          <a:p>
            <a:endParaRPr lang="en-US" dirty="0"/>
          </a:p>
          <a:p>
            <a:r>
              <a:rPr lang="en-US" sz="2400" dirty="0" smtClean="0"/>
              <a:t>Essentially results the same as first ROMA study</a:t>
            </a:r>
          </a:p>
          <a:p>
            <a:endParaRPr lang="en-US" dirty="0"/>
          </a:p>
          <a:p>
            <a:r>
              <a:rPr lang="en-US" dirty="0" smtClean="0"/>
              <a:t>  </a:t>
            </a:r>
          </a:p>
          <a:p>
            <a:r>
              <a:rPr lang="en-US" dirty="0" smtClean="0"/>
              <a:t>Moore et. al. Obstetrics and Gynecology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78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4852"/>
            <a:ext cx="89255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ROMA Study </a:t>
            </a:r>
            <a:r>
              <a:rPr lang="mr-IN" sz="3600" b="1" dirty="0" smtClean="0"/>
              <a:t>–</a:t>
            </a:r>
            <a:r>
              <a:rPr lang="en-US" sz="3600" b="1" dirty="0" smtClean="0"/>
              <a:t> FDA Lessons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929451"/>
            <a:ext cx="9143999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800" dirty="0" smtClean="0"/>
              <a:t>Intended Use     AND     Study Design     must    ALIGN</a:t>
            </a:r>
          </a:p>
          <a:p>
            <a:pPr marL="457200" indent="-457200">
              <a:buFont typeface="Arial"/>
              <a:buChar char="•"/>
            </a:pPr>
            <a:endParaRPr lang="en-US" sz="2800" dirty="0"/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Intended Use needs careful attention to detail</a:t>
            </a:r>
          </a:p>
          <a:p>
            <a:pPr marL="457200" indent="-457200">
              <a:buFont typeface="Arial"/>
              <a:buChar char="•"/>
            </a:pPr>
            <a:endParaRPr lang="en-US" sz="2800" dirty="0" smtClean="0"/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Study Design needs similar level of attention</a:t>
            </a:r>
          </a:p>
          <a:p>
            <a:endParaRPr lang="en-US" sz="2800" dirty="0"/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Input from FDA at DESIGN stage can save years</a:t>
            </a:r>
          </a:p>
        </p:txBody>
      </p:sp>
    </p:spTree>
    <p:extLst>
      <p:ext uri="{BB962C8B-B14F-4D97-AF65-F5344CB8AC3E}">
        <p14:creationId xmlns:p14="http://schemas.microsoft.com/office/powerpoint/2010/main" val="7220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ＭＳ Ｐ明朝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587</Words>
  <Application>Microsoft Office PowerPoint</Application>
  <PresentationFormat>On-screen Show (4:3)</PresentationFormat>
  <Paragraphs>97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1_Flow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Skates</dc:creator>
  <cp:lastModifiedBy>compass</cp:lastModifiedBy>
  <cp:revision>29</cp:revision>
  <dcterms:created xsi:type="dcterms:W3CDTF">2016-10-20T14:11:05Z</dcterms:created>
  <dcterms:modified xsi:type="dcterms:W3CDTF">2017-03-08T18:16:15Z</dcterms:modified>
</cp:coreProperties>
</file>