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69" r:id="rId3"/>
    <p:sldId id="271" r:id="rId4"/>
    <p:sldId id="272" r:id="rId5"/>
    <p:sldId id="273" r:id="rId6"/>
    <p:sldId id="275" r:id="rId7"/>
    <p:sldId id="276" r:id="rId8"/>
    <p:sldId id="277" r:id="rId9"/>
    <p:sldId id="281" r:id="rId10"/>
    <p:sldId id="278" r:id="rId11"/>
    <p:sldId id="279" r:id="rId12"/>
    <p:sldId id="282" r:id="rId13"/>
    <p:sldId id="280" r:id="rId14"/>
    <p:sldId id="283" r:id="rId15"/>
    <p:sldId id="284" r:id="rId16"/>
    <p:sldId id="285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526" y="3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6C7CB4-4AF1-4114-AE2D-D71A69F33427}" type="datetimeFigureOut">
              <a:rPr lang="en-US" smtClean="0"/>
              <a:t>3/7/2017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989B35-4EFC-4D35-B487-F32A50CE89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31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6B6C2-A14E-4F12-AC6A-DE164CF4A73B}" type="datetimeFigureOut">
              <a:rPr lang="en-US" smtClean="0"/>
              <a:t>3/7/2017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A803E-38E1-461B-BDCE-1D8989AD48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5294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6B6C2-A14E-4F12-AC6A-DE164CF4A73B}" type="datetimeFigureOut">
              <a:rPr lang="en-US" smtClean="0"/>
              <a:t>3/7/2017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A803E-38E1-461B-BDCE-1D8989AD48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322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6B6C2-A14E-4F12-AC6A-DE164CF4A73B}" type="datetimeFigureOut">
              <a:rPr lang="en-US" smtClean="0"/>
              <a:t>3/7/2017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A803E-38E1-461B-BDCE-1D8989AD48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560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6B6C2-A14E-4F12-AC6A-DE164CF4A73B}" type="datetimeFigureOut">
              <a:rPr lang="en-US" smtClean="0"/>
              <a:t>3/7/2017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A803E-38E1-461B-BDCE-1D8989AD48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712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6B6C2-A14E-4F12-AC6A-DE164CF4A73B}" type="datetimeFigureOut">
              <a:rPr lang="en-US" smtClean="0"/>
              <a:t>3/7/2017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A803E-38E1-461B-BDCE-1D8989AD48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686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6B6C2-A14E-4F12-AC6A-DE164CF4A73B}" type="datetimeFigureOut">
              <a:rPr lang="en-US" smtClean="0"/>
              <a:t>3/7/2017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A803E-38E1-461B-BDCE-1D8989AD48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189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6B6C2-A14E-4F12-AC6A-DE164CF4A73B}" type="datetimeFigureOut">
              <a:rPr lang="en-US" smtClean="0"/>
              <a:t>3/7/2017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A803E-38E1-461B-BDCE-1D8989AD48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276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6B6C2-A14E-4F12-AC6A-DE164CF4A73B}" type="datetimeFigureOut">
              <a:rPr lang="en-US" smtClean="0"/>
              <a:t>3/7/2017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A803E-38E1-461B-BDCE-1D8989AD48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2694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6B6C2-A14E-4F12-AC6A-DE164CF4A73B}" type="datetimeFigureOut">
              <a:rPr lang="en-US" smtClean="0"/>
              <a:t>3/7/2017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A803E-38E1-461B-BDCE-1D8989AD48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559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6B6C2-A14E-4F12-AC6A-DE164CF4A73B}" type="datetimeFigureOut">
              <a:rPr lang="en-US" smtClean="0"/>
              <a:t>3/7/2017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A803E-38E1-461B-BDCE-1D8989AD48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7056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6B6C2-A14E-4F12-AC6A-DE164CF4A73B}" type="datetimeFigureOut">
              <a:rPr lang="en-US" smtClean="0"/>
              <a:t>3/7/2017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A803E-38E1-461B-BDCE-1D8989AD48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2997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56B6C2-A14E-4F12-AC6A-DE164CF4A73B}" type="datetimeFigureOut">
              <a:rPr lang="en-US" smtClean="0"/>
              <a:t>3/7/2017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1A803E-38E1-461B-BDCE-1D8989AD48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346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EDRN Blinding Policy Discussion</a:t>
            </a:r>
            <a:br>
              <a:rPr lang="en-US" sz="3600" dirty="0" smtClean="0"/>
            </a:br>
            <a:r>
              <a:rPr lang="en-US" sz="3600" dirty="0" smtClean="0"/>
              <a:t>&amp; other Issues</a:t>
            </a:r>
            <a:endParaRPr lang="en-US" sz="31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March, 2017</a:t>
            </a:r>
          </a:p>
          <a:p>
            <a:r>
              <a:rPr lang="en-US" dirty="0" err="1"/>
              <a:t>Ziding</a:t>
            </a:r>
            <a:r>
              <a:rPr lang="en-US" dirty="0"/>
              <a:t> </a:t>
            </a:r>
            <a:r>
              <a:rPr lang="en-US" dirty="0" smtClean="0"/>
              <a:t>Feng and Margaret Pepe</a:t>
            </a:r>
          </a:p>
          <a:p>
            <a:r>
              <a:rPr lang="en-US" dirty="0" smtClean="0"/>
              <a:t>UT </a:t>
            </a:r>
            <a:r>
              <a:rPr lang="en-US" dirty="0"/>
              <a:t>MD Anderson Cancer Center</a:t>
            </a:r>
          </a:p>
          <a:p>
            <a:r>
              <a:rPr lang="en-US" dirty="0" smtClean="0"/>
              <a:t>Tempe, Arizona</a:t>
            </a:r>
          </a:p>
        </p:txBody>
      </p:sp>
    </p:spTree>
    <p:extLst>
      <p:ext uri="{BB962C8B-B14F-4D97-AF65-F5344CB8AC3E}">
        <p14:creationId xmlns:p14="http://schemas.microsoft.com/office/powerpoint/2010/main" val="3629514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to Promote Quality Discovery Research?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525963"/>
          </a:xfrm>
        </p:spPr>
        <p:txBody>
          <a:bodyPr/>
          <a:lstStyle/>
          <a:p>
            <a:r>
              <a:rPr lang="en-US" dirty="0" smtClean="0"/>
              <a:t>Discovery research needs high quality specimens with strong study design.</a:t>
            </a:r>
          </a:p>
          <a:p>
            <a:r>
              <a:rPr lang="en-US" dirty="0" smtClean="0"/>
              <a:t>Instead of </a:t>
            </a:r>
            <a:r>
              <a:rPr lang="en-US" dirty="0" err="1" smtClean="0"/>
              <a:t>unblinding</a:t>
            </a:r>
            <a:r>
              <a:rPr lang="en-US" dirty="0" smtClean="0"/>
              <a:t> EDRN validation reference sets, we should develop EDRN reference sets for coordinated discovery/prevalidation.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2674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GU Group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proPSA</a:t>
            </a:r>
            <a:r>
              <a:rPr lang="en-US" dirty="0" smtClean="0"/>
              <a:t>/</a:t>
            </a:r>
            <a:r>
              <a:rPr lang="en-US" dirty="0" err="1" smtClean="0"/>
              <a:t>fPSA</a:t>
            </a:r>
            <a:r>
              <a:rPr lang="en-US" dirty="0" smtClean="0"/>
              <a:t> trial</a:t>
            </a:r>
          </a:p>
          <a:p>
            <a:pPr lvl="1"/>
            <a:r>
              <a:rPr lang="en-US" dirty="0" smtClean="0"/>
              <a:t>Serum only</a:t>
            </a:r>
          </a:p>
          <a:p>
            <a:pPr lvl="1"/>
            <a:r>
              <a:rPr lang="en-US" dirty="0" smtClean="0"/>
              <a:t>Used  existing repository from study site</a:t>
            </a:r>
          </a:p>
          <a:p>
            <a:pPr lvl="1"/>
            <a:r>
              <a:rPr lang="en-US" dirty="0" smtClean="0"/>
              <a:t>Group decided to </a:t>
            </a:r>
            <a:r>
              <a:rPr lang="en-US" dirty="0" err="1" smtClean="0"/>
              <a:t>unblind</a:t>
            </a:r>
            <a:r>
              <a:rPr lang="en-US" dirty="0" smtClean="0"/>
              <a:t> sites after study conclusion</a:t>
            </a:r>
          </a:p>
          <a:p>
            <a:r>
              <a:rPr lang="en-US" dirty="0" smtClean="0"/>
              <a:t>PCA3 trial</a:t>
            </a:r>
          </a:p>
          <a:p>
            <a:pPr lvl="1"/>
            <a:r>
              <a:rPr lang="en-US" dirty="0" smtClean="0"/>
              <a:t>Serum and post DRE urine</a:t>
            </a:r>
          </a:p>
          <a:p>
            <a:pPr lvl="1"/>
            <a:r>
              <a:rPr lang="en-US" dirty="0" smtClean="0"/>
              <a:t>Prospective trial for PCA3 (JCO 2014)</a:t>
            </a:r>
          </a:p>
          <a:p>
            <a:pPr lvl="1"/>
            <a:r>
              <a:rPr lang="en-US" dirty="0" smtClean="0"/>
              <a:t>Group decided never to </a:t>
            </a:r>
            <a:r>
              <a:rPr lang="en-US" dirty="0" err="1" smtClean="0"/>
              <a:t>unblind</a:t>
            </a:r>
            <a:r>
              <a:rPr lang="en-US" dirty="0" smtClean="0"/>
              <a:t> this reference set</a:t>
            </a:r>
          </a:p>
          <a:p>
            <a:pPr lvl="1"/>
            <a:r>
              <a:rPr lang="en-US" dirty="0" smtClean="0"/>
              <a:t>A recent </a:t>
            </a:r>
            <a:r>
              <a:rPr lang="en-US" dirty="0" err="1" smtClean="0"/>
              <a:t>PRoBE</a:t>
            </a:r>
            <a:r>
              <a:rPr lang="en-US" dirty="0" smtClean="0"/>
              <a:t> validation study of PCA3/T2-erg/PSA</a:t>
            </a:r>
          </a:p>
          <a:p>
            <a:pPr lvl="2"/>
            <a:r>
              <a:rPr lang="en-US" dirty="0" smtClean="0"/>
              <a:t>Site did discovery using their existing repository</a:t>
            </a:r>
          </a:p>
          <a:p>
            <a:pPr lvl="2"/>
            <a:r>
              <a:rPr lang="en-US" dirty="0" smtClean="0"/>
              <a:t>Validation was done using PCA3 reference set</a:t>
            </a:r>
          </a:p>
          <a:p>
            <a:pPr lvl="2"/>
            <a:endParaRPr lang="en-US" dirty="0" smtClean="0"/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07403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Example: EDRN-WHI Proteomics Discovery Study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WHI provided pre-clinical 500ul serum from 100 colon cancer cases and 100 matched controls.</a:t>
            </a:r>
          </a:p>
          <a:p>
            <a:r>
              <a:rPr lang="en-US" dirty="0" smtClean="0"/>
              <a:t>Goal: if proteomic platforms can identify proteins associated with colon cancer.</a:t>
            </a:r>
          </a:p>
          <a:p>
            <a:r>
              <a:rPr lang="en-US" dirty="0" smtClean="0"/>
              <a:t>10 EDRN labs, each received 50ul serum from each subject. DMCC performed blinding.</a:t>
            </a:r>
          </a:p>
          <a:p>
            <a:r>
              <a:rPr lang="en-US" dirty="0" err="1" smtClean="0"/>
              <a:t>Unblinded</a:t>
            </a:r>
            <a:r>
              <a:rPr lang="en-US" dirty="0" smtClean="0"/>
              <a:t> sites after all have sent the data to DMCC.</a:t>
            </a:r>
          </a:p>
          <a:p>
            <a:r>
              <a:rPr lang="en-US" dirty="0" smtClean="0"/>
              <a:t>Comment: did not yield important findings (MAPRE1 from </a:t>
            </a:r>
            <a:r>
              <a:rPr lang="en-US" dirty="0" err="1" smtClean="0"/>
              <a:t>Hanash</a:t>
            </a:r>
            <a:r>
              <a:rPr lang="en-US" dirty="0" smtClean="0"/>
              <a:t> lab). DMCC sent back to sites proteins associated with colon cancer but never heard whether these initial leads have been confirmed.</a:t>
            </a:r>
          </a:p>
        </p:txBody>
      </p:sp>
    </p:spTree>
    <p:extLst>
      <p:ext uri="{BB962C8B-B14F-4D97-AF65-F5344CB8AC3E}">
        <p14:creationId xmlns:p14="http://schemas.microsoft.com/office/powerpoint/2010/main" val="41398496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7012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Other issues: What if the lab received EDRN reference set never sends back the data?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Currently applicants fill and sign a non-legal bounding form.</a:t>
            </a:r>
          </a:p>
          <a:p>
            <a:r>
              <a:rPr lang="en-US" dirty="0" smtClean="0"/>
              <a:t>Possible solution: </a:t>
            </a:r>
          </a:p>
          <a:p>
            <a:pPr lvl="1"/>
            <a:r>
              <a:rPr lang="en-US" dirty="0" smtClean="0"/>
              <a:t>Require MTA (e.g. PLCO samples)</a:t>
            </a:r>
          </a:p>
          <a:p>
            <a:pPr lvl="2"/>
            <a:r>
              <a:rPr lang="en-US" dirty="0" smtClean="0"/>
              <a:t>Not for use beyond approved markers</a:t>
            </a:r>
          </a:p>
          <a:p>
            <a:pPr lvl="2"/>
            <a:r>
              <a:rPr lang="en-US" dirty="0" smtClean="0"/>
              <a:t>Not transferable to third party</a:t>
            </a:r>
          </a:p>
          <a:p>
            <a:pPr lvl="2"/>
            <a:r>
              <a:rPr lang="en-US" dirty="0" smtClean="0"/>
              <a:t>Agree to send back assay </a:t>
            </a:r>
            <a:r>
              <a:rPr lang="en-US" dirty="0" smtClean="0"/>
              <a:t>data</a:t>
            </a:r>
          </a:p>
          <a:p>
            <a:pPr lvl="2"/>
            <a:r>
              <a:rPr lang="en-US" dirty="0" smtClean="0"/>
              <a:t>Agree future dissemination of the data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74615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Other issues: What if the </a:t>
            </a:r>
            <a:r>
              <a:rPr lang="en-US" dirty="0" smtClean="0"/>
              <a:t>applicant never publish the negative findings?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Occurred in both use of reference set and </a:t>
            </a:r>
            <a:r>
              <a:rPr lang="en-US" dirty="0" smtClean="0"/>
              <a:t>validation </a:t>
            </a:r>
            <a:r>
              <a:rPr lang="en-US" dirty="0" smtClean="0"/>
              <a:t>studies</a:t>
            </a:r>
          </a:p>
          <a:p>
            <a:r>
              <a:rPr lang="en-US" dirty="0" smtClean="0"/>
              <a:t>Possible solution:</a:t>
            </a:r>
          </a:p>
          <a:p>
            <a:pPr lvl="1"/>
            <a:r>
              <a:rPr lang="en-US" dirty="0" smtClean="0"/>
              <a:t>In MTA and in EDRN MOP stipulates that if PI does not publish findings in a certain period, EDRN has right to assign another investigator to write the paper </a:t>
            </a:r>
          </a:p>
          <a:p>
            <a:pPr lvl="1"/>
            <a:r>
              <a:rPr lang="en-US" dirty="0" smtClean="0"/>
              <a:t>and/or EDRN can post results on EDRN website, given PI certain period to respond</a:t>
            </a:r>
          </a:p>
        </p:txBody>
      </p:sp>
    </p:spTree>
    <p:extLst>
      <p:ext uri="{BB962C8B-B14F-4D97-AF65-F5344CB8AC3E}">
        <p14:creationId xmlns:p14="http://schemas.microsoft.com/office/powerpoint/2010/main" val="810147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7859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Goals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914400" y="1981200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en-US" dirty="0" smtClean="0"/>
              <a:t>What are the EDRN blinding policies?</a:t>
            </a:r>
          </a:p>
          <a:p>
            <a:r>
              <a:rPr lang="en-US" altLang="en-US" dirty="0" smtClean="0"/>
              <a:t>Rationale of the current policies.</a:t>
            </a:r>
          </a:p>
          <a:p>
            <a:r>
              <a:rPr lang="en-US" altLang="en-US" dirty="0" smtClean="0"/>
              <a:t>Any modifications to discuss?</a:t>
            </a:r>
          </a:p>
          <a:p>
            <a:r>
              <a:rPr lang="en-US" altLang="en-US" dirty="0" smtClean="0"/>
              <a:t>Consensus</a:t>
            </a:r>
          </a:p>
          <a:p>
            <a:endParaRPr lang="en-US" altLang="en-US" dirty="0" smtClean="0"/>
          </a:p>
          <a:p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766559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/>
              <a:t>Appendix 5 – Policy on Blinding Specimens for EDRN Collaborative Studies</a:t>
            </a:r>
            <a:br>
              <a:rPr lang="en-US" sz="3200" dirty="0"/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 smtClean="0"/>
              <a:t>Definition </a:t>
            </a:r>
            <a:r>
              <a:rPr lang="en-US" b="1" dirty="0"/>
              <a:t>of blinding:</a:t>
            </a:r>
          </a:p>
          <a:p>
            <a:pPr marL="0" indent="0">
              <a:buNone/>
            </a:pPr>
            <a:r>
              <a:rPr lang="en-US" dirty="0"/>
              <a:t>Any information associated with the specimens remains unknown to the blinded party. Usually </a:t>
            </a:r>
            <a:r>
              <a:rPr lang="en-US" dirty="0" smtClean="0"/>
              <a:t>the specimens are labeled with coded numbers.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Some assays </a:t>
            </a:r>
            <a:r>
              <a:rPr lang="en-US" dirty="0"/>
              <a:t>require that </a:t>
            </a:r>
            <a:r>
              <a:rPr lang="en-US" dirty="0" smtClean="0"/>
              <a:t>case </a:t>
            </a:r>
            <a:r>
              <a:rPr lang="en-US" dirty="0"/>
              <a:t>and </a:t>
            </a:r>
            <a:r>
              <a:rPr lang="en-US" dirty="0" smtClean="0"/>
              <a:t>control </a:t>
            </a:r>
            <a:r>
              <a:rPr lang="en-US" dirty="0"/>
              <a:t>specimens are allocated with a certain ratio within </a:t>
            </a:r>
            <a:r>
              <a:rPr lang="en-US" dirty="0" smtClean="0"/>
              <a:t>the assay </a:t>
            </a:r>
            <a:r>
              <a:rPr lang="en-US" dirty="0"/>
              <a:t>device. T</a:t>
            </a:r>
            <a:r>
              <a:rPr lang="en-US" dirty="0" smtClean="0"/>
              <a:t>he </a:t>
            </a:r>
            <a:r>
              <a:rPr lang="en-US" dirty="0"/>
              <a:t>blinded party may know the </a:t>
            </a:r>
            <a:r>
              <a:rPr lang="en-US" dirty="0" smtClean="0"/>
              <a:t>ratio </a:t>
            </a:r>
            <a:r>
              <a:rPr lang="en-US" dirty="0"/>
              <a:t>if necessary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52865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When and Who </a:t>
            </a:r>
            <a:r>
              <a:rPr lang="en-US" dirty="0"/>
              <a:t>D</a:t>
            </a:r>
            <a:r>
              <a:rPr lang="en-US" dirty="0" smtClean="0"/>
              <a:t>ecides to </a:t>
            </a:r>
            <a:r>
              <a:rPr lang="en-US" dirty="0" err="1"/>
              <a:t>U</a:t>
            </a:r>
            <a:r>
              <a:rPr lang="en-US" dirty="0" err="1" smtClean="0"/>
              <a:t>nblind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err="1"/>
              <a:t>Unblinding</a:t>
            </a:r>
            <a:r>
              <a:rPr lang="en-US" dirty="0"/>
              <a:t> may occur after the </a:t>
            </a:r>
            <a:r>
              <a:rPr lang="en-US" dirty="0" smtClean="0"/>
              <a:t>labs have </a:t>
            </a:r>
            <a:r>
              <a:rPr lang="en-US" dirty="0"/>
              <a:t>completed the </a:t>
            </a:r>
            <a:r>
              <a:rPr lang="en-US" dirty="0" smtClean="0"/>
              <a:t>assays, </a:t>
            </a:r>
            <a:r>
              <a:rPr lang="en-US" dirty="0"/>
              <a:t>completed </a:t>
            </a:r>
            <a:r>
              <a:rPr lang="en-US" dirty="0" smtClean="0"/>
              <a:t>quality checks </a:t>
            </a:r>
            <a:r>
              <a:rPr lang="en-US" dirty="0"/>
              <a:t>of their data, </a:t>
            </a:r>
            <a:r>
              <a:rPr lang="en-US" dirty="0" smtClean="0"/>
              <a:t>submitted </a:t>
            </a:r>
            <a:r>
              <a:rPr lang="en-US" dirty="0"/>
              <a:t>data to DMCC, and </a:t>
            </a:r>
            <a:r>
              <a:rPr lang="en-US" b="1" dirty="0"/>
              <a:t>the study </a:t>
            </a:r>
            <a:r>
              <a:rPr lang="en-US" b="1" dirty="0" smtClean="0"/>
              <a:t>group has decided </a:t>
            </a:r>
            <a:r>
              <a:rPr lang="en-US" b="1" dirty="0"/>
              <a:t>that the </a:t>
            </a:r>
          </a:p>
          <a:p>
            <a:pPr marL="0" indent="0">
              <a:buNone/>
            </a:pPr>
            <a:r>
              <a:rPr lang="en-US" b="1" dirty="0"/>
              <a:t>blinding is no longer necessary.</a:t>
            </a:r>
            <a:r>
              <a:rPr lang="en-US" dirty="0"/>
              <a:t>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 smtClean="0"/>
              <a:t>Blinding </a:t>
            </a:r>
            <a:r>
              <a:rPr lang="en-US" b="1" dirty="0"/>
              <a:t>may continue for other reasons (e.g. </a:t>
            </a:r>
            <a:r>
              <a:rPr lang="en-US" b="1" dirty="0" smtClean="0"/>
              <a:t> </a:t>
            </a:r>
            <a:r>
              <a:rPr lang="en-US" b="1" dirty="0"/>
              <a:t>reference set </a:t>
            </a:r>
            <a:r>
              <a:rPr lang="en-US" b="1" dirty="0" smtClean="0"/>
              <a:t>specimens </a:t>
            </a:r>
            <a:r>
              <a:rPr lang="en-US" b="1" dirty="0"/>
              <a:t>that will be used for more than one study).</a:t>
            </a:r>
          </a:p>
        </p:txBody>
      </p:sp>
    </p:spTree>
    <p:extLst>
      <p:ext uri="{BB962C8B-B14F-4D97-AF65-F5344CB8AC3E}">
        <p14:creationId xmlns:p14="http://schemas.microsoft.com/office/powerpoint/2010/main" val="37781172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Studies using </a:t>
            </a:r>
            <a:r>
              <a:rPr lang="en-US" dirty="0" smtClean="0"/>
              <a:t>Network Coordinated Specimen Collections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dirty="0"/>
              <a:t>S</a:t>
            </a:r>
            <a:r>
              <a:rPr lang="en-US" dirty="0" smtClean="0"/>
              <a:t>tudy </a:t>
            </a:r>
            <a:r>
              <a:rPr lang="en-US" dirty="0"/>
              <a:t>sites should use VSIMS and use </a:t>
            </a:r>
            <a:r>
              <a:rPr lang="en-US" dirty="0" smtClean="0"/>
              <a:t>specimen  </a:t>
            </a:r>
            <a:r>
              <a:rPr lang="en-US" dirty="0"/>
              <a:t>labels provided by </a:t>
            </a:r>
            <a:r>
              <a:rPr lang="en-US" dirty="0" smtClean="0"/>
              <a:t>the DMCC that ensure  blinding </a:t>
            </a:r>
            <a:r>
              <a:rPr lang="en-US" dirty="0"/>
              <a:t>in </a:t>
            </a:r>
            <a:r>
              <a:rPr lang="en-US" dirty="0" smtClean="0"/>
              <a:t>subsequent </a:t>
            </a:r>
            <a:r>
              <a:rPr lang="en-US" dirty="0"/>
              <a:t>uses of the specimens.  </a:t>
            </a:r>
          </a:p>
          <a:p>
            <a:pPr marL="0" indent="0">
              <a:buNone/>
            </a:pPr>
            <a:endParaRPr lang="en-US" sz="1800" dirty="0" smtClean="0"/>
          </a:p>
        </p:txBody>
      </p:sp>
    </p:spTree>
    <p:extLst>
      <p:ext uri="{BB962C8B-B14F-4D97-AF65-F5344CB8AC3E}">
        <p14:creationId xmlns:p14="http://schemas.microsoft.com/office/powerpoint/2010/main" val="19715539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indent="0"/>
            <a:r>
              <a:rPr lang="en-US" dirty="0" smtClean="0"/>
              <a:t>Network Coordinated Studies using Specimens from Existing Repositories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1211" y="1828800"/>
            <a:ext cx="8229600" cy="4525963"/>
          </a:xfrm>
        </p:spPr>
        <p:txBody>
          <a:bodyPr>
            <a:normAutofit fontScale="32500" lnSpcReduction="20000"/>
          </a:bodyPr>
          <a:lstStyle/>
          <a:p>
            <a:pPr marL="514350" indent="-514350">
              <a:buAutoNum type="arabicPeriod"/>
            </a:pPr>
            <a:r>
              <a:rPr lang="en-US" sz="8000" dirty="0" smtClean="0"/>
              <a:t>Laboratories </a:t>
            </a:r>
            <a:r>
              <a:rPr lang="en-US" sz="8000" dirty="0"/>
              <a:t>performing study assays should </a:t>
            </a:r>
            <a:r>
              <a:rPr lang="en-US" sz="8000" dirty="0" smtClean="0"/>
              <a:t>be blinded.</a:t>
            </a:r>
          </a:p>
          <a:p>
            <a:pPr marL="514350" indent="-514350">
              <a:buAutoNum type="arabicPeriod"/>
            </a:pPr>
            <a:endParaRPr lang="en-US" sz="8000" dirty="0"/>
          </a:p>
          <a:p>
            <a:pPr marL="514350" indent="-514350">
              <a:buAutoNum type="arabicPeriod"/>
            </a:pPr>
            <a:r>
              <a:rPr lang="en-US" sz="8000" dirty="0" smtClean="0"/>
              <a:t>Sites </a:t>
            </a:r>
            <a:r>
              <a:rPr lang="en-US" sz="8000" dirty="0"/>
              <a:t>contributing </a:t>
            </a:r>
            <a:r>
              <a:rPr lang="en-US" sz="8000" dirty="0" smtClean="0"/>
              <a:t>specimens </a:t>
            </a:r>
            <a:r>
              <a:rPr lang="en-US" sz="8000" dirty="0"/>
              <a:t>should contact the DMCC </a:t>
            </a:r>
            <a:r>
              <a:rPr lang="en-US" sz="8000" dirty="0" smtClean="0"/>
              <a:t>for guidance on blinding and only send </a:t>
            </a:r>
            <a:r>
              <a:rPr lang="en-US" sz="8000" dirty="0"/>
              <a:t>out specimens </a:t>
            </a:r>
            <a:r>
              <a:rPr lang="en-US" sz="8000" dirty="0" smtClean="0"/>
              <a:t>after </a:t>
            </a:r>
            <a:r>
              <a:rPr lang="en-US" sz="8000" dirty="0"/>
              <a:t>the </a:t>
            </a:r>
            <a:r>
              <a:rPr lang="en-US" sz="8000" dirty="0" smtClean="0"/>
              <a:t>DMCC has verified adequate blinding procedures.</a:t>
            </a:r>
          </a:p>
          <a:p>
            <a:pPr marL="514350" indent="-514350">
              <a:buAutoNum type="arabicPeriod"/>
            </a:pPr>
            <a:endParaRPr lang="en-US" sz="8000" dirty="0"/>
          </a:p>
          <a:p>
            <a:pPr marL="514350" indent="-514350">
              <a:buAutoNum type="arabicPeriod"/>
            </a:pPr>
            <a:r>
              <a:rPr lang="en-US" sz="8000" dirty="0" smtClean="0"/>
              <a:t>The </a:t>
            </a:r>
            <a:r>
              <a:rPr lang="en-US" sz="8000" dirty="0"/>
              <a:t>study group </a:t>
            </a:r>
            <a:r>
              <a:rPr lang="en-US" sz="8000" dirty="0" smtClean="0"/>
              <a:t>should determine if </a:t>
            </a:r>
            <a:r>
              <a:rPr lang="en-US" sz="8000" dirty="0"/>
              <a:t>the </a:t>
            </a:r>
            <a:r>
              <a:rPr lang="en-US" sz="8000" dirty="0" smtClean="0"/>
              <a:t>specimens should be relabeled before being sent to the laboratories.</a:t>
            </a:r>
            <a:endParaRPr lang="en-US" sz="80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75363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indent="0"/>
            <a:r>
              <a:rPr lang="en-US" dirty="0"/>
              <a:t>Single Site or Collaborative Studies not Coordinated by the </a:t>
            </a:r>
            <a:r>
              <a:rPr lang="en-US" dirty="0" smtClean="0"/>
              <a:t>DMCC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EDRN </a:t>
            </a:r>
            <a:r>
              <a:rPr lang="en-US" dirty="0"/>
              <a:t>investigators are encouraged to do as </a:t>
            </a:r>
            <a:r>
              <a:rPr lang="en-US" dirty="0" smtClean="0"/>
              <a:t>much </a:t>
            </a:r>
            <a:r>
              <a:rPr lang="en-US" dirty="0"/>
              <a:t>as blinding </a:t>
            </a:r>
            <a:r>
              <a:rPr lang="en-US" dirty="0" smtClean="0"/>
              <a:t>as </a:t>
            </a:r>
            <a:r>
              <a:rPr lang="en-US" dirty="0"/>
              <a:t>possible even at </a:t>
            </a:r>
            <a:r>
              <a:rPr lang="en-US" dirty="0" smtClean="0"/>
              <a:t>the discovery </a:t>
            </a:r>
            <a:r>
              <a:rPr lang="en-US" dirty="0"/>
              <a:t>phase. </a:t>
            </a:r>
            <a:r>
              <a:rPr lang="en-US" dirty="0" smtClean="0"/>
              <a:t>The DMCC is happy to provide consultation on blinding </a:t>
            </a:r>
            <a:r>
              <a:rPr lang="en-US" dirty="0"/>
              <a:t>procedures.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23703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Rationale for the EDRN Blinding </a:t>
            </a:r>
            <a:r>
              <a:rPr lang="en-US" dirty="0"/>
              <a:t>P</a:t>
            </a:r>
            <a:r>
              <a:rPr lang="en-US" dirty="0" smtClean="0"/>
              <a:t>olicies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EDRN reference sets are designed to validate many biomarkers so we need make sure that  future biomarker validation is not compromised.</a:t>
            </a:r>
          </a:p>
          <a:p>
            <a:r>
              <a:rPr lang="en-US" dirty="0" smtClean="0"/>
              <a:t>EDRN blinding policy is endorsed by the network consulting team including </a:t>
            </a:r>
            <a:r>
              <a:rPr lang="en-US" dirty="0"/>
              <a:t>representatives from the </a:t>
            </a:r>
            <a:r>
              <a:rPr lang="en-US" dirty="0" smtClean="0"/>
              <a:t>FDA.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50482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Importance of Blinding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Allows strong study conclusions.</a:t>
            </a:r>
          </a:p>
          <a:p>
            <a:r>
              <a:rPr lang="en-US" dirty="0"/>
              <a:t>O</a:t>
            </a:r>
            <a:r>
              <a:rPr lang="en-US" dirty="0" smtClean="0"/>
              <a:t>nce specimens are </a:t>
            </a:r>
            <a:r>
              <a:rPr lang="en-US" dirty="0" err="1" smtClean="0"/>
              <a:t>unblinded</a:t>
            </a:r>
            <a:r>
              <a:rPr lang="en-US" dirty="0" smtClean="0"/>
              <a:t>, one cannot re-do blinding. Future validation studies will be compromised by </a:t>
            </a:r>
            <a:r>
              <a:rPr lang="en-US" dirty="0" err="1" smtClean="0"/>
              <a:t>unblinding</a:t>
            </a:r>
            <a:r>
              <a:rPr lang="en-US" dirty="0" smtClean="0"/>
              <a:t>.</a:t>
            </a:r>
          </a:p>
          <a:p>
            <a:r>
              <a:rPr lang="en-US" dirty="0" smtClean="0"/>
              <a:t>We should have a blinding system that does not rely on people’s integrity. The issue of integrity will not need to be raised when a good blinding policy is used.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6629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1421</TotalTime>
  <Words>732</Words>
  <Application>Microsoft Office PowerPoint</Application>
  <PresentationFormat>On-screen Show (4:3)</PresentationFormat>
  <Paragraphs>74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Calibri</vt:lpstr>
      <vt:lpstr>Office Theme</vt:lpstr>
      <vt:lpstr>EDRN Blinding Policy Discussion &amp; other Issues</vt:lpstr>
      <vt:lpstr>Goals</vt:lpstr>
      <vt:lpstr>Appendix 5 – Policy on Blinding Specimens for EDRN Collaborative Studies </vt:lpstr>
      <vt:lpstr>When and Who Decides to Unblind?</vt:lpstr>
      <vt:lpstr>Studies using Network Coordinated Specimen Collections</vt:lpstr>
      <vt:lpstr>Network Coordinated Studies using Specimens from Existing Repositories</vt:lpstr>
      <vt:lpstr>Single Site or Collaborative Studies not Coordinated by the DMCC</vt:lpstr>
      <vt:lpstr>Rationale for the EDRN Blinding Policies</vt:lpstr>
      <vt:lpstr>Importance of Blinding</vt:lpstr>
      <vt:lpstr>How to Promote Quality Discovery Research?</vt:lpstr>
      <vt:lpstr>GU Group Example</vt:lpstr>
      <vt:lpstr>Example: EDRN-WHI Proteomics Discovery Study</vt:lpstr>
      <vt:lpstr>Discussion</vt:lpstr>
      <vt:lpstr>Other issues: What if the lab received EDRN reference set never sends back the data?</vt:lpstr>
      <vt:lpstr>Other issues: What if the applicant never publish the negative findings?</vt:lpstr>
      <vt:lpstr>Discussion</vt:lpstr>
    </vt:vector>
  </TitlesOfParts>
  <Company>M. D. Anderson Cancer Center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Problems Caused by Deviations from PRoBE</dc:title>
  <dc:creator>Feng,Ziding</dc:creator>
  <cp:lastModifiedBy>Feng,Ziding</cp:lastModifiedBy>
  <cp:revision>81</cp:revision>
  <dcterms:created xsi:type="dcterms:W3CDTF">2014-08-27T16:27:38Z</dcterms:created>
  <dcterms:modified xsi:type="dcterms:W3CDTF">2017-03-07T17:38:52Z</dcterms:modified>
</cp:coreProperties>
</file>