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4" r:id="rId4"/>
    <p:sldId id="265" r:id="rId5"/>
    <p:sldId id="286" r:id="rId6"/>
    <p:sldId id="306" r:id="rId7"/>
    <p:sldId id="287" r:id="rId8"/>
    <p:sldId id="288" r:id="rId9"/>
    <p:sldId id="295" r:id="rId10"/>
    <p:sldId id="299" r:id="rId11"/>
    <p:sldId id="300" r:id="rId12"/>
    <p:sldId id="296" r:id="rId13"/>
    <p:sldId id="301" r:id="rId14"/>
    <p:sldId id="303" r:id="rId15"/>
    <p:sldId id="268" r:id="rId16"/>
    <p:sldId id="309" r:id="rId17"/>
    <p:sldId id="284" r:id="rId18"/>
    <p:sldId id="305" r:id="rId19"/>
    <p:sldId id="307" r:id="rId20"/>
    <p:sldId id="273" r:id="rId21"/>
    <p:sldId id="274" r:id="rId22"/>
    <p:sldId id="275" r:id="rId23"/>
    <p:sldId id="276" r:id="rId24"/>
    <p:sldId id="278" r:id="rId25"/>
    <p:sldId id="280" r:id="rId26"/>
    <p:sldId id="282" r:id="rId27"/>
    <p:sldId id="283" r:id="rId28"/>
    <p:sldId id="291" r:id="rId29"/>
    <p:sldId id="292" r:id="rId30"/>
    <p:sldId id="293" r:id="rId31"/>
    <p:sldId id="31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49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DE8F3-8CCC-45CF-A4BA-93CB33B9CE3C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EBDC-9865-49FB-B206-F8456B996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My name is Hiro</a:t>
            </a:r>
            <a:r>
              <a:rPr kumimoji="1" lang="en-US" altLang="ja-JP" baseline="0" dirty="0"/>
              <a:t> Yamada</a:t>
            </a:r>
            <a:r>
              <a:rPr kumimoji="1" lang="en-US" altLang="ja-JP" dirty="0"/>
              <a:t>, Senior Clinical Affairs Manager</a:t>
            </a:r>
            <a:r>
              <a:rPr kumimoji="1" lang="en-US" altLang="ja-JP" baseline="0" dirty="0"/>
              <a:t> </a:t>
            </a:r>
            <a:r>
              <a:rPr kumimoji="1" lang="en-US" altLang="ja-JP" dirty="0"/>
              <a:t>of Wako Life Sciences. Wako is an international company based in Osaka Japan, and its American head office in Mountain View, California. </a:t>
            </a:r>
          </a:p>
          <a:p>
            <a:r>
              <a:rPr kumimoji="1" lang="en-US" altLang="ja-JP" dirty="0"/>
              <a:t>Today I will present to you our HCC</a:t>
            </a:r>
            <a:r>
              <a:rPr kumimoji="1" lang="ja-JP" altLang="en-US" dirty="0"/>
              <a:t> </a:t>
            </a:r>
            <a:r>
              <a:rPr kumimoji="1" lang="en-US" altLang="ja-JP" dirty="0"/>
              <a:t>biomarkers,</a:t>
            </a:r>
            <a:r>
              <a:rPr kumimoji="1" lang="ja-JP" altLang="en-US" dirty="0"/>
              <a:t> </a:t>
            </a:r>
            <a:r>
              <a:rPr kumimoji="1" lang="en-US" altLang="ja-JP" dirty="0"/>
              <a:t>AFP,</a:t>
            </a:r>
            <a:r>
              <a:rPr kumimoji="1" lang="ja-JP" altLang="en-US" dirty="0"/>
              <a:t> </a:t>
            </a:r>
            <a:r>
              <a:rPr kumimoji="1" lang="en-US" altLang="ja-JP" dirty="0"/>
              <a:t>AFP-L3</a:t>
            </a:r>
            <a:r>
              <a:rPr kumimoji="1" lang="en-US" altLang="ja-JP" baseline="0" dirty="0"/>
              <a:t> and DCP on Wako’s immunoassay systems </a:t>
            </a:r>
            <a:r>
              <a:rPr kumimoji="1" lang="en-US" altLang="ja-JP" dirty="0"/>
              <a:t>and some clinical study data on early detection of hepatocellular carcinoma (HCC).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EBDC-9865-49FB-B206-F8456B9960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Arial" panose="020B0604020202020204" pitchFamily="34" charset="0"/>
              </a:rPr>
              <a:t>This is one of our HCC biomarkers, Lectin reactive alpha-fetoprotein, which is called “AFP-L3”. AFP-L3 has the structure in which fucose is attached to the carbohydrate chain in AFP-L1. Based on the differences of their structures, AFP-L1 and AFP-L3 are detected separately and the percentage of AFP-L3 / AFP is calculated. </a:t>
            </a:r>
            <a:endParaRPr lang="ja-JP" altLang="en-US" dirty="0">
              <a:latin typeface="Arial" panose="020B0604020202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EBDC-9865-49FB-B206-F8456B9960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9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Arial" panose="020B0604020202020204" pitchFamily="34" charset="0"/>
              </a:rPr>
              <a:t>This is another HCC biomarker, des-gamma-carboxy prothrobin, which is called “DCP”. DCP is abnormal prothrombin which has different structure including glutamic acid or gamma-carboxyglutamic acid shown as symbols of red triangle. (This is also called as “PIVKA-II”).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EBDC-9865-49FB-B206-F8456B99605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0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EBDC-9865-49FB-B206-F8456B99605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5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i30 platform integrates all steps of immunoassay including dispensing, mixing, washing, separation, and detection, being carried out on chip. The i30 analytical microfluidics systems couples </a:t>
            </a:r>
            <a:r>
              <a:rPr kumimoji="1" lang="en-US" altLang="ja-JP" dirty="0" err="1"/>
              <a:t>isotachophoresis</a:t>
            </a:r>
            <a:r>
              <a:rPr kumimoji="1" lang="en-US" altLang="ja-JP" dirty="0"/>
              <a:t> and lectin affinity capillary electrophoresis on a single fully automated platform.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EBDC-9865-49FB-B206-F8456B99605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4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EBDC-9865-49FB-B206-F8456B99605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0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286000" cy="349250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" name="Picture 2" descr="C:\Users\karimoto.WAKO\Desktop\WLS Blanding\WLS Corporate Symbol for letter size do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550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karimoto.WAKO\Desktop\WLS Blanding\WLS Corporate Signature for letter size do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093" y="5791200"/>
            <a:ext cx="2309813" cy="23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87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:\Users\karimoto.WAKO\Desktop\WLS Blanding\WLS Corporate Symbol for letter size do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45764"/>
            <a:ext cx="825500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914400" y="1447800"/>
            <a:ext cx="7772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:\Users\karimoto.WAKO\Desktop\WLS Blanding\WLS Corporate Symbol for letter size do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45764"/>
            <a:ext cx="825500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914400" y="1447800"/>
            <a:ext cx="7772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C:\Users\karimoto.WAKO\Desktop\WLS Blanding\WLS Corporate Symbol for letter size do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45764"/>
            <a:ext cx="825500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914400" y="1447800"/>
            <a:ext cx="7772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4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286000" cy="349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8703B9EA-2D7C-4531-86AC-96A5C5FC2F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7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6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6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AFP-L3 and DCP Biomarkers </a:t>
            </a:r>
            <a:br>
              <a:rPr lang="en-US" sz="4800" dirty="0"/>
            </a:br>
            <a:r>
              <a:rPr lang="en-US" sz="4800" dirty="0"/>
              <a:t>for Liver Cancer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March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7,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2017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Hiro Yamada</a:t>
            </a:r>
          </a:p>
          <a:p>
            <a:r>
              <a:rPr lang="en-US" dirty="0">
                <a:solidFill>
                  <a:schemeClr val="tx1"/>
                </a:solidFill>
              </a:rPr>
              <a:t>Wako Diagnostics</a:t>
            </a:r>
          </a:p>
        </p:txBody>
      </p:sp>
    </p:spTree>
    <p:extLst>
      <p:ext uri="{BB962C8B-B14F-4D97-AF65-F5344CB8AC3E}">
        <p14:creationId xmlns:p14="http://schemas.microsoft.com/office/powerpoint/2010/main" val="411674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Non-Clinical Data</a:t>
            </a:r>
            <a:endParaRPr lang="en-US" altLang="ja-JP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6096000" cy="990600"/>
          </a:xfrm>
        </p:spPr>
        <p:txBody>
          <a:bodyPr>
            <a:noAutofit/>
          </a:bodyPr>
          <a:lstStyle/>
          <a:p>
            <a:r>
              <a:rPr lang="en-US" altLang="ja-JP" sz="2400" dirty="0">
                <a:latin typeface="+mj-lt"/>
              </a:rPr>
              <a:t>Data Summary</a:t>
            </a:r>
          </a:p>
          <a:p>
            <a:r>
              <a:rPr lang="en-US" altLang="ja-JP" sz="2400" dirty="0">
                <a:latin typeface="+mj-lt"/>
              </a:rPr>
              <a:t>Non-clinical Data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447800" y="2667000"/>
            <a:ext cx="4038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+mj-lt"/>
              </a:rPr>
              <a:t>Sensitivity (LOD)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+mj-lt"/>
              </a:rPr>
              <a:t>Within-run precision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+mj-lt"/>
              </a:rPr>
              <a:t>Total precision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+mj-lt"/>
              </a:rPr>
              <a:t>Accuracy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+mj-lt"/>
              </a:rPr>
              <a:t>Linearity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+mj-lt"/>
              </a:rPr>
              <a:t>Specificity (Interference studies)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+mj-lt"/>
              </a:rPr>
              <a:t>Stability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ja-JP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ja-JP" sz="2000" dirty="0">
              <a:latin typeface="+mj-lt"/>
            </a:endParaRPr>
          </a:p>
          <a:p>
            <a:pPr marL="0" indent="0">
              <a:buNone/>
            </a:pPr>
            <a:endParaRPr lang="en-US" altLang="ja-JP" sz="2000" dirty="0"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ja-JP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124200" y="4876800"/>
            <a:ext cx="3657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+mj-lt"/>
              </a:rPr>
              <a:t>Long term stability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+mj-lt"/>
              </a:rPr>
              <a:t>Stability after reconstitution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+mj-lt"/>
              </a:rPr>
              <a:t>Open vial stability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ja-JP" sz="2000" dirty="0">
              <a:latin typeface="+mj-lt"/>
            </a:endParaRPr>
          </a:p>
          <a:p>
            <a:pPr marL="0" indent="0">
              <a:buNone/>
            </a:pPr>
            <a:endParaRPr lang="en-US" altLang="ja-JP" sz="2000" dirty="0"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9915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Clinical Study Data</a:t>
            </a:r>
            <a:endParaRPr lang="en-US" altLang="ja-JP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641275"/>
              </p:ext>
            </p:extLst>
          </p:nvPr>
        </p:nvGraphicFramePr>
        <p:xfrm>
          <a:off x="3810000" y="1752600"/>
          <a:ext cx="4724401" cy="1371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0918">
                  <a:extLst>
                    <a:ext uri="{9D8B030D-6E8A-4147-A177-3AD203B41FA5}">
                      <a16:colId xmlns:a16="http://schemas.microsoft.com/office/drawing/2014/main" val="3200032178"/>
                    </a:ext>
                  </a:extLst>
                </a:gridCol>
                <a:gridCol w="950918">
                  <a:extLst>
                    <a:ext uri="{9D8B030D-6E8A-4147-A177-3AD203B41FA5}">
                      <a16:colId xmlns:a16="http://schemas.microsoft.com/office/drawing/2014/main" val="129866158"/>
                    </a:ext>
                  </a:extLst>
                </a:gridCol>
                <a:gridCol w="1011544">
                  <a:extLst>
                    <a:ext uri="{9D8B030D-6E8A-4147-A177-3AD203B41FA5}">
                      <a16:colId xmlns:a16="http://schemas.microsoft.com/office/drawing/2014/main" val="1377644425"/>
                    </a:ext>
                  </a:extLst>
                </a:gridCol>
                <a:gridCol w="1125220">
                  <a:extLst>
                    <a:ext uri="{9D8B030D-6E8A-4147-A177-3AD203B41FA5}">
                      <a16:colId xmlns:a16="http://schemas.microsoft.com/office/drawing/2014/main" val="2230331792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3028367656"/>
                    </a:ext>
                  </a:extLst>
                </a:gridCol>
              </a:tblGrid>
              <a:tr h="372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HCC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HCC DX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Non-HCC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Suspicious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4409233"/>
                  </a:ext>
                </a:extLst>
              </a:tr>
              <a:tr h="6261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HCC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→HCC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CH/LC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→HCC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CH/LC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→CH/LC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CH/LC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→Suspious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942313"/>
                  </a:ext>
                </a:extLst>
              </a:tr>
              <a:tr h="3727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54</a:t>
                      </a:r>
                      <a:endParaRPr lang="en-US" altLang="ja-JP" sz="1800" b="0" i="0" u="none" strike="noStrike" dirty="0"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39</a:t>
                      </a:r>
                      <a:endParaRPr lang="en-US" altLang="ja-JP" sz="1800" b="0" i="0" u="none" strike="noStrike" dirty="0"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273</a:t>
                      </a:r>
                      <a:endParaRPr lang="en-US" altLang="ja-JP" sz="1800" b="0" i="0" u="none" strike="noStrike" dirty="0"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71</a:t>
                      </a:r>
                      <a:endParaRPr lang="en-US" altLang="ja-JP" sz="1800" b="0" i="0" u="none" strike="noStrike" dirty="0"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437</a:t>
                      </a:r>
                      <a:endParaRPr lang="en-US" altLang="ja-JP" sz="1800" b="0" i="0" u="none" strike="noStrike" dirty="0"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7354800"/>
                  </a:ext>
                </a:extLst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98358" y="1600200"/>
            <a:ext cx="2911642" cy="1295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ja-JP" sz="2800" dirty="0">
                <a:cs typeface="Arial" panose="020B0604020202020204" pitchFamily="34" charset="0"/>
              </a:rPr>
              <a:t>Multi-center</a:t>
            </a:r>
          </a:p>
          <a:p>
            <a:pPr algn="l"/>
            <a:r>
              <a:rPr kumimoji="1" lang="en-US" altLang="ja-JP" sz="2800" dirty="0">
                <a:ea typeface="ＭＳ Ｐゴシック" panose="020B0600070205080204" pitchFamily="50" charset="-128"/>
                <a:cs typeface="Arial" panose="020B0604020202020204" pitchFamily="34" charset="0"/>
              </a:rPr>
              <a:t>Prospective</a:t>
            </a:r>
          </a:p>
          <a:p>
            <a:pPr algn="l"/>
            <a:r>
              <a:rPr kumimoji="1" lang="en-US" altLang="ja-JP" sz="2800" dirty="0">
                <a:ea typeface="ＭＳ Ｐゴシック" panose="020B0600070205080204" pitchFamily="50" charset="-128"/>
                <a:cs typeface="Arial" panose="020B0604020202020204" pitchFamily="34" charset="0"/>
              </a:rPr>
              <a:t>Surveillance Study</a:t>
            </a:r>
            <a:endParaRPr lang="en-US" altLang="ja-JP" sz="280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90600" y="2895600"/>
            <a:ext cx="3048000" cy="2895600"/>
          </a:xfrm>
        </p:spPr>
        <p:txBody>
          <a:bodyPr>
            <a:noAutofit/>
          </a:bodyPr>
          <a:lstStyle/>
          <a:p>
            <a:r>
              <a:rPr lang="en-US" altLang="ja-JP" sz="2400" dirty="0">
                <a:latin typeface="+mj-lt"/>
              </a:rPr>
              <a:t>Lahey</a:t>
            </a:r>
          </a:p>
          <a:p>
            <a:r>
              <a:rPr lang="en-US" altLang="ja-JP" sz="2400" dirty="0">
                <a:latin typeface="+mj-lt"/>
              </a:rPr>
              <a:t>VCU</a:t>
            </a:r>
          </a:p>
          <a:p>
            <a:r>
              <a:rPr lang="en-US" altLang="ja-JP" sz="2400" dirty="0">
                <a:latin typeface="+mj-lt"/>
              </a:rPr>
              <a:t>Miami</a:t>
            </a:r>
          </a:p>
          <a:p>
            <a:r>
              <a:rPr lang="en-US" altLang="ja-JP" sz="2400" dirty="0">
                <a:latin typeface="+mj-lt"/>
              </a:rPr>
              <a:t>Mt. Sinai</a:t>
            </a:r>
          </a:p>
          <a:p>
            <a:r>
              <a:rPr lang="en-US" altLang="ja-JP" sz="2400" dirty="0">
                <a:latin typeface="+mj-lt"/>
              </a:rPr>
              <a:t>Toronto</a:t>
            </a:r>
          </a:p>
          <a:p>
            <a:r>
              <a:rPr lang="en-US" altLang="ja-JP" sz="2400" dirty="0">
                <a:latin typeface="+mj-lt"/>
              </a:rPr>
              <a:t>UCSF</a:t>
            </a:r>
          </a:p>
          <a:p>
            <a:r>
              <a:rPr lang="en-US" altLang="ja-JP" sz="2400" dirty="0">
                <a:latin typeface="+mj-lt"/>
              </a:rPr>
              <a:t>UPenn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86200" y="3200400"/>
            <a:ext cx="45720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+mj-lt"/>
              </a:rPr>
              <a:t>Cut-Off Value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+mj-lt"/>
              </a:rPr>
              <a:t>Sensitivity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+mj-lt"/>
              </a:rPr>
              <a:t>Specificity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+mj-lt"/>
              </a:rPr>
              <a:t>Positive period before diagnosis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+mj-lt"/>
              </a:rPr>
              <a:t>Clinical course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+mj-lt"/>
              </a:rPr>
              <a:t>Relative risk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31418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035676"/>
            <a:ext cx="2286000" cy="349249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035675"/>
            <a:ext cx="2895600" cy="365125"/>
          </a:xfrm>
        </p:spPr>
        <p:txBody>
          <a:bodyPr/>
          <a:lstStyle/>
          <a:p>
            <a:fld id="{8703B9EA-2D7C-4531-86AC-96A5C5FC2F6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Submission</a:t>
            </a:r>
            <a:r>
              <a:rPr kumimoji="1" lang="ja-JP" altLang="en-US" dirty="0"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cs typeface="Arial" panose="020B0604020202020204" pitchFamily="34" charset="0"/>
              </a:rPr>
              <a:t>of</a:t>
            </a:r>
            <a:r>
              <a:rPr kumimoji="1" lang="ja-JP" altLang="en-US" dirty="0"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cs typeface="Arial" panose="020B0604020202020204" pitchFamily="34" charset="0"/>
              </a:rPr>
              <a:t>AFP-L3 on LiBASys</a:t>
            </a:r>
            <a:endParaRPr lang="en-US" altLang="ja-JP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2667000"/>
            <a:ext cx="2149642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800" dirty="0">
                <a:cs typeface="Arial" panose="020B0604020202020204" pitchFamily="34" charset="0"/>
              </a:rPr>
              <a:t>2005 May</a:t>
            </a:r>
            <a:endParaRPr lang="en-US" altLang="ja-JP" sz="280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19200" y="3184525"/>
            <a:ext cx="72390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latin typeface="+mj-lt"/>
              </a:rPr>
              <a:t>Cleared by FDA as Class II</a:t>
            </a:r>
          </a:p>
          <a:p>
            <a:r>
              <a:rPr lang="en-US" altLang="ja-JP" sz="2400" dirty="0">
                <a:latin typeface="+mj-lt"/>
              </a:rPr>
              <a:t>Intended for use: </a:t>
            </a:r>
            <a:r>
              <a:rPr lang="en-US" altLang="ja-JP" sz="2000" dirty="0">
                <a:latin typeface="+mj-lt"/>
              </a:rPr>
              <a:t>AFP-L3 is intended for in vitro diagnostic use as aid in the </a:t>
            </a:r>
            <a:r>
              <a:rPr lang="en-US" altLang="ja-JP" sz="2000" u="sng" dirty="0">
                <a:latin typeface="+mj-lt"/>
              </a:rPr>
              <a:t>risk assessment </a:t>
            </a:r>
            <a:r>
              <a:rPr lang="en-US" altLang="ja-JP" sz="2000" dirty="0">
                <a:latin typeface="+mj-lt"/>
              </a:rPr>
              <a:t>of patients with chronic liver disease for development of hepatocellular carcinoma in conjunction with other laboratory findings, imaging studies and clinical assessment. </a:t>
            </a:r>
          </a:p>
          <a:p>
            <a:endParaRPr lang="en-US" altLang="ja-JP" sz="2000" dirty="0">
              <a:latin typeface="+mj-lt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85800" y="1279525"/>
            <a:ext cx="5715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800" dirty="0">
                <a:cs typeface="Arial" panose="020B0604020202020204" pitchFamily="34" charset="0"/>
              </a:rPr>
              <a:t>Continued to communicate with FDA</a:t>
            </a:r>
            <a:endParaRPr lang="en-US" altLang="ja-JP" sz="280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矢印: 下 2"/>
          <p:cNvSpPr/>
          <p:nvPr/>
        </p:nvSpPr>
        <p:spPr>
          <a:xfrm>
            <a:off x="990600" y="2193925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431758" y="2117725"/>
            <a:ext cx="2149642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ja-JP" sz="2400" dirty="0">
                <a:cs typeface="Arial" panose="020B0604020202020204" pitchFamily="34" charset="0"/>
              </a:rPr>
              <a:t>Q&amp;A with FDA</a:t>
            </a:r>
            <a:endParaRPr lang="en-US" altLang="ja-JP" sz="240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6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035676"/>
            <a:ext cx="2286000" cy="349249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035675"/>
            <a:ext cx="2895600" cy="365125"/>
          </a:xfrm>
        </p:spPr>
        <p:txBody>
          <a:bodyPr/>
          <a:lstStyle/>
          <a:p>
            <a:fld id="{8703B9EA-2D7C-4531-86AC-96A5C5FC2F6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Publication</a:t>
            </a:r>
            <a:r>
              <a:rPr kumimoji="1" lang="ja-JP" altLang="en-US" dirty="0"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cs typeface="Arial" panose="020B0604020202020204" pitchFamily="34" charset="0"/>
              </a:rPr>
              <a:t>of</a:t>
            </a:r>
            <a:r>
              <a:rPr kumimoji="1" lang="ja-JP" altLang="en-US" dirty="0"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cs typeface="Arial" panose="020B0604020202020204" pitchFamily="34" charset="0"/>
              </a:rPr>
              <a:t>AFP-L3 on LiBASys</a:t>
            </a:r>
            <a:endParaRPr lang="en-US" altLang="ja-JP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200"/>
            <a:ext cx="7924800" cy="328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0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Submission</a:t>
            </a:r>
            <a:r>
              <a:rPr kumimoji="1" lang="ja-JP" altLang="en-US" dirty="0"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cs typeface="Arial" panose="020B0604020202020204" pitchFamily="34" charset="0"/>
              </a:rPr>
              <a:t>of</a:t>
            </a:r>
            <a:r>
              <a:rPr kumimoji="1" lang="ja-JP" altLang="en-US" dirty="0"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cs typeface="Arial" panose="020B0604020202020204" pitchFamily="34" charset="0"/>
              </a:rPr>
              <a:t>DCP on LiBASys</a:t>
            </a:r>
            <a:endParaRPr lang="en-US" altLang="ja-JP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219200" y="1993232"/>
            <a:ext cx="7848600" cy="1359568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+mj-lt"/>
              </a:rPr>
              <a:t>Wako LBA DCP Test Kit, Calibrator set and Control Set </a:t>
            </a:r>
          </a:p>
          <a:p>
            <a:r>
              <a:rPr lang="en-US" altLang="ja-JP" sz="2400" dirty="0">
                <a:latin typeface="+mj-lt"/>
              </a:rPr>
              <a:t>Submission</a:t>
            </a:r>
            <a:r>
              <a:rPr lang="ja-JP" altLang="en-US" sz="2400" dirty="0">
                <a:latin typeface="+mj-lt"/>
              </a:rPr>
              <a:t> </a:t>
            </a:r>
            <a:r>
              <a:rPr lang="en-US" altLang="ja-JP" sz="2400" dirty="0">
                <a:latin typeface="+mj-lt"/>
              </a:rPr>
              <a:t>type: </a:t>
            </a:r>
            <a:r>
              <a:rPr lang="en-US" altLang="ja-JP" sz="2400" u="sng" dirty="0">
                <a:latin typeface="+mj-lt"/>
              </a:rPr>
              <a:t>Traditional 510(k), K062368</a:t>
            </a:r>
          </a:p>
          <a:p>
            <a:r>
              <a:rPr lang="en-US" altLang="ja-JP" sz="2400" dirty="0">
                <a:latin typeface="+mj-lt"/>
              </a:rPr>
              <a:t>Substantial Equivalence: </a:t>
            </a:r>
            <a:r>
              <a:rPr lang="en-US" altLang="ja-JP" sz="2400" u="sng" dirty="0">
                <a:latin typeface="+mj-lt"/>
              </a:rPr>
              <a:t>Wako LBA AFP-L3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22158" y="1524000"/>
            <a:ext cx="2149642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800" dirty="0">
                <a:cs typeface="Arial" panose="020B0604020202020204" pitchFamily="34" charset="0"/>
              </a:rPr>
              <a:t>2006 August</a:t>
            </a:r>
            <a:endParaRPr lang="en-US" altLang="ja-JP" sz="280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600200"/>
            <a:ext cx="7484611" cy="4419600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533400" y="1524000"/>
            <a:ext cx="8153400" cy="4495800"/>
            <a:chOff x="5410200" y="1752600"/>
            <a:chExt cx="8153400" cy="4495800"/>
          </a:xfrm>
        </p:grpSpPr>
        <p:sp>
          <p:nvSpPr>
            <p:cNvPr id="9" name="正方形/長方形 8"/>
            <p:cNvSpPr/>
            <p:nvPr/>
          </p:nvSpPr>
          <p:spPr>
            <a:xfrm>
              <a:off x="5410200" y="1752600"/>
              <a:ext cx="8153400" cy="449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5867400" y="2590800"/>
              <a:ext cx="7559842" cy="2819400"/>
              <a:chOff x="898358" y="3276600"/>
              <a:chExt cx="7559842" cy="2819400"/>
            </a:xfrm>
            <a:solidFill>
              <a:schemeClr val="bg1"/>
            </a:solidFill>
          </p:grpSpPr>
          <p:sp>
            <p:nvSpPr>
              <p:cNvPr id="15" name="Rectangle 2"/>
              <p:cNvSpPr txBox="1">
                <a:spLocks noChangeArrowheads="1"/>
              </p:cNvSpPr>
              <p:nvPr/>
            </p:nvSpPr>
            <p:spPr>
              <a:xfrm>
                <a:off x="898358" y="3810000"/>
                <a:ext cx="2149642" cy="533400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kumimoji="1" lang="en-US" altLang="ja-JP" sz="2800" dirty="0">
                    <a:cs typeface="Arial" panose="020B0604020202020204" pitchFamily="34" charset="0"/>
                  </a:rPr>
                  <a:t>2007 January</a:t>
                </a:r>
                <a:endParaRPr lang="en-US" altLang="ja-JP" sz="2800" dirty="0"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1219200" y="4267200"/>
                <a:ext cx="7239000" cy="1828800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FF0066"/>
                  </a:buClr>
                  <a:buFont typeface="Wingdings" panose="05000000000000000000" pitchFamily="2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FF006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dirty="0">
                    <a:latin typeface="+mj-lt"/>
                  </a:rPr>
                  <a:t>Cleared by FDA as Class II</a:t>
                </a:r>
              </a:p>
              <a:p>
                <a:r>
                  <a:rPr lang="en-US" altLang="ja-JP" sz="2400" dirty="0">
                    <a:latin typeface="+mj-lt"/>
                  </a:rPr>
                  <a:t>Intended for use: </a:t>
                </a:r>
                <a:r>
                  <a:rPr lang="en-US" altLang="ja-JP" sz="2000" dirty="0">
                    <a:latin typeface="+mj-lt"/>
                  </a:rPr>
                  <a:t>DCP is intended for in vitro diagnostic use as aid in the </a:t>
                </a:r>
                <a:r>
                  <a:rPr lang="en-US" altLang="ja-JP" sz="2000" u="sng" dirty="0">
                    <a:latin typeface="+mj-lt"/>
                  </a:rPr>
                  <a:t>risk assessment </a:t>
                </a:r>
                <a:r>
                  <a:rPr lang="en-US" altLang="ja-JP" sz="2000" dirty="0">
                    <a:latin typeface="+mj-lt"/>
                  </a:rPr>
                  <a:t>of patients with chronic liver disease for development of hepatocellular carcinoma in conjunction ……</a:t>
                </a:r>
              </a:p>
            </p:txBody>
          </p:sp>
          <p:sp>
            <p:nvSpPr>
              <p:cNvPr id="21" name="矢印: 下 20"/>
              <p:cNvSpPr/>
              <p:nvPr/>
            </p:nvSpPr>
            <p:spPr>
              <a:xfrm>
                <a:off x="990600" y="3352800"/>
                <a:ext cx="304800" cy="381000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Rectangle 2"/>
              <p:cNvSpPr txBox="1">
                <a:spLocks noChangeArrowheads="1"/>
              </p:cNvSpPr>
              <p:nvPr/>
            </p:nvSpPr>
            <p:spPr>
              <a:xfrm>
                <a:off x="1431758" y="3276600"/>
                <a:ext cx="2149642" cy="533400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kumimoji="1" lang="en-US" altLang="ja-JP" sz="2400" dirty="0">
                    <a:cs typeface="Arial" panose="020B0604020202020204" pitchFamily="34" charset="0"/>
                  </a:rPr>
                  <a:t>Q&amp;A with FDA</a:t>
                </a:r>
                <a:endParaRPr lang="en-US" altLang="ja-JP" sz="2400" dirty="0"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34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kumimoji="1" lang="el-GR" altLang="ja-JP" dirty="0">
                <a:cs typeface="Arial" panose="020B0604020202020204" pitchFamily="34" charset="0"/>
              </a:rPr>
              <a:t>μ</a:t>
            </a:r>
            <a:r>
              <a:rPr lang="en-US" altLang="ja-JP" dirty="0">
                <a:ea typeface="ＭＳ Ｐゴシック" panose="020B0600070205080204" pitchFamily="50" charset="-128"/>
                <a:cs typeface="Arial" panose="020B0604020202020204" pitchFamily="34" charset="0"/>
              </a:rPr>
              <a:t>TASWako i30 system</a:t>
            </a:r>
          </a:p>
        </p:txBody>
      </p:sp>
      <p:grpSp>
        <p:nvGrpSpPr>
          <p:cNvPr id="9" name="Group 149"/>
          <p:cNvGrpSpPr>
            <a:grpSpLocks/>
          </p:cNvGrpSpPr>
          <p:nvPr/>
        </p:nvGrpSpPr>
        <p:grpSpPr bwMode="auto">
          <a:xfrm>
            <a:off x="4843463" y="3021012"/>
            <a:ext cx="3692525" cy="2389188"/>
            <a:chOff x="3187" y="1544"/>
            <a:chExt cx="2326" cy="1505"/>
          </a:xfrm>
        </p:grpSpPr>
        <p:pic>
          <p:nvPicPr>
            <p:cNvPr id="10" name="Picture 1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" y="1544"/>
              <a:ext cx="1939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48"/>
            <p:cNvSpPr>
              <a:spLocks noChangeShapeType="1"/>
            </p:cNvSpPr>
            <p:nvPr/>
          </p:nvSpPr>
          <p:spPr bwMode="auto">
            <a:xfrm flipV="1">
              <a:off x="4197" y="2060"/>
              <a:ext cx="1316" cy="85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en-US" dirty="0"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" name="Text Box 51"/>
            <p:cNvSpPr txBox="1">
              <a:spLocks noChangeArrowheads="1"/>
            </p:cNvSpPr>
            <p:nvPr/>
          </p:nvSpPr>
          <p:spPr bwMode="auto">
            <a:xfrm>
              <a:off x="4723" y="2569"/>
              <a:ext cx="60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ja-JP" sz="18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50 mm</a:t>
              </a:r>
            </a:p>
          </p:txBody>
        </p:sp>
        <p:sp>
          <p:nvSpPr>
            <p:cNvPr id="13" name="Line 48"/>
            <p:cNvSpPr>
              <a:spLocks noChangeShapeType="1"/>
            </p:cNvSpPr>
            <p:nvPr/>
          </p:nvSpPr>
          <p:spPr bwMode="auto">
            <a:xfrm flipH="1" flipV="1">
              <a:off x="3465" y="2612"/>
              <a:ext cx="516" cy="2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en-US" dirty="0"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" name="Text Box 51"/>
            <p:cNvSpPr txBox="1">
              <a:spLocks noChangeArrowheads="1"/>
            </p:cNvSpPr>
            <p:nvPr/>
          </p:nvSpPr>
          <p:spPr bwMode="auto">
            <a:xfrm>
              <a:off x="3187" y="2769"/>
              <a:ext cx="60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ja-JP" sz="18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17 mm</a:t>
              </a:r>
            </a:p>
          </p:txBody>
        </p:sp>
      </p:grpSp>
      <p:sp>
        <p:nvSpPr>
          <p:cNvPr id="15" name="Text Box 2368"/>
          <p:cNvSpPr txBox="1">
            <a:spLocks noChangeArrowheads="1"/>
          </p:cNvSpPr>
          <p:nvPr/>
        </p:nvSpPr>
        <p:spPr bwMode="auto">
          <a:xfrm>
            <a:off x="5092700" y="2551112"/>
            <a:ext cx="315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400" dirty="0">
                <a:latin typeface="+mj-lt"/>
                <a:cs typeface="Arial" panose="020B0604020202020204" pitchFamily="34" charset="0"/>
              </a:rPr>
              <a:t>Microfluidic chip</a:t>
            </a:r>
          </a:p>
        </p:txBody>
      </p:sp>
      <p:pic>
        <p:nvPicPr>
          <p:cNvPr id="16" name="Picture 131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222500"/>
            <a:ext cx="36131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368"/>
          <p:cNvSpPr txBox="1">
            <a:spLocks noChangeArrowheads="1"/>
          </p:cNvSpPr>
          <p:nvPr/>
        </p:nvSpPr>
        <p:spPr bwMode="auto">
          <a:xfrm>
            <a:off x="1346200" y="1677988"/>
            <a:ext cx="2516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400" dirty="0">
                <a:latin typeface="+mj-lt"/>
                <a:cs typeface="Arial" panose="020B0604020202020204" pitchFamily="34" charset="0"/>
              </a:rPr>
              <a:t>Analyzer</a:t>
            </a:r>
          </a:p>
        </p:txBody>
      </p:sp>
    </p:spTree>
    <p:extLst>
      <p:ext uri="{BB962C8B-B14F-4D97-AF65-F5344CB8AC3E}">
        <p14:creationId xmlns:p14="http://schemas.microsoft.com/office/powerpoint/2010/main" val="1656931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Integrated Immunoassay with Microfluidic Chip</a:t>
            </a:r>
            <a:endParaRPr lang="en-US" altLang="ja-JP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4192588"/>
            <a:ext cx="2835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35"/>
          <p:cNvSpPr>
            <a:spLocks noChangeArrowheads="1"/>
          </p:cNvSpPr>
          <p:nvPr/>
        </p:nvSpPr>
        <p:spPr bwMode="auto">
          <a:xfrm rot="6963799">
            <a:off x="1993106" y="2075657"/>
            <a:ext cx="636587" cy="3511550"/>
          </a:xfrm>
          <a:prstGeom prst="triangle">
            <a:avLst>
              <a:gd name="adj" fmla="val 100000"/>
            </a:avLst>
          </a:prstGeom>
          <a:gradFill rotWithShape="0">
            <a:gsLst>
              <a:gs pos="0">
                <a:srgbClr val="CCFF99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 rot="8638896">
            <a:off x="3332163" y="2874963"/>
            <a:ext cx="503237" cy="1887537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99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 rot="10981774">
            <a:off x="4379913" y="2482850"/>
            <a:ext cx="503237" cy="2005013"/>
          </a:xfrm>
          <a:prstGeom prst="triangle">
            <a:avLst>
              <a:gd name="adj" fmla="val 45157"/>
            </a:avLst>
          </a:prstGeom>
          <a:gradFill rotWithShape="0">
            <a:gsLst>
              <a:gs pos="0">
                <a:srgbClr val="CCFFCC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 rot="12252299">
            <a:off x="5907088" y="2416175"/>
            <a:ext cx="503237" cy="211455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99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" name="AutoShape 39"/>
          <p:cNvSpPr>
            <a:spLocks noChangeArrowheads="1"/>
          </p:cNvSpPr>
          <p:nvPr/>
        </p:nvSpPr>
        <p:spPr bwMode="auto">
          <a:xfrm rot="13830725">
            <a:off x="7081044" y="2496344"/>
            <a:ext cx="503238" cy="253365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FF99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24" name="Picture 10" descr="秤量分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6" t="7541" r="21425" b="14792"/>
          <a:stretch>
            <a:fillRect/>
          </a:stretch>
        </p:blipFill>
        <p:spPr bwMode="auto">
          <a:xfrm>
            <a:off x="554038" y="1989138"/>
            <a:ext cx="15160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洗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9" t="19257" r="28795" b="23276"/>
          <a:stretch>
            <a:fillRect/>
          </a:stretch>
        </p:blipFill>
        <p:spPr bwMode="auto">
          <a:xfrm>
            <a:off x="4029075" y="1989138"/>
            <a:ext cx="14779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 descr="撹拌混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t="7034" r="7118" b="17451"/>
          <a:stretch>
            <a:fillRect/>
          </a:stretch>
        </p:blipFill>
        <p:spPr bwMode="auto">
          <a:xfrm>
            <a:off x="2295525" y="1989138"/>
            <a:ext cx="1555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 descr="分離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r="27203" b="8791"/>
          <a:stretch>
            <a:fillRect/>
          </a:stretch>
        </p:blipFill>
        <p:spPr bwMode="auto">
          <a:xfrm>
            <a:off x="5668963" y="1989138"/>
            <a:ext cx="15367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" descr="検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t="3133" r="17384"/>
          <a:stretch>
            <a:fillRect/>
          </a:stretch>
        </p:blipFill>
        <p:spPr bwMode="auto">
          <a:xfrm>
            <a:off x="7373938" y="1989138"/>
            <a:ext cx="143192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368"/>
          <p:cNvSpPr txBox="1">
            <a:spLocks noChangeArrowheads="1"/>
          </p:cNvSpPr>
          <p:nvPr/>
        </p:nvSpPr>
        <p:spPr bwMode="auto">
          <a:xfrm>
            <a:off x="598488" y="1612900"/>
            <a:ext cx="8180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en-US" altLang="ja-JP" sz="1800">
                <a:latin typeface="Arial" panose="020B0604020202020204" pitchFamily="34" charset="0"/>
              </a:rPr>
              <a:t>Dispensing           Mixing              Washing         Separation         Detection</a:t>
            </a:r>
          </a:p>
        </p:txBody>
      </p:sp>
      <p:sp>
        <p:nvSpPr>
          <p:cNvPr id="2" name="四角形: 角を丸くする 1"/>
          <p:cNvSpPr/>
          <p:nvPr/>
        </p:nvSpPr>
        <p:spPr>
          <a:xfrm>
            <a:off x="2209800" y="2286000"/>
            <a:ext cx="4724400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800" dirty="0"/>
          </a:p>
          <a:p>
            <a:r>
              <a:rPr kumimoji="1" lang="en-US" altLang="ja-JP" sz="2400" dirty="0"/>
              <a:t>High speed, high precision </a:t>
            </a:r>
          </a:p>
          <a:p>
            <a:r>
              <a:rPr kumimoji="1" lang="en-US" altLang="ja-JP" sz="2400" dirty="0"/>
              <a:t>and high sensitivity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9 min for first results , </a:t>
            </a:r>
          </a:p>
          <a:p>
            <a:r>
              <a:rPr kumimoji="1" lang="en-US" altLang="ja-JP" sz="2400" dirty="0"/>
              <a:t>2 min per subsequent results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25 test per hour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矢印: 下 2"/>
          <p:cNvSpPr/>
          <p:nvPr/>
        </p:nvSpPr>
        <p:spPr>
          <a:xfrm>
            <a:off x="2743200" y="3429000"/>
            <a:ext cx="304800" cy="304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矢印: 下 29"/>
          <p:cNvSpPr/>
          <p:nvPr/>
        </p:nvSpPr>
        <p:spPr>
          <a:xfrm>
            <a:off x="2743200" y="4495800"/>
            <a:ext cx="304800" cy="304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3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Submission</a:t>
            </a:r>
            <a:r>
              <a:rPr kumimoji="1" lang="ja-JP" altLang="en-US" dirty="0"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cs typeface="Arial" panose="020B0604020202020204" pitchFamily="34" charset="0"/>
              </a:rPr>
              <a:t>of</a:t>
            </a:r>
            <a:r>
              <a:rPr kumimoji="1" lang="ja-JP" altLang="en-US" dirty="0">
                <a:cs typeface="Arial" panose="020B0604020202020204" pitchFamily="34" charset="0"/>
              </a:rPr>
              <a:t> </a:t>
            </a:r>
            <a:r>
              <a:rPr kumimoji="1" lang="el-GR" altLang="ja-JP" dirty="0">
                <a:cs typeface="Arial" panose="020B0604020202020204" pitchFamily="34" charset="0"/>
              </a:rPr>
              <a:t>μ</a:t>
            </a:r>
            <a:r>
              <a:rPr lang="en-US" altLang="ja-JP" dirty="0">
                <a:ea typeface="ＭＳ Ｐゴシック" panose="020B0600070205080204" pitchFamily="50" charset="-128"/>
                <a:cs typeface="Arial" panose="020B0604020202020204" pitchFamily="34" charset="0"/>
              </a:rPr>
              <a:t>TASWako i30 system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1951037"/>
            <a:ext cx="7848600" cy="452596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+mj-lt"/>
              </a:rPr>
              <a:t>Submitted devices: </a:t>
            </a:r>
          </a:p>
          <a:p>
            <a:endParaRPr lang="en-US" altLang="ja-JP" sz="2400" dirty="0">
              <a:latin typeface="+mj-lt"/>
            </a:endParaRPr>
          </a:p>
          <a:p>
            <a:endParaRPr lang="en-US" altLang="ja-JP" sz="2400" dirty="0">
              <a:latin typeface="+mj-lt"/>
            </a:endParaRPr>
          </a:p>
          <a:p>
            <a:endParaRPr lang="en-US" altLang="ja-JP" sz="2400" dirty="0">
              <a:latin typeface="+mj-lt"/>
            </a:endParaRPr>
          </a:p>
          <a:p>
            <a:r>
              <a:rPr lang="en-US" altLang="ja-JP" sz="2400" dirty="0">
                <a:latin typeface="+mj-lt"/>
              </a:rPr>
              <a:t>Submission type: Traditional 510(k) </a:t>
            </a:r>
          </a:p>
          <a:p>
            <a:r>
              <a:rPr lang="en-US" altLang="ja-JP" sz="2400" dirty="0">
                <a:latin typeface="+mj-lt"/>
              </a:rPr>
              <a:t>510(k) number: K100464    </a:t>
            </a:r>
          </a:p>
          <a:p>
            <a:r>
              <a:rPr lang="en-US" altLang="ja-JP" sz="2400" dirty="0">
                <a:latin typeface="+mj-lt"/>
              </a:rPr>
              <a:t>Predicate device: 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66800" y="2387455"/>
            <a:ext cx="6781800" cy="131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l-GR" altLang="ja-JP" sz="2200" dirty="0">
                <a:latin typeface="+mj-lt"/>
              </a:rPr>
              <a:t>μ</a:t>
            </a:r>
            <a:r>
              <a:rPr lang="en-US" altLang="ja-JP" sz="2200" dirty="0">
                <a:latin typeface="+mj-lt"/>
              </a:rPr>
              <a:t>TASWako AFP-L3, Calibrator Set, Control L and 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+mj-lt"/>
              </a:rPr>
              <a:t>μTASWako DCP, Calibrator Set, Control L and 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ja-JP" sz="2200" dirty="0">
                <a:latin typeface="+mj-lt"/>
              </a:rPr>
              <a:t>μ</a:t>
            </a:r>
            <a:r>
              <a:rPr lang="en-US" altLang="ja-JP" sz="2200" dirty="0">
                <a:latin typeface="+mj-lt"/>
              </a:rPr>
              <a:t>TASWako i30 system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066800" y="5054455"/>
            <a:ext cx="6781800" cy="1316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+mj-lt"/>
              </a:rPr>
              <a:t>AFP-L3 test system including calibrators and controls was previously cleared as LBA AFP-L3 on LiBASys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+mj-lt"/>
              </a:rPr>
              <a:t>DCP test system including calibrators and controls was previously cleared as LBA DCP on LiBASys</a:t>
            </a:r>
          </a:p>
          <a:p>
            <a:pPr marL="0" indent="0">
              <a:buNone/>
            </a:pPr>
            <a:endParaRPr lang="en-US" altLang="ja-JP" sz="2200" dirty="0"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ja-JP" sz="2200" dirty="0"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62000" y="1524000"/>
            <a:ext cx="2149642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800" dirty="0">
                <a:cs typeface="Arial" panose="020B0604020202020204" pitchFamily="34" charset="0"/>
              </a:rPr>
              <a:t>2010 February</a:t>
            </a:r>
            <a:endParaRPr lang="en-US" altLang="ja-JP" sz="280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54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Submission</a:t>
            </a:r>
            <a:r>
              <a:rPr kumimoji="1" lang="ja-JP" altLang="en-US" dirty="0"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cs typeface="Arial" panose="020B0604020202020204" pitchFamily="34" charset="0"/>
              </a:rPr>
              <a:t>of</a:t>
            </a:r>
            <a:r>
              <a:rPr kumimoji="1" lang="ja-JP" altLang="en-US" dirty="0">
                <a:cs typeface="Arial" panose="020B0604020202020204" pitchFamily="34" charset="0"/>
              </a:rPr>
              <a:t> </a:t>
            </a:r>
            <a:r>
              <a:rPr kumimoji="1" lang="el-GR" altLang="ja-JP" dirty="0">
                <a:cs typeface="Arial" panose="020B0604020202020204" pitchFamily="34" charset="0"/>
              </a:rPr>
              <a:t>μ</a:t>
            </a:r>
            <a:r>
              <a:rPr lang="en-US" altLang="ja-JP" dirty="0">
                <a:cs typeface="Arial" panose="020B0604020202020204" pitchFamily="34" charset="0"/>
              </a:rPr>
              <a:t>TASWako i30 system</a:t>
            </a:r>
            <a:endParaRPr lang="en-US" altLang="ja-JP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98358" y="2362200"/>
            <a:ext cx="2149642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800" dirty="0">
                <a:cs typeface="Arial" panose="020B0604020202020204" pitchFamily="34" charset="0"/>
              </a:rPr>
              <a:t>2011 February</a:t>
            </a:r>
            <a:endParaRPr lang="en-US" altLang="ja-JP" sz="280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219200" y="2819400"/>
            <a:ext cx="7239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latin typeface="+mj-lt"/>
              </a:rPr>
              <a:t>Cleared by FDA as Class II</a:t>
            </a:r>
          </a:p>
          <a:p>
            <a:r>
              <a:rPr lang="en-US" altLang="ja-JP" sz="2400" dirty="0">
                <a:latin typeface="+mj-lt"/>
              </a:rPr>
              <a:t>Intended for use: </a:t>
            </a:r>
            <a:r>
              <a:rPr lang="en-US" altLang="ja-JP" sz="2000" dirty="0">
                <a:latin typeface="+mj-lt"/>
              </a:rPr>
              <a:t>In DCP is intended for in vitro diagnostic use as aid in the </a:t>
            </a:r>
            <a:r>
              <a:rPr lang="en-US" altLang="ja-JP" sz="2000" u="sng" dirty="0">
                <a:latin typeface="+mj-lt"/>
              </a:rPr>
              <a:t>risk assessment </a:t>
            </a:r>
            <a:r>
              <a:rPr lang="en-US" altLang="ja-JP" sz="2000" dirty="0">
                <a:latin typeface="+mj-lt"/>
              </a:rPr>
              <a:t>of patients with chronic liver disease for development of hepatocellular carcinoma in conjunction ……</a:t>
            </a:r>
          </a:p>
        </p:txBody>
      </p:sp>
      <p:sp>
        <p:nvSpPr>
          <p:cNvPr id="21" name="矢印: 下 20"/>
          <p:cNvSpPr/>
          <p:nvPr/>
        </p:nvSpPr>
        <p:spPr>
          <a:xfrm>
            <a:off x="990600" y="19050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431758" y="1828800"/>
            <a:ext cx="2149642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ja-JP" sz="2400" dirty="0">
                <a:cs typeface="Arial" panose="020B0604020202020204" pitchFamily="34" charset="0"/>
              </a:rPr>
              <a:t>Q&amp;A with FDA</a:t>
            </a:r>
            <a:endParaRPr lang="en-US" altLang="ja-JP" sz="240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61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Part 1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Introduction of Wako Hepatocellular Carcinoma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(HCC) biomarkers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Part 2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Experiences with approaching the FDA for the HCC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biomarkers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Part 3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     Current clinical study data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1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Part 1</a:t>
            </a:r>
          </a:p>
          <a:p>
            <a:pPr marL="0" indent="0">
              <a:buNone/>
            </a:pPr>
            <a:r>
              <a:rPr lang="en-US" dirty="0"/>
              <a:t>      Introduction of Wako Hepatocellular Carcinoma </a:t>
            </a:r>
          </a:p>
          <a:p>
            <a:pPr marL="0" indent="0">
              <a:buNone/>
            </a:pPr>
            <a:r>
              <a:rPr lang="en-US" dirty="0"/>
              <a:t>      (HCC) biomarkers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 2</a:t>
            </a:r>
          </a:p>
          <a:p>
            <a:pPr marL="0" indent="0">
              <a:buNone/>
            </a:pPr>
            <a:r>
              <a:rPr lang="en-US" dirty="0"/>
              <a:t>      Experiences with approaching the FDA for the HCC  </a:t>
            </a:r>
          </a:p>
          <a:p>
            <a:pPr marL="0" indent="0">
              <a:buNone/>
            </a:pPr>
            <a:r>
              <a:rPr lang="en-US" dirty="0"/>
              <a:t>      biomarkers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 3</a:t>
            </a:r>
          </a:p>
          <a:p>
            <a:pPr marL="0" indent="0">
              <a:buNone/>
            </a:pPr>
            <a:r>
              <a:rPr lang="en-US" dirty="0"/>
              <a:t>      Current clinical study data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0312"/>
            <a:ext cx="6774095" cy="44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Inclusion of AFP-L3 &amp; DCP Improves </a:t>
            </a:r>
            <a:br>
              <a:rPr lang="en-US" sz="4000" dirty="0"/>
            </a:br>
            <a:r>
              <a:rPr lang="en-US" sz="4000" dirty="0"/>
              <a:t>Detection of Early HCC</a:t>
            </a:r>
            <a:endParaRPr lang="ja-JP" altLang="ja-JP" sz="4000" dirty="0">
              <a:ea typeface="ＭＳ Ｐゴシック" pitchFamily="50" charset="-12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6963"/>
            <a:ext cx="8229600" cy="86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7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Inclusion of AFP-L3 &amp; DCP Improves </a:t>
            </a:r>
            <a:br>
              <a:rPr lang="en-US" sz="4000" dirty="0"/>
            </a:br>
            <a:r>
              <a:rPr lang="en-US" sz="4000" dirty="0"/>
              <a:t>Detection of Early HCC</a:t>
            </a:r>
            <a:endParaRPr lang="ja-JP" altLang="ja-JP" sz="4000" dirty="0">
              <a:ea typeface="ＭＳ Ｐゴシック" pitchFamily="50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209800"/>
            <a:ext cx="804391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68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4000" dirty="0">
                <a:ea typeface="ＭＳ Ｐゴシック" pitchFamily="50" charset="-128"/>
              </a:rPr>
              <a:t>Case 1 – Risk assessment of </a:t>
            </a:r>
            <a:br>
              <a:rPr lang="en-US" altLang="ja-JP" sz="4000" dirty="0">
                <a:ea typeface="ＭＳ Ｐゴシック" pitchFamily="50" charset="-128"/>
              </a:rPr>
            </a:br>
            <a:r>
              <a:rPr lang="en-US" altLang="ja-JP" sz="4000" dirty="0">
                <a:ea typeface="ＭＳ Ｐゴシック" pitchFamily="50" charset="-128"/>
              </a:rPr>
              <a:t>HCC development by AFP-L3</a:t>
            </a:r>
            <a:endParaRPr lang="ja-JP" altLang="ja-JP" sz="4000" dirty="0">
              <a:ea typeface="ＭＳ Ｐゴシック" pitchFamily="50" charset="-128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914400" y="1676400"/>
            <a:ext cx="7162800" cy="4114800"/>
            <a:chOff x="3006521" y="1230303"/>
            <a:chExt cx="9550854" cy="5486658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3006521" y="1230303"/>
              <a:ext cx="9550854" cy="5486658"/>
              <a:chOff x="3006521" y="1230303"/>
              <a:chExt cx="9550854" cy="5486658"/>
            </a:xfrm>
          </p:grpSpPr>
          <p:graphicFrame>
            <p:nvGraphicFramePr>
              <p:cNvPr id="13" name="Object 5"/>
              <p:cNvGraphicFramePr>
                <a:graphicFrameLocks/>
              </p:cNvGraphicFramePr>
              <p:nvPr/>
            </p:nvGraphicFramePr>
            <p:xfrm>
              <a:off x="5066950" y="1440097"/>
              <a:ext cx="6367463" cy="4994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" r:id="rId3" imgW="6364776" imgH="4993057" progId="Excel.Chart.8">
                      <p:embed/>
                    </p:oleObj>
                  </mc:Choice>
                  <mc:Fallback>
                    <p:oleObj r:id="rId3" imgW="6364776" imgH="4993057" progId="Excel.Chart.8">
                      <p:embed/>
                      <p:pic>
                        <p:nvPicPr>
                          <p:cNvPr id="8" name="Object 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66950" y="1440097"/>
                            <a:ext cx="6367463" cy="4994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006521" y="4075237"/>
                <a:ext cx="1931853" cy="7496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square" lIns="69056" tIns="34529" rIns="69056" bIns="34529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AFP-L3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Normal: &lt;10 %</a:t>
                </a: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3006521" y="5014877"/>
                <a:ext cx="2336911" cy="7496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square" lIns="69056" tIns="34529" rIns="69056" bIns="34529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000000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000000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+mj-lt"/>
                    <a:ea typeface="HGSoeiKakugothicUB"/>
                    <a:cs typeface="HGSoeiKakugothicUB"/>
                  </a:rPr>
                  <a:t>AFP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+mj-lt"/>
                    <a:ea typeface="HGSoeiKakugothicUB"/>
                    <a:cs typeface="HGSoeiKakugothicUB"/>
                  </a:rPr>
                  <a:t>Normal: &lt;20 ng/mL</a:t>
                </a:r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3006521" y="5967359"/>
                <a:ext cx="2438516" cy="7496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square" lIns="69056" tIns="34529" rIns="69056" bIns="34529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000000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000000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+mj-lt"/>
                    <a:ea typeface="HGSoeiKakugothicUB"/>
                    <a:cs typeface="HGSoeiKakugothicUB"/>
                  </a:rPr>
                  <a:t>DCP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+mj-lt"/>
                    <a:ea typeface="HGSoeiKakugothicUB"/>
                    <a:cs typeface="HGSoeiKakugothicUB"/>
                  </a:rPr>
                  <a:t>Normal: &lt;7.5 ng/mL</a:t>
                </a:r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 rot="16200000">
                <a:off x="10314357" y="3319812"/>
                <a:ext cx="2602036" cy="534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056" tIns="34529" rIns="69056" bIns="34529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40000"/>
                    </a:solidFill>
                    <a:effectLst/>
                    <a:uLnTx/>
                    <a:uFillTx/>
                    <a:latin typeface="+mj-lt"/>
                  </a:rPr>
                  <a:t>Level of Biomarker</a:t>
                </a:r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11417754" y="4897438"/>
                <a:ext cx="1139621" cy="7496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 lIns="69056" tIns="34529" rIns="69056" bIns="34529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000000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000000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40000"/>
                    </a:solidFill>
                    <a:effectLst/>
                    <a:uLnTx/>
                    <a:uFillTx/>
                    <a:latin typeface="+mj-lt"/>
                    <a:ea typeface="HGSoeiKakugothicUB"/>
                    <a:cs typeface="HGSoeiKakugothicUB"/>
                  </a:rPr>
                  <a:t>Cut-off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40000"/>
                    </a:solidFill>
                    <a:effectLst/>
                    <a:uLnTx/>
                    <a:uFillTx/>
                    <a:latin typeface="+mj-lt"/>
                    <a:ea typeface="HGSoeiKakugothicUB"/>
                    <a:cs typeface="HGSoeiKakugothicUB"/>
                  </a:rPr>
                  <a:t>Level</a:t>
                </a: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5086471" y="4380050"/>
                <a:ext cx="1143054" cy="4212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9056" tIns="34529" rIns="69056" bIns="34529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+mn-lt"/>
                    <a:ea typeface="HGSoeiKakugothicUB" pitchFamily="49" charset="-128"/>
                  </a:rPr>
                  <a:t>13.8%</a:t>
                </a:r>
              </a:p>
            </p:txBody>
          </p:sp>
          <p:sp>
            <p:nvSpPr>
              <p:cNvPr id="28" name="Rectangle 9"/>
              <p:cNvSpPr>
                <a:spLocks noChangeArrowheads="1"/>
              </p:cNvSpPr>
              <p:nvPr/>
            </p:nvSpPr>
            <p:spPr bwMode="auto">
              <a:xfrm>
                <a:off x="6756599" y="3465608"/>
                <a:ext cx="1143054" cy="4212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9056" tIns="34529" rIns="69056" bIns="34529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+mn-lt"/>
                    <a:ea typeface="HGSoeiKakugothicUB" pitchFamily="49" charset="-128"/>
                  </a:rPr>
                  <a:t>34.6%</a:t>
                </a:r>
              </a:p>
            </p:txBody>
          </p:sp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0268317" y="1230303"/>
                <a:ext cx="1143054" cy="4212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9056" tIns="34529" rIns="69056" bIns="34529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+mn-lt"/>
                    <a:ea typeface="HGSoeiKakugothicUB" pitchFamily="49" charset="-128"/>
                  </a:rPr>
                  <a:t>87.7%</a:t>
                </a:r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8661691" y="1839932"/>
                <a:ext cx="1143054" cy="4212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9056" tIns="34529" rIns="69056" bIns="34529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+mn-lt"/>
                    <a:ea typeface="HGSoeiKakugothicUB" pitchFamily="49" charset="-128"/>
                  </a:rPr>
                  <a:t>69.7%</a:t>
                </a:r>
              </a:p>
            </p:txBody>
          </p:sp>
        </p:grpSp>
        <p:cxnSp>
          <p:nvCxnSpPr>
            <p:cNvPr id="12" name="直線コネクタ 2"/>
            <p:cNvCxnSpPr>
              <a:cxnSpLocks noChangeShapeType="1"/>
            </p:cNvCxnSpPr>
            <p:nvPr/>
          </p:nvCxnSpPr>
          <p:spPr bwMode="auto">
            <a:xfrm>
              <a:off x="5445037" y="5156199"/>
              <a:ext cx="5808876" cy="0"/>
            </a:xfrm>
            <a:prstGeom prst="line">
              <a:avLst/>
            </a:prstGeom>
            <a:noFill/>
            <a:ln w="38100" cap="sq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926306" y="1648875"/>
            <a:ext cx="2883694" cy="2008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4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Only AFP-L3 increased before HCC diagnosis by MRI.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4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-------------------------------------</a:t>
            </a:r>
            <a:b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4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</a:b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4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Elevation of AFP-L3 indicates higher risk of developing HCC and can be a trigger to do CT/MRI for early detection.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105400" y="5832368"/>
            <a:ext cx="3922940" cy="2636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Hann 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GSoeiKakugothicUB" pitchFamily="49" charset="-128"/>
                <a:cs typeface="Arial" charset="0"/>
              </a:rPr>
              <a:t>HW, et al. </a:t>
            </a:r>
            <a:r>
              <a:rPr kumimoji="1" lang="nn-NO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GSoeiKakugothicUB" pitchFamily="49" charset="-128"/>
                <a:cs typeface="Arial" charset="0"/>
              </a:rPr>
              <a:t>J Med Microb Diagn 2014; 3: 130.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HGSoeiKakugothicUB" pitchFamily="49" charset="-128"/>
              <a:cs typeface="Arial" charset="0"/>
            </a:endParaRPr>
          </a:p>
        </p:txBody>
      </p:sp>
      <p:sp>
        <p:nvSpPr>
          <p:cNvPr id="34" name="Rectangle 14"/>
          <p:cNvSpPr/>
          <p:nvPr/>
        </p:nvSpPr>
        <p:spPr>
          <a:xfrm>
            <a:off x="2948239" y="5253335"/>
            <a:ext cx="3223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charset="0"/>
              </a:rPr>
              <a:t>Months Before Diagnosis by imaging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7235018" y="1885323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MRI dx of HCC</a:t>
            </a:r>
          </a:p>
        </p:txBody>
      </p:sp>
      <p:sp>
        <p:nvSpPr>
          <p:cNvPr id="36" name="Down Arrow 2"/>
          <p:cNvSpPr/>
          <p:nvPr/>
        </p:nvSpPr>
        <p:spPr>
          <a:xfrm rot="3005429">
            <a:off x="7146301" y="2289396"/>
            <a:ext cx="380486" cy="248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0327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Case 2 – Risk Assessment Using </a:t>
            </a:r>
            <a:br>
              <a:rPr lang="en-US" altLang="ja-JP" sz="4000" dirty="0"/>
            </a:br>
            <a:r>
              <a:rPr lang="en-US" altLang="ja-JP" sz="4000" dirty="0"/>
              <a:t>AFP-L3 and DCP Elevation</a:t>
            </a:r>
            <a:endParaRPr lang="ja-JP" altLang="ja-JP" sz="4000" dirty="0">
              <a:ea typeface="ＭＳ Ｐゴシック" pitchFamily="50" charset="-128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105400" y="5832368"/>
            <a:ext cx="3922940" cy="2636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Hann 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GSoeiKakugothicUB" pitchFamily="49" charset="-128"/>
                <a:cs typeface="Arial" charset="0"/>
              </a:rPr>
              <a:t>HW, et al. </a:t>
            </a:r>
            <a:r>
              <a:rPr kumimoji="1" lang="nn-NO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GSoeiKakugothicUB" pitchFamily="49" charset="-128"/>
                <a:cs typeface="Arial" charset="0"/>
              </a:rPr>
              <a:t>J Med Microb Diagn 2014; 3: 130.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HGSoeiKakugothicUB" pitchFamily="49" charset="-128"/>
              <a:cs typeface="Arial" charset="0"/>
            </a:endParaRPr>
          </a:p>
        </p:txBody>
      </p:sp>
      <p:sp>
        <p:nvSpPr>
          <p:cNvPr id="34" name="Rectangle 14"/>
          <p:cNvSpPr/>
          <p:nvPr/>
        </p:nvSpPr>
        <p:spPr>
          <a:xfrm>
            <a:off x="2948239" y="5253335"/>
            <a:ext cx="3223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charset="0"/>
              </a:rPr>
              <a:t>Months Before Diagnosis by imaging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7235018" y="1885323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MRI dx of HCC</a:t>
            </a:r>
          </a:p>
        </p:txBody>
      </p:sp>
      <p:sp>
        <p:nvSpPr>
          <p:cNvPr id="36" name="Down Arrow 2"/>
          <p:cNvSpPr/>
          <p:nvPr/>
        </p:nvSpPr>
        <p:spPr>
          <a:xfrm rot="3005429">
            <a:off x="7146301" y="2289396"/>
            <a:ext cx="380486" cy="248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838201" y="1600476"/>
            <a:ext cx="3886199" cy="22857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</a:rPr>
              <a:t>AFP-L3 and DCP were increased before HCC detection in some patients who had  a low (normal) AFP level.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</a:rPr>
              <a:t>-----------------------------------------------------Adding AFP-L3 and DCP as risk markers to conventional surveillance tools such as AFP and ultrasound can increase chances of early detection of HCC.  </a:t>
            </a:r>
          </a:p>
        </p:txBody>
      </p:sp>
      <p:grpSp>
        <p:nvGrpSpPr>
          <p:cNvPr id="26" name="Group 6"/>
          <p:cNvGrpSpPr>
            <a:grpSpLocks/>
          </p:cNvGrpSpPr>
          <p:nvPr/>
        </p:nvGrpSpPr>
        <p:grpSpPr bwMode="auto">
          <a:xfrm>
            <a:off x="2336764" y="1904111"/>
            <a:ext cx="4843856" cy="3505295"/>
            <a:chOff x="3330576" y="1535113"/>
            <a:chExt cx="6457949" cy="4673599"/>
          </a:xfrm>
        </p:grpSpPr>
        <p:graphicFrame>
          <p:nvGraphicFramePr>
            <p:cNvPr id="37" name="グラフ 10"/>
            <p:cNvGraphicFramePr>
              <a:graphicFrameLocks/>
            </p:cNvGraphicFramePr>
            <p:nvPr/>
          </p:nvGraphicFramePr>
          <p:xfrm>
            <a:off x="3330576" y="1535113"/>
            <a:ext cx="6457949" cy="4673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3" r:id="rId3" imgW="6462320" imgH="4669941" progId="Excel.Chart.8">
                    <p:embed/>
                  </p:oleObj>
                </mc:Choice>
                <mc:Fallback>
                  <p:oleObj r:id="rId3" imgW="6462320" imgH="4669941" progId="Excel.Chart.8">
                    <p:embed/>
                    <p:pic>
                      <p:nvPicPr>
                        <p:cNvPr id="40" name="グラフ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0576" y="1535113"/>
                          <a:ext cx="6457949" cy="4673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3681963" y="5391046"/>
              <a:ext cx="1142907" cy="3084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9056" tIns="34529" rIns="69056" bIns="3452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n-lt"/>
                  <a:ea typeface="HGSoeiKakugothicUB" pitchFamily="49" charset="-128"/>
                  <a:cs typeface="Arial" charset="0"/>
                </a:rPr>
                <a:t>0.30 ng/mL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5550300" y="5476769"/>
              <a:ext cx="1142907" cy="3084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9056" tIns="34529" rIns="69056" bIns="3452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n-lt"/>
                  <a:ea typeface="HGSoeiKakugothicUB" pitchFamily="49" charset="-128"/>
                  <a:cs typeface="Arial" charset="0"/>
                </a:rPr>
                <a:t>0.32 ng/mL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7834524" y="3060257"/>
              <a:ext cx="1706422" cy="4212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9056" tIns="34529" rIns="69056" bIns="3452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n-lt"/>
                  <a:ea typeface="HGSoeiKakugothicUB" pitchFamily="49" charset="-128"/>
                  <a:cs typeface="Arial" charset="0"/>
                </a:rPr>
                <a:t>17.65 ng/mL</a:t>
              </a: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3681963" y="4544931"/>
              <a:ext cx="1142907" cy="3084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9056" tIns="34529" rIns="69056" bIns="3452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n-lt"/>
                  <a:ea typeface="HGSoeiKakugothicUB" pitchFamily="49" charset="-128"/>
                  <a:cs typeface="Arial" charset="0"/>
                </a:rPr>
                <a:t>7.4%</a:t>
              </a: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4805821" y="4544931"/>
              <a:ext cx="1142907" cy="3084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9056" tIns="34529" rIns="69056" bIns="3452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n-lt"/>
                  <a:ea typeface="HGSoeiKakugothicUB" pitchFamily="49" charset="-128"/>
                  <a:cs typeface="Arial" charset="0"/>
                </a:rPr>
                <a:t>7.8%</a:t>
              </a: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8383756" y="1758946"/>
              <a:ext cx="1142907" cy="4212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9056" tIns="34529" rIns="69056" bIns="3452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n-lt"/>
                  <a:ea typeface="HGSoeiKakugothicUB" pitchFamily="49" charset="-128"/>
                  <a:cs typeface="Arial" charset="0"/>
                </a:rPr>
                <a:t>38.6%</a:t>
              </a:r>
            </a:p>
          </p:txBody>
        </p:sp>
        <p:cxnSp>
          <p:nvCxnSpPr>
            <p:cNvPr id="46" name="直線コネクタ 2"/>
            <p:cNvCxnSpPr>
              <a:cxnSpLocks noChangeShapeType="1"/>
            </p:cNvCxnSpPr>
            <p:nvPr/>
          </p:nvCxnSpPr>
          <p:spPr bwMode="auto">
            <a:xfrm>
              <a:off x="3662364" y="4819650"/>
              <a:ext cx="5899221" cy="0"/>
            </a:xfrm>
            <a:prstGeom prst="line">
              <a:avLst/>
            </a:prstGeom>
            <a:noFill/>
            <a:ln w="38100" cap="sq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914400" y="3962400"/>
            <a:ext cx="1448821" cy="5621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square"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AFP-L3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Normal: &lt;10 %</a:t>
            </a: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4603383"/>
            <a:ext cx="1752600" cy="5621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HGSoeiKakugothicUB"/>
                <a:cs typeface="HGSoeiKakugothicUB"/>
              </a:rPr>
              <a:t>AFP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HGSoeiKakugothicUB"/>
                <a:cs typeface="HGSoeiKakugothicUB"/>
              </a:rPr>
              <a:t>Normal: &lt;20 ng/mL</a:t>
            </a: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914400" y="5305225"/>
            <a:ext cx="1828800" cy="56217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square"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HGSoeiKakugothicUB"/>
                <a:cs typeface="HGSoeiKakugothicUB"/>
              </a:rPr>
              <a:t>DCP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HGSoeiKakugothicUB"/>
                <a:cs typeface="HGSoeiKakugothicUB"/>
              </a:rPr>
              <a:t>Normal: &lt;7.5 ng/mL</a:t>
            </a: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7146325" y="4314625"/>
            <a:ext cx="854675" cy="5621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40000"/>
                </a:solidFill>
                <a:effectLst/>
                <a:uLnTx/>
                <a:uFillTx/>
                <a:latin typeface="+mj-lt"/>
                <a:ea typeface="HGSoeiKakugothicUB"/>
                <a:cs typeface="HGSoeiKakugothicUB"/>
              </a:rPr>
              <a:t>Cut-off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40000"/>
                </a:solidFill>
                <a:effectLst/>
                <a:uLnTx/>
                <a:uFillTx/>
                <a:latin typeface="+mj-lt"/>
                <a:ea typeface="HGSoeiKakugothicUB"/>
                <a:cs typeface="HGSoeiKakugothicUB"/>
              </a:rPr>
              <a:t>Level</a:t>
            </a: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 rot="16200000">
            <a:off x="6235107" y="3243458"/>
            <a:ext cx="1951435" cy="40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40000"/>
                </a:solidFill>
                <a:effectLst/>
                <a:uLnTx/>
                <a:uFillTx/>
                <a:latin typeface="+mj-lt"/>
              </a:rPr>
              <a:t>Level of Biomarker</a:t>
            </a:r>
          </a:p>
        </p:txBody>
      </p:sp>
    </p:spTree>
    <p:extLst>
      <p:ext uri="{BB962C8B-B14F-4D97-AF65-F5344CB8AC3E}">
        <p14:creationId xmlns:p14="http://schemas.microsoft.com/office/powerpoint/2010/main" val="223529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Combined Biomarker Testing</a:t>
            </a:r>
            <a:endParaRPr lang="ja-JP" altLang="ja-JP" dirty="0">
              <a:ea typeface="ＭＳ Ｐゴシック" pitchFamily="50" charset="-128"/>
            </a:endParaRPr>
          </a:p>
        </p:txBody>
      </p:sp>
      <p:sp>
        <p:nvSpPr>
          <p:cNvPr id="6" name="角丸四角形 4"/>
          <p:cNvSpPr/>
          <p:nvPr/>
        </p:nvSpPr>
        <p:spPr bwMode="auto">
          <a:xfrm>
            <a:off x="4495800" y="1996747"/>
            <a:ext cx="4495799" cy="3740944"/>
          </a:xfrm>
          <a:prstGeom prst="roundRect">
            <a:avLst>
              <a:gd name="adj" fmla="val 12302"/>
            </a:avLst>
          </a:prstGeom>
          <a:solidFill>
            <a:schemeClr val="bg1"/>
          </a:solidFill>
          <a:ln w="28575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500" i="0" dirty="0"/>
          </a:p>
        </p:txBody>
      </p:sp>
      <p:sp>
        <p:nvSpPr>
          <p:cNvPr id="8" name="円/楕円 4"/>
          <p:cNvSpPr/>
          <p:nvPr/>
        </p:nvSpPr>
        <p:spPr bwMode="auto">
          <a:xfrm>
            <a:off x="5365824" y="2088911"/>
            <a:ext cx="2514600" cy="24003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i="0" dirty="0">
              <a:latin typeface="+mj-lt"/>
            </a:endParaRPr>
          </a:p>
        </p:txBody>
      </p:sp>
      <p:sp>
        <p:nvSpPr>
          <p:cNvPr id="9" name="円/楕円 48"/>
          <p:cNvSpPr/>
          <p:nvPr/>
        </p:nvSpPr>
        <p:spPr bwMode="auto">
          <a:xfrm>
            <a:off x="4622874" y="3267630"/>
            <a:ext cx="2514600" cy="2400300"/>
          </a:xfrm>
          <a:prstGeom prst="ellipse">
            <a:avLst/>
          </a:prstGeom>
          <a:solidFill>
            <a:schemeClr val="accent4">
              <a:lumMod val="75000"/>
              <a:alpha val="50196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i="0" dirty="0">
              <a:latin typeface="+mj-lt"/>
            </a:endParaRPr>
          </a:p>
        </p:txBody>
      </p:sp>
      <p:sp>
        <p:nvSpPr>
          <p:cNvPr id="10" name="円/楕円 49"/>
          <p:cNvSpPr/>
          <p:nvPr/>
        </p:nvSpPr>
        <p:spPr bwMode="auto">
          <a:xfrm>
            <a:off x="6051624" y="3267630"/>
            <a:ext cx="2514600" cy="2400300"/>
          </a:xfrm>
          <a:prstGeom prst="ellipse">
            <a:avLst/>
          </a:prstGeom>
          <a:solidFill>
            <a:schemeClr val="accent5">
              <a:lumMod val="75000"/>
              <a:alpha val="50196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i="0" dirty="0">
              <a:latin typeface="+mj-lt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08748" y="2286000"/>
            <a:ext cx="1482651" cy="99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 eaLnBrk="0" hangingPunct="0">
              <a:defRPr sz="20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b="0" i="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AFP-L3 Positive</a:t>
            </a:r>
          </a:p>
          <a:p>
            <a:pPr algn="ctr" eaLnBrk="1" hangingPunct="1">
              <a:defRPr/>
            </a:pPr>
            <a:r>
              <a:rPr kumimoji="1" lang="en-US" altLang="ja-JP" b="0" i="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15</a:t>
            </a:r>
            <a:r>
              <a:rPr kumimoji="1" lang="ja-JP" altLang="en-US" b="0" i="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 </a:t>
            </a:r>
            <a:r>
              <a:rPr kumimoji="1" lang="en-US" altLang="ja-JP" b="0" i="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(20.3%)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85275" y="4341574"/>
            <a:ext cx="1428750" cy="6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DCP Positive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3 (4.1%)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62800" y="4341574"/>
            <a:ext cx="1428750" cy="6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AFP Positive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8 (10.8%)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867400" y="4495800"/>
            <a:ext cx="1428750" cy="6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(9.5%)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892707" y="3685728"/>
            <a:ext cx="1428750" cy="6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(20.3%)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165799" y="3233918"/>
            <a:ext cx="1428750" cy="6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(5.4%)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623124" y="3217876"/>
            <a:ext cx="1428750" cy="6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(20.3%)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594674" y="2331799"/>
            <a:ext cx="1428750" cy="99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All Negative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040000"/>
                </a:solidFill>
                <a:latin typeface="+mj-lt"/>
                <a:ea typeface="HG創英角ｺﾞｼｯｸUB" pitchFamily="49" charset="-128"/>
              </a:rPr>
              <a:t>(9.5%)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953000" y="5715000"/>
            <a:ext cx="3352800" cy="4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kumimoji="1" lang="en-US" altLang="ja-JP" sz="1800" dirty="0">
                <a:latin typeface="+mj-lt"/>
                <a:ea typeface="HGSoeiKakugothicUB" pitchFamily="49" charset="-128"/>
                <a:cs typeface="Arial" charset="0"/>
              </a:rPr>
              <a:t>Data collected for FDA submission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735834" y="1905000"/>
            <a:ext cx="3378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0000"/>
                </a:solidFill>
                <a:latin typeface="+mj-lt"/>
              </a:rPr>
              <a:t>If HCC biomarkers are used prior to imaging: </a:t>
            </a:r>
          </a:p>
          <a:p>
            <a:r>
              <a:rPr lang="en-US" sz="2000" dirty="0">
                <a:solidFill>
                  <a:srgbClr val="040000"/>
                </a:solidFill>
                <a:latin typeface="+mj-lt"/>
              </a:rPr>
              <a:t>In this study of 74 patients, the use of </a:t>
            </a:r>
            <a:r>
              <a:rPr lang="en-US" sz="2000" u="sng" dirty="0">
                <a:solidFill>
                  <a:srgbClr val="040000"/>
                </a:solidFill>
                <a:latin typeface="+mj-lt"/>
              </a:rPr>
              <a:t>AFP alone </a:t>
            </a:r>
            <a:r>
              <a:rPr lang="en-US" sz="2000" dirty="0">
                <a:solidFill>
                  <a:srgbClr val="040000"/>
                </a:solidFill>
                <a:latin typeface="+mj-lt"/>
              </a:rPr>
              <a:t>would have detected 45 HCC cases and </a:t>
            </a:r>
            <a:r>
              <a:rPr lang="en-US" sz="2000" u="sng" dirty="0">
                <a:solidFill>
                  <a:srgbClr val="040000"/>
                </a:solidFill>
                <a:latin typeface="+mj-lt"/>
              </a:rPr>
              <a:t>missed</a:t>
            </a:r>
            <a:r>
              <a:rPr lang="en-US" sz="2000" dirty="0">
                <a:solidFill>
                  <a:srgbClr val="040000"/>
                </a:solidFill>
                <a:latin typeface="+mj-lt"/>
              </a:rPr>
              <a:t>  </a:t>
            </a:r>
            <a:r>
              <a:rPr lang="en-US" sz="2000" u="sng" dirty="0">
                <a:solidFill>
                  <a:srgbClr val="040000"/>
                </a:solidFill>
                <a:latin typeface="+mj-lt"/>
              </a:rPr>
              <a:t>29 cases of HCC</a:t>
            </a:r>
            <a:endParaRPr lang="en-US" sz="2000" dirty="0">
              <a:solidFill>
                <a:srgbClr val="040000"/>
              </a:solidFill>
              <a:latin typeface="+mj-lt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582871"/>
              </p:ext>
            </p:extLst>
          </p:nvPr>
        </p:nvGraphicFramePr>
        <p:xfrm>
          <a:off x="457200" y="4038600"/>
          <a:ext cx="3733800" cy="2123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5894836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5926334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07896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Cut off </a:t>
                      </a:r>
                      <a:endParaRPr kumimoji="1" lang="ja-JP" alt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Positive</a:t>
                      </a:r>
                      <a:endParaRPr kumimoji="1" lang="ja-JP" alt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52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AFP</a:t>
                      </a:r>
                      <a:endParaRPr kumimoji="1" lang="ja-JP" alt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≥ 20 ng/mL</a:t>
                      </a:r>
                      <a:endParaRPr kumimoji="1" lang="en-US" altLang="ja-JP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45 (60.8%)</a:t>
                      </a:r>
                      <a:endParaRPr kumimoji="1" lang="ja-JP" alt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95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AFP-L3</a:t>
                      </a:r>
                      <a:endParaRPr kumimoji="1" lang="ja-JP" alt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≥ 10%</a:t>
                      </a:r>
                      <a:endParaRPr kumimoji="1" lang="en-US" altLang="ja-JP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49 (66.2%)</a:t>
                      </a:r>
                      <a:endParaRPr kumimoji="1" lang="ja-JP" alt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04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DCP</a:t>
                      </a:r>
                      <a:endParaRPr kumimoji="1" lang="ja-JP" alt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≥ 7.5 ng/mL</a:t>
                      </a:r>
                      <a:endParaRPr kumimoji="1" lang="en-US" altLang="ja-JP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29 (39.2%)</a:t>
                      </a:r>
                      <a:endParaRPr kumimoji="1" lang="ja-JP" alt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3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All </a:t>
                      </a:r>
                    </a:p>
                    <a:p>
                      <a:r>
                        <a:rPr kumimoji="1" lang="en-US" altLang="ja-JP" dirty="0"/>
                        <a:t>combined</a:t>
                      </a:r>
                      <a:endParaRPr kumimoji="1" lang="ja-JP" alt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Same as </a:t>
                      </a:r>
                    </a:p>
                    <a:p>
                      <a:r>
                        <a:rPr kumimoji="1" lang="en-US" altLang="ja-JP" dirty="0"/>
                        <a:t>above</a:t>
                      </a:r>
                      <a:endParaRPr kumimoji="1" lang="ja-JP" alt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67 (905%)</a:t>
                      </a:r>
                      <a:endParaRPr kumimoji="1" lang="ja-JP" alt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5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785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HCC Biomarker Models</a:t>
            </a:r>
            <a:endParaRPr lang="ja-JP" altLang="ja-JP" dirty="0">
              <a:ea typeface="ＭＳ Ｐゴシック" pitchFamily="50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52400" y="2124670"/>
            <a:ext cx="8991600" cy="2995890"/>
            <a:chOff x="152400" y="2124670"/>
            <a:chExt cx="8991600" cy="2995890"/>
          </a:xfrm>
        </p:grpSpPr>
        <p:sp>
          <p:nvSpPr>
            <p:cNvPr id="23" name="テキスト ボックス 4"/>
            <p:cNvSpPr txBox="1">
              <a:spLocks noChangeArrowheads="1"/>
            </p:cNvSpPr>
            <p:nvPr/>
          </p:nvSpPr>
          <p:spPr bwMode="auto">
            <a:xfrm>
              <a:off x="152400" y="3920231"/>
              <a:ext cx="89916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Arial" charset="0"/>
                </a:rPr>
                <a:t>Z = -10.08 + 1.67 x [</a:t>
              </a:r>
              <a:r>
                <a:rPr kumimoji="0" lang="en-GB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j-lt"/>
                  <a:cs typeface="Arial" charset="0"/>
                </a:rPr>
                <a:t>G</a:t>
              </a:r>
              <a:r>
                <a:rPr kumimoji="0" lang="en-GB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Arial" charset="0"/>
                </a:rPr>
                <a:t>ender] + 0.09 x [</a:t>
              </a:r>
              <a:r>
                <a:rPr kumimoji="0" lang="en-GB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j-lt"/>
                  <a:cs typeface="Arial" charset="0"/>
                </a:rPr>
                <a:t>A</a:t>
              </a:r>
              <a:r>
                <a:rPr kumimoji="0" lang="en-GB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Arial" charset="0"/>
                </a:rPr>
                <a:t>ge] + 0.04 x [AFP-</a:t>
              </a:r>
              <a:r>
                <a:rPr kumimoji="0" lang="en-GB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j-lt"/>
                  <a:cs typeface="Arial" charset="0"/>
                </a:rPr>
                <a:t>L</a:t>
              </a:r>
              <a:r>
                <a:rPr kumimoji="0" lang="en-GB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Arial" charset="0"/>
                </a:rPr>
                <a:t>3] 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Arial" charset="0"/>
                </a:rPr>
                <a:t>+ 2.34 x log[</a:t>
              </a:r>
              <a:r>
                <a:rPr kumimoji="0" lang="en-GB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j-lt"/>
                  <a:cs typeface="Arial" charset="0"/>
                </a:rPr>
                <a:t>A</a:t>
              </a:r>
              <a:r>
                <a:rPr kumimoji="0" lang="en-GB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Arial" charset="0"/>
                </a:rPr>
                <a:t>FP] + 1.33 x log[</a:t>
              </a:r>
              <a:r>
                <a:rPr kumimoji="0" lang="en-GB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j-lt"/>
                  <a:cs typeface="Arial" charset="0"/>
                </a:rPr>
                <a:t>D</a:t>
              </a:r>
              <a:r>
                <a:rPr kumimoji="0" lang="en-GB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Arial" charset="0"/>
                </a:rPr>
                <a:t>CP] 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24" name="テキスト ボックス 23"/>
            <p:cNvSpPr txBox="1">
              <a:spLocks noChangeArrowheads="1"/>
            </p:cNvSpPr>
            <p:nvPr/>
          </p:nvSpPr>
          <p:spPr bwMode="auto">
            <a:xfrm>
              <a:off x="1828800" y="2902803"/>
              <a:ext cx="678179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j-lt"/>
                </a:rPr>
                <a:t>= G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ender, 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j-lt"/>
                </a:rPr>
                <a:t>A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ge, AFP-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j-lt"/>
                </a:rPr>
                <a:t>L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3, 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j-lt"/>
                </a:rPr>
                <a:t>A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FP, and 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j-lt"/>
                </a:rPr>
                <a:t>D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CP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25" name="テキスト ボックス 24"/>
            <p:cNvSpPr txBox="1">
              <a:spLocks noChangeArrowheads="1"/>
            </p:cNvSpPr>
            <p:nvPr/>
          </p:nvSpPr>
          <p:spPr bwMode="auto">
            <a:xfrm>
              <a:off x="736023" y="2124670"/>
              <a:ext cx="688397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j-lt"/>
                </a:rPr>
                <a:t>GALAD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Score for Diagnosis of HCC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494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International Validation of GALAD</a:t>
            </a:r>
            <a:endParaRPr lang="ja-JP" altLang="ja-JP" dirty="0">
              <a:ea typeface="ＭＳ Ｐゴシック" pitchFamily="50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21" y="1508240"/>
            <a:ext cx="7474079" cy="499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221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International Validation of GALAD</a:t>
            </a:r>
            <a:endParaRPr lang="ja-JP" altLang="ja-JP" dirty="0">
              <a:ea typeface="ＭＳ Ｐゴシック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387084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121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GALAD Evaluation using EDRN Phase 2 Cohort</a:t>
            </a:r>
            <a:endParaRPr lang="ja-JP" altLang="ja-JP" dirty="0"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4038600" cy="473029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18353"/>
            <a:ext cx="3733800" cy="300255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676400"/>
            <a:ext cx="65722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Canadian RCT</a:t>
            </a:r>
            <a:endParaRPr lang="ja-JP" altLang="ja-JP" dirty="0">
              <a:ea typeface="ＭＳ Ｐゴシック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599075"/>
            <a:ext cx="4905375" cy="44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333625" y="5943600"/>
            <a:ext cx="4524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This study expects to demonstrate that addition of biomarkers </a:t>
            </a:r>
          </a:p>
          <a:p>
            <a:r>
              <a:rPr lang="en-US" sz="1100" dirty="0">
                <a:solidFill>
                  <a:srgbClr val="FF0000"/>
                </a:solidFill>
              </a:rPr>
              <a:t>will increase the detection rate by at least 10%.</a:t>
            </a:r>
          </a:p>
        </p:txBody>
      </p:sp>
    </p:spTree>
    <p:extLst>
      <p:ext uri="{BB962C8B-B14F-4D97-AF65-F5344CB8AC3E}">
        <p14:creationId xmlns:p14="http://schemas.microsoft.com/office/powerpoint/2010/main" val="32520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altLang="ja-JP" dirty="0">
                <a:ea typeface="ＭＳ Ｐゴシック" panose="020B0600070205080204" pitchFamily="50" charset="-128"/>
                <a:cs typeface="Arial" panose="020B0604020202020204" pitchFamily="34" charset="0"/>
              </a:rPr>
              <a:t>AFP-L3</a:t>
            </a:r>
            <a:br>
              <a:rPr lang="en-US" altLang="ja-JP" sz="3600" dirty="0"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600" dirty="0">
                <a:ea typeface="ＭＳ Ｐゴシック" panose="020B0600070205080204" pitchFamily="50" charset="-128"/>
                <a:cs typeface="Arial" panose="020B0604020202020204" pitchFamily="34" charset="0"/>
              </a:rPr>
              <a:t>(Lectin reactive alpha-fetoprotein)</a:t>
            </a:r>
          </a:p>
        </p:txBody>
      </p:sp>
      <p:sp>
        <p:nvSpPr>
          <p:cNvPr id="9" name="Text Box 2045"/>
          <p:cNvSpPr txBox="1">
            <a:spLocks noChangeAspect="1" noChangeArrowheads="1"/>
          </p:cNvSpPr>
          <p:nvPr/>
        </p:nvSpPr>
        <p:spPr bwMode="auto">
          <a:xfrm>
            <a:off x="2039938" y="4757458"/>
            <a:ext cx="475773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00" tIns="57150" rIns="114300" bIns="57150" anchor="ctr">
            <a:spAutoFit/>
          </a:bodyPr>
          <a:lstStyle>
            <a:lvl1pPr defTabSz="11430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1430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1430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1430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1430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143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143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143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143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400" dirty="0">
                <a:latin typeface="+mj-lt"/>
              </a:rPr>
              <a:t>LCA </a:t>
            </a:r>
            <a:r>
              <a:rPr kumimoji="1" lang="ja-JP" altLang="en-US" sz="2400" dirty="0">
                <a:latin typeface="+mj-lt"/>
              </a:rPr>
              <a:t>； </a:t>
            </a:r>
            <a:r>
              <a:rPr kumimoji="1" lang="en-US" altLang="ja-JP" sz="2400" i="1" dirty="0">
                <a:latin typeface="+mj-lt"/>
              </a:rPr>
              <a:t>Lens culinaris</a:t>
            </a:r>
            <a:r>
              <a:rPr kumimoji="1" lang="en-US" altLang="ja-JP" sz="2400" dirty="0">
                <a:latin typeface="+mj-lt"/>
              </a:rPr>
              <a:t>  agglutinin</a:t>
            </a:r>
          </a:p>
        </p:txBody>
      </p:sp>
      <p:sp>
        <p:nvSpPr>
          <p:cNvPr id="10" name="Text Box 1715"/>
          <p:cNvSpPr txBox="1">
            <a:spLocks noChangeArrowheads="1"/>
          </p:cNvSpPr>
          <p:nvPr/>
        </p:nvSpPr>
        <p:spPr bwMode="auto">
          <a:xfrm>
            <a:off x="1230313" y="5486400"/>
            <a:ext cx="6934200" cy="587853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kumimoji="1" lang="en-US" altLang="ja-JP" sz="2800" dirty="0">
                <a:latin typeface="+mj-lt"/>
                <a:cs typeface="Arial" panose="020B0604020202020204" pitchFamily="34" charset="0"/>
              </a:rPr>
              <a:t>AFP-L3% = AFP-L3 / (AFP-L1+AFP-L3) x 100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505743" y="1873764"/>
            <a:ext cx="8186657" cy="2840814"/>
            <a:chOff x="505743" y="1873764"/>
            <a:chExt cx="8186657" cy="2840814"/>
          </a:xfrm>
        </p:grpSpPr>
        <p:pic>
          <p:nvPicPr>
            <p:cNvPr id="12" name="Picture 5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05" y="2441575"/>
              <a:ext cx="3840163" cy="137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039"/>
            <p:cNvSpPr txBox="1">
              <a:spLocks noChangeAspect="1" noChangeArrowheads="1"/>
            </p:cNvSpPr>
            <p:nvPr/>
          </p:nvSpPr>
          <p:spPr bwMode="auto">
            <a:xfrm>
              <a:off x="505743" y="2188089"/>
              <a:ext cx="2695575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4300" tIns="57150" rIns="114300" bIns="57150" anchor="ctr">
              <a:spAutoFit/>
            </a:bodyPr>
            <a:lstStyle>
              <a:lvl1pPr defTabSz="11430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11430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11430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11430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11430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kumimoji="1" lang="en-US" altLang="ja-JP" sz="2400" dirty="0">
                  <a:latin typeface="+mj-lt"/>
                </a:rPr>
                <a:t>Carbohydrate chain</a:t>
              </a:r>
            </a:p>
          </p:txBody>
        </p:sp>
        <p:sp>
          <p:nvSpPr>
            <p:cNvPr id="14" name="Rectangle 2043"/>
            <p:cNvSpPr>
              <a:spLocks noChangeArrowheads="1"/>
            </p:cNvSpPr>
            <p:nvPr/>
          </p:nvSpPr>
          <p:spPr bwMode="auto">
            <a:xfrm>
              <a:off x="3577555" y="2722563"/>
              <a:ext cx="8366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ja-JP" sz="2400" dirty="0">
                  <a:latin typeface="+mj-lt"/>
                </a:rPr>
                <a:t>AFP-L1</a:t>
              </a:r>
            </a:p>
          </p:txBody>
        </p:sp>
        <p:sp>
          <p:nvSpPr>
            <p:cNvPr id="15" name="Oval 2047"/>
            <p:cNvSpPr>
              <a:spLocks noChangeAspect="1" noChangeArrowheads="1"/>
            </p:cNvSpPr>
            <p:nvPr/>
          </p:nvSpPr>
          <p:spPr bwMode="auto">
            <a:xfrm>
              <a:off x="3227388" y="4283075"/>
              <a:ext cx="352425" cy="373063"/>
            </a:xfrm>
            <a:prstGeom prst="ellipse">
              <a:avLst/>
            </a:prstGeom>
            <a:gradFill rotWithShape="0">
              <a:gsLst>
                <a:gs pos="0">
                  <a:srgbClr val="DDA9DD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kumimoji="1" lang="ja-JP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6" name="Oval 1024"/>
            <p:cNvSpPr>
              <a:spLocks noChangeAspect="1" noChangeArrowheads="1"/>
            </p:cNvSpPr>
            <p:nvPr/>
          </p:nvSpPr>
          <p:spPr bwMode="auto">
            <a:xfrm>
              <a:off x="6130925" y="4283075"/>
              <a:ext cx="350838" cy="373063"/>
            </a:xfrm>
            <a:prstGeom prst="ellipse">
              <a:avLst/>
            </a:prstGeom>
            <a:gradFill rotWithShape="0">
              <a:gsLst>
                <a:gs pos="0">
                  <a:srgbClr val="99CC99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kumimoji="1" lang="ja-JP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7" name="Oval 1025"/>
            <p:cNvSpPr>
              <a:spLocks noChangeAspect="1" noChangeArrowheads="1"/>
            </p:cNvSpPr>
            <p:nvPr/>
          </p:nvSpPr>
          <p:spPr bwMode="auto">
            <a:xfrm>
              <a:off x="1970088" y="4283075"/>
              <a:ext cx="352425" cy="373063"/>
            </a:xfrm>
            <a:prstGeom prst="ellipse">
              <a:avLst/>
            </a:prstGeom>
            <a:gradFill rotWithShape="0">
              <a:gsLst>
                <a:gs pos="0">
                  <a:srgbClr val="FFDDA9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kumimoji="1" lang="ja-JP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" name="Rectangle 1026"/>
            <p:cNvSpPr>
              <a:spLocks noChangeArrowheads="1"/>
            </p:cNvSpPr>
            <p:nvPr/>
          </p:nvSpPr>
          <p:spPr bwMode="auto">
            <a:xfrm>
              <a:off x="3536950" y="4252913"/>
              <a:ext cx="938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2400" dirty="0">
                  <a:latin typeface="+mj-lt"/>
                </a:rPr>
                <a:t>Gal</a:t>
              </a:r>
            </a:p>
          </p:txBody>
        </p:sp>
        <p:sp>
          <p:nvSpPr>
            <p:cNvPr id="19" name="Rectangle 1027"/>
            <p:cNvSpPr>
              <a:spLocks noChangeArrowheads="1"/>
            </p:cNvSpPr>
            <p:nvPr/>
          </p:nvSpPr>
          <p:spPr bwMode="auto">
            <a:xfrm>
              <a:off x="2292350" y="4252913"/>
              <a:ext cx="758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2400" dirty="0">
                  <a:latin typeface="+mj-lt"/>
                </a:rPr>
                <a:t>Sia</a:t>
              </a:r>
            </a:p>
          </p:txBody>
        </p:sp>
        <p:sp>
          <p:nvSpPr>
            <p:cNvPr id="20" name="Rectangle 1028"/>
            <p:cNvSpPr>
              <a:spLocks noChangeArrowheads="1"/>
            </p:cNvSpPr>
            <p:nvPr/>
          </p:nvSpPr>
          <p:spPr bwMode="auto">
            <a:xfrm>
              <a:off x="6454775" y="4252913"/>
              <a:ext cx="12334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2400" dirty="0">
                  <a:latin typeface="+mj-lt"/>
                </a:rPr>
                <a:t>Man</a:t>
              </a:r>
            </a:p>
          </p:txBody>
        </p:sp>
        <p:sp>
          <p:nvSpPr>
            <p:cNvPr id="21" name="Rectangle 1029"/>
            <p:cNvSpPr>
              <a:spLocks noChangeArrowheads="1"/>
            </p:cNvSpPr>
            <p:nvPr/>
          </p:nvSpPr>
          <p:spPr bwMode="auto">
            <a:xfrm>
              <a:off x="4759325" y="4252913"/>
              <a:ext cx="1174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2400" dirty="0">
                  <a:latin typeface="+mj-lt"/>
                </a:rPr>
                <a:t>GlcNac</a:t>
              </a:r>
            </a:p>
          </p:txBody>
        </p:sp>
        <p:grpSp>
          <p:nvGrpSpPr>
            <p:cNvPr id="22" name="Group 1030"/>
            <p:cNvGrpSpPr>
              <a:grpSpLocks/>
            </p:cNvGrpSpPr>
            <p:nvPr/>
          </p:nvGrpSpPr>
          <p:grpSpPr bwMode="auto">
            <a:xfrm>
              <a:off x="4418013" y="4291013"/>
              <a:ext cx="366712" cy="368300"/>
              <a:chOff x="1464" y="2206"/>
              <a:chExt cx="218" cy="246"/>
            </a:xfrm>
          </p:grpSpPr>
          <p:sp>
            <p:nvSpPr>
              <p:cNvPr id="549" name="Freeform 1031"/>
              <p:cNvSpPr>
                <a:spLocks/>
              </p:cNvSpPr>
              <p:nvPr/>
            </p:nvSpPr>
            <p:spPr bwMode="auto">
              <a:xfrm>
                <a:off x="1464" y="2206"/>
                <a:ext cx="218" cy="246"/>
              </a:xfrm>
              <a:custGeom>
                <a:avLst/>
                <a:gdLst>
                  <a:gd name="T0" fmla="*/ 114 w 218"/>
                  <a:gd name="T1" fmla="*/ 0 h 246"/>
                  <a:gd name="T2" fmla="*/ 66 w 218"/>
                  <a:gd name="T3" fmla="*/ 10 h 246"/>
                  <a:gd name="T4" fmla="*/ 28 w 218"/>
                  <a:gd name="T5" fmla="*/ 38 h 246"/>
                  <a:gd name="T6" fmla="*/ 10 w 218"/>
                  <a:gd name="T7" fmla="*/ 76 h 246"/>
                  <a:gd name="T8" fmla="*/ 0 w 218"/>
                  <a:gd name="T9" fmla="*/ 123 h 246"/>
                  <a:gd name="T10" fmla="*/ 10 w 218"/>
                  <a:gd name="T11" fmla="*/ 171 h 246"/>
                  <a:gd name="T12" fmla="*/ 28 w 218"/>
                  <a:gd name="T13" fmla="*/ 208 h 246"/>
                  <a:gd name="T14" fmla="*/ 66 w 218"/>
                  <a:gd name="T15" fmla="*/ 237 h 246"/>
                  <a:gd name="T16" fmla="*/ 114 w 218"/>
                  <a:gd name="T17" fmla="*/ 246 h 246"/>
                  <a:gd name="T18" fmla="*/ 152 w 218"/>
                  <a:gd name="T19" fmla="*/ 237 h 246"/>
                  <a:gd name="T20" fmla="*/ 189 w 218"/>
                  <a:gd name="T21" fmla="*/ 208 h 246"/>
                  <a:gd name="T22" fmla="*/ 208 w 218"/>
                  <a:gd name="T23" fmla="*/ 171 h 246"/>
                  <a:gd name="T24" fmla="*/ 218 w 218"/>
                  <a:gd name="T25" fmla="*/ 123 h 246"/>
                  <a:gd name="T26" fmla="*/ 208 w 218"/>
                  <a:gd name="T27" fmla="*/ 76 h 246"/>
                  <a:gd name="T28" fmla="*/ 189 w 218"/>
                  <a:gd name="T29" fmla="*/ 38 h 246"/>
                  <a:gd name="T30" fmla="*/ 152 w 218"/>
                  <a:gd name="T31" fmla="*/ 10 h 246"/>
                  <a:gd name="T32" fmla="*/ 114 w 218"/>
                  <a:gd name="T33" fmla="*/ 0 h 2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46"/>
                  <a:gd name="T53" fmla="*/ 218 w 218"/>
                  <a:gd name="T54" fmla="*/ 246 h 2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46">
                    <a:moveTo>
                      <a:pt x="114" y="0"/>
                    </a:moveTo>
                    <a:lnTo>
                      <a:pt x="66" y="10"/>
                    </a:lnTo>
                    <a:lnTo>
                      <a:pt x="28" y="38"/>
                    </a:lnTo>
                    <a:lnTo>
                      <a:pt x="10" y="76"/>
                    </a:lnTo>
                    <a:lnTo>
                      <a:pt x="0" y="123"/>
                    </a:lnTo>
                    <a:lnTo>
                      <a:pt x="10" y="171"/>
                    </a:lnTo>
                    <a:lnTo>
                      <a:pt x="28" y="208"/>
                    </a:lnTo>
                    <a:lnTo>
                      <a:pt x="66" y="237"/>
                    </a:lnTo>
                    <a:lnTo>
                      <a:pt x="114" y="246"/>
                    </a:lnTo>
                    <a:lnTo>
                      <a:pt x="152" y="237"/>
                    </a:lnTo>
                    <a:lnTo>
                      <a:pt x="189" y="208"/>
                    </a:lnTo>
                    <a:lnTo>
                      <a:pt x="208" y="171"/>
                    </a:lnTo>
                    <a:lnTo>
                      <a:pt x="218" y="123"/>
                    </a:lnTo>
                    <a:lnTo>
                      <a:pt x="208" y="76"/>
                    </a:lnTo>
                    <a:lnTo>
                      <a:pt x="189" y="38"/>
                    </a:lnTo>
                    <a:lnTo>
                      <a:pt x="152" y="1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1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>
                  <a:latin typeface="+mj-lt"/>
                </a:endParaRPr>
              </a:p>
            </p:txBody>
          </p:sp>
          <p:sp>
            <p:nvSpPr>
              <p:cNvPr id="550" name="Freeform 1032"/>
              <p:cNvSpPr>
                <a:spLocks/>
              </p:cNvSpPr>
              <p:nvPr/>
            </p:nvSpPr>
            <p:spPr bwMode="auto">
              <a:xfrm>
                <a:off x="1474" y="2225"/>
                <a:ext cx="198" cy="208"/>
              </a:xfrm>
              <a:custGeom>
                <a:avLst/>
                <a:gdLst>
                  <a:gd name="T0" fmla="*/ 104 w 198"/>
                  <a:gd name="T1" fmla="*/ 0 h 208"/>
                  <a:gd name="T2" fmla="*/ 66 w 198"/>
                  <a:gd name="T3" fmla="*/ 9 h 208"/>
                  <a:gd name="T4" fmla="*/ 28 w 198"/>
                  <a:gd name="T5" fmla="*/ 28 h 208"/>
                  <a:gd name="T6" fmla="*/ 9 w 198"/>
                  <a:gd name="T7" fmla="*/ 66 h 208"/>
                  <a:gd name="T8" fmla="*/ 0 w 198"/>
                  <a:gd name="T9" fmla="*/ 104 h 208"/>
                  <a:gd name="T10" fmla="*/ 9 w 198"/>
                  <a:gd name="T11" fmla="*/ 142 h 208"/>
                  <a:gd name="T12" fmla="*/ 28 w 198"/>
                  <a:gd name="T13" fmla="*/ 180 h 208"/>
                  <a:gd name="T14" fmla="*/ 66 w 198"/>
                  <a:gd name="T15" fmla="*/ 199 h 208"/>
                  <a:gd name="T16" fmla="*/ 104 w 198"/>
                  <a:gd name="T17" fmla="*/ 208 h 208"/>
                  <a:gd name="T18" fmla="*/ 142 w 198"/>
                  <a:gd name="T19" fmla="*/ 199 h 208"/>
                  <a:gd name="T20" fmla="*/ 170 w 198"/>
                  <a:gd name="T21" fmla="*/ 180 h 208"/>
                  <a:gd name="T22" fmla="*/ 189 w 198"/>
                  <a:gd name="T23" fmla="*/ 142 h 208"/>
                  <a:gd name="T24" fmla="*/ 198 w 198"/>
                  <a:gd name="T25" fmla="*/ 104 h 208"/>
                  <a:gd name="T26" fmla="*/ 189 w 198"/>
                  <a:gd name="T27" fmla="*/ 66 h 208"/>
                  <a:gd name="T28" fmla="*/ 170 w 198"/>
                  <a:gd name="T29" fmla="*/ 28 h 208"/>
                  <a:gd name="T30" fmla="*/ 142 w 198"/>
                  <a:gd name="T31" fmla="*/ 9 h 208"/>
                  <a:gd name="T32" fmla="*/ 104 w 198"/>
                  <a:gd name="T33" fmla="*/ 0 h 2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8"/>
                  <a:gd name="T52" fmla="*/ 0 h 208"/>
                  <a:gd name="T53" fmla="*/ 198 w 198"/>
                  <a:gd name="T54" fmla="*/ 208 h 2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8" h="208">
                    <a:moveTo>
                      <a:pt x="104" y="0"/>
                    </a:moveTo>
                    <a:lnTo>
                      <a:pt x="66" y="9"/>
                    </a:lnTo>
                    <a:lnTo>
                      <a:pt x="28" y="28"/>
                    </a:lnTo>
                    <a:lnTo>
                      <a:pt x="9" y="66"/>
                    </a:lnTo>
                    <a:lnTo>
                      <a:pt x="0" y="104"/>
                    </a:lnTo>
                    <a:lnTo>
                      <a:pt x="9" y="142"/>
                    </a:lnTo>
                    <a:lnTo>
                      <a:pt x="28" y="180"/>
                    </a:lnTo>
                    <a:lnTo>
                      <a:pt x="66" y="199"/>
                    </a:lnTo>
                    <a:lnTo>
                      <a:pt x="104" y="208"/>
                    </a:lnTo>
                    <a:lnTo>
                      <a:pt x="142" y="199"/>
                    </a:lnTo>
                    <a:lnTo>
                      <a:pt x="170" y="180"/>
                    </a:lnTo>
                    <a:lnTo>
                      <a:pt x="189" y="142"/>
                    </a:lnTo>
                    <a:lnTo>
                      <a:pt x="198" y="104"/>
                    </a:lnTo>
                    <a:lnTo>
                      <a:pt x="189" y="66"/>
                    </a:lnTo>
                    <a:lnTo>
                      <a:pt x="170" y="28"/>
                    </a:lnTo>
                    <a:lnTo>
                      <a:pt x="142" y="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20C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>
                  <a:latin typeface="+mj-lt"/>
                </a:endParaRPr>
              </a:p>
            </p:txBody>
          </p:sp>
          <p:sp>
            <p:nvSpPr>
              <p:cNvPr id="551" name="Freeform 1033"/>
              <p:cNvSpPr>
                <a:spLocks/>
              </p:cNvSpPr>
              <p:nvPr/>
            </p:nvSpPr>
            <p:spPr bwMode="auto">
              <a:xfrm>
                <a:off x="1483" y="2234"/>
                <a:ext cx="180" cy="190"/>
              </a:xfrm>
              <a:custGeom>
                <a:avLst/>
                <a:gdLst>
                  <a:gd name="T0" fmla="*/ 95 w 180"/>
                  <a:gd name="T1" fmla="*/ 0 h 190"/>
                  <a:gd name="T2" fmla="*/ 57 w 180"/>
                  <a:gd name="T3" fmla="*/ 10 h 190"/>
                  <a:gd name="T4" fmla="*/ 28 w 180"/>
                  <a:gd name="T5" fmla="*/ 29 h 190"/>
                  <a:gd name="T6" fmla="*/ 9 w 180"/>
                  <a:gd name="T7" fmla="*/ 57 h 190"/>
                  <a:gd name="T8" fmla="*/ 0 w 180"/>
                  <a:gd name="T9" fmla="*/ 95 h 190"/>
                  <a:gd name="T10" fmla="*/ 9 w 180"/>
                  <a:gd name="T11" fmla="*/ 133 h 190"/>
                  <a:gd name="T12" fmla="*/ 28 w 180"/>
                  <a:gd name="T13" fmla="*/ 161 h 190"/>
                  <a:gd name="T14" fmla="*/ 57 w 180"/>
                  <a:gd name="T15" fmla="*/ 180 h 190"/>
                  <a:gd name="T16" fmla="*/ 95 w 180"/>
                  <a:gd name="T17" fmla="*/ 190 h 190"/>
                  <a:gd name="T18" fmla="*/ 133 w 180"/>
                  <a:gd name="T19" fmla="*/ 180 h 190"/>
                  <a:gd name="T20" fmla="*/ 152 w 180"/>
                  <a:gd name="T21" fmla="*/ 161 h 190"/>
                  <a:gd name="T22" fmla="*/ 170 w 180"/>
                  <a:gd name="T23" fmla="*/ 133 h 190"/>
                  <a:gd name="T24" fmla="*/ 180 w 180"/>
                  <a:gd name="T25" fmla="*/ 95 h 190"/>
                  <a:gd name="T26" fmla="*/ 170 w 180"/>
                  <a:gd name="T27" fmla="*/ 57 h 190"/>
                  <a:gd name="T28" fmla="*/ 152 w 180"/>
                  <a:gd name="T29" fmla="*/ 29 h 190"/>
                  <a:gd name="T30" fmla="*/ 133 w 180"/>
                  <a:gd name="T31" fmla="*/ 10 h 190"/>
                  <a:gd name="T32" fmla="*/ 95 w 180"/>
                  <a:gd name="T33" fmla="*/ 0 h 1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90"/>
                  <a:gd name="T53" fmla="*/ 180 w 180"/>
                  <a:gd name="T54" fmla="*/ 190 h 1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90">
                    <a:moveTo>
                      <a:pt x="95" y="0"/>
                    </a:moveTo>
                    <a:lnTo>
                      <a:pt x="57" y="10"/>
                    </a:lnTo>
                    <a:lnTo>
                      <a:pt x="28" y="29"/>
                    </a:lnTo>
                    <a:lnTo>
                      <a:pt x="9" y="57"/>
                    </a:lnTo>
                    <a:lnTo>
                      <a:pt x="0" y="95"/>
                    </a:lnTo>
                    <a:lnTo>
                      <a:pt x="9" y="133"/>
                    </a:lnTo>
                    <a:lnTo>
                      <a:pt x="28" y="161"/>
                    </a:lnTo>
                    <a:lnTo>
                      <a:pt x="57" y="180"/>
                    </a:lnTo>
                    <a:lnTo>
                      <a:pt x="95" y="190"/>
                    </a:lnTo>
                    <a:lnTo>
                      <a:pt x="133" y="180"/>
                    </a:lnTo>
                    <a:lnTo>
                      <a:pt x="152" y="161"/>
                    </a:lnTo>
                    <a:lnTo>
                      <a:pt x="170" y="133"/>
                    </a:lnTo>
                    <a:lnTo>
                      <a:pt x="180" y="95"/>
                    </a:lnTo>
                    <a:lnTo>
                      <a:pt x="170" y="57"/>
                    </a:lnTo>
                    <a:lnTo>
                      <a:pt x="152" y="29"/>
                    </a:lnTo>
                    <a:lnTo>
                      <a:pt x="133" y="1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2FC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>
                  <a:latin typeface="+mj-lt"/>
                </a:endParaRPr>
              </a:p>
            </p:txBody>
          </p:sp>
          <p:sp>
            <p:nvSpPr>
              <p:cNvPr id="552" name="Freeform 1034"/>
              <p:cNvSpPr>
                <a:spLocks/>
              </p:cNvSpPr>
              <p:nvPr/>
            </p:nvSpPr>
            <p:spPr bwMode="auto">
              <a:xfrm>
                <a:off x="1492" y="2244"/>
                <a:ext cx="161" cy="180"/>
              </a:xfrm>
              <a:custGeom>
                <a:avLst/>
                <a:gdLst>
                  <a:gd name="T0" fmla="*/ 86 w 161"/>
                  <a:gd name="T1" fmla="*/ 0 h 180"/>
                  <a:gd name="T2" fmla="*/ 57 w 161"/>
                  <a:gd name="T3" fmla="*/ 9 h 180"/>
                  <a:gd name="T4" fmla="*/ 29 w 161"/>
                  <a:gd name="T5" fmla="*/ 28 h 180"/>
                  <a:gd name="T6" fmla="*/ 10 w 161"/>
                  <a:gd name="T7" fmla="*/ 57 h 180"/>
                  <a:gd name="T8" fmla="*/ 0 w 161"/>
                  <a:gd name="T9" fmla="*/ 85 h 180"/>
                  <a:gd name="T10" fmla="*/ 10 w 161"/>
                  <a:gd name="T11" fmla="*/ 123 h 180"/>
                  <a:gd name="T12" fmla="*/ 29 w 161"/>
                  <a:gd name="T13" fmla="*/ 151 h 180"/>
                  <a:gd name="T14" fmla="*/ 57 w 161"/>
                  <a:gd name="T15" fmla="*/ 170 h 180"/>
                  <a:gd name="T16" fmla="*/ 86 w 161"/>
                  <a:gd name="T17" fmla="*/ 180 h 180"/>
                  <a:gd name="T18" fmla="*/ 114 w 161"/>
                  <a:gd name="T19" fmla="*/ 170 h 180"/>
                  <a:gd name="T20" fmla="*/ 143 w 161"/>
                  <a:gd name="T21" fmla="*/ 151 h 180"/>
                  <a:gd name="T22" fmla="*/ 152 w 161"/>
                  <a:gd name="T23" fmla="*/ 123 h 180"/>
                  <a:gd name="T24" fmla="*/ 161 w 161"/>
                  <a:gd name="T25" fmla="*/ 85 h 180"/>
                  <a:gd name="T26" fmla="*/ 152 w 161"/>
                  <a:gd name="T27" fmla="*/ 57 h 180"/>
                  <a:gd name="T28" fmla="*/ 143 w 161"/>
                  <a:gd name="T29" fmla="*/ 28 h 180"/>
                  <a:gd name="T30" fmla="*/ 114 w 161"/>
                  <a:gd name="T31" fmla="*/ 9 h 180"/>
                  <a:gd name="T32" fmla="*/ 86 w 161"/>
                  <a:gd name="T33" fmla="*/ 0 h 1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1"/>
                  <a:gd name="T52" fmla="*/ 0 h 180"/>
                  <a:gd name="T53" fmla="*/ 161 w 161"/>
                  <a:gd name="T54" fmla="*/ 180 h 1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1" h="180">
                    <a:moveTo>
                      <a:pt x="86" y="0"/>
                    </a:moveTo>
                    <a:lnTo>
                      <a:pt x="57" y="9"/>
                    </a:lnTo>
                    <a:lnTo>
                      <a:pt x="29" y="28"/>
                    </a:lnTo>
                    <a:lnTo>
                      <a:pt x="10" y="57"/>
                    </a:lnTo>
                    <a:lnTo>
                      <a:pt x="0" y="85"/>
                    </a:lnTo>
                    <a:lnTo>
                      <a:pt x="10" y="123"/>
                    </a:lnTo>
                    <a:lnTo>
                      <a:pt x="29" y="151"/>
                    </a:lnTo>
                    <a:lnTo>
                      <a:pt x="57" y="170"/>
                    </a:lnTo>
                    <a:lnTo>
                      <a:pt x="86" y="180"/>
                    </a:lnTo>
                    <a:lnTo>
                      <a:pt x="114" y="170"/>
                    </a:lnTo>
                    <a:lnTo>
                      <a:pt x="143" y="151"/>
                    </a:lnTo>
                    <a:lnTo>
                      <a:pt x="152" y="123"/>
                    </a:lnTo>
                    <a:lnTo>
                      <a:pt x="161" y="85"/>
                    </a:lnTo>
                    <a:lnTo>
                      <a:pt x="152" y="57"/>
                    </a:lnTo>
                    <a:lnTo>
                      <a:pt x="143" y="28"/>
                    </a:lnTo>
                    <a:lnTo>
                      <a:pt x="114" y="9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3FD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>
                  <a:latin typeface="+mj-lt"/>
                </a:endParaRPr>
              </a:p>
            </p:txBody>
          </p:sp>
          <p:sp>
            <p:nvSpPr>
              <p:cNvPr id="553" name="Freeform 1035"/>
              <p:cNvSpPr>
                <a:spLocks/>
              </p:cNvSpPr>
              <p:nvPr/>
            </p:nvSpPr>
            <p:spPr bwMode="auto">
              <a:xfrm>
                <a:off x="1502" y="2253"/>
                <a:ext cx="151" cy="161"/>
              </a:xfrm>
              <a:custGeom>
                <a:avLst/>
                <a:gdLst>
                  <a:gd name="T0" fmla="*/ 76 w 151"/>
                  <a:gd name="T1" fmla="*/ 0 h 161"/>
                  <a:gd name="T2" fmla="*/ 47 w 151"/>
                  <a:gd name="T3" fmla="*/ 10 h 161"/>
                  <a:gd name="T4" fmla="*/ 19 w 151"/>
                  <a:gd name="T5" fmla="*/ 29 h 161"/>
                  <a:gd name="T6" fmla="*/ 9 w 151"/>
                  <a:gd name="T7" fmla="*/ 48 h 161"/>
                  <a:gd name="T8" fmla="*/ 0 w 151"/>
                  <a:gd name="T9" fmla="*/ 76 h 161"/>
                  <a:gd name="T10" fmla="*/ 9 w 151"/>
                  <a:gd name="T11" fmla="*/ 114 h 161"/>
                  <a:gd name="T12" fmla="*/ 19 w 151"/>
                  <a:gd name="T13" fmla="*/ 133 h 161"/>
                  <a:gd name="T14" fmla="*/ 47 w 151"/>
                  <a:gd name="T15" fmla="*/ 152 h 161"/>
                  <a:gd name="T16" fmla="*/ 76 w 151"/>
                  <a:gd name="T17" fmla="*/ 161 h 161"/>
                  <a:gd name="T18" fmla="*/ 104 w 151"/>
                  <a:gd name="T19" fmla="*/ 152 h 161"/>
                  <a:gd name="T20" fmla="*/ 133 w 151"/>
                  <a:gd name="T21" fmla="*/ 133 h 161"/>
                  <a:gd name="T22" fmla="*/ 142 w 151"/>
                  <a:gd name="T23" fmla="*/ 114 h 161"/>
                  <a:gd name="T24" fmla="*/ 151 w 151"/>
                  <a:gd name="T25" fmla="*/ 76 h 161"/>
                  <a:gd name="T26" fmla="*/ 142 w 151"/>
                  <a:gd name="T27" fmla="*/ 48 h 161"/>
                  <a:gd name="T28" fmla="*/ 133 w 151"/>
                  <a:gd name="T29" fmla="*/ 29 h 161"/>
                  <a:gd name="T30" fmla="*/ 104 w 151"/>
                  <a:gd name="T31" fmla="*/ 10 h 161"/>
                  <a:gd name="T32" fmla="*/ 76 w 151"/>
                  <a:gd name="T33" fmla="*/ 0 h 1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1"/>
                  <a:gd name="T52" fmla="*/ 0 h 161"/>
                  <a:gd name="T53" fmla="*/ 151 w 151"/>
                  <a:gd name="T54" fmla="*/ 161 h 1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1" h="161">
                    <a:moveTo>
                      <a:pt x="76" y="0"/>
                    </a:moveTo>
                    <a:lnTo>
                      <a:pt x="47" y="10"/>
                    </a:lnTo>
                    <a:lnTo>
                      <a:pt x="19" y="29"/>
                    </a:lnTo>
                    <a:lnTo>
                      <a:pt x="9" y="48"/>
                    </a:lnTo>
                    <a:lnTo>
                      <a:pt x="0" y="76"/>
                    </a:lnTo>
                    <a:lnTo>
                      <a:pt x="9" y="114"/>
                    </a:lnTo>
                    <a:lnTo>
                      <a:pt x="19" y="133"/>
                    </a:lnTo>
                    <a:lnTo>
                      <a:pt x="47" y="152"/>
                    </a:lnTo>
                    <a:lnTo>
                      <a:pt x="76" y="161"/>
                    </a:lnTo>
                    <a:lnTo>
                      <a:pt x="104" y="152"/>
                    </a:lnTo>
                    <a:lnTo>
                      <a:pt x="133" y="133"/>
                    </a:lnTo>
                    <a:lnTo>
                      <a:pt x="142" y="114"/>
                    </a:lnTo>
                    <a:lnTo>
                      <a:pt x="151" y="76"/>
                    </a:lnTo>
                    <a:lnTo>
                      <a:pt x="142" y="48"/>
                    </a:lnTo>
                    <a:lnTo>
                      <a:pt x="133" y="29"/>
                    </a:lnTo>
                    <a:lnTo>
                      <a:pt x="104" y="1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0D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>
                  <a:latin typeface="+mj-lt"/>
                </a:endParaRPr>
              </a:p>
            </p:txBody>
          </p:sp>
          <p:sp>
            <p:nvSpPr>
              <p:cNvPr id="554" name="Freeform 1036"/>
              <p:cNvSpPr>
                <a:spLocks/>
              </p:cNvSpPr>
              <p:nvPr/>
            </p:nvSpPr>
            <p:spPr bwMode="auto">
              <a:xfrm>
                <a:off x="1511" y="2263"/>
                <a:ext cx="133" cy="142"/>
              </a:xfrm>
              <a:custGeom>
                <a:avLst/>
                <a:gdLst>
                  <a:gd name="T0" fmla="*/ 67 w 133"/>
                  <a:gd name="T1" fmla="*/ 0 h 142"/>
                  <a:gd name="T2" fmla="*/ 38 w 133"/>
                  <a:gd name="T3" fmla="*/ 9 h 142"/>
                  <a:gd name="T4" fmla="*/ 19 w 133"/>
                  <a:gd name="T5" fmla="*/ 19 h 142"/>
                  <a:gd name="T6" fmla="*/ 10 w 133"/>
                  <a:gd name="T7" fmla="*/ 38 h 142"/>
                  <a:gd name="T8" fmla="*/ 0 w 133"/>
                  <a:gd name="T9" fmla="*/ 66 h 142"/>
                  <a:gd name="T10" fmla="*/ 10 w 133"/>
                  <a:gd name="T11" fmla="*/ 95 h 142"/>
                  <a:gd name="T12" fmla="*/ 19 w 133"/>
                  <a:gd name="T13" fmla="*/ 123 h 142"/>
                  <a:gd name="T14" fmla="*/ 38 w 133"/>
                  <a:gd name="T15" fmla="*/ 132 h 142"/>
                  <a:gd name="T16" fmla="*/ 67 w 133"/>
                  <a:gd name="T17" fmla="*/ 142 h 142"/>
                  <a:gd name="T18" fmla="*/ 95 w 133"/>
                  <a:gd name="T19" fmla="*/ 132 h 142"/>
                  <a:gd name="T20" fmla="*/ 114 w 133"/>
                  <a:gd name="T21" fmla="*/ 123 h 142"/>
                  <a:gd name="T22" fmla="*/ 133 w 133"/>
                  <a:gd name="T23" fmla="*/ 95 h 142"/>
                  <a:gd name="T24" fmla="*/ 133 w 133"/>
                  <a:gd name="T25" fmla="*/ 66 h 142"/>
                  <a:gd name="T26" fmla="*/ 133 w 133"/>
                  <a:gd name="T27" fmla="*/ 38 h 142"/>
                  <a:gd name="T28" fmla="*/ 114 w 133"/>
                  <a:gd name="T29" fmla="*/ 19 h 142"/>
                  <a:gd name="T30" fmla="*/ 95 w 133"/>
                  <a:gd name="T31" fmla="*/ 9 h 142"/>
                  <a:gd name="T32" fmla="*/ 67 w 133"/>
                  <a:gd name="T33" fmla="*/ 0 h 1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3"/>
                  <a:gd name="T52" fmla="*/ 0 h 142"/>
                  <a:gd name="T53" fmla="*/ 133 w 133"/>
                  <a:gd name="T54" fmla="*/ 142 h 1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3" h="142">
                    <a:moveTo>
                      <a:pt x="67" y="0"/>
                    </a:moveTo>
                    <a:lnTo>
                      <a:pt x="38" y="9"/>
                    </a:lnTo>
                    <a:lnTo>
                      <a:pt x="19" y="19"/>
                    </a:lnTo>
                    <a:lnTo>
                      <a:pt x="10" y="38"/>
                    </a:lnTo>
                    <a:lnTo>
                      <a:pt x="0" y="66"/>
                    </a:lnTo>
                    <a:lnTo>
                      <a:pt x="10" y="95"/>
                    </a:lnTo>
                    <a:lnTo>
                      <a:pt x="19" y="123"/>
                    </a:lnTo>
                    <a:lnTo>
                      <a:pt x="38" y="132"/>
                    </a:lnTo>
                    <a:lnTo>
                      <a:pt x="67" y="142"/>
                    </a:lnTo>
                    <a:lnTo>
                      <a:pt x="95" y="132"/>
                    </a:lnTo>
                    <a:lnTo>
                      <a:pt x="114" y="123"/>
                    </a:lnTo>
                    <a:lnTo>
                      <a:pt x="133" y="95"/>
                    </a:lnTo>
                    <a:lnTo>
                      <a:pt x="133" y="66"/>
                    </a:lnTo>
                    <a:lnTo>
                      <a:pt x="133" y="38"/>
                    </a:lnTo>
                    <a:lnTo>
                      <a:pt x="114" y="19"/>
                    </a:lnTo>
                    <a:lnTo>
                      <a:pt x="95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60D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>
                  <a:latin typeface="+mj-lt"/>
                </a:endParaRPr>
              </a:p>
            </p:txBody>
          </p:sp>
          <p:sp>
            <p:nvSpPr>
              <p:cNvPr id="555" name="Freeform 1037"/>
              <p:cNvSpPr>
                <a:spLocks/>
              </p:cNvSpPr>
              <p:nvPr/>
            </p:nvSpPr>
            <p:spPr bwMode="auto">
              <a:xfrm>
                <a:off x="1521" y="2272"/>
                <a:ext cx="114" cy="123"/>
              </a:xfrm>
              <a:custGeom>
                <a:avLst/>
                <a:gdLst>
                  <a:gd name="T0" fmla="*/ 57 w 114"/>
                  <a:gd name="T1" fmla="*/ 0 h 123"/>
                  <a:gd name="T2" fmla="*/ 38 w 114"/>
                  <a:gd name="T3" fmla="*/ 10 h 123"/>
                  <a:gd name="T4" fmla="*/ 19 w 114"/>
                  <a:gd name="T5" fmla="*/ 19 h 123"/>
                  <a:gd name="T6" fmla="*/ 9 w 114"/>
                  <a:gd name="T7" fmla="*/ 38 h 123"/>
                  <a:gd name="T8" fmla="*/ 0 w 114"/>
                  <a:gd name="T9" fmla="*/ 67 h 123"/>
                  <a:gd name="T10" fmla="*/ 9 w 114"/>
                  <a:gd name="T11" fmla="*/ 86 h 123"/>
                  <a:gd name="T12" fmla="*/ 19 w 114"/>
                  <a:gd name="T13" fmla="*/ 105 h 123"/>
                  <a:gd name="T14" fmla="*/ 38 w 114"/>
                  <a:gd name="T15" fmla="*/ 123 h 123"/>
                  <a:gd name="T16" fmla="*/ 57 w 114"/>
                  <a:gd name="T17" fmla="*/ 123 h 123"/>
                  <a:gd name="T18" fmla="*/ 76 w 114"/>
                  <a:gd name="T19" fmla="*/ 123 h 123"/>
                  <a:gd name="T20" fmla="*/ 95 w 114"/>
                  <a:gd name="T21" fmla="*/ 105 h 123"/>
                  <a:gd name="T22" fmla="*/ 114 w 114"/>
                  <a:gd name="T23" fmla="*/ 86 h 123"/>
                  <a:gd name="T24" fmla="*/ 114 w 114"/>
                  <a:gd name="T25" fmla="*/ 67 h 123"/>
                  <a:gd name="T26" fmla="*/ 114 w 114"/>
                  <a:gd name="T27" fmla="*/ 38 h 123"/>
                  <a:gd name="T28" fmla="*/ 95 w 114"/>
                  <a:gd name="T29" fmla="*/ 19 h 123"/>
                  <a:gd name="T30" fmla="*/ 76 w 114"/>
                  <a:gd name="T31" fmla="*/ 10 h 123"/>
                  <a:gd name="T32" fmla="*/ 57 w 114"/>
                  <a:gd name="T33" fmla="*/ 0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"/>
                  <a:gd name="T52" fmla="*/ 0 h 123"/>
                  <a:gd name="T53" fmla="*/ 114 w 114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" h="123">
                    <a:moveTo>
                      <a:pt x="57" y="0"/>
                    </a:moveTo>
                    <a:lnTo>
                      <a:pt x="38" y="10"/>
                    </a:lnTo>
                    <a:lnTo>
                      <a:pt x="19" y="19"/>
                    </a:lnTo>
                    <a:lnTo>
                      <a:pt x="9" y="38"/>
                    </a:lnTo>
                    <a:lnTo>
                      <a:pt x="0" y="67"/>
                    </a:lnTo>
                    <a:lnTo>
                      <a:pt x="9" y="86"/>
                    </a:lnTo>
                    <a:lnTo>
                      <a:pt x="19" y="105"/>
                    </a:lnTo>
                    <a:lnTo>
                      <a:pt x="38" y="123"/>
                    </a:lnTo>
                    <a:lnTo>
                      <a:pt x="57" y="123"/>
                    </a:lnTo>
                    <a:lnTo>
                      <a:pt x="76" y="123"/>
                    </a:lnTo>
                    <a:lnTo>
                      <a:pt x="95" y="105"/>
                    </a:lnTo>
                    <a:lnTo>
                      <a:pt x="114" y="86"/>
                    </a:lnTo>
                    <a:lnTo>
                      <a:pt x="114" y="67"/>
                    </a:lnTo>
                    <a:lnTo>
                      <a:pt x="114" y="38"/>
                    </a:lnTo>
                    <a:lnTo>
                      <a:pt x="95" y="19"/>
                    </a:lnTo>
                    <a:lnTo>
                      <a:pt x="76" y="1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6FD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>
                  <a:latin typeface="+mj-lt"/>
                </a:endParaRPr>
              </a:p>
            </p:txBody>
          </p:sp>
          <p:sp>
            <p:nvSpPr>
              <p:cNvPr id="556" name="Freeform 1038"/>
              <p:cNvSpPr>
                <a:spLocks/>
              </p:cNvSpPr>
              <p:nvPr/>
            </p:nvSpPr>
            <p:spPr bwMode="auto">
              <a:xfrm>
                <a:off x="1521" y="2282"/>
                <a:ext cx="104" cy="104"/>
              </a:xfrm>
              <a:custGeom>
                <a:avLst/>
                <a:gdLst>
                  <a:gd name="T0" fmla="*/ 57 w 104"/>
                  <a:gd name="T1" fmla="*/ 0 h 104"/>
                  <a:gd name="T2" fmla="*/ 28 w 104"/>
                  <a:gd name="T3" fmla="*/ 9 h 104"/>
                  <a:gd name="T4" fmla="*/ 19 w 104"/>
                  <a:gd name="T5" fmla="*/ 19 h 104"/>
                  <a:gd name="T6" fmla="*/ 0 w 104"/>
                  <a:gd name="T7" fmla="*/ 57 h 104"/>
                  <a:gd name="T8" fmla="*/ 19 w 104"/>
                  <a:gd name="T9" fmla="*/ 95 h 104"/>
                  <a:gd name="T10" fmla="*/ 57 w 104"/>
                  <a:gd name="T11" fmla="*/ 104 h 104"/>
                  <a:gd name="T12" fmla="*/ 95 w 104"/>
                  <a:gd name="T13" fmla="*/ 95 h 104"/>
                  <a:gd name="T14" fmla="*/ 104 w 104"/>
                  <a:gd name="T15" fmla="*/ 57 h 104"/>
                  <a:gd name="T16" fmla="*/ 95 w 104"/>
                  <a:gd name="T17" fmla="*/ 19 h 104"/>
                  <a:gd name="T18" fmla="*/ 76 w 104"/>
                  <a:gd name="T19" fmla="*/ 9 h 104"/>
                  <a:gd name="T20" fmla="*/ 57 w 104"/>
                  <a:gd name="T21" fmla="*/ 0 h 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104"/>
                  <a:gd name="T35" fmla="*/ 104 w 104"/>
                  <a:gd name="T36" fmla="*/ 104 h 10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104">
                    <a:moveTo>
                      <a:pt x="57" y="0"/>
                    </a:moveTo>
                    <a:lnTo>
                      <a:pt x="28" y="9"/>
                    </a:lnTo>
                    <a:lnTo>
                      <a:pt x="19" y="19"/>
                    </a:lnTo>
                    <a:lnTo>
                      <a:pt x="0" y="57"/>
                    </a:lnTo>
                    <a:lnTo>
                      <a:pt x="19" y="95"/>
                    </a:lnTo>
                    <a:lnTo>
                      <a:pt x="57" y="104"/>
                    </a:lnTo>
                    <a:lnTo>
                      <a:pt x="95" y="95"/>
                    </a:lnTo>
                    <a:lnTo>
                      <a:pt x="104" y="57"/>
                    </a:lnTo>
                    <a:lnTo>
                      <a:pt x="95" y="19"/>
                    </a:lnTo>
                    <a:lnTo>
                      <a:pt x="76" y="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7ED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>
                  <a:latin typeface="+mj-lt"/>
                </a:endParaRPr>
              </a:p>
            </p:txBody>
          </p:sp>
          <p:sp>
            <p:nvSpPr>
              <p:cNvPr id="557" name="Freeform 1039"/>
              <p:cNvSpPr>
                <a:spLocks/>
              </p:cNvSpPr>
              <p:nvPr/>
            </p:nvSpPr>
            <p:spPr bwMode="auto">
              <a:xfrm>
                <a:off x="1530" y="2291"/>
                <a:ext cx="86" cy="86"/>
              </a:xfrm>
              <a:custGeom>
                <a:avLst/>
                <a:gdLst>
                  <a:gd name="T0" fmla="*/ 48 w 86"/>
                  <a:gd name="T1" fmla="*/ 0 h 86"/>
                  <a:gd name="T2" fmla="*/ 10 w 86"/>
                  <a:gd name="T3" fmla="*/ 10 h 86"/>
                  <a:gd name="T4" fmla="*/ 0 w 86"/>
                  <a:gd name="T5" fmla="*/ 48 h 86"/>
                  <a:gd name="T6" fmla="*/ 10 w 86"/>
                  <a:gd name="T7" fmla="*/ 76 h 86"/>
                  <a:gd name="T8" fmla="*/ 48 w 86"/>
                  <a:gd name="T9" fmla="*/ 86 h 86"/>
                  <a:gd name="T10" fmla="*/ 76 w 86"/>
                  <a:gd name="T11" fmla="*/ 76 h 86"/>
                  <a:gd name="T12" fmla="*/ 86 w 86"/>
                  <a:gd name="T13" fmla="*/ 48 h 86"/>
                  <a:gd name="T14" fmla="*/ 76 w 86"/>
                  <a:gd name="T15" fmla="*/ 10 h 86"/>
                  <a:gd name="T16" fmla="*/ 48 w 86"/>
                  <a:gd name="T17" fmla="*/ 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86"/>
                  <a:gd name="T29" fmla="*/ 86 w 86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86">
                    <a:moveTo>
                      <a:pt x="48" y="0"/>
                    </a:moveTo>
                    <a:lnTo>
                      <a:pt x="10" y="10"/>
                    </a:lnTo>
                    <a:lnTo>
                      <a:pt x="0" y="48"/>
                    </a:lnTo>
                    <a:lnTo>
                      <a:pt x="10" y="76"/>
                    </a:lnTo>
                    <a:lnTo>
                      <a:pt x="48" y="86"/>
                    </a:lnTo>
                    <a:lnTo>
                      <a:pt x="76" y="76"/>
                    </a:lnTo>
                    <a:lnTo>
                      <a:pt x="86" y="48"/>
                    </a:lnTo>
                    <a:lnTo>
                      <a:pt x="76" y="1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8AE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>
                  <a:latin typeface="+mj-lt"/>
                </a:endParaRPr>
              </a:p>
            </p:txBody>
          </p:sp>
          <p:sp>
            <p:nvSpPr>
              <p:cNvPr id="558" name="Freeform 1040"/>
              <p:cNvSpPr>
                <a:spLocks/>
              </p:cNvSpPr>
              <p:nvPr/>
            </p:nvSpPr>
            <p:spPr bwMode="auto">
              <a:xfrm>
                <a:off x="1540" y="2301"/>
                <a:ext cx="66" cy="66"/>
              </a:xfrm>
              <a:custGeom>
                <a:avLst/>
                <a:gdLst>
                  <a:gd name="T0" fmla="*/ 38 w 66"/>
                  <a:gd name="T1" fmla="*/ 0 h 66"/>
                  <a:gd name="T2" fmla="*/ 9 w 66"/>
                  <a:gd name="T3" fmla="*/ 9 h 66"/>
                  <a:gd name="T4" fmla="*/ 0 w 66"/>
                  <a:gd name="T5" fmla="*/ 38 h 66"/>
                  <a:gd name="T6" fmla="*/ 9 w 66"/>
                  <a:gd name="T7" fmla="*/ 57 h 66"/>
                  <a:gd name="T8" fmla="*/ 38 w 66"/>
                  <a:gd name="T9" fmla="*/ 66 h 66"/>
                  <a:gd name="T10" fmla="*/ 57 w 66"/>
                  <a:gd name="T11" fmla="*/ 57 h 66"/>
                  <a:gd name="T12" fmla="*/ 66 w 66"/>
                  <a:gd name="T13" fmla="*/ 38 h 66"/>
                  <a:gd name="T14" fmla="*/ 57 w 66"/>
                  <a:gd name="T15" fmla="*/ 9 h 66"/>
                  <a:gd name="T16" fmla="*/ 38 w 66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66"/>
                  <a:gd name="T29" fmla="*/ 66 w 6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66">
                    <a:moveTo>
                      <a:pt x="38" y="0"/>
                    </a:moveTo>
                    <a:lnTo>
                      <a:pt x="9" y="9"/>
                    </a:lnTo>
                    <a:lnTo>
                      <a:pt x="0" y="38"/>
                    </a:lnTo>
                    <a:lnTo>
                      <a:pt x="9" y="57"/>
                    </a:lnTo>
                    <a:lnTo>
                      <a:pt x="38" y="66"/>
                    </a:lnTo>
                    <a:lnTo>
                      <a:pt x="57" y="57"/>
                    </a:lnTo>
                    <a:lnTo>
                      <a:pt x="66" y="38"/>
                    </a:lnTo>
                    <a:lnTo>
                      <a:pt x="57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4E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>
                  <a:latin typeface="+mj-lt"/>
                </a:endParaRPr>
              </a:p>
            </p:txBody>
          </p:sp>
          <p:sp>
            <p:nvSpPr>
              <p:cNvPr id="559" name="Freeform 1041"/>
              <p:cNvSpPr>
                <a:spLocks/>
              </p:cNvSpPr>
              <p:nvPr/>
            </p:nvSpPr>
            <p:spPr bwMode="auto">
              <a:xfrm>
                <a:off x="1549" y="2310"/>
                <a:ext cx="57" cy="57"/>
              </a:xfrm>
              <a:custGeom>
                <a:avLst/>
                <a:gdLst>
                  <a:gd name="T0" fmla="*/ 29 w 57"/>
                  <a:gd name="T1" fmla="*/ 0 h 57"/>
                  <a:gd name="T2" fmla="*/ 10 w 57"/>
                  <a:gd name="T3" fmla="*/ 10 h 57"/>
                  <a:gd name="T4" fmla="*/ 0 w 57"/>
                  <a:gd name="T5" fmla="*/ 29 h 57"/>
                  <a:gd name="T6" fmla="*/ 10 w 57"/>
                  <a:gd name="T7" fmla="*/ 48 h 57"/>
                  <a:gd name="T8" fmla="*/ 29 w 57"/>
                  <a:gd name="T9" fmla="*/ 57 h 57"/>
                  <a:gd name="T10" fmla="*/ 48 w 57"/>
                  <a:gd name="T11" fmla="*/ 48 h 57"/>
                  <a:gd name="T12" fmla="*/ 57 w 57"/>
                  <a:gd name="T13" fmla="*/ 29 h 57"/>
                  <a:gd name="T14" fmla="*/ 48 w 57"/>
                  <a:gd name="T15" fmla="*/ 10 h 57"/>
                  <a:gd name="T16" fmla="*/ 29 w 57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57"/>
                  <a:gd name="T29" fmla="*/ 57 w 57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57">
                    <a:moveTo>
                      <a:pt x="29" y="0"/>
                    </a:moveTo>
                    <a:lnTo>
                      <a:pt x="10" y="10"/>
                    </a:lnTo>
                    <a:lnTo>
                      <a:pt x="0" y="29"/>
                    </a:lnTo>
                    <a:lnTo>
                      <a:pt x="10" y="48"/>
                    </a:lnTo>
                    <a:lnTo>
                      <a:pt x="29" y="57"/>
                    </a:lnTo>
                    <a:lnTo>
                      <a:pt x="48" y="48"/>
                    </a:lnTo>
                    <a:lnTo>
                      <a:pt x="57" y="29"/>
                    </a:lnTo>
                    <a:lnTo>
                      <a:pt x="48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9CE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>
                  <a:latin typeface="+mj-lt"/>
                </a:endParaRPr>
              </a:p>
            </p:txBody>
          </p:sp>
          <p:sp>
            <p:nvSpPr>
              <p:cNvPr id="560" name="Freeform 1042"/>
              <p:cNvSpPr>
                <a:spLocks/>
              </p:cNvSpPr>
              <p:nvPr/>
            </p:nvSpPr>
            <p:spPr bwMode="auto">
              <a:xfrm>
                <a:off x="1559" y="2320"/>
                <a:ext cx="38" cy="38"/>
              </a:xfrm>
              <a:custGeom>
                <a:avLst/>
                <a:gdLst>
                  <a:gd name="T0" fmla="*/ 19 w 38"/>
                  <a:gd name="T1" fmla="*/ 0 h 38"/>
                  <a:gd name="T2" fmla="*/ 9 w 38"/>
                  <a:gd name="T3" fmla="*/ 9 h 38"/>
                  <a:gd name="T4" fmla="*/ 0 w 38"/>
                  <a:gd name="T5" fmla="*/ 19 h 38"/>
                  <a:gd name="T6" fmla="*/ 9 w 38"/>
                  <a:gd name="T7" fmla="*/ 28 h 38"/>
                  <a:gd name="T8" fmla="*/ 19 w 38"/>
                  <a:gd name="T9" fmla="*/ 38 h 38"/>
                  <a:gd name="T10" fmla="*/ 28 w 38"/>
                  <a:gd name="T11" fmla="*/ 28 h 38"/>
                  <a:gd name="T12" fmla="*/ 38 w 38"/>
                  <a:gd name="T13" fmla="*/ 19 h 38"/>
                  <a:gd name="T14" fmla="*/ 28 w 38"/>
                  <a:gd name="T15" fmla="*/ 9 h 38"/>
                  <a:gd name="T16" fmla="*/ 19 w 38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38"/>
                  <a:gd name="T29" fmla="*/ 38 w 38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38">
                    <a:moveTo>
                      <a:pt x="19" y="0"/>
                    </a:moveTo>
                    <a:lnTo>
                      <a:pt x="9" y="9"/>
                    </a:lnTo>
                    <a:lnTo>
                      <a:pt x="0" y="19"/>
                    </a:lnTo>
                    <a:lnTo>
                      <a:pt x="9" y="28"/>
                    </a:lnTo>
                    <a:lnTo>
                      <a:pt x="19" y="38"/>
                    </a:lnTo>
                    <a:lnTo>
                      <a:pt x="28" y="28"/>
                    </a:lnTo>
                    <a:lnTo>
                      <a:pt x="38" y="19"/>
                    </a:lnTo>
                    <a:lnTo>
                      <a:pt x="28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2E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>
                  <a:latin typeface="+mj-lt"/>
                </a:endParaRPr>
              </a:p>
            </p:txBody>
          </p:sp>
          <p:sp>
            <p:nvSpPr>
              <p:cNvPr id="561" name="Freeform 1043"/>
              <p:cNvSpPr>
                <a:spLocks/>
              </p:cNvSpPr>
              <p:nvPr/>
            </p:nvSpPr>
            <p:spPr bwMode="auto">
              <a:xfrm>
                <a:off x="1568" y="2329"/>
                <a:ext cx="19" cy="19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0 h 19"/>
                  <a:gd name="T4" fmla="*/ 0 w 19"/>
                  <a:gd name="T5" fmla="*/ 10 h 19"/>
                  <a:gd name="T6" fmla="*/ 0 w 19"/>
                  <a:gd name="T7" fmla="*/ 19 h 19"/>
                  <a:gd name="T8" fmla="*/ 10 w 19"/>
                  <a:gd name="T9" fmla="*/ 19 h 19"/>
                  <a:gd name="T10" fmla="*/ 19 w 19"/>
                  <a:gd name="T11" fmla="*/ 19 h 19"/>
                  <a:gd name="T12" fmla="*/ 19 w 19"/>
                  <a:gd name="T13" fmla="*/ 10 h 19"/>
                  <a:gd name="T14" fmla="*/ 19 w 19"/>
                  <a:gd name="T15" fmla="*/ 0 h 19"/>
                  <a:gd name="T16" fmla="*/ 10 w 19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9"/>
                  <a:gd name="T29" fmla="*/ 19 w 19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9">
                    <a:moveTo>
                      <a:pt x="1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19" y="19"/>
                    </a:lnTo>
                    <a:lnTo>
                      <a:pt x="19" y="10"/>
                    </a:lnTo>
                    <a:lnTo>
                      <a:pt x="1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5E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>
                  <a:latin typeface="+mj-lt"/>
                </a:endParaRPr>
              </a:p>
            </p:txBody>
          </p:sp>
        </p:grpSp>
        <p:grpSp>
          <p:nvGrpSpPr>
            <p:cNvPr id="23" name="Group 9708"/>
            <p:cNvGrpSpPr>
              <a:grpSpLocks/>
            </p:cNvGrpSpPr>
            <p:nvPr/>
          </p:nvGrpSpPr>
          <p:grpSpPr bwMode="auto">
            <a:xfrm>
              <a:off x="4809375" y="1873764"/>
              <a:ext cx="3883025" cy="1945761"/>
              <a:chOff x="5033962" y="1873764"/>
              <a:chExt cx="3883026" cy="1945761"/>
            </a:xfrm>
          </p:grpSpPr>
          <p:sp>
            <p:nvSpPr>
              <p:cNvPr id="24" name="Text Box 2041"/>
              <p:cNvSpPr txBox="1">
                <a:spLocks noChangeAspect="1" noChangeArrowheads="1"/>
              </p:cNvSpPr>
              <p:nvPr/>
            </p:nvSpPr>
            <p:spPr bwMode="auto">
              <a:xfrm>
                <a:off x="7297738" y="1873764"/>
                <a:ext cx="1169987" cy="484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14300" tIns="57150" rIns="114300" bIns="57150" anchor="ctr">
                <a:spAutoFit/>
              </a:bodyPr>
              <a:lstStyle>
                <a:lvl1pPr defTabSz="1143000"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defTabSz="1143000"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defTabSz="1143000"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defTabSz="1143000"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defTabSz="1143000"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143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143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143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143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r>
                  <a:rPr kumimoji="1" lang="en-US" altLang="ja-JP" sz="2400" dirty="0">
                    <a:solidFill>
                      <a:srgbClr val="FF0000"/>
                    </a:solidFill>
                    <a:latin typeface="+mj-lt"/>
                  </a:rPr>
                  <a:t>Fucose</a:t>
                </a:r>
                <a:endParaRPr kumimoji="1" lang="en-US" altLang="ja-JP" sz="2400" b="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25" name="Rectangle 2043"/>
              <p:cNvSpPr>
                <a:spLocks noChangeArrowheads="1"/>
              </p:cNvSpPr>
              <p:nvPr/>
            </p:nvSpPr>
            <p:spPr bwMode="auto">
              <a:xfrm>
                <a:off x="7959725" y="2740025"/>
                <a:ext cx="952500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ja-JP" dirty="0">
                    <a:latin typeface="Arial" panose="020B0604020202020204" pitchFamily="34" charset="0"/>
                  </a:rPr>
                  <a:t>AFP-L3</a:t>
                </a:r>
              </a:p>
            </p:txBody>
          </p:sp>
          <p:sp>
            <p:nvSpPr>
              <p:cNvPr id="26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5051425" y="2281238"/>
                <a:ext cx="3865563" cy="153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7" name="Line 37"/>
              <p:cNvSpPr>
                <a:spLocks noChangeShapeType="1"/>
              </p:cNvSpPr>
              <p:nvPr/>
            </p:nvSpPr>
            <p:spPr bwMode="auto">
              <a:xfrm flipH="1" flipV="1">
                <a:off x="7751763" y="2652713"/>
                <a:ext cx="17463" cy="357187"/>
              </a:xfrm>
              <a:prstGeom prst="line">
                <a:avLst/>
              </a:prstGeom>
              <a:noFill/>
              <a:ln w="6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grpSp>
            <p:nvGrpSpPr>
              <p:cNvPr id="28" name="Group 53"/>
              <p:cNvGrpSpPr>
                <a:grpSpLocks/>
              </p:cNvGrpSpPr>
              <p:nvPr/>
            </p:nvGrpSpPr>
            <p:grpSpPr bwMode="auto">
              <a:xfrm>
                <a:off x="7545388" y="2444750"/>
                <a:ext cx="412750" cy="431800"/>
                <a:chOff x="4753" y="1540"/>
                <a:chExt cx="260" cy="272"/>
              </a:xfrm>
            </p:grpSpPr>
            <p:sp>
              <p:nvSpPr>
                <p:cNvPr id="534" name="Freeform 38"/>
                <p:cNvSpPr>
                  <a:spLocks/>
                </p:cNvSpPr>
                <p:nvPr/>
              </p:nvSpPr>
              <p:spPr bwMode="auto">
                <a:xfrm>
                  <a:off x="4753" y="1540"/>
                  <a:ext cx="260" cy="272"/>
                </a:xfrm>
                <a:custGeom>
                  <a:avLst/>
                  <a:gdLst>
                    <a:gd name="T0" fmla="*/ 130 w 260"/>
                    <a:gd name="T1" fmla="*/ 0 h 272"/>
                    <a:gd name="T2" fmla="*/ 76 w 260"/>
                    <a:gd name="T3" fmla="*/ 10 h 272"/>
                    <a:gd name="T4" fmla="*/ 32 w 260"/>
                    <a:gd name="T5" fmla="*/ 47 h 272"/>
                    <a:gd name="T6" fmla="*/ 11 w 260"/>
                    <a:gd name="T7" fmla="*/ 85 h 272"/>
                    <a:gd name="T8" fmla="*/ 0 w 260"/>
                    <a:gd name="T9" fmla="*/ 141 h 272"/>
                    <a:gd name="T10" fmla="*/ 11 w 260"/>
                    <a:gd name="T11" fmla="*/ 197 h 272"/>
                    <a:gd name="T12" fmla="*/ 32 w 260"/>
                    <a:gd name="T13" fmla="*/ 235 h 272"/>
                    <a:gd name="T14" fmla="*/ 76 w 260"/>
                    <a:gd name="T15" fmla="*/ 263 h 272"/>
                    <a:gd name="T16" fmla="*/ 130 w 260"/>
                    <a:gd name="T17" fmla="*/ 272 h 272"/>
                    <a:gd name="T18" fmla="*/ 184 w 260"/>
                    <a:gd name="T19" fmla="*/ 263 h 272"/>
                    <a:gd name="T20" fmla="*/ 227 w 260"/>
                    <a:gd name="T21" fmla="*/ 235 h 272"/>
                    <a:gd name="T22" fmla="*/ 249 w 260"/>
                    <a:gd name="T23" fmla="*/ 197 h 272"/>
                    <a:gd name="T24" fmla="*/ 260 w 260"/>
                    <a:gd name="T25" fmla="*/ 141 h 272"/>
                    <a:gd name="T26" fmla="*/ 249 w 260"/>
                    <a:gd name="T27" fmla="*/ 85 h 272"/>
                    <a:gd name="T28" fmla="*/ 227 w 260"/>
                    <a:gd name="T29" fmla="*/ 47 h 272"/>
                    <a:gd name="T30" fmla="*/ 184 w 260"/>
                    <a:gd name="T31" fmla="*/ 10 h 272"/>
                    <a:gd name="T32" fmla="*/ 130 w 260"/>
                    <a:gd name="T33" fmla="*/ 0 h 2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60" h="272">
                      <a:moveTo>
                        <a:pt x="130" y="0"/>
                      </a:moveTo>
                      <a:lnTo>
                        <a:pt x="76" y="10"/>
                      </a:lnTo>
                      <a:lnTo>
                        <a:pt x="32" y="47"/>
                      </a:lnTo>
                      <a:lnTo>
                        <a:pt x="11" y="85"/>
                      </a:lnTo>
                      <a:lnTo>
                        <a:pt x="0" y="141"/>
                      </a:lnTo>
                      <a:lnTo>
                        <a:pt x="11" y="197"/>
                      </a:lnTo>
                      <a:lnTo>
                        <a:pt x="32" y="235"/>
                      </a:lnTo>
                      <a:lnTo>
                        <a:pt x="76" y="263"/>
                      </a:lnTo>
                      <a:lnTo>
                        <a:pt x="130" y="272"/>
                      </a:lnTo>
                      <a:lnTo>
                        <a:pt x="184" y="263"/>
                      </a:lnTo>
                      <a:lnTo>
                        <a:pt x="227" y="235"/>
                      </a:lnTo>
                      <a:lnTo>
                        <a:pt x="249" y="197"/>
                      </a:lnTo>
                      <a:lnTo>
                        <a:pt x="260" y="141"/>
                      </a:lnTo>
                      <a:lnTo>
                        <a:pt x="249" y="85"/>
                      </a:lnTo>
                      <a:lnTo>
                        <a:pt x="227" y="47"/>
                      </a:lnTo>
                      <a:lnTo>
                        <a:pt x="184" y="1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FF0F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35" name="Freeform 39"/>
                <p:cNvSpPr>
                  <a:spLocks/>
                </p:cNvSpPr>
                <p:nvPr/>
              </p:nvSpPr>
              <p:spPr bwMode="auto">
                <a:xfrm>
                  <a:off x="4764" y="1550"/>
                  <a:ext cx="238" cy="243"/>
                </a:xfrm>
                <a:custGeom>
                  <a:avLst/>
                  <a:gdLst>
                    <a:gd name="T0" fmla="*/ 119 w 238"/>
                    <a:gd name="T1" fmla="*/ 0 h 243"/>
                    <a:gd name="T2" fmla="*/ 76 w 238"/>
                    <a:gd name="T3" fmla="*/ 9 h 243"/>
                    <a:gd name="T4" fmla="*/ 32 w 238"/>
                    <a:gd name="T5" fmla="*/ 37 h 243"/>
                    <a:gd name="T6" fmla="*/ 11 w 238"/>
                    <a:gd name="T7" fmla="*/ 75 h 243"/>
                    <a:gd name="T8" fmla="*/ 0 w 238"/>
                    <a:gd name="T9" fmla="*/ 131 h 243"/>
                    <a:gd name="T10" fmla="*/ 11 w 238"/>
                    <a:gd name="T11" fmla="*/ 178 h 243"/>
                    <a:gd name="T12" fmla="*/ 32 w 238"/>
                    <a:gd name="T13" fmla="*/ 215 h 243"/>
                    <a:gd name="T14" fmla="*/ 76 w 238"/>
                    <a:gd name="T15" fmla="*/ 234 h 243"/>
                    <a:gd name="T16" fmla="*/ 119 w 238"/>
                    <a:gd name="T17" fmla="*/ 243 h 243"/>
                    <a:gd name="T18" fmla="*/ 173 w 238"/>
                    <a:gd name="T19" fmla="*/ 234 h 243"/>
                    <a:gd name="T20" fmla="*/ 206 w 238"/>
                    <a:gd name="T21" fmla="*/ 215 h 243"/>
                    <a:gd name="T22" fmla="*/ 227 w 238"/>
                    <a:gd name="T23" fmla="*/ 178 h 243"/>
                    <a:gd name="T24" fmla="*/ 238 w 238"/>
                    <a:gd name="T25" fmla="*/ 131 h 243"/>
                    <a:gd name="T26" fmla="*/ 227 w 238"/>
                    <a:gd name="T27" fmla="*/ 75 h 243"/>
                    <a:gd name="T28" fmla="*/ 206 w 238"/>
                    <a:gd name="T29" fmla="*/ 37 h 243"/>
                    <a:gd name="T30" fmla="*/ 173 w 238"/>
                    <a:gd name="T31" fmla="*/ 9 h 243"/>
                    <a:gd name="T32" fmla="*/ 119 w 238"/>
                    <a:gd name="T33" fmla="*/ 0 h 2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8" h="243">
                      <a:moveTo>
                        <a:pt x="119" y="0"/>
                      </a:moveTo>
                      <a:lnTo>
                        <a:pt x="76" y="9"/>
                      </a:lnTo>
                      <a:lnTo>
                        <a:pt x="32" y="37"/>
                      </a:lnTo>
                      <a:lnTo>
                        <a:pt x="11" y="75"/>
                      </a:lnTo>
                      <a:lnTo>
                        <a:pt x="0" y="131"/>
                      </a:lnTo>
                      <a:lnTo>
                        <a:pt x="11" y="178"/>
                      </a:lnTo>
                      <a:lnTo>
                        <a:pt x="32" y="215"/>
                      </a:lnTo>
                      <a:lnTo>
                        <a:pt x="76" y="234"/>
                      </a:lnTo>
                      <a:lnTo>
                        <a:pt x="119" y="243"/>
                      </a:lnTo>
                      <a:lnTo>
                        <a:pt x="173" y="234"/>
                      </a:lnTo>
                      <a:lnTo>
                        <a:pt x="206" y="215"/>
                      </a:lnTo>
                      <a:lnTo>
                        <a:pt x="227" y="178"/>
                      </a:lnTo>
                      <a:lnTo>
                        <a:pt x="238" y="131"/>
                      </a:lnTo>
                      <a:lnTo>
                        <a:pt x="227" y="75"/>
                      </a:lnTo>
                      <a:lnTo>
                        <a:pt x="206" y="37"/>
                      </a:lnTo>
                      <a:lnTo>
                        <a:pt x="173" y="9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FF1D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36" name="Freeform 40"/>
                <p:cNvSpPr>
                  <a:spLocks/>
                </p:cNvSpPr>
                <p:nvPr/>
              </p:nvSpPr>
              <p:spPr bwMode="auto">
                <a:xfrm>
                  <a:off x="4775" y="1559"/>
                  <a:ext cx="216" cy="225"/>
                </a:xfrm>
                <a:custGeom>
                  <a:avLst/>
                  <a:gdLst>
                    <a:gd name="T0" fmla="*/ 108 w 216"/>
                    <a:gd name="T1" fmla="*/ 0 h 225"/>
                    <a:gd name="T2" fmla="*/ 65 w 216"/>
                    <a:gd name="T3" fmla="*/ 9 h 225"/>
                    <a:gd name="T4" fmla="*/ 32 w 216"/>
                    <a:gd name="T5" fmla="*/ 37 h 225"/>
                    <a:gd name="T6" fmla="*/ 10 w 216"/>
                    <a:gd name="T7" fmla="*/ 75 h 225"/>
                    <a:gd name="T8" fmla="*/ 0 w 216"/>
                    <a:gd name="T9" fmla="*/ 122 h 225"/>
                    <a:gd name="T10" fmla="*/ 10 w 216"/>
                    <a:gd name="T11" fmla="*/ 159 h 225"/>
                    <a:gd name="T12" fmla="*/ 32 w 216"/>
                    <a:gd name="T13" fmla="*/ 197 h 225"/>
                    <a:gd name="T14" fmla="*/ 65 w 216"/>
                    <a:gd name="T15" fmla="*/ 216 h 225"/>
                    <a:gd name="T16" fmla="*/ 108 w 216"/>
                    <a:gd name="T17" fmla="*/ 225 h 225"/>
                    <a:gd name="T18" fmla="*/ 151 w 216"/>
                    <a:gd name="T19" fmla="*/ 216 h 225"/>
                    <a:gd name="T20" fmla="*/ 184 w 216"/>
                    <a:gd name="T21" fmla="*/ 197 h 225"/>
                    <a:gd name="T22" fmla="*/ 205 w 216"/>
                    <a:gd name="T23" fmla="*/ 159 h 225"/>
                    <a:gd name="T24" fmla="*/ 216 w 216"/>
                    <a:gd name="T25" fmla="*/ 122 h 225"/>
                    <a:gd name="T26" fmla="*/ 205 w 216"/>
                    <a:gd name="T27" fmla="*/ 75 h 225"/>
                    <a:gd name="T28" fmla="*/ 184 w 216"/>
                    <a:gd name="T29" fmla="*/ 37 h 225"/>
                    <a:gd name="T30" fmla="*/ 151 w 216"/>
                    <a:gd name="T31" fmla="*/ 9 h 225"/>
                    <a:gd name="T32" fmla="*/ 108 w 216"/>
                    <a:gd name="T33" fmla="*/ 0 h 2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" h="225">
                      <a:moveTo>
                        <a:pt x="108" y="0"/>
                      </a:moveTo>
                      <a:lnTo>
                        <a:pt x="65" y="9"/>
                      </a:lnTo>
                      <a:lnTo>
                        <a:pt x="32" y="37"/>
                      </a:lnTo>
                      <a:lnTo>
                        <a:pt x="10" y="75"/>
                      </a:lnTo>
                      <a:lnTo>
                        <a:pt x="0" y="122"/>
                      </a:lnTo>
                      <a:lnTo>
                        <a:pt x="10" y="159"/>
                      </a:lnTo>
                      <a:lnTo>
                        <a:pt x="32" y="197"/>
                      </a:lnTo>
                      <a:lnTo>
                        <a:pt x="65" y="216"/>
                      </a:lnTo>
                      <a:lnTo>
                        <a:pt x="108" y="225"/>
                      </a:lnTo>
                      <a:lnTo>
                        <a:pt x="151" y="216"/>
                      </a:lnTo>
                      <a:lnTo>
                        <a:pt x="184" y="197"/>
                      </a:lnTo>
                      <a:lnTo>
                        <a:pt x="205" y="159"/>
                      </a:lnTo>
                      <a:lnTo>
                        <a:pt x="216" y="122"/>
                      </a:lnTo>
                      <a:lnTo>
                        <a:pt x="205" y="75"/>
                      </a:lnTo>
                      <a:lnTo>
                        <a:pt x="184" y="37"/>
                      </a:lnTo>
                      <a:lnTo>
                        <a:pt x="151" y="9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FF2B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37" name="Freeform 41"/>
                <p:cNvSpPr>
                  <a:spLocks/>
                </p:cNvSpPr>
                <p:nvPr/>
              </p:nvSpPr>
              <p:spPr bwMode="auto">
                <a:xfrm>
                  <a:off x="4785" y="1568"/>
                  <a:ext cx="195" cy="207"/>
                </a:xfrm>
                <a:custGeom>
                  <a:avLst/>
                  <a:gdLst>
                    <a:gd name="T0" fmla="*/ 98 w 195"/>
                    <a:gd name="T1" fmla="*/ 0 h 207"/>
                    <a:gd name="T2" fmla="*/ 65 w 195"/>
                    <a:gd name="T3" fmla="*/ 10 h 207"/>
                    <a:gd name="T4" fmla="*/ 33 w 195"/>
                    <a:gd name="T5" fmla="*/ 28 h 207"/>
                    <a:gd name="T6" fmla="*/ 11 w 195"/>
                    <a:gd name="T7" fmla="*/ 66 h 207"/>
                    <a:gd name="T8" fmla="*/ 0 w 195"/>
                    <a:gd name="T9" fmla="*/ 113 h 207"/>
                    <a:gd name="T10" fmla="*/ 11 w 195"/>
                    <a:gd name="T11" fmla="*/ 150 h 207"/>
                    <a:gd name="T12" fmla="*/ 33 w 195"/>
                    <a:gd name="T13" fmla="*/ 178 h 207"/>
                    <a:gd name="T14" fmla="*/ 65 w 195"/>
                    <a:gd name="T15" fmla="*/ 197 h 207"/>
                    <a:gd name="T16" fmla="*/ 98 w 195"/>
                    <a:gd name="T17" fmla="*/ 207 h 207"/>
                    <a:gd name="T18" fmla="*/ 141 w 195"/>
                    <a:gd name="T19" fmla="*/ 197 h 207"/>
                    <a:gd name="T20" fmla="*/ 174 w 195"/>
                    <a:gd name="T21" fmla="*/ 178 h 207"/>
                    <a:gd name="T22" fmla="*/ 185 w 195"/>
                    <a:gd name="T23" fmla="*/ 150 h 207"/>
                    <a:gd name="T24" fmla="*/ 195 w 195"/>
                    <a:gd name="T25" fmla="*/ 113 h 207"/>
                    <a:gd name="T26" fmla="*/ 185 w 195"/>
                    <a:gd name="T27" fmla="*/ 66 h 207"/>
                    <a:gd name="T28" fmla="*/ 174 w 195"/>
                    <a:gd name="T29" fmla="*/ 28 h 207"/>
                    <a:gd name="T30" fmla="*/ 141 w 195"/>
                    <a:gd name="T31" fmla="*/ 10 h 207"/>
                    <a:gd name="T32" fmla="*/ 98 w 195"/>
                    <a:gd name="T33" fmla="*/ 0 h 2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5" h="207">
                      <a:moveTo>
                        <a:pt x="98" y="0"/>
                      </a:moveTo>
                      <a:lnTo>
                        <a:pt x="65" y="10"/>
                      </a:lnTo>
                      <a:lnTo>
                        <a:pt x="33" y="28"/>
                      </a:lnTo>
                      <a:lnTo>
                        <a:pt x="11" y="66"/>
                      </a:lnTo>
                      <a:lnTo>
                        <a:pt x="0" y="113"/>
                      </a:lnTo>
                      <a:lnTo>
                        <a:pt x="11" y="150"/>
                      </a:lnTo>
                      <a:lnTo>
                        <a:pt x="33" y="178"/>
                      </a:lnTo>
                      <a:lnTo>
                        <a:pt x="65" y="197"/>
                      </a:lnTo>
                      <a:lnTo>
                        <a:pt x="98" y="207"/>
                      </a:lnTo>
                      <a:lnTo>
                        <a:pt x="141" y="197"/>
                      </a:lnTo>
                      <a:lnTo>
                        <a:pt x="174" y="178"/>
                      </a:lnTo>
                      <a:lnTo>
                        <a:pt x="185" y="150"/>
                      </a:lnTo>
                      <a:lnTo>
                        <a:pt x="195" y="113"/>
                      </a:lnTo>
                      <a:lnTo>
                        <a:pt x="185" y="66"/>
                      </a:lnTo>
                      <a:lnTo>
                        <a:pt x="174" y="28"/>
                      </a:lnTo>
                      <a:lnTo>
                        <a:pt x="141" y="1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FF38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38" name="Freeform 42"/>
                <p:cNvSpPr>
                  <a:spLocks/>
                </p:cNvSpPr>
                <p:nvPr/>
              </p:nvSpPr>
              <p:spPr bwMode="auto">
                <a:xfrm>
                  <a:off x="4796" y="1578"/>
                  <a:ext cx="184" cy="197"/>
                </a:xfrm>
                <a:custGeom>
                  <a:avLst/>
                  <a:gdLst>
                    <a:gd name="T0" fmla="*/ 87 w 184"/>
                    <a:gd name="T1" fmla="*/ 0 h 197"/>
                    <a:gd name="T2" fmla="*/ 54 w 184"/>
                    <a:gd name="T3" fmla="*/ 9 h 197"/>
                    <a:gd name="T4" fmla="*/ 22 w 184"/>
                    <a:gd name="T5" fmla="*/ 28 h 197"/>
                    <a:gd name="T6" fmla="*/ 11 w 184"/>
                    <a:gd name="T7" fmla="*/ 65 h 197"/>
                    <a:gd name="T8" fmla="*/ 0 w 184"/>
                    <a:gd name="T9" fmla="*/ 103 h 197"/>
                    <a:gd name="T10" fmla="*/ 11 w 184"/>
                    <a:gd name="T11" fmla="*/ 140 h 197"/>
                    <a:gd name="T12" fmla="*/ 22 w 184"/>
                    <a:gd name="T13" fmla="*/ 168 h 197"/>
                    <a:gd name="T14" fmla="*/ 54 w 184"/>
                    <a:gd name="T15" fmla="*/ 187 h 197"/>
                    <a:gd name="T16" fmla="*/ 87 w 184"/>
                    <a:gd name="T17" fmla="*/ 197 h 197"/>
                    <a:gd name="T18" fmla="*/ 130 w 184"/>
                    <a:gd name="T19" fmla="*/ 187 h 197"/>
                    <a:gd name="T20" fmla="*/ 152 w 184"/>
                    <a:gd name="T21" fmla="*/ 168 h 197"/>
                    <a:gd name="T22" fmla="*/ 174 w 184"/>
                    <a:gd name="T23" fmla="*/ 140 h 197"/>
                    <a:gd name="T24" fmla="*/ 184 w 184"/>
                    <a:gd name="T25" fmla="*/ 103 h 197"/>
                    <a:gd name="T26" fmla="*/ 174 w 184"/>
                    <a:gd name="T27" fmla="*/ 65 h 197"/>
                    <a:gd name="T28" fmla="*/ 152 w 184"/>
                    <a:gd name="T29" fmla="*/ 28 h 197"/>
                    <a:gd name="T30" fmla="*/ 130 w 184"/>
                    <a:gd name="T31" fmla="*/ 9 h 197"/>
                    <a:gd name="T32" fmla="*/ 87 w 184"/>
                    <a:gd name="T33" fmla="*/ 0 h 19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97">
                      <a:moveTo>
                        <a:pt x="87" y="0"/>
                      </a:moveTo>
                      <a:lnTo>
                        <a:pt x="54" y="9"/>
                      </a:lnTo>
                      <a:lnTo>
                        <a:pt x="22" y="28"/>
                      </a:lnTo>
                      <a:lnTo>
                        <a:pt x="11" y="65"/>
                      </a:lnTo>
                      <a:lnTo>
                        <a:pt x="0" y="103"/>
                      </a:lnTo>
                      <a:lnTo>
                        <a:pt x="11" y="140"/>
                      </a:lnTo>
                      <a:lnTo>
                        <a:pt x="22" y="168"/>
                      </a:lnTo>
                      <a:lnTo>
                        <a:pt x="54" y="187"/>
                      </a:lnTo>
                      <a:lnTo>
                        <a:pt x="87" y="197"/>
                      </a:lnTo>
                      <a:lnTo>
                        <a:pt x="130" y="187"/>
                      </a:lnTo>
                      <a:lnTo>
                        <a:pt x="152" y="168"/>
                      </a:lnTo>
                      <a:lnTo>
                        <a:pt x="174" y="140"/>
                      </a:lnTo>
                      <a:lnTo>
                        <a:pt x="184" y="103"/>
                      </a:lnTo>
                      <a:lnTo>
                        <a:pt x="174" y="65"/>
                      </a:lnTo>
                      <a:lnTo>
                        <a:pt x="152" y="28"/>
                      </a:lnTo>
                      <a:lnTo>
                        <a:pt x="130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FF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39" name="Freeform 43"/>
                <p:cNvSpPr>
                  <a:spLocks/>
                </p:cNvSpPr>
                <p:nvPr/>
              </p:nvSpPr>
              <p:spPr bwMode="auto">
                <a:xfrm>
                  <a:off x="4796" y="1587"/>
                  <a:ext cx="184" cy="178"/>
                </a:xfrm>
                <a:custGeom>
                  <a:avLst/>
                  <a:gdLst>
                    <a:gd name="T0" fmla="*/ 87 w 184"/>
                    <a:gd name="T1" fmla="*/ 0 h 178"/>
                    <a:gd name="T2" fmla="*/ 54 w 184"/>
                    <a:gd name="T3" fmla="*/ 9 h 178"/>
                    <a:gd name="T4" fmla="*/ 22 w 184"/>
                    <a:gd name="T5" fmla="*/ 28 h 178"/>
                    <a:gd name="T6" fmla="*/ 11 w 184"/>
                    <a:gd name="T7" fmla="*/ 56 h 178"/>
                    <a:gd name="T8" fmla="*/ 0 w 184"/>
                    <a:gd name="T9" fmla="*/ 94 h 178"/>
                    <a:gd name="T10" fmla="*/ 11 w 184"/>
                    <a:gd name="T11" fmla="*/ 131 h 178"/>
                    <a:gd name="T12" fmla="*/ 22 w 184"/>
                    <a:gd name="T13" fmla="*/ 150 h 178"/>
                    <a:gd name="T14" fmla="*/ 54 w 184"/>
                    <a:gd name="T15" fmla="*/ 169 h 178"/>
                    <a:gd name="T16" fmla="*/ 87 w 184"/>
                    <a:gd name="T17" fmla="*/ 178 h 178"/>
                    <a:gd name="T18" fmla="*/ 130 w 184"/>
                    <a:gd name="T19" fmla="*/ 169 h 178"/>
                    <a:gd name="T20" fmla="*/ 152 w 184"/>
                    <a:gd name="T21" fmla="*/ 150 h 178"/>
                    <a:gd name="T22" fmla="*/ 174 w 184"/>
                    <a:gd name="T23" fmla="*/ 131 h 178"/>
                    <a:gd name="T24" fmla="*/ 184 w 184"/>
                    <a:gd name="T25" fmla="*/ 94 h 178"/>
                    <a:gd name="T26" fmla="*/ 174 w 184"/>
                    <a:gd name="T27" fmla="*/ 56 h 178"/>
                    <a:gd name="T28" fmla="*/ 152 w 184"/>
                    <a:gd name="T29" fmla="*/ 28 h 178"/>
                    <a:gd name="T30" fmla="*/ 130 w 184"/>
                    <a:gd name="T31" fmla="*/ 9 h 178"/>
                    <a:gd name="T32" fmla="*/ 87 w 18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78">
                      <a:moveTo>
                        <a:pt x="87" y="0"/>
                      </a:moveTo>
                      <a:lnTo>
                        <a:pt x="54" y="9"/>
                      </a:lnTo>
                      <a:lnTo>
                        <a:pt x="22" y="28"/>
                      </a:lnTo>
                      <a:lnTo>
                        <a:pt x="11" y="56"/>
                      </a:lnTo>
                      <a:lnTo>
                        <a:pt x="0" y="94"/>
                      </a:lnTo>
                      <a:lnTo>
                        <a:pt x="11" y="131"/>
                      </a:lnTo>
                      <a:lnTo>
                        <a:pt x="22" y="150"/>
                      </a:lnTo>
                      <a:lnTo>
                        <a:pt x="54" y="169"/>
                      </a:lnTo>
                      <a:lnTo>
                        <a:pt x="87" y="178"/>
                      </a:lnTo>
                      <a:lnTo>
                        <a:pt x="130" y="169"/>
                      </a:lnTo>
                      <a:lnTo>
                        <a:pt x="152" y="150"/>
                      </a:lnTo>
                      <a:lnTo>
                        <a:pt x="174" y="131"/>
                      </a:lnTo>
                      <a:lnTo>
                        <a:pt x="184" y="94"/>
                      </a:lnTo>
                      <a:lnTo>
                        <a:pt x="174" y="56"/>
                      </a:lnTo>
                      <a:lnTo>
                        <a:pt x="152" y="28"/>
                      </a:lnTo>
                      <a:lnTo>
                        <a:pt x="130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FF5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40" name="Freeform 44"/>
                <p:cNvSpPr>
                  <a:spLocks/>
                </p:cNvSpPr>
                <p:nvPr/>
              </p:nvSpPr>
              <p:spPr bwMode="auto">
                <a:xfrm>
                  <a:off x="4807" y="1596"/>
                  <a:ext cx="163" cy="160"/>
                </a:xfrm>
                <a:custGeom>
                  <a:avLst/>
                  <a:gdLst>
                    <a:gd name="T0" fmla="*/ 76 w 163"/>
                    <a:gd name="T1" fmla="*/ 0 h 160"/>
                    <a:gd name="T2" fmla="*/ 43 w 163"/>
                    <a:gd name="T3" fmla="*/ 10 h 160"/>
                    <a:gd name="T4" fmla="*/ 22 w 163"/>
                    <a:gd name="T5" fmla="*/ 29 h 160"/>
                    <a:gd name="T6" fmla="*/ 11 w 163"/>
                    <a:gd name="T7" fmla="*/ 57 h 160"/>
                    <a:gd name="T8" fmla="*/ 0 w 163"/>
                    <a:gd name="T9" fmla="*/ 85 h 160"/>
                    <a:gd name="T10" fmla="*/ 11 w 163"/>
                    <a:gd name="T11" fmla="*/ 113 h 160"/>
                    <a:gd name="T12" fmla="*/ 22 w 163"/>
                    <a:gd name="T13" fmla="*/ 141 h 160"/>
                    <a:gd name="T14" fmla="*/ 43 w 163"/>
                    <a:gd name="T15" fmla="*/ 150 h 160"/>
                    <a:gd name="T16" fmla="*/ 76 w 163"/>
                    <a:gd name="T17" fmla="*/ 160 h 160"/>
                    <a:gd name="T18" fmla="*/ 108 w 163"/>
                    <a:gd name="T19" fmla="*/ 150 h 160"/>
                    <a:gd name="T20" fmla="*/ 141 w 163"/>
                    <a:gd name="T21" fmla="*/ 141 h 160"/>
                    <a:gd name="T22" fmla="*/ 152 w 163"/>
                    <a:gd name="T23" fmla="*/ 113 h 160"/>
                    <a:gd name="T24" fmla="*/ 163 w 163"/>
                    <a:gd name="T25" fmla="*/ 85 h 160"/>
                    <a:gd name="T26" fmla="*/ 152 w 163"/>
                    <a:gd name="T27" fmla="*/ 57 h 160"/>
                    <a:gd name="T28" fmla="*/ 141 w 163"/>
                    <a:gd name="T29" fmla="*/ 29 h 160"/>
                    <a:gd name="T30" fmla="*/ 108 w 163"/>
                    <a:gd name="T31" fmla="*/ 10 h 160"/>
                    <a:gd name="T32" fmla="*/ 76 w 163"/>
                    <a:gd name="T33" fmla="*/ 0 h 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3" h="160">
                      <a:moveTo>
                        <a:pt x="76" y="0"/>
                      </a:moveTo>
                      <a:lnTo>
                        <a:pt x="43" y="10"/>
                      </a:lnTo>
                      <a:lnTo>
                        <a:pt x="22" y="29"/>
                      </a:lnTo>
                      <a:lnTo>
                        <a:pt x="11" y="57"/>
                      </a:lnTo>
                      <a:lnTo>
                        <a:pt x="0" y="85"/>
                      </a:lnTo>
                      <a:lnTo>
                        <a:pt x="11" y="113"/>
                      </a:lnTo>
                      <a:lnTo>
                        <a:pt x="22" y="141"/>
                      </a:lnTo>
                      <a:lnTo>
                        <a:pt x="43" y="150"/>
                      </a:lnTo>
                      <a:lnTo>
                        <a:pt x="76" y="160"/>
                      </a:lnTo>
                      <a:lnTo>
                        <a:pt x="108" y="150"/>
                      </a:lnTo>
                      <a:lnTo>
                        <a:pt x="141" y="141"/>
                      </a:lnTo>
                      <a:lnTo>
                        <a:pt x="152" y="113"/>
                      </a:lnTo>
                      <a:lnTo>
                        <a:pt x="163" y="85"/>
                      </a:lnTo>
                      <a:lnTo>
                        <a:pt x="152" y="57"/>
                      </a:lnTo>
                      <a:lnTo>
                        <a:pt x="141" y="29"/>
                      </a:lnTo>
                      <a:lnTo>
                        <a:pt x="108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FF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41" name="Freeform 45"/>
                <p:cNvSpPr>
                  <a:spLocks/>
                </p:cNvSpPr>
                <p:nvPr/>
              </p:nvSpPr>
              <p:spPr bwMode="auto">
                <a:xfrm>
                  <a:off x="4818" y="1606"/>
                  <a:ext cx="141" cy="140"/>
                </a:xfrm>
                <a:custGeom>
                  <a:avLst/>
                  <a:gdLst>
                    <a:gd name="T0" fmla="*/ 65 w 141"/>
                    <a:gd name="T1" fmla="*/ 0 h 140"/>
                    <a:gd name="T2" fmla="*/ 43 w 141"/>
                    <a:gd name="T3" fmla="*/ 9 h 140"/>
                    <a:gd name="T4" fmla="*/ 22 w 141"/>
                    <a:gd name="T5" fmla="*/ 28 h 140"/>
                    <a:gd name="T6" fmla="*/ 11 w 141"/>
                    <a:gd name="T7" fmla="*/ 47 h 140"/>
                    <a:gd name="T8" fmla="*/ 0 w 141"/>
                    <a:gd name="T9" fmla="*/ 75 h 140"/>
                    <a:gd name="T10" fmla="*/ 11 w 141"/>
                    <a:gd name="T11" fmla="*/ 103 h 140"/>
                    <a:gd name="T12" fmla="*/ 22 w 141"/>
                    <a:gd name="T13" fmla="*/ 122 h 140"/>
                    <a:gd name="T14" fmla="*/ 43 w 141"/>
                    <a:gd name="T15" fmla="*/ 140 h 140"/>
                    <a:gd name="T16" fmla="*/ 65 w 141"/>
                    <a:gd name="T17" fmla="*/ 140 h 140"/>
                    <a:gd name="T18" fmla="*/ 97 w 141"/>
                    <a:gd name="T19" fmla="*/ 140 h 140"/>
                    <a:gd name="T20" fmla="*/ 119 w 141"/>
                    <a:gd name="T21" fmla="*/ 122 h 140"/>
                    <a:gd name="T22" fmla="*/ 141 w 141"/>
                    <a:gd name="T23" fmla="*/ 103 h 140"/>
                    <a:gd name="T24" fmla="*/ 141 w 141"/>
                    <a:gd name="T25" fmla="*/ 75 h 140"/>
                    <a:gd name="T26" fmla="*/ 141 w 141"/>
                    <a:gd name="T27" fmla="*/ 47 h 140"/>
                    <a:gd name="T28" fmla="*/ 119 w 141"/>
                    <a:gd name="T29" fmla="*/ 28 h 140"/>
                    <a:gd name="T30" fmla="*/ 97 w 141"/>
                    <a:gd name="T31" fmla="*/ 9 h 140"/>
                    <a:gd name="T32" fmla="*/ 65 w 141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1" h="140">
                      <a:moveTo>
                        <a:pt x="65" y="0"/>
                      </a:moveTo>
                      <a:lnTo>
                        <a:pt x="43" y="9"/>
                      </a:lnTo>
                      <a:lnTo>
                        <a:pt x="22" y="28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03"/>
                      </a:lnTo>
                      <a:lnTo>
                        <a:pt x="22" y="122"/>
                      </a:lnTo>
                      <a:lnTo>
                        <a:pt x="43" y="140"/>
                      </a:lnTo>
                      <a:lnTo>
                        <a:pt x="65" y="140"/>
                      </a:lnTo>
                      <a:lnTo>
                        <a:pt x="97" y="140"/>
                      </a:lnTo>
                      <a:lnTo>
                        <a:pt x="119" y="122"/>
                      </a:lnTo>
                      <a:lnTo>
                        <a:pt x="141" y="103"/>
                      </a:lnTo>
                      <a:lnTo>
                        <a:pt x="141" y="75"/>
                      </a:lnTo>
                      <a:lnTo>
                        <a:pt x="141" y="47"/>
                      </a:lnTo>
                      <a:lnTo>
                        <a:pt x="119" y="28"/>
                      </a:lnTo>
                      <a:lnTo>
                        <a:pt x="9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42" name="Freeform 46"/>
                <p:cNvSpPr>
                  <a:spLocks/>
                </p:cNvSpPr>
                <p:nvPr/>
              </p:nvSpPr>
              <p:spPr bwMode="auto">
                <a:xfrm>
                  <a:off x="4829" y="1615"/>
                  <a:ext cx="119" cy="122"/>
                </a:xfrm>
                <a:custGeom>
                  <a:avLst/>
                  <a:gdLst>
                    <a:gd name="T0" fmla="*/ 65 w 119"/>
                    <a:gd name="T1" fmla="*/ 0 h 122"/>
                    <a:gd name="T2" fmla="*/ 32 w 119"/>
                    <a:gd name="T3" fmla="*/ 10 h 122"/>
                    <a:gd name="T4" fmla="*/ 21 w 119"/>
                    <a:gd name="T5" fmla="*/ 19 h 122"/>
                    <a:gd name="T6" fmla="*/ 0 w 119"/>
                    <a:gd name="T7" fmla="*/ 66 h 122"/>
                    <a:gd name="T8" fmla="*/ 21 w 119"/>
                    <a:gd name="T9" fmla="*/ 103 h 122"/>
                    <a:gd name="T10" fmla="*/ 32 w 119"/>
                    <a:gd name="T11" fmla="*/ 122 h 122"/>
                    <a:gd name="T12" fmla="*/ 65 w 119"/>
                    <a:gd name="T13" fmla="*/ 122 h 122"/>
                    <a:gd name="T14" fmla="*/ 86 w 119"/>
                    <a:gd name="T15" fmla="*/ 122 h 122"/>
                    <a:gd name="T16" fmla="*/ 108 w 119"/>
                    <a:gd name="T17" fmla="*/ 103 h 122"/>
                    <a:gd name="T18" fmla="*/ 119 w 119"/>
                    <a:gd name="T19" fmla="*/ 66 h 122"/>
                    <a:gd name="T20" fmla="*/ 108 w 119"/>
                    <a:gd name="T21" fmla="*/ 19 h 122"/>
                    <a:gd name="T22" fmla="*/ 86 w 119"/>
                    <a:gd name="T23" fmla="*/ 10 h 122"/>
                    <a:gd name="T24" fmla="*/ 65 w 119"/>
                    <a:gd name="T25" fmla="*/ 0 h 12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9" h="122">
                      <a:moveTo>
                        <a:pt x="65" y="0"/>
                      </a:moveTo>
                      <a:lnTo>
                        <a:pt x="32" y="10"/>
                      </a:lnTo>
                      <a:lnTo>
                        <a:pt x="21" y="19"/>
                      </a:lnTo>
                      <a:lnTo>
                        <a:pt x="0" y="66"/>
                      </a:lnTo>
                      <a:lnTo>
                        <a:pt x="21" y="103"/>
                      </a:lnTo>
                      <a:lnTo>
                        <a:pt x="32" y="122"/>
                      </a:lnTo>
                      <a:lnTo>
                        <a:pt x="65" y="122"/>
                      </a:lnTo>
                      <a:lnTo>
                        <a:pt x="86" y="122"/>
                      </a:lnTo>
                      <a:lnTo>
                        <a:pt x="108" y="103"/>
                      </a:lnTo>
                      <a:lnTo>
                        <a:pt x="119" y="66"/>
                      </a:lnTo>
                      <a:lnTo>
                        <a:pt x="108" y="19"/>
                      </a:lnTo>
                      <a:lnTo>
                        <a:pt x="86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7D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43" name="Freeform 47"/>
                <p:cNvSpPr>
                  <a:spLocks/>
                </p:cNvSpPr>
                <p:nvPr/>
              </p:nvSpPr>
              <p:spPr bwMode="auto">
                <a:xfrm>
                  <a:off x="4840" y="1625"/>
                  <a:ext cx="97" cy="103"/>
                </a:xfrm>
                <a:custGeom>
                  <a:avLst/>
                  <a:gdLst>
                    <a:gd name="T0" fmla="*/ 54 w 97"/>
                    <a:gd name="T1" fmla="*/ 0 h 103"/>
                    <a:gd name="T2" fmla="*/ 32 w 97"/>
                    <a:gd name="T3" fmla="*/ 9 h 103"/>
                    <a:gd name="T4" fmla="*/ 10 w 97"/>
                    <a:gd name="T5" fmla="*/ 18 h 103"/>
                    <a:gd name="T6" fmla="*/ 0 w 97"/>
                    <a:gd name="T7" fmla="*/ 56 h 103"/>
                    <a:gd name="T8" fmla="*/ 10 w 97"/>
                    <a:gd name="T9" fmla="*/ 93 h 103"/>
                    <a:gd name="T10" fmla="*/ 54 w 97"/>
                    <a:gd name="T11" fmla="*/ 103 h 103"/>
                    <a:gd name="T12" fmla="*/ 86 w 97"/>
                    <a:gd name="T13" fmla="*/ 93 h 103"/>
                    <a:gd name="T14" fmla="*/ 97 w 97"/>
                    <a:gd name="T15" fmla="*/ 56 h 103"/>
                    <a:gd name="T16" fmla="*/ 86 w 97"/>
                    <a:gd name="T17" fmla="*/ 18 h 103"/>
                    <a:gd name="T18" fmla="*/ 75 w 97"/>
                    <a:gd name="T19" fmla="*/ 9 h 103"/>
                    <a:gd name="T20" fmla="*/ 54 w 97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03">
                      <a:moveTo>
                        <a:pt x="54" y="0"/>
                      </a:moveTo>
                      <a:lnTo>
                        <a:pt x="32" y="9"/>
                      </a:lnTo>
                      <a:lnTo>
                        <a:pt x="10" y="18"/>
                      </a:lnTo>
                      <a:lnTo>
                        <a:pt x="0" y="56"/>
                      </a:lnTo>
                      <a:lnTo>
                        <a:pt x="10" y="93"/>
                      </a:lnTo>
                      <a:lnTo>
                        <a:pt x="54" y="103"/>
                      </a:lnTo>
                      <a:lnTo>
                        <a:pt x="86" y="93"/>
                      </a:lnTo>
                      <a:lnTo>
                        <a:pt x="97" y="56"/>
                      </a:lnTo>
                      <a:lnTo>
                        <a:pt x="86" y="18"/>
                      </a:lnTo>
                      <a:lnTo>
                        <a:pt x="75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44" name="Freeform 48"/>
                <p:cNvSpPr>
                  <a:spLocks/>
                </p:cNvSpPr>
                <p:nvPr/>
              </p:nvSpPr>
              <p:spPr bwMode="auto">
                <a:xfrm>
                  <a:off x="4840" y="1634"/>
                  <a:ext cx="97" cy="84"/>
                </a:xfrm>
                <a:custGeom>
                  <a:avLst/>
                  <a:gdLst>
                    <a:gd name="T0" fmla="*/ 54 w 97"/>
                    <a:gd name="T1" fmla="*/ 0 h 84"/>
                    <a:gd name="T2" fmla="*/ 10 w 97"/>
                    <a:gd name="T3" fmla="*/ 9 h 84"/>
                    <a:gd name="T4" fmla="*/ 0 w 97"/>
                    <a:gd name="T5" fmla="*/ 47 h 84"/>
                    <a:gd name="T6" fmla="*/ 10 w 97"/>
                    <a:gd name="T7" fmla="*/ 75 h 84"/>
                    <a:gd name="T8" fmla="*/ 54 w 97"/>
                    <a:gd name="T9" fmla="*/ 84 h 84"/>
                    <a:gd name="T10" fmla="*/ 86 w 97"/>
                    <a:gd name="T11" fmla="*/ 75 h 84"/>
                    <a:gd name="T12" fmla="*/ 97 w 97"/>
                    <a:gd name="T13" fmla="*/ 47 h 84"/>
                    <a:gd name="T14" fmla="*/ 86 w 97"/>
                    <a:gd name="T15" fmla="*/ 9 h 84"/>
                    <a:gd name="T16" fmla="*/ 54 w 9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84">
                      <a:moveTo>
                        <a:pt x="54" y="0"/>
                      </a:moveTo>
                      <a:lnTo>
                        <a:pt x="10" y="9"/>
                      </a:lnTo>
                      <a:lnTo>
                        <a:pt x="0" y="47"/>
                      </a:lnTo>
                      <a:lnTo>
                        <a:pt x="10" y="75"/>
                      </a:lnTo>
                      <a:lnTo>
                        <a:pt x="54" y="84"/>
                      </a:lnTo>
                      <a:lnTo>
                        <a:pt x="86" y="75"/>
                      </a:lnTo>
                      <a:lnTo>
                        <a:pt x="97" y="47"/>
                      </a:lnTo>
                      <a:lnTo>
                        <a:pt x="86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92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45" name="Freeform 49"/>
                <p:cNvSpPr>
                  <a:spLocks/>
                </p:cNvSpPr>
                <p:nvPr/>
              </p:nvSpPr>
              <p:spPr bwMode="auto">
                <a:xfrm>
                  <a:off x="4850" y="1643"/>
                  <a:ext cx="76" cy="66"/>
                </a:xfrm>
                <a:custGeom>
                  <a:avLst/>
                  <a:gdLst>
                    <a:gd name="T0" fmla="*/ 44 w 76"/>
                    <a:gd name="T1" fmla="*/ 0 h 66"/>
                    <a:gd name="T2" fmla="*/ 11 w 76"/>
                    <a:gd name="T3" fmla="*/ 10 h 66"/>
                    <a:gd name="T4" fmla="*/ 0 w 76"/>
                    <a:gd name="T5" fmla="*/ 38 h 66"/>
                    <a:gd name="T6" fmla="*/ 11 w 76"/>
                    <a:gd name="T7" fmla="*/ 57 h 66"/>
                    <a:gd name="T8" fmla="*/ 44 w 76"/>
                    <a:gd name="T9" fmla="*/ 66 h 66"/>
                    <a:gd name="T10" fmla="*/ 65 w 76"/>
                    <a:gd name="T11" fmla="*/ 57 h 66"/>
                    <a:gd name="T12" fmla="*/ 76 w 76"/>
                    <a:gd name="T13" fmla="*/ 38 h 66"/>
                    <a:gd name="T14" fmla="*/ 65 w 76"/>
                    <a:gd name="T15" fmla="*/ 10 h 66"/>
                    <a:gd name="T16" fmla="*/ 44 w 76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44" y="0"/>
                      </a:moveTo>
                      <a:lnTo>
                        <a:pt x="11" y="10"/>
                      </a:lnTo>
                      <a:lnTo>
                        <a:pt x="0" y="38"/>
                      </a:lnTo>
                      <a:lnTo>
                        <a:pt x="11" y="57"/>
                      </a:lnTo>
                      <a:lnTo>
                        <a:pt x="44" y="66"/>
                      </a:lnTo>
                      <a:lnTo>
                        <a:pt x="65" y="57"/>
                      </a:lnTo>
                      <a:lnTo>
                        <a:pt x="76" y="38"/>
                      </a:lnTo>
                      <a:lnTo>
                        <a:pt x="65" y="1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46" name="Freeform 50"/>
                <p:cNvSpPr>
                  <a:spLocks/>
                </p:cNvSpPr>
                <p:nvPr/>
              </p:nvSpPr>
              <p:spPr bwMode="auto">
                <a:xfrm>
                  <a:off x="4861" y="1653"/>
                  <a:ext cx="65" cy="56"/>
                </a:xfrm>
                <a:custGeom>
                  <a:avLst/>
                  <a:gdLst>
                    <a:gd name="T0" fmla="*/ 33 w 65"/>
                    <a:gd name="T1" fmla="*/ 0 h 56"/>
                    <a:gd name="T2" fmla="*/ 11 w 65"/>
                    <a:gd name="T3" fmla="*/ 9 h 56"/>
                    <a:gd name="T4" fmla="*/ 0 w 65"/>
                    <a:gd name="T5" fmla="*/ 28 h 56"/>
                    <a:gd name="T6" fmla="*/ 11 w 65"/>
                    <a:gd name="T7" fmla="*/ 47 h 56"/>
                    <a:gd name="T8" fmla="*/ 33 w 65"/>
                    <a:gd name="T9" fmla="*/ 56 h 56"/>
                    <a:gd name="T10" fmla="*/ 54 w 65"/>
                    <a:gd name="T11" fmla="*/ 47 h 56"/>
                    <a:gd name="T12" fmla="*/ 65 w 65"/>
                    <a:gd name="T13" fmla="*/ 28 h 56"/>
                    <a:gd name="T14" fmla="*/ 54 w 65"/>
                    <a:gd name="T15" fmla="*/ 9 h 56"/>
                    <a:gd name="T16" fmla="*/ 33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3" y="0"/>
                      </a:moveTo>
                      <a:lnTo>
                        <a:pt x="11" y="9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3" y="56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47" name="Freeform 51"/>
                <p:cNvSpPr>
                  <a:spLocks/>
                </p:cNvSpPr>
                <p:nvPr/>
              </p:nvSpPr>
              <p:spPr bwMode="auto">
                <a:xfrm>
                  <a:off x="4872" y="1662"/>
                  <a:ext cx="43" cy="38"/>
                </a:xfrm>
                <a:custGeom>
                  <a:avLst/>
                  <a:gdLst>
                    <a:gd name="T0" fmla="*/ 22 w 43"/>
                    <a:gd name="T1" fmla="*/ 0 h 38"/>
                    <a:gd name="T2" fmla="*/ 11 w 43"/>
                    <a:gd name="T3" fmla="*/ 9 h 38"/>
                    <a:gd name="T4" fmla="*/ 0 w 43"/>
                    <a:gd name="T5" fmla="*/ 19 h 38"/>
                    <a:gd name="T6" fmla="*/ 11 w 43"/>
                    <a:gd name="T7" fmla="*/ 28 h 38"/>
                    <a:gd name="T8" fmla="*/ 22 w 43"/>
                    <a:gd name="T9" fmla="*/ 38 h 38"/>
                    <a:gd name="T10" fmla="*/ 33 w 43"/>
                    <a:gd name="T11" fmla="*/ 28 h 38"/>
                    <a:gd name="T12" fmla="*/ 43 w 43"/>
                    <a:gd name="T13" fmla="*/ 19 h 38"/>
                    <a:gd name="T14" fmla="*/ 33 w 43"/>
                    <a:gd name="T15" fmla="*/ 9 h 38"/>
                    <a:gd name="T16" fmla="*/ 22 w 43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38">
                      <a:moveTo>
                        <a:pt x="22" y="0"/>
                      </a:moveTo>
                      <a:lnTo>
                        <a:pt x="11" y="9"/>
                      </a:lnTo>
                      <a:lnTo>
                        <a:pt x="0" y="19"/>
                      </a:lnTo>
                      <a:lnTo>
                        <a:pt x="11" y="28"/>
                      </a:lnTo>
                      <a:lnTo>
                        <a:pt x="22" y="38"/>
                      </a:lnTo>
                      <a:lnTo>
                        <a:pt x="33" y="28"/>
                      </a:lnTo>
                      <a:lnTo>
                        <a:pt x="43" y="19"/>
                      </a:lnTo>
                      <a:lnTo>
                        <a:pt x="33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A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48" name="Freeform 52"/>
                <p:cNvSpPr>
                  <a:spLocks/>
                </p:cNvSpPr>
                <p:nvPr/>
              </p:nvSpPr>
              <p:spPr bwMode="auto">
                <a:xfrm>
                  <a:off x="4883" y="1671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10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10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10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sp>
            <p:nvSpPr>
              <p:cNvPr id="29" name="Line 54"/>
              <p:cNvSpPr>
                <a:spLocks noChangeShapeType="1"/>
              </p:cNvSpPr>
              <p:nvPr/>
            </p:nvSpPr>
            <p:spPr bwMode="auto">
              <a:xfrm flipH="1" flipV="1">
                <a:off x="7751763" y="2652713"/>
                <a:ext cx="17463" cy="357187"/>
              </a:xfrm>
              <a:prstGeom prst="line">
                <a:avLst/>
              </a:prstGeom>
              <a:noFill/>
              <a:ln w="6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7545388" y="2444750"/>
                <a:ext cx="412750" cy="431800"/>
                <a:chOff x="4753" y="1540"/>
                <a:chExt cx="260" cy="272"/>
              </a:xfrm>
            </p:grpSpPr>
            <p:sp>
              <p:nvSpPr>
                <p:cNvPr id="519" name="Freeform 55"/>
                <p:cNvSpPr>
                  <a:spLocks/>
                </p:cNvSpPr>
                <p:nvPr/>
              </p:nvSpPr>
              <p:spPr bwMode="auto">
                <a:xfrm>
                  <a:off x="4753" y="1540"/>
                  <a:ext cx="260" cy="272"/>
                </a:xfrm>
                <a:custGeom>
                  <a:avLst/>
                  <a:gdLst>
                    <a:gd name="T0" fmla="*/ 130 w 260"/>
                    <a:gd name="T1" fmla="*/ 0 h 272"/>
                    <a:gd name="T2" fmla="*/ 76 w 260"/>
                    <a:gd name="T3" fmla="*/ 10 h 272"/>
                    <a:gd name="T4" fmla="*/ 32 w 260"/>
                    <a:gd name="T5" fmla="*/ 47 h 272"/>
                    <a:gd name="T6" fmla="*/ 11 w 260"/>
                    <a:gd name="T7" fmla="*/ 85 h 272"/>
                    <a:gd name="T8" fmla="*/ 0 w 260"/>
                    <a:gd name="T9" fmla="*/ 141 h 272"/>
                    <a:gd name="T10" fmla="*/ 11 w 260"/>
                    <a:gd name="T11" fmla="*/ 197 h 272"/>
                    <a:gd name="T12" fmla="*/ 32 w 260"/>
                    <a:gd name="T13" fmla="*/ 235 h 272"/>
                    <a:gd name="T14" fmla="*/ 76 w 260"/>
                    <a:gd name="T15" fmla="*/ 263 h 272"/>
                    <a:gd name="T16" fmla="*/ 130 w 260"/>
                    <a:gd name="T17" fmla="*/ 272 h 272"/>
                    <a:gd name="T18" fmla="*/ 184 w 260"/>
                    <a:gd name="T19" fmla="*/ 263 h 272"/>
                    <a:gd name="T20" fmla="*/ 227 w 260"/>
                    <a:gd name="T21" fmla="*/ 235 h 272"/>
                    <a:gd name="T22" fmla="*/ 249 w 260"/>
                    <a:gd name="T23" fmla="*/ 197 h 272"/>
                    <a:gd name="T24" fmla="*/ 260 w 260"/>
                    <a:gd name="T25" fmla="*/ 141 h 272"/>
                    <a:gd name="T26" fmla="*/ 249 w 260"/>
                    <a:gd name="T27" fmla="*/ 85 h 272"/>
                    <a:gd name="T28" fmla="*/ 227 w 260"/>
                    <a:gd name="T29" fmla="*/ 47 h 272"/>
                    <a:gd name="T30" fmla="*/ 184 w 260"/>
                    <a:gd name="T31" fmla="*/ 10 h 272"/>
                    <a:gd name="T32" fmla="*/ 130 w 260"/>
                    <a:gd name="T33" fmla="*/ 0 h 2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60" h="272">
                      <a:moveTo>
                        <a:pt x="130" y="0"/>
                      </a:moveTo>
                      <a:lnTo>
                        <a:pt x="76" y="10"/>
                      </a:lnTo>
                      <a:lnTo>
                        <a:pt x="32" y="47"/>
                      </a:lnTo>
                      <a:lnTo>
                        <a:pt x="11" y="85"/>
                      </a:lnTo>
                      <a:lnTo>
                        <a:pt x="0" y="141"/>
                      </a:lnTo>
                      <a:lnTo>
                        <a:pt x="11" y="197"/>
                      </a:lnTo>
                      <a:lnTo>
                        <a:pt x="32" y="235"/>
                      </a:lnTo>
                      <a:lnTo>
                        <a:pt x="76" y="263"/>
                      </a:lnTo>
                      <a:lnTo>
                        <a:pt x="130" y="272"/>
                      </a:lnTo>
                      <a:lnTo>
                        <a:pt x="184" y="263"/>
                      </a:lnTo>
                      <a:lnTo>
                        <a:pt x="227" y="235"/>
                      </a:lnTo>
                      <a:lnTo>
                        <a:pt x="249" y="197"/>
                      </a:lnTo>
                      <a:lnTo>
                        <a:pt x="260" y="141"/>
                      </a:lnTo>
                      <a:lnTo>
                        <a:pt x="249" y="85"/>
                      </a:lnTo>
                      <a:lnTo>
                        <a:pt x="227" y="47"/>
                      </a:lnTo>
                      <a:lnTo>
                        <a:pt x="184" y="1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FF0F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20" name="Freeform 56"/>
                <p:cNvSpPr>
                  <a:spLocks/>
                </p:cNvSpPr>
                <p:nvPr/>
              </p:nvSpPr>
              <p:spPr bwMode="auto">
                <a:xfrm>
                  <a:off x="4764" y="1550"/>
                  <a:ext cx="238" cy="243"/>
                </a:xfrm>
                <a:custGeom>
                  <a:avLst/>
                  <a:gdLst>
                    <a:gd name="T0" fmla="*/ 119 w 238"/>
                    <a:gd name="T1" fmla="*/ 0 h 243"/>
                    <a:gd name="T2" fmla="*/ 76 w 238"/>
                    <a:gd name="T3" fmla="*/ 9 h 243"/>
                    <a:gd name="T4" fmla="*/ 32 w 238"/>
                    <a:gd name="T5" fmla="*/ 37 h 243"/>
                    <a:gd name="T6" fmla="*/ 11 w 238"/>
                    <a:gd name="T7" fmla="*/ 75 h 243"/>
                    <a:gd name="T8" fmla="*/ 0 w 238"/>
                    <a:gd name="T9" fmla="*/ 131 h 243"/>
                    <a:gd name="T10" fmla="*/ 11 w 238"/>
                    <a:gd name="T11" fmla="*/ 178 h 243"/>
                    <a:gd name="T12" fmla="*/ 32 w 238"/>
                    <a:gd name="T13" fmla="*/ 215 h 243"/>
                    <a:gd name="T14" fmla="*/ 76 w 238"/>
                    <a:gd name="T15" fmla="*/ 234 h 243"/>
                    <a:gd name="T16" fmla="*/ 119 w 238"/>
                    <a:gd name="T17" fmla="*/ 243 h 243"/>
                    <a:gd name="T18" fmla="*/ 173 w 238"/>
                    <a:gd name="T19" fmla="*/ 234 h 243"/>
                    <a:gd name="T20" fmla="*/ 206 w 238"/>
                    <a:gd name="T21" fmla="*/ 215 h 243"/>
                    <a:gd name="T22" fmla="*/ 227 w 238"/>
                    <a:gd name="T23" fmla="*/ 178 h 243"/>
                    <a:gd name="T24" fmla="*/ 238 w 238"/>
                    <a:gd name="T25" fmla="*/ 131 h 243"/>
                    <a:gd name="T26" fmla="*/ 227 w 238"/>
                    <a:gd name="T27" fmla="*/ 75 h 243"/>
                    <a:gd name="T28" fmla="*/ 206 w 238"/>
                    <a:gd name="T29" fmla="*/ 37 h 243"/>
                    <a:gd name="T30" fmla="*/ 173 w 238"/>
                    <a:gd name="T31" fmla="*/ 9 h 243"/>
                    <a:gd name="T32" fmla="*/ 119 w 238"/>
                    <a:gd name="T33" fmla="*/ 0 h 2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8" h="243">
                      <a:moveTo>
                        <a:pt x="119" y="0"/>
                      </a:moveTo>
                      <a:lnTo>
                        <a:pt x="76" y="9"/>
                      </a:lnTo>
                      <a:lnTo>
                        <a:pt x="32" y="37"/>
                      </a:lnTo>
                      <a:lnTo>
                        <a:pt x="11" y="75"/>
                      </a:lnTo>
                      <a:lnTo>
                        <a:pt x="0" y="131"/>
                      </a:lnTo>
                      <a:lnTo>
                        <a:pt x="11" y="178"/>
                      </a:lnTo>
                      <a:lnTo>
                        <a:pt x="32" y="215"/>
                      </a:lnTo>
                      <a:lnTo>
                        <a:pt x="76" y="234"/>
                      </a:lnTo>
                      <a:lnTo>
                        <a:pt x="119" y="243"/>
                      </a:lnTo>
                      <a:lnTo>
                        <a:pt x="173" y="234"/>
                      </a:lnTo>
                      <a:lnTo>
                        <a:pt x="206" y="215"/>
                      </a:lnTo>
                      <a:lnTo>
                        <a:pt x="227" y="178"/>
                      </a:lnTo>
                      <a:lnTo>
                        <a:pt x="238" y="131"/>
                      </a:lnTo>
                      <a:lnTo>
                        <a:pt x="227" y="75"/>
                      </a:lnTo>
                      <a:lnTo>
                        <a:pt x="206" y="37"/>
                      </a:lnTo>
                      <a:lnTo>
                        <a:pt x="173" y="9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FF1D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21" name="Freeform 57"/>
                <p:cNvSpPr>
                  <a:spLocks/>
                </p:cNvSpPr>
                <p:nvPr/>
              </p:nvSpPr>
              <p:spPr bwMode="auto">
                <a:xfrm>
                  <a:off x="4775" y="1559"/>
                  <a:ext cx="216" cy="225"/>
                </a:xfrm>
                <a:custGeom>
                  <a:avLst/>
                  <a:gdLst>
                    <a:gd name="T0" fmla="*/ 108 w 216"/>
                    <a:gd name="T1" fmla="*/ 0 h 225"/>
                    <a:gd name="T2" fmla="*/ 65 w 216"/>
                    <a:gd name="T3" fmla="*/ 9 h 225"/>
                    <a:gd name="T4" fmla="*/ 32 w 216"/>
                    <a:gd name="T5" fmla="*/ 37 h 225"/>
                    <a:gd name="T6" fmla="*/ 10 w 216"/>
                    <a:gd name="T7" fmla="*/ 75 h 225"/>
                    <a:gd name="T8" fmla="*/ 0 w 216"/>
                    <a:gd name="T9" fmla="*/ 122 h 225"/>
                    <a:gd name="T10" fmla="*/ 10 w 216"/>
                    <a:gd name="T11" fmla="*/ 159 h 225"/>
                    <a:gd name="T12" fmla="*/ 32 w 216"/>
                    <a:gd name="T13" fmla="*/ 197 h 225"/>
                    <a:gd name="T14" fmla="*/ 65 w 216"/>
                    <a:gd name="T15" fmla="*/ 216 h 225"/>
                    <a:gd name="T16" fmla="*/ 108 w 216"/>
                    <a:gd name="T17" fmla="*/ 225 h 225"/>
                    <a:gd name="T18" fmla="*/ 151 w 216"/>
                    <a:gd name="T19" fmla="*/ 216 h 225"/>
                    <a:gd name="T20" fmla="*/ 184 w 216"/>
                    <a:gd name="T21" fmla="*/ 197 h 225"/>
                    <a:gd name="T22" fmla="*/ 205 w 216"/>
                    <a:gd name="T23" fmla="*/ 159 h 225"/>
                    <a:gd name="T24" fmla="*/ 216 w 216"/>
                    <a:gd name="T25" fmla="*/ 122 h 225"/>
                    <a:gd name="T26" fmla="*/ 205 w 216"/>
                    <a:gd name="T27" fmla="*/ 75 h 225"/>
                    <a:gd name="T28" fmla="*/ 184 w 216"/>
                    <a:gd name="T29" fmla="*/ 37 h 225"/>
                    <a:gd name="T30" fmla="*/ 151 w 216"/>
                    <a:gd name="T31" fmla="*/ 9 h 225"/>
                    <a:gd name="T32" fmla="*/ 108 w 216"/>
                    <a:gd name="T33" fmla="*/ 0 h 2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" h="225">
                      <a:moveTo>
                        <a:pt x="108" y="0"/>
                      </a:moveTo>
                      <a:lnTo>
                        <a:pt x="65" y="9"/>
                      </a:lnTo>
                      <a:lnTo>
                        <a:pt x="32" y="37"/>
                      </a:lnTo>
                      <a:lnTo>
                        <a:pt x="10" y="75"/>
                      </a:lnTo>
                      <a:lnTo>
                        <a:pt x="0" y="122"/>
                      </a:lnTo>
                      <a:lnTo>
                        <a:pt x="10" y="159"/>
                      </a:lnTo>
                      <a:lnTo>
                        <a:pt x="32" y="197"/>
                      </a:lnTo>
                      <a:lnTo>
                        <a:pt x="65" y="216"/>
                      </a:lnTo>
                      <a:lnTo>
                        <a:pt x="108" y="225"/>
                      </a:lnTo>
                      <a:lnTo>
                        <a:pt x="151" y="216"/>
                      </a:lnTo>
                      <a:lnTo>
                        <a:pt x="184" y="197"/>
                      </a:lnTo>
                      <a:lnTo>
                        <a:pt x="205" y="159"/>
                      </a:lnTo>
                      <a:lnTo>
                        <a:pt x="216" y="122"/>
                      </a:lnTo>
                      <a:lnTo>
                        <a:pt x="205" y="75"/>
                      </a:lnTo>
                      <a:lnTo>
                        <a:pt x="184" y="37"/>
                      </a:lnTo>
                      <a:lnTo>
                        <a:pt x="151" y="9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FF2B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22" name="Freeform 58"/>
                <p:cNvSpPr>
                  <a:spLocks/>
                </p:cNvSpPr>
                <p:nvPr/>
              </p:nvSpPr>
              <p:spPr bwMode="auto">
                <a:xfrm>
                  <a:off x="4785" y="1568"/>
                  <a:ext cx="195" cy="207"/>
                </a:xfrm>
                <a:custGeom>
                  <a:avLst/>
                  <a:gdLst>
                    <a:gd name="T0" fmla="*/ 98 w 195"/>
                    <a:gd name="T1" fmla="*/ 0 h 207"/>
                    <a:gd name="T2" fmla="*/ 65 w 195"/>
                    <a:gd name="T3" fmla="*/ 10 h 207"/>
                    <a:gd name="T4" fmla="*/ 33 w 195"/>
                    <a:gd name="T5" fmla="*/ 28 h 207"/>
                    <a:gd name="T6" fmla="*/ 11 w 195"/>
                    <a:gd name="T7" fmla="*/ 66 h 207"/>
                    <a:gd name="T8" fmla="*/ 0 w 195"/>
                    <a:gd name="T9" fmla="*/ 113 h 207"/>
                    <a:gd name="T10" fmla="*/ 11 w 195"/>
                    <a:gd name="T11" fmla="*/ 150 h 207"/>
                    <a:gd name="T12" fmla="*/ 33 w 195"/>
                    <a:gd name="T13" fmla="*/ 178 h 207"/>
                    <a:gd name="T14" fmla="*/ 65 w 195"/>
                    <a:gd name="T15" fmla="*/ 197 h 207"/>
                    <a:gd name="T16" fmla="*/ 98 w 195"/>
                    <a:gd name="T17" fmla="*/ 207 h 207"/>
                    <a:gd name="T18" fmla="*/ 141 w 195"/>
                    <a:gd name="T19" fmla="*/ 197 h 207"/>
                    <a:gd name="T20" fmla="*/ 174 w 195"/>
                    <a:gd name="T21" fmla="*/ 178 h 207"/>
                    <a:gd name="T22" fmla="*/ 185 w 195"/>
                    <a:gd name="T23" fmla="*/ 150 h 207"/>
                    <a:gd name="T24" fmla="*/ 195 w 195"/>
                    <a:gd name="T25" fmla="*/ 113 h 207"/>
                    <a:gd name="T26" fmla="*/ 185 w 195"/>
                    <a:gd name="T27" fmla="*/ 66 h 207"/>
                    <a:gd name="T28" fmla="*/ 174 w 195"/>
                    <a:gd name="T29" fmla="*/ 28 h 207"/>
                    <a:gd name="T30" fmla="*/ 141 w 195"/>
                    <a:gd name="T31" fmla="*/ 10 h 207"/>
                    <a:gd name="T32" fmla="*/ 98 w 195"/>
                    <a:gd name="T33" fmla="*/ 0 h 2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5" h="207">
                      <a:moveTo>
                        <a:pt x="98" y="0"/>
                      </a:moveTo>
                      <a:lnTo>
                        <a:pt x="65" y="10"/>
                      </a:lnTo>
                      <a:lnTo>
                        <a:pt x="33" y="28"/>
                      </a:lnTo>
                      <a:lnTo>
                        <a:pt x="11" y="66"/>
                      </a:lnTo>
                      <a:lnTo>
                        <a:pt x="0" y="113"/>
                      </a:lnTo>
                      <a:lnTo>
                        <a:pt x="11" y="150"/>
                      </a:lnTo>
                      <a:lnTo>
                        <a:pt x="33" y="178"/>
                      </a:lnTo>
                      <a:lnTo>
                        <a:pt x="65" y="197"/>
                      </a:lnTo>
                      <a:lnTo>
                        <a:pt x="98" y="207"/>
                      </a:lnTo>
                      <a:lnTo>
                        <a:pt x="141" y="197"/>
                      </a:lnTo>
                      <a:lnTo>
                        <a:pt x="174" y="178"/>
                      </a:lnTo>
                      <a:lnTo>
                        <a:pt x="185" y="150"/>
                      </a:lnTo>
                      <a:lnTo>
                        <a:pt x="195" y="113"/>
                      </a:lnTo>
                      <a:lnTo>
                        <a:pt x="185" y="66"/>
                      </a:lnTo>
                      <a:lnTo>
                        <a:pt x="174" y="28"/>
                      </a:lnTo>
                      <a:lnTo>
                        <a:pt x="141" y="1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FF38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23" name="Freeform 59"/>
                <p:cNvSpPr>
                  <a:spLocks/>
                </p:cNvSpPr>
                <p:nvPr/>
              </p:nvSpPr>
              <p:spPr bwMode="auto">
                <a:xfrm>
                  <a:off x="4796" y="1578"/>
                  <a:ext cx="184" cy="197"/>
                </a:xfrm>
                <a:custGeom>
                  <a:avLst/>
                  <a:gdLst>
                    <a:gd name="T0" fmla="*/ 87 w 184"/>
                    <a:gd name="T1" fmla="*/ 0 h 197"/>
                    <a:gd name="T2" fmla="*/ 54 w 184"/>
                    <a:gd name="T3" fmla="*/ 9 h 197"/>
                    <a:gd name="T4" fmla="*/ 22 w 184"/>
                    <a:gd name="T5" fmla="*/ 28 h 197"/>
                    <a:gd name="T6" fmla="*/ 11 w 184"/>
                    <a:gd name="T7" fmla="*/ 65 h 197"/>
                    <a:gd name="T8" fmla="*/ 0 w 184"/>
                    <a:gd name="T9" fmla="*/ 103 h 197"/>
                    <a:gd name="T10" fmla="*/ 11 w 184"/>
                    <a:gd name="T11" fmla="*/ 140 h 197"/>
                    <a:gd name="T12" fmla="*/ 22 w 184"/>
                    <a:gd name="T13" fmla="*/ 168 h 197"/>
                    <a:gd name="T14" fmla="*/ 54 w 184"/>
                    <a:gd name="T15" fmla="*/ 187 h 197"/>
                    <a:gd name="T16" fmla="*/ 87 w 184"/>
                    <a:gd name="T17" fmla="*/ 197 h 197"/>
                    <a:gd name="T18" fmla="*/ 130 w 184"/>
                    <a:gd name="T19" fmla="*/ 187 h 197"/>
                    <a:gd name="T20" fmla="*/ 152 w 184"/>
                    <a:gd name="T21" fmla="*/ 168 h 197"/>
                    <a:gd name="T22" fmla="*/ 174 w 184"/>
                    <a:gd name="T23" fmla="*/ 140 h 197"/>
                    <a:gd name="T24" fmla="*/ 184 w 184"/>
                    <a:gd name="T25" fmla="*/ 103 h 197"/>
                    <a:gd name="T26" fmla="*/ 174 w 184"/>
                    <a:gd name="T27" fmla="*/ 65 h 197"/>
                    <a:gd name="T28" fmla="*/ 152 w 184"/>
                    <a:gd name="T29" fmla="*/ 28 h 197"/>
                    <a:gd name="T30" fmla="*/ 130 w 184"/>
                    <a:gd name="T31" fmla="*/ 9 h 197"/>
                    <a:gd name="T32" fmla="*/ 87 w 184"/>
                    <a:gd name="T33" fmla="*/ 0 h 19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97">
                      <a:moveTo>
                        <a:pt x="87" y="0"/>
                      </a:moveTo>
                      <a:lnTo>
                        <a:pt x="54" y="9"/>
                      </a:lnTo>
                      <a:lnTo>
                        <a:pt x="22" y="28"/>
                      </a:lnTo>
                      <a:lnTo>
                        <a:pt x="11" y="65"/>
                      </a:lnTo>
                      <a:lnTo>
                        <a:pt x="0" y="103"/>
                      </a:lnTo>
                      <a:lnTo>
                        <a:pt x="11" y="140"/>
                      </a:lnTo>
                      <a:lnTo>
                        <a:pt x="22" y="168"/>
                      </a:lnTo>
                      <a:lnTo>
                        <a:pt x="54" y="187"/>
                      </a:lnTo>
                      <a:lnTo>
                        <a:pt x="87" y="197"/>
                      </a:lnTo>
                      <a:lnTo>
                        <a:pt x="130" y="187"/>
                      </a:lnTo>
                      <a:lnTo>
                        <a:pt x="152" y="168"/>
                      </a:lnTo>
                      <a:lnTo>
                        <a:pt x="174" y="140"/>
                      </a:lnTo>
                      <a:lnTo>
                        <a:pt x="184" y="103"/>
                      </a:lnTo>
                      <a:lnTo>
                        <a:pt x="174" y="65"/>
                      </a:lnTo>
                      <a:lnTo>
                        <a:pt x="152" y="28"/>
                      </a:lnTo>
                      <a:lnTo>
                        <a:pt x="130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FF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24" name="Freeform 60"/>
                <p:cNvSpPr>
                  <a:spLocks/>
                </p:cNvSpPr>
                <p:nvPr/>
              </p:nvSpPr>
              <p:spPr bwMode="auto">
                <a:xfrm>
                  <a:off x="4796" y="1587"/>
                  <a:ext cx="184" cy="178"/>
                </a:xfrm>
                <a:custGeom>
                  <a:avLst/>
                  <a:gdLst>
                    <a:gd name="T0" fmla="*/ 87 w 184"/>
                    <a:gd name="T1" fmla="*/ 0 h 178"/>
                    <a:gd name="T2" fmla="*/ 54 w 184"/>
                    <a:gd name="T3" fmla="*/ 9 h 178"/>
                    <a:gd name="T4" fmla="*/ 22 w 184"/>
                    <a:gd name="T5" fmla="*/ 28 h 178"/>
                    <a:gd name="T6" fmla="*/ 11 w 184"/>
                    <a:gd name="T7" fmla="*/ 56 h 178"/>
                    <a:gd name="T8" fmla="*/ 0 w 184"/>
                    <a:gd name="T9" fmla="*/ 94 h 178"/>
                    <a:gd name="T10" fmla="*/ 11 w 184"/>
                    <a:gd name="T11" fmla="*/ 131 h 178"/>
                    <a:gd name="T12" fmla="*/ 22 w 184"/>
                    <a:gd name="T13" fmla="*/ 150 h 178"/>
                    <a:gd name="T14" fmla="*/ 54 w 184"/>
                    <a:gd name="T15" fmla="*/ 169 h 178"/>
                    <a:gd name="T16" fmla="*/ 87 w 184"/>
                    <a:gd name="T17" fmla="*/ 178 h 178"/>
                    <a:gd name="T18" fmla="*/ 130 w 184"/>
                    <a:gd name="T19" fmla="*/ 169 h 178"/>
                    <a:gd name="T20" fmla="*/ 152 w 184"/>
                    <a:gd name="T21" fmla="*/ 150 h 178"/>
                    <a:gd name="T22" fmla="*/ 174 w 184"/>
                    <a:gd name="T23" fmla="*/ 131 h 178"/>
                    <a:gd name="T24" fmla="*/ 184 w 184"/>
                    <a:gd name="T25" fmla="*/ 94 h 178"/>
                    <a:gd name="T26" fmla="*/ 174 w 184"/>
                    <a:gd name="T27" fmla="*/ 56 h 178"/>
                    <a:gd name="T28" fmla="*/ 152 w 184"/>
                    <a:gd name="T29" fmla="*/ 28 h 178"/>
                    <a:gd name="T30" fmla="*/ 130 w 184"/>
                    <a:gd name="T31" fmla="*/ 9 h 178"/>
                    <a:gd name="T32" fmla="*/ 87 w 18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78">
                      <a:moveTo>
                        <a:pt x="87" y="0"/>
                      </a:moveTo>
                      <a:lnTo>
                        <a:pt x="54" y="9"/>
                      </a:lnTo>
                      <a:lnTo>
                        <a:pt x="22" y="28"/>
                      </a:lnTo>
                      <a:lnTo>
                        <a:pt x="11" y="56"/>
                      </a:lnTo>
                      <a:lnTo>
                        <a:pt x="0" y="94"/>
                      </a:lnTo>
                      <a:lnTo>
                        <a:pt x="11" y="131"/>
                      </a:lnTo>
                      <a:lnTo>
                        <a:pt x="22" y="150"/>
                      </a:lnTo>
                      <a:lnTo>
                        <a:pt x="54" y="169"/>
                      </a:lnTo>
                      <a:lnTo>
                        <a:pt x="87" y="178"/>
                      </a:lnTo>
                      <a:lnTo>
                        <a:pt x="130" y="169"/>
                      </a:lnTo>
                      <a:lnTo>
                        <a:pt x="152" y="150"/>
                      </a:lnTo>
                      <a:lnTo>
                        <a:pt x="174" y="131"/>
                      </a:lnTo>
                      <a:lnTo>
                        <a:pt x="184" y="94"/>
                      </a:lnTo>
                      <a:lnTo>
                        <a:pt x="174" y="56"/>
                      </a:lnTo>
                      <a:lnTo>
                        <a:pt x="152" y="28"/>
                      </a:lnTo>
                      <a:lnTo>
                        <a:pt x="130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FF5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25" name="Freeform 61"/>
                <p:cNvSpPr>
                  <a:spLocks/>
                </p:cNvSpPr>
                <p:nvPr/>
              </p:nvSpPr>
              <p:spPr bwMode="auto">
                <a:xfrm>
                  <a:off x="4807" y="1596"/>
                  <a:ext cx="163" cy="160"/>
                </a:xfrm>
                <a:custGeom>
                  <a:avLst/>
                  <a:gdLst>
                    <a:gd name="T0" fmla="*/ 76 w 163"/>
                    <a:gd name="T1" fmla="*/ 0 h 160"/>
                    <a:gd name="T2" fmla="*/ 43 w 163"/>
                    <a:gd name="T3" fmla="*/ 10 h 160"/>
                    <a:gd name="T4" fmla="*/ 22 w 163"/>
                    <a:gd name="T5" fmla="*/ 29 h 160"/>
                    <a:gd name="T6" fmla="*/ 11 w 163"/>
                    <a:gd name="T7" fmla="*/ 57 h 160"/>
                    <a:gd name="T8" fmla="*/ 0 w 163"/>
                    <a:gd name="T9" fmla="*/ 85 h 160"/>
                    <a:gd name="T10" fmla="*/ 11 w 163"/>
                    <a:gd name="T11" fmla="*/ 113 h 160"/>
                    <a:gd name="T12" fmla="*/ 22 w 163"/>
                    <a:gd name="T13" fmla="*/ 141 h 160"/>
                    <a:gd name="T14" fmla="*/ 43 w 163"/>
                    <a:gd name="T15" fmla="*/ 150 h 160"/>
                    <a:gd name="T16" fmla="*/ 76 w 163"/>
                    <a:gd name="T17" fmla="*/ 160 h 160"/>
                    <a:gd name="T18" fmla="*/ 108 w 163"/>
                    <a:gd name="T19" fmla="*/ 150 h 160"/>
                    <a:gd name="T20" fmla="*/ 141 w 163"/>
                    <a:gd name="T21" fmla="*/ 141 h 160"/>
                    <a:gd name="T22" fmla="*/ 152 w 163"/>
                    <a:gd name="T23" fmla="*/ 113 h 160"/>
                    <a:gd name="T24" fmla="*/ 163 w 163"/>
                    <a:gd name="T25" fmla="*/ 85 h 160"/>
                    <a:gd name="T26" fmla="*/ 152 w 163"/>
                    <a:gd name="T27" fmla="*/ 57 h 160"/>
                    <a:gd name="T28" fmla="*/ 141 w 163"/>
                    <a:gd name="T29" fmla="*/ 29 h 160"/>
                    <a:gd name="T30" fmla="*/ 108 w 163"/>
                    <a:gd name="T31" fmla="*/ 10 h 160"/>
                    <a:gd name="T32" fmla="*/ 76 w 163"/>
                    <a:gd name="T33" fmla="*/ 0 h 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3" h="160">
                      <a:moveTo>
                        <a:pt x="76" y="0"/>
                      </a:moveTo>
                      <a:lnTo>
                        <a:pt x="43" y="10"/>
                      </a:lnTo>
                      <a:lnTo>
                        <a:pt x="22" y="29"/>
                      </a:lnTo>
                      <a:lnTo>
                        <a:pt x="11" y="57"/>
                      </a:lnTo>
                      <a:lnTo>
                        <a:pt x="0" y="85"/>
                      </a:lnTo>
                      <a:lnTo>
                        <a:pt x="11" y="113"/>
                      </a:lnTo>
                      <a:lnTo>
                        <a:pt x="22" y="141"/>
                      </a:lnTo>
                      <a:lnTo>
                        <a:pt x="43" y="150"/>
                      </a:lnTo>
                      <a:lnTo>
                        <a:pt x="76" y="160"/>
                      </a:lnTo>
                      <a:lnTo>
                        <a:pt x="108" y="150"/>
                      </a:lnTo>
                      <a:lnTo>
                        <a:pt x="141" y="141"/>
                      </a:lnTo>
                      <a:lnTo>
                        <a:pt x="152" y="113"/>
                      </a:lnTo>
                      <a:lnTo>
                        <a:pt x="163" y="85"/>
                      </a:lnTo>
                      <a:lnTo>
                        <a:pt x="152" y="57"/>
                      </a:lnTo>
                      <a:lnTo>
                        <a:pt x="141" y="29"/>
                      </a:lnTo>
                      <a:lnTo>
                        <a:pt x="108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FF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26" name="Freeform 62"/>
                <p:cNvSpPr>
                  <a:spLocks/>
                </p:cNvSpPr>
                <p:nvPr/>
              </p:nvSpPr>
              <p:spPr bwMode="auto">
                <a:xfrm>
                  <a:off x="4818" y="1606"/>
                  <a:ext cx="141" cy="140"/>
                </a:xfrm>
                <a:custGeom>
                  <a:avLst/>
                  <a:gdLst>
                    <a:gd name="T0" fmla="*/ 65 w 141"/>
                    <a:gd name="T1" fmla="*/ 0 h 140"/>
                    <a:gd name="T2" fmla="*/ 43 w 141"/>
                    <a:gd name="T3" fmla="*/ 9 h 140"/>
                    <a:gd name="T4" fmla="*/ 22 w 141"/>
                    <a:gd name="T5" fmla="*/ 28 h 140"/>
                    <a:gd name="T6" fmla="*/ 11 w 141"/>
                    <a:gd name="T7" fmla="*/ 47 h 140"/>
                    <a:gd name="T8" fmla="*/ 0 w 141"/>
                    <a:gd name="T9" fmla="*/ 75 h 140"/>
                    <a:gd name="T10" fmla="*/ 11 w 141"/>
                    <a:gd name="T11" fmla="*/ 103 h 140"/>
                    <a:gd name="T12" fmla="*/ 22 w 141"/>
                    <a:gd name="T13" fmla="*/ 122 h 140"/>
                    <a:gd name="T14" fmla="*/ 43 w 141"/>
                    <a:gd name="T15" fmla="*/ 140 h 140"/>
                    <a:gd name="T16" fmla="*/ 65 w 141"/>
                    <a:gd name="T17" fmla="*/ 140 h 140"/>
                    <a:gd name="T18" fmla="*/ 97 w 141"/>
                    <a:gd name="T19" fmla="*/ 140 h 140"/>
                    <a:gd name="T20" fmla="*/ 119 w 141"/>
                    <a:gd name="T21" fmla="*/ 122 h 140"/>
                    <a:gd name="T22" fmla="*/ 141 w 141"/>
                    <a:gd name="T23" fmla="*/ 103 h 140"/>
                    <a:gd name="T24" fmla="*/ 141 w 141"/>
                    <a:gd name="T25" fmla="*/ 75 h 140"/>
                    <a:gd name="T26" fmla="*/ 141 w 141"/>
                    <a:gd name="T27" fmla="*/ 47 h 140"/>
                    <a:gd name="T28" fmla="*/ 119 w 141"/>
                    <a:gd name="T29" fmla="*/ 28 h 140"/>
                    <a:gd name="T30" fmla="*/ 97 w 141"/>
                    <a:gd name="T31" fmla="*/ 9 h 140"/>
                    <a:gd name="T32" fmla="*/ 65 w 141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1" h="140">
                      <a:moveTo>
                        <a:pt x="65" y="0"/>
                      </a:moveTo>
                      <a:lnTo>
                        <a:pt x="43" y="9"/>
                      </a:lnTo>
                      <a:lnTo>
                        <a:pt x="22" y="28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03"/>
                      </a:lnTo>
                      <a:lnTo>
                        <a:pt x="22" y="122"/>
                      </a:lnTo>
                      <a:lnTo>
                        <a:pt x="43" y="140"/>
                      </a:lnTo>
                      <a:lnTo>
                        <a:pt x="65" y="140"/>
                      </a:lnTo>
                      <a:lnTo>
                        <a:pt x="97" y="140"/>
                      </a:lnTo>
                      <a:lnTo>
                        <a:pt x="119" y="122"/>
                      </a:lnTo>
                      <a:lnTo>
                        <a:pt x="141" y="103"/>
                      </a:lnTo>
                      <a:lnTo>
                        <a:pt x="141" y="75"/>
                      </a:lnTo>
                      <a:lnTo>
                        <a:pt x="141" y="47"/>
                      </a:lnTo>
                      <a:lnTo>
                        <a:pt x="119" y="28"/>
                      </a:lnTo>
                      <a:lnTo>
                        <a:pt x="9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27" name="Freeform 63"/>
                <p:cNvSpPr>
                  <a:spLocks/>
                </p:cNvSpPr>
                <p:nvPr/>
              </p:nvSpPr>
              <p:spPr bwMode="auto">
                <a:xfrm>
                  <a:off x="4829" y="1615"/>
                  <a:ext cx="119" cy="122"/>
                </a:xfrm>
                <a:custGeom>
                  <a:avLst/>
                  <a:gdLst>
                    <a:gd name="T0" fmla="*/ 65 w 119"/>
                    <a:gd name="T1" fmla="*/ 0 h 122"/>
                    <a:gd name="T2" fmla="*/ 32 w 119"/>
                    <a:gd name="T3" fmla="*/ 10 h 122"/>
                    <a:gd name="T4" fmla="*/ 21 w 119"/>
                    <a:gd name="T5" fmla="*/ 19 h 122"/>
                    <a:gd name="T6" fmla="*/ 0 w 119"/>
                    <a:gd name="T7" fmla="*/ 66 h 122"/>
                    <a:gd name="T8" fmla="*/ 21 w 119"/>
                    <a:gd name="T9" fmla="*/ 103 h 122"/>
                    <a:gd name="T10" fmla="*/ 32 w 119"/>
                    <a:gd name="T11" fmla="*/ 122 h 122"/>
                    <a:gd name="T12" fmla="*/ 65 w 119"/>
                    <a:gd name="T13" fmla="*/ 122 h 122"/>
                    <a:gd name="T14" fmla="*/ 86 w 119"/>
                    <a:gd name="T15" fmla="*/ 122 h 122"/>
                    <a:gd name="T16" fmla="*/ 108 w 119"/>
                    <a:gd name="T17" fmla="*/ 103 h 122"/>
                    <a:gd name="T18" fmla="*/ 119 w 119"/>
                    <a:gd name="T19" fmla="*/ 66 h 122"/>
                    <a:gd name="T20" fmla="*/ 108 w 119"/>
                    <a:gd name="T21" fmla="*/ 19 h 122"/>
                    <a:gd name="T22" fmla="*/ 86 w 119"/>
                    <a:gd name="T23" fmla="*/ 10 h 122"/>
                    <a:gd name="T24" fmla="*/ 65 w 119"/>
                    <a:gd name="T25" fmla="*/ 0 h 12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9" h="122">
                      <a:moveTo>
                        <a:pt x="65" y="0"/>
                      </a:moveTo>
                      <a:lnTo>
                        <a:pt x="32" y="10"/>
                      </a:lnTo>
                      <a:lnTo>
                        <a:pt x="21" y="19"/>
                      </a:lnTo>
                      <a:lnTo>
                        <a:pt x="0" y="66"/>
                      </a:lnTo>
                      <a:lnTo>
                        <a:pt x="21" y="103"/>
                      </a:lnTo>
                      <a:lnTo>
                        <a:pt x="32" y="122"/>
                      </a:lnTo>
                      <a:lnTo>
                        <a:pt x="65" y="122"/>
                      </a:lnTo>
                      <a:lnTo>
                        <a:pt x="86" y="122"/>
                      </a:lnTo>
                      <a:lnTo>
                        <a:pt x="108" y="103"/>
                      </a:lnTo>
                      <a:lnTo>
                        <a:pt x="119" y="66"/>
                      </a:lnTo>
                      <a:lnTo>
                        <a:pt x="108" y="19"/>
                      </a:lnTo>
                      <a:lnTo>
                        <a:pt x="86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7D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28" name="Freeform 64"/>
                <p:cNvSpPr>
                  <a:spLocks/>
                </p:cNvSpPr>
                <p:nvPr/>
              </p:nvSpPr>
              <p:spPr bwMode="auto">
                <a:xfrm>
                  <a:off x="4840" y="1625"/>
                  <a:ext cx="97" cy="103"/>
                </a:xfrm>
                <a:custGeom>
                  <a:avLst/>
                  <a:gdLst>
                    <a:gd name="T0" fmla="*/ 54 w 97"/>
                    <a:gd name="T1" fmla="*/ 0 h 103"/>
                    <a:gd name="T2" fmla="*/ 32 w 97"/>
                    <a:gd name="T3" fmla="*/ 9 h 103"/>
                    <a:gd name="T4" fmla="*/ 10 w 97"/>
                    <a:gd name="T5" fmla="*/ 18 h 103"/>
                    <a:gd name="T6" fmla="*/ 0 w 97"/>
                    <a:gd name="T7" fmla="*/ 56 h 103"/>
                    <a:gd name="T8" fmla="*/ 10 w 97"/>
                    <a:gd name="T9" fmla="*/ 93 h 103"/>
                    <a:gd name="T10" fmla="*/ 54 w 97"/>
                    <a:gd name="T11" fmla="*/ 103 h 103"/>
                    <a:gd name="T12" fmla="*/ 86 w 97"/>
                    <a:gd name="T13" fmla="*/ 93 h 103"/>
                    <a:gd name="T14" fmla="*/ 97 w 97"/>
                    <a:gd name="T15" fmla="*/ 56 h 103"/>
                    <a:gd name="T16" fmla="*/ 86 w 97"/>
                    <a:gd name="T17" fmla="*/ 18 h 103"/>
                    <a:gd name="T18" fmla="*/ 75 w 97"/>
                    <a:gd name="T19" fmla="*/ 9 h 103"/>
                    <a:gd name="T20" fmla="*/ 54 w 97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03">
                      <a:moveTo>
                        <a:pt x="54" y="0"/>
                      </a:moveTo>
                      <a:lnTo>
                        <a:pt x="32" y="9"/>
                      </a:lnTo>
                      <a:lnTo>
                        <a:pt x="10" y="18"/>
                      </a:lnTo>
                      <a:lnTo>
                        <a:pt x="0" y="56"/>
                      </a:lnTo>
                      <a:lnTo>
                        <a:pt x="10" y="93"/>
                      </a:lnTo>
                      <a:lnTo>
                        <a:pt x="54" y="103"/>
                      </a:lnTo>
                      <a:lnTo>
                        <a:pt x="86" y="93"/>
                      </a:lnTo>
                      <a:lnTo>
                        <a:pt x="97" y="56"/>
                      </a:lnTo>
                      <a:lnTo>
                        <a:pt x="86" y="18"/>
                      </a:lnTo>
                      <a:lnTo>
                        <a:pt x="75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29" name="Freeform 65"/>
                <p:cNvSpPr>
                  <a:spLocks/>
                </p:cNvSpPr>
                <p:nvPr/>
              </p:nvSpPr>
              <p:spPr bwMode="auto">
                <a:xfrm>
                  <a:off x="4840" y="1634"/>
                  <a:ext cx="97" cy="84"/>
                </a:xfrm>
                <a:custGeom>
                  <a:avLst/>
                  <a:gdLst>
                    <a:gd name="T0" fmla="*/ 54 w 97"/>
                    <a:gd name="T1" fmla="*/ 0 h 84"/>
                    <a:gd name="T2" fmla="*/ 10 w 97"/>
                    <a:gd name="T3" fmla="*/ 9 h 84"/>
                    <a:gd name="T4" fmla="*/ 0 w 97"/>
                    <a:gd name="T5" fmla="*/ 47 h 84"/>
                    <a:gd name="T6" fmla="*/ 10 w 97"/>
                    <a:gd name="T7" fmla="*/ 75 h 84"/>
                    <a:gd name="T8" fmla="*/ 54 w 97"/>
                    <a:gd name="T9" fmla="*/ 84 h 84"/>
                    <a:gd name="T10" fmla="*/ 86 w 97"/>
                    <a:gd name="T11" fmla="*/ 75 h 84"/>
                    <a:gd name="T12" fmla="*/ 97 w 97"/>
                    <a:gd name="T13" fmla="*/ 47 h 84"/>
                    <a:gd name="T14" fmla="*/ 86 w 97"/>
                    <a:gd name="T15" fmla="*/ 9 h 84"/>
                    <a:gd name="T16" fmla="*/ 54 w 9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84">
                      <a:moveTo>
                        <a:pt x="54" y="0"/>
                      </a:moveTo>
                      <a:lnTo>
                        <a:pt x="10" y="9"/>
                      </a:lnTo>
                      <a:lnTo>
                        <a:pt x="0" y="47"/>
                      </a:lnTo>
                      <a:lnTo>
                        <a:pt x="10" y="75"/>
                      </a:lnTo>
                      <a:lnTo>
                        <a:pt x="54" y="84"/>
                      </a:lnTo>
                      <a:lnTo>
                        <a:pt x="86" y="75"/>
                      </a:lnTo>
                      <a:lnTo>
                        <a:pt x="97" y="47"/>
                      </a:lnTo>
                      <a:lnTo>
                        <a:pt x="86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92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30" name="Freeform 66"/>
                <p:cNvSpPr>
                  <a:spLocks/>
                </p:cNvSpPr>
                <p:nvPr/>
              </p:nvSpPr>
              <p:spPr bwMode="auto">
                <a:xfrm>
                  <a:off x="4850" y="1643"/>
                  <a:ext cx="76" cy="66"/>
                </a:xfrm>
                <a:custGeom>
                  <a:avLst/>
                  <a:gdLst>
                    <a:gd name="T0" fmla="*/ 44 w 76"/>
                    <a:gd name="T1" fmla="*/ 0 h 66"/>
                    <a:gd name="T2" fmla="*/ 11 w 76"/>
                    <a:gd name="T3" fmla="*/ 10 h 66"/>
                    <a:gd name="T4" fmla="*/ 0 w 76"/>
                    <a:gd name="T5" fmla="*/ 38 h 66"/>
                    <a:gd name="T6" fmla="*/ 11 w 76"/>
                    <a:gd name="T7" fmla="*/ 57 h 66"/>
                    <a:gd name="T8" fmla="*/ 44 w 76"/>
                    <a:gd name="T9" fmla="*/ 66 h 66"/>
                    <a:gd name="T10" fmla="*/ 65 w 76"/>
                    <a:gd name="T11" fmla="*/ 57 h 66"/>
                    <a:gd name="T12" fmla="*/ 76 w 76"/>
                    <a:gd name="T13" fmla="*/ 38 h 66"/>
                    <a:gd name="T14" fmla="*/ 65 w 76"/>
                    <a:gd name="T15" fmla="*/ 10 h 66"/>
                    <a:gd name="T16" fmla="*/ 44 w 76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44" y="0"/>
                      </a:moveTo>
                      <a:lnTo>
                        <a:pt x="11" y="10"/>
                      </a:lnTo>
                      <a:lnTo>
                        <a:pt x="0" y="38"/>
                      </a:lnTo>
                      <a:lnTo>
                        <a:pt x="11" y="57"/>
                      </a:lnTo>
                      <a:lnTo>
                        <a:pt x="44" y="66"/>
                      </a:lnTo>
                      <a:lnTo>
                        <a:pt x="65" y="57"/>
                      </a:lnTo>
                      <a:lnTo>
                        <a:pt x="76" y="38"/>
                      </a:lnTo>
                      <a:lnTo>
                        <a:pt x="65" y="1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31" name="Freeform 67"/>
                <p:cNvSpPr>
                  <a:spLocks/>
                </p:cNvSpPr>
                <p:nvPr/>
              </p:nvSpPr>
              <p:spPr bwMode="auto">
                <a:xfrm>
                  <a:off x="4861" y="1653"/>
                  <a:ext cx="65" cy="56"/>
                </a:xfrm>
                <a:custGeom>
                  <a:avLst/>
                  <a:gdLst>
                    <a:gd name="T0" fmla="*/ 33 w 65"/>
                    <a:gd name="T1" fmla="*/ 0 h 56"/>
                    <a:gd name="T2" fmla="*/ 11 w 65"/>
                    <a:gd name="T3" fmla="*/ 9 h 56"/>
                    <a:gd name="T4" fmla="*/ 0 w 65"/>
                    <a:gd name="T5" fmla="*/ 28 h 56"/>
                    <a:gd name="T6" fmla="*/ 11 w 65"/>
                    <a:gd name="T7" fmla="*/ 47 h 56"/>
                    <a:gd name="T8" fmla="*/ 33 w 65"/>
                    <a:gd name="T9" fmla="*/ 56 h 56"/>
                    <a:gd name="T10" fmla="*/ 54 w 65"/>
                    <a:gd name="T11" fmla="*/ 47 h 56"/>
                    <a:gd name="T12" fmla="*/ 65 w 65"/>
                    <a:gd name="T13" fmla="*/ 28 h 56"/>
                    <a:gd name="T14" fmla="*/ 54 w 65"/>
                    <a:gd name="T15" fmla="*/ 9 h 56"/>
                    <a:gd name="T16" fmla="*/ 33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3" y="0"/>
                      </a:moveTo>
                      <a:lnTo>
                        <a:pt x="11" y="9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3" y="56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32" name="Freeform 68"/>
                <p:cNvSpPr>
                  <a:spLocks/>
                </p:cNvSpPr>
                <p:nvPr/>
              </p:nvSpPr>
              <p:spPr bwMode="auto">
                <a:xfrm>
                  <a:off x="4872" y="1662"/>
                  <a:ext cx="43" cy="38"/>
                </a:xfrm>
                <a:custGeom>
                  <a:avLst/>
                  <a:gdLst>
                    <a:gd name="T0" fmla="*/ 22 w 43"/>
                    <a:gd name="T1" fmla="*/ 0 h 38"/>
                    <a:gd name="T2" fmla="*/ 11 w 43"/>
                    <a:gd name="T3" fmla="*/ 9 h 38"/>
                    <a:gd name="T4" fmla="*/ 0 w 43"/>
                    <a:gd name="T5" fmla="*/ 19 h 38"/>
                    <a:gd name="T6" fmla="*/ 11 w 43"/>
                    <a:gd name="T7" fmla="*/ 28 h 38"/>
                    <a:gd name="T8" fmla="*/ 22 w 43"/>
                    <a:gd name="T9" fmla="*/ 38 h 38"/>
                    <a:gd name="T10" fmla="*/ 33 w 43"/>
                    <a:gd name="T11" fmla="*/ 28 h 38"/>
                    <a:gd name="T12" fmla="*/ 43 w 43"/>
                    <a:gd name="T13" fmla="*/ 19 h 38"/>
                    <a:gd name="T14" fmla="*/ 33 w 43"/>
                    <a:gd name="T15" fmla="*/ 9 h 38"/>
                    <a:gd name="T16" fmla="*/ 22 w 43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38">
                      <a:moveTo>
                        <a:pt x="22" y="0"/>
                      </a:moveTo>
                      <a:lnTo>
                        <a:pt x="11" y="9"/>
                      </a:lnTo>
                      <a:lnTo>
                        <a:pt x="0" y="19"/>
                      </a:lnTo>
                      <a:lnTo>
                        <a:pt x="11" y="28"/>
                      </a:lnTo>
                      <a:lnTo>
                        <a:pt x="22" y="38"/>
                      </a:lnTo>
                      <a:lnTo>
                        <a:pt x="33" y="28"/>
                      </a:lnTo>
                      <a:lnTo>
                        <a:pt x="43" y="19"/>
                      </a:lnTo>
                      <a:lnTo>
                        <a:pt x="33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A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33" name="Freeform 69"/>
                <p:cNvSpPr>
                  <a:spLocks/>
                </p:cNvSpPr>
                <p:nvPr/>
              </p:nvSpPr>
              <p:spPr bwMode="auto">
                <a:xfrm>
                  <a:off x="4883" y="1671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10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10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10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sp>
            <p:nvSpPr>
              <p:cNvPr id="31" name="Line 71"/>
              <p:cNvSpPr>
                <a:spLocks noChangeShapeType="1"/>
              </p:cNvSpPr>
              <p:nvPr/>
            </p:nvSpPr>
            <p:spPr bwMode="auto">
              <a:xfrm>
                <a:off x="6908800" y="3114675"/>
                <a:ext cx="1169988" cy="0"/>
              </a:xfrm>
              <a:prstGeom prst="line">
                <a:avLst/>
              </a:prstGeom>
              <a:noFill/>
              <a:ln w="6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2" name="Line 72"/>
              <p:cNvSpPr>
                <a:spLocks noChangeShapeType="1"/>
              </p:cNvSpPr>
              <p:nvPr/>
            </p:nvSpPr>
            <p:spPr bwMode="auto">
              <a:xfrm>
                <a:off x="6634163" y="2876550"/>
                <a:ext cx="274638" cy="238125"/>
              </a:xfrm>
              <a:prstGeom prst="line">
                <a:avLst/>
              </a:prstGeom>
              <a:noFill/>
              <a:ln w="6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grpSp>
            <p:nvGrpSpPr>
              <p:cNvPr id="33" name="Group 130"/>
              <p:cNvGrpSpPr>
                <a:grpSpLocks/>
              </p:cNvGrpSpPr>
              <p:nvPr/>
            </p:nvGrpSpPr>
            <p:grpSpPr bwMode="auto">
              <a:xfrm>
                <a:off x="5033962" y="2698750"/>
                <a:ext cx="1685925" cy="385762"/>
                <a:chOff x="3171" y="1700"/>
                <a:chExt cx="1062" cy="243"/>
              </a:xfrm>
            </p:grpSpPr>
            <p:sp>
              <p:nvSpPr>
                <p:cNvPr id="462" name="Line 73"/>
                <p:cNvSpPr>
                  <a:spLocks noChangeShapeType="1"/>
                </p:cNvSpPr>
                <p:nvPr/>
              </p:nvSpPr>
              <p:spPr bwMode="auto">
                <a:xfrm>
                  <a:off x="3247" y="1821"/>
                  <a:ext cx="878" cy="0"/>
                </a:xfrm>
                <a:prstGeom prst="line">
                  <a:avLst/>
                </a:prstGeom>
                <a:noFill/>
                <a:ln w="6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grpSp>
              <p:nvGrpSpPr>
                <p:cNvPr id="463" name="Group 87"/>
                <p:cNvGrpSpPr>
                  <a:grpSpLocks/>
                </p:cNvGrpSpPr>
                <p:nvPr/>
              </p:nvGrpSpPr>
              <p:grpSpPr bwMode="auto">
                <a:xfrm>
                  <a:off x="3442" y="1700"/>
                  <a:ext cx="249" cy="243"/>
                  <a:chOff x="3442" y="1700"/>
                  <a:chExt cx="249" cy="243"/>
                </a:xfrm>
              </p:grpSpPr>
              <p:sp>
                <p:nvSpPr>
                  <p:cNvPr id="506" name="Freeform 74"/>
                  <p:cNvSpPr>
                    <a:spLocks/>
                  </p:cNvSpPr>
                  <p:nvPr/>
                </p:nvSpPr>
                <p:spPr bwMode="auto">
                  <a:xfrm>
                    <a:off x="3442" y="1700"/>
                    <a:ext cx="249" cy="243"/>
                  </a:xfrm>
                  <a:custGeom>
                    <a:avLst/>
                    <a:gdLst>
                      <a:gd name="T0" fmla="*/ 130 w 249"/>
                      <a:gd name="T1" fmla="*/ 0 h 243"/>
                      <a:gd name="T2" fmla="*/ 76 w 249"/>
                      <a:gd name="T3" fmla="*/ 9 h 243"/>
                      <a:gd name="T4" fmla="*/ 33 w 249"/>
                      <a:gd name="T5" fmla="*/ 37 h 243"/>
                      <a:gd name="T6" fmla="*/ 11 w 249"/>
                      <a:gd name="T7" fmla="*/ 75 h 243"/>
                      <a:gd name="T8" fmla="*/ 0 w 249"/>
                      <a:gd name="T9" fmla="*/ 121 h 243"/>
                      <a:gd name="T10" fmla="*/ 11 w 249"/>
                      <a:gd name="T11" fmla="*/ 168 h 243"/>
                      <a:gd name="T12" fmla="*/ 33 w 249"/>
                      <a:gd name="T13" fmla="*/ 206 h 243"/>
                      <a:gd name="T14" fmla="*/ 76 w 249"/>
                      <a:gd name="T15" fmla="*/ 234 h 243"/>
                      <a:gd name="T16" fmla="*/ 130 w 249"/>
                      <a:gd name="T17" fmla="*/ 243 h 243"/>
                      <a:gd name="T18" fmla="*/ 173 w 249"/>
                      <a:gd name="T19" fmla="*/ 234 h 243"/>
                      <a:gd name="T20" fmla="*/ 217 w 249"/>
                      <a:gd name="T21" fmla="*/ 206 h 243"/>
                      <a:gd name="T22" fmla="*/ 238 w 249"/>
                      <a:gd name="T23" fmla="*/ 168 h 243"/>
                      <a:gd name="T24" fmla="*/ 249 w 249"/>
                      <a:gd name="T25" fmla="*/ 121 h 243"/>
                      <a:gd name="T26" fmla="*/ 238 w 249"/>
                      <a:gd name="T27" fmla="*/ 75 h 243"/>
                      <a:gd name="T28" fmla="*/ 217 w 249"/>
                      <a:gd name="T29" fmla="*/ 37 h 243"/>
                      <a:gd name="T30" fmla="*/ 173 w 249"/>
                      <a:gd name="T31" fmla="*/ 9 h 243"/>
                      <a:gd name="T32" fmla="*/ 130 w 249"/>
                      <a:gd name="T33" fmla="*/ 0 h 24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49" h="243">
                        <a:moveTo>
                          <a:pt x="130" y="0"/>
                        </a:moveTo>
                        <a:lnTo>
                          <a:pt x="76" y="9"/>
                        </a:lnTo>
                        <a:lnTo>
                          <a:pt x="33" y="37"/>
                        </a:lnTo>
                        <a:lnTo>
                          <a:pt x="11" y="75"/>
                        </a:lnTo>
                        <a:lnTo>
                          <a:pt x="0" y="121"/>
                        </a:lnTo>
                        <a:lnTo>
                          <a:pt x="11" y="168"/>
                        </a:lnTo>
                        <a:lnTo>
                          <a:pt x="33" y="206"/>
                        </a:lnTo>
                        <a:lnTo>
                          <a:pt x="76" y="234"/>
                        </a:lnTo>
                        <a:lnTo>
                          <a:pt x="130" y="243"/>
                        </a:lnTo>
                        <a:lnTo>
                          <a:pt x="173" y="234"/>
                        </a:lnTo>
                        <a:lnTo>
                          <a:pt x="217" y="206"/>
                        </a:lnTo>
                        <a:lnTo>
                          <a:pt x="238" y="168"/>
                        </a:lnTo>
                        <a:lnTo>
                          <a:pt x="249" y="121"/>
                        </a:lnTo>
                        <a:lnTo>
                          <a:pt x="238" y="75"/>
                        </a:lnTo>
                        <a:lnTo>
                          <a:pt x="217" y="37"/>
                        </a:lnTo>
                        <a:lnTo>
                          <a:pt x="173" y="9"/>
                        </a:lnTo>
                        <a:lnTo>
                          <a:pt x="130" y="0"/>
                        </a:lnTo>
                        <a:close/>
                      </a:path>
                    </a:pathLst>
                  </a:custGeom>
                  <a:solidFill>
                    <a:srgbClr val="991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07" name="Freeform 75"/>
                  <p:cNvSpPr>
                    <a:spLocks/>
                  </p:cNvSpPr>
                  <p:nvPr/>
                </p:nvSpPr>
                <p:spPr bwMode="auto">
                  <a:xfrm>
                    <a:off x="3453" y="1718"/>
                    <a:ext cx="227" cy="207"/>
                  </a:xfrm>
                  <a:custGeom>
                    <a:avLst/>
                    <a:gdLst>
                      <a:gd name="T0" fmla="*/ 119 w 227"/>
                      <a:gd name="T1" fmla="*/ 0 h 207"/>
                      <a:gd name="T2" fmla="*/ 76 w 227"/>
                      <a:gd name="T3" fmla="*/ 10 h 207"/>
                      <a:gd name="T4" fmla="*/ 32 w 227"/>
                      <a:gd name="T5" fmla="*/ 28 h 207"/>
                      <a:gd name="T6" fmla="*/ 11 w 227"/>
                      <a:gd name="T7" fmla="*/ 66 h 207"/>
                      <a:gd name="T8" fmla="*/ 0 w 227"/>
                      <a:gd name="T9" fmla="*/ 103 h 207"/>
                      <a:gd name="T10" fmla="*/ 11 w 227"/>
                      <a:gd name="T11" fmla="*/ 141 h 207"/>
                      <a:gd name="T12" fmla="*/ 32 w 227"/>
                      <a:gd name="T13" fmla="*/ 178 h 207"/>
                      <a:gd name="T14" fmla="*/ 76 w 227"/>
                      <a:gd name="T15" fmla="*/ 197 h 207"/>
                      <a:gd name="T16" fmla="*/ 119 w 227"/>
                      <a:gd name="T17" fmla="*/ 207 h 207"/>
                      <a:gd name="T18" fmla="*/ 162 w 227"/>
                      <a:gd name="T19" fmla="*/ 197 h 207"/>
                      <a:gd name="T20" fmla="*/ 195 w 227"/>
                      <a:gd name="T21" fmla="*/ 178 h 207"/>
                      <a:gd name="T22" fmla="*/ 217 w 227"/>
                      <a:gd name="T23" fmla="*/ 141 h 207"/>
                      <a:gd name="T24" fmla="*/ 227 w 227"/>
                      <a:gd name="T25" fmla="*/ 103 h 207"/>
                      <a:gd name="T26" fmla="*/ 217 w 227"/>
                      <a:gd name="T27" fmla="*/ 66 h 207"/>
                      <a:gd name="T28" fmla="*/ 195 w 227"/>
                      <a:gd name="T29" fmla="*/ 28 h 207"/>
                      <a:gd name="T30" fmla="*/ 162 w 227"/>
                      <a:gd name="T31" fmla="*/ 10 h 207"/>
                      <a:gd name="T32" fmla="*/ 119 w 227"/>
                      <a:gd name="T33" fmla="*/ 0 h 20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27" h="207">
                        <a:moveTo>
                          <a:pt x="119" y="0"/>
                        </a:moveTo>
                        <a:lnTo>
                          <a:pt x="76" y="10"/>
                        </a:lnTo>
                        <a:lnTo>
                          <a:pt x="32" y="28"/>
                        </a:lnTo>
                        <a:lnTo>
                          <a:pt x="11" y="66"/>
                        </a:lnTo>
                        <a:lnTo>
                          <a:pt x="0" y="103"/>
                        </a:lnTo>
                        <a:lnTo>
                          <a:pt x="11" y="141"/>
                        </a:lnTo>
                        <a:lnTo>
                          <a:pt x="32" y="178"/>
                        </a:lnTo>
                        <a:lnTo>
                          <a:pt x="76" y="197"/>
                        </a:lnTo>
                        <a:lnTo>
                          <a:pt x="119" y="207"/>
                        </a:lnTo>
                        <a:lnTo>
                          <a:pt x="162" y="197"/>
                        </a:lnTo>
                        <a:lnTo>
                          <a:pt x="195" y="178"/>
                        </a:lnTo>
                        <a:lnTo>
                          <a:pt x="217" y="141"/>
                        </a:lnTo>
                        <a:lnTo>
                          <a:pt x="227" y="103"/>
                        </a:lnTo>
                        <a:lnTo>
                          <a:pt x="217" y="66"/>
                        </a:lnTo>
                        <a:lnTo>
                          <a:pt x="195" y="28"/>
                        </a:lnTo>
                        <a:lnTo>
                          <a:pt x="162" y="10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9B20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08" name="Freeform 76"/>
                  <p:cNvSpPr>
                    <a:spLocks/>
                  </p:cNvSpPr>
                  <p:nvPr/>
                </p:nvSpPr>
                <p:spPr bwMode="auto">
                  <a:xfrm>
                    <a:off x="3464" y="1728"/>
                    <a:ext cx="206" cy="187"/>
                  </a:xfrm>
                  <a:custGeom>
                    <a:avLst/>
                    <a:gdLst>
                      <a:gd name="T0" fmla="*/ 108 w 206"/>
                      <a:gd name="T1" fmla="*/ 0 h 187"/>
                      <a:gd name="T2" fmla="*/ 65 w 206"/>
                      <a:gd name="T3" fmla="*/ 9 h 187"/>
                      <a:gd name="T4" fmla="*/ 32 w 206"/>
                      <a:gd name="T5" fmla="*/ 28 h 187"/>
                      <a:gd name="T6" fmla="*/ 11 w 206"/>
                      <a:gd name="T7" fmla="*/ 56 h 187"/>
                      <a:gd name="T8" fmla="*/ 0 w 206"/>
                      <a:gd name="T9" fmla="*/ 93 h 187"/>
                      <a:gd name="T10" fmla="*/ 11 w 206"/>
                      <a:gd name="T11" fmla="*/ 131 h 187"/>
                      <a:gd name="T12" fmla="*/ 32 w 206"/>
                      <a:gd name="T13" fmla="*/ 159 h 187"/>
                      <a:gd name="T14" fmla="*/ 65 w 206"/>
                      <a:gd name="T15" fmla="*/ 178 h 187"/>
                      <a:gd name="T16" fmla="*/ 108 w 206"/>
                      <a:gd name="T17" fmla="*/ 187 h 187"/>
                      <a:gd name="T18" fmla="*/ 151 w 206"/>
                      <a:gd name="T19" fmla="*/ 178 h 187"/>
                      <a:gd name="T20" fmla="*/ 173 w 206"/>
                      <a:gd name="T21" fmla="*/ 159 h 187"/>
                      <a:gd name="T22" fmla="*/ 195 w 206"/>
                      <a:gd name="T23" fmla="*/ 131 h 187"/>
                      <a:gd name="T24" fmla="*/ 206 w 206"/>
                      <a:gd name="T25" fmla="*/ 93 h 187"/>
                      <a:gd name="T26" fmla="*/ 195 w 206"/>
                      <a:gd name="T27" fmla="*/ 56 h 187"/>
                      <a:gd name="T28" fmla="*/ 173 w 206"/>
                      <a:gd name="T29" fmla="*/ 28 h 187"/>
                      <a:gd name="T30" fmla="*/ 151 w 206"/>
                      <a:gd name="T31" fmla="*/ 9 h 187"/>
                      <a:gd name="T32" fmla="*/ 108 w 206"/>
                      <a:gd name="T33" fmla="*/ 0 h 18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06" h="187">
                        <a:moveTo>
                          <a:pt x="108" y="0"/>
                        </a:moveTo>
                        <a:lnTo>
                          <a:pt x="65" y="9"/>
                        </a:lnTo>
                        <a:lnTo>
                          <a:pt x="32" y="28"/>
                        </a:lnTo>
                        <a:lnTo>
                          <a:pt x="11" y="56"/>
                        </a:lnTo>
                        <a:lnTo>
                          <a:pt x="0" y="93"/>
                        </a:lnTo>
                        <a:lnTo>
                          <a:pt x="11" y="131"/>
                        </a:lnTo>
                        <a:lnTo>
                          <a:pt x="32" y="159"/>
                        </a:lnTo>
                        <a:lnTo>
                          <a:pt x="65" y="178"/>
                        </a:lnTo>
                        <a:lnTo>
                          <a:pt x="108" y="187"/>
                        </a:lnTo>
                        <a:lnTo>
                          <a:pt x="151" y="178"/>
                        </a:lnTo>
                        <a:lnTo>
                          <a:pt x="173" y="159"/>
                        </a:lnTo>
                        <a:lnTo>
                          <a:pt x="195" y="131"/>
                        </a:lnTo>
                        <a:lnTo>
                          <a:pt x="206" y="93"/>
                        </a:lnTo>
                        <a:lnTo>
                          <a:pt x="195" y="56"/>
                        </a:lnTo>
                        <a:lnTo>
                          <a:pt x="173" y="28"/>
                        </a:lnTo>
                        <a:lnTo>
                          <a:pt x="151" y="9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9F2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09" name="Freeform 77"/>
                  <p:cNvSpPr>
                    <a:spLocks/>
                  </p:cNvSpPr>
                  <p:nvPr/>
                </p:nvSpPr>
                <p:spPr bwMode="auto">
                  <a:xfrm>
                    <a:off x="3475" y="1737"/>
                    <a:ext cx="184" cy="178"/>
                  </a:xfrm>
                  <a:custGeom>
                    <a:avLst/>
                    <a:gdLst>
                      <a:gd name="T0" fmla="*/ 97 w 184"/>
                      <a:gd name="T1" fmla="*/ 0 h 178"/>
                      <a:gd name="T2" fmla="*/ 65 w 184"/>
                      <a:gd name="T3" fmla="*/ 9 h 178"/>
                      <a:gd name="T4" fmla="*/ 32 w 184"/>
                      <a:gd name="T5" fmla="*/ 28 h 178"/>
                      <a:gd name="T6" fmla="*/ 10 w 184"/>
                      <a:gd name="T7" fmla="*/ 56 h 178"/>
                      <a:gd name="T8" fmla="*/ 0 w 184"/>
                      <a:gd name="T9" fmla="*/ 84 h 178"/>
                      <a:gd name="T10" fmla="*/ 10 w 184"/>
                      <a:gd name="T11" fmla="*/ 122 h 178"/>
                      <a:gd name="T12" fmla="*/ 32 w 184"/>
                      <a:gd name="T13" fmla="*/ 150 h 178"/>
                      <a:gd name="T14" fmla="*/ 65 w 184"/>
                      <a:gd name="T15" fmla="*/ 169 h 178"/>
                      <a:gd name="T16" fmla="*/ 97 w 184"/>
                      <a:gd name="T17" fmla="*/ 178 h 178"/>
                      <a:gd name="T18" fmla="*/ 130 w 184"/>
                      <a:gd name="T19" fmla="*/ 169 h 178"/>
                      <a:gd name="T20" fmla="*/ 162 w 184"/>
                      <a:gd name="T21" fmla="*/ 150 h 178"/>
                      <a:gd name="T22" fmla="*/ 173 w 184"/>
                      <a:gd name="T23" fmla="*/ 122 h 178"/>
                      <a:gd name="T24" fmla="*/ 184 w 184"/>
                      <a:gd name="T25" fmla="*/ 84 h 178"/>
                      <a:gd name="T26" fmla="*/ 173 w 184"/>
                      <a:gd name="T27" fmla="*/ 56 h 178"/>
                      <a:gd name="T28" fmla="*/ 162 w 184"/>
                      <a:gd name="T29" fmla="*/ 28 h 178"/>
                      <a:gd name="T30" fmla="*/ 130 w 184"/>
                      <a:gd name="T31" fmla="*/ 9 h 178"/>
                      <a:gd name="T32" fmla="*/ 97 w 184"/>
                      <a:gd name="T33" fmla="*/ 0 h 17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4" h="178">
                        <a:moveTo>
                          <a:pt x="97" y="0"/>
                        </a:moveTo>
                        <a:lnTo>
                          <a:pt x="65" y="9"/>
                        </a:lnTo>
                        <a:lnTo>
                          <a:pt x="32" y="28"/>
                        </a:lnTo>
                        <a:lnTo>
                          <a:pt x="10" y="56"/>
                        </a:lnTo>
                        <a:lnTo>
                          <a:pt x="0" y="84"/>
                        </a:lnTo>
                        <a:lnTo>
                          <a:pt x="10" y="122"/>
                        </a:lnTo>
                        <a:lnTo>
                          <a:pt x="32" y="150"/>
                        </a:lnTo>
                        <a:lnTo>
                          <a:pt x="65" y="169"/>
                        </a:lnTo>
                        <a:lnTo>
                          <a:pt x="97" y="178"/>
                        </a:lnTo>
                        <a:lnTo>
                          <a:pt x="130" y="169"/>
                        </a:lnTo>
                        <a:lnTo>
                          <a:pt x="162" y="150"/>
                        </a:lnTo>
                        <a:lnTo>
                          <a:pt x="173" y="122"/>
                        </a:lnTo>
                        <a:lnTo>
                          <a:pt x="184" y="84"/>
                        </a:lnTo>
                        <a:lnTo>
                          <a:pt x="173" y="56"/>
                        </a:lnTo>
                        <a:lnTo>
                          <a:pt x="162" y="28"/>
                        </a:lnTo>
                        <a:lnTo>
                          <a:pt x="130" y="9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rgbClr val="A43F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10" name="Freeform 78"/>
                  <p:cNvSpPr>
                    <a:spLocks/>
                  </p:cNvSpPr>
                  <p:nvPr/>
                </p:nvSpPr>
                <p:spPr bwMode="auto">
                  <a:xfrm>
                    <a:off x="3485" y="1746"/>
                    <a:ext cx="174" cy="160"/>
                  </a:xfrm>
                  <a:custGeom>
                    <a:avLst/>
                    <a:gdLst>
                      <a:gd name="T0" fmla="*/ 87 w 174"/>
                      <a:gd name="T1" fmla="*/ 0 h 160"/>
                      <a:gd name="T2" fmla="*/ 55 w 174"/>
                      <a:gd name="T3" fmla="*/ 10 h 160"/>
                      <a:gd name="T4" fmla="*/ 22 w 174"/>
                      <a:gd name="T5" fmla="*/ 29 h 160"/>
                      <a:gd name="T6" fmla="*/ 11 w 174"/>
                      <a:gd name="T7" fmla="*/ 47 h 160"/>
                      <a:gd name="T8" fmla="*/ 0 w 174"/>
                      <a:gd name="T9" fmla="*/ 75 h 160"/>
                      <a:gd name="T10" fmla="*/ 11 w 174"/>
                      <a:gd name="T11" fmla="*/ 113 h 160"/>
                      <a:gd name="T12" fmla="*/ 22 w 174"/>
                      <a:gd name="T13" fmla="*/ 132 h 160"/>
                      <a:gd name="T14" fmla="*/ 55 w 174"/>
                      <a:gd name="T15" fmla="*/ 150 h 160"/>
                      <a:gd name="T16" fmla="*/ 87 w 174"/>
                      <a:gd name="T17" fmla="*/ 160 h 160"/>
                      <a:gd name="T18" fmla="*/ 120 w 174"/>
                      <a:gd name="T19" fmla="*/ 150 h 160"/>
                      <a:gd name="T20" fmla="*/ 152 w 174"/>
                      <a:gd name="T21" fmla="*/ 132 h 160"/>
                      <a:gd name="T22" fmla="*/ 163 w 174"/>
                      <a:gd name="T23" fmla="*/ 113 h 160"/>
                      <a:gd name="T24" fmla="*/ 174 w 174"/>
                      <a:gd name="T25" fmla="*/ 75 h 160"/>
                      <a:gd name="T26" fmla="*/ 163 w 174"/>
                      <a:gd name="T27" fmla="*/ 47 h 160"/>
                      <a:gd name="T28" fmla="*/ 152 w 174"/>
                      <a:gd name="T29" fmla="*/ 29 h 160"/>
                      <a:gd name="T30" fmla="*/ 120 w 174"/>
                      <a:gd name="T31" fmla="*/ 10 h 160"/>
                      <a:gd name="T32" fmla="*/ 87 w 174"/>
                      <a:gd name="T33" fmla="*/ 0 h 16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4" h="160">
                        <a:moveTo>
                          <a:pt x="87" y="0"/>
                        </a:moveTo>
                        <a:lnTo>
                          <a:pt x="55" y="10"/>
                        </a:lnTo>
                        <a:lnTo>
                          <a:pt x="22" y="29"/>
                        </a:lnTo>
                        <a:lnTo>
                          <a:pt x="11" y="47"/>
                        </a:lnTo>
                        <a:lnTo>
                          <a:pt x="0" y="75"/>
                        </a:lnTo>
                        <a:lnTo>
                          <a:pt x="11" y="113"/>
                        </a:lnTo>
                        <a:lnTo>
                          <a:pt x="22" y="132"/>
                        </a:lnTo>
                        <a:lnTo>
                          <a:pt x="55" y="150"/>
                        </a:lnTo>
                        <a:lnTo>
                          <a:pt x="87" y="160"/>
                        </a:lnTo>
                        <a:lnTo>
                          <a:pt x="120" y="150"/>
                        </a:lnTo>
                        <a:lnTo>
                          <a:pt x="152" y="132"/>
                        </a:lnTo>
                        <a:lnTo>
                          <a:pt x="163" y="113"/>
                        </a:lnTo>
                        <a:lnTo>
                          <a:pt x="174" y="75"/>
                        </a:lnTo>
                        <a:lnTo>
                          <a:pt x="163" y="47"/>
                        </a:lnTo>
                        <a:lnTo>
                          <a:pt x="152" y="29"/>
                        </a:lnTo>
                        <a:lnTo>
                          <a:pt x="120" y="10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AA50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11" name="Freeform 79"/>
                  <p:cNvSpPr>
                    <a:spLocks/>
                  </p:cNvSpPr>
                  <p:nvPr/>
                </p:nvSpPr>
                <p:spPr bwMode="auto">
                  <a:xfrm>
                    <a:off x="3496" y="1756"/>
                    <a:ext cx="152" cy="140"/>
                  </a:xfrm>
                  <a:custGeom>
                    <a:avLst/>
                    <a:gdLst>
                      <a:gd name="T0" fmla="*/ 76 w 152"/>
                      <a:gd name="T1" fmla="*/ 0 h 140"/>
                      <a:gd name="T2" fmla="*/ 44 w 152"/>
                      <a:gd name="T3" fmla="*/ 9 h 140"/>
                      <a:gd name="T4" fmla="*/ 22 w 152"/>
                      <a:gd name="T5" fmla="*/ 19 h 140"/>
                      <a:gd name="T6" fmla="*/ 11 w 152"/>
                      <a:gd name="T7" fmla="*/ 37 h 140"/>
                      <a:gd name="T8" fmla="*/ 0 w 152"/>
                      <a:gd name="T9" fmla="*/ 65 h 140"/>
                      <a:gd name="T10" fmla="*/ 11 w 152"/>
                      <a:gd name="T11" fmla="*/ 94 h 140"/>
                      <a:gd name="T12" fmla="*/ 22 w 152"/>
                      <a:gd name="T13" fmla="*/ 122 h 140"/>
                      <a:gd name="T14" fmla="*/ 44 w 152"/>
                      <a:gd name="T15" fmla="*/ 131 h 140"/>
                      <a:gd name="T16" fmla="*/ 76 w 152"/>
                      <a:gd name="T17" fmla="*/ 140 h 140"/>
                      <a:gd name="T18" fmla="*/ 109 w 152"/>
                      <a:gd name="T19" fmla="*/ 131 h 140"/>
                      <a:gd name="T20" fmla="*/ 130 w 152"/>
                      <a:gd name="T21" fmla="*/ 122 h 140"/>
                      <a:gd name="T22" fmla="*/ 152 w 152"/>
                      <a:gd name="T23" fmla="*/ 94 h 140"/>
                      <a:gd name="T24" fmla="*/ 152 w 152"/>
                      <a:gd name="T25" fmla="*/ 65 h 140"/>
                      <a:gd name="T26" fmla="*/ 152 w 152"/>
                      <a:gd name="T27" fmla="*/ 37 h 140"/>
                      <a:gd name="T28" fmla="*/ 130 w 152"/>
                      <a:gd name="T29" fmla="*/ 19 h 140"/>
                      <a:gd name="T30" fmla="*/ 109 w 152"/>
                      <a:gd name="T31" fmla="*/ 9 h 140"/>
                      <a:gd name="T32" fmla="*/ 76 w 152"/>
                      <a:gd name="T33" fmla="*/ 0 h 14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52" h="140">
                        <a:moveTo>
                          <a:pt x="76" y="0"/>
                        </a:moveTo>
                        <a:lnTo>
                          <a:pt x="44" y="9"/>
                        </a:lnTo>
                        <a:lnTo>
                          <a:pt x="22" y="19"/>
                        </a:lnTo>
                        <a:lnTo>
                          <a:pt x="11" y="37"/>
                        </a:lnTo>
                        <a:lnTo>
                          <a:pt x="0" y="65"/>
                        </a:lnTo>
                        <a:lnTo>
                          <a:pt x="11" y="94"/>
                        </a:lnTo>
                        <a:lnTo>
                          <a:pt x="22" y="122"/>
                        </a:lnTo>
                        <a:lnTo>
                          <a:pt x="44" y="131"/>
                        </a:lnTo>
                        <a:lnTo>
                          <a:pt x="76" y="140"/>
                        </a:lnTo>
                        <a:lnTo>
                          <a:pt x="109" y="131"/>
                        </a:lnTo>
                        <a:lnTo>
                          <a:pt x="130" y="122"/>
                        </a:lnTo>
                        <a:lnTo>
                          <a:pt x="152" y="94"/>
                        </a:lnTo>
                        <a:lnTo>
                          <a:pt x="152" y="65"/>
                        </a:lnTo>
                        <a:lnTo>
                          <a:pt x="152" y="37"/>
                        </a:lnTo>
                        <a:lnTo>
                          <a:pt x="130" y="19"/>
                        </a:lnTo>
                        <a:lnTo>
                          <a:pt x="109" y="9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B160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12" name="Freeform 80"/>
                  <p:cNvSpPr>
                    <a:spLocks/>
                  </p:cNvSpPr>
                  <p:nvPr/>
                </p:nvSpPr>
                <p:spPr bwMode="auto">
                  <a:xfrm>
                    <a:off x="3507" y="1765"/>
                    <a:ext cx="130" cy="122"/>
                  </a:xfrm>
                  <a:custGeom>
                    <a:avLst/>
                    <a:gdLst>
                      <a:gd name="T0" fmla="*/ 65 w 130"/>
                      <a:gd name="T1" fmla="*/ 0 h 122"/>
                      <a:gd name="T2" fmla="*/ 43 w 130"/>
                      <a:gd name="T3" fmla="*/ 10 h 122"/>
                      <a:gd name="T4" fmla="*/ 22 w 130"/>
                      <a:gd name="T5" fmla="*/ 19 h 122"/>
                      <a:gd name="T6" fmla="*/ 11 w 130"/>
                      <a:gd name="T7" fmla="*/ 38 h 122"/>
                      <a:gd name="T8" fmla="*/ 0 w 130"/>
                      <a:gd name="T9" fmla="*/ 66 h 122"/>
                      <a:gd name="T10" fmla="*/ 11 w 130"/>
                      <a:gd name="T11" fmla="*/ 85 h 122"/>
                      <a:gd name="T12" fmla="*/ 22 w 130"/>
                      <a:gd name="T13" fmla="*/ 103 h 122"/>
                      <a:gd name="T14" fmla="*/ 43 w 130"/>
                      <a:gd name="T15" fmla="*/ 122 h 122"/>
                      <a:gd name="T16" fmla="*/ 65 w 130"/>
                      <a:gd name="T17" fmla="*/ 122 h 122"/>
                      <a:gd name="T18" fmla="*/ 87 w 130"/>
                      <a:gd name="T19" fmla="*/ 122 h 122"/>
                      <a:gd name="T20" fmla="*/ 108 w 130"/>
                      <a:gd name="T21" fmla="*/ 103 h 122"/>
                      <a:gd name="T22" fmla="*/ 130 w 130"/>
                      <a:gd name="T23" fmla="*/ 85 h 122"/>
                      <a:gd name="T24" fmla="*/ 130 w 130"/>
                      <a:gd name="T25" fmla="*/ 66 h 122"/>
                      <a:gd name="T26" fmla="*/ 130 w 130"/>
                      <a:gd name="T27" fmla="*/ 38 h 122"/>
                      <a:gd name="T28" fmla="*/ 108 w 130"/>
                      <a:gd name="T29" fmla="*/ 19 h 122"/>
                      <a:gd name="T30" fmla="*/ 87 w 130"/>
                      <a:gd name="T31" fmla="*/ 10 h 122"/>
                      <a:gd name="T32" fmla="*/ 65 w 130"/>
                      <a:gd name="T33" fmla="*/ 0 h 1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0" h="122">
                        <a:moveTo>
                          <a:pt x="65" y="0"/>
                        </a:moveTo>
                        <a:lnTo>
                          <a:pt x="43" y="10"/>
                        </a:lnTo>
                        <a:lnTo>
                          <a:pt x="22" y="19"/>
                        </a:lnTo>
                        <a:lnTo>
                          <a:pt x="11" y="38"/>
                        </a:lnTo>
                        <a:lnTo>
                          <a:pt x="0" y="66"/>
                        </a:lnTo>
                        <a:lnTo>
                          <a:pt x="11" y="85"/>
                        </a:lnTo>
                        <a:lnTo>
                          <a:pt x="22" y="103"/>
                        </a:lnTo>
                        <a:lnTo>
                          <a:pt x="43" y="122"/>
                        </a:lnTo>
                        <a:lnTo>
                          <a:pt x="65" y="122"/>
                        </a:lnTo>
                        <a:lnTo>
                          <a:pt x="87" y="122"/>
                        </a:lnTo>
                        <a:lnTo>
                          <a:pt x="108" y="103"/>
                        </a:lnTo>
                        <a:lnTo>
                          <a:pt x="130" y="85"/>
                        </a:lnTo>
                        <a:lnTo>
                          <a:pt x="130" y="66"/>
                        </a:lnTo>
                        <a:lnTo>
                          <a:pt x="130" y="38"/>
                        </a:lnTo>
                        <a:lnTo>
                          <a:pt x="108" y="19"/>
                        </a:lnTo>
                        <a:lnTo>
                          <a:pt x="87" y="1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B96FB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13" name="Freeform 81"/>
                  <p:cNvSpPr>
                    <a:spLocks/>
                  </p:cNvSpPr>
                  <p:nvPr/>
                </p:nvSpPr>
                <p:spPr bwMode="auto">
                  <a:xfrm>
                    <a:off x="3507" y="1775"/>
                    <a:ext cx="119" cy="103"/>
                  </a:xfrm>
                  <a:custGeom>
                    <a:avLst/>
                    <a:gdLst>
                      <a:gd name="T0" fmla="*/ 65 w 119"/>
                      <a:gd name="T1" fmla="*/ 0 h 103"/>
                      <a:gd name="T2" fmla="*/ 33 w 119"/>
                      <a:gd name="T3" fmla="*/ 9 h 103"/>
                      <a:gd name="T4" fmla="*/ 22 w 119"/>
                      <a:gd name="T5" fmla="*/ 18 h 103"/>
                      <a:gd name="T6" fmla="*/ 0 w 119"/>
                      <a:gd name="T7" fmla="*/ 56 h 103"/>
                      <a:gd name="T8" fmla="*/ 22 w 119"/>
                      <a:gd name="T9" fmla="*/ 93 h 103"/>
                      <a:gd name="T10" fmla="*/ 65 w 119"/>
                      <a:gd name="T11" fmla="*/ 103 h 103"/>
                      <a:gd name="T12" fmla="*/ 108 w 119"/>
                      <a:gd name="T13" fmla="*/ 93 h 103"/>
                      <a:gd name="T14" fmla="*/ 119 w 119"/>
                      <a:gd name="T15" fmla="*/ 56 h 103"/>
                      <a:gd name="T16" fmla="*/ 108 w 119"/>
                      <a:gd name="T17" fmla="*/ 18 h 103"/>
                      <a:gd name="T18" fmla="*/ 87 w 119"/>
                      <a:gd name="T19" fmla="*/ 9 h 103"/>
                      <a:gd name="T20" fmla="*/ 65 w 119"/>
                      <a:gd name="T21" fmla="*/ 0 h 10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9" h="103">
                        <a:moveTo>
                          <a:pt x="65" y="0"/>
                        </a:moveTo>
                        <a:lnTo>
                          <a:pt x="33" y="9"/>
                        </a:lnTo>
                        <a:lnTo>
                          <a:pt x="22" y="18"/>
                        </a:lnTo>
                        <a:lnTo>
                          <a:pt x="0" y="56"/>
                        </a:lnTo>
                        <a:lnTo>
                          <a:pt x="22" y="93"/>
                        </a:lnTo>
                        <a:lnTo>
                          <a:pt x="65" y="103"/>
                        </a:lnTo>
                        <a:lnTo>
                          <a:pt x="108" y="93"/>
                        </a:lnTo>
                        <a:lnTo>
                          <a:pt x="119" y="56"/>
                        </a:lnTo>
                        <a:lnTo>
                          <a:pt x="108" y="18"/>
                        </a:lnTo>
                        <a:lnTo>
                          <a:pt x="87" y="9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C27E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14" name="Freeform 82"/>
                  <p:cNvSpPr>
                    <a:spLocks/>
                  </p:cNvSpPr>
                  <p:nvPr/>
                </p:nvSpPr>
                <p:spPr bwMode="auto">
                  <a:xfrm>
                    <a:off x="3518" y="1784"/>
                    <a:ext cx="97" cy="84"/>
                  </a:xfrm>
                  <a:custGeom>
                    <a:avLst/>
                    <a:gdLst>
                      <a:gd name="T0" fmla="*/ 54 w 97"/>
                      <a:gd name="T1" fmla="*/ 0 h 84"/>
                      <a:gd name="T2" fmla="*/ 11 w 97"/>
                      <a:gd name="T3" fmla="*/ 9 h 84"/>
                      <a:gd name="T4" fmla="*/ 0 w 97"/>
                      <a:gd name="T5" fmla="*/ 47 h 84"/>
                      <a:gd name="T6" fmla="*/ 11 w 97"/>
                      <a:gd name="T7" fmla="*/ 75 h 84"/>
                      <a:gd name="T8" fmla="*/ 54 w 97"/>
                      <a:gd name="T9" fmla="*/ 84 h 84"/>
                      <a:gd name="T10" fmla="*/ 87 w 97"/>
                      <a:gd name="T11" fmla="*/ 75 h 84"/>
                      <a:gd name="T12" fmla="*/ 97 w 97"/>
                      <a:gd name="T13" fmla="*/ 47 h 84"/>
                      <a:gd name="T14" fmla="*/ 87 w 97"/>
                      <a:gd name="T15" fmla="*/ 9 h 84"/>
                      <a:gd name="T16" fmla="*/ 54 w 97"/>
                      <a:gd name="T17" fmla="*/ 0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7" h="84">
                        <a:moveTo>
                          <a:pt x="54" y="0"/>
                        </a:moveTo>
                        <a:lnTo>
                          <a:pt x="11" y="9"/>
                        </a:lnTo>
                        <a:lnTo>
                          <a:pt x="0" y="47"/>
                        </a:lnTo>
                        <a:lnTo>
                          <a:pt x="11" y="75"/>
                        </a:lnTo>
                        <a:lnTo>
                          <a:pt x="54" y="84"/>
                        </a:lnTo>
                        <a:lnTo>
                          <a:pt x="87" y="75"/>
                        </a:lnTo>
                        <a:lnTo>
                          <a:pt x="97" y="47"/>
                        </a:lnTo>
                        <a:lnTo>
                          <a:pt x="87" y="9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C98A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15" name="Freeform 83"/>
                  <p:cNvSpPr>
                    <a:spLocks/>
                  </p:cNvSpPr>
                  <p:nvPr/>
                </p:nvSpPr>
                <p:spPr bwMode="auto">
                  <a:xfrm>
                    <a:off x="3529" y="1793"/>
                    <a:ext cx="76" cy="66"/>
                  </a:xfrm>
                  <a:custGeom>
                    <a:avLst/>
                    <a:gdLst>
                      <a:gd name="T0" fmla="*/ 43 w 76"/>
                      <a:gd name="T1" fmla="*/ 0 h 66"/>
                      <a:gd name="T2" fmla="*/ 11 w 76"/>
                      <a:gd name="T3" fmla="*/ 10 h 66"/>
                      <a:gd name="T4" fmla="*/ 0 w 76"/>
                      <a:gd name="T5" fmla="*/ 38 h 66"/>
                      <a:gd name="T6" fmla="*/ 11 w 76"/>
                      <a:gd name="T7" fmla="*/ 57 h 66"/>
                      <a:gd name="T8" fmla="*/ 43 w 76"/>
                      <a:gd name="T9" fmla="*/ 66 h 66"/>
                      <a:gd name="T10" fmla="*/ 65 w 76"/>
                      <a:gd name="T11" fmla="*/ 57 h 66"/>
                      <a:gd name="T12" fmla="*/ 76 w 76"/>
                      <a:gd name="T13" fmla="*/ 38 h 66"/>
                      <a:gd name="T14" fmla="*/ 65 w 76"/>
                      <a:gd name="T15" fmla="*/ 10 h 66"/>
                      <a:gd name="T16" fmla="*/ 43 w 76"/>
                      <a:gd name="T17" fmla="*/ 0 h 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6" h="66">
                        <a:moveTo>
                          <a:pt x="43" y="0"/>
                        </a:moveTo>
                        <a:lnTo>
                          <a:pt x="11" y="10"/>
                        </a:lnTo>
                        <a:lnTo>
                          <a:pt x="0" y="38"/>
                        </a:lnTo>
                        <a:lnTo>
                          <a:pt x="11" y="57"/>
                        </a:lnTo>
                        <a:lnTo>
                          <a:pt x="43" y="66"/>
                        </a:lnTo>
                        <a:lnTo>
                          <a:pt x="65" y="57"/>
                        </a:lnTo>
                        <a:lnTo>
                          <a:pt x="76" y="38"/>
                        </a:lnTo>
                        <a:lnTo>
                          <a:pt x="65" y="1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CF94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16" name="Freeform 84"/>
                  <p:cNvSpPr>
                    <a:spLocks/>
                  </p:cNvSpPr>
                  <p:nvPr/>
                </p:nvSpPr>
                <p:spPr bwMode="auto">
                  <a:xfrm>
                    <a:off x="3540" y="1803"/>
                    <a:ext cx="65" cy="56"/>
                  </a:xfrm>
                  <a:custGeom>
                    <a:avLst/>
                    <a:gdLst>
                      <a:gd name="T0" fmla="*/ 32 w 65"/>
                      <a:gd name="T1" fmla="*/ 0 h 56"/>
                      <a:gd name="T2" fmla="*/ 10 w 65"/>
                      <a:gd name="T3" fmla="*/ 9 h 56"/>
                      <a:gd name="T4" fmla="*/ 0 w 65"/>
                      <a:gd name="T5" fmla="*/ 28 h 56"/>
                      <a:gd name="T6" fmla="*/ 10 w 65"/>
                      <a:gd name="T7" fmla="*/ 47 h 56"/>
                      <a:gd name="T8" fmla="*/ 32 w 65"/>
                      <a:gd name="T9" fmla="*/ 56 h 56"/>
                      <a:gd name="T10" fmla="*/ 54 w 65"/>
                      <a:gd name="T11" fmla="*/ 47 h 56"/>
                      <a:gd name="T12" fmla="*/ 65 w 65"/>
                      <a:gd name="T13" fmla="*/ 28 h 56"/>
                      <a:gd name="T14" fmla="*/ 54 w 65"/>
                      <a:gd name="T15" fmla="*/ 9 h 56"/>
                      <a:gd name="T16" fmla="*/ 32 w 65"/>
                      <a:gd name="T17" fmla="*/ 0 h 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56">
                        <a:moveTo>
                          <a:pt x="32" y="0"/>
                        </a:moveTo>
                        <a:lnTo>
                          <a:pt x="10" y="9"/>
                        </a:lnTo>
                        <a:lnTo>
                          <a:pt x="0" y="28"/>
                        </a:lnTo>
                        <a:lnTo>
                          <a:pt x="10" y="47"/>
                        </a:lnTo>
                        <a:lnTo>
                          <a:pt x="32" y="56"/>
                        </a:lnTo>
                        <a:lnTo>
                          <a:pt x="54" y="47"/>
                        </a:lnTo>
                        <a:lnTo>
                          <a:pt x="65" y="28"/>
                        </a:lnTo>
                        <a:lnTo>
                          <a:pt x="54" y="9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D49C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17" name="Freeform 85"/>
                  <p:cNvSpPr>
                    <a:spLocks/>
                  </p:cNvSpPr>
                  <p:nvPr/>
                </p:nvSpPr>
                <p:spPr bwMode="auto">
                  <a:xfrm>
                    <a:off x="3550" y="1812"/>
                    <a:ext cx="44" cy="38"/>
                  </a:xfrm>
                  <a:custGeom>
                    <a:avLst/>
                    <a:gdLst>
                      <a:gd name="T0" fmla="*/ 22 w 44"/>
                      <a:gd name="T1" fmla="*/ 0 h 38"/>
                      <a:gd name="T2" fmla="*/ 11 w 44"/>
                      <a:gd name="T3" fmla="*/ 9 h 38"/>
                      <a:gd name="T4" fmla="*/ 0 w 44"/>
                      <a:gd name="T5" fmla="*/ 19 h 38"/>
                      <a:gd name="T6" fmla="*/ 11 w 44"/>
                      <a:gd name="T7" fmla="*/ 28 h 38"/>
                      <a:gd name="T8" fmla="*/ 22 w 44"/>
                      <a:gd name="T9" fmla="*/ 38 h 38"/>
                      <a:gd name="T10" fmla="*/ 33 w 44"/>
                      <a:gd name="T11" fmla="*/ 28 h 38"/>
                      <a:gd name="T12" fmla="*/ 44 w 44"/>
                      <a:gd name="T13" fmla="*/ 19 h 38"/>
                      <a:gd name="T14" fmla="*/ 33 w 44"/>
                      <a:gd name="T15" fmla="*/ 9 h 38"/>
                      <a:gd name="T16" fmla="*/ 22 w 44"/>
                      <a:gd name="T17" fmla="*/ 0 h 3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4" h="38">
                        <a:moveTo>
                          <a:pt x="22" y="0"/>
                        </a:moveTo>
                        <a:lnTo>
                          <a:pt x="11" y="9"/>
                        </a:lnTo>
                        <a:lnTo>
                          <a:pt x="0" y="19"/>
                        </a:lnTo>
                        <a:lnTo>
                          <a:pt x="11" y="28"/>
                        </a:lnTo>
                        <a:lnTo>
                          <a:pt x="22" y="38"/>
                        </a:lnTo>
                        <a:lnTo>
                          <a:pt x="33" y="28"/>
                        </a:lnTo>
                        <a:lnTo>
                          <a:pt x="44" y="19"/>
                        </a:lnTo>
                        <a:lnTo>
                          <a:pt x="33" y="9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D8A2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18" name="Freeform 86"/>
                  <p:cNvSpPr>
                    <a:spLocks/>
                  </p:cNvSpPr>
                  <p:nvPr/>
                </p:nvSpPr>
                <p:spPr bwMode="auto">
                  <a:xfrm>
                    <a:off x="3561" y="1821"/>
                    <a:ext cx="22" cy="19"/>
                  </a:xfrm>
                  <a:custGeom>
                    <a:avLst/>
                    <a:gdLst>
                      <a:gd name="T0" fmla="*/ 11 w 22"/>
                      <a:gd name="T1" fmla="*/ 0 h 19"/>
                      <a:gd name="T2" fmla="*/ 0 w 22"/>
                      <a:gd name="T3" fmla="*/ 0 h 19"/>
                      <a:gd name="T4" fmla="*/ 0 w 22"/>
                      <a:gd name="T5" fmla="*/ 10 h 19"/>
                      <a:gd name="T6" fmla="*/ 0 w 22"/>
                      <a:gd name="T7" fmla="*/ 19 h 19"/>
                      <a:gd name="T8" fmla="*/ 11 w 22"/>
                      <a:gd name="T9" fmla="*/ 19 h 19"/>
                      <a:gd name="T10" fmla="*/ 22 w 22"/>
                      <a:gd name="T11" fmla="*/ 19 h 19"/>
                      <a:gd name="T12" fmla="*/ 22 w 22"/>
                      <a:gd name="T13" fmla="*/ 10 h 19"/>
                      <a:gd name="T14" fmla="*/ 22 w 22"/>
                      <a:gd name="T15" fmla="*/ 0 h 19"/>
                      <a:gd name="T16" fmla="*/ 11 w 22"/>
                      <a:gd name="T17" fmla="*/ 0 h 1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" h="19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10"/>
                        </a:lnTo>
                        <a:lnTo>
                          <a:pt x="0" y="19"/>
                        </a:lnTo>
                        <a:lnTo>
                          <a:pt x="11" y="19"/>
                        </a:lnTo>
                        <a:lnTo>
                          <a:pt x="22" y="19"/>
                        </a:lnTo>
                        <a:lnTo>
                          <a:pt x="22" y="10"/>
                        </a:lnTo>
                        <a:lnTo>
                          <a:pt x="22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DAA5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</p:grpSp>
            <p:grpSp>
              <p:nvGrpSpPr>
                <p:cNvPr id="464" name="Group 101"/>
                <p:cNvGrpSpPr>
                  <a:grpSpLocks/>
                </p:cNvGrpSpPr>
                <p:nvPr/>
              </p:nvGrpSpPr>
              <p:grpSpPr bwMode="auto">
                <a:xfrm>
                  <a:off x="3713" y="1700"/>
                  <a:ext cx="249" cy="243"/>
                  <a:chOff x="3713" y="1700"/>
                  <a:chExt cx="249" cy="243"/>
                </a:xfrm>
              </p:grpSpPr>
              <p:sp>
                <p:nvSpPr>
                  <p:cNvPr id="493" name="Freeform 88"/>
                  <p:cNvSpPr>
                    <a:spLocks/>
                  </p:cNvSpPr>
                  <p:nvPr/>
                </p:nvSpPr>
                <p:spPr bwMode="auto">
                  <a:xfrm>
                    <a:off x="3713" y="1700"/>
                    <a:ext cx="249" cy="243"/>
                  </a:xfrm>
                  <a:custGeom>
                    <a:avLst/>
                    <a:gdLst>
                      <a:gd name="T0" fmla="*/ 119 w 249"/>
                      <a:gd name="T1" fmla="*/ 0 h 243"/>
                      <a:gd name="T2" fmla="*/ 76 w 249"/>
                      <a:gd name="T3" fmla="*/ 9 h 243"/>
                      <a:gd name="T4" fmla="*/ 32 w 249"/>
                      <a:gd name="T5" fmla="*/ 37 h 243"/>
                      <a:gd name="T6" fmla="*/ 11 w 249"/>
                      <a:gd name="T7" fmla="*/ 75 h 243"/>
                      <a:gd name="T8" fmla="*/ 0 w 249"/>
                      <a:gd name="T9" fmla="*/ 121 h 243"/>
                      <a:gd name="T10" fmla="*/ 11 w 249"/>
                      <a:gd name="T11" fmla="*/ 168 h 243"/>
                      <a:gd name="T12" fmla="*/ 32 w 249"/>
                      <a:gd name="T13" fmla="*/ 206 h 243"/>
                      <a:gd name="T14" fmla="*/ 76 w 249"/>
                      <a:gd name="T15" fmla="*/ 234 h 243"/>
                      <a:gd name="T16" fmla="*/ 119 w 249"/>
                      <a:gd name="T17" fmla="*/ 243 h 243"/>
                      <a:gd name="T18" fmla="*/ 173 w 249"/>
                      <a:gd name="T19" fmla="*/ 234 h 243"/>
                      <a:gd name="T20" fmla="*/ 217 w 249"/>
                      <a:gd name="T21" fmla="*/ 206 h 243"/>
                      <a:gd name="T22" fmla="*/ 238 w 249"/>
                      <a:gd name="T23" fmla="*/ 168 h 243"/>
                      <a:gd name="T24" fmla="*/ 249 w 249"/>
                      <a:gd name="T25" fmla="*/ 121 h 243"/>
                      <a:gd name="T26" fmla="*/ 238 w 249"/>
                      <a:gd name="T27" fmla="*/ 75 h 243"/>
                      <a:gd name="T28" fmla="*/ 217 w 249"/>
                      <a:gd name="T29" fmla="*/ 37 h 243"/>
                      <a:gd name="T30" fmla="*/ 173 w 249"/>
                      <a:gd name="T31" fmla="*/ 9 h 243"/>
                      <a:gd name="T32" fmla="*/ 119 w 249"/>
                      <a:gd name="T33" fmla="*/ 0 h 24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49" h="243">
                        <a:moveTo>
                          <a:pt x="119" y="0"/>
                        </a:moveTo>
                        <a:lnTo>
                          <a:pt x="76" y="9"/>
                        </a:lnTo>
                        <a:lnTo>
                          <a:pt x="32" y="37"/>
                        </a:lnTo>
                        <a:lnTo>
                          <a:pt x="11" y="75"/>
                        </a:lnTo>
                        <a:lnTo>
                          <a:pt x="0" y="121"/>
                        </a:lnTo>
                        <a:lnTo>
                          <a:pt x="11" y="168"/>
                        </a:lnTo>
                        <a:lnTo>
                          <a:pt x="32" y="206"/>
                        </a:lnTo>
                        <a:lnTo>
                          <a:pt x="76" y="234"/>
                        </a:lnTo>
                        <a:lnTo>
                          <a:pt x="119" y="243"/>
                        </a:lnTo>
                        <a:lnTo>
                          <a:pt x="173" y="234"/>
                        </a:lnTo>
                        <a:lnTo>
                          <a:pt x="217" y="206"/>
                        </a:lnTo>
                        <a:lnTo>
                          <a:pt x="238" y="168"/>
                        </a:lnTo>
                        <a:lnTo>
                          <a:pt x="249" y="121"/>
                        </a:lnTo>
                        <a:lnTo>
                          <a:pt x="238" y="75"/>
                        </a:lnTo>
                        <a:lnTo>
                          <a:pt x="217" y="37"/>
                        </a:lnTo>
                        <a:lnTo>
                          <a:pt x="173" y="9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1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94" name="Freeform 89"/>
                  <p:cNvSpPr>
                    <a:spLocks/>
                  </p:cNvSpPr>
                  <p:nvPr/>
                </p:nvSpPr>
                <p:spPr bwMode="auto">
                  <a:xfrm>
                    <a:off x="3724" y="1718"/>
                    <a:ext cx="227" cy="207"/>
                  </a:xfrm>
                  <a:custGeom>
                    <a:avLst/>
                    <a:gdLst>
                      <a:gd name="T0" fmla="*/ 108 w 227"/>
                      <a:gd name="T1" fmla="*/ 0 h 207"/>
                      <a:gd name="T2" fmla="*/ 65 w 227"/>
                      <a:gd name="T3" fmla="*/ 10 h 207"/>
                      <a:gd name="T4" fmla="*/ 32 w 227"/>
                      <a:gd name="T5" fmla="*/ 28 h 207"/>
                      <a:gd name="T6" fmla="*/ 11 w 227"/>
                      <a:gd name="T7" fmla="*/ 66 h 207"/>
                      <a:gd name="T8" fmla="*/ 0 w 227"/>
                      <a:gd name="T9" fmla="*/ 103 h 207"/>
                      <a:gd name="T10" fmla="*/ 11 w 227"/>
                      <a:gd name="T11" fmla="*/ 141 h 207"/>
                      <a:gd name="T12" fmla="*/ 32 w 227"/>
                      <a:gd name="T13" fmla="*/ 178 h 207"/>
                      <a:gd name="T14" fmla="*/ 65 w 227"/>
                      <a:gd name="T15" fmla="*/ 197 h 207"/>
                      <a:gd name="T16" fmla="*/ 108 w 227"/>
                      <a:gd name="T17" fmla="*/ 207 h 207"/>
                      <a:gd name="T18" fmla="*/ 162 w 227"/>
                      <a:gd name="T19" fmla="*/ 197 h 207"/>
                      <a:gd name="T20" fmla="*/ 195 w 227"/>
                      <a:gd name="T21" fmla="*/ 178 h 207"/>
                      <a:gd name="T22" fmla="*/ 216 w 227"/>
                      <a:gd name="T23" fmla="*/ 141 h 207"/>
                      <a:gd name="T24" fmla="*/ 227 w 227"/>
                      <a:gd name="T25" fmla="*/ 103 h 207"/>
                      <a:gd name="T26" fmla="*/ 216 w 227"/>
                      <a:gd name="T27" fmla="*/ 66 h 207"/>
                      <a:gd name="T28" fmla="*/ 195 w 227"/>
                      <a:gd name="T29" fmla="*/ 28 h 207"/>
                      <a:gd name="T30" fmla="*/ 162 w 227"/>
                      <a:gd name="T31" fmla="*/ 10 h 207"/>
                      <a:gd name="T32" fmla="*/ 108 w 227"/>
                      <a:gd name="T33" fmla="*/ 0 h 20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27" h="207">
                        <a:moveTo>
                          <a:pt x="108" y="0"/>
                        </a:moveTo>
                        <a:lnTo>
                          <a:pt x="65" y="10"/>
                        </a:lnTo>
                        <a:lnTo>
                          <a:pt x="32" y="28"/>
                        </a:lnTo>
                        <a:lnTo>
                          <a:pt x="11" y="66"/>
                        </a:lnTo>
                        <a:lnTo>
                          <a:pt x="0" y="103"/>
                        </a:lnTo>
                        <a:lnTo>
                          <a:pt x="11" y="141"/>
                        </a:lnTo>
                        <a:lnTo>
                          <a:pt x="32" y="178"/>
                        </a:lnTo>
                        <a:lnTo>
                          <a:pt x="65" y="197"/>
                        </a:lnTo>
                        <a:lnTo>
                          <a:pt x="108" y="207"/>
                        </a:lnTo>
                        <a:lnTo>
                          <a:pt x="162" y="197"/>
                        </a:lnTo>
                        <a:lnTo>
                          <a:pt x="195" y="178"/>
                        </a:lnTo>
                        <a:lnTo>
                          <a:pt x="216" y="141"/>
                        </a:lnTo>
                        <a:lnTo>
                          <a:pt x="227" y="103"/>
                        </a:lnTo>
                        <a:lnTo>
                          <a:pt x="216" y="66"/>
                        </a:lnTo>
                        <a:lnTo>
                          <a:pt x="195" y="28"/>
                        </a:lnTo>
                        <a:lnTo>
                          <a:pt x="162" y="10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20CD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95" name="Freeform 90"/>
                  <p:cNvSpPr>
                    <a:spLocks/>
                  </p:cNvSpPr>
                  <p:nvPr/>
                </p:nvSpPr>
                <p:spPr bwMode="auto">
                  <a:xfrm>
                    <a:off x="3735" y="1728"/>
                    <a:ext cx="205" cy="187"/>
                  </a:xfrm>
                  <a:custGeom>
                    <a:avLst/>
                    <a:gdLst>
                      <a:gd name="T0" fmla="*/ 97 w 205"/>
                      <a:gd name="T1" fmla="*/ 0 h 187"/>
                      <a:gd name="T2" fmla="*/ 65 w 205"/>
                      <a:gd name="T3" fmla="*/ 9 h 187"/>
                      <a:gd name="T4" fmla="*/ 32 w 205"/>
                      <a:gd name="T5" fmla="*/ 28 h 187"/>
                      <a:gd name="T6" fmla="*/ 10 w 205"/>
                      <a:gd name="T7" fmla="*/ 56 h 187"/>
                      <a:gd name="T8" fmla="*/ 0 w 205"/>
                      <a:gd name="T9" fmla="*/ 93 h 187"/>
                      <a:gd name="T10" fmla="*/ 10 w 205"/>
                      <a:gd name="T11" fmla="*/ 131 h 187"/>
                      <a:gd name="T12" fmla="*/ 32 w 205"/>
                      <a:gd name="T13" fmla="*/ 159 h 187"/>
                      <a:gd name="T14" fmla="*/ 65 w 205"/>
                      <a:gd name="T15" fmla="*/ 178 h 187"/>
                      <a:gd name="T16" fmla="*/ 97 w 205"/>
                      <a:gd name="T17" fmla="*/ 187 h 187"/>
                      <a:gd name="T18" fmla="*/ 140 w 205"/>
                      <a:gd name="T19" fmla="*/ 178 h 187"/>
                      <a:gd name="T20" fmla="*/ 173 w 205"/>
                      <a:gd name="T21" fmla="*/ 159 h 187"/>
                      <a:gd name="T22" fmla="*/ 195 w 205"/>
                      <a:gd name="T23" fmla="*/ 131 h 187"/>
                      <a:gd name="T24" fmla="*/ 205 w 205"/>
                      <a:gd name="T25" fmla="*/ 93 h 187"/>
                      <a:gd name="T26" fmla="*/ 195 w 205"/>
                      <a:gd name="T27" fmla="*/ 56 h 187"/>
                      <a:gd name="T28" fmla="*/ 173 w 205"/>
                      <a:gd name="T29" fmla="*/ 28 h 187"/>
                      <a:gd name="T30" fmla="*/ 140 w 205"/>
                      <a:gd name="T31" fmla="*/ 9 h 187"/>
                      <a:gd name="T32" fmla="*/ 97 w 205"/>
                      <a:gd name="T33" fmla="*/ 0 h 18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05" h="187">
                        <a:moveTo>
                          <a:pt x="97" y="0"/>
                        </a:moveTo>
                        <a:lnTo>
                          <a:pt x="65" y="9"/>
                        </a:lnTo>
                        <a:lnTo>
                          <a:pt x="32" y="28"/>
                        </a:lnTo>
                        <a:lnTo>
                          <a:pt x="10" y="56"/>
                        </a:lnTo>
                        <a:lnTo>
                          <a:pt x="0" y="93"/>
                        </a:lnTo>
                        <a:lnTo>
                          <a:pt x="10" y="131"/>
                        </a:lnTo>
                        <a:lnTo>
                          <a:pt x="32" y="159"/>
                        </a:lnTo>
                        <a:lnTo>
                          <a:pt x="65" y="178"/>
                        </a:lnTo>
                        <a:lnTo>
                          <a:pt x="97" y="187"/>
                        </a:lnTo>
                        <a:lnTo>
                          <a:pt x="140" y="178"/>
                        </a:lnTo>
                        <a:lnTo>
                          <a:pt x="173" y="159"/>
                        </a:lnTo>
                        <a:lnTo>
                          <a:pt x="195" y="131"/>
                        </a:lnTo>
                        <a:lnTo>
                          <a:pt x="205" y="93"/>
                        </a:lnTo>
                        <a:lnTo>
                          <a:pt x="195" y="56"/>
                        </a:lnTo>
                        <a:lnTo>
                          <a:pt x="173" y="28"/>
                        </a:lnTo>
                        <a:lnTo>
                          <a:pt x="140" y="9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rgbClr val="2FCE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96" name="Freeform 91"/>
                  <p:cNvSpPr>
                    <a:spLocks/>
                  </p:cNvSpPr>
                  <p:nvPr/>
                </p:nvSpPr>
                <p:spPr bwMode="auto">
                  <a:xfrm>
                    <a:off x="3745" y="1737"/>
                    <a:ext cx="185" cy="178"/>
                  </a:xfrm>
                  <a:custGeom>
                    <a:avLst/>
                    <a:gdLst>
                      <a:gd name="T0" fmla="*/ 87 w 185"/>
                      <a:gd name="T1" fmla="*/ 0 h 178"/>
                      <a:gd name="T2" fmla="*/ 55 w 185"/>
                      <a:gd name="T3" fmla="*/ 9 h 178"/>
                      <a:gd name="T4" fmla="*/ 33 w 185"/>
                      <a:gd name="T5" fmla="*/ 28 h 178"/>
                      <a:gd name="T6" fmla="*/ 11 w 185"/>
                      <a:gd name="T7" fmla="*/ 56 h 178"/>
                      <a:gd name="T8" fmla="*/ 0 w 185"/>
                      <a:gd name="T9" fmla="*/ 84 h 178"/>
                      <a:gd name="T10" fmla="*/ 11 w 185"/>
                      <a:gd name="T11" fmla="*/ 122 h 178"/>
                      <a:gd name="T12" fmla="*/ 33 w 185"/>
                      <a:gd name="T13" fmla="*/ 150 h 178"/>
                      <a:gd name="T14" fmla="*/ 55 w 185"/>
                      <a:gd name="T15" fmla="*/ 169 h 178"/>
                      <a:gd name="T16" fmla="*/ 87 w 185"/>
                      <a:gd name="T17" fmla="*/ 178 h 178"/>
                      <a:gd name="T18" fmla="*/ 130 w 185"/>
                      <a:gd name="T19" fmla="*/ 169 h 178"/>
                      <a:gd name="T20" fmla="*/ 163 w 185"/>
                      <a:gd name="T21" fmla="*/ 150 h 178"/>
                      <a:gd name="T22" fmla="*/ 174 w 185"/>
                      <a:gd name="T23" fmla="*/ 122 h 178"/>
                      <a:gd name="T24" fmla="*/ 185 w 185"/>
                      <a:gd name="T25" fmla="*/ 84 h 178"/>
                      <a:gd name="T26" fmla="*/ 174 w 185"/>
                      <a:gd name="T27" fmla="*/ 56 h 178"/>
                      <a:gd name="T28" fmla="*/ 163 w 185"/>
                      <a:gd name="T29" fmla="*/ 28 h 178"/>
                      <a:gd name="T30" fmla="*/ 130 w 185"/>
                      <a:gd name="T31" fmla="*/ 9 h 178"/>
                      <a:gd name="T32" fmla="*/ 87 w 185"/>
                      <a:gd name="T33" fmla="*/ 0 h 17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5" h="178">
                        <a:moveTo>
                          <a:pt x="87" y="0"/>
                        </a:moveTo>
                        <a:lnTo>
                          <a:pt x="55" y="9"/>
                        </a:lnTo>
                        <a:lnTo>
                          <a:pt x="33" y="28"/>
                        </a:lnTo>
                        <a:lnTo>
                          <a:pt x="11" y="56"/>
                        </a:lnTo>
                        <a:lnTo>
                          <a:pt x="0" y="84"/>
                        </a:lnTo>
                        <a:lnTo>
                          <a:pt x="11" y="122"/>
                        </a:lnTo>
                        <a:lnTo>
                          <a:pt x="33" y="150"/>
                        </a:lnTo>
                        <a:lnTo>
                          <a:pt x="55" y="169"/>
                        </a:lnTo>
                        <a:lnTo>
                          <a:pt x="87" y="178"/>
                        </a:lnTo>
                        <a:lnTo>
                          <a:pt x="130" y="169"/>
                        </a:lnTo>
                        <a:lnTo>
                          <a:pt x="163" y="150"/>
                        </a:lnTo>
                        <a:lnTo>
                          <a:pt x="174" y="122"/>
                        </a:lnTo>
                        <a:lnTo>
                          <a:pt x="185" y="84"/>
                        </a:lnTo>
                        <a:lnTo>
                          <a:pt x="174" y="56"/>
                        </a:lnTo>
                        <a:lnTo>
                          <a:pt x="163" y="28"/>
                        </a:lnTo>
                        <a:lnTo>
                          <a:pt x="130" y="9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3FD1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97" name="Freeform 92"/>
                  <p:cNvSpPr>
                    <a:spLocks/>
                  </p:cNvSpPr>
                  <p:nvPr/>
                </p:nvSpPr>
                <p:spPr bwMode="auto">
                  <a:xfrm>
                    <a:off x="3756" y="1746"/>
                    <a:ext cx="174" cy="160"/>
                  </a:xfrm>
                  <a:custGeom>
                    <a:avLst/>
                    <a:gdLst>
                      <a:gd name="T0" fmla="*/ 76 w 174"/>
                      <a:gd name="T1" fmla="*/ 0 h 160"/>
                      <a:gd name="T2" fmla="*/ 44 w 174"/>
                      <a:gd name="T3" fmla="*/ 10 h 160"/>
                      <a:gd name="T4" fmla="*/ 22 w 174"/>
                      <a:gd name="T5" fmla="*/ 29 h 160"/>
                      <a:gd name="T6" fmla="*/ 11 w 174"/>
                      <a:gd name="T7" fmla="*/ 47 h 160"/>
                      <a:gd name="T8" fmla="*/ 0 w 174"/>
                      <a:gd name="T9" fmla="*/ 75 h 160"/>
                      <a:gd name="T10" fmla="*/ 11 w 174"/>
                      <a:gd name="T11" fmla="*/ 113 h 160"/>
                      <a:gd name="T12" fmla="*/ 22 w 174"/>
                      <a:gd name="T13" fmla="*/ 132 h 160"/>
                      <a:gd name="T14" fmla="*/ 44 w 174"/>
                      <a:gd name="T15" fmla="*/ 150 h 160"/>
                      <a:gd name="T16" fmla="*/ 76 w 174"/>
                      <a:gd name="T17" fmla="*/ 160 h 160"/>
                      <a:gd name="T18" fmla="*/ 119 w 174"/>
                      <a:gd name="T19" fmla="*/ 150 h 160"/>
                      <a:gd name="T20" fmla="*/ 141 w 174"/>
                      <a:gd name="T21" fmla="*/ 132 h 160"/>
                      <a:gd name="T22" fmla="*/ 163 w 174"/>
                      <a:gd name="T23" fmla="*/ 113 h 160"/>
                      <a:gd name="T24" fmla="*/ 174 w 174"/>
                      <a:gd name="T25" fmla="*/ 75 h 160"/>
                      <a:gd name="T26" fmla="*/ 163 w 174"/>
                      <a:gd name="T27" fmla="*/ 47 h 160"/>
                      <a:gd name="T28" fmla="*/ 141 w 174"/>
                      <a:gd name="T29" fmla="*/ 29 h 160"/>
                      <a:gd name="T30" fmla="*/ 119 w 174"/>
                      <a:gd name="T31" fmla="*/ 10 h 160"/>
                      <a:gd name="T32" fmla="*/ 76 w 174"/>
                      <a:gd name="T33" fmla="*/ 0 h 16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4" h="160">
                        <a:moveTo>
                          <a:pt x="76" y="0"/>
                        </a:moveTo>
                        <a:lnTo>
                          <a:pt x="44" y="10"/>
                        </a:lnTo>
                        <a:lnTo>
                          <a:pt x="22" y="29"/>
                        </a:lnTo>
                        <a:lnTo>
                          <a:pt x="11" y="47"/>
                        </a:lnTo>
                        <a:lnTo>
                          <a:pt x="0" y="75"/>
                        </a:lnTo>
                        <a:lnTo>
                          <a:pt x="11" y="113"/>
                        </a:lnTo>
                        <a:lnTo>
                          <a:pt x="22" y="132"/>
                        </a:lnTo>
                        <a:lnTo>
                          <a:pt x="44" y="150"/>
                        </a:lnTo>
                        <a:lnTo>
                          <a:pt x="76" y="160"/>
                        </a:lnTo>
                        <a:lnTo>
                          <a:pt x="119" y="150"/>
                        </a:lnTo>
                        <a:lnTo>
                          <a:pt x="141" y="132"/>
                        </a:lnTo>
                        <a:lnTo>
                          <a:pt x="163" y="113"/>
                        </a:lnTo>
                        <a:lnTo>
                          <a:pt x="174" y="75"/>
                        </a:lnTo>
                        <a:lnTo>
                          <a:pt x="163" y="47"/>
                        </a:lnTo>
                        <a:lnTo>
                          <a:pt x="141" y="29"/>
                        </a:lnTo>
                        <a:lnTo>
                          <a:pt x="119" y="10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50D4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98" name="Freeform 93"/>
                  <p:cNvSpPr>
                    <a:spLocks/>
                  </p:cNvSpPr>
                  <p:nvPr/>
                </p:nvSpPr>
                <p:spPr bwMode="auto">
                  <a:xfrm>
                    <a:off x="3767" y="1756"/>
                    <a:ext cx="152" cy="140"/>
                  </a:xfrm>
                  <a:custGeom>
                    <a:avLst/>
                    <a:gdLst>
                      <a:gd name="T0" fmla="*/ 76 w 152"/>
                      <a:gd name="T1" fmla="*/ 0 h 140"/>
                      <a:gd name="T2" fmla="*/ 43 w 152"/>
                      <a:gd name="T3" fmla="*/ 9 h 140"/>
                      <a:gd name="T4" fmla="*/ 22 w 152"/>
                      <a:gd name="T5" fmla="*/ 19 h 140"/>
                      <a:gd name="T6" fmla="*/ 11 w 152"/>
                      <a:gd name="T7" fmla="*/ 37 h 140"/>
                      <a:gd name="T8" fmla="*/ 0 w 152"/>
                      <a:gd name="T9" fmla="*/ 65 h 140"/>
                      <a:gd name="T10" fmla="*/ 11 w 152"/>
                      <a:gd name="T11" fmla="*/ 94 h 140"/>
                      <a:gd name="T12" fmla="*/ 22 w 152"/>
                      <a:gd name="T13" fmla="*/ 122 h 140"/>
                      <a:gd name="T14" fmla="*/ 43 w 152"/>
                      <a:gd name="T15" fmla="*/ 131 h 140"/>
                      <a:gd name="T16" fmla="*/ 76 w 152"/>
                      <a:gd name="T17" fmla="*/ 140 h 140"/>
                      <a:gd name="T18" fmla="*/ 108 w 152"/>
                      <a:gd name="T19" fmla="*/ 131 h 140"/>
                      <a:gd name="T20" fmla="*/ 130 w 152"/>
                      <a:gd name="T21" fmla="*/ 122 h 140"/>
                      <a:gd name="T22" fmla="*/ 152 w 152"/>
                      <a:gd name="T23" fmla="*/ 94 h 140"/>
                      <a:gd name="T24" fmla="*/ 152 w 152"/>
                      <a:gd name="T25" fmla="*/ 65 h 140"/>
                      <a:gd name="T26" fmla="*/ 152 w 152"/>
                      <a:gd name="T27" fmla="*/ 37 h 140"/>
                      <a:gd name="T28" fmla="*/ 130 w 152"/>
                      <a:gd name="T29" fmla="*/ 19 h 140"/>
                      <a:gd name="T30" fmla="*/ 108 w 152"/>
                      <a:gd name="T31" fmla="*/ 9 h 140"/>
                      <a:gd name="T32" fmla="*/ 76 w 152"/>
                      <a:gd name="T33" fmla="*/ 0 h 14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52" h="140">
                        <a:moveTo>
                          <a:pt x="76" y="0"/>
                        </a:moveTo>
                        <a:lnTo>
                          <a:pt x="43" y="9"/>
                        </a:lnTo>
                        <a:lnTo>
                          <a:pt x="22" y="19"/>
                        </a:lnTo>
                        <a:lnTo>
                          <a:pt x="11" y="37"/>
                        </a:lnTo>
                        <a:lnTo>
                          <a:pt x="0" y="65"/>
                        </a:lnTo>
                        <a:lnTo>
                          <a:pt x="11" y="94"/>
                        </a:lnTo>
                        <a:lnTo>
                          <a:pt x="22" y="122"/>
                        </a:lnTo>
                        <a:lnTo>
                          <a:pt x="43" y="131"/>
                        </a:lnTo>
                        <a:lnTo>
                          <a:pt x="76" y="140"/>
                        </a:lnTo>
                        <a:lnTo>
                          <a:pt x="108" y="131"/>
                        </a:lnTo>
                        <a:lnTo>
                          <a:pt x="130" y="122"/>
                        </a:lnTo>
                        <a:lnTo>
                          <a:pt x="152" y="94"/>
                        </a:lnTo>
                        <a:lnTo>
                          <a:pt x="152" y="65"/>
                        </a:lnTo>
                        <a:lnTo>
                          <a:pt x="152" y="37"/>
                        </a:lnTo>
                        <a:lnTo>
                          <a:pt x="130" y="19"/>
                        </a:lnTo>
                        <a:lnTo>
                          <a:pt x="108" y="9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60D7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99" name="Freeform 94"/>
                  <p:cNvSpPr>
                    <a:spLocks/>
                  </p:cNvSpPr>
                  <p:nvPr/>
                </p:nvSpPr>
                <p:spPr bwMode="auto">
                  <a:xfrm>
                    <a:off x="3778" y="1765"/>
                    <a:ext cx="130" cy="122"/>
                  </a:xfrm>
                  <a:custGeom>
                    <a:avLst/>
                    <a:gdLst>
                      <a:gd name="T0" fmla="*/ 65 w 130"/>
                      <a:gd name="T1" fmla="*/ 0 h 122"/>
                      <a:gd name="T2" fmla="*/ 43 w 130"/>
                      <a:gd name="T3" fmla="*/ 10 h 122"/>
                      <a:gd name="T4" fmla="*/ 22 w 130"/>
                      <a:gd name="T5" fmla="*/ 19 h 122"/>
                      <a:gd name="T6" fmla="*/ 11 w 130"/>
                      <a:gd name="T7" fmla="*/ 38 h 122"/>
                      <a:gd name="T8" fmla="*/ 0 w 130"/>
                      <a:gd name="T9" fmla="*/ 66 h 122"/>
                      <a:gd name="T10" fmla="*/ 11 w 130"/>
                      <a:gd name="T11" fmla="*/ 85 h 122"/>
                      <a:gd name="T12" fmla="*/ 22 w 130"/>
                      <a:gd name="T13" fmla="*/ 103 h 122"/>
                      <a:gd name="T14" fmla="*/ 43 w 130"/>
                      <a:gd name="T15" fmla="*/ 122 h 122"/>
                      <a:gd name="T16" fmla="*/ 65 w 130"/>
                      <a:gd name="T17" fmla="*/ 122 h 122"/>
                      <a:gd name="T18" fmla="*/ 87 w 130"/>
                      <a:gd name="T19" fmla="*/ 122 h 122"/>
                      <a:gd name="T20" fmla="*/ 108 w 130"/>
                      <a:gd name="T21" fmla="*/ 103 h 122"/>
                      <a:gd name="T22" fmla="*/ 130 w 130"/>
                      <a:gd name="T23" fmla="*/ 85 h 122"/>
                      <a:gd name="T24" fmla="*/ 130 w 130"/>
                      <a:gd name="T25" fmla="*/ 66 h 122"/>
                      <a:gd name="T26" fmla="*/ 130 w 130"/>
                      <a:gd name="T27" fmla="*/ 38 h 122"/>
                      <a:gd name="T28" fmla="*/ 108 w 130"/>
                      <a:gd name="T29" fmla="*/ 19 h 122"/>
                      <a:gd name="T30" fmla="*/ 87 w 130"/>
                      <a:gd name="T31" fmla="*/ 10 h 122"/>
                      <a:gd name="T32" fmla="*/ 65 w 130"/>
                      <a:gd name="T33" fmla="*/ 0 h 1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0" h="122">
                        <a:moveTo>
                          <a:pt x="65" y="0"/>
                        </a:moveTo>
                        <a:lnTo>
                          <a:pt x="43" y="10"/>
                        </a:lnTo>
                        <a:lnTo>
                          <a:pt x="22" y="19"/>
                        </a:lnTo>
                        <a:lnTo>
                          <a:pt x="11" y="38"/>
                        </a:lnTo>
                        <a:lnTo>
                          <a:pt x="0" y="66"/>
                        </a:lnTo>
                        <a:lnTo>
                          <a:pt x="11" y="85"/>
                        </a:lnTo>
                        <a:lnTo>
                          <a:pt x="22" y="103"/>
                        </a:lnTo>
                        <a:lnTo>
                          <a:pt x="43" y="122"/>
                        </a:lnTo>
                        <a:lnTo>
                          <a:pt x="65" y="122"/>
                        </a:lnTo>
                        <a:lnTo>
                          <a:pt x="87" y="122"/>
                        </a:lnTo>
                        <a:lnTo>
                          <a:pt x="108" y="103"/>
                        </a:lnTo>
                        <a:lnTo>
                          <a:pt x="130" y="85"/>
                        </a:lnTo>
                        <a:lnTo>
                          <a:pt x="130" y="66"/>
                        </a:lnTo>
                        <a:lnTo>
                          <a:pt x="130" y="38"/>
                        </a:lnTo>
                        <a:lnTo>
                          <a:pt x="108" y="19"/>
                        </a:lnTo>
                        <a:lnTo>
                          <a:pt x="87" y="1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6FDBB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00" name="Freeform 95"/>
                  <p:cNvSpPr>
                    <a:spLocks/>
                  </p:cNvSpPr>
                  <p:nvPr/>
                </p:nvSpPr>
                <p:spPr bwMode="auto">
                  <a:xfrm>
                    <a:off x="3778" y="1775"/>
                    <a:ext cx="119" cy="103"/>
                  </a:xfrm>
                  <a:custGeom>
                    <a:avLst/>
                    <a:gdLst>
                      <a:gd name="T0" fmla="*/ 54 w 119"/>
                      <a:gd name="T1" fmla="*/ 0 h 103"/>
                      <a:gd name="T2" fmla="*/ 32 w 119"/>
                      <a:gd name="T3" fmla="*/ 9 h 103"/>
                      <a:gd name="T4" fmla="*/ 11 w 119"/>
                      <a:gd name="T5" fmla="*/ 18 h 103"/>
                      <a:gd name="T6" fmla="*/ 0 w 119"/>
                      <a:gd name="T7" fmla="*/ 56 h 103"/>
                      <a:gd name="T8" fmla="*/ 11 w 119"/>
                      <a:gd name="T9" fmla="*/ 93 h 103"/>
                      <a:gd name="T10" fmla="*/ 54 w 119"/>
                      <a:gd name="T11" fmla="*/ 103 h 103"/>
                      <a:gd name="T12" fmla="*/ 108 w 119"/>
                      <a:gd name="T13" fmla="*/ 93 h 103"/>
                      <a:gd name="T14" fmla="*/ 119 w 119"/>
                      <a:gd name="T15" fmla="*/ 56 h 103"/>
                      <a:gd name="T16" fmla="*/ 108 w 119"/>
                      <a:gd name="T17" fmla="*/ 18 h 103"/>
                      <a:gd name="T18" fmla="*/ 87 w 119"/>
                      <a:gd name="T19" fmla="*/ 9 h 103"/>
                      <a:gd name="T20" fmla="*/ 54 w 119"/>
                      <a:gd name="T21" fmla="*/ 0 h 10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9" h="103">
                        <a:moveTo>
                          <a:pt x="54" y="0"/>
                        </a:moveTo>
                        <a:lnTo>
                          <a:pt x="32" y="9"/>
                        </a:lnTo>
                        <a:lnTo>
                          <a:pt x="11" y="18"/>
                        </a:lnTo>
                        <a:lnTo>
                          <a:pt x="0" y="56"/>
                        </a:lnTo>
                        <a:lnTo>
                          <a:pt x="11" y="93"/>
                        </a:lnTo>
                        <a:lnTo>
                          <a:pt x="54" y="103"/>
                        </a:lnTo>
                        <a:lnTo>
                          <a:pt x="108" y="93"/>
                        </a:lnTo>
                        <a:lnTo>
                          <a:pt x="119" y="56"/>
                        </a:lnTo>
                        <a:lnTo>
                          <a:pt x="108" y="18"/>
                        </a:lnTo>
                        <a:lnTo>
                          <a:pt x="87" y="9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7ED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01" name="Freeform 96"/>
                  <p:cNvSpPr>
                    <a:spLocks/>
                  </p:cNvSpPr>
                  <p:nvPr/>
                </p:nvSpPr>
                <p:spPr bwMode="auto">
                  <a:xfrm>
                    <a:off x="3789" y="1784"/>
                    <a:ext cx="97" cy="84"/>
                  </a:xfrm>
                  <a:custGeom>
                    <a:avLst/>
                    <a:gdLst>
                      <a:gd name="T0" fmla="*/ 43 w 97"/>
                      <a:gd name="T1" fmla="*/ 0 h 84"/>
                      <a:gd name="T2" fmla="*/ 11 w 97"/>
                      <a:gd name="T3" fmla="*/ 9 h 84"/>
                      <a:gd name="T4" fmla="*/ 0 w 97"/>
                      <a:gd name="T5" fmla="*/ 47 h 84"/>
                      <a:gd name="T6" fmla="*/ 11 w 97"/>
                      <a:gd name="T7" fmla="*/ 75 h 84"/>
                      <a:gd name="T8" fmla="*/ 43 w 97"/>
                      <a:gd name="T9" fmla="*/ 84 h 84"/>
                      <a:gd name="T10" fmla="*/ 86 w 97"/>
                      <a:gd name="T11" fmla="*/ 75 h 84"/>
                      <a:gd name="T12" fmla="*/ 97 w 97"/>
                      <a:gd name="T13" fmla="*/ 47 h 84"/>
                      <a:gd name="T14" fmla="*/ 86 w 97"/>
                      <a:gd name="T15" fmla="*/ 9 h 84"/>
                      <a:gd name="T16" fmla="*/ 43 w 97"/>
                      <a:gd name="T17" fmla="*/ 0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7" h="84">
                        <a:moveTo>
                          <a:pt x="43" y="0"/>
                        </a:moveTo>
                        <a:lnTo>
                          <a:pt x="11" y="9"/>
                        </a:lnTo>
                        <a:lnTo>
                          <a:pt x="0" y="47"/>
                        </a:lnTo>
                        <a:lnTo>
                          <a:pt x="11" y="75"/>
                        </a:lnTo>
                        <a:lnTo>
                          <a:pt x="43" y="84"/>
                        </a:lnTo>
                        <a:lnTo>
                          <a:pt x="86" y="75"/>
                        </a:lnTo>
                        <a:lnTo>
                          <a:pt x="97" y="47"/>
                        </a:lnTo>
                        <a:lnTo>
                          <a:pt x="86" y="9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8AE3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02" name="Freeform 97"/>
                  <p:cNvSpPr>
                    <a:spLocks/>
                  </p:cNvSpPr>
                  <p:nvPr/>
                </p:nvSpPr>
                <p:spPr bwMode="auto">
                  <a:xfrm>
                    <a:off x="3800" y="1793"/>
                    <a:ext cx="75" cy="66"/>
                  </a:xfrm>
                  <a:custGeom>
                    <a:avLst/>
                    <a:gdLst>
                      <a:gd name="T0" fmla="*/ 43 w 75"/>
                      <a:gd name="T1" fmla="*/ 0 h 66"/>
                      <a:gd name="T2" fmla="*/ 10 w 75"/>
                      <a:gd name="T3" fmla="*/ 10 h 66"/>
                      <a:gd name="T4" fmla="*/ 0 w 75"/>
                      <a:gd name="T5" fmla="*/ 38 h 66"/>
                      <a:gd name="T6" fmla="*/ 10 w 75"/>
                      <a:gd name="T7" fmla="*/ 57 h 66"/>
                      <a:gd name="T8" fmla="*/ 43 w 75"/>
                      <a:gd name="T9" fmla="*/ 66 h 66"/>
                      <a:gd name="T10" fmla="*/ 65 w 75"/>
                      <a:gd name="T11" fmla="*/ 57 h 66"/>
                      <a:gd name="T12" fmla="*/ 75 w 75"/>
                      <a:gd name="T13" fmla="*/ 38 h 66"/>
                      <a:gd name="T14" fmla="*/ 65 w 75"/>
                      <a:gd name="T15" fmla="*/ 10 h 66"/>
                      <a:gd name="T16" fmla="*/ 43 w 75"/>
                      <a:gd name="T17" fmla="*/ 0 h 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5" h="66">
                        <a:moveTo>
                          <a:pt x="43" y="0"/>
                        </a:moveTo>
                        <a:lnTo>
                          <a:pt x="10" y="10"/>
                        </a:lnTo>
                        <a:lnTo>
                          <a:pt x="0" y="38"/>
                        </a:lnTo>
                        <a:lnTo>
                          <a:pt x="10" y="57"/>
                        </a:lnTo>
                        <a:lnTo>
                          <a:pt x="43" y="66"/>
                        </a:lnTo>
                        <a:lnTo>
                          <a:pt x="65" y="57"/>
                        </a:lnTo>
                        <a:lnTo>
                          <a:pt x="75" y="38"/>
                        </a:lnTo>
                        <a:lnTo>
                          <a:pt x="65" y="1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94E6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03" name="Freeform 98"/>
                  <p:cNvSpPr>
                    <a:spLocks/>
                  </p:cNvSpPr>
                  <p:nvPr/>
                </p:nvSpPr>
                <p:spPr bwMode="auto">
                  <a:xfrm>
                    <a:off x="3810" y="1803"/>
                    <a:ext cx="65" cy="56"/>
                  </a:xfrm>
                  <a:custGeom>
                    <a:avLst/>
                    <a:gdLst>
                      <a:gd name="T0" fmla="*/ 33 w 65"/>
                      <a:gd name="T1" fmla="*/ 0 h 56"/>
                      <a:gd name="T2" fmla="*/ 11 w 65"/>
                      <a:gd name="T3" fmla="*/ 9 h 56"/>
                      <a:gd name="T4" fmla="*/ 0 w 65"/>
                      <a:gd name="T5" fmla="*/ 28 h 56"/>
                      <a:gd name="T6" fmla="*/ 11 w 65"/>
                      <a:gd name="T7" fmla="*/ 47 h 56"/>
                      <a:gd name="T8" fmla="*/ 33 w 65"/>
                      <a:gd name="T9" fmla="*/ 56 h 56"/>
                      <a:gd name="T10" fmla="*/ 55 w 65"/>
                      <a:gd name="T11" fmla="*/ 47 h 56"/>
                      <a:gd name="T12" fmla="*/ 65 w 65"/>
                      <a:gd name="T13" fmla="*/ 28 h 56"/>
                      <a:gd name="T14" fmla="*/ 55 w 65"/>
                      <a:gd name="T15" fmla="*/ 9 h 56"/>
                      <a:gd name="T16" fmla="*/ 33 w 65"/>
                      <a:gd name="T17" fmla="*/ 0 h 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56">
                        <a:moveTo>
                          <a:pt x="33" y="0"/>
                        </a:moveTo>
                        <a:lnTo>
                          <a:pt x="11" y="9"/>
                        </a:lnTo>
                        <a:lnTo>
                          <a:pt x="0" y="28"/>
                        </a:lnTo>
                        <a:lnTo>
                          <a:pt x="11" y="47"/>
                        </a:lnTo>
                        <a:lnTo>
                          <a:pt x="33" y="56"/>
                        </a:lnTo>
                        <a:lnTo>
                          <a:pt x="55" y="47"/>
                        </a:lnTo>
                        <a:lnTo>
                          <a:pt x="65" y="28"/>
                        </a:lnTo>
                        <a:lnTo>
                          <a:pt x="55" y="9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9CE9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04" name="Freeform 99"/>
                  <p:cNvSpPr>
                    <a:spLocks/>
                  </p:cNvSpPr>
                  <p:nvPr/>
                </p:nvSpPr>
                <p:spPr bwMode="auto">
                  <a:xfrm>
                    <a:off x="3821" y="1812"/>
                    <a:ext cx="44" cy="38"/>
                  </a:xfrm>
                  <a:custGeom>
                    <a:avLst/>
                    <a:gdLst>
                      <a:gd name="T0" fmla="*/ 22 w 44"/>
                      <a:gd name="T1" fmla="*/ 0 h 38"/>
                      <a:gd name="T2" fmla="*/ 11 w 44"/>
                      <a:gd name="T3" fmla="*/ 9 h 38"/>
                      <a:gd name="T4" fmla="*/ 0 w 44"/>
                      <a:gd name="T5" fmla="*/ 19 h 38"/>
                      <a:gd name="T6" fmla="*/ 11 w 44"/>
                      <a:gd name="T7" fmla="*/ 28 h 38"/>
                      <a:gd name="T8" fmla="*/ 22 w 44"/>
                      <a:gd name="T9" fmla="*/ 38 h 38"/>
                      <a:gd name="T10" fmla="*/ 33 w 44"/>
                      <a:gd name="T11" fmla="*/ 28 h 38"/>
                      <a:gd name="T12" fmla="*/ 44 w 44"/>
                      <a:gd name="T13" fmla="*/ 19 h 38"/>
                      <a:gd name="T14" fmla="*/ 33 w 44"/>
                      <a:gd name="T15" fmla="*/ 9 h 38"/>
                      <a:gd name="T16" fmla="*/ 22 w 44"/>
                      <a:gd name="T17" fmla="*/ 0 h 3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4" h="38">
                        <a:moveTo>
                          <a:pt x="22" y="0"/>
                        </a:moveTo>
                        <a:lnTo>
                          <a:pt x="11" y="9"/>
                        </a:lnTo>
                        <a:lnTo>
                          <a:pt x="0" y="19"/>
                        </a:lnTo>
                        <a:lnTo>
                          <a:pt x="11" y="28"/>
                        </a:lnTo>
                        <a:lnTo>
                          <a:pt x="22" y="38"/>
                        </a:lnTo>
                        <a:lnTo>
                          <a:pt x="33" y="28"/>
                        </a:lnTo>
                        <a:lnTo>
                          <a:pt x="44" y="19"/>
                        </a:lnTo>
                        <a:lnTo>
                          <a:pt x="33" y="9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A2EB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05" name="Freeform 100"/>
                  <p:cNvSpPr>
                    <a:spLocks/>
                  </p:cNvSpPr>
                  <p:nvPr/>
                </p:nvSpPr>
                <p:spPr bwMode="auto">
                  <a:xfrm>
                    <a:off x="3832" y="1821"/>
                    <a:ext cx="22" cy="19"/>
                  </a:xfrm>
                  <a:custGeom>
                    <a:avLst/>
                    <a:gdLst>
                      <a:gd name="T0" fmla="*/ 11 w 22"/>
                      <a:gd name="T1" fmla="*/ 0 h 19"/>
                      <a:gd name="T2" fmla="*/ 0 w 22"/>
                      <a:gd name="T3" fmla="*/ 0 h 19"/>
                      <a:gd name="T4" fmla="*/ 0 w 22"/>
                      <a:gd name="T5" fmla="*/ 10 h 19"/>
                      <a:gd name="T6" fmla="*/ 0 w 22"/>
                      <a:gd name="T7" fmla="*/ 19 h 19"/>
                      <a:gd name="T8" fmla="*/ 11 w 22"/>
                      <a:gd name="T9" fmla="*/ 19 h 19"/>
                      <a:gd name="T10" fmla="*/ 22 w 22"/>
                      <a:gd name="T11" fmla="*/ 19 h 19"/>
                      <a:gd name="T12" fmla="*/ 22 w 22"/>
                      <a:gd name="T13" fmla="*/ 10 h 19"/>
                      <a:gd name="T14" fmla="*/ 22 w 22"/>
                      <a:gd name="T15" fmla="*/ 0 h 19"/>
                      <a:gd name="T16" fmla="*/ 11 w 22"/>
                      <a:gd name="T17" fmla="*/ 0 h 1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" h="19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10"/>
                        </a:lnTo>
                        <a:lnTo>
                          <a:pt x="0" y="19"/>
                        </a:lnTo>
                        <a:lnTo>
                          <a:pt x="11" y="19"/>
                        </a:lnTo>
                        <a:lnTo>
                          <a:pt x="22" y="19"/>
                        </a:lnTo>
                        <a:lnTo>
                          <a:pt x="22" y="10"/>
                        </a:lnTo>
                        <a:lnTo>
                          <a:pt x="22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A5EC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</p:grpSp>
            <p:grpSp>
              <p:nvGrpSpPr>
                <p:cNvPr id="465" name="Group 115"/>
                <p:cNvGrpSpPr>
                  <a:grpSpLocks/>
                </p:cNvGrpSpPr>
                <p:nvPr/>
              </p:nvGrpSpPr>
              <p:grpSpPr bwMode="auto">
                <a:xfrm>
                  <a:off x="3984" y="1700"/>
                  <a:ext cx="249" cy="243"/>
                  <a:chOff x="3984" y="1700"/>
                  <a:chExt cx="249" cy="243"/>
                </a:xfrm>
              </p:grpSpPr>
              <p:sp>
                <p:nvSpPr>
                  <p:cNvPr id="480" name="Freeform 102"/>
                  <p:cNvSpPr>
                    <a:spLocks/>
                  </p:cNvSpPr>
                  <p:nvPr/>
                </p:nvSpPr>
                <p:spPr bwMode="auto">
                  <a:xfrm>
                    <a:off x="3984" y="1700"/>
                    <a:ext cx="249" cy="243"/>
                  </a:xfrm>
                  <a:custGeom>
                    <a:avLst/>
                    <a:gdLst>
                      <a:gd name="T0" fmla="*/ 130 w 249"/>
                      <a:gd name="T1" fmla="*/ 0 h 243"/>
                      <a:gd name="T2" fmla="*/ 86 w 249"/>
                      <a:gd name="T3" fmla="*/ 9 h 243"/>
                      <a:gd name="T4" fmla="*/ 43 w 249"/>
                      <a:gd name="T5" fmla="*/ 37 h 243"/>
                      <a:gd name="T6" fmla="*/ 11 w 249"/>
                      <a:gd name="T7" fmla="*/ 75 h 243"/>
                      <a:gd name="T8" fmla="*/ 0 w 249"/>
                      <a:gd name="T9" fmla="*/ 121 h 243"/>
                      <a:gd name="T10" fmla="*/ 11 w 249"/>
                      <a:gd name="T11" fmla="*/ 168 h 243"/>
                      <a:gd name="T12" fmla="*/ 43 w 249"/>
                      <a:gd name="T13" fmla="*/ 206 h 243"/>
                      <a:gd name="T14" fmla="*/ 86 w 249"/>
                      <a:gd name="T15" fmla="*/ 234 h 243"/>
                      <a:gd name="T16" fmla="*/ 130 w 249"/>
                      <a:gd name="T17" fmla="*/ 243 h 243"/>
                      <a:gd name="T18" fmla="*/ 173 w 249"/>
                      <a:gd name="T19" fmla="*/ 234 h 243"/>
                      <a:gd name="T20" fmla="*/ 216 w 249"/>
                      <a:gd name="T21" fmla="*/ 206 h 243"/>
                      <a:gd name="T22" fmla="*/ 238 w 249"/>
                      <a:gd name="T23" fmla="*/ 168 h 243"/>
                      <a:gd name="T24" fmla="*/ 249 w 249"/>
                      <a:gd name="T25" fmla="*/ 121 h 243"/>
                      <a:gd name="T26" fmla="*/ 238 w 249"/>
                      <a:gd name="T27" fmla="*/ 75 h 243"/>
                      <a:gd name="T28" fmla="*/ 216 w 249"/>
                      <a:gd name="T29" fmla="*/ 37 h 243"/>
                      <a:gd name="T30" fmla="*/ 173 w 249"/>
                      <a:gd name="T31" fmla="*/ 9 h 243"/>
                      <a:gd name="T32" fmla="*/ 130 w 249"/>
                      <a:gd name="T33" fmla="*/ 0 h 24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49" h="243">
                        <a:moveTo>
                          <a:pt x="130" y="0"/>
                        </a:moveTo>
                        <a:lnTo>
                          <a:pt x="86" y="9"/>
                        </a:lnTo>
                        <a:lnTo>
                          <a:pt x="43" y="37"/>
                        </a:lnTo>
                        <a:lnTo>
                          <a:pt x="11" y="75"/>
                        </a:lnTo>
                        <a:lnTo>
                          <a:pt x="0" y="121"/>
                        </a:lnTo>
                        <a:lnTo>
                          <a:pt x="11" y="168"/>
                        </a:lnTo>
                        <a:lnTo>
                          <a:pt x="43" y="206"/>
                        </a:lnTo>
                        <a:lnTo>
                          <a:pt x="86" y="234"/>
                        </a:lnTo>
                        <a:lnTo>
                          <a:pt x="130" y="243"/>
                        </a:lnTo>
                        <a:lnTo>
                          <a:pt x="173" y="234"/>
                        </a:lnTo>
                        <a:lnTo>
                          <a:pt x="216" y="206"/>
                        </a:lnTo>
                        <a:lnTo>
                          <a:pt x="238" y="168"/>
                        </a:lnTo>
                        <a:lnTo>
                          <a:pt x="249" y="121"/>
                        </a:lnTo>
                        <a:lnTo>
                          <a:pt x="238" y="75"/>
                        </a:lnTo>
                        <a:lnTo>
                          <a:pt x="216" y="37"/>
                        </a:lnTo>
                        <a:lnTo>
                          <a:pt x="173" y="9"/>
                        </a:lnTo>
                        <a:lnTo>
                          <a:pt x="130" y="0"/>
                        </a:lnTo>
                        <a:close/>
                      </a:path>
                    </a:pathLst>
                  </a:custGeom>
                  <a:solidFill>
                    <a:srgbClr val="0E80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81" name="Freeform 103"/>
                  <p:cNvSpPr>
                    <a:spLocks/>
                  </p:cNvSpPr>
                  <p:nvPr/>
                </p:nvSpPr>
                <p:spPr bwMode="auto">
                  <a:xfrm>
                    <a:off x="3995" y="1718"/>
                    <a:ext cx="227" cy="207"/>
                  </a:xfrm>
                  <a:custGeom>
                    <a:avLst/>
                    <a:gdLst>
                      <a:gd name="T0" fmla="*/ 119 w 227"/>
                      <a:gd name="T1" fmla="*/ 0 h 207"/>
                      <a:gd name="T2" fmla="*/ 75 w 227"/>
                      <a:gd name="T3" fmla="*/ 10 h 207"/>
                      <a:gd name="T4" fmla="*/ 43 w 227"/>
                      <a:gd name="T5" fmla="*/ 28 h 207"/>
                      <a:gd name="T6" fmla="*/ 10 w 227"/>
                      <a:gd name="T7" fmla="*/ 66 h 207"/>
                      <a:gd name="T8" fmla="*/ 0 w 227"/>
                      <a:gd name="T9" fmla="*/ 103 h 207"/>
                      <a:gd name="T10" fmla="*/ 10 w 227"/>
                      <a:gd name="T11" fmla="*/ 141 h 207"/>
                      <a:gd name="T12" fmla="*/ 43 w 227"/>
                      <a:gd name="T13" fmla="*/ 178 h 207"/>
                      <a:gd name="T14" fmla="*/ 75 w 227"/>
                      <a:gd name="T15" fmla="*/ 197 h 207"/>
                      <a:gd name="T16" fmla="*/ 119 w 227"/>
                      <a:gd name="T17" fmla="*/ 207 h 207"/>
                      <a:gd name="T18" fmla="*/ 162 w 227"/>
                      <a:gd name="T19" fmla="*/ 197 h 207"/>
                      <a:gd name="T20" fmla="*/ 195 w 227"/>
                      <a:gd name="T21" fmla="*/ 178 h 207"/>
                      <a:gd name="T22" fmla="*/ 216 w 227"/>
                      <a:gd name="T23" fmla="*/ 141 h 207"/>
                      <a:gd name="T24" fmla="*/ 227 w 227"/>
                      <a:gd name="T25" fmla="*/ 103 h 207"/>
                      <a:gd name="T26" fmla="*/ 216 w 227"/>
                      <a:gd name="T27" fmla="*/ 66 h 207"/>
                      <a:gd name="T28" fmla="*/ 195 w 227"/>
                      <a:gd name="T29" fmla="*/ 28 h 207"/>
                      <a:gd name="T30" fmla="*/ 162 w 227"/>
                      <a:gd name="T31" fmla="*/ 10 h 207"/>
                      <a:gd name="T32" fmla="*/ 119 w 227"/>
                      <a:gd name="T33" fmla="*/ 0 h 20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27" h="207">
                        <a:moveTo>
                          <a:pt x="119" y="0"/>
                        </a:moveTo>
                        <a:lnTo>
                          <a:pt x="75" y="10"/>
                        </a:lnTo>
                        <a:lnTo>
                          <a:pt x="43" y="28"/>
                        </a:lnTo>
                        <a:lnTo>
                          <a:pt x="10" y="66"/>
                        </a:lnTo>
                        <a:lnTo>
                          <a:pt x="0" y="103"/>
                        </a:lnTo>
                        <a:lnTo>
                          <a:pt x="10" y="141"/>
                        </a:lnTo>
                        <a:lnTo>
                          <a:pt x="43" y="178"/>
                        </a:lnTo>
                        <a:lnTo>
                          <a:pt x="75" y="197"/>
                        </a:lnTo>
                        <a:lnTo>
                          <a:pt x="119" y="207"/>
                        </a:lnTo>
                        <a:lnTo>
                          <a:pt x="162" y="197"/>
                        </a:lnTo>
                        <a:lnTo>
                          <a:pt x="195" y="178"/>
                        </a:lnTo>
                        <a:lnTo>
                          <a:pt x="216" y="141"/>
                        </a:lnTo>
                        <a:lnTo>
                          <a:pt x="227" y="103"/>
                        </a:lnTo>
                        <a:lnTo>
                          <a:pt x="216" y="66"/>
                        </a:lnTo>
                        <a:lnTo>
                          <a:pt x="195" y="28"/>
                        </a:lnTo>
                        <a:lnTo>
                          <a:pt x="162" y="10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1D83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82" name="Freeform 104"/>
                  <p:cNvSpPr>
                    <a:spLocks/>
                  </p:cNvSpPr>
                  <p:nvPr/>
                </p:nvSpPr>
                <p:spPr bwMode="auto">
                  <a:xfrm>
                    <a:off x="4005" y="1728"/>
                    <a:ext cx="206" cy="187"/>
                  </a:xfrm>
                  <a:custGeom>
                    <a:avLst/>
                    <a:gdLst>
                      <a:gd name="T0" fmla="*/ 109 w 206"/>
                      <a:gd name="T1" fmla="*/ 0 h 187"/>
                      <a:gd name="T2" fmla="*/ 65 w 206"/>
                      <a:gd name="T3" fmla="*/ 9 h 187"/>
                      <a:gd name="T4" fmla="*/ 33 w 206"/>
                      <a:gd name="T5" fmla="*/ 28 h 187"/>
                      <a:gd name="T6" fmla="*/ 11 w 206"/>
                      <a:gd name="T7" fmla="*/ 56 h 187"/>
                      <a:gd name="T8" fmla="*/ 0 w 206"/>
                      <a:gd name="T9" fmla="*/ 93 h 187"/>
                      <a:gd name="T10" fmla="*/ 11 w 206"/>
                      <a:gd name="T11" fmla="*/ 131 h 187"/>
                      <a:gd name="T12" fmla="*/ 33 w 206"/>
                      <a:gd name="T13" fmla="*/ 159 h 187"/>
                      <a:gd name="T14" fmla="*/ 65 w 206"/>
                      <a:gd name="T15" fmla="*/ 178 h 187"/>
                      <a:gd name="T16" fmla="*/ 109 w 206"/>
                      <a:gd name="T17" fmla="*/ 187 h 187"/>
                      <a:gd name="T18" fmla="*/ 152 w 206"/>
                      <a:gd name="T19" fmla="*/ 178 h 187"/>
                      <a:gd name="T20" fmla="*/ 174 w 206"/>
                      <a:gd name="T21" fmla="*/ 159 h 187"/>
                      <a:gd name="T22" fmla="*/ 195 w 206"/>
                      <a:gd name="T23" fmla="*/ 131 h 187"/>
                      <a:gd name="T24" fmla="*/ 206 w 206"/>
                      <a:gd name="T25" fmla="*/ 93 h 187"/>
                      <a:gd name="T26" fmla="*/ 195 w 206"/>
                      <a:gd name="T27" fmla="*/ 56 h 187"/>
                      <a:gd name="T28" fmla="*/ 174 w 206"/>
                      <a:gd name="T29" fmla="*/ 28 h 187"/>
                      <a:gd name="T30" fmla="*/ 152 w 206"/>
                      <a:gd name="T31" fmla="*/ 9 h 187"/>
                      <a:gd name="T32" fmla="*/ 109 w 206"/>
                      <a:gd name="T33" fmla="*/ 0 h 18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06" h="187">
                        <a:moveTo>
                          <a:pt x="109" y="0"/>
                        </a:moveTo>
                        <a:lnTo>
                          <a:pt x="65" y="9"/>
                        </a:lnTo>
                        <a:lnTo>
                          <a:pt x="33" y="28"/>
                        </a:lnTo>
                        <a:lnTo>
                          <a:pt x="11" y="56"/>
                        </a:lnTo>
                        <a:lnTo>
                          <a:pt x="0" y="93"/>
                        </a:lnTo>
                        <a:lnTo>
                          <a:pt x="11" y="131"/>
                        </a:lnTo>
                        <a:lnTo>
                          <a:pt x="33" y="159"/>
                        </a:lnTo>
                        <a:lnTo>
                          <a:pt x="65" y="178"/>
                        </a:lnTo>
                        <a:lnTo>
                          <a:pt x="109" y="187"/>
                        </a:lnTo>
                        <a:lnTo>
                          <a:pt x="152" y="178"/>
                        </a:lnTo>
                        <a:lnTo>
                          <a:pt x="174" y="159"/>
                        </a:lnTo>
                        <a:lnTo>
                          <a:pt x="195" y="131"/>
                        </a:lnTo>
                        <a:lnTo>
                          <a:pt x="206" y="93"/>
                        </a:lnTo>
                        <a:lnTo>
                          <a:pt x="195" y="56"/>
                        </a:lnTo>
                        <a:lnTo>
                          <a:pt x="174" y="28"/>
                        </a:lnTo>
                        <a:lnTo>
                          <a:pt x="152" y="9"/>
                        </a:lnTo>
                        <a:lnTo>
                          <a:pt x="109" y="0"/>
                        </a:lnTo>
                        <a:close/>
                      </a:path>
                    </a:pathLst>
                  </a:custGeom>
                  <a:solidFill>
                    <a:srgbClr val="2A87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83" name="Freeform 105"/>
                  <p:cNvSpPr>
                    <a:spLocks/>
                  </p:cNvSpPr>
                  <p:nvPr/>
                </p:nvSpPr>
                <p:spPr bwMode="auto">
                  <a:xfrm>
                    <a:off x="4016" y="1737"/>
                    <a:ext cx="184" cy="178"/>
                  </a:xfrm>
                  <a:custGeom>
                    <a:avLst/>
                    <a:gdLst>
                      <a:gd name="T0" fmla="*/ 98 w 184"/>
                      <a:gd name="T1" fmla="*/ 0 h 178"/>
                      <a:gd name="T2" fmla="*/ 65 w 184"/>
                      <a:gd name="T3" fmla="*/ 9 h 178"/>
                      <a:gd name="T4" fmla="*/ 33 w 184"/>
                      <a:gd name="T5" fmla="*/ 28 h 178"/>
                      <a:gd name="T6" fmla="*/ 11 w 184"/>
                      <a:gd name="T7" fmla="*/ 56 h 178"/>
                      <a:gd name="T8" fmla="*/ 0 w 184"/>
                      <a:gd name="T9" fmla="*/ 84 h 178"/>
                      <a:gd name="T10" fmla="*/ 11 w 184"/>
                      <a:gd name="T11" fmla="*/ 122 h 178"/>
                      <a:gd name="T12" fmla="*/ 33 w 184"/>
                      <a:gd name="T13" fmla="*/ 150 h 178"/>
                      <a:gd name="T14" fmla="*/ 65 w 184"/>
                      <a:gd name="T15" fmla="*/ 169 h 178"/>
                      <a:gd name="T16" fmla="*/ 98 w 184"/>
                      <a:gd name="T17" fmla="*/ 178 h 178"/>
                      <a:gd name="T18" fmla="*/ 130 w 184"/>
                      <a:gd name="T19" fmla="*/ 169 h 178"/>
                      <a:gd name="T20" fmla="*/ 163 w 184"/>
                      <a:gd name="T21" fmla="*/ 150 h 178"/>
                      <a:gd name="T22" fmla="*/ 174 w 184"/>
                      <a:gd name="T23" fmla="*/ 122 h 178"/>
                      <a:gd name="T24" fmla="*/ 184 w 184"/>
                      <a:gd name="T25" fmla="*/ 84 h 178"/>
                      <a:gd name="T26" fmla="*/ 174 w 184"/>
                      <a:gd name="T27" fmla="*/ 56 h 178"/>
                      <a:gd name="T28" fmla="*/ 163 w 184"/>
                      <a:gd name="T29" fmla="*/ 28 h 178"/>
                      <a:gd name="T30" fmla="*/ 130 w 184"/>
                      <a:gd name="T31" fmla="*/ 9 h 178"/>
                      <a:gd name="T32" fmla="*/ 98 w 184"/>
                      <a:gd name="T33" fmla="*/ 0 h 17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4" h="178">
                        <a:moveTo>
                          <a:pt x="98" y="0"/>
                        </a:moveTo>
                        <a:lnTo>
                          <a:pt x="65" y="9"/>
                        </a:lnTo>
                        <a:lnTo>
                          <a:pt x="33" y="28"/>
                        </a:lnTo>
                        <a:lnTo>
                          <a:pt x="11" y="56"/>
                        </a:lnTo>
                        <a:lnTo>
                          <a:pt x="0" y="84"/>
                        </a:lnTo>
                        <a:lnTo>
                          <a:pt x="11" y="122"/>
                        </a:lnTo>
                        <a:lnTo>
                          <a:pt x="33" y="150"/>
                        </a:lnTo>
                        <a:lnTo>
                          <a:pt x="65" y="169"/>
                        </a:lnTo>
                        <a:lnTo>
                          <a:pt x="98" y="178"/>
                        </a:lnTo>
                        <a:lnTo>
                          <a:pt x="130" y="169"/>
                        </a:lnTo>
                        <a:lnTo>
                          <a:pt x="163" y="150"/>
                        </a:lnTo>
                        <a:lnTo>
                          <a:pt x="174" y="122"/>
                        </a:lnTo>
                        <a:lnTo>
                          <a:pt x="184" y="84"/>
                        </a:lnTo>
                        <a:lnTo>
                          <a:pt x="174" y="56"/>
                        </a:lnTo>
                        <a:lnTo>
                          <a:pt x="163" y="28"/>
                        </a:lnTo>
                        <a:lnTo>
                          <a:pt x="130" y="9"/>
                        </a:lnTo>
                        <a:lnTo>
                          <a:pt x="98" y="0"/>
                        </a:lnTo>
                        <a:close/>
                      </a:path>
                    </a:pathLst>
                  </a:custGeom>
                  <a:solidFill>
                    <a:srgbClr val="398D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84" name="Freeform 106"/>
                  <p:cNvSpPr>
                    <a:spLocks/>
                  </p:cNvSpPr>
                  <p:nvPr/>
                </p:nvSpPr>
                <p:spPr bwMode="auto">
                  <a:xfrm>
                    <a:off x="4027" y="1746"/>
                    <a:ext cx="173" cy="160"/>
                  </a:xfrm>
                  <a:custGeom>
                    <a:avLst/>
                    <a:gdLst>
                      <a:gd name="T0" fmla="*/ 87 w 173"/>
                      <a:gd name="T1" fmla="*/ 0 h 160"/>
                      <a:gd name="T2" fmla="*/ 54 w 173"/>
                      <a:gd name="T3" fmla="*/ 10 h 160"/>
                      <a:gd name="T4" fmla="*/ 33 w 173"/>
                      <a:gd name="T5" fmla="*/ 29 h 160"/>
                      <a:gd name="T6" fmla="*/ 11 w 173"/>
                      <a:gd name="T7" fmla="*/ 47 h 160"/>
                      <a:gd name="T8" fmla="*/ 0 w 173"/>
                      <a:gd name="T9" fmla="*/ 75 h 160"/>
                      <a:gd name="T10" fmla="*/ 11 w 173"/>
                      <a:gd name="T11" fmla="*/ 113 h 160"/>
                      <a:gd name="T12" fmla="*/ 33 w 173"/>
                      <a:gd name="T13" fmla="*/ 132 h 160"/>
                      <a:gd name="T14" fmla="*/ 54 w 173"/>
                      <a:gd name="T15" fmla="*/ 150 h 160"/>
                      <a:gd name="T16" fmla="*/ 87 w 173"/>
                      <a:gd name="T17" fmla="*/ 160 h 160"/>
                      <a:gd name="T18" fmla="*/ 119 w 173"/>
                      <a:gd name="T19" fmla="*/ 150 h 160"/>
                      <a:gd name="T20" fmla="*/ 152 w 173"/>
                      <a:gd name="T21" fmla="*/ 132 h 160"/>
                      <a:gd name="T22" fmla="*/ 163 w 173"/>
                      <a:gd name="T23" fmla="*/ 113 h 160"/>
                      <a:gd name="T24" fmla="*/ 173 w 173"/>
                      <a:gd name="T25" fmla="*/ 75 h 160"/>
                      <a:gd name="T26" fmla="*/ 163 w 173"/>
                      <a:gd name="T27" fmla="*/ 47 h 160"/>
                      <a:gd name="T28" fmla="*/ 152 w 173"/>
                      <a:gd name="T29" fmla="*/ 29 h 160"/>
                      <a:gd name="T30" fmla="*/ 119 w 173"/>
                      <a:gd name="T31" fmla="*/ 10 h 160"/>
                      <a:gd name="T32" fmla="*/ 87 w 173"/>
                      <a:gd name="T33" fmla="*/ 0 h 16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3" h="160">
                        <a:moveTo>
                          <a:pt x="87" y="0"/>
                        </a:moveTo>
                        <a:lnTo>
                          <a:pt x="54" y="10"/>
                        </a:lnTo>
                        <a:lnTo>
                          <a:pt x="33" y="29"/>
                        </a:lnTo>
                        <a:lnTo>
                          <a:pt x="11" y="47"/>
                        </a:lnTo>
                        <a:lnTo>
                          <a:pt x="0" y="75"/>
                        </a:lnTo>
                        <a:lnTo>
                          <a:pt x="11" y="113"/>
                        </a:lnTo>
                        <a:lnTo>
                          <a:pt x="33" y="132"/>
                        </a:lnTo>
                        <a:lnTo>
                          <a:pt x="54" y="150"/>
                        </a:lnTo>
                        <a:lnTo>
                          <a:pt x="87" y="160"/>
                        </a:lnTo>
                        <a:lnTo>
                          <a:pt x="119" y="150"/>
                        </a:lnTo>
                        <a:lnTo>
                          <a:pt x="152" y="132"/>
                        </a:lnTo>
                        <a:lnTo>
                          <a:pt x="163" y="113"/>
                        </a:lnTo>
                        <a:lnTo>
                          <a:pt x="173" y="75"/>
                        </a:lnTo>
                        <a:lnTo>
                          <a:pt x="163" y="47"/>
                        </a:lnTo>
                        <a:lnTo>
                          <a:pt x="152" y="29"/>
                        </a:lnTo>
                        <a:lnTo>
                          <a:pt x="119" y="10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4894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85" name="Freeform 107"/>
                  <p:cNvSpPr>
                    <a:spLocks/>
                  </p:cNvSpPr>
                  <p:nvPr/>
                </p:nvSpPr>
                <p:spPr bwMode="auto">
                  <a:xfrm>
                    <a:off x="4038" y="1756"/>
                    <a:ext cx="152" cy="140"/>
                  </a:xfrm>
                  <a:custGeom>
                    <a:avLst/>
                    <a:gdLst>
                      <a:gd name="T0" fmla="*/ 76 w 152"/>
                      <a:gd name="T1" fmla="*/ 0 h 140"/>
                      <a:gd name="T2" fmla="*/ 54 w 152"/>
                      <a:gd name="T3" fmla="*/ 9 h 140"/>
                      <a:gd name="T4" fmla="*/ 22 w 152"/>
                      <a:gd name="T5" fmla="*/ 19 h 140"/>
                      <a:gd name="T6" fmla="*/ 11 w 152"/>
                      <a:gd name="T7" fmla="*/ 37 h 140"/>
                      <a:gd name="T8" fmla="*/ 0 w 152"/>
                      <a:gd name="T9" fmla="*/ 65 h 140"/>
                      <a:gd name="T10" fmla="*/ 11 w 152"/>
                      <a:gd name="T11" fmla="*/ 94 h 140"/>
                      <a:gd name="T12" fmla="*/ 22 w 152"/>
                      <a:gd name="T13" fmla="*/ 122 h 140"/>
                      <a:gd name="T14" fmla="*/ 54 w 152"/>
                      <a:gd name="T15" fmla="*/ 131 h 140"/>
                      <a:gd name="T16" fmla="*/ 76 w 152"/>
                      <a:gd name="T17" fmla="*/ 140 h 140"/>
                      <a:gd name="T18" fmla="*/ 108 w 152"/>
                      <a:gd name="T19" fmla="*/ 131 h 140"/>
                      <a:gd name="T20" fmla="*/ 130 w 152"/>
                      <a:gd name="T21" fmla="*/ 122 h 140"/>
                      <a:gd name="T22" fmla="*/ 152 w 152"/>
                      <a:gd name="T23" fmla="*/ 94 h 140"/>
                      <a:gd name="T24" fmla="*/ 152 w 152"/>
                      <a:gd name="T25" fmla="*/ 65 h 140"/>
                      <a:gd name="T26" fmla="*/ 152 w 152"/>
                      <a:gd name="T27" fmla="*/ 37 h 140"/>
                      <a:gd name="T28" fmla="*/ 130 w 152"/>
                      <a:gd name="T29" fmla="*/ 19 h 140"/>
                      <a:gd name="T30" fmla="*/ 108 w 152"/>
                      <a:gd name="T31" fmla="*/ 9 h 140"/>
                      <a:gd name="T32" fmla="*/ 76 w 152"/>
                      <a:gd name="T33" fmla="*/ 0 h 14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52" h="140">
                        <a:moveTo>
                          <a:pt x="76" y="0"/>
                        </a:moveTo>
                        <a:lnTo>
                          <a:pt x="54" y="9"/>
                        </a:lnTo>
                        <a:lnTo>
                          <a:pt x="22" y="19"/>
                        </a:lnTo>
                        <a:lnTo>
                          <a:pt x="11" y="37"/>
                        </a:lnTo>
                        <a:lnTo>
                          <a:pt x="0" y="65"/>
                        </a:lnTo>
                        <a:lnTo>
                          <a:pt x="11" y="94"/>
                        </a:lnTo>
                        <a:lnTo>
                          <a:pt x="22" y="122"/>
                        </a:lnTo>
                        <a:lnTo>
                          <a:pt x="54" y="131"/>
                        </a:lnTo>
                        <a:lnTo>
                          <a:pt x="76" y="140"/>
                        </a:lnTo>
                        <a:lnTo>
                          <a:pt x="108" y="131"/>
                        </a:lnTo>
                        <a:lnTo>
                          <a:pt x="130" y="122"/>
                        </a:lnTo>
                        <a:lnTo>
                          <a:pt x="152" y="94"/>
                        </a:lnTo>
                        <a:lnTo>
                          <a:pt x="152" y="65"/>
                        </a:lnTo>
                        <a:lnTo>
                          <a:pt x="152" y="37"/>
                        </a:lnTo>
                        <a:lnTo>
                          <a:pt x="130" y="19"/>
                        </a:lnTo>
                        <a:lnTo>
                          <a:pt x="108" y="9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579D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86" name="Freeform 108"/>
                  <p:cNvSpPr>
                    <a:spLocks/>
                  </p:cNvSpPr>
                  <p:nvPr/>
                </p:nvSpPr>
                <p:spPr bwMode="auto">
                  <a:xfrm>
                    <a:off x="4049" y="1765"/>
                    <a:ext cx="130" cy="122"/>
                  </a:xfrm>
                  <a:custGeom>
                    <a:avLst/>
                    <a:gdLst>
                      <a:gd name="T0" fmla="*/ 65 w 130"/>
                      <a:gd name="T1" fmla="*/ 0 h 122"/>
                      <a:gd name="T2" fmla="*/ 43 w 130"/>
                      <a:gd name="T3" fmla="*/ 10 h 122"/>
                      <a:gd name="T4" fmla="*/ 21 w 130"/>
                      <a:gd name="T5" fmla="*/ 19 h 122"/>
                      <a:gd name="T6" fmla="*/ 11 w 130"/>
                      <a:gd name="T7" fmla="*/ 38 h 122"/>
                      <a:gd name="T8" fmla="*/ 0 w 130"/>
                      <a:gd name="T9" fmla="*/ 66 h 122"/>
                      <a:gd name="T10" fmla="*/ 11 w 130"/>
                      <a:gd name="T11" fmla="*/ 85 h 122"/>
                      <a:gd name="T12" fmla="*/ 21 w 130"/>
                      <a:gd name="T13" fmla="*/ 103 h 122"/>
                      <a:gd name="T14" fmla="*/ 43 w 130"/>
                      <a:gd name="T15" fmla="*/ 122 h 122"/>
                      <a:gd name="T16" fmla="*/ 65 w 130"/>
                      <a:gd name="T17" fmla="*/ 122 h 122"/>
                      <a:gd name="T18" fmla="*/ 86 w 130"/>
                      <a:gd name="T19" fmla="*/ 122 h 122"/>
                      <a:gd name="T20" fmla="*/ 108 w 130"/>
                      <a:gd name="T21" fmla="*/ 103 h 122"/>
                      <a:gd name="T22" fmla="*/ 130 w 130"/>
                      <a:gd name="T23" fmla="*/ 85 h 122"/>
                      <a:gd name="T24" fmla="*/ 130 w 130"/>
                      <a:gd name="T25" fmla="*/ 66 h 122"/>
                      <a:gd name="T26" fmla="*/ 130 w 130"/>
                      <a:gd name="T27" fmla="*/ 38 h 122"/>
                      <a:gd name="T28" fmla="*/ 108 w 130"/>
                      <a:gd name="T29" fmla="*/ 19 h 122"/>
                      <a:gd name="T30" fmla="*/ 86 w 130"/>
                      <a:gd name="T31" fmla="*/ 10 h 122"/>
                      <a:gd name="T32" fmla="*/ 65 w 130"/>
                      <a:gd name="T33" fmla="*/ 0 h 1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0" h="122">
                        <a:moveTo>
                          <a:pt x="65" y="0"/>
                        </a:moveTo>
                        <a:lnTo>
                          <a:pt x="43" y="10"/>
                        </a:lnTo>
                        <a:lnTo>
                          <a:pt x="21" y="19"/>
                        </a:lnTo>
                        <a:lnTo>
                          <a:pt x="11" y="38"/>
                        </a:lnTo>
                        <a:lnTo>
                          <a:pt x="0" y="66"/>
                        </a:lnTo>
                        <a:lnTo>
                          <a:pt x="11" y="85"/>
                        </a:lnTo>
                        <a:lnTo>
                          <a:pt x="21" y="103"/>
                        </a:lnTo>
                        <a:lnTo>
                          <a:pt x="43" y="122"/>
                        </a:lnTo>
                        <a:lnTo>
                          <a:pt x="65" y="122"/>
                        </a:lnTo>
                        <a:lnTo>
                          <a:pt x="86" y="122"/>
                        </a:lnTo>
                        <a:lnTo>
                          <a:pt x="108" y="103"/>
                        </a:lnTo>
                        <a:lnTo>
                          <a:pt x="130" y="85"/>
                        </a:lnTo>
                        <a:lnTo>
                          <a:pt x="130" y="66"/>
                        </a:lnTo>
                        <a:lnTo>
                          <a:pt x="130" y="38"/>
                        </a:lnTo>
                        <a:lnTo>
                          <a:pt x="108" y="19"/>
                        </a:lnTo>
                        <a:lnTo>
                          <a:pt x="86" y="1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65A66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87" name="Freeform 109"/>
                  <p:cNvSpPr>
                    <a:spLocks/>
                  </p:cNvSpPr>
                  <p:nvPr/>
                </p:nvSpPr>
                <p:spPr bwMode="auto">
                  <a:xfrm>
                    <a:off x="4049" y="1775"/>
                    <a:ext cx="119" cy="103"/>
                  </a:xfrm>
                  <a:custGeom>
                    <a:avLst/>
                    <a:gdLst>
                      <a:gd name="T0" fmla="*/ 65 w 119"/>
                      <a:gd name="T1" fmla="*/ 0 h 103"/>
                      <a:gd name="T2" fmla="*/ 43 w 119"/>
                      <a:gd name="T3" fmla="*/ 9 h 103"/>
                      <a:gd name="T4" fmla="*/ 21 w 119"/>
                      <a:gd name="T5" fmla="*/ 18 h 103"/>
                      <a:gd name="T6" fmla="*/ 11 w 119"/>
                      <a:gd name="T7" fmla="*/ 37 h 103"/>
                      <a:gd name="T8" fmla="*/ 0 w 119"/>
                      <a:gd name="T9" fmla="*/ 56 h 103"/>
                      <a:gd name="T10" fmla="*/ 11 w 119"/>
                      <a:gd name="T11" fmla="*/ 75 h 103"/>
                      <a:gd name="T12" fmla="*/ 21 w 119"/>
                      <a:gd name="T13" fmla="*/ 93 h 103"/>
                      <a:gd name="T14" fmla="*/ 65 w 119"/>
                      <a:gd name="T15" fmla="*/ 103 h 103"/>
                      <a:gd name="T16" fmla="*/ 108 w 119"/>
                      <a:gd name="T17" fmla="*/ 93 h 103"/>
                      <a:gd name="T18" fmla="*/ 119 w 119"/>
                      <a:gd name="T19" fmla="*/ 56 h 103"/>
                      <a:gd name="T20" fmla="*/ 108 w 119"/>
                      <a:gd name="T21" fmla="*/ 18 h 103"/>
                      <a:gd name="T22" fmla="*/ 86 w 119"/>
                      <a:gd name="T23" fmla="*/ 9 h 103"/>
                      <a:gd name="T24" fmla="*/ 65 w 119"/>
                      <a:gd name="T25" fmla="*/ 0 h 10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19" h="103">
                        <a:moveTo>
                          <a:pt x="65" y="0"/>
                        </a:moveTo>
                        <a:lnTo>
                          <a:pt x="43" y="9"/>
                        </a:lnTo>
                        <a:lnTo>
                          <a:pt x="21" y="18"/>
                        </a:lnTo>
                        <a:lnTo>
                          <a:pt x="11" y="37"/>
                        </a:lnTo>
                        <a:lnTo>
                          <a:pt x="0" y="56"/>
                        </a:lnTo>
                        <a:lnTo>
                          <a:pt x="11" y="75"/>
                        </a:lnTo>
                        <a:lnTo>
                          <a:pt x="21" y="93"/>
                        </a:lnTo>
                        <a:lnTo>
                          <a:pt x="65" y="103"/>
                        </a:lnTo>
                        <a:lnTo>
                          <a:pt x="108" y="93"/>
                        </a:lnTo>
                        <a:lnTo>
                          <a:pt x="119" y="56"/>
                        </a:lnTo>
                        <a:lnTo>
                          <a:pt x="108" y="18"/>
                        </a:lnTo>
                        <a:lnTo>
                          <a:pt x="86" y="9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72AF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88" name="Freeform 110"/>
                  <p:cNvSpPr>
                    <a:spLocks/>
                  </p:cNvSpPr>
                  <p:nvPr/>
                </p:nvSpPr>
                <p:spPr bwMode="auto">
                  <a:xfrm>
                    <a:off x="4060" y="1784"/>
                    <a:ext cx="97" cy="84"/>
                  </a:xfrm>
                  <a:custGeom>
                    <a:avLst/>
                    <a:gdLst>
                      <a:gd name="T0" fmla="*/ 54 w 97"/>
                      <a:gd name="T1" fmla="*/ 0 h 84"/>
                      <a:gd name="T2" fmla="*/ 10 w 97"/>
                      <a:gd name="T3" fmla="*/ 9 h 84"/>
                      <a:gd name="T4" fmla="*/ 0 w 97"/>
                      <a:gd name="T5" fmla="*/ 47 h 84"/>
                      <a:gd name="T6" fmla="*/ 10 w 97"/>
                      <a:gd name="T7" fmla="*/ 75 h 84"/>
                      <a:gd name="T8" fmla="*/ 54 w 97"/>
                      <a:gd name="T9" fmla="*/ 84 h 84"/>
                      <a:gd name="T10" fmla="*/ 86 w 97"/>
                      <a:gd name="T11" fmla="*/ 75 h 84"/>
                      <a:gd name="T12" fmla="*/ 97 w 97"/>
                      <a:gd name="T13" fmla="*/ 47 h 84"/>
                      <a:gd name="T14" fmla="*/ 86 w 97"/>
                      <a:gd name="T15" fmla="*/ 9 h 84"/>
                      <a:gd name="T16" fmla="*/ 54 w 97"/>
                      <a:gd name="T17" fmla="*/ 0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7" h="84">
                        <a:moveTo>
                          <a:pt x="54" y="0"/>
                        </a:moveTo>
                        <a:lnTo>
                          <a:pt x="10" y="9"/>
                        </a:lnTo>
                        <a:lnTo>
                          <a:pt x="0" y="47"/>
                        </a:lnTo>
                        <a:lnTo>
                          <a:pt x="10" y="75"/>
                        </a:lnTo>
                        <a:lnTo>
                          <a:pt x="54" y="84"/>
                        </a:lnTo>
                        <a:lnTo>
                          <a:pt x="86" y="75"/>
                        </a:lnTo>
                        <a:lnTo>
                          <a:pt x="97" y="47"/>
                        </a:lnTo>
                        <a:lnTo>
                          <a:pt x="86" y="9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7DB77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89" name="Freeform 111"/>
                  <p:cNvSpPr>
                    <a:spLocks/>
                  </p:cNvSpPr>
                  <p:nvPr/>
                </p:nvSpPr>
                <p:spPr bwMode="auto">
                  <a:xfrm>
                    <a:off x="4070" y="1793"/>
                    <a:ext cx="76" cy="66"/>
                  </a:xfrm>
                  <a:custGeom>
                    <a:avLst/>
                    <a:gdLst>
                      <a:gd name="T0" fmla="*/ 44 w 76"/>
                      <a:gd name="T1" fmla="*/ 0 h 66"/>
                      <a:gd name="T2" fmla="*/ 11 w 76"/>
                      <a:gd name="T3" fmla="*/ 10 h 66"/>
                      <a:gd name="T4" fmla="*/ 0 w 76"/>
                      <a:gd name="T5" fmla="*/ 38 h 66"/>
                      <a:gd name="T6" fmla="*/ 11 w 76"/>
                      <a:gd name="T7" fmla="*/ 57 h 66"/>
                      <a:gd name="T8" fmla="*/ 44 w 76"/>
                      <a:gd name="T9" fmla="*/ 66 h 66"/>
                      <a:gd name="T10" fmla="*/ 65 w 76"/>
                      <a:gd name="T11" fmla="*/ 57 h 66"/>
                      <a:gd name="T12" fmla="*/ 76 w 76"/>
                      <a:gd name="T13" fmla="*/ 38 h 66"/>
                      <a:gd name="T14" fmla="*/ 65 w 76"/>
                      <a:gd name="T15" fmla="*/ 10 h 66"/>
                      <a:gd name="T16" fmla="*/ 44 w 76"/>
                      <a:gd name="T17" fmla="*/ 0 h 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6" h="66">
                        <a:moveTo>
                          <a:pt x="44" y="0"/>
                        </a:moveTo>
                        <a:lnTo>
                          <a:pt x="11" y="10"/>
                        </a:lnTo>
                        <a:lnTo>
                          <a:pt x="0" y="38"/>
                        </a:lnTo>
                        <a:lnTo>
                          <a:pt x="11" y="57"/>
                        </a:lnTo>
                        <a:lnTo>
                          <a:pt x="44" y="66"/>
                        </a:lnTo>
                        <a:lnTo>
                          <a:pt x="65" y="57"/>
                        </a:lnTo>
                        <a:lnTo>
                          <a:pt x="76" y="38"/>
                        </a:lnTo>
                        <a:lnTo>
                          <a:pt x="65" y="10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86BE8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90" name="Freeform 112"/>
                  <p:cNvSpPr>
                    <a:spLocks/>
                  </p:cNvSpPr>
                  <p:nvPr/>
                </p:nvSpPr>
                <p:spPr bwMode="auto">
                  <a:xfrm>
                    <a:off x="4081" y="1803"/>
                    <a:ext cx="65" cy="56"/>
                  </a:xfrm>
                  <a:custGeom>
                    <a:avLst/>
                    <a:gdLst>
                      <a:gd name="T0" fmla="*/ 33 w 65"/>
                      <a:gd name="T1" fmla="*/ 0 h 56"/>
                      <a:gd name="T2" fmla="*/ 11 w 65"/>
                      <a:gd name="T3" fmla="*/ 9 h 56"/>
                      <a:gd name="T4" fmla="*/ 0 w 65"/>
                      <a:gd name="T5" fmla="*/ 28 h 56"/>
                      <a:gd name="T6" fmla="*/ 11 w 65"/>
                      <a:gd name="T7" fmla="*/ 47 h 56"/>
                      <a:gd name="T8" fmla="*/ 33 w 65"/>
                      <a:gd name="T9" fmla="*/ 56 h 56"/>
                      <a:gd name="T10" fmla="*/ 54 w 65"/>
                      <a:gd name="T11" fmla="*/ 47 h 56"/>
                      <a:gd name="T12" fmla="*/ 65 w 65"/>
                      <a:gd name="T13" fmla="*/ 28 h 56"/>
                      <a:gd name="T14" fmla="*/ 54 w 65"/>
                      <a:gd name="T15" fmla="*/ 9 h 56"/>
                      <a:gd name="T16" fmla="*/ 33 w 65"/>
                      <a:gd name="T17" fmla="*/ 0 h 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56">
                        <a:moveTo>
                          <a:pt x="33" y="0"/>
                        </a:moveTo>
                        <a:lnTo>
                          <a:pt x="11" y="9"/>
                        </a:lnTo>
                        <a:lnTo>
                          <a:pt x="0" y="28"/>
                        </a:lnTo>
                        <a:lnTo>
                          <a:pt x="11" y="47"/>
                        </a:lnTo>
                        <a:lnTo>
                          <a:pt x="33" y="56"/>
                        </a:lnTo>
                        <a:lnTo>
                          <a:pt x="54" y="47"/>
                        </a:lnTo>
                        <a:lnTo>
                          <a:pt x="65" y="28"/>
                        </a:lnTo>
                        <a:lnTo>
                          <a:pt x="54" y="9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8DC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91" name="Freeform 113"/>
                  <p:cNvSpPr>
                    <a:spLocks/>
                  </p:cNvSpPr>
                  <p:nvPr/>
                </p:nvSpPr>
                <p:spPr bwMode="auto">
                  <a:xfrm>
                    <a:off x="4092" y="1812"/>
                    <a:ext cx="43" cy="38"/>
                  </a:xfrm>
                  <a:custGeom>
                    <a:avLst/>
                    <a:gdLst>
                      <a:gd name="T0" fmla="*/ 22 w 43"/>
                      <a:gd name="T1" fmla="*/ 0 h 38"/>
                      <a:gd name="T2" fmla="*/ 11 w 43"/>
                      <a:gd name="T3" fmla="*/ 9 h 38"/>
                      <a:gd name="T4" fmla="*/ 0 w 43"/>
                      <a:gd name="T5" fmla="*/ 19 h 38"/>
                      <a:gd name="T6" fmla="*/ 11 w 43"/>
                      <a:gd name="T7" fmla="*/ 28 h 38"/>
                      <a:gd name="T8" fmla="*/ 22 w 43"/>
                      <a:gd name="T9" fmla="*/ 38 h 38"/>
                      <a:gd name="T10" fmla="*/ 33 w 43"/>
                      <a:gd name="T11" fmla="*/ 28 h 38"/>
                      <a:gd name="T12" fmla="*/ 43 w 43"/>
                      <a:gd name="T13" fmla="*/ 19 h 38"/>
                      <a:gd name="T14" fmla="*/ 33 w 43"/>
                      <a:gd name="T15" fmla="*/ 9 h 38"/>
                      <a:gd name="T16" fmla="*/ 22 w 43"/>
                      <a:gd name="T17" fmla="*/ 0 h 3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3" h="38">
                        <a:moveTo>
                          <a:pt x="22" y="0"/>
                        </a:moveTo>
                        <a:lnTo>
                          <a:pt x="11" y="9"/>
                        </a:lnTo>
                        <a:lnTo>
                          <a:pt x="0" y="19"/>
                        </a:lnTo>
                        <a:lnTo>
                          <a:pt x="11" y="28"/>
                        </a:lnTo>
                        <a:lnTo>
                          <a:pt x="22" y="38"/>
                        </a:lnTo>
                        <a:lnTo>
                          <a:pt x="33" y="28"/>
                        </a:lnTo>
                        <a:lnTo>
                          <a:pt x="43" y="19"/>
                        </a:lnTo>
                        <a:lnTo>
                          <a:pt x="33" y="9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92C8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92" name="Freeform 114"/>
                  <p:cNvSpPr>
                    <a:spLocks/>
                  </p:cNvSpPr>
                  <p:nvPr/>
                </p:nvSpPr>
                <p:spPr bwMode="auto">
                  <a:xfrm>
                    <a:off x="4103" y="1821"/>
                    <a:ext cx="22" cy="19"/>
                  </a:xfrm>
                  <a:custGeom>
                    <a:avLst/>
                    <a:gdLst>
                      <a:gd name="T0" fmla="*/ 11 w 22"/>
                      <a:gd name="T1" fmla="*/ 0 h 19"/>
                      <a:gd name="T2" fmla="*/ 0 w 22"/>
                      <a:gd name="T3" fmla="*/ 0 h 19"/>
                      <a:gd name="T4" fmla="*/ 0 w 22"/>
                      <a:gd name="T5" fmla="*/ 10 h 19"/>
                      <a:gd name="T6" fmla="*/ 0 w 22"/>
                      <a:gd name="T7" fmla="*/ 19 h 19"/>
                      <a:gd name="T8" fmla="*/ 11 w 22"/>
                      <a:gd name="T9" fmla="*/ 19 h 19"/>
                      <a:gd name="T10" fmla="*/ 22 w 22"/>
                      <a:gd name="T11" fmla="*/ 19 h 19"/>
                      <a:gd name="T12" fmla="*/ 22 w 22"/>
                      <a:gd name="T13" fmla="*/ 10 h 19"/>
                      <a:gd name="T14" fmla="*/ 22 w 22"/>
                      <a:gd name="T15" fmla="*/ 0 h 19"/>
                      <a:gd name="T16" fmla="*/ 11 w 22"/>
                      <a:gd name="T17" fmla="*/ 0 h 1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" h="19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10"/>
                        </a:lnTo>
                        <a:lnTo>
                          <a:pt x="0" y="19"/>
                        </a:lnTo>
                        <a:lnTo>
                          <a:pt x="11" y="19"/>
                        </a:lnTo>
                        <a:lnTo>
                          <a:pt x="22" y="19"/>
                        </a:lnTo>
                        <a:lnTo>
                          <a:pt x="22" y="10"/>
                        </a:lnTo>
                        <a:lnTo>
                          <a:pt x="22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96CA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</p:grpSp>
            <p:grpSp>
              <p:nvGrpSpPr>
                <p:cNvPr id="466" name="Group 129"/>
                <p:cNvGrpSpPr>
                  <a:grpSpLocks/>
                </p:cNvGrpSpPr>
                <p:nvPr/>
              </p:nvGrpSpPr>
              <p:grpSpPr bwMode="auto">
                <a:xfrm>
                  <a:off x="3171" y="1700"/>
                  <a:ext cx="249" cy="243"/>
                  <a:chOff x="3171" y="1700"/>
                  <a:chExt cx="249" cy="243"/>
                </a:xfrm>
              </p:grpSpPr>
              <p:sp>
                <p:nvSpPr>
                  <p:cNvPr id="467" name="Freeform 116"/>
                  <p:cNvSpPr>
                    <a:spLocks/>
                  </p:cNvSpPr>
                  <p:nvPr/>
                </p:nvSpPr>
                <p:spPr bwMode="auto">
                  <a:xfrm>
                    <a:off x="3171" y="1700"/>
                    <a:ext cx="249" cy="243"/>
                  </a:xfrm>
                  <a:custGeom>
                    <a:avLst/>
                    <a:gdLst>
                      <a:gd name="T0" fmla="*/ 130 w 249"/>
                      <a:gd name="T1" fmla="*/ 0 h 243"/>
                      <a:gd name="T2" fmla="*/ 87 w 249"/>
                      <a:gd name="T3" fmla="*/ 9 h 243"/>
                      <a:gd name="T4" fmla="*/ 44 w 249"/>
                      <a:gd name="T5" fmla="*/ 37 h 243"/>
                      <a:gd name="T6" fmla="*/ 11 w 249"/>
                      <a:gd name="T7" fmla="*/ 75 h 243"/>
                      <a:gd name="T8" fmla="*/ 0 w 249"/>
                      <a:gd name="T9" fmla="*/ 121 h 243"/>
                      <a:gd name="T10" fmla="*/ 11 w 249"/>
                      <a:gd name="T11" fmla="*/ 168 h 243"/>
                      <a:gd name="T12" fmla="*/ 44 w 249"/>
                      <a:gd name="T13" fmla="*/ 206 h 243"/>
                      <a:gd name="T14" fmla="*/ 87 w 249"/>
                      <a:gd name="T15" fmla="*/ 234 h 243"/>
                      <a:gd name="T16" fmla="*/ 130 w 249"/>
                      <a:gd name="T17" fmla="*/ 243 h 243"/>
                      <a:gd name="T18" fmla="*/ 174 w 249"/>
                      <a:gd name="T19" fmla="*/ 234 h 243"/>
                      <a:gd name="T20" fmla="*/ 217 w 249"/>
                      <a:gd name="T21" fmla="*/ 206 h 243"/>
                      <a:gd name="T22" fmla="*/ 239 w 249"/>
                      <a:gd name="T23" fmla="*/ 168 h 243"/>
                      <a:gd name="T24" fmla="*/ 249 w 249"/>
                      <a:gd name="T25" fmla="*/ 121 h 243"/>
                      <a:gd name="T26" fmla="*/ 239 w 249"/>
                      <a:gd name="T27" fmla="*/ 75 h 243"/>
                      <a:gd name="T28" fmla="*/ 217 w 249"/>
                      <a:gd name="T29" fmla="*/ 37 h 243"/>
                      <a:gd name="T30" fmla="*/ 174 w 249"/>
                      <a:gd name="T31" fmla="*/ 9 h 243"/>
                      <a:gd name="T32" fmla="*/ 130 w 249"/>
                      <a:gd name="T33" fmla="*/ 0 h 24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49" h="243">
                        <a:moveTo>
                          <a:pt x="130" y="0"/>
                        </a:moveTo>
                        <a:lnTo>
                          <a:pt x="87" y="9"/>
                        </a:lnTo>
                        <a:lnTo>
                          <a:pt x="44" y="37"/>
                        </a:lnTo>
                        <a:lnTo>
                          <a:pt x="11" y="75"/>
                        </a:lnTo>
                        <a:lnTo>
                          <a:pt x="0" y="121"/>
                        </a:lnTo>
                        <a:lnTo>
                          <a:pt x="11" y="168"/>
                        </a:lnTo>
                        <a:lnTo>
                          <a:pt x="44" y="206"/>
                        </a:lnTo>
                        <a:lnTo>
                          <a:pt x="87" y="234"/>
                        </a:lnTo>
                        <a:lnTo>
                          <a:pt x="130" y="243"/>
                        </a:lnTo>
                        <a:lnTo>
                          <a:pt x="174" y="234"/>
                        </a:lnTo>
                        <a:lnTo>
                          <a:pt x="217" y="206"/>
                        </a:lnTo>
                        <a:lnTo>
                          <a:pt x="239" y="168"/>
                        </a:lnTo>
                        <a:lnTo>
                          <a:pt x="249" y="121"/>
                        </a:lnTo>
                        <a:lnTo>
                          <a:pt x="239" y="75"/>
                        </a:lnTo>
                        <a:lnTo>
                          <a:pt x="217" y="37"/>
                        </a:lnTo>
                        <a:lnTo>
                          <a:pt x="174" y="9"/>
                        </a:lnTo>
                        <a:lnTo>
                          <a:pt x="130" y="0"/>
                        </a:lnTo>
                        <a:close/>
                      </a:path>
                    </a:pathLst>
                  </a:custGeom>
                  <a:solidFill>
                    <a:srgbClr val="FF991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68" name="Freeform 117"/>
                  <p:cNvSpPr>
                    <a:spLocks/>
                  </p:cNvSpPr>
                  <p:nvPr/>
                </p:nvSpPr>
                <p:spPr bwMode="auto">
                  <a:xfrm>
                    <a:off x="3182" y="1718"/>
                    <a:ext cx="228" cy="207"/>
                  </a:xfrm>
                  <a:custGeom>
                    <a:avLst/>
                    <a:gdLst>
                      <a:gd name="T0" fmla="*/ 119 w 228"/>
                      <a:gd name="T1" fmla="*/ 0 h 207"/>
                      <a:gd name="T2" fmla="*/ 76 w 228"/>
                      <a:gd name="T3" fmla="*/ 10 h 207"/>
                      <a:gd name="T4" fmla="*/ 43 w 228"/>
                      <a:gd name="T5" fmla="*/ 28 h 207"/>
                      <a:gd name="T6" fmla="*/ 11 w 228"/>
                      <a:gd name="T7" fmla="*/ 66 h 207"/>
                      <a:gd name="T8" fmla="*/ 0 w 228"/>
                      <a:gd name="T9" fmla="*/ 103 h 207"/>
                      <a:gd name="T10" fmla="*/ 11 w 228"/>
                      <a:gd name="T11" fmla="*/ 141 h 207"/>
                      <a:gd name="T12" fmla="*/ 43 w 228"/>
                      <a:gd name="T13" fmla="*/ 178 h 207"/>
                      <a:gd name="T14" fmla="*/ 76 w 228"/>
                      <a:gd name="T15" fmla="*/ 197 h 207"/>
                      <a:gd name="T16" fmla="*/ 119 w 228"/>
                      <a:gd name="T17" fmla="*/ 207 h 207"/>
                      <a:gd name="T18" fmla="*/ 163 w 228"/>
                      <a:gd name="T19" fmla="*/ 197 h 207"/>
                      <a:gd name="T20" fmla="*/ 195 w 228"/>
                      <a:gd name="T21" fmla="*/ 178 h 207"/>
                      <a:gd name="T22" fmla="*/ 217 w 228"/>
                      <a:gd name="T23" fmla="*/ 141 h 207"/>
                      <a:gd name="T24" fmla="*/ 228 w 228"/>
                      <a:gd name="T25" fmla="*/ 103 h 207"/>
                      <a:gd name="T26" fmla="*/ 217 w 228"/>
                      <a:gd name="T27" fmla="*/ 66 h 207"/>
                      <a:gd name="T28" fmla="*/ 195 w 228"/>
                      <a:gd name="T29" fmla="*/ 28 h 207"/>
                      <a:gd name="T30" fmla="*/ 163 w 228"/>
                      <a:gd name="T31" fmla="*/ 10 h 207"/>
                      <a:gd name="T32" fmla="*/ 119 w 228"/>
                      <a:gd name="T33" fmla="*/ 0 h 20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28" h="207">
                        <a:moveTo>
                          <a:pt x="119" y="0"/>
                        </a:moveTo>
                        <a:lnTo>
                          <a:pt x="76" y="10"/>
                        </a:lnTo>
                        <a:lnTo>
                          <a:pt x="43" y="28"/>
                        </a:lnTo>
                        <a:lnTo>
                          <a:pt x="11" y="66"/>
                        </a:lnTo>
                        <a:lnTo>
                          <a:pt x="0" y="103"/>
                        </a:lnTo>
                        <a:lnTo>
                          <a:pt x="11" y="141"/>
                        </a:lnTo>
                        <a:lnTo>
                          <a:pt x="43" y="178"/>
                        </a:lnTo>
                        <a:lnTo>
                          <a:pt x="76" y="197"/>
                        </a:lnTo>
                        <a:lnTo>
                          <a:pt x="119" y="207"/>
                        </a:lnTo>
                        <a:lnTo>
                          <a:pt x="163" y="197"/>
                        </a:lnTo>
                        <a:lnTo>
                          <a:pt x="195" y="178"/>
                        </a:lnTo>
                        <a:lnTo>
                          <a:pt x="217" y="141"/>
                        </a:lnTo>
                        <a:lnTo>
                          <a:pt x="228" y="103"/>
                        </a:lnTo>
                        <a:lnTo>
                          <a:pt x="217" y="66"/>
                        </a:lnTo>
                        <a:lnTo>
                          <a:pt x="195" y="28"/>
                        </a:lnTo>
                        <a:lnTo>
                          <a:pt x="163" y="10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FF9B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69" name="Freeform 118"/>
                  <p:cNvSpPr>
                    <a:spLocks/>
                  </p:cNvSpPr>
                  <p:nvPr/>
                </p:nvSpPr>
                <p:spPr bwMode="auto">
                  <a:xfrm>
                    <a:off x="3193" y="1728"/>
                    <a:ext cx="206" cy="187"/>
                  </a:xfrm>
                  <a:custGeom>
                    <a:avLst/>
                    <a:gdLst>
                      <a:gd name="T0" fmla="*/ 108 w 206"/>
                      <a:gd name="T1" fmla="*/ 0 h 187"/>
                      <a:gd name="T2" fmla="*/ 65 w 206"/>
                      <a:gd name="T3" fmla="*/ 9 h 187"/>
                      <a:gd name="T4" fmla="*/ 32 w 206"/>
                      <a:gd name="T5" fmla="*/ 28 h 187"/>
                      <a:gd name="T6" fmla="*/ 11 w 206"/>
                      <a:gd name="T7" fmla="*/ 56 h 187"/>
                      <a:gd name="T8" fmla="*/ 0 w 206"/>
                      <a:gd name="T9" fmla="*/ 93 h 187"/>
                      <a:gd name="T10" fmla="*/ 11 w 206"/>
                      <a:gd name="T11" fmla="*/ 131 h 187"/>
                      <a:gd name="T12" fmla="*/ 32 w 206"/>
                      <a:gd name="T13" fmla="*/ 159 h 187"/>
                      <a:gd name="T14" fmla="*/ 65 w 206"/>
                      <a:gd name="T15" fmla="*/ 178 h 187"/>
                      <a:gd name="T16" fmla="*/ 108 w 206"/>
                      <a:gd name="T17" fmla="*/ 187 h 187"/>
                      <a:gd name="T18" fmla="*/ 152 w 206"/>
                      <a:gd name="T19" fmla="*/ 178 h 187"/>
                      <a:gd name="T20" fmla="*/ 173 w 206"/>
                      <a:gd name="T21" fmla="*/ 159 h 187"/>
                      <a:gd name="T22" fmla="*/ 195 w 206"/>
                      <a:gd name="T23" fmla="*/ 131 h 187"/>
                      <a:gd name="T24" fmla="*/ 206 w 206"/>
                      <a:gd name="T25" fmla="*/ 93 h 187"/>
                      <a:gd name="T26" fmla="*/ 195 w 206"/>
                      <a:gd name="T27" fmla="*/ 56 h 187"/>
                      <a:gd name="T28" fmla="*/ 173 w 206"/>
                      <a:gd name="T29" fmla="*/ 28 h 187"/>
                      <a:gd name="T30" fmla="*/ 152 w 206"/>
                      <a:gd name="T31" fmla="*/ 9 h 187"/>
                      <a:gd name="T32" fmla="*/ 108 w 206"/>
                      <a:gd name="T33" fmla="*/ 0 h 18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06" h="187">
                        <a:moveTo>
                          <a:pt x="108" y="0"/>
                        </a:moveTo>
                        <a:lnTo>
                          <a:pt x="65" y="9"/>
                        </a:lnTo>
                        <a:lnTo>
                          <a:pt x="32" y="28"/>
                        </a:lnTo>
                        <a:lnTo>
                          <a:pt x="11" y="56"/>
                        </a:lnTo>
                        <a:lnTo>
                          <a:pt x="0" y="93"/>
                        </a:lnTo>
                        <a:lnTo>
                          <a:pt x="11" y="131"/>
                        </a:lnTo>
                        <a:lnTo>
                          <a:pt x="32" y="159"/>
                        </a:lnTo>
                        <a:lnTo>
                          <a:pt x="65" y="178"/>
                        </a:lnTo>
                        <a:lnTo>
                          <a:pt x="108" y="187"/>
                        </a:lnTo>
                        <a:lnTo>
                          <a:pt x="152" y="178"/>
                        </a:lnTo>
                        <a:lnTo>
                          <a:pt x="173" y="159"/>
                        </a:lnTo>
                        <a:lnTo>
                          <a:pt x="195" y="131"/>
                        </a:lnTo>
                        <a:lnTo>
                          <a:pt x="206" y="93"/>
                        </a:lnTo>
                        <a:lnTo>
                          <a:pt x="195" y="56"/>
                        </a:lnTo>
                        <a:lnTo>
                          <a:pt x="173" y="28"/>
                        </a:lnTo>
                        <a:lnTo>
                          <a:pt x="152" y="9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FF9F2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70" name="Freeform 119"/>
                  <p:cNvSpPr>
                    <a:spLocks/>
                  </p:cNvSpPr>
                  <p:nvPr/>
                </p:nvSpPr>
                <p:spPr bwMode="auto">
                  <a:xfrm>
                    <a:off x="3204" y="1737"/>
                    <a:ext cx="184" cy="178"/>
                  </a:xfrm>
                  <a:custGeom>
                    <a:avLst/>
                    <a:gdLst>
                      <a:gd name="T0" fmla="*/ 97 w 184"/>
                      <a:gd name="T1" fmla="*/ 0 h 178"/>
                      <a:gd name="T2" fmla="*/ 65 w 184"/>
                      <a:gd name="T3" fmla="*/ 9 h 178"/>
                      <a:gd name="T4" fmla="*/ 32 w 184"/>
                      <a:gd name="T5" fmla="*/ 28 h 178"/>
                      <a:gd name="T6" fmla="*/ 11 w 184"/>
                      <a:gd name="T7" fmla="*/ 56 h 178"/>
                      <a:gd name="T8" fmla="*/ 0 w 184"/>
                      <a:gd name="T9" fmla="*/ 84 h 178"/>
                      <a:gd name="T10" fmla="*/ 11 w 184"/>
                      <a:gd name="T11" fmla="*/ 122 h 178"/>
                      <a:gd name="T12" fmla="*/ 32 w 184"/>
                      <a:gd name="T13" fmla="*/ 150 h 178"/>
                      <a:gd name="T14" fmla="*/ 65 w 184"/>
                      <a:gd name="T15" fmla="*/ 169 h 178"/>
                      <a:gd name="T16" fmla="*/ 97 w 184"/>
                      <a:gd name="T17" fmla="*/ 178 h 178"/>
                      <a:gd name="T18" fmla="*/ 130 w 184"/>
                      <a:gd name="T19" fmla="*/ 169 h 178"/>
                      <a:gd name="T20" fmla="*/ 162 w 184"/>
                      <a:gd name="T21" fmla="*/ 150 h 178"/>
                      <a:gd name="T22" fmla="*/ 173 w 184"/>
                      <a:gd name="T23" fmla="*/ 122 h 178"/>
                      <a:gd name="T24" fmla="*/ 184 w 184"/>
                      <a:gd name="T25" fmla="*/ 84 h 178"/>
                      <a:gd name="T26" fmla="*/ 173 w 184"/>
                      <a:gd name="T27" fmla="*/ 56 h 178"/>
                      <a:gd name="T28" fmla="*/ 162 w 184"/>
                      <a:gd name="T29" fmla="*/ 28 h 178"/>
                      <a:gd name="T30" fmla="*/ 130 w 184"/>
                      <a:gd name="T31" fmla="*/ 9 h 178"/>
                      <a:gd name="T32" fmla="*/ 97 w 184"/>
                      <a:gd name="T33" fmla="*/ 0 h 17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4" h="178">
                        <a:moveTo>
                          <a:pt x="97" y="0"/>
                        </a:moveTo>
                        <a:lnTo>
                          <a:pt x="65" y="9"/>
                        </a:lnTo>
                        <a:lnTo>
                          <a:pt x="32" y="28"/>
                        </a:lnTo>
                        <a:lnTo>
                          <a:pt x="11" y="56"/>
                        </a:lnTo>
                        <a:lnTo>
                          <a:pt x="0" y="84"/>
                        </a:lnTo>
                        <a:lnTo>
                          <a:pt x="11" y="122"/>
                        </a:lnTo>
                        <a:lnTo>
                          <a:pt x="32" y="150"/>
                        </a:lnTo>
                        <a:lnTo>
                          <a:pt x="65" y="169"/>
                        </a:lnTo>
                        <a:lnTo>
                          <a:pt x="97" y="178"/>
                        </a:lnTo>
                        <a:lnTo>
                          <a:pt x="130" y="169"/>
                        </a:lnTo>
                        <a:lnTo>
                          <a:pt x="162" y="150"/>
                        </a:lnTo>
                        <a:lnTo>
                          <a:pt x="173" y="122"/>
                        </a:lnTo>
                        <a:lnTo>
                          <a:pt x="184" y="84"/>
                        </a:lnTo>
                        <a:lnTo>
                          <a:pt x="173" y="56"/>
                        </a:lnTo>
                        <a:lnTo>
                          <a:pt x="162" y="28"/>
                        </a:lnTo>
                        <a:lnTo>
                          <a:pt x="130" y="9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rgbClr val="FFA4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71" name="Freeform 120"/>
                  <p:cNvSpPr>
                    <a:spLocks/>
                  </p:cNvSpPr>
                  <p:nvPr/>
                </p:nvSpPr>
                <p:spPr bwMode="auto">
                  <a:xfrm>
                    <a:off x="3215" y="1746"/>
                    <a:ext cx="173" cy="160"/>
                  </a:xfrm>
                  <a:custGeom>
                    <a:avLst/>
                    <a:gdLst>
                      <a:gd name="T0" fmla="*/ 86 w 173"/>
                      <a:gd name="T1" fmla="*/ 0 h 160"/>
                      <a:gd name="T2" fmla="*/ 54 w 173"/>
                      <a:gd name="T3" fmla="*/ 10 h 160"/>
                      <a:gd name="T4" fmla="*/ 32 w 173"/>
                      <a:gd name="T5" fmla="*/ 29 h 160"/>
                      <a:gd name="T6" fmla="*/ 10 w 173"/>
                      <a:gd name="T7" fmla="*/ 47 h 160"/>
                      <a:gd name="T8" fmla="*/ 0 w 173"/>
                      <a:gd name="T9" fmla="*/ 75 h 160"/>
                      <a:gd name="T10" fmla="*/ 10 w 173"/>
                      <a:gd name="T11" fmla="*/ 113 h 160"/>
                      <a:gd name="T12" fmla="*/ 32 w 173"/>
                      <a:gd name="T13" fmla="*/ 132 h 160"/>
                      <a:gd name="T14" fmla="*/ 54 w 173"/>
                      <a:gd name="T15" fmla="*/ 150 h 160"/>
                      <a:gd name="T16" fmla="*/ 86 w 173"/>
                      <a:gd name="T17" fmla="*/ 160 h 160"/>
                      <a:gd name="T18" fmla="*/ 119 w 173"/>
                      <a:gd name="T19" fmla="*/ 150 h 160"/>
                      <a:gd name="T20" fmla="*/ 151 w 173"/>
                      <a:gd name="T21" fmla="*/ 132 h 160"/>
                      <a:gd name="T22" fmla="*/ 162 w 173"/>
                      <a:gd name="T23" fmla="*/ 113 h 160"/>
                      <a:gd name="T24" fmla="*/ 173 w 173"/>
                      <a:gd name="T25" fmla="*/ 75 h 160"/>
                      <a:gd name="T26" fmla="*/ 162 w 173"/>
                      <a:gd name="T27" fmla="*/ 47 h 160"/>
                      <a:gd name="T28" fmla="*/ 151 w 173"/>
                      <a:gd name="T29" fmla="*/ 29 h 160"/>
                      <a:gd name="T30" fmla="*/ 119 w 173"/>
                      <a:gd name="T31" fmla="*/ 10 h 160"/>
                      <a:gd name="T32" fmla="*/ 86 w 173"/>
                      <a:gd name="T33" fmla="*/ 0 h 16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3" h="160">
                        <a:moveTo>
                          <a:pt x="86" y="0"/>
                        </a:moveTo>
                        <a:lnTo>
                          <a:pt x="54" y="10"/>
                        </a:lnTo>
                        <a:lnTo>
                          <a:pt x="32" y="29"/>
                        </a:lnTo>
                        <a:lnTo>
                          <a:pt x="10" y="47"/>
                        </a:lnTo>
                        <a:lnTo>
                          <a:pt x="0" y="75"/>
                        </a:lnTo>
                        <a:lnTo>
                          <a:pt x="10" y="113"/>
                        </a:lnTo>
                        <a:lnTo>
                          <a:pt x="32" y="132"/>
                        </a:lnTo>
                        <a:lnTo>
                          <a:pt x="54" y="150"/>
                        </a:lnTo>
                        <a:lnTo>
                          <a:pt x="86" y="160"/>
                        </a:lnTo>
                        <a:lnTo>
                          <a:pt x="119" y="150"/>
                        </a:lnTo>
                        <a:lnTo>
                          <a:pt x="151" y="132"/>
                        </a:lnTo>
                        <a:lnTo>
                          <a:pt x="162" y="113"/>
                        </a:lnTo>
                        <a:lnTo>
                          <a:pt x="173" y="75"/>
                        </a:lnTo>
                        <a:lnTo>
                          <a:pt x="162" y="47"/>
                        </a:lnTo>
                        <a:lnTo>
                          <a:pt x="151" y="29"/>
                        </a:lnTo>
                        <a:lnTo>
                          <a:pt x="119" y="1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FFAA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72" name="Freeform 121"/>
                  <p:cNvSpPr>
                    <a:spLocks/>
                  </p:cNvSpPr>
                  <p:nvPr/>
                </p:nvSpPr>
                <p:spPr bwMode="auto">
                  <a:xfrm>
                    <a:off x="3225" y="1756"/>
                    <a:ext cx="152" cy="140"/>
                  </a:xfrm>
                  <a:custGeom>
                    <a:avLst/>
                    <a:gdLst>
                      <a:gd name="T0" fmla="*/ 76 w 152"/>
                      <a:gd name="T1" fmla="*/ 0 h 140"/>
                      <a:gd name="T2" fmla="*/ 55 w 152"/>
                      <a:gd name="T3" fmla="*/ 9 h 140"/>
                      <a:gd name="T4" fmla="*/ 22 w 152"/>
                      <a:gd name="T5" fmla="*/ 19 h 140"/>
                      <a:gd name="T6" fmla="*/ 11 w 152"/>
                      <a:gd name="T7" fmla="*/ 37 h 140"/>
                      <a:gd name="T8" fmla="*/ 0 w 152"/>
                      <a:gd name="T9" fmla="*/ 65 h 140"/>
                      <a:gd name="T10" fmla="*/ 11 w 152"/>
                      <a:gd name="T11" fmla="*/ 94 h 140"/>
                      <a:gd name="T12" fmla="*/ 22 w 152"/>
                      <a:gd name="T13" fmla="*/ 122 h 140"/>
                      <a:gd name="T14" fmla="*/ 55 w 152"/>
                      <a:gd name="T15" fmla="*/ 131 h 140"/>
                      <a:gd name="T16" fmla="*/ 76 w 152"/>
                      <a:gd name="T17" fmla="*/ 140 h 140"/>
                      <a:gd name="T18" fmla="*/ 109 w 152"/>
                      <a:gd name="T19" fmla="*/ 131 h 140"/>
                      <a:gd name="T20" fmla="*/ 130 w 152"/>
                      <a:gd name="T21" fmla="*/ 122 h 140"/>
                      <a:gd name="T22" fmla="*/ 152 w 152"/>
                      <a:gd name="T23" fmla="*/ 94 h 140"/>
                      <a:gd name="T24" fmla="*/ 152 w 152"/>
                      <a:gd name="T25" fmla="*/ 65 h 140"/>
                      <a:gd name="T26" fmla="*/ 152 w 152"/>
                      <a:gd name="T27" fmla="*/ 37 h 140"/>
                      <a:gd name="T28" fmla="*/ 130 w 152"/>
                      <a:gd name="T29" fmla="*/ 19 h 140"/>
                      <a:gd name="T30" fmla="*/ 109 w 152"/>
                      <a:gd name="T31" fmla="*/ 9 h 140"/>
                      <a:gd name="T32" fmla="*/ 76 w 152"/>
                      <a:gd name="T33" fmla="*/ 0 h 14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52" h="140">
                        <a:moveTo>
                          <a:pt x="76" y="0"/>
                        </a:moveTo>
                        <a:lnTo>
                          <a:pt x="55" y="9"/>
                        </a:lnTo>
                        <a:lnTo>
                          <a:pt x="22" y="19"/>
                        </a:lnTo>
                        <a:lnTo>
                          <a:pt x="11" y="37"/>
                        </a:lnTo>
                        <a:lnTo>
                          <a:pt x="0" y="65"/>
                        </a:lnTo>
                        <a:lnTo>
                          <a:pt x="11" y="94"/>
                        </a:lnTo>
                        <a:lnTo>
                          <a:pt x="22" y="122"/>
                        </a:lnTo>
                        <a:lnTo>
                          <a:pt x="55" y="131"/>
                        </a:lnTo>
                        <a:lnTo>
                          <a:pt x="76" y="140"/>
                        </a:lnTo>
                        <a:lnTo>
                          <a:pt x="109" y="131"/>
                        </a:lnTo>
                        <a:lnTo>
                          <a:pt x="130" y="122"/>
                        </a:lnTo>
                        <a:lnTo>
                          <a:pt x="152" y="94"/>
                        </a:lnTo>
                        <a:lnTo>
                          <a:pt x="152" y="65"/>
                        </a:lnTo>
                        <a:lnTo>
                          <a:pt x="152" y="37"/>
                        </a:lnTo>
                        <a:lnTo>
                          <a:pt x="130" y="19"/>
                        </a:lnTo>
                        <a:lnTo>
                          <a:pt x="109" y="9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FFB1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73" name="Freeform 122"/>
                  <p:cNvSpPr>
                    <a:spLocks/>
                  </p:cNvSpPr>
                  <p:nvPr/>
                </p:nvSpPr>
                <p:spPr bwMode="auto">
                  <a:xfrm>
                    <a:off x="3236" y="1765"/>
                    <a:ext cx="130" cy="122"/>
                  </a:xfrm>
                  <a:custGeom>
                    <a:avLst/>
                    <a:gdLst>
                      <a:gd name="T0" fmla="*/ 65 w 130"/>
                      <a:gd name="T1" fmla="*/ 0 h 122"/>
                      <a:gd name="T2" fmla="*/ 44 w 130"/>
                      <a:gd name="T3" fmla="*/ 10 h 122"/>
                      <a:gd name="T4" fmla="*/ 22 w 130"/>
                      <a:gd name="T5" fmla="*/ 19 h 122"/>
                      <a:gd name="T6" fmla="*/ 11 w 130"/>
                      <a:gd name="T7" fmla="*/ 38 h 122"/>
                      <a:gd name="T8" fmla="*/ 0 w 130"/>
                      <a:gd name="T9" fmla="*/ 66 h 122"/>
                      <a:gd name="T10" fmla="*/ 11 w 130"/>
                      <a:gd name="T11" fmla="*/ 85 h 122"/>
                      <a:gd name="T12" fmla="*/ 22 w 130"/>
                      <a:gd name="T13" fmla="*/ 103 h 122"/>
                      <a:gd name="T14" fmla="*/ 44 w 130"/>
                      <a:gd name="T15" fmla="*/ 122 h 122"/>
                      <a:gd name="T16" fmla="*/ 65 w 130"/>
                      <a:gd name="T17" fmla="*/ 122 h 122"/>
                      <a:gd name="T18" fmla="*/ 87 w 130"/>
                      <a:gd name="T19" fmla="*/ 122 h 122"/>
                      <a:gd name="T20" fmla="*/ 109 w 130"/>
                      <a:gd name="T21" fmla="*/ 103 h 122"/>
                      <a:gd name="T22" fmla="*/ 130 w 130"/>
                      <a:gd name="T23" fmla="*/ 85 h 122"/>
                      <a:gd name="T24" fmla="*/ 130 w 130"/>
                      <a:gd name="T25" fmla="*/ 66 h 122"/>
                      <a:gd name="T26" fmla="*/ 130 w 130"/>
                      <a:gd name="T27" fmla="*/ 38 h 122"/>
                      <a:gd name="T28" fmla="*/ 109 w 130"/>
                      <a:gd name="T29" fmla="*/ 19 h 122"/>
                      <a:gd name="T30" fmla="*/ 87 w 130"/>
                      <a:gd name="T31" fmla="*/ 10 h 122"/>
                      <a:gd name="T32" fmla="*/ 65 w 130"/>
                      <a:gd name="T33" fmla="*/ 0 h 1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0" h="122">
                        <a:moveTo>
                          <a:pt x="65" y="0"/>
                        </a:moveTo>
                        <a:lnTo>
                          <a:pt x="44" y="10"/>
                        </a:lnTo>
                        <a:lnTo>
                          <a:pt x="22" y="19"/>
                        </a:lnTo>
                        <a:lnTo>
                          <a:pt x="11" y="38"/>
                        </a:lnTo>
                        <a:lnTo>
                          <a:pt x="0" y="66"/>
                        </a:lnTo>
                        <a:lnTo>
                          <a:pt x="11" y="85"/>
                        </a:lnTo>
                        <a:lnTo>
                          <a:pt x="22" y="103"/>
                        </a:lnTo>
                        <a:lnTo>
                          <a:pt x="44" y="122"/>
                        </a:lnTo>
                        <a:lnTo>
                          <a:pt x="65" y="122"/>
                        </a:lnTo>
                        <a:lnTo>
                          <a:pt x="87" y="122"/>
                        </a:lnTo>
                        <a:lnTo>
                          <a:pt x="109" y="103"/>
                        </a:lnTo>
                        <a:lnTo>
                          <a:pt x="130" y="85"/>
                        </a:lnTo>
                        <a:lnTo>
                          <a:pt x="130" y="66"/>
                        </a:lnTo>
                        <a:lnTo>
                          <a:pt x="130" y="38"/>
                        </a:lnTo>
                        <a:lnTo>
                          <a:pt x="109" y="19"/>
                        </a:lnTo>
                        <a:lnTo>
                          <a:pt x="87" y="1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FFB9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74" name="Freeform 123"/>
                  <p:cNvSpPr>
                    <a:spLocks/>
                  </p:cNvSpPr>
                  <p:nvPr/>
                </p:nvSpPr>
                <p:spPr bwMode="auto">
                  <a:xfrm>
                    <a:off x="3236" y="1775"/>
                    <a:ext cx="119" cy="103"/>
                  </a:xfrm>
                  <a:custGeom>
                    <a:avLst/>
                    <a:gdLst>
                      <a:gd name="T0" fmla="*/ 65 w 119"/>
                      <a:gd name="T1" fmla="*/ 0 h 103"/>
                      <a:gd name="T2" fmla="*/ 44 w 119"/>
                      <a:gd name="T3" fmla="*/ 9 h 103"/>
                      <a:gd name="T4" fmla="*/ 22 w 119"/>
                      <a:gd name="T5" fmla="*/ 18 h 103"/>
                      <a:gd name="T6" fmla="*/ 11 w 119"/>
                      <a:gd name="T7" fmla="*/ 37 h 103"/>
                      <a:gd name="T8" fmla="*/ 0 w 119"/>
                      <a:gd name="T9" fmla="*/ 56 h 103"/>
                      <a:gd name="T10" fmla="*/ 11 w 119"/>
                      <a:gd name="T11" fmla="*/ 75 h 103"/>
                      <a:gd name="T12" fmla="*/ 22 w 119"/>
                      <a:gd name="T13" fmla="*/ 93 h 103"/>
                      <a:gd name="T14" fmla="*/ 65 w 119"/>
                      <a:gd name="T15" fmla="*/ 103 h 103"/>
                      <a:gd name="T16" fmla="*/ 109 w 119"/>
                      <a:gd name="T17" fmla="*/ 93 h 103"/>
                      <a:gd name="T18" fmla="*/ 119 w 119"/>
                      <a:gd name="T19" fmla="*/ 56 h 103"/>
                      <a:gd name="T20" fmla="*/ 109 w 119"/>
                      <a:gd name="T21" fmla="*/ 18 h 103"/>
                      <a:gd name="T22" fmla="*/ 87 w 119"/>
                      <a:gd name="T23" fmla="*/ 9 h 103"/>
                      <a:gd name="T24" fmla="*/ 65 w 119"/>
                      <a:gd name="T25" fmla="*/ 0 h 10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19" h="103">
                        <a:moveTo>
                          <a:pt x="65" y="0"/>
                        </a:moveTo>
                        <a:lnTo>
                          <a:pt x="44" y="9"/>
                        </a:lnTo>
                        <a:lnTo>
                          <a:pt x="22" y="18"/>
                        </a:lnTo>
                        <a:lnTo>
                          <a:pt x="11" y="37"/>
                        </a:lnTo>
                        <a:lnTo>
                          <a:pt x="0" y="56"/>
                        </a:lnTo>
                        <a:lnTo>
                          <a:pt x="11" y="75"/>
                        </a:lnTo>
                        <a:lnTo>
                          <a:pt x="22" y="93"/>
                        </a:lnTo>
                        <a:lnTo>
                          <a:pt x="65" y="103"/>
                        </a:lnTo>
                        <a:lnTo>
                          <a:pt x="109" y="93"/>
                        </a:lnTo>
                        <a:lnTo>
                          <a:pt x="119" y="56"/>
                        </a:lnTo>
                        <a:lnTo>
                          <a:pt x="109" y="18"/>
                        </a:lnTo>
                        <a:lnTo>
                          <a:pt x="87" y="9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FFC2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75" name="Freeform 124"/>
                  <p:cNvSpPr>
                    <a:spLocks/>
                  </p:cNvSpPr>
                  <p:nvPr/>
                </p:nvSpPr>
                <p:spPr bwMode="auto">
                  <a:xfrm>
                    <a:off x="3247" y="1784"/>
                    <a:ext cx="98" cy="84"/>
                  </a:xfrm>
                  <a:custGeom>
                    <a:avLst/>
                    <a:gdLst>
                      <a:gd name="T0" fmla="*/ 54 w 98"/>
                      <a:gd name="T1" fmla="*/ 0 h 84"/>
                      <a:gd name="T2" fmla="*/ 11 w 98"/>
                      <a:gd name="T3" fmla="*/ 9 h 84"/>
                      <a:gd name="T4" fmla="*/ 0 w 98"/>
                      <a:gd name="T5" fmla="*/ 47 h 84"/>
                      <a:gd name="T6" fmla="*/ 11 w 98"/>
                      <a:gd name="T7" fmla="*/ 75 h 84"/>
                      <a:gd name="T8" fmla="*/ 54 w 98"/>
                      <a:gd name="T9" fmla="*/ 84 h 84"/>
                      <a:gd name="T10" fmla="*/ 87 w 98"/>
                      <a:gd name="T11" fmla="*/ 75 h 84"/>
                      <a:gd name="T12" fmla="*/ 98 w 98"/>
                      <a:gd name="T13" fmla="*/ 47 h 84"/>
                      <a:gd name="T14" fmla="*/ 87 w 98"/>
                      <a:gd name="T15" fmla="*/ 9 h 84"/>
                      <a:gd name="T16" fmla="*/ 54 w 98"/>
                      <a:gd name="T17" fmla="*/ 0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8" h="84">
                        <a:moveTo>
                          <a:pt x="54" y="0"/>
                        </a:moveTo>
                        <a:lnTo>
                          <a:pt x="11" y="9"/>
                        </a:lnTo>
                        <a:lnTo>
                          <a:pt x="0" y="47"/>
                        </a:lnTo>
                        <a:lnTo>
                          <a:pt x="11" y="75"/>
                        </a:lnTo>
                        <a:lnTo>
                          <a:pt x="54" y="84"/>
                        </a:lnTo>
                        <a:lnTo>
                          <a:pt x="87" y="75"/>
                        </a:lnTo>
                        <a:lnTo>
                          <a:pt x="98" y="47"/>
                        </a:lnTo>
                        <a:lnTo>
                          <a:pt x="87" y="9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C9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76" name="Freeform 125"/>
                  <p:cNvSpPr>
                    <a:spLocks/>
                  </p:cNvSpPr>
                  <p:nvPr/>
                </p:nvSpPr>
                <p:spPr bwMode="auto">
                  <a:xfrm>
                    <a:off x="3258" y="1793"/>
                    <a:ext cx="76" cy="66"/>
                  </a:xfrm>
                  <a:custGeom>
                    <a:avLst/>
                    <a:gdLst>
                      <a:gd name="T0" fmla="*/ 43 w 76"/>
                      <a:gd name="T1" fmla="*/ 0 h 66"/>
                      <a:gd name="T2" fmla="*/ 11 w 76"/>
                      <a:gd name="T3" fmla="*/ 10 h 66"/>
                      <a:gd name="T4" fmla="*/ 0 w 76"/>
                      <a:gd name="T5" fmla="*/ 38 h 66"/>
                      <a:gd name="T6" fmla="*/ 11 w 76"/>
                      <a:gd name="T7" fmla="*/ 57 h 66"/>
                      <a:gd name="T8" fmla="*/ 43 w 76"/>
                      <a:gd name="T9" fmla="*/ 66 h 66"/>
                      <a:gd name="T10" fmla="*/ 65 w 76"/>
                      <a:gd name="T11" fmla="*/ 57 h 66"/>
                      <a:gd name="T12" fmla="*/ 76 w 76"/>
                      <a:gd name="T13" fmla="*/ 38 h 66"/>
                      <a:gd name="T14" fmla="*/ 65 w 76"/>
                      <a:gd name="T15" fmla="*/ 10 h 66"/>
                      <a:gd name="T16" fmla="*/ 43 w 76"/>
                      <a:gd name="T17" fmla="*/ 0 h 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6" h="66">
                        <a:moveTo>
                          <a:pt x="43" y="0"/>
                        </a:moveTo>
                        <a:lnTo>
                          <a:pt x="11" y="10"/>
                        </a:lnTo>
                        <a:lnTo>
                          <a:pt x="0" y="38"/>
                        </a:lnTo>
                        <a:lnTo>
                          <a:pt x="11" y="57"/>
                        </a:lnTo>
                        <a:lnTo>
                          <a:pt x="43" y="66"/>
                        </a:lnTo>
                        <a:lnTo>
                          <a:pt x="65" y="57"/>
                        </a:lnTo>
                        <a:lnTo>
                          <a:pt x="76" y="38"/>
                        </a:lnTo>
                        <a:lnTo>
                          <a:pt x="65" y="1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FCF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77" name="Freeform 126"/>
                  <p:cNvSpPr>
                    <a:spLocks/>
                  </p:cNvSpPr>
                  <p:nvPr/>
                </p:nvSpPr>
                <p:spPr bwMode="auto">
                  <a:xfrm>
                    <a:off x="3269" y="1803"/>
                    <a:ext cx="65" cy="56"/>
                  </a:xfrm>
                  <a:custGeom>
                    <a:avLst/>
                    <a:gdLst>
                      <a:gd name="T0" fmla="*/ 32 w 65"/>
                      <a:gd name="T1" fmla="*/ 0 h 56"/>
                      <a:gd name="T2" fmla="*/ 11 w 65"/>
                      <a:gd name="T3" fmla="*/ 9 h 56"/>
                      <a:gd name="T4" fmla="*/ 0 w 65"/>
                      <a:gd name="T5" fmla="*/ 28 h 56"/>
                      <a:gd name="T6" fmla="*/ 11 w 65"/>
                      <a:gd name="T7" fmla="*/ 47 h 56"/>
                      <a:gd name="T8" fmla="*/ 32 w 65"/>
                      <a:gd name="T9" fmla="*/ 56 h 56"/>
                      <a:gd name="T10" fmla="*/ 54 w 65"/>
                      <a:gd name="T11" fmla="*/ 47 h 56"/>
                      <a:gd name="T12" fmla="*/ 65 w 65"/>
                      <a:gd name="T13" fmla="*/ 28 h 56"/>
                      <a:gd name="T14" fmla="*/ 54 w 65"/>
                      <a:gd name="T15" fmla="*/ 9 h 56"/>
                      <a:gd name="T16" fmla="*/ 32 w 65"/>
                      <a:gd name="T17" fmla="*/ 0 h 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56">
                        <a:moveTo>
                          <a:pt x="32" y="0"/>
                        </a:moveTo>
                        <a:lnTo>
                          <a:pt x="11" y="9"/>
                        </a:lnTo>
                        <a:lnTo>
                          <a:pt x="0" y="28"/>
                        </a:lnTo>
                        <a:lnTo>
                          <a:pt x="11" y="47"/>
                        </a:lnTo>
                        <a:lnTo>
                          <a:pt x="32" y="56"/>
                        </a:lnTo>
                        <a:lnTo>
                          <a:pt x="54" y="47"/>
                        </a:lnTo>
                        <a:lnTo>
                          <a:pt x="65" y="28"/>
                        </a:lnTo>
                        <a:lnTo>
                          <a:pt x="54" y="9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D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78" name="Freeform 127"/>
                  <p:cNvSpPr>
                    <a:spLocks/>
                  </p:cNvSpPr>
                  <p:nvPr/>
                </p:nvSpPr>
                <p:spPr bwMode="auto">
                  <a:xfrm>
                    <a:off x="3280" y="1812"/>
                    <a:ext cx="43" cy="38"/>
                  </a:xfrm>
                  <a:custGeom>
                    <a:avLst/>
                    <a:gdLst>
                      <a:gd name="T0" fmla="*/ 21 w 43"/>
                      <a:gd name="T1" fmla="*/ 0 h 38"/>
                      <a:gd name="T2" fmla="*/ 10 w 43"/>
                      <a:gd name="T3" fmla="*/ 9 h 38"/>
                      <a:gd name="T4" fmla="*/ 0 w 43"/>
                      <a:gd name="T5" fmla="*/ 19 h 38"/>
                      <a:gd name="T6" fmla="*/ 10 w 43"/>
                      <a:gd name="T7" fmla="*/ 28 h 38"/>
                      <a:gd name="T8" fmla="*/ 21 w 43"/>
                      <a:gd name="T9" fmla="*/ 38 h 38"/>
                      <a:gd name="T10" fmla="*/ 32 w 43"/>
                      <a:gd name="T11" fmla="*/ 28 h 38"/>
                      <a:gd name="T12" fmla="*/ 43 w 43"/>
                      <a:gd name="T13" fmla="*/ 19 h 38"/>
                      <a:gd name="T14" fmla="*/ 32 w 43"/>
                      <a:gd name="T15" fmla="*/ 9 h 38"/>
                      <a:gd name="T16" fmla="*/ 21 w 43"/>
                      <a:gd name="T17" fmla="*/ 0 h 3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3" h="38">
                        <a:moveTo>
                          <a:pt x="21" y="0"/>
                        </a:moveTo>
                        <a:lnTo>
                          <a:pt x="10" y="9"/>
                        </a:lnTo>
                        <a:lnTo>
                          <a:pt x="0" y="19"/>
                        </a:lnTo>
                        <a:lnTo>
                          <a:pt x="10" y="28"/>
                        </a:lnTo>
                        <a:lnTo>
                          <a:pt x="21" y="38"/>
                        </a:lnTo>
                        <a:lnTo>
                          <a:pt x="32" y="28"/>
                        </a:lnTo>
                        <a:lnTo>
                          <a:pt x="43" y="19"/>
                        </a:lnTo>
                        <a:lnTo>
                          <a:pt x="32" y="9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FFD8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79" name="Freeform 128"/>
                  <p:cNvSpPr>
                    <a:spLocks/>
                  </p:cNvSpPr>
                  <p:nvPr/>
                </p:nvSpPr>
                <p:spPr bwMode="auto">
                  <a:xfrm>
                    <a:off x="3290" y="1821"/>
                    <a:ext cx="22" cy="19"/>
                  </a:xfrm>
                  <a:custGeom>
                    <a:avLst/>
                    <a:gdLst>
                      <a:gd name="T0" fmla="*/ 11 w 22"/>
                      <a:gd name="T1" fmla="*/ 0 h 19"/>
                      <a:gd name="T2" fmla="*/ 0 w 22"/>
                      <a:gd name="T3" fmla="*/ 0 h 19"/>
                      <a:gd name="T4" fmla="*/ 0 w 22"/>
                      <a:gd name="T5" fmla="*/ 10 h 19"/>
                      <a:gd name="T6" fmla="*/ 0 w 22"/>
                      <a:gd name="T7" fmla="*/ 19 h 19"/>
                      <a:gd name="T8" fmla="*/ 11 w 22"/>
                      <a:gd name="T9" fmla="*/ 19 h 19"/>
                      <a:gd name="T10" fmla="*/ 22 w 22"/>
                      <a:gd name="T11" fmla="*/ 19 h 19"/>
                      <a:gd name="T12" fmla="*/ 22 w 22"/>
                      <a:gd name="T13" fmla="*/ 10 h 19"/>
                      <a:gd name="T14" fmla="*/ 22 w 22"/>
                      <a:gd name="T15" fmla="*/ 0 h 19"/>
                      <a:gd name="T16" fmla="*/ 11 w 22"/>
                      <a:gd name="T17" fmla="*/ 0 h 1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" h="19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10"/>
                        </a:lnTo>
                        <a:lnTo>
                          <a:pt x="0" y="19"/>
                        </a:lnTo>
                        <a:lnTo>
                          <a:pt x="11" y="19"/>
                        </a:lnTo>
                        <a:lnTo>
                          <a:pt x="22" y="19"/>
                        </a:lnTo>
                        <a:lnTo>
                          <a:pt x="22" y="10"/>
                        </a:lnTo>
                        <a:lnTo>
                          <a:pt x="22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DA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</p:grpSp>
          </p:grpSp>
          <p:sp>
            <p:nvSpPr>
              <p:cNvPr id="34" name="Line 131"/>
              <p:cNvSpPr>
                <a:spLocks noChangeShapeType="1"/>
              </p:cNvSpPr>
              <p:nvPr/>
            </p:nvSpPr>
            <p:spPr bwMode="auto">
              <a:xfrm flipV="1">
                <a:off x="6634163" y="3114675"/>
                <a:ext cx="274638" cy="238125"/>
              </a:xfrm>
              <a:prstGeom prst="line">
                <a:avLst/>
              </a:prstGeom>
              <a:noFill/>
              <a:ln w="6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grpSp>
            <p:nvGrpSpPr>
              <p:cNvPr id="35" name="Group 146"/>
              <p:cNvGrpSpPr>
                <a:grpSpLocks/>
              </p:cNvGrpSpPr>
              <p:nvPr/>
            </p:nvGrpSpPr>
            <p:grpSpPr bwMode="auto">
              <a:xfrm>
                <a:off x="6719888" y="2906713"/>
                <a:ext cx="395288" cy="401637"/>
                <a:chOff x="4233" y="1831"/>
                <a:chExt cx="249" cy="253"/>
              </a:xfrm>
            </p:grpSpPr>
            <p:sp>
              <p:nvSpPr>
                <p:cNvPr id="448" name="Freeform 132"/>
                <p:cNvSpPr>
                  <a:spLocks/>
                </p:cNvSpPr>
                <p:nvPr/>
              </p:nvSpPr>
              <p:spPr bwMode="auto">
                <a:xfrm>
                  <a:off x="4233" y="1831"/>
                  <a:ext cx="249" cy="253"/>
                </a:xfrm>
                <a:custGeom>
                  <a:avLst/>
                  <a:gdLst>
                    <a:gd name="T0" fmla="*/ 130 w 249"/>
                    <a:gd name="T1" fmla="*/ 0 h 253"/>
                    <a:gd name="T2" fmla="*/ 87 w 249"/>
                    <a:gd name="T3" fmla="*/ 9 h 253"/>
                    <a:gd name="T4" fmla="*/ 43 w 249"/>
                    <a:gd name="T5" fmla="*/ 37 h 253"/>
                    <a:gd name="T6" fmla="*/ 11 w 249"/>
                    <a:gd name="T7" fmla="*/ 75 h 253"/>
                    <a:gd name="T8" fmla="*/ 0 w 249"/>
                    <a:gd name="T9" fmla="*/ 131 h 253"/>
                    <a:gd name="T10" fmla="*/ 11 w 249"/>
                    <a:gd name="T11" fmla="*/ 178 h 253"/>
                    <a:gd name="T12" fmla="*/ 43 w 249"/>
                    <a:gd name="T13" fmla="*/ 215 h 253"/>
                    <a:gd name="T14" fmla="*/ 87 w 249"/>
                    <a:gd name="T15" fmla="*/ 244 h 253"/>
                    <a:gd name="T16" fmla="*/ 130 w 249"/>
                    <a:gd name="T17" fmla="*/ 253 h 253"/>
                    <a:gd name="T18" fmla="*/ 173 w 249"/>
                    <a:gd name="T19" fmla="*/ 244 h 253"/>
                    <a:gd name="T20" fmla="*/ 217 w 249"/>
                    <a:gd name="T21" fmla="*/ 215 h 253"/>
                    <a:gd name="T22" fmla="*/ 238 w 249"/>
                    <a:gd name="T23" fmla="*/ 178 h 253"/>
                    <a:gd name="T24" fmla="*/ 249 w 249"/>
                    <a:gd name="T25" fmla="*/ 131 h 253"/>
                    <a:gd name="T26" fmla="*/ 238 w 249"/>
                    <a:gd name="T27" fmla="*/ 75 h 253"/>
                    <a:gd name="T28" fmla="*/ 217 w 249"/>
                    <a:gd name="T29" fmla="*/ 37 h 253"/>
                    <a:gd name="T30" fmla="*/ 173 w 249"/>
                    <a:gd name="T31" fmla="*/ 9 h 253"/>
                    <a:gd name="T32" fmla="*/ 130 w 249"/>
                    <a:gd name="T33" fmla="*/ 0 h 2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53">
                      <a:moveTo>
                        <a:pt x="130" y="0"/>
                      </a:moveTo>
                      <a:lnTo>
                        <a:pt x="87" y="9"/>
                      </a:lnTo>
                      <a:lnTo>
                        <a:pt x="43" y="37"/>
                      </a:lnTo>
                      <a:lnTo>
                        <a:pt x="11" y="75"/>
                      </a:lnTo>
                      <a:lnTo>
                        <a:pt x="0" y="131"/>
                      </a:lnTo>
                      <a:lnTo>
                        <a:pt x="11" y="178"/>
                      </a:lnTo>
                      <a:lnTo>
                        <a:pt x="43" y="215"/>
                      </a:lnTo>
                      <a:lnTo>
                        <a:pt x="87" y="244"/>
                      </a:lnTo>
                      <a:lnTo>
                        <a:pt x="130" y="253"/>
                      </a:lnTo>
                      <a:lnTo>
                        <a:pt x="173" y="244"/>
                      </a:lnTo>
                      <a:lnTo>
                        <a:pt x="217" y="215"/>
                      </a:lnTo>
                      <a:lnTo>
                        <a:pt x="238" y="178"/>
                      </a:lnTo>
                      <a:lnTo>
                        <a:pt x="249" y="131"/>
                      </a:lnTo>
                      <a:lnTo>
                        <a:pt x="238" y="75"/>
                      </a:lnTo>
                      <a:lnTo>
                        <a:pt x="217" y="37"/>
                      </a:lnTo>
                      <a:lnTo>
                        <a:pt x="173" y="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0D80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49" name="Freeform 133"/>
                <p:cNvSpPr>
                  <a:spLocks/>
                </p:cNvSpPr>
                <p:nvPr/>
              </p:nvSpPr>
              <p:spPr bwMode="auto">
                <a:xfrm>
                  <a:off x="4244" y="1840"/>
                  <a:ext cx="227" cy="225"/>
                </a:xfrm>
                <a:custGeom>
                  <a:avLst/>
                  <a:gdLst>
                    <a:gd name="T0" fmla="*/ 119 w 227"/>
                    <a:gd name="T1" fmla="*/ 0 h 225"/>
                    <a:gd name="T2" fmla="*/ 76 w 227"/>
                    <a:gd name="T3" fmla="*/ 10 h 225"/>
                    <a:gd name="T4" fmla="*/ 43 w 227"/>
                    <a:gd name="T5" fmla="*/ 38 h 225"/>
                    <a:gd name="T6" fmla="*/ 11 w 227"/>
                    <a:gd name="T7" fmla="*/ 75 h 225"/>
                    <a:gd name="T8" fmla="*/ 0 w 227"/>
                    <a:gd name="T9" fmla="*/ 122 h 225"/>
                    <a:gd name="T10" fmla="*/ 11 w 227"/>
                    <a:gd name="T11" fmla="*/ 160 h 225"/>
                    <a:gd name="T12" fmla="*/ 43 w 227"/>
                    <a:gd name="T13" fmla="*/ 197 h 225"/>
                    <a:gd name="T14" fmla="*/ 76 w 227"/>
                    <a:gd name="T15" fmla="*/ 216 h 225"/>
                    <a:gd name="T16" fmla="*/ 119 w 227"/>
                    <a:gd name="T17" fmla="*/ 225 h 225"/>
                    <a:gd name="T18" fmla="*/ 162 w 227"/>
                    <a:gd name="T19" fmla="*/ 216 h 225"/>
                    <a:gd name="T20" fmla="*/ 195 w 227"/>
                    <a:gd name="T21" fmla="*/ 197 h 225"/>
                    <a:gd name="T22" fmla="*/ 216 w 227"/>
                    <a:gd name="T23" fmla="*/ 160 h 225"/>
                    <a:gd name="T24" fmla="*/ 227 w 227"/>
                    <a:gd name="T25" fmla="*/ 122 h 225"/>
                    <a:gd name="T26" fmla="*/ 216 w 227"/>
                    <a:gd name="T27" fmla="*/ 75 h 225"/>
                    <a:gd name="T28" fmla="*/ 195 w 227"/>
                    <a:gd name="T29" fmla="*/ 38 h 225"/>
                    <a:gd name="T30" fmla="*/ 162 w 227"/>
                    <a:gd name="T31" fmla="*/ 10 h 225"/>
                    <a:gd name="T32" fmla="*/ 119 w 227"/>
                    <a:gd name="T33" fmla="*/ 0 h 2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7" h="225">
                      <a:moveTo>
                        <a:pt x="119" y="0"/>
                      </a:moveTo>
                      <a:lnTo>
                        <a:pt x="76" y="10"/>
                      </a:lnTo>
                      <a:lnTo>
                        <a:pt x="43" y="38"/>
                      </a:lnTo>
                      <a:lnTo>
                        <a:pt x="11" y="75"/>
                      </a:lnTo>
                      <a:lnTo>
                        <a:pt x="0" y="122"/>
                      </a:lnTo>
                      <a:lnTo>
                        <a:pt x="11" y="160"/>
                      </a:lnTo>
                      <a:lnTo>
                        <a:pt x="43" y="197"/>
                      </a:lnTo>
                      <a:lnTo>
                        <a:pt x="76" y="216"/>
                      </a:lnTo>
                      <a:lnTo>
                        <a:pt x="119" y="225"/>
                      </a:lnTo>
                      <a:lnTo>
                        <a:pt x="162" y="216"/>
                      </a:lnTo>
                      <a:lnTo>
                        <a:pt x="195" y="197"/>
                      </a:lnTo>
                      <a:lnTo>
                        <a:pt x="216" y="160"/>
                      </a:lnTo>
                      <a:lnTo>
                        <a:pt x="227" y="122"/>
                      </a:lnTo>
                      <a:lnTo>
                        <a:pt x="216" y="75"/>
                      </a:lnTo>
                      <a:lnTo>
                        <a:pt x="195" y="38"/>
                      </a:lnTo>
                      <a:lnTo>
                        <a:pt x="162" y="1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1B83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50" name="Freeform 134"/>
                <p:cNvSpPr>
                  <a:spLocks/>
                </p:cNvSpPr>
                <p:nvPr/>
              </p:nvSpPr>
              <p:spPr bwMode="auto">
                <a:xfrm>
                  <a:off x="4255" y="1850"/>
                  <a:ext cx="205" cy="206"/>
                </a:xfrm>
                <a:custGeom>
                  <a:avLst/>
                  <a:gdLst>
                    <a:gd name="T0" fmla="*/ 108 w 205"/>
                    <a:gd name="T1" fmla="*/ 0 h 206"/>
                    <a:gd name="T2" fmla="*/ 65 w 205"/>
                    <a:gd name="T3" fmla="*/ 9 h 206"/>
                    <a:gd name="T4" fmla="*/ 32 w 205"/>
                    <a:gd name="T5" fmla="*/ 28 h 206"/>
                    <a:gd name="T6" fmla="*/ 10 w 205"/>
                    <a:gd name="T7" fmla="*/ 65 h 206"/>
                    <a:gd name="T8" fmla="*/ 0 w 205"/>
                    <a:gd name="T9" fmla="*/ 112 h 206"/>
                    <a:gd name="T10" fmla="*/ 10 w 205"/>
                    <a:gd name="T11" fmla="*/ 150 h 206"/>
                    <a:gd name="T12" fmla="*/ 32 w 205"/>
                    <a:gd name="T13" fmla="*/ 178 h 206"/>
                    <a:gd name="T14" fmla="*/ 65 w 205"/>
                    <a:gd name="T15" fmla="*/ 196 h 206"/>
                    <a:gd name="T16" fmla="*/ 108 w 205"/>
                    <a:gd name="T17" fmla="*/ 206 h 206"/>
                    <a:gd name="T18" fmla="*/ 151 w 205"/>
                    <a:gd name="T19" fmla="*/ 196 h 206"/>
                    <a:gd name="T20" fmla="*/ 173 w 205"/>
                    <a:gd name="T21" fmla="*/ 178 h 206"/>
                    <a:gd name="T22" fmla="*/ 195 w 205"/>
                    <a:gd name="T23" fmla="*/ 150 h 206"/>
                    <a:gd name="T24" fmla="*/ 205 w 205"/>
                    <a:gd name="T25" fmla="*/ 112 h 206"/>
                    <a:gd name="T26" fmla="*/ 195 w 205"/>
                    <a:gd name="T27" fmla="*/ 65 h 206"/>
                    <a:gd name="T28" fmla="*/ 173 w 205"/>
                    <a:gd name="T29" fmla="*/ 28 h 206"/>
                    <a:gd name="T30" fmla="*/ 151 w 205"/>
                    <a:gd name="T31" fmla="*/ 9 h 206"/>
                    <a:gd name="T32" fmla="*/ 108 w 205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5" h="206">
                      <a:moveTo>
                        <a:pt x="108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0" y="65"/>
                      </a:lnTo>
                      <a:lnTo>
                        <a:pt x="0" y="112"/>
                      </a:lnTo>
                      <a:lnTo>
                        <a:pt x="10" y="150"/>
                      </a:lnTo>
                      <a:lnTo>
                        <a:pt x="32" y="178"/>
                      </a:lnTo>
                      <a:lnTo>
                        <a:pt x="65" y="196"/>
                      </a:lnTo>
                      <a:lnTo>
                        <a:pt x="108" y="206"/>
                      </a:lnTo>
                      <a:lnTo>
                        <a:pt x="151" y="196"/>
                      </a:lnTo>
                      <a:lnTo>
                        <a:pt x="173" y="178"/>
                      </a:lnTo>
                      <a:lnTo>
                        <a:pt x="195" y="150"/>
                      </a:lnTo>
                      <a:lnTo>
                        <a:pt x="205" y="112"/>
                      </a:lnTo>
                      <a:lnTo>
                        <a:pt x="195" y="65"/>
                      </a:lnTo>
                      <a:lnTo>
                        <a:pt x="173" y="28"/>
                      </a:lnTo>
                      <a:lnTo>
                        <a:pt x="151" y="9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288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51" name="Freeform 135"/>
                <p:cNvSpPr>
                  <a:spLocks/>
                </p:cNvSpPr>
                <p:nvPr/>
              </p:nvSpPr>
              <p:spPr bwMode="auto">
                <a:xfrm>
                  <a:off x="4265" y="1859"/>
                  <a:ext cx="185" cy="187"/>
                </a:xfrm>
                <a:custGeom>
                  <a:avLst/>
                  <a:gdLst>
                    <a:gd name="T0" fmla="*/ 98 w 185"/>
                    <a:gd name="T1" fmla="*/ 0 h 187"/>
                    <a:gd name="T2" fmla="*/ 65 w 185"/>
                    <a:gd name="T3" fmla="*/ 9 h 187"/>
                    <a:gd name="T4" fmla="*/ 33 w 185"/>
                    <a:gd name="T5" fmla="*/ 28 h 187"/>
                    <a:gd name="T6" fmla="*/ 11 w 185"/>
                    <a:gd name="T7" fmla="*/ 66 h 187"/>
                    <a:gd name="T8" fmla="*/ 0 w 185"/>
                    <a:gd name="T9" fmla="*/ 103 h 187"/>
                    <a:gd name="T10" fmla="*/ 11 w 185"/>
                    <a:gd name="T11" fmla="*/ 141 h 187"/>
                    <a:gd name="T12" fmla="*/ 33 w 185"/>
                    <a:gd name="T13" fmla="*/ 159 h 187"/>
                    <a:gd name="T14" fmla="*/ 65 w 185"/>
                    <a:gd name="T15" fmla="*/ 178 h 187"/>
                    <a:gd name="T16" fmla="*/ 98 w 185"/>
                    <a:gd name="T17" fmla="*/ 187 h 187"/>
                    <a:gd name="T18" fmla="*/ 130 w 185"/>
                    <a:gd name="T19" fmla="*/ 178 h 187"/>
                    <a:gd name="T20" fmla="*/ 163 w 185"/>
                    <a:gd name="T21" fmla="*/ 159 h 187"/>
                    <a:gd name="T22" fmla="*/ 174 w 185"/>
                    <a:gd name="T23" fmla="*/ 141 h 187"/>
                    <a:gd name="T24" fmla="*/ 185 w 185"/>
                    <a:gd name="T25" fmla="*/ 103 h 187"/>
                    <a:gd name="T26" fmla="*/ 174 w 185"/>
                    <a:gd name="T27" fmla="*/ 66 h 187"/>
                    <a:gd name="T28" fmla="*/ 163 w 185"/>
                    <a:gd name="T29" fmla="*/ 28 h 187"/>
                    <a:gd name="T30" fmla="*/ 130 w 185"/>
                    <a:gd name="T31" fmla="*/ 9 h 187"/>
                    <a:gd name="T32" fmla="*/ 98 w 185"/>
                    <a:gd name="T33" fmla="*/ 0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5" h="187">
                      <a:moveTo>
                        <a:pt x="98" y="0"/>
                      </a:moveTo>
                      <a:lnTo>
                        <a:pt x="65" y="9"/>
                      </a:lnTo>
                      <a:lnTo>
                        <a:pt x="33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33" y="159"/>
                      </a:lnTo>
                      <a:lnTo>
                        <a:pt x="65" y="178"/>
                      </a:lnTo>
                      <a:lnTo>
                        <a:pt x="98" y="187"/>
                      </a:lnTo>
                      <a:lnTo>
                        <a:pt x="130" y="178"/>
                      </a:lnTo>
                      <a:lnTo>
                        <a:pt x="163" y="159"/>
                      </a:lnTo>
                      <a:lnTo>
                        <a:pt x="174" y="141"/>
                      </a:lnTo>
                      <a:lnTo>
                        <a:pt x="185" y="103"/>
                      </a:lnTo>
                      <a:lnTo>
                        <a:pt x="174" y="66"/>
                      </a:lnTo>
                      <a:lnTo>
                        <a:pt x="163" y="28"/>
                      </a:lnTo>
                      <a:lnTo>
                        <a:pt x="130" y="9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358B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52" name="Freeform 136"/>
                <p:cNvSpPr>
                  <a:spLocks/>
                </p:cNvSpPr>
                <p:nvPr/>
              </p:nvSpPr>
              <p:spPr bwMode="auto">
                <a:xfrm>
                  <a:off x="4276" y="1868"/>
                  <a:ext cx="174" cy="178"/>
                </a:xfrm>
                <a:custGeom>
                  <a:avLst/>
                  <a:gdLst>
                    <a:gd name="T0" fmla="*/ 87 w 174"/>
                    <a:gd name="T1" fmla="*/ 0 h 178"/>
                    <a:gd name="T2" fmla="*/ 54 w 174"/>
                    <a:gd name="T3" fmla="*/ 10 h 178"/>
                    <a:gd name="T4" fmla="*/ 33 w 174"/>
                    <a:gd name="T5" fmla="*/ 28 h 178"/>
                    <a:gd name="T6" fmla="*/ 11 w 174"/>
                    <a:gd name="T7" fmla="*/ 57 h 178"/>
                    <a:gd name="T8" fmla="*/ 0 w 174"/>
                    <a:gd name="T9" fmla="*/ 94 h 178"/>
                    <a:gd name="T10" fmla="*/ 11 w 174"/>
                    <a:gd name="T11" fmla="*/ 122 h 178"/>
                    <a:gd name="T12" fmla="*/ 33 w 174"/>
                    <a:gd name="T13" fmla="*/ 150 h 178"/>
                    <a:gd name="T14" fmla="*/ 54 w 174"/>
                    <a:gd name="T15" fmla="*/ 169 h 178"/>
                    <a:gd name="T16" fmla="*/ 87 w 174"/>
                    <a:gd name="T17" fmla="*/ 178 h 178"/>
                    <a:gd name="T18" fmla="*/ 119 w 174"/>
                    <a:gd name="T19" fmla="*/ 169 h 178"/>
                    <a:gd name="T20" fmla="*/ 152 w 174"/>
                    <a:gd name="T21" fmla="*/ 150 h 178"/>
                    <a:gd name="T22" fmla="*/ 163 w 174"/>
                    <a:gd name="T23" fmla="*/ 122 h 178"/>
                    <a:gd name="T24" fmla="*/ 174 w 174"/>
                    <a:gd name="T25" fmla="*/ 94 h 178"/>
                    <a:gd name="T26" fmla="*/ 163 w 174"/>
                    <a:gd name="T27" fmla="*/ 57 h 178"/>
                    <a:gd name="T28" fmla="*/ 152 w 174"/>
                    <a:gd name="T29" fmla="*/ 28 h 178"/>
                    <a:gd name="T30" fmla="*/ 119 w 174"/>
                    <a:gd name="T31" fmla="*/ 10 h 178"/>
                    <a:gd name="T32" fmla="*/ 87 w 17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4" h="178">
                      <a:moveTo>
                        <a:pt x="87" y="0"/>
                      </a:moveTo>
                      <a:lnTo>
                        <a:pt x="54" y="10"/>
                      </a:lnTo>
                      <a:lnTo>
                        <a:pt x="33" y="28"/>
                      </a:lnTo>
                      <a:lnTo>
                        <a:pt x="11" y="57"/>
                      </a:lnTo>
                      <a:lnTo>
                        <a:pt x="0" y="94"/>
                      </a:lnTo>
                      <a:lnTo>
                        <a:pt x="11" y="122"/>
                      </a:lnTo>
                      <a:lnTo>
                        <a:pt x="33" y="150"/>
                      </a:lnTo>
                      <a:lnTo>
                        <a:pt x="54" y="169"/>
                      </a:lnTo>
                      <a:lnTo>
                        <a:pt x="87" y="178"/>
                      </a:lnTo>
                      <a:lnTo>
                        <a:pt x="119" y="169"/>
                      </a:lnTo>
                      <a:lnTo>
                        <a:pt x="152" y="150"/>
                      </a:lnTo>
                      <a:lnTo>
                        <a:pt x="163" y="122"/>
                      </a:lnTo>
                      <a:lnTo>
                        <a:pt x="174" y="94"/>
                      </a:lnTo>
                      <a:lnTo>
                        <a:pt x="163" y="57"/>
                      </a:lnTo>
                      <a:lnTo>
                        <a:pt x="152" y="28"/>
                      </a:lnTo>
                      <a:lnTo>
                        <a:pt x="119" y="1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4392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53" name="Freeform 137"/>
                <p:cNvSpPr>
                  <a:spLocks/>
                </p:cNvSpPr>
                <p:nvPr/>
              </p:nvSpPr>
              <p:spPr bwMode="auto">
                <a:xfrm>
                  <a:off x="4276" y="1878"/>
                  <a:ext cx="163" cy="159"/>
                </a:xfrm>
                <a:custGeom>
                  <a:avLst/>
                  <a:gdLst>
                    <a:gd name="T0" fmla="*/ 87 w 163"/>
                    <a:gd name="T1" fmla="*/ 0 h 159"/>
                    <a:gd name="T2" fmla="*/ 54 w 163"/>
                    <a:gd name="T3" fmla="*/ 9 h 159"/>
                    <a:gd name="T4" fmla="*/ 33 w 163"/>
                    <a:gd name="T5" fmla="*/ 28 h 159"/>
                    <a:gd name="T6" fmla="*/ 11 w 163"/>
                    <a:gd name="T7" fmla="*/ 56 h 159"/>
                    <a:gd name="T8" fmla="*/ 0 w 163"/>
                    <a:gd name="T9" fmla="*/ 84 h 159"/>
                    <a:gd name="T10" fmla="*/ 11 w 163"/>
                    <a:gd name="T11" fmla="*/ 112 h 159"/>
                    <a:gd name="T12" fmla="*/ 33 w 163"/>
                    <a:gd name="T13" fmla="*/ 140 h 159"/>
                    <a:gd name="T14" fmla="*/ 54 w 163"/>
                    <a:gd name="T15" fmla="*/ 150 h 159"/>
                    <a:gd name="T16" fmla="*/ 87 w 163"/>
                    <a:gd name="T17" fmla="*/ 159 h 159"/>
                    <a:gd name="T18" fmla="*/ 119 w 163"/>
                    <a:gd name="T19" fmla="*/ 150 h 159"/>
                    <a:gd name="T20" fmla="*/ 141 w 163"/>
                    <a:gd name="T21" fmla="*/ 140 h 159"/>
                    <a:gd name="T22" fmla="*/ 163 w 163"/>
                    <a:gd name="T23" fmla="*/ 112 h 159"/>
                    <a:gd name="T24" fmla="*/ 163 w 163"/>
                    <a:gd name="T25" fmla="*/ 84 h 159"/>
                    <a:gd name="T26" fmla="*/ 163 w 163"/>
                    <a:gd name="T27" fmla="*/ 56 h 159"/>
                    <a:gd name="T28" fmla="*/ 141 w 163"/>
                    <a:gd name="T29" fmla="*/ 28 h 159"/>
                    <a:gd name="T30" fmla="*/ 119 w 163"/>
                    <a:gd name="T31" fmla="*/ 9 h 159"/>
                    <a:gd name="T32" fmla="*/ 87 w 163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3" h="159">
                      <a:moveTo>
                        <a:pt x="87" y="0"/>
                      </a:moveTo>
                      <a:lnTo>
                        <a:pt x="54" y="9"/>
                      </a:lnTo>
                      <a:lnTo>
                        <a:pt x="33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12"/>
                      </a:lnTo>
                      <a:lnTo>
                        <a:pt x="33" y="140"/>
                      </a:lnTo>
                      <a:lnTo>
                        <a:pt x="54" y="150"/>
                      </a:lnTo>
                      <a:lnTo>
                        <a:pt x="87" y="159"/>
                      </a:lnTo>
                      <a:lnTo>
                        <a:pt x="119" y="150"/>
                      </a:lnTo>
                      <a:lnTo>
                        <a:pt x="141" y="140"/>
                      </a:lnTo>
                      <a:lnTo>
                        <a:pt x="163" y="112"/>
                      </a:lnTo>
                      <a:lnTo>
                        <a:pt x="163" y="84"/>
                      </a:lnTo>
                      <a:lnTo>
                        <a:pt x="163" y="56"/>
                      </a:lnTo>
                      <a:lnTo>
                        <a:pt x="141" y="28"/>
                      </a:lnTo>
                      <a:lnTo>
                        <a:pt x="119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5199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54" name="Freeform 138"/>
                <p:cNvSpPr>
                  <a:spLocks/>
                </p:cNvSpPr>
                <p:nvPr/>
              </p:nvSpPr>
              <p:spPr bwMode="auto">
                <a:xfrm>
                  <a:off x="4287" y="1887"/>
                  <a:ext cx="141" cy="141"/>
                </a:xfrm>
                <a:custGeom>
                  <a:avLst/>
                  <a:gdLst>
                    <a:gd name="T0" fmla="*/ 76 w 141"/>
                    <a:gd name="T1" fmla="*/ 0 h 141"/>
                    <a:gd name="T2" fmla="*/ 43 w 141"/>
                    <a:gd name="T3" fmla="*/ 9 h 141"/>
                    <a:gd name="T4" fmla="*/ 22 w 141"/>
                    <a:gd name="T5" fmla="*/ 19 h 141"/>
                    <a:gd name="T6" fmla="*/ 11 w 141"/>
                    <a:gd name="T7" fmla="*/ 47 h 141"/>
                    <a:gd name="T8" fmla="*/ 0 w 141"/>
                    <a:gd name="T9" fmla="*/ 75 h 141"/>
                    <a:gd name="T10" fmla="*/ 11 w 141"/>
                    <a:gd name="T11" fmla="*/ 103 h 141"/>
                    <a:gd name="T12" fmla="*/ 22 w 141"/>
                    <a:gd name="T13" fmla="*/ 122 h 141"/>
                    <a:gd name="T14" fmla="*/ 43 w 141"/>
                    <a:gd name="T15" fmla="*/ 141 h 141"/>
                    <a:gd name="T16" fmla="*/ 76 w 141"/>
                    <a:gd name="T17" fmla="*/ 141 h 141"/>
                    <a:gd name="T18" fmla="*/ 98 w 141"/>
                    <a:gd name="T19" fmla="*/ 141 h 141"/>
                    <a:gd name="T20" fmla="*/ 119 w 141"/>
                    <a:gd name="T21" fmla="*/ 122 h 141"/>
                    <a:gd name="T22" fmla="*/ 141 w 141"/>
                    <a:gd name="T23" fmla="*/ 103 h 141"/>
                    <a:gd name="T24" fmla="*/ 141 w 141"/>
                    <a:gd name="T25" fmla="*/ 75 h 141"/>
                    <a:gd name="T26" fmla="*/ 141 w 141"/>
                    <a:gd name="T27" fmla="*/ 47 h 141"/>
                    <a:gd name="T28" fmla="*/ 119 w 141"/>
                    <a:gd name="T29" fmla="*/ 19 h 141"/>
                    <a:gd name="T30" fmla="*/ 98 w 141"/>
                    <a:gd name="T31" fmla="*/ 9 h 141"/>
                    <a:gd name="T32" fmla="*/ 76 w 141"/>
                    <a:gd name="T33" fmla="*/ 0 h 1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1" h="141">
                      <a:moveTo>
                        <a:pt x="76" y="0"/>
                      </a:moveTo>
                      <a:lnTo>
                        <a:pt x="43" y="9"/>
                      </a:lnTo>
                      <a:lnTo>
                        <a:pt x="22" y="19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03"/>
                      </a:lnTo>
                      <a:lnTo>
                        <a:pt x="22" y="122"/>
                      </a:lnTo>
                      <a:lnTo>
                        <a:pt x="43" y="141"/>
                      </a:lnTo>
                      <a:lnTo>
                        <a:pt x="76" y="141"/>
                      </a:lnTo>
                      <a:lnTo>
                        <a:pt x="98" y="141"/>
                      </a:lnTo>
                      <a:lnTo>
                        <a:pt x="119" y="122"/>
                      </a:lnTo>
                      <a:lnTo>
                        <a:pt x="141" y="103"/>
                      </a:lnTo>
                      <a:lnTo>
                        <a:pt x="141" y="75"/>
                      </a:lnTo>
                      <a:lnTo>
                        <a:pt x="141" y="47"/>
                      </a:lnTo>
                      <a:lnTo>
                        <a:pt x="119" y="19"/>
                      </a:lnTo>
                      <a:lnTo>
                        <a:pt x="98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FA2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55" name="Freeform 139"/>
                <p:cNvSpPr>
                  <a:spLocks/>
                </p:cNvSpPr>
                <p:nvPr/>
              </p:nvSpPr>
              <p:spPr bwMode="auto">
                <a:xfrm>
                  <a:off x="4298" y="1896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3 w 130"/>
                    <a:gd name="T3" fmla="*/ 10 h 122"/>
                    <a:gd name="T4" fmla="*/ 22 w 130"/>
                    <a:gd name="T5" fmla="*/ 19 h 122"/>
                    <a:gd name="T6" fmla="*/ 11 w 130"/>
                    <a:gd name="T7" fmla="*/ 38 h 122"/>
                    <a:gd name="T8" fmla="*/ 0 w 130"/>
                    <a:gd name="T9" fmla="*/ 66 h 122"/>
                    <a:gd name="T10" fmla="*/ 11 w 130"/>
                    <a:gd name="T11" fmla="*/ 85 h 122"/>
                    <a:gd name="T12" fmla="*/ 22 w 130"/>
                    <a:gd name="T13" fmla="*/ 104 h 122"/>
                    <a:gd name="T14" fmla="*/ 43 w 130"/>
                    <a:gd name="T15" fmla="*/ 122 h 122"/>
                    <a:gd name="T16" fmla="*/ 65 w 130"/>
                    <a:gd name="T17" fmla="*/ 122 h 122"/>
                    <a:gd name="T18" fmla="*/ 87 w 130"/>
                    <a:gd name="T19" fmla="*/ 122 h 122"/>
                    <a:gd name="T20" fmla="*/ 108 w 130"/>
                    <a:gd name="T21" fmla="*/ 104 h 122"/>
                    <a:gd name="T22" fmla="*/ 130 w 130"/>
                    <a:gd name="T23" fmla="*/ 85 h 122"/>
                    <a:gd name="T24" fmla="*/ 130 w 130"/>
                    <a:gd name="T25" fmla="*/ 66 h 122"/>
                    <a:gd name="T26" fmla="*/ 130 w 130"/>
                    <a:gd name="T27" fmla="*/ 38 h 122"/>
                    <a:gd name="T28" fmla="*/ 108 w 130"/>
                    <a:gd name="T29" fmla="*/ 19 h 122"/>
                    <a:gd name="T30" fmla="*/ 87 w 130"/>
                    <a:gd name="T31" fmla="*/ 10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3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85"/>
                      </a:lnTo>
                      <a:lnTo>
                        <a:pt x="22" y="104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8" y="104"/>
                      </a:lnTo>
                      <a:lnTo>
                        <a:pt x="130" y="85"/>
                      </a:lnTo>
                      <a:lnTo>
                        <a:pt x="130" y="66"/>
                      </a:lnTo>
                      <a:lnTo>
                        <a:pt x="130" y="38"/>
                      </a:lnTo>
                      <a:lnTo>
                        <a:pt x="108" y="19"/>
                      </a:lnTo>
                      <a:lnTo>
                        <a:pt x="87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CAB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56" name="Freeform 140"/>
                <p:cNvSpPr>
                  <a:spLocks/>
                </p:cNvSpPr>
                <p:nvPr/>
              </p:nvSpPr>
              <p:spPr bwMode="auto">
                <a:xfrm>
                  <a:off x="4309" y="1906"/>
                  <a:ext cx="108" cy="103"/>
                </a:xfrm>
                <a:custGeom>
                  <a:avLst/>
                  <a:gdLst>
                    <a:gd name="T0" fmla="*/ 54 w 108"/>
                    <a:gd name="T1" fmla="*/ 0 h 103"/>
                    <a:gd name="T2" fmla="*/ 21 w 108"/>
                    <a:gd name="T3" fmla="*/ 19 h 103"/>
                    <a:gd name="T4" fmla="*/ 11 w 108"/>
                    <a:gd name="T5" fmla="*/ 28 h 103"/>
                    <a:gd name="T6" fmla="*/ 0 w 108"/>
                    <a:gd name="T7" fmla="*/ 56 h 103"/>
                    <a:gd name="T8" fmla="*/ 11 w 108"/>
                    <a:gd name="T9" fmla="*/ 75 h 103"/>
                    <a:gd name="T10" fmla="*/ 21 w 108"/>
                    <a:gd name="T11" fmla="*/ 94 h 103"/>
                    <a:gd name="T12" fmla="*/ 54 w 108"/>
                    <a:gd name="T13" fmla="*/ 103 h 103"/>
                    <a:gd name="T14" fmla="*/ 97 w 108"/>
                    <a:gd name="T15" fmla="*/ 94 h 103"/>
                    <a:gd name="T16" fmla="*/ 108 w 108"/>
                    <a:gd name="T17" fmla="*/ 56 h 103"/>
                    <a:gd name="T18" fmla="*/ 97 w 108"/>
                    <a:gd name="T19" fmla="*/ 19 h 103"/>
                    <a:gd name="T20" fmla="*/ 54 w 108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8" h="103">
                      <a:moveTo>
                        <a:pt x="54" y="0"/>
                      </a:moveTo>
                      <a:lnTo>
                        <a:pt x="21" y="19"/>
                      </a:lnTo>
                      <a:lnTo>
                        <a:pt x="11" y="28"/>
                      </a:lnTo>
                      <a:lnTo>
                        <a:pt x="0" y="56"/>
                      </a:lnTo>
                      <a:lnTo>
                        <a:pt x="11" y="75"/>
                      </a:lnTo>
                      <a:lnTo>
                        <a:pt x="21" y="94"/>
                      </a:lnTo>
                      <a:lnTo>
                        <a:pt x="54" y="103"/>
                      </a:lnTo>
                      <a:lnTo>
                        <a:pt x="97" y="94"/>
                      </a:lnTo>
                      <a:lnTo>
                        <a:pt x="108" y="56"/>
                      </a:lnTo>
                      <a:lnTo>
                        <a:pt x="97" y="1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7B3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57" name="Freeform 141"/>
                <p:cNvSpPr>
                  <a:spLocks/>
                </p:cNvSpPr>
                <p:nvPr/>
              </p:nvSpPr>
              <p:spPr bwMode="auto">
                <a:xfrm>
                  <a:off x="4320" y="1915"/>
                  <a:ext cx="86" cy="85"/>
                </a:xfrm>
                <a:custGeom>
                  <a:avLst/>
                  <a:gdLst>
                    <a:gd name="T0" fmla="*/ 43 w 86"/>
                    <a:gd name="T1" fmla="*/ 0 h 85"/>
                    <a:gd name="T2" fmla="*/ 10 w 86"/>
                    <a:gd name="T3" fmla="*/ 10 h 85"/>
                    <a:gd name="T4" fmla="*/ 0 w 86"/>
                    <a:gd name="T5" fmla="*/ 47 h 85"/>
                    <a:gd name="T6" fmla="*/ 10 w 86"/>
                    <a:gd name="T7" fmla="*/ 75 h 85"/>
                    <a:gd name="T8" fmla="*/ 43 w 86"/>
                    <a:gd name="T9" fmla="*/ 85 h 85"/>
                    <a:gd name="T10" fmla="*/ 75 w 86"/>
                    <a:gd name="T11" fmla="*/ 75 h 85"/>
                    <a:gd name="T12" fmla="*/ 86 w 86"/>
                    <a:gd name="T13" fmla="*/ 47 h 85"/>
                    <a:gd name="T14" fmla="*/ 75 w 86"/>
                    <a:gd name="T15" fmla="*/ 10 h 85"/>
                    <a:gd name="T16" fmla="*/ 43 w 86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6" h="85">
                      <a:moveTo>
                        <a:pt x="43" y="0"/>
                      </a:moveTo>
                      <a:lnTo>
                        <a:pt x="10" y="10"/>
                      </a:lnTo>
                      <a:lnTo>
                        <a:pt x="0" y="47"/>
                      </a:lnTo>
                      <a:lnTo>
                        <a:pt x="10" y="75"/>
                      </a:lnTo>
                      <a:lnTo>
                        <a:pt x="43" y="85"/>
                      </a:lnTo>
                      <a:lnTo>
                        <a:pt x="75" y="75"/>
                      </a:lnTo>
                      <a:lnTo>
                        <a:pt x="86" y="47"/>
                      </a:lnTo>
                      <a:lnTo>
                        <a:pt x="75" y="1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81BA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58" name="Freeform 142"/>
                <p:cNvSpPr>
                  <a:spLocks/>
                </p:cNvSpPr>
                <p:nvPr/>
              </p:nvSpPr>
              <p:spPr bwMode="auto">
                <a:xfrm>
                  <a:off x="4320" y="1925"/>
                  <a:ext cx="75" cy="65"/>
                </a:xfrm>
                <a:custGeom>
                  <a:avLst/>
                  <a:gdLst>
                    <a:gd name="T0" fmla="*/ 43 w 75"/>
                    <a:gd name="T1" fmla="*/ 0 h 65"/>
                    <a:gd name="T2" fmla="*/ 10 w 75"/>
                    <a:gd name="T3" fmla="*/ 9 h 65"/>
                    <a:gd name="T4" fmla="*/ 0 w 75"/>
                    <a:gd name="T5" fmla="*/ 37 h 65"/>
                    <a:gd name="T6" fmla="*/ 10 w 75"/>
                    <a:gd name="T7" fmla="*/ 56 h 65"/>
                    <a:gd name="T8" fmla="*/ 43 w 75"/>
                    <a:gd name="T9" fmla="*/ 65 h 65"/>
                    <a:gd name="T10" fmla="*/ 65 w 75"/>
                    <a:gd name="T11" fmla="*/ 56 h 65"/>
                    <a:gd name="T12" fmla="*/ 75 w 75"/>
                    <a:gd name="T13" fmla="*/ 37 h 65"/>
                    <a:gd name="T14" fmla="*/ 65 w 75"/>
                    <a:gd name="T15" fmla="*/ 9 h 65"/>
                    <a:gd name="T16" fmla="*/ 43 w 75"/>
                    <a:gd name="T17" fmla="*/ 0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5" h="65">
                      <a:moveTo>
                        <a:pt x="43" y="0"/>
                      </a:moveTo>
                      <a:lnTo>
                        <a:pt x="10" y="9"/>
                      </a:lnTo>
                      <a:lnTo>
                        <a:pt x="0" y="37"/>
                      </a:lnTo>
                      <a:lnTo>
                        <a:pt x="10" y="56"/>
                      </a:lnTo>
                      <a:lnTo>
                        <a:pt x="43" y="65"/>
                      </a:lnTo>
                      <a:lnTo>
                        <a:pt x="65" y="56"/>
                      </a:lnTo>
                      <a:lnTo>
                        <a:pt x="75" y="37"/>
                      </a:lnTo>
                      <a:lnTo>
                        <a:pt x="65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89C0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59" name="Freeform 143"/>
                <p:cNvSpPr>
                  <a:spLocks/>
                </p:cNvSpPr>
                <p:nvPr/>
              </p:nvSpPr>
              <p:spPr bwMode="auto">
                <a:xfrm>
                  <a:off x="4330" y="1934"/>
                  <a:ext cx="65" cy="56"/>
                </a:xfrm>
                <a:custGeom>
                  <a:avLst/>
                  <a:gdLst>
                    <a:gd name="T0" fmla="*/ 33 w 65"/>
                    <a:gd name="T1" fmla="*/ 0 h 56"/>
                    <a:gd name="T2" fmla="*/ 11 w 65"/>
                    <a:gd name="T3" fmla="*/ 9 h 56"/>
                    <a:gd name="T4" fmla="*/ 0 w 65"/>
                    <a:gd name="T5" fmla="*/ 28 h 56"/>
                    <a:gd name="T6" fmla="*/ 11 w 65"/>
                    <a:gd name="T7" fmla="*/ 47 h 56"/>
                    <a:gd name="T8" fmla="*/ 33 w 65"/>
                    <a:gd name="T9" fmla="*/ 56 h 56"/>
                    <a:gd name="T10" fmla="*/ 55 w 65"/>
                    <a:gd name="T11" fmla="*/ 47 h 56"/>
                    <a:gd name="T12" fmla="*/ 65 w 65"/>
                    <a:gd name="T13" fmla="*/ 28 h 56"/>
                    <a:gd name="T14" fmla="*/ 55 w 65"/>
                    <a:gd name="T15" fmla="*/ 9 h 56"/>
                    <a:gd name="T16" fmla="*/ 33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3" y="0"/>
                      </a:moveTo>
                      <a:lnTo>
                        <a:pt x="11" y="9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3" y="56"/>
                      </a:lnTo>
                      <a:lnTo>
                        <a:pt x="55" y="47"/>
                      </a:lnTo>
                      <a:lnTo>
                        <a:pt x="65" y="28"/>
                      </a:lnTo>
                      <a:lnTo>
                        <a:pt x="55" y="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8FC5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60" name="Freeform 144"/>
                <p:cNvSpPr>
                  <a:spLocks/>
                </p:cNvSpPr>
                <p:nvPr/>
              </p:nvSpPr>
              <p:spPr bwMode="auto">
                <a:xfrm>
                  <a:off x="4341" y="1943"/>
                  <a:ext cx="44" cy="38"/>
                </a:xfrm>
                <a:custGeom>
                  <a:avLst/>
                  <a:gdLst>
                    <a:gd name="T0" fmla="*/ 22 w 44"/>
                    <a:gd name="T1" fmla="*/ 0 h 38"/>
                    <a:gd name="T2" fmla="*/ 11 w 44"/>
                    <a:gd name="T3" fmla="*/ 10 h 38"/>
                    <a:gd name="T4" fmla="*/ 0 w 44"/>
                    <a:gd name="T5" fmla="*/ 19 h 38"/>
                    <a:gd name="T6" fmla="*/ 11 w 44"/>
                    <a:gd name="T7" fmla="*/ 28 h 38"/>
                    <a:gd name="T8" fmla="*/ 22 w 44"/>
                    <a:gd name="T9" fmla="*/ 38 h 38"/>
                    <a:gd name="T10" fmla="*/ 33 w 44"/>
                    <a:gd name="T11" fmla="*/ 28 h 38"/>
                    <a:gd name="T12" fmla="*/ 44 w 44"/>
                    <a:gd name="T13" fmla="*/ 19 h 38"/>
                    <a:gd name="T14" fmla="*/ 33 w 44"/>
                    <a:gd name="T15" fmla="*/ 10 h 38"/>
                    <a:gd name="T16" fmla="*/ 22 w 44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4" h="38">
                      <a:moveTo>
                        <a:pt x="22" y="0"/>
                      </a:moveTo>
                      <a:lnTo>
                        <a:pt x="11" y="10"/>
                      </a:lnTo>
                      <a:lnTo>
                        <a:pt x="0" y="19"/>
                      </a:lnTo>
                      <a:lnTo>
                        <a:pt x="11" y="28"/>
                      </a:lnTo>
                      <a:lnTo>
                        <a:pt x="22" y="38"/>
                      </a:lnTo>
                      <a:lnTo>
                        <a:pt x="33" y="28"/>
                      </a:lnTo>
                      <a:lnTo>
                        <a:pt x="44" y="19"/>
                      </a:lnTo>
                      <a:lnTo>
                        <a:pt x="33" y="1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3C8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61" name="Freeform 145"/>
                <p:cNvSpPr>
                  <a:spLocks/>
                </p:cNvSpPr>
                <p:nvPr/>
              </p:nvSpPr>
              <p:spPr bwMode="auto">
                <a:xfrm>
                  <a:off x="4352" y="1953"/>
                  <a:ext cx="22" cy="18"/>
                </a:xfrm>
                <a:custGeom>
                  <a:avLst/>
                  <a:gdLst>
                    <a:gd name="T0" fmla="*/ 11 w 22"/>
                    <a:gd name="T1" fmla="*/ 0 h 18"/>
                    <a:gd name="T2" fmla="*/ 0 w 22"/>
                    <a:gd name="T3" fmla="*/ 0 h 18"/>
                    <a:gd name="T4" fmla="*/ 0 w 22"/>
                    <a:gd name="T5" fmla="*/ 9 h 18"/>
                    <a:gd name="T6" fmla="*/ 0 w 22"/>
                    <a:gd name="T7" fmla="*/ 18 h 18"/>
                    <a:gd name="T8" fmla="*/ 11 w 22"/>
                    <a:gd name="T9" fmla="*/ 18 h 18"/>
                    <a:gd name="T10" fmla="*/ 22 w 22"/>
                    <a:gd name="T11" fmla="*/ 18 h 18"/>
                    <a:gd name="T12" fmla="*/ 22 w 22"/>
                    <a:gd name="T13" fmla="*/ 9 h 18"/>
                    <a:gd name="T14" fmla="*/ 22 w 22"/>
                    <a:gd name="T15" fmla="*/ 0 h 18"/>
                    <a:gd name="T16" fmla="*/ 11 w 22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8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11" y="18"/>
                      </a:lnTo>
                      <a:lnTo>
                        <a:pt x="22" y="18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96CA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36" name="Group 161"/>
              <p:cNvGrpSpPr>
                <a:grpSpLocks/>
              </p:cNvGrpSpPr>
              <p:nvPr/>
            </p:nvGrpSpPr>
            <p:grpSpPr bwMode="auto">
              <a:xfrm>
                <a:off x="7150100" y="2906713"/>
                <a:ext cx="377825" cy="401637"/>
                <a:chOff x="4504" y="1831"/>
                <a:chExt cx="238" cy="253"/>
              </a:xfrm>
            </p:grpSpPr>
            <p:sp>
              <p:nvSpPr>
                <p:cNvPr id="434" name="Freeform 147"/>
                <p:cNvSpPr>
                  <a:spLocks/>
                </p:cNvSpPr>
                <p:nvPr/>
              </p:nvSpPr>
              <p:spPr bwMode="auto">
                <a:xfrm>
                  <a:off x="4504" y="1831"/>
                  <a:ext cx="238" cy="253"/>
                </a:xfrm>
                <a:custGeom>
                  <a:avLst/>
                  <a:gdLst>
                    <a:gd name="T0" fmla="*/ 119 w 238"/>
                    <a:gd name="T1" fmla="*/ 0 h 253"/>
                    <a:gd name="T2" fmla="*/ 76 w 238"/>
                    <a:gd name="T3" fmla="*/ 9 h 253"/>
                    <a:gd name="T4" fmla="*/ 32 w 238"/>
                    <a:gd name="T5" fmla="*/ 37 h 253"/>
                    <a:gd name="T6" fmla="*/ 11 w 238"/>
                    <a:gd name="T7" fmla="*/ 75 h 253"/>
                    <a:gd name="T8" fmla="*/ 0 w 238"/>
                    <a:gd name="T9" fmla="*/ 131 h 253"/>
                    <a:gd name="T10" fmla="*/ 11 w 238"/>
                    <a:gd name="T11" fmla="*/ 178 h 253"/>
                    <a:gd name="T12" fmla="*/ 32 w 238"/>
                    <a:gd name="T13" fmla="*/ 215 h 253"/>
                    <a:gd name="T14" fmla="*/ 76 w 238"/>
                    <a:gd name="T15" fmla="*/ 244 h 253"/>
                    <a:gd name="T16" fmla="*/ 119 w 238"/>
                    <a:gd name="T17" fmla="*/ 253 h 253"/>
                    <a:gd name="T18" fmla="*/ 162 w 238"/>
                    <a:gd name="T19" fmla="*/ 244 h 253"/>
                    <a:gd name="T20" fmla="*/ 206 w 238"/>
                    <a:gd name="T21" fmla="*/ 215 h 253"/>
                    <a:gd name="T22" fmla="*/ 227 w 238"/>
                    <a:gd name="T23" fmla="*/ 178 h 253"/>
                    <a:gd name="T24" fmla="*/ 238 w 238"/>
                    <a:gd name="T25" fmla="*/ 131 h 253"/>
                    <a:gd name="T26" fmla="*/ 227 w 238"/>
                    <a:gd name="T27" fmla="*/ 75 h 253"/>
                    <a:gd name="T28" fmla="*/ 206 w 238"/>
                    <a:gd name="T29" fmla="*/ 37 h 253"/>
                    <a:gd name="T30" fmla="*/ 162 w 238"/>
                    <a:gd name="T31" fmla="*/ 9 h 253"/>
                    <a:gd name="T32" fmla="*/ 119 w 238"/>
                    <a:gd name="T33" fmla="*/ 0 h 2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8" h="253">
                      <a:moveTo>
                        <a:pt x="119" y="0"/>
                      </a:moveTo>
                      <a:lnTo>
                        <a:pt x="76" y="9"/>
                      </a:lnTo>
                      <a:lnTo>
                        <a:pt x="32" y="37"/>
                      </a:lnTo>
                      <a:lnTo>
                        <a:pt x="11" y="75"/>
                      </a:lnTo>
                      <a:lnTo>
                        <a:pt x="0" y="131"/>
                      </a:lnTo>
                      <a:lnTo>
                        <a:pt x="11" y="178"/>
                      </a:lnTo>
                      <a:lnTo>
                        <a:pt x="32" y="215"/>
                      </a:lnTo>
                      <a:lnTo>
                        <a:pt x="76" y="244"/>
                      </a:lnTo>
                      <a:lnTo>
                        <a:pt x="119" y="253"/>
                      </a:lnTo>
                      <a:lnTo>
                        <a:pt x="162" y="244"/>
                      </a:lnTo>
                      <a:lnTo>
                        <a:pt x="206" y="215"/>
                      </a:lnTo>
                      <a:lnTo>
                        <a:pt x="227" y="178"/>
                      </a:lnTo>
                      <a:lnTo>
                        <a:pt x="238" y="131"/>
                      </a:lnTo>
                      <a:lnTo>
                        <a:pt x="227" y="75"/>
                      </a:lnTo>
                      <a:lnTo>
                        <a:pt x="206" y="37"/>
                      </a:lnTo>
                      <a:lnTo>
                        <a:pt x="162" y="9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35" name="Freeform 148"/>
                <p:cNvSpPr>
                  <a:spLocks/>
                </p:cNvSpPr>
                <p:nvPr/>
              </p:nvSpPr>
              <p:spPr bwMode="auto">
                <a:xfrm>
                  <a:off x="4515" y="1840"/>
                  <a:ext cx="216" cy="225"/>
                </a:xfrm>
                <a:custGeom>
                  <a:avLst/>
                  <a:gdLst>
                    <a:gd name="T0" fmla="*/ 108 w 216"/>
                    <a:gd name="T1" fmla="*/ 0 h 225"/>
                    <a:gd name="T2" fmla="*/ 65 w 216"/>
                    <a:gd name="T3" fmla="*/ 10 h 225"/>
                    <a:gd name="T4" fmla="*/ 32 w 216"/>
                    <a:gd name="T5" fmla="*/ 38 h 225"/>
                    <a:gd name="T6" fmla="*/ 10 w 216"/>
                    <a:gd name="T7" fmla="*/ 75 h 225"/>
                    <a:gd name="T8" fmla="*/ 0 w 216"/>
                    <a:gd name="T9" fmla="*/ 122 h 225"/>
                    <a:gd name="T10" fmla="*/ 10 w 216"/>
                    <a:gd name="T11" fmla="*/ 160 h 225"/>
                    <a:gd name="T12" fmla="*/ 32 w 216"/>
                    <a:gd name="T13" fmla="*/ 197 h 225"/>
                    <a:gd name="T14" fmla="*/ 65 w 216"/>
                    <a:gd name="T15" fmla="*/ 216 h 225"/>
                    <a:gd name="T16" fmla="*/ 108 w 216"/>
                    <a:gd name="T17" fmla="*/ 225 h 225"/>
                    <a:gd name="T18" fmla="*/ 151 w 216"/>
                    <a:gd name="T19" fmla="*/ 216 h 225"/>
                    <a:gd name="T20" fmla="*/ 184 w 216"/>
                    <a:gd name="T21" fmla="*/ 197 h 225"/>
                    <a:gd name="T22" fmla="*/ 205 w 216"/>
                    <a:gd name="T23" fmla="*/ 160 h 225"/>
                    <a:gd name="T24" fmla="*/ 216 w 216"/>
                    <a:gd name="T25" fmla="*/ 122 h 225"/>
                    <a:gd name="T26" fmla="*/ 205 w 216"/>
                    <a:gd name="T27" fmla="*/ 75 h 225"/>
                    <a:gd name="T28" fmla="*/ 184 w 216"/>
                    <a:gd name="T29" fmla="*/ 38 h 225"/>
                    <a:gd name="T30" fmla="*/ 151 w 216"/>
                    <a:gd name="T31" fmla="*/ 10 h 225"/>
                    <a:gd name="T32" fmla="*/ 108 w 216"/>
                    <a:gd name="T33" fmla="*/ 0 h 2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" h="225">
                      <a:moveTo>
                        <a:pt x="108" y="0"/>
                      </a:moveTo>
                      <a:lnTo>
                        <a:pt x="65" y="10"/>
                      </a:lnTo>
                      <a:lnTo>
                        <a:pt x="32" y="38"/>
                      </a:lnTo>
                      <a:lnTo>
                        <a:pt x="10" y="75"/>
                      </a:lnTo>
                      <a:lnTo>
                        <a:pt x="0" y="122"/>
                      </a:lnTo>
                      <a:lnTo>
                        <a:pt x="10" y="160"/>
                      </a:lnTo>
                      <a:lnTo>
                        <a:pt x="32" y="197"/>
                      </a:lnTo>
                      <a:lnTo>
                        <a:pt x="65" y="216"/>
                      </a:lnTo>
                      <a:lnTo>
                        <a:pt x="108" y="225"/>
                      </a:lnTo>
                      <a:lnTo>
                        <a:pt x="151" y="216"/>
                      </a:lnTo>
                      <a:lnTo>
                        <a:pt x="184" y="197"/>
                      </a:lnTo>
                      <a:lnTo>
                        <a:pt x="205" y="160"/>
                      </a:lnTo>
                      <a:lnTo>
                        <a:pt x="216" y="122"/>
                      </a:lnTo>
                      <a:lnTo>
                        <a:pt x="205" y="75"/>
                      </a:lnTo>
                      <a:lnTo>
                        <a:pt x="184" y="38"/>
                      </a:lnTo>
                      <a:lnTo>
                        <a:pt x="151" y="1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1ECD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36" name="Freeform 149"/>
                <p:cNvSpPr>
                  <a:spLocks/>
                </p:cNvSpPr>
                <p:nvPr/>
              </p:nvSpPr>
              <p:spPr bwMode="auto">
                <a:xfrm>
                  <a:off x="4525" y="1850"/>
                  <a:ext cx="195" cy="206"/>
                </a:xfrm>
                <a:custGeom>
                  <a:avLst/>
                  <a:gdLst>
                    <a:gd name="T0" fmla="*/ 98 w 195"/>
                    <a:gd name="T1" fmla="*/ 0 h 206"/>
                    <a:gd name="T2" fmla="*/ 65 w 195"/>
                    <a:gd name="T3" fmla="*/ 9 h 206"/>
                    <a:gd name="T4" fmla="*/ 33 w 195"/>
                    <a:gd name="T5" fmla="*/ 28 h 206"/>
                    <a:gd name="T6" fmla="*/ 11 w 195"/>
                    <a:gd name="T7" fmla="*/ 65 h 206"/>
                    <a:gd name="T8" fmla="*/ 0 w 195"/>
                    <a:gd name="T9" fmla="*/ 112 h 206"/>
                    <a:gd name="T10" fmla="*/ 11 w 195"/>
                    <a:gd name="T11" fmla="*/ 150 h 206"/>
                    <a:gd name="T12" fmla="*/ 33 w 195"/>
                    <a:gd name="T13" fmla="*/ 178 h 206"/>
                    <a:gd name="T14" fmla="*/ 65 w 195"/>
                    <a:gd name="T15" fmla="*/ 196 h 206"/>
                    <a:gd name="T16" fmla="*/ 98 w 195"/>
                    <a:gd name="T17" fmla="*/ 206 h 206"/>
                    <a:gd name="T18" fmla="*/ 141 w 195"/>
                    <a:gd name="T19" fmla="*/ 196 h 206"/>
                    <a:gd name="T20" fmla="*/ 163 w 195"/>
                    <a:gd name="T21" fmla="*/ 178 h 206"/>
                    <a:gd name="T22" fmla="*/ 185 w 195"/>
                    <a:gd name="T23" fmla="*/ 150 h 206"/>
                    <a:gd name="T24" fmla="*/ 195 w 195"/>
                    <a:gd name="T25" fmla="*/ 112 h 206"/>
                    <a:gd name="T26" fmla="*/ 185 w 195"/>
                    <a:gd name="T27" fmla="*/ 65 h 206"/>
                    <a:gd name="T28" fmla="*/ 163 w 195"/>
                    <a:gd name="T29" fmla="*/ 28 h 206"/>
                    <a:gd name="T30" fmla="*/ 141 w 195"/>
                    <a:gd name="T31" fmla="*/ 9 h 206"/>
                    <a:gd name="T32" fmla="*/ 98 w 195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5" h="206">
                      <a:moveTo>
                        <a:pt x="98" y="0"/>
                      </a:moveTo>
                      <a:lnTo>
                        <a:pt x="65" y="9"/>
                      </a:lnTo>
                      <a:lnTo>
                        <a:pt x="33" y="28"/>
                      </a:lnTo>
                      <a:lnTo>
                        <a:pt x="11" y="65"/>
                      </a:lnTo>
                      <a:lnTo>
                        <a:pt x="0" y="112"/>
                      </a:lnTo>
                      <a:lnTo>
                        <a:pt x="11" y="150"/>
                      </a:lnTo>
                      <a:lnTo>
                        <a:pt x="33" y="178"/>
                      </a:lnTo>
                      <a:lnTo>
                        <a:pt x="65" y="196"/>
                      </a:lnTo>
                      <a:lnTo>
                        <a:pt x="98" y="206"/>
                      </a:lnTo>
                      <a:lnTo>
                        <a:pt x="141" y="196"/>
                      </a:lnTo>
                      <a:lnTo>
                        <a:pt x="163" y="178"/>
                      </a:lnTo>
                      <a:lnTo>
                        <a:pt x="185" y="150"/>
                      </a:lnTo>
                      <a:lnTo>
                        <a:pt x="195" y="112"/>
                      </a:lnTo>
                      <a:lnTo>
                        <a:pt x="185" y="65"/>
                      </a:lnTo>
                      <a:lnTo>
                        <a:pt x="163" y="28"/>
                      </a:lnTo>
                      <a:lnTo>
                        <a:pt x="141" y="9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2CC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37" name="Freeform 150"/>
                <p:cNvSpPr>
                  <a:spLocks/>
                </p:cNvSpPr>
                <p:nvPr/>
              </p:nvSpPr>
              <p:spPr bwMode="auto">
                <a:xfrm>
                  <a:off x="4536" y="1859"/>
                  <a:ext cx="184" cy="187"/>
                </a:xfrm>
                <a:custGeom>
                  <a:avLst/>
                  <a:gdLst>
                    <a:gd name="T0" fmla="*/ 87 w 184"/>
                    <a:gd name="T1" fmla="*/ 0 h 187"/>
                    <a:gd name="T2" fmla="*/ 54 w 184"/>
                    <a:gd name="T3" fmla="*/ 9 h 187"/>
                    <a:gd name="T4" fmla="*/ 33 w 184"/>
                    <a:gd name="T5" fmla="*/ 28 h 187"/>
                    <a:gd name="T6" fmla="*/ 11 w 184"/>
                    <a:gd name="T7" fmla="*/ 66 h 187"/>
                    <a:gd name="T8" fmla="*/ 0 w 184"/>
                    <a:gd name="T9" fmla="*/ 103 h 187"/>
                    <a:gd name="T10" fmla="*/ 11 w 184"/>
                    <a:gd name="T11" fmla="*/ 141 h 187"/>
                    <a:gd name="T12" fmla="*/ 33 w 184"/>
                    <a:gd name="T13" fmla="*/ 159 h 187"/>
                    <a:gd name="T14" fmla="*/ 54 w 184"/>
                    <a:gd name="T15" fmla="*/ 178 h 187"/>
                    <a:gd name="T16" fmla="*/ 87 w 184"/>
                    <a:gd name="T17" fmla="*/ 187 h 187"/>
                    <a:gd name="T18" fmla="*/ 130 w 184"/>
                    <a:gd name="T19" fmla="*/ 178 h 187"/>
                    <a:gd name="T20" fmla="*/ 152 w 184"/>
                    <a:gd name="T21" fmla="*/ 159 h 187"/>
                    <a:gd name="T22" fmla="*/ 174 w 184"/>
                    <a:gd name="T23" fmla="*/ 141 h 187"/>
                    <a:gd name="T24" fmla="*/ 184 w 184"/>
                    <a:gd name="T25" fmla="*/ 103 h 187"/>
                    <a:gd name="T26" fmla="*/ 174 w 184"/>
                    <a:gd name="T27" fmla="*/ 66 h 187"/>
                    <a:gd name="T28" fmla="*/ 152 w 184"/>
                    <a:gd name="T29" fmla="*/ 28 h 187"/>
                    <a:gd name="T30" fmla="*/ 130 w 184"/>
                    <a:gd name="T31" fmla="*/ 9 h 187"/>
                    <a:gd name="T32" fmla="*/ 87 w 184"/>
                    <a:gd name="T33" fmla="*/ 0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87">
                      <a:moveTo>
                        <a:pt x="87" y="0"/>
                      </a:moveTo>
                      <a:lnTo>
                        <a:pt x="54" y="9"/>
                      </a:lnTo>
                      <a:lnTo>
                        <a:pt x="33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33" y="159"/>
                      </a:lnTo>
                      <a:lnTo>
                        <a:pt x="54" y="178"/>
                      </a:lnTo>
                      <a:lnTo>
                        <a:pt x="87" y="187"/>
                      </a:lnTo>
                      <a:lnTo>
                        <a:pt x="130" y="178"/>
                      </a:lnTo>
                      <a:lnTo>
                        <a:pt x="152" y="159"/>
                      </a:lnTo>
                      <a:lnTo>
                        <a:pt x="174" y="141"/>
                      </a:lnTo>
                      <a:lnTo>
                        <a:pt x="184" y="103"/>
                      </a:lnTo>
                      <a:lnTo>
                        <a:pt x="174" y="66"/>
                      </a:lnTo>
                      <a:lnTo>
                        <a:pt x="152" y="28"/>
                      </a:lnTo>
                      <a:lnTo>
                        <a:pt x="130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3BD0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38" name="Freeform 151"/>
                <p:cNvSpPr>
                  <a:spLocks/>
                </p:cNvSpPr>
                <p:nvPr/>
              </p:nvSpPr>
              <p:spPr bwMode="auto">
                <a:xfrm>
                  <a:off x="4547" y="1868"/>
                  <a:ext cx="163" cy="178"/>
                </a:xfrm>
                <a:custGeom>
                  <a:avLst/>
                  <a:gdLst>
                    <a:gd name="T0" fmla="*/ 76 w 163"/>
                    <a:gd name="T1" fmla="*/ 0 h 178"/>
                    <a:gd name="T2" fmla="*/ 43 w 163"/>
                    <a:gd name="T3" fmla="*/ 10 h 178"/>
                    <a:gd name="T4" fmla="*/ 22 w 163"/>
                    <a:gd name="T5" fmla="*/ 28 h 178"/>
                    <a:gd name="T6" fmla="*/ 11 w 163"/>
                    <a:gd name="T7" fmla="*/ 57 h 178"/>
                    <a:gd name="T8" fmla="*/ 0 w 163"/>
                    <a:gd name="T9" fmla="*/ 94 h 178"/>
                    <a:gd name="T10" fmla="*/ 11 w 163"/>
                    <a:gd name="T11" fmla="*/ 122 h 178"/>
                    <a:gd name="T12" fmla="*/ 22 w 163"/>
                    <a:gd name="T13" fmla="*/ 150 h 178"/>
                    <a:gd name="T14" fmla="*/ 43 w 163"/>
                    <a:gd name="T15" fmla="*/ 169 h 178"/>
                    <a:gd name="T16" fmla="*/ 76 w 163"/>
                    <a:gd name="T17" fmla="*/ 178 h 178"/>
                    <a:gd name="T18" fmla="*/ 108 w 163"/>
                    <a:gd name="T19" fmla="*/ 169 h 178"/>
                    <a:gd name="T20" fmla="*/ 141 w 163"/>
                    <a:gd name="T21" fmla="*/ 150 h 178"/>
                    <a:gd name="T22" fmla="*/ 152 w 163"/>
                    <a:gd name="T23" fmla="*/ 122 h 178"/>
                    <a:gd name="T24" fmla="*/ 163 w 163"/>
                    <a:gd name="T25" fmla="*/ 94 h 178"/>
                    <a:gd name="T26" fmla="*/ 152 w 163"/>
                    <a:gd name="T27" fmla="*/ 57 h 178"/>
                    <a:gd name="T28" fmla="*/ 141 w 163"/>
                    <a:gd name="T29" fmla="*/ 28 h 178"/>
                    <a:gd name="T30" fmla="*/ 108 w 163"/>
                    <a:gd name="T31" fmla="*/ 10 h 178"/>
                    <a:gd name="T32" fmla="*/ 76 w 163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3" h="178">
                      <a:moveTo>
                        <a:pt x="76" y="0"/>
                      </a:moveTo>
                      <a:lnTo>
                        <a:pt x="43" y="10"/>
                      </a:lnTo>
                      <a:lnTo>
                        <a:pt x="22" y="28"/>
                      </a:lnTo>
                      <a:lnTo>
                        <a:pt x="11" y="57"/>
                      </a:lnTo>
                      <a:lnTo>
                        <a:pt x="0" y="94"/>
                      </a:lnTo>
                      <a:lnTo>
                        <a:pt x="11" y="122"/>
                      </a:lnTo>
                      <a:lnTo>
                        <a:pt x="22" y="150"/>
                      </a:lnTo>
                      <a:lnTo>
                        <a:pt x="43" y="169"/>
                      </a:lnTo>
                      <a:lnTo>
                        <a:pt x="76" y="178"/>
                      </a:lnTo>
                      <a:lnTo>
                        <a:pt x="108" y="169"/>
                      </a:lnTo>
                      <a:lnTo>
                        <a:pt x="141" y="150"/>
                      </a:lnTo>
                      <a:lnTo>
                        <a:pt x="152" y="122"/>
                      </a:lnTo>
                      <a:lnTo>
                        <a:pt x="163" y="94"/>
                      </a:lnTo>
                      <a:lnTo>
                        <a:pt x="152" y="57"/>
                      </a:lnTo>
                      <a:lnTo>
                        <a:pt x="141" y="28"/>
                      </a:lnTo>
                      <a:lnTo>
                        <a:pt x="108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4AD3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39" name="Freeform 152"/>
                <p:cNvSpPr>
                  <a:spLocks/>
                </p:cNvSpPr>
                <p:nvPr/>
              </p:nvSpPr>
              <p:spPr bwMode="auto">
                <a:xfrm>
                  <a:off x="4547" y="1878"/>
                  <a:ext cx="163" cy="159"/>
                </a:xfrm>
                <a:custGeom>
                  <a:avLst/>
                  <a:gdLst>
                    <a:gd name="T0" fmla="*/ 76 w 163"/>
                    <a:gd name="T1" fmla="*/ 0 h 159"/>
                    <a:gd name="T2" fmla="*/ 43 w 163"/>
                    <a:gd name="T3" fmla="*/ 9 h 159"/>
                    <a:gd name="T4" fmla="*/ 22 w 163"/>
                    <a:gd name="T5" fmla="*/ 28 h 159"/>
                    <a:gd name="T6" fmla="*/ 11 w 163"/>
                    <a:gd name="T7" fmla="*/ 56 h 159"/>
                    <a:gd name="T8" fmla="*/ 0 w 163"/>
                    <a:gd name="T9" fmla="*/ 84 h 159"/>
                    <a:gd name="T10" fmla="*/ 11 w 163"/>
                    <a:gd name="T11" fmla="*/ 112 h 159"/>
                    <a:gd name="T12" fmla="*/ 22 w 163"/>
                    <a:gd name="T13" fmla="*/ 140 h 159"/>
                    <a:gd name="T14" fmla="*/ 43 w 163"/>
                    <a:gd name="T15" fmla="*/ 150 h 159"/>
                    <a:gd name="T16" fmla="*/ 76 w 163"/>
                    <a:gd name="T17" fmla="*/ 159 h 159"/>
                    <a:gd name="T18" fmla="*/ 108 w 163"/>
                    <a:gd name="T19" fmla="*/ 150 h 159"/>
                    <a:gd name="T20" fmla="*/ 141 w 163"/>
                    <a:gd name="T21" fmla="*/ 140 h 159"/>
                    <a:gd name="T22" fmla="*/ 152 w 163"/>
                    <a:gd name="T23" fmla="*/ 112 h 159"/>
                    <a:gd name="T24" fmla="*/ 163 w 163"/>
                    <a:gd name="T25" fmla="*/ 84 h 159"/>
                    <a:gd name="T26" fmla="*/ 152 w 163"/>
                    <a:gd name="T27" fmla="*/ 56 h 159"/>
                    <a:gd name="T28" fmla="*/ 141 w 163"/>
                    <a:gd name="T29" fmla="*/ 28 h 159"/>
                    <a:gd name="T30" fmla="*/ 108 w 163"/>
                    <a:gd name="T31" fmla="*/ 9 h 159"/>
                    <a:gd name="T32" fmla="*/ 76 w 163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3" h="159">
                      <a:moveTo>
                        <a:pt x="76" y="0"/>
                      </a:moveTo>
                      <a:lnTo>
                        <a:pt x="43" y="9"/>
                      </a:lnTo>
                      <a:lnTo>
                        <a:pt x="22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12"/>
                      </a:lnTo>
                      <a:lnTo>
                        <a:pt x="22" y="140"/>
                      </a:lnTo>
                      <a:lnTo>
                        <a:pt x="43" y="150"/>
                      </a:lnTo>
                      <a:lnTo>
                        <a:pt x="76" y="159"/>
                      </a:lnTo>
                      <a:lnTo>
                        <a:pt x="108" y="150"/>
                      </a:lnTo>
                      <a:lnTo>
                        <a:pt x="141" y="140"/>
                      </a:lnTo>
                      <a:lnTo>
                        <a:pt x="152" y="112"/>
                      </a:lnTo>
                      <a:lnTo>
                        <a:pt x="163" y="84"/>
                      </a:lnTo>
                      <a:lnTo>
                        <a:pt x="152" y="56"/>
                      </a:lnTo>
                      <a:lnTo>
                        <a:pt x="141" y="28"/>
                      </a:lnTo>
                      <a:lnTo>
                        <a:pt x="108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AD6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40" name="Freeform 153"/>
                <p:cNvSpPr>
                  <a:spLocks/>
                </p:cNvSpPr>
                <p:nvPr/>
              </p:nvSpPr>
              <p:spPr bwMode="auto">
                <a:xfrm>
                  <a:off x="4558" y="1887"/>
                  <a:ext cx="141" cy="141"/>
                </a:xfrm>
                <a:custGeom>
                  <a:avLst/>
                  <a:gdLst>
                    <a:gd name="T0" fmla="*/ 65 w 141"/>
                    <a:gd name="T1" fmla="*/ 0 h 141"/>
                    <a:gd name="T2" fmla="*/ 43 w 141"/>
                    <a:gd name="T3" fmla="*/ 9 h 141"/>
                    <a:gd name="T4" fmla="*/ 22 w 141"/>
                    <a:gd name="T5" fmla="*/ 19 h 141"/>
                    <a:gd name="T6" fmla="*/ 11 w 141"/>
                    <a:gd name="T7" fmla="*/ 47 h 141"/>
                    <a:gd name="T8" fmla="*/ 0 w 141"/>
                    <a:gd name="T9" fmla="*/ 75 h 141"/>
                    <a:gd name="T10" fmla="*/ 11 w 141"/>
                    <a:gd name="T11" fmla="*/ 103 h 141"/>
                    <a:gd name="T12" fmla="*/ 22 w 141"/>
                    <a:gd name="T13" fmla="*/ 122 h 141"/>
                    <a:gd name="T14" fmla="*/ 43 w 141"/>
                    <a:gd name="T15" fmla="*/ 141 h 141"/>
                    <a:gd name="T16" fmla="*/ 65 w 141"/>
                    <a:gd name="T17" fmla="*/ 141 h 141"/>
                    <a:gd name="T18" fmla="*/ 97 w 141"/>
                    <a:gd name="T19" fmla="*/ 141 h 141"/>
                    <a:gd name="T20" fmla="*/ 119 w 141"/>
                    <a:gd name="T21" fmla="*/ 122 h 141"/>
                    <a:gd name="T22" fmla="*/ 141 w 141"/>
                    <a:gd name="T23" fmla="*/ 103 h 141"/>
                    <a:gd name="T24" fmla="*/ 141 w 141"/>
                    <a:gd name="T25" fmla="*/ 75 h 141"/>
                    <a:gd name="T26" fmla="*/ 141 w 141"/>
                    <a:gd name="T27" fmla="*/ 47 h 141"/>
                    <a:gd name="T28" fmla="*/ 119 w 141"/>
                    <a:gd name="T29" fmla="*/ 19 h 141"/>
                    <a:gd name="T30" fmla="*/ 97 w 141"/>
                    <a:gd name="T31" fmla="*/ 9 h 141"/>
                    <a:gd name="T32" fmla="*/ 65 w 141"/>
                    <a:gd name="T33" fmla="*/ 0 h 1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1" h="141">
                      <a:moveTo>
                        <a:pt x="65" y="0"/>
                      </a:moveTo>
                      <a:lnTo>
                        <a:pt x="43" y="9"/>
                      </a:lnTo>
                      <a:lnTo>
                        <a:pt x="22" y="19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03"/>
                      </a:lnTo>
                      <a:lnTo>
                        <a:pt x="22" y="122"/>
                      </a:lnTo>
                      <a:lnTo>
                        <a:pt x="43" y="141"/>
                      </a:lnTo>
                      <a:lnTo>
                        <a:pt x="65" y="141"/>
                      </a:lnTo>
                      <a:lnTo>
                        <a:pt x="97" y="141"/>
                      </a:lnTo>
                      <a:lnTo>
                        <a:pt x="119" y="122"/>
                      </a:lnTo>
                      <a:lnTo>
                        <a:pt x="141" y="103"/>
                      </a:lnTo>
                      <a:lnTo>
                        <a:pt x="141" y="75"/>
                      </a:lnTo>
                      <a:lnTo>
                        <a:pt x="141" y="47"/>
                      </a:lnTo>
                      <a:lnTo>
                        <a:pt x="119" y="19"/>
                      </a:lnTo>
                      <a:lnTo>
                        <a:pt x="9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9D9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41" name="Freeform 154"/>
                <p:cNvSpPr>
                  <a:spLocks/>
                </p:cNvSpPr>
                <p:nvPr/>
              </p:nvSpPr>
              <p:spPr bwMode="auto">
                <a:xfrm>
                  <a:off x="4569" y="1896"/>
                  <a:ext cx="119" cy="122"/>
                </a:xfrm>
                <a:custGeom>
                  <a:avLst/>
                  <a:gdLst>
                    <a:gd name="T0" fmla="*/ 65 w 119"/>
                    <a:gd name="T1" fmla="*/ 0 h 122"/>
                    <a:gd name="T2" fmla="*/ 43 w 119"/>
                    <a:gd name="T3" fmla="*/ 10 h 122"/>
                    <a:gd name="T4" fmla="*/ 21 w 119"/>
                    <a:gd name="T5" fmla="*/ 19 h 122"/>
                    <a:gd name="T6" fmla="*/ 11 w 119"/>
                    <a:gd name="T7" fmla="*/ 38 h 122"/>
                    <a:gd name="T8" fmla="*/ 0 w 119"/>
                    <a:gd name="T9" fmla="*/ 66 h 122"/>
                    <a:gd name="T10" fmla="*/ 11 w 119"/>
                    <a:gd name="T11" fmla="*/ 85 h 122"/>
                    <a:gd name="T12" fmla="*/ 21 w 119"/>
                    <a:gd name="T13" fmla="*/ 104 h 122"/>
                    <a:gd name="T14" fmla="*/ 43 w 119"/>
                    <a:gd name="T15" fmla="*/ 122 h 122"/>
                    <a:gd name="T16" fmla="*/ 65 w 119"/>
                    <a:gd name="T17" fmla="*/ 122 h 122"/>
                    <a:gd name="T18" fmla="*/ 86 w 119"/>
                    <a:gd name="T19" fmla="*/ 122 h 122"/>
                    <a:gd name="T20" fmla="*/ 108 w 119"/>
                    <a:gd name="T21" fmla="*/ 104 h 122"/>
                    <a:gd name="T22" fmla="*/ 119 w 119"/>
                    <a:gd name="T23" fmla="*/ 66 h 122"/>
                    <a:gd name="T24" fmla="*/ 108 w 119"/>
                    <a:gd name="T25" fmla="*/ 19 h 122"/>
                    <a:gd name="T26" fmla="*/ 86 w 119"/>
                    <a:gd name="T27" fmla="*/ 10 h 122"/>
                    <a:gd name="T28" fmla="*/ 65 w 119"/>
                    <a:gd name="T29" fmla="*/ 0 h 1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19" h="122">
                      <a:moveTo>
                        <a:pt x="65" y="0"/>
                      </a:moveTo>
                      <a:lnTo>
                        <a:pt x="43" y="10"/>
                      </a:lnTo>
                      <a:lnTo>
                        <a:pt x="21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85"/>
                      </a:lnTo>
                      <a:lnTo>
                        <a:pt x="21" y="104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6" y="122"/>
                      </a:lnTo>
                      <a:lnTo>
                        <a:pt x="108" y="104"/>
                      </a:lnTo>
                      <a:lnTo>
                        <a:pt x="119" y="66"/>
                      </a:lnTo>
                      <a:lnTo>
                        <a:pt x="108" y="19"/>
                      </a:lnTo>
                      <a:lnTo>
                        <a:pt x="86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77DD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42" name="Freeform 155"/>
                <p:cNvSpPr>
                  <a:spLocks/>
                </p:cNvSpPr>
                <p:nvPr/>
              </p:nvSpPr>
              <p:spPr bwMode="auto">
                <a:xfrm>
                  <a:off x="4580" y="1906"/>
                  <a:ext cx="97" cy="103"/>
                </a:xfrm>
                <a:custGeom>
                  <a:avLst/>
                  <a:gdLst>
                    <a:gd name="T0" fmla="*/ 54 w 97"/>
                    <a:gd name="T1" fmla="*/ 0 h 103"/>
                    <a:gd name="T2" fmla="*/ 10 w 97"/>
                    <a:gd name="T3" fmla="*/ 19 h 103"/>
                    <a:gd name="T4" fmla="*/ 0 w 97"/>
                    <a:gd name="T5" fmla="*/ 56 h 103"/>
                    <a:gd name="T6" fmla="*/ 10 w 97"/>
                    <a:gd name="T7" fmla="*/ 94 h 103"/>
                    <a:gd name="T8" fmla="*/ 54 w 97"/>
                    <a:gd name="T9" fmla="*/ 103 h 103"/>
                    <a:gd name="T10" fmla="*/ 86 w 97"/>
                    <a:gd name="T11" fmla="*/ 94 h 103"/>
                    <a:gd name="T12" fmla="*/ 97 w 97"/>
                    <a:gd name="T13" fmla="*/ 56 h 103"/>
                    <a:gd name="T14" fmla="*/ 86 w 97"/>
                    <a:gd name="T15" fmla="*/ 19 h 103"/>
                    <a:gd name="T16" fmla="*/ 54 w 97"/>
                    <a:gd name="T17" fmla="*/ 0 h 10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103">
                      <a:moveTo>
                        <a:pt x="54" y="0"/>
                      </a:moveTo>
                      <a:lnTo>
                        <a:pt x="10" y="19"/>
                      </a:lnTo>
                      <a:lnTo>
                        <a:pt x="0" y="56"/>
                      </a:lnTo>
                      <a:lnTo>
                        <a:pt x="10" y="94"/>
                      </a:lnTo>
                      <a:lnTo>
                        <a:pt x="54" y="103"/>
                      </a:lnTo>
                      <a:lnTo>
                        <a:pt x="86" y="94"/>
                      </a:lnTo>
                      <a:lnTo>
                        <a:pt x="97" y="56"/>
                      </a:lnTo>
                      <a:lnTo>
                        <a:pt x="86" y="1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84E1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43" name="Freeform 156"/>
                <p:cNvSpPr>
                  <a:spLocks/>
                </p:cNvSpPr>
                <p:nvPr/>
              </p:nvSpPr>
              <p:spPr bwMode="auto">
                <a:xfrm>
                  <a:off x="4590" y="1915"/>
                  <a:ext cx="76" cy="85"/>
                </a:xfrm>
                <a:custGeom>
                  <a:avLst/>
                  <a:gdLst>
                    <a:gd name="T0" fmla="*/ 44 w 76"/>
                    <a:gd name="T1" fmla="*/ 0 h 85"/>
                    <a:gd name="T2" fmla="*/ 11 w 76"/>
                    <a:gd name="T3" fmla="*/ 10 h 85"/>
                    <a:gd name="T4" fmla="*/ 0 w 76"/>
                    <a:gd name="T5" fmla="*/ 47 h 85"/>
                    <a:gd name="T6" fmla="*/ 11 w 76"/>
                    <a:gd name="T7" fmla="*/ 75 h 85"/>
                    <a:gd name="T8" fmla="*/ 44 w 76"/>
                    <a:gd name="T9" fmla="*/ 85 h 85"/>
                    <a:gd name="T10" fmla="*/ 65 w 76"/>
                    <a:gd name="T11" fmla="*/ 75 h 85"/>
                    <a:gd name="T12" fmla="*/ 76 w 76"/>
                    <a:gd name="T13" fmla="*/ 47 h 85"/>
                    <a:gd name="T14" fmla="*/ 65 w 76"/>
                    <a:gd name="T15" fmla="*/ 10 h 85"/>
                    <a:gd name="T16" fmla="*/ 44 w 76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85">
                      <a:moveTo>
                        <a:pt x="44" y="0"/>
                      </a:moveTo>
                      <a:lnTo>
                        <a:pt x="11" y="10"/>
                      </a:lnTo>
                      <a:lnTo>
                        <a:pt x="0" y="47"/>
                      </a:lnTo>
                      <a:lnTo>
                        <a:pt x="11" y="75"/>
                      </a:lnTo>
                      <a:lnTo>
                        <a:pt x="44" y="85"/>
                      </a:lnTo>
                      <a:lnTo>
                        <a:pt x="65" y="75"/>
                      </a:lnTo>
                      <a:lnTo>
                        <a:pt x="76" y="47"/>
                      </a:lnTo>
                      <a:lnTo>
                        <a:pt x="65" y="1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8EE4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44" name="Freeform 157"/>
                <p:cNvSpPr>
                  <a:spLocks/>
                </p:cNvSpPr>
                <p:nvPr/>
              </p:nvSpPr>
              <p:spPr bwMode="auto">
                <a:xfrm>
                  <a:off x="4590" y="1925"/>
                  <a:ext cx="76" cy="65"/>
                </a:xfrm>
                <a:custGeom>
                  <a:avLst/>
                  <a:gdLst>
                    <a:gd name="T0" fmla="*/ 44 w 76"/>
                    <a:gd name="T1" fmla="*/ 0 h 65"/>
                    <a:gd name="T2" fmla="*/ 11 w 76"/>
                    <a:gd name="T3" fmla="*/ 9 h 65"/>
                    <a:gd name="T4" fmla="*/ 0 w 76"/>
                    <a:gd name="T5" fmla="*/ 37 h 65"/>
                    <a:gd name="T6" fmla="*/ 11 w 76"/>
                    <a:gd name="T7" fmla="*/ 56 h 65"/>
                    <a:gd name="T8" fmla="*/ 44 w 76"/>
                    <a:gd name="T9" fmla="*/ 65 h 65"/>
                    <a:gd name="T10" fmla="*/ 65 w 76"/>
                    <a:gd name="T11" fmla="*/ 56 h 65"/>
                    <a:gd name="T12" fmla="*/ 76 w 76"/>
                    <a:gd name="T13" fmla="*/ 37 h 65"/>
                    <a:gd name="T14" fmla="*/ 65 w 76"/>
                    <a:gd name="T15" fmla="*/ 9 h 65"/>
                    <a:gd name="T16" fmla="*/ 44 w 76"/>
                    <a:gd name="T17" fmla="*/ 0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5">
                      <a:moveTo>
                        <a:pt x="44" y="0"/>
                      </a:moveTo>
                      <a:lnTo>
                        <a:pt x="11" y="9"/>
                      </a:lnTo>
                      <a:lnTo>
                        <a:pt x="0" y="37"/>
                      </a:lnTo>
                      <a:lnTo>
                        <a:pt x="11" y="56"/>
                      </a:lnTo>
                      <a:lnTo>
                        <a:pt x="44" y="65"/>
                      </a:lnTo>
                      <a:lnTo>
                        <a:pt x="65" y="56"/>
                      </a:lnTo>
                      <a:lnTo>
                        <a:pt x="76" y="37"/>
                      </a:lnTo>
                      <a:lnTo>
                        <a:pt x="65" y="9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97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45" name="Freeform 158"/>
                <p:cNvSpPr>
                  <a:spLocks/>
                </p:cNvSpPr>
                <p:nvPr/>
              </p:nvSpPr>
              <p:spPr bwMode="auto">
                <a:xfrm>
                  <a:off x="4601" y="1934"/>
                  <a:ext cx="65" cy="56"/>
                </a:xfrm>
                <a:custGeom>
                  <a:avLst/>
                  <a:gdLst>
                    <a:gd name="T0" fmla="*/ 33 w 65"/>
                    <a:gd name="T1" fmla="*/ 0 h 56"/>
                    <a:gd name="T2" fmla="*/ 11 w 65"/>
                    <a:gd name="T3" fmla="*/ 9 h 56"/>
                    <a:gd name="T4" fmla="*/ 0 w 65"/>
                    <a:gd name="T5" fmla="*/ 28 h 56"/>
                    <a:gd name="T6" fmla="*/ 11 w 65"/>
                    <a:gd name="T7" fmla="*/ 47 h 56"/>
                    <a:gd name="T8" fmla="*/ 33 w 65"/>
                    <a:gd name="T9" fmla="*/ 56 h 56"/>
                    <a:gd name="T10" fmla="*/ 54 w 65"/>
                    <a:gd name="T11" fmla="*/ 47 h 56"/>
                    <a:gd name="T12" fmla="*/ 65 w 65"/>
                    <a:gd name="T13" fmla="*/ 28 h 56"/>
                    <a:gd name="T14" fmla="*/ 54 w 65"/>
                    <a:gd name="T15" fmla="*/ 9 h 56"/>
                    <a:gd name="T16" fmla="*/ 33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3" y="0"/>
                      </a:moveTo>
                      <a:lnTo>
                        <a:pt x="11" y="9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3" y="56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9EE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46" name="Freeform 159"/>
                <p:cNvSpPr>
                  <a:spLocks/>
                </p:cNvSpPr>
                <p:nvPr/>
              </p:nvSpPr>
              <p:spPr bwMode="auto">
                <a:xfrm>
                  <a:off x="4612" y="1943"/>
                  <a:ext cx="43" cy="38"/>
                </a:xfrm>
                <a:custGeom>
                  <a:avLst/>
                  <a:gdLst>
                    <a:gd name="T0" fmla="*/ 22 w 43"/>
                    <a:gd name="T1" fmla="*/ 0 h 38"/>
                    <a:gd name="T2" fmla="*/ 11 w 43"/>
                    <a:gd name="T3" fmla="*/ 10 h 38"/>
                    <a:gd name="T4" fmla="*/ 0 w 43"/>
                    <a:gd name="T5" fmla="*/ 19 h 38"/>
                    <a:gd name="T6" fmla="*/ 11 w 43"/>
                    <a:gd name="T7" fmla="*/ 28 h 38"/>
                    <a:gd name="T8" fmla="*/ 22 w 43"/>
                    <a:gd name="T9" fmla="*/ 38 h 38"/>
                    <a:gd name="T10" fmla="*/ 33 w 43"/>
                    <a:gd name="T11" fmla="*/ 28 h 38"/>
                    <a:gd name="T12" fmla="*/ 43 w 43"/>
                    <a:gd name="T13" fmla="*/ 19 h 38"/>
                    <a:gd name="T14" fmla="*/ 33 w 43"/>
                    <a:gd name="T15" fmla="*/ 10 h 38"/>
                    <a:gd name="T16" fmla="*/ 22 w 43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38">
                      <a:moveTo>
                        <a:pt x="22" y="0"/>
                      </a:moveTo>
                      <a:lnTo>
                        <a:pt x="11" y="10"/>
                      </a:lnTo>
                      <a:lnTo>
                        <a:pt x="0" y="19"/>
                      </a:lnTo>
                      <a:lnTo>
                        <a:pt x="11" y="28"/>
                      </a:lnTo>
                      <a:lnTo>
                        <a:pt x="22" y="38"/>
                      </a:lnTo>
                      <a:lnTo>
                        <a:pt x="33" y="28"/>
                      </a:lnTo>
                      <a:lnTo>
                        <a:pt x="43" y="19"/>
                      </a:lnTo>
                      <a:lnTo>
                        <a:pt x="33" y="1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A2EB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47" name="Freeform 160"/>
                <p:cNvSpPr>
                  <a:spLocks/>
                </p:cNvSpPr>
                <p:nvPr/>
              </p:nvSpPr>
              <p:spPr bwMode="auto">
                <a:xfrm>
                  <a:off x="4623" y="1953"/>
                  <a:ext cx="22" cy="18"/>
                </a:xfrm>
                <a:custGeom>
                  <a:avLst/>
                  <a:gdLst>
                    <a:gd name="T0" fmla="*/ 11 w 22"/>
                    <a:gd name="T1" fmla="*/ 0 h 18"/>
                    <a:gd name="T2" fmla="*/ 0 w 22"/>
                    <a:gd name="T3" fmla="*/ 0 h 18"/>
                    <a:gd name="T4" fmla="*/ 0 w 22"/>
                    <a:gd name="T5" fmla="*/ 9 h 18"/>
                    <a:gd name="T6" fmla="*/ 0 w 22"/>
                    <a:gd name="T7" fmla="*/ 18 h 18"/>
                    <a:gd name="T8" fmla="*/ 11 w 22"/>
                    <a:gd name="T9" fmla="*/ 18 h 18"/>
                    <a:gd name="T10" fmla="*/ 22 w 22"/>
                    <a:gd name="T11" fmla="*/ 18 h 18"/>
                    <a:gd name="T12" fmla="*/ 22 w 22"/>
                    <a:gd name="T13" fmla="*/ 9 h 18"/>
                    <a:gd name="T14" fmla="*/ 22 w 22"/>
                    <a:gd name="T15" fmla="*/ 0 h 18"/>
                    <a:gd name="T16" fmla="*/ 11 w 22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8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11" y="18"/>
                      </a:lnTo>
                      <a:lnTo>
                        <a:pt x="22" y="18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A6EC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37" name="Group 176"/>
              <p:cNvGrpSpPr>
                <a:grpSpLocks/>
              </p:cNvGrpSpPr>
              <p:nvPr/>
            </p:nvGrpSpPr>
            <p:grpSpPr bwMode="auto">
              <a:xfrm>
                <a:off x="7596188" y="2906713"/>
                <a:ext cx="379413" cy="401637"/>
                <a:chOff x="4785" y="1831"/>
                <a:chExt cx="239" cy="253"/>
              </a:xfrm>
            </p:grpSpPr>
            <p:sp>
              <p:nvSpPr>
                <p:cNvPr id="420" name="Freeform 162"/>
                <p:cNvSpPr>
                  <a:spLocks/>
                </p:cNvSpPr>
                <p:nvPr/>
              </p:nvSpPr>
              <p:spPr bwMode="auto">
                <a:xfrm>
                  <a:off x="4785" y="1831"/>
                  <a:ext cx="239" cy="253"/>
                </a:xfrm>
                <a:custGeom>
                  <a:avLst/>
                  <a:gdLst>
                    <a:gd name="T0" fmla="*/ 120 w 239"/>
                    <a:gd name="T1" fmla="*/ 0 h 253"/>
                    <a:gd name="T2" fmla="*/ 76 w 239"/>
                    <a:gd name="T3" fmla="*/ 9 h 253"/>
                    <a:gd name="T4" fmla="*/ 33 w 239"/>
                    <a:gd name="T5" fmla="*/ 37 h 253"/>
                    <a:gd name="T6" fmla="*/ 11 w 239"/>
                    <a:gd name="T7" fmla="*/ 75 h 253"/>
                    <a:gd name="T8" fmla="*/ 0 w 239"/>
                    <a:gd name="T9" fmla="*/ 131 h 253"/>
                    <a:gd name="T10" fmla="*/ 11 w 239"/>
                    <a:gd name="T11" fmla="*/ 178 h 253"/>
                    <a:gd name="T12" fmla="*/ 33 w 239"/>
                    <a:gd name="T13" fmla="*/ 215 h 253"/>
                    <a:gd name="T14" fmla="*/ 76 w 239"/>
                    <a:gd name="T15" fmla="*/ 244 h 253"/>
                    <a:gd name="T16" fmla="*/ 120 w 239"/>
                    <a:gd name="T17" fmla="*/ 253 h 253"/>
                    <a:gd name="T18" fmla="*/ 163 w 239"/>
                    <a:gd name="T19" fmla="*/ 244 h 253"/>
                    <a:gd name="T20" fmla="*/ 206 w 239"/>
                    <a:gd name="T21" fmla="*/ 215 h 253"/>
                    <a:gd name="T22" fmla="*/ 228 w 239"/>
                    <a:gd name="T23" fmla="*/ 178 h 253"/>
                    <a:gd name="T24" fmla="*/ 239 w 239"/>
                    <a:gd name="T25" fmla="*/ 131 h 253"/>
                    <a:gd name="T26" fmla="*/ 228 w 239"/>
                    <a:gd name="T27" fmla="*/ 75 h 253"/>
                    <a:gd name="T28" fmla="*/ 206 w 239"/>
                    <a:gd name="T29" fmla="*/ 37 h 253"/>
                    <a:gd name="T30" fmla="*/ 163 w 239"/>
                    <a:gd name="T31" fmla="*/ 9 h 253"/>
                    <a:gd name="T32" fmla="*/ 120 w 239"/>
                    <a:gd name="T33" fmla="*/ 0 h 2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9" h="253">
                      <a:moveTo>
                        <a:pt x="120" y="0"/>
                      </a:moveTo>
                      <a:lnTo>
                        <a:pt x="76" y="9"/>
                      </a:lnTo>
                      <a:lnTo>
                        <a:pt x="33" y="37"/>
                      </a:lnTo>
                      <a:lnTo>
                        <a:pt x="11" y="75"/>
                      </a:lnTo>
                      <a:lnTo>
                        <a:pt x="0" y="131"/>
                      </a:lnTo>
                      <a:lnTo>
                        <a:pt x="11" y="178"/>
                      </a:lnTo>
                      <a:lnTo>
                        <a:pt x="33" y="215"/>
                      </a:lnTo>
                      <a:lnTo>
                        <a:pt x="76" y="244"/>
                      </a:lnTo>
                      <a:lnTo>
                        <a:pt x="120" y="253"/>
                      </a:lnTo>
                      <a:lnTo>
                        <a:pt x="163" y="244"/>
                      </a:lnTo>
                      <a:lnTo>
                        <a:pt x="206" y="215"/>
                      </a:lnTo>
                      <a:lnTo>
                        <a:pt x="228" y="178"/>
                      </a:lnTo>
                      <a:lnTo>
                        <a:pt x="239" y="131"/>
                      </a:lnTo>
                      <a:lnTo>
                        <a:pt x="228" y="75"/>
                      </a:lnTo>
                      <a:lnTo>
                        <a:pt x="206" y="37"/>
                      </a:lnTo>
                      <a:lnTo>
                        <a:pt x="163" y="9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0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21" name="Freeform 163"/>
                <p:cNvSpPr>
                  <a:spLocks/>
                </p:cNvSpPr>
                <p:nvPr/>
              </p:nvSpPr>
              <p:spPr bwMode="auto">
                <a:xfrm>
                  <a:off x="4796" y="1840"/>
                  <a:ext cx="217" cy="225"/>
                </a:xfrm>
                <a:custGeom>
                  <a:avLst/>
                  <a:gdLst>
                    <a:gd name="T0" fmla="*/ 109 w 217"/>
                    <a:gd name="T1" fmla="*/ 0 h 225"/>
                    <a:gd name="T2" fmla="*/ 65 w 217"/>
                    <a:gd name="T3" fmla="*/ 10 h 225"/>
                    <a:gd name="T4" fmla="*/ 33 w 217"/>
                    <a:gd name="T5" fmla="*/ 38 h 225"/>
                    <a:gd name="T6" fmla="*/ 11 w 217"/>
                    <a:gd name="T7" fmla="*/ 75 h 225"/>
                    <a:gd name="T8" fmla="*/ 0 w 217"/>
                    <a:gd name="T9" fmla="*/ 122 h 225"/>
                    <a:gd name="T10" fmla="*/ 11 w 217"/>
                    <a:gd name="T11" fmla="*/ 160 h 225"/>
                    <a:gd name="T12" fmla="*/ 33 w 217"/>
                    <a:gd name="T13" fmla="*/ 197 h 225"/>
                    <a:gd name="T14" fmla="*/ 65 w 217"/>
                    <a:gd name="T15" fmla="*/ 216 h 225"/>
                    <a:gd name="T16" fmla="*/ 109 w 217"/>
                    <a:gd name="T17" fmla="*/ 225 h 225"/>
                    <a:gd name="T18" fmla="*/ 152 w 217"/>
                    <a:gd name="T19" fmla="*/ 216 h 225"/>
                    <a:gd name="T20" fmla="*/ 184 w 217"/>
                    <a:gd name="T21" fmla="*/ 197 h 225"/>
                    <a:gd name="T22" fmla="*/ 206 w 217"/>
                    <a:gd name="T23" fmla="*/ 160 h 225"/>
                    <a:gd name="T24" fmla="*/ 217 w 217"/>
                    <a:gd name="T25" fmla="*/ 122 h 225"/>
                    <a:gd name="T26" fmla="*/ 206 w 217"/>
                    <a:gd name="T27" fmla="*/ 75 h 225"/>
                    <a:gd name="T28" fmla="*/ 184 w 217"/>
                    <a:gd name="T29" fmla="*/ 38 h 225"/>
                    <a:gd name="T30" fmla="*/ 152 w 217"/>
                    <a:gd name="T31" fmla="*/ 10 h 225"/>
                    <a:gd name="T32" fmla="*/ 109 w 217"/>
                    <a:gd name="T33" fmla="*/ 0 h 2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7" h="225">
                      <a:moveTo>
                        <a:pt x="109" y="0"/>
                      </a:moveTo>
                      <a:lnTo>
                        <a:pt x="65" y="10"/>
                      </a:lnTo>
                      <a:lnTo>
                        <a:pt x="33" y="38"/>
                      </a:lnTo>
                      <a:lnTo>
                        <a:pt x="11" y="75"/>
                      </a:lnTo>
                      <a:lnTo>
                        <a:pt x="0" y="122"/>
                      </a:lnTo>
                      <a:lnTo>
                        <a:pt x="11" y="160"/>
                      </a:lnTo>
                      <a:lnTo>
                        <a:pt x="33" y="197"/>
                      </a:lnTo>
                      <a:lnTo>
                        <a:pt x="65" y="216"/>
                      </a:lnTo>
                      <a:lnTo>
                        <a:pt x="109" y="225"/>
                      </a:lnTo>
                      <a:lnTo>
                        <a:pt x="152" y="216"/>
                      </a:lnTo>
                      <a:lnTo>
                        <a:pt x="184" y="197"/>
                      </a:lnTo>
                      <a:lnTo>
                        <a:pt x="206" y="160"/>
                      </a:lnTo>
                      <a:lnTo>
                        <a:pt x="217" y="122"/>
                      </a:lnTo>
                      <a:lnTo>
                        <a:pt x="206" y="75"/>
                      </a:lnTo>
                      <a:lnTo>
                        <a:pt x="184" y="38"/>
                      </a:lnTo>
                      <a:lnTo>
                        <a:pt x="152" y="1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1ECD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22" name="Freeform 164"/>
                <p:cNvSpPr>
                  <a:spLocks/>
                </p:cNvSpPr>
                <p:nvPr/>
              </p:nvSpPr>
              <p:spPr bwMode="auto">
                <a:xfrm>
                  <a:off x="4807" y="1850"/>
                  <a:ext cx="195" cy="206"/>
                </a:xfrm>
                <a:custGeom>
                  <a:avLst/>
                  <a:gdLst>
                    <a:gd name="T0" fmla="*/ 98 w 195"/>
                    <a:gd name="T1" fmla="*/ 0 h 206"/>
                    <a:gd name="T2" fmla="*/ 65 w 195"/>
                    <a:gd name="T3" fmla="*/ 9 h 206"/>
                    <a:gd name="T4" fmla="*/ 33 w 195"/>
                    <a:gd name="T5" fmla="*/ 28 h 206"/>
                    <a:gd name="T6" fmla="*/ 11 w 195"/>
                    <a:gd name="T7" fmla="*/ 65 h 206"/>
                    <a:gd name="T8" fmla="*/ 0 w 195"/>
                    <a:gd name="T9" fmla="*/ 112 h 206"/>
                    <a:gd name="T10" fmla="*/ 11 w 195"/>
                    <a:gd name="T11" fmla="*/ 150 h 206"/>
                    <a:gd name="T12" fmla="*/ 33 w 195"/>
                    <a:gd name="T13" fmla="*/ 178 h 206"/>
                    <a:gd name="T14" fmla="*/ 65 w 195"/>
                    <a:gd name="T15" fmla="*/ 196 h 206"/>
                    <a:gd name="T16" fmla="*/ 98 w 195"/>
                    <a:gd name="T17" fmla="*/ 206 h 206"/>
                    <a:gd name="T18" fmla="*/ 141 w 195"/>
                    <a:gd name="T19" fmla="*/ 196 h 206"/>
                    <a:gd name="T20" fmla="*/ 163 w 195"/>
                    <a:gd name="T21" fmla="*/ 178 h 206"/>
                    <a:gd name="T22" fmla="*/ 184 w 195"/>
                    <a:gd name="T23" fmla="*/ 150 h 206"/>
                    <a:gd name="T24" fmla="*/ 195 w 195"/>
                    <a:gd name="T25" fmla="*/ 112 h 206"/>
                    <a:gd name="T26" fmla="*/ 184 w 195"/>
                    <a:gd name="T27" fmla="*/ 65 h 206"/>
                    <a:gd name="T28" fmla="*/ 163 w 195"/>
                    <a:gd name="T29" fmla="*/ 28 h 206"/>
                    <a:gd name="T30" fmla="*/ 141 w 195"/>
                    <a:gd name="T31" fmla="*/ 9 h 206"/>
                    <a:gd name="T32" fmla="*/ 98 w 195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5" h="206">
                      <a:moveTo>
                        <a:pt x="98" y="0"/>
                      </a:moveTo>
                      <a:lnTo>
                        <a:pt x="65" y="9"/>
                      </a:lnTo>
                      <a:lnTo>
                        <a:pt x="33" y="28"/>
                      </a:lnTo>
                      <a:lnTo>
                        <a:pt x="11" y="65"/>
                      </a:lnTo>
                      <a:lnTo>
                        <a:pt x="0" y="112"/>
                      </a:lnTo>
                      <a:lnTo>
                        <a:pt x="11" y="150"/>
                      </a:lnTo>
                      <a:lnTo>
                        <a:pt x="33" y="178"/>
                      </a:lnTo>
                      <a:lnTo>
                        <a:pt x="65" y="196"/>
                      </a:lnTo>
                      <a:lnTo>
                        <a:pt x="98" y="206"/>
                      </a:lnTo>
                      <a:lnTo>
                        <a:pt x="141" y="196"/>
                      </a:lnTo>
                      <a:lnTo>
                        <a:pt x="163" y="178"/>
                      </a:lnTo>
                      <a:lnTo>
                        <a:pt x="184" y="150"/>
                      </a:lnTo>
                      <a:lnTo>
                        <a:pt x="195" y="112"/>
                      </a:lnTo>
                      <a:lnTo>
                        <a:pt x="184" y="65"/>
                      </a:lnTo>
                      <a:lnTo>
                        <a:pt x="163" y="28"/>
                      </a:lnTo>
                      <a:lnTo>
                        <a:pt x="141" y="9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2CC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23" name="Freeform 165"/>
                <p:cNvSpPr>
                  <a:spLocks/>
                </p:cNvSpPr>
                <p:nvPr/>
              </p:nvSpPr>
              <p:spPr bwMode="auto">
                <a:xfrm>
                  <a:off x="4818" y="1859"/>
                  <a:ext cx="184" cy="187"/>
                </a:xfrm>
                <a:custGeom>
                  <a:avLst/>
                  <a:gdLst>
                    <a:gd name="T0" fmla="*/ 87 w 184"/>
                    <a:gd name="T1" fmla="*/ 0 h 187"/>
                    <a:gd name="T2" fmla="*/ 54 w 184"/>
                    <a:gd name="T3" fmla="*/ 9 h 187"/>
                    <a:gd name="T4" fmla="*/ 32 w 184"/>
                    <a:gd name="T5" fmla="*/ 28 h 187"/>
                    <a:gd name="T6" fmla="*/ 11 w 184"/>
                    <a:gd name="T7" fmla="*/ 66 h 187"/>
                    <a:gd name="T8" fmla="*/ 0 w 184"/>
                    <a:gd name="T9" fmla="*/ 103 h 187"/>
                    <a:gd name="T10" fmla="*/ 11 w 184"/>
                    <a:gd name="T11" fmla="*/ 141 h 187"/>
                    <a:gd name="T12" fmla="*/ 32 w 184"/>
                    <a:gd name="T13" fmla="*/ 159 h 187"/>
                    <a:gd name="T14" fmla="*/ 54 w 184"/>
                    <a:gd name="T15" fmla="*/ 178 h 187"/>
                    <a:gd name="T16" fmla="*/ 87 w 184"/>
                    <a:gd name="T17" fmla="*/ 187 h 187"/>
                    <a:gd name="T18" fmla="*/ 130 w 184"/>
                    <a:gd name="T19" fmla="*/ 178 h 187"/>
                    <a:gd name="T20" fmla="*/ 152 w 184"/>
                    <a:gd name="T21" fmla="*/ 159 h 187"/>
                    <a:gd name="T22" fmla="*/ 173 w 184"/>
                    <a:gd name="T23" fmla="*/ 141 h 187"/>
                    <a:gd name="T24" fmla="*/ 184 w 184"/>
                    <a:gd name="T25" fmla="*/ 103 h 187"/>
                    <a:gd name="T26" fmla="*/ 173 w 184"/>
                    <a:gd name="T27" fmla="*/ 66 h 187"/>
                    <a:gd name="T28" fmla="*/ 152 w 184"/>
                    <a:gd name="T29" fmla="*/ 28 h 187"/>
                    <a:gd name="T30" fmla="*/ 130 w 184"/>
                    <a:gd name="T31" fmla="*/ 9 h 187"/>
                    <a:gd name="T32" fmla="*/ 87 w 184"/>
                    <a:gd name="T33" fmla="*/ 0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87">
                      <a:moveTo>
                        <a:pt x="87" y="0"/>
                      </a:moveTo>
                      <a:lnTo>
                        <a:pt x="54" y="9"/>
                      </a:lnTo>
                      <a:lnTo>
                        <a:pt x="32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32" y="159"/>
                      </a:lnTo>
                      <a:lnTo>
                        <a:pt x="54" y="178"/>
                      </a:lnTo>
                      <a:lnTo>
                        <a:pt x="87" y="187"/>
                      </a:lnTo>
                      <a:lnTo>
                        <a:pt x="130" y="178"/>
                      </a:lnTo>
                      <a:lnTo>
                        <a:pt x="152" y="159"/>
                      </a:lnTo>
                      <a:lnTo>
                        <a:pt x="173" y="141"/>
                      </a:lnTo>
                      <a:lnTo>
                        <a:pt x="184" y="103"/>
                      </a:lnTo>
                      <a:lnTo>
                        <a:pt x="173" y="66"/>
                      </a:lnTo>
                      <a:lnTo>
                        <a:pt x="152" y="28"/>
                      </a:lnTo>
                      <a:lnTo>
                        <a:pt x="130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3BD0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24" name="Freeform 166"/>
                <p:cNvSpPr>
                  <a:spLocks/>
                </p:cNvSpPr>
                <p:nvPr/>
              </p:nvSpPr>
              <p:spPr bwMode="auto">
                <a:xfrm>
                  <a:off x="4829" y="1868"/>
                  <a:ext cx="162" cy="178"/>
                </a:xfrm>
                <a:custGeom>
                  <a:avLst/>
                  <a:gdLst>
                    <a:gd name="T0" fmla="*/ 76 w 162"/>
                    <a:gd name="T1" fmla="*/ 0 h 178"/>
                    <a:gd name="T2" fmla="*/ 43 w 162"/>
                    <a:gd name="T3" fmla="*/ 10 h 178"/>
                    <a:gd name="T4" fmla="*/ 21 w 162"/>
                    <a:gd name="T5" fmla="*/ 28 h 178"/>
                    <a:gd name="T6" fmla="*/ 11 w 162"/>
                    <a:gd name="T7" fmla="*/ 57 h 178"/>
                    <a:gd name="T8" fmla="*/ 0 w 162"/>
                    <a:gd name="T9" fmla="*/ 94 h 178"/>
                    <a:gd name="T10" fmla="*/ 11 w 162"/>
                    <a:gd name="T11" fmla="*/ 122 h 178"/>
                    <a:gd name="T12" fmla="*/ 21 w 162"/>
                    <a:gd name="T13" fmla="*/ 150 h 178"/>
                    <a:gd name="T14" fmla="*/ 43 w 162"/>
                    <a:gd name="T15" fmla="*/ 169 h 178"/>
                    <a:gd name="T16" fmla="*/ 76 w 162"/>
                    <a:gd name="T17" fmla="*/ 178 h 178"/>
                    <a:gd name="T18" fmla="*/ 108 w 162"/>
                    <a:gd name="T19" fmla="*/ 169 h 178"/>
                    <a:gd name="T20" fmla="*/ 141 w 162"/>
                    <a:gd name="T21" fmla="*/ 150 h 178"/>
                    <a:gd name="T22" fmla="*/ 151 w 162"/>
                    <a:gd name="T23" fmla="*/ 122 h 178"/>
                    <a:gd name="T24" fmla="*/ 162 w 162"/>
                    <a:gd name="T25" fmla="*/ 94 h 178"/>
                    <a:gd name="T26" fmla="*/ 151 w 162"/>
                    <a:gd name="T27" fmla="*/ 57 h 178"/>
                    <a:gd name="T28" fmla="*/ 141 w 162"/>
                    <a:gd name="T29" fmla="*/ 28 h 178"/>
                    <a:gd name="T30" fmla="*/ 108 w 162"/>
                    <a:gd name="T31" fmla="*/ 10 h 178"/>
                    <a:gd name="T32" fmla="*/ 76 w 162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2" h="178">
                      <a:moveTo>
                        <a:pt x="76" y="0"/>
                      </a:moveTo>
                      <a:lnTo>
                        <a:pt x="43" y="10"/>
                      </a:lnTo>
                      <a:lnTo>
                        <a:pt x="21" y="28"/>
                      </a:lnTo>
                      <a:lnTo>
                        <a:pt x="11" y="57"/>
                      </a:lnTo>
                      <a:lnTo>
                        <a:pt x="0" y="94"/>
                      </a:lnTo>
                      <a:lnTo>
                        <a:pt x="11" y="122"/>
                      </a:lnTo>
                      <a:lnTo>
                        <a:pt x="21" y="150"/>
                      </a:lnTo>
                      <a:lnTo>
                        <a:pt x="43" y="169"/>
                      </a:lnTo>
                      <a:lnTo>
                        <a:pt x="76" y="178"/>
                      </a:lnTo>
                      <a:lnTo>
                        <a:pt x="108" y="169"/>
                      </a:lnTo>
                      <a:lnTo>
                        <a:pt x="141" y="150"/>
                      </a:lnTo>
                      <a:lnTo>
                        <a:pt x="151" y="122"/>
                      </a:lnTo>
                      <a:lnTo>
                        <a:pt x="162" y="94"/>
                      </a:lnTo>
                      <a:lnTo>
                        <a:pt x="151" y="57"/>
                      </a:lnTo>
                      <a:lnTo>
                        <a:pt x="141" y="28"/>
                      </a:lnTo>
                      <a:lnTo>
                        <a:pt x="108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4AD3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25" name="Freeform 167"/>
                <p:cNvSpPr>
                  <a:spLocks/>
                </p:cNvSpPr>
                <p:nvPr/>
              </p:nvSpPr>
              <p:spPr bwMode="auto">
                <a:xfrm>
                  <a:off x="4829" y="1878"/>
                  <a:ext cx="162" cy="159"/>
                </a:xfrm>
                <a:custGeom>
                  <a:avLst/>
                  <a:gdLst>
                    <a:gd name="T0" fmla="*/ 76 w 162"/>
                    <a:gd name="T1" fmla="*/ 0 h 159"/>
                    <a:gd name="T2" fmla="*/ 43 w 162"/>
                    <a:gd name="T3" fmla="*/ 9 h 159"/>
                    <a:gd name="T4" fmla="*/ 21 w 162"/>
                    <a:gd name="T5" fmla="*/ 28 h 159"/>
                    <a:gd name="T6" fmla="*/ 11 w 162"/>
                    <a:gd name="T7" fmla="*/ 56 h 159"/>
                    <a:gd name="T8" fmla="*/ 0 w 162"/>
                    <a:gd name="T9" fmla="*/ 84 h 159"/>
                    <a:gd name="T10" fmla="*/ 11 w 162"/>
                    <a:gd name="T11" fmla="*/ 112 h 159"/>
                    <a:gd name="T12" fmla="*/ 21 w 162"/>
                    <a:gd name="T13" fmla="*/ 140 h 159"/>
                    <a:gd name="T14" fmla="*/ 43 w 162"/>
                    <a:gd name="T15" fmla="*/ 150 h 159"/>
                    <a:gd name="T16" fmla="*/ 76 w 162"/>
                    <a:gd name="T17" fmla="*/ 159 h 159"/>
                    <a:gd name="T18" fmla="*/ 108 w 162"/>
                    <a:gd name="T19" fmla="*/ 150 h 159"/>
                    <a:gd name="T20" fmla="*/ 141 w 162"/>
                    <a:gd name="T21" fmla="*/ 140 h 159"/>
                    <a:gd name="T22" fmla="*/ 151 w 162"/>
                    <a:gd name="T23" fmla="*/ 112 h 159"/>
                    <a:gd name="T24" fmla="*/ 162 w 162"/>
                    <a:gd name="T25" fmla="*/ 84 h 159"/>
                    <a:gd name="T26" fmla="*/ 151 w 162"/>
                    <a:gd name="T27" fmla="*/ 56 h 159"/>
                    <a:gd name="T28" fmla="*/ 141 w 162"/>
                    <a:gd name="T29" fmla="*/ 28 h 159"/>
                    <a:gd name="T30" fmla="*/ 108 w 162"/>
                    <a:gd name="T31" fmla="*/ 9 h 159"/>
                    <a:gd name="T32" fmla="*/ 76 w 162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2" h="159">
                      <a:moveTo>
                        <a:pt x="76" y="0"/>
                      </a:moveTo>
                      <a:lnTo>
                        <a:pt x="43" y="9"/>
                      </a:lnTo>
                      <a:lnTo>
                        <a:pt x="21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12"/>
                      </a:lnTo>
                      <a:lnTo>
                        <a:pt x="21" y="140"/>
                      </a:lnTo>
                      <a:lnTo>
                        <a:pt x="43" y="150"/>
                      </a:lnTo>
                      <a:lnTo>
                        <a:pt x="76" y="159"/>
                      </a:lnTo>
                      <a:lnTo>
                        <a:pt x="108" y="150"/>
                      </a:lnTo>
                      <a:lnTo>
                        <a:pt x="141" y="140"/>
                      </a:lnTo>
                      <a:lnTo>
                        <a:pt x="151" y="112"/>
                      </a:lnTo>
                      <a:lnTo>
                        <a:pt x="162" y="84"/>
                      </a:lnTo>
                      <a:lnTo>
                        <a:pt x="151" y="56"/>
                      </a:lnTo>
                      <a:lnTo>
                        <a:pt x="141" y="28"/>
                      </a:lnTo>
                      <a:lnTo>
                        <a:pt x="108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AD6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26" name="Freeform 168"/>
                <p:cNvSpPr>
                  <a:spLocks/>
                </p:cNvSpPr>
                <p:nvPr/>
              </p:nvSpPr>
              <p:spPr bwMode="auto">
                <a:xfrm>
                  <a:off x="4840" y="1887"/>
                  <a:ext cx="140" cy="141"/>
                </a:xfrm>
                <a:custGeom>
                  <a:avLst/>
                  <a:gdLst>
                    <a:gd name="T0" fmla="*/ 65 w 140"/>
                    <a:gd name="T1" fmla="*/ 0 h 141"/>
                    <a:gd name="T2" fmla="*/ 43 w 140"/>
                    <a:gd name="T3" fmla="*/ 9 h 141"/>
                    <a:gd name="T4" fmla="*/ 21 w 140"/>
                    <a:gd name="T5" fmla="*/ 19 h 141"/>
                    <a:gd name="T6" fmla="*/ 10 w 140"/>
                    <a:gd name="T7" fmla="*/ 47 h 141"/>
                    <a:gd name="T8" fmla="*/ 0 w 140"/>
                    <a:gd name="T9" fmla="*/ 75 h 141"/>
                    <a:gd name="T10" fmla="*/ 10 w 140"/>
                    <a:gd name="T11" fmla="*/ 103 h 141"/>
                    <a:gd name="T12" fmla="*/ 21 w 140"/>
                    <a:gd name="T13" fmla="*/ 122 h 141"/>
                    <a:gd name="T14" fmla="*/ 43 w 140"/>
                    <a:gd name="T15" fmla="*/ 141 h 141"/>
                    <a:gd name="T16" fmla="*/ 65 w 140"/>
                    <a:gd name="T17" fmla="*/ 141 h 141"/>
                    <a:gd name="T18" fmla="*/ 97 w 140"/>
                    <a:gd name="T19" fmla="*/ 141 h 141"/>
                    <a:gd name="T20" fmla="*/ 119 w 140"/>
                    <a:gd name="T21" fmla="*/ 122 h 141"/>
                    <a:gd name="T22" fmla="*/ 140 w 140"/>
                    <a:gd name="T23" fmla="*/ 103 h 141"/>
                    <a:gd name="T24" fmla="*/ 140 w 140"/>
                    <a:gd name="T25" fmla="*/ 75 h 141"/>
                    <a:gd name="T26" fmla="*/ 140 w 140"/>
                    <a:gd name="T27" fmla="*/ 47 h 141"/>
                    <a:gd name="T28" fmla="*/ 119 w 140"/>
                    <a:gd name="T29" fmla="*/ 19 h 141"/>
                    <a:gd name="T30" fmla="*/ 97 w 140"/>
                    <a:gd name="T31" fmla="*/ 9 h 141"/>
                    <a:gd name="T32" fmla="*/ 65 w 140"/>
                    <a:gd name="T33" fmla="*/ 0 h 1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0" h="141">
                      <a:moveTo>
                        <a:pt x="65" y="0"/>
                      </a:moveTo>
                      <a:lnTo>
                        <a:pt x="43" y="9"/>
                      </a:lnTo>
                      <a:lnTo>
                        <a:pt x="21" y="19"/>
                      </a:lnTo>
                      <a:lnTo>
                        <a:pt x="10" y="47"/>
                      </a:lnTo>
                      <a:lnTo>
                        <a:pt x="0" y="75"/>
                      </a:lnTo>
                      <a:lnTo>
                        <a:pt x="10" y="103"/>
                      </a:lnTo>
                      <a:lnTo>
                        <a:pt x="21" y="122"/>
                      </a:lnTo>
                      <a:lnTo>
                        <a:pt x="43" y="141"/>
                      </a:lnTo>
                      <a:lnTo>
                        <a:pt x="65" y="141"/>
                      </a:lnTo>
                      <a:lnTo>
                        <a:pt x="97" y="141"/>
                      </a:lnTo>
                      <a:lnTo>
                        <a:pt x="119" y="122"/>
                      </a:lnTo>
                      <a:lnTo>
                        <a:pt x="140" y="103"/>
                      </a:lnTo>
                      <a:lnTo>
                        <a:pt x="140" y="75"/>
                      </a:lnTo>
                      <a:lnTo>
                        <a:pt x="140" y="47"/>
                      </a:lnTo>
                      <a:lnTo>
                        <a:pt x="119" y="19"/>
                      </a:lnTo>
                      <a:lnTo>
                        <a:pt x="9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9D9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27" name="Freeform 169"/>
                <p:cNvSpPr>
                  <a:spLocks/>
                </p:cNvSpPr>
                <p:nvPr/>
              </p:nvSpPr>
              <p:spPr bwMode="auto">
                <a:xfrm>
                  <a:off x="4850" y="1896"/>
                  <a:ext cx="120" cy="122"/>
                </a:xfrm>
                <a:custGeom>
                  <a:avLst/>
                  <a:gdLst>
                    <a:gd name="T0" fmla="*/ 65 w 120"/>
                    <a:gd name="T1" fmla="*/ 0 h 122"/>
                    <a:gd name="T2" fmla="*/ 44 w 120"/>
                    <a:gd name="T3" fmla="*/ 10 h 122"/>
                    <a:gd name="T4" fmla="*/ 22 w 120"/>
                    <a:gd name="T5" fmla="*/ 19 h 122"/>
                    <a:gd name="T6" fmla="*/ 11 w 120"/>
                    <a:gd name="T7" fmla="*/ 38 h 122"/>
                    <a:gd name="T8" fmla="*/ 0 w 120"/>
                    <a:gd name="T9" fmla="*/ 66 h 122"/>
                    <a:gd name="T10" fmla="*/ 11 w 120"/>
                    <a:gd name="T11" fmla="*/ 85 h 122"/>
                    <a:gd name="T12" fmla="*/ 22 w 120"/>
                    <a:gd name="T13" fmla="*/ 104 h 122"/>
                    <a:gd name="T14" fmla="*/ 44 w 120"/>
                    <a:gd name="T15" fmla="*/ 122 h 122"/>
                    <a:gd name="T16" fmla="*/ 65 w 120"/>
                    <a:gd name="T17" fmla="*/ 122 h 122"/>
                    <a:gd name="T18" fmla="*/ 87 w 120"/>
                    <a:gd name="T19" fmla="*/ 122 h 122"/>
                    <a:gd name="T20" fmla="*/ 109 w 120"/>
                    <a:gd name="T21" fmla="*/ 104 h 122"/>
                    <a:gd name="T22" fmla="*/ 120 w 120"/>
                    <a:gd name="T23" fmla="*/ 66 h 122"/>
                    <a:gd name="T24" fmla="*/ 109 w 120"/>
                    <a:gd name="T25" fmla="*/ 19 h 122"/>
                    <a:gd name="T26" fmla="*/ 87 w 120"/>
                    <a:gd name="T27" fmla="*/ 10 h 122"/>
                    <a:gd name="T28" fmla="*/ 65 w 120"/>
                    <a:gd name="T29" fmla="*/ 0 h 1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0" h="122">
                      <a:moveTo>
                        <a:pt x="65" y="0"/>
                      </a:moveTo>
                      <a:lnTo>
                        <a:pt x="44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85"/>
                      </a:lnTo>
                      <a:lnTo>
                        <a:pt x="22" y="104"/>
                      </a:lnTo>
                      <a:lnTo>
                        <a:pt x="44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9" y="104"/>
                      </a:lnTo>
                      <a:lnTo>
                        <a:pt x="120" y="66"/>
                      </a:lnTo>
                      <a:lnTo>
                        <a:pt x="109" y="19"/>
                      </a:lnTo>
                      <a:lnTo>
                        <a:pt x="87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77DD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28" name="Freeform 170"/>
                <p:cNvSpPr>
                  <a:spLocks/>
                </p:cNvSpPr>
                <p:nvPr/>
              </p:nvSpPr>
              <p:spPr bwMode="auto">
                <a:xfrm>
                  <a:off x="4861" y="1906"/>
                  <a:ext cx="98" cy="103"/>
                </a:xfrm>
                <a:custGeom>
                  <a:avLst/>
                  <a:gdLst>
                    <a:gd name="T0" fmla="*/ 54 w 98"/>
                    <a:gd name="T1" fmla="*/ 0 h 103"/>
                    <a:gd name="T2" fmla="*/ 11 w 98"/>
                    <a:gd name="T3" fmla="*/ 19 h 103"/>
                    <a:gd name="T4" fmla="*/ 0 w 98"/>
                    <a:gd name="T5" fmla="*/ 56 h 103"/>
                    <a:gd name="T6" fmla="*/ 11 w 98"/>
                    <a:gd name="T7" fmla="*/ 94 h 103"/>
                    <a:gd name="T8" fmla="*/ 54 w 98"/>
                    <a:gd name="T9" fmla="*/ 103 h 103"/>
                    <a:gd name="T10" fmla="*/ 87 w 98"/>
                    <a:gd name="T11" fmla="*/ 94 h 103"/>
                    <a:gd name="T12" fmla="*/ 98 w 98"/>
                    <a:gd name="T13" fmla="*/ 56 h 103"/>
                    <a:gd name="T14" fmla="*/ 87 w 98"/>
                    <a:gd name="T15" fmla="*/ 19 h 103"/>
                    <a:gd name="T16" fmla="*/ 54 w 98"/>
                    <a:gd name="T17" fmla="*/ 0 h 10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8" h="103">
                      <a:moveTo>
                        <a:pt x="54" y="0"/>
                      </a:moveTo>
                      <a:lnTo>
                        <a:pt x="11" y="19"/>
                      </a:lnTo>
                      <a:lnTo>
                        <a:pt x="0" y="56"/>
                      </a:lnTo>
                      <a:lnTo>
                        <a:pt x="11" y="94"/>
                      </a:lnTo>
                      <a:lnTo>
                        <a:pt x="54" y="103"/>
                      </a:lnTo>
                      <a:lnTo>
                        <a:pt x="87" y="94"/>
                      </a:lnTo>
                      <a:lnTo>
                        <a:pt x="98" y="56"/>
                      </a:lnTo>
                      <a:lnTo>
                        <a:pt x="87" y="1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84E1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29" name="Freeform 171"/>
                <p:cNvSpPr>
                  <a:spLocks/>
                </p:cNvSpPr>
                <p:nvPr/>
              </p:nvSpPr>
              <p:spPr bwMode="auto">
                <a:xfrm>
                  <a:off x="4872" y="1915"/>
                  <a:ext cx="76" cy="85"/>
                </a:xfrm>
                <a:custGeom>
                  <a:avLst/>
                  <a:gdLst>
                    <a:gd name="T0" fmla="*/ 43 w 76"/>
                    <a:gd name="T1" fmla="*/ 0 h 85"/>
                    <a:gd name="T2" fmla="*/ 11 w 76"/>
                    <a:gd name="T3" fmla="*/ 10 h 85"/>
                    <a:gd name="T4" fmla="*/ 0 w 76"/>
                    <a:gd name="T5" fmla="*/ 47 h 85"/>
                    <a:gd name="T6" fmla="*/ 11 w 76"/>
                    <a:gd name="T7" fmla="*/ 75 h 85"/>
                    <a:gd name="T8" fmla="*/ 43 w 76"/>
                    <a:gd name="T9" fmla="*/ 85 h 85"/>
                    <a:gd name="T10" fmla="*/ 65 w 76"/>
                    <a:gd name="T11" fmla="*/ 75 h 85"/>
                    <a:gd name="T12" fmla="*/ 76 w 76"/>
                    <a:gd name="T13" fmla="*/ 47 h 85"/>
                    <a:gd name="T14" fmla="*/ 65 w 76"/>
                    <a:gd name="T15" fmla="*/ 10 h 85"/>
                    <a:gd name="T16" fmla="*/ 43 w 76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85">
                      <a:moveTo>
                        <a:pt x="43" y="0"/>
                      </a:moveTo>
                      <a:lnTo>
                        <a:pt x="11" y="10"/>
                      </a:lnTo>
                      <a:lnTo>
                        <a:pt x="0" y="47"/>
                      </a:lnTo>
                      <a:lnTo>
                        <a:pt x="11" y="75"/>
                      </a:lnTo>
                      <a:lnTo>
                        <a:pt x="43" y="85"/>
                      </a:lnTo>
                      <a:lnTo>
                        <a:pt x="65" y="75"/>
                      </a:lnTo>
                      <a:lnTo>
                        <a:pt x="76" y="47"/>
                      </a:lnTo>
                      <a:lnTo>
                        <a:pt x="65" y="1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8EE4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30" name="Freeform 172"/>
                <p:cNvSpPr>
                  <a:spLocks/>
                </p:cNvSpPr>
                <p:nvPr/>
              </p:nvSpPr>
              <p:spPr bwMode="auto">
                <a:xfrm>
                  <a:off x="4872" y="1925"/>
                  <a:ext cx="76" cy="65"/>
                </a:xfrm>
                <a:custGeom>
                  <a:avLst/>
                  <a:gdLst>
                    <a:gd name="T0" fmla="*/ 43 w 76"/>
                    <a:gd name="T1" fmla="*/ 0 h 65"/>
                    <a:gd name="T2" fmla="*/ 11 w 76"/>
                    <a:gd name="T3" fmla="*/ 9 h 65"/>
                    <a:gd name="T4" fmla="*/ 0 w 76"/>
                    <a:gd name="T5" fmla="*/ 37 h 65"/>
                    <a:gd name="T6" fmla="*/ 11 w 76"/>
                    <a:gd name="T7" fmla="*/ 56 h 65"/>
                    <a:gd name="T8" fmla="*/ 43 w 76"/>
                    <a:gd name="T9" fmla="*/ 65 h 65"/>
                    <a:gd name="T10" fmla="*/ 65 w 76"/>
                    <a:gd name="T11" fmla="*/ 56 h 65"/>
                    <a:gd name="T12" fmla="*/ 76 w 76"/>
                    <a:gd name="T13" fmla="*/ 37 h 65"/>
                    <a:gd name="T14" fmla="*/ 65 w 76"/>
                    <a:gd name="T15" fmla="*/ 9 h 65"/>
                    <a:gd name="T16" fmla="*/ 43 w 76"/>
                    <a:gd name="T17" fmla="*/ 0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5">
                      <a:moveTo>
                        <a:pt x="43" y="0"/>
                      </a:moveTo>
                      <a:lnTo>
                        <a:pt x="11" y="9"/>
                      </a:lnTo>
                      <a:lnTo>
                        <a:pt x="0" y="37"/>
                      </a:lnTo>
                      <a:lnTo>
                        <a:pt x="11" y="56"/>
                      </a:lnTo>
                      <a:lnTo>
                        <a:pt x="43" y="65"/>
                      </a:lnTo>
                      <a:lnTo>
                        <a:pt x="65" y="56"/>
                      </a:lnTo>
                      <a:lnTo>
                        <a:pt x="76" y="37"/>
                      </a:lnTo>
                      <a:lnTo>
                        <a:pt x="65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97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31" name="Freeform 173"/>
                <p:cNvSpPr>
                  <a:spLocks/>
                </p:cNvSpPr>
                <p:nvPr/>
              </p:nvSpPr>
              <p:spPr bwMode="auto">
                <a:xfrm>
                  <a:off x="4883" y="1934"/>
                  <a:ext cx="65" cy="56"/>
                </a:xfrm>
                <a:custGeom>
                  <a:avLst/>
                  <a:gdLst>
                    <a:gd name="T0" fmla="*/ 32 w 65"/>
                    <a:gd name="T1" fmla="*/ 0 h 56"/>
                    <a:gd name="T2" fmla="*/ 11 w 65"/>
                    <a:gd name="T3" fmla="*/ 9 h 56"/>
                    <a:gd name="T4" fmla="*/ 0 w 65"/>
                    <a:gd name="T5" fmla="*/ 28 h 56"/>
                    <a:gd name="T6" fmla="*/ 11 w 65"/>
                    <a:gd name="T7" fmla="*/ 47 h 56"/>
                    <a:gd name="T8" fmla="*/ 32 w 65"/>
                    <a:gd name="T9" fmla="*/ 56 h 56"/>
                    <a:gd name="T10" fmla="*/ 54 w 65"/>
                    <a:gd name="T11" fmla="*/ 47 h 56"/>
                    <a:gd name="T12" fmla="*/ 65 w 65"/>
                    <a:gd name="T13" fmla="*/ 28 h 56"/>
                    <a:gd name="T14" fmla="*/ 54 w 65"/>
                    <a:gd name="T15" fmla="*/ 9 h 56"/>
                    <a:gd name="T16" fmla="*/ 32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2" y="0"/>
                      </a:moveTo>
                      <a:lnTo>
                        <a:pt x="11" y="9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2" y="56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9EE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32" name="Freeform 174"/>
                <p:cNvSpPr>
                  <a:spLocks/>
                </p:cNvSpPr>
                <p:nvPr/>
              </p:nvSpPr>
              <p:spPr bwMode="auto">
                <a:xfrm>
                  <a:off x="4894" y="1943"/>
                  <a:ext cx="43" cy="38"/>
                </a:xfrm>
                <a:custGeom>
                  <a:avLst/>
                  <a:gdLst>
                    <a:gd name="T0" fmla="*/ 21 w 43"/>
                    <a:gd name="T1" fmla="*/ 0 h 38"/>
                    <a:gd name="T2" fmla="*/ 11 w 43"/>
                    <a:gd name="T3" fmla="*/ 10 h 38"/>
                    <a:gd name="T4" fmla="*/ 0 w 43"/>
                    <a:gd name="T5" fmla="*/ 19 h 38"/>
                    <a:gd name="T6" fmla="*/ 11 w 43"/>
                    <a:gd name="T7" fmla="*/ 28 h 38"/>
                    <a:gd name="T8" fmla="*/ 21 w 43"/>
                    <a:gd name="T9" fmla="*/ 38 h 38"/>
                    <a:gd name="T10" fmla="*/ 32 w 43"/>
                    <a:gd name="T11" fmla="*/ 28 h 38"/>
                    <a:gd name="T12" fmla="*/ 43 w 43"/>
                    <a:gd name="T13" fmla="*/ 19 h 38"/>
                    <a:gd name="T14" fmla="*/ 32 w 43"/>
                    <a:gd name="T15" fmla="*/ 10 h 38"/>
                    <a:gd name="T16" fmla="*/ 21 w 43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38">
                      <a:moveTo>
                        <a:pt x="21" y="0"/>
                      </a:moveTo>
                      <a:lnTo>
                        <a:pt x="11" y="10"/>
                      </a:lnTo>
                      <a:lnTo>
                        <a:pt x="0" y="19"/>
                      </a:lnTo>
                      <a:lnTo>
                        <a:pt x="11" y="28"/>
                      </a:lnTo>
                      <a:lnTo>
                        <a:pt x="21" y="38"/>
                      </a:lnTo>
                      <a:lnTo>
                        <a:pt x="32" y="28"/>
                      </a:lnTo>
                      <a:lnTo>
                        <a:pt x="43" y="19"/>
                      </a:lnTo>
                      <a:lnTo>
                        <a:pt x="32" y="1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A2EB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433" name="Freeform 175"/>
                <p:cNvSpPr>
                  <a:spLocks/>
                </p:cNvSpPr>
                <p:nvPr/>
              </p:nvSpPr>
              <p:spPr bwMode="auto">
                <a:xfrm>
                  <a:off x="4905" y="1953"/>
                  <a:ext cx="21" cy="18"/>
                </a:xfrm>
                <a:custGeom>
                  <a:avLst/>
                  <a:gdLst>
                    <a:gd name="T0" fmla="*/ 10 w 21"/>
                    <a:gd name="T1" fmla="*/ 0 h 18"/>
                    <a:gd name="T2" fmla="*/ 0 w 21"/>
                    <a:gd name="T3" fmla="*/ 0 h 18"/>
                    <a:gd name="T4" fmla="*/ 0 w 21"/>
                    <a:gd name="T5" fmla="*/ 9 h 18"/>
                    <a:gd name="T6" fmla="*/ 0 w 21"/>
                    <a:gd name="T7" fmla="*/ 18 h 18"/>
                    <a:gd name="T8" fmla="*/ 10 w 21"/>
                    <a:gd name="T9" fmla="*/ 18 h 18"/>
                    <a:gd name="T10" fmla="*/ 21 w 21"/>
                    <a:gd name="T11" fmla="*/ 18 h 18"/>
                    <a:gd name="T12" fmla="*/ 21 w 21"/>
                    <a:gd name="T13" fmla="*/ 9 h 18"/>
                    <a:gd name="T14" fmla="*/ 21 w 21"/>
                    <a:gd name="T15" fmla="*/ 0 h 18"/>
                    <a:gd name="T16" fmla="*/ 10 w 21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" h="18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10" y="18"/>
                      </a:lnTo>
                      <a:lnTo>
                        <a:pt x="21" y="18"/>
                      </a:lnTo>
                      <a:lnTo>
                        <a:pt x="21" y="9"/>
                      </a:lnTo>
                      <a:lnTo>
                        <a:pt x="21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A6EC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38" name="Group 234"/>
              <p:cNvGrpSpPr>
                <a:grpSpLocks/>
              </p:cNvGrpSpPr>
              <p:nvPr/>
            </p:nvGrpSpPr>
            <p:grpSpPr bwMode="auto">
              <a:xfrm>
                <a:off x="5033962" y="3159125"/>
                <a:ext cx="1685925" cy="387350"/>
                <a:chOff x="3171" y="1990"/>
                <a:chExt cx="1062" cy="244"/>
              </a:xfrm>
            </p:grpSpPr>
            <p:sp>
              <p:nvSpPr>
                <p:cNvPr id="363" name="Line 177"/>
                <p:cNvSpPr>
                  <a:spLocks noChangeShapeType="1"/>
                </p:cNvSpPr>
                <p:nvPr/>
              </p:nvSpPr>
              <p:spPr bwMode="auto">
                <a:xfrm>
                  <a:off x="3247" y="2112"/>
                  <a:ext cx="878" cy="0"/>
                </a:xfrm>
                <a:prstGeom prst="line">
                  <a:avLst/>
                </a:prstGeom>
                <a:noFill/>
                <a:ln w="6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grpSp>
              <p:nvGrpSpPr>
                <p:cNvPr id="364" name="Group 191"/>
                <p:cNvGrpSpPr>
                  <a:grpSpLocks/>
                </p:cNvGrpSpPr>
                <p:nvPr/>
              </p:nvGrpSpPr>
              <p:grpSpPr bwMode="auto">
                <a:xfrm>
                  <a:off x="3442" y="1990"/>
                  <a:ext cx="249" cy="244"/>
                  <a:chOff x="3442" y="1990"/>
                  <a:chExt cx="249" cy="244"/>
                </a:xfrm>
              </p:grpSpPr>
              <p:sp>
                <p:nvSpPr>
                  <p:cNvPr id="407" name="Freeform 178"/>
                  <p:cNvSpPr>
                    <a:spLocks/>
                  </p:cNvSpPr>
                  <p:nvPr/>
                </p:nvSpPr>
                <p:spPr bwMode="auto">
                  <a:xfrm>
                    <a:off x="3442" y="1990"/>
                    <a:ext cx="249" cy="244"/>
                  </a:xfrm>
                  <a:custGeom>
                    <a:avLst/>
                    <a:gdLst>
                      <a:gd name="T0" fmla="*/ 130 w 249"/>
                      <a:gd name="T1" fmla="*/ 0 h 244"/>
                      <a:gd name="T2" fmla="*/ 76 w 249"/>
                      <a:gd name="T3" fmla="*/ 10 h 244"/>
                      <a:gd name="T4" fmla="*/ 33 w 249"/>
                      <a:gd name="T5" fmla="*/ 38 h 244"/>
                      <a:gd name="T6" fmla="*/ 11 w 249"/>
                      <a:gd name="T7" fmla="*/ 75 h 244"/>
                      <a:gd name="T8" fmla="*/ 0 w 249"/>
                      <a:gd name="T9" fmla="*/ 122 h 244"/>
                      <a:gd name="T10" fmla="*/ 11 w 249"/>
                      <a:gd name="T11" fmla="*/ 169 h 244"/>
                      <a:gd name="T12" fmla="*/ 33 w 249"/>
                      <a:gd name="T13" fmla="*/ 206 h 244"/>
                      <a:gd name="T14" fmla="*/ 76 w 249"/>
                      <a:gd name="T15" fmla="*/ 235 h 244"/>
                      <a:gd name="T16" fmla="*/ 130 w 249"/>
                      <a:gd name="T17" fmla="*/ 244 h 244"/>
                      <a:gd name="T18" fmla="*/ 173 w 249"/>
                      <a:gd name="T19" fmla="*/ 235 h 244"/>
                      <a:gd name="T20" fmla="*/ 217 w 249"/>
                      <a:gd name="T21" fmla="*/ 206 h 244"/>
                      <a:gd name="T22" fmla="*/ 238 w 249"/>
                      <a:gd name="T23" fmla="*/ 169 h 244"/>
                      <a:gd name="T24" fmla="*/ 249 w 249"/>
                      <a:gd name="T25" fmla="*/ 122 h 244"/>
                      <a:gd name="T26" fmla="*/ 238 w 249"/>
                      <a:gd name="T27" fmla="*/ 75 h 244"/>
                      <a:gd name="T28" fmla="*/ 217 w 249"/>
                      <a:gd name="T29" fmla="*/ 38 h 244"/>
                      <a:gd name="T30" fmla="*/ 173 w 249"/>
                      <a:gd name="T31" fmla="*/ 10 h 244"/>
                      <a:gd name="T32" fmla="*/ 130 w 249"/>
                      <a:gd name="T33" fmla="*/ 0 h 24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49" h="244">
                        <a:moveTo>
                          <a:pt x="130" y="0"/>
                        </a:moveTo>
                        <a:lnTo>
                          <a:pt x="76" y="10"/>
                        </a:lnTo>
                        <a:lnTo>
                          <a:pt x="33" y="38"/>
                        </a:lnTo>
                        <a:lnTo>
                          <a:pt x="11" y="75"/>
                        </a:lnTo>
                        <a:lnTo>
                          <a:pt x="0" y="122"/>
                        </a:lnTo>
                        <a:lnTo>
                          <a:pt x="11" y="169"/>
                        </a:lnTo>
                        <a:lnTo>
                          <a:pt x="33" y="206"/>
                        </a:lnTo>
                        <a:lnTo>
                          <a:pt x="76" y="235"/>
                        </a:lnTo>
                        <a:lnTo>
                          <a:pt x="130" y="244"/>
                        </a:lnTo>
                        <a:lnTo>
                          <a:pt x="173" y="235"/>
                        </a:lnTo>
                        <a:lnTo>
                          <a:pt x="217" y="206"/>
                        </a:lnTo>
                        <a:lnTo>
                          <a:pt x="238" y="169"/>
                        </a:lnTo>
                        <a:lnTo>
                          <a:pt x="249" y="122"/>
                        </a:lnTo>
                        <a:lnTo>
                          <a:pt x="238" y="75"/>
                        </a:lnTo>
                        <a:lnTo>
                          <a:pt x="217" y="38"/>
                        </a:lnTo>
                        <a:lnTo>
                          <a:pt x="173" y="10"/>
                        </a:lnTo>
                        <a:lnTo>
                          <a:pt x="130" y="0"/>
                        </a:lnTo>
                        <a:close/>
                      </a:path>
                    </a:pathLst>
                  </a:custGeom>
                  <a:solidFill>
                    <a:srgbClr val="991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08" name="Freeform 179"/>
                  <p:cNvSpPr>
                    <a:spLocks/>
                  </p:cNvSpPr>
                  <p:nvPr/>
                </p:nvSpPr>
                <p:spPr bwMode="auto">
                  <a:xfrm>
                    <a:off x="3453" y="2009"/>
                    <a:ext cx="227" cy="206"/>
                  </a:xfrm>
                  <a:custGeom>
                    <a:avLst/>
                    <a:gdLst>
                      <a:gd name="T0" fmla="*/ 119 w 227"/>
                      <a:gd name="T1" fmla="*/ 0 h 206"/>
                      <a:gd name="T2" fmla="*/ 76 w 227"/>
                      <a:gd name="T3" fmla="*/ 9 h 206"/>
                      <a:gd name="T4" fmla="*/ 32 w 227"/>
                      <a:gd name="T5" fmla="*/ 28 h 206"/>
                      <a:gd name="T6" fmla="*/ 11 w 227"/>
                      <a:gd name="T7" fmla="*/ 66 h 206"/>
                      <a:gd name="T8" fmla="*/ 0 w 227"/>
                      <a:gd name="T9" fmla="*/ 103 h 206"/>
                      <a:gd name="T10" fmla="*/ 11 w 227"/>
                      <a:gd name="T11" fmla="*/ 141 h 206"/>
                      <a:gd name="T12" fmla="*/ 32 w 227"/>
                      <a:gd name="T13" fmla="*/ 178 h 206"/>
                      <a:gd name="T14" fmla="*/ 76 w 227"/>
                      <a:gd name="T15" fmla="*/ 197 h 206"/>
                      <a:gd name="T16" fmla="*/ 119 w 227"/>
                      <a:gd name="T17" fmla="*/ 206 h 206"/>
                      <a:gd name="T18" fmla="*/ 162 w 227"/>
                      <a:gd name="T19" fmla="*/ 197 h 206"/>
                      <a:gd name="T20" fmla="*/ 195 w 227"/>
                      <a:gd name="T21" fmla="*/ 178 h 206"/>
                      <a:gd name="T22" fmla="*/ 217 w 227"/>
                      <a:gd name="T23" fmla="*/ 141 h 206"/>
                      <a:gd name="T24" fmla="*/ 227 w 227"/>
                      <a:gd name="T25" fmla="*/ 103 h 206"/>
                      <a:gd name="T26" fmla="*/ 217 w 227"/>
                      <a:gd name="T27" fmla="*/ 66 h 206"/>
                      <a:gd name="T28" fmla="*/ 195 w 227"/>
                      <a:gd name="T29" fmla="*/ 28 h 206"/>
                      <a:gd name="T30" fmla="*/ 162 w 227"/>
                      <a:gd name="T31" fmla="*/ 9 h 206"/>
                      <a:gd name="T32" fmla="*/ 119 w 227"/>
                      <a:gd name="T33" fmla="*/ 0 h 20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27" h="206">
                        <a:moveTo>
                          <a:pt x="119" y="0"/>
                        </a:moveTo>
                        <a:lnTo>
                          <a:pt x="76" y="9"/>
                        </a:lnTo>
                        <a:lnTo>
                          <a:pt x="32" y="28"/>
                        </a:lnTo>
                        <a:lnTo>
                          <a:pt x="11" y="66"/>
                        </a:lnTo>
                        <a:lnTo>
                          <a:pt x="0" y="103"/>
                        </a:lnTo>
                        <a:lnTo>
                          <a:pt x="11" y="141"/>
                        </a:lnTo>
                        <a:lnTo>
                          <a:pt x="32" y="178"/>
                        </a:lnTo>
                        <a:lnTo>
                          <a:pt x="76" y="197"/>
                        </a:lnTo>
                        <a:lnTo>
                          <a:pt x="119" y="206"/>
                        </a:lnTo>
                        <a:lnTo>
                          <a:pt x="162" y="197"/>
                        </a:lnTo>
                        <a:lnTo>
                          <a:pt x="195" y="178"/>
                        </a:lnTo>
                        <a:lnTo>
                          <a:pt x="217" y="141"/>
                        </a:lnTo>
                        <a:lnTo>
                          <a:pt x="227" y="103"/>
                        </a:lnTo>
                        <a:lnTo>
                          <a:pt x="217" y="66"/>
                        </a:lnTo>
                        <a:lnTo>
                          <a:pt x="195" y="28"/>
                        </a:lnTo>
                        <a:lnTo>
                          <a:pt x="162" y="9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9B20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09" name="Freeform 180"/>
                  <p:cNvSpPr>
                    <a:spLocks/>
                  </p:cNvSpPr>
                  <p:nvPr/>
                </p:nvSpPr>
                <p:spPr bwMode="auto">
                  <a:xfrm>
                    <a:off x="3464" y="2018"/>
                    <a:ext cx="206" cy="188"/>
                  </a:xfrm>
                  <a:custGeom>
                    <a:avLst/>
                    <a:gdLst>
                      <a:gd name="T0" fmla="*/ 108 w 206"/>
                      <a:gd name="T1" fmla="*/ 0 h 188"/>
                      <a:gd name="T2" fmla="*/ 65 w 206"/>
                      <a:gd name="T3" fmla="*/ 10 h 188"/>
                      <a:gd name="T4" fmla="*/ 32 w 206"/>
                      <a:gd name="T5" fmla="*/ 28 h 188"/>
                      <a:gd name="T6" fmla="*/ 11 w 206"/>
                      <a:gd name="T7" fmla="*/ 57 h 188"/>
                      <a:gd name="T8" fmla="*/ 0 w 206"/>
                      <a:gd name="T9" fmla="*/ 94 h 188"/>
                      <a:gd name="T10" fmla="*/ 11 w 206"/>
                      <a:gd name="T11" fmla="*/ 132 h 188"/>
                      <a:gd name="T12" fmla="*/ 32 w 206"/>
                      <a:gd name="T13" fmla="*/ 160 h 188"/>
                      <a:gd name="T14" fmla="*/ 65 w 206"/>
                      <a:gd name="T15" fmla="*/ 178 h 188"/>
                      <a:gd name="T16" fmla="*/ 108 w 206"/>
                      <a:gd name="T17" fmla="*/ 188 h 188"/>
                      <a:gd name="T18" fmla="*/ 151 w 206"/>
                      <a:gd name="T19" fmla="*/ 178 h 188"/>
                      <a:gd name="T20" fmla="*/ 173 w 206"/>
                      <a:gd name="T21" fmla="*/ 160 h 188"/>
                      <a:gd name="T22" fmla="*/ 195 w 206"/>
                      <a:gd name="T23" fmla="*/ 132 h 188"/>
                      <a:gd name="T24" fmla="*/ 206 w 206"/>
                      <a:gd name="T25" fmla="*/ 94 h 188"/>
                      <a:gd name="T26" fmla="*/ 195 w 206"/>
                      <a:gd name="T27" fmla="*/ 57 h 188"/>
                      <a:gd name="T28" fmla="*/ 173 w 206"/>
                      <a:gd name="T29" fmla="*/ 28 h 188"/>
                      <a:gd name="T30" fmla="*/ 151 w 206"/>
                      <a:gd name="T31" fmla="*/ 10 h 188"/>
                      <a:gd name="T32" fmla="*/ 108 w 206"/>
                      <a:gd name="T33" fmla="*/ 0 h 18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06" h="188">
                        <a:moveTo>
                          <a:pt x="108" y="0"/>
                        </a:moveTo>
                        <a:lnTo>
                          <a:pt x="65" y="10"/>
                        </a:lnTo>
                        <a:lnTo>
                          <a:pt x="32" y="28"/>
                        </a:lnTo>
                        <a:lnTo>
                          <a:pt x="11" y="57"/>
                        </a:lnTo>
                        <a:lnTo>
                          <a:pt x="0" y="94"/>
                        </a:lnTo>
                        <a:lnTo>
                          <a:pt x="11" y="132"/>
                        </a:lnTo>
                        <a:lnTo>
                          <a:pt x="32" y="160"/>
                        </a:lnTo>
                        <a:lnTo>
                          <a:pt x="65" y="178"/>
                        </a:lnTo>
                        <a:lnTo>
                          <a:pt x="108" y="188"/>
                        </a:lnTo>
                        <a:lnTo>
                          <a:pt x="151" y="178"/>
                        </a:lnTo>
                        <a:lnTo>
                          <a:pt x="173" y="160"/>
                        </a:lnTo>
                        <a:lnTo>
                          <a:pt x="195" y="132"/>
                        </a:lnTo>
                        <a:lnTo>
                          <a:pt x="206" y="94"/>
                        </a:lnTo>
                        <a:lnTo>
                          <a:pt x="195" y="57"/>
                        </a:lnTo>
                        <a:lnTo>
                          <a:pt x="173" y="28"/>
                        </a:lnTo>
                        <a:lnTo>
                          <a:pt x="151" y="10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9F2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10" name="Freeform 181"/>
                  <p:cNvSpPr>
                    <a:spLocks/>
                  </p:cNvSpPr>
                  <p:nvPr/>
                </p:nvSpPr>
                <p:spPr bwMode="auto">
                  <a:xfrm>
                    <a:off x="3475" y="2028"/>
                    <a:ext cx="184" cy="178"/>
                  </a:xfrm>
                  <a:custGeom>
                    <a:avLst/>
                    <a:gdLst>
                      <a:gd name="T0" fmla="*/ 97 w 184"/>
                      <a:gd name="T1" fmla="*/ 0 h 178"/>
                      <a:gd name="T2" fmla="*/ 65 w 184"/>
                      <a:gd name="T3" fmla="*/ 9 h 178"/>
                      <a:gd name="T4" fmla="*/ 32 w 184"/>
                      <a:gd name="T5" fmla="*/ 28 h 178"/>
                      <a:gd name="T6" fmla="*/ 10 w 184"/>
                      <a:gd name="T7" fmla="*/ 56 h 178"/>
                      <a:gd name="T8" fmla="*/ 0 w 184"/>
                      <a:gd name="T9" fmla="*/ 84 h 178"/>
                      <a:gd name="T10" fmla="*/ 10 w 184"/>
                      <a:gd name="T11" fmla="*/ 122 h 178"/>
                      <a:gd name="T12" fmla="*/ 32 w 184"/>
                      <a:gd name="T13" fmla="*/ 150 h 178"/>
                      <a:gd name="T14" fmla="*/ 65 w 184"/>
                      <a:gd name="T15" fmla="*/ 168 h 178"/>
                      <a:gd name="T16" fmla="*/ 97 w 184"/>
                      <a:gd name="T17" fmla="*/ 178 h 178"/>
                      <a:gd name="T18" fmla="*/ 130 w 184"/>
                      <a:gd name="T19" fmla="*/ 168 h 178"/>
                      <a:gd name="T20" fmla="*/ 162 w 184"/>
                      <a:gd name="T21" fmla="*/ 150 h 178"/>
                      <a:gd name="T22" fmla="*/ 173 w 184"/>
                      <a:gd name="T23" fmla="*/ 122 h 178"/>
                      <a:gd name="T24" fmla="*/ 184 w 184"/>
                      <a:gd name="T25" fmla="*/ 84 h 178"/>
                      <a:gd name="T26" fmla="*/ 173 w 184"/>
                      <a:gd name="T27" fmla="*/ 56 h 178"/>
                      <a:gd name="T28" fmla="*/ 162 w 184"/>
                      <a:gd name="T29" fmla="*/ 28 h 178"/>
                      <a:gd name="T30" fmla="*/ 130 w 184"/>
                      <a:gd name="T31" fmla="*/ 9 h 178"/>
                      <a:gd name="T32" fmla="*/ 97 w 184"/>
                      <a:gd name="T33" fmla="*/ 0 h 17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4" h="178">
                        <a:moveTo>
                          <a:pt x="97" y="0"/>
                        </a:moveTo>
                        <a:lnTo>
                          <a:pt x="65" y="9"/>
                        </a:lnTo>
                        <a:lnTo>
                          <a:pt x="32" y="28"/>
                        </a:lnTo>
                        <a:lnTo>
                          <a:pt x="10" y="56"/>
                        </a:lnTo>
                        <a:lnTo>
                          <a:pt x="0" y="84"/>
                        </a:lnTo>
                        <a:lnTo>
                          <a:pt x="10" y="122"/>
                        </a:lnTo>
                        <a:lnTo>
                          <a:pt x="32" y="150"/>
                        </a:lnTo>
                        <a:lnTo>
                          <a:pt x="65" y="168"/>
                        </a:lnTo>
                        <a:lnTo>
                          <a:pt x="97" y="178"/>
                        </a:lnTo>
                        <a:lnTo>
                          <a:pt x="130" y="168"/>
                        </a:lnTo>
                        <a:lnTo>
                          <a:pt x="162" y="150"/>
                        </a:lnTo>
                        <a:lnTo>
                          <a:pt x="173" y="122"/>
                        </a:lnTo>
                        <a:lnTo>
                          <a:pt x="184" y="84"/>
                        </a:lnTo>
                        <a:lnTo>
                          <a:pt x="173" y="56"/>
                        </a:lnTo>
                        <a:lnTo>
                          <a:pt x="162" y="28"/>
                        </a:lnTo>
                        <a:lnTo>
                          <a:pt x="130" y="9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rgbClr val="A43F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11" name="Freeform 182"/>
                  <p:cNvSpPr>
                    <a:spLocks/>
                  </p:cNvSpPr>
                  <p:nvPr/>
                </p:nvSpPr>
                <p:spPr bwMode="auto">
                  <a:xfrm>
                    <a:off x="3485" y="2037"/>
                    <a:ext cx="174" cy="159"/>
                  </a:xfrm>
                  <a:custGeom>
                    <a:avLst/>
                    <a:gdLst>
                      <a:gd name="T0" fmla="*/ 87 w 174"/>
                      <a:gd name="T1" fmla="*/ 0 h 159"/>
                      <a:gd name="T2" fmla="*/ 55 w 174"/>
                      <a:gd name="T3" fmla="*/ 9 h 159"/>
                      <a:gd name="T4" fmla="*/ 22 w 174"/>
                      <a:gd name="T5" fmla="*/ 28 h 159"/>
                      <a:gd name="T6" fmla="*/ 11 w 174"/>
                      <a:gd name="T7" fmla="*/ 47 h 159"/>
                      <a:gd name="T8" fmla="*/ 0 w 174"/>
                      <a:gd name="T9" fmla="*/ 75 h 159"/>
                      <a:gd name="T10" fmla="*/ 11 w 174"/>
                      <a:gd name="T11" fmla="*/ 113 h 159"/>
                      <a:gd name="T12" fmla="*/ 22 w 174"/>
                      <a:gd name="T13" fmla="*/ 131 h 159"/>
                      <a:gd name="T14" fmla="*/ 55 w 174"/>
                      <a:gd name="T15" fmla="*/ 150 h 159"/>
                      <a:gd name="T16" fmla="*/ 87 w 174"/>
                      <a:gd name="T17" fmla="*/ 159 h 159"/>
                      <a:gd name="T18" fmla="*/ 120 w 174"/>
                      <a:gd name="T19" fmla="*/ 150 h 159"/>
                      <a:gd name="T20" fmla="*/ 152 w 174"/>
                      <a:gd name="T21" fmla="*/ 131 h 159"/>
                      <a:gd name="T22" fmla="*/ 163 w 174"/>
                      <a:gd name="T23" fmla="*/ 113 h 159"/>
                      <a:gd name="T24" fmla="*/ 174 w 174"/>
                      <a:gd name="T25" fmla="*/ 75 h 159"/>
                      <a:gd name="T26" fmla="*/ 163 w 174"/>
                      <a:gd name="T27" fmla="*/ 47 h 159"/>
                      <a:gd name="T28" fmla="*/ 152 w 174"/>
                      <a:gd name="T29" fmla="*/ 28 h 159"/>
                      <a:gd name="T30" fmla="*/ 120 w 174"/>
                      <a:gd name="T31" fmla="*/ 9 h 159"/>
                      <a:gd name="T32" fmla="*/ 87 w 174"/>
                      <a:gd name="T33" fmla="*/ 0 h 15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4" h="159">
                        <a:moveTo>
                          <a:pt x="87" y="0"/>
                        </a:moveTo>
                        <a:lnTo>
                          <a:pt x="55" y="9"/>
                        </a:lnTo>
                        <a:lnTo>
                          <a:pt x="22" y="28"/>
                        </a:lnTo>
                        <a:lnTo>
                          <a:pt x="11" y="47"/>
                        </a:lnTo>
                        <a:lnTo>
                          <a:pt x="0" y="75"/>
                        </a:lnTo>
                        <a:lnTo>
                          <a:pt x="11" y="113"/>
                        </a:lnTo>
                        <a:lnTo>
                          <a:pt x="22" y="131"/>
                        </a:lnTo>
                        <a:lnTo>
                          <a:pt x="55" y="150"/>
                        </a:lnTo>
                        <a:lnTo>
                          <a:pt x="87" y="159"/>
                        </a:lnTo>
                        <a:lnTo>
                          <a:pt x="120" y="150"/>
                        </a:lnTo>
                        <a:lnTo>
                          <a:pt x="152" y="131"/>
                        </a:lnTo>
                        <a:lnTo>
                          <a:pt x="163" y="113"/>
                        </a:lnTo>
                        <a:lnTo>
                          <a:pt x="174" y="75"/>
                        </a:lnTo>
                        <a:lnTo>
                          <a:pt x="163" y="47"/>
                        </a:lnTo>
                        <a:lnTo>
                          <a:pt x="152" y="28"/>
                        </a:lnTo>
                        <a:lnTo>
                          <a:pt x="120" y="9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AA50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12" name="Freeform 183"/>
                  <p:cNvSpPr>
                    <a:spLocks/>
                  </p:cNvSpPr>
                  <p:nvPr/>
                </p:nvSpPr>
                <p:spPr bwMode="auto">
                  <a:xfrm>
                    <a:off x="3496" y="2046"/>
                    <a:ext cx="152" cy="141"/>
                  </a:xfrm>
                  <a:custGeom>
                    <a:avLst/>
                    <a:gdLst>
                      <a:gd name="T0" fmla="*/ 76 w 152"/>
                      <a:gd name="T1" fmla="*/ 0 h 141"/>
                      <a:gd name="T2" fmla="*/ 44 w 152"/>
                      <a:gd name="T3" fmla="*/ 10 h 141"/>
                      <a:gd name="T4" fmla="*/ 22 w 152"/>
                      <a:gd name="T5" fmla="*/ 19 h 141"/>
                      <a:gd name="T6" fmla="*/ 11 w 152"/>
                      <a:gd name="T7" fmla="*/ 38 h 141"/>
                      <a:gd name="T8" fmla="*/ 0 w 152"/>
                      <a:gd name="T9" fmla="*/ 66 h 141"/>
                      <a:gd name="T10" fmla="*/ 11 w 152"/>
                      <a:gd name="T11" fmla="*/ 94 h 141"/>
                      <a:gd name="T12" fmla="*/ 22 w 152"/>
                      <a:gd name="T13" fmla="*/ 122 h 141"/>
                      <a:gd name="T14" fmla="*/ 44 w 152"/>
                      <a:gd name="T15" fmla="*/ 132 h 141"/>
                      <a:gd name="T16" fmla="*/ 76 w 152"/>
                      <a:gd name="T17" fmla="*/ 141 h 141"/>
                      <a:gd name="T18" fmla="*/ 109 w 152"/>
                      <a:gd name="T19" fmla="*/ 132 h 141"/>
                      <a:gd name="T20" fmla="*/ 130 w 152"/>
                      <a:gd name="T21" fmla="*/ 122 h 141"/>
                      <a:gd name="T22" fmla="*/ 152 w 152"/>
                      <a:gd name="T23" fmla="*/ 94 h 141"/>
                      <a:gd name="T24" fmla="*/ 152 w 152"/>
                      <a:gd name="T25" fmla="*/ 66 h 141"/>
                      <a:gd name="T26" fmla="*/ 152 w 152"/>
                      <a:gd name="T27" fmla="*/ 38 h 141"/>
                      <a:gd name="T28" fmla="*/ 130 w 152"/>
                      <a:gd name="T29" fmla="*/ 19 h 141"/>
                      <a:gd name="T30" fmla="*/ 109 w 152"/>
                      <a:gd name="T31" fmla="*/ 10 h 141"/>
                      <a:gd name="T32" fmla="*/ 76 w 152"/>
                      <a:gd name="T33" fmla="*/ 0 h 14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52" h="141">
                        <a:moveTo>
                          <a:pt x="76" y="0"/>
                        </a:moveTo>
                        <a:lnTo>
                          <a:pt x="44" y="10"/>
                        </a:lnTo>
                        <a:lnTo>
                          <a:pt x="22" y="19"/>
                        </a:lnTo>
                        <a:lnTo>
                          <a:pt x="11" y="38"/>
                        </a:lnTo>
                        <a:lnTo>
                          <a:pt x="0" y="66"/>
                        </a:lnTo>
                        <a:lnTo>
                          <a:pt x="11" y="94"/>
                        </a:lnTo>
                        <a:lnTo>
                          <a:pt x="22" y="122"/>
                        </a:lnTo>
                        <a:lnTo>
                          <a:pt x="44" y="132"/>
                        </a:lnTo>
                        <a:lnTo>
                          <a:pt x="76" y="141"/>
                        </a:lnTo>
                        <a:lnTo>
                          <a:pt x="109" y="132"/>
                        </a:lnTo>
                        <a:lnTo>
                          <a:pt x="130" y="122"/>
                        </a:lnTo>
                        <a:lnTo>
                          <a:pt x="152" y="94"/>
                        </a:lnTo>
                        <a:lnTo>
                          <a:pt x="152" y="66"/>
                        </a:lnTo>
                        <a:lnTo>
                          <a:pt x="152" y="38"/>
                        </a:lnTo>
                        <a:lnTo>
                          <a:pt x="130" y="19"/>
                        </a:lnTo>
                        <a:lnTo>
                          <a:pt x="109" y="10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B160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13" name="Freeform 184"/>
                  <p:cNvSpPr>
                    <a:spLocks/>
                  </p:cNvSpPr>
                  <p:nvPr/>
                </p:nvSpPr>
                <p:spPr bwMode="auto">
                  <a:xfrm>
                    <a:off x="3507" y="2056"/>
                    <a:ext cx="130" cy="122"/>
                  </a:xfrm>
                  <a:custGeom>
                    <a:avLst/>
                    <a:gdLst>
                      <a:gd name="T0" fmla="*/ 65 w 130"/>
                      <a:gd name="T1" fmla="*/ 0 h 122"/>
                      <a:gd name="T2" fmla="*/ 43 w 130"/>
                      <a:gd name="T3" fmla="*/ 9 h 122"/>
                      <a:gd name="T4" fmla="*/ 22 w 130"/>
                      <a:gd name="T5" fmla="*/ 19 h 122"/>
                      <a:gd name="T6" fmla="*/ 11 w 130"/>
                      <a:gd name="T7" fmla="*/ 37 h 122"/>
                      <a:gd name="T8" fmla="*/ 0 w 130"/>
                      <a:gd name="T9" fmla="*/ 65 h 122"/>
                      <a:gd name="T10" fmla="*/ 11 w 130"/>
                      <a:gd name="T11" fmla="*/ 84 h 122"/>
                      <a:gd name="T12" fmla="*/ 22 w 130"/>
                      <a:gd name="T13" fmla="*/ 103 h 122"/>
                      <a:gd name="T14" fmla="*/ 43 w 130"/>
                      <a:gd name="T15" fmla="*/ 122 h 122"/>
                      <a:gd name="T16" fmla="*/ 65 w 130"/>
                      <a:gd name="T17" fmla="*/ 122 h 122"/>
                      <a:gd name="T18" fmla="*/ 87 w 130"/>
                      <a:gd name="T19" fmla="*/ 122 h 122"/>
                      <a:gd name="T20" fmla="*/ 108 w 130"/>
                      <a:gd name="T21" fmla="*/ 103 h 122"/>
                      <a:gd name="T22" fmla="*/ 130 w 130"/>
                      <a:gd name="T23" fmla="*/ 84 h 122"/>
                      <a:gd name="T24" fmla="*/ 130 w 130"/>
                      <a:gd name="T25" fmla="*/ 65 h 122"/>
                      <a:gd name="T26" fmla="*/ 130 w 130"/>
                      <a:gd name="T27" fmla="*/ 37 h 122"/>
                      <a:gd name="T28" fmla="*/ 108 w 130"/>
                      <a:gd name="T29" fmla="*/ 19 h 122"/>
                      <a:gd name="T30" fmla="*/ 87 w 130"/>
                      <a:gd name="T31" fmla="*/ 9 h 122"/>
                      <a:gd name="T32" fmla="*/ 65 w 130"/>
                      <a:gd name="T33" fmla="*/ 0 h 1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0" h="122">
                        <a:moveTo>
                          <a:pt x="65" y="0"/>
                        </a:moveTo>
                        <a:lnTo>
                          <a:pt x="43" y="9"/>
                        </a:lnTo>
                        <a:lnTo>
                          <a:pt x="22" y="19"/>
                        </a:lnTo>
                        <a:lnTo>
                          <a:pt x="11" y="37"/>
                        </a:lnTo>
                        <a:lnTo>
                          <a:pt x="0" y="65"/>
                        </a:lnTo>
                        <a:lnTo>
                          <a:pt x="11" y="84"/>
                        </a:lnTo>
                        <a:lnTo>
                          <a:pt x="22" y="103"/>
                        </a:lnTo>
                        <a:lnTo>
                          <a:pt x="43" y="122"/>
                        </a:lnTo>
                        <a:lnTo>
                          <a:pt x="65" y="122"/>
                        </a:lnTo>
                        <a:lnTo>
                          <a:pt x="87" y="122"/>
                        </a:lnTo>
                        <a:lnTo>
                          <a:pt x="108" y="103"/>
                        </a:lnTo>
                        <a:lnTo>
                          <a:pt x="130" y="84"/>
                        </a:lnTo>
                        <a:lnTo>
                          <a:pt x="130" y="65"/>
                        </a:lnTo>
                        <a:lnTo>
                          <a:pt x="130" y="37"/>
                        </a:lnTo>
                        <a:lnTo>
                          <a:pt x="108" y="19"/>
                        </a:lnTo>
                        <a:lnTo>
                          <a:pt x="87" y="9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B96FB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14" name="Freeform 185"/>
                  <p:cNvSpPr>
                    <a:spLocks/>
                  </p:cNvSpPr>
                  <p:nvPr/>
                </p:nvSpPr>
                <p:spPr bwMode="auto">
                  <a:xfrm>
                    <a:off x="3507" y="2065"/>
                    <a:ext cx="119" cy="103"/>
                  </a:xfrm>
                  <a:custGeom>
                    <a:avLst/>
                    <a:gdLst>
                      <a:gd name="T0" fmla="*/ 65 w 119"/>
                      <a:gd name="T1" fmla="*/ 0 h 103"/>
                      <a:gd name="T2" fmla="*/ 33 w 119"/>
                      <a:gd name="T3" fmla="*/ 10 h 103"/>
                      <a:gd name="T4" fmla="*/ 22 w 119"/>
                      <a:gd name="T5" fmla="*/ 19 h 103"/>
                      <a:gd name="T6" fmla="*/ 0 w 119"/>
                      <a:gd name="T7" fmla="*/ 56 h 103"/>
                      <a:gd name="T8" fmla="*/ 22 w 119"/>
                      <a:gd name="T9" fmla="*/ 94 h 103"/>
                      <a:gd name="T10" fmla="*/ 65 w 119"/>
                      <a:gd name="T11" fmla="*/ 103 h 103"/>
                      <a:gd name="T12" fmla="*/ 108 w 119"/>
                      <a:gd name="T13" fmla="*/ 94 h 103"/>
                      <a:gd name="T14" fmla="*/ 119 w 119"/>
                      <a:gd name="T15" fmla="*/ 56 h 103"/>
                      <a:gd name="T16" fmla="*/ 108 w 119"/>
                      <a:gd name="T17" fmla="*/ 19 h 103"/>
                      <a:gd name="T18" fmla="*/ 87 w 119"/>
                      <a:gd name="T19" fmla="*/ 10 h 103"/>
                      <a:gd name="T20" fmla="*/ 65 w 119"/>
                      <a:gd name="T21" fmla="*/ 0 h 10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9" h="103">
                        <a:moveTo>
                          <a:pt x="65" y="0"/>
                        </a:moveTo>
                        <a:lnTo>
                          <a:pt x="33" y="10"/>
                        </a:lnTo>
                        <a:lnTo>
                          <a:pt x="22" y="19"/>
                        </a:lnTo>
                        <a:lnTo>
                          <a:pt x="0" y="56"/>
                        </a:lnTo>
                        <a:lnTo>
                          <a:pt x="22" y="94"/>
                        </a:lnTo>
                        <a:lnTo>
                          <a:pt x="65" y="103"/>
                        </a:lnTo>
                        <a:lnTo>
                          <a:pt x="108" y="94"/>
                        </a:lnTo>
                        <a:lnTo>
                          <a:pt x="119" y="56"/>
                        </a:lnTo>
                        <a:lnTo>
                          <a:pt x="108" y="19"/>
                        </a:lnTo>
                        <a:lnTo>
                          <a:pt x="87" y="1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C27E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15" name="Freeform 186"/>
                  <p:cNvSpPr>
                    <a:spLocks/>
                  </p:cNvSpPr>
                  <p:nvPr/>
                </p:nvSpPr>
                <p:spPr bwMode="auto">
                  <a:xfrm>
                    <a:off x="3518" y="2075"/>
                    <a:ext cx="97" cy="84"/>
                  </a:xfrm>
                  <a:custGeom>
                    <a:avLst/>
                    <a:gdLst>
                      <a:gd name="T0" fmla="*/ 54 w 97"/>
                      <a:gd name="T1" fmla="*/ 0 h 84"/>
                      <a:gd name="T2" fmla="*/ 11 w 97"/>
                      <a:gd name="T3" fmla="*/ 9 h 84"/>
                      <a:gd name="T4" fmla="*/ 0 w 97"/>
                      <a:gd name="T5" fmla="*/ 46 h 84"/>
                      <a:gd name="T6" fmla="*/ 11 w 97"/>
                      <a:gd name="T7" fmla="*/ 75 h 84"/>
                      <a:gd name="T8" fmla="*/ 54 w 97"/>
                      <a:gd name="T9" fmla="*/ 84 h 84"/>
                      <a:gd name="T10" fmla="*/ 87 w 97"/>
                      <a:gd name="T11" fmla="*/ 75 h 84"/>
                      <a:gd name="T12" fmla="*/ 97 w 97"/>
                      <a:gd name="T13" fmla="*/ 46 h 84"/>
                      <a:gd name="T14" fmla="*/ 87 w 97"/>
                      <a:gd name="T15" fmla="*/ 9 h 84"/>
                      <a:gd name="T16" fmla="*/ 54 w 97"/>
                      <a:gd name="T17" fmla="*/ 0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7" h="84">
                        <a:moveTo>
                          <a:pt x="54" y="0"/>
                        </a:moveTo>
                        <a:lnTo>
                          <a:pt x="11" y="9"/>
                        </a:lnTo>
                        <a:lnTo>
                          <a:pt x="0" y="46"/>
                        </a:lnTo>
                        <a:lnTo>
                          <a:pt x="11" y="75"/>
                        </a:lnTo>
                        <a:lnTo>
                          <a:pt x="54" y="84"/>
                        </a:lnTo>
                        <a:lnTo>
                          <a:pt x="87" y="75"/>
                        </a:lnTo>
                        <a:lnTo>
                          <a:pt x="97" y="46"/>
                        </a:lnTo>
                        <a:lnTo>
                          <a:pt x="87" y="9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C98A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16" name="Freeform 187"/>
                  <p:cNvSpPr>
                    <a:spLocks/>
                  </p:cNvSpPr>
                  <p:nvPr/>
                </p:nvSpPr>
                <p:spPr bwMode="auto">
                  <a:xfrm>
                    <a:off x="3529" y="2084"/>
                    <a:ext cx="76" cy="66"/>
                  </a:xfrm>
                  <a:custGeom>
                    <a:avLst/>
                    <a:gdLst>
                      <a:gd name="T0" fmla="*/ 43 w 76"/>
                      <a:gd name="T1" fmla="*/ 0 h 66"/>
                      <a:gd name="T2" fmla="*/ 11 w 76"/>
                      <a:gd name="T3" fmla="*/ 9 h 66"/>
                      <a:gd name="T4" fmla="*/ 0 w 76"/>
                      <a:gd name="T5" fmla="*/ 37 h 66"/>
                      <a:gd name="T6" fmla="*/ 11 w 76"/>
                      <a:gd name="T7" fmla="*/ 56 h 66"/>
                      <a:gd name="T8" fmla="*/ 43 w 76"/>
                      <a:gd name="T9" fmla="*/ 66 h 66"/>
                      <a:gd name="T10" fmla="*/ 65 w 76"/>
                      <a:gd name="T11" fmla="*/ 56 h 66"/>
                      <a:gd name="T12" fmla="*/ 76 w 76"/>
                      <a:gd name="T13" fmla="*/ 37 h 66"/>
                      <a:gd name="T14" fmla="*/ 65 w 76"/>
                      <a:gd name="T15" fmla="*/ 9 h 66"/>
                      <a:gd name="T16" fmla="*/ 43 w 76"/>
                      <a:gd name="T17" fmla="*/ 0 h 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6" h="66">
                        <a:moveTo>
                          <a:pt x="43" y="0"/>
                        </a:moveTo>
                        <a:lnTo>
                          <a:pt x="11" y="9"/>
                        </a:lnTo>
                        <a:lnTo>
                          <a:pt x="0" y="37"/>
                        </a:lnTo>
                        <a:lnTo>
                          <a:pt x="11" y="56"/>
                        </a:lnTo>
                        <a:lnTo>
                          <a:pt x="43" y="66"/>
                        </a:lnTo>
                        <a:lnTo>
                          <a:pt x="65" y="56"/>
                        </a:lnTo>
                        <a:lnTo>
                          <a:pt x="76" y="37"/>
                        </a:lnTo>
                        <a:lnTo>
                          <a:pt x="65" y="9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CF94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17" name="Freeform 188"/>
                  <p:cNvSpPr>
                    <a:spLocks/>
                  </p:cNvSpPr>
                  <p:nvPr/>
                </p:nvSpPr>
                <p:spPr bwMode="auto">
                  <a:xfrm>
                    <a:off x="3540" y="2093"/>
                    <a:ext cx="65" cy="57"/>
                  </a:xfrm>
                  <a:custGeom>
                    <a:avLst/>
                    <a:gdLst>
                      <a:gd name="T0" fmla="*/ 32 w 65"/>
                      <a:gd name="T1" fmla="*/ 0 h 57"/>
                      <a:gd name="T2" fmla="*/ 10 w 65"/>
                      <a:gd name="T3" fmla="*/ 10 h 57"/>
                      <a:gd name="T4" fmla="*/ 0 w 65"/>
                      <a:gd name="T5" fmla="*/ 28 h 57"/>
                      <a:gd name="T6" fmla="*/ 10 w 65"/>
                      <a:gd name="T7" fmla="*/ 47 h 57"/>
                      <a:gd name="T8" fmla="*/ 32 w 65"/>
                      <a:gd name="T9" fmla="*/ 57 h 57"/>
                      <a:gd name="T10" fmla="*/ 54 w 65"/>
                      <a:gd name="T11" fmla="*/ 47 h 57"/>
                      <a:gd name="T12" fmla="*/ 65 w 65"/>
                      <a:gd name="T13" fmla="*/ 28 h 57"/>
                      <a:gd name="T14" fmla="*/ 54 w 65"/>
                      <a:gd name="T15" fmla="*/ 10 h 57"/>
                      <a:gd name="T16" fmla="*/ 32 w 65"/>
                      <a:gd name="T17" fmla="*/ 0 h 5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57">
                        <a:moveTo>
                          <a:pt x="32" y="0"/>
                        </a:moveTo>
                        <a:lnTo>
                          <a:pt x="10" y="10"/>
                        </a:lnTo>
                        <a:lnTo>
                          <a:pt x="0" y="28"/>
                        </a:lnTo>
                        <a:lnTo>
                          <a:pt x="10" y="47"/>
                        </a:lnTo>
                        <a:lnTo>
                          <a:pt x="32" y="57"/>
                        </a:lnTo>
                        <a:lnTo>
                          <a:pt x="54" y="47"/>
                        </a:lnTo>
                        <a:lnTo>
                          <a:pt x="65" y="28"/>
                        </a:lnTo>
                        <a:lnTo>
                          <a:pt x="54" y="1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D49C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18" name="Freeform 189"/>
                  <p:cNvSpPr>
                    <a:spLocks/>
                  </p:cNvSpPr>
                  <p:nvPr/>
                </p:nvSpPr>
                <p:spPr bwMode="auto">
                  <a:xfrm>
                    <a:off x="3550" y="2103"/>
                    <a:ext cx="44" cy="37"/>
                  </a:xfrm>
                  <a:custGeom>
                    <a:avLst/>
                    <a:gdLst>
                      <a:gd name="T0" fmla="*/ 22 w 44"/>
                      <a:gd name="T1" fmla="*/ 0 h 37"/>
                      <a:gd name="T2" fmla="*/ 11 w 44"/>
                      <a:gd name="T3" fmla="*/ 9 h 37"/>
                      <a:gd name="T4" fmla="*/ 0 w 44"/>
                      <a:gd name="T5" fmla="*/ 18 h 37"/>
                      <a:gd name="T6" fmla="*/ 11 w 44"/>
                      <a:gd name="T7" fmla="*/ 28 h 37"/>
                      <a:gd name="T8" fmla="*/ 22 w 44"/>
                      <a:gd name="T9" fmla="*/ 37 h 37"/>
                      <a:gd name="T10" fmla="*/ 33 w 44"/>
                      <a:gd name="T11" fmla="*/ 28 h 37"/>
                      <a:gd name="T12" fmla="*/ 44 w 44"/>
                      <a:gd name="T13" fmla="*/ 18 h 37"/>
                      <a:gd name="T14" fmla="*/ 33 w 44"/>
                      <a:gd name="T15" fmla="*/ 9 h 37"/>
                      <a:gd name="T16" fmla="*/ 22 w 44"/>
                      <a:gd name="T17" fmla="*/ 0 h 3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4" h="37">
                        <a:moveTo>
                          <a:pt x="22" y="0"/>
                        </a:moveTo>
                        <a:lnTo>
                          <a:pt x="11" y="9"/>
                        </a:lnTo>
                        <a:lnTo>
                          <a:pt x="0" y="18"/>
                        </a:lnTo>
                        <a:lnTo>
                          <a:pt x="11" y="28"/>
                        </a:lnTo>
                        <a:lnTo>
                          <a:pt x="22" y="37"/>
                        </a:lnTo>
                        <a:lnTo>
                          <a:pt x="33" y="28"/>
                        </a:lnTo>
                        <a:lnTo>
                          <a:pt x="44" y="18"/>
                        </a:lnTo>
                        <a:lnTo>
                          <a:pt x="33" y="9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D8A2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19" name="Freeform 190"/>
                  <p:cNvSpPr>
                    <a:spLocks/>
                  </p:cNvSpPr>
                  <p:nvPr/>
                </p:nvSpPr>
                <p:spPr bwMode="auto">
                  <a:xfrm>
                    <a:off x="3561" y="2112"/>
                    <a:ext cx="22" cy="19"/>
                  </a:xfrm>
                  <a:custGeom>
                    <a:avLst/>
                    <a:gdLst>
                      <a:gd name="T0" fmla="*/ 11 w 22"/>
                      <a:gd name="T1" fmla="*/ 0 h 19"/>
                      <a:gd name="T2" fmla="*/ 0 w 22"/>
                      <a:gd name="T3" fmla="*/ 0 h 19"/>
                      <a:gd name="T4" fmla="*/ 0 w 22"/>
                      <a:gd name="T5" fmla="*/ 9 h 19"/>
                      <a:gd name="T6" fmla="*/ 0 w 22"/>
                      <a:gd name="T7" fmla="*/ 19 h 19"/>
                      <a:gd name="T8" fmla="*/ 11 w 22"/>
                      <a:gd name="T9" fmla="*/ 19 h 19"/>
                      <a:gd name="T10" fmla="*/ 22 w 22"/>
                      <a:gd name="T11" fmla="*/ 19 h 19"/>
                      <a:gd name="T12" fmla="*/ 22 w 22"/>
                      <a:gd name="T13" fmla="*/ 9 h 19"/>
                      <a:gd name="T14" fmla="*/ 22 w 22"/>
                      <a:gd name="T15" fmla="*/ 0 h 19"/>
                      <a:gd name="T16" fmla="*/ 11 w 22"/>
                      <a:gd name="T17" fmla="*/ 0 h 1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" h="19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0" y="19"/>
                        </a:lnTo>
                        <a:lnTo>
                          <a:pt x="11" y="19"/>
                        </a:lnTo>
                        <a:lnTo>
                          <a:pt x="22" y="19"/>
                        </a:lnTo>
                        <a:lnTo>
                          <a:pt x="22" y="9"/>
                        </a:lnTo>
                        <a:lnTo>
                          <a:pt x="22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DAA5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</p:grpSp>
            <p:grpSp>
              <p:nvGrpSpPr>
                <p:cNvPr id="365" name="Group 205"/>
                <p:cNvGrpSpPr>
                  <a:grpSpLocks/>
                </p:cNvGrpSpPr>
                <p:nvPr/>
              </p:nvGrpSpPr>
              <p:grpSpPr bwMode="auto">
                <a:xfrm>
                  <a:off x="3713" y="1990"/>
                  <a:ext cx="249" cy="244"/>
                  <a:chOff x="3713" y="1990"/>
                  <a:chExt cx="249" cy="244"/>
                </a:xfrm>
              </p:grpSpPr>
              <p:sp>
                <p:nvSpPr>
                  <p:cNvPr id="394" name="Freeform 192"/>
                  <p:cNvSpPr>
                    <a:spLocks/>
                  </p:cNvSpPr>
                  <p:nvPr/>
                </p:nvSpPr>
                <p:spPr bwMode="auto">
                  <a:xfrm>
                    <a:off x="3713" y="1990"/>
                    <a:ext cx="249" cy="244"/>
                  </a:xfrm>
                  <a:custGeom>
                    <a:avLst/>
                    <a:gdLst>
                      <a:gd name="T0" fmla="*/ 119 w 249"/>
                      <a:gd name="T1" fmla="*/ 0 h 244"/>
                      <a:gd name="T2" fmla="*/ 76 w 249"/>
                      <a:gd name="T3" fmla="*/ 10 h 244"/>
                      <a:gd name="T4" fmla="*/ 32 w 249"/>
                      <a:gd name="T5" fmla="*/ 38 h 244"/>
                      <a:gd name="T6" fmla="*/ 11 w 249"/>
                      <a:gd name="T7" fmla="*/ 75 h 244"/>
                      <a:gd name="T8" fmla="*/ 0 w 249"/>
                      <a:gd name="T9" fmla="*/ 122 h 244"/>
                      <a:gd name="T10" fmla="*/ 11 w 249"/>
                      <a:gd name="T11" fmla="*/ 169 h 244"/>
                      <a:gd name="T12" fmla="*/ 32 w 249"/>
                      <a:gd name="T13" fmla="*/ 206 h 244"/>
                      <a:gd name="T14" fmla="*/ 76 w 249"/>
                      <a:gd name="T15" fmla="*/ 235 h 244"/>
                      <a:gd name="T16" fmla="*/ 119 w 249"/>
                      <a:gd name="T17" fmla="*/ 244 h 244"/>
                      <a:gd name="T18" fmla="*/ 173 w 249"/>
                      <a:gd name="T19" fmla="*/ 235 h 244"/>
                      <a:gd name="T20" fmla="*/ 217 w 249"/>
                      <a:gd name="T21" fmla="*/ 206 h 244"/>
                      <a:gd name="T22" fmla="*/ 238 w 249"/>
                      <a:gd name="T23" fmla="*/ 169 h 244"/>
                      <a:gd name="T24" fmla="*/ 249 w 249"/>
                      <a:gd name="T25" fmla="*/ 122 h 244"/>
                      <a:gd name="T26" fmla="*/ 238 w 249"/>
                      <a:gd name="T27" fmla="*/ 75 h 244"/>
                      <a:gd name="T28" fmla="*/ 217 w 249"/>
                      <a:gd name="T29" fmla="*/ 38 h 244"/>
                      <a:gd name="T30" fmla="*/ 173 w 249"/>
                      <a:gd name="T31" fmla="*/ 10 h 244"/>
                      <a:gd name="T32" fmla="*/ 119 w 249"/>
                      <a:gd name="T33" fmla="*/ 0 h 24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49" h="244">
                        <a:moveTo>
                          <a:pt x="119" y="0"/>
                        </a:moveTo>
                        <a:lnTo>
                          <a:pt x="76" y="10"/>
                        </a:lnTo>
                        <a:lnTo>
                          <a:pt x="32" y="38"/>
                        </a:lnTo>
                        <a:lnTo>
                          <a:pt x="11" y="75"/>
                        </a:lnTo>
                        <a:lnTo>
                          <a:pt x="0" y="122"/>
                        </a:lnTo>
                        <a:lnTo>
                          <a:pt x="11" y="169"/>
                        </a:lnTo>
                        <a:lnTo>
                          <a:pt x="32" y="206"/>
                        </a:lnTo>
                        <a:lnTo>
                          <a:pt x="76" y="235"/>
                        </a:lnTo>
                        <a:lnTo>
                          <a:pt x="119" y="244"/>
                        </a:lnTo>
                        <a:lnTo>
                          <a:pt x="173" y="235"/>
                        </a:lnTo>
                        <a:lnTo>
                          <a:pt x="217" y="206"/>
                        </a:lnTo>
                        <a:lnTo>
                          <a:pt x="238" y="169"/>
                        </a:lnTo>
                        <a:lnTo>
                          <a:pt x="249" y="122"/>
                        </a:lnTo>
                        <a:lnTo>
                          <a:pt x="238" y="75"/>
                        </a:lnTo>
                        <a:lnTo>
                          <a:pt x="217" y="38"/>
                        </a:lnTo>
                        <a:lnTo>
                          <a:pt x="173" y="10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1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95" name="Freeform 193"/>
                  <p:cNvSpPr>
                    <a:spLocks/>
                  </p:cNvSpPr>
                  <p:nvPr/>
                </p:nvSpPr>
                <p:spPr bwMode="auto">
                  <a:xfrm>
                    <a:off x="3724" y="2009"/>
                    <a:ext cx="227" cy="206"/>
                  </a:xfrm>
                  <a:custGeom>
                    <a:avLst/>
                    <a:gdLst>
                      <a:gd name="T0" fmla="*/ 108 w 227"/>
                      <a:gd name="T1" fmla="*/ 0 h 206"/>
                      <a:gd name="T2" fmla="*/ 65 w 227"/>
                      <a:gd name="T3" fmla="*/ 9 h 206"/>
                      <a:gd name="T4" fmla="*/ 32 w 227"/>
                      <a:gd name="T5" fmla="*/ 28 h 206"/>
                      <a:gd name="T6" fmla="*/ 11 w 227"/>
                      <a:gd name="T7" fmla="*/ 66 h 206"/>
                      <a:gd name="T8" fmla="*/ 0 w 227"/>
                      <a:gd name="T9" fmla="*/ 103 h 206"/>
                      <a:gd name="T10" fmla="*/ 11 w 227"/>
                      <a:gd name="T11" fmla="*/ 141 h 206"/>
                      <a:gd name="T12" fmla="*/ 32 w 227"/>
                      <a:gd name="T13" fmla="*/ 178 h 206"/>
                      <a:gd name="T14" fmla="*/ 65 w 227"/>
                      <a:gd name="T15" fmla="*/ 197 h 206"/>
                      <a:gd name="T16" fmla="*/ 108 w 227"/>
                      <a:gd name="T17" fmla="*/ 206 h 206"/>
                      <a:gd name="T18" fmla="*/ 162 w 227"/>
                      <a:gd name="T19" fmla="*/ 197 h 206"/>
                      <a:gd name="T20" fmla="*/ 195 w 227"/>
                      <a:gd name="T21" fmla="*/ 178 h 206"/>
                      <a:gd name="T22" fmla="*/ 216 w 227"/>
                      <a:gd name="T23" fmla="*/ 141 h 206"/>
                      <a:gd name="T24" fmla="*/ 227 w 227"/>
                      <a:gd name="T25" fmla="*/ 103 h 206"/>
                      <a:gd name="T26" fmla="*/ 216 w 227"/>
                      <a:gd name="T27" fmla="*/ 66 h 206"/>
                      <a:gd name="T28" fmla="*/ 195 w 227"/>
                      <a:gd name="T29" fmla="*/ 28 h 206"/>
                      <a:gd name="T30" fmla="*/ 162 w 227"/>
                      <a:gd name="T31" fmla="*/ 9 h 206"/>
                      <a:gd name="T32" fmla="*/ 108 w 227"/>
                      <a:gd name="T33" fmla="*/ 0 h 20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27" h="206">
                        <a:moveTo>
                          <a:pt x="108" y="0"/>
                        </a:moveTo>
                        <a:lnTo>
                          <a:pt x="65" y="9"/>
                        </a:lnTo>
                        <a:lnTo>
                          <a:pt x="32" y="28"/>
                        </a:lnTo>
                        <a:lnTo>
                          <a:pt x="11" y="66"/>
                        </a:lnTo>
                        <a:lnTo>
                          <a:pt x="0" y="103"/>
                        </a:lnTo>
                        <a:lnTo>
                          <a:pt x="11" y="141"/>
                        </a:lnTo>
                        <a:lnTo>
                          <a:pt x="32" y="178"/>
                        </a:lnTo>
                        <a:lnTo>
                          <a:pt x="65" y="197"/>
                        </a:lnTo>
                        <a:lnTo>
                          <a:pt x="108" y="206"/>
                        </a:lnTo>
                        <a:lnTo>
                          <a:pt x="162" y="197"/>
                        </a:lnTo>
                        <a:lnTo>
                          <a:pt x="195" y="178"/>
                        </a:lnTo>
                        <a:lnTo>
                          <a:pt x="216" y="141"/>
                        </a:lnTo>
                        <a:lnTo>
                          <a:pt x="227" y="103"/>
                        </a:lnTo>
                        <a:lnTo>
                          <a:pt x="216" y="66"/>
                        </a:lnTo>
                        <a:lnTo>
                          <a:pt x="195" y="28"/>
                        </a:lnTo>
                        <a:lnTo>
                          <a:pt x="162" y="9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20CD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96" name="Freeform 194"/>
                  <p:cNvSpPr>
                    <a:spLocks/>
                  </p:cNvSpPr>
                  <p:nvPr/>
                </p:nvSpPr>
                <p:spPr bwMode="auto">
                  <a:xfrm>
                    <a:off x="3735" y="2018"/>
                    <a:ext cx="205" cy="188"/>
                  </a:xfrm>
                  <a:custGeom>
                    <a:avLst/>
                    <a:gdLst>
                      <a:gd name="T0" fmla="*/ 97 w 205"/>
                      <a:gd name="T1" fmla="*/ 0 h 188"/>
                      <a:gd name="T2" fmla="*/ 65 w 205"/>
                      <a:gd name="T3" fmla="*/ 10 h 188"/>
                      <a:gd name="T4" fmla="*/ 32 w 205"/>
                      <a:gd name="T5" fmla="*/ 28 h 188"/>
                      <a:gd name="T6" fmla="*/ 10 w 205"/>
                      <a:gd name="T7" fmla="*/ 57 h 188"/>
                      <a:gd name="T8" fmla="*/ 0 w 205"/>
                      <a:gd name="T9" fmla="*/ 94 h 188"/>
                      <a:gd name="T10" fmla="*/ 10 w 205"/>
                      <a:gd name="T11" fmla="*/ 132 h 188"/>
                      <a:gd name="T12" fmla="*/ 32 w 205"/>
                      <a:gd name="T13" fmla="*/ 160 h 188"/>
                      <a:gd name="T14" fmla="*/ 65 w 205"/>
                      <a:gd name="T15" fmla="*/ 178 h 188"/>
                      <a:gd name="T16" fmla="*/ 97 w 205"/>
                      <a:gd name="T17" fmla="*/ 188 h 188"/>
                      <a:gd name="T18" fmla="*/ 140 w 205"/>
                      <a:gd name="T19" fmla="*/ 178 h 188"/>
                      <a:gd name="T20" fmla="*/ 173 w 205"/>
                      <a:gd name="T21" fmla="*/ 160 h 188"/>
                      <a:gd name="T22" fmla="*/ 195 w 205"/>
                      <a:gd name="T23" fmla="*/ 132 h 188"/>
                      <a:gd name="T24" fmla="*/ 205 w 205"/>
                      <a:gd name="T25" fmla="*/ 94 h 188"/>
                      <a:gd name="T26" fmla="*/ 195 w 205"/>
                      <a:gd name="T27" fmla="*/ 57 h 188"/>
                      <a:gd name="T28" fmla="*/ 173 w 205"/>
                      <a:gd name="T29" fmla="*/ 28 h 188"/>
                      <a:gd name="T30" fmla="*/ 140 w 205"/>
                      <a:gd name="T31" fmla="*/ 10 h 188"/>
                      <a:gd name="T32" fmla="*/ 97 w 205"/>
                      <a:gd name="T33" fmla="*/ 0 h 18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05" h="188">
                        <a:moveTo>
                          <a:pt x="97" y="0"/>
                        </a:moveTo>
                        <a:lnTo>
                          <a:pt x="65" y="10"/>
                        </a:lnTo>
                        <a:lnTo>
                          <a:pt x="32" y="28"/>
                        </a:lnTo>
                        <a:lnTo>
                          <a:pt x="10" y="57"/>
                        </a:lnTo>
                        <a:lnTo>
                          <a:pt x="0" y="94"/>
                        </a:lnTo>
                        <a:lnTo>
                          <a:pt x="10" y="132"/>
                        </a:lnTo>
                        <a:lnTo>
                          <a:pt x="32" y="160"/>
                        </a:lnTo>
                        <a:lnTo>
                          <a:pt x="65" y="178"/>
                        </a:lnTo>
                        <a:lnTo>
                          <a:pt x="97" y="188"/>
                        </a:lnTo>
                        <a:lnTo>
                          <a:pt x="140" y="178"/>
                        </a:lnTo>
                        <a:lnTo>
                          <a:pt x="173" y="160"/>
                        </a:lnTo>
                        <a:lnTo>
                          <a:pt x="195" y="132"/>
                        </a:lnTo>
                        <a:lnTo>
                          <a:pt x="205" y="94"/>
                        </a:lnTo>
                        <a:lnTo>
                          <a:pt x="195" y="57"/>
                        </a:lnTo>
                        <a:lnTo>
                          <a:pt x="173" y="28"/>
                        </a:lnTo>
                        <a:lnTo>
                          <a:pt x="140" y="1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rgbClr val="2FCE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97" name="Freeform 195"/>
                  <p:cNvSpPr>
                    <a:spLocks/>
                  </p:cNvSpPr>
                  <p:nvPr/>
                </p:nvSpPr>
                <p:spPr bwMode="auto">
                  <a:xfrm>
                    <a:off x="3745" y="2028"/>
                    <a:ext cx="185" cy="178"/>
                  </a:xfrm>
                  <a:custGeom>
                    <a:avLst/>
                    <a:gdLst>
                      <a:gd name="T0" fmla="*/ 87 w 185"/>
                      <a:gd name="T1" fmla="*/ 0 h 178"/>
                      <a:gd name="T2" fmla="*/ 55 w 185"/>
                      <a:gd name="T3" fmla="*/ 9 h 178"/>
                      <a:gd name="T4" fmla="*/ 33 w 185"/>
                      <a:gd name="T5" fmla="*/ 28 h 178"/>
                      <a:gd name="T6" fmla="*/ 11 w 185"/>
                      <a:gd name="T7" fmla="*/ 56 h 178"/>
                      <a:gd name="T8" fmla="*/ 0 w 185"/>
                      <a:gd name="T9" fmla="*/ 84 h 178"/>
                      <a:gd name="T10" fmla="*/ 11 w 185"/>
                      <a:gd name="T11" fmla="*/ 122 h 178"/>
                      <a:gd name="T12" fmla="*/ 33 w 185"/>
                      <a:gd name="T13" fmla="*/ 150 h 178"/>
                      <a:gd name="T14" fmla="*/ 55 w 185"/>
                      <a:gd name="T15" fmla="*/ 168 h 178"/>
                      <a:gd name="T16" fmla="*/ 87 w 185"/>
                      <a:gd name="T17" fmla="*/ 178 h 178"/>
                      <a:gd name="T18" fmla="*/ 130 w 185"/>
                      <a:gd name="T19" fmla="*/ 168 h 178"/>
                      <a:gd name="T20" fmla="*/ 163 w 185"/>
                      <a:gd name="T21" fmla="*/ 150 h 178"/>
                      <a:gd name="T22" fmla="*/ 174 w 185"/>
                      <a:gd name="T23" fmla="*/ 122 h 178"/>
                      <a:gd name="T24" fmla="*/ 185 w 185"/>
                      <a:gd name="T25" fmla="*/ 84 h 178"/>
                      <a:gd name="T26" fmla="*/ 174 w 185"/>
                      <a:gd name="T27" fmla="*/ 56 h 178"/>
                      <a:gd name="T28" fmla="*/ 163 w 185"/>
                      <a:gd name="T29" fmla="*/ 28 h 178"/>
                      <a:gd name="T30" fmla="*/ 130 w 185"/>
                      <a:gd name="T31" fmla="*/ 9 h 178"/>
                      <a:gd name="T32" fmla="*/ 87 w 185"/>
                      <a:gd name="T33" fmla="*/ 0 h 17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5" h="178">
                        <a:moveTo>
                          <a:pt x="87" y="0"/>
                        </a:moveTo>
                        <a:lnTo>
                          <a:pt x="55" y="9"/>
                        </a:lnTo>
                        <a:lnTo>
                          <a:pt x="33" y="28"/>
                        </a:lnTo>
                        <a:lnTo>
                          <a:pt x="11" y="56"/>
                        </a:lnTo>
                        <a:lnTo>
                          <a:pt x="0" y="84"/>
                        </a:lnTo>
                        <a:lnTo>
                          <a:pt x="11" y="122"/>
                        </a:lnTo>
                        <a:lnTo>
                          <a:pt x="33" y="150"/>
                        </a:lnTo>
                        <a:lnTo>
                          <a:pt x="55" y="168"/>
                        </a:lnTo>
                        <a:lnTo>
                          <a:pt x="87" y="178"/>
                        </a:lnTo>
                        <a:lnTo>
                          <a:pt x="130" y="168"/>
                        </a:lnTo>
                        <a:lnTo>
                          <a:pt x="163" y="150"/>
                        </a:lnTo>
                        <a:lnTo>
                          <a:pt x="174" y="122"/>
                        </a:lnTo>
                        <a:lnTo>
                          <a:pt x="185" y="84"/>
                        </a:lnTo>
                        <a:lnTo>
                          <a:pt x="174" y="56"/>
                        </a:lnTo>
                        <a:lnTo>
                          <a:pt x="163" y="28"/>
                        </a:lnTo>
                        <a:lnTo>
                          <a:pt x="130" y="9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3FD1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98" name="Freeform 196"/>
                  <p:cNvSpPr>
                    <a:spLocks/>
                  </p:cNvSpPr>
                  <p:nvPr/>
                </p:nvSpPr>
                <p:spPr bwMode="auto">
                  <a:xfrm>
                    <a:off x="3756" y="2037"/>
                    <a:ext cx="174" cy="159"/>
                  </a:xfrm>
                  <a:custGeom>
                    <a:avLst/>
                    <a:gdLst>
                      <a:gd name="T0" fmla="*/ 76 w 174"/>
                      <a:gd name="T1" fmla="*/ 0 h 159"/>
                      <a:gd name="T2" fmla="*/ 44 w 174"/>
                      <a:gd name="T3" fmla="*/ 9 h 159"/>
                      <a:gd name="T4" fmla="*/ 22 w 174"/>
                      <a:gd name="T5" fmla="*/ 28 h 159"/>
                      <a:gd name="T6" fmla="*/ 11 w 174"/>
                      <a:gd name="T7" fmla="*/ 47 h 159"/>
                      <a:gd name="T8" fmla="*/ 0 w 174"/>
                      <a:gd name="T9" fmla="*/ 75 h 159"/>
                      <a:gd name="T10" fmla="*/ 11 w 174"/>
                      <a:gd name="T11" fmla="*/ 113 h 159"/>
                      <a:gd name="T12" fmla="*/ 22 w 174"/>
                      <a:gd name="T13" fmla="*/ 131 h 159"/>
                      <a:gd name="T14" fmla="*/ 44 w 174"/>
                      <a:gd name="T15" fmla="*/ 150 h 159"/>
                      <a:gd name="T16" fmla="*/ 76 w 174"/>
                      <a:gd name="T17" fmla="*/ 159 h 159"/>
                      <a:gd name="T18" fmla="*/ 119 w 174"/>
                      <a:gd name="T19" fmla="*/ 150 h 159"/>
                      <a:gd name="T20" fmla="*/ 141 w 174"/>
                      <a:gd name="T21" fmla="*/ 131 h 159"/>
                      <a:gd name="T22" fmla="*/ 163 w 174"/>
                      <a:gd name="T23" fmla="*/ 113 h 159"/>
                      <a:gd name="T24" fmla="*/ 174 w 174"/>
                      <a:gd name="T25" fmla="*/ 75 h 159"/>
                      <a:gd name="T26" fmla="*/ 163 w 174"/>
                      <a:gd name="T27" fmla="*/ 47 h 159"/>
                      <a:gd name="T28" fmla="*/ 141 w 174"/>
                      <a:gd name="T29" fmla="*/ 28 h 159"/>
                      <a:gd name="T30" fmla="*/ 119 w 174"/>
                      <a:gd name="T31" fmla="*/ 9 h 159"/>
                      <a:gd name="T32" fmla="*/ 76 w 174"/>
                      <a:gd name="T33" fmla="*/ 0 h 15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4" h="159">
                        <a:moveTo>
                          <a:pt x="76" y="0"/>
                        </a:moveTo>
                        <a:lnTo>
                          <a:pt x="44" y="9"/>
                        </a:lnTo>
                        <a:lnTo>
                          <a:pt x="22" y="28"/>
                        </a:lnTo>
                        <a:lnTo>
                          <a:pt x="11" y="47"/>
                        </a:lnTo>
                        <a:lnTo>
                          <a:pt x="0" y="75"/>
                        </a:lnTo>
                        <a:lnTo>
                          <a:pt x="11" y="113"/>
                        </a:lnTo>
                        <a:lnTo>
                          <a:pt x="22" y="131"/>
                        </a:lnTo>
                        <a:lnTo>
                          <a:pt x="44" y="150"/>
                        </a:lnTo>
                        <a:lnTo>
                          <a:pt x="76" y="159"/>
                        </a:lnTo>
                        <a:lnTo>
                          <a:pt x="119" y="150"/>
                        </a:lnTo>
                        <a:lnTo>
                          <a:pt x="141" y="131"/>
                        </a:lnTo>
                        <a:lnTo>
                          <a:pt x="163" y="113"/>
                        </a:lnTo>
                        <a:lnTo>
                          <a:pt x="174" y="75"/>
                        </a:lnTo>
                        <a:lnTo>
                          <a:pt x="163" y="47"/>
                        </a:lnTo>
                        <a:lnTo>
                          <a:pt x="141" y="28"/>
                        </a:lnTo>
                        <a:lnTo>
                          <a:pt x="119" y="9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50D4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99" name="Freeform 197"/>
                  <p:cNvSpPr>
                    <a:spLocks/>
                  </p:cNvSpPr>
                  <p:nvPr/>
                </p:nvSpPr>
                <p:spPr bwMode="auto">
                  <a:xfrm>
                    <a:off x="3767" y="2046"/>
                    <a:ext cx="152" cy="141"/>
                  </a:xfrm>
                  <a:custGeom>
                    <a:avLst/>
                    <a:gdLst>
                      <a:gd name="T0" fmla="*/ 76 w 152"/>
                      <a:gd name="T1" fmla="*/ 0 h 141"/>
                      <a:gd name="T2" fmla="*/ 43 w 152"/>
                      <a:gd name="T3" fmla="*/ 10 h 141"/>
                      <a:gd name="T4" fmla="*/ 22 w 152"/>
                      <a:gd name="T5" fmla="*/ 19 h 141"/>
                      <a:gd name="T6" fmla="*/ 11 w 152"/>
                      <a:gd name="T7" fmla="*/ 38 h 141"/>
                      <a:gd name="T8" fmla="*/ 0 w 152"/>
                      <a:gd name="T9" fmla="*/ 66 h 141"/>
                      <a:gd name="T10" fmla="*/ 11 w 152"/>
                      <a:gd name="T11" fmla="*/ 94 h 141"/>
                      <a:gd name="T12" fmla="*/ 22 w 152"/>
                      <a:gd name="T13" fmla="*/ 122 h 141"/>
                      <a:gd name="T14" fmla="*/ 43 w 152"/>
                      <a:gd name="T15" fmla="*/ 132 h 141"/>
                      <a:gd name="T16" fmla="*/ 76 w 152"/>
                      <a:gd name="T17" fmla="*/ 141 h 141"/>
                      <a:gd name="T18" fmla="*/ 108 w 152"/>
                      <a:gd name="T19" fmla="*/ 132 h 141"/>
                      <a:gd name="T20" fmla="*/ 130 w 152"/>
                      <a:gd name="T21" fmla="*/ 122 h 141"/>
                      <a:gd name="T22" fmla="*/ 152 w 152"/>
                      <a:gd name="T23" fmla="*/ 94 h 141"/>
                      <a:gd name="T24" fmla="*/ 152 w 152"/>
                      <a:gd name="T25" fmla="*/ 66 h 141"/>
                      <a:gd name="T26" fmla="*/ 152 w 152"/>
                      <a:gd name="T27" fmla="*/ 38 h 141"/>
                      <a:gd name="T28" fmla="*/ 130 w 152"/>
                      <a:gd name="T29" fmla="*/ 19 h 141"/>
                      <a:gd name="T30" fmla="*/ 108 w 152"/>
                      <a:gd name="T31" fmla="*/ 10 h 141"/>
                      <a:gd name="T32" fmla="*/ 76 w 152"/>
                      <a:gd name="T33" fmla="*/ 0 h 14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52" h="141">
                        <a:moveTo>
                          <a:pt x="76" y="0"/>
                        </a:moveTo>
                        <a:lnTo>
                          <a:pt x="43" y="10"/>
                        </a:lnTo>
                        <a:lnTo>
                          <a:pt x="22" y="19"/>
                        </a:lnTo>
                        <a:lnTo>
                          <a:pt x="11" y="38"/>
                        </a:lnTo>
                        <a:lnTo>
                          <a:pt x="0" y="66"/>
                        </a:lnTo>
                        <a:lnTo>
                          <a:pt x="11" y="94"/>
                        </a:lnTo>
                        <a:lnTo>
                          <a:pt x="22" y="122"/>
                        </a:lnTo>
                        <a:lnTo>
                          <a:pt x="43" y="132"/>
                        </a:lnTo>
                        <a:lnTo>
                          <a:pt x="76" y="141"/>
                        </a:lnTo>
                        <a:lnTo>
                          <a:pt x="108" y="132"/>
                        </a:lnTo>
                        <a:lnTo>
                          <a:pt x="130" y="122"/>
                        </a:lnTo>
                        <a:lnTo>
                          <a:pt x="152" y="94"/>
                        </a:lnTo>
                        <a:lnTo>
                          <a:pt x="152" y="66"/>
                        </a:lnTo>
                        <a:lnTo>
                          <a:pt x="152" y="38"/>
                        </a:lnTo>
                        <a:lnTo>
                          <a:pt x="130" y="19"/>
                        </a:lnTo>
                        <a:lnTo>
                          <a:pt x="108" y="10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60D7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00" name="Freeform 198"/>
                  <p:cNvSpPr>
                    <a:spLocks/>
                  </p:cNvSpPr>
                  <p:nvPr/>
                </p:nvSpPr>
                <p:spPr bwMode="auto">
                  <a:xfrm>
                    <a:off x="3778" y="2056"/>
                    <a:ext cx="130" cy="122"/>
                  </a:xfrm>
                  <a:custGeom>
                    <a:avLst/>
                    <a:gdLst>
                      <a:gd name="T0" fmla="*/ 65 w 130"/>
                      <a:gd name="T1" fmla="*/ 0 h 122"/>
                      <a:gd name="T2" fmla="*/ 43 w 130"/>
                      <a:gd name="T3" fmla="*/ 9 h 122"/>
                      <a:gd name="T4" fmla="*/ 22 w 130"/>
                      <a:gd name="T5" fmla="*/ 19 h 122"/>
                      <a:gd name="T6" fmla="*/ 11 w 130"/>
                      <a:gd name="T7" fmla="*/ 37 h 122"/>
                      <a:gd name="T8" fmla="*/ 0 w 130"/>
                      <a:gd name="T9" fmla="*/ 65 h 122"/>
                      <a:gd name="T10" fmla="*/ 11 w 130"/>
                      <a:gd name="T11" fmla="*/ 84 h 122"/>
                      <a:gd name="T12" fmla="*/ 22 w 130"/>
                      <a:gd name="T13" fmla="*/ 103 h 122"/>
                      <a:gd name="T14" fmla="*/ 43 w 130"/>
                      <a:gd name="T15" fmla="*/ 122 h 122"/>
                      <a:gd name="T16" fmla="*/ 65 w 130"/>
                      <a:gd name="T17" fmla="*/ 122 h 122"/>
                      <a:gd name="T18" fmla="*/ 87 w 130"/>
                      <a:gd name="T19" fmla="*/ 122 h 122"/>
                      <a:gd name="T20" fmla="*/ 108 w 130"/>
                      <a:gd name="T21" fmla="*/ 103 h 122"/>
                      <a:gd name="T22" fmla="*/ 130 w 130"/>
                      <a:gd name="T23" fmla="*/ 84 h 122"/>
                      <a:gd name="T24" fmla="*/ 130 w 130"/>
                      <a:gd name="T25" fmla="*/ 65 h 122"/>
                      <a:gd name="T26" fmla="*/ 130 w 130"/>
                      <a:gd name="T27" fmla="*/ 37 h 122"/>
                      <a:gd name="T28" fmla="*/ 108 w 130"/>
                      <a:gd name="T29" fmla="*/ 19 h 122"/>
                      <a:gd name="T30" fmla="*/ 87 w 130"/>
                      <a:gd name="T31" fmla="*/ 9 h 122"/>
                      <a:gd name="T32" fmla="*/ 65 w 130"/>
                      <a:gd name="T33" fmla="*/ 0 h 1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0" h="122">
                        <a:moveTo>
                          <a:pt x="65" y="0"/>
                        </a:moveTo>
                        <a:lnTo>
                          <a:pt x="43" y="9"/>
                        </a:lnTo>
                        <a:lnTo>
                          <a:pt x="22" y="19"/>
                        </a:lnTo>
                        <a:lnTo>
                          <a:pt x="11" y="37"/>
                        </a:lnTo>
                        <a:lnTo>
                          <a:pt x="0" y="65"/>
                        </a:lnTo>
                        <a:lnTo>
                          <a:pt x="11" y="84"/>
                        </a:lnTo>
                        <a:lnTo>
                          <a:pt x="22" y="103"/>
                        </a:lnTo>
                        <a:lnTo>
                          <a:pt x="43" y="122"/>
                        </a:lnTo>
                        <a:lnTo>
                          <a:pt x="65" y="122"/>
                        </a:lnTo>
                        <a:lnTo>
                          <a:pt x="87" y="122"/>
                        </a:lnTo>
                        <a:lnTo>
                          <a:pt x="108" y="103"/>
                        </a:lnTo>
                        <a:lnTo>
                          <a:pt x="130" y="84"/>
                        </a:lnTo>
                        <a:lnTo>
                          <a:pt x="130" y="65"/>
                        </a:lnTo>
                        <a:lnTo>
                          <a:pt x="130" y="37"/>
                        </a:lnTo>
                        <a:lnTo>
                          <a:pt x="108" y="19"/>
                        </a:lnTo>
                        <a:lnTo>
                          <a:pt x="87" y="9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6FDBB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01" name="Freeform 199"/>
                  <p:cNvSpPr>
                    <a:spLocks/>
                  </p:cNvSpPr>
                  <p:nvPr/>
                </p:nvSpPr>
                <p:spPr bwMode="auto">
                  <a:xfrm>
                    <a:off x="3778" y="2065"/>
                    <a:ext cx="119" cy="103"/>
                  </a:xfrm>
                  <a:custGeom>
                    <a:avLst/>
                    <a:gdLst>
                      <a:gd name="T0" fmla="*/ 54 w 119"/>
                      <a:gd name="T1" fmla="*/ 0 h 103"/>
                      <a:gd name="T2" fmla="*/ 32 w 119"/>
                      <a:gd name="T3" fmla="*/ 10 h 103"/>
                      <a:gd name="T4" fmla="*/ 11 w 119"/>
                      <a:gd name="T5" fmla="*/ 19 h 103"/>
                      <a:gd name="T6" fmla="*/ 0 w 119"/>
                      <a:gd name="T7" fmla="*/ 56 h 103"/>
                      <a:gd name="T8" fmla="*/ 11 w 119"/>
                      <a:gd name="T9" fmla="*/ 94 h 103"/>
                      <a:gd name="T10" fmla="*/ 54 w 119"/>
                      <a:gd name="T11" fmla="*/ 103 h 103"/>
                      <a:gd name="T12" fmla="*/ 108 w 119"/>
                      <a:gd name="T13" fmla="*/ 94 h 103"/>
                      <a:gd name="T14" fmla="*/ 119 w 119"/>
                      <a:gd name="T15" fmla="*/ 56 h 103"/>
                      <a:gd name="T16" fmla="*/ 108 w 119"/>
                      <a:gd name="T17" fmla="*/ 19 h 103"/>
                      <a:gd name="T18" fmla="*/ 87 w 119"/>
                      <a:gd name="T19" fmla="*/ 10 h 103"/>
                      <a:gd name="T20" fmla="*/ 54 w 119"/>
                      <a:gd name="T21" fmla="*/ 0 h 10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9" h="103">
                        <a:moveTo>
                          <a:pt x="54" y="0"/>
                        </a:moveTo>
                        <a:lnTo>
                          <a:pt x="32" y="10"/>
                        </a:lnTo>
                        <a:lnTo>
                          <a:pt x="11" y="19"/>
                        </a:lnTo>
                        <a:lnTo>
                          <a:pt x="0" y="56"/>
                        </a:lnTo>
                        <a:lnTo>
                          <a:pt x="11" y="94"/>
                        </a:lnTo>
                        <a:lnTo>
                          <a:pt x="54" y="103"/>
                        </a:lnTo>
                        <a:lnTo>
                          <a:pt x="108" y="94"/>
                        </a:lnTo>
                        <a:lnTo>
                          <a:pt x="119" y="56"/>
                        </a:lnTo>
                        <a:lnTo>
                          <a:pt x="108" y="19"/>
                        </a:lnTo>
                        <a:lnTo>
                          <a:pt x="87" y="1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7ED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02" name="Freeform 200"/>
                  <p:cNvSpPr>
                    <a:spLocks/>
                  </p:cNvSpPr>
                  <p:nvPr/>
                </p:nvSpPr>
                <p:spPr bwMode="auto">
                  <a:xfrm>
                    <a:off x="3789" y="2075"/>
                    <a:ext cx="97" cy="84"/>
                  </a:xfrm>
                  <a:custGeom>
                    <a:avLst/>
                    <a:gdLst>
                      <a:gd name="T0" fmla="*/ 43 w 97"/>
                      <a:gd name="T1" fmla="*/ 0 h 84"/>
                      <a:gd name="T2" fmla="*/ 11 w 97"/>
                      <a:gd name="T3" fmla="*/ 9 h 84"/>
                      <a:gd name="T4" fmla="*/ 0 w 97"/>
                      <a:gd name="T5" fmla="*/ 46 h 84"/>
                      <a:gd name="T6" fmla="*/ 11 w 97"/>
                      <a:gd name="T7" fmla="*/ 75 h 84"/>
                      <a:gd name="T8" fmla="*/ 43 w 97"/>
                      <a:gd name="T9" fmla="*/ 84 h 84"/>
                      <a:gd name="T10" fmla="*/ 86 w 97"/>
                      <a:gd name="T11" fmla="*/ 75 h 84"/>
                      <a:gd name="T12" fmla="*/ 97 w 97"/>
                      <a:gd name="T13" fmla="*/ 46 h 84"/>
                      <a:gd name="T14" fmla="*/ 86 w 97"/>
                      <a:gd name="T15" fmla="*/ 9 h 84"/>
                      <a:gd name="T16" fmla="*/ 43 w 97"/>
                      <a:gd name="T17" fmla="*/ 0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7" h="84">
                        <a:moveTo>
                          <a:pt x="43" y="0"/>
                        </a:moveTo>
                        <a:lnTo>
                          <a:pt x="11" y="9"/>
                        </a:lnTo>
                        <a:lnTo>
                          <a:pt x="0" y="46"/>
                        </a:lnTo>
                        <a:lnTo>
                          <a:pt x="11" y="75"/>
                        </a:lnTo>
                        <a:lnTo>
                          <a:pt x="43" y="84"/>
                        </a:lnTo>
                        <a:lnTo>
                          <a:pt x="86" y="75"/>
                        </a:lnTo>
                        <a:lnTo>
                          <a:pt x="97" y="46"/>
                        </a:lnTo>
                        <a:lnTo>
                          <a:pt x="86" y="9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8AE3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03" name="Freeform 201"/>
                  <p:cNvSpPr>
                    <a:spLocks/>
                  </p:cNvSpPr>
                  <p:nvPr/>
                </p:nvSpPr>
                <p:spPr bwMode="auto">
                  <a:xfrm>
                    <a:off x="3800" y="2084"/>
                    <a:ext cx="75" cy="66"/>
                  </a:xfrm>
                  <a:custGeom>
                    <a:avLst/>
                    <a:gdLst>
                      <a:gd name="T0" fmla="*/ 43 w 75"/>
                      <a:gd name="T1" fmla="*/ 0 h 66"/>
                      <a:gd name="T2" fmla="*/ 10 w 75"/>
                      <a:gd name="T3" fmla="*/ 9 h 66"/>
                      <a:gd name="T4" fmla="*/ 0 w 75"/>
                      <a:gd name="T5" fmla="*/ 37 h 66"/>
                      <a:gd name="T6" fmla="*/ 10 w 75"/>
                      <a:gd name="T7" fmla="*/ 56 h 66"/>
                      <a:gd name="T8" fmla="*/ 43 w 75"/>
                      <a:gd name="T9" fmla="*/ 66 h 66"/>
                      <a:gd name="T10" fmla="*/ 65 w 75"/>
                      <a:gd name="T11" fmla="*/ 56 h 66"/>
                      <a:gd name="T12" fmla="*/ 75 w 75"/>
                      <a:gd name="T13" fmla="*/ 37 h 66"/>
                      <a:gd name="T14" fmla="*/ 65 w 75"/>
                      <a:gd name="T15" fmla="*/ 9 h 66"/>
                      <a:gd name="T16" fmla="*/ 43 w 75"/>
                      <a:gd name="T17" fmla="*/ 0 h 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5" h="66">
                        <a:moveTo>
                          <a:pt x="43" y="0"/>
                        </a:moveTo>
                        <a:lnTo>
                          <a:pt x="10" y="9"/>
                        </a:lnTo>
                        <a:lnTo>
                          <a:pt x="0" y="37"/>
                        </a:lnTo>
                        <a:lnTo>
                          <a:pt x="10" y="56"/>
                        </a:lnTo>
                        <a:lnTo>
                          <a:pt x="43" y="66"/>
                        </a:lnTo>
                        <a:lnTo>
                          <a:pt x="65" y="56"/>
                        </a:lnTo>
                        <a:lnTo>
                          <a:pt x="75" y="37"/>
                        </a:lnTo>
                        <a:lnTo>
                          <a:pt x="65" y="9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94E6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04" name="Freeform 202"/>
                  <p:cNvSpPr>
                    <a:spLocks/>
                  </p:cNvSpPr>
                  <p:nvPr/>
                </p:nvSpPr>
                <p:spPr bwMode="auto">
                  <a:xfrm>
                    <a:off x="3810" y="2093"/>
                    <a:ext cx="65" cy="57"/>
                  </a:xfrm>
                  <a:custGeom>
                    <a:avLst/>
                    <a:gdLst>
                      <a:gd name="T0" fmla="*/ 33 w 65"/>
                      <a:gd name="T1" fmla="*/ 0 h 57"/>
                      <a:gd name="T2" fmla="*/ 11 w 65"/>
                      <a:gd name="T3" fmla="*/ 10 h 57"/>
                      <a:gd name="T4" fmla="*/ 0 w 65"/>
                      <a:gd name="T5" fmla="*/ 28 h 57"/>
                      <a:gd name="T6" fmla="*/ 11 w 65"/>
                      <a:gd name="T7" fmla="*/ 47 h 57"/>
                      <a:gd name="T8" fmla="*/ 33 w 65"/>
                      <a:gd name="T9" fmla="*/ 57 h 57"/>
                      <a:gd name="T10" fmla="*/ 55 w 65"/>
                      <a:gd name="T11" fmla="*/ 47 h 57"/>
                      <a:gd name="T12" fmla="*/ 65 w 65"/>
                      <a:gd name="T13" fmla="*/ 28 h 57"/>
                      <a:gd name="T14" fmla="*/ 55 w 65"/>
                      <a:gd name="T15" fmla="*/ 10 h 57"/>
                      <a:gd name="T16" fmla="*/ 33 w 65"/>
                      <a:gd name="T17" fmla="*/ 0 h 5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57">
                        <a:moveTo>
                          <a:pt x="33" y="0"/>
                        </a:moveTo>
                        <a:lnTo>
                          <a:pt x="11" y="10"/>
                        </a:lnTo>
                        <a:lnTo>
                          <a:pt x="0" y="28"/>
                        </a:lnTo>
                        <a:lnTo>
                          <a:pt x="11" y="47"/>
                        </a:lnTo>
                        <a:lnTo>
                          <a:pt x="33" y="57"/>
                        </a:lnTo>
                        <a:lnTo>
                          <a:pt x="55" y="47"/>
                        </a:lnTo>
                        <a:lnTo>
                          <a:pt x="65" y="28"/>
                        </a:lnTo>
                        <a:lnTo>
                          <a:pt x="55" y="1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9CE9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05" name="Freeform 203"/>
                  <p:cNvSpPr>
                    <a:spLocks/>
                  </p:cNvSpPr>
                  <p:nvPr/>
                </p:nvSpPr>
                <p:spPr bwMode="auto">
                  <a:xfrm>
                    <a:off x="3821" y="2103"/>
                    <a:ext cx="44" cy="37"/>
                  </a:xfrm>
                  <a:custGeom>
                    <a:avLst/>
                    <a:gdLst>
                      <a:gd name="T0" fmla="*/ 22 w 44"/>
                      <a:gd name="T1" fmla="*/ 0 h 37"/>
                      <a:gd name="T2" fmla="*/ 11 w 44"/>
                      <a:gd name="T3" fmla="*/ 9 h 37"/>
                      <a:gd name="T4" fmla="*/ 0 w 44"/>
                      <a:gd name="T5" fmla="*/ 18 h 37"/>
                      <a:gd name="T6" fmla="*/ 11 w 44"/>
                      <a:gd name="T7" fmla="*/ 28 h 37"/>
                      <a:gd name="T8" fmla="*/ 22 w 44"/>
                      <a:gd name="T9" fmla="*/ 37 h 37"/>
                      <a:gd name="T10" fmla="*/ 33 w 44"/>
                      <a:gd name="T11" fmla="*/ 28 h 37"/>
                      <a:gd name="T12" fmla="*/ 44 w 44"/>
                      <a:gd name="T13" fmla="*/ 18 h 37"/>
                      <a:gd name="T14" fmla="*/ 33 w 44"/>
                      <a:gd name="T15" fmla="*/ 9 h 37"/>
                      <a:gd name="T16" fmla="*/ 22 w 44"/>
                      <a:gd name="T17" fmla="*/ 0 h 3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4" h="37">
                        <a:moveTo>
                          <a:pt x="22" y="0"/>
                        </a:moveTo>
                        <a:lnTo>
                          <a:pt x="11" y="9"/>
                        </a:lnTo>
                        <a:lnTo>
                          <a:pt x="0" y="18"/>
                        </a:lnTo>
                        <a:lnTo>
                          <a:pt x="11" y="28"/>
                        </a:lnTo>
                        <a:lnTo>
                          <a:pt x="22" y="37"/>
                        </a:lnTo>
                        <a:lnTo>
                          <a:pt x="33" y="28"/>
                        </a:lnTo>
                        <a:lnTo>
                          <a:pt x="44" y="18"/>
                        </a:lnTo>
                        <a:lnTo>
                          <a:pt x="33" y="9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A2EB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406" name="Freeform 204"/>
                  <p:cNvSpPr>
                    <a:spLocks/>
                  </p:cNvSpPr>
                  <p:nvPr/>
                </p:nvSpPr>
                <p:spPr bwMode="auto">
                  <a:xfrm>
                    <a:off x="3832" y="2112"/>
                    <a:ext cx="22" cy="19"/>
                  </a:xfrm>
                  <a:custGeom>
                    <a:avLst/>
                    <a:gdLst>
                      <a:gd name="T0" fmla="*/ 11 w 22"/>
                      <a:gd name="T1" fmla="*/ 0 h 19"/>
                      <a:gd name="T2" fmla="*/ 0 w 22"/>
                      <a:gd name="T3" fmla="*/ 0 h 19"/>
                      <a:gd name="T4" fmla="*/ 0 w 22"/>
                      <a:gd name="T5" fmla="*/ 9 h 19"/>
                      <a:gd name="T6" fmla="*/ 0 w 22"/>
                      <a:gd name="T7" fmla="*/ 19 h 19"/>
                      <a:gd name="T8" fmla="*/ 11 w 22"/>
                      <a:gd name="T9" fmla="*/ 19 h 19"/>
                      <a:gd name="T10" fmla="*/ 22 w 22"/>
                      <a:gd name="T11" fmla="*/ 19 h 19"/>
                      <a:gd name="T12" fmla="*/ 22 w 22"/>
                      <a:gd name="T13" fmla="*/ 9 h 19"/>
                      <a:gd name="T14" fmla="*/ 22 w 22"/>
                      <a:gd name="T15" fmla="*/ 0 h 19"/>
                      <a:gd name="T16" fmla="*/ 11 w 22"/>
                      <a:gd name="T17" fmla="*/ 0 h 1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" h="19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0" y="19"/>
                        </a:lnTo>
                        <a:lnTo>
                          <a:pt x="11" y="19"/>
                        </a:lnTo>
                        <a:lnTo>
                          <a:pt x="22" y="19"/>
                        </a:lnTo>
                        <a:lnTo>
                          <a:pt x="22" y="9"/>
                        </a:lnTo>
                        <a:lnTo>
                          <a:pt x="22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A5EC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</p:grpSp>
            <p:grpSp>
              <p:nvGrpSpPr>
                <p:cNvPr id="366" name="Group 219"/>
                <p:cNvGrpSpPr>
                  <a:grpSpLocks/>
                </p:cNvGrpSpPr>
                <p:nvPr/>
              </p:nvGrpSpPr>
              <p:grpSpPr bwMode="auto">
                <a:xfrm>
                  <a:off x="3984" y="1990"/>
                  <a:ext cx="249" cy="244"/>
                  <a:chOff x="3984" y="1990"/>
                  <a:chExt cx="249" cy="244"/>
                </a:xfrm>
              </p:grpSpPr>
              <p:sp>
                <p:nvSpPr>
                  <p:cNvPr id="381" name="Freeform 206"/>
                  <p:cNvSpPr>
                    <a:spLocks/>
                  </p:cNvSpPr>
                  <p:nvPr/>
                </p:nvSpPr>
                <p:spPr bwMode="auto">
                  <a:xfrm>
                    <a:off x="3984" y="1990"/>
                    <a:ext cx="249" cy="244"/>
                  </a:xfrm>
                  <a:custGeom>
                    <a:avLst/>
                    <a:gdLst>
                      <a:gd name="T0" fmla="*/ 130 w 249"/>
                      <a:gd name="T1" fmla="*/ 0 h 244"/>
                      <a:gd name="T2" fmla="*/ 86 w 249"/>
                      <a:gd name="T3" fmla="*/ 10 h 244"/>
                      <a:gd name="T4" fmla="*/ 43 w 249"/>
                      <a:gd name="T5" fmla="*/ 38 h 244"/>
                      <a:gd name="T6" fmla="*/ 11 w 249"/>
                      <a:gd name="T7" fmla="*/ 75 h 244"/>
                      <a:gd name="T8" fmla="*/ 0 w 249"/>
                      <a:gd name="T9" fmla="*/ 122 h 244"/>
                      <a:gd name="T10" fmla="*/ 11 w 249"/>
                      <a:gd name="T11" fmla="*/ 169 h 244"/>
                      <a:gd name="T12" fmla="*/ 43 w 249"/>
                      <a:gd name="T13" fmla="*/ 206 h 244"/>
                      <a:gd name="T14" fmla="*/ 86 w 249"/>
                      <a:gd name="T15" fmla="*/ 235 h 244"/>
                      <a:gd name="T16" fmla="*/ 130 w 249"/>
                      <a:gd name="T17" fmla="*/ 244 h 244"/>
                      <a:gd name="T18" fmla="*/ 173 w 249"/>
                      <a:gd name="T19" fmla="*/ 235 h 244"/>
                      <a:gd name="T20" fmla="*/ 216 w 249"/>
                      <a:gd name="T21" fmla="*/ 206 h 244"/>
                      <a:gd name="T22" fmla="*/ 238 w 249"/>
                      <a:gd name="T23" fmla="*/ 169 h 244"/>
                      <a:gd name="T24" fmla="*/ 249 w 249"/>
                      <a:gd name="T25" fmla="*/ 122 h 244"/>
                      <a:gd name="T26" fmla="*/ 238 w 249"/>
                      <a:gd name="T27" fmla="*/ 75 h 244"/>
                      <a:gd name="T28" fmla="*/ 216 w 249"/>
                      <a:gd name="T29" fmla="*/ 38 h 244"/>
                      <a:gd name="T30" fmla="*/ 173 w 249"/>
                      <a:gd name="T31" fmla="*/ 10 h 244"/>
                      <a:gd name="T32" fmla="*/ 130 w 249"/>
                      <a:gd name="T33" fmla="*/ 0 h 24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49" h="244">
                        <a:moveTo>
                          <a:pt x="130" y="0"/>
                        </a:moveTo>
                        <a:lnTo>
                          <a:pt x="86" y="10"/>
                        </a:lnTo>
                        <a:lnTo>
                          <a:pt x="43" y="38"/>
                        </a:lnTo>
                        <a:lnTo>
                          <a:pt x="11" y="75"/>
                        </a:lnTo>
                        <a:lnTo>
                          <a:pt x="0" y="122"/>
                        </a:lnTo>
                        <a:lnTo>
                          <a:pt x="11" y="169"/>
                        </a:lnTo>
                        <a:lnTo>
                          <a:pt x="43" y="206"/>
                        </a:lnTo>
                        <a:lnTo>
                          <a:pt x="86" y="235"/>
                        </a:lnTo>
                        <a:lnTo>
                          <a:pt x="130" y="244"/>
                        </a:lnTo>
                        <a:lnTo>
                          <a:pt x="173" y="235"/>
                        </a:lnTo>
                        <a:lnTo>
                          <a:pt x="216" y="206"/>
                        </a:lnTo>
                        <a:lnTo>
                          <a:pt x="238" y="169"/>
                        </a:lnTo>
                        <a:lnTo>
                          <a:pt x="249" y="122"/>
                        </a:lnTo>
                        <a:lnTo>
                          <a:pt x="238" y="75"/>
                        </a:lnTo>
                        <a:lnTo>
                          <a:pt x="216" y="38"/>
                        </a:lnTo>
                        <a:lnTo>
                          <a:pt x="173" y="10"/>
                        </a:lnTo>
                        <a:lnTo>
                          <a:pt x="130" y="0"/>
                        </a:lnTo>
                        <a:close/>
                      </a:path>
                    </a:pathLst>
                  </a:custGeom>
                  <a:solidFill>
                    <a:srgbClr val="0E80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82" name="Freeform 207"/>
                  <p:cNvSpPr>
                    <a:spLocks/>
                  </p:cNvSpPr>
                  <p:nvPr/>
                </p:nvSpPr>
                <p:spPr bwMode="auto">
                  <a:xfrm>
                    <a:off x="3995" y="2009"/>
                    <a:ext cx="227" cy="206"/>
                  </a:xfrm>
                  <a:custGeom>
                    <a:avLst/>
                    <a:gdLst>
                      <a:gd name="T0" fmla="*/ 119 w 227"/>
                      <a:gd name="T1" fmla="*/ 0 h 206"/>
                      <a:gd name="T2" fmla="*/ 75 w 227"/>
                      <a:gd name="T3" fmla="*/ 9 h 206"/>
                      <a:gd name="T4" fmla="*/ 43 w 227"/>
                      <a:gd name="T5" fmla="*/ 28 h 206"/>
                      <a:gd name="T6" fmla="*/ 10 w 227"/>
                      <a:gd name="T7" fmla="*/ 66 h 206"/>
                      <a:gd name="T8" fmla="*/ 0 w 227"/>
                      <a:gd name="T9" fmla="*/ 103 h 206"/>
                      <a:gd name="T10" fmla="*/ 10 w 227"/>
                      <a:gd name="T11" fmla="*/ 141 h 206"/>
                      <a:gd name="T12" fmla="*/ 43 w 227"/>
                      <a:gd name="T13" fmla="*/ 178 h 206"/>
                      <a:gd name="T14" fmla="*/ 75 w 227"/>
                      <a:gd name="T15" fmla="*/ 197 h 206"/>
                      <a:gd name="T16" fmla="*/ 119 w 227"/>
                      <a:gd name="T17" fmla="*/ 206 h 206"/>
                      <a:gd name="T18" fmla="*/ 162 w 227"/>
                      <a:gd name="T19" fmla="*/ 197 h 206"/>
                      <a:gd name="T20" fmla="*/ 195 w 227"/>
                      <a:gd name="T21" fmla="*/ 178 h 206"/>
                      <a:gd name="T22" fmla="*/ 216 w 227"/>
                      <a:gd name="T23" fmla="*/ 141 h 206"/>
                      <a:gd name="T24" fmla="*/ 227 w 227"/>
                      <a:gd name="T25" fmla="*/ 103 h 206"/>
                      <a:gd name="T26" fmla="*/ 216 w 227"/>
                      <a:gd name="T27" fmla="*/ 66 h 206"/>
                      <a:gd name="T28" fmla="*/ 195 w 227"/>
                      <a:gd name="T29" fmla="*/ 28 h 206"/>
                      <a:gd name="T30" fmla="*/ 162 w 227"/>
                      <a:gd name="T31" fmla="*/ 9 h 206"/>
                      <a:gd name="T32" fmla="*/ 119 w 227"/>
                      <a:gd name="T33" fmla="*/ 0 h 20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27" h="206">
                        <a:moveTo>
                          <a:pt x="119" y="0"/>
                        </a:moveTo>
                        <a:lnTo>
                          <a:pt x="75" y="9"/>
                        </a:lnTo>
                        <a:lnTo>
                          <a:pt x="43" y="28"/>
                        </a:lnTo>
                        <a:lnTo>
                          <a:pt x="10" y="66"/>
                        </a:lnTo>
                        <a:lnTo>
                          <a:pt x="0" y="103"/>
                        </a:lnTo>
                        <a:lnTo>
                          <a:pt x="10" y="141"/>
                        </a:lnTo>
                        <a:lnTo>
                          <a:pt x="43" y="178"/>
                        </a:lnTo>
                        <a:lnTo>
                          <a:pt x="75" y="197"/>
                        </a:lnTo>
                        <a:lnTo>
                          <a:pt x="119" y="206"/>
                        </a:lnTo>
                        <a:lnTo>
                          <a:pt x="162" y="197"/>
                        </a:lnTo>
                        <a:lnTo>
                          <a:pt x="195" y="178"/>
                        </a:lnTo>
                        <a:lnTo>
                          <a:pt x="216" y="141"/>
                        </a:lnTo>
                        <a:lnTo>
                          <a:pt x="227" y="103"/>
                        </a:lnTo>
                        <a:lnTo>
                          <a:pt x="216" y="66"/>
                        </a:lnTo>
                        <a:lnTo>
                          <a:pt x="195" y="28"/>
                        </a:lnTo>
                        <a:lnTo>
                          <a:pt x="162" y="9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1D83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83" name="Freeform 208"/>
                  <p:cNvSpPr>
                    <a:spLocks/>
                  </p:cNvSpPr>
                  <p:nvPr/>
                </p:nvSpPr>
                <p:spPr bwMode="auto">
                  <a:xfrm>
                    <a:off x="4005" y="2018"/>
                    <a:ext cx="206" cy="188"/>
                  </a:xfrm>
                  <a:custGeom>
                    <a:avLst/>
                    <a:gdLst>
                      <a:gd name="T0" fmla="*/ 109 w 206"/>
                      <a:gd name="T1" fmla="*/ 0 h 188"/>
                      <a:gd name="T2" fmla="*/ 65 w 206"/>
                      <a:gd name="T3" fmla="*/ 10 h 188"/>
                      <a:gd name="T4" fmla="*/ 33 w 206"/>
                      <a:gd name="T5" fmla="*/ 28 h 188"/>
                      <a:gd name="T6" fmla="*/ 11 w 206"/>
                      <a:gd name="T7" fmla="*/ 57 h 188"/>
                      <a:gd name="T8" fmla="*/ 0 w 206"/>
                      <a:gd name="T9" fmla="*/ 94 h 188"/>
                      <a:gd name="T10" fmla="*/ 11 w 206"/>
                      <a:gd name="T11" fmla="*/ 132 h 188"/>
                      <a:gd name="T12" fmla="*/ 33 w 206"/>
                      <a:gd name="T13" fmla="*/ 160 h 188"/>
                      <a:gd name="T14" fmla="*/ 65 w 206"/>
                      <a:gd name="T15" fmla="*/ 178 h 188"/>
                      <a:gd name="T16" fmla="*/ 109 w 206"/>
                      <a:gd name="T17" fmla="*/ 188 h 188"/>
                      <a:gd name="T18" fmla="*/ 152 w 206"/>
                      <a:gd name="T19" fmla="*/ 178 h 188"/>
                      <a:gd name="T20" fmla="*/ 174 w 206"/>
                      <a:gd name="T21" fmla="*/ 160 h 188"/>
                      <a:gd name="T22" fmla="*/ 195 w 206"/>
                      <a:gd name="T23" fmla="*/ 132 h 188"/>
                      <a:gd name="T24" fmla="*/ 206 w 206"/>
                      <a:gd name="T25" fmla="*/ 94 h 188"/>
                      <a:gd name="T26" fmla="*/ 195 w 206"/>
                      <a:gd name="T27" fmla="*/ 57 h 188"/>
                      <a:gd name="T28" fmla="*/ 174 w 206"/>
                      <a:gd name="T29" fmla="*/ 28 h 188"/>
                      <a:gd name="T30" fmla="*/ 152 w 206"/>
                      <a:gd name="T31" fmla="*/ 10 h 188"/>
                      <a:gd name="T32" fmla="*/ 109 w 206"/>
                      <a:gd name="T33" fmla="*/ 0 h 18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06" h="188">
                        <a:moveTo>
                          <a:pt x="109" y="0"/>
                        </a:moveTo>
                        <a:lnTo>
                          <a:pt x="65" y="10"/>
                        </a:lnTo>
                        <a:lnTo>
                          <a:pt x="33" y="28"/>
                        </a:lnTo>
                        <a:lnTo>
                          <a:pt x="11" y="57"/>
                        </a:lnTo>
                        <a:lnTo>
                          <a:pt x="0" y="94"/>
                        </a:lnTo>
                        <a:lnTo>
                          <a:pt x="11" y="132"/>
                        </a:lnTo>
                        <a:lnTo>
                          <a:pt x="33" y="160"/>
                        </a:lnTo>
                        <a:lnTo>
                          <a:pt x="65" y="178"/>
                        </a:lnTo>
                        <a:lnTo>
                          <a:pt x="109" y="188"/>
                        </a:lnTo>
                        <a:lnTo>
                          <a:pt x="152" y="178"/>
                        </a:lnTo>
                        <a:lnTo>
                          <a:pt x="174" y="160"/>
                        </a:lnTo>
                        <a:lnTo>
                          <a:pt x="195" y="132"/>
                        </a:lnTo>
                        <a:lnTo>
                          <a:pt x="206" y="94"/>
                        </a:lnTo>
                        <a:lnTo>
                          <a:pt x="195" y="57"/>
                        </a:lnTo>
                        <a:lnTo>
                          <a:pt x="174" y="28"/>
                        </a:lnTo>
                        <a:lnTo>
                          <a:pt x="152" y="10"/>
                        </a:lnTo>
                        <a:lnTo>
                          <a:pt x="109" y="0"/>
                        </a:lnTo>
                        <a:close/>
                      </a:path>
                    </a:pathLst>
                  </a:custGeom>
                  <a:solidFill>
                    <a:srgbClr val="2A87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84" name="Freeform 209"/>
                  <p:cNvSpPr>
                    <a:spLocks/>
                  </p:cNvSpPr>
                  <p:nvPr/>
                </p:nvSpPr>
                <p:spPr bwMode="auto">
                  <a:xfrm>
                    <a:off x="4016" y="2028"/>
                    <a:ext cx="184" cy="178"/>
                  </a:xfrm>
                  <a:custGeom>
                    <a:avLst/>
                    <a:gdLst>
                      <a:gd name="T0" fmla="*/ 98 w 184"/>
                      <a:gd name="T1" fmla="*/ 0 h 178"/>
                      <a:gd name="T2" fmla="*/ 65 w 184"/>
                      <a:gd name="T3" fmla="*/ 9 h 178"/>
                      <a:gd name="T4" fmla="*/ 33 w 184"/>
                      <a:gd name="T5" fmla="*/ 28 h 178"/>
                      <a:gd name="T6" fmla="*/ 11 w 184"/>
                      <a:gd name="T7" fmla="*/ 56 h 178"/>
                      <a:gd name="T8" fmla="*/ 0 w 184"/>
                      <a:gd name="T9" fmla="*/ 84 h 178"/>
                      <a:gd name="T10" fmla="*/ 11 w 184"/>
                      <a:gd name="T11" fmla="*/ 122 h 178"/>
                      <a:gd name="T12" fmla="*/ 33 w 184"/>
                      <a:gd name="T13" fmla="*/ 150 h 178"/>
                      <a:gd name="T14" fmla="*/ 65 w 184"/>
                      <a:gd name="T15" fmla="*/ 168 h 178"/>
                      <a:gd name="T16" fmla="*/ 98 w 184"/>
                      <a:gd name="T17" fmla="*/ 178 h 178"/>
                      <a:gd name="T18" fmla="*/ 130 w 184"/>
                      <a:gd name="T19" fmla="*/ 168 h 178"/>
                      <a:gd name="T20" fmla="*/ 163 w 184"/>
                      <a:gd name="T21" fmla="*/ 150 h 178"/>
                      <a:gd name="T22" fmla="*/ 174 w 184"/>
                      <a:gd name="T23" fmla="*/ 122 h 178"/>
                      <a:gd name="T24" fmla="*/ 184 w 184"/>
                      <a:gd name="T25" fmla="*/ 84 h 178"/>
                      <a:gd name="T26" fmla="*/ 174 w 184"/>
                      <a:gd name="T27" fmla="*/ 56 h 178"/>
                      <a:gd name="T28" fmla="*/ 163 w 184"/>
                      <a:gd name="T29" fmla="*/ 28 h 178"/>
                      <a:gd name="T30" fmla="*/ 130 w 184"/>
                      <a:gd name="T31" fmla="*/ 9 h 178"/>
                      <a:gd name="T32" fmla="*/ 98 w 184"/>
                      <a:gd name="T33" fmla="*/ 0 h 17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4" h="178">
                        <a:moveTo>
                          <a:pt x="98" y="0"/>
                        </a:moveTo>
                        <a:lnTo>
                          <a:pt x="65" y="9"/>
                        </a:lnTo>
                        <a:lnTo>
                          <a:pt x="33" y="28"/>
                        </a:lnTo>
                        <a:lnTo>
                          <a:pt x="11" y="56"/>
                        </a:lnTo>
                        <a:lnTo>
                          <a:pt x="0" y="84"/>
                        </a:lnTo>
                        <a:lnTo>
                          <a:pt x="11" y="122"/>
                        </a:lnTo>
                        <a:lnTo>
                          <a:pt x="33" y="150"/>
                        </a:lnTo>
                        <a:lnTo>
                          <a:pt x="65" y="168"/>
                        </a:lnTo>
                        <a:lnTo>
                          <a:pt x="98" y="178"/>
                        </a:lnTo>
                        <a:lnTo>
                          <a:pt x="130" y="168"/>
                        </a:lnTo>
                        <a:lnTo>
                          <a:pt x="163" y="150"/>
                        </a:lnTo>
                        <a:lnTo>
                          <a:pt x="174" y="122"/>
                        </a:lnTo>
                        <a:lnTo>
                          <a:pt x="184" y="84"/>
                        </a:lnTo>
                        <a:lnTo>
                          <a:pt x="174" y="56"/>
                        </a:lnTo>
                        <a:lnTo>
                          <a:pt x="163" y="28"/>
                        </a:lnTo>
                        <a:lnTo>
                          <a:pt x="130" y="9"/>
                        </a:lnTo>
                        <a:lnTo>
                          <a:pt x="98" y="0"/>
                        </a:lnTo>
                        <a:close/>
                      </a:path>
                    </a:pathLst>
                  </a:custGeom>
                  <a:solidFill>
                    <a:srgbClr val="398D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85" name="Freeform 210"/>
                  <p:cNvSpPr>
                    <a:spLocks/>
                  </p:cNvSpPr>
                  <p:nvPr/>
                </p:nvSpPr>
                <p:spPr bwMode="auto">
                  <a:xfrm>
                    <a:off x="4027" y="2037"/>
                    <a:ext cx="173" cy="159"/>
                  </a:xfrm>
                  <a:custGeom>
                    <a:avLst/>
                    <a:gdLst>
                      <a:gd name="T0" fmla="*/ 87 w 173"/>
                      <a:gd name="T1" fmla="*/ 0 h 159"/>
                      <a:gd name="T2" fmla="*/ 54 w 173"/>
                      <a:gd name="T3" fmla="*/ 9 h 159"/>
                      <a:gd name="T4" fmla="*/ 33 w 173"/>
                      <a:gd name="T5" fmla="*/ 28 h 159"/>
                      <a:gd name="T6" fmla="*/ 11 w 173"/>
                      <a:gd name="T7" fmla="*/ 47 h 159"/>
                      <a:gd name="T8" fmla="*/ 0 w 173"/>
                      <a:gd name="T9" fmla="*/ 75 h 159"/>
                      <a:gd name="T10" fmla="*/ 11 w 173"/>
                      <a:gd name="T11" fmla="*/ 113 h 159"/>
                      <a:gd name="T12" fmla="*/ 33 w 173"/>
                      <a:gd name="T13" fmla="*/ 131 h 159"/>
                      <a:gd name="T14" fmla="*/ 54 w 173"/>
                      <a:gd name="T15" fmla="*/ 150 h 159"/>
                      <a:gd name="T16" fmla="*/ 87 w 173"/>
                      <a:gd name="T17" fmla="*/ 159 h 159"/>
                      <a:gd name="T18" fmla="*/ 119 w 173"/>
                      <a:gd name="T19" fmla="*/ 150 h 159"/>
                      <a:gd name="T20" fmla="*/ 152 w 173"/>
                      <a:gd name="T21" fmla="*/ 131 h 159"/>
                      <a:gd name="T22" fmla="*/ 163 w 173"/>
                      <a:gd name="T23" fmla="*/ 113 h 159"/>
                      <a:gd name="T24" fmla="*/ 173 w 173"/>
                      <a:gd name="T25" fmla="*/ 75 h 159"/>
                      <a:gd name="T26" fmla="*/ 163 w 173"/>
                      <a:gd name="T27" fmla="*/ 47 h 159"/>
                      <a:gd name="T28" fmla="*/ 152 w 173"/>
                      <a:gd name="T29" fmla="*/ 28 h 159"/>
                      <a:gd name="T30" fmla="*/ 119 w 173"/>
                      <a:gd name="T31" fmla="*/ 9 h 159"/>
                      <a:gd name="T32" fmla="*/ 87 w 173"/>
                      <a:gd name="T33" fmla="*/ 0 h 15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3" h="159">
                        <a:moveTo>
                          <a:pt x="87" y="0"/>
                        </a:moveTo>
                        <a:lnTo>
                          <a:pt x="54" y="9"/>
                        </a:lnTo>
                        <a:lnTo>
                          <a:pt x="33" y="28"/>
                        </a:lnTo>
                        <a:lnTo>
                          <a:pt x="11" y="47"/>
                        </a:lnTo>
                        <a:lnTo>
                          <a:pt x="0" y="75"/>
                        </a:lnTo>
                        <a:lnTo>
                          <a:pt x="11" y="113"/>
                        </a:lnTo>
                        <a:lnTo>
                          <a:pt x="33" y="131"/>
                        </a:lnTo>
                        <a:lnTo>
                          <a:pt x="54" y="150"/>
                        </a:lnTo>
                        <a:lnTo>
                          <a:pt x="87" y="159"/>
                        </a:lnTo>
                        <a:lnTo>
                          <a:pt x="119" y="150"/>
                        </a:lnTo>
                        <a:lnTo>
                          <a:pt x="152" y="131"/>
                        </a:lnTo>
                        <a:lnTo>
                          <a:pt x="163" y="113"/>
                        </a:lnTo>
                        <a:lnTo>
                          <a:pt x="173" y="75"/>
                        </a:lnTo>
                        <a:lnTo>
                          <a:pt x="163" y="47"/>
                        </a:lnTo>
                        <a:lnTo>
                          <a:pt x="152" y="28"/>
                        </a:lnTo>
                        <a:lnTo>
                          <a:pt x="119" y="9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4894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86" name="Freeform 211"/>
                  <p:cNvSpPr>
                    <a:spLocks/>
                  </p:cNvSpPr>
                  <p:nvPr/>
                </p:nvSpPr>
                <p:spPr bwMode="auto">
                  <a:xfrm>
                    <a:off x="4038" y="2046"/>
                    <a:ext cx="152" cy="141"/>
                  </a:xfrm>
                  <a:custGeom>
                    <a:avLst/>
                    <a:gdLst>
                      <a:gd name="T0" fmla="*/ 76 w 152"/>
                      <a:gd name="T1" fmla="*/ 0 h 141"/>
                      <a:gd name="T2" fmla="*/ 54 w 152"/>
                      <a:gd name="T3" fmla="*/ 10 h 141"/>
                      <a:gd name="T4" fmla="*/ 22 w 152"/>
                      <a:gd name="T5" fmla="*/ 19 h 141"/>
                      <a:gd name="T6" fmla="*/ 11 w 152"/>
                      <a:gd name="T7" fmla="*/ 38 h 141"/>
                      <a:gd name="T8" fmla="*/ 0 w 152"/>
                      <a:gd name="T9" fmla="*/ 66 h 141"/>
                      <a:gd name="T10" fmla="*/ 11 w 152"/>
                      <a:gd name="T11" fmla="*/ 94 h 141"/>
                      <a:gd name="T12" fmla="*/ 22 w 152"/>
                      <a:gd name="T13" fmla="*/ 122 h 141"/>
                      <a:gd name="T14" fmla="*/ 54 w 152"/>
                      <a:gd name="T15" fmla="*/ 132 h 141"/>
                      <a:gd name="T16" fmla="*/ 76 w 152"/>
                      <a:gd name="T17" fmla="*/ 141 h 141"/>
                      <a:gd name="T18" fmla="*/ 108 w 152"/>
                      <a:gd name="T19" fmla="*/ 132 h 141"/>
                      <a:gd name="T20" fmla="*/ 130 w 152"/>
                      <a:gd name="T21" fmla="*/ 122 h 141"/>
                      <a:gd name="T22" fmla="*/ 152 w 152"/>
                      <a:gd name="T23" fmla="*/ 94 h 141"/>
                      <a:gd name="T24" fmla="*/ 152 w 152"/>
                      <a:gd name="T25" fmla="*/ 66 h 141"/>
                      <a:gd name="T26" fmla="*/ 152 w 152"/>
                      <a:gd name="T27" fmla="*/ 38 h 141"/>
                      <a:gd name="T28" fmla="*/ 130 w 152"/>
                      <a:gd name="T29" fmla="*/ 19 h 141"/>
                      <a:gd name="T30" fmla="*/ 108 w 152"/>
                      <a:gd name="T31" fmla="*/ 10 h 141"/>
                      <a:gd name="T32" fmla="*/ 76 w 152"/>
                      <a:gd name="T33" fmla="*/ 0 h 14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52" h="141">
                        <a:moveTo>
                          <a:pt x="76" y="0"/>
                        </a:moveTo>
                        <a:lnTo>
                          <a:pt x="54" y="10"/>
                        </a:lnTo>
                        <a:lnTo>
                          <a:pt x="22" y="19"/>
                        </a:lnTo>
                        <a:lnTo>
                          <a:pt x="11" y="38"/>
                        </a:lnTo>
                        <a:lnTo>
                          <a:pt x="0" y="66"/>
                        </a:lnTo>
                        <a:lnTo>
                          <a:pt x="11" y="94"/>
                        </a:lnTo>
                        <a:lnTo>
                          <a:pt x="22" y="122"/>
                        </a:lnTo>
                        <a:lnTo>
                          <a:pt x="54" y="132"/>
                        </a:lnTo>
                        <a:lnTo>
                          <a:pt x="76" y="141"/>
                        </a:lnTo>
                        <a:lnTo>
                          <a:pt x="108" y="132"/>
                        </a:lnTo>
                        <a:lnTo>
                          <a:pt x="130" y="122"/>
                        </a:lnTo>
                        <a:lnTo>
                          <a:pt x="152" y="94"/>
                        </a:lnTo>
                        <a:lnTo>
                          <a:pt x="152" y="66"/>
                        </a:lnTo>
                        <a:lnTo>
                          <a:pt x="152" y="38"/>
                        </a:lnTo>
                        <a:lnTo>
                          <a:pt x="130" y="19"/>
                        </a:lnTo>
                        <a:lnTo>
                          <a:pt x="108" y="10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579D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87" name="Freeform 212"/>
                  <p:cNvSpPr>
                    <a:spLocks/>
                  </p:cNvSpPr>
                  <p:nvPr/>
                </p:nvSpPr>
                <p:spPr bwMode="auto">
                  <a:xfrm>
                    <a:off x="4049" y="2056"/>
                    <a:ext cx="130" cy="122"/>
                  </a:xfrm>
                  <a:custGeom>
                    <a:avLst/>
                    <a:gdLst>
                      <a:gd name="T0" fmla="*/ 65 w 130"/>
                      <a:gd name="T1" fmla="*/ 0 h 122"/>
                      <a:gd name="T2" fmla="*/ 43 w 130"/>
                      <a:gd name="T3" fmla="*/ 9 h 122"/>
                      <a:gd name="T4" fmla="*/ 21 w 130"/>
                      <a:gd name="T5" fmla="*/ 19 h 122"/>
                      <a:gd name="T6" fmla="*/ 11 w 130"/>
                      <a:gd name="T7" fmla="*/ 37 h 122"/>
                      <a:gd name="T8" fmla="*/ 0 w 130"/>
                      <a:gd name="T9" fmla="*/ 65 h 122"/>
                      <a:gd name="T10" fmla="*/ 11 w 130"/>
                      <a:gd name="T11" fmla="*/ 84 h 122"/>
                      <a:gd name="T12" fmla="*/ 21 w 130"/>
                      <a:gd name="T13" fmla="*/ 103 h 122"/>
                      <a:gd name="T14" fmla="*/ 43 w 130"/>
                      <a:gd name="T15" fmla="*/ 122 h 122"/>
                      <a:gd name="T16" fmla="*/ 65 w 130"/>
                      <a:gd name="T17" fmla="*/ 122 h 122"/>
                      <a:gd name="T18" fmla="*/ 86 w 130"/>
                      <a:gd name="T19" fmla="*/ 122 h 122"/>
                      <a:gd name="T20" fmla="*/ 108 w 130"/>
                      <a:gd name="T21" fmla="*/ 103 h 122"/>
                      <a:gd name="T22" fmla="*/ 130 w 130"/>
                      <a:gd name="T23" fmla="*/ 84 h 122"/>
                      <a:gd name="T24" fmla="*/ 130 w 130"/>
                      <a:gd name="T25" fmla="*/ 65 h 122"/>
                      <a:gd name="T26" fmla="*/ 130 w 130"/>
                      <a:gd name="T27" fmla="*/ 37 h 122"/>
                      <a:gd name="T28" fmla="*/ 108 w 130"/>
                      <a:gd name="T29" fmla="*/ 19 h 122"/>
                      <a:gd name="T30" fmla="*/ 86 w 130"/>
                      <a:gd name="T31" fmla="*/ 9 h 122"/>
                      <a:gd name="T32" fmla="*/ 65 w 130"/>
                      <a:gd name="T33" fmla="*/ 0 h 1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0" h="122">
                        <a:moveTo>
                          <a:pt x="65" y="0"/>
                        </a:moveTo>
                        <a:lnTo>
                          <a:pt x="43" y="9"/>
                        </a:lnTo>
                        <a:lnTo>
                          <a:pt x="21" y="19"/>
                        </a:lnTo>
                        <a:lnTo>
                          <a:pt x="11" y="37"/>
                        </a:lnTo>
                        <a:lnTo>
                          <a:pt x="0" y="65"/>
                        </a:lnTo>
                        <a:lnTo>
                          <a:pt x="11" y="84"/>
                        </a:lnTo>
                        <a:lnTo>
                          <a:pt x="21" y="103"/>
                        </a:lnTo>
                        <a:lnTo>
                          <a:pt x="43" y="122"/>
                        </a:lnTo>
                        <a:lnTo>
                          <a:pt x="65" y="122"/>
                        </a:lnTo>
                        <a:lnTo>
                          <a:pt x="86" y="122"/>
                        </a:lnTo>
                        <a:lnTo>
                          <a:pt x="108" y="103"/>
                        </a:lnTo>
                        <a:lnTo>
                          <a:pt x="130" y="84"/>
                        </a:lnTo>
                        <a:lnTo>
                          <a:pt x="130" y="65"/>
                        </a:lnTo>
                        <a:lnTo>
                          <a:pt x="130" y="37"/>
                        </a:lnTo>
                        <a:lnTo>
                          <a:pt x="108" y="19"/>
                        </a:lnTo>
                        <a:lnTo>
                          <a:pt x="86" y="9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65A66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88" name="Freeform 213"/>
                  <p:cNvSpPr>
                    <a:spLocks/>
                  </p:cNvSpPr>
                  <p:nvPr/>
                </p:nvSpPr>
                <p:spPr bwMode="auto">
                  <a:xfrm>
                    <a:off x="4049" y="2065"/>
                    <a:ext cx="119" cy="103"/>
                  </a:xfrm>
                  <a:custGeom>
                    <a:avLst/>
                    <a:gdLst>
                      <a:gd name="T0" fmla="*/ 65 w 119"/>
                      <a:gd name="T1" fmla="*/ 0 h 103"/>
                      <a:gd name="T2" fmla="*/ 43 w 119"/>
                      <a:gd name="T3" fmla="*/ 10 h 103"/>
                      <a:gd name="T4" fmla="*/ 21 w 119"/>
                      <a:gd name="T5" fmla="*/ 19 h 103"/>
                      <a:gd name="T6" fmla="*/ 11 w 119"/>
                      <a:gd name="T7" fmla="*/ 38 h 103"/>
                      <a:gd name="T8" fmla="*/ 0 w 119"/>
                      <a:gd name="T9" fmla="*/ 56 h 103"/>
                      <a:gd name="T10" fmla="*/ 11 w 119"/>
                      <a:gd name="T11" fmla="*/ 75 h 103"/>
                      <a:gd name="T12" fmla="*/ 21 w 119"/>
                      <a:gd name="T13" fmla="*/ 94 h 103"/>
                      <a:gd name="T14" fmla="*/ 65 w 119"/>
                      <a:gd name="T15" fmla="*/ 103 h 103"/>
                      <a:gd name="T16" fmla="*/ 108 w 119"/>
                      <a:gd name="T17" fmla="*/ 94 h 103"/>
                      <a:gd name="T18" fmla="*/ 119 w 119"/>
                      <a:gd name="T19" fmla="*/ 56 h 103"/>
                      <a:gd name="T20" fmla="*/ 108 w 119"/>
                      <a:gd name="T21" fmla="*/ 19 h 103"/>
                      <a:gd name="T22" fmla="*/ 86 w 119"/>
                      <a:gd name="T23" fmla="*/ 10 h 103"/>
                      <a:gd name="T24" fmla="*/ 65 w 119"/>
                      <a:gd name="T25" fmla="*/ 0 h 10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19" h="103">
                        <a:moveTo>
                          <a:pt x="65" y="0"/>
                        </a:moveTo>
                        <a:lnTo>
                          <a:pt x="43" y="10"/>
                        </a:lnTo>
                        <a:lnTo>
                          <a:pt x="21" y="19"/>
                        </a:lnTo>
                        <a:lnTo>
                          <a:pt x="11" y="38"/>
                        </a:lnTo>
                        <a:lnTo>
                          <a:pt x="0" y="56"/>
                        </a:lnTo>
                        <a:lnTo>
                          <a:pt x="11" y="75"/>
                        </a:lnTo>
                        <a:lnTo>
                          <a:pt x="21" y="94"/>
                        </a:lnTo>
                        <a:lnTo>
                          <a:pt x="65" y="103"/>
                        </a:lnTo>
                        <a:lnTo>
                          <a:pt x="108" y="94"/>
                        </a:lnTo>
                        <a:lnTo>
                          <a:pt x="119" y="56"/>
                        </a:lnTo>
                        <a:lnTo>
                          <a:pt x="108" y="19"/>
                        </a:lnTo>
                        <a:lnTo>
                          <a:pt x="86" y="1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72AF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89" name="Freeform 214"/>
                  <p:cNvSpPr>
                    <a:spLocks/>
                  </p:cNvSpPr>
                  <p:nvPr/>
                </p:nvSpPr>
                <p:spPr bwMode="auto">
                  <a:xfrm>
                    <a:off x="4060" y="2075"/>
                    <a:ext cx="97" cy="84"/>
                  </a:xfrm>
                  <a:custGeom>
                    <a:avLst/>
                    <a:gdLst>
                      <a:gd name="T0" fmla="*/ 54 w 97"/>
                      <a:gd name="T1" fmla="*/ 0 h 84"/>
                      <a:gd name="T2" fmla="*/ 10 w 97"/>
                      <a:gd name="T3" fmla="*/ 9 h 84"/>
                      <a:gd name="T4" fmla="*/ 0 w 97"/>
                      <a:gd name="T5" fmla="*/ 46 h 84"/>
                      <a:gd name="T6" fmla="*/ 10 w 97"/>
                      <a:gd name="T7" fmla="*/ 75 h 84"/>
                      <a:gd name="T8" fmla="*/ 54 w 97"/>
                      <a:gd name="T9" fmla="*/ 84 h 84"/>
                      <a:gd name="T10" fmla="*/ 86 w 97"/>
                      <a:gd name="T11" fmla="*/ 75 h 84"/>
                      <a:gd name="T12" fmla="*/ 97 w 97"/>
                      <a:gd name="T13" fmla="*/ 46 h 84"/>
                      <a:gd name="T14" fmla="*/ 86 w 97"/>
                      <a:gd name="T15" fmla="*/ 9 h 84"/>
                      <a:gd name="T16" fmla="*/ 54 w 97"/>
                      <a:gd name="T17" fmla="*/ 0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7" h="84">
                        <a:moveTo>
                          <a:pt x="54" y="0"/>
                        </a:moveTo>
                        <a:lnTo>
                          <a:pt x="10" y="9"/>
                        </a:lnTo>
                        <a:lnTo>
                          <a:pt x="0" y="46"/>
                        </a:lnTo>
                        <a:lnTo>
                          <a:pt x="10" y="75"/>
                        </a:lnTo>
                        <a:lnTo>
                          <a:pt x="54" y="84"/>
                        </a:lnTo>
                        <a:lnTo>
                          <a:pt x="86" y="75"/>
                        </a:lnTo>
                        <a:lnTo>
                          <a:pt x="97" y="46"/>
                        </a:lnTo>
                        <a:lnTo>
                          <a:pt x="86" y="9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7DB77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90" name="Freeform 215"/>
                  <p:cNvSpPr>
                    <a:spLocks/>
                  </p:cNvSpPr>
                  <p:nvPr/>
                </p:nvSpPr>
                <p:spPr bwMode="auto">
                  <a:xfrm>
                    <a:off x="4070" y="2084"/>
                    <a:ext cx="76" cy="66"/>
                  </a:xfrm>
                  <a:custGeom>
                    <a:avLst/>
                    <a:gdLst>
                      <a:gd name="T0" fmla="*/ 44 w 76"/>
                      <a:gd name="T1" fmla="*/ 0 h 66"/>
                      <a:gd name="T2" fmla="*/ 11 w 76"/>
                      <a:gd name="T3" fmla="*/ 9 h 66"/>
                      <a:gd name="T4" fmla="*/ 0 w 76"/>
                      <a:gd name="T5" fmla="*/ 37 h 66"/>
                      <a:gd name="T6" fmla="*/ 11 w 76"/>
                      <a:gd name="T7" fmla="*/ 56 h 66"/>
                      <a:gd name="T8" fmla="*/ 44 w 76"/>
                      <a:gd name="T9" fmla="*/ 66 h 66"/>
                      <a:gd name="T10" fmla="*/ 65 w 76"/>
                      <a:gd name="T11" fmla="*/ 56 h 66"/>
                      <a:gd name="T12" fmla="*/ 76 w 76"/>
                      <a:gd name="T13" fmla="*/ 37 h 66"/>
                      <a:gd name="T14" fmla="*/ 65 w 76"/>
                      <a:gd name="T15" fmla="*/ 9 h 66"/>
                      <a:gd name="T16" fmla="*/ 44 w 76"/>
                      <a:gd name="T17" fmla="*/ 0 h 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6" h="66">
                        <a:moveTo>
                          <a:pt x="44" y="0"/>
                        </a:moveTo>
                        <a:lnTo>
                          <a:pt x="11" y="9"/>
                        </a:lnTo>
                        <a:lnTo>
                          <a:pt x="0" y="37"/>
                        </a:lnTo>
                        <a:lnTo>
                          <a:pt x="11" y="56"/>
                        </a:lnTo>
                        <a:lnTo>
                          <a:pt x="44" y="66"/>
                        </a:lnTo>
                        <a:lnTo>
                          <a:pt x="65" y="56"/>
                        </a:lnTo>
                        <a:lnTo>
                          <a:pt x="76" y="37"/>
                        </a:lnTo>
                        <a:lnTo>
                          <a:pt x="65" y="9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86BE8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91" name="Freeform 216"/>
                  <p:cNvSpPr>
                    <a:spLocks/>
                  </p:cNvSpPr>
                  <p:nvPr/>
                </p:nvSpPr>
                <p:spPr bwMode="auto">
                  <a:xfrm>
                    <a:off x="4081" y="2093"/>
                    <a:ext cx="65" cy="57"/>
                  </a:xfrm>
                  <a:custGeom>
                    <a:avLst/>
                    <a:gdLst>
                      <a:gd name="T0" fmla="*/ 33 w 65"/>
                      <a:gd name="T1" fmla="*/ 0 h 57"/>
                      <a:gd name="T2" fmla="*/ 11 w 65"/>
                      <a:gd name="T3" fmla="*/ 10 h 57"/>
                      <a:gd name="T4" fmla="*/ 0 w 65"/>
                      <a:gd name="T5" fmla="*/ 28 h 57"/>
                      <a:gd name="T6" fmla="*/ 11 w 65"/>
                      <a:gd name="T7" fmla="*/ 47 h 57"/>
                      <a:gd name="T8" fmla="*/ 33 w 65"/>
                      <a:gd name="T9" fmla="*/ 57 h 57"/>
                      <a:gd name="T10" fmla="*/ 54 w 65"/>
                      <a:gd name="T11" fmla="*/ 47 h 57"/>
                      <a:gd name="T12" fmla="*/ 65 w 65"/>
                      <a:gd name="T13" fmla="*/ 28 h 57"/>
                      <a:gd name="T14" fmla="*/ 54 w 65"/>
                      <a:gd name="T15" fmla="*/ 10 h 57"/>
                      <a:gd name="T16" fmla="*/ 33 w 65"/>
                      <a:gd name="T17" fmla="*/ 0 h 5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57">
                        <a:moveTo>
                          <a:pt x="33" y="0"/>
                        </a:moveTo>
                        <a:lnTo>
                          <a:pt x="11" y="10"/>
                        </a:lnTo>
                        <a:lnTo>
                          <a:pt x="0" y="28"/>
                        </a:lnTo>
                        <a:lnTo>
                          <a:pt x="11" y="47"/>
                        </a:lnTo>
                        <a:lnTo>
                          <a:pt x="33" y="57"/>
                        </a:lnTo>
                        <a:lnTo>
                          <a:pt x="54" y="47"/>
                        </a:lnTo>
                        <a:lnTo>
                          <a:pt x="65" y="28"/>
                        </a:lnTo>
                        <a:lnTo>
                          <a:pt x="54" y="1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8DC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92" name="Freeform 217"/>
                  <p:cNvSpPr>
                    <a:spLocks/>
                  </p:cNvSpPr>
                  <p:nvPr/>
                </p:nvSpPr>
                <p:spPr bwMode="auto">
                  <a:xfrm>
                    <a:off x="4092" y="2103"/>
                    <a:ext cx="43" cy="37"/>
                  </a:xfrm>
                  <a:custGeom>
                    <a:avLst/>
                    <a:gdLst>
                      <a:gd name="T0" fmla="*/ 22 w 43"/>
                      <a:gd name="T1" fmla="*/ 0 h 37"/>
                      <a:gd name="T2" fmla="*/ 11 w 43"/>
                      <a:gd name="T3" fmla="*/ 9 h 37"/>
                      <a:gd name="T4" fmla="*/ 0 w 43"/>
                      <a:gd name="T5" fmla="*/ 18 h 37"/>
                      <a:gd name="T6" fmla="*/ 11 w 43"/>
                      <a:gd name="T7" fmla="*/ 28 h 37"/>
                      <a:gd name="T8" fmla="*/ 22 w 43"/>
                      <a:gd name="T9" fmla="*/ 37 h 37"/>
                      <a:gd name="T10" fmla="*/ 33 w 43"/>
                      <a:gd name="T11" fmla="*/ 28 h 37"/>
                      <a:gd name="T12" fmla="*/ 43 w 43"/>
                      <a:gd name="T13" fmla="*/ 18 h 37"/>
                      <a:gd name="T14" fmla="*/ 33 w 43"/>
                      <a:gd name="T15" fmla="*/ 9 h 37"/>
                      <a:gd name="T16" fmla="*/ 22 w 43"/>
                      <a:gd name="T17" fmla="*/ 0 h 3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3" h="37">
                        <a:moveTo>
                          <a:pt x="22" y="0"/>
                        </a:moveTo>
                        <a:lnTo>
                          <a:pt x="11" y="9"/>
                        </a:lnTo>
                        <a:lnTo>
                          <a:pt x="0" y="18"/>
                        </a:lnTo>
                        <a:lnTo>
                          <a:pt x="11" y="28"/>
                        </a:lnTo>
                        <a:lnTo>
                          <a:pt x="22" y="37"/>
                        </a:lnTo>
                        <a:lnTo>
                          <a:pt x="33" y="28"/>
                        </a:lnTo>
                        <a:lnTo>
                          <a:pt x="43" y="18"/>
                        </a:lnTo>
                        <a:lnTo>
                          <a:pt x="33" y="9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92C8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93" name="Freeform 218"/>
                  <p:cNvSpPr>
                    <a:spLocks/>
                  </p:cNvSpPr>
                  <p:nvPr/>
                </p:nvSpPr>
                <p:spPr bwMode="auto">
                  <a:xfrm>
                    <a:off x="4103" y="2112"/>
                    <a:ext cx="22" cy="19"/>
                  </a:xfrm>
                  <a:custGeom>
                    <a:avLst/>
                    <a:gdLst>
                      <a:gd name="T0" fmla="*/ 11 w 22"/>
                      <a:gd name="T1" fmla="*/ 0 h 19"/>
                      <a:gd name="T2" fmla="*/ 0 w 22"/>
                      <a:gd name="T3" fmla="*/ 0 h 19"/>
                      <a:gd name="T4" fmla="*/ 0 w 22"/>
                      <a:gd name="T5" fmla="*/ 9 h 19"/>
                      <a:gd name="T6" fmla="*/ 0 w 22"/>
                      <a:gd name="T7" fmla="*/ 19 h 19"/>
                      <a:gd name="T8" fmla="*/ 11 w 22"/>
                      <a:gd name="T9" fmla="*/ 19 h 19"/>
                      <a:gd name="T10" fmla="*/ 22 w 22"/>
                      <a:gd name="T11" fmla="*/ 19 h 19"/>
                      <a:gd name="T12" fmla="*/ 22 w 22"/>
                      <a:gd name="T13" fmla="*/ 9 h 19"/>
                      <a:gd name="T14" fmla="*/ 22 w 22"/>
                      <a:gd name="T15" fmla="*/ 0 h 19"/>
                      <a:gd name="T16" fmla="*/ 11 w 22"/>
                      <a:gd name="T17" fmla="*/ 0 h 1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" h="19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0" y="19"/>
                        </a:lnTo>
                        <a:lnTo>
                          <a:pt x="11" y="19"/>
                        </a:lnTo>
                        <a:lnTo>
                          <a:pt x="22" y="19"/>
                        </a:lnTo>
                        <a:lnTo>
                          <a:pt x="22" y="9"/>
                        </a:lnTo>
                        <a:lnTo>
                          <a:pt x="22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96CA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</p:grpSp>
            <p:grpSp>
              <p:nvGrpSpPr>
                <p:cNvPr id="367" name="Group 233"/>
                <p:cNvGrpSpPr>
                  <a:grpSpLocks/>
                </p:cNvGrpSpPr>
                <p:nvPr/>
              </p:nvGrpSpPr>
              <p:grpSpPr bwMode="auto">
                <a:xfrm>
                  <a:off x="3171" y="1990"/>
                  <a:ext cx="249" cy="244"/>
                  <a:chOff x="3171" y="1990"/>
                  <a:chExt cx="249" cy="244"/>
                </a:xfrm>
              </p:grpSpPr>
              <p:sp>
                <p:nvSpPr>
                  <p:cNvPr id="368" name="Freeform 220"/>
                  <p:cNvSpPr>
                    <a:spLocks/>
                  </p:cNvSpPr>
                  <p:nvPr/>
                </p:nvSpPr>
                <p:spPr bwMode="auto">
                  <a:xfrm>
                    <a:off x="3171" y="1990"/>
                    <a:ext cx="249" cy="244"/>
                  </a:xfrm>
                  <a:custGeom>
                    <a:avLst/>
                    <a:gdLst>
                      <a:gd name="T0" fmla="*/ 130 w 249"/>
                      <a:gd name="T1" fmla="*/ 0 h 244"/>
                      <a:gd name="T2" fmla="*/ 87 w 249"/>
                      <a:gd name="T3" fmla="*/ 10 h 244"/>
                      <a:gd name="T4" fmla="*/ 44 w 249"/>
                      <a:gd name="T5" fmla="*/ 38 h 244"/>
                      <a:gd name="T6" fmla="*/ 11 w 249"/>
                      <a:gd name="T7" fmla="*/ 75 h 244"/>
                      <a:gd name="T8" fmla="*/ 0 w 249"/>
                      <a:gd name="T9" fmla="*/ 122 h 244"/>
                      <a:gd name="T10" fmla="*/ 11 w 249"/>
                      <a:gd name="T11" fmla="*/ 169 h 244"/>
                      <a:gd name="T12" fmla="*/ 44 w 249"/>
                      <a:gd name="T13" fmla="*/ 206 h 244"/>
                      <a:gd name="T14" fmla="*/ 87 w 249"/>
                      <a:gd name="T15" fmla="*/ 235 h 244"/>
                      <a:gd name="T16" fmla="*/ 130 w 249"/>
                      <a:gd name="T17" fmla="*/ 244 h 244"/>
                      <a:gd name="T18" fmla="*/ 174 w 249"/>
                      <a:gd name="T19" fmla="*/ 235 h 244"/>
                      <a:gd name="T20" fmla="*/ 217 w 249"/>
                      <a:gd name="T21" fmla="*/ 206 h 244"/>
                      <a:gd name="T22" fmla="*/ 239 w 249"/>
                      <a:gd name="T23" fmla="*/ 169 h 244"/>
                      <a:gd name="T24" fmla="*/ 249 w 249"/>
                      <a:gd name="T25" fmla="*/ 122 h 244"/>
                      <a:gd name="T26" fmla="*/ 239 w 249"/>
                      <a:gd name="T27" fmla="*/ 75 h 244"/>
                      <a:gd name="T28" fmla="*/ 217 w 249"/>
                      <a:gd name="T29" fmla="*/ 38 h 244"/>
                      <a:gd name="T30" fmla="*/ 174 w 249"/>
                      <a:gd name="T31" fmla="*/ 10 h 244"/>
                      <a:gd name="T32" fmla="*/ 130 w 249"/>
                      <a:gd name="T33" fmla="*/ 0 h 24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49" h="244">
                        <a:moveTo>
                          <a:pt x="130" y="0"/>
                        </a:moveTo>
                        <a:lnTo>
                          <a:pt x="87" y="10"/>
                        </a:lnTo>
                        <a:lnTo>
                          <a:pt x="44" y="38"/>
                        </a:lnTo>
                        <a:lnTo>
                          <a:pt x="11" y="75"/>
                        </a:lnTo>
                        <a:lnTo>
                          <a:pt x="0" y="122"/>
                        </a:lnTo>
                        <a:lnTo>
                          <a:pt x="11" y="169"/>
                        </a:lnTo>
                        <a:lnTo>
                          <a:pt x="44" y="206"/>
                        </a:lnTo>
                        <a:lnTo>
                          <a:pt x="87" y="235"/>
                        </a:lnTo>
                        <a:lnTo>
                          <a:pt x="130" y="244"/>
                        </a:lnTo>
                        <a:lnTo>
                          <a:pt x="174" y="235"/>
                        </a:lnTo>
                        <a:lnTo>
                          <a:pt x="217" y="206"/>
                        </a:lnTo>
                        <a:lnTo>
                          <a:pt x="239" y="169"/>
                        </a:lnTo>
                        <a:lnTo>
                          <a:pt x="249" y="122"/>
                        </a:lnTo>
                        <a:lnTo>
                          <a:pt x="239" y="75"/>
                        </a:lnTo>
                        <a:lnTo>
                          <a:pt x="217" y="38"/>
                        </a:lnTo>
                        <a:lnTo>
                          <a:pt x="174" y="10"/>
                        </a:lnTo>
                        <a:lnTo>
                          <a:pt x="130" y="0"/>
                        </a:lnTo>
                        <a:close/>
                      </a:path>
                    </a:pathLst>
                  </a:custGeom>
                  <a:solidFill>
                    <a:srgbClr val="FF991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69" name="Freeform 221"/>
                  <p:cNvSpPr>
                    <a:spLocks/>
                  </p:cNvSpPr>
                  <p:nvPr/>
                </p:nvSpPr>
                <p:spPr bwMode="auto">
                  <a:xfrm>
                    <a:off x="3182" y="2009"/>
                    <a:ext cx="228" cy="206"/>
                  </a:xfrm>
                  <a:custGeom>
                    <a:avLst/>
                    <a:gdLst>
                      <a:gd name="T0" fmla="*/ 119 w 228"/>
                      <a:gd name="T1" fmla="*/ 0 h 206"/>
                      <a:gd name="T2" fmla="*/ 76 w 228"/>
                      <a:gd name="T3" fmla="*/ 9 h 206"/>
                      <a:gd name="T4" fmla="*/ 43 w 228"/>
                      <a:gd name="T5" fmla="*/ 28 h 206"/>
                      <a:gd name="T6" fmla="*/ 11 w 228"/>
                      <a:gd name="T7" fmla="*/ 66 h 206"/>
                      <a:gd name="T8" fmla="*/ 0 w 228"/>
                      <a:gd name="T9" fmla="*/ 103 h 206"/>
                      <a:gd name="T10" fmla="*/ 11 w 228"/>
                      <a:gd name="T11" fmla="*/ 141 h 206"/>
                      <a:gd name="T12" fmla="*/ 43 w 228"/>
                      <a:gd name="T13" fmla="*/ 178 h 206"/>
                      <a:gd name="T14" fmla="*/ 76 w 228"/>
                      <a:gd name="T15" fmla="*/ 197 h 206"/>
                      <a:gd name="T16" fmla="*/ 119 w 228"/>
                      <a:gd name="T17" fmla="*/ 206 h 206"/>
                      <a:gd name="T18" fmla="*/ 163 w 228"/>
                      <a:gd name="T19" fmla="*/ 197 h 206"/>
                      <a:gd name="T20" fmla="*/ 195 w 228"/>
                      <a:gd name="T21" fmla="*/ 178 h 206"/>
                      <a:gd name="T22" fmla="*/ 217 w 228"/>
                      <a:gd name="T23" fmla="*/ 141 h 206"/>
                      <a:gd name="T24" fmla="*/ 228 w 228"/>
                      <a:gd name="T25" fmla="*/ 103 h 206"/>
                      <a:gd name="T26" fmla="*/ 217 w 228"/>
                      <a:gd name="T27" fmla="*/ 66 h 206"/>
                      <a:gd name="T28" fmla="*/ 195 w 228"/>
                      <a:gd name="T29" fmla="*/ 28 h 206"/>
                      <a:gd name="T30" fmla="*/ 163 w 228"/>
                      <a:gd name="T31" fmla="*/ 9 h 206"/>
                      <a:gd name="T32" fmla="*/ 119 w 228"/>
                      <a:gd name="T33" fmla="*/ 0 h 20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28" h="206">
                        <a:moveTo>
                          <a:pt x="119" y="0"/>
                        </a:moveTo>
                        <a:lnTo>
                          <a:pt x="76" y="9"/>
                        </a:lnTo>
                        <a:lnTo>
                          <a:pt x="43" y="28"/>
                        </a:lnTo>
                        <a:lnTo>
                          <a:pt x="11" y="66"/>
                        </a:lnTo>
                        <a:lnTo>
                          <a:pt x="0" y="103"/>
                        </a:lnTo>
                        <a:lnTo>
                          <a:pt x="11" y="141"/>
                        </a:lnTo>
                        <a:lnTo>
                          <a:pt x="43" y="178"/>
                        </a:lnTo>
                        <a:lnTo>
                          <a:pt x="76" y="197"/>
                        </a:lnTo>
                        <a:lnTo>
                          <a:pt x="119" y="206"/>
                        </a:lnTo>
                        <a:lnTo>
                          <a:pt x="163" y="197"/>
                        </a:lnTo>
                        <a:lnTo>
                          <a:pt x="195" y="178"/>
                        </a:lnTo>
                        <a:lnTo>
                          <a:pt x="217" y="141"/>
                        </a:lnTo>
                        <a:lnTo>
                          <a:pt x="228" y="103"/>
                        </a:lnTo>
                        <a:lnTo>
                          <a:pt x="217" y="66"/>
                        </a:lnTo>
                        <a:lnTo>
                          <a:pt x="195" y="28"/>
                        </a:lnTo>
                        <a:lnTo>
                          <a:pt x="163" y="9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FF9B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70" name="Freeform 222"/>
                  <p:cNvSpPr>
                    <a:spLocks/>
                  </p:cNvSpPr>
                  <p:nvPr/>
                </p:nvSpPr>
                <p:spPr bwMode="auto">
                  <a:xfrm>
                    <a:off x="3193" y="2018"/>
                    <a:ext cx="206" cy="188"/>
                  </a:xfrm>
                  <a:custGeom>
                    <a:avLst/>
                    <a:gdLst>
                      <a:gd name="T0" fmla="*/ 108 w 206"/>
                      <a:gd name="T1" fmla="*/ 0 h 188"/>
                      <a:gd name="T2" fmla="*/ 65 w 206"/>
                      <a:gd name="T3" fmla="*/ 10 h 188"/>
                      <a:gd name="T4" fmla="*/ 32 w 206"/>
                      <a:gd name="T5" fmla="*/ 28 h 188"/>
                      <a:gd name="T6" fmla="*/ 11 w 206"/>
                      <a:gd name="T7" fmla="*/ 57 h 188"/>
                      <a:gd name="T8" fmla="*/ 0 w 206"/>
                      <a:gd name="T9" fmla="*/ 94 h 188"/>
                      <a:gd name="T10" fmla="*/ 11 w 206"/>
                      <a:gd name="T11" fmla="*/ 132 h 188"/>
                      <a:gd name="T12" fmla="*/ 32 w 206"/>
                      <a:gd name="T13" fmla="*/ 160 h 188"/>
                      <a:gd name="T14" fmla="*/ 65 w 206"/>
                      <a:gd name="T15" fmla="*/ 178 h 188"/>
                      <a:gd name="T16" fmla="*/ 108 w 206"/>
                      <a:gd name="T17" fmla="*/ 188 h 188"/>
                      <a:gd name="T18" fmla="*/ 152 w 206"/>
                      <a:gd name="T19" fmla="*/ 178 h 188"/>
                      <a:gd name="T20" fmla="*/ 173 w 206"/>
                      <a:gd name="T21" fmla="*/ 160 h 188"/>
                      <a:gd name="T22" fmla="*/ 195 w 206"/>
                      <a:gd name="T23" fmla="*/ 132 h 188"/>
                      <a:gd name="T24" fmla="*/ 206 w 206"/>
                      <a:gd name="T25" fmla="*/ 94 h 188"/>
                      <a:gd name="T26" fmla="*/ 195 w 206"/>
                      <a:gd name="T27" fmla="*/ 57 h 188"/>
                      <a:gd name="T28" fmla="*/ 173 w 206"/>
                      <a:gd name="T29" fmla="*/ 28 h 188"/>
                      <a:gd name="T30" fmla="*/ 152 w 206"/>
                      <a:gd name="T31" fmla="*/ 10 h 188"/>
                      <a:gd name="T32" fmla="*/ 108 w 206"/>
                      <a:gd name="T33" fmla="*/ 0 h 18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06" h="188">
                        <a:moveTo>
                          <a:pt x="108" y="0"/>
                        </a:moveTo>
                        <a:lnTo>
                          <a:pt x="65" y="10"/>
                        </a:lnTo>
                        <a:lnTo>
                          <a:pt x="32" y="28"/>
                        </a:lnTo>
                        <a:lnTo>
                          <a:pt x="11" y="57"/>
                        </a:lnTo>
                        <a:lnTo>
                          <a:pt x="0" y="94"/>
                        </a:lnTo>
                        <a:lnTo>
                          <a:pt x="11" y="132"/>
                        </a:lnTo>
                        <a:lnTo>
                          <a:pt x="32" y="160"/>
                        </a:lnTo>
                        <a:lnTo>
                          <a:pt x="65" y="178"/>
                        </a:lnTo>
                        <a:lnTo>
                          <a:pt x="108" y="188"/>
                        </a:lnTo>
                        <a:lnTo>
                          <a:pt x="152" y="178"/>
                        </a:lnTo>
                        <a:lnTo>
                          <a:pt x="173" y="160"/>
                        </a:lnTo>
                        <a:lnTo>
                          <a:pt x="195" y="132"/>
                        </a:lnTo>
                        <a:lnTo>
                          <a:pt x="206" y="94"/>
                        </a:lnTo>
                        <a:lnTo>
                          <a:pt x="195" y="57"/>
                        </a:lnTo>
                        <a:lnTo>
                          <a:pt x="173" y="28"/>
                        </a:lnTo>
                        <a:lnTo>
                          <a:pt x="152" y="10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FF9F2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71" name="Freeform 223"/>
                  <p:cNvSpPr>
                    <a:spLocks/>
                  </p:cNvSpPr>
                  <p:nvPr/>
                </p:nvSpPr>
                <p:spPr bwMode="auto">
                  <a:xfrm>
                    <a:off x="3204" y="2028"/>
                    <a:ext cx="184" cy="178"/>
                  </a:xfrm>
                  <a:custGeom>
                    <a:avLst/>
                    <a:gdLst>
                      <a:gd name="T0" fmla="*/ 97 w 184"/>
                      <a:gd name="T1" fmla="*/ 0 h 178"/>
                      <a:gd name="T2" fmla="*/ 65 w 184"/>
                      <a:gd name="T3" fmla="*/ 9 h 178"/>
                      <a:gd name="T4" fmla="*/ 32 w 184"/>
                      <a:gd name="T5" fmla="*/ 28 h 178"/>
                      <a:gd name="T6" fmla="*/ 11 w 184"/>
                      <a:gd name="T7" fmla="*/ 56 h 178"/>
                      <a:gd name="T8" fmla="*/ 0 w 184"/>
                      <a:gd name="T9" fmla="*/ 84 h 178"/>
                      <a:gd name="T10" fmla="*/ 11 w 184"/>
                      <a:gd name="T11" fmla="*/ 122 h 178"/>
                      <a:gd name="T12" fmla="*/ 32 w 184"/>
                      <a:gd name="T13" fmla="*/ 150 h 178"/>
                      <a:gd name="T14" fmla="*/ 65 w 184"/>
                      <a:gd name="T15" fmla="*/ 168 h 178"/>
                      <a:gd name="T16" fmla="*/ 97 w 184"/>
                      <a:gd name="T17" fmla="*/ 178 h 178"/>
                      <a:gd name="T18" fmla="*/ 130 w 184"/>
                      <a:gd name="T19" fmla="*/ 168 h 178"/>
                      <a:gd name="T20" fmla="*/ 162 w 184"/>
                      <a:gd name="T21" fmla="*/ 150 h 178"/>
                      <a:gd name="T22" fmla="*/ 173 w 184"/>
                      <a:gd name="T23" fmla="*/ 122 h 178"/>
                      <a:gd name="T24" fmla="*/ 184 w 184"/>
                      <a:gd name="T25" fmla="*/ 84 h 178"/>
                      <a:gd name="T26" fmla="*/ 173 w 184"/>
                      <a:gd name="T27" fmla="*/ 56 h 178"/>
                      <a:gd name="T28" fmla="*/ 162 w 184"/>
                      <a:gd name="T29" fmla="*/ 28 h 178"/>
                      <a:gd name="T30" fmla="*/ 130 w 184"/>
                      <a:gd name="T31" fmla="*/ 9 h 178"/>
                      <a:gd name="T32" fmla="*/ 97 w 184"/>
                      <a:gd name="T33" fmla="*/ 0 h 17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4" h="178">
                        <a:moveTo>
                          <a:pt x="97" y="0"/>
                        </a:moveTo>
                        <a:lnTo>
                          <a:pt x="65" y="9"/>
                        </a:lnTo>
                        <a:lnTo>
                          <a:pt x="32" y="28"/>
                        </a:lnTo>
                        <a:lnTo>
                          <a:pt x="11" y="56"/>
                        </a:lnTo>
                        <a:lnTo>
                          <a:pt x="0" y="84"/>
                        </a:lnTo>
                        <a:lnTo>
                          <a:pt x="11" y="122"/>
                        </a:lnTo>
                        <a:lnTo>
                          <a:pt x="32" y="150"/>
                        </a:lnTo>
                        <a:lnTo>
                          <a:pt x="65" y="168"/>
                        </a:lnTo>
                        <a:lnTo>
                          <a:pt x="97" y="178"/>
                        </a:lnTo>
                        <a:lnTo>
                          <a:pt x="130" y="168"/>
                        </a:lnTo>
                        <a:lnTo>
                          <a:pt x="162" y="150"/>
                        </a:lnTo>
                        <a:lnTo>
                          <a:pt x="173" y="122"/>
                        </a:lnTo>
                        <a:lnTo>
                          <a:pt x="184" y="84"/>
                        </a:lnTo>
                        <a:lnTo>
                          <a:pt x="173" y="56"/>
                        </a:lnTo>
                        <a:lnTo>
                          <a:pt x="162" y="28"/>
                        </a:lnTo>
                        <a:lnTo>
                          <a:pt x="130" y="9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rgbClr val="FFA4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72" name="Freeform 224"/>
                  <p:cNvSpPr>
                    <a:spLocks/>
                  </p:cNvSpPr>
                  <p:nvPr/>
                </p:nvSpPr>
                <p:spPr bwMode="auto">
                  <a:xfrm>
                    <a:off x="3215" y="2037"/>
                    <a:ext cx="173" cy="159"/>
                  </a:xfrm>
                  <a:custGeom>
                    <a:avLst/>
                    <a:gdLst>
                      <a:gd name="T0" fmla="*/ 86 w 173"/>
                      <a:gd name="T1" fmla="*/ 0 h 159"/>
                      <a:gd name="T2" fmla="*/ 54 w 173"/>
                      <a:gd name="T3" fmla="*/ 9 h 159"/>
                      <a:gd name="T4" fmla="*/ 32 w 173"/>
                      <a:gd name="T5" fmla="*/ 28 h 159"/>
                      <a:gd name="T6" fmla="*/ 10 w 173"/>
                      <a:gd name="T7" fmla="*/ 47 h 159"/>
                      <a:gd name="T8" fmla="*/ 0 w 173"/>
                      <a:gd name="T9" fmla="*/ 75 h 159"/>
                      <a:gd name="T10" fmla="*/ 10 w 173"/>
                      <a:gd name="T11" fmla="*/ 113 h 159"/>
                      <a:gd name="T12" fmla="*/ 32 w 173"/>
                      <a:gd name="T13" fmla="*/ 131 h 159"/>
                      <a:gd name="T14" fmla="*/ 54 w 173"/>
                      <a:gd name="T15" fmla="*/ 150 h 159"/>
                      <a:gd name="T16" fmla="*/ 86 w 173"/>
                      <a:gd name="T17" fmla="*/ 159 h 159"/>
                      <a:gd name="T18" fmla="*/ 119 w 173"/>
                      <a:gd name="T19" fmla="*/ 150 h 159"/>
                      <a:gd name="T20" fmla="*/ 151 w 173"/>
                      <a:gd name="T21" fmla="*/ 131 h 159"/>
                      <a:gd name="T22" fmla="*/ 162 w 173"/>
                      <a:gd name="T23" fmla="*/ 113 h 159"/>
                      <a:gd name="T24" fmla="*/ 173 w 173"/>
                      <a:gd name="T25" fmla="*/ 75 h 159"/>
                      <a:gd name="T26" fmla="*/ 162 w 173"/>
                      <a:gd name="T27" fmla="*/ 47 h 159"/>
                      <a:gd name="T28" fmla="*/ 151 w 173"/>
                      <a:gd name="T29" fmla="*/ 28 h 159"/>
                      <a:gd name="T30" fmla="*/ 119 w 173"/>
                      <a:gd name="T31" fmla="*/ 9 h 159"/>
                      <a:gd name="T32" fmla="*/ 86 w 173"/>
                      <a:gd name="T33" fmla="*/ 0 h 15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3" h="159">
                        <a:moveTo>
                          <a:pt x="86" y="0"/>
                        </a:moveTo>
                        <a:lnTo>
                          <a:pt x="54" y="9"/>
                        </a:lnTo>
                        <a:lnTo>
                          <a:pt x="32" y="28"/>
                        </a:lnTo>
                        <a:lnTo>
                          <a:pt x="10" y="47"/>
                        </a:lnTo>
                        <a:lnTo>
                          <a:pt x="0" y="75"/>
                        </a:lnTo>
                        <a:lnTo>
                          <a:pt x="10" y="113"/>
                        </a:lnTo>
                        <a:lnTo>
                          <a:pt x="32" y="131"/>
                        </a:lnTo>
                        <a:lnTo>
                          <a:pt x="54" y="150"/>
                        </a:lnTo>
                        <a:lnTo>
                          <a:pt x="86" y="159"/>
                        </a:lnTo>
                        <a:lnTo>
                          <a:pt x="119" y="150"/>
                        </a:lnTo>
                        <a:lnTo>
                          <a:pt x="151" y="131"/>
                        </a:lnTo>
                        <a:lnTo>
                          <a:pt x="162" y="113"/>
                        </a:lnTo>
                        <a:lnTo>
                          <a:pt x="173" y="75"/>
                        </a:lnTo>
                        <a:lnTo>
                          <a:pt x="162" y="47"/>
                        </a:lnTo>
                        <a:lnTo>
                          <a:pt x="151" y="28"/>
                        </a:lnTo>
                        <a:lnTo>
                          <a:pt x="119" y="9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FFAA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73" name="Freeform 225"/>
                  <p:cNvSpPr>
                    <a:spLocks/>
                  </p:cNvSpPr>
                  <p:nvPr/>
                </p:nvSpPr>
                <p:spPr bwMode="auto">
                  <a:xfrm>
                    <a:off x="3225" y="2046"/>
                    <a:ext cx="152" cy="141"/>
                  </a:xfrm>
                  <a:custGeom>
                    <a:avLst/>
                    <a:gdLst>
                      <a:gd name="T0" fmla="*/ 76 w 152"/>
                      <a:gd name="T1" fmla="*/ 0 h 141"/>
                      <a:gd name="T2" fmla="*/ 55 w 152"/>
                      <a:gd name="T3" fmla="*/ 10 h 141"/>
                      <a:gd name="T4" fmla="*/ 22 w 152"/>
                      <a:gd name="T5" fmla="*/ 19 h 141"/>
                      <a:gd name="T6" fmla="*/ 11 w 152"/>
                      <a:gd name="T7" fmla="*/ 38 h 141"/>
                      <a:gd name="T8" fmla="*/ 0 w 152"/>
                      <a:gd name="T9" fmla="*/ 66 h 141"/>
                      <a:gd name="T10" fmla="*/ 11 w 152"/>
                      <a:gd name="T11" fmla="*/ 94 h 141"/>
                      <a:gd name="T12" fmla="*/ 22 w 152"/>
                      <a:gd name="T13" fmla="*/ 122 h 141"/>
                      <a:gd name="T14" fmla="*/ 55 w 152"/>
                      <a:gd name="T15" fmla="*/ 132 h 141"/>
                      <a:gd name="T16" fmla="*/ 76 w 152"/>
                      <a:gd name="T17" fmla="*/ 141 h 141"/>
                      <a:gd name="T18" fmla="*/ 109 w 152"/>
                      <a:gd name="T19" fmla="*/ 132 h 141"/>
                      <a:gd name="T20" fmla="*/ 130 w 152"/>
                      <a:gd name="T21" fmla="*/ 122 h 141"/>
                      <a:gd name="T22" fmla="*/ 152 w 152"/>
                      <a:gd name="T23" fmla="*/ 94 h 141"/>
                      <a:gd name="T24" fmla="*/ 152 w 152"/>
                      <a:gd name="T25" fmla="*/ 66 h 141"/>
                      <a:gd name="T26" fmla="*/ 152 w 152"/>
                      <a:gd name="T27" fmla="*/ 38 h 141"/>
                      <a:gd name="T28" fmla="*/ 130 w 152"/>
                      <a:gd name="T29" fmla="*/ 19 h 141"/>
                      <a:gd name="T30" fmla="*/ 109 w 152"/>
                      <a:gd name="T31" fmla="*/ 10 h 141"/>
                      <a:gd name="T32" fmla="*/ 76 w 152"/>
                      <a:gd name="T33" fmla="*/ 0 h 14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52" h="141">
                        <a:moveTo>
                          <a:pt x="76" y="0"/>
                        </a:moveTo>
                        <a:lnTo>
                          <a:pt x="55" y="10"/>
                        </a:lnTo>
                        <a:lnTo>
                          <a:pt x="22" y="19"/>
                        </a:lnTo>
                        <a:lnTo>
                          <a:pt x="11" y="38"/>
                        </a:lnTo>
                        <a:lnTo>
                          <a:pt x="0" y="66"/>
                        </a:lnTo>
                        <a:lnTo>
                          <a:pt x="11" y="94"/>
                        </a:lnTo>
                        <a:lnTo>
                          <a:pt x="22" y="122"/>
                        </a:lnTo>
                        <a:lnTo>
                          <a:pt x="55" y="132"/>
                        </a:lnTo>
                        <a:lnTo>
                          <a:pt x="76" y="141"/>
                        </a:lnTo>
                        <a:lnTo>
                          <a:pt x="109" y="132"/>
                        </a:lnTo>
                        <a:lnTo>
                          <a:pt x="130" y="122"/>
                        </a:lnTo>
                        <a:lnTo>
                          <a:pt x="152" y="94"/>
                        </a:lnTo>
                        <a:lnTo>
                          <a:pt x="152" y="66"/>
                        </a:lnTo>
                        <a:lnTo>
                          <a:pt x="152" y="38"/>
                        </a:lnTo>
                        <a:lnTo>
                          <a:pt x="130" y="19"/>
                        </a:lnTo>
                        <a:lnTo>
                          <a:pt x="109" y="10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FFB1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74" name="Freeform 226"/>
                  <p:cNvSpPr>
                    <a:spLocks/>
                  </p:cNvSpPr>
                  <p:nvPr/>
                </p:nvSpPr>
                <p:spPr bwMode="auto">
                  <a:xfrm>
                    <a:off x="3236" y="2056"/>
                    <a:ext cx="130" cy="122"/>
                  </a:xfrm>
                  <a:custGeom>
                    <a:avLst/>
                    <a:gdLst>
                      <a:gd name="T0" fmla="*/ 65 w 130"/>
                      <a:gd name="T1" fmla="*/ 0 h 122"/>
                      <a:gd name="T2" fmla="*/ 44 w 130"/>
                      <a:gd name="T3" fmla="*/ 9 h 122"/>
                      <a:gd name="T4" fmla="*/ 22 w 130"/>
                      <a:gd name="T5" fmla="*/ 19 h 122"/>
                      <a:gd name="T6" fmla="*/ 11 w 130"/>
                      <a:gd name="T7" fmla="*/ 37 h 122"/>
                      <a:gd name="T8" fmla="*/ 0 w 130"/>
                      <a:gd name="T9" fmla="*/ 65 h 122"/>
                      <a:gd name="T10" fmla="*/ 11 w 130"/>
                      <a:gd name="T11" fmla="*/ 84 h 122"/>
                      <a:gd name="T12" fmla="*/ 22 w 130"/>
                      <a:gd name="T13" fmla="*/ 103 h 122"/>
                      <a:gd name="T14" fmla="*/ 44 w 130"/>
                      <a:gd name="T15" fmla="*/ 122 h 122"/>
                      <a:gd name="T16" fmla="*/ 65 w 130"/>
                      <a:gd name="T17" fmla="*/ 122 h 122"/>
                      <a:gd name="T18" fmla="*/ 87 w 130"/>
                      <a:gd name="T19" fmla="*/ 122 h 122"/>
                      <a:gd name="T20" fmla="*/ 109 w 130"/>
                      <a:gd name="T21" fmla="*/ 103 h 122"/>
                      <a:gd name="T22" fmla="*/ 130 w 130"/>
                      <a:gd name="T23" fmla="*/ 84 h 122"/>
                      <a:gd name="T24" fmla="*/ 130 w 130"/>
                      <a:gd name="T25" fmla="*/ 65 h 122"/>
                      <a:gd name="T26" fmla="*/ 130 w 130"/>
                      <a:gd name="T27" fmla="*/ 37 h 122"/>
                      <a:gd name="T28" fmla="*/ 109 w 130"/>
                      <a:gd name="T29" fmla="*/ 19 h 122"/>
                      <a:gd name="T30" fmla="*/ 87 w 130"/>
                      <a:gd name="T31" fmla="*/ 9 h 122"/>
                      <a:gd name="T32" fmla="*/ 65 w 130"/>
                      <a:gd name="T33" fmla="*/ 0 h 1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0" h="122">
                        <a:moveTo>
                          <a:pt x="65" y="0"/>
                        </a:moveTo>
                        <a:lnTo>
                          <a:pt x="44" y="9"/>
                        </a:lnTo>
                        <a:lnTo>
                          <a:pt x="22" y="19"/>
                        </a:lnTo>
                        <a:lnTo>
                          <a:pt x="11" y="37"/>
                        </a:lnTo>
                        <a:lnTo>
                          <a:pt x="0" y="65"/>
                        </a:lnTo>
                        <a:lnTo>
                          <a:pt x="11" y="84"/>
                        </a:lnTo>
                        <a:lnTo>
                          <a:pt x="22" y="103"/>
                        </a:lnTo>
                        <a:lnTo>
                          <a:pt x="44" y="122"/>
                        </a:lnTo>
                        <a:lnTo>
                          <a:pt x="65" y="122"/>
                        </a:lnTo>
                        <a:lnTo>
                          <a:pt x="87" y="122"/>
                        </a:lnTo>
                        <a:lnTo>
                          <a:pt x="109" y="103"/>
                        </a:lnTo>
                        <a:lnTo>
                          <a:pt x="130" y="84"/>
                        </a:lnTo>
                        <a:lnTo>
                          <a:pt x="130" y="65"/>
                        </a:lnTo>
                        <a:lnTo>
                          <a:pt x="130" y="37"/>
                        </a:lnTo>
                        <a:lnTo>
                          <a:pt x="109" y="19"/>
                        </a:lnTo>
                        <a:lnTo>
                          <a:pt x="87" y="9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FFB9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75" name="Freeform 227"/>
                  <p:cNvSpPr>
                    <a:spLocks/>
                  </p:cNvSpPr>
                  <p:nvPr/>
                </p:nvSpPr>
                <p:spPr bwMode="auto">
                  <a:xfrm>
                    <a:off x="3236" y="2065"/>
                    <a:ext cx="119" cy="103"/>
                  </a:xfrm>
                  <a:custGeom>
                    <a:avLst/>
                    <a:gdLst>
                      <a:gd name="T0" fmla="*/ 65 w 119"/>
                      <a:gd name="T1" fmla="*/ 0 h 103"/>
                      <a:gd name="T2" fmla="*/ 44 w 119"/>
                      <a:gd name="T3" fmla="*/ 10 h 103"/>
                      <a:gd name="T4" fmla="*/ 22 w 119"/>
                      <a:gd name="T5" fmla="*/ 19 h 103"/>
                      <a:gd name="T6" fmla="*/ 11 w 119"/>
                      <a:gd name="T7" fmla="*/ 38 h 103"/>
                      <a:gd name="T8" fmla="*/ 0 w 119"/>
                      <a:gd name="T9" fmla="*/ 56 h 103"/>
                      <a:gd name="T10" fmla="*/ 11 w 119"/>
                      <a:gd name="T11" fmla="*/ 75 h 103"/>
                      <a:gd name="T12" fmla="*/ 22 w 119"/>
                      <a:gd name="T13" fmla="*/ 94 h 103"/>
                      <a:gd name="T14" fmla="*/ 65 w 119"/>
                      <a:gd name="T15" fmla="*/ 103 h 103"/>
                      <a:gd name="T16" fmla="*/ 109 w 119"/>
                      <a:gd name="T17" fmla="*/ 94 h 103"/>
                      <a:gd name="T18" fmla="*/ 119 w 119"/>
                      <a:gd name="T19" fmla="*/ 56 h 103"/>
                      <a:gd name="T20" fmla="*/ 109 w 119"/>
                      <a:gd name="T21" fmla="*/ 19 h 103"/>
                      <a:gd name="T22" fmla="*/ 87 w 119"/>
                      <a:gd name="T23" fmla="*/ 10 h 103"/>
                      <a:gd name="T24" fmla="*/ 65 w 119"/>
                      <a:gd name="T25" fmla="*/ 0 h 10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19" h="103">
                        <a:moveTo>
                          <a:pt x="65" y="0"/>
                        </a:moveTo>
                        <a:lnTo>
                          <a:pt x="44" y="10"/>
                        </a:lnTo>
                        <a:lnTo>
                          <a:pt x="22" y="19"/>
                        </a:lnTo>
                        <a:lnTo>
                          <a:pt x="11" y="38"/>
                        </a:lnTo>
                        <a:lnTo>
                          <a:pt x="0" y="56"/>
                        </a:lnTo>
                        <a:lnTo>
                          <a:pt x="11" y="75"/>
                        </a:lnTo>
                        <a:lnTo>
                          <a:pt x="22" y="94"/>
                        </a:lnTo>
                        <a:lnTo>
                          <a:pt x="65" y="103"/>
                        </a:lnTo>
                        <a:lnTo>
                          <a:pt x="109" y="94"/>
                        </a:lnTo>
                        <a:lnTo>
                          <a:pt x="119" y="56"/>
                        </a:lnTo>
                        <a:lnTo>
                          <a:pt x="109" y="19"/>
                        </a:lnTo>
                        <a:lnTo>
                          <a:pt x="87" y="1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FFC2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76" name="Freeform 228"/>
                  <p:cNvSpPr>
                    <a:spLocks/>
                  </p:cNvSpPr>
                  <p:nvPr/>
                </p:nvSpPr>
                <p:spPr bwMode="auto">
                  <a:xfrm>
                    <a:off x="3247" y="2075"/>
                    <a:ext cx="98" cy="84"/>
                  </a:xfrm>
                  <a:custGeom>
                    <a:avLst/>
                    <a:gdLst>
                      <a:gd name="T0" fmla="*/ 54 w 98"/>
                      <a:gd name="T1" fmla="*/ 0 h 84"/>
                      <a:gd name="T2" fmla="*/ 11 w 98"/>
                      <a:gd name="T3" fmla="*/ 9 h 84"/>
                      <a:gd name="T4" fmla="*/ 0 w 98"/>
                      <a:gd name="T5" fmla="*/ 46 h 84"/>
                      <a:gd name="T6" fmla="*/ 11 w 98"/>
                      <a:gd name="T7" fmla="*/ 75 h 84"/>
                      <a:gd name="T8" fmla="*/ 54 w 98"/>
                      <a:gd name="T9" fmla="*/ 84 h 84"/>
                      <a:gd name="T10" fmla="*/ 87 w 98"/>
                      <a:gd name="T11" fmla="*/ 75 h 84"/>
                      <a:gd name="T12" fmla="*/ 98 w 98"/>
                      <a:gd name="T13" fmla="*/ 46 h 84"/>
                      <a:gd name="T14" fmla="*/ 87 w 98"/>
                      <a:gd name="T15" fmla="*/ 9 h 84"/>
                      <a:gd name="T16" fmla="*/ 54 w 98"/>
                      <a:gd name="T17" fmla="*/ 0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8" h="84">
                        <a:moveTo>
                          <a:pt x="54" y="0"/>
                        </a:moveTo>
                        <a:lnTo>
                          <a:pt x="11" y="9"/>
                        </a:lnTo>
                        <a:lnTo>
                          <a:pt x="0" y="46"/>
                        </a:lnTo>
                        <a:lnTo>
                          <a:pt x="11" y="75"/>
                        </a:lnTo>
                        <a:lnTo>
                          <a:pt x="54" y="84"/>
                        </a:lnTo>
                        <a:lnTo>
                          <a:pt x="87" y="75"/>
                        </a:lnTo>
                        <a:lnTo>
                          <a:pt x="98" y="46"/>
                        </a:lnTo>
                        <a:lnTo>
                          <a:pt x="87" y="9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C9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77" name="Freeform 229"/>
                  <p:cNvSpPr>
                    <a:spLocks/>
                  </p:cNvSpPr>
                  <p:nvPr/>
                </p:nvSpPr>
                <p:spPr bwMode="auto">
                  <a:xfrm>
                    <a:off x="3258" y="2084"/>
                    <a:ext cx="76" cy="66"/>
                  </a:xfrm>
                  <a:custGeom>
                    <a:avLst/>
                    <a:gdLst>
                      <a:gd name="T0" fmla="*/ 43 w 76"/>
                      <a:gd name="T1" fmla="*/ 0 h 66"/>
                      <a:gd name="T2" fmla="*/ 11 w 76"/>
                      <a:gd name="T3" fmla="*/ 9 h 66"/>
                      <a:gd name="T4" fmla="*/ 0 w 76"/>
                      <a:gd name="T5" fmla="*/ 37 h 66"/>
                      <a:gd name="T6" fmla="*/ 11 w 76"/>
                      <a:gd name="T7" fmla="*/ 56 h 66"/>
                      <a:gd name="T8" fmla="*/ 43 w 76"/>
                      <a:gd name="T9" fmla="*/ 66 h 66"/>
                      <a:gd name="T10" fmla="*/ 65 w 76"/>
                      <a:gd name="T11" fmla="*/ 56 h 66"/>
                      <a:gd name="T12" fmla="*/ 76 w 76"/>
                      <a:gd name="T13" fmla="*/ 37 h 66"/>
                      <a:gd name="T14" fmla="*/ 65 w 76"/>
                      <a:gd name="T15" fmla="*/ 9 h 66"/>
                      <a:gd name="T16" fmla="*/ 43 w 76"/>
                      <a:gd name="T17" fmla="*/ 0 h 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6" h="66">
                        <a:moveTo>
                          <a:pt x="43" y="0"/>
                        </a:moveTo>
                        <a:lnTo>
                          <a:pt x="11" y="9"/>
                        </a:lnTo>
                        <a:lnTo>
                          <a:pt x="0" y="37"/>
                        </a:lnTo>
                        <a:lnTo>
                          <a:pt x="11" y="56"/>
                        </a:lnTo>
                        <a:lnTo>
                          <a:pt x="43" y="66"/>
                        </a:lnTo>
                        <a:lnTo>
                          <a:pt x="65" y="56"/>
                        </a:lnTo>
                        <a:lnTo>
                          <a:pt x="76" y="37"/>
                        </a:lnTo>
                        <a:lnTo>
                          <a:pt x="65" y="9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FCF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78" name="Freeform 230"/>
                  <p:cNvSpPr>
                    <a:spLocks/>
                  </p:cNvSpPr>
                  <p:nvPr/>
                </p:nvSpPr>
                <p:spPr bwMode="auto">
                  <a:xfrm>
                    <a:off x="3269" y="2093"/>
                    <a:ext cx="65" cy="57"/>
                  </a:xfrm>
                  <a:custGeom>
                    <a:avLst/>
                    <a:gdLst>
                      <a:gd name="T0" fmla="*/ 32 w 65"/>
                      <a:gd name="T1" fmla="*/ 0 h 57"/>
                      <a:gd name="T2" fmla="*/ 11 w 65"/>
                      <a:gd name="T3" fmla="*/ 10 h 57"/>
                      <a:gd name="T4" fmla="*/ 0 w 65"/>
                      <a:gd name="T5" fmla="*/ 28 h 57"/>
                      <a:gd name="T6" fmla="*/ 11 w 65"/>
                      <a:gd name="T7" fmla="*/ 47 h 57"/>
                      <a:gd name="T8" fmla="*/ 32 w 65"/>
                      <a:gd name="T9" fmla="*/ 57 h 57"/>
                      <a:gd name="T10" fmla="*/ 54 w 65"/>
                      <a:gd name="T11" fmla="*/ 47 h 57"/>
                      <a:gd name="T12" fmla="*/ 65 w 65"/>
                      <a:gd name="T13" fmla="*/ 28 h 57"/>
                      <a:gd name="T14" fmla="*/ 54 w 65"/>
                      <a:gd name="T15" fmla="*/ 10 h 57"/>
                      <a:gd name="T16" fmla="*/ 32 w 65"/>
                      <a:gd name="T17" fmla="*/ 0 h 5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57">
                        <a:moveTo>
                          <a:pt x="32" y="0"/>
                        </a:moveTo>
                        <a:lnTo>
                          <a:pt x="11" y="10"/>
                        </a:lnTo>
                        <a:lnTo>
                          <a:pt x="0" y="28"/>
                        </a:lnTo>
                        <a:lnTo>
                          <a:pt x="11" y="47"/>
                        </a:lnTo>
                        <a:lnTo>
                          <a:pt x="32" y="57"/>
                        </a:lnTo>
                        <a:lnTo>
                          <a:pt x="54" y="47"/>
                        </a:lnTo>
                        <a:lnTo>
                          <a:pt x="65" y="28"/>
                        </a:lnTo>
                        <a:lnTo>
                          <a:pt x="54" y="1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D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79" name="Freeform 231"/>
                  <p:cNvSpPr>
                    <a:spLocks/>
                  </p:cNvSpPr>
                  <p:nvPr/>
                </p:nvSpPr>
                <p:spPr bwMode="auto">
                  <a:xfrm>
                    <a:off x="3280" y="2103"/>
                    <a:ext cx="43" cy="37"/>
                  </a:xfrm>
                  <a:custGeom>
                    <a:avLst/>
                    <a:gdLst>
                      <a:gd name="T0" fmla="*/ 21 w 43"/>
                      <a:gd name="T1" fmla="*/ 0 h 37"/>
                      <a:gd name="T2" fmla="*/ 10 w 43"/>
                      <a:gd name="T3" fmla="*/ 9 h 37"/>
                      <a:gd name="T4" fmla="*/ 0 w 43"/>
                      <a:gd name="T5" fmla="*/ 18 h 37"/>
                      <a:gd name="T6" fmla="*/ 10 w 43"/>
                      <a:gd name="T7" fmla="*/ 28 h 37"/>
                      <a:gd name="T8" fmla="*/ 21 w 43"/>
                      <a:gd name="T9" fmla="*/ 37 h 37"/>
                      <a:gd name="T10" fmla="*/ 32 w 43"/>
                      <a:gd name="T11" fmla="*/ 28 h 37"/>
                      <a:gd name="T12" fmla="*/ 43 w 43"/>
                      <a:gd name="T13" fmla="*/ 18 h 37"/>
                      <a:gd name="T14" fmla="*/ 32 w 43"/>
                      <a:gd name="T15" fmla="*/ 9 h 37"/>
                      <a:gd name="T16" fmla="*/ 21 w 43"/>
                      <a:gd name="T17" fmla="*/ 0 h 3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3" h="37">
                        <a:moveTo>
                          <a:pt x="21" y="0"/>
                        </a:moveTo>
                        <a:lnTo>
                          <a:pt x="10" y="9"/>
                        </a:lnTo>
                        <a:lnTo>
                          <a:pt x="0" y="18"/>
                        </a:lnTo>
                        <a:lnTo>
                          <a:pt x="10" y="28"/>
                        </a:lnTo>
                        <a:lnTo>
                          <a:pt x="21" y="37"/>
                        </a:lnTo>
                        <a:lnTo>
                          <a:pt x="32" y="28"/>
                        </a:lnTo>
                        <a:lnTo>
                          <a:pt x="43" y="18"/>
                        </a:lnTo>
                        <a:lnTo>
                          <a:pt x="32" y="9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FFD8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380" name="Freeform 232"/>
                  <p:cNvSpPr>
                    <a:spLocks/>
                  </p:cNvSpPr>
                  <p:nvPr/>
                </p:nvSpPr>
                <p:spPr bwMode="auto">
                  <a:xfrm>
                    <a:off x="3290" y="2112"/>
                    <a:ext cx="22" cy="19"/>
                  </a:xfrm>
                  <a:custGeom>
                    <a:avLst/>
                    <a:gdLst>
                      <a:gd name="T0" fmla="*/ 11 w 22"/>
                      <a:gd name="T1" fmla="*/ 0 h 19"/>
                      <a:gd name="T2" fmla="*/ 0 w 22"/>
                      <a:gd name="T3" fmla="*/ 0 h 19"/>
                      <a:gd name="T4" fmla="*/ 0 w 22"/>
                      <a:gd name="T5" fmla="*/ 9 h 19"/>
                      <a:gd name="T6" fmla="*/ 0 w 22"/>
                      <a:gd name="T7" fmla="*/ 19 h 19"/>
                      <a:gd name="T8" fmla="*/ 11 w 22"/>
                      <a:gd name="T9" fmla="*/ 19 h 19"/>
                      <a:gd name="T10" fmla="*/ 22 w 22"/>
                      <a:gd name="T11" fmla="*/ 19 h 19"/>
                      <a:gd name="T12" fmla="*/ 22 w 22"/>
                      <a:gd name="T13" fmla="*/ 9 h 19"/>
                      <a:gd name="T14" fmla="*/ 22 w 22"/>
                      <a:gd name="T15" fmla="*/ 0 h 19"/>
                      <a:gd name="T16" fmla="*/ 11 w 22"/>
                      <a:gd name="T17" fmla="*/ 0 h 1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" h="19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0" y="19"/>
                        </a:lnTo>
                        <a:lnTo>
                          <a:pt x="11" y="19"/>
                        </a:lnTo>
                        <a:lnTo>
                          <a:pt x="22" y="19"/>
                        </a:lnTo>
                        <a:lnTo>
                          <a:pt x="22" y="9"/>
                        </a:lnTo>
                        <a:lnTo>
                          <a:pt x="22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DA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</p:grpSp>
          </p:grpSp>
          <p:sp>
            <p:nvSpPr>
              <p:cNvPr id="39" name="Line 235"/>
              <p:cNvSpPr>
                <a:spLocks noChangeShapeType="1"/>
              </p:cNvSpPr>
              <p:nvPr/>
            </p:nvSpPr>
            <p:spPr bwMode="auto">
              <a:xfrm>
                <a:off x="6908800" y="3114675"/>
                <a:ext cx="1169988" cy="0"/>
              </a:xfrm>
              <a:prstGeom prst="line">
                <a:avLst/>
              </a:prstGeom>
              <a:noFill/>
              <a:ln w="6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40" name="Line 236"/>
              <p:cNvSpPr>
                <a:spLocks noChangeShapeType="1"/>
              </p:cNvSpPr>
              <p:nvPr/>
            </p:nvSpPr>
            <p:spPr bwMode="auto">
              <a:xfrm>
                <a:off x="6634163" y="2876550"/>
                <a:ext cx="274638" cy="238125"/>
              </a:xfrm>
              <a:prstGeom prst="line">
                <a:avLst/>
              </a:prstGeom>
              <a:noFill/>
              <a:ln w="6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41" name="Line 237"/>
              <p:cNvSpPr>
                <a:spLocks noChangeShapeType="1"/>
              </p:cNvSpPr>
              <p:nvPr/>
            </p:nvSpPr>
            <p:spPr bwMode="auto">
              <a:xfrm>
                <a:off x="5154613" y="2890838"/>
                <a:ext cx="1393825" cy="0"/>
              </a:xfrm>
              <a:prstGeom prst="line">
                <a:avLst/>
              </a:prstGeom>
              <a:noFill/>
              <a:ln w="6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grpSp>
            <p:nvGrpSpPr>
              <p:cNvPr id="42" name="Group 251"/>
              <p:cNvGrpSpPr>
                <a:grpSpLocks/>
              </p:cNvGrpSpPr>
              <p:nvPr/>
            </p:nvGrpSpPr>
            <p:grpSpPr bwMode="auto">
              <a:xfrm>
                <a:off x="5464175" y="2698750"/>
                <a:ext cx="395288" cy="385762"/>
                <a:chOff x="3442" y="1700"/>
                <a:chExt cx="249" cy="243"/>
              </a:xfrm>
            </p:grpSpPr>
            <p:sp>
              <p:nvSpPr>
                <p:cNvPr id="350" name="Freeform 238"/>
                <p:cNvSpPr>
                  <a:spLocks/>
                </p:cNvSpPr>
                <p:nvPr/>
              </p:nvSpPr>
              <p:spPr bwMode="auto">
                <a:xfrm>
                  <a:off x="3442" y="1700"/>
                  <a:ext cx="249" cy="243"/>
                </a:xfrm>
                <a:custGeom>
                  <a:avLst/>
                  <a:gdLst>
                    <a:gd name="T0" fmla="*/ 130 w 249"/>
                    <a:gd name="T1" fmla="*/ 0 h 243"/>
                    <a:gd name="T2" fmla="*/ 76 w 249"/>
                    <a:gd name="T3" fmla="*/ 9 h 243"/>
                    <a:gd name="T4" fmla="*/ 33 w 249"/>
                    <a:gd name="T5" fmla="*/ 37 h 243"/>
                    <a:gd name="T6" fmla="*/ 11 w 249"/>
                    <a:gd name="T7" fmla="*/ 75 h 243"/>
                    <a:gd name="T8" fmla="*/ 0 w 249"/>
                    <a:gd name="T9" fmla="*/ 121 h 243"/>
                    <a:gd name="T10" fmla="*/ 11 w 249"/>
                    <a:gd name="T11" fmla="*/ 168 h 243"/>
                    <a:gd name="T12" fmla="*/ 33 w 249"/>
                    <a:gd name="T13" fmla="*/ 206 h 243"/>
                    <a:gd name="T14" fmla="*/ 76 w 249"/>
                    <a:gd name="T15" fmla="*/ 234 h 243"/>
                    <a:gd name="T16" fmla="*/ 130 w 249"/>
                    <a:gd name="T17" fmla="*/ 243 h 243"/>
                    <a:gd name="T18" fmla="*/ 173 w 249"/>
                    <a:gd name="T19" fmla="*/ 234 h 243"/>
                    <a:gd name="T20" fmla="*/ 217 w 249"/>
                    <a:gd name="T21" fmla="*/ 206 h 243"/>
                    <a:gd name="T22" fmla="*/ 238 w 249"/>
                    <a:gd name="T23" fmla="*/ 168 h 243"/>
                    <a:gd name="T24" fmla="*/ 249 w 249"/>
                    <a:gd name="T25" fmla="*/ 121 h 243"/>
                    <a:gd name="T26" fmla="*/ 238 w 249"/>
                    <a:gd name="T27" fmla="*/ 75 h 243"/>
                    <a:gd name="T28" fmla="*/ 217 w 249"/>
                    <a:gd name="T29" fmla="*/ 37 h 243"/>
                    <a:gd name="T30" fmla="*/ 173 w 249"/>
                    <a:gd name="T31" fmla="*/ 9 h 243"/>
                    <a:gd name="T32" fmla="*/ 130 w 249"/>
                    <a:gd name="T33" fmla="*/ 0 h 2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3">
                      <a:moveTo>
                        <a:pt x="130" y="0"/>
                      </a:moveTo>
                      <a:lnTo>
                        <a:pt x="76" y="9"/>
                      </a:lnTo>
                      <a:lnTo>
                        <a:pt x="33" y="37"/>
                      </a:lnTo>
                      <a:lnTo>
                        <a:pt x="11" y="75"/>
                      </a:lnTo>
                      <a:lnTo>
                        <a:pt x="0" y="121"/>
                      </a:lnTo>
                      <a:lnTo>
                        <a:pt x="11" y="168"/>
                      </a:lnTo>
                      <a:lnTo>
                        <a:pt x="33" y="206"/>
                      </a:lnTo>
                      <a:lnTo>
                        <a:pt x="76" y="234"/>
                      </a:lnTo>
                      <a:lnTo>
                        <a:pt x="130" y="243"/>
                      </a:lnTo>
                      <a:lnTo>
                        <a:pt x="173" y="234"/>
                      </a:lnTo>
                      <a:lnTo>
                        <a:pt x="217" y="206"/>
                      </a:lnTo>
                      <a:lnTo>
                        <a:pt x="238" y="168"/>
                      </a:lnTo>
                      <a:lnTo>
                        <a:pt x="249" y="121"/>
                      </a:lnTo>
                      <a:lnTo>
                        <a:pt x="238" y="75"/>
                      </a:lnTo>
                      <a:lnTo>
                        <a:pt x="217" y="37"/>
                      </a:lnTo>
                      <a:lnTo>
                        <a:pt x="173" y="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991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51" name="Freeform 239"/>
                <p:cNvSpPr>
                  <a:spLocks/>
                </p:cNvSpPr>
                <p:nvPr/>
              </p:nvSpPr>
              <p:spPr bwMode="auto">
                <a:xfrm>
                  <a:off x="3453" y="1718"/>
                  <a:ext cx="227" cy="207"/>
                </a:xfrm>
                <a:custGeom>
                  <a:avLst/>
                  <a:gdLst>
                    <a:gd name="T0" fmla="*/ 119 w 227"/>
                    <a:gd name="T1" fmla="*/ 0 h 207"/>
                    <a:gd name="T2" fmla="*/ 76 w 227"/>
                    <a:gd name="T3" fmla="*/ 10 h 207"/>
                    <a:gd name="T4" fmla="*/ 32 w 227"/>
                    <a:gd name="T5" fmla="*/ 28 h 207"/>
                    <a:gd name="T6" fmla="*/ 11 w 227"/>
                    <a:gd name="T7" fmla="*/ 66 h 207"/>
                    <a:gd name="T8" fmla="*/ 0 w 227"/>
                    <a:gd name="T9" fmla="*/ 103 h 207"/>
                    <a:gd name="T10" fmla="*/ 11 w 227"/>
                    <a:gd name="T11" fmla="*/ 141 h 207"/>
                    <a:gd name="T12" fmla="*/ 32 w 227"/>
                    <a:gd name="T13" fmla="*/ 178 h 207"/>
                    <a:gd name="T14" fmla="*/ 76 w 227"/>
                    <a:gd name="T15" fmla="*/ 197 h 207"/>
                    <a:gd name="T16" fmla="*/ 119 w 227"/>
                    <a:gd name="T17" fmla="*/ 207 h 207"/>
                    <a:gd name="T18" fmla="*/ 162 w 227"/>
                    <a:gd name="T19" fmla="*/ 197 h 207"/>
                    <a:gd name="T20" fmla="*/ 195 w 227"/>
                    <a:gd name="T21" fmla="*/ 178 h 207"/>
                    <a:gd name="T22" fmla="*/ 217 w 227"/>
                    <a:gd name="T23" fmla="*/ 141 h 207"/>
                    <a:gd name="T24" fmla="*/ 227 w 227"/>
                    <a:gd name="T25" fmla="*/ 103 h 207"/>
                    <a:gd name="T26" fmla="*/ 217 w 227"/>
                    <a:gd name="T27" fmla="*/ 66 h 207"/>
                    <a:gd name="T28" fmla="*/ 195 w 227"/>
                    <a:gd name="T29" fmla="*/ 28 h 207"/>
                    <a:gd name="T30" fmla="*/ 162 w 227"/>
                    <a:gd name="T31" fmla="*/ 10 h 207"/>
                    <a:gd name="T32" fmla="*/ 119 w 227"/>
                    <a:gd name="T33" fmla="*/ 0 h 2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7" h="207">
                      <a:moveTo>
                        <a:pt x="119" y="0"/>
                      </a:moveTo>
                      <a:lnTo>
                        <a:pt x="76" y="10"/>
                      </a:lnTo>
                      <a:lnTo>
                        <a:pt x="32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32" y="178"/>
                      </a:lnTo>
                      <a:lnTo>
                        <a:pt x="76" y="197"/>
                      </a:lnTo>
                      <a:lnTo>
                        <a:pt x="119" y="207"/>
                      </a:lnTo>
                      <a:lnTo>
                        <a:pt x="162" y="197"/>
                      </a:lnTo>
                      <a:lnTo>
                        <a:pt x="195" y="178"/>
                      </a:lnTo>
                      <a:lnTo>
                        <a:pt x="217" y="141"/>
                      </a:lnTo>
                      <a:lnTo>
                        <a:pt x="227" y="103"/>
                      </a:lnTo>
                      <a:lnTo>
                        <a:pt x="217" y="66"/>
                      </a:lnTo>
                      <a:lnTo>
                        <a:pt x="195" y="28"/>
                      </a:lnTo>
                      <a:lnTo>
                        <a:pt x="162" y="1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9B20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52" name="Freeform 240"/>
                <p:cNvSpPr>
                  <a:spLocks/>
                </p:cNvSpPr>
                <p:nvPr/>
              </p:nvSpPr>
              <p:spPr bwMode="auto">
                <a:xfrm>
                  <a:off x="3464" y="1728"/>
                  <a:ext cx="206" cy="187"/>
                </a:xfrm>
                <a:custGeom>
                  <a:avLst/>
                  <a:gdLst>
                    <a:gd name="T0" fmla="*/ 108 w 206"/>
                    <a:gd name="T1" fmla="*/ 0 h 187"/>
                    <a:gd name="T2" fmla="*/ 65 w 206"/>
                    <a:gd name="T3" fmla="*/ 9 h 187"/>
                    <a:gd name="T4" fmla="*/ 32 w 206"/>
                    <a:gd name="T5" fmla="*/ 28 h 187"/>
                    <a:gd name="T6" fmla="*/ 11 w 206"/>
                    <a:gd name="T7" fmla="*/ 56 h 187"/>
                    <a:gd name="T8" fmla="*/ 0 w 206"/>
                    <a:gd name="T9" fmla="*/ 93 h 187"/>
                    <a:gd name="T10" fmla="*/ 11 w 206"/>
                    <a:gd name="T11" fmla="*/ 131 h 187"/>
                    <a:gd name="T12" fmla="*/ 32 w 206"/>
                    <a:gd name="T13" fmla="*/ 159 h 187"/>
                    <a:gd name="T14" fmla="*/ 65 w 206"/>
                    <a:gd name="T15" fmla="*/ 178 h 187"/>
                    <a:gd name="T16" fmla="*/ 108 w 206"/>
                    <a:gd name="T17" fmla="*/ 187 h 187"/>
                    <a:gd name="T18" fmla="*/ 151 w 206"/>
                    <a:gd name="T19" fmla="*/ 178 h 187"/>
                    <a:gd name="T20" fmla="*/ 173 w 206"/>
                    <a:gd name="T21" fmla="*/ 159 h 187"/>
                    <a:gd name="T22" fmla="*/ 195 w 206"/>
                    <a:gd name="T23" fmla="*/ 131 h 187"/>
                    <a:gd name="T24" fmla="*/ 206 w 206"/>
                    <a:gd name="T25" fmla="*/ 93 h 187"/>
                    <a:gd name="T26" fmla="*/ 195 w 206"/>
                    <a:gd name="T27" fmla="*/ 56 h 187"/>
                    <a:gd name="T28" fmla="*/ 173 w 206"/>
                    <a:gd name="T29" fmla="*/ 28 h 187"/>
                    <a:gd name="T30" fmla="*/ 151 w 206"/>
                    <a:gd name="T31" fmla="*/ 9 h 187"/>
                    <a:gd name="T32" fmla="*/ 108 w 206"/>
                    <a:gd name="T33" fmla="*/ 0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6" h="187">
                      <a:moveTo>
                        <a:pt x="108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1" y="56"/>
                      </a:lnTo>
                      <a:lnTo>
                        <a:pt x="0" y="93"/>
                      </a:lnTo>
                      <a:lnTo>
                        <a:pt x="11" y="131"/>
                      </a:lnTo>
                      <a:lnTo>
                        <a:pt x="32" y="159"/>
                      </a:lnTo>
                      <a:lnTo>
                        <a:pt x="65" y="178"/>
                      </a:lnTo>
                      <a:lnTo>
                        <a:pt x="108" y="187"/>
                      </a:lnTo>
                      <a:lnTo>
                        <a:pt x="151" y="178"/>
                      </a:lnTo>
                      <a:lnTo>
                        <a:pt x="173" y="159"/>
                      </a:lnTo>
                      <a:lnTo>
                        <a:pt x="195" y="131"/>
                      </a:lnTo>
                      <a:lnTo>
                        <a:pt x="206" y="93"/>
                      </a:lnTo>
                      <a:lnTo>
                        <a:pt x="195" y="56"/>
                      </a:lnTo>
                      <a:lnTo>
                        <a:pt x="173" y="28"/>
                      </a:lnTo>
                      <a:lnTo>
                        <a:pt x="151" y="9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9F2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53" name="Freeform 241"/>
                <p:cNvSpPr>
                  <a:spLocks/>
                </p:cNvSpPr>
                <p:nvPr/>
              </p:nvSpPr>
              <p:spPr bwMode="auto">
                <a:xfrm>
                  <a:off x="3475" y="1737"/>
                  <a:ext cx="184" cy="178"/>
                </a:xfrm>
                <a:custGeom>
                  <a:avLst/>
                  <a:gdLst>
                    <a:gd name="T0" fmla="*/ 97 w 184"/>
                    <a:gd name="T1" fmla="*/ 0 h 178"/>
                    <a:gd name="T2" fmla="*/ 65 w 184"/>
                    <a:gd name="T3" fmla="*/ 9 h 178"/>
                    <a:gd name="T4" fmla="*/ 32 w 184"/>
                    <a:gd name="T5" fmla="*/ 28 h 178"/>
                    <a:gd name="T6" fmla="*/ 10 w 184"/>
                    <a:gd name="T7" fmla="*/ 56 h 178"/>
                    <a:gd name="T8" fmla="*/ 0 w 184"/>
                    <a:gd name="T9" fmla="*/ 84 h 178"/>
                    <a:gd name="T10" fmla="*/ 10 w 184"/>
                    <a:gd name="T11" fmla="*/ 122 h 178"/>
                    <a:gd name="T12" fmla="*/ 32 w 184"/>
                    <a:gd name="T13" fmla="*/ 150 h 178"/>
                    <a:gd name="T14" fmla="*/ 65 w 184"/>
                    <a:gd name="T15" fmla="*/ 169 h 178"/>
                    <a:gd name="T16" fmla="*/ 97 w 184"/>
                    <a:gd name="T17" fmla="*/ 178 h 178"/>
                    <a:gd name="T18" fmla="*/ 130 w 184"/>
                    <a:gd name="T19" fmla="*/ 169 h 178"/>
                    <a:gd name="T20" fmla="*/ 162 w 184"/>
                    <a:gd name="T21" fmla="*/ 150 h 178"/>
                    <a:gd name="T22" fmla="*/ 173 w 184"/>
                    <a:gd name="T23" fmla="*/ 122 h 178"/>
                    <a:gd name="T24" fmla="*/ 184 w 184"/>
                    <a:gd name="T25" fmla="*/ 84 h 178"/>
                    <a:gd name="T26" fmla="*/ 173 w 184"/>
                    <a:gd name="T27" fmla="*/ 56 h 178"/>
                    <a:gd name="T28" fmla="*/ 162 w 184"/>
                    <a:gd name="T29" fmla="*/ 28 h 178"/>
                    <a:gd name="T30" fmla="*/ 130 w 184"/>
                    <a:gd name="T31" fmla="*/ 9 h 178"/>
                    <a:gd name="T32" fmla="*/ 97 w 18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78">
                      <a:moveTo>
                        <a:pt x="97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0" y="56"/>
                      </a:lnTo>
                      <a:lnTo>
                        <a:pt x="0" y="84"/>
                      </a:lnTo>
                      <a:lnTo>
                        <a:pt x="10" y="122"/>
                      </a:lnTo>
                      <a:lnTo>
                        <a:pt x="32" y="150"/>
                      </a:lnTo>
                      <a:lnTo>
                        <a:pt x="65" y="169"/>
                      </a:lnTo>
                      <a:lnTo>
                        <a:pt x="97" y="178"/>
                      </a:lnTo>
                      <a:lnTo>
                        <a:pt x="130" y="169"/>
                      </a:lnTo>
                      <a:lnTo>
                        <a:pt x="162" y="150"/>
                      </a:lnTo>
                      <a:lnTo>
                        <a:pt x="173" y="122"/>
                      </a:lnTo>
                      <a:lnTo>
                        <a:pt x="184" y="84"/>
                      </a:lnTo>
                      <a:lnTo>
                        <a:pt x="173" y="56"/>
                      </a:lnTo>
                      <a:lnTo>
                        <a:pt x="162" y="28"/>
                      </a:lnTo>
                      <a:lnTo>
                        <a:pt x="130" y="9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A43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54" name="Freeform 242"/>
                <p:cNvSpPr>
                  <a:spLocks/>
                </p:cNvSpPr>
                <p:nvPr/>
              </p:nvSpPr>
              <p:spPr bwMode="auto">
                <a:xfrm>
                  <a:off x="3485" y="1746"/>
                  <a:ext cx="174" cy="160"/>
                </a:xfrm>
                <a:custGeom>
                  <a:avLst/>
                  <a:gdLst>
                    <a:gd name="T0" fmla="*/ 87 w 174"/>
                    <a:gd name="T1" fmla="*/ 0 h 160"/>
                    <a:gd name="T2" fmla="*/ 55 w 174"/>
                    <a:gd name="T3" fmla="*/ 10 h 160"/>
                    <a:gd name="T4" fmla="*/ 22 w 174"/>
                    <a:gd name="T5" fmla="*/ 29 h 160"/>
                    <a:gd name="T6" fmla="*/ 11 w 174"/>
                    <a:gd name="T7" fmla="*/ 47 h 160"/>
                    <a:gd name="T8" fmla="*/ 0 w 174"/>
                    <a:gd name="T9" fmla="*/ 75 h 160"/>
                    <a:gd name="T10" fmla="*/ 11 w 174"/>
                    <a:gd name="T11" fmla="*/ 113 h 160"/>
                    <a:gd name="T12" fmla="*/ 22 w 174"/>
                    <a:gd name="T13" fmla="*/ 132 h 160"/>
                    <a:gd name="T14" fmla="*/ 55 w 174"/>
                    <a:gd name="T15" fmla="*/ 150 h 160"/>
                    <a:gd name="T16" fmla="*/ 87 w 174"/>
                    <a:gd name="T17" fmla="*/ 160 h 160"/>
                    <a:gd name="T18" fmla="*/ 120 w 174"/>
                    <a:gd name="T19" fmla="*/ 150 h 160"/>
                    <a:gd name="T20" fmla="*/ 152 w 174"/>
                    <a:gd name="T21" fmla="*/ 132 h 160"/>
                    <a:gd name="T22" fmla="*/ 163 w 174"/>
                    <a:gd name="T23" fmla="*/ 113 h 160"/>
                    <a:gd name="T24" fmla="*/ 174 w 174"/>
                    <a:gd name="T25" fmla="*/ 75 h 160"/>
                    <a:gd name="T26" fmla="*/ 163 w 174"/>
                    <a:gd name="T27" fmla="*/ 47 h 160"/>
                    <a:gd name="T28" fmla="*/ 152 w 174"/>
                    <a:gd name="T29" fmla="*/ 29 h 160"/>
                    <a:gd name="T30" fmla="*/ 120 w 174"/>
                    <a:gd name="T31" fmla="*/ 10 h 160"/>
                    <a:gd name="T32" fmla="*/ 87 w 174"/>
                    <a:gd name="T33" fmla="*/ 0 h 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4" h="160">
                      <a:moveTo>
                        <a:pt x="87" y="0"/>
                      </a:moveTo>
                      <a:lnTo>
                        <a:pt x="55" y="10"/>
                      </a:lnTo>
                      <a:lnTo>
                        <a:pt x="22" y="29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13"/>
                      </a:lnTo>
                      <a:lnTo>
                        <a:pt x="22" y="132"/>
                      </a:lnTo>
                      <a:lnTo>
                        <a:pt x="55" y="150"/>
                      </a:lnTo>
                      <a:lnTo>
                        <a:pt x="87" y="160"/>
                      </a:lnTo>
                      <a:lnTo>
                        <a:pt x="120" y="150"/>
                      </a:lnTo>
                      <a:lnTo>
                        <a:pt x="152" y="132"/>
                      </a:lnTo>
                      <a:lnTo>
                        <a:pt x="163" y="113"/>
                      </a:lnTo>
                      <a:lnTo>
                        <a:pt x="174" y="75"/>
                      </a:lnTo>
                      <a:lnTo>
                        <a:pt x="163" y="47"/>
                      </a:lnTo>
                      <a:lnTo>
                        <a:pt x="152" y="29"/>
                      </a:lnTo>
                      <a:lnTo>
                        <a:pt x="120" y="1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AA50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55" name="Freeform 243"/>
                <p:cNvSpPr>
                  <a:spLocks/>
                </p:cNvSpPr>
                <p:nvPr/>
              </p:nvSpPr>
              <p:spPr bwMode="auto">
                <a:xfrm>
                  <a:off x="3496" y="1756"/>
                  <a:ext cx="152" cy="140"/>
                </a:xfrm>
                <a:custGeom>
                  <a:avLst/>
                  <a:gdLst>
                    <a:gd name="T0" fmla="*/ 76 w 152"/>
                    <a:gd name="T1" fmla="*/ 0 h 140"/>
                    <a:gd name="T2" fmla="*/ 44 w 152"/>
                    <a:gd name="T3" fmla="*/ 9 h 140"/>
                    <a:gd name="T4" fmla="*/ 22 w 152"/>
                    <a:gd name="T5" fmla="*/ 19 h 140"/>
                    <a:gd name="T6" fmla="*/ 11 w 152"/>
                    <a:gd name="T7" fmla="*/ 37 h 140"/>
                    <a:gd name="T8" fmla="*/ 0 w 152"/>
                    <a:gd name="T9" fmla="*/ 65 h 140"/>
                    <a:gd name="T10" fmla="*/ 11 w 152"/>
                    <a:gd name="T11" fmla="*/ 94 h 140"/>
                    <a:gd name="T12" fmla="*/ 22 w 152"/>
                    <a:gd name="T13" fmla="*/ 122 h 140"/>
                    <a:gd name="T14" fmla="*/ 44 w 152"/>
                    <a:gd name="T15" fmla="*/ 131 h 140"/>
                    <a:gd name="T16" fmla="*/ 76 w 152"/>
                    <a:gd name="T17" fmla="*/ 140 h 140"/>
                    <a:gd name="T18" fmla="*/ 109 w 152"/>
                    <a:gd name="T19" fmla="*/ 131 h 140"/>
                    <a:gd name="T20" fmla="*/ 130 w 152"/>
                    <a:gd name="T21" fmla="*/ 122 h 140"/>
                    <a:gd name="T22" fmla="*/ 152 w 152"/>
                    <a:gd name="T23" fmla="*/ 94 h 140"/>
                    <a:gd name="T24" fmla="*/ 152 w 152"/>
                    <a:gd name="T25" fmla="*/ 65 h 140"/>
                    <a:gd name="T26" fmla="*/ 152 w 152"/>
                    <a:gd name="T27" fmla="*/ 37 h 140"/>
                    <a:gd name="T28" fmla="*/ 130 w 152"/>
                    <a:gd name="T29" fmla="*/ 19 h 140"/>
                    <a:gd name="T30" fmla="*/ 109 w 152"/>
                    <a:gd name="T31" fmla="*/ 9 h 140"/>
                    <a:gd name="T32" fmla="*/ 76 w 152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0">
                      <a:moveTo>
                        <a:pt x="76" y="0"/>
                      </a:moveTo>
                      <a:lnTo>
                        <a:pt x="44" y="9"/>
                      </a:lnTo>
                      <a:lnTo>
                        <a:pt x="22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44" y="131"/>
                      </a:lnTo>
                      <a:lnTo>
                        <a:pt x="76" y="140"/>
                      </a:lnTo>
                      <a:lnTo>
                        <a:pt x="109" y="131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5"/>
                      </a:lnTo>
                      <a:lnTo>
                        <a:pt x="152" y="37"/>
                      </a:lnTo>
                      <a:lnTo>
                        <a:pt x="130" y="19"/>
                      </a:lnTo>
                      <a:lnTo>
                        <a:pt x="109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B160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56" name="Freeform 244"/>
                <p:cNvSpPr>
                  <a:spLocks/>
                </p:cNvSpPr>
                <p:nvPr/>
              </p:nvSpPr>
              <p:spPr bwMode="auto">
                <a:xfrm>
                  <a:off x="3507" y="1765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3 w 130"/>
                    <a:gd name="T3" fmla="*/ 10 h 122"/>
                    <a:gd name="T4" fmla="*/ 22 w 130"/>
                    <a:gd name="T5" fmla="*/ 19 h 122"/>
                    <a:gd name="T6" fmla="*/ 11 w 130"/>
                    <a:gd name="T7" fmla="*/ 38 h 122"/>
                    <a:gd name="T8" fmla="*/ 0 w 130"/>
                    <a:gd name="T9" fmla="*/ 66 h 122"/>
                    <a:gd name="T10" fmla="*/ 11 w 130"/>
                    <a:gd name="T11" fmla="*/ 85 h 122"/>
                    <a:gd name="T12" fmla="*/ 22 w 130"/>
                    <a:gd name="T13" fmla="*/ 103 h 122"/>
                    <a:gd name="T14" fmla="*/ 43 w 130"/>
                    <a:gd name="T15" fmla="*/ 122 h 122"/>
                    <a:gd name="T16" fmla="*/ 65 w 130"/>
                    <a:gd name="T17" fmla="*/ 122 h 122"/>
                    <a:gd name="T18" fmla="*/ 87 w 130"/>
                    <a:gd name="T19" fmla="*/ 122 h 122"/>
                    <a:gd name="T20" fmla="*/ 108 w 130"/>
                    <a:gd name="T21" fmla="*/ 103 h 122"/>
                    <a:gd name="T22" fmla="*/ 130 w 130"/>
                    <a:gd name="T23" fmla="*/ 85 h 122"/>
                    <a:gd name="T24" fmla="*/ 130 w 130"/>
                    <a:gd name="T25" fmla="*/ 66 h 122"/>
                    <a:gd name="T26" fmla="*/ 130 w 130"/>
                    <a:gd name="T27" fmla="*/ 38 h 122"/>
                    <a:gd name="T28" fmla="*/ 108 w 130"/>
                    <a:gd name="T29" fmla="*/ 19 h 122"/>
                    <a:gd name="T30" fmla="*/ 87 w 130"/>
                    <a:gd name="T31" fmla="*/ 10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3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85"/>
                      </a:lnTo>
                      <a:lnTo>
                        <a:pt x="22" y="103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8" y="103"/>
                      </a:lnTo>
                      <a:lnTo>
                        <a:pt x="130" y="85"/>
                      </a:lnTo>
                      <a:lnTo>
                        <a:pt x="130" y="66"/>
                      </a:lnTo>
                      <a:lnTo>
                        <a:pt x="130" y="38"/>
                      </a:lnTo>
                      <a:lnTo>
                        <a:pt x="108" y="19"/>
                      </a:lnTo>
                      <a:lnTo>
                        <a:pt x="87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B96F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57" name="Freeform 245"/>
                <p:cNvSpPr>
                  <a:spLocks/>
                </p:cNvSpPr>
                <p:nvPr/>
              </p:nvSpPr>
              <p:spPr bwMode="auto">
                <a:xfrm>
                  <a:off x="3507" y="1775"/>
                  <a:ext cx="119" cy="103"/>
                </a:xfrm>
                <a:custGeom>
                  <a:avLst/>
                  <a:gdLst>
                    <a:gd name="T0" fmla="*/ 65 w 119"/>
                    <a:gd name="T1" fmla="*/ 0 h 103"/>
                    <a:gd name="T2" fmla="*/ 33 w 119"/>
                    <a:gd name="T3" fmla="*/ 9 h 103"/>
                    <a:gd name="T4" fmla="*/ 22 w 119"/>
                    <a:gd name="T5" fmla="*/ 18 h 103"/>
                    <a:gd name="T6" fmla="*/ 0 w 119"/>
                    <a:gd name="T7" fmla="*/ 56 h 103"/>
                    <a:gd name="T8" fmla="*/ 22 w 119"/>
                    <a:gd name="T9" fmla="*/ 93 h 103"/>
                    <a:gd name="T10" fmla="*/ 65 w 119"/>
                    <a:gd name="T11" fmla="*/ 103 h 103"/>
                    <a:gd name="T12" fmla="*/ 108 w 119"/>
                    <a:gd name="T13" fmla="*/ 93 h 103"/>
                    <a:gd name="T14" fmla="*/ 119 w 119"/>
                    <a:gd name="T15" fmla="*/ 56 h 103"/>
                    <a:gd name="T16" fmla="*/ 108 w 119"/>
                    <a:gd name="T17" fmla="*/ 18 h 103"/>
                    <a:gd name="T18" fmla="*/ 87 w 119"/>
                    <a:gd name="T19" fmla="*/ 9 h 103"/>
                    <a:gd name="T20" fmla="*/ 65 w 119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9" h="103">
                      <a:moveTo>
                        <a:pt x="65" y="0"/>
                      </a:moveTo>
                      <a:lnTo>
                        <a:pt x="33" y="9"/>
                      </a:lnTo>
                      <a:lnTo>
                        <a:pt x="22" y="18"/>
                      </a:lnTo>
                      <a:lnTo>
                        <a:pt x="0" y="56"/>
                      </a:lnTo>
                      <a:lnTo>
                        <a:pt x="22" y="93"/>
                      </a:lnTo>
                      <a:lnTo>
                        <a:pt x="65" y="103"/>
                      </a:lnTo>
                      <a:lnTo>
                        <a:pt x="108" y="93"/>
                      </a:lnTo>
                      <a:lnTo>
                        <a:pt x="119" y="56"/>
                      </a:lnTo>
                      <a:lnTo>
                        <a:pt x="108" y="18"/>
                      </a:lnTo>
                      <a:lnTo>
                        <a:pt x="8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27E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58" name="Freeform 246"/>
                <p:cNvSpPr>
                  <a:spLocks/>
                </p:cNvSpPr>
                <p:nvPr/>
              </p:nvSpPr>
              <p:spPr bwMode="auto">
                <a:xfrm>
                  <a:off x="3518" y="1784"/>
                  <a:ext cx="97" cy="84"/>
                </a:xfrm>
                <a:custGeom>
                  <a:avLst/>
                  <a:gdLst>
                    <a:gd name="T0" fmla="*/ 54 w 97"/>
                    <a:gd name="T1" fmla="*/ 0 h 84"/>
                    <a:gd name="T2" fmla="*/ 11 w 97"/>
                    <a:gd name="T3" fmla="*/ 9 h 84"/>
                    <a:gd name="T4" fmla="*/ 0 w 97"/>
                    <a:gd name="T5" fmla="*/ 47 h 84"/>
                    <a:gd name="T6" fmla="*/ 11 w 97"/>
                    <a:gd name="T7" fmla="*/ 75 h 84"/>
                    <a:gd name="T8" fmla="*/ 54 w 97"/>
                    <a:gd name="T9" fmla="*/ 84 h 84"/>
                    <a:gd name="T10" fmla="*/ 87 w 97"/>
                    <a:gd name="T11" fmla="*/ 75 h 84"/>
                    <a:gd name="T12" fmla="*/ 97 w 97"/>
                    <a:gd name="T13" fmla="*/ 47 h 84"/>
                    <a:gd name="T14" fmla="*/ 87 w 97"/>
                    <a:gd name="T15" fmla="*/ 9 h 84"/>
                    <a:gd name="T16" fmla="*/ 54 w 9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84">
                      <a:moveTo>
                        <a:pt x="54" y="0"/>
                      </a:moveTo>
                      <a:lnTo>
                        <a:pt x="11" y="9"/>
                      </a:lnTo>
                      <a:lnTo>
                        <a:pt x="0" y="47"/>
                      </a:lnTo>
                      <a:lnTo>
                        <a:pt x="11" y="75"/>
                      </a:lnTo>
                      <a:lnTo>
                        <a:pt x="54" y="84"/>
                      </a:lnTo>
                      <a:lnTo>
                        <a:pt x="87" y="75"/>
                      </a:lnTo>
                      <a:lnTo>
                        <a:pt x="97" y="47"/>
                      </a:lnTo>
                      <a:lnTo>
                        <a:pt x="87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C98A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59" name="Freeform 247"/>
                <p:cNvSpPr>
                  <a:spLocks/>
                </p:cNvSpPr>
                <p:nvPr/>
              </p:nvSpPr>
              <p:spPr bwMode="auto">
                <a:xfrm>
                  <a:off x="3529" y="1793"/>
                  <a:ext cx="76" cy="66"/>
                </a:xfrm>
                <a:custGeom>
                  <a:avLst/>
                  <a:gdLst>
                    <a:gd name="T0" fmla="*/ 43 w 76"/>
                    <a:gd name="T1" fmla="*/ 0 h 66"/>
                    <a:gd name="T2" fmla="*/ 11 w 76"/>
                    <a:gd name="T3" fmla="*/ 10 h 66"/>
                    <a:gd name="T4" fmla="*/ 0 w 76"/>
                    <a:gd name="T5" fmla="*/ 38 h 66"/>
                    <a:gd name="T6" fmla="*/ 11 w 76"/>
                    <a:gd name="T7" fmla="*/ 57 h 66"/>
                    <a:gd name="T8" fmla="*/ 43 w 76"/>
                    <a:gd name="T9" fmla="*/ 66 h 66"/>
                    <a:gd name="T10" fmla="*/ 65 w 76"/>
                    <a:gd name="T11" fmla="*/ 57 h 66"/>
                    <a:gd name="T12" fmla="*/ 76 w 76"/>
                    <a:gd name="T13" fmla="*/ 38 h 66"/>
                    <a:gd name="T14" fmla="*/ 65 w 76"/>
                    <a:gd name="T15" fmla="*/ 10 h 66"/>
                    <a:gd name="T16" fmla="*/ 43 w 76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43" y="0"/>
                      </a:moveTo>
                      <a:lnTo>
                        <a:pt x="11" y="10"/>
                      </a:lnTo>
                      <a:lnTo>
                        <a:pt x="0" y="38"/>
                      </a:lnTo>
                      <a:lnTo>
                        <a:pt x="11" y="57"/>
                      </a:lnTo>
                      <a:lnTo>
                        <a:pt x="43" y="66"/>
                      </a:lnTo>
                      <a:lnTo>
                        <a:pt x="65" y="57"/>
                      </a:lnTo>
                      <a:lnTo>
                        <a:pt x="76" y="38"/>
                      </a:lnTo>
                      <a:lnTo>
                        <a:pt x="65" y="1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CF94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60" name="Freeform 248"/>
                <p:cNvSpPr>
                  <a:spLocks/>
                </p:cNvSpPr>
                <p:nvPr/>
              </p:nvSpPr>
              <p:spPr bwMode="auto">
                <a:xfrm>
                  <a:off x="3540" y="1803"/>
                  <a:ext cx="65" cy="56"/>
                </a:xfrm>
                <a:custGeom>
                  <a:avLst/>
                  <a:gdLst>
                    <a:gd name="T0" fmla="*/ 32 w 65"/>
                    <a:gd name="T1" fmla="*/ 0 h 56"/>
                    <a:gd name="T2" fmla="*/ 10 w 65"/>
                    <a:gd name="T3" fmla="*/ 9 h 56"/>
                    <a:gd name="T4" fmla="*/ 0 w 65"/>
                    <a:gd name="T5" fmla="*/ 28 h 56"/>
                    <a:gd name="T6" fmla="*/ 10 w 65"/>
                    <a:gd name="T7" fmla="*/ 47 h 56"/>
                    <a:gd name="T8" fmla="*/ 32 w 65"/>
                    <a:gd name="T9" fmla="*/ 56 h 56"/>
                    <a:gd name="T10" fmla="*/ 54 w 65"/>
                    <a:gd name="T11" fmla="*/ 47 h 56"/>
                    <a:gd name="T12" fmla="*/ 65 w 65"/>
                    <a:gd name="T13" fmla="*/ 28 h 56"/>
                    <a:gd name="T14" fmla="*/ 54 w 65"/>
                    <a:gd name="T15" fmla="*/ 9 h 56"/>
                    <a:gd name="T16" fmla="*/ 32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2" y="0"/>
                      </a:moveTo>
                      <a:lnTo>
                        <a:pt x="10" y="9"/>
                      </a:lnTo>
                      <a:lnTo>
                        <a:pt x="0" y="28"/>
                      </a:lnTo>
                      <a:lnTo>
                        <a:pt x="10" y="47"/>
                      </a:lnTo>
                      <a:lnTo>
                        <a:pt x="32" y="56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49C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61" name="Freeform 249"/>
                <p:cNvSpPr>
                  <a:spLocks/>
                </p:cNvSpPr>
                <p:nvPr/>
              </p:nvSpPr>
              <p:spPr bwMode="auto">
                <a:xfrm>
                  <a:off x="3550" y="1812"/>
                  <a:ext cx="44" cy="38"/>
                </a:xfrm>
                <a:custGeom>
                  <a:avLst/>
                  <a:gdLst>
                    <a:gd name="T0" fmla="*/ 22 w 44"/>
                    <a:gd name="T1" fmla="*/ 0 h 38"/>
                    <a:gd name="T2" fmla="*/ 11 w 44"/>
                    <a:gd name="T3" fmla="*/ 9 h 38"/>
                    <a:gd name="T4" fmla="*/ 0 w 44"/>
                    <a:gd name="T5" fmla="*/ 19 h 38"/>
                    <a:gd name="T6" fmla="*/ 11 w 44"/>
                    <a:gd name="T7" fmla="*/ 28 h 38"/>
                    <a:gd name="T8" fmla="*/ 22 w 44"/>
                    <a:gd name="T9" fmla="*/ 38 h 38"/>
                    <a:gd name="T10" fmla="*/ 33 w 44"/>
                    <a:gd name="T11" fmla="*/ 28 h 38"/>
                    <a:gd name="T12" fmla="*/ 44 w 44"/>
                    <a:gd name="T13" fmla="*/ 19 h 38"/>
                    <a:gd name="T14" fmla="*/ 33 w 44"/>
                    <a:gd name="T15" fmla="*/ 9 h 38"/>
                    <a:gd name="T16" fmla="*/ 22 w 44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4" h="38">
                      <a:moveTo>
                        <a:pt x="22" y="0"/>
                      </a:moveTo>
                      <a:lnTo>
                        <a:pt x="11" y="9"/>
                      </a:lnTo>
                      <a:lnTo>
                        <a:pt x="0" y="19"/>
                      </a:lnTo>
                      <a:lnTo>
                        <a:pt x="11" y="28"/>
                      </a:lnTo>
                      <a:lnTo>
                        <a:pt x="22" y="38"/>
                      </a:lnTo>
                      <a:lnTo>
                        <a:pt x="33" y="28"/>
                      </a:lnTo>
                      <a:lnTo>
                        <a:pt x="44" y="19"/>
                      </a:lnTo>
                      <a:lnTo>
                        <a:pt x="33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D8A2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62" name="Freeform 250"/>
                <p:cNvSpPr>
                  <a:spLocks/>
                </p:cNvSpPr>
                <p:nvPr/>
              </p:nvSpPr>
              <p:spPr bwMode="auto">
                <a:xfrm>
                  <a:off x="3561" y="1821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10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10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10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AA5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43" name="Group 265"/>
              <p:cNvGrpSpPr>
                <a:grpSpLocks/>
              </p:cNvGrpSpPr>
              <p:nvPr/>
            </p:nvGrpSpPr>
            <p:grpSpPr bwMode="auto">
              <a:xfrm>
                <a:off x="5894388" y="2698750"/>
                <a:ext cx="395288" cy="385762"/>
                <a:chOff x="3713" y="1700"/>
                <a:chExt cx="249" cy="243"/>
              </a:xfrm>
            </p:grpSpPr>
            <p:sp>
              <p:nvSpPr>
                <p:cNvPr id="337" name="Freeform 252"/>
                <p:cNvSpPr>
                  <a:spLocks/>
                </p:cNvSpPr>
                <p:nvPr/>
              </p:nvSpPr>
              <p:spPr bwMode="auto">
                <a:xfrm>
                  <a:off x="3713" y="1700"/>
                  <a:ext cx="249" cy="243"/>
                </a:xfrm>
                <a:custGeom>
                  <a:avLst/>
                  <a:gdLst>
                    <a:gd name="T0" fmla="*/ 119 w 249"/>
                    <a:gd name="T1" fmla="*/ 0 h 243"/>
                    <a:gd name="T2" fmla="*/ 76 w 249"/>
                    <a:gd name="T3" fmla="*/ 9 h 243"/>
                    <a:gd name="T4" fmla="*/ 32 w 249"/>
                    <a:gd name="T5" fmla="*/ 37 h 243"/>
                    <a:gd name="T6" fmla="*/ 11 w 249"/>
                    <a:gd name="T7" fmla="*/ 75 h 243"/>
                    <a:gd name="T8" fmla="*/ 0 w 249"/>
                    <a:gd name="T9" fmla="*/ 121 h 243"/>
                    <a:gd name="T10" fmla="*/ 11 w 249"/>
                    <a:gd name="T11" fmla="*/ 168 h 243"/>
                    <a:gd name="T12" fmla="*/ 32 w 249"/>
                    <a:gd name="T13" fmla="*/ 206 h 243"/>
                    <a:gd name="T14" fmla="*/ 76 w 249"/>
                    <a:gd name="T15" fmla="*/ 234 h 243"/>
                    <a:gd name="T16" fmla="*/ 119 w 249"/>
                    <a:gd name="T17" fmla="*/ 243 h 243"/>
                    <a:gd name="T18" fmla="*/ 173 w 249"/>
                    <a:gd name="T19" fmla="*/ 234 h 243"/>
                    <a:gd name="T20" fmla="*/ 217 w 249"/>
                    <a:gd name="T21" fmla="*/ 206 h 243"/>
                    <a:gd name="T22" fmla="*/ 238 w 249"/>
                    <a:gd name="T23" fmla="*/ 168 h 243"/>
                    <a:gd name="T24" fmla="*/ 249 w 249"/>
                    <a:gd name="T25" fmla="*/ 121 h 243"/>
                    <a:gd name="T26" fmla="*/ 238 w 249"/>
                    <a:gd name="T27" fmla="*/ 75 h 243"/>
                    <a:gd name="T28" fmla="*/ 217 w 249"/>
                    <a:gd name="T29" fmla="*/ 37 h 243"/>
                    <a:gd name="T30" fmla="*/ 173 w 249"/>
                    <a:gd name="T31" fmla="*/ 9 h 243"/>
                    <a:gd name="T32" fmla="*/ 119 w 249"/>
                    <a:gd name="T33" fmla="*/ 0 h 2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3">
                      <a:moveTo>
                        <a:pt x="119" y="0"/>
                      </a:moveTo>
                      <a:lnTo>
                        <a:pt x="76" y="9"/>
                      </a:lnTo>
                      <a:lnTo>
                        <a:pt x="32" y="37"/>
                      </a:lnTo>
                      <a:lnTo>
                        <a:pt x="11" y="75"/>
                      </a:lnTo>
                      <a:lnTo>
                        <a:pt x="0" y="121"/>
                      </a:lnTo>
                      <a:lnTo>
                        <a:pt x="11" y="168"/>
                      </a:lnTo>
                      <a:lnTo>
                        <a:pt x="32" y="206"/>
                      </a:lnTo>
                      <a:lnTo>
                        <a:pt x="76" y="234"/>
                      </a:lnTo>
                      <a:lnTo>
                        <a:pt x="119" y="243"/>
                      </a:lnTo>
                      <a:lnTo>
                        <a:pt x="173" y="234"/>
                      </a:lnTo>
                      <a:lnTo>
                        <a:pt x="217" y="206"/>
                      </a:lnTo>
                      <a:lnTo>
                        <a:pt x="238" y="168"/>
                      </a:lnTo>
                      <a:lnTo>
                        <a:pt x="249" y="121"/>
                      </a:lnTo>
                      <a:lnTo>
                        <a:pt x="238" y="75"/>
                      </a:lnTo>
                      <a:lnTo>
                        <a:pt x="217" y="37"/>
                      </a:lnTo>
                      <a:lnTo>
                        <a:pt x="173" y="9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1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38" name="Freeform 253"/>
                <p:cNvSpPr>
                  <a:spLocks/>
                </p:cNvSpPr>
                <p:nvPr/>
              </p:nvSpPr>
              <p:spPr bwMode="auto">
                <a:xfrm>
                  <a:off x="3724" y="1718"/>
                  <a:ext cx="227" cy="207"/>
                </a:xfrm>
                <a:custGeom>
                  <a:avLst/>
                  <a:gdLst>
                    <a:gd name="T0" fmla="*/ 108 w 227"/>
                    <a:gd name="T1" fmla="*/ 0 h 207"/>
                    <a:gd name="T2" fmla="*/ 65 w 227"/>
                    <a:gd name="T3" fmla="*/ 10 h 207"/>
                    <a:gd name="T4" fmla="*/ 32 w 227"/>
                    <a:gd name="T5" fmla="*/ 28 h 207"/>
                    <a:gd name="T6" fmla="*/ 11 w 227"/>
                    <a:gd name="T7" fmla="*/ 66 h 207"/>
                    <a:gd name="T8" fmla="*/ 0 w 227"/>
                    <a:gd name="T9" fmla="*/ 103 h 207"/>
                    <a:gd name="T10" fmla="*/ 11 w 227"/>
                    <a:gd name="T11" fmla="*/ 141 h 207"/>
                    <a:gd name="T12" fmla="*/ 32 w 227"/>
                    <a:gd name="T13" fmla="*/ 178 h 207"/>
                    <a:gd name="T14" fmla="*/ 65 w 227"/>
                    <a:gd name="T15" fmla="*/ 197 h 207"/>
                    <a:gd name="T16" fmla="*/ 108 w 227"/>
                    <a:gd name="T17" fmla="*/ 207 h 207"/>
                    <a:gd name="T18" fmla="*/ 162 w 227"/>
                    <a:gd name="T19" fmla="*/ 197 h 207"/>
                    <a:gd name="T20" fmla="*/ 195 w 227"/>
                    <a:gd name="T21" fmla="*/ 178 h 207"/>
                    <a:gd name="T22" fmla="*/ 216 w 227"/>
                    <a:gd name="T23" fmla="*/ 141 h 207"/>
                    <a:gd name="T24" fmla="*/ 227 w 227"/>
                    <a:gd name="T25" fmla="*/ 103 h 207"/>
                    <a:gd name="T26" fmla="*/ 216 w 227"/>
                    <a:gd name="T27" fmla="*/ 66 h 207"/>
                    <a:gd name="T28" fmla="*/ 195 w 227"/>
                    <a:gd name="T29" fmla="*/ 28 h 207"/>
                    <a:gd name="T30" fmla="*/ 162 w 227"/>
                    <a:gd name="T31" fmla="*/ 10 h 207"/>
                    <a:gd name="T32" fmla="*/ 108 w 227"/>
                    <a:gd name="T33" fmla="*/ 0 h 2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7" h="207">
                      <a:moveTo>
                        <a:pt x="108" y="0"/>
                      </a:moveTo>
                      <a:lnTo>
                        <a:pt x="65" y="10"/>
                      </a:lnTo>
                      <a:lnTo>
                        <a:pt x="32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32" y="178"/>
                      </a:lnTo>
                      <a:lnTo>
                        <a:pt x="65" y="197"/>
                      </a:lnTo>
                      <a:lnTo>
                        <a:pt x="108" y="207"/>
                      </a:lnTo>
                      <a:lnTo>
                        <a:pt x="162" y="197"/>
                      </a:lnTo>
                      <a:lnTo>
                        <a:pt x="195" y="178"/>
                      </a:lnTo>
                      <a:lnTo>
                        <a:pt x="216" y="141"/>
                      </a:lnTo>
                      <a:lnTo>
                        <a:pt x="227" y="103"/>
                      </a:lnTo>
                      <a:lnTo>
                        <a:pt x="216" y="66"/>
                      </a:lnTo>
                      <a:lnTo>
                        <a:pt x="195" y="28"/>
                      </a:lnTo>
                      <a:lnTo>
                        <a:pt x="162" y="1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20CD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39" name="Freeform 254"/>
                <p:cNvSpPr>
                  <a:spLocks/>
                </p:cNvSpPr>
                <p:nvPr/>
              </p:nvSpPr>
              <p:spPr bwMode="auto">
                <a:xfrm>
                  <a:off x="3735" y="1728"/>
                  <a:ext cx="205" cy="187"/>
                </a:xfrm>
                <a:custGeom>
                  <a:avLst/>
                  <a:gdLst>
                    <a:gd name="T0" fmla="*/ 97 w 205"/>
                    <a:gd name="T1" fmla="*/ 0 h 187"/>
                    <a:gd name="T2" fmla="*/ 65 w 205"/>
                    <a:gd name="T3" fmla="*/ 9 h 187"/>
                    <a:gd name="T4" fmla="*/ 32 w 205"/>
                    <a:gd name="T5" fmla="*/ 28 h 187"/>
                    <a:gd name="T6" fmla="*/ 10 w 205"/>
                    <a:gd name="T7" fmla="*/ 56 h 187"/>
                    <a:gd name="T8" fmla="*/ 0 w 205"/>
                    <a:gd name="T9" fmla="*/ 93 h 187"/>
                    <a:gd name="T10" fmla="*/ 10 w 205"/>
                    <a:gd name="T11" fmla="*/ 131 h 187"/>
                    <a:gd name="T12" fmla="*/ 32 w 205"/>
                    <a:gd name="T13" fmla="*/ 159 h 187"/>
                    <a:gd name="T14" fmla="*/ 65 w 205"/>
                    <a:gd name="T15" fmla="*/ 178 h 187"/>
                    <a:gd name="T16" fmla="*/ 97 w 205"/>
                    <a:gd name="T17" fmla="*/ 187 h 187"/>
                    <a:gd name="T18" fmla="*/ 140 w 205"/>
                    <a:gd name="T19" fmla="*/ 178 h 187"/>
                    <a:gd name="T20" fmla="*/ 173 w 205"/>
                    <a:gd name="T21" fmla="*/ 159 h 187"/>
                    <a:gd name="T22" fmla="*/ 195 w 205"/>
                    <a:gd name="T23" fmla="*/ 131 h 187"/>
                    <a:gd name="T24" fmla="*/ 205 w 205"/>
                    <a:gd name="T25" fmla="*/ 93 h 187"/>
                    <a:gd name="T26" fmla="*/ 195 w 205"/>
                    <a:gd name="T27" fmla="*/ 56 h 187"/>
                    <a:gd name="T28" fmla="*/ 173 w 205"/>
                    <a:gd name="T29" fmla="*/ 28 h 187"/>
                    <a:gd name="T30" fmla="*/ 140 w 205"/>
                    <a:gd name="T31" fmla="*/ 9 h 187"/>
                    <a:gd name="T32" fmla="*/ 97 w 205"/>
                    <a:gd name="T33" fmla="*/ 0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5" h="187">
                      <a:moveTo>
                        <a:pt x="97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0" y="56"/>
                      </a:lnTo>
                      <a:lnTo>
                        <a:pt x="0" y="93"/>
                      </a:lnTo>
                      <a:lnTo>
                        <a:pt x="10" y="131"/>
                      </a:lnTo>
                      <a:lnTo>
                        <a:pt x="32" y="159"/>
                      </a:lnTo>
                      <a:lnTo>
                        <a:pt x="65" y="178"/>
                      </a:lnTo>
                      <a:lnTo>
                        <a:pt x="97" y="187"/>
                      </a:lnTo>
                      <a:lnTo>
                        <a:pt x="140" y="178"/>
                      </a:lnTo>
                      <a:lnTo>
                        <a:pt x="173" y="159"/>
                      </a:lnTo>
                      <a:lnTo>
                        <a:pt x="195" y="131"/>
                      </a:lnTo>
                      <a:lnTo>
                        <a:pt x="205" y="93"/>
                      </a:lnTo>
                      <a:lnTo>
                        <a:pt x="195" y="56"/>
                      </a:lnTo>
                      <a:lnTo>
                        <a:pt x="173" y="28"/>
                      </a:lnTo>
                      <a:lnTo>
                        <a:pt x="140" y="9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2FC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40" name="Freeform 255"/>
                <p:cNvSpPr>
                  <a:spLocks/>
                </p:cNvSpPr>
                <p:nvPr/>
              </p:nvSpPr>
              <p:spPr bwMode="auto">
                <a:xfrm>
                  <a:off x="3745" y="1737"/>
                  <a:ext cx="185" cy="178"/>
                </a:xfrm>
                <a:custGeom>
                  <a:avLst/>
                  <a:gdLst>
                    <a:gd name="T0" fmla="*/ 87 w 185"/>
                    <a:gd name="T1" fmla="*/ 0 h 178"/>
                    <a:gd name="T2" fmla="*/ 55 w 185"/>
                    <a:gd name="T3" fmla="*/ 9 h 178"/>
                    <a:gd name="T4" fmla="*/ 33 w 185"/>
                    <a:gd name="T5" fmla="*/ 28 h 178"/>
                    <a:gd name="T6" fmla="*/ 11 w 185"/>
                    <a:gd name="T7" fmla="*/ 56 h 178"/>
                    <a:gd name="T8" fmla="*/ 0 w 185"/>
                    <a:gd name="T9" fmla="*/ 84 h 178"/>
                    <a:gd name="T10" fmla="*/ 11 w 185"/>
                    <a:gd name="T11" fmla="*/ 122 h 178"/>
                    <a:gd name="T12" fmla="*/ 33 w 185"/>
                    <a:gd name="T13" fmla="*/ 150 h 178"/>
                    <a:gd name="T14" fmla="*/ 55 w 185"/>
                    <a:gd name="T15" fmla="*/ 169 h 178"/>
                    <a:gd name="T16" fmla="*/ 87 w 185"/>
                    <a:gd name="T17" fmla="*/ 178 h 178"/>
                    <a:gd name="T18" fmla="*/ 130 w 185"/>
                    <a:gd name="T19" fmla="*/ 169 h 178"/>
                    <a:gd name="T20" fmla="*/ 163 w 185"/>
                    <a:gd name="T21" fmla="*/ 150 h 178"/>
                    <a:gd name="T22" fmla="*/ 174 w 185"/>
                    <a:gd name="T23" fmla="*/ 122 h 178"/>
                    <a:gd name="T24" fmla="*/ 185 w 185"/>
                    <a:gd name="T25" fmla="*/ 84 h 178"/>
                    <a:gd name="T26" fmla="*/ 174 w 185"/>
                    <a:gd name="T27" fmla="*/ 56 h 178"/>
                    <a:gd name="T28" fmla="*/ 163 w 185"/>
                    <a:gd name="T29" fmla="*/ 28 h 178"/>
                    <a:gd name="T30" fmla="*/ 130 w 185"/>
                    <a:gd name="T31" fmla="*/ 9 h 178"/>
                    <a:gd name="T32" fmla="*/ 87 w 185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5" h="178">
                      <a:moveTo>
                        <a:pt x="87" y="0"/>
                      </a:moveTo>
                      <a:lnTo>
                        <a:pt x="55" y="9"/>
                      </a:lnTo>
                      <a:lnTo>
                        <a:pt x="33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22"/>
                      </a:lnTo>
                      <a:lnTo>
                        <a:pt x="33" y="150"/>
                      </a:lnTo>
                      <a:lnTo>
                        <a:pt x="55" y="169"/>
                      </a:lnTo>
                      <a:lnTo>
                        <a:pt x="87" y="178"/>
                      </a:lnTo>
                      <a:lnTo>
                        <a:pt x="130" y="169"/>
                      </a:lnTo>
                      <a:lnTo>
                        <a:pt x="163" y="150"/>
                      </a:lnTo>
                      <a:lnTo>
                        <a:pt x="174" y="122"/>
                      </a:lnTo>
                      <a:lnTo>
                        <a:pt x="185" y="84"/>
                      </a:lnTo>
                      <a:lnTo>
                        <a:pt x="174" y="56"/>
                      </a:lnTo>
                      <a:lnTo>
                        <a:pt x="163" y="28"/>
                      </a:lnTo>
                      <a:lnTo>
                        <a:pt x="130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3FD1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41" name="Freeform 256"/>
                <p:cNvSpPr>
                  <a:spLocks/>
                </p:cNvSpPr>
                <p:nvPr/>
              </p:nvSpPr>
              <p:spPr bwMode="auto">
                <a:xfrm>
                  <a:off x="3756" y="1746"/>
                  <a:ext cx="174" cy="160"/>
                </a:xfrm>
                <a:custGeom>
                  <a:avLst/>
                  <a:gdLst>
                    <a:gd name="T0" fmla="*/ 76 w 174"/>
                    <a:gd name="T1" fmla="*/ 0 h 160"/>
                    <a:gd name="T2" fmla="*/ 44 w 174"/>
                    <a:gd name="T3" fmla="*/ 10 h 160"/>
                    <a:gd name="T4" fmla="*/ 22 w 174"/>
                    <a:gd name="T5" fmla="*/ 29 h 160"/>
                    <a:gd name="T6" fmla="*/ 11 w 174"/>
                    <a:gd name="T7" fmla="*/ 47 h 160"/>
                    <a:gd name="T8" fmla="*/ 0 w 174"/>
                    <a:gd name="T9" fmla="*/ 75 h 160"/>
                    <a:gd name="T10" fmla="*/ 11 w 174"/>
                    <a:gd name="T11" fmla="*/ 113 h 160"/>
                    <a:gd name="T12" fmla="*/ 22 w 174"/>
                    <a:gd name="T13" fmla="*/ 132 h 160"/>
                    <a:gd name="T14" fmla="*/ 44 w 174"/>
                    <a:gd name="T15" fmla="*/ 150 h 160"/>
                    <a:gd name="T16" fmla="*/ 76 w 174"/>
                    <a:gd name="T17" fmla="*/ 160 h 160"/>
                    <a:gd name="T18" fmla="*/ 119 w 174"/>
                    <a:gd name="T19" fmla="*/ 150 h 160"/>
                    <a:gd name="T20" fmla="*/ 141 w 174"/>
                    <a:gd name="T21" fmla="*/ 132 h 160"/>
                    <a:gd name="T22" fmla="*/ 163 w 174"/>
                    <a:gd name="T23" fmla="*/ 113 h 160"/>
                    <a:gd name="T24" fmla="*/ 174 w 174"/>
                    <a:gd name="T25" fmla="*/ 75 h 160"/>
                    <a:gd name="T26" fmla="*/ 163 w 174"/>
                    <a:gd name="T27" fmla="*/ 47 h 160"/>
                    <a:gd name="T28" fmla="*/ 141 w 174"/>
                    <a:gd name="T29" fmla="*/ 29 h 160"/>
                    <a:gd name="T30" fmla="*/ 119 w 174"/>
                    <a:gd name="T31" fmla="*/ 10 h 160"/>
                    <a:gd name="T32" fmla="*/ 76 w 174"/>
                    <a:gd name="T33" fmla="*/ 0 h 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4" h="160">
                      <a:moveTo>
                        <a:pt x="76" y="0"/>
                      </a:moveTo>
                      <a:lnTo>
                        <a:pt x="44" y="10"/>
                      </a:lnTo>
                      <a:lnTo>
                        <a:pt x="22" y="29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13"/>
                      </a:lnTo>
                      <a:lnTo>
                        <a:pt x="22" y="132"/>
                      </a:lnTo>
                      <a:lnTo>
                        <a:pt x="44" y="150"/>
                      </a:lnTo>
                      <a:lnTo>
                        <a:pt x="76" y="160"/>
                      </a:lnTo>
                      <a:lnTo>
                        <a:pt x="119" y="150"/>
                      </a:lnTo>
                      <a:lnTo>
                        <a:pt x="141" y="132"/>
                      </a:lnTo>
                      <a:lnTo>
                        <a:pt x="163" y="113"/>
                      </a:lnTo>
                      <a:lnTo>
                        <a:pt x="174" y="75"/>
                      </a:lnTo>
                      <a:lnTo>
                        <a:pt x="163" y="47"/>
                      </a:lnTo>
                      <a:lnTo>
                        <a:pt x="141" y="29"/>
                      </a:lnTo>
                      <a:lnTo>
                        <a:pt x="119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0D4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42" name="Freeform 257"/>
                <p:cNvSpPr>
                  <a:spLocks/>
                </p:cNvSpPr>
                <p:nvPr/>
              </p:nvSpPr>
              <p:spPr bwMode="auto">
                <a:xfrm>
                  <a:off x="3767" y="1756"/>
                  <a:ext cx="152" cy="140"/>
                </a:xfrm>
                <a:custGeom>
                  <a:avLst/>
                  <a:gdLst>
                    <a:gd name="T0" fmla="*/ 76 w 152"/>
                    <a:gd name="T1" fmla="*/ 0 h 140"/>
                    <a:gd name="T2" fmla="*/ 43 w 152"/>
                    <a:gd name="T3" fmla="*/ 9 h 140"/>
                    <a:gd name="T4" fmla="*/ 22 w 152"/>
                    <a:gd name="T5" fmla="*/ 19 h 140"/>
                    <a:gd name="T6" fmla="*/ 11 w 152"/>
                    <a:gd name="T7" fmla="*/ 37 h 140"/>
                    <a:gd name="T8" fmla="*/ 0 w 152"/>
                    <a:gd name="T9" fmla="*/ 65 h 140"/>
                    <a:gd name="T10" fmla="*/ 11 w 152"/>
                    <a:gd name="T11" fmla="*/ 94 h 140"/>
                    <a:gd name="T12" fmla="*/ 22 w 152"/>
                    <a:gd name="T13" fmla="*/ 122 h 140"/>
                    <a:gd name="T14" fmla="*/ 43 w 152"/>
                    <a:gd name="T15" fmla="*/ 131 h 140"/>
                    <a:gd name="T16" fmla="*/ 76 w 152"/>
                    <a:gd name="T17" fmla="*/ 140 h 140"/>
                    <a:gd name="T18" fmla="*/ 108 w 152"/>
                    <a:gd name="T19" fmla="*/ 131 h 140"/>
                    <a:gd name="T20" fmla="*/ 130 w 152"/>
                    <a:gd name="T21" fmla="*/ 122 h 140"/>
                    <a:gd name="T22" fmla="*/ 152 w 152"/>
                    <a:gd name="T23" fmla="*/ 94 h 140"/>
                    <a:gd name="T24" fmla="*/ 152 w 152"/>
                    <a:gd name="T25" fmla="*/ 65 h 140"/>
                    <a:gd name="T26" fmla="*/ 152 w 152"/>
                    <a:gd name="T27" fmla="*/ 37 h 140"/>
                    <a:gd name="T28" fmla="*/ 130 w 152"/>
                    <a:gd name="T29" fmla="*/ 19 h 140"/>
                    <a:gd name="T30" fmla="*/ 108 w 152"/>
                    <a:gd name="T31" fmla="*/ 9 h 140"/>
                    <a:gd name="T32" fmla="*/ 76 w 152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0">
                      <a:moveTo>
                        <a:pt x="76" y="0"/>
                      </a:moveTo>
                      <a:lnTo>
                        <a:pt x="43" y="9"/>
                      </a:lnTo>
                      <a:lnTo>
                        <a:pt x="22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43" y="131"/>
                      </a:lnTo>
                      <a:lnTo>
                        <a:pt x="76" y="140"/>
                      </a:lnTo>
                      <a:lnTo>
                        <a:pt x="108" y="131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5"/>
                      </a:lnTo>
                      <a:lnTo>
                        <a:pt x="152" y="37"/>
                      </a:lnTo>
                      <a:lnTo>
                        <a:pt x="130" y="19"/>
                      </a:lnTo>
                      <a:lnTo>
                        <a:pt x="108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60D7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43" name="Freeform 258"/>
                <p:cNvSpPr>
                  <a:spLocks/>
                </p:cNvSpPr>
                <p:nvPr/>
              </p:nvSpPr>
              <p:spPr bwMode="auto">
                <a:xfrm>
                  <a:off x="3778" y="1765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3 w 130"/>
                    <a:gd name="T3" fmla="*/ 10 h 122"/>
                    <a:gd name="T4" fmla="*/ 22 w 130"/>
                    <a:gd name="T5" fmla="*/ 19 h 122"/>
                    <a:gd name="T6" fmla="*/ 11 w 130"/>
                    <a:gd name="T7" fmla="*/ 38 h 122"/>
                    <a:gd name="T8" fmla="*/ 0 w 130"/>
                    <a:gd name="T9" fmla="*/ 66 h 122"/>
                    <a:gd name="T10" fmla="*/ 11 w 130"/>
                    <a:gd name="T11" fmla="*/ 85 h 122"/>
                    <a:gd name="T12" fmla="*/ 22 w 130"/>
                    <a:gd name="T13" fmla="*/ 103 h 122"/>
                    <a:gd name="T14" fmla="*/ 43 w 130"/>
                    <a:gd name="T15" fmla="*/ 122 h 122"/>
                    <a:gd name="T16" fmla="*/ 65 w 130"/>
                    <a:gd name="T17" fmla="*/ 122 h 122"/>
                    <a:gd name="T18" fmla="*/ 87 w 130"/>
                    <a:gd name="T19" fmla="*/ 122 h 122"/>
                    <a:gd name="T20" fmla="*/ 108 w 130"/>
                    <a:gd name="T21" fmla="*/ 103 h 122"/>
                    <a:gd name="T22" fmla="*/ 130 w 130"/>
                    <a:gd name="T23" fmla="*/ 85 h 122"/>
                    <a:gd name="T24" fmla="*/ 130 w 130"/>
                    <a:gd name="T25" fmla="*/ 66 h 122"/>
                    <a:gd name="T26" fmla="*/ 130 w 130"/>
                    <a:gd name="T27" fmla="*/ 38 h 122"/>
                    <a:gd name="T28" fmla="*/ 108 w 130"/>
                    <a:gd name="T29" fmla="*/ 19 h 122"/>
                    <a:gd name="T30" fmla="*/ 87 w 130"/>
                    <a:gd name="T31" fmla="*/ 10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3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85"/>
                      </a:lnTo>
                      <a:lnTo>
                        <a:pt x="22" y="103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8" y="103"/>
                      </a:lnTo>
                      <a:lnTo>
                        <a:pt x="130" y="85"/>
                      </a:lnTo>
                      <a:lnTo>
                        <a:pt x="130" y="66"/>
                      </a:lnTo>
                      <a:lnTo>
                        <a:pt x="130" y="38"/>
                      </a:lnTo>
                      <a:lnTo>
                        <a:pt x="108" y="19"/>
                      </a:lnTo>
                      <a:lnTo>
                        <a:pt x="87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FD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44" name="Freeform 259"/>
                <p:cNvSpPr>
                  <a:spLocks/>
                </p:cNvSpPr>
                <p:nvPr/>
              </p:nvSpPr>
              <p:spPr bwMode="auto">
                <a:xfrm>
                  <a:off x="3778" y="1775"/>
                  <a:ext cx="119" cy="103"/>
                </a:xfrm>
                <a:custGeom>
                  <a:avLst/>
                  <a:gdLst>
                    <a:gd name="T0" fmla="*/ 54 w 119"/>
                    <a:gd name="T1" fmla="*/ 0 h 103"/>
                    <a:gd name="T2" fmla="*/ 32 w 119"/>
                    <a:gd name="T3" fmla="*/ 9 h 103"/>
                    <a:gd name="T4" fmla="*/ 11 w 119"/>
                    <a:gd name="T5" fmla="*/ 18 h 103"/>
                    <a:gd name="T6" fmla="*/ 0 w 119"/>
                    <a:gd name="T7" fmla="*/ 56 h 103"/>
                    <a:gd name="T8" fmla="*/ 11 w 119"/>
                    <a:gd name="T9" fmla="*/ 93 h 103"/>
                    <a:gd name="T10" fmla="*/ 54 w 119"/>
                    <a:gd name="T11" fmla="*/ 103 h 103"/>
                    <a:gd name="T12" fmla="*/ 108 w 119"/>
                    <a:gd name="T13" fmla="*/ 93 h 103"/>
                    <a:gd name="T14" fmla="*/ 119 w 119"/>
                    <a:gd name="T15" fmla="*/ 56 h 103"/>
                    <a:gd name="T16" fmla="*/ 108 w 119"/>
                    <a:gd name="T17" fmla="*/ 18 h 103"/>
                    <a:gd name="T18" fmla="*/ 87 w 119"/>
                    <a:gd name="T19" fmla="*/ 9 h 103"/>
                    <a:gd name="T20" fmla="*/ 54 w 119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9" h="103">
                      <a:moveTo>
                        <a:pt x="54" y="0"/>
                      </a:moveTo>
                      <a:lnTo>
                        <a:pt x="32" y="9"/>
                      </a:lnTo>
                      <a:lnTo>
                        <a:pt x="11" y="18"/>
                      </a:lnTo>
                      <a:lnTo>
                        <a:pt x="0" y="56"/>
                      </a:lnTo>
                      <a:lnTo>
                        <a:pt x="11" y="93"/>
                      </a:lnTo>
                      <a:lnTo>
                        <a:pt x="54" y="103"/>
                      </a:lnTo>
                      <a:lnTo>
                        <a:pt x="108" y="93"/>
                      </a:lnTo>
                      <a:lnTo>
                        <a:pt x="119" y="56"/>
                      </a:lnTo>
                      <a:lnTo>
                        <a:pt x="108" y="18"/>
                      </a:lnTo>
                      <a:lnTo>
                        <a:pt x="87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ED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45" name="Freeform 260"/>
                <p:cNvSpPr>
                  <a:spLocks/>
                </p:cNvSpPr>
                <p:nvPr/>
              </p:nvSpPr>
              <p:spPr bwMode="auto">
                <a:xfrm>
                  <a:off x="3789" y="1784"/>
                  <a:ext cx="97" cy="84"/>
                </a:xfrm>
                <a:custGeom>
                  <a:avLst/>
                  <a:gdLst>
                    <a:gd name="T0" fmla="*/ 43 w 97"/>
                    <a:gd name="T1" fmla="*/ 0 h 84"/>
                    <a:gd name="T2" fmla="*/ 11 w 97"/>
                    <a:gd name="T3" fmla="*/ 9 h 84"/>
                    <a:gd name="T4" fmla="*/ 0 w 97"/>
                    <a:gd name="T5" fmla="*/ 47 h 84"/>
                    <a:gd name="T6" fmla="*/ 11 w 97"/>
                    <a:gd name="T7" fmla="*/ 75 h 84"/>
                    <a:gd name="T8" fmla="*/ 43 w 97"/>
                    <a:gd name="T9" fmla="*/ 84 h 84"/>
                    <a:gd name="T10" fmla="*/ 86 w 97"/>
                    <a:gd name="T11" fmla="*/ 75 h 84"/>
                    <a:gd name="T12" fmla="*/ 97 w 97"/>
                    <a:gd name="T13" fmla="*/ 47 h 84"/>
                    <a:gd name="T14" fmla="*/ 86 w 97"/>
                    <a:gd name="T15" fmla="*/ 9 h 84"/>
                    <a:gd name="T16" fmla="*/ 43 w 9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84">
                      <a:moveTo>
                        <a:pt x="43" y="0"/>
                      </a:moveTo>
                      <a:lnTo>
                        <a:pt x="11" y="9"/>
                      </a:lnTo>
                      <a:lnTo>
                        <a:pt x="0" y="47"/>
                      </a:lnTo>
                      <a:lnTo>
                        <a:pt x="11" y="75"/>
                      </a:lnTo>
                      <a:lnTo>
                        <a:pt x="43" y="84"/>
                      </a:lnTo>
                      <a:lnTo>
                        <a:pt x="86" y="75"/>
                      </a:lnTo>
                      <a:lnTo>
                        <a:pt x="97" y="47"/>
                      </a:lnTo>
                      <a:lnTo>
                        <a:pt x="86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8AE3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46" name="Freeform 261"/>
                <p:cNvSpPr>
                  <a:spLocks/>
                </p:cNvSpPr>
                <p:nvPr/>
              </p:nvSpPr>
              <p:spPr bwMode="auto">
                <a:xfrm>
                  <a:off x="3800" y="1793"/>
                  <a:ext cx="75" cy="66"/>
                </a:xfrm>
                <a:custGeom>
                  <a:avLst/>
                  <a:gdLst>
                    <a:gd name="T0" fmla="*/ 43 w 75"/>
                    <a:gd name="T1" fmla="*/ 0 h 66"/>
                    <a:gd name="T2" fmla="*/ 10 w 75"/>
                    <a:gd name="T3" fmla="*/ 10 h 66"/>
                    <a:gd name="T4" fmla="*/ 0 w 75"/>
                    <a:gd name="T5" fmla="*/ 38 h 66"/>
                    <a:gd name="T6" fmla="*/ 10 w 75"/>
                    <a:gd name="T7" fmla="*/ 57 h 66"/>
                    <a:gd name="T8" fmla="*/ 43 w 75"/>
                    <a:gd name="T9" fmla="*/ 66 h 66"/>
                    <a:gd name="T10" fmla="*/ 65 w 75"/>
                    <a:gd name="T11" fmla="*/ 57 h 66"/>
                    <a:gd name="T12" fmla="*/ 75 w 75"/>
                    <a:gd name="T13" fmla="*/ 38 h 66"/>
                    <a:gd name="T14" fmla="*/ 65 w 75"/>
                    <a:gd name="T15" fmla="*/ 10 h 66"/>
                    <a:gd name="T16" fmla="*/ 43 w 75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5" h="66">
                      <a:moveTo>
                        <a:pt x="43" y="0"/>
                      </a:moveTo>
                      <a:lnTo>
                        <a:pt x="10" y="10"/>
                      </a:lnTo>
                      <a:lnTo>
                        <a:pt x="0" y="38"/>
                      </a:lnTo>
                      <a:lnTo>
                        <a:pt x="10" y="57"/>
                      </a:lnTo>
                      <a:lnTo>
                        <a:pt x="43" y="66"/>
                      </a:lnTo>
                      <a:lnTo>
                        <a:pt x="65" y="57"/>
                      </a:lnTo>
                      <a:lnTo>
                        <a:pt x="75" y="38"/>
                      </a:lnTo>
                      <a:lnTo>
                        <a:pt x="65" y="1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94E6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47" name="Freeform 262"/>
                <p:cNvSpPr>
                  <a:spLocks/>
                </p:cNvSpPr>
                <p:nvPr/>
              </p:nvSpPr>
              <p:spPr bwMode="auto">
                <a:xfrm>
                  <a:off x="3810" y="1803"/>
                  <a:ext cx="65" cy="56"/>
                </a:xfrm>
                <a:custGeom>
                  <a:avLst/>
                  <a:gdLst>
                    <a:gd name="T0" fmla="*/ 33 w 65"/>
                    <a:gd name="T1" fmla="*/ 0 h 56"/>
                    <a:gd name="T2" fmla="*/ 11 w 65"/>
                    <a:gd name="T3" fmla="*/ 9 h 56"/>
                    <a:gd name="T4" fmla="*/ 0 w 65"/>
                    <a:gd name="T5" fmla="*/ 28 h 56"/>
                    <a:gd name="T6" fmla="*/ 11 w 65"/>
                    <a:gd name="T7" fmla="*/ 47 h 56"/>
                    <a:gd name="T8" fmla="*/ 33 w 65"/>
                    <a:gd name="T9" fmla="*/ 56 h 56"/>
                    <a:gd name="T10" fmla="*/ 55 w 65"/>
                    <a:gd name="T11" fmla="*/ 47 h 56"/>
                    <a:gd name="T12" fmla="*/ 65 w 65"/>
                    <a:gd name="T13" fmla="*/ 28 h 56"/>
                    <a:gd name="T14" fmla="*/ 55 w 65"/>
                    <a:gd name="T15" fmla="*/ 9 h 56"/>
                    <a:gd name="T16" fmla="*/ 33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3" y="0"/>
                      </a:moveTo>
                      <a:lnTo>
                        <a:pt x="11" y="9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3" y="56"/>
                      </a:lnTo>
                      <a:lnTo>
                        <a:pt x="55" y="47"/>
                      </a:lnTo>
                      <a:lnTo>
                        <a:pt x="65" y="28"/>
                      </a:lnTo>
                      <a:lnTo>
                        <a:pt x="55" y="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9CE9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48" name="Freeform 263"/>
                <p:cNvSpPr>
                  <a:spLocks/>
                </p:cNvSpPr>
                <p:nvPr/>
              </p:nvSpPr>
              <p:spPr bwMode="auto">
                <a:xfrm>
                  <a:off x="3821" y="1812"/>
                  <a:ext cx="44" cy="38"/>
                </a:xfrm>
                <a:custGeom>
                  <a:avLst/>
                  <a:gdLst>
                    <a:gd name="T0" fmla="*/ 22 w 44"/>
                    <a:gd name="T1" fmla="*/ 0 h 38"/>
                    <a:gd name="T2" fmla="*/ 11 w 44"/>
                    <a:gd name="T3" fmla="*/ 9 h 38"/>
                    <a:gd name="T4" fmla="*/ 0 w 44"/>
                    <a:gd name="T5" fmla="*/ 19 h 38"/>
                    <a:gd name="T6" fmla="*/ 11 w 44"/>
                    <a:gd name="T7" fmla="*/ 28 h 38"/>
                    <a:gd name="T8" fmla="*/ 22 w 44"/>
                    <a:gd name="T9" fmla="*/ 38 h 38"/>
                    <a:gd name="T10" fmla="*/ 33 w 44"/>
                    <a:gd name="T11" fmla="*/ 28 h 38"/>
                    <a:gd name="T12" fmla="*/ 44 w 44"/>
                    <a:gd name="T13" fmla="*/ 19 h 38"/>
                    <a:gd name="T14" fmla="*/ 33 w 44"/>
                    <a:gd name="T15" fmla="*/ 9 h 38"/>
                    <a:gd name="T16" fmla="*/ 22 w 44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4" h="38">
                      <a:moveTo>
                        <a:pt x="22" y="0"/>
                      </a:moveTo>
                      <a:lnTo>
                        <a:pt x="11" y="9"/>
                      </a:lnTo>
                      <a:lnTo>
                        <a:pt x="0" y="19"/>
                      </a:lnTo>
                      <a:lnTo>
                        <a:pt x="11" y="28"/>
                      </a:lnTo>
                      <a:lnTo>
                        <a:pt x="22" y="38"/>
                      </a:lnTo>
                      <a:lnTo>
                        <a:pt x="33" y="28"/>
                      </a:lnTo>
                      <a:lnTo>
                        <a:pt x="44" y="19"/>
                      </a:lnTo>
                      <a:lnTo>
                        <a:pt x="33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A2EB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49" name="Freeform 264"/>
                <p:cNvSpPr>
                  <a:spLocks/>
                </p:cNvSpPr>
                <p:nvPr/>
              </p:nvSpPr>
              <p:spPr bwMode="auto">
                <a:xfrm>
                  <a:off x="3832" y="1821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10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10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10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A5E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44" name="Group 279"/>
              <p:cNvGrpSpPr>
                <a:grpSpLocks/>
              </p:cNvGrpSpPr>
              <p:nvPr/>
            </p:nvGrpSpPr>
            <p:grpSpPr bwMode="auto">
              <a:xfrm>
                <a:off x="6324600" y="2698750"/>
                <a:ext cx="395288" cy="385762"/>
                <a:chOff x="3984" y="1700"/>
                <a:chExt cx="249" cy="243"/>
              </a:xfrm>
            </p:grpSpPr>
            <p:sp>
              <p:nvSpPr>
                <p:cNvPr id="324" name="Freeform 266"/>
                <p:cNvSpPr>
                  <a:spLocks/>
                </p:cNvSpPr>
                <p:nvPr/>
              </p:nvSpPr>
              <p:spPr bwMode="auto">
                <a:xfrm>
                  <a:off x="3984" y="1700"/>
                  <a:ext cx="249" cy="243"/>
                </a:xfrm>
                <a:custGeom>
                  <a:avLst/>
                  <a:gdLst>
                    <a:gd name="T0" fmla="*/ 130 w 249"/>
                    <a:gd name="T1" fmla="*/ 0 h 243"/>
                    <a:gd name="T2" fmla="*/ 86 w 249"/>
                    <a:gd name="T3" fmla="*/ 9 h 243"/>
                    <a:gd name="T4" fmla="*/ 43 w 249"/>
                    <a:gd name="T5" fmla="*/ 37 h 243"/>
                    <a:gd name="T6" fmla="*/ 11 w 249"/>
                    <a:gd name="T7" fmla="*/ 75 h 243"/>
                    <a:gd name="T8" fmla="*/ 0 w 249"/>
                    <a:gd name="T9" fmla="*/ 121 h 243"/>
                    <a:gd name="T10" fmla="*/ 11 w 249"/>
                    <a:gd name="T11" fmla="*/ 168 h 243"/>
                    <a:gd name="T12" fmla="*/ 43 w 249"/>
                    <a:gd name="T13" fmla="*/ 206 h 243"/>
                    <a:gd name="T14" fmla="*/ 86 w 249"/>
                    <a:gd name="T15" fmla="*/ 234 h 243"/>
                    <a:gd name="T16" fmla="*/ 130 w 249"/>
                    <a:gd name="T17" fmla="*/ 243 h 243"/>
                    <a:gd name="T18" fmla="*/ 173 w 249"/>
                    <a:gd name="T19" fmla="*/ 234 h 243"/>
                    <a:gd name="T20" fmla="*/ 216 w 249"/>
                    <a:gd name="T21" fmla="*/ 206 h 243"/>
                    <a:gd name="T22" fmla="*/ 238 w 249"/>
                    <a:gd name="T23" fmla="*/ 168 h 243"/>
                    <a:gd name="T24" fmla="*/ 249 w 249"/>
                    <a:gd name="T25" fmla="*/ 121 h 243"/>
                    <a:gd name="T26" fmla="*/ 238 w 249"/>
                    <a:gd name="T27" fmla="*/ 75 h 243"/>
                    <a:gd name="T28" fmla="*/ 216 w 249"/>
                    <a:gd name="T29" fmla="*/ 37 h 243"/>
                    <a:gd name="T30" fmla="*/ 173 w 249"/>
                    <a:gd name="T31" fmla="*/ 9 h 243"/>
                    <a:gd name="T32" fmla="*/ 130 w 249"/>
                    <a:gd name="T33" fmla="*/ 0 h 2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3">
                      <a:moveTo>
                        <a:pt x="130" y="0"/>
                      </a:moveTo>
                      <a:lnTo>
                        <a:pt x="86" y="9"/>
                      </a:lnTo>
                      <a:lnTo>
                        <a:pt x="43" y="37"/>
                      </a:lnTo>
                      <a:lnTo>
                        <a:pt x="11" y="75"/>
                      </a:lnTo>
                      <a:lnTo>
                        <a:pt x="0" y="121"/>
                      </a:lnTo>
                      <a:lnTo>
                        <a:pt x="11" y="168"/>
                      </a:lnTo>
                      <a:lnTo>
                        <a:pt x="43" y="206"/>
                      </a:lnTo>
                      <a:lnTo>
                        <a:pt x="86" y="234"/>
                      </a:lnTo>
                      <a:lnTo>
                        <a:pt x="130" y="243"/>
                      </a:lnTo>
                      <a:lnTo>
                        <a:pt x="173" y="234"/>
                      </a:lnTo>
                      <a:lnTo>
                        <a:pt x="216" y="206"/>
                      </a:lnTo>
                      <a:lnTo>
                        <a:pt x="238" y="168"/>
                      </a:lnTo>
                      <a:lnTo>
                        <a:pt x="249" y="121"/>
                      </a:lnTo>
                      <a:lnTo>
                        <a:pt x="238" y="75"/>
                      </a:lnTo>
                      <a:lnTo>
                        <a:pt x="216" y="37"/>
                      </a:lnTo>
                      <a:lnTo>
                        <a:pt x="173" y="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0E80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25" name="Freeform 267"/>
                <p:cNvSpPr>
                  <a:spLocks/>
                </p:cNvSpPr>
                <p:nvPr/>
              </p:nvSpPr>
              <p:spPr bwMode="auto">
                <a:xfrm>
                  <a:off x="3995" y="1718"/>
                  <a:ext cx="227" cy="207"/>
                </a:xfrm>
                <a:custGeom>
                  <a:avLst/>
                  <a:gdLst>
                    <a:gd name="T0" fmla="*/ 119 w 227"/>
                    <a:gd name="T1" fmla="*/ 0 h 207"/>
                    <a:gd name="T2" fmla="*/ 75 w 227"/>
                    <a:gd name="T3" fmla="*/ 10 h 207"/>
                    <a:gd name="T4" fmla="*/ 43 w 227"/>
                    <a:gd name="T5" fmla="*/ 28 h 207"/>
                    <a:gd name="T6" fmla="*/ 10 w 227"/>
                    <a:gd name="T7" fmla="*/ 66 h 207"/>
                    <a:gd name="T8" fmla="*/ 0 w 227"/>
                    <a:gd name="T9" fmla="*/ 103 h 207"/>
                    <a:gd name="T10" fmla="*/ 10 w 227"/>
                    <a:gd name="T11" fmla="*/ 141 h 207"/>
                    <a:gd name="T12" fmla="*/ 43 w 227"/>
                    <a:gd name="T13" fmla="*/ 178 h 207"/>
                    <a:gd name="T14" fmla="*/ 75 w 227"/>
                    <a:gd name="T15" fmla="*/ 197 h 207"/>
                    <a:gd name="T16" fmla="*/ 119 w 227"/>
                    <a:gd name="T17" fmla="*/ 207 h 207"/>
                    <a:gd name="T18" fmla="*/ 162 w 227"/>
                    <a:gd name="T19" fmla="*/ 197 h 207"/>
                    <a:gd name="T20" fmla="*/ 195 w 227"/>
                    <a:gd name="T21" fmla="*/ 178 h 207"/>
                    <a:gd name="T22" fmla="*/ 216 w 227"/>
                    <a:gd name="T23" fmla="*/ 141 h 207"/>
                    <a:gd name="T24" fmla="*/ 227 w 227"/>
                    <a:gd name="T25" fmla="*/ 103 h 207"/>
                    <a:gd name="T26" fmla="*/ 216 w 227"/>
                    <a:gd name="T27" fmla="*/ 66 h 207"/>
                    <a:gd name="T28" fmla="*/ 195 w 227"/>
                    <a:gd name="T29" fmla="*/ 28 h 207"/>
                    <a:gd name="T30" fmla="*/ 162 w 227"/>
                    <a:gd name="T31" fmla="*/ 10 h 207"/>
                    <a:gd name="T32" fmla="*/ 119 w 227"/>
                    <a:gd name="T33" fmla="*/ 0 h 2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7" h="207">
                      <a:moveTo>
                        <a:pt x="119" y="0"/>
                      </a:moveTo>
                      <a:lnTo>
                        <a:pt x="75" y="10"/>
                      </a:lnTo>
                      <a:lnTo>
                        <a:pt x="43" y="28"/>
                      </a:lnTo>
                      <a:lnTo>
                        <a:pt x="10" y="66"/>
                      </a:lnTo>
                      <a:lnTo>
                        <a:pt x="0" y="103"/>
                      </a:lnTo>
                      <a:lnTo>
                        <a:pt x="10" y="141"/>
                      </a:lnTo>
                      <a:lnTo>
                        <a:pt x="43" y="178"/>
                      </a:lnTo>
                      <a:lnTo>
                        <a:pt x="75" y="197"/>
                      </a:lnTo>
                      <a:lnTo>
                        <a:pt x="119" y="207"/>
                      </a:lnTo>
                      <a:lnTo>
                        <a:pt x="162" y="197"/>
                      </a:lnTo>
                      <a:lnTo>
                        <a:pt x="195" y="178"/>
                      </a:lnTo>
                      <a:lnTo>
                        <a:pt x="216" y="141"/>
                      </a:lnTo>
                      <a:lnTo>
                        <a:pt x="227" y="103"/>
                      </a:lnTo>
                      <a:lnTo>
                        <a:pt x="216" y="66"/>
                      </a:lnTo>
                      <a:lnTo>
                        <a:pt x="195" y="28"/>
                      </a:lnTo>
                      <a:lnTo>
                        <a:pt x="162" y="1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1D83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26" name="Freeform 268"/>
                <p:cNvSpPr>
                  <a:spLocks/>
                </p:cNvSpPr>
                <p:nvPr/>
              </p:nvSpPr>
              <p:spPr bwMode="auto">
                <a:xfrm>
                  <a:off x="4005" y="1728"/>
                  <a:ext cx="206" cy="187"/>
                </a:xfrm>
                <a:custGeom>
                  <a:avLst/>
                  <a:gdLst>
                    <a:gd name="T0" fmla="*/ 109 w 206"/>
                    <a:gd name="T1" fmla="*/ 0 h 187"/>
                    <a:gd name="T2" fmla="*/ 65 w 206"/>
                    <a:gd name="T3" fmla="*/ 9 h 187"/>
                    <a:gd name="T4" fmla="*/ 33 w 206"/>
                    <a:gd name="T5" fmla="*/ 28 h 187"/>
                    <a:gd name="T6" fmla="*/ 11 w 206"/>
                    <a:gd name="T7" fmla="*/ 56 h 187"/>
                    <a:gd name="T8" fmla="*/ 0 w 206"/>
                    <a:gd name="T9" fmla="*/ 93 h 187"/>
                    <a:gd name="T10" fmla="*/ 11 w 206"/>
                    <a:gd name="T11" fmla="*/ 131 h 187"/>
                    <a:gd name="T12" fmla="*/ 33 w 206"/>
                    <a:gd name="T13" fmla="*/ 159 h 187"/>
                    <a:gd name="T14" fmla="*/ 65 w 206"/>
                    <a:gd name="T15" fmla="*/ 178 h 187"/>
                    <a:gd name="T16" fmla="*/ 109 w 206"/>
                    <a:gd name="T17" fmla="*/ 187 h 187"/>
                    <a:gd name="T18" fmla="*/ 152 w 206"/>
                    <a:gd name="T19" fmla="*/ 178 h 187"/>
                    <a:gd name="T20" fmla="*/ 174 w 206"/>
                    <a:gd name="T21" fmla="*/ 159 h 187"/>
                    <a:gd name="T22" fmla="*/ 195 w 206"/>
                    <a:gd name="T23" fmla="*/ 131 h 187"/>
                    <a:gd name="T24" fmla="*/ 206 w 206"/>
                    <a:gd name="T25" fmla="*/ 93 h 187"/>
                    <a:gd name="T26" fmla="*/ 195 w 206"/>
                    <a:gd name="T27" fmla="*/ 56 h 187"/>
                    <a:gd name="T28" fmla="*/ 174 w 206"/>
                    <a:gd name="T29" fmla="*/ 28 h 187"/>
                    <a:gd name="T30" fmla="*/ 152 w 206"/>
                    <a:gd name="T31" fmla="*/ 9 h 187"/>
                    <a:gd name="T32" fmla="*/ 109 w 206"/>
                    <a:gd name="T33" fmla="*/ 0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6" h="187">
                      <a:moveTo>
                        <a:pt x="109" y="0"/>
                      </a:moveTo>
                      <a:lnTo>
                        <a:pt x="65" y="9"/>
                      </a:lnTo>
                      <a:lnTo>
                        <a:pt x="33" y="28"/>
                      </a:lnTo>
                      <a:lnTo>
                        <a:pt x="11" y="56"/>
                      </a:lnTo>
                      <a:lnTo>
                        <a:pt x="0" y="93"/>
                      </a:lnTo>
                      <a:lnTo>
                        <a:pt x="11" y="131"/>
                      </a:lnTo>
                      <a:lnTo>
                        <a:pt x="33" y="159"/>
                      </a:lnTo>
                      <a:lnTo>
                        <a:pt x="65" y="178"/>
                      </a:lnTo>
                      <a:lnTo>
                        <a:pt x="109" y="187"/>
                      </a:lnTo>
                      <a:lnTo>
                        <a:pt x="152" y="178"/>
                      </a:lnTo>
                      <a:lnTo>
                        <a:pt x="174" y="159"/>
                      </a:lnTo>
                      <a:lnTo>
                        <a:pt x="195" y="131"/>
                      </a:lnTo>
                      <a:lnTo>
                        <a:pt x="206" y="93"/>
                      </a:lnTo>
                      <a:lnTo>
                        <a:pt x="195" y="56"/>
                      </a:lnTo>
                      <a:lnTo>
                        <a:pt x="174" y="28"/>
                      </a:lnTo>
                      <a:lnTo>
                        <a:pt x="152" y="9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2A87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27" name="Freeform 269"/>
                <p:cNvSpPr>
                  <a:spLocks/>
                </p:cNvSpPr>
                <p:nvPr/>
              </p:nvSpPr>
              <p:spPr bwMode="auto">
                <a:xfrm>
                  <a:off x="4016" y="1737"/>
                  <a:ext cx="184" cy="178"/>
                </a:xfrm>
                <a:custGeom>
                  <a:avLst/>
                  <a:gdLst>
                    <a:gd name="T0" fmla="*/ 98 w 184"/>
                    <a:gd name="T1" fmla="*/ 0 h 178"/>
                    <a:gd name="T2" fmla="*/ 65 w 184"/>
                    <a:gd name="T3" fmla="*/ 9 h 178"/>
                    <a:gd name="T4" fmla="*/ 33 w 184"/>
                    <a:gd name="T5" fmla="*/ 28 h 178"/>
                    <a:gd name="T6" fmla="*/ 11 w 184"/>
                    <a:gd name="T7" fmla="*/ 56 h 178"/>
                    <a:gd name="T8" fmla="*/ 0 w 184"/>
                    <a:gd name="T9" fmla="*/ 84 h 178"/>
                    <a:gd name="T10" fmla="*/ 11 w 184"/>
                    <a:gd name="T11" fmla="*/ 122 h 178"/>
                    <a:gd name="T12" fmla="*/ 33 w 184"/>
                    <a:gd name="T13" fmla="*/ 150 h 178"/>
                    <a:gd name="T14" fmla="*/ 65 w 184"/>
                    <a:gd name="T15" fmla="*/ 169 h 178"/>
                    <a:gd name="T16" fmla="*/ 98 w 184"/>
                    <a:gd name="T17" fmla="*/ 178 h 178"/>
                    <a:gd name="T18" fmla="*/ 130 w 184"/>
                    <a:gd name="T19" fmla="*/ 169 h 178"/>
                    <a:gd name="T20" fmla="*/ 163 w 184"/>
                    <a:gd name="T21" fmla="*/ 150 h 178"/>
                    <a:gd name="T22" fmla="*/ 174 w 184"/>
                    <a:gd name="T23" fmla="*/ 122 h 178"/>
                    <a:gd name="T24" fmla="*/ 184 w 184"/>
                    <a:gd name="T25" fmla="*/ 84 h 178"/>
                    <a:gd name="T26" fmla="*/ 174 w 184"/>
                    <a:gd name="T27" fmla="*/ 56 h 178"/>
                    <a:gd name="T28" fmla="*/ 163 w 184"/>
                    <a:gd name="T29" fmla="*/ 28 h 178"/>
                    <a:gd name="T30" fmla="*/ 130 w 184"/>
                    <a:gd name="T31" fmla="*/ 9 h 178"/>
                    <a:gd name="T32" fmla="*/ 98 w 18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78">
                      <a:moveTo>
                        <a:pt x="98" y="0"/>
                      </a:moveTo>
                      <a:lnTo>
                        <a:pt x="65" y="9"/>
                      </a:lnTo>
                      <a:lnTo>
                        <a:pt x="33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22"/>
                      </a:lnTo>
                      <a:lnTo>
                        <a:pt x="33" y="150"/>
                      </a:lnTo>
                      <a:lnTo>
                        <a:pt x="65" y="169"/>
                      </a:lnTo>
                      <a:lnTo>
                        <a:pt x="98" y="178"/>
                      </a:lnTo>
                      <a:lnTo>
                        <a:pt x="130" y="169"/>
                      </a:lnTo>
                      <a:lnTo>
                        <a:pt x="163" y="150"/>
                      </a:lnTo>
                      <a:lnTo>
                        <a:pt x="174" y="122"/>
                      </a:lnTo>
                      <a:lnTo>
                        <a:pt x="184" y="84"/>
                      </a:lnTo>
                      <a:lnTo>
                        <a:pt x="174" y="56"/>
                      </a:lnTo>
                      <a:lnTo>
                        <a:pt x="163" y="28"/>
                      </a:lnTo>
                      <a:lnTo>
                        <a:pt x="130" y="9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398D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28" name="Freeform 270"/>
                <p:cNvSpPr>
                  <a:spLocks/>
                </p:cNvSpPr>
                <p:nvPr/>
              </p:nvSpPr>
              <p:spPr bwMode="auto">
                <a:xfrm>
                  <a:off x="4027" y="1746"/>
                  <a:ext cx="173" cy="160"/>
                </a:xfrm>
                <a:custGeom>
                  <a:avLst/>
                  <a:gdLst>
                    <a:gd name="T0" fmla="*/ 87 w 173"/>
                    <a:gd name="T1" fmla="*/ 0 h 160"/>
                    <a:gd name="T2" fmla="*/ 54 w 173"/>
                    <a:gd name="T3" fmla="*/ 10 h 160"/>
                    <a:gd name="T4" fmla="*/ 33 w 173"/>
                    <a:gd name="T5" fmla="*/ 29 h 160"/>
                    <a:gd name="T6" fmla="*/ 11 w 173"/>
                    <a:gd name="T7" fmla="*/ 47 h 160"/>
                    <a:gd name="T8" fmla="*/ 0 w 173"/>
                    <a:gd name="T9" fmla="*/ 75 h 160"/>
                    <a:gd name="T10" fmla="*/ 11 w 173"/>
                    <a:gd name="T11" fmla="*/ 113 h 160"/>
                    <a:gd name="T12" fmla="*/ 33 w 173"/>
                    <a:gd name="T13" fmla="*/ 132 h 160"/>
                    <a:gd name="T14" fmla="*/ 54 w 173"/>
                    <a:gd name="T15" fmla="*/ 150 h 160"/>
                    <a:gd name="T16" fmla="*/ 87 w 173"/>
                    <a:gd name="T17" fmla="*/ 160 h 160"/>
                    <a:gd name="T18" fmla="*/ 119 w 173"/>
                    <a:gd name="T19" fmla="*/ 150 h 160"/>
                    <a:gd name="T20" fmla="*/ 152 w 173"/>
                    <a:gd name="T21" fmla="*/ 132 h 160"/>
                    <a:gd name="T22" fmla="*/ 163 w 173"/>
                    <a:gd name="T23" fmla="*/ 113 h 160"/>
                    <a:gd name="T24" fmla="*/ 173 w 173"/>
                    <a:gd name="T25" fmla="*/ 75 h 160"/>
                    <a:gd name="T26" fmla="*/ 163 w 173"/>
                    <a:gd name="T27" fmla="*/ 47 h 160"/>
                    <a:gd name="T28" fmla="*/ 152 w 173"/>
                    <a:gd name="T29" fmla="*/ 29 h 160"/>
                    <a:gd name="T30" fmla="*/ 119 w 173"/>
                    <a:gd name="T31" fmla="*/ 10 h 160"/>
                    <a:gd name="T32" fmla="*/ 87 w 173"/>
                    <a:gd name="T33" fmla="*/ 0 h 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3" h="160">
                      <a:moveTo>
                        <a:pt x="87" y="0"/>
                      </a:moveTo>
                      <a:lnTo>
                        <a:pt x="54" y="10"/>
                      </a:lnTo>
                      <a:lnTo>
                        <a:pt x="33" y="29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13"/>
                      </a:lnTo>
                      <a:lnTo>
                        <a:pt x="33" y="132"/>
                      </a:lnTo>
                      <a:lnTo>
                        <a:pt x="54" y="150"/>
                      </a:lnTo>
                      <a:lnTo>
                        <a:pt x="87" y="160"/>
                      </a:lnTo>
                      <a:lnTo>
                        <a:pt x="119" y="150"/>
                      </a:lnTo>
                      <a:lnTo>
                        <a:pt x="152" y="132"/>
                      </a:lnTo>
                      <a:lnTo>
                        <a:pt x="163" y="113"/>
                      </a:lnTo>
                      <a:lnTo>
                        <a:pt x="173" y="75"/>
                      </a:lnTo>
                      <a:lnTo>
                        <a:pt x="163" y="47"/>
                      </a:lnTo>
                      <a:lnTo>
                        <a:pt x="152" y="29"/>
                      </a:lnTo>
                      <a:lnTo>
                        <a:pt x="119" y="1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4894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29" name="Freeform 271"/>
                <p:cNvSpPr>
                  <a:spLocks/>
                </p:cNvSpPr>
                <p:nvPr/>
              </p:nvSpPr>
              <p:spPr bwMode="auto">
                <a:xfrm>
                  <a:off x="4038" y="1756"/>
                  <a:ext cx="152" cy="140"/>
                </a:xfrm>
                <a:custGeom>
                  <a:avLst/>
                  <a:gdLst>
                    <a:gd name="T0" fmla="*/ 76 w 152"/>
                    <a:gd name="T1" fmla="*/ 0 h 140"/>
                    <a:gd name="T2" fmla="*/ 54 w 152"/>
                    <a:gd name="T3" fmla="*/ 9 h 140"/>
                    <a:gd name="T4" fmla="*/ 22 w 152"/>
                    <a:gd name="T5" fmla="*/ 19 h 140"/>
                    <a:gd name="T6" fmla="*/ 11 w 152"/>
                    <a:gd name="T7" fmla="*/ 37 h 140"/>
                    <a:gd name="T8" fmla="*/ 0 w 152"/>
                    <a:gd name="T9" fmla="*/ 65 h 140"/>
                    <a:gd name="T10" fmla="*/ 11 w 152"/>
                    <a:gd name="T11" fmla="*/ 94 h 140"/>
                    <a:gd name="T12" fmla="*/ 22 w 152"/>
                    <a:gd name="T13" fmla="*/ 122 h 140"/>
                    <a:gd name="T14" fmla="*/ 54 w 152"/>
                    <a:gd name="T15" fmla="*/ 131 h 140"/>
                    <a:gd name="T16" fmla="*/ 76 w 152"/>
                    <a:gd name="T17" fmla="*/ 140 h 140"/>
                    <a:gd name="T18" fmla="*/ 108 w 152"/>
                    <a:gd name="T19" fmla="*/ 131 h 140"/>
                    <a:gd name="T20" fmla="*/ 130 w 152"/>
                    <a:gd name="T21" fmla="*/ 122 h 140"/>
                    <a:gd name="T22" fmla="*/ 152 w 152"/>
                    <a:gd name="T23" fmla="*/ 94 h 140"/>
                    <a:gd name="T24" fmla="*/ 152 w 152"/>
                    <a:gd name="T25" fmla="*/ 65 h 140"/>
                    <a:gd name="T26" fmla="*/ 152 w 152"/>
                    <a:gd name="T27" fmla="*/ 37 h 140"/>
                    <a:gd name="T28" fmla="*/ 130 w 152"/>
                    <a:gd name="T29" fmla="*/ 19 h 140"/>
                    <a:gd name="T30" fmla="*/ 108 w 152"/>
                    <a:gd name="T31" fmla="*/ 9 h 140"/>
                    <a:gd name="T32" fmla="*/ 76 w 152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0">
                      <a:moveTo>
                        <a:pt x="76" y="0"/>
                      </a:moveTo>
                      <a:lnTo>
                        <a:pt x="54" y="9"/>
                      </a:lnTo>
                      <a:lnTo>
                        <a:pt x="22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54" y="131"/>
                      </a:lnTo>
                      <a:lnTo>
                        <a:pt x="76" y="140"/>
                      </a:lnTo>
                      <a:lnTo>
                        <a:pt x="108" y="131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5"/>
                      </a:lnTo>
                      <a:lnTo>
                        <a:pt x="152" y="37"/>
                      </a:lnTo>
                      <a:lnTo>
                        <a:pt x="130" y="19"/>
                      </a:lnTo>
                      <a:lnTo>
                        <a:pt x="108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79D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30" name="Freeform 272"/>
                <p:cNvSpPr>
                  <a:spLocks/>
                </p:cNvSpPr>
                <p:nvPr/>
              </p:nvSpPr>
              <p:spPr bwMode="auto">
                <a:xfrm>
                  <a:off x="4049" y="1765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3 w 130"/>
                    <a:gd name="T3" fmla="*/ 10 h 122"/>
                    <a:gd name="T4" fmla="*/ 21 w 130"/>
                    <a:gd name="T5" fmla="*/ 19 h 122"/>
                    <a:gd name="T6" fmla="*/ 11 w 130"/>
                    <a:gd name="T7" fmla="*/ 38 h 122"/>
                    <a:gd name="T8" fmla="*/ 0 w 130"/>
                    <a:gd name="T9" fmla="*/ 66 h 122"/>
                    <a:gd name="T10" fmla="*/ 11 w 130"/>
                    <a:gd name="T11" fmla="*/ 85 h 122"/>
                    <a:gd name="T12" fmla="*/ 21 w 130"/>
                    <a:gd name="T13" fmla="*/ 103 h 122"/>
                    <a:gd name="T14" fmla="*/ 43 w 130"/>
                    <a:gd name="T15" fmla="*/ 122 h 122"/>
                    <a:gd name="T16" fmla="*/ 65 w 130"/>
                    <a:gd name="T17" fmla="*/ 122 h 122"/>
                    <a:gd name="T18" fmla="*/ 86 w 130"/>
                    <a:gd name="T19" fmla="*/ 122 h 122"/>
                    <a:gd name="T20" fmla="*/ 108 w 130"/>
                    <a:gd name="T21" fmla="*/ 103 h 122"/>
                    <a:gd name="T22" fmla="*/ 130 w 130"/>
                    <a:gd name="T23" fmla="*/ 85 h 122"/>
                    <a:gd name="T24" fmla="*/ 130 w 130"/>
                    <a:gd name="T25" fmla="*/ 66 h 122"/>
                    <a:gd name="T26" fmla="*/ 130 w 130"/>
                    <a:gd name="T27" fmla="*/ 38 h 122"/>
                    <a:gd name="T28" fmla="*/ 108 w 130"/>
                    <a:gd name="T29" fmla="*/ 19 h 122"/>
                    <a:gd name="T30" fmla="*/ 86 w 130"/>
                    <a:gd name="T31" fmla="*/ 10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3" y="10"/>
                      </a:lnTo>
                      <a:lnTo>
                        <a:pt x="21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85"/>
                      </a:lnTo>
                      <a:lnTo>
                        <a:pt x="21" y="103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6" y="122"/>
                      </a:lnTo>
                      <a:lnTo>
                        <a:pt x="108" y="103"/>
                      </a:lnTo>
                      <a:lnTo>
                        <a:pt x="130" y="85"/>
                      </a:lnTo>
                      <a:lnTo>
                        <a:pt x="130" y="66"/>
                      </a:lnTo>
                      <a:lnTo>
                        <a:pt x="130" y="38"/>
                      </a:lnTo>
                      <a:lnTo>
                        <a:pt x="108" y="19"/>
                      </a:lnTo>
                      <a:lnTo>
                        <a:pt x="86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5A6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31" name="Freeform 273"/>
                <p:cNvSpPr>
                  <a:spLocks/>
                </p:cNvSpPr>
                <p:nvPr/>
              </p:nvSpPr>
              <p:spPr bwMode="auto">
                <a:xfrm>
                  <a:off x="4049" y="1775"/>
                  <a:ext cx="119" cy="103"/>
                </a:xfrm>
                <a:custGeom>
                  <a:avLst/>
                  <a:gdLst>
                    <a:gd name="T0" fmla="*/ 65 w 119"/>
                    <a:gd name="T1" fmla="*/ 0 h 103"/>
                    <a:gd name="T2" fmla="*/ 43 w 119"/>
                    <a:gd name="T3" fmla="*/ 9 h 103"/>
                    <a:gd name="T4" fmla="*/ 21 w 119"/>
                    <a:gd name="T5" fmla="*/ 18 h 103"/>
                    <a:gd name="T6" fmla="*/ 11 w 119"/>
                    <a:gd name="T7" fmla="*/ 37 h 103"/>
                    <a:gd name="T8" fmla="*/ 0 w 119"/>
                    <a:gd name="T9" fmla="*/ 56 h 103"/>
                    <a:gd name="T10" fmla="*/ 11 w 119"/>
                    <a:gd name="T11" fmla="*/ 75 h 103"/>
                    <a:gd name="T12" fmla="*/ 21 w 119"/>
                    <a:gd name="T13" fmla="*/ 93 h 103"/>
                    <a:gd name="T14" fmla="*/ 65 w 119"/>
                    <a:gd name="T15" fmla="*/ 103 h 103"/>
                    <a:gd name="T16" fmla="*/ 108 w 119"/>
                    <a:gd name="T17" fmla="*/ 93 h 103"/>
                    <a:gd name="T18" fmla="*/ 119 w 119"/>
                    <a:gd name="T19" fmla="*/ 56 h 103"/>
                    <a:gd name="T20" fmla="*/ 108 w 119"/>
                    <a:gd name="T21" fmla="*/ 18 h 103"/>
                    <a:gd name="T22" fmla="*/ 86 w 119"/>
                    <a:gd name="T23" fmla="*/ 9 h 103"/>
                    <a:gd name="T24" fmla="*/ 65 w 119"/>
                    <a:gd name="T25" fmla="*/ 0 h 10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9" h="103">
                      <a:moveTo>
                        <a:pt x="65" y="0"/>
                      </a:moveTo>
                      <a:lnTo>
                        <a:pt x="43" y="9"/>
                      </a:lnTo>
                      <a:lnTo>
                        <a:pt x="21" y="18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1" y="75"/>
                      </a:lnTo>
                      <a:lnTo>
                        <a:pt x="21" y="93"/>
                      </a:lnTo>
                      <a:lnTo>
                        <a:pt x="65" y="103"/>
                      </a:lnTo>
                      <a:lnTo>
                        <a:pt x="108" y="93"/>
                      </a:lnTo>
                      <a:lnTo>
                        <a:pt x="119" y="56"/>
                      </a:lnTo>
                      <a:lnTo>
                        <a:pt x="108" y="18"/>
                      </a:lnTo>
                      <a:lnTo>
                        <a:pt x="86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72AF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32" name="Freeform 274"/>
                <p:cNvSpPr>
                  <a:spLocks/>
                </p:cNvSpPr>
                <p:nvPr/>
              </p:nvSpPr>
              <p:spPr bwMode="auto">
                <a:xfrm>
                  <a:off x="4060" y="1784"/>
                  <a:ext cx="97" cy="84"/>
                </a:xfrm>
                <a:custGeom>
                  <a:avLst/>
                  <a:gdLst>
                    <a:gd name="T0" fmla="*/ 54 w 97"/>
                    <a:gd name="T1" fmla="*/ 0 h 84"/>
                    <a:gd name="T2" fmla="*/ 10 w 97"/>
                    <a:gd name="T3" fmla="*/ 9 h 84"/>
                    <a:gd name="T4" fmla="*/ 0 w 97"/>
                    <a:gd name="T5" fmla="*/ 47 h 84"/>
                    <a:gd name="T6" fmla="*/ 10 w 97"/>
                    <a:gd name="T7" fmla="*/ 75 h 84"/>
                    <a:gd name="T8" fmla="*/ 54 w 97"/>
                    <a:gd name="T9" fmla="*/ 84 h 84"/>
                    <a:gd name="T10" fmla="*/ 86 w 97"/>
                    <a:gd name="T11" fmla="*/ 75 h 84"/>
                    <a:gd name="T12" fmla="*/ 97 w 97"/>
                    <a:gd name="T13" fmla="*/ 47 h 84"/>
                    <a:gd name="T14" fmla="*/ 86 w 97"/>
                    <a:gd name="T15" fmla="*/ 9 h 84"/>
                    <a:gd name="T16" fmla="*/ 54 w 9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84">
                      <a:moveTo>
                        <a:pt x="54" y="0"/>
                      </a:moveTo>
                      <a:lnTo>
                        <a:pt x="10" y="9"/>
                      </a:lnTo>
                      <a:lnTo>
                        <a:pt x="0" y="47"/>
                      </a:lnTo>
                      <a:lnTo>
                        <a:pt x="10" y="75"/>
                      </a:lnTo>
                      <a:lnTo>
                        <a:pt x="54" y="84"/>
                      </a:lnTo>
                      <a:lnTo>
                        <a:pt x="86" y="75"/>
                      </a:lnTo>
                      <a:lnTo>
                        <a:pt x="97" y="47"/>
                      </a:lnTo>
                      <a:lnTo>
                        <a:pt x="86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DB7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33" name="Freeform 275"/>
                <p:cNvSpPr>
                  <a:spLocks/>
                </p:cNvSpPr>
                <p:nvPr/>
              </p:nvSpPr>
              <p:spPr bwMode="auto">
                <a:xfrm>
                  <a:off x="4070" y="1793"/>
                  <a:ext cx="76" cy="66"/>
                </a:xfrm>
                <a:custGeom>
                  <a:avLst/>
                  <a:gdLst>
                    <a:gd name="T0" fmla="*/ 44 w 76"/>
                    <a:gd name="T1" fmla="*/ 0 h 66"/>
                    <a:gd name="T2" fmla="*/ 11 w 76"/>
                    <a:gd name="T3" fmla="*/ 10 h 66"/>
                    <a:gd name="T4" fmla="*/ 0 w 76"/>
                    <a:gd name="T5" fmla="*/ 38 h 66"/>
                    <a:gd name="T6" fmla="*/ 11 w 76"/>
                    <a:gd name="T7" fmla="*/ 57 h 66"/>
                    <a:gd name="T8" fmla="*/ 44 w 76"/>
                    <a:gd name="T9" fmla="*/ 66 h 66"/>
                    <a:gd name="T10" fmla="*/ 65 w 76"/>
                    <a:gd name="T11" fmla="*/ 57 h 66"/>
                    <a:gd name="T12" fmla="*/ 76 w 76"/>
                    <a:gd name="T13" fmla="*/ 38 h 66"/>
                    <a:gd name="T14" fmla="*/ 65 w 76"/>
                    <a:gd name="T15" fmla="*/ 10 h 66"/>
                    <a:gd name="T16" fmla="*/ 44 w 76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44" y="0"/>
                      </a:moveTo>
                      <a:lnTo>
                        <a:pt x="11" y="10"/>
                      </a:lnTo>
                      <a:lnTo>
                        <a:pt x="0" y="38"/>
                      </a:lnTo>
                      <a:lnTo>
                        <a:pt x="11" y="57"/>
                      </a:lnTo>
                      <a:lnTo>
                        <a:pt x="44" y="66"/>
                      </a:lnTo>
                      <a:lnTo>
                        <a:pt x="65" y="57"/>
                      </a:lnTo>
                      <a:lnTo>
                        <a:pt x="76" y="38"/>
                      </a:lnTo>
                      <a:lnTo>
                        <a:pt x="65" y="1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86BE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34" name="Freeform 276"/>
                <p:cNvSpPr>
                  <a:spLocks/>
                </p:cNvSpPr>
                <p:nvPr/>
              </p:nvSpPr>
              <p:spPr bwMode="auto">
                <a:xfrm>
                  <a:off x="4081" y="1803"/>
                  <a:ext cx="65" cy="56"/>
                </a:xfrm>
                <a:custGeom>
                  <a:avLst/>
                  <a:gdLst>
                    <a:gd name="T0" fmla="*/ 33 w 65"/>
                    <a:gd name="T1" fmla="*/ 0 h 56"/>
                    <a:gd name="T2" fmla="*/ 11 w 65"/>
                    <a:gd name="T3" fmla="*/ 9 h 56"/>
                    <a:gd name="T4" fmla="*/ 0 w 65"/>
                    <a:gd name="T5" fmla="*/ 28 h 56"/>
                    <a:gd name="T6" fmla="*/ 11 w 65"/>
                    <a:gd name="T7" fmla="*/ 47 h 56"/>
                    <a:gd name="T8" fmla="*/ 33 w 65"/>
                    <a:gd name="T9" fmla="*/ 56 h 56"/>
                    <a:gd name="T10" fmla="*/ 54 w 65"/>
                    <a:gd name="T11" fmla="*/ 47 h 56"/>
                    <a:gd name="T12" fmla="*/ 65 w 65"/>
                    <a:gd name="T13" fmla="*/ 28 h 56"/>
                    <a:gd name="T14" fmla="*/ 54 w 65"/>
                    <a:gd name="T15" fmla="*/ 9 h 56"/>
                    <a:gd name="T16" fmla="*/ 33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3" y="0"/>
                      </a:moveTo>
                      <a:lnTo>
                        <a:pt x="11" y="9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3" y="56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8DC4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35" name="Freeform 277"/>
                <p:cNvSpPr>
                  <a:spLocks/>
                </p:cNvSpPr>
                <p:nvPr/>
              </p:nvSpPr>
              <p:spPr bwMode="auto">
                <a:xfrm>
                  <a:off x="4092" y="1812"/>
                  <a:ext cx="43" cy="38"/>
                </a:xfrm>
                <a:custGeom>
                  <a:avLst/>
                  <a:gdLst>
                    <a:gd name="T0" fmla="*/ 22 w 43"/>
                    <a:gd name="T1" fmla="*/ 0 h 38"/>
                    <a:gd name="T2" fmla="*/ 11 w 43"/>
                    <a:gd name="T3" fmla="*/ 9 h 38"/>
                    <a:gd name="T4" fmla="*/ 0 w 43"/>
                    <a:gd name="T5" fmla="*/ 19 h 38"/>
                    <a:gd name="T6" fmla="*/ 11 w 43"/>
                    <a:gd name="T7" fmla="*/ 28 h 38"/>
                    <a:gd name="T8" fmla="*/ 22 w 43"/>
                    <a:gd name="T9" fmla="*/ 38 h 38"/>
                    <a:gd name="T10" fmla="*/ 33 w 43"/>
                    <a:gd name="T11" fmla="*/ 28 h 38"/>
                    <a:gd name="T12" fmla="*/ 43 w 43"/>
                    <a:gd name="T13" fmla="*/ 19 h 38"/>
                    <a:gd name="T14" fmla="*/ 33 w 43"/>
                    <a:gd name="T15" fmla="*/ 9 h 38"/>
                    <a:gd name="T16" fmla="*/ 22 w 43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38">
                      <a:moveTo>
                        <a:pt x="22" y="0"/>
                      </a:moveTo>
                      <a:lnTo>
                        <a:pt x="11" y="9"/>
                      </a:lnTo>
                      <a:lnTo>
                        <a:pt x="0" y="19"/>
                      </a:lnTo>
                      <a:lnTo>
                        <a:pt x="11" y="28"/>
                      </a:lnTo>
                      <a:lnTo>
                        <a:pt x="22" y="38"/>
                      </a:lnTo>
                      <a:lnTo>
                        <a:pt x="33" y="28"/>
                      </a:lnTo>
                      <a:lnTo>
                        <a:pt x="43" y="19"/>
                      </a:lnTo>
                      <a:lnTo>
                        <a:pt x="33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2C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36" name="Freeform 278"/>
                <p:cNvSpPr>
                  <a:spLocks/>
                </p:cNvSpPr>
                <p:nvPr/>
              </p:nvSpPr>
              <p:spPr bwMode="auto">
                <a:xfrm>
                  <a:off x="4103" y="1821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10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10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10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96CA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45" name="Group 293"/>
              <p:cNvGrpSpPr>
                <a:grpSpLocks/>
              </p:cNvGrpSpPr>
              <p:nvPr/>
            </p:nvGrpSpPr>
            <p:grpSpPr bwMode="auto">
              <a:xfrm>
                <a:off x="5033962" y="2698750"/>
                <a:ext cx="395288" cy="385762"/>
                <a:chOff x="3171" y="1700"/>
                <a:chExt cx="249" cy="243"/>
              </a:xfrm>
            </p:grpSpPr>
            <p:sp>
              <p:nvSpPr>
                <p:cNvPr id="311" name="Freeform 280"/>
                <p:cNvSpPr>
                  <a:spLocks/>
                </p:cNvSpPr>
                <p:nvPr/>
              </p:nvSpPr>
              <p:spPr bwMode="auto">
                <a:xfrm>
                  <a:off x="3171" y="1700"/>
                  <a:ext cx="249" cy="243"/>
                </a:xfrm>
                <a:custGeom>
                  <a:avLst/>
                  <a:gdLst>
                    <a:gd name="T0" fmla="*/ 130 w 249"/>
                    <a:gd name="T1" fmla="*/ 0 h 243"/>
                    <a:gd name="T2" fmla="*/ 87 w 249"/>
                    <a:gd name="T3" fmla="*/ 9 h 243"/>
                    <a:gd name="T4" fmla="*/ 44 w 249"/>
                    <a:gd name="T5" fmla="*/ 37 h 243"/>
                    <a:gd name="T6" fmla="*/ 11 w 249"/>
                    <a:gd name="T7" fmla="*/ 75 h 243"/>
                    <a:gd name="T8" fmla="*/ 0 w 249"/>
                    <a:gd name="T9" fmla="*/ 121 h 243"/>
                    <a:gd name="T10" fmla="*/ 11 w 249"/>
                    <a:gd name="T11" fmla="*/ 168 h 243"/>
                    <a:gd name="T12" fmla="*/ 44 w 249"/>
                    <a:gd name="T13" fmla="*/ 206 h 243"/>
                    <a:gd name="T14" fmla="*/ 87 w 249"/>
                    <a:gd name="T15" fmla="*/ 234 h 243"/>
                    <a:gd name="T16" fmla="*/ 130 w 249"/>
                    <a:gd name="T17" fmla="*/ 243 h 243"/>
                    <a:gd name="T18" fmla="*/ 174 w 249"/>
                    <a:gd name="T19" fmla="*/ 234 h 243"/>
                    <a:gd name="T20" fmla="*/ 217 w 249"/>
                    <a:gd name="T21" fmla="*/ 206 h 243"/>
                    <a:gd name="T22" fmla="*/ 239 w 249"/>
                    <a:gd name="T23" fmla="*/ 168 h 243"/>
                    <a:gd name="T24" fmla="*/ 249 w 249"/>
                    <a:gd name="T25" fmla="*/ 121 h 243"/>
                    <a:gd name="T26" fmla="*/ 239 w 249"/>
                    <a:gd name="T27" fmla="*/ 75 h 243"/>
                    <a:gd name="T28" fmla="*/ 217 w 249"/>
                    <a:gd name="T29" fmla="*/ 37 h 243"/>
                    <a:gd name="T30" fmla="*/ 174 w 249"/>
                    <a:gd name="T31" fmla="*/ 9 h 243"/>
                    <a:gd name="T32" fmla="*/ 130 w 249"/>
                    <a:gd name="T33" fmla="*/ 0 h 2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3">
                      <a:moveTo>
                        <a:pt x="130" y="0"/>
                      </a:moveTo>
                      <a:lnTo>
                        <a:pt x="87" y="9"/>
                      </a:lnTo>
                      <a:lnTo>
                        <a:pt x="44" y="37"/>
                      </a:lnTo>
                      <a:lnTo>
                        <a:pt x="11" y="75"/>
                      </a:lnTo>
                      <a:lnTo>
                        <a:pt x="0" y="121"/>
                      </a:lnTo>
                      <a:lnTo>
                        <a:pt x="11" y="168"/>
                      </a:lnTo>
                      <a:lnTo>
                        <a:pt x="44" y="206"/>
                      </a:lnTo>
                      <a:lnTo>
                        <a:pt x="87" y="234"/>
                      </a:lnTo>
                      <a:lnTo>
                        <a:pt x="130" y="243"/>
                      </a:lnTo>
                      <a:lnTo>
                        <a:pt x="174" y="234"/>
                      </a:lnTo>
                      <a:lnTo>
                        <a:pt x="217" y="206"/>
                      </a:lnTo>
                      <a:lnTo>
                        <a:pt x="239" y="168"/>
                      </a:lnTo>
                      <a:lnTo>
                        <a:pt x="249" y="121"/>
                      </a:lnTo>
                      <a:lnTo>
                        <a:pt x="239" y="75"/>
                      </a:lnTo>
                      <a:lnTo>
                        <a:pt x="217" y="37"/>
                      </a:lnTo>
                      <a:lnTo>
                        <a:pt x="174" y="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FF99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12" name="Freeform 281"/>
                <p:cNvSpPr>
                  <a:spLocks/>
                </p:cNvSpPr>
                <p:nvPr/>
              </p:nvSpPr>
              <p:spPr bwMode="auto">
                <a:xfrm>
                  <a:off x="3182" y="1718"/>
                  <a:ext cx="228" cy="207"/>
                </a:xfrm>
                <a:custGeom>
                  <a:avLst/>
                  <a:gdLst>
                    <a:gd name="T0" fmla="*/ 119 w 228"/>
                    <a:gd name="T1" fmla="*/ 0 h 207"/>
                    <a:gd name="T2" fmla="*/ 76 w 228"/>
                    <a:gd name="T3" fmla="*/ 10 h 207"/>
                    <a:gd name="T4" fmla="*/ 43 w 228"/>
                    <a:gd name="T5" fmla="*/ 28 h 207"/>
                    <a:gd name="T6" fmla="*/ 11 w 228"/>
                    <a:gd name="T7" fmla="*/ 66 h 207"/>
                    <a:gd name="T8" fmla="*/ 0 w 228"/>
                    <a:gd name="T9" fmla="*/ 103 h 207"/>
                    <a:gd name="T10" fmla="*/ 11 w 228"/>
                    <a:gd name="T11" fmla="*/ 141 h 207"/>
                    <a:gd name="T12" fmla="*/ 43 w 228"/>
                    <a:gd name="T13" fmla="*/ 178 h 207"/>
                    <a:gd name="T14" fmla="*/ 76 w 228"/>
                    <a:gd name="T15" fmla="*/ 197 h 207"/>
                    <a:gd name="T16" fmla="*/ 119 w 228"/>
                    <a:gd name="T17" fmla="*/ 207 h 207"/>
                    <a:gd name="T18" fmla="*/ 163 w 228"/>
                    <a:gd name="T19" fmla="*/ 197 h 207"/>
                    <a:gd name="T20" fmla="*/ 195 w 228"/>
                    <a:gd name="T21" fmla="*/ 178 h 207"/>
                    <a:gd name="T22" fmla="*/ 217 w 228"/>
                    <a:gd name="T23" fmla="*/ 141 h 207"/>
                    <a:gd name="T24" fmla="*/ 228 w 228"/>
                    <a:gd name="T25" fmla="*/ 103 h 207"/>
                    <a:gd name="T26" fmla="*/ 217 w 228"/>
                    <a:gd name="T27" fmla="*/ 66 h 207"/>
                    <a:gd name="T28" fmla="*/ 195 w 228"/>
                    <a:gd name="T29" fmla="*/ 28 h 207"/>
                    <a:gd name="T30" fmla="*/ 163 w 228"/>
                    <a:gd name="T31" fmla="*/ 10 h 207"/>
                    <a:gd name="T32" fmla="*/ 119 w 228"/>
                    <a:gd name="T33" fmla="*/ 0 h 2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8" h="207">
                      <a:moveTo>
                        <a:pt x="119" y="0"/>
                      </a:moveTo>
                      <a:lnTo>
                        <a:pt x="76" y="10"/>
                      </a:lnTo>
                      <a:lnTo>
                        <a:pt x="43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43" y="178"/>
                      </a:lnTo>
                      <a:lnTo>
                        <a:pt x="76" y="197"/>
                      </a:lnTo>
                      <a:lnTo>
                        <a:pt x="119" y="207"/>
                      </a:lnTo>
                      <a:lnTo>
                        <a:pt x="163" y="197"/>
                      </a:lnTo>
                      <a:lnTo>
                        <a:pt x="195" y="178"/>
                      </a:lnTo>
                      <a:lnTo>
                        <a:pt x="217" y="141"/>
                      </a:lnTo>
                      <a:lnTo>
                        <a:pt x="228" y="103"/>
                      </a:lnTo>
                      <a:lnTo>
                        <a:pt x="217" y="66"/>
                      </a:lnTo>
                      <a:lnTo>
                        <a:pt x="195" y="28"/>
                      </a:lnTo>
                      <a:lnTo>
                        <a:pt x="163" y="1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FF9B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13" name="Freeform 282"/>
                <p:cNvSpPr>
                  <a:spLocks/>
                </p:cNvSpPr>
                <p:nvPr/>
              </p:nvSpPr>
              <p:spPr bwMode="auto">
                <a:xfrm>
                  <a:off x="3193" y="1728"/>
                  <a:ext cx="206" cy="187"/>
                </a:xfrm>
                <a:custGeom>
                  <a:avLst/>
                  <a:gdLst>
                    <a:gd name="T0" fmla="*/ 108 w 206"/>
                    <a:gd name="T1" fmla="*/ 0 h 187"/>
                    <a:gd name="T2" fmla="*/ 65 w 206"/>
                    <a:gd name="T3" fmla="*/ 9 h 187"/>
                    <a:gd name="T4" fmla="*/ 32 w 206"/>
                    <a:gd name="T5" fmla="*/ 28 h 187"/>
                    <a:gd name="T6" fmla="*/ 11 w 206"/>
                    <a:gd name="T7" fmla="*/ 56 h 187"/>
                    <a:gd name="T8" fmla="*/ 0 w 206"/>
                    <a:gd name="T9" fmla="*/ 93 h 187"/>
                    <a:gd name="T10" fmla="*/ 11 w 206"/>
                    <a:gd name="T11" fmla="*/ 131 h 187"/>
                    <a:gd name="T12" fmla="*/ 32 w 206"/>
                    <a:gd name="T13" fmla="*/ 159 h 187"/>
                    <a:gd name="T14" fmla="*/ 65 w 206"/>
                    <a:gd name="T15" fmla="*/ 178 h 187"/>
                    <a:gd name="T16" fmla="*/ 108 w 206"/>
                    <a:gd name="T17" fmla="*/ 187 h 187"/>
                    <a:gd name="T18" fmla="*/ 152 w 206"/>
                    <a:gd name="T19" fmla="*/ 178 h 187"/>
                    <a:gd name="T20" fmla="*/ 173 w 206"/>
                    <a:gd name="T21" fmla="*/ 159 h 187"/>
                    <a:gd name="T22" fmla="*/ 195 w 206"/>
                    <a:gd name="T23" fmla="*/ 131 h 187"/>
                    <a:gd name="T24" fmla="*/ 206 w 206"/>
                    <a:gd name="T25" fmla="*/ 93 h 187"/>
                    <a:gd name="T26" fmla="*/ 195 w 206"/>
                    <a:gd name="T27" fmla="*/ 56 h 187"/>
                    <a:gd name="T28" fmla="*/ 173 w 206"/>
                    <a:gd name="T29" fmla="*/ 28 h 187"/>
                    <a:gd name="T30" fmla="*/ 152 w 206"/>
                    <a:gd name="T31" fmla="*/ 9 h 187"/>
                    <a:gd name="T32" fmla="*/ 108 w 206"/>
                    <a:gd name="T33" fmla="*/ 0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6" h="187">
                      <a:moveTo>
                        <a:pt x="108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1" y="56"/>
                      </a:lnTo>
                      <a:lnTo>
                        <a:pt x="0" y="93"/>
                      </a:lnTo>
                      <a:lnTo>
                        <a:pt x="11" y="131"/>
                      </a:lnTo>
                      <a:lnTo>
                        <a:pt x="32" y="159"/>
                      </a:lnTo>
                      <a:lnTo>
                        <a:pt x="65" y="178"/>
                      </a:lnTo>
                      <a:lnTo>
                        <a:pt x="108" y="187"/>
                      </a:lnTo>
                      <a:lnTo>
                        <a:pt x="152" y="178"/>
                      </a:lnTo>
                      <a:lnTo>
                        <a:pt x="173" y="159"/>
                      </a:lnTo>
                      <a:lnTo>
                        <a:pt x="195" y="131"/>
                      </a:lnTo>
                      <a:lnTo>
                        <a:pt x="206" y="93"/>
                      </a:lnTo>
                      <a:lnTo>
                        <a:pt x="195" y="56"/>
                      </a:lnTo>
                      <a:lnTo>
                        <a:pt x="173" y="28"/>
                      </a:lnTo>
                      <a:lnTo>
                        <a:pt x="152" y="9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FF9F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14" name="Freeform 283"/>
                <p:cNvSpPr>
                  <a:spLocks/>
                </p:cNvSpPr>
                <p:nvPr/>
              </p:nvSpPr>
              <p:spPr bwMode="auto">
                <a:xfrm>
                  <a:off x="3204" y="1737"/>
                  <a:ext cx="184" cy="178"/>
                </a:xfrm>
                <a:custGeom>
                  <a:avLst/>
                  <a:gdLst>
                    <a:gd name="T0" fmla="*/ 97 w 184"/>
                    <a:gd name="T1" fmla="*/ 0 h 178"/>
                    <a:gd name="T2" fmla="*/ 65 w 184"/>
                    <a:gd name="T3" fmla="*/ 9 h 178"/>
                    <a:gd name="T4" fmla="*/ 32 w 184"/>
                    <a:gd name="T5" fmla="*/ 28 h 178"/>
                    <a:gd name="T6" fmla="*/ 11 w 184"/>
                    <a:gd name="T7" fmla="*/ 56 h 178"/>
                    <a:gd name="T8" fmla="*/ 0 w 184"/>
                    <a:gd name="T9" fmla="*/ 84 h 178"/>
                    <a:gd name="T10" fmla="*/ 11 w 184"/>
                    <a:gd name="T11" fmla="*/ 122 h 178"/>
                    <a:gd name="T12" fmla="*/ 32 w 184"/>
                    <a:gd name="T13" fmla="*/ 150 h 178"/>
                    <a:gd name="T14" fmla="*/ 65 w 184"/>
                    <a:gd name="T15" fmla="*/ 169 h 178"/>
                    <a:gd name="T16" fmla="*/ 97 w 184"/>
                    <a:gd name="T17" fmla="*/ 178 h 178"/>
                    <a:gd name="T18" fmla="*/ 130 w 184"/>
                    <a:gd name="T19" fmla="*/ 169 h 178"/>
                    <a:gd name="T20" fmla="*/ 162 w 184"/>
                    <a:gd name="T21" fmla="*/ 150 h 178"/>
                    <a:gd name="T22" fmla="*/ 173 w 184"/>
                    <a:gd name="T23" fmla="*/ 122 h 178"/>
                    <a:gd name="T24" fmla="*/ 184 w 184"/>
                    <a:gd name="T25" fmla="*/ 84 h 178"/>
                    <a:gd name="T26" fmla="*/ 173 w 184"/>
                    <a:gd name="T27" fmla="*/ 56 h 178"/>
                    <a:gd name="T28" fmla="*/ 162 w 184"/>
                    <a:gd name="T29" fmla="*/ 28 h 178"/>
                    <a:gd name="T30" fmla="*/ 130 w 184"/>
                    <a:gd name="T31" fmla="*/ 9 h 178"/>
                    <a:gd name="T32" fmla="*/ 97 w 18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78">
                      <a:moveTo>
                        <a:pt x="97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22"/>
                      </a:lnTo>
                      <a:lnTo>
                        <a:pt x="32" y="150"/>
                      </a:lnTo>
                      <a:lnTo>
                        <a:pt x="65" y="169"/>
                      </a:lnTo>
                      <a:lnTo>
                        <a:pt x="97" y="178"/>
                      </a:lnTo>
                      <a:lnTo>
                        <a:pt x="130" y="169"/>
                      </a:lnTo>
                      <a:lnTo>
                        <a:pt x="162" y="150"/>
                      </a:lnTo>
                      <a:lnTo>
                        <a:pt x="173" y="122"/>
                      </a:lnTo>
                      <a:lnTo>
                        <a:pt x="184" y="84"/>
                      </a:lnTo>
                      <a:lnTo>
                        <a:pt x="173" y="56"/>
                      </a:lnTo>
                      <a:lnTo>
                        <a:pt x="162" y="28"/>
                      </a:lnTo>
                      <a:lnTo>
                        <a:pt x="130" y="9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FFA4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15" name="Freeform 284"/>
                <p:cNvSpPr>
                  <a:spLocks/>
                </p:cNvSpPr>
                <p:nvPr/>
              </p:nvSpPr>
              <p:spPr bwMode="auto">
                <a:xfrm>
                  <a:off x="3215" y="1746"/>
                  <a:ext cx="173" cy="160"/>
                </a:xfrm>
                <a:custGeom>
                  <a:avLst/>
                  <a:gdLst>
                    <a:gd name="T0" fmla="*/ 86 w 173"/>
                    <a:gd name="T1" fmla="*/ 0 h 160"/>
                    <a:gd name="T2" fmla="*/ 54 w 173"/>
                    <a:gd name="T3" fmla="*/ 10 h 160"/>
                    <a:gd name="T4" fmla="*/ 32 w 173"/>
                    <a:gd name="T5" fmla="*/ 29 h 160"/>
                    <a:gd name="T6" fmla="*/ 10 w 173"/>
                    <a:gd name="T7" fmla="*/ 47 h 160"/>
                    <a:gd name="T8" fmla="*/ 0 w 173"/>
                    <a:gd name="T9" fmla="*/ 75 h 160"/>
                    <a:gd name="T10" fmla="*/ 10 w 173"/>
                    <a:gd name="T11" fmla="*/ 113 h 160"/>
                    <a:gd name="T12" fmla="*/ 32 w 173"/>
                    <a:gd name="T13" fmla="*/ 132 h 160"/>
                    <a:gd name="T14" fmla="*/ 54 w 173"/>
                    <a:gd name="T15" fmla="*/ 150 h 160"/>
                    <a:gd name="T16" fmla="*/ 86 w 173"/>
                    <a:gd name="T17" fmla="*/ 160 h 160"/>
                    <a:gd name="T18" fmla="*/ 119 w 173"/>
                    <a:gd name="T19" fmla="*/ 150 h 160"/>
                    <a:gd name="T20" fmla="*/ 151 w 173"/>
                    <a:gd name="T21" fmla="*/ 132 h 160"/>
                    <a:gd name="T22" fmla="*/ 162 w 173"/>
                    <a:gd name="T23" fmla="*/ 113 h 160"/>
                    <a:gd name="T24" fmla="*/ 173 w 173"/>
                    <a:gd name="T25" fmla="*/ 75 h 160"/>
                    <a:gd name="T26" fmla="*/ 162 w 173"/>
                    <a:gd name="T27" fmla="*/ 47 h 160"/>
                    <a:gd name="T28" fmla="*/ 151 w 173"/>
                    <a:gd name="T29" fmla="*/ 29 h 160"/>
                    <a:gd name="T30" fmla="*/ 119 w 173"/>
                    <a:gd name="T31" fmla="*/ 10 h 160"/>
                    <a:gd name="T32" fmla="*/ 86 w 173"/>
                    <a:gd name="T33" fmla="*/ 0 h 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3" h="160">
                      <a:moveTo>
                        <a:pt x="86" y="0"/>
                      </a:moveTo>
                      <a:lnTo>
                        <a:pt x="54" y="10"/>
                      </a:lnTo>
                      <a:lnTo>
                        <a:pt x="32" y="29"/>
                      </a:lnTo>
                      <a:lnTo>
                        <a:pt x="10" y="47"/>
                      </a:lnTo>
                      <a:lnTo>
                        <a:pt x="0" y="75"/>
                      </a:lnTo>
                      <a:lnTo>
                        <a:pt x="10" y="113"/>
                      </a:lnTo>
                      <a:lnTo>
                        <a:pt x="32" y="132"/>
                      </a:lnTo>
                      <a:lnTo>
                        <a:pt x="54" y="150"/>
                      </a:lnTo>
                      <a:lnTo>
                        <a:pt x="86" y="160"/>
                      </a:lnTo>
                      <a:lnTo>
                        <a:pt x="119" y="150"/>
                      </a:lnTo>
                      <a:lnTo>
                        <a:pt x="151" y="132"/>
                      </a:lnTo>
                      <a:lnTo>
                        <a:pt x="162" y="113"/>
                      </a:lnTo>
                      <a:lnTo>
                        <a:pt x="173" y="75"/>
                      </a:lnTo>
                      <a:lnTo>
                        <a:pt x="162" y="47"/>
                      </a:lnTo>
                      <a:lnTo>
                        <a:pt x="151" y="29"/>
                      </a:lnTo>
                      <a:lnTo>
                        <a:pt x="119" y="1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FFAA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16" name="Freeform 285"/>
                <p:cNvSpPr>
                  <a:spLocks/>
                </p:cNvSpPr>
                <p:nvPr/>
              </p:nvSpPr>
              <p:spPr bwMode="auto">
                <a:xfrm>
                  <a:off x="3225" y="1756"/>
                  <a:ext cx="152" cy="140"/>
                </a:xfrm>
                <a:custGeom>
                  <a:avLst/>
                  <a:gdLst>
                    <a:gd name="T0" fmla="*/ 76 w 152"/>
                    <a:gd name="T1" fmla="*/ 0 h 140"/>
                    <a:gd name="T2" fmla="*/ 55 w 152"/>
                    <a:gd name="T3" fmla="*/ 9 h 140"/>
                    <a:gd name="T4" fmla="*/ 22 w 152"/>
                    <a:gd name="T5" fmla="*/ 19 h 140"/>
                    <a:gd name="T6" fmla="*/ 11 w 152"/>
                    <a:gd name="T7" fmla="*/ 37 h 140"/>
                    <a:gd name="T8" fmla="*/ 0 w 152"/>
                    <a:gd name="T9" fmla="*/ 65 h 140"/>
                    <a:gd name="T10" fmla="*/ 11 w 152"/>
                    <a:gd name="T11" fmla="*/ 94 h 140"/>
                    <a:gd name="T12" fmla="*/ 22 w 152"/>
                    <a:gd name="T13" fmla="*/ 122 h 140"/>
                    <a:gd name="T14" fmla="*/ 55 w 152"/>
                    <a:gd name="T15" fmla="*/ 131 h 140"/>
                    <a:gd name="T16" fmla="*/ 76 w 152"/>
                    <a:gd name="T17" fmla="*/ 140 h 140"/>
                    <a:gd name="T18" fmla="*/ 109 w 152"/>
                    <a:gd name="T19" fmla="*/ 131 h 140"/>
                    <a:gd name="T20" fmla="*/ 130 w 152"/>
                    <a:gd name="T21" fmla="*/ 122 h 140"/>
                    <a:gd name="T22" fmla="*/ 152 w 152"/>
                    <a:gd name="T23" fmla="*/ 94 h 140"/>
                    <a:gd name="T24" fmla="*/ 152 w 152"/>
                    <a:gd name="T25" fmla="*/ 65 h 140"/>
                    <a:gd name="T26" fmla="*/ 152 w 152"/>
                    <a:gd name="T27" fmla="*/ 37 h 140"/>
                    <a:gd name="T28" fmla="*/ 130 w 152"/>
                    <a:gd name="T29" fmla="*/ 19 h 140"/>
                    <a:gd name="T30" fmla="*/ 109 w 152"/>
                    <a:gd name="T31" fmla="*/ 9 h 140"/>
                    <a:gd name="T32" fmla="*/ 76 w 152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0">
                      <a:moveTo>
                        <a:pt x="76" y="0"/>
                      </a:moveTo>
                      <a:lnTo>
                        <a:pt x="55" y="9"/>
                      </a:lnTo>
                      <a:lnTo>
                        <a:pt x="22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55" y="131"/>
                      </a:lnTo>
                      <a:lnTo>
                        <a:pt x="76" y="140"/>
                      </a:lnTo>
                      <a:lnTo>
                        <a:pt x="109" y="131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5"/>
                      </a:lnTo>
                      <a:lnTo>
                        <a:pt x="152" y="37"/>
                      </a:lnTo>
                      <a:lnTo>
                        <a:pt x="130" y="19"/>
                      </a:lnTo>
                      <a:lnTo>
                        <a:pt x="109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FFB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17" name="Freeform 286"/>
                <p:cNvSpPr>
                  <a:spLocks/>
                </p:cNvSpPr>
                <p:nvPr/>
              </p:nvSpPr>
              <p:spPr bwMode="auto">
                <a:xfrm>
                  <a:off x="3236" y="1765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4 w 130"/>
                    <a:gd name="T3" fmla="*/ 10 h 122"/>
                    <a:gd name="T4" fmla="*/ 22 w 130"/>
                    <a:gd name="T5" fmla="*/ 19 h 122"/>
                    <a:gd name="T6" fmla="*/ 11 w 130"/>
                    <a:gd name="T7" fmla="*/ 38 h 122"/>
                    <a:gd name="T8" fmla="*/ 0 w 130"/>
                    <a:gd name="T9" fmla="*/ 66 h 122"/>
                    <a:gd name="T10" fmla="*/ 11 w 130"/>
                    <a:gd name="T11" fmla="*/ 85 h 122"/>
                    <a:gd name="T12" fmla="*/ 22 w 130"/>
                    <a:gd name="T13" fmla="*/ 103 h 122"/>
                    <a:gd name="T14" fmla="*/ 44 w 130"/>
                    <a:gd name="T15" fmla="*/ 122 h 122"/>
                    <a:gd name="T16" fmla="*/ 65 w 130"/>
                    <a:gd name="T17" fmla="*/ 122 h 122"/>
                    <a:gd name="T18" fmla="*/ 87 w 130"/>
                    <a:gd name="T19" fmla="*/ 122 h 122"/>
                    <a:gd name="T20" fmla="*/ 109 w 130"/>
                    <a:gd name="T21" fmla="*/ 103 h 122"/>
                    <a:gd name="T22" fmla="*/ 130 w 130"/>
                    <a:gd name="T23" fmla="*/ 85 h 122"/>
                    <a:gd name="T24" fmla="*/ 130 w 130"/>
                    <a:gd name="T25" fmla="*/ 66 h 122"/>
                    <a:gd name="T26" fmla="*/ 130 w 130"/>
                    <a:gd name="T27" fmla="*/ 38 h 122"/>
                    <a:gd name="T28" fmla="*/ 109 w 130"/>
                    <a:gd name="T29" fmla="*/ 19 h 122"/>
                    <a:gd name="T30" fmla="*/ 87 w 130"/>
                    <a:gd name="T31" fmla="*/ 10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4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85"/>
                      </a:lnTo>
                      <a:lnTo>
                        <a:pt x="22" y="103"/>
                      </a:lnTo>
                      <a:lnTo>
                        <a:pt x="44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9" y="103"/>
                      </a:lnTo>
                      <a:lnTo>
                        <a:pt x="130" y="85"/>
                      </a:lnTo>
                      <a:lnTo>
                        <a:pt x="130" y="66"/>
                      </a:lnTo>
                      <a:lnTo>
                        <a:pt x="130" y="38"/>
                      </a:lnTo>
                      <a:lnTo>
                        <a:pt x="109" y="19"/>
                      </a:lnTo>
                      <a:lnTo>
                        <a:pt x="87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B9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18" name="Freeform 287"/>
                <p:cNvSpPr>
                  <a:spLocks/>
                </p:cNvSpPr>
                <p:nvPr/>
              </p:nvSpPr>
              <p:spPr bwMode="auto">
                <a:xfrm>
                  <a:off x="3236" y="1775"/>
                  <a:ext cx="119" cy="103"/>
                </a:xfrm>
                <a:custGeom>
                  <a:avLst/>
                  <a:gdLst>
                    <a:gd name="T0" fmla="*/ 65 w 119"/>
                    <a:gd name="T1" fmla="*/ 0 h 103"/>
                    <a:gd name="T2" fmla="*/ 44 w 119"/>
                    <a:gd name="T3" fmla="*/ 9 h 103"/>
                    <a:gd name="T4" fmla="*/ 22 w 119"/>
                    <a:gd name="T5" fmla="*/ 18 h 103"/>
                    <a:gd name="T6" fmla="*/ 11 w 119"/>
                    <a:gd name="T7" fmla="*/ 37 h 103"/>
                    <a:gd name="T8" fmla="*/ 0 w 119"/>
                    <a:gd name="T9" fmla="*/ 56 h 103"/>
                    <a:gd name="T10" fmla="*/ 11 w 119"/>
                    <a:gd name="T11" fmla="*/ 75 h 103"/>
                    <a:gd name="T12" fmla="*/ 22 w 119"/>
                    <a:gd name="T13" fmla="*/ 93 h 103"/>
                    <a:gd name="T14" fmla="*/ 65 w 119"/>
                    <a:gd name="T15" fmla="*/ 103 h 103"/>
                    <a:gd name="T16" fmla="*/ 109 w 119"/>
                    <a:gd name="T17" fmla="*/ 93 h 103"/>
                    <a:gd name="T18" fmla="*/ 119 w 119"/>
                    <a:gd name="T19" fmla="*/ 56 h 103"/>
                    <a:gd name="T20" fmla="*/ 109 w 119"/>
                    <a:gd name="T21" fmla="*/ 18 h 103"/>
                    <a:gd name="T22" fmla="*/ 87 w 119"/>
                    <a:gd name="T23" fmla="*/ 9 h 103"/>
                    <a:gd name="T24" fmla="*/ 65 w 119"/>
                    <a:gd name="T25" fmla="*/ 0 h 10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9" h="103">
                      <a:moveTo>
                        <a:pt x="65" y="0"/>
                      </a:moveTo>
                      <a:lnTo>
                        <a:pt x="44" y="9"/>
                      </a:lnTo>
                      <a:lnTo>
                        <a:pt x="22" y="18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1" y="75"/>
                      </a:lnTo>
                      <a:lnTo>
                        <a:pt x="22" y="93"/>
                      </a:lnTo>
                      <a:lnTo>
                        <a:pt x="65" y="103"/>
                      </a:lnTo>
                      <a:lnTo>
                        <a:pt x="109" y="93"/>
                      </a:lnTo>
                      <a:lnTo>
                        <a:pt x="119" y="56"/>
                      </a:lnTo>
                      <a:lnTo>
                        <a:pt x="109" y="18"/>
                      </a:lnTo>
                      <a:lnTo>
                        <a:pt x="8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C2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19" name="Freeform 288"/>
                <p:cNvSpPr>
                  <a:spLocks/>
                </p:cNvSpPr>
                <p:nvPr/>
              </p:nvSpPr>
              <p:spPr bwMode="auto">
                <a:xfrm>
                  <a:off x="3247" y="1784"/>
                  <a:ext cx="98" cy="84"/>
                </a:xfrm>
                <a:custGeom>
                  <a:avLst/>
                  <a:gdLst>
                    <a:gd name="T0" fmla="*/ 54 w 98"/>
                    <a:gd name="T1" fmla="*/ 0 h 84"/>
                    <a:gd name="T2" fmla="*/ 11 w 98"/>
                    <a:gd name="T3" fmla="*/ 9 h 84"/>
                    <a:gd name="T4" fmla="*/ 0 w 98"/>
                    <a:gd name="T5" fmla="*/ 47 h 84"/>
                    <a:gd name="T6" fmla="*/ 11 w 98"/>
                    <a:gd name="T7" fmla="*/ 75 h 84"/>
                    <a:gd name="T8" fmla="*/ 54 w 98"/>
                    <a:gd name="T9" fmla="*/ 84 h 84"/>
                    <a:gd name="T10" fmla="*/ 87 w 98"/>
                    <a:gd name="T11" fmla="*/ 75 h 84"/>
                    <a:gd name="T12" fmla="*/ 98 w 98"/>
                    <a:gd name="T13" fmla="*/ 47 h 84"/>
                    <a:gd name="T14" fmla="*/ 87 w 98"/>
                    <a:gd name="T15" fmla="*/ 9 h 84"/>
                    <a:gd name="T16" fmla="*/ 54 w 98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8" h="84">
                      <a:moveTo>
                        <a:pt x="54" y="0"/>
                      </a:moveTo>
                      <a:lnTo>
                        <a:pt x="11" y="9"/>
                      </a:lnTo>
                      <a:lnTo>
                        <a:pt x="0" y="47"/>
                      </a:lnTo>
                      <a:lnTo>
                        <a:pt x="11" y="75"/>
                      </a:lnTo>
                      <a:lnTo>
                        <a:pt x="54" y="84"/>
                      </a:lnTo>
                      <a:lnTo>
                        <a:pt x="87" y="75"/>
                      </a:lnTo>
                      <a:lnTo>
                        <a:pt x="98" y="47"/>
                      </a:lnTo>
                      <a:lnTo>
                        <a:pt x="87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C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20" name="Freeform 289"/>
                <p:cNvSpPr>
                  <a:spLocks/>
                </p:cNvSpPr>
                <p:nvPr/>
              </p:nvSpPr>
              <p:spPr bwMode="auto">
                <a:xfrm>
                  <a:off x="3258" y="1793"/>
                  <a:ext cx="76" cy="66"/>
                </a:xfrm>
                <a:custGeom>
                  <a:avLst/>
                  <a:gdLst>
                    <a:gd name="T0" fmla="*/ 43 w 76"/>
                    <a:gd name="T1" fmla="*/ 0 h 66"/>
                    <a:gd name="T2" fmla="*/ 11 w 76"/>
                    <a:gd name="T3" fmla="*/ 10 h 66"/>
                    <a:gd name="T4" fmla="*/ 0 w 76"/>
                    <a:gd name="T5" fmla="*/ 38 h 66"/>
                    <a:gd name="T6" fmla="*/ 11 w 76"/>
                    <a:gd name="T7" fmla="*/ 57 h 66"/>
                    <a:gd name="T8" fmla="*/ 43 w 76"/>
                    <a:gd name="T9" fmla="*/ 66 h 66"/>
                    <a:gd name="T10" fmla="*/ 65 w 76"/>
                    <a:gd name="T11" fmla="*/ 57 h 66"/>
                    <a:gd name="T12" fmla="*/ 76 w 76"/>
                    <a:gd name="T13" fmla="*/ 38 h 66"/>
                    <a:gd name="T14" fmla="*/ 65 w 76"/>
                    <a:gd name="T15" fmla="*/ 10 h 66"/>
                    <a:gd name="T16" fmla="*/ 43 w 76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43" y="0"/>
                      </a:moveTo>
                      <a:lnTo>
                        <a:pt x="11" y="10"/>
                      </a:lnTo>
                      <a:lnTo>
                        <a:pt x="0" y="38"/>
                      </a:lnTo>
                      <a:lnTo>
                        <a:pt x="11" y="57"/>
                      </a:lnTo>
                      <a:lnTo>
                        <a:pt x="43" y="66"/>
                      </a:lnTo>
                      <a:lnTo>
                        <a:pt x="65" y="57"/>
                      </a:lnTo>
                      <a:lnTo>
                        <a:pt x="76" y="38"/>
                      </a:lnTo>
                      <a:lnTo>
                        <a:pt x="65" y="1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CF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21" name="Freeform 290"/>
                <p:cNvSpPr>
                  <a:spLocks/>
                </p:cNvSpPr>
                <p:nvPr/>
              </p:nvSpPr>
              <p:spPr bwMode="auto">
                <a:xfrm>
                  <a:off x="3269" y="1803"/>
                  <a:ext cx="65" cy="56"/>
                </a:xfrm>
                <a:custGeom>
                  <a:avLst/>
                  <a:gdLst>
                    <a:gd name="T0" fmla="*/ 32 w 65"/>
                    <a:gd name="T1" fmla="*/ 0 h 56"/>
                    <a:gd name="T2" fmla="*/ 11 w 65"/>
                    <a:gd name="T3" fmla="*/ 9 h 56"/>
                    <a:gd name="T4" fmla="*/ 0 w 65"/>
                    <a:gd name="T5" fmla="*/ 28 h 56"/>
                    <a:gd name="T6" fmla="*/ 11 w 65"/>
                    <a:gd name="T7" fmla="*/ 47 h 56"/>
                    <a:gd name="T8" fmla="*/ 32 w 65"/>
                    <a:gd name="T9" fmla="*/ 56 h 56"/>
                    <a:gd name="T10" fmla="*/ 54 w 65"/>
                    <a:gd name="T11" fmla="*/ 47 h 56"/>
                    <a:gd name="T12" fmla="*/ 65 w 65"/>
                    <a:gd name="T13" fmla="*/ 28 h 56"/>
                    <a:gd name="T14" fmla="*/ 54 w 65"/>
                    <a:gd name="T15" fmla="*/ 9 h 56"/>
                    <a:gd name="T16" fmla="*/ 32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2" y="0"/>
                      </a:moveTo>
                      <a:lnTo>
                        <a:pt x="11" y="9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2" y="56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D4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22" name="Freeform 291"/>
                <p:cNvSpPr>
                  <a:spLocks/>
                </p:cNvSpPr>
                <p:nvPr/>
              </p:nvSpPr>
              <p:spPr bwMode="auto">
                <a:xfrm>
                  <a:off x="3280" y="1812"/>
                  <a:ext cx="43" cy="38"/>
                </a:xfrm>
                <a:custGeom>
                  <a:avLst/>
                  <a:gdLst>
                    <a:gd name="T0" fmla="*/ 21 w 43"/>
                    <a:gd name="T1" fmla="*/ 0 h 38"/>
                    <a:gd name="T2" fmla="*/ 10 w 43"/>
                    <a:gd name="T3" fmla="*/ 9 h 38"/>
                    <a:gd name="T4" fmla="*/ 0 w 43"/>
                    <a:gd name="T5" fmla="*/ 19 h 38"/>
                    <a:gd name="T6" fmla="*/ 10 w 43"/>
                    <a:gd name="T7" fmla="*/ 28 h 38"/>
                    <a:gd name="T8" fmla="*/ 21 w 43"/>
                    <a:gd name="T9" fmla="*/ 38 h 38"/>
                    <a:gd name="T10" fmla="*/ 32 w 43"/>
                    <a:gd name="T11" fmla="*/ 28 h 38"/>
                    <a:gd name="T12" fmla="*/ 43 w 43"/>
                    <a:gd name="T13" fmla="*/ 19 h 38"/>
                    <a:gd name="T14" fmla="*/ 32 w 43"/>
                    <a:gd name="T15" fmla="*/ 9 h 38"/>
                    <a:gd name="T16" fmla="*/ 21 w 43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38">
                      <a:moveTo>
                        <a:pt x="21" y="0"/>
                      </a:moveTo>
                      <a:lnTo>
                        <a:pt x="10" y="9"/>
                      </a:lnTo>
                      <a:lnTo>
                        <a:pt x="0" y="19"/>
                      </a:lnTo>
                      <a:lnTo>
                        <a:pt x="10" y="28"/>
                      </a:lnTo>
                      <a:lnTo>
                        <a:pt x="21" y="38"/>
                      </a:lnTo>
                      <a:lnTo>
                        <a:pt x="32" y="28"/>
                      </a:lnTo>
                      <a:lnTo>
                        <a:pt x="43" y="19"/>
                      </a:lnTo>
                      <a:lnTo>
                        <a:pt x="32" y="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D8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23" name="Freeform 292"/>
                <p:cNvSpPr>
                  <a:spLocks/>
                </p:cNvSpPr>
                <p:nvPr/>
              </p:nvSpPr>
              <p:spPr bwMode="auto">
                <a:xfrm>
                  <a:off x="3290" y="1821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10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10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10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DA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sp>
            <p:nvSpPr>
              <p:cNvPr id="46" name="Line 294"/>
              <p:cNvSpPr>
                <a:spLocks noChangeShapeType="1"/>
              </p:cNvSpPr>
              <p:nvPr/>
            </p:nvSpPr>
            <p:spPr bwMode="auto">
              <a:xfrm>
                <a:off x="5154613" y="2890838"/>
                <a:ext cx="1393825" cy="0"/>
              </a:xfrm>
              <a:prstGeom prst="line">
                <a:avLst/>
              </a:prstGeom>
              <a:noFill/>
              <a:ln w="6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grpSp>
            <p:nvGrpSpPr>
              <p:cNvPr id="47" name="Group 308"/>
              <p:cNvGrpSpPr>
                <a:grpSpLocks/>
              </p:cNvGrpSpPr>
              <p:nvPr/>
            </p:nvGrpSpPr>
            <p:grpSpPr bwMode="auto">
              <a:xfrm>
                <a:off x="5464175" y="2698750"/>
                <a:ext cx="395288" cy="385762"/>
                <a:chOff x="3442" y="1700"/>
                <a:chExt cx="249" cy="243"/>
              </a:xfrm>
            </p:grpSpPr>
            <p:sp>
              <p:nvSpPr>
                <p:cNvPr id="298" name="Freeform 295"/>
                <p:cNvSpPr>
                  <a:spLocks/>
                </p:cNvSpPr>
                <p:nvPr/>
              </p:nvSpPr>
              <p:spPr bwMode="auto">
                <a:xfrm>
                  <a:off x="3442" y="1700"/>
                  <a:ext cx="249" cy="243"/>
                </a:xfrm>
                <a:custGeom>
                  <a:avLst/>
                  <a:gdLst>
                    <a:gd name="T0" fmla="*/ 130 w 249"/>
                    <a:gd name="T1" fmla="*/ 0 h 243"/>
                    <a:gd name="T2" fmla="*/ 76 w 249"/>
                    <a:gd name="T3" fmla="*/ 9 h 243"/>
                    <a:gd name="T4" fmla="*/ 33 w 249"/>
                    <a:gd name="T5" fmla="*/ 37 h 243"/>
                    <a:gd name="T6" fmla="*/ 11 w 249"/>
                    <a:gd name="T7" fmla="*/ 75 h 243"/>
                    <a:gd name="T8" fmla="*/ 0 w 249"/>
                    <a:gd name="T9" fmla="*/ 121 h 243"/>
                    <a:gd name="T10" fmla="*/ 11 w 249"/>
                    <a:gd name="T11" fmla="*/ 168 h 243"/>
                    <a:gd name="T12" fmla="*/ 33 w 249"/>
                    <a:gd name="T13" fmla="*/ 206 h 243"/>
                    <a:gd name="T14" fmla="*/ 76 w 249"/>
                    <a:gd name="T15" fmla="*/ 234 h 243"/>
                    <a:gd name="T16" fmla="*/ 130 w 249"/>
                    <a:gd name="T17" fmla="*/ 243 h 243"/>
                    <a:gd name="T18" fmla="*/ 173 w 249"/>
                    <a:gd name="T19" fmla="*/ 234 h 243"/>
                    <a:gd name="T20" fmla="*/ 217 w 249"/>
                    <a:gd name="T21" fmla="*/ 206 h 243"/>
                    <a:gd name="T22" fmla="*/ 238 w 249"/>
                    <a:gd name="T23" fmla="*/ 168 h 243"/>
                    <a:gd name="T24" fmla="*/ 249 w 249"/>
                    <a:gd name="T25" fmla="*/ 121 h 243"/>
                    <a:gd name="T26" fmla="*/ 238 w 249"/>
                    <a:gd name="T27" fmla="*/ 75 h 243"/>
                    <a:gd name="T28" fmla="*/ 217 w 249"/>
                    <a:gd name="T29" fmla="*/ 37 h 243"/>
                    <a:gd name="T30" fmla="*/ 173 w 249"/>
                    <a:gd name="T31" fmla="*/ 9 h 243"/>
                    <a:gd name="T32" fmla="*/ 130 w 249"/>
                    <a:gd name="T33" fmla="*/ 0 h 2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3">
                      <a:moveTo>
                        <a:pt x="130" y="0"/>
                      </a:moveTo>
                      <a:lnTo>
                        <a:pt x="76" y="9"/>
                      </a:lnTo>
                      <a:lnTo>
                        <a:pt x="33" y="37"/>
                      </a:lnTo>
                      <a:lnTo>
                        <a:pt x="11" y="75"/>
                      </a:lnTo>
                      <a:lnTo>
                        <a:pt x="0" y="121"/>
                      </a:lnTo>
                      <a:lnTo>
                        <a:pt x="11" y="168"/>
                      </a:lnTo>
                      <a:lnTo>
                        <a:pt x="33" y="206"/>
                      </a:lnTo>
                      <a:lnTo>
                        <a:pt x="76" y="234"/>
                      </a:lnTo>
                      <a:lnTo>
                        <a:pt x="130" y="243"/>
                      </a:lnTo>
                      <a:lnTo>
                        <a:pt x="173" y="234"/>
                      </a:lnTo>
                      <a:lnTo>
                        <a:pt x="217" y="206"/>
                      </a:lnTo>
                      <a:lnTo>
                        <a:pt x="238" y="168"/>
                      </a:lnTo>
                      <a:lnTo>
                        <a:pt x="249" y="121"/>
                      </a:lnTo>
                      <a:lnTo>
                        <a:pt x="238" y="75"/>
                      </a:lnTo>
                      <a:lnTo>
                        <a:pt x="217" y="37"/>
                      </a:lnTo>
                      <a:lnTo>
                        <a:pt x="173" y="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991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99" name="Freeform 296"/>
                <p:cNvSpPr>
                  <a:spLocks/>
                </p:cNvSpPr>
                <p:nvPr/>
              </p:nvSpPr>
              <p:spPr bwMode="auto">
                <a:xfrm>
                  <a:off x="3453" y="1718"/>
                  <a:ext cx="227" cy="207"/>
                </a:xfrm>
                <a:custGeom>
                  <a:avLst/>
                  <a:gdLst>
                    <a:gd name="T0" fmla="*/ 119 w 227"/>
                    <a:gd name="T1" fmla="*/ 0 h 207"/>
                    <a:gd name="T2" fmla="*/ 76 w 227"/>
                    <a:gd name="T3" fmla="*/ 10 h 207"/>
                    <a:gd name="T4" fmla="*/ 32 w 227"/>
                    <a:gd name="T5" fmla="*/ 28 h 207"/>
                    <a:gd name="T6" fmla="*/ 11 w 227"/>
                    <a:gd name="T7" fmla="*/ 66 h 207"/>
                    <a:gd name="T8" fmla="*/ 0 w 227"/>
                    <a:gd name="T9" fmla="*/ 103 h 207"/>
                    <a:gd name="T10" fmla="*/ 11 w 227"/>
                    <a:gd name="T11" fmla="*/ 141 h 207"/>
                    <a:gd name="T12" fmla="*/ 32 w 227"/>
                    <a:gd name="T13" fmla="*/ 178 h 207"/>
                    <a:gd name="T14" fmla="*/ 76 w 227"/>
                    <a:gd name="T15" fmla="*/ 197 h 207"/>
                    <a:gd name="T16" fmla="*/ 119 w 227"/>
                    <a:gd name="T17" fmla="*/ 207 h 207"/>
                    <a:gd name="T18" fmla="*/ 162 w 227"/>
                    <a:gd name="T19" fmla="*/ 197 h 207"/>
                    <a:gd name="T20" fmla="*/ 195 w 227"/>
                    <a:gd name="T21" fmla="*/ 178 h 207"/>
                    <a:gd name="T22" fmla="*/ 217 w 227"/>
                    <a:gd name="T23" fmla="*/ 141 h 207"/>
                    <a:gd name="T24" fmla="*/ 227 w 227"/>
                    <a:gd name="T25" fmla="*/ 103 h 207"/>
                    <a:gd name="T26" fmla="*/ 217 w 227"/>
                    <a:gd name="T27" fmla="*/ 66 h 207"/>
                    <a:gd name="T28" fmla="*/ 195 w 227"/>
                    <a:gd name="T29" fmla="*/ 28 h 207"/>
                    <a:gd name="T30" fmla="*/ 162 w 227"/>
                    <a:gd name="T31" fmla="*/ 10 h 207"/>
                    <a:gd name="T32" fmla="*/ 119 w 227"/>
                    <a:gd name="T33" fmla="*/ 0 h 2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7" h="207">
                      <a:moveTo>
                        <a:pt x="119" y="0"/>
                      </a:moveTo>
                      <a:lnTo>
                        <a:pt x="76" y="10"/>
                      </a:lnTo>
                      <a:lnTo>
                        <a:pt x="32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32" y="178"/>
                      </a:lnTo>
                      <a:lnTo>
                        <a:pt x="76" y="197"/>
                      </a:lnTo>
                      <a:lnTo>
                        <a:pt x="119" y="207"/>
                      </a:lnTo>
                      <a:lnTo>
                        <a:pt x="162" y="197"/>
                      </a:lnTo>
                      <a:lnTo>
                        <a:pt x="195" y="178"/>
                      </a:lnTo>
                      <a:lnTo>
                        <a:pt x="217" y="141"/>
                      </a:lnTo>
                      <a:lnTo>
                        <a:pt x="227" y="103"/>
                      </a:lnTo>
                      <a:lnTo>
                        <a:pt x="217" y="66"/>
                      </a:lnTo>
                      <a:lnTo>
                        <a:pt x="195" y="28"/>
                      </a:lnTo>
                      <a:lnTo>
                        <a:pt x="162" y="1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9B20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00" name="Freeform 297"/>
                <p:cNvSpPr>
                  <a:spLocks/>
                </p:cNvSpPr>
                <p:nvPr/>
              </p:nvSpPr>
              <p:spPr bwMode="auto">
                <a:xfrm>
                  <a:off x="3464" y="1728"/>
                  <a:ext cx="206" cy="187"/>
                </a:xfrm>
                <a:custGeom>
                  <a:avLst/>
                  <a:gdLst>
                    <a:gd name="T0" fmla="*/ 108 w 206"/>
                    <a:gd name="T1" fmla="*/ 0 h 187"/>
                    <a:gd name="T2" fmla="*/ 65 w 206"/>
                    <a:gd name="T3" fmla="*/ 9 h 187"/>
                    <a:gd name="T4" fmla="*/ 32 w 206"/>
                    <a:gd name="T5" fmla="*/ 28 h 187"/>
                    <a:gd name="T6" fmla="*/ 11 w 206"/>
                    <a:gd name="T7" fmla="*/ 56 h 187"/>
                    <a:gd name="T8" fmla="*/ 0 w 206"/>
                    <a:gd name="T9" fmla="*/ 93 h 187"/>
                    <a:gd name="T10" fmla="*/ 11 w 206"/>
                    <a:gd name="T11" fmla="*/ 131 h 187"/>
                    <a:gd name="T12" fmla="*/ 32 w 206"/>
                    <a:gd name="T13" fmla="*/ 159 h 187"/>
                    <a:gd name="T14" fmla="*/ 65 w 206"/>
                    <a:gd name="T15" fmla="*/ 178 h 187"/>
                    <a:gd name="T16" fmla="*/ 108 w 206"/>
                    <a:gd name="T17" fmla="*/ 187 h 187"/>
                    <a:gd name="T18" fmla="*/ 151 w 206"/>
                    <a:gd name="T19" fmla="*/ 178 h 187"/>
                    <a:gd name="T20" fmla="*/ 173 w 206"/>
                    <a:gd name="T21" fmla="*/ 159 h 187"/>
                    <a:gd name="T22" fmla="*/ 195 w 206"/>
                    <a:gd name="T23" fmla="*/ 131 h 187"/>
                    <a:gd name="T24" fmla="*/ 206 w 206"/>
                    <a:gd name="T25" fmla="*/ 93 h 187"/>
                    <a:gd name="T26" fmla="*/ 195 w 206"/>
                    <a:gd name="T27" fmla="*/ 56 h 187"/>
                    <a:gd name="T28" fmla="*/ 173 w 206"/>
                    <a:gd name="T29" fmla="*/ 28 h 187"/>
                    <a:gd name="T30" fmla="*/ 151 w 206"/>
                    <a:gd name="T31" fmla="*/ 9 h 187"/>
                    <a:gd name="T32" fmla="*/ 108 w 206"/>
                    <a:gd name="T33" fmla="*/ 0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6" h="187">
                      <a:moveTo>
                        <a:pt x="108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1" y="56"/>
                      </a:lnTo>
                      <a:lnTo>
                        <a:pt x="0" y="93"/>
                      </a:lnTo>
                      <a:lnTo>
                        <a:pt x="11" y="131"/>
                      </a:lnTo>
                      <a:lnTo>
                        <a:pt x="32" y="159"/>
                      </a:lnTo>
                      <a:lnTo>
                        <a:pt x="65" y="178"/>
                      </a:lnTo>
                      <a:lnTo>
                        <a:pt x="108" y="187"/>
                      </a:lnTo>
                      <a:lnTo>
                        <a:pt x="151" y="178"/>
                      </a:lnTo>
                      <a:lnTo>
                        <a:pt x="173" y="159"/>
                      </a:lnTo>
                      <a:lnTo>
                        <a:pt x="195" y="131"/>
                      </a:lnTo>
                      <a:lnTo>
                        <a:pt x="206" y="93"/>
                      </a:lnTo>
                      <a:lnTo>
                        <a:pt x="195" y="56"/>
                      </a:lnTo>
                      <a:lnTo>
                        <a:pt x="173" y="28"/>
                      </a:lnTo>
                      <a:lnTo>
                        <a:pt x="151" y="9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9F2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01" name="Freeform 298"/>
                <p:cNvSpPr>
                  <a:spLocks/>
                </p:cNvSpPr>
                <p:nvPr/>
              </p:nvSpPr>
              <p:spPr bwMode="auto">
                <a:xfrm>
                  <a:off x="3475" y="1737"/>
                  <a:ext cx="184" cy="178"/>
                </a:xfrm>
                <a:custGeom>
                  <a:avLst/>
                  <a:gdLst>
                    <a:gd name="T0" fmla="*/ 97 w 184"/>
                    <a:gd name="T1" fmla="*/ 0 h 178"/>
                    <a:gd name="T2" fmla="*/ 65 w 184"/>
                    <a:gd name="T3" fmla="*/ 9 h 178"/>
                    <a:gd name="T4" fmla="*/ 32 w 184"/>
                    <a:gd name="T5" fmla="*/ 28 h 178"/>
                    <a:gd name="T6" fmla="*/ 10 w 184"/>
                    <a:gd name="T7" fmla="*/ 56 h 178"/>
                    <a:gd name="T8" fmla="*/ 0 w 184"/>
                    <a:gd name="T9" fmla="*/ 84 h 178"/>
                    <a:gd name="T10" fmla="*/ 10 w 184"/>
                    <a:gd name="T11" fmla="*/ 122 h 178"/>
                    <a:gd name="T12" fmla="*/ 32 w 184"/>
                    <a:gd name="T13" fmla="*/ 150 h 178"/>
                    <a:gd name="T14" fmla="*/ 65 w 184"/>
                    <a:gd name="T15" fmla="*/ 169 h 178"/>
                    <a:gd name="T16" fmla="*/ 97 w 184"/>
                    <a:gd name="T17" fmla="*/ 178 h 178"/>
                    <a:gd name="T18" fmla="*/ 130 w 184"/>
                    <a:gd name="T19" fmla="*/ 169 h 178"/>
                    <a:gd name="T20" fmla="*/ 162 w 184"/>
                    <a:gd name="T21" fmla="*/ 150 h 178"/>
                    <a:gd name="T22" fmla="*/ 173 w 184"/>
                    <a:gd name="T23" fmla="*/ 122 h 178"/>
                    <a:gd name="T24" fmla="*/ 184 w 184"/>
                    <a:gd name="T25" fmla="*/ 84 h 178"/>
                    <a:gd name="T26" fmla="*/ 173 w 184"/>
                    <a:gd name="T27" fmla="*/ 56 h 178"/>
                    <a:gd name="T28" fmla="*/ 162 w 184"/>
                    <a:gd name="T29" fmla="*/ 28 h 178"/>
                    <a:gd name="T30" fmla="*/ 130 w 184"/>
                    <a:gd name="T31" fmla="*/ 9 h 178"/>
                    <a:gd name="T32" fmla="*/ 97 w 18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78">
                      <a:moveTo>
                        <a:pt x="97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0" y="56"/>
                      </a:lnTo>
                      <a:lnTo>
                        <a:pt x="0" y="84"/>
                      </a:lnTo>
                      <a:lnTo>
                        <a:pt x="10" y="122"/>
                      </a:lnTo>
                      <a:lnTo>
                        <a:pt x="32" y="150"/>
                      </a:lnTo>
                      <a:lnTo>
                        <a:pt x="65" y="169"/>
                      </a:lnTo>
                      <a:lnTo>
                        <a:pt x="97" y="178"/>
                      </a:lnTo>
                      <a:lnTo>
                        <a:pt x="130" y="169"/>
                      </a:lnTo>
                      <a:lnTo>
                        <a:pt x="162" y="150"/>
                      </a:lnTo>
                      <a:lnTo>
                        <a:pt x="173" y="122"/>
                      </a:lnTo>
                      <a:lnTo>
                        <a:pt x="184" y="84"/>
                      </a:lnTo>
                      <a:lnTo>
                        <a:pt x="173" y="56"/>
                      </a:lnTo>
                      <a:lnTo>
                        <a:pt x="162" y="28"/>
                      </a:lnTo>
                      <a:lnTo>
                        <a:pt x="130" y="9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A43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02" name="Freeform 299"/>
                <p:cNvSpPr>
                  <a:spLocks/>
                </p:cNvSpPr>
                <p:nvPr/>
              </p:nvSpPr>
              <p:spPr bwMode="auto">
                <a:xfrm>
                  <a:off x="3485" y="1746"/>
                  <a:ext cx="174" cy="160"/>
                </a:xfrm>
                <a:custGeom>
                  <a:avLst/>
                  <a:gdLst>
                    <a:gd name="T0" fmla="*/ 87 w 174"/>
                    <a:gd name="T1" fmla="*/ 0 h 160"/>
                    <a:gd name="T2" fmla="*/ 55 w 174"/>
                    <a:gd name="T3" fmla="*/ 10 h 160"/>
                    <a:gd name="T4" fmla="*/ 22 w 174"/>
                    <a:gd name="T5" fmla="*/ 29 h 160"/>
                    <a:gd name="T6" fmla="*/ 11 w 174"/>
                    <a:gd name="T7" fmla="*/ 47 h 160"/>
                    <a:gd name="T8" fmla="*/ 0 w 174"/>
                    <a:gd name="T9" fmla="*/ 75 h 160"/>
                    <a:gd name="T10" fmla="*/ 11 w 174"/>
                    <a:gd name="T11" fmla="*/ 113 h 160"/>
                    <a:gd name="T12" fmla="*/ 22 w 174"/>
                    <a:gd name="T13" fmla="*/ 132 h 160"/>
                    <a:gd name="T14" fmla="*/ 55 w 174"/>
                    <a:gd name="T15" fmla="*/ 150 h 160"/>
                    <a:gd name="T16" fmla="*/ 87 w 174"/>
                    <a:gd name="T17" fmla="*/ 160 h 160"/>
                    <a:gd name="T18" fmla="*/ 120 w 174"/>
                    <a:gd name="T19" fmla="*/ 150 h 160"/>
                    <a:gd name="T20" fmla="*/ 152 w 174"/>
                    <a:gd name="T21" fmla="*/ 132 h 160"/>
                    <a:gd name="T22" fmla="*/ 163 w 174"/>
                    <a:gd name="T23" fmla="*/ 113 h 160"/>
                    <a:gd name="T24" fmla="*/ 174 w 174"/>
                    <a:gd name="T25" fmla="*/ 75 h 160"/>
                    <a:gd name="T26" fmla="*/ 163 w 174"/>
                    <a:gd name="T27" fmla="*/ 47 h 160"/>
                    <a:gd name="T28" fmla="*/ 152 w 174"/>
                    <a:gd name="T29" fmla="*/ 29 h 160"/>
                    <a:gd name="T30" fmla="*/ 120 w 174"/>
                    <a:gd name="T31" fmla="*/ 10 h 160"/>
                    <a:gd name="T32" fmla="*/ 87 w 174"/>
                    <a:gd name="T33" fmla="*/ 0 h 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4" h="160">
                      <a:moveTo>
                        <a:pt x="87" y="0"/>
                      </a:moveTo>
                      <a:lnTo>
                        <a:pt x="55" y="10"/>
                      </a:lnTo>
                      <a:lnTo>
                        <a:pt x="22" y="29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13"/>
                      </a:lnTo>
                      <a:lnTo>
                        <a:pt x="22" y="132"/>
                      </a:lnTo>
                      <a:lnTo>
                        <a:pt x="55" y="150"/>
                      </a:lnTo>
                      <a:lnTo>
                        <a:pt x="87" y="160"/>
                      </a:lnTo>
                      <a:lnTo>
                        <a:pt x="120" y="150"/>
                      </a:lnTo>
                      <a:lnTo>
                        <a:pt x="152" y="132"/>
                      </a:lnTo>
                      <a:lnTo>
                        <a:pt x="163" y="113"/>
                      </a:lnTo>
                      <a:lnTo>
                        <a:pt x="174" y="75"/>
                      </a:lnTo>
                      <a:lnTo>
                        <a:pt x="163" y="47"/>
                      </a:lnTo>
                      <a:lnTo>
                        <a:pt x="152" y="29"/>
                      </a:lnTo>
                      <a:lnTo>
                        <a:pt x="120" y="1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AA50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03" name="Freeform 300"/>
                <p:cNvSpPr>
                  <a:spLocks/>
                </p:cNvSpPr>
                <p:nvPr/>
              </p:nvSpPr>
              <p:spPr bwMode="auto">
                <a:xfrm>
                  <a:off x="3496" y="1756"/>
                  <a:ext cx="152" cy="140"/>
                </a:xfrm>
                <a:custGeom>
                  <a:avLst/>
                  <a:gdLst>
                    <a:gd name="T0" fmla="*/ 76 w 152"/>
                    <a:gd name="T1" fmla="*/ 0 h 140"/>
                    <a:gd name="T2" fmla="*/ 44 w 152"/>
                    <a:gd name="T3" fmla="*/ 9 h 140"/>
                    <a:gd name="T4" fmla="*/ 22 w 152"/>
                    <a:gd name="T5" fmla="*/ 19 h 140"/>
                    <a:gd name="T6" fmla="*/ 11 w 152"/>
                    <a:gd name="T7" fmla="*/ 37 h 140"/>
                    <a:gd name="T8" fmla="*/ 0 w 152"/>
                    <a:gd name="T9" fmla="*/ 65 h 140"/>
                    <a:gd name="T10" fmla="*/ 11 w 152"/>
                    <a:gd name="T11" fmla="*/ 94 h 140"/>
                    <a:gd name="T12" fmla="*/ 22 w 152"/>
                    <a:gd name="T13" fmla="*/ 122 h 140"/>
                    <a:gd name="T14" fmla="*/ 44 w 152"/>
                    <a:gd name="T15" fmla="*/ 131 h 140"/>
                    <a:gd name="T16" fmla="*/ 76 w 152"/>
                    <a:gd name="T17" fmla="*/ 140 h 140"/>
                    <a:gd name="T18" fmla="*/ 109 w 152"/>
                    <a:gd name="T19" fmla="*/ 131 h 140"/>
                    <a:gd name="T20" fmla="*/ 130 w 152"/>
                    <a:gd name="T21" fmla="*/ 122 h 140"/>
                    <a:gd name="T22" fmla="*/ 152 w 152"/>
                    <a:gd name="T23" fmla="*/ 94 h 140"/>
                    <a:gd name="T24" fmla="*/ 152 w 152"/>
                    <a:gd name="T25" fmla="*/ 65 h 140"/>
                    <a:gd name="T26" fmla="*/ 152 w 152"/>
                    <a:gd name="T27" fmla="*/ 37 h 140"/>
                    <a:gd name="T28" fmla="*/ 130 w 152"/>
                    <a:gd name="T29" fmla="*/ 19 h 140"/>
                    <a:gd name="T30" fmla="*/ 109 w 152"/>
                    <a:gd name="T31" fmla="*/ 9 h 140"/>
                    <a:gd name="T32" fmla="*/ 76 w 152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0">
                      <a:moveTo>
                        <a:pt x="76" y="0"/>
                      </a:moveTo>
                      <a:lnTo>
                        <a:pt x="44" y="9"/>
                      </a:lnTo>
                      <a:lnTo>
                        <a:pt x="22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44" y="131"/>
                      </a:lnTo>
                      <a:lnTo>
                        <a:pt x="76" y="140"/>
                      </a:lnTo>
                      <a:lnTo>
                        <a:pt x="109" y="131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5"/>
                      </a:lnTo>
                      <a:lnTo>
                        <a:pt x="152" y="37"/>
                      </a:lnTo>
                      <a:lnTo>
                        <a:pt x="130" y="19"/>
                      </a:lnTo>
                      <a:lnTo>
                        <a:pt x="109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B160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04" name="Freeform 301"/>
                <p:cNvSpPr>
                  <a:spLocks/>
                </p:cNvSpPr>
                <p:nvPr/>
              </p:nvSpPr>
              <p:spPr bwMode="auto">
                <a:xfrm>
                  <a:off x="3507" y="1765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3 w 130"/>
                    <a:gd name="T3" fmla="*/ 10 h 122"/>
                    <a:gd name="T4" fmla="*/ 22 w 130"/>
                    <a:gd name="T5" fmla="*/ 19 h 122"/>
                    <a:gd name="T6" fmla="*/ 11 w 130"/>
                    <a:gd name="T7" fmla="*/ 38 h 122"/>
                    <a:gd name="T8" fmla="*/ 0 w 130"/>
                    <a:gd name="T9" fmla="*/ 66 h 122"/>
                    <a:gd name="T10" fmla="*/ 11 w 130"/>
                    <a:gd name="T11" fmla="*/ 85 h 122"/>
                    <a:gd name="T12" fmla="*/ 22 w 130"/>
                    <a:gd name="T13" fmla="*/ 103 h 122"/>
                    <a:gd name="T14" fmla="*/ 43 w 130"/>
                    <a:gd name="T15" fmla="*/ 122 h 122"/>
                    <a:gd name="T16" fmla="*/ 65 w 130"/>
                    <a:gd name="T17" fmla="*/ 122 h 122"/>
                    <a:gd name="T18" fmla="*/ 87 w 130"/>
                    <a:gd name="T19" fmla="*/ 122 h 122"/>
                    <a:gd name="T20" fmla="*/ 108 w 130"/>
                    <a:gd name="T21" fmla="*/ 103 h 122"/>
                    <a:gd name="T22" fmla="*/ 130 w 130"/>
                    <a:gd name="T23" fmla="*/ 85 h 122"/>
                    <a:gd name="T24" fmla="*/ 130 w 130"/>
                    <a:gd name="T25" fmla="*/ 66 h 122"/>
                    <a:gd name="T26" fmla="*/ 130 w 130"/>
                    <a:gd name="T27" fmla="*/ 38 h 122"/>
                    <a:gd name="T28" fmla="*/ 108 w 130"/>
                    <a:gd name="T29" fmla="*/ 19 h 122"/>
                    <a:gd name="T30" fmla="*/ 87 w 130"/>
                    <a:gd name="T31" fmla="*/ 10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3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85"/>
                      </a:lnTo>
                      <a:lnTo>
                        <a:pt x="22" y="103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8" y="103"/>
                      </a:lnTo>
                      <a:lnTo>
                        <a:pt x="130" y="85"/>
                      </a:lnTo>
                      <a:lnTo>
                        <a:pt x="130" y="66"/>
                      </a:lnTo>
                      <a:lnTo>
                        <a:pt x="130" y="38"/>
                      </a:lnTo>
                      <a:lnTo>
                        <a:pt x="108" y="19"/>
                      </a:lnTo>
                      <a:lnTo>
                        <a:pt x="87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B96F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05" name="Freeform 302"/>
                <p:cNvSpPr>
                  <a:spLocks/>
                </p:cNvSpPr>
                <p:nvPr/>
              </p:nvSpPr>
              <p:spPr bwMode="auto">
                <a:xfrm>
                  <a:off x="3507" y="1775"/>
                  <a:ext cx="119" cy="103"/>
                </a:xfrm>
                <a:custGeom>
                  <a:avLst/>
                  <a:gdLst>
                    <a:gd name="T0" fmla="*/ 65 w 119"/>
                    <a:gd name="T1" fmla="*/ 0 h 103"/>
                    <a:gd name="T2" fmla="*/ 33 w 119"/>
                    <a:gd name="T3" fmla="*/ 9 h 103"/>
                    <a:gd name="T4" fmla="*/ 22 w 119"/>
                    <a:gd name="T5" fmla="*/ 18 h 103"/>
                    <a:gd name="T6" fmla="*/ 0 w 119"/>
                    <a:gd name="T7" fmla="*/ 56 h 103"/>
                    <a:gd name="T8" fmla="*/ 22 w 119"/>
                    <a:gd name="T9" fmla="*/ 93 h 103"/>
                    <a:gd name="T10" fmla="*/ 65 w 119"/>
                    <a:gd name="T11" fmla="*/ 103 h 103"/>
                    <a:gd name="T12" fmla="*/ 108 w 119"/>
                    <a:gd name="T13" fmla="*/ 93 h 103"/>
                    <a:gd name="T14" fmla="*/ 119 w 119"/>
                    <a:gd name="T15" fmla="*/ 56 h 103"/>
                    <a:gd name="T16" fmla="*/ 108 w 119"/>
                    <a:gd name="T17" fmla="*/ 18 h 103"/>
                    <a:gd name="T18" fmla="*/ 87 w 119"/>
                    <a:gd name="T19" fmla="*/ 9 h 103"/>
                    <a:gd name="T20" fmla="*/ 65 w 119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9" h="103">
                      <a:moveTo>
                        <a:pt x="65" y="0"/>
                      </a:moveTo>
                      <a:lnTo>
                        <a:pt x="33" y="9"/>
                      </a:lnTo>
                      <a:lnTo>
                        <a:pt x="22" y="18"/>
                      </a:lnTo>
                      <a:lnTo>
                        <a:pt x="0" y="56"/>
                      </a:lnTo>
                      <a:lnTo>
                        <a:pt x="22" y="93"/>
                      </a:lnTo>
                      <a:lnTo>
                        <a:pt x="65" y="103"/>
                      </a:lnTo>
                      <a:lnTo>
                        <a:pt x="108" y="93"/>
                      </a:lnTo>
                      <a:lnTo>
                        <a:pt x="119" y="56"/>
                      </a:lnTo>
                      <a:lnTo>
                        <a:pt x="108" y="18"/>
                      </a:lnTo>
                      <a:lnTo>
                        <a:pt x="8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27E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06" name="Freeform 303"/>
                <p:cNvSpPr>
                  <a:spLocks/>
                </p:cNvSpPr>
                <p:nvPr/>
              </p:nvSpPr>
              <p:spPr bwMode="auto">
                <a:xfrm>
                  <a:off x="3518" y="1784"/>
                  <a:ext cx="97" cy="84"/>
                </a:xfrm>
                <a:custGeom>
                  <a:avLst/>
                  <a:gdLst>
                    <a:gd name="T0" fmla="*/ 54 w 97"/>
                    <a:gd name="T1" fmla="*/ 0 h 84"/>
                    <a:gd name="T2" fmla="*/ 11 w 97"/>
                    <a:gd name="T3" fmla="*/ 9 h 84"/>
                    <a:gd name="T4" fmla="*/ 0 w 97"/>
                    <a:gd name="T5" fmla="*/ 47 h 84"/>
                    <a:gd name="T6" fmla="*/ 11 w 97"/>
                    <a:gd name="T7" fmla="*/ 75 h 84"/>
                    <a:gd name="T8" fmla="*/ 54 w 97"/>
                    <a:gd name="T9" fmla="*/ 84 h 84"/>
                    <a:gd name="T10" fmla="*/ 87 w 97"/>
                    <a:gd name="T11" fmla="*/ 75 h 84"/>
                    <a:gd name="T12" fmla="*/ 97 w 97"/>
                    <a:gd name="T13" fmla="*/ 47 h 84"/>
                    <a:gd name="T14" fmla="*/ 87 w 97"/>
                    <a:gd name="T15" fmla="*/ 9 h 84"/>
                    <a:gd name="T16" fmla="*/ 54 w 9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84">
                      <a:moveTo>
                        <a:pt x="54" y="0"/>
                      </a:moveTo>
                      <a:lnTo>
                        <a:pt x="11" y="9"/>
                      </a:lnTo>
                      <a:lnTo>
                        <a:pt x="0" y="47"/>
                      </a:lnTo>
                      <a:lnTo>
                        <a:pt x="11" y="75"/>
                      </a:lnTo>
                      <a:lnTo>
                        <a:pt x="54" y="84"/>
                      </a:lnTo>
                      <a:lnTo>
                        <a:pt x="87" y="75"/>
                      </a:lnTo>
                      <a:lnTo>
                        <a:pt x="97" y="47"/>
                      </a:lnTo>
                      <a:lnTo>
                        <a:pt x="87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C98A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07" name="Freeform 304"/>
                <p:cNvSpPr>
                  <a:spLocks/>
                </p:cNvSpPr>
                <p:nvPr/>
              </p:nvSpPr>
              <p:spPr bwMode="auto">
                <a:xfrm>
                  <a:off x="3529" y="1793"/>
                  <a:ext cx="76" cy="66"/>
                </a:xfrm>
                <a:custGeom>
                  <a:avLst/>
                  <a:gdLst>
                    <a:gd name="T0" fmla="*/ 43 w 76"/>
                    <a:gd name="T1" fmla="*/ 0 h 66"/>
                    <a:gd name="T2" fmla="*/ 11 w 76"/>
                    <a:gd name="T3" fmla="*/ 10 h 66"/>
                    <a:gd name="T4" fmla="*/ 0 w 76"/>
                    <a:gd name="T5" fmla="*/ 38 h 66"/>
                    <a:gd name="T6" fmla="*/ 11 w 76"/>
                    <a:gd name="T7" fmla="*/ 57 h 66"/>
                    <a:gd name="T8" fmla="*/ 43 w 76"/>
                    <a:gd name="T9" fmla="*/ 66 h 66"/>
                    <a:gd name="T10" fmla="*/ 65 w 76"/>
                    <a:gd name="T11" fmla="*/ 57 h 66"/>
                    <a:gd name="T12" fmla="*/ 76 w 76"/>
                    <a:gd name="T13" fmla="*/ 38 h 66"/>
                    <a:gd name="T14" fmla="*/ 65 w 76"/>
                    <a:gd name="T15" fmla="*/ 10 h 66"/>
                    <a:gd name="T16" fmla="*/ 43 w 76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43" y="0"/>
                      </a:moveTo>
                      <a:lnTo>
                        <a:pt x="11" y="10"/>
                      </a:lnTo>
                      <a:lnTo>
                        <a:pt x="0" y="38"/>
                      </a:lnTo>
                      <a:lnTo>
                        <a:pt x="11" y="57"/>
                      </a:lnTo>
                      <a:lnTo>
                        <a:pt x="43" y="66"/>
                      </a:lnTo>
                      <a:lnTo>
                        <a:pt x="65" y="57"/>
                      </a:lnTo>
                      <a:lnTo>
                        <a:pt x="76" y="38"/>
                      </a:lnTo>
                      <a:lnTo>
                        <a:pt x="65" y="1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CF94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08" name="Freeform 305"/>
                <p:cNvSpPr>
                  <a:spLocks/>
                </p:cNvSpPr>
                <p:nvPr/>
              </p:nvSpPr>
              <p:spPr bwMode="auto">
                <a:xfrm>
                  <a:off x="3540" y="1803"/>
                  <a:ext cx="65" cy="56"/>
                </a:xfrm>
                <a:custGeom>
                  <a:avLst/>
                  <a:gdLst>
                    <a:gd name="T0" fmla="*/ 32 w 65"/>
                    <a:gd name="T1" fmla="*/ 0 h 56"/>
                    <a:gd name="T2" fmla="*/ 10 w 65"/>
                    <a:gd name="T3" fmla="*/ 9 h 56"/>
                    <a:gd name="T4" fmla="*/ 0 w 65"/>
                    <a:gd name="T5" fmla="*/ 28 h 56"/>
                    <a:gd name="T6" fmla="*/ 10 w 65"/>
                    <a:gd name="T7" fmla="*/ 47 h 56"/>
                    <a:gd name="T8" fmla="*/ 32 w 65"/>
                    <a:gd name="T9" fmla="*/ 56 h 56"/>
                    <a:gd name="T10" fmla="*/ 54 w 65"/>
                    <a:gd name="T11" fmla="*/ 47 h 56"/>
                    <a:gd name="T12" fmla="*/ 65 w 65"/>
                    <a:gd name="T13" fmla="*/ 28 h 56"/>
                    <a:gd name="T14" fmla="*/ 54 w 65"/>
                    <a:gd name="T15" fmla="*/ 9 h 56"/>
                    <a:gd name="T16" fmla="*/ 32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2" y="0"/>
                      </a:moveTo>
                      <a:lnTo>
                        <a:pt x="10" y="9"/>
                      </a:lnTo>
                      <a:lnTo>
                        <a:pt x="0" y="28"/>
                      </a:lnTo>
                      <a:lnTo>
                        <a:pt x="10" y="47"/>
                      </a:lnTo>
                      <a:lnTo>
                        <a:pt x="32" y="56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49C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09" name="Freeform 306"/>
                <p:cNvSpPr>
                  <a:spLocks/>
                </p:cNvSpPr>
                <p:nvPr/>
              </p:nvSpPr>
              <p:spPr bwMode="auto">
                <a:xfrm>
                  <a:off x="3550" y="1812"/>
                  <a:ext cx="44" cy="38"/>
                </a:xfrm>
                <a:custGeom>
                  <a:avLst/>
                  <a:gdLst>
                    <a:gd name="T0" fmla="*/ 22 w 44"/>
                    <a:gd name="T1" fmla="*/ 0 h 38"/>
                    <a:gd name="T2" fmla="*/ 11 w 44"/>
                    <a:gd name="T3" fmla="*/ 9 h 38"/>
                    <a:gd name="T4" fmla="*/ 0 w 44"/>
                    <a:gd name="T5" fmla="*/ 19 h 38"/>
                    <a:gd name="T6" fmla="*/ 11 w 44"/>
                    <a:gd name="T7" fmla="*/ 28 h 38"/>
                    <a:gd name="T8" fmla="*/ 22 w 44"/>
                    <a:gd name="T9" fmla="*/ 38 h 38"/>
                    <a:gd name="T10" fmla="*/ 33 w 44"/>
                    <a:gd name="T11" fmla="*/ 28 h 38"/>
                    <a:gd name="T12" fmla="*/ 44 w 44"/>
                    <a:gd name="T13" fmla="*/ 19 h 38"/>
                    <a:gd name="T14" fmla="*/ 33 w 44"/>
                    <a:gd name="T15" fmla="*/ 9 h 38"/>
                    <a:gd name="T16" fmla="*/ 22 w 44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4" h="38">
                      <a:moveTo>
                        <a:pt x="22" y="0"/>
                      </a:moveTo>
                      <a:lnTo>
                        <a:pt x="11" y="9"/>
                      </a:lnTo>
                      <a:lnTo>
                        <a:pt x="0" y="19"/>
                      </a:lnTo>
                      <a:lnTo>
                        <a:pt x="11" y="28"/>
                      </a:lnTo>
                      <a:lnTo>
                        <a:pt x="22" y="38"/>
                      </a:lnTo>
                      <a:lnTo>
                        <a:pt x="33" y="28"/>
                      </a:lnTo>
                      <a:lnTo>
                        <a:pt x="44" y="19"/>
                      </a:lnTo>
                      <a:lnTo>
                        <a:pt x="33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D8A2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10" name="Freeform 307"/>
                <p:cNvSpPr>
                  <a:spLocks/>
                </p:cNvSpPr>
                <p:nvPr/>
              </p:nvSpPr>
              <p:spPr bwMode="auto">
                <a:xfrm>
                  <a:off x="3561" y="1821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10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10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10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AA5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48" name="Group 322"/>
              <p:cNvGrpSpPr>
                <a:grpSpLocks/>
              </p:cNvGrpSpPr>
              <p:nvPr/>
            </p:nvGrpSpPr>
            <p:grpSpPr bwMode="auto">
              <a:xfrm>
                <a:off x="5894388" y="2698750"/>
                <a:ext cx="395288" cy="385762"/>
                <a:chOff x="3713" y="1700"/>
                <a:chExt cx="249" cy="243"/>
              </a:xfrm>
            </p:grpSpPr>
            <p:sp>
              <p:nvSpPr>
                <p:cNvPr id="285" name="Freeform 309"/>
                <p:cNvSpPr>
                  <a:spLocks/>
                </p:cNvSpPr>
                <p:nvPr/>
              </p:nvSpPr>
              <p:spPr bwMode="auto">
                <a:xfrm>
                  <a:off x="3713" y="1700"/>
                  <a:ext cx="249" cy="243"/>
                </a:xfrm>
                <a:custGeom>
                  <a:avLst/>
                  <a:gdLst>
                    <a:gd name="T0" fmla="*/ 119 w 249"/>
                    <a:gd name="T1" fmla="*/ 0 h 243"/>
                    <a:gd name="T2" fmla="*/ 76 w 249"/>
                    <a:gd name="T3" fmla="*/ 9 h 243"/>
                    <a:gd name="T4" fmla="*/ 32 w 249"/>
                    <a:gd name="T5" fmla="*/ 37 h 243"/>
                    <a:gd name="T6" fmla="*/ 11 w 249"/>
                    <a:gd name="T7" fmla="*/ 75 h 243"/>
                    <a:gd name="T8" fmla="*/ 0 w 249"/>
                    <a:gd name="T9" fmla="*/ 121 h 243"/>
                    <a:gd name="T10" fmla="*/ 11 w 249"/>
                    <a:gd name="T11" fmla="*/ 168 h 243"/>
                    <a:gd name="T12" fmla="*/ 32 w 249"/>
                    <a:gd name="T13" fmla="*/ 206 h 243"/>
                    <a:gd name="T14" fmla="*/ 76 w 249"/>
                    <a:gd name="T15" fmla="*/ 234 h 243"/>
                    <a:gd name="T16" fmla="*/ 119 w 249"/>
                    <a:gd name="T17" fmla="*/ 243 h 243"/>
                    <a:gd name="T18" fmla="*/ 173 w 249"/>
                    <a:gd name="T19" fmla="*/ 234 h 243"/>
                    <a:gd name="T20" fmla="*/ 217 w 249"/>
                    <a:gd name="T21" fmla="*/ 206 h 243"/>
                    <a:gd name="T22" fmla="*/ 238 w 249"/>
                    <a:gd name="T23" fmla="*/ 168 h 243"/>
                    <a:gd name="T24" fmla="*/ 249 w 249"/>
                    <a:gd name="T25" fmla="*/ 121 h 243"/>
                    <a:gd name="T26" fmla="*/ 238 w 249"/>
                    <a:gd name="T27" fmla="*/ 75 h 243"/>
                    <a:gd name="T28" fmla="*/ 217 w 249"/>
                    <a:gd name="T29" fmla="*/ 37 h 243"/>
                    <a:gd name="T30" fmla="*/ 173 w 249"/>
                    <a:gd name="T31" fmla="*/ 9 h 243"/>
                    <a:gd name="T32" fmla="*/ 119 w 249"/>
                    <a:gd name="T33" fmla="*/ 0 h 2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3">
                      <a:moveTo>
                        <a:pt x="119" y="0"/>
                      </a:moveTo>
                      <a:lnTo>
                        <a:pt x="76" y="9"/>
                      </a:lnTo>
                      <a:lnTo>
                        <a:pt x="32" y="37"/>
                      </a:lnTo>
                      <a:lnTo>
                        <a:pt x="11" y="75"/>
                      </a:lnTo>
                      <a:lnTo>
                        <a:pt x="0" y="121"/>
                      </a:lnTo>
                      <a:lnTo>
                        <a:pt x="11" y="168"/>
                      </a:lnTo>
                      <a:lnTo>
                        <a:pt x="32" y="206"/>
                      </a:lnTo>
                      <a:lnTo>
                        <a:pt x="76" y="234"/>
                      </a:lnTo>
                      <a:lnTo>
                        <a:pt x="119" y="243"/>
                      </a:lnTo>
                      <a:lnTo>
                        <a:pt x="173" y="234"/>
                      </a:lnTo>
                      <a:lnTo>
                        <a:pt x="217" y="206"/>
                      </a:lnTo>
                      <a:lnTo>
                        <a:pt x="238" y="168"/>
                      </a:lnTo>
                      <a:lnTo>
                        <a:pt x="249" y="121"/>
                      </a:lnTo>
                      <a:lnTo>
                        <a:pt x="238" y="75"/>
                      </a:lnTo>
                      <a:lnTo>
                        <a:pt x="217" y="37"/>
                      </a:lnTo>
                      <a:lnTo>
                        <a:pt x="173" y="9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1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86" name="Freeform 310"/>
                <p:cNvSpPr>
                  <a:spLocks/>
                </p:cNvSpPr>
                <p:nvPr/>
              </p:nvSpPr>
              <p:spPr bwMode="auto">
                <a:xfrm>
                  <a:off x="3724" y="1718"/>
                  <a:ext cx="227" cy="207"/>
                </a:xfrm>
                <a:custGeom>
                  <a:avLst/>
                  <a:gdLst>
                    <a:gd name="T0" fmla="*/ 108 w 227"/>
                    <a:gd name="T1" fmla="*/ 0 h 207"/>
                    <a:gd name="T2" fmla="*/ 65 w 227"/>
                    <a:gd name="T3" fmla="*/ 10 h 207"/>
                    <a:gd name="T4" fmla="*/ 32 w 227"/>
                    <a:gd name="T5" fmla="*/ 28 h 207"/>
                    <a:gd name="T6" fmla="*/ 11 w 227"/>
                    <a:gd name="T7" fmla="*/ 66 h 207"/>
                    <a:gd name="T8" fmla="*/ 0 w 227"/>
                    <a:gd name="T9" fmla="*/ 103 h 207"/>
                    <a:gd name="T10" fmla="*/ 11 w 227"/>
                    <a:gd name="T11" fmla="*/ 141 h 207"/>
                    <a:gd name="T12" fmla="*/ 32 w 227"/>
                    <a:gd name="T13" fmla="*/ 178 h 207"/>
                    <a:gd name="T14" fmla="*/ 65 w 227"/>
                    <a:gd name="T15" fmla="*/ 197 h 207"/>
                    <a:gd name="T16" fmla="*/ 108 w 227"/>
                    <a:gd name="T17" fmla="*/ 207 h 207"/>
                    <a:gd name="T18" fmla="*/ 162 w 227"/>
                    <a:gd name="T19" fmla="*/ 197 h 207"/>
                    <a:gd name="T20" fmla="*/ 195 w 227"/>
                    <a:gd name="T21" fmla="*/ 178 h 207"/>
                    <a:gd name="T22" fmla="*/ 216 w 227"/>
                    <a:gd name="T23" fmla="*/ 141 h 207"/>
                    <a:gd name="T24" fmla="*/ 227 w 227"/>
                    <a:gd name="T25" fmla="*/ 103 h 207"/>
                    <a:gd name="T26" fmla="*/ 216 w 227"/>
                    <a:gd name="T27" fmla="*/ 66 h 207"/>
                    <a:gd name="T28" fmla="*/ 195 w 227"/>
                    <a:gd name="T29" fmla="*/ 28 h 207"/>
                    <a:gd name="T30" fmla="*/ 162 w 227"/>
                    <a:gd name="T31" fmla="*/ 10 h 207"/>
                    <a:gd name="T32" fmla="*/ 108 w 227"/>
                    <a:gd name="T33" fmla="*/ 0 h 2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7" h="207">
                      <a:moveTo>
                        <a:pt x="108" y="0"/>
                      </a:moveTo>
                      <a:lnTo>
                        <a:pt x="65" y="10"/>
                      </a:lnTo>
                      <a:lnTo>
                        <a:pt x="32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32" y="178"/>
                      </a:lnTo>
                      <a:lnTo>
                        <a:pt x="65" y="197"/>
                      </a:lnTo>
                      <a:lnTo>
                        <a:pt x="108" y="207"/>
                      </a:lnTo>
                      <a:lnTo>
                        <a:pt x="162" y="197"/>
                      </a:lnTo>
                      <a:lnTo>
                        <a:pt x="195" y="178"/>
                      </a:lnTo>
                      <a:lnTo>
                        <a:pt x="216" y="141"/>
                      </a:lnTo>
                      <a:lnTo>
                        <a:pt x="227" y="103"/>
                      </a:lnTo>
                      <a:lnTo>
                        <a:pt x="216" y="66"/>
                      </a:lnTo>
                      <a:lnTo>
                        <a:pt x="195" y="28"/>
                      </a:lnTo>
                      <a:lnTo>
                        <a:pt x="162" y="1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20CD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87" name="Freeform 311"/>
                <p:cNvSpPr>
                  <a:spLocks/>
                </p:cNvSpPr>
                <p:nvPr/>
              </p:nvSpPr>
              <p:spPr bwMode="auto">
                <a:xfrm>
                  <a:off x="3735" y="1728"/>
                  <a:ext cx="205" cy="187"/>
                </a:xfrm>
                <a:custGeom>
                  <a:avLst/>
                  <a:gdLst>
                    <a:gd name="T0" fmla="*/ 97 w 205"/>
                    <a:gd name="T1" fmla="*/ 0 h 187"/>
                    <a:gd name="T2" fmla="*/ 65 w 205"/>
                    <a:gd name="T3" fmla="*/ 9 h 187"/>
                    <a:gd name="T4" fmla="*/ 32 w 205"/>
                    <a:gd name="T5" fmla="*/ 28 h 187"/>
                    <a:gd name="T6" fmla="*/ 10 w 205"/>
                    <a:gd name="T7" fmla="*/ 56 h 187"/>
                    <a:gd name="T8" fmla="*/ 0 w 205"/>
                    <a:gd name="T9" fmla="*/ 93 h 187"/>
                    <a:gd name="T10" fmla="*/ 10 w 205"/>
                    <a:gd name="T11" fmla="*/ 131 h 187"/>
                    <a:gd name="T12" fmla="*/ 32 w 205"/>
                    <a:gd name="T13" fmla="*/ 159 h 187"/>
                    <a:gd name="T14" fmla="*/ 65 w 205"/>
                    <a:gd name="T15" fmla="*/ 178 h 187"/>
                    <a:gd name="T16" fmla="*/ 97 w 205"/>
                    <a:gd name="T17" fmla="*/ 187 h 187"/>
                    <a:gd name="T18" fmla="*/ 140 w 205"/>
                    <a:gd name="T19" fmla="*/ 178 h 187"/>
                    <a:gd name="T20" fmla="*/ 173 w 205"/>
                    <a:gd name="T21" fmla="*/ 159 h 187"/>
                    <a:gd name="T22" fmla="*/ 195 w 205"/>
                    <a:gd name="T23" fmla="*/ 131 h 187"/>
                    <a:gd name="T24" fmla="*/ 205 w 205"/>
                    <a:gd name="T25" fmla="*/ 93 h 187"/>
                    <a:gd name="T26" fmla="*/ 195 w 205"/>
                    <a:gd name="T27" fmla="*/ 56 h 187"/>
                    <a:gd name="T28" fmla="*/ 173 w 205"/>
                    <a:gd name="T29" fmla="*/ 28 h 187"/>
                    <a:gd name="T30" fmla="*/ 140 w 205"/>
                    <a:gd name="T31" fmla="*/ 9 h 187"/>
                    <a:gd name="T32" fmla="*/ 97 w 205"/>
                    <a:gd name="T33" fmla="*/ 0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5" h="187">
                      <a:moveTo>
                        <a:pt x="97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0" y="56"/>
                      </a:lnTo>
                      <a:lnTo>
                        <a:pt x="0" y="93"/>
                      </a:lnTo>
                      <a:lnTo>
                        <a:pt x="10" y="131"/>
                      </a:lnTo>
                      <a:lnTo>
                        <a:pt x="32" y="159"/>
                      </a:lnTo>
                      <a:lnTo>
                        <a:pt x="65" y="178"/>
                      </a:lnTo>
                      <a:lnTo>
                        <a:pt x="97" y="187"/>
                      </a:lnTo>
                      <a:lnTo>
                        <a:pt x="140" y="178"/>
                      </a:lnTo>
                      <a:lnTo>
                        <a:pt x="173" y="159"/>
                      </a:lnTo>
                      <a:lnTo>
                        <a:pt x="195" y="131"/>
                      </a:lnTo>
                      <a:lnTo>
                        <a:pt x="205" y="93"/>
                      </a:lnTo>
                      <a:lnTo>
                        <a:pt x="195" y="56"/>
                      </a:lnTo>
                      <a:lnTo>
                        <a:pt x="173" y="28"/>
                      </a:lnTo>
                      <a:lnTo>
                        <a:pt x="140" y="9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2FC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88" name="Freeform 312"/>
                <p:cNvSpPr>
                  <a:spLocks/>
                </p:cNvSpPr>
                <p:nvPr/>
              </p:nvSpPr>
              <p:spPr bwMode="auto">
                <a:xfrm>
                  <a:off x="3745" y="1737"/>
                  <a:ext cx="185" cy="178"/>
                </a:xfrm>
                <a:custGeom>
                  <a:avLst/>
                  <a:gdLst>
                    <a:gd name="T0" fmla="*/ 87 w 185"/>
                    <a:gd name="T1" fmla="*/ 0 h 178"/>
                    <a:gd name="T2" fmla="*/ 55 w 185"/>
                    <a:gd name="T3" fmla="*/ 9 h 178"/>
                    <a:gd name="T4" fmla="*/ 33 w 185"/>
                    <a:gd name="T5" fmla="*/ 28 h 178"/>
                    <a:gd name="T6" fmla="*/ 11 w 185"/>
                    <a:gd name="T7" fmla="*/ 56 h 178"/>
                    <a:gd name="T8" fmla="*/ 0 w 185"/>
                    <a:gd name="T9" fmla="*/ 84 h 178"/>
                    <a:gd name="T10" fmla="*/ 11 w 185"/>
                    <a:gd name="T11" fmla="*/ 122 h 178"/>
                    <a:gd name="T12" fmla="*/ 33 w 185"/>
                    <a:gd name="T13" fmla="*/ 150 h 178"/>
                    <a:gd name="T14" fmla="*/ 55 w 185"/>
                    <a:gd name="T15" fmla="*/ 169 h 178"/>
                    <a:gd name="T16" fmla="*/ 87 w 185"/>
                    <a:gd name="T17" fmla="*/ 178 h 178"/>
                    <a:gd name="T18" fmla="*/ 130 w 185"/>
                    <a:gd name="T19" fmla="*/ 169 h 178"/>
                    <a:gd name="T20" fmla="*/ 163 w 185"/>
                    <a:gd name="T21" fmla="*/ 150 h 178"/>
                    <a:gd name="T22" fmla="*/ 174 w 185"/>
                    <a:gd name="T23" fmla="*/ 122 h 178"/>
                    <a:gd name="T24" fmla="*/ 185 w 185"/>
                    <a:gd name="T25" fmla="*/ 84 h 178"/>
                    <a:gd name="T26" fmla="*/ 174 w 185"/>
                    <a:gd name="T27" fmla="*/ 56 h 178"/>
                    <a:gd name="T28" fmla="*/ 163 w 185"/>
                    <a:gd name="T29" fmla="*/ 28 h 178"/>
                    <a:gd name="T30" fmla="*/ 130 w 185"/>
                    <a:gd name="T31" fmla="*/ 9 h 178"/>
                    <a:gd name="T32" fmla="*/ 87 w 185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5" h="178">
                      <a:moveTo>
                        <a:pt x="87" y="0"/>
                      </a:moveTo>
                      <a:lnTo>
                        <a:pt x="55" y="9"/>
                      </a:lnTo>
                      <a:lnTo>
                        <a:pt x="33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22"/>
                      </a:lnTo>
                      <a:lnTo>
                        <a:pt x="33" y="150"/>
                      </a:lnTo>
                      <a:lnTo>
                        <a:pt x="55" y="169"/>
                      </a:lnTo>
                      <a:lnTo>
                        <a:pt x="87" y="178"/>
                      </a:lnTo>
                      <a:lnTo>
                        <a:pt x="130" y="169"/>
                      </a:lnTo>
                      <a:lnTo>
                        <a:pt x="163" y="150"/>
                      </a:lnTo>
                      <a:lnTo>
                        <a:pt x="174" y="122"/>
                      </a:lnTo>
                      <a:lnTo>
                        <a:pt x="185" y="84"/>
                      </a:lnTo>
                      <a:lnTo>
                        <a:pt x="174" y="56"/>
                      </a:lnTo>
                      <a:lnTo>
                        <a:pt x="163" y="28"/>
                      </a:lnTo>
                      <a:lnTo>
                        <a:pt x="130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3FD1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89" name="Freeform 313"/>
                <p:cNvSpPr>
                  <a:spLocks/>
                </p:cNvSpPr>
                <p:nvPr/>
              </p:nvSpPr>
              <p:spPr bwMode="auto">
                <a:xfrm>
                  <a:off x="3756" y="1746"/>
                  <a:ext cx="174" cy="160"/>
                </a:xfrm>
                <a:custGeom>
                  <a:avLst/>
                  <a:gdLst>
                    <a:gd name="T0" fmla="*/ 76 w 174"/>
                    <a:gd name="T1" fmla="*/ 0 h 160"/>
                    <a:gd name="T2" fmla="*/ 44 w 174"/>
                    <a:gd name="T3" fmla="*/ 10 h 160"/>
                    <a:gd name="T4" fmla="*/ 22 w 174"/>
                    <a:gd name="T5" fmla="*/ 29 h 160"/>
                    <a:gd name="T6" fmla="*/ 11 w 174"/>
                    <a:gd name="T7" fmla="*/ 47 h 160"/>
                    <a:gd name="T8" fmla="*/ 0 w 174"/>
                    <a:gd name="T9" fmla="*/ 75 h 160"/>
                    <a:gd name="T10" fmla="*/ 11 w 174"/>
                    <a:gd name="T11" fmla="*/ 113 h 160"/>
                    <a:gd name="T12" fmla="*/ 22 w 174"/>
                    <a:gd name="T13" fmla="*/ 132 h 160"/>
                    <a:gd name="T14" fmla="*/ 44 w 174"/>
                    <a:gd name="T15" fmla="*/ 150 h 160"/>
                    <a:gd name="T16" fmla="*/ 76 w 174"/>
                    <a:gd name="T17" fmla="*/ 160 h 160"/>
                    <a:gd name="T18" fmla="*/ 119 w 174"/>
                    <a:gd name="T19" fmla="*/ 150 h 160"/>
                    <a:gd name="T20" fmla="*/ 141 w 174"/>
                    <a:gd name="T21" fmla="*/ 132 h 160"/>
                    <a:gd name="T22" fmla="*/ 163 w 174"/>
                    <a:gd name="T23" fmla="*/ 113 h 160"/>
                    <a:gd name="T24" fmla="*/ 174 w 174"/>
                    <a:gd name="T25" fmla="*/ 75 h 160"/>
                    <a:gd name="T26" fmla="*/ 163 w 174"/>
                    <a:gd name="T27" fmla="*/ 47 h 160"/>
                    <a:gd name="T28" fmla="*/ 141 w 174"/>
                    <a:gd name="T29" fmla="*/ 29 h 160"/>
                    <a:gd name="T30" fmla="*/ 119 w 174"/>
                    <a:gd name="T31" fmla="*/ 10 h 160"/>
                    <a:gd name="T32" fmla="*/ 76 w 174"/>
                    <a:gd name="T33" fmla="*/ 0 h 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4" h="160">
                      <a:moveTo>
                        <a:pt x="76" y="0"/>
                      </a:moveTo>
                      <a:lnTo>
                        <a:pt x="44" y="10"/>
                      </a:lnTo>
                      <a:lnTo>
                        <a:pt x="22" y="29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13"/>
                      </a:lnTo>
                      <a:lnTo>
                        <a:pt x="22" y="132"/>
                      </a:lnTo>
                      <a:lnTo>
                        <a:pt x="44" y="150"/>
                      </a:lnTo>
                      <a:lnTo>
                        <a:pt x="76" y="160"/>
                      </a:lnTo>
                      <a:lnTo>
                        <a:pt x="119" y="150"/>
                      </a:lnTo>
                      <a:lnTo>
                        <a:pt x="141" y="132"/>
                      </a:lnTo>
                      <a:lnTo>
                        <a:pt x="163" y="113"/>
                      </a:lnTo>
                      <a:lnTo>
                        <a:pt x="174" y="75"/>
                      </a:lnTo>
                      <a:lnTo>
                        <a:pt x="163" y="47"/>
                      </a:lnTo>
                      <a:lnTo>
                        <a:pt x="141" y="29"/>
                      </a:lnTo>
                      <a:lnTo>
                        <a:pt x="119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0D4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90" name="Freeform 314"/>
                <p:cNvSpPr>
                  <a:spLocks/>
                </p:cNvSpPr>
                <p:nvPr/>
              </p:nvSpPr>
              <p:spPr bwMode="auto">
                <a:xfrm>
                  <a:off x="3767" y="1756"/>
                  <a:ext cx="152" cy="140"/>
                </a:xfrm>
                <a:custGeom>
                  <a:avLst/>
                  <a:gdLst>
                    <a:gd name="T0" fmla="*/ 76 w 152"/>
                    <a:gd name="T1" fmla="*/ 0 h 140"/>
                    <a:gd name="T2" fmla="*/ 43 w 152"/>
                    <a:gd name="T3" fmla="*/ 9 h 140"/>
                    <a:gd name="T4" fmla="*/ 22 w 152"/>
                    <a:gd name="T5" fmla="*/ 19 h 140"/>
                    <a:gd name="T6" fmla="*/ 11 w 152"/>
                    <a:gd name="T7" fmla="*/ 37 h 140"/>
                    <a:gd name="T8" fmla="*/ 0 w 152"/>
                    <a:gd name="T9" fmla="*/ 65 h 140"/>
                    <a:gd name="T10" fmla="*/ 11 w 152"/>
                    <a:gd name="T11" fmla="*/ 94 h 140"/>
                    <a:gd name="T12" fmla="*/ 22 w 152"/>
                    <a:gd name="T13" fmla="*/ 122 h 140"/>
                    <a:gd name="T14" fmla="*/ 43 w 152"/>
                    <a:gd name="T15" fmla="*/ 131 h 140"/>
                    <a:gd name="T16" fmla="*/ 76 w 152"/>
                    <a:gd name="T17" fmla="*/ 140 h 140"/>
                    <a:gd name="T18" fmla="*/ 108 w 152"/>
                    <a:gd name="T19" fmla="*/ 131 h 140"/>
                    <a:gd name="T20" fmla="*/ 130 w 152"/>
                    <a:gd name="T21" fmla="*/ 122 h 140"/>
                    <a:gd name="T22" fmla="*/ 152 w 152"/>
                    <a:gd name="T23" fmla="*/ 94 h 140"/>
                    <a:gd name="T24" fmla="*/ 152 w 152"/>
                    <a:gd name="T25" fmla="*/ 65 h 140"/>
                    <a:gd name="T26" fmla="*/ 152 w 152"/>
                    <a:gd name="T27" fmla="*/ 37 h 140"/>
                    <a:gd name="T28" fmla="*/ 130 w 152"/>
                    <a:gd name="T29" fmla="*/ 19 h 140"/>
                    <a:gd name="T30" fmla="*/ 108 w 152"/>
                    <a:gd name="T31" fmla="*/ 9 h 140"/>
                    <a:gd name="T32" fmla="*/ 76 w 152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0">
                      <a:moveTo>
                        <a:pt x="76" y="0"/>
                      </a:moveTo>
                      <a:lnTo>
                        <a:pt x="43" y="9"/>
                      </a:lnTo>
                      <a:lnTo>
                        <a:pt x="22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43" y="131"/>
                      </a:lnTo>
                      <a:lnTo>
                        <a:pt x="76" y="140"/>
                      </a:lnTo>
                      <a:lnTo>
                        <a:pt x="108" y="131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5"/>
                      </a:lnTo>
                      <a:lnTo>
                        <a:pt x="152" y="37"/>
                      </a:lnTo>
                      <a:lnTo>
                        <a:pt x="130" y="19"/>
                      </a:lnTo>
                      <a:lnTo>
                        <a:pt x="108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60D7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91" name="Freeform 315"/>
                <p:cNvSpPr>
                  <a:spLocks/>
                </p:cNvSpPr>
                <p:nvPr/>
              </p:nvSpPr>
              <p:spPr bwMode="auto">
                <a:xfrm>
                  <a:off x="3778" y="1765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3 w 130"/>
                    <a:gd name="T3" fmla="*/ 10 h 122"/>
                    <a:gd name="T4" fmla="*/ 22 w 130"/>
                    <a:gd name="T5" fmla="*/ 19 h 122"/>
                    <a:gd name="T6" fmla="*/ 11 w 130"/>
                    <a:gd name="T7" fmla="*/ 38 h 122"/>
                    <a:gd name="T8" fmla="*/ 0 w 130"/>
                    <a:gd name="T9" fmla="*/ 66 h 122"/>
                    <a:gd name="T10" fmla="*/ 11 w 130"/>
                    <a:gd name="T11" fmla="*/ 85 h 122"/>
                    <a:gd name="T12" fmla="*/ 22 w 130"/>
                    <a:gd name="T13" fmla="*/ 103 h 122"/>
                    <a:gd name="T14" fmla="*/ 43 w 130"/>
                    <a:gd name="T15" fmla="*/ 122 h 122"/>
                    <a:gd name="T16" fmla="*/ 65 w 130"/>
                    <a:gd name="T17" fmla="*/ 122 h 122"/>
                    <a:gd name="T18" fmla="*/ 87 w 130"/>
                    <a:gd name="T19" fmla="*/ 122 h 122"/>
                    <a:gd name="T20" fmla="*/ 108 w 130"/>
                    <a:gd name="T21" fmla="*/ 103 h 122"/>
                    <a:gd name="T22" fmla="*/ 130 w 130"/>
                    <a:gd name="T23" fmla="*/ 85 h 122"/>
                    <a:gd name="T24" fmla="*/ 130 w 130"/>
                    <a:gd name="T25" fmla="*/ 66 h 122"/>
                    <a:gd name="T26" fmla="*/ 130 w 130"/>
                    <a:gd name="T27" fmla="*/ 38 h 122"/>
                    <a:gd name="T28" fmla="*/ 108 w 130"/>
                    <a:gd name="T29" fmla="*/ 19 h 122"/>
                    <a:gd name="T30" fmla="*/ 87 w 130"/>
                    <a:gd name="T31" fmla="*/ 10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3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85"/>
                      </a:lnTo>
                      <a:lnTo>
                        <a:pt x="22" y="103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8" y="103"/>
                      </a:lnTo>
                      <a:lnTo>
                        <a:pt x="130" y="85"/>
                      </a:lnTo>
                      <a:lnTo>
                        <a:pt x="130" y="66"/>
                      </a:lnTo>
                      <a:lnTo>
                        <a:pt x="130" y="38"/>
                      </a:lnTo>
                      <a:lnTo>
                        <a:pt x="108" y="19"/>
                      </a:lnTo>
                      <a:lnTo>
                        <a:pt x="87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FD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92" name="Freeform 316"/>
                <p:cNvSpPr>
                  <a:spLocks/>
                </p:cNvSpPr>
                <p:nvPr/>
              </p:nvSpPr>
              <p:spPr bwMode="auto">
                <a:xfrm>
                  <a:off x="3778" y="1775"/>
                  <a:ext cx="119" cy="103"/>
                </a:xfrm>
                <a:custGeom>
                  <a:avLst/>
                  <a:gdLst>
                    <a:gd name="T0" fmla="*/ 54 w 119"/>
                    <a:gd name="T1" fmla="*/ 0 h 103"/>
                    <a:gd name="T2" fmla="*/ 32 w 119"/>
                    <a:gd name="T3" fmla="*/ 9 h 103"/>
                    <a:gd name="T4" fmla="*/ 11 w 119"/>
                    <a:gd name="T5" fmla="*/ 18 h 103"/>
                    <a:gd name="T6" fmla="*/ 0 w 119"/>
                    <a:gd name="T7" fmla="*/ 56 h 103"/>
                    <a:gd name="T8" fmla="*/ 11 w 119"/>
                    <a:gd name="T9" fmla="*/ 93 h 103"/>
                    <a:gd name="T10" fmla="*/ 54 w 119"/>
                    <a:gd name="T11" fmla="*/ 103 h 103"/>
                    <a:gd name="T12" fmla="*/ 108 w 119"/>
                    <a:gd name="T13" fmla="*/ 93 h 103"/>
                    <a:gd name="T14" fmla="*/ 119 w 119"/>
                    <a:gd name="T15" fmla="*/ 56 h 103"/>
                    <a:gd name="T16" fmla="*/ 108 w 119"/>
                    <a:gd name="T17" fmla="*/ 18 h 103"/>
                    <a:gd name="T18" fmla="*/ 87 w 119"/>
                    <a:gd name="T19" fmla="*/ 9 h 103"/>
                    <a:gd name="T20" fmla="*/ 54 w 119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9" h="103">
                      <a:moveTo>
                        <a:pt x="54" y="0"/>
                      </a:moveTo>
                      <a:lnTo>
                        <a:pt x="32" y="9"/>
                      </a:lnTo>
                      <a:lnTo>
                        <a:pt x="11" y="18"/>
                      </a:lnTo>
                      <a:lnTo>
                        <a:pt x="0" y="56"/>
                      </a:lnTo>
                      <a:lnTo>
                        <a:pt x="11" y="93"/>
                      </a:lnTo>
                      <a:lnTo>
                        <a:pt x="54" y="103"/>
                      </a:lnTo>
                      <a:lnTo>
                        <a:pt x="108" y="93"/>
                      </a:lnTo>
                      <a:lnTo>
                        <a:pt x="119" y="56"/>
                      </a:lnTo>
                      <a:lnTo>
                        <a:pt x="108" y="18"/>
                      </a:lnTo>
                      <a:lnTo>
                        <a:pt x="87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ED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93" name="Freeform 317"/>
                <p:cNvSpPr>
                  <a:spLocks/>
                </p:cNvSpPr>
                <p:nvPr/>
              </p:nvSpPr>
              <p:spPr bwMode="auto">
                <a:xfrm>
                  <a:off x="3789" y="1784"/>
                  <a:ext cx="97" cy="84"/>
                </a:xfrm>
                <a:custGeom>
                  <a:avLst/>
                  <a:gdLst>
                    <a:gd name="T0" fmla="*/ 43 w 97"/>
                    <a:gd name="T1" fmla="*/ 0 h 84"/>
                    <a:gd name="T2" fmla="*/ 11 w 97"/>
                    <a:gd name="T3" fmla="*/ 9 h 84"/>
                    <a:gd name="T4" fmla="*/ 0 w 97"/>
                    <a:gd name="T5" fmla="*/ 47 h 84"/>
                    <a:gd name="T6" fmla="*/ 11 w 97"/>
                    <a:gd name="T7" fmla="*/ 75 h 84"/>
                    <a:gd name="T8" fmla="*/ 43 w 97"/>
                    <a:gd name="T9" fmla="*/ 84 h 84"/>
                    <a:gd name="T10" fmla="*/ 86 w 97"/>
                    <a:gd name="T11" fmla="*/ 75 h 84"/>
                    <a:gd name="T12" fmla="*/ 97 w 97"/>
                    <a:gd name="T13" fmla="*/ 47 h 84"/>
                    <a:gd name="T14" fmla="*/ 86 w 97"/>
                    <a:gd name="T15" fmla="*/ 9 h 84"/>
                    <a:gd name="T16" fmla="*/ 43 w 9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84">
                      <a:moveTo>
                        <a:pt x="43" y="0"/>
                      </a:moveTo>
                      <a:lnTo>
                        <a:pt x="11" y="9"/>
                      </a:lnTo>
                      <a:lnTo>
                        <a:pt x="0" y="47"/>
                      </a:lnTo>
                      <a:lnTo>
                        <a:pt x="11" y="75"/>
                      </a:lnTo>
                      <a:lnTo>
                        <a:pt x="43" y="84"/>
                      </a:lnTo>
                      <a:lnTo>
                        <a:pt x="86" y="75"/>
                      </a:lnTo>
                      <a:lnTo>
                        <a:pt x="97" y="47"/>
                      </a:lnTo>
                      <a:lnTo>
                        <a:pt x="86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8AE3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94" name="Freeform 318"/>
                <p:cNvSpPr>
                  <a:spLocks/>
                </p:cNvSpPr>
                <p:nvPr/>
              </p:nvSpPr>
              <p:spPr bwMode="auto">
                <a:xfrm>
                  <a:off x="3800" y="1793"/>
                  <a:ext cx="75" cy="66"/>
                </a:xfrm>
                <a:custGeom>
                  <a:avLst/>
                  <a:gdLst>
                    <a:gd name="T0" fmla="*/ 43 w 75"/>
                    <a:gd name="T1" fmla="*/ 0 h 66"/>
                    <a:gd name="T2" fmla="*/ 10 w 75"/>
                    <a:gd name="T3" fmla="*/ 10 h 66"/>
                    <a:gd name="T4" fmla="*/ 0 w 75"/>
                    <a:gd name="T5" fmla="*/ 38 h 66"/>
                    <a:gd name="T6" fmla="*/ 10 w 75"/>
                    <a:gd name="T7" fmla="*/ 57 h 66"/>
                    <a:gd name="T8" fmla="*/ 43 w 75"/>
                    <a:gd name="T9" fmla="*/ 66 h 66"/>
                    <a:gd name="T10" fmla="*/ 65 w 75"/>
                    <a:gd name="T11" fmla="*/ 57 h 66"/>
                    <a:gd name="T12" fmla="*/ 75 w 75"/>
                    <a:gd name="T13" fmla="*/ 38 h 66"/>
                    <a:gd name="T14" fmla="*/ 65 w 75"/>
                    <a:gd name="T15" fmla="*/ 10 h 66"/>
                    <a:gd name="T16" fmla="*/ 43 w 75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5" h="66">
                      <a:moveTo>
                        <a:pt x="43" y="0"/>
                      </a:moveTo>
                      <a:lnTo>
                        <a:pt x="10" y="10"/>
                      </a:lnTo>
                      <a:lnTo>
                        <a:pt x="0" y="38"/>
                      </a:lnTo>
                      <a:lnTo>
                        <a:pt x="10" y="57"/>
                      </a:lnTo>
                      <a:lnTo>
                        <a:pt x="43" y="66"/>
                      </a:lnTo>
                      <a:lnTo>
                        <a:pt x="65" y="57"/>
                      </a:lnTo>
                      <a:lnTo>
                        <a:pt x="75" y="38"/>
                      </a:lnTo>
                      <a:lnTo>
                        <a:pt x="65" y="1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94E6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95" name="Freeform 319"/>
                <p:cNvSpPr>
                  <a:spLocks/>
                </p:cNvSpPr>
                <p:nvPr/>
              </p:nvSpPr>
              <p:spPr bwMode="auto">
                <a:xfrm>
                  <a:off x="3810" y="1803"/>
                  <a:ext cx="65" cy="56"/>
                </a:xfrm>
                <a:custGeom>
                  <a:avLst/>
                  <a:gdLst>
                    <a:gd name="T0" fmla="*/ 33 w 65"/>
                    <a:gd name="T1" fmla="*/ 0 h 56"/>
                    <a:gd name="T2" fmla="*/ 11 w 65"/>
                    <a:gd name="T3" fmla="*/ 9 h 56"/>
                    <a:gd name="T4" fmla="*/ 0 w 65"/>
                    <a:gd name="T5" fmla="*/ 28 h 56"/>
                    <a:gd name="T6" fmla="*/ 11 w 65"/>
                    <a:gd name="T7" fmla="*/ 47 h 56"/>
                    <a:gd name="T8" fmla="*/ 33 w 65"/>
                    <a:gd name="T9" fmla="*/ 56 h 56"/>
                    <a:gd name="T10" fmla="*/ 55 w 65"/>
                    <a:gd name="T11" fmla="*/ 47 h 56"/>
                    <a:gd name="T12" fmla="*/ 65 w 65"/>
                    <a:gd name="T13" fmla="*/ 28 h 56"/>
                    <a:gd name="T14" fmla="*/ 55 w 65"/>
                    <a:gd name="T15" fmla="*/ 9 h 56"/>
                    <a:gd name="T16" fmla="*/ 33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3" y="0"/>
                      </a:moveTo>
                      <a:lnTo>
                        <a:pt x="11" y="9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3" y="56"/>
                      </a:lnTo>
                      <a:lnTo>
                        <a:pt x="55" y="47"/>
                      </a:lnTo>
                      <a:lnTo>
                        <a:pt x="65" y="28"/>
                      </a:lnTo>
                      <a:lnTo>
                        <a:pt x="55" y="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9CE9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96" name="Freeform 320"/>
                <p:cNvSpPr>
                  <a:spLocks/>
                </p:cNvSpPr>
                <p:nvPr/>
              </p:nvSpPr>
              <p:spPr bwMode="auto">
                <a:xfrm>
                  <a:off x="3821" y="1812"/>
                  <a:ext cx="44" cy="38"/>
                </a:xfrm>
                <a:custGeom>
                  <a:avLst/>
                  <a:gdLst>
                    <a:gd name="T0" fmla="*/ 22 w 44"/>
                    <a:gd name="T1" fmla="*/ 0 h 38"/>
                    <a:gd name="T2" fmla="*/ 11 w 44"/>
                    <a:gd name="T3" fmla="*/ 9 h 38"/>
                    <a:gd name="T4" fmla="*/ 0 w 44"/>
                    <a:gd name="T5" fmla="*/ 19 h 38"/>
                    <a:gd name="T6" fmla="*/ 11 w 44"/>
                    <a:gd name="T7" fmla="*/ 28 h 38"/>
                    <a:gd name="T8" fmla="*/ 22 w 44"/>
                    <a:gd name="T9" fmla="*/ 38 h 38"/>
                    <a:gd name="T10" fmla="*/ 33 w 44"/>
                    <a:gd name="T11" fmla="*/ 28 h 38"/>
                    <a:gd name="T12" fmla="*/ 44 w 44"/>
                    <a:gd name="T13" fmla="*/ 19 h 38"/>
                    <a:gd name="T14" fmla="*/ 33 w 44"/>
                    <a:gd name="T15" fmla="*/ 9 h 38"/>
                    <a:gd name="T16" fmla="*/ 22 w 44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4" h="38">
                      <a:moveTo>
                        <a:pt x="22" y="0"/>
                      </a:moveTo>
                      <a:lnTo>
                        <a:pt x="11" y="9"/>
                      </a:lnTo>
                      <a:lnTo>
                        <a:pt x="0" y="19"/>
                      </a:lnTo>
                      <a:lnTo>
                        <a:pt x="11" y="28"/>
                      </a:lnTo>
                      <a:lnTo>
                        <a:pt x="22" y="38"/>
                      </a:lnTo>
                      <a:lnTo>
                        <a:pt x="33" y="28"/>
                      </a:lnTo>
                      <a:lnTo>
                        <a:pt x="44" y="19"/>
                      </a:lnTo>
                      <a:lnTo>
                        <a:pt x="33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A2EB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97" name="Freeform 321"/>
                <p:cNvSpPr>
                  <a:spLocks/>
                </p:cNvSpPr>
                <p:nvPr/>
              </p:nvSpPr>
              <p:spPr bwMode="auto">
                <a:xfrm>
                  <a:off x="3832" y="1821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10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10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10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A5E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49" name="Group 336"/>
              <p:cNvGrpSpPr>
                <a:grpSpLocks/>
              </p:cNvGrpSpPr>
              <p:nvPr/>
            </p:nvGrpSpPr>
            <p:grpSpPr bwMode="auto">
              <a:xfrm>
                <a:off x="6324600" y="2698750"/>
                <a:ext cx="395288" cy="385762"/>
                <a:chOff x="3984" y="1700"/>
                <a:chExt cx="249" cy="243"/>
              </a:xfrm>
            </p:grpSpPr>
            <p:sp>
              <p:nvSpPr>
                <p:cNvPr id="272" name="Freeform 323"/>
                <p:cNvSpPr>
                  <a:spLocks/>
                </p:cNvSpPr>
                <p:nvPr/>
              </p:nvSpPr>
              <p:spPr bwMode="auto">
                <a:xfrm>
                  <a:off x="3984" y="1700"/>
                  <a:ext cx="249" cy="243"/>
                </a:xfrm>
                <a:custGeom>
                  <a:avLst/>
                  <a:gdLst>
                    <a:gd name="T0" fmla="*/ 130 w 249"/>
                    <a:gd name="T1" fmla="*/ 0 h 243"/>
                    <a:gd name="T2" fmla="*/ 86 w 249"/>
                    <a:gd name="T3" fmla="*/ 9 h 243"/>
                    <a:gd name="T4" fmla="*/ 43 w 249"/>
                    <a:gd name="T5" fmla="*/ 37 h 243"/>
                    <a:gd name="T6" fmla="*/ 11 w 249"/>
                    <a:gd name="T7" fmla="*/ 75 h 243"/>
                    <a:gd name="T8" fmla="*/ 0 w 249"/>
                    <a:gd name="T9" fmla="*/ 121 h 243"/>
                    <a:gd name="T10" fmla="*/ 11 w 249"/>
                    <a:gd name="T11" fmla="*/ 168 h 243"/>
                    <a:gd name="T12" fmla="*/ 43 w 249"/>
                    <a:gd name="T13" fmla="*/ 206 h 243"/>
                    <a:gd name="T14" fmla="*/ 86 w 249"/>
                    <a:gd name="T15" fmla="*/ 234 h 243"/>
                    <a:gd name="T16" fmla="*/ 130 w 249"/>
                    <a:gd name="T17" fmla="*/ 243 h 243"/>
                    <a:gd name="T18" fmla="*/ 173 w 249"/>
                    <a:gd name="T19" fmla="*/ 234 h 243"/>
                    <a:gd name="T20" fmla="*/ 216 w 249"/>
                    <a:gd name="T21" fmla="*/ 206 h 243"/>
                    <a:gd name="T22" fmla="*/ 238 w 249"/>
                    <a:gd name="T23" fmla="*/ 168 h 243"/>
                    <a:gd name="T24" fmla="*/ 249 w 249"/>
                    <a:gd name="T25" fmla="*/ 121 h 243"/>
                    <a:gd name="T26" fmla="*/ 238 w 249"/>
                    <a:gd name="T27" fmla="*/ 75 h 243"/>
                    <a:gd name="T28" fmla="*/ 216 w 249"/>
                    <a:gd name="T29" fmla="*/ 37 h 243"/>
                    <a:gd name="T30" fmla="*/ 173 w 249"/>
                    <a:gd name="T31" fmla="*/ 9 h 243"/>
                    <a:gd name="T32" fmla="*/ 130 w 249"/>
                    <a:gd name="T33" fmla="*/ 0 h 2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3">
                      <a:moveTo>
                        <a:pt x="130" y="0"/>
                      </a:moveTo>
                      <a:lnTo>
                        <a:pt x="86" y="9"/>
                      </a:lnTo>
                      <a:lnTo>
                        <a:pt x="43" y="37"/>
                      </a:lnTo>
                      <a:lnTo>
                        <a:pt x="11" y="75"/>
                      </a:lnTo>
                      <a:lnTo>
                        <a:pt x="0" y="121"/>
                      </a:lnTo>
                      <a:lnTo>
                        <a:pt x="11" y="168"/>
                      </a:lnTo>
                      <a:lnTo>
                        <a:pt x="43" y="206"/>
                      </a:lnTo>
                      <a:lnTo>
                        <a:pt x="86" y="234"/>
                      </a:lnTo>
                      <a:lnTo>
                        <a:pt x="130" y="243"/>
                      </a:lnTo>
                      <a:lnTo>
                        <a:pt x="173" y="234"/>
                      </a:lnTo>
                      <a:lnTo>
                        <a:pt x="216" y="206"/>
                      </a:lnTo>
                      <a:lnTo>
                        <a:pt x="238" y="168"/>
                      </a:lnTo>
                      <a:lnTo>
                        <a:pt x="249" y="121"/>
                      </a:lnTo>
                      <a:lnTo>
                        <a:pt x="238" y="75"/>
                      </a:lnTo>
                      <a:lnTo>
                        <a:pt x="216" y="37"/>
                      </a:lnTo>
                      <a:lnTo>
                        <a:pt x="173" y="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0E80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73" name="Freeform 324"/>
                <p:cNvSpPr>
                  <a:spLocks/>
                </p:cNvSpPr>
                <p:nvPr/>
              </p:nvSpPr>
              <p:spPr bwMode="auto">
                <a:xfrm>
                  <a:off x="3995" y="1718"/>
                  <a:ext cx="227" cy="207"/>
                </a:xfrm>
                <a:custGeom>
                  <a:avLst/>
                  <a:gdLst>
                    <a:gd name="T0" fmla="*/ 119 w 227"/>
                    <a:gd name="T1" fmla="*/ 0 h 207"/>
                    <a:gd name="T2" fmla="*/ 75 w 227"/>
                    <a:gd name="T3" fmla="*/ 10 h 207"/>
                    <a:gd name="T4" fmla="*/ 43 w 227"/>
                    <a:gd name="T5" fmla="*/ 28 h 207"/>
                    <a:gd name="T6" fmla="*/ 10 w 227"/>
                    <a:gd name="T7" fmla="*/ 66 h 207"/>
                    <a:gd name="T8" fmla="*/ 0 w 227"/>
                    <a:gd name="T9" fmla="*/ 103 h 207"/>
                    <a:gd name="T10" fmla="*/ 10 w 227"/>
                    <a:gd name="T11" fmla="*/ 141 h 207"/>
                    <a:gd name="T12" fmla="*/ 43 w 227"/>
                    <a:gd name="T13" fmla="*/ 178 h 207"/>
                    <a:gd name="T14" fmla="*/ 75 w 227"/>
                    <a:gd name="T15" fmla="*/ 197 h 207"/>
                    <a:gd name="T16" fmla="*/ 119 w 227"/>
                    <a:gd name="T17" fmla="*/ 207 h 207"/>
                    <a:gd name="T18" fmla="*/ 162 w 227"/>
                    <a:gd name="T19" fmla="*/ 197 h 207"/>
                    <a:gd name="T20" fmla="*/ 195 w 227"/>
                    <a:gd name="T21" fmla="*/ 178 h 207"/>
                    <a:gd name="T22" fmla="*/ 216 w 227"/>
                    <a:gd name="T23" fmla="*/ 141 h 207"/>
                    <a:gd name="T24" fmla="*/ 227 w 227"/>
                    <a:gd name="T25" fmla="*/ 103 h 207"/>
                    <a:gd name="T26" fmla="*/ 216 w 227"/>
                    <a:gd name="T27" fmla="*/ 66 h 207"/>
                    <a:gd name="T28" fmla="*/ 195 w 227"/>
                    <a:gd name="T29" fmla="*/ 28 h 207"/>
                    <a:gd name="T30" fmla="*/ 162 w 227"/>
                    <a:gd name="T31" fmla="*/ 10 h 207"/>
                    <a:gd name="T32" fmla="*/ 119 w 227"/>
                    <a:gd name="T33" fmla="*/ 0 h 2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7" h="207">
                      <a:moveTo>
                        <a:pt x="119" y="0"/>
                      </a:moveTo>
                      <a:lnTo>
                        <a:pt x="75" y="10"/>
                      </a:lnTo>
                      <a:lnTo>
                        <a:pt x="43" y="28"/>
                      </a:lnTo>
                      <a:lnTo>
                        <a:pt x="10" y="66"/>
                      </a:lnTo>
                      <a:lnTo>
                        <a:pt x="0" y="103"/>
                      </a:lnTo>
                      <a:lnTo>
                        <a:pt x="10" y="141"/>
                      </a:lnTo>
                      <a:lnTo>
                        <a:pt x="43" y="178"/>
                      </a:lnTo>
                      <a:lnTo>
                        <a:pt x="75" y="197"/>
                      </a:lnTo>
                      <a:lnTo>
                        <a:pt x="119" y="207"/>
                      </a:lnTo>
                      <a:lnTo>
                        <a:pt x="162" y="197"/>
                      </a:lnTo>
                      <a:lnTo>
                        <a:pt x="195" y="178"/>
                      </a:lnTo>
                      <a:lnTo>
                        <a:pt x="216" y="141"/>
                      </a:lnTo>
                      <a:lnTo>
                        <a:pt x="227" y="103"/>
                      </a:lnTo>
                      <a:lnTo>
                        <a:pt x="216" y="66"/>
                      </a:lnTo>
                      <a:lnTo>
                        <a:pt x="195" y="28"/>
                      </a:lnTo>
                      <a:lnTo>
                        <a:pt x="162" y="1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1D83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74" name="Freeform 325"/>
                <p:cNvSpPr>
                  <a:spLocks/>
                </p:cNvSpPr>
                <p:nvPr/>
              </p:nvSpPr>
              <p:spPr bwMode="auto">
                <a:xfrm>
                  <a:off x="4005" y="1728"/>
                  <a:ext cx="206" cy="187"/>
                </a:xfrm>
                <a:custGeom>
                  <a:avLst/>
                  <a:gdLst>
                    <a:gd name="T0" fmla="*/ 109 w 206"/>
                    <a:gd name="T1" fmla="*/ 0 h 187"/>
                    <a:gd name="T2" fmla="*/ 65 w 206"/>
                    <a:gd name="T3" fmla="*/ 9 h 187"/>
                    <a:gd name="T4" fmla="*/ 33 w 206"/>
                    <a:gd name="T5" fmla="*/ 28 h 187"/>
                    <a:gd name="T6" fmla="*/ 11 w 206"/>
                    <a:gd name="T7" fmla="*/ 56 h 187"/>
                    <a:gd name="T8" fmla="*/ 0 w 206"/>
                    <a:gd name="T9" fmla="*/ 93 h 187"/>
                    <a:gd name="T10" fmla="*/ 11 w 206"/>
                    <a:gd name="T11" fmla="*/ 131 h 187"/>
                    <a:gd name="T12" fmla="*/ 33 w 206"/>
                    <a:gd name="T13" fmla="*/ 159 h 187"/>
                    <a:gd name="T14" fmla="*/ 65 w 206"/>
                    <a:gd name="T15" fmla="*/ 178 h 187"/>
                    <a:gd name="T16" fmla="*/ 109 w 206"/>
                    <a:gd name="T17" fmla="*/ 187 h 187"/>
                    <a:gd name="T18" fmla="*/ 152 w 206"/>
                    <a:gd name="T19" fmla="*/ 178 h 187"/>
                    <a:gd name="T20" fmla="*/ 174 w 206"/>
                    <a:gd name="T21" fmla="*/ 159 h 187"/>
                    <a:gd name="T22" fmla="*/ 195 w 206"/>
                    <a:gd name="T23" fmla="*/ 131 h 187"/>
                    <a:gd name="T24" fmla="*/ 206 w 206"/>
                    <a:gd name="T25" fmla="*/ 93 h 187"/>
                    <a:gd name="T26" fmla="*/ 195 w 206"/>
                    <a:gd name="T27" fmla="*/ 56 h 187"/>
                    <a:gd name="T28" fmla="*/ 174 w 206"/>
                    <a:gd name="T29" fmla="*/ 28 h 187"/>
                    <a:gd name="T30" fmla="*/ 152 w 206"/>
                    <a:gd name="T31" fmla="*/ 9 h 187"/>
                    <a:gd name="T32" fmla="*/ 109 w 206"/>
                    <a:gd name="T33" fmla="*/ 0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6" h="187">
                      <a:moveTo>
                        <a:pt x="109" y="0"/>
                      </a:moveTo>
                      <a:lnTo>
                        <a:pt x="65" y="9"/>
                      </a:lnTo>
                      <a:lnTo>
                        <a:pt x="33" y="28"/>
                      </a:lnTo>
                      <a:lnTo>
                        <a:pt x="11" y="56"/>
                      </a:lnTo>
                      <a:lnTo>
                        <a:pt x="0" y="93"/>
                      </a:lnTo>
                      <a:lnTo>
                        <a:pt x="11" y="131"/>
                      </a:lnTo>
                      <a:lnTo>
                        <a:pt x="33" y="159"/>
                      </a:lnTo>
                      <a:lnTo>
                        <a:pt x="65" y="178"/>
                      </a:lnTo>
                      <a:lnTo>
                        <a:pt x="109" y="187"/>
                      </a:lnTo>
                      <a:lnTo>
                        <a:pt x="152" y="178"/>
                      </a:lnTo>
                      <a:lnTo>
                        <a:pt x="174" y="159"/>
                      </a:lnTo>
                      <a:lnTo>
                        <a:pt x="195" y="131"/>
                      </a:lnTo>
                      <a:lnTo>
                        <a:pt x="206" y="93"/>
                      </a:lnTo>
                      <a:lnTo>
                        <a:pt x="195" y="56"/>
                      </a:lnTo>
                      <a:lnTo>
                        <a:pt x="174" y="28"/>
                      </a:lnTo>
                      <a:lnTo>
                        <a:pt x="152" y="9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2A87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75" name="Freeform 326"/>
                <p:cNvSpPr>
                  <a:spLocks/>
                </p:cNvSpPr>
                <p:nvPr/>
              </p:nvSpPr>
              <p:spPr bwMode="auto">
                <a:xfrm>
                  <a:off x="4016" y="1737"/>
                  <a:ext cx="184" cy="178"/>
                </a:xfrm>
                <a:custGeom>
                  <a:avLst/>
                  <a:gdLst>
                    <a:gd name="T0" fmla="*/ 98 w 184"/>
                    <a:gd name="T1" fmla="*/ 0 h 178"/>
                    <a:gd name="T2" fmla="*/ 65 w 184"/>
                    <a:gd name="T3" fmla="*/ 9 h 178"/>
                    <a:gd name="T4" fmla="*/ 33 w 184"/>
                    <a:gd name="T5" fmla="*/ 28 h 178"/>
                    <a:gd name="T6" fmla="*/ 11 w 184"/>
                    <a:gd name="T7" fmla="*/ 56 h 178"/>
                    <a:gd name="T8" fmla="*/ 0 w 184"/>
                    <a:gd name="T9" fmla="*/ 84 h 178"/>
                    <a:gd name="T10" fmla="*/ 11 w 184"/>
                    <a:gd name="T11" fmla="*/ 122 h 178"/>
                    <a:gd name="T12" fmla="*/ 33 w 184"/>
                    <a:gd name="T13" fmla="*/ 150 h 178"/>
                    <a:gd name="T14" fmla="*/ 65 w 184"/>
                    <a:gd name="T15" fmla="*/ 169 h 178"/>
                    <a:gd name="T16" fmla="*/ 98 w 184"/>
                    <a:gd name="T17" fmla="*/ 178 h 178"/>
                    <a:gd name="T18" fmla="*/ 130 w 184"/>
                    <a:gd name="T19" fmla="*/ 169 h 178"/>
                    <a:gd name="T20" fmla="*/ 163 w 184"/>
                    <a:gd name="T21" fmla="*/ 150 h 178"/>
                    <a:gd name="T22" fmla="*/ 174 w 184"/>
                    <a:gd name="T23" fmla="*/ 122 h 178"/>
                    <a:gd name="T24" fmla="*/ 184 w 184"/>
                    <a:gd name="T25" fmla="*/ 84 h 178"/>
                    <a:gd name="T26" fmla="*/ 174 w 184"/>
                    <a:gd name="T27" fmla="*/ 56 h 178"/>
                    <a:gd name="T28" fmla="*/ 163 w 184"/>
                    <a:gd name="T29" fmla="*/ 28 h 178"/>
                    <a:gd name="T30" fmla="*/ 130 w 184"/>
                    <a:gd name="T31" fmla="*/ 9 h 178"/>
                    <a:gd name="T32" fmla="*/ 98 w 18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78">
                      <a:moveTo>
                        <a:pt x="98" y="0"/>
                      </a:moveTo>
                      <a:lnTo>
                        <a:pt x="65" y="9"/>
                      </a:lnTo>
                      <a:lnTo>
                        <a:pt x="33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22"/>
                      </a:lnTo>
                      <a:lnTo>
                        <a:pt x="33" y="150"/>
                      </a:lnTo>
                      <a:lnTo>
                        <a:pt x="65" y="169"/>
                      </a:lnTo>
                      <a:lnTo>
                        <a:pt x="98" y="178"/>
                      </a:lnTo>
                      <a:lnTo>
                        <a:pt x="130" y="169"/>
                      </a:lnTo>
                      <a:lnTo>
                        <a:pt x="163" y="150"/>
                      </a:lnTo>
                      <a:lnTo>
                        <a:pt x="174" y="122"/>
                      </a:lnTo>
                      <a:lnTo>
                        <a:pt x="184" y="84"/>
                      </a:lnTo>
                      <a:lnTo>
                        <a:pt x="174" y="56"/>
                      </a:lnTo>
                      <a:lnTo>
                        <a:pt x="163" y="28"/>
                      </a:lnTo>
                      <a:lnTo>
                        <a:pt x="130" y="9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398D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76" name="Freeform 327"/>
                <p:cNvSpPr>
                  <a:spLocks/>
                </p:cNvSpPr>
                <p:nvPr/>
              </p:nvSpPr>
              <p:spPr bwMode="auto">
                <a:xfrm>
                  <a:off x="4027" y="1746"/>
                  <a:ext cx="173" cy="160"/>
                </a:xfrm>
                <a:custGeom>
                  <a:avLst/>
                  <a:gdLst>
                    <a:gd name="T0" fmla="*/ 87 w 173"/>
                    <a:gd name="T1" fmla="*/ 0 h 160"/>
                    <a:gd name="T2" fmla="*/ 54 w 173"/>
                    <a:gd name="T3" fmla="*/ 10 h 160"/>
                    <a:gd name="T4" fmla="*/ 33 w 173"/>
                    <a:gd name="T5" fmla="*/ 29 h 160"/>
                    <a:gd name="T6" fmla="*/ 11 w 173"/>
                    <a:gd name="T7" fmla="*/ 47 h 160"/>
                    <a:gd name="T8" fmla="*/ 0 w 173"/>
                    <a:gd name="T9" fmla="*/ 75 h 160"/>
                    <a:gd name="T10" fmla="*/ 11 w 173"/>
                    <a:gd name="T11" fmla="*/ 113 h 160"/>
                    <a:gd name="T12" fmla="*/ 33 w 173"/>
                    <a:gd name="T13" fmla="*/ 132 h 160"/>
                    <a:gd name="T14" fmla="*/ 54 w 173"/>
                    <a:gd name="T15" fmla="*/ 150 h 160"/>
                    <a:gd name="T16" fmla="*/ 87 w 173"/>
                    <a:gd name="T17" fmla="*/ 160 h 160"/>
                    <a:gd name="T18" fmla="*/ 119 w 173"/>
                    <a:gd name="T19" fmla="*/ 150 h 160"/>
                    <a:gd name="T20" fmla="*/ 152 w 173"/>
                    <a:gd name="T21" fmla="*/ 132 h 160"/>
                    <a:gd name="T22" fmla="*/ 163 w 173"/>
                    <a:gd name="T23" fmla="*/ 113 h 160"/>
                    <a:gd name="T24" fmla="*/ 173 w 173"/>
                    <a:gd name="T25" fmla="*/ 75 h 160"/>
                    <a:gd name="T26" fmla="*/ 163 w 173"/>
                    <a:gd name="T27" fmla="*/ 47 h 160"/>
                    <a:gd name="T28" fmla="*/ 152 w 173"/>
                    <a:gd name="T29" fmla="*/ 29 h 160"/>
                    <a:gd name="T30" fmla="*/ 119 w 173"/>
                    <a:gd name="T31" fmla="*/ 10 h 160"/>
                    <a:gd name="T32" fmla="*/ 87 w 173"/>
                    <a:gd name="T33" fmla="*/ 0 h 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3" h="160">
                      <a:moveTo>
                        <a:pt x="87" y="0"/>
                      </a:moveTo>
                      <a:lnTo>
                        <a:pt x="54" y="10"/>
                      </a:lnTo>
                      <a:lnTo>
                        <a:pt x="33" y="29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13"/>
                      </a:lnTo>
                      <a:lnTo>
                        <a:pt x="33" y="132"/>
                      </a:lnTo>
                      <a:lnTo>
                        <a:pt x="54" y="150"/>
                      </a:lnTo>
                      <a:lnTo>
                        <a:pt x="87" y="160"/>
                      </a:lnTo>
                      <a:lnTo>
                        <a:pt x="119" y="150"/>
                      </a:lnTo>
                      <a:lnTo>
                        <a:pt x="152" y="132"/>
                      </a:lnTo>
                      <a:lnTo>
                        <a:pt x="163" y="113"/>
                      </a:lnTo>
                      <a:lnTo>
                        <a:pt x="173" y="75"/>
                      </a:lnTo>
                      <a:lnTo>
                        <a:pt x="163" y="47"/>
                      </a:lnTo>
                      <a:lnTo>
                        <a:pt x="152" y="29"/>
                      </a:lnTo>
                      <a:lnTo>
                        <a:pt x="119" y="1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4894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77" name="Freeform 328"/>
                <p:cNvSpPr>
                  <a:spLocks/>
                </p:cNvSpPr>
                <p:nvPr/>
              </p:nvSpPr>
              <p:spPr bwMode="auto">
                <a:xfrm>
                  <a:off x="4038" y="1756"/>
                  <a:ext cx="152" cy="140"/>
                </a:xfrm>
                <a:custGeom>
                  <a:avLst/>
                  <a:gdLst>
                    <a:gd name="T0" fmla="*/ 76 w 152"/>
                    <a:gd name="T1" fmla="*/ 0 h 140"/>
                    <a:gd name="T2" fmla="*/ 54 w 152"/>
                    <a:gd name="T3" fmla="*/ 9 h 140"/>
                    <a:gd name="T4" fmla="*/ 22 w 152"/>
                    <a:gd name="T5" fmla="*/ 19 h 140"/>
                    <a:gd name="T6" fmla="*/ 11 w 152"/>
                    <a:gd name="T7" fmla="*/ 37 h 140"/>
                    <a:gd name="T8" fmla="*/ 0 w 152"/>
                    <a:gd name="T9" fmla="*/ 65 h 140"/>
                    <a:gd name="T10" fmla="*/ 11 w 152"/>
                    <a:gd name="T11" fmla="*/ 94 h 140"/>
                    <a:gd name="T12" fmla="*/ 22 w 152"/>
                    <a:gd name="T13" fmla="*/ 122 h 140"/>
                    <a:gd name="T14" fmla="*/ 54 w 152"/>
                    <a:gd name="T15" fmla="*/ 131 h 140"/>
                    <a:gd name="T16" fmla="*/ 76 w 152"/>
                    <a:gd name="T17" fmla="*/ 140 h 140"/>
                    <a:gd name="T18" fmla="*/ 108 w 152"/>
                    <a:gd name="T19" fmla="*/ 131 h 140"/>
                    <a:gd name="T20" fmla="*/ 130 w 152"/>
                    <a:gd name="T21" fmla="*/ 122 h 140"/>
                    <a:gd name="T22" fmla="*/ 152 w 152"/>
                    <a:gd name="T23" fmla="*/ 94 h 140"/>
                    <a:gd name="T24" fmla="*/ 152 w 152"/>
                    <a:gd name="T25" fmla="*/ 65 h 140"/>
                    <a:gd name="T26" fmla="*/ 152 w 152"/>
                    <a:gd name="T27" fmla="*/ 37 h 140"/>
                    <a:gd name="T28" fmla="*/ 130 w 152"/>
                    <a:gd name="T29" fmla="*/ 19 h 140"/>
                    <a:gd name="T30" fmla="*/ 108 w 152"/>
                    <a:gd name="T31" fmla="*/ 9 h 140"/>
                    <a:gd name="T32" fmla="*/ 76 w 152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0">
                      <a:moveTo>
                        <a:pt x="76" y="0"/>
                      </a:moveTo>
                      <a:lnTo>
                        <a:pt x="54" y="9"/>
                      </a:lnTo>
                      <a:lnTo>
                        <a:pt x="22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54" y="131"/>
                      </a:lnTo>
                      <a:lnTo>
                        <a:pt x="76" y="140"/>
                      </a:lnTo>
                      <a:lnTo>
                        <a:pt x="108" y="131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5"/>
                      </a:lnTo>
                      <a:lnTo>
                        <a:pt x="152" y="37"/>
                      </a:lnTo>
                      <a:lnTo>
                        <a:pt x="130" y="19"/>
                      </a:lnTo>
                      <a:lnTo>
                        <a:pt x="108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79D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78" name="Freeform 329"/>
                <p:cNvSpPr>
                  <a:spLocks/>
                </p:cNvSpPr>
                <p:nvPr/>
              </p:nvSpPr>
              <p:spPr bwMode="auto">
                <a:xfrm>
                  <a:off x="4049" y="1765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3 w 130"/>
                    <a:gd name="T3" fmla="*/ 10 h 122"/>
                    <a:gd name="T4" fmla="*/ 21 w 130"/>
                    <a:gd name="T5" fmla="*/ 19 h 122"/>
                    <a:gd name="T6" fmla="*/ 11 w 130"/>
                    <a:gd name="T7" fmla="*/ 38 h 122"/>
                    <a:gd name="T8" fmla="*/ 0 w 130"/>
                    <a:gd name="T9" fmla="*/ 66 h 122"/>
                    <a:gd name="T10" fmla="*/ 11 w 130"/>
                    <a:gd name="T11" fmla="*/ 85 h 122"/>
                    <a:gd name="T12" fmla="*/ 21 w 130"/>
                    <a:gd name="T13" fmla="*/ 103 h 122"/>
                    <a:gd name="T14" fmla="*/ 43 w 130"/>
                    <a:gd name="T15" fmla="*/ 122 h 122"/>
                    <a:gd name="T16" fmla="*/ 65 w 130"/>
                    <a:gd name="T17" fmla="*/ 122 h 122"/>
                    <a:gd name="T18" fmla="*/ 86 w 130"/>
                    <a:gd name="T19" fmla="*/ 122 h 122"/>
                    <a:gd name="T20" fmla="*/ 108 w 130"/>
                    <a:gd name="T21" fmla="*/ 103 h 122"/>
                    <a:gd name="T22" fmla="*/ 130 w 130"/>
                    <a:gd name="T23" fmla="*/ 85 h 122"/>
                    <a:gd name="T24" fmla="*/ 130 w 130"/>
                    <a:gd name="T25" fmla="*/ 66 h 122"/>
                    <a:gd name="T26" fmla="*/ 130 w 130"/>
                    <a:gd name="T27" fmla="*/ 38 h 122"/>
                    <a:gd name="T28" fmla="*/ 108 w 130"/>
                    <a:gd name="T29" fmla="*/ 19 h 122"/>
                    <a:gd name="T30" fmla="*/ 86 w 130"/>
                    <a:gd name="T31" fmla="*/ 10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3" y="10"/>
                      </a:lnTo>
                      <a:lnTo>
                        <a:pt x="21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85"/>
                      </a:lnTo>
                      <a:lnTo>
                        <a:pt x="21" y="103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6" y="122"/>
                      </a:lnTo>
                      <a:lnTo>
                        <a:pt x="108" y="103"/>
                      </a:lnTo>
                      <a:lnTo>
                        <a:pt x="130" y="85"/>
                      </a:lnTo>
                      <a:lnTo>
                        <a:pt x="130" y="66"/>
                      </a:lnTo>
                      <a:lnTo>
                        <a:pt x="130" y="38"/>
                      </a:lnTo>
                      <a:lnTo>
                        <a:pt x="108" y="19"/>
                      </a:lnTo>
                      <a:lnTo>
                        <a:pt x="86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5A6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79" name="Freeform 330"/>
                <p:cNvSpPr>
                  <a:spLocks/>
                </p:cNvSpPr>
                <p:nvPr/>
              </p:nvSpPr>
              <p:spPr bwMode="auto">
                <a:xfrm>
                  <a:off x="4049" y="1775"/>
                  <a:ext cx="119" cy="103"/>
                </a:xfrm>
                <a:custGeom>
                  <a:avLst/>
                  <a:gdLst>
                    <a:gd name="T0" fmla="*/ 65 w 119"/>
                    <a:gd name="T1" fmla="*/ 0 h 103"/>
                    <a:gd name="T2" fmla="*/ 43 w 119"/>
                    <a:gd name="T3" fmla="*/ 9 h 103"/>
                    <a:gd name="T4" fmla="*/ 21 w 119"/>
                    <a:gd name="T5" fmla="*/ 18 h 103"/>
                    <a:gd name="T6" fmla="*/ 11 w 119"/>
                    <a:gd name="T7" fmla="*/ 37 h 103"/>
                    <a:gd name="T8" fmla="*/ 0 w 119"/>
                    <a:gd name="T9" fmla="*/ 56 h 103"/>
                    <a:gd name="T10" fmla="*/ 11 w 119"/>
                    <a:gd name="T11" fmla="*/ 75 h 103"/>
                    <a:gd name="T12" fmla="*/ 21 w 119"/>
                    <a:gd name="T13" fmla="*/ 93 h 103"/>
                    <a:gd name="T14" fmla="*/ 65 w 119"/>
                    <a:gd name="T15" fmla="*/ 103 h 103"/>
                    <a:gd name="T16" fmla="*/ 108 w 119"/>
                    <a:gd name="T17" fmla="*/ 93 h 103"/>
                    <a:gd name="T18" fmla="*/ 119 w 119"/>
                    <a:gd name="T19" fmla="*/ 56 h 103"/>
                    <a:gd name="T20" fmla="*/ 108 w 119"/>
                    <a:gd name="T21" fmla="*/ 18 h 103"/>
                    <a:gd name="T22" fmla="*/ 86 w 119"/>
                    <a:gd name="T23" fmla="*/ 9 h 103"/>
                    <a:gd name="T24" fmla="*/ 65 w 119"/>
                    <a:gd name="T25" fmla="*/ 0 h 10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9" h="103">
                      <a:moveTo>
                        <a:pt x="65" y="0"/>
                      </a:moveTo>
                      <a:lnTo>
                        <a:pt x="43" y="9"/>
                      </a:lnTo>
                      <a:lnTo>
                        <a:pt x="21" y="18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1" y="75"/>
                      </a:lnTo>
                      <a:lnTo>
                        <a:pt x="21" y="93"/>
                      </a:lnTo>
                      <a:lnTo>
                        <a:pt x="65" y="103"/>
                      </a:lnTo>
                      <a:lnTo>
                        <a:pt x="108" y="93"/>
                      </a:lnTo>
                      <a:lnTo>
                        <a:pt x="119" y="56"/>
                      </a:lnTo>
                      <a:lnTo>
                        <a:pt x="108" y="18"/>
                      </a:lnTo>
                      <a:lnTo>
                        <a:pt x="86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72AF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80" name="Freeform 331"/>
                <p:cNvSpPr>
                  <a:spLocks/>
                </p:cNvSpPr>
                <p:nvPr/>
              </p:nvSpPr>
              <p:spPr bwMode="auto">
                <a:xfrm>
                  <a:off x="4060" y="1784"/>
                  <a:ext cx="97" cy="84"/>
                </a:xfrm>
                <a:custGeom>
                  <a:avLst/>
                  <a:gdLst>
                    <a:gd name="T0" fmla="*/ 54 w 97"/>
                    <a:gd name="T1" fmla="*/ 0 h 84"/>
                    <a:gd name="T2" fmla="*/ 10 w 97"/>
                    <a:gd name="T3" fmla="*/ 9 h 84"/>
                    <a:gd name="T4" fmla="*/ 0 w 97"/>
                    <a:gd name="T5" fmla="*/ 47 h 84"/>
                    <a:gd name="T6" fmla="*/ 10 w 97"/>
                    <a:gd name="T7" fmla="*/ 75 h 84"/>
                    <a:gd name="T8" fmla="*/ 54 w 97"/>
                    <a:gd name="T9" fmla="*/ 84 h 84"/>
                    <a:gd name="T10" fmla="*/ 86 w 97"/>
                    <a:gd name="T11" fmla="*/ 75 h 84"/>
                    <a:gd name="T12" fmla="*/ 97 w 97"/>
                    <a:gd name="T13" fmla="*/ 47 h 84"/>
                    <a:gd name="T14" fmla="*/ 86 w 97"/>
                    <a:gd name="T15" fmla="*/ 9 h 84"/>
                    <a:gd name="T16" fmla="*/ 54 w 9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84">
                      <a:moveTo>
                        <a:pt x="54" y="0"/>
                      </a:moveTo>
                      <a:lnTo>
                        <a:pt x="10" y="9"/>
                      </a:lnTo>
                      <a:lnTo>
                        <a:pt x="0" y="47"/>
                      </a:lnTo>
                      <a:lnTo>
                        <a:pt x="10" y="75"/>
                      </a:lnTo>
                      <a:lnTo>
                        <a:pt x="54" y="84"/>
                      </a:lnTo>
                      <a:lnTo>
                        <a:pt x="86" y="75"/>
                      </a:lnTo>
                      <a:lnTo>
                        <a:pt x="97" y="47"/>
                      </a:lnTo>
                      <a:lnTo>
                        <a:pt x="86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DB7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81" name="Freeform 332"/>
                <p:cNvSpPr>
                  <a:spLocks/>
                </p:cNvSpPr>
                <p:nvPr/>
              </p:nvSpPr>
              <p:spPr bwMode="auto">
                <a:xfrm>
                  <a:off x="4070" y="1793"/>
                  <a:ext cx="76" cy="66"/>
                </a:xfrm>
                <a:custGeom>
                  <a:avLst/>
                  <a:gdLst>
                    <a:gd name="T0" fmla="*/ 44 w 76"/>
                    <a:gd name="T1" fmla="*/ 0 h 66"/>
                    <a:gd name="T2" fmla="*/ 11 w 76"/>
                    <a:gd name="T3" fmla="*/ 10 h 66"/>
                    <a:gd name="T4" fmla="*/ 0 w 76"/>
                    <a:gd name="T5" fmla="*/ 38 h 66"/>
                    <a:gd name="T6" fmla="*/ 11 w 76"/>
                    <a:gd name="T7" fmla="*/ 57 h 66"/>
                    <a:gd name="T8" fmla="*/ 44 w 76"/>
                    <a:gd name="T9" fmla="*/ 66 h 66"/>
                    <a:gd name="T10" fmla="*/ 65 w 76"/>
                    <a:gd name="T11" fmla="*/ 57 h 66"/>
                    <a:gd name="T12" fmla="*/ 76 w 76"/>
                    <a:gd name="T13" fmla="*/ 38 h 66"/>
                    <a:gd name="T14" fmla="*/ 65 w 76"/>
                    <a:gd name="T15" fmla="*/ 10 h 66"/>
                    <a:gd name="T16" fmla="*/ 44 w 76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44" y="0"/>
                      </a:moveTo>
                      <a:lnTo>
                        <a:pt x="11" y="10"/>
                      </a:lnTo>
                      <a:lnTo>
                        <a:pt x="0" y="38"/>
                      </a:lnTo>
                      <a:lnTo>
                        <a:pt x="11" y="57"/>
                      </a:lnTo>
                      <a:lnTo>
                        <a:pt x="44" y="66"/>
                      </a:lnTo>
                      <a:lnTo>
                        <a:pt x="65" y="57"/>
                      </a:lnTo>
                      <a:lnTo>
                        <a:pt x="76" y="38"/>
                      </a:lnTo>
                      <a:lnTo>
                        <a:pt x="65" y="1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86BE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82" name="Freeform 333"/>
                <p:cNvSpPr>
                  <a:spLocks/>
                </p:cNvSpPr>
                <p:nvPr/>
              </p:nvSpPr>
              <p:spPr bwMode="auto">
                <a:xfrm>
                  <a:off x="4081" y="1803"/>
                  <a:ext cx="65" cy="56"/>
                </a:xfrm>
                <a:custGeom>
                  <a:avLst/>
                  <a:gdLst>
                    <a:gd name="T0" fmla="*/ 33 w 65"/>
                    <a:gd name="T1" fmla="*/ 0 h 56"/>
                    <a:gd name="T2" fmla="*/ 11 w 65"/>
                    <a:gd name="T3" fmla="*/ 9 h 56"/>
                    <a:gd name="T4" fmla="*/ 0 w 65"/>
                    <a:gd name="T5" fmla="*/ 28 h 56"/>
                    <a:gd name="T6" fmla="*/ 11 w 65"/>
                    <a:gd name="T7" fmla="*/ 47 h 56"/>
                    <a:gd name="T8" fmla="*/ 33 w 65"/>
                    <a:gd name="T9" fmla="*/ 56 h 56"/>
                    <a:gd name="T10" fmla="*/ 54 w 65"/>
                    <a:gd name="T11" fmla="*/ 47 h 56"/>
                    <a:gd name="T12" fmla="*/ 65 w 65"/>
                    <a:gd name="T13" fmla="*/ 28 h 56"/>
                    <a:gd name="T14" fmla="*/ 54 w 65"/>
                    <a:gd name="T15" fmla="*/ 9 h 56"/>
                    <a:gd name="T16" fmla="*/ 33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3" y="0"/>
                      </a:moveTo>
                      <a:lnTo>
                        <a:pt x="11" y="9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3" y="56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8DC4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83" name="Freeform 334"/>
                <p:cNvSpPr>
                  <a:spLocks/>
                </p:cNvSpPr>
                <p:nvPr/>
              </p:nvSpPr>
              <p:spPr bwMode="auto">
                <a:xfrm>
                  <a:off x="4092" y="1812"/>
                  <a:ext cx="43" cy="38"/>
                </a:xfrm>
                <a:custGeom>
                  <a:avLst/>
                  <a:gdLst>
                    <a:gd name="T0" fmla="*/ 22 w 43"/>
                    <a:gd name="T1" fmla="*/ 0 h 38"/>
                    <a:gd name="T2" fmla="*/ 11 w 43"/>
                    <a:gd name="T3" fmla="*/ 9 h 38"/>
                    <a:gd name="T4" fmla="*/ 0 w 43"/>
                    <a:gd name="T5" fmla="*/ 19 h 38"/>
                    <a:gd name="T6" fmla="*/ 11 w 43"/>
                    <a:gd name="T7" fmla="*/ 28 h 38"/>
                    <a:gd name="T8" fmla="*/ 22 w 43"/>
                    <a:gd name="T9" fmla="*/ 38 h 38"/>
                    <a:gd name="T10" fmla="*/ 33 w 43"/>
                    <a:gd name="T11" fmla="*/ 28 h 38"/>
                    <a:gd name="T12" fmla="*/ 43 w 43"/>
                    <a:gd name="T13" fmla="*/ 19 h 38"/>
                    <a:gd name="T14" fmla="*/ 33 w 43"/>
                    <a:gd name="T15" fmla="*/ 9 h 38"/>
                    <a:gd name="T16" fmla="*/ 22 w 43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38">
                      <a:moveTo>
                        <a:pt x="22" y="0"/>
                      </a:moveTo>
                      <a:lnTo>
                        <a:pt x="11" y="9"/>
                      </a:lnTo>
                      <a:lnTo>
                        <a:pt x="0" y="19"/>
                      </a:lnTo>
                      <a:lnTo>
                        <a:pt x="11" y="28"/>
                      </a:lnTo>
                      <a:lnTo>
                        <a:pt x="22" y="38"/>
                      </a:lnTo>
                      <a:lnTo>
                        <a:pt x="33" y="28"/>
                      </a:lnTo>
                      <a:lnTo>
                        <a:pt x="43" y="19"/>
                      </a:lnTo>
                      <a:lnTo>
                        <a:pt x="33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2C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84" name="Freeform 335"/>
                <p:cNvSpPr>
                  <a:spLocks/>
                </p:cNvSpPr>
                <p:nvPr/>
              </p:nvSpPr>
              <p:spPr bwMode="auto">
                <a:xfrm>
                  <a:off x="4103" y="1821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10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10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10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96CA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0" name="Group 350"/>
              <p:cNvGrpSpPr>
                <a:grpSpLocks/>
              </p:cNvGrpSpPr>
              <p:nvPr/>
            </p:nvGrpSpPr>
            <p:grpSpPr bwMode="auto">
              <a:xfrm>
                <a:off x="5033962" y="2698750"/>
                <a:ext cx="395288" cy="385762"/>
                <a:chOff x="3171" y="1700"/>
                <a:chExt cx="249" cy="243"/>
              </a:xfrm>
            </p:grpSpPr>
            <p:sp>
              <p:nvSpPr>
                <p:cNvPr id="259" name="Freeform 337"/>
                <p:cNvSpPr>
                  <a:spLocks/>
                </p:cNvSpPr>
                <p:nvPr/>
              </p:nvSpPr>
              <p:spPr bwMode="auto">
                <a:xfrm>
                  <a:off x="3171" y="1700"/>
                  <a:ext cx="249" cy="243"/>
                </a:xfrm>
                <a:custGeom>
                  <a:avLst/>
                  <a:gdLst>
                    <a:gd name="T0" fmla="*/ 130 w 249"/>
                    <a:gd name="T1" fmla="*/ 0 h 243"/>
                    <a:gd name="T2" fmla="*/ 87 w 249"/>
                    <a:gd name="T3" fmla="*/ 9 h 243"/>
                    <a:gd name="T4" fmla="*/ 44 w 249"/>
                    <a:gd name="T5" fmla="*/ 37 h 243"/>
                    <a:gd name="T6" fmla="*/ 11 w 249"/>
                    <a:gd name="T7" fmla="*/ 75 h 243"/>
                    <a:gd name="T8" fmla="*/ 0 w 249"/>
                    <a:gd name="T9" fmla="*/ 121 h 243"/>
                    <a:gd name="T10" fmla="*/ 11 w 249"/>
                    <a:gd name="T11" fmla="*/ 168 h 243"/>
                    <a:gd name="T12" fmla="*/ 44 w 249"/>
                    <a:gd name="T13" fmla="*/ 206 h 243"/>
                    <a:gd name="T14" fmla="*/ 87 w 249"/>
                    <a:gd name="T15" fmla="*/ 234 h 243"/>
                    <a:gd name="T16" fmla="*/ 130 w 249"/>
                    <a:gd name="T17" fmla="*/ 243 h 243"/>
                    <a:gd name="T18" fmla="*/ 174 w 249"/>
                    <a:gd name="T19" fmla="*/ 234 h 243"/>
                    <a:gd name="T20" fmla="*/ 217 w 249"/>
                    <a:gd name="T21" fmla="*/ 206 h 243"/>
                    <a:gd name="T22" fmla="*/ 239 w 249"/>
                    <a:gd name="T23" fmla="*/ 168 h 243"/>
                    <a:gd name="T24" fmla="*/ 249 w 249"/>
                    <a:gd name="T25" fmla="*/ 121 h 243"/>
                    <a:gd name="T26" fmla="*/ 239 w 249"/>
                    <a:gd name="T27" fmla="*/ 75 h 243"/>
                    <a:gd name="T28" fmla="*/ 217 w 249"/>
                    <a:gd name="T29" fmla="*/ 37 h 243"/>
                    <a:gd name="T30" fmla="*/ 174 w 249"/>
                    <a:gd name="T31" fmla="*/ 9 h 243"/>
                    <a:gd name="T32" fmla="*/ 130 w 249"/>
                    <a:gd name="T33" fmla="*/ 0 h 2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3">
                      <a:moveTo>
                        <a:pt x="130" y="0"/>
                      </a:moveTo>
                      <a:lnTo>
                        <a:pt x="87" y="9"/>
                      </a:lnTo>
                      <a:lnTo>
                        <a:pt x="44" y="37"/>
                      </a:lnTo>
                      <a:lnTo>
                        <a:pt x="11" y="75"/>
                      </a:lnTo>
                      <a:lnTo>
                        <a:pt x="0" y="121"/>
                      </a:lnTo>
                      <a:lnTo>
                        <a:pt x="11" y="168"/>
                      </a:lnTo>
                      <a:lnTo>
                        <a:pt x="44" y="206"/>
                      </a:lnTo>
                      <a:lnTo>
                        <a:pt x="87" y="234"/>
                      </a:lnTo>
                      <a:lnTo>
                        <a:pt x="130" y="243"/>
                      </a:lnTo>
                      <a:lnTo>
                        <a:pt x="174" y="234"/>
                      </a:lnTo>
                      <a:lnTo>
                        <a:pt x="217" y="206"/>
                      </a:lnTo>
                      <a:lnTo>
                        <a:pt x="239" y="168"/>
                      </a:lnTo>
                      <a:lnTo>
                        <a:pt x="249" y="121"/>
                      </a:lnTo>
                      <a:lnTo>
                        <a:pt x="239" y="75"/>
                      </a:lnTo>
                      <a:lnTo>
                        <a:pt x="217" y="37"/>
                      </a:lnTo>
                      <a:lnTo>
                        <a:pt x="174" y="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FF99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60" name="Freeform 338"/>
                <p:cNvSpPr>
                  <a:spLocks/>
                </p:cNvSpPr>
                <p:nvPr/>
              </p:nvSpPr>
              <p:spPr bwMode="auto">
                <a:xfrm>
                  <a:off x="3182" y="1718"/>
                  <a:ext cx="228" cy="207"/>
                </a:xfrm>
                <a:custGeom>
                  <a:avLst/>
                  <a:gdLst>
                    <a:gd name="T0" fmla="*/ 119 w 228"/>
                    <a:gd name="T1" fmla="*/ 0 h 207"/>
                    <a:gd name="T2" fmla="*/ 76 w 228"/>
                    <a:gd name="T3" fmla="*/ 10 h 207"/>
                    <a:gd name="T4" fmla="*/ 43 w 228"/>
                    <a:gd name="T5" fmla="*/ 28 h 207"/>
                    <a:gd name="T6" fmla="*/ 11 w 228"/>
                    <a:gd name="T7" fmla="*/ 66 h 207"/>
                    <a:gd name="T8" fmla="*/ 0 w 228"/>
                    <a:gd name="T9" fmla="*/ 103 h 207"/>
                    <a:gd name="T10" fmla="*/ 11 w 228"/>
                    <a:gd name="T11" fmla="*/ 141 h 207"/>
                    <a:gd name="T12" fmla="*/ 43 w 228"/>
                    <a:gd name="T13" fmla="*/ 178 h 207"/>
                    <a:gd name="T14" fmla="*/ 76 w 228"/>
                    <a:gd name="T15" fmla="*/ 197 h 207"/>
                    <a:gd name="T16" fmla="*/ 119 w 228"/>
                    <a:gd name="T17" fmla="*/ 207 h 207"/>
                    <a:gd name="T18" fmla="*/ 163 w 228"/>
                    <a:gd name="T19" fmla="*/ 197 h 207"/>
                    <a:gd name="T20" fmla="*/ 195 w 228"/>
                    <a:gd name="T21" fmla="*/ 178 h 207"/>
                    <a:gd name="T22" fmla="*/ 217 w 228"/>
                    <a:gd name="T23" fmla="*/ 141 h 207"/>
                    <a:gd name="T24" fmla="*/ 228 w 228"/>
                    <a:gd name="T25" fmla="*/ 103 h 207"/>
                    <a:gd name="T26" fmla="*/ 217 w 228"/>
                    <a:gd name="T27" fmla="*/ 66 h 207"/>
                    <a:gd name="T28" fmla="*/ 195 w 228"/>
                    <a:gd name="T29" fmla="*/ 28 h 207"/>
                    <a:gd name="T30" fmla="*/ 163 w 228"/>
                    <a:gd name="T31" fmla="*/ 10 h 207"/>
                    <a:gd name="T32" fmla="*/ 119 w 228"/>
                    <a:gd name="T33" fmla="*/ 0 h 2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8" h="207">
                      <a:moveTo>
                        <a:pt x="119" y="0"/>
                      </a:moveTo>
                      <a:lnTo>
                        <a:pt x="76" y="10"/>
                      </a:lnTo>
                      <a:lnTo>
                        <a:pt x="43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43" y="178"/>
                      </a:lnTo>
                      <a:lnTo>
                        <a:pt x="76" y="197"/>
                      </a:lnTo>
                      <a:lnTo>
                        <a:pt x="119" y="207"/>
                      </a:lnTo>
                      <a:lnTo>
                        <a:pt x="163" y="197"/>
                      </a:lnTo>
                      <a:lnTo>
                        <a:pt x="195" y="178"/>
                      </a:lnTo>
                      <a:lnTo>
                        <a:pt x="217" y="141"/>
                      </a:lnTo>
                      <a:lnTo>
                        <a:pt x="228" y="103"/>
                      </a:lnTo>
                      <a:lnTo>
                        <a:pt x="217" y="66"/>
                      </a:lnTo>
                      <a:lnTo>
                        <a:pt x="195" y="28"/>
                      </a:lnTo>
                      <a:lnTo>
                        <a:pt x="163" y="1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FF9B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61" name="Freeform 339"/>
                <p:cNvSpPr>
                  <a:spLocks/>
                </p:cNvSpPr>
                <p:nvPr/>
              </p:nvSpPr>
              <p:spPr bwMode="auto">
                <a:xfrm>
                  <a:off x="3193" y="1728"/>
                  <a:ext cx="206" cy="187"/>
                </a:xfrm>
                <a:custGeom>
                  <a:avLst/>
                  <a:gdLst>
                    <a:gd name="T0" fmla="*/ 108 w 206"/>
                    <a:gd name="T1" fmla="*/ 0 h 187"/>
                    <a:gd name="T2" fmla="*/ 65 w 206"/>
                    <a:gd name="T3" fmla="*/ 9 h 187"/>
                    <a:gd name="T4" fmla="*/ 32 w 206"/>
                    <a:gd name="T5" fmla="*/ 28 h 187"/>
                    <a:gd name="T6" fmla="*/ 11 w 206"/>
                    <a:gd name="T7" fmla="*/ 56 h 187"/>
                    <a:gd name="T8" fmla="*/ 0 w 206"/>
                    <a:gd name="T9" fmla="*/ 93 h 187"/>
                    <a:gd name="T10" fmla="*/ 11 w 206"/>
                    <a:gd name="T11" fmla="*/ 131 h 187"/>
                    <a:gd name="T12" fmla="*/ 32 w 206"/>
                    <a:gd name="T13" fmla="*/ 159 h 187"/>
                    <a:gd name="T14" fmla="*/ 65 w 206"/>
                    <a:gd name="T15" fmla="*/ 178 h 187"/>
                    <a:gd name="T16" fmla="*/ 108 w 206"/>
                    <a:gd name="T17" fmla="*/ 187 h 187"/>
                    <a:gd name="T18" fmla="*/ 152 w 206"/>
                    <a:gd name="T19" fmla="*/ 178 h 187"/>
                    <a:gd name="T20" fmla="*/ 173 w 206"/>
                    <a:gd name="T21" fmla="*/ 159 h 187"/>
                    <a:gd name="T22" fmla="*/ 195 w 206"/>
                    <a:gd name="T23" fmla="*/ 131 h 187"/>
                    <a:gd name="T24" fmla="*/ 206 w 206"/>
                    <a:gd name="T25" fmla="*/ 93 h 187"/>
                    <a:gd name="T26" fmla="*/ 195 w 206"/>
                    <a:gd name="T27" fmla="*/ 56 h 187"/>
                    <a:gd name="T28" fmla="*/ 173 w 206"/>
                    <a:gd name="T29" fmla="*/ 28 h 187"/>
                    <a:gd name="T30" fmla="*/ 152 w 206"/>
                    <a:gd name="T31" fmla="*/ 9 h 187"/>
                    <a:gd name="T32" fmla="*/ 108 w 206"/>
                    <a:gd name="T33" fmla="*/ 0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6" h="187">
                      <a:moveTo>
                        <a:pt x="108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1" y="56"/>
                      </a:lnTo>
                      <a:lnTo>
                        <a:pt x="0" y="93"/>
                      </a:lnTo>
                      <a:lnTo>
                        <a:pt x="11" y="131"/>
                      </a:lnTo>
                      <a:lnTo>
                        <a:pt x="32" y="159"/>
                      </a:lnTo>
                      <a:lnTo>
                        <a:pt x="65" y="178"/>
                      </a:lnTo>
                      <a:lnTo>
                        <a:pt x="108" y="187"/>
                      </a:lnTo>
                      <a:lnTo>
                        <a:pt x="152" y="178"/>
                      </a:lnTo>
                      <a:lnTo>
                        <a:pt x="173" y="159"/>
                      </a:lnTo>
                      <a:lnTo>
                        <a:pt x="195" y="131"/>
                      </a:lnTo>
                      <a:lnTo>
                        <a:pt x="206" y="93"/>
                      </a:lnTo>
                      <a:lnTo>
                        <a:pt x="195" y="56"/>
                      </a:lnTo>
                      <a:lnTo>
                        <a:pt x="173" y="28"/>
                      </a:lnTo>
                      <a:lnTo>
                        <a:pt x="152" y="9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FF9F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62" name="Freeform 340"/>
                <p:cNvSpPr>
                  <a:spLocks/>
                </p:cNvSpPr>
                <p:nvPr/>
              </p:nvSpPr>
              <p:spPr bwMode="auto">
                <a:xfrm>
                  <a:off x="3204" y="1737"/>
                  <a:ext cx="184" cy="178"/>
                </a:xfrm>
                <a:custGeom>
                  <a:avLst/>
                  <a:gdLst>
                    <a:gd name="T0" fmla="*/ 97 w 184"/>
                    <a:gd name="T1" fmla="*/ 0 h 178"/>
                    <a:gd name="T2" fmla="*/ 65 w 184"/>
                    <a:gd name="T3" fmla="*/ 9 h 178"/>
                    <a:gd name="T4" fmla="*/ 32 w 184"/>
                    <a:gd name="T5" fmla="*/ 28 h 178"/>
                    <a:gd name="T6" fmla="*/ 11 w 184"/>
                    <a:gd name="T7" fmla="*/ 56 h 178"/>
                    <a:gd name="T8" fmla="*/ 0 w 184"/>
                    <a:gd name="T9" fmla="*/ 84 h 178"/>
                    <a:gd name="T10" fmla="*/ 11 w 184"/>
                    <a:gd name="T11" fmla="*/ 122 h 178"/>
                    <a:gd name="T12" fmla="*/ 32 w 184"/>
                    <a:gd name="T13" fmla="*/ 150 h 178"/>
                    <a:gd name="T14" fmla="*/ 65 w 184"/>
                    <a:gd name="T15" fmla="*/ 169 h 178"/>
                    <a:gd name="T16" fmla="*/ 97 w 184"/>
                    <a:gd name="T17" fmla="*/ 178 h 178"/>
                    <a:gd name="T18" fmla="*/ 130 w 184"/>
                    <a:gd name="T19" fmla="*/ 169 h 178"/>
                    <a:gd name="T20" fmla="*/ 162 w 184"/>
                    <a:gd name="T21" fmla="*/ 150 h 178"/>
                    <a:gd name="T22" fmla="*/ 173 w 184"/>
                    <a:gd name="T23" fmla="*/ 122 h 178"/>
                    <a:gd name="T24" fmla="*/ 184 w 184"/>
                    <a:gd name="T25" fmla="*/ 84 h 178"/>
                    <a:gd name="T26" fmla="*/ 173 w 184"/>
                    <a:gd name="T27" fmla="*/ 56 h 178"/>
                    <a:gd name="T28" fmla="*/ 162 w 184"/>
                    <a:gd name="T29" fmla="*/ 28 h 178"/>
                    <a:gd name="T30" fmla="*/ 130 w 184"/>
                    <a:gd name="T31" fmla="*/ 9 h 178"/>
                    <a:gd name="T32" fmla="*/ 97 w 18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78">
                      <a:moveTo>
                        <a:pt x="97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22"/>
                      </a:lnTo>
                      <a:lnTo>
                        <a:pt x="32" y="150"/>
                      </a:lnTo>
                      <a:lnTo>
                        <a:pt x="65" y="169"/>
                      </a:lnTo>
                      <a:lnTo>
                        <a:pt x="97" y="178"/>
                      </a:lnTo>
                      <a:lnTo>
                        <a:pt x="130" y="169"/>
                      </a:lnTo>
                      <a:lnTo>
                        <a:pt x="162" y="150"/>
                      </a:lnTo>
                      <a:lnTo>
                        <a:pt x="173" y="122"/>
                      </a:lnTo>
                      <a:lnTo>
                        <a:pt x="184" y="84"/>
                      </a:lnTo>
                      <a:lnTo>
                        <a:pt x="173" y="56"/>
                      </a:lnTo>
                      <a:lnTo>
                        <a:pt x="162" y="28"/>
                      </a:lnTo>
                      <a:lnTo>
                        <a:pt x="130" y="9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FFA4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63" name="Freeform 341"/>
                <p:cNvSpPr>
                  <a:spLocks/>
                </p:cNvSpPr>
                <p:nvPr/>
              </p:nvSpPr>
              <p:spPr bwMode="auto">
                <a:xfrm>
                  <a:off x="3215" y="1746"/>
                  <a:ext cx="173" cy="160"/>
                </a:xfrm>
                <a:custGeom>
                  <a:avLst/>
                  <a:gdLst>
                    <a:gd name="T0" fmla="*/ 86 w 173"/>
                    <a:gd name="T1" fmla="*/ 0 h 160"/>
                    <a:gd name="T2" fmla="*/ 54 w 173"/>
                    <a:gd name="T3" fmla="*/ 10 h 160"/>
                    <a:gd name="T4" fmla="*/ 32 w 173"/>
                    <a:gd name="T5" fmla="*/ 29 h 160"/>
                    <a:gd name="T6" fmla="*/ 10 w 173"/>
                    <a:gd name="T7" fmla="*/ 47 h 160"/>
                    <a:gd name="T8" fmla="*/ 0 w 173"/>
                    <a:gd name="T9" fmla="*/ 75 h 160"/>
                    <a:gd name="T10" fmla="*/ 10 w 173"/>
                    <a:gd name="T11" fmla="*/ 113 h 160"/>
                    <a:gd name="T12" fmla="*/ 32 w 173"/>
                    <a:gd name="T13" fmla="*/ 132 h 160"/>
                    <a:gd name="T14" fmla="*/ 54 w 173"/>
                    <a:gd name="T15" fmla="*/ 150 h 160"/>
                    <a:gd name="T16" fmla="*/ 86 w 173"/>
                    <a:gd name="T17" fmla="*/ 160 h 160"/>
                    <a:gd name="T18" fmla="*/ 119 w 173"/>
                    <a:gd name="T19" fmla="*/ 150 h 160"/>
                    <a:gd name="T20" fmla="*/ 151 w 173"/>
                    <a:gd name="T21" fmla="*/ 132 h 160"/>
                    <a:gd name="T22" fmla="*/ 162 w 173"/>
                    <a:gd name="T23" fmla="*/ 113 h 160"/>
                    <a:gd name="T24" fmla="*/ 173 w 173"/>
                    <a:gd name="T25" fmla="*/ 75 h 160"/>
                    <a:gd name="T26" fmla="*/ 162 w 173"/>
                    <a:gd name="T27" fmla="*/ 47 h 160"/>
                    <a:gd name="T28" fmla="*/ 151 w 173"/>
                    <a:gd name="T29" fmla="*/ 29 h 160"/>
                    <a:gd name="T30" fmla="*/ 119 w 173"/>
                    <a:gd name="T31" fmla="*/ 10 h 160"/>
                    <a:gd name="T32" fmla="*/ 86 w 173"/>
                    <a:gd name="T33" fmla="*/ 0 h 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3" h="160">
                      <a:moveTo>
                        <a:pt x="86" y="0"/>
                      </a:moveTo>
                      <a:lnTo>
                        <a:pt x="54" y="10"/>
                      </a:lnTo>
                      <a:lnTo>
                        <a:pt x="32" y="29"/>
                      </a:lnTo>
                      <a:lnTo>
                        <a:pt x="10" y="47"/>
                      </a:lnTo>
                      <a:lnTo>
                        <a:pt x="0" y="75"/>
                      </a:lnTo>
                      <a:lnTo>
                        <a:pt x="10" y="113"/>
                      </a:lnTo>
                      <a:lnTo>
                        <a:pt x="32" y="132"/>
                      </a:lnTo>
                      <a:lnTo>
                        <a:pt x="54" y="150"/>
                      </a:lnTo>
                      <a:lnTo>
                        <a:pt x="86" y="160"/>
                      </a:lnTo>
                      <a:lnTo>
                        <a:pt x="119" y="150"/>
                      </a:lnTo>
                      <a:lnTo>
                        <a:pt x="151" y="132"/>
                      </a:lnTo>
                      <a:lnTo>
                        <a:pt x="162" y="113"/>
                      </a:lnTo>
                      <a:lnTo>
                        <a:pt x="173" y="75"/>
                      </a:lnTo>
                      <a:lnTo>
                        <a:pt x="162" y="47"/>
                      </a:lnTo>
                      <a:lnTo>
                        <a:pt x="151" y="29"/>
                      </a:lnTo>
                      <a:lnTo>
                        <a:pt x="119" y="1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FFAA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64" name="Freeform 342"/>
                <p:cNvSpPr>
                  <a:spLocks/>
                </p:cNvSpPr>
                <p:nvPr/>
              </p:nvSpPr>
              <p:spPr bwMode="auto">
                <a:xfrm>
                  <a:off x="3225" y="1756"/>
                  <a:ext cx="152" cy="140"/>
                </a:xfrm>
                <a:custGeom>
                  <a:avLst/>
                  <a:gdLst>
                    <a:gd name="T0" fmla="*/ 76 w 152"/>
                    <a:gd name="T1" fmla="*/ 0 h 140"/>
                    <a:gd name="T2" fmla="*/ 55 w 152"/>
                    <a:gd name="T3" fmla="*/ 9 h 140"/>
                    <a:gd name="T4" fmla="*/ 22 w 152"/>
                    <a:gd name="T5" fmla="*/ 19 h 140"/>
                    <a:gd name="T6" fmla="*/ 11 w 152"/>
                    <a:gd name="T7" fmla="*/ 37 h 140"/>
                    <a:gd name="T8" fmla="*/ 0 w 152"/>
                    <a:gd name="T9" fmla="*/ 65 h 140"/>
                    <a:gd name="T10" fmla="*/ 11 w 152"/>
                    <a:gd name="T11" fmla="*/ 94 h 140"/>
                    <a:gd name="T12" fmla="*/ 22 w 152"/>
                    <a:gd name="T13" fmla="*/ 122 h 140"/>
                    <a:gd name="T14" fmla="*/ 55 w 152"/>
                    <a:gd name="T15" fmla="*/ 131 h 140"/>
                    <a:gd name="T16" fmla="*/ 76 w 152"/>
                    <a:gd name="T17" fmla="*/ 140 h 140"/>
                    <a:gd name="T18" fmla="*/ 109 w 152"/>
                    <a:gd name="T19" fmla="*/ 131 h 140"/>
                    <a:gd name="T20" fmla="*/ 130 w 152"/>
                    <a:gd name="T21" fmla="*/ 122 h 140"/>
                    <a:gd name="T22" fmla="*/ 152 w 152"/>
                    <a:gd name="T23" fmla="*/ 94 h 140"/>
                    <a:gd name="T24" fmla="*/ 152 w 152"/>
                    <a:gd name="T25" fmla="*/ 65 h 140"/>
                    <a:gd name="T26" fmla="*/ 152 w 152"/>
                    <a:gd name="T27" fmla="*/ 37 h 140"/>
                    <a:gd name="T28" fmla="*/ 130 w 152"/>
                    <a:gd name="T29" fmla="*/ 19 h 140"/>
                    <a:gd name="T30" fmla="*/ 109 w 152"/>
                    <a:gd name="T31" fmla="*/ 9 h 140"/>
                    <a:gd name="T32" fmla="*/ 76 w 152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0">
                      <a:moveTo>
                        <a:pt x="76" y="0"/>
                      </a:moveTo>
                      <a:lnTo>
                        <a:pt x="55" y="9"/>
                      </a:lnTo>
                      <a:lnTo>
                        <a:pt x="22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55" y="131"/>
                      </a:lnTo>
                      <a:lnTo>
                        <a:pt x="76" y="140"/>
                      </a:lnTo>
                      <a:lnTo>
                        <a:pt x="109" y="131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5"/>
                      </a:lnTo>
                      <a:lnTo>
                        <a:pt x="152" y="37"/>
                      </a:lnTo>
                      <a:lnTo>
                        <a:pt x="130" y="19"/>
                      </a:lnTo>
                      <a:lnTo>
                        <a:pt x="109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FFB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65" name="Freeform 343"/>
                <p:cNvSpPr>
                  <a:spLocks/>
                </p:cNvSpPr>
                <p:nvPr/>
              </p:nvSpPr>
              <p:spPr bwMode="auto">
                <a:xfrm>
                  <a:off x="3236" y="1765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4 w 130"/>
                    <a:gd name="T3" fmla="*/ 10 h 122"/>
                    <a:gd name="T4" fmla="*/ 22 w 130"/>
                    <a:gd name="T5" fmla="*/ 19 h 122"/>
                    <a:gd name="T6" fmla="*/ 11 w 130"/>
                    <a:gd name="T7" fmla="*/ 38 h 122"/>
                    <a:gd name="T8" fmla="*/ 0 w 130"/>
                    <a:gd name="T9" fmla="*/ 66 h 122"/>
                    <a:gd name="T10" fmla="*/ 11 w 130"/>
                    <a:gd name="T11" fmla="*/ 85 h 122"/>
                    <a:gd name="T12" fmla="*/ 22 w 130"/>
                    <a:gd name="T13" fmla="*/ 103 h 122"/>
                    <a:gd name="T14" fmla="*/ 44 w 130"/>
                    <a:gd name="T15" fmla="*/ 122 h 122"/>
                    <a:gd name="T16" fmla="*/ 65 w 130"/>
                    <a:gd name="T17" fmla="*/ 122 h 122"/>
                    <a:gd name="T18" fmla="*/ 87 w 130"/>
                    <a:gd name="T19" fmla="*/ 122 h 122"/>
                    <a:gd name="T20" fmla="*/ 109 w 130"/>
                    <a:gd name="T21" fmla="*/ 103 h 122"/>
                    <a:gd name="T22" fmla="*/ 130 w 130"/>
                    <a:gd name="T23" fmla="*/ 85 h 122"/>
                    <a:gd name="T24" fmla="*/ 130 w 130"/>
                    <a:gd name="T25" fmla="*/ 66 h 122"/>
                    <a:gd name="T26" fmla="*/ 130 w 130"/>
                    <a:gd name="T27" fmla="*/ 38 h 122"/>
                    <a:gd name="T28" fmla="*/ 109 w 130"/>
                    <a:gd name="T29" fmla="*/ 19 h 122"/>
                    <a:gd name="T30" fmla="*/ 87 w 130"/>
                    <a:gd name="T31" fmla="*/ 10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4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85"/>
                      </a:lnTo>
                      <a:lnTo>
                        <a:pt x="22" y="103"/>
                      </a:lnTo>
                      <a:lnTo>
                        <a:pt x="44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9" y="103"/>
                      </a:lnTo>
                      <a:lnTo>
                        <a:pt x="130" y="85"/>
                      </a:lnTo>
                      <a:lnTo>
                        <a:pt x="130" y="66"/>
                      </a:lnTo>
                      <a:lnTo>
                        <a:pt x="130" y="38"/>
                      </a:lnTo>
                      <a:lnTo>
                        <a:pt x="109" y="19"/>
                      </a:lnTo>
                      <a:lnTo>
                        <a:pt x="87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B9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66" name="Freeform 344"/>
                <p:cNvSpPr>
                  <a:spLocks/>
                </p:cNvSpPr>
                <p:nvPr/>
              </p:nvSpPr>
              <p:spPr bwMode="auto">
                <a:xfrm>
                  <a:off x="3236" y="1775"/>
                  <a:ext cx="119" cy="103"/>
                </a:xfrm>
                <a:custGeom>
                  <a:avLst/>
                  <a:gdLst>
                    <a:gd name="T0" fmla="*/ 65 w 119"/>
                    <a:gd name="T1" fmla="*/ 0 h 103"/>
                    <a:gd name="T2" fmla="*/ 44 w 119"/>
                    <a:gd name="T3" fmla="*/ 9 h 103"/>
                    <a:gd name="T4" fmla="*/ 22 w 119"/>
                    <a:gd name="T5" fmla="*/ 18 h 103"/>
                    <a:gd name="T6" fmla="*/ 11 w 119"/>
                    <a:gd name="T7" fmla="*/ 37 h 103"/>
                    <a:gd name="T8" fmla="*/ 0 w 119"/>
                    <a:gd name="T9" fmla="*/ 56 h 103"/>
                    <a:gd name="T10" fmla="*/ 11 w 119"/>
                    <a:gd name="T11" fmla="*/ 75 h 103"/>
                    <a:gd name="T12" fmla="*/ 22 w 119"/>
                    <a:gd name="T13" fmla="*/ 93 h 103"/>
                    <a:gd name="T14" fmla="*/ 65 w 119"/>
                    <a:gd name="T15" fmla="*/ 103 h 103"/>
                    <a:gd name="T16" fmla="*/ 109 w 119"/>
                    <a:gd name="T17" fmla="*/ 93 h 103"/>
                    <a:gd name="T18" fmla="*/ 119 w 119"/>
                    <a:gd name="T19" fmla="*/ 56 h 103"/>
                    <a:gd name="T20" fmla="*/ 109 w 119"/>
                    <a:gd name="T21" fmla="*/ 18 h 103"/>
                    <a:gd name="T22" fmla="*/ 87 w 119"/>
                    <a:gd name="T23" fmla="*/ 9 h 103"/>
                    <a:gd name="T24" fmla="*/ 65 w 119"/>
                    <a:gd name="T25" fmla="*/ 0 h 10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9" h="103">
                      <a:moveTo>
                        <a:pt x="65" y="0"/>
                      </a:moveTo>
                      <a:lnTo>
                        <a:pt x="44" y="9"/>
                      </a:lnTo>
                      <a:lnTo>
                        <a:pt x="22" y="18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1" y="75"/>
                      </a:lnTo>
                      <a:lnTo>
                        <a:pt x="22" y="93"/>
                      </a:lnTo>
                      <a:lnTo>
                        <a:pt x="65" y="103"/>
                      </a:lnTo>
                      <a:lnTo>
                        <a:pt x="109" y="93"/>
                      </a:lnTo>
                      <a:lnTo>
                        <a:pt x="119" y="56"/>
                      </a:lnTo>
                      <a:lnTo>
                        <a:pt x="109" y="18"/>
                      </a:lnTo>
                      <a:lnTo>
                        <a:pt x="8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C2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67" name="Freeform 345"/>
                <p:cNvSpPr>
                  <a:spLocks/>
                </p:cNvSpPr>
                <p:nvPr/>
              </p:nvSpPr>
              <p:spPr bwMode="auto">
                <a:xfrm>
                  <a:off x="3247" y="1784"/>
                  <a:ext cx="98" cy="84"/>
                </a:xfrm>
                <a:custGeom>
                  <a:avLst/>
                  <a:gdLst>
                    <a:gd name="T0" fmla="*/ 54 w 98"/>
                    <a:gd name="T1" fmla="*/ 0 h 84"/>
                    <a:gd name="T2" fmla="*/ 11 w 98"/>
                    <a:gd name="T3" fmla="*/ 9 h 84"/>
                    <a:gd name="T4" fmla="*/ 0 w 98"/>
                    <a:gd name="T5" fmla="*/ 47 h 84"/>
                    <a:gd name="T6" fmla="*/ 11 w 98"/>
                    <a:gd name="T7" fmla="*/ 75 h 84"/>
                    <a:gd name="T8" fmla="*/ 54 w 98"/>
                    <a:gd name="T9" fmla="*/ 84 h 84"/>
                    <a:gd name="T10" fmla="*/ 87 w 98"/>
                    <a:gd name="T11" fmla="*/ 75 h 84"/>
                    <a:gd name="T12" fmla="*/ 98 w 98"/>
                    <a:gd name="T13" fmla="*/ 47 h 84"/>
                    <a:gd name="T14" fmla="*/ 87 w 98"/>
                    <a:gd name="T15" fmla="*/ 9 h 84"/>
                    <a:gd name="T16" fmla="*/ 54 w 98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8" h="84">
                      <a:moveTo>
                        <a:pt x="54" y="0"/>
                      </a:moveTo>
                      <a:lnTo>
                        <a:pt x="11" y="9"/>
                      </a:lnTo>
                      <a:lnTo>
                        <a:pt x="0" y="47"/>
                      </a:lnTo>
                      <a:lnTo>
                        <a:pt x="11" y="75"/>
                      </a:lnTo>
                      <a:lnTo>
                        <a:pt x="54" y="84"/>
                      </a:lnTo>
                      <a:lnTo>
                        <a:pt x="87" y="75"/>
                      </a:lnTo>
                      <a:lnTo>
                        <a:pt x="98" y="47"/>
                      </a:lnTo>
                      <a:lnTo>
                        <a:pt x="87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C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68" name="Freeform 346"/>
                <p:cNvSpPr>
                  <a:spLocks/>
                </p:cNvSpPr>
                <p:nvPr/>
              </p:nvSpPr>
              <p:spPr bwMode="auto">
                <a:xfrm>
                  <a:off x="3258" y="1793"/>
                  <a:ext cx="76" cy="66"/>
                </a:xfrm>
                <a:custGeom>
                  <a:avLst/>
                  <a:gdLst>
                    <a:gd name="T0" fmla="*/ 43 w 76"/>
                    <a:gd name="T1" fmla="*/ 0 h 66"/>
                    <a:gd name="T2" fmla="*/ 11 w 76"/>
                    <a:gd name="T3" fmla="*/ 10 h 66"/>
                    <a:gd name="T4" fmla="*/ 0 w 76"/>
                    <a:gd name="T5" fmla="*/ 38 h 66"/>
                    <a:gd name="T6" fmla="*/ 11 w 76"/>
                    <a:gd name="T7" fmla="*/ 57 h 66"/>
                    <a:gd name="T8" fmla="*/ 43 w 76"/>
                    <a:gd name="T9" fmla="*/ 66 h 66"/>
                    <a:gd name="T10" fmla="*/ 65 w 76"/>
                    <a:gd name="T11" fmla="*/ 57 h 66"/>
                    <a:gd name="T12" fmla="*/ 76 w 76"/>
                    <a:gd name="T13" fmla="*/ 38 h 66"/>
                    <a:gd name="T14" fmla="*/ 65 w 76"/>
                    <a:gd name="T15" fmla="*/ 10 h 66"/>
                    <a:gd name="T16" fmla="*/ 43 w 76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43" y="0"/>
                      </a:moveTo>
                      <a:lnTo>
                        <a:pt x="11" y="10"/>
                      </a:lnTo>
                      <a:lnTo>
                        <a:pt x="0" y="38"/>
                      </a:lnTo>
                      <a:lnTo>
                        <a:pt x="11" y="57"/>
                      </a:lnTo>
                      <a:lnTo>
                        <a:pt x="43" y="66"/>
                      </a:lnTo>
                      <a:lnTo>
                        <a:pt x="65" y="57"/>
                      </a:lnTo>
                      <a:lnTo>
                        <a:pt x="76" y="38"/>
                      </a:lnTo>
                      <a:lnTo>
                        <a:pt x="65" y="1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CF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69" name="Freeform 347"/>
                <p:cNvSpPr>
                  <a:spLocks/>
                </p:cNvSpPr>
                <p:nvPr/>
              </p:nvSpPr>
              <p:spPr bwMode="auto">
                <a:xfrm>
                  <a:off x="3269" y="1803"/>
                  <a:ext cx="65" cy="56"/>
                </a:xfrm>
                <a:custGeom>
                  <a:avLst/>
                  <a:gdLst>
                    <a:gd name="T0" fmla="*/ 32 w 65"/>
                    <a:gd name="T1" fmla="*/ 0 h 56"/>
                    <a:gd name="T2" fmla="*/ 11 w 65"/>
                    <a:gd name="T3" fmla="*/ 9 h 56"/>
                    <a:gd name="T4" fmla="*/ 0 w 65"/>
                    <a:gd name="T5" fmla="*/ 28 h 56"/>
                    <a:gd name="T6" fmla="*/ 11 w 65"/>
                    <a:gd name="T7" fmla="*/ 47 h 56"/>
                    <a:gd name="T8" fmla="*/ 32 w 65"/>
                    <a:gd name="T9" fmla="*/ 56 h 56"/>
                    <a:gd name="T10" fmla="*/ 54 w 65"/>
                    <a:gd name="T11" fmla="*/ 47 h 56"/>
                    <a:gd name="T12" fmla="*/ 65 w 65"/>
                    <a:gd name="T13" fmla="*/ 28 h 56"/>
                    <a:gd name="T14" fmla="*/ 54 w 65"/>
                    <a:gd name="T15" fmla="*/ 9 h 56"/>
                    <a:gd name="T16" fmla="*/ 32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2" y="0"/>
                      </a:moveTo>
                      <a:lnTo>
                        <a:pt x="11" y="9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2" y="56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D4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70" name="Freeform 348"/>
                <p:cNvSpPr>
                  <a:spLocks/>
                </p:cNvSpPr>
                <p:nvPr/>
              </p:nvSpPr>
              <p:spPr bwMode="auto">
                <a:xfrm>
                  <a:off x="3280" y="1812"/>
                  <a:ext cx="43" cy="38"/>
                </a:xfrm>
                <a:custGeom>
                  <a:avLst/>
                  <a:gdLst>
                    <a:gd name="T0" fmla="*/ 21 w 43"/>
                    <a:gd name="T1" fmla="*/ 0 h 38"/>
                    <a:gd name="T2" fmla="*/ 10 w 43"/>
                    <a:gd name="T3" fmla="*/ 9 h 38"/>
                    <a:gd name="T4" fmla="*/ 0 w 43"/>
                    <a:gd name="T5" fmla="*/ 19 h 38"/>
                    <a:gd name="T6" fmla="*/ 10 w 43"/>
                    <a:gd name="T7" fmla="*/ 28 h 38"/>
                    <a:gd name="T8" fmla="*/ 21 w 43"/>
                    <a:gd name="T9" fmla="*/ 38 h 38"/>
                    <a:gd name="T10" fmla="*/ 32 w 43"/>
                    <a:gd name="T11" fmla="*/ 28 h 38"/>
                    <a:gd name="T12" fmla="*/ 43 w 43"/>
                    <a:gd name="T13" fmla="*/ 19 h 38"/>
                    <a:gd name="T14" fmla="*/ 32 w 43"/>
                    <a:gd name="T15" fmla="*/ 9 h 38"/>
                    <a:gd name="T16" fmla="*/ 21 w 43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38">
                      <a:moveTo>
                        <a:pt x="21" y="0"/>
                      </a:moveTo>
                      <a:lnTo>
                        <a:pt x="10" y="9"/>
                      </a:lnTo>
                      <a:lnTo>
                        <a:pt x="0" y="19"/>
                      </a:lnTo>
                      <a:lnTo>
                        <a:pt x="10" y="28"/>
                      </a:lnTo>
                      <a:lnTo>
                        <a:pt x="21" y="38"/>
                      </a:lnTo>
                      <a:lnTo>
                        <a:pt x="32" y="28"/>
                      </a:lnTo>
                      <a:lnTo>
                        <a:pt x="43" y="19"/>
                      </a:lnTo>
                      <a:lnTo>
                        <a:pt x="32" y="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D8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71" name="Freeform 349"/>
                <p:cNvSpPr>
                  <a:spLocks/>
                </p:cNvSpPr>
                <p:nvPr/>
              </p:nvSpPr>
              <p:spPr bwMode="auto">
                <a:xfrm>
                  <a:off x="3290" y="1821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10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10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10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DA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sp>
            <p:nvSpPr>
              <p:cNvPr id="51" name="Line 351"/>
              <p:cNvSpPr>
                <a:spLocks noChangeShapeType="1"/>
              </p:cNvSpPr>
              <p:nvPr/>
            </p:nvSpPr>
            <p:spPr bwMode="auto">
              <a:xfrm flipV="1">
                <a:off x="6634163" y="3114675"/>
                <a:ext cx="274638" cy="238125"/>
              </a:xfrm>
              <a:prstGeom prst="line">
                <a:avLst/>
              </a:prstGeom>
              <a:noFill/>
              <a:ln w="6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grpSp>
            <p:nvGrpSpPr>
              <p:cNvPr id="52" name="Group 366"/>
              <p:cNvGrpSpPr>
                <a:grpSpLocks/>
              </p:cNvGrpSpPr>
              <p:nvPr/>
            </p:nvGrpSpPr>
            <p:grpSpPr bwMode="auto">
              <a:xfrm>
                <a:off x="6719888" y="2906713"/>
                <a:ext cx="395288" cy="401637"/>
                <a:chOff x="4233" y="1831"/>
                <a:chExt cx="249" cy="253"/>
              </a:xfrm>
            </p:grpSpPr>
            <p:sp>
              <p:nvSpPr>
                <p:cNvPr id="245" name="Freeform 352"/>
                <p:cNvSpPr>
                  <a:spLocks/>
                </p:cNvSpPr>
                <p:nvPr/>
              </p:nvSpPr>
              <p:spPr bwMode="auto">
                <a:xfrm>
                  <a:off x="4233" y="1831"/>
                  <a:ext cx="249" cy="253"/>
                </a:xfrm>
                <a:custGeom>
                  <a:avLst/>
                  <a:gdLst>
                    <a:gd name="T0" fmla="*/ 130 w 249"/>
                    <a:gd name="T1" fmla="*/ 0 h 253"/>
                    <a:gd name="T2" fmla="*/ 87 w 249"/>
                    <a:gd name="T3" fmla="*/ 9 h 253"/>
                    <a:gd name="T4" fmla="*/ 43 w 249"/>
                    <a:gd name="T5" fmla="*/ 37 h 253"/>
                    <a:gd name="T6" fmla="*/ 11 w 249"/>
                    <a:gd name="T7" fmla="*/ 75 h 253"/>
                    <a:gd name="T8" fmla="*/ 0 w 249"/>
                    <a:gd name="T9" fmla="*/ 131 h 253"/>
                    <a:gd name="T10" fmla="*/ 11 w 249"/>
                    <a:gd name="T11" fmla="*/ 178 h 253"/>
                    <a:gd name="T12" fmla="*/ 43 w 249"/>
                    <a:gd name="T13" fmla="*/ 215 h 253"/>
                    <a:gd name="T14" fmla="*/ 87 w 249"/>
                    <a:gd name="T15" fmla="*/ 244 h 253"/>
                    <a:gd name="T16" fmla="*/ 130 w 249"/>
                    <a:gd name="T17" fmla="*/ 253 h 253"/>
                    <a:gd name="T18" fmla="*/ 173 w 249"/>
                    <a:gd name="T19" fmla="*/ 244 h 253"/>
                    <a:gd name="T20" fmla="*/ 217 w 249"/>
                    <a:gd name="T21" fmla="*/ 215 h 253"/>
                    <a:gd name="T22" fmla="*/ 238 w 249"/>
                    <a:gd name="T23" fmla="*/ 178 h 253"/>
                    <a:gd name="T24" fmla="*/ 249 w 249"/>
                    <a:gd name="T25" fmla="*/ 131 h 253"/>
                    <a:gd name="T26" fmla="*/ 238 w 249"/>
                    <a:gd name="T27" fmla="*/ 75 h 253"/>
                    <a:gd name="T28" fmla="*/ 217 w 249"/>
                    <a:gd name="T29" fmla="*/ 37 h 253"/>
                    <a:gd name="T30" fmla="*/ 173 w 249"/>
                    <a:gd name="T31" fmla="*/ 9 h 253"/>
                    <a:gd name="T32" fmla="*/ 130 w 249"/>
                    <a:gd name="T33" fmla="*/ 0 h 2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53">
                      <a:moveTo>
                        <a:pt x="130" y="0"/>
                      </a:moveTo>
                      <a:lnTo>
                        <a:pt x="87" y="9"/>
                      </a:lnTo>
                      <a:lnTo>
                        <a:pt x="43" y="37"/>
                      </a:lnTo>
                      <a:lnTo>
                        <a:pt x="11" y="75"/>
                      </a:lnTo>
                      <a:lnTo>
                        <a:pt x="0" y="131"/>
                      </a:lnTo>
                      <a:lnTo>
                        <a:pt x="11" y="178"/>
                      </a:lnTo>
                      <a:lnTo>
                        <a:pt x="43" y="215"/>
                      </a:lnTo>
                      <a:lnTo>
                        <a:pt x="87" y="244"/>
                      </a:lnTo>
                      <a:lnTo>
                        <a:pt x="130" y="253"/>
                      </a:lnTo>
                      <a:lnTo>
                        <a:pt x="173" y="244"/>
                      </a:lnTo>
                      <a:lnTo>
                        <a:pt x="217" y="215"/>
                      </a:lnTo>
                      <a:lnTo>
                        <a:pt x="238" y="178"/>
                      </a:lnTo>
                      <a:lnTo>
                        <a:pt x="249" y="131"/>
                      </a:lnTo>
                      <a:lnTo>
                        <a:pt x="238" y="75"/>
                      </a:lnTo>
                      <a:lnTo>
                        <a:pt x="217" y="37"/>
                      </a:lnTo>
                      <a:lnTo>
                        <a:pt x="173" y="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0D80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46" name="Freeform 353"/>
                <p:cNvSpPr>
                  <a:spLocks/>
                </p:cNvSpPr>
                <p:nvPr/>
              </p:nvSpPr>
              <p:spPr bwMode="auto">
                <a:xfrm>
                  <a:off x="4244" y="1840"/>
                  <a:ext cx="227" cy="225"/>
                </a:xfrm>
                <a:custGeom>
                  <a:avLst/>
                  <a:gdLst>
                    <a:gd name="T0" fmla="*/ 119 w 227"/>
                    <a:gd name="T1" fmla="*/ 0 h 225"/>
                    <a:gd name="T2" fmla="*/ 76 w 227"/>
                    <a:gd name="T3" fmla="*/ 10 h 225"/>
                    <a:gd name="T4" fmla="*/ 43 w 227"/>
                    <a:gd name="T5" fmla="*/ 38 h 225"/>
                    <a:gd name="T6" fmla="*/ 11 w 227"/>
                    <a:gd name="T7" fmla="*/ 75 h 225"/>
                    <a:gd name="T8" fmla="*/ 0 w 227"/>
                    <a:gd name="T9" fmla="*/ 122 h 225"/>
                    <a:gd name="T10" fmla="*/ 11 w 227"/>
                    <a:gd name="T11" fmla="*/ 160 h 225"/>
                    <a:gd name="T12" fmla="*/ 43 w 227"/>
                    <a:gd name="T13" fmla="*/ 197 h 225"/>
                    <a:gd name="T14" fmla="*/ 76 w 227"/>
                    <a:gd name="T15" fmla="*/ 216 h 225"/>
                    <a:gd name="T16" fmla="*/ 119 w 227"/>
                    <a:gd name="T17" fmla="*/ 225 h 225"/>
                    <a:gd name="T18" fmla="*/ 162 w 227"/>
                    <a:gd name="T19" fmla="*/ 216 h 225"/>
                    <a:gd name="T20" fmla="*/ 195 w 227"/>
                    <a:gd name="T21" fmla="*/ 197 h 225"/>
                    <a:gd name="T22" fmla="*/ 216 w 227"/>
                    <a:gd name="T23" fmla="*/ 160 h 225"/>
                    <a:gd name="T24" fmla="*/ 227 w 227"/>
                    <a:gd name="T25" fmla="*/ 122 h 225"/>
                    <a:gd name="T26" fmla="*/ 216 w 227"/>
                    <a:gd name="T27" fmla="*/ 75 h 225"/>
                    <a:gd name="T28" fmla="*/ 195 w 227"/>
                    <a:gd name="T29" fmla="*/ 38 h 225"/>
                    <a:gd name="T30" fmla="*/ 162 w 227"/>
                    <a:gd name="T31" fmla="*/ 10 h 225"/>
                    <a:gd name="T32" fmla="*/ 119 w 227"/>
                    <a:gd name="T33" fmla="*/ 0 h 2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7" h="225">
                      <a:moveTo>
                        <a:pt x="119" y="0"/>
                      </a:moveTo>
                      <a:lnTo>
                        <a:pt x="76" y="10"/>
                      </a:lnTo>
                      <a:lnTo>
                        <a:pt x="43" y="38"/>
                      </a:lnTo>
                      <a:lnTo>
                        <a:pt x="11" y="75"/>
                      </a:lnTo>
                      <a:lnTo>
                        <a:pt x="0" y="122"/>
                      </a:lnTo>
                      <a:lnTo>
                        <a:pt x="11" y="160"/>
                      </a:lnTo>
                      <a:lnTo>
                        <a:pt x="43" y="197"/>
                      </a:lnTo>
                      <a:lnTo>
                        <a:pt x="76" y="216"/>
                      </a:lnTo>
                      <a:lnTo>
                        <a:pt x="119" y="225"/>
                      </a:lnTo>
                      <a:lnTo>
                        <a:pt x="162" y="216"/>
                      </a:lnTo>
                      <a:lnTo>
                        <a:pt x="195" y="197"/>
                      </a:lnTo>
                      <a:lnTo>
                        <a:pt x="216" y="160"/>
                      </a:lnTo>
                      <a:lnTo>
                        <a:pt x="227" y="122"/>
                      </a:lnTo>
                      <a:lnTo>
                        <a:pt x="216" y="75"/>
                      </a:lnTo>
                      <a:lnTo>
                        <a:pt x="195" y="38"/>
                      </a:lnTo>
                      <a:lnTo>
                        <a:pt x="162" y="1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1B83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47" name="Freeform 354"/>
                <p:cNvSpPr>
                  <a:spLocks/>
                </p:cNvSpPr>
                <p:nvPr/>
              </p:nvSpPr>
              <p:spPr bwMode="auto">
                <a:xfrm>
                  <a:off x="4255" y="1850"/>
                  <a:ext cx="205" cy="206"/>
                </a:xfrm>
                <a:custGeom>
                  <a:avLst/>
                  <a:gdLst>
                    <a:gd name="T0" fmla="*/ 108 w 205"/>
                    <a:gd name="T1" fmla="*/ 0 h 206"/>
                    <a:gd name="T2" fmla="*/ 65 w 205"/>
                    <a:gd name="T3" fmla="*/ 9 h 206"/>
                    <a:gd name="T4" fmla="*/ 32 w 205"/>
                    <a:gd name="T5" fmla="*/ 28 h 206"/>
                    <a:gd name="T6" fmla="*/ 10 w 205"/>
                    <a:gd name="T7" fmla="*/ 65 h 206"/>
                    <a:gd name="T8" fmla="*/ 0 w 205"/>
                    <a:gd name="T9" fmla="*/ 112 h 206"/>
                    <a:gd name="T10" fmla="*/ 10 w 205"/>
                    <a:gd name="T11" fmla="*/ 150 h 206"/>
                    <a:gd name="T12" fmla="*/ 32 w 205"/>
                    <a:gd name="T13" fmla="*/ 178 h 206"/>
                    <a:gd name="T14" fmla="*/ 65 w 205"/>
                    <a:gd name="T15" fmla="*/ 196 h 206"/>
                    <a:gd name="T16" fmla="*/ 108 w 205"/>
                    <a:gd name="T17" fmla="*/ 206 h 206"/>
                    <a:gd name="T18" fmla="*/ 151 w 205"/>
                    <a:gd name="T19" fmla="*/ 196 h 206"/>
                    <a:gd name="T20" fmla="*/ 173 w 205"/>
                    <a:gd name="T21" fmla="*/ 178 h 206"/>
                    <a:gd name="T22" fmla="*/ 195 w 205"/>
                    <a:gd name="T23" fmla="*/ 150 h 206"/>
                    <a:gd name="T24" fmla="*/ 205 w 205"/>
                    <a:gd name="T25" fmla="*/ 112 h 206"/>
                    <a:gd name="T26" fmla="*/ 195 w 205"/>
                    <a:gd name="T27" fmla="*/ 65 h 206"/>
                    <a:gd name="T28" fmla="*/ 173 w 205"/>
                    <a:gd name="T29" fmla="*/ 28 h 206"/>
                    <a:gd name="T30" fmla="*/ 151 w 205"/>
                    <a:gd name="T31" fmla="*/ 9 h 206"/>
                    <a:gd name="T32" fmla="*/ 108 w 205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5" h="206">
                      <a:moveTo>
                        <a:pt x="108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0" y="65"/>
                      </a:lnTo>
                      <a:lnTo>
                        <a:pt x="0" y="112"/>
                      </a:lnTo>
                      <a:lnTo>
                        <a:pt x="10" y="150"/>
                      </a:lnTo>
                      <a:lnTo>
                        <a:pt x="32" y="178"/>
                      </a:lnTo>
                      <a:lnTo>
                        <a:pt x="65" y="196"/>
                      </a:lnTo>
                      <a:lnTo>
                        <a:pt x="108" y="206"/>
                      </a:lnTo>
                      <a:lnTo>
                        <a:pt x="151" y="196"/>
                      </a:lnTo>
                      <a:lnTo>
                        <a:pt x="173" y="178"/>
                      </a:lnTo>
                      <a:lnTo>
                        <a:pt x="195" y="150"/>
                      </a:lnTo>
                      <a:lnTo>
                        <a:pt x="205" y="112"/>
                      </a:lnTo>
                      <a:lnTo>
                        <a:pt x="195" y="65"/>
                      </a:lnTo>
                      <a:lnTo>
                        <a:pt x="173" y="28"/>
                      </a:lnTo>
                      <a:lnTo>
                        <a:pt x="151" y="9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288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48" name="Freeform 355"/>
                <p:cNvSpPr>
                  <a:spLocks/>
                </p:cNvSpPr>
                <p:nvPr/>
              </p:nvSpPr>
              <p:spPr bwMode="auto">
                <a:xfrm>
                  <a:off x="4265" y="1859"/>
                  <a:ext cx="185" cy="187"/>
                </a:xfrm>
                <a:custGeom>
                  <a:avLst/>
                  <a:gdLst>
                    <a:gd name="T0" fmla="*/ 98 w 185"/>
                    <a:gd name="T1" fmla="*/ 0 h 187"/>
                    <a:gd name="T2" fmla="*/ 65 w 185"/>
                    <a:gd name="T3" fmla="*/ 9 h 187"/>
                    <a:gd name="T4" fmla="*/ 33 w 185"/>
                    <a:gd name="T5" fmla="*/ 28 h 187"/>
                    <a:gd name="T6" fmla="*/ 11 w 185"/>
                    <a:gd name="T7" fmla="*/ 66 h 187"/>
                    <a:gd name="T8" fmla="*/ 0 w 185"/>
                    <a:gd name="T9" fmla="*/ 103 h 187"/>
                    <a:gd name="T10" fmla="*/ 11 w 185"/>
                    <a:gd name="T11" fmla="*/ 141 h 187"/>
                    <a:gd name="T12" fmla="*/ 33 w 185"/>
                    <a:gd name="T13" fmla="*/ 159 h 187"/>
                    <a:gd name="T14" fmla="*/ 65 w 185"/>
                    <a:gd name="T15" fmla="*/ 178 h 187"/>
                    <a:gd name="T16" fmla="*/ 98 w 185"/>
                    <a:gd name="T17" fmla="*/ 187 h 187"/>
                    <a:gd name="T18" fmla="*/ 130 w 185"/>
                    <a:gd name="T19" fmla="*/ 178 h 187"/>
                    <a:gd name="T20" fmla="*/ 163 w 185"/>
                    <a:gd name="T21" fmla="*/ 159 h 187"/>
                    <a:gd name="T22" fmla="*/ 174 w 185"/>
                    <a:gd name="T23" fmla="*/ 141 h 187"/>
                    <a:gd name="T24" fmla="*/ 185 w 185"/>
                    <a:gd name="T25" fmla="*/ 103 h 187"/>
                    <a:gd name="T26" fmla="*/ 174 w 185"/>
                    <a:gd name="T27" fmla="*/ 66 h 187"/>
                    <a:gd name="T28" fmla="*/ 163 w 185"/>
                    <a:gd name="T29" fmla="*/ 28 h 187"/>
                    <a:gd name="T30" fmla="*/ 130 w 185"/>
                    <a:gd name="T31" fmla="*/ 9 h 187"/>
                    <a:gd name="T32" fmla="*/ 98 w 185"/>
                    <a:gd name="T33" fmla="*/ 0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5" h="187">
                      <a:moveTo>
                        <a:pt x="98" y="0"/>
                      </a:moveTo>
                      <a:lnTo>
                        <a:pt x="65" y="9"/>
                      </a:lnTo>
                      <a:lnTo>
                        <a:pt x="33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33" y="159"/>
                      </a:lnTo>
                      <a:lnTo>
                        <a:pt x="65" y="178"/>
                      </a:lnTo>
                      <a:lnTo>
                        <a:pt x="98" y="187"/>
                      </a:lnTo>
                      <a:lnTo>
                        <a:pt x="130" y="178"/>
                      </a:lnTo>
                      <a:lnTo>
                        <a:pt x="163" y="159"/>
                      </a:lnTo>
                      <a:lnTo>
                        <a:pt x="174" y="141"/>
                      </a:lnTo>
                      <a:lnTo>
                        <a:pt x="185" y="103"/>
                      </a:lnTo>
                      <a:lnTo>
                        <a:pt x="174" y="66"/>
                      </a:lnTo>
                      <a:lnTo>
                        <a:pt x="163" y="28"/>
                      </a:lnTo>
                      <a:lnTo>
                        <a:pt x="130" y="9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358B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49" name="Freeform 356"/>
                <p:cNvSpPr>
                  <a:spLocks/>
                </p:cNvSpPr>
                <p:nvPr/>
              </p:nvSpPr>
              <p:spPr bwMode="auto">
                <a:xfrm>
                  <a:off x="4276" y="1868"/>
                  <a:ext cx="174" cy="178"/>
                </a:xfrm>
                <a:custGeom>
                  <a:avLst/>
                  <a:gdLst>
                    <a:gd name="T0" fmla="*/ 87 w 174"/>
                    <a:gd name="T1" fmla="*/ 0 h 178"/>
                    <a:gd name="T2" fmla="*/ 54 w 174"/>
                    <a:gd name="T3" fmla="*/ 10 h 178"/>
                    <a:gd name="T4" fmla="*/ 33 w 174"/>
                    <a:gd name="T5" fmla="*/ 28 h 178"/>
                    <a:gd name="T6" fmla="*/ 11 w 174"/>
                    <a:gd name="T7" fmla="*/ 57 h 178"/>
                    <a:gd name="T8" fmla="*/ 0 w 174"/>
                    <a:gd name="T9" fmla="*/ 94 h 178"/>
                    <a:gd name="T10" fmla="*/ 11 w 174"/>
                    <a:gd name="T11" fmla="*/ 122 h 178"/>
                    <a:gd name="T12" fmla="*/ 33 w 174"/>
                    <a:gd name="T13" fmla="*/ 150 h 178"/>
                    <a:gd name="T14" fmla="*/ 54 w 174"/>
                    <a:gd name="T15" fmla="*/ 169 h 178"/>
                    <a:gd name="T16" fmla="*/ 87 w 174"/>
                    <a:gd name="T17" fmla="*/ 178 h 178"/>
                    <a:gd name="T18" fmla="*/ 119 w 174"/>
                    <a:gd name="T19" fmla="*/ 169 h 178"/>
                    <a:gd name="T20" fmla="*/ 152 w 174"/>
                    <a:gd name="T21" fmla="*/ 150 h 178"/>
                    <a:gd name="T22" fmla="*/ 163 w 174"/>
                    <a:gd name="T23" fmla="*/ 122 h 178"/>
                    <a:gd name="T24" fmla="*/ 174 w 174"/>
                    <a:gd name="T25" fmla="*/ 94 h 178"/>
                    <a:gd name="T26" fmla="*/ 163 w 174"/>
                    <a:gd name="T27" fmla="*/ 57 h 178"/>
                    <a:gd name="T28" fmla="*/ 152 w 174"/>
                    <a:gd name="T29" fmla="*/ 28 h 178"/>
                    <a:gd name="T30" fmla="*/ 119 w 174"/>
                    <a:gd name="T31" fmla="*/ 10 h 178"/>
                    <a:gd name="T32" fmla="*/ 87 w 17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4" h="178">
                      <a:moveTo>
                        <a:pt x="87" y="0"/>
                      </a:moveTo>
                      <a:lnTo>
                        <a:pt x="54" y="10"/>
                      </a:lnTo>
                      <a:lnTo>
                        <a:pt x="33" y="28"/>
                      </a:lnTo>
                      <a:lnTo>
                        <a:pt x="11" y="57"/>
                      </a:lnTo>
                      <a:lnTo>
                        <a:pt x="0" y="94"/>
                      </a:lnTo>
                      <a:lnTo>
                        <a:pt x="11" y="122"/>
                      </a:lnTo>
                      <a:lnTo>
                        <a:pt x="33" y="150"/>
                      </a:lnTo>
                      <a:lnTo>
                        <a:pt x="54" y="169"/>
                      </a:lnTo>
                      <a:lnTo>
                        <a:pt x="87" y="178"/>
                      </a:lnTo>
                      <a:lnTo>
                        <a:pt x="119" y="169"/>
                      </a:lnTo>
                      <a:lnTo>
                        <a:pt x="152" y="150"/>
                      </a:lnTo>
                      <a:lnTo>
                        <a:pt x="163" y="122"/>
                      </a:lnTo>
                      <a:lnTo>
                        <a:pt x="174" y="94"/>
                      </a:lnTo>
                      <a:lnTo>
                        <a:pt x="163" y="57"/>
                      </a:lnTo>
                      <a:lnTo>
                        <a:pt x="152" y="28"/>
                      </a:lnTo>
                      <a:lnTo>
                        <a:pt x="119" y="1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4392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50" name="Freeform 357"/>
                <p:cNvSpPr>
                  <a:spLocks/>
                </p:cNvSpPr>
                <p:nvPr/>
              </p:nvSpPr>
              <p:spPr bwMode="auto">
                <a:xfrm>
                  <a:off x="4276" y="1878"/>
                  <a:ext cx="163" cy="159"/>
                </a:xfrm>
                <a:custGeom>
                  <a:avLst/>
                  <a:gdLst>
                    <a:gd name="T0" fmla="*/ 87 w 163"/>
                    <a:gd name="T1" fmla="*/ 0 h 159"/>
                    <a:gd name="T2" fmla="*/ 54 w 163"/>
                    <a:gd name="T3" fmla="*/ 9 h 159"/>
                    <a:gd name="T4" fmla="*/ 33 w 163"/>
                    <a:gd name="T5" fmla="*/ 28 h 159"/>
                    <a:gd name="T6" fmla="*/ 11 w 163"/>
                    <a:gd name="T7" fmla="*/ 56 h 159"/>
                    <a:gd name="T8" fmla="*/ 0 w 163"/>
                    <a:gd name="T9" fmla="*/ 84 h 159"/>
                    <a:gd name="T10" fmla="*/ 11 w 163"/>
                    <a:gd name="T11" fmla="*/ 112 h 159"/>
                    <a:gd name="T12" fmla="*/ 33 w 163"/>
                    <a:gd name="T13" fmla="*/ 140 h 159"/>
                    <a:gd name="T14" fmla="*/ 54 w 163"/>
                    <a:gd name="T15" fmla="*/ 150 h 159"/>
                    <a:gd name="T16" fmla="*/ 87 w 163"/>
                    <a:gd name="T17" fmla="*/ 159 h 159"/>
                    <a:gd name="T18" fmla="*/ 119 w 163"/>
                    <a:gd name="T19" fmla="*/ 150 h 159"/>
                    <a:gd name="T20" fmla="*/ 141 w 163"/>
                    <a:gd name="T21" fmla="*/ 140 h 159"/>
                    <a:gd name="T22" fmla="*/ 163 w 163"/>
                    <a:gd name="T23" fmla="*/ 112 h 159"/>
                    <a:gd name="T24" fmla="*/ 163 w 163"/>
                    <a:gd name="T25" fmla="*/ 84 h 159"/>
                    <a:gd name="T26" fmla="*/ 163 w 163"/>
                    <a:gd name="T27" fmla="*/ 56 h 159"/>
                    <a:gd name="T28" fmla="*/ 141 w 163"/>
                    <a:gd name="T29" fmla="*/ 28 h 159"/>
                    <a:gd name="T30" fmla="*/ 119 w 163"/>
                    <a:gd name="T31" fmla="*/ 9 h 159"/>
                    <a:gd name="T32" fmla="*/ 87 w 163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3" h="159">
                      <a:moveTo>
                        <a:pt x="87" y="0"/>
                      </a:moveTo>
                      <a:lnTo>
                        <a:pt x="54" y="9"/>
                      </a:lnTo>
                      <a:lnTo>
                        <a:pt x="33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12"/>
                      </a:lnTo>
                      <a:lnTo>
                        <a:pt x="33" y="140"/>
                      </a:lnTo>
                      <a:lnTo>
                        <a:pt x="54" y="150"/>
                      </a:lnTo>
                      <a:lnTo>
                        <a:pt x="87" y="159"/>
                      </a:lnTo>
                      <a:lnTo>
                        <a:pt x="119" y="150"/>
                      </a:lnTo>
                      <a:lnTo>
                        <a:pt x="141" y="140"/>
                      </a:lnTo>
                      <a:lnTo>
                        <a:pt x="163" y="112"/>
                      </a:lnTo>
                      <a:lnTo>
                        <a:pt x="163" y="84"/>
                      </a:lnTo>
                      <a:lnTo>
                        <a:pt x="163" y="56"/>
                      </a:lnTo>
                      <a:lnTo>
                        <a:pt x="141" y="28"/>
                      </a:lnTo>
                      <a:lnTo>
                        <a:pt x="119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5199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51" name="Freeform 358"/>
                <p:cNvSpPr>
                  <a:spLocks/>
                </p:cNvSpPr>
                <p:nvPr/>
              </p:nvSpPr>
              <p:spPr bwMode="auto">
                <a:xfrm>
                  <a:off x="4287" y="1887"/>
                  <a:ext cx="141" cy="141"/>
                </a:xfrm>
                <a:custGeom>
                  <a:avLst/>
                  <a:gdLst>
                    <a:gd name="T0" fmla="*/ 76 w 141"/>
                    <a:gd name="T1" fmla="*/ 0 h 141"/>
                    <a:gd name="T2" fmla="*/ 43 w 141"/>
                    <a:gd name="T3" fmla="*/ 9 h 141"/>
                    <a:gd name="T4" fmla="*/ 22 w 141"/>
                    <a:gd name="T5" fmla="*/ 19 h 141"/>
                    <a:gd name="T6" fmla="*/ 11 w 141"/>
                    <a:gd name="T7" fmla="*/ 47 h 141"/>
                    <a:gd name="T8" fmla="*/ 0 w 141"/>
                    <a:gd name="T9" fmla="*/ 75 h 141"/>
                    <a:gd name="T10" fmla="*/ 11 w 141"/>
                    <a:gd name="T11" fmla="*/ 103 h 141"/>
                    <a:gd name="T12" fmla="*/ 22 w 141"/>
                    <a:gd name="T13" fmla="*/ 122 h 141"/>
                    <a:gd name="T14" fmla="*/ 43 w 141"/>
                    <a:gd name="T15" fmla="*/ 141 h 141"/>
                    <a:gd name="T16" fmla="*/ 76 w 141"/>
                    <a:gd name="T17" fmla="*/ 141 h 141"/>
                    <a:gd name="T18" fmla="*/ 98 w 141"/>
                    <a:gd name="T19" fmla="*/ 141 h 141"/>
                    <a:gd name="T20" fmla="*/ 119 w 141"/>
                    <a:gd name="T21" fmla="*/ 122 h 141"/>
                    <a:gd name="T22" fmla="*/ 141 w 141"/>
                    <a:gd name="T23" fmla="*/ 103 h 141"/>
                    <a:gd name="T24" fmla="*/ 141 w 141"/>
                    <a:gd name="T25" fmla="*/ 75 h 141"/>
                    <a:gd name="T26" fmla="*/ 141 w 141"/>
                    <a:gd name="T27" fmla="*/ 47 h 141"/>
                    <a:gd name="T28" fmla="*/ 119 w 141"/>
                    <a:gd name="T29" fmla="*/ 19 h 141"/>
                    <a:gd name="T30" fmla="*/ 98 w 141"/>
                    <a:gd name="T31" fmla="*/ 9 h 141"/>
                    <a:gd name="T32" fmla="*/ 76 w 141"/>
                    <a:gd name="T33" fmla="*/ 0 h 1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1" h="141">
                      <a:moveTo>
                        <a:pt x="76" y="0"/>
                      </a:moveTo>
                      <a:lnTo>
                        <a:pt x="43" y="9"/>
                      </a:lnTo>
                      <a:lnTo>
                        <a:pt x="22" y="19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03"/>
                      </a:lnTo>
                      <a:lnTo>
                        <a:pt x="22" y="122"/>
                      </a:lnTo>
                      <a:lnTo>
                        <a:pt x="43" y="141"/>
                      </a:lnTo>
                      <a:lnTo>
                        <a:pt x="76" y="141"/>
                      </a:lnTo>
                      <a:lnTo>
                        <a:pt x="98" y="141"/>
                      </a:lnTo>
                      <a:lnTo>
                        <a:pt x="119" y="122"/>
                      </a:lnTo>
                      <a:lnTo>
                        <a:pt x="141" y="103"/>
                      </a:lnTo>
                      <a:lnTo>
                        <a:pt x="141" y="75"/>
                      </a:lnTo>
                      <a:lnTo>
                        <a:pt x="141" y="47"/>
                      </a:lnTo>
                      <a:lnTo>
                        <a:pt x="119" y="19"/>
                      </a:lnTo>
                      <a:lnTo>
                        <a:pt x="98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FA2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52" name="Freeform 359"/>
                <p:cNvSpPr>
                  <a:spLocks/>
                </p:cNvSpPr>
                <p:nvPr/>
              </p:nvSpPr>
              <p:spPr bwMode="auto">
                <a:xfrm>
                  <a:off x="4298" y="1896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3 w 130"/>
                    <a:gd name="T3" fmla="*/ 10 h 122"/>
                    <a:gd name="T4" fmla="*/ 22 w 130"/>
                    <a:gd name="T5" fmla="*/ 19 h 122"/>
                    <a:gd name="T6" fmla="*/ 11 w 130"/>
                    <a:gd name="T7" fmla="*/ 38 h 122"/>
                    <a:gd name="T8" fmla="*/ 0 w 130"/>
                    <a:gd name="T9" fmla="*/ 66 h 122"/>
                    <a:gd name="T10" fmla="*/ 11 w 130"/>
                    <a:gd name="T11" fmla="*/ 85 h 122"/>
                    <a:gd name="T12" fmla="*/ 22 w 130"/>
                    <a:gd name="T13" fmla="*/ 104 h 122"/>
                    <a:gd name="T14" fmla="*/ 43 w 130"/>
                    <a:gd name="T15" fmla="*/ 122 h 122"/>
                    <a:gd name="T16" fmla="*/ 65 w 130"/>
                    <a:gd name="T17" fmla="*/ 122 h 122"/>
                    <a:gd name="T18" fmla="*/ 87 w 130"/>
                    <a:gd name="T19" fmla="*/ 122 h 122"/>
                    <a:gd name="T20" fmla="*/ 108 w 130"/>
                    <a:gd name="T21" fmla="*/ 104 h 122"/>
                    <a:gd name="T22" fmla="*/ 130 w 130"/>
                    <a:gd name="T23" fmla="*/ 85 h 122"/>
                    <a:gd name="T24" fmla="*/ 130 w 130"/>
                    <a:gd name="T25" fmla="*/ 66 h 122"/>
                    <a:gd name="T26" fmla="*/ 130 w 130"/>
                    <a:gd name="T27" fmla="*/ 38 h 122"/>
                    <a:gd name="T28" fmla="*/ 108 w 130"/>
                    <a:gd name="T29" fmla="*/ 19 h 122"/>
                    <a:gd name="T30" fmla="*/ 87 w 130"/>
                    <a:gd name="T31" fmla="*/ 10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3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85"/>
                      </a:lnTo>
                      <a:lnTo>
                        <a:pt x="22" y="104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8" y="104"/>
                      </a:lnTo>
                      <a:lnTo>
                        <a:pt x="130" y="85"/>
                      </a:lnTo>
                      <a:lnTo>
                        <a:pt x="130" y="66"/>
                      </a:lnTo>
                      <a:lnTo>
                        <a:pt x="130" y="38"/>
                      </a:lnTo>
                      <a:lnTo>
                        <a:pt x="108" y="19"/>
                      </a:lnTo>
                      <a:lnTo>
                        <a:pt x="87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CAB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53" name="Freeform 360"/>
                <p:cNvSpPr>
                  <a:spLocks/>
                </p:cNvSpPr>
                <p:nvPr/>
              </p:nvSpPr>
              <p:spPr bwMode="auto">
                <a:xfrm>
                  <a:off x="4309" y="1906"/>
                  <a:ext cx="108" cy="103"/>
                </a:xfrm>
                <a:custGeom>
                  <a:avLst/>
                  <a:gdLst>
                    <a:gd name="T0" fmla="*/ 54 w 108"/>
                    <a:gd name="T1" fmla="*/ 0 h 103"/>
                    <a:gd name="T2" fmla="*/ 21 w 108"/>
                    <a:gd name="T3" fmla="*/ 19 h 103"/>
                    <a:gd name="T4" fmla="*/ 11 w 108"/>
                    <a:gd name="T5" fmla="*/ 28 h 103"/>
                    <a:gd name="T6" fmla="*/ 0 w 108"/>
                    <a:gd name="T7" fmla="*/ 56 h 103"/>
                    <a:gd name="T8" fmla="*/ 11 w 108"/>
                    <a:gd name="T9" fmla="*/ 75 h 103"/>
                    <a:gd name="T10" fmla="*/ 21 w 108"/>
                    <a:gd name="T11" fmla="*/ 94 h 103"/>
                    <a:gd name="T12" fmla="*/ 54 w 108"/>
                    <a:gd name="T13" fmla="*/ 103 h 103"/>
                    <a:gd name="T14" fmla="*/ 97 w 108"/>
                    <a:gd name="T15" fmla="*/ 94 h 103"/>
                    <a:gd name="T16" fmla="*/ 108 w 108"/>
                    <a:gd name="T17" fmla="*/ 56 h 103"/>
                    <a:gd name="T18" fmla="*/ 97 w 108"/>
                    <a:gd name="T19" fmla="*/ 19 h 103"/>
                    <a:gd name="T20" fmla="*/ 54 w 108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8" h="103">
                      <a:moveTo>
                        <a:pt x="54" y="0"/>
                      </a:moveTo>
                      <a:lnTo>
                        <a:pt x="21" y="19"/>
                      </a:lnTo>
                      <a:lnTo>
                        <a:pt x="11" y="28"/>
                      </a:lnTo>
                      <a:lnTo>
                        <a:pt x="0" y="56"/>
                      </a:lnTo>
                      <a:lnTo>
                        <a:pt x="11" y="75"/>
                      </a:lnTo>
                      <a:lnTo>
                        <a:pt x="21" y="94"/>
                      </a:lnTo>
                      <a:lnTo>
                        <a:pt x="54" y="103"/>
                      </a:lnTo>
                      <a:lnTo>
                        <a:pt x="97" y="94"/>
                      </a:lnTo>
                      <a:lnTo>
                        <a:pt x="108" y="56"/>
                      </a:lnTo>
                      <a:lnTo>
                        <a:pt x="97" y="1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7B3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54" name="Freeform 361"/>
                <p:cNvSpPr>
                  <a:spLocks/>
                </p:cNvSpPr>
                <p:nvPr/>
              </p:nvSpPr>
              <p:spPr bwMode="auto">
                <a:xfrm>
                  <a:off x="4320" y="1915"/>
                  <a:ext cx="86" cy="85"/>
                </a:xfrm>
                <a:custGeom>
                  <a:avLst/>
                  <a:gdLst>
                    <a:gd name="T0" fmla="*/ 43 w 86"/>
                    <a:gd name="T1" fmla="*/ 0 h 85"/>
                    <a:gd name="T2" fmla="*/ 10 w 86"/>
                    <a:gd name="T3" fmla="*/ 10 h 85"/>
                    <a:gd name="T4" fmla="*/ 0 w 86"/>
                    <a:gd name="T5" fmla="*/ 47 h 85"/>
                    <a:gd name="T6" fmla="*/ 10 w 86"/>
                    <a:gd name="T7" fmla="*/ 75 h 85"/>
                    <a:gd name="T8" fmla="*/ 43 w 86"/>
                    <a:gd name="T9" fmla="*/ 85 h 85"/>
                    <a:gd name="T10" fmla="*/ 75 w 86"/>
                    <a:gd name="T11" fmla="*/ 75 h 85"/>
                    <a:gd name="T12" fmla="*/ 86 w 86"/>
                    <a:gd name="T13" fmla="*/ 47 h 85"/>
                    <a:gd name="T14" fmla="*/ 75 w 86"/>
                    <a:gd name="T15" fmla="*/ 10 h 85"/>
                    <a:gd name="T16" fmla="*/ 43 w 86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6" h="85">
                      <a:moveTo>
                        <a:pt x="43" y="0"/>
                      </a:moveTo>
                      <a:lnTo>
                        <a:pt x="10" y="10"/>
                      </a:lnTo>
                      <a:lnTo>
                        <a:pt x="0" y="47"/>
                      </a:lnTo>
                      <a:lnTo>
                        <a:pt x="10" y="75"/>
                      </a:lnTo>
                      <a:lnTo>
                        <a:pt x="43" y="85"/>
                      </a:lnTo>
                      <a:lnTo>
                        <a:pt x="75" y="75"/>
                      </a:lnTo>
                      <a:lnTo>
                        <a:pt x="86" y="47"/>
                      </a:lnTo>
                      <a:lnTo>
                        <a:pt x="75" y="1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81BA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55" name="Freeform 362"/>
                <p:cNvSpPr>
                  <a:spLocks/>
                </p:cNvSpPr>
                <p:nvPr/>
              </p:nvSpPr>
              <p:spPr bwMode="auto">
                <a:xfrm>
                  <a:off x="4320" y="1925"/>
                  <a:ext cx="75" cy="65"/>
                </a:xfrm>
                <a:custGeom>
                  <a:avLst/>
                  <a:gdLst>
                    <a:gd name="T0" fmla="*/ 43 w 75"/>
                    <a:gd name="T1" fmla="*/ 0 h 65"/>
                    <a:gd name="T2" fmla="*/ 10 w 75"/>
                    <a:gd name="T3" fmla="*/ 9 h 65"/>
                    <a:gd name="T4" fmla="*/ 0 w 75"/>
                    <a:gd name="T5" fmla="*/ 37 h 65"/>
                    <a:gd name="T6" fmla="*/ 10 w 75"/>
                    <a:gd name="T7" fmla="*/ 56 h 65"/>
                    <a:gd name="T8" fmla="*/ 43 w 75"/>
                    <a:gd name="T9" fmla="*/ 65 h 65"/>
                    <a:gd name="T10" fmla="*/ 65 w 75"/>
                    <a:gd name="T11" fmla="*/ 56 h 65"/>
                    <a:gd name="T12" fmla="*/ 75 w 75"/>
                    <a:gd name="T13" fmla="*/ 37 h 65"/>
                    <a:gd name="T14" fmla="*/ 65 w 75"/>
                    <a:gd name="T15" fmla="*/ 9 h 65"/>
                    <a:gd name="T16" fmla="*/ 43 w 75"/>
                    <a:gd name="T17" fmla="*/ 0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5" h="65">
                      <a:moveTo>
                        <a:pt x="43" y="0"/>
                      </a:moveTo>
                      <a:lnTo>
                        <a:pt x="10" y="9"/>
                      </a:lnTo>
                      <a:lnTo>
                        <a:pt x="0" y="37"/>
                      </a:lnTo>
                      <a:lnTo>
                        <a:pt x="10" y="56"/>
                      </a:lnTo>
                      <a:lnTo>
                        <a:pt x="43" y="65"/>
                      </a:lnTo>
                      <a:lnTo>
                        <a:pt x="65" y="56"/>
                      </a:lnTo>
                      <a:lnTo>
                        <a:pt x="75" y="37"/>
                      </a:lnTo>
                      <a:lnTo>
                        <a:pt x="65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89C0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56" name="Freeform 363"/>
                <p:cNvSpPr>
                  <a:spLocks/>
                </p:cNvSpPr>
                <p:nvPr/>
              </p:nvSpPr>
              <p:spPr bwMode="auto">
                <a:xfrm>
                  <a:off x="4330" y="1934"/>
                  <a:ext cx="65" cy="56"/>
                </a:xfrm>
                <a:custGeom>
                  <a:avLst/>
                  <a:gdLst>
                    <a:gd name="T0" fmla="*/ 33 w 65"/>
                    <a:gd name="T1" fmla="*/ 0 h 56"/>
                    <a:gd name="T2" fmla="*/ 11 w 65"/>
                    <a:gd name="T3" fmla="*/ 9 h 56"/>
                    <a:gd name="T4" fmla="*/ 0 w 65"/>
                    <a:gd name="T5" fmla="*/ 28 h 56"/>
                    <a:gd name="T6" fmla="*/ 11 w 65"/>
                    <a:gd name="T7" fmla="*/ 47 h 56"/>
                    <a:gd name="T8" fmla="*/ 33 w 65"/>
                    <a:gd name="T9" fmla="*/ 56 h 56"/>
                    <a:gd name="T10" fmla="*/ 55 w 65"/>
                    <a:gd name="T11" fmla="*/ 47 h 56"/>
                    <a:gd name="T12" fmla="*/ 65 w 65"/>
                    <a:gd name="T13" fmla="*/ 28 h 56"/>
                    <a:gd name="T14" fmla="*/ 55 w 65"/>
                    <a:gd name="T15" fmla="*/ 9 h 56"/>
                    <a:gd name="T16" fmla="*/ 33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3" y="0"/>
                      </a:moveTo>
                      <a:lnTo>
                        <a:pt x="11" y="9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3" y="56"/>
                      </a:lnTo>
                      <a:lnTo>
                        <a:pt x="55" y="47"/>
                      </a:lnTo>
                      <a:lnTo>
                        <a:pt x="65" y="28"/>
                      </a:lnTo>
                      <a:lnTo>
                        <a:pt x="55" y="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8FC5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57" name="Freeform 364"/>
                <p:cNvSpPr>
                  <a:spLocks/>
                </p:cNvSpPr>
                <p:nvPr/>
              </p:nvSpPr>
              <p:spPr bwMode="auto">
                <a:xfrm>
                  <a:off x="4341" y="1943"/>
                  <a:ext cx="44" cy="38"/>
                </a:xfrm>
                <a:custGeom>
                  <a:avLst/>
                  <a:gdLst>
                    <a:gd name="T0" fmla="*/ 22 w 44"/>
                    <a:gd name="T1" fmla="*/ 0 h 38"/>
                    <a:gd name="T2" fmla="*/ 11 w 44"/>
                    <a:gd name="T3" fmla="*/ 10 h 38"/>
                    <a:gd name="T4" fmla="*/ 0 w 44"/>
                    <a:gd name="T5" fmla="*/ 19 h 38"/>
                    <a:gd name="T6" fmla="*/ 11 w 44"/>
                    <a:gd name="T7" fmla="*/ 28 h 38"/>
                    <a:gd name="T8" fmla="*/ 22 w 44"/>
                    <a:gd name="T9" fmla="*/ 38 h 38"/>
                    <a:gd name="T10" fmla="*/ 33 w 44"/>
                    <a:gd name="T11" fmla="*/ 28 h 38"/>
                    <a:gd name="T12" fmla="*/ 44 w 44"/>
                    <a:gd name="T13" fmla="*/ 19 h 38"/>
                    <a:gd name="T14" fmla="*/ 33 w 44"/>
                    <a:gd name="T15" fmla="*/ 10 h 38"/>
                    <a:gd name="T16" fmla="*/ 22 w 44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4" h="38">
                      <a:moveTo>
                        <a:pt x="22" y="0"/>
                      </a:moveTo>
                      <a:lnTo>
                        <a:pt x="11" y="10"/>
                      </a:lnTo>
                      <a:lnTo>
                        <a:pt x="0" y="19"/>
                      </a:lnTo>
                      <a:lnTo>
                        <a:pt x="11" y="28"/>
                      </a:lnTo>
                      <a:lnTo>
                        <a:pt x="22" y="38"/>
                      </a:lnTo>
                      <a:lnTo>
                        <a:pt x="33" y="28"/>
                      </a:lnTo>
                      <a:lnTo>
                        <a:pt x="44" y="19"/>
                      </a:lnTo>
                      <a:lnTo>
                        <a:pt x="33" y="1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3C8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58" name="Freeform 365"/>
                <p:cNvSpPr>
                  <a:spLocks/>
                </p:cNvSpPr>
                <p:nvPr/>
              </p:nvSpPr>
              <p:spPr bwMode="auto">
                <a:xfrm>
                  <a:off x="4352" y="1953"/>
                  <a:ext cx="22" cy="18"/>
                </a:xfrm>
                <a:custGeom>
                  <a:avLst/>
                  <a:gdLst>
                    <a:gd name="T0" fmla="*/ 11 w 22"/>
                    <a:gd name="T1" fmla="*/ 0 h 18"/>
                    <a:gd name="T2" fmla="*/ 0 w 22"/>
                    <a:gd name="T3" fmla="*/ 0 h 18"/>
                    <a:gd name="T4" fmla="*/ 0 w 22"/>
                    <a:gd name="T5" fmla="*/ 9 h 18"/>
                    <a:gd name="T6" fmla="*/ 0 w 22"/>
                    <a:gd name="T7" fmla="*/ 18 h 18"/>
                    <a:gd name="T8" fmla="*/ 11 w 22"/>
                    <a:gd name="T9" fmla="*/ 18 h 18"/>
                    <a:gd name="T10" fmla="*/ 22 w 22"/>
                    <a:gd name="T11" fmla="*/ 18 h 18"/>
                    <a:gd name="T12" fmla="*/ 22 w 22"/>
                    <a:gd name="T13" fmla="*/ 9 h 18"/>
                    <a:gd name="T14" fmla="*/ 22 w 22"/>
                    <a:gd name="T15" fmla="*/ 0 h 18"/>
                    <a:gd name="T16" fmla="*/ 11 w 22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8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11" y="18"/>
                      </a:lnTo>
                      <a:lnTo>
                        <a:pt x="22" y="18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96CA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3" name="Group 381"/>
              <p:cNvGrpSpPr>
                <a:grpSpLocks/>
              </p:cNvGrpSpPr>
              <p:nvPr/>
            </p:nvGrpSpPr>
            <p:grpSpPr bwMode="auto">
              <a:xfrm>
                <a:off x="7150100" y="2906713"/>
                <a:ext cx="377825" cy="401637"/>
                <a:chOff x="4504" y="1831"/>
                <a:chExt cx="238" cy="253"/>
              </a:xfrm>
            </p:grpSpPr>
            <p:sp>
              <p:nvSpPr>
                <p:cNvPr id="231" name="Freeform 367"/>
                <p:cNvSpPr>
                  <a:spLocks/>
                </p:cNvSpPr>
                <p:nvPr/>
              </p:nvSpPr>
              <p:spPr bwMode="auto">
                <a:xfrm>
                  <a:off x="4504" y="1831"/>
                  <a:ext cx="238" cy="253"/>
                </a:xfrm>
                <a:custGeom>
                  <a:avLst/>
                  <a:gdLst>
                    <a:gd name="T0" fmla="*/ 119 w 238"/>
                    <a:gd name="T1" fmla="*/ 0 h 253"/>
                    <a:gd name="T2" fmla="*/ 76 w 238"/>
                    <a:gd name="T3" fmla="*/ 9 h 253"/>
                    <a:gd name="T4" fmla="*/ 32 w 238"/>
                    <a:gd name="T5" fmla="*/ 37 h 253"/>
                    <a:gd name="T6" fmla="*/ 11 w 238"/>
                    <a:gd name="T7" fmla="*/ 75 h 253"/>
                    <a:gd name="T8" fmla="*/ 0 w 238"/>
                    <a:gd name="T9" fmla="*/ 131 h 253"/>
                    <a:gd name="T10" fmla="*/ 11 w 238"/>
                    <a:gd name="T11" fmla="*/ 178 h 253"/>
                    <a:gd name="T12" fmla="*/ 32 w 238"/>
                    <a:gd name="T13" fmla="*/ 215 h 253"/>
                    <a:gd name="T14" fmla="*/ 76 w 238"/>
                    <a:gd name="T15" fmla="*/ 244 h 253"/>
                    <a:gd name="T16" fmla="*/ 119 w 238"/>
                    <a:gd name="T17" fmla="*/ 253 h 253"/>
                    <a:gd name="T18" fmla="*/ 162 w 238"/>
                    <a:gd name="T19" fmla="*/ 244 h 253"/>
                    <a:gd name="T20" fmla="*/ 206 w 238"/>
                    <a:gd name="T21" fmla="*/ 215 h 253"/>
                    <a:gd name="T22" fmla="*/ 227 w 238"/>
                    <a:gd name="T23" fmla="*/ 178 h 253"/>
                    <a:gd name="T24" fmla="*/ 238 w 238"/>
                    <a:gd name="T25" fmla="*/ 131 h 253"/>
                    <a:gd name="T26" fmla="*/ 227 w 238"/>
                    <a:gd name="T27" fmla="*/ 75 h 253"/>
                    <a:gd name="T28" fmla="*/ 206 w 238"/>
                    <a:gd name="T29" fmla="*/ 37 h 253"/>
                    <a:gd name="T30" fmla="*/ 162 w 238"/>
                    <a:gd name="T31" fmla="*/ 9 h 253"/>
                    <a:gd name="T32" fmla="*/ 119 w 238"/>
                    <a:gd name="T33" fmla="*/ 0 h 2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8" h="253">
                      <a:moveTo>
                        <a:pt x="119" y="0"/>
                      </a:moveTo>
                      <a:lnTo>
                        <a:pt x="76" y="9"/>
                      </a:lnTo>
                      <a:lnTo>
                        <a:pt x="32" y="37"/>
                      </a:lnTo>
                      <a:lnTo>
                        <a:pt x="11" y="75"/>
                      </a:lnTo>
                      <a:lnTo>
                        <a:pt x="0" y="131"/>
                      </a:lnTo>
                      <a:lnTo>
                        <a:pt x="11" y="178"/>
                      </a:lnTo>
                      <a:lnTo>
                        <a:pt x="32" y="215"/>
                      </a:lnTo>
                      <a:lnTo>
                        <a:pt x="76" y="244"/>
                      </a:lnTo>
                      <a:lnTo>
                        <a:pt x="119" y="253"/>
                      </a:lnTo>
                      <a:lnTo>
                        <a:pt x="162" y="244"/>
                      </a:lnTo>
                      <a:lnTo>
                        <a:pt x="206" y="215"/>
                      </a:lnTo>
                      <a:lnTo>
                        <a:pt x="227" y="178"/>
                      </a:lnTo>
                      <a:lnTo>
                        <a:pt x="238" y="131"/>
                      </a:lnTo>
                      <a:lnTo>
                        <a:pt x="227" y="75"/>
                      </a:lnTo>
                      <a:lnTo>
                        <a:pt x="206" y="37"/>
                      </a:lnTo>
                      <a:lnTo>
                        <a:pt x="162" y="9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32" name="Freeform 368"/>
                <p:cNvSpPr>
                  <a:spLocks/>
                </p:cNvSpPr>
                <p:nvPr/>
              </p:nvSpPr>
              <p:spPr bwMode="auto">
                <a:xfrm>
                  <a:off x="4515" y="1840"/>
                  <a:ext cx="216" cy="225"/>
                </a:xfrm>
                <a:custGeom>
                  <a:avLst/>
                  <a:gdLst>
                    <a:gd name="T0" fmla="*/ 108 w 216"/>
                    <a:gd name="T1" fmla="*/ 0 h 225"/>
                    <a:gd name="T2" fmla="*/ 65 w 216"/>
                    <a:gd name="T3" fmla="*/ 10 h 225"/>
                    <a:gd name="T4" fmla="*/ 32 w 216"/>
                    <a:gd name="T5" fmla="*/ 38 h 225"/>
                    <a:gd name="T6" fmla="*/ 10 w 216"/>
                    <a:gd name="T7" fmla="*/ 75 h 225"/>
                    <a:gd name="T8" fmla="*/ 0 w 216"/>
                    <a:gd name="T9" fmla="*/ 122 h 225"/>
                    <a:gd name="T10" fmla="*/ 10 w 216"/>
                    <a:gd name="T11" fmla="*/ 160 h 225"/>
                    <a:gd name="T12" fmla="*/ 32 w 216"/>
                    <a:gd name="T13" fmla="*/ 197 h 225"/>
                    <a:gd name="T14" fmla="*/ 65 w 216"/>
                    <a:gd name="T15" fmla="*/ 216 h 225"/>
                    <a:gd name="T16" fmla="*/ 108 w 216"/>
                    <a:gd name="T17" fmla="*/ 225 h 225"/>
                    <a:gd name="T18" fmla="*/ 151 w 216"/>
                    <a:gd name="T19" fmla="*/ 216 h 225"/>
                    <a:gd name="T20" fmla="*/ 184 w 216"/>
                    <a:gd name="T21" fmla="*/ 197 h 225"/>
                    <a:gd name="T22" fmla="*/ 205 w 216"/>
                    <a:gd name="T23" fmla="*/ 160 h 225"/>
                    <a:gd name="T24" fmla="*/ 216 w 216"/>
                    <a:gd name="T25" fmla="*/ 122 h 225"/>
                    <a:gd name="T26" fmla="*/ 205 w 216"/>
                    <a:gd name="T27" fmla="*/ 75 h 225"/>
                    <a:gd name="T28" fmla="*/ 184 w 216"/>
                    <a:gd name="T29" fmla="*/ 38 h 225"/>
                    <a:gd name="T30" fmla="*/ 151 w 216"/>
                    <a:gd name="T31" fmla="*/ 10 h 225"/>
                    <a:gd name="T32" fmla="*/ 108 w 216"/>
                    <a:gd name="T33" fmla="*/ 0 h 2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" h="225">
                      <a:moveTo>
                        <a:pt x="108" y="0"/>
                      </a:moveTo>
                      <a:lnTo>
                        <a:pt x="65" y="10"/>
                      </a:lnTo>
                      <a:lnTo>
                        <a:pt x="32" y="38"/>
                      </a:lnTo>
                      <a:lnTo>
                        <a:pt x="10" y="75"/>
                      </a:lnTo>
                      <a:lnTo>
                        <a:pt x="0" y="122"/>
                      </a:lnTo>
                      <a:lnTo>
                        <a:pt x="10" y="160"/>
                      </a:lnTo>
                      <a:lnTo>
                        <a:pt x="32" y="197"/>
                      </a:lnTo>
                      <a:lnTo>
                        <a:pt x="65" y="216"/>
                      </a:lnTo>
                      <a:lnTo>
                        <a:pt x="108" y="225"/>
                      </a:lnTo>
                      <a:lnTo>
                        <a:pt x="151" y="216"/>
                      </a:lnTo>
                      <a:lnTo>
                        <a:pt x="184" y="197"/>
                      </a:lnTo>
                      <a:lnTo>
                        <a:pt x="205" y="160"/>
                      </a:lnTo>
                      <a:lnTo>
                        <a:pt x="216" y="122"/>
                      </a:lnTo>
                      <a:lnTo>
                        <a:pt x="205" y="75"/>
                      </a:lnTo>
                      <a:lnTo>
                        <a:pt x="184" y="38"/>
                      </a:lnTo>
                      <a:lnTo>
                        <a:pt x="151" y="1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1ECD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33" name="Freeform 369"/>
                <p:cNvSpPr>
                  <a:spLocks/>
                </p:cNvSpPr>
                <p:nvPr/>
              </p:nvSpPr>
              <p:spPr bwMode="auto">
                <a:xfrm>
                  <a:off x="4525" y="1850"/>
                  <a:ext cx="195" cy="206"/>
                </a:xfrm>
                <a:custGeom>
                  <a:avLst/>
                  <a:gdLst>
                    <a:gd name="T0" fmla="*/ 98 w 195"/>
                    <a:gd name="T1" fmla="*/ 0 h 206"/>
                    <a:gd name="T2" fmla="*/ 65 w 195"/>
                    <a:gd name="T3" fmla="*/ 9 h 206"/>
                    <a:gd name="T4" fmla="*/ 33 w 195"/>
                    <a:gd name="T5" fmla="*/ 28 h 206"/>
                    <a:gd name="T6" fmla="*/ 11 w 195"/>
                    <a:gd name="T7" fmla="*/ 65 h 206"/>
                    <a:gd name="T8" fmla="*/ 0 w 195"/>
                    <a:gd name="T9" fmla="*/ 112 h 206"/>
                    <a:gd name="T10" fmla="*/ 11 w 195"/>
                    <a:gd name="T11" fmla="*/ 150 h 206"/>
                    <a:gd name="T12" fmla="*/ 33 w 195"/>
                    <a:gd name="T13" fmla="*/ 178 h 206"/>
                    <a:gd name="T14" fmla="*/ 65 w 195"/>
                    <a:gd name="T15" fmla="*/ 196 h 206"/>
                    <a:gd name="T16" fmla="*/ 98 w 195"/>
                    <a:gd name="T17" fmla="*/ 206 h 206"/>
                    <a:gd name="T18" fmla="*/ 141 w 195"/>
                    <a:gd name="T19" fmla="*/ 196 h 206"/>
                    <a:gd name="T20" fmla="*/ 163 w 195"/>
                    <a:gd name="T21" fmla="*/ 178 h 206"/>
                    <a:gd name="T22" fmla="*/ 185 w 195"/>
                    <a:gd name="T23" fmla="*/ 150 h 206"/>
                    <a:gd name="T24" fmla="*/ 195 w 195"/>
                    <a:gd name="T25" fmla="*/ 112 h 206"/>
                    <a:gd name="T26" fmla="*/ 185 w 195"/>
                    <a:gd name="T27" fmla="*/ 65 h 206"/>
                    <a:gd name="T28" fmla="*/ 163 w 195"/>
                    <a:gd name="T29" fmla="*/ 28 h 206"/>
                    <a:gd name="T30" fmla="*/ 141 w 195"/>
                    <a:gd name="T31" fmla="*/ 9 h 206"/>
                    <a:gd name="T32" fmla="*/ 98 w 195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5" h="206">
                      <a:moveTo>
                        <a:pt x="98" y="0"/>
                      </a:moveTo>
                      <a:lnTo>
                        <a:pt x="65" y="9"/>
                      </a:lnTo>
                      <a:lnTo>
                        <a:pt x="33" y="28"/>
                      </a:lnTo>
                      <a:lnTo>
                        <a:pt x="11" y="65"/>
                      </a:lnTo>
                      <a:lnTo>
                        <a:pt x="0" y="112"/>
                      </a:lnTo>
                      <a:lnTo>
                        <a:pt x="11" y="150"/>
                      </a:lnTo>
                      <a:lnTo>
                        <a:pt x="33" y="178"/>
                      </a:lnTo>
                      <a:lnTo>
                        <a:pt x="65" y="196"/>
                      </a:lnTo>
                      <a:lnTo>
                        <a:pt x="98" y="206"/>
                      </a:lnTo>
                      <a:lnTo>
                        <a:pt x="141" y="196"/>
                      </a:lnTo>
                      <a:lnTo>
                        <a:pt x="163" y="178"/>
                      </a:lnTo>
                      <a:lnTo>
                        <a:pt x="185" y="150"/>
                      </a:lnTo>
                      <a:lnTo>
                        <a:pt x="195" y="112"/>
                      </a:lnTo>
                      <a:lnTo>
                        <a:pt x="185" y="65"/>
                      </a:lnTo>
                      <a:lnTo>
                        <a:pt x="163" y="28"/>
                      </a:lnTo>
                      <a:lnTo>
                        <a:pt x="141" y="9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2CC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34" name="Freeform 370"/>
                <p:cNvSpPr>
                  <a:spLocks/>
                </p:cNvSpPr>
                <p:nvPr/>
              </p:nvSpPr>
              <p:spPr bwMode="auto">
                <a:xfrm>
                  <a:off x="4536" y="1859"/>
                  <a:ext cx="184" cy="187"/>
                </a:xfrm>
                <a:custGeom>
                  <a:avLst/>
                  <a:gdLst>
                    <a:gd name="T0" fmla="*/ 87 w 184"/>
                    <a:gd name="T1" fmla="*/ 0 h 187"/>
                    <a:gd name="T2" fmla="*/ 54 w 184"/>
                    <a:gd name="T3" fmla="*/ 9 h 187"/>
                    <a:gd name="T4" fmla="*/ 33 w 184"/>
                    <a:gd name="T5" fmla="*/ 28 h 187"/>
                    <a:gd name="T6" fmla="*/ 11 w 184"/>
                    <a:gd name="T7" fmla="*/ 66 h 187"/>
                    <a:gd name="T8" fmla="*/ 0 w 184"/>
                    <a:gd name="T9" fmla="*/ 103 h 187"/>
                    <a:gd name="T10" fmla="*/ 11 w 184"/>
                    <a:gd name="T11" fmla="*/ 141 h 187"/>
                    <a:gd name="T12" fmla="*/ 33 w 184"/>
                    <a:gd name="T13" fmla="*/ 159 h 187"/>
                    <a:gd name="T14" fmla="*/ 54 w 184"/>
                    <a:gd name="T15" fmla="*/ 178 h 187"/>
                    <a:gd name="T16" fmla="*/ 87 w 184"/>
                    <a:gd name="T17" fmla="*/ 187 h 187"/>
                    <a:gd name="T18" fmla="*/ 130 w 184"/>
                    <a:gd name="T19" fmla="*/ 178 h 187"/>
                    <a:gd name="T20" fmla="*/ 152 w 184"/>
                    <a:gd name="T21" fmla="*/ 159 h 187"/>
                    <a:gd name="T22" fmla="*/ 174 w 184"/>
                    <a:gd name="T23" fmla="*/ 141 h 187"/>
                    <a:gd name="T24" fmla="*/ 184 w 184"/>
                    <a:gd name="T25" fmla="*/ 103 h 187"/>
                    <a:gd name="T26" fmla="*/ 174 w 184"/>
                    <a:gd name="T27" fmla="*/ 66 h 187"/>
                    <a:gd name="T28" fmla="*/ 152 w 184"/>
                    <a:gd name="T29" fmla="*/ 28 h 187"/>
                    <a:gd name="T30" fmla="*/ 130 w 184"/>
                    <a:gd name="T31" fmla="*/ 9 h 187"/>
                    <a:gd name="T32" fmla="*/ 87 w 184"/>
                    <a:gd name="T33" fmla="*/ 0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87">
                      <a:moveTo>
                        <a:pt x="87" y="0"/>
                      </a:moveTo>
                      <a:lnTo>
                        <a:pt x="54" y="9"/>
                      </a:lnTo>
                      <a:lnTo>
                        <a:pt x="33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33" y="159"/>
                      </a:lnTo>
                      <a:lnTo>
                        <a:pt x="54" y="178"/>
                      </a:lnTo>
                      <a:lnTo>
                        <a:pt x="87" y="187"/>
                      </a:lnTo>
                      <a:lnTo>
                        <a:pt x="130" y="178"/>
                      </a:lnTo>
                      <a:lnTo>
                        <a:pt x="152" y="159"/>
                      </a:lnTo>
                      <a:lnTo>
                        <a:pt x="174" y="141"/>
                      </a:lnTo>
                      <a:lnTo>
                        <a:pt x="184" y="103"/>
                      </a:lnTo>
                      <a:lnTo>
                        <a:pt x="174" y="66"/>
                      </a:lnTo>
                      <a:lnTo>
                        <a:pt x="152" y="28"/>
                      </a:lnTo>
                      <a:lnTo>
                        <a:pt x="130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3BD0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35" name="Freeform 371"/>
                <p:cNvSpPr>
                  <a:spLocks/>
                </p:cNvSpPr>
                <p:nvPr/>
              </p:nvSpPr>
              <p:spPr bwMode="auto">
                <a:xfrm>
                  <a:off x="4547" y="1868"/>
                  <a:ext cx="163" cy="178"/>
                </a:xfrm>
                <a:custGeom>
                  <a:avLst/>
                  <a:gdLst>
                    <a:gd name="T0" fmla="*/ 76 w 163"/>
                    <a:gd name="T1" fmla="*/ 0 h 178"/>
                    <a:gd name="T2" fmla="*/ 43 w 163"/>
                    <a:gd name="T3" fmla="*/ 10 h 178"/>
                    <a:gd name="T4" fmla="*/ 22 w 163"/>
                    <a:gd name="T5" fmla="*/ 28 h 178"/>
                    <a:gd name="T6" fmla="*/ 11 w 163"/>
                    <a:gd name="T7" fmla="*/ 57 h 178"/>
                    <a:gd name="T8" fmla="*/ 0 w 163"/>
                    <a:gd name="T9" fmla="*/ 94 h 178"/>
                    <a:gd name="T10" fmla="*/ 11 w 163"/>
                    <a:gd name="T11" fmla="*/ 122 h 178"/>
                    <a:gd name="T12" fmla="*/ 22 w 163"/>
                    <a:gd name="T13" fmla="*/ 150 h 178"/>
                    <a:gd name="T14" fmla="*/ 43 w 163"/>
                    <a:gd name="T15" fmla="*/ 169 h 178"/>
                    <a:gd name="T16" fmla="*/ 76 w 163"/>
                    <a:gd name="T17" fmla="*/ 178 h 178"/>
                    <a:gd name="T18" fmla="*/ 108 w 163"/>
                    <a:gd name="T19" fmla="*/ 169 h 178"/>
                    <a:gd name="T20" fmla="*/ 141 w 163"/>
                    <a:gd name="T21" fmla="*/ 150 h 178"/>
                    <a:gd name="T22" fmla="*/ 152 w 163"/>
                    <a:gd name="T23" fmla="*/ 122 h 178"/>
                    <a:gd name="T24" fmla="*/ 163 w 163"/>
                    <a:gd name="T25" fmla="*/ 94 h 178"/>
                    <a:gd name="T26" fmla="*/ 152 w 163"/>
                    <a:gd name="T27" fmla="*/ 57 h 178"/>
                    <a:gd name="T28" fmla="*/ 141 w 163"/>
                    <a:gd name="T29" fmla="*/ 28 h 178"/>
                    <a:gd name="T30" fmla="*/ 108 w 163"/>
                    <a:gd name="T31" fmla="*/ 10 h 178"/>
                    <a:gd name="T32" fmla="*/ 76 w 163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3" h="178">
                      <a:moveTo>
                        <a:pt x="76" y="0"/>
                      </a:moveTo>
                      <a:lnTo>
                        <a:pt x="43" y="10"/>
                      </a:lnTo>
                      <a:lnTo>
                        <a:pt x="22" y="28"/>
                      </a:lnTo>
                      <a:lnTo>
                        <a:pt x="11" y="57"/>
                      </a:lnTo>
                      <a:lnTo>
                        <a:pt x="0" y="94"/>
                      </a:lnTo>
                      <a:lnTo>
                        <a:pt x="11" y="122"/>
                      </a:lnTo>
                      <a:lnTo>
                        <a:pt x="22" y="150"/>
                      </a:lnTo>
                      <a:lnTo>
                        <a:pt x="43" y="169"/>
                      </a:lnTo>
                      <a:lnTo>
                        <a:pt x="76" y="178"/>
                      </a:lnTo>
                      <a:lnTo>
                        <a:pt x="108" y="169"/>
                      </a:lnTo>
                      <a:lnTo>
                        <a:pt x="141" y="150"/>
                      </a:lnTo>
                      <a:lnTo>
                        <a:pt x="152" y="122"/>
                      </a:lnTo>
                      <a:lnTo>
                        <a:pt x="163" y="94"/>
                      </a:lnTo>
                      <a:lnTo>
                        <a:pt x="152" y="57"/>
                      </a:lnTo>
                      <a:lnTo>
                        <a:pt x="141" y="28"/>
                      </a:lnTo>
                      <a:lnTo>
                        <a:pt x="108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4AD3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36" name="Freeform 372"/>
                <p:cNvSpPr>
                  <a:spLocks/>
                </p:cNvSpPr>
                <p:nvPr/>
              </p:nvSpPr>
              <p:spPr bwMode="auto">
                <a:xfrm>
                  <a:off x="4547" y="1878"/>
                  <a:ext cx="163" cy="159"/>
                </a:xfrm>
                <a:custGeom>
                  <a:avLst/>
                  <a:gdLst>
                    <a:gd name="T0" fmla="*/ 76 w 163"/>
                    <a:gd name="T1" fmla="*/ 0 h 159"/>
                    <a:gd name="T2" fmla="*/ 43 w 163"/>
                    <a:gd name="T3" fmla="*/ 9 h 159"/>
                    <a:gd name="T4" fmla="*/ 22 w 163"/>
                    <a:gd name="T5" fmla="*/ 28 h 159"/>
                    <a:gd name="T6" fmla="*/ 11 w 163"/>
                    <a:gd name="T7" fmla="*/ 56 h 159"/>
                    <a:gd name="T8" fmla="*/ 0 w 163"/>
                    <a:gd name="T9" fmla="*/ 84 h 159"/>
                    <a:gd name="T10" fmla="*/ 11 w 163"/>
                    <a:gd name="T11" fmla="*/ 112 h 159"/>
                    <a:gd name="T12" fmla="*/ 22 w 163"/>
                    <a:gd name="T13" fmla="*/ 140 h 159"/>
                    <a:gd name="T14" fmla="*/ 43 w 163"/>
                    <a:gd name="T15" fmla="*/ 150 h 159"/>
                    <a:gd name="T16" fmla="*/ 76 w 163"/>
                    <a:gd name="T17" fmla="*/ 159 h 159"/>
                    <a:gd name="T18" fmla="*/ 108 w 163"/>
                    <a:gd name="T19" fmla="*/ 150 h 159"/>
                    <a:gd name="T20" fmla="*/ 141 w 163"/>
                    <a:gd name="T21" fmla="*/ 140 h 159"/>
                    <a:gd name="T22" fmla="*/ 152 w 163"/>
                    <a:gd name="T23" fmla="*/ 112 h 159"/>
                    <a:gd name="T24" fmla="*/ 163 w 163"/>
                    <a:gd name="T25" fmla="*/ 84 h 159"/>
                    <a:gd name="T26" fmla="*/ 152 w 163"/>
                    <a:gd name="T27" fmla="*/ 56 h 159"/>
                    <a:gd name="T28" fmla="*/ 141 w 163"/>
                    <a:gd name="T29" fmla="*/ 28 h 159"/>
                    <a:gd name="T30" fmla="*/ 108 w 163"/>
                    <a:gd name="T31" fmla="*/ 9 h 159"/>
                    <a:gd name="T32" fmla="*/ 76 w 163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3" h="159">
                      <a:moveTo>
                        <a:pt x="76" y="0"/>
                      </a:moveTo>
                      <a:lnTo>
                        <a:pt x="43" y="9"/>
                      </a:lnTo>
                      <a:lnTo>
                        <a:pt x="22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12"/>
                      </a:lnTo>
                      <a:lnTo>
                        <a:pt x="22" y="140"/>
                      </a:lnTo>
                      <a:lnTo>
                        <a:pt x="43" y="150"/>
                      </a:lnTo>
                      <a:lnTo>
                        <a:pt x="76" y="159"/>
                      </a:lnTo>
                      <a:lnTo>
                        <a:pt x="108" y="150"/>
                      </a:lnTo>
                      <a:lnTo>
                        <a:pt x="141" y="140"/>
                      </a:lnTo>
                      <a:lnTo>
                        <a:pt x="152" y="112"/>
                      </a:lnTo>
                      <a:lnTo>
                        <a:pt x="163" y="84"/>
                      </a:lnTo>
                      <a:lnTo>
                        <a:pt x="152" y="56"/>
                      </a:lnTo>
                      <a:lnTo>
                        <a:pt x="141" y="28"/>
                      </a:lnTo>
                      <a:lnTo>
                        <a:pt x="108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AD6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37" name="Freeform 373"/>
                <p:cNvSpPr>
                  <a:spLocks/>
                </p:cNvSpPr>
                <p:nvPr/>
              </p:nvSpPr>
              <p:spPr bwMode="auto">
                <a:xfrm>
                  <a:off x="4558" y="1887"/>
                  <a:ext cx="141" cy="141"/>
                </a:xfrm>
                <a:custGeom>
                  <a:avLst/>
                  <a:gdLst>
                    <a:gd name="T0" fmla="*/ 65 w 141"/>
                    <a:gd name="T1" fmla="*/ 0 h 141"/>
                    <a:gd name="T2" fmla="*/ 43 w 141"/>
                    <a:gd name="T3" fmla="*/ 9 h 141"/>
                    <a:gd name="T4" fmla="*/ 22 w 141"/>
                    <a:gd name="T5" fmla="*/ 19 h 141"/>
                    <a:gd name="T6" fmla="*/ 11 w 141"/>
                    <a:gd name="T7" fmla="*/ 47 h 141"/>
                    <a:gd name="T8" fmla="*/ 0 w 141"/>
                    <a:gd name="T9" fmla="*/ 75 h 141"/>
                    <a:gd name="T10" fmla="*/ 11 w 141"/>
                    <a:gd name="T11" fmla="*/ 103 h 141"/>
                    <a:gd name="T12" fmla="*/ 22 w 141"/>
                    <a:gd name="T13" fmla="*/ 122 h 141"/>
                    <a:gd name="T14" fmla="*/ 43 w 141"/>
                    <a:gd name="T15" fmla="*/ 141 h 141"/>
                    <a:gd name="T16" fmla="*/ 65 w 141"/>
                    <a:gd name="T17" fmla="*/ 141 h 141"/>
                    <a:gd name="T18" fmla="*/ 97 w 141"/>
                    <a:gd name="T19" fmla="*/ 141 h 141"/>
                    <a:gd name="T20" fmla="*/ 119 w 141"/>
                    <a:gd name="T21" fmla="*/ 122 h 141"/>
                    <a:gd name="T22" fmla="*/ 141 w 141"/>
                    <a:gd name="T23" fmla="*/ 103 h 141"/>
                    <a:gd name="T24" fmla="*/ 141 w 141"/>
                    <a:gd name="T25" fmla="*/ 75 h 141"/>
                    <a:gd name="T26" fmla="*/ 141 w 141"/>
                    <a:gd name="T27" fmla="*/ 47 h 141"/>
                    <a:gd name="T28" fmla="*/ 119 w 141"/>
                    <a:gd name="T29" fmla="*/ 19 h 141"/>
                    <a:gd name="T30" fmla="*/ 97 w 141"/>
                    <a:gd name="T31" fmla="*/ 9 h 141"/>
                    <a:gd name="T32" fmla="*/ 65 w 141"/>
                    <a:gd name="T33" fmla="*/ 0 h 1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1" h="141">
                      <a:moveTo>
                        <a:pt x="65" y="0"/>
                      </a:moveTo>
                      <a:lnTo>
                        <a:pt x="43" y="9"/>
                      </a:lnTo>
                      <a:lnTo>
                        <a:pt x="22" y="19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03"/>
                      </a:lnTo>
                      <a:lnTo>
                        <a:pt x="22" y="122"/>
                      </a:lnTo>
                      <a:lnTo>
                        <a:pt x="43" y="141"/>
                      </a:lnTo>
                      <a:lnTo>
                        <a:pt x="65" y="141"/>
                      </a:lnTo>
                      <a:lnTo>
                        <a:pt x="97" y="141"/>
                      </a:lnTo>
                      <a:lnTo>
                        <a:pt x="119" y="122"/>
                      </a:lnTo>
                      <a:lnTo>
                        <a:pt x="141" y="103"/>
                      </a:lnTo>
                      <a:lnTo>
                        <a:pt x="141" y="75"/>
                      </a:lnTo>
                      <a:lnTo>
                        <a:pt x="141" y="47"/>
                      </a:lnTo>
                      <a:lnTo>
                        <a:pt x="119" y="19"/>
                      </a:lnTo>
                      <a:lnTo>
                        <a:pt x="9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9D9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38" name="Freeform 374"/>
                <p:cNvSpPr>
                  <a:spLocks/>
                </p:cNvSpPr>
                <p:nvPr/>
              </p:nvSpPr>
              <p:spPr bwMode="auto">
                <a:xfrm>
                  <a:off x="4569" y="1896"/>
                  <a:ext cx="119" cy="122"/>
                </a:xfrm>
                <a:custGeom>
                  <a:avLst/>
                  <a:gdLst>
                    <a:gd name="T0" fmla="*/ 65 w 119"/>
                    <a:gd name="T1" fmla="*/ 0 h 122"/>
                    <a:gd name="T2" fmla="*/ 43 w 119"/>
                    <a:gd name="T3" fmla="*/ 10 h 122"/>
                    <a:gd name="T4" fmla="*/ 21 w 119"/>
                    <a:gd name="T5" fmla="*/ 19 h 122"/>
                    <a:gd name="T6" fmla="*/ 11 w 119"/>
                    <a:gd name="T7" fmla="*/ 38 h 122"/>
                    <a:gd name="T8" fmla="*/ 0 w 119"/>
                    <a:gd name="T9" fmla="*/ 66 h 122"/>
                    <a:gd name="T10" fmla="*/ 11 w 119"/>
                    <a:gd name="T11" fmla="*/ 85 h 122"/>
                    <a:gd name="T12" fmla="*/ 21 w 119"/>
                    <a:gd name="T13" fmla="*/ 104 h 122"/>
                    <a:gd name="T14" fmla="*/ 43 w 119"/>
                    <a:gd name="T15" fmla="*/ 122 h 122"/>
                    <a:gd name="T16" fmla="*/ 65 w 119"/>
                    <a:gd name="T17" fmla="*/ 122 h 122"/>
                    <a:gd name="T18" fmla="*/ 86 w 119"/>
                    <a:gd name="T19" fmla="*/ 122 h 122"/>
                    <a:gd name="T20" fmla="*/ 108 w 119"/>
                    <a:gd name="T21" fmla="*/ 104 h 122"/>
                    <a:gd name="T22" fmla="*/ 119 w 119"/>
                    <a:gd name="T23" fmla="*/ 66 h 122"/>
                    <a:gd name="T24" fmla="*/ 108 w 119"/>
                    <a:gd name="T25" fmla="*/ 19 h 122"/>
                    <a:gd name="T26" fmla="*/ 86 w 119"/>
                    <a:gd name="T27" fmla="*/ 10 h 122"/>
                    <a:gd name="T28" fmla="*/ 65 w 119"/>
                    <a:gd name="T29" fmla="*/ 0 h 1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19" h="122">
                      <a:moveTo>
                        <a:pt x="65" y="0"/>
                      </a:moveTo>
                      <a:lnTo>
                        <a:pt x="43" y="10"/>
                      </a:lnTo>
                      <a:lnTo>
                        <a:pt x="21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85"/>
                      </a:lnTo>
                      <a:lnTo>
                        <a:pt x="21" y="104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6" y="122"/>
                      </a:lnTo>
                      <a:lnTo>
                        <a:pt x="108" y="104"/>
                      </a:lnTo>
                      <a:lnTo>
                        <a:pt x="119" y="66"/>
                      </a:lnTo>
                      <a:lnTo>
                        <a:pt x="108" y="19"/>
                      </a:lnTo>
                      <a:lnTo>
                        <a:pt x="86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77DD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39" name="Freeform 375"/>
                <p:cNvSpPr>
                  <a:spLocks/>
                </p:cNvSpPr>
                <p:nvPr/>
              </p:nvSpPr>
              <p:spPr bwMode="auto">
                <a:xfrm>
                  <a:off x="4580" y="1906"/>
                  <a:ext cx="97" cy="103"/>
                </a:xfrm>
                <a:custGeom>
                  <a:avLst/>
                  <a:gdLst>
                    <a:gd name="T0" fmla="*/ 54 w 97"/>
                    <a:gd name="T1" fmla="*/ 0 h 103"/>
                    <a:gd name="T2" fmla="*/ 10 w 97"/>
                    <a:gd name="T3" fmla="*/ 19 h 103"/>
                    <a:gd name="T4" fmla="*/ 0 w 97"/>
                    <a:gd name="T5" fmla="*/ 56 h 103"/>
                    <a:gd name="T6" fmla="*/ 10 w 97"/>
                    <a:gd name="T7" fmla="*/ 94 h 103"/>
                    <a:gd name="T8" fmla="*/ 54 w 97"/>
                    <a:gd name="T9" fmla="*/ 103 h 103"/>
                    <a:gd name="T10" fmla="*/ 86 w 97"/>
                    <a:gd name="T11" fmla="*/ 94 h 103"/>
                    <a:gd name="T12" fmla="*/ 97 w 97"/>
                    <a:gd name="T13" fmla="*/ 56 h 103"/>
                    <a:gd name="T14" fmla="*/ 86 w 97"/>
                    <a:gd name="T15" fmla="*/ 19 h 103"/>
                    <a:gd name="T16" fmla="*/ 54 w 97"/>
                    <a:gd name="T17" fmla="*/ 0 h 10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103">
                      <a:moveTo>
                        <a:pt x="54" y="0"/>
                      </a:moveTo>
                      <a:lnTo>
                        <a:pt x="10" y="19"/>
                      </a:lnTo>
                      <a:lnTo>
                        <a:pt x="0" y="56"/>
                      </a:lnTo>
                      <a:lnTo>
                        <a:pt x="10" y="94"/>
                      </a:lnTo>
                      <a:lnTo>
                        <a:pt x="54" y="103"/>
                      </a:lnTo>
                      <a:lnTo>
                        <a:pt x="86" y="94"/>
                      </a:lnTo>
                      <a:lnTo>
                        <a:pt x="97" y="56"/>
                      </a:lnTo>
                      <a:lnTo>
                        <a:pt x="86" y="1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84E1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40" name="Freeform 376"/>
                <p:cNvSpPr>
                  <a:spLocks/>
                </p:cNvSpPr>
                <p:nvPr/>
              </p:nvSpPr>
              <p:spPr bwMode="auto">
                <a:xfrm>
                  <a:off x="4590" y="1915"/>
                  <a:ext cx="76" cy="85"/>
                </a:xfrm>
                <a:custGeom>
                  <a:avLst/>
                  <a:gdLst>
                    <a:gd name="T0" fmla="*/ 44 w 76"/>
                    <a:gd name="T1" fmla="*/ 0 h 85"/>
                    <a:gd name="T2" fmla="*/ 11 w 76"/>
                    <a:gd name="T3" fmla="*/ 10 h 85"/>
                    <a:gd name="T4" fmla="*/ 0 w 76"/>
                    <a:gd name="T5" fmla="*/ 47 h 85"/>
                    <a:gd name="T6" fmla="*/ 11 w 76"/>
                    <a:gd name="T7" fmla="*/ 75 h 85"/>
                    <a:gd name="T8" fmla="*/ 44 w 76"/>
                    <a:gd name="T9" fmla="*/ 85 h 85"/>
                    <a:gd name="T10" fmla="*/ 65 w 76"/>
                    <a:gd name="T11" fmla="*/ 75 h 85"/>
                    <a:gd name="T12" fmla="*/ 76 w 76"/>
                    <a:gd name="T13" fmla="*/ 47 h 85"/>
                    <a:gd name="T14" fmla="*/ 65 w 76"/>
                    <a:gd name="T15" fmla="*/ 10 h 85"/>
                    <a:gd name="T16" fmla="*/ 44 w 76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85">
                      <a:moveTo>
                        <a:pt x="44" y="0"/>
                      </a:moveTo>
                      <a:lnTo>
                        <a:pt x="11" y="10"/>
                      </a:lnTo>
                      <a:lnTo>
                        <a:pt x="0" y="47"/>
                      </a:lnTo>
                      <a:lnTo>
                        <a:pt x="11" y="75"/>
                      </a:lnTo>
                      <a:lnTo>
                        <a:pt x="44" y="85"/>
                      </a:lnTo>
                      <a:lnTo>
                        <a:pt x="65" y="75"/>
                      </a:lnTo>
                      <a:lnTo>
                        <a:pt x="76" y="47"/>
                      </a:lnTo>
                      <a:lnTo>
                        <a:pt x="65" y="1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8EE4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41" name="Freeform 377"/>
                <p:cNvSpPr>
                  <a:spLocks/>
                </p:cNvSpPr>
                <p:nvPr/>
              </p:nvSpPr>
              <p:spPr bwMode="auto">
                <a:xfrm>
                  <a:off x="4590" y="1925"/>
                  <a:ext cx="76" cy="65"/>
                </a:xfrm>
                <a:custGeom>
                  <a:avLst/>
                  <a:gdLst>
                    <a:gd name="T0" fmla="*/ 44 w 76"/>
                    <a:gd name="T1" fmla="*/ 0 h 65"/>
                    <a:gd name="T2" fmla="*/ 11 w 76"/>
                    <a:gd name="T3" fmla="*/ 9 h 65"/>
                    <a:gd name="T4" fmla="*/ 0 w 76"/>
                    <a:gd name="T5" fmla="*/ 37 h 65"/>
                    <a:gd name="T6" fmla="*/ 11 w 76"/>
                    <a:gd name="T7" fmla="*/ 56 h 65"/>
                    <a:gd name="T8" fmla="*/ 44 w 76"/>
                    <a:gd name="T9" fmla="*/ 65 h 65"/>
                    <a:gd name="T10" fmla="*/ 65 w 76"/>
                    <a:gd name="T11" fmla="*/ 56 h 65"/>
                    <a:gd name="T12" fmla="*/ 76 w 76"/>
                    <a:gd name="T13" fmla="*/ 37 h 65"/>
                    <a:gd name="T14" fmla="*/ 65 w 76"/>
                    <a:gd name="T15" fmla="*/ 9 h 65"/>
                    <a:gd name="T16" fmla="*/ 44 w 76"/>
                    <a:gd name="T17" fmla="*/ 0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5">
                      <a:moveTo>
                        <a:pt x="44" y="0"/>
                      </a:moveTo>
                      <a:lnTo>
                        <a:pt x="11" y="9"/>
                      </a:lnTo>
                      <a:lnTo>
                        <a:pt x="0" y="37"/>
                      </a:lnTo>
                      <a:lnTo>
                        <a:pt x="11" y="56"/>
                      </a:lnTo>
                      <a:lnTo>
                        <a:pt x="44" y="65"/>
                      </a:lnTo>
                      <a:lnTo>
                        <a:pt x="65" y="56"/>
                      </a:lnTo>
                      <a:lnTo>
                        <a:pt x="76" y="37"/>
                      </a:lnTo>
                      <a:lnTo>
                        <a:pt x="65" y="9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97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42" name="Freeform 378"/>
                <p:cNvSpPr>
                  <a:spLocks/>
                </p:cNvSpPr>
                <p:nvPr/>
              </p:nvSpPr>
              <p:spPr bwMode="auto">
                <a:xfrm>
                  <a:off x="4601" y="1934"/>
                  <a:ext cx="65" cy="56"/>
                </a:xfrm>
                <a:custGeom>
                  <a:avLst/>
                  <a:gdLst>
                    <a:gd name="T0" fmla="*/ 33 w 65"/>
                    <a:gd name="T1" fmla="*/ 0 h 56"/>
                    <a:gd name="T2" fmla="*/ 11 w 65"/>
                    <a:gd name="T3" fmla="*/ 9 h 56"/>
                    <a:gd name="T4" fmla="*/ 0 w 65"/>
                    <a:gd name="T5" fmla="*/ 28 h 56"/>
                    <a:gd name="T6" fmla="*/ 11 w 65"/>
                    <a:gd name="T7" fmla="*/ 47 h 56"/>
                    <a:gd name="T8" fmla="*/ 33 w 65"/>
                    <a:gd name="T9" fmla="*/ 56 h 56"/>
                    <a:gd name="T10" fmla="*/ 54 w 65"/>
                    <a:gd name="T11" fmla="*/ 47 h 56"/>
                    <a:gd name="T12" fmla="*/ 65 w 65"/>
                    <a:gd name="T13" fmla="*/ 28 h 56"/>
                    <a:gd name="T14" fmla="*/ 54 w 65"/>
                    <a:gd name="T15" fmla="*/ 9 h 56"/>
                    <a:gd name="T16" fmla="*/ 33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3" y="0"/>
                      </a:moveTo>
                      <a:lnTo>
                        <a:pt x="11" y="9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3" y="56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9EE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43" name="Freeform 379"/>
                <p:cNvSpPr>
                  <a:spLocks/>
                </p:cNvSpPr>
                <p:nvPr/>
              </p:nvSpPr>
              <p:spPr bwMode="auto">
                <a:xfrm>
                  <a:off x="4612" y="1943"/>
                  <a:ext cx="43" cy="38"/>
                </a:xfrm>
                <a:custGeom>
                  <a:avLst/>
                  <a:gdLst>
                    <a:gd name="T0" fmla="*/ 22 w 43"/>
                    <a:gd name="T1" fmla="*/ 0 h 38"/>
                    <a:gd name="T2" fmla="*/ 11 w 43"/>
                    <a:gd name="T3" fmla="*/ 10 h 38"/>
                    <a:gd name="T4" fmla="*/ 0 w 43"/>
                    <a:gd name="T5" fmla="*/ 19 h 38"/>
                    <a:gd name="T6" fmla="*/ 11 w 43"/>
                    <a:gd name="T7" fmla="*/ 28 h 38"/>
                    <a:gd name="T8" fmla="*/ 22 w 43"/>
                    <a:gd name="T9" fmla="*/ 38 h 38"/>
                    <a:gd name="T10" fmla="*/ 33 w 43"/>
                    <a:gd name="T11" fmla="*/ 28 h 38"/>
                    <a:gd name="T12" fmla="*/ 43 w 43"/>
                    <a:gd name="T13" fmla="*/ 19 h 38"/>
                    <a:gd name="T14" fmla="*/ 33 w 43"/>
                    <a:gd name="T15" fmla="*/ 10 h 38"/>
                    <a:gd name="T16" fmla="*/ 22 w 43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38">
                      <a:moveTo>
                        <a:pt x="22" y="0"/>
                      </a:moveTo>
                      <a:lnTo>
                        <a:pt x="11" y="10"/>
                      </a:lnTo>
                      <a:lnTo>
                        <a:pt x="0" y="19"/>
                      </a:lnTo>
                      <a:lnTo>
                        <a:pt x="11" y="28"/>
                      </a:lnTo>
                      <a:lnTo>
                        <a:pt x="22" y="38"/>
                      </a:lnTo>
                      <a:lnTo>
                        <a:pt x="33" y="28"/>
                      </a:lnTo>
                      <a:lnTo>
                        <a:pt x="43" y="19"/>
                      </a:lnTo>
                      <a:lnTo>
                        <a:pt x="33" y="1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A2EB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44" name="Freeform 380"/>
                <p:cNvSpPr>
                  <a:spLocks/>
                </p:cNvSpPr>
                <p:nvPr/>
              </p:nvSpPr>
              <p:spPr bwMode="auto">
                <a:xfrm>
                  <a:off x="4623" y="1953"/>
                  <a:ext cx="22" cy="18"/>
                </a:xfrm>
                <a:custGeom>
                  <a:avLst/>
                  <a:gdLst>
                    <a:gd name="T0" fmla="*/ 11 w 22"/>
                    <a:gd name="T1" fmla="*/ 0 h 18"/>
                    <a:gd name="T2" fmla="*/ 0 w 22"/>
                    <a:gd name="T3" fmla="*/ 0 h 18"/>
                    <a:gd name="T4" fmla="*/ 0 w 22"/>
                    <a:gd name="T5" fmla="*/ 9 h 18"/>
                    <a:gd name="T6" fmla="*/ 0 w 22"/>
                    <a:gd name="T7" fmla="*/ 18 h 18"/>
                    <a:gd name="T8" fmla="*/ 11 w 22"/>
                    <a:gd name="T9" fmla="*/ 18 h 18"/>
                    <a:gd name="T10" fmla="*/ 22 w 22"/>
                    <a:gd name="T11" fmla="*/ 18 h 18"/>
                    <a:gd name="T12" fmla="*/ 22 w 22"/>
                    <a:gd name="T13" fmla="*/ 9 h 18"/>
                    <a:gd name="T14" fmla="*/ 22 w 22"/>
                    <a:gd name="T15" fmla="*/ 0 h 18"/>
                    <a:gd name="T16" fmla="*/ 11 w 22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8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11" y="18"/>
                      </a:lnTo>
                      <a:lnTo>
                        <a:pt x="22" y="18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A6EC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4" name="Group 396"/>
              <p:cNvGrpSpPr>
                <a:grpSpLocks/>
              </p:cNvGrpSpPr>
              <p:nvPr/>
            </p:nvGrpSpPr>
            <p:grpSpPr bwMode="auto">
              <a:xfrm>
                <a:off x="7596188" y="2906713"/>
                <a:ext cx="379413" cy="401637"/>
                <a:chOff x="4785" y="1831"/>
                <a:chExt cx="239" cy="253"/>
              </a:xfrm>
            </p:grpSpPr>
            <p:sp>
              <p:nvSpPr>
                <p:cNvPr id="217" name="Freeform 382"/>
                <p:cNvSpPr>
                  <a:spLocks/>
                </p:cNvSpPr>
                <p:nvPr/>
              </p:nvSpPr>
              <p:spPr bwMode="auto">
                <a:xfrm>
                  <a:off x="4785" y="1831"/>
                  <a:ext cx="239" cy="253"/>
                </a:xfrm>
                <a:custGeom>
                  <a:avLst/>
                  <a:gdLst>
                    <a:gd name="T0" fmla="*/ 120 w 239"/>
                    <a:gd name="T1" fmla="*/ 0 h 253"/>
                    <a:gd name="T2" fmla="*/ 76 w 239"/>
                    <a:gd name="T3" fmla="*/ 9 h 253"/>
                    <a:gd name="T4" fmla="*/ 33 w 239"/>
                    <a:gd name="T5" fmla="*/ 37 h 253"/>
                    <a:gd name="T6" fmla="*/ 11 w 239"/>
                    <a:gd name="T7" fmla="*/ 75 h 253"/>
                    <a:gd name="T8" fmla="*/ 0 w 239"/>
                    <a:gd name="T9" fmla="*/ 131 h 253"/>
                    <a:gd name="T10" fmla="*/ 11 w 239"/>
                    <a:gd name="T11" fmla="*/ 178 h 253"/>
                    <a:gd name="T12" fmla="*/ 33 w 239"/>
                    <a:gd name="T13" fmla="*/ 215 h 253"/>
                    <a:gd name="T14" fmla="*/ 76 w 239"/>
                    <a:gd name="T15" fmla="*/ 244 h 253"/>
                    <a:gd name="T16" fmla="*/ 120 w 239"/>
                    <a:gd name="T17" fmla="*/ 253 h 253"/>
                    <a:gd name="T18" fmla="*/ 163 w 239"/>
                    <a:gd name="T19" fmla="*/ 244 h 253"/>
                    <a:gd name="T20" fmla="*/ 206 w 239"/>
                    <a:gd name="T21" fmla="*/ 215 h 253"/>
                    <a:gd name="T22" fmla="*/ 228 w 239"/>
                    <a:gd name="T23" fmla="*/ 178 h 253"/>
                    <a:gd name="T24" fmla="*/ 239 w 239"/>
                    <a:gd name="T25" fmla="*/ 131 h 253"/>
                    <a:gd name="T26" fmla="*/ 228 w 239"/>
                    <a:gd name="T27" fmla="*/ 75 h 253"/>
                    <a:gd name="T28" fmla="*/ 206 w 239"/>
                    <a:gd name="T29" fmla="*/ 37 h 253"/>
                    <a:gd name="T30" fmla="*/ 163 w 239"/>
                    <a:gd name="T31" fmla="*/ 9 h 253"/>
                    <a:gd name="T32" fmla="*/ 120 w 239"/>
                    <a:gd name="T33" fmla="*/ 0 h 2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9" h="253">
                      <a:moveTo>
                        <a:pt x="120" y="0"/>
                      </a:moveTo>
                      <a:lnTo>
                        <a:pt x="76" y="9"/>
                      </a:lnTo>
                      <a:lnTo>
                        <a:pt x="33" y="37"/>
                      </a:lnTo>
                      <a:lnTo>
                        <a:pt x="11" y="75"/>
                      </a:lnTo>
                      <a:lnTo>
                        <a:pt x="0" y="131"/>
                      </a:lnTo>
                      <a:lnTo>
                        <a:pt x="11" y="178"/>
                      </a:lnTo>
                      <a:lnTo>
                        <a:pt x="33" y="215"/>
                      </a:lnTo>
                      <a:lnTo>
                        <a:pt x="76" y="244"/>
                      </a:lnTo>
                      <a:lnTo>
                        <a:pt x="120" y="253"/>
                      </a:lnTo>
                      <a:lnTo>
                        <a:pt x="163" y="244"/>
                      </a:lnTo>
                      <a:lnTo>
                        <a:pt x="206" y="215"/>
                      </a:lnTo>
                      <a:lnTo>
                        <a:pt x="228" y="178"/>
                      </a:lnTo>
                      <a:lnTo>
                        <a:pt x="239" y="131"/>
                      </a:lnTo>
                      <a:lnTo>
                        <a:pt x="228" y="75"/>
                      </a:lnTo>
                      <a:lnTo>
                        <a:pt x="206" y="37"/>
                      </a:lnTo>
                      <a:lnTo>
                        <a:pt x="163" y="9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0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18" name="Freeform 383"/>
                <p:cNvSpPr>
                  <a:spLocks/>
                </p:cNvSpPr>
                <p:nvPr/>
              </p:nvSpPr>
              <p:spPr bwMode="auto">
                <a:xfrm>
                  <a:off x="4796" y="1840"/>
                  <a:ext cx="217" cy="225"/>
                </a:xfrm>
                <a:custGeom>
                  <a:avLst/>
                  <a:gdLst>
                    <a:gd name="T0" fmla="*/ 109 w 217"/>
                    <a:gd name="T1" fmla="*/ 0 h 225"/>
                    <a:gd name="T2" fmla="*/ 65 w 217"/>
                    <a:gd name="T3" fmla="*/ 10 h 225"/>
                    <a:gd name="T4" fmla="*/ 33 w 217"/>
                    <a:gd name="T5" fmla="*/ 38 h 225"/>
                    <a:gd name="T6" fmla="*/ 11 w 217"/>
                    <a:gd name="T7" fmla="*/ 75 h 225"/>
                    <a:gd name="T8" fmla="*/ 0 w 217"/>
                    <a:gd name="T9" fmla="*/ 122 h 225"/>
                    <a:gd name="T10" fmla="*/ 11 w 217"/>
                    <a:gd name="T11" fmla="*/ 160 h 225"/>
                    <a:gd name="T12" fmla="*/ 33 w 217"/>
                    <a:gd name="T13" fmla="*/ 197 h 225"/>
                    <a:gd name="T14" fmla="*/ 65 w 217"/>
                    <a:gd name="T15" fmla="*/ 216 h 225"/>
                    <a:gd name="T16" fmla="*/ 109 w 217"/>
                    <a:gd name="T17" fmla="*/ 225 h 225"/>
                    <a:gd name="T18" fmla="*/ 152 w 217"/>
                    <a:gd name="T19" fmla="*/ 216 h 225"/>
                    <a:gd name="T20" fmla="*/ 184 w 217"/>
                    <a:gd name="T21" fmla="*/ 197 h 225"/>
                    <a:gd name="T22" fmla="*/ 206 w 217"/>
                    <a:gd name="T23" fmla="*/ 160 h 225"/>
                    <a:gd name="T24" fmla="*/ 217 w 217"/>
                    <a:gd name="T25" fmla="*/ 122 h 225"/>
                    <a:gd name="T26" fmla="*/ 206 w 217"/>
                    <a:gd name="T27" fmla="*/ 75 h 225"/>
                    <a:gd name="T28" fmla="*/ 184 w 217"/>
                    <a:gd name="T29" fmla="*/ 38 h 225"/>
                    <a:gd name="T30" fmla="*/ 152 w 217"/>
                    <a:gd name="T31" fmla="*/ 10 h 225"/>
                    <a:gd name="T32" fmla="*/ 109 w 217"/>
                    <a:gd name="T33" fmla="*/ 0 h 2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7" h="225">
                      <a:moveTo>
                        <a:pt x="109" y="0"/>
                      </a:moveTo>
                      <a:lnTo>
                        <a:pt x="65" y="10"/>
                      </a:lnTo>
                      <a:lnTo>
                        <a:pt x="33" y="38"/>
                      </a:lnTo>
                      <a:lnTo>
                        <a:pt x="11" y="75"/>
                      </a:lnTo>
                      <a:lnTo>
                        <a:pt x="0" y="122"/>
                      </a:lnTo>
                      <a:lnTo>
                        <a:pt x="11" y="160"/>
                      </a:lnTo>
                      <a:lnTo>
                        <a:pt x="33" y="197"/>
                      </a:lnTo>
                      <a:lnTo>
                        <a:pt x="65" y="216"/>
                      </a:lnTo>
                      <a:lnTo>
                        <a:pt x="109" y="225"/>
                      </a:lnTo>
                      <a:lnTo>
                        <a:pt x="152" y="216"/>
                      </a:lnTo>
                      <a:lnTo>
                        <a:pt x="184" y="197"/>
                      </a:lnTo>
                      <a:lnTo>
                        <a:pt x="206" y="160"/>
                      </a:lnTo>
                      <a:lnTo>
                        <a:pt x="217" y="122"/>
                      </a:lnTo>
                      <a:lnTo>
                        <a:pt x="206" y="75"/>
                      </a:lnTo>
                      <a:lnTo>
                        <a:pt x="184" y="38"/>
                      </a:lnTo>
                      <a:lnTo>
                        <a:pt x="152" y="1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1ECD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19" name="Freeform 384"/>
                <p:cNvSpPr>
                  <a:spLocks/>
                </p:cNvSpPr>
                <p:nvPr/>
              </p:nvSpPr>
              <p:spPr bwMode="auto">
                <a:xfrm>
                  <a:off x="4807" y="1850"/>
                  <a:ext cx="195" cy="206"/>
                </a:xfrm>
                <a:custGeom>
                  <a:avLst/>
                  <a:gdLst>
                    <a:gd name="T0" fmla="*/ 98 w 195"/>
                    <a:gd name="T1" fmla="*/ 0 h 206"/>
                    <a:gd name="T2" fmla="*/ 65 w 195"/>
                    <a:gd name="T3" fmla="*/ 9 h 206"/>
                    <a:gd name="T4" fmla="*/ 33 w 195"/>
                    <a:gd name="T5" fmla="*/ 28 h 206"/>
                    <a:gd name="T6" fmla="*/ 11 w 195"/>
                    <a:gd name="T7" fmla="*/ 65 h 206"/>
                    <a:gd name="T8" fmla="*/ 0 w 195"/>
                    <a:gd name="T9" fmla="*/ 112 h 206"/>
                    <a:gd name="T10" fmla="*/ 11 w 195"/>
                    <a:gd name="T11" fmla="*/ 150 h 206"/>
                    <a:gd name="T12" fmla="*/ 33 w 195"/>
                    <a:gd name="T13" fmla="*/ 178 h 206"/>
                    <a:gd name="T14" fmla="*/ 65 w 195"/>
                    <a:gd name="T15" fmla="*/ 196 h 206"/>
                    <a:gd name="T16" fmla="*/ 98 w 195"/>
                    <a:gd name="T17" fmla="*/ 206 h 206"/>
                    <a:gd name="T18" fmla="*/ 141 w 195"/>
                    <a:gd name="T19" fmla="*/ 196 h 206"/>
                    <a:gd name="T20" fmla="*/ 163 w 195"/>
                    <a:gd name="T21" fmla="*/ 178 h 206"/>
                    <a:gd name="T22" fmla="*/ 184 w 195"/>
                    <a:gd name="T23" fmla="*/ 150 h 206"/>
                    <a:gd name="T24" fmla="*/ 195 w 195"/>
                    <a:gd name="T25" fmla="*/ 112 h 206"/>
                    <a:gd name="T26" fmla="*/ 184 w 195"/>
                    <a:gd name="T27" fmla="*/ 65 h 206"/>
                    <a:gd name="T28" fmla="*/ 163 w 195"/>
                    <a:gd name="T29" fmla="*/ 28 h 206"/>
                    <a:gd name="T30" fmla="*/ 141 w 195"/>
                    <a:gd name="T31" fmla="*/ 9 h 206"/>
                    <a:gd name="T32" fmla="*/ 98 w 195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5" h="206">
                      <a:moveTo>
                        <a:pt x="98" y="0"/>
                      </a:moveTo>
                      <a:lnTo>
                        <a:pt x="65" y="9"/>
                      </a:lnTo>
                      <a:lnTo>
                        <a:pt x="33" y="28"/>
                      </a:lnTo>
                      <a:lnTo>
                        <a:pt x="11" y="65"/>
                      </a:lnTo>
                      <a:lnTo>
                        <a:pt x="0" y="112"/>
                      </a:lnTo>
                      <a:lnTo>
                        <a:pt x="11" y="150"/>
                      </a:lnTo>
                      <a:lnTo>
                        <a:pt x="33" y="178"/>
                      </a:lnTo>
                      <a:lnTo>
                        <a:pt x="65" y="196"/>
                      </a:lnTo>
                      <a:lnTo>
                        <a:pt x="98" y="206"/>
                      </a:lnTo>
                      <a:lnTo>
                        <a:pt x="141" y="196"/>
                      </a:lnTo>
                      <a:lnTo>
                        <a:pt x="163" y="178"/>
                      </a:lnTo>
                      <a:lnTo>
                        <a:pt x="184" y="150"/>
                      </a:lnTo>
                      <a:lnTo>
                        <a:pt x="195" y="112"/>
                      </a:lnTo>
                      <a:lnTo>
                        <a:pt x="184" y="65"/>
                      </a:lnTo>
                      <a:lnTo>
                        <a:pt x="163" y="28"/>
                      </a:lnTo>
                      <a:lnTo>
                        <a:pt x="141" y="9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2CC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20" name="Freeform 385"/>
                <p:cNvSpPr>
                  <a:spLocks/>
                </p:cNvSpPr>
                <p:nvPr/>
              </p:nvSpPr>
              <p:spPr bwMode="auto">
                <a:xfrm>
                  <a:off x="4818" y="1859"/>
                  <a:ext cx="184" cy="187"/>
                </a:xfrm>
                <a:custGeom>
                  <a:avLst/>
                  <a:gdLst>
                    <a:gd name="T0" fmla="*/ 87 w 184"/>
                    <a:gd name="T1" fmla="*/ 0 h 187"/>
                    <a:gd name="T2" fmla="*/ 54 w 184"/>
                    <a:gd name="T3" fmla="*/ 9 h 187"/>
                    <a:gd name="T4" fmla="*/ 32 w 184"/>
                    <a:gd name="T5" fmla="*/ 28 h 187"/>
                    <a:gd name="T6" fmla="*/ 11 w 184"/>
                    <a:gd name="T7" fmla="*/ 66 h 187"/>
                    <a:gd name="T8" fmla="*/ 0 w 184"/>
                    <a:gd name="T9" fmla="*/ 103 h 187"/>
                    <a:gd name="T10" fmla="*/ 11 w 184"/>
                    <a:gd name="T11" fmla="*/ 141 h 187"/>
                    <a:gd name="T12" fmla="*/ 32 w 184"/>
                    <a:gd name="T13" fmla="*/ 159 h 187"/>
                    <a:gd name="T14" fmla="*/ 54 w 184"/>
                    <a:gd name="T15" fmla="*/ 178 h 187"/>
                    <a:gd name="T16" fmla="*/ 87 w 184"/>
                    <a:gd name="T17" fmla="*/ 187 h 187"/>
                    <a:gd name="T18" fmla="*/ 130 w 184"/>
                    <a:gd name="T19" fmla="*/ 178 h 187"/>
                    <a:gd name="T20" fmla="*/ 152 w 184"/>
                    <a:gd name="T21" fmla="*/ 159 h 187"/>
                    <a:gd name="T22" fmla="*/ 173 w 184"/>
                    <a:gd name="T23" fmla="*/ 141 h 187"/>
                    <a:gd name="T24" fmla="*/ 184 w 184"/>
                    <a:gd name="T25" fmla="*/ 103 h 187"/>
                    <a:gd name="T26" fmla="*/ 173 w 184"/>
                    <a:gd name="T27" fmla="*/ 66 h 187"/>
                    <a:gd name="T28" fmla="*/ 152 w 184"/>
                    <a:gd name="T29" fmla="*/ 28 h 187"/>
                    <a:gd name="T30" fmla="*/ 130 w 184"/>
                    <a:gd name="T31" fmla="*/ 9 h 187"/>
                    <a:gd name="T32" fmla="*/ 87 w 184"/>
                    <a:gd name="T33" fmla="*/ 0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87">
                      <a:moveTo>
                        <a:pt x="87" y="0"/>
                      </a:moveTo>
                      <a:lnTo>
                        <a:pt x="54" y="9"/>
                      </a:lnTo>
                      <a:lnTo>
                        <a:pt x="32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32" y="159"/>
                      </a:lnTo>
                      <a:lnTo>
                        <a:pt x="54" y="178"/>
                      </a:lnTo>
                      <a:lnTo>
                        <a:pt x="87" y="187"/>
                      </a:lnTo>
                      <a:lnTo>
                        <a:pt x="130" y="178"/>
                      </a:lnTo>
                      <a:lnTo>
                        <a:pt x="152" y="159"/>
                      </a:lnTo>
                      <a:lnTo>
                        <a:pt x="173" y="141"/>
                      </a:lnTo>
                      <a:lnTo>
                        <a:pt x="184" y="103"/>
                      </a:lnTo>
                      <a:lnTo>
                        <a:pt x="173" y="66"/>
                      </a:lnTo>
                      <a:lnTo>
                        <a:pt x="152" y="28"/>
                      </a:lnTo>
                      <a:lnTo>
                        <a:pt x="130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3BD0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21" name="Freeform 386"/>
                <p:cNvSpPr>
                  <a:spLocks/>
                </p:cNvSpPr>
                <p:nvPr/>
              </p:nvSpPr>
              <p:spPr bwMode="auto">
                <a:xfrm>
                  <a:off x="4829" y="1868"/>
                  <a:ext cx="162" cy="178"/>
                </a:xfrm>
                <a:custGeom>
                  <a:avLst/>
                  <a:gdLst>
                    <a:gd name="T0" fmla="*/ 76 w 162"/>
                    <a:gd name="T1" fmla="*/ 0 h 178"/>
                    <a:gd name="T2" fmla="*/ 43 w 162"/>
                    <a:gd name="T3" fmla="*/ 10 h 178"/>
                    <a:gd name="T4" fmla="*/ 21 w 162"/>
                    <a:gd name="T5" fmla="*/ 28 h 178"/>
                    <a:gd name="T6" fmla="*/ 11 w 162"/>
                    <a:gd name="T7" fmla="*/ 57 h 178"/>
                    <a:gd name="T8" fmla="*/ 0 w 162"/>
                    <a:gd name="T9" fmla="*/ 94 h 178"/>
                    <a:gd name="T10" fmla="*/ 11 w 162"/>
                    <a:gd name="T11" fmla="*/ 122 h 178"/>
                    <a:gd name="T12" fmla="*/ 21 w 162"/>
                    <a:gd name="T13" fmla="*/ 150 h 178"/>
                    <a:gd name="T14" fmla="*/ 43 w 162"/>
                    <a:gd name="T15" fmla="*/ 169 h 178"/>
                    <a:gd name="T16" fmla="*/ 76 w 162"/>
                    <a:gd name="T17" fmla="*/ 178 h 178"/>
                    <a:gd name="T18" fmla="*/ 108 w 162"/>
                    <a:gd name="T19" fmla="*/ 169 h 178"/>
                    <a:gd name="T20" fmla="*/ 141 w 162"/>
                    <a:gd name="T21" fmla="*/ 150 h 178"/>
                    <a:gd name="T22" fmla="*/ 151 w 162"/>
                    <a:gd name="T23" fmla="*/ 122 h 178"/>
                    <a:gd name="T24" fmla="*/ 162 w 162"/>
                    <a:gd name="T25" fmla="*/ 94 h 178"/>
                    <a:gd name="T26" fmla="*/ 151 w 162"/>
                    <a:gd name="T27" fmla="*/ 57 h 178"/>
                    <a:gd name="T28" fmla="*/ 141 w 162"/>
                    <a:gd name="T29" fmla="*/ 28 h 178"/>
                    <a:gd name="T30" fmla="*/ 108 w 162"/>
                    <a:gd name="T31" fmla="*/ 10 h 178"/>
                    <a:gd name="T32" fmla="*/ 76 w 162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2" h="178">
                      <a:moveTo>
                        <a:pt x="76" y="0"/>
                      </a:moveTo>
                      <a:lnTo>
                        <a:pt x="43" y="10"/>
                      </a:lnTo>
                      <a:lnTo>
                        <a:pt x="21" y="28"/>
                      </a:lnTo>
                      <a:lnTo>
                        <a:pt x="11" y="57"/>
                      </a:lnTo>
                      <a:lnTo>
                        <a:pt x="0" y="94"/>
                      </a:lnTo>
                      <a:lnTo>
                        <a:pt x="11" y="122"/>
                      </a:lnTo>
                      <a:lnTo>
                        <a:pt x="21" y="150"/>
                      </a:lnTo>
                      <a:lnTo>
                        <a:pt x="43" y="169"/>
                      </a:lnTo>
                      <a:lnTo>
                        <a:pt x="76" y="178"/>
                      </a:lnTo>
                      <a:lnTo>
                        <a:pt x="108" y="169"/>
                      </a:lnTo>
                      <a:lnTo>
                        <a:pt x="141" y="150"/>
                      </a:lnTo>
                      <a:lnTo>
                        <a:pt x="151" y="122"/>
                      </a:lnTo>
                      <a:lnTo>
                        <a:pt x="162" y="94"/>
                      </a:lnTo>
                      <a:lnTo>
                        <a:pt x="151" y="57"/>
                      </a:lnTo>
                      <a:lnTo>
                        <a:pt x="141" y="28"/>
                      </a:lnTo>
                      <a:lnTo>
                        <a:pt x="108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4AD3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22" name="Freeform 387"/>
                <p:cNvSpPr>
                  <a:spLocks/>
                </p:cNvSpPr>
                <p:nvPr/>
              </p:nvSpPr>
              <p:spPr bwMode="auto">
                <a:xfrm>
                  <a:off x="4829" y="1878"/>
                  <a:ext cx="162" cy="159"/>
                </a:xfrm>
                <a:custGeom>
                  <a:avLst/>
                  <a:gdLst>
                    <a:gd name="T0" fmla="*/ 76 w 162"/>
                    <a:gd name="T1" fmla="*/ 0 h 159"/>
                    <a:gd name="T2" fmla="*/ 43 w 162"/>
                    <a:gd name="T3" fmla="*/ 9 h 159"/>
                    <a:gd name="T4" fmla="*/ 21 w 162"/>
                    <a:gd name="T5" fmla="*/ 28 h 159"/>
                    <a:gd name="T6" fmla="*/ 11 w 162"/>
                    <a:gd name="T7" fmla="*/ 56 h 159"/>
                    <a:gd name="T8" fmla="*/ 0 w 162"/>
                    <a:gd name="T9" fmla="*/ 84 h 159"/>
                    <a:gd name="T10" fmla="*/ 11 w 162"/>
                    <a:gd name="T11" fmla="*/ 112 h 159"/>
                    <a:gd name="T12" fmla="*/ 21 w 162"/>
                    <a:gd name="T13" fmla="*/ 140 h 159"/>
                    <a:gd name="T14" fmla="*/ 43 w 162"/>
                    <a:gd name="T15" fmla="*/ 150 h 159"/>
                    <a:gd name="T16" fmla="*/ 76 w 162"/>
                    <a:gd name="T17" fmla="*/ 159 h 159"/>
                    <a:gd name="T18" fmla="*/ 108 w 162"/>
                    <a:gd name="T19" fmla="*/ 150 h 159"/>
                    <a:gd name="T20" fmla="*/ 141 w 162"/>
                    <a:gd name="T21" fmla="*/ 140 h 159"/>
                    <a:gd name="T22" fmla="*/ 151 w 162"/>
                    <a:gd name="T23" fmla="*/ 112 h 159"/>
                    <a:gd name="T24" fmla="*/ 162 w 162"/>
                    <a:gd name="T25" fmla="*/ 84 h 159"/>
                    <a:gd name="T26" fmla="*/ 151 w 162"/>
                    <a:gd name="T27" fmla="*/ 56 h 159"/>
                    <a:gd name="T28" fmla="*/ 141 w 162"/>
                    <a:gd name="T29" fmla="*/ 28 h 159"/>
                    <a:gd name="T30" fmla="*/ 108 w 162"/>
                    <a:gd name="T31" fmla="*/ 9 h 159"/>
                    <a:gd name="T32" fmla="*/ 76 w 162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2" h="159">
                      <a:moveTo>
                        <a:pt x="76" y="0"/>
                      </a:moveTo>
                      <a:lnTo>
                        <a:pt x="43" y="9"/>
                      </a:lnTo>
                      <a:lnTo>
                        <a:pt x="21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12"/>
                      </a:lnTo>
                      <a:lnTo>
                        <a:pt x="21" y="140"/>
                      </a:lnTo>
                      <a:lnTo>
                        <a:pt x="43" y="150"/>
                      </a:lnTo>
                      <a:lnTo>
                        <a:pt x="76" y="159"/>
                      </a:lnTo>
                      <a:lnTo>
                        <a:pt x="108" y="150"/>
                      </a:lnTo>
                      <a:lnTo>
                        <a:pt x="141" y="140"/>
                      </a:lnTo>
                      <a:lnTo>
                        <a:pt x="151" y="112"/>
                      </a:lnTo>
                      <a:lnTo>
                        <a:pt x="162" y="84"/>
                      </a:lnTo>
                      <a:lnTo>
                        <a:pt x="151" y="56"/>
                      </a:lnTo>
                      <a:lnTo>
                        <a:pt x="141" y="28"/>
                      </a:lnTo>
                      <a:lnTo>
                        <a:pt x="108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AD6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23" name="Freeform 388"/>
                <p:cNvSpPr>
                  <a:spLocks/>
                </p:cNvSpPr>
                <p:nvPr/>
              </p:nvSpPr>
              <p:spPr bwMode="auto">
                <a:xfrm>
                  <a:off x="4840" y="1887"/>
                  <a:ext cx="140" cy="141"/>
                </a:xfrm>
                <a:custGeom>
                  <a:avLst/>
                  <a:gdLst>
                    <a:gd name="T0" fmla="*/ 65 w 140"/>
                    <a:gd name="T1" fmla="*/ 0 h 141"/>
                    <a:gd name="T2" fmla="*/ 43 w 140"/>
                    <a:gd name="T3" fmla="*/ 9 h 141"/>
                    <a:gd name="T4" fmla="*/ 21 w 140"/>
                    <a:gd name="T5" fmla="*/ 19 h 141"/>
                    <a:gd name="T6" fmla="*/ 10 w 140"/>
                    <a:gd name="T7" fmla="*/ 47 h 141"/>
                    <a:gd name="T8" fmla="*/ 0 w 140"/>
                    <a:gd name="T9" fmla="*/ 75 h 141"/>
                    <a:gd name="T10" fmla="*/ 10 w 140"/>
                    <a:gd name="T11" fmla="*/ 103 h 141"/>
                    <a:gd name="T12" fmla="*/ 21 w 140"/>
                    <a:gd name="T13" fmla="*/ 122 h 141"/>
                    <a:gd name="T14" fmla="*/ 43 w 140"/>
                    <a:gd name="T15" fmla="*/ 141 h 141"/>
                    <a:gd name="T16" fmla="*/ 65 w 140"/>
                    <a:gd name="T17" fmla="*/ 141 h 141"/>
                    <a:gd name="T18" fmla="*/ 97 w 140"/>
                    <a:gd name="T19" fmla="*/ 141 h 141"/>
                    <a:gd name="T20" fmla="*/ 119 w 140"/>
                    <a:gd name="T21" fmla="*/ 122 h 141"/>
                    <a:gd name="T22" fmla="*/ 140 w 140"/>
                    <a:gd name="T23" fmla="*/ 103 h 141"/>
                    <a:gd name="T24" fmla="*/ 140 w 140"/>
                    <a:gd name="T25" fmla="*/ 75 h 141"/>
                    <a:gd name="T26" fmla="*/ 140 w 140"/>
                    <a:gd name="T27" fmla="*/ 47 h 141"/>
                    <a:gd name="T28" fmla="*/ 119 w 140"/>
                    <a:gd name="T29" fmla="*/ 19 h 141"/>
                    <a:gd name="T30" fmla="*/ 97 w 140"/>
                    <a:gd name="T31" fmla="*/ 9 h 141"/>
                    <a:gd name="T32" fmla="*/ 65 w 140"/>
                    <a:gd name="T33" fmla="*/ 0 h 1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0" h="141">
                      <a:moveTo>
                        <a:pt x="65" y="0"/>
                      </a:moveTo>
                      <a:lnTo>
                        <a:pt x="43" y="9"/>
                      </a:lnTo>
                      <a:lnTo>
                        <a:pt x="21" y="19"/>
                      </a:lnTo>
                      <a:lnTo>
                        <a:pt x="10" y="47"/>
                      </a:lnTo>
                      <a:lnTo>
                        <a:pt x="0" y="75"/>
                      </a:lnTo>
                      <a:lnTo>
                        <a:pt x="10" y="103"/>
                      </a:lnTo>
                      <a:lnTo>
                        <a:pt x="21" y="122"/>
                      </a:lnTo>
                      <a:lnTo>
                        <a:pt x="43" y="141"/>
                      </a:lnTo>
                      <a:lnTo>
                        <a:pt x="65" y="141"/>
                      </a:lnTo>
                      <a:lnTo>
                        <a:pt x="97" y="141"/>
                      </a:lnTo>
                      <a:lnTo>
                        <a:pt x="119" y="122"/>
                      </a:lnTo>
                      <a:lnTo>
                        <a:pt x="140" y="103"/>
                      </a:lnTo>
                      <a:lnTo>
                        <a:pt x="140" y="75"/>
                      </a:lnTo>
                      <a:lnTo>
                        <a:pt x="140" y="47"/>
                      </a:lnTo>
                      <a:lnTo>
                        <a:pt x="119" y="19"/>
                      </a:lnTo>
                      <a:lnTo>
                        <a:pt x="9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9D9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24" name="Freeform 389"/>
                <p:cNvSpPr>
                  <a:spLocks/>
                </p:cNvSpPr>
                <p:nvPr/>
              </p:nvSpPr>
              <p:spPr bwMode="auto">
                <a:xfrm>
                  <a:off x="4850" y="1896"/>
                  <a:ext cx="120" cy="122"/>
                </a:xfrm>
                <a:custGeom>
                  <a:avLst/>
                  <a:gdLst>
                    <a:gd name="T0" fmla="*/ 65 w 120"/>
                    <a:gd name="T1" fmla="*/ 0 h 122"/>
                    <a:gd name="T2" fmla="*/ 44 w 120"/>
                    <a:gd name="T3" fmla="*/ 10 h 122"/>
                    <a:gd name="T4" fmla="*/ 22 w 120"/>
                    <a:gd name="T5" fmla="*/ 19 h 122"/>
                    <a:gd name="T6" fmla="*/ 11 w 120"/>
                    <a:gd name="T7" fmla="*/ 38 h 122"/>
                    <a:gd name="T8" fmla="*/ 0 w 120"/>
                    <a:gd name="T9" fmla="*/ 66 h 122"/>
                    <a:gd name="T10" fmla="*/ 11 w 120"/>
                    <a:gd name="T11" fmla="*/ 85 h 122"/>
                    <a:gd name="T12" fmla="*/ 22 w 120"/>
                    <a:gd name="T13" fmla="*/ 104 h 122"/>
                    <a:gd name="T14" fmla="*/ 44 w 120"/>
                    <a:gd name="T15" fmla="*/ 122 h 122"/>
                    <a:gd name="T16" fmla="*/ 65 w 120"/>
                    <a:gd name="T17" fmla="*/ 122 h 122"/>
                    <a:gd name="T18" fmla="*/ 87 w 120"/>
                    <a:gd name="T19" fmla="*/ 122 h 122"/>
                    <a:gd name="T20" fmla="*/ 109 w 120"/>
                    <a:gd name="T21" fmla="*/ 104 h 122"/>
                    <a:gd name="T22" fmla="*/ 120 w 120"/>
                    <a:gd name="T23" fmla="*/ 66 h 122"/>
                    <a:gd name="T24" fmla="*/ 109 w 120"/>
                    <a:gd name="T25" fmla="*/ 19 h 122"/>
                    <a:gd name="T26" fmla="*/ 87 w 120"/>
                    <a:gd name="T27" fmla="*/ 10 h 122"/>
                    <a:gd name="T28" fmla="*/ 65 w 120"/>
                    <a:gd name="T29" fmla="*/ 0 h 1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0" h="122">
                      <a:moveTo>
                        <a:pt x="65" y="0"/>
                      </a:moveTo>
                      <a:lnTo>
                        <a:pt x="44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85"/>
                      </a:lnTo>
                      <a:lnTo>
                        <a:pt x="22" y="104"/>
                      </a:lnTo>
                      <a:lnTo>
                        <a:pt x="44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9" y="104"/>
                      </a:lnTo>
                      <a:lnTo>
                        <a:pt x="120" y="66"/>
                      </a:lnTo>
                      <a:lnTo>
                        <a:pt x="109" y="19"/>
                      </a:lnTo>
                      <a:lnTo>
                        <a:pt x="87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77DD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25" name="Freeform 390"/>
                <p:cNvSpPr>
                  <a:spLocks/>
                </p:cNvSpPr>
                <p:nvPr/>
              </p:nvSpPr>
              <p:spPr bwMode="auto">
                <a:xfrm>
                  <a:off x="4861" y="1906"/>
                  <a:ext cx="98" cy="103"/>
                </a:xfrm>
                <a:custGeom>
                  <a:avLst/>
                  <a:gdLst>
                    <a:gd name="T0" fmla="*/ 54 w 98"/>
                    <a:gd name="T1" fmla="*/ 0 h 103"/>
                    <a:gd name="T2" fmla="*/ 11 w 98"/>
                    <a:gd name="T3" fmla="*/ 19 h 103"/>
                    <a:gd name="T4" fmla="*/ 0 w 98"/>
                    <a:gd name="T5" fmla="*/ 56 h 103"/>
                    <a:gd name="T6" fmla="*/ 11 w 98"/>
                    <a:gd name="T7" fmla="*/ 94 h 103"/>
                    <a:gd name="T8" fmla="*/ 54 w 98"/>
                    <a:gd name="T9" fmla="*/ 103 h 103"/>
                    <a:gd name="T10" fmla="*/ 87 w 98"/>
                    <a:gd name="T11" fmla="*/ 94 h 103"/>
                    <a:gd name="T12" fmla="*/ 98 w 98"/>
                    <a:gd name="T13" fmla="*/ 56 h 103"/>
                    <a:gd name="T14" fmla="*/ 87 w 98"/>
                    <a:gd name="T15" fmla="*/ 19 h 103"/>
                    <a:gd name="T16" fmla="*/ 54 w 98"/>
                    <a:gd name="T17" fmla="*/ 0 h 10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8" h="103">
                      <a:moveTo>
                        <a:pt x="54" y="0"/>
                      </a:moveTo>
                      <a:lnTo>
                        <a:pt x="11" y="19"/>
                      </a:lnTo>
                      <a:lnTo>
                        <a:pt x="0" y="56"/>
                      </a:lnTo>
                      <a:lnTo>
                        <a:pt x="11" y="94"/>
                      </a:lnTo>
                      <a:lnTo>
                        <a:pt x="54" y="103"/>
                      </a:lnTo>
                      <a:lnTo>
                        <a:pt x="87" y="94"/>
                      </a:lnTo>
                      <a:lnTo>
                        <a:pt x="98" y="56"/>
                      </a:lnTo>
                      <a:lnTo>
                        <a:pt x="87" y="1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84E1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26" name="Freeform 391"/>
                <p:cNvSpPr>
                  <a:spLocks/>
                </p:cNvSpPr>
                <p:nvPr/>
              </p:nvSpPr>
              <p:spPr bwMode="auto">
                <a:xfrm>
                  <a:off x="4872" y="1915"/>
                  <a:ext cx="76" cy="85"/>
                </a:xfrm>
                <a:custGeom>
                  <a:avLst/>
                  <a:gdLst>
                    <a:gd name="T0" fmla="*/ 43 w 76"/>
                    <a:gd name="T1" fmla="*/ 0 h 85"/>
                    <a:gd name="T2" fmla="*/ 11 w 76"/>
                    <a:gd name="T3" fmla="*/ 10 h 85"/>
                    <a:gd name="T4" fmla="*/ 0 w 76"/>
                    <a:gd name="T5" fmla="*/ 47 h 85"/>
                    <a:gd name="T6" fmla="*/ 11 w 76"/>
                    <a:gd name="T7" fmla="*/ 75 h 85"/>
                    <a:gd name="T8" fmla="*/ 43 w 76"/>
                    <a:gd name="T9" fmla="*/ 85 h 85"/>
                    <a:gd name="T10" fmla="*/ 65 w 76"/>
                    <a:gd name="T11" fmla="*/ 75 h 85"/>
                    <a:gd name="T12" fmla="*/ 76 w 76"/>
                    <a:gd name="T13" fmla="*/ 47 h 85"/>
                    <a:gd name="T14" fmla="*/ 65 w 76"/>
                    <a:gd name="T15" fmla="*/ 10 h 85"/>
                    <a:gd name="T16" fmla="*/ 43 w 76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85">
                      <a:moveTo>
                        <a:pt x="43" y="0"/>
                      </a:moveTo>
                      <a:lnTo>
                        <a:pt x="11" y="10"/>
                      </a:lnTo>
                      <a:lnTo>
                        <a:pt x="0" y="47"/>
                      </a:lnTo>
                      <a:lnTo>
                        <a:pt x="11" y="75"/>
                      </a:lnTo>
                      <a:lnTo>
                        <a:pt x="43" y="85"/>
                      </a:lnTo>
                      <a:lnTo>
                        <a:pt x="65" y="75"/>
                      </a:lnTo>
                      <a:lnTo>
                        <a:pt x="76" y="47"/>
                      </a:lnTo>
                      <a:lnTo>
                        <a:pt x="65" y="1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8EE4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27" name="Freeform 392"/>
                <p:cNvSpPr>
                  <a:spLocks/>
                </p:cNvSpPr>
                <p:nvPr/>
              </p:nvSpPr>
              <p:spPr bwMode="auto">
                <a:xfrm>
                  <a:off x="4872" y="1925"/>
                  <a:ext cx="76" cy="65"/>
                </a:xfrm>
                <a:custGeom>
                  <a:avLst/>
                  <a:gdLst>
                    <a:gd name="T0" fmla="*/ 43 w 76"/>
                    <a:gd name="T1" fmla="*/ 0 h 65"/>
                    <a:gd name="T2" fmla="*/ 11 w 76"/>
                    <a:gd name="T3" fmla="*/ 9 h 65"/>
                    <a:gd name="T4" fmla="*/ 0 w 76"/>
                    <a:gd name="T5" fmla="*/ 37 h 65"/>
                    <a:gd name="T6" fmla="*/ 11 w 76"/>
                    <a:gd name="T7" fmla="*/ 56 h 65"/>
                    <a:gd name="T8" fmla="*/ 43 w 76"/>
                    <a:gd name="T9" fmla="*/ 65 h 65"/>
                    <a:gd name="T10" fmla="*/ 65 w 76"/>
                    <a:gd name="T11" fmla="*/ 56 h 65"/>
                    <a:gd name="T12" fmla="*/ 76 w 76"/>
                    <a:gd name="T13" fmla="*/ 37 h 65"/>
                    <a:gd name="T14" fmla="*/ 65 w 76"/>
                    <a:gd name="T15" fmla="*/ 9 h 65"/>
                    <a:gd name="T16" fmla="*/ 43 w 76"/>
                    <a:gd name="T17" fmla="*/ 0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5">
                      <a:moveTo>
                        <a:pt x="43" y="0"/>
                      </a:moveTo>
                      <a:lnTo>
                        <a:pt x="11" y="9"/>
                      </a:lnTo>
                      <a:lnTo>
                        <a:pt x="0" y="37"/>
                      </a:lnTo>
                      <a:lnTo>
                        <a:pt x="11" y="56"/>
                      </a:lnTo>
                      <a:lnTo>
                        <a:pt x="43" y="65"/>
                      </a:lnTo>
                      <a:lnTo>
                        <a:pt x="65" y="56"/>
                      </a:lnTo>
                      <a:lnTo>
                        <a:pt x="76" y="37"/>
                      </a:lnTo>
                      <a:lnTo>
                        <a:pt x="65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97E7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28" name="Freeform 393"/>
                <p:cNvSpPr>
                  <a:spLocks/>
                </p:cNvSpPr>
                <p:nvPr/>
              </p:nvSpPr>
              <p:spPr bwMode="auto">
                <a:xfrm>
                  <a:off x="4883" y="1934"/>
                  <a:ext cx="65" cy="56"/>
                </a:xfrm>
                <a:custGeom>
                  <a:avLst/>
                  <a:gdLst>
                    <a:gd name="T0" fmla="*/ 32 w 65"/>
                    <a:gd name="T1" fmla="*/ 0 h 56"/>
                    <a:gd name="T2" fmla="*/ 11 w 65"/>
                    <a:gd name="T3" fmla="*/ 9 h 56"/>
                    <a:gd name="T4" fmla="*/ 0 w 65"/>
                    <a:gd name="T5" fmla="*/ 28 h 56"/>
                    <a:gd name="T6" fmla="*/ 11 w 65"/>
                    <a:gd name="T7" fmla="*/ 47 h 56"/>
                    <a:gd name="T8" fmla="*/ 32 w 65"/>
                    <a:gd name="T9" fmla="*/ 56 h 56"/>
                    <a:gd name="T10" fmla="*/ 54 w 65"/>
                    <a:gd name="T11" fmla="*/ 47 h 56"/>
                    <a:gd name="T12" fmla="*/ 65 w 65"/>
                    <a:gd name="T13" fmla="*/ 28 h 56"/>
                    <a:gd name="T14" fmla="*/ 54 w 65"/>
                    <a:gd name="T15" fmla="*/ 9 h 56"/>
                    <a:gd name="T16" fmla="*/ 32 w 65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6">
                      <a:moveTo>
                        <a:pt x="32" y="0"/>
                      </a:moveTo>
                      <a:lnTo>
                        <a:pt x="11" y="9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2" y="56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9EE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29" name="Freeform 394"/>
                <p:cNvSpPr>
                  <a:spLocks/>
                </p:cNvSpPr>
                <p:nvPr/>
              </p:nvSpPr>
              <p:spPr bwMode="auto">
                <a:xfrm>
                  <a:off x="4894" y="1943"/>
                  <a:ext cx="43" cy="38"/>
                </a:xfrm>
                <a:custGeom>
                  <a:avLst/>
                  <a:gdLst>
                    <a:gd name="T0" fmla="*/ 21 w 43"/>
                    <a:gd name="T1" fmla="*/ 0 h 38"/>
                    <a:gd name="T2" fmla="*/ 11 w 43"/>
                    <a:gd name="T3" fmla="*/ 10 h 38"/>
                    <a:gd name="T4" fmla="*/ 0 w 43"/>
                    <a:gd name="T5" fmla="*/ 19 h 38"/>
                    <a:gd name="T6" fmla="*/ 11 w 43"/>
                    <a:gd name="T7" fmla="*/ 28 h 38"/>
                    <a:gd name="T8" fmla="*/ 21 w 43"/>
                    <a:gd name="T9" fmla="*/ 38 h 38"/>
                    <a:gd name="T10" fmla="*/ 32 w 43"/>
                    <a:gd name="T11" fmla="*/ 28 h 38"/>
                    <a:gd name="T12" fmla="*/ 43 w 43"/>
                    <a:gd name="T13" fmla="*/ 19 h 38"/>
                    <a:gd name="T14" fmla="*/ 32 w 43"/>
                    <a:gd name="T15" fmla="*/ 10 h 38"/>
                    <a:gd name="T16" fmla="*/ 21 w 43"/>
                    <a:gd name="T17" fmla="*/ 0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38">
                      <a:moveTo>
                        <a:pt x="21" y="0"/>
                      </a:moveTo>
                      <a:lnTo>
                        <a:pt x="11" y="10"/>
                      </a:lnTo>
                      <a:lnTo>
                        <a:pt x="0" y="19"/>
                      </a:lnTo>
                      <a:lnTo>
                        <a:pt x="11" y="28"/>
                      </a:lnTo>
                      <a:lnTo>
                        <a:pt x="21" y="38"/>
                      </a:lnTo>
                      <a:lnTo>
                        <a:pt x="32" y="28"/>
                      </a:lnTo>
                      <a:lnTo>
                        <a:pt x="43" y="19"/>
                      </a:lnTo>
                      <a:lnTo>
                        <a:pt x="32" y="1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A2EB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30" name="Freeform 395"/>
                <p:cNvSpPr>
                  <a:spLocks/>
                </p:cNvSpPr>
                <p:nvPr/>
              </p:nvSpPr>
              <p:spPr bwMode="auto">
                <a:xfrm>
                  <a:off x="4905" y="1953"/>
                  <a:ext cx="21" cy="18"/>
                </a:xfrm>
                <a:custGeom>
                  <a:avLst/>
                  <a:gdLst>
                    <a:gd name="T0" fmla="*/ 10 w 21"/>
                    <a:gd name="T1" fmla="*/ 0 h 18"/>
                    <a:gd name="T2" fmla="*/ 0 w 21"/>
                    <a:gd name="T3" fmla="*/ 0 h 18"/>
                    <a:gd name="T4" fmla="*/ 0 w 21"/>
                    <a:gd name="T5" fmla="*/ 9 h 18"/>
                    <a:gd name="T6" fmla="*/ 0 w 21"/>
                    <a:gd name="T7" fmla="*/ 18 h 18"/>
                    <a:gd name="T8" fmla="*/ 10 w 21"/>
                    <a:gd name="T9" fmla="*/ 18 h 18"/>
                    <a:gd name="T10" fmla="*/ 21 w 21"/>
                    <a:gd name="T11" fmla="*/ 18 h 18"/>
                    <a:gd name="T12" fmla="*/ 21 w 21"/>
                    <a:gd name="T13" fmla="*/ 9 h 18"/>
                    <a:gd name="T14" fmla="*/ 21 w 21"/>
                    <a:gd name="T15" fmla="*/ 0 h 18"/>
                    <a:gd name="T16" fmla="*/ 10 w 21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" h="18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10" y="18"/>
                      </a:lnTo>
                      <a:lnTo>
                        <a:pt x="21" y="18"/>
                      </a:lnTo>
                      <a:lnTo>
                        <a:pt x="21" y="9"/>
                      </a:lnTo>
                      <a:lnTo>
                        <a:pt x="21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A6EC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sp>
            <p:nvSpPr>
              <p:cNvPr id="55" name="Line 397"/>
              <p:cNvSpPr>
                <a:spLocks noChangeShapeType="1"/>
              </p:cNvSpPr>
              <p:nvPr/>
            </p:nvSpPr>
            <p:spPr bwMode="auto">
              <a:xfrm>
                <a:off x="5154613" y="3352800"/>
                <a:ext cx="1393825" cy="0"/>
              </a:xfrm>
              <a:prstGeom prst="line">
                <a:avLst/>
              </a:prstGeom>
              <a:noFill/>
              <a:ln w="6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grpSp>
            <p:nvGrpSpPr>
              <p:cNvPr id="56" name="Group 411"/>
              <p:cNvGrpSpPr>
                <a:grpSpLocks/>
              </p:cNvGrpSpPr>
              <p:nvPr/>
            </p:nvGrpSpPr>
            <p:grpSpPr bwMode="auto">
              <a:xfrm>
                <a:off x="5464175" y="3159125"/>
                <a:ext cx="395288" cy="387350"/>
                <a:chOff x="3442" y="1990"/>
                <a:chExt cx="249" cy="244"/>
              </a:xfrm>
            </p:grpSpPr>
            <p:sp>
              <p:nvSpPr>
                <p:cNvPr id="204" name="Freeform 398"/>
                <p:cNvSpPr>
                  <a:spLocks/>
                </p:cNvSpPr>
                <p:nvPr/>
              </p:nvSpPr>
              <p:spPr bwMode="auto">
                <a:xfrm>
                  <a:off x="3442" y="1990"/>
                  <a:ext cx="249" cy="244"/>
                </a:xfrm>
                <a:custGeom>
                  <a:avLst/>
                  <a:gdLst>
                    <a:gd name="T0" fmla="*/ 130 w 249"/>
                    <a:gd name="T1" fmla="*/ 0 h 244"/>
                    <a:gd name="T2" fmla="*/ 76 w 249"/>
                    <a:gd name="T3" fmla="*/ 10 h 244"/>
                    <a:gd name="T4" fmla="*/ 33 w 249"/>
                    <a:gd name="T5" fmla="*/ 38 h 244"/>
                    <a:gd name="T6" fmla="*/ 11 w 249"/>
                    <a:gd name="T7" fmla="*/ 75 h 244"/>
                    <a:gd name="T8" fmla="*/ 0 w 249"/>
                    <a:gd name="T9" fmla="*/ 122 h 244"/>
                    <a:gd name="T10" fmla="*/ 11 w 249"/>
                    <a:gd name="T11" fmla="*/ 169 h 244"/>
                    <a:gd name="T12" fmla="*/ 33 w 249"/>
                    <a:gd name="T13" fmla="*/ 206 h 244"/>
                    <a:gd name="T14" fmla="*/ 76 w 249"/>
                    <a:gd name="T15" fmla="*/ 235 h 244"/>
                    <a:gd name="T16" fmla="*/ 130 w 249"/>
                    <a:gd name="T17" fmla="*/ 244 h 244"/>
                    <a:gd name="T18" fmla="*/ 173 w 249"/>
                    <a:gd name="T19" fmla="*/ 235 h 244"/>
                    <a:gd name="T20" fmla="*/ 217 w 249"/>
                    <a:gd name="T21" fmla="*/ 206 h 244"/>
                    <a:gd name="T22" fmla="*/ 238 w 249"/>
                    <a:gd name="T23" fmla="*/ 169 h 244"/>
                    <a:gd name="T24" fmla="*/ 249 w 249"/>
                    <a:gd name="T25" fmla="*/ 122 h 244"/>
                    <a:gd name="T26" fmla="*/ 238 w 249"/>
                    <a:gd name="T27" fmla="*/ 75 h 244"/>
                    <a:gd name="T28" fmla="*/ 217 w 249"/>
                    <a:gd name="T29" fmla="*/ 38 h 244"/>
                    <a:gd name="T30" fmla="*/ 173 w 249"/>
                    <a:gd name="T31" fmla="*/ 10 h 244"/>
                    <a:gd name="T32" fmla="*/ 130 w 249"/>
                    <a:gd name="T33" fmla="*/ 0 h 2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4">
                      <a:moveTo>
                        <a:pt x="130" y="0"/>
                      </a:moveTo>
                      <a:lnTo>
                        <a:pt x="76" y="10"/>
                      </a:lnTo>
                      <a:lnTo>
                        <a:pt x="33" y="38"/>
                      </a:lnTo>
                      <a:lnTo>
                        <a:pt x="11" y="75"/>
                      </a:lnTo>
                      <a:lnTo>
                        <a:pt x="0" y="122"/>
                      </a:lnTo>
                      <a:lnTo>
                        <a:pt x="11" y="169"/>
                      </a:lnTo>
                      <a:lnTo>
                        <a:pt x="33" y="206"/>
                      </a:lnTo>
                      <a:lnTo>
                        <a:pt x="76" y="235"/>
                      </a:lnTo>
                      <a:lnTo>
                        <a:pt x="130" y="244"/>
                      </a:lnTo>
                      <a:lnTo>
                        <a:pt x="173" y="235"/>
                      </a:lnTo>
                      <a:lnTo>
                        <a:pt x="217" y="206"/>
                      </a:lnTo>
                      <a:lnTo>
                        <a:pt x="238" y="169"/>
                      </a:lnTo>
                      <a:lnTo>
                        <a:pt x="249" y="122"/>
                      </a:lnTo>
                      <a:lnTo>
                        <a:pt x="238" y="75"/>
                      </a:lnTo>
                      <a:lnTo>
                        <a:pt x="217" y="38"/>
                      </a:lnTo>
                      <a:lnTo>
                        <a:pt x="173" y="1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991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05" name="Freeform 399"/>
                <p:cNvSpPr>
                  <a:spLocks/>
                </p:cNvSpPr>
                <p:nvPr/>
              </p:nvSpPr>
              <p:spPr bwMode="auto">
                <a:xfrm>
                  <a:off x="3453" y="2009"/>
                  <a:ext cx="227" cy="206"/>
                </a:xfrm>
                <a:custGeom>
                  <a:avLst/>
                  <a:gdLst>
                    <a:gd name="T0" fmla="*/ 119 w 227"/>
                    <a:gd name="T1" fmla="*/ 0 h 206"/>
                    <a:gd name="T2" fmla="*/ 76 w 227"/>
                    <a:gd name="T3" fmla="*/ 9 h 206"/>
                    <a:gd name="T4" fmla="*/ 32 w 227"/>
                    <a:gd name="T5" fmla="*/ 28 h 206"/>
                    <a:gd name="T6" fmla="*/ 11 w 227"/>
                    <a:gd name="T7" fmla="*/ 66 h 206"/>
                    <a:gd name="T8" fmla="*/ 0 w 227"/>
                    <a:gd name="T9" fmla="*/ 103 h 206"/>
                    <a:gd name="T10" fmla="*/ 11 w 227"/>
                    <a:gd name="T11" fmla="*/ 141 h 206"/>
                    <a:gd name="T12" fmla="*/ 32 w 227"/>
                    <a:gd name="T13" fmla="*/ 178 h 206"/>
                    <a:gd name="T14" fmla="*/ 76 w 227"/>
                    <a:gd name="T15" fmla="*/ 197 h 206"/>
                    <a:gd name="T16" fmla="*/ 119 w 227"/>
                    <a:gd name="T17" fmla="*/ 206 h 206"/>
                    <a:gd name="T18" fmla="*/ 162 w 227"/>
                    <a:gd name="T19" fmla="*/ 197 h 206"/>
                    <a:gd name="T20" fmla="*/ 195 w 227"/>
                    <a:gd name="T21" fmla="*/ 178 h 206"/>
                    <a:gd name="T22" fmla="*/ 217 w 227"/>
                    <a:gd name="T23" fmla="*/ 141 h 206"/>
                    <a:gd name="T24" fmla="*/ 227 w 227"/>
                    <a:gd name="T25" fmla="*/ 103 h 206"/>
                    <a:gd name="T26" fmla="*/ 217 w 227"/>
                    <a:gd name="T27" fmla="*/ 66 h 206"/>
                    <a:gd name="T28" fmla="*/ 195 w 227"/>
                    <a:gd name="T29" fmla="*/ 28 h 206"/>
                    <a:gd name="T30" fmla="*/ 162 w 227"/>
                    <a:gd name="T31" fmla="*/ 9 h 206"/>
                    <a:gd name="T32" fmla="*/ 119 w 227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7" h="206">
                      <a:moveTo>
                        <a:pt x="119" y="0"/>
                      </a:moveTo>
                      <a:lnTo>
                        <a:pt x="76" y="9"/>
                      </a:lnTo>
                      <a:lnTo>
                        <a:pt x="32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32" y="178"/>
                      </a:lnTo>
                      <a:lnTo>
                        <a:pt x="76" y="197"/>
                      </a:lnTo>
                      <a:lnTo>
                        <a:pt x="119" y="206"/>
                      </a:lnTo>
                      <a:lnTo>
                        <a:pt x="162" y="197"/>
                      </a:lnTo>
                      <a:lnTo>
                        <a:pt x="195" y="178"/>
                      </a:lnTo>
                      <a:lnTo>
                        <a:pt x="217" y="141"/>
                      </a:lnTo>
                      <a:lnTo>
                        <a:pt x="227" y="103"/>
                      </a:lnTo>
                      <a:lnTo>
                        <a:pt x="217" y="66"/>
                      </a:lnTo>
                      <a:lnTo>
                        <a:pt x="195" y="28"/>
                      </a:lnTo>
                      <a:lnTo>
                        <a:pt x="162" y="9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9B20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06" name="Freeform 400"/>
                <p:cNvSpPr>
                  <a:spLocks/>
                </p:cNvSpPr>
                <p:nvPr/>
              </p:nvSpPr>
              <p:spPr bwMode="auto">
                <a:xfrm>
                  <a:off x="3464" y="2018"/>
                  <a:ext cx="206" cy="188"/>
                </a:xfrm>
                <a:custGeom>
                  <a:avLst/>
                  <a:gdLst>
                    <a:gd name="T0" fmla="*/ 108 w 206"/>
                    <a:gd name="T1" fmla="*/ 0 h 188"/>
                    <a:gd name="T2" fmla="*/ 65 w 206"/>
                    <a:gd name="T3" fmla="*/ 10 h 188"/>
                    <a:gd name="T4" fmla="*/ 32 w 206"/>
                    <a:gd name="T5" fmla="*/ 28 h 188"/>
                    <a:gd name="T6" fmla="*/ 11 w 206"/>
                    <a:gd name="T7" fmla="*/ 57 h 188"/>
                    <a:gd name="T8" fmla="*/ 0 w 206"/>
                    <a:gd name="T9" fmla="*/ 94 h 188"/>
                    <a:gd name="T10" fmla="*/ 11 w 206"/>
                    <a:gd name="T11" fmla="*/ 132 h 188"/>
                    <a:gd name="T12" fmla="*/ 32 w 206"/>
                    <a:gd name="T13" fmla="*/ 160 h 188"/>
                    <a:gd name="T14" fmla="*/ 65 w 206"/>
                    <a:gd name="T15" fmla="*/ 178 h 188"/>
                    <a:gd name="T16" fmla="*/ 108 w 206"/>
                    <a:gd name="T17" fmla="*/ 188 h 188"/>
                    <a:gd name="T18" fmla="*/ 151 w 206"/>
                    <a:gd name="T19" fmla="*/ 178 h 188"/>
                    <a:gd name="T20" fmla="*/ 173 w 206"/>
                    <a:gd name="T21" fmla="*/ 160 h 188"/>
                    <a:gd name="T22" fmla="*/ 195 w 206"/>
                    <a:gd name="T23" fmla="*/ 132 h 188"/>
                    <a:gd name="T24" fmla="*/ 206 w 206"/>
                    <a:gd name="T25" fmla="*/ 94 h 188"/>
                    <a:gd name="T26" fmla="*/ 195 w 206"/>
                    <a:gd name="T27" fmla="*/ 57 h 188"/>
                    <a:gd name="T28" fmla="*/ 173 w 206"/>
                    <a:gd name="T29" fmla="*/ 28 h 188"/>
                    <a:gd name="T30" fmla="*/ 151 w 206"/>
                    <a:gd name="T31" fmla="*/ 10 h 188"/>
                    <a:gd name="T32" fmla="*/ 108 w 206"/>
                    <a:gd name="T33" fmla="*/ 0 h 1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6" h="188">
                      <a:moveTo>
                        <a:pt x="108" y="0"/>
                      </a:moveTo>
                      <a:lnTo>
                        <a:pt x="65" y="10"/>
                      </a:lnTo>
                      <a:lnTo>
                        <a:pt x="32" y="28"/>
                      </a:lnTo>
                      <a:lnTo>
                        <a:pt x="11" y="57"/>
                      </a:lnTo>
                      <a:lnTo>
                        <a:pt x="0" y="94"/>
                      </a:lnTo>
                      <a:lnTo>
                        <a:pt x="11" y="132"/>
                      </a:lnTo>
                      <a:lnTo>
                        <a:pt x="32" y="160"/>
                      </a:lnTo>
                      <a:lnTo>
                        <a:pt x="65" y="178"/>
                      </a:lnTo>
                      <a:lnTo>
                        <a:pt x="108" y="188"/>
                      </a:lnTo>
                      <a:lnTo>
                        <a:pt x="151" y="178"/>
                      </a:lnTo>
                      <a:lnTo>
                        <a:pt x="173" y="160"/>
                      </a:lnTo>
                      <a:lnTo>
                        <a:pt x="195" y="132"/>
                      </a:lnTo>
                      <a:lnTo>
                        <a:pt x="206" y="94"/>
                      </a:lnTo>
                      <a:lnTo>
                        <a:pt x="195" y="57"/>
                      </a:lnTo>
                      <a:lnTo>
                        <a:pt x="173" y="28"/>
                      </a:lnTo>
                      <a:lnTo>
                        <a:pt x="151" y="1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9F2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07" name="Freeform 401"/>
                <p:cNvSpPr>
                  <a:spLocks/>
                </p:cNvSpPr>
                <p:nvPr/>
              </p:nvSpPr>
              <p:spPr bwMode="auto">
                <a:xfrm>
                  <a:off x="3475" y="2028"/>
                  <a:ext cx="184" cy="178"/>
                </a:xfrm>
                <a:custGeom>
                  <a:avLst/>
                  <a:gdLst>
                    <a:gd name="T0" fmla="*/ 97 w 184"/>
                    <a:gd name="T1" fmla="*/ 0 h 178"/>
                    <a:gd name="T2" fmla="*/ 65 w 184"/>
                    <a:gd name="T3" fmla="*/ 9 h 178"/>
                    <a:gd name="T4" fmla="*/ 32 w 184"/>
                    <a:gd name="T5" fmla="*/ 28 h 178"/>
                    <a:gd name="T6" fmla="*/ 10 w 184"/>
                    <a:gd name="T7" fmla="*/ 56 h 178"/>
                    <a:gd name="T8" fmla="*/ 0 w 184"/>
                    <a:gd name="T9" fmla="*/ 84 h 178"/>
                    <a:gd name="T10" fmla="*/ 10 w 184"/>
                    <a:gd name="T11" fmla="*/ 122 h 178"/>
                    <a:gd name="T12" fmla="*/ 32 w 184"/>
                    <a:gd name="T13" fmla="*/ 150 h 178"/>
                    <a:gd name="T14" fmla="*/ 65 w 184"/>
                    <a:gd name="T15" fmla="*/ 168 h 178"/>
                    <a:gd name="T16" fmla="*/ 97 w 184"/>
                    <a:gd name="T17" fmla="*/ 178 h 178"/>
                    <a:gd name="T18" fmla="*/ 130 w 184"/>
                    <a:gd name="T19" fmla="*/ 168 h 178"/>
                    <a:gd name="T20" fmla="*/ 162 w 184"/>
                    <a:gd name="T21" fmla="*/ 150 h 178"/>
                    <a:gd name="T22" fmla="*/ 173 w 184"/>
                    <a:gd name="T23" fmla="*/ 122 h 178"/>
                    <a:gd name="T24" fmla="*/ 184 w 184"/>
                    <a:gd name="T25" fmla="*/ 84 h 178"/>
                    <a:gd name="T26" fmla="*/ 173 w 184"/>
                    <a:gd name="T27" fmla="*/ 56 h 178"/>
                    <a:gd name="T28" fmla="*/ 162 w 184"/>
                    <a:gd name="T29" fmla="*/ 28 h 178"/>
                    <a:gd name="T30" fmla="*/ 130 w 184"/>
                    <a:gd name="T31" fmla="*/ 9 h 178"/>
                    <a:gd name="T32" fmla="*/ 97 w 18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78">
                      <a:moveTo>
                        <a:pt x="97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0" y="56"/>
                      </a:lnTo>
                      <a:lnTo>
                        <a:pt x="0" y="84"/>
                      </a:lnTo>
                      <a:lnTo>
                        <a:pt x="10" y="122"/>
                      </a:lnTo>
                      <a:lnTo>
                        <a:pt x="32" y="150"/>
                      </a:lnTo>
                      <a:lnTo>
                        <a:pt x="65" y="168"/>
                      </a:lnTo>
                      <a:lnTo>
                        <a:pt x="97" y="178"/>
                      </a:lnTo>
                      <a:lnTo>
                        <a:pt x="130" y="168"/>
                      </a:lnTo>
                      <a:lnTo>
                        <a:pt x="162" y="150"/>
                      </a:lnTo>
                      <a:lnTo>
                        <a:pt x="173" y="122"/>
                      </a:lnTo>
                      <a:lnTo>
                        <a:pt x="184" y="84"/>
                      </a:lnTo>
                      <a:lnTo>
                        <a:pt x="173" y="56"/>
                      </a:lnTo>
                      <a:lnTo>
                        <a:pt x="162" y="28"/>
                      </a:lnTo>
                      <a:lnTo>
                        <a:pt x="130" y="9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A43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08" name="Freeform 402"/>
                <p:cNvSpPr>
                  <a:spLocks/>
                </p:cNvSpPr>
                <p:nvPr/>
              </p:nvSpPr>
              <p:spPr bwMode="auto">
                <a:xfrm>
                  <a:off x="3485" y="2037"/>
                  <a:ext cx="174" cy="159"/>
                </a:xfrm>
                <a:custGeom>
                  <a:avLst/>
                  <a:gdLst>
                    <a:gd name="T0" fmla="*/ 87 w 174"/>
                    <a:gd name="T1" fmla="*/ 0 h 159"/>
                    <a:gd name="T2" fmla="*/ 55 w 174"/>
                    <a:gd name="T3" fmla="*/ 9 h 159"/>
                    <a:gd name="T4" fmla="*/ 22 w 174"/>
                    <a:gd name="T5" fmla="*/ 28 h 159"/>
                    <a:gd name="T6" fmla="*/ 11 w 174"/>
                    <a:gd name="T7" fmla="*/ 47 h 159"/>
                    <a:gd name="T8" fmla="*/ 0 w 174"/>
                    <a:gd name="T9" fmla="*/ 75 h 159"/>
                    <a:gd name="T10" fmla="*/ 11 w 174"/>
                    <a:gd name="T11" fmla="*/ 113 h 159"/>
                    <a:gd name="T12" fmla="*/ 22 w 174"/>
                    <a:gd name="T13" fmla="*/ 131 h 159"/>
                    <a:gd name="T14" fmla="*/ 55 w 174"/>
                    <a:gd name="T15" fmla="*/ 150 h 159"/>
                    <a:gd name="T16" fmla="*/ 87 w 174"/>
                    <a:gd name="T17" fmla="*/ 159 h 159"/>
                    <a:gd name="T18" fmla="*/ 120 w 174"/>
                    <a:gd name="T19" fmla="*/ 150 h 159"/>
                    <a:gd name="T20" fmla="*/ 152 w 174"/>
                    <a:gd name="T21" fmla="*/ 131 h 159"/>
                    <a:gd name="T22" fmla="*/ 163 w 174"/>
                    <a:gd name="T23" fmla="*/ 113 h 159"/>
                    <a:gd name="T24" fmla="*/ 174 w 174"/>
                    <a:gd name="T25" fmla="*/ 75 h 159"/>
                    <a:gd name="T26" fmla="*/ 163 w 174"/>
                    <a:gd name="T27" fmla="*/ 47 h 159"/>
                    <a:gd name="T28" fmla="*/ 152 w 174"/>
                    <a:gd name="T29" fmla="*/ 28 h 159"/>
                    <a:gd name="T30" fmla="*/ 120 w 174"/>
                    <a:gd name="T31" fmla="*/ 9 h 159"/>
                    <a:gd name="T32" fmla="*/ 87 w 174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4" h="159">
                      <a:moveTo>
                        <a:pt x="87" y="0"/>
                      </a:moveTo>
                      <a:lnTo>
                        <a:pt x="55" y="9"/>
                      </a:lnTo>
                      <a:lnTo>
                        <a:pt x="22" y="28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13"/>
                      </a:lnTo>
                      <a:lnTo>
                        <a:pt x="22" y="131"/>
                      </a:lnTo>
                      <a:lnTo>
                        <a:pt x="55" y="150"/>
                      </a:lnTo>
                      <a:lnTo>
                        <a:pt x="87" y="159"/>
                      </a:lnTo>
                      <a:lnTo>
                        <a:pt x="120" y="150"/>
                      </a:lnTo>
                      <a:lnTo>
                        <a:pt x="152" y="131"/>
                      </a:lnTo>
                      <a:lnTo>
                        <a:pt x="163" y="113"/>
                      </a:lnTo>
                      <a:lnTo>
                        <a:pt x="174" y="75"/>
                      </a:lnTo>
                      <a:lnTo>
                        <a:pt x="163" y="47"/>
                      </a:lnTo>
                      <a:lnTo>
                        <a:pt x="152" y="28"/>
                      </a:lnTo>
                      <a:lnTo>
                        <a:pt x="120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AA50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09" name="Freeform 403"/>
                <p:cNvSpPr>
                  <a:spLocks/>
                </p:cNvSpPr>
                <p:nvPr/>
              </p:nvSpPr>
              <p:spPr bwMode="auto">
                <a:xfrm>
                  <a:off x="3496" y="2046"/>
                  <a:ext cx="152" cy="141"/>
                </a:xfrm>
                <a:custGeom>
                  <a:avLst/>
                  <a:gdLst>
                    <a:gd name="T0" fmla="*/ 76 w 152"/>
                    <a:gd name="T1" fmla="*/ 0 h 141"/>
                    <a:gd name="T2" fmla="*/ 44 w 152"/>
                    <a:gd name="T3" fmla="*/ 10 h 141"/>
                    <a:gd name="T4" fmla="*/ 22 w 152"/>
                    <a:gd name="T5" fmla="*/ 19 h 141"/>
                    <a:gd name="T6" fmla="*/ 11 w 152"/>
                    <a:gd name="T7" fmla="*/ 38 h 141"/>
                    <a:gd name="T8" fmla="*/ 0 w 152"/>
                    <a:gd name="T9" fmla="*/ 66 h 141"/>
                    <a:gd name="T10" fmla="*/ 11 w 152"/>
                    <a:gd name="T11" fmla="*/ 94 h 141"/>
                    <a:gd name="T12" fmla="*/ 22 w 152"/>
                    <a:gd name="T13" fmla="*/ 122 h 141"/>
                    <a:gd name="T14" fmla="*/ 44 w 152"/>
                    <a:gd name="T15" fmla="*/ 132 h 141"/>
                    <a:gd name="T16" fmla="*/ 76 w 152"/>
                    <a:gd name="T17" fmla="*/ 141 h 141"/>
                    <a:gd name="T18" fmla="*/ 109 w 152"/>
                    <a:gd name="T19" fmla="*/ 132 h 141"/>
                    <a:gd name="T20" fmla="*/ 130 w 152"/>
                    <a:gd name="T21" fmla="*/ 122 h 141"/>
                    <a:gd name="T22" fmla="*/ 152 w 152"/>
                    <a:gd name="T23" fmla="*/ 94 h 141"/>
                    <a:gd name="T24" fmla="*/ 152 w 152"/>
                    <a:gd name="T25" fmla="*/ 66 h 141"/>
                    <a:gd name="T26" fmla="*/ 152 w 152"/>
                    <a:gd name="T27" fmla="*/ 38 h 141"/>
                    <a:gd name="T28" fmla="*/ 130 w 152"/>
                    <a:gd name="T29" fmla="*/ 19 h 141"/>
                    <a:gd name="T30" fmla="*/ 109 w 152"/>
                    <a:gd name="T31" fmla="*/ 10 h 141"/>
                    <a:gd name="T32" fmla="*/ 76 w 152"/>
                    <a:gd name="T33" fmla="*/ 0 h 1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1">
                      <a:moveTo>
                        <a:pt x="76" y="0"/>
                      </a:moveTo>
                      <a:lnTo>
                        <a:pt x="44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44" y="132"/>
                      </a:lnTo>
                      <a:lnTo>
                        <a:pt x="76" y="141"/>
                      </a:lnTo>
                      <a:lnTo>
                        <a:pt x="109" y="132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6"/>
                      </a:lnTo>
                      <a:lnTo>
                        <a:pt x="152" y="38"/>
                      </a:lnTo>
                      <a:lnTo>
                        <a:pt x="130" y="19"/>
                      </a:lnTo>
                      <a:lnTo>
                        <a:pt x="109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B160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10" name="Freeform 404"/>
                <p:cNvSpPr>
                  <a:spLocks/>
                </p:cNvSpPr>
                <p:nvPr/>
              </p:nvSpPr>
              <p:spPr bwMode="auto">
                <a:xfrm>
                  <a:off x="3507" y="2056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3 w 130"/>
                    <a:gd name="T3" fmla="*/ 9 h 122"/>
                    <a:gd name="T4" fmla="*/ 22 w 130"/>
                    <a:gd name="T5" fmla="*/ 19 h 122"/>
                    <a:gd name="T6" fmla="*/ 11 w 130"/>
                    <a:gd name="T7" fmla="*/ 37 h 122"/>
                    <a:gd name="T8" fmla="*/ 0 w 130"/>
                    <a:gd name="T9" fmla="*/ 65 h 122"/>
                    <a:gd name="T10" fmla="*/ 11 w 130"/>
                    <a:gd name="T11" fmla="*/ 84 h 122"/>
                    <a:gd name="T12" fmla="*/ 22 w 130"/>
                    <a:gd name="T13" fmla="*/ 103 h 122"/>
                    <a:gd name="T14" fmla="*/ 43 w 130"/>
                    <a:gd name="T15" fmla="*/ 122 h 122"/>
                    <a:gd name="T16" fmla="*/ 65 w 130"/>
                    <a:gd name="T17" fmla="*/ 122 h 122"/>
                    <a:gd name="T18" fmla="*/ 87 w 130"/>
                    <a:gd name="T19" fmla="*/ 122 h 122"/>
                    <a:gd name="T20" fmla="*/ 108 w 130"/>
                    <a:gd name="T21" fmla="*/ 103 h 122"/>
                    <a:gd name="T22" fmla="*/ 130 w 130"/>
                    <a:gd name="T23" fmla="*/ 84 h 122"/>
                    <a:gd name="T24" fmla="*/ 130 w 130"/>
                    <a:gd name="T25" fmla="*/ 65 h 122"/>
                    <a:gd name="T26" fmla="*/ 130 w 130"/>
                    <a:gd name="T27" fmla="*/ 37 h 122"/>
                    <a:gd name="T28" fmla="*/ 108 w 130"/>
                    <a:gd name="T29" fmla="*/ 19 h 122"/>
                    <a:gd name="T30" fmla="*/ 87 w 130"/>
                    <a:gd name="T31" fmla="*/ 9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3" y="9"/>
                      </a:lnTo>
                      <a:lnTo>
                        <a:pt x="22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84"/>
                      </a:lnTo>
                      <a:lnTo>
                        <a:pt x="22" y="103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8" y="103"/>
                      </a:lnTo>
                      <a:lnTo>
                        <a:pt x="130" y="84"/>
                      </a:lnTo>
                      <a:lnTo>
                        <a:pt x="130" y="65"/>
                      </a:lnTo>
                      <a:lnTo>
                        <a:pt x="130" y="37"/>
                      </a:lnTo>
                      <a:lnTo>
                        <a:pt x="108" y="19"/>
                      </a:lnTo>
                      <a:lnTo>
                        <a:pt x="8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B96F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11" name="Freeform 405"/>
                <p:cNvSpPr>
                  <a:spLocks/>
                </p:cNvSpPr>
                <p:nvPr/>
              </p:nvSpPr>
              <p:spPr bwMode="auto">
                <a:xfrm>
                  <a:off x="3507" y="2065"/>
                  <a:ext cx="119" cy="103"/>
                </a:xfrm>
                <a:custGeom>
                  <a:avLst/>
                  <a:gdLst>
                    <a:gd name="T0" fmla="*/ 65 w 119"/>
                    <a:gd name="T1" fmla="*/ 0 h 103"/>
                    <a:gd name="T2" fmla="*/ 33 w 119"/>
                    <a:gd name="T3" fmla="*/ 10 h 103"/>
                    <a:gd name="T4" fmla="*/ 22 w 119"/>
                    <a:gd name="T5" fmla="*/ 19 h 103"/>
                    <a:gd name="T6" fmla="*/ 0 w 119"/>
                    <a:gd name="T7" fmla="*/ 56 h 103"/>
                    <a:gd name="T8" fmla="*/ 22 w 119"/>
                    <a:gd name="T9" fmla="*/ 94 h 103"/>
                    <a:gd name="T10" fmla="*/ 65 w 119"/>
                    <a:gd name="T11" fmla="*/ 103 h 103"/>
                    <a:gd name="T12" fmla="*/ 108 w 119"/>
                    <a:gd name="T13" fmla="*/ 94 h 103"/>
                    <a:gd name="T14" fmla="*/ 119 w 119"/>
                    <a:gd name="T15" fmla="*/ 56 h 103"/>
                    <a:gd name="T16" fmla="*/ 108 w 119"/>
                    <a:gd name="T17" fmla="*/ 19 h 103"/>
                    <a:gd name="T18" fmla="*/ 87 w 119"/>
                    <a:gd name="T19" fmla="*/ 10 h 103"/>
                    <a:gd name="T20" fmla="*/ 65 w 119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9" h="103">
                      <a:moveTo>
                        <a:pt x="65" y="0"/>
                      </a:moveTo>
                      <a:lnTo>
                        <a:pt x="33" y="10"/>
                      </a:lnTo>
                      <a:lnTo>
                        <a:pt x="22" y="19"/>
                      </a:lnTo>
                      <a:lnTo>
                        <a:pt x="0" y="56"/>
                      </a:lnTo>
                      <a:lnTo>
                        <a:pt x="22" y="94"/>
                      </a:lnTo>
                      <a:lnTo>
                        <a:pt x="65" y="103"/>
                      </a:lnTo>
                      <a:lnTo>
                        <a:pt x="108" y="94"/>
                      </a:lnTo>
                      <a:lnTo>
                        <a:pt x="119" y="56"/>
                      </a:lnTo>
                      <a:lnTo>
                        <a:pt x="108" y="19"/>
                      </a:lnTo>
                      <a:lnTo>
                        <a:pt x="87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27E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12" name="Freeform 406"/>
                <p:cNvSpPr>
                  <a:spLocks/>
                </p:cNvSpPr>
                <p:nvPr/>
              </p:nvSpPr>
              <p:spPr bwMode="auto">
                <a:xfrm>
                  <a:off x="3518" y="2075"/>
                  <a:ext cx="97" cy="84"/>
                </a:xfrm>
                <a:custGeom>
                  <a:avLst/>
                  <a:gdLst>
                    <a:gd name="T0" fmla="*/ 54 w 97"/>
                    <a:gd name="T1" fmla="*/ 0 h 84"/>
                    <a:gd name="T2" fmla="*/ 11 w 97"/>
                    <a:gd name="T3" fmla="*/ 9 h 84"/>
                    <a:gd name="T4" fmla="*/ 0 w 97"/>
                    <a:gd name="T5" fmla="*/ 46 h 84"/>
                    <a:gd name="T6" fmla="*/ 11 w 97"/>
                    <a:gd name="T7" fmla="*/ 75 h 84"/>
                    <a:gd name="T8" fmla="*/ 54 w 97"/>
                    <a:gd name="T9" fmla="*/ 84 h 84"/>
                    <a:gd name="T10" fmla="*/ 87 w 97"/>
                    <a:gd name="T11" fmla="*/ 75 h 84"/>
                    <a:gd name="T12" fmla="*/ 97 w 97"/>
                    <a:gd name="T13" fmla="*/ 46 h 84"/>
                    <a:gd name="T14" fmla="*/ 87 w 97"/>
                    <a:gd name="T15" fmla="*/ 9 h 84"/>
                    <a:gd name="T16" fmla="*/ 54 w 9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84">
                      <a:moveTo>
                        <a:pt x="54" y="0"/>
                      </a:moveTo>
                      <a:lnTo>
                        <a:pt x="11" y="9"/>
                      </a:lnTo>
                      <a:lnTo>
                        <a:pt x="0" y="46"/>
                      </a:lnTo>
                      <a:lnTo>
                        <a:pt x="11" y="75"/>
                      </a:lnTo>
                      <a:lnTo>
                        <a:pt x="54" y="84"/>
                      </a:lnTo>
                      <a:lnTo>
                        <a:pt x="87" y="75"/>
                      </a:lnTo>
                      <a:lnTo>
                        <a:pt x="97" y="46"/>
                      </a:lnTo>
                      <a:lnTo>
                        <a:pt x="87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C98A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13" name="Freeform 407"/>
                <p:cNvSpPr>
                  <a:spLocks/>
                </p:cNvSpPr>
                <p:nvPr/>
              </p:nvSpPr>
              <p:spPr bwMode="auto">
                <a:xfrm>
                  <a:off x="3529" y="2084"/>
                  <a:ext cx="76" cy="66"/>
                </a:xfrm>
                <a:custGeom>
                  <a:avLst/>
                  <a:gdLst>
                    <a:gd name="T0" fmla="*/ 43 w 76"/>
                    <a:gd name="T1" fmla="*/ 0 h 66"/>
                    <a:gd name="T2" fmla="*/ 11 w 76"/>
                    <a:gd name="T3" fmla="*/ 9 h 66"/>
                    <a:gd name="T4" fmla="*/ 0 w 76"/>
                    <a:gd name="T5" fmla="*/ 37 h 66"/>
                    <a:gd name="T6" fmla="*/ 11 w 76"/>
                    <a:gd name="T7" fmla="*/ 56 h 66"/>
                    <a:gd name="T8" fmla="*/ 43 w 76"/>
                    <a:gd name="T9" fmla="*/ 66 h 66"/>
                    <a:gd name="T10" fmla="*/ 65 w 76"/>
                    <a:gd name="T11" fmla="*/ 56 h 66"/>
                    <a:gd name="T12" fmla="*/ 76 w 76"/>
                    <a:gd name="T13" fmla="*/ 37 h 66"/>
                    <a:gd name="T14" fmla="*/ 65 w 76"/>
                    <a:gd name="T15" fmla="*/ 9 h 66"/>
                    <a:gd name="T16" fmla="*/ 43 w 76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43" y="0"/>
                      </a:moveTo>
                      <a:lnTo>
                        <a:pt x="11" y="9"/>
                      </a:lnTo>
                      <a:lnTo>
                        <a:pt x="0" y="37"/>
                      </a:lnTo>
                      <a:lnTo>
                        <a:pt x="11" y="56"/>
                      </a:lnTo>
                      <a:lnTo>
                        <a:pt x="43" y="66"/>
                      </a:lnTo>
                      <a:lnTo>
                        <a:pt x="65" y="56"/>
                      </a:lnTo>
                      <a:lnTo>
                        <a:pt x="76" y="37"/>
                      </a:lnTo>
                      <a:lnTo>
                        <a:pt x="65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CF94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14" name="Freeform 408"/>
                <p:cNvSpPr>
                  <a:spLocks/>
                </p:cNvSpPr>
                <p:nvPr/>
              </p:nvSpPr>
              <p:spPr bwMode="auto">
                <a:xfrm>
                  <a:off x="3540" y="2093"/>
                  <a:ext cx="65" cy="57"/>
                </a:xfrm>
                <a:custGeom>
                  <a:avLst/>
                  <a:gdLst>
                    <a:gd name="T0" fmla="*/ 32 w 65"/>
                    <a:gd name="T1" fmla="*/ 0 h 57"/>
                    <a:gd name="T2" fmla="*/ 10 w 65"/>
                    <a:gd name="T3" fmla="*/ 10 h 57"/>
                    <a:gd name="T4" fmla="*/ 0 w 65"/>
                    <a:gd name="T5" fmla="*/ 28 h 57"/>
                    <a:gd name="T6" fmla="*/ 10 w 65"/>
                    <a:gd name="T7" fmla="*/ 47 h 57"/>
                    <a:gd name="T8" fmla="*/ 32 w 65"/>
                    <a:gd name="T9" fmla="*/ 57 h 57"/>
                    <a:gd name="T10" fmla="*/ 54 w 65"/>
                    <a:gd name="T11" fmla="*/ 47 h 57"/>
                    <a:gd name="T12" fmla="*/ 65 w 65"/>
                    <a:gd name="T13" fmla="*/ 28 h 57"/>
                    <a:gd name="T14" fmla="*/ 54 w 65"/>
                    <a:gd name="T15" fmla="*/ 10 h 57"/>
                    <a:gd name="T16" fmla="*/ 32 w 65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7">
                      <a:moveTo>
                        <a:pt x="32" y="0"/>
                      </a:moveTo>
                      <a:lnTo>
                        <a:pt x="10" y="10"/>
                      </a:lnTo>
                      <a:lnTo>
                        <a:pt x="0" y="28"/>
                      </a:lnTo>
                      <a:lnTo>
                        <a:pt x="10" y="47"/>
                      </a:lnTo>
                      <a:lnTo>
                        <a:pt x="32" y="57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1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49C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15" name="Freeform 409"/>
                <p:cNvSpPr>
                  <a:spLocks/>
                </p:cNvSpPr>
                <p:nvPr/>
              </p:nvSpPr>
              <p:spPr bwMode="auto">
                <a:xfrm>
                  <a:off x="3550" y="2103"/>
                  <a:ext cx="44" cy="37"/>
                </a:xfrm>
                <a:custGeom>
                  <a:avLst/>
                  <a:gdLst>
                    <a:gd name="T0" fmla="*/ 22 w 44"/>
                    <a:gd name="T1" fmla="*/ 0 h 37"/>
                    <a:gd name="T2" fmla="*/ 11 w 44"/>
                    <a:gd name="T3" fmla="*/ 9 h 37"/>
                    <a:gd name="T4" fmla="*/ 0 w 44"/>
                    <a:gd name="T5" fmla="*/ 18 h 37"/>
                    <a:gd name="T6" fmla="*/ 11 w 44"/>
                    <a:gd name="T7" fmla="*/ 28 h 37"/>
                    <a:gd name="T8" fmla="*/ 22 w 44"/>
                    <a:gd name="T9" fmla="*/ 37 h 37"/>
                    <a:gd name="T10" fmla="*/ 33 w 44"/>
                    <a:gd name="T11" fmla="*/ 28 h 37"/>
                    <a:gd name="T12" fmla="*/ 44 w 44"/>
                    <a:gd name="T13" fmla="*/ 18 h 37"/>
                    <a:gd name="T14" fmla="*/ 33 w 44"/>
                    <a:gd name="T15" fmla="*/ 9 h 37"/>
                    <a:gd name="T16" fmla="*/ 22 w 44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4" h="37">
                      <a:moveTo>
                        <a:pt x="22" y="0"/>
                      </a:moveTo>
                      <a:lnTo>
                        <a:pt x="11" y="9"/>
                      </a:lnTo>
                      <a:lnTo>
                        <a:pt x="0" y="18"/>
                      </a:lnTo>
                      <a:lnTo>
                        <a:pt x="11" y="28"/>
                      </a:lnTo>
                      <a:lnTo>
                        <a:pt x="22" y="37"/>
                      </a:lnTo>
                      <a:lnTo>
                        <a:pt x="33" y="28"/>
                      </a:lnTo>
                      <a:lnTo>
                        <a:pt x="44" y="18"/>
                      </a:lnTo>
                      <a:lnTo>
                        <a:pt x="33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D8A2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16" name="Freeform 410"/>
                <p:cNvSpPr>
                  <a:spLocks/>
                </p:cNvSpPr>
                <p:nvPr/>
              </p:nvSpPr>
              <p:spPr bwMode="auto">
                <a:xfrm>
                  <a:off x="3561" y="2112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9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9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AA5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7" name="Group 425"/>
              <p:cNvGrpSpPr>
                <a:grpSpLocks/>
              </p:cNvGrpSpPr>
              <p:nvPr/>
            </p:nvGrpSpPr>
            <p:grpSpPr bwMode="auto">
              <a:xfrm>
                <a:off x="5894388" y="3159125"/>
                <a:ext cx="395288" cy="387350"/>
                <a:chOff x="3713" y="1990"/>
                <a:chExt cx="249" cy="244"/>
              </a:xfrm>
            </p:grpSpPr>
            <p:sp>
              <p:nvSpPr>
                <p:cNvPr id="191" name="Freeform 412"/>
                <p:cNvSpPr>
                  <a:spLocks/>
                </p:cNvSpPr>
                <p:nvPr/>
              </p:nvSpPr>
              <p:spPr bwMode="auto">
                <a:xfrm>
                  <a:off x="3713" y="1990"/>
                  <a:ext cx="249" cy="244"/>
                </a:xfrm>
                <a:custGeom>
                  <a:avLst/>
                  <a:gdLst>
                    <a:gd name="T0" fmla="*/ 119 w 249"/>
                    <a:gd name="T1" fmla="*/ 0 h 244"/>
                    <a:gd name="T2" fmla="*/ 76 w 249"/>
                    <a:gd name="T3" fmla="*/ 10 h 244"/>
                    <a:gd name="T4" fmla="*/ 32 w 249"/>
                    <a:gd name="T5" fmla="*/ 38 h 244"/>
                    <a:gd name="T6" fmla="*/ 11 w 249"/>
                    <a:gd name="T7" fmla="*/ 75 h 244"/>
                    <a:gd name="T8" fmla="*/ 0 w 249"/>
                    <a:gd name="T9" fmla="*/ 122 h 244"/>
                    <a:gd name="T10" fmla="*/ 11 w 249"/>
                    <a:gd name="T11" fmla="*/ 169 h 244"/>
                    <a:gd name="T12" fmla="*/ 32 w 249"/>
                    <a:gd name="T13" fmla="*/ 206 h 244"/>
                    <a:gd name="T14" fmla="*/ 76 w 249"/>
                    <a:gd name="T15" fmla="*/ 235 h 244"/>
                    <a:gd name="T16" fmla="*/ 119 w 249"/>
                    <a:gd name="T17" fmla="*/ 244 h 244"/>
                    <a:gd name="T18" fmla="*/ 173 w 249"/>
                    <a:gd name="T19" fmla="*/ 235 h 244"/>
                    <a:gd name="T20" fmla="*/ 217 w 249"/>
                    <a:gd name="T21" fmla="*/ 206 h 244"/>
                    <a:gd name="T22" fmla="*/ 238 w 249"/>
                    <a:gd name="T23" fmla="*/ 169 h 244"/>
                    <a:gd name="T24" fmla="*/ 249 w 249"/>
                    <a:gd name="T25" fmla="*/ 122 h 244"/>
                    <a:gd name="T26" fmla="*/ 238 w 249"/>
                    <a:gd name="T27" fmla="*/ 75 h 244"/>
                    <a:gd name="T28" fmla="*/ 217 w 249"/>
                    <a:gd name="T29" fmla="*/ 38 h 244"/>
                    <a:gd name="T30" fmla="*/ 173 w 249"/>
                    <a:gd name="T31" fmla="*/ 10 h 244"/>
                    <a:gd name="T32" fmla="*/ 119 w 249"/>
                    <a:gd name="T33" fmla="*/ 0 h 2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4">
                      <a:moveTo>
                        <a:pt x="119" y="0"/>
                      </a:moveTo>
                      <a:lnTo>
                        <a:pt x="76" y="10"/>
                      </a:lnTo>
                      <a:lnTo>
                        <a:pt x="32" y="38"/>
                      </a:lnTo>
                      <a:lnTo>
                        <a:pt x="11" y="75"/>
                      </a:lnTo>
                      <a:lnTo>
                        <a:pt x="0" y="122"/>
                      </a:lnTo>
                      <a:lnTo>
                        <a:pt x="11" y="169"/>
                      </a:lnTo>
                      <a:lnTo>
                        <a:pt x="32" y="206"/>
                      </a:lnTo>
                      <a:lnTo>
                        <a:pt x="76" y="235"/>
                      </a:lnTo>
                      <a:lnTo>
                        <a:pt x="119" y="244"/>
                      </a:lnTo>
                      <a:lnTo>
                        <a:pt x="173" y="235"/>
                      </a:lnTo>
                      <a:lnTo>
                        <a:pt x="217" y="206"/>
                      </a:lnTo>
                      <a:lnTo>
                        <a:pt x="238" y="169"/>
                      </a:lnTo>
                      <a:lnTo>
                        <a:pt x="249" y="122"/>
                      </a:lnTo>
                      <a:lnTo>
                        <a:pt x="238" y="75"/>
                      </a:lnTo>
                      <a:lnTo>
                        <a:pt x="217" y="38"/>
                      </a:lnTo>
                      <a:lnTo>
                        <a:pt x="173" y="1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1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92" name="Freeform 413"/>
                <p:cNvSpPr>
                  <a:spLocks/>
                </p:cNvSpPr>
                <p:nvPr/>
              </p:nvSpPr>
              <p:spPr bwMode="auto">
                <a:xfrm>
                  <a:off x="3724" y="2009"/>
                  <a:ext cx="227" cy="206"/>
                </a:xfrm>
                <a:custGeom>
                  <a:avLst/>
                  <a:gdLst>
                    <a:gd name="T0" fmla="*/ 108 w 227"/>
                    <a:gd name="T1" fmla="*/ 0 h 206"/>
                    <a:gd name="T2" fmla="*/ 65 w 227"/>
                    <a:gd name="T3" fmla="*/ 9 h 206"/>
                    <a:gd name="T4" fmla="*/ 32 w 227"/>
                    <a:gd name="T5" fmla="*/ 28 h 206"/>
                    <a:gd name="T6" fmla="*/ 11 w 227"/>
                    <a:gd name="T7" fmla="*/ 66 h 206"/>
                    <a:gd name="T8" fmla="*/ 0 w 227"/>
                    <a:gd name="T9" fmla="*/ 103 h 206"/>
                    <a:gd name="T10" fmla="*/ 11 w 227"/>
                    <a:gd name="T11" fmla="*/ 141 h 206"/>
                    <a:gd name="T12" fmla="*/ 32 w 227"/>
                    <a:gd name="T13" fmla="*/ 178 h 206"/>
                    <a:gd name="T14" fmla="*/ 65 w 227"/>
                    <a:gd name="T15" fmla="*/ 197 h 206"/>
                    <a:gd name="T16" fmla="*/ 108 w 227"/>
                    <a:gd name="T17" fmla="*/ 206 h 206"/>
                    <a:gd name="T18" fmla="*/ 162 w 227"/>
                    <a:gd name="T19" fmla="*/ 197 h 206"/>
                    <a:gd name="T20" fmla="*/ 195 w 227"/>
                    <a:gd name="T21" fmla="*/ 178 h 206"/>
                    <a:gd name="T22" fmla="*/ 216 w 227"/>
                    <a:gd name="T23" fmla="*/ 141 h 206"/>
                    <a:gd name="T24" fmla="*/ 227 w 227"/>
                    <a:gd name="T25" fmla="*/ 103 h 206"/>
                    <a:gd name="T26" fmla="*/ 216 w 227"/>
                    <a:gd name="T27" fmla="*/ 66 h 206"/>
                    <a:gd name="T28" fmla="*/ 195 w 227"/>
                    <a:gd name="T29" fmla="*/ 28 h 206"/>
                    <a:gd name="T30" fmla="*/ 162 w 227"/>
                    <a:gd name="T31" fmla="*/ 9 h 206"/>
                    <a:gd name="T32" fmla="*/ 108 w 227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7" h="206">
                      <a:moveTo>
                        <a:pt x="108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32" y="178"/>
                      </a:lnTo>
                      <a:lnTo>
                        <a:pt x="65" y="197"/>
                      </a:lnTo>
                      <a:lnTo>
                        <a:pt x="108" y="206"/>
                      </a:lnTo>
                      <a:lnTo>
                        <a:pt x="162" y="197"/>
                      </a:lnTo>
                      <a:lnTo>
                        <a:pt x="195" y="178"/>
                      </a:lnTo>
                      <a:lnTo>
                        <a:pt x="216" y="141"/>
                      </a:lnTo>
                      <a:lnTo>
                        <a:pt x="227" y="103"/>
                      </a:lnTo>
                      <a:lnTo>
                        <a:pt x="216" y="66"/>
                      </a:lnTo>
                      <a:lnTo>
                        <a:pt x="195" y="28"/>
                      </a:lnTo>
                      <a:lnTo>
                        <a:pt x="162" y="9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20CD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93" name="Freeform 414"/>
                <p:cNvSpPr>
                  <a:spLocks/>
                </p:cNvSpPr>
                <p:nvPr/>
              </p:nvSpPr>
              <p:spPr bwMode="auto">
                <a:xfrm>
                  <a:off x="3735" y="2018"/>
                  <a:ext cx="205" cy="188"/>
                </a:xfrm>
                <a:custGeom>
                  <a:avLst/>
                  <a:gdLst>
                    <a:gd name="T0" fmla="*/ 97 w 205"/>
                    <a:gd name="T1" fmla="*/ 0 h 188"/>
                    <a:gd name="T2" fmla="*/ 65 w 205"/>
                    <a:gd name="T3" fmla="*/ 10 h 188"/>
                    <a:gd name="T4" fmla="*/ 32 w 205"/>
                    <a:gd name="T5" fmla="*/ 28 h 188"/>
                    <a:gd name="T6" fmla="*/ 10 w 205"/>
                    <a:gd name="T7" fmla="*/ 57 h 188"/>
                    <a:gd name="T8" fmla="*/ 0 w 205"/>
                    <a:gd name="T9" fmla="*/ 94 h 188"/>
                    <a:gd name="T10" fmla="*/ 10 w 205"/>
                    <a:gd name="T11" fmla="*/ 132 h 188"/>
                    <a:gd name="T12" fmla="*/ 32 w 205"/>
                    <a:gd name="T13" fmla="*/ 160 h 188"/>
                    <a:gd name="T14" fmla="*/ 65 w 205"/>
                    <a:gd name="T15" fmla="*/ 178 h 188"/>
                    <a:gd name="T16" fmla="*/ 97 w 205"/>
                    <a:gd name="T17" fmla="*/ 188 h 188"/>
                    <a:gd name="T18" fmla="*/ 140 w 205"/>
                    <a:gd name="T19" fmla="*/ 178 h 188"/>
                    <a:gd name="T20" fmla="*/ 173 w 205"/>
                    <a:gd name="T21" fmla="*/ 160 h 188"/>
                    <a:gd name="T22" fmla="*/ 195 w 205"/>
                    <a:gd name="T23" fmla="*/ 132 h 188"/>
                    <a:gd name="T24" fmla="*/ 205 w 205"/>
                    <a:gd name="T25" fmla="*/ 94 h 188"/>
                    <a:gd name="T26" fmla="*/ 195 w 205"/>
                    <a:gd name="T27" fmla="*/ 57 h 188"/>
                    <a:gd name="T28" fmla="*/ 173 w 205"/>
                    <a:gd name="T29" fmla="*/ 28 h 188"/>
                    <a:gd name="T30" fmla="*/ 140 w 205"/>
                    <a:gd name="T31" fmla="*/ 10 h 188"/>
                    <a:gd name="T32" fmla="*/ 97 w 205"/>
                    <a:gd name="T33" fmla="*/ 0 h 1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5" h="188">
                      <a:moveTo>
                        <a:pt x="97" y="0"/>
                      </a:moveTo>
                      <a:lnTo>
                        <a:pt x="65" y="10"/>
                      </a:lnTo>
                      <a:lnTo>
                        <a:pt x="32" y="28"/>
                      </a:lnTo>
                      <a:lnTo>
                        <a:pt x="10" y="57"/>
                      </a:lnTo>
                      <a:lnTo>
                        <a:pt x="0" y="94"/>
                      </a:lnTo>
                      <a:lnTo>
                        <a:pt x="10" y="132"/>
                      </a:lnTo>
                      <a:lnTo>
                        <a:pt x="32" y="160"/>
                      </a:lnTo>
                      <a:lnTo>
                        <a:pt x="65" y="178"/>
                      </a:lnTo>
                      <a:lnTo>
                        <a:pt x="97" y="188"/>
                      </a:lnTo>
                      <a:lnTo>
                        <a:pt x="140" y="178"/>
                      </a:lnTo>
                      <a:lnTo>
                        <a:pt x="173" y="160"/>
                      </a:lnTo>
                      <a:lnTo>
                        <a:pt x="195" y="132"/>
                      </a:lnTo>
                      <a:lnTo>
                        <a:pt x="205" y="94"/>
                      </a:lnTo>
                      <a:lnTo>
                        <a:pt x="195" y="57"/>
                      </a:lnTo>
                      <a:lnTo>
                        <a:pt x="173" y="28"/>
                      </a:lnTo>
                      <a:lnTo>
                        <a:pt x="140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2FC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94" name="Freeform 415"/>
                <p:cNvSpPr>
                  <a:spLocks/>
                </p:cNvSpPr>
                <p:nvPr/>
              </p:nvSpPr>
              <p:spPr bwMode="auto">
                <a:xfrm>
                  <a:off x="3745" y="2028"/>
                  <a:ext cx="185" cy="178"/>
                </a:xfrm>
                <a:custGeom>
                  <a:avLst/>
                  <a:gdLst>
                    <a:gd name="T0" fmla="*/ 87 w 185"/>
                    <a:gd name="T1" fmla="*/ 0 h 178"/>
                    <a:gd name="T2" fmla="*/ 55 w 185"/>
                    <a:gd name="T3" fmla="*/ 9 h 178"/>
                    <a:gd name="T4" fmla="*/ 33 w 185"/>
                    <a:gd name="T5" fmla="*/ 28 h 178"/>
                    <a:gd name="T6" fmla="*/ 11 w 185"/>
                    <a:gd name="T7" fmla="*/ 56 h 178"/>
                    <a:gd name="T8" fmla="*/ 0 w 185"/>
                    <a:gd name="T9" fmla="*/ 84 h 178"/>
                    <a:gd name="T10" fmla="*/ 11 w 185"/>
                    <a:gd name="T11" fmla="*/ 122 h 178"/>
                    <a:gd name="T12" fmla="*/ 33 w 185"/>
                    <a:gd name="T13" fmla="*/ 150 h 178"/>
                    <a:gd name="T14" fmla="*/ 55 w 185"/>
                    <a:gd name="T15" fmla="*/ 168 h 178"/>
                    <a:gd name="T16" fmla="*/ 87 w 185"/>
                    <a:gd name="T17" fmla="*/ 178 h 178"/>
                    <a:gd name="T18" fmla="*/ 130 w 185"/>
                    <a:gd name="T19" fmla="*/ 168 h 178"/>
                    <a:gd name="T20" fmla="*/ 163 w 185"/>
                    <a:gd name="T21" fmla="*/ 150 h 178"/>
                    <a:gd name="T22" fmla="*/ 174 w 185"/>
                    <a:gd name="T23" fmla="*/ 122 h 178"/>
                    <a:gd name="T24" fmla="*/ 185 w 185"/>
                    <a:gd name="T25" fmla="*/ 84 h 178"/>
                    <a:gd name="T26" fmla="*/ 174 w 185"/>
                    <a:gd name="T27" fmla="*/ 56 h 178"/>
                    <a:gd name="T28" fmla="*/ 163 w 185"/>
                    <a:gd name="T29" fmla="*/ 28 h 178"/>
                    <a:gd name="T30" fmla="*/ 130 w 185"/>
                    <a:gd name="T31" fmla="*/ 9 h 178"/>
                    <a:gd name="T32" fmla="*/ 87 w 185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5" h="178">
                      <a:moveTo>
                        <a:pt x="87" y="0"/>
                      </a:moveTo>
                      <a:lnTo>
                        <a:pt x="55" y="9"/>
                      </a:lnTo>
                      <a:lnTo>
                        <a:pt x="33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22"/>
                      </a:lnTo>
                      <a:lnTo>
                        <a:pt x="33" y="150"/>
                      </a:lnTo>
                      <a:lnTo>
                        <a:pt x="55" y="168"/>
                      </a:lnTo>
                      <a:lnTo>
                        <a:pt x="87" y="178"/>
                      </a:lnTo>
                      <a:lnTo>
                        <a:pt x="130" y="168"/>
                      </a:lnTo>
                      <a:lnTo>
                        <a:pt x="163" y="150"/>
                      </a:lnTo>
                      <a:lnTo>
                        <a:pt x="174" y="122"/>
                      </a:lnTo>
                      <a:lnTo>
                        <a:pt x="185" y="84"/>
                      </a:lnTo>
                      <a:lnTo>
                        <a:pt x="174" y="56"/>
                      </a:lnTo>
                      <a:lnTo>
                        <a:pt x="163" y="28"/>
                      </a:lnTo>
                      <a:lnTo>
                        <a:pt x="130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3FD1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95" name="Freeform 416"/>
                <p:cNvSpPr>
                  <a:spLocks/>
                </p:cNvSpPr>
                <p:nvPr/>
              </p:nvSpPr>
              <p:spPr bwMode="auto">
                <a:xfrm>
                  <a:off x="3756" y="2037"/>
                  <a:ext cx="174" cy="159"/>
                </a:xfrm>
                <a:custGeom>
                  <a:avLst/>
                  <a:gdLst>
                    <a:gd name="T0" fmla="*/ 76 w 174"/>
                    <a:gd name="T1" fmla="*/ 0 h 159"/>
                    <a:gd name="T2" fmla="*/ 44 w 174"/>
                    <a:gd name="T3" fmla="*/ 9 h 159"/>
                    <a:gd name="T4" fmla="*/ 22 w 174"/>
                    <a:gd name="T5" fmla="*/ 28 h 159"/>
                    <a:gd name="T6" fmla="*/ 11 w 174"/>
                    <a:gd name="T7" fmla="*/ 47 h 159"/>
                    <a:gd name="T8" fmla="*/ 0 w 174"/>
                    <a:gd name="T9" fmla="*/ 75 h 159"/>
                    <a:gd name="T10" fmla="*/ 11 w 174"/>
                    <a:gd name="T11" fmla="*/ 113 h 159"/>
                    <a:gd name="T12" fmla="*/ 22 w 174"/>
                    <a:gd name="T13" fmla="*/ 131 h 159"/>
                    <a:gd name="T14" fmla="*/ 44 w 174"/>
                    <a:gd name="T15" fmla="*/ 150 h 159"/>
                    <a:gd name="T16" fmla="*/ 76 w 174"/>
                    <a:gd name="T17" fmla="*/ 159 h 159"/>
                    <a:gd name="T18" fmla="*/ 119 w 174"/>
                    <a:gd name="T19" fmla="*/ 150 h 159"/>
                    <a:gd name="T20" fmla="*/ 141 w 174"/>
                    <a:gd name="T21" fmla="*/ 131 h 159"/>
                    <a:gd name="T22" fmla="*/ 163 w 174"/>
                    <a:gd name="T23" fmla="*/ 113 h 159"/>
                    <a:gd name="T24" fmla="*/ 174 w 174"/>
                    <a:gd name="T25" fmla="*/ 75 h 159"/>
                    <a:gd name="T26" fmla="*/ 163 w 174"/>
                    <a:gd name="T27" fmla="*/ 47 h 159"/>
                    <a:gd name="T28" fmla="*/ 141 w 174"/>
                    <a:gd name="T29" fmla="*/ 28 h 159"/>
                    <a:gd name="T30" fmla="*/ 119 w 174"/>
                    <a:gd name="T31" fmla="*/ 9 h 159"/>
                    <a:gd name="T32" fmla="*/ 76 w 174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4" h="159">
                      <a:moveTo>
                        <a:pt x="76" y="0"/>
                      </a:moveTo>
                      <a:lnTo>
                        <a:pt x="44" y="9"/>
                      </a:lnTo>
                      <a:lnTo>
                        <a:pt x="22" y="28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13"/>
                      </a:lnTo>
                      <a:lnTo>
                        <a:pt x="22" y="131"/>
                      </a:lnTo>
                      <a:lnTo>
                        <a:pt x="44" y="150"/>
                      </a:lnTo>
                      <a:lnTo>
                        <a:pt x="76" y="159"/>
                      </a:lnTo>
                      <a:lnTo>
                        <a:pt x="119" y="150"/>
                      </a:lnTo>
                      <a:lnTo>
                        <a:pt x="141" y="131"/>
                      </a:lnTo>
                      <a:lnTo>
                        <a:pt x="163" y="113"/>
                      </a:lnTo>
                      <a:lnTo>
                        <a:pt x="174" y="75"/>
                      </a:lnTo>
                      <a:lnTo>
                        <a:pt x="163" y="47"/>
                      </a:lnTo>
                      <a:lnTo>
                        <a:pt x="141" y="28"/>
                      </a:lnTo>
                      <a:lnTo>
                        <a:pt x="119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0D4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96" name="Freeform 417"/>
                <p:cNvSpPr>
                  <a:spLocks/>
                </p:cNvSpPr>
                <p:nvPr/>
              </p:nvSpPr>
              <p:spPr bwMode="auto">
                <a:xfrm>
                  <a:off x="3767" y="2046"/>
                  <a:ext cx="152" cy="141"/>
                </a:xfrm>
                <a:custGeom>
                  <a:avLst/>
                  <a:gdLst>
                    <a:gd name="T0" fmla="*/ 76 w 152"/>
                    <a:gd name="T1" fmla="*/ 0 h 141"/>
                    <a:gd name="T2" fmla="*/ 43 w 152"/>
                    <a:gd name="T3" fmla="*/ 10 h 141"/>
                    <a:gd name="T4" fmla="*/ 22 w 152"/>
                    <a:gd name="T5" fmla="*/ 19 h 141"/>
                    <a:gd name="T6" fmla="*/ 11 w 152"/>
                    <a:gd name="T7" fmla="*/ 38 h 141"/>
                    <a:gd name="T8" fmla="*/ 0 w 152"/>
                    <a:gd name="T9" fmla="*/ 66 h 141"/>
                    <a:gd name="T10" fmla="*/ 11 w 152"/>
                    <a:gd name="T11" fmla="*/ 94 h 141"/>
                    <a:gd name="T12" fmla="*/ 22 w 152"/>
                    <a:gd name="T13" fmla="*/ 122 h 141"/>
                    <a:gd name="T14" fmla="*/ 43 w 152"/>
                    <a:gd name="T15" fmla="*/ 132 h 141"/>
                    <a:gd name="T16" fmla="*/ 76 w 152"/>
                    <a:gd name="T17" fmla="*/ 141 h 141"/>
                    <a:gd name="T18" fmla="*/ 108 w 152"/>
                    <a:gd name="T19" fmla="*/ 132 h 141"/>
                    <a:gd name="T20" fmla="*/ 130 w 152"/>
                    <a:gd name="T21" fmla="*/ 122 h 141"/>
                    <a:gd name="T22" fmla="*/ 152 w 152"/>
                    <a:gd name="T23" fmla="*/ 94 h 141"/>
                    <a:gd name="T24" fmla="*/ 152 w 152"/>
                    <a:gd name="T25" fmla="*/ 66 h 141"/>
                    <a:gd name="T26" fmla="*/ 152 w 152"/>
                    <a:gd name="T27" fmla="*/ 38 h 141"/>
                    <a:gd name="T28" fmla="*/ 130 w 152"/>
                    <a:gd name="T29" fmla="*/ 19 h 141"/>
                    <a:gd name="T30" fmla="*/ 108 w 152"/>
                    <a:gd name="T31" fmla="*/ 10 h 141"/>
                    <a:gd name="T32" fmla="*/ 76 w 152"/>
                    <a:gd name="T33" fmla="*/ 0 h 1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1">
                      <a:moveTo>
                        <a:pt x="76" y="0"/>
                      </a:moveTo>
                      <a:lnTo>
                        <a:pt x="43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43" y="132"/>
                      </a:lnTo>
                      <a:lnTo>
                        <a:pt x="76" y="141"/>
                      </a:lnTo>
                      <a:lnTo>
                        <a:pt x="108" y="132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6"/>
                      </a:lnTo>
                      <a:lnTo>
                        <a:pt x="152" y="38"/>
                      </a:lnTo>
                      <a:lnTo>
                        <a:pt x="130" y="19"/>
                      </a:lnTo>
                      <a:lnTo>
                        <a:pt x="108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60D7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97" name="Freeform 418"/>
                <p:cNvSpPr>
                  <a:spLocks/>
                </p:cNvSpPr>
                <p:nvPr/>
              </p:nvSpPr>
              <p:spPr bwMode="auto">
                <a:xfrm>
                  <a:off x="3778" y="2056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3 w 130"/>
                    <a:gd name="T3" fmla="*/ 9 h 122"/>
                    <a:gd name="T4" fmla="*/ 22 w 130"/>
                    <a:gd name="T5" fmla="*/ 19 h 122"/>
                    <a:gd name="T6" fmla="*/ 11 w 130"/>
                    <a:gd name="T7" fmla="*/ 37 h 122"/>
                    <a:gd name="T8" fmla="*/ 0 w 130"/>
                    <a:gd name="T9" fmla="*/ 65 h 122"/>
                    <a:gd name="T10" fmla="*/ 11 w 130"/>
                    <a:gd name="T11" fmla="*/ 84 h 122"/>
                    <a:gd name="T12" fmla="*/ 22 w 130"/>
                    <a:gd name="T13" fmla="*/ 103 h 122"/>
                    <a:gd name="T14" fmla="*/ 43 w 130"/>
                    <a:gd name="T15" fmla="*/ 122 h 122"/>
                    <a:gd name="T16" fmla="*/ 65 w 130"/>
                    <a:gd name="T17" fmla="*/ 122 h 122"/>
                    <a:gd name="T18" fmla="*/ 87 w 130"/>
                    <a:gd name="T19" fmla="*/ 122 h 122"/>
                    <a:gd name="T20" fmla="*/ 108 w 130"/>
                    <a:gd name="T21" fmla="*/ 103 h 122"/>
                    <a:gd name="T22" fmla="*/ 130 w 130"/>
                    <a:gd name="T23" fmla="*/ 84 h 122"/>
                    <a:gd name="T24" fmla="*/ 130 w 130"/>
                    <a:gd name="T25" fmla="*/ 65 h 122"/>
                    <a:gd name="T26" fmla="*/ 130 w 130"/>
                    <a:gd name="T27" fmla="*/ 37 h 122"/>
                    <a:gd name="T28" fmla="*/ 108 w 130"/>
                    <a:gd name="T29" fmla="*/ 19 h 122"/>
                    <a:gd name="T30" fmla="*/ 87 w 130"/>
                    <a:gd name="T31" fmla="*/ 9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3" y="9"/>
                      </a:lnTo>
                      <a:lnTo>
                        <a:pt x="22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84"/>
                      </a:lnTo>
                      <a:lnTo>
                        <a:pt x="22" y="103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8" y="103"/>
                      </a:lnTo>
                      <a:lnTo>
                        <a:pt x="130" y="84"/>
                      </a:lnTo>
                      <a:lnTo>
                        <a:pt x="130" y="65"/>
                      </a:lnTo>
                      <a:lnTo>
                        <a:pt x="130" y="37"/>
                      </a:lnTo>
                      <a:lnTo>
                        <a:pt x="108" y="19"/>
                      </a:lnTo>
                      <a:lnTo>
                        <a:pt x="8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FD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98" name="Freeform 419"/>
                <p:cNvSpPr>
                  <a:spLocks/>
                </p:cNvSpPr>
                <p:nvPr/>
              </p:nvSpPr>
              <p:spPr bwMode="auto">
                <a:xfrm>
                  <a:off x="3778" y="2065"/>
                  <a:ext cx="119" cy="103"/>
                </a:xfrm>
                <a:custGeom>
                  <a:avLst/>
                  <a:gdLst>
                    <a:gd name="T0" fmla="*/ 54 w 119"/>
                    <a:gd name="T1" fmla="*/ 0 h 103"/>
                    <a:gd name="T2" fmla="*/ 32 w 119"/>
                    <a:gd name="T3" fmla="*/ 10 h 103"/>
                    <a:gd name="T4" fmla="*/ 11 w 119"/>
                    <a:gd name="T5" fmla="*/ 19 h 103"/>
                    <a:gd name="T6" fmla="*/ 0 w 119"/>
                    <a:gd name="T7" fmla="*/ 56 h 103"/>
                    <a:gd name="T8" fmla="*/ 11 w 119"/>
                    <a:gd name="T9" fmla="*/ 94 h 103"/>
                    <a:gd name="T10" fmla="*/ 54 w 119"/>
                    <a:gd name="T11" fmla="*/ 103 h 103"/>
                    <a:gd name="T12" fmla="*/ 108 w 119"/>
                    <a:gd name="T13" fmla="*/ 94 h 103"/>
                    <a:gd name="T14" fmla="*/ 119 w 119"/>
                    <a:gd name="T15" fmla="*/ 56 h 103"/>
                    <a:gd name="T16" fmla="*/ 108 w 119"/>
                    <a:gd name="T17" fmla="*/ 19 h 103"/>
                    <a:gd name="T18" fmla="*/ 87 w 119"/>
                    <a:gd name="T19" fmla="*/ 10 h 103"/>
                    <a:gd name="T20" fmla="*/ 54 w 119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9" h="103">
                      <a:moveTo>
                        <a:pt x="54" y="0"/>
                      </a:moveTo>
                      <a:lnTo>
                        <a:pt x="32" y="10"/>
                      </a:lnTo>
                      <a:lnTo>
                        <a:pt x="11" y="19"/>
                      </a:lnTo>
                      <a:lnTo>
                        <a:pt x="0" y="56"/>
                      </a:lnTo>
                      <a:lnTo>
                        <a:pt x="11" y="94"/>
                      </a:lnTo>
                      <a:lnTo>
                        <a:pt x="54" y="103"/>
                      </a:lnTo>
                      <a:lnTo>
                        <a:pt x="108" y="94"/>
                      </a:lnTo>
                      <a:lnTo>
                        <a:pt x="119" y="56"/>
                      </a:lnTo>
                      <a:lnTo>
                        <a:pt x="108" y="19"/>
                      </a:lnTo>
                      <a:lnTo>
                        <a:pt x="87" y="1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ED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99" name="Freeform 420"/>
                <p:cNvSpPr>
                  <a:spLocks/>
                </p:cNvSpPr>
                <p:nvPr/>
              </p:nvSpPr>
              <p:spPr bwMode="auto">
                <a:xfrm>
                  <a:off x="3789" y="2075"/>
                  <a:ext cx="97" cy="84"/>
                </a:xfrm>
                <a:custGeom>
                  <a:avLst/>
                  <a:gdLst>
                    <a:gd name="T0" fmla="*/ 43 w 97"/>
                    <a:gd name="T1" fmla="*/ 0 h 84"/>
                    <a:gd name="T2" fmla="*/ 11 w 97"/>
                    <a:gd name="T3" fmla="*/ 9 h 84"/>
                    <a:gd name="T4" fmla="*/ 0 w 97"/>
                    <a:gd name="T5" fmla="*/ 46 h 84"/>
                    <a:gd name="T6" fmla="*/ 11 w 97"/>
                    <a:gd name="T7" fmla="*/ 75 h 84"/>
                    <a:gd name="T8" fmla="*/ 43 w 97"/>
                    <a:gd name="T9" fmla="*/ 84 h 84"/>
                    <a:gd name="T10" fmla="*/ 86 w 97"/>
                    <a:gd name="T11" fmla="*/ 75 h 84"/>
                    <a:gd name="T12" fmla="*/ 97 w 97"/>
                    <a:gd name="T13" fmla="*/ 46 h 84"/>
                    <a:gd name="T14" fmla="*/ 86 w 97"/>
                    <a:gd name="T15" fmla="*/ 9 h 84"/>
                    <a:gd name="T16" fmla="*/ 43 w 9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84">
                      <a:moveTo>
                        <a:pt x="43" y="0"/>
                      </a:moveTo>
                      <a:lnTo>
                        <a:pt x="11" y="9"/>
                      </a:lnTo>
                      <a:lnTo>
                        <a:pt x="0" y="46"/>
                      </a:lnTo>
                      <a:lnTo>
                        <a:pt x="11" y="75"/>
                      </a:lnTo>
                      <a:lnTo>
                        <a:pt x="43" y="84"/>
                      </a:lnTo>
                      <a:lnTo>
                        <a:pt x="86" y="75"/>
                      </a:lnTo>
                      <a:lnTo>
                        <a:pt x="97" y="46"/>
                      </a:lnTo>
                      <a:lnTo>
                        <a:pt x="86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8AE3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00" name="Freeform 421"/>
                <p:cNvSpPr>
                  <a:spLocks/>
                </p:cNvSpPr>
                <p:nvPr/>
              </p:nvSpPr>
              <p:spPr bwMode="auto">
                <a:xfrm>
                  <a:off x="3800" y="2084"/>
                  <a:ext cx="75" cy="66"/>
                </a:xfrm>
                <a:custGeom>
                  <a:avLst/>
                  <a:gdLst>
                    <a:gd name="T0" fmla="*/ 43 w 75"/>
                    <a:gd name="T1" fmla="*/ 0 h 66"/>
                    <a:gd name="T2" fmla="*/ 10 w 75"/>
                    <a:gd name="T3" fmla="*/ 9 h 66"/>
                    <a:gd name="T4" fmla="*/ 0 w 75"/>
                    <a:gd name="T5" fmla="*/ 37 h 66"/>
                    <a:gd name="T6" fmla="*/ 10 w 75"/>
                    <a:gd name="T7" fmla="*/ 56 h 66"/>
                    <a:gd name="T8" fmla="*/ 43 w 75"/>
                    <a:gd name="T9" fmla="*/ 66 h 66"/>
                    <a:gd name="T10" fmla="*/ 65 w 75"/>
                    <a:gd name="T11" fmla="*/ 56 h 66"/>
                    <a:gd name="T12" fmla="*/ 75 w 75"/>
                    <a:gd name="T13" fmla="*/ 37 h 66"/>
                    <a:gd name="T14" fmla="*/ 65 w 75"/>
                    <a:gd name="T15" fmla="*/ 9 h 66"/>
                    <a:gd name="T16" fmla="*/ 43 w 75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5" h="66">
                      <a:moveTo>
                        <a:pt x="43" y="0"/>
                      </a:moveTo>
                      <a:lnTo>
                        <a:pt x="10" y="9"/>
                      </a:lnTo>
                      <a:lnTo>
                        <a:pt x="0" y="37"/>
                      </a:lnTo>
                      <a:lnTo>
                        <a:pt x="10" y="56"/>
                      </a:lnTo>
                      <a:lnTo>
                        <a:pt x="43" y="66"/>
                      </a:lnTo>
                      <a:lnTo>
                        <a:pt x="65" y="56"/>
                      </a:lnTo>
                      <a:lnTo>
                        <a:pt x="75" y="37"/>
                      </a:lnTo>
                      <a:lnTo>
                        <a:pt x="65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94E6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01" name="Freeform 422"/>
                <p:cNvSpPr>
                  <a:spLocks/>
                </p:cNvSpPr>
                <p:nvPr/>
              </p:nvSpPr>
              <p:spPr bwMode="auto">
                <a:xfrm>
                  <a:off x="3810" y="2093"/>
                  <a:ext cx="65" cy="57"/>
                </a:xfrm>
                <a:custGeom>
                  <a:avLst/>
                  <a:gdLst>
                    <a:gd name="T0" fmla="*/ 33 w 65"/>
                    <a:gd name="T1" fmla="*/ 0 h 57"/>
                    <a:gd name="T2" fmla="*/ 11 w 65"/>
                    <a:gd name="T3" fmla="*/ 10 h 57"/>
                    <a:gd name="T4" fmla="*/ 0 w 65"/>
                    <a:gd name="T5" fmla="*/ 28 h 57"/>
                    <a:gd name="T6" fmla="*/ 11 w 65"/>
                    <a:gd name="T7" fmla="*/ 47 h 57"/>
                    <a:gd name="T8" fmla="*/ 33 w 65"/>
                    <a:gd name="T9" fmla="*/ 57 h 57"/>
                    <a:gd name="T10" fmla="*/ 55 w 65"/>
                    <a:gd name="T11" fmla="*/ 47 h 57"/>
                    <a:gd name="T12" fmla="*/ 65 w 65"/>
                    <a:gd name="T13" fmla="*/ 28 h 57"/>
                    <a:gd name="T14" fmla="*/ 55 w 65"/>
                    <a:gd name="T15" fmla="*/ 10 h 57"/>
                    <a:gd name="T16" fmla="*/ 33 w 65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7">
                      <a:moveTo>
                        <a:pt x="33" y="0"/>
                      </a:moveTo>
                      <a:lnTo>
                        <a:pt x="11" y="10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3" y="57"/>
                      </a:lnTo>
                      <a:lnTo>
                        <a:pt x="55" y="47"/>
                      </a:lnTo>
                      <a:lnTo>
                        <a:pt x="65" y="28"/>
                      </a:lnTo>
                      <a:lnTo>
                        <a:pt x="55" y="1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9CE9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02" name="Freeform 423"/>
                <p:cNvSpPr>
                  <a:spLocks/>
                </p:cNvSpPr>
                <p:nvPr/>
              </p:nvSpPr>
              <p:spPr bwMode="auto">
                <a:xfrm>
                  <a:off x="3821" y="2103"/>
                  <a:ext cx="44" cy="37"/>
                </a:xfrm>
                <a:custGeom>
                  <a:avLst/>
                  <a:gdLst>
                    <a:gd name="T0" fmla="*/ 22 w 44"/>
                    <a:gd name="T1" fmla="*/ 0 h 37"/>
                    <a:gd name="T2" fmla="*/ 11 w 44"/>
                    <a:gd name="T3" fmla="*/ 9 h 37"/>
                    <a:gd name="T4" fmla="*/ 0 w 44"/>
                    <a:gd name="T5" fmla="*/ 18 h 37"/>
                    <a:gd name="T6" fmla="*/ 11 w 44"/>
                    <a:gd name="T7" fmla="*/ 28 h 37"/>
                    <a:gd name="T8" fmla="*/ 22 w 44"/>
                    <a:gd name="T9" fmla="*/ 37 h 37"/>
                    <a:gd name="T10" fmla="*/ 33 w 44"/>
                    <a:gd name="T11" fmla="*/ 28 h 37"/>
                    <a:gd name="T12" fmla="*/ 44 w 44"/>
                    <a:gd name="T13" fmla="*/ 18 h 37"/>
                    <a:gd name="T14" fmla="*/ 33 w 44"/>
                    <a:gd name="T15" fmla="*/ 9 h 37"/>
                    <a:gd name="T16" fmla="*/ 22 w 44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4" h="37">
                      <a:moveTo>
                        <a:pt x="22" y="0"/>
                      </a:moveTo>
                      <a:lnTo>
                        <a:pt x="11" y="9"/>
                      </a:lnTo>
                      <a:lnTo>
                        <a:pt x="0" y="18"/>
                      </a:lnTo>
                      <a:lnTo>
                        <a:pt x="11" y="28"/>
                      </a:lnTo>
                      <a:lnTo>
                        <a:pt x="22" y="37"/>
                      </a:lnTo>
                      <a:lnTo>
                        <a:pt x="33" y="28"/>
                      </a:lnTo>
                      <a:lnTo>
                        <a:pt x="44" y="18"/>
                      </a:lnTo>
                      <a:lnTo>
                        <a:pt x="33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A2EB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03" name="Freeform 424"/>
                <p:cNvSpPr>
                  <a:spLocks/>
                </p:cNvSpPr>
                <p:nvPr/>
              </p:nvSpPr>
              <p:spPr bwMode="auto">
                <a:xfrm>
                  <a:off x="3832" y="2112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9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9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A5E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8" name="Group 439"/>
              <p:cNvGrpSpPr>
                <a:grpSpLocks/>
              </p:cNvGrpSpPr>
              <p:nvPr/>
            </p:nvGrpSpPr>
            <p:grpSpPr bwMode="auto">
              <a:xfrm>
                <a:off x="6324600" y="3159125"/>
                <a:ext cx="395288" cy="387350"/>
                <a:chOff x="3984" y="1990"/>
                <a:chExt cx="249" cy="244"/>
              </a:xfrm>
            </p:grpSpPr>
            <p:sp>
              <p:nvSpPr>
                <p:cNvPr id="178" name="Freeform 426"/>
                <p:cNvSpPr>
                  <a:spLocks/>
                </p:cNvSpPr>
                <p:nvPr/>
              </p:nvSpPr>
              <p:spPr bwMode="auto">
                <a:xfrm>
                  <a:off x="3984" y="1990"/>
                  <a:ext cx="249" cy="244"/>
                </a:xfrm>
                <a:custGeom>
                  <a:avLst/>
                  <a:gdLst>
                    <a:gd name="T0" fmla="*/ 130 w 249"/>
                    <a:gd name="T1" fmla="*/ 0 h 244"/>
                    <a:gd name="T2" fmla="*/ 86 w 249"/>
                    <a:gd name="T3" fmla="*/ 10 h 244"/>
                    <a:gd name="T4" fmla="*/ 43 w 249"/>
                    <a:gd name="T5" fmla="*/ 38 h 244"/>
                    <a:gd name="T6" fmla="*/ 11 w 249"/>
                    <a:gd name="T7" fmla="*/ 75 h 244"/>
                    <a:gd name="T8" fmla="*/ 0 w 249"/>
                    <a:gd name="T9" fmla="*/ 122 h 244"/>
                    <a:gd name="T10" fmla="*/ 11 w 249"/>
                    <a:gd name="T11" fmla="*/ 169 h 244"/>
                    <a:gd name="T12" fmla="*/ 43 w 249"/>
                    <a:gd name="T13" fmla="*/ 206 h 244"/>
                    <a:gd name="T14" fmla="*/ 86 w 249"/>
                    <a:gd name="T15" fmla="*/ 235 h 244"/>
                    <a:gd name="T16" fmla="*/ 130 w 249"/>
                    <a:gd name="T17" fmla="*/ 244 h 244"/>
                    <a:gd name="T18" fmla="*/ 173 w 249"/>
                    <a:gd name="T19" fmla="*/ 235 h 244"/>
                    <a:gd name="T20" fmla="*/ 216 w 249"/>
                    <a:gd name="T21" fmla="*/ 206 h 244"/>
                    <a:gd name="T22" fmla="*/ 238 w 249"/>
                    <a:gd name="T23" fmla="*/ 169 h 244"/>
                    <a:gd name="T24" fmla="*/ 249 w 249"/>
                    <a:gd name="T25" fmla="*/ 122 h 244"/>
                    <a:gd name="T26" fmla="*/ 238 w 249"/>
                    <a:gd name="T27" fmla="*/ 75 h 244"/>
                    <a:gd name="T28" fmla="*/ 216 w 249"/>
                    <a:gd name="T29" fmla="*/ 38 h 244"/>
                    <a:gd name="T30" fmla="*/ 173 w 249"/>
                    <a:gd name="T31" fmla="*/ 10 h 244"/>
                    <a:gd name="T32" fmla="*/ 130 w 249"/>
                    <a:gd name="T33" fmla="*/ 0 h 2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4">
                      <a:moveTo>
                        <a:pt x="130" y="0"/>
                      </a:moveTo>
                      <a:lnTo>
                        <a:pt x="86" y="10"/>
                      </a:lnTo>
                      <a:lnTo>
                        <a:pt x="43" y="38"/>
                      </a:lnTo>
                      <a:lnTo>
                        <a:pt x="11" y="75"/>
                      </a:lnTo>
                      <a:lnTo>
                        <a:pt x="0" y="122"/>
                      </a:lnTo>
                      <a:lnTo>
                        <a:pt x="11" y="169"/>
                      </a:lnTo>
                      <a:lnTo>
                        <a:pt x="43" y="206"/>
                      </a:lnTo>
                      <a:lnTo>
                        <a:pt x="86" y="235"/>
                      </a:lnTo>
                      <a:lnTo>
                        <a:pt x="130" y="244"/>
                      </a:lnTo>
                      <a:lnTo>
                        <a:pt x="173" y="235"/>
                      </a:lnTo>
                      <a:lnTo>
                        <a:pt x="216" y="206"/>
                      </a:lnTo>
                      <a:lnTo>
                        <a:pt x="238" y="169"/>
                      </a:lnTo>
                      <a:lnTo>
                        <a:pt x="249" y="122"/>
                      </a:lnTo>
                      <a:lnTo>
                        <a:pt x="238" y="75"/>
                      </a:lnTo>
                      <a:lnTo>
                        <a:pt x="216" y="38"/>
                      </a:lnTo>
                      <a:lnTo>
                        <a:pt x="173" y="1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0E80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79" name="Freeform 427"/>
                <p:cNvSpPr>
                  <a:spLocks/>
                </p:cNvSpPr>
                <p:nvPr/>
              </p:nvSpPr>
              <p:spPr bwMode="auto">
                <a:xfrm>
                  <a:off x="3995" y="2009"/>
                  <a:ext cx="227" cy="206"/>
                </a:xfrm>
                <a:custGeom>
                  <a:avLst/>
                  <a:gdLst>
                    <a:gd name="T0" fmla="*/ 119 w 227"/>
                    <a:gd name="T1" fmla="*/ 0 h 206"/>
                    <a:gd name="T2" fmla="*/ 75 w 227"/>
                    <a:gd name="T3" fmla="*/ 9 h 206"/>
                    <a:gd name="T4" fmla="*/ 43 w 227"/>
                    <a:gd name="T5" fmla="*/ 28 h 206"/>
                    <a:gd name="T6" fmla="*/ 10 w 227"/>
                    <a:gd name="T7" fmla="*/ 66 h 206"/>
                    <a:gd name="T8" fmla="*/ 0 w 227"/>
                    <a:gd name="T9" fmla="*/ 103 h 206"/>
                    <a:gd name="T10" fmla="*/ 10 w 227"/>
                    <a:gd name="T11" fmla="*/ 141 h 206"/>
                    <a:gd name="T12" fmla="*/ 43 w 227"/>
                    <a:gd name="T13" fmla="*/ 178 h 206"/>
                    <a:gd name="T14" fmla="*/ 75 w 227"/>
                    <a:gd name="T15" fmla="*/ 197 h 206"/>
                    <a:gd name="T16" fmla="*/ 119 w 227"/>
                    <a:gd name="T17" fmla="*/ 206 h 206"/>
                    <a:gd name="T18" fmla="*/ 162 w 227"/>
                    <a:gd name="T19" fmla="*/ 197 h 206"/>
                    <a:gd name="T20" fmla="*/ 195 w 227"/>
                    <a:gd name="T21" fmla="*/ 178 h 206"/>
                    <a:gd name="T22" fmla="*/ 216 w 227"/>
                    <a:gd name="T23" fmla="*/ 141 h 206"/>
                    <a:gd name="T24" fmla="*/ 227 w 227"/>
                    <a:gd name="T25" fmla="*/ 103 h 206"/>
                    <a:gd name="T26" fmla="*/ 216 w 227"/>
                    <a:gd name="T27" fmla="*/ 66 h 206"/>
                    <a:gd name="T28" fmla="*/ 195 w 227"/>
                    <a:gd name="T29" fmla="*/ 28 h 206"/>
                    <a:gd name="T30" fmla="*/ 162 w 227"/>
                    <a:gd name="T31" fmla="*/ 9 h 206"/>
                    <a:gd name="T32" fmla="*/ 119 w 227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7" h="206">
                      <a:moveTo>
                        <a:pt x="119" y="0"/>
                      </a:moveTo>
                      <a:lnTo>
                        <a:pt x="75" y="9"/>
                      </a:lnTo>
                      <a:lnTo>
                        <a:pt x="43" y="28"/>
                      </a:lnTo>
                      <a:lnTo>
                        <a:pt x="10" y="66"/>
                      </a:lnTo>
                      <a:lnTo>
                        <a:pt x="0" y="103"/>
                      </a:lnTo>
                      <a:lnTo>
                        <a:pt x="10" y="141"/>
                      </a:lnTo>
                      <a:lnTo>
                        <a:pt x="43" y="178"/>
                      </a:lnTo>
                      <a:lnTo>
                        <a:pt x="75" y="197"/>
                      </a:lnTo>
                      <a:lnTo>
                        <a:pt x="119" y="206"/>
                      </a:lnTo>
                      <a:lnTo>
                        <a:pt x="162" y="197"/>
                      </a:lnTo>
                      <a:lnTo>
                        <a:pt x="195" y="178"/>
                      </a:lnTo>
                      <a:lnTo>
                        <a:pt x="216" y="141"/>
                      </a:lnTo>
                      <a:lnTo>
                        <a:pt x="227" y="103"/>
                      </a:lnTo>
                      <a:lnTo>
                        <a:pt x="216" y="66"/>
                      </a:lnTo>
                      <a:lnTo>
                        <a:pt x="195" y="28"/>
                      </a:lnTo>
                      <a:lnTo>
                        <a:pt x="162" y="9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1D83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80" name="Freeform 428"/>
                <p:cNvSpPr>
                  <a:spLocks/>
                </p:cNvSpPr>
                <p:nvPr/>
              </p:nvSpPr>
              <p:spPr bwMode="auto">
                <a:xfrm>
                  <a:off x="4005" y="2018"/>
                  <a:ext cx="206" cy="188"/>
                </a:xfrm>
                <a:custGeom>
                  <a:avLst/>
                  <a:gdLst>
                    <a:gd name="T0" fmla="*/ 109 w 206"/>
                    <a:gd name="T1" fmla="*/ 0 h 188"/>
                    <a:gd name="T2" fmla="*/ 65 w 206"/>
                    <a:gd name="T3" fmla="*/ 10 h 188"/>
                    <a:gd name="T4" fmla="*/ 33 w 206"/>
                    <a:gd name="T5" fmla="*/ 28 h 188"/>
                    <a:gd name="T6" fmla="*/ 11 w 206"/>
                    <a:gd name="T7" fmla="*/ 57 h 188"/>
                    <a:gd name="T8" fmla="*/ 0 w 206"/>
                    <a:gd name="T9" fmla="*/ 94 h 188"/>
                    <a:gd name="T10" fmla="*/ 11 w 206"/>
                    <a:gd name="T11" fmla="*/ 132 h 188"/>
                    <a:gd name="T12" fmla="*/ 33 w 206"/>
                    <a:gd name="T13" fmla="*/ 160 h 188"/>
                    <a:gd name="T14" fmla="*/ 65 w 206"/>
                    <a:gd name="T15" fmla="*/ 178 h 188"/>
                    <a:gd name="T16" fmla="*/ 109 w 206"/>
                    <a:gd name="T17" fmla="*/ 188 h 188"/>
                    <a:gd name="T18" fmla="*/ 152 w 206"/>
                    <a:gd name="T19" fmla="*/ 178 h 188"/>
                    <a:gd name="T20" fmla="*/ 174 w 206"/>
                    <a:gd name="T21" fmla="*/ 160 h 188"/>
                    <a:gd name="T22" fmla="*/ 195 w 206"/>
                    <a:gd name="T23" fmla="*/ 132 h 188"/>
                    <a:gd name="T24" fmla="*/ 206 w 206"/>
                    <a:gd name="T25" fmla="*/ 94 h 188"/>
                    <a:gd name="T26" fmla="*/ 195 w 206"/>
                    <a:gd name="T27" fmla="*/ 57 h 188"/>
                    <a:gd name="T28" fmla="*/ 174 w 206"/>
                    <a:gd name="T29" fmla="*/ 28 h 188"/>
                    <a:gd name="T30" fmla="*/ 152 w 206"/>
                    <a:gd name="T31" fmla="*/ 10 h 188"/>
                    <a:gd name="T32" fmla="*/ 109 w 206"/>
                    <a:gd name="T33" fmla="*/ 0 h 1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6" h="188">
                      <a:moveTo>
                        <a:pt x="109" y="0"/>
                      </a:moveTo>
                      <a:lnTo>
                        <a:pt x="65" y="10"/>
                      </a:lnTo>
                      <a:lnTo>
                        <a:pt x="33" y="28"/>
                      </a:lnTo>
                      <a:lnTo>
                        <a:pt x="11" y="57"/>
                      </a:lnTo>
                      <a:lnTo>
                        <a:pt x="0" y="94"/>
                      </a:lnTo>
                      <a:lnTo>
                        <a:pt x="11" y="132"/>
                      </a:lnTo>
                      <a:lnTo>
                        <a:pt x="33" y="160"/>
                      </a:lnTo>
                      <a:lnTo>
                        <a:pt x="65" y="178"/>
                      </a:lnTo>
                      <a:lnTo>
                        <a:pt x="109" y="188"/>
                      </a:lnTo>
                      <a:lnTo>
                        <a:pt x="152" y="178"/>
                      </a:lnTo>
                      <a:lnTo>
                        <a:pt x="174" y="160"/>
                      </a:lnTo>
                      <a:lnTo>
                        <a:pt x="195" y="132"/>
                      </a:lnTo>
                      <a:lnTo>
                        <a:pt x="206" y="94"/>
                      </a:lnTo>
                      <a:lnTo>
                        <a:pt x="195" y="57"/>
                      </a:lnTo>
                      <a:lnTo>
                        <a:pt x="174" y="28"/>
                      </a:lnTo>
                      <a:lnTo>
                        <a:pt x="152" y="1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2A87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81" name="Freeform 429"/>
                <p:cNvSpPr>
                  <a:spLocks/>
                </p:cNvSpPr>
                <p:nvPr/>
              </p:nvSpPr>
              <p:spPr bwMode="auto">
                <a:xfrm>
                  <a:off x="4016" y="2028"/>
                  <a:ext cx="184" cy="178"/>
                </a:xfrm>
                <a:custGeom>
                  <a:avLst/>
                  <a:gdLst>
                    <a:gd name="T0" fmla="*/ 98 w 184"/>
                    <a:gd name="T1" fmla="*/ 0 h 178"/>
                    <a:gd name="T2" fmla="*/ 65 w 184"/>
                    <a:gd name="T3" fmla="*/ 9 h 178"/>
                    <a:gd name="T4" fmla="*/ 33 w 184"/>
                    <a:gd name="T5" fmla="*/ 28 h 178"/>
                    <a:gd name="T6" fmla="*/ 11 w 184"/>
                    <a:gd name="T7" fmla="*/ 56 h 178"/>
                    <a:gd name="T8" fmla="*/ 0 w 184"/>
                    <a:gd name="T9" fmla="*/ 84 h 178"/>
                    <a:gd name="T10" fmla="*/ 11 w 184"/>
                    <a:gd name="T11" fmla="*/ 122 h 178"/>
                    <a:gd name="T12" fmla="*/ 33 w 184"/>
                    <a:gd name="T13" fmla="*/ 150 h 178"/>
                    <a:gd name="T14" fmla="*/ 65 w 184"/>
                    <a:gd name="T15" fmla="*/ 168 h 178"/>
                    <a:gd name="T16" fmla="*/ 98 w 184"/>
                    <a:gd name="T17" fmla="*/ 178 h 178"/>
                    <a:gd name="T18" fmla="*/ 130 w 184"/>
                    <a:gd name="T19" fmla="*/ 168 h 178"/>
                    <a:gd name="T20" fmla="*/ 163 w 184"/>
                    <a:gd name="T21" fmla="*/ 150 h 178"/>
                    <a:gd name="T22" fmla="*/ 174 w 184"/>
                    <a:gd name="T23" fmla="*/ 122 h 178"/>
                    <a:gd name="T24" fmla="*/ 184 w 184"/>
                    <a:gd name="T25" fmla="*/ 84 h 178"/>
                    <a:gd name="T26" fmla="*/ 174 w 184"/>
                    <a:gd name="T27" fmla="*/ 56 h 178"/>
                    <a:gd name="T28" fmla="*/ 163 w 184"/>
                    <a:gd name="T29" fmla="*/ 28 h 178"/>
                    <a:gd name="T30" fmla="*/ 130 w 184"/>
                    <a:gd name="T31" fmla="*/ 9 h 178"/>
                    <a:gd name="T32" fmla="*/ 98 w 18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78">
                      <a:moveTo>
                        <a:pt x="98" y="0"/>
                      </a:moveTo>
                      <a:lnTo>
                        <a:pt x="65" y="9"/>
                      </a:lnTo>
                      <a:lnTo>
                        <a:pt x="33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22"/>
                      </a:lnTo>
                      <a:lnTo>
                        <a:pt x="33" y="150"/>
                      </a:lnTo>
                      <a:lnTo>
                        <a:pt x="65" y="168"/>
                      </a:lnTo>
                      <a:lnTo>
                        <a:pt x="98" y="178"/>
                      </a:lnTo>
                      <a:lnTo>
                        <a:pt x="130" y="168"/>
                      </a:lnTo>
                      <a:lnTo>
                        <a:pt x="163" y="150"/>
                      </a:lnTo>
                      <a:lnTo>
                        <a:pt x="174" y="122"/>
                      </a:lnTo>
                      <a:lnTo>
                        <a:pt x="184" y="84"/>
                      </a:lnTo>
                      <a:lnTo>
                        <a:pt x="174" y="56"/>
                      </a:lnTo>
                      <a:lnTo>
                        <a:pt x="163" y="28"/>
                      </a:lnTo>
                      <a:lnTo>
                        <a:pt x="130" y="9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398D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82" name="Freeform 430"/>
                <p:cNvSpPr>
                  <a:spLocks/>
                </p:cNvSpPr>
                <p:nvPr/>
              </p:nvSpPr>
              <p:spPr bwMode="auto">
                <a:xfrm>
                  <a:off x="4027" y="2037"/>
                  <a:ext cx="173" cy="159"/>
                </a:xfrm>
                <a:custGeom>
                  <a:avLst/>
                  <a:gdLst>
                    <a:gd name="T0" fmla="*/ 87 w 173"/>
                    <a:gd name="T1" fmla="*/ 0 h 159"/>
                    <a:gd name="T2" fmla="*/ 54 w 173"/>
                    <a:gd name="T3" fmla="*/ 9 h 159"/>
                    <a:gd name="T4" fmla="*/ 33 w 173"/>
                    <a:gd name="T5" fmla="*/ 28 h 159"/>
                    <a:gd name="T6" fmla="*/ 11 w 173"/>
                    <a:gd name="T7" fmla="*/ 47 h 159"/>
                    <a:gd name="T8" fmla="*/ 0 w 173"/>
                    <a:gd name="T9" fmla="*/ 75 h 159"/>
                    <a:gd name="T10" fmla="*/ 11 w 173"/>
                    <a:gd name="T11" fmla="*/ 113 h 159"/>
                    <a:gd name="T12" fmla="*/ 33 w 173"/>
                    <a:gd name="T13" fmla="*/ 131 h 159"/>
                    <a:gd name="T14" fmla="*/ 54 w 173"/>
                    <a:gd name="T15" fmla="*/ 150 h 159"/>
                    <a:gd name="T16" fmla="*/ 87 w 173"/>
                    <a:gd name="T17" fmla="*/ 159 h 159"/>
                    <a:gd name="T18" fmla="*/ 119 w 173"/>
                    <a:gd name="T19" fmla="*/ 150 h 159"/>
                    <a:gd name="T20" fmla="*/ 152 w 173"/>
                    <a:gd name="T21" fmla="*/ 131 h 159"/>
                    <a:gd name="T22" fmla="*/ 163 w 173"/>
                    <a:gd name="T23" fmla="*/ 113 h 159"/>
                    <a:gd name="T24" fmla="*/ 173 w 173"/>
                    <a:gd name="T25" fmla="*/ 75 h 159"/>
                    <a:gd name="T26" fmla="*/ 163 w 173"/>
                    <a:gd name="T27" fmla="*/ 47 h 159"/>
                    <a:gd name="T28" fmla="*/ 152 w 173"/>
                    <a:gd name="T29" fmla="*/ 28 h 159"/>
                    <a:gd name="T30" fmla="*/ 119 w 173"/>
                    <a:gd name="T31" fmla="*/ 9 h 159"/>
                    <a:gd name="T32" fmla="*/ 87 w 173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3" h="159">
                      <a:moveTo>
                        <a:pt x="87" y="0"/>
                      </a:moveTo>
                      <a:lnTo>
                        <a:pt x="54" y="9"/>
                      </a:lnTo>
                      <a:lnTo>
                        <a:pt x="33" y="28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13"/>
                      </a:lnTo>
                      <a:lnTo>
                        <a:pt x="33" y="131"/>
                      </a:lnTo>
                      <a:lnTo>
                        <a:pt x="54" y="150"/>
                      </a:lnTo>
                      <a:lnTo>
                        <a:pt x="87" y="159"/>
                      </a:lnTo>
                      <a:lnTo>
                        <a:pt x="119" y="150"/>
                      </a:lnTo>
                      <a:lnTo>
                        <a:pt x="152" y="131"/>
                      </a:lnTo>
                      <a:lnTo>
                        <a:pt x="163" y="113"/>
                      </a:lnTo>
                      <a:lnTo>
                        <a:pt x="173" y="75"/>
                      </a:lnTo>
                      <a:lnTo>
                        <a:pt x="163" y="47"/>
                      </a:lnTo>
                      <a:lnTo>
                        <a:pt x="152" y="28"/>
                      </a:lnTo>
                      <a:lnTo>
                        <a:pt x="119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4894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83" name="Freeform 431"/>
                <p:cNvSpPr>
                  <a:spLocks/>
                </p:cNvSpPr>
                <p:nvPr/>
              </p:nvSpPr>
              <p:spPr bwMode="auto">
                <a:xfrm>
                  <a:off x="4038" y="2046"/>
                  <a:ext cx="152" cy="141"/>
                </a:xfrm>
                <a:custGeom>
                  <a:avLst/>
                  <a:gdLst>
                    <a:gd name="T0" fmla="*/ 76 w 152"/>
                    <a:gd name="T1" fmla="*/ 0 h 141"/>
                    <a:gd name="T2" fmla="*/ 54 w 152"/>
                    <a:gd name="T3" fmla="*/ 10 h 141"/>
                    <a:gd name="T4" fmla="*/ 22 w 152"/>
                    <a:gd name="T5" fmla="*/ 19 h 141"/>
                    <a:gd name="T6" fmla="*/ 11 w 152"/>
                    <a:gd name="T7" fmla="*/ 38 h 141"/>
                    <a:gd name="T8" fmla="*/ 0 w 152"/>
                    <a:gd name="T9" fmla="*/ 66 h 141"/>
                    <a:gd name="T10" fmla="*/ 11 w 152"/>
                    <a:gd name="T11" fmla="*/ 94 h 141"/>
                    <a:gd name="T12" fmla="*/ 22 w 152"/>
                    <a:gd name="T13" fmla="*/ 122 h 141"/>
                    <a:gd name="T14" fmla="*/ 54 w 152"/>
                    <a:gd name="T15" fmla="*/ 132 h 141"/>
                    <a:gd name="T16" fmla="*/ 76 w 152"/>
                    <a:gd name="T17" fmla="*/ 141 h 141"/>
                    <a:gd name="T18" fmla="*/ 108 w 152"/>
                    <a:gd name="T19" fmla="*/ 132 h 141"/>
                    <a:gd name="T20" fmla="*/ 130 w 152"/>
                    <a:gd name="T21" fmla="*/ 122 h 141"/>
                    <a:gd name="T22" fmla="*/ 152 w 152"/>
                    <a:gd name="T23" fmla="*/ 94 h 141"/>
                    <a:gd name="T24" fmla="*/ 152 w 152"/>
                    <a:gd name="T25" fmla="*/ 66 h 141"/>
                    <a:gd name="T26" fmla="*/ 152 w 152"/>
                    <a:gd name="T27" fmla="*/ 38 h 141"/>
                    <a:gd name="T28" fmla="*/ 130 w 152"/>
                    <a:gd name="T29" fmla="*/ 19 h 141"/>
                    <a:gd name="T30" fmla="*/ 108 w 152"/>
                    <a:gd name="T31" fmla="*/ 10 h 141"/>
                    <a:gd name="T32" fmla="*/ 76 w 152"/>
                    <a:gd name="T33" fmla="*/ 0 h 1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1">
                      <a:moveTo>
                        <a:pt x="76" y="0"/>
                      </a:moveTo>
                      <a:lnTo>
                        <a:pt x="54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54" y="132"/>
                      </a:lnTo>
                      <a:lnTo>
                        <a:pt x="76" y="141"/>
                      </a:lnTo>
                      <a:lnTo>
                        <a:pt x="108" y="132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6"/>
                      </a:lnTo>
                      <a:lnTo>
                        <a:pt x="152" y="38"/>
                      </a:lnTo>
                      <a:lnTo>
                        <a:pt x="130" y="19"/>
                      </a:lnTo>
                      <a:lnTo>
                        <a:pt x="108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79D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84" name="Freeform 432"/>
                <p:cNvSpPr>
                  <a:spLocks/>
                </p:cNvSpPr>
                <p:nvPr/>
              </p:nvSpPr>
              <p:spPr bwMode="auto">
                <a:xfrm>
                  <a:off x="4049" y="2056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3 w 130"/>
                    <a:gd name="T3" fmla="*/ 9 h 122"/>
                    <a:gd name="T4" fmla="*/ 21 w 130"/>
                    <a:gd name="T5" fmla="*/ 19 h 122"/>
                    <a:gd name="T6" fmla="*/ 11 w 130"/>
                    <a:gd name="T7" fmla="*/ 37 h 122"/>
                    <a:gd name="T8" fmla="*/ 0 w 130"/>
                    <a:gd name="T9" fmla="*/ 65 h 122"/>
                    <a:gd name="T10" fmla="*/ 11 w 130"/>
                    <a:gd name="T11" fmla="*/ 84 h 122"/>
                    <a:gd name="T12" fmla="*/ 21 w 130"/>
                    <a:gd name="T13" fmla="*/ 103 h 122"/>
                    <a:gd name="T14" fmla="*/ 43 w 130"/>
                    <a:gd name="T15" fmla="*/ 122 h 122"/>
                    <a:gd name="T16" fmla="*/ 65 w 130"/>
                    <a:gd name="T17" fmla="*/ 122 h 122"/>
                    <a:gd name="T18" fmla="*/ 86 w 130"/>
                    <a:gd name="T19" fmla="*/ 122 h 122"/>
                    <a:gd name="T20" fmla="*/ 108 w 130"/>
                    <a:gd name="T21" fmla="*/ 103 h 122"/>
                    <a:gd name="T22" fmla="*/ 130 w 130"/>
                    <a:gd name="T23" fmla="*/ 84 h 122"/>
                    <a:gd name="T24" fmla="*/ 130 w 130"/>
                    <a:gd name="T25" fmla="*/ 65 h 122"/>
                    <a:gd name="T26" fmla="*/ 130 w 130"/>
                    <a:gd name="T27" fmla="*/ 37 h 122"/>
                    <a:gd name="T28" fmla="*/ 108 w 130"/>
                    <a:gd name="T29" fmla="*/ 19 h 122"/>
                    <a:gd name="T30" fmla="*/ 86 w 130"/>
                    <a:gd name="T31" fmla="*/ 9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3" y="9"/>
                      </a:lnTo>
                      <a:lnTo>
                        <a:pt x="21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84"/>
                      </a:lnTo>
                      <a:lnTo>
                        <a:pt x="21" y="103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6" y="122"/>
                      </a:lnTo>
                      <a:lnTo>
                        <a:pt x="108" y="103"/>
                      </a:lnTo>
                      <a:lnTo>
                        <a:pt x="130" y="84"/>
                      </a:lnTo>
                      <a:lnTo>
                        <a:pt x="130" y="65"/>
                      </a:lnTo>
                      <a:lnTo>
                        <a:pt x="130" y="37"/>
                      </a:lnTo>
                      <a:lnTo>
                        <a:pt x="108" y="19"/>
                      </a:lnTo>
                      <a:lnTo>
                        <a:pt x="86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5A6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85" name="Freeform 433"/>
                <p:cNvSpPr>
                  <a:spLocks/>
                </p:cNvSpPr>
                <p:nvPr/>
              </p:nvSpPr>
              <p:spPr bwMode="auto">
                <a:xfrm>
                  <a:off x="4049" y="2065"/>
                  <a:ext cx="119" cy="103"/>
                </a:xfrm>
                <a:custGeom>
                  <a:avLst/>
                  <a:gdLst>
                    <a:gd name="T0" fmla="*/ 65 w 119"/>
                    <a:gd name="T1" fmla="*/ 0 h 103"/>
                    <a:gd name="T2" fmla="*/ 43 w 119"/>
                    <a:gd name="T3" fmla="*/ 10 h 103"/>
                    <a:gd name="T4" fmla="*/ 21 w 119"/>
                    <a:gd name="T5" fmla="*/ 19 h 103"/>
                    <a:gd name="T6" fmla="*/ 11 w 119"/>
                    <a:gd name="T7" fmla="*/ 38 h 103"/>
                    <a:gd name="T8" fmla="*/ 0 w 119"/>
                    <a:gd name="T9" fmla="*/ 56 h 103"/>
                    <a:gd name="T10" fmla="*/ 11 w 119"/>
                    <a:gd name="T11" fmla="*/ 75 h 103"/>
                    <a:gd name="T12" fmla="*/ 21 w 119"/>
                    <a:gd name="T13" fmla="*/ 94 h 103"/>
                    <a:gd name="T14" fmla="*/ 65 w 119"/>
                    <a:gd name="T15" fmla="*/ 103 h 103"/>
                    <a:gd name="T16" fmla="*/ 108 w 119"/>
                    <a:gd name="T17" fmla="*/ 94 h 103"/>
                    <a:gd name="T18" fmla="*/ 119 w 119"/>
                    <a:gd name="T19" fmla="*/ 56 h 103"/>
                    <a:gd name="T20" fmla="*/ 108 w 119"/>
                    <a:gd name="T21" fmla="*/ 19 h 103"/>
                    <a:gd name="T22" fmla="*/ 86 w 119"/>
                    <a:gd name="T23" fmla="*/ 10 h 103"/>
                    <a:gd name="T24" fmla="*/ 65 w 119"/>
                    <a:gd name="T25" fmla="*/ 0 h 10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9" h="103">
                      <a:moveTo>
                        <a:pt x="65" y="0"/>
                      </a:moveTo>
                      <a:lnTo>
                        <a:pt x="43" y="10"/>
                      </a:lnTo>
                      <a:lnTo>
                        <a:pt x="21" y="19"/>
                      </a:lnTo>
                      <a:lnTo>
                        <a:pt x="11" y="38"/>
                      </a:lnTo>
                      <a:lnTo>
                        <a:pt x="0" y="56"/>
                      </a:lnTo>
                      <a:lnTo>
                        <a:pt x="11" y="75"/>
                      </a:lnTo>
                      <a:lnTo>
                        <a:pt x="21" y="94"/>
                      </a:lnTo>
                      <a:lnTo>
                        <a:pt x="65" y="103"/>
                      </a:lnTo>
                      <a:lnTo>
                        <a:pt x="108" y="94"/>
                      </a:lnTo>
                      <a:lnTo>
                        <a:pt x="119" y="56"/>
                      </a:lnTo>
                      <a:lnTo>
                        <a:pt x="108" y="19"/>
                      </a:lnTo>
                      <a:lnTo>
                        <a:pt x="86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72AF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86" name="Freeform 434"/>
                <p:cNvSpPr>
                  <a:spLocks/>
                </p:cNvSpPr>
                <p:nvPr/>
              </p:nvSpPr>
              <p:spPr bwMode="auto">
                <a:xfrm>
                  <a:off x="4060" y="2075"/>
                  <a:ext cx="97" cy="84"/>
                </a:xfrm>
                <a:custGeom>
                  <a:avLst/>
                  <a:gdLst>
                    <a:gd name="T0" fmla="*/ 54 w 97"/>
                    <a:gd name="T1" fmla="*/ 0 h 84"/>
                    <a:gd name="T2" fmla="*/ 10 w 97"/>
                    <a:gd name="T3" fmla="*/ 9 h 84"/>
                    <a:gd name="T4" fmla="*/ 0 w 97"/>
                    <a:gd name="T5" fmla="*/ 46 h 84"/>
                    <a:gd name="T6" fmla="*/ 10 w 97"/>
                    <a:gd name="T7" fmla="*/ 75 h 84"/>
                    <a:gd name="T8" fmla="*/ 54 w 97"/>
                    <a:gd name="T9" fmla="*/ 84 h 84"/>
                    <a:gd name="T10" fmla="*/ 86 w 97"/>
                    <a:gd name="T11" fmla="*/ 75 h 84"/>
                    <a:gd name="T12" fmla="*/ 97 w 97"/>
                    <a:gd name="T13" fmla="*/ 46 h 84"/>
                    <a:gd name="T14" fmla="*/ 86 w 97"/>
                    <a:gd name="T15" fmla="*/ 9 h 84"/>
                    <a:gd name="T16" fmla="*/ 54 w 9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84">
                      <a:moveTo>
                        <a:pt x="54" y="0"/>
                      </a:moveTo>
                      <a:lnTo>
                        <a:pt x="10" y="9"/>
                      </a:lnTo>
                      <a:lnTo>
                        <a:pt x="0" y="46"/>
                      </a:lnTo>
                      <a:lnTo>
                        <a:pt x="10" y="75"/>
                      </a:lnTo>
                      <a:lnTo>
                        <a:pt x="54" y="84"/>
                      </a:lnTo>
                      <a:lnTo>
                        <a:pt x="86" y="75"/>
                      </a:lnTo>
                      <a:lnTo>
                        <a:pt x="97" y="46"/>
                      </a:lnTo>
                      <a:lnTo>
                        <a:pt x="86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DB7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87" name="Freeform 435"/>
                <p:cNvSpPr>
                  <a:spLocks/>
                </p:cNvSpPr>
                <p:nvPr/>
              </p:nvSpPr>
              <p:spPr bwMode="auto">
                <a:xfrm>
                  <a:off x="4070" y="2084"/>
                  <a:ext cx="76" cy="66"/>
                </a:xfrm>
                <a:custGeom>
                  <a:avLst/>
                  <a:gdLst>
                    <a:gd name="T0" fmla="*/ 44 w 76"/>
                    <a:gd name="T1" fmla="*/ 0 h 66"/>
                    <a:gd name="T2" fmla="*/ 11 w 76"/>
                    <a:gd name="T3" fmla="*/ 9 h 66"/>
                    <a:gd name="T4" fmla="*/ 0 w 76"/>
                    <a:gd name="T5" fmla="*/ 37 h 66"/>
                    <a:gd name="T6" fmla="*/ 11 w 76"/>
                    <a:gd name="T7" fmla="*/ 56 h 66"/>
                    <a:gd name="T8" fmla="*/ 44 w 76"/>
                    <a:gd name="T9" fmla="*/ 66 h 66"/>
                    <a:gd name="T10" fmla="*/ 65 w 76"/>
                    <a:gd name="T11" fmla="*/ 56 h 66"/>
                    <a:gd name="T12" fmla="*/ 76 w 76"/>
                    <a:gd name="T13" fmla="*/ 37 h 66"/>
                    <a:gd name="T14" fmla="*/ 65 w 76"/>
                    <a:gd name="T15" fmla="*/ 9 h 66"/>
                    <a:gd name="T16" fmla="*/ 44 w 76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44" y="0"/>
                      </a:moveTo>
                      <a:lnTo>
                        <a:pt x="11" y="9"/>
                      </a:lnTo>
                      <a:lnTo>
                        <a:pt x="0" y="37"/>
                      </a:lnTo>
                      <a:lnTo>
                        <a:pt x="11" y="56"/>
                      </a:lnTo>
                      <a:lnTo>
                        <a:pt x="44" y="66"/>
                      </a:lnTo>
                      <a:lnTo>
                        <a:pt x="65" y="56"/>
                      </a:lnTo>
                      <a:lnTo>
                        <a:pt x="76" y="37"/>
                      </a:lnTo>
                      <a:lnTo>
                        <a:pt x="65" y="9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86BE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88" name="Freeform 436"/>
                <p:cNvSpPr>
                  <a:spLocks/>
                </p:cNvSpPr>
                <p:nvPr/>
              </p:nvSpPr>
              <p:spPr bwMode="auto">
                <a:xfrm>
                  <a:off x="4081" y="2093"/>
                  <a:ext cx="65" cy="57"/>
                </a:xfrm>
                <a:custGeom>
                  <a:avLst/>
                  <a:gdLst>
                    <a:gd name="T0" fmla="*/ 33 w 65"/>
                    <a:gd name="T1" fmla="*/ 0 h 57"/>
                    <a:gd name="T2" fmla="*/ 11 w 65"/>
                    <a:gd name="T3" fmla="*/ 10 h 57"/>
                    <a:gd name="T4" fmla="*/ 0 w 65"/>
                    <a:gd name="T5" fmla="*/ 28 h 57"/>
                    <a:gd name="T6" fmla="*/ 11 w 65"/>
                    <a:gd name="T7" fmla="*/ 47 h 57"/>
                    <a:gd name="T8" fmla="*/ 33 w 65"/>
                    <a:gd name="T9" fmla="*/ 57 h 57"/>
                    <a:gd name="T10" fmla="*/ 54 w 65"/>
                    <a:gd name="T11" fmla="*/ 47 h 57"/>
                    <a:gd name="T12" fmla="*/ 65 w 65"/>
                    <a:gd name="T13" fmla="*/ 28 h 57"/>
                    <a:gd name="T14" fmla="*/ 54 w 65"/>
                    <a:gd name="T15" fmla="*/ 10 h 57"/>
                    <a:gd name="T16" fmla="*/ 33 w 65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7">
                      <a:moveTo>
                        <a:pt x="33" y="0"/>
                      </a:moveTo>
                      <a:lnTo>
                        <a:pt x="11" y="10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3" y="57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1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8DC4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89" name="Freeform 437"/>
                <p:cNvSpPr>
                  <a:spLocks/>
                </p:cNvSpPr>
                <p:nvPr/>
              </p:nvSpPr>
              <p:spPr bwMode="auto">
                <a:xfrm>
                  <a:off x="4092" y="2103"/>
                  <a:ext cx="43" cy="37"/>
                </a:xfrm>
                <a:custGeom>
                  <a:avLst/>
                  <a:gdLst>
                    <a:gd name="T0" fmla="*/ 22 w 43"/>
                    <a:gd name="T1" fmla="*/ 0 h 37"/>
                    <a:gd name="T2" fmla="*/ 11 w 43"/>
                    <a:gd name="T3" fmla="*/ 9 h 37"/>
                    <a:gd name="T4" fmla="*/ 0 w 43"/>
                    <a:gd name="T5" fmla="*/ 18 h 37"/>
                    <a:gd name="T6" fmla="*/ 11 w 43"/>
                    <a:gd name="T7" fmla="*/ 28 h 37"/>
                    <a:gd name="T8" fmla="*/ 22 w 43"/>
                    <a:gd name="T9" fmla="*/ 37 h 37"/>
                    <a:gd name="T10" fmla="*/ 33 w 43"/>
                    <a:gd name="T11" fmla="*/ 28 h 37"/>
                    <a:gd name="T12" fmla="*/ 43 w 43"/>
                    <a:gd name="T13" fmla="*/ 18 h 37"/>
                    <a:gd name="T14" fmla="*/ 33 w 43"/>
                    <a:gd name="T15" fmla="*/ 9 h 37"/>
                    <a:gd name="T16" fmla="*/ 22 w 43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37">
                      <a:moveTo>
                        <a:pt x="22" y="0"/>
                      </a:moveTo>
                      <a:lnTo>
                        <a:pt x="11" y="9"/>
                      </a:lnTo>
                      <a:lnTo>
                        <a:pt x="0" y="18"/>
                      </a:lnTo>
                      <a:lnTo>
                        <a:pt x="11" y="28"/>
                      </a:lnTo>
                      <a:lnTo>
                        <a:pt x="22" y="37"/>
                      </a:lnTo>
                      <a:lnTo>
                        <a:pt x="33" y="28"/>
                      </a:lnTo>
                      <a:lnTo>
                        <a:pt x="43" y="18"/>
                      </a:lnTo>
                      <a:lnTo>
                        <a:pt x="33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2C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90" name="Freeform 438"/>
                <p:cNvSpPr>
                  <a:spLocks/>
                </p:cNvSpPr>
                <p:nvPr/>
              </p:nvSpPr>
              <p:spPr bwMode="auto">
                <a:xfrm>
                  <a:off x="4103" y="2112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9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9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96CA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9" name="Group 453"/>
              <p:cNvGrpSpPr>
                <a:grpSpLocks/>
              </p:cNvGrpSpPr>
              <p:nvPr/>
            </p:nvGrpSpPr>
            <p:grpSpPr bwMode="auto">
              <a:xfrm>
                <a:off x="5033962" y="3159125"/>
                <a:ext cx="395288" cy="387350"/>
                <a:chOff x="3171" y="1990"/>
                <a:chExt cx="249" cy="244"/>
              </a:xfrm>
            </p:grpSpPr>
            <p:sp>
              <p:nvSpPr>
                <p:cNvPr id="165" name="Freeform 440"/>
                <p:cNvSpPr>
                  <a:spLocks/>
                </p:cNvSpPr>
                <p:nvPr/>
              </p:nvSpPr>
              <p:spPr bwMode="auto">
                <a:xfrm>
                  <a:off x="3171" y="1990"/>
                  <a:ext cx="249" cy="244"/>
                </a:xfrm>
                <a:custGeom>
                  <a:avLst/>
                  <a:gdLst>
                    <a:gd name="T0" fmla="*/ 130 w 249"/>
                    <a:gd name="T1" fmla="*/ 0 h 244"/>
                    <a:gd name="T2" fmla="*/ 87 w 249"/>
                    <a:gd name="T3" fmla="*/ 10 h 244"/>
                    <a:gd name="T4" fmla="*/ 44 w 249"/>
                    <a:gd name="T5" fmla="*/ 38 h 244"/>
                    <a:gd name="T6" fmla="*/ 11 w 249"/>
                    <a:gd name="T7" fmla="*/ 75 h 244"/>
                    <a:gd name="T8" fmla="*/ 0 w 249"/>
                    <a:gd name="T9" fmla="*/ 122 h 244"/>
                    <a:gd name="T10" fmla="*/ 11 w 249"/>
                    <a:gd name="T11" fmla="*/ 169 h 244"/>
                    <a:gd name="T12" fmla="*/ 44 w 249"/>
                    <a:gd name="T13" fmla="*/ 206 h 244"/>
                    <a:gd name="T14" fmla="*/ 87 w 249"/>
                    <a:gd name="T15" fmla="*/ 235 h 244"/>
                    <a:gd name="T16" fmla="*/ 130 w 249"/>
                    <a:gd name="T17" fmla="*/ 244 h 244"/>
                    <a:gd name="T18" fmla="*/ 174 w 249"/>
                    <a:gd name="T19" fmla="*/ 235 h 244"/>
                    <a:gd name="T20" fmla="*/ 217 w 249"/>
                    <a:gd name="T21" fmla="*/ 206 h 244"/>
                    <a:gd name="T22" fmla="*/ 239 w 249"/>
                    <a:gd name="T23" fmla="*/ 169 h 244"/>
                    <a:gd name="T24" fmla="*/ 249 w 249"/>
                    <a:gd name="T25" fmla="*/ 122 h 244"/>
                    <a:gd name="T26" fmla="*/ 239 w 249"/>
                    <a:gd name="T27" fmla="*/ 75 h 244"/>
                    <a:gd name="T28" fmla="*/ 217 w 249"/>
                    <a:gd name="T29" fmla="*/ 38 h 244"/>
                    <a:gd name="T30" fmla="*/ 174 w 249"/>
                    <a:gd name="T31" fmla="*/ 10 h 244"/>
                    <a:gd name="T32" fmla="*/ 130 w 249"/>
                    <a:gd name="T33" fmla="*/ 0 h 2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4">
                      <a:moveTo>
                        <a:pt x="130" y="0"/>
                      </a:moveTo>
                      <a:lnTo>
                        <a:pt x="87" y="10"/>
                      </a:lnTo>
                      <a:lnTo>
                        <a:pt x="44" y="38"/>
                      </a:lnTo>
                      <a:lnTo>
                        <a:pt x="11" y="75"/>
                      </a:lnTo>
                      <a:lnTo>
                        <a:pt x="0" y="122"/>
                      </a:lnTo>
                      <a:lnTo>
                        <a:pt x="11" y="169"/>
                      </a:lnTo>
                      <a:lnTo>
                        <a:pt x="44" y="206"/>
                      </a:lnTo>
                      <a:lnTo>
                        <a:pt x="87" y="235"/>
                      </a:lnTo>
                      <a:lnTo>
                        <a:pt x="130" y="244"/>
                      </a:lnTo>
                      <a:lnTo>
                        <a:pt x="174" y="235"/>
                      </a:lnTo>
                      <a:lnTo>
                        <a:pt x="217" y="206"/>
                      </a:lnTo>
                      <a:lnTo>
                        <a:pt x="239" y="169"/>
                      </a:lnTo>
                      <a:lnTo>
                        <a:pt x="249" y="122"/>
                      </a:lnTo>
                      <a:lnTo>
                        <a:pt x="239" y="75"/>
                      </a:lnTo>
                      <a:lnTo>
                        <a:pt x="217" y="38"/>
                      </a:lnTo>
                      <a:lnTo>
                        <a:pt x="174" y="1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FF99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66" name="Freeform 441"/>
                <p:cNvSpPr>
                  <a:spLocks/>
                </p:cNvSpPr>
                <p:nvPr/>
              </p:nvSpPr>
              <p:spPr bwMode="auto">
                <a:xfrm>
                  <a:off x="3182" y="2009"/>
                  <a:ext cx="228" cy="206"/>
                </a:xfrm>
                <a:custGeom>
                  <a:avLst/>
                  <a:gdLst>
                    <a:gd name="T0" fmla="*/ 119 w 228"/>
                    <a:gd name="T1" fmla="*/ 0 h 206"/>
                    <a:gd name="T2" fmla="*/ 76 w 228"/>
                    <a:gd name="T3" fmla="*/ 9 h 206"/>
                    <a:gd name="T4" fmla="*/ 43 w 228"/>
                    <a:gd name="T5" fmla="*/ 28 h 206"/>
                    <a:gd name="T6" fmla="*/ 11 w 228"/>
                    <a:gd name="T7" fmla="*/ 66 h 206"/>
                    <a:gd name="T8" fmla="*/ 0 w 228"/>
                    <a:gd name="T9" fmla="*/ 103 h 206"/>
                    <a:gd name="T10" fmla="*/ 11 w 228"/>
                    <a:gd name="T11" fmla="*/ 141 h 206"/>
                    <a:gd name="T12" fmla="*/ 43 w 228"/>
                    <a:gd name="T13" fmla="*/ 178 h 206"/>
                    <a:gd name="T14" fmla="*/ 76 w 228"/>
                    <a:gd name="T15" fmla="*/ 197 h 206"/>
                    <a:gd name="T16" fmla="*/ 119 w 228"/>
                    <a:gd name="T17" fmla="*/ 206 h 206"/>
                    <a:gd name="T18" fmla="*/ 163 w 228"/>
                    <a:gd name="T19" fmla="*/ 197 h 206"/>
                    <a:gd name="T20" fmla="*/ 195 w 228"/>
                    <a:gd name="T21" fmla="*/ 178 h 206"/>
                    <a:gd name="T22" fmla="*/ 217 w 228"/>
                    <a:gd name="T23" fmla="*/ 141 h 206"/>
                    <a:gd name="T24" fmla="*/ 228 w 228"/>
                    <a:gd name="T25" fmla="*/ 103 h 206"/>
                    <a:gd name="T26" fmla="*/ 217 w 228"/>
                    <a:gd name="T27" fmla="*/ 66 h 206"/>
                    <a:gd name="T28" fmla="*/ 195 w 228"/>
                    <a:gd name="T29" fmla="*/ 28 h 206"/>
                    <a:gd name="T30" fmla="*/ 163 w 228"/>
                    <a:gd name="T31" fmla="*/ 9 h 206"/>
                    <a:gd name="T32" fmla="*/ 119 w 228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8" h="206">
                      <a:moveTo>
                        <a:pt x="119" y="0"/>
                      </a:moveTo>
                      <a:lnTo>
                        <a:pt x="76" y="9"/>
                      </a:lnTo>
                      <a:lnTo>
                        <a:pt x="43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43" y="178"/>
                      </a:lnTo>
                      <a:lnTo>
                        <a:pt x="76" y="197"/>
                      </a:lnTo>
                      <a:lnTo>
                        <a:pt x="119" y="206"/>
                      </a:lnTo>
                      <a:lnTo>
                        <a:pt x="163" y="197"/>
                      </a:lnTo>
                      <a:lnTo>
                        <a:pt x="195" y="178"/>
                      </a:lnTo>
                      <a:lnTo>
                        <a:pt x="217" y="141"/>
                      </a:lnTo>
                      <a:lnTo>
                        <a:pt x="228" y="103"/>
                      </a:lnTo>
                      <a:lnTo>
                        <a:pt x="217" y="66"/>
                      </a:lnTo>
                      <a:lnTo>
                        <a:pt x="195" y="28"/>
                      </a:lnTo>
                      <a:lnTo>
                        <a:pt x="163" y="9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FF9B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67" name="Freeform 442"/>
                <p:cNvSpPr>
                  <a:spLocks/>
                </p:cNvSpPr>
                <p:nvPr/>
              </p:nvSpPr>
              <p:spPr bwMode="auto">
                <a:xfrm>
                  <a:off x="3193" y="2018"/>
                  <a:ext cx="206" cy="188"/>
                </a:xfrm>
                <a:custGeom>
                  <a:avLst/>
                  <a:gdLst>
                    <a:gd name="T0" fmla="*/ 108 w 206"/>
                    <a:gd name="T1" fmla="*/ 0 h 188"/>
                    <a:gd name="T2" fmla="*/ 65 w 206"/>
                    <a:gd name="T3" fmla="*/ 10 h 188"/>
                    <a:gd name="T4" fmla="*/ 32 w 206"/>
                    <a:gd name="T5" fmla="*/ 28 h 188"/>
                    <a:gd name="T6" fmla="*/ 11 w 206"/>
                    <a:gd name="T7" fmla="*/ 57 h 188"/>
                    <a:gd name="T8" fmla="*/ 0 w 206"/>
                    <a:gd name="T9" fmla="*/ 94 h 188"/>
                    <a:gd name="T10" fmla="*/ 11 w 206"/>
                    <a:gd name="T11" fmla="*/ 132 h 188"/>
                    <a:gd name="T12" fmla="*/ 32 w 206"/>
                    <a:gd name="T13" fmla="*/ 160 h 188"/>
                    <a:gd name="T14" fmla="*/ 65 w 206"/>
                    <a:gd name="T15" fmla="*/ 178 h 188"/>
                    <a:gd name="T16" fmla="*/ 108 w 206"/>
                    <a:gd name="T17" fmla="*/ 188 h 188"/>
                    <a:gd name="T18" fmla="*/ 152 w 206"/>
                    <a:gd name="T19" fmla="*/ 178 h 188"/>
                    <a:gd name="T20" fmla="*/ 173 w 206"/>
                    <a:gd name="T21" fmla="*/ 160 h 188"/>
                    <a:gd name="T22" fmla="*/ 195 w 206"/>
                    <a:gd name="T23" fmla="*/ 132 h 188"/>
                    <a:gd name="T24" fmla="*/ 206 w 206"/>
                    <a:gd name="T25" fmla="*/ 94 h 188"/>
                    <a:gd name="T26" fmla="*/ 195 w 206"/>
                    <a:gd name="T27" fmla="*/ 57 h 188"/>
                    <a:gd name="T28" fmla="*/ 173 w 206"/>
                    <a:gd name="T29" fmla="*/ 28 h 188"/>
                    <a:gd name="T30" fmla="*/ 152 w 206"/>
                    <a:gd name="T31" fmla="*/ 10 h 188"/>
                    <a:gd name="T32" fmla="*/ 108 w 206"/>
                    <a:gd name="T33" fmla="*/ 0 h 1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6" h="188">
                      <a:moveTo>
                        <a:pt x="108" y="0"/>
                      </a:moveTo>
                      <a:lnTo>
                        <a:pt x="65" y="10"/>
                      </a:lnTo>
                      <a:lnTo>
                        <a:pt x="32" y="28"/>
                      </a:lnTo>
                      <a:lnTo>
                        <a:pt x="11" y="57"/>
                      </a:lnTo>
                      <a:lnTo>
                        <a:pt x="0" y="94"/>
                      </a:lnTo>
                      <a:lnTo>
                        <a:pt x="11" y="132"/>
                      </a:lnTo>
                      <a:lnTo>
                        <a:pt x="32" y="160"/>
                      </a:lnTo>
                      <a:lnTo>
                        <a:pt x="65" y="178"/>
                      </a:lnTo>
                      <a:lnTo>
                        <a:pt x="108" y="188"/>
                      </a:lnTo>
                      <a:lnTo>
                        <a:pt x="152" y="178"/>
                      </a:lnTo>
                      <a:lnTo>
                        <a:pt x="173" y="160"/>
                      </a:lnTo>
                      <a:lnTo>
                        <a:pt x="195" y="132"/>
                      </a:lnTo>
                      <a:lnTo>
                        <a:pt x="206" y="94"/>
                      </a:lnTo>
                      <a:lnTo>
                        <a:pt x="195" y="57"/>
                      </a:lnTo>
                      <a:lnTo>
                        <a:pt x="173" y="28"/>
                      </a:lnTo>
                      <a:lnTo>
                        <a:pt x="152" y="1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FF9F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68" name="Freeform 443"/>
                <p:cNvSpPr>
                  <a:spLocks/>
                </p:cNvSpPr>
                <p:nvPr/>
              </p:nvSpPr>
              <p:spPr bwMode="auto">
                <a:xfrm>
                  <a:off x="3204" y="2028"/>
                  <a:ext cx="184" cy="178"/>
                </a:xfrm>
                <a:custGeom>
                  <a:avLst/>
                  <a:gdLst>
                    <a:gd name="T0" fmla="*/ 97 w 184"/>
                    <a:gd name="T1" fmla="*/ 0 h 178"/>
                    <a:gd name="T2" fmla="*/ 65 w 184"/>
                    <a:gd name="T3" fmla="*/ 9 h 178"/>
                    <a:gd name="T4" fmla="*/ 32 w 184"/>
                    <a:gd name="T5" fmla="*/ 28 h 178"/>
                    <a:gd name="T6" fmla="*/ 11 w 184"/>
                    <a:gd name="T7" fmla="*/ 56 h 178"/>
                    <a:gd name="T8" fmla="*/ 0 w 184"/>
                    <a:gd name="T9" fmla="*/ 84 h 178"/>
                    <a:gd name="T10" fmla="*/ 11 w 184"/>
                    <a:gd name="T11" fmla="*/ 122 h 178"/>
                    <a:gd name="T12" fmla="*/ 32 w 184"/>
                    <a:gd name="T13" fmla="*/ 150 h 178"/>
                    <a:gd name="T14" fmla="*/ 65 w 184"/>
                    <a:gd name="T15" fmla="*/ 168 h 178"/>
                    <a:gd name="T16" fmla="*/ 97 w 184"/>
                    <a:gd name="T17" fmla="*/ 178 h 178"/>
                    <a:gd name="T18" fmla="*/ 130 w 184"/>
                    <a:gd name="T19" fmla="*/ 168 h 178"/>
                    <a:gd name="T20" fmla="*/ 162 w 184"/>
                    <a:gd name="T21" fmla="*/ 150 h 178"/>
                    <a:gd name="T22" fmla="*/ 173 w 184"/>
                    <a:gd name="T23" fmla="*/ 122 h 178"/>
                    <a:gd name="T24" fmla="*/ 184 w 184"/>
                    <a:gd name="T25" fmla="*/ 84 h 178"/>
                    <a:gd name="T26" fmla="*/ 173 w 184"/>
                    <a:gd name="T27" fmla="*/ 56 h 178"/>
                    <a:gd name="T28" fmla="*/ 162 w 184"/>
                    <a:gd name="T29" fmla="*/ 28 h 178"/>
                    <a:gd name="T30" fmla="*/ 130 w 184"/>
                    <a:gd name="T31" fmla="*/ 9 h 178"/>
                    <a:gd name="T32" fmla="*/ 97 w 18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78">
                      <a:moveTo>
                        <a:pt x="97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22"/>
                      </a:lnTo>
                      <a:lnTo>
                        <a:pt x="32" y="150"/>
                      </a:lnTo>
                      <a:lnTo>
                        <a:pt x="65" y="168"/>
                      </a:lnTo>
                      <a:lnTo>
                        <a:pt x="97" y="178"/>
                      </a:lnTo>
                      <a:lnTo>
                        <a:pt x="130" y="168"/>
                      </a:lnTo>
                      <a:lnTo>
                        <a:pt x="162" y="150"/>
                      </a:lnTo>
                      <a:lnTo>
                        <a:pt x="173" y="122"/>
                      </a:lnTo>
                      <a:lnTo>
                        <a:pt x="184" y="84"/>
                      </a:lnTo>
                      <a:lnTo>
                        <a:pt x="173" y="56"/>
                      </a:lnTo>
                      <a:lnTo>
                        <a:pt x="162" y="28"/>
                      </a:lnTo>
                      <a:lnTo>
                        <a:pt x="130" y="9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FFA4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69" name="Freeform 444"/>
                <p:cNvSpPr>
                  <a:spLocks/>
                </p:cNvSpPr>
                <p:nvPr/>
              </p:nvSpPr>
              <p:spPr bwMode="auto">
                <a:xfrm>
                  <a:off x="3215" y="2037"/>
                  <a:ext cx="173" cy="159"/>
                </a:xfrm>
                <a:custGeom>
                  <a:avLst/>
                  <a:gdLst>
                    <a:gd name="T0" fmla="*/ 86 w 173"/>
                    <a:gd name="T1" fmla="*/ 0 h 159"/>
                    <a:gd name="T2" fmla="*/ 54 w 173"/>
                    <a:gd name="T3" fmla="*/ 9 h 159"/>
                    <a:gd name="T4" fmla="*/ 32 w 173"/>
                    <a:gd name="T5" fmla="*/ 28 h 159"/>
                    <a:gd name="T6" fmla="*/ 10 w 173"/>
                    <a:gd name="T7" fmla="*/ 47 h 159"/>
                    <a:gd name="T8" fmla="*/ 0 w 173"/>
                    <a:gd name="T9" fmla="*/ 75 h 159"/>
                    <a:gd name="T10" fmla="*/ 10 w 173"/>
                    <a:gd name="T11" fmla="*/ 113 h 159"/>
                    <a:gd name="T12" fmla="*/ 32 w 173"/>
                    <a:gd name="T13" fmla="*/ 131 h 159"/>
                    <a:gd name="T14" fmla="*/ 54 w 173"/>
                    <a:gd name="T15" fmla="*/ 150 h 159"/>
                    <a:gd name="T16" fmla="*/ 86 w 173"/>
                    <a:gd name="T17" fmla="*/ 159 h 159"/>
                    <a:gd name="T18" fmla="*/ 119 w 173"/>
                    <a:gd name="T19" fmla="*/ 150 h 159"/>
                    <a:gd name="T20" fmla="*/ 151 w 173"/>
                    <a:gd name="T21" fmla="*/ 131 h 159"/>
                    <a:gd name="T22" fmla="*/ 162 w 173"/>
                    <a:gd name="T23" fmla="*/ 113 h 159"/>
                    <a:gd name="T24" fmla="*/ 173 w 173"/>
                    <a:gd name="T25" fmla="*/ 75 h 159"/>
                    <a:gd name="T26" fmla="*/ 162 w 173"/>
                    <a:gd name="T27" fmla="*/ 47 h 159"/>
                    <a:gd name="T28" fmla="*/ 151 w 173"/>
                    <a:gd name="T29" fmla="*/ 28 h 159"/>
                    <a:gd name="T30" fmla="*/ 119 w 173"/>
                    <a:gd name="T31" fmla="*/ 9 h 159"/>
                    <a:gd name="T32" fmla="*/ 86 w 173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3" h="159">
                      <a:moveTo>
                        <a:pt x="86" y="0"/>
                      </a:moveTo>
                      <a:lnTo>
                        <a:pt x="54" y="9"/>
                      </a:lnTo>
                      <a:lnTo>
                        <a:pt x="32" y="28"/>
                      </a:lnTo>
                      <a:lnTo>
                        <a:pt x="10" y="47"/>
                      </a:lnTo>
                      <a:lnTo>
                        <a:pt x="0" y="75"/>
                      </a:lnTo>
                      <a:lnTo>
                        <a:pt x="10" y="113"/>
                      </a:lnTo>
                      <a:lnTo>
                        <a:pt x="32" y="131"/>
                      </a:lnTo>
                      <a:lnTo>
                        <a:pt x="54" y="150"/>
                      </a:lnTo>
                      <a:lnTo>
                        <a:pt x="86" y="159"/>
                      </a:lnTo>
                      <a:lnTo>
                        <a:pt x="119" y="150"/>
                      </a:lnTo>
                      <a:lnTo>
                        <a:pt x="151" y="131"/>
                      </a:lnTo>
                      <a:lnTo>
                        <a:pt x="162" y="113"/>
                      </a:lnTo>
                      <a:lnTo>
                        <a:pt x="173" y="75"/>
                      </a:lnTo>
                      <a:lnTo>
                        <a:pt x="162" y="47"/>
                      </a:lnTo>
                      <a:lnTo>
                        <a:pt x="151" y="28"/>
                      </a:lnTo>
                      <a:lnTo>
                        <a:pt x="119" y="9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FFAA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70" name="Freeform 445"/>
                <p:cNvSpPr>
                  <a:spLocks/>
                </p:cNvSpPr>
                <p:nvPr/>
              </p:nvSpPr>
              <p:spPr bwMode="auto">
                <a:xfrm>
                  <a:off x="3225" y="2046"/>
                  <a:ext cx="152" cy="141"/>
                </a:xfrm>
                <a:custGeom>
                  <a:avLst/>
                  <a:gdLst>
                    <a:gd name="T0" fmla="*/ 76 w 152"/>
                    <a:gd name="T1" fmla="*/ 0 h 141"/>
                    <a:gd name="T2" fmla="*/ 55 w 152"/>
                    <a:gd name="T3" fmla="*/ 10 h 141"/>
                    <a:gd name="T4" fmla="*/ 22 w 152"/>
                    <a:gd name="T5" fmla="*/ 19 h 141"/>
                    <a:gd name="T6" fmla="*/ 11 w 152"/>
                    <a:gd name="T7" fmla="*/ 38 h 141"/>
                    <a:gd name="T8" fmla="*/ 0 w 152"/>
                    <a:gd name="T9" fmla="*/ 66 h 141"/>
                    <a:gd name="T10" fmla="*/ 11 w 152"/>
                    <a:gd name="T11" fmla="*/ 94 h 141"/>
                    <a:gd name="T12" fmla="*/ 22 w 152"/>
                    <a:gd name="T13" fmla="*/ 122 h 141"/>
                    <a:gd name="T14" fmla="*/ 55 w 152"/>
                    <a:gd name="T15" fmla="*/ 132 h 141"/>
                    <a:gd name="T16" fmla="*/ 76 w 152"/>
                    <a:gd name="T17" fmla="*/ 141 h 141"/>
                    <a:gd name="T18" fmla="*/ 109 w 152"/>
                    <a:gd name="T19" fmla="*/ 132 h 141"/>
                    <a:gd name="T20" fmla="*/ 130 w 152"/>
                    <a:gd name="T21" fmla="*/ 122 h 141"/>
                    <a:gd name="T22" fmla="*/ 152 w 152"/>
                    <a:gd name="T23" fmla="*/ 94 h 141"/>
                    <a:gd name="T24" fmla="*/ 152 w 152"/>
                    <a:gd name="T25" fmla="*/ 66 h 141"/>
                    <a:gd name="T26" fmla="*/ 152 w 152"/>
                    <a:gd name="T27" fmla="*/ 38 h 141"/>
                    <a:gd name="T28" fmla="*/ 130 w 152"/>
                    <a:gd name="T29" fmla="*/ 19 h 141"/>
                    <a:gd name="T30" fmla="*/ 109 w 152"/>
                    <a:gd name="T31" fmla="*/ 10 h 141"/>
                    <a:gd name="T32" fmla="*/ 76 w 152"/>
                    <a:gd name="T33" fmla="*/ 0 h 1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1">
                      <a:moveTo>
                        <a:pt x="76" y="0"/>
                      </a:moveTo>
                      <a:lnTo>
                        <a:pt x="55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55" y="132"/>
                      </a:lnTo>
                      <a:lnTo>
                        <a:pt x="76" y="141"/>
                      </a:lnTo>
                      <a:lnTo>
                        <a:pt x="109" y="132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6"/>
                      </a:lnTo>
                      <a:lnTo>
                        <a:pt x="152" y="38"/>
                      </a:lnTo>
                      <a:lnTo>
                        <a:pt x="130" y="19"/>
                      </a:lnTo>
                      <a:lnTo>
                        <a:pt x="109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FFB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71" name="Freeform 446"/>
                <p:cNvSpPr>
                  <a:spLocks/>
                </p:cNvSpPr>
                <p:nvPr/>
              </p:nvSpPr>
              <p:spPr bwMode="auto">
                <a:xfrm>
                  <a:off x="3236" y="2056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4 w 130"/>
                    <a:gd name="T3" fmla="*/ 9 h 122"/>
                    <a:gd name="T4" fmla="*/ 22 w 130"/>
                    <a:gd name="T5" fmla="*/ 19 h 122"/>
                    <a:gd name="T6" fmla="*/ 11 w 130"/>
                    <a:gd name="T7" fmla="*/ 37 h 122"/>
                    <a:gd name="T8" fmla="*/ 0 w 130"/>
                    <a:gd name="T9" fmla="*/ 65 h 122"/>
                    <a:gd name="T10" fmla="*/ 11 w 130"/>
                    <a:gd name="T11" fmla="*/ 84 h 122"/>
                    <a:gd name="T12" fmla="*/ 22 w 130"/>
                    <a:gd name="T13" fmla="*/ 103 h 122"/>
                    <a:gd name="T14" fmla="*/ 44 w 130"/>
                    <a:gd name="T15" fmla="*/ 122 h 122"/>
                    <a:gd name="T16" fmla="*/ 65 w 130"/>
                    <a:gd name="T17" fmla="*/ 122 h 122"/>
                    <a:gd name="T18" fmla="*/ 87 w 130"/>
                    <a:gd name="T19" fmla="*/ 122 h 122"/>
                    <a:gd name="T20" fmla="*/ 109 w 130"/>
                    <a:gd name="T21" fmla="*/ 103 h 122"/>
                    <a:gd name="T22" fmla="*/ 130 w 130"/>
                    <a:gd name="T23" fmla="*/ 84 h 122"/>
                    <a:gd name="T24" fmla="*/ 130 w 130"/>
                    <a:gd name="T25" fmla="*/ 65 h 122"/>
                    <a:gd name="T26" fmla="*/ 130 w 130"/>
                    <a:gd name="T27" fmla="*/ 37 h 122"/>
                    <a:gd name="T28" fmla="*/ 109 w 130"/>
                    <a:gd name="T29" fmla="*/ 19 h 122"/>
                    <a:gd name="T30" fmla="*/ 87 w 130"/>
                    <a:gd name="T31" fmla="*/ 9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4" y="9"/>
                      </a:lnTo>
                      <a:lnTo>
                        <a:pt x="22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84"/>
                      </a:lnTo>
                      <a:lnTo>
                        <a:pt x="22" y="103"/>
                      </a:lnTo>
                      <a:lnTo>
                        <a:pt x="44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9" y="103"/>
                      </a:lnTo>
                      <a:lnTo>
                        <a:pt x="130" y="84"/>
                      </a:lnTo>
                      <a:lnTo>
                        <a:pt x="130" y="65"/>
                      </a:lnTo>
                      <a:lnTo>
                        <a:pt x="130" y="37"/>
                      </a:lnTo>
                      <a:lnTo>
                        <a:pt x="109" y="19"/>
                      </a:lnTo>
                      <a:lnTo>
                        <a:pt x="8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B9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72" name="Freeform 447"/>
                <p:cNvSpPr>
                  <a:spLocks/>
                </p:cNvSpPr>
                <p:nvPr/>
              </p:nvSpPr>
              <p:spPr bwMode="auto">
                <a:xfrm>
                  <a:off x="3236" y="2065"/>
                  <a:ext cx="119" cy="103"/>
                </a:xfrm>
                <a:custGeom>
                  <a:avLst/>
                  <a:gdLst>
                    <a:gd name="T0" fmla="*/ 65 w 119"/>
                    <a:gd name="T1" fmla="*/ 0 h 103"/>
                    <a:gd name="T2" fmla="*/ 44 w 119"/>
                    <a:gd name="T3" fmla="*/ 10 h 103"/>
                    <a:gd name="T4" fmla="*/ 22 w 119"/>
                    <a:gd name="T5" fmla="*/ 19 h 103"/>
                    <a:gd name="T6" fmla="*/ 11 w 119"/>
                    <a:gd name="T7" fmla="*/ 38 h 103"/>
                    <a:gd name="T8" fmla="*/ 0 w 119"/>
                    <a:gd name="T9" fmla="*/ 56 h 103"/>
                    <a:gd name="T10" fmla="*/ 11 w 119"/>
                    <a:gd name="T11" fmla="*/ 75 h 103"/>
                    <a:gd name="T12" fmla="*/ 22 w 119"/>
                    <a:gd name="T13" fmla="*/ 94 h 103"/>
                    <a:gd name="T14" fmla="*/ 65 w 119"/>
                    <a:gd name="T15" fmla="*/ 103 h 103"/>
                    <a:gd name="T16" fmla="*/ 109 w 119"/>
                    <a:gd name="T17" fmla="*/ 94 h 103"/>
                    <a:gd name="T18" fmla="*/ 119 w 119"/>
                    <a:gd name="T19" fmla="*/ 56 h 103"/>
                    <a:gd name="T20" fmla="*/ 109 w 119"/>
                    <a:gd name="T21" fmla="*/ 19 h 103"/>
                    <a:gd name="T22" fmla="*/ 87 w 119"/>
                    <a:gd name="T23" fmla="*/ 10 h 103"/>
                    <a:gd name="T24" fmla="*/ 65 w 119"/>
                    <a:gd name="T25" fmla="*/ 0 h 10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9" h="103">
                      <a:moveTo>
                        <a:pt x="65" y="0"/>
                      </a:moveTo>
                      <a:lnTo>
                        <a:pt x="44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56"/>
                      </a:lnTo>
                      <a:lnTo>
                        <a:pt x="11" y="75"/>
                      </a:lnTo>
                      <a:lnTo>
                        <a:pt x="22" y="94"/>
                      </a:lnTo>
                      <a:lnTo>
                        <a:pt x="65" y="103"/>
                      </a:lnTo>
                      <a:lnTo>
                        <a:pt x="109" y="94"/>
                      </a:lnTo>
                      <a:lnTo>
                        <a:pt x="119" y="56"/>
                      </a:lnTo>
                      <a:lnTo>
                        <a:pt x="109" y="19"/>
                      </a:lnTo>
                      <a:lnTo>
                        <a:pt x="87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C2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73" name="Freeform 448"/>
                <p:cNvSpPr>
                  <a:spLocks/>
                </p:cNvSpPr>
                <p:nvPr/>
              </p:nvSpPr>
              <p:spPr bwMode="auto">
                <a:xfrm>
                  <a:off x="3247" y="2075"/>
                  <a:ext cx="98" cy="84"/>
                </a:xfrm>
                <a:custGeom>
                  <a:avLst/>
                  <a:gdLst>
                    <a:gd name="T0" fmla="*/ 54 w 98"/>
                    <a:gd name="T1" fmla="*/ 0 h 84"/>
                    <a:gd name="T2" fmla="*/ 11 w 98"/>
                    <a:gd name="T3" fmla="*/ 9 h 84"/>
                    <a:gd name="T4" fmla="*/ 0 w 98"/>
                    <a:gd name="T5" fmla="*/ 46 h 84"/>
                    <a:gd name="T6" fmla="*/ 11 w 98"/>
                    <a:gd name="T7" fmla="*/ 75 h 84"/>
                    <a:gd name="T8" fmla="*/ 54 w 98"/>
                    <a:gd name="T9" fmla="*/ 84 h 84"/>
                    <a:gd name="T10" fmla="*/ 87 w 98"/>
                    <a:gd name="T11" fmla="*/ 75 h 84"/>
                    <a:gd name="T12" fmla="*/ 98 w 98"/>
                    <a:gd name="T13" fmla="*/ 46 h 84"/>
                    <a:gd name="T14" fmla="*/ 87 w 98"/>
                    <a:gd name="T15" fmla="*/ 9 h 84"/>
                    <a:gd name="T16" fmla="*/ 54 w 98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8" h="84">
                      <a:moveTo>
                        <a:pt x="54" y="0"/>
                      </a:moveTo>
                      <a:lnTo>
                        <a:pt x="11" y="9"/>
                      </a:lnTo>
                      <a:lnTo>
                        <a:pt x="0" y="46"/>
                      </a:lnTo>
                      <a:lnTo>
                        <a:pt x="11" y="75"/>
                      </a:lnTo>
                      <a:lnTo>
                        <a:pt x="54" y="84"/>
                      </a:lnTo>
                      <a:lnTo>
                        <a:pt x="87" y="75"/>
                      </a:lnTo>
                      <a:lnTo>
                        <a:pt x="98" y="46"/>
                      </a:lnTo>
                      <a:lnTo>
                        <a:pt x="87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C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74" name="Freeform 449"/>
                <p:cNvSpPr>
                  <a:spLocks/>
                </p:cNvSpPr>
                <p:nvPr/>
              </p:nvSpPr>
              <p:spPr bwMode="auto">
                <a:xfrm>
                  <a:off x="3258" y="2084"/>
                  <a:ext cx="76" cy="66"/>
                </a:xfrm>
                <a:custGeom>
                  <a:avLst/>
                  <a:gdLst>
                    <a:gd name="T0" fmla="*/ 43 w 76"/>
                    <a:gd name="T1" fmla="*/ 0 h 66"/>
                    <a:gd name="T2" fmla="*/ 11 w 76"/>
                    <a:gd name="T3" fmla="*/ 9 h 66"/>
                    <a:gd name="T4" fmla="*/ 0 w 76"/>
                    <a:gd name="T5" fmla="*/ 37 h 66"/>
                    <a:gd name="T6" fmla="*/ 11 w 76"/>
                    <a:gd name="T7" fmla="*/ 56 h 66"/>
                    <a:gd name="T8" fmla="*/ 43 w 76"/>
                    <a:gd name="T9" fmla="*/ 66 h 66"/>
                    <a:gd name="T10" fmla="*/ 65 w 76"/>
                    <a:gd name="T11" fmla="*/ 56 h 66"/>
                    <a:gd name="T12" fmla="*/ 76 w 76"/>
                    <a:gd name="T13" fmla="*/ 37 h 66"/>
                    <a:gd name="T14" fmla="*/ 65 w 76"/>
                    <a:gd name="T15" fmla="*/ 9 h 66"/>
                    <a:gd name="T16" fmla="*/ 43 w 76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43" y="0"/>
                      </a:moveTo>
                      <a:lnTo>
                        <a:pt x="11" y="9"/>
                      </a:lnTo>
                      <a:lnTo>
                        <a:pt x="0" y="37"/>
                      </a:lnTo>
                      <a:lnTo>
                        <a:pt x="11" y="56"/>
                      </a:lnTo>
                      <a:lnTo>
                        <a:pt x="43" y="66"/>
                      </a:lnTo>
                      <a:lnTo>
                        <a:pt x="65" y="56"/>
                      </a:lnTo>
                      <a:lnTo>
                        <a:pt x="76" y="37"/>
                      </a:lnTo>
                      <a:lnTo>
                        <a:pt x="65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CF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75" name="Freeform 450"/>
                <p:cNvSpPr>
                  <a:spLocks/>
                </p:cNvSpPr>
                <p:nvPr/>
              </p:nvSpPr>
              <p:spPr bwMode="auto">
                <a:xfrm>
                  <a:off x="3269" y="2093"/>
                  <a:ext cx="65" cy="57"/>
                </a:xfrm>
                <a:custGeom>
                  <a:avLst/>
                  <a:gdLst>
                    <a:gd name="T0" fmla="*/ 32 w 65"/>
                    <a:gd name="T1" fmla="*/ 0 h 57"/>
                    <a:gd name="T2" fmla="*/ 11 w 65"/>
                    <a:gd name="T3" fmla="*/ 10 h 57"/>
                    <a:gd name="T4" fmla="*/ 0 w 65"/>
                    <a:gd name="T5" fmla="*/ 28 h 57"/>
                    <a:gd name="T6" fmla="*/ 11 w 65"/>
                    <a:gd name="T7" fmla="*/ 47 h 57"/>
                    <a:gd name="T8" fmla="*/ 32 w 65"/>
                    <a:gd name="T9" fmla="*/ 57 h 57"/>
                    <a:gd name="T10" fmla="*/ 54 w 65"/>
                    <a:gd name="T11" fmla="*/ 47 h 57"/>
                    <a:gd name="T12" fmla="*/ 65 w 65"/>
                    <a:gd name="T13" fmla="*/ 28 h 57"/>
                    <a:gd name="T14" fmla="*/ 54 w 65"/>
                    <a:gd name="T15" fmla="*/ 10 h 57"/>
                    <a:gd name="T16" fmla="*/ 32 w 65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7">
                      <a:moveTo>
                        <a:pt x="32" y="0"/>
                      </a:moveTo>
                      <a:lnTo>
                        <a:pt x="11" y="10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2" y="57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1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D4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76" name="Freeform 451"/>
                <p:cNvSpPr>
                  <a:spLocks/>
                </p:cNvSpPr>
                <p:nvPr/>
              </p:nvSpPr>
              <p:spPr bwMode="auto">
                <a:xfrm>
                  <a:off x="3280" y="2103"/>
                  <a:ext cx="43" cy="37"/>
                </a:xfrm>
                <a:custGeom>
                  <a:avLst/>
                  <a:gdLst>
                    <a:gd name="T0" fmla="*/ 21 w 43"/>
                    <a:gd name="T1" fmla="*/ 0 h 37"/>
                    <a:gd name="T2" fmla="*/ 10 w 43"/>
                    <a:gd name="T3" fmla="*/ 9 h 37"/>
                    <a:gd name="T4" fmla="*/ 0 w 43"/>
                    <a:gd name="T5" fmla="*/ 18 h 37"/>
                    <a:gd name="T6" fmla="*/ 10 w 43"/>
                    <a:gd name="T7" fmla="*/ 28 h 37"/>
                    <a:gd name="T8" fmla="*/ 21 w 43"/>
                    <a:gd name="T9" fmla="*/ 37 h 37"/>
                    <a:gd name="T10" fmla="*/ 32 w 43"/>
                    <a:gd name="T11" fmla="*/ 28 h 37"/>
                    <a:gd name="T12" fmla="*/ 43 w 43"/>
                    <a:gd name="T13" fmla="*/ 18 h 37"/>
                    <a:gd name="T14" fmla="*/ 32 w 43"/>
                    <a:gd name="T15" fmla="*/ 9 h 37"/>
                    <a:gd name="T16" fmla="*/ 21 w 43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37">
                      <a:moveTo>
                        <a:pt x="21" y="0"/>
                      </a:moveTo>
                      <a:lnTo>
                        <a:pt x="10" y="9"/>
                      </a:lnTo>
                      <a:lnTo>
                        <a:pt x="0" y="18"/>
                      </a:lnTo>
                      <a:lnTo>
                        <a:pt x="10" y="28"/>
                      </a:lnTo>
                      <a:lnTo>
                        <a:pt x="21" y="37"/>
                      </a:lnTo>
                      <a:lnTo>
                        <a:pt x="32" y="28"/>
                      </a:lnTo>
                      <a:lnTo>
                        <a:pt x="43" y="18"/>
                      </a:lnTo>
                      <a:lnTo>
                        <a:pt x="32" y="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D8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77" name="Freeform 452"/>
                <p:cNvSpPr>
                  <a:spLocks/>
                </p:cNvSpPr>
                <p:nvPr/>
              </p:nvSpPr>
              <p:spPr bwMode="auto">
                <a:xfrm>
                  <a:off x="3290" y="2112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9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9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DA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sp>
            <p:nvSpPr>
              <p:cNvPr id="60" name="Line 454"/>
              <p:cNvSpPr>
                <a:spLocks noChangeShapeType="1"/>
              </p:cNvSpPr>
              <p:nvPr/>
            </p:nvSpPr>
            <p:spPr bwMode="auto">
              <a:xfrm>
                <a:off x="5154613" y="3352800"/>
                <a:ext cx="1393825" cy="0"/>
              </a:xfrm>
              <a:prstGeom prst="line">
                <a:avLst/>
              </a:prstGeom>
              <a:noFill/>
              <a:ln w="6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grpSp>
            <p:nvGrpSpPr>
              <p:cNvPr id="61" name="Group 468"/>
              <p:cNvGrpSpPr>
                <a:grpSpLocks/>
              </p:cNvGrpSpPr>
              <p:nvPr/>
            </p:nvGrpSpPr>
            <p:grpSpPr bwMode="auto">
              <a:xfrm>
                <a:off x="5464175" y="3159125"/>
                <a:ext cx="395288" cy="387350"/>
                <a:chOff x="3442" y="1990"/>
                <a:chExt cx="249" cy="244"/>
              </a:xfrm>
            </p:grpSpPr>
            <p:sp>
              <p:nvSpPr>
                <p:cNvPr id="152" name="Freeform 455"/>
                <p:cNvSpPr>
                  <a:spLocks/>
                </p:cNvSpPr>
                <p:nvPr/>
              </p:nvSpPr>
              <p:spPr bwMode="auto">
                <a:xfrm>
                  <a:off x="3442" y="1990"/>
                  <a:ext cx="249" cy="244"/>
                </a:xfrm>
                <a:custGeom>
                  <a:avLst/>
                  <a:gdLst>
                    <a:gd name="T0" fmla="*/ 130 w 249"/>
                    <a:gd name="T1" fmla="*/ 0 h 244"/>
                    <a:gd name="T2" fmla="*/ 76 w 249"/>
                    <a:gd name="T3" fmla="*/ 10 h 244"/>
                    <a:gd name="T4" fmla="*/ 33 w 249"/>
                    <a:gd name="T5" fmla="*/ 38 h 244"/>
                    <a:gd name="T6" fmla="*/ 11 w 249"/>
                    <a:gd name="T7" fmla="*/ 75 h 244"/>
                    <a:gd name="T8" fmla="*/ 0 w 249"/>
                    <a:gd name="T9" fmla="*/ 122 h 244"/>
                    <a:gd name="T10" fmla="*/ 11 w 249"/>
                    <a:gd name="T11" fmla="*/ 169 h 244"/>
                    <a:gd name="T12" fmla="*/ 33 w 249"/>
                    <a:gd name="T13" fmla="*/ 206 h 244"/>
                    <a:gd name="T14" fmla="*/ 76 w 249"/>
                    <a:gd name="T15" fmla="*/ 235 h 244"/>
                    <a:gd name="T16" fmla="*/ 130 w 249"/>
                    <a:gd name="T17" fmla="*/ 244 h 244"/>
                    <a:gd name="T18" fmla="*/ 173 w 249"/>
                    <a:gd name="T19" fmla="*/ 235 h 244"/>
                    <a:gd name="T20" fmla="*/ 217 w 249"/>
                    <a:gd name="T21" fmla="*/ 206 h 244"/>
                    <a:gd name="T22" fmla="*/ 238 w 249"/>
                    <a:gd name="T23" fmla="*/ 169 h 244"/>
                    <a:gd name="T24" fmla="*/ 249 w 249"/>
                    <a:gd name="T25" fmla="*/ 122 h 244"/>
                    <a:gd name="T26" fmla="*/ 238 w 249"/>
                    <a:gd name="T27" fmla="*/ 75 h 244"/>
                    <a:gd name="T28" fmla="*/ 217 w 249"/>
                    <a:gd name="T29" fmla="*/ 38 h 244"/>
                    <a:gd name="T30" fmla="*/ 173 w 249"/>
                    <a:gd name="T31" fmla="*/ 10 h 244"/>
                    <a:gd name="T32" fmla="*/ 130 w 249"/>
                    <a:gd name="T33" fmla="*/ 0 h 2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4">
                      <a:moveTo>
                        <a:pt x="130" y="0"/>
                      </a:moveTo>
                      <a:lnTo>
                        <a:pt x="76" y="10"/>
                      </a:lnTo>
                      <a:lnTo>
                        <a:pt x="33" y="38"/>
                      </a:lnTo>
                      <a:lnTo>
                        <a:pt x="11" y="75"/>
                      </a:lnTo>
                      <a:lnTo>
                        <a:pt x="0" y="122"/>
                      </a:lnTo>
                      <a:lnTo>
                        <a:pt x="11" y="169"/>
                      </a:lnTo>
                      <a:lnTo>
                        <a:pt x="33" y="206"/>
                      </a:lnTo>
                      <a:lnTo>
                        <a:pt x="76" y="235"/>
                      </a:lnTo>
                      <a:lnTo>
                        <a:pt x="130" y="244"/>
                      </a:lnTo>
                      <a:lnTo>
                        <a:pt x="173" y="235"/>
                      </a:lnTo>
                      <a:lnTo>
                        <a:pt x="217" y="206"/>
                      </a:lnTo>
                      <a:lnTo>
                        <a:pt x="238" y="169"/>
                      </a:lnTo>
                      <a:lnTo>
                        <a:pt x="249" y="122"/>
                      </a:lnTo>
                      <a:lnTo>
                        <a:pt x="238" y="75"/>
                      </a:lnTo>
                      <a:lnTo>
                        <a:pt x="217" y="38"/>
                      </a:lnTo>
                      <a:lnTo>
                        <a:pt x="173" y="1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991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53" name="Freeform 456"/>
                <p:cNvSpPr>
                  <a:spLocks/>
                </p:cNvSpPr>
                <p:nvPr/>
              </p:nvSpPr>
              <p:spPr bwMode="auto">
                <a:xfrm>
                  <a:off x="3453" y="2009"/>
                  <a:ext cx="227" cy="206"/>
                </a:xfrm>
                <a:custGeom>
                  <a:avLst/>
                  <a:gdLst>
                    <a:gd name="T0" fmla="*/ 119 w 227"/>
                    <a:gd name="T1" fmla="*/ 0 h 206"/>
                    <a:gd name="T2" fmla="*/ 76 w 227"/>
                    <a:gd name="T3" fmla="*/ 9 h 206"/>
                    <a:gd name="T4" fmla="*/ 32 w 227"/>
                    <a:gd name="T5" fmla="*/ 28 h 206"/>
                    <a:gd name="T6" fmla="*/ 11 w 227"/>
                    <a:gd name="T7" fmla="*/ 66 h 206"/>
                    <a:gd name="T8" fmla="*/ 0 w 227"/>
                    <a:gd name="T9" fmla="*/ 103 h 206"/>
                    <a:gd name="T10" fmla="*/ 11 w 227"/>
                    <a:gd name="T11" fmla="*/ 141 h 206"/>
                    <a:gd name="T12" fmla="*/ 32 w 227"/>
                    <a:gd name="T13" fmla="*/ 178 h 206"/>
                    <a:gd name="T14" fmla="*/ 76 w 227"/>
                    <a:gd name="T15" fmla="*/ 197 h 206"/>
                    <a:gd name="T16" fmla="*/ 119 w 227"/>
                    <a:gd name="T17" fmla="*/ 206 h 206"/>
                    <a:gd name="T18" fmla="*/ 162 w 227"/>
                    <a:gd name="T19" fmla="*/ 197 h 206"/>
                    <a:gd name="T20" fmla="*/ 195 w 227"/>
                    <a:gd name="T21" fmla="*/ 178 h 206"/>
                    <a:gd name="T22" fmla="*/ 217 w 227"/>
                    <a:gd name="T23" fmla="*/ 141 h 206"/>
                    <a:gd name="T24" fmla="*/ 227 w 227"/>
                    <a:gd name="T25" fmla="*/ 103 h 206"/>
                    <a:gd name="T26" fmla="*/ 217 w 227"/>
                    <a:gd name="T27" fmla="*/ 66 h 206"/>
                    <a:gd name="T28" fmla="*/ 195 w 227"/>
                    <a:gd name="T29" fmla="*/ 28 h 206"/>
                    <a:gd name="T30" fmla="*/ 162 w 227"/>
                    <a:gd name="T31" fmla="*/ 9 h 206"/>
                    <a:gd name="T32" fmla="*/ 119 w 227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7" h="206">
                      <a:moveTo>
                        <a:pt x="119" y="0"/>
                      </a:moveTo>
                      <a:lnTo>
                        <a:pt x="76" y="9"/>
                      </a:lnTo>
                      <a:lnTo>
                        <a:pt x="32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32" y="178"/>
                      </a:lnTo>
                      <a:lnTo>
                        <a:pt x="76" y="197"/>
                      </a:lnTo>
                      <a:lnTo>
                        <a:pt x="119" y="206"/>
                      </a:lnTo>
                      <a:lnTo>
                        <a:pt x="162" y="197"/>
                      </a:lnTo>
                      <a:lnTo>
                        <a:pt x="195" y="178"/>
                      </a:lnTo>
                      <a:lnTo>
                        <a:pt x="217" y="141"/>
                      </a:lnTo>
                      <a:lnTo>
                        <a:pt x="227" y="103"/>
                      </a:lnTo>
                      <a:lnTo>
                        <a:pt x="217" y="66"/>
                      </a:lnTo>
                      <a:lnTo>
                        <a:pt x="195" y="28"/>
                      </a:lnTo>
                      <a:lnTo>
                        <a:pt x="162" y="9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9B20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54" name="Freeform 457"/>
                <p:cNvSpPr>
                  <a:spLocks/>
                </p:cNvSpPr>
                <p:nvPr/>
              </p:nvSpPr>
              <p:spPr bwMode="auto">
                <a:xfrm>
                  <a:off x="3464" y="2018"/>
                  <a:ext cx="206" cy="188"/>
                </a:xfrm>
                <a:custGeom>
                  <a:avLst/>
                  <a:gdLst>
                    <a:gd name="T0" fmla="*/ 108 w 206"/>
                    <a:gd name="T1" fmla="*/ 0 h 188"/>
                    <a:gd name="T2" fmla="*/ 65 w 206"/>
                    <a:gd name="T3" fmla="*/ 10 h 188"/>
                    <a:gd name="T4" fmla="*/ 32 w 206"/>
                    <a:gd name="T5" fmla="*/ 28 h 188"/>
                    <a:gd name="T6" fmla="*/ 11 w 206"/>
                    <a:gd name="T7" fmla="*/ 57 h 188"/>
                    <a:gd name="T8" fmla="*/ 0 w 206"/>
                    <a:gd name="T9" fmla="*/ 94 h 188"/>
                    <a:gd name="T10" fmla="*/ 11 w 206"/>
                    <a:gd name="T11" fmla="*/ 132 h 188"/>
                    <a:gd name="T12" fmla="*/ 32 w 206"/>
                    <a:gd name="T13" fmla="*/ 160 h 188"/>
                    <a:gd name="T14" fmla="*/ 65 w 206"/>
                    <a:gd name="T15" fmla="*/ 178 h 188"/>
                    <a:gd name="T16" fmla="*/ 108 w 206"/>
                    <a:gd name="T17" fmla="*/ 188 h 188"/>
                    <a:gd name="T18" fmla="*/ 151 w 206"/>
                    <a:gd name="T19" fmla="*/ 178 h 188"/>
                    <a:gd name="T20" fmla="*/ 173 w 206"/>
                    <a:gd name="T21" fmla="*/ 160 h 188"/>
                    <a:gd name="T22" fmla="*/ 195 w 206"/>
                    <a:gd name="T23" fmla="*/ 132 h 188"/>
                    <a:gd name="T24" fmla="*/ 206 w 206"/>
                    <a:gd name="T25" fmla="*/ 94 h 188"/>
                    <a:gd name="T26" fmla="*/ 195 w 206"/>
                    <a:gd name="T27" fmla="*/ 57 h 188"/>
                    <a:gd name="T28" fmla="*/ 173 w 206"/>
                    <a:gd name="T29" fmla="*/ 28 h 188"/>
                    <a:gd name="T30" fmla="*/ 151 w 206"/>
                    <a:gd name="T31" fmla="*/ 10 h 188"/>
                    <a:gd name="T32" fmla="*/ 108 w 206"/>
                    <a:gd name="T33" fmla="*/ 0 h 1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6" h="188">
                      <a:moveTo>
                        <a:pt x="108" y="0"/>
                      </a:moveTo>
                      <a:lnTo>
                        <a:pt x="65" y="10"/>
                      </a:lnTo>
                      <a:lnTo>
                        <a:pt x="32" y="28"/>
                      </a:lnTo>
                      <a:lnTo>
                        <a:pt x="11" y="57"/>
                      </a:lnTo>
                      <a:lnTo>
                        <a:pt x="0" y="94"/>
                      </a:lnTo>
                      <a:lnTo>
                        <a:pt x="11" y="132"/>
                      </a:lnTo>
                      <a:lnTo>
                        <a:pt x="32" y="160"/>
                      </a:lnTo>
                      <a:lnTo>
                        <a:pt x="65" y="178"/>
                      </a:lnTo>
                      <a:lnTo>
                        <a:pt x="108" y="188"/>
                      </a:lnTo>
                      <a:lnTo>
                        <a:pt x="151" y="178"/>
                      </a:lnTo>
                      <a:lnTo>
                        <a:pt x="173" y="160"/>
                      </a:lnTo>
                      <a:lnTo>
                        <a:pt x="195" y="132"/>
                      </a:lnTo>
                      <a:lnTo>
                        <a:pt x="206" y="94"/>
                      </a:lnTo>
                      <a:lnTo>
                        <a:pt x="195" y="57"/>
                      </a:lnTo>
                      <a:lnTo>
                        <a:pt x="173" y="28"/>
                      </a:lnTo>
                      <a:lnTo>
                        <a:pt x="151" y="1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9F2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55" name="Freeform 458"/>
                <p:cNvSpPr>
                  <a:spLocks/>
                </p:cNvSpPr>
                <p:nvPr/>
              </p:nvSpPr>
              <p:spPr bwMode="auto">
                <a:xfrm>
                  <a:off x="3475" y="2028"/>
                  <a:ext cx="184" cy="178"/>
                </a:xfrm>
                <a:custGeom>
                  <a:avLst/>
                  <a:gdLst>
                    <a:gd name="T0" fmla="*/ 97 w 184"/>
                    <a:gd name="T1" fmla="*/ 0 h 178"/>
                    <a:gd name="T2" fmla="*/ 65 w 184"/>
                    <a:gd name="T3" fmla="*/ 9 h 178"/>
                    <a:gd name="T4" fmla="*/ 32 w 184"/>
                    <a:gd name="T5" fmla="*/ 28 h 178"/>
                    <a:gd name="T6" fmla="*/ 10 w 184"/>
                    <a:gd name="T7" fmla="*/ 56 h 178"/>
                    <a:gd name="T8" fmla="*/ 0 w 184"/>
                    <a:gd name="T9" fmla="*/ 84 h 178"/>
                    <a:gd name="T10" fmla="*/ 10 w 184"/>
                    <a:gd name="T11" fmla="*/ 122 h 178"/>
                    <a:gd name="T12" fmla="*/ 32 w 184"/>
                    <a:gd name="T13" fmla="*/ 150 h 178"/>
                    <a:gd name="T14" fmla="*/ 65 w 184"/>
                    <a:gd name="T15" fmla="*/ 168 h 178"/>
                    <a:gd name="T16" fmla="*/ 97 w 184"/>
                    <a:gd name="T17" fmla="*/ 178 h 178"/>
                    <a:gd name="T18" fmla="*/ 130 w 184"/>
                    <a:gd name="T19" fmla="*/ 168 h 178"/>
                    <a:gd name="T20" fmla="*/ 162 w 184"/>
                    <a:gd name="T21" fmla="*/ 150 h 178"/>
                    <a:gd name="T22" fmla="*/ 173 w 184"/>
                    <a:gd name="T23" fmla="*/ 122 h 178"/>
                    <a:gd name="T24" fmla="*/ 184 w 184"/>
                    <a:gd name="T25" fmla="*/ 84 h 178"/>
                    <a:gd name="T26" fmla="*/ 173 w 184"/>
                    <a:gd name="T27" fmla="*/ 56 h 178"/>
                    <a:gd name="T28" fmla="*/ 162 w 184"/>
                    <a:gd name="T29" fmla="*/ 28 h 178"/>
                    <a:gd name="T30" fmla="*/ 130 w 184"/>
                    <a:gd name="T31" fmla="*/ 9 h 178"/>
                    <a:gd name="T32" fmla="*/ 97 w 18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78">
                      <a:moveTo>
                        <a:pt x="97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0" y="56"/>
                      </a:lnTo>
                      <a:lnTo>
                        <a:pt x="0" y="84"/>
                      </a:lnTo>
                      <a:lnTo>
                        <a:pt x="10" y="122"/>
                      </a:lnTo>
                      <a:lnTo>
                        <a:pt x="32" y="150"/>
                      </a:lnTo>
                      <a:lnTo>
                        <a:pt x="65" y="168"/>
                      </a:lnTo>
                      <a:lnTo>
                        <a:pt x="97" y="178"/>
                      </a:lnTo>
                      <a:lnTo>
                        <a:pt x="130" y="168"/>
                      </a:lnTo>
                      <a:lnTo>
                        <a:pt x="162" y="150"/>
                      </a:lnTo>
                      <a:lnTo>
                        <a:pt x="173" y="122"/>
                      </a:lnTo>
                      <a:lnTo>
                        <a:pt x="184" y="84"/>
                      </a:lnTo>
                      <a:lnTo>
                        <a:pt x="173" y="56"/>
                      </a:lnTo>
                      <a:lnTo>
                        <a:pt x="162" y="28"/>
                      </a:lnTo>
                      <a:lnTo>
                        <a:pt x="130" y="9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A43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56" name="Freeform 459"/>
                <p:cNvSpPr>
                  <a:spLocks/>
                </p:cNvSpPr>
                <p:nvPr/>
              </p:nvSpPr>
              <p:spPr bwMode="auto">
                <a:xfrm>
                  <a:off x="3485" y="2037"/>
                  <a:ext cx="174" cy="159"/>
                </a:xfrm>
                <a:custGeom>
                  <a:avLst/>
                  <a:gdLst>
                    <a:gd name="T0" fmla="*/ 87 w 174"/>
                    <a:gd name="T1" fmla="*/ 0 h 159"/>
                    <a:gd name="T2" fmla="*/ 55 w 174"/>
                    <a:gd name="T3" fmla="*/ 9 h 159"/>
                    <a:gd name="T4" fmla="*/ 22 w 174"/>
                    <a:gd name="T5" fmla="*/ 28 h 159"/>
                    <a:gd name="T6" fmla="*/ 11 w 174"/>
                    <a:gd name="T7" fmla="*/ 47 h 159"/>
                    <a:gd name="T8" fmla="*/ 0 w 174"/>
                    <a:gd name="T9" fmla="*/ 75 h 159"/>
                    <a:gd name="T10" fmla="*/ 11 w 174"/>
                    <a:gd name="T11" fmla="*/ 113 h 159"/>
                    <a:gd name="T12" fmla="*/ 22 w 174"/>
                    <a:gd name="T13" fmla="*/ 131 h 159"/>
                    <a:gd name="T14" fmla="*/ 55 w 174"/>
                    <a:gd name="T15" fmla="*/ 150 h 159"/>
                    <a:gd name="T16" fmla="*/ 87 w 174"/>
                    <a:gd name="T17" fmla="*/ 159 h 159"/>
                    <a:gd name="T18" fmla="*/ 120 w 174"/>
                    <a:gd name="T19" fmla="*/ 150 h 159"/>
                    <a:gd name="T20" fmla="*/ 152 w 174"/>
                    <a:gd name="T21" fmla="*/ 131 h 159"/>
                    <a:gd name="T22" fmla="*/ 163 w 174"/>
                    <a:gd name="T23" fmla="*/ 113 h 159"/>
                    <a:gd name="T24" fmla="*/ 174 w 174"/>
                    <a:gd name="T25" fmla="*/ 75 h 159"/>
                    <a:gd name="T26" fmla="*/ 163 w 174"/>
                    <a:gd name="T27" fmla="*/ 47 h 159"/>
                    <a:gd name="T28" fmla="*/ 152 w 174"/>
                    <a:gd name="T29" fmla="*/ 28 h 159"/>
                    <a:gd name="T30" fmla="*/ 120 w 174"/>
                    <a:gd name="T31" fmla="*/ 9 h 159"/>
                    <a:gd name="T32" fmla="*/ 87 w 174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4" h="159">
                      <a:moveTo>
                        <a:pt x="87" y="0"/>
                      </a:moveTo>
                      <a:lnTo>
                        <a:pt x="55" y="9"/>
                      </a:lnTo>
                      <a:lnTo>
                        <a:pt x="22" y="28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13"/>
                      </a:lnTo>
                      <a:lnTo>
                        <a:pt x="22" y="131"/>
                      </a:lnTo>
                      <a:lnTo>
                        <a:pt x="55" y="150"/>
                      </a:lnTo>
                      <a:lnTo>
                        <a:pt x="87" y="159"/>
                      </a:lnTo>
                      <a:lnTo>
                        <a:pt x="120" y="150"/>
                      </a:lnTo>
                      <a:lnTo>
                        <a:pt x="152" y="131"/>
                      </a:lnTo>
                      <a:lnTo>
                        <a:pt x="163" y="113"/>
                      </a:lnTo>
                      <a:lnTo>
                        <a:pt x="174" y="75"/>
                      </a:lnTo>
                      <a:lnTo>
                        <a:pt x="163" y="47"/>
                      </a:lnTo>
                      <a:lnTo>
                        <a:pt x="152" y="28"/>
                      </a:lnTo>
                      <a:lnTo>
                        <a:pt x="120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AA50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57" name="Freeform 460"/>
                <p:cNvSpPr>
                  <a:spLocks/>
                </p:cNvSpPr>
                <p:nvPr/>
              </p:nvSpPr>
              <p:spPr bwMode="auto">
                <a:xfrm>
                  <a:off x="3496" y="2046"/>
                  <a:ext cx="152" cy="141"/>
                </a:xfrm>
                <a:custGeom>
                  <a:avLst/>
                  <a:gdLst>
                    <a:gd name="T0" fmla="*/ 76 w 152"/>
                    <a:gd name="T1" fmla="*/ 0 h 141"/>
                    <a:gd name="T2" fmla="*/ 44 w 152"/>
                    <a:gd name="T3" fmla="*/ 10 h 141"/>
                    <a:gd name="T4" fmla="*/ 22 w 152"/>
                    <a:gd name="T5" fmla="*/ 19 h 141"/>
                    <a:gd name="T6" fmla="*/ 11 w 152"/>
                    <a:gd name="T7" fmla="*/ 38 h 141"/>
                    <a:gd name="T8" fmla="*/ 0 w 152"/>
                    <a:gd name="T9" fmla="*/ 66 h 141"/>
                    <a:gd name="T10" fmla="*/ 11 w 152"/>
                    <a:gd name="T11" fmla="*/ 94 h 141"/>
                    <a:gd name="T12" fmla="*/ 22 w 152"/>
                    <a:gd name="T13" fmla="*/ 122 h 141"/>
                    <a:gd name="T14" fmla="*/ 44 w 152"/>
                    <a:gd name="T15" fmla="*/ 132 h 141"/>
                    <a:gd name="T16" fmla="*/ 76 w 152"/>
                    <a:gd name="T17" fmla="*/ 141 h 141"/>
                    <a:gd name="T18" fmla="*/ 109 w 152"/>
                    <a:gd name="T19" fmla="*/ 132 h 141"/>
                    <a:gd name="T20" fmla="*/ 130 w 152"/>
                    <a:gd name="T21" fmla="*/ 122 h 141"/>
                    <a:gd name="T22" fmla="*/ 152 w 152"/>
                    <a:gd name="T23" fmla="*/ 94 h 141"/>
                    <a:gd name="T24" fmla="*/ 152 w 152"/>
                    <a:gd name="T25" fmla="*/ 66 h 141"/>
                    <a:gd name="T26" fmla="*/ 152 w 152"/>
                    <a:gd name="T27" fmla="*/ 38 h 141"/>
                    <a:gd name="T28" fmla="*/ 130 w 152"/>
                    <a:gd name="T29" fmla="*/ 19 h 141"/>
                    <a:gd name="T30" fmla="*/ 109 w 152"/>
                    <a:gd name="T31" fmla="*/ 10 h 141"/>
                    <a:gd name="T32" fmla="*/ 76 w 152"/>
                    <a:gd name="T33" fmla="*/ 0 h 1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1">
                      <a:moveTo>
                        <a:pt x="76" y="0"/>
                      </a:moveTo>
                      <a:lnTo>
                        <a:pt x="44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44" y="132"/>
                      </a:lnTo>
                      <a:lnTo>
                        <a:pt x="76" y="141"/>
                      </a:lnTo>
                      <a:lnTo>
                        <a:pt x="109" y="132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6"/>
                      </a:lnTo>
                      <a:lnTo>
                        <a:pt x="152" y="38"/>
                      </a:lnTo>
                      <a:lnTo>
                        <a:pt x="130" y="19"/>
                      </a:lnTo>
                      <a:lnTo>
                        <a:pt x="109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B160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58" name="Freeform 461"/>
                <p:cNvSpPr>
                  <a:spLocks/>
                </p:cNvSpPr>
                <p:nvPr/>
              </p:nvSpPr>
              <p:spPr bwMode="auto">
                <a:xfrm>
                  <a:off x="3507" y="2056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3 w 130"/>
                    <a:gd name="T3" fmla="*/ 9 h 122"/>
                    <a:gd name="T4" fmla="*/ 22 w 130"/>
                    <a:gd name="T5" fmla="*/ 19 h 122"/>
                    <a:gd name="T6" fmla="*/ 11 w 130"/>
                    <a:gd name="T7" fmla="*/ 37 h 122"/>
                    <a:gd name="T8" fmla="*/ 0 w 130"/>
                    <a:gd name="T9" fmla="*/ 65 h 122"/>
                    <a:gd name="T10" fmla="*/ 11 w 130"/>
                    <a:gd name="T11" fmla="*/ 84 h 122"/>
                    <a:gd name="T12" fmla="*/ 22 w 130"/>
                    <a:gd name="T13" fmla="*/ 103 h 122"/>
                    <a:gd name="T14" fmla="*/ 43 w 130"/>
                    <a:gd name="T15" fmla="*/ 122 h 122"/>
                    <a:gd name="T16" fmla="*/ 65 w 130"/>
                    <a:gd name="T17" fmla="*/ 122 h 122"/>
                    <a:gd name="T18" fmla="*/ 87 w 130"/>
                    <a:gd name="T19" fmla="*/ 122 h 122"/>
                    <a:gd name="T20" fmla="*/ 108 w 130"/>
                    <a:gd name="T21" fmla="*/ 103 h 122"/>
                    <a:gd name="T22" fmla="*/ 130 w 130"/>
                    <a:gd name="T23" fmla="*/ 84 h 122"/>
                    <a:gd name="T24" fmla="*/ 130 w 130"/>
                    <a:gd name="T25" fmla="*/ 65 h 122"/>
                    <a:gd name="T26" fmla="*/ 130 w 130"/>
                    <a:gd name="T27" fmla="*/ 37 h 122"/>
                    <a:gd name="T28" fmla="*/ 108 w 130"/>
                    <a:gd name="T29" fmla="*/ 19 h 122"/>
                    <a:gd name="T30" fmla="*/ 87 w 130"/>
                    <a:gd name="T31" fmla="*/ 9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3" y="9"/>
                      </a:lnTo>
                      <a:lnTo>
                        <a:pt x="22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84"/>
                      </a:lnTo>
                      <a:lnTo>
                        <a:pt x="22" y="103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8" y="103"/>
                      </a:lnTo>
                      <a:lnTo>
                        <a:pt x="130" y="84"/>
                      </a:lnTo>
                      <a:lnTo>
                        <a:pt x="130" y="65"/>
                      </a:lnTo>
                      <a:lnTo>
                        <a:pt x="130" y="37"/>
                      </a:lnTo>
                      <a:lnTo>
                        <a:pt x="108" y="19"/>
                      </a:lnTo>
                      <a:lnTo>
                        <a:pt x="8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B96F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59" name="Freeform 462"/>
                <p:cNvSpPr>
                  <a:spLocks/>
                </p:cNvSpPr>
                <p:nvPr/>
              </p:nvSpPr>
              <p:spPr bwMode="auto">
                <a:xfrm>
                  <a:off x="3507" y="2065"/>
                  <a:ext cx="119" cy="103"/>
                </a:xfrm>
                <a:custGeom>
                  <a:avLst/>
                  <a:gdLst>
                    <a:gd name="T0" fmla="*/ 65 w 119"/>
                    <a:gd name="T1" fmla="*/ 0 h 103"/>
                    <a:gd name="T2" fmla="*/ 33 w 119"/>
                    <a:gd name="T3" fmla="*/ 10 h 103"/>
                    <a:gd name="T4" fmla="*/ 22 w 119"/>
                    <a:gd name="T5" fmla="*/ 19 h 103"/>
                    <a:gd name="T6" fmla="*/ 0 w 119"/>
                    <a:gd name="T7" fmla="*/ 56 h 103"/>
                    <a:gd name="T8" fmla="*/ 22 w 119"/>
                    <a:gd name="T9" fmla="*/ 94 h 103"/>
                    <a:gd name="T10" fmla="*/ 65 w 119"/>
                    <a:gd name="T11" fmla="*/ 103 h 103"/>
                    <a:gd name="T12" fmla="*/ 108 w 119"/>
                    <a:gd name="T13" fmla="*/ 94 h 103"/>
                    <a:gd name="T14" fmla="*/ 119 w 119"/>
                    <a:gd name="T15" fmla="*/ 56 h 103"/>
                    <a:gd name="T16" fmla="*/ 108 w 119"/>
                    <a:gd name="T17" fmla="*/ 19 h 103"/>
                    <a:gd name="T18" fmla="*/ 87 w 119"/>
                    <a:gd name="T19" fmla="*/ 10 h 103"/>
                    <a:gd name="T20" fmla="*/ 65 w 119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9" h="103">
                      <a:moveTo>
                        <a:pt x="65" y="0"/>
                      </a:moveTo>
                      <a:lnTo>
                        <a:pt x="33" y="10"/>
                      </a:lnTo>
                      <a:lnTo>
                        <a:pt x="22" y="19"/>
                      </a:lnTo>
                      <a:lnTo>
                        <a:pt x="0" y="56"/>
                      </a:lnTo>
                      <a:lnTo>
                        <a:pt x="22" y="94"/>
                      </a:lnTo>
                      <a:lnTo>
                        <a:pt x="65" y="103"/>
                      </a:lnTo>
                      <a:lnTo>
                        <a:pt x="108" y="94"/>
                      </a:lnTo>
                      <a:lnTo>
                        <a:pt x="119" y="56"/>
                      </a:lnTo>
                      <a:lnTo>
                        <a:pt x="108" y="19"/>
                      </a:lnTo>
                      <a:lnTo>
                        <a:pt x="87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27E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60" name="Freeform 463"/>
                <p:cNvSpPr>
                  <a:spLocks/>
                </p:cNvSpPr>
                <p:nvPr/>
              </p:nvSpPr>
              <p:spPr bwMode="auto">
                <a:xfrm>
                  <a:off x="3518" y="2075"/>
                  <a:ext cx="97" cy="84"/>
                </a:xfrm>
                <a:custGeom>
                  <a:avLst/>
                  <a:gdLst>
                    <a:gd name="T0" fmla="*/ 54 w 97"/>
                    <a:gd name="T1" fmla="*/ 0 h 84"/>
                    <a:gd name="T2" fmla="*/ 11 w 97"/>
                    <a:gd name="T3" fmla="*/ 9 h 84"/>
                    <a:gd name="T4" fmla="*/ 0 w 97"/>
                    <a:gd name="T5" fmla="*/ 46 h 84"/>
                    <a:gd name="T6" fmla="*/ 11 w 97"/>
                    <a:gd name="T7" fmla="*/ 75 h 84"/>
                    <a:gd name="T8" fmla="*/ 54 w 97"/>
                    <a:gd name="T9" fmla="*/ 84 h 84"/>
                    <a:gd name="T10" fmla="*/ 87 w 97"/>
                    <a:gd name="T11" fmla="*/ 75 h 84"/>
                    <a:gd name="T12" fmla="*/ 97 w 97"/>
                    <a:gd name="T13" fmla="*/ 46 h 84"/>
                    <a:gd name="T14" fmla="*/ 87 w 97"/>
                    <a:gd name="T15" fmla="*/ 9 h 84"/>
                    <a:gd name="T16" fmla="*/ 54 w 9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84">
                      <a:moveTo>
                        <a:pt x="54" y="0"/>
                      </a:moveTo>
                      <a:lnTo>
                        <a:pt x="11" y="9"/>
                      </a:lnTo>
                      <a:lnTo>
                        <a:pt x="0" y="46"/>
                      </a:lnTo>
                      <a:lnTo>
                        <a:pt x="11" y="75"/>
                      </a:lnTo>
                      <a:lnTo>
                        <a:pt x="54" y="84"/>
                      </a:lnTo>
                      <a:lnTo>
                        <a:pt x="87" y="75"/>
                      </a:lnTo>
                      <a:lnTo>
                        <a:pt x="97" y="46"/>
                      </a:lnTo>
                      <a:lnTo>
                        <a:pt x="87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C98A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61" name="Freeform 464"/>
                <p:cNvSpPr>
                  <a:spLocks/>
                </p:cNvSpPr>
                <p:nvPr/>
              </p:nvSpPr>
              <p:spPr bwMode="auto">
                <a:xfrm>
                  <a:off x="3529" y="2084"/>
                  <a:ext cx="76" cy="66"/>
                </a:xfrm>
                <a:custGeom>
                  <a:avLst/>
                  <a:gdLst>
                    <a:gd name="T0" fmla="*/ 43 w 76"/>
                    <a:gd name="T1" fmla="*/ 0 h 66"/>
                    <a:gd name="T2" fmla="*/ 11 w 76"/>
                    <a:gd name="T3" fmla="*/ 9 h 66"/>
                    <a:gd name="T4" fmla="*/ 0 w 76"/>
                    <a:gd name="T5" fmla="*/ 37 h 66"/>
                    <a:gd name="T6" fmla="*/ 11 w 76"/>
                    <a:gd name="T7" fmla="*/ 56 h 66"/>
                    <a:gd name="T8" fmla="*/ 43 w 76"/>
                    <a:gd name="T9" fmla="*/ 66 h 66"/>
                    <a:gd name="T10" fmla="*/ 65 w 76"/>
                    <a:gd name="T11" fmla="*/ 56 h 66"/>
                    <a:gd name="T12" fmla="*/ 76 w 76"/>
                    <a:gd name="T13" fmla="*/ 37 h 66"/>
                    <a:gd name="T14" fmla="*/ 65 w 76"/>
                    <a:gd name="T15" fmla="*/ 9 h 66"/>
                    <a:gd name="T16" fmla="*/ 43 w 76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43" y="0"/>
                      </a:moveTo>
                      <a:lnTo>
                        <a:pt x="11" y="9"/>
                      </a:lnTo>
                      <a:lnTo>
                        <a:pt x="0" y="37"/>
                      </a:lnTo>
                      <a:lnTo>
                        <a:pt x="11" y="56"/>
                      </a:lnTo>
                      <a:lnTo>
                        <a:pt x="43" y="66"/>
                      </a:lnTo>
                      <a:lnTo>
                        <a:pt x="65" y="56"/>
                      </a:lnTo>
                      <a:lnTo>
                        <a:pt x="76" y="37"/>
                      </a:lnTo>
                      <a:lnTo>
                        <a:pt x="65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CF94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62" name="Freeform 465"/>
                <p:cNvSpPr>
                  <a:spLocks/>
                </p:cNvSpPr>
                <p:nvPr/>
              </p:nvSpPr>
              <p:spPr bwMode="auto">
                <a:xfrm>
                  <a:off x="3540" y="2093"/>
                  <a:ext cx="65" cy="57"/>
                </a:xfrm>
                <a:custGeom>
                  <a:avLst/>
                  <a:gdLst>
                    <a:gd name="T0" fmla="*/ 32 w 65"/>
                    <a:gd name="T1" fmla="*/ 0 h 57"/>
                    <a:gd name="T2" fmla="*/ 10 w 65"/>
                    <a:gd name="T3" fmla="*/ 10 h 57"/>
                    <a:gd name="T4" fmla="*/ 0 w 65"/>
                    <a:gd name="T5" fmla="*/ 28 h 57"/>
                    <a:gd name="T6" fmla="*/ 10 w 65"/>
                    <a:gd name="T7" fmla="*/ 47 h 57"/>
                    <a:gd name="T8" fmla="*/ 32 w 65"/>
                    <a:gd name="T9" fmla="*/ 57 h 57"/>
                    <a:gd name="T10" fmla="*/ 54 w 65"/>
                    <a:gd name="T11" fmla="*/ 47 h 57"/>
                    <a:gd name="T12" fmla="*/ 65 w 65"/>
                    <a:gd name="T13" fmla="*/ 28 h 57"/>
                    <a:gd name="T14" fmla="*/ 54 w 65"/>
                    <a:gd name="T15" fmla="*/ 10 h 57"/>
                    <a:gd name="T16" fmla="*/ 32 w 65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7">
                      <a:moveTo>
                        <a:pt x="32" y="0"/>
                      </a:moveTo>
                      <a:lnTo>
                        <a:pt x="10" y="10"/>
                      </a:lnTo>
                      <a:lnTo>
                        <a:pt x="0" y="28"/>
                      </a:lnTo>
                      <a:lnTo>
                        <a:pt x="10" y="47"/>
                      </a:lnTo>
                      <a:lnTo>
                        <a:pt x="32" y="57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1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49C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63" name="Freeform 466"/>
                <p:cNvSpPr>
                  <a:spLocks/>
                </p:cNvSpPr>
                <p:nvPr/>
              </p:nvSpPr>
              <p:spPr bwMode="auto">
                <a:xfrm>
                  <a:off x="3550" y="2103"/>
                  <a:ext cx="44" cy="37"/>
                </a:xfrm>
                <a:custGeom>
                  <a:avLst/>
                  <a:gdLst>
                    <a:gd name="T0" fmla="*/ 22 w 44"/>
                    <a:gd name="T1" fmla="*/ 0 h 37"/>
                    <a:gd name="T2" fmla="*/ 11 w 44"/>
                    <a:gd name="T3" fmla="*/ 9 h 37"/>
                    <a:gd name="T4" fmla="*/ 0 w 44"/>
                    <a:gd name="T5" fmla="*/ 18 h 37"/>
                    <a:gd name="T6" fmla="*/ 11 w 44"/>
                    <a:gd name="T7" fmla="*/ 28 h 37"/>
                    <a:gd name="T8" fmla="*/ 22 w 44"/>
                    <a:gd name="T9" fmla="*/ 37 h 37"/>
                    <a:gd name="T10" fmla="*/ 33 w 44"/>
                    <a:gd name="T11" fmla="*/ 28 h 37"/>
                    <a:gd name="T12" fmla="*/ 44 w 44"/>
                    <a:gd name="T13" fmla="*/ 18 h 37"/>
                    <a:gd name="T14" fmla="*/ 33 w 44"/>
                    <a:gd name="T15" fmla="*/ 9 h 37"/>
                    <a:gd name="T16" fmla="*/ 22 w 44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4" h="37">
                      <a:moveTo>
                        <a:pt x="22" y="0"/>
                      </a:moveTo>
                      <a:lnTo>
                        <a:pt x="11" y="9"/>
                      </a:lnTo>
                      <a:lnTo>
                        <a:pt x="0" y="18"/>
                      </a:lnTo>
                      <a:lnTo>
                        <a:pt x="11" y="28"/>
                      </a:lnTo>
                      <a:lnTo>
                        <a:pt x="22" y="37"/>
                      </a:lnTo>
                      <a:lnTo>
                        <a:pt x="33" y="28"/>
                      </a:lnTo>
                      <a:lnTo>
                        <a:pt x="44" y="18"/>
                      </a:lnTo>
                      <a:lnTo>
                        <a:pt x="33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D8A2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64" name="Freeform 467"/>
                <p:cNvSpPr>
                  <a:spLocks/>
                </p:cNvSpPr>
                <p:nvPr/>
              </p:nvSpPr>
              <p:spPr bwMode="auto">
                <a:xfrm>
                  <a:off x="3561" y="2112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9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9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AA5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62" name="Group 482"/>
              <p:cNvGrpSpPr>
                <a:grpSpLocks/>
              </p:cNvGrpSpPr>
              <p:nvPr/>
            </p:nvGrpSpPr>
            <p:grpSpPr bwMode="auto">
              <a:xfrm>
                <a:off x="5894388" y="3159125"/>
                <a:ext cx="395288" cy="387350"/>
                <a:chOff x="3713" y="1990"/>
                <a:chExt cx="249" cy="244"/>
              </a:xfrm>
            </p:grpSpPr>
            <p:sp>
              <p:nvSpPr>
                <p:cNvPr id="139" name="Freeform 469"/>
                <p:cNvSpPr>
                  <a:spLocks/>
                </p:cNvSpPr>
                <p:nvPr/>
              </p:nvSpPr>
              <p:spPr bwMode="auto">
                <a:xfrm>
                  <a:off x="3713" y="1990"/>
                  <a:ext cx="249" cy="244"/>
                </a:xfrm>
                <a:custGeom>
                  <a:avLst/>
                  <a:gdLst>
                    <a:gd name="T0" fmla="*/ 119 w 249"/>
                    <a:gd name="T1" fmla="*/ 0 h 244"/>
                    <a:gd name="T2" fmla="*/ 76 w 249"/>
                    <a:gd name="T3" fmla="*/ 10 h 244"/>
                    <a:gd name="T4" fmla="*/ 32 w 249"/>
                    <a:gd name="T5" fmla="*/ 38 h 244"/>
                    <a:gd name="T6" fmla="*/ 11 w 249"/>
                    <a:gd name="T7" fmla="*/ 75 h 244"/>
                    <a:gd name="T8" fmla="*/ 0 w 249"/>
                    <a:gd name="T9" fmla="*/ 122 h 244"/>
                    <a:gd name="T10" fmla="*/ 11 w 249"/>
                    <a:gd name="T11" fmla="*/ 169 h 244"/>
                    <a:gd name="T12" fmla="*/ 32 w 249"/>
                    <a:gd name="T13" fmla="*/ 206 h 244"/>
                    <a:gd name="T14" fmla="*/ 76 w 249"/>
                    <a:gd name="T15" fmla="*/ 235 h 244"/>
                    <a:gd name="T16" fmla="*/ 119 w 249"/>
                    <a:gd name="T17" fmla="*/ 244 h 244"/>
                    <a:gd name="T18" fmla="*/ 173 w 249"/>
                    <a:gd name="T19" fmla="*/ 235 h 244"/>
                    <a:gd name="T20" fmla="*/ 217 w 249"/>
                    <a:gd name="T21" fmla="*/ 206 h 244"/>
                    <a:gd name="T22" fmla="*/ 238 w 249"/>
                    <a:gd name="T23" fmla="*/ 169 h 244"/>
                    <a:gd name="T24" fmla="*/ 249 w 249"/>
                    <a:gd name="T25" fmla="*/ 122 h 244"/>
                    <a:gd name="T26" fmla="*/ 238 w 249"/>
                    <a:gd name="T27" fmla="*/ 75 h 244"/>
                    <a:gd name="T28" fmla="*/ 217 w 249"/>
                    <a:gd name="T29" fmla="*/ 38 h 244"/>
                    <a:gd name="T30" fmla="*/ 173 w 249"/>
                    <a:gd name="T31" fmla="*/ 10 h 244"/>
                    <a:gd name="T32" fmla="*/ 119 w 249"/>
                    <a:gd name="T33" fmla="*/ 0 h 2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4">
                      <a:moveTo>
                        <a:pt x="119" y="0"/>
                      </a:moveTo>
                      <a:lnTo>
                        <a:pt x="76" y="10"/>
                      </a:lnTo>
                      <a:lnTo>
                        <a:pt x="32" y="38"/>
                      </a:lnTo>
                      <a:lnTo>
                        <a:pt x="11" y="75"/>
                      </a:lnTo>
                      <a:lnTo>
                        <a:pt x="0" y="122"/>
                      </a:lnTo>
                      <a:lnTo>
                        <a:pt x="11" y="169"/>
                      </a:lnTo>
                      <a:lnTo>
                        <a:pt x="32" y="206"/>
                      </a:lnTo>
                      <a:lnTo>
                        <a:pt x="76" y="235"/>
                      </a:lnTo>
                      <a:lnTo>
                        <a:pt x="119" y="244"/>
                      </a:lnTo>
                      <a:lnTo>
                        <a:pt x="173" y="235"/>
                      </a:lnTo>
                      <a:lnTo>
                        <a:pt x="217" y="206"/>
                      </a:lnTo>
                      <a:lnTo>
                        <a:pt x="238" y="169"/>
                      </a:lnTo>
                      <a:lnTo>
                        <a:pt x="249" y="122"/>
                      </a:lnTo>
                      <a:lnTo>
                        <a:pt x="238" y="75"/>
                      </a:lnTo>
                      <a:lnTo>
                        <a:pt x="217" y="38"/>
                      </a:lnTo>
                      <a:lnTo>
                        <a:pt x="173" y="1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1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40" name="Freeform 470"/>
                <p:cNvSpPr>
                  <a:spLocks/>
                </p:cNvSpPr>
                <p:nvPr/>
              </p:nvSpPr>
              <p:spPr bwMode="auto">
                <a:xfrm>
                  <a:off x="3724" y="2009"/>
                  <a:ext cx="227" cy="206"/>
                </a:xfrm>
                <a:custGeom>
                  <a:avLst/>
                  <a:gdLst>
                    <a:gd name="T0" fmla="*/ 108 w 227"/>
                    <a:gd name="T1" fmla="*/ 0 h 206"/>
                    <a:gd name="T2" fmla="*/ 65 w 227"/>
                    <a:gd name="T3" fmla="*/ 9 h 206"/>
                    <a:gd name="T4" fmla="*/ 32 w 227"/>
                    <a:gd name="T5" fmla="*/ 28 h 206"/>
                    <a:gd name="T6" fmla="*/ 11 w 227"/>
                    <a:gd name="T7" fmla="*/ 66 h 206"/>
                    <a:gd name="T8" fmla="*/ 0 w 227"/>
                    <a:gd name="T9" fmla="*/ 103 h 206"/>
                    <a:gd name="T10" fmla="*/ 11 w 227"/>
                    <a:gd name="T11" fmla="*/ 141 h 206"/>
                    <a:gd name="T12" fmla="*/ 32 w 227"/>
                    <a:gd name="T13" fmla="*/ 178 h 206"/>
                    <a:gd name="T14" fmla="*/ 65 w 227"/>
                    <a:gd name="T15" fmla="*/ 197 h 206"/>
                    <a:gd name="T16" fmla="*/ 108 w 227"/>
                    <a:gd name="T17" fmla="*/ 206 h 206"/>
                    <a:gd name="T18" fmla="*/ 162 w 227"/>
                    <a:gd name="T19" fmla="*/ 197 h 206"/>
                    <a:gd name="T20" fmla="*/ 195 w 227"/>
                    <a:gd name="T21" fmla="*/ 178 h 206"/>
                    <a:gd name="T22" fmla="*/ 216 w 227"/>
                    <a:gd name="T23" fmla="*/ 141 h 206"/>
                    <a:gd name="T24" fmla="*/ 227 w 227"/>
                    <a:gd name="T25" fmla="*/ 103 h 206"/>
                    <a:gd name="T26" fmla="*/ 216 w 227"/>
                    <a:gd name="T27" fmla="*/ 66 h 206"/>
                    <a:gd name="T28" fmla="*/ 195 w 227"/>
                    <a:gd name="T29" fmla="*/ 28 h 206"/>
                    <a:gd name="T30" fmla="*/ 162 w 227"/>
                    <a:gd name="T31" fmla="*/ 9 h 206"/>
                    <a:gd name="T32" fmla="*/ 108 w 227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7" h="206">
                      <a:moveTo>
                        <a:pt x="108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32" y="178"/>
                      </a:lnTo>
                      <a:lnTo>
                        <a:pt x="65" y="197"/>
                      </a:lnTo>
                      <a:lnTo>
                        <a:pt x="108" y="206"/>
                      </a:lnTo>
                      <a:lnTo>
                        <a:pt x="162" y="197"/>
                      </a:lnTo>
                      <a:lnTo>
                        <a:pt x="195" y="178"/>
                      </a:lnTo>
                      <a:lnTo>
                        <a:pt x="216" y="141"/>
                      </a:lnTo>
                      <a:lnTo>
                        <a:pt x="227" y="103"/>
                      </a:lnTo>
                      <a:lnTo>
                        <a:pt x="216" y="66"/>
                      </a:lnTo>
                      <a:lnTo>
                        <a:pt x="195" y="28"/>
                      </a:lnTo>
                      <a:lnTo>
                        <a:pt x="162" y="9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20CD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41" name="Freeform 471"/>
                <p:cNvSpPr>
                  <a:spLocks/>
                </p:cNvSpPr>
                <p:nvPr/>
              </p:nvSpPr>
              <p:spPr bwMode="auto">
                <a:xfrm>
                  <a:off x="3735" y="2018"/>
                  <a:ext cx="205" cy="188"/>
                </a:xfrm>
                <a:custGeom>
                  <a:avLst/>
                  <a:gdLst>
                    <a:gd name="T0" fmla="*/ 97 w 205"/>
                    <a:gd name="T1" fmla="*/ 0 h 188"/>
                    <a:gd name="T2" fmla="*/ 65 w 205"/>
                    <a:gd name="T3" fmla="*/ 10 h 188"/>
                    <a:gd name="T4" fmla="*/ 32 w 205"/>
                    <a:gd name="T5" fmla="*/ 28 h 188"/>
                    <a:gd name="T6" fmla="*/ 10 w 205"/>
                    <a:gd name="T7" fmla="*/ 57 h 188"/>
                    <a:gd name="T8" fmla="*/ 0 w 205"/>
                    <a:gd name="T9" fmla="*/ 94 h 188"/>
                    <a:gd name="T10" fmla="*/ 10 w 205"/>
                    <a:gd name="T11" fmla="*/ 132 h 188"/>
                    <a:gd name="T12" fmla="*/ 32 w 205"/>
                    <a:gd name="T13" fmla="*/ 160 h 188"/>
                    <a:gd name="T14" fmla="*/ 65 w 205"/>
                    <a:gd name="T15" fmla="*/ 178 h 188"/>
                    <a:gd name="T16" fmla="*/ 97 w 205"/>
                    <a:gd name="T17" fmla="*/ 188 h 188"/>
                    <a:gd name="T18" fmla="*/ 140 w 205"/>
                    <a:gd name="T19" fmla="*/ 178 h 188"/>
                    <a:gd name="T20" fmla="*/ 173 w 205"/>
                    <a:gd name="T21" fmla="*/ 160 h 188"/>
                    <a:gd name="T22" fmla="*/ 195 w 205"/>
                    <a:gd name="T23" fmla="*/ 132 h 188"/>
                    <a:gd name="T24" fmla="*/ 205 w 205"/>
                    <a:gd name="T25" fmla="*/ 94 h 188"/>
                    <a:gd name="T26" fmla="*/ 195 w 205"/>
                    <a:gd name="T27" fmla="*/ 57 h 188"/>
                    <a:gd name="T28" fmla="*/ 173 w 205"/>
                    <a:gd name="T29" fmla="*/ 28 h 188"/>
                    <a:gd name="T30" fmla="*/ 140 w 205"/>
                    <a:gd name="T31" fmla="*/ 10 h 188"/>
                    <a:gd name="T32" fmla="*/ 97 w 205"/>
                    <a:gd name="T33" fmla="*/ 0 h 1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5" h="188">
                      <a:moveTo>
                        <a:pt x="97" y="0"/>
                      </a:moveTo>
                      <a:lnTo>
                        <a:pt x="65" y="10"/>
                      </a:lnTo>
                      <a:lnTo>
                        <a:pt x="32" y="28"/>
                      </a:lnTo>
                      <a:lnTo>
                        <a:pt x="10" y="57"/>
                      </a:lnTo>
                      <a:lnTo>
                        <a:pt x="0" y="94"/>
                      </a:lnTo>
                      <a:lnTo>
                        <a:pt x="10" y="132"/>
                      </a:lnTo>
                      <a:lnTo>
                        <a:pt x="32" y="160"/>
                      </a:lnTo>
                      <a:lnTo>
                        <a:pt x="65" y="178"/>
                      </a:lnTo>
                      <a:lnTo>
                        <a:pt x="97" y="188"/>
                      </a:lnTo>
                      <a:lnTo>
                        <a:pt x="140" y="178"/>
                      </a:lnTo>
                      <a:lnTo>
                        <a:pt x="173" y="160"/>
                      </a:lnTo>
                      <a:lnTo>
                        <a:pt x="195" y="132"/>
                      </a:lnTo>
                      <a:lnTo>
                        <a:pt x="205" y="94"/>
                      </a:lnTo>
                      <a:lnTo>
                        <a:pt x="195" y="57"/>
                      </a:lnTo>
                      <a:lnTo>
                        <a:pt x="173" y="28"/>
                      </a:lnTo>
                      <a:lnTo>
                        <a:pt x="140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2FC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42" name="Freeform 472"/>
                <p:cNvSpPr>
                  <a:spLocks/>
                </p:cNvSpPr>
                <p:nvPr/>
              </p:nvSpPr>
              <p:spPr bwMode="auto">
                <a:xfrm>
                  <a:off x="3745" y="2028"/>
                  <a:ext cx="185" cy="178"/>
                </a:xfrm>
                <a:custGeom>
                  <a:avLst/>
                  <a:gdLst>
                    <a:gd name="T0" fmla="*/ 87 w 185"/>
                    <a:gd name="T1" fmla="*/ 0 h 178"/>
                    <a:gd name="T2" fmla="*/ 55 w 185"/>
                    <a:gd name="T3" fmla="*/ 9 h 178"/>
                    <a:gd name="T4" fmla="*/ 33 w 185"/>
                    <a:gd name="T5" fmla="*/ 28 h 178"/>
                    <a:gd name="T6" fmla="*/ 11 w 185"/>
                    <a:gd name="T7" fmla="*/ 56 h 178"/>
                    <a:gd name="T8" fmla="*/ 0 w 185"/>
                    <a:gd name="T9" fmla="*/ 84 h 178"/>
                    <a:gd name="T10" fmla="*/ 11 w 185"/>
                    <a:gd name="T11" fmla="*/ 122 h 178"/>
                    <a:gd name="T12" fmla="*/ 33 w 185"/>
                    <a:gd name="T13" fmla="*/ 150 h 178"/>
                    <a:gd name="T14" fmla="*/ 55 w 185"/>
                    <a:gd name="T15" fmla="*/ 168 h 178"/>
                    <a:gd name="T16" fmla="*/ 87 w 185"/>
                    <a:gd name="T17" fmla="*/ 178 h 178"/>
                    <a:gd name="T18" fmla="*/ 130 w 185"/>
                    <a:gd name="T19" fmla="*/ 168 h 178"/>
                    <a:gd name="T20" fmla="*/ 163 w 185"/>
                    <a:gd name="T21" fmla="*/ 150 h 178"/>
                    <a:gd name="T22" fmla="*/ 174 w 185"/>
                    <a:gd name="T23" fmla="*/ 122 h 178"/>
                    <a:gd name="T24" fmla="*/ 185 w 185"/>
                    <a:gd name="T25" fmla="*/ 84 h 178"/>
                    <a:gd name="T26" fmla="*/ 174 w 185"/>
                    <a:gd name="T27" fmla="*/ 56 h 178"/>
                    <a:gd name="T28" fmla="*/ 163 w 185"/>
                    <a:gd name="T29" fmla="*/ 28 h 178"/>
                    <a:gd name="T30" fmla="*/ 130 w 185"/>
                    <a:gd name="T31" fmla="*/ 9 h 178"/>
                    <a:gd name="T32" fmla="*/ 87 w 185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5" h="178">
                      <a:moveTo>
                        <a:pt x="87" y="0"/>
                      </a:moveTo>
                      <a:lnTo>
                        <a:pt x="55" y="9"/>
                      </a:lnTo>
                      <a:lnTo>
                        <a:pt x="33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22"/>
                      </a:lnTo>
                      <a:lnTo>
                        <a:pt x="33" y="150"/>
                      </a:lnTo>
                      <a:lnTo>
                        <a:pt x="55" y="168"/>
                      </a:lnTo>
                      <a:lnTo>
                        <a:pt x="87" y="178"/>
                      </a:lnTo>
                      <a:lnTo>
                        <a:pt x="130" y="168"/>
                      </a:lnTo>
                      <a:lnTo>
                        <a:pt x="163" y="150"/>
                      </a:lnTo>
                      <a:lnTo>
                        <a:pt x="174" y="122"/>
                      </a:lnTo>
                      <a:lnTo>
                        <a:pt x="185" y="84"/>
                      </a:lnTo>
                      <a:lnTo>
                        <a:pt x="174" y="56"/>
                      </a:lnTo>
                      <a:lnTo>
                        <a:pt x="163" y="28"/>
                      </a:lnTo>
                      <a:lnTo>
                        <a:pt x="130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3FD1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43" name="Freeform 473"/>
                <p:cNvSpPr>
                  <a:spLocks/>
                </p:cNvSpPr>
                <p:nvPr/>
              </p:nvSpPr>
              <p:spPr bwMode="auto">
                <a:xfrm>
                  <a:off x="3756" y="2037"/>
                  <a:ext cx="174" cy="159"/>
                </a:xfrm>
                <a:custGeom>
                  <a:avLst/>
                  <a:gdLst>
                    <a:gd name="T0" fmla="*/ 76 w 174"/>
                    <a:gd name="T1" fmla="*/ 0 h 159"/>
                    <a:gd name="T2" fmla="*/ 44 w 174"/>
                    <a:gd name="T3" fmla="*/ 9 h 159"/>
                    <a:gd name="T4" fmla="*/ 22 w 174"/>
                    <a:gd name="T5" fmla="*/ 28 h 159"/>
                    <a:gd name="T6" fmla="*/ 11 w 174"/>
                    <a:gd name="T7" fmla="*/ 47 h 159"/>
                    <a:gd name="T8" fmla="*/ 0 w 174"/>
                    <a:gd name="T9" fmla="*/ 75 h 159"/>
                    <a:gd name="T10" fmla="*/ 11 w 174"/>
                    <a:gd name="T11" fmla="*/ 113 h 159"/>
                    <a:gd name="T12" fmla="*/ 22 w 174"/>
                    <a:gd name="T13" fmla="*/ 131 h 159"/>
                    <a:gd name="T14" fmla="*/ 44 w 174"/>
                    <a:gd name="T15" fmla="*/ 150 h 159"/>
                    <a:gd name="T16" fmla="*/ 76 w 174"/>
                    <a:gd name="T17" fmla="*/ 159 h 159"/>
                    <a:gd name="T18" fmla="*/ 119 w 174"/>
                    <a:gd name="T19" fmla="*/ 150 h 159"/>
                    <a:gd name="T20" fmla="*/ 141 w 174"/>
                    <a:gd name="T21" fmla="*/ 131 h 159"/>
                    <a:gd name="T22" fmla="*/ 163 w 174"/>
                    <a:gd name="T23" fmla="*/ 113 h 159"/>
                    <a:gd name="T24" fmla="*/ 174 w 174"/>
                    <a:gd name="T25" fmla="*/ 75 h 159"/>
                    <a:gd name="T26" fmla="*/ 163 w 174"/>
                    <a:gd name="T27" fmla="*/ 47 h 159"/>
                    <a:gd name="T28" fmla="*/ 141 w 174"/>
                    <a:gd name="T29" fmla="*/ 28 h 159"/>
                    <a:gd name="T30" fmla="*/ 119 w 174"/>
                    <a:gd name="T31" fmla="*/ 9 h 159"/>
                    <a:gd name="T32" fmla="*/ 76 w 174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4" h="159">
                      <a:moveTo>
                        <a:pt x="76" y="0"/>
                      </a:moveTo>
                      <a:lnTo>
                        <a:pt x="44" y="9"/>
                      </a:lnTo>
                      <a:lnTo>
                        <a:pt x="22" y="28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13"/>
                      </a:lnTo>
                      <a:lnTo>
                        <a:pt x="22" y="131"/>
                      </a:lnTo>
                      <a:lnTo>
                        <a:pt x="44" y="150"/>
                      </a:lnTo>
                      <a:lnTo>
                        <a:pt x="76" y="159"/>
                      </a:lnTo>
                      <a:lnTo>
                        <a:pt x="119" y="150"/>
                      </a:lnTo>
                      <a:lnTo>
                        <a:pt x="141" y="131"/>
                      </a:lnTo>
                      <a:lnTo>
                        <a:pt x="163" y="113"/>
                      </a:lnTo>
                      <a:lnTo>
                        <a:pt x="174" y="75"/>
                      </a:lnTo>
                      <a:lnTo>
                        <a:pt x="163" y="47"/>
                      </a:lnTo>
                      <a:lnTo>
                        <a:pt x="141" y="28"/>
                      </a:lnTo>
                      <a:lnTo>
                        <a:pt x="119" y="9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0D4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44" name="Freeform 474"/>
                <p:cNvSpPr>
                  <a:spLocks/>
                </p:cNvSpPr>
                <p:nvPr/>
              </p:nvSpPr>
              <p:spPr bwMode="auto">
                <a:xfrm>
                  <a:off x="3767" y="2046"/>
                  <a:ext cx="152" cy="141"/>
                </a:xfrm>
                <a:custGeom>
                  <a:avLst/>
                  <a:gdLst>
                    <a:gd name="T0" fmla="*/ 76 w 152"/>
                    <a:gd name="T1" fmla="*/ 0 h 141"/>
                    <a:gd name="T2" fmla="*/ 43 w 152"/>
                    <a:gd name="T3" fmla="*/ 10 h 141"/>
                    <a:gd name="T4" fmla="*/ 22 w 152"/>
                    <a:gd name="T5" fmla="*/ 19 h 141"/>
                    <a:gd name="T6" fmla="*/ 11 w 152"/>
                    <a:gd name="T7" fmla="*/ 38 h 141"/>
                    <a:gd name="T8" fmla="*/ 0 w 152"/>
                    <a:gd name="T9" fmla="*/ 66 h 141"/>
                    <a:gd name="T10" fmla="*/ 11 w 152"/>
                    <a:gd name="T11" fmla="*/ 94 h 141"/>
                    <a:gd name="T12" fmla="*/ 22 w 152"/>
                    <a:gd name="T13" fmla="*/ 122 h 141"/>
                    <a:gd name="T14" fmla="*/ 43 w 152"/>
                    <a:gd name="T15" fmla="*/ 132 h 141"/>
                    <a:gd name="T16" fmla="*/ 76 w 152"/>
                    <a:gd name="T17" fmla="*/ 141 h 141"/>
                    <a:gd name="T18" fmla="*/ 108 w 152"/>
                    <a:gd name="T19" fmla="*/ 132 h 141"/>
                    <a:gd name="T20" fmla="*/ 130 w 152"/>
                    <a:gd name="T21" fmla="*/ 122 h 141"/>
                    <a:gd name="T22" fmla="*/ 152 w 152"/>
                    <a:gd name="T23" fmla="*/ 94 h 141"/>
                    <a:gd name="T24" fmla="*/ 152 w 152"/>
                    <a:gd name="T25" fmla="*/ 66 h 141"/>
                    <a:gd name="T26" fmla="*/ 152 w 152"/>
                    <a:gd name="T27" fmla="*/ 38 h 141"/>
                    <a:gd name="T28" fmla="*/ 130 w 152"/>
                    <a:gd name="T29" fmla="*/ 19 h 141"/>
                    <a:gd name="T30" fmla="*/ 108 w 152"/>
                    <a:gd name="T31" fmla="*/ 10 h 141"/>
                    <a:gd name="T32" fmla="*/ 76 w 152"/>
                    <a:gd name="T33" fmla="*/ 0 h 1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1">
                      <a:moveTo>
                        <a:pt x="76" y="0"/>
                      </a:moveTo>
                      <a:lnTo>
                        <a:pt x="43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43" y="132"/>
                      </a:lnTo>
                      <a:lnTo>
                        <a:pt x="76" y="141"/>
                      </a:lnTo>
                      <a:lnTo>
                        <a:pt x="108" y="132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6"/>
                      </a:lnTo>
                      <a:lnTo>
                        <a:pt x="152" y="38"/>
                      </a:lnTo>
                      <a:lnTo>
                        <a:pt x="130" y="19"/>
                      </a:lnTo>
                      <a:lnTo>
                        <a:pt x="108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60D7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45" name="Freeform 475"/>
                <p:cNvSpPr>
                  <a:spLocks/>
                </p:cNvSpPr>
                <p:nvPr/>
              </p:nvSpPr>
              <p:spPr bwMode="auto">
                <a:xfrm>
                  <a:off x="3778" y="2056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3 w 130"/>
                    <a:gd name="T3" fmla="*/ 9 h 122"/>
                    <a:gd name="T4" fmla="*/ 22 w 130"/>
                    <a:gd name="T5" fmla="*/ 19 h 122"/>
                    <a:gd name="T6" fmla="*/ 11 w 130"/>
                    <a:gd name="T7" fmla="*/ 37 h 122"/>
                    <a:gd name="T8" fmla="*/ 0 w 130"/>
                    <a:gd name="T9" fmla="*/ 65 h 122"/>
                    <a:gd name="T10" fmla="*/ 11 w 130"/>
                    <a:gd name="T11" fmla="*/ 84 h 122"/>
                    <a:gd name="T12" fmla="*/ 22 w 130"/>
                    <a:gd name="T13" fmla="*/ 103 h 122"/>
                    <a:gd name="T14" fmla="*/ 43 w 130"/>
                    <a:gd name="T15" fmla="*/ 122 h 122"/>
                    <a:gd name="T16" fmla="*/ 65 w 130"/>
                    <a:gd name="T17" fmla="*/ 122 h 122"/>
                    <a:gd name="T18" fmla="*/ 87 w 130"/>
                    <a:gd name="T19" fmla="*/ 122 h 122"/>
                    <a:gd name="T20" fmla="*/ 108 w 130"/>
                    <a:gd name="T21" fmla="*/ 103 h 122"/>
                    <a:gd name="T22" fmla="*/ 130 w 130"/>
                    <a:gd name="T23" fmla="*/ 84 h 122"/>
                    <a:gd name="T24" fmla="*/ 130 w 130"/>
                    <a:gd name="T25" fmla="*/ 65 h 122"/>
                    <a:gd name="T26" fmla="*/ 130 w 130"/>
                    <a:gd name="T27" fmla="*/ 37 h 122"/>
                    <a:gd name="T28" fmla="*/ 108 w 130"/>
                    <a:gd name="T29" fmla="*/ 19 h 122"/>
                    <a:gd name="T30" fmla="*/ 87 w 130"/>
                    <a:gd name="T31" fmla="*/ 9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3" y="9"/>
                      </a:lnTo>
                      <a:lnTo>
                        <a:pt x="22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84"/>
                      </a:lnTo>
                      <a:lnTo>
                        <a:pt x="22" y="103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8" y="103"/>
                      </a:lnTo>
                      <a:lnTo>
                        <a:pt x="130" y="84"/>
                      </a:lnTo>
                      <a:lnTo>
                        <a:pt x="130" y="65"/>
                      </a:lnTo>
                      <a:lnTo>
                        <a:pt x="130" y="37"/>
                      </a:lnTo>
                      <a:lnTo>
                        <a:pt x="108" y="19"/>
                      </a:lnTo>
                      <a:lnTo>
                        <a:pt x="8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FD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46" name="Freeform 476"/>
                <p:cNvSpPr>
                  <a:spLocks/>
                </p:cNvSpPr>
                <p:nvPr/>
              </p:nvSpPr>
              <p:spPr bwMode="auto">
                <a:xfrm>
                  <a:off x="3778" y="2065"/>
                  <a:ext cx="119" cy="103"/>
                </a:xfrm>
                <a:custGeom>
                  <a:avLst/>
                  <a:gdLst>
                    <a:gd name="T0" fmla="*/ 54 w 119"/>
                    <a:gd name="T1" fmla="*/ 0 h 103"/>
                    <a:gd name="T2" fmla="*/ 32 w 119"/>
                    <a:gd name="T3" fmla="*/ 10 h 103"/>
                    <a:gd name="T4" fmla="*/ 11 w 119"/>
                    <a:gd name="T5" fmla="*/ 19 h 103"/>
                    <a:gd name="T6" fmla="*/ 0 w 119"/>
                    <a:gd name="T7" fmla="*/ 56 h 103"/>
                    <a:gd name="T8" fmla="*/ 11 w 119"/>
                    <a:gd name="T9" fmla="*/ 94 h 103"/>
                    <a:gd name="T10" fmla="*/ 54 w 119"/>
                    <a:gd name="T11" fmla="*/ 103 h 103"/>
                    <a:gd name="T12" fmla="*/ 108 w 119"/>
                    <a:gd name="T13" fmla="*/ 94 h 103"/>
                    <a:gd name="T14" fmla="*/ 119 w 119"/>
                    <a:gd name="T15" fmla="*/ 56 h 103"/>
                    <a:gd name="T16" fmla="*/ 108 w 119"/>
                    <a:gd name="T17" fmla="*/ 19 h 103"/>
                    <a:gd name="T18" fmla="*/ 87 w 119"/>
                    <a:gd name="T19" fmla="*/ 10 h 103"/>
                    <a:gd name="T20" fmla="*/ 54 w 119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9" h="103">
                      <a:moveTo>
                        <a:pt x="54" y="0"/>
                      </a:moveTo>
                      <a:lnTo>
                        <a:pt x="32" y="10"/>
                      </a:lnTo>
                      <a:lnTo>
                        <a:pt x="11" y="19"/>
                      </a:lnTo>
                      <a:lnTo>
                        <a:pt x="0" y="56"/>
                      </a:lnTo>
                      <a:lnTo>
                        <a:pt x="11" y="94"/>
                      </a:lnTo>
                      <a:lnTo>
                        <a:pt x="54" y="103"/>
                      </a:lnTo>
                      <a:lnTo>
                        <a:pt x="108" y="94"/>
                      </a:lnTo>
                      <a:lnTo>
                        <a:pt x="119" y="56"/>
                      </a:lnTo>
                      <a:lnTo>
                        <a:pt x="108" y="19"/>
                      </a:lnTo>
                      <a:lnTo>
                        <a:pt x="87" y="1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ED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47" name="Freeform 477"/>
                <p:cNvSpPr>
                  <a:spLocks/>
                </p:cNvSpPr>
                <p:nvPr/>
              </p:nvSpPr>
              <p:spPr bwMode="auto">
                <a:xfrm>
                  <a:off x="3789" y="2075"/>
                  <a:ext cx="97" cy="84"/>
                </a:xfrm>
                <a:custGeom>
                  <a:avLst/>
                  <a:gdLst>
                    <a:gd name="T0" fmla="*/ 43 w 97"/>
                    <a:gd name="T1" fmla="*/ 0 h 84"/>
                    <a:gd name="T2" fmla="*/ 11 w 97"/>
                    <a:gd name="T3" fmla="*/ 9 h 84"/>
                    <a:gd name="T4" fmla="*/ 0 w 97"/>
                    <a:gd name="T5" fmla="*/ 46 h 84"/>
                    <a:gd name="T6" fmla="*/ 11 w 97"/>
                    <a:gd name="T7" fmla="*/ 75 h 84"/>
                    <a:gd name="T8" fmla="*/ 43 w 97"/>
                    <a:gd name="T9" fmla="*/ 84 h 84"/>
                    <a:gd name="T10" fmla="*/ 86 w 97"/>
                    <a:gd name="T11" fmla="*/ 75 h 84"/>
                    <a:gd name="T12" fmla="*/ 97 w 97"/>
                    <a:gd name="T13" fmla="*/ 46 h 84"/>
                    <a:gd name="T14" fmla="*/ 86 w 97"/>
                    <a:gd name="T15" fmla="*/ 9 h 84"/>
                    <a:gd name="T16" fmla="*/ 43 w 9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84">
                      <a:moveTo>
                        <a:pt x="43" y="0"/>
                      </a:moveTo>
                      <a:lnTo>
                        <a:pt x="11" y="9"/>
                      </a:lnTo>
                      <a:lnTo>
                        <a:pt x="0" y="46"/>
                      </a:lnTo>
                      <a:lnTo>
                        <a:pt x="11" y="75"/>
                      </a:lnTo>
                      <a:lnTo>
                        <a:pt x="43" y="84"/>
                      </a:lnTo>
                      <a:lnTo>
                        <a:pt x="86" y="75"/>
                      </a:lnTo>
                      <a:lnTo>
                        <a:pt x="97" y="46"/>
                      </a:lnTo>
                      <a:lnTo>
                        <a:pt x="86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8AE3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48" name="Freeform 478"/>
                <p:cNvSpPr>
                  <a:spLocks/>
                </p:cNvSpPr>
                <p:nvPr/>
              </p:nvSpPr>
              <p:spPr bwMode="auto">
                <a:xfrm>
                  <a:off x="3800" y="2084"/>
                  <a:ext cx="75" cy="66"/>
                </a:xfrm>
                <a:custGeom>
                  <a:avLst/>
                  <a:gdLst>
                    <a:gd name="T0" fmla="*/ 43 w 75"/>
                    <a:gd name="T1" fmla="*/ 0 h 66"/>
                    <a:gd name="T2" fmla="*/ 10 w 75"/>
                    <a:gd name="T3" fmla="*/ 9 h 66"/>
                    <a:gd name="T4" fmla="*/ 0 w 75"/>
                    <a:gd name="T5" fmla="*/ 37 h 66"/>
                    <a:gd name="T6" fmla="*/ 10 w 75"/>
                    <a:gd name="T7" fmla="*/ 56 h 66"/>
                    <a:gd name="T8" fmla="*/ 43 w 75"/>
                    <a:gd name="T9" fmla="*/ 66 h 66"/>
                    <a:gd name="T10" fmla="*/ 65 w 75"/>
                    <a:gd name="T11" fmla="*/ 56 h 66"/>
                    <a:gd name="T12" fmla="*/ 75 w 75"/>
                    <a:gd name="T13" fmla="*/ 37 h 66"/>
                    <a:gd name="T14" fmla="*/ 65 w 75"/>
                    <a:gd name="T15" fmla="*/ 9 h 66"/>
                    <a:gd name="T16" fmla="*/ 43 w 75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5" h="66">
                      <a:moveTo>
                        <a:pt x="43" y="0"/>
                      </a:moveTo>
                      <a:lnTo>
                        <a:pt x="10" y="9"/>
                      </a:lnTo>
                      <a:lnTo>
                        <a:pt x="0" y="37"/>
                      </a:lnTo>
                      <a:lnTo>
                        <a:pt x="10" y="56"/>
                      </a:lnTo>
                      <a:lnTo>
                        <a:pt x="43" y="66"/>
                      </a:lnTo>
                      <a:lnTo>
                        <a:pt x="65" y="56"/>
                      </a:lnTo>
                      <a:lnTo>
                        <a:pt x="75" y="37"/>
                      </a:lnTo>
                      <a:lnTo>
                        <a:pt x="65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94E6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49" name="Freeform 479"/>
                <p:cNvSpPr>
                  <a:spLocks/>
                </p:cNvSpPr>
                <p:nvPr/>
              </p:nvSpPr>
              <p:spPr bwMode="auto">
                <a:xfrm>
                  <a:off x="3810" y="2093"/>
                  <a:ext cx="65" cy="57"/>
                </a:xfrm>
                <a:custGeom>
                  <a:avLst/>
                  <a:gdLst>
                    <a:gd name="T0" fmla="*/ 33 w 65"/>
                    <a:gd name="T1" fmla="*/ 0 h 57"/>
                    <a:gd name="T2" fmla="*/ 11 w 65"/>
                    <a:gd name="T3" fmla="*/ 10 h 57"/>
                    <a:gd name="T4" fmla="*/ 0 w 65"/>
                    <a:gd name="T5" fmla="*/ 28 h 57"/>
                    <a:gd name="T6" fmla="*/ 11 w 65"/>
                    <a:gd name="T7" fmla="*/ 47 h 57"/>
                    <a:gd name="T8" fmla="*/ 33 w 65"/>
                    <a:gd name="T9" fmla="*/ 57 h 57"/>
                    <a:gd name="T10" fmla="*/ 55 w 65"/>
                    <a:gd name="T11" fmla="*/ 47 h 57"/>
                    <a:gd name="T12" fmla="*/ 65 w 65"/>
                    <a:gd name="T13" fmla="*/ 28 h 57"/>
                    <a:gd name="T14" fmla="*/ 55 w 65"/>
                    <a:gd name="T15" fmla="*/ 10 h 57"/>
                    <a:gd name="T16" fmla="*/ 33 w 65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7">
                      <a:moveTo>
                        <a:pt x="33" y="0"/>
                      </a:moveTo>
                      <a:lnTo>
                        <a:pt x="11" y="10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3" y="57"/>
                      </a:lnTo>
                      <a:lnTo>
                        <a:pt x="55" y="47"/>
                      </a:lnTo>
                      <a:lnTo>
                        <a:pt x="65" y="28"/>
                      </a:lnTo>
                      <a:lnTo>
                        <a:pt x="55" y="1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9CE9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50" name="Freeform 480"/>
                <p:cNvSpPr>
                  <a:spLocks/>
                </p:cNvSpPr>
                <p:nvPr/>
              </p:nvSpPr>
              <p:spPr bwMode="auto">
                <a:xfrm>
                  <a:off x="3821" y="2103"/>
                  <a:ext cx="44" cy="37"/>
                </a:xfrm>
                <a:custGeom>
                  <a:avLst/>
                  <a:gdLst>
                    <a:gd name="T0" fmla="*/ 22 w 44"/>
                    <a:gd name="T1" fmla="*/ 0 h 37"/>
                    <a:gd name="T2" fmla="*/ 11 w 44"/>
                    <a:gd name="T3" fmla="*/ 9 h 37"/>
                    <a:gd name="T4" fmla="*/ 0 w 44"/>
                    <a:gd name="T5" fmla="*/ 18 h 37"/>
                    <a:gd name="T6" fmla="*/ 11 w 44"/>
                    <a:gd name="T7" fmla="*/ 28 h 37"/>
                    <a:gd name="T8" fmla="*/ 22 w 44"/>
                    <a:gd name="T9" fmla="*/ 37 h 37"/>
                    <a:gd name="T10" fmla="*/ 33 w 44"/>
                    <a:gd name="T11" fmla="*/ 28 h 37"/>
                    <a:gd name="T12" fmla="*/ 44 w 44"/>
                    <a:gd name="T13" fmla="*/ 18 h 37"/>
                    <a:gd name="T14" fmla="*/ 33 w 44"/>
                    <a:gd name="T15" fmla="*/ 9 h 37"/>
                    <a:gd name="T16" fmla="*/ 22 w 44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4" h="37">
                      <a:moveTo>
                        <a:pt x="22" y="0"/>
                      </a:moveTo>
                      <a:lnTo>
                        <a:pt x="11" y="9"/>
                      </a:lnTo>
                      <a:lnTo>
                        <a:pt x="0" y="18"/>
                      </a:lnTo>
                      <a:lnTo>
                        <a:pt x="11" y="28"/>
                      </a:lnTo>
                      <a:lnTo>
                        <a:pt x="22" y="37"/>
                      </a:lnTo>
                      <a:lnTo>
                        <a:pt x="33" y="28"/>
                      </a:lnTo>
                      <a:lnTo>
                        <a:pt x="44" y="18"/>
                      </a:lnTo>
                      <a:lnTo>
                        <a:pt x="33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A2EB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51" name="Freeform 481"/>
                <p:cNvSpPr>
                  <a:spLocks/>
                </p:cNvSpPr>
                <p:nvPr/>
              </p:nvSpPr>
              <p:spPr bwMode="auto">
                <a:xfrm>
                  <a:off x="3832" y="2112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9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9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A5E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63" name="Group 496"/>
              <p:cNvGrpSpPr>
                <a:grpSpLocks/>
              </p:cNvGrpSpPr>
              <p:nvPr/>
            </p:nvGrpSpPr>
            <p:grpSpPr bwMode="auto">
              <a:xfrm>
                <a:off x="6324600" y="3159125"/>
                <a:ext cx="395288" cy="387350"/>
                <a:chOff x="3984" y="1990"/>
                <a:chExt cx="249" cy="244"/>
              </a:xfrm>
            </p:grpSpPr>
            <p:sp>
              <p:nvSpPr>
                <p:cNvPr id="126" name="Freeform 483"/>
                <p:cNvSpPr>
                  <a:spLocks/>
                </p:cNvSpPr>
                <p:nvPr/>
              </p:nvSpPr>
              <p:spPr bwMode="auto">
                <a:xfrm>
                  <a:off x="3984" y="1990"/>
                  <a:ext cx="249" cy="244"/>
                </a:xfrm>
                <a:custGeom>
                  <a:avLst/>
                  <a:gdLst>
                    <a:gd name="T0" fmla="*/ 130 w 249"/>
                    <a:gd name="T1" fmla="*/ 0 h 244"/>
                    <a:gd name="T2" fmla="*/ 86 w 249"/>
                    <a:gd name="T3" fmla="*/ 10 h 244"/>
                    <a:gd name="T4" fmla="*/ 43 w 249"/>
                    <a:gd name="T5" fmla="*/ 38 h 244"/>
                    <a:gd name="T6" fmla="*/ 11 w 249"/>
                    <a:gd name="T7" fmla="*/ 75 h 244"/>
                    <a:gd name="T8" fmla="*/ 0 w 249"/>
                    <a:gd name="T9" fmla="*/ 122 h 244"/>
                    <a:gd name="T10" fmla="*/ 11 w 249"/>
                    <a:gd name="T11" fmla="*/ 169 h 244"/>
                    <a:gd name="T12" fmla="*/ 43 w 249"/>
                    <a:gd name="T13" fmla="*/ 206 h 244"/>
                    <a:gd name="T14" fmla="*/ 86 w 249"/>
                    <a:gd name="T15" fmla="*/ 235 h 244"/>
                    <a:gd name="T16" fmla="*/ 130 w 249"/>
                    <a:gd name="T17" fmla="*/ 244 h 244"/>
                    <a:gd name="T18" fmla="*/ 173 w 249"/>
                    <a:gd name="T19" fmla="*/ 235 h 244"/>
                    <a:gd name="T20" fmla="*/ 216 w 249"/>
                    <a:gd name="T21" fmla="*/ 206 h 244"/>
                    <a:gd name="T22" fmla="*/ 238 w 249"/>
                    <a:gd name="T23" fmla="*/ 169 h 244"/>
                    <a:gd name="T24" fmla="*/ 249 w 249"/>
                    <a:gd name="T25" fmla="*/ 122 h 244"/>
                    <a:gd name="T26" fmla="*/ 238 w 249"/>
                    <a:gd name="T27" fmla="*/ 75 h 244"/>
                    <a:gd name="T28" fmla="*/ 216 w 249"/>
                    <a:gd name="T29" fmla="*/ 38 h 244"/>
                    <a:gd name="T30" fmla="*/ 173 w 249"/>
                    <a:gd name="T31" fmla="*/ 10 h 244"/>
                    <a:gd name="T32" fmla="*/ 130 w 249"/>
                    <a:gd name="T33" fmla="*/ 0 h 2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4">
                      <a:moveTo>
                        <a:pt x="130" y="0"/>
                      </a:moveTo>
                      <a:lnTo>
                        <a:pt x="86" y="10"/>
                      </a:lnTo>
                      <a:lnTo>
                        <a:pt x="43" y="38"/>
                      </a:lnTo>
                      <a:lnTo>
                        <a:pt x="11" y="75"/>
                      </a:lnTo>
                      <a:lnTo>
                        <a:pt x="0" y="122"/>
                      </a:lnTo>
                      <a:lnTo>
                        <a:pt x="11" y="169"/>
                      </a:lnTo>
                      <a:lnTo>
                        <a:pt x="43" y="206"/>
                      </a:lnTo>
                      <a:lnTo>
                        <a:pt x="86" y="235"/>
                      </a:lnTo>
                      <a:lnTo>
                        <a:pt x="130" y="244"/>
                      </a:lnTo>
                      <a:lnTo>
                        <a:pt x="173" y="235"/>
                      </a:lnTo>
                      <a:lnTo>
                        <a:pt x="216" y="206"/>
                      </a:lnTo>
                      <a:lnTo>
                        <a:pt x="238" y="169"/>
                      </a:lnTo>
                      <a:lnTo>
                        <a:pt x="249" y="122"/>
                      </a:lnTo>
                      <a:lnTo>
                        <a:pt x="238" y="75"/>
                      </a:lnTo>
                      <a:lnTo>
                        <a:pt x="216" y="38"/>
                      </a:lnTo>
                      <a:lnTo>
                        <a:pt x="173" y="1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0E80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27" name="Freeform 484"/>
                <p:cNvSpPr>
                  <a:spLocks/>
                </p:cNvSpPr>
                <p:nvPr/>
              </p:nvSpPr>
              <p:spPr bwMode="auto">
                <a:xfrm>
                  <a:off x="3995" y="2009"/>
                  <a:ext cx="227" cy="206"/>
                </a:xfrm>
                <a:custGeom>
                  <a:avLst/>
                  <a:gdLst>
                    <a:gd name="T0" fmla="*/ 119 w 227"/>
                    <a:gd name="T1" fmla="*/ 0 h 206"/>
                    <a:gd name="T2" fmla="*/ 75 w 227"/>
                    <a:gd name="T3" fmla="*/ 9 h 206"/>
                    <a:gd name="T4" fmla="*/ 43 w 227"/>
                    <a:gd name="T5" fmla="*/ 28 h 206"/>
                    <a:gd name="T6" fmla="*/ 10 w 227"/>
                    <a:gd name="T7" fmla="*/ 66 h 206"/>
                    <a:gd name="T8" fmla="*/ 0 w 227"/>
                    <a:gd name="T9" fmla="*/ 103 h 206"/>
                    <a:gd name="T10" fmla="*/ 10 w 227"/>
                    <a:gd name="T11" fmla="*/ 141 h 206"/>
                    <a:gd name="T12" fmla="*/ 43 w 227"/>
                    <a:gd name="T13" fmla="*/ 178 h 206"/>
                    <a:gd name="T14" fmla="*/ 75 w 227"/>
                    <a:gd name="T15" fmla="*/ 197 h 206"/>
                    <a:gd name="T16" fmla="*/ 119 w 227"/>
                    <a:gd name="T17" fmla="*/ 206 h 206"/>
                    <a:gd name="T18" fmla="*/ 162 w 227"/>
                    <a:gd name="T19" fmla="*/ 197 h 206"/>
                    <a:gd name="T20" fmla="*/ 195 w 227"/>
                    <a:gd name="T21" fmla="*/ 178 h 206"/>
                    <a:gd name="T22" fmla="*/ 216 w 227"/>
                    <a:gd name="T23" fmla="*/ 141 h 206"/>
                    <a:gd name="T24" fmla="*/ 227 w 227"/>
                    <a:gd name="T25" fmla="*/ 103 h 206"/>
                    <a:gd name="T26" fmla="*/ 216 w 227"/>
                    <a:gd name="T27" fmla="*/ 66 h 206"/>
                    <a:gd name="T28" fmla="*/ 195 w 227"/>
                    <a:gd name="T29" fmla="*/ 28 h 206"/>
                    <a:gd name="T30" fmla="*/ 162 w 227"/>
                    <a:gd name="T31" fmla="*/ 9 h 206"/>
                    <a:gd name="T32" fmla="*/ 119 w 227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7" h="206">
                      <a:moveTo>
                        <a:pt x="119" y="0"/>
                      </a:moveTo>
                      <a:lnTo>
                        <a:pt x="75" y="9"/>
                      </a:lnTo>
                      <a:lnTo>
                        <a:pt x="43" y="28"/>
                      </a:lnTo>
                      <a:lnTo>
                        <a:pt x="10" y="66"/>
                      </a:lnTo>
                      <a:lnTo>
                        <a:pt x="0" y="103"/>
                      </a:lnTo>
                      <a:lnTo>
                        <a:pt x="10" y="141"/>
                      </a:lnTo>
                      <a:lnTo>
                        <a:pt x="43" y="178"/>
                      </a:lnTo>
                      <a:lnTo>
                        <a:pt x="75" y="197"/>
                      </a:lnTo>
                      <a:lnTo>
                        <a:pt x="119" y="206"/>
                      </a:lnTo>
                      <a:lnTo>
                        <a:pt x="162" y="197"/>
                      </a:lnTo>
                      <a:lnTo>
                        <a:pt x="195" y="178"/>
                      </a:lnTo>
                      <a:lnTo>
                        <a:pt x="216" y="141"/>
                      </a:lnTo>
                      <a:lnTo>
                        <a:pt x="227" y="103"/>
                      </a:lnTo>
                      <a:lnTo>
                        <a:pt x="216" y="66"/>
                      </a:lnTo>
                      <a:lnTo>
                        <a:pt x="195" y="28"/>
                      </a:lnTo>
                      <a:lnTo>
                        <a:pt x="162" y="9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1D83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28" name="Freeform 485"/>
                <p:cNvSpPr>
                  <a:spLocks/>
                </p:cNvSpPr>
                <p:nvPr/>
              </p:nvSpPr>
              <p:spPr bwMode="auto">
                <a:xfrm>
                  <a:off x="4005" y="2018"/>
                  <a:ext cx="206" cy="188"/>
                </a:xfrm>
                <a:custGeom>
                  <a:avLst/>
                  <a:gdLst>
                    <a:gd name="T0" fmla="*/ 109 w 206"/>
                    <a:gd name="T1" fmla="*/ 0 h 188"/>
                    <a:gd name="T2" fmla="*/ 65 w 206"/>
                    <a:gd name="T3" fmla="*/ 10 h 188"/>
                    <a:gd name="T4" fmla="*/ 33 w 206"/>
                    <a:gd name="T5" fmla="*/ 28 h 188"/>
                    <a:gd name="T6" fmla="*/ 11 w 206"/>
                    <a:gd name="T7" fmla="*/ 57 h 188"/>
                    <a:gd name="T8" fmla="*/ 0 w 206"/>
                    <a:gd name="T9" fmla="*/ 94 h 188"/>
                    <a:gd name="T10" fmla="*/ 11 w 206"/>
                    <a:gd name="T11" fmla="*/ 132 h 188"/>
                    <a:gd name="T12" fmla="*/ 33 w 206"/>
                    <a:gd name="T13" fmla="*/ 160 h 188"/>
                    <a:gd name="T14" fmla="*/ 65 w 206"/>
                    <a:gd name="T15" fmla="*/ 178 h 188"/>
                    <a:gd name="T16" fmla="*/ 109 w 206"/>
                    <a:gd name="T17" fmla="*/ 188 h 188"/>
                    <a:gd name="T18" fmla="*/ 152 w 206"/>
                    <a:gd name="T19" fmla="*/ 178 h 188"/>
                    <a:gd name="T20" fmla="*/ 174 w 206"/>
                    <a:gd name="T21" fmla="*/ 160 h 188"/>
                    <a:gd name="T22" fmla="*/ 195 w 206"/>
                    <a:gd name="T23" fmla="*/ 132 h 188"/>
                    <a:gd name="T24" fmla="*/ 206 w 206"/>
                    <a:gd name="T25" fmla="*/ 94 h 188"/>
                    <a:gd name="T26" fmla="*/ 195 w 206"/>
                    <a:gd name="T27" fmla="*/ 57 h 188"/>
                    <a:gd name="T28" fmla="*/ 174 w 206"/>
                    <a:gd name="T29" fmla="*/ 28 h 188"/>
                    <a:gd name="T30" fmla="*/ 152 w 206"/>
                    <a:gd name="T31" fmla="*/ 10 h 188"/>
                    <a:gd name="T32" fmla="*/ 109 w 206"/>
                    <a:gd name="T33" fmla="*/ 0 h 1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6" h="188">
                      <a:moveTo>
                        <a:pt x="109" y="0"/>
                      </a:moveTo>
                      <a:lnTo>
                        <a:pt x="65" y="10"/>
                      </a:lnTo>
                      <a:lnTo>
                        <a:pt x="33" y="28"/>
                      </a:lnTo>
                      <a:lnTo>
                        <a:pt x="11" y="57"/>
                      </a:lnTo>
                      <a:lnTo>
                        <a:pt x="0" y="94"/>
                      </a:lnTo>
                      <a:lnTo>
                        <a:pt x="11" y="132"/>
                      </a:lnTo>
                      <a:lnTo>
                        <a:pt x="33" y="160"/>
                      </a:lnTo>
                      <a:lnTo>
                        <a:pt x="65" y="178"/>
                      </a:lnTo>
                      <a:lnTo>
                        <a:pt x="109" y="188"/>
                      </a:lnTo>
                      <a:lnTo>
                        <a:pt x="152" y="178"/>
                      </a:lnTo>
                      <a:lnTo>
                        <a:pt x="174" y="160"/>
                      </a:lnTo>
                      <a:lnTo>
                        <a:pt x="195" y="132"/>
                      </a:lnTo>
                      <a:lnTo>
                        <a:pt x="206" y="94"/>
                      </a:lnTo>
                      <a:lnTo>
                        <a:pt x="195" y="57"/>
                      </a:lnTo>
                      <a:lnTo>
                        <a:pt x="174" y="28"/>
                      </a:lnTo>
                      <a:lnTo>
                        <a:pt x="152" y="1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2A87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29" name="Freeform 486"/>
                <p:cNvSpPr>
                  <a:spLocks/>
                </p:cNvSpPr>
                <p:nvPr/>
              </p:nvSpPr>
              <p:spPr bwMode="auto">
                <a:xfrm>
                  <a:off x="4016" y="2028"/>
                  <a:ext cx="184" cy="178"/>
                </a:xfrm>
                <a:custGeom>
                  <a:avLst/>
                  <a:gdLst>
                    <a:gd name="T0" fmla="*/ 98 w 184"/>
                    <a:gd name="T1" fmla="*/ 0 h 178"/>
                    <a:gd name="T2" fmla="*/ 65 w 184"/>
                    <a:gd name="T3" fmla="*/ 9 h 178"/>
                    <a:gd name="T4" fmla="*/ 33 w 184"/>
                    <a:gd name="T5" fmla="*/ 28 h 178"/>
                    <a:gd name="T6" fmla="*/ 11 w 184"/>
                    <a:gd name="T7" fmla="*/ 56 h 178"/>
                    <a:gd name="T8" fmla="*/ 0 w 184"/>
                    <a:gd name="T9" fmla="*/ 84 h 178"/>
                    <a:gd name="T10" fmla="*/ 11 w 184"/>
                    <a:gd name="T11" fmla="*/ 122 h 178"/>
                    <a:gd name="T12" fmla="*/ 33 w 184"/>
                    <a:gd name="T13" fmla="*/ 150 h 178"/>
                    <a:gd name="T14" fmla="*/ 65 w 184"/>
                    <a:gd name="T15" fmla="*/ 168 h 178"/>
                    <a:gd name="T16" fmla="*/ 98 w 184"/>
                    <a:gd name="T17" fmla="*/ 178 h 178"/>
                    <a:gd name="T18" fmla="*/ 130 w 184"/>
                    <a:gd name="T19" fmla="*/ 168 h 178"/>
                    <a:gd name="T20" fmla="*/ 163 w 184"/>
                    <a:gd name="T21" fmla="*/ 150 h 178"/>
                    <a:gd name="T22" fmla="*/ 174 w 184"/>
                    <a:gd name="T23" fmla="*/ 122 h 178"/>
                    <a:gd name="T24" fmla="*/ 184 w 184"/>
                    <a:gd name="T25" fmla="*/ 84 h 178"/>
                    <a:gd name="T26" fmla="*/ 174 w 184"/>
                    <a:gd name="T27" fmla="*/ 56 h 178"/>
                    <a:gd name="T28" fmla="*/ 163 w 184"/>
                    <a:gd name="T29" fmla="*/ 28 h 178"/>
                    <a:gd name="T30" fmla="*/ 130 w 184"/>
                    <a:gd name="T31" fmla="*/ 9 h 178"/>
                    <a:gd name="T32" fmla="*/ 98 w 18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78">
                      <a:moveTo>
                        <a:pt x="98" y="0"/>
                      </a:moveTo>
                      <a:lnTo>
                        <a:pt x="65" y="9"/>
                      </a:lnTo>
                      <a:lnTo>
                        <a:pt x="33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22"/>
                      </a:lnTo>
                      <a:lnTo>
                        <a:pt x="33" y="150"/>
                      </a:lnTo>
                      <a:lnTo>
                        <a:pt x="65" y="168"/>
                      </a:lnTo>
                      <a:lnTo>
                        <a:pt x="98" y="178"/>
                      </a:lnTo>
                      <a:lnTo>
                        <a:pt x="130" y="168"/>
                      </a:lnTo>
                      <a:lnTo>
                        <a:pt x="163" y="150"/>
                      </a:lnTo>
                      <a:lnTo>
                        <a:pt x="174" y="122"/>
                      </a:lnTo>
                      <a:lnTo>
                        <a:pt x="184" y="84"/>
                      </a:lnTo>
                      <a:lnTo>
                        <a:pt x="174" y="56"/>
                      </a:lnTo>
                      <a:lnTo>
                        <a:pt x="163" y="28"/>
                      </a:lnTo>
                      <a:lnTo>
                        <a:pt x="130" y="9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398D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0" name="Freeform 487"/>
                <p:cNvSpPr>
                  <a:spLocks/>
                </p:cNvSpPr>
                <p:nvPr/>
              </p:nvSpPr>
              <p:spPr bwMode="auto">
                <a:xfrm>
                  <a:off x="4027" y="2037"/>
                  <a:ext cx="173" cy="159"/>
                </a:xfrm>
                <a:custGeom>
                  <a:avLst/>
                  <a:gdLst>
                    <a:gd name="T0" fmla="*/ 87 w 173"/>
                    <a:gd name="T1" fmla="*/ 0 h 159"/>
                    <a:gd name="T2" fmla="*/ 54 w 173"/>
                    <a:gd name="T3" fmla="*/ 9 h 159"/>
                    <a:gd name="T4" fmla="*/ 33 w 173"/>
                    <a:gd name="T5" fmla="*/ 28 h 159"/>
                    <a:gd name="T6" fmla="*/ 11 w 173"/>
                    <a:gd name="T7" fmla="*/ 47 h 159"/>
                    <a:gd name="T8" fmla="*/ 0 w 173"/>
                    <a:gd name="T9" fmla="*/ 75 h 159"/>
                    <a:gd name="T10" fmla="*/ 11 w 173"/>
                    <a:gd name="T11" fmla="*/ 113 h 159"/>
                    <a:gd name="T12" fmla="*/ 33 w 173"/>
                    <a:gd name="T13" fmla="*/ 131 h 159"/>
                    <a:gd name="T14" fmla="*/ 54 w 173"/>
                    <a:gd name="T15" fmla="*/ 150 h 159"/>
                    <a:gd name="T16" fmla="*/ 87 w 173"/>
                    <a:gd name="T17" fmla="*/ 159 h 159"/>
                    <a:gd name="T18" fmla="*/ 119 w 173"/>
                    <a:gd name="T19" fmla="*/ 150 h 159"/>
                    <a:gd name="T20" fmla="*/ 152 w 173"/>
                    <a:gd name="T21" fmla="*/ 131 h 159"/>
                    <a:gd name="T22" fmla="*/ 163 w 173"/>
                    <a:gd name="T23" fmla="*/ 113 h 159"/>
                    <a:gd name="T24" fmla="*/ 173 w 173"/>
                    <a:gd name="T25" fmla="*/ 75 h 159"/>
                    <a:gd name="T26" fmla="*/ 163 w 173"/>
                    <a:gd name="T27" fmla="*/ 47 h 159"/>
                    <a:gd name="T28" fmla="*/ 152 w 173"/>
                    <a:gd name="T29" fmla="*/ 28 h 159"/>
                    <a:gd name="T30" fmla="*/ 119 w 173"/>
                    <a:gd name="T31" fmla="*/ 9 h 159"/>
                    <a:gd name="T32" fmla="*/ 87 w 173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3" h="159">
                      <a:moveTo>
                        <a:pt x="87" y="0"/>
                      </a:moveTo>
                      <a:lnTo>
                        <a:pt x="54" y="9"/>
                      </a:lnTo>
                      <a:lnTo>
                        <a:pt x="33" y="28"/>
                      </a:lnTo>
                      <a:lnTo>
                        <a:pt x="11" y="47"/>
                      </a:lnTo>
                      <a:lnTo>
                        <a:pt x="0" y="75"/>
                      </a:lnTo>
                      <a:lnTo>
                        <a:pt x="11" y="113"/>
                      </a:lnTo>
                      <a:lnTo>
                        <a:pt x="33" y="131"/>
                      </a:lnTo>
                      <a:lnTo>
                        <a:pt x="54" y="150"/>
                      </a:lnTo>
                      <a:lnTo>
                        <a:pt x="87" y="159"/>
                      </a:lnTo>
                      <a:lnTo>
                        <a:pt x="119" y="150"/>
                      </a:lnTo>
                      <a:lnTo>
                        <a:pt x="152" y="131"/>
                      </a:lnTo>
                      <a:lnTo>
                        <a:pt x="163" y="113"/>
                      </a:lnTo>
                      <a:lnTo>
                        <a:pt x="173" y="75"/>
                      </a:lnTo>
                      <a:lnTo>
                        <a:pt x="163" y="47"/>
                      </a:lnTo>
                      <a:lnTo>
                        <a:pt x="152" y="28"/>
                      </a:lnTo>
                      <a:lnTo>
                        <a:pt x="119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4894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1" name="Freeform 488"/>
                <p:cNvSpPr>
                  <a:spLocks/>
                </p:cNvSpPr>
                <p:nvPr/>
              </p:nvSpPr>
              <p:spPr bwMode="auto">
                <a:xfrm>
                  <a:off x="4038" y="2046"/>
                  <a:ext cx="152" cy="141"/>
                </a:xfrm>
                <a:custGeom>
                  <a:avLst/>
                  <a:gdLst>
                    <a:gd name="T0" fmla="*/ 76 w 152"/>
                    <a:gd name="T1" fmla="*/ 0 h 141"/>
                    <a:gd name="T2" fmla="*/ 54 w 152"/>
                    <a:gd name="T3" fmla="*/ 10 h 141"/>
                    <a:gd name="T4" fmla="*/ 22 w 152"/>
                    <a:gd name="T5" fmla="*/ 19 h 141"/>
                    <a:gd name="T6" fmla="*/ 11 w 152"/>
                    <a:gd name="T7" fmla="*/ 38 h 141"/>
                    <a:gd name="T8" fmla="*/ 0 w 152"/>
                    <a:gd name="T9" fmla="*/ 66 h 141"/>
                    <a:gd name="T10" fmla="*/ 11 w 152"/>
                    <a:gd name="T11" fmla="*/ 94 h 141"/>
                    <a:gd name="T12" fmla="*/ 22 w 152"/>
                    <a:gd name="T13" fmla="*/ 122 h 141"/>
                    <a:gd name="T14" fmla="*/ 54 w 152"/>
                    <a:gd name="T15" fmla="*/ 132 h 141"/>
                    <a:gd name="T16" fmla="*/ 76 w 152"/>
                    <a:gd name="T17" fmla="*/ 141 h 141"/>
                    <a:gd name="T18" fmla="*/ 108 w 152"/>
                    <a:gd name="T19" fmla="*/ 132 h 141"/>
                    <a:gd name="T20" fmla="*/ 130 w 152"/>
                    <a:gd name="T21" fmla="*/ 122 h 141"/>
                    <a:gd name="T22" fmla="*/ 152 w 152"/>
                    <a:gd name="T23" fmla="*/ 94 h 141"/>
                    <a:gd name="T24" fmla="*/ 152 w 152"/>
                    <a:gd name="T25" fmla="*/ 66 h 141"/>
                    <a:gd name="T26" fmla="*/ 152 w 152"/>
                    <a:gd name="T27" fmla="*/ 38 h 141"/>
                    <a:gd name="T28" fmla="*/ 130 w 152"/>
                    <a:gd name="T29" fmla="*/ 19 h 141"/>
                    <a:gd name="T30" fmla="*/ 108 w 152"/>
                    <a:gd name="T31" fmla="*/ 10 h 141"/>
                    <a:gd name="T32" fmla="*/ 76 w 152"/>
                    <a:gd name="T33" fmla="*/ 0 h 1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1">
                      <a:moveTo>
                        <a:pt x="76" y="0"/>
                      </a:moveTo>
                      <a:lnTo>
                        <a:pt x="54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54" y="132"/>
                      </a:lnTo>
                      <a:lnTo>
                        <a:pt x="76" y="141"/>
                      </a:lnTo>
                      <a:lnTo>
                        <a:pt x="108" y="132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6"/>
                      </a:lnTo>
                      <a:lnTo>
                        <a:pt x="152" y="38"/>
                      </a:lnTo>
                      <a:lnTo>
                        <a:pt x="130" y="19"/>
                      </a:lnTo>
                      <a:lnTo>
                        <a:pt x="108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79D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2" name="Freeform 489"/>
                <p:cNvSpPr>
                  <a:spLocks/>
                </p:cNvSpPr>
                <p:nvPr/>
              </p:nvSpPr>
              <p:spPr bwMode="auto">
                <a:xfrm>
                  <a:off x="4049" y="2056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3 w 130"/>
                    <a:gd name="T3" fmla="*/ 9 h 122"/>
                    <a:gd name="T4" fmla="*/ 21 w 130"/>
                    <a:gd name="T5" fmla="*/ 19 h 122"/>
                    <a:gd name="T6" fmla="*/ 11 w 130"/>
                    <a:gd name="T7" fmla="*/ 37 h 122"/>
                    <a:gd name="T8" fmla="*/ 0 w 130"/>
                    <a:gd name="T9" fmla="*/ 65 h 122"/>
                    <a:gd name="T10" fmla="*/ 11 w 130"/>
                    <a:gd name="T11" fmla="*/ 84 h 122"/>
                    <a:gd name="T12" fmla="*/ 21 w 130"/>
                    <a:gd name="T13" fmla="*/ 103 h 122"/>
                    <a:gd name="T14" fmla="*/ 43 w 130"/>
                    <a:gd name="T15" fmla="*/ 122 h 122"/>
                    <a:gd name="T16" fmla="*/ 65 w 130"/>
                    <a:gd name="T17" fmla="*/ 122 h 122"/>
                    <a:gd name="T18" fmla="*/ 86 w 130"/>
                    <a:gd name="T19" fmla="*/ 122 h 122"/>
                    <a:gd name="T20" fmla="*/ 108 w 130"/>
                    <a:gd name="T21" fmla="*/ 103 h 122"/>
                    <a:gd name="T22" fmla="*/ 130 w 130"/>
                    <a:gd name="T23" fmla="*/ 84 h 122"/>
                    <a:gd name="T24" fmla="*/ 130 w 130"/>
                    <a:gd name="T25" fmla="*/ 65 h 122"/>
                    <a:gd name="T26" fmla="*/ 130 w 130"/>
                    <a:gd name="T27" fmla="*/ 37 h 122"/>
                    <a:gd name="T28" fmla="*/ 108 w 130"/>
                    <a:gd name="T29" fmla="*/ 19 h 122"/>
                    <a:gd name="T30" fmla="*/ 86 w 130"/>
                    <a:gd name="T31" fmla="*/ 9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3" y="9"/>
                      </a:lnTo>
                      <a:lnTo>
                        <a:pt x="21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84"/>
                      </a:lnTo>
                      <a:lnTo>
                        <a:pt x="21" y="103"/>
                      </a:lnTo>
                      <a:lnTo>
                        <a:pt x="43" y="122"/>
                      </a:lnTo>
                      <a:lnTo>
                        <a:pt x="65" y="122"/>
                      </a:lnTo>
                      <a:lnTo>
                        <a:pt x="86" y="122"/>
                      </a:lnTo>
                      <a:lnTo>
                        <a:pt x="108" y="103"/>
                      </a:lnTo>
                      <a:lnTo>
                        <a:pt x="130" y="84"/>
                      </a:lnTo>
                      <a:lnTo>
                        <a:pt x="130" y="65"/>
                      </a:lnTo>
                      <a:lnTo>
                        <a:pt x="130" y="37"/>
                      </a:lnTo>
                      <a:lnTo>
                        <a:pt x="108" y="19"/>
                      </a:lnTo>
                      <a:lnTo>
                        <a:pt x="86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5A6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3" name="Freeform 490"/>
                <p:cNvSpPr>
                  <a:spLocks/>
                </p:cNvSpPr>
                <p:nvPr/>
              </p:nvSpPr>
              <p:spPr bwMode="auto">
                <a:xfrm>
                  <a:off x="4049" y="2065"/>
                  <a:ext cx="119" cy="103"/>
                </a:xfrm>
                <a:custGeom>
                  <a:avLst/>
                  <a:gdLst>
                    <a:gd name="T0" fmla="*/ 65 w 119"/>
                    <a:gd name="T1" fmla="*/ 0 h 103"/>
                    <a:gd name="T2" fmla="*/ 43 w 119"/>
                    <a:gd name="T3" fmla="*/ 10 h 103"/>
                    <a:gd name="T4" fmla="*/ 21 w 119"/>
                    <a:gd name="T5" fmla="*/ 19 h 103"/>
                    <a:gd name="T6" fmla="*/ 11 w 119"/>
                    <a:gd name="T7" fmla="*/ 38 h 103"/>
                    <a:gd name="T8" fmla="*/ 0 w 119"/>
                    <a:gd name="T9" fmla="*/ 56 h 103"/>
                    <a:gd name="T10" fmla="*/ 11 w 119"/>
                    <a:gd name="T11" fmla="*/ 75 h 103"/>
                    <a:gd name="T12" fmla="*/ 21 w 119"/>
                    <a:gd name="T13" fmla="*/ 94 h 103"/>
                    <a:gd name="T14" fmla="*/ 65 w 119"/>
                    <a:gd name="T15" fmla="*/ 103 h 103"/>
                    <a:gd name="T16" fmla="*/ 108 w 119"/>
                    <a:gd name="T17" fmla="*/ 94 h 103"/>
                    <a:gd name="T18" fmla="*/ 119 w 119"/>
                    <a:gd name="T19" fmla="*/ 56 h 103"/>
                    <a:gd name="T20" fmla="*/ 108 w 119"/>
                    <a:gd name="T21" fmla="*/ 19 h 103"/>
                    <a:gd name="T22" fmla="*/ 86 w 119"/>
                    <a:gd name="T23" fmla="*/ 10 h 103"/>
                    <a:gd name="T24" fmla="*/ 65 w 119"/>
                    <a:gd name="T25" fmla="*/ 0 h 10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9" h="103">
                      <a:moveTo>
                        <a:pt x="65" y="0"/>
                      </a:moveTo>
                      <a:lnTo>
                        <a:pt x="43" y="10"/>
                      </a:lnTo>
                      <a:lnTo>
                        <a:pt x="21" y="19"/>
                      </a:lnTo>
                      <a:lnTo>
                        <a:pt x="11" y="38"/>
                      </a:lnTo>
                      <a:lnTo>
                        <a:pt x="0" y="56"/>
                      </a:lnTo>
                      <a:lnTo>
                        <a:pt x="11" y="75"/>
                      </a:lnTo>
                      <a:lnTo>
                        <a:pt x="21" y="94"/>
                      </a:lnTo>
                      <a:lnTo>
                        <a:pt x="65" y="103"/>
                      </a:lnTo>
                      <a:lnTo>
                        <a:pt x="108" y="94"/>
                      </a:lnTo>
                      <a:lnTo>
                        <a:pt x="119" y="56"/>
                      </a:lnTo>
                      <a:lnTo>
                        <a:pt x="108" y="19"/>
                      </a:lnTo>
                      <a:lnTo>
                        <a:pt x="86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72AF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4" name="Freeform 491"/>
                <p:cNvSpPr>
                  <a:spLocks/>
                </p:cNvSpPr>
                <p:nvPr/>
              </p:nvSpPr>
              <p:spPr bwMode="auto">
                <a:xfrm>
                  <a:off x="4060" y="2075"/>
                  <a:ext cx="97" cy="84"/>
                </a:xfrm>
                <a:custGeom>
                  <a:avLst/>
                  <a:gdLst>
                    <a:gd name="T0" fmla="*/ 54 w 97"/>
                    <a:gd name="T1" fmla="*/ 0 h 84"/>
                    <a:gd name="T2" fmla="*/ 10 w 97"/>
                    <a:gd name="T3" fmla="*/ 9 h 84"/>
                    <a:gd name="T4" fmla="*/ 0 w 97"/>
                    <a:gd name="T5" fmla="*/ 46 h 84"/>
                    <a:gd name="T6" fmla="*/ 10 w 97"/>
                    <a:gd name="T7" fmla="*/ 75 h 84"/>
                    <a:gd name="T8" fmla="*/ 54 w 97"/>
                    <a:gd name="T9" fmla="*/ 84 h 84"/>
                    <a:gd name="T10" fmla="*/ 86 w 97"/>
                    <a:gd name="T11" fmla="*/ 75 h 84"/>
                    <a:gd name="T12" fmla="*/ 97 w 97"/>
                    <a:gd name="T13" fmla="*/ 46 h 84"/>
                    <a:gd name="T14" fmla="*/ 86 w 97"/>
                    <a:gd name="T15" fmla="*/ 9 h 84"/>
                    <a:gd name="T16" fmla="*/ 54 w 9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7" h="84">
                      <a:moveTo>
                        <a:pt x="54" y="0"/>
                      </a:moveTo>
                      <a:lnTo>
                        <a:pt x="10" y="9"/>
                      </a:lnTo>
                      <a:lnTo>
                        <a:pt x="0" y="46"/>
                      </a:lnTo>
                      <a:lnTo>
                        <a:pt x="10" y="75"/>
                      </a:lnTo>
                      <a:lnTo>
                        <a:pt x="54" y="84"/>
                      </a:lnTo>
                      <a:lnTo>
                        <a:pt x="86" y="75"/>
                      </a:lnTo>
                      <a:lnTo>
                        <a:pt x="97" y="46"/>
                      </a:lnTo>
                      <a:lnTo>
                        <a:pt x="86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DB7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5" name="Freeform 492"/>
                <p:cNvSpPr>
                  <a:spLocks/>
                </p:cNvSpPr>
                <p:nvPr/>
              </p:nvSpPr>
              <p:spPr bwMode="auto">
                <a:xfrm>
                  <a:off x="4070" y="2084"/>
                  <a:ext cx="76" cy="66"/>
                </a:xfrm>
                <a:custGeom>
                  <a:avLst/>
                  <a:gdLst>
                    <a:gd name="T0" fmla="*/ 44 w 76"/>
                    <a:gd name="T1" fmla="*/ 0 h 66"/>
                    <a:gd name="T2" fmla="*/ 11 w 76"/>
                    <a:gd name="T3" fmla="*/ 9 h 66"/>
                    <a:gd name="T4" fmla="*/ 0 w 76"/>
                    <a:gd name="T5" fmla="*/ 37 h 66"/>
                    <a:gd name="T6" fmla="*/ 11 w 76"/>
                    <a:gd name="T7" fmla="*/ 56 h 66"/>
                    <a:gd name="T8" fmla="*/ 44 w 76"/>
                    <a:gd name="T9" fmla="*/ 66 h 66"/>
                    <a:gd name="T10" fmla="*/ 65 w 76"/>
                    <a:gd name="T11" fmla="*/ 56 h 66"/>
                    <a:gd name="T12" fmla="*/ 76 w 76"/>
                    <a:gd name="T13" fmla="*/ 37 h 66"/>
                    <a:gd name="T14" fmla="*/ 65 w 76"/>
                    <a:gd name="T15" fmla="*/ 9 h 66"/>
                    <a:gd name="T16" fmla="*/ 44 w 76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44" y="0"/>
                      </a:moveTo>
                      <a:lnTo>
                        <a:pt x="11" y="9"/>
                      </a:lnTo>
                      <a:lnTo>
                        <a:pt x="0" y="37"/>
                      </a:lnTo>
                      <a:lnTo>
                        <a:pt x="11" y="56"/>
                      </a:lnTo>
                      <a:lnTo>
                        <a:pt x="44" y="66"/>
                      </a:lnTo>
                      <a:lnTo>
                        <a:pt x="65" y="56"/>
                      </a:lnTo>
                      <a:lnTo>
                        <a:pt x="76" y="37"/>
                      </a:lnTo>
                      <a:lnTo>
                        <a:pt x="65" y="9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86BE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6" name="Freeform 493"/>
                <p:cNvSpPr>
                  <a:spLocks/>
                </p:cNvSpPr>
                <p:nvPr/>
              </p:nvSpPr>
              <p:spPr bwMode="auto">
                <a:xfrm>
                  <a:off x="4081" y="2093"/>
                  <a:ext cx="65" cy="57"/>
                </a:xfrm>
                <a:custGeom>
                  <a:avLst/>
                  <a:gdLst>
                    <a:gd name="T0" fmla="*/ 33 w 65"/>
                    <a:gd name="T1" fmla="*/ 0 h 57"/>
                    <a:gd name="T2" fmla="*/ 11 w 65"/>
                    <a:gd name="T3" fmla="*/ 10 h 57"/>
                    <a:gd name="T4" fmla="*/ 0 w 65"/>
                    <a:gd name="T5" fmla="*/ 28 h 57"/>
                    <a:gd name="T6" fmla="*/ 11 w 65"/>
                    <a:gd name="T7" fmla="*/ 47 h 57"/>
                    <a:gd name="T8" fmla="*/ 33 w 65"/>
                    <a:gd name="T9" fmla="*/ 57 h 57"/>
                    <a:gd name="T10" fmla="*/ 54 w 65"/>
                    <a:gd name="T11" fmla="*/ 47 h 57"/>
                    <a:gd name="T12" fmla="*/ 65 w 65"/>
                    <a:gd name="T13" fmla="*/ 28 h 57"/>
                    <a:gd name="T14" fmla="*/ 54 w 65"/>
                    <a:gd name="T15" fmla="*/ 10 h 57"/>
                    <a:gd name="T16" fmla="*/ 33 w 65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7">
                      <a:moveTo>
                        <a:pt x="33" y="0"/>
                      </a:moveTo>
                      <a:lnTo>
                        <a:pt x="11" y="10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3" y="57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1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8DC4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7" name="Freeform 494"/>
                <p:cNvSpPr>
                  <a:spLocks/>
                </p:cNvSpPr>
                <p:nvPr/>
              </p:nvSpPr>
              <p:spPr bwMode="auto">
                <a:xfrm>
                  <a:off x="4092" y="2103"/>
                  <a:ext cx="43" cy="37"/>
                </a:xfrm>
                <a:custGeom>
                  <a:avLst/>
                  <a:gdLst>
                    <a:gd name="T0" fmla="*/ 22 w 43"/>
                    <a:gd name="T1" fmla="*/ 0 h 37"/>
                    <a:gd name="T2" fmla="*/ 11 w 43"/>
                    <a:gd name="T3" fmla="*/ 9 h 37"/>
                    <a:gd name="T4" fmla="*/ 0 w 43"/>
                    <a:gd name="T5" fmla="*/ 18 h 37"/>
                    <a:gd name="T6" fmla="*/ 11 w 43"/>
                    <a:gd name="T7" fmla="*/ 28 h 37"/>
                    <a:gd name="T8" fmla="*/ 22 w 43"/>
                    <a:gd name="T9" fmla="*/ 37 h 37"/>
                    <a:gd name="T10" fmla="*/ 33 w 43"/>
                    <a:gd name="T11" fmla="*/ 28 h 37"/>
                    <a:gd name="T12" fmla="*/ 43 w 43"/>
                    <a:gd name="T13" fmla="*/ 18 h 37"/>
                    <a:gd name="T14" fmla="*/ 33 w 43"/>
                    <a:gd name="T15" fmla="*/ 9 h 37"/>
                    <a:gd name="T16" fmla="*/ 22 w 43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37">
                      <a:moveTo>
                        <a:pt x="22" y="0"/>
                      </a:moveTo>
                      <a:lnTo>
                        <a:pt x="11" y="9"/>
                      </a:lnTo>
                      <a:lnTo>
                        <a:pt x="0" y="18"/>
                      </a:lnTo>
                      <a:lnTo>
                        <a:pt x="11" y="28"/>
                      </a:lnTo>
                      <a:lnTo>
                        <a:pt x="22" y="37"/>
                      </a:lnTo>
                      <a:lnTo>
                        <a:pt x="33" y="28"/>
                      </a:lnTo>
                      <a:lnTo>
                        <a:pt x="43" y="18"/>
                      </a:lnTo>
                      <a:lnTo>
                        <a:pt x="33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2C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8" name="Freeform 495"/>
                <p:cNvSpPr>
                  <a:spLocks/>
                </p:cNvSpPr>
                <p:nvPr/>
              </p:nvSpPr>
              <p:spPr bwMode="auto">
                <a:xfrm>
                  <a:off x="4103" y="2112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9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9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96CA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64" name="Group 510"/>
              <p:cNvGrpSpPr>
                <a:grpSpLocks/>
              </p:cNvGrpSpPr>
              <p:nvPr/>
            </p:nvGrpSpPr>
            <p:grpSpPr bwMode="auto">
              <a:xfrm>
                <a:off x="5033962" y="3159125"/>
                <a:ext cx="395288" cy="387350"/>
                <a:chOff x="3171" y="1990"/>
                <a:chExt cx="249" cy="244"/>
              </a:xfrm>
            </p:grpSpPr>
            <p:sp>
              <p:nvSpPr>
                <p:cNvPr id="113" name="Freeform 497"/>
                <p:cNvSpPr>
                  <a:spLocks/>
                </p:cNvSpPr>
                <p:nvPr/>
              </p:nvSpPr>
              <p:spPr bwMode="auto">
                <a:xfrm>
                  <a:off x="3171" y="1990"/>
                  <a:ext cx="249" cy="244"/>
                </a:xfrm>
                <a:custGeom>
                  <a:avLst/>
                  <a:gdLst>
                    <a:gd name="T0" fmla="*/ 130 w 249"/>
                    <a:gd name="T1" fmla="*/ 0 h 244"/>
                    <a:gd name="T2" fmla="*/ 87 w 249"/>
                    <a:gd name="T3" fmla="*/ 10 h 244"/>
                    <a:gd name="T4" fmla="*/ 44 w 249"/>
                    <a:gd name="T5" fmla="*/ 38 h 244"/>
                    <a:gd name="T6" fmla="*/ 11 w 249"/>
                    <a:gd name="T7" fmla="*/ 75 h 244"/>
                    <a:gd name="T8" fmla="*/ 0 w 249"/>
                    <a:gd name="T9" fmla="*/ 122 h 244"/>
                    <a:gd name="T10" fmla="*/ 11 w 249"/>
                    <a:gd name="T11" fmla="*/ 169 h 244"/>
                    <a:gd name="T12" fmla="*/ 44 w 249"/>
                    <a:gd name="T13" fmla="*/ 206 h 244"/>
                    <a:gd name="T14" fmla="*/ 87 w 249"/>
                    <a:gd name="T15" fmla="*/ 235 h 244"/>
                    <a:gd name="T16" fmla="*/ 130 w 249"/>
                    <a:gd name="T17" fmla="*/ 244 h 244"/>
                    <a:gd name="T18" fmla="*/ 174 w 249"/>
                    <a:gd name="T19" fmla="*/ 235 h 244"/>
                    <a:gd name="T20" fmla="*/ 217 w 249"/>
                    <a:gd name="T21" fmla="*/ 206 h 244"/>
                    <a:gd name="T22" fmla="*/ 239 w 249"/>
                    <a:gd name="T23" fmla="*/ 169 h 244"/>
                    <a:gd name="T24" fmla="*/ 249 w 249"/>
                    <a:gd name="T25" fmla="*/ 122 h 244"/>
                    <a:gd name="T26" fmla="*/ 239 w 249"/>
                    <a:gd name="T27" fmla="*/ 75 h 244"/>
                    <a:gd name="T28" fmla="*/ 217 w 249"/>
                    <a:gd name="T29" fmla="*/ 38 h 244"/>
                    <a:gd name="T30" fmla="*/ 174 w 249"/>
                    <a:gd name="T31" fmla="*/ 10 h 244"/>
                    <a:gd name="T32" fmla="*/ 130 w 249"/>
                    <a:gd name="T33" fmla="*/ 0 h 2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9" h="244">
                      <a:moveTo>
                        <a:pt x="130" y="0"/>
                      </a:moveTo>
                      <a:lnTo>
                        <a:pt x="87" y="10"/>
                      </a:lnTo>
                      <a:lnTo>
                        <a:pt x="44" y="38"/>
                      </a:lnTo>
                      <a:lnTo>
                        <a:pt x="11" y="75"/>
                      </a:lnTo>
                      <a:lnTo>
                        <a:pt x="0" y="122"/>
                      </a:lnTo>
                      <a:lnTo>
                        <a:pt x="11" y="169"/>
                      </a:lnTo>
                      <a:lnTo>
                        <a:pt x="44" y="206"/>
                      </a:lnTo>
                      <a:lnTo>
                        <a:pt x="87" y="235"/>
                      </a:lnTo>
                      <a:lnTo>
                        <a:pt x="130" y="244"/>
                      </a:lnTo>
                      <a:lnTo>
                        <a:pt x="174" y="235"/>
                      </a:lnTo>
                      <a:lnTo>
                        <a:pt x="217" y="206"/>
                      </a:lnTo>
                      <a:lnTo>
                        <a:pt x="239" y="169"/>
                      </a:lnTo>
                      <a:lnTo>
                        <a:pt x="249" y="122"/>
                      </a:lnTo>
                      <a:lnTo>
                        <a:pt x="239" y="75"/>
                      </a:lnTo>
                      <a:lnTo>
                        <a:pt x="217" y="38"/>
                      </a:lnTo>
                      <a:lnTo>
                        <a:pt x="174" y="1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FF99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14" name="Freeform 498"/>
                <p:cNvSpPr>
                  <a:spLocks/>
                </p:cNvSpPr>
                <p:nvPr/>
              </p:nvSpPr>
              <p:spPr bwMode="auto">
                <a:xfrm>
                  <a:off x="3182" y="2009"/>
                  <a:ext cx="228" cy="206"/>
                </a:xfrm>
                <a:custGeom>
                  <a:avLst/>
                  <a:gdLst>
                    <a:gd name="T0" fmla="*/ 119 w 228"/>
                    <a:gd name="T1" fmla="*/ 0 h 206"/>
                    <a:gd name="T2" fmla="*/ 76 w 228"/>
                    <a:gd name="T3" fmla="*/ 9 h 206"/>
                    <a:gd name="T4" fmla="*/ 43 w 228"/>
                    <a:gd name="T5" fmla="*/ 28 h 206"/>
                    <a:gd name="T6" fmla="*/ 11 w 228"/>
                    <a:gd name="T7" fmla="*/ 66 h 206"/>
                    <a:gd name="T8" fmla="*/ 0 w 228"/>
                    <a:gd name="T9" fmla="*/ 103 h 206"/>
                    <a:gd name="T10" fmla="*/ 11 w 228"/>
                    <a:gd name="T11" fmla="*/ 141 h 206"/>
                    <a:gd name="T12" fmla="*/ 43 w 228"/>
                    <a:gd name="T13" fmla="*/ 178 h 206"/>
                    <a:gd name="T14" fmla="*/ 76 w 228"/>
                    <a:gd name="T15" fmla="*/ 197 h 206"/>
                    <a:gd name="T16" fmla="*/ 119 w 228"/>
                    <a:gd name="T17" fmla="*/ 206 h 206"/>
                    <a:gd name="T18" fmla="*/ 163 w 228"/>
                    <a:gd name="T19" fmla="*/ 197 h 206"/>
                    <a:gd name="T20" fmla="*/ 195 w 228"/>
                    <a:gd name="T21" fmla="*/ 178 h 206"/>
                    <a:gd name="T22" fmla="*/ 217 w 228"/>
                    <a:gd name="T23" fmla="*/ 141 h 206"/>
                    <a:gd name="T24" fmla="*/ 228 w 228"/>
                    <a:gd name="T25" fmla="*/ 103 h 206"/>
                    <a:gd name="T26" fmla="*/ 217 w 228"/>
                    <a:gd name="T27" fmla="*/ 66 h 206"/>
                    <a:gd name="T28" fmla="*/ 195 w 228"/>
                    <a:gd name="T29" fmla="*/ 28 h 206"/>
                    <a:gd name="T30" fmla="*/ 163 w 228"/>
                    <a:gd name="T31" fmla="*/ 9 h 206"/>
                    <a:gd name="T32" fmla="*/ 119 w 228"/>
                    <a:gd name="T33" fmla="*/ 0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8" h="206">
                      <a:moveTo>
                        <a:pt x="119" y="0"/>
                      </a:moveTo>
                      <a:lnTo>
                        <a:pt x="76" y="9"/>
                      </a:lnTo>
                      <a:lnTo>
                        <a:pt x="43" y="28"/>
                      </a:lnTo>
                      <a:lnTo>
                        <a:pt x="11" y="66"/>
                      </a:lnTo>
                      <a:lnTo>
                        <a:pt x="0" y="103"/>
                      </a:lnTo>
                      <a:lnTo>
                        <a:pt x="11" y="141"/>
                      </a:lnTo>
                      <a:lnTo>
                        <a:pt x="43" y="178"/>
                      </a:lnTo>
                      <a:lnTo>
                        <a:pt x="76" y="197"/>
                      </a:lnTo>
                      <a:lnTo>
                        <a:pt x="119" y="206"/>
                      </a:lnTo>
                      <a:lnTo>
                        <a:pt x="163" y="197"/>
                      </a:lnTo>
                      <a:lnTo>
                        <a:pt x="195" y="178"/>
                      </a:lnTo>
                      <a:lnTo>
                        <a:pt x="217" y="141"/>
                      </a:lnTo>
                      <a:lnTo>
                        <a:pt x="228" y="103"/>
                      </a:lnTo>
                      <a:lnTo>
                        <a:pt x="217" y="66"/>
                      </a:lnTo>
                      <a:lnTo>
                        <a:pt x="195" y="28"/>
                      </a:lnTo>
                      <a:lnTo>
                        <a:pt x="163" y="9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FF9B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15" name="Freeform 499"/>
                <p:cNvSpPr>
                  <a:spLocks/>
                </p:cNvSpPr>
                <p:nvPr/>
              </p:nvSpPr>
              <p:spPr bwMode="auto">
                <a:xfrm>
                  <a:off x="3193" y="2018"/>
                  <a:ext cx="206" cy="188"/>
                </a:xfrm>
                <a:custGeom>
                  <a:avLst/>
                  <a:gdLst>
                    <a:gd name="T0" fmla="*/ 108 w 206"/>
                    <a:gd name="T1" fmla="*/ 0 h 188"/>
                    <a:gd name="T2" fmla="*/ 65 w 206"/>
                    <a:gd name="T3" fmla="*/ 10 h 188"/>
                    <a:gd name="T4" fmla="*/ 32 w 206"/>
                    <a:gd name="T5" fmla="*/ 28 h 188"/>
                    <a:gd name="T6" fmla="*/ 11 w 206"/>
                    <a:gd name="T7" fmla="*/ 57 h 188"/>
                    <a:gd name="T8" fmla="*/ 0 w 206"/>
                    <a:gd name="T9" fmla="*/ 94 h 188"/>
                    <a:gd name="T10" fmla="*/ 11 w 206"/>
                    <a:gd name="T11" fmla="*/ 132 h 188"/>
                    <a:gd name="T12" fmla="*/ 32 w 206"/>
                    <a:gd name="T13" fmla="*/ 160 h 188"/>
                    <a:gd name="T14" fmla="*/ 65 w 206"/>
                    <a:gd name="T15" fmla="*/ 178 h 188"/>
                    <a:gd name="T16" fmla="*/ 108 w 206"/>
                    <a:gd name="T17" fmla="*/ 188 h 188"/>
                    <a:gd name="T18" fmla="*/ 152 w 206"/>
                    <a:gd name="T19" fmla="*/ 178 h 188"/>
                    <a:gd name="T20" fmla="*/ 173 w 206"/>
                    <a:gd name="T21" fmla="*/ 160 h 188"/>
                    <a:gd name="T22" fmla="*/ 195 w 206"/>
                    <a:gd name="T23" fmla="*/ 132 h 188"/>
                    <a:gd name="T24" fmla="*/ 206 w 206"/>
                    <a:gd name="T25" fmla="*/ 94 h 188"/>
                    <a:gd name="T26" fmla="*/ 195 w 206"/>
                    <a:gd name="T27" fmla="*/ 57 h 188"/>
                    <a:gd name="T28" fmla="*/ 173 w 206"/>
                    <a:gd name="T29" fmla="*/ 28 h 188"/>
                    <a:gd name="T30" fmla="*/ 152 w 206"/>
                    <a:gd name="T31" fmla="*/ 10 h 188"/>
                    <a:gd name="T32" fmla="*/ 108 w 206"/>
                    <a:gd name="T33" fmla="*/ 0 h 1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6" h="188">
                      <a:moveTo>
                        <a:pt x="108" y="0"/>
                      </a:moveTo>
                      <a:lnTo>
                        <a:pt x="65" y="10"/>
                      </a:lnTo>
                      <a:lnTo>
                        <a:pt x="32" y="28"/>
                      </a:lnTo>
                      <a:lnTo>
                        <a:pt x="11" y="57"/>
                      </a:lnTo>
                      <a:lnTo>
                        <a:pt x="0" y="94"/>
                      </a:lnTo>
                      <a:lnTo>
                        <a:pt x="11" y="132"/>
                      </a:lnTo>
                      <a:lnTo>
                        <a:pt x="32" y="160"/>
                      </a:lnTo>
                      <a:lnTo>
                        <a:pt x="65" y="178"/>
                      </a:lnTo>
                      <a:lnTo>
                        <a:pt x="108" y="188"/>
                      </a:lnTo>
                      <a:lnTo>
                        <a:pt x="152" y="178"/>
                      </a:lnTo>
                      <a:lnTo>
                        <a:pt x="173" y="160"/>
                      </a:lnTo>
                      <a:lnTo>
                        <a:pt x="195" y="132"/>
                      </a:lnTo>
                      <a:lnTo>
                        <a:pt x="206" y="94"/>
                      </a:lnTo>
                      <a:lnTo>
                        <a:pt x="195" y="57"/>
                      </a:lnTo>
                      <a:lnTo>
                        <a:pt x="173" y="28"/>
                      </a:lnTo>
                      <a:lnTo>
                        <a:pt x="152" y="1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FF9F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16" name="Freeform 500"/>
                <p:cNvSpPr>
                  <a:spLocks/>
                </p:cNvSpPr>
                <p:nvPr/>
              </p:nvSpPr>
              <p:spPr bwMode="auto">
                <a:xfrm>
                  <a:off x="3204" y="2028"/>
                  <a:ext cx="184" cy="178"/>
                </a:xfrm>
                <a:custGeom>
                  <a:avLst/>
                  <a:gdLst>
                    <a:gd name="T0" fmla="*/ 97 w 184"/>
                    <a:gd name="T1" fmla="*/ 0 h 178"/>
                    <a:gd name="T2" fmla="*/ 65 w 184"/>
                    <a:gd name="T3" fmla="*/ 9 h 178"/>
                    <a:gd name="T4" fmla="*/ 32 w 184"/>
                    <a:gd name="T5" fmla="*/ 28 h 178"/>
                    <a:gd name="T6" fmla="*/ 11 w 184"/>
                    <a:gd name="T7" fmla="*/ 56 h 178"/>
                    <a:gd name="T8" fmla="*/ 0 w 184"/>
                    <a:gd name="T9" fmla="*/ 84 h 178"/>
                    <a:gd name="T10" fmla="*/ 11 w 184"/>
                    <a:gd name="T11" fmla="*/ 122 h 178"/>
                    <a:gd name="T12" fmla="*/ 32 w 184"/>
                    <a:gd name="T13" fmla="*/ 150 h 178"/>
                    <a:gd name="T14" fmla="*/ 65 w 184"/>
                    <a:gd name="T15" fmla="*/ 168 h 178"/>
                    <a:gd name="T16" fmla="*/ 97 w 184"/>
                    <a:gd name="T17" fmla="*/ 178 h 178"/>
                    <a:gd name="T18" fmla="*/ 130 w 184"/>
                    <a:gd name="T19" fmla="*/ 168 h 178"/>
                    <a:gd name="T20" fmla="*/ 162 w 184"/>
                    <a:gd name="T21" fmla="*/ 150 h 178"/>
                    <a:gd name="T22" fmla="*/ 173 w 184"/>
                    <a:gd name="T23" fmla="*/ 122 h 178"/>
                    <a:gd name="T24" fmla="*/ 184 w 184"/>
                    <a:gd name="T25" fmla="*/ 84 h 178"/>
                    <a:gd name="T26" fmla="*/ 173 w 184"/>
                    <a:gd name="T27" fmla="*/ 56 h 178"/>
                    <a:gd name="T28" fmla="*/ 162 w 184"/>
                    <a:gd name="T29" fmla="*/ 28 h 178"/>
                    <a:gd name="T30" fmla="*/ 130 w 184"/>
                    <a:gd name="T31" fmla="*/ 9 h 178"/>
                    <a:gd name="T32" fmla="*/ 97 w 184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4" h="178">
                      <a:moveTo>
                        <a:pt x="97" y="0"/>
                      </a:moveTo>
                      <a:lnTo>
                        <a:pt x="65" y="9"/>
                      </a:lnTo>
                      <a:lnTo>
                        <a:pt x="32" y="28"/>
                      </a:lnTo>
                      <a:lnTo>
                        <a:pt x="11" y="56"/>
                      </a:lnTo>
                      <a:lnTo>
                        <a:pt x="0" y="84"/>
                      </a:lnTo>
                      <a:lnTo>
                        <a:pt x="11" y="122"/>
                      </a:lnTo>
                      <a:lnTo>
                        <a:pt x="32" y="150"/>
                      </a:lnTo>
                      <a:lnTo>
                        <a:pt x="65" y="168"/>
                      </a:lnTo>
                      <a:lnTo>
                        <a:pt x="97" y="178"/>
                      </a:lnTo>
                      <a:lnTo>
                        <a:pt x="130" y="168"/>
                      </a:lnTo>
                      <a:lnTo>
                        <a:pt x="162" y="150"/>
                      </a:lnTo>
                      <a:lnTo>
                        <a:pt x="173" y="122"/>
                      </a:lnTo>
                      <a:lnTo>
                        <a:pt x="184" y="84"/>
                      </a:lnTo>
                      <a:lnTo>
                        <a:pt x="173" y="56"/>
                      </a:lnTo>
                      <a:lnTo>
                        <a:pt x="162" y="28"/>
                      </a:lnTo>
                      <a:lnTo>
                        <a:pt x="130" y="9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FFA4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17" name="Freeform 501"/>
                <p:cNvSpPr>
                  <a:spLocks/>
                </p:cNvSpPr>
                <p:nvPr/>
              </p:nvSpPr>
              <p:spPr bwMode="auto">
                <a:xfrm>
                  <a:off x="3215" y="2037"/>
                  <a:ext cx="173" cy="159"/>
                </a:xfrm>
                <a:custGeom>
                  <a:avLst/>
                  <a:gdLst>
                    <a:gd name="T0" fmla="*/ 86 w 173"/>
                    <a:gd name="T1" fmla="*/ 0 h 159"/>
                    <a:gd name="T2" fmla="*/ 54 w 173"/>
                    <a:gd name="T3" fmla="*/ 9 h 159"/>
                    <a:gd name="T4" fmla="*/ 32 w 173"/>
                    <a:gd name="T5" fmla="*/ 28 h 159"/>
                    <a:gd name="T6" fmla="*/ 10 w 173"/>
                    <a:gd name="T7" fmla="*/ 47 h 159"/>
                    <a:gd name="T8" fmla="*/ 0 w 173"/>
                    <a:gd name="T9" fmla="*/ 75 h 159"/>
                    <a:gd name="T10" fmla="*/ 10 w 173"/>
                    <a:gd name="T11" fmla="*/ 113 h 159"/>
                    <a:gd name="T12" fmla="*/ 32 w 173"/>
                    <a:gd name="T13" fmla="*/ 131 h 159"/>
                    <a:gd name="T14" fmla="*/ 54 w 173"/>
                    <a:gd name="T15" fmla="*/ 150 h 159"/>
                    <a:gd name="T16" fmla="*/ 86 w 173"/>
                    <a:gd name="T17" fmla="*/ 159 h 159"/>
                    <a:gd name="T18" fmla="*/ 119 w 173"/>
                    <a:gd name="T19" fmla="*/ 150 h 159"/>
                    <a:gd name="T20" fmla="*/ 151 w 173"/>
                    <a:gd name="T21" fmla="*/ 131 h 159"/>
                    <a:gd name="T22" fmla="*/ 162 w 173"/>
                    <a:gd name="T23" fmla="*/ 113 h 159"/>
                    <a:gd name="T24" fmla="*/ 173 w 173"/>
                    <a:gd name="T25" fmla="*/ 75 h 159"/>
                    <a:gd name="T26" fmla="*/ 162 w 173"/>
                    <a:gd name="T27" fmla="*/ 47 h 159"/>
                    <a:gd name="T28" fmla="*/ 151 w 173"/>
                    <a:gd name="T29" fmla="*/ 28 h 159"/>
                    <a:gd name="T30" fmla="*/ 119 w 173"/>
                    <a:gd name="T31" fmla="*/ 9 h 159"/>
                    <a:gd name="T32" fmla="*/ 86 w 173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3" h="159">
                      <a:moveTo>
                        <a:pt x="86" y="0"/>
                      </a:moveTo>
                      <a:lnTo>
                        <a:pt x="54" y="9"/>
                      </a:lnTo>
                      <a:lnTo>
                        <a:pt x="32" y="28"/>
                      </a:lnTo>
                      <a:lnTo>
                        <a:pt x="10" y="47"/>
                      </a:lnTo>
                      <a:lnTo>
                        <a:pt x="0" y="75"/>
                      </a:lnTo>
                      <a:lnTo>
                        <a:pt x="10" y="113"/>
                      </a:lnTo>
                      <a:lnTo>
                        <a:pt x="32" y="131"/>
                      </a:lnTo>
                      <a:lnTo>
                        <a:pt x="54" y="150"/>
                      </a:lnTo>
                      <a:lnTo>
                        <a:pt x="86" y="159"/>
                      </a:lnTo>
                      <a:lnTo>
                        <a:pt x="119" y="150"/>
                      </a:lnTo>
                      <a:lnTo>
                        <a:pt x="151" y="131"/>
                      </a:lnTo>
                      <a:lnTo>
                        <a:pt x="162" y="113"/>
                      </a:lnTo>
                      <a:lnTo>
                        <a:pt x="173" y="75"/>
                      </a:lnTo>
                      <a:lnTo>
                        <a:pt x="162" y="47"/>
                      </a:lnTo>
                      <a:lnTo>
                        <a:pt x="151" y="28"/>
                      </a:lnTo>
                      <a:lnTo>
                        <a:pt x="119" y="9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FFAA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18" name="Freeform 502"/>
                <p:cNvSpPr>
                  <a:spLocks/>
                </p:cNvSpPr>
                <p:nvPr/>
              </p:nvSpPr>
              <p:spPr bwMode="auto">
                <a:xfrm>
                  <a:off x="3225" y="2046"/>
                  <a:ext cx="152" cy="141"/>
                </a:xfrm>
                <a:custGeom>
                  <a:avLst/>
                  <a:gdLst>
                    <a:gd name="T0" fmla="*/ 76 w 152"/>
                    <a:gd name="T1" fmla="*/ 0 h 141"/>
                    <a:gd name="T2" fmla="*/ 55 w 152"/>
                    <a:gd name="T3" fmla="*/ 10 h 141"/>
                    <a:gd name="T4" fmla="*/ 22 w 152"/>
                    <a:gd name="T5" fmla="*/ 19 h 141"/>
                    <a:gd name="T6" fmla="*/ 11 w 152"/>
                    <a:gd name="T7" fmla="*/ 38 h 141"/>
                    <a:gd name="T8" fmla="*/ 0 w 152"/>
                    <a:gd name="T9" fmla="*/ 66 h 141"/>
                    <a:gd name="T10" fmla="*/ 11 w 152"/>
                    <a:gd name="T11" fmla="*/ 94 h 141"/>
                    <a:gd name="T12" fmla="*/ 22 w 152"/>
                    <a:gd name="T13" fmla="*/ 122 h 141"/>
                    <a:gd name="T14" fmla="*/ 55 w 152"/>
                    <a:gd name="T15" fmla="*/ 132 h 141"/>
                    <a:gd name="T16" fmla="*/ 76 w 152"/>
                    <a:gd name="T17" fmla="*/ 141 h 141"/>
                    <a:gd name="T18" fmla="*/ 109 w 152"/>
                    <a:gd name="T19" fmla="*/ 132 h 141"/>
                    <a:gd name="T20" fmla="*/ 130 w 152"/>
                    <a:gd name="T21" fmla="*/ 122 h 141"/>
                    <a:gd name="T22" fmla="*/ 152 w 152"/>
                    <a:gd name="T23" fmla="*/ 94 h 141"/>
                    <a:gd name="T24" fmla="*/ 152 w 152"/>
                    <a:gd name="T25" fmla="*/ 66 h 141"/>
                    <a:gd name="T26" fmla="*/ 152 w 152"/>
                    <a:gd name="T27" fmla="*/ 38 h 141"/>
                    <a:gd name="T28" fmla="*/ 130 w 152"/>
                    <a:gd name="T29" fmla="*/ 19 h 141"/>
                    <a:gd name="T30" fmla="*/ 109 w 152"/>
                    <a:gd name="T31" fmla="*/ 10 h 141"/>
                    <a:gd name="T32" fmla="*/ 76 w 152"/>
                    <a:gd name="T33" fmla="*/ 0 h 1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2" h="141">
                      <a:moveTo>
                        <a:pt x="76" y="0"/>
                      </a:moveTo>
                      <a:lnTo>
                        <a:pt x="55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66"/>
                      </a:lnTo>
                      <a:lnTo>
                        <a:pt x="11" y="94"/>
                      </a:lnTo>
                      <a:lnTo>
                        <a:pt x="22" y="122"/>
                      </a:lnTo>
                      <a:lnTo>
                        <a:pt x="55" y="132"/>
                      </a:lnTo>
                      <a:lnTo>
                        <a:pt x="76" y="141"/>
                      </a:lnTo>
                      <a:lnTo>
                        <a:pt x="109" y="132"/>
                      </a:lnTo>
                      <a:lnTo>
                        <a:pt x="130" y="122"/>
                      </a:lnTo>
                      <a:lnTo>
                        <a:pt x="152" y="94"/>
                      </a:lnTo>
                      <a:lnTo>
                        <a:pt x="152" y="66"/>
                      </a:lnTo>
                      <a:lnTo>
                        <a:pt x="152" y="38"/>
                      </a:lnTo>
                      <a:lnTo>
                        <a:pt x="130" y="19"/>
                      </a:lnTo>
                      <a:lnTo>
                        <a:pt x="109" y="1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FFB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19" name="Freeform 503"/>
                <p:cNvSpPr>
                  <a:spLocks/>
                </p:cNvSpPr>
                <p:nvPr/>
              </p:nvSpPr>
              <p:spPr bwMode="auto">
                <a:xfrm>
                  <a:off x="3236" y="2056"/>
                  <a:ext cx="130" cy="122"/>
                </a:xfrm>
                <a:custGeom>
                  <a:avLst/>
                  <a:gdLst>
                    <a:gd name="T0" fmla="*/ 65 w 130"/>
                    <a:gd name="T1" fmla="*/ 0 h 122"/>
                    <a:gd name="T2" fmla="*/ 44 w 130"/>
                    <a:gd name="T3" fmla="*/ 9 h 122"/>
                    <a:gd name="T4" fmla="*/ 22 w 130"/>
                    <a:gd name="T5" fmla="*/ 19 h 122"/>
                    <a:gd name="T6" fmla="*/ 11 w 130"/>
                    <a:gd name="T7" fmla="*/ 37 h 122"/>
                    <a:gd name="T8" fmla="*/ 0 w 130"/>
                    <a:gd name="T9" fmla="*/ 65 h 122"/>
                    <a:gd name="T10" fmla="*/ 11 w 130"/>
                    <a:gd name="T11" fmla="*/ 84 h 122"/>
                    <a:gd name="T12" fmla="*/ 22 w 130"/>
                    <a:gd name="T13" fmla="*/ 103 h 122"/>
                    <a:gd name="T14" fmla="*/ 44 w 130"/>
                    <a:gd name="T15" fmla="*/ 122 h 122"/>
                    <a:gd name="T16" fmla="*/ 65 w 130"/>
                    <a:gd name="T17" fmla="*/ 122 h 122"/>
                    <a:gd name="T18" fmla="*/ 87 w 130"/>
                    <a:gd name="T19" fmla="*/ 122 h 122"/>
                    <a:gd name="T20" fmla="*/ 109 w 130"/>
                    <a:gd name="T21" fmla="*/ 103 h 122"/>
                    <a:gd name="T22" fmla="*/ 130 w 130"/>
                    <a:gd name="T23" fmla="*/ 84 h 122"/>
                    <a:gd name="T24" fmla="*/ 130 w 130"/>
                    <a:gd name="T25" fmla="*/ 65 h 122"/>
                    <a:gd name="T26" fmla="*/ 130 w 130"/>
                    <a:gd name="T27" fmla="*/ 37 h 122"/>
                    <a:gd name="T28" fmla="*/ 109 w 130"/>
                    <a:gd name="T29" fmla="*/ 19 h 122"/>
                    <a:gd name="T30" fmla="*/ 87 w 130"/>
                    <a:gd name="T31" fmla="*/ 9 h 122"/>
                    <a:gd name="T32" fmla="*/ 65 w 130"/>
                    <a:gd name="T33" fmla="*/ 0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0" h="122">
                      <a:moveTo>
                        <a:pt x="65" y="0"/>
                      </a:moveTo>
                      <a:lnTo>
                        <a:pt x="44" y="9"/>
                      </a:lnTo>
                      <a:lnTo>
                        <a:pt x="22" y="19"/>
                      </a:lnTo>
                      <a:lnTo>
                        <a:pt x="11" y="37"/>
                      </a:lnTo>
                      <a:lnTo>
                        <a:pt x="0" y="65"/>
                      </a:lnTo>
                      <a:lnTo>
                        <a:pt x="11" y="84"/>
                      </a:lnTo>
                      <a:lnTo>
                        <a:pt x="22" y="103"/>
                      </a:lnTo>
                      <a:lnTo>
                        <a:pt x="44" y="122"/>
                      </a:lnTo>
                      <a:lnTo>
                        <a:pt x="65" y="122"/>
                      </a:lnTo>
                      <a:lnTo>
                        <a:pt x="87" y="122"/>
                      </a:lnTo>
                      <a:lnTo>
                        <a:pt x="109" y="103"/>
                      </a:lnTo>
                      <a:lnTo>
                        <a:pt x="130" y="84"/>
                      </a:lnTo>
                      <a:lnTo>
                        <a:pt x="130" y="65"/>
                      </a:lnTo>
                      <a:lnTo>
                        <a:pt x="130" y="37"/>
                      </a:lnTo>
                      <a:lnTo>
                        <a:pt x="109" y="19"/>
                      </a:lnTo>
                      <a:lnTo>
                        <a:pt x="87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B9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20" name="Freeform 504"/>
                <p:cNvSpPr>
                  <a:spLocks/>
                </p:cNvSpPr>
                <p:nvPr/>
              </p:nvSpPr>
              <p:spPr bwMode="auto">
                <a:xfrm>
                  <a:off x="3236" y="2065"/>
                  <a:ext cx="119" cy="103"/>
                </a:xfrm>
                <a:custGeom>
                  <a:avLst/>
                  <a:gdLst>
                    <a:gd name="T0" fmla="*/ 65 w 119"/>
                    <a:gd name="T1" fmla="*/ 0 h 103"/>
                    <a:gd name="T2" fmla="*/ 44 w 119"/>
                    <a:gd name="T3" fmla="*/ 10 h 103"/>
                    <a:gd name="T4" fmla="*/ 22 w 119"/>
                    <a:gd name="T5" fmla="*/ 19 h 103"/>
                    <a:gd name="T6" fmla="*/ 11 w 119"/>
                    <a:gd name="T7" fmla="*/ 38 h 103"/>
                    <a:gd name="T8" fmla="*/ 0 w 119"/>
                    <a:gd name="T9" fmla="*/ 56 h 103"/>
                    <a:gd name="T10" fmla="*/ 11 w 119"/>
                    <a:gd name="T11" fmla="*/ 75 h 103"/>
                    <a:gd name="T12" fmla="*/ 22 w 119"/>
                    <a:gd name="T13" fmla="*/ 94 h 103"/>
                    <a:gd name="T14" fmla="*/ 65 w 119"/>
                    <a:gd name="T15" fmla="*/ 103 h 103"/>
                    <a:gd name="T16" fmla="*/ 109 w 119"/>
                    <a:gd name="T17" fmla="*/ 94 h 103"/>
                    <a:gd name="T18" fmla="*/ 119 w 119"/>
                    <a:gd name="T19" fmla="*/ 56 h 103"/>
                    <a:gd name="T20" fmla="*/ 109 w 119"/>
                    <a:gd name="T21" fmla="*/ 19 h 103"/>
                    <a:gd name="T22" fmla="*/ 87 w 119"/>
                    <a:gd name="T23" fmla="*/ 10 h 103"/>
                    <a:gd name="T24" fmla="*/ 65 w 119"/>
                    <a:gd name="T25" fmla="*/ 0 h 10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9" h="103">
                      <a:moveTo>
                        <a:pt x="65" y="0"/>
                      </a:moveTo>
                      <a:lnTo>
                        <a:pt x="44" y="10"/>
                      </a:lnTo>
                      <a:lnTo>
                        <a:pt x="22" y="19"/>
                      </a:lnTo>
                      <a:lnTo>
                        <a:pt x="11" y="38"/>
                      </a:lnTo>
                      <a:lnTo>
                        <a:pt x="0" y="56"/>
                      </a:lnTo>
                      <a:lnTo>
                        <a:pt x="11" y="75"/>
                      </a:lnTo>
                      <a:lnTo>
                        <a:pt x="22" y="94"/>
                      </a:lnTo>
                      <a:lnTo>
                        <a:pt x="65" y="103"/>
                      </a:lnTo>
                      <a:lnTo>
                        <a:pt x="109" y="94"/>
                      </a:lnTo>
                      <a:lnTo>
                        <a:pt x="119" y="56"/>
                      </a:lnTo>
                      <a:lnTo>
                        <a:pt x="109" y="19"/>
                      </a:lnTo>
                      <a:lnTo>
                        <a:pt x="87" y="1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C2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21" name="Freeform 505"/>
                <p:cNvSpPr>
                  <a:spLocks/>
                </p:cNvSpPr>
                <p:nvPr/>
              </p:nvSpPr>
              <p:spPr bwMode="auto">
                <a:xfrm>
                  <a:off x="3247" y="2075"/>
                  <a:ext cx="98" cy="84"/>
                </a:xfrm>
                <a:custGeom>
                  <a:avLst/>
                  <a:gdLst>
                    <a:gd name="T0" fmla="*/ 54 w 98"/>
                    <a:gd name="T1" fmla="*/ 0 h 84"/>
                    <a:gd name="T2" fmla="*/ 11 w 98"/>
                    <a:gd name="T3" fmla="*/ 9 h 84"/>
                    <a:gd name="T4" fmla="*/ 0 w 98"/>
                    <a:gd name="T5" fmla="*/ 46 h 84"/>
                    <a:gd name="T6" fmla="*/ 11 w 98"/>
                    <a:gd name="T7" fmla="*/ 75 h 84"/>
                    <a:gd name="T8" fmla="*/ 54 w 98"/>
                    <a:gd name="T9" fmla="*/ 84 h 84"/>
                    <a:gd name="T10" fmla="*/ 87 w 98"/>
                    <a:gd name="T11" fmla="*/ 75 h 84"/>
                    <a:gd name="T12" fmla="*/ 98 w 98"/>
                    <a:gd name="T13" fmla="*/ 46 h 84"/>
                    <a:gd name="T14" fmla="*/ 87 w 98"/>
                    <a:gd name="T15" fmla="*/ 9 h 84"/>
                    <a:gd name="T16" fmla="*/ 54 w 98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8" h="84">
                      <a:moveTo>
                        <a:pt x="54" y="0"/>
                      </a:moveTo>
                      <a:lnTo>
                        <a:pt x="11" y="9"/>
                      </a:lnTo>
                      <a:lnTo>
                        <a:pt x="0" y="46"/>
                      </a:lnTo>
                      <a:lnTo>
                        <a:pt x="11" y="75"/>
                      </a:lnTo>
                      <a:lnTo>
                        <a:pt x="54" y="84"/>
                      </a:lnTo>
                      <a:lnTo>
                        <a:pt x="87" y="75"/>
                      </a:lnTo>
                      <a:lnTo>
                        <a:pt x="98" y="46"/>
                      </a:lnTo>
                      <a:lnTo>
                        <a:pt x="87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C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22" name="Freeform 506"/>
                <p:cNvSpPr>
                  <a:spLocks/>
                </p:cNvSpPr>
                <p:nvPr/>
              </p:nvSpPr>
              <p:spPr bwMode="auto">
                <a:xfrm>
                  <a:off x="3258" y="2084"/>
                  <a:ext cx="76" cy="66"/>
                </a:xfrm>
                <a:custGeom>
                  <a:avLst/>
                  <a:gdLst>
                    <a:gd name="T0" fmla="*/ 43 w 76"/>
                    <a:gd name="T1" fmla="*/ 0 h 66"/>
                    <a:gd name="T2" fmla="*/ 11 w 76"/>
                    <a:gd name="T3" fmla="*/ 9 h 66"/>
                    <a:gd name="T4" fmla="*/ 0 w 76"/>
                    <a:gd name="T5" fmla="*/ 37 h 66"/>
                    <a:gd name="T6" fmla="*/ 11 w 76"/>
                    <a:gd name="T7" fmla="*/ 56 h 66"/>
                    <a:gd name="T8" fmla="*/ 43 w 76"/>
                    <a:gd name="T9" fmla="*/ 66 h 66"/>
                    <a:gd name="T10" fmla="*/ 65 w 76"/>
                    <a:gd name="T11" fmla="*/ 56 h 66"/>
                    <a:gd name="T12" fmla="*/ 76 w 76"/>
                    <a:gd name="T13" fmla="*/ 37 h 66"/>
                    <a:gd name="T14" fmla="*/ 65 w 76"/>
                    <a:gd name="T15" fmla="*/ 9 h 66"/>
                    <a:gd name="T16" fmla="*/ 43 w 76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43" y="0"/>
                      </a:moveTo>
                      <a:lnTo>
                        <a:pt x="11" y="9"/>
                      </a:lnTo>
                      <a:lnTo>
                        <a:pt x="0" y="37"/>
                      </a:lnTo>
                      <a:lnTo>
                        <a:pt x="11" y="56"/>
                      </a:lnTo>
                      <a:lnTo>
                        <a:pt x="43" y="66"/>
                      </a:lnTo>
                      <a:lnTo>
                        <a:pt x="65" y="56"/>
                      </a:lnTo>
                      <a:lnTo>
                        <a:pt x="76" y="37"/>
                      </a:lnTo>
                      <a:lnTo>
                        <a:pt x="65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CF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23" name="Freeform 507"/>
                <p:cNvSpPr>
                  <a:spLocks/>
                </p:cNvSpPr>
                <p:nvPr/>
              </p:nvSpPr>
              <p:spPr bwMode="auto">
                <a:xfrm>
                  <a:off x="3269" y="2093"/>
                  <a:ext cx="65" cy="57"/>
                </a:xfrm>
                <a:custGeom>
                  <a:avLst/>
                  <a:gdLst>
                    <a:gd name="T0" fmla="*/ 32 w 65"/>
                    <a:gd name="T1" fmla="*/ 0 h 57"/>
                    <a:gd name="T2" fmla="*/ 11 w 65"/>
                    <a:gd name="T3" fmla="*/ 10 h 57"/>
                    <a:gd name="T4" fmla="*/ 0 w 65"/>
                    <a:gd name="T5" fmla="*/ 28 h 57"/>
                    <a:gd name="T6" fmla="*/ 11 w 65"/>
                    <a:gd name="T7" fmla="*/ 47 h 57"/>
                    <a:gd name="T8" fmla="*/ 32 w 65"/>
                    <a:gd name="T9" fmla="*/ 57 h 57"/>
                    <a:gd name="T10" fmla="*/ 54 w 65"/>
                    <a:gd name="T11" fmla="*/ 47 h 57"/>
                    <a:gd name="T12" fmla="*/ 65 w 65"/>
                    <a:gd name="T13" fmla="*/ 28 h 57"/>
                    <a:gd name="T14" fmla="*/ 54 w 65"/>
                    <a:gd name="T15" fmla="*/ 10 h 57"/>
                    <a:gd name="T16" fmla="*/ 32 w 65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57">
                      <a:moveTo>
                        <a:pt x="32" y="0"/>
                      </a:moveTo>
                      <a:lnTo>
                        <a:pt x="11" y="10"/>
                      </a:lnTo>
                      <a:lnTo>
                        <a:pt x="0" y="28"/>
                      </a:lnTo>
                      <a:lnTo>
                        <a:pt x="11" y="47"/>
                      </a:lnTo>
                      <a:lnTo>
                        <a:pt x="32" y="57"/>
                      </a:lnTo>
                      <a:lnTo>
                        <a:pt x="54" y="47"/>
                      </a:lnTo>
                      <a:lnTo>
                        <a:pt x="65" y="28"/>
                      </a:lnTo>
                      <a:lnTo>
                        <a:pt x="54" y="1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D4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24" name="Freeform 508"/>
                <p:cNvSpPr>
                  <a:spLocks/>
                </p:cNvSpPr>
                <p:nvPr/>
              </p:nvSpPr>
              <p:spPr bwMode="auto">
                <a:xfrm>
                  <a:off x="3280" y="2103"/>
                  <a:ext cx="43" cy="37"/>
                </a:xfrm>
                <a:custGeom>
                  <a:avLst/>
                  <a:gdLst>
                    <a:gd name="T0" fmla="*/ 21 w 43"/>
                    <a:gd name="T1" fmla="*/ 0 h 37"/>
                    <a:gd name="T2" fmla="*/ 10 w 43"/>
                    <a:gd name="T3" fmla="*/ 9 h 37"/>
                    <a:gd name="T4" fmla="*/ 0 w 43"/>
                    <a:gd name="T5" fmla="*/ 18 h 37"/>
                    <a:gd name="T6" fmla="*/ 10 w 43"/>
                    <a:gd name="T7" fmla="*/ 28 h 37"/>
                    <a:gd name="T8" fmla="*/ 21 w 43"/>
                    <a:gd name="T9" fmla="*/ 37 h 37"/>
                    <a:gd name="T10" fmla="*/ 32 w 43"/>
                    <a:gd name="T11" fmla="*/ 28 h 37"/>
                    <a:gd name="T12" fmla="*/ 43 w 43"/>
                    <a:gd name="T13" fmla="*/ 18 h 37"/>
                    <a:gd name="T14" fmla="*/ 32 w 43"/>
                    <a:gd name="T15" fmla="*/ 9 h 37"/>
                    <a:gd name="T16" fmla="*/ 21 w 43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37">
                      <a:moveTo>
                        <a:pt x="21" y="0"/>
                      </a:moveTo>
                      <a:lnTo>
                        <a:pt x="10" y="9"/>
                      </a:lnTo>
                      <a:lnTo>
                        <a:pt x="0" y="18"/>
                      </a:lnTo>
                      <a:lnTo>
                        <a:pt x="10" y="28"/>
                      </a:lnTo>
                      <a:lnTo>
                        <a:pt x="21" y="37"/>
                      </a:lnTo>
                      <a:lnTo>
                        <a:pt x="32" y="28"/>
                      </a:lnTo>
                      <a:lnTo>
                        <a:pt x="43" y="18"/>
                      </a:lnTo>
                      <a:lnTo>
                        <a:pt x="32" y="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D8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25" name="Freeform 509"/>
                <p:cNvSpPr>
                  <a:spLocks/>
                </p:cNvSpPr>
                <p:nvPr/>
              </p:nvSpPr>
              <p:spPr bwMode="auto">
                <a:xfrm>
                  <a:off x="3290" y="2112"/>
                  <a:ext cx="22" cy="19"/>
                </a:xfrm>
                <a:custGeom>
                  <a:avLst/>
                  <a:gdLst>
                    <a:gd name="T0" fmla="*/ 11 w 22"/>
                    <a:gd name="T1" fmla="*/ 0 h 19"/>
                    <a:gd name="T2" fmla="*/ 0 w 22"/>
                    <a:gd name="T3" fmla="*/ 0 h 19"/>
                    <a:gd name="T4" fmla="*/ 0 w 22"/>
                    <a:gd name="T5" fmla="*/ 9 h 19"/>
                    <a:gd name="T6" fmla="*/ 0 w 22"/>
                    <a:gd name="T7" fmla="*/ 19 h 19"/>
                    <a:gd name="T8" fmla="*/ 11 w 22"/>
                    <a:gd name="T9" fmla="*/ 19 h 19"/>
                    <a:gd name="T10" fmla="*/ 22 w 22"/>
                    <a:gd name="T11" fmla="*/ 19 h 19"/>
                    <a:gd name="T12" fmla="*/ 22 w 22"/>
                    <a:gd name="T13" fmla="*/ 9 h 19"/>
                    <a:gd name="T14" fmla="*/ 22 w 22"/>
                    <a:gd name="T15" fmla="*/ 0 h 19"/>
                    <a:gd name="T16" fmla="*/ 11 w 2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1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22" y="19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DA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65" name="Group 557"/>
              <p:cNvGrpSpPr>
                <a:grpSpLocks/>
              </p:cNvGrpSpPr>
              <p:nvPr/>
            </p:nvGrpSpPr>
            <p:grpSpPr bwMode="auto">
              <a:xfrm>
                <a:off x="8008938" y="2444750"/>
                <a:ext cx="860425" cy="1354137"/>
                <a:chOff x="5045" y="1540"/>
                <a:chExt cx="542" cy="853"/>
              </a:xfrm>
            </p:grpSpPr>
            <p:sp>
              <p:nvSpPr>
                <p:cNvPr id="67" name="Freeform 511"/>
                <p:cNvSpPr>
                  <a:spLocks/>
                </p:cNvSpPr>
                <p:nvPr/>
              </p:nvSpPr>
              <p:spPr bwMode="auto">
                <a:xfrm>
                  <a:off x="5045" y="1540"/>
                  <a:ext cx="542" cy="853"/>
                </a:xfrm>
                <a:custGeom>
                  <a:avLst/>
                  <a:gdLst>
                    <a:gd name="T0" fmla="*/ 271 w 542"/>
                    <a:gd name="T1" fmla="*/ 853 h 853"/>
                    <a:gd name="T2" fmla="*/ 217 w 542"/>
                    <a:gd name="T3" fmla="*/ 844 h 853"/>
                    <a:gd name="T4" fmla="*/ 163 w 542"/>
                    <a:gd name="T5" fmla="*/ 816 h 853"/>
                    <a:gd name="T6" fmla="*/ 120 w 542"/>
                    <a:gd name="T7" fmla="*/ 778 h 853"/>
                    <a:gd name="T8" fmla="*/ 76 w 542"/>
                    <a:gd name="T9" fmla="*/ 722 h 853"/>
                    <a:gd name="T10" fmla="*/ 44 w 542"/>
                    <a:gd name="T11" fmla="*/ 666 h 853"/>
                    <a:gd name="T12" fmla="*/ 22 w 542"/>
                    <a:gd name="T13" fmla="*/ 591 h 853"/>
                    <a:gd name="T14" fmla="*/ 11 w 542"/>
                    <a:gd name="T15" fmla="*/ 506 h 853"/>
                    <a:gd name="T16" fmla="*/ 0 w 542"/>
                    <a:gd name="T17" fmla="*/ 422 h 853"/>
                    <a:gd name="T18" fmla="*/ 11 w 542"/>
                    <a:gd name="T19" fmla="*/ 338 h 853"/>
                    <a:gd name="T20" fmla="*/ 22 w 542"/>
                    <a:gd name="T21" fmla="*/ 253 h 853"/>
                    <a:gd name="T22" fmla="*/ 44 w 542"/>
                    <a:gd name="T23" fmla="*/ 188 h 853"/>
                    <a:gd name="T24" fmla="*/ 76 w 542"/>
                    <a:gd name="T25" fmla="*/ 122 h 853"/>
                    <a:gd name="T26" fmla="*/ 120 w 542"/>
                    <a:gd name="T27" fmla="*/ 75 h 853"/>
                    <a:gd name="T28" fmla="*/ 163 w 542"/>
                    <a:gd name="T29" fmla="*/ 38 h 853"/>
                    <a:gd name="T30" fmla="*/ 217 w 542"/>
                    <a:gd name="T31" fmla="*/ 10 h 853"/>
                    <a:gd name="T32" fmla="*/ 271 w 542"/>
                    <a:gd name="T33" fmla="*/ 0 h 853"/>
                    <a:gd name="T34" fmla="*/ 542 w 542"/>
                    <a:gd name="T35" fmla="*/ 0 h 853"/>
                    <a:gd name="T36" fmla="*/ 542 w 542"/>
                    <a:gd name="T37" fmla="*/ 853 h 853"/>
                    <a:gd name="T38" fmla="*/ 271 w 542"/>
                    <a:gd name="T39" fmla="*/ 853 h 85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42" h="853">
                      <a:moveTo>
                        <a:pt x="271" y="853"/>
                      </a:moveTo>
                      <a:lnTo>
                        <a:pt x="217" y="844"/>
                      </a:lnTo>
                      <a:lnTo>
                        <a:pt x="163" y="816"/>
                      </a:lnTo>
                      <a:lnTo>
                        <a:pt x="120" y="778"/>
                      </a:lnTo>
                      <a:lnTo>
                        <a:pt x="76" y="722"/>
                      </a:lnTo>
                      <a:lnTo>
                        <a:pt x="44" y="666"/>
                      </a:lnTo>
                      <a:lnTo>
                        <a:pt x="22" y="591"/>
                      </a:lnTo>
                      <a:lnTo>
                        <a:pt x="11" y="506"/>
                      </a:lnTo>
                      <a:lnTo>
                        <a:pt x="0" y="422"/>
                      </a:lnTo>
                      <a:lnTo>
                        <a:pt x="11" y="338"/>
                      </a:lnTo>
                      <a:lnTo>
                        <a:pt x="22" y="253"/>
                      </a:lnTo>
                      <a:lnTo>
                        <a:pt x="44" y="188"/>
                      </a:lnTo>
                      <a:lnTo>
                        <a:pt x="76" y="122"/>
                      </a:lnTo>
                      <a:lnTo>
                        <a:pt x="120" y="75"/>
                      </a:lnTo>
                      <a:lnTo>
                        <a:pt x="163" y="38"/>
                      </a:lnTo>
                      <a:lnTo>
                        <a:pt x="217" y="10"/>
                      </a:lnTo>
                      <a:lnTo>
                        <a:pt x="271" y="0"/>
                      </a:lnTo>
                      <a:lnTo>
                        <a:pt x="542" y="0"/>
                      </a:lnTo>
                      <a:lnTo>
                        <a:pt x="542" y="853"/>
                      </a:lnTo>
                      <a:lnTo>
                        <a:pt x="271" y="8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68" name="Freeform 512"/>
                <p:cNvSpPr>
                  <a:spLocks/>
                </p:cNvSpPr>
                <p:nvPr/>
              </p:nvSpPr>
              <p:spPr bwMode="auto">
                <a:xfrm>
                  <a:off x="5056" y="1550"/>
                  <a:ext cx="520" cy="825"/>
                </a:xfrm>
                <a:custGeom>
                  <a:avLst/>
                  <a:gdLst>
                    <a:gd name="T0" fmla="*/ 260 w 520"/>
                    <a:gd name="T1" fmla="*/ 825 h 825"/>
                    <a:gd name="T2" fmla="*/ 206 w 520"/>
                    <a:gd name="T3" fmla="*/ 815 h 825"/>
                    <a:gd name="T4" fmla="*/ 163 w 520"/>
                    <a:gd name="T5" fmla="*/ 796 h 825"/>
                    <a:gd name="T6" fmla="*/ 119 w 520"/>
                    <a:gd name="T7" fmla="*/ 750 h 825"/>
                    <a:gd name="T8" fmla="*/ 76 w 520"/>
                    <a:gd name="T9" fmla="*/ 703 h 825"/>
                    <a:gd name="T10" fmla="*/ 44 w 520"/>
                    <a:gd name="T11" fmla="*/ 646 h 825"/>
                    <a:gd name="T12" fmla="*/ 22 w 520"/>
                    <a:gd name="T13" fmla="*/ 571 h 825"/>
                    <a:gd name="T14" fmla="*/ 11 w 520"/>
                    <a:gd name="T15" fmla="*/ 496 h 825"/>
                    <a:gd name="T16" fmla="*/ 0 w 520"/>
                    <a:gd name="T17" fmla="*/ 412 h 825"/>
                    <a:gd name="T18" fmla="*/ 11 w 520"/>
                    <a:gd name="T19" fmla="*/ 328 h 825"/>
                    <a:gd name="T20" fmla="*/ 22 w 520"/>
                    <a:gd name="T21" fmla="*/ 253 h 825"/>
                    <a:gd name="T22" fmla="*/ 44 w 520"/>
                    <a:gd name="T23" fmla="*/ 178 h 825"/>
                    <a:gd name="T24" fmla="*/ 76 w 520"/>
                    <a:gd name="T25" fmla="*/ 121 h 825"/>
                    <a:gd name="T26" fmla="*/ 119 w 520"/>
                    <a:gd name="T27" fmla="*/ 65 h 825"/>
                    <a:gd name="T28" fmla="*/ 163 w 520"/>
                    <a:gd name="T29" fmla="*/ 28 h 825"/>
                    <a:gd name="T30" fmla="*/ 206 w 520"/>
                    <a:gd name="T31" fmla="*/ 9 h 825"/>
                    <a:gd name="T32" fmla="*/ 260 w 520"/>
                    <a:gd name="T33" fmla="*/ 0 h 825"/>
                    <a:gd name="T34" fmla="*/ 520 w 520"/>
                    <a:gd name="T35" fmla="*/ 0 h 825"/>
                    <a:gd name="T36" fmla="*/ 520 w 520"/>
                    <a:gd name="T37" fmla="*/ 825 h 825"/>
                    <a:gd name="T38" fmla="*/ 260 w 520"/>
                    <a:gd name="T39" fmla="*/ 825 h 82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20" h="825">
                      <a:moveTo>
                        <a:pt x="260" y="825"/>
                      </a:moveTo>
                      <a:lnTo>
                        <a:pt x="206" y="815"/>
                      </a:lnTo>
                      <a:lnTo>
                        <a:pt x="163" y="796"/>
                      </a:lnTo>
                      <a:lnTo>
                        <a:pt x="119" y="750"/>
                      </a:lnTo>
                      <a:lnTo>
                        <a:pt x="76" y="703"/>
                      </a:lnTo>
                      <a:lnTo>
                        <a:pt x="44" y="646"/>
                      </a:lnTo>
                      <a:lnTo>
                        <a:pt x="22" y="571"/>
                      </a:lnTo>
                      <a:lnTo>
                        <a:pt x="11" y="496"/>
                      </a:lnTo>
                      <a:lnTo>
                        <a:pt x="0" y="412"/>
                      </a:lnTo>
                      <a:lnTo>
                        <a:pt x="11" y="328"/>
                      </a:lnTo>
                      <a:lnTo>
                        <a:pt x="22" y="253"/>
                      </a:lnTo>
                      <a:lnTo>
                        <a:pt x="44" y="178"/>
                      </a:lnTo>
                      <a:lnTo>
                        <a:pt x="76" y="121"/>
                      </a:lnTo>
                      <a:lnTo>
                        <a:pt x="119" y="65"/>
                      </a:lnTo>
                      <a:lnTo>
                        <a:pt x="163" y="28"/>
                      </a:lnTo>
                      <a:lnTo>
                        <a:pt x="206" y="9"/>
                      </a:lnTo>
                      <a:lnTo>
                        <a:pt x="260" y="0"/>
                      </a:lnTo>
                      <a:lnTo>
                        <a:pt x="520" y="0"/>
                      </a:lnTo>
                      <a:lnTo>
                        <a:pt x="520" y="825"/>
                      </a:lnTo>
                      <a:lnTo>
                        <a:pt x="260" y="825"/>
                      </a:lnTo>
                      <a:close/>
                    </a:path>
                  </a:pathLst>
                </a:custGeom>
                <a:solidFill>
                  <a:srgbClr val="8181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69" name="Freeform 513"/>
                <p:cNvSpPr>
                  <a:spLocks/>
                </p:cNvSpPr>
                <p:nvPr/>
              </p:nvSpPr>
              <p:spPr bwMode="auto">
                <a:xfrm>
                  <a:off x="5056" y="1559"/>
                  <a:ext cx="520" cy="806"/>
                </a:xfrm>
                <a:custGeom>
                  <a:avLst/>
                  <a:gdLst>
                    <a:gd name="T0" fmla="*/ 260 w 520"/>
                    <a:gd name="T1" fmla="*/ 806 h 806"/>
                    <a:gd name="T2" fmla="*/ 206 w 520"/>
                    <a:gd name="T3" fmla="*/ 797 h 806"/>
                    <a:gd name="T4" fmla="*/ 163 w 520"/>
                    <a:gd name="T5" fmla="*/ 778 h 806"/>
                    <a:gd name="T6" fmla="*/ 119 w 520"/>
                    <a:gd name="T7" fmla="*/ 731 h 806"/>
                    <a:gd name="T8" fmla="*/ 76 w 520"/>
                    <a:gd name="T9" fmla="*/ 684 h 806"/>
                    <a:gd name="T10" fmla="*/ 44 w 520"/>
                    <a:gd name="T11" fmla="*/ 628 h 806"/>
                    <a:gd name="T12" fmla="*/ 22 w 520"/>
                    <a:gd name="T13" fmla="*/ 553 h 806"/>
                    <a:gd name="T14" fmla="*/ 11 w 520"/>
                    <a:gd name="T15" fmla="*/ 478 h 806"/>
                    <a:gd name="T16" fmla="*/ 0 w 520"/>
                    <a:gd name="T17" fmla="*/ 403 h 806"/>
                    <a:gd name="T18" fmla="*/ 11 w 520"/>
                    <a:gd name="T19" fmla="*/ 319 h 806"/>
                    <a:gd name="T20" fmla="*/ 22 w 520"/>
                    <a:gd name="T21" fmla="*/ 244 h 806"/>
                    <a:gd name="T22" fmla="*/ 44 w 520"/>
                    <a:gd name="T23" fmla="*/ 178 h 806"/>
                    <a:gd name="T24" fmla="*/ 76 w 520"/>
                    <a:gd name="T25" fmla="*/ 122 h 806"/>
                    <a:gd name="T26" fmla="*/ 119 w 520"/>
                    <a:gd name="T27" fmla="*/ 66 h 806"/>
                    <a:gd name="T28" fmla="*/ 163 w 520"/>
                    <a:gd name="T29" fmla="*/ 28 h 806"/>
                    <a:gd name="T30" fmla="*/ 206 w 520"/>
                    <a:gd name="T31" fmla="*/ 9 h 806"/>
                    <a:gd name="T32" fmla="*/ 260 w 520"/>
                    <a:gd name="T33" fmla="*/ 0 h 806"/>
                    <a:gd name="T34" fmla="*/ 520 w 520"/>
                    <a:gd name="T35" fmla="*/ 0 h 806"/>
                    <a:gd name="T36" fmla="*/ 520 w 520"/>
                    <a:gd name="T37" fmla="*/ 806 h 806"/>
                    <a:gd name="T38" fmla="*/ 260 w 520"/>
                    <a:gd name="T39" fmla="*/ 806 h 80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20" h="806">
                      <a:moveTo>
                        <a:pt x="260" y="806"/>
                      </a:moveTo>
                      <a:lnTo>
                        <a:pt x="206" y="797"/>
                      </a:lnTo>
                      <a:lnTo>
                        <a:pt x="163" y="778"/>
                      </a:lnTo>
                      <a:lnTo>
                        <a:pt x="119" y="731"/>
                      </a:lnTo>
                      <a:lnTo>
                        <a:pt x="76" y="684"/>
                      </a:lnTo>
                      <a:lnTo>
                        <a:pt x="44" y="628"/>
                      </a:lnTo>
                      <a:lnTo>
                        <a:pt x="22" y="553"/>
                      </a:lnTo>
                      <a:lnTo>
                        <a:pt x="11" y="478"/>
                      </a:lnTo>
                      <a:lnTo>
                        <a:pt x="0" y="403"/>
                      </a:lnTo>
                      <a:lnTo>
                        <a:pt x="11" y="319"/>
                      </a:lnTo>
                      <a:lnTo>
                        <a:pt x="22" y="244"/>
                      </a:lnTo>
                      <a:lnTo>
                        <a:pt x="44" y="178"/>
                      </a:lnTo>
                      <a:lnTo>
                        <a:pt x="76" y="122"/>
                      </a:lnTo>
                      <a:lnTo>
                        <a:pt x="119" y="66"/>
                      </a:lnTo>
                      <a:lnTo>
                        <a:pt x="163" y="28"/>
                      </a:lnTo>
                      <a:lnTo>
                        <a:pt x="206" y="9"/>
                      </a:lnTo>
                      <a:lnTo>
                        <a:pt x="260" y="0"/>
                      </a:lnTo>
                      <a:lnTo>
                        <a:pt x="520" y="0"/>
                      </a:lnTo>
                      <a:lnTo>
                        <a:pt x="520" y="806"/>
                      </a:lnTo>
                      <a:lnTo>
                        <a:pt x="260" y="806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70" name="Freeform 514"/>
                <p:cNvSpPr>
                  <a:spLocks/>
                </p:cNvSpPr>
                <p:nvPr/>
              </p:nvSpPr>
              <p:spPr bwMode="auto">
                <a:xfrm>
                  <a:off x="5067" y="1568"/>
                  <a:ext cx="498" cy="788"/>
                </a:xfrm>
                <a:custGeom>
                  <a:avLst/>
                  <a:gdLst>
                    <a:gd name="T0" fmla="*/ 249 w 498"/>
                    <a:gd name="T1" fmla="*/ 788 h 788"/>
                    <a:gd name="T2" fmla="*/ 195 w 498"/>
                    <a:gd name="T3" fmla="*/ 778 h 788"/>
                    <a:gd name="T4" fmla="*/ 152 w 498"/>
                    <a:gd name="T5" fmla="*/ 760 h 788"/>
                    <a:gd name="T6" fmla="*/ 108 w 498"/>
                    <a:gd name="T7" fmla="*/ 722 h 788"/>
                    <a:gd name="T8" fmla="*/ 76 w 498"/>
                    <a:gd name="T9" fmla="*/ 675 h 788"/>
                    <a:gd name="T10" fmla="*/ 43 w 498"/>
                    <a:gd name="T11" fmla="*/ 610 h 788"/>
                    <a:gd name="T12" fmla="*/ 22 w 498"/>
                    <a:gd name="T13" fmla="*/ 544 h 788"/>
                    <a:gd name="T14" fmla="*/ 0 w 498"/>
                    <a:gd name="T15" fmla="*/ 394 h 788"/>
                    <a:gd name="T16" fmla="*/ 22 w 498"/>
                    <a:gd name="T17" fmla="*/ 235 h 788"/>
                    <a:gd name="T18" fmla="*/ 43 w 498"/>
                    <a:gd name="T19" fmla="*/ 169 h 788"/>
                    <a:gd name="T20" fmla="*/ 76 w 498"/>
                    <a:gd name="T21" fmla="*/ 113 h 788"/>
                    <a:gd name="T22" fmla="*/ 108 w 498"/>
                    <a:gd name="T23" fmla="*/ 66 h 788"/>
                    <a:gd name="T24" fmla="*/ 152 w 498"/>
                    <a:gd name="T25" fmla="*/ 28 h 788"/>
                    <a:gd name="T26" fmla="*/ 195 w 498"/>
                    <a:gd name="T27" fmla="*/ 10 h 788"/>
                    <a:gd name="T28" fmla="*/ 249 w 498"/>
                    <a:gd name="T29" fmla="*/ 0 h 788"/>
                    <a:gd name="T30" fmla="*/ 498 w 498"/>
                    <a:gd name="T31" fmla="*/ 0 h 788"/>
                    <a:gd name="T32" fmla="*/ 498 w 498"/>
                    <a:gd name="T33" fmla="*/ 788 h 788"/>
                    <a:gd name="T34" fmla="*/ 249 w 498"/>
                    <a:gd name="T35" fmla="*/ 788 h 78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98" h="788">
                      <a:moveTo>
                        <a:pt x="249" y="788"/>
                      </a:moveTo>
                      <a:lnTo>
                        <a:pt x="195" y="778"/>
                      </a:lnTo>
                      <a:lnTo>
                        <a:pt x="152" y="760"/>
                      </a:lnTo>
                      <a:lnTo>
                        <a:pt x="108" y="722"/>
                      </a:lnTo>
                      <a:lnTo>
                        <a:pt x="76" y="675"/>
                      </a:lnTo>
                      <a:lnTo>
                        <a:pt x="43" y="610"/>
                      </a:lnTo>
                      <a:lnTo>
                        <a:pt x="22" y="544"/>
                      </a:lnTo>
                      <a:lnTo>
                        <a:pt x="0" y="394"/>
                      </a:lnTo>
                      <a:lnTo>
                        <a:pt x="22" y="235"/>
                      </a:lnTo>
                      <a:lnTo>
                        <a:pt x="43" y="169"/>
                      </a:lnTo>
                      <a:lnTo>
                        <a:pt x="76" y="113"/>
                      </a:lnTo>
                      <a:lnTo>
                        <a:pt x="108" y="66"/>
                      </a:lnTo>
                      <a:lnTo>
                        <a:pt x="152" y="28"/>
                      </a:lnTo>
                      <a:lnTo>
                        <a:pt x="195" y="10"/>
                      </a:lnTo>
                      <a:lnTo>
                        <a:pt x="249" y="0"/>
                      </a:lnTo>
                      <a:lnTo>
                        <a:pt x="498" y="0"/>
                      </a:lnTo>
                      <a:lnTo>
                        <a:pt x="498" y="788"/>
                      </a:lnTo>
                      <a:lnTo>
                        <a:pt x="249" y="788"/>
                      </a:lnTo>
                      <a:close/>
                    </a:path>
                  </a:pathLst>
                </a:custGeom>
                <a:solidFill>
                  <a:srgbClr val="8484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71" name="Freeform 515"/>
                <p:cNvSpPr>
                  <a:spLocks/>
                </p:cNvSpPr>
                <p:nvPr/>
              </p:nvSpPr>
              <p:spPr bwMode="auto">
                <a:xfrm>
                  <a:off x="5067" y="1578"/>
                  <a:ext cx="498" cy="768"/>
                </a:xfrm>
                <a:custGeom>
                  <a:avLst/>
                  <a:gdLst>
                    <a:gd name="T0" fmla="*/ 249 w 498"/>
                    <a:gd name="T1" fmla="*/ 768 h 768"/>
                    <a:gd name="T2" fmla="*/ 195 w 498"/>
                    <a:gd name="T3" fmla="*/ 759 h 768"/>
                    <a:gd name="T4" fmla="*/ 152 w 498"/>
                    <a:gd name="T5" fmla="*/ 740 h 768"/>
                    <a:gd name="T6" fmla="*/ 108 w 498"/>
                    <a:gd name="T7" fmla="*/ 703 h 768"/>
                    <a:gd name="T8" fmla="*/ 76 w 498"/>
                    <a:gd name="T9" fmla="*/ 656 h 768"/>
                    <a:gd name="T10" fmla="*/ 43 w 498"/>
                    <a:gd name="T11" fmla="*/ 600 h 768"/>
                    <a:gd name="T12" fmla="*/ 22 w 498"/>
                    <a:gd name="T13" fmla="*/ 534 h 768"/>
                    <a:gd name="T14" fmla="*/ 0 w 498"/>
                    <a:gd name="T15" fmla="*/ 384 h 768"/>
                    <a:gd name="T16" fmla="*/ 22 w 498"/>
                    <a:gd name="T17" fmla="*/ 234 h 768"/>
                    <a:gd name="T18" fmla="*/ 43 w 498"/>
                    <a:gd name="T19" fmla="*/ 168 h 768"/>
                    <a:gd name="T20" fmla="*/ 76 w 498"/>
                    <a:gd name="T21" fmla="*/ 112 h 768"/>
                    <a:gd name="T22" fmla="*/ 108 w 498"/>
                    <a:gd name="T23" fmla="*/ 65 h 768"/>
                    <a:gd name="T24" fmla="*/ 152 w 498"/>
                    <a:gd name="T25" fmla="*/ 28 h 768"/>
                    <a:gd name="T26" fmla="*/ 195 w 498"/>
                    <a:gd name="T27" fmla="*/ 9 h 768"/>
                    <a:gd name="T28" fmla="*/ 249 w 498"/>
                    <a:gd name="T29" fmla="*/ 0 h 768"/>
                    <a:gd name="T30" fmla="*/ 498 w 498"/>
                    <a:gd name="T31" fmla="*/ 0 h 768"/>
                    <a:gd name="T32" fmla="*/ 498 w 498"/>
                    <a:gd name="T33" fmla="*/ 768 h 768"/>
                    <a:gd name="T34" fmla="*/ 249 w 498"/>
                    <a:gd name="T35" fmla="*/ 768 h 76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98" h="768">
                      <a:moveTo>
                        <a:pt x="249" y="768"/>
                      </a:moveTo>
                      <a:lnTo>
                        <a:pt x="195" y="759"/>
                      </a:lnTo>
                      <a:lnTo>
                        <a:pt x="152" y="740"/>
                      </a:lnTo>
                      <a:lnTo>
                        <a:pt x="108" y="703"/>
                      </a:lnTo>
                      <a:lnTo>
                        <a:pt x="76" y="656"/>
                      </a:lnTo>
                      <a:lnTo>
                        <a:pt x="43" y="600"/>
                      </a:lnTo>
                      <a:lnTo>
                        <a:pt x="22" y="534"/>
                      </a:lnTo>
                      <a:lnTo>
                        <a:pt x="0" y="384"/>
                      </a:lnTo>
                      <a:lnTo>
                        <a:pt x="22" y="234"/>
                      </a:lnTo>
                      <a:lnTo>
                        <a:pt x="43" y="168"/>
                      </a:lnTo>
                      <a:lnTo>
                        <a:pt x="76" y="112"/>
                      </a:lnTo>
                      <a:lnTo>
                        <a:pt x="108" y="65"/>
                      </a:lnTo>
                      <a:lnTo>
                        <a:pt x="152" y="28"/>
                      </a:lnTo>
                      <a:lnTo>
                        <a:pt x="195" y="9"/>
                      </a:lnTo>
                      <a:lnTo>
                        <a:pt x="249" y="0"/>
                      </a:lnTo>
                      <a:lnTo>
                        <a:pt x="498" y="0"/>
                      </a:lnTo>
                      <a:lnTo>
                        <a:pt x="498" y="768"/>
                      </a:lnTo>
                      <a:lnTo>
                        <a:pt x="249" y="768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72" name="Freeform 516"/>
                <p:cNvSpPr>
                  <a:spLocks/>
                </p:cNvSpPr>
                <p:nvPr/>
              </p:nvSpPr>
              <p:spPr bwMode="auto">
                <a:xfrm>
                  <a:off x="5078" y="1587"/>
                  <a:ext cx="477" cy="750"/>
                </a:xfrm>
                <a:custGeom>
                  <a:avLst/>
                  <a:gdLst>
                    <a:gd name="T0" fmla="*/ 238 w 477"/>
                    <a:gd name="T1" fmla="*/ 750 h 750"/>
                    <a:gd name="T2" fmla="*/ 195 w 477"/>
                    <a:gd name="T3" fmla="*/ 741 h 750"/>
                    <a:gd name="T4" fmla="*/ 152 w 477"/>
                    <a:gd name="T5" fmla="*/ 722 h 750"/>
                    <a:gd name="T6" fmla="*/ 108 w 477"/>
                    <a:gd name="T7" fmla="*/ 684 h 750"/>
                    <a:gd name="T8" fmla="*/ 76 w 477"/>
                    <a:gd name="T9" fmla="*/ 638 h 750"/>
                    <a:gd name="T10" fmla="*/ 43 w 477"/>
                    <a:gd name="T11" fmla="*/ 581 h 750"/>
                    <a:gd name="T12" fmla="*/ 22 w 477"/>
                    <a:gd name="T13" fmla="*/ 525 h 750"/>
                    <a:gd name="T14" fmla="*/ 0 w 477"/>
                    <a:gd name="T15" fmla="*/ 375 h 750"/>
                    <a:gd name="T16" fmla="*/ 22 w 477"/>
                    <a:gd name="T17" fmla="*/ 234 h 750"/>
                    <a:gd name="T18" fmla="*/ 43 w 477"/>
                    <a:gd name="T19" fmla="*/ 169 h 750"/>
                    <a:gd name="T20" fmla="*/ 76 w 477"/>
                    <a:gd name="T21" fmla="*/ 113 h 750"/>
                    <a:gd name="T22" fmla="*/ 108 w 477"/>
                    <a:gd name="T23" fmla="*/ 66 h 750"/>
                    <a:gd name="T24" fmla="*/ 152 w 477"/>
                    <a:gd name="T25" fmla="*/ 28 h 750"/>
                    <a:gd name="T26" fmla="*/ 195 w 477"/>
                    <a:gd name="T27" fmla="*/ 9 h 750"/>
                    <a:gd name="T28" fmla="*/ 238 w 477"/>
                    <a:gd name="T29" fmla="*/ 0 h 750"/>
                    <a:gd name="T30" fmla="*/ 477 w 477"/>
                    <a:gd name="T31" fmla="*/ 0 h 750"/>
                    <a:gd name="T32" fmla="*/ 477 w 477"/>
                    <a:gd name="T33" fmla="*/ 750 h 750"/>
                    <a:gd name="T34" fmla="*/ 238 w 477"/>
                    <a:gd name="T35" fmla="*/ 750 h 7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77" h="750">
                      <a:moveTo>
                        <a:pt x="238" y="750"/>
                      </a:moveTo>
                      <a:lnTo>
                        <a:pt x="195" y="741"/>
                      </a:lnTo>
                      <a:lnTo>
                        <a:pt x="152" y="722"/>
                      </a:lnTo>
                      <a:lnTo>
                        <a:pt x="108" y="684"/>
                      </a:lnTo>
                      <a:lnTo>
                        <a:pt x="76" y="638"/>
                      </a:lnTo>
                      <a:lnTo>
                        <a:pt x="43" y="581"/>
                      </a:lnTo>
                      <a:lnTo>
                        <a:pt x="22" y="525"/>
                      </a:lnTo>
                      <a:lnTo>
                        <a:pt x="0" y="375"/>
                      </a:lnTo>
                      <a:lnTo>
                        <a:pt x="22" y="234"/>
                      </a:lnTo>
                      <a:lnTo>
                        <a:pt x="43" y="169"/>
                      </a:lnTo>
                      <a:lnTo>
                        <a:pt x="76" y="113"/>
                      </a:lnTo>
                      <a:lnTo>
                        <a:pt x="108" y="66"/>
                      </a:lnTo>
                      <a:lnTo>
                        <a:pt x="152" y="28"/>
                      </a:lnTo>
                      <a:lnTo>
                        <a:pt x="195" y="9"/>
                      </a:lnTo>
                      <a:lnTo>
                        <a:pt x="238" y="0"/>
                      </a:lnTo>
                      <a:lnTo>
                        <a:pt x="477" y="0"/>
                      </a:lnTo>
                      <a:lnTo>
                        <a:pt x="477" y="750"/>
                      </a:lnTo>
                      <a:lnTo>
                        <a:pt x="238" y="750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73" name="Freeform 517"/>
                <p:cNvSpPr>
                  <a:spLocks/>
                </p:cNvSpPr>
                <p:nvPr/>
              </p:nvSpPr>
              <p:spPr bwMode="auto">
                <a:xfrm>
                  <a:off x="5078" y="1596"/>
                  <a:ext cx="477" cy="732"/>
                </a:xfrm>
                <a:custGeom>
                  <a:avLst/>
                  <a:gdLst>
                    <a:gd name="T0" fmla="*/ 238 w 477"/>
                    <a:gd name="T1" fmla="*/ 732 h 732"/>
                    <a:gd name="T2" fmla="*/ 195 w 477"/>
                    <a:gd name="T3" fmla="*/ 722 h 732"/>
                    <a:gd name="T4" fmla="*/ 152 w 477"/>
                    <a:gd name="T5" fmla="*/ 704 h 732"/>
                    <a:gd name="T6" fmla="*/ 108 w 477"/>
                    <a:gd name="T7" fmla="*/ 666 h 732"/>
                    <a:gd name="T8" fmla="*/ 76 w 477"/>
                    <a:gd name="T9" fmla="*/ 619 h 732"/>
                    <a:gd name="T10" fmla="*/ 22 w 477"/>
                    <a:gd name="T11" fmla="*/ 507 h 732"/>
                    <a:gd name="T12" fmla="*/ 0 w 477"/>
                    <a:gd name="T13" fmla="*/ 366 h 732"/>
                    <a:gd name="T14" fmla="*/ 22 w 477"/>
                    <a:gd name="T15" fmla="*/ 225 h 732"/>
                    <a:gd name="T16" fmla="*/ 43 w 477"/>
                    <a:gd name="T17" fmla="*/ 160 h 732"/>
                    <a:gd name="T18" fmla="*/ 76 w 477"/>
                    <a:gd name="T19" fmla="*/ 104 h 732"/>
                    <a:gd name="T20" fmla="*/ 108 w 477"/>
                    <a:gd name="T21" fmla="*/ 66 h 732"/>
                    <a:gd name="T22" fmla="*/ 152 w 477"/>
                    <a:gd name="T23" fmla="*/ 29 h 732"/>
                    <a:gd name="T24" fmla="*/ 195 w 477"/>
                    <a:gd name="T25" fmla="*/ 10 h 732"/>
                    <a:gd name="T26" fmla="*/ 238 w 477"/>
                    <a:gd name="T27" fmla="*/ 0 h 732"/>
                    <a:gd name="T28" fmla="*/ 477 w 477"/>
                    <a:gd name="T29" fmla="*/ 0 h 732"/>
                    <a:gd name="T30" fmla="*/ 477 w 477"/>
                    <a:gd name="T31" fmla="*/ 732 h 732"/>
                    <a:gd name="T32" fmla="*/ 238 w 477"/>
                    <a:gd name="T33" fmla="*/ 732 h 7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7" h="732">
                      <a:moveTo>
                        <a:pt x="238" y="732"/>
                      </a:moveTo>
                      <a:lnTo>
                        <a:pt x="195" y="722"/>
                      </a:lnTo>
                      <a:lnTo>
                        <a:pt x="152" y="704"/>
                      </a:lnTo>
                      <a:lnTo>
                        <a:pt x="108" y="666"/>
                      </a:lnTo>
                      <a:lnTo>
                        <a:pt x="76" y="619"/>
                      </a:lnTo>
                      <a:lnTo>
                        <a:pt x="22" y="507"/>
                      </a:lnTo>
                      <a:lnTo>
                        <a:pt x="0" y="366"/>
                      </a:lnTo>
                      <a:lnTo>
                        <a:pt x="22" y="225"/>
                      </a:lnTo>
                      <a:lnTo>
                        <a:pt x="43" y="160"/>
                      </a:lnTo>
                      <a:lnTo>
                        <a:pt x="76" y="104"/>
                      </a:lnTo>
                      <a:lnTo>
                        <a:pt x="108" y="66"/>
                      </a:lnTo>
                      <a:lnTo>
                        <a:pt x="152" y="29"/>
                      </a:lnTo>
                      <a:lnTo>
                        <a:pt x="195" y="10"/>
                      </a:lnTo>
                      <a:lnTo>
                        <a:pt x="238" y="0"/>
                      </a:lnTo>
                      <a:lnTo>
                        <a:pt x="477" y="0"/>
                      </a:lnTo>
                      <a:lnTo>
                        <a:pt x="477" y="732"/>
                      </a:lnTo>
                      <a:lnTo>
                        <a:pt x="238" y="732"/>
                      </a:lnTo>
                      <a:close/>
                    </a:path>
                  </a:pathLst>
                </a:custGeom>
                <a:solidFill>
                  <a:srgbClr val="8989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74" name="Freeform 518"/>
                <p:cNvSpPr>
                  <a:spLocks/>
                </p:cNvSpPr>
                <p:nvPr/>
              </p:nvSpPr>
              <p:spPr bwMode="auto">
                <a:xfrm>
                  <a:off x="5089" y="1606"/>
                  <a:ext cx="455" cy="712"/>
                </a:xfrm>
                <a:custGeom>
                  <a:avLst/>
                  <a:gdLst>
                    <a:gd name="T0" fmla="*/ 227 w 455"/>
                    <a:gd name="T1" fmla="*/ 712 h 712"/>
                    <a:gd name="T2" fmla="*/ 184 w 455"/>
                    <a:gd name="T3" fmla="*/ 703 h 712"/>
                    <a:gd name="T4" fmla="*/ 141 w 455"/>
                    <a:gd name="T5" fmla="*/ 684 h 712"/>
                    <a:gd name="T6" fmla="*/ 97 w 455"/>
                    <a:gd name="T7" fmla="*/ 656 h 712"/>
                    <a:gd name="T8" fmla="*/ 65 w 455"/>
                    <a:gd name="T9" fmla="*/ 609 h 712"/>
                    <a:gd name="T10" fmla="*/ 21 w 455"/>
                    <a:gd name="T11" fmla="*/ 497 h 712"/>
                    <a:gd name="T12" fmla="*/ 0 w 455"/>
                    <a:gd name="T13" fmla="*/ 356 h 712"/>
                    <a:gd name="T14" fmla="*/ 21 w 455"/>
                    <a:gd name="T15" fmla="*/ 215 h 712"/>
                    <a:gd name="T16" fmla="*/ 65 w 455"/>
                    <a:gd name="T17" fmla="*/ 103 h 712"/>
                    <a:gd name="T18" fmla="*/ 97 w 455"/>
                    <a:gd name="T19" fmla="*/ 65 h 712"/>
                    <a:gd name="T20" fmla="*/ 141 w 455"/>
                    <a:gd name="T21" fmla="*/ 28 h 712"/>
                    <a:gd name="T22" fmla="*/ 184 w 455"/>
                    <a:gd name="T23" fmla="*/ 9 h 712"/>
                    <a:gd name="T24" fmla="*/ 227 w 455"/>
                    <a:gd name="T25" fmla="*/ 0 h 712"/>
                    <a:gd name="T26" fmla="*/ 455 w 455"/>
                    <a:gd name="T27" fmla="*/ 0 h 712"/>
                    <a:gd name="T28" fmla="*/ 455 w 455"/>
                    <a:gd name="T29" fmla="*/ 712 h 712"/>
                    <a:gd name="T30" fmla="*/ 227 w 455"/>
                    <a:gd name="T31" fmla="*/ 712 h 71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55" h="712">
                      <a:moveTo>
                        <a:pt x="227" y="712"/>
                      </a:moveTo>
                      <a:lnTo>
                        <a:pt x="184" y="703"/>
                      </a:lnTo>
                      <a:lnTo>
                        <a:pt x="141" y="684"/>
                      </a:lnTo>
                      <a:lnTo>
                        <a:pt x="97" y="656"/>
                      </a:lnTo>
                      <a:lnTo>
                        <a:pt x="65" y="609"/>
                      </a:lnTo>
                      <a:lnTo>
                        <a:pt x="21" y="497"/>
                      </a:lnTo>
                      <a:lnTo>
                        <a:pt x="0" y="356"/>
                      </a:lnTo>
                      <a:lnTo>
                        <a:pt x="21" y="215"/>
                      </a:lnTo>
                      <a:lnTo>
                        <a:pt x="65" y="103"/>
                      </a:lnTo>
                      <a:lnTo>
                        <a:pt x="97" y="65"/>
                      </a:lnTo>
                      <a:lnTo>
                        <a:pt x="141" y="28"/>
                      </a:lnTo>
                      <a:lnTo>
                        <a:pt x="184" y="9"/>
                      </a:lnTo>
                      <a:lnTo>
                        <a:pt x="227" y="0"/>
                      </a:lnTo>
                      <a:lnTo>
                        <a:pt x="455" y="0"/>
                      </a:lnTo>
                      <a:lnTo>
                        <a:pt x="455" y="712"/>
                      </a:lnTo>
                      <a:lnTo>
                        <a:pt x="227" y="712"/>
                      </a:lnTo>
                      <a:close/>
                    </a:path>
                  </a:pathLst>
                </a:custGeom>
                <a:solidFill>
                  <a:srgbClr val="8B8B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75" name="Freeform 519"/>
                <p:cNvSpPr>
                  <a:spLocks/>
                </p:cNvSpPr>
                <p:nvPr/>
              </p:nvSpPr>
              <p:spPr bwMode="auto">
                <a:xfrm>
                  <a:off x="5089" y="1615"/>
                  <a:ext cx="455" cy="694"/>
                </a:xfrm>
                <a:custGeom>
                  <a:avLst/>
                  <a:gdLst>
                    <a:gd name="T0" fmla="*/ 227 w 455"/>
                    <a:gd name="T1" fmla="*/ 694 h 694"/>
                    <a:gd name="T2" fmla="*/ 184 w 455"/>
                    <a:gd name="T3" fmla="*/ 685 h 694"/>
                    <a:gd name="T4" fmla="*/ 141 w 455"/>
                    <a:gd name="T5" fmla="*/ 666 h 694"/>
                    <a:gd name="T6" fmla="*/ 97 w 455"/>
                    <a:gd name="T7" fmla="*/ 638 h 694"/>
                    <a:gd name="T8" fmla="*/ 65 w 455"/>
                    <a:gd name="T9" fmla="*/ 591 h 694"/>
                    <a:gd name="T10" fmla="*/ 21 w 455"/>
                    <a:gd name="T11" fmla="*/ 478 h 694"/>
                    <a:gd name="T12" fmla="*/ 0 w 455"/>
                    <a:gd name="T13" fmla="*/ 347 h 694"/>
                    <a:gd name="T14" fmla="*/ 21 w 455"/>
                    <a:gd name="T15" fmla="*/ 206 h 694"/>
                    <a:gd name="T16" fmla="*/ 65 w 455"/>
                    <a:gd name="T17" fmla="*/ 103 h 694"/>
                    <a:gd name="T18" fmla="*/ 97 w 455"/>
                    <a:gd name="T19" fmla="*/ 56 h 694"/>
                    <a:gd name="T20" fmla="*/ 141 w 455"/>
                    <a:gd name="T21" fmla="*/ 28 h 694"/>
                    <a:gd name="T22" fmla="*/ 184 w 455"/>
                    <a:gd name="T23" fmla="*/ 10 h 694"/>
                    <a:gd name="T24" fmla="*/ 227 w 455"/>
                    <a:gd name="T25" fmla="*/ 0 h 694"/>
                    <a:gd name="T26" fmla="*/ 455 w 455"/>
                    <a:gd name="T27" fmla="*/ 0 h 694"/>
                    <a:gd name="T28" fmla="*/ 455 w 455"/>
                    <a:gd name="T29" fmla="*/ 694 h 694"/>
                    <a:gd name="T30" fmla="*/ 227 w 455"/>
                    <a:gd name="T31" fmla="*/ 694 h 69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55" h="694">
                      <a:moveTo>
                        <a:pt x="227" y="694"/>
                      </a:moveTo>
                      <a:lnTo>
                        <a:pt x="184" y="685"/>
                      </a:lnTo>
                      <a:lnTo>
                        <a:pt x="141" y="666"/>
                      </a:lnTo>
                      <a:lnTo>
                        <a:pt x="97" y="638"/>
                      </a:lnTo>
                      <a:lnTo>
                        <a:pt x="65" y="591"/>
                      </a:lnTo>
                      <a:lnTo>
                        <a:pt x="21" y="478"/>
                      </a:lnTo>
                      <a:lnTo>
                        <a:pt x="0" y="347"/>
                      </a:lnTo>
                      <a:lnTo>
                        <a:pt x="21" y="206"/>
                      </a:lnTo>
                      <a:lnTo>
                        <a:pt x="65" y="103"/>
                      </a:lnTo>
                      <a:lnTo>
                        <a:pt x="97" y="56"/>
                      </a:lnTo>
                      <a:lnTo>
                        <a:pt x="141" y="28"/>
                      </a:lnTo>
                      <a:lnTo>
                        <a:pt x="184" y="10"/>
                      </a:lnTo>
                      <a:lnTo>
                        <a:pt x="227" y="0"/>
                      </a:lnTo>
                      <a:lnTo>
                        <a:pt x="455" y="0"/>
                      </a:lnTo>
                      <a:lnTo>
                        <a:pt x="455" y="694"/>
                      </a:lnTo>
                      <a:lnTo>
                        <a:pt x="227" y="694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76" name="Freeform 520"/>
                <p:cNvSpPr>
                  <a:spLocks/>
                </p:cNvSpPr>
                <p:nvPr/>
              </p:nvSpPr>
              <p:spPr bwMode="auto">
                <a:xfrm>
                  <a:off x="5100" y="1625"/>
                  <a:ext cx="433" cy="675"/>
                </a:xfrm>
                <a:custGeom>
                  <a:avLst/>
                  <a:gdLst>
                    <a:gd name="T0" fmla="*/ 216 w 433"/>
                    <a:gd name="T1" fmla="*/ 675 h 675"/>
                    <a:gd name="T2" fmla="*/ 173 w 433"/>
                    <a:gd name="T3" fmla="*/ 665 h 675"/>
                    <a:gd name="T4" fmla="*/ 130 w 433"/>
                    <a:gd name="T5" fmla="*/ 646 h 675"/>
                    <a:gd name="T6" fmla="*/ 97 w 433"/>
                    <a:gd name="T7" fmla="*/ 618 h 675"/>
                    <a:gd name="T8" fmla="*/ 65 w 433"/>
                    <a:gd name="T9" fmla="*/ 581 h 675"/>
                    <a:gd name="T10" fmla="*/ 21 w 433"/>
                    <a:gd name="T11" fmla="*/ 468 h 675"/>
                    <a:gd name="T12" fmla="*/ 0 w 433"/>
                    <a:gd name="T13" fmla="*/ 337 h 675"/>
                    <a:gd name="T14" fmla="*/ 21 w 433"/>
                    <a:gd name="T15" fmla="*/ 206 h 675"/>
                    <a:gd name="T16" fmla="*/ 65 w 433"/>
                    <a:gd name="T17" fmla="*/ 103 h 675"/>
                    <a:gd name="T18" fmla="*/ 97 w 433"/>
                    <a:gd name="T19" fmla="*/ 56 h 675"/>
                    <a:gd name="T20" fmla="*/ 130 w 433"/>
                    <a:gd name="T21" fmla="*/ 28 h 675"/>
                    <a:gd name="T22" fmla="*/ 173 w 433"/>
                    <a:gd name="T23" fmla="*/ 9 h 675"/>
                    <a:gd name="T24" fmla="*/ 216 w 433"/>
                    <a:gd name="T25" fmla="*/ 0 h 675"/>
                    <a:gd name="T26" fmla="*/ 433 w 433"/>
                    <a:gd name="T27" fmla="*/ 0 h 675"/>
                    <a:gd name="T28" fmla="*/ 433 w 433"/>
                    <a:gd name="T29" fmla="*/ 675 h 675"/>
                    <a:gd name="T30" fmla="*/ 216 w 433"/>
                    <a:gd name="T31" fmla="*/ 675 h 67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33" h="675">
                      <a:moveTo>
                        <a:pt x="216" y="675"/>
                      </a:moveTo>
                      <a:lnTo>
                        <a:pt x="173" y="665"/>
                      </a:lnTo>
                      <a:lnTo>
                        <a:pt x="130" y="646"/>
                      </a:lnTo>
                      <a:lnTo>
                        <a:pt x="97" y="618"/>
                      </a:lnTo>
                      <a:lnTo>
                        <a:pt x="65" y="581"/>
                      </a:lnTo>
                      <a:lnTo>
                        <a:pt x="21" y="468"/>
                      </a:lnTo>
                      <a:lnTo>
                        <a:pt x="0" y="337"/>
                      </a:lnTo>
                      <a:lnTo>
                        <a:pt x="21" y="206"/>
                      </a:lnTo>
                      <a:lnTo>
                        <a:pt x="65" y="103"/>
                      </a:lnTo>
                      <a:lnTo>
                        <a:pt x="97" y="56"/>
                      </a:lnTo>
                      <a:lnTo>
                        <a:pt x="130" y="28"/>
                      </a:lnTo>
                      <a:lnTo>
                        <a:pt x="173" y="9"/>
                      </a:lnTo>
                      <a:lnTo>
                        <a:pt x="216" y="0"/>
                      </a:lnTo>
                      <a:lnTo>
                        <a:pt x="433" y="0"/>
                      </a:lnTo>
                      <a:lnTo>
                        <a:pt x="433" y="675"/>
                      </a:lnTo>
                      <a:lnTo>
                        <a:pt x="216" y="67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77" name="Freeform 521"/>
                <p:cNvSpPr>
                  <a:spLocks/>
                </p:cNvSpPr>
                <p:nvPr/>
              </p:nvSpPr>
              <p:spPr bwMode="auto">
                <a:xfrm>
                  <a:off x="5110" y="1634"/>
                  <a:ext cx="412" cy="656"/>
                </a:xfrm>
                <a:custGeom>
                  <a:avLst/>
                  <a:gdLst>
                    <a:gd name="T0" fmla="*/ 206 w 412"/>
                    <a:gd name="T1" fmla="*/ 656 h 656"/>
                    <a:gd name="T2" fmla="*/ 163 w 412"/>
                    <a:gd name="T3" fmla="*/ 647 h 656"/>
                    <a:gd name="T4" fmla="*/ 120 w 412"/>
                    <a:gd name="T5" fmla="*/ 628 h 656"/>
                    <a:gd name="T6" fmla="*/ 87 w 412"/>
                    <a:gd name="T7" fmla="*/ 600 h 656"/>
                    <a:gd name="T8" fmla="*/ 55 w 412"/>
                    <a:gd name="T9" fmla="*/ 562 h 656"/>
                    <a:gd name="T10" fmla="*/ 11 w 412"/>
                    <a:gd name="T11" fmla="*/ 459 h 656"/>
                    <a:gd name="T12" fmla="*/ 0 w 412"/>
                    <a:gd name="T13" fmla="*/ 328 h 656"/>
                    <a:gd name="T14" fmla="*/ 11 w 412"/>
                    <a:gd name="T15" fmla="*/ 197 h 656"/>
                    <a:gd name="T16" fmla="*/ 55 w 412"/>
                    <a:gd name="T17" fmla="*/ 94 h 656"/>
                    <a:gd name="T18" fmla="*/ 87 w 412"/>
                    <a:gd name="T19" fmla="*/ 56 h 656"/>
                    <a:gd name="T20" fmla="*/ 120 w 412"/>
                    <a:gd name="T21" fmla="*/ 28 h 656"/>
                    <a:gd name="T22" fmla="*/ 163 w 412"/>
                    <a:gd name="T23" fmla="*/ 9 h 656"/>
                    <a:gd name="T24" fmla="*/ 206 w 412"/>
                    <a:gd name="T25" fmla="*/ 0 h 656"/>
                    <a:gd name="T26" fmla="*/ 412 w 412"/>
                    <a:gd name="T27" fmla="*/ 0 h 656"/>
                    <a:gd name="T28" fmla="*/ 412 w 412"/>
                    <a:gd name="T29" fmla="*/ 656 h 656"/>
                    <a:gd name="T30" fmla="*/ 206 w 412"/>
                    <a:gd name="T31" fmla="*/ 656 h 65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12" h="656">
                      <a:moveTo>
                        <a:pt x="206" y="656"/>
                      </a:moveTo>
                      <a:lnTo>
                        <a:pt x="163" y="647"/>
                      </a:lnTo>
                      <a:lnTo>
                        <a:pt x="120" y="628"/>
                      </a:lnTo>
                      <a:lnTo>
                        <a:pt x="87" y="600"/>
                      </a:lnTo>
                      <a:lnTo>
                        <a:pt x="55" y="562"/>
                      </a:lnTo>
                      <a:lnTo>
                        <a:pt x="11" y="459"/>
                      </a:lnTo>
                      <a:lnTo>
                        <a:pt x="0" y="328"/>
                      </a:lnTo>
                      <a:lnTo>
                        <a:pt x="11" y="197"/>
                      </a:lnTo>
                      <a:lnTo>
                        <a:pt x="55" y="94"/>
                      </a:lnTo>
                      <a:lnTo>
                        <a:pt x="87" y="56"/>
                      </a:lnTo>
                      <a:lnTo>
                        <a:pt x="120" y="28"/>
                      </a:lnTo>
                      <a:lnTo>
                        <a:pt x="163" y="9"/>
                      </a:lnTo>
                      <a:lnTo>
                        <a:pt x="206" y="0"/>
                      </a:lnTo>
                      <a:lnTo>
                        <a:pt x="412" y="0"/>
                      </a:lnTo>
                      <a:lnTo>
                        <a:pt x="412" y="656"/>
                      </a:lnTo>
                      <a:lnTo>
                        <a:pt x="206" y="656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78" name="Freeform 522"/>
                <p:cNvSpPr>
                  <a:spLocks/>
                </p:cNvSpPr>
                <p:nvPr/>
              </p:nvSpPr>
              <p:spPr bwMode="auto">
                <a:xfrm>
                  <a:off x="5110" y="1643"/>
                  <a:ext cx="412" cy="638"/>
                </a:xfrm>
                <a:custGeom>
                  <a:avLst/>
                  <a:gdLst>
                    <a:gd name="T0" fmla="*/ 206 w 412"/>
                    <a:gd name="T1" fmla="*/ 638 h 638"/>
                    <a:gd name="T2" fmla="*/ 163 w 412"/>
                    <a:gd name="T3" fmla="*/ 628 h 638"/>
                    <a:gd name="T4" fmla="*/ 120 w 412"/>
                    <a:gd name="T5" fmla="*/ 610 h 638"/>
                    <a:gd name="T6" fmla="*/ 87 w 412"/>
                    <a:gd name="T7" fmla="*/ 582 h 638"/>
                    <a:gd name="T8" fmla="*/ 55 w 412"/>
                    <a:gd name="T9" fmla="*/ 544 h 638"/>
                    <a:gd name="T10" fmla="*/ 11 w 412"/>
                    <a:gd name="T11" fmla="*/ 441 h 638"/>
                    <a:gd name="T12" fmla="*/ 0 w 412"/>
                    <a:gd name="T13" fmla="*/ 319 h 638"/>
                    <a:gd name="T14" fmla="*/ 11 w 412"/>
                    <a:gd name="T15" fmla="*/ 197 h 638"/>
                    <a:gd name="T16" fmla="*/ 55 w 412"/>
                    <a:gd name="T17" fmla="*/ 94 h 638"/>
                    <a:gd name="T18" fmla="*/ 87 w 412"/>
                    <a:gd name="T19" fmla="*/ 57 h 638"/>
                    <a:gd name="T20" fmla="*/ 120 w 412"/>
                    <a:gd name="T21" fmla="*/ 28 h 638"/>
                    <a:gd name="T22" fmla="*/ 163 w 412"/>
                    <a:gd name="T23" fmla="*/ 10 h 638"/>
                    <a:gd name="T24" fmla="*/ 206 w 412"/>
                    <a:gd name="T25" fmla="*/ 0 h 638"/>
                    <a:gd name="T26" fmla="*/ 412 w 412"/>
                    <a:gd name="T27" fmla="*/ 0 h 638"/>
                    <a:gd name="T28" fmla="*/ 412 w 412"/>
                    <a:gd name="T29" fmla="*/ 638 h 638"/>
                    <a:gd name="T30" fmla="*/ 206 w 412"/>
                    <a:gd name="T31" fmla="*/ 638 h 6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12" h="638">
                      <a:moveTo>
                        <a:pt x="206" y="638"/>
                      </a:moveTo>
                      <a:lnTo>
                        <a:pt x="163" y="628"/>
                      </a:lnTo>
                      <a:lnTo>
                        <a:pt x="120" y="610"/>
                      </a:lnTo>
                      <a:lnTo>
                        <a:pt x="87" y="582"/>
                      </a:lnTo>
                      <a:lnTo>
                        <a:pt x="55" y="544"/>
                      </a:lnTo>
                      <a:lnTo>
                        <a:pt x="11" y="441"/>
                      </a:lnTo>
                      <a:lnTo>
                        <a:pt x="0" y="319"/>
                      </a:lnTo>
                      <a:lnTo>
                        <a:pt x="11" y="197"/>
                      </a:lnTo>
                      <a:lnTo>
                        <a:pt x="55" y="94"/>
                      </a:lnTo>
                      <a:lnTo>
                        <a:pt x="87" y="57"/>
                      </a:lnTo>
                      <a:lnTo>
                        <a:pt x="120" y="28"/>
                      </a:lnTo>
                      <a:lnTo>
                        <a:pt x="163" y="10"/>
                      </a:lnTo>
                      <a:lnTo>
                        <a:pt x="206" y="0"/>
                      </a:lnTo>
                      <a:lnTo>
                        <a:pt x="412" y="0"/>
                      </a:lnTo>
                      <a:lnTo>
                        <a:pt x="412" y="638"/>
                      </a:lnTo>
                      <a:lnTo>
                        <a:pt x="206" y="638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79" name="Freeform 523"/>
                <p:cNvSpPr>
                  <a:spLocks/>
                </p:cNvSpPr>
                <p:nvPr/>
              </p:nvSpPr>
              <p:spPr bwMode="auto">
                <a:xfrm>
                  <a:off x="5121" y="1653"/>
                  <a:ext cx="401" cy="628"/>
                </a:xfrm>
                <a:custGeom>
                  <a:avLst/>
                  <a:gdLst>
                    <a:gd name="T0" fmla="*/ 195 w 401"/>
                    <a:gd name="T1" fmla="*/ 628 h 628"/>
                    <a:gd name="T2" fmla="*/ 152 w 401"/>
                    <a:gd name="T3" fmla="*/ 618 h 628"/>
                    <a:gd name="T4" fmla="*/ 119 w 401"/>
                    <a:gd name="T5" fmla="*/ 600 h 628"/>
                    <a:gd name="T6" fmla="*/ 87 w 401"/>
                    <a:gd name="T7" fmla="*/ 572 h 628"/>
                    <a:gd name="T8" fmla="*/ 54 w 401"/>
                    <a:gd name="T9" fmla="*/ 534 h 628"/>
                    <a:gd name="T10" fmla="*/ 11 w 401"/>
                    <a:gd name="T11" fmla="*/ 431 h 628"/>
                    <a:gd name="T12" fmla="*/ 0 w 401"/>
                    <a:gd name="T13" fmla="*/ 309 h 628"/>
                    <a:gd name="T14" fmla="*/ 11 w 401"/>
                    <a:gd name="T15" fmla="*/ 187 h 628"/>
                    <a:gd name="T16" fmla="*/ 54 w 401"/>
                    <a:gd name="T17" fmla="*/ 93 h 628"/>
                    <a:gd name="T18" fmla="*/ 87 w 401"/>
                    <a:gd name="T19" fmla="*/ 56 h 628"/>
                    <a:gd name="T20" fmla="*/ 119 w 401"/>
                    <a:gd name="T21" fmla="*/ 28 h 628"/>
                    <a:gd name="T22" fmla="*/ 152 w 401"/>
                    <a:gd name="T23" fmla="*/ 9 h 628"/>
                    <a:gd name="T24" fmla="*/ 195 w 401"/>
                    <a:gd name="T25" fmla="*/ 0 h 628"/>
                    <a:gd name="T26" fmla="*/ 401 w 401"/>
                    <a:gd name="T27" fmla="*/ 0 h 628"/>
                    <a:gd name="T28" fmla="*/ 401 w 401"/>
                    <a:gd name="T29" fmla="*/ 628 h 628"/>
                    <a:gd name="T30" fmla="*/ 195 w 401"/>
                    <a:gd name="T31" fmla="*/ 628 h 62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01" h="628">
                      <a:moveTo>
                        <a:pt x="195" y="628"/>
                      </a:moveTo>
                      <a:lnTo>
                        <a:pt x="152" y="618"/>
                      </a:lnTo>
                      <a:lnTo>
                        <a:pt x="119" y="600"/>
                      </a:lnTo>
                      <a:lnTo>
                        <a:pt x="87" y="572"/>
                      </a:lnTo>
                      <a:lnTo>
                        <a:pt x="54" y="534"/>
                      </a:lnTo>
                      <a:lnTo>
                        <a:pt x="11" y="431"/>
                      </a:lnTo>
                      <a:lnTo>
                        <a:pt x="0" y="309"/>
                      </a:lnTo>
                      <a:lnTo>
                        <a:pt x="11" y="187"/>
                      </a:lnTo>
                      <a:lnTo>
                        <a:pt x="54" y="93"/>
                      </a:lnTo>
                      <a:lnTo>
                        <a:pt x="87" y="56"/>
                      </a:lnTo>
                      <a:lnTo>
                        <a:pt x="119" y="28"/>
                      </a:lnTo>
                      <a:lnTo>
                        <a:pt x="152" y="9"/>
                      </a:lnTo>
                      <a:lnTo>
                        <a:pt x="195" y="0"/>
                      </a:lnTo>
                      <a:lnTo>
                        <a:pt x="401" y="0"/>
                      </a:lnTo>
                      <a:lnTo>
                        <a:pt x="401" y="628"/>
                      </a:lnTo>
                      <a:lnTo>
                        <a:pt x="195" y="628"/>
                      </a:lnTo>
                      <a:close/>
                    </a:path>
                  </a:pathLst>
                </a:custGeom>
                <a:solidFill>
                  <a:srgbClr val="9B9B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80" name="Freeform 524"/>
                <p:cNvSpPr>
                  <a:spLocks/>
                </p:cNvSpPr>
                <p:nvPr/>
              </p:nvSpPr>
              <p:spPr bwMode="auto">
                <a:xfrm>
                  <a:off x="5121" y="1662"/>
                  <a:ext cx="401" cy="609"/>
                </a:xfrm>
                <a:custGeom>
                  <a:avLst/>
                  <a:gdLst>
                    <a:gd name="T0" fmla="*/ 195 w 401"/>
                    <a:gd name="T1" fmla="*/ 609 h 609"/>
                    <a:gd name="T2" fmla="*/ 152 w 401"/>
                    <a:gd name="T3" fmla="*/ 600 h 609"/>
                    <a:gd name="T4" fmla="*/ 119 w 401"/>
                    <a:gd name="T5" fmla="*/ 581 h 609"/>
                    <a:gd name="T6" fmla="*/ 87 w 401"/>
                    <a:gd name="T7" fmla="*/ 553 h 609"/>
                    <a:gd name="T8" fmla="*/ 54 w 401"/>
                    <a:gd name="T9" fmla="*/ 516 h 609"/>
                    <a:gd name="T10" fmla="*/ 11 w 401"/>
                    <a:gd name="T11" fmla="*/ 422 h 609"/>
                    <a:gd name="T12" fmla="*/ 0 w 401"/>
                    <a:gd name="T13" fmla="*/ 300 h 609"/>
                    <a:gd name="T14" fmla="*/ 11 w 401"/>
                    <a:gd name="T15" fmla="*/ 178 h 609"/>
                    <a:gd name="T16" fmla="*/ 54 w 401"/>
                    <a:gd name="T17" fmla="*/ 84 h 609"/>
                    <a:gd name="T18" fmla="*/ 87 w 401"/>
                    <a:gd name="T19" fmla="*/ 47 h 609"/>
                    <a:gd name="T20" fmla="*/ 119 w 401"/>
                    <a:gd name="T21" fmla="*/ 28 h 609"/>
                    <a:gd name="T22" fmla="*/ 152 w 401"/>
                    <a:gd name="T23" fmla="*/ 9 h 609"/>
                    <a:gd name="T24" fmla="*/ 195 w 401"/>
                    <a:gd name="T25" fmla="*/ 0 h 609"/>
                    <a:gd name="T26" fmla="*/ 401 w 401"/>
                    <a:gd name="T27" fmla="*/ 0 h 609"/>
                    <a:gd name="T28" fmla="*/ 401 w 401"/>
                    <a:gd name="T29" fmla="*/ 609 h 609"/>
                    <a:gd name="T30" fmla="*/ 195 w 401"/>
                    <a:gd name="T31" fmla="*/ 609 h 60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01" h="609">
                      <a:moveTo>
                        <a:pt x="195" y="609"/>
                      </a:moveTo>
                      <a:lnTo>
                        <a:pt x="152" y="600"/>
                      </a:lnTo>
                      <a:lnTo>
                        <a:pt x="119" y="581"/>
                      </a:lnTo>
                      <a:lnTo>
                        <a:pt x="87" y="553"/>
                      </a:lnTo>
                      <a:lnTo>
                        <a:pt x="54" y="516"/>
                      </a:lnTo>
                      <a:lnTo>
                        <a:pt x="11" y="422"/>
                      </a:lnTo>
                      <a:lnTo>
                        <a:pt x="0" y="300"/>
                      </a:lnTo>
                      <a:lnTo>
                        <a:pt x="11" y="178"/>
                      </a:lnTo>
                      <a:lnTo>
                        <a:pt x="54" y="84"/>
                      </a:lnTo>
                      <a:lnTo>
                        <a:pt x="87" y="47"/>
                      </a:lnTo>
                      <a:lnTo>
                        <a:pt x="119" y="28"/>
                      </a:lnTo>
                      <a:lnTo>
                        <a:pt x="152" y="9"/>
                      </a:lnTo>
                      <a:lnTo>
                        <a:pt x="195" y="0"/>
                      </a:lnTo>
                      <a:lnTo>
                        <a:pt x="401" y="0"/>
                      </a:lnTo>
                      <a:lnTo>
                        <a:pt x="401" y="609"/>
                      </a:lnTo>
                      <a:lnTo>
                        <a:pt x="195" y="60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81" name="Freeform 525"/>
                <p:cNvSpPr>
                  <a:spLocks/>
                </p:cNvSpPr>
                <p:nvPr/>
              </p:nvSpPr>
              <p:spPr bwMode="auto">
                <a:xfrm>
                  <a:off x="5132" y="1671"/>
                  <a:ext cx="379" cy="591"/>
                </a:xfrm>
                <a:custGeom>
                  <a:avLst/>
                  <a:gdLst>
                    <a:gd name="T0" fmla="*/ 184 w 379"/>
                    <a:gd name="T1" fmla="*/ 591 h 591"/>
                    <a:gd name="T2" fmla="*/ 152 w 379"/>
                    <a:gd name="T3" fmla="*/ 582 h 591"/>
                    <a:gd name="T4" fmla="*/ 119 w 379"/>
                    <a:gd name="T5" fmla="*/ 563 h 591"/>
                    <a:gd name="T6" fmla="*/ 87 w 379"/>
                    <a:gd name="T7" fmla="*/ 535 h 591"/>
                    <a:gd name="T8" fmla="*/ 54 w 379"/>
                    <a:gd name="T9" fmla="*/ 497 h 591"/>
                    <a:gd name="T10" fmla="*/ 11 w 379"/>
                    <a:gd name="T11" fmla="*/ 404 h 591"/>
                    <a:gd name="T12" fmla="*/ 0 w 379"/>
                    <a:gd name="T13" fmla="*/ 291 h 591"/>
                    <a:gd name="T14" fmla="*/ 11 w 379"/>
                    <a:gd name="T15" fmla="*/ 179 h 591"/>
                    <a:gd name="T16" fmla="*/ 54 w 379"/>
                    <a:gd name="T17" fmla="*/ 85 h 591"/>
                    <a:gd name="T18" fmla="*/ 87 w 379"/>
                    <a:gd name="T19" fmla="*/ 47 h 591"/>
                    <a:gd name="T20" fmla="*/ 119 w 379"/>
                    <a:gd name="T21" fmla="*/ 19 h 591"/>
                    <a:gd name="T22" fmla="*/ 152 w 379"/>
                    <a:gd name="T23" fmla="*/ 10 h 591"/>
                    <a:gd name="T24" fmla="*/ 184 w 379"/>
                    <a:gd name="T25" fmla="*/ 0 h 591"/>
                    <a:gd name="T26" fmla="*/ 379 w 379"/>
                    <a:gd name="T27" fmla="*/ 0 h 591"/>
                    <a:gd name="T28" fmla="*/ 379 w 379"/>
                    <a:gd name="T29" fmla="*/ 591 h 591"/>
                    <a:gd name="T30" fmla="*/ 184 w 379"/>
                    <a:gd name="T31" fmla="*/ 591 h 59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79" h="591">
                      <a:moveTo>
                        <a:pt x="184" y="591"/>
                      </a:moveTo>
                      <a:lnTo>
                        <a:pt x="152" y="582"/>
                      </a:lnTo>
                      <a:lnTo>
                        <a:pt x="119" y="563"/>
                      </a:lnTo>
                      <a:lnTo>
                        <a:pt x="87" y="535"/>
                      </a:lnTo>
                      <a:lnTo>
                        <a:pt x="54" y="497"/>
                      </a:lnTo>
                      <a:lnTo>
                        <a:pt x="11" y="404"/>
                      </a:lnTo>
                      <a:lnTo>
                        <a:pt x="0" y="291"/>
                      </a:lnTo>
                      <a:lnTo>
                        <a:pt x="11" y="179"/>
                      </a:lnTo>
                      <a:lnTo>
                        <a:pt x="54" y="85"/>
                      </a:lnTo>
                      <a:lnTo>
                        <a:pt x="87" y="47"/>
                      </a:lnTo>
                      <a:lnTo>
                        <a:pt x="119" y="19"/>
                      </a:lnTo>
                      <a:lnTo>
                        <a:pt x="152" y="10"/>
                      </a:lnTo>
                      <a:lnTo>
                        <a:pt x="184" y="0"/>
                      </a:lnTo>
                      <a:lnTo>
                        <a:pt x="379" y="0"/>
                      </a:lnTo>
                      <a:lnTo>
                        <a:pt x="379" y="591"/>
                      </a:lnTo>
                      <a:lnTo>
                        <a:pt x="184" y="591"/>
                      </a:lnTo>
                      <a:close/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82" name="Freeform 526"/>
                <p:cNvSpPr>
                  <a:spLocks/>
                </p:cNvSpPr>
                <p:nvPr/>
              </p:nvSpPr>
              <p:spPr bwMode="auto">
                <a:xfrm>
                  <a:off x="5132" y="1681"/>
                  <a:ext cx="379" cy="572"/>
                </a:xfrm>
                <a:custGeom>
                  <a:avLst/>
                  <a:gdLst>
                    <a:gd name="T0" fmla="*/ 184 w 379"/>
                    <a:gd name="T1" fmla="*/ 572 h 572"/>
                    <a:gd name="T2" fmla="*/ 152 w 379"/>
                    <a:gd name="T3" fmla="*/ 562 h 572"/>
                    <a:gd name="T4" fmla="*/ 119 w 379"/>
                    <a:gd name="T5" fmla="*/ 553 h 572"/>
                    <a:gd name="T6" fmla="*/ 87 w 379"/>
                    <a:gd name="T7" fmla="*/ 525 h 572"/>
                    <a:gd name="T8" fmla="*/ 54 w 379"/>
                    <a:gd name="T9" fmla="*/ 487 h 572"/>
                    <a:gd name="T10" fmla="*/ 11 w 379"/>
                    <a:gd name="T11" fmla="*/ 394 h 572"/>
                    <a:gd name="T12" fmla="*/ 0 w 379"/>
                    <a:gd name="T13" fmla="*/ 281 h 572"/>
                    <a:gd name="T14" fmla="*/ 11 w 379"/>
                    <a:gd name="T15" fmla="*/ 169 h 572"/>
                    <a:gd name="T16" fmla="*/ 54 w 379"/>
                    <a:gd name="T17" fmla="*/ 84 h 572"/>
                    <a:gd name="T18" fmla="*/ 87 w 379"/>
                    <a:gd name="T19" fmla="*/ 47 h 572"/>
                    <a:gd name="T20" fmla="*/ 119 w 379"/>
                    <a:gd name="T21" fmla="*/ 19 h 572"/>
                    <a:gd name="T22" fmla="*/ 152 w 379"/>
                    <a:gd name="T23" fmla="*/ 9 h 572"/>
                    <a:gd name="T24" fmla="*/ 184 w 379"/>
                    <a:gd name="T25" fmla="*/ 0 h 572"/>
                    <a:gd name="T26" fmla="*/ 379 w 379"/>
                    <a:gd name="T27" fmla="*/ 0 h 572"/>
                    <a:gd name="T28" fmla="*/ 379 w 379"/>
                    <a:gd name="T29" fmla="*/ 572 h 572"/>
                    <a:gd name="T30" fmla="*/ 184 w 379"/>
                    <a:gd name="T31" fmla="*/ 572 h 57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79" h="572">
                      <a:moveTo>
                        <a:pt x="184" y="572"/>
                      </a:moveTo>
                      <a:lnTo>
                        <a:pt x="152" y="562"/>
                      </a:lnTo>
                      <a:lnTo>
                        <a:pt x="119" y="553"/>
                      </a:lnTo>
                      <a:lnTo>
                        <a:pt x="87" y="525"/>
                      </a:lnTo>
                      <a:lnTo>
                        <a:pt x="54" y="487"/>
                      </a:lnTo>
                      <a:lnTo>
                        <a:pt x="11" y="394"/>
                      </a:lnTo>
                      <a:lnTo>
                        <a:pt x="0" y="281"/>
                      </a:lnTo>
                      <a:lnTo>
                        <a:pt x="11" y="169"/>
                      </a:lnTo>
                      <a:lnTo>
                        <a:pt x="54" y="84"/>
                      </a:lnTo>
                      <a:lnTo>
                        <a:pt x="87" y="47"/>
                      </a:lnTo>
                      <a:lnTo>
                        <a:pt x="119" y="19"/>
                      </a:lnTo>
                      <a:lnTo>
                        <a:pt x="152" y="9"/>
                      </a:lnTo>
                      <a:lnTo>
                        <a:pt x="184" y="0"/>
                      </a:lnTo>
                      <a:lnTo>
                        <a:pt x="379" y="0"/>
                      </a:lnTo>
                      <a:lnTo>
                        <a:pt x="379" y="572"/>
                      </a:lnTo>
                      <a:lnTo>
                        <a:pt x="184" y="572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83" name="Freeform 527"/>
                <p:cNvSpPr>
                  <a:spLocks/>
                </p:cNvSpPr>
                <p:nvPr/>
              </p:nvSpPr>
              <p:spPr bwMode="auto">
                <a:xfrm>
                  <a:off x="5143" y="1690"/>
                  <a:ext cx="357" cy="553"/>
                </a:xfrm>
                <a:custGeom>
                  <a:avLst/>
                  <a:gdLst>
                    <a:gd name="T0" fmla="*/ 173 w 357"/>
                    <a:gd name="T1" fmla="*/ 553 h 553"/>
                    <a:gd name="T2" fmla="*/ 141 w 357"/>
                    <a:gd name="T3" fmla="*/ 544 h 553"/>
                    <a:gd name="T4" fmla="*/ 108 w 357"/>
                    <a:gd name="T5" fmla="*/ 535 h 553"/>
                    <a:gd name="T6" fmla="*/ 76 w 357"/>
                    <a:gd name="T7" fmla="*/ 506 h 553"/>
                    <a:gd name="T8" fmla="*/ 54 w 357"/>
                    <a:gd name="T9" fmla="*/ 469 h 553"/>
                    <a:gd name="T10" fmla="*/ 11 w 357"/>
                    <a:gd name="T11" fmla="*/ 375 h 553"/>
                    <a:gd name="T12" fmla="*/ 0 w 357"/>
                    <a:gd name="T13" fmla="*/ 272 h 553"/>
                    <a:gd name="T14" fmla="*/ 11 w 357"/>
                    <a:gd name="T15" fmla="*/ 169 h 553"/>
                    <a:gd name="T16" fmla="*/ 54 w 357"/>
                    <a:gd name="T17" fmla="*/ 85 h 553"/>
                    <a:gd name="T18" fmla="*/ 108 w 357"/>
                    <a:gd name="T19" fmla="*/ 19 h 553"/>
                    <a:gd name="T20" fmla="*/ 141 w 357"/>
                    <a:gd name="T21" fmla="*/ 10 h 553"/>
                    <a:gd name="T22" fmla="*/ 173 w 357"/>
                    <a:gd name="T23" fmla="*/ 0 h 553"/>
                    <a:gd name="T24" fmla="*/ 357 w 357"/>
                    <a:gd name="T25" fmla="*/ 0 h 553"/>
                    <a:gd name="T26" fmla="*/ 357 w 357"/>
                    <a:gd name="T27" fmla="*/ 553 h 553"/>
                    <a:gd name="T28" fmla="*/ 173 w 357"/>
                    <a:gd name="T29" fmla="*/ 553 h 5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57" h="553">
                      <a:moveTo>
                        <a:pt x="173" y="553"/>
                      </a:moveTo>
                      <a:lnTo>
                        <a:pt x="141" y="544"/>
                      </a:lnTo>
                      <a:lnTo>
                        <a:pt x="108" y="535"/>
                      </a:lnTo>
                      <a:lnTo>
                        <a:pt x="76" y="506"/>
                      </a:lnTo>
                      <a:lnTo>
                        <a:pt x="54" y="469"/>
                      </a:lnTo>
                      <a:lnTo>
                        <a:pt x="11" y="375"/>
                      </a:lnTo>
                      <a:lnTo>
                        <a:pt x="0" y="272"/>
                      </a:lnTo>
                      <a:lnTo>
                        <a:pt x="11" y="169"/>
                      </a:lnTo>
                      <a:lnTo>
                        <a:pt x="54" y="85"/>
                      </a:lnTo>
                      <a:lnTo>
                        <a:pt x="108" y="19"/>
                      </a:lnTo>
                      <a:lnTo>
                        <a:pt x="141" y="10"/>
                      </a:lnTo>
                      <a:lnTo>
                        <a:pt x="173" y="0"/>
                      </a:lnTo>
                      <a:lnTo>
                        <a:pt x="357" y="0"/>
                      </a:lnTo>
                      <a:lnTo>
                        <a:pt x="357" y="553"/>
                      </a:lnTo>
                      <a:lnTo>
                        <a:pt x="173" y="553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84" name="Freeform 528"/>
                <p:cNvSpPr>
                  <a:spLocks/>
                </p:cNvSpPr>
                <p:nvPr/>
              </p:nvSpPr>
              <p:spPr bwMode="auto">
                <a:xfrm>
                  <a:off x="5143" y="1700"/>
                  <a:ext cx="357" cy="534"/>
                </a:xfrm>
                <a:custGeom>
                  <a:avLst/>
                  <a:gdLst>
                    <a:gd name="T0" fmla="*/ 173 w 357"/>
                    <a:gd name="T1" fmla="*/ 534 h 534"/>
                    <a:gd name="T2" fmla="*/ 141 w 357"/>
                    <a:gd name="T3" fmla="*/ 525 h 534"/>
                    <a:gd name="T4" fmla="*/ 108 w 357"/>
                    <a:gd name="T5" fmla="*/ 515 h 534"/>
                    <a:gd name="T6" fmla="*/ 54 w 357"/>
                    <a:gd name="T7" fmla="*/ 459 h 534"/>
                    <a:gd name="T8" fmla="*/ 11 w 357"/>
                    <a:gd name="T9" fmla="*/ 365 h 534"/>
                    <a:gd name="T10" fmla="*/ 0 w 357"/>
                    <a:gd name="T11" fmla="*/ 262 h 534"/>
                    <a:gd name="T12" fmla="*/ 11 w 357"/>
                    <a:gd name="T13" fmla="*/ 159 h 534"/>
                    <a:gd name="T14" fmla="*/ 54 w 357"/>
                    <a:gd name="T15" fmla="*/ 75 h 534"/>
                    <a:gd name="T16" fmla="*/ 108 w 357"/>
                    <a:gd name="T17" fmla="*/ 18 h 534"/>
                    <a:gd name="T18" fmla="*/ 141 w 357"/>
                    <a:gd name="T19" fmla="*/ 9 h 534"/>
                    <a:gd name="T20" fmla="*/ 173 w 357"/>
                    <a:gd name="T21" fmla="*/ 0 h 534"/>
                    <a:gd name="T22" fmla="*/ 357 w 357"/>
                    <a:gd name="T23" fmla="*/ 0 h 534"/>
                    <a:gd name="T24" fmla="*/ 357 w 357"/>
                    <a:gd name="T25" fmla="*/ 534 h 534"/>
                    <a:gd name="T26" fmla="*/ 173 w 357"/>
                    <a:gd name="T27" fmla="*/ 534 h 5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57" h="534">
                      <a:moveTo>
                        <a:pt x="173" y="534"/>
                      </a:moveTo>
                      <a:lnTo>
                        <a:pt x="141" y="525"/>
                      </a:lnTo>
                      <a:lnTo>
                        <a:pt x="108" y="515"/>
                      </a:lnTo>
                      <a:lnTo>
                        <a:pt x="54" y="459"/>
                      </a:lnTo>
                      <a:lnTo>
                        <a:pt x="11" y="365"/>
                      </a:lnTo>
                      <a:lnTo>
                        <a:pt x="0" y="262"/>
                      </a:lnTo>
                      <a:lnTo>
                        <a:pt x="11" y="159"/>
                      </a:lnTo>
                      <a:lnTo>
                        <a:pt x="54" y="75"/>
                      </a:lnTo>
                      <a:lnTo>
                        <a:pt x="108" y="18"/>
                      </a:lnTo>
                      <a:lnTo>
                        <a:pt x="141" y="9"/>
                      </a:lnTo>
                      <a:lnTo>
                        <a:pt x="173" y="0"/>
                      </a:lnTo>
                      <a:lnTo>
                        <a:pt x="357" y="0"/>
                      </a:lnTo>
                      <a:lnTo>
                        <a:pt x="357" y="534"/>
                      </a:lnTo>
                      <a:lnTo>
                        <a:pt x="173" y="534"/>
                      </a:lnTo>
                      <a:close/>
                    </a:path>
                  </a:pathLst>
                </a:custGeom>
                <a:solidFill>
                  <a:srgbClr val="AFAF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85" name="Freeform 529"/>
                <p:cNvSpPr>
                  <a:spLocks/>
                </p:cNvSpPr>
                <p:nvPr/>
              </p:nvSpPr>
              <p:spPr bwMode="auto">
                <a:xfrm>
                  <a:off x="5154" y="1709"/>
                  <a:ext cx="336" cy="516"/>
                </a:xfrm>
                <a:custGeom>
                  <a:avLst/>
                  <a:gdLst>
                    <a:gd name="T0" fmla="*/ 162 w 336"/>
                    <a:gd name="T1" fmla="*/ 516 h 516"/>
                    <a:gd name="T2" fmla="*/ 130 w 336"/>
                    <a:gd name="T3" fmla="*/ 506 h 516"/>
                    <a:gd name="T4" fmla="*/ 97 w 336"/>
                    <a:gd name="T5" fmla="*/ 497 h 516"/>
                    <a:gd name="T6" fmla="*/ 54 w 336"/>
                    <a:gd name="T7" fmla="*/ 441 h 516"/>
                    <a:gd name="T8" fmla="*/ 11 w 336"/>
                    <a:gd name="T9" fmla="*/ 356 h 516"/>
                    <a:gd name="T10" fmla="*/ 0 w 336"/>
                    <a:gd name="T11" fmla="*/ 253 h 516"/>
                    <a:gd name="T12" fmla="*/ 11 w 336"/>
                    <a:gd name="T13" fmla="*/ 150 h 516"/>
                    <a:gd name="T14" fmla="*/ 54 w 336"/>
                    <a:gd name="T15" fmla="*/ 75 h 516"/>
                    <a:gd name="T16" fmla="*/ 97 w 336"/>
                    <a:gd name="T17" fmla="*/ 19 h 516"/>
                    <a:gd name="T18" fmla="*/ 130 w 336"/>
                    <a:gd name="T19" fmla="*/ 9 h 516"/>
                    <a:gd name="T20" fmla="*/ 162 w 336"/>
                    <a:gd name="T21" fmla="*/ 0 h 516"/>
                    <a:gd name="T22" fmla="*/ 336 w 336"/>
                    <a:gd name="T23" fmla="*/ 0 h 516"/>
                    <a:gd name="T24" fmla="*/ 336 w 336"/>
                    <a:gd name="T25" fmla="*/ 516 h 516"/>
                    <a:gd name="T26" fmla="*/ 162 w 336"/>
                    <a:gd name="T27" fmla="*/ 516 h 5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6" h="516">
                      <a:moveTo>
                        <a:pt x="162" y="516"/>
                      </a:moveTo>
                      <a:lnTo>
                        <a:pt x="130" y="506"/>
                      </a:lnTo>
                      <a:lnTo>
                        <a:pt x="97" y="497"/>
                      </a:lnTo>
                      <a:lnTo>
                        <a:pt x="54" y="441"/>
                      </a:lnTo>
                      <a:lnTo>
                        <a:pt x="11" y="356"/>
                      </a:lnTo>
                      <a:lnTo>
                        <a:pt x="0" y="253"/>
                      </a:lnTo>
                      <a:lnTo>
                        <a:pt x="11" y="150"/>
                      </a:lnTo>
                      <a:lnTo>
                        <a:pt x="54" y="75"/>
                      </a:lnTo>
                      <a:lnTo>
                        <a:pt x="97" y="19"/>
                      </a:lnTo>
                      <a:lnTo>
                        <a:pt x="130" y="9"/>
                      </a:lnTo>
                      <a:lnTo>
                        <a:pt x="162" y="0"/>
                      </a:lnTo>
                      <a:lnTo>
                        <a:pt x="336" y="0"/>
                      </a:lnTo>
                      <a:lnTo>
                        <a:pt x="336" y="516"/>
                      </a:lnTo>
                      <a:lnTo>
                        <a:pt x="162" y="516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86" name="Freeform 530"/>
                <p:cNvSpPr>
                  <a:spLocks/>
                </p:cNvSpPr>
                <p:nvPr/>
              </p:nvSpPr>
              <p:spPr bwMode="auto">
                <a:xfrm>
                  <a:off x="5165" y="1718"/>
                  <a:ext cx="314" cy="497"/>
                </a:xfrm>
                <a:custGeom>
                  <a:avLst/>
                  <a:gdLst>
                    <a:gd name="T0" fmla="*/ 151 w 314"/>
                    <a:gd name="T1" fmla="*/ 497 h 497"/>
                    <a:gd name="T2" fmla="*/ 119 w 314"/>
                    <a:gd name="T3" fmla="*/ 488 h 497"/>
                    <a:gd name="T4" fmla="*/ 86 w 314"/>
                    <a:gd name="T5" fmla="*/ 478 h 497"/>
                    <a:gd name="T6" fmla="*/ 43 w 314"/>
                    <a:gd name="T7" fmla="*/ 422 h 497"/>
                    <a:gd name="T8" fmla="*/ 10 w 314"/>
                    <a:gd name="T9" fmla="*/ 347 h 497"/>
                    <a:gd name="T10" fmla="*/ 0 w 314"/>
                    <a:gd name="T11" fmla="*/ 244 h 497"/>
                    <a:gd name="T12" fmla="*/ 10 w 314"/>
                    <a:gd name="T13" fmla="*/ 150 h 497"/>
                    <a:gd name="T14" fmla="*/ 43 w 314"/>
                    <a:gd name="T15" fmla="*/ 75 h 497"/>
                    <a:gd name="T16" fmla="*/ 86 w 314"/>
                    <a:gd name="T17" fmla="*/ 19 h 497"/>
                    <a:gd name="T18" fmla="*/ 119 w 314"/>
                    <a:gd name="T19" fmla="*/ 10 h 497"/>
                    <a:gd name="T20" fmla="*/ 151 w 314"/>
                    <a:gd name="T21" fmla="*/ 0 h 497"/>
                    <a:gd name="T22" fmla="*/ 314 w 314"/>
                    <a:gd name="T23" fmla="*/ 0 h 497"/>
                    <a:gd name="T24" fmla="*/ 314 w 314"/>
                    <a:gd name="T25" fmla="*/ 497 h 497"/>
                    <a:gd name="T26" fmla="*/ 151 w 314"/>
                    <a:gd name="T27" fmla="*/ 497 h 49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14" h="497">
                      <a:moveTo>
                        <a:pt x="151" y="497"/>
                      </a:moveTo>
                      <a:lnTo>
                        <a:pt x="119" y="488"/>
                      </a:lnTo>
                      <a:lnTo>
                        <a:pt x="86" y="478"/>
                      </a:lnTo>
                      <a:lnTo>
                        <a:pt x="43" y="422"/>
                      </a:lnTo>
                      <a:lnTo>
                        <a:pt x="10" y="347"/>
                      </a:lnTo>
                      <a:lnTo>
                        <a:pt x="0" y="244"/>
                      </a:lnTo>
                      <a:lnTo>
                        <a:pt x="10" y="150"/>
                      </a:lnTo>
                      <a:lnTo>
                        <a:pt x="43" y="75"/>
                      </a:lnTo>
                      <a:lnTo>
                        <a:pt x="86" y="19"/>
                      </a:lnTo>
                      <a:lnTo>
                        <a:pt x="119" y="10"/>
                      </a:lnTo>
                      <a:lnTo>
                        <a:pt x="151" y="0"/>
                      </a:lnTo>
                      <a:lnTo>
                        <a:pt x="314" y="0"/>
                      </a:lnTo>
                      <a:lnTo>
                        <a:pt x="314" y="497"/>
                      </a:lnTo>
                      <a:lnTo>
                        <a:pt x="151" y="497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87" name="Freeform 531"/>
                <p:cNvSpPr>
                  <a:spLocks/>
                </p:cNvSpPr>
                <p:nvPr/>
              </p:nvSpPr>
              <p:spPr bwMode="auto">
                <a:xfrm>
                  <a:off x="5165" y="1728"/>
                  <a:ext cx="314" cy="478"/>
                </a:xfrm>
                <a:custGeom>
                  <a:avLst/>
                  <a:gdLst>
                    <a:gd name="T0" fmla="*/ 151 w 314"/>
                    <a:gd name="T1" fmla="*/ 478 h 478"/>
                    <a:gd name="T2" fmla="*/ 119 w 314"/>
                    <a:gd name="T3" fmla="*/ 468 h 478"/>
                    <a:gd name="T4" fmla="*/ 86 w 314"/>
                    <a:gd name="T5" fmla="*/ 459 h 478"/>
                    <a:gd name="T6" fmla="*/ 43 w 314"/>
                    <a:gd name="T7" fmla="*/ 403 h 478"/>
                    <a:gd name="T8" fmla="*/ 10 w 314"/>
                    <a:gd name="T9" fmla="*/ 328 h 478"/>
                    <a:gd name="T10" fmla="*/ 0 w 314"/>
                    <a:gd name="T11" fmla="*/ 234 h 478"/>
                    <a:gd name="T12" fmla="*/ 10 w 314"/>
                    <a:gd name="T13" fmla="*/ 140 h 478"/>
                    <a:gd name="T14" fmla="*/ 43 w 314"/>
                    <a:gd name="T15" fmla="*/ 65 h 478"/>
                    <a:gd name="T16" fmla="*/ 86 w 314"/>
                    <a:gd name="T17" fmla="*/ 18 h 478"/>
                    <a:gd name="T18" fmla="*/ 119 w 314"/>
                    <a:gd name="T19" fmla="*/ 9 h 478"/>
                    <a:gd name="T20" fmla="*/ 151 w 314"/>
                    <a:gd name="T21" fmla="*/ 0 h 478"/>
                    <a:gd name="T22" fmla="*/ 314 w 314"/>
                    <a:gd name="T23" fmla="*/ 0 h 478"/>
                    <a:gd name="T24" fmla="*/ 314 w 314"/>
                    <a:gd name="T25" fmla="*/ 478 h 478"/>
                    <a:gd name="T26" fmla="*/ 151 w 314"/>
                    <a:gd name="T27" fmla="*/ 478 h 47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14" h="478">
                      <a:moveTo>
                        <a:pt x="151" y="478"/>
                      </a:moveTo>
                      <a:lnTo>
                        <a:pt x="119" y="468"/>
                      </a:lnTo>
                      <a:lnTo>
                        <a:pt x="86" y="459"/>
                      </a:lnTo>
                      <a:lnTo>
                        <a:pt x="43" y="403"/>
                      </a:lnTo>
                      <a:lnTo>
                        <a:pt x="10" y="328"/>
                      </a:lnTo>
                      <a:lnTo>
                        <a:pt x="0" y="234"/>
                      </a:lnTo>
                      <a:lnTo>
                        <a:pt x="10" y="140"/>
                      </a:lnTo>
                      <a:lnTo>
                        <a:pt x="43" y="65"/>
                      </a:lnTo>
                      <a:lnTo>
                        <a:pt x="86" y="18"/>
                      </a:lnTo>
                      <a:lnTo>
                        <a:pt x="119" y="9"/>
                      </a:lnTo>
                      <a:lnTo>
                        <a:pt x="151" y="0"/>
                      </a:lnTo>
                      <a:lnTo>
                        <a:pt x="314" y="0"/>
                      </a:lnTo>
                      <a:lnTo>
                        <a:pt x="314" y="478"/>
                      </a:lnTo>
                      <a:lnTo>
                        <a:pt x="151" y="478"/>
                      </a:lnTo>
                      <a:close/>
                    </a:path>
                  </a:pathLst>
                </a:cu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88" name="Freeform 532"/>
                <p:cNvSpPr>
                  <a:spLocks/>
                </p:cNvSpPr>
                <p:nvPr/>
              </p:nvSpPr>
              <p:spPr bwMode="auto">
                <a:xfrm>
                  <a:off x="5175" y="1737"/>
                  <a:ext cx="293" cy="459"/>
                </a:xfrm>
                <a:custGeom>
                  <a:avLst/>
                  <a:gdLst>
                    <a:gd name="T0" fmla="*/ 141 w 293"/>
                    <a:gd name="T1" fmla="*/ 459 h 459"/>
                    <a:gd name="T2" fmla="*/ 109 w 293"/>
                    <a:gd name="T3" fmla="*/ 459 h 459"/>
                    <a:gd name="T4" fmla="*/ 87 w 293"/>
                    <a:gd name="T5" fmla="*/ 441 h 459"/>
                    <a:gd name="T6" fmla="*/ 44 w 293"/>
                    <a:gd name="T7" fmla="*/ 394 h 459"/>
                    <a:gd name="T8" fmla="*/ 11 w 293"/>
                    <a:gd name="T9" fmla="*/ 319 h 459"/>
                    <a:gd name="T10" fmla="*/ 0 w 293"/>
                    <a:gd name="T11" fmla="*/ 225 h 459"/>
                    <a:gd name="T12" fmla="*/ 11 w 293"/>
                    <a:gd name="T13" fmla="*/ 141 h 459"/>
                    <a:gd name="T14" fmla="*/ 44 w 293"/>
                    <a:gd name="T15" fmla="*/ 66 h 459"/>
                    <a:gd name="T16" fmla="*/ 87 w 293"/>
                    <a:gd name="T17" fmla="*/ 19 h 459"/>
                    <a:gd name="T18" fmla="*/ 109 w 293"/>
                    <a:gd name="T19" fmla="*/ 9 h 459"/>
                    <a:gd name="T20" fmla="*/ 141 w 293"/>
                    <a:gd name="T21" fmla="*/ 0 h 459"/>
                    <a:gd name="T22" fmla="*/ 293 w 293"/>
                    <a:gd name="T23" fmla="*/ 0 h 459"/>
                    <a:gd name="T24" fmla="*/ 293 w 293"/>
                    <a:gd name="T25" fmla="*/ 459 h 459"/>
                    <a:gd name="T26" fmla="*/ 141 w 293"/>
                    <a:gd name="T27" fmla="*/ 459 h 45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93" h="459">
                      <a:moveTo>
                        <a:pt x="141" y="459"/>
                      </a:moveTo>
                      <a:lnTo>
                        <a:pt x="109" y="459"/>
                      </a:lnTo>
                      <a:lnTo>
                        <a:pt x="87" y="441"/>
                      </a:lnTo>
                      <a:lnTo>
                        <a:pt x="44" y="394"/>
                      </a:lnTo>
                      <a:lnTo>
                        <a:pt x="11" y="319"/>
                      </a:lnTo>
                      <a:lnTo>
                        <a:pt x="0" y="225"/>
                      </a:lnTo>
                      <a:lnTo>
                        <a:pt x="11" y="141"/>
                      </a:lnTo>
                      <a:lnTo>
                        <a:pt x="44" y="66"/>
                      </a:lnTo>
                      <a:lnTo>
                        <a:pt x="87" y="19"/>
                      </a:lnTo>
                      <a:lnTo>
                        <a:pt x="109" y="9"/>
                      </a:lnTo>
                      <a:lnTo>
                        <a:pt x="141" y="0"/>
                      </a:lnTo>
                      <a:lnTo>
                        <a:pt x="293" y="0"/>
                      </a:lnTo>
                      <a:lnTo>
                        <a:pt x="293" y="459"/>
                      </a:lnTo>
                      <a:lnTo>
                        <a:pt x="141" y="459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89" name="Freeform 533"/>
                <p:cNvSpPr>
                  <a:spLocks/>
                </p:cNvSpPr>
                <p:nvPr/>
              </p:nvSpPr>
              <p:spPr bwMode="auto">
                <a:xfrm>
                  <a:off x="5175" y="1746"/>
                  <a:ext cx="293" cy="441"/>
                </a:xfrm>
                <a:custGeom>
                  <a:avLst/>
                  <a:gdLst>
                    <a:gd name="T0" fmla="*/ 141 w 293"/>
                    <a:gd name="T1" fmla="*/ 441 h 441"/>
                    <a:gd name="T2" fmla="*/ 109 w 293"/>
                    <a:gd name="T3" fmla="*/ 441 h 441"/>
                    <a:gd name="T4" fmla="*/ 87 w 293"/>
                    <a:gd name="T5" fmla="*/ 422 h 441"/>
                    <a:gd name="T6" fmla="*/ 44 w 293"/>
                    <a:gd name="T7" fmla="*/ 375 h 441"/>
                    <a:gd name="T8" fmla="*/ 11 w 293"/>
                    <a:gd name="T9" fmla="*/ 300 h 441"/>
                    <a:gd name="T10" fmla="*/ 0 w 293"/>
                    <a:gd name="T11" fmla="*/ 216 h 441"/>
                    <a:gd name="T12" fmla="*/ 11 w 293"/>
                    <a:gd name="T13" fmla="*/ 132 h 441"/>
                    <a:gd name="T14" fmla="*/ 44 w 293"/>
                    <a:gd name="T15" fmla="*/ 66 h 441"/>
                    <a:gd name="T16" fmla="*/ 87 w 293"/>
                    <a:gd name="T17" fmla="*/ 19 h 441"/>
                    <a:gd name="T18" fmla="*/ 141 w 293"/>
                    <a:gd name="T19" fmla="*/ 0 h 441"/>
                    <a:gd name="T20" fmla="*/ 293 w 293"/>
                    <a:gd name="T21" fmla="*/ 0 h 441"/>
                    <a:gd name="T22" fmla="*/ 293 w 293"/>
                    <a:gd name="T23" fmla="*/ 441 h 441"/>
                    <a:gd name="T24" fmla="*/ 141 w 293"/>
                    <a:gd name="T25" fmla="*/ 441 h 4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93" h="441">
                      <a:moveTo>
                        <a:pt x="141" y="441"/>
                      </a:moveTo>
                      <a:lnTo>
                        <a:pt x="109" y="441"/>
                      </a:lnTo>
                      <a:lnTo>
                        <a:pt x="87" y="422"/>
                      </a:lnTo>
                      <a:lnTo>
                        <a:pt x="44" y="375"/>
                      </a:lnTo>
                      <a:lnTo>
                        <a:pt x="11" y="300"/>
                      </a:lnTo>
                      <a:lnTo>
                        <a:pt x="0" y="216"/>
                      </a:lnTo>
                      <a:lnTo>
                        <a:pt x="11" y="132"/>
                      </a:lnTo>
                      <a:lnTo>
                        <a:pt x="44" y="66"/>
                      </a:lnTo>
                      <a:lnTo>
                        <a:pt x="87" y="19"/>
                      </a:lnTo>
                      <a:lnTo>
                        <a:pt x="141" y="0"/>
                      </a:lnTo>
                      <a:lnTo>
                        <a:pt x="293" y="0"/>
                      </a:lnTo>
                      <a:lnTo>
                        <a:pt x="293" y="441"/>
                      </a:lnTo>
                      <a:lnTo>
                        <a:pt x="141" y="441"/>
                      </a:lnTo>
                      <a:close/>
                    </a:path>
                  </a:pathLst>
                </a:custGeom>
                <a:solidFill>
                  <a:srgbClr val="C5C5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90" name="Freeform 534"/>
                <p:cNvSpPr>
                  <a:spLocks/>
                </p:cNvSpPr>
                <p:nvPr/>
              </p:nvSpPr>
              <p:spPr bwMode="auto">
                <a:xfrm>
                  <a:off x="5186" y="1756"/>
                  <a:ext cx="271" cy="422"/>
                </a:xfrm>
                <a:custGeom>
                  <a:avLst/>
                  <a:gdLst>
                    <a:gd name="T0" fmla="*/ 141 w 271"/>
                    <a:gd name="T1" fmla="*/ 422 h 422"/>
                    <a:gd name="T2" fmla="*/ 87 w 271"/>
                    <a:gd name="T3" fmla="*/ 403 h 422"/>
                    <a:gd name="T4" fmla="*/ 44 w 271"/>
                    <a:gd name="T5" fmla="*/ 356 h 422"/>
                    <a:gd name="T6" fmla="*/ 11 w 271"/>
                    <a:gd name="T7" fmla="*/ 290 h 422"/>
                    <a:gd name="T8" fmla="*/ 0 w 271"/>
                    <a:gd name="T9" fmla="*/ 206 h 422"/>
                    <a:gd name="T10" fmla="*/ 11 w 271"/>
                    <a:gd name="T11" fmla="*/ 131 h 422"/>
                    <a:gd name="T12" fmla="*/ 44 w 271"/>
                    <a:gd name="T13" fmla="*/ 65 h 422"/>
                    <a:gd name="T14" fmla="*/ 87 w 271"/>
                    <a:gd name="T15" fmla="*/ 19 h 422"/>
                    <a:gd name="T16" fmla="*/ 141 w 271"/>
                    <a:gd name="T17" fmla="*/ 0 h 422"/>
                    <a:gd name="T18" fmla="*/ 271 w 271"/>
                    <a:gd name="T19" fmla="*/ 0 h 422"/>
                    <a:gd name="T20" fmla="*/ 271 w 271"/>
                    <a:gd name="T21" fmla="*/ 422 h 422"/>
                    <a:gd name="T22" fmla="*/ 141 w 271"/>
                    <a:gd name="T23" fmla="*/ 422 h 4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1" h="422">
                      <a:moveTo>
                        <a:pt x="141" y="422"/>
                      </a:moveTo>
                      <a:lnTo>
                        <a:pt x="87" y="403"/>
                      </a:lnTo>
                      <a:lnTo>
                        <a:pt x="44" y="356"/>
                      </a:lnTo>
                      <a:lnTo>
                        <a:pt x="11" y="290"/>
                      </a:lnTo>
                      <a:lnTo>
                        <a:pt x="0" y="206"/>
                      </a:lnTo>
                      <a:lnTo>
                        <a:pt x="11" y="131"/>
                      </a:lnTo>
                      <a:lnTo>
                        <a:pt x="44" y="65"/>
                      </a:lnTo>
                      <a:lnTo>
                        <a:pt x="87" y="19"/>
                      </a:lnTo>
                      <a:lnTo>
                        <a:pt x="141" y="0"/>
                      </a:lnTo>
                      <a:lnTo>
                        <a:pt x="271" y="0"/>
                      </a:lnTo>
                      <a:lnTo>
                        <a:pt x="271" y="422"/>
                      </a:lnTo>
                      <a:lnTo>
                        <a:pt x="141" y="422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91" name="Freeform 535"/>
                <p:cNvSpPr>
                  <a:spLocks/>
                </p:cNvSpPr>
                <p:nvPr/>
              </p:nvSpPr>
              <p:spPr bwMode="auto">
                <a:xfrm>
                  <a:off x="5186" y="1765"/>
                  <a:ext cx="271" cy="403"/>
                </a:xfrm>
                <a:custGeom>
                  <a:avLst/>
                  <a:gdLst>
                    <a:gd name="T0" fmla="*/ 141 w 271"/>
                    <a:gd name="T1" fmla="*/ 403 h 403"/>
                    <a:gd name="T2" fmla="*/ 87 w 271"/>
                    <a:gd name="T3" fmla="*/ 385 h 403"/>
                    <a:gd name="T4" fmla="*/ 44 w 271"/>
                    <a:gd name="T5" fmla="*/ 347 h 403"/>
                    <a:gd name="T6" fmla="*/ 11 w 271"/>
                    <a:gd name="T7" fmla="*/ 281 h 403"/>
                    <a:gd name="T8" fmla="*/ 0 w 271"/>
                    <a:gd name="T9" fmla="*/ 197 h 403"/>
                    <a:gd name="T10" fmla="*/ 11 w 271"/>
                    <a:gd name="T11" fmla="*/ 122 h 403"/>
                    <a:gd name="T12" fmla="*/ 44 w 271"/>
                    <a:gd name="T13" fmla="*/ 56 h 403"/>
                    <a:gd name="T14" fmla="*/ 87 w 271"/>
                    <a:gd name="T15" fmla="*/ 19 h 403"/>
                    <a:gd name="T16" fmla="*/ 141 w 271"/>
                    <a:gd name="T17" fmla="*/ 0 h 403"/>
                    <a:gd name="T18" fmla="*/ 271 w 271"/>
                    <a:gd name="T19" fmla="*/ 0 h 403"/>
                    <a:gd name="T20" fmla="*/ 271 w 271"/>
                    <a:gd name="T21" fmla="*/ 403 h 403"/>
                    <a:gd name="T22" fmla="*/ 141 w 271"/>
                    <a:gd name="T23" fmla="*/ 403 h 4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1" h="403">
                      <a:moveTo>
                        <a:pt x="141" y="403"/>
                      </a:moveTo>
                      <a:lnTo>
                        <a:pt x="87" y="385"/>
                      </a:lnTo>
                      <a:lnTo>
                        <a:pt x="44" y="347"/>
                      </a:lnTo>
                      <a:lnTo>
                        <a:pt x="11" y="281"/>
                      </a:lnTo>
                      <a:lnTo>
                        <a:pt x="0" y="197"/>
                      </a:lnTo>
                      <a:lnTo>
                        <a:pt x="11" y="122"/>
                      </a:lnTo>
                      <a:lnTo>
                        <a:pt x="44" y="56"/>
                      </a:lnTo>
                      <a:lnTo>
                        <a:pt x="87" y="19"/>
                      </a:lnTo>
                      <a:lnTo>
                        <a:pt x="141" y="0"/>
                      </a:lnTo>
                      <a:lnTo>
                        <a:pt x="271" y="0"/>
                      </a:lnTo>
                      <a:lnTo>
                        <a:pt x="271" y="403"/>
                      </a:lnTo>
                      <a:lnTo>
                        <a:pt x="141" y="403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92" name="Freeform 536"/>
                <p:cNvSpPr>
                  <a:spLocks/>
                </p:cNvSpPr>
                <p:nvPr/>
              </p:nvSpPr>
              <p:spPr bwMode="auto">
                <a:xfrm>
                  <a:off x="5197" y="1775"/>
                  <a:ext cx="249" cy="384"/>
                </a:xfrm>
                <a:custGeom>
                  <a:avLst/>
                  <a:gdLst>
                    <a:gd name="T0" fmla="*/ 130 w 249"/>
                    <a:gd name="T1" fmla="*/ 384 h 384"/>
                    <a:gd name="T2" fmla="*/ 76 w 249"/>
                    <a:gd name="T3" fmla="*/ 365 h 384"/>
                    <a:gd name="T4" fmla="*/ 33 w 249"/>
                    <a:gd name="T5" fmla="*/ 328 h 384"/>
                    <a:gd name="T6" fmla="*/ 11 w 249"/>
                    <a:gd name="T7" fmla="*/ 262 h 384"/>
                    <a:gd name="T8" fmla="*/ 0 w 249"/>
                    <a:gd name="T9" fmla="*/ 187 h 384"/>
                    <a:gd name="T10" fmla="*/ 11 w 249"/>
                    <a:gd name="T11" fmla="*/ 112 h 384"/>
                    <a:gd name="T12" fmla="*/ 33 w 249"/>
                    <a:gd name="T13" fmla="*/ 56 h 384"/>
                    <a:gd name="T14" fmla="*/ 76 w 249"/>
                    <a:gd name="T15" fmla="*/ 18 h 384"/>
                    <a:gd name="T16" fmla="*/ 130 w 249"/>
                    <a:gd name="T17" fmla="*/ 0 h 384"/>
                    <a:gd name="T18" fmla="*/ 249 w 249"/>
                    <a:gd name="T19" fmla="*/ 0 h 384"/>
                    <a:gd name="T20" fmla="*/ 249 w 249"/>
                    <a:gd name="T21" fmla="*/ 384 h 384"/>
                    <a:gd name="T22" fmla="*/ 130 w 249"/>
                    <a:gd name="T23" fmla="*/ 384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9" h="384">
                      <a:moveTo>
                        <a:pt x="130" y="384"/>
                      </a:moveTo>
                      <a:lnTo>
                        <a:pt x="76" y="365"/>
                      </a:lnTo>
                      <a:lnTo>
                        <a:pt x="33" y="328"/>
                      </a:lnTo>
                      <a:lnTo>
                        <a:pt x="11" y="262"/>
                      </a:lnTo>
                      <a:lnTo>
                        <a:pt x="0" y="187"/>
                      </a:lnTo>
                      <a:lnTo>
                        <a:pt x="11" y="112"/>
                      </a:lnTo>
                      <a:lnTo>
                        <a:pt x="33" y="56"/>
                      </a:lnTo>
                      <a:lnTo>
                        <a:pt x="76" y="18"/>
                      </a:lnTo>
                      <a:lnTo>
                        <a:pt x="130" y="0"/>
                      </a:lnTo>
                      <a:lnTo>
                        <a:pt x="249" y="0"/>
                      </a:lnTo>
                      <a:lnTo>
                        <a:pt x="249" y="384"/>
                      </a:lnTo>
                      <a:lnTo>
                        <a:pt x="130" y="384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93" name="Freeform 537"/>
                <p:cNvSpPr>
                  <a:spLocks/>
                </p:cNvSpPr>
                <p:nvPr/>
              </p:nvSpPr>
              <p:spPr bwMode="auto">
                <a:xfrm>
                  <a:off x="5197" y="1784"/>
                  <a:ext cx="249" cy="366"/>
                </a:xfrm>
                <a:custGeom>
                  <a:avLst/>
                  <a:gdLst>
                    <a:gd name="T0" fmla="*/ 130 w 249"/>
                    <a:gd name="T1" fmla="*/ 366 h 366"/>
                    <a:gd name="T2" fmla="*/ 76 w 249"/>
                    <a:gd name="T3" fmla="*/ 347 h 366"/>
                    <a:gd name="T4" fmla="*/ 33 w 249"/>
                    <a:gd name="T5" fmla="*/ 309 h 366"/>
                    <a:gd name="T6" fmla="*/ 11 w 249"/>
                    <a:gd name="T7" fmla="*/ 253 h 366"/>
                    <a:gd name="T8" fmla="*/ 0 w 249"/>
                    <a:gd name="T9" fmla="*/ 178 h 366"/>
                    <a:gd name="T10" fmla="*/ 11 w 249"/>
                    <a:gd name="T11" fmla="*/ 112 h 366"/>
                    <a:gd name="T12" fmla="*/ 33 w 249"/>
                    <a:gd name="T13" fmla="*/ 56 h 366"/>
                    <a:gd name="T14" fmla="*/ 76 w 249"/>
                    <a:gd name="T15" fmla="*/ 19 h 366"/>
                    <a:gd name="T16" fmla="*/ 130 w 249"/>
                    <a:gd name="T17" fmla="*/ 0 h 366"/>
                    <a:gd name="T18" fmla="*/ 249 w 249"/>
                    <a:gd name="T19" fmla="*/ 0 h 366"/>
                    <a:gd name="T20" fmla="*/ 249 w 249"/>
                    <a:gd name="T21" fmla="*/ 366 h 366"/>
                    <a:gd name="T22" fmla="*/ 130 w 249"/>
                    <a:gd name="T23" fmla="*/ 366 h 3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9" h="366">
                      <a:moveTo>
                        <a:pt x="130" y="366"/>
                      </a:moveTo>
                      <a:lnTo>
                        <a:pt x="76" y="347"/>
                      </a:lnTo>
                      <a:lnTo>
                        <a:pt x="33" y="309"/>
                      </a:lnTo>
                      <a:lnTo>
                        <a:pt x="11" y="253"/>
                      </a:lnTo>
                      <a:lnTo>
                        <a:pt x="0" y="178"/>
                      </a:lnTo>
                      <a:lnTo>
                        <a:pt x="11" y="112"/>
                      </a:lnTo>
                      <a:lnTo>
                        <a:pt x="33" y="56"/>
                      </a:lnTo>
                      <a:lnTo>
                        <a:pt x="76" y="19"/>
                      </a:lnTo>
                      <a:lnTo>
                        <a:pt x="130" y="0"/>
                      </a:lnTo>
                      <a:lnTo>
                        <a:pt x="249" y="0"/>
                      </a:lnTo>
                      <a:lnTo>
                        <a:pt x="249" y="366"/>
                      </a:lnTo>
                      <a:lnTo>
                        <a:pt x="130" y="366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94" name="Freeform 538"/>
                <p:cNvSpPr>
                  <a:spLocks/>
                </p:cNvSpPr>
                <p:nvPr/>
              </p:nvSpPr>
              <p:spPr bwMode="auto">
                <a:xfrm>
                  <a:off x="5208" y="1793"/>
                  <a:ext cx="227" cy="347"/>
                </a:xfrm>
                <a:custGeom>
                  <a:avLst/>
                  <a:gdLst>
                    <a:gd name="T0" fmla="*/ 119 w 227"/>
                    <a:gd name="T1" fmla="*/ 347 h 347"/>
                    <a:gd name="T2" fmla="*/ 76 w 227"/>
                    <a:gd name="T3" fmla="*/ 338 h 347"/>
                    <a:gd name="T4" fmla="*/ 32 w 227"/>
                    <a:gd name="T5" fmla="*/ 300 h 347"/>
                    <a:gd name="T6" fmla="*/ 11 w 227"/>
                    <a:gd name="T7" fmla="*/ 244 h 347"/>
                    <a:gd name="T8" fmla="*/ 0 w 227"/>
                    <a:gd name="T9" fmla="*/ 169 h 347"/>
                    <a:gd name="T10" fmla="*/ 11 w 227"/>
                    <a:gd name="T11" fmla="*/ 103 h 347"/>
                    <a:gd name="T12" fmla="*/ 32 w 227"/>
                    <a:gd name="T13" fmla="*/ 47 h 347"/>
                    <a:gd name="T14" fmla="*/ 76 w 227"/>
                    <a:gd name="T15" fmla="*/ 10 h 347"/>
                    <a:gd name="T16" fmla="*/ 119 w 227"/>
                    <a:gd name="T17" fmla="*/ 0 h 347"/>
                    <a:gd name="T18" fmla="*/ 227 w 227"/>
                    <a:gd name="T19" fmla="*/ 0 h 347"/>
                    <a:gd name="T20" fmla="*/ 227 w 227"/>
                    <a:gd name="T21" fmla="*/ 347 h 347"/>
                    <a:gd name="T22" fmla="*/ 119 w 227"/>
                    <a:gd name="T23" fmla="*/ 347 h 3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27" h="347">
                      <a:moveTo>
                        <a:pt x="119" y="347"/>
                      </a:moveTo>
                      <a:lnTo>
                        <a:pt x="76" y="338"/>
                      </a:lnTo>
                      <a:lnTo>
                        <a:pt x="32" y="300"/>
                      </a:lnTo>
                      <a:lnTo>
                        <a:pt x="11" y="244"/>
                      </a:lnTo>
                      <a:lnTo>
                        <a:pt x="0" y="169"/>
                      </a:lnTo>
                      <a:lnTo>
                        <a:pt x="11" y="103"/>
                      </a:lnTo>
                      <a:lnTo>
                        <a:pt x="32" y="47"/>
                      </a:lnTo>
                      <a:lnTo>
                        <a:pt x="76" y="10"/>
                      </a:lnTo>
                      <a:lnTo>
                        <a:pt x="119" y="0"/>
                      </a:lnTo>
                      <a:lnTo>
                        <a:pt x="227" y="0"/>
                      </a:lnTo>
                      <a:lnTo>
                        <a:pt x="227" y="347"/>
                      </a:lnTo>
                      <a:lnTo>
                        <a:pt x="119" y="34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95" name="Freeform 539"/>
                <p:cNvSpPr>
                  <a:spLocks/>
                </p:cNvSpPr>
                <p:nvPr/>
              </p:nvSpPr>
              <p:spPr bwMode="auto">
                <a:xfrm>
                  <a:off x="5219" y="1803"/>
                  <a:ext cx="206" cy="328"/>
                </a:xfrm>
                <a:custGeom>
                  <a:avLst/>
                  <a:gdLst>
                    <a:gd name="T0" fmla="*/ 108 w 206"/>
                    <a:gd name="T1" fmla="*/ 328 h 328"/>
                    <a:gd name="T2" fmla="*/ 65 w 206"/>
                    <a:gd name="T3" fmla="*/ 318 h 328"/>
                    <a:gd name="T4" fmla="*/ 32 w 206"/>
                    <a:gd name="T5" fmla="*/ 281 h 328"/>
                    <a:gd name="T6" fmla="*/ 11 w 206"/>
                    <a:gd name="T7" fmla="*/ 225 h 328"/>
                    <a:gd name="T8" fmla="*/ 0 w 206"/>
                    <a:gd name="T9" fmla="*/ 159 h 328"/>
                    <a:gd name="T10" fmla="*/ 11 w 206"/>
                    <a:gd name="T11" fmla="*/ 103 h 328"/>
                    <a:gd name="T12" fmla="*/ 32 w 206"/>
                    <a:gd name="T13" fmla="*/ 47 h 328"/>
                    <a:gd name="T14" fmla="*/ 65 w 206"/>
                    <a:gd name="T15" fmla="*/ 9 h 328"/>
                    <a:gd name="T16" fmla="*/ 108 w 206"/>
                    <a:gd name="T17" fmla="*/ 0 h 328"/>
                    <a:gd name="T18" fmla="*/ 206 w 206"/>
                    <a:gd name="T19" fmla="*/ 0 h 328"/>
                    <a:gd name="T20" fmla="*/ 206 w 206"/>
                    <a:gd name="T21" fmla="*/ 328 h 328"/>
                    <a:gd name="T22" fmla="*/ 108 w 206"/>
                    <a:gd name="T23" fmla="*/ 328 h 3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06" h="328">
                      <a:moveTo>
                        <a:pt x="108" y="328"/>
                      </a:moveTo>
                      <a:lnTo>
                        <a:pt x="65" y="318"/>
                      </a:lnTo>
                      <a:lnTo>
                        <a:pt x="32" y="281"/>
                      </a:lnTo>
                      <a:lnTo>
                        <a:pt x="11" y="225"/>
                      </a:lnTo>
                      <a:lnTo>
                        <a:pt x="0" y="159"/>
                      </a:lnTo>
                      <a:lnTo>
                        <a:pt x="11" y="103"/>
                      </a:lnTo>
                      <a:lnTo>
                        <a:pt x="32" y="47"/>
                      </a:lnTo>
                      <a:lnTo>
                        <a:pt x="65" y="9"/>
                      </a:lnTo>
                      <a:lnTo>
                        <a:pt x="108" y="0"/>
                      </a:lnTo>
                      <a:lnTo>
                        <a:pt x="206" y="0"/>
                      </a:lnTo>
                      <a:lnTo>
                        <a:pt x="206" y="328"/>
                      </a:lnTo>
                      <a:lnTo>
                        <a:pt x="108" y="32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96" name="Freeform 540"/>
                <p:cNvSpPr>
                  <a:spLocks/>
                </p:cNvSpPr>
                <p:nvPr/>
              </p:nvSpPr>
              <p:spPr bwMode="auto">
                <a:xfrm>
                  <a:off x="5219" y="1812"/>
                  <a:ext cx="206" cy="309"/>
                </a:xfrm>
                <a:custGeom>
                  <a:avLst/>
                  <a:gdLst>
                    <a:gd name="T0" fmla="*/ 108 w 206"/>
                    <a:gd name="T1" fmla="*/ 309 h 309"/>
                    <a:gd name="T2" fmla="*/ 65 w 206"/>
                    <a:gd name="T3" fmla="*/ 300 h 309"/>
                    <a:gd name="T4" fmla="*/ 32 w 206"/>
                    <a:gd name="T5" fmla="*/ 263 h 309"/>
                    <a:gd name="T6" fmla="*/ 11 w 206"/>
                    <a:gd name="T7" fmla="*/ 216 h 309"/>
                    <a:gd name="T8" fmla="*/ 0 w 206"/>
                    <a:gd name="T9" fmla="*/ 150 h 309"/>
                    <a:gd name="T10" fmla="*/ 11 w 206"/>
                    <a:gd name="T11" fmla="*/ 94 h 309"/>
                    <a:gd name="T12" fmla="*/ 32 w 206"/>
                    <a:gd name="T13" fmla="*/ 47 h 309"/>
                    <a:gd name="T14" fmla="*/ 65 w 206"/>
                    <a:gd name="T15" fmla="*/ 9 h 309"/>
                    <a:gd name="T16" fmla="*/ 108 w 206"/>
                    <a:gd name="T17" fmla="*/ 0 h 309"/>
                    <a:gd name="T18" fmla="*/ 206 w 206"/>
                    <a:gd name="T19" fmla="*/ 0 h 309"/>
                    <a:gd name="T20" fmla="*/ 206 w 206"/>
                    <a:gd name="T21" fmla="*/ 309 h 309"/>
                    <a:gd name="T22" fmla="*/ 108 w 206"/>
                    <a:gd name="T23" fmla="*/ 309 h 30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06" h="309">
                      <a:moveTo>
                        <a:pt x="108" y="309"/>
                      </a:moveTo>
                      <a:lnTo>
                        <a:pt x="65" y="300"/>
                      </a:lnTo>
                      <a:lnTo>
                        <a:pt x="32" y="263"/>
                      </a:lnTo>
                      <a:lnTo>
                        <a:pt x="11" y="216"/>
                      </a:lnTo>
                      <a:lnTo>
                        <a:pt x="0" y="150"/>
                      </a:lnTo>
                      <a:lnTo>
                        <a:pt x="11" y="94"/>
                      </a:lnTo>
                      <a:lnTo>
                        <a:pt x="32" y="47"/>
                      </a:lnTo>
                      <a:lnTo>
                        <a:pt x="65" y="9"/>
                      </a:lnTo>
                      <a:lnTo>
                        <a:pt x="108" y="0"/>
                      </a:lnTo>
                      <a:lnTo>
                        <a:pt x="206" y="0"/>
                      </a:lnTo>
                      <a:lnTo>
                        <a:pt x="206" y="309"/>
                      </a:lnTo>
                      <a:lnTo>
                        <a:pt x="108" y="309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97" name="Freeform 541"/>
                <p:cNvSpPr>
                  <a:spLocks/>
                </p:cNvSpPr>
                <p:nvPr/>
              </p:nvSpPr>
              <p:spPr bwMode="auto">
                <a:xfrm>
                  <a:off x="5230" y="1821"/>
                  <a:ext cx="184" cy="291"/>
                </a:xfrm>
                <a:custGeom>
                  <a:avLst/>
                  <a:gdLst>
                    <a:gd name="T0" fmla="*/ 97 w 184"/>
                    <a:gd name="T1" fmla="*/ 291 h 291"/>
                    <a:gd name="T2" fmla="*/ 65 w 184"/>
                    <a:gd name="T3" fmla="*/ 282 h 291"/>
                    <a:gd name="T4" fmla="*/ 32 w 184"/>
                    <a:gd name="T5" fmla="*/ 244 h 291"/>
                    <a:gd name="T6" fmla="*/ 10 w 184"/>
                    <a:gd name="T7" fmla="*/ 197 h 291"/>
                    <a:gd name="T8" fmla="*/ 0 w 184"/>
                    <a:gd name="T9" fmla="*/ 141 h 291"/>
                    <a:gd name="T10" fmla="*/ 10 w 184"/>
                    <a:gd name="T11" fmla="*/ 85 h 291"/>
                    <a:gd name="T12" fmla="*/ 32 w 184"/>
                    <a:gd name="T13" fmla="*/ 47 h 291"/>
                    <a:gd name="T14" fmla="*/ 65 w 184"/>
                    <a:gd name="T15" fmla="*/ 10 h 291"/>
                    <a:gd name="T16" fmla="*/ 97 w 184"/>
                    <a:gd name="T17" fmla="*/ 0 h 291"/>
                    <a:gd name="T18" fmla="*/ 184 w 184"/>
                    <a:gd name="T19" fmla="*/ 0 h 291"/>
                    <a:gd name="T20" fmla="*/ 184 w 184"/>
                    <a:gd name="T21" fmla="*/ 291 h 291"/>
                    <a:gd name="T22" fmla="*/ 97 w 184"/>
                    <a:gd name="T23" fmla="*/ 291 h 2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4" h="291">
                      <a:moveTo>
                        <a:pt x="97" y="291"/>
                      </a:moveTo>
                      <a:lnTo>
                        <a:pt x="65" y="282"/>
                      </a:lnTo>
                      <a:lnTo>
                        <a:pt x="32" y="244"/>
                      </a:lnTo>
                      <a:lnTo>
                        <a:pt x="10" y="197"/>
                      </a:lnTo>
                      <a:lnTo>
                        <a:pt x="0" y="141"/>
                      </a:lnTo>
                      <a:lnTo>
                        <a:pt x="10" y="85"/>
                      </a:lnTo>
                      <a:lnTo>
                        <a:pt x="32" y="47"/>
                      </a:lnTo>
                      <a:lnTo>
                        <a:pt x="65" y="10"/>
                      </a:lnTo>
                      <a:lnTo>
                        <a:pt x="97" y="0"/>
                      </a:lnTo>
                      <a:lnTo>
                        <a:pt x="184" y="0"/>
                      </a:lnTo>
                      <a:lnTo>
                        <a:pt x="184" y="291"/>
                      </a:lnTo>
                      <a:lnTo>
                        <a:pt x="97" y="291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98" name="Freeform 542"/>
                <p:cNvSpPr>
                  <a:spLocks/>
                </p:cNvSpPr>
                <p:nvPr/>
              </p:nvSpPr>
              <p:spPr bwMode="auto">
                <a:xfrm>
                  <a:off x="5230" y="1831"/>
                  <a:ext cx="184" cy="272"/>
                </a:xfrm>
                <a:custGeom>
                  <a:avLst/>
                  <a:gdLst>
                    <a:gd name="T0" fmla="*/ 97 w 184"/>
                    <a:gd name="T1" fmla="*/ 272 h 272"/>
                    <a:gd name="T2" fmla="*/ 65 w 184"/>
                    <a:gd name="T3" fmla="*/ 262 h 272"/>
                    <a:gd name="T4" fmla="*/ 32 w 184"/>
                    <a:gd name="T5" fmla="*/ 234 h 272"/>
                    <a:gd name="T6" fmla="*/ 10 w 184"/>
                    <a:gd name="T7" fmla="*/ 197 h 272"/>
                    <a:gd name="T8" fmla="*/ 0 w 184"/>
                    <a:gd name="T9" fmla="*/ 140 h 272"/>
                    <a:gd name="T10" fmla="*/ 10 w 184"/>
                    <a:gd name="T11" fmla="*/ 84 h 272"/>
                    <a:gd name="T12" fmla="*/ 32 w 184"/>
                    <a:gd name="T13" fmla="*/ 37 h 272"/>
                    <a:gd name="T14" fmla="*/ 65 w 184"/>
                    <a:gd name="T15" fmla="*/ 9 h 272"/>
                    <a:gd name="T16" fmla="*/ 97 w 184"/>
                    <a:gd name="T17" fmla="*/ 0 h 272"/>
                    <a:gd name="T18" fmla="*/ 184 w 184"/>
                    <a:gd name="T19" fmla="*/ 0 h 272"/>
                    <a:gd name="T20" fmla="*/ 184 w 184"/>
                    <a:gd name="T21" fmla="*/ 272 h 272"/>
                    <a:gd name="T22" fmla="*/ 97 w 184"/>
                    <a:gd name="T23" fmla="*/ 272 h 2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4" h="272">
                      <a:moveTo>
                        <a:pt x="97" y="272"/>
                      </a:moveTo>
                      <a:lnTo>
                        <a:pt x="65" y="262"/>
                      </a:lnTo>
                      <a:lnTo>
                        <a:pt x="32" y="234"/>
                      </a:lnTo>
                      <a:lnTo>
                        <a:pt x="10" y="197"/>
                      </a:lnTo>
                      <a:lnTo>
                        <a:pt x="0" y="140"/>
                      </a:lnTo>
                      <a:lnTo>
                        <a:pt x="10" y="84"/>
                      </a:lnTo>
                      <a:lnTo>
                        <a:pt x="32" y="37"/>
                      </a:lnTo>
                      <a:lnTo>
                        <a:pt x="65" y="9"/>
                      </a:lnTo>
                      <a:lnTo>
                        <a:pt x="97" y="0"/>
                      </a:lnTo>
                      <a:lnTo>
                        <a:pt x="184" y="0"/>
                      </a:lnTo>
                      <a:lnTo>
                        <a:pt x="184" y="272"/>
                      </a:lnTo>
                      <a:lnTo>
                        <a:pt x="97" y="272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99" name="Freeform 543"/>
                <p:cNvSpPr>
                  <a:spLocks/>
                </p:cNvSpPr>
                <p:nvPr/>
              </p:nvSpPr>
              <p:spPr bwMode="auto">
                <a:xfrm>
                  <a:off x="5240" y="1840"/>
                  <a:ext cx="163" cy="253"/>
                </a:xfrm>
                <a:custGeom>
                  <a:avLst/>
                  <a:gdLst>
                    <a:gd name="T0" fmla="*/ 87 w 163"/>
                    <a:gd name="T1" fmla="*/ 253 h 253"/>
                    <a:gd name="T2" fmla="*/ 55 w 163"/>
                    <a:gd name="T3" fmla="*/ 244 h 253"/>
                    <a:gd name="T4" fmla="*/ 22 w 163"/>
                    <a:gd name="T5" fmla="*/ 216 h 253"/>
                    <a:gd name="T6" fmla="*/ 11 w 163"/>
                    <a:gd name="T7" fmla="*/ 178 h 253"/>
                    <a:gd name="T8" fmla="*/ 0 w 163"/>
                    <a:gd name="T9" fmla="*/ 131 h 253"/>
                    <a:gd name="T10" fmla="*/ 11 w 163"/>
                    <a:gd name="T11" fmla="*/ 75 h 253"/>
                    <a:gd name="T12" fmla="*/ 22 w 163"/>
                    <a:gd name="T13" fmla="*/ 38 h 253"/>
                    <a:gd name="T14" fmla="*/ 55 w 163"/>
                    <a:gd name="T15" fmla="*/ 10 h 253"/>
                    <a:gd name="T16" fmla="*/ 87 w 163"/>
                    <a:gd name="T17" fmla="*/ 0 h 253"/>
                    <a:gd name="T18" fmla="*/ 163 w 163"/>
                    <a:gd name="T19" fmla="*/ 0 h 253"/>
                    <a:gd name="T20" fmla="*/ 163 w 163"/>
                    <a:gd name="T21" fmla="*/ 253 h 253"/>
                    <a:gd name="T22" fmla="*/ 87 w 163"/>
                    <a:gd name="T23" fmla="*/ 253 h 2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3" h="253">
                      <a:moveTo>
                        <a:pt x="87" y="253"/>
                      </a:moveTo>
                      <a:lnTo>
                        <a:pt x="55" y="244"/>
                      </a:lnTo>
                      <a:lnTo>
                        <a:pt x="22" y="216"/>
                      </a:lnTo>
                      <a:lnTo>
                        <a:pt x="11" y="178"/>
                      </a:lnTo>
                      <a:lnTo>
                        <a:pt x="0" y="131"/>
                      </a:lnTo>
                      <a:lnTo>
                        <a:pt x="11" y="75"/>
                      </a:lnTo>
                      <a:lnTo>
                        <a:pt x="22" y="38"/>
                      </a:lnTo>
                      <a:lnTo>
                        <a:pt x="55" y="10"/>
                      </a:lnTo>
                      <a:lnTo>
                        <a:pt x="87" y="0"/>
                      </a:lnTo>
                      <a:lnTo>
                        <a:pt x="163" y="0"/>
                      </a:lnTo>
                      <a:lnTo>
                        <a:pt x="163" y="253"/>
                      </a:lnTo>
                      <a:lnTo>
                        <a:pt x="87" y="25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00" name="Freeform 544"/>
                <p:cNvSpPr>
                  <a:spLocks/>
                </p:cNvSpPr>
                <p:nvPr/>
              </p:nvSpPr>
              <p:spPr bwMode="auto">
                <a:xfrm>
                  <a:off x="5240" y="1850"/>
                  <a:ext cx="163" cy="234"/>
                </a:xfrm>
                <a:custGeom>
                  <a:avLst/>
                  <a:gdLst>
                    <a:gd name="T0" fmla="*/ 87 w 163"/>
                    <a:gd name="T1" fmla="*/ 234 h 234"/>
                    <a:gd name="T2" fmla="*/ 55 w 163"/>
                    <a:gd name="T3" fmla="*/ 225 h 234"/>
                    <a:gd name="T4" fmla="*/ 22 w 163"/>
                    <a:gd name="T5" fmla="*/ 206 h 234"/>
                    <a:gd name="T6" fmla="*/ 11 w 163"/>
                    <a:gd name="T7" fmla="*/ 168 h 234"/>
                    <a:gd name="T8" fmla="*/ 0 w 163"/>
                    <a:gd name="T9" fmla="*/ 121 h 234"/>
                    <a:gd name="T10" fmla="*/ 11 w 163"/>
                    <a:gd name="T11" fmla="*/ 75 h 234"/>
                    <a:gd name="T12" fmla="*/ 22 w 163"/>
                    <a:gd name="T13" fmla="*/ 37 h 234"/>
                    <a:gd name="T14" fmla="*/ 55 w 163"/>
                    <a:gd name="T15" fmla="*/ 9 h 234"/>
                    <a:gd name="T16" fmla="*/ 87 w 163"/>
                    <a:gd name="T17" fmla="*/ 0 h 234"/>
                    <a:gd name="T18" fmla="*/ 163 w 163"/>
                    <a:gd name="T19" fmla="*/ 0 h 234"/>
                    <a:gd name="T20" fmla="*/ 163 w 163"/>
                    <a:gd name="T21" fmla="*/ 234 h 234"/>
                    <a:gd name="T22" fmla="*/ 87 w 163"/>
                    <a:gd name="T23" fmla="*/ 234 h 2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3" h="234">
                      <a:moveTo>
                        <a:pt x="87" y="234"/>
                      </a:moveTo>
                      <a:lnTo>
                        <a:pt x="55" y="225"/>
                      </a:lnTo>
                      <a:lnTo>
                        <a:pt x="22" y="206"/>
                      </a:lnTo>
                      <a:lnTo>
                        <a:pt x="11" y="168"/>
                      </a:lnTo>
                      <a:lnTo>
                        <a:pt x="0" y="121"/>
                      </a:lnTo>
                      <a:lnTo>
                        <a:pt x="11" y="75"/>
                      </a:lnTo>
                      <a:lnTo>
                        <a:pt x="22" y="37"/>
                      </a:lnTo>
                      <a:lnTo>
                        <a:pt x="55" y="9"/>
                      </a:lnTo>
                      <a:lnTo>
                        <a:pt x="87" y="0"/>
                      </a:lnTo>
                      <a:lnTo>
                        <a:pt x="163" y="0"/>
                      </a:lnTo>
                      <a:lnTo>
                        <a:pt x="163" y="234"/>
                      </a:lnTo>
                      <a:lnTo>
                        <a:pt x="87" y="23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01" name="Freeform 545"/>
                <p:cNvSpPr>
                  <a:spLocks/>
                </p:cNvSpPr>
                <p:nvPr/>
              </p:nvSpPr>
              <p:spPr bwMode="auto">
                <a:xfrm>
                  <a:off x="5251" y="1859"/>
                  <a:ext cx="141" cy="216"/>
                </a:xfrm>
                <a:custGeom>
                  <a:avLst/>
                  <a:gdLst>
                    <a:gd name="T0" fmla="*/ 76 w 141"/>
                    <a:gd name="T1" fmla="*/ 216 h 216"/>
                    <a:gd name="T2" fmla="*/ 44 w 141"/>
                    <a:gd name="T3" fmla="*/ 206 h 216"/>
                    <a:gd name="T4" fmla="*/ 22 w 141"/>
                    <a:gd name="T5" fmla="*/ 187 h 216"/>
                    <a:gd name="T6" fmla="*/ 11 w 141"/>
                    <a:gd name="T7" fmla="*/ 150 h 216"/>
                    <a:gd name="T8" fmla="*/ 0 w 141"/>
                    <a:gd name="T9" fmla="*/ 112 h 216"/>
                    <a:gd name="T10" fmla="*/ 11 w 141"/>
                    <a:gd name="T11" fmla="*/ 66 h 216"/>
                    <a:gd name="T12" fmla="*/ 22 w 141"/>
                    <a:gd name="T13" fmla="*/ 28 h 216"/>
                    <a:gd name="T14" fmla="*/ 44 w 141"/>
                    <a:gd name="T15" fmla="*/ 9 h 216"/>
                    <a:gd name="T16" fmla="*/ 76 w 141"/>
                    <a:gd name="T17" fmla="*/ 0 h 216"/>
                    <a:gd name="T18" fmla="*/ 141 w 141"/>
                    <a:gd name="T19" fmla="*/ 0 h 216"/>
                    <a:gd name="T20" fmla="*/ 141 w 141"/>
                    <a:gd name="T21" fmla="*/ 216 h 216"/>
                    <a:gd name="T22" fmla="*/ 76 w 141"/>
                    <a:gd name="T23" fmla="*/ 216 h 2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1" h="216">
                      <a:moveTo>
                        <a:pt x="76" y="216"/>
                      </a:moveTo>
                      <a:lnTo>
                        <a:pt x="44" y="206"/>
                      </a:lnTo>
                      <a:lnTo>
                        <a:pt x="22" y="187"/>
                      </a:lnTo>
                      <a:lnTo>
                        <a:pt x="11" y="150"/>
                      </a:lnTo>
                      <a:lnTo>
                        <a:pt x="0" y="112"/>
                      </a:lnTo>
                      <a:lnTo>
                        <a:pt x="11" y="66"/>
                      </a:lnTo>
                      <a:lnTo>
                        <a:pt x="22" y="28"/>
                      </a:lnTo>
                      <a:lnTo>
                        <a:pt x="44" y="9"/>
                      </a:lnTo>
                      <a:lnTo>
                        <a:pt x="76" y="0"/>
                      </a:lnTo>
                      <a:lnTo>
                        <a:pt x="141" y="0"/>
                      </a:lnTo>
                      <a:lnTo>
                        <a:pt x="141" y="216"/>
                      </a:lnTo>
                      <a:lnTo>
                        <a:pt x="76" y="216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02" name="Freeform 546"/>
                <p:cNvSpPr>
                  <a:spLocks/>
                </p:cNvSpPr>
                <p:nvPr/>
              </p:nvSpPr>
              <p:spPr bwMode="auto">
                <a:xfrm>
                  <a:off x="5251" y="1868"/>
                  <a:ext cx="141" cy="207"/>
                </a:xfrm>
                <a:custGeom>
                  <a:avLst/>
                  <a:gdLst>
                    <a:gd name="T0" fmla="*/ 76 w 141"/>
                    <a:gd name="T1" fmla="*/ 207 h 207"/>
                    <a:gd name="T2" fmla="*/ 44 w 141"/>
                    <a:gd name="T3" fmla="*/ 197 h 207"/>
                    <a:gd name="T4" fmla="*/ 22 w 141"/>
                    <a:gd name="T5" fmla="*/ 178 h 207"/>
                    <a:gd name="T6" fmla="*/ 11 w 141"/>
                    <a:gd name="T7" fmla="*/ 141 h 207"/>
                    <a:gd name="T8" fmla="*/ 0 w 141"/>
                    <a:gd name="T9" fmla="*/ 103 h 207"/>
                    <a:gd name="T10" fmla="*/ 11 w 141"/>
                    <a:gd name="T11" fmla="*/ 66 h 207"/>
                    <a:gd name="T12" fmla="*/ 22 w 141"/>
                    <a:gd name="T13" fmla="*/ 28 h 207"/>
                    <a:gd name="T14" fmla="*/ 44 w 141"/>
                    <a:gd name="T15" fmla="*/ 10 h 207"/>
                    <a:gd name="T16" fmla="*/ 76 w 141"/>
                    <a:gd name="T17" fmla="*/ 0 h 207"/>
                    <a:gd name="T18" fmla="*/ 141 w 141"/>
                    <a:gd name="T19" fmla="*/ 0 h 207"/>
                    <a:gd name="T20" fmla="*/ 141 w 141"/>
                    <a:gd name="T21" fmla="*/ 207 h 207"/>
                    <a:gd name="T22" fmla="*/ 76 w 141"/>
                    <a:gd name="T23" fmla="*/ 207 h 2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1" h="207">
                      <a:moveTo>
                        <a:pt x="76" y="207"/>
                      </a:moveTo>
                      <a:lnTo>
                        <a:pt x="44" y="197"/>
                      </a:lnTo>
                      <a:lnTo>
                        <a:pt x="22" y="178"/>
                      </a:lnTo>
                      <a:lnTo>
                        <a:pt x="11" y="141"/>
                      </a:lnTo>
                      <a:lnTo>
                        <a:pt x="0" y="103"/>
                      </a:lnTo>
                      <a:lnTo>
                        <a:pt x="11" y="66"/>
                      </a:lnTo>
                      <a:lnTo>
                        <a:pt x="22" y="28"/>
                      </a:lnTo>
                      <a:lnTo>
                        <a:pt x="44" y="10"/>
                      </a:lnTo>
                      <a:lnTo>
                        <a:pt x="76" y="0"/>
                      </a:lnTo>
                      <a:lnTo>
                        <a:pt x="141" y="0"/>
                      </a:lnTo>
                      <a:lnTo>
                        <a:pt x="141" y="207"/>
                      </a:lnTo>
                      <a:lnTo>
                        <a:pt x="76" y="207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03" name="Freeform 547"/>
                <p:cNvSpPr>
                  <a:spLocks/>
                </p:cNvSpPr>
                <p:nvPr/>
              </p:nvSpPr>
              <p:spPr bwMode="auto">
                <a:xfrm>
                  <a:off x="5262" y="1878"/>
                  <a:ext cx="130" cy="187"/>
                </a:xfrm>
                <a:custGeom>
                  <a:avLst/>
                  <a:gdLst>
                    <a:gd name="T0" fmla="*/ 65 w 130"/>
                    <a:gd name="T1" fmla="*/ 187 h 187"/>
                    <a:gd name="T2" fmla="*/ 43 w 130"/>
                    <a:gd name="T3" fmla="*/ 178 h 187"/>
                    <a:gd name="T4" fmla="*/ 22 w 130"/>
                    <a:gd name="T5" fmla="*/ 159 h 187"/>
                    <a:gd name="T6" fmla="*/ 11 w 130"/>
                    <a:gd name="T7" fmla="*/ 131 h 187"/>
                    <a:gd name="T8" fmla="*/ 0 w 130"/>
                    <a:gd name="T9" fmla="*/ 93 h 187"/>
                    <a:gd name="T10" fmla="*/ 11 w 130"/>
                    <a:gd name="T11" fmla="*/ 56 h 187"/>
                    <a:gd name="T12" fmla="*/ 22 w 130"/>
                    <a:gd name="T13" fmla="*/ 28 h 187"/>
                    <a:gd name="T14" fmla="*/ 43 w 130"/>
                    <a:gd name="T15" fmla="*/ 9 h 187"/>
                    <a:gd name="T16" fmla="*/ 65 w 130"/>
                    <a:gd name="T17" fmla="*/ 0 h 187"/>
                    <a:gd name="T18" fmla="*/ 130 w 130"/>
                    <a:gd name="T19" fmla="*/ 0 h 187"/>
                    <a:gd name="T20" fmla="*/ 130 w 130"/>
                    <a:gd name="T21" fmla="*/ 187 h 187"/>
                    <a:gd name="T22" fmla="*/ 65 w 130"/>
                    <a:gd name="T23" fmla="*/ 187 h 1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0" h="187">
                      <a:moveTo>
                        <a:pt x="65" y="187"/>
                      </a:moveTo>
                      <a:lnTo>
                        <a:pt x="43" y="178"/>
                      </a:lnTo>
                      <a:lnTo>
                        <a:pt x="22" y="159"/>
                      </a:lnTo>
                      <a:lnTo>
                        <a:pt x="11" y="131"/>
                      </a:lnTo>
                      <a:lnTo>
                        <a:pt x="0" y="93"/>
                      </a:lnTo>
                      <a:lnTo>
                        <a:pt x="11" y="56"/>
                      </a:lnTo>
                      <a:lnTo>
                        <a:pt x="22" y="28"/>
                      </a:lnTo>
                      <a:lnTo>
                        <a:pt x="43" y="9"/>
                      </a:lnTo>
                      <a:lnTo>
                        <a:pt x="65" y="0"/>
                      </a:lnTo>
                      <a:lnTo>
                        <a:pt x="130" y="0"/>
                      </a:lnTo>
                      <a:lnTo>
                        <a:pt x="130" y="187"/>
                      </a:lnTo>
                      <a:lnTo>
                        <a:pt x="65" y="187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04" name="Freeform 548"/>
                <p:cNvSpPr>
                  <a:spLocks/>
                </p:cNvSpPr>
                <p:nvPr/>
              </p:nvSpPr>
              <p:spPr bwMode="auto">
                <a:xfrm>
                  <a:off x="5273" y="1887"/>
                  <a:ext cx="108" cy="169"/>
                </a:xfrm>
                <a:custGeom>
                  <a:avLst/>
                  <a:gdLst>
                    <a:gd name="T0" fmla="*/ 54 w 108"/>
                    <a:gd name="T1" fmla="*/ 169 h 169"/>
                    <a:gd name="T2" fmla="*/ 32 w 108"/>
                    <a:gd name="T3" fmla="*/ 159 h 169"/>
                    <a:gd name="T4" fmla="*/ 11 w 108"/>
                    <a:gd name="T5" fmla="*/ 141 h 169"/>
                    <a:gd name="T6" fmla="*/ 0 w 108"/>
                    <a:gd name="T7" fmla="*/ 84 h 169"/>
                    <a:gd name="T8" fmla="*/ 11 w 108"/>
                    <a:gd name="T9" fmla="*/ 28 h 169"/>
                    <a:gd name="T10" fmla="*/ 32 w 108"/>
                    <a:gd name="T11" fmla="*/ 9 h 169"/>
                    <a:gd name="T12" fmla="*/ 54 w 108"/>
                    <a:gd name="T13" fmla="*/ 0 h 169"/>
                    <a:gd name="T14" fmla="*/ 108 w 108"/>
                    <a:gd name="T15" fmla="*/ 0 h 169"/>
                    <a:gd name="T16" fmla="*/ 108 w 108"/>
                    <a:gd name="T17" fmla="*/ 169 h 169"/>
                    <a:gd name="T18" fmla="*/ 54 w 108"/>
                    <a:gd name="T19" fmla="*/ 169 h 1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8" h="169">
                      <a:moveTo>
                        <a:pt x="54" y="169"/>
                      </a:moveTo>
                      <a:lnTo>
                        <a:pt x="32" y="159"/>
                      </a:lnTo>
                      <a:lnTo>
                        <a:pt x="11" y="141"/>
                      </a:lnTo>
                      <a:lnTo>
                        <a:pt x="0" y="84"/>
                      </a:lnTo>
                      <a:lnTo>
                        <a:pt x="11" y="28"/>
                      </a:lnTo>
                      <a:lnTo>
                        <a:pt x="32" y="9"/>
                      </a:lnTo>
                      <a:lnTo>
                        <a:pt x="54" y="0"/>
                      </a:lnTo>
                      <a:lnTo>
                        <a:pt x="108" y="0"/>
                      </a:lnTo>
                      <a:lnTo>
                        <a:pt x="108" y="169"/>
                      </a:lnTo>
                      <a:lnTo>
                        <a:pt x="54" y="169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05" name="Freeform 549"/>
                <p:cNvSpPr>
                  <a:spLocks/>
                </p:cNvSpPr>
                <p:nvPr/>
              </p:nvSpPr>
              <p:spPr bwMode="auto">
                <a:xfrm>
                  <a:off x="5273" y="1896"/>
                  <a:ext cx="108" cy="150"/>
                </a:xfrm>
                <a:custGeom>
                  <a:avLst/>
                  <a:gdLst>
                    <a:gd name="T0" fmla="*/ 54 w 108"/>
                    <a:gd name="T1" fmla="*/ 150 h 150"/>
                    <a:gd name="T2" fmla="*/ 32 w 108"/>
                    <a:gd name="T3" fmla="*/ 141 h 150"/>
                    <a:gd name="T4" fmla="*/ 11 w 108"/>
                    <a:gd name="T5" fmla="*/ 132 h 150"/>
                    <a:gd name="T6" fmla="*/ 0 w 108"/>
                    <a:gd name="T7" fmla="*/ 75 h 150"/>
                    <a:gd name="T8" fmla="*/ 11 w 108"/>
                    <a:gd name="T9" fmla="*/ 19 h 150"/>
                    <a:gd name="T10" fmla="*/ 32 w 108"/>
                    <a:gd name="T11" fmla="*/ 10 h 150"/>
                    <a:gd name="T12" fmla="*/ 54 w 108"/>
                    <a:gd name="T13" fmla="*/ 0 h 150"/>
                    <a:gd name="T14" fmla="*/ 108 w 108"/>
                    <a:gd name="T15" fmla="*/ 0 h 150"/>
                    <a:gd name="T16" fmla="*/ 108 w 108"/>
                    <a:gd name="T17" fmla="*/ 150 h 150"/>
                    <a:gd name="T18" fmla="*/ 54 w 108"/>
                    <a:gd name="T19" fmla="*/ 150 h 1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8" h="150">
                      <a:moveTo>
                        <a:pt x="54" y="150"/>
                      </a:moveTo>
                      <a:lnTo>
                        <a:pt x="32" y="141"/>
                      </a:lnTo>
                      <a:lnTo>
                        <a:pt x="11" y="132"/>
                      </a:lnTo>
                      <a:lnTo>
                        <a:pt x="0" y="75"/>
                      </a:lnTo>
                      <a:lnTo>
                        <a:pt x="11" y="19"/>
                      </a:lnTo>
                      <a:lnTo>
                        <a:pt x="32" y="10"/>
                      </a:lnTo>
                      <a:lnTo>
                        <a:pt x="54" y="0"/>
                      </a:lnTo>
                      <a:lnTo>
                        <a:pt x="108" y="0"/>
                      </a:lnTo>
                      <a:lnTo>
                        <a:pt x="108" y="150"/>
                      </a:lnTo>
                      <a:lnTo>
                        <a:pt x="54" y="150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06" name="Freeform 550"/>
                <p:cNvSpPr>
                  <a:spLocks/>
                </p:cNvSpPr>
                <p:nvPr/>
              </p:nvSpPr>
              <p:spPr bwMode="auto">
                <a:xfrm>
                  <a:off x="5284" y="1906"/>
                  <a:ext cx="86" cy="131"/>
                </a:xfrm>
                <a:custGeom>
                  <a:avLst/>
                  <a:gdLst>
                    <a:gd name="T0" fmla="*/ 43 w 86"/>
                    <a:gd name="T1" fmla="*/ 131 h 131"/>
                    <a:gd name="T2" fmla="*/ 32 w 86"/>
                    <a:gd name="T3" fmla="*/ 131 h 131"/>
                    <a:gd name="T4" fmla="*/ 11 w 86"/>
                    <a:gd name="T5" fmla="*/ 112 h 131"/>
                    <a:gd name="T6" fmla="*/ 0 w 86"/>
                    <a:gd name="T7" fmla="*/ 65 h 131"/>
                    <a:gd name="T8" fmla="*/ 11 w 86"/>
                    <a:gd name="T9" fmla="*/ 19 h 131"/>
                    <a:gd name="T10" fmla="*/ 32 w 86"/>
                    <a:gd name="T11" fmla="*/ 9 h 131"/>
                    <a:gd name="T12" fmla="*/ 43 w 86"/>
                    <a:gd name="T13" fmla="*/ 0 h 131"/>
                    <a:gd name="T14" fmla="*/ 86 w 86"/>
                    <a:gd name="T15" fmla="*/ 0 h 131"/>
                    <a:gd name="T16" fmla="*/ 86 w 86"/>
                    <a:gd name="T17" fmla="*/ 131 h 131"/>
                    <a:gd name="T18" fmla="*/ 43 w 86"/>
                    <a:gd name="T19" fmla="*/ 131 h 13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6" h="131">
                      <a:moveTo>
                        <a:pt x="43" y="131"/>
                      </a:moveTo>
                      <a:lnTo>
                        <a:pt x="32" y="131"/>
                      </a:lnTo>
                      <a:lnTo>
                        <a:pt x="11" y="112"/>
                      </a:lnTo>
                      <a:lnTo>
                        <a:pt x="0" y="65"/>
                      </a:lnTo>
                      <a:lnTo>
                        <a:pt x="11" y="19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86" y="0"/>
                      </a:lnTo>
                      <a:lnTo>
                        <a:pt x="86" y="131"/>
                      </a:lnTo>
                      <a:lnTo>
                        <a:pt x="43" y="131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07" name="Freeform 551"/>
                <p:cNvSpPr>
                  <a:spLocks/>
                </p:cNvSpPr>
                <p:nvPr/>
              </p:nvSpPr>
              <p:spPr bwMode="auto">
                <a:xfrm>
                  <a:off x="5284" y="1915"/>
                  <a:ext cx="86" cy="113"/>
                </a:xfrm>
                <a:custGeom>
                  <a:avLst/>
                  <a:gdLst>
                    <a:gd name="T0" fmla="*/ 43 w 86"/>
                    <a:gd name="T1" fmla="*/ 113 h 113"/>
                    <a:gd name="T2" fmla="*/ 32 w 86"/>
                    <a:gd name="T3" fmla="*/ 113 h 113"/>
                    <a:gd name="T4" fmla="*/ 11 w 86"/>
                    <a:gd name="T5" fmla="*/ 94 h 113"/>
                    <a:gd name="T6" fmla="*/ 0 w 86"/>
                    <a:gd name="T7" fmla="*/ 56 h 113"/>
                    <a:gd name="T8" fmla="*/ 11 w 86"/>
                    <a:gd name="T9" fmla="*/ 19 h 113"/>
                    <a:gd name="T10" fmla="*/ 32 w 86"/>
                    <a:gd name="T11" fmla="*/ 10 h 113"/>
                    <a:gd name="T12" fmla="*/ 43 w 86"/>
                    <a:gd name="T13" fmla="*/ 0 h 113"/>
                    <a:gd name="T14" fmla="*/ 86 w 86"/>
                    <a:gd name="T15" fmla="*/ 0 h 113"/>
                    <a:gd name="T16" fmla="*/ 86 w 86"/>
                    <a:gd name="T17" fmla="*/ 113 h 113"/>
                    <a:gd name="T18" fmla="*/ 43 w 86"/>
                    <a:gd name="T19" fmla="*/ 113 h 1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6" h="113">
                      <a:moveTo>
                        <a:pt x="43" y="113"/>
                      </a:moveTo>
                      <a:lnTo>
                        <a:pt x="32" y="113"/>
                      </a:lnTo>
                      <a:lnTo>
                        <a:pt x="11" y="94"/>
                      </a:lnTo>
                      <a:lnTo>
                        <a:pt x="0" y="56"/>
                      </a:lnTo>
                      <a:lnTo>
                        <a:pt x="11" y="19"/>
                      </a:lnTo>
                      <a:lnTo>
                        <a:pt x="32" y="10"/>
                      </a:lnTo>
                      <a:lnTo>
                        <a:pt x="43" y="0"/>
                      </a:lnTo>
                      <a:lnTo>
                        <a:pt x="86" y="0"/>
                      </a:lnTo>
                      <a:lnTo>
                        <a:pt x="86" y="113"/>
                      </a:lnTo>
                      <a:lnTo>
                        <a:pt x="43" y="113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08" name="Freeform 552"/>
                <p:cNvSpPr>
                  <a:spLocks/>
                </p:cNvSpPr>
                <p:nvPr/>
              </p:nvSpPr>
              <p:spPr bwMode="auto">
                <a:xfrm>
                  <a:off x="5295" y="1925"/>
                  <a:ext cx="65" cy="93"/>
                </a:xfrm>
                <a:custGeom>
                  <a:avLst/>
                  <a:gdLst>
                    <a:gd name="T0" fmla="*/ 32 w 65"/>
                    <a:gd name="T1" fmla="*/ 93 h 93"/>
                    <a:gd name="T2" fmla="*/ 10 w 65"/>
                    <a:gd name="T3" fmla="*/ 84 h 93"/>
                    <a:gd name="T4" fmla="*/ 0 w 65"/>
                    <a:gd name="T5" fmla="*/ 46 h 93"/>
                    <a:gd name="T6" fmla="*/ 10 w 65"/>
                    <a:gd name="T7" fmla="*/ 9 h 93"/>
                    <a:gd name="T8" fmla="*/ 32 w 65"/>
                    <a:gd name="T9" fmla="*/ 0 h 93"/>
                    <a:gd name="T10" fmla="*/ 65 w 65"/>
                    <a:gd name="T11" fmla="*/ 0 h 93"/>
                    <a:gd name="T12" fmla="*/ 65 w 65"/>
                    <a:gd name="T13" fmla="*/ 93 h 93"/>
                    <a:gd name="T14" fmla="*/ 32 w 65"/>
                    <a:gd name="T15" fmla="*/ 93 h 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93">
                      <a:moveTo>
                        <a:pt x="32" y="93"/>
                      </a:moveTo>
                      <a:lnTo>
                        <a:pt x="10" y="84"/>
                      </a:lnTo>
                      <a:lnTo>
                        <a:pt x="0" y="46"/>
                      </a:lnTo>
                      <a:lnTo>
                        <a:pt x="10" y="9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65" y="93"/>
                      </a:lnTo>
                      <a:lnTo>
                        <a:pt x="32" y="93"/>
                      </a:lnTo>
                      <a:close/>
                    </a:path>
                  </a:pathLst>
                </a:cu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09" name="Freeform 553"/>
                <p:cNvSpPr>
                  <a:spLocks/>
                </p:cNvSpPr>
                <p:nvPr/>
              </p:nvSpPr>
              <p:spPr bwMode="auto">
                <a:xfrm>
                  <a:off x="5295" y="1934"/>
                  <a:ext cx="65" cy="75"/>
                </a:xfrm>
                <a:custGeom>
                  <a:avLst/>
                  <a:gdLst>
                    <a:gd name="T0" fmla="*/ 32 w 65"/>
                    <a:gd name="T1" fmla="*/ 75 h 75"/>
                    <a:gd name="T2" fmla="*/ 10 w 65"/>
                    <a:gd name="T3" fmla="*/ 66 h 75"/>
                    <a:gd name="T4" fmla="*/ 0 w 65"/>
                    <a:gd name="T5" fmla="*/ 37 h 75"/>
                    <a:gd name="T6" fmla="*/ 10 w 65"/>
                    <a:gd name="T7" fmla="*/ 9 h 75"/>
                    <a:gd name="T8" fmla="*/ 32 w 65"/>
                    <a:gd name="T9" fmla="*/ 0 h 75"/>
                    <a:gd name="T10" fmla="*/ 65 w 65"/>
                    <a:gd name="T11" fmla="*/ 0 h 75"/>
                    <a:gd name="T12" fmla="*/ 65 w 65"/>
                    <a:gd name="T13" fmla="*/ 75 h 75"/>
                    <a:gd name="T14" fmla="*/ 32 w 65"/>
                    <a:gd name="T15" fmla="*/ 75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75">
                      <a:moveTo>
                        <a:pt x="32" y="75"/>
                      </a:moveTo>
                      <a:lnTo>
                        <a:pt x="10" y="66"/>
                      </a:lnTo>
                      <a:lnTo>
                        <a:pt x="0" y="37"/>
                      </a:lnTo>
                      <a:lnTo>
                        <a:pt x="10" y="9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65" y="75"/>
                      </a:lnTo>
                      <a:lnTo>
                        <a:pt x="32" y="75"/>
                      </a:lnTo>
                      <a:close/>
                    </a:path>
                  </a:pathLst>
                </a:cu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10" name="Freeform 554"/>
                <p:cNvSpPr>
                  <a:spLocks/>
                </p:cNvSpPr>
                <p:nvPr/>
              </p:nvSpPr>
              <p:spPr bwMode="auto">
                <a:xfrm>
                  <a:off x="5305" y="1943"/>
                  <a:ext cx="44" cy="57"/>
                </a:xfrm>
                <a:custGeom>
                  <a:avLst/>
                  <a:gdLst>
                    <a:gd name="T0" fmla="*/ 22 w 44"/>
                    <a:gd name="T1" fmla="*/ 57 h 57"/>
                    <a:gd name="T2" fmla="*/ 11 w 44"/>
                    <a:gd name="T3" fmla="*/ 47 h 57"/>
                    <a:gd name="T4" fmla="*/ 0 w 44"/>
                    <a:gd name="T5" fmla="*/ 28 h 57"/>
                    <a:gd name="T6" fmla="*/ 11 w 44"/>
                    <a:gd name="T7" fmla="*/ 10 h 57"/>
                    <a:gd name="T8" fmla="*/ 22 w 44"/>
                    <a:gd name="T9" fmla="*/ 0 h 57"/>
                    <a:gd name="T10" fmla="*/ 44 w 44"/>
                    <a:gd name="T11" fmla="*/ 0 h 57"/>
                    <a:gd name="T12" fmla="*/ 44 w 44"/>
                    <a:gd name="T13" fmla="*/ 57 h 57"/>
                    <a:gd name="T14" fmla="*/ 22 w 44"/>
                    <a:gd name="T15" fmla="*/ 57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57">
                      <a:moveTo>
                        <a:pt x="22" y="57"/>
                      </a:moveTo>
                      <a:lnTo>
                        <a:pt x="11" y="47"/>
                      </a:lnTo>
                      <a:lnTo>
                        <a:pt x="0" y="28"/>
                      </a:lnTo>
                      <a:lnTo>
                        <a:pt x="11" y="10"/>
                      </a:lnTo>
                      <a:lnTo>
                        <a:pt x="22" y="0"/>
                      </a:lnTo>
                      <a:lnTo>
                        <a:pt x="44" y="0"/>
                      </a:lnTo>
                      <a:lnTo>
                        <a:pt x="44" y="57"/>
                      </a:lnTo>
                      <a:lnTo>
                        <a:pt x="22" y="57"/>
                      </a:lnTo>
                      <a:close/>
                    </a:path>
                  </a:pathLst>
                </a:cu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11" name="Freeform 555"/>
                <p:cNvSpPr>
                  <a:spLocks/>
                </p:cNvSpPr>
                <p:nvPr/>
              </p:nvSpPr>
              <p:spPr bwMode="auto">
                <a:xfrm>
                  <a:off x="5305" y="1953"/>
                  <a:ext cx="44" cy="37"/>
                </a:xfrm>
                <a:custGeom>
                  <a:avLst/>
                  <a:gdLst>
                    <a:gd name="T0" fmla="*/ 22 w 44"/>
                    <a:gd name="T1" fmla="*/ 37 h 37"/>
                    <a:gd name="T2" fmla="*/ 11 w 44"/>
                    <a:gd name="T3" fmla="*/ 28 h 37"/>
                    <a:gd name="T4" fmla="*/ 0 w 44"/>
                    <a:gd name="T5" fmla="*/ 18 h 37"/>
                    <a:gd name="T6" fmla="*/ 11 w 44"/>
                    <a:gd name="T7" fmla="*/ 9 h 37"/>
                    <a:gd name="T8" fmla="*/ 22 w 44"/>
                    <a:gd name="T9" fmla="*/ 0 h 37"/>
                    <a:gd name="T10" fmla="*/ 44 w 44"/>
                    <a:gd name="T11" fmla="*/ 0 h 37"/>
                    <a:gd name="T12" fmla="*/ 44 w 44"/>
                    <a:gd name="T13" fmla="*/ 37 h 37"/>
                    <a:gd name="T14" fmla="*/ 22 w 44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37">
                      <a:moveTo>
                        <a:pt x="22" y="37"/>
                      </a:moveTo>
                      <a:lnTo>
                        <a:pt x="11" y="28"/>
                      </a:lnTo>
                      <a:lnTo>
                        <a:pt x="0" y="18"/>
                      </a:lnTo>
                      <a:lnTo>
                        <a:pt x="11" y="9"/>
                      </a:lnTo>
                      <a:lnTo>
                        <a:pt x="22" y="0"/>
                      </a:lnTo>
                      <a:lnTo>
                        <a:pt x="44" y="0"/>
                      </a:lnTo>
                      <a:lnTo>
                        <a:pt x="44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12" name="Freeform 556"/>
                <p:cNvSpPr>
                  <a:spLocks/>
                </p:cNvSpPr>
                <p:nvPr/>
              </p:nvSpPr>
              <p:spPr bwMode="auto">
                <a:xfrm>
                  <a:off x="5316" y="1962"/>
                  <a:ext cx="22" cy="19"/>
                </a:xfrm>
                <a:custGeom>
                  <a:avLst/>
                  <a:gdLst>
                    <a:gd name="T0" fmla="*/ 11 w 22"/>
                    <a:gd name="T1" fmla="*/ 19 h 19"/>
                    <a:gd name="T2" fmla="*/ 0 w 22"/>
                    <a:gd name="T3" fmla="*/ 19 h 19"/>
                    <a:gd name="T4" fmla="*/ 0 w 22"/>
                    <a:gd name="T5" fmla="*/ 9 h 19"/>
                    <a:gd name="T6" fmla="*/ 0 w 22"/>
                    <a:gd name="T7" fmla="*/ 0 h 19"/>
                    <a:gd name="T8" fmla="*/ 11 w 22"/>
                    <a:gd name="T9" fmla="*/ 0 h 19"/>
                    <a:gd name="T10" fmla="*/ 22 w 22"/>
                    <a:gd name="T11" fmla="*/ 0 h 19"/>
                    <a:gd name="T12" fmla="*/ 22 w 22"/>
                    <a:gd name="T13" fmla="*/ 19 h 19"/>
                    <a:gd name="T14" fmla="*/ 11 w 22"/>
                    <a:gd name="T15" fmla="*/ 19 h 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19">
                      <a:moveTo>
                        <a:pt x="11" y="19"/>
                      </a:moveTo>
                      <a:lnTo>
                        <a:pt x="0" y="1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22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sp>
            <p:nvSpPr>
              <p:cNvPr id="66" name="Rectangle 2043"/>
              <p:cNvSpPr>
                <a:spLocks noChangeArrowheads="1"/>
              </p:cNvSpPr>
              <p:nvPr/>
            </p:nvSpPr>
            <p:spPr bwMode="auto">
              <a:xfrm>
                <a:off x="8048625" y="2735263"/>
                <a:ext cx="836613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ja-JP" sz="2400" dirty="0">
                    <a:latin typeface="+mj-lt"/>
                  </a:rPr>
                  <a:t>AFP-L3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4717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VA Houston Prospective Study</a:t>
            </a:r>
            <a:endParaRPr lang="ja-JP" altLang="ja-JP" dirty="0">
              <a:ea typeface="ＭＳ Ｐゴシック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878013"/>
            <a:ext cx="7602537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002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dirty="0">
                <a:ea typeface="ＭＳ Ｐゴシック" pitchFamily="50" charset="-128"/>
              </a:rPr>
              <a:t>Thank you for your attention!</a:t>
            </a:r>
            <a:endParaRPr lang="ja-JP" altLang="ja-JP" dirty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33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altLang="ja-JP" dirty="0">
                <a:solidFill>
                  <a:schemeClr val="tx1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DCP</a:t>
            </a:r>
            <a:r>
              <a:rPr lang="en-US" altLang="ja-JP" i="1" dirty="0">
                <a:solidFill>
                  <a:schemeClr val="tx1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br>
              <a:rPr lang="en-US" altLang="ja-JP" sz="3600" i="1" dirty="0">
                <a:solidFill>
                  <a:schemeClr val="tx1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600" dirty="0">
                <a:solidFill>
                  <a:schemeClr val="tx1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(des-gamma-carboxy prothrombin</a:t>
            </a:r>
            <a:r>
              <a:rPr lang="en-US" altLang="ja-JP" sz="3600" dirty="0"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63" name="Text Box 2368"/>
          <p:cNvSpPr txBox="1">
            <a:spLocks noChangeArrowheads="1"/>
          </p:cNvSpPr>
          <p:nvPr/>
        </p:nvSpPr>
        <p:spPr bwMode="auto">
          <a:xfrm>
            <a:off x="1865313" y="5257800"/>
            <a:ext cx="534987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ja-JP" sz="2400" dirty="0">
                <a:latin typeface="+mj-lt"/>
                <a:cs typeface="Arial" panose="020B0604020202020204" pitchFamily="34" charset="0"/>
              </a:rPr>
              <a:t>Glutamic acid or </a:t>
            </a:r>
            <a:r>
              <a:rPr kumimoji="1" lang="el-GR" altLang="ja-JP" sz="2400" dirty="0">
                <a:latin typeface="+mj-lt"/>
                <a:cs typeface="Arial" panose="020B0604020202020204" pitchFamily="34" charset="0"/>
              </a:rPr>
              <a:t>γ</a:t>
            </a:r>
            <a:r>
              <a:rPr kumimoji="1" lang="en-US" altLang="ja-JP" sz="2400" dirty="0">
                <a:latin typeface="+mj-lt"/>
                <a:cs typeface="Arial" panose="020B0604020202020204" pitchFamily="34" charset="0"/>
              </a:rPr>
              <a:t>-carboxyglutamic acid</a:t>
            </a:r>
          </a:p>
        </p:txBody>
      </p:sp>
      <p:sp>
        <p:nvSpPr>
          <p:cNvPr id="564" name="AutoShape 2420"/>
          <p:cNvSpPr>
            <a:spLocks noChangeArrowheads="1"/>
          </p:cNvSpPr>
          <p:nvPr/>
        </p:nvSpPr>
        <p:spPr bwMode="auto">
          <a:xfrm>
            <a:off x="1516063" y="5287962"/>
            <a:ext cx="330200" cy="274638"/>
          </a:xfrm>
          <a:prstGeom prst="flowChartExtract">
            <a:avLst/>
          </a:prstGeom>
          <a:gradFill rotWithShape="0">
            <a:gsLst>
              <a:gs pos="0">
                <a:srgbClr val="FF7C8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kumimoji="1" lang="ja-JP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565" name="Text Box 2368"/>
          <p:cNvSpPr txBox="1">
            <a:spLocks noChangeArrowheads="1"/>
          </p:cNvSpPr>
          <p:nvPr/>
        </p:nvSpPr>
        <p:spPr bwMode="auto">
          <a:xfrm>
            <a:off x="1865313" y="5783262"/>
            <a:ext cx="22225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ja-JP" sz="2400" dirty="0">
                <a:latin typeface="+mj-lt"/>
                <a:cs typeface="Arial" panose="020B0604020202020204" pitchFamily="34" charset="0"/>
              </a:rPr>
              <a:t>Amino acid</a:t>
            </a:r>
          </a:p>
        </p:txBody>
      </p:sp>
      <p:grpSp>
        <p:nvGrpSpPr>
          <p:cNvPr id="566" name="Group 587"/>
          <p:cNvGrpSpPr>
            <a:grpSpLocks/>
          </p:cNvGrpSpPr>
          <p:nvPr/>
        </p:nvGrpSpPr>
        <p:grpSpPr bwMode="auto">
          <a:xfrm>
            <a:off x="1528763" y="5776912"/>
            <a:ext cx="320675" cy="346075"/>
            <a:chOff x="1076" y="2442"/>
            <a:chExt cx="243" cy="244"/>
          </a:xfrm>
        </p:grpSpPr>
        <p:sp>
          <p:nvSpPr>
            <p:cNvPr id="567" name="Freeform 588"/>
            <p:cNvSpPr>
              <a:spLocks/>
            </p:cNvSpPr>
            <p:nvPr/>
          </p:nvSpPr>
          <p:spPr bwMode="auto">
            <a:xfrm>
              <a:off x="1076" y="2442"/>
              <a:ext cx="243" cy="244"/>
            </a:xfrm>
            <a:custGeom>
              <a:avLst/>
              <a:gdLst>
                <a:gd name="T0" fmla="*/ 126 w 243"/>
                <a:gd name="T1" fmla="*/ 0 h 244"/>
                <a:gd name="T2" fmla="*/ 75 w 243"/>
                <a:gd name="T3" fmla="*/ 9 h 244"/>
                <a:gd name="T4" fmla="*/ 42 w 243"/>
                <a:gd name="T5" fmla="*/ 34 h 244"/>
                <a:gd name="T6" fmla="*/ 8 w 243"/>
                <a:gd name="T7" fmla="*/ 76 h 244"/>
                <a:gd name="T8" fmla="*/ 0 w 243"/>
                <a:gd name="T9" fmla="*/ 126 h 244"/>
                <a:gd name="T10" fmla="*/ 8 w 243"/>
                <a:gd name="T11" fmla="*/ 177 h 244"/>
                <a:gd name="T12" fmla="*/ 42 w 243"/>
                <a:gd name="T13" fmla="*/ 210 h 244"/>
                <a:gd name="T14" fmla="*/ 75 w 243"/>
                <a:gd name="T15" fmla="*/ 236 h 244"/>
                <a:gd name="T16" fmla="*/ 126 w 243"/>
                <a:gd name="T17" fmla="*/ 244 h 244"/>
                <a:gd name="T18" fmla="*/ 176 w 243"/>
                <a:gd name="T19" fmla="*/ 236 h 244"/>
                <a:gd name="T20" fmla="*/ 210 w 243"/>
                <a:gd name="T21" fmla="*/ 210 h 244"/>
                <a:gd name="T22" fmla="*/ 235 w 243"/>
                <a:gd name="T23" fmla="*/ 177 h 244"/>
                <a:gd name="T24" fmla="*/ 243 w 243"/>
                <a:gd name="T25" fmla="*/ 126 h 244"/>
                <a:gd name="T26" fmla="*/ 235 w 243"/>
                <a:gd name="T27" fmla="*/ 76 h 244"/>
                <a:gd name="T28" fmla="*/ 210 w 243"/>
                <a:gd name="T29" fmla="*/ 34 h 244"/>
                <a:gd name="T30" fmla="*/ 176 w 243"/>
                <a:gd name="T31" fmla="*/ 9 h 244"/>
                <a:gd name="T32" fmla="*/ 126 w 243"/>
                <a:gd name="T33" fmla="*/ 0 h 2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3"/>
                <a:gd name="T52" fmla="*/ 0 h 244"/>
                <a:gd name="T53" fmla="*/ 243 w 243"/>
                <a:gd name="T54" fmla="*/ 244 h 2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3" h="244">
                  <a:moveTo>
                    <a:pt x="126" y="0"/>
                  </a:moveTo>
                  <a:lnTo>
                    <a:pt x="75" y="9"/>
                  </a:lnTo>
                  <a:lnTo>
                    <a:pt x="42" y="34"/>
                  </a:lnTo>
                  <a:lnTo>
                    <a:pt x="8" y="76"/>
                  </a:lnTo>
                  <a:lnTo>
                    <a:pt x="0" y="126"/>
                  </a:lnTo>
                  <a:lnTo>
                    <a:pt x="8" y="177"/>
                  </a:lnTo>
                  <a:lnTo>
                    <a:pt x="42" y="210"/>
                  </a:lnTo>
                  <a:lnTo>
                    <a:pt x="75" y="236"/>
                  </a:lnTo>
                  <a:lnTo>
                    <a:pt x="126" y="244"/>
                  </a:lnTo>
                  <a:lnTo>
                    <a:pt x="176" y="236"/>
                  </a:lnTo>
                  <a:lnTo>
                    <a:pt x="210" y="210"/>
                  </a:lnTo>
                  <a:lnTo>
                    <a:pt x="235" y="177"/>
                  </a:lnTo>
                  <a:lnTo>
                    <a:pt x="243" y="126"/>
                  </a:lnTo>
                  <a:lnTo>
                    <a:pt x="235" y="76"/>
                  </a:lnTo>
                  <a:lnTo>
                    <a:pt x="210" y="34"/>
                  </a:lnTo>
                  <a:lnTo>
                    <a:pt x="176" y="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808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68" name="Freeform 589"/>
            <p:cNvSpPr>
              <a:spLocks/>
            </p:cNvSpPr>
            <p:nvPr/>
          </p:nvSpPr>
          <p:spPr bwMode="auto">
            <a:xfrm>
              <a:off x="1084" y="2451"/>
              <a:ext cx="219" cy="218"/>
            </a:xfrm>
            <a:custGeom>
              <a:avLst/>
              <a:gdLst>
                <a:gd name="T0" fmla="*/ 118 w 219"/>
                <a:gd name="T1" fmla="*/ 0 h 218"/>
                <a:gd name="T2" fmla="*/ 67 w 219"/>
                <a:gd name="T3" fmla="*/ 8 h 218"/>
                <a:gd name="T4" fmla="*/ 34 w 219"/>
                <a:gd name="T5" fmla="*/ 33 h 218"/>
                <a:gd name="T6" fmla="*/ 9 w 219"/>
                <a:gd name="T7" fmla="*/ 67 h 218"/>
                <a:gd name="T8" fmla="*/ 0 w 219"/>
                <a:gd name="T9" fmla="*/ 117 h 218"/>
                <a:gd name="T10" fmla="*/ 9 w 219"/>
                <a:gd name="T11" fmla="*/ 159 h 218"/>
                <a:gd name="T12" fmla="*/ 34 w 219"/>
                <a:gd name="T13" fmla="*/ 193 h 218"/>
                <a:gd name="T14" fmla="*/ 67 w 219"/>
                <a:gd name="T15" fmla="*/ 210 h 218"/>
                <a:gd name="T16" fmla="*/ 118 w 219"/>
                <a:gd name="T17" fmla="*/ 218 h 218"/>
                <a:gd name="T18" fmla="*/ 160 w 219"/>
                <a:gd name="T19" fmla="*/ 210 h 218"/>
                <a:gd name="T20" fmla="*/ 193 w 219"/>
                <a:gd name="T21" fmla="*/ 193 h 218"/>
                <a:gd name="T22" fmla="*/ 210 w 219"/>
                <a:gd name="T23" fmla="*/ 159 h 218"/>
                <a:gd name="T24" fmla="*/ 219 w 219"/>
                <a:gd name="T25" fmla="*/ 117 h 218"/>
                <a:gd name="T26" fmla="*/ 210 w 219"/>
                <a:gd name="T27" fmla="*/ 67 h 218"/>
                <a:gd name="T28" fmla="*/ 193 w 219"/>
                <a:gd name="T29" fmla="*/ 33 h 218"/>
                <a:gd name="T30" fmla="*/ 160 w 219"/>
                <a:gd name="T31" fmla="*/ 8 h 218"/>
                <a:gd name="T32" fmla="*/ 118 w 219"/>
                <a:gd name="T33" fmla="*/ 0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9"/>
                <a:gd name="T52" fmla="*/ 0 h 218"/>
                <a:gd name="T53" fmla="*/ 219 w 219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9" h="218">
                  <a:moveTo>
                    <a:pt x="118" y="0"/>
                  </a:moveTo>
                  <a:lnTo>
                    <a:pt x="67" y="8"/>
                  </a:lnTo>
                  <a:lnTo>
                    <a:pt x="34" y="33"/>
                  </a:lnTo>
                  <a:lnTo>
                    <a:pt x="9" y="67"/>
                  </a:lnTo>
                  <a:lnTo>
                    <a:pt x="0" y="117"/>
                  </a:lnTo>
                  <a:lnTo>
                    <a:pt x="9" y="159"/>
                  </a:lnTo>
                  <a:lnTo>
                    <a:pt x="34" y="193"/>
                  </a:lnTo>
                  <a:lnTo>
                    <a:pt x="67" y="210"/>
                  </a:lnTo>
                  <a:lnTo>
                    <a:pt x="118" y="218"/>
                  </a:lnTo>
                  <a:lnTo>
                    <a:pt x="160" y="210"/>
                  </a:lnTo>
                  <a:lnTo>
                    <a:pt x="193" y="193"/>
                  </a:lnTo>
                  <a:lnTo>
                    <a:pt x="210" y="159"/>
                  </a:lnTo>
                  <a:lnTo>
                    <a:pt x="219" y="117"/>
                  </a:lnTo>
                  <a:lnTo>
                    <a:pt x="210" y="67"/>
                  </a:lnTo>
                  <a:lnTo>
                    <a:pt x="193" y="33"/>
                  </a:lnTo>
                  <a:lnTo>
                    <a:pt x="160" y="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8385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69" name="Freeform 590"/>
            <p:cNvSpPr>
              <a:spLocks/>
            </p:cNvSpPr>
            <p:nvPr/>
          </p:nvSpPr>
          <p:spPr bwMode="auto">
            <a:xfrm>
              <a:off x="1093" y="2459"/>
              <a:ext cx="201" cy="202"/>
            </a:xfrm>
            <a:custGeom>
              <a:avLst/>
              <a:gdLst>
                <a:gd name="T0" fmla="*/ 109 w 201"/>
                <a:gd name="T1" fmla="*/ 0 h 202"/>
                <a:gd name="T2" fmla="*/ 67 w 201"/>
                <a:gd name="T3" fmla="*/ 8 h 202"/>
                <a:gd name="T4" fmla="*/ 33 w 201"/>
                <a:gd name="T5" fmla="*/ 34 h 202"/>
                <a:gd name="T6" fmla="*/ 8 w 201"/>
                <a:gd name="T7" fmla="*/ 67 h 202"/>
                <a:gd name="T8" fmla="*/ 0 w 201"/>
                <a:gd name="T9" fmla="*/ 109 h 202"/>
                <a:gd name="T10" fmla="*/ 8 w 201"/>
                <a:gd name="T11" fmla="*/ 143 h 202"/>
                <a:gd name="T12" fmla="*/ 33 w 201"/>
                <a:gd name="T13" fmla="*/ 177 h 202"/>
                <a:gd name="T14" fmla="*/ 67 w 201"/>
                <a:gd name="T15" fmla="*/ 193 h 202"/>
                <a:gd name="T16" fmla="*/ 109 w 201"/>
                <a:gd name="T17" fmla="*/ 202 h 202"/>
                <a:gd name="T18" fmla="*/ 142 w 201"/>
                <a:gd name="T19" fmla="*/ 193 h 202"/>
                <a:gd name="T20" fmla="*/ 176 w 201"/>
                <a:gd name="T21" fmla="*/ 177 h 202"/>
                <a:gd name="T22" fmla="*/ 193 w 201"/>
                <a:gd name="T23" fmla="*/ 143 h 202"/>
                <a:gd name="T24" fmla="*/ 201 w 201"/>
                <a:gd name="T25" fmla="*/ 109 h 202"/>
                <a:gd name="T26" fmla="*/ 193 w 201"/>
                <a:gd name="T27" fmla="*/ 67 h 202"/>
                <a:gd name="T28" fmla="*/ 176 w 201"/>
                <a:gd name="T29" fmla="*/ 34 h 202"/>
                <a:gd name="T30" fmla="*/ 142 w 201"/>
                <a:gd name="T31" fmla="*/ 8 h 202"/>
                <a:gd name="T32" fmla="*/ 109 w 201"/>
                <a:gd name="T33" fmla="*/ 0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1"/>
                <a:gd name="T52" fmla="*/ 0 h 202"/>
                <a:gd name="T53" fmla="*/ 201 w 201"/>
                <a:gd name="T54" fmla="*/ 202 h 2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1" h="202">
                  <a:moveTo>
                    <a:pt x="109" y="0"/>
                  </a:moveTo>
                  <a:lnTo>
                    <a:pt x="67" y="8"/>
                  </a:lnTo>
                  <a:lnTo>
                    <a:pt x="33" y="34"/>
                  </a:lnTo>
                  <a:lnTo>
                    <a:pt x="8" y="67"/>
                  </a:lnTo>
                  <a:lnTo>
                    <a:pt x="0" y="109"/>
                  </a:lnTo>
                  <a:lnTo>
                    <a:pt x="8" y="143"/>
                  </a:lnTo>
                  <a:lnTo>
                    <a:pt x="33" y="177"/>
                  </a:lnTo>
                  <a:lnTo>
                    <a:pt x="67" y="193"/>
                  </a:lnTo>
                  <a:lnTo>
                    <a:pt x="109" y="202"/>
                  </a:lnTo>
                  <a:lnTo>
                    <a:pt x="142" y="193"/>
                  </a:lnTo>
                  <a:lnTo>
                    <a:pt x="176" y="177"/>
                  </a:lnTo>
                  <a:lnTo>
                    <a:pt x="193" y="143"/>
                  </a:lnTo>
                  <a:lnTo>
                    <a:pt x="201" y="109"/>
                  </a:lnTo>
                  <a:lnTo>
                    <a:pt x="193" y="67"/>
                  </a:lnTo>
                  <a:lnTo>
                    <a:pt x="176" y="34"/>
                  </a:lnTo>
                  <a:lnTo>
                    <a:pt x="142" y="8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868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70" name="Freeform 591"/>
            <p:cNvSpPr>
              <a:spLocks/>
            </p:cNvSpPr>
            <p:nvPr/>
          </p:nvSpPr>
          <p:spPr bwMode="auto">
            <a:xfrm>
              <a:off x="1101" y="2467"/>
              <a:ext cx="185" cy="185"/>
            </a:xfrm>
            <a:custGeom>
              <a:avLst/>
              <a:gdLst>
                <a:gd name="T0" fmla="*/ 101 w 185"/>
                <a:gd name="T1" fmla="*/ 0 h 185"/>
                <a:gd name="T2" fmla="*/ 59 w 185"/>
                <a:gd name="T3" fmla="*/ 9 h 185"/>
                <a:gd name="T4" fmla="*/ 25 w 185"/>
                <a:gd name="T5" fmla="*/ 26 h 185"/>
                <a:gd name="T6" fmla="*/ 8 w 185"/>
                <a:gd name="T7" fmla="*/ 59 h 185"/>
                <a:gd name="T8" fmla="*/ 0 w 185"/>
                <a:gd name="T9" fmla="*/ 101 h 185"/>
                <a:gd name="T10" fmla="*/ 8 w 185"/>
                <a:gd name="T11" fmla="*/ 135 h 185"/>
                <a:gd name="T12" fmla="*/ 25 w 185"/>
                <a:gd name="T13" fmla="*/ 160 h 185"/>
                <a:gd name="T14" fmla="*/ 59 w 185"/>
                <a:gd name="T15" fmla="*/ 177 h 185"/>
                <a:gd name="T16" fmla="*/ 101 w 185"/>
                <a:gd name="T17" fmla="*/ 185 h 185"/>
                <a:gd name="T18" fmla="*/ 134 w 185"/>
                <a:gd name="T19" fmla="*/ 177 h 185"/>
                <a:gd name="T20" fmla="*/ 160 w 185"/>
                <a:gd name="T21" fmla="*/ 160 h 185"/>
                <a:gd name="T22" fmla="*/ 176 w 185"/>
                <a:gd name="T23" fmla="*/ 135 h 185"/>
                <a:gd name="T24" fmla="*/ 185 w 185"/>
                <a:gd name="T25" fmla="*/ 101 h 185"/>
                <a:gd name="T26" fmla="*/ 176 w 185"/>
                <a:gd name="T27" fmla="*/ 59 h 185"/>
                <a:gd name="T28" fmla="*/ 160 w 185"/>
                <a:gd name="T29" fmla="*/ 26 h 185"/>
                <a:gd name="T30" fmla="*/ 134 w 185"/>
                <a:gd name="T31" fmla="*/ 9 h 185"/>
                <a:gd name="T32" fmla="*/ 101 w 185"/>
                <a:gd name="T33" fmla="*/ 0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5"/>
                <a:gd name="T52" fmla="*/ 0 h 185"/>
                <a:gd name="T53" fmla="*/ 185 w 185"/>
                <a:gd name="T54" fmla="*/ 185 h 1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5" h="185">
                  <a:moveTo>
                    <a:pt x="101" y="0"/>
                  </a:moveTo>
                  <a:lnTo>
                    <a:pt x="59" y="9"/>
                  </a:lnTo>
                  <a:lnTo>
                    <a:pt x="25" y="26"/>
                  </a:lnTo>
                  <a:lnTo>
                    <a:pt x="8" y="59"/>
                  </a:lnTo>
                  <a:lnTo>
                    <a:pt x="0" y="101"/>
                  </a:lnTo>
                  <a:lnTo>
                    <a:pt x="8" y="135"/>
                  </a:lnTo>
                  <a:lnTo>
                    <a:pt x="25" y="160"/>
                  </a:lnTo>
                  <a:lnTo>
                    <a:pt x="59" y="177"/>
                  </a:lnTo>
                  <a:lnTo>
                    <a:pt x="101" y="185"/>
                  </a:lnTo>
                  <a:lnTo>
                    <a:pt x="134" y="177"/>
                  </a:lnTo>
                  <a:lnTo>
                    <a:pt x="160" y="160"/>
                  </a:lnTo>
                  <a:lnTo>
                    <a:pt x="176" y="135"/>
                  </a:lnTo>
                  <a:lnTo>
                    <a:pt x="185" y="101"/>
                  </a:lnTo>
                  <a:lnTo>
                    <a:pt x="176" y="59"/>
                  </a:lnTo>
                  <a:lnTo>
                    <a:pt x="160" y="26"/>
                  </a:lnTo>
                  <a:lnTo>
                    <a:pt x="134" y="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8A9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71" name="Freeform 592"/>
            <p:cNvSpPr>
              <a:spLocks/>
            </p:cNvSpPr>
            <p:nvPr/>
          </p:nvSpPr>
          <p:spPr bwMode="auto">
            <a:xfrm>
              <a:off x="1109" y="2476"/>
              <a:ext cx="177" cy="176"/>
            </a:xfrm>
            <a:custGeom>
              <a:avLst/>
              <a:gdLst>
                <a:gd name="T0" fmla="*/ 93 w 177"/>
                <a:gd name="T1" fmla="*/ 0 h 176"/>
                <a:gd name="T2" fmla="*/ 59 w 177"/>
                <a:gd name="T3" fmla="*/ 8 h 176"/>
                <a:gd name="T4" fmla="*/ 26 w 177"/>
                <a:gd name="T5" fmla="*/ 25 h 176"/>
                <a:gd name="T6" fmla="*/ 9 w 177"/>
                <a:gd name="T7" fmla="*/ 50 h 176"/>
                <a:gd name="T8" fmla="*/ 0 w 177"/>
                <a:gd name="T9" fmla="*/ 92 h 176"/>
                <a:gd name="T10" fmla="*/ 9 w 177"/>
                <a:gd name="T11" fmla="*/ 126 h 176"/>
                <a:gd name="T12" fmla="*/ 26 w 177"/>
                <a:gd name="T13" fmla="*/ 151 h 176"/>
                <a:gd name="T14" fmla="*/ 59 w 177"/>
                <a:gd name="T15" fmla="*/ 168 h 176"/>
                <a:gd name="T16" fmla="*/ 93 w 177"/>
                <a:gd name="T17" fmla="*/ 176 h 176"/>
                <a:gd name="T18" fmla="*/ 126 w 177"/>
                <a:gd name="T19" fmla="*/ 168 h 176"/>
                <a:gd name="T20" fmla="*/ 152 w 177"/>
                <a:gd name="T21" fmla="*/ 151 h 176"/>
                <a:gd name="T22" fmla="*/ 168 w 177"/>
                <a:gd name="T23" fmla="*/ 126 h 176"/>
                <a:gd name="T24" fmla="*/ 177 w 177"/>
                <a:gd name="T25" fmla="*/ 92 h 176"/>
                <a:gd name="T26" fmla="*/ 168 w 177"/>
                <a:gd name="T27" fmla="*/ 50 h 176"/>
                <a:gd name="T28" fmla="*/ 152 w 177"/>
                <a:gd name="T29" fmla="*/ 25 h 176"/>
                <a:gd name="T30" fmla="*/ 126 w 177"/>
                <a:gd name="T31" fmla="*/ 8 h 176"/>
                <a:gd name="T32" fmla="*/ 93 w 177"/>
                <a:gd name="T33" fmla="*/ 0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7"/>
                <a:gd name="T52" fmla="*/ 0 h 176"/>
                <a:gd name="T53" fmla="*/ 177 w 177"/>
                <a:gd name="T54" fmla="*/ 176 h 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7" h="176">
                  <a:moveTo>
                    <a:pt x="93" y="0"/>
                  </a:moveTo>
                  <a:lnTo>
                    <a:pt x="59" y="8"/>
                  </a:lnTo>
                  <a:lnTo>
                    <a:pt x="26" y="25"/>
                  </a:lnTo>
                  <a:lnTo>
                    <a:pt x="9" y="50"/>
                  </a:lnTo>
                  <a:lnTo>
                    <a:pt x="0" y="92"/>
                  </a:lnTo>
                  <a:lnTo>
                    <a:pt x="9" y="126"/>
                  </a:lnTo>
                  <a:lnTo>
                    <a:pt x="26" y="151"/>
                  </a:lnTo>
                  <a:lnTo>
                    <a:pt x="59" y="168"/>
                  </a:lnTo>
                  <a:lnTo>
                    <a:pt x="93" y="176"/>
                  </a:lnTo>
                  <a:lnTo>
                    <a:pt x="126" y="168"/>
                  </a:lnTo>
                  <a:lnTo>
                    <a:pt x="152" y="151"/>
                  </a:lnTo>
                  <a:lnTo>
                    <a:pt x="168" y="126"/>
                  </a:lnTo>
                  <a:lnTo>
                    <a:pt x="177" y="92"/>
                  </a:lnTo>
                  <a:lnTo>
                    <a:pt x="168" y="50"/>
                  </a:lnTo>
                  <a:lnTo>
                    <a:pt x="152" y="25"/>
                  </a:lnTo>
                  <a:lnTo>
                    <a:pt x="126" y="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909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72" name="Freeform 593"/>
            <p:cNvSpPr>
              <a:spLocks/>
            </p:cNvSpPr>
            <p:nvPr/>
          </p:nvSpPr>
          <p:spPr bwMode="auto">
            <a:xfrm>
              <a:off x="1118" y="2484"/>
              <a:ext cx="159" cy="160"/>
            </a:xfrm>
            <a:custGeom>
              <a:avLst/>
              <a:gdLst>
                <a:gd name="T0" fmla="*/ 84 w 159"/>
                <a:gd name="T1" fmla="*/ 0 h 160"/>
                <a:gd name="T2" fmla="*/ 50 w 159"/>
                <a:gd name="T3" fmla="*/ 9 h 160"/>
                <a:gd name="T4" fmla="*/ 25 w 159"/>
                <a:gd name="T5" fmla="*/ 25 h 160"/>
                <a:gd name="T6" fmla="*/ 8 w 159"/>
                <a:gd name="T7" fmla="*/ 51 h 160"/>
                <a:gd name="T8" fmla="*/ 0 w 159"/>
                <a:gd name="T9" fmla="*/ 84 h 160"/>
                <a:gd name="T10" fmla="*/ 8 w 159"/>
                <a:gd name="T11" fmla="*/ 118 h 160"/>
                <a:gd name="T12" fmla="*/ 25 w 159"/>
                <a:gd name="T13" fmla="*/ 135 h 160"/>
                <a:gd name="T14" fmla="*/ 50 w 159"/>
                <a:gd name="T15" fmla="*/ 152 h 160"/>
                <a:gd name="T16" fmla="*/ 84 w 159"/>
                <a:gd name="T17" fmla="*/ 160 h 160"/>
                <a:gd name="T18" fmla="*/ 117 w 159"/>
                <a:gd name="T19" fmla="*/ 152 h 160"/>
                <a:gd name="T20" fmla="*/ 134 w 159"/>
                <a:gd name="T21" fmla="*/ 135 h 160"/>
                <a:gd name="T22" fmla="*/ 151 w 159"/>
                <a:gd name="T23" fmla="*/ 118 h 160"/>
                <a:gd name="T24" fmla="*/ 159 w 159"/>
                <a:gd name="T25" fmla="*/ 84 h 160"/>
                <a:gd name="T26" fmla="*/ 151 w 159"/>
                <a:gd name="T27" fmla="*/ 51 h 160"/>
                <a:gd name="T28" fmla="*/ 134 w 159"/>
                <a:gd name="T29" fmla="*/ 25 h 160"/>
                <a:gd name="T30" fmla="*/ 117 w 159"/>
                <a:gd name="T31" fmla="*/ 9 h 160"/>
                <a:gd name="T32" fmla="*/ 84 w 159"/>
                <a:gd name="T33" fmla="*/ 0 h 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9"/>
                <a:gd name="T52" fmla="*/ 0 h 160"/>
                <a:gd name="T53" fmla="*/ 159 w 159"/>
                <a:gd name="T54" fmla="*/ 160 h 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9" h="160">
                  <a:moveTo>
                    <a:pt x="84" y="0"/>
                  </a:moveTo>
                  <a:lnTo>
                    <a:pt x="50" y="9"/>
                  </a:lnTo>
                  <a:lnTo>
                    <a:pt x="25" y="25"/>
                  </a:lnTo>
                  <a:lnTo>
                    <a:pt x="8" y="51"/>
                  </a:lnTo>
                  <a:lnTo>
                    <a:pt x="0" y="84"/>
                  </a:lnTo>
                  <a:lnTo>
                    <a:pt x="8" y="118"/>
                  </a:lnTo>
                  <a:lnTo>
                    <a:pt x="25" y="135"/>
                  </a:lnTo>
                  <a:lnTo>
                    <a:pt x="50" y="152"/>
                  </a:lnTo>
                  <a:lnTo>
                    <a:pt x="84" y="160"/>
                  </a:lnTo>
                  <a:lnTo>
                    <a:pt x="117" y="152"/>
                  </a:lnTo>
                  <a:lnTo>
                    <a:pt x="134" y="135"/>
                  </a:lnTo>
                  <a:lnTo>
                    <a:pt x="151" y="118"/>
                  </a:lnTo>
                  <a:lnTo>
                    <a:pt x="159" y="84"/>
                  </a:lnTo>
                  <a:lnTo>
                    <a:pt x="151" y="51"/>
                  </a:lnTo>
                  <a:lnTo>
                    <a:pt x="134" y="25"/>
                  </a:lnTo>
                  <a:lnTo>
                    <a:pt x="117" y="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97A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73" name="Freeform 594"/>
            <p:cNvSpPr>
              <a:spLocks/>
            </p:cNvSpPr>
            <p:nvPr/>
          </p:nvSpPr>
          <p:spPr bwMode="auto">
            <a:xfrm>
              <a:off x="1126" y="2493"/>
              <a:ext cx="143" cy="143"/>
            </a:xfrm>
            <a:custGeom>
              <a:avLst/>
              <a:gdLst>
                <a:gd name="T0" fmla="*/ 76 w 143"/>
                <a:gd name="T1" fmla="*/ 0 h 143"/>
                <a:gd name="T2" fmla="*/ 51 w 143"/>
                <a:gd name="T3" fmla="*/ 8 h 143"/>
                <a:gd name="T4" fmla="*/ 25 w 143"/>
                <a:gd name="T5" fmla="*/ 16 h 143"/>
                <a:gd name="T6" fmla="*/ 9 w 143"/>
                <a:gd name="T7" fmla="*/ 42 h 143"/>
                <a:gd name="T8" fmla="*/ 0 w 143"/>
                <a:gd name="T9" fmla="*/ 75 h 143"/>
                <a:gd name="T10" fmla="*/ 9 w 143"/>
                <a:gd name="T11" fmla="*/ 101 h 143"/>
                <a:gd name="T12" fmla="*/ 25 w 143"/>
                <a:gd name="T13" fmla="*/ 126 h 143"/>
                <a:gd name="T14" fmla="*/ 51 w 143"/>
                <a:gd name="T15" fmla="*/ 134 h 143"/>
                <a:gd name="T16" fmla="*/ 76 w 143"/>
                <a:gd name="T17" fmla="*/ 143 h 143"/>
                <a:gd name="T18" fmla="*/ 101 w 143"/>
                <a:gd name="T19" fmla="*/ 134 h 143"/>
                <a:gd name="T20" fmla="*/ 126 w 143"/>
                <a:gd name="T21" fmla="*/ 126 h 143"/>
                <a:gd name="T22" fmla="*/ 135 w 143"/>
                <a:gd name="T23" fmla="*/ 101 h 143"/>
                <a:gd name="T24" fmla="*/ 143 w 143"/>
                <a:gd name="T25" fmla="*/ 75 h 143"/>
                <a:gd name="T26" fmla="*/ 135 w 143"/>
                <a:gd name="T27" fmla="*/ 42 h 143"/>
                <a:gd name="T28" fmla="*/ 126 w 143"/>
                <a:gd name="T29" fmla="*/ 16 h 143"/>
                <a:gd name="T30" fmla="*/ 101 w 143"/>
                <a:gd name="T31" fmla="*/ 8 h 143"/>
                <a:gd name="T32" fmla="*/ 76 w 143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143"/>
                <a:gd name="T53" fmla="*/ 143 w 143"/>
                <a:gd name="T54" fmla="*/ 143 h 1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143">
                  <a:moveTo>
                    <a:pt x="76" y="0"/>
                  </a:moveTo>
                  <a:lnTo>
                    <a:pt x="51" y="8"/>
                  </a:lnTo>
                  <a:lnTo>
                    <a:pt x="25" y="16"/>
                  </a:lnTo>
                  <a:lnTo>
                    <a:pt x="9" y="42"/>
                  </a:lnTo>
                  <a:lnTo>
                    <a:pt x="0" y="75"/>
                  </a:lnTo>
                  <a:lnTo>
                    <a:pt x="9" y="101"/>
                  </a:lnTo>
                  <a:lnTo>
                    <a:pt x="25" y="126"/>
                  </a:lnTo>
                  <a:lnTo>
                    <a:pt x="51" y="134"/>
                  </a:lnTo>
                  <a:lnTo>
                    <a:pt x="76" y="143"/>
                  </a:lnTo>
                  <a:lnTo>
                    <a:pt x="101" y="134"/>
                  </a:lnTo>
                  <a:lnTo>
                    <a:pt x="126" y="126"/>
                  </a:lnTo>
                  <a:lnTo>
                    <a:pt x="135" y="101"/>
                  </a:lnTo>
                  <a:lnTo>
                    <a:pt x="143" y="75"/>
                  </a:lnTo>
                  <a:lnTo>
                    <a:pt x="135" y="42"/>
                  </a:lnTo>
                  <a:lnTo>
                    <a:pt x="126" y="16"/>
                  </a:lnTo>
                  <a:lnTo>
                    <a:pt x="101" y="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9EB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74" name="Freeform 595"/>
            <p:cNvSpPr>
              <a:spLocks/>
            </p:cNvSpPr>
            <p:nvPr/>
          </p:nvSpPr>
          <p:spPr bwMode="auto">
            <a:xfrm>
              <a:off x="1135" y="2501"/>
              <a:ext cx="126" cy="126"/>
            </a:xfrm>
            <a:custGeom>
              <a:avLst/>
              <a:gdLst>
                <a:gd name="T0" fmla="*/ 67 w 126"/>
                <a:gd name="T1" fmla="*/ 0 h 126"/>
                <a:gd name="T2" fmla="*/ 42 w 126"/>
                <a:gd name="T3" fmla="*/ 8 h 126"/>
                <a:gd name="T4" fmla="*/ 25 w 126"/>
                <a:gd name="T5" fmla="*/ 17 h 126"/>
                <a:gd name="T6" fmla="*/ 8 w 126"/>
                <a:gd name="T7" fmla="*/ 42 h 126"/>
                <a:gd name="T8" fmla="*/ 0 w 126"/>
                <a:gd name="T9" fmla="*/ 67 h 126"/>
                <a:gd name="T10" fmla="*/ 8 w 126"/>
                <a:gd name="T11" fmla="*/ 93 h 126"/>
                <a:gd name="T12" fmla="*/ 25 w 126"/>
                <a:gd name="T13" fmla="*/ 109 h 126"/>
                <a:gd name="T14" fmla="*/ 42 w 126"/>
                <a:gd name="T15" fmla="*/ 126 h 126"/>
                <a:gd name="T16" fmla="*/ 67 w 126"/>
                <a:gd name="T17" fmla="*/ 126 h 126"/>
                <a:gd name="T18" fmla="*/ 92 w 126"/>
                <a:gd name="T19" fmla="*/ 126 h 126"/>
                <a:gd name="T20" fmla="*/ 109 w 126"/>
                <a:gd name="T21" fmla="*/ 109 h 126"/>
                <a:gd name="T22" fmla="*/ 126 w 126"/>
                <a:gd name="T23" fmla="*/ 93 h 126"/>
                <a:gd name="T24" fmla="*/ 126 w 126"/>
                <a:gd name="T25" fmla="*/ 67 h 126"/>
                <a:gd name="T26" fmla="*/ 126 w 126"/>
                <a:gd name="T27" fmla="*/ 42 h 126"/>
                <a:gd name="T28" fmla="*/ 109 w 126"/>
                <a:gd name="T29" fmla="*/ 17 h 126"/>
                <a:gd name="T30" fmla="*/ 92 w 126"/>
                <a:gd name="T31" fmla="*/ 8 h 126"/>
                <a:gd name="T32" fmla="*/ 67 w 126"/>
                <a:gd name="T33" fmla="*/ 0 h 1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126"/>
                <a:gd name="T53" fmla="*/ 126 w 126"/>
                <a:gd name="T54" fmla="*/ 126 h 1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126">
                  <a:moveTo>
                    <a:pt x="67" y="0"/>
                  </a:moveTo>
                  <a:lnTo>
                    <a:pt x="42" y="8"/>
                  </a:lnTo>
                  <a:lnTo>
                    <a:pt x="25" y="17"/>
                  </a:lnTo>
                  <a:lnTo>
                    <a:pt x="8" y="42"/>
                  </a:lnTo>
                  <a:lnTo>
                    <a:pt x="0" y="67"/>
                  </a:lnTo>
                  <a:lnTo>
                    <a:pt x="8" y="93"/>
                  </a:lnTo>
                  <a:lnTo>
                    <a:pt x="25" y="109"/>
                  </a:lnTo>
                  <a:lnTo>
                    <a:pt x="42" y="126"/>
                  </a:lnTo>
                  <a:lnTo>
                    <a:pt x="67" y="126"/>
                  </a:lnTo>
                  <a:lnTo>
                    <a:pt x="92" y="126"/>
                  </a:lnTo>
                  <a:lnTo>
                    <a:pt x="109" y="109"/>
                  </a:lnTo>
                  <a:lnTo>
                    <a:pt x="126" y="93"/>
                  </a:lnTo>
                  <a:lnTo>
                    <a:pt x="126" y="67"/>
                  </a:lnTo>
                  <a:lnTo>
                    <a:pt x="126" y="42"/>
                  </a:lnTo>
                  <a:lnTo>
                    <a:pt x="109" y="17"/>
                  </a:lnTo>
                  <a:lnTo>
                    <a:pt x="92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A6C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75" name="Freeform 596"/>
            <p:cNvSpPr>
              <a:spLocks/>
            </p:cNvSpPr>
            <p:nvPr/>
          </p:nvSpPr>
          <p:spPr bwMode="auto">
            <a:xfrm>
              <a:off x="1143" y="2509"/>
              <a:ext cx="109" cy="110"/>
            </a:xfrm>
            <a:custGeom>
              <a:avLst/>
              <a:gdLst>
                <a:gd name="T0" fmla="*/ 59 w 109"/>
                <a:gd name="T1" fmla="*/ 0 h 110"/>
                <a:gd name="T2" fmla="*/ 34 w 109"/>
                <a:gd name="T3" fmla="*/ 9 h 110"/>
                <a:gd name="T4" fmla="*/ 17 w 109"/>
                <a:gd name="T5" fmla="*/ 17 h 110"/>
                <a:gd name="T6" fmla="*/ 8 w 109"/>
                <a:gd name="T7" fmla="*/ 34 h 110"/>
                <a:gd name="T8" fmla="*/ 0 w 109"/>
                <a:gd name="T9" fmla="*/ 59 h 110"/>
                <a:gd name="T10" fmla="*/ 8 w 109"/>
                <a:gd name="T11" fmla="*/ 76 h 110"/>
                <a:gd name="T12" fmla="*/ 17 w 109"/>
                <a:gd name="T13" fmla="*/ 93 h 110"/>
                <a:gd name="T14" fmla="*/ 34 w 109"/>
                <a:gd name="T15" fmla="*/ 110 h 110"/>
                <a:gd name="T16" fmla="*/ 59 w 109"/>
                <a:gd name="T17" fmla="*/ 110 h 110"/>
                <a:gd name="T18" fmla="*/ 76 w 109"/>
                <a:gd name="T19" fmla="*/ 110 h 110"/>
                <a:gd name="T20" fmla="*/ 92 w 109"/>
                <a:gd name="T21" fmla="*/ 93 h 110"/>
                <a:gd name="T22" fmla="*/ 109 w 109"/>
                <a:gd name="T23" fmla="*/ 76 h 110"/>
                <a:gd name="T24" fmla="*/ 109 w 109"/>
                <a:gd name="T25" fmla="*/ 59 h 110"/>
                <a:gd name="T26" fmla="*/ 109 w 109"/>
                <a:gd name="T27" fmla="*/ 34 h 110"/>
                <a:gd name="T28" fmla="*/ 92 w 109"/>
                <a:gd name="T29" fmla="*/ 17 h 110"/>
                <a:gd name="T30" fmla="*/ 76 w 109"/>
                <a:gd name="T31" fmla="*/ 9 h 110"/>
                <a:gd name="T32" fmla="*/ 59 w 109"/>
                <a:gd name="T33" fmla="*/ 0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110"/>
                <a:gd name="T53" fmla="*/ 109 w 109"/>
                <a:gd name="T54" fmla="*/ 110 h 1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110">
                  <a:moveTo>
                    <a:pt x="59" y="0"/>
                  </a:moveTo>
                  <a:lnTo>
                    <a:pt x="34" y="9"/>
                  </a:lnTo>
                  <a:lnTo>
                    <a:pt x="17" y="17"/>
                  </a:lnTo>
                  <a:lnTo>
                    <a:pt x="8" y="34"/>
                  </a:lnTo>
                  <a:lnTo>
                    <a:pt x="0" y="59"/>
                  </a:lnTo>
                  <a:lnTo>
                    <a:pt x="8" y="76"/>
                  </a:lnTo>
                  <a:lnTo>
                    <a:pt x="17" y="93"/>
                  </a:lnTo>
                  <a:lnTo>
                    <a:pt x="34" y="110"/>
                  </a:lnTo>
                  <a:lnTo>
                    <a:pt x="59" y="110"/>
                  </a:lnTo>
                  <a:lnTo>
                    <a:pt x="76" y="110"/>
                  </a:lnTo>
                  <a:lnTo>
                    <a:pt x="92" y="93"/>
                  </a:lnTo>
                  <a:lnTo>
                    <a:pt x="109" y="76"/>
                  </a:lnTo>
                  <a:lnTo>
                    <a:pt x="109" y="59"/>
                  </a:lnTo>
                  <a:lnTo>
                    <a:pt x="109" y="34"/>
                  </a:lnTo>
                  <a:lnTo>
                    <a:pt x="92" y="17"/>
                  </a:lnTo>
                  <a:lnTo>
                    <a:pt x="76" y="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ED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76" name="Freeform 597"/>
            <p:cNvSpPr>
              <a:spLocks/>
            </p:cNvSpPr>
            <p:nvPr/>
          </p:nvSpPr>
          <p:spPr bwMode="auto">
            <a:xfrm>
              <a:off x="1151" y="2518"/>
              <a:ext cx="93" cy="92"/>
            </a:xfrm>
            <a:custGeom>
              <a:avLst/>
              <a:gdLst>
                <a:gd name="T0" fmla="*/ 51 w 93"/>
                <a:gd name="T1" fmla="*/ 0 h 92"/>
                <a:gd name="T2" fmla="*/ 17 w 93"/>
                <a:gd name="T3" fmla="*/ 17 h 92"/>
                <a:gd name="T4" fmla="*/ 9 w 93"/>
                <a:gd name="T5" fmla="*/ 25 h 92"/>
                <a:gd name="T6" fmla="*/ 0 w 93"/>
                <a:gd name="T7" fmla="*/ 50 h 92"/>
                <a:gd name="T8" fmla="*/ 9 w 93"/>
                <a:gd name="T9" fmla="*/ 67 h 92"/>
                <a:gd name="T10" fmla="*/ 17 w 93"/>
                <a:gd name="T11" fmla="*/ 84 h 92"/>
                <a:gd name="T12" fmla="*/ 51 w 93"/>
                <a:gd name="T13" fmla="*/ 92 h 92"/>
                <a:gd name="T14" fmla="*/ 84 w 93"/>
                <a:gd name="T15" fmla="*/ 84 h 92"/>
                <a:gd name="T16" fmla="*/ 93 w 93"/>
                <a:gd name="T17" fmla="*/ 50 h 92"/>
                <a:gd name="T18" fmla="*/ 84 w 93"/>
                <a:gd name="T19" fmla="*/ 17 h 92"/>
                <a:gd name="T20" fmla="*/ 51 w 93"/>
                <a:gd name="T21" fmla="*/ 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92"/>
                <a:gd name="T35" fmla="*/ 93 w 93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92">
                  <a:moveTo>
                    <a:pt x="51" y="0"/>
                  </a:moveTo>
                  <a:lnTo>
                    <a:pt x="17" y="17"/>
                  </a:lnTo>
                  <a:lnTo>
                    <a:pt x="9" y="25"/>
                  </a:lnTo>
                  <a:lnTo>
                    <a:pt x="0" y="50"/>
                  </a:lnTo>
                  <a:lnTo>
                    <a:pt x="9" y="67"/>
                  </a:lnTo>
                  <a:lnTo>
                    <a:pt x="17" y="84"/>
                  </a:lnTo>
                  <a:lnTo>
                    <a:pt x="51" y="92"/>
                  </a:lnTo>
                  <a:lnTo>
                    <a:pt x="84" y="84"/>
                  </a:lnTo>
                  <a:lnTo>
                    <a:pt x="93" y="50"/>
                  </a:lnTo>
                  <a:lnTo>
                    <a:pt x="84" y="1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5D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77" name="Freeform 598"/>
            <p:cNvSpPr>
              <a:spLocks/>
            </p:cNvSpPr>
            <p:nvPr/>
          </p:nvSpPr>
          <p:spPr bwMode="auto">
            <a:xfrm>
              <a:off x="1160" y="2526"/>
              <a:ext cx="75" cy="76"/>
            </a:xfrm>
            <a:custGeom>
              <a:avLst/>
              <a:gdLst>
                <a:gd name="T0" fmla="*/ 42 w 75"/>
                <a:gd name="T1" fmla="*/ 0 h 76"/>
                <a:gd name="T2" fmla="*/ 8 w 75"/>
                <a:gd name="T3" fmla="*/ 9 h 76"/>
                <a:gd name="T4" fmla="*/ 0 w 75"/>
                <a:gd name="T5" fmla="*/ 42 h 76"/>
                <a:gd name="T6" fmla="*/ 8 w 75"/>
                <a:gd name="T7" fmla="*/ 68 h 76"/>
                <a:gd name="T8" fmla="*/ 42 w 75"/>
                <a:gd name="T9" fmla="*/ 76 h 76"/>
                <a:gd name="T10" fmla="*/ 67 w 75"/>
                <a:gd name="T11" fmla="*/ 68 h 76"/>
                <a:gd name="T12" fmla="*/ 75 w 75"/>
                <a:gd name="T13" fmla="*/ 42 h 76"/>
                <a:gd name="T14" fmla="*/ 67 w 75"/>
                <a:gd name="T15" fmla="*/ 9 h 76"/>
                <a:gd name="T16" fmla="*/ 42 w 75"/>
                <a:gd name="T17" fmla="*/ 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76"/>
                <a:gd name="T29" fmla="*/ 75 w 75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76">
                  <a:moveTo>
                    <a:pt x="42" y="0"/>
                  </a:moveTo>
                  <a:lnTo>
                    <a:pt x="8" y="9"/>
                  </a:lnTo>
                  <a:lnTo>
                    <a:pt x="0" y="42"/>
                  </a:lnTo>
                  <a:lnTo>
                    <a:pt x="8" y="68"/>
                  </a:lnTo>
                  <a:lnTo>
                    <a:pt x="42" y="76"/>
                  </a:lnTo>
                  <a:lnTo>
                    <a:pt x="67" y="68"/>
                  </a:lnTo>
                  <a:lnTo>
                    <a:pt x="75" y="42"/>
                  </a:lnTo>
                  <a:lnTo>
                    <a:pt x="67" y="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BE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78" name="Freeform 599"/>
            <p:cNvSpPr>
              <a:spLocks/>
            </p:cNvSpPr>
            <p:nvPr/>
          </p:nvSpPr>
          <p:spPr bwMode="auto">
            <a:xfrm>
              <a:off x="1168" y="2535"/>
              <a:ext cx="59" cy="59"/>
            </a:xfrm>
            <a:custGeom>
              <a:avLst/>
              <a:gdLst>
                <a:gd name="T0" fmla="*/ 34 w 59"/>
                <a:gd name="T1" fmla="*/ 0 h 59"/>
                <a:gd name="T2" fmla="*/ 9 w 59"/>
                <a:gd name="T3" fmla="*/ 8 h 59"/>
                <a:gd name="T4" fmla="*/ 0 w 59"/>
                <a:gd name="T5" fmla="*/ 33 h 59"/>
                <a:gd name="T6" fmla="*/ 9 w 59"/>
                <a:gd name="T7" fmla="*/ 50 h 59"/>
                <a:gd name="T8" fmla="*/ 34 w 59"/>
                <a:gd name="T9" fmla="*/ 59 h 59"/>
                <a:gd name="T10" fmla="*/ 51 w 59"/>
                <a:gd name="T11" fmla="*/ 50 h 59"/>
                <a:gd name="T12" fmla="*/ 59 w 59"/>
                <a:gd name="T13" fmla="*/ 33 h 59"/>
                <a:gd name="T14" fmla="*/ 51 w 59"/>
                <a:gd name="T15" fmla="*/ 8 h 59"/>
                <a:gd name="T16" fmla="*/ 34 w 59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59"/>
                <a:gd name="T29" fmla="*/ 59 w 59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59">
                  <a:moveTo>
                    <a:pt x="34" y="0"/>
                  </a:moveTo>
                  <a:lnTo>
                    <a:pt x="9" y="8"/>
                  </a:lnTo>
                  <a:lnTo>
                    <a:pt x="0" y="33"/>
                  </a:lnTo>
                  <a:lnTo>
                    <a:pt x="9" y="50"/>
                  </a:lnTo>
                  <a:lnTo>
                    <a:pt x="34" y="59"/>
                  </a:lnTo>
                  <a:lnTo>
                    <a:pt x="51" y="50"/>
                  </a:lnTo>
                  <a:lnTo>
                    <a:pt x="59" y="33"/>
                  </a:lnTo>
                  <a:lnTo>
                    <a:pt x="51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1E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79" name="Freeform 600"/>
            <p:cNvSpPr>
              <a:spLocks/>
            </p:cNvSpPr>
            <p:nvPr/>
          </p:nvSpPr>
          <p:spPr bwMode="auto">
            <a:xfrm>
              <a:off x="1177" y="2543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8 w 50"/>
                <a:gd name="T3" fmla="*/ 9 h 51"/>
                <a:gd name="T4" fmla="*/ 0 w 50"/>
                <a:gd name="T5" fmla="*/ 25 h 51"/>
                <a:gd name="T6" fmla="*/ 8 w 50"/>
                <a:gd name="T7" fmla="*/ 42 h 51"/>
                <a:gd name="T8" fmla="*/ 25 w 50"/>
                <a:gd name="T9" fmla="*/ 51 h 51"/>
                <a:gd name="T10" fmla="*/ 42 w 50"/>
                <a:gd name="T11" fmla="*/ 42 h 51"/>
                <a:gd name="T12" fmla="*/ 50 w 50"/>
                <a:gd name="T13" fmla="*/ 25 h 51"/>
                <a:gd name="T14" fmla="*/ 42 w 50"/>
                <a:gd name="T15" fmla="*/ 9 h 51"/>
                <a:gd name="T16" fmla="*/ 25 w 50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51"/>
                <a:gd name="T29" fmla="*/ 50 w 5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51">
                  <a:moveTo>
                    <a:pt x="25" y="0"/>
                  </a:moveTo>
                  <a:lnTo>
                    <a:pt x="8" y="9"/>
                  </a:lnTo>
                  <a:lnTo>
                    <a:pt x="0" y="25"/>
                  </a:lnTo>
                  <a:lnTo>
                    <a:pt x="8" y="42"/>
                  </a:lnTo>
                  <a:lnTo>
                    <a:pt x="25" y="51"/>
                  </a:lnTo>
                  <a:lnTo>
                    <a:pt x="42" y="42"/>
                  </a:lnTo>
                  <a:lnTo>
                    <a:pt x="50" y="25"/>
                  </a:lnTo>
                  <a:lnTo>
                    <a:pt x="42" y="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5F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80" name="Freeform 601"/>
            <p:cNvSpPr>
              <a:spLocks/>
            </p:cNvSpPr>
            <p:nvPr/>
          </p:nvSpPr>
          <p:spPr bwMode="auto">
            <a:xfrm>
              <a:off x="1185" y="2552"/>
              <a:ext cx="34" cy="33"/>
            </a:xfrm>
            <a:custGeom>
              <a:avLst/>
              <a:gdLst>
                <a:gd name="T0" fmla="*/ 17 w 34"/>
                <a:gd name="T1" fmla="*/ 0 h 33"/>
                <a:gd name="T2" fmla="*/ 8 w 34"/>
                <a:gd name="T3" fmla="*/ 8 h 33"/>
                <a:gd name="T4" fmla="*/ 0 w 34"/>
                <a:gd name="T5" fmla="*/ 16 h 33"/>
                <a:gd name="T6" fmla="*/ 8 w 34"/>
                <a:gd name="T7" fmla="*/ 25 h 33"/>
                <a:gd name="T8" fmla="*/ 17 w 34"/>
                <a:gd name="T9" fmla="*/ 33 h 33"/>
                <a:gd name="T10" fmla="*/ 25 w 34"/>
                <a:gd name="T11" fmla="*/ 25 h 33"/>
                <a:gd name="T12" fmla="*/ 34 w 34"/>
                <a:gd name="T13" fmla="*/ 16 h 33"/>
                <a:gd name="T14" fmla="*/ 25 w 34"/>
                <a:gd name="T15" fmla="*/ 8 h 33"/>
                <a:gd name="T16" fmla="*/ 17 w 34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33"/>
                <a:gd name="T29" fmla="*/ 34 w 34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33">
                  <a:moveTo>
                    <a:pt x="17" y="0"/>
                  </a:moveTo>
                  <a:lnTo>
                    <a:pt x="8" y="8"/>
                  </a:lnTo>
                  <a:lnTo>
                    <a:pt x="0" y="16"/>
                  </a:lnTo>
                  <a:lnTo>
                    <a:pt x="8" y="25"/>
                  </a:lnTo>
                  <a:lnTo>
                    <a:pt x="17" y="33"/>
                  </a:lnTo>
                  <a:lnTo>
                    <a:pt x="25" y="25"/>
                  </a:lnTo>
                  <a:lnTo>
                    <a:pt x="34" y="16"/>
                  </a:lnTo>
                  <a:lnTo>
                    <a:pt x="25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8F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81" name="Freeform 602"/>
            <p:cNvSpPr>
              <a:spLocks/>
            </p:cNvSpPr>
            <p:nvPr/>
          </p:nvSpPr>
          <p:spPr bwMode="auto">
            <a:xfrm>
              <a:off x="1193" y="2560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0 w 17"/>
                <a:gd name="T3" fmla="*/ 0 h 17"/>
                <a:gd name="T4" fmla="*/ 0 w 17"/>
                <a:gd name="T5" fmla="*/ 8 h 17"/>
                <a:gd name="T6" fmla="*/ 0 w 17"/>
                <a:gd name="T7" fmla="*/ 17 h 17"/>
                <a:gd name="T8" fmla="*/ 9 w 17"/>
                <a:gd name="T9" fmla="*/ 17 h 17"/>
                <a:gd name="T10" fmla="*/ 17 w 17"/>
                <a:gd name="T11" fmla="*/ 17 h 17"/>
                <a:gd name="T12" fmla="*/ 17 w 17"/>
                <a:gd name="T13" fmla="*/ 8 h 17"/>
                <a:gd name="T14" fmla="*/ 17 w 17"/>
                <a:gd name="T15" fmla="*/ 0 h 17"/>
                <a:gd name="T16" fmla="*/ 9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9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AF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grpSp>
        <p:nvGrpSpPr>
          <p:cNvPr id="582" name="グループ化 581"/>
          <p:cNvGrpSpPr/>
          <p:nvPr/>
        </p:nvGrpSpPr>
        <p:grpSpPr>
          <a:xfrm>
            <a:off x="1481138" y="1729456"/>
            <a:ext cx="6593388" cy="3290469"/>
            <a:chOff x="1481138" y="1552994"/>
            <a:chExt cx="6593388" cy="3290469"/>
          </a:xfrm>
        </p:grpSpPr>
        <p:sp>
          <p:nvSpPr>
            <p:cNvPr id="583" name="AutoShape 2409"/>
            <p:cNvSpPr>
              <a:spLocks noChangeArrowheads="1"/>
            </p:cNvSpPr>
            <p:nvPr/>
          </p:nvSpPr>
          <p:spPr bwMode="auto">
            <a:xfrm>
              <a:off x="1870075" y="4225925"/>
              <a:ext cx="5419725" cy="61753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FFFF"/>
                </a:gs>
                <a:gs pos="100000">
                  <a:srgbClr val="9BC2C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kumimoji="1" lang="en-US" altLang="ja-JP" sz="2400" dirty="0">
                  <a:latin typeface="+mj-lt"/>
                </a:rPr>
                <a:t>37- 579</a:t>
              </a:r>
              <a:endParaRPr kumimoji="1" lang="ja-JP" altLang="en-US" sz="2400" dirty="0">
                <a:latin typeface="+mj-lt"/>
              </a:endParaRPr>
            </a:p>
          </p:txBody>
        </p:sp>
        <p:sp>
          <p:nvSpPr>
            <p:cNvPr id="584" name="Text Box 2408"/>
            <p:cNvSpPr txBox="1">
              <a:spLocks noChangeArrowheads="1"/>
            </p:cNvSpPr>
            <p:nvPr/>
          </p:nvSpPr>
          <p:spPr bwMode="auto">
            <a:xfrm>
              <a:off x="2037682" y="1752600"/>
              <a:ext cx="10985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2400" dirty="0">
                  <a:solidFill>
                    <a:srgbClr val="33CC33"/>
                  </a:solidFill>
                  <a:latin typeface="+mj-lt"/>
                </a:rPr>
                <a:t>NH</a:t>
              </a:r>
              <a:r>
                <a:rPr kumimoji="1" lang="en-US" altLang="ja-JP" sz="2400" baseline="-25000" dirty="0">
                  <a:solidFill>
                    <a:srgbClr val="33CC33"/>
                  </a:solidFill>
                  <a:latin typeface="+mj-lt"/>
                </a:rPr>
                <a:t>2</a:t>
              </a:r>
            </a:p>
          </p:txBody>
        </p:sp>
        <p:sp>
          <p:nvSpPr>
            <p:cNvPr id="585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481138" y="1927225"/>
              <a:ext cx="6181725" cy="237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grpSp>
          <p:nvGrpSpPr>
            <p:cNvPr id="586" name="Group 30"/>
            <p:cNvGrpSpPr>
              <a:grpSpLocks/>
            </p:cNvGrpSpPr>
            <p:nvPr/>
          </p:nvGrpSpPr>
          <p:grpSpPr bwMode="auto">
            <a:xfrm>
              <a:off x="1481138" y="2247900"/>
              <a:ext cx="387350" cy="400050"/>
              <a:chOff x="933" y="1416"/>
              <a:chExt cx="244" cy="252"/>
            </a:xfrm>
          </p:grpSpPr>
          <p:sp>
            <p:nvSpPr>
              <p:cNvPr id="1147" name="Freeform 15"/>
              <p:cNvSpPr>
                <a:spLocks/>
              </p:cNvSpPr>
              <p:nvPr/>
            </p:nvSpPr>
            <p:spPr bwMode="auto">
              <a:xfrm>
                <a:off x="933" y="1416"/>
                <a:ext cx="244" cy="252"/>
              </a:xfrm>
              <a:custGeom>
                <a:avLst/>
                <a:gdLst>
                  <a:gd name="T0" fmla="*/ 118 w 244"/>
                  <a:gd name="T1" fmla="*/ 0 h 252"/>
                  <a:gd name="T2" fmla="*/ 67 w 244"/>
                  <a:gd name="T3" fmla="*/ 8 h 252"/>
                  <a:gd name="T4" fmla="*/ 34 w 244"/>
                  <a:gd name="T5" fmla="*/ 42 h 252"/>
                  <a:gd name="T6" fmla="*/ 8 w 244"/>
                  <a:gd name="T7" fmla="*/ 76 h 252"/>
                  <a:gd name="T8" fmla="*/ 0 w 244"/>
                  <a:gd name="T9" fmla="*/ 126 h 252"/>
                  <a:gd name="T10" fmla="*/ 8 w 244"/>
                  <a:gd name="T11" fmla="*/ 177 h 252"/>
                  <a:gd name="T12" fmla="*/ 34 w 244"/>
                  <a:gd name="T13" fmla="*/ 219 h 252"/>
                  <a:gd name="T14" fmla="*/ 67 w 244"/>
                  <a:gd name="T15" fmla="*/ 244 h 252"/>
                  <a:gd name="T16" fmla="*/ 118 w 244"/>
                  <a:gd name="T17" fmla="*/ 252 h 252"/>
                  <a:gd name="T18" fmla="*/ 168 w 244"/>
                  <a:gd name="T19" fmla="*/ 244 h 252"/>
                  <a:gd name="T20" fmla="*/ 210 w 244"/>
                  <a:gd name="T21" fmla="*/ 219 h 252"/>
                  <a:gd name="T22" fmla="*/ 235 w 244"/>
                  <a:gd name="T23" fmla="*/ 177 h 252"/>
                  <a:gd name="T24" fmla="*/ 244 w 244"/>
                  <a:gd name="T25" fmla="*/ 126 h 252"/>
                  <a:gd name="T26" fmla="*/ 235 w 244"/>
                  <a:gd name="T27" fmla="*/ 76 h 252"/>
                  <a:gd name="T28" fmla="*/ 210 w 244"/>
                  <a:gd name="T29" fmla="*/ 42 h 252"/>
                  <a:gd name="T30" fmla="*/ 168 w 244"/>
                  <a:gd name="T31" fmla="*/ 8 h 252"/>
                  <a:gd name="T32" fmla="*/ 118 w 244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4"/>
                  <a:gd name="T52" fmla="*/ 0 h 252"/>
                  <a:gd name="T53" fmla="*/ 244 w 244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4" h="252">
                    <a:moveTo>
                      <a:pt x="118" y="0"/>
                    </a:moveTo>
                    <a:lnTo>
                      <a:pt x="67" y="8"/>
                    </a:lnTo>
                    <a:lnTo>
                      <a:pt x="34" y="42"/>
                    </a:lnTo>
                    <a:lnTo>
                      <a:pt x="8" y="76"/>
                    </a:lnTo>
                    <a:lnTo>
                      <a:pt x="0" y="126"/>
                    </a:lnTo>
                    <a:lnTo>
                      <a:pt x="8" y="177"/>
                    </a:lnTo>
                    <a:lnTo>
                      <a:pt x="34" y="219"/>
                    </a:lnTo>
                    <a:lnTo>
                      <a:pt x="67" y="244"/>
                    </a:lnTo>
                    <a:lnTo>
                      <a:pt x="118" y="252"/>
                    </a:lnTo>
                    <a:lnTo>
                      <a:pt x="168" y="244"/>
                    </a:lnTo>
                    <a:lnTo>
                      <a:pt x="210" y="219"/>
                    </a:lnTo>
                    <a:lnTo>
                      <a:pt x="235" y="177"/>
                    </a:lnTo>
                    <a:lnTo>
                      <a:pt x="244" y="126"/>
                    </a:lnTo>
                    <a:lnTo>
                      <a:pt x="235" y="76"/>
                    </a:lnTo>
                    <a:lnTo>
                      <a:pt x="210" y="42"/>
                    </a:lnTo>
                    <a:lnTo>
                      <a:pt x="168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48" name="Freeform 16"/>
              <p:cNvSpPr>
                <a:spLocks/>
              </p:cNvSpPr>
              <p:nvPr/>
            </p:nvSpPr>
            <p:spPr bwMode="auto">
              <a:xfrm>
                <a:off x="941" y="1433"/>
                <a:ext cx="219" cy="218"/>
              </a:xfrm>
              <a:custGeom>
                <a:avLst/>
                <a:gdLst>
                  <a:gd name="T0" fmla="*/ 110 w 219"/>
                  <a:gd name="T1" fmla="*/ 0 h 218"/>
                  <a:gd name="T2" fmla="*/ 68 w 219"/>
                  <a:gd name="T3" fmla="*/ 8 h 218"/>
                  <a:gd name="T4" fmla="*/ 34 w 219"/>
                  <a:gd name="T5" fmla="*/ 33 h 218"/>
                  <a:gd name="T6" fmla="*/ 9 w 219"/>
                  <a:gd name="T7" fmla="*/ 67 h 218"/>
                  <a:gd name="T8" fmla="*/ 0 w 219"/>
                  <a:gd name="T9" fmla="*/ 109 h 218"/>
                  <a:gd name="T10" fmla="*/ 9 w 219"/>
                  <a:gd name="T11" fmla="*/ 151 h 218"/>
                  <a:gd name="T12" fmla="*/ 34 w 219"/>
                  <a:gd name="T13" fmla="*/ 193 h 218"/>
                  <a:gd name="T14" fmla="*/ 68 w 219"/>
                  <a:gd name="T15" fmla="*/ 210 h 218"/>
                  <a:gd name="T16" fmla="*/ 110 w 219"/>
                  <a:gd name="T17" fmla="*/ 218 h 218"/>
                  <a:gd name="T18" fmla="*/ 152 w 219"/>
                  <a:gd name="T19" fmla="*/ 210 h 218"/>
                  <a:gd name="T20" fmla="*/ 185 w 219"/>
                  <a:gd name="T21" fmla="*/ 193 h 218"/>
                  <a:gd name="T22" fmla="*/ 210 w 219"/>
                  <a:gd name="T23" fmla="*/ 151 h 218"/>
                  <a:gd name="T24" fmla="*/ 219 w 219"/>
                  <a:gd name="T25" fmla="*/ 109 h 218"/>
                  <a:gd name="T26" fmla="*/ 210 w 219"/>
                  <a:gd name="T27" fmla="*/ 67 h 218"/>
                  <a:gd name="T28" fmla="*/ 185 w 219"/>
                  <a:gd name="T29" fmla="*/ 33 h 218"/>
                  <a:gd name="T30" fmla="*/ 152 w 219"/>
                  <a:gd name="T31" fmla="*/ 8 h 218"/>
                  <a:gd name="T32" fmla="*/ 110 w 219"/>
                  <a:gd name="T33" fmla="*/ 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9"/>
                  <a:gd name="T52" fmla="*/ 0 h 218"/>
                  <a:gd name="T53" fmla="*/ 219 w 219"/>
                  <a:gd name="T54" fmla="*/ 218 h 2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9" h="218">
                    <a:moveTo>
                      <a:pt x="110" y="0"/>
                    </a:moveTo>
                    <a:lnTo>
                      <a:pt x="68" y="8"/>
                    </a:lnTo>
                    <a:lnTo>
                      <a:pt x="34" y="33"/>
                    </a:lnTo>
                    <a:lnTo>
                      <a:pt x="9" y="67"/>
                    </a:lnTo>
                    <a:lnTo>
                      <a:pt x="0" y="109"/>
                    </a:lnTo>
                    <a:lnTo>
                      <a:pt x="9" y="151"/>
                    </a:lnTo>
                    <a:lnTo>
                      <a:pt x="34" y="193"/>
                    </a:lnTo>
                    <a:lnTo>
                      <a:pt x="68" y="210"/>
                    </a:lnTo>
                    <a:lnTo>
                      <a:pt x="110" y="218"/>
                    </a:lnTo>
                    <a:lnTo>
                      <a:pt x="152" y="210"/>
                    </a:lnTo>
                    <a:lnTo>
                      <a:pt x="185" y="193"/>
                    </a:lnTo>
                    <a:lnTo>
                      <a:pt x="210" y="151"/>
                    </a:lnTo>
                    <a:lnTo>
                      <a:pt x="219" y="109"/>
                    </a:lnTo>
                    <a:lnTo>
                      <a:pt x="210" y="67"/>
                    </a:lnTo>
                    <a:lnTo>
                      <a:pt x="185" y="33"/>
                    </a:lnTo>
                    <a:lnTo>
                      <a:pt x="152" y="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49" name="Freeform 17"/>
              <p:cNvSpPr>
                <a:spLocks/>
              </p:cNvSpPr>
              <p:nvPr/>
            </p:nvSpPr>
            <p:spPr bwMode="auto">
              <a:xfrm>
                <a:off x="950" y="1441"/>
                <a:ext cx="201" cy="202"/>
              </a:xfrm>
              <a:custGeom>
                <a:avLst/>
                <a:gdLst>
                  <a:gd name="T0" fmla="*/ 101 w 201"/>
                  <a:gd name="T1" fmla="*/ 0 h 202"/>
                  <a:gd name="T2" fmla="*/ 59 w 201"/>
                  <a:gd name="T3" fmla="*/ 9 h 202"/>
                  <a:gd name="T4" fmla="*/ 25 w 201"/>
                  <a:gd name="T5" fmla="*/ 34 h 202"/>
                  <a:gd name="T6" fmla="*/ 8 w 201"/>
                  <a:gd name="T7" fmla="*/ 67 h 202"/>
                  <a:gd name="T8" fmla="*/ 0 w 201"/>
                  <a:gd name="T9" fmla="*/ 101 h 202"/>
                  <a:gd name="T10" fmla="*/ 8 w 201"/>
                  <a:gd name="T11" fmla="*/ 143 h 202"/>
                  <a:gd name="T12" fmla="*/ 25 w 201"/>
                  <a:gd name="T13" fmla="*/ 177 h 202"/>
                  <a:gd name="T14" fmla="*/ 59 w 201"/>
                  <a:gd name="T15" fmla="*/ 194 h 202"/>
                  <a:gd name="T16" fmla="*/ 101 w 201"/>
                  <a:gd name="T17" fmla="*/ 202 h 202"/>
                  <a:gd name="T18" fmla="*/ 134 w 201"/>
                  <a:gd name="T19" fmla="*/ 194 h 202"/>
                  <a:gd name="T20" fmla="*/ 168 w 201"/>
                  <a:gd name="T21" fmla="*/ 177 h 202"/>
                  <a:gd name="T22" fmla="*/ 193 w 201"/>
                  <a:gd name="T23" fmla="*/ 143 h 202"/>
                  <a:gd name="T24" fmla="*/ 201 w 201"/>
                  <a:gd name="T25" fmla="*/ 101 h 202"/>
                  <a:gd name="T26" fmla="*/ 193 w 201"/>
                  <a:gd name="T27" fmla="*/ 67 h 202"/>
                  <a:gd name="T28" fmla="*/ 168 w 201"/>
                  <a:gd name="T29" fmla="*/ 34 h 202"/>
                  <a:gd name="T30" fmla="*/ 134 w 201"/>
                  <a:gd name="T31" fmla="*/ 9 h 202"/>
                  <a:gd name="T32" fmla="*/ 101 w 201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202"/>
                  <a:gd name="T53" fmla="*/ 201 w 201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202">
                    <a:moveTo>
                      <a:pt x="101" y="0"/>
                    </a:moveTo>
                    <a:lnTo>
                      <a:pt x="59" y="9"/>
                    </a:lnTo>
                    <a:lnTo>
                      <a:pt x="25" y="34"/>
                    </a:lnTo>
                    <a:lnTo>
                      <a:pt x="8" y="67"/>
                    </a:lnTo>
                    <a:lnTo>
                      <a:pt x="0" y="101"/>
                    </a:lnTo>
                    <a:lnTo>
                      <a:pt x="8" y="143"/>
                    </a:lnTo>
                    <a:lnTo>
                      <a:pt x="25" y="177"/>
                    </a:lnTo>
                    <a:lnTo>
                      <a:pt x="59" y="194"/>
                    </a:lnTo>
                    <a:lnTo>
                      <a:pt x="101" y="202"/>
                    </a:lnTo>
                    <a:lnTo>
                      <a:pt x="134" y="194"/>
                    </a:lnTo>
                    <a:lnTo>
                      <a:pt x="168" y="177"/>
                    </a:lnTo>
                    <a:lnTo>
                      <a:pt x="193" y="143"/>
                    </a:lnTo>
                    <a:lnTo>
                      <a:pt x="201" y="101"/>
                    </a:lnTo>
                    <a:lnTo>
                      <a:pt x="193" y="67"/>
                    </a:lnTo>
                    <a:lnTo>
                      <a:pt x="168" y="34"/>
                    </a:lnTo>
                    <a:lnTo>
                      <a:pt x="134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50" name="Freeform 18"/>
              <p:cNvSpPr>
                <a:spLocks/>
              </p:cNvSpPr>
              <p:nvPr/>
            </p:nvSpPr>
            <p:spPr bwMode="auto">
              <a:xfrm>
                <a:off x="958" y="1450"/>
                <a:ext cx="185" cy="193"/>
              </a:xfrm>
              <a:custGeom>
                <a:avLst/>
                <a:gdLst>
                  <a:gd name="T0" fmla="*/ 93 w 185"/>
                  <a:gd name="T1" fmla="*/ 0 h 193"/>
                  <a:gd name="T2" fmla="*/ 59 w 185"/>
                  <a:gd name="T3" fmla="*/ 8 h 193"/>
                  <a:gd name="T4" fmla="*/ 25 w 185"/>
                  <a:gd name="T5" fmla="*/ 25 h 193"/>
                  <a:gd name="T6" fmla="*/ 9 w 185"/>
                  <a:gd name="T7" fmla="*/ 58 h 193"/>
                  <a:gd name="T8" fmla="*/ 0 w 185"/>
                  <a:gd name="T9" fmla="*/ 92 h 193"/>
                  <a:gd name="T10" fmla="*/ 9 w 185"/>
                  <a:gd name="T11" fmla="*/ 134 h 193"/>
                  <a:gd name="T12" fmla="*/ 25 w 185"/>
                  <a:gd name="T13" fmla="*/ 168 h 193"/>
                  <a:gd name="T14" fmla="*/ 59 w 185"/>
                  <a:gd name="T15" fmla="*/ 185 h 193"/>
                  <a:gd name="T16" fmla="*/ 93 w 185"/>
                  <a:gd name="T17" fmla="*/ 193 h 193"/>
                  <a:gd name="T18" fmla="*/ 126 w 185"/>
                  <a:gd name="T19" fmla="*/ 185 h 193"/>
                  <a:gd name="T20" fmla="*/ 160 w 185"/>
                  <a:gd name="T21" fmla="*/ 168 h 193"/>
                  <a:gd name="T22" fmla="*/ 177 w 185"/>
                  <a:gd name="T23" fmla="*/ 134 h 193"/>
                  <a:gd name="T24" fmla="*/ 185 w 185"/>
                  <a:gd name="T25" fmla="*/ 92 h 193"/>
                  <a:gd name="T26" fmla="*/ 177 w 185"/>
                  <a:gd name="T27" fmla="*/ 58 h 193"/>
                  <a:gd name="T28" fmla="*/ 160 w 185"/>
                  <a:gd name="T29" fmla="*/ 25 h 193"/>
                  <a:gd name="T30" fmla="*/ 126 w 185"/>
                  <a:gd name="T31" fmla="*/ 8 h 193"/>
                  <a:gd name="T32" fmla="*/ 93 w 185"/>
                  <a:gd name="T33" fmla="*/ 0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3"/>
                  <a:gd name="T53" fmla="*/ 185 w 185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3">
                    <a:moveTo>
                      <a:pt x="93" y="0"/>
                    </a:moveTo>
                    <a:lnTo>
                      <a:pt x="59" y="8"/>
                    </a:lnTo>
                    <a:lnTo>
                      <a:pt x="25" y="25"/>
                    </a:lnTo>
                    <a:lnTo>
                      <a:pt x="9" y="58"/>
                    </a:lnTo>
                    <a:lnTo>
                      <a:pt x="0" y="92"/>
                    </a:lnTo>
                    <a:lnTo>
                      <a:pt x="9" y="134"/>
                    </a:lnTo>
                    <a:lnTo>
                      <a:pt x="25" y="168"/>
                    </a:lnTo>
                    <a:lnTo>
                      <a:pt x="59" y="185"/>
                    </a:lnTo>
                    <a:lnTo>
                      <a:pt x="93" y="193"/>
                    </a:lnTo>
                    <a:lnTo>
                      <a:pt x="126" y="185"/>
                    </a:lnTo>
                    <a:lnTo>
                      <a:pt x="160" y="168"/>
                    </a:lnTo>
                    <a:lnTo>
                      <a:pt x="177" y="134"/>
                    </a:lnTo>
                    <a:lnTo>
                      <a:pt x="185" y="92"/>
                    </a:lnTo>
                    <a:lnTo>
                      <a:pt x="177" y="58"/>
                    </a:lnTo>
                    <a:lnTo>
                      <a:pt x="160" y="25"/>
                    </a:lnTo>
                    <a:lnTo>
                      <a:pt x="126" y="8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51" name="Freeform 19"/>
              <p:cNvSpPr>
                <a:spLocks/>
              </p:cNvSpPr>
              <p:nvPr/>
            </p:nvSpPr>
            <p:spPr bwMode="auto">
              <a:xfrm>
                <a:off x="967" y="1458"/>
                <a:ext cx="176" cy="177"/>
              </a:xfrm>
              <a:custGeom>
                <a:avLst/>
                <a:gdLst>
                  <a:gd name="T0" fmla="*/ 84 w 176"/>
                  <a:gd name="T1" fmla="*/ 0 h 177"/>
                  <a:gd name="T2" fmla="*/ 50 w 176"/>
                  <a:gd name="T3" fmla="*/ 8 h 177"/>
                  <a:gd name="T4" fmla="*/ 25 w 176"/>
                  <a:gd name="T5" fmla="*/ 25 h 177"/>
                  <a:gd name="T6" fmla="*/ 8 w 176"/>
                  <a:gd name="T7" fmla="*/ 50 h 177"/>
                  <a:gd name="T8" fmla="*/ 0 w 176"/>
                  <a:gd name="T9" fmla="*/ 84 h 177"/>
                  <a:gd name="T10" fmla="*/ 8 w 176"/>
                  <a:gd name="T11" fmla="*/ 126 h 177"/>
                  <a:gd name="T12" fmla="*/ 25 w 176"/>
                  <a:gd name="T13" fmla="*/ 151 h 177"/>
                  <a:gd name="T14" fmla="*/ 50 w 176"/>
                  <a:gd name="T15" fmla="*/ 168 h 177"/>
                  <a:gd name="T16" fmla="*/ 84 w 176"/>
                  <a:gd name="T17" fmla="*/ 177 h 177"/>
                  <a:gd name="T18" fmla="*/ 117 w 176"/>
                  <a:gd name="T19" fmla="*/ 168 h 177"/>
                  <a:gd name="T20" fmla="*/ 151 w 176"/>
                  <a:gd name="T21" fmla="*/ 151 h 177"/>
                  <a:gd name="T22" fmla="*/ 168 w 176"/>
                  <a:gd name="T23" fmla="*/ 126 h 177"/>
                  <a:gd name="T24" fmla="*/ 176 w 176"/>
                  <a:gd name="T25" fmla="*/ 84 h 177"/>
                  <a:gd name="T26" fmla="*/ 168 w 176"/>
                  <a:gd name="T27" fmla="*/ 50 h 177"/>
                  <a:gd name="T28" fmla="*/ 151 w 176"/>
                  <a:gd name="T29" fmla="*/ 25 h 177"/>
                  <a:gd name="T30" fmla="*/ 117 w 176"/>
                  <a:gd name="T31" fmla="*/ 8 h 177"/>
                  <a:gd name="T32" fmla="*/ 84 w 176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6"/>
                  <a:gd name="T52" fmla="*/ 0 h 177"/>
                  <a:gd name="T53" fmla="*/ 176 w 176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6" h="177">
                    <a:moveTo>
                      <a:pt x="84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50"/>
                    </a:lnTo>
                    <a:lnTo>
                      <a:pt x="0" y="84"/>
                    </a:lnTo>
                    <a:lnTo>
                      <a:pt x="8" y="126"/>
                    </a:lnTo>
                    <a:lnTo>
                      <a:pt x="25" y="151"/>
                    </a:lnTo>
                    <a:lnTo>
                      <a:pt x="50" y="168"/>
                    </a:lnTo>
                    <a:lnTo>
                      <a:pt x="84" y="177"/>
                    </a:lnTo>
                    <a:lnTo>
                      <a:pt x="117" y="168"/>
                    </a:lnTo>
                    <a:lnTo>
                      <a:pt x="151" y="151"/>
                    </a:lnTo>
                    <a:lnTo>
                      <a:pt x="168" y="126"/>
                    </a:lnTo>
                    <a:lnTo>
                      <a:pt x="176" y="84"/>
                    </a:lnTo>
                    <a:lnTo>
                      <a:pt x="168" y="50"/>
                    </a:lnTo>
                    <a:lnTo>
                      <a:pt x="151" y="25"/>
                    </a:lnTo>
                    <a:lnTo>
                      <a:pt x="117" y="8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52" name="Freeform 20"/>
              <p:cNvSpPr>
                <a:spLocks/>
              </p:cNvSpPr>
              <p:nvPr/>
            </p:nvSpPr>
            <p:spPr bwMode="auto">
              <a:xfrm>
                <a:off x="975" y="1466"/>
                <a:ext cx="160" cy="160"/>
              </a:xfrm>
              <a:custGeom>
                <a:avLst/>
                <a:gdLst>
                  <a:gd name="T0" fmla="*/ 76 w 160"/>
                  <a:gd name="T1" fmla="*/ 0 h 160"/>
                  <a:gd name="T2" fmla="*/ 50 w 160"/>
                  <a:gd name="T3" fmla="*/ 9 h 160"/>
                  <a:gd name="T4" fmla="*/ 25 w 160"/>
                  <a:gd name="T5" fmla="*/ 26 h 160"/>
                  <a:gd name="T6" fmla="*/ 8 w 160"/>
                  <a:gd name="T7" fmla="*/ 51 h 160"/>
                  <a:gd name="T8" fmla="*/ 0 w 160"/>
                  <a:gd name="T9" fmla="*/ 76 h 160"/>
                  <a:gd name="T10" fmla="*/ 8 w 160"/>
                  <a:gd name="T11" fmla="*/ 110 h 160"/>
                  <a:gd name="T12" fmla="*/ 25 w 160"/>
                  <a:gd name="T13" fmla="*/ 135 h 160"/>
                  <a:gd name="T14" fmla="*/ 50 w 160"/>
                  <a:gd name="T15" fmla="*/ 152 h 160"/>
                  <a:gd name="T16" fmla="*/ 76 w 160"/>
                  <a:gd name="T17" fmla="*/ 160 h 160"/>
                  <a:gd name="T18" fmla="*/ 109 w 160"/>
                  <a:gd name="T19" fmla="*/ 152 h 160"/>
                  <a:gd name="T20" fmla="*/ 134 w 160"/>
                  <a:gd name="T21" fmla="*/ 135 h 160"/>
                  <a:gd name="T22" fmla="*/ 151 w 160"/>
                  <a:gd name="T23" fmla="*/ 110 h 160"/>
                  <a:gd name="T24" fmla="*/ 160 w 160"/>
                  <a:gd name="T25" fmla="*/ 76 h 160"/>
                  <a:gd name="T26" fmla="*/ 151 w 160"/>
                  <a:gd name="T27" fmla="*/ 51 h 160"/>
                  <a:gd name="T28" fmla="*/ 134 w 160"/>
                  <a:gd name="T29" fmla="*/ 26 h 160"/>
                  <a:gd name="T30" fmla="*/ 109 w 160"/>
                  <a:gd name="T31" fmla="*/ 9 h 160"/>
                  <a:gd name="T32" fmla="*/ 76 w 160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160"/>
                  <a:gd name="T53" fmla="*/ 160 w 160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160">
                    <a:moveTo>
                      <a:pt x="76" y="0"/>
                    </a:moveTo>
                    <a:lnTo>
                      <a:pt x="50" y="9"/>
                    </a:lnTo>
                    <a:lnTo>
                      <a:pt x="25" y="26"/>
                    </a:lnTo>
                    <a:lnTo>
                      <a:pt x="8" y="51"/>
                    </a:lnTo>
                    <a:lnTo>
                      <a:pt x="0" y="76"/>
                    </a:lnTo>
                    <a:lnTo>
                      <a:pt x="8" y="110"/>
                    </a:lnTo>
                    <a:lnTo>
                      <a:pt x="25" y="135"/>
                    </a:lnTo>
                    <a:lnTo>
                      <a:pt x="50" y="152"/>
                    </a:lnTo>
                    <a:lnTo>
                      <a:pt x="76" y="160"/>
                    </a:lnTo>
                    <a:lnTo>
                      <a:pt x="109" y="152"/>
                    </a:lnTo>
                    <a:lnTo>
                      <a:pt x="134" y="135"/>
                    </a:lnTo>
                    <a:lnTo>
                      <a:pt x="151" y="110"/>
                    </a:lnTo>
                    <a:lnTo>
                      <a:pt x="160" y="76"/>
                    </a:lnTo>
                    <a:lnTo>
                      <a:pt x="151" y="51"/>
                    </a:lnTo>
                    <a:lnTo>
                      <a:pt x="134" y="26"/>
                    </a:lnTo>
                    <a:lnTo>
                      <a:pt x="109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53" name="Freeform 21"/>
              <p:cNvSpPr>
                <a:spLocks/>
              </p:cNvSpPr>
              <p:nvPr/>
            </p:nvSpPr>
            <p:spPr bwMode="auto">
              <a:xfrm>
                <a:off x="983" y="1475"/>
                <a:ext cx="143" cy="143"/>
              </a:xfrm>
              <a:custGeom>
                <a:avLst/>
                <a:gdLst>
                  <a:gd name="T0" fmla="*/ 68 w 143"/>
                  <a:gd name="T1" fmla="*/ 0 h 143"/>
                  <a:gd name="T2" fmla="*/ 42 w 143"/>
                  <a:gd name="T3" fmla="*/ 8 h 143"/>
                  <a:gd name="T4" fmla="*/ 17 w 143"/>
                  <a:gd name="T5" fmla="*/ 25 h 143"/>
                  <a:gd name="T6" fmla="*/ 9 w 143"/>
                  <a:gd name="T7" fmla="*/ 42 h 143"/>
                  <a:gd name="T8" fmla="*/ 0 w 143"/>
                  <a:gd name="T9" fmla="*/ 67 h 143"/>
                  <a:gd name="T10" fmla="*/ 9 w 143"/>
                  <a:gd name="T11" fmla="*/ 101 h 143"/>
                  <a:gd name="T12" fmla="*/ 17 w 143"/>
                  <a:gd name="T13" fmla="*/ 126 h 143"/>
                  <a:gd name="T14" fmla="*/ 42 w 143"/>
                  <a:gd name="T15" fmla="*/ 134 h 143"/>
                  <a:gd name="T16" fmla="*/ 68 w 143"/>
                  <a:gd name="T17" fmla="*/ 143 h 143"/>
                  <a:gd name="T18" fmla="*/ 101 w 143"/>
                  <a:gd name="T19" fmla="*/ 134 h 143"/>
                  <a:gd name="T20" fmla="*/ 118 w 143"/>
                  <a:gd name="T21" fmla="*/ 126 h 143"/>
                  <a:gd name="T22" fmla="*/ 135 w 143"/>
                  <a:gd name="T23" fmla="*/ 101 h 143"/>
                  <a:gd name="T24" fmla="*/ 143 w 143"/>
                  <a:gd name="T25" fmla="*/ 67 h 143"/>
                  <a:gd name="T26" fmla="*/ 135 w 143"/>
                  <a:gd name="T27" fmla="*/ 42 h 143"/>
                  <a:gd name="T28" fmla="*/ 118 w 143"/>
                  <a:gd name="T29" fmla="*/ 25 h 143"/>
                  <a:gd name="T30" fmla="*/ 101 w 143"/>
                  <a:gd name="T31" fmla="*/ 8 h 143"/>
                  <a:gd name="T32" fmla="*/ 68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68" y="0"/>
                    </a:moveTo>
                    <a:lnTo>
                      <a:pt x="42" y="8"/>
                    </a:lnTo>
                    <a:lnTo>
                      <a:pt x="17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101"/>
                    </a:lnTo>
                    <a:lnTo>
                      <a:pt x="17" y="126"/>
                    </a:lnTo>
                    <a:lnTo>
                      <a:pt x="42" y="134"/>
                    </a:lnTo>
                    <a:lnTo>
                      <a:pt x="68" y="143"/>
                    </a:lnTo>
                    <a:lnTo>
                      <a:pt x="101" y="134"/>
                    </a:lnTo>
                    <a:lnTo>
                      <a:pt x="118" y="126"/>
                    </a:lnTo>
                    <a:lnTo>
                      <a:pt x="135" y="101"/>
                    </a:lnTo>
                    <a:lnTo>
                      <a:pt x="143" y="67"/>
                    </a:lnTo>
                    <a:lnTo>
                      <a:pt x="135" y="42"/>
                    </a:lnTo>
                    <a:lnTo>
                      <a:pt x="118" y="25"/>
                    </a:lnTo>
                    <a:lnTo>
                      <a:pt x="101" y="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54" name="Freeform 22"/>
              <p:cNvSpPr>
                <a:spLocks/>
              </p:cNvSpPr>
              <p:nvPr/>
            </p:nvSpPr>
            <p:spPr bwMode="auto">
              <a:xfrm>
                <a:off x="992" y="1483"/>
                <a:ext cx="126" cy="126"/>
              </a:xfrm>
              <a:custGeom>
                <a:avLst/>
                <a:gdLst>
                  <a:gd name="T0" fmla="*/ 59 w 126"/>
                  <a:gd name="T1" fmla="*/ 0 h 126"/>
                  <a:gd name="T2" fmla="*/ 33 w 126"/>
                  <a:gd name="T3" fmla="*/ 9 h 126"/>
                  <a:gd name="T4" fmla="*/ 17 w 126"/>
                  <a:gd name="T5" fmla="*/ 25 h 126"/>
                  <a:gd name="T6" fmla="*/ 8 w 126"/>
                  <a:gd name="T7" fmla="*/ 42 h 126"/>
                  <a:gd name="T8" fmla="*/ 0 w 126"/>
                  <a:gd name="T9" fmla="*/ 67 h 126"/>
                  <a:gd name="T10" fmla="*/ 8 w 126"/>
                  <a:gd name="T11" fmla="*/ 93 h 126"/>
                  <a:gd name="T12" fmla="*/ 17 w 126"/>
                  <a:gd name="T13" fmla="*/ 110 h 126"/>
                  <a:gd name="T14" fmla="*/ 33 w 126"/>
                  <a:gd name="T15" fmla="*/ 126 h 126"/>
                  <a:gd name="T16" fmla="*/ 59 w 126"/>
                  <a:gd name="T17" fmla="*/ 126 h 126"/>
                  <a:gd name="T18" fmla="*/ 84 w 126"/>
                  <a:gd name="T19" fmla="*/ 126 h 126"/>
                  <a:gd name="T20" fmla="*/ 109 w 126"/>
                  <a:gd name="T21" fmla="*/ 110 h 126"/>
                  <a:gd name="T22" fmla="*/ 117 w 126"/>
                  <a:gd name="T23" fmla="*/ 93 h 126"/>
                  <a:gd name="T24" fmla="*/ 126 w 126"/>
                  <a:gd name="T25" fmla="*/ 67 h 126"/>
                  <a:gd name="T26" fmla="*/ 117 w 126"/>
                  <a:gd name="T27" fmla="*/ 42 h 126"/>
                  <a:gd name="T28" fmla="*/ 109 w 126"/>
                  <a:gd name="T29" fmla="*/ 25 h 126"/>
                  <a:gd name="T30" fmla="*/ 84 w 126"/>
                  <a:gd name="T31" fmla="*/ 9 h 126"/>
                  <a:gd name="T32" fmla="*/ 59 w 126"/>
                  <a:gd name="T33" fmla="*/ 0 h 1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6"/>
                  <a:gd name="T53" fmla="*/ 126 w 126"/>
                  <a:gd name="T54" fmla="*/ 126 h 1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6">
                    <a:moveTo>
                      <a:pt x="59" y="0"/>
                    </a:moveTo>
                    <a:lnTo>
                      <a:pt x="33" y="9"/>
                    </a:lnTo>
                    <a:lnTo>
                      <a:pt x="17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93"/>
                    </a:lnTo>
                    <a:lnTo>
                      <a:pt x="17" y="110"/>
                    </a:lnTo>
                    <a:lnTo>
                      <a:pt x="33" y="126"/>
                    </a:lnTo>
                    <a:lnTo>
                      <a:pt x="59" y="126"/>
                    </a:lnTo>
                    <a:lnTo>
                      <a:pt x="84" y="126"/>
                    </a:lnTo>
                    <a:lnTo>
                      <a:pt x="109" y="110"/>
                    </a:lnTo>
                    <a:lnTo>
                      <a:pt x="117" y="93"/>
                    </a:lnTo>
                    <a:lnTo>
                      <a:pt x="126" y="67"/>
                    </a:lnTo>
                    <a:lnTo>
                      <a:pt x="117" y="42"/>
                    </a:lnTo>
                    <a:lnTo>
                      <a:pt x="109" y="25"/>
                    </a:lnTo>
                    <a:lnTo>
                      <a:pt x="84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55" name="Freeform 23"/>
              <p:cNvSpPr>
                <a:spLocks/>
              </p:cNvSpPr>
              <p:nvPr/>
            </p:nvSpPr>
            <p:spPr bwMode="auto">
              <a:xfrm>
                <a:off x="1000" y="1492"/>
                <a:ext cx="109" cy="109"/>
              </a:xfrm>
              <a:custGeom>
                <a:avLst/>
                <a:gdLst>
                  <a:gd name="T0" fmla="*/ 51 w 109"/>
                  <a:gd name="T1" fmla="*/ 0 h 109"/>
                  <a:gd name="T2" fmla="*/ 34 w 109"/>
                  <a:gd name="T3" fmla="*/ 8 h 109"/>
                  <a:gd name="T4" fmla="*/ 17 w 109"/>
                  <a:gd name="T5" fmla="*/ 16 h 109"/>
                  <a:gd name="T6" fmla="*/ 9 w 109"/>
                  <a:gd name="T7" fmla="*/ 33 h 109"/>
                  <a:gd name="T8" fmla="*/ 0 w 109"/>
                  <a:gd name="T9" fmla="*/ 58 h 109"/>
                  <a:gd name="T10" fmla="*/ 9 w 109"/>
                  <a:gd name="T11" fmla="*/ 84 h 109"/>
                  <a:gd name="T12" fmla="*/ 17 w 109"/>
                  <a:gd name="T13" fmla="*/ 101 h 109"/>
                  <a:gd name="T14" fmla="*/ 51 w 109"/>
                  <a:gd name="T15" fmla="*/ 109 h 109"/>
                  <a:gd name="T16" fmla="*/ 93 w 109"/>
                  <a:gd name="T17" fmla="*/ 101 h 109"/>
                  <a:gd name="T18" fmla="*/ 109 w 109"/>
                  <a:gd name="T19" fmla="*/ 84 h 109"/>
                  <a:gd name="T20" fmla="*/ 109 w 109"/>
                  <a:gd name="T21" fmla="*/ 58 h 109"/>
                  <a:gd name="T22" fmla="*/ 109 w 109"/>
                  <a:gd name="T23" fmla="*/ 33 h 109"/>
                  <a:gd name="T24" fmla="*/ 93 w 109"/>
                  <a:gd name="T25" fmla="*/ 16 h 109"/>
                  <a:gd name="T26" fmla="*/ 76 w 109"/>
                  <a:gd name="T27" fmla="*/ 8 h 109"/>
                  <a:gd name="T28" fmla="*/ 51 w 109"/>
                  <a:gd name="T29" fmla="*/ 0 h 1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09"/>
                  <a:gd name="T47" fmla="*/ 109 w 109"/>
                  <a:gd name="T48" fmla="*/ 109 h 10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09">
                    <a:moveTo>
                      <a:pt x="51" y="0"/>
                    </a:moveTo>
                    <a:lnTo>
                      <a:pt x="34" y="8"/>
                    </a:lnTo>
                    <a:lnTo>
                      <a:pt x="17" y="16"/>
                    </a:lnTo>
                    <a:lnTo>
                      <a:pt x="9" y="33"/>
                    </a:lnTo>
                    <a:lnTo>
                      <a:pt x="0" y="58"/>
                    </a:lnTo>
                    <a:lnTo>
                      <a:pt x="9" y="84"/>
                    </a:lnTo>
                    <a:lnTo>
                      <a:pt x="17" y="101"/>
                    </a:lnTo>
                    <a:lnTo>
                      <a:pt x="51" y="109"/>
                    </a:lnTo>
                    <a:lnTo>
                      <a:pt x="93" y="101"/>
                    </a:lnTo>
                    <a:lnTo>
                      <a:pt x="109" y="84"/>
                    </a:lnTo>
                    <a:lnTo>
                      <a:pt x="109" y="58"/>
                    </a:lnTo>
                    <a:lnTo>
                      <a:pt x="109" y="33"/>
                    </a:lnTo>
                    <a:lnTo>
                      <a:pt x="93" y="16"/>
                    </a:lnTo>
                    <a:lnTo>
                      <a:pt x="76" y="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56" name="Freeform 24"/>
              <p:cNvSpPr>
                <a:spLocks/>
              </p:cNvSpPr>
              <p:nvPr/>
            </p:nvSpPr>
            <p:spPr bwMode="auto">
              <a:xfrm>
                <a:off x="1009" y="1500"/>
                <a:ext cx="92" cy="93"/>
              </a:xfrm>
              <a:custGeom>
                <a:avLst/>
                <a:gdLst>
                  <a:gd name="T0" fmla="*/ 42 w 92"/>
                  <a:gd name="T1" fmla="*/ 0 h 93"/>
                  <a:gd name="T2" fmla="*/ 25 w 92"/>
                  <a:gd name="T3" fmla="*/ 8 h 93"/>
                  <a:gd name="T4" fmla="*/ 8 w 92"/>
                  <a:gd name="T5" fmla="*/ 17 h 93"/>
                  <a:gd name="T6" fmla="*/ 0 w 92"/>
                  <a:gd name="T7" fmla="*/ 50 h 93"/>
                  <a:gd name="T8" fmla="*/ 8 w 92"/>
                  <a:gd name="T9" fmla="*/ 84 h 93"/>
                  <a:gd name="T10" fmla="*/ 42 w 92"/>
                  <a:gd name="T11" fmla="*/ 93 h 93"/>
                  <a:gd name="T12" fmla="*/ 84 w 92"/>
                  <a:gd name="T13" fmla="*/ 84 h 93"/>
                  <a:gd name="T14" fmla="*/ 92 w 92"/>
                  <a:gd name="T15" fmla="*/ 50 h 93"/>
                  <a:gd name="T16" fmla="*/ 84 w 92"/>
                  <a:gd name="T17" fmla="*/ 17 h 93"/>
                  <a:gd name="T18" fmla="*/ 67 w 92"/>
                  <a:gd name="T19" fmla="*/ 8 h 93"/>
                  <a:gd name="T20" fmla="*/ 42 w 92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3"/>
                  <a:gd name="T35" fmla="*/ 92 w 92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3">
                    <a:moveTo>
                      <a:pt x="42" y="0"/>
                    </a:moveTo>
                    <a:lnTo>
                      <a:pt x="25" y="8"/>
                    </a:lnTo>
                    <a:lnTo>
                      <a:pt x="8" y="17"/>
                    </a:lnTo>
                    <a:lnTo>
                      <a:pt x="0" y="50"/>
                    </a:lnTo>
                    <a:lnTo>
                      <a:pt x="8" y="84"/>
                    </a:lnTo>
                    <a:lnTo>
                      <a:pt x="42" y="93"/>
                    </a:lnTo>
                    <a:lnTo>
                      <a:pt x="84" y="84"/>
                    </a:lnTo>
                    <a:lnTo>
                      <a:pt x="92" y="50"/>
                    </a:lnTo>
                    <a:lnTo>
                      <a:pt x="84" y="17"/>
                    </a:lnTo>
                    <a:lnTo>
                      <a:pt x="67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57" name="Freeform 25"/>
              <p:cNvSpPr>
                <a:spLocks/>
              </p:cNvSpPr>
              <p:nvPr/>
            </p:nvSpPr>
            <p:spPr bwMode="auto">
              <a:xfrm>
                <a:off x="1017" y="1508"/>
                <a:ext cx="76" cy="76"/>
              </a:xfrm>
              <a:custGeom>
                <a:avLst/>
                <a:gdLst>
                  <a:gd name="T0" fmla="*/ 42 w 76"/>
                  <a:gd name="T1" fmla="*/ 0 h 76"/>
                  <a:gd name="T2" fmla="*/ 8 w 76"/>
                  <a:gd name="T3" fmla="*/ 9 h 76"/>
                  <a:gd name="T4" fmla="*/ 0 w 76"/>
                  <a:gd name="T5" fmla="*/ 42 h 76"/>
                  <a:gd name="T6" fmla="*/ 8 w 76"/>
                  <a:gd name="T7" fmla="*/ 68 h 76"/>
                  <a:gd name="T8" fmla="*/ 42 w 76"/>
                  <a:gd name="T9" fmla="*/ 76 h 76"/>
                  <a:gd name="T10" fmla="*/ 67 w 76"/>
                  <a:gd name="T11" fmla="*/ 68 h 76"/>
                  <a:gd name="T12" fmla="*/ 76 w 76"/>
                  <a:gd name="T13" fmla="*/ 42 h 76"/>
                  <a:gd name="T14" fmla="*/ 67 w 76"/>
                  <a:gd name="T15" fmla="*/ 9 h 76"/>
                  <a:gd name="T16" fmla="*/ 42 w 7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6"/>
                  <a:gd name="T29" fmla="*/ 76 w 7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6">
                    <a:moveTo>
                      <a:pt x="42" y="0"/>
                    </a:moveTo>
                    <a:lnTo>
                      <a:pt x="8" y="9"/>
                    </a:lnTo>
                    <a:lnTo>
                      <a:pt x="0" y="42"/>
                    </a:lnTo>
                    <a:lnTo>
                      <a:pt x="8" y="68"/>
                    </a:lnTo>
                    <a:lnTo>
                      <a:pt x="42" y="76"/>
                    </a:lnTo>
                    <a:lnTo>
                      <a:pt x="67" y="68"/>
                    </a:lnTo>
                    <a:lnTo>
                      <a:pt x="76" y="42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58" name="Freeform 26"/>
              <p:cNvSpPr>
                <a:spLocks/>
              </p:cNvSpPr>
              <p:nvPr/>
            </p:nvSpPr>
            <p:spPr bwMode="auto">
              <a:xfrm>
                <a:off x="1025" y="1517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9 w 59"/>
                  <a:gd name="T3" fmla="*/ 8 h 67"/>
                  <a:gd name="T4" fmla="*/ 0 w 59"/>
                  <a:gd name="T5" fmla="*/ 33 h 67"/>
                  <a:gd name="T6" fmla="*/ 9 w 59"/>
                  <a:gd name="T7" fmla="*/ 59 h 67"/>
                  <a:gd name="T8" fmla="*/ 34 w 59"/>
                  <a:gd name="T9" fmla="*/ 67 h 67"/>
                  <a:gd name="T10" fmla="*/ 51 w 59"/>
                  <a:gd name="T11" fmla="*/ 59 h 67"/>
                  <a:gd name="T12" fmla="*/ 59 w 59"/>
                  <a:gd name="T13" fmla="*/ 33 h 67"/>
                  <a:gd name="T14" fmla="*/ 51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9" y="8"/>
                    </a:lnTo>
                    <a:lnTo>
                      <a:pt x="0" y="33"/>
                    </a:lnTo>
                    <a:lnTo>
                      <a:pt x="9" y="59"/>
                    </a:lnTo>
                    <a:lnTo>
                      <a:pt x="34" y="67"/>
                    </a:lnTo>
                    <a:lnTo>
                      <a:pt x="51" y="59"/>
                    </a:lnTo>
                    <a:lnTo>
                      <a:pt x="59" y="33"/>
                    </a:lnTo>
                    <a:lnTo>
                      <a:pt x="51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59" name="Freeform 27"/>
              <p:cNvSpPr>
                <a:spLocks/>
              </p:cNvSpPr>
              <p:nvPr/>
            </p:nvSpPr>
            <p:spPr bwMode="auto">
              <a:xfrm>
                <a:off x="1034" y="1525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8 w 50"/>
                  <a:gd name="T3" fmla="*/ 9 h 51"/>
                  <a:gd name="T4" fmla="*/ 0 w 50"/>
                  <a:gd name="T5" fmla="*/ 25 h 51"/>
                  <a:gd name="T6" fmla="*/ 8 w 50"/>
                  <a:gd name="T7" fmla="*/ 42 h 51"/>
                  <a:gd name="T8" fmla="*/ 25 w 50"/>
                  <a:gd name="T9" fmla="*/ 51 h 51"/>
                  <a:gd name="T10" fmla="*/ 42 w 50"/>
                  <a:gd name="T11" fmla="*/ 42 h 51"/>
                  <a:gd name="T12" fmla="*/ 50 w 50"/>
                  <a:gd name="T13" fmla="*/ 25 h 51"/>
                  <a:gd name="T14" fmla="*/ 42 w 50"/>
                  <a:gd name="T15" fmla="*/ 9 h 51"/>
                  <a:gd name="T16" fmla="*/ 25 w 50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1"/>
                  <a:gd name="T29" fmla="*/ 50 w 5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1">
                    <a:moveTo>
                      <a:pt x="25" y="0"/>
                    </a:moveTo>
                    <a:lnTo>
                      <a:pt x="8" y="9"/>
                    </a:lnTo>
                    <a:lnTo>
                      <a:pt x="0" y="25"/>
                    </a:lnTo>
                    <a:lnTo>
                      <a:pt x="8" y="42"/>
                    </a:lnTo>
                    <a:lnTo>
                      <a:pt x="25" y="51"/>
                    </a:lnTo>
                    <a:lnTo>
                      <a:pt x="42" y="42"/>
                    </a:lnTo>
                    <a:lnTo>
                      <a:pt x="50" y="25"/>
                    </a:lnTo>
                    <a:lnTo>
                      <a:pt x="42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60" name="Freeform 28"/>
              <p:cNvSpPr>
                <a:spLocks/>
              </p:cNvSpPr>
              <p:nvPr/>
            </p:nvSpPr>
            <p:spPr bwMode="auto">
              <a:xfrm>
                <a:off x="1042" y="1534"/>
                <a:ext cx="34" cy="33"/>
              </a:xfrm>
              <a:custGeom>
                <a:avLst/>
                <a:gdLst>
                  <a:gd name="T0" fmla="*/ 17 w 34"/>
                  <a:gd name="T1" fmla="*/ 0 h 33"/>
                  <a:gd name="T2" fmla="*/ 9 w 34"/>
                  <a:gd name="T3" fmla="*/ 8 h 33"/>
                  <a:gd name="T4" fmla="*/ 0 w 34"/>
                  <a:gd name="T5" fmla="*/ 16 h 33"/>
                  <a:gd name="T6" fmla="*/ 9 w 34"/>
                  <a:gd name="T7" fmla="*/ 25 h 33"/>
                  <a:gd name="T8" fmla="*/ 17 w 34"/>
                  <a:gd name="T9" fmla="*/ 33 h 33"/>
                  <a:gd name="T10" fmla="*/ 25 w 34"/>
                  <a:gd name="T11" fmla="*/ 25 h 33"/>
                  <a:gd name="T12" fmla="*/ 34 w 34"/>
                  <a:gd name="T13" fmla="*/ 16 h 33"/>
                  <a:gd name="T14" fmla="*/ 25 w 34"/>
                  <a:gd name="T15" fmla="*/ 8 h 33"/>
                  <a:gd name="T16" fmla="*/ 17 w 34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3"/>
                  <a:gd name="T29" fmla="*/ 34 w 34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3">
                    <a:moveTo>
                      <a:pt x="17" y="0"/>
                    </a:moveTo>
                    <a:lnTo>
                      <a:pt x="9" y="8"/>
                    </a:lnTo>
                    <a:lnTo>
                      <a:pt x="0" y="16"/>
                    </a:lnTo>
                    <a:lnTo>
                      <a:pt x="9" y="25"/>
                    </a:lnTo>
                    <a:lnTo>
                      <a:pt x="17" y="33"/>
                    </a:lnTo>
                    <a:lnTo>
                      <a:pt x="25" y="25"/>
                    </a:lnTo>
                    <a:lnTo>
                      <a:pt x="34" y="16"/>
                    </a:lnTo>
                    <a:lnTo>
                      <a:pt x="25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61" name="Freeform 29"/>
              <p:cNvSpPr>
                <a:spLocks/>
              </p:cNvSpPr>
              <p:nvPr/>
            </p:nvSpPr>
            <p:spPr bwMode="auto">
              <a:xfrm>
                <a:off x="1051" y="1542"/>
                <a:ext cx="16" cy="17"/>
              </a:xfrm>
              <a:custGeom>
                <a:avLst/>
                <a:gdLst>
                  <a:gd name="T0" fmla="*/ 8 w 16"/>
                  <a:gd name="T1" fmla="*/ 0 h 17"/>
                  <a:gd name="T2" fmla="*/ 0 w 16"/>
                  <a:gd name="T3" fmla="*/ 0 h 17"/>
                  <a:gd name="T4" fmla="*/ 0 w 16"/>
                  <a:gd name="T5" fmla="*/ 8 h 17"/>
                  <a:gd name="T6" fmla="*/ 0 w 16"/>
                  <a:gd name="T7" fmla="*/ 17 h 17"/>
                  <a:gd name="T8" fmla="*/ 8 w 16"/>
                  <a:gd name="T9" fmla="*/ 17 h 17"/>
                  <a:gd name="T10" fmla="*/ 16 w 16"/>
                  <a:gd name="T11" fmla="*/ 17 h 17"/>
                  <a:gd name="T12" fmla="*/ 16 w 16"/>
                  <a:gd name="T13" fmla="*/ 8 h 17"/>
                  <a:gd name="T14" fmla="*/ 16 w 16"/>
                  <a:gd name="T15" fmla="*/ 0 h 17"/>
                  <a:gd name="T16" fmla="*/ 8 w 16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7"/>
                  <a:gd name="T29" fmla="*/ 16 w 16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7">
                    <a:moveTo>
                      <a:pt x="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87" name="Group 46"/>
            <p:cNvGrpSpPr>
              <a:grpSpLocks/>
            </p:cNvGrpSpPr>
            <p:nvPr/>
          </p:nvGrpSpPr>
          <p:grpSpPr bwMode="auto">
            <a:xfrm>
              <a:off x="1627188" y="1927225"/>
              <a:ext cx="387350" cy="400050"/>
              <a:chOff x="1025" y="1214"/>
              <a:chExt cx="244" cy="252"/>
            </a:xfrm>
          </p:grpSpPr>
          <p:sp>
            <p:nvSpPr>
              <p:cNvPr id="1132" name="Freeform 31"/>
              <p:cNvSpPr>
                <a:spLocks/>
              </p:cNvSpPr>
              <p:nvPr/>
            </p:nvSpPr>
            <p:spPr bwMode="auto">
              <a:xfrm>
                <a:off x="1025" y="1214"/>
                <a:ext cx="244" cy="252"/>
              </a:xfrm>
              <a:custGeom>
                <a:avLst/>
                <a:gdLst>
                  <a:gd name="T0" fmla="*/ 118 w 244"/>
                  <a:gd name="T1" fmla="*/ 0 h 252"/>
                  <a:gd name="T2" fmla="*/ 68 w 244"/>
                  <a:gd name="T3" fmla="*/ 8 h 252"/>
                  <a:gd name="T4" fmla="*/ 34 w 244"/>
                  <a:gd name="T5" fmla="*/ 42 h 252"/>
                  <a:gd name="T6" fmla="*/ 9 w 244"/>
                  <a:gd name="T7" fmla="*/ 76 h 252"/>
                  <a:gd name="T8" fmla="*/ 0 w 244"/>
                  <a:gd name="T9" fmla="*/ 126 h 252"/>
                  <a:gd name="T10" fmla="*/ 9 w 244"/>
                  <a:gd name="T11" fmla="*/ 177 h 252"/>
                  <a:gd name="T12" fmla="*/ 34 w 244"/>
                  <a:gd name="T13" fmla="*/ 219 h 252"/>
                  <a:gd name="T14" fmla="*/ 68 w 244"/>
                  <a:gd name="T15" fmla="*/ 244 h 252"/>
                  <a:gd name="T16" fmla="*/ 118 w 244"/>
                  <a:gd name="T17" fmla="*/ 252 h 252"/>
                  <a:gd name="T18" fmla="*/ 168 w 244"/>
                  <a:gd name="T19" fmla="*/ 244 h 252"/>
                  <a:gd name="T20" fmla="*/ 210 w 244"/>
                  <a:gd name="T21" fmla="*/ 219 h 252"/>
                  <a:gd name="T22" fmla="*/ 236 w 244"/>
                  <a:gd name="T23" fmla="*/ 177 h 252"/>
                  <a:gd name="T24" fmla="*/ 244 w 244"/>
                  <a:gd name="T25" fmla="*/ 126 h 252"/>
                  <a:gd name="T26" fmla="*/ 236 w 244"/>
                  <a:gd name="T27" fmla="*/ 76 h 252"/>
                  <a:gd name="T28" fmla="*/ 210 w 244"/>
                  <a:gd name="T29" fmla="*/ 42 h 252"/>
                  <a:gd name="T30" fmla="*/ 168 w 244"/>
                  <a:gd name="T31" fmla="*/ 8 h 252"/>
                  <a:gd name="T32" fmla="*/ 118 w 244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4"/>
                  <a:gd name="T52" fmla="*/ 0 h 252"/>
                  <a:gd name="T53" fmla="*/ 244 w 244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4" h="252">
                    <a:moveTo>
                      <a:pt x="118" y="0"/>
                    </a:moveTo>
                    <a:lnTo>
                      <a:pt x="68" y="8"/>
                    </a:lnTo>
                    <a:lnTo>
                      <a:pt x="34" y="42"/>
                    </a:lnTo>
                    <a:lnTo>
                      <a:pt x="9" y="76"/>
                    </a:lnTo>
                    <a:lnTo>
                      <a:pt x="0" y="126"/>
                    </a:lnTo>
                    <a:lnTo>
                      <a:pt x="9" y="177"/>
                    </a:lnTo>
                    <a:lnTo>
                      <a:pt x="34" y="219"/>
                    </a:lnTo>
                    <a:lnTo>
                      <a:pt x="68" y="244"/>
                    </a:lnTo>
                    <a:lnTo>
                      <a:pt x="118" y="252"/>
                    </a:lnTo>
                    <a:lnTo>
                      <a:pt x="168" y="244"/>
                    </a:lnTo>
                    <a:lnTo>
                      <a:pt x="210" y="219"/>
                    </a:lnTo>
                    <a:lnTo>
                      <a:pt x="236" y="177"/>
                    </a:lnTo>
                    <a:lnTo>
                      <a:pt x="244" y="126"/>
                    </a:lnTo>
                    <a:lnTo>
                      <a:pt x="236" y="76"/>
                    </a:lnTo>
                    <a:lnTo>
                      <a:pt x="210" y="42"/>
                    </a:lnTo>
                    <a:lnTo>
                      <a:pt x="168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33" name="Freeform 32"/>
              <p:cNvSpPr>
                <a:spLocks/>
              </p:cNvSpPr>
              <p:nvPr/>
            </p:nvSpPr>
            <p:spPr bwMode="auto">
              <a:xfrm>
                <a:off x="1034" y="1231"/>
                <a:ext cx="218" cy="219"/>
              </a:xfrm>
              <a:custGeom>
                <a:avLst/>
                <a:gdLst>
                  <a:gd name="T0" fmla="*/ 109 w 218"/>
                  <a:gd name="T1" fmla="*/ 0 h 219"/>
                  <a:gd name="T2" fmla="*/ 67 w 218"/>
                  <a:gd name="T3" fmla="*/ 8 h 219"/>
                  <a:gd name="T4" fmla="*/ 33 w 218"/>
                  <a:gd name="T5" fmla="*/ 33 h 219"/>
                  <a:gd name="T6" fmla="*/ 8 w 218"/>
                  <a:gd name="T7" fmla="*/ 67 h 219"/>
                  <a:gd name="T8" fmla="*/ 0 w 218"/>
                  <a:gd name="T9" fmla="*/ 109 h 219"/>
                  <a:gd name="T10" fmla="*/ 8 w 218"/>
                  <a:gd name="T11" fmla="*/ 151 h 219"/>
                  <a:gd name="T12" fmla="*/ 33 w 218"/>
                  <a:gd name="T13" fmla="*/ 185 h 219"/>
                  <a:gd name="T14" fmla="*/ 67 w 218"/>
                  <a:gd name="T15" fmla="*/ 210 h 219"/>
                  <a:gd name="T16" fmla="*/ 109 w 218"/>
                  <a:gd name="T17" fmla="*/ 219 h 219"/>
                  <a:gd name="T18" fmla="*/ 151 w 218"/>
                  <a:gd name="T19" fmla="*/ 210 h 219"/>
                  <a:gd name="T20" fmla="*/ 185 w 218"/>
                  <a:gd name="T21" fmla="*/ 185 h 219"/>
                  <a:gd name="T22" fmla="*/ 210 w 218"/>
                  <a:gd name="T23" fmla="*/ 151 h 219"/>
                  <a:gd name="T24" fmla="*/ 218 w 218"/>
                  <a:gd name="T25" fmla="*/ 109 h 219"/>
                  <a:gd name="T26" fmla="*/ 210 w 218"/>
                  <a:gd name="T27" fmla="*/ 67 h 219"/>
                  <a:gd name="T28" fmla="*/ 185 w 218"/>
                  <a:gd name="T29" fmla="*/ 33 h 219"/>
                  <a:gd name="T30" fmla="*/ 151 w 218"/>
                  <a:gd name="T31" fmla="*/ 8 h 219"/>
                  <a:gd name="T32" fmla="*/ 109 w 218"/>
                  <a:gd name="T33" fmla="*/ 0 h 2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9"/>
                  <a:gd name="T53" fmla="*/ 218 w 218"/>
                  <a:gd name="T54" fmla="*/ 219 h 2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9">
                    <a:moveTo>
                      <a:pt x="109" y="0"/>
                    </a:moveTo>
                    <a:lnTo>
                      <a:pt x="67" y="8"/>
                    </a:lnTo>
                    <a:lnTo>
                      <a:pt x="33" y="33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3" y="185"/>
                    </a:lnTo>
                    <a:lnTo>
                      <a:pt x="67" y="210"/>
                    </a:lnTo>
                    <a:lnTo>
                      <a:pt x="109" y="219"/>
                    </a:lnTo>
                    <a:lnTo>
                      <a:pt x="151" y="210"/>
                    </a:lnTo>
                    <a:lnTo>
                      <a:pt x="185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85" y="33"/>
                    </a:lnTo>
                    <a:lnTo>
                      <a:pt x="151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34" name="Freeform 33"/>
              <p:cNvSpPr>
                <a:spLocks/>
              </p:cNvSpPr>
              <p:nvPr/>
            </p:nvSpPr>
            <p:spPr bwMode="auto">
              <a:xfrm>
                <a:off x="1042" y="1239"/>
                <a:ext cx="202" cy="202"/>
              </a:xfrm>
              <a:custGeom>
                <a:avLst/>
                <a:gdLst>
                  <a:gd name="T0" fmla="*/ 101 w 202"/>
                  <a:gd name="T1" fmla="*/ 0 h 202"/>
                  <a:gd name="T2" fmla="*/ 59 w 202"/>
                  <a:gd name="T3" fmla="*/ 9 h 202"/>
                  <a:gd name="T4" fmla="*/ 25 w 202"/>
                  <a:gd name="T5" fmla="*/ 34 h 202"/>
                  <a:gd name="T6" fmla="*/ 9 w 202"/>
                  <a:gd name="T7" fmla="*/ 68 h 202"/>
                  <a:gd name="T8" fmla="*/ 0 w 202"/>
                  <a:gd name="T9" fmla="*/ 101 h 202"/>
                  <a:gd name="T10" fmla="*/ 9 w 202"/>
                  <a:gd name="T11" fmla="*/ 143 h 202"/>
                  <a:gd name="T12" fmla="*/ 25 w 202"/>
                  <a:gd name="T13" fmla="*/ 177 h 202"/>
                  <a:gd name="T14" fmla="*/ 59 w 202"/>
                  <a:gd name="T15" fmla="*/ 194 h 202"/>
                  <a:gd name="T16" fmla="*/ 101 w 202"/>
                  <a:gd name="T17" fmla="*/ 202 h 202"/>
                  <a:gd name="T18" fmla="*/ 135 w 202"/>
                  <a:gd name="T19" fmla="*/ 194 h 202"/>
                  <a:gd name="T20" fmla="*/ 168 w 202"/>
                  <a:gd name="T21" fmla="*/ 177 h 202"/>
                  <a:gd name="T22" fmla="*/ 193 w 202"/>
                  <a:gd name="T23" fmla="*/ 143 h 202"/>
                  <a:gd name="T24" fmla="*/ 202 w 202"/>
                  <a:gd name="T25" fmla="*/ 101 h 202"/>
                  <a:gd name="T26" fmla="*/ 193 w 202"/>
                  <a:gd name="T27" fmla="*/ 68 h 202"/>
                  <a:gd name="T28" fmla="*/ 168 w 202"/>
                  <a:gd name="T29" fmla="*/ 34 h 202"/>
                  <a:gd name="T30" fmla="*/ 135 w 202"/>
                  <a:gd name="T31" fmla="*/ 9 h 202"/>
                  <a:gd name="T32" fmla="*/ 101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01" y="0"/>
                    </a:moveTo>
                    <a:lnTo>
                      <a:pt x="59" y="9"/>
                    </a:lnTo>
                    <a:lnTo>
                      <a:pt x="25" y="34"/>
                    </a:lnTo>
                    <a:lnTo>
                      <a:pt x="9" y="68"/>
                    </a:lnTo>
                    <a:lnTo>
                      <a:pt x="0" y="101"/>
                    </a:lnTo>
                    <a:lnTo>
                      <a:pt x="9" y="143"/>
                    </a:lnTo>
                    <a:lnTo>
                      <a:pt x="25" y="177"/>
                    </a:lnTo>
                    <a:lnTo>
                      <a:pt x="59" y="194"/>
                    </a:lnTo>
                    <a:lnTo>
                      <a:pt x="101" y="202"/>
                    </a:lnTo>
                    <a:lnTo>
                      <a:pt x="135" y="194"/>
                    </a:lnTo>
                    <a:lnTo>
                      <a:pt x="168" y="177"/>
                    </a:lnTo>
                    <a:lnTo>
                      <a:pt x="193" y="143"/>
                    </a:lnTo>
                    <a:lnTo>
                      <a:pt x="202" y="101"/>
                    </a:lnTo>
                    <a:lnTo>
                      <a:pt x="193" y="68"/>
                    </a:lnTo>
                    <a:lnTo>
                      <a:pt x="168" y="34"/>
                    </a:lnTo>
                    <a:lnTo>
                      <a:pt x="135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35" name="Freeform 34"/>
              <p:cNvSpPr>
                <a:spLocks/>
              </p:cNvSpPr>
              <p:nvPr/>
            </p:nvSpPr>
            <p:spPr bwMode="auto">
              <a:xfrm>
                <a:off x="1051" y="1248"/>
                <a:ext cx="184" cy="193"/>
              </a:xfrm>
              <a:custGeom>
                <a:avLst/>
                <a:gdLst>
                  <a:gd name="T0" fmla="*/ 92 w 184"/>
                  <a:gd name="T1" fmla="*/ 0 h 193"/>
                  <a:gd name="T2" fmla="*/ 58 w 184"/>
                  <a:gd name="T3" fmla="*/ 8 h 193"/>
                  <a:gd name="T4" fmla="*/ 25 w 184"/>
                  <a:gd name="T5" fmla="*/ 25 h 193"/>
                  <a:gd name="T6" fmla="*/ 8 w 184"/>
                  <a:gd name="T7" fmla="*/ 59 h 193"/>
                  <a:gd name="T8" fmla="*/ 0 w 184"/>
                  <a:gd name="T9" fmla="*/ 92 h 193"/>
                  <a:gd name="T10" fmla="*/ 8 w 184"/>
                  <a:gd name="T11" fmla="*/ 126 h 193"/>
                  <a:gd name="T12" fmla="*/ 25 w 184"/>
                  <a:gd name="T13" fmla="*/ 159 h 193"/>
                  <a:gd name="T14" fmla="*/ 58 w 184"/>
                  <a:gd name="T15" fmla="*/ 185 h 193"/>
                  <a:gd name="T16" fmla="*/ 92 w 184"/>
                  <a:gd name="T17" fmla="*/ 193 h 193"/>
                  <a:gd name="T18" fmla="*/ 126 w 184"/>
                  <a:gd name="T19" fmla="*/ 185 h 193"/>
                  <a:gd name="T20" fmla="*/ 159 w 184"/>
                  <a:gd name="T21" fmla="*/ 159 h 193"/>
                  <a:gd name="T22" fmla="*/ 176 w 184"/>
                  <a:gd name="T23" fmla="*/ 126 h 193"/>
                  <a:gd name="T24" fmla="*/ 184 w 184"/>
                  <a:gd name="T25" fmla="*/ 92 h 193"/>
                  <a:gd name="T26" fmla="*/ 176 w 184"/>
                  <a:gd name="T27" fmla="*/ 59 h 193"/>
                  <a:gd name="T28" fmla="*/ 159 w 184"/>
                  <a:gd name="T29" fmla="*/ 25 h 193"/>
                  <a:gd name="T30" fmla="*/ 126 w 184"/>
                  <a:gd name="T31" fmla="*/ 8 h 193"/>
                  <a:gd name="T32" fmla="*/ 92 w 184"/>
                  <a:gd name="T33" fmla="*/ 0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4"/>
                  <a:gd name="T52" fmla="*/ 0 h 193"/>
                  <a:gd name="T53" fmla="*/ 184 w 184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4" h="193">
                    <a:moveTo>
                      <a:pt x="92" y="0"/>
                    </a:moveTo>
                    <a:lnTo>
                      <a:pt x="58" y="8"/>
                    </a:lnTo>
                    <a:lnTo>
                      <a:pt x="25" y="25"/>
                    </a:lnTo>
                    <a:lnTo>
                      <a:pt x="8" y="59"/>
                    </a:lnTo>
                    <a:lnTo>
                      <a:pt x="0" y="92"/>
                    </a:lnTo>
                    <a:lnTo>
                      <a:pt x="8" y="126"/>
                    </a:lnTo>
                    <a:lnTo>
                      <a:pt x="25" y="159"/>
                    </a:lnTo>
                    <a:lnTo>
                      <a:pt x="58" y="185"/>
                    </a:lnTo>
                    <a:lnTo>
                      <a:pt x="92" y="193"/>
                    </a:lnTo>
                    <a:lnTo>
                      <a:pt x="126" y="185"/>
                    </a:lnTo>
                    <a:lnTo>
                      <a:pt x="159" y="159"/>
                    </a:lnTo>
                    <a:lnTo>
                      <a:pt x="176" y="126"/>
                    </a:lnTo>
                    <a:lnTo>
                      <a:pt x="184" y="92"/>
                    </a:lnTo>
                    <a:lnTo>
                      <a:pt x="176" y="59"/>
                    </a:lnTo>
                    <a:lnTo>
                      <a:pt x="159" y="25"/>
                    </a:lnTo>
                    <a:lnTo>
                      <a:pt x="126" y="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36" name="Freeform 35"/>
              <p:cNvSpPr>
                <a:spLocks/>
              </p:cNvSpPr>
              <p:nvPr/>
            </p:nvSpPr>
            <p:spPr bwMode="auto">
              <a:xfrm>
                <a:off x="1059" y="1256"/>
                <a:ext cx="176" cy="177"/>
              </a:xfrm>
              <a:custGeom>
                <a:avLst/>
                <a:gdLst>
                  <a:gd name="T0" fmla="*/ 84 w 176"/>
                  <a:gd name="T1" fmla="*/ 0 h 177"/>
                  <a:gd name="T2" fmla="*/ 50 w 176"/>
                  <a:gd name="T3" fmla="*/ 8 h 177"/>
                  <a:gd name="T4" fmla="*/ 25 w 176"/>
                  <a:gd name="T5" fmla="*/ 25 h 177"/>
                  <a:gd name="T6" fmla="*/ 8 w 176"/>
                  <a:gd name="T7" fmla="*/ 51 h 177"/>
                  <a:gd name="T8" fmla="*/ 0 w 176"/>
                  <a:gd name="T9" fmla="*/ 84 h 177"/>
                  <a:gd name="T10" fmla="*/ 8 w 176"/>
                  <a:gd name="T11" fmla="*/ 118 h 177"/>
                  <a:gd name="T12" fmla="*/ 25 w 176"/>
                  <a:gd name="T13" fmla="*/ 151 h 177"/>
                  <a:gd name="T14" fmla="*/ 50 w 176"/>
                  <a:gd name="T15" fmla="*/ 168 h 177"/>
                  <a:gd name="T16" fmla="*/ 84 w 176"/>
                  <a:gd name="T17" fmla="*/ 177 h 177"/>
                  <a:gd name="T18" fmla="*/ 118 w 176"/>
                  <a:gd name="T19" fmla="*/ 168 h 177"/>
                  <a:gd name="T20" fmla="*/ 151 w 176"/>
                  <a:gd name="T21" fmla="*/ 151 h 177"/>
                  <a:gd name="T22" fmla="*/ 168 w 176"/>
                  <a:gd name="T23" fmla="*/ 118 h 177"/>
                  <a:gd name="T24" fmla="*/ 176 w 176"/>
                  <a:gd name="T25" fmla="*/ 84 h 177"/>
                  <a:gd name="T26" fmla="*/ 168 w 176"/>
                  <a:gd name="T27" fmla="*/ 51 h 177"/>
                  <a:gd name="T28" fmla="*/ 151 w 176"/>
                  <a:gd name="T29" fmla="*/ 25 h 177"/>
                  <a:gd name="T30" fmla="*/ 118 w 176"/>
                  <a:gd name="T31" fmla="*/ 8 h 177"/>
                  <a:gd name="T32" fmla="*/ 84 w 176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6"/>
                  <a:gd name="T52" fmla="*/ 0 h 177"/>
                  <a:gd name="T53" fmla="*/ 176 w 176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6" h="177">
                    <a:moveTo>
                      <a:pt x="84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84"/>
                    </a:lnTo>
                    <a:lnTo>
                      <a:pt x="8" y="118"/>
                    </a:lnTo>
                    <a:lnTo>
                      <a:pt x="25" y="151"/>
                    </a:lnTo>
                    <a:lnTo>
                      <a:pt x="50" y="168"/>
                    </a:lnTo>
                    <a:lnTo>
                      <a:pt x="84" y="177"/>
                    </a:lnTo>
                    <a:lnTo>
                      <a:pt x="118" y="168"/>
                    </a:lnTo>
                    <a:lnTo>
                      <a:pt x="151" y="151"/>
                    </a:lnTo>
                    <a:lnTo>
                      <a:pt x="168" y="118"/>
                    </a:lnTo>
                    <a:lnTo>
                      <a:pt x="176" y="84"/>
                    </a:lnTo>
                    <a:lnTo>
                      <a:pt x="168" y="51"/>
                    </a:lnTo>
                    <a:lnTo>
                      <a:pt x="151" y="25"/>
                    </a:lnTo>
                    <a:lnTo>
                      <a:pt x="118" y="8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37" name="Freeform 36"/>
              <p:cNvSpPr>
                <a:spLocks/>
              </p:cNvSpPr>
              <p:nvPr/>
            </p:nvSpPr>
            <p:spPr bwMode="auto">
              <a:xfrm>
                <a:off x="1067" y="1264"/>
                <a:ext cx="160" cy="160"/>
              </a:xfrm>
              <a:custGeom>
                <a:avLst/>
                <a:gdLst>
                  <a:gd name="T0" fmla="*/ 76 w 160"/>
                  <a:gd name="T1" fmla="*/ 0 h 160"/>
                  <a:gd name="T2" fmla="*/ 51 w 160"/>
                  <a:gd name="T3" fmla="*/ 9 h 160"/>
                  <a:gd name="T4" fmla="*/ 26 w 160"/>
                  <a:gd name="T5" fmla="*/ 26 h 160"/>
                  <a:gd name="T6" fmla="*/ 9 w 160"/>
                  <a:gd name="T7" fmla="*/ 51 h 160"/>
                  <a:gd name="T8" fmla="*/ 0 w 160"/>
                  <a:gd name="T9" fmla="*/ 76 h 160"/>
                  <a:gd name="T10" fmla="*/ 9 w 160"/>
                  <a:gd name="T11" fmla="*/ 110 h 160"/>
                  <a:gd name="T12" fmla="*/ 26 w 160"/>
                  <a:gd name="T13" fmla="*/ 135 h 160"/>
                  <a:gd name="T14" fmla="*/ 51 w 160"/>
                  <a:gd name="T15" fmla="*/ 152 h 160"/>
                  <a:gd name="T16" fmla="*/ 76 w 160"/>
                  <a:gd name="T17" fmla="*/ 160 h 160"/>
                  <a:gd name="T18" fmla="*/ 110 w 160"/>
                  <a:gd name="T19" fmla="*/ 152 h 160"/>
                  <a:gd name="T20" fmla="*/ 135 w 160"/>
                  <a:gd name="T21" fmla="*/ 135 h 160"/>
                  <a:gd name="T22" fmla="*/ 152 w 160"/>
                  <a:gd name="T23" fmla="*/ 110 h 160"/>
                  <a:gd name="T24" fmla="*/ 160 w 160"/>
                  <a:gd name="T25" fmla="*/ 76 h 160"/>
                  <a:gd name="T26" fmla="*/ 152 w 160"/>
                  <a:gd name="T27" fmla="*/ 51 h 160"/>
                  <a:gd name="T28" fmla="*/ 135 w 160"/>
                  <a:gd name="T29" fmla="*/ 26 h 160"/>
                  <a:gd name="T30" fmla="*/ 110 w 160"/>
                  <a:gd name="T31" fmla="*/ 9 h 160"/>
                  <a:gd name="T32" fmla="*/ 76 w 160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160"/>
                  <a:gd name="T53" fmla="*/ 160 w 160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160">
                    <a:moveTo>
                      <a:pt x="76" y="0"/>
                    </a:moveTo>
                    <a:lnTo>
                      <a:pt x="51" y="9"/>
                    </a:lnTo>
                    <a:lnTo>
                      <a:pt x="26" y="26"/>
                    </a:lnTo>
                    <a:lnTo>
                      <a:pt x="9" y="51"/>
                    </a:lnTo>
                    <a:lnTo>
                      <a:pt x="0" y="76"/>
                    </a:lnTo>
                    <a:lnTo>
                      <a:pt x="9" y="110"/>
                    </a:lnTo>
                    <a:lnTo>
                      <a:pt x="26" y="135"/>
                    </a:lnTo>
                    <a:lnTo>
                      <a:pt x="51" y="152"/>
                    </a:lnTo>
                    <a:lnTo>
                      <a:pt x="76" y="160"/>
                    </a:lnTo>
                    <a:lnTo>
                      <a:pt x="110" y="152"/>
                    </a:lnTo>
                    <a:lnTo>
                      <a:pt x="135" y="135"/>
                    </a:lnTo>
                    <a:lnTo>
                      <a:pt x="152" y="110"/>
                    </a:lnTo>
                    <a:lnTo>
                      <a:pt x="160" y="76"/>
                    </a:lnTo>
                    <a:lnTo>
                      <a:pt x="152" y="51"/>
                    </a:lnTo>
                    <a:lnTo>
                      <a:pt x="135" y="26"/>
                    </a:lnTo>
                    <a:lnTo>
                      <a:pt x="110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38" name="Freeform 37"/>
              <p:cNvSpPr>
                <a:spLocks/>
              </p:cNvSpPr>
              <p:nvPr/>
            </p:nvSpPr>
            <p:spPr bwMode="auto">
              <a:xfrm>
                <a:off x="1076" y="1273"/>
                <a:ext cx="143" cy="143"/>
              </a:xfrm>
              <a:custGeom>
                <a:avLst/>
                <a:gdLst>
                  <a:gd name="T0" fmla="*/ 67 w 143"/>
                  <a:gd name="T1" fmla="*/ 0 h 143"/>
                  <a:gd name="T2" fmla="*/ 42 w 143"/>
                  <a:gd name="T3" fmla="*/ 8 h 143"/>
                  <a:gd name="T4" fmla="*/ 17 w 143"/>
                  <a:gd name="T5" fmla="*/ 25 h 143"/>
                  <a:gd name="T6" fmla="*/ 8 w 143"/>
                  <a:gd name="T7" fmla="*/ 42 h 143"/>
                  <a:gd name="T8" fmla="*/ 0 w 143"/>
                  <a:gd name="T9" fmla="*/ 67 h 143"/>
                  <a:gd name="T10" fmla="*/ 8 w 143"/>
                  <a:gd name="T11" fmla="*/ 101 h 143"/>
                  <a:gd name="T12" fmla="*/ 17 w 143"/>
                  <a:gd name="T13" fmla="*/ 118 h 143"/>
                  <a:gd name="T14" fmla="*/ 42 w 143"/>
                  <a:gd name="T15" fmla="*/ 134 h 143"/>
                  <a:gd name="T16" fmla="*/ 67 w 143"/>
                  <a:gd name="T17" fmla="*/ 143 h 143"/>
                  <a:gd name="T18" fmla="*/ 101 w 143"/>
                  <a:gd name="T19" fmla="*/ 134 h 143"/>
                  <a:gd name="T20" fmla="*/ 117 w 143"/>
                  <a:gd name="T21" fmla="*/ 118 h 143"/>
                  <a:gd name="T22" fmla="*/ 134 w 143"/>
                  <a:gd name="T23" fmla="*/ 101 h 143"/>
                  <a:gd name="T24" fmla="*/ 143 w 143"/>
                  <a:gd name="T25" fmla="*/ 67 h 143"/>
                  <a:gd name="T26" fmla="*/ 134 w 143"/>
                  <a:gd name="T27" fmla="*/ 42 h 143"/>
                  <a:gd name="T28" fmla="*/ 117 w 143"/>
                  <a:gd name="T29" fmla="*/ 25 h 143"/>
                  <a:gd name="T30" fmla="*/ 101 w 143"/>
                  <a:gd name="T31" fmla="*/ 8 h 143"/>
                  <a:gd name="T32" fmla="*/ 67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67" y="0"/>
                    </a:moveTo>
                    <a:lnTo>
                      <a:pt x="42" y="8"/>
                    </a:lnTo>
                    <a:lnTo>
                      <a:pt x="17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17" y="118"/>
                    </a:lnTo>
                    <a:lnTo>
                      <a:pt x="42" y="134"/>
                    </a:lnTo>
                    <a:lnTo>
                      <a:pt x="67" y="143"/>
                    </a:lnTo>
                    <a:lnTo>
                      <a:pt x="101" y="134"/>
                    </a:lnTo>
                    <a:lnTo>
                      <a:pt x="117" y="118"/>
                    </a:lnTo>
                    <a:lnTo>
                      <a:pt x="134" y="101"/>
                    </a:lnTo>
                    <a:lnTo>
                      <a:pt x="143" y="67"/>
                    </a:lnTo>
                    <a:lnTo>
                      <a:pt x="134" y="42"/>
                    </a:lnTo>
                    <a:lnTo>
                      <a:pt x="117" y="25"/>
                    </a:lnTo>
                    <a:lnTo>
                      <a:pt x="101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39" name="Freeform 38"/>
              <p:cNvSpPr>
                <a:spLocks/>
              </p:cNvSpPr>
              <p:nvPr/>
            </p:nvSpPr>
            <p:spPr bwMode="auto">
              <a:xfrm>
                <a:off x="1084" y="1281"/>
                <a:ext cx="126" cy="126"/>
              </a:xfrm>
              <a:custGeom>
                <a:avLst/>
                <a:gdLst>
                  <a:gd name="T0" fmla="*/ 59 w 126"/>
                  <a:gd name="T1" fmla="*/ 0 h 126"/>
                  <a:gd name="T2" fmla="*/ 34 w 126"/>
                  <a:gd name="T3" fmla="*/ 9 h 126"/>
                  <a:gd name="T4" fmla="*/ 17 w 126"/>
                  <a:gd name="T5" fmla="*/ 26 h 126"/>
                  <a:gd name="T6" fmla="*/ 9 w 126"/>
                  <a:gd name="T7" fmla="*/ 42 h 126"/>
                  <a:gd name="T8" fmla="*/ 0 w 126"/>
                  <a:gd name="T9" fmla="*/ 68 h 126"/>
                  <a:gd name="T10" fmla="*/ 9 w 126"/>
                  <a:gd name="T11" fmla="*/ 93 h 126"/>
                  <a:gd name="T12" fmla="*/ 17 w 126"/>
                  <a:gd name="T13" fmla="*/ 110 h 126"/>
                  <a:gd name="T14" fmla="*/ 34 w 126"/>
                  <a:gd name="T15" fmla="*/ 126 h 126"/>
                  <a:gd name="T16" fmla="*/ 59 w 126"/>
                  <a:gd name="T17" fmla="*/ 126 h 126"/>
                  <a:gd name="T18" fmla="*/ 84 w 126"/>
                  <a:gd name="T19" fmla="*/ 126 h 126"/>
                  <a:gd name="T20" fmla="*/ 109 w 126"/>
                  <a:gd name="T21" fmla="*/ 110 h 126"/>
                  <a:gd name="T22" fmla="*/ 118 w 126"/>
                  <a:gd name="T23" fmla="*/ 93 h 126"/>
                  <a:gd name="T24" fmla="*/ 126 w 126"/>
                  <a:gd name="T25" fmla="*/ 68 h 126"/>
                  <a:gd name="T26" fmla="*/ 118 w 126"/>
                  <a:gd name="T27" fmla="*/ 42 h 126"/>
                  <a:gd name="T28" fmla="*/ 109 w 126"/>
                  <a:gd name="T29" fmla="*/ 26 h 126"/>
                  <a:gd name="T30" fmla="*/ 84 w 126"/>
                  <a:gd name="T31" fmla="*/ 9 h 126"/>
                  <a:gd name="T32" fmla="*/ 59 w 126"/>
                  <a:gd name="T33" fmla="*/ 0 h 1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6"/>
                  <a:gd name="T53" fmla="*/ 126 w 126"/>
                  <a:gd name="T54" fmla="*/ 126 h 1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6">
                    <a:moveTo>
                      <a:pt x="59" y="0"/>
                    </a:moveTo>
                    <a:lnTo>
                      <a:pt x="34" y="9"/>
                    </a:lnTo>
                    <a:lnTo>
                      <a:pt x="17" y="26"/>
                    </a:lnTo>
                    <a:lnTo>
                      <a:pt x="9" y="42"/>
                    </a:lnTo>
                    <a:lnTo>
                      <a:pt x="0" y="68"/>
                    </a:lnTo>
                    <a:lnTo>
                      <a:pt x="9" y="93"/>
                    </a:lnTo>
                    <a:lnTo>
                      <a:pt x="17" y="110"/>
                    </a:lnTo>
                    <a:lnTo>
                      <a:pt x="34" y="126"/>
                    </a:lnTo>
                    <a:lnTo>
                      <a:pt x="59" y="126"/>
                    </a:lnTo>
                    <a:lnTo>
                      <a:pt x="84" y="126"/>
                    </a:lnTo>
                    <a:lnTo>
                      <a:pt x="109" y="110"/>
                    </a:lnTo>
                    <a:lnTo>
                      <a:pt x="118" y="93"/>
                    </a:lnTo>
                    <a:lnTo>
                      <a:pt x="126" y="68"/>
                    </a:lnTo>
                    <a:lnTo>
                      <a:pt x="118" y="42"/>
                    </a:lnTo>
                    <a:lnTo>
                      <a:pt x="109" y="26"/>
                    </a:lnTo>
                    <a:lnTo>
                      <a:pt x="84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40" name="Freeform 39"/>
              <p:cNvSpPr>
                <a:spLocks/>
              </p:cNvSpPr>
              <p:nvPr/>
            </p:nvSpPr>
            <p:spPr bwMode="auto">
              <a:xfrm>
                <a:off x="1093" y="1290"/>
                <a:ext cx="109" cy="109"/>
              </a:xfrm>
              <a:custGeom>
                <a:avLst/>
                <a:gdLst>
                  <a:gd name="T0" fmla="*/ 50 w 109"/>
                  <a:gd name="T1" fmla="*/ 0 h 109"/>
                  <a:gd name="T2" fmla="*/ 33 w 109"/>
                  <a:gd name="T3" fmla="*/ 8 h 109"/>
                  <a:gd name="T4" fmla="*/ 16 w 109"/>
                  <a:gd name="T5" fmla="*/ 17 h 109"/>
                  <a:gd name="T6" fmla="*/ 8 w 109"/>
                  <a:gd name="T7" fmla="*/ 33 h 109"/>
                  <a:gd name="T8" fmla="*/ 0 w 109"/>
                  <a:gd name="T9" fmla="*/ 59 h 109"/>
                  <a:gd name="T10" fmla="*/ 8 w 109"/>
                  <a:gd name="T11" fmla="*/ 75 h 109"/>
                  <a:gd name="T12" fmla="*/ 16 w 109"/>
                  <a:gd name="T13" fmla="*/ 92 h 109"/>
                  <a:gd name="T14" fmla="*/ 33 w 109"/>
                  <a:gd name="T15" fmla="*/ 109 h 109"/>
                  <a:gd name="T16" fmla="*/ 50 w 109"/>
                  <a:gd name="T17" fmla="*/ 109 h 109"/>
                  <a:gd name="T18" fmla="*/ 75 w 109"/>
                  <a:gd name="T19" fmla="*/ 109 h 109"/>
                  <a:gd name="T20" fmla="*/ 92 w 109"/>
                  <a:gd name="T21" fmla="*/ 92 h 109"/>
                  <a:gd name="T22" fmla="*/ 109 w 109"/>
                  <a:gd name="T23" fmla="*/ 75 h 109"/>
                  <a:gd name="T24" fmla="*/ 109 w 109"/>
                  <a:gd name="T25" fmla="*/ 59 h 109"/>
                  <a:gd name="T26" fmla="*/ 109 w 109"/>
                  <a:gd name="T27" fmla="*/ 33 h 109"/>
                  <a:gd name="T28" fmla="*/ 92 w 109"/>
                  <a:gd name="T29" fmla="*/ 17 h 109"/>
                  <a:gd name="T30" fmla="*/ 75 w 109"/>
                  <a:gd name="T31" fmla="*/ 8 h 109"/>
                  <a:gd name="T32" fmla="*/ 50 w 109"/>
                  <a:gd name="T33" fmla="*/ 0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09"/>
                  <a:gd name="T53" fmla="*/ 109 w 109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09">
                    <a:moveTo>
                      <a:pt x="50" y="0"/>
                    </a:moveTo>
                    <a:lnTo>
                      <a:pt x="33" y="8"/>
                    </a:lnTo>
                    <a:lnTo>
                      <a:pt x="16" y="17"/>
                    </a:lnTo>
                    <a:lnTo>
                      <a:pt x="8" y="33"/>
                    </a:lnTo>
                    <a:lnTo>
                      <a:pt x="0" y="59"/>
                    </a:lnTo>
                    <a:lnTo>
                      <a:pt x="8" y="75"/>
                    </a:lnTo>
                    <a:lnTo>
                      <a:pt x="16" y="92"/>
                    </a:lnTo>
                    <a:lnTo>
                      <a:pt x="33" y="109"/>
                    </a:lnTo>
                    <a:lnTo>
                      <a:pt x="50" y="109"/>
                    </a:lnTo>
                    <a:lnTo>
                      <a:pt x="75" y="109"/>
                    </a:lnTo>
                    <a:lnTo>
                      <a:pt x="92" y="92"/>
                    </a:lnTo>
                    <a:lnTo>
                      <a:pt x="109" y="75"/>
                    </a:lnTo>
                    <a:lnTo>
                      <a:pt x="109" y="59"/>
                    </a:lnTo>
                    <a:lnTo>
                      <a:pt x="109" y="33"/>
                    </a:lnTo>
                    <a:lnTo>
                      <a:pt x="92" y="17"/>
                    </a:lnTo>
                    <a:lnTo>
                      <a:pt x="75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41" name="Freeform 40"/>
              <p:cNvSpPr>
                <a:spLocks/>
              </p:cNvSpPr>
              <p:nvPr/>
            </p:nvSpPr>
            <p:spPr bwMode="auto">
              <a:xfrm>
                <a:off x="1101" y="1298"/>
                <a:ext cx="92" cy="93"/>
              </a:xfrm>
              <a:custGeom>
                <a:avLst/>
                <a:gdLst>
                  <a:gd name="T0" fmla="*/ 42 w 92"/>
                  <a:gd name="T1" fmla="*/ 0 h 93"/>
                  <a:gd name="T2" fmla="*/ 25 w 92"/>
                  <a:gd name="T3" fmla="*/ 9 h 93"/>
                  <a:gd name="T4" fmla="*/ 8 w 92"/>
                  <a:gd name="T5" fmla="*/ 17 h 93"/>
                  <a:gd name="T6" fmla="*/ 0 w 92"/>
                  <a:gd name="T7" fmla="*/ 51 h 93"/>
                  <a:gd name="T8" fmla="*/ 8 w 92"/>
                  <a:gd name="T9" fmla="*/ 84 h 93"/>
                  <a:gd name="T10" fmla="*/ 42 w 92"/>
                  <a:gd name="T11" fmla="*/ 93 h 93"/>
                  <a:gd name="T12" fmla="*/ 84 w 92"/>
                  <a:gd name="T13" fmla="*/ 84 h 93"/>
                  <a:gd name="T14" fmla="*/ 92 w 92"/>
                  <a:gd name="T15" fmla="*/ 51 h 93"/>
                  <a:gd name="T16" fmla="*/ 84 w 92"/>
                  <a:gd name="T17" fmla="*/ 17 h 93"/>
                  <a:gd name="T18" fmla="*/ 67 w 92"/>
                  <a:gd name="T19" fmla="*/ 9 h 93"/>
                  <a:gd name="T20" fmla="*/ 42 w 92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3"/>
                  <a:gd name="T35" fmla="*/ 92 w 92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3">
                    <a:moveTo>
                      <a:pt x="42" y="0"/>
                    </a:moveTo>
                    <a:lnTo>
                      <a:pt x="25" y="9"/>
                    </a:lnTo>
                    <a:lnTo>
                      <a:pt x="8" y="17"/>
                    </a:lnTo>
                    <a:lnTo>
                      <a:pt x="0" y="51"/>
                    </a:lnTo>
                    <a:lnTo>
                      <a:pt x="8" y="84"/>
                    </a:lnTo>
                    <a:lnTo>
                      <a:pt x="42" y="93"/>
                    </a:lnTo>
                    <a:lnTo>
                      <a:pt x="84" y="84"/>
                    </a:lnTo>
                    <a:lnTo>
                      <a:pt x="92" y="51"/>
                    </a:lnTo>
                    <a:lnTo>
                      <a:pt x="84" y="17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42" name="Freeform 41"/>
              <p:cNvSpPr>
                <a:spLocks/>
              </p:cNvSpPr>
              <p:nvPr/>
            </p:nvSpPr>
            <p:spPr bwMode="auto">
              <a:xfrm>
                <a:off x="1109" y="1307"/>
                <a:ext cx="76" cy="75"/>
              </a:xfrm>
              <a:custGeom>
                <a:avLst/>
                <a:gdLst>
                  <a:gd name="T0" fmla="*/ 42 w 76"/>
                  <a:gd name="T1" fmla="*/ 0 h 75"/>
                  <a:gd name="T2" fmla="*/ 9 w 76"/>
                  <a:gd name="T3" fmla="*/ 8 h 75"/>
                  <a:gd name="T4" fmla="*/ 0 w 76"/>
                  <a:gd name="T5" fmla="*/ 42 h 75"/>
                  <a:gd name="T6" fmla="*/ 9 w 76"/>
                  <a:gd name="T7" fmla="*/ 67 h 75"/>
                  <a:gd name="T8" fmla="*/ 42 w 76"/>
                  <a:gd name="T9" fmla="*/ 75 h 75"/>
                  <a:gd name="T10" fmla="*/ 68 w 76"/>
                  <a:gd name="T11" fmla="*/ 67 h 75"/>
                  <a:gd name="T12" fmla="*/ 76 w 76"/>
                  <a:gd name="T13" fmla="*/ 42 h 75"/>
                  <a:gd name="T14" fmla="*/ 68 w 76"/>
                  <a:gd name="T15" fmla="*/ 8 h 75"/>
                  <a:gd name="T16" fmla="*/ 42 w 76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5"/>
                  <a:gd name="T29" fmla="*/ 76 w 76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5">
                    <a:moveTo>
                      <a:pt x="42" y="0"/>
                    </a:moveTo>
                    <a:lnTo>
                      <a:pt x="9" y="8"/>
                    </a:lnTo>
                    <a:lnTo>
                      <a:pt x="0" y="42"/>
                    </a:lnTo>
                    <a:lnTo>
                      <a:pt x="9" y="67"/>
                    </a:lnTo>
                    <a:lnTo>
                      <a:pt x="42" y="75"/>
                    </a:lnTo>
                    <a:lnTo>
                      <a:pt x="68" y="67"/>
                    </a:lnTo>
                    <a:lnTo>
                      <a:pt x="76" y="42"/>
                    </a:lnTo>
                    <a:lnTo>
                      <a:pt x="68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43" name="Freeform 42"/>
              <p:cNvSpPr>
                <a:spLocks/>
              </p:cNvSpPr>
              <p:nvPr/>
            </p:nvSpPr>
            <p:spPr bwMode="auto">
              <a:xfrm>
                <a:off x="1118" y="1315"/>
                <a:ext cx="59" cy="67"/>
              </a:xfrm>
              <a:custGeom>
                <a:avLst/>
                <a:gdLst>
                  <a:gd name="T0" fmla="*/ 33 w 59"/>
                  <a:gd name="T1" fmla="*/ 0 h 67"/>
                  <a:gd name="T2" fmla="*/ 8 w 59"/>
                  <a:gd name="T3" fmla="*/ 8 h 67"/>
                  <a:gd name="T4" fmla="*/ 0 w 59"/>
                  <a:gd name="T5" fmla="*/ 34 h 67"/>
                  <a:gd name="T6" fmla="*/ 8 w 59"/>
                  <a:gd name="T7" fmla="*/ 59 h 67"/>
                  <a:gd name="T8" fmla="*/ 33 w 59"/>
                  <a:gd name="T9" fmla="*/ 67 h 67"/>
                  <a:gd name="T10" fmla="*/ 50 w 59"/>
                  <a:gd name="T11" fmla="*/ 59 h 67"/>
                  <a:gd name="T12" fmla="*/ 59 w 59"/>
                  <a:gd name="T13" fmla="*/ 34 h 67"/>
                  <a:gd name="T14" fmla="*/ 50 w 59"/>
                  <a:gd name="T15" fmla="*/ 8 h 67"/>
                  <a:gd name="T16" fmla="*/ 33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3" y="0"/>
                    </a:moveTo>
                    <a:lnTo>
                      <a:pt x="8" y="8"/>
                    </a:lnTo>
                    <a:lnTo>
                      <a:pt x="0" y="34"/>
                    </a:lnTo>
                    <a:lnTo>
                      <a:pt x="8" y="59"/>
                    </a:lnTo>
                    <a:lnTo>
                      <a:pt x="33" y="67"/>
                    </a:lnTo>
                    <a:lnTo>
                      <a:pt x="50" y="59"/>
                    </a:lnTo>
                    <a:lnTo>
                      <a:pt x="59" y="34"/>
                    </a:lnTo>
                    <a:lnTo>
                      <a:pt x="50" y="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44" name="Freeform 43"/>
              <p:cNvSpPr>
                <a:spLocks/>
              </p:cNvSpPr>
              <p:nvPr/>
            </p:nvSpPr>
            <p:spPr bwMode="auto">
              <a:xfrm>
                <a:off x="1126" y="1323"/>
                <a:ext cx="51" cy="51"/>
              </a:xfrm>
              <a:custGeom>
                <a:avLst/>
                <a:gdLst>
                  <a:gd name="T0" fmla="*/ 25 w 51"/>
                  <a:gd name="T1" fmla="*/ 0 h 51"/>
                  <a:gd name="T2" fmla="*/ 9 w 51"/>
                  <a:gd name="T3" fmla="*/ 9 h 51"/>
                  <a:gd name="T4" fmla="*/ 0 w 51"/>
                  <a:gd name="T5" fmla="*/ 26 h 51"/>
                  <a:gd name="T6" fmla="*/ 9 w 51"/>
                  <a:gd name="T7" fmla="*/ 42 h 51"/>
                  <a:gd name="T8" fmla="*/ 25 w 51"/>
                  <a:gd name="T9" fmla="*/ 51 h 51"/>
                  <a:gd name="T10" fmla="*/ 42 w 51"/>
                  <a:gd name="T11" fmla="*/ 42 h 51"/>
                  <a:gd name="T12" fmla="*/ 51 w 51"/>
                  <a:gd name="T13" fmla="*/ 26 h 51"/>
                  <a:gd name="T14" fmla="*/ 42 w 51"/>
                  <a:gd name="T15" fmla="*/ 9 h 51"/>
                  <a:gd name="T16" fmla="*/ 25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1"/>
                  <a:gd name="T29" fmla="*/ 51 w 5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1">
                    <a:moveTo>
                      <a:pt x="25" y="0"/>
                    </a:moveTo>
                    <a:lnTo>
                      <a:pt x="9" y="9"/>
                    </a:lnTo>
                    <a:lnTo>
                      <a:pt x="0" y="26"/>
                    </a:lnTo>
                    <a:lnTo>
                      <a:pt x="9" y="42"/>
                    </a:lnTo>
                    <a:lnTo>
                      <a:pt x="25" y="51"/>
                    </a:lnTo>
                    <a:lnTo>
                      <a:pt x="42" y="42"/>
                    </a:lnTo>
                    <a:lnTo>
                      <a:pt x="51" y="26"/>
                    </a:lnTo>
                    <a:lnTo>
                      <a:pt x="42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45" name="Freeform 44"/>
              <p:cNvSpPr>
                <a:spLocks/>
              </p:cNvSpPr>
              <p:nvPr/>
            </p:nvSpPr>
            <p:spPr bwMode="auto">
              <a:xfrm>
                <a:off x="1135" y="1332"/>
                <a:ext cx="33" cy="33"/>
              </a:xfrm>
              <a:custGeom>
                <a:avLst/>
                <a:gdLst>
                  <a:gd name="T0" fmla="*/ 16 w 33"/>
                  <a:gd name="T1" fmla="*/ 0 h 33"/>
                  <a:gd name="T2" fmla="*/ 8 w 33"/>
                  <a:gd name="T3" fmla="*/ 8 h 33"/>
                  <a:gd name="T4" fmla="*/ 0 w 33"/>
                  <a:gd name="T5" fmla="*/ 17 h 33"/>
                  <a:gd name="T6" fmla="*/ 8 w 33"/>
                  <a:gd name="T7" fmla="*/ 25 h 33"/>
                  <a:gd name="T8" fmla="*/ 16 w 33"/>
                  <a:gd name="T9" fmla="*/ 33 h 33"/>
                  <a:gd name="T10" fmla="*/ 25 w 33"/>
                  <a:gd name="T11" fmla="*/ 25 h 33"/>
                  <a:gd name="T12" fmla="*/ 33 w 33"/>
                  <a:gd name="T13" fmla="*/ 17 h 33"/>
                  <a:gd name="T14" fmla="*/ 25 w 33"/>
                  <a:gd name="T15" fmla="*/ 8 h 33"/>
                  <a:gd name="T16" fmla="*/ 16 w 33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3"/>
                  <a:gd name="T29" fmla="*/ 33 w 33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3">
                    <a:moveTo>
                      <a:pt x="16" y="0"/>
                    </a:moveTo>
                    <a:lnTo>
                      <a:pt x="8" y="8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16" y="33"/>
                    </a:lnTo>
                    <a:lnTo>
                      <a:pt x="25" y="25"/>
                    </a:lnTo>
                    <a:lnTo>
                      <a:pt x="33" y="17"/>
                    </a:lnTo>
                    <a:lnTo>
                      <a:pt x="25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46" name="Freeform 45"/>
              <p:cNvSpPr>
                <a:spLocks/>
              </p:cNvSpPr>
              <p:nvPr/>
            </p:nvSpPr>
            <p:spPr bwMode="auto">
              <a:xfrm>
                <a:off x="1143" y="1340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0 w 17"/>
                  <a:gd name="T3" fmla="*/ 0 h 17"/>
                  <a:gd name="T4" fmla="*/ 0 w 17"/>
                  <a:gd name="T5" fmla="*/ 9 h 17"/>
                  <a:gd name="T6" fmla="*/ 0 w 17"/>
                  <a:gd name="T7" fmla="*/ 17 h 17"/>
                  <a:gd name="T8" fmla="*/ 8 w 17"/>
                  <a:gd name="T9" fmla="*/ 17 h 17"/>
                  <a:gd name="T10" fmla="*/ 17 w 17"/>
                  <a:gd name="T11" fmla="*/ 17 h 17"/>
                  <a:gd name="T12" fmla="*/ 17 w 17"/>
                  <a:gd name="T13" fmla="*/ 9 h 17"/>
                  <a:gd name="T14" fmla="*/ 17 w 17"/>
                  <a:gd name="T15" fmla="*/ 0 h 17"/>
                  <a:gd name="T16" fmla="*/ 8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8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88" name="Group 62"/>
            <p:cNvGrpSpPr>
              <a:grpSpLocks/>
            </p:cNvGrpSpPr>
            <p:nvPr/>
          </p:nvGrpSpPr>
          <p:grpSpPr bwMode="auto">
            <a:xfrm>
              <a:off x="1774825" y="2447925"/>
              <a:ext cx="385763" cy="400050"/>
              <a:chOff x="1118" y="1542"/>
              <a:chExt cx="243" cy="252"/>
            </a:xfrm>
          </p:grpSpPr>
          <p:sp>
            <p:nvSpPr>
              <p:cNvPr id="1117" name="Freeform 47"/>
              <p:cNvSpPr>
                <a:spLocks/>
              </p:cNvSpPr>
              <p:nvPr/>
            </p:nvSpPr>
            <p:spPr bwMode="auto">
              <a:xfrm>
                <a:off x="1118" y="1542"/>
                <a:ext cx="243" cy="252"/>
              </a:xfrm>
              <a:custGeom>
                <a:avLst/>
                <a:gdLst>
                  <a:gd name="T0" fmla="*/ 126 w 243"/>
                  <a:gd name="T1" fmla="*/ 0 h 252"/>
                  <a:gd name="T2" fmla="*/ 75 w 243"/>
                  <a:gd name="T3" fmla="*/ 8 h 252"/>
                  <a:gd name="T4" fmla="*/ 42 w 243"/>
                  <a:gd name="T5" fmla="*/ 42 h 252"/>
                  <a:gd name="T6" fmla="*/ 8 w 243"/>
                  <a:gd name="T7" fmla="*/ 76 h 252"/>
                  <a:gd name="T8" fmla="*/ 0 w 243"/>
                  <a:gd name="T9" fmla="*/ 126 h 252"/>
                  <a:gd name="T10" fmla="*/ 8 w 243"/>
                  <a:gd name="T11" fmla="*/ 177 h 252"/>
                  <a:gd name="T12" fmla="*/ 42 w 243"/>
                  <a:gd name="T13" fmla="*/ 219 h 252"/>
                  <a:gd name="T14" fmla="*/ 75 w 243"/>
                  <a:gd name="T15" fmla="*/ 244 h 252"/>
                  <a:gd name="T16" fmla="*/ 126 w 243"/>
                  <a:gd name="T17" fmla="*/ 252 h 252"/>
                  <a:gd name="T18" fmla="*/ 176 w 243"/>
                  <a:gd name="T19" fmla="*/ 244 h 252"/>
                  <a:gd name="T20" fmla="*/ 210 w 243"/>
                  <a:gd name="T21" fmla="*/ 219 h 252"/>
                  <a:gd name="T22" fmla="*/ 235 w 243"/>
                  <a:gd name="T23" fmla="*/ 177 h 252"/>
                  <a:gd name="T24" fmla="*/ 243 w 243"/>
                  <a:gd name="T25" fmla="*/ 126 h 252"/>
                  <a:gd name="T26" fmla="*/ 235 w 243"/>
                  <a:gd name="T27" fmla="*/ 76 h 252"/>
                  <a:gd name="T28" fmla="*/ 210 w 243"/>
                  <a:gd name="T29" fmla="*/ 42 h 252"/>
                  <a:gd name="T30" fmla="*/ 176 w 243"/>
                  <a:gd name="T31" fmla="*/ 8 h 252"/>
                  <a:gd name="T32" fmla="*/ 126 w 243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3"/>
                  <a:gd name="T52" fmla="*/ 0 h 252"/>
                  <a:gd name="T53" fmla="*/ 243 w 243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3" h="252">
                    <a:moveTo>
                      <a:pt x="126" y="0"/>
                    </a:moveTo>
                    <a:lnTo>
                      <a:pt x="75" y="8"/>
                    </a:lnTo>
                    <a:lnTo>
                      <a:pt x="42" y="42"/>
                    </a:lnTo>
                    <a:lnTo>
                      <a:pt x="8" y="76"/>
                    </a:lnTo>
                    <a:lnTo>
                      <a:pt x="0" y="126"/>
                    </a:lnTo>
                    <a:lnTo>
                      <a:pt x="8" y="177"/>
                    </a:lnTo>
                    <a:lnTo>
                      <a:pt x="42" y="219"/>
                    </a:lnTo>
                    <a:lnTo>
                      <a:pt x="75" y="244"/>
                    </a:lnTo>
                    <a:lnTo>
                      <a:pt x="126" y="252"/>
                    </a:lnTo>
                    <a:lnTo>
                      <a:pt x="176" y="244"/>
                    </a:lnTo>
                    <a:lnTo>
                      <a:pt x="210" y="219"/>
                    </a:lnTo>
                    <a:lnTo>
                      <a:pt x="235" y="177"/>
                    </a:lnTo>
                    <a:lnTo>
                      <a:pt x="243" y="126"/>
                    </a:lnTo>
                    <a:lnTo>
                      <a:pt x="235" y="76"/>
                    </a:lnTo>
                    <a:lnTo>
                      <a:pt x="210" y="42"/>
                    </a:lnTo>
                    <a:lnTo>
                      <a:pt x="176" y="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18" name="Freeform 48"/>
              <p:cNvSpPr>
                <a:spLocks/>
              </p:cNvSpPr>
              <p:nvPr/>
            </p:nvSpPr>
            <p:spPr bwMode="auto">
              <a:xfrm>
                <a:off x="1126" y="1559"/>
                <a:ext cx="219" cy="219"/>
              </a:xfrm>
              <a:custGeom>
                <a:avLst/>
                <a:gdLst>
                  <a:gd name="T0" fmla="*/ 118 w 219"/>
                  <a:gd name="T1" fmla="*/ 0 h 219"/>
                  <a:gd name="T2" fmla="*/ 67 w 219"/>
                  <a:gd name="T3" fmla="*/ 8 h 219"/>
                  <a:gd name="T4" fmla="*/ 34 w 219"/>
                  <a:gd name="T5" fmla="*/ 34 h 219"/>
                  <a:gd name="T6" fmla="*/ 9 w 219"/>
                  <a:gd name="T7" fmla="*/ 67 h 219"/>
                  <a:gd name="T8" fmla="*/ 0 w 219"/>
                  <a:gd name="T9" fmla="*/ 109 h 219"/>
                  <a:gd name="T10" fmla="*/ 9 w 219"/>
                  <a:gd name="T11" fmla="*/ 151 h 219"/>
                  <a:gd name="T12" fmla="*/ 34 w 219"/>
                  <a:gd name="T13" fmla="*/ 185 h 219"/>
                  <a:gd name="T14" fmla="*/ 67 w 219"/>
                  <a:gd name="T15" fmla="*/ 210 h 219"/>
                  <a:gd name="T16" fmla="*/ 118 w 219"/>
                  <a:gd name="T17" fmla="*/ 219 h 219"/>
                  <a:gd name="T18" fmla="*/ 160 w 219"/>
                  <a:gd name="T19" fmla="*/ 210 h 219"/>
                  <a:gd name="T20" fmla="*/ 193 w 219"/>
                  <a:gd name="T21" fmla="*/ 185 h 219"/>
                  <a:gd name="T22" fmla="*/ 210 w 219"/>
                  <a:gd name="T23" fmla="*/ 151 h 219"/>
                  <a:gd name="T24" fmla="*/ 219 w 219"/>
                  <a:gd name="T25" fmla="*/ 109 h 219"/>
                  <a:gd name="T26" fmla="*/ 210 w 219"/>
                  <a:gd name="T27" fmla="*/ 67 h 219"/>
                  <a:gd name="T28" fmla="*/ 193 w 219"/>
                  <a:gd name="T29" fmla="*/ 34 h 219"/>
                  <a:gd name="T30" fmla="*/ 160 w 219"/>
                  <a:gd name="T31" fmla="*/ 8 h 219"/>
                  <a:gd name="T32" fmla="*/ 118 w 219"/>
                  <a:gd name="T33" fmla="*/ 0 h 2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9"/>
                  <a:gd name="T52" fmla="*/ 0 h 219"/>
                  <a:gd name="T53" fmla="*/ 219 w 219"/>
                  <a:gd name="T54" fmla="*/ 219 h 2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9" h="219">
                    <a:moveTo>
                      <a:pt x="118" y="0"/>
                    </a:moveTo>
                    <a:lnTo>
                      <a:pt x="67" y="8"/>
                    </a:lnTo>
                    <a:lnTo>
                      <a:pt x="34" y="34"/>
                    </a:lnTo>
                    <a:lnTo>
                      <a:pt x="9" y="67"/>
                    </a:lnTo>
                    <a:lnTo>
                      <a:pt x="0" y="109"/>
                    </a:lnTo>
                    <a:lnTo>
                      <a:pt x="9" y="151"/>
                    </a:lnTo>
                    <a:lnTo>
                      <a:pt x="34" y="185"/>
                    </a:lnTo>
                    <a:lnTo>
                      <a:pt x="67" y="210"/>
                    </a:lnTo>
                    <a:lnTo>
                      <a:pt x="118" y="219"/>
                    </a:lnTo>
                    <a:lnTo>
                      <a:pt x="160" y="210"/>
                    </a:lnTo>
                    <a:lnTo>
                      <a:pt x="193" y="185"/>
                    </a:lnTo>
                    <a:lnTo>
                      <a:pt x="210" y="151"/>
                    </a:lnTo>
                    <a:lnTo>
                      <a:pt x="219" y="109"/>
                    </a:lnTo>
                    <a:lnTo>
                      <a:pt x="210" y="67"/>
                    </a:lnTo>
                    <a:lnTo>
                      <a:pt x="193" y="34"/>
                    </a:lnTo>
                    <a:lnTo>
                      <a:pt x="160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19" name="Freeform 49"/>
              <p:cNvSpPr>
                <a:spLocks/>
              </p:cNvSpPr>
              <p:nvPr/>
            </p:nvSpPr>
            <p:spPr bwMode="auto">
              <a:xfrm>
                <a:off x="1135" y="1567"/>
                <a:ext cx="201" cy="202"/>
              </a:xfrm>
              <a:custGeom>
                <a:avLst/>
                <a:gdLst>
                  <a:gd name="T0" fmla="*/ 109 w 201"/>
                  <a:gd name="T1" fmla="*/ 0 h 202"/>
                  <a:gd name="T2" fmla="*/ 67 w 201"/>
                  <a:gd name="T3" fmla="*/ 9 h 202"/>
                  <a:gd name="T4" fmla="*/ 33 w 201"/>
                  <a:gd name="T5" fmla="*/ 34 h 202"/>
                  <a:gd name="T6" fmla="*/ 8 w 201"/>
                  <a:gd name="T7" fmla="*/ 68 h 202"/>
                  <a:gd name="T8" fmla="*/ 0 w 201"/>
                  <a:gd name="T9" fmla="*/ 101 h 202"/>
                  <a:gd name="T10" fmla="*/ 8 w 201"/>
                  <a:gd name="T11" fmla="*/ 143 h 202"/>
                  <a:gd name="T12" fmla="*/ 33 w 201"/>
                  <a:gd name="T13" fmla="*/ 177 h 202"/>
                  <a:gd name="T14" fmla="*/ 67 w 201"/>
                  <a:gd name="T15" fmla="*/ 194 h 202"/>
                  <a:gd name="T16" fmla="*/ 109 w 201"/>
                  <a:gd name="T17" fmla="*/ 202 h 202"/>
                  <a:gd name="T18" fmla="*/ 142 w 201"/>
                  <a:gd name="T19" fmla="*/ 194 h 202"/>
                  <a:gd name="T20" fmla="*/ 176 w 201"/>
                  <a:gd name="T21" fmla="*/ 177 h 202"/>
                  <a:gd name="T22" fmla="*/ 193 w 201"/>
                  <a:gd name="T23" fmla="*/ 143 h 202"/>
                  <a:gd name="T24" fmla="*/ 201 w 201"/>
                  <a:gd name="T25" fmla="*/ 101 h 202"/>
                  <a:gd name="T26" fmla="*/ 193 w 201"/>
                  <a:gd name="T27" fmla="*/ 68 h 202"/>
                  <a:gd name="T28" fmla="*/ 176 w 201"/>
                  <a:gd name="T29" fmla="*/ 34 h 202"/>
                  <a:gd name="T30" fmla="*/ 142 w 201"/>
                  <a:gd name="T31" fmla="*/ 9 h 202"/>
                  <a:gd name="T32" fmla="*/ 109 w 201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202"/>
                  <a:gd name="T53" fmla="*/ 201 w 201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202">
                    <a:moveTo>
                      <a:pt x="109" y="0"/>
                    </a:moveTo>
                    <a:lnTo>
                      <a:pt x="67" y="9"/>
                    </a:lnTo>
                    <a:lnTo>
                      <a:pt x="33" y="34"/>
                    </a:lnTo>
                    <a:lnTo>
                      <a:pt x="8" y="68"/>
                    </a:lnTo>
                    <a:lnTo>
                      <a:pt x="0" y="101"/>
                    </a:lnTo>
                    <a:lnTo>
                      <a:pt x="8" y="143"/>
                    </a:lnTo>
                    <a:lnTo>
                      <a:pt x="33" y="177"/>
                    </a:lnTo>
                    <a:lnTo>
                      <a:pt x="67" y="194"/>
                    </a:lnTo>
                    <a:lnTo>
                      <a:pt x="109" y="202"/>
                    </a:lnTo>
                    <a:lnTo>
                      <a:pt x="142" y="194"/>
                    </a:lnTo>
                    <a:lnTo>
                      <a:pt x="176" y="177"/>
                    </a:lnTo>
                    <a:lnTo>
                      <a:pt x="193" y="143"/>
                    </a:lnTo>
                    <a:lnTo>
                      <a:pt x="201" y="101"/>
                    </a:lnTo>
                    <a:lnTo>
                      <a:pt x="193" y="68"/>
                    </a:lnTo>
                    <a:lnTo>
                      <a:pt x="176" y="34"/>
                    </a:lnTo>
                    <a:lnTo>
                      <a:pt x="142" y="9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20" name="Freeform 50"/>
              <p:cNvSpPr>
                <a:spLocks/>
              </p:cNvSpPr>
              <p:nvPr/>
            </p:nvSpPr>
            <p:spPr bwMode="auto">
              <a:xfrm>
                <a:off x="1143" y="1576"/>
                <a:ext cx="185" cy="193"/>
              </a:xfrm>
              <a:custGeom>
                <a:avLst/>
                <a:gdLst>
                  <a:gd name="T0" fmla="*/ 101 w 185"/>
                  <a:gd name="T1" fmla="*/ 0 h 193"/>
                  <a:gd name="T2" fmla="*/ 59 w 185"/>
                  <a:gd name="T3" fmla="*/ 8 h 193"/>
                  <a:gd name="T4" fmla="*/ 25 w 185"/>
                  <a:gd name="T5" fmla="*/ 25 h 193"/>
                  <a:gd name="T6" fmla="*/ 8 w 185"/>
                  <a:gd name="T7" fmla="*/ 59 h 193"/>
                  <a:gd name="T8" fmla="*/ 0 w 185"/>
                  <a:gd name="T9" fmla="*/ 92 h 193"/>
                  <a:gd name="T10" fmla="*/ 8 w 185"/>
                  <a:gd name="T11" fmla="*/ 126 h 193"/>
                  <a:gd name="T12" fmla="*/ 25 w 185"/>
                  <a:gd name="T13" fmla="*/ 160 h 193"/>
                  <a:gd name="T14" fmla="*/ 59 w 185"/>
                  <a:gd name="T15" fmla="*/ 185 h 193"/>
                  <a:gd name="T16" fmla="*/ 101 w 185"/>
                  <a:gd name="T17" fmla="*/ 193 h 193"/>
                  <a:gd name="T18" fmla="*/ 134 w 185"/>
                  <a:gd name="T19" fmla="*/ 185 h 193"/>
                  <a:gd name="T20" fmla="*/ 160 w 185"/>
                  <a:gd name="T21" fmla="*/ 160 h 193"/>
                  <a:gd name="T22" fmla="*/ 176 w 185"/>
                  <a:gd name="T23" fmla="*/ 126 h 193"/>
                  <a:gd name="T24" fmla="*/ 185 w 185"/>
                  <a:gd name="T25" fmla="*/ 92 h 193"/>
                  <a:gd name="T26" fmla="*/ 176 w 185"/>
                  <a:gd name="T27" fmla="*/ 59 h 193"/>
                  <a:gd name="T28" fmla="*/ 160 w 185"/>
                  <a:gd name="T29" fmla="*/ 25 h 193"/>
                  <a:gd name="T30" fmla="*/ 134 w 185"/>
                  <a:gd name="T31" fmla="*/ 8 h 193"/>
                  <a:gd name="T32" fmla="*/ 101 w 185"/>
                  <a:gd name="T33" fmla="*/ 0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3"/>
                  <a:gd name="T53" fmla="*/ 185 w 185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3">
                    <a:moveTo>
                      <a:pt x="101" y="0"/>
                    </a:moveTo>
                    <a:lnTo>
                      <a:pt x="59" y="8"/>
                    </a:lnTo>
                    <a:lnTo>
                      <a:pt x="25" y="25"/>
                    </a:lnTo>
                    <a:lnTo>
                      <a:pt x="8" y="59"/>
                    </a:lnTo>
                    <a:lnTo>
                      <a:pt x="0" y="92"/>
                    </a:lnTo>
                    <a:lnTo>
                      <a:pt x="8" y="126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101" y="193"/>
                    </a:lnTo>
                    <a:lnTo>
                      <a:pt x="134" y="185"/>
                    </a:lnTo>
                    <a:lnTo>
                      <a:pt x="160" y="160"/>
                    </a:lnTo>
                    <a:lnTo>
                      <a:pt x="176" y="126"/>
                    </a:lnTo>
                    <a:lnTo>
                      <a:pt x="185" y="92"/>
                    </a:lnTo>
                    <a:lnTo>
                      <a:pt x="176" y="59"/>
                    </a:lnTo>
                    <a:lnTo>
                      <a:pt x="160" y="25"/>
                    </a:lnTo>
                    <a:lnTo>
                      <a:pt x="134" y="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21" name="Freeform 51"/>
              <p:cNvSpPr>
                <a:spLocks/>
              </p:cNvSpPr>
              <p:nvPr/>
            </p:nvSpPr>
            <p:spPr bwMode="auto">
              <a:xfrm>
                <a:off x="1151" y="1584"/>
                <a:ext cx="177" cy="177"/>
              </a:xfrm>
              <a:custGeom>
                <a:avLst/>
                <a:gdLst>
                  <a:gd name="T0" fmla="*/ 93 w 177"/>
                  <a:gd name="T1" fmla="*/ 0 h 177"/>
                  <a:gd name="T2" fmla="*/ 59 w 177"/>
                  <a:gd name="T3" fmla="*/ 9 h 177"/>
                  <a:gd name="T4" fmla="*/ 26 w 177"/>
                  <a:gd name="T5" fmla="*/ 25 h 177"/>
                  <a:gd name="T6" fmla="*/ 9 w 177"/>
                  <a:gd name="T7" fmla="*/ 51 h 177"/>
                  <a:gd name="T8" fmla="*/ 0 w 177"/>
                  <a:gd name="T9" fmla="*/ 84 h 177"/>
                  <a:gd name="T10" fmla="*/ 9 w 177"/>
                  <a:gd name="T11" fmla="*/ 118 h 177"/>
                  <a:gd name="T12" fmla="*/ 26 w 177"/>
                  <a:gd name="T13" fmla="*/ 152 h 177"/>
                  <a:gd name="T14" fmla="*/ 59 w 177"/>
                  <a:gd name="T15" fmla="*/ 168 h 177"/>
                  <a:gd name="T16" fmla="*/ 93 w 177"/>
                  <a:gd name="T17" fmla="*/ 177 h 177"/>
                  <a:gd name="T18" fmla="*/ 126 w 177"/>
                  <a:gd name="T19" fmla="*/ 168 h 177"/>
                  <a:gd name="T20" fmla="*/ 152 w 177"/>
                  <a:gd name="T21" fmla="*/ 152 h 177"/>
                  <a:gd name="T22" fmla="*/ 168 w 177"/>
                  <a:gd name="T23" fmla="*/ 118 h 177"/>
                  <a:gd name="T24" fmla="*/ 177 w 177"/>
                  <a:gd name="T25" fmla="*/ 84 h 177"/>
                  <a:gd name="T26" fmla="*/ 168 w 177"/>
                  <a:gd name="T27" fmla="*/ 51 h 177"/>
                  <a:gd name="T28" fmla="*/ 152 w 177"/>
                  <a:gd name="T29" fmla="*/ 25 h 177"/>
                  <a:gd name="T30" fmla="*/ 126 w 177"/>
                  <a:gd name="T31" fmla="*/ 9 h 177"/>
                  <a:gd name="T32" fmla="*/ 93 w 177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77"/>
                  <a:gd name="T53" fmla="*/ 177 w 177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77">
                    <a:moveTo>
                      <a:pt x="93" y="0"/>
                    </a:moveTo>
                    <a:lnTo>
                      <a:pt x="59" y="9"/>
                    </a:lnTo>
                    <a:lnTo>
                      <a:pt x="26" y="25"/>
                    </a:lnTo>
                    <a:lnTo>
                      <a:pt x="9" y="51"/>
                    </a:lnTo>
                    <a:lnTo>
                      <a:pt x="0" y="84"/>
                    </a:lnTo>
                    <a:lnTo>
                      <a:pt x="9" y="118"/>
                    </a:lnTo>
                    <a:lnTo>
                      <a:pt x="26" y="152"/>
                    </a:lnTo>
                    <a:lnTo>
                      <a:pt x="59" y="168"/>
                    </a:lnTo>
                    <a:lnTo>
                      <a:pt x="93" y="177"/>
                    </a:lnTo>
                    <a:lnTo>
                      <a:pt x="126" y="168"/>
                    </a:lnTo>
                    <a:lnTo>
                      <a:pt x="152" y="152"/>
                    </a:lnTo>
                    <a:lnTo>
                      <a:pt x="168" y="118"/>
                    </a:lnTo>
                    <a:lnTo>
                      <a:pt x="177" y="84"/>
                    </a:lnTo>
                    <a:lnTo>
                      <a:pt x="168" y="51"/>
                    </a:lnTo>
                    <a:lnTo>
                      <a:pt x="152" y="25"/>
                    </a:lnTo>
                    <a:lnTo>
                      <a:pt x="126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22" name="Freeform 52"/>
              <p:cNvSpPr>
                <a:spLocks/>
              </p:cNvSpPr>
              <p:nvPr/>
            </p:nvSpPr>
            <p:spPr bwMode="auto">
              <a:xfrm>
                <a:off x="1160" y="1593"/>
                <a:ext cx="159" cy="159"/>
              </a:xfrm>
              <a:custGeom>
                <a:avLst/>
                <a:gdLst>
                  <a:gd name="T0" fmla="*/ 84 w 159"/>
                  <a:gd name="T1" fmla="*/ 0 h 159"/>
                  <a:gd name="T2" fmla="*/ 50 w 159"/>
                  <a:gd name="T3" fmla="*/ 8 h 159"/>
                  <a:gd name="T4" fmla="*/ 25 w 159"/>
                  <a:gd name="T5" fmla="*/ 25 h 159"/>
                  <a:gd name="T6" fmla="*/ 8 w 159"/>
                  <a:gd name="T7" fmla="*/ 50 h 159"/>
                  <a:gd name="T8" fmla="*/ 0 w 159"/>
                  <a:gd name="T9" fmla="*/ 75 h 159"/>
                  <a:gd name="T10" fmla="*/ 8 w 159"/>
                  <a:gd name="T11" fmla="*/ 109 h 159"/>
                  <a:gd name="T12" fmla="*/ 25 w 159"/>
                  <a:gd name="T13" fmla="*/ 134 h 159"/>
                  <a:gd name="T14" fmla="*/ 50 w 159"/>
                  <a:gd name="T15" fmla="*/ 151 h 159"/>
                  <a:gd name="T16" fmla="*/ 84 w 159"/>
                  <a:gd name="T17" fmla="*/ 159 h 159"/>
                  <a:gd name="T18" fmla="*/ 117 w 159"/>
                  <a:gd name="T19" fmla="*/ 151 h 159"/>
                  <a:gd name="T20" fmla="*/ 134 w 159"/>
                  <a:gd name="T21" fmla="*/ 134 h 159"/>
                  <a:gd name="T22" fmla="*/ 151 w 159"/>
                  <a:gd name="T23" fmla="*/ 109 h 159"/>
                  <a:gd name="T24" fmla="*/ 159 w 159"/>
                  <a:gd name="T25" fmla="*/ 75 h 159"/>
                  <a:gd name="T26" fmla="*/ 151 w 159"/>
                  <a:gd name="T27" fmla="*/ 50 h 159"/>
                  <a:gd name="T28" fmla="*/ 134 w 159"/>
                  <a:gd name="T29" fmla="*/ 25 h 159"/>
                  <a:gd name="T30" fmla="*/ 117 w 159"/>
                  <a:gd name="T31" fmla="*/ 8 h 159"/>
                  <a:gd name="T32" fmla="*/ 84 w 159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159"/>
                  <a:gd name="T53" fmla="*/ 159 w 159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159">
                    <a:moveTo>
                      <a:pt x="84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50"/>
                    </a:lnTo>
                    <a:lnTo>
                      <a:pt x="0" y="75"/>
                    </a:lnTo>
                    <a:lnTo>
                      <a:pt x="8" y="109"/>
                    </a:lnTo>
                    <a:lnTo>
                      <a:pt x="25" y="134"/>
                    </a:lnTo>
                    <a:lnTo>
                      <a:pt x="50" y="151"/>
                    </a:lnTo>
                    <a:lnTo>
                      <a:pt x="84" y="159"/>
                    </a:lnTo>
                    <a:lnTo>
                      <a:pt x="117" y="151"/>
                    </a:lnTo>
                    <a:lnTo>
                      <a:pt x="134" y="134"/>
                    </a:lnTo>
                    <a:lnTo>
                      <a:pt x="151" y="109"/>
                    </a:lnTo>
                    <a:lnTo>
                      <a:pt x="159" y="75"/>
                    </a:lnTo>
                    <a:lnTo>
                      <a:pt x="151" y="50"/>
                    </a:lnTo>
                    <a:lnTo>
                      <a:pt x="134" y="25"/>
                    </a:lnTo>
                    <a:lnTo>
                      <a:pt x="117" y="8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23" name="Freeform 53"/>
              <p:cNvSpPr>
                <a:spLocks/>
              </p:cNvSpPr>
              <p:nvPr/>
            </p:nvSpPr>
            <p:spPr bwMode="auto">
              <a:xfrm>
                <a:off x="1168" y="1601"/>
                <a:ext cx="143" cy="143"/>
              </a:xfrm>
              <a:custGeom>
                <a:avLst/>
                <a:gdLst>
                  <a:gd name="T0" fmla="*/ 76 w 143"/>
                  <a:gd name="T1" fmla="*/ 0 h 143"/>
                  <a:gd name="T2" fmla="*/ 51 w 143"/>
                  <a:gd name="T3" fmla="*/ 8 h 143"/>
                  <a:gd name="T4" fmla="*/ 25 w 143"/>
                  <a:gd name="T5" fmla="*/ 25 h 143"/>
                  <a:gd name="T6" fmla="*/ 9 w 143"/>
                  <a:gd name="T7" fmla="*/ 42 h 143"/>
                  <a:gd name="T8" fmla="*/ 0 w 143"/>
                  <a:gd name="T9" fmla="*/ 67 h 143"/>
                  <a:gd name="T10" fmla="*/ 9 w 143"/>
                  <a:gd name="T11" fmla="*/ 101 h 143"/>
                  <a:gd name="T12" fmla="*/ 25 w 143"/>
                  <a:gd name="T13" fmla="*/ 118 h 143"/>
                  <a:gd name="T14" fmla="*/ 51 w 143"/>
                  <a:gd name="T15" fmla="*/ 135 h 143"/>
                  <a:gd name="T16" fmla="*/ 76 w 143"/>
                  <a:gd name="T17" fmla="*/ 143 h 143"/>
                  <a:gd name="T18" fmla="*/ 101 w 143"/>
                  <a:gd name="T19" fmla="*/ 135 h 143"/>
                  <a:gd name="T20" fmla="*/ 126 w 143"/>
                  <a:gd name="T21" fmla="*/ 118 h 143"/>
                  <a:gd name="T22" fmla="*/ 135 w 143"/>
                  <a:gd name="T23" fmla="*/ 101 h 143"/>
                  <a:gd name="T24" fmla="*/ 143 w 143"/>
                  <a:gd name="T25" fmla="*/ 67 h 143"/>
                  <a:gd name="T26" fmla="*/ 135 w 143"/>
                  <a:gd name="T27" fmla="*/ 42 h 143"/>
                  <a:gd name="T28" fmla="*/ 126 w 143"/>
                  <a:gd name="T29" fmla="*/ 25 h 143"/>
                  <a:gd name="T30" fmla="*/ 101 w 143"/>
                  <a:gd name="T31" fmla="*/ 8 h 143"/>
                  <a:gd name="T32" fmla="*/ 76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76" y="0"/>
                    </a:moveTo>
                    <a:lnTo>
                      <a:pt x="51" y="8"/>
                    </a:lnTo>
                    <a:lnTo>
                      <a:pt x="25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101"/>
                    </a:lnTo>
                    <a:lnTo>
                      <a:pt x="25" y="118"/>
                    </a:lnTo>
                    <a:lnTo>
                      <a:pt x="51" y="135"/>
                    </a:lnTo>
                    <a:lnTo>
                      <a:pt x="76" y="143"/>
                    </a:lnTo>
                    <a:lnTo>
                      <a:pt x="101" y="135"/>
                    </a:lnTo>
                    <a:lnTo>
                      <a:pt x="126" y="118"/>
                    </a:lnTo>
                    <a:lnTo>
                      <a:pt x="135" y="101"/>
                    </a:lnTo>
                    <a:lnTo>
                      <a:pt x="143" y="67"/>
                    </a:lnTo>
                    <a:lnTo>
                      <a:pt x="135" y="42"/>
                    </a:lnTo>
                    <a:lnTo>
                      <a:pt x="126" y="25"/>
                    </a:lnTo>
                    <a:lnTo>
                      <a:pt x="101" y="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24" name="Freeform 54"/>
              <p:cNvSpPr>
                <a:spLocks/>
              </p:cNvSpPr>
              <p:nvPr/>
            </p:nvSpPr>
            <p:spPr bwMode="auto">
              <a:xfrm>
                <a:off x="1177" y="1609"/>
                <a:ext cx="126" cy="127"/>
              </a:xfrm>
              <a:custGeom>
                <a:avLst/>
                <a:gdLst>
                  <a:gd name="T0" fmla="*/ 67 w 126"/>
                  <a:gd name="T1" fmla="*/ 0 h 127"/>
                  <a:gd name="T2" fmla="*/ 42 w 126"/>
                  <a:gd name="T3" fmla="*/ 9 h 127"/>
                  <a:gd name="T4" fmla="*/ 25 w 126"/>
                  <a:gd name="T5" fmla="*/ 26 h 127"/>
                  <a:gd name="T6" fmla="*/ 8 w 126"/>
                  <a:gd name="T7" fmla="*/ 42 h 127"/>
                  <a:gd name="T8" fmla="*/ 0 w 126"/>
                  <a:gd name="T9" fmla="*/ 68 h 127"/>
                  <a:gd name="T10" fmla="*/ 8 w 126"/>
                  <a:gd name="T11" fmla="*/ 93 h 127"/>
                  <a:gd name="T12" fmla="*/ 25 w 126"/>
                  <a:gd name="T13" fmla="*/ 110 h 127"/>
                  <a:gd name="T14" fmla="*/ 42 w 126"/>
                  <a:gd name="T15" fmla="*/ 127 h 127"/>
                  <a:gd name="T16" fmla="*/ 67 w 126"/>
                  <a:gd name="T17" fmla="*/ 127 h 127"/>
                  <a:gd name="T18" fmla="*/ 92 w 126"/>
                  <a:gd name="T19" fmla="*/ 127 h 127"/>
                  <a:gd name="T20" fmla="*/ 109 w 126"/>
                  <a:gd name="T21" fmla="*/ 110 h 127"/>
                  <a:gd name="T22" fmla="*/ 126 w 126"/>
                  <a:gd name="T23" fmla="*/ 93 h 127"/>
                  <a:gd name="T24" fmla="*/ 126 w 126"/>
                  <a:gd name="T25" fmla="*/ 68 h 127"/>
                  <a:gd name="T26" fmla="*/ 126 w 126"/>
                  <a:gd name="T27" fmla="*/ 42 h 127"/>
                  <a:gd name="T28" fmla="*/ 109 w 126"/>
                  <a:gd name="T29" fmla="*/ 26 h 127"/>
                  <a:gd name="T30" fmla="*/ 92 w 126"/>
                  <a:gd name="T31" fmla="*/ 9 h 127"/>
                  <a:gd name="T32" fmla="*/ 67 w 126"/>
                  <a:gd name="T33" fmla="*/ 0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7"/>
                  <a:gd name="T53" fmla="*/ 126 w 126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7">
                    <a:moveTo>
                      <a:pt x="67" y="0"/>
                    </a:moveTo>
                    <a:lnTo>
                      <a:pt x="42" y="9"/>
                    </a:lnTo>
                    <a:lnTo>
                      <a:pt x="25" y="26"/>
                    </a:lnTo>
                    <a:lnTo>
                      <a:pt x="8" y="42"/>
                    </a:lnTo>
                    <a:lnTo>
                      <a:pt x="0" y="68"/>
                    </a:lnTo>
                    <a:lnTo>
                      <a:pt x="8" y="93"/>
                    </a:lnTo>
                    <a:lnTo>
                      <a:pt x="25" y="110"/>
                    </a:lnTo>
                    <a:lnTo>
                      <a:pt x="42" y="127"/>
                    </a:lnTo>
                    <a:lnTo>
                      <a:pt x="67" y="127"/>
                    </a:lnTo>
                    <a:lnTo>
                      <a:pt x="92" y="127"/>
                    </a:lnTo>
                    <a:lnTo>
                      <a:pt x="109" y="110"/>
                    </a:lnTo>
                    <a:lnTo>
                      <a:pt x="126" y="93"/>
                    </a:lnTo>
                    <a:lnTo>
                      <a:pt x="126" y="68"/>
                    </a:lnTo>
                    <a:lnTo>
                      <a:pt x="126" y="42"/>
                    </a:lnTo>
                    <a:lnTo>
                      <a:pt x="109" y="26"/>
                    </a:lnTo>
                    <a:lnTo>
                      <a:pt x="92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25" name="Freeform 55"/>
              <p:cNvSpPr>
                <a:spLocks/>
              </p:cNvSpPr>
              <p:nvPr/>
            </p:nvSpPr>
            <p:spPr bwMode="auto">
              <a:xfrm>
                <a:off x="1185" y="1618"/>
                <a:ext cx="109" cy="109"/>
              </a:xfrm>
              <a:custGeom>
                <a:avLst/>
                <a:gdLst>
                  <a:gd name="T0" fmla="*/ 59 w 109"/>
                  <a:gd name="T1" fmla="*/ 0 h 109"/>
                  <a:gd name="T2" fmla="*/ 34 w 109"/>
                  <a:gd name="T3" fmla="*/ 8 h 109"/>
                  <a:gd name="T4" fmla="*/ 17 w 109"/>
                  <a:gd name="T5" fmla="*/ 17 h 109"/>
                  <a:gd name="T6" fmla="*/ 8 w 109"/>
                  <a:gd name="T7" fmla="*/ 33 h 109"/>
                  <a:gd name="T8" fmla="*/ 0 w 109"/>
                  <a:gd name="T9" fmla="*/ 59 h 109"/>
                  <a:gd name="T10" fmla="*/ 8 w 109"/>
                  <a:gd name="T11" fmla="*/ 76 h 109"/>
                  <a:gd name="T12" fmla="*/ 17 w 109"/>
                  <a:gd name="T13" fmla="*/ 92 h 109"/>
                  <a:gd name="T14" fmla="*/ 34 w 109"/>
                  <a:gd name="T15" fmla="*/ 109 h 109"/>
                  <a:gd name="T16" fmla="*/ 59 w 109"/>
                  <a:gd name="T17" fmla="*/ 109 h 109"/>
                  <a:gd name="T18" fmla="*/ 76 w 109"/>
                  <a:gd name="T19" fmla="*/ 109 h 109"/>
                  <a:gd name="T20" fmla="*/ 92 w 109"/>
                  <a:gd name="T21" fmla="*/ 92 h 109"/>
                  <a:gd name="T22" fmla="*/ 109 w 109"/>
                  <a:gd name="T23" fmla="*/ 76 h 109"/>
                  <a:gd name="T24" fmla="*/ 109 w 109"/>
                  <a:gd name="T25" fmla="*/ 59 h 109"/>
                  <a:gd name="T26" fmla="*/ 109 w 109"/>
                  <a:gd name="T27" fmla="*/ 33 h 109"/>
                  <a:gd name="T28" fmla="*/ 92 w 109"/>
                  <a:gd name="T29" fmla="*/ 17 h 109"/>
                  <a:gd name="T30" fmla="*/ 76 w 109"/>
                  <a:gd name="T31" fmla="*/ 8 h 109"/>
                  <a:gd name="T32" fmla="*/ 59 w 109"/>
                  <a:gd name="T33" fmla="*/ 0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09"/>
                  <a:gd name="T53" fmla="*/ 109 w 109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09">
                    <a:moveTo>
                      <a:pt x="59" y="0"/>
                    </a:moveTo>
                    <a:lnTo>
                      <a:pt x="34" y="8"/>
                    </a:lnTo>
                    <a:lnTo>
                      <a:pt x="17" y="17"/>
                    </a:lnTo>
                    <a:lnTo>
                      <a:pt x="8" y="33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7" y="92"/>
                    </a:lnTo>
                    <a:lnTo>
                      <a:pt x="34" y="109"/>
                    </a:lnTo>
                    <a:lnTo>
                      <a:pt x="59" y="109"/>
                    </a:lnTo>
                    <a:lnTo>
                      <a:pt x="76" y="109"/>
                    </a:lnTo>
                    <a:lnTo>
                      <a:pt x="92" y="92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3"/>
                    </a:lnTo>
                    <a:lnTo>
                      <a:pt x="92" y="17"/>
                    </a:lnTo>
                    <a:lnTo>
                      <a:pt x="76" y="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26" name="Freeform 56"/>
              <p:cNvSpPr>
                <a:spLocks/>
              </p:cNvSpPr>
              <p:nvPr/>
            </p:nvSpPr>
            <p:spPr bwMode="auto">
              <a:xfrm>
                <a:off x="1193" y="1626"/>
                <a:ext cx="93" cy="93"/>
              </a:xfrm>
              <a:custGeom>
                <a:avLst/>
                <a:gdLst>
                  <a:gd name="T0" fmla="*/ 51 w 93"/>
                  <a:gd name="T1" fmla="*/ 0 h 93"/>
                  <a:gd name="T2" fmla="*/ 34 w 93"/>
                  <a:gd name="T3" fmla="*/ 9 h 93"/>
                  <a:gd name="T4" fmla="*/ 17 w 93"/>
                  <a:gd name="T5" fmla="*/ 17 h 93"/>
                  <a:gd name="T6" fmla="*/ 9 w 93"/>
                  <a:gd name="T7" fmla="*/ 34 h 93"/>
                  <a:gd name="T8" fmla="*/ 0 w 93"/>
                  <a:gd name="T9" fmla="*/ 51 h 93"/>
                  <a:gd name="T10" fmla="*/ 9 w 93"/>
                  <a:gd name="T11" fmla="*/ 68 h 93"/>
                  <a:gd name="T12" fmla="*/ 17 w 93"/>
                  <a:gd name="T13" fmla="*/ 84 h 93"/>
                  <a:gd name="T14" fmla="*/ 51 w 93"/>
                  <a:gd name="T15" fmla="*/ 93 h 93"/>
                  <a:gd name="T16" fmla="*/ 84 w 93"/>
                  <a:gd name="T17" fmla="*/ 84 h 93"/>
                  <a:gd name="T18" fmla="*/ 93 w 93"/>
                  <a:gd name="T19" fmla="*/ 51 h 93"/>
                  <a:gd name="T20" fmla="*/ 84 w 93"/>
                  <a:gd name="T21" fmla="*/ 17 h 93"/>
                  <a:gd name="T22" fmla="*/ 68 w 93"/>
                  <a:gd name="T23" fmla="*/ 9 h 93"/>
                  <a:gd name="T24" fmla="*/ 51 w 93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93"/>
                  <a:gd name="T41" fmla="*/ 93 w 93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93">
                    <a:moveTo>
                      <a:pt x="51" y="0"/>
                    </a:moveTo>
                    <a:lnTo>
                      <a:pt x="34" y="9"/>
                    </a:lnTo>
                    <a:lnTo>
                      <a:pt x="17" y="17"/>
                    </a:lnTo>
                    <a:lnTo>
                      <a:pt x="9" y="34"/>
                    </a:lnTo>
                    <a:lnTo>
                      <a:pt x="0" y="51"/>
                    </a:lnTo>
                    <a:lnTo>
                      <a:pt x="9" y="68"/>
                    </a:lnTo>
                    <a:lnTo>
                      <a:pt x="17" y="84"/>
                    </a:lnTo>
                    <a:lnTo>
                      <a:pt x="51" y="93"/>
                    </a:lnTo>
                    <a:lnTo>
                      <a:pt x="84" y="84"/>
                    </a:lnTo>
                    <a:lnTo>
                      <a:pt x="93" y="51"/>
                    </a:lnTo>
                    <a:lnTo>
                      <a:pt x="84" y="17"/>
                    </a:lnTo>
                    <a:lnTo>
                      <a:pt x="68" y="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27" name="Freeform 57"/>
              <p:cNvSpPr>
                <a:spLocks/>
              </p:cNvSpPr>
              <p:nvPr/>
            </p:nvSpPr>
            <p:spPr bwMode="auto">
              <a:xfrm>
                <a:off x="1202" y="1635"/>
                <a:ext cx="75" cy="75"/>
              </a:xfrm>
              <a:custGeom>
                <a:avLst/>
                <a:gdLst>
                  <a:gd name="T0" fmla="*/ 42 w 75"/>
                  <a:gd name="T1" fmla="*/ 0 h 75"/>
                  <a:gd name="T2" fmla="*/ 8 w 75"/>
                  <a:gd name="T3" fmla="*/ 8 h 75"/>
                  <a:gd name="T4" fmla="*/ 0 w 75"/>
                  <a:gd name="T5" fmla="*/ 42 h 75"/>
                  <a:gd name="T6" fmla="*/ 8 w 75"/>
                  <a:gd name="T7" fmla="*/ 67 h 75"/>
                  <a:gd name="T8" fmla="*/ 42 w 75"/>
                  <a:gd name="T9" fmla="*/ 75 h 75"/>
                  <a:gd name="T10" fmla="*/ 67 w 75"/>
                  <a:gd name="T11" fmla="*/ 67 h 75"/>
                  <a:gd name="T12" fmla="*/ 75 w 75"/>
                  <a:gd name="T13" fmla="*/ 42 h 75"/>
                  <a:gd name="T14" fmla="*/ 67 w 75"/>
                  <a:gd name="T15" fmla="*/ 8 h 75"/>
                  <a:gd name="T16" fmla="*/ 42 w 75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75"/>
                  <a:gd name="T29" fmla="*/ 75 w 75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75">
                    <a:moveTo>
                      <a:pt x="42" y="0"/>
                    </a:moveTo>
                    <a:lnTo>
                      <a:pt x="8" y="8"/>
                    </a:lnTo>
                    <a:lnTo>
                      <a:pt x="0" y="42"/>
                    </a:lnTo>
                    <a:lnTo>
                      <a:pt x="8" y="67"/>
                    </a:lnTo>
                    <a:lnTo>
                      <a:pt x="42" y="75"/>
                    </a:lnTo>
                    <a:lnTo>
                      <a:pt x="67" y="67"/>
                    </a:lnTo>
                    <a:lnTo>
                      <a:pt x="75" y="42"/>
                    </a:lnTo>
                    <a:lnTo>
                      <a:pt x="67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28" name="Freeform 58"/>
              <p:cNvSpPr>
                <a:spLocks/>
              </p:cNvSpPr>
              <p:nvPr/>
            </p:nvSpPr>
            <p:spPr bwMode="auto">
              <a:xfrm>
                <a:off x="1210" y="1643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9 w 59"/>
                  <a:gd name="T3" fmla="*/ 8 h 67"/>
                  <a:gd name="T4" fmla="*/ 0 w 59"/>
                  <a:gd name="T5" fmla="*/ 34 h 67"/>
                  <a:gd name="T6" fmla="*/ 9 w 59"/>
                  <a:gd name="T7" fmla="*/ 59 h 67"/>
                  <a:gd name="T8" fmla="*/ 34 w 59"/>
                  <a:gd name="T9" fmla="*/ 67 h 67"/>
                  <a:gd name="T10" fmla="*/ 51 w 59"/>
                  <a:gd name="T11" fmla="*/ 59 h 67"/>
                  <a:gd name="T12" fmla="*/ 59 w 59"/>
                  <a:gd name="T13" fmla="*/ 34 h 67"/>
                  <a:gd name="T14" fmla="*/ 51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9" y="8"/>
                    </a:lnTo>
                    <a:lnTo>
                      <a:pt x="0" y="34"/>
                    </a:lnTo>
                    <a:lnTo>
                      <a:pt x="9" y="59"/>
                    </a:lnTo>
                    <a:lnTo>
                      <a:pt x="34" y="67"/>
                    </a:lnTo>
                    <a:lnTo>
                      <a:pt x="51" y="59"/>
                    </a:lnTo>
                    <a:lnTo>
                      <a:pt x="59" y="34"/>
                    </a:lnTo>
                    <a:lnTo>
                      <a:pt x="51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29" name="Freeform 59"/>
              <p:cNvSpPr>
                <a:spLocks/>
              </p:cNvSpPr>
              <p:nvPr/>
            </p:nvSpPr>
            <p:spPr bwMode="auto">
              <a:xfrm>
                <a:off x="1219" y="1651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8 w 50"/>
                  <a:gd name="T3" fmla="*/ 9 h 51"/>
                  <a:gd name="T4" fmla="*/ 0 w 50"/>
                  <a:gd name="T5" fmla="*/ 26 h 51"/>
                  <a:gd name="T6" fmla="*/ 8 w 50"/>
                  <a:gd name="T7" fmla="*/ 43 h 51"/>
                  <a:gd name="T8" fmla="*/ 25 w 50"/>
                  <a:gd name="T9" fmla="*/ 51 h 51"/>
                  <a:gd name="T10" fmla="*/ 42 w 50"/>
                  <a:gd name="T11" fmla="*/ 43 h 51"/>
                  <a:gd name="T12" fmla="*/ 50 w 50"/>
                  <a:gd name="T13" fmla="*/ 26 h 51"/>
                  <a:gd name="T14" fmla="*/ 42 w 50"/>
                  <a:gd name="T15" fmla="*/ 9 h 51"/>
                  <a:gd name="T16" fmla="*/ 25 w 50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1"/>
                  <a:gd name="T29" fmla="*/ 50 w 5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1">
                    <a:moveTo>
                      <a:pt x="25" y="0"/>
                    </a:moveTo>
                    <a:lnTo>
                      <a:pt x="8" y="9"/>
                    </a:lnTo>
                    <a:lnTo>
                      <a:pt x="0" y="26"/>
                    </a:lnTo>
                    <a:lnTo>
                      <a:pt x="8" y="43"/>
                    </a:lnTo>
                    <a:lnTo>
                      <a:pt x="25" y="51"/>
                    </a:lnTo>
                    <a:lnTo>
                      <a:pt x="42" y="43"/>
                    </a:lnTo>
                    <a:lnTo>
                      <a:pt x="50" y="26"/>
                    </a:lnTo>
                    <a:lnTo>
                      <a:pt x="42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30" name="Freeform 60"/>
              <p:cNvSpPr>
                <a:spLocks/>
              </p:cNvSpPr>
              <p:nvPr/>
            </p:nvSpPr>
            <p:spPr bwMode="auto">
              <a:xfrm>
                <a:off x="1227" y="1660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8 w 34"/>
                  <a:gd name="T3" fmla="*/ 8 h 34"/>
                  <a:gd name="T4" fmla="*/ 0 w 34"/>
                  <a:gd name="T5" fmla="*/ 17 h 34"/>
                  <a:gd name="T6" fmla="*/ 8 w 34"/>
                  <a:gd name="T7" fmla="*/ 25 h 34"/>
                  <a:gd name="T8" fmla="*/ 17 w 34"/>
                  <a:gd name="T9" fmla="*/ 34 h 34"/>
                  <a:gd name="T10" fmla="*/ 25 w 34"/>
                  <a:gd name="T11" fmla="*/ 25 h 34"/>
                  <a:gd name="T12" fmla="*/ 34 w 34"/>
                  <a:gd name="T13" fmla="*/ 17 h 34"/>
                  <a:gd name="T14" fmla="*/ 25 w 34"/>
                  <a:gd name="T15" fmla="*/ 8 h 34"/>
                  <a:gd name="T16" fmla="*/ 17 w 34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4"/>
                  <a:gd name="T29" fmla="*/ 34 w 34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4">
                    <a:moveTo>
                      <a:pt x="17" y="0"/>
                    </a:moveTo>
                    <a:lnTo>
                      <a:pt x="8" y="8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17" y="34"/>
                    </a:lnTo>
                    <a:lnTo>
                      <a:pt x="25" y="25"/>
                    </a:lnTo>
                    <a:lnTo>
                      <a:pt x="34" y="17"/>
                    </a:lnTo>
                    <a:lnTo>
                      <a:pt x="25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31" name="Freeform 61"/>
              <p:cNvSpPr>
                <a:spLocks/>
              </p:cNvSpPr>
              <p:nvPr/>
            </p:nvSpPr>
            <p:spPr bwMode="auto">
              <a:xfrm>
                <a:off x="1235" y="1668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0 h 17"/>
                  <a:gd name="T4" fmla="*/ 0 w 17"/>
                  <a:gd name="T5" fmla="*/ 9 h 17"/>
                  <a:gd name="T6" fmla="*/ 0 w 17"/>
                  <a:gd name="T7" fmla="*/ 17 h 17"/>
                  <a:gd name="T8" fmla="*/ 9 w 17"/>
                  <a:gd name="T9" fmla="*/ 17 h 17"/>
                  <a:gd name="T10" fmla="*/ 17 w 17"/>
                  <a:gd name="T11" fmla="*/ 17 h 17"/>
                  <a:gd name="T12" fmla="*/ 17 w 17"/>
                  <a:gd name="T13" fmla="*/ 9 h 17"/>
                  <a:gd name="T14" fmla="*/ 17 w 17"/>
                  <a:gd name="T15" fmla="*/ 0 h 17"/>
                  <a:gd name="T16" fmla="*/ 9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9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89" name="Group 78"/>
            <p:cNvGrpSpPr>
              <a:grpSpLocks/>
            </p:cNvGrpSpPr>
            <p:nvPr/>
          </p:nvGrpSpPr>
          <p:grpSpPr bwMode="auto">
            <a:xfrm>
              <a:off x="2547938" y="2447925"/>
              <a:ext cx="387350" cy="400050"/>
              <a:chOff x="1605" y="1542"/>
              <a:chExt cx="244" cy="252"/>
            </a:xfrm>
          </p:grpSpPr>
          <p:sp>
            <p:nvSpPr>
              <p:cNvPr id="1102" name="Freeform 63"/>
              <p:cNvSpPr>
                <a:spLocks/>
              </p:cNvSpPr>
              <p:nvPr/>
            </p:nvSpPr>
            <p:spPr bwMode="auto">
              <a:xfrm>
                <a:off x="1605" y="1542"/>
                <a:ext cx="244" cy="252"/>
              </a:xfrm>
              <a:custGeom>
                <a:avLst/>
                <a:gdLst>
                  <a:gd name="T0" fmla="*/ 118 w 244"/>
                  <a:gd name="T1" fmla="*/ 0 h 252"/>
                  <a:gd name="T2" fmla="*/ 67 w 244"/>
                  <a:gd name="T3" fmla="*/ 8 h 252"/>
                  <a:gd name="T4" fmla="*/ 34 w 244"/>
                  <a:gd name="T5" fmla="*/ 42 h 252"/>
                  <a:gd name="T6" fmla="*/ 8 w 244"/>
                  <a:gd name="T7" fmla="*/ 76 h 252"/>
                  <a:gd name="T8" fmla="*/ 0 w 244"/>
                  <a:gd name="T9" fmla="*/ 126 h 252"/>
                  <a:gd name="T10" fmla="*/ 8 w 244"/>
                  <a:gd name="T11" fmla="*/ 177 h 252"/>
                  <a:gd name="T12" fmla="*/ 34 w 244"/>
                  <a:gd name="T13" fmla="*/ 219 h 252"/>
                  <a:gd name="T14" fmla="*/ 67 w 244"/>
                  <a:gd name="T15" fmla="*/ 244 h 252"/>
                  <a:gd name="T16" fmla="*/ 118 w 244"/>
                  <a:gd name="T17" fmla="*/ 252 h 252"/>
                  <a:gd name="T18" fmla="*/ 168 w 244"/>
                  <a:gd name="T19" fmla="*/ 244 h 252"/>
                  <a:gd name="T20" fmla="*/ 210 w 244"/>
                  <a:gd name="T21" fmla="*/ 219 h 252"/>
                  <a:gd name="T22" fmla="*/ 235 w 244"/>
                  <a:gd name="T23" fmla="*/ 177 h 252"/>
                  <a:gd name="T24" fmla="*/ 244 w 244"/>
                  <a:gd name="T25" fmla="*/ 126 h 252"/>
                  <a:gd name="T26" fmla="*/ 235 w 244"/>
                  <a:gd name="T27" fmla="*/ 76 h 252"/>
                  <a:gd name="T28" fmla="*/ 210 w 244"/>
                  <a:gd name="T29" fmla="*/ 42 h 252"/>
                  <a:gd name="T30" fmla="*/ 168 w 244"/>
                  <a:gd name="T31" fmla="*/ 8 h 252"/>
                  <a:gd name="T32" fmla="*/ 118 w 244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4"/>
                  <a:gd name="T52" fmla="*/ 0 h 252"/>
                  <a:gd name="T53" fmla="*/ 244 w 244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4" h="252">
                    <a:moveTo>
                      <a:pt x="118" y="0"/>
                    </a:moveTo>
                    <a:lnTo>
                      <a:pt x="67" y="8"/>
                    </a:lnTo>
                    <a:lnTo>
                      <a:pt x="34" y="42"/>
                    </a:lnTo>
                    <a:lnTo>
                      <a:pt x="8" y="76"/>
                    </a:lnTo>
                    <a:lnTo>
                      <a:pt x="0" y="126"/>
                    </a:lnTo>
                    <a:lnTo>
                      <a:pt x="8" y="177"/>
                    </a:lnTo>
                    <a:lnTo>
                      <a:pt x="34" y="219"/>
                    </a:lnTo>
                    <a:lnTo>
                      <a:pt x="67" y="244"/>
                    </a:lnTo>
                    <a:lnTo>
                      <a:pt x="118" y="252"/>
                    </a:lnTo>
                    <a:lnTo>
                      <a:pt x="168" y="244"/>
                    </a:lnTo>
                    <a:lnTo>
                      <a:pt x="210" y="219"/>
                    </a:lnTo>
                    <a:lnTo>
                      <a:pt x="235" y="177"/>
                    </a:lnTo>
                    <a:lnTo>
                      <a:pt x="244" y="126"/>
                    </a:lnTo>
                    <a:lnTo>
                      <a:pt x="235" y="76"/>
                    </a:lnTo>
                    <a:lnTo>
                      <a:pt x="210" y="42"/>
                    </a:lnTo>
                    <a:lnTo>
                      <a:pt x="168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03" name="Freeform 64"/>
              <p:cNvSpPr>
                <a:spLocks/>
              </p:cNvSpPr>
              <p:nvPr/>
            </p:nvSpPr>
            <p:spPr bwMode="auto">
              <a:xfrm>
                <a:off x="1613" y="1559"/>
                <a:ext cx="219" cy="219"/>
              </a:xfrm>
              <a:custGeom>
                <a:avLst/>
                <a:gdLst>
                  <a:gd name="T0" fmla="*/ 110 w 219"/>
                  <a:gd name="T1" fmla="*/ 0 h 219"/>
                  <a:gd name="T2" fmla="*/ 68 w 219"/>
                  <a:gd name="T3" fmla="*/ 8 h 219"/>
                  <a:gd name="T4" fmla="*/ 34 w 219"/>
                  <a:gd name="T5" fmla="*/ 34 h 219"/>
                  <a:gd name="T6" fmla="*/ 9 w 219"/>
                  <a:gd name="T7" fmla="*/ 67 h 219"/>
                  <a:gd name="T8" fmla="*/ 0 w 219"/>
                  <a:gd name="T9" fmla="*/ 109 h 219"/>
                  <a:gd name="T10" fmla="*/ 9 w 219"/>
                  <a:gd name="T11" fmla="*/ 151 h 219"/>
                  <a:gd name="T12" fmla="*/ 34 w 219"/>
                  <a:gd name="T13" fmla="*/ 185 h 219"/>
                  <a:gd name="T14" fmla="*/ 68 w 219"/>
                  <a:gd name="T15" fmla="*/ 210 h 219"/>
                  <a:gd name="T16" fmla="*/ 110 w 219"/>
                  <a:gd name="T17" fmla="*/ 219 h 219"/>
                  <a:gd name="T18" fmla="*/ 152 w 219"/>
                  <a:gd name="T19" fmla="*/ 210 h 219"/>
                  <a:gd name="T20" fmla="*/ 185 w 219"/>
                  <a:gd name="T21" fmla="*/ 185 h 219"/>
                  <a:gd name="T22" fmla="*/ 210 w 219"/>
                  <a:gd name="T23" fmla="*/ 151 h 219"/>
                  <a:gd name="T24" fmla="*/ 219 w 219"/>
                  <a:gd name="T25" fmla="*/ 109 h 219"/>
                  <a:gd name="T26" fmla="*/ 210 w 219"/>
                  <a:gd name="T27" fmla="*/ 67 h 219"/>
                  <a:gd name="T28" fmla="*/ 185 w 219"/>
                  <a:gd name="T29" fmla="*/ 34 h 219"/>
                  <a:gd name="T30" fmla="*/ 152 w 219"/>
                  <a:gd name="T31" fmla="*/ 8 h 219"/>
                  <a:gd name="T32" fmla="*/ 110 w 219"/>
                  <a:gd name="T33" fmla="*/ 0 h 2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9"/>
                  <a:gd name="T52" fmla="*/ 0 h 219"/>
                  <a:gd name="T53" fmla="*/ 219 w 219"/>
                  <a:gd name="T54" fmla="*/ 219 h 2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9" h="219">
                    <a:moveTo>
                      <a:pt x="110" y="0"/>
                    </a:moveTo>
                    <a:lnTo>
                      <a:pt x="68" y="8"/>
                    </a:lnTo>
                    <a:lnTo>
                      <a:pt x="34" y="34"/>
                    </a:lnTo>
                    <a:lnTo>
                      <a:pt x="9" y="67"/>
                    </a:lnTo>
                    <a:lnTo>
                      <a:pt x="0" y="109"/>
                    </a:lnTo>
                    <a:lnTo>
                      <a:pt x="9" y="151"/>
                    </a:lnTo>
                    <a:lnTo>
                      <a:pt x="34" y="185"/>
                    </a:lnTo>
                    <a:lnTo>
                      <a:pt x="68" y="210"/>
                    </a:lnTo>
                    <a:lnTo>
                      <a:pt x="110" y="219"/>
                    </a:lnTo>
                    <a:lnTo>
                      <a:pt x="152" y="210"/>
                    </a:lnTo>
                    <a:lnTo>
                      <a:pt x="185" y="185"/>
                    </a:lnTo>
                    <a:lnTo>
                      <a:pt x="210" y="151"/>
                    </a:lnTo>
                    <a:lnTo>
                      <a:pt x="219" y="109"/>
                    </a:lnTo>
                    <a:lnTo>
                      <a:pt x="210" y="67"/>
                    </a:lnTo>
                    <a:lnTo>
                      <a:pt x="185" y="34"/>
                    </a:lnTo>
                    <a:lnTo>
                      <a:pt x="152" y="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04" name="Freeform 65"/>
              <p:cNvSpPr>
                <a:spLocks/>
              </p:cNvSpPr>
              <p:nvPr/>
            </p:nvSpPr>
            <p:spPr bwMode="auto">
              <a:xfrm>
                <a:off x="1622" y="1567"/>
                <a:ext cx="201" cy="202"/>
              </a:xfrm>
              <a:custGeom>
                <a:avLst/>
                <a:gdLst>
                  <a:gd name="T0" fmla="*/ 101 w 201"/>
                  <a:gd name="T1" fmla="*/ 0 h 202"/>
                  <a:gd name="T2" fmla="*/ 59 w 201"/>
                  <a:gd name="T3" fmla="*/ 9 h 202"/>
                  <a:gd name="T4" fmla="*/ 25 w 201"/>
                  <a:gd name="T5" fmla="*/ 34 h 202"/>
                  <a:gd name="T6" fmla="*/ 8 w 201"/>
                  <a:gd name="T7" fmla="*/ 68 h 202"/>
                  <a:gd name="T8" fmla="*/ 0 w 201"/>
                  <a:gd name="T9" fmla="*/ 101 h 202"/>
                  <a:gd name="T10" fmla="*/ 8 w 201"/>
                  <a:gd name="T11" fmla="*/ 143 h 202"/>
                  <a:gd name="T12" fmla="*/ 25 w 201"/>
                  <a:gd name="T13" fmla="*/ 177 h 202"/>
                  <a:gd name="T14" fmla="*/ 59 w 201"/>
                  <a:gd name="T15" fmla="*/ 194 h 202"/>
                  <a:gd name="T16" fmla="*/ 101 w 201"/>
                  <a:gd name="T17" fmla="*/ 202 h 202"/>
                  <a:gd name="T18" fmla="*/ 134 w 201"/>
                  <a:gd name="T19" fmla="*/ 194 h 202"/>
                  <a:gd name="T20" fmla="*/ 168 w 201"/>
                  <a:gd name="T21" fmla="*/ 177 h 202"/>
                  <a:gd name="T22" fmla="*/ 193 w 201"/>
                  <a:gd name="T23" fmla="*/ 143 h 202"/>
                  <a:gd name="T24" fmla="*/ 201 w 201"/>
                  <a:gd name="T25" fmla="*/ 101 h 202"/>
                  <a:gd name="T26" fmla="*/ 193 w 201"/>
                  <a:gd name="T27" fmla="*/ 68 h 202"/>
                  <a:gd name="T28" fmla="*/ 168 w 201"/>
                  <a:gd name="T29" fmla="*/ 34 h 202"/>
                  <a:gd name="T30" fmla="*/ 134 w 201"/>
                  <a:gd name="T31" fmla="*/ 9 h 202"/>
                  <a:gd name="T32" fmla="*/ 101 w 201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202"/>
                  <a:gd name="T53" fmla="*/ 201 w 201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202">
                    <a:moveTo>
                      <a:pt x="101" y="0"/>
                    </a:moveTo>
                    <a:lnTo>
                      <a:pt x="59" y="9"/>
                    </a:lnTo>
                    <a:lnTo>
                      <a:pt x="25" y="34"/>
                    </a:lnTo>
                    <a:lnTo>
                      <a:pt x="8" y="68"/>
                    </a:lnTo>
                    <a:lnTo>
                      <a:pt x="0" y="101"/>
                    </a:lnTo>
                    <a:lnTo>
                      <a:pt x="8" y="143"/>
                    </a:lnTo>
                    <a:lnTo>
                      <a:pt x="25" y="177"/>
                    </a:lnTo>
                    <a:lnTo>
                      <a:pt x="59" y="194"/>
                    </a:lnTo>
                    <a:lnTo>
                      <a:pt x="101" y="202"/>
                    </a:lnTo>
                    <a:lnTo>
                      <a:pt x="134" y="194"/>
                    </a:lnTo>
                    <a:lnTo>
                      <a:pt x="168" y="177"/>
                    </a:lnTo>
                    <a:lnTo>
                      <a:pt x="193" y="143"/>
                    </a:lnTo>
                    <a:lnTo>
                      <a:pt x="201" y="101"/>
                    </a:lnTo>
                    <a:lnTo>
                      <a:pt x="193" y="68"/>
                    </a:lnTo>
                    <a:lnTo>
                      <a:pt x="168" y="34"/>
                    </a:lnTo>
                    <a:lnTo>
                      <a:pt x="134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05" name="Freeform 66"/>
              <p:cNvSpPr>
                <a:spLocks/>
              </p:cNvSpPr>
              <p:nvPr/>
            </p:nvSpPr>
            <p:spPr bwMode="auto">
              <a:xfrm>
                <a:off x="1630" y="1576"/>
                <a:ext cx="185" cy="193"/>
              </a:xfrm>
              <a:custGeom>
                <a:avLst/>
                <a:gdLst>
                  <a:gd name="T0" fmla="*/ 93 w 185"/>
                  <a:gd name="T1" fmla="*/ 0 h 193"/>
                  <a:gd name="T2" fmla="*/ 59 w 185"/>
                  <a:gd name="T3" fmla="*/ 8 h 193"/>
                  <a:gd name="T4" fmla="*/ 25 w 185"/>
                  <a:gd name="T5" fmla="*/ 25 h 193"/>
                  <a:gd name="T6" fmla="*/ 9 w 185"/>
                  <a:gd name="T7" fmla="*/ 59 h 193"/>
                  <a:gd name="T8" fmla="*/ 0 w 185"/>
                  <a:gd name="T9" fmla="*/ 92 h 193"/>
                  <a:gd name="T10" fmla="*/ 9 w 185"/>
                  <a:gd name="T11" fmla="*/ 126 h 193"/>
                  <a:gd name="T12" fmla="*/ 25 w 185"/>
                  <a:gd name="T13" fmla="*/ 160 h 193"/>
                  <a:gd name="T14" fmla="*/ 59 w 185"/>
                  <a:gd name="T15" fmla="*/ 185 h 193"/>
                  <a:gd name="T16" fmla="*/ 93 w 185"/>
                  <a:gd name="T17" fmla="*/ 193 h 193"/>
                  <a:gd name="T18" fmla="*/ 126 w 185"/>
                  <a:gd name="T19" fmla="*/ 185 h 193"/>
                  <a:gd name="T20" fmla="*/ 160 w 185"/>
                  <a:gd name="T21" fmla="*/ 160 h 193"/>
                  <a:gd name="T22" fmla="*/ 177 w 185"/>
                  <a:gd name="T23" fmla="*/ 126 h 193"/>
                  <a:gd name="T24" fmla="*/ 185 w 185"/>
                  <a:gd name="T25" fmla="*/ 92 h 193"/>
                  <a:gd name="T26" fmla="*/ 177 w 185"/>
                  <a:gd name="T27" fmla="*/ 59 h 193"/>
                  <a:gd name="T28" fmla="*/ 160 w 185"/>
                  <a:gd name="T29" fmla="*/ 25 h 193"/>
                  <a:gd name="T30" fmla="*/ 126 w 185"/>
                  <a:gd name="T31" fmla="*/ 8 h 193"/>
                  <a:gd name="T32" fmla="*/ 93 w 185"/>
                  <a:gd name="T33" fmla="*/ 0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3"/>
                  <a:gd name="T53" fmla="*/ 185 w 185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3">
                    <a:moveTo>
                      <a:pt x="93" y="0"/>
                    </a:moveTo>
                    <a:lnTo>
                      <a:pt x="59" y="8"/>
                    </a:lnTo>
                    <a:lnTo>
                      <a:pt x="25" y="25"/>
                    </a:lnTo>
                    <a:lnTo>
                      <a:pt x="9" y="59"/>
                    </a:lnTo>
                    <a:lnTo>
                      <a:pt x="0" y="92"/>
                    </a:lnTo>
                    <a:lnTo>
                      <a:pt x="9" y="126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93" y="193"/>
                    </a:lnTo>
                    <a:lnTo>
                      <a:pt x="126" y="185"/>
                    </a:lnTo>
                    <a:lnTo>
                      <a:pt x="160" y="160"/>
                    </a:lnTo>
                    <a:lnTo>
                      <a:pt x="177" y="126"/>
                    </a:lnTo>
                    <a:lnTo>
                      <a:pt x="185" y="92"/>
                    </a:lnTo>
                    <a:lnTo>
                      <a:pt x="177" y="59"/>
                    </a:lnTo>
                    <a:lnTo>
                      <a:pt x="160" y="25"/>
                    </a:lnTo>
                    <a:lnTo>
                      <a:pt x="126" y="8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06" name="Freeform 67"/>
              <p:cNvSpPr>
                <a:spLocks/>
              </p:cNvSpPr>
              <p:nvPr/>
            </p:nvSpPr>
            <p:spPr bwMode="auto">
              <a:xfrm>
                <a:off x="1639" y="1584"/>
                <a:ext cx="176" cy="177"/>
              </a:xfrm>
              <a:custGeom>
                <a:avLst/>
                <a:gdLst>
                  <a:gd name="T0" fmla="*/ 84 w 176"/>
                  <a:gd name="T1" fmla="*/ 0 h 177"/>
                  <a:gd name="T2" fmla="*/ 50 w 176"/>
                  <a:gd name="T3" fmla="*/ 9 h 177"/>
                  <a:gd name="T4" fmla="*/ 25 w 176"/>
                  <a:gd name="T5" fmla="*/ 25 h 177"/>
                  <a:gd name="T6" fmla="*/ 8 w 176"/>
                  <a:gd name="T7" fmla="*/ 51 h 177"/>
                  <a:gd name="T8" fmla="*/ 0 w 176"/>
                  <a:gd name="T9" fmla="*/ 84 h 177"/>
                  <a:gd name="T10" fmla="*/ 8 w 176"/>
                  <a:gd name="T11" fmla="*/ 118 h 177"/>
                  <a:gd name="T12" fmla="*/ 25 w 176"/>
                  <a:gd name="T13" fmla="*/ 152 h 177"/>
                  <a:gd name="T14" fmla="*/ 50 w 176"/>
                  <a:gd name="T15" fmla="*/ 168 h 177"/>
                  <a:gd name="T16" fmla="*/ 84 w 176"/>
                  <a:gd name="T17" fmla="*/ 177 h 177"/>
                  <a:gd name="T18" fmla="*/ 117 w 176"/>
                  <a:gd name="T19" fmla="*/ 168 h 177"/>
                  <a:gd name="T20" fmla="*/ 151 w 176"/>
                  <a:gd name="T21" fmla="*/ 152 h 177"/>
                  <a:gd name="T22" fmla="*/ 168 w 176"/>
                  <a:gd name="T23" fmla="*/ 118 h 177"/>
                  <a:gd name="T24" fmla="*/ 176 w 176"/>
                  <a:gd name="T25" fmla="*/ 84 h 177"/>
                  <a:gd name="T26" fmla="*/ 168 w 176"/>
                  <a:gd name="T27" fmla="*/ 51 h 177"/>
                  <a:gd name="T28" fmla="*/ 151 w 176"/>
                  <a:gd name="T29" fmla="*/ 25 h 177"/>
                  <a:gd name="T30" fmla="*/ 117 w 176"/>
                  <a:gd name="T31" fmla="*/ 9 h 177"/>
                  <a:gd name="T32" fmla="*/ 84 w 176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6"/>
                  <a:gd name="T52" fmla="*/ 0 h 177"/>
                  <a:gd name="T53" fmla="*/ 176 w 176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6" h="177">
                    <a:moveTo>
                      <a:pt x="84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84"/>
                    </a:lnTo>
                    <a:lnTo>
                      <a:pt x="8" y="118"/>
                    </a:lnTo>
                    <a:lnTo>
                      <a:pt x="25" y="152"/>
                    </a:lnTo>
                    <a:lnTo>
                      <a:pt x="50" y="168"/>
                    </a:lnTo>
                    <a:lnTo>
                      <a:pt x="84" y="177"/>
                    </a:lnTo>
                    <a:lnTo>
                      <a:pt x="117" y="168"/>
                    </a:lnTo>
                    <a:lnTo>
                      <a:pt x="151" y="152"/>
                    </a:lnTo>
                    <a:lnTo>
                      <a:pt x="168" y="118"/>
                    </a:lnTo>
                    <a:lnTo>
                      <a:pt x="176" y="84"/>
                    </a:lnTo>
                    <a:lnTo>
                      <a:pt x="168" y="51"/>
                    </a:lnTo>
                    <a:lnTo>
                      <a:pt x="151" y="25"/>
                    </a:lnTo>
                    <a:lnTo>
                      <a:pt x="117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07" name="Freeform 68"/>
              <p:cNvSpPr>
                <a:spLocks/>
              </p:cNvSpPr>
              <p:nvPr/>
            </p:nvSpPr>
            <p:spPr bwMode="auto">
              <a:xfrm>
                <a:off x="1647" y="1593"/>
                <a:ext cx="160" cy="159"/>
              </a:xfrm>
              <a:custGeom>
                <a:avLst/>
                <a:gdLst>
                  <a:gd name="T0" fmla="*/ 76 w 160"/>
                  <a:gd name="T1" fmla="*/ 0 h 159"/>
                  <a:gd name="T2" fmla="*/ 50 w 160"/>
                  <a:gd name="T3" fmla="*/ 8 h 159"/>
                  <a:gd name="T4" fmla="*/ 25 w 160"/>
                  <a:gd name="T5" fmla="*/ 25 h 159"/>
                  <a:gd name="T6" fmla="*/ 8 w 160"/>
                  <a:gd name="T7" fmla="*/ 50 h 159"/>
                  <a:gd name="T8" fmla="*/ 0 w 160"/>
                  <a:gd name="T9" fmla="*/ 75 h 159"/>
                  <a:gd name="T10" fmla="*/ 8 w 160"/>
                  <a:gd name="T11" fmla="*/ 109 h 159"/>
                  <a:gd name="T12" fmla="*/ 25 w 160"/>
                  <a:gd name="T13" fmla="*/ 134 h 159"/>
                  <a:gd name="T14" fmla="*/ 50 w 160"/>
                  <a:gd name="T15" fmla="*/ 151 h 159"/>
                  <a:gd name="T16" fmla="*/ 76 w 160"/>
                  <a:gd name="T17" fmla="*/ 159 h 159"/>
                  <a:gd name="T18" fmla="*/ 109 w 160"/>
                  <a:gd name="T19" fmla="*/ 151 h 159"/>
                  <a:gd name="T20" fmla="*/ 134 w 160"/>
                  <a:gd name="T21" fmla="*/ 134 h 159"/>
                  <a:gd name="T22" fmla="*/ 151 w 160"/>
                  <a:gd name="T23" fmla="*/ 109 h 159"/>
                  <a:gd name="T24" fmla="*/ 160 w 160"/>
                  <a:gd name="T25" fmla="*/ 75 h 159"/>
                  <a:gd name="T26" fmla="*/ 151 w 160"/>
                  <a:gd name="T27" fmla="*/ 50 h 159"/>
                  <a:gd name="T28" fmla="*/ 134 w 160"/>
                  <a:gd name="T29" fmla="*/ 25 h 159"/>
                  <a:gd name="T30" fmla="*/ 109 w 160"/>
                  <a:gd name="T31" fmla="*/ 8 h 159"/>
                  <a:gd name="T32" fmla="*/ 76 w 160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159"/>
                  <a:gd name="T53" fmla="*/ 160 w 160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159">
                    <a:moveTo>
                      <a:pt x="76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50"/>
                    </a:lnTo>
                    <a:lnTo>
                      <a:pt x="0" y="75"/>
                    </a:lnTo>
                    <a:lnTo>
                      <a:pt x="8" y="109"/>
                    </a:lnTo>
                    <a:lnTo>
                      <a:pt x="25" y="134"/>
                    </a:lnTo>
                    <a:lnTo>
                      <a:pt x="50" y="151"/>
                    </a:lnTo>
                    <a:lnTo>
                      <a:pt x="76" y="159"/>
                    </a:lnTo>
                    <a:lnTo>
                      <a:pt x="109" y="151"/>
                    </a:lnTo>
                    <a:lnTo>
                      <a:pt x="134" y="134"/>
                    </a:lnTo>
                    <a:lnTo>
                      <a:pt x="151" y="109"/>
                    </a:lnTo>
                    <a:lnTo>
                      <a:pt x="160" y="75"/>
                    </a:lnTo>
                    <a:lnTo>
                      <a:pt x="151" y="50"/>
                    </a:lnTo>
                    <a:lnTo>
                      <a:pt x="134" y="25"/>
                    </a:lnTo>
                    <a:lnTo>
                      <a:pt x="109" y="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08" name="Freeform 69"/>
              <p:cNvSpPr>
                <a:spLocks/>
              </p:cNvSpPr>
              <p:nvPr/>
            </p:nvSpPr>
            <p:spPr bwMode="auto">
              <a:xfrm>
                <a:off x="1655" y="1601"/>
                <a:ext cx="143" cy="143"/>
              </a:xfrm>
              <a:custGeom>
                <a:avLst/>
                <a:gdLst>
                  <a:gd name="T0" fmla="*/ 68 w 143"/>
                  <a:gd name="T1" fmla="*/ 0 h 143"/>
                  <a:gd name="T2" fmla="*/ 42 w 143"/>
                  <a:gd name="T3" fmla="*/ 8 h 143"/>
                  <a:gd name="T4" fmla="*/ 17 w 143"/>
                  <a:gd name="T5" fmla="*/ 25 h 143"/>
                  <a:gd name="T6" fmla="*/ 9 w 143"/>
                  <a:gd name="T7" fmla="*/ 42 h 143"/>
                  <a:gd name="T8" fmla="*/ 0 w 143"/>
                  <a:gd name="T9" fmla="*/ 67 h 143"/>
                  <a:gd name="T10" fmla="*/ 9 w 143"/>
                  <a:gd name="T11" fmla="*/ 101 h 143"/>
                  <a:gd name="T12" fmla="*/ 17 w 143"/>
                  <a:gd name="T13" fmla="*/ 118 h 143"/>
                  <a:gd name="T14" fmla="*/ 42 w 143"/>
                  <a:gd name="T15" fmla="*/ 135 h 143"/>
                  <a:gd name="T16" fmla="*/ 68 w 143"/>
                  <a:gd name="T17" fmla="*/ 143 h 143"/>
                  <a:gd name="T18" fmla="*/ 101 w 143"/>
                  <a:gd name="T19" fmla="*/ 135 h 143"/>
                  <a:gd name="T20" fmla="*/ 118 w 143"/>
                  <a:gd name="T21" fmla="*/ 118 h 143"/>
                  <a:gd name="T22" fmla="*/ 135 w 143"/>
                  <a:gd name="T23" fmla="*/ 101 h 143"/>
                  <a:gd name="T24" fmla="*/ 143 w 143"/>
                  <a:gd name="T25" fmla="*/ 67 h 143"/>
                  <a:gd name="T26" fmla="*/ 135 w 143"/>
                  <a:gd name="T27" fmla="*/ 42 h 143"/>
                  <a:gd name="T28" fmla="*/ 118 w 143"/>
                  <a:gd name="T29" fmla="*/ 25 h 143"/>
                  <a:gd name="T30" fmla="*/ 101 w 143"/>
                  <a:gd name="T31" fmla="*/ 8 h 143"/>
                  <a:gd name="T32" fmla="*/ 68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68" y="0"/>
                    </a:moveTo>
                    <a:lnTo>
                      <a:pt x="42" y="8"/>
                    </a:lnTo>
                    <a:lnTo>
                      <a:pt x="17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101"/>
                    </a:lnTo>
                    <a:lnTo>
                      <a:pt x="17" y="118"/>
                    </a:lnTo>
                    <a:lnTo>
                      <a:pt x="42" y="135"/>
                    </a:lnTo>
                    <a:lnTo>
                      <a:pt x="68" y="143"/>
                    </a:lnTo>
                    <a:lnTo>
                      <a:pt x="101" y="135"/>
                    </a:lnTo>
                    <a:lnTo>
                      <a:pt x="118" y="118"/>
                    </a:lnTo>
                    <a:lnTo>
                      <a:pt x="135" y="101"/>
                    </a:lnTo>
                    <a:lnTo>
                      <a:pt x="143" y="67"/>
                    </a:lnTo>
                    <a:lnTo>
                      <a:pt x="135" y="42"/>
                    </a:lnTo>
                    <a:lnTo>
                      <a:pt x="118" y="25"/>
                    </a:lnTo>
                    <a:lnTo>
                      <a:pt x="101" y="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09" name="Freeform 70"/>
              <p:cNvSpPr>
                <a:spLocks/>
              </p:cNvSpPr>
              <p:nvPr/>
            </p:nvSpPr>
            <p:spPr bwMode="auto">
              <a:xfrm>
                <a:off x="1664" y="1609"/>
                <a:ext cx="126" cy="127"/>
              </a:xfrm>
              <a:custGeom>
                <a:avLst/>
                <a:gdLst>
                  <a:gd name="T0" fmla="*/ 59 w 126"/>
                  <a:gd name="T1" fmla="*/ 0 h 127"/>
                  <a:gd name="T2" fmla="*/ 33 w 126"/>
                  <a:gd name="T3" fmla="*/ 9 h 127"/>
                  <a:gd name="T4" fmla="*/ 17 w 126"/>
                  <a:gd name="T5" fmla="*/ 26 h 127"/>
                  <a:gd name="T6" fmla="*/ 8 w 126"/>
                  <a:gd name="T7" fmla="*/ 42 h 127"/>
                  <a:gd name="T8" fmla="*/ 0 w 126"/>
                  <a:gd name="T9" fmla="*/ 68 h 127"/>
                  <a:gd name="T10" fmla="*/ 8 w 126"/>
                  <a:gd name="T11" fmla="*/ 93 h 127"/>
                  <a:gd name="T12" fmla="*/ 17 w 126"/>
                  <a:gd name="T13" fmla="*/ 110 h 127"/>
                  <a:gd name="T14" fmla="*/ 33 w 126"/>
                  <a:gd name="T15" fmla="*/ 127 h 127"/>
                  <a:gd name="T16" fmla="*/ 59 w 126"/>
                  <a:gd name="T17" fmla="*/ 127 h 127"/>
                  <a:gd name="T18" fmla="*/ 84 w 126"/>
                  <a:gd name="T19" fmla="*/ 127 h 127"/>
                  <a:gd name="T20" fmla="*/ 109 w 126"/>
                  <a:gd name="T21" fmla="*/ 110 h 127"/>
                  <a:gd name="T22" fmla="*/ 117 w 126"/>
                  <a:gd name="T23" fmla="*/ 93 h 127"/>
                  <a:gd name="T24" fmla="*/ 126 w 126"/>
                  <a:gd name="T25" fmla="*/ 68 h 127"/>
                  <a:gd name="T26" fmla="*/ 117 w 126"/>
                  <a:gd name="T27" fmla="*/ 42 h 127"/>
                  <a:gd name="T28" fmla="*/ 109 w 126"/>
                  <a:gd name="T29" fmla="*/ 26 h 127"/>
                  <a:gd name="T30" fmla="*/ 84 w 126"/>
                  <a:gd name="T31" fmla="*/ 9 h 127"/>
                  <a:gd name="T32" fmla="*/ 59 w 126"/>
                  <a:gd name="T33" fmla="*/ 0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7"/>
                  <a:gd name="T53" fmla="*/ 126 w 126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7">
                    <a:moveTo>
                      <a:pt x="59" y="0"/>
                    </a:moveTo>
                    <a:lnTo>
                      <a:pt x="33" y="9"/>
                    </a:lnTo>
                    <a:lnTo>
                      <a:pt x="17" y="26"/>
                    </a:lnTo>
                    <a:lnTo>
                      <a:pt x="8" y="42"/>
                    </a:lnTo>
                    <a:lnTo>
                      <a:pt x="0" y="68"/>
                    </a:lnTo>
                    <a:lnTo>
                      <a:pt x="8" y="93"/>
                    </a:lnTo>
                    <a:lnTo>
                      <a:pt x="17" y="110"/>
                    </a:lnTo>
                    <a:lnTo>
                      <a:pt x="33" y="127"/>
                    </a:lnTo>
                    <a:lnTo>
                      <a:pt x="59" y="127"/>
                    </a:lnTo>
                    <a:lnTo>
                      <a:pt x="84" y="127"/>
                    </a:lnTo>
                    <a:lnTo>
                      <a:pt x="109" y="110"/>
                    </a:lnTo>
                    <a:lnTo>
                      <a:pt x="117" y="93"/>
                    </a:lnTo>
                    <a:lnTo>
                      <a:pt x="126" y="68"/>
                    </a:lnTo>
                    <a:lnTo>
                      <a:pt x="117" y="42"/>
                    </a:lnTo>
                    <a:lnTo>
                      <a:pt x="109" y="26"/>
                    </a:lnTo>
                    <a:lnTo>
                      <a:pt x="84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10" name="Freeform 71"/>
              <p:cNvSpPr>
                <a:spLocks/>
              </p:cNvSpPr>
              <p:nvPr/>
            </p:nvSpPr>
            <p:spPr bwMode="auto">
              <a:xfrm>
                <a:off x="1672" y="1618"/>
                <a:ext cx="109" cy="109"/>
              </a:xfrm>
              <a:custGeom>
                <a:avLst/>
                <a:gdLst>
                  <a:gd name="T0" fmla="*/ 51 w 109"/>
                  <a:gd name="T1" fmla="*/ 0 h 109"/>
                  <a:gd name="T2" fmla="*/ 34 w 109"/>
                  <a:gd name="T3" fmla="*/ 8 h 109"/>
                  <a:gd name="T4" fmla="*/ 17 w 109"/>
                  <a:gd name="T5" fmla="*/ 17 h 109"/>
                  <a:gd name="T6" fmla="*/ 9 w 109"/>
                  <a:gd name="T7" fmla="*/ 33 h 109"/>
                  <a:gd name="T8" fmla="*/ 0 w 109"/>
                  <a:gd name="T9" fmla="*/ 59 h 109"/>
                  <a:gd name="T10" fmla="*/ 9 w 109"/>
                  <a:gd name="T11" fmla="*/ 76 h 109"/>
                  <a:gd name="T12" fmla="*/ 17 w 109"/>
                  <a:gd name="T13" fmla="*/ 92 h 109"/>
                  <a:gd name="T14" fmla="*/ 34 w 109"/>
                  <a:gd name="T15" fmla="*/ 109 h 109"/>
                  <a:gd name="T16" fmla="*/ 51 w 109"/>
                  <a:gd name="T17" fmla="*/ 109 h 109"/>
                  <a:gd name="T18" fmla="*/ 76 w 109"/>
                  <a:gd name="T19" fmla="*/ 109 h 109"/>
                  <a:gd name="T20" fmla="*/ 93 w 109"/>
                  <a:gd name="T21" fmla="*/ 92 h 109"/>
                  <a:gd name="T22" fmla="*/ 109 w 109"/>
                  <a:gd name="T23" fmla="*/ 76 h 109"/>
                  <a:gd name="T24" fmla="*/ 109 w 109"/>
                  <a:gd name="T25" fmla="*/ 59 h 109"/>
                  <a:gd name="T26" fmla="*/ 109 w 109"/>
                  <a:gd name="T27" fmla="*/ 33 h 109"/>
                  <a:gd name="T28" fmla="*/ 93 w 109"/>
                  <a:gd name="T29" fmla="*/ 17 h 109"/>
                  <a:gd name="T30" fmla="*/ 76 w 109"/>
                  <a:gd name="T31" fmla="*/ 8 h 109"/>
                  <a:gd name="T32" fmla="*/ 51 w 109"/>
                  <a:gd name="T33" fmla="*/ 0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09"/>
                  <a:gd name="T53" fmla="*/ 109 w 109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09">
                    <a:moveTo>
                      <a:pt x="51" y="0"/>
                    </a:moveTo>
                    <a:lnTo>
                      <a:pt x="34" y="8"/>
                    </a:lnTo>
                    <a:lnTo>
                      <a:pt x="17" y="17"/>
                    </a:lnTo>
                    <a:lnTo>
                      <a:pt x="9" y="33"/>
                    </a:lnTo>
                    <a:lnTo>
                      <a:pt x="0" y="59"/>
                    </a:lnTo>
                    <a:lnTo>
                      <a:pt x="9" y="76"/>
                    </a:lnTo>
                    <a:lnTo>
                      <a:pt x="17" y="92"/>
                    </a:lnTo>
                    <a:lnTo>
                      <a:pt x="34" y="109"/>
                    </a:lnTo>
                    <a:lnTo>
                      <a:pt x="51" y="109"/>
                    </a:lnTo>
                    <a:lnTo>
                      <a:pt x="76" y="109"/>
                    </a:lnTo>
                    <a:lnTo>
                      <a:pt x="93" y="92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3"/>
                    </a:lnTo>
                    <a:lnTo>
                      <a:pt x="93" y="17"/>
                    </a:lnTo>
                    <a:lnTo>
                      <a:pt x="76" y="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11" name="Freeform 72"/>
              <p:cNvSpPr>
                <a:spLocks/>
              </p:cNvSpPr>
              <p:nvPr/>
            </p:nvSpPr>
            <p:spPr bwMode="auto">
              <a:xfrm>
                <a:off x="1681" y="1626"/>
                <a:ext cx="92" cy="93"/>
              </a:xfrm>
              <a:custGeom>
                <a:avLst/>
                <a:gdLst>
                  <a:gd name="T0" fmla="*/ 42 w 92"/>
                  <a:gd name="T1" fmla="*/ 0 h 93"/>
                  <a:gd name="T2" fmla="*/ 25 w 92"/>
                  <a:gd name="T3" fmla="*/ 9 h 93"/>
                  <a:gd name="T4" fmla="*/ 8 w 92"/>
                  <a:gd name="T5" fmla="*/ 17 h 93"/>
                  <a:gd name="T6" fmla="*/ 0 w 92"/>
                  <a:gd name="T7" fmla="*/ 51 h 93"/>
                  <a:gd name="T8" fmla="*/ 8 w 92"/>
                  <a:gd name="T9" fmla="*/ 84 h 93"/>
                  <a:gd name="T10" fmla="*/ 42 w 92"/>
                  <a:gd name="T11" fmla="*/ 93 h 93"/>
                  <a:gd name="T12" fmla="*/ 84 w 92"/>
                  <a:gd name="T13" fmla="*/ 84 h 93"/>
                  <a:gd name="T14" fmla="*/ 92 w 92"/>
                  <a:gd name="T15" fmla="*/ 51 h 93"/>
                  <a:gd name="T16" fmla="*/ 84 w 92"/>
                  <a:gd name="T17" fmla="*/ 17 h 93"/>
                  <a:gd name="T18" fmla="*/ 67 w 92"/>
                  <a:gd name="T19" fmla="*/ 9 h 93"/>
                  <a:gd name="T20" fmla="*/ 42 w 92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3"/>
                  <a:gd name="T35" fmla="*/ 92 w 92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3">
                    <a:moveTo>
                      <a:pt x="42" y="0"/>
                    </a:moveTo>
                    <a:lnTo>
                      <a:pt x="25" y="9"/>
                    </a:lnTo>
                    <a:lnTo>
                      <a:pt x="8" y="17"/>
                    </a:lnTo>
                    <a:lnTo>
                      <a:pt x="0" y="51"/>
                    </a:lnTo>
                    <a:lnTo>
                      <a:pt x="8" y="84"/>
                    </a:lnTo>
                    <a:lnTo>
                      <a:pt x="42" y="93"/>
                    </a:lnTo>
                    <a:lnTo>
                      <a:pt x="84" y="84"/>
                    </a:lnTo>
                    <a:lnTo>
                      <a:pt x="92" y="51"/>
                    </a:lnTo>
                    <a:lnTo>
                      <a:pt x="84" y="17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12" name="Freeform 73"/>
              <p:cNvSpPr>
                <a:spLocks/>
              </p:cNvSpPr>
              <p:nvPr/>
            </p:nvSpPr>
            <p:spPr bwMode="auto">
              <a:xfrm>
                <a:off x="1689" y="1635"/>
                <a:ext cx="76" cy="75"/>
              </a:xfrm>
              <a:custGeom>
                <a:avLst/>
                <a:gdLst>
                  <a:gd name="T0" fmla="*/ 42 w 76"/>
                  <a:gd name="T1" fmla="*/ 0 h 75"/>
                  <a:gd name="T2" fmla="*/ 8 w 76"/>
                  <a:gd name="T3" fmla="*/ 8 h 75"/>
                  <a:gd name="T4" fmla="*/ 0 w 76"/>
                  <a:gd name="T5" fmla="*/ 42 h 75"/>
                  <a:gd name="T6" fmla="*/ 8 w 76"/>
                  <a:gd name="T7" fmla="*/ 67 h 75"/>
                  <a:gd name="T8" fmla="*/ 42 w 76"/>
                  <a:gd name="T9" fmla="*/ 75 h 75"/>
                  <a:gd name="T10" fmla="*/ 67 w 76"/>
                  <a:gd name="T11" fmla="*/ 67 h 75"/>
                  <a:gd name="T12" fmla="*/ 76 w 76"/>
                  <a:gd name="T13" fmla="*/ 42 h 75"/>
                  <a:gd name="T14" fmla="*/ 67 w 76"/>
                  <a:gd name="T15" fmla="*/ 8 h 75"/>
                  <a:gd name="T16" fmla="*/ 42 w 76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5"/>
                  <a:gd name="T29" fmla="*/ 76 w 76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5">
                    <a:moveTo>
                      <a:pt x="42" y="0"/>
                    </a:moveTo>
                    <a:lnTo>
                      <a:pt x="8" y="8"/>
                    </a:lnTo>
                    <a:lnTo>
                      <a:pt x="0" y="42"/>
                    </a:lnTo>
                    <a:lnTo>
                      <a:pt x="8" y="67"/>
                    </a:lnTo>
                    <a:lnTo>
                      <a:pt x="42" y="75"/>
                    </a:lnTo>
                    <a:lnTo>
                      <a:pt x="67" y="67"/>
                    </a:lnTo>
                    <a:lnTo>
                      <a:pt x="76" y="42"/>
                    </a:lnTo>
                    <a:lnTo>
                      <a:pt x="67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13" name="Freeform 74"/>
              <p:cNvSpPr>
                <a:spLocks/>
              </p:cNvSpPr>
              <p:nvPr/>
            </p:nvSpPr>
            <p:spPr bwMode="auto">
              <a:xfrm>
                <a:off x="1697" y="1643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9 w 59"/>
                  <a:gd name="T3" fmla="*/ 8 h 67"/>
                  <a:gd name="T4" fmla="*/ 0 w 59"/>
                  <a:gd name="T5" fmla="*/ 34 h 67"/>
                  <a:gd name="T6" fmla="*/ 9 w 59"/>
                  <a:gd name="T7" fmla="*/ 59 h 67"/>
                  <a:gd name="T8" fmla="*/ 34 w 59"/>
                  <a:gd name="T9" fmla="*/ 67 h 67"/>
                  <a:gd name="T10" fmla="*/ 51 w 59"/>
                  <a:gd name="T11" fmla="*/ 59 h 67"/>
                  <a:gd name="T12" fmla="*/ 59 w 59"/>
                  <a:gd name="T13" fmla="*/ 34 h 67"/>
                  <a:gd name="T14" fmla="*/ 51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9" y="8"/>
                    </a:lnTo>
                    <a:lnTo>
                      <a:pt x="0" y="34"/>
                    </a:lnTo>
                    <a:lnTo>
                      <a:pt x="9" y="59"/>
                    </a:lnTo>
                    <a:lnTo>
                      <a:pt x="34" y="67"/>
                    </a:lnTo>
                    <a:lnTo>
                      <a:pt x="51" y="59"/>
                    </a:lnTo>
                    <a:lnTo>
                      <a:pt x="59" y="34"/>
                    </a:lnTo>
                    <a:lnTo>
                      <a:pt x="51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14" name="Freeform 75"/>
              <p:cNvSpPr>
                <a:spLocks/>
              </p:cNvSpPr>
              <p:nvPr/>
            </p:nvSpPr>
            <p:spPr bwMode="auto">
              <a:xfrm>
                <a:off x="1706" y="1651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8 w 50"/>
                  <a:gd name="T3" fmla="*/ 9 h 51"/>
                  <a:gd name="T4" fmla="*/ 0 w 50"/>
                  <a:gd name="T5" fmla="*/ 26 h 51"/>
                  <a:gd name="T6" fmla="*/ 8 w 50"/>
                  <a:gd name="T7" fmla="*/ 43 h 51"/>
                  <a:gd name="T8" fmla="*/ 25 w 50"/>
                  <a:gd name="T9" fmla="*/ 51 h 51"/>
                  <a:gd name="T10" fmla="*/ 42 w 50"/>
                  <a:gd name="T11" fmla="*/ 43 h 51"/>
                  <a:gd name="T12" fmla="*/ 50 w 50"/>
                  <a:gd name="T13" fmla="*/ 26 h 51"/>
                  <a:gd name="T14" fmla="*/ 42 w 50"/>
                  <a:gd name="T15" fmla="*/ 9 h 51"/>
                  <a:gd name="T16" fmla="*/ 25 w 50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1"/>
                  <a:gd name="T29" fmla="*/ 50 w 5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1">
                    <a:moveTo>
                      <a:pt x="25" y="0"/>
                    </a:moveTo>
                    <a:lnTo>
                      <a:pt x="8" y="9"/>
                    </a:lnTo>
                    <a:lnTo>
                      <a:pt x="0" y="26"/>
                    </a:lnTo>
                    <a:lnTo>
                      <a:pt x="8" y="43"/>
                    </a:lnTo>
                    <a:lnTo>
                      <a:pt x="25" y="51"/>
                    </a:lnTo>
                    <a:lnTo>
                      <a:pt x="42" y="43"/>
                    </a:lnTo>
                    <a:lnTo>
                      <a:pt x="50" y="26"/>
                    </a:lnTo>
                    <a:lnTo>
                      <a:pt x="42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15" name="Freeform 76"/>
              <p:cNvSpPr>
                <a:spLocks/>
              </p:cNvSpPr>
              <p:nvPr/>
            </p:nvSpPr>
            <p:spPr bwMode="auto">
              <a:xfrm>
                <a:off x="1714" y="1660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9 w 34"/>
                  <a:gd name="T3" fmla="*/ 8 h 34"/>
                  <a:gd name="T4" fmla="*/ 0 w 34"/>
                  <a:gd name="T5" fmla="*/ 17 h 34"/>
                  <a:gd name="T6" fmla="*/ 9 w 34"/>
                  <a:gd name="T7" fmla="*/ 25 h 34"/>
                  <a:gd name="T8" fmla="*/ 17 w 34"/>
                  <a:gd name="T9" fmla="*/ 34 h 34"/>
                  <a:gd name="T10" fmla="*/ 25 w 34"/>
                  <a:gd name="T11" fmla="*/ 25 h 34"/>
                  <a:gd name="T12" fmla="*/ 34 w 34"/>
                  <a:gd name="T13" fmla="*/ 17 h 34"/>
                  <a:gd name="T14" fmla="*/ 25 w 34"/>
                  <a:gd name="T15" fmla="*/ 8 h 34"/>
                  <a:gd name="T16" fmla="*/ 17 w 34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4"/>
                  <a:gd name="T29" fmla="*/ 34 w 34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4">
                    <a:moveTo>
                      <a:pt x="17" y="0"/>
                    </a:moveTo>
                    <a:lnTo>
                      <a:pt x="9" y="8"/>
                    </a:lnTo>
                    <a:lnTo>
                      <a:pt x="0" y="17"/>
                    </a:lnTo>
                    <a:lnTo>
                      <a:pt x="9" y="25"/>
                    </a:lnTo>
                    <a:lnTo>
                      <a:pt x="17" y="34"/>
                    </a:lnTo>
                    <a:lnTo>
                      <a:pt x="25" y="25"/>
                    </a:lnTo>
                    <a:lnTo>
                      <a:pt x="34" y="17"/>
                    </a:lnTo>
                    <a:lnTo>
                      <a:pt x="25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16" name="Freeform 77"/>
              <p:cNvSpPr>
                <a:spLocks/>
              </p:cNvSpPr>
              <p:nvPr/>
            </p:nvSpPr>
            <p:spPr bwMode="auto">
              <a:xfrm>
                <a:off x="1723" y="1668"/>
                <a:ext cx="16" cy="17"/>
              </a:xfrm>
              <a:custGeom>
                <a:avLst/>
                <a:gdLst>
                  <a:gd name="T0" fmla="*/ 8 w 16"/>
                  <a:gd name="T1" fmla="*/ 0 h 17"/>
                  <a:gd name="T2" fmla="*/ 0 w 16"/>
                  <a:gd name="T3" fmla="*/ 0 h 17"/>
                  <a:gd name="T4" fmla="*/ 0 w 16"/>
                  <a:gd name="T5" fmla="*/ 9 h 17"/>
                  <a:gd name="T6" fmla="*/ 0 w 16"/>
                  <a:gd name="T7" fmla="*/ 17 h 17"/>
                  <a:gd name="T8" fmla="*/ 8 w 16"/>
                  <a:gd name="T9" fmla="*/ 17 h 17"/>
                  <a:gd name="T10" fmla="*/ 16 w 16"/>
                  <a:gd name="T11" fmla="*/ 17 h 17"/>
                  <a:gd name="T12" fmla="*/ 16 w 16"/>
                  <a:gd name="T13" fmla="*/ 9 h 17"/>
                  <a:gd name="T14" fmla="*/ 16 w 16"/>
                  <a:gd name="T15" fmla="*/ 0 h 17"/>
                  <a:gd name="T16" fmla="*/ 8 w 16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7"/>
                  <a:gd name="T29" fmla="*/ 16 w 16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7">
                    <a:moveTo>
                      <a:pt x="8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6" y="17"/>
                    </a:lnTo>
                    <a:lnTo>
                      <a:pt x="16" y="9"/>
                    </a:lnTo>
                    <a:lnTo>
                      <a:pt x="1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90" name="Group 94"/>
            <p:cNvGrpSpPr>
              <a:grpSpLocks/>
            </p:cNvGrpSpPr>
            <p:nvPr/>
          </p:nvGrpSpPr>
          <p:grpSpPr bwMode="auto">
            <a:xfrm>
              <a:off x="2160588" y="2447925"/>
              <a:ext cx="374650" cy="400050"/>
              <a:chOff x="1361" y="1542"/>
              <a:chExt cx="236" cy="252"/>
            </a:xfrm>
          </p:grpSpPr>
          <p:sp>
            <p:nvSpPr>
              <p:cNvPr id="1087" name="Freeform 79"/>
              <p:cNvSpPr>
                <a:spLocks/>
              </p:cNvSpPr>
              <p:nvPr/>
            </p:nvSpPr>
            <p:spPr bwMode="auto">
              <a:xfrm>
                <a:off x="1361" y="1542"/>
                <a:ext cx="236" cy="252"/>
              </a:xfrm>
              <a:custGeom>
                <a:avLst/>
                <a:gdLst>
                  <a:gd name="T0" fmla="*/ 118 w 236"/>
                  <a:gd name="T1" fmla="*/ 0 h 252"/>
                  <a:gd name="T2" fmla="*/ 68 w 236"/>
                  <a:gd name="T3" fmla="*/ 8 h 252"/>
                  <a:gd name="T4" fmla="*/ 34 w 236"/>
                  <a:gd name="T5" fmla="*/ 42 h 252"/>
                  <a:gd name="T6" fmla="*/ 9 w 236"/>
                  <a:gd name="T7" fmla="*/ 76 h 252"/>
                  <a:gd name="T8" fmla="*/ 0 w 236"/>
                  <a:gd name="T9" fmla="*/ 126 h 252"/>
                  <a:gd name="T10" fmla="*/ 9 w 236"/>
                  <a:gd name="T11" fmla="*/ 177 h 252"/>
                  <a:gd name="T12" fmla="*/ 34 w 236"/>
                  <a:gd name="T13" fmla="*/ 219 h 252"/>
                  <a:gd name="T14" fmla="*/ 68 w 236"/>
                  <a:gd name="T15" fmla="*/ 244 h 252"/>
                  <a:gd name="T16" fmla="*/ 118 w 236"/>
                  <a:gd name="T17" fmla="*/ 252 h 252"/>
                  <a:gd name="T18" fmla="*/ 168 w 236"/>
                  <a:gd name="T19" fmla="*/ 244 h 252"/>
                  <a:gd name="T20" fmla="*/ 202 w 236"/>
                  <a:gd name="T21" fmla="*/ 219 h 252"/>
                  <a:gd name="T22" fmla="*/ 227 w 236"/>
                  <a:gd name="T23" fmla="*/ 177 h 252"/>
                  <a:gd name="T24" fmla="*/ 236 w 236"/>
                  <a:gd name="T25" fmla="*/ 126 h 252"/>
                  <a:gd name="T26" fmla="*/ 227 w 236"/>
                  <a:gd name="T27" fmla="*/ 76 h 252"/>
                  <a:gd name="T28" fmla="*/ 202 w 236"/>
                  <a:gd name="T29" fmla="*/ 42 h 252"/>
                  <a:gd name="T30" fmla="*/ 168 w 236"/>
                  <a:gd name="T31" fmla="*/ 8 h 252"/>
                  <a:gd name="T32" fmla="*/ 118 w 236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6"/>
                  <a:gd name="T52" fmla="*/ 0 h 252"/>
                  <a:gd name="T53" fmla="*/ 236 w 236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6" h="252">
                    <a:moveTo>
                      <a:pt x="118" y="0"/>
                    </a:moveTo>
                    <a:lnTo>
                      <a:pt x="68" y="8"/>
                    </a:lnTo>
                    <a:lnTo>
                      <a:pt x="34" y="42"/>
                    </a:lnTo>
                    <a:lnTo>
                      <a:pt x="9" y="76"/>
                    </a:lnTo>
                    <a:lnTo>
                      <a:pt x="0" y="126"/>
                    </a:lnTo>
                    <a:lnTo>
                      <a:pt x="9" y="177"/>
                    </a:lnTo>
                    <a:lnTo>
                      <a:pt x="34" y="219"/>
                    </a:lnTo>
                    <a:lnTo>
                      <a:pt x="68" y="244"/>
                    </a:lnTo>
                    <a:lnTo>
                      <a:pt x="118" y="252"/>
                    </a:lnTo>
                    <a:lnTo>
                      <a:pt x="168" y="244"/>
                    </a:lnTo>
                    <a:lnTo>
                      <a:pt x="202" y="219"/>
                    </a:lnTo>
                    <a:lnTo>
                      <a:pt x="227" y="177"/>
                    </a:lnTo>
                    <a:lnTo>
                      <a:pt x="236" y="126"/>
                    </a:lnTo>
                    <a:lnTo>
                      <a:pt x="227" y="76"/>
                    </a:lnTo>
                    <a:lnTo>
                      <a:pt x="202" y="42"/>
                    </a:lnTo>
                    <a:lnTo>
                      <a:pt x="168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88" name="Freeform 80"/>
              <p:cNvSpPr>
                <a:spLocks/>
              </p:cNvSpPr>
              <p:nvPr/>
            </p:nvSpPr>
            <p:spPr bwMode="auto">
              <a:xfrm>
                <a:off x="1370" y="1559"/>
                <a:ext cx="218" cy="219"/>
              </a:xfrm>
              <a:custGeom>
                <a:avLst/>
                <a:gdLst>
                  <a:gd name="T0" fmla="*/ 109 w 218"/>
                  <a:gd name="T1" fmla="*/ 0 h 219"/>
                  <a:gd name="T2" fmla="*/ 67 w 218"/>
                  <a:gd name="T3" fmla="*/ 8 h 219"/>
                  <a:gd name="T4" fmla="*/ 33 w 218"/>
                  <a:gd name="T5" fmla="*/ 34 h 219"/>
                  <a:gd name="T6" fmla="*/ 8 w 218"/>
                  <a:gd name="T7" fmla="*/ 67 h 219"/>
                  <a:gd name="T8" fmla="*/ 0 w 218"/>
                  <a:gd name="T9" fmla="*/ 109 h 219"/>
                  <a:gd name="T10" fmla="*/ 8 w 218"/>
                  <a:gd name="T11" fmla="*/ 151 h 219"/>
                  <a:gd name="T12" fmla="*/ 33 w 218"/>
                  <a:gd name="T13" fmla="*/ 185 h 219"/>
                  <a:gd name="T14" fmla="*/ 67 w 218"/>
                  <a:gd name="T15" fmla="*/ 210 h 219"/>
                  <a:gd name="T16" fmla="*/ 109 w 218"/>
                  <a:gd name="T17" fmla="*/ 219 h 219"/>
                  <a:gd name="T18" fmla="*/ 151 w 218"/>
                  <a:gd name="T19" fmla="*/ 210 h 219"/>
                  <a:gd name="T20" fmla="*/ 193 w 218"/>
                  <a:gd name="T21" fmla="*/ 185 h 219"/>
                  <a:gd name="T22" fmla="*/ 210 w 218"/>
                  <a:gd name="T23" fmla="*/ 151 h 219"/>
                  <a:gd name="T24" fmla="*/ 218 w 218"/>
                  <a:gd name="T25" fmla="*/ 109 h 219"/>
                  <a:gd name="T26" fmla="*/ 210 w 218"/>
                  <a:gd name="T27" fmla="*/ 67 h 219"/>
                  <a:gd name="T28" fmla="*/ 193 w 218"/>
                  <a:gd name="T29" fmla="*/ 34 h 219"/>
                  <a:gd name="T30" fmla="*/ 151 w 218"/>
                  <a:gd name="T31" fmla="*/ 8 h 219"/>
                  <a:gd name="T32" fmla="*/ 109 w 218"/>
                  <a:gd name="T33" fmla="*/ 0 h 2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9"/>
                  <a:gd name="T53" fmla="*/ 218 w 218"/>
                  <a:gd name="T54" fmla="*/ 219 h 2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9">
                    <a:moveTo>
                      <a:pt x="109" y="0"/>
                    </a:moveTo>
                    <a:lnTo>
                      <a:pt x="67" y="8"/>
                    </a:lnTo>
                    <a:lnTo>
                      <a:pt x="33" y="34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3" y="185"/>
                    </a:lnTo>
                    <a:lnTo>
                      <a:pt x="67" y="210"/>
                    </a:lnTo>
                    <a:lnTo>
                      <a:pt x="109" y="219"/>
                    </a:lnTo>
                    <a:lnTo>
                      <a:pt x="151" y="210"/>
                    </a:lnTo>
                    <a:lnTo>
                      <a:pt x="193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93" y="34"/>
                    </a:lnTo>
                    <a:lnTo>
                      <a:pt x="151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89" name="Freeform 81"/>
              <p:cNvSpPr>
                <a:spLocks/>
              </p:cNvSpPr>
              <p:nvPr/>
            </p:nvSpPr>
            <p:spPr bwMode="auto">
              <a:xfrm>
                <a:off x="1378" y="1567"/>
                <a:ext cx="202" cy="202"/>
              </a:xfrm>
              <a:custGeom>
                <a:avLst/>
                <a:gdLst>
                  <a:gd name="T0" fmla="*/ 101 w 202"/>
                  <a:gd name="T1" fmla="*/ 0 h 202"/>
                  <a:gd name="T2" fmla="*/ 59 w 202"/>
                  <a:gd name="T3" fmla="*/ 9 h 202"/>
                  <a:gd name="T4" fmla="*/ 25 w 202"/>
                  <a:gd name="T5" fmla="*/ 34 h 202"/>
                  <a:gd name="T6" fmla="*/ 9 w 202"/>
                  <a:gd name="T7" fmla="*/ 68 h 202"/>
                  <a:gd name="T8" fmla="*/ 0 w 202"/>
                  <a:gd name="T9" fmla="*/ 101 h 202"/>
                  <a:gd name="T10" fmla="*/ 9 w 202"/>
                  <a:gd name="T11" fmla="*/ 143 h 202"/>
                  <a:gd name="T12" fmla="*/ 25 w 202"/>
                  <a:gd name="T13" fmla="*/ 177 h 202"/>
                  <a:gd name="T14" fmla="*/ 59 w 202"/>
                  <a:gd name="T15" fmla="*/ 194 h 202"/>
                  <a:gd name="T16" fmla="*/ 101 w 202"/>
                  <a:gd name="T17" fmla="*/ 202 h 202"/>
                  <a:gd name="T18" fmla="*/ 143 w 202"/>
                  <a:gd name="T19" fmla="*/ 194 h 202"/>
                  <a:gd name="T20" fmla="*/ 177 w 202"/>
                  <a:gd name="T21" fmla="*/ 177 h 202"/>
                  <a:gd name="T22" fmla="*/ 193 w 202"/>
                  <a:gd name="T23" fmla="*/ 143 h 202"/>
                  <a:gd name="T24" fmla="*/ 202 w 202"/>
                  <a:gd name="T25" fmla="*/ 101 h 202"/>
                  <a:gd name="T26" fmla="*/ 193 w 202"/>
                  <a:gd name="T27" fmla="*/ 68 h 202"/>
                  <a:gd name="T28" fmla="*/ 177 w 202"/>
                  <a:gd name="T29" fmla="*/ 34 h 202"/>
                  <a:gd name="T30" fmla="*/ 143 w 202"/>
                  <a:gd name="T31" fmla="*/ 9 h 202"/>
                  <a:gd name="T32" fmla="*/ 101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01" y="0"/>
                    </a:moveTo>
                    <a:lnTo>
                      <a:pt x="59" y="9"/>
                    </a:lnTo>
                    <a:lnTo>
                      <a:pt x="25" y="34"/>
                    </a:lnTo>
                    <a:lnTo>
                      <a:pt x="9" y="68"/>
                    </a:lnTo>
                    <a:lnTo>
                      <a:pt x="0" y="101"/>
                    </a:lnTo>
                    <a:lnTo>
                      <a:pt x="9" y="143"/>
                    </a:lnTo>
                    <a:lnTo>
                      <a:pt x="25" y="177"/>
                    </a:lnTo>
                    <a:lnTo>
                      <a:pt x="59" y="194"/>
                    </a:lnTo>
                    <a:lnTo>
                      <a:pt x="101" y="202"/>
                    </a:lnTo>
                    <a:lnTo>
                      <a:pt x="143" y="194"/>
                    </a:lnTo>
                    <a:lnTo>
                      <a:pt x="177" y="177"/>
                    </a:lnTo>
                    <a:lnTo>
                      <a:pt x="193" y="143"/>
                    </a:lnTo>
                    <a:lnTo>
                      <a:pt x="202" y="101"/>
                    </a:lnTo>
                    <a:lnTo>
                      <a:pt x="193" y="68"/>
                    </a:lnTo>
                    <a:lnTo>
                      <a:pt x="177" y="34"/>
                    </a:lnTo>
                    <a:lnTo>
                      <a:pt x="143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90" name="Freeform 82"/>
              <p:cNvSpPr>
                <a:spLocks/>
              </p:cNvSpPr>
              <p:nvPr/>
            </p:nvSpPr>
            <p:spPr bwMode="auto">
              <a:xfrm>
                <a:off x="1387" y="1576"/>
                <a:ext cx="184" cy="193"/>
              </a:xfrm>
              <a:custGeom>
                <a:avLst/>
                <a:gdLst>
                  <a:gd name="T0" fmla="*/ 92 w 184"/>
                  <a:gd name="T1" fmla="*/ 0 h 193"/>
                  <a:gd name="T2" fmla="*/ 58 w 184"/>
                  <a:gd name="T3" fmla="*/ 8 h 193"/>
                  <a:gd name="T4" fmla="*/ 25 w 184"/>
                  <a:gd name="T5" fmla="*/ 25 h 193"/>
                  <a:gd name="T6" fmla="*/ 8 w 184"/>
                  <a:gd name="T7" fmla="*/ 59 h 193"/>
                  <a:gd name="T8" fmla="*/ 0 w 184"/>
                  <a:gd name="T9" fmla="*/ 92 h 193"/>
                  <a:gd name="T10" fmla="*/ 8 w 184"/>
                  <a:gd name="T11" fmla="*/ 126 h 193"/>
                  <a:gd name="T12" fmla="*/ 25 w 184"/>
                  <a:gd name="T13" fmla="*/ 160 h 193"/>
                  <a:gd name="T14" fmla="*/ 58 w 184"/>
                  <a:gd name="T15" fmla="*/ 185 h 193"/>
                  <a:gd name="T16" fmla="*/ 92 w 184"/>
                  <a:gd name="T17" fmla="*/ 193 h 193"/>
                  <a:gd name="T18" fmla="*/ 134 w 184"/>
                  <a:gd name="T19" fmla="*/ 185 h 193"/>
                  <a:gd name="T20" fmla="*/ 159 w 184"/>
                  <a:gd name="T21" fmla="*/ 160 h 193"/>
                  <a:gd name="T22" fmla="*/ 176 w 184"/>
                  <a:gd name="T23" fmla="*/ 126 h 193"/>
                  <a:gd name="T24" fmla="*/ 184 w 184"/>
                  <a:gd name="T25" fmla="*/ 92 h 193"/>
                  <a:gd name="T26" fmla="*/ 176 w 184"/>
                  <a:gd name="T27" fmla="*/ 59 h 193"/>
                  <a:gd name="T28" fmla="*/ 159 w 184"/>
                  <a:gd name="T29" fmla="*/ 25 h 193"/>
                  <a:gd name="T30" fmla="*/ 134 w 184"/>
                  <a:gd name="T31" fmla="*/ 8 h 193"/>
                  <a:gd name="T32" fmla="*/ 92 w 184"/>
                  <a:gd name="T33" fmla="*/ 0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4"/>
                  <a:gd name="T52" fmla="*/ 0 h 193"/>
                  <a:gd name="T53" fmla="*/ 184 w 184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4" h="193">
                    <a:moveTo>
                      <a:pt x="92" y="0"/>
                    </a:moveTo>
                    <a:lnTo>
                      <a:pt x="58" y="8"/>
                    </a:lnTo>
                    <a:lnTo>
                      <a:pt x="25" y="25"/>
                    </a:lnTo>
                    <a:lnTo>
                      <a:pt x="8" y="59"/>
                    </a:lnTo>
                    <a:lnTo>
                      <a:pt x="0" y="92"/>
                    </a:lnTo>
                    <a:lnTo>
                      <a:pt x="8" y="126"/>
                    </a:lnTo>
                    <a:lnTo>
                      <a:pt x="25" y="160"/>
                    </a:lnTo>
                    <a:lnTo>
                      <a:pt x="58" y="185"/>
                    </a:lnTo>
                    <a:lnTo>
                      <a:pt x="92" y="193"/>
                    </a:lnTo>
                    <a:lnTo>
                      <a:pt x="134" y="185"/>
                    </a:lnTo>
                    <a:lnTo>
                      <a:pt x="159" y="160"/>
                    </a:lnTo>
                    <a:lnTo>
                      <a:pt x="176" y="126"/>
                    </a:lnTo>
                    <a:lnTo>
                      <a:pt x="184" y="92"/>
                    </a:lnTo>
                    <a:lnTo>
                      <a:pt x="176" y="59"/>
                    </a:lnTo>
                    <a:lnTo>
                      <a:pt x="159" y="25"/>
                    </a:lnTo>
                    <a:lnTo>
                      <a:pt x="134" y="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91" name="Freeform 83"/>
              <p:cNvSpPr>
                <a:spLocks/>
              </p:cNvSpPr>
              <p:nvPr/>
            </p:nvSpPr>
            <p:spPr bwMode="auto">
              <a:xfrm>
                <a:off x="1395" y="1584"/>
                <a:ext cx="176" cy="177"/>
              </a:xfrm>
              <a:custGeom>
                <a:avLst/>
                <a:gdLst>
                  <a:gd name="T0" fmla="*/ 84 w 176"/>
                  <a:gd name="T1" fmla="*/ 0 h 177"/>
                  <a:gd name="T2" fmla="*/ 50 w 176"/>
                  <a:gd name="T3" fmla="*/ 9 h 177"/>
                  <a:gd name="T4" fmla="*/ 25 w 176"/>
                  <a:gd name="T5" fmla="*/ 25 h 177"/>
                  <a:gd name="T6" fmla="*/ 8 w 176"/>
                  <a:gd name="T7" fmla="*/ 51 h 177"/>
                  <a:gd name="T8" fmla="*/ 0 w 176"/>
                  <a:gd name="T9" fmla="*/ 84 h 177"/>
                  <a:gd name="T10" fmla="*/ 8 w 176"/>
                  <a:gd name="T11" fmla="*/ 118 h 177"/>
                  <a:gd name="T12" fmla="*/ 25 w 176"/>
                  <a:gd name="T13" fmla="*/ 152 h 177"/>
                  <a:gd name="T14" fmla="*/ 50 w 176"/>
                  <a:gd name="T15" fmla="*/ 168 h 177"/>
                  <a:gd name="T16" fmla="*/ 84 w 176"/>
                  <a:gd name="T17" fmla="*/ 177 h 177"/>
                  <a:gd name="T18" fmla="*/ 118 w 176"/>
                  <a:gd name="T19" fmla="*/ 168 h 177"/>
                  <a:gd name="T20" fmla="*/ 151 w 176"/>
                  <a:gd name="T21" fmla="*/ 152 h 177"/>
                  <a:gd name="T22" fmla="*/ 168 w 176"/>
                  <a:gd name="T23" fmla="*/ 118 h 177"/>
                  <a:gd name="T24" fmla="*/ 176 w 176"/>
                  <a:gd name="T25" fmla="*/ 84 h 177"/>
                  <a:gd name="T26" fmla="*/ 168 w 176"/>
                  <a:gd name="T27" fmla="*/ 51 h 177"/>
                  <a:gd name="T28" fmla="*/ 151 w 176"/>
                  <a:gd name="T29" fmla="*/ 25 h 177"/>
                  <a:gd name="T30" fmla="*/ 118 w 176"/>
                  <a:gd name="T31" fmla="*/ 9 h 177"/>
                  <a:gd name="T32" fmla="*/ 84 w 176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6"/>
                  <a:gd name="T52" fmla="*/ 0 h 177"/>
                  <a:gd name="T53" fmla="*/ 176 w 176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6" h="177">
                    <a:moveTo>
                      <a:pt x="84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84"/>
                    </a:lnTo>
                    <a:lnTo>
                      <a:pt x="8" y="118"/>
                    </a:lnTo>
                    <a:lnTo>
                      <a:pt x="25" y="152"/>
                    </a:lnTo>
                    <a:lnTo>
                      <a:pt x="50" y="168"/>
                    </a:lnTo>
                    <a:lnTo>
                      <a:pt x="84" y="177"/>
                    </a:lnTo>
                    <a:lnTo>
                      <a:pt x="118" y="168"/>
                    </a:lnTo>
                    <a:lnTo>
                      <a:pt x="151" y="152"/>
                    </a:lnTo>
                    <a:lnTo>
                      <a:pt x="168" y="118"/>
                    </a:lnTo>
                    <a:lnTo>
                      <a:pt x="176" y="84"/>
                    </a:lnTo>
                    <a:lnTo>
                      <a:pt x="168" y="51"/>
                    </a:lnTo>
                    <a:lnTo>
                      <a:pt x="151" y="25"/>
                    </a:lnTo>
                    <a:lnTo>
                      <a:pt x="118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92" name="Freeform 84"/>
              <p:cNvSpPr>
                <a:spLocks/>
              </p:cNvSpPr>
              <p:nvPr/>
            </p:nvSpPr>
            <p:spPr bwMode="auto">
              <a:xfrm>
                <a:off x="1403" y="1593"/>
                <a:ext cx="160" cy="159"/>
              </a:xfrm>
              <a:custGeom>
                <a:avLst/>
                <a:gdLst>
                  <a:gd name="T0" fmla="*/ 76 w 160"/>
                  <a:gd name="T1" fmla="*/ 0 h 159"/>
                  <a:gd name="T2" fmla="*/ 51 w 160"/>
                  <a:gd name="T3" fmla="*/ 8 h 159"/>
                  <a:gd name="T4" fmla="*/ 26 w 160"/>
                  <a:gd name="T5" fmla="*/ 25 h 159"/>
                  <a:gd name="T6" fmla="*/ 9 w 160"/>
                  <a:gd name="T7" fmla="*/ 50 h 159"/>
                  <a:gd name="T8" fmla="*/ 0 w 160"/>
                  <a:gd name="T9" fmla="*/ 75 h 159"/>
                  <a:gd name="T10" fmla="*/ 9 w 160"/>
                  <a:gd name="T11" fmla="*/ 109 h 159"/>
                  <a:gd name="T12" fmla="*/ 26 w 160"/>
                  <a:gd name="T13" fmla="*/ 134 h 159"/>
                  <a:gd name="T14" fmla="*/ 51 w 160"/>
                  <a:gd name="T15" fmla="*/ 151 h 159"/>
                  <a:gd name="T16" fmla="*/ 76 w 160"/>
                  <a:gd name="T17" fmla="*/ 159 h 159"/>
                  <a:gd name="T18" fmla="*/ 110 w 160"/>
                  <a:gd name="T19" fmla="*/ 151 h 159"/>
                  <a:gd name="T20" fmla="*/ 135 w 160"/>
                  <a:gd name="T21" fmla="*/ 134 h 159"/>
                  <a:gd name="T22" fmla="*/ 152 w 160"/>
                  <a:gd name="T23" fmla="*/ 109 h 159"/>
                  <a:gd name="T24" fmla="*/ 160 w 160"/>
                  <a:gd name="T25" fmla="*/ 75 h 159"/>
                  <a:gd name="T26" fmla="*/ 152 w 160"/>
                  <a:gd name="T27" fmla="*/ 50 h 159"/>
                  <a:gd name="T28" fmla="*/ 135 w 160"/>
                  <a:gd name="T29" fmla="*/ 25 h 159"/>
                  <a:gd name="T30" fmla="*/ 110 w 160"/>
                  <a:gd name="T31" fmla="*/ 8 h 159"/>
                  <a:gd name="T32" fmla="*/ 76 w 160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159"/>
                  <a:gd name="T53" fmla="*/ 160 w 160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159">
                    <a:moveTo>
                      <a:pt x="76" y="0"/>
                    </a:moveTo>
                    <a:lnTo>
                      <a:pt x="51" y="8"/>
                    </a:lnTo>
                    <a:lnTo>
                      <a:pt x="26" y="25"/>
                    </a:lnTo>
                    <a:lnTo>
                      <a:pt x="9" y="50"/>
                    </a:lnTo>
                    <a:lnTo>
                      <a:pt x="0" y="75"/>
                    </a:lnTo>
                    <a:lnTo>
                      <a:pt x="9" y="109"/>
                    </a:lnTo>
                    <a:lnTo>
                      <a:pt x="26" y="134"/>
                    </a:lnTo>
                    <a:lnTo>
                      <a:pt x="51" y="151"/>
                    </a:lnTo>
                    <a:lnTo>
                      <a:pt x="76" y="159"/>
                    </a:lnTo>
                    <a:lnTo>
                      <a:pt x="110" y="151"/>
                    </a:lnTo>
                    <a:lnTo>
                      <a:pt x="135" y="134"/>
                    </a:lnTo>
                    <a:lnTo>
                      <a:pt x="152" y="109"/>
                    </a:lnTo>
                    <a:lnTo>
                      <a:pt x="160" y="75"/>
                    </a:lnTo>
                    <a:lnTo>
                      <a:pt x="152" y="50"/>
                    </a:lnTo>
                    <a:lnTo>
                      <a:pt x="135" y="25"/>
                    </a:lnTo>
                    <a:lnTo>
                      <a:pt x="110" y="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93" name="Freeform 85"/>
              <p:cNvSpPr>
                <a:spLocks/>
              </p:cNvSpPr>
              <p:nvPr/>
            </p:nvSpPr>
            <p:spPr bwMode="auto">
              <a:xfrm>
                <a:off x="1412" y="1601"/>
                <a:ext cx="143" cy="143"/>
              </a:xfrm>
              <a:custGeom>
                <a:avLst/>
                <a:gdLst>
                  <a:gd name="T0" fmla="*/ 67 w 143"/>
                  <a:gd name="T1" fmla="*/ 0 h 143"/>
                  <a:gd name="T2" fmla="*/ 42 w 143"/>
                  <a:gd name="T3" fmla="*/ 8 h 143"/>
                  <a:gd name="T4" fmla="*/ 25 w 143"/>
                  <a:gd name="T5" fmla="*/ 25 h 143"/>
                  <a:gd name="T6" fmla="*/ 8 w 143"/>
                  <a:gd name="T7" fmla="*/ 42 h 143"/>
                  <a:gd name="T8" fmla="*/ 0 w 143"/>
                  <a:gd name="T9" fmla="*/ 67 h 143"/>
                  <a:gd name="T10" fmla="*/ 8 w 143"/>
                  <a:gd name="T11" fmla="*/ 101 h 143"/>
                  <a:gd name="T12" fmla="*/ 25 w 143"/>
                  <a:gd name="T13" fmla="*/ 118 h 143"/>
                  <a:gd name="T14" fmla="*/ 42 w 143"/>
                  <a:gd name="T15" fmla="*/ 135 h 143"/>
                  <a:gd name="T16" fmla="*/ 67 w 143"/>
                  <a:gd name="T17" fmla="*/ 143 h 143"/>
                  <a:gd name="T18" fmla="*/ 101 w 143"/>
                  <a:gd name="T19" fmla="*/ 135 h 143"/>
                  <a:gd name="T20" fmla="*/ 117 w 143"/>
                  <a:gd name="T21" fmla="*/ 118 h 143"/>
                  <a:gd name="T22" fmla="*/ 134 w 143"/>
                  <a:gd name="T23" fmla="*/ 101 h 143"/>
                  <a:gd name="T24" fmla="*/ 143 w 143"/>
                  <a:gd name="T25" fmla="*/ 67 h 143"/>
                  <a:gd name="T26" fmla="*/ 134 w 143"/>
                  <a:gd name="T27" fmla="*/ 42 h 143"/>
                  <a:gd name="T28" fmla="*/ 117 w 143"/>
                  <a:gd name="T29" fmla="*/ 25 h 143"/>
                  <a:gd name="T30" fmla="*/ 101 w 143"/>
                  <a:gd name="T31" fmla="*/ 8 h 143"/>
                  <a:gd name="T32" fmla="*/ 67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67" y="0"/>
                    </a:moveTo>
                    <a:lnTo>
                      <a:pt x="42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25" y="118"/>
                    </a:lnTo>
                    <a:lnTo>
                      <a:pt x="42" y="135"/>
                    </a:lnTo>
                    <a:lnTo>
                      <a:pt x="67" y="143"/>
                    </a:lnTo>
                    <a:lnTo>
                      <a:pt x="101" y="135"/>
                    </a:lnTo>
                    <a:lnTo>
                      <a:pt x="117" y="118"/>
                    </a:lnTo>
                    <a:lnTo>
                      <a:pt x="134" y="101"/>
                    </a:lnTo>
                    <a:lnTo>
                      <a:pt x="143" y="67"/>
                    </a:lnTo>
                    <a:lnTo>
                      <a:pt x="134" y="42"/>
                    </a:lnTo>
                    <a:lnTo>
                      <a:pt x="117" y="25"/>
                    </a:lnTo>
                    <a:lnTo>
                      <a:pt x="101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94" name="Freeform 86"/>
              <p:cNvSpPr>
                <a:spLocks/>
              </p:cNvSpPr>
              <p:nvPr/>
            </p:nvSpPr>
            <p:spPr bwMode="auto">
              <a:xfrm>
                <a:off x="1420" y="1609"/>
                <a:ext cx="126" cy="127"/>
              </a:xfrm>
              <a:custGeom>
                <a:avLst/>
                <a:gdLst>
                  <a:gd name="T0" fmla="*/ 59 w 126"/>
                  <a:gd name="T1" fmla="*/ 0 h 127"/>
                  <a:gd name="T2" fmla="*/ 34 w 126"/>
                  <a:gd name="T3" fmla="*/ 9 h 127"/>
                  <a:gd name="T4" fmla="*/ 17 w 126"/>
                  <a:gd name="T5" fmla="*/ 26 h 127"/>
                  <a:gd name="T6" fmla="*/ 9 w 126"/>
                  <a:gd name="T7" fmla="*/ 42 h 127"/>
                  <a:gd name="T8" fmla="*/ 0 w 126"/>
                  <a:gd name="T9" fmla="*/ 68 h 127"/>
                  <a:gd name="T10" fmla="*/ 9 w 126"/>
                  <a:gd name="T11" fmla="*/ 93 h 127"/>
                  <a:gd name="T12" fmla="*/ 17 w 126"/>
                  <a:gd name="T13" fmla="*/ 110 h 127"/>
                  <a:gd name="T14" fmla="*/ 34 w 126"/>
                  <a:gd name="T15" fmla="*/ 127 h 127"/>
                  <a:gd name="T16" fmla="*/ 59 w 126"/>
                  <a:gd name="T17" fmla="*/ 127 h 127"/>
                  <a:gd name="T18" fmla="*/ 84 w 126"/>
                  <a:gd name="T19" fmla="*/ 127 h 127"/>
                  <a:gd name="T20" fmla="*/ 109 w 126"/>
                  <a:gd name="T21" fmla="*/ 110 h 127"/>
                  <a:gd name="T22" fmla="*/ 118 w 126"/>
                  <a:gd name="T23" fmla="*/ 93 h 127"/>
                  <a:gd name="T24" fmla="*/ 126 w 126"/>
                  <a:gd name="T25" fmla="*/ 68 h 127"/>
                  <a:gd name="T26" fmla="*/ 118 w 126"/>
                  <a:gd name="T27" fmla="*/ 42 h 127"/>
                  <a:gd name="T28" fmla="*/ 109 w 126"/>
                  <a:gd name="T29" fmla="*/ 26 h 127"/>
                  <a:gd name="T30" fmla="*/ 84 w 126"/>
                  <a:gd name="T31" fmla="*/ 9 h 127"/>
                  <a:gd name="T32" fmla="*/ 59 w 126"/>
                  <a:gd name="T33" fmla="*/ 0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7"/>
                  <a:gd name="T53" fmla="*/ 126 w 126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7">
                    <a:moveTo>
                      <a:pt x="59" y="0"/>
                    </a:moveTo>
                    <a:lnTo>
                      <a:pt x="34" y="9"/>
                    </a:lnTo>
                    <a:lnTo>
                      <a:pt x="17" y="26"/>
                    </a:lnTo>
                    <a:lnTo>
                      <a:pt x="9" y="42"/>
                    </a:lnTo>
                    <a:lnTo>
                      <a:pt x="0" y="68"/>
                    </a:lnTo>
                    <a:lnTo>
                      <a:pt x="9" y="93"/>
                    </a:lnTo>
                    <a:lnTo>
                      <a:pt x="17" y="110"/>
                    </a:lnTo>
                    <a:lnTo>
                      <a:pt x="34" y="127"/>
                    </a:lnTo>
                    <a:lnTo>
                      <a:pt x="59" y="127"/>
                    </a:lnTo>
                    <a:lnTo>
                      <a:pt x="84" y="127"/>
                    </a:lnTo>
                    <a:lnTo>
                      <a:pt x="109" y="110"/>
                    </a:lnTo>
                    <a:lnTo>
                      <a:pt x="118" y="93"/>
                    </a:lnTo>
                    <a:lnTo>
                      <a:pt x="126" y="68"/>
                    </a:lnTo>
                    <a:lnTo>
                      <a:pt x="118" y="42"/>
                    </a:lnTo>
                    <a:lnTo>
                      <a:pt x="109" y="26"/>
                    </a:lnTo>
                    <a:lnTo>
                      <a:pt x="84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95" name="Freeform 87"/>
              <p:cNvSpPr>
                <a:spLocks/>
              </p:cNvSpPr>
              <p:nvPr/>
            </p:nvSpPr>
            <p:spPr bwMode="auto">
              <a:xfrm>
                <a:off x="1429" y="1618"/>
                <a:ext cx="109" cy="109"/>
              </a:xfrm>
              <a:custGeom>
                <a:avLst/>
                <a:gdLst>
                  <a:gd name="T0" fmla="*/ 58 w 109"/>
                  <a:gd name="T1" fmla="*/ 0 h 109"/>
                  <a:gd name="T2" fmla="*/ 33 w 109"/>
                  <a:gd name="T3" fmla="*/ 8 h 109"/>
                  <a:gd name="T4" fmla="*/ 16 w 109"/>
                  <a:gd name="T5" fmla="*/ 17 h 109"/>
                  <a:gd name="T6" fmla="*/ 8 w 109"/>
                  <a:gd name="T7" fmla="*/ 33 h 109"/>
                  <a:gd name="T8" fmla="*/ 0 w 109"/>
                  <a:gd name="T9" fmla="*/ 59 h 109"/>
                  <a:gd name="T10" fmla="*/ 8 w 109"/>
                  <a:gd name="T11" fmla="*/ 76 h 109"/>
                  <a:gd name="T12" fmla="*/ 16 w 109"/>
                  <a:gd name="T13" fmla="*/ 92 h 109"/>
                  <a:gd name="T14" fmla="*/ 33 w 109"/>
                  <a:gd name="T15" fmla="*/ 109 h 109"/>
                  <a:gd name="T16" fmla="*/ 58 w 109"/>
                  <a:gd name="T17" fmla="*/ 109 h 109"/>
                  <a:gd name="T18" fmla="*/ 75 w 109"/>
                  <a:gd name="T19" fmla="*/ 109 h 109"/>
                  <a:gd name="T20" fmla="*/ 92 w 109"/>
                  <a:gd name="T21" fmla="*/ 92 h 109"/>
                  <a:gd name="T22" fmla="*/ 109 w 109"/>
                  <a:gd name="T23" fmla="*/ 76 h 109"/>
                  <a:gd name="T24" fmla="*/ 109 w 109"/>
                  <a:gd name="T25" fmla="*/ 59 h 109"/>
                  <a:gd name="T26" fmla="*/ 109 w 109"/>
                  <a:gd name="T27" fmla="*/ 33 h 109"/>
                  <a:gd name="T28" fmla="*/ 92 w 109"/>
                  <a:gd name="T29" fmla="*/ 17 h 109"/>
                  <a:gd name="T30" fmla="*/ 75 w 109"/>
                  <a:gd name="T31" fmla="*/ 8 h 109"/>
                  <a:gd name="T32" fmla="*/ 58 w 109"/>
                  <a:gd name="T33" fmla="*/ 0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09"/>
                  <a:gd name="T53" fmla="*/ 109 w 109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09">
                    <a:moveTo>
                      <a:pt x="58" y="0"/>
                    </a:moveTo>
                    <a:lnTo>
                      <a:pt x="33" y="8"/>
                    </a:lnTo>
                    <a:lnTo>
                      <a:pt x="16" y="17"/>
                    </a:lnTo>
                    <a:lnTo>
                      <a:pt x="8" y="33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6" y="92"/>
                    </a:lnTo>
                    <a:lnTo>
                      <a:pt x="33" y="109"/>
                    </a:lnTo>
                    <a:lnTo>
                      <a:pt x="58" y="109"/>
                    </a:lnTo>
                    <a:lnTo>
                      <a:pt x="75" y="109"/>
                    </a:lnTo>
                    <a:lnTo>
                      <a:pt x="92" y="92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3"/>
                    </a:lnTo>
                    <a:lnTo>
                      <a:pt x="92" y="17"/>
                    </a:lnTo>
                    <a:lnTo>
                      <a:pt x="75" y="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96" name="Freeform 88"/>
              <p:cNvSpPr>
                <a:spLocks/>
              </p:cNvSpPr>
              <p:nvPr/>
            </p:nvSpPr>
            <p:spPr bwMode="auto">
              <a:xfrm>
                <a:off x="1437" y="1626"/>
                <a:ext cx="92" cy="93"/>
              </a:xfrm>
              <a:custGeom>
                <a:avLst/>
                <a:gdLst>
                  <a:gd name="T0" fmla="*/ 50 w 92"/>
                  <a:gd name="T1" fmla="*/ 0 h 93"/>
                  <a:gd name="T2" fmla="*/ 25 w 92"/>
                  <a:gd name="T3" fmla="*/ 9 h 93"/>
                  <a:gd name="T4" fmla="*/ 17 w 92"/>
                  <a:gd name="T5" fmla="*/ 17 h 93"/>
                  <a:gd name="T6" fmla="*/ 0 w 92"/>
                  <a:gd name="T7" fmla="*/ 51 h 93"/>
                  <a:gd name="T8" fmla="*/ 17 w 92"/>
                  <a:gd name="T9" fmla="*/ 84 h 93"/>
                  <a:gd name="T10" fmla="*/ 50 w 92"/>
                  <a:gd name="T11" fmla="*/ 93 h 93"/>
                  <a:gd name="T12" fmla="*/ 84 w 92"/>
                  <a:gd name="T13" fmla="*/ 84 h 93"/>
                  <a:gd name="T14" fmla="*/ 92 w 92"/>
                  <a:gd name="T15" fmla="*/ 51 h 93"/>
                  <a:gd name="T16" fmla="*/ 84 w 92"/>
                  <a:gd name="T17" fmla="*/ 17 h 93"/>
                  <a:gd name="T18" fmla="*/ 67 w 92"/>
                  <a:gd name="T19" fmla="*/ 9 h 93"/>
                  <a:gd name="T20" fmla="*/ 50 w 92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3"/>
                  <a:gd name="T35" fmla="*/ 92 w 92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3">
                    <a:moveTo>
                      <a:pt x="50" y="0"/>
                    </a:moveTo>
                    <a:lnTo>
                      <a:pt x="25" y="9"/>
                    </a:lnTo>
                    <a:lnTo>
                      <a:pt x="17" y="17"/>
                    </a:lnTo>
                    <a:lnTo>
                      <a:pt x="0" y="51"/>
                    </a:lnTo>
                    <a:lnTo>
                      <a:pt x="17" y="84"/>
                    </a:lnTo>
                    <a:lnTo>
                      <a:pt x="50" y="93"/>
                    </a:lnTo>
                    <a:lnTo>
                      <a:pt x="84" y="84"/>
                    </a:lnTo>
                    <a:lnTo>
                      <a:pt x="92" y="51"/>
                    </a:lnTo>
                    <a:lnTo>
                      <a:pt x="84" y="17"/>
                    </a:lnTo>
                    <a:lnTo>
                      <a:pt x="67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97" name="Freeform 89"/>
              <p:cNvSpPr>
                <a:spLocks/>
              </p:cNvSpPr>
              <p:nvPr/>
            </p:nvSpPr>
            <p:spPr bwMode="auto">
              <a:xfrm>
                <a:off x="1445" y="1635"/>
                <a:ext cx="76" cy="75"/>
              </a:xfrm>
              <a:custGeom>
                <a:avLst/>
                <a:gdLst>
                  <a:gd name="T0" fmla="*/ 42 w 76"/>
                  <a:gd name="T1" fmla="*/ 0 h 75"/>
                  <a:gd name="T2" fmla="*/ 9 w 76"/>
                  <a:gd name="T3" fmla="*/ 8 h 75"/>
                  <a:gd name="T4" fmla="*/ 0 w 76"/>
                  <a:gd name="T5" fmla="*/ 42 h 75"/>
                  <a:gd name="T6" fmla="*/ 9 w 76"/>
                  <a:gd name="T7" fmla="*/ 67 h 75"/>
                  <a:gd name="T8" fmla="*/ 42 w 76"/>
                  <a:gd name="T9" fmla="*/ 75 h 75"/>
                  <a:gd name="T10" fmla="*/ 68 w 76"/>
                  <a:gd name="T11" fmla="*/ 67 h 75"/>
                  <a:gd name="T12" fmla="*/ 76 w 76"/>
                  <a:gd name="T13" fmla="*/ 42 h 75"/>
                  <a:gd name="T14" fmla="*/ 68 w 76"/>
                  <a:gd name="T15" fmla="*/ 8 h 75"/>
                  <a:gd name="T16" fmla="*/ 42 w 76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5"/>
                  <a:gd name="T29" fmla="*/ 76 w 76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5">
                    <a:moveTo>
                      <a:pt x="42" y="0"/>
                    </a:moveTo>
                    <a:lnTo>
                      <a:pt x="9" y="8"/>
                    </a:lnTo>
                    <a:lnTo>
                      <a:pt x="0" y="42"/>
                    </a:lnTo>
                    <a:lnTo>
                      <a:pt x="9" y="67"/>
                    </a:lnTo>
                    <a:lnTo>
                      <a:pt x="42" y="75"/>
                    </a:lnTo>
                    <a:lnTo>
                      <a:pt x="68" y="67"/>
                    </a:lnTo>
                    <a:lnTo>
                      <a:pt x="76" y="42"/>
                    </a:lnTo>
                    <a:lnTo>
                      <a:pt x="68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98" name="Freeform 90"/>
              <p:cNvSpPr>
                <a:spLocks/>
              </p:cNvSpPr>
              <p:nvPr/>
            </p:nvSpPr>
            <p:spPr bwMode="auto">
              <a:xfrm>
                <a:off x="1454" y="1643"/>
                <a:ext cx="59" cy="67"/>
              </a:xfrm>
              <a:custGeom>
                <a:avLst/>
                <a:gdLst>
                  <a:gd name="T0" fmla="*/ 33 w 59"/>
                  <a:gd name="T1" fmla="*/ 0 h 67"/>
                  <a:gd name="T2" fmla="*/ 8 w 59"/>
                  <a:gd name="T3" fmla="*/ 8 h 67"/>
                  <a:gd name="T4" fmla="*/ 0 w 59"/>
                  <a:gd name="T5" fmla="*/ 34 h 67"/>
                  <a:gd name="T6" fmla="*/ 8 w 59"/>
                  <a:gd name="T7" fmla="*/ 59 h 67"/>
                  <a:gd name="T8" fmla="*/ 33 w 59"/>
                  <a:gd name="T9" fmla="*/ 67 h 67"/>
                  <a:gd name="T10" fmla="*/ 50 w 59"/>
                  <a:gd name="T11" fmla="*/ 59 h 67"/>
                  <a:gd name="T12" fmla="*/ 59 w 59"/>
                  <a:gd name="T13" fmla="*/ 34 h 67"/>
                  <a:gd name="T14" fmla="*/ 50 w 59"/>
                  <a:gd name="T15" fmla="*/ 8 h 67"/>
                  <a:gd name="T16" fmla="*/ 33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3" y="0"/>
                    </a:moveTo>
                    <a:lnTo>
                      <a:pt x="8" y="8"/>
                    </a:lnTo>
                    <a:lnTo>
                      <a:pt x="0" y="34"/>
                    </a:lnTo>
                    <a:lnTo>
                      <a:pt x="8" y="59"/>
                    </a:lnTo>
                    <a:lnTo>
                      <a:pt x="33" y="67"/>
                    </a:lnTo>
                    <a:lnTo>
                      <a:pt x="50" y="59"/>
                    </a:lnTo>
                    <a:lnTo>
                      <a:pt x="59" y="34"/>
                    </a:lnTo>
                    <a:lnTo>
                      <a:pt x="50" y="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99" name="Freeform 91"/>
              <p:cNvSpPr>
                <a:spLocks/>
              </p:cNvSpPr>
              <p:nvPr/>
            </p:nvSpPr>
            <p:spPr bwMode="auto">
              <a:xfrm>
                <a:off x="1462" y="1651"/>
                <a:ext cx="51" cy="51"/>
              </a:xfrm>
              <a:custGeom>
                <a:avLst/>
                <a:gdLst>
                  <a:gd name="T0" fmla="*/ 25 w 51"/>
                  <a:gd name="T1" fmla="*/ 0 h 51"/>
                  <a:gd name="T2" fmla="*/ 9 w 51"/>
                  <a:gd name="T3" fmla="*/ 9 h 51"/>
                  <a:gd name="T4" fmla="*/ 0 w 51"/>
                  <a:gd name="T5" fmla="*/ 26 h 51"/>
                  <a:gd name="T6" fmla="*/ 9 w 51"/>
                  <a:gd name="T7" fmla="*/ 43 h 51"/>
                  <a:gd name="T8" fmla="*/ 25 w 51"/>
                  <a:gd name="T9" fmla="*/ 51 h 51"/>
                  <a:gd name="T10" fmla="*/ 42 w 51"/>
                  <a:gd name="T11" fmla="*/ 43 h 51"/>
                  <a:gd name="T12" fmla="*/ 51 w 51"/>
                  <a:gd name="T13" fmla="*/ 26 h 51"/>
                  <a:gd name="T14" fmla="*/ 42 w 51"/>
                  <a:gd name="T15" fmla="*/ 9 h 51"/>
                  <a:gd name="T16" fmla="*/ 25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1"/>
                  <a:gd name="T29" fmla="*/ 51 w 5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1">
                    <a:moveTo>
                      <a:pt x="25" y="0"/>
                    </a:moveTo>
                    <a:lnTo>
                      <a:pt x="9" y="9"/>
                    </a:lnTo>
                    <a:lnTo>
                      <a:pt x="0" y="26"/>
                    </a:lnTo>
                    <a:lnTo>
                      <a:pt x="9" y="43"/>
                    </a:lnTo>
                    <a:lnTo>
                      <a:pt x="25" y="51"/>
                    </a:lnTo>
                    <a:lnTo>
                      <a:pt x="42" y="43"/>
                    </a:lnTo>
                    <a:lnTo>
                      <a:pt x="51" y="26"/>
                    </a:lnTo>
                    <a:lnTo>
                      <a:pt x="42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00" name="Freeform 92"/>
              <p:cNvSpPr>
                <a:spLocks/>
              </p:cNvSpPr>
              <p:nvPr/>
            </p:nvSpPr>
            <p:spPr bwMode="auto">
              <a:xfrm>
                <a:off x="1471" y="1660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8 w 33"/>
                  <a:gd name="T3" fmla="*/ 8 h 34"/>
                  <a:gd name="T4" fmla="*/ 0 w 33"/>
                  <a:gd name="T5" fmla="*/ 17 h 34"/>
                  <a:gd name="T6" fmla="*/ 8 w 33"/>
                  <a:gd name="T7" fmla="*/ 25 h 34"/>
                  <a:gd name="T8" fmla="*/ 16 w 33"/>
                  <a:gd name="T9" fmla="*/ 34 h 34"/>
                  <a:gd name="T10" fmla="*/ 25 w 33"/>
                  <a:gd name="T11" fmla="*/ 25 h 34"/>
                  <a:gd name="T12" fmla="*/ 33 w 33"/>
                  <a:gd name="T13" fmla="*/ 17 h 34"/>
                  <a:gd name="T14" fmla="*/ 25 w 33"/>
                  <a:gd name="T15" fmla="*/ 8 h 34"/>
                  <a:gd name="T16" fmla="*/ 16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16" y="0"/>
                    </a:moveTo>
                    <a:lnTo>
                      <a:pt x="8" y="8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16" y="34"/>
                    </a:lnTo>
                    <a:lnTo>
                      <a:pt x="25" y="25"/>
                    </a:lnTo>
                    <a:lnTo>
                      <a:pt x="33" y="17"/>
                    </a:lnTo>
                    <a:lnTo>
                      <a:pt x="25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01" name="Freeform 93"/>
              <p:cNvSpPr>
                <a:spLocks/>
              </p:cNvSpPr>
              <p:nvPr/>
            </p:nvSpPr>
            <p:spPr bwMode="auto">
              <a:xfrm>
                <a:off x="1479" y="1668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0 w 17"/>
                  <a:gd name="T3" fmla="*/ 0 h 17"/>
                  <a:gd name="T4" fmla="*/ 0 w 17"/>
                  <a:gd name="T5" fmla="*/ 9 h 17"/>
                  <a:gd name="T6" fmla="*/ 0 w 17"/>
                  <a:gd name="T7" fmla="*/ 17 h 17"/>
                  <a:gd name="T8" fmla="*/ 8 w 17"/>
                  <a:gd name="T9" fmla="*/ 17 h 17"/>
                  <a:gd name="T10" fmla="*/ 17 w 17"/>
                  <a:gd name="T11" fmla="*/ 17 h 17"/>
                  <a:gd name="T12" fmla="*/ 17 w 17"/>
                  <a:gd name="T13" fmla="*/ 9 h 17"/>
                  <a:gd name="T14" fmla="*/ 17 w 17"/>
                  <a:gd name="T15" fmla="*/ 0 h 17"/>
                  <a:gd name="T16" fmla="*/ 8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8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91" name="Group 110"/>
            <p:cNvGrpSpPr>
              <a:grpSpLocks/>
            </p:cNvGrpSpPr>
            <p:nvPr/>
          </p:nvGrpSpPr>
          <p:grpSpPr bwMode="auto">
            <a:xfrm>
              <a:off x="3535363" y="2447925"/>
              <a:ext cx="385762" cy="400050"/>
              <a:chOff x="2227" y="1542"/>
              <a:chExt cx="243" cy="252"/>
            </a:xfrm>
          </p:grpSpPr>
          <p:sp>
            <p:nvSpPr>
              <p:cNvPr id="1072" name="Freeform 95"/>
              <p:cNvSpPr>
                <a:spLocks/>
              </p:cNvSpPr>
              <p:nvPr/>
            </p:nvSpPr>
            <p:spPr bwMode="auto">
              <a:xfrm>
                <a:off x="2227" y="1542"/>
                <a:ext cx="243" cy="252"/>
              </a:xfrm>
              <a:custGeom>
                <a:avLst/>
                <a:gdLst>
                  <a:gd name="T0" fmla="*/ 126 w 243"/>
                  <a:gd name="T1" fmla="*/ 0 h 252"/>
                  <a:gd name="T2" fmla="*/ 75 w 243"/>
                  <a:gd name="T3" fmla="*/ 8 h 252"/>
                  <a:gd name="T4" fmla="*/ 42 w 243"/>
                  <a:gd name="T5" fmla="*/ 42 h 252"/>
                  <a:gd name="T6" fmla="*/ 8 w 243"/>
                  <a:gd name="T7" fmla="*/ 76 h 252"/>
                  <a:gd name="T8" fmla="*/ 0 w 243"/>
                  <a:gd name="T9" fmla="*/ 126 h 252"/>
                  <a:gd name="T10" fmla="*/ 8 w 243"/>
                  <a:gd name="T11" fmla="*/ 177 h 252"/>
                  <a:gd name="T12" fmla="*/ 42 w 243"/>
                  <a:gd name="T13" fmla="*/ 219 h 252"/>
                  <a:gd name="T14" fmla="*/ 75 w 243"/>
                  <a:gd name="T15" fmla="*/ 244 h 252"/>
                  <a:gd name="T16" fmla="*/ 126 w 243"/>
                  <a:gd name="T17" fmla="*/ 252 h 252"/>
                  <a:gd name="T18" fmla="*/ 176 w 243"/>
                  <a:gd name="T19" fmla="*/ 244 h 252"/>
                  <a:gd name="T20" fmla="*/ 210 w 243"/>
                  <a:gd name="T21" fmla="*/ 219 h 252"/>
                  <a:gd name="T22" fmla="*/ 235 w 243"/>
                  <a:gd name="T23" fmla="*/ 177 h 252"/>
                  <a:gd name="T24" fmla="*/ 243 w 243"/>
                  <a:gd name="T25" fmla="*/ 126 h 252"/>
                  <a:gd name="T26" fmla="*/ 235 w 243"/>
                  <a:gd name="T27" fmla="*/ 76 h 252"/>
                  <a:gd name="T28" fmla="*/ 210 w 243"/>
                  <a:gd name="T29" fmla="*/ 42 h 252"/>
                  <a:gd name="T30" fmla="*/ 176 w 243"/>
                  <a:gd name="T31" fmla="*/ 8 h 252"/>
                  <a:gd name="T32" fmla="*/ 126 w 243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3"/>
                  <a:gd name="T52" fmla="*/ 0 h 252"/>
                  <a:gd name="T53" fmla="*/ 243 w 243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3" h="252">
                    <a:moveTo>
                      <a:pt x="126" y="0"/>
                    </a:moveTo>
                    <a:lnTo>
                      <a:pt x="75" y="8"/>
                    </a:lnTo>
                    <a:lnTo>
                      <a:pt x="42" y="42"/>
                    </a:lnTo>
                    <a:lnTo>
                      <a:pt x="8" y="76"/>
                    </a:lnTo>
                    <a:lnTo>
                      <a:pt x="0" y="126"/>
                    </a:lnTo>
                    <a:lnTo>
                      <a:pt x="8" y="177"/>
                    </a:lnTo>
                    <a:lnTo>
                      <a:pt x="42" y="219"/>
                    </a:lnTo>
                    <a:lnTo>
                      <a:pt x="75" y="244"/>
                    </a:lnTo>
                    <a:lnTo>
                      <a:pt x="126" y="252"/>
                    </a:lnTo>
                    <a:lnTo>
                      <a:pt x="176" y="244"/>
                    </a:lnTo>
                    <a:lnTo>
                      <a:pt x="210" y="219"/>
                    </a:lnTo>
                    <a:lnTo>
                      <a:pt x="235" y="177"/>
                    </a:lnTo>
                    <a:lnTo>
                      <a:pt x="243" y="126"/>
                    </a:lnTo>
                    <a:lnTo>
                      <a:pt x="235" y="76"/>
                    </a:lnTo>
                    <a:lnTo>
                      <a:pt x="210" y="42"/>
                    </a:lnTo>
                    <a:lnTo>
                      <a:pt x="176" y="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73" name="Freeform 96"/>
              <p:cNvSpPr>
                <a:spLocks/>
              </p:cNvSpPr>
              <p:nvPr/>
            </p:nvSpPr>
            <p:spPr bwMode="auto">
              <a:xfrm>
                <a:off x="2235" y="1559"/>
                <a:ext cx="218" cy="219"/>
              </a:xfrm>
              <a:custGeom>
                <a:avLst/>
                <a:gdLst>
                  <a:gd name="T0" fmla="*/ 118 w 218"/>
                  <a:gd name="T1" fmla="*/ 0 h 219"/>
                  <a:gd name="T2" fmla="*/ 67 w 218"/>
                  <a:gd name="T3" fmla="*/ 8 h 219"/>
                  <a:gd name="T4" fmla="*/ 34 w 218"/>
                  <a:gd name="T5" fmla="*/ 34 h 219"/>
                  <a:gd name="T6" fmla="*/ 8 w 218"/>
                  <a:gd name="T7" fmla="*/ 67 h 219"/>
                  <a:gd name="T8" fmla="*/ 0 w 218"/>
                  <a:gd name="T9" fmla="*/ 109 h 219"/>
                  <a:gd name="T10" fmla="*/ 8 w 218"/>
                  <a:gd name="T11" fmla="*/ 151 h 219"/>
                  <a:gd name="T12" fmla="*/ 34 w 218"/>
                  <a:gd name="T13" fmla="*/ 185 h 219"/>
                  <a:gd name="T14" fmla="*/ 67 w 218"/>
                  <a:gd name="T15" fmla="*/ 210 h 219"/>
                  <a:gd name="T16" fmla="*/ 118 w 218"/>
                  <a:gd name="T17" fmla="*/ 219 h 219"/>
                  <a:gd name="T18" fmla="*/ 160 w 218"/>
                  <a:gd name="T19" fmla="*/ 210 h 219"/>
                  <a:gd name="T20" fmla="*/ 193 w 218"/>
                  <a:gd name="T21" fmla="*/ 185 h 219"/>
                  <a:gd name="T22" fmla="*/ 210 w 218"/>
                  <a:gd name="T23" fmla="*/ 151 h 219"/>
                  <a:gd name="T24" fmla="*/ 218 w 218"/>
                  <a:gd name="T25" fmla="*/ 109 h 219"/>
                  <a:gd name="T26" fmla="*/ 210 w 218"/>
                  <a:gd name="T27" fmla="*/ 67 h 219"/>
                  <a:gd name="T28" fmla="*/ 193 w 218"/>
                  <a:gd name="T29" fmla="*/ 34 h 219"/>
                  <a:gd name="T30" fmla="*/ 160 w 218"/>
                  <a:gd name="T31" fmla="*/ 8 h 219"/>
                  <a:gd name="T32" fmla="*/ 118 w 218"/>
                  <a:gd name="T33" fmla="*/ 0 h 2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9"/>
                  <a:gd name="T53" fmla="*/ 218 w 218"/>
                  <a:gd name="T54" fmla="*/ 219 h 2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9">
                    <a:moveTo>
                      <a:pt x="118" y="0"/>
                    </a:moveTo>
                    <a:lnTo>
                      <a:pt x="67" y="8"/>
                    </a:lnTo>
                    <a:lnTo>
                      <a:pt x="34" y="34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4" y="185"/>
                    </a:lnTo>
                    <a:lnTo>
                      <a:pt x="67" y="210"/>
                    </a:lnTo>
                    <a:lnTo>
                      <a:pt x="118" y="219"/>
                    </a:lnTo>
                    <a:lnTo>
                      <a:pt x="160" y="210"/>
                    </a:lnTo>
                    <a:lnTo>
                      <a:pt x="193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93" y="34"/>
                    </a:lnTo>
                    <a:lnTo>
                      <a:pt x="160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74" name="Freeform 97"/>
              <p:cNvSpPr>
                <a:spLocks/>
              </p:cNvSpPr>
              <p:nvPr/>
            </p:nvSpPr>
            <p:spPr bwMode="auto">
              <a:xfrm>
                <a:off x="2243" y="1567"/>
                <a:ext cx="202" cy="202"/>
              </a:xfrm>
              <a:custGeom>
                <a:avLst/>
                <a:gdLst>
                  <a:gd name="T0" fmla="*/ 110 w 202"/>
                  <a:gd name="T1" fmla="*/ 0 h 202"/>
                  <a:gd name="T2" fmla="*/ 68 w 202"/>
                  <a:gd name="T3" fmla="*/ 9 h 202"/>
                  <a:gd name="T4" fmla="*/ 34 w 202"/>
                  <a:gd name="T5" fmla="*/ 34 h 202"/>
                  <a:gd name="T6" fmla="*/ 9 w 202"/>
                  <a:gd name="T7" fmla="*/ 68 h 202"/>
                  <a:gd name="T8" fmla="*/ 0 w 202"/>
                  <a:gd name="T9" fmla="*/ 101 h 202"/>
                  <a:gd name="T10" fmla="*/ 9 w 202"/>
                  <a:gd name="T11" fmla="*/ 143 h 202"/>
                  <a:gd name="T12" fmla="*/ 34 w 202"/>
                  <a:gd name="T13" fmla="*/ 177 h 202"/>
                  <a:gd name="T14" fmla="*/ 68 w 202"/>
                  <a:gd name="T15" fmla="*/ 194 h 202"/>
                  <a:gd name="T16" fmla="*/ 110 w 202"/>
                  <a:gd name="T17" fmla="*/ 202 h 202"/>
                  <a:gd name="T18" fmla="*/ 143 w 202"/>
                  <a:gd name="T19" fmla="*/ 194 h 202"/>
                  <a:gd name="T20" fmla="*/ 177 w 202"/>
                  <a:gd name="T21" fmla="*/ 177 h 202"/>
                  <a:gd name="T22" fmla="*/ 194 w 202"/>
                  <a:gd name="T23" fmla="*/ 143 h 202"/>
                  <a:gd name="T24" fmla="*/ 202 w 202"/>
                  <a:gd name="T25" fmla="*/ 101 h 202"/>
                  <a:gd name="T26" fmla="*/ 194 w 202"/>
                  <a:gd name="T27" fmla="*/ 68 h 202"/>
                  <a:gd name="T28" fmla="*/ 177 w 202"/>
                  <a:gd name="T29" fmla="*/ 34 h 202"/>
                  <a:gd name="T30" fmla="*/ 143 w 202"/>
                  <a:gd name="T31" fmla="*/ 9 h 202"/>
                  <a:gd name="T32" fmla="*/ 110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10" y="0"/>
                    </a:moveTo>
                    <a:lnTo>
                      <a:pt x="68" y="9"/>
                    </a:lnTo>
                    <a:lnTo>
                      <a:pt x="34" y="34"/>
                    </a:lnTo>
                    <a:lnTo>
                      <a:pt x="9" y="68"/>
                    </a:lnTo>
                    <a:lnTo>
                      <a:pt x="0" y="101"/>
                    </a:lnTo>
                    <a:lnTo>
                      <a:pt x="9" y="143"/>
                    </a:lnTo>
                    <a:lnTo>
                      <a:pt x="34" y="177"/>
                    </a:lnTo>
                    <a:lnTo>
                      <a:pt x="68" y="194"/>
                    </a:lnTo>
                    <a:lnTo>
                      <a:pt x="110" y="202"/>
                    </a:lnTo>
                    <a:lnTo>
                      <a:pt x="143" y="194"/>
                    </a:lnTo>
                    <a:lnTo>
                      <a:pt x="177" y="177"/>
                    </a:lnTo>
                    <a:lnTo>
                      <a:pt x="194" y="143"/>
                    </a:lnTo>
                    <a:lnTo>
                      <a:pt x="202" y="101"/>
                    </a:lnTo>
                    <a:lnTo>
                      <a:pt x="194" y="68"/>
                    </a:lnTo>
                    <a:lnTo>
                      <a:pt x="177" y="34"/>
                    </a:lnTo>
                    <a:lnTo>
                      <a:pt x="143" y="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75" name="Freeform 98"/>
              <p:cNvSpPr>
                <a:spLocks/>
              </p:cNvSpPr>
              <p:nvPr/>
            </p:nvSpPr>
            <p:spPr bwMode="auto">
              <a:xfrm>
                <a:off x="2252" y="1576"/>
                <a:ext cx="185" cy="193"/>
              </a:xfrm>
              <a:custGeom>
                <a:avLst/>
                <a:gdLst>
                  <a:gd name="T0" fmla="*/ 101 w 185"/>
                  <a:gd name="T1" fmla="*/ 0 h 193"/>
                  <a:gd name="T2" fmla="*/ 59 w 185"/>
                  <a:gd name="T3" fmla="*/ 8 h 193"/>
                  <a:gd name="T4" fmla="*/ 25 w 185"/>
                  <a:gd name="T5" fmla="*/ 25 h 193"/>
                  <a:gd name="T6" fmla="*/ 8 w 185"/>
                  <a:gd name="T7" fmla="*/ 59 h 193"/>
                  <a:gd name="T8" fmla="*/ 0 w 185"/>
                  <a:gd name="T9" fmla="*/ 92 h 193"/>
                  <a:gd name="T10" fmla="*/ 8 w 185"/>
                  <a:gd name="T11" fmla="*/ 126 h 193"/>
                  <a:gd name="T12" fmla="*/ 25 w 185"/>
                  <a:gd name="T13" fmla="*/ 160 h 193"/>
                  <a:gd name="T14" fmla="*/ 59 w 185"/>
                  <a:gd name="T15" fmla="*/ 185 h 193"/>
                  <a:gd name="T16" fmla="*/ 101 w 185"/>
                  <a:gd name="T17" fmla="*/ 193 h 193"/>
                  <a:gd name="T18" fmla="*/ 134 w 185"/>
                  <a:gd name="T19" fmla="*/ 185 h 193"/>
                  <a:gd name="T20" fmla="*/ 159 w 185"/>
                  <a:gd name="T21" fmla="*/ 160 h 193"/>
                  <a:gd name="T22" fmla="*/ 176 w 185"/>
                  <a:gd name="T23" fmla="*/ 126 h 193"/>
                  <a:gd name="T24" fmla="*/ 185 w 185"/>
                  <a:gd name="T25" fmla="*/ 92 h 193"/>
                  <a:gd name="T26" fmla="*/ 176 w 185"/>
                  <a:gd name="T27" fmla="*/ 59 h 193"/>
                  <a:gd name="T28" fmla="*/ 159 w 185"/>
                  <a:gd name="T29" fmla="*/ 25 h 193"/>
                  <a:gd name="T30" fmla="*/ 134 w 185"/>
                  <a:gd name="T31" fmla="*/ 8 h 193"/>
                  <a:gd name="T32" fmla="*/ 101 w 185"/>
                  <a:gd name="T33" fmla="*/ 0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3"/>
                  <a:gd name="T53" fmla="*/ 185 w 185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3">
                    <a:moveTo>
                      <a:pt x="101" y="0"/>
                    </a:moveTo>
                    <a:lnTo>
                      <a:pt x="59" y="8"/>
                    </a:lnTo>
                    <a:lnTo>
                      <a:pt x="25" y="25"/>
                    </a:lnTo>
                    <a:lnTo>
                      <a:pt x="8" y="59"/>
                    </a:lnTo>
                    <a:lnTo>
                      <a:pt x="0" y="92"/>
                    </a:lnTo>
                    <a:lnTo>
                      <a:pt x="8" y="126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101" y="193"/>
                    </a:lnTo>
                    <a:lnTo>
                      <a:pt x="134" y="185"/>
                    </a:lnTo>
                    <a:lnTo>
                      <a:pt x="159" y="160"/>
                    </a:lnTo>
                    <a:lnTo>
                      <a:pt x="176" y="126"/>
                    </a:lnTo>
                    <a:lnTo>
                      <a:pt x="185" y="92"/>
                    </a:lnTo>
                    <a:lnTo>
                      <a:pt x="176" y="59"/>
                    </a:lnTo>
                    <a:lnTo>
                      <a:pt x="159" y="25"/>
                    </a:lnTo>
                    <a:lnTo>
                      <a:pt x="134" y="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76" name="Freeform 99"/>
              <p:cNvSpPr>
                <a:spLocks/>
              </p:cNvSpPr>
              <p:nvPr/>
            </p:nvSpPr>
            <p:spPr bwMode="auto">
              <a:xfrm>
                <a:off x="2260" y="1584"/>
                <a:ext cx="177" cy="177"/>
              </a:xfrm>
              <a:custGeom>
                <a:avLst/>
                <a:gdLst>
                  <a:gd name="T0" fmla="*/ 93 w 177"/>
                  <a:gd name="T1" fmla="*/ 0 h 177"/>
                  <a:gd name="T2" fmla="*/ 59 w 177"/>
                  <a:gd name="T3" fmla="*/ 9 h 177"/>
                  <a:gd name="T4" fmla="*/ 25 w 177"/>
                  <a:gd name="T5" fmla="*/ 25 h 177"/>
                  <a:gd name="T6" fmla="*/ 9 w 177"/>
                  <a:gd name="T7" fmla="*/ 51 h 177"/>
                  <a:gd name="T8" fmla="*/ 0 w 177"/>
                  <a:gd name="T9" fmla="*/ 84 h 177"/>
                  <a:gd name="T10" fmla="*/ 9 w 177"/>
                  <a:gd name="T11" fmla="*/ 118 h 177"/>
                  <a:gd name="T12" fmla="*/ 25 w 177"/>
                  <a:gd name="T13" fmla="*/ 152 h 177"/>
                  <a:gd name="T14" fmla="*/ 59 w 177"/>
                  <a:gd name="T15" fmla="*/ 168 h 177"/>
                  <a:gd name="T16" fmla="*/ 93 w 177"/>
                  <a:gd name="T17" fmla="*/ 177 h 177"/>
                  <a:gd name="T18" fmla="*/ 126 w 177"/>
                  <a:gd name="T19" fmla="*/ 168 h 177"/>
                  <a:gd name="T20" fmla="*/ 151 w 177"/>
                  <a:gd name="T21" fmla="*/ 152 h 177"/>
                  <a:gd name="T22" fmla="*/ 168 w 177"/>
                  <a:gd name="T23" fmla="*/ 118 h 177"/>
                  <a:gd name="T24" fmla="*/ 177 w 177"/>
                  <a:gd name="T25" fmla="*/ 84 h 177"/>
                  <a:gd name="T26" fmla="*/ 168 w 177"/>
                  <a:gd name="T27" fmla="*/ 51 h 177"/>
                  <a:gd name="T28" fmla="*/ 151 w 177"/>
                  <a:gd name="T29" fmla="*/ 25 h 177"/>
                  <a:gd name="T30" fmla="*/ 126 w 177"/>
                  <a:gd name="T31" fmla="*/ 9 h 177"/>
                  <a:gd name="T32" fmla="*/ 93 w 177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77"/>
                  <a:gd name="T53" fmla="*/ 177 w 177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77">
                    <a:moveTo>
                      <a:pt x="93" y="0"/>
                    </a:moveTo>
                    <a:lnTo>
                      <a:pt x="59" y="9"/>
                    </a:lnTo>
                    <a:lnTo>
                      <a:pt x="25" y="25"/>
                    </a:lnTo>
                    <a:lnTo>
                      <a:pt x="9" y="51"/>
                    </a:lnTo>
                    <a:lnTo>
                      <a:pt x="0" y="84"/>
                    </a:lnTo>
                    <a:lnTo>
                      <a:pt x="9" y="118"/>
                    </a:lnTo>
                    <a:lnTo>
                      <a:pt x="25" y="152"/>
                    </a:lnTo>
                    <a:lnTo>
                      <a:pt x="59" y="168"/>
                    </a:lnTo>
                    <a:lnTo>
                      <a:pt x="93" y="177"/>
                    </a:lnTo>
                    <a:lnTo>
                      <a:pt x="126" y="168"/>
                    </a:lnTo>
                    <a:lnTo>
                      <a:pt x="151" y="152"/>
                    </a:lnTo>
                    <a:lnTo>
                      <a:pt x="168" y="118"/>
                    </a:lnTo>
                    <a:lnTo>
                      <a:pt x="177" y="84"/>
                    </a:lnTo>
                    <a:lnTo>
                      <a:pt x="168" y="51"/>
                    </a:lnTo>
                    <a:lnTo>
                      <a:pt x="151" y="25"/>
                    </a:lnTo>
                    <a:lnTo>
                      <a:pt x="126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77" name="Freeform 100"/>
              <p:cNvSpPr>
                <a:spLocks/>
              </p:cNvSpPr>
              <p:nvPr/>
            </p:nvSpPr>
            <p:spPr bwMode="auto">
              <a:xfrm>
                <a:off x="2269" y="1593"/>
                <a:ext cx="159" cy="159"/>
              </a:xfrm>
              <a:custGeom>
                <a:avLst/>
                <a:gdLst>
                  <a:gd name="T0" fmla="*/ 84 w 159"/>
                  <a:gd name="T1" fmla="*/ 0 h 159"/>
                  <a:gd name="T2" fmla="*/ 50 w 159"/>
                  <a:gd name="T3" fmla="*/ 8 h 159"/>
                  <a:gd name="T4" fmla="*/ 25 w 159"/>
                  <a:gd name="T5" fmla="*/ 25 h 159"/>
                  <a:gd name="T6" fmla="*/ 8 w 159"/>
                  <a:gd name="T7" fmla="*/ 50 h 159"/>
                  <a:gd name="T8" fmla="*/ 0 w 159"/>
                  <a:gd name="T9" fmla="*/ 75 h 159"/>
                  <a:gd name="T10" fmla="*/ 8 w 159"/>
                  <a:gd name="T11" fmla="*/ 109 h 159"/>
                  <a:gd name="T12" fmla="*/ 25 w 159"/>
                  <a:gd name="T13" fmla="*/ 134 h 159"/>
                  <a:gd name="T14" fmla="*/ 50 w 159"/>
                  <a:gd name="T15" fmla="*/ 151 h 159"/>
                  <a:gd name="T16" fmla="*/ 84 w 159"/>
                  <a:gd name="T17" fmla="*/ 159 h 159"/>
                  <a:gd name="T18" fmla="*/ 117 w 159"/>
                  <a:gd name="T19" fmla="*/ 151 h 159"/>
                  <a:gd name="T20" fmla="*/ 134 w 159"/>
                  <a:gd name="T21" fmla="*/ 134 h 159"/>
                  <a:gd name="T22" fmla="*/ 151 w 159"/>
                  <a:gd name="T23" fmla="*/ 109 h 159"/>
                  <a:gd name="T24" fmla="*/ 159 w 159"/>
                  <a:gd name="T25" fmla="*/ 75 h 159"/>
                  <a:gd name="T26" fmla="*/ 151 w 159"/>
                  <a:gd name="T27" fmla="*/ 50 h 159"/>
                  <a:gd name="T28" fmla="*/ 134 w 159"/>
                  <a:gd name="T29" fmla="*/ 25 h 159"/>
                  <a:gd name="T30" fmla="*/ 117 w 159"/>
                  <a:gd name="T31" fmla="*/ 8 h 159"/>
                  <a:gd name="T32" fmla="*/ 84 w 159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159"/>
                  <a:gd name="T53" fmla="*/ 159 w 159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159">
                    <a:moveTo>
                      <a:pt x="84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50"/>
                    </a:lnTo>
                    <a:lnTo>
                      <a:pt x="0" y="75"/>
                    </a:lnTo>
                    <a:lnTo>
                      <a:pt x="8" y="109"/>
                    </a:lnTo>
                    <a:lnTo>
                      <a:pt x="25" y="134"/>
                    </a:lnTo>
                    <a:lnTo>
                      <a:pt x="50" y="151"/>
                    </a:lnTo>
                    <a:lnTo>
                      <a:pt x="84" y="159"/>
                    </a:lnTo>
                    <a:lnTo>
                      <a:pt x="117" y="151"/>
                    </a:lnTo>
                    <a:lnTo>
                      <a:pt x="134" y="134"/>
                    </a:lnTo>
                    <a:lnTo>
                      <a:pt x="151" y="109"/>
                    </a:lnTo>
                    <a:lnTo>
                      <a:pt x="159" y="75"/>
                    </a:lnTo>
                    <a:lnTo>
                      <a:pt x="151" y="50"/>
                    </a:lnTo>
                    <a:lnTo>
                      <a:pt x="134" y="25"/>
                    </a:lnTo>
                    <a:lnTo>
                      <a:pt x="117" y="8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78" name="Freeform 101"/>
              <p:cNvSpPr>
                <a:spLocks/>
              </p:cNvSpPr>
              <p:nvPr/>
            </p:nvSpPr>
            <p:spPr bwMode="auto">
              <a:xfrm>
                <a:off x="2277" y="1601"/>
                <a:ext cx="143" cy="143"/>
              </a:xfrm>
              <a:custGeom>
                <a:avLst/>
                <a:gdLst>
                  <a:gd name="T0" fmla="*/ 76 w 143"/>
                  <a:gd name="T1" fmla="*/ 0 h 143"/>
                  <a:gd name="T2" fmla="*/ 50 w 143"/>
                  <a:gd name="T3" fmla="*/ 8 h 143"/>
                  <a:gd name="T4" fmla="*/ 25 w 143"/>
                  <a:gd name="T5" fmla="*/ 25 h 143"/>
                  <a:gd name="T6" fmla="*/ 8 w 143"/>
                  <a:gd name="T7" fmla="*/ 42 h 143"/>
                  <a:gd name="T8" fmla="*/ 0 w 143"/>
                  <a:gd name="T9" fmla="*/ 67 h 143"/>
                  <a:gd name="T10" fmla="*/ 8 w 143"/>
                  <a:gd name="T11" fmla="*/ 101 h 143"/>
                  <a:gd name="T12" fmla="*/ 25 w 143"/>
                  <a:gd name="T13" fmla="*/ 118 h 143"/>
                  <a:gd name="T14" fmla="*/ 50 w 143"/>
                  <a:gd name="T15" fmla="*/ 135 h 143"/>
                  <a:gd name="T16" fmla="*/ 76 w 143"/>
                  <a:gd name="T17" fmla="*/ 143 h 143"/>
                  <a:gd name="T18" fmla="*/ 101 w 143"/>
                  <a:gd name="T19" fmla="*/ 135 h 143"/>
                  <a:gd name="T20" fmla="*/ 126 w 143"/>
                  <a:gd name="T21" fmla="*/ 118 h 143"/>
                  <a:gd name="T22" fmla="*/ 134 w 143"/>
                  <a:gd name="T23" fmla="*/ 101 h 143"/>
                  <a:gd name="T24" fmla="*/ 143 w 143"/>
                  <a:gd name="T25" fmla="*/ 67 h 143"/>
                  <a:gd name="T26" fmla="*/ 134 w 143"/>
                  <a:gd name="T27" fmla="*/ 42 h 143"/>
                  <a:gd name="T28" fmla="*/ 126 w 143"/>
                  <a:gd name="T29" fmla="*/ 25 h 143"/>
                  <a:gd name="T30" fmla="*/ 101 w 143"/>
                  <a:gd name="T31" fmla="*/ 8 h 143"/>
                  <a:gd name="T32" fmla="*/ 76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76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25" y="118"/>
                    </a:lnTo>
                    <a:lnTo>
                      <a:pt x="50" y="135"/>
                    </a:lnTo>
                    <a:lnTo>
                      <a:pt x="76" y="143"/>
                    </a:lnTo>
                    <a:lnTo>
                      <a:pt x="101" y="135"/>
                    </a:lnTo>
                    <a:lnTo>
                      <a:pt x="126" y="118"/>
                    </a:lnTo>
                    <a:lnTo>
                      <a:pt x="134" y="101"/>
                    </a:lnTo>
                    <a:lnTo>
                      <a:pt x="143" y="67"/>
                    </a:lnTo>
                    <a:lnTo>
                      <a:pt x="134" y="42"/>
                    </a:lnTo>
                    <a:lnTo>
                      <a:pt x="126" y="25"/>
                    </a:lnTo>
                    <a:lnTo>
                      <a:pt x="101" y="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79" name="Freeform 102"/>
              <p:cNvSpPr>
                <a:spLocks/>
              </p:cNvSpPr>
              <p:nvPr/>
            </p:nvSpPr>
            <p:spPr bwMode="auto">
              <a:xfrm>
                <a:off x="2285" y="1609"/>
                <a:ext cx="126" cy="127"/>
              </a:xfrm>
              <a:custGeom>
                <a:avLst/>
                <a:gdLst>
                  <a:gd name="T0" fmla="*/ 68 w 126"/>
                  <a:gd name="T1" fmla="*/ 0 h 127"/>
                  <a:gd name="T2" fmla="*/ 42 w 126"/>
                  <a:gd name="T3" fmla="*/ 9 h 127"/>
                  <a:gd name="T4" fmla="*/ 26 w 126"/>
                  <a:gd name="T5" fmla="*/ 26 h 127"/>
                  <a:gd name="T6" fmla="*/ 9 w 126"/>
                  <a:gd name="T7" fmla="*/ 42 h 127"/>
                  <a:gd name="T8" fmla="*/ 0 w 126"/>
                  <a:gd name="T9" fmla="*/ 68 h 127"/>
                  <a:gd name="T10" fmla="*/ 9 w 126"/>
                  <a:gd name="T11" fmla="*/ 93 h 127"/>
                  <a:gd name="T12" fmla="*/ 26 w 126"/>
                  <a:gd name="T13" fmla="*/ 110 h 127"/>
                  <a:gd name="T14" fmla="*/ 42 w 126"/>
                  <a:gd name="T15" fmla="*/ 127 h 127"/>
                  <a:gd name="T16" fmla="*/ 68 w 126"/>
                  <a:gd name="T17" fmla="*/ 127 h 127"/>
                  <a:gd name="T18" fmla="*/ 93 w 126"/>
                  <a:gd name="T19" fmla="*/ 127 h 127"/>
                  <a:gd name="T20" fmla="*/ 110 w 126"/>
                  <a:gd name="T21" fmla="*/ 110 h 127"/>
                  <a:gd name="T22" fmla="*/ 126 w 126"/>
                  <a:gd name="T23" fmla="*/ 93 h 127"/>
                  <a:gd name="T24" fmla="*/ 126 w 126"/>
                  <a:gd name="T25" fmla="*/ 68 h 127"/>
                  <a:gd name="T26" fmla="*/ 126 w 126"/>
                  <a:gd name="T27" fmla="*/ 42 h 127"/>
                  <a:gd name="T28" fmla="*/ 110 w 126"/>
                  <a:gd name="T29" fmla="*/ 26 h 127"/>
                  <a:gd name="T30" fmla="*/ 93 w 126"/>
                  <a:gd name="T31" fmla="*/ 9 h 127"/>
                  <a:gd name="T32" fmla="*/ 68 w 126"/>
                  <a:gd name="T33" fmla="*/ 0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7"/>
                  <a:gd name="T53" fmla="*/ 126 w 126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7">
                    <a:moveTo>
                      <a:pt x="68" y="0"/>
                    </a:moveTo>
                    <a:lnTo>
                      <a:pt x="42" y="9"/>
                    </a:lnTo>
                    <a:lnTo>
                      <a:pt x="26" y="26"/>
                    </a:lnTo>
                    <a:lnTo>
                      <a:pt x="9" y="42"/>
                    </a:lnTo>
                    <a:lnTo>
                      <a:pt x="0" y="68"/>
                    </a:lnTo>
                    <a:lnTo>
                      <a:pt x="9" y="93"/>
                    </a:lnTo>
                    <a:lnTo>
                      <a:pt x="26" y="110"/>
                    </a:lnTo>
                    <a:lnTo>
                      <a:pt x="42" y="127"/>
                    </a:lnTo>
                    <a:lnTo>
                      <a:pt x="68" y="127"/>
                    </a:lnTo>
                    <a:lnTo>
                      <a:pt x="93" y="127"/>
                    </a:lnTo>
                    <a:lnTo>
                      <a:pt x="110" y="110"/>
                    </a:lnTo>
                    <a:lnTo>
                      <a:pt x="126" y="93"/>
                    </a:lnTo>
                    <a:lnTo>
                      <a:pt x="126" y="68"/>
                    </a:lnTo>
                    <a:lnTo>
                      <a:pt x="126" y="42"/>
                    </a:lnTo>
                    <a:lnTo>
                      <a:pt x="110" y="26"/>
                    </a:lnTo>
                    <a:lnTo>
                      <a:pt x="93" y="9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80" name="Freeform 103"/>
              <p:cNvSpPr>
                <a:spLocks/>
              </p:cNvSpPr>
              <p:nvPr/>
            </p:nvSpPr>
            <p:spPr bwMode="auto">
              <a:xfrm>
                <a:off x="2294" y="1618"/>
                <a:ext cx="109" cy="109"/>
              </a:xfrm>
              <a:custGeom>
                <a:avLst/>
                <a:gdLst>
                  <a:gd name="T0" fmla="*/ 59 w 109"/>
                  <a:gd name="T1" fmla="*/ 0 h 109"/>
                  <a:gd name="T2" fmla="*/ 33 w 109"/>
                  <a:gd name="T3" fmla="*/ 8 h 109"/>
                  <a:gd name="T4" fmla="*/ 17 w 109"/>
                  <a:gd name="T5" fmla="*/ 17 h 109"/>
                  <a:gd name="T6" fmla="*/ 8 w 109"/>
                  <a:gd name="T7" fmla="*/ 33 h 109"/>
                  <a:gd name="T8" fmla="*/ 0 w 109"/>
                  <a:gd name="T9" fmla="*/ 59 h 109"/>
                  <a:gd name="T10" fmla="*/ 8 w 109"/>
                  <a:gd name="T11" fmla="*/ 76 h 109"/>
                  <a:gd name="T12" fmla="*/ 17 w 109"/>
                  <a:gd name="T13" fmla="*/ 92 h 109"/>
                  <a:gd name="T14" fmla="*/ 33 w 109"/>
                  <a:gd name="T15" fmla="*/ 109 h 109"/>
                  <a:gd name="T16" fmla="*/ 59 w 109"/>
                  <a:gd name="T17" fmla="*/ 109 h 109"/>
                  <a:gd name="T18" fmla="*/ 75 w 109"/>
                  <a:gd name="T19" fmla="*/ 109 h 109"/>
                  <a:gd name="T20" fmla="*/ 92 w 109"/>
                  <a:gd name="T21" fmla="*/ 92 h 109"/>
                  <a:gd name="T22" fmla="*/ 109 w 109"/>
                  <a:gd name="T23" fmla="*/ 76 h 109"/>
                  <a:gd name="T24" fmla="*/ 109 w 109"/>
                  <a:gd name="T25" fmla="*/ 59 h 109"/>
                  <a:gd name="T26" fmla="*/ 109 w 109"/>
                  <a:gd name="T27" fmla="*/ 33 h 109"/>
                  <a:gd name="T28" fmla="*/ 92 w 109"/>
                  <a:gd name="T29" fmla="*/ 17 h 109"/>
                  <a:gd name="T30" fmla="*/ 75 w 109"/>
                  <a:gd name="T31" fmla="*/ 8 h 109"/>
                  <a:gd name="T32" fmla="*/ 59 w 109"/>
                  <a:gd name="T33" fmla="*/ 0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09"/>
                  <a:gd name="T53" fmla="*/ 109 w 109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09">
                    <a:moveTo>
                      <a:pt x="59" y="0"/>
                    </a:moveTo>
                    <a:lnTo>
                      <a:pt x="33" y="8"/>
                    </a:lnTo>
                    <a:lnTo>
                      <a:pt x="17" y="17"/>
                    </a:lnTo>
                    <a:lnTo>
                      <a:pt x="8" y="33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7" y="92"/>
                    </a:lnTo>
                    <a:lnTo>
                      <a:pt x="33" y="109"/>
                    </a:lnTo>
                    <a:lnTo>
                      <a:pt x="59" y="109"/>
                    </a:lnTo>
                    <a:lnTo>
                      <a:pt x="75" y="109"/>
                    </a:lnTo>
                    <a:lnTo>
                      <a:pt x="92" y="92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3"/>
                    </a:lnTo>
                    <a:lnTo>
                      <a:pt x="92" y="17"/>
                    </a:lnTo>
                    <a:lnTo>
                      <a:pt x="75" y="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81" name="Freeform 104"/>
              <p:cNvSpPr>
                <a:spLocks/>
              </p:cNvSpPr>
              <p:nvPr/>
            </p:nvSpPr>
            <p:spPr bwMode="auto">
              <a:xfrm>
                <a:off x="2302" y="1626"/>
                <a:ext cx="93" cy="93"/>
              </a:xfrm>
              <a:custGeom>
                <a:avLst/>
                <a:gdLst>
                  <a:gd name="T0" fmla="*/ 51 w 93"/>
                  <a:gd name="T1" fmla="*/ 0 h 93"/>
                  <a:gd name="T2" fmla="*/ 34 w 93"/>
                  <a:gd name="T3" fmla="*/ 9 h 93"/>
                  <a:gd name="T4" fmla="*/ 17 w 93"/>
                  <a:gd name="T5" fmla="*/ 17 h 93"/>
                  <a:gd name="T6" fmla="*/ 9 w 93"/>
                  <a:gd name="T7" fmla="*/ 34 h 93"/>
                  <a:gd name="T8" fmla="*/ 0 w 93"/>
                  <a:gd name="T9" fmla="*/ 51 h 93"/>
                  <a:gd name="T10" fmla="*/ 9 w 93"/>
                  <a:gd name="T11" fmla="*/ 68 h 93"/>
                  <a:gd name="T12" fmla="*/ 17 w 93"/>
                  <a:gd name="T13" fmla="*/ 84 h 93"/>
                  <a:gd name="T14" fmla="*/ 51 w 93"/>
                  <a:gd name="T15" fmla="*/ 93 h 93"/>
                  <a:gd name="T16" fmla="*/ 84 w 93"/>
                  <a:gd name="T17" fmla="*/ 84 h 93"/>
                  <a:gd name="T18" fmla="*/ 93 w 93"/>
                  <a:gd name="T19" fmla="*/ 51 h 93"/>
                  <a:gd name="T20" fmla="*/ 84 w 93"/>
                  <a:gd name="T21" fmla="*/ 17 h 93"/>
                  <a:gd name="T22" fmla="*/ 67 w 93"/>
                  <a:gd name="T23" fmla="*/ 9 h 93"/>
                  <a:gd name="T24" fmla="*/ 51 w 93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93"/>
                  <a:gd name="T41" fmla="*/ 93 w 93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93">
                    <a:moveTo>
                      <a:pt x="51" y="0"/>
                    </a:moveTo>
                    <a:lnTo>
                      <a:pt x="34" y="9"/>
                    </a:lnTo>
                    <a:lnTo>
                      <a:pt x="17" y="17"/>
                    </a:lnTo>
                    <a:lnTo>
                      <a:pt x="9" y="34"/>
                    </a:lnTo>
                    <a:lnTo>
                      <a:pt x="0" y="51"/>
                    </a:lnTo>
                    <a:lnTo>
                      <a:pt x="9" y="68"/>
                    </a:lnTo>
                    <a:lnTo>
                      <a:pt x="17" y="84"/>
                    </a:lnTo>
                    <a:lnTo>
                      <a:pt x="51" y="93"/>
                    </a:lnTo>
                    <a:lnTo>
                      <a:pt x="84" y="84"/>
                    </a:lnTo>
                    <a:lnTo>
                      <a:pt x="93" y="51"/>
                    </a:lnTo>
                    <a:lnTo>
                      <a:pt x="84" y="17"/>
                    </a:lnTo>
                    <a:lnTo>
                      <a:pt x="67" y="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82" name="Freeform 105"/>
              <p:cNvSpPr>
                <a:spLocks/>
              </p:cNvSpPr>
              <p:nvPr/>
            </p:nvSpPr>
            <p:spPr bwMode="auto">
              <a:xfrm>
                <a:off x="2311" y="1635"/>
                <a:ext cx="75" cy="75"/>
              </a:xfrm>
              <a:custGeom>
                <a:avLst/>
                <a:gdLst>
                  <a:gd name="T0" fmla="*/ 42 w 75"/>
                  <a:gd name="T1" fmla="*/ 0 h 75"/>
                  <a:gd name="T2" fmla="*/ 8 w 75"/>
                  <a:gd name="T3" fmla="*/ 8 h 75"/>
                  <a:gd name="T4" fmla="*/ 0 w 75"/>
                  <a:gd name="T5" fmla="*/ 42 h 75"/>
                  <a:gd name="T6" fmla="*/ 8 w 75"/>
                  <a:gd name="T7" fmla="*/ 67 h 75"/>
                  <a:gd name="T8" fmla="*/ 42 w 75"/>
                  <a:gd name="T9" fmla="*/ 75 h 75"/>
                  <a:gd name="T10" fmla="*/ 67 w 75"/>
                  <a:gd name="T11" fmla="*/ 67 h 75"/>
                  <a:gd name="T12" fmla="*/ 75 w 75"/>
                  <a:gd name="T13" fmla="*/ 42 h 75"/>
                  <a:gd name="T14" fmla="*/ 67 w 75"/>
                  <a:gd name="T15" fmla="*/ 8 h 75"/>
                  <a:gd name="T16" fmla="*/ 42 w 75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75"/>
                  <a:gd name="T29" fmla="*/ 75 w 75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75">
                    <a:moveTo>
                      <a:pt x="42" y="0"/>
                    </a:moveTo>
                    <a:lnTo>
                      <a:pt x="8" y="8"/>
                    </a:lnTo>
                    <a:lnTo>
                      <a:pt x="0" y="42"/>
                    </a:lnTo>
                    <a:lnTo>
                      <a:pt x="8" y="67"/>
                    </a:lnTo>
                    <a:lnTo>
                      <a:pt x="42" y="75"/>
                    </a:lnTo>
                    <a:lnTo>
                      <a:pt x="67" y="67"/>
                    </a:lnTo>
                    <a:lnTo>
                      <a:pt x="75" y="42"/>
                    </a:lnTo>
                    <a:lnTo>
                      <a:pt x="67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83" name="Freeform 106"/>
              <p:cNvSpPr>
                <a:spLocks/>
              </p:cNvSpPr>
              <p:nvPr/>
            </p:nvSpPr>
            <p:spPr bwMode="auto">
              <a:xfrm>
                <a:off x="2319" y="1643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8 w 59"/>
                  <a:gd name="T3" fmla="*/ 8 h 67"/>
                  <a:gd name="T4" fmla="*/ 0 w 59"/>
                  <a:gd name="T5" fmla="*/ 34 h 67"/>
                  <a:gd name="T6" fmla="*/ 8 w 59"/>
                  <a:gd name="T7" fmla="*/ 59 h 67"/>
                  <a:gd name="T8" fmla="*/ 34 w 59"/>
                  <a:gd name="T9" fmla="*/ 67 h 67"/>
                  <a:gd name="T10" fmla="*/ 50 w 59"/>
                  <a:gd name="T11" fmla="*/ 59 h 67"/>
                  <a:gd name="T12" fmla="*/ 59 w 59"/>
                  <a:gd name="T13" fmla="*/ 34 h 67"/>
                  <a:gd name="T14" fmla="*/ 50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8" y="8"/>
                    </a:lnTo>
                    <a:lnTo>
                      <a:pt x="0" y="34"/>
                    </a:lnTo>
                    <a:lnTo>
                      <a:pt x="8" y="59"/>
                    </a:lnTo>
                    <a:lnTo>
                      <a:pt x="34" y="67"/>
                    </a:lnTo>
                    <a:lnTo>
                      <a:pt x="50" y="59"/>
                    </a:lnTo>
                    <a:lnTo>
                      <a:pt x="59" y="34"/>
                    </a:lnTo>
                    <a:lnTo>
                      <a:pt x="50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84" name="Freeform 107"/>
              <p:cNvSpPr>
                <a:spLocks/>
              </p:cNvSpPr>
              <p:nvPr/>
            </p:nvSpPr>
            <p:spPr bwMode="auto">
              <a:xfrm>
                <a:off x="2327" y="1651"/>
                <a:ext cx="51" cy="51"/>
              </a:xfrm>
              <a:custGeom>
                <a:avLst/>
                <a:gdLst>
                  <a:gd name="T0" fmla="*/ 26 w 51"/>
                  <a:gd name="T1" fmla="*/ 0 h 51"/>
                  <a:gd name="T2" fmla="*/ 9 w 51"/>
                  <a:gd name="T3" fmla="*/ 9 h 51"/>
                  <a:gd name="T4" fmla="*/ 0 w 51"/>
                  <a:gd name="T5" fmla="*/ 26 h 51"/>
                  <a:gd name="T6" fmla="*/ 9 w 51"/>
                  <a:gd name="T7" fmla="*/ 43 h 51"/>
                  <a:gd name="T8" fmla="*/ 26 w 51"/>
                  <a:gd name="T9" fmla="*/ 51 h 51"/>
                  <a:gd name="T10" fmla="*/ 42 w 51"/>
                  <a:gd name="T11" fmla="*/ 43 h 51"/>
                  <a:gd name="T12" fmla="*/ 51 w 51"/>
                  <a:gd name="T13" fmla="*/ 26 h 51"/>
                  <a:gd name="T14" fmla="*/ 42 w 51"/>
                  <a:gd name="T15" fmla="*/ 9 h 51"/>
                  <a:gd name="T16" fmla="*/ 2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1"/>
                  <a:gd name="T29" fmla="*/ 51 w 5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1">
                    <a:moveTo>
                      <a:pt x="26" y="0"/>
                    </a:moveTo>
                    <a:lnTo>
                      <a:pt x="9" y="9"/>
                    </a:lnTo>
                    <a:lnTo>
                      <a:pt x="0" y="26"/>
                    </a:lnTo>
                    <a:lnTo>
                      <a:pt x="9" y="43"/>
                    </a:lnTo>
                    <a:lnTo>
                      <a:pt x="26" y="51"/>
                    </a:lnTo>
                    <a:lnTo>
                      <a:pt x="42" y="43"/>
                    </a:lnTo>
                    <a:lnTo>
                      <a:pt x="51" y="26"/>
                    </a:lnTo>
                    <a:lnTo>
                      <a:pt x="42" y="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85" name="Freeform 108"/>
              <p:cNvSpPr>
                <a:spLocks/>
              </p:cNvSpPr>
              <p:nvPr/>
            </p:nvSpPr>
            <p:spPr bwMode="auto">
              <a:xfrm>
                <a:off x="2336" y="1660"/>
                <a:ext cx="33" cy="34"/>
              </a:xfrm>
              <a:custGeom>
                <a:avLst/>
                <a:gdLst>
                  <a:gd name="T0" fmla="*/ 17 w 33"/>
                  <a:gd name="T1" fmla="*/ 0 h 34"/>
                  <a:gd name="T2" fmla="*/ 8 w 33"/>
                  <a:gd name="T3" fmla="*/ 8 h 34"/>
                  <a:gd name="T4" fmla="*/ 0 w 33"/>
                  <a:gd name="T5" fmla="*/ 17 h 34"/>
                  <a:gd name="T6" fmla="*/ 8 w 33"/>
                  <a:gd name="T7" fmla="*/ 25 h 34"/>
                  <a:gd name="T8" fmla="*/ 17 w 33"/>
                  <a:gd name="T9" fmla="*/ 34 h 34"/>
                  <a:gd name="T10" fmla="*/ 25 w 33"/>
                  <a:gd name="T11" fmla="*/ 25 h 34"/>
                  <a:gd name="T12" fmla="*/ 33 w 33"/>
                  <a:gd name="T13" fmla="*/ 17 h 34"/>
                  <a:gd name="T14" fmla="*/ 25 w 33"/>
                  <a:gd name="T15" fmla="*/ 8 h 34"/>
                  <a:gd name="T16" fmla="*/ 17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17" y="0"/>
                    </a:moveTo>
                    <a:lnTo>
                      <a:pt x="8" y="8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17" y="34"/>
                    </a:lnTo>
                    <a:lnTo>
                      <a:pt x="25" y="25"/>
                    </a:lnTo>
                    <a:lnTo>
                      <a:pt x="33" y="17"/>
                    </a:lnTo>
                    <a:lnTo>
                      <a:pt x="25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86" name="Freeform 109"/>
              <p:cNvSpPr>
                <a:spLocks/>
              </p:cNvSpPr>
              <p:nvPr/>
            </p:nvSpPr>
            <p:spPr bwMode="auto">
              <a:xfrm>
                <a:off x="2344" y="1668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0 h 17"/>
                  <a:gd name="T4" fmla="*/ 0 w 17"/>
                  <a:gd name="T5" fmla="*/ 9 h 17"/>
                  <a:gd name="T6" fmla="*/ 0 w 17"/>
                  <a:gd name="T7" fmla="*/ 17 h 17"/>
                  <a:gd name="T8" fmla="*/ 9 w 17"/>
                  <a:gd name="T9" fmla="*/ 17 h 17"/>
                  <a:gd name="T10" fmla="*/ 17 w 17"/>
                  <a:gd name="T11" fmla="*/ 17 h 17"/>
                  <a:gd name="T12" fmla="*/ 17 w 17"/>
                  <a:gd name="T13" fmla="*/ 9 h 17"/>
                  <a:gd name="T14" fmla="*/ 17 w 17"/>
                  <a:gd name="T15" fmla="*/ 0 h 17"/>
                  <a:gd name="T16" fmla="*/ 9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9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92" name="Group 126"/>
            <p:cNvGrpSpPr>
              <a:grpSpLocks/>
            </p:cNvGrpSpPr>
            <p:nvPr/>
          </p:nvGrpSpPr>
          <p:grpSpPr bwMode="auto">
            <a:xfrm>
              <a:off x="3894138" y="2447925"/>
              <a:ext cx="387350" cy="400050"/>
              <a:chOff x="2453" y="1542"/>
              <a:chExt cx="244" cy="252"/>
            </a:xfrm>
          </p:grpSpPr>
          <p:sp>
            <p:nvSpPr>
              <p:cNvPr id="1057" name="Freeform 111"/>
              <p:cNvSpPr>
                <a:spLocks/>
              </p:cNvSpPr>
              <p:nvPr/>
            </p:nvSpPr>
            <p:spPr bwMode="auto">
              <a:xfrm>
                <a:off x="2453" y="1542"/>
                <a:ext cx="244" cy="252"/>
              </a:xfrm>
              <a:custGeom>
                <a:avLst/>
                <a:gdLst>
                  <a:gd name="T0" fmla="*/ 126 w 244"/>
                  <a:gd name="T1" fmla="*/ 0 h 252"/>
                  <a:gd name="T2" fmla="*/ 76 w 244"/>
                  <a:gd name="T3" fmla="*/ 8 h 252"/>
                  <a:gd name="T4" fmla="*/ 42 w 244"/>
                  <a:gd name="T5" fmla="*/ 42 h 252"/>
                  <a:gd name="T6" fmla="*/ 9 w 244"/>
                  <a:gd name="T7" fmla="*/ 76 h 252"/>
                  <a:gd name="T8" fmla="*/ 0 w 244"/>
                  <a:gd name="T9" fmla="*/ 126 h 252"/>
                  <a:gd name="T10" fmla="*/ 9 w 244"/>
                  <a:gd name="T11" fmla="*/ 177 h 252"/>
                  <a:gd name="T12" fmla="*/ 42 w 244"/>
                  <a:gd name="T13" fmla="*/ 219 h 252"/>
                  <a:gd name="T14" fmla="*/ 76 w 244"/>
                  <a:gd name="T15" fmla="*/ 244 h 252"/>
                  <a:gd name="T16" fmla="*/ 126 w 244"/>
                  <a:gd name="T17" fmla="*/ 252 h 252"/>
                  <a:gd name="T18" fmla="*/ 177 w 244"/>
                  <a:gd name="T19" fmla="*/ 244 h 252"/>
                  <a:gd name="T20" fmla="*/ 210 w 244"/>
                  <a:gd name="T21" fmla="*/ 219 h 252"/>
                  <a:gd name="T22" fmla="*/ 236 w 244"/>
                  <a:gd name="T23" fmla="*/ 177 h 252"/>
                  <a:gd name="T24" fmla="*/ 244 w 244"/>
                  <a:gd name="T25" fmla="*/ 126 h 252"/>
                  <a:gd name="T26" fmla="*/ 236 w 244"/>
                  <a:gd name="T27" fmla="*/ 76 h 252"/>
                  <a:gd name="T28" fmla="*/ 210 w 244"/>
                  <a:gd name="T29" fmla="*/ 42 h 252"/>
                  <a:gd name="T30" fmla="*/ 177 w 244"/>
                  <a:gd name="T31" fmla="*/ 8 h 252"/>
                  <a:gd name="T32" fmla="*/ 126 w 244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4"/>
                  <a:gd name="T52" fmla="*/ 0 h 252"/>
                  <a:gd name="T53" fmla="*/ 244 w 244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4" h="252">
                    <a:moveTo>
                      <a:pt x="126" y="0"/>
                    </a:moveTo>
                    <a:lnTo>
                      <a:pt x="76" y="8"/>
                    </a:lnTo>
                    <a:lnTo>
                      <a:pt x="42" y="42"/>
                    </a:lnTo>
                    <a:lnTo>
                      <a:pt x="9" y="76"/>
                    </a:lnTo>
                    <a:lnTo>
                      <a:pt x="0" y="126"/>
                    </a:lnTo>
                    <a:lnTo>
                      <a:pt x="9" y="177"/>
                    </a:lnTo>
                    <a:lnTo>
                      <a:pt x="42" y="219"/>
                    </a:lnTo>
                    <a:lnTo>
                      <a:pt x="76" y="244"/>
                    </a:lnTo>
                    <a:lnTo>
                      <a:pt x="126" y="252"/>
                    </a:lnTo>
                    <a:lnTo>
                      <a:pt x="177" y="244"/>
                    </a:lnTo>
                    <a:lnTo>
                      <a:pt x="210" y="219"/>
                    </a:lnTo>
                    <a:lnTo>
                      <a:pt x="236" y="177"/>
                    </a:lnTo>
                    <a:lnTo>
                      <a:pt x="244" y="126"/>
                    </a:lnTo>
                    <a:lnTo>
                      <a:pt x="236" y="76"/>
                    </a:lnTo>
                    <a:lnTo>
                      <a:pt x="210" y="42"/>
                    </a:lnTo>
                    <a:lnTo>
                      <a:pt x="177" y="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58" name="Freeform 112"/>
              <p:cNvSpPr>
                <a:spLocks/>
              </p:cNvSpPr>
              <p:nvPr/>
            </p:nvSpPr>
            <p:spPr bwMode="auto">
              <a:xfrm>
                <a:off x="2462" y="1559"/>
                <a:ext cx="218" cy="219"/>
              </a:xfrm>
              <a:custGeom>
                <a:avLst/>
                <a:gdLst>
                  <a:gd name="T0" fmla="*/ 117 w 218"/>
                  <a:gd name="T1" fmla="*/ 0 h 219"/>
                  <a:gd name="T2" fmla="*/ 67 w 218"/>
                  <a:gd name="T3" fmla="*/ 8 h 219"/>
                  <a:gd name="T4" fmla="*/ 33 w 218"/>
                  <a:gd name="T5" fmla="*/ 34 h 219"/>
                  <a:gd name="T6" fmla="*/ 8 w 218"/>
                  <a:gd name="T7" fmla="*/ 67 h 219"/>
                  <a:gd name="T8" fmla="*/ 0 w 218"/>
                  <a:gd name="T9" fmla="*/ 109 h 219"/>
                  <a:gd name="T10" fmla="*/ 8 w 218"/>
                  <a:gd name="T11" fmla="*/ 151 h 219"/>
                  <a:gd name="T12" fmla="*/ 33 w 218"/>
                  <a:gd name="T13" fmla="*/ 185 h 219"/>
                  <a:gd name="T14" fmla="*/ 67 w 218"/>
                  <a:gd name="T15" fmla="*/ 210 h 219"/>
                  <a:gd name="T16" fmla="*/ 117 w 218"/>
                  <a:gd name="T17" fmla="*/ 219 h 219"/>
                  <a:gd name="T18" fmla="*/ 159 w 218"/>
                  <a:gd name="T19" fmla="*/ 210 h 219"/>
                  <a:gd name="T20" fmla="*/ 193 w 218"/>
                  <a:gd name="T21" fmla="*/ 185 h 219"/>
                  <a:gd name="T22" fmla="*/ 210 w 218"/>
                  <a:gd name="T23" fmla="*/ 151 h 219"/>
                  <a:gd name="T24" fmla="*/ 218 w 218"/>
                  <a:gd name="T25" fmla="*/ 109 h 219"/>
                  <a:gd name="T26" fmla="*/ 210 w 218"/>
                  <a:gd name="T27" fmla="*/ 67 h 219"/>
                  <a:gd name="T28" fmla="*/ 193 w 218"/>
                  <a:gd name="T29" fmla="*/ 34 h 219"/>
                  <a:gd name="T30" fmla="*/ 159 w 218"/>
                  <a:gd name="T31" fmla="*/ 8 h 219"/>
                  <a:gd name="T32" fmla="*/ 117 w 218"/>
                  <a:gd name="T33" fmla="*/ 0 h 2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9"/>
                  <a:gd name="T53" fmla="*/ 218 w 218"/>
                  <a:gd name="T54" fmla="*/ 219 h 2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9">
                    <a:moveTo>
                      <a:pt x="117" y="0"/>
                    </a:moveTo>
                    <a:lnTo>
                      <a:pt x="67" y="8"/>
                    </a:lnTo>
                    <a:lnTo>
                      <a:pt x="33" y="34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3" y="185"/>
                    </a:lnTo>
                    <a:lnTo>
                      <a:pt x="67" y="210"/>
                    </a:lnTo>
                    <a:lnTo>
                      <a:pt x="117" y="219"/>
                    </a:lnTo>
                    <a:lnTo>
                      <a:pt x="159" y="210"/>
                    </a:lnTo>
                    <a:lnTo>
                      <a:pt x="193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93" y="34"/>
                    </a:lnTo>
                    <a:lnTo>
                      <a:pt x="159" y="8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59" name="Freeform 113"/>
              <p:cNvSpPr>
                <a:spLocks/>
              </p:cNvSpPr>
              <p:nvPr/>
            </p:nvSpPr>
            <p:spPr bwMode="auto">
              <a:xfrm>
                <a:off x="2470" y="1567"/>
                <a:ext cx="202" cy="202"/>
              </a:xfrm>
              <a:custGeom>
                <a:avLst/>
                <a:gdLst>
                  <a:gd name="T0" fmla="*/ 109 w 202"/>
                  <a:gd name="T1" fmla="*/ 0 h 202"/>
                  <a:gd name="T2" fmla="*/ 67 w 202"/>
                  <a:gd name="T3" fmla="*/ 9 h 202"/>
                  <a:gd name="T4" fmla="*/ 34 w 202"/>
                  <a:gd name="T5" fmla="*/ 34 h 202"/>
                  <a:gd name="T6" fmla="*/ 9 w 202"/>
                  <a:gd name="T7" fmla="*/ 68 h 202"/>
                  <a:gd name="T8" fmla="*/ 0 w 202"/>
                  <a:gd name="T9" fmla="*/ 101 h 202"/>
                  <a:gd name="T10" fmla="*/ 9 w 202"/>
                  <a:gd name="T11" fmla="*/ 143 h 202"/>
                  <a:gd name="T12" fmla="*/ 34 w 202"/>
                  <a:gd name="T13" fmla="*/ 177 h 202"/>
                  <a:gd name="T14" fmla="*/ 67 w 202"/>
                  <a:gd name="T15" fmla="*/ 194 h 202"/>
                  <a:gd name="T16" fmla="*/ 109 w 202"/>
                  <a:gd name="T17" fmla="*/ 202 h 202"/>
                  <a:gd name="T18" fmla="*/ 143 w 202"/>
                  <a:gd name="T19" fmla="*/ 194 h 202"/>
                  <a:gd name="T20" fmla="*/ 177 w 202"/>
                  <a:gd name="T21" fmla="*/ 177 h 202"/>
                  <a:gd name="T22" fmla="*/ 193 w 202"/>
                  <a:gd name="T23" fmla="*/ 143 h 202"/>
                  <a:gd name="T24" fmla="*/ 202 w 202"/>
                  <a:gd name="T25" fmla="*/ 101 h 202"/>
                  <a:gd name="T26" fmla="*/ 193 w 202"/>
                  <a:gd name="T27" fmla="*/ 68 h 202"/>
                  <a:gd name="T28" fmla="*/ 177 w 202"/>
                  <a:gd name="T29" fmla="*/ 34 h 202"/>
                  <a:gd name="T30" fmla="*/ 143 w 202"/>
                  <a:gd name="T31" fmla="*/ 9 h 202"/>
                  <a:gd name="T32" fmla="*/ 109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09" y="0"/>
                    </a:moveTo>
                    <a:lnTo>
                      <a:pt x="67" y="9"/>
                    </a:lnTo>
                    <a:lnTo>
                      <a:pt x="34" y="34"/>
                    </a:lnTo>
                    <a:lnTo>
                      <a:pt x="9" y="68"/>
                    </a:lnTo>
                    <a:lnTo>
                      <a:pt x="0" y="101"/>
                    </a:lnTo>
                    <a:lnTo>
                      <a:pt x="9" y="143"/>
                    </a:lnTo>
                    <a:lnTo>
                      <a:pt x="34" y="177"/>
                    </a:lnTo>
                    <a:lnTo>
                      <a:pt x="67" y="194"/>
                    </a:lnTo>
                    <a:lnTo>
                      <a:pt x="109" y="202"/>
                    </a:lnTo>
                    <a:lnTo>
                      <a:pt x="143" y="194"/>
                    </a:lnTo>
                    <a:lnTo>
                      <a:pt x="177" y="177"/>
                    </a:lnTo>
                    <a:lnTo>
                      <a:pt x="193" y="143"/>
                    </a:lnTo>
                    <a:lnTo>
                      <a:pt x="202" y="101"/>
                    </a:lnTo>
                    <a:lnTo>
                      <a:pt x="193" y="68"/>
                    </a:lnTo>
                    <a:lnTo>
                      <a:pt x="177" y="34"/>
                    </a:lnTo>
                    <a:lnTo>
                      <a:pt x="143" y="9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60" name="Freeform 114"/>
              <p:cNvSpPr>
                <a:spLocks/>
              </p:cNvSpPr>
              <p:nvPr/>
            </p:nvSpPr>
            <p:spPr bwMode="auto">
              <a:xfrm>
                <a:off x="2479" y="1576"/>
                <a:ext cx="184" cy="193"/>
              </a:xfrm>
              <a:custGeom>
                <a:avLst/>
                <a:gdLst>
                  <a:gd name="T0" fmla="*/ 100 w 184"/>
                  <a:gd name="T1" fmla="*/ 0 h 193"/>
                  <a:gd name="T2" fmla="*/ 58 w 184"/>
                  <a:gd name="T3" fmla="*/ 8 h 193"/>
                  <a:gd name="T4" fmla="*/ 25 w 184"/>
                  <a:gd name="T5" fmla="*/ 25 h 193"/>
                  <a:gd name="T6" fmla="*/ 8 w 184"/>
                  <a:gd name="T7" fmla="*/ 59 h 193"/>
                  <a:gd name="T8" fmla="*/ 0 w 184"/>
                  <a:gd name="T9" fmla="*/ 92 h 193"/>
                  <a:gd name="T10" fmla="*/ 8 w 184"/>
                  <a:gd name="T11" fmla="*/ 126 h 193"/>
                  <a:gd name="T12" fmla="*/ 25 w 184"/>
                  <a:gd name="T13" fmla="*/ 160 h 193"/>
                  <a:gd name="T14" fmla="*/ 58 w 184"/>
                  <a:gd name="T15" fmla="*/ 185 h 193"/>
                  <a:gd name="T16" fmla="*/ 100 w 184"/>
                  <a:gd name="T17" fmla="*/ 193 h 193"/>
                  <a:gd name="T18" fmla="*/ 134 w 184"/>
                  <a:gd name="T19" fmla="*/ 185 h 193"/>
                  <a:gd name="T20" fmla="*/ 159 w 184"/>
                  <a:gd name="T21" fmla="*/ 160 h 193"/>
                  <a:gd name="T22" fmla="*/ 176 w 184"/>
                  <a:gd name="T23" fmla="*/ 126 h 193"/>
                  <a:gd name="T24" fmla="*/ 184 w 184"/>
                  <a:gd name="T25" fmla="*/ 92 h 193"/>
                  <a:gd name="T26" fmla="*/ 176 w 184"/>
                  <a:gd name="T27" fmla="*/ 59 h 193"/>
                  <a:gd name="T28" fmla="*/ 159 w 184"/>
                  <a:gd name="T29" fmla="*/ 25 h 193"/>
                  <a:gd name="T30" fmla="*/ 134 w 184"/>
                  <a:gd name="T31" fmla="*/ 8 h 193"/>
                  <a:gd name="T32" fmla="*/ 100 w 184"/>
                  <a:gd name="T33" fmla="*/ 0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4"/>
                  <a:gd name="T52" fmla="*/ 0 h 193"/>
                  <a:gd name="T53" fmla="*/ 184 w 184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4" h="193">
                    <a:moveTo>
                      <a:pt x="100" y="0"/>
                    </a:moveTo>
                    <a:lnTo>
                      <a:pt x="58" y="8"/>
                    </a:lnTo>
                    <a:lnTo>
                      <a:pt x="25" y="25"/>
                    </a:lnTo>
                    <a:lnTo>
                      <a:pt x="8" y="59"/>
                    </a:lnTo>
                    <a:lnTo>
                      <a:pt x="0" y="92"/>
                    </a:lnTo>
                    <a:lnTo>
                      <a:pt x="8" y="126"/>
                    </a:lnTo>
                    <a:lnTo>
                      <a:pt x="25" y="160"/>
                    </a:lnTo>
                    <a:lnTo>
                      <a:pt x="58" y="185"/>
                    </a:lnTo>
                    <a:lnTo>
                      <a:pt x="100" y="193"/>
                    </a:lnTo>
                    <a:lnTo>
                      <a:pt x="134" y="185"/>
                    </a:lnTo>
                    <a:lnTo>
                      <a:pt x="159" y="160"/>
                    </a:lnTo>
                    <a:lnTo>
                      <a:pt x="176" y="126"/>
                    </a:lnTo>
                    <a:lnTo>
                      <a:pt x="184" y="92"/>
                    </a:lnTo>
                    <a:lnTo>
                      <a:pt x="176" y="59"/>
                    </a:lnTo>
                    <a:lnTo>
                      <a:pt x="159" y="25"/>
                    </a:lnTo>
                    <a:lnTo>
                      <a:pt x="134" y="8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61" name="Freeform 115"/>
              <p:cNvSpPr>
                <a:spLocks/>
              </p:cNvSpPr>
              <p:nvPr/>
            </p:nvSpPr>
            <p:spPr bwMode="auto">
              <a:xfrm>
                <a:off x="2487" y="1584"/>
                <a:ext cx="176" cy="177"/>
              </a:xfrm>
              <a:custGeom>
                <a:avLst/>
                <a:gdLst>
                  <a:gd name="T0" fmla="*/ 92 w 176"/>
                  <a:gd name="T1" fmla="*/ 0 h 177"/>
                  <a:gd name="T2" fmla="*/ 59 w 176"/>
                  <a:gd name="T3" fmla="*/ 9 h 177"/>
                  <a:gd name="T4" fmla="*/ 25 w 176"/>
                  <a:gd name="T5" fmla="*/ 25 h 177"/>
                  <a:gd name="T6" fmla="*/ 8 w 176"/>
                  <a:gd name="T7" fmla="*/ 51 h 177"/>
                  <a:gd name="T8" fmla="*/ 0 w 176"/>
                  <a:gd name="T9" fmla="*/ 84 h 177"/>
                  <a:gd name="T10" fmla="*/ 8 w 176"/>
                  <a:gd name="T11" fmla="*/ 118 h 177"/>
                  <a:gd name="T12" fmla="*/ 25 w 176"/>
                  <a:gd name="T13" fmla="*/ 152 h 177"/>
                  <a:gd name="T14" fmla="*/ 59 w 176"/>
                  <a:gd name="T15" fmla="*/ 168 h 177"/>
                  <a:gd name="T16" fmla="*/ 92 w 176"/>
                  <a:gd name="T17" fmla="*/ 177 h 177"/>
                  <a:gd name="T18" fmla="*/ 126 w 176"/>
                  <a:gd name="T19" fmla="*/ 168 h 177"/>
                  <a:gd name="T20" fmla="*/ 151 w 176"/>
                  <a:gd name="T21" fmla="*/ 152 h 177"/>
                  <a:gd name="T22" fmla="*/ 168 w 176"/>
                  <a:gd name="T23" fmla="*/ 118 h 177"/>
                  <a:gd name="T24" fmla="*/ 176 w 176"/>
                  <a:gd name="T25" fmla="*/ 84 h 177"/>
                  <a:gd name="T26" fmla="*/ 168 w 176"/>
                  <a:gd name="T27" fmla="*/ 51 h 177"/>
                  <a:gd name="T28" fmla="*/ 151 w 176"/>
                  <a:gd name="T29" fmla="*/ 25 h 177"/>
                  <a:gd name="T30" fmla="*/ 126 w 176"/>
                  <a:gd name="T31" fmla="*/ 9 h 177"/>
                  <a:gd name="T32" fmla="*/ 92 w 176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6"/>
                  <a:gd name="T52" fmla="*/ 0 h 177"/>
                  <a:gd name="T53" fmla="*/ 176 w 176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6" h="177">
                    <a:moveTo>
                      <a:pt x="92" y="0"/>
                    </a:moveTo>
                    <a:lnTo>
                      <a:pt x="59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84"/>
                    </a:lnTo>
                    <a:lnTo>
                      <a:pt x="8" y="118"/>
                    </a:lnTo>
                    <a:lnTo>
                      <a:pt x="25" y="152"/>
                    </a:lnTo>
                    <a:lnTo>
                      <a:pt x="59" y="168"/>
                    </a:lnTo>
                    <a:lnTo>
                      <a:pt x="92" y="177"/>
                    </a:lnTo>
                    <a:lnTo>
                      <a:pt x="126" y="168"/>
                    </a:lnTo>
                    <a:lnTo>
                      <a:pt x="151" y="152"/>
                    </a:lnTo>
                    <a:lnTo>
                      <a:pt x="168" y="118"/>
                    </a:lnTo>
                    <a:lnTo>
                      <a:pt x="176" y="84"/>
                    </a:lnTo>
                    <a:lnTo>
                      <a:pt x="168" y="51"/>
                    </a:lnTo>
                    <a:lnTo>
                      <a:pt x="151" y="25"/>
                    </a:lnTo>
                    <a:lnTo>
                      <a:pt x="126" y="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62" name="Freeform 116"/>
              <p:cNvSpPr>
                <a:spLocks/>
              </p:cNvSpPr>
              <p:nvPr/>
            </p:nvSpPr>
            <p:spPr bwMode="auto">
              <a:xfrm>
                <a:off x="2495" y="1593"/>
                <a:ext cx="160" cy="159"/>
              </a:xfrm>
              <a:custGeom>
                <a:avLst/>
                <a:gdLst>
                  <a:gd name="T0" fmla="*/ 84 w 160"/>
                  <a:gd name="T1" fmla="*/ 0 h 159"/>
                  <a:gd name="T2" fmla="*/ 51 w 160"/>
                  <a:gd name="T3" fmla="*/ 8 h 159"/>
                  <a:gd name="T4" fmla="*/ 26 w 160"/>
                  <a:gd name="T5" fmla="*/ 25 h 159"/>
                  <a:gd name="T6" fmla="*/ 9 w 160"/>
                  <a:gd name="T7" fmla="*/ 50 h 159"/>
                  <a:gd name="T8" fmla="*/ 0 w 160"/>
                  <a:gd name="T9" fmla="*/ 75 h 159"/>
                  <a:gd name="T10" fmla="*/ 9 w 160"/>
                  <a:gd name="T11" fmla="*/ 109 h 159"/>
                  <a:gd name="T12" fmla="*/ 26 w 160"/>
                  <a:gd name="T13" fmla="*/ 134 h 159"/>
                  <a:gd name="T14" fmla="*/ 51 w 160"/>
                  <a:gd name="T15" fmla="*/ 151 h 159"/>
                  <a:gd name="T16" fmla="*/ 84 w 160"/>
                  <a:gd name="T17" fmla="*/ 159 h 159"/>
                  <a:gd name="T18" fmla="*/ 118 w 160"/>
                  <a:gd name="T19" fmla="*/ 151 h 159"/>
                  <a:gd name="T20" fmla="*/ 135 w 160"/>
                  <a:gd name="T21" fmla="*/ 134 h 159"/>
                  <a:gd name="T22" fmla="*/ 152 w 160"/>
                  <a:gd name="T23" fmla="*/ 109 h 159"/>
                  <a:gd name="T24" fmla="*/ 160 w 160"/>
                  <a:gd name="T25" fmla="*/ 75 h 159"/>
                  <a:gd name="T26" fmla="*/ 152 w 160"/>
                  <a:gd name="T27" fmla="*/ 50 h 159"/>
                  <a:gd name="T28" fmla="*/ 135 w 160"/>
                  <a:gd name="T29" fmla="*/ 25 h 159"/>
                  <a:gd name="T30" fmla="*/ 118 w 160"/>
                  <a:gd name="T31" fmla="*/ 8 h 159"/>
                  <a:gd name="T32" fmla="*/ 84 w 160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159"/>
                  <a:gd name="T53" fmla="*/ 160 w 160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159">
                    <a:moveTo>
                      <a:pt x="84" y="0"/>
                    </a:moveTo>
                    <a:lnTo>
                      <a:pt x="51" y="8"/>
                    </a:lnTo>
                    <a:lnTo>
                      <a:pt x="26" y="25"/>
                    </a:lnTo>
                    <a:lnTo>
                      <a:pt x="9" y="50"/>
                    </a:lnTo>
                    <a:lnTo>
                      <a:pt x="0" y="75"/>
                    </a:lnTo>
                    <a:lnTo>
                      <a:pt x="9" y="109"/>
                    </a:lnTo>
                    <a:lnTo>
                      <a:pt x="26" y="134"/>
                    </a:lnTo>
                    <a:lnTo>
                      <a:pt x="51" y="151"/>
                    </a:lnTo>
                    <a:lnTo>
                      <a:pt x="84" y="159"/>
                    </a:lnTo>
                    <a:lnTo>
                      <a:pt x="118" y="151"/>
                    </a:lnTo>
                    <a:lnTo>
                      <a:pt x="135" y="134"/>
                    </a:lnTo>
                    <a:lnTo>
                      <a:pt x="152" y="109"/>
                    </a:lnTo>
                    <a:lnTo>
                      <a:pt x="160" y="75"/>
                    </a:lnTo>
                    <a:lnTo>
                      <a:pt x="152" y="50"/>
                    </a:lnTo>
                    <a:lnTo>
                      <a:pt x="135" y="25"/>
                    </a:lnTo>
                    <a:lnTo>
                      <a:pt x="118" y="8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63" name="Freeform 117"/>
              <p:cNvSpPr>
                <a:spLocks/>
              </p:cNvSpPr>
              <p:nvPr/>
            </p:nvSpPr>
            <p:spPr bwMode="auto">
              <a:xfrm>
                <a:off x="2504" y="1601"/>
                <a:ext cx="143" cy="143"/>
              </a:xfrm>
              <a:custGeom>
                <a:avLst/>
                <a:gdLst>
                  <a:gd name="T0" fmla="*/ 75 w 143"/>
                  <a:gd name="T1" fmla="*/ 0 h 143"/>
                  <a:gd name="T2" fmla="*/ 50 w 143"/>
                  <a:gd name="T3" fmla="*/ 8 h 143"/>
                  <a:gd name="T4" fmla="*/ 25 w 143"/>
                  <a:gd name="T5" fmla="*/ 25 h 143"/>
                  <a:gd name="T6" fmla="*/ 8 w 143"/>
                  <a:gd name="T7" fmla="*/ 42 h 143"/>
                  <a:gd name="T8" fmla="*/ 0 w 143"/>
                  <a:gd name="T9" fmla="*/ 67 h 143"/>
                  <a:gd name="T10" fmla="*/ 8 w 143"/>
                  <a:gd name="T11" fmla="*/ 101 h 143"/>
                  <a:gd name="T12" fmla="*/ 25 w 143"/>
                  <a:gd name="T13" fmla="*/ 118 h 143"/>
                  <a:gd name="T14" fmla="*/ 50 w 143"/>
                  <a:gd name="T15" fmla="*/ 135 h 143"/>
                  <a:gd name="T16" fmla="*/ 75 w 143"/>
                  <a:gd name="T17" fmla="*/ 143 h 143"/>
                  <a:gd name="T18" fmla="*/ 101 w 143"/>
                  <a:gd name="T19" fmla="*/ 135 h 143"/>
                  <a:gd name="T20" fmla="*/ 126 w 143"/>
                  <a:gd name="T21" fmla="*/ 118 h 143"/>
                  <a:gd name="T22" fmla="*/ 134 w 143"/>
                  <a:gd name="T23" fmla="*/ 101 h 143"/>
                  <a:gd name="T24" fmla="*/ 143 w 143"/>
                  <a:gd name="T25" fmla="*/ 67 h 143"/>
                  <a:gd name="T26" fmla="*/ 134 w 143"/>
                  <a:gd name="T27" fmla="*/ 42 h 143"/>
                  <a:gd name="T28" fmla="*/ 126 w 143"/>
                  <a:gd name="T29" fmla="*/ 25 h 143"/>
                  <a:gd name="T30" fmla="*/ 101 w 143"/>
                  <a:gd name="T31" fmla="*/ 8 h 143"/>
                  <a:gd name="T32" fmla="*/ 75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75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25" y="118"/>
                    </a:lnTo>
                    <a:lnTo>
                      <a:pt x="50" y="135"/>
                    </a:lnTo>
                    <a:lnTo>
                      <a:pt x="75" y="143"/>
                    </a:lnTo>
                    <a:lnTo>
                      <a:pt x="101" y="135"/>
                    </a:lnTo>
                    <a:lnTo>
                      <a:pt x="126" y="118"/>
                    </a:lnTo>
                    <a:lnTo>
                      <a:pt x="134" y="101"/>
                    </a:lnTo>
                    <a:lnTo>
                      <a:pt x="143" y="67"/>
                    </a:lnTo>
                    <a:lnTo>
                      <a:pt x="134" y="42"/>
                    </a:lnTo>
                    <a:lnTo>
                      <a:pt x="126" y="25"/>
                    </a:lnTo>
                    <a:lnTo>
                      <a:pt x="101" y="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64" name="Freeform 118"/>
              <p:cNvSpPr>
                <a:spLocks/>
              </p:cNvSpPr>
              <p:nvPr/>
            </p:nvSpPr>
            <p:spPr bwMode="auto">
              <a:xfrm>
                <a:off x="2512" y="1609"/>
                <a:ext cx="126" cy="127"/>
              </a:xfrm>
              <a:custGeom>
                <a:avLst/>
                <a:gdLst>
                  <a:gd name="T0" fmla="*/ 67 w 126"/>
                  <a:gd name="T1" fmla="*/ 0 h 127"/>
                  <a:gd name="T2" fmla="*/ 42 w 126"/>
                  <a:gd name="T3" fmla="*/ 9 h 127"/>
                  <a:gd name="T4" fmla="*/ 25 w 126"/>
                  <a:gd name="T5" fmla="*/ 26 h 127"/>
                  <a:gd name="T6" fmla="*/ 9 w 126"/>
                  <a:gd name="T7" fmla="*/ 42 h 127"/>
                  <a:gd name="T8" fmla="*/ 0 w 126"/>
                  <a:gd name="T9" fmla="*/ 68 h 127"/>
                  <a:gd name="T10" fmla="*/ 9 w 126"/>
                  <a:gd name="T11" fmla="*/ 93 h 127"/>
                  <a:gd name="T12" fmla="*/ 25 w 126"/>
                  <a:gd name="T13" fmla="*/ 110 h 127"/>
                  <a:gd name="T14" fmla="*/ 42 w 126"/>
                  <a:gd name="T15" fmla="*/ 127 h 127"/>
                  <a:gd name="T16" fmla="*/ 67 w 126"/>
                  <a:gd name="T17" fmla="*/ 127 h 127"/>
                  <a:gd name="T18" fmla="*/ 93 w 126"/>
                  <a:gd name="T19" fmla="*/ 127 h 127"/>
                  <a:gd name="T20" fmla="*/ 109 w 126"/>
                  <a:gd name="T21" fmla="*/ 110 h 127"/>
                  <a:gd name="T22" fmla="*/ 126 w 126"/>
                  <a:gd name="T23" fmla="*/ 93 h 127"/>
                  <a:gd name="T24" fmla="*/ 126 w 126"/>
                  <a:gd name="T25" fmla="*/ 68 h 127"/>
                  <a:gd name="T26" fmla="*/ 126 w 126"/>
                  <a:gd name="T27" fmla="*/ 42 h 127"/>
                  <a:gd name="T28" fmla="*/ 109 w 126"/>
                  <a:gd name="T29" fmla="*/ 26 h 127"/>
                  <a:gd name="T30" fmla="*/ 93 w 126"/>
                  <a:gd name="T31" fmla="*/ 9 h 127"/>
                  <a:gd name="T32" fmla="*/ 67 w 126"/>
                  <a:gd name="T33" fmla="*/ 0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7"/>
                  <a:gd name="T53" fmla="*/ 126 w 126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7">
                    <a:moveTo>
                      <a:pt x="67" y="0"/>
                    </a:moveTo>
                    <a:lnTo>
                      <a:pt x="42" y="9"/>
                    </a:lnTo>
                    <a:lnTo>
                      <a:pt x="25" y="26"/>
                    </a:lnTo>
                    <a:lnTo>
                      <a:pt x="9" y="42"/>
                    </a:lnTo>
                    <a:lnTo>
                      <a:pt x="0" y="68"/>
                    </a:lnTo>
                    <a:lnTo>
                      <a:pt x="9" y="93"/>
                    </a:lnTo>
                    <a:lnTo>
                      <a:pt x="25" y="110"/>
                    </a:lnTo>
                    <a:lnTo>
                      <a:pt x="42" y="127"/>
                    </a:lnTo>
                    <a:lnTo>
                      <a:pt x="67" y="127"/>
                    </a:lnTo>
                    <a:lnTo>
                      <a:pt x="93" y="127"/>
                    </a:lnTo>
                    <a:lnTo>
                      <a:pt x="109" y="110"/>
                    </a:lnTo>
                    <a:lnTo>
                      <a:pt x="126" y="93"/>
                    </a:lnTo>
                    <a:lnTo>
                      <a:pt x="126" y="68"/>
                    </a:lnTo>
                    <a:lnTo>
                      <a:pt x="126" y="42"/>
                    </a:lnTo>
                    <a:lnTo>
                      <a:pt x="109" y="26"/>
                    </a:lnTo>
                    <a:lnTo>
                      <a:pt x="93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65" name="Freeform 119"/>
              <p:cNvSpPr>
                <a:spLocks/>
              </p:cNvSpPr>
              <p:nvPr/>
            </p:nvSpPr>
            <p:spPr bwMode="auto">
              <a:xfrm>
                <a:off x="2521" y="1618"/>
                <a:ext cx="109" cy="109"/>
              </a:xfrm>
              <a:custGeom>
                <a:avLst/>
                <a:gdLst>
                  <a:gd name="T0" fmla="*/ 58 w 109"/>
                  <a:gd name="T1" fmla="*/ 0 h 109"/>
                  <a:gd name="T2" fmla="*/ 33 w 109"/>
                  <a:gd name="T3" fmla="*/ 8 h 109"/>
                  <a:gd name="T4" fmla="*/ 16 w 109"/>
                  <a:gd name="T5" fmla="*/ 17 h 109"/>
                  <a:gd name="T6" fmla="*/ 8 w 109"/>
                  <a:gd name="T7" fmla="*/ 33 h 109"/>
                  <a:gd name="T8" fmla="*/ 0 w 109"/>
                  <a:gd name="T9" fmla="*/ 59 h 109"/>
                  <a:gd name="T10" fmla="*/ 8 w 109"/>
                  <a:gd name="T11" fmla="*/ 76 h 109"/>
                  <a:gd name="T12" fmla="*/ 16 w 109"/>
                  <a:gd name="T13" fmla="*/ 92 h 109"/>
                  <a:gd name="T14" fmla="*/ 33 w 109"/>
                  <a:gd name="T15" fmla="*/ 109 h 109"/>
                  <a:gd name="T16" fmla="*/ 58 w 109"/>
                  <a:gd name="T17" fmla="*/ 109 h 109"/>
                  <a:gd name="T18" fmla="*/ 75 w 109"/>
                  <a:gd name="T19" fmla="*/ 109 h 109"/>
                  <a:gd name="T20" fmla="*/ 92 w 109"/>
                  <a:gd name="T21" fmla="*/ 92 h 109"/>
                  <a:gd name="T22" fmla="*/ 109 w 109"/>
                  <a:gd name="T23" fmla="*/ 76 h 109"/>
                  <a:gd name="T24" fmla="*/ 109 w 109"/>
                  <a:gd name="T25" fmla="*/ 59 h 109"/>
                  <a:gd name="T26" fmla="*/ 109 w 109"/>
                  <a:gd name="T27" fmla="*/ 33 h 109"/>
                  <a:gd name="T28" fmla="*/ 92 w 109"/>
                  <a:gd name="T29" fmla="*/ 17 h 109"/>
                  <a:gd name="T30" fmla="*/ 75 w 109"/>
                  <a:gd name="T31" fmla="*/ 8 h 109"/>
                  <a:gd name="T32" fmla="*/ 58 w 109"/>
                  <a:gd name="T33" fmla="*/ 0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09"/>
                  <a:gd name="T53" fmla="*/ 109 w 109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09">
                    <a:moveTo>
                      <a:pt x="58" y="0"/>
                    </a:moveTo>
                    <a:lnTo>
                      <a:pt x="33" y="8"/>
                    </a:lnTo>
                    <a:lnTo>
                      <a:pt x="16" y="17"/>
                    </a:lnTo>
                    <a:lnTo>
                      <a:pt x="8" y="33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6" y="92"/>
                    </a:lnTo>
                    <a:lnTo>
                      <a:pt x="33" y="109"/>
                    </a:lnTo>
                    <a:lnTo>
                      <a:pt x="58" y="109"/>
                    </a:lnTo>
                    <a:lnTo>
                      <a:pt x="75" y="109"/>
                    </a:lnTo>
                    <a:lnTo>
                      <a:pt x="92" y="92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3"/>
                    </a:lnTo>
                    <a:lnTo>
                      <a:pt x="92" y="17"/>
                    </a:lnTo>
                    <a:lnTo>
                      <a:pt x="75" y="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66" name="Freeform 120"/>
              <p:cNvSpPr>
                <a:spLocks/>
              </p:cNvSpPr>
              <p:nvPr/>
            </p:nvSpPr>
            <p:spPr bwMode="auto">
              <a:xfrm>
                <a:off x="2529" y="1626"/>
                <a:ext cx="92" cy="93"/>
              </a:xfrm>
              <a:custGeom>
                <a:avLst/>
                <a:gdLst>
                  <a:gd name="T0" fmla="*/ 50 w 92"/>
                  <a:gd name="T1" fmla="*/ 0 h 93"/>
                  <a:gd name="T2" fmla="*/ 34 w 92"/>
                  <a:gd name="T3" fmla="*/ 9 h 93"/>
                  <a:gd name="T4" fmla="*/ 17 w 92"/>
                  <a:gd name="T5" fmla="*/ 17 h 93"/>
                  <a:gd name="T6" fmla="*/ 8 w 92"/>
                  <a:gd name="T7" fmla="*/ 34 h 93"/>
                  <a:gd name="T8" fmla="*/ 0 w 92"/>
                  <a:gd name="T9" fmla="*/ 51 h 93"/>
                  <a:gd name="T10" fmla="*/ 8 w 92"/>
                  <a:gd name="T11" fmla="*/ 68 h 93"/>
                  <a:gd name="T12" fmla="*/ 17 w 92"/>
                  <a:gd name="T13" fmla="*/ 84 h 93"/>
                  <a:gd name="T14" fmla="*/ 50 w 92"/>
                  <a:gd name="T15" fmla="*/ 93 h 93"/>
                  <a:gd name="T16" fmla="*/ 84 w 92"/>
                  <a:gd name="T17" fmla="*/ 84 h 93"/>
                  <a:gd name="T18" fmla="*/ 92 w 92"/>
                  <a:gd name="T19" fmla="*/ 51 h 93"/>
                  <a:gd name="T20" fmla="*/ 84 w 92"/>
                  <a:gd name="T21" fmla="*/ 17 h 93"/>
                  <a:gd name="T22" fmla="*/ 67 w 92"/>
                  <a:gd name="T23" fmla="*/ 9 h 93"/>
                  <a:gd name="T24" fmla="*/ 50 w 92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93"/>
                  <a:gd name="T41" fmla="*/ 92 w 92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93">
                    <a:moveTo>
                      <a:pt x="50" y="0"/>
                    </a:moveTo>
                    <a:lnTo>
                      <a:pt x="34" y="9"/>
                    </a:lnTo>
                    <a:lnTo>
                      <a:pt x="17" y="17"/>
                    </a:lnTo>
                    <a:lnTo>
                      <a:pt x="8" y="34"/>
                    </a:lnTo>
                    <a:lnTo>
                      <a:pt x="0" y="51"/>
                    </a:lnTo>
                    <a:lnTo>
                      <a:pt x="8" y="68"/>
                    </a:lnTo>
                    <a:lnTo>
                      <a:pt x="17" y="84"/>
                    </a:lnTo>
                    <a:lnTo>
                      <a:pt x="50" y="93"/>
                    </a:lnTo>
                    <a:lnTo>
                      <a:pt x="84" y="84"/>
                    </a:lnTo>
                    <a:lnTo>
                      <a:pt x="92" y="51"/>
                    </a:lnTo>
                    <a:lnTo>
                      <a:pt x="84" y="17"/>
                    </a:lnTo>
                    <a:lnTo>
                      <a:pt x="67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67" name="Freeform 121"/>
              <p:cNvSpPr>
                <a:spLocks/>
              </p:cNvSpPr>
              <p:nvPr/>
            </p:nvSpPr>
            <p:spPr bwMode="auto">
              <a:xfrm>
                <a:off x="2537" y="1635"/>
                <a:ext cx="76" cy="75"/>
              </a:xfrm>
              <a:custGeom>
                <a:avLst/>
                <a:gdLst>
                  <a:gd name="T0" fmla="*/ 42 w 76"/>
                  <a:gd name="T1" fmla="*/ 0 h 75"/>
                  <a:gd name="T2" fmla="*/ 9 w 76"/>
                  <a:gd name="T3" fmla="*/ 8 h 75"/>
                  <a:gd name="T4" fmla="*/ 0 w 76"/>
                  <a:gd name="T5" fmla="*/ 42 h 75"/>
                  <a:gd name="T6" fmla="*/ 9 w 76"/>
                  <a:gd name="T7" fmla="*/ 67 h 75"/>
                  <a:gd name="T8" fmla="*/ 42 w 76"/>
                  <a:gd name="T9" fmla="*/ 75 h 75"/>
                  <a:gd name="T10" fmla="*/ 68 w 76"/>
                  <a:gd name="T11" fmla="*/ 67 h 75"/>
                  <a:gd name="T12" fmla="*/ 76 w 76"/>
                  <a:gd name="T13" fmla="*/ 42 h 75"/>
                  <a:gd name="T14" fmla="*/ 68 w 76"/>
                  <a:gd name="T15" fmla="*/ 8 h 75"/>
                  <a:gd name="T16" fmla="*/ 42 w 76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5"/>
                  <a:gd name="T29" fmla="*/ 76 w 76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5">
                    <a:moveTo>
                      <a:pt x="42" y="0"/>
                    </a:moveTo>
                    <a:lnTo>
                      <a:pt x="9" y="8"/>
                    </a:lnTo>
                    <a:lnTo>
                      <a:pt x="0" y="42"/>
                    </a:lnTo>
                    <a:lnTo>
                      <a:pt x="9" y="67"/>
                    </a:lnTo>
                    <a:lnTo>
                      <a:pt x="42" y="75"/>
                    </a:lnTo>
                    <a:lnTo>
                      <a:pt x="68" y="67"/>
                    </a:lnTo>
                    <a:lnTo>
                      <a:pt x="76" y="42"/>
                    </a:lnTo>
                    <a:lnTo>
                      <a:pt x="68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68" name="Freeform 122"/>
              <p:cNvSpPr>
                <a:spLocks/>
              </p:cNvSpPr>
              <p:nvPr/>
            </p:nvSpPr>
            <p:spPr bwMode="auto">
              <a:xfrm>
                <a:off x="2546" y="1643"/>
                <a:ext cx="59" cy="67"/>
              </a:xfrm>
              <a:custGeom>
                <a:avLst/>
                <a:gdLst>
                  <a:gd name="T0" fmla="*/ 33 w 59"/>
                  <a:gd name="T1" fmla="*/ 0 h 67"/>
                  <a:gd name="T2" fmla="*/ 8 w 59"/>
                  <a:gd name="T3" fmla="*/ 8 h 67"/>
                  <a:gd name="T4" fmla="*/ 0 w 59"/>
                  <a:gd name="T5" fmla="*/ 34 h 67"/>
                  <a:gd name="T6" fmla="*/ 8 w 59"/>
                  <a:gd name="T7" fmla="*/ 59 h 67"/>
                  <a:gd name="T8" fmla="*/ 33 w 59"/>
                  <a:gd name="T9" fmla="*/ 67 h 67"/>
                  <a:gd name="T10" fmla="*/ 50 w 59"/>
                  <a:gd name="T11" fmla="*/ 59 h 67"/>
                  <a:gd name="T12" fmla="*/ 59 w 59"/>
                  <a:gd name="T13" fmla="*/ 34 h 67"/>
                  <a:gd name="T14" fmla="*/ 50 w 59"/>
                  <a:gd name="T15" fmla="*/ 8 h 67"/>
                  <a:gd name="T16" fmla="*/ 33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3" y="0"/>
                    </a:moveTo>
                    <a:lnTo>
                      <a:pt x="8" y="8"/>
                    </a:lnTo>
                    <a:lnTo>
                      <a:pt x="0" y="34"/>
                    </a:lnTo>
                    <a:lnTo>
                      <a:pt x="8" y="59"/>
                    </a:lnTo>
                    <a:lnTo>
                      <a:pt x="33" y="67"/>
                    </a:lnTo>
                    <a:lnTo>
                      <a:pt x="50" y="59"/>
                    </a:lnTo>
                    <a:lnTo>
                      <a:pt x="59" y="34"/>
                    </a:lnTo>
                    <a:lnTo>
                      <a:pt x="50" y="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69" name="Freeform 123"/>
              <p:cNvSpPr>
                <a:spLocks/>
              </p:cNvSpPr>
              <p:nvPr/>
            </p:nvSpPr>
            <p:spPr bwMode="auto">
              <a:xfrm>
                <a:off x="2554" y="1651"/>
                <a:ext cx="51" cy="51"/>
              </a:xfrm>
              <a:custGeom>
                <a:avLst/>
                <a:gdLst>
                  <a:gd name="T0" fmla="*/ 25 w 51"/>
                  <a:gd name="T1" fmla="*/ 0 h 51"/>
                  <a:gd name="T2" fmla="*/ 9 w 51"/>
                  <a:gd name="T3" fmla="*/ 9 h 51"/>
                  <a:gd name="T4" fmla="*/ 0 w 51"/>
                  <a:gd name="T5" fmla="*/ 26 h 51"/>
                  <a:gd name="T6" fmla="*/ 9 w 51"/>
                  <a:gd name="T7" fmla="*/ 43 h 51"/>
                  <a:gd name="T8" fmla="*/ 25 w 51"/>
                  <a:gd name="T9" fmla="*/ 51 h 51"/>
                  <a:gd name="T10" fmla="*/ 42 w 51"/>
                  <a:gd name="T11" fmla="*/ 43 h 51"/>
                  <a:gd name="T12" fmla="*/ 51 w 51"/>
                  <a:gd name="T13" fmla="*/ 26 h 51"/>
                  <a:gd name="T14" fmla="*/ 42 w 51"/>
                  <a:gd name="T15" fmla="*/ 9 h 51"/>
                  <a:gd name="T16" fmla="*/ 25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1"/>
                  <a:gd name="T29" fmla="*/ 51 w 5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1">
                    <a:moveTo>
                      <a:pt x="25" y="0"/>
                    </a:moveTo>
                    <a:lnTo>
                      <a:pt x="9" y="9"/>
                    </a:lnTo>
                    <a:lnTo>
                      <a:pt x="0" y="26"/>
                    </a:lnTo>
                    <a:lnTo>
                      <a:pt x="9" y="43"/>
                    </a:lnTo>
                    <a:lnTo>
                      <a:pt x="25" y="51"/>
                    </a:lnTo>
                    <a:lnTo>
                      <a:pt x="42" y="43"/>
                    </a:lnTo>
                    <a:lnTo>
                      <a:pt x="51" y="26"/>
                    </a:lnTo>
                    <a:lnTo>
                      <a:pt x="42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70" name="Freeform 124"/>
              <p:cNvSpPr>
                <a:spLocks/>
              </p:cNvSpPr>
              <p:nvPr/>
            </p:nvSpPr>
            <p:spPr bwMode="auto">
              <a:xfrm>
                <a:off x="2563" y="1660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8 w 33"/>
                  <a:gd name="T3" fmla="*/ 8 h 34"/>
                  <a:gd name="T4" fmla="*/ 0 w 33"/>
                  <a:gd name="T5" fmla="*/ 17 h 34"/>
                  <a:gd name="T6" fmla="*/ 8 w 33"/>
                  <a:gd name="T7" fmla="*/ 25 h 34"/>
                  <a:gd name="T8" fmla="*/ 16 w 33"/>
                  <a:gd name="T9" fmla="*/ 34 h 34"/>
                  <a:gd name="T10" fmla="*/ 25 w 33"/>
                  <a:gd name="T11" fmla="*/ 25 h 34"/>
                  <a:gd name="T12" fmla="*/ 33 w 33"/>
                  <a:gd name="T13" fmla="*/ 17 h 34"/>
                  <a:gd name="T14" fmla="*/ 25 w 33"/>
                  <a:gd name="T15" fmla="*/ 8 h 34"/>
                  <a:gd name="T16" fmla="*/ 16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16" y="0"/>
                    </a:moveTo>
                    <a:lnTo>
                      <a:pt x="8" y="8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16" y="34"/>
                    </a:lnTo>
                    <a:lnTo>
                      <a:pt x="25" y="25"/>
                    </a:lnTo>
                    <a:lnTo>
                      <a:pt x="33" y="17"/>
                    </a:lnTo>
                    <a:lnTo>
                      <a:pt x="25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71" name="Freeform 125"/>
              <p:cNvSpPr>
                <a:spLocks/>
              </p:cNvSpPr>
              <p:nvPr/>
            </p:nvSpPr>
            <p:spPr bwMode="auto">
              <a:xfrm>
                <a:off x="2571" y="1668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0 w 17"/>
                  <a:gd name="T3" fmla="*/ 0 h 17"/>
                  <a:gd name="T4" fmla="*/ 0 w 17"/>
                  <a:gd name="T5" fmla="*/ 9 h 17"/>
                  <a:gd name="T6" fmla="*/ 0 w 17"/>
                  <a:gd name="T7" fmla="*/ 17 h 17"/>
                  <a:gd name="T8" fmla="*/ 8 w 17"/>
                  <a:gd name="T9" fmla="*/ 17 h 17"/>
                  <a:gd name="T10" fmla="*/ 17 w 17"/>
                  <a:gd name="T11" fmla="*/ 17 h 17"/>
                  <a:gd name="T12" fmla="*/ 17 w 17"/>
                  <a:gd name="T13" fmla="*/ 9 h 17"/>
                  <a:gd name="T14" fmla="*/ 17 w 17"/>
                  <a:gd name="T15" fmla="*/ 0 h 17"/>
                  <a:gd name="T16" fmla="*/ 8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8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93" name="Group 142"/>
            <p:cNvGrpSpPr>
              <a:grpSpLocks/>
            </p:cNvGrpSpPr>
            <p:nvPr/>
          </p:nvGrpSpPr>
          <p:grpSpPr bwMode="auto">
            <a:xfrm>
              <a:off x="4268788" y="2447925"/>
              <a:ext cx="385762" cy="400050"/>
              <a:chOff x="2689" y="1542"/>
              <a:chExt cx="243" cy="252"/>
            </a:xfrm>
          </p:grpSpPr>
          <p:sp>
            <p:nvSpPr>
              <p:cNvPr id="1042" name="Freeform 127"/>
              <p:cNvSpPr>
                <a:spLocks/>
              </p:cNvSpPr>
              <p:nvPr/>
            </p:nvSpPr>
            <p:spPr bwMode="auto">
              <a:xfrm>
                <a:off x="2689" y="1542"/>
                <a:ext cx="243" cy="252"/>
              </a:xfrm>
              <a:custGeom>
                <a:avLst/>
                <a:gdLst>
                  <a:gd name="T0" fmla="*/ 117 w 243"/>
                  <a:gd name="T1" fmla="*/ 0 h 252"/>
                  <a:gd name="T2" fmla="*/ 67 w 243"/>
                  <a:gd name="T3" fmla="*/ 8 h 252"/>
                  <a:gd name="T4" fmla="*/ 33 w 243"/>
                  <a:gd name="T5" fmla="*/ 42 h 252"/>
                  <a:gd name="T6" fmla="*/ 8 w 243"/>
                  <a:gd name="T7" fmla="*/ 76 h 252"/>
                  <a:gd name="T8" fmla="*/ 0 w 243"/>
                  <a:gd name="T9" fmla="*/ 126 h 252"/>
                  <a:gd name="T10" fmla="*/ 8 w 243"/>
                  <a:gd name="T11" fmla="*/ 177 h 252"/>
                  <a:gd name="T12" fmla="*/ 33 w 243"/>
                  <a:gd name="T13" fmla="*/ 219 h 252"/>
                  <a:gd name="T14" fmla="*/ 67 w 243"/>
                  <a:gd name="T15" fmla="*/ 244 h 252"/>
                  <a:gd name="T16" fmla="*/ 117 w 243"/>
                  <a:gd name="T17" fmla="*/ 252 h 252"/>
                  <a:gd name="T18" fmla="*/ 168 w 243"/>
                  <a:gd name="T19" fmla="*/ 244 h 252"/>
                  <a:gd name="T20" fmla="*/ 210 w 243"/>
                  <a:gd name="T21" fmla="*/ 219 h 252"/>
                  <a:gd name="T22" fmla="*/ 235 w 243"/>
                  <a:gd name="T23" fmla="*/ 177 h 252"/>
                  <a:gd name="T24" fmla="*/ 243 w 243"/>
                  <a:gd name="T25" fmla="*/ 126 h 252"/>
                  <a:gd name="T26" fmla="*/ 235 w 243"/>
                  <a:gd name="T27" fmla="*/ 76 h 252"/>
                  <a:gd name="T28" fmla="*/ 210 w 243"/>
                  <a:gd name="T29" fmla="*/ 42 h 252"/>
                  <a:gd name="T30" fmla="*/ 168 w 243"/>
                  <a:gd name="T31" fmla="*/ 8 h 252"/>
                  <a:gd name="T32" fmla="*/ 117 w 243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3"/>
                  <a:gd name="T52" fmla="*/ 0 h 252"/>
                  <a:gd name="T53" fmla="*/ 243 w 243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3" h="252">
                    <a:moveTo>
                      <a:pt x="117" y="0"/>
                    </a:moveTo>
                    <a:lnTo>
                      <a:pt x="67" y="8"/>
                    </a:lnTo>
                    <a:lnTo>
                      <a:pt x="33" y="42"/>
                    </a:lnTo>
                    <a:lnTo>
                      <a:pt x="8" y="76"/>
                    </a:lnTo>
                    <a:lnTo>
                      <a:pt x="0" y="126"/>
                    </a:lnTo>
                    <a:lnTo>
                      <a:pt x="8" y="177"/>
                    </a:lnTo>
                    <a:lnTo>
                      <a:pt x="33" y="219"/>
                    </a:lnTo>
                    <a:lnTo>
                      <a:pt x="67" y="244"/>
                    </a:lnTo>
                    <a:lnTo>
                      <a:pt x="117" y="252"/>
                    </a:lnTo>
                    <a:lnTo>
                      <a:pt x="168" y="244"/>
                    </a:lnTo>
                    <a:lnTo>
                      <a:pt x="210" y="219"/>
                    </a:lnTo>
                    <a:lnTo>
                      <a:pt x="235" y="177"/>
                    </a:lnTo>
                    <a:lnTo>
                      <a:pt x="243" y="126"/>
                    </a:lnTo>
                    <a:lnTo>
                      <a:pt x="235" y="76"/>
                    </a:lnTo>
                    <a:lnTo>
                      <a:pt x="210" y="42"/>
                    </a:lnTo>
                    <a:lnTo>
                      <a:pt x="168" y="8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43" name="Freeform 128"/>
              <p:cNvSpPr>
                <a:spLocks/>
              </p:cNvSpPr>
              <p:nvPr/>
            </p:nvSpPr>
            <p:spPr bwMode="auto">
              <a:xfrm>
                <a:off x="2697" y="1559"/>
                <a:ext cx="218" cy="219"/>
              </a:xfrm>
              <a:custGeom>
                <a:avLst/>
                <a:gdLst>
                  <a:gd name="T0" fmla="*/ 109 w 218"/>
                  <a:gd name="T1" fmla="*/ 0 h 219"/>
                  <a:gd name="T2" fmla="*/ 67 w 218"/>
                  <a:gd name="T3" fmla="*/ 8 h 219"/>
                  <a:gd name="T4" fmla="*/ 34 w 218"/>
                  <a:gd name="T5" fmla="*/ 34 h 219"/>
                  <a:gd name="T6" fmla="*/ 8 w 218"/>
                  <a:gd name="T7" fmla="*/ 67 h 219"/>
                  <a:gd name="T8" fmla="*/ 0 w 218"/>
                  <a:gd name="T9" fmla="*/ 109 h 219"/>
                  <a:gd name="T10" fmla="*/ 8 w 218"/>
                  <a:gd name="T11" fmla="*/ 151 h 219"/>
                  <a:gd name="T12" fmla="*/ 34 w 218"/>
                  <a:gd name="T13" fmla="*/ 185 h 219"/>
                  <a:gd name="T14" fmla="*/ 67 w 218"/>
                  <a:gd name="T15" fmla="*/ 210 h 219"/>
                  <a:gd name="T16" fmla="*/ 109 w 218"/>
                  <a:gd name="T17" fmla="*/ 219 h 219"/>
                  <a:gd name="T18" fmla="*/ 151 w 218"/>
                  <a:gd name="T19" fmla="*/ 210 h 219"/>
                  <a:gd name="T20" fmla="*/ 185 w 218"/>
                  <a:gd name="T21" fmla="*/ 185 h 219"/>
                  <a:gd name="T22" fmla="*/ 210 w 218"/>
                  <a:gd name="T23" fmla="*/ 151 h 219"/>
                  <a:gd name="T24" fmla="*/ 218 w 218"/>
                  <a:gd name="T25" fmla="*/ 109 h 219"/>
                  <a:gd name="T26" fmla="*/ 210 w 218"/>
                  <a:gd name="T27" fmla="*/ 67 h 219"/>
                  <a:gd name="T28" fmla="*/ 185 w 218"/>
                  <a:gd name="T29" fmla="*/ 34 h 219"/>
                  <a:gd name="T30" fmla="*/ 151 w 218"/>
                  <a:gd name="T31" fmla="*/ 8 h 219"/>
                  <a:gd name="T32" fmla="*/ 109 w 218"/>
                  <a:gd name="T33" fmla="*/ 0 h 2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9"/>
                  <a:gd name="T53" fmla="*/ 218 w 218"/>
                  <a:gd name="T54" fmla="*/ 219 h 2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9">
                    <a:moveTo>
                      <a:pt x="109" y="0"/>
                    </a:moveTo>
                    <a:lnTo>
                      <a:pt x="67" y="8"/>
                    </a:lnTo>
                    <a:lnTo>
                      <a:pt x="34" y="34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4" y="185"/>
                    </a:lnTo>
                    <a:lnTo>
                      <a:pt x="67" y="210"/>
                    </a:lnTo>
                    <a:lnTo>
                      <a:pt x="109" y="219"/>
                    </a:lnTo>
                    <a:lnTo>
                      <a:pt x="151" y="210"/>
                    </a:lnTo>
                    <a:lnTo>
                      <a:pt x="185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85" y="34"/>
                    </a:lnTo>
                    <a:lnTo>
                      <a:pt x="151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44" name="Freeform 129"/>
              <p:cNvSpPr>
                <a:spLocks/>
              </p:cNvSpPr>
              <p:nvPr/>
            </p:nvSpPr>
            <p:spPr bwMode="auto">
              <a:xfrm>
                <a:off x="2705" y="1567"/>
                <a:ext cx="202" cy="202"/>
              </a:xfrm>
              <a:custGeom>
                <a:avLst/>
                <a:gdLst>
                  <a:gd name="T0" fmla="*/ 101 w 202"/>
                  <a:gd name="T1" fmla="*/ 0 h 202"/>
                  <a:gd name="T2" fmla="*/ 59 w 202"/>
                  <a:gd name="T3" fmla="*/ 9 h 202"/>
                  <a:gd name="T4" fmla="*/ 26 w 202"/>
                  <a:gd name="T5" fmla="*/ 34 h 202"/>
                  <a:gd name="T6" fmla="*/ 9 w 202"/>
                  <a:gd name="T7" fmla="*/ 68 h 202"/>
                  <a:gd name="T8" fmla="*/ 0 w 202"/>
                  <a:gd name="T9" fmla="*/ 101 h 202"/>
                  <a:gd name="T10" fmla="*/ 9 w 202"/>
                  <a:gd name="T11" fmla="*/ 143 h 202"/>
                  <a:gd name="T12" fmla="*/ 26 w 202"/>
                  <a:gd name="T13" fmla="*/ 177 h 202"/>
                  <a:gd name="T14" fmla="*/ 59 w 202"/>
                  <a:gd name="T15" fmla="*/ 194 h 202"/>
                  <a:gd name="T16" fmla="*/ 101 w 202"/>
                  <a:gd name="T17" fmla="*/ 202 h 202"/>
                  <a:gd name="T18" fmla="*/ 135 w 202"/>
                  <a:gd name="T19" fmla="*/ 194 h 202"/>
                  <a:gd name="T20" fmla="*/ 168 w 202"/>
                  <a:gd name="T21" fmla="*/ 177 h 202"/>
                  <a:gd name="T22" fmla="*/ 194 w 202"/>
                  <a:gd name="T23" fmla="*/ 143 h 202"/>
                  <a:gd name="T24" fmla="*/ 202 w 202"/>
                  <a:gd name="T25" fmla="*/ 101 h 202"/>
                  <a:gd name="T26" fmla="*/ 194 w 202"/>
                  <a:gd name="T27" fmla="*/ 68 h 202"/>
                  <a:gd name="T28" fmla="*/ 168 w 202"/>
                  <a:gd name="T29" fmla="*/ 34 h 202"/>
                  <a:gd name="T30" fmla="*/ 135 w 202"/>
                  <a:gd name="T31" fmla="*/ 9 h 202"/>
                  <a:gd name="T32" fmla="*/ 101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01" y="0"/>
                    </a:moveTo>
                    <a:lnTo>
                      <a:pt x="59" y="9"/>
                    </a:lnTo>
                    <a:lnTo>
                      <a:pt x="26" y="34"/>
                    </a:lnTo>
                    <a:lnTo>
                      <a:pt x="9" y="68"/>
                    </a:lnTo>
                    <a:lnTo>
                      <a:pt x="0" y="101"/>
                    </a:lnTo>
                    <a:lnTo>
                      <a:pt x="9" y="143"/>
                    </a:lnTo>
                    <a:lnTo>
                      <a:pt x="26" y="177"/>
                    </a:lnTo>
                    <a:lnTo>
                      <a:pt x="59" y="194"/>
                    </a:lnTo>
                    <a:lnTo>
                      <a:pt x="101" y="202"/>
                    </a:lnTo>
                    <a:lnTo>
                      <a:pt x="135" y="194"/>
                    </a:lnTo>
                    <a:lnTo>
                      <a:pt x="168" y="177"/>
                    </a:lnTo>
                    <a:lnTo>
                      <a:pt x="194" y="143"/>
                    </a:lnTo>
                    <a:lnTo>
                      <a:pt x="202" y="101"/>
                    </a:lnTo>
                    <a:lnTo>
                      <a:pt x="194" y="68"/>
                    </a:lnTo>
                    <a:lnTo>
                      <a:pt x="168" y="34"/>
                    </a:lnTo>
                    <a:lnTo>
                      <a:pt x="135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45" name="Freeform 130"/>
              <p:cNvSpPr>
                <a:spLocks/>
              </p:cNvSpPr>
              <p:nvPr/>
            </p:nvSpPr>
            <p:spPr bwMode="auto">
              <a:xfrm>
                <a:off x="2714" y="1576"/>
                <a:ext cx="185" cy="193"/>
              </a:xfrm>
              <a:custGeom>
                <a:avLst/>
                <a:gdLst>
                  <a:gd name="T0" fmla="*/ 92 w 185"/>
                  <a:gd name="T1" fmla="*/ 0 h 193"/>
                  <a:gd name="T2" fmla="*/ 59 w 185"/>
                  <a:gd name="T3" fmla="*/ 8 h 193"/>
                  <a:gd name="T4" fmla="*/ 25 w 185"/>
                  <a:gd name="T5" fmla="*/ 25 h 193"/>
                  <a:gd name="T6" fmla="*/ 8 w 185"/>
                  <a:gd name="T7" fmla="*/ 59 h 193"/>
                  <a:gd name="T8" fmla="*/ 0 w 185"/>
                  <a:gd name="T9" fmla="*/ 92 h 193"/>
                  <a:gd name="T10" fmla="*/ 8 w 185"/>
                  <a:gd name="T11" fmla="*/ 126 h 193"/>
                  <a:gd name="T12" fmla="*/ 25 w 185"/>
                  <a:gd name="T13" fmla="*/ 160 h 193"/>
                  <a:gd name="T14" fmla="*/ 59 w 185"/>
                  <a:gd name="T15" fmla="*/ 185 h 193"/>
                  <a:gd name="T16" fmla="*/ 92 w 185"/>
                  <a:gd name="T17" fmla="*/ 193 h 193"/>
                  <a:gd name="T18" fmla="*/ 126 w 185"/>
                  <a:gd name="T19" fmla="*/ 185 h 193"/>
                  <a:gd name="T20" fmla="*/ 159 w 185"/>
                  <a:gd name="T21" fmla="*/ 160 h 193"/>
                  <a:gd name="T22" fmla="*/ 176 w 185"/>
                  <a:gd name="T23" fmla="*/ 126 h 193"/>
                  <a:gd name="T24" fmla="*/ 185 w 185"/>
                  <a:gd name="T25" fmla="*/ 92 h 193"/>
                  <a:gd name="T26" fmla="*/ 176 w 185"/>
                  <a:gd name="T27" fmla="*/ 59 h 193"/>
                  <a:gd name="T28" fmla="*/ 159 w 185"/>
                  <a:gd name="T29" fmla="*/ 25 h 193"/>
                  <a:gd name="T30" fmla="*/ 126 w 185"/>
                  <a:gd name="T31" fmla="*/ 8 h 193"/>
                  <a:gd name="T32" fmla="*/ 92 w 185"/>
                  <a:gd name="T33" fmla="*/ 0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3"/>
                  <a:gd name="T53" fmla="*/ 185 w 185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3">
                    <a:moveTo>
                      <a:pt x="92" y="0"/>
                    </a:moveTo>
                    <a:lnTo>
                      <a:pt x="59" y="8"/>
                    </a:lnTo>
                    <a:lnTo>
                      <a:pt x="25" y="25"/>
                    </a:lnTo>
                    <a:lnTo>
                      <a:pt x="8" y="59"/>
                    </a:lnTo>
                    <a:lnTo>
                      <a:pt x="0" y="92"/>
                    </a:lnTo>
                    <a:lnTo>
                      <a:pt x="8" y="126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92" y="193"/>
                    </a:lnTo>
                    <a:lnTo>
                      <a:pt x="126" y="185"/>
                    </a:lnTo>
                    <a:lnTo>
                      <a:pt x="159" y="160"/>
                    </a:lnTo>
                    <a:lnTo>
                      <a:pt x="176" y="126"/>
                    </a:lnTo>
                    <a:lnTo>
                      <a:pt x="185" y="92"/>
                    </a:lnTo>
                    <a:lnTo>
                      <a:pt x="176" y="59"/>
                    </a:lnTo>
                    <a:lnTo>
                      <a:pt x="159" y="25"/>
                    </a:lnTo>
                    <a:lnTo>
                      <a:pt x="126" y="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46" name="Freeform 131"/>
              <p:cNvSpPr>
                <a:spLocks/>
              </p:cNvSpPr>
              <p:nvPr/>
            </p:nvSpPr>
            <p:spPr bwMode="auto">
              <a:xfrm>
                <a:off x="2722" y="1584"/>
                <a:ext cx="177" cy="177"/>
              </a:xfrm>
              <a:custGeom>
                <a:avLst/>
                <a:gdLst>
                  <a:gd name="T0" fmla="*/ 84 w 177"/>
                  <a:gd name="T1" fmla="*/ 0 h 177"/>
                  <a:gd name="T2" fmla="*/ 51 w 177"/>
                  <a:gd name="T3" fmla="*/ 9 h 177"/>
                  <a:gd name="T4" fmla="*/ 25 w 177"/>
                  <a:gd name="T5" fmla="*/ 25 h 177"/>
                  <a:gd name="T6" fmla="*/ 9 w 177"/>
                  <a:gd name="T7" fmla="*/ 51 h 177"/>
                  <a:gd name="T8" fmla="*/ 0 w 177"/>
                  <a:gd name="T9" fmla="*/ 84 h 177"/>
                  <a:gd name="T10" fmla="*/ 9 w 177"/>
                  <a:gd name="T11" fmla="*/ 118 h 177"/>
                  <a:gd name="T12" fmla="*/ 25 w 177"/>
                  <a:gd name="T13" fmla="*/ 152 h 177"/>
                  <a:gd name="T14" fmla="*/ 51 w 177"/>
                  <a:gd name="T15" fmla="*/ 168 h 177"/>
                  <a:gd name="T16" fmla="*/ 84 w 177"/>
                  <a:gd name="T17" fmla="*/ 177 h 177"/>
                  <a:gd name="T18" fmla="*/ 118 w 177"/>
                  <a:gd name="T19" fmla="*/ 168 h 177"/>
                  <a:gd name="T20" fmla="*/ 151 w 177"/>
                  <a:gd name="T21" fmla="*/ 152 h 177"/>
                  <a:gd name="T22" fmla="*/ 168 w 177"/>
                  <a:gd name="T23" fmla="*/ 118 h 177"/>
                  <a:gd name="T24" fmla="*/ 177 w 177"/>
                  <a:gd name="T25" fmla="*/ 84 h 177"/>
                  <a:gd name="T26" fmla="*/ 168 w 177"/>
                  <a:gd name="T27" fmla="*/ 51 h 177"/>
                  <a:gd name="T28" fmla="*/ 151 w 177"/>
                  <a:gd name="T29" fmla="*/ 25 h 177"/>
                  <a:gd name="T30" fmla="*/ 118 w 177"/>
                  <a:gd name="T31" fmla="*/ 9 h 177"/>
                  <a:gd name="T32" fmla="*/ 84 w 177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77"/>
                  <a:gd name="T53" fmla="*/ 177 w 177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77">
                    <a:moveTo>
                      <a:pt x="84" y="0"/>
                    </a:moveTo>
                    <a:lnTo>
                      <a:pt x="51" y="9"/>
                    </a:lnTo>
                    <a:lnTo>
                      <a:pt x="25" y="25"/>
                    </a:lnTo>
                    <a:lnTo>
                      <a:pt x="9" y="51"/>
                    </a:lnTo>
                    <a:lnTo>
                      <a:pt x="0" y="84"/>
                    </a:lnTo>
                    <a:lnTo>
                      <a:pt x="9" y="118"/>
                    </a:lnTo>
                    <a:lnTo>
                      <a:pt x="25" y="152"/>
                    </a:lnTo>
                    <a:lnTo>
                      <a:pt x="51" y="168"/>
                    </a:lnTo>
                    <a:lnTo>
                      <a:pt x="84" y="177"/>
                    </a:lnTo>
                    <a:lnTo>
                      <a:pt x="118" y="168"/>
                    </a:lnTo>
                    <a:lnTo>
                      <a:pt x="151" y="152"/>
                    </a:lnTo>
                    <a:lnTo>
                      <a:pt x="168" y="118"/>
                    </a:lnTo>
                    <a:lnTo>
                      <a:pt x="177" y="84"/>
                    </a:lnTo>
                    <a:lnTo>
                      <a:pt x="168" y="51"/>
                    </a:lnTo>
                    <a:lnTo>
                      <a:pt x="151" y="25"/>
                    </a:lnTo>
                    <a:lnTo>
                      <a:pt x="118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47" name="Freeform 132"/>
              <p:cNvSpPr>
                <a:spLocks/>
              </p:cNvSpPr>
              <p:nvPr/>
            </p:nvSpPr>
            <p:spPr bwMode="auto">
              <a:xfrm>
                <a:off x="2731" y="1593"/>
                <a:ext cx="159" cy="159"/>
              </a:xfrm>
              <a:custGeom>
                <a:avLst/>
                <a:gdLst>
                  <a:gd name="T0" fmla="*/ 75 w 159"/>
                  <a:gd name="T1" fmla="*/ 0 h 159"/>
                  <a:gd name="T2" fmla="*/ 50 w 159"/>
                  <a:gd name="T3" fmla="*/ 8 h 159"/>
                  <a:gd name="T4" fmla="*/ 25 w 159"/>
                  <a:gd name="T5" fmla="*/ 25 h 159"/>
                  <a:gd name="T6" fmla="*/ 8 w 159"/>
                  <a:gd name="T7" fmla="*/ 50 h 159"/>
                  <a:gd name="T8" fmla="*/ 0 w 159"/>
                  <a:gd name="T9" fmla="*/ 75 h 159"/>
                  <a:gd name="T10" fmla="*/ 8 w 159"/>
                  <a:gd name="T11" fmla="*/ 109 h 159"/>
                  <a:gd name="T12" fmla="*/ 25 w 159"/>
                  <a:gd name="T13" fmla="*/ 134 h 159"/>
                  <a:gd name="T14" fmla="*/ 50 w 159"/>
                  <a:gd name="T15" fmla="*/ 151 h 159"/>
                  <a:gd name="T16" fmla="*/ 75 w 159"/>
                  <a:gd name="T17" fmla="*/ 159 h 159"/>
                  <a:gd name="T18" fmla="*/ 109 w 159"/>
                  <a:gd name="T19" fmla="*/ 151 h 159"/>
                  <a:gd name="T20" fmla="*/ 134 w 159"/>
                  <a:gd name="T21" fmla="*/ 134 h 159"/>
                  <a:gd name="T22" fmla="*/ 151 w 159"/>
                  <a:gd name="T23" fmla="*/ 109 h 159"/>
                  <a:gd name="T24" fmla="*/ 159 w 159"/>
                  <a:gd name="T25" fmla="*/ 75 h 159"/>
                  <a:gd name="T26" fmla="*/ 151 w 159"/>
                  <a:gd name="T27" fmla="*/ 50 h 159"/>
                  <a:gd name="T28" fmla="*/ 134 w 159"/>
                  <a:gd name="T29" fmla="*/ 25 h 159"/>
                  <a:gd name="T30" fmla="*/ 109 w 159"/>
                  <a:gd name="T31" fmla="*/ 8 h 159"/>
                  <a:gd name="T32" fmla="*/ 75 w 159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159"/>
                  <a:gd name="T53" fmla="*/ 159 w 159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159">
                    <a:moveTo>
                      <a:pt x="75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50"/>
                    </a:lnTo>
                    <a:lnTo>
                      <a:pt x="0" y="75"/>
                    </a:lnTo>
                    <a:lnTo>
                      <a:pt x="8" y="109"/>
                    </a:lnTo>
                    <a:lnTo>
                      <a:pt x="25" y="134"/>
                    </a:lnTo>
                    <a:lnTo>
                      <a:pt x="50" y="151"/>
                    </a:lnTo>
                    <a:lnTo>
                      <a:pt x="75" y="159"/>
                    </a:lnTo>
                    <a:lnTo>
                      <a:pt x="109" y="151"/>
                    </a:lnTo>
                    <a:lnTo>
                      <a:pt x="134" y="134"/>
                    </a:lnTo>
                    <a:lnTo>
                      <a:pt x="151" y="109"/>
                    </a:lnTo>
                    <a:lnTo>
                      <a:pt x="159" y="75"/>
                    </a:lnTo>
                    <a:lnTo>
                      <a:pt x="151" y="50"/>
                    </a:lnTo>
                    <a:lnTo>
                      <a:pt x="134" y="25"/>
                    </a:lnTo>
                    <a:lnTo>
                      <a:pt x="109" y="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48" name="Freeform 133"/>
              <p:cNvSpPr>
                <a:spLocks/>
              </p:cNvSpPr>
              <p:nvPr/>
            </p:nvSpPr>
            <p:spPr bwMode="auto">
              <a:xfrm>
                <a:off x="2739" y="1601"/>
                <a:ext cx="143" cy="143"/>
              </a:xfrm>
              <a:custGeom>
                <a:avLst/>
                <a:gdLst>
                  <a:gd name="T0" fmla="*/ 67 w 143"/>
                  <a:gd name="T1" fmla="*/ 0 h 143"/>
                  <a:gd name="T2" fmla="*/ 42 w 143"/>
                  <a:gd name="T3" fmla="*/ 8 h 143"/>
                  <a:gd name="T4" fmla="*/ 17 w 143"/>
                  <a:gd name="T5" fmla="*/ 25 h 143"/>
                  <a:gd name="T6" fmla="*/ 8 w 143"/>
                  <a:gd name="T7" fmla="*/ 42 h 143"/>
                  <a:gd name="T8" fmla="*/ 0 w 143"/>
                  <a:gd name="T9" fmla="*/ 67 h 143"/>
                  <a:gd name="T10" fmla="*/ 8 w 143"/>
                  <a:gd name="T11" fmla="*/ 101 h 143"/>
                  <a:gd name="T12" fmla="*/ 17 w 143"/>
                  <a:gd name="T13" fmla="*/ 118 h 143"/>
                  <a:gd name="T14" fmla="*/ 42 w 143"/>
                  <a:gd name="T15" fmla="*/ 135 h 143"/>
                  <a:gd name="T16" fmla="*/ 67 w 143"/>
                  <a:gd name="T17" fmla="*/ 143 h 143"/>
                  <a:gd name="T18" fmla="*/ 101 w 143"/>
                  <a:gd name="T19" fmla="*/ 135 h 143"/>
                  <a:gd name="T20" fmla="*/ 118 w 143"/>
                  <a:gd name="T21" fmla="*/ 118 h 143"/>
                  <a:gd name="T22" fmla="*/ 134 w 143"/>
                  <a:gd name="T23" fmla="*/ 101 h 143"/>
                  <a:gd name="T24" fmla="*/ 143 w 143"/>
                  <a:gd name="T25" fmla="*/ 67 h 143"/>
                  <a:gd name="T26" fmla="*/ 134 w 143"/>
                  <a:gd name="T27" fmla="*/ 42 h 143"/>
                  <a:gd name="T28" fmla="*/ 118 w 143"/>
                  <a:gd name="T29" fmla="*/ 25 h 143"/>
                  <a:gd name="T30" fmla="*/ 101 w 143"/>
                  <a:gd name="T31" fmla="*/ 8 h 143"/>
                  <a:gd name="T32" fmla="*/ 67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67" y="0"/>
                    </a:moveTo>
                    <a:lnTo>
                      <a:pt x="42" y="8"/>
                    </a:lnTo>
                    <a:lnTo>
                      <a:pt x="17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17" y="118"/>
                    </a:lnTo>
                    <a:lnTo>
                      <a:pt x="42" y="135"/>
                    </a:lnTo>
                    <a:lnTo>
                      <a:pt x="67" y="143"/>
                    </a:lnTo>
                    <a:lnTo>
                      <a:pt x="101" y="135"/>
                    </a:lnTo>
                    <a:lnTo>
                      <a:pt x="118" y="118"/>
                    </a:lnTo>
                    <a:lnTo>
                      <a:pt x="134" y="101"/>
                    </a:lnTo>
                    <a:lnTo>
                      <a:pt x="143" y="67"/>
                    </a:lnTo>
                    <a:lnTo>
                      <a:pt x="134" y="42"/>
                    </a:lnTo>
                    <a:lnTo>
                      <a:pt x="118" y="25"/>
                    </a:lnTo>
                    <a:lnTo>
                      <a:pt x="101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49" name="Freeform 134"/>
              <p:cNvSpPr>
                <a:spLocks/>
              </p:cNvSpPr>
              <p:nvPr/>
            </p:nvSpPr>
            <p:spPr bwMode="auto">
              <a:xfrm>
                <a:off x="2747" y="1609"/>
                <a:ext cx="126" cy="127"/>
              </a:xfrm>
              <a:custGeom>
                <a:avLst/>
                <a:gdLst>
                  <a:gd name="T0" fmla="*/ 59 w 126"/>
                  <a:gd name="T1" fmla="*/ 0 h 127"/>
                  <a:gd name="T2" fmla="*/ 34 w 126"/>
                  <a:gd name="T3" fmla="*/ 9 h 127"/>
                  <a:gd name="T4" fmla="*/ 17 w 126"/>
                  <a:gd name="T5" fmla="*/ 26 h 127"/>
                  <a:gd name="T6" fmla="*/ 9 w 126"/>
                  <a:gd name="T7" fmla="*/ 42 h 127"/>
                  <a:gd name="T8" fmla="*/ 0 w 126"/>
                  <a:gd name="T9" fmla="*/ 68 h 127"/>
                  <a:gd name="T10" fmla="*/ 9 w 126"/>
                  <a:gd name="T11" fmla="*/ 93 h 127"/>
                  <a:gd name="T12" fmla="*/ 17 w 126"/>
                  <a:gd name="T13" fmla="*/ 110 h 127"/>
                  <a:gd name="T14" fmla="*/ 34 w 126"/>
                  <a:gd name="T15" fmla="*/ 127 h 127"/>
                  <a:gd name="T16" fmla="*/ 59 w 126"/>
                  <a:gd name="T17" fmla="*/ 127 h 127"/>
                  <a:gd name="T18" fmla="*/ 84 w 126"/>
                  <a:gd name="T19" fmla="*/ 127 h 127"/>
                  <a:gd name="T20" fmla="*/ 110 w 126"/>
                  <a:gd name="T21" fmla="*/ 110 h 127"/>
                  <a:gd name="T22" fmla="*/ 118 w 126"/>
                  <a:gd name="T23" fmla="*/ 93 h 127"/>
                  <a:gd name="T24" fmla="*/ 126 w 126"/>
                  <a:gd name="T25" fmla="*/ 68 h 127"/>
                  <a:gd name="T26" fmla="*/ 118 w 126"/>
                  <a:gd name="T27" fmla="*/ 42 h 127"/>
                  <a:gd name="T28" fmla="*/ 110 w 126"/>
                  <a:gd name="T29" fmla="*/ 26 h 127"/>
                  <a:gd name="T30" fmla="*/ 84 w 126"/>
                  <a:gd name="T31" fmla="*/ 9 h 127"/>
                  <a:gd name="T32" fmla="*/ 59 w 126"/>
                  <a:gd name="T33" fmla="*/ 0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7"/>
                  <a:gd name="T53" fmla="*/ 126 w 126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7">
                    <a:moveTo>
                      <a:pt x="59" y="0"/>
                    </a:moveTo>
                    <a:lnTo>
                      <a:pt x="34" y="9"/>
                    </a:lnTo>
                    <a:lnTo>
                      <a:pt x="17" y="26"/>
                    </a:lnTo>
                    <a:lnTo>
                      <a:pt x="9" y="42"/>
                    </a:lnTo>
                    <a:lnTo>
                      <a:pt x="0" y="68"/>
                    </a:lnTo>
                    <a:lnTo>
                      <a:pt x="9" y="93"/>
                    </a:lnTo>
                    <a:lnTo>
                      <a:pt x="17" y="110"/>
                    </a:lnTo>
                    <a:lnTo>
                      <a:pt x="34" y="127"/>
                    </a:lnTo>
                    <a:lnTo>
                      <a:pt x="59" y="127"/>
                    </a:lnTo>
                    <a:lnTo>
                      <a:pt x="84" y="127"/>
                    </a:lnTo>
                    <a:lnTo>
                      <a:pt x="110" y="110"/>
                    </a:lnTo>
                    <a:lnTo>
                      <a:pt x="118" y="93"/>
                    </a:lnTo>
                    <a:lnTo>
                      <a:pt x="126" y="68"/>
                    </a:lnTo>
                    <a:lnTo>
                      <a:pt x="118" y="42"/>
                    </a:lnTo>
                    <a:lnTo>
                      <a:pt x="110" y="26"/>
                    </a:lnTo>
                    <a:lnTo>
                      <a:pt x="84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50" name="Freeform 135"/>
              <p:cNvSpPr>
                <a:spLocks/>
              </p:cNvSpPr>
              <p:nvPr/>
            </p:nvSpPr>
            <p:spPr bwMode="auto">
              <a:xfrm>
                <a:off x="2756" y="1618"/>
                <a:ext cx="109" cy="109"/>
              </a:xfrm>
              <a:custGeom>
                <a:avLst/>
                <a:gdLst>
                  <a:gd name="T0" fmla="*/ 50 w 109"/>
                  <a:gd name="T1" fmla="*/ 0 h 109"/>
                  <a:gd name="T2" fmla="*/ 33 w 109"/>
                  <a:gd name="T3" fmla="*/ 8 h 109"/>
                  <a:gd name="T4" fmla="*/ 17 w 109"/>
                  <a:gd name="T5" fmla="*/ 17 h 109"/>
                  <a:gd name="T6" fmla="*/ 8 w 109"/>
                  <a:gd name="T7" fmla="*/ 33 h 109"/>
                  <a:gd name="T8" fmla="*/ 0 w 109"/>
                  <a:gd name="T9" fmla="*/ 59 h 109"/>
                  <a:gd name="T10" fmla="*/ 8 w 109"/>
                  <a:gd name="T11" fmla="*/ 76 h 109"/>
                  <a:gd name="T12" fmla="*/ 17 w 109"/>
                  <a:gd name="T13" fmla="*/ 92 h 109"/>
                  <a:gd name="T14" fmla="*/ 33 w 109"/>
                  <a:gd name="T15" fmla="*/ 109 h 109"/>
                  <a:gd name="T16" fmla="*/ 50 w 109"/>
                  <a:gd name="T17" fmla="*/ 109 h 109"/>
                  <a:gd name="T18" fmla="*/ 75 w 109"/>
                  <a:gd name="T19" fmla="*/ 109 h 109"/>
                  <a:gd name="T20" fmla="*/ 92 w 109"/>
                  <a:gd name="T21" fmla="*/ 92 h 109"/>
                  <a:gd name="T22" fmla="*/ 109 w 109"/>
                  <a:gd name="T23" fmla="*/ 76 h 109"/>
                  <a:gd name="T24" fmla="*/ 109 w 109"/>
                  <a:gd name="T25" fmla="*/ 59 h 109"/>
                  <a:gd name="T26" fmla="*/ 109 w 109"/>
                  <a:gd name="T27" fmla="*/ 33 h 109"/>
                  <a:gd name="T28" fmla="*/ 92 w 109"/>
                  <a:gd name="T29" fmla="*/ 17 h 109"/>
                  <a:gd name="T30" fmla="*/ 75 w 109"/>
                  <a:gd name="T31" fmla="*/ 8 h 109"/>
                  <a:gd name="T32" fmla="*/ 50 w 109"/>
                  <a:gd name="T33" fmla="*/ 0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09"/>
                  <a:gd name="T53" fmla="*/ 109 w 109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09">
                    <a:moveTo>
                      <a:pt x="50" y="0"/>
                    </a:moveTo>
                    <a:lnTo>
                      <a:pt x="33" y="8"/>
                    </a:lnTo>
                    <a:lnTo>
                      <a:pt x="17" y="17"/>
                    </a:lnTo>
                    <a:lnTo>
                      <a:pt x="8" y="33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7" y="92"/>
                    </a:lnTo>
                    <a:lnTo>
                      <a:pt x="33" y="109"/>
                    </a:lnTo>
                    <a:lnTo>
                      <a:pt x="50" y="109"/>
                    </a:lnTo>
                    <a:lnTo>
                      <a:pt x="75" y="109"/>
                    </a:lnTo>
                    <a:lnTo>
                      <a:pt x="92" y="92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3"/>
                    </a:lnTo>
                    <a:lnTo>
                      <a:pt x="92" y="17"/>
                    </a:lnTo>
                    <a:lnTo>
                      <a:pt x="75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51" name="Freeform 136"/>
              <p:cNvSpPr>
                <a:spLocks/>
              </p:cNvSpPr>
              <p:nvPr/>
            </p:nvSpPr>
            <p:spPr bwMode="auto">
              <a:xfrm>
                <a:off x="2764" y="1626"/>
                <a:ext cx="93" cy="93"/>
              </a:xfrm>
              <a:custGeom>
                <a:avLst/>
                <a:gdLst>
                  <a:gd name="T0" fmla="*/ 42 w 93"/>
                  <a:gd name="T1" fmla="*/ 0 h 93"/>
                  <a:gd name="T2" fmla="*/ 25 w 93"/>
                  <a:gd name="T3" fmla="*/ 9 h 93"/>
                  <a:gd name="T4" fmla="*/ 9 w 93"/>
                  <a:gd name="T5" fmla="*/ 17 h 93"/>
                  <a:gd name="T6" fmla="*/ 0 w 93"/>
                  <a:gd name="T7" fmla="*/ 51 h 93"/>
                  <a:gd name="T8" fmla="*/ 9 w 93"/>
                  <a:gd name="T9" fmla="*/ 84 h 93"/>
                  <a:gd name="T10" fmla="*/ 42 w 93"/>
                  <a:gd name="T11" fmla="*/ 93 h 93"/>
                  <a:gd name="T12" fmla="*/ 84 w 93"/>
                  <a:gd name="T13" fmla="*/ 84 h 93"/>
                  <a:gd name="T14" fmla="*/ 93 w 93"/>
                  <a:gd name="T15" fmla="*/ 51 h 93"/>
                  <a:gd name="T16" fmla="*/ 84 w 93"/>
                  <a:gd name="T17" fmla="*/ 17 h 93"/>
                  <a:gd name="T18" fmla="*/ 67 w 93"/>
                  <a:gd name="T19" fmla="*/ 9 h 93"/>
                  <a:gd name="T20" fmla="*/ 42 w 93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93"/>
                  <a:gd name="T35" fmla="*/ 93 w 93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93">
                    <a:moveTo>
                      <a:pt x="42" y="0"/>
                    </a:moveTo>
                    <a:lnTo>
                      <a:pt x="25" y="9"/>
                    </a:lnTo>
                    <a:lnTo>
                      <a:pt x="9" y="17"/>
                    </a:lnTo>
                    <a:lnTo>
                      <a:pt x="0" y="51"/>
                    </a:lnTo>
                    <a:lnTo>
                      <a:pt x="9" y="84"/>
                    </a:lnTo>
                    <a:lnTo>
                      <a:pt x="42" y="93"/>
                    </a:lnTo>
                    <a:lnTo>
                      <a:pt x="84" y="84"/>
                    </a:lnTo>
                    <a:lnTo>
                      <a:pt x="93" y="51"/>
                    </a:lnTo>
                    <a:lnTo>
                      <a:pt x="84" y="17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52" name="Freeform 137"/>
              <p:cNvSpPr>
                <a:spLocks/>
              </p:cNvSpPr>
              <p:nvPr/>
            </p:nvSpPr>
            <p:spPr bwMode="auto">
              <a:xfrm>
                <a:off x="2773" y="1635"/>
                <a:ext cx="75" cy="75"/>
              </a:xfrm>
              <a:custGeom>
                <a:avLst/>
                <a:gdLst>
                  <a:gd name="T0" fmla="*/ 42 w 75"/>
                  <a:gd name="T1" fmla="*/ 0 h 75"/>
                  <a:gd name="T2" fmla="*/ 8 w 75"/>
                  <a:gd name="T3" fmla="*/ 8 h 75"/>
                  <a:gd name="T4" fmla="*/ 0 w 75"/>
                  <a:gd name="T5" fmla="*/ 42 h 75"/>
                  <a:gd name="T6" fmla="*/ 8 w 75"/>
                  <a:gd name="T7" fmla="*/ 67 h 75"/>
                  <a:gd name="T8" fmla="*/ 42 w 75"/>
                  <a:gd name="T9" fmla="*/ 75 h 75"/>
                  <a:gd name="T10" fmla="*/ 67 w 75"/>
                  <a:gd name="T11" fmla="*/ 67 h 75"/>
                  <a:gd name="T12" fmla="*/ 75 w 75"/>
                  <a:gd name="T13" fmla="*/ 42 h 75"/>
                  <a:gd name="T14" fmla="*/ 67 w 75"/>
                  <a:gd name="T15" fmla="*/ 8 h 75"/>
                  <a:gd name="T16" fmla="*/ 42 w 75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75"/>
                  <a:gd name="T29" fmla="*/ 75 w 75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75">
                    <a:moveTo>
                      <a:pt x="42" y="0"/>
                    </a:moveTo>
                    <a:lnTo>
                      <a:pt x="8" y="8"/>
                    </a:lnTo>
                    <a:lnTo>
                      <a:pt x="0" y="42"/>
                    </a:lnTo>
                    <a:lnTo>
                      <a:pt x="8" y="67"/>
                    </a:lnTo>
                    <a:lnTo>
                      <a:pt x="42" y="75"/>
                    </a:lnTo>
                    <a:lnTo>
                      <a:pt x="67" y="67"/>
                    </a:lnTo>
                    <a:lnTo>
                      <a:pt x="75" y="42"/>
                    </a:lnTo>
                    <a:lnTo>
                      <a:pt x="67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53" name="Freeform 138"/>
              <p:cNvSpPr>
                <a:spLocks/>
              </p:cNvSpPr>
              <p:nvPr/>
            </p:nvSpPr>
            <p:spPr bwMode="auto">
              <a:xfrm>
                <a:off x="2781" y="1643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8 w 59"/>
                  <a:gd name="T3" fmla="*/ 8 h 67"/>
                  <a:gd name="T4" fmla="*/ 0 w 59"/>
                  <a:gd name="T5" fmla="*/ 34 h 67"/>
                  <a:gd name="T6" fmla="*/ 8 w 59"/>
                  <a:gd name="T7" fmla="*/ 59 h 67"/>
                  <a:gd name="T8" fmla="*/ 34 w 59"/>
                  <a:gd name="T9" fmla="*/ 67 h 67"/>
                  <a:gd name="T10" fmla="*/ 50 w 59"/>
                  <a:gd name="T11" fmla="*/ 59 h 67"/>
                  <a:gd name="T12" fmla="*/ 59 w 59"/>
                  <a:gd name="T13" fmla="*/ 34 h 67"/>
                  <a:gd name="T14" fmla="*/ 50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8" y="8"/>
                    </a:lnTo>
                    <a:lnTo>
                      <a:pt x="0" y="34"/>
                    </a:lnTo>
                    <a:lnTo>
                      <a:pt x="8" y="59"/>
                    </a:lnTo>
                    <a:lnTo>
                      <a:pt x="34" y="67"/>
                    </a:lnTo>
                    <a:lnTo>
                      <a:pt x="50" y="59"/>
                    </a:lnTo>
                    <a:lnTo>
                      <a:pt x="59" y="34"/>
                    </a:lnTo>
                    <a:lnTo>
                      <a:pt x="50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54" name="Freeform 139"/>
              <p:cNvSpPr>
                <a:spLocks/>
              </p:cNvSpPr>
              <p:nvPr/>
            </p:nvSpPr>
            <p:spPr bwMode="auto">
              <a:xfrm>
                <a:off x="2789" y="1651"/>
                <a:ext cx="51" cy="51"/>
              </a:xfrm>
              <a:custGeom>
                <a:avLst/>
                <a:gdLst>
                  <a:gd name="T0" fmla="*/ 26 w 51"/>
                  <a:gd name="T1" fmla="*/ 0 h 51"/>
                  <a:gd name="T2" fmla="*/ 9 w 51"/>
                  <a:gd name="T3" fmla="*/ 9 h 51"/>
                  <a:gd name="T4" fmla="*/ 0 w 51"/>
                  <a:gd name="T5" fmla="*/ 26 h 51"/>
                  <a:gd name="T6" fmla="*/ 9 w 51"/>
                  <a:gd name="T7" fmla="*/ 43 h 51"/>
                  <a:gd name="T8" fmla="*/ 26 w 51"/>
                  <a:gd name="T9" fmla="*/ 51 h 51"/>
                  <a:gd name="T10" fmla="*/ 42 w 51"/>
                  <a:gd name="T11" fmla="*/ 43 h 51"/>
                  <a:gd name="T12" fmla="*/ 51 w 51"/>
                  <a:gd name="T13" fmla="*/ 26 h 51"/>
                  <a:gd name="T14" fmla="*/ 42 w 51"/>
                  <a:gd name="T15" fmla="*/ 9 h 51"/>
                  <a:gd name="T16" fmla="*/ 2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1"/>
                  <a:gd name="T29" fmla="*/ 51 w 5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1">
                    <a:moveTo>
                      <a:pt x="26" y="0"/>
                    </a:moveTo>
                    <a:lnTo>
                      <a:pt x="9" y="9"/>
                    </a:lnTo>
                    <a:lnTo>
                      <a:pt x="0" y="26"/>
                    </a:lnTo>
                    <a:lnTo>
                      <a:pt x="9" y="43"/>
                    </a:lnTo>
                    <a:lnTo>
                      <a:pt x="26" y="51"/>
                    </a:lnTo>
                    <a:lnTo>
                      <a:pt x="42" y="43"/>
                    </a:lnTo>
                    <a:lnTo>
                      <a:pt x="51" y="26"/>
                    </a:lnTo>
                    <a:lnTo>
                      <a:pt x="42" y="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55" name="Freeform 140"/>
              <p:cNvSpPr>
                <a:spLocks/>
              </p:cNvSpPr>
              <p:nvPr/>
            </p:nvSpPr>
            <p:spPr bwMode="auto">
              <a:xfrm>
                <a:off x="2798" y="1660"/>
                <a:ext cx="33" cy="34"/>
              </a:xfrm>
              <a:custGeom>
                <a:avLst/>
                <a:gdLst>
                  <a:gd name="T0" fmla="*/ 17 w 33"/>
                  <a:gd name="T1" fmla="*/ 0 h 34"/>
                  <a:gd name="T2" fmla="*/ 8 w 33"/>
                  <a:gd name="T3" fmla="*/ 8 h 34"/>
                  <a:gd name="T4" fmla="*/ 0 w 33"/>
                  <a:gd name="T5" fmla="*/ 17 h 34"/>
                  <a:gd name="T6" fmla="*/ 8 w 33"/>
                  <a:gd name="T7" fmla="*/ 25 h 34"/>
                  <a:gd name="T8" fmla="*/ 17 w 33"/>
                  <a:gd name="T9" fmla="*/ 34 h 34"/>
                  <a:gd name="T10" fmla="*/ 25 w 33"/>
                  <a:gd name="T11" fmla="*/ 25 h 34"/>
                  <a:gd name="T12" fmla="*/ 33 w 33"/>
                  <a:gd name="T13" fmla="*/ 17 h 34"/>
                  <a:gd name="T14" fmla="*/ 25 w 33"/>
                  <a:gd name="T15" fmla="*/ 8 h 34"/>
                  <a:gd name="T16" fmla="*/ 17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17" y="0"/>
                    </a:moveTo>
                    <a:lnTo>
                      <a:pt x="8" y="8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17" y="34"/>
                    </a:lnTo>
                    <a:lnTo>
                      <a:pt x="25" y="25"/>
                    </a:lnTo>
                    <a:lnTo>
                      <a:pt x="33" y="17"/>
                    </a:lnTo>
                    <a:lnTo>
                      <a:pt x="25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56" name="Freeform 141"/>
              <p:cNvSpPr>
                <a:spLocks/>
              </p:cNvSpPr>
              <p:nvPr/>
            </p:nvSpPr>
            <p:spPr bwMode="auto">
              <a:xfrm>
                <a:off x="2806" y="1668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0 h 17"/>
                  <a:gd name="T4" fmla="*/ 0 w 17"/>
                  <a:gd name="T5" fmla="*/ 9 h 17"/>
                  <a:gd name="T6" fmla="*/ 0 w 17"/>
                  <a:gd name="T7" fmla="*/ 17 h 17"/>
                  <a:gd name="T8" fmla="*/ 9 w 17"/>
                  <a:gd name="T9" fmla="*/ 17 h 17"/>
                  <a:gd name="T10" fmla="*/ 17 w 17"/>
                  <a:gd name="T11" fmla="*/ 17 h 17"/>
                  <a:gd name="T12" fmla="*/ 17 w 17"/>
                  <a:gd name="T13" fmla="*/ 9 h 17"/>
                  <a:gd name="T14" fmla="*/ 17 w 17"/>
                  <a:gd name="T15" fmla="*/ 0 h 17"/>
                  <a:gd name="T16" fmla="*/ 9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9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94" name="Group 158"/>
            <p:cNvGrpSpPr>
              <a:grpSpLocks/>
            </p:cNvGrpSpPr>
            <p:nvPr/>
          </p:nvGrpSpPr>
          <p:grpSpPr bwMode="auto">
            <a:xfrm>
              <a:off x="4641850" y="2447925"/>
              <a:ext cx="385763" cy="400050"/>
              <a:chOff x="2924" y="1542"/>
              <a:chExt cx="243" cy="252"/>
            </a:xfrm>
          </p:grpSpPr>
          <p:sp>
            <p:nvSpPr>
              <p:cNvPr id="1027" name="Freeform 143"/>
              <p:cNvSpPr>
                <a:spLocks/>
              </p:cNvSpPr>
              <p:nvPr/>
            </p:nvSpPr>
            <p:spPr bwMode="auto">
              <a:xfrm>
                <a:off x="2924" y="1542"/>
                <a:ext cx="243" cy="252"/>
              </a:xfrm>
              <a:custGeom>
                <a:avLst/>
                <a:gdLst>
                  <a:gd name="T0" fmla="*/ 117 w 243"/>
                  <a:gd name="T1" fmla="*/ 0 h 252"/>
                  <a:gd name="T2" fmla="*/ 67 w 243"/>
                  <a:gd name="T3" fmla="*/ 8 h 252"/>
                  <a:gd name="T4" fmla="*/ 33 w 243"/>
                  <a:gd name="T5" fmla="*/ 42 h 252"/>
                  <a:gd name="T6" fmla="*/ 8 w 243"/>
                  <a:gd name="T7" fmla="*/ 76 h 252"/>
                  <a:gd name="T8" fmla="*/ 0 w 243"/>
                  <a:gd name="T9" fmla="*/ 126 h 252"/>
                  <a:gd name="T10" fmla="*/ 8 w 243"/>
                  <a:gd name="T11" fmla="*/ 177 h 252"/>
                  <a:gd name="T12" fmla="*/ 33 w 243"/>
                  <a:gd name="T13" fmla="*/ 219 h 252"/>
                  <a:gd name="T14" fmla="*/ 67 w 243"/>
                  <a:gd name="T15" fmla="*/ 244 h 252"/>
                  <a:gd name="T16" fmla="*/ 117 w 243"/>
                  <a:gd name="T17" fmla="*/ 252 h 252"/>
                  <a:gd name="T18" fmla="*/ 168 w 243"/>
                  <a:gd name="T19" fmla="*/ 244 h 252"/>
                  <a:gd name="T20" fmla="*/ 210 w 243"/>
                  <a:gd name="T21" fmla="*/ 219 h 252"/>
                  <a:gd name="T22" fmla="*/ 235 w 243"/>
                  <a:gd name="T23" fmla="*/ 177 h 252"/>
                  <a:gd name="T24" fmla="*/ 243 w 243"/>
                  <a:gd name="T25" fmla="*/ 126 h 252"/>
                  <a:gd name="T26" fmla="*/ 235 w 243"/>
                  <a:gd name="T27" fmla="*/ 76 h 252"/>
                  <a:gd name="T28" fmla="*/ 210 w 243"/>
                  <a:gd name="T29" fmla="*/ 42 h 252"/>
                  <a:gd name="T30" fmla="*/ 168 w 243"/>
                  <a:gd name="T31" fmla="*/ 8 h 252"/>
                  <a:gd name="T32" fmla="*/ 117 w 243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3"/>
                  <a:gd name="T52" fmla="*/ 0 h 252"/>
                  <a:gd name="T53" fmla="*/ 243 w 243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3" h="252">
                    <a:moveTo>
                      <a:pt x="117" y="0"/>
                    </a:moveTo>
                    <a:lnTo>
                      <a:pt x="67" y="8"/>
                    </a:lnTo>
                    <a:lnTo>
                      <a:pt x="33" y="42"/>
                    </a:lnTo>
                    <a:lnTo>
                      <a:pt x="8" y="76"/>
                    </a:lnTo>
                    <a:lnTo>
                      <a:pt x="0" y="126"/>
                    </a:lnTo>
                    <a:lnTo>
                      <a:pt x="8" y="177"/>
                    </a:lnTo>
                    <a:lnTo>
                      <a:pt x="33" y="219"/>
                    </a:lnTo>
                    <a:lnTo>
                      <a:pt x="67" y="244"/>
                    </a:lnTo>
                    <a:lnTo>
                      <a:pt x="117" y="252"/>
                    </a:lnTo>
                    <a:lnTo>
                      <a:pt x="168" y="244"/>
                    </a:lnTo>
                    <a:lnTo>
                      <a:pt x="210" y="219"/>
                    </a:lnTo>
                    <a:lnTo>
                      <a:pt x="235" y="177"/>
                    </a:lnTo>
                    <a:lnTo>
                      <a:pt x="243" y="126"/>
                    </a:lnTo>
                    <a:lnTo>
                      <a:pt x="235" y="76"/>
                    </a:lnTo>
                    <a:lnTo>
                      <a:pt x="210" y="42"/>
                    </a:lnTo>
                    <a:lnTo>
                      <a:pt x="168" y="8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28" name="Freeform 144"/>
              <p:cNvSpPr>
                <a:spLocks/>
              </p:cNvSpPr>
              <p:nvPr/>
            </p:nvSpPr>
            <p:spPr bwMode="auto">
              <a:xfrm>
                <a:off x="2932" y="1559"/>
                <a:ext cx="219" cy="219"/>
              </a:xfrm>
              <a:custGeom>
                <a:avLst/>
                <a:gdLst>
                  <a:gd name="T0" fmla="*/ 109 w 219"/>
                  <a:gd name="T1" fmla="*/ 0 h 219"/>
                  <a:gd name="T2" fmla="*/ 67 w 219"/>
                  <a:gd name="T3" fmla="*/ 8 h 219"/>
                  <a:gd name="T4" fmla="*/ 34 w 219"/>
                  <a:gd name="T5" fmla="*/ 34 h 219"/>
                  <a:gd name="T6" fmla="*/ 9 w 219"/>
                  <a:gd name="T7" fmla="*/ 67 h 219"/>
                  <a:gd name="T8" fmla="*/ 0 w 219"/>
                  <a:gd name="T9" fmla="*/ 109 h 219"/>
                  <a:gd name="T10" fmla="*/ 9 w 219"/>
                  <a:gd name="T11" fmla="*/ 151 h 219"/>
                  <a:gd name="T12" fmla="*/ 34 w 219"/>
                  <a:gd name="T13" fmla="*/ 185 h 219"/>
                  <a:gd name="T14" fmla="*/ 67 w 219"/>
                  <a:gd name="T15" fmla="*/ 210 h 219"/>
                  <a:gd name="T16" fmla="*/ 109 w 219"/>
                  <a:gd name="T17" fmla="*/ 219 h 219"/>
                  <a:gd name="T18" fmla="*/ 151 w 219"/>
                  <a:gd name="T19" fmla="*/ 210 h 219"/>
                  <a:gd name="T20" fmla="*/ 185 w 219"/>
                  <a:gd name="T21" fmla="*/ 185 h 219"/>
                  <a:gd name="T22" fmla="*/ 210 w 219"/>
                  <a:gd name="T23" fmla="*/ 151 h 219"/>
                  <a:gd name="T24" fmla="*/ 219 w 219"/>
                  <a:gd name="T25" fmla="*/ 109 h 219"/>
                  <a:gd name="T26" fmla="*/ 210 w 219"/>
                  <a:gd name="T27" fmla="*/ 67 h 219"/>
                  <a:gd name="T28" fmla="*/ 185 w 219"/>
                  <a:gd name="T29" fmla="*/ 34 h 219"/>
                  <a:gd name="T30" fmla="*/ 151 w 219"/>
                  <a:gd name="T31" fmla="*/ 8 h 219"/>
                  <a:gd name="T32" fmla="*/ 109 w 219"/>
                  <a:gd name="T33" fmla="*/ 0 h 2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9"/>
                  <a:gd name="T52" fmla="*/ 0 h 219"/>
                  <a:gd name="T53" fmla="*/ 219 w 219"/>
                  <a:gd name="T54" fmla="*/ 219 h 2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9" h="219">
                    <a:moveTo>
                      <a:pt x="109" y="0"/>
                    </a:moveTo>
                    <a:lnTo>
                      <a:pt x="67" y="8"/>
                    </a:lnTo>
                    <a:lnTo>
                      <a:pt x="34" y="34"/>
                    </a:lnTo>
                    <a:lnTo>
                      <a:pt x="9" y="67"/>
                    </a:lnTo>
                    <a:lnTo>
                      <a:pt x="0" y="109"/>
                    </a:lnTo>
                    <a:lnTo>
                      <a:pt x="9" y="151"/>
                    </a:lnTo>
                    <a:lnTo>
                      <a:pt x="34" y="185"/>
                    </a:lnTo>
                    <a:lnTo>
                      <a:pt x="67" y="210"/>
                    </a:lnTo>
                    <a:lnTo>
                      <a:pt x="109" y="219"/>
                    </a:lnTo>
                    <a:lnTo>
                      <a:pt x="151" y="210"/>
                    </a:lnTo>
                    <a:lnTo>
                      <a:pt x="185" y="185"/>
                    </a:lnTo>
                    <a:lnTo>
                      <a:pt x="210" y="151"/>
                    </a:lnTo>
                    <a:lnTo>
                      <a:pt x="219" y="109"/>
                    </a:lnTo>
                    <a:lnTo>
                      <a:pt x="210" y="67"/>
                    </a:lnTo>
                    <a:lnTo>
                      <a:pt x="185" y="34"/>
                    </a:lnTo>
                    <a:lnTo>
                      <a:pt x="151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29" name="Freeform 145"/>
              <p:cNvSpPr>
                <a:spLocks/>
              </p:cNvSpPr>
              <p:nvPr/>
            </p:nvSpPr>
            <p:spPr bwMode="auto">
              <a:xfrm>
                <a:off x="2941" y="1567"/>
                <a:ext cx="201" cy="202"/>
              </a:xfrm>
              <a:custGeom>
                <a:avLst/>
                <a:gdLst>
                  <a:gd name="T0" fmla="*/ 100 w 201"/>
                  <a:gd name="T1" fmla="*/ 0 h 202"/>
                  <a:gd name="T2" fmla="*/ 58 w 201"/>
                  <a:gd name="T3" fmla="*/ 9 h 202"/>
                  <a:gd name="T4" fmla="*/ 25 w 201"/>
                  <a:gd name="T5" fmla="*/ 34 h 202"/>
                  <a:gd name="T6" fmla="*/ 8 w 201"/>
                  <a:gd name="T7" fmla="*/ 68 h 202"/>
                  <a:gd name="T8" fmla="*/ 0 w 201"/>
                  <a:gd name="T9" fmla="*/ 101 h 202"/>
                  <a:gd name="T10" fmla="*/ 8 w 201"/>
                  <a:gd name="T11" fmla="*/ 143 h 202"/>
                  <a:gd name="T12" fmla="*/ 25 w 201"/>
                  <a:gd name="T13" fmla="*/ 177 h 202"/>
                  <a:gd name="T14" fmla="*/ 58 w 201"/>
                  <a:gd name="T15" fmla="*/ 194 h 202"/>
                  <a:gd name="T16" fmla="*/ 100 w 201"/>
                  <a:gd name="T17" fmla="*/ 202 h 202"/>
                  <a:gd name="T18" fmla="*/ 134 w 201"/>
                  <a:gd name="T19" fmla="*/ 194 h 202"/>
                  <a:gd name="T20" fmla="*/ 168 w 201"/>
                  <a:gd name="T21" fmla="*/ 177 h 202"/>
                  <a:gd name="T22" fmla="*/ 193 w 201"/>
                  <a:gd name="T23" fmla="*/ 143 h 202"/>
                  <a:gd name="T24" fmla="*/ 201 w 201"/>
                  <a:gd name="T25" fmla="*/ 101 h 202"/>
                  <a:gd name="T26" fmla="*/ 193 w 201"/>
                  <a:gd name="T27" fmla="*/ 68 h 202"/>
                  <a:gd name="T28" fmla="*/ 168 w 201"/>
                  <a:gd name="T29" fmla="*/ 34 h 202"/>
                  <a:gd name="T30" fmla="*/ 134 w 201"/>
                  <a:gd name="T31" fmla="*/ 9 h 202"/>
                  <a:gd name="T32" fmla="*/ 100 w 201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202"/>
                  <a:gd name="T53" fmla="*/ 201 w 201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202">
                    <a:moveTo>
                      <a:pt x="100" y="0"/>
                    </a:moveTo>
                    <a:lnTo>
                      <a:pt x="58" y="9"/>
                    </a:lnTo>
                    <a:lnTo>
                      <a:pt x="25" y="34"/>
                    </a:lnTo>
                    <a:lnTo>
                      <a:pt x="8" y="68"/>
                    </a:lnTo>
                    <a:lnTo>
                      <a:pt x="0" y="101"/>
                    </a:lnTo>
                    <a:lnTo>
                      <a:pt x="8" y="143"/>
                    </a:lnTo>
                    <a:lnTo>
                      <a:pt x="25" y="177"/>
                    </a:lnTo>
                    <a:lnTo>
                      <a:pt x="58" y="194"/>
                    </a:lnTo>
                    <a:lnTo>
                      <a:pt x="100" y="202"/>
                    </a:lnTo>
                    <a:lnTo>
                      <a:pt x="134" y="194"/>
                    </a:lnTo>
                    <a:lnTo>
                      <a:pt x="168" y="177"/>
                    </a:lnTo>
                    <a:lnTo>
                      <a:pt x="193" y="143"/>
                    </a:lnTo>
                    <a:lnTo>
                      <a:pt x="201" y="101"/>
                    </a:lnTo>
                    <a:lnTo>
                      <a:pt x="193" y="68"/>
                    </a:lnTo>
                    <a:lnTo>
                      <a:pt x="168" y="34"/>
                    </a:lnTo>
                    <a:lnTo>
                      <a:pt x="134" y="9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0" name="Freeform 146"/>
              <p:cNvSpPr>
                <a:spLocks/>
              </p:cNvSpPr>
              <p:nvPr/>
            </p:nvSpPr>
            <p:spPr bwMode="auto">
              <a:xfrm>
                <a:off x="2949" y="1576"/>
                <a:ext cx="185" cy="193"/>
              </a:xfrm>
              <a:custGeom>
                <a:avLst/>
                <a:gdLst>
                  <a:gd name="T0" fmla="*/ 92 w 185"/>
                  <a:gd name="T1" fmla="*/ 0 h 193"/>
                  <a:gd name="T2" fmla="*/ 59 w 185"/>
                  <a:gd name="T3" fmla="*/ 8 h 193"/>
                  <a:gd name="T4" fmla="*/ 25 w 185"/>
                  <a:gd name="T5" fmla="*/ 25 h 193"/>
                  <a:gd name="T6" fmla="*/ 8 w 185"/>
                  <a:gd name="T7" fmla="*/ 59 h 193"/>
                  <a:gd name="T8" fmla="*/ 0 w 185"/>
                  <a:gd name="T9" fmla="*/ 92 h 193"/>
                  <a:gd name="T10" fmla="*/ 8 w 185"/>
                  <a:gd name="T11" fmla="*/ 126 h 193"/>
                  <a:gd name="T12" fmla="*/ 25 w 185"/>
                  <a:gd name="T13" fmla="*/ 160 h 193"/>
                  <a:gd name="T14" fmla="*/ 59 w 185"/>
                  <a:gd name="T15" fmla="*/ 185 h 193"/>
                  <a:gd name="T16" fmla="*/ 92 w 185"/>
                  <a:gd name="T17" fmla="*/ 193 h 193"/>
                  <a:gd name="T18" fmla="*/ 126 w 185"/>
                  <a:gd name="T19" fmla="*/ 185 h 193"/>
                  <a:gd name="T20" fmla="*/ 160 w 185"/>
                  <a:gd name="T21" fmla="*/ 160 h 193"/>
                  <a:gd name="T22" fmla="*/ 176 w 185"/>
                  <a:gd name="T23" fmla="*/ 126 h 193"/>
                  <a:gd name="T24" fmla="*/ 185 w 185"/>
                  <a:gd name="T25" fmla="*/ 92 h 193"/>
                  <a:gd name="T26" fmla="*/ 176 w 185"/>
                  <a:gd name="T27" fmla="*/ 59 h 193"/>
                  <a:gd name="T28" fmla="*/ 160 w 185"/>
                  <a:gd name="T29" fmla="*/ 25 h 193"/>
                  <a:gd name="T30" fmla="*/ 126 w 185"/>
                  <a:gd name="T31" fmla="*/ 8 h 193"/>
                  <a:gd name="T32" fmla="*/ 92 w 185"/>
                  <a:gd name="T33" fmla="*/ 0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3"/>
                  <a:gd name="T53" fmla="*/ 185 w 185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3">
                    <a:moveTo>
                      <a:pt x="92" y="0"/>
                    </a:moveTo>
                    <a:lnTo>
                      <a:pt x="59" y="8"/>
                    </a:lnTo>
                    <a:lnTo>
                      <a:pt x="25" y="25"/>
                    </a:lnTo>
                    <a:lnTo>
                      <a:pt x="8" y="59"/>
                    </a:lnTo>
                    <a:lnTo>
                      <a:pt x="0" y="92"/>
                    </a:lnTo>
                    <a:lnTo>
                      <a:pt x="8" y="126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92" y="193"/>
                    </a:lnTo>
                    <a:lnTo>
                      <a:pt x="126" y="185"/>
                    </a:lnTo>
                    <a:lnTo>
                      <a:pt x="160" y="160"/>
                    </a:lnTo>
                    <a:lnTo>
                      <a:pt x="176" y="126"/>
                    </a:lnTo>
                    <a:lnTo>
                      <a:pt x="185" y="92"/>
                    </a:lnTo>
                    <a:lnTo>
                      <a:pt x="176" y="59"/>
                    </a:lnTo>
                    <a:lnTo>
                      <a:pt x="160" y="25"/>
                    </a:lnTo>
                    <a:lnTo>
                      <a:pt x="126" y="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1" name="Freeform 147"/>
              <p:cNvSpPr>
                <a:spLocks/>
              </p:cNvSpPr>
              <p:nvPr/>
            </p:nvSpPr>
            <p:spPr bwMode="auto">
              <a:xfrm>
                <a:off x="2957" y="1584"/>
                <a:ext cx="177" cy="177"/>
              </a:xfrm>
              <a:custGeom>
                <a:avLst/>
                <a:gdLst>
                  <a:gd name="T0" fmla="*/ 84 w 177"/>
                  <a:gd name="T1" fmla="*/ 0 h 177"/>
                  <a:gd name="T2" fmla="*/ 51 w 177"/>
                  <a:gd name="T3" fmla="*/ 9 h 177"/>
                  <a:gd name="T4" fmla="*/ 26 w 177"/>
                  <a:gd name="T5" fmla="*/ 25 h 177"/>
                  <a:gd name="T6" fmla="*/ 9 w 177"/>
                  <a:gd name="T7" fmla="*/ 51 h 177"/>
                  <a:gd name="T8" fmla="*/ 0 w 177"/>
                  <a:gd name="T9" fmla="*/ 84 h 177"/>
                  <a:gd name="T10" fmla="*/ 9 w 177"/>
                  <a:gd name="T11" fmla="*/ 118 h 177"/>
                  <a:gd name="T12" fmla="*/ 26 w 177"/>
                  <a:gd name="T13" fmla="*/ 152 h 177"/>
                  <a:gd name="T14" fmla="*/ 51 w 177"/>
                  <a:gd name="T15" fmla="*/ 168 h 177"/>
                  <a:gd name="T16" fmla="*/ 84 w 177"/>
                  <a:gd name="T17" fmla="*/ 177 h 177"/>
                  <a:gd name="T18" fmla="*/ 118 w 177"/>
                  <a:gd name="T19" fmla="*/ 168 h 177"/>
                  <a:gd name="T20" fmla="*/ 152 w 177"/>
                  <a:gd name="T21" fmla="*/ 152 h 177"/>
                  <a:gd name="T22" fmla="*/ 168 w 177"/>
                  <a:gd name="T23" fmla="*/ 118 h 177"/>
                  <a:gd name="T24" fmla="*/ 177 w 177"/>
                  <a:gd name="T25" fmla="*/ 84 h 177"/>
                  <a:gd name="T26" fmla="*/ 168 w 177"/>
                  <a:gd name="T27" fmla="*/ 51 h 177"/>
                  <a:gd name="T28" fmla="*/ 152 w 177"/>
                  <a:gd name="T29" fmla="*/ 25 h 177"/>
                  <a:gd name="T30" fmla="*/ 118 w 177"/>
                  <a:gd name="T31" fmla="*/ 9 h 177"/>
                  <a:gd name="T32" fmla="*/ 84 w 177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77"/>
                  <a:gd name="T53" fmla="*/ 177 w 177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77">
                    <a:moveTo>
                      <a:pt x="84" y="0"/>
                    </a:moveTo>
                    <a:lnTo>
                      <a:pt x="51" y="9"/>
                    </a:lnTo>
                    <a:lnTo>
                      <a:pt x="26" y="25"/>
                    </a:lnTo>
                    <a:lnTo>
                      <a:pt x="9" y="51"/>
                    </a:lnTo>
                    <a:lnTo>
                      <a:pt x="0" y="84"/>
                    </a:lnTo>
                    <a:lnTo>
                      <a:pt x="9" y="118"/>
                    </a:lnTo>
                    <a:lnTo>
                      <a:pt x="26" y="152"/>
                    </a:lnTo>
                    <a:lnTo>
                      <a:pt x="51" y="168"/>
                    </a:lnTo>
                    <a:lnTo>
                      <a:pt x="84" y="177"/>
                    </a:lnTo>
                    <a:lnTo>
                      <a:pt x="118" y="168"/>
                    </a:lnTo>
                    <a:lnTo>
                      <a:pt x="152" y="152"/>
                    </a:lnTo>
                    <a:lnTo>
                      <a:pt x="168" y="118"/>
                    </a:lnTo>
                    <a:lnTo>
                      <a:pt x="177" y="84"/>
                    </a:lnTo>
                    <a:lnTo>
                      <a:pt x="168" y="51"/>
                    </a:lnTo>
                    <a:lnTo>
                      <a:pt x="152" y="25"/>
                    </a:lnTo>
                    <a:lnTo>
                      <a:pt x="118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2" name="Freeform 148"/>
              <p:cNvSpPr>
                <a:spLocks/>
              </p:cNvSpPr>
              <p:nvPr/>
            </p:nvSpPr>
            <p:spPr bwMode="auto">
              <a:xfrm>
                <a:off x="2966" y="1593"/>
                <a:ext cx="159" cy="159"/>
              </a:xfrm>
              <a:custGeom>
                <a:avLst/>
                <a:gdLst>
                  <a:gd name="T0" fmla="*/ 75 w 159"/>
                  <a:gd name="T1" fmla="*/ 0 h 159"/>
                  <a:gd name="T2" fmla="*/ 50 w 159"/>
                  <a:gd name="T3" fmla="*/ 8 h 159"/>
                  <a:gd name="T4" fmla="*/ 25 w 159"/>
                  <a:gd name="T5" fmla="*/ 25 h 159"/>
                  <a:gd name="T6" fmla="*/ 8 w 159"/>
                  <a:gd name="T7" fmla="*/ 50 h 159"/>
                  <a:gd name="T8" fmla="*/ 0 w 159"/>
                  <a:gd name="T9" fmla="*/ 75 h 159"/>
                  <a:gd name="T10" fmla="*/ 8 w 159"/>
                  <a:gd name="T11" fmla="*/ 109 h 159"/>
                  <a:gd name="T12" fmla="*/ 25 w 159"/>
                  <a:gd name="T13" fmla="*/ 134 h 159"/>
                  <a:gd name="T14" fmla="*/ 50 w 159"/>
                  <a:gd name="T15" fmla="*/ 151 h 159"/>
                  <a:gd name="T16" fmla="*/ 75 w 159"/>
                  <a:gd name="T17" fmla="*/ 159 h 159"/>
                  <a:gd name="T18" fmla="*/ 109 w 159"/>
                  <a:gd name="T19" fmla="*/ 151 h 159"/>
                  <a:gd name="T20" fmla="*/ 134 w 159"/>
                  <a:gd name="T21" fmla="*/ 134 h 159"/>
                  <a:gd name="T22" fmla="*/ 151 w 159"/>
                  <a:gd name="T23" fmla="*/ 109 h 159"/>
                  <a:gd name="T24" fmla="*/ 159 w 159"/>
                  <a:gd name="T25" fmla="*/ 75 h 159"/>
                  <a:gd name="T26" fmla="*/ 151 w 159"/>
                  <a:gd name="T27" fmla="*/ 50 h 159"/>
                  <a:gd name="T28" fmla="*/ 134 w 159"/>
                  <a:gd name="T29" fmla="*/ 25 h 159"/>
                  <a:gd name="T30" fmla="*/ 109 w 159"/>
                  <a:gd name="T31" fmla="*/ 8 h 159"/>
                  <a:gd name="T32" fmla="*/ 75 w 159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159"/>
                  <a:gd name="T53" fmla="*/ 159 w 159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159">
                    <a:moveTo>
                      <a:pt x="75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50"/>
                    </a:lnTo>
                    <a:lnTo>
                      <a:pt x="0" y="75"/>
                    </a:lnTo>
                    <a:lnTo>
                      <a:pt x="8" y="109"/>
                    </a:lnTo>
                    <a:lnTo>
                      <a:pt x="25" y="134"/>
                    </a:lnTo>
                    <a:lnTo>
                      <a:pt x="50" y="151"/>
                    </a:lnTo>
                    <a:lnTo>
                      <a:pt x="75" y="159"/>
                    </a:lnTo>
                    <a:lnTo>
                      <a:pt x="109" y="151"/>
                    </a:lnTo>
                    <a:lnTo>
                      <a:pt x="134" y="134"/>
                    </a:lnTo>
                    <a:lnTo>
                      <a:pt x="151" y="109"/>
                    </a:lnTo>
                    <a:lnTo>
                      <a:pt x="159" y="75"/>
                    </a:lnTo>
                    <a:lnTo>
                      <a:pt x="151" y="50"/>
                    </a:lnTo>
                    <a:lnTo>
                      <a:pt x="134" y="25"/>
                    </a:lnTo>
                    <a:lnTo>
                      <a:pt x="109" y="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3" name="Freeform 149"/>
              <p:cNvSpPr>
                <a:spLocks/>
              </p:cNvSpPr>
              <p:nvPr/>
            </p:nvSpPr>
            <p:spPr bwMode="auto">
              <a:xfrm>
                <a:off x="2974" y="1601"/>
                <a:ext cx="143" cy="143"/>
              </a:xfrm>
              <a:custGeom>
                <a:avLst/>
                <a:gdLst>
                  <a:gd name="T0" fmla="*/ 67 w 143"/>
                  <a:gd name="T1" fmla="*/ 0 h 143"/>
                  <a:gd name="T2" fmla="*/ 42 w 143"/>
                  <a:gd name="T3" fmla="*/ 8 h 143"/>
                  <a:gd name="T4" fmla="*/ 17 w 143"/>
                  <a:gd name="T5" fmla="*/ 25 h 143"/>
                  <a:gd name="T6" fmla="*/ 9 w 143"/>
                  <a:gd name="T7" fmla="*/ 42 h 143"/>
                  <a:gd name="T8" fmla="*/ 0 w 143"/>
                  <a:gd name="T9" fmla="*/ 67 h 143"/>
                  <a:gd name="T10" fmla="*/ 9 w 143"/>
                  <a:gd name="T11" fmla="*/ 101 h 143"/>
                  <a:gd name="T12" fmla="*/ 17 w 143"/>
                  <a:gd name="T13" fmla="*/ 118 h 143"/>
                  <a:gd name="T14" fmla="*/ 42 w 143"/>
                  <a:gd name="T15" fmla="*/ 135 h 143"/>
                  <a:gd name="T16" fmla="*/ 67 w 143"/>
                  <a:gd name="T17" fmla="*/ 143 h 143"/>
                  <a:gd name="T18" fmla="*/ 101 w 143"/>
                  <a:gd name="T19" fmla="*/ 135 h 143"/>
                  <a:gd name="T20" fmla="*/ 118 w 143"/>
                  <a:gd name="T21" fmla="*/ 118 h 143"/>
                  <a:gd name="T22" fmla="*/ 135 w 143"/>
                  <a:gd name="T23" fmla="*/ 101 h 143"/>
                  <a:gd name="T24" fmla="*/ 143 w 143"/>
                  <a:gd name="T25" fmla="*/ 67 h 143"/>
                  <a:gd name="T26" fmla="*/ 135 w 143"/>
                  <a:gd name="T27" fmla="*/ 42 h 143"/>
                  <a:gd name="T28" fmla="*/ 118 w 143"/>
                  <a:gd name="T29" fmla="*/ 25 h 143"/>
                  <a:gd name="T30" fmla="*/ 101 w 143"/>
                  <a:gd name="T31" fmla="*/ 8 h 143"/>
                  <a:gd name="T32" fmla="*/ 67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67" y="0"/>
                    </a:moveTo>
                    <a:lnTo>
                      <a:pt x="42" y="8"/>
                    </a:lnTo>
                    <a:lnTo>
                      <a:pt x="17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101"/>
                    </a:lnTo>
                    <a:lnTo>
                      <a:pt x="17" y="118"/>
                    </a:lnTo>
                    <a:lnTo>
                      <a:pt x="42" y="135"/>
                    </a:lnTo>
                    <a:lnTo>
                      <a:pt x="67" y="143"/>
                    </a:lnTo>
                    <a:lnTo>
                      <a:pt x="101" y="135"/>
                    </a:lnTo>
                    <a:lnTo>
                      <a:pt x="118" y="118"/>
                    </a:lnTo>
                    <a:lnTo>
                      <a:pt x="135" y="101"/>
                    </a:lnTo>
                    <a:lnTo>
                      <a:pt x="143" y="67"/>
                    </a:lnTo>
                    <a:lnTo>
                      <a:pt x="135" y="42"/>
                    </a:lnTo>
                    <a:lnTo>
                      <a:pt x="118" y="25"/>
                    </a:lnTo>
                    <a:lnTo>
                      <a:pt x="101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4" name="Freeform 150"/>
              <p:cNvSpPr>
                <a:spLocks/>
              </p:cNvSpPr>
              <p:nvPr/>
            </p:nvSpPr>
            <p:spPr bwMode="auto">
              <a:xfrm>
                <a:off x="2983" y="1609"/>
                <a:ext cx="126" cy="127"/>
              </a:xfrm>
              <a:custGeom>
                <a:avLst/>
                <a:gdLst>
                  <a:gd name="T0" fmla="*/ 58 w 126"/>
                  <a:gd name="T1" fmla="*/ 0 h 127"/>
                  <a:gd name="T2" fmla="*/ 33 w 126"/>
                  <a:gd name="T3" fmla="*/ 9 h 127"/>
                  <a:gd name="T4" fmla="*/ 16 w 126"/>
                  <a:gd name="T5" fmla="*/ 26 h 127"/>
                  <a:gd name="T6" fmla="*/ 8 w 126"/>
                  <a:gd name="T7" fmla="*/ 42 h 127"/>
                  <a:gd name="T8" fmla="*/ 0 w 126"/>
                  <a:gd name="T9" fmla="*/ 68 h 127"/>
                  <a:gd name="T10" fmla="*/ 8 w 126"/>
                  <a:gd name="T11" fmla="*/ 93 h 127"/>
                  <a:gd name="T12" fmla="*/ 16 w 126"/>
                  <a:gd name="T13" fmla="*/ 110 h 127"/>
                  <a:gd name="T14" fmla="*/ 33 w 126"/>
                  <a:gd name="T15" fmla="*/ 127 h 127"/>
                  <a:gd name="T16" fmla="*/ 58 w 126"/>
                  <a:gd name="T17" fmla="*/ 127 h 127"/>
                  <a:gd name="T18" fmla="*/ 84 w 126"/>
                  <a:gd name="T19" fmla="*/ 127 h 127"/>
                  <a:gd name="T20" fmla="*/ 109 w 126"/>
                  <a:gd name="T21" fmla="*/ 110 h 127"/>
                  <a:gd name="T22" fmla="*/ 117 w 126"/>
                  <a:gd name="T23" fmla="*/ 93 h 127"/>
                  <a:gd name="T24" fmla="*/ 126 w 126"/>
                  <a:gd name="T25" fmla="*/ 68 h 127"/>
                  <a:gd name="T26" fmla="*/ 117 w 126"/>
                  <a:gd name="T27" fmla="*/ 42 h 127"/>
                  <a:gd name="T28" fmla="*/ 109 w 126"/>
                  <a:gd name="T29" fmla="*/ 26 h 127"/>
                  <a:gd name="T30" fmla="*/ 84 w 126"/>
                  <a:gd name="T31" fmla="*/ 9 h 127"/>
                  <a:gd name="T32" fmla="*/ 58 w 126"/>
                  <a:gd name="T33" fmla="*/ 0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7"/>
                  <a:gd name="T53" fmla="*/ 126 w 126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7">
                    <a:moveTo>
                      <a:pt x="58" y="0"/>
                    </a:moveTo>
                    <a:lnTo>
                      <a:pt x="33" y="9"/>
                    </a:lnTo>
                    <a:lnTo>
                      <a:pt x="16" y="26"/>
                    </a:lnTo>
                    <a:lnTo>
                      <a:pt x="8" y="42"/>
                    </a:lnTo>
                    <a:lnTo>
                      <a:pt x="0" y="68"/>
                    </a:lnTo>
                    <a:lnTo>
                      <a:pt x="8" y="93"/>
                    </a:lnTo>
                    <a:lnTo>
                      <a:pt x="16" y="110"/>
                    </a:lnTo>
                    <a:lnTo>
                      <a:pt x="33" y="127"/>
                    </a:lnTo>
                    <a:lnTo>
                      <a:pt x="58" y="127"/>
                    </a:lnTo>
                    <a:lnTo>
                      <a:pt x="84" y="127"/>
                    </a:lnTo>
                    <a:lnTo>
                      <a:pt x="109" y="110"/>
                    </a:lnTo>
                    <a:lnTo>
                      <a:pt x="117" y="93"/>
                    </a:lnTo>
                    <a:lnTo>
                      <a:pt x="126" y="68"/>
                    </a:lnTo>
                    <a:lnTo>
                      <a:pt x="117" y="42"/>
                    </a:lnTo>
                    <a:lnTo>
                      <a:pt x="109" y="26"/>
                    </a:lnTo>
                    <a:lnTo>
                      <a:pt x="84" y="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5" name="Freeform 151"/>
              <p:cNvSpPr>
                <a:spLocks/>
              </p:cNvSpPr>
              <p:nvPr/>
            </p:nvSpPr>
            <p:spPr bwMode="auto">
              <a:xfrm>
                <a:off x="2991" y="1618"/>
                <a:ext cx="109" cy="109"/>
              </a:xfrm>
              <a:custGeom>
                <a:avLst/>
                <a:gdLst>
                  <a:gd name="T0" fmla="*/ 50 w 109"/>
                  <a:gd name="T1" fmla="*/ 0 h 109"/>
                  <a:gd name="T2" fmla="*/ 34 w 109"/>
                  <a:gd name="T3" fmla="*/ 8 h 109"/>
                  <a:gd name="T4" fmla="*/ 17 w 109"/>
                  <a:gd name="T5" fmla="*/ 17 h 109"/>
                  <a:gd name="T6" fmla="*/ 8 w 109"/>
                  <a:gd name="T7" fmla="*/ 33 h 109"/>
                  <a:gd name="T8" fmla="*/ 0 w 109"/>
                  <a:gd name="T9" fmla="*/ 59 h 109"/>
                  <a:gd name="T10" fmla="*/ 8 w 109"/>
                  <a:gd name="T11" fmla="*/ 76 h 109"/>
                  <a:gd name="T12" fmla="*/ 17 w 109"/>
                  <a:gd name="T13" fmla="*/ 92 h 109"/>
                  <a:gd name="T14" fmla="*/ 34 w 109"/>
                  <a:gd name="T15" fmla="*/ 109 h 109"/>
                  <a:gd name="T16" fmla="*/ 50 w 109"/>
                  <a:gd name="T17" fmla="*/ 109 h 109"/>
                  <a:gd name="T18" fmla="*/ 76 w 109"/>
                  <a:gd name="T19" fmla="*/ 109 h 109"/>
                  <a:gd name="T20" fmla="*/ 92 w 109"/>
                  <a:gd name="T21" fmla="*/ 92 h 109"/>
                  <a:gd name="T22" fmla="*/ 109 w 109"/>
                  <a:gd name="T23" fmla="*/ 76 h 109"/>
                  <a:gd name="T24" fmla="*/ 109 w 109"/>
                  <a:gd name="T25" fmla="*/ 59 h 109"/>
                  <a:gd name="T26" fmla="*/ 109 w 109"/>
                  <a:gd name="T27" fmla="*/ 33 h 109"/>
                  <a:gd name="T28" fmla="*/ 92 w 109"/>
                  <a:gd name="T29" fmla="*/ 17 h 109"/>
                  <a:gd name="T30" fmla="*/ 76 w 109"/>
                  <a:gd name="T31" fmla="*/ 8 h 109"/>
                  <a:gd name="T32" fmla="*/ 50 w 109"/>
                  <a:gd name="T33" fmla="*/ 0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09"/>
                  <a:gd name="T53" fmla="*/ 109 w 109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09">
                    <a:moveTo>
                      <a:pt x="50" y="0"/>
                    </a:moveTo>
                    <a:lnTo>
                      <a:pt x="34" y="8"/>
                    </a:lnTo>
                    <a:lnTo>
                      <a:pt x="17" y="17"/>
                    </a:lnTo>
                    <a:lnTo>
                      <a:pt x="8" y="33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7" y="92"/>
                    </a:lnTo>
                    <a:lnTo>
                      <a:pt x="34" y="109"/>
                    </a:lnTo>
                    <a:lnTo>
                      <a:pt x="50" y="109"/>
                    </a:lnTo>
                    <a:lnTo>
                      <a:pt x="76" y="109"/>
                    </a:lnTo>
                    <a:lnTo>
                      <a:pt x="92" y="92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3"/>
                    </a:lnTo>
                    <a:lnTo>
                      <a:pt x="92" y="17"/>
                    </a:lnTo>
                    <a:lnTo>
                      <a:pt x="76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6" name="Freeform 152"/>
              <p:cNvSpPr>
                <a:spLocks/>
              </p:cNvSpPr>
              <p:nvPr/>
            </p:nvSpPr>
            <p:spPr bwMode="auto">
              <a:xfrm>
                <a:off x="2999" y="1626"/>
                <a:ext cx="93" cy="93"/>
              </a:xfrm>
              <a:custGeom>
                <a:avLst/>
                <a:gdLst>
                  <a:gd name="T0" fmla="*/ 42 w 93"/>
                  <a:gd name="T1" fmla="*/ 0 h 93"/>
                  <a:gd name="T2" fmla="*/ 26 w 93"/>
                  <a:gd name="T3" fmla="*/ 9 h 93"/>
                  <a:gd name="T4" fmla="*/ 9 w 93"/>
                  <a:gd name="T5" fmla="*/ 17 h 93"/>
                  <a:gd name="T6" fmla="*/ 0 w 93"/>
                  <a:gd name="T7" fmla="*/ 51 h 93"/>
                  <a:gd name="T8" fmla="*/ 9 w 93"/>
                  <a:gd name="T9" fmla="*/ 84 h 93"/>
                  <a:gd name="T10" fmla="*/ 42 w 93"/>
                  <a:gd name="T11" fmla="*/ 93 h 93"/>
                  <a:gd name="T12" fmla="*/ 84 w 93"/>
                  <a:gd name="T13" fmla="*/ 84 h 93"/>
                  <a:gd name="T14" fmla="*/ 93 w 93"/>
                  <a:gd name="T15" fmla="*/ 51 h 93"/>
                  <a:gd name="T16" fmla="*/ 84 w 93"/>
                  <a:gd name="T17" fmla="*/ 17 h 93"/>
                  <a:gd name="T18" fmla="*/ 68 w 93"/>
                  <a:gd name="T19" fmla="*/ 9 h 93"/>
                  <a:gd name="T20" fmla="*/ 42 w 93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93"/>
                  <a:gd name="T35" fmla="*/ 93 w 93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93">
                    <a:moveTo>
                      <a:pt x="42" y="0"/>
                    </a:moveTo>
                    <a:lnTo>
                      <a:pt x="26" y="9"/>
                    </a:lnTo>
                    <a:lnTo>
                      <a:pt x="9" y="17"/>
                    </a:lnTo>
                    <a:lnTo>
                      <a:pt x="0" y="51"/>
                    </a:lnTo>
                    <a:lnTo>
                      <a:pt x="9" y="84"/>
                    </a:lnTo>
                    <a:lnTo>
                      <a:pt x="42" y="93"/>
                    </a:lnTo>
                    <a:lnTo>
                      <a:pt x="84" y="84"/>
                    </a:lnTo>
                    <a:lnTo>
                      <a:pt x="93" y="51"/>
                    </a:lnTo>
                    <a:lnTo>
                      <a:pt x="84" y="17"/>
                    </a:lnTo>
                    <a:lnTo>
                      <a:pt x="68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7" name="Freeform 153"/>
              <p:cNvSpPr>
                <a:spLocks/>
              </p:cNvSpPr>
              <p:nvPr/>
            </p:nvSpPr>
            <p:spPr bwMode="auto">
              <a:xfrm>
                <a:off x="3008" y="1635"/>
                <a:ext cx="75" cy="75"/>
              </a:xfrm>
              <a:custGeom>
                <a:avLst/>
                <a:gdLst>
                  <a:gd name="T0" fmla="*/ 42 w 75"/>
                  <a:gd name="T1" fmla="*/ 0 h 75"/>
                  <a:gd name="T2" fmla="*/ 8 w 75"/>
                  <a:gd name="T3" fmla="*/ 8 h 75"/>
                  <a:gd name="T4" fmla="*/ 0 w 75"/>
                  <a:gd name="T5" fmla="*/ 42 h 75"/>
                  <a:gd name="T6" fmla="*/ 8 w 75"/>
                  <a:gd name="T7" fmla="*/ 67 h 75"/>
                  <a:gd name="T8" fmla="*/ 42 w 75"/>
                  <a:gd name="T9" fmla="*/ 75 h 75"/>
                  <a:gd name="T10" fmla="*/ 67 w 75"/>
                  <a:gd name="T11" fmla="*/ 67 h 75"/>
                  <a:gd name="T12" fmla="*/ 75 w 75"/>
                  <a:gd name="T13" fmla="*/ 42 h 75"/>
                  <a:gd name="T14" fmla="*/ 67 w 75"/>
                  <a:gd name="T15" fmla="*/ 8 h 75"/>
                  <a:gd name="T16" fmla="*/ 42 w 75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75"/>
                  <a:gd name="T29" fmla="*/ 75 w 75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75">
                    <a:moveTo>
                      <a:pt x="42" y="0"/>
                    </a:moveTo>
                    <a:lnTo>
                      <a:pt x="8" y="8"/>
                    </a:lnTo>
                    <a:lnTo>
                      <a:pt x="0" y="42"/>
                    </a:lnTo>
                    <a:lnTo>
                      <a:pt x="8" y="67"/>
                    </a:lnTo>
                    <a:lnTo>
                      <a:pt x="42" y="75"/>
                    </a:lnTo>
                    <a:lnTo>
                      <a:pt x="67" y="67"/>
                    </a:lnTo>
                    <a:lnTo>
                      <a:pt x="75" y="42"/>
                    </a:lnTo>
                    <a:lnTo>
                      <a:pt x="67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8" name="Freeform 154"/>
              <p:cNvSpPr>
                <a:spLocks/>
              </p:cNvSpPr>
              <p:nvPr/>
            </p:nvSpPr>
            <p:spPr bwMode="auto">
              <a:xfrm>
                <a:off x="3016" y="1643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9 w 59"/>
                  <a:gd name="T3" fmla="*/ 8 h 67"/>
                  <a:gd name="T4" fmla="*/ 0 w 59"/>
                  <a:gd name="T5" fmla="*/ 34 h 67"/>
                  <a:gd name="T6" fmla="*/ 9 w 59"/>
                  <a:gd name="T7" fmla="*/ 59 h 67"/>
                  <a:gd name="T8" fmla="*/ 34 w 59"/>
                  <a:gd name="T9" fmla="*/ 67 h 67"/>
                  <a:gd name="T10" fmla="*/ 51 w 59"/>
                  <a:gd name="T11" fmla="*/ 59 h 67"/>
                  <a:gd name="T12" fmla="*/ 59 w 59"/>
                  <a:gd name="T13" fmla="*/ 34 h 67"/>
                  <a:gd name="T14" fmla="*/ 51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9" y="8"/>
                    </a:lnTo>
                    <a:lnTo>
                      <a:pt x="0" y="34"/>
                    </a:lnTo>
                    <a:lnTo>
                      <a:pt x="9" y="59"/>
                    </a:lnTo>
                    <a:lnTo>
                      <a:pt x="34" y="67"/>
                    </a:lnTo>
                    <a:lnTo>
                      <a:pt x="51" y="59"/>
                    </a:lnTo>
                    <a:lnTo>
                      <a:pt x="59" y="34"/>
                    </a:lnTo>
                    <a:lnTo>
                      <a:pt x="51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9" name="Freeform 155"/>
              <p:cNvSpPr>
                <a:spLocks/>
              </p:cNvSpPr>
              <p:nvPr/>
            </p:nvSpPr>
            <p:spPr bwMode="auto">
              <a:xfrm>
                <a:off x="3025" y="1651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8 w 50"/>
                  <a:gd name="T3" fmla="*/ 9 h 51"/>
                  <a:gd name="T4" fmla="*/ 0 w 50"/>
                  <a:gd name="T5" fmla="*/ 26 h 51"/>
                  <a:gd name="T6" fmla="*/ 8 w 50"/>
                  <a:gd name="T7" fmla="*/ 43 h 51"/>
                  <a:gd name="T8" fmla="*/ 25 w 50"/>
                  <a:gd name="T9" fmla="*/ 51 h 51"/>
                  <a:gd name="T10" fmla="*/ 42 w 50"/>
                  <a:gd name="T11" fmla="*/ 43 h 51"/>
                  <a:gd name="T12" fmla="*/ 50 w 50"/>
                  <a:gd name="T13" fmla="*/ 26 h 51"/>
                  <a:gd name="T14" fmla="*/ 42 w 50"/>
                  <a:gd name="T15" fmla="*/ 9 h 51"/>
                  <a:gd name="T16" fmla="*/ 25 w 50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1"/>
                  <a:gd name="T29" fmla="*/ 50 w 5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1">
                    <a:moveTo>
                      <a:pt x="25" y="0"/>
                    </a:moveTo>
                    <a:lnTo>
                      <a:pt x="8" y="9"/>
                    </a:lnTo>
                    <a:lnTo>
                      <a:pt x="0" y="26"/>
                    </a:lnTo>
                    <a:lnTo>
                      <a:pt x="8" y="43"/>
                    </a:lnTo>
                    <a:lnTo>
                      <a:pt x="25" y="51"/>
                    </a:lnTo>
                    <a:lnTo>
                      <a:pt x="42" y="43"/>
                    </a:lnTo>
                    <a:lnTo>
                      <a:pt x="50" y="26"/>
                    </a:lnTo>
                    <a:lnTo>
                      <a:pt x="42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40" name="Freeform 156"/>
              <p:cNvSpPr>
                <a:spLocks/>
              </p:cNvSpPr>
              <p:nvPr/>
            </p:nvSpPr>
            <p:spPr bwMode="auto">
              <a:xfrm>
                <a:off x="3033" y="1660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8 w 34"/>
                  <a:gd name="T3" fmla="*/ 8 h 34"/>
                  <a:gd name="T4" fmla="*/ 0 w 34"/>
                  <a:gd name="T5" fmla="*/ 17 h 34"/>
                  <a:gd name="T6" fmla="*/ 8 w 34"/>
                  <a:gd name="T7" fmla="*/ 25 h 34"/>
                  <a:gd name="T8" fmla="*/ 17 w 34"/>
                  <a:gd name="T9" fmla="*/ 34 h 34"/>
                  <a:gd name="T10" fmla="*/ 25 w 34"/>
                  <a:gd name="T11" fmla="*/ 25 h 34"/>
                  <a:gd name="T12" fmla="*/ 34 w 34"/>
                  <a:gd name="T13" fmla="*/ 17 h 34"/>
                  <a:gd name="T14" fmla="*/ 25 w 34"/>
                  <a:gd name="T15" fmla="*/ 8 h 34"/>
                  <a:gd name="T16" fmla="*/ 17 w 34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4"/>
                  <a:gd name="T29" fmla="*/ 34 w 34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4">
                    <a:moveTo>
                      <a:pt x="17" y="0"/>
                    </a:moveTo>
                    <a:lnTo>
                      <a:pt x="8" y="8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17" y="34"/>
                    </a:lnTo>
                    <a:lnTo>
                      <a:pt x="25" y="25"/>
                    </a:lnTo>
                    <a:lnTo>
                      <a:pt x="34" y="17"/>
                    </a:lnTo>
                    <a:lnTo>
                      <a:pt x="25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41" name="Freeform 157"/>
              <p:cNvSpPr>
                <a:spLocks/>
              </p:cNvSpPr>
              <p:nvPr/>
            </p:nvSpPr>
            <p:spPr bwMode="auto">
              <a:xfrm>
                <a:off x="3041" y="1668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0 h 17"/>
                  <a:gd name="T4" fmla="*/ 0 w 17"/>
                  <a:gd name="T5" fmla="*/ 9 h 17"/>
                  <a:gd name="T6" fmla="*/ 0 w 17"/>
                  <a:gd name="T7" fmla="*/ 17 h 17"/>
                  <a:gd name="T8" fmla="*/ 9 w 17"/>
                  <a:gd name="T9" fmla="*/ 17 h 17"/>
                  <a:gd name="T10" fmla="*/ 17 w 17"/>
                  <a:gd name="T11" fmla="*/ 17 h 17"/>
                  <a:gd name="T12" fmla="*/ 17 w 17"/>
                  <a:gd name="T13" fmla="*/ 9 h 17"/>
                  <a:gd name="T14" fmla="*/ 17 w 17"/>
                  <a:gd name="T15" fmla="*/ 0 h 17"/>
                  <a:gd name="T16" fmla="*/ 9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9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95" name="Group 174"/>
            <p:cNvGrpSpPr>
              <a:grpSpLocks/>
            </p:cNvGrpSpPr>
            <p:nvPr/>
          </p:nvGrpSpPr>
          <p:grpSpPr bwMode="auto">
            <a:xfrm>
              <a:off x="5014913" y="2447925"/>
              <a:ext cx="387350" cy="400050"/>
              <a:chOff x="3159" y="1542"/>
              <a:chExt cx="244" cy="252"/>
            </a:xfrm>
          </p:grpSpPr>
          <p:sp>
            <p:nvSpPr>
              <p:cNvPr id="1012" name="Freeform 159"/>
              <p:cNvSpPr>
                <a:spLocks/>
              </p:cNvSpPr>
              <p:nvPr/>
            </p:nvSpPr>
            <p:spPr bwMode="auto">
              <a:xfrm>
                <a:off x="3159" y="1542"/>
                <a:ext cx="244" cy="252"/>
              </a:xfrm>
              <a:custGeom>
                <a:avLst/>
                <a:gdLst>
                  <a:gd name="T0" fmla="*/ 118 w 244"/>
                  <a:gd name="T1" fmla="*/ 0 h 252"/>
                  <a:gd name="T2" fmla="*/ 67 w 244"/>
                  <a:gd name="T3" fmla="*/ 8 h 252"/>
                  <a:gd name="T4" fmla="*/ 34 w 244"/>
                  <a:gd name="T5" fmla="*/ 42 h 252"/>
                  <a:gd name="T6" fmla="*/ 8 w 244"/>
                  <a:gd name="T7" fmla="*/ 76 h 252"/>
                  <a:gd name="T8" fmla="*/ 0 w 244"/>
                  <a:gd name="T9" fmla="*/ 126 h 252"/>
                  <a:gd name="T10" fmla="*/ 8 w 244"/>
                  <a:gd name="T11" fmla="*/ 177 h 252"/>
                  <a:gd name="T12" fmla="*/ 34 w 244"/>
                  <a:gd name="T13" fmla="*/ 219 h 252"/>
                  <a:gd name="T14" fmla="*/ 67 w 244"/>
                  <a:gd name="T15" fmla="*/ 244 h 252"/>
                  <a:gd name="T16" fmla="*/ 118 w 244"/>
                  <a:gd name="T17" fmla="*/ 252 h 252"/>
                  <a:gd name="T18" fmla="*/ 168 w 244"/>
                  <a:gd name="T19" fmla="*/ 244 h 252"/>
                  <a:gd name="T20" fmla="*/ 210 w 244"/>
                  <a:gd name="T21" fmla="*/ 219 h 252"/>
                  <a:gd name="T22" fmla="*/ 235 w 244"/>
                  <a:gd name="T23" fmla="*/ 177 h 252"/>
                  <a:gd name="T24" fmla="*/ 244 w 244"/>
                  <a:gd name="T25" fmla="*/ 126 h 252"/>
                  <a:gd name="T26" fmla="*/ 235 w 244"/>
                  <a:gd name="T27" fmla="*/ 76 h 252"/>
                  <a:gd name="T28" fmla="*/ 210 w 244"/>
                  <a:gd name="T29" fmla="*/ 42 h 252"/>
                  <a:gd name="T30" fmla="*/ 168 w 244"/>
                  <a:gd name="T31" fmla="*/ 8 h 252"/>
                  <a:gd name="T32" fmla="*/ 118 w 244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4"/>
                  <a:gd name="T52" fmla="*/ 0 h 252"/>
                  <a:gd name="T53" fmla="*/ 244 w 244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4" h="252">
                    <a:moveTo>
                      <a:pt x="118" y="0"/>
                    </a:moveTo>
                    <a:lnTo>
                      <a:pt x="67" y="8"/>
                    </a:lnTo>
                    <a:lnTo>
                      <a:pt x="34" y="42"/>
                    </a:lnTo>
                    <a:lnTo>
                      <a:pt x="8" y="76"/>
                    </a:lnTo>
                    <a:lnTo>
                      <a:pt x="0" y="126"/>
                    </a:lnTo>
                    <a:lnTo>
                      <a:pt x="8" y="177"/>
                    </a:lnTo>
                    <a:lnTo>
                      <a:pt x="34" y="219"/>
                    </a:lnTo>
                    <a:lnTo>
                      <a:pt x="67" y="244"/>
                    </a:lnTo>
                    <a:lnTo>
                      <a:pt x="118" y="252"/>
                    </a:lnTo>
                    <a:lnTo>
                      <a:pt x="168" y="244"/>
                    </a:lnTo>
                    <a:lnTo>
                      <a:pt x="210" y="219"/>
                    </a:lnTo>
                    <a:lnTo>
                      <a:pt x="235" y="177"/>
                    </a:lnTo>
                    <a:lnTo>
                      <a:pt x="244" y="126"/>
                    </a:lnTo>
                    <a:lnTo>
                      <a:pt x="235" y="76"/>
                    </a:lnTo>
                    <a:lnTo>
                      <a:pt x="210" y="42"/>
                    </a:lnTo>
                    <a:lnTo>
                      <a:pt x="168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13" name="Freeform 160"/>
              <p:cNvSpPr>
                <a:spLocks/>
              </p:cNvSpPr>
              <p:nvPr/>
            </p:nvSpPr>
            <p:spPr bwMode="auto">
              <a:xfrm>
                <a:off x="3167" y="1559"/>
                <a:ext cx="219" cy="219"/>
              </a:xfrm>
              <a:custGeom>
                <a:avLst/>
                <a:gdLst>
                  <a:gd name="T0" fmla="*/ 110 w 219"/>
                  <a:gd name="T1" fmla="*/ 0 h 219"/>
                  <a:gd name="T2" fmla="*/ 68 w 219"/>
                  <a:gd name="T3" fmla="*/ 8 h 219"/>
                  <a:gd name="T4" fmla="*/ 34 w 219"/>
                  <a:gd name="T5" fmla="*/ 34 h 219"/>
                  <a:gd name="T6" fmla="*/ 9 w 219"/>
                  <a:gd name="T7" fmla="*/ 67 h 219"/>
                  <a:gd name="T8" fmla="*/ 0 w 219"/>
                  <a:gd name="T9" fmla="*/ 109 h 219"/>
                  <a:gd name="T10" fmla="*/ 9 w 219"/>
                  <a:gd name="T11" fmla="*/ 151 h 219"/>
                  <a:gd name="T12" fmla="*/ 34 w 219"/>
                  <a:gd name="T13" fmla="*/ 185 h 219"/>
                  <a:gd name="T14" fmla="*/ 68 w 219"/>
                  <a:gd name="T15" fmla="*/ 210 h 219"/>
                  <a:gd name="T16" fmla="*/ 110 w 219"/>
                  <a:gd name="T17" fmla="*/ 219 h 219"/>
                  <a:gd name="T18" fmla="*/ 152 w 219"/>
                  <a:gd name="T19" fmla="*/ 210 h 219"/>
                  <a:gd name="T20" fmla="*/ 185 w 219"/>
                  <a:gd name="T21" fmla="*/ 185 h 219"/>
                  <a:gd name="T22" fmla="*/ 210 w 219"/>
                  <a:gd name="T23" fmla="*/ 151 h 219"/>
                  <a:gd name="T24" fmla="*/ 219 w 219"/>
                  <a:gd name="T25" fmla="*/ 109 h 219"/>
                  <a:gd name="T26" fmla="*/ 210 w 219"/>
                  <a:gd name="T27" fmla="*/ 67 h 219"/>
                  <a:gd name="T28" fmla="*/ 185 w 219"/>
                  <a:gd name="T29" fmla="*/ 34 h 219"/>
                  <a:gd name="T30" fmla="*/ 152 w 219"/>
                  <a:gd name="T31" fmla="*/ 8 h 219"/>
                  <a:gd name="T32" fmla="*/ 110 w 219"/>
                  <a:gd name="T33" fmla="*/ 0 h 2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9"/>
                  <a:gd name="T52" fmla="*/ 0 h 219"/>
                  <a:gd name="T53" fmla="*/ 219 w 219"/>
                  <a:gd name="T54" fmla="*/ 219 h 2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9" h="219">
                    <a:moveTo>
                      <a:pt x="110" y="0"/>
                    </a:moveTo>
                    <a:lnTo>
                      <a:pt x="68" y="8"/>
                    </a:lnTo>
                    <a:lnTo>
                      <a:pt x="34" y="34"/>
                    </a:lnTo>
                    <a:lnTo>
                      <a:pt x="9" y="67"/>
                    </a:lnTo>
                    <a:lnTo>
                      <a:pt x="0" y="109"/>
                    </a:lnTo>
                    <a:lnTo>
                      <a:pt x="9" y="151"/>
                    </a:lnTo>
                    <a:lnTo>
                      <a:pt x="34" y="185"/>
                    </a:lnTo>
                    <a:lnTo>
                      <a:pt x="68" y="210"/>
                    </a:lnTo>
                    <a:lnTo>
                      <a:pt x="110" y="219"/>
                    </a:lnTo>
                    <a:lnTo>
                      <a:pt x="152" y="210"/>
                    </a:lnTo>
                    <a:lnTo>
                      <a:pt x="185" y="185"/>
                    </a:lnTo>
                    <a:lnTo>
                      <a:pt x="210" y="151"/>
                    </a:lnTo>
                    <a:lnTo>
                      <a:pt x="219" y="109"/>
                    </a:lnTo>
                    <a:lnTo>
                      <a:pt x="210" y="67"/>
                    </a:lnTo>
                    <a:lnTo>
                      <a:pt x="185" y="34"/>
                    </a:lnTo>
                    <a:lnTo>
                      <a:pt x="152" y="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14" name="Freeform 161"/>
              <p:cNvSpPr>
                <a:spLocks/>
              </p:cNvSpPr>
              <p:nvPr/>
            </p:nvSpPr>
            <p:spPr bwMode="auto">
              <a:xfrm>
                <a:off x="3176" y="1567"/>
                <a:ext cx="201" cy="202"/>
              </a:xfrm>
              <a:custGeom>
                <a:avLst/>
                <a:gdLst>
                  <a:gd name="T0" fmla="*/ 101 w 201"/>
                  <a:gd name="T1" fmla="*/ 0 h 202"/>
                  <a:gd name="T2" fmla="*/ 59 w 201"/>
                  <a:gd name="T3" fmla="*/ 9 h 202"/>
                  <a:gd name="T4" fmla="*/ 25 w 201"/>
                  <a:gd name="T5" fmla="*/ 34 h 202"/>
                  <a:gd name="T6" fmla="*/ 8 w 201"/>
                  <a:gd name="T7" fmla="*/ 68 h 202"/>
                  <a:gd name="T8" fmla="*/ 0 w 201"/>
                  <a:gd name="T9" fmla="*/ 101 h 202"/>
                  <a:gd name="T10" fmla="*/ 8 w 201"/>
                  <a:gd name="T11" fmla="*/ 143 h 202"/>
                  <a:gd name="T12" fmla="*/ 25 w 201"/>
                  <a:gd name="T13" fmla="*/ 177 h 202"/>
                  <a:gd name="T14" fmla="*/ 59 w 201"/>
                  <a:gd name="T15" fmla="*/ 194 h 202"/>
                  <a:gd name="T16" fmla="*/ 101 w 201"/>
                  <a:gd name="T17" fmla="*/ 202 h 202"/>
                  <a:gd name="T18" fmla="*/ 134 w 201"/>
                  <a:gd name="T19" fmla="*/ 194 h 202"/>
                  <a:gd name="T20" fmla="*/ 168 w 201"/>
                  <a:gd name="T21" fmla="*/ 177 h 202"/>
                  <a:gd name="T22" fmla="*/ 193 w 201"/>
                  <a:gd name="T23" fmla="*/ 143 h 202"/>
                  <a:gd name="T24" fmla="*/ 201 w 201"/>
                  <a:gd name="T25" fmla="*/ 101 h 202"/>
                  <a:gd name="T26" fmla="*/ 193 w 201"/>
                  <a:gd name="T27" fmla="*/ 68 h 202"/>
                  <a:gd name="T28" fmla="*/ 168 w 201"/>
                  <a:gd name="T29" fmla="*/ 34 h 202"/>
                  <a:gd name="T30" fmla="*/ 134 w 201"/>
                  <a:gd name="T31" fmla="*/ 9 h 202"/>
                  <a:gd name="T32" fmla="*/ 101 w 201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202"/>
                  <a:gd name="T53" fmla="*/ 201 w 201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202">
                    <a:moveTo>
                      <a:pt x="101" y="0"/>
                    </a:moveTo>
                    <a:lnTo>
                      <a:pt x="59" y="9"/>
                    </a:lnTo>
                    <a:lnTo>
                      <a:pt x="25" y="34"/>
                    </a:lnTo>
                    <a:lnTo>
                      <a:pt x="8" y="68"/>
                    </a:lnTo>
                    <a:lnTo>
                      <a:pt x="0" y="101"/>
                    </a:lnTo>
                    <a:lnTo>
                      <a:pt x="8" y="143"/>
                    </a:lnTo>
                    <a:lnTo>
                      <a:pt x="25" y="177"/>
                    </a:lnTo>
                    <a:lnTo>
                      <a:pt x="59" y="194"/>
                    </a:lnTo>
                    <a:lnTo>
                      <a:pt x="101" y="202"/>
                    </a:lnTo>
                    <a:lnTo>
                      <a:pt x="134" y="194"/>
                    </a:lnTo>
                    <a:lnTo>
                      <a:pt x="168" y="177"/>
                    </a:lnTo>
                    <a:lnTo>
                      <a:pt x="193" y="143"/>
                    </a:lnTo>
                    <a:lnTo>
                      <a:pt x="201" y="101"/>
                    </a:lnTo>
                    <a:lnTo>
                      <a:pt x="193" y="68"/>
                    </a:lnTo>
                    <a:lnTo>
                      <a:pt x="168" y="34"/>
                    </a:lnTo>
                    <a:lnTo>
                      <a:pt x="134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15" name="Freeform 162"/>
              <p:cNvSpPr>
                <a:spLocks/>
              </p:cNvSpPr>
              <p:nvPr/>
            </p:nvSpPr>
            <p:spPr bwMode="auto">
              <a:xfrm>
                <a:off x="3184" y="1576"/>
                <a:ext cx="185" cy="193"/>
              </a:xfrm>
              <a:custGeom>
                <a:avLst/>
                <a:gdLst>
                  <a:gd name="T0" fmla="*/ 93 w 185"/>
                  <a:gd name="T1" fmla="*/ 0 h 193"/>
                  <a:gd name="T2" fmla="*/ 59 w 185"/>
                  <a:gd name="T3" fmla="*/ 8 h 193"/>
                  <a:gd name="T4" fmla="*/ 25 w 185"/>
                  <a:gd name="T5" fmla="*/ 25 h 193"/>
                  <a:gd name="T6" fmla="*/ 9 w 185"/>
                  <a:gd name="T7" fmla="*/ 59 h 193"/>
                  <a:gd name="T8" fmla="*/ 0 w 185"/>
                  <a:gd name="T9" fmla="*/ 92 h 193"/>
                  <a:gd name="T10" fmla="*/ 9 w 185"/>
                  <a:gd name="T11" fmla="*/ 126 h 193"/>
                  <a:gd name="T12" fmla="*/ 25 w 185"/>
                  <a:gd name="T13" fmla="*/ 160 h 193"/>
                  <a:gd name="T14" fmla="*/ 59 w 185"/>
                  <a:gd name="T15" fmla="*/ 185 h 193"/>
                  <a:gd name="T16" fmla="*/ 93 w 185"/>
                  <a:gd name="T17" fmla="*/ 193 h 193"/>
                  <a:gd name="T18" fmla="*/ 126 w 185"/>
                  <a:gd name="T19" fmla="*/ 185 h 193"/>
                  <a:gd name="T20" fmla="*/ 160 w 185"/>
                  <a:gd name="T21" fmla="*/ 160 h 193"/>
                  <a:gd name="T22" fmla="*/ 177 w 185"/>
                  <a:gd name="T23" fmla="*/ 126 h 193"/>
                  <a:gd name="T24" fmla="*/ 185 w 185"/>
                  <a:gd name="T25" fmla="*/ 92 h 193"/>
                  <a:gd name="T26" fmla="*/ 177 w 185"/>
                  <a:gd name="T27" fmla="*/ 59 h 193"/>
                  <a:gd name="T28" fmla="*/ 160 w 185"/>
                  <a:gd name="T29" fmla="*/ 25 h 193"/>
                  <a:gd name="T30" fmla="*/ 126 w 185"/>
                  <a:gd name="T31" fmla="*/ 8 h 193"/>
                  <a:gd name="T32" fmla="*/ 93 w 185"/>
                  <a:gd name="T33" fmla="*/ 0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3"/>
                  <a:gd name="T53" fmla="*/ 185 w 185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3">
                    <a:moveTo>
                      <a:pt x="93" y="0"/>
                    </a:moveTo>
                    <a:lnTo>
                      <a:pt x="59" y="8"/>
                    </a:lnTo>
                    <a:lnTo>
                      <a:pt x="25" y="25"/>
                    </a:lnTo>
                    <a:lnTo>
                      <a:pt x="9" y="59"/>
                    </a:lnTo>
                    <a:lnTo>
                      <a:pt x="0" y="92"/>
                    </a:lnTo>
                    <a:lnTo>
                      <a:pt x="9" y="126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93" y="193"/>
                    </a:lnTo>
                    <a:lnTo>
                      <a:pt x="126" y="185"/>
                    </a:lnTo>
                    <a:lnTo>
                      <a:pt x="160" y="160"/>
                    </a:lnTo>
                    <a:lnTo>
                      <a:pt x="177" y="126"/>
                    </a:lnTo>
                    <a:lnTo>
                      <a:pt x="185" y="92"/>
                    </a:lnTo>
                    <a:lnTo>
                      <a:pt x="177" y="59"/>
                    </a:lnTo>
                    <a:lnTo>
                      <a:pt x="160" y="25"/>
                    </a:lnTo>
                    <a:lnTo>
                      <a:pt x="126" y="8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16" name="Freeform 163"/>
              <p:cNvSpPr>
                <a:spLocks/>
              </p:cNvSpPr>
              <p:nvPr/>
            </p:nvSpPr>
            <p:spPr bwMode="auto">
              <a:xfrm>
                <a:off x="3193" y="1584"/>
                <a:ext cx="176" cy="177"/>
              </a:xfrm>
              <a:custGeom>
                <a:avLst/>
                <a:gdLst>
                  <a:gd name="T0" fmla="*/ 84 w 176"/>
                  <a:gd name="T1" fmla="*/ 0 h 177"/>
                  <a:gd name="T2" fmla="*/ 50 w 176"/>
                  <a:gd name="T3" fmla="*/ 9 h 177"/>
                  <a:gd name="T4" fmla="*/ 25 w 176"/>
                  <a:gd name="T5" fmla="*/ 25 h 177"/>
                  <a:gd name="T6" fmla="*/ 8 w 176"/>
                  <a:gd name="T7" fmla="*/ 51 h 177"/>
                  <a:gd name="T8" fmla="*/ 0 w 176"/>
                  <a:gd name="T9" fmla="*/ 84 h 177"/>
                  <a:gd name="T10" fmla="*/ 8 w 176"/>
                  <a:gd name="T11" fmla="*/ 118 h 177"/>
                  <a:gd name="T12" fmla="*/ 25 w 176"/>
                  <a:gd name="T13" fmla="*/ 152 h 177"/>
                  <a:gd name="T14" fmla="*/ 50 w 176"/>
                  <a:gd name="T15" fmla="*/ 168 h 177"/>
                  <a:gd name="T16" fmla="*/ 84 w 176"/>
                  <a:gd name="T17" fmla="*/ 177 h 177"/>
                  <a:gd name="T18" fmla="*/ 117 w 176"/>
                  <a:gd name="T19" fmla="*/ 168 h 177"/>
                  <a:gd name="T20" fmla="*/ 151 w 176"/>
                  <a:gd name="T21" fmla="*/ 152 h 177"/>
                  <a:gd name="T22" fmla="*/ 168 w 176"/>
                  <a:gd name="T23" fmla="*/ 118 h 177"/>
                  <a:gd name="T24" fmla="*/ 176 w 176"/>
                  <a:gd name="T25" fmla="*/ 84 h 177"/>
                  <a:gd name="T26" fmla="*/ 168 w 176"/>
                  <a:gd name="T27" fmla="*/ 51 h 177"/>
                  <a:gd name="T28" fmla="*/ 151 w 176"/>
                  <a:gd name="T29" fmla="*/ 25 h 177"/>
                  <a:gd name="T30" fmla="*/ 117 w 176"/>
                  <a:gd name="T31" fmla="*/ 9 h 177"/>
                  <a:gd name="T32" fmla="*/ 84 w 176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6"/>
                  <a:gd name="T52" fmla="*/ 0 h 177"/>
                  <a:gd name="T53" fmla="*/ 176 w 176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6" h="177">
                    <a:moveTo>
                      <a:pt x="84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84"/>
                    </a:lnTo>
                    <a:lnTo>
                      <a:pt x="8" y="118"/>
                    </a:lnTo>
                    <a:lnTo>
                      <a:pt x="25" y="152"/>
                    </a:lnTo>
                    <a:lnTo>
                      <a:pt x="50" y="168"/>
                    </a:lnTo>
                    <a:lnTo>
                      <a:pt x="84" y="177"/>
                    </a:lnTo>
                    <a:lnTo>
                      <a:pt x="117" y="168"/>
                    </a:lnTo>
                    <a:lnTo>
                      <a:pt x="151" y="152"/>
                    </a:lnTo>
                    <a:lnTo>
                      <a:pt x="168" y="118"/>
                    </a:lnTo>
                    <a:lnTo>
                      <a:pt x="176" y="84"/>
                    </a:lnTo>
                    <a:lnTo>
                      <a:pt x="168" y="51"/>
                    </a:lnTo>
                    <a:lnTo>
                      <a:pt x="151" y="25"/>
                    </a:lnTo>
                    <a:lnTo>
                      <a:pt x="117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17" name="Freeform 164"/>
              <p:cNvSpPr>
                <a:spLocks/>
              </p:cNvSpPr>
              <p:nvPr/>
            </p:nvSpPr>
            <p:spPr bwMode="auto">
              <a:xfrm>
                <a:off x="3201" y="1593"/>
                <a:ext cx="160" cy="159"/>
              </a:xfrm>
              <a:custGeom>
                <a:avLst/>
                <a:gdLst>
                  <a:gd name="T0" fmla="*/ 76 w 160"/>
                  <a:gd name="T1" fmla="*/ 0 h 159"/>
                  <a:gd name="T2" fmla="*/ 50 w 160"/>
                  <a:gd name="T3" fmla="*/ 8 h 159"/>
                  <a:gd name="T4" fmla="*/ 25 w 160"/>
                  <a:gd name="T5" fmla="*/ 25 h 159"/>
                  <a:gd name="T6" fmla="*/ 8 w 160"/>
                  <a:gd name="T7" fmla="*/ 50 h 159"/>
                  <a:gd name="T8" fmla="*/ 0 w 160"/>
                  <a:gd name="T9" fmla="*/ 75 h 159"/>
                  <a:gd name="T10" fmla="*/ 8 w 160"/>
                  <a:gd name="T11" fmla="*/ 109 h 159"/>
                  <a:gd name="T12" fmla="*/ 25 w 160"/>
                  <a:gd name="T13" fmla="*/ 134 h 159"/>
                  <a:gd name="T14" fmla="*/ 50 w 160"/>
                  <a:gd name="T15" fmla="*/ 151 h 159"/>
                  <a:gd name="T16" fmla="*/ 76 w 160"/>
                  <a:gd name="T17" fmla="*/ 159 h 159"/>
                  <a:gd name="T18" fmla="*/ 109 w 160"/>
                  <a:gd name="T19" fmla="*/ 151 h 159"/>
                  <a:gd name="T20" fmla="*/ 134 w 160"/>
                  <a:gd name="T21" fmla="*/ 134 h 159"/>
                  <a:gd name="T22" fmla="*/ 151 w 160"/>
                  <a:gd name="T23" fmla="*/ 109 h 159"/>
                  <a:gd name="T24" fmla="*/ 160 w 160"/>
                  <a:gd name="T25" fmla="*/ 75 h 159"/>
                  <a:gd name="T26" fmla="*/ 151 w 160"/>
                  <a:gd name="T27" fmla="*/ 50 h 159"/>
                  <a:gd name="T28" fmla="*/ 134 w 160"/>
                  <a:gd name="T29" fmla="*/ 25 h 159"/>
                  <a:gd name="T30" fmla="*/ 109 w 160"/>
                  <a:gd name="T31" fmla="*/ 8 h 159"/>
                  <a:gd name="T32" fmla="*/ 76 w 160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159"/>
                  <a:gd name="T53" fmla="*/ 160 w 160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159">
                    <a:moveTo>
                      <a:pt x="76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50"/>
                    </a:lnTo>
                    <a:lnTo>
                      <a:pt x="0" y="75"/>
                    </a:lnTo>
                    <a:lnTo>
                      <a:pt x="8" y="109"/>
                    </a:lnTo>
                    <a:lnTo>
                      <a:pt x="25" y="134"/>
                    </a:lnTo>
                    <a:lnTo>
                      <a:pt x="50" y="151"/>
                    </a:lnTo>
                    <a:lnTo>
                      <a:pt x="76" y="159"/>
                    </a:lnTo>
                    <a:lnTo>
                      <a:pt x="109" y="151"/>
                    </a:lnTo>
                    <a:lnTo>
                      <a:pt x="134" y="134"/>
                    </a:lnTo>
                    <a:lnTo>
                      <a:pt x="151" y="109"/>
                    </a:lnTo>
                    <a:lnTo>
                      <a:pt x="160" y="75"/>
                    </a:lnTo>
                    <a:lnTo>
                      <a:pt x="151" y="50"/>
                    </a:lnTo>
                    <a:lnTo>
                      <a:pt x="134" y="25"/>
                    </a:lnTo>
                    <a:lnTo>
                      <a:pt x="109" y="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18" name="Freeform 165"/>
              <p:cNvSpPr>
                <a:spLocks/>
              </p:cNvSpPr>
              <p:nvPr/>
            </p:nvSpPr>
            <p:spPr bwMode="auto">
              <a:xfrm>
                <a:off x="3209" y="1601"/>
                <a:ext cx="143" cy="143"/>
              </a:xfrm>
              <a:custGeom>
                <a:avLst/>
                <a:gdLst>
                  <a:gd name="T0" fmla="*/ 68 w 143"/>
                  <a:gd name="T1" fmla="*/ 0 h 143"/>
                  <a:gd name="T2" fmla="*/ 42 w 143"/>
                  <a:gd name="T3" fmla="*/ 8 h 143"/>
                  <a:gd name="T4" fmla="*/ 17 w 143"/>
                  <a:gd name="T5" fmla="*/ 25 h 143"/>
                  <a:gd name="T6" fmla="*/ 9 w 143"/>
                  <a:gd name="T7" fmla="*/ 42 h 143"/>
                  <a:gd name="T8" fmla="*/ 0 w 143"/>
                  <a:gd name="T9" fmla="*/ 67 h 143"/>
                  <a:gd name="T10" fmla="*/ 9 w 143"/>
                  <a:gd name="T11" fmla="*/ 101 h 143"/>
                  <a:gd name="T12" fmla="*/ 17 w 143"/>
                  <a:gd name="T13" fmla="*/ 118 h 143"/>
                  <a:gd name="T14" fmla="*/ 42 w 143"/>
                  <a:gd name="T15" fmla="*/ 135 h 143"/>
                  <a:gd name="T16" fmla="*/ 68 w 143"/>
                  <a:gd name="T17" fmla="*/ 143 h 143"/>
                  <a:gd name="T18" fmla="*/ 101 w 143"/>
                  <a:gd name="T19" fmla="*/ 135 h 143"/>
                  <a:gd name="T20" fmla="*/ 118 w 143"/>
                  <a:gd name="T21" fmla="*/ 118 h 143"/>
                  <a:gd name="T22" fmla="*/ 135 w 143"/>
                  <a:gd name="T23" fmla="*/ 101 h 143"/>
                  <a:gd name="T24" fmla="*/ 143 w 143"/>
                  <a:gd name="T25" fmla="*/ 67 h 143"/>
                  <a:gd name="T26" fmla="*/ 135 w 143"/>
                  <a:gd name="T27" fmla="*/ 42 h 143"/>
                  <a:gd name="T28" fmla="*/ 118 w 143"/>
                  <a:gd name="T29" fmla="*/ 25 h 143"/>
                  <a:gd name="T30" fmla="*/ 101 w 143"/>
                  <a:gd name="T31" fmla="*/ 8 h 143"/>
                  <a:gd name="T32" fmla="*/ 68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68" y="0"/>
                    </a:moveTo>
                    <a:lnTo>
                      <a:pt x="42" y="8"/>
                    </a:lnTo>
                    <a:lnTo>
                      <a:pt x="17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101"/>
                    </a:lnTo>
                    <a:lnTo>
                      <a:pt x="17" y="118"/>
                    </a:lnTo>
                    <a:lnTo>
                      <a:pt x="42" y="135"/>
                    </a:lnTo>
                    <a:lnTo>
                      <a:pt x="68" y="143"/>
                    </a:lnTo>
                    <a:lnTo>
                      <a:pt x="101" y="135"/>
                    </a:lnTo>
                    <a:lnTo>
                      <a:pt x="118" y="118"/>
                    </a:lnTo>
                    <a:lnTo>
                      <a:pt x="135" y="101"/>
                    </a:lnTo>
                    <a:lnTo>
                      <a:pt x="143" y="67"/>
                    </a:lnTo>
                    <a:lnTo>
                      <a:pt x="135" y="42"/>
                    </a:lnTo>
                    <a:lnTo>
                      <a:pt x="118" y="25"/>
                    </a:lnTo>
                    <a:lnTo>
                      <a:pt x="101" y="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19" name="Freeform 166"/>
              <p:cNvSpPr>
                <a:spLocks/>
              </p:cNvSpPr>
              <p:nvPr/>
            </p:nvSpPr>
            <p:spPr bwMode="auto">
              <a:xfrm>
                <a:off x="3218" y="1609"/>
                <a:ext cx="126" cy="127"/>
              </a:xfrm>
              <a:custGeom>
                <a:avLst/>
                <a:gdLst>
                  <a:gd name="T0" fmla="*/ 59 w 126"/>
                  <a:gd name="T1" fmla="*/ 0 h 127"/>
                  <a:gd name="T2" fmla="*/ 33 w 126"/>
                  <a:gd name="T3" fmla="*/ 9 h 127"/>
                  <a:gd name="T4" fmla="*/ 17 w 126"/>
                  <a:gd name="T5" fmla="*/ 26 h 127"/>
                  <a:gd name="T6" fmla="*/ 8 w 126"/>
                  <a:gd name="T7" fmla="*/ 42 h 127"/>
                  <a:gd name="T8" fmla="*/ 0 w 126"/>
                  <a:gd name="T9" fmla="*/ 68 h 127"/>
                  <a:gd name="T10" fmla="*/ 8 w 126"/>
                  <a:gd name="T11" fmla="*/ 93 h 127"/>
                  <a:gd name="T12" fmla="*/ 17 w 126"/>
                  <a:gd name="T13" fmla="*/ 110 h 127"/>
                  <a:gd name="T14" fmla="*/ 33 w 126"/>
                  <a:gd name="T15" fmla="*/ 127 h 127"/>
                  <a:gd name="T16" fmla="*/ 59 w 126"/>
                  <a:gd name="T17" fmla="*/ 127 h 127"/>
                  <a:gd name="T18" fmla="*/ 84 w 126"/>
                  <a:gd name="T19" fmla="*/ 127 h 127"/>
                  <a:gd name="T20" fmla="*/ 109 w 126"/>
                  <a:gd name="T21" fmla="*/ 110 h 127"/>
                  <a:gd name="T22" fmla="*/ 117 w 126"/>
                  <a:gd name="T23" fmla="*/ 93 h 127"/>
                  <a:gd name="T24" fmla="*/ 126 w 126"/>
                  <a:gd name="T25" fmla="*/ 68 h 127"/>
                  <a:gd name="T26" fmla="*/ 117 w 126"/>
                  <a:gd name="T27" fmla="*/ 42 h 127"/>
                  <a:gd name="T28" fmla="*/ 109 w 126"/>
                  <a:gd name="T29" fmla="*/ 26 h 127"/>
                  <a:gd name="T30" fmla="*/ 84 w 126"/>
                  <a:gd name="T31" fmla="*/ 9 h 127"/>
                  <a:gd name="T32" fmla="*/ 59 w 126"/>
                  <a:gd name="T33" fmla="*/ 0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7"/>
                  <a:gd name="T53" fmla="*/ 126 w 126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7">
                    <a:moveTo>
                      <a:pt x="59" y="0"/>
                    </a:moveTo>
                    <a:lnTo>
                      <a:pt x="33" y="9"/>
                    </a:lnTo>
                    <a:lnTo>
                      <a:pt x="17" y="26"/>
                    </a:lnTo>
                    <a:lnTo>
                      <a:pt x="8" y="42"/>
                    </a:lnTo>
                    <a:lnTo>
                      <a:pt x="0" y="68"/>
                    </a:lnTo>
                    <a:lnTo>
                      <a:pt x="8" y="93"/>
                    </a:lnTo>
                    <a:lnTo>
                      <a:pt x="17" y="110"/>
                    </a:lnTo>
                    <a:lnTo>
                      <a:pt x="33" y="127"/>
                    </a:lnTo>
                    <a:lnTo>
                      <a:pt x="59" y="127"/>
                    </a:lnTo>
                    <a:lnTo>
                      <a:pt x="84" y="127"/>
                    </a:lnTo>
                    <a:lnTo>
                      <a:pt x="109" y="110"/>
                    </a:lnTo>
                    <a:lnTo>
                      <a:pt x="117" y="93"/>
                    </a:lnTo>
                    <a:lnTo>
                      <a:pt x="126" y="68"/>
                    </a:lnTo>
                    <a:lnTo>
                      <a:pt x="117" y="42"/>
                    </a:lnTo>
                    <a:lnTo>
                      <a:pt x="109" y="26"/>
                    </a:lnTo>
                    <a:lnTo>
                      <a:pt x="84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20" name="Freeform 167"/>
              <p:cNvSpPr>
                <a:spLocks/>
              </p:cNvSpPr>
              <p:nvPr/>
            </p:nvSpPr>
            <p:spPr bwMode="auto">
              <a:xfrm>
                <a:off x="3226" y="1618"/>
                <a:ext cx="109" cy="109"/>
              </a:xfrm>
              <a:custGeom>
                <a:avLst/>
                <a:gdLst>
                  <a:gd name="T0" fmla="*/ 51 w 109"/>
                  <a:gd name="T1" fmla="*/ 0 h 109"/>
                  <a:gd name="T2" fmla="*/ 34 w 109"/>
                  <a:gd name="T3" fmla="*/ 8 h 109"/>
                  <a:gd name="T4" fmla="*/ 17 w 109"/>
                  <a:gd name="T5" fmla="*/ 17 h 109"/>
                  <a:gd name="T6" fmla="*/ 9 w 109"/>
                  <a:gd name="T7" fmla="*/ 33 h 109"/>
                  <a:gd name="T8" fmla="*/ 0 w 109"/>
                  <a:gd name="T9" fmla="*/ 59 h 109"/>
                  <a:gd name="T10" fmla="*/ 9 w 109"/>
                  <a:gd name="T11" fmla="*/ 76 h 109"/>
                  <a:gd name="T12" fmla="*/ 17 w 109"/>
                  <a:gd name="T13" fmla="*/ 92 h 109"/>
                  <a:gd name="T14" fmla="*/ 34 w 109"/>
                  <a:gd name="T15" fmla="*/ 109 h 109"/>
                  <a:gd name="T16" fmla="*/ 51 w 109"/>
                  <a:gd name="T17" fmla="*/ 109 h 109"/>
                  <a:gd name="T18" fmla="*/ 76 w 109"/>
                  <a:gd name="T19" fmla="*/ 109 h 109"/>
                  <a:gd name="T20" fmla="*/ 93 w 109"/>
                  <a:gd name="T21" fmla="*/ 92 h 109"/>
                  <a:gd name="T22" fmla="*/ 109 w 109"/>
                  <a:gd name="T23" fmla="*/ 76 h 109"/>
                  <a:gd name="T24" fmla="*/ 109 w 109"/>
                  <a:gd name="T25" fmla="*/ 59 h 109"/>
                  <a:gd name="T26" fmla="*/ 109 w 109"/>
                  <a:gd name="T27" fmla="*/ 33 h 109"/>
                  <a:gd name="T28" fmla="*/ 93 w 109"/>
                  <a:gd name="T29" fmla="*/ 17 h 109"/>
                  <a:gd name="T30" fmla="*/ 76 w 109"/>
                  <a:gd name="T31" fmla="*/ 8 h 109"/>
                  <a:gd name="T32" fmla="*/ 51 w 109"/>
                  <a:gd name="T33" fmla="*/ 0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09"/>
                  <a:gd name="T53" fmla="*/ 109 w 109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09">
                    <a:moveTo>
                      <a:pt x="51" y="0"/>
                    </a:moveTo>
                    <a:lnTo>
                      <a:pt x="34" y="8"/>
                    </a:lnTo>
                    <a:lnTo>
                      <a:pt x="17" y="17"/>
                    </a:lnTo>
                    <a:lnTo>
                      <a:pt x="9" y="33"/>
                    </a:lnTo>
                    <a:lnTo>
                      <a:pt x="0" y="59"/>
                    </a:lnTo>
                    <a:lnTo>
                      <a:pt x="9" y="76"/>
                    </a:lnTo>
                    <a:lnTo>
                      <a:pt x="17" y="92"/>
                    </a:lnTo>
                    <a:lnTo>
                      <a:pt x="34" y="109"/>
                    </a:lnTo>
                    <a:lnTo>
                      <a:pt x="51" y="109"/>
                    </a:lnTo>
                    <a:lnTo>
                      <a:pt x="76" y="109"/>
                    </a:lnTo>
                    <a:lnTo>
                      <a:pt x="93" y="92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3"/>
                    </a:lnTo>
                    <a:lnTo>
                      <a:pt x="93" y="17"/>
                    </a:lnTo>
                    <a:lnTo>
                      <a:pt x="76" y="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21" name="Freeform 168"/>
              <p:cNvSpPr>
                <a:spLocks/>
              </p:cNvSpPr>
              <p:nvPr/>
            </p:nvSpPr>
            <p:spPr bwMode="auto">
              <a:xfrm>
                <a:off x="3235" y="1626"/>
                <a:ext cx="92" cy="93"/>
              </a:xfrm>
              <a:custGeom>
                <a:avLst/>
                <a:gdLst>
                  <a:gd name="T0" fmla="*/ 42 w 92"/>
                  <a:gd name="T1" fmla="*/ 0 h 93"/>
                  <a:gd name="T2" fmla="*/ 25 w 92"/>
                  <a:gd name="T3" fmla="*/ 9 h 93"/>
                  <a:gd name="T4" fmla="*/ 8 w 92"/>
                  <a:gd name="T5" fmla="*/ 17 h 93"/>
                  <a:gd name="T6" fmla="*/ 0 w 92"/>
                  <a:gd name="T7" fmla="*/ 51 h 93"/>
                  <a:gd name="T8" fmla="*/ 8 w 92"/>
                  <a:gd name="T9" fmla="*/ 84 h 93"/>
                  <a:gd name="T10" fmla="*/ 42 w 92"/>
                  <a:gd name="T11" fmla="*/ 93 h 93"/>
                  <a:gd name="T12" fmla="*/ 84 w 92"/>
                  <a:gd name="T13" fmla="*/ 84 h 93"/>
                  <a:gd name="T14" fmla="*/ 92 w 92"/>
                  <a:gd name="T15" fmla="*/ 51 h 93"/>
                  <a:gd name="T16" fmla="*/ 84 w 92"/>
                  <a:gd name="T17" fmla="*/ 17 h 93"/>
                  <a:gd name="T18" fmla="*/ 67 w 92"/>
                  <a:gd name="T19" fmla="*/ 9 h 93"/>
                  <a:gd name="T20" fmla="*/ 42 w 92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3"/>
                  <a:gd name="T35" fmla="*/ 92 w 92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3">
                    <a:moveTo>
                      <a:pt x="42" y="0"/>
                    </a:moveTo>
                    <a:lnTo>
                      <a:pt x="25" y="9"/>
                    </a:lnTo>
                    <a:lnTo>
                      <a:pt x="8" y="17"/>
                    </a:lnTo>
                    <a:lnTo>
                      <a:pt x="0" y="51"/>
                    </a:lnTo>
                    <a:lnTo>
                      <a:pt x="8" y="84"/>
                    </a:lnTo>
                    <a:lnTo>
                      <a:pt x="42" y="93"/>
                    </a:lnTo>
                    <a:lnTo>
                      <a:pt x="84" y="84"/>
                    </a:lnTo>
                    <a:lnTo>
                      <a:pt x="92" y="51"/>
                    </a:lnTo>
                    <a:lnTo>
                      <a:pt x="84" y="17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22" name="Freeform 169"/>
              <p:cNvSpPr>
                <a:spLocks/>
              </p:cNvSpPr>
              <p:nvPr/>
            </p:nvSpPr>
            <p:spPr bwMode="auto">
              <a:xfrm>
                <a:off x="3243" y="1635"/>
                <a:ext cx="76" cy="75"/>
              </a:xfrm>
              <a:custGeom>
                <a:avLst/>
                <a:gdLst>
                  <a:gd name="T0" fmla="*/ 42 w 76"/>
                  <a:gd name="T1" fmla="*/ 0 h 75"/>
                  <a:gd name="T2" fmla="*/ 8 w 76"/>
                  <a:gd name="T3" fmla="*/ 8 h 75"/>
                  <a:gd name="T4" fmla="*/ 0 w 76"/>
                  <a:gd name="T5" fmla="*/ 42 h 75"/>
                  <a:gd name="T6" fmla="*/ 8 w 76"/>
                  <a:gd name="T7" fmla="*/ 67 h 75"/>
                  <a:gd name="T8" fmla="*/ 42 w 76"/>
                  <a:gd name="T9" fmla="*/ 75 h 75"/>
                  <a:gd name="T10" fmla="*/ 67 w 76"/>
                  <a:gd name="T11" fmla="*/ 67 h 75"/>
                  <a:gd name="T12" fmla="*/ 76 w 76"/>
                  <a:gd name="T13" fmla="*/ 42 h 75"/>
                  <a:gd name="T14" fmla="*/ 67 w 76"/>
                  <a:gd name="T15" fmla="*/ 8 h 75"/>
                  <a:gd name="T16" fmla="*/ 42 w 76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5"/>
                  <a:gd name="T29" fmla="*/ 76 w 76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5">
                    <a:moveTo>
                      <a:pt x="42" y="0"/>
                    </a:moveTo>
                    <a:lnTo>
                      <a:pt x="8" y="8"/>
                    </a:lnTo>
                    <a:lnTo>
                      <a:pt x="0" y="42"/>
                    </a:lnTo>
                    <a:lnTo>
                      <a:pt x="8" y="67"/>
                    </a:lnTo>
                    <a:lnTo>
                      <a:pt x="42" y="75"/>
                    </a:lnTo>
                    <a:lnTo>
                      <a:pt x="67" y="67"/>
                    </a:lnTo>
                    <a:lnTo>
                      <a:pt x="76" y="42"/>
                    </a:lnTo>
                    <a:lnTo>
                      <a:pt x="67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23" name="Freeform 170"/>
              <p:cNvSpPr>
                <a:spLocks/>
              </p:cNvSpPr>
              <p:nvPr/>
            </p:nvSpPr>
            <p:spPr bwMode="auto">
              <a:xfrm>
                <a:off x="3251" y="1643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9 w 59"/>
                  <a:gd name="T3" fmla="*/ 8 h 67"/>
                  <a:gd name="T4" fmla="*/ 0 w 59"/>
                  <a:gd name="T5" fmla="*/ 34 h 67"/>
                  <a:gd name="T6" fmla="*/ 9 w 59"/>
                  <a:gd name="T7" fmla="*/ 59 h 67"/>
                  <a:gd name="T8" fmla="*/ 34 w 59"/>
                  <a:gd name="T9" fmla="*/ 67 h 67"/>
                  <a:gd name="T10" fmla="*/ 51 w 59"/>
                  <a:gd name="T11" fmla="*/ 59 h 67"/>
                  <a:gd name="T12" fmla="*/ 59 w 59"/>
                  <a:gd name="T13" fmla="*/ 34 h 67"/>
                  <a:gd name="T14" fmla="*/ 51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9" y="8"/>
                    </a:lnTo>
                    <a:lnTo>
                      <a:pt x="0" y="34"/>
                    </a:lnTo>
                    <a:lnTo>
                      <a:pt x="9" y="59"/>
                    </a:lnTo>
                    <a:lnTo>
                      <a:pt x="34" y="67"/>
                    </a:lnTo>
                    <a:lnTo>
                      <a:pt x="51" y="59"/>
                    </a:lnTo>
                    <a:lnTo>
                      <a:pt x="59" y="34"/>
                    </a:lnTo>
                    <a:lnTo>
                      <a:pt x="51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24" name="Freeform 171"/>
              <p:cNvSpPr>
                <a:spLocks/>
              </p:cNvSpPr>
              <p:nvPr/>
            </p:nvSpPr>
            <p:spPr bwMode="auto">
              <a:xfrm>
                <a:off x="3260" y="1651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8 w 50"/>
                  <a:gd name="T3" fmla="*/ 9 h 51"/>
                  <a:gd name="T4" fmla="*/ 0 w 50"/>
                  <a:gd name="T5" fmla="*/ 26 h 51"/>
                  <a:gd name="T6" fmla="*/ 8 w 50"/>
                  <a:gd name="T7" fmla="*/ 43 h 51"/>
                  <a:gd name="T8" fmla="*/ 25 w 50"/>
                  <a:gd name="T9" fmla="*/ 51 h 51"/>
                  <a:gd name="T10" fmla="*/ 42 w 50"/>
                  <a:gd name="T11" fmla="*/ 43 h 51"/>
                  <a:gd name="T12" fmla="*/ 50 w 50"/>
                  <a:gd name="T13" fmla="*/ 26 h 51"/>
                  <a:gd name="T14" fmla="*/ 42 w 50"/>
                  <a:gd name="T15" fmla="*/ 9 h 51"/>
                  <a:gd name="T16" fmla="*/ 25 w 50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1"/>
                  <a:gd name="T29" fmla="*/ 50 w 5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1">
                    <a:moveTo>
                      <a:pt x="25" y="0"/>
                    </a:moveTo>
                    <a:lnTo>
                      <a:pt x="8" y="9"/>
                    </a:lnTo>
                    <a:lnTo>
                      <a:pt x="0" y="26"/>
                    </a:lnTo>
                    <a:lnTo>
                      <a:pt x="8" y="43"/>
                    </a:lnTo>
                    <a:lnTo>
                      <a:pt x="25" y="51"/>
                    </a:lnTo>
                    <a:lnTo>
                      <a:pt x="42" y="43"/>
                    </a:lnTo>
                    <a:lnTo>
                      <a:pt x="50" y="26"/>
                    </a:lnTo>
                    <a:lnTo>
                      <a:pt x="42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25" name="Freeform 172"/>
              <p:cNvSpPr>
                <a:spLocks/>
              </p:cNvSpPr>
              <p:nvPr/>
            </p:nvSpPr>
            <p:spPr bwMode="auto">
              <a:xfrm>
                <a:off x="3268" y="1660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9 w 34"/>
                  <a:gd name="T3" fmla="*/ 8 h 34"/>
                  <a:gd name="T4" fmla="*/ 0 w 34"/>
                  <a:gd name="T5" fmla="*/ 17 h 34"/>
                  <a:gd name="T6" fmla="*/ 9 w 34"/>
                  <a:gd name="T7" fmla="*/ 25 h 34"/>
                  <a:gd name="T8" fmla="*/ 17 w 34"/>
                  <a:gd name="T9" fmla="*/ 34 h 34"/>
                  <a:gd name="T10" fmla="*/ 25 w 34"/>
                  <a:gd name="T11" fmla="*/ 25 h 34"/>
                  <a:gd name="T12" fmla="*/ 34 w 34"/>
                  <a:gd name="T13" fmla="*/ 17 h 34"/>
                  <a:gd name="T14" fmla="*/ 25 w 34"/>
                  <a:gd name="T15" fmla="*/ 8 h 34"/>
                  <a:gd name="T16" fmla="*/ 17 w 34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4"/>
                  <a:gd name="T29" fmla="*/ 34 w 34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4">
                    <a:moveTo>
                      <a:pt x="17" y="0"/>
                    </a:moveTo>
                    <a:lnTo>
                      <a:pt x="9" y="8"/>
                    </a:lnTo>
                    <a:lnTo>
                      <a:pt x="0" y="17"/>
                    </a:lnTo>
                    <a:lnTo>
                      <a:pt x="9" y="25"/>
                    </a:lnTo>
                    <a:lnTo>
                      <a:pt x="17" y="34"/>
                    </a:lnTo>
                    <a:lnTo>
                      <a:pt x="25" y="25"/>
                    </a:lnTo>
                    <a:lnTo>
                      <a:pt x="34" y="17"/>
                    </a:lnTo>
                    <a:lnTo>
                      <a:pt x="25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26" name="Freeform 173"/>
              <p:cNvSpPr>
                <a:spLocks/>
              </p:cNvSpPr>
              <p:nvPr/>
            </p:nvSpPr>
            <p:spPr bwMode="auto">
              <a:xfrm>
                <a:off x="3277" y="1668"/>
                <a:ext cx="16" cy="17"/>
              </a:xfrm>
              <a:custGeom>
                <a:avLst/>
                <a:gdLst>
                  <a:gd name="T0" fmla="*/ 8 w 16"/>
                  <a:gd name="T1" fmla="*/ 0 h 17"/>
                  <a:gd name="T2" fmla="*/ 0 w 16"/>
                  <a:gd name="T3" fmla="*/ 0 h 17"/>
                  <a:gd name="T4" fmla="*/ 0 w 16"/>
                  <a:gd name="T5" fmla="*/ 9 h 17"/>
                  <a:gd name="T6" fmla="*/ 0 w 16"/>
                  <a:gd name="T7" fmla="*/ 17 h 17"/>
                  <a:gd name="T8" fmla="*/ 8 w 16"/>
                  <a:gd name="T9" fmla="*/ 17 h 17"/>
                  <a:gd name="T10" fmla="*/ 16 w 16"/>
                  <a:gd name="T11" fmla="*/ 17 h 17"/>
                  <a:gd name="T12" fmla="*/ 16 w 16"/>
                  <a:gd name="T13" fmla="*/ 9 h 17"/>
                  <a:gd name="T14" fmla="*/ 16 w 16"/>
                  <a:gd name="T15" fmla="*/ 0 h 17"/>
                  <a:gd name="T16" fmla="*/ 8 w 16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7"/>
                  <a:gd name="T29" fmla="*/ 16 w 16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7">
                    <a:moveTo>
                      <a:pt x="8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6" y="17"/>
                    </a:lnTo>
                    <a:lnTo>
                      <a:pt x="16" y="9"/>
                    </a:lnTo>
                    <a:lnTo>
                      <a:pt x="1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96" name="Group 190"/>
            <p:cNvGrpSpPr>
              <a:grpSpLocks/>
            </p:cNvGrpSpPr>
            <p:nvPr/>
          </p:nvGrpSpPr>
          <p:grpSpPr bwMode="auto">
            <a:xfrm>
              <a:off x="5387975" y="2447925"/>
              <a:ext cx="373063" cy="400050"/>
              <a:chOff x="3394" y="1542"/>
              <a:chExt cx="235" cy="252"/>
            </a:xfrm>
          </p:grpSpPr>
          <p:sp>
            <p:nvSpPr>
              <p:cNvPr id="997" name="Freeform 175"/>
              <p:cNvSpPr>
                <a:spLocks/>
              </p:cNvSpPr>
              <p:nvPr/>
            </p:nvSpPr>
            <p:spPr bwMode="auto">
              <a:xfrm>
                <a:off x="3394" y="1542"/>
                <a:ext cx="235" cy="252"/>
              </a:xfrm>
              <a:custGeom>
                <a:avLst/>
                <a:gdLst>
                  <a:gd name="T0" fmla="*/ 118 w 235"/>
                  <a:gd name="T1" fmla="*/ 0 h 252"/>
                  <a:gd name="T2" fmla="*/ 67 w 235"/>
                  <a:gd name="T3" fmla="*/ 8 h 252"/>
                  <a:gd name="T4" fmla="*/ 34 w 235"/>
                  <a:gd name="T5" fmla="*/ 42 h 252"/>
                  <a:gd name="T6" fmla="*/ 9 w 235"/>
                  <a:gd name="T7" fmla="*/ 76 h 252"/>
                  <a:gd name="T8" fmla="*/ 0 w 235"/>
                  <a:gd name="T9" fmla="*/ 126 h 252"/>
                  <a:gd name="T10" fmla="*/ 9 w 235"/>
                  <a:gd name="T11" fmla="*/ 177 h 252"/>
                  <a:gd name="T12" fmla="*/ 34 w 235"/>
                  <a:gd name="T13" fmla="*/ 219 h 252"/>
                  <a:gd name="T14" fmla="*/ 67 w 235"/>
                  <a:gd name="T15" fmla="*/ 244 h 252"/>
                  <a:gd name="T16" fmla="*/ 118 w 235"/>
                  <a:gd name="T17" fmla="*/ 252 h 252"/>
                  <a:gd name="T18" fmla="*/ 168 w 235"/>
                  <a:gd name="T19" fmla="*/ 244 h 252"/>
                  <a:gd name="T20" fmla="*/ 202 w 235"/>
                  <a:gd name="T21" fmla="*/ 219 h 252"/>
                  <a:gd name="T22" fmla="*/ 227 w 235"/>
                  <a:gd name="T23" fmla="*/ 177 h 252"/>
                  <a:gd name="T24" fmla="*/ 235 w 235"/>
                  <a:gd name="T25" fmla="*/ 126 h 252"/>
                  <a:gd name="T26" fmla="*/ 227 w 235"/>
                  <a:gd name="T27" fmla="*/ 76 h 252"/>
                  <a:gd name="T28" fmla="*/ 202 w 235"/>
                  <a:gd name="T29" fmla="*/ 42 h 252"/>
                  <a:gd name="T30" fmla="*/ 168 w 235"/>
                  <a:gd name="T31" fmla="*/ 8 h 252"/>
                  <a:gd name="T32" fmla="*/ 118 w 235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5"/>
                  <a:gd name="T52" fmla="*/ 0 h 252"/>
                  <a:gd name="T53" fmla="*/ 235 w 235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5" h="252">
                    <a:moveTo>
                      <a:pt x="118" y="0"/>
                    </a:moveTo>
                    <a:lnTo>
                      <a:pt x="67" y="8"/>
                    </a:lnTo>
                    <a:lnTo>
                      <a:pt x="34" y="42"/>
                    </a:lnTo>
                    <a:lnTo>
                      <a:pt x="9" y="76"/>
                    </a:lnTo>
                    <a:lnTo>
                      <a:pt x="0" y="126"/>
                    </a:lnTo>
                    <a:lnTo>
                      <a:pt x="9" y="177"/>
                    </a:lnTo>
                    <a:lnTo>
                      <a:pt x="34" y="219"/>
                    </a:lnTo>
                    <a:lnTo>
                      <a:pt x="67" y="244"/>
                    </a:lnTo>
                    <a:lnTo>
                      <a:pt x="118" y="252"/>
                    </a:lnTo>
                    <a:lnTo>
                      <a:pt x="168" y="244"/>
                    </a:lnTo>
                    <a:lnTo>
                      <a:pt x="202" y="219"/>
                    </a:lnTo>
                    <a:lnTo>
                      <a:pt x="227" y="177"/>
                    </a:lnTo>
                    <a:lnTo>
                      <a:pt x="235" y="126"/>
                    </a:lnTo>
                    <a:lnTo>
                      <a:pt x="227" y="76"/>
                    </a:lnTo>
                    <a:lnTo>
                      <a:pt x="202" y="42"/>
                    </a:lnTo>
                    <a:lnTo>
                      <a:pt x="168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98" name="Freeform 176"/>
              <p:cNvSpPr>
                <a:spLocks/>
              </p:cNvSpPr>
              <p:nvPr/>
            </p:nvSpPr>
            <p:spPr bwMode="auto">
              <a:xfrm>
                <a:off x="3403" y="1559"/>
                <a:ext cx="218" cy="219"/>
              </a:xfrm>
              <a:custGeom>
                <a:avLst/>
                <a:gdLst>
                  <a:gd name="T0" fmla="*/ 109 w 218"/>
                  <a:gd name="T1" fmla="*/ 0 h 219"/>
                  <a:gd name="T2" fmla="*/ 67 w 218"/>
                  <a:gd name="T3" fmla="*/ 8 h 219"/>
                  <a:gd name="T4" fmla="*/ 33 w 218"/>
                  <a:gd name="T5" fmla="*/ 34 h 219"/>
                  <a:gd name="T6" fmla="*/ 8 w 218"/>
                  <a:gd name="T7" fmla="*/ 67 h 219"/>
                  <a:gd name="T8" fmla="*/ 0 w 218"/>
                  <a:gd name="T9" fmla="*/ 109 h 219"/>
                  <a:gd name="T10" fmla="*/ 8 w 218"/>
                  <a:gd name="T11" fmla="*/ 151 h 219"/>
                  <a:gd name="T12" fmla="*/ 33 w 218"/>
                  <a:gd name="T13" fmla="*/ 185 h 219"/>
                  <a:gd name="T14" fmla="*/ 67 w 218"/>
                  <a:gd name="T15" fmla="*/ 210 h 219"/>
                  <a:gd name="T16" fmla="*/ 109 w 218"/>
                  <a:gd name="T17" fmla="*/ 219 h 219"/>
                  <a:gd name="T18" fmla="*/ 151 w 218"/>
                  <a:gd name="T19" fmla="*/ 210 h 219"/>
                  <a:gd name="T20" fmla="*/ 193 w 218"/>
                  <a:gd name="T21" fmla="*/ 185 h 219"/>
                  <a:gd name="T22" fmla="*/ 210 w 218"/>
                  <a:gd name="T23" fmla="*/ 151 h 219"/>
                  <a:gd name="T24" fmla="*/ 218 w 218"/>
                  <a:gd name="T25" fmla="*/ 109 h 219"/>
                  <a:gd name="T26" fmla="*/ 210 w 218"/>
                  <a:gd name="T27" fmla="*/ 67 h 219"/>
                  <a:gd name="T28" fmla="*/ 193 w 218"/>
                  <a:gd name="T29" fmla="*/ 34 h 219"/>
                  <a:gd name="T30" fmla="*/ 151 w 218"/>
                  <a:gd name="T31" fmla="*/ 8 h 219"/>
                  <a:gd name="T32" fmla="*/ 109 w 218"/>
                  <a:gd name="T33" fmla="*/ 0 h 2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9"/>
                  <a:gd name="T53" fmla="*/ 218 w 218"/>
                  <a:gd name="T54" fmla="*/ 219 h 2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9">
                    <a:moveTo>
                      <a:pt x="109" y="0"/>
                    </a:moveTo>
                    <a:lnTo>
                      <a:pt x="67" y="8"/>
                    </a:lnTo>
                    <a:lnTo>
                      <a:pt x="33" y="34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3" y="185"/>
                    </a:lnTo>
                    <a:lnTo>
                      <a:pt x="67" y="210"/>
                    </a:lnTo>
                    <a:lnTo>
                      <a:pt x="109" y="219"/>
                    </a:lnTo>
                    <a:lnTo>
                      <a:pt x="151" y="210"/>
                    </a:lnTo>
                    <a:lnTo>
                      <a:pt x="193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93" y="34"/>
                    </a:lnTo>
                    <a:lnTo>
                      <a:pt x="151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99" name="Freeform 177"/>
              <p:cNvSpPr>
                <a:spLocks/>
              </p:cNvSpPr>
              <p:nvPr/>
            </p:nvSpPr>
            <p:spPr bwMode="auto">
              <a:xfrm>
                <a:off x="3411" y="1567"/>
                <a:ext cx="202" cy="202"/>
              </a:xfrm>
              <a:custGeom>
                <a:avLst/>
                <a:gdLst>
                  <a:gd name="T0" fmla="*/ 101 w 202"/>
                  <a:gd name="T1" fmla="*/ 0 h 202"/>
                  <a:gd name="T2" fmla="*/ 59 w 202"/>
                  <a:gd name="T3" fmla="*/ 9 h 202"/>
                  <a:gd name="T4" fmla="*/ 25 w 202"/>
                  <a:gd name="T5" fmla="*/ 34 h 202"/>
                  <a:gd name="T6" fmla="*/ 8 w 202"/>
                  <a:gd name="T7" fmla="*/ 68 h 202"/>
                  <a:gd name="T8" fmla="*/ 0 w 202"/>
                  <a:gd name="T9" fmla="*/ 101 h 202"/>
                  <a:gd name="T10" fmla="*/ 8 w 202"/>
                  <a:gd name="T11" fmla="*/ 143 h 202"/>
                  <a:gd name="T12" fmla="*/ 25 w 202"/>
                  <a:gd name="T13" fmla="*/ 177 h 202"/>
                  <a:gd name="T14" fmla="*/ 59 w 202"/>
                  <a:gd name="T15" fmla="*/ 194 h 202"/>
                  <a:gd name="T16" fmla="*/ 101 w 202"/>
                  <a:gd name="T17" fmla="*/ 202 h 202"/>
                  <a:gd name="T18" fmla="*/ 143 w 202"/>
                  <a:gd name="T19" fmla="*/ 194 h 202"/>
                  <a:gd name="T20" fmla="*/ 176 w 202"/>
                  <a:gd name="T21" fmla="*/ 177 h 202"/>
                  <a:gd name="T22" fmla="*/ 193 w 202"/>
                  <a:gd name="T23" fmla="*/ 143 h 202"/>
                  <a:gd name="T24" fmla="*/ 202 w 202"/>
                  <a:gd name="T25" fmla="*/ 101 h 202"/>
                  <a:gd name="T26" fmla="*/ 193 w 202"/>
                  <a:gd name="T27" fmla="*/ 68 h 202"/>
                  <a:gd name="T28" fmla="*/ 176 w 202"/>
                  <a:gd name="T29" fmla="*/ 34 h 202"/>
                  <a:gd name="T30" fmla="*/ 143 w 202"/>
                  <a:gd name="T31" fmla="*/ 9 h 202"/>
                  <a:gd name="T32" fmla="*/ 101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01" y="0"/>
                    </a:moveTo>
                    <a:lnTo>
                      <a:pt x="59" y="9"/>
                    </a:lnTo>
                    <a:lnTo>
                      <a:pt x="25" y="34"/>
                    </a:lnTo>
                    <a:lnTo>
                      <a:pt x="8" y="68"/>
                    </a:lnTo>
                    <a:lnTo>
                      <a:pt x="0" y="101"/>
                    </a:lnTo>
                    <a:lnTo>
                      <a:pt x="8" y="143"/>
                    </a:lnTo>
                    <a:lnTo>
                      <a:pt x="25" y="177"/>
                    </a:lnTo>
                    <a:lnTo>
                      <a:pt x="59" y="194"/>
                    </a:lnTo>
                    <a:lnTo>
                      <a:pt x="101" y="202"/>
                    </a:lnTo>
                    <a:lnTo>
                      <a:pt x="143" y="194"/>
                    </a:lnTo>
                    <a:lnTo>
                      <a:pt x="176" y="177"/>
                    </a:lnTo>
                    <a:lnTo>
                      <a:pt x="193" y="143"/>
                    </a:lnTo>
                    <a:lnTo>
                      <a:pt x="202" y="101"/>
                    </a:lnTo>
                    <a:lnTo>
                      <a:pt x="193" y="68"/>
                    </a:lnTo>
                    <a:lnTo>
                      <a:pt x="176" y="34"/>
                    </a:lnTo>
                    <a:lnTo>
                      <a:pt x="143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00" name="Freeform 178"/>
              <p:cNvSpPr>
                <a:spLocks/>
              </p:cNvSpPr>
              <p:nvPr/>
            </p:nvSpPr>
            <p:spPr bwMode="auto">
              <a:xfrm>
                <a:off x="3419" y="1576"/>
                <a:ext cx="185" cy="193"/>
              </a:xfrm>
              <a:custGeom>
                <a:avLst/>
                <a:gdLst>
                  <a:gd name="T0" fmla="*/ 93 w 185"/>
                  <a:gd name="T1" fmla="*/ 0 h 193"/>
                  <a:gd name="T2" fmla="*/ 59 w 185"/>
                  <a:gd name="T3" fmla="*/ 8 h 193"/>
                  <a:gd name="T4" fmla="*/ 26 w 185"/>
                  <a:gd name="T5" fmla="*/ 25 h 193"/>
                  <a:gd name="T6" fmla="*/ 9 w 185"/>
                  <a:gd name="T7" fmla="*/ 59 h 193"/>
                  <a:gd name="T8" fmla="*/ 0 w 185"/>
                  <a:gd name="T9" fmla="*/ 92 h 193"/>
                  <a:gd name="T10" fmla="*/ 9 w 185"/>
                  <a:gd name="T11" fmla="*/ 126 h 193"/>
                  <a:gd name="T12" fmla="*/ 26 w 185"/>
                  <a:gd name="T13" fmla="*/ 160 h 193"/>
                  <a:gd name="T14" fmla="*/ 59 w 185"/>
                  <a:gd name="T15" fmla="*/ 185 h 193"/>
                  <a:gd name="T16" fmla="*/ 93 w 185"/>
                  <a:gd name="T17" fmla="*/ 193 h 193"/>
                  <a:gd name="T18" fmla="*/ 135 w 185"/>
                  <a:gd name="T19" fmla="*/ 185 h 193"/>
                  <a:gd name="T20" fmla="*/ 160 w 185"/>
                  <a:gd name="T21" fmla="*/ 160 h 193"/>
                  <a:gd name="T22" fmla="*/ 177 w 185"/>
                  <a:gd name="T23" fmla="*/ 126 h 193"/>
                  <a:gd name="T24" fmla="*/ 185 w 185"/>
                  <a:gd name="T25" fmla="*/ 92 h 193"/>
                  <a:gd name="T26" fmla="*/ 177 w 185"/>
                  <a:gd name="T27" fmla="*/ 59 h 193"/>
                  <a:gd name="T28" fmla="*/ 160 w 185"/>
                  <a:gd name="T29" fmla="*/ 25 h 193"/>
                  <a:gd name="T30" fmla="*/ 135 w 185"/>
                  <a:gd name="T31" fmla="*/ 8 h 193"/>
                  <a:gd name="T32" fmla="*/ 93 w 185"/>
                  <a:gd name="T33" fmla="*/ 0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3"/>
                  <a:gd name="T53" fmla="*/ 185 w 185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3">
                    <a:moveTo>
                      <a:pt x="93" y="0"/>
                    </a:moveTo>
                    <a:lnTo>
                      <a:pt x="59" y="8"/>
                    </a:lnTo>
                    <a:lnTo>
                      <a:pt x="26" y="25"/>
                    </a:lnTo>
                    <a:lnTo>
                      <a:pt x="9" y="59"/>
                    </a:lnTo>
                    <a:lnTo>
                      <a:pt x="0" y="92"/>
                    </a:lnTo>
                    <a:lnTo>
                      <a:pt x="9" y="126"/>
                    </a:lnTo>
                    <a:lnTo>
                      <a:pt x="26" y="160"/>
                    </a:lnTo>
                    <a:lnTo>
                      <a:pt x="59" y="185"/>
                    </a:lnTo>
                    <a:lnTo>
                      <a:pt x="93" y="193"/>
                    </a:lnTo>
                    <a:lnTo>
                      <a:pt x="135" y="185"/>
                    </a:lnTo>
                    <a:lnTo>
                      <a:pt x="160" y="160"/>
                    </a:lnTo>
                    <a:lnTo>
                      <a:pt x="177" y="126"/>
                    </a:lnTo>
                    <a:lnTo>
                      <a:pt x="185" y="92"/>
                    </a:lnTo>
                    <a:lnTo>
                      <a:pt x="177" y="59"/>
                    </a:lnTo>
                    <a:lnTo>
                      <a:pt x="160" y="25"/>
                    </a:lnTo>
                    <a:lnTo>
                      <a:pt x="135" y="8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01" name="Freeform 179"/>
              <p:cNvSpPr>
                <a:spLocks/>
              </p:cNvSpPr>
              <p:nvPr/>
            </p:nvSpPr>
            <p:spPr bwMode="auto">
              <a:xfrm>
                <a:off x="3428" y="1584"/>
                <a:ext cx="176" cy="177"/>
              </a:xfrm>
              <a:custGeom>
                <a:avLst/>
                <a:gdLst>
                  <a:gd name="T0" fmla="*/ 84 w 176"/>
                  <a:gd name="T1" fmla="*/ 0 h 177"/>
                  <a:gd name="T2" fmla="*/ 50 w 176"/>
                  <a:gd name="T3" fmla="*/ 9 h 177"/>
                  <a:gd name="T4" fmla="*/ 25 w 176"/>
                  <a:gd name="T5" fmla="*/ 25 h 177"/>
                  <a:gd name="T6" fmla="*/ 8 w 176"/>
                  <a:gd name="T7" fmla="*/ 51 h 177"/>
                  <a:gd name="T8" fmla="*/ 0 w 176"/>
                  <a:gd name="T9" fmla="*/ 84 h 177"/>
                  <a:gd name="T10" fmla="*/ 8 w 176"/>
                  <a:gd name="T11" fmla="*/ 118 h 177"/>
                  <a:gd name="T12" fmla="*/ 25 w 176"/>
                  <a:gd name="T13" fmla="*/ 152 h 177"/>
                  <a:gd name="T14" fmla="*/ 50 w 176"/>
                  <a:gd name="T15" fmla="*/ 168 h 177"/>
                  <a:gd name="T16" fmla="*/ 84 w 176"/>
                  <a:gd name="T17" fmla="*/ 177 h 177"/>
                  <a:gd name="T18" fmla="*/ 117 w 176"/>
                  <a:gd name="T19" fmla="*/ 168 h 177"/>
                  <a:gd name="T20" fmla="*/ 151 w 176"/>
                  <a:gd name="T21" fmla="*/ 152 h 177"/>
                  <a:gd name="T22" fmla="*/ 168 w 176"/>
                  <a:gd name="T23" fmla="*/ 118 h 177"/>
                  <a:gd name="T24" fmla="*/ 176 w 176"/>
                  <a:gd name="T25" fmla="*/ 84 h 177"/>
                  <a:gd name="T26" fmla="*/ 168 w 176"/>
                  <a:gd name="T27" fmla="*/ 51 h 177"/>
                  <a:gd name="T28" fmla="*/ 151 w 176"/>
                  <a:gd name="T29" fmla="*/ 25 h 177"/>
                  <a:gd name="T30" fmla="*/ 117 w 176"/>
                  <a:gd name="T31" fmla="*/ 9 h 177"/>
                  <a:gd name="T32" fmla="*/ 84 w 176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6"/>
                  <a:gd name="T52" fmla="*/ 0 h 177"/>
                  <a:gd name="T53" fmla="*/ 176 w 176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6" h="177">
                    <a:moveTo>
                      <a:pt x="84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84"/>
                    </a:lnTo>
                    <a:lnTo>
                      <a:pt x="8" y="118"/>
                    </a:lnTo>
                    <a:lnTo>
                      <a:pt x="25" y="152"/>
                    </a:lnTo>
                    <a:lnTo>
                      <a:pt x="50" y="168"/>
                    </a:lnTo>
                    <a:lnTo>
                      <a:pt x="84" y="177"/>
                    </a:lnTo>
                    <a:lnTo>
                      <a:pt x="117" y="168"/>
                    </a:lnTo>
                    <a:lnTo>
                      <a:pt x="151" y="152"/>
                    </a:lnTo>
                    <a:lnTo>
                      <a:pt x="168" y="118"/>
                    </a:lnTo>
                    <a:lnTo>
                      <a:pt x="176" y="84"/>
                    </a:lnTo>
                    <a:lnTo>
                      <a:pt x="168" y="51"/>
                    </a:lnTo>
                    <a:lnTo>
                      <a:pt x="151" y="25"/>
                    </a:lnTo>
                    <a:lnTo>
                      <a:pt x="117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02" name="Freeform 180"/>
              <p:cNvSpPr>
                <a:spLocks/>
              </p:cNvSpPr>
              <p:nvPr/>
            </p:nvSpPr>
            <p:spPr bwMode="auto">
              <a:xfrm>
                <a:off x="3436" y="1593"/>
                <a:ext cx="160" cy="159"/>
              </a:xfrm>
              <a:custGeom>
                <a:avLst/>
                <a:gdLst>
                  <a:gd name="T0" fmla="*/ 76 w 160"/>
                  <a:gd name="T1" fmla="*/ 0 h 159"/>
                  <a:gd name="T2" fmla="*/ 51 w 160"/>
                  <a:gd name="T3" fmla="*/ 8 h 159"/>
                  <a:gd name="T4" fmla="*/ 25 w 160"/>
                  <a:gd name="T5" fmla="*/ 25 h 159"/>
                  <a:gd name="T6" fmla="*/ 9 w 160"/>
                  <a:gd name="T7" fmla="*/ 50 h 159"/>
                  <a:gd name="T8" fmla="*/ 0 w 160"/>
                  <a:gd name="T9" fmla="*/ 75 h 159"/>
                  <a:gd name="T10" fmla="*/ 9 w 160"/>
                  <a:gd name="T11" fmla="*/ 109 h 159"/>
                  <a:gd name="T12" fmla="*/ 25 w 160"/>
                  <a:gd name="T13" fmla="*/ 134 h 159"/>
                  <a:gd name="T14" fmla="*/ 51 w 160"/>
                  <a:gd name="T15" fmla="*/ 151 h 159"/>
                  <a:gd name="T16" fmla="*/ 76 w 160"/>
                  <a:gd name="T17" fmla="*/ 159 h 159"/>
                  <a:gd name="T18" fmla="*/ 109 w 160"/>
                  <a:gd name="T19" fmla="*/ 151 h 159"/>
                  <a:gd name="T20" fmla="*/ 135 w 160"/>
                  <a:gd name="T21" fmla="*/ 134 h 159"/>
                  <a:gd name="T22" fmla="*/ 151 w 160"/>
                  <a:gd name="T23" fmla="*/ 109 h 159"/>
                  <a:gd name="T24" fmla="*/ 160 w 160"/>
                  <a:gd name="T25" fmla="*/ 75 h 159"/>
                  <a:gd name="T26" fmla="*/ 151 w 160"/>
                  <a:gd name="T27" fmla="*/ 50 h 159"/>
                  <a:gd name="T28" fmla="*/ 135 w 160"/>
                  <a:gd name="T29" fmla="*/ 25 h 159"/>
                  <a:gd name="T30" fmla="*/ 109 w 160"/>
                  <a:gd name="T31" fmla="*/ 8 h 159"/>
                  <a:gd name="T32" fmla="*/ 76 w 160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159"/>
                  <a:gd name="T53" fmla="*/ 160 w 160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159">
                    <a:moveTo>
                      <a:pt x="76" y="0"/>
                    </a:moveTo>
                    <a:lnTo>
                      <a:pt x="51" y="8"/>
                    </a:lnTo>
                    <a:lnTo>
                      <a:pt x="25" y="25"/>
                    </a:lnTo>
                    <a:lnTo>
                      <a:pt x="9" y="50"/>
                    </a:lnTo>
                    <a:lnTo>
                      <a:pt x="0" y="75"/>
                    </a:lnTo>
                    <a:lnTo>
                      <a:pt x="9" y="109"/>
                    </a:lnTo>
                    <a:lnTo>
                      <a:pt x="25" y="134"/>
                    </a:lnTo>
                    <a:lnTo>
                      <a:pt x="51" y="151"/>
                    </a:lnTo>
                    <a:lnTo>
                      <a:pt x="76" y="159"/>
                    </a:lnTo>
                    <a:lnTo>
                      <a:pt x="109" y="151"/>
                    </a:lnTo>
                    <a:lnTo>
                      <a:pt x="135" y="134"/>
                    </a:lnTo>
                    <a:lnTo>
                      <a:pt x="151" y="109"/>
                    </a:lnTo>
                    <a:lnTo>
                      <a:pt x="160" y="75"/>
                    </a:lnTo>
                    <a:lnTo>
                      <a:pt x="151" y="50"/>
                    </a:lnTo>
                    <a:lnTo>
                      <a:pt x="135" y="25"/>
                    </a:lnTo>
                    <a:lnTo>
                      <a:pt x="109" y="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03" name="Freeform 181"/>
              <p:cNvSpPr>
                <a:spLocks/>
              </p:cNvSpPr>
              <p:nvPr/>
            </p:nvSpPr>
            <p:spPr bwMode="auto">
              <a:xfrm>
                <a:off x="3445" y="1601"/>
                <a:ext cx="142" cy="143"/>
              </a:xfrm>
              <a:custGeom>
                <a:avLst/>
                <a:gdLst>
                  <a:gd name="T0" fmla="*/ 67 w 142"/>
                  <a:gd name="T1" fmla="*/ 0 h 143"/>
                  <a:gd name="T2" fmla="*/ 42 w 142"/>
                  <a:gd name="T3" fmla="*/ 8 h 143"/>
                  <a:gd name="T4" fmla="*/ 25 w 142"/>
                  <a:gd name="T5" fmla="*/ 25 h 143"/>
                  <a:gd name="T6" fmla="*/ 8 w 142"/>
                  <a:gd name="T7" fmla="*/ 42 h 143"/>
                  <a:gd name="T8" fmla="*/ 0 w 142"/>
                  <a:gd name="T9" fmla="*/ 67 h 143"/>
                  <a:gd name="T10" fmla="*/ 8 w 142"/>
                  <a:gd name="T11" fmla="*/ 101 h 143"/>
                  <a:gd name="T12" fmla="*/ 25 w 142"/>
                  <a:gd name="T13" fmla="*/ 118 h 143"/>
                  <a:gd name="T14" fmla="*/ 42 w 142"/>
                  <a:gd name="T15" fmla="*/ 135 h 143"/>
                  <a:gd name="T16" fmla="*/ 67 w 142"/>
                  <a:gd name="T17" fmla="*/ 143 h 143"/>
                  <a:gd name="T18" fmla="*/ 100 w 142"/>
                  <a:gd name="T19" fmla="*/ 135 h 143"/>
                  <a:gd name="T20" fmla="*/ 117 w 142"/>
                  <a:gd name="T21" fmla="*/ 118 h 143"/>
                  <a:gd name="T22" fmla="*/ 134 w 142"/>
                  <a:gd name="T23" fmla="*/ 101 h 143"/>
                  <a:gd name="T24" fmla="*/ 142 w 142"/>
                  <a:gd name="T25" fmla="*/ 67 h 143"/>
                  <a:gd name="T26" fmla="*/ 134 w 142"/>
                  <a:gd name="T27" fmla="*/ 42 h 143"/>
                  <a:gd name="T28" fmla="*/ 117 w 142"/>
                  <a:gd name="T29" fmla="*/ 25 h 143"/>
                  <a:gd name="T30" fmla="*/ 100 w 142"/>
                  <a:gd name="T31" fmla="*/ 8 h 143"/>
                  <a:gd name="T32" fmla="*/ 67 w 142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2"/>
                  <a:gd name="T52" fmla="*/ 0 h 143"/>
                  <a:gd name="T53" fmla="*/ 142 w 142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2" h="143">
                    <a:moveTo>
                      <a:pt x="67" y="0"/>
                    </a:moveTo>
                    <a:lnTo>
                      <a:pt x="42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25" y="118"/>
                    </a:lnTo>
                    <a:lnTo>
                      <a:pt x="42" y="135"/>
                    </a:lnTo>
                    <a:lnTo>
                      <a:pt x="67" y="143"/>
                    </a:lnTo>
                    <a:lnTo>
                      <a:pt x="100" y="135"/>
                    </a:lnTo>
                    <a:lnTo>
                      <a:pt x="117" y="118"/>
                    </a:lnTo>
                    <a:lnTo>
                      <a:pt x="134" y="101"/>
                    </a:lnTo>
                    <a:lnTo>
                      <a:pt x="142" y="67"/>
                    </a:lnTo>
                    <a:lnTo>
                      <a:pt x="134" y="42"/>
                    </a:lnTo>
                    <a:lnTo>
                      <a:pt x="117" y="25"/>
                    </a:lnTo>
                    <a:lnTo>
                      <a:pt x="100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04" name="Freeform 182"/>
              <p:cNvSpPr>
                <a:spLocks/>
              </p:cNvSpPr>
              <p:nvPr/>
            </p:nvSpPr>
            <p:spPr bwMode="auto">
              <a:xfrm>
                <a:off x="3453" y="1609"/>
                <a:ext cx="126" cy="127"/>
              </a:xfrm>
              <a:custGeom>
                <a:avLst/>
                <a:gdLst>
                  <a:gd name="T0" fmla="*/ 59 w 126"/>
                  <a:gd name="T1" fmla="*/ 0 h 127"/>
                  <a:gd name="T2" fmla="*/ 34 w 126"/>
                  <a:gd name="T3" fmla="*/ 9 h 127"/>
                  <a:gd name="T4" fmla="*/ 17 w 126"/>
                  <a:gd name="T5" fmla="*/ 26 h 127"/>
                  <a:gd name="T6" fmla="*/ 8 w 126"/>
                  <a:gd name="T7" fmla="*/ 42 h 127"/>
                  <a:gd name="T8" fmla="*/ 0 w 126"/>
                  <a:gd name="T9" fmla="*/ 68 h 127"/>
                  <a:gd name="T10" fmla="*/ 8 w 126"/>
                  <a:gd name="T11" fmla="*/ 93 h 127"/>
                  <a:gd name="T12" fmla="*/ 17 w 126"/>
                  <a:gd name="T13" fmla="*/ 110 h 127"/>
                  <a:gd name="T14" fmla="*/ 34 w 126"/>
                  <a:gd name="T15" fmla="*/ 127 h 127"/>
                  <a:gd name="T16" fmla="*/ 59 w 126"/>
                  <a:gd name="T17" fmla="*/ 127 h 127"/>
                  <a:gd name="T18" fmla="*/ 84 w 126"/>
                  <a:gd name="T19" fmla="*/ 127 h 127"/>
                  <a:gd name="T20" fmla="*/ 109 w 126"/>
                  <a:gd name="T21" fmla="*/ 110 h 127"/>
                  <a:gd name="T22" fmla="*/ 118 w 126"/>
                  <a:gd name="T23" fmla="*/ 93 h 127"/>
                  <a:gd name="T24" fmla="*/ 126 w 126"/>
                  <a:gd name="T25" fmla="*/ 68 h 127"/>
                  <a:gd name="T26" fmla="*/ 118 w 126"/>
                  <a:gd name="T27" fmla="*/ 42 h 127"/>
                  <a:gd name="T28" fmla="*/ 109 w 126"/>
                  <a:gd name="T29" fmla="*/ 26 h 127"/>
                  <a:gd name="T30" fmla="*/ 84 w 126"/>
                  <a:gd name="T31" fmla="*/ 9 h 127"/>
                  <a:gd name="T32" fmla="*/ 59 w 126"/>
                  <a:gd name="T33" fmla="*/ 0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7"/>
                  <a:gd name="T53" fmla="*/ 126 w 126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7">
                    <a:moveTo>
                      <a:pt x="59" y="0"/>
                    </a:moveTo>
                    <a:lnTo>
                      <a:pt x="34" y="9"/>
                    </a:lnTo>
                    <a:lnTo>
                      <a:pt x="17" y="26"/>
                    </a:lnTo>
                    <a:lnTo>
                      <a:pt x="8" y="42"/>
                    </a:lnTo>
                    <a:lnTo>
                      <a:pt x="0" y="68"/>
                    </a:lnTo>
                    <a:lnTo>
                      <a:pt x="8" y="93"/>
                    </a:lnTo>
                    <a:lnTo>
                      <a:pt x="17" y="110"/>
                    </a:lnTo>
                    <a:lnTo>
                      <a:pt x="34" y="127"/>
                    </a:lnTo>
                    <a:lnTo>
                      <a:pt x="59" y="127"/>
                    </a:lnTo>
                    <a:lnTo>
                      <a:pt x="84" y="127"/>
                    </a:lnTo>
                    <a:lnTo>
                      <a:pt x="109" y="110"/>
                    </a:lnTo>
                    <a:lnTo>
                      <a:pt x="118" y="93"/>
                    </a:lnTo>
                    <a:lnTo>
                      <a:pt x="126" y="68"/>
                    </a:lnTo>
                    <a:lnTo>
                      <a:pt x="118" y="42"/>
                    </a:lnTo>
                    <a:lnTo>
                      <a:pt x="109" y="26"/>
                    </a:lnTo>
                    <a:lnTo>
                      <a:pt x="84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05" name="Freeform 183"/>
              <p:cNvSpPr>
                <a:spLocks/>
              </p:cNvSpPr>
              <p:nvPr/>
            </p:nvSpPr>
            <p:spPr bwMode="auto">
              <a:xfrm>
                <a:off x="3461" y="1618"/>
                <a:ext cx="110" cy="109"/>
              </a:xfrm>
              <a:custGeom>
                <a:avLst/>
                <a:gdLst>
                  <a:gd name="T0" fmla="*/ 59 w 110"/>
                  <a:gd name="T1" fmla="*/ 0 h 109"/>
                  <a:gd name="T2" fmla="*/ 34 w 110"/>
                  <a:gd name="T3" fmla="*/ 8 h 109"/>
                  <a:gd name="T4" fmla="*/ 17 w 110"/>
                  <a:gd name="T5" fmla="*/ 17 h 109"/>
                  <a:gd name="T6" fmla="*/ 9 w 110"/>
                  <a:gd name="T7" fmla="*/ 33 h 109"/>
                  <a:gd name="T8" fmla="*/ 0 w 110"/>
                  <a:gd name="T9" fmla="*/ 59 h 109"/>
                  <a:gd name="T10" fmla="*/ 9 w 110"/>
                  <a:gd name="T11" fmla="*/ 76 h 109"/>
                  <a:gd name="T12" fmla="*/ 17 w 110"/>
                  <a:gd name="T13" fmla="*/ 92 h 109"/>
                  <a:gd name="T14" fmla="*/ 34 w 110"/>
                  <a:gd name="T15" fmla="*/ 109 h 109"/>
                  <a:gd name="T16" fmla="*/ 59 w 110"/>
                  <a:gd name="T17" fmla="*/ 109 h 109"/>
                  <a:gd name="T18" fmla="*/ 76 w 110"/>
                  <a:gd name="T19" fmla="*/ 109 h 109"/>
                  <a:gd name="T20" fmla="*/ 93 w 110"/>
                  <a:gd name="T21" fmla="*/ 92 h 109"/>
                  <a:gd name="T22" fmla="*/ 110 w 110"/>
                  <a:gd name="T23" fmla="*/ 76 h 109"/>
                  <a:gd name="T24" fmla="*/ 110 w 110"/>
                  <a:gd name="T25" fmla="*/ 59 h 109"/>
                  <a:gd name="T26" fmla="*/ 110 w 110"/>
                  <a:gd name="T27" fmla="*/ 33 h 109"/>
                  <a:gd name="T28" fmla="*/ 93 w 110"/>
                  <a:gd name="T29" fmla="*/ 17 h 109"/>
                  <a:gd name="T30" fmla="*/ 76 w 110"/>
                  <a:gd name="T31" fmla="*/ 8 h 109"/>
                  <a:gd name="T32" fmla="*/ 59 w 110"/>
                  <a:gd name="T33" fmla="*/ 0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109"/>
                  <a:gd name="T53" fmla="*/ 110 w 110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109">
                    <a:moveTo>
                      <a:pt x="59" y="0"/>
                    </a:moveTo>
                    <a:lnTo>
                      <a:pt x="34" y="8"/>
                    </a:lnTo>
                    <a:lnTo>
                      <a:pt x="17" y="17"/>
                    </a:lnTo>
                    <a:lnTo>
                      <a:pt x="9" y="33"/>
                    </a:lnTo>
                    <a:lnTo>
                      <a:pt x="0" y="59"/>
                    </a:lnTo>
                    <a:lnTo>
                      <a:pt x="9" y="76"/>
                    </a:lnTo>
                    <a:lnTo>
                      <a:pt x="17" y="92"/>
                    </a:lnTo>
                    <a:lnTo>
                      <a:pt x="34" y="109"/>
                    </a:lnTo>
                    <a:lnTo>
                      <a:pt x="59" y="109"/>
                    </a:lnTo>
                    <a:lnTo>
                      <a:pt x="76" y="109"/>
                    </a:lnTo>
                    <a:lnTo>
                      <a:pt x="93" y="92"/>
                    </a:lnTo>
                    <a:lnTo>
                      <a:pt x="110" y="76"/>
                    </a:lnTo>
                    <a:lnTo>
                      <a:pt x="110" y="59"/>
                    </a:lnTo>
                    <a:lnTo>
                      <a:pt x="110" y="33"/>
                    </a:lnTo>
                    <a:lnTo>
                      <a:pt x="93" y="17"/>
                    </a:lnTo>
                    <a:lnTo>
                      <a:pt x="76" y="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06" name="Freeform 184"/>
              <p:cNvSpPr>
                <a:spLocks/>
              </p:cNvSpPr>
              <p:nvPr/>
            </p:nvSpPr>
            <p:spPr bwMode="auto">
              <a:xfrm>
                <a:off x="3470" y="1626"/>
                <a:ext cx="92" cy="93"/>
              </a:xfrm>
              <a:custGeom>
                <a:avLst/>
                <a:gdLst>
                  <a:gd name="T0" fmla="*/ 50 w 92"/>
                  <a:gd name="T1" fmla="*/ 0 h 93"/>
                  <a:gd name="T2" fmla="*/ 25 w 92"/>
                  <a:gd name="T3" fmla="*/ 9 h 93"/>
                  <a:gd name="T4" fmla="*/ 17 w 92"/>
                  <a:gd name="T5" fmla="*/ 17 h 93"/>
                  <a:gd name="T6" fmla="*/ 0 w 92"/>
                  <a:gd name="T7" fmla="*/ 51 h 93"/>
                  <a:gd name="T8" fmla="*/ 17 w 92"/>
                  <a:gd name="T9" fmla="*/ 84 h 93"/>
                  <a:gd name="T10" fmla="*/ 50 w 92"/>
                  <a:gd name="T11" fmla="*/ 93 h 93"/>
                  <a:gd name="T12" fmla="*/ 84 w 92"/>
                  <a:gd name="T13" fmla="*/ 84 h 93"/>
                  <a:gd name="T14" fmla="*/ 92 w 92"/>
                  <a:gd name="T15" fmla="*/ 51 h 93"/>
                  <a:gd name="T16" fmla="*/ 84 w 92"/>
                  <a:gd name="T17" fmla="*/ 17 h 93"/>
                  <a:gd name="T18" fmla="*/ 67 w 92"/>
                  <a:gd name="T19" fmla="*/ 9 h 93"/>
                  <a:gd name="T20" fmla="*/ 50 w 92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3"/>
                  <a:gd name="T35" fmla="*/ 92 w 92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3">
                    <a:moveTo>
                      <a:pt x="50" y="0"/>
                    </a:moveTo>
                    <a:lnTo>
                      <a:pt x="25" y="9"/>
                    </a:lnTo>
                    <a:lnTo>
                      <a:pt x="17" y="17"/>
                    </a:lnTo>
                    <a:lnTo>
                      <a:pt x="0" y="51"/>
                    </a:lnTo>
                    <a:lnTo>
                      <a:pt x="17" y="84"/>
                    </a:lnTo>
                    <a:lnTo>
                      <a:pt x="50" y="93"/>
                    </a:lnTo>
                    <a:lnTo>
                      <a:pt x="84" y="84"/>
                    </a:lnTo>
                    <a:lnTo>
                      <a:pt x="92" y="51"/>
                    </a:lnTo>
                    <a:lnTo>
                      <a:pt x="84" y="17"/>
                    </a:lnTo>
                    <a:lnTo>
                      <a:pt x="67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07" name="Freeform 185"/>
              <p:cNvSpPr>
                <a:spLocks/>
              </p:cNvSpPr>
              <p:nvPr/>
            </p:nvSpPr>
            <p:spPr bwMode="auto">
              <a:xfrm>
                <a:off x="3478" y="1635"/>
                <a:ext cx="76" cy="75"/>
              </a:xfrm>
              <a:custGeom>
                <a:avLst/>
                <a:gdLst>
                  <a:gd name="T0" fmla="*/ 42 w 76"/>
                  <a:gd name="T1" fmla="*/ 0 h 75"/>
                  <a:gd name="T2" fmla="*/ 9 w 76"/>
                  <a:gd name="T3" fmla="*/ 8 h 75"/>
                  <a:gd name="T4" fmla="*/ 0 w 76"/>
                  <a:gd name="T5" fmla="*/ 42 h 75"/>
                  <a:gd name="T6" fmla="*/ 9 w 76"/>
                  <a:gd name="T7" fmla="*/ 67 h 75"/>
                  <a:gd name="T8" fmla="*/ 42 w 76"/>
                  <a:gd name="T9" fmla="*/ 75 h 75"/>
                  <a:gd name="T10" fmla="*/ 67 w 76"/>
                  <a:gd name="T11" fmla="*/ 67 h 75"/>
                  <a:gd name="T12" fmla="*/ 76 w 76"/>
                  <a:gd name="T13" fmla="*/ 42 h 75"/>
                  <a:gd name="T14" fmla="*/ 67 w 76"/>
                  <a:gd name="T15" fmla="*/ 8 h 75"/>
                  <a:gd name="T16" fmla="*/ 42 w 76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5"/>
                  <a:gd name="T29" fmla="*/ 76 w 76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5">
                    <a:moveTo>
                      <a:pt x="42" y="0"/>
                    </a:moveTo>
                    <a:lnTo>
                      <a:pt x="9" y="8"/>
                    </a:lnTo>
                    <a:lnTo>
                      <a:pt x="0" y="42"/>
                    </a:lnTo>
                    <a:lnTo>
                      <a:pt x="9" y="67"/>
                    </a:lnTo>
                    <a:lnTo>
                      <a:pt x="42" y="75"/>
                    </a:lnTo>
                    <a:lnTo>
                      <a:pt x="67" y="67"/>
                    </a:lnTo>
                    <a:lnTo>
                      <a:pt x="76" y="42"/>
                    </a:lnTo>
                    <a:lnTo>
                      <a:pt x="67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08" name="Freeform 186"/>
              <p:cNvSpPr>
                <a:spLocks/>
              </p:cNvSpPr>
              <p:nvPr/>
            </p:nvSpPr>
            <p:spPr bwMode="auto">
              <a:xfrm>
                <a:off x="3487" y="1643"/>
                <a:ext cx="58" cy="67"/>
              </a:xfrm>
              <a:custGeom>
                <a:avLst/>
                <a:gdLst>
                  <a:gd name="T0" fmla="*/ 33 w 58"/>
                  <a:gd name="T1" fmla="*/ 0 h 67"/>
                  <a:gd name="T2" fmla="*/ 8 w 58"/>
                  <a:gd name="T3" fmla="*/ 8 h 67"/>
                  <a:gd name="T4" fmla="*/ 0 w 58"/>
                  <a:gd name="T5" fmla="*/ 34 h 67"/>
                  <a:gd name="T6" fmla="*/ 8 w 58"/>
                  <a:gd name="T7" fmla="*/ 59 h 67"/>
                  <a:gd name="T8" fmla="*/ 33 w 58"/>
                  <a:gd name="T9" fmla="*/ 67 h 67"/>
                  <a:gd name="T10" fmla="*/ 50 w 58"/>
                  <a:gd name="T11" fmla="*/ 59 h 67"/>
                  <a:gd name="T12" fmla="*/ 58 w 58"/>
                  <a:gd name="T13" fmla="*/ 34 h 67"/>
                  <a:gd name="T14" fmla="*/ 50 w 58"/>
                  <a:gd name="T15" fmla="*/ 8 h 67"/>
                  <a:gd name="T16" fmla="*/ 33 w 58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67"/>
                  <a:gd name="T29" fmla="*/ 58 w 5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67">
                    <a:moveTo>
                      <a:pt x="33" y="0"/>
                    </a:moveTo>
                    <a:lnTo>
                      <a:pt x="8" y="8"/>
                    </a:lnTo>
                    <a:lnTo>
                      <a:pt x="0" y="34"/>
                    </a:lnTo>
                    <a:lnTo>
                      <a:pt x="8" y="59"/>
                    </a:lnTo>
                    <a:lnTo>
                      <a:pt x="33" y="67"/>
                    </a:lnTo>
                    <a:lnTo>
                      <a:pt x="50" y="59"/>
                    </a:lnTo>
                    <a:lnTo>
                      <a:pt x="58" y="34"/>
                    </a:lnTo>
                    <a:lnTo>
                      <a:pt x="50" y="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09" name="Freeform 187"/>
              <p:cNvSpPr>
                <a:spLocks/>
              </p:cNvSpPr>
              <p:nvPr/>
            </p:nvSpPr>
            <p:spPr bwMode="auto">
              <a:xfrm>
                <a:off x="3495" y="1651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8 w 50"/>
                  <a:gd name="T3" fmla="*/ 9 h 51"/>
                  <a:gd name="T4" fmla="*/ 0 w 50"/>
                  <a:gd name="T5" fmla="*/ 26 h 51"/>
                  <a:gd name="T6" fmla="*/ 8 w 50"/>
                  <a:gd name="T7" fmla="*/ 43 h 51"/>
                  <a:gd name="T8" fmla="*/ 25 w 50"/>
                  <a:gd name="T9" fmla="*/ 51 h 51"/>
                  <a:gd name="T10" fmla="*/ 42 w 50"/>
                  <a:gd name="T11" fmla="*/ 43 h 51"/>
                  <a:gd name="T12" fmla="*/ 50 w 50"/>
                  <a:gd name="T13" fmla="*/ 26 h 51"/>
                  <a:gd name="T14" fmla="*/ 42 w 50"/>
                  <a:gd name="T15" fmla="*/ 9 h 51"/>
                  <a:gd name="T16" fmla="*/ 25 w 50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1"/>
                  <a:gd name="T29" fmla="*/ 50 w 5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1">
                    <a:moveTo>
                      <a:pt x="25" y="0"/>
                    </a:moveTo>
                    <a:lnTo>
                      <a:pt x="8" y="9"/>
                    </a:lnTo>
                    <a:lnTo>
                      <a:pt x="0" y="26"/>
                    </a:lnTo>
                    <a:lnTo>
                      <a:pt x="8" y="43"/>
                    </a:lnTo>
                    <a:lnTo>
                      <a:pt x="25" y="51"/>
                    </a:lnTo>
                    <a:lnTo>
                      <a:pt x="42" y="43"/>
                    </a:lnTo>
                    <a:lnTo>
                      <a:pt x="50" y="26"/>
                    </a:lnTo>
                    <a:lnTo>
                      <a:pt x="42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10" name="Freeform 188"/>
              <p:cNvSpPr>
                <a:spLocks/>
              </p:cNvSpPr>
              <p:nvPr/>
            </p:nvSpPr>
            <p:spPr bwMode="auto">
              <a:xfrm>
                <a:off x="3503" y="1660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9 w 34"/>
                  <a:gd name="T3" fmla="*/ 8 h 34"/>
                  <a:gd name="T4" fmla="*/ 0 w 34"/>
                  <a:gd name="T5" fmla="*/ 17 h 34"/>
                  <a:gd name="T6" fmla="*/ 9 w 34"/>
                  <a:gd name="T7" fmla="*/ 25 h 34"/>
                  <a:gd name="T8" fmla="*/ 17 w 34"/>
                  <a:gd name="T9" fmla="*/ 34 h 34"/>
                  <a:gd name="T10" fmla="*/ 26 w 34"/>
                  <a:gd name="T11" fmla="*/ 25 h 34"/>
                  <a:gd name="T12" fmla="*/ 34 w 34"/>
                  <a:gd name="T13" fmla="*/ 17 h 34"/>
                  <a:gd name="T14" fmla="*/ 26 w 34"/>
                  <a:gd name="T15" fmla="*/ 8 h 34"/>
                  <a:gd name="T16" fmla="*/ 17 w 34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4"/>
                  <a:gd name="T29" fmla="*/ 34 w 34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4">
                    <a:moveTo>
                      <a:pt x="17" y="0"/>
                    </a:moveTo>
                    <a:lnTo>
                      <a:pt x="9" y="8"/>
                    </a:lnTo>
                    <a:lnTo>
                      <a:pt x="0" y="17"/>
                    </a:lnTo>
                    <a:lnTo>
                      <a:pt x="9" y="25"/>
                    </a:lnTo>
                    <a:lnTo>
                      <a:pt x="17" y="34"/>
                    </a:lnTo>
                    <a:lnTo>
                      <a:pt x="26" y="25"/>
                    </a:lnTo>
                    <a:lnTo>
                      <a:pt x="34" y="17"/>
                    </a:lnTo>
                    <a:lnTo>
                      <a:pt x="26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11" name="Freeform 189"/>
              <p:cNvSpPr>
                <a:spLocks/>
              </p:cNvSpPr>
              <p:nvPr/>
            </p:nvSpPr>
            <p:spPr bwMode="auto">
              <a:xfrm>
                <a:off x="3512" y="1668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0 w 17"/>
                  <a:gd name="T3" fmla="*/ 0 h 17"/>
                  <a:gd name="T4" fmla="*/ 0 w 17"/>
                  <a:gd name="T5" fmla="*/ 9 h 17"/>
                  <a:gd name="T6" fmla="*/ 0 w 17"/>
                  <a:gd name="T7" fmla="*/ 17 h 17"/>
                  <a:gd name="T8" fmla="*/ 8 w 17"/>
                  <a:gd name="T9" fmla="*/ 17 h 17"/>
                  <a:gd name="T10" fmla="*/ 17 w 17"/>
                  <a:gd name="T11" fmla="*/ 17 h 17"/>
                  <a:gd name="T12" fmla="*/ 17 w 17"/>
                  <a:gd name="T13" fmla="*/ 9 h 17"/>
                  <a:gd name="T14" fmla="*/ 17 w 17"/>
                  <a:gd name="T15" fmla="*/ 0 h 17"/>
                  <a:gd name="T16" fmla="*/ 8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8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97" name="Group 206"/>
            <p:cNvGrpSpPr>
              <a:grpSpLocks/>
            </p:cNvGrpSpPr>
            <p:nvPr/>
          </p:nvGrpSpPr>
          <p:grpSpPr bwMode="auto">
            <a:xfrm>
              <a:off x="6042025" y="2447925"/>
              <a:ext cx="373063" cy="400050"/>
              <a:chOff x="3806" y="1542"/>
              <a:chExt cx="235" cy="252"/>
            </a:xfrm>
          </p:grpSpPr>
          <p:sp>
            <p:nvSpPr>
              <p:cNvPr id="982" name="Freeform 191"/>
              <p:cNvSpPr>
                <a:spLocks/>
              </p:cNvSpPr>
              <p:nvPr/>
            </p:nvSpPr>
            <p:spPr bwMode="auto">
              <a:xfrm>
                <a:off x="3806" y="1542"/>
                <a:ext cx="235" cy="252"/>
              </a:xfrm>
              <a:custGeom>
                <a:avLst/>
                <a:gdLst>
                  <a:gd name="T0" fmla="*/ 117 w 235"/>
                  <a:gd name="T1" fmla="*/ 0 h 252"/>
                  <a:gd name="T2" fmla="*/ 67 w 235"/>
                  <a:gd name="T3" fmla="*/ 8 h 252"/>
                  <a:gd name="T4" fmla="*/ 33 w 235"/>
                  <a:gd name="T5" fmla="*/ 42 h 252"/>
                  <a:gd name="T6" fmla="*/ 8 w 235"/>
                  <a:gd name="T7" fmla="*/ 76 h 252"/>
                  <a:gd name="T8" fmla="*/ 0 w 235"/>
                  <a:gd name="T9" fmla="*/ 126 h 252"/>
                  <a:gd name="T10" fmla="*/ 8 w 235"/>
                  <a:gd name="T11" fmla="*/ 177 h 252"/>
                  <a:gd name="T12" fmla="*/ 33 w 235"/>
                  <a:gd name="T13" fmla="*/ 219 h 252"/>
                  <a:gd name="T14" fmla="*/ 67 w 235"/>
                  <a:gd name="T15" fmla="*/ 244 h 252"/>
                  <a:gd name="T16" fmla="*/ 117 w 235"/>
                  <a:gd name="T17" fmla="*/ 252 h 252"/>
                  <a:gd name="T18" fmla="*/ 168 w 235"/>
                  <a:gd name="T19" fmla="*/ 244 h 252"/>
                  <a:gd name="T20" fmla="*/ 201 w 235"/>
                  <a:gd name="T21" fmla="*/ 219 h 252"/>
                  <a:gd name="T22" fmla="*/ 227 w 235"/>
                  <a:gd name="T23" fmla="*/ 177 h 252"/>
                  <a:gd name="T24" fmla="*/ 235 w 235"/>
                  <a:gd name="T25" fmla="*/ 126 h 252"/>
                  <a:gd name="T26" fmla="*/ 227 w 235"/>
                  <a:gd name="T27" fmla="*/ 76 h 252"/>
                  <a:gd name="T28" fmla="*/ 201 w 235"/>
                  <a:gd name="T29" fmla="*/ 42 h 252"/>
                  <a:gd name="T30" fmla="*/ 168 w 235"/>
                  <a:gd name="T31" fmla="*/ 8 h 252"/>
                  <a:gd name="T32" fmla="*/ 117 w 235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5"/>
                  <a:gd name="T52" fmla="*/ 0 h 252"/>
                  <a:gd name="T53" fmla="*/ 235 w 235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5" h="252">
                    <a:moveTo>
                      <a:pt x="117" y="0"/>
                    </a:moveTo>
                    <a:lnTo>
                      <a:pt x="67" y="8"/>
                    </a:lnTo>
                    <a:lnTo>
                      <a:pt x="33" y="42"/>
                    </a:lnTo>
                    <a:lnTo>
                      <a:pt x="8" y="76"/>
                    </a:lnTo>
                    <a:lnTo>
                      <a:pt x="0" y="126"/>
                    </a:lnTo>
                    <a:lnTo>
                      <a:pt x="8" y="177"/>
                    </a:lnTo>
                    <a:lnTo>
                      <a:pt x="33" y="219"/>
                    </a:lnTo>
                    <a:lnTo>
                      <a:pt x="67" y="244"/>
                    </a:lnTo>
                    <a:lnTo>
                      <a:pt x="117" y="252"/>
                    </a:lnTo>
                    <a:lnTo>
                      <a:pt x="168" y="244"/>
                    </a:lnTo>
                    <a:lnTo>
                      <a:pt x="201" y="219"/>
                    </a:lnTo>
                    <a:lnTo>
                      <a:pt x="227" y="177"/>
                    </a:lnTo>
                    <a:lnTo>
                      <a:pt x="235" y="126"/>
                    </a:lnTo>
                    <a:lnTo>
                      <a:pt x="227" y="76"/>
                    </a:lnTo>
                    <a:lnTo>
                      <a:pt x="201" y="42"/>
                    </a:lnTo>
                    <a:lnTo>
                      <a:pt x="168" y="8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" name="Freeform 192"/>
              <p:cNvSpPr>
                <a:spLocks/>
              </p:cNvSpPr>
              <p:nvPr/>
            </p:nvSpPr>
            <p:spPr bwMode="auto">
              <a:xfrm>
                <a:off x="3814" y="1559"/>
                <a:ext cx="219" cy="219"/>
              </a:xfrm>
              <a:custGeom>
                <a:avLst/>
                <a:gdLst>
                  <a:gd name="T0" fmla="*/ 109 w 219"/>
                  <a:gd name="T1" fmla="*/ 0 h 219"/>
                  <a:gd name="T2" fmla="*/ 67 w 219"/>
                  <a:gd name="T3" fmla="*/ 8 h 219"/>
                  <a:gd name="T4" fmla="*/ 34 w 219"/>
                  <a:gd name="T5" fmla="*/ 34 h 219"/>
                  <a:gd name="T6" fmla="*/ 9 w 219"/>
                  <a:gd name="T7" fmla="*/ 67 h 219"/>
                  <a:gd name="T8" fmla="*/ 0 w 219"/>
                  <a:gd name="T9" fmla="*/ 109 h 219"/>
                  <a:gd name="T10" fmla="*/ 9 w 219"/>
                  <a:gd name="T11" fmla="*/ 151 h 219"/>
                  <a:gd name="T12" fmla="*/ 34 w 219"/>
                  <a:gd name="T13" fmla="*/ 185 h 219"/>
                  <a:gd name="T14" fmla="*/ 67 w 219"/>
                  <a:gd name="T15" fmla="*/ 210 h 219"/>
                  <a:gd name="T16" fmla="*/ 109 w 219"/>
                  <a:gd name="T17" fmla="*/ 219 h 219"/>
                  <a:gd name="T18" fmla="*/ 151 w 219"/>
                  <a:gd name="T19" fmla="*/ 210 h 219"/>
                  <a:gd name="T20" fmla="*/ 193 w 219"/>
                  <a:gd name="T21" fmla="*/ 185 h 219"/>
                  <a:gd name="T22" fmla="*/ 210 w 219"/>
                  <a:gd name="T23" fmla="*/ 151 h 219"/>
                  <a:gd name="T24" fmla="*/ 219 w 219"/>
                  <a:gd name="T25" fmla="*/ 109 h 219"/>
                  <a:gd name="T26" fmla="*/ 210 w 219"/>
                  <a:gd name="T27" fmla="*/ 67 h 219"/>
                  <a:gd name="T28" fmla="*/ 193 w 219"/>
                  <a:gd name="T29" fmla="*/ 34 h 219"/>
                  <a:gd name="T30" fmla="*/ 151 w 219"/>
                  <a:gd name="T31" fmla="*/ 8 h 219"/>
                  <a:gd name="T32" fmla="*/ 109 w 219"/>
                  <a:gd name="T33" fmla="*/ 0 h 2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9"/>
                  <a:gd name="T52" fmla="*/ 0 h 219"/>
                  <a:gd name="T53" fmla="*/ 219 w 219"/>
                  <a:gd name="T54" fmla="*/ 219 h 2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9" h="219">
                    <a:moveTo>
                      <a:pt x="109" y="0"/>
                    </a:moveTo>
                    <a:lnTo>
                      <a:pt x="67" y="8"/>
                    </a:lnTo>
                    <a:lnTo>
                      <a:pt x="34" y="34"/>
                    </a:lnTo>
                    <a:lnTo>
                      <a:pt x="9" y="67"/>
                    </a:lnTo>
                    <a:lnTo>
                      <a:pt x="0" y="109"/>
                    </a:lnTo>
                    <a:lnTo>
                      <a:pt x="9" y="151"/>
                    </a:lnTo>
                    <a:lnTo>
                      <a:pt x="34" y="185"/>
                    </a:lnTo>
                    <a:lnTo>
                      <a:pt x="67" y="210"/>
                    </a:lnTo>
                    <a:lnTo>
                      <a:pt x="109" y="219"/>
                    </a:lnTo>
                    <a:lnTo>
                      <a:pt x="151" y="210"/>
                    </a:lnTo>
                    <a:lnTo>
                      <a:pt x="193" y="185"/>
                    </a:lnTo>
                    <a:lnTo>
                      <a:pt x="210" y="151"/>
                    </a:lnTo>
                    <a:lnTo>
                      <a:pt x="219" y="109"/>
                    </a:lnTo>
                    <a:lnTo>
                      <a:pt x="210" y="67"/>
                    </a:lnTo>
                    <a:lnTo>
                      <a:pt x="193" y="34"/>
                    </a:lnTo>
                    <a:lnTo>
                      <a:pt x="151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4" name="Freeform 193"/>
              <p:cNvSpPr>
                <a:spLocks/>
              </p:cNvSpPr>
              <p:nvPr/>
            </p:nvSpPr>
            <p:spPr bwMode="auto">
              <a:xfrm>
                <a:off x="3823" y="1567"/>
                <a:ext cx="201" cy="202"/>
              </a:xfrm>
              <a:custGeom>
                <a:avLst/>
                <a:gdLst>
                  <a:gd name="T0" fmla="*/ 100 w 201"/>
                  <a:gd name="T1" fmla="*/ 0 h 202"/>
                  <a:gd name="T2" fmla="*/ 58 w 201"/>
                  <a:gd name="T3" fmla="*/ 9 h 202"/>
                  <a:gd name="T4" fmla="*/ 25 w 201"/>
                  <a:gd name="T5" fmla="*/ 34 h 202"/>
                  <a:gd name="T6" fmla="*/ 8 w 201"/>
                  <a:gd name="T7" fmla="*/ 68 h 202"/>
                  <a:gd name="T8" fmla="*/ 0 w 201"/>
                  <a:gd name="T9" fmla="*/ 101 h 202"/>
                  <a:gd name="T10" fmla="*/ 8 w 201"/>
                  <a:gd name="T11" fmla="*/ 143 h 202"/>
                  <a:gd name="T12" fmla="*/ 25 w 201"/>
                  <a:gd name="T13" fmla="*/ 177 h 202"/>
                  <a:gd name="T14" fmla="*/ 58 w 201"/>
                  <a:gd name="T15" fmla="*/ 194 h 202"/>
                  <a:gd name="T16" fmla="*/ 100 w 201"/>
                  <a:gd name="T17" fmla="*/ 202 h 202"/>
                  <a:gd name="T18" fmla="*/ 142 w 201"/>
                  <a:gd name="T19" fmla="*/ 194 h 202"/>
                  <a:gd name="T20" fmla="*/ 176 w 201"/>
                  <a:gd name="T21" fmla="*/ 177 h 202"/>
                  <a:gd name="T22" fmla="*/ 193 w 201"/>
                  <a:gd name="T23" fmla="*/ 143 h 202"/>
                  <a:gd name="T24" fmla="*/ 201 w 201"/>
                  <a:gd name="T25" fmla="*/ 101 h 202"/>
                  <a:gd name="T26" fmla="*/ 193 w 201"/>
                  <a:gd name="T27" fmla="*/ 68 h 202"/>
                  <a:gd name="T28" fmla="*/ 176 w 201"/>
                  <a:gd name="T29" fmla="*/ 34 h 202"/>
                  <a:gd name="T30" fmla="*/ 142 w 201"/>
                  <a:gd name="T31" fmla="*/ 9 h 202"/>
                  <a:gd name="T32" fmla="*/ 100 w 201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202"/>
                  <a:gd name="T53" fmla="*/ 201 w 201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202">
                    <a:moveTo>
                      <a:pt x="100" y="0"/>
                    </a:moveTo>
                    <a:lnTo>
                      <a:pt x="58" y="9"/>
                    </a:lnTo>
                    <a:lnTo>
                      <a:pt x="25" y="34"/>
                    </a:lnTo>
                    <a:lnTo>
                      <a:pt x="8" y="68"/>
                    </a:lnTo>
                    <a:lnTo>
                      <a:pt x="0" y="101"/>
                    </a:lnTo>
                    <a:lnTo>
                      <a:pt x="8" y="143"/>
                    </a:lnTo>
                    <a:lnTo>
                      <a:pt x="25" y="177"/>
                    </a:lnTo>
                    <a:lnTo>
                      <a:pt x="58" y="194"/>
                    </a:lnTo>
                    <a:lnTo>
                      <a:pt x="100" y="202"/>
                    </a:lnTo>
                    <a:lnTo>
                      <a:pt x="142" y="194"/>
                    </a:lnTo>
                    <a:lnTo>
                      <a:pt x="176" y="177"/>
                    </a:lnTo>
                    <a:lnTo>
                      <a:pt x="193" y="143"/>
                    </a:lnTo>
                    <a:lnTo>
                      <a:pt x="201" y="101"/>
                    </a:lnTo>
                    <a:lnTo>
                      <a:pt x="193" y="68"/>
                    </a:lnTo>
                    <a:lnTo>
                      <a:pt x="176" y="34"/>
                    </a:lnTo>
                    <a:lnTo>
                      <a:pt x="142" y="9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5" name="Freeform 194"/>
              <p:cNvSpPr>
                <a:spLocks/>
              </p:cNvSpPr>
              <p:nvPr/>
            </p:nvSpPr>
            <p:spPr bwMode="auto">
              <a:xfrm>
                <a:off x="3831" y="1576"/>
                <a:ext cx="185" cy="193"/>
              </a:xfrm>
              <a:custGeom>
                <a:avLst/>
                <a:gdLst>
                  <a:gd name="T0" fmla="*/ 92 w 185"/>
                  <a:gd name="T1" fmla="*/ 0 h 193"/>
                  <a:gd name="T2" fmla="*/ 59 w 185"/>
                  <a:gd name="T3" fmla="*/ 8 h 193"/>
                  <a:gd name="T4" fmla="*/ 25 w 185"/>
                  <a:gd name="T5" fmla="*/ 25 h 193"/>
                  <a:gd name="T6" fmla="*/ 8 w 185"/>
                  <a:gd name="T7" fmla="*/ 59 h 193"/>
                  <a:gd name="T8" fmla="*/ 0 w 185"/>
                  <a:gd name="T9" fmla="*/ 92 h 193"/>
                  <a:gd name="T10" fmla="*/ 8 w 185"/>
                  <a:gd name="T11" fmla="*/ 126 h 193"/>
                  <a:gd name="T12" fmla="*/ 25 w 185"/>
                  <a:gd name="T13" fmla="*/ 160 h 193"/>
                  <a:gd name="T14" fmla="*/ 59 w 185"/>
                  <a:gd name="T15" fmla="*/ 185 h 193"/>
                  <a:gd name="T16" fmla="*/ 92 w 185"/>
                  <a:gd name="T17" fmla="*/ 193 h 193"/>
                  <a:gd name="T18" fmla="*/ 134 w 185"/>
                  <a:gd name="T19" fmla="*/ 185 h 193"/>
                  <a:gd name="T20" fmla="*/ 160 w 185"/>
                  <a:gd name="T21" fmla="*/ 160 h 193"/>
                  <a:gd name="T22" fmla="*/ 176 w 185"/>
                  <a:gd name="T23" fmla="*/ 126 h 193"/>
                  <a:gd name="T24" fmla="*/ 185 w 185"/>
                  <a:gd name="T25" fmla="*/ 92 h 193"/>
                  <a:gd name="T26" fmla="*/ 176 w 185"/>
                  <a:gd name="T27" fmla="*/ 59 h 193"/>
                  <a:gd name="T28" fmla="*/ 160 w 185"/>
                  <a:gd name="T29" fmla="*/ 25 h 193"/>
                  <a:gd name="T30" fmla="*/ 134 w 185"/>
                  <a:gd name="T31" fmla="*/ 8 h 193"/>
                  <a:gd name="T32" fmla="*/ 92 w 185"/>
                  <a:gd name="T33" fmla="*/ 0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3"/>
                  <a:gd name="T53" fmla="*/ 185 w 185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3">
                    <a:moveTo>
                      <a:pt x="92" y="0"/>
                    </a:moveTo>
                    <a:lnTo>
                      <a:pt x="59" y="8"/>
                    </a:lnTo>
                    <a:lnTo>
                      <a:pt x="25" y="25"/>
                    </a:lnTo>
                    <a:lnTo>
                      <a:pt x="8" y="59"/>
                    </a:lnTo>
                    <a:lnTo>
                      <a:pt x="0" y="92"/>
                    </a:lnTo>
                    <a:lnTo>
                      <a:pt x="8" y="126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92" y="193"/>
                    </a:lnTo>
                    <a:lnTo>
                      <a:pt x="134" y="185"/>
                    </a:lnTo>
                    <a:lnTo>
                      <a:pt x="160" y="160"/>
                    </a:lnTo>
                    <a:lnTo>
                      <a:pt x="176" y="126"/>
                    </a:lnTo>
                    <a:lnTo>
                      <a:pt x="185" y="92"/>
                    </a:lnTo>
                    <a:lnTo>
                      <a:pt x="176" y="59"/>
                    </a:lnTo>
                    <a:lnTo>
                      <a:pt x="160" y="25"/>
                    </a:lnTo>
                    <a:lnTo>
                      <a:pt x="134" y="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6" name="Freeform 195"/>
              <p:cNvSpPr>
                <a:spLocks/>
              </p:cNvSpPr>
              <p:nvPr/>
            </p:nvSpPr>
            <p:spPr bwMode="auto">
              <a:xfrm>
                <a:off x="3839" y="1584"/>
                <a:ext cx="177" cy="177"/>
              </a:xfrm>
              <a:custGeom>
                <a:avLst/>
                <a:gdLst>
                  <a:gd name="T0" fmla="*/ 84 w 177"/>
                  <a:gd name="T1" fmla="*/ 0 h 177"/>
                  <a:gd name="T2" fmla="*/ 51 w 177"/>
                  <a:gd name="T3" fmla="*/ 9 h 177"/>
                  <a:gd name="T4" fmla="*/ 26 w 177"/>
                  <a:gd name="T5" fmla="*/ 25 h 177"/>
                  <a:gd name="T6" fmla="*/ 9 w 177"/>
                  <a:gd name="T7" fmla="*/ 51 h 177"/>
                  <a:gd name="T8" fmla="*/ 0 w 177"/>
                  <a:gd name="T9" fmla="*/ 84 h 177"/>
                  <a:gd name="T10" fmla="*/ 9 w 177"/>
                  <a:gd name="T11" fmla="*/ 118 h 177"/>
                  <a:gd name="T12" fmla="*/ 26 w 177"/>
                  <a:gd name="T13" fmla="*/ 152 h 177"/>
                  <a:gd name="T14" fmla="*/ 51 w 177"/>
                  <a:gd name="T15" fmla="*/ 168 h 177"/>
                  <a:gd name="T16" fmla="*/ 84 w 177"/>
                  <a:gd name="T17" fmla="*/ 177 h 177"/>
                  <a:gd name="T18" fmla="*/ 118 w 177"/>
                  <a:gd name="T19" fmla="*/ 168 h 177"/>
                  <a:gd name="T20" fmla="*/ 152 w 177"/>
                  <a:gd name="T21" fmla="*/ 152 h 177"/>
                  <a:gd name="T22" fmla="*/ 168 w 177"/>
                  <a:gd name="T23" fmla="*/ 118 h 177"/>
                  <a:gd name="T24" fmla="*/ 177 w 177"/>
                  <a:gd name="T25" fmla="*/ 84 h 177"/>
                  <a:gd name="T26" fmla="*/ 168 w 177"/>
                  <a:gd name="T27" fmla="*/ 51 h 177"/>
                  <a:gd name="T28" fmla="*/ 152 w 177"/>
                  <a:gd name="T29" fmla="*/ 25 h 177"/>
                  <a:gd name="T30" fmla="*/ 118 w 177"/>
                  <a:gd name="T31" fmla="*/ 9 h 177"/>
                  <a:gd name="T32" fmla="*/ 84 w 177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77"/>
                  <a:gd name="T53" fmla="*/ 177 w 177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77">
                    <a:moveTo>
                      <a:pt x="84" y="0"/>
                    </a:moveTo>
                    <a:lnTo>
                      <a:pt x="51" y="9"/>
                    </a:lnTo>
                    <a:lnTo>
                      <a:pt x="26" y="25"/>
                    </a:lnTo>
                    <a:lnTo>
                      <a:pt x="9" y="51"/>
                    </a:lnTo>
                    <a:lnTo>
                      <a:pt x="0" y="84"/>
                    </a:lnTo>
                    <a:lnTo>
                      <a:pt x="9" y="118"/>
                    </a:lnTo>
                    <a:lnTo>
                      <a:pt x="26" y="152"/>
                    </a:lnTo>
                    <a:lnTo>
                      <a:pt x="51" y="168"/>
                    </a:lnTo>
                    <a:lnTo>
                      <a:pt x="84" y="177"/>
                    </a:lnTo>
                    <a:lnTo>
                      <a:pt x="118" y="168"/>
                    </a:lnTo>
                    <a:lnTo>
                      <a:pt x="152" y="152"/>
                    </a:lnTo>
                    <a:lnTo>
                      <a:pt x="168" y="118"/>
                    </a:lnTo>
                    <a:lnTo>
                      <a:pt x="177" y="84"/>
                    </a:lnTo>
                    <a:lnTo>
                      <a:pt x="168" y="51"/>
                    </a:lnTo>
                    <a:lnTo>
                      <a:pt x="152" y="25"/>
                    </a:lnTo>
                    <a:lnTo>
                      <a:pt x="118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7" name="Freeform 196"/>
              <p:cNvSpPr>
                <a:spLocks/>
              </p:cNvSpPr>
              <p:nvPr/>
            </p:nvSpPr>
            <p:spPr bwMode="auto">
              <a:xfrm>
                <a:off x="3848" y="1593"/>
                <a:ext cx="159" cy="159"/>
              </a:xfrm>
              <a:custGeom>
                <a:avLst/>
                <a:gdLst>
                  <a:gd name="T0" fmla="*/ 75 w 159"/>
                  <a:gd name="T1" fmla="*/ 0 h 159"/>
                  <a:gd name="T2" fmla="*/ 50 w 159"/>
                  <a:gd name="T3" fmla="*/ 8 h 159"/>
                  <a:gd name="T4" fmla="*/ 25 w 159"/>
                  <a:gd name="T5" fmla="*/ 25 h 159"/>
                  <a:gd name="T6" fmla="*/ 8 w 159"/>
                  <a:gd name="T7" fmla="*/ 50 h 159"/>
                  <a:gd name="T8" fmla="*/ 0 w 159"/>
                  <a:gd name="T9" fmla="*/ 75 h 159"/>
                  <a:gd name="T10" fmla="*/ 8 w 159"/>
                  <a:gd name="T11" fmla="*/ 109 h 159"/>
                  <a:gd name="T12" fmla="*/ 25 w 159"/>
                  <a:gd name="T13" fmla="*/ 134 h 159"/>
                  <a:gd name="T14" fmla="*/ 50 w 159"/>
                  <a:gd name="T15" fmla="*/ 151 h 159"/>
                  <a:gd name="T16" fmla="*/ 75 w 159"/>
                  <a:gd name="T17" fmla="*/ 159 h 159"/>
                  <a:gd name="T18" fmla="*/ 109 w 159"/>
                  <a:gd name="T19" fmla="*/ 151 h 159"/>
                  <a:gd name="T20" fmla="*/ 134 w 159"/>
                  <a:gd name="T21" fmla="*/ 134 h 159"/>
                  <a:gd name="T22" fmla="*/ 151 w 159"/>
                  <a:gd name="T23" fmla="*/ 109 h 159"/>
                  <a:gd name="T24" fmla="*/ 159 w 159"/>
                  <a:gd name="T25" fmla="*/ 75 h 159"/>
                  <a:gd name="T26" fmla="*/ 151 w 159"/>
                  <a:gd name="T27" fmla="*/ 50 h 159"/>
                  <a:gd name="T28" fmla="*/ 134 w 159"/>
                  <a:gd name="T29" fmla="*/ 25 h 159"/>
                  <a:gd name="T30" fmla="*/ 109 w 159"/>
                  <a:gd name="T31" fmla="*/ 8 h 159"/>
                  <a:gd name="T32" fmla="*/ 75 w 159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159"/>
                  <a:gd name="T53" fmla="*/ 159 w 159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159">
                    <a:moveTo>
                      <a:pt x="75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50"/>
                    </a:lnTo>
                    <a:lnTo>
                      <a:pt x="0" y="75"/>
                    </a:lnTo>
                    <a:lnTo>
                      <a:pt x="8" y="109"/>
                    </a:lnTo>
                    <a:lnTo>
                      <a:pt x="25" y="134"/>
                    </a:lnTo>
                    <a:lnTo>
                      <a:pt x="50" y="151"/>
                    </a:lnTo>
                    <a:lnTo>
                      <a:pt x="75" y="159"/>
                    </a:lnTo>
                    <a:lnTo>
                      <a:pt x="109" y="151"/>
                    </a:lnTo>
                    <a:lnTo>
                      <a:pt x="134" y="134"/>
                    </a:lnTo>
                    <a:lnTo>
                      <a:pt x="151" y="109"/>
                    </a:lnTo>
                    <a:lnTo>
                      <a:pt x="159" y="75"/>
                    </a:lnTo>
                    <a:lnTo>
                      <a:pt x="151" y="50"/>
                    </a:lnTo>
                    <a:lnTo>
                      <a:pt x="134" y="25"/>
                    </a:lnTo>
                    <a:lnTo>
                      <a:pt x="109" y="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8" name="Freeform 197"/>
              <p:cNvSpPr>
                <a:spLocks/>
              </p:cNvSpPr>
              <p:nvPr/>
            </p:nvSpPr>
            <p:spPr bwMode="auto">
              <a:xfrm>
                <a:off x="3856" y="1601"/>
                <a:ext cx="143" cy="143"/>
              </a:xfrm>
              <a:custGeom>
                <a:avLst/>
                <a:gdLst>
                  <a:gd name="T0" fmla="*/ 67 w 143"/>
                  <a:gd name="T1" fmla="*/ 0 h 143"/>
                  <a:gd name="T2" fmla="*/ 42 w 143"/>
                  <a:gd name="T3" fmla="*/ 8 h 143"/>
                  <a:gd name="T4" fmla="*/ 25 w 143"/>
                  <a:gd name="T5" fmla="*/ 25 h 143"/>
                  <a:gd name="T6" fmla="*/ 9 w 143"/>
                  <a:gd name="T7" fmla="*/ 42 h 143"/>
                  <a:gd name="T8" fmla="*/ 0 w 143"/>
                  <a:gd name="T9" fmla="*/ 67 h 143"/>
                  <a:gd name="T10" fmla="*/ 9 w 143"/>
                  <a:gd name="T11" fmla="*/ 101 h 143"/>
                  <a:gd name="T12" fmla="*/ 25 w 143"/>
                  <a:gd name="T13" fmla="*/ 118 h 143"/>
                  <a:gd name="T14" fmla="*/ 42 w 143"/>
                  <a:gd name="T15" fmla="*/ 135 h 143"/>
                  <a:gd name="T16" fmla="*/ 67 w 143"/>
                  <a:gd name="T17" fmla="*/ 143 h 143"/>
                  <a:gd name="T18" fmla="*/ 101 w 143"/>
                  <a:gd name="T19" fmla="*/ 135 h 143"/>
                  <a:gd name="T20" fmla="*/ 118 w 143"/>
                  <a:gd name="T21" fmla="*/ 118 h 143"/>
                  <a:gd name="T22" fmla="*/ 135 w 143"/>
                  <a:gd name="T23" fmla="*/ 101 h 143"/>
                  <a:gd name="T24" fmla="*/ 143 w 143"/>
                  <a:gd name="T25" fmla="*/ 67 h 143"/>
                  <a:gd name="T26" fmla="*/ 135 w 143"/>
                  <a:gd name="T27" fmla="*/ 42 h 143"/>
                  <a:gd name="T28" fmla="*/ 118 w 143"/>
                  <a:gd name="T29" fmla="*/ 25 h 143"/>
                  <a:gd name="T30" fmla="*/ 101 w 143"/>
                  <a:gd name="T31" fmla="*/ 8 h 143"/>
                  <a:gd name="T32" fmla="*/ 67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67" y="0"/>
                    </a:moveTo>
                    <a:lnTo>
                      <a:pt x="42" y="8"/>
                    </a:lnTo>
                    <a:lnTo>
                      <a:pt x="25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101"/>
                    </a:lnTo>
                    <a:lnTo>
                      <a:pt x="25" y="118"/>
                    </a:lnTo>
                    <a:lnTo>
                      <a:pt x="42" y="135"/>
                    </a:lnTo>
                    <a:lnTo>
                      <a:pt x="67" y="143"/>
                    </a:lnTo>
                    <a:lnTo>
                      <a:pt x="101" y="135"/>
                    </a:lnTo>
                    <a:lnTo>
                      <a:pt x="118" y="118"/>
                    </a:lnTo>
                    <a:lnTo>
                      <a:pt x="135" y="101"/>
                    </a:lnTo>
                    <a:lnTo>
                      <a:pt x="143" y="67"/>
                    </a:lnTo>
                    <a:lnTo>
                      <a:pt x="135" y="42"/>
                    </a:lnTo>
                    <a:lnTo>
                      <a:pt x="118" y="25"/>
                    </a:lnTo>
                    <a:lnTo>
                      <a:pt x="101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9" name="Freeform 198"/>
              <p:cNvSpPr>
                <a:spLocks/>
              </p:cNvSpPr>
              <p:nvPr/>
            </p:nvSpPr>
            <p:spPr bwMode="auto">
              <a:xfrm>
                <a:off x="3865" y="1609"/>
                <a:ext cx="126" cy="127"/>
              </a:xfrm>
              <a:custGeom>
                <a:avLst/>
                <a:gdLst>
                  <a:gd name="T0" fmla="*/ 58 w 126"/>
                  <a:gd name="T1" fmla="*/ 0 h 127"/>
                  <a:gd name="T2" fmla="*/ 33 w 126"/>
                  <a:gd name="T3" fmla="*/ 9 h 127"/>
                  <a:gd name="T4" fmla="*/ 16 w 126"/>
                  <a:gd name="T5" fmla="*/ 26 h 127"/>
                  <a:gd name="T6" fmla="*/ 8 w 126"/>
                  <a:gd name="T7" fmla="*/ 42 h 127"/>
                  <a:gd name="T8" fmla="*/ 0 w 126"/>
                  <a:gd name="T9" fmla="*/ 68 h 127"/>
                  <a:gd name="T10" fmla="*/ 8 w 126"/>
                  <a:gd name="T11" fmla="*/ 93 h 127"/>
                  <a:gd name="T12" fmla="*/ 16 w 126"/>
                  <a:gd name="T13" fmla="*/ 110 h 127"/>
                  <a:gd name="T14" fmla="*/ 33 w 126"/>
                  <a:gd name="T15" fmla="*/ 127 h 127"/>
                  <a:gd name="T16" fmla="*/ 58 w 126"/>
                  <a:gd name="T17" fmla="*/ 127 h 127"/>
                  <a:gd name="T18" fmla="*/ 84 w 126"/>
                  <a:gd name="T19" fmla="*/ 127 h 127"/>
                  <a:gd name="T20" fmla="*/ 109 w 126"/>
                  <a:gd name="T21" fmla="*/ 110 h 127"/>
                  <a:gd name="T22" fmla="*/ 117 w 126"/>
                  <a:gd name="T23" fmla="*/ 93 h 127"/>
                  <a:gd name="T24" fmla="*/ 126 w 126"/>
                  <a:gd name="T25" fmla="*/ 68 h 127"/>
                  <a:gd name="T26" fmla="*/ 117 w 126"/>
                  <a:gd name="T27" fmla="*/ 42 h 127"/>
                  <a:gd name="T28" fmla="*/ 109 w 126"/>
                  <a:gd name="T29" fmla="*/ 26 h 127"/>
                  <a:gd name="T30" fmla="*/ 84 w 126"/>
                  <a:gd name="T31" fmla="*/ 9 h 127"/>
                  <a:gd name="T32" fmla="*/ 58 w 126"/>
                  <a:gd name="T33" fmla="*/ 0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7"/>
                  <a:gd name="T53" fmla="*/ 126 w 126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7">
                    <a:moveTo>
                      <a:pt x="58" y="0"/>
                    </a:moveTo>
                    <a:lnTo>
                      <a:pt x="33" y="9"/>
                    </a:lnTo>
                    <a:lnTo>
                      <a:pt x="16" y="26"/>
                    </a:lnTo>
                    <a:lnTo>
                      <a:pt x="8" y="42"/>
                    </a:lnTo>
                    <a:lnTo>
                      <a:pt x="0" y="68"/>
                    </a:lnTo>
                    <a:lnTo>
                      <a:pt x="8" y="93"/>
                    </a:lnTo>
                    <a:lnTo>
                      <a:pt x="16" y="110"/>
                    </a:lnTo>
                    <a:lnTo>
                      <a:pt x="33" y="127"/>
                    </a:lnTo>
                    <a:lnTo>
                      <a:pt x="58" y="127"/>
                    </a:lnTo>
                    <a:lnTo>
                      <a:pt x="84" y="127"/>
                    </a:lnTo>
                    <a:lnTo>
                      <a:pt x="109" y="110"/>
                    </a:lnTo>
                    <a:lnTo>
                      <a:pt x="117" y="93"/>
                    </a:lnTo>
                    <a:lnTo>
                      <a:pt x="126" y="68"/>
                    </a:lnTo>
                    <a:lnTo>
                      <a:pt x="117" y="42"/>
                    </a:lnTo>
                    <a:lnTo>
                      <a:pt x="109" y="26"/>
                    </a:lnTo>
                    <a:lnTo>
                      <a:pt x="84" y="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90" name="Freeform 199"/>
              <p:cNvSpPr>
                <a:spLocks/>
              </p:cNvSpPr>
              <p:nvPr/>
            </p:nvSpPr>
            <p:spPr bwMode="auto">
              <a:xfrm>
                <a:off x="3873" y="1618"/>
                <a:ext cx="109" cy="109"/>
              </a:xfrm>
              <a:custGeom>
                <a:avLst/>
                <a:gdLst>
                  <a:gd name="T0" fmla="*/ 59 w 109"/>
                  <a:gd name="T1" fmla="*/ 0 h 109"/>
                  <a:gd name="T2" fmla="*/ 34 w 109"/>
                  <a:gd name="T3" fmla="*/ 8 h 109"/>
                  <a:gd name="T4" fmla="*/ 17 w 109"/>
                  <a:gd name="T5" fmla="*/ 17 h 109"/>
                  <a:gd name="T6" fmla="*/ 8 w 109"/>
                  <a:gd name="T7" fmla="*/ 33 h 109"/>
                  <a:gd name="T8" fmla="*/ 0 w 109"/>
                  <a:gd name="T9" fmla="*/ 59 h 109"/>
                  <a:gd name="T10" fmla="*/ 8 w 109"/>
                  <a:gd name="T11" fmla="*/ 76 h 109"/>
                  <a:gd name="T12" fmla="*/ 17 w 109"/>
                  <a:gd name="T13" fmla="*/ 92 h 109"/>
                  <a:gd name="T14" fmla="*/ 34 w 109"/>
                  <a:gd name="T15" fmla="*/ 109 h 109"/>
                  <a:gd name="T16" fmla="*/ 59 w 109"/>
                  <a:gd name="T17" fmla="*/ 109 h 109"/>
                  <a:gd name="T18" fmla="*/ 76 w 109"/>
                  <a:gd name="T19" fmla="*/ 109 h 109"/>
                  <a:gd name="T20" fmla="*/ 92 w 109"/>
                  <a:gd name="T21" fmla="*/ 92 h 109"/>
                  <a:gd name="T22" fmla="*/ 109 w 109"/>
                  <a:gd name="T23" fmla="*/ 76 h 109"/>
                  <a:gd name="T24" fmla="*/ 109 w 109"/>
                  <a:gd name="T25" fmla="*/ 59 h 109"/>
                  <a:gd name="T26" fmla="*/ 109 w 109"/>
                  <a:gd name="T27" fmla="*/ 33 h 109"/>
                  <a:gd name="T28" fmla="*/ 92 w 109"/>
                  <a:gd name="T29" fmla="*/ 17 h 109"/>
                  <a:gd name="T30" fmla="*/ 76 w 109"/>
                  <a:gd name="T31" fmla="*/ 8 h 109"/>
                  <a:gd name="T32" fmla="*/ 59 w 109"/>
                  <a:gd name="T33" fmla="*/ 0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09"/>
                  <a:gd name="T53" fmla="*/ 109 w 109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09">
                    <a:moveTo>
                      <a:pt x="59" y="0"/>
                    </a:moveTo>
                    <a:lnTo>
                      <a:pt x="34" y="8"/>
                    </a:lnTo>
                    <a:lnTo>
                      <a:pt x="17" y="17"/>
                    </a:lnTo>
                    <a:lnTo>
                      <a:pt x="8" y="33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7" y="92"/>
                    </a:lnTo>
                    <a:lnTo>
                      <a:pt x="34" y="109"/>
                    </a:lnTo>
                    <a:lnTo>
                      <a:pt x="59" y="109"/>
                    </a:lnTo>
                    <a:lnTo>
                      <a:pt x="76" y="109"/>
                    </a:lnTo>
                    <a:lnTo>
                      <a:pt x="92" y="92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3"/>
                    </a:lnTo>
                    <a:lnTo>
                      <a:pt x="92" y="17"/>
                    </a:lnTo>
                    <a:lnTo>
                      <a:pt x="76" y="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91" name="Freeform 200"/>
              <p:cNvSpPr>
                <a:spLocks/>
              </p:cNvSpPr>
              <p:nvPr/>
            </p:nvSpPr>
            <p:spPr bwMode="auto">
              <a:xfrm>
                <a:off x="3881" y="1626"/>
                <a:ext cx="93" cy="93"/>
              </a:xfrm>
              <a:custGeom>
                <a:avLst/>
                <a:gdLst>
                  <a:gd name="T0" fmla="*/ 51 w 93"/>
                  <a:gd name="T1" fmla="*/ 0 h 93"/>
                  <a:gd name="T2" fmla="*/ 26 w 93"/>
                  <a:gd name="T3" fmla="*/ 9 h 93"/>
                  <a:gd name="T4" fmla="*/ 17 w 93"/>
                  <a:gd name="T5" fmla="*/ 17 h 93"/>
                  <a:gd name="T6" fmla="*/ 0 w 93"/>
                  <a:gd name="T7" fmla="*/ 51 h 93"/>
                  <a:gd name="T8" fmla="*/ 17 w 93"/>
                  <a:gd name="T9" fmla="*/ 84 h 93"/>
                  <a:gd name="T10" fmla="*/ 51 w 93"/>
                  <a:gd name="T11" fmla="*/ 93 h 93"/>
                  <a:gd name="T12" fmla="*/ 84 w 93"/>
                  <a:gd name="T13" fmla="*/ 84 h 93"/>
                  <a:gd name="T14" fmla="*/ 93 w 93"/>
                  <a:gd name="T15" fmla="*/ 51 h 93"/>
                  <a:gd name="T16" fmla="*/ 84 w 93"/>
                  <a:gd name="T17" fmla="*/ 17 h 93"/>
                  <a:gd name="T18" fmla="*/ 68 w 93"/>
                  <a:gd name="T19" fmla="*/ 9 h 93"/>
                  <a:gd name="T20" fmla="*/ 51 w 93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93"/>
                  <a:gd name="T35" fmla="*/ 93 w 93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93">
                    <a:moveTo>
                      <a:pt x="51" y="0"/>
                    </a:moveTo>
                    <a:lnTo>
                      <a:pt x="26" y="9"/>
                    </a:lnTo>
                    <a:lnTo>
                      <a:pt x="17" y="17"/>
                    </a:lnTo>
                    <a:lnTo>
                      <a:pt x="0" y="51"/>
                    </a:lnTo>
                    <a:lnTo>
                      <a:pt x="17" y="84"/>
                    </a:lnTo>
                    <a:lnTo>
                      <a:pt x="51" y="93"/>
                    </a:lnTo>
                    <a:lnTo>
                      <a:pt x="84" y="84"/>
                    </a:lnTo>
                    <a:lnTo>
                      <a:pt x="93" y="51"/>
                    </a:lnTo>
                    <a:lnTo>
                      <a:pt x="84" y="17"/>
                    </a:lnTo>
                    <a:lnTo>
                      <a:pt x="68" y="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92" name="Freeform 201"/>
              <p:cNvSpPr>
                <a:spLocks/>
              </p:cNvSpPr>
              <p:nvPr/>
            </p:nvSpPr>
            <p:spPr bwMode="auto">
              <a:xfrm>
                <a:off x="3890" y="1635"/>
                <a:ext cx="75" cy="75"/>
              </a:xfrm>
              <a:custGeom>
                <a:avLst/>
                <a:gdLst>
                  <a:gd name="T0" fmla="*/ 42 w 75"/>
                  <a:gd name="T1" fmla="*/ 0 h 75"/>
                  <a:gd name="T2" fmla="*/ 8 w 75"/>
                  <a:gd name="T3" fmla="*/ 8 h 75"/>
                  <a:gd name="T4" fmla="*/ 0 w 75"/>
                  <a:gd name="T5" fmla="*/ 42 h 75"/>
                  <a:gd name="T6" fmla="*/ 8 w 75"/>
                  <a:gd name="T7" fmla="*/ 67 h 75"/>
                  <a:gd name="T8" fmla="*/ 42 w 75"/>
                  <a:gd name="T9" fmla="*/ 75 h 75"/>
                  <a:gd name="T10" fmla="*/ 67 w 75"/>
                  <a:gd name="T11" fmla="*/ 67 h 75"/>
                  <a:gd name="T12" fmla="*/ 75 w 75"/>
                  <a:gd name="T13" fmla="*/ 42 h 75"/>
                  <a:gd name="T14" fmla="*/ 67 w 75"/>
                  <a:gd name="T15" fmla="*/ 8 h 75"/>
                  <a:gd name="T16" fmla="*/ 42 w 75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75"/>
                  <a:gd name="T29" fmla="*/ 75 w 75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75">
                    <a:moveTo>
                      <a:pt x="42" y="0"/>
                    </a:moveTo>
                    <a:lnTo>
                      <a:pt x="8" y="8"/>
                    </a:lnTo>
                    <a:lnTo>
                      <a:pt x="0" y="42"/>
                    </a:lnTo>
                    <a:lnTo>
                      <a:pt x="8" y="67"/>
                    </a:lnTo>
                    <a:lnTo>
                      <a:pt x="42" y="75"/>
                    </a:lnTo>
                    <a:lnTo>
                      <a:pt x="67" y="67"/>
                    </a:lnTo>
                    <a:lnTo>
                      <a:pt x="75" y="42"/>
                    </a:lnTo>
                    <a:lnTo>
                      <a:pt x="67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93" name="Freeform 202"/>
              <p:cNvSpPr>
                <a:spLocks/>
              </p:cNvSpPr>
              <p:nvPr/>
            </p:nvSpPr>
            <p:spPr bwMode="auto">
              <a:xfrm>
                <a:off x="3898" y="1643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9 w 59"/>
                  <a:gd name="T3" fmla="*/ 8 h 67"/>
                  <a:gd name="T4" fmla="*/ 0 w 59"/>
                  <a:gd name="T5" fmla="*/ 34 h 67"/>
                  <a:gd name="T6" fmla="*/ 9 w 59"/>
                  <a:gd name="T7" fmla="*/ 59 h 67"/>
                  <a:gd name="T8" fmla="*/ 34 w 59"/>
                  <a:gd name="T9" fmla="*/ 67 h 67"/>
                  <a:gd name="T10" fmla="*/ 51 w 59"/>
                  <a:gd name="T11" fmla="*/ 59 h 67"/>
                  <a:gd name="T12" fmla="*/ 59 w 59"/>
                  <a:gd name="T13" fmla="*/ 34 h 67"/>
                  <a:gd name="T14" fmla="*/ 51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9" y="8"/>
                    </a:lnTo>
                    <a:lnTo>
                      <a:pt x="0" y="34"/>
                    </a:lnTo>
                    <a:lnTo>
                      <a:pt x="9" y="59"/>
                    </a:lnTo>
                    <a:lnTo>
                      <a:pt x="34" y="67"/>
                    </a:lnTo>
                    <a:lnTo>
                      <a:pt x="51" y="59"/>
                    </a:lnTo>
                    <a:lnTo>
                      <a:pt x="59" y="34"/>
                    </a:lnTo>
                    <a:lnTo>
                      <a:pt x="51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94" name="Freeform 203"/>
              <p:cNvSpPr>
                <a:spLocks/>
              </p:cNvSpPr>
              <p:nvPr/>
            </p:nvSpPr>
            <p:spPr bwMode="auto">
              <a:xfrm>
                <a:off x="3907" y="1651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8 w 50"/>
                  <a:gd name="T3" fmla="*/ 9 h 51"/>
                  <a:gd name="T4" fmla="*/ 0 w 50"/>
                  <a:gd name="T5" fmla="*/ 26 h 51"/>
                  <a:gd name="T6" fmla="*/ 8 w 50"/>
                  <a:gd name="T7" fmla="*/ 43 h 51"/>
                  <a:gd name="T8" fmla="*/ 25 w 50"/>
                  <a:gd name="T9" fmla="*/ 51 h 51"/>
                  <a:gd name="T10" fmla="*/ 42 w 50"/>
                  <a:gd name="T11" fmla="*/ 43 h 51"/>
                  <a:gd name="T12" fmla="*/ 50 w 50"/>
                  <a:gd name="T13" fmla="*/ 26 h 51"/>
                  <a:gd name="T14" fmla="*/ 42 w 50"/>
                  <a:gd name="T15" fmla="*/ 9 h 51"/>
                  <a:gd name="T16" fmla="*/ 25 w 50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1"/>
                  <a:gd name="T29" fmla="*/ 50 w 5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1">
                    <a:moveTo>
                      <a:pt x="25" y="0"/>
                    </a:moveTo>
                    <a:lnTo>
                      <a:pt x="8" y="9"/>
                    </a:lnTo>
                    <a:lnTo>
                      <a:pt x="0" y="26"/>
                    </a:lnTo>
                    <a:lnTo>
                      <a:pt x="8" y="43"/>
                    </a:lnTo>
                    <a:lnTo>
                      <a:pt x="25" y="51"/>
                    </a:lnTo>
                    <a:lnTo>
                      <a:pt x="42" y="43"/>
                    </a:lnTo>
                    <a:lnTo>
                      <a:pt x="50" y="26"/>
                    </a:lnTo>
                    <a:lnTo>
                      <a:pt x="42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95" name="Freeform 204"/>
              <p:cNvSpPr>
                <a:spLocks/>
              </p:cNvSpPr>
              <p:nvPr/>
            </p:nvSpPr>
            <p:spPr bwMode="auto">
              <a:xfrm>
                <a:off x="3915" y="1660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8 w 34"/>
                  <a:gd name="T3" fmla="*/ 8 h 34"/>
                  <a:gd name="T4" fmla="*/ 0 w 34"/>
                  <a:gd name="T5" fmla="*/ 17 h 34"/>
                  <a:gd name="T6" fmla="*/ 8 w 34"/>
                  <a:gd name="T7" fmla="*/ 25 h 34"/>
                  <a:gd name="T8" fmla="*/ 17 w 34"/>
                  <a:gd name="T9" fmla="*/ 34 h 34"/>
                  <a:gd name="T10" fmla="*/ 25 w 34"/>
                  <a:gd name="T11" fmla="*/ 25 h 34"/>
                  <a:gd name="T12" fmla="*/ 34 w 34"/>
                  <a:gd name="T13" fmla="*/ 17 h 34"/>
                  <a:gd name="T14" fmla="*/ 25 w 34"/>
                  <a:gd name="T15" fmla="*/ 8 h 34"/>
                  <a:gd name="T16" fmla="*/ 17 w 34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4"/>
                  <a:gd name="T29" fmla="*/ 34 w 34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4">
                    <a:moveTo>
                      <a:pt x="17" y="0"/>
                    </a:moveTo>
                    <a:lnTo>
                      <a:pt x="8" y="8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17" y="34"/>
                    </a:lnTo>
                    <a:lnTo>
                      <a:pt x="25" y="25"/>
                    </a:lnTo>
                    <a:lnTo>
                      <a:pt x="34" y="17"/>
                    </a:lnTo>
                    <a:lnTo>
                      <a:pt x="25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96" name="Freeform 205"/>
              <p:cNvSpPr>
                <a:spLocks/>
              </p:cNvSpPr>
              <p:nvPr/>
            </p:nvSpPr>
            <p:spPr bwMode="auto">
              <a:xfrm>
                <a:off x="3923" y="1668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0 h 17"/>
                  <a:gd name="T4" fmla="*/ 0 w 17"/>
                  <a:gd name="T5" fmla="*/ 9 h 17"/>
                  <a:gd name="T6" fmla="*/ 0 w 17"/>
                  <a:gd name="T7" fmla="*/ 17 h 17"/>
                  <a:gd name="T8" fmla="*/ 9 w 17"/>
                  <a:gd name="T9" fmla="*/ 17 h 17"/>
                  <a:gd name="T10" fmla="*/ 17 w 17"/>
                  <a:gd name="T11" fmla="*/ 17 h 17"/>
                  <a:gd name="T12" fmla="*/ 17 w 17"/>
                  <a:gd name="T13" fmla="*/ 9 h 17"/>
                  <a:gd name="T14" fmla="*/ 17 w 17"/>
                  <a:gd name="T15" fmla="*/ 0 h 17"/>
                  <a:gd name="T16" fmla="*/ 9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9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98" name="Group 222"/>
            <p:cNvGrpSpPr>
              <a:grpSpLocks/>
            </p:cNvGrpSpPr>
            <p:nvPr/>
          </p:nvGrpSpPr>
          <p:grpSpPr bwMode="auto">
            <a:xfrm>
              <a:off x="6694488" y="2447925"/>
              <a:ext cx="387350" cy="400050"/>
              <a:chOff x="4217" y="1542"/>
              <a:chExt cx="244" cy="252"/>
            </a:xfrm>
          </p:grpSpPr>
          <p:sp>
            <p:nvSpPr>
              <p:cNvPr id="967" name="Freeform 207"/>
              <p:cNvSpPr>
                <a:spLocks/>
              </p:cNvSpPr>
              <p:nvPr/>
            </p:nvSpPr>
            <p:spPr bwMode="auto">
              <a:xfrm>
                <a:off x="4217" y="1542"/>
                <a:ext cx="244" cy="252"/>
              </a:xfrm>
              <a:custGeom>
                <a:avLst/>
                <a:gdLst>
                  <a:gd name="T0" fmla="*/ 118 w 244"/>
                  <a:gd name="T1" fmla="*/ 0 h 252"/>
                  <a:gd name="T2" fmla="*/ 68 w 244"/>
                  <a:gd name="T3" fmla="*/ 8 h 252"/>
                  <a:gd name="T4" fmla="*/ 34 w 244"/>
                  <a:gd name="T5" fmla="*/ 42 h 252"/>
                  <a:gd name="T6" fmla="*/ 9 w 244"/>
                  <a:gd name="T7" fmla="*/ 76 h 252"/>
                  <a:gd name="T8" fmla="*/ 0 w 244"/>
                  <a:gd name="T9" fmla="*/ 126 h 252"/>
                  <a:gd name="T10" fmla="*/ 9 w 244"/>
                  <a:gd name="T11" fmla="*/ 177 h 252"/>
                  <a:gd name="T12" fmla="*/ 34 w 244"/>
                  <a:gd name="T13" fmla="*/ 219 h 252"/>
                  <a:gd name="T14" fmla="*/ 68 w 244"/>
                  <a:gd name="T15" fmla="*/ 244 h 252"/>
                  <a:gd name="T16" fmla="*/ 118 w 244"/>
                  <a:gd name="T17" fmla="*/ 252 h 252"/>
                  <a:gd name="T18" fmla="*/ 168 w 244"/>
                  <a:gd name="T19" fmla="*/ 244 h 252"/>
                  <a:gd name="T20" fmla="*/ 210 w 244"/>
                  <a:gd name="T21" fmla="*/ 219 h 252"/>
                  <a:gd name="T22" fmla="*/ 235 w 244"/>
                  <a:gd name="T23" fmla="*/ 177 h 252"/>
                  <a:gd name="T24" fmla="*/ 244 w 244"/>
                  <a:gd name="T25" fmla="*/ 126 h 252"/>
                  <a:gd name="T26" fmla="*/ 235 w 244"/>
                  <a:gd name="T27" fmla="*/ 76 h 252"/>
                  <a:gd name="T28" fmla="*/ 210 w 244"/>
                  <a:gd name="T29" fmla="*/ 42 h 252"/>
                  <a:gd name="T30" fmla="*/ 168 w 244"/>
                  <a:gd name="T31" fmla="*/ 8 h 252"/>
                  <a:gd name="T32" fmla="*/ 118 w 244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4"/>
                  <a:gd name="T52" fmla="*/ 0 h 252"/>
                  <a:gd name="T53" fmla="*/ 244 w 244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4" h="252">
                    <a:moveTo>
                      <a:pt x="118" y="0"/>
                    </a:moveTo>
                    <a:lnTo>
                      <a:pt x="68" y="8"/>
                    </a:lnTo>
                    <a:lnTo>
                      <a:pt x="34" y="42"/>
                    </a:lnTo>
                    <a:lnTo>
                      <a:pt x="9" y="76"/>
                    </a:lnTo>
                    <a:lnTo>
                      <a:pt x="0" y="126"/>
                    </a:lnTo>
                    <a:lnTo>
                      <a:pt x="9" y="177"/>
                    </a:lnTo>
                    <a:lnTo>
                      <a:pt x="34" y="219"/>
                    </a:lnTo>
                    <a:lnTo>
                      <a:pt x="68" y="244"/>
                    </a:lnTo>
                    <a:lnTo>
                      <a:pt x="118" y="252"/>
                    </a:lnTo>
                    <a:lnTo>
                      <a:pt x="168" y="244"/>
                    </a:lnTo>
                    <a:lnTo>
                      <a:pt x="210" y="219"/>
                    </a:lnTo>
                    <a:lnTo>
                      <a:pt x="235" y="177"/>
                    </a:lnTo>
                    <a:lnTo>
                      <a:pt x="244" y="126"/>
                    </a:lnTo>
                    <a:lnTo>
                      <a:pt x="235" y="76"/>
                    </a:lnTo>
                    <a:lnTo>
                      <a:pt x="210" y="42"/>
                    </a:lnTo>
                    <a:lnTo>
                      <a:pt x="168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68" name="Freeform 208"/>
              <p:cNvSpPr>
                <a:spLocks/>
              </p:cNvSpPr>
              <p:nvPr/>
            </p:nvSpPr>
            <p:spPr bwMode="auto">
              <a:xfrm>
                <a:off x="4226" y="1559"/>
                <a:ext cx="218" cy="219"/>
              </a:xfrm>
              <a:custGeom>
                <a:avLst/>
                <a:gdLst>
                  <a:gd name="T0" fmla="*/ 109 w 218"/>
                  <a:gd name="T1" fmla="*/ 0 h 219"/>
                  <a:gd name="T2" fmla="*/ 67 w 218"/>
                  <a:gd name="T3" fmla="*/ 8 h 219"/>
                  <a:gd name="T4" fmla="*/ 33 w 218"/>
                  <a:gd name="T5" fmla="*/ 34 h 219"/>
                  <a:gd name="T6" fmla="*/ 8 w 218"/>
                  <a:gd name="T7" fmla="*/ 67 h 219"/>
                  <a:gd name="T8" fmla="*/ 0 w 218"/>
                  <a:gd name="T9" fmla="*/ 109 h 219"/>
                  <a:gd name="T10" fmla="*/ 8 w 218"/>
                  <a:gd name="T11" fmla="*/ 151 h 219"/>
                  <a:gd name="T12" fmla="*/ 33 w 218"/>
                  <a:gd name="T13" fmla="*/ 185 h 219"/>
                  <a:gd name="T14" fmla="*/ 67 w 218"/>
                  <a:gd name="T15" fmla="*/ 210 h 219"/>
                  <a:gd name="T16" fmla="*/ 109 w 218"/>
                  <a:gd name="T17" fmla="*/ 219 h 219"/>
                  <a:gd name="T18" fmla="*/ 151 w 218"/>
                  <a:gd name="T19" fmla="*/ 210 h 219"/>
                  <a:gd name="T20" fmla="*/ 184 w 218"/>
                  <a:gd name="T21" fmla="*/ 185 h 219"/>
                  <a:gd name="T22" fmla="*/ 210 w 218"/>
                  <a:gd name="T23" fmla="*/ 151 h 219"/>
                  <a:gd name="T24" fmla="*/ 218 w 218"/>
                  <a:gd name="T25" fmla="*/ 109 h 219"/>
                  <a:gd name="T26" fmla="*/ 210 w 218"/>
                  <a:gd name="T27" fmla="*/ 67 h 219"/>
                  <a:gd name="T28" fmla="*/ 184 w 218"/>
                  <a:gd name="T29" fmla="*/ 34 h 219"/>
                  <a:gd name="T30" fmla="*/ 151 w 218"/>
                  <a:gd name="T31" fmla="*/ 8 h 219"/>
                  <a:gd name="T32" fmla="*/ 109 w 218"/>
                  <a:gd name="T33" fmla="*/ 0 h 2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9"/>
                  <a:gd name="T53" fmla="*/ 218 w 218"/>
                  <a:gd name="T54" fmla="*/ 219 h 2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9">
                    <a:moveTo>
                      <a:pt x="109" y="0"/>
                    </a:moveTo>
                    <a:lnTo>
                      <a:pt x="67" y="8"/>
                    </a:lnTo>
                    <a:lnTo>
                      <a:pt x="33" y="34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3" y="185"/>
                    </a:lnTo>
                    <a:lnTo>
                      <a:pt x="67" y="210"/>
                    </a:lnTo>
                    <a:lnTo>
                      <a:pt x="109" y="219"/>
                    </a:lnTo>
                    <a:lnTo>
                      <a:pt x="151" y="210"/>
                    </a:lnTo>
                    <a:lnTo>
                      <a:pt x="184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84" y="34"/>
                    </a:lnTo>
                    <a:lnTo>
                      <a:pt x="151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69" name="Freeform 209"/>
              <p:cNvSpPr>
                <a:spLocks/>
              </p:cNvSpPr>
              <p:nvPr/>
            </p:nvSpPr>
            <p:spPr bwMode="auto">
              <a:xfrm>
                <a:off x="4234" y="1567"/>
                <a:ext cx="202" cy="202"/>
              </a:xfrm>
              <a:custGeom>
                <a:avLst/>
                <a:gdLst>
                  <a:gd name="T0" fmla="*/ 101 w 202"/>
                  <a:gd name="T1" fmla="*/ 0 h 202"/>
                  <a:gd name="T2" fmla="*/ 59 w 202"/>
                  <a:gd name="T3" fmla="*/ 9 h 202"/>
                  <a:gd name="T4" fmla="*/ 25 w 202"/>
                  <a:gd name="T5" fmla="*/ 34 h 202"/>
                  <a:gd name="T6" fmla="*/ 9 w 202"/>
                  <a:gd name="T7" fmla="*/ 68 h 202"/>
                  <a:gd name="T8" fmla="*/ 0 w 202"/>
                  <a:gd name="T9" fmla="*/ 101 h 202"/>
                  <a:gd name="T10" fmla="*/ 9 w 202"/>
                  <a:gd name="T11" fmla="*/ 143 h 202"/>
                  <a:gd name="T12" fmla="*/ 25 w 202"/>
                  <a:gd name="T13" fmla="*/ 177 h 202"/>
                  <a:gd name="T14" fmla="*/ 59 w 202"/>
                  <a:gd name="T15" fmla="*/ 194 h 202"/>
                  <a:gd name="T16" fmla="*/ 101 w 202"/>
                  <a:gd name="T17" fmla="*/ 202 h 202"/>
                  <a:gd name="T18" fmla="*/ 134 w 202"/>
                  <a:gd name="T19" fmla="*/ 194 h 202"/>
                  <a:gd name="T20" fmla="*/ 168 w 202"/>
                  <a:gd name="T21" fmla="*/ 177 h 202"/>
                  <a:gd name="T22" fmla="*/ 193 w 202"/>
                  <a:gd name="T23" fmla="*/ 143 h 202"/>
                  <a:gd name="T24" fmla="*/ 202 w 202"/>
                  <a:gd name="T25" fmla="*/ 101 h 202"/>
                  <a:gd name="T26" fmla="*/ 193 w 202"/>
                  <a:gd name="T27" fmla="*/ 68 h 202"/>
                  <a:gd name="T28" fmla="*/ 168 w 202"/>
                  <a:gd name="T29" fmla="*/ 34 h 202"/>
                  <a:gd name="T30" fmla="*/ 134 w 202"/>
                  <a:gd name="T31" fmla="*/ 9 h 202"/>
                  <a:gd name="T32" fmla="*/ 101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01" y="0"/>
                    </a:moveTo>
                    <a:lnTo>
                      <a:pt x="59" y="9"/>
                    </a:lnTo>
                    <a:lnTo>
                      <a:pt x="25" y="34"/>
                    </a:lnTo>
                    <a:lnTo>
                      <a:pt x="9" y="68"/>
                    </a:lnTo>
                    <a:lnTo>
                      <a:pt x="0" y="101"/>
                    </a:lnTo>
                    <a:lnTo>
                      <a:pt x="9" y="143"/>
                    </a:lnTo>
                    <a:lnTo>
                      <a:pt x="25" y="177"/>
                    </a:lnTo>
                    <a:lnTo>
                      <a:pt x="59" y="194"/>
                    </a:lnTo>
                    <a:lnTo>
                      <a:pt x="101" y="202"/>
                    </a:lnTo>
                    <a:lnTo>
                      <a:pt x="134" y="194"/>
                    </a:lnTo>
                    <a:lnTo>
                      <a:pt x="168" y="177"/>
                    </a:lnTo>
                    <a:lnTo>
                      <a:pt x="193" y="143"/>
                    </a:lnTo>
                    <a:lnTo>
                      <a:pt x="202" y="101"/>
                    </a:lnTo>
                    <a:lnTo>
                      <a:pt x="193" y="68"/>
                    </a:lnTo>
                    <a:lnTo>
                      <a:pt x="168" y="34"/>
                    </a:lnTo>
                    <a:lnTo>
                      <a:pt x="134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70" name="Freeform 210"/>
              <p:cNvSpPr>
                <a:spLocks/>
              </p:cNvSpPr>
              <p:nvPr/>
            </p:nvSpPr>
            <p:spPr bwMode="auto">
              <a:xfrm>
                <a:off x="4243" y="1576"/>
                <a:ext cx="184" cy="193"/>
              </a:xfrm>
              <a:custGeom>
                <a:avLst/>
                <a:gdLst>
                  <a:gd name="T0" fmla="*/ 92 w 184"/>
                  <a:gd name="T1" fmla="*/ 0 h 193"/>
                  <a:gd name="T2" fmla="*/ 58 w 184"/>
                  <a:gd name="T3" fmla="*/ 8 h 193"/>
                  <a:gd name="T4" fmla="*/ 25 w 184"/>
                  <a:gd name="T5" fmla="*/ 25 h 193"/>
                  <a:gd name="T6" fmla="*/ 8 w 184"/>
                  <a:gd name="T7" fmla="*/ 59 h 193"/>
                  <a:gd name="T8" fmla="*/ 0 w 184"/>
                  <a:gd name="T9" fmla="*/ 92 h 193"/>
                  <a:gd name="T10" fmla="*/ 8 w 184"/>
                  <a:gd name="T11" fmla="*/ 126 h 193"/>
                  <a:gd name="T12" fmla="*/ 25 w 184"/>
                  <a:gd name="T13" fmla="*/ 160 h 193"/>
                  <a:gd name="T14" fmla="*/ 58 w 184"/>
                  <a:gd name="T15" fmla="*/ 185 h 193"/>
                  <a:gd name="T16" fmla="*/ 92 w 184"/>
                  <a:gd name="T17" fmla="*/ 193 h 193"/>
                  <a:gd name="T18" fmla="*/ 125 w 184"/>
                  <a:gd name="T19" fmla="*/ 185 h 193"/>
                  <a:gd name="T20" fmla="*/ 159 w 184"/>
                  <a:gd name="T21" fmla="*/ 160 h 193"/>
                  <a:gd name="T22" fmla="*/ 176 w 184"/>
                  <a:gd name="T23" fmla="*/ 126 h 193"/>
                  <a:gd name="T24" fmla="*/ 184 w 184"/>
                  <a:gd name="T25" fmla="*/ 92 h 193"/>
                  <a:gd name="T26" fmla="*/ 176 w 184"/>
                  <a:gd name="T27" fmla="*/ 59 h 193"/>
                  <a:gd name="T28" fmla="*/ 159 w 184"/>
                  <a:gd name="T29" fmla="*/ 25 h 193"/>
                  <a:gd name="T30" fmla="*/ 125 w 184"/>
                  <a:gd name="T31" fmla="*/ 8 h 193"/>
                  <a:gd name="T32" fmla="*/ 92 w 184"/>
                  <a:gd name="T33" fmla="*/ 0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4"/>
                  <a:gd name="T52" fmla="*/ 0 h 193"/>
                  <a:gd name="T53" fmla="*/ 184 w 184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4" h="193">
                    <a:moveTo>
                      <a:pt x="92" y="0"/>
                    </a:moveTo>
                    <a:lnTo>
                      <a:pt x="58" y="8"/>
                    </a:lnTo>
                    <a:lnTo>
                      <a:pt x="25" y="25"/>
                    </a:lnTo>
                    <a:lnTo>
                      <a:pt x="8" y="59"/>
                    </a:lnTo>
                    <a:lnTo>
                      <a:pt x="0" y="92"/>
                    </a:lnTo>
                    <a:lnTo>
                      <a:pt x="8" y="126"/>
                    </a:lnTo>
                    <a:lnTo>
                      <a:pt x="25" y="160"/>
                    </a:lnTo>
                    <a:lnTo>
                      <a:pt x="58" y="185"/>
                    </a:lnTo>
                    <a:lnTo>
                      <a:pt x="92" y="193"/>
                    </a:lnTo>
                    <a:lnTo>
                      <a:pt x="125" y="185"/>
                    </a:lnTo>
                    <a:lnTo>
                      <a:pt x="159" y="160"/>
                    </a:lnTo>
                    <a:lnTo>
                      <a:pt x="176" y="126"/>
                    </a:lnTo>
                    <a:lnTo>
                      <a:pt x="184" y="92"/>
                    </a:lnTo>
                    <a:lnTo>
                      <a:pt x="176" y="59"/>
                    </a:lnTo>
                    <a:lnTo>
                      <a:pt x="159" y="25"/>
                    </a:lnTo>
                    <a:lnTo>
                      <a:pt x="125" y="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71" name="Freeform 211"/>
              <p:cNvSpPr>
                <a:spLocks/>
              </p:cNvSpPr>
              <p:nvPr/>
            </p:nvSpPr>
            <p:spPr bwMode="auto">
              <a:xfrm>
                <a:off x="4251" y="1584"/>
                <a:ext cx="176" cy="177"/>
              </a:xfrm>
              <a:custGeom>
                <a:avLst/>
                <a:gdLst>
                  <a:gd name="T0" fmla="*/ 84 w 176"/>
                  <a:gd name="T1" fmla="*/ 0 h 177"/>
                  <a:gd name="T2" fmla="*/ 50 w 176"/>
                  <a:gd name="T3" fmla="*/ 9 h 177"/>
                  <a:gd name="T4" fmla="*/ 25 w 176"/>
                  <a:gd name="T5" fmla="*/ 25 h 177"/>
                  <a:gd name="T6" fmla="*/ 8 w 176"/>
                  <a:gd name="T7" fmla="*/ 51 h 177"/>
                  <a:gd name="T8" fmla="*/ 0 w 176"/>
                  <a:gd name="T9" fmla="*/ 84 h 177"/>
                  <a:gd name="T10" fmla="*/ 8 w 176"/>
                  <a:gd name="T11" fmla="*/ 118 h 177"/>
                  <a:gd name="T12" fmla="*/ 25 w 176"/>
                  <a:gd name="T13" fmla="*/ 152 h 177"/>
                  <a:gd name="T14" fmla="*/ 50 w 176"/>
                  <a:gd name="T15" fmla="*/ 168 h 177"/>
                  <a:gd name="T16" fmla="*/ 84 w 176"/>
                  <a:gd name="T17" fmla="*/ 177 h 177"/>
                  <a:gd name="T18" fmla="*/ 117 w 176"/>
                  <a:gd name="T19" fmla="*/ 168 h 177"/>
                  <a:gd name="T20" fmla="*/ 151 w 176"/>
                  <a:gd name="T21" fmla="*/ 152 h 177"/>
                  <a:gd name="T22" fmla="*/ 168 w 176"/>
                  <a:gd name="T23" fmla="*/ 118 h 177"/>
                  <a:gd name="T24" fmla="*/ 176 w 176"/>
                  <a:gd name="T25" fmla="*/ 84 h 177"/>
                  <a:gd name="T26" fmla="*/ 168 w 176"/>
                  <a:gd name="T27" fmla="*/ 51 h 177"/>
                  <a:gd name="T28" fmla="*/ 151 w 176"/>
                  <a:gd name="T29" fmla="*/ 25 h 177"/>
                  <a:gd name="T30" fmla="*/ 117 w 176"/>
                  <a:gd name="T31" fmla="*/ 9 h 177"/>
                  <a:gd name="T32" fmla="*/ 84 w 176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6"/>
                  <a:gd name="T52" fmla="*/ 0 h 177"/>
                  <a:gd name="T53" fmla="*/ 176 w 176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6" h="177">
                    <a:moveTo>
                      <a:pt x="84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84"/>
                    </a:lnTo>
                    <a:lnTo>
                      <a:pt x="8" y="118"/>
                    </a:lnTo>
                    <a:lnTo>
                      <a:pt x="25" y="152"/>
                    </a:lnTo>
                    <a:lnTo>
                      <a:pt x="50" y="168"/>
                    </a:lnTo>
                    <a:lnTo>
                      <a:pt x="84" y="177"/>
                    </a:lnTo>
                    <a:lnTo>
                      <a:pt x="117" y="168"/>
                    </a:lnTo>
                    <a:lnTo>
                      <a:pt x="151" y="152"/>
                    </a:lnTo>
                    <a:lnTo>
                      <a:pt x="168" y="118"/>
                    </a:lnTo>
                    <a:lnTo>
                      <a:pt x="176" y="84"/>
                    </a:lnTo>
                    <a:lnTo>
                      <a:pt x="168" y="51"/>
                    </a:lnTo>
                    <a:lnTo>
                      <a:pt x="151" y="25"/>
                    </a:lnTo>
                    <a:lnTo>
                      <a:pt x="117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72" name="Freeform 212"/>
              <p:cNvSpPr>
                <a:spLocks/>
              </p:cNvSpPr>
              <p:nvPr/>
            </p:nvSpPr>
            <p:spPr bwMode="auto">
              <a:xfrm>
                <a:off x="4259" y="1593"/>
                <a:ext cx="160" cy="159"/>
              </a:xfrm>
              <a:custGeom>
                <a:avLst/>
                <a:gdLst>
                  <a:gd name="T0" fmla="*/ 76 w 160"/>
                  <a:gd name="T1" fmla="*/ 0 h 159"/>
                  <a:gd name="T2" fmla="*/ 51 w 160"/>
                  <a:gd name="T3" fmla="*/ 8 h 159"/>
                  <a:gd name="T4" fmla="*/ 26 w 160"/>
                  <a:gd name="T5" fmla="*/ 25 h 159"/>
                  <a:gd name="T6" fmla="*/ 9 w 160"/>
                  <a:gd name="T7" fmla="*/ 50 h 159"/>
                  <a:gd name="T8" fmla="*/ 0 w 160"/>
                  <a:gd name="T9" fmla="*/ 75 h 159"/>
                  <a:gd name="T10" fmla="*/ 9 w 160"/>
                  <a:gd name="T11" fmla="*/ 109 h 159"/>
                  <a:gd name="T12" fmla="*/ 26 w 160"/>
                  <a:gd name="T13" fmla="*/ 134 h 159"/>
                  <a:gd name="T14" fmla="*/ 51 w 160"/>
                  <a:gd name="T15" fmla="*/ 151 h 159"/>
                  <a:gd name="T16" fmla="*/ 76 w 160"/>
                  <a:gd name="T17" fmla="*/ 159 h 159"/>
                  <a:gd name="T18" fmla="*/ 109 w 160"/>
                  <a:gd name="T19" fmla="*/ 151 h 159"/>
                  <a:gd name="T20" fmla="*/ 135 w 160"/>
                  <a:gd name="T21" fmla="*/ 134 h 159"/>
                  <a:gd name="T22" fmla="*/ 151 w 160"/>
                  <a:gd name="T23" fmla="*/ 109 h 159"/>
                  <a:gd name="T24" fmla="*/ 160 w 160"/>
                  <a:gd name="T25" fmla="*/ 75 h 159"/>
                  <a:gd name="T26" fmla="*/ 151 w 160"/>
                  <a:gd name="T27" fmla="*/ 50 h 159"/>
                  <a:gd name="T28" fmla="*/ 135 w 160"/>
                  <a:gd name="T29" fmla="*/ 25 h 159"/>
                  <a:gd name="T30" fmla="*/ 109 w 160"/>
                  <a:gd name="T31" fmla="*/ 8 h 159"/>
                  <a:gd name="T32" fmla="*/ 76 w 160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159"/>
                  <a:gd name="T53" fmla="*/ 160 w 160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159">
                    <a:moveTo>
                      <a:pt x="76" y="0"/>
                    </a:moveTo>
                    <a:lnTo>
                      <a:pt x="51" y="8"/>
                    </a:lnTo>
                    <a:lnTo>
                      <a:pt x="26" y="25"/>
                    </a:lnTo>
                    <a:lnTo>
                      <a:pt x="9" y="50"/>
                    </a:lnTo>
                    <a:lnTo>
                      <a:pt x="0" y="75"/>
                    </a:lnTo>
                    <a:lnTo>
                      <a:pt x="9" y="109"/>
                    </a:lnTo>
                    <a:lnTo>
                      <a:pt x="26" y="134"/>
                    </a:lnTo>
                    <a:lnTo>
                      <a:pt x="51" y="151"/>
                    </a:lnTo>
                    <a:lnTo>
                      <a:pt x="76" y="159"/>
                    </a:lnTo>
                    <a:lnTo>
                      <a:pt x="109" y="151"/>
                    </a:lnTo>
                    <a:lnTo>
                      <a:pt x="135" y="134"/>
                    </a:lnTo>
                    <a:lnTo>
                      <a:pt x="151" y="109"/>
                    </a:lnTo>
                    <a:lnTo>
                      <a:pt x="160" y="75"/>
                    </a:lnTo>
                    <a:lnTo>
                      <a:pt x="151" y="50"/>
                    </a:lnTo>
                    <a:lnTo>
                      <a:pt x="135" y="25"/>
                    </a:lnTo>
                    <a:lnTo>
                      <a:pt x="109" y="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73" name="Freeform 213"/>
              <p:cNvSpPr>
                <a:spLocks/>
              </p:cNvSpPr>
              <p:nvPr/>
            </p:nvSpPr>
            <p:spPr bwMode="auto">
              <a:xfrm>
                <a:off x="4268" y="1601"/>
                <a:ext cx="142" cy="143"/>
              </a:xfrm>
              <a:custGeom>
                <a:avLst/>
                <a:gdLst>
                  <a:gd name="T0" fmla="*/ 67 w 142"/>
                  <a:gd name="T1" fmla="*/ 0 h 143"/>
                  <a:gd name="T2" fmla="*/ 42 w 142"/>
                  <a:gd name="T3" fmla="*/ 8 h 143"/>
                  <a:gd name="T4" fmla="*/ 17 w 142"/>
                  <a:gd name="T5" fmla="*/ 25 h 143"/>
                  <a:gd name="T6" fmla="*/ 8 w 142"/>
                  <a:gd name="T7" fmla="*/ 42 h 143"/>
                  <a:gd name="T8" fmla="*/ 0 w 142"/>
                  <a:gd name="T9" fmla="*/ 67 h 143"/>
                  <a:gd name="T10" fmla="*/ 8 w 142"/>
                  <a:gd name="T11" fmla="*/ 101 h 143"/>
                  <a:gd name="T12" fmla="*/ 17 w 142"/>
                  <a:gd name="T13" fmla="*/ 118 h 143"/>
                  <a:gd name="T14" fmla="*/ 42 w 142"/>
                  <a:gd name="T15" fmla="*/ 135 h 143"/>
                  <a:gd name="T16" fmla="*/ 67 w 142"/>
                  <a:gd name="T17" fmla="*/ 143 h 143"/>
                  <a:gd name="T18" fmla="*/ 100 w 142"/>
                  <a:gd name="T19" fmla="*/ 135 h 143"/>
                  <a:gd name="T20" fmla="*/ 117 w 142"/>
                  <a:gd name="T21" fmla="*/ 118 h 143"/>
                  <a:gd name="T22" fmla="*/ 134 w 142"/>
                  <a:gd name="T23" fmla="*/ 101 h 143"/>
                  <a:gd name="T24" fmla="*/ 142 w 142"/>
                  <a:gd name="T25" fmla="*/ 67 h 143"/>
                  <a:gd name="T26" fmla="*/ 134 w 142"/>
                  <a:gd name="T27" fmla="*/ 42 h 143"/>
                  <a:gd name="T28" fmla="*/ 117 w 142"/>
                  <a:gd name="T29" fmla="*/ 25 h 143"/>
                  <a:gd name="T30" fmla="*/ 100 w 142"/>
                  <a:gd name="T31" fmla="*/ 8 h 143"/>
                  <a:gd name="T32" fmla="*/ 67 w 142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2"/>
                  <a:gd name="T52" fmla="*/ 0 h 143"/>
                  <a:gd name="T53" fmla="*/ 142 w 142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2" h="143">
                    <a:moveTo>
                      <a:pt x="67" y="0"/>
                    </a:moveTo>
                    <a:lnTo>
                      <a:pt x="42" y="8"/>
                    </a:lnTo>
                    <a:lnTo>
                      <a:pt x="17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17" y="118"/>
                    </a:lnTo>
                    <a:lnTo>
                      <a:pt x="42" y="135"/>
                    </a:lnTo>
                    <a:lnTo>
                      <a:pt x="67" y="143"/>
                    </a:lnTo>
                    <a:lnTo>
                      <a:pt x="100" y="135"/>
                    </a:lnTo>
                    <a:lnTo>
                      <a:pt x="117" y="118"/>
                    </a:lnTo>
                    <a:lnTo>
                      <a:pt x="134" y="101"/>
                    </a:lnTo>
                    <a:lnTo>
                      <a:pt x="142" y="67"/>
                    </a:lnTo>
                    <a:lnTo>
                      <a:pt x="134" y="42"/>
                    </a:lnTo>
                    <a:lnTo>
                      <a:pt x="117" y="25"/>
                    </a:lnTo>
                    <a:lnTo>
                      <a:pt x="100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74" name="Freeform 214"/>
              <p:cNvSpPr>
                <a:spLocks/>
              </p:cNvSpPr>
              <p:nvPr/>
            </p:nvSpPr>
            <p:spPr bwMode="auto">
              <a:xfrm>
                <a:off x="4276" y="1609"/>
                <a:ext cx="126" cy="127"/>
              </a:xfrm>
              <a:custGeom>
                <a:avLst/>
                <a:gdLst>
                  <a:gd name="T0" fmla="*/ 59 w 126"/>
                  <a:gd name="T1" fmla="*/ 0 h 127"/>
                  <a:gd name="T2" fmla="*/ 34 w 126"/>
                  <a:gd name="T3" fmla="*/ 9 h 127"/>
                  <a:gd name="T4" fmla="*/ 17 w 126"/>
                  <a:gd name="T5" fmla="*/ 26 h 127"/>
                  <a:gd name="T6" fmla="*/ 9 w 126"/>
                  <a:gd name="T7" fmla="*/ 42 h 127"/>
                  <a:gd name="T8" fmla="*/ 0 w 126"/>
                  <a:gd name="T9" fmla="*/ 68 h 127"/>
                  <a:gd name="T10" fmla="*/ 9 w 126"/>
                  <a:gd name="T11" fmla="*/ 93 h 127"/>
                  <a:gd name="T12" fmla="*/ 17 w 126"/>
                  <a:gd name="T13" fmla="*/ 110 h 127"/>
                  <a:gd name="T14" fmla="*/ 34 w 126"/>
                  <a:gd name="T15" fmla="*/ 127 h 127"/>
                  <a:gd name="T16" fmla="*/ 59 w 126"/>
                  <a:gd name="T17" fmla="*/ 127 h 127"/>
                  <a:gd name="T18" fmla="*/ 84 w 126"/>
                  <a:gd name="T19" fmla="*/ 127 h 127"/>
                  <a:gd name="T20" fmla="*/ 109 w 126"/>
                  <a:gd name="T21" fmla="*/ 110 h 127"/>
                  <a:gd name="T22" fmla="*/ 118 w 126"/>
                  <a:gd name="T23" fmla="*/ 93 h 127"/>
                  <a:gd name="T24" fmla="*/ 126 w 126"/>
                  <a:gd name="T25" fmla="*/ 68 h 127"/>
                  <a:gd name="T26" fmla="*/ 118 w 126"/>
                  <a:gd name="T27" fmla="*/ 42 h 127"/>
                  <a:gd name="T28" fmla="*/ 109 w 126"/>
                  <a:gd name="T29" fmla="*/ 26 h 127"/>
                  <a:gd name="T30" fmla="*/ 84 w 126"/>
                  <a:gd name="T31" fmla="*/ 9 h 127"/>
                  <a:gd name="T32" fmla="*/ 59 w 126"/>
                  <a:gd name="T33" fmla="*/ 0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7"/>
                  <a:gd name="T53" fmla="*/ 126 w 126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7">
                    <a:moveTo>
                      <a:pt x="59" y="0"/>
                    </a:moveTo>
                    <a:lnTo>
                      <a:pt x="34" y="9"/>
                    </a:lnTo>
                    <a:lnTo>
                      <a:pt x="17" y="26"/>
                    </a:lnTo>
                    <a:lnTo>
                      <a:pt x="9" y="42"/>
                    </a:lnTo>
                    <a:lnTo>
                      <a:pt x="0" y="68"/>
                    </a:lnTo>
                    <a:lnTo>
                      <a:pt x="9" y="93"/>
                    </a:lnTo>
                    <a:lnTo>
                      <a:pt x="17" y="110"/>
                    </a:lnTo>
                    <a:lnTo>
                      <a:pt x="34" y="127"/>
                    </a:lnTo>
                    <a:lnTo>
                      <a:pt x="59" y="127"/>
                    </a:lnTo>
                    <a:lnTo>
                      <a:pt x="84" y="127"/>
                    </a:lnTo>
                    <a:lnTo>
                      <a:pt x="109" y="110"/>
                    </a:lnTo>
                    <a:lnTo>
                      <a:pt x="118" y="93"/>
                    </a:lnTo>
                    <a:lnTo>
                      <a:pt x="126" y="68"/>
                    </a:lnTo>
                    <a:lnTo>
                      <a:pt x="118" y="42"/>
                    </a:lnTo>
                    <a:lnTo>
                      <a:pt x="109" y="26"/>
                    </a:lnTo>
                    <a:lnTo>
                      <a:pt x="84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75" name="Freeform 215"/>
              <p:cNvSpPr>
                <a:spLocks/>
              </p:cNvSpPr>
              <p:nvPr/>
            </p:nvSpPr>
            <p:spPr bwMode="auto">
              <a:xfrm>
                <a:off x="4285" y="1618"/>
                <a:ext cx="109" cy="109"/>
              </a:xfrm>
              <a:custGeom>
                <a:avLst/>
                <a:gdLst>
                  <a:gd name="T0" fmla="*/ 50 w 109"/>
                  <a:gd name="T1" fmla="*/ 0 h 109"/>
                  <a:gd name="T2" fmla="*/ 33 w 109"/>
                  <a:gd name="T3" fmla="*/ 8 h 109"/>
                  <a:gd name="T4" fmla="*/ 16 w 109"/>
                  <a:gd name="T5" fmla="*/ 17 h 109"/>
                  <a:gd name="T6" fmla="*/ 8 w 109"/>
                  <a:gd name="T7" fmla="*/ 33 h 109"/>
                  <a:gd name="T8" fmla="*/ 0 w 109"/>
                  <a:gd name="T9" fmla="*/ 59 h 109"/>
                  <a:gd name="T10" fmla="*/ 8 w 109"/>
                  <a:gd name="T11" fmla="*/ 76 h 109"/>
                  <a:gd name="T12" fmla="*/ 16 w 109"/>
                  <a:gd name="T13" fmla="*/ 92 h 109"/>
                  <a:gd name="T14" fmla="*/ 33 w 109"/>
                  <a:gd name="T15" fmla="*/ 109 h 109"/>
                  <a:gd name="T16" fmla="*/ 50 w 109"/>
                  <a:gd name="T17" fmla="*/ 109 h 109"/>
                  <a:gd name="T18" fmla="*/ 75 w 109"/>
                  <a:gd name="T19" fmla="*/ 109 h 109"/>
                  <a:gd name="T20" fmla="*/ 92 w 109"/>
                  <a:gd name="T21" fmla="*/ 92 h 109"/>
                  <a:gd name="T22" fmla="*/ 109 w 109"/>
                  <a:gd name="T23" fmla="*/ 76 h 109"/>
                  <a:gd name="T24" fmla="*/ 109 w 109"/>
                  <a:gd name="T25" fmla="*/ 59 h 109"/>
                  <a:gd name="T26" fmla="*/ 109 w 109"/>
                  <a:gd name="T27" fmla="*/ 33 h 109"/>
                  <a:gd name="T28" fmla="*/ 92 w 109"/>
                  <a:gd name="T29" fmla="*/ 17 h 109"/>
                  <a:gd name="T30" fmla="*/ 75 w 109"/>
                  <a:gd name="T31" fmla="*/ 8 h 109"/>
                  <a:gd name="T32" fmla="*/ 50 w 109"/>
                  <a:gd name="T33" fmla="*/ 0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09"/>
                  <a:gd name="T53" fmla="*/ 109 w 109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09">
                    <a:moveTo>
                      <a:pt x="50" y="0"/>
                    </a:moveTo>
                    <a:lnTo>
                      <a:pt x="33" y="8"/>
                    </a:lnTo>
                    <a:lnTo>
                      <a:pt x="16" y="17"/>
                    </a:lnTo>
                    <a:lnTo>
                      <a:pt x="8" y="33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6" y="92"/>
                    </a:lnTo>
                    <a:lnTo>
                      <a:pt x="33" y="109"/>
                    </a:lnTo>
                    <a:lnTo>
                      <a:pt x="50" y="109"/>
                    </a:lnTo>
                    <a:lnTo>
                      <a:pt x="75" y="109"/>
                    </a:lnTo>
                    <a:lnTo>
                      <a:pt x="92" y="92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3"/>
                    </a:lnTo>
                    <a:lnTo>
                      <a:pt x="92" y="17"/>
                    </a:lnTo>
                    <a:lnTo>
                      <a:pt x="75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76" name="Freeform 216"/>
              <p:cNvSpPr>
                <a:spLocks/>
              </p:cNvSpPr>
              <p:nvPr/>
            </p:nvSpPr>
            <p:spPr bwMode="auto">
              <a:xfrm>
                <a:off x="4293" y="1626"/>
                <a:ext cx="92" cy="93"/>
              </a:xfrm>
              <a:custGeom>
                <a:avLst/>
                <a:gdLst>
                  <a:gd name="T0" fmla="*/ 42 w 92"/>
                  <a:gd name="T1" fmla="*/ 0 h 93"/>
                  <a:gd name="T2" fmla="*/ 25 w 92"/>
                  <a:gd name="T3" fmla="*/ 9 h 93"/>
                  <a:gd name="T4" fmla="*/ 8 w 92"/>
                  <a:gd name="T5" fmla="*/ 17 h 93"/>
                  <a:gd name="T6" fmla="*/ 0 w 92"/>
                  <a:gd name="T7" fmla="*/ 51 h 93"/>
                  <a:gd name="T8" fmla="*/ 8 w 92"/>
                  <a:gd name="T9" fmla="*/ 84 h 93"/>
                  <a:gd name="T10" fmla="*/ 42 w 92"/>
                  <a:gd name="T11" fmla="*/ 93 h 93"/>
                  <a:gd name="T12" fmla="*/ 84 w 92"/>
                  <a:gd name="T13" fmla="*/ 84 h 93"/>
                  <a:gd name="T14" fmla="*/ 92 w 92"/>
                  <a:gd name="T15" fmla="*/ 51 h 93"/>
                  <a:gd name="T16" fmla="*/ 84 w 92"/>
                  <a:gd name="T17" fmla="*/ 17 h 93"/>
                  <a:gd name="T18" fmla="*/ 67 w 92"/>
                  <a:gd name="T19" fmla="*/ 9 h 93"/>
                  <a:gd name="T20" fmla="*/ 42 w 92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3"/>
                  <a:gd name="T35" fmla="*/ 92 w 92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3">
                    <a:moveTo>
                      <a:pt x="42" y="0"/>
                    </a:moveTo>
                    <a:lnTo>
                      <a:pt x="25" y="9"/>
                    </a:lnTo>
                    <a:lnTo>
                      <a:pt x="8" y="17"/>
                    </a:lnTo>
                    <a:lnTo>
                      <a:pt x="0" y="51"/>
                    </a:lnTo>
                    <a:lnTo>
                      <a:pt x="8" y="84"/>
                    </a:lnTo>
                    <a:lnTo>
                      <a:pt x="42" y="93"/>
                    </a:lnTo>
                    <a:lnTo>
                      <a:pt x="84" y="84"/>
                    </a:lnTo>
                    <a:lnTo>
                      <a:pt x="92" y="51"/>
                    </a:lnTo>
                    <a:lnTo>
                      <a:pt x="84" y="17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77" name="Freeform 217"/>
              <p:cNvSpPr>
                <a:spLocks/>
              </p:cNvSpPr>
              <p:nvPr/>
            </p:nvSpPr>
            <p:spPr bwMode="auto">
              <a:xfrm>
                <a:off x="4301" y="1635"/>
                <a:ext cx="76" cy="75"/>
              </a:xfrm>
              <a:custGeom>
                <a:avLst/>
                <a:gdLst>
                  <a:gd name="T0" fmla="*/ 42 w 76"/>
                  <a:gd name="T1" fmla="*/ 0 h 75"/>
                  <a:gd name="T2" fmla="*/ 9 w 76"/>
                  <a:gd name="T3" fmla="*/ 8 h 75"/>
                  <a:gd name="T4" fmla="*/ 0 w 76"/>
                  <a:gd name="T5" fmla="*/ 42 h 75"/>
                  <a:gd name="T6" fmla="*/ 9 w 76"/>
                  <a:gd name="T7" fmla="*/ 67 h 75"/>
                  <a:gd name="T8" fmla="*/ 42 w 76"/>
                  <a:gd name="T9" fmla="*/ 75 h 75"/>
                  <a:gd name="T10" fmla="*/ 67 w 76"/>
                  <a:gd name="T11" fmla="*/ 67 h 75"/>
                  <a:gd name="T12" fmla="*/ 76 w 76"/>
                  <a:gd name="T13" fmla="*/ 42 h 75"/>
                  <a:gd name="T14" fmla="*/ 67 w 76"/>
                  <a:gd name="T15" fmla="*/ 8 h 75"/>
                  <a:gd name="T16" fmla="*/ 42 w 76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5"/>
                  <a:gd name="T29" fmla="*/ 76 w 76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5">
                    <a:moveTo>
                      <a:pt x="42" y="0"/>
                    </a:moveTo>
                    <a:lnTo>
                      <a:pt x="9" y="8"/>
                    </a:lnTo>
                    <a:lnTo>
                      <a:pt x="0" y="42"/>
                    </a:lnTo>
                    <a:lnTo>
                      <a:pt x="9" y="67"/>
                    </a:lnTo>
                    <a:lnTo>
                      <a:pt x="42" y="75"/>
                    </a:lnTo>
                    <a:lnTo>
                      <a:pt x="67" y="67"/>
                    </a:lnTo>
                    <a:lnTo>
                      <a:pt x="76" y="42"/>
                    </a:lnTo>
                    <a:lnTo>
                      <a:pt x="67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78" name="Freeform 218"/>
              <p:cNvSpPr>
                <a:spLocks/>
              </p:cNvSpPr>
              <p:nvPr/>
            </p:nvSpPr>
            <p:spPr bwMode="auto">
              <a:xfrm>
                <a:off x="4310" y="1643"/>
                <a:ext cx="58" cy="67"/>
              </a:xfrm>
              <a:custGeom>
                <a:avLst/>
                <a:gdLst>
                  <a:gd name="T0" fmla="*/ 33 w 58"/>
                  <a:gd name="T1" fmla="*/ 0 h 67"/>
                  <a:gd name="T2" fmla="*/ 8 w 58"/>
                  <a:gd name="T3" fmla="*/ 8 h 67"/>
                  <a:gd name="T4" fmla="*/ 0 w 58"/>
                  <a:gd name="T5" fmla="*/ 34 h 67"/>
                  <a:gd name="T6" fmla="*/ 8 w 58"/>
                  <a:gd name="T7" fmla="*/ 59 h 67"/>
                  <a:gd name="T8" fmla="*/ 33 w 58"/>
                  <a:gd name="T9" fmla="*/ 67 h 67"/>
                  <a:gd name="T10" fmla="*/ 50 w 58"/>
                  <a:gd name="T11" fmla="*/ 59 h 67"/>
                  <a:gd name="T12" fmla="*/ 58 w 58"/>
                  <a:gd name="T13" fmla="*/ 34 h 67"/>
                  <a:gd name="T14" fmla="*/ 50 w 58"/>
                  <a:gd name="T15" fmla="*/ 8 h 67"/>
                  <a:gd name="T16" fmla="*/ 33 w 58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67"/>
                  <a:gd name="T29" fmla="*/ 58 w 5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67">
                    <a:moveTo>
                      <a:pt x="33" y="0"/>
                    </a:moveTo>
                    <a:lnTo>
                      <a:pt x="8" y="8"/>
                    </a:lnTo>
                    <a:lnTo>
                      <a:pt x="0" y="34"/>
                    </a:lnTo>
                    <a:lnTo>
                      <a:pt x="8" y="59"/>
                    </a:lnTo>
                    <a:lnTo>
                      <a:pt x="33" y="67"/>
                    </a:lnTo>
                    <a:lnTo>
                      <a:pt x="50" y="59"/>
                    </a:lnTo>
                    <a:lnTo>
                      <a:pt x="58" y="34"/>
                    </a:lnTo>
                    <a:lnTo>
                      <a:pt x="50" y="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79" name="Freeform 219"/>
              <p:cNvSpPr>
                <a:spLocks/>
              </p:cNvSpPr>
              <p:nvPr/>
            </p:nvSpPr>
            <p:spPr bwMode="auto">
              <a:xfrm>
                <a:off x="4318" y="1651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8 w 50"/>
                  <a:gd name="T3" fmla="*/ 9 h 51"/>
                  <a:gd name="T4" fmla="*/ 0 w 50"/>
                  <a:gd name="T5" fmla="*/ 26 h 51"/>
                  <a:gd name="T6" fmla="*/ 8 w 50"/>
                  <a:gd name="T7" fmla="*/ 43 h 51"/>
                  <a:gd name="T8" fmla="*/ 25 w 50"/>
                  <a:gd name="T9" fmla="*/ 51 h 51"/>
                  <a:gd name="T10" fmla="*/ 42 w 50"/>
                  <a:gd name="T11" fmla="*/ 43 h 51"/>
                  <a:gd name="T12" fmla="*/ 50 w 50"/>
                  <a:gd name="T13" fmla="*/ 26 h 51"/>
                  <a:gd name="T14" fmla="*/ 42 w 50"/>
                  <a:gd name="T15" fmla="*/ 9 h 51"/>
                  <a:gd name="T16" fmla="*/ 25 w 50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1"/>
                  <a:gd name="T29" fmla="*/ 50 w 5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1">
                    <a:moveTo>
                      <a:pt x="25" y="0"/>
                    </a:moveTo>
                    <a:lnTo>
                      <a:pt x="8" y="9"/>
                    </a:lnTo>
                    <a:lnTo>
                      <a:pt x="0" y="26"/>
                    </a:lnTo>
                    <a:lnTo>
                      <a:pt x="8" y="43"/>
                    </a:lnTo>
                    <a:lnTo>
                      <a:pt x="25" y="51"/>
                    </a:lnTo>
                    <a:lnTo>
                      <a:pt x="42" y="43"/>
                    </a:lnTo>
                    <a:lnTo>
                      <a:pt x="50" y="26"/>
                    </a:lnTo>
                    <a:lnTo>
                      <a:pt x="42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0" name="Freeform 220"/>
              <p:cNvSpPr>
                <a:spLocks/>
              </p:cNvSpPr>
              <p:nvPr/>
            </p:nvSpPr>
            <p:spPr bwMode="auto">
              <a:xfrm>
                <a:off x="4326" y="1660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9 w 34"/>
                  <a:gd name="T3" fmla="*/ 8 h 34"/>
                  <a:gd name="T4" fmla="*/ 0 w 34"/>
                  <a:gd name="T5" fmla="*/ 17 h 34"/>
                  <a:gd name="T6" fmla="*/ 9 w 34"/>
                  <a:gd name="T7" fmla="*/ 25 h 34"/>
                  <a:gd name="T8" fmla="*/ 17 w 34"/>
                  <a:gd name="T9" fmla="*/ 34 h 34"/>
                  <a:gd name="T10" fmla="*/ 26 w 34"/>
                  <a:gd name="T11" fmla="*/ 25 h 34"/>
                  <a:gd name="T12" fmla="*/ 34 w 34"/>
                  <a:gd name="T13" fmla="*/ 17 h 34"/>
                  <a:gd name="T14" fmla="*/ 26 w 34"/>
                  <a:gd name="T15" fmla="*/ 8 h 34"/>
                  <a:gd name="T16" fmla="*/ 17 w 34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4"/>
                  <a:gd name="T29" fmla="*/ 34 w 34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4">
                    <a:moveTo>
                      <a:pt x="17" y="0"/>
                    </a:moveTo>
                    <a:lnTo>
                      <a:pt x="9" y="8"/>
                    </a:lnTo>
                    <a:lnTo>
                      <a:pt x="0" y="17"/>
                    </a:lnTo>
                    <a:lnTo>
                      <a:pt x="9" y="25"/>
                    </a:lnTo>
                    <a:lnTo>
                      <a:pt x="17" y="34"/>
                    </a:lnTo>
                    <a:lnTo>
                      <a:pt x="26" y="25"/>
                    </a:lnTo>
                    <a:lnTo>
                      <a:pt x="34" y="17"/>
                    </a:lnTo>
                    <a:lnTo>
                      <a:pt x="26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1" name="Freeform 221"/>
              <p:cNvSpPr>
                <a:spLocks/>
              </p:cNvSpPr>
              <p:nvPr/>
            </p:nvSpPr>
            <p:spPr bwMode="auto">
              <a:xfrm>
                <a:off x="4335" y="1668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0 w 17"/>
                  <a:gd name="T3" fmla="*/ 0 h 17"/>
                  <a:gd name="T4" fmla="*/ 0 w 17"/>
                  <a:gd name="T5" fmla="*/ 9 h 17"/>
                  <a:gd name="T6" fmla="*/ 0 w 17"/>
                  <a:gd name="T7" fmla="*/ 17 h 17"/>
                  <a:gd name="T8" fmla="*/ 8 w 17"/>
                  <a:gd name="T9" fmla="*/ 17 h 17"/>
                  <a:gd name="T10" fmla="*/ 17 w 17"/>
                  <a:gd name="T11" fmla="*/ 17 h 17"/>
                  <a:gd name="T12" fmla="*/ 17 w 17"/>
                  <a:gd name="T13" fmla="*/ 9 h 17"/>
                  <a:gd name="T14" fmla="*/ 17 w 17"/>
                  <a:gd name="T15" fmla="*/ 0 h 17"/>
                  <a:gd name="T16" fmla="*/ 8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8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99" name="Group 238"/>
            <p:cNvGrpSpPr>
              <a:grpSpLocks/>
            </p:cNvGrpSpPr>
            <p:nvPr/>
          </p:nvGrpSpPr>
          <p:grpSpPr bwMode="auto">
            <a:xfrm>
              <a:off x="7000875" y="2608263"/>
              <a:ext cx="387350" cy="400050"/>
              <a:chOff x="4410" y="1643"/>
              <a:chExt cx="244" cy="252"/>
            </a:xfrm>
          </p:grpSpPr>
          <p:sp>
            <p:nvSpPr>
              <p:cNvPr id="952" name="Freeform 223"/>
              <p:cNvSpPr>
                <a:spLocks/>
              </p:cNvSpPr>
              <p:nvPr/>
            </p:nvSpPr>
            <p:spPr bwMode="auto">
              <a:xfrm>
                <a:off x="4410" y="1643"/>
                <a:ext cx="244" cy="252"/>
              </a:xfrm>
              <a:custGeom>
                <a:avLst/>
                <a:gdLst>
                  <a:gd name="T0" fmla="*/ 118 w 244"/>
                  <a:gd name="T1" fmla="*/ 0 h 252"/>
                  <a:gd name="T2" fmla="*/ 68 w 244"/>
                  <a:gd name="T3" fmla="*/ 8 h 252"/>
                  <a:gd name="T4" fmla="*/ 34 w 244"/>
                  <a:gd name="T5" fmla="*/ 42 h 252"/>
                  <a:gd name="T6" fmla="*/ 9 w 244"/>
                  <a:gd name="T7" fmla="*/ 76 h 252"/>
                  <a:gd name="T8" fmla="*/ 0 w 244"/>
                  <a:gd name="T9" fmla="*/ 126 h 252"/>
                  <a:gd name="T10" fmla="*/ 9 w 244"/>
                  <a:gd name="T11" fmla="*/ 177 h 252"/>
                  <a:gd name="T12" fmla="*/ 34 w 244"/>
                  <a:gd name="T13" fmla="*/ 219 h 252"/>
                  <a:gd name="T14" fmla="*/ 68 w 244"/>
                  <a:gd name="T15" fmla="*/ 244 h 252"/>
                  <a:gd name="T16" fmla="*/ 118 w 244"/>
                  <a:gd name="T17" fmla="*/ 252 h 252"/>
                  <a:gd name="T18" fmla="*/ 168 w 244"/>
                  <a:gd name="T19" fmla="*/ 244 h 252"/>
                  <a:gd name="T20" fmla="*/ 210 w 244"/>
                  <a:gd name="T21" fmla="*/ 219 h 252"/>
                  <a:gd name="T22" fmla="*/ 236 w 244"/>
                  <a:gd name="T23" fmla="*/ 177 h 252"/>
                  <a:gd name="T24" fmla="*/ 244 w 244"/>
                  <a:gd name="T25" fmla="*/ 126 h 252"/>
                  <a:gd name="T26" fmla="*/ 236 w 244"/>
                  <a:gd name="T27" fmla="*/ 76 h 252"/>
                  <a:gd name="T28" fmla="*/ 210 w 244"/>
                  <a:gd name="T29" fmla="*/ 42 h 252"/>
                  <a:gd name="T30" fmla="*/ 168 w 244"/>
                  <a:gd name="T31" fmla="*/ 8 h 252"/>
                  <a:gd name="T32" fmla="*/ 118 w 244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4"/>
                  <a:gd name="T52" fmla="*/ 0 h 252"/>
                  <a:gd name="T53" fmla="*/ 244 w 244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4" h="252">
                    <a:moveTo>
                      <a:pt x="118" y="0"/>
                    </a:moveTo>
                    <a:lnTo>
                      <a:pt x="68" y="8"/>
                    </a:lnTo>
                    <a:lnTo>
                      <a:pt x="34" y="42"/>
                    </a:lnTo>
                    <a:lnTo>
                      <a:pt x="9" y="76"/>
                    </a:lnTo>
                    <a:lnTo>
                      <a:pt x="0" y="126"/>
                    </a:lnTo>
                    <a:lnTo>
                      <a:pt x="9" y="177"/>
                    </a:lnTo>
                    <a:lnTo>
                      <a:pt x="34" y="219"/>
                    </a:lnTo>
                    <a:lnTo>
                      <a:pt x="68" y="244"/>
                    </a:lnTo>
                    <a:lnTo>
                      <a:pt x="118" y="252"/>
                    </a:lnTo>
                    <a:lnTo>
                      <a:pt x="168" y="244"/>
                    </a:lnTo>
                    <a:lnTo>
                      <a:pt x="210" y="219"/>
                    </a:lnTo>
                    <a:lnTo>
                      <a:pt x="236" y="177"/>
                    </a:lnTo>
                    <a:lnTo>
                      <a:pt x="244" y="126"/>
                    </a:lnTo>
                    <a:lnTo>
                      <a:pt x="236" y="76"/>
                    </a:lnTo>
                    <a:lnTo>
                      <a:pt x="210" y="42"/>
                    </a:lnTo>
                    <a:lnTo>
                      <a:pt x="168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53" name="Freeform 224"/>
              <p:cNvSpPr>
                <a:spLocks/>
              </p:cNvSpPr>
              <p:nvPr/>
            </p:nvSpPr>
            <p:spPr bwMode="auto">
              <a:xfrm>
                <a:off x="4419" y="1660"/>
                <a:ext cx="218" cy="219"/>
              </a:xfrm>
              <a:custGeom>
                <a:avLst/>
                <a:gdLst>
                  <a:gd name="T0" fmla="*/ 109 w 218"/>
                  <a:gd name="T1" fmla="*/ 0 h 219"/>
                  <a:gd name="T2" fmla="*/ 67 w 218"/>
                  <a:gd name="T3" fmla="*/ 8 h 219"/>
                  <a:gd name="T4" fmla="*/ 33 w 218"/>
                  <a:gd name="T5" fmla="*/ 34 h 219"/>
                  <a:gd name="T6" fmla="*/ 8 w 218"/>
                  <a:gd name="T7" fmla="*/ 67 h 219"/>
                  <a:gd name="T8" fmla="*/ 0 w 218"/>
                  <a:gd name="T9" fmla="*/ 109 h 219"/>
                  <a:gd name="T10" fmla="*/ 8 w 218"/>
                  <a:gd name="T11" fmla="*/ 151 h 219"/>
                  <a:gd name="T12" fmla="*/ 33 w 218"/>
                  <a:gd name="T13" fmla="*/ 185 h 219"/>
                  <a:gd name="T14" fmla="*/ 67 w 218"/>
                  <a:gd name="T15" fmla="*/ 210 h 219"/>
                  <a:gd name="T16" fmla="*/ 109 w 218"/>
                  <a:gd name="T17" fmla="*/ 219 h 219"/>
                  <a:gd name="T18" fmla="*/ 151 w 218"/>
                  <a:gd name="T19" fmla="*/ 210 h 219"/>
                  <a:gd name="T20" fmla="*/ 185 w 218"/>
                  <a:gd name="T21" fmla="*/ 185 h 219"/>
                  <a:gd name="T22" fmla="*/ 210 w 218"/>
                  <a:gd name="T23" fmla="*/ 151 h 219"/>
                  <a:gd name="T24" fmla="*/ 218 w 218"/>
                  <a:gd name="T25" fmla="*/ 109 h 219"/>
                  <a:gd name="T26" fmla="*/ 210 w 218"/>
                  <a:gd name="T27" fmla="*/ 67 h 219"/>
                  <a:gd name="T28" fmla="*/ 185 w 218"/>
                  <a:gd name="T29" fmla="*/ 34 h 219"/>
                  <a:gd name="T30" fmla="*/ 151 w 218"/>
                  <a:gd name="T31" fmla="*/ 8 h 219"/>
                  <a:gd name="T32" fmla="*/ 109 w 218"/>
                  <a:gd name="T33" fmla="*/ 0 h 2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9"/>
                  <a:gd name="T53" fmla="*/ 218 w 218"/>
                  <a:gd name="T54" fmla="*/ 219 h 2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9">
                    <a:moveTo>
                      <a:pt x="109" y="0"/>
                    </a:moveTo>
                    <a:lnTo>
                      <a:pt x="67" y="8"/>
                    </a:lnTo>
                    <a:lnTo>
                      <a:pt x="33" y="34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3" y="185"/>
                    </a:lnTo>
                    <a:lnTo>
                      <a:pt x="67" y="210"/>
                    </a:lnTo>
                    <a:lnTo>
                      <a:pt x="109" y="219"/>
                    </a:lnTo>
                    <a:lnTo>
                      <a:pt x="151" y="210"/>
                    </a:lnTo>
                    <a:lnTo>
                      <a:pt x="185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85" y="34"/>
                    </a:lnTo>
                    <a:lnTo>
                      <a:pt x="151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54" name="Freeform 225"/>
              <p:cNvSpPr>
                <a:spLocks/>
              </p:cNvSpPr>
              <p:nvPr/>
            </p:nvSpPr>
            <p:spPr bwMode="auto">
              <a:xfrm>
                <a:off x="4427" y="1668"/>
                <a:ext cx="202" cy="202"/>
              </a:xfrm>
              <a:custGeom>
                <a:avLst/>
                <a:gdLst>
                  <a:gd name="T0" fmla="*/ 101 w 202"/>
                  <a:gd name="T1" fmla="*/ 0 h 202"/>
                  <a:gd name="T2" fmla="*/ 59 w 202"/>
                  <a:gd name="T3" fmla="*/ 9 h 202"/>
                  <a:gd name="T4" fmla="*/ 25 w 202"/>
                  <a:gd name="T5" fmla="*/ 34 h 202"/>
                  <a:gd name="T6" fmla="*/ 9 w 202"/>
                  <a:gd name="T7" fmla="*/ 68 h 202"/>
                  <a:gd name="T8" fmla="*/ 0 w 202"/>
                  <a:gd name="T9" fmla="*/ 101 h 202"/>
                  <a:gd name="T10" fmla="*/ 9 w 202"/>
                  <a:gd name="T11" fmla="*/ 143 h 202"/>
                  <a:gd name="T12" fmla="*/ 25 w 202"/>
                  <a:gd name="T13" fmla="*/ 177 h 202"/>
                  <a:gd name="T14" fmla="*/ 59 w 202"/>
                  <a:gd name="T15" fmla="*/ 194 h 202"/>
                  <a:gd name="T16" fmla="*/ 101 w 202"/>
                  <a:gd name="T17" fmla="*/ 202 h 202"/>
                  <a:gd name="T18" fmla="*/ 135 w 202"/>
                  <a:gd name="T19" fmla="*/ 194 h 202"/>
                  <a:gd name="T20" fmla="*/ 168 w 202"/>
                  <a:gd name="T21" fmla="*/ 177 h 202"/>
                  <a:gd name="T22" fmla="*/ 193 w 202"/>
                  <a:gd name="T23" fmla="*/ 143 h 202"/>
                  <a:gd name="T24" fmla="*/ 202 w 202"/>
                  <a:gd name="T25" fmla="*/ 101 h 202"/>
                  <a:gd name="T26" fmla="*/ 193 w 202"/>
                  <a:gd name="T27" fmla="*/ 68 h 202"/>
                  <a:gd name="T28" fmla="*/ 168 w 202"/>
                  <a:gd name="T29" fmla="*/ 34 h 202"/>
                  <a:gd name="T30" fmla="*/ 135 w 202"/>
                  <a:gd name="T31" fmla="*/ 9 h 202"/>
                  <a:gd name="T32" fmla="*/ 101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01" y="0"/>
                    </a:moveTo>
                    <a:lnTo>
                      <a:pt x="59" y="9"/>
                    </a:lnTo>
                    <a:lnTo>
                      <a:pt x="25" y="34"/>
                    </a:lnTo>
                    <a:lnTo>
                      <a:pt x="9" y="68"/>
                    </a:lnTo>
                    <a:lnTo>
                      <a:pt x="0" y="101"/>
                    </a:lnTo>
                    <a:lnTo>
                      <a:pt x="9" y="143"/>
                    </a:lnTo>
                    <a:lnTo>
                      <a:pt x="25" y="177"/>
                    </a:lnTo>
                    <a:lnTo>
                      <a:pt x="59" y="194"/>
                    </a:lnTo>
                    <a:lnTo>
                      <a:pt x="101" y="202"/>
                    </a:lnTo>
                    <a:lnTo>
                      <a:pt x="135" y="194"/>
                    </a:lnTo>
                    <a:lnTo>
                      <a:pt x="168" y="177"/>
                    </a:lnTo>
                    <a:lnTo>
                      <a:pt x="193" y="143"/>
                    </a:lnTo>
                    <a:lnTo>
                      <a:pt x="202" y="101"/>
                    </a:lnTo>
                    <a:lnTo>
                      <a:pt x="193" y="68"/>
                    </a:lnTo>
                    <a:lnTo>
                      <a:pt x="168" y="34"/>
                    </a:lnTo>
                    <a:lnTo>
                      <a:pt x="135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55" name="Freeform 226"/>
              <p:cNvSpPr>
                <a:spLocks/>
              </p:cNvSpPr>
              <p:nvPr/>
            </p:nvSpPr>
            <p:spPr bwMode="auto">
              <a:xfrm>
                <a:off x="4436" y="1677"/>
                <a:ext cx="184" cy="193"/>
              </a:xfrm>
              <a:custGeom>
                <a:avLst/>
                <a:gdLst>
                  <a:gd name="T0" fmla="*/ 92 w 184"/>
                  <a:gd name="T1" fmla="*/ 0 h 193"/>
                  <a:gd name="T2" fmla="*/ 58 w 184"/>
                  <a:gd name="T3" fmla="*/ 8 h 193"/>
                  <a:gd name="T4" fmla="*/ 25 w 184"/>
                  <a:gd name="T5" fmla="*/ 25 h 193"/>
                  <a:gd name="T6" fmla="*/ 8 w 184"/>
                  <a:gd name="T7" fmla="*/ 59 h 193"/>
                  <a:gd name="T8" fmla="*/ 0 w 184"/>
                  <a:gd name="T9" fmla="*/ 92 h 193"/>
                  <a:gd name="T10" fmla="*/ 8 w 184"/>
                  <a:gd name="T11" fmla="*/ 126 h 193"/>
                  <a:gd name="T12" fmla="*/ 25 w 184"/>
                  <a:gd name="T13" fmla="*/ 160 h 193"/>
                  <a:gd name="T14" fmla="*/ 58 w 184"/>
                  <a:gd name="T15" fmla="*/ 185 h 193"/>
                  <a:gd name="T16" fmla="*/ 92 w 184"/>
                  <a:gd name="T17" fmla="*/ 193 h 193"/>
                  <a:gd name="T18" fmla="*/ 126 w 184"/>
                  <a:gd name="T19" fmla="*/ 185 h 193"/>
                  <a:gd name="T20" fmla="*/ 159 w 184"/>
                  <a:gd name="T21" fmla="*/ 160 h 193"/>
                  <a:gd name="T22" fmla="*/ 176 w 184"/>
                  <a:gd name="T23" fmla="*/ 126 h 193"/>
                  <a:gd name="T24" fmla="*/ 184 w 184"/>
                  <a:gd name="T25" fmla="*/ 92 h 193"/>
                  <a:gd name="T26" fmla="*/ 176 w 184"/>
                  <a:gd name="T27" fmla="*/ 59 h 193"/>
                  <a:gd name="T28" fmla="*/ 159 w 184"/>
                  <a:gd name="T29" fmla="*/ 25 h 193"/>
                  <a:gd name="T30" fmla="*/ 126 w 184"/>
                  <a:gd name="T31" fmla="*/ 8 h 193"/>
                  <a:gd name="T32" fmla="*/ 92 w 184"/>
                  <a:gd name="T33" fmla="*/ 0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4"/>
                  <a:gd name="T52" fmla="*/ 0 h 193"/>
                  <a:gd name="T53" fmla="*/ 184 w 184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4" h="193">
                    <a:moveTo>
                      <a:pt x="92" y="0"/>
                    </a:moveTo>
                    <a:lnTo>
                      <a:pt x="58" y="8"/>
                    </a:lnTo>
                    <a:lnTo>
                      <a:pt x="25" y="25"/>
                    </a:lnTo>
                    <a:lnTo>
                      <a:pt x="8" y="59"/>
                    </a:lnTo>
                    <a:lnTo>
                      <a:pt x="0" y="92"/>
                    </a:lnTo>
                    <a:lnTo>
                      <a:pt x="8" y="126"/>
                    </a:lnTo>
                    <a:lnTo>
                      <a:pt x="25" y="160"/>
                    </a:lnTo>
                    <a:lnTo>
                      <a:pt x="58" y="185"/>
                    </a:lnTo>
                    <a:lnTo>
                      <a:pt x="92" y="193"/>
                    </a:lnTo>
                    <a:lnTo>
                      <a:pt x="126" y="185"/>
                    </a:lnTo>
                    <a:lnTo>
                      <a:pt x="159" y="160"/>
                    </a:lnTo>
                    <a:lnTo>
                      <a:pt x="176" y="126"/>
                    </a:lnTo>
                    <a:lnTo>
                      <a:pt x="184" y="92"/>
                    </a:lnTo>
                    <a:lnTo>
                      <a:pt x="176" y="59"/>
                    </a:lnTo>
                    <a:lnTo>
                      <a:pt x="159" y="25"/>
                    </a:lnTo>
                    <a:lnTo>
                      <a:pt x="126" y="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56" name="Freeform 227"/>
              <p:cNvSpPr>
                <a:spLocks/>
              </p:cNvSpPr>
              <p:nvPr/>
            </p:nvSpPr>
            <p:spPr bwMode="auto">
              <a:xfrm>
                <a:off x="4444" y="1685"/>
                <a:ext cx="176" cy="177"/>
              </a:xfrm>
              <a:custGeom>
                <a:avLst/>
                <a:gdLst>
                  <a:gd name="T0" fmla="*/ 84 w 176"/>
                  <a:gd name="T1" fmla="*/ 0 h 177"/>
                  <a:gd name="T2" fmla="*/ 50 w 176"/>
                  <a:gd name="T3" fmla="*/ 9 h 177"/>
                  <a:gd name="T4" fmla="*/ 25 w 176"/>
                  <a:gd name="T5" fmla="*/ 25 h 177"/>
                  <a:gd name="T6" fmla="*/ 8 w 176"/>
                  <a:gd name="T7" fmla="*/ 51 h 177"/>
                  <a:gd name="T8" fmla="*/ 0 w 176"/>
                  <a:gd name="T9" fmla="*/ 84 h 177"/>
                  <a:gd name="T10" fmla="*/ 8 w 176"/>
                  <a:gd name="T11" fmla="*/ 118 h 177"/>
                  <a:gd name="T12" fmla="*/ 25 w 176"/>
                  <a:gd name="T13" fmla="*/ 152 h 177"/>
                  <a:gd name="T14" fmla="*/ 50 w 176"/>
                  <a:gd name="T15" fmla="*/ 168 h 177"/>
                  <a:gd name="T16" fmla="*/ 84 w 176"/>
                  <a:gd name="T17" fmla="*/ 177 h 177"/>
                  <a:gd name="T18" fmla="*/ 118 w 176"/>
                  <a:gd name="T19" fmla="*/ 168 h 177"/>
                  <a:gd name="T20" fmla="*/ 151 w 176"/>
                  <a:gd name="T21" fmla="*/ 152 h 177"/>
                  <a:gd name="T22" fmla="*/ 168 w 176"/>
                  <a:gd name="T23" fmla="*/ 118 h 177"/>
                  <a:gd name="T24" fmla="*/ 176 w 176"/>
                  <a:gd name="T25" fmla="*/ 84 h 177"/>
                  <a:gd name="T26" fmla="*/ 168 w 176"/>
                  <a:gd name="T27" fmla="*/ 51 h 177"/>
                  <a:gd name="T28" fmla="*/ 151 w 176"/>
                  <a:gd name="T29" fmla="*/ 25 h 177"/>
                  <a:gd name="T30" fmla="*/ 118 w 176"/>
                  <a:gd name="T31" fmla="*/ 9 h 177"/>
                  <a:gd name="T32" fmla="*/ 84 w 176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6"/>
                  <a:gd name="T52" fmla="*/ 0 h 177"/>
                  <a:gd name="T53" fmla="*/ 176 w 176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6" h="177">
                    <a:moveTo>
                      <a:pt x="84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84"/>
                    </a:lnTo>
                    <a:lnTo>
                      <a:pt x="8" y="118"/>
                    </a:lnTo>
                    <a:lnTo>
                      <a:pt x="25" y="152"/>
                    </a:lnTo>
                    <a:lnTo>
                      <a:pt x="50" y="168"/>
                    </a:lnTo>
                    <a:lnTo>
                      <a:pt x="84" y="177"/>
                    </a:lnTo>
                    <a:lnTo>
                      <a:pt x="118" y="168"/>
                    </a:lnTo>
                    <a:lnTo>
                      <a:pt x="151" y="152"/>
                    </a:lnTo>
                    <a:lnTo>
                      <a:pt x="168" y="118"/>
                    </a:lnTo>
                    <a:lnTo>
                      <a:pt x="176" y="84"/>
                    </a:lnTo>
                    <a:lnTo>
                      <a:pt x="168" y="51"/>
                    </a:lnTo>
                    <a:lnTo>
                      <a:pt x="151" y="25"/>
                    </a:lnTo>
                    <a:lnTo>
                      <a:pt x="118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57" name="Freeform 228"/>
              <p:cNvSpPr>
                <a:spLocks/>
              </p:cNvSpPr>
              <p:nvPr/>
            </p:nvSpPr>
            <p:spPr bwMode="auto">
              <a:xfrm>
                <a:off x="4452" y="1694"/>
                <a:ext cx="160" cy="159"/>
              </a:xfrm>
              <a:custGeom>
                <a:avLst/>
                <a:gdLst>
                  <a:gd name="T0" fmla="*/ 76 w 160"/>
                  <a:gd name="T1" fmla="*/ 0 h 159"/>
                  <a:gd name="T2" fmla="*/ 51 w 160"/>
                  <a:gd name="T3" fmla="*/ 8 h 159"/>
                  <a:gd name="T4" fmla="*/ 26 w 160"/>
                  <a:gd name="T5" fmla="*/ 25 h 159"/>
                  <a:gd name="T6" fmla="*/ 9 w 160"/>
                  <a:gd name="T7" fmla="*/ 50 h 159"/>
                  <a:gd name="T8" fmla="*/ 0 w 160"/>
                  <a:gd name="T9" fmla="*/ 75 h 159"/>
                  <a:gd name="T10" fmla="*/ 9 w 160"/>
                  <a:gd name="T11" fmla="*/ 109 h 159"/>
                  <a:gd name="T12" fmla="*/ 26 w 160"/>
                  <a:gd name="T13" fmla="*/ 134 h 159"/>
                  <a:gd name="T14" fmla="*/ 51 w 160"/>
                  <a:gd name="T15" fmla="*/ 151 h 159"/>
                  <a:gd name="T16" fmla="*/ 76 w 160"/>
                  <a:gd name="T17" fmla="*/ 159 h 159"/>
                  <a:gd name="T18" fmla="*/ 110 w 160"/>
                  <a:gd name="T19" fmla="*/ 151 h 159"/>
                  <a:gd name="T20" fmla="*/ 135 w 160"/>
                  <a:gd name="T21" fmla="*/ 134 h 159"/>
                  <a:gd name="T22" fmla="*/ 152 w 160"/>
                  <a:gd name="T23" fmla="*/ 109 h 159"/>
                  <a:gd name="T24" fmla="*/ 160 w 160"/>
                  <a:gd name="T25" fmla="*/ 75 h 159"/>
                  <a:gd name="T26" fmla="*/ 152 w 160"/>
                  <a:gd name="T27" fmla="*/ 50 h 159"/>
                  <a:gd name="T28" fmla="*/ 135 w 160"/>
                  <a:gd name="T29" fmla="*/ 25 h 159"/>
                  <a:gd name="T30" fmla="*/ 110 w 160"/>
                  <a:gd name="T31" fmla="*/ 8 h 159"/>
                  <a:gd name="T32" fmla="*/ 76 w 160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159"/>
                  <a:gd name="T53" fmla="*/ 160 w 160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159">
                    <a:moveTo>
                      <a:pt x="76" y="0"/>
                    </a:moveTo>
                    <a:lnTo>
                      <a:pt x="51" y="8"/>
                    </a:lnTo>
                    <a:lnTo>
                      <a:pt x="26" y="25"/>
                    </a:lnTo>
                    <a:lnTo>
                      <a:pt x="9" y="50"/>
                    </a:lnTo>
                    <a:lnTo>
                      <a:pt x="0" y="75"/>
                    </a:lnTo>
                    <a:lnTo>
                      <a:pt x="9" y="109"/>
                    </a:lnTo>
                    <a:lnTo>
                      <a:pt x="26" y="134"/>
                    </a:lnTo>
                    <a:lnTo>
                      <a:pt x="51" y="151"/>
                    </a:lnTo>
                    <a:lnTo>
                      <a:pt x="76" y="159"/>
                    </a:lnTo>
                    <a:lnTo>
                      <a:pt x="110" y="151"/>
                    </a:lnTo>
                    <a:lnTo>
                      <a:pt x="135" y="134"/>
                    </a:lnTo>
                    <a:lnTo>
                      <a:pt x="152" y="109"/>
                    </a:lnTo>
                    <a:lnTo>
                      <a:pt x="160" y="75"/>
                    </a:lnTo>
                    <a:lnTo>
                      <a:pt x="152" y="50"/>
                    </a:lnTo>
                    <a:lnTo>
                      <a:pt x="135" y="25"/>
                    </a:lnTo>
                    <a:lnTo>
                      <a:pt x="110" y="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58" name="Freeform 229"/>
              <p:cNvSpPr>
                <a:spLocks/>
              </p:cNvSpPr>
              <p:nvPr/>
            </p:nvSpPr>
            <p:spPr bwMode="auto">
              <a:xfrm>
                <a:off x="4461" y="1702"/>
                <a:ext cx="143" cy="143"/>
              </a:xfrm>
              <a:custGeom>
                <a:avLst/>
                <a:gdLst>
                  <a:gd name="T0" fmla="*/ 67 w 143"/>
                  <a:gd name="T1" fmla="*/ 0 h 143"/>
                  <a:gd name="T2" fmla="*/ 42 w 143"/>
                  <a:gd name="T3" fmla="*/ 8 h 143"/>
                  <a:gd name="T4" fmla="*/ 17 w 143"/>
                  <a:gd name="T5" fmla="*/ 25 h 143"/>
                  <a:gd name="T6" fmla="*/ 8 w 143"/>
                  <a:gd name="T7" fmla="*/ 42 h 143"/>
                  <a:gd name="T8" fmla="*/ 0 w 143"/>
                  <a:gd name="T9" fmla="*/ 67 h 143"/>
                  <a:gd name="T10" fmla="*/ 8 w 143"/>
                  <a:gd name="T11" fmla="*/ 101 h 143"/>
                  <a:gd name="T12" fmla="*/ 17 w 143"/>
                  <a:gd name="T13" fmla="*/ 118 h 143"/>
                  <a:gd name="T14" fmla="*/ 42 w 143"/>
                  <a:gd name="T15" fmla="*/ 135 h 143"/>
                  <a:gd name="T16" fmla="*/ 67 w 143"/>
                  <a:gd name="T17" fmla="*/ 143 h 143"/>
                  <a:gd name="T18" fmla="*/ 101 w 143"/>
                  <a:gd name="T19" fmla="*/ 135 h 143"/>
                  <a:gd name="T20" fmla="*/ 117 w 143"/>
                  <a:gd name="T21" fmla="*/ 118 h 143"/>
                  <a:gd name="T22" fmla="*/ 134 w 143"/>
                  <a:gd name="T23" fmla="*/ 101 h 143"/>
                  <a:gd name="T24" fmla="*/ 143 w 143"/>
                  <a:gd name="T25" fmla="*/ 67 h 143"/>
                  <a:gd name="T26" fmla="*/ 134 w 143"/>
                  <a:gd name="T27" fmla="*/ 42 h 143"/>
                  <a:gd name="T28" fmla="*/ 117 w 143"/>
                  <a:gd name="T29" fmla="*/ 25 h 143"/>
                  <a:gd name="T30" fmla="*/ 101 w 143"/>
                  <a:gd name="T31" fmla="*/ 8 h 143"/>
                  <a:gd name="T32" fmla="*/ 67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67" y="0"/>
                    </a:moveTo>
                    <a:lnTo>
                      <a:pt x="42" y="8"/>
                    </a:lnTo>
                    <a:lnTo>
                      <a:pt x="17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17" y="118"/>
                    </a:lnTo>
                    <a:lnTo>
                      <a:pt x="42" y="135"/>
                    </a:lnTo>
                    <a:lnTo>
                      <a:pt x="67" y="143"/>
                    </a:lnTo>
                    <a:lnTo>
                      <a:pt x="101" y="135"/>
                    </a:lnTo>
                    <a:lnTo>
                      <a:pt x="117" y="118"/>
                    </a:lnTo>
                    <a:lnTo>
                      <a:pt x="134" y="101"/>
                    </a:lnTo>
                    <a:lnTo>
                      <a:pt x="143" y="67"/>
                    </a:lnTo>
                    <a:lnTo>
                      <a:pt x="134" y="42"/>
                    </a:lnTo>
                    <a:lnTo>
                      <a:pt x="117" y="25"/>
                    </a:lnTo>
                    <a:lnTo>
                      <a:pt x="101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59" name="Freeform 230"/>
              <p:cNvSpPr>
                <a:spLocks/>
              </p:cNvSpPr>
              <p:nvPr/>
            </p:nvSpPr>
            <p:spPr bwMode="auto">
              <a:xfrm>
                <a:off x="4469" y="1710"/>
                <a:ext cx="126" cy="127"/>
              </a:xfrm>
              <a:custGeom>
                <a:avLst/>
                <a:gdLst>
                  <a:gd name="T0" fmla="*/ 59 w 126"/>
                  <a:gd name="T1" fmla="*/ 0 h 127"/>
                  <a:gd name="T2" fmla="*/ 34 w 126"/>
                  <a:gd name="T3" fmla="*/ 9 h 127"/>
                  <a:gd name="T4" fmla="*/ 17 w 126"/>
                  <a:gd name="T5" fmla="*/ 26 h 127"/>
                  <a:gd name="T6" fmla="*/ 9 w 126"/>
                  <a:gd name="T7" fmla="*/ 42 h 127"/>
                  <a:gd name="T8" fmla="*/ 0 w 126"/>
                  <a:gd name="T9" fmla="*/ 68 h 127"/>
                  <a:gd name="T10" fmla="*/ 9 w 126"/>
                  <a:gd name="T11" fmla="*/ 93 h 127"/>
                  <a:gd name="T12" fmla="*/ 17 w 126"/>
                  <a:gd name="T13" fmla="*/ 110 h 127"/>
                  <a:gd name="T14" fmla="*/ 34 w 126"/>
                  <a:gd name="T15" fmla="*/ 127 h 127"/>
                  <a:gd name="T16" fmla="*/ 59 w 126"/>
                  <a:gd name="T17" fmla="*/ 127 h 127"/>
                  <a:gd name="T18" fmla="*/ 84 w 126"/>
                  <a:gd name="T19" fmla="*/ 127 h 127"/>
                  <a:gd name="T20" fmla="*/ 109 w 126"/>
                  <a:gd name="T21" fmla="*/ 110 h 127"/>
                  <a:gd name="T22" fmla="*/ 118 w 126"/>
                  <a:gd name="T23" fmla="*/ 93 h 127"/>
                  <a:gd name="T24" fmla="*/ 126 w 126"/>
                  <a:gd name="T25" fmla="*/ 68 h 127"/>
                  <a:gd name="T26" fmla="*/ 118 w 126"/>
                  <a:gd name="T27" fmla="*/ 42 h 127"/>
                  <a:gd name="T28" fmla="*/ 109 w 126"/>
                  <a:gd name="T29" fmla="*/ 26 h 127"/>
                  <a:gd name="T30" fmla="*/ 84 w 126"/>
                  <a:gd name="T31" fmla="*/ 9 h 127"/>
                  <a:gd name="T32" fmla="*/ 59 w 126"/>
                  <a:gd name="T33" fmla="*/ 0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7"/>
                  <a:gd name="T53" fmla="*/ 126 w 126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7">
                    <a:moveTo>
                      <a:pt x="59" y="0"/>
                    </a:moveTo>
                    <a:lnTo>
                      <a:pt x="34" y="9"/>
                    </a:lnTo>
                    <a:lnTo>
                      <a:pt x="17" y="26"/>
                    </a:lnTo>
                    <a:lnTo>
                      <a:pt x="9" y="42"/>
                    </a:lnTo>
                    <a:lnTo>
                      <a:pt x="0" y="68"/>
                    </a:lnTo>
                    <a:lnTo>
                      <a:pt x="9" y="93"/>
                    </a:lnTo>
                    <a:lnTo>
                      <a:pt x="17" y="110"/>
                    </a:lnTo>
                    <a:lnTo>
                      <a:pt x="34" y="127"/>
                    </a:lnTo>
                    <a:lnTo>
                      <a:pt x="59" y="127"/>
                    </a:lnTo>
                    <a:lnTo>
                      <a:pt x="84" y="127"/>
                    </a:lnTo>
                    <a:lnTo>
                      <a:pt x="109" y="110"/>
                    </a:lnTo>
                    <a:lnTo>
                      <a:pt x="118" y="93"/>
                    </a:lnTo>
                    <a:lnTo>
                      <a:pt x="126" y="68"/>
                    </a:lnTo>
                    <a:lnTo>
                      <a:pt x="118" y="42"/>
                    </a:lnTo>
                    <a:lnTo>
                      <a:pt x="109" y="26"/>
                    </a:lnTo>
                    <a:lnTo>
                      <a:pt x="84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60" name="Freeform 231"/>
              <p:cNvSpPr>
                <a:spLocks/>
              </p:cNvSpPr>
              <p:nvPr/>
            </p:nvSpPr>
            <p:spPr bwMode="auto">
              <a:xfrm>
                <a:off x="4478" y="1719"/>
                <a:ext cx="109" cy="109"/>
              </a:xfrm>
              <a:custGeom>
                <a:avLst/>
                <a:gdLst>
                  <a:gd name="T0" fmla="*/ 50 w 109"/>
                  <a:gd name="T1" fmla="*/ 0 h 109"/>
                  <a:gd name="T2" fmla="*/ 33 w 109"/>
                  <a:gd name="T3" fmla="*/ 8 h 109"/>
                  <a:gd name="T4" fmla="*/ 16 w 109"/>
                  <a:gd name="T5" fmla="*/ 17 h 109"/>
                  <a:gd name="T6" fmla="*/ 8 w 109"/>
                  <a:gd name="T7" fmla="*/ 33 h 109"/>
                  <a:gd name="T8" fmla="*/ 0 w 109"/>
                  <a:gd name="T9" fmla="*/ 59 h 109"/>
                  <a:gd name="T10" fmla="*/ 8 w 109"/>
                  <a:gd name="T11" fmla="*/ 75 h 109"/>
                  <a:gd name="T12" fmla="*/ 16 w 109"/>
                  <a:gd name="T13" fmla="*/ 92 h 109"/>
                  <a:gd name="T14" fmla="*/ 33 w 109"/>
                  <a:gd name="T15" fmla="*/ 109 h 109"/>
                  <a:gd name="T16" fmla="*/ 50 w 109"/>
                  <a:gd name="T17" fmla="*/ 109 h 109"/>
                  <a:gd name="T18" fmla="*/ 75 w 109"/>
                  <a:gd name="T19" fmla="*/ 109 h 109"/>
                  <a:gd name="T20" fmla="*/ 92 w 109"/>
                  <a:gd name="T21" fmla="*/ 92 h 109"/>
                  <a:gd name="T22" fmla="*/ 109 w 109"/>
                  <a:gd name="T23" fmla="*/ 75 h 109"/>
                  <a:gd name="T24" fmla="*/ 109 w 109"/>
                  <a:gd name="T25" fmla="*/ 59 h 109"/>
                  <a:gd name="T26" fmla="*/ 109 w 109"/>
                  <a:gd name="T27" fmla="*/ 33 h 109"/>
                  <a:gd name="T28" fmla="*/ 92 w 109"/>
                  <a:gd name="T29" fmla="*/ 17 h 109"/>
                  <a:gd name="T30" fmla="*/ 75 w 109"/>
                  <a:gd name="T31" fmla="*/ 8 h 109"/>
                  <a:gd name="T32" fmla="*/ 50 w 109"/>
                  <a:gd name="T33" fmla="*/ 0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09"/>
                  <a:gd name="T53" fmla="*/ 109 w 109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09">
                    <a:moveTo>
                      <a:pt x="50" y="0"/>
                    </a:moveTo>
                    <a:lnTo>
                      <a:pt x="33" y="8"/>
                    </a:lnTo>
                    <a:lnTo>
                      <a:pt x="16" y="17"/>
                    </a:lnTo>
                    <a:lnTo>
                      <a:pt x="8" y="33"/>
                    </a:lnTo>
                    <a:lnTo>
                      <a:pt x="0" y="59"/>
                    </a:lnTo>
                    <a:lnTo>
                      <a:pt x="8" y="75"/>
                    </a:lnTo>
                    <a:lnTo>
                      <a:pt x="16" y="92"/>
                    </a:lnTo>
                    <a:lnTo>
                      <a:pt x="33" y="109"/>
                    </a:lnTo>
                    <a:lnTo>
                      <a:pt x="50" y="109"/>
                    </a:lnTo>
                    <a:lnTo>
                      <a:pt x="75" y="109"/>
                    </a:lnTo>
                    <a:lnTo>
                      <a:pt x="92" y="92"/>
                    </a:lnTo>
                    <a:lnTo>
                      <a:pt x="109" y="75"/>
                    </a:lnTo>
                    <a:lnTo>
                      <a:pt x="109" y="59"/>
                    </a:lnTo>
                    <a:lnTo>
                      <a:pt x="109" y="33"/>
                    </a:lnTo>
                    <a:lnTo>
                      <a:pt x="92" y="17"/>
                    </a:lnTo>
                    <a:lnTo>
                      <a:pt x="75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61" name="Freeform 232"/>
              <p:cNvSpPr>
                <a:spLocks/>
              </p:cNvSpPr>
              <p:nvPr/>
            </p:nvSpPr>
            <p:spPr bwMode="auto">
              <a:xfrm>
                <a:off x="4486" y="1727"/>
                <a:ext cx="92" cy="93"/>
              </a:xfrm>
              <a:custGeom>
                <a:avLst/>
                <a:gdLst>
                  <a:gd name="T0" fmla="*/ 42 w 92"/>
                  <a:gd name="T1" fmla="*/ 0 h 93"/>
                  <a:gd name="T2" fmla="*/ 25 w 92"/>
                  <a:gd name="T3" fmla="*/ 9 h 93"/>
                  <a:gd name="T4" fmla="*/ 8 w 92"/>
                  <a:gd name="T5" fmla="*/ 17 h 93"/>
                  <a:gd name="T6" fmla="*/ 0 w 92"/>
                  <a:gd name="T7" fmla="*/ 51 h 93"/>
                  <a:gd name="T8" fmla="*/ 8 w 92"/>
                  <a:gd name="T9" fmla="*/ 84 h 93"/>
                  <a:gd name="T10" fmla="*/ 42 w 92"/>
                  <a:gd name="T11" fmla="*/ 93 h 93"/>
                  <a:gd name="T12" fmla="*/ 84 w 92"/>
                  <a:gd name="T13" fmla="*/ 84 h 93"/>
                  <a:gd name="T14" fmla="*/ 92 w 92"/>
                  <a:gd name="T15" fmla="*/ 51 h 93"/>
                  <a:gd name="T16" fmla="*/ 84 w 92"/>
                  <a:gd name="T17" fmla="*/ 17 h 93"/>
                  <a:gd name="T18" fmla="*/ 67 w 92"/>
                  <a:gd name="T19" fmla="*/ 9 h 93"/>
                  <a:gd name="T20" fmla="*/ 42 w 92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3"/>
                  <a:gd name="T35" fmla="*/ 92 w 92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3">
                    <a:moveTo>
                      <a:pt x="42" y="0"/>
                    </a:moveTo>
                    <a:lnTo>
                      <a:pt x="25" y="9"/>
                    </a:lnTo>
                    <a:lnTo>
                      <a:pt x="8" y="17"/>
                    </a:lnTo>
                    <a:lnTo>
                      <a:pt x="0" y="51"/>
                    </a:lnTo>
                    <a:lnTo>
                      <a:pt x="8" y="84"/>
                    </a:lnTo>
                    <a:lnTo>
                      <a:pt x="42" y="93"/>
                    </a:lnTo>
                    <a:lnTo>
                      <a:pt x="84" y="84"/>
                    </a:lnTo>
                    <a:lnTo>
                      <a:pt x="92" y="51"/>
                    </a:lnTo>
                    <a:lnTo>
                      <a:pt x="84" y="17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62" name="Freeform 233"/>
              <p:cNvSpPr>
                <a:spLocks/>
              </p:cNvSpPr>
              <p:nvPr/>
            </p:nvSpPr>
            <p:spPr bwMode="auto">
              <a:xfrm>
                <a:off x="4494" y="1736"/>
                <a:ext cx="76" cy="75"/>
              </a:xfrm>
              <a:custGeom>
                <a:avLst/>
                <a:gdLst>
                  <a:gd name="T0" fmla="*/ 42 w 76"/>
                  <a:gd name="T1" fmla="*/ 0 h 75"/>
                  <a:gd name="T2" fmla="*/ 9 w 76"/>
                  <a:gd name="T3" fmla="*/ 8 h 75"/>
                  <a:gd name="T4" fmla="*/ 0 w 76"/>
                  <a:gd name="T5" fmla="*/ 42 h 75"/>
                  <a:gd name="T6" fmla="*/ 9 w 76"/>
                  <a:gd name="T7" fmla="*/ 67 h 75"/>
                  <a:gd name="T8" fmla="*/ 42 w 76"/>
                  <a:gd name="T9" fmla="*/ 75 h 75"/>
                  <a:gd name="T10" fmla="*/ 68 w 76"/>
                  <a:gd name="T11" fmla="*/ 67 h 75"/>
                  <a:gd name="T12" fmla="*/ 76 w 76"/>
                  <a:gd name="T13" fmla="*/ 42 h 75"/>
                  <a:gd name="T14" fmla="*/ 68 w 76"/>
                  <a:gd name="T15" fmla="*/ 8 h 75"/>
                  <a:gd name="T16" fmla="*/ 42 w 76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5"/>
                  <a:gd name="T29" fmla="*/ 76 w 76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5">
                    <a:moveTo>
                      <a:pt x="42" y="0"/>
                    </a:moveTo>
                    <a:lnTo>
                      <a:pt x="9" y="8"/>
                    </a:lnTo>
                    <a:lnTo>
                      <a:pt x="0" y="42"/>
                    </a:lnTo>
                    <a:lnTo>
                      <a:pt x="9" y="67"/>
                    </a:lnTo>
                    <a:lnTo>
                      <a:pt x="42" y="75"/>
                    </a:lnTo>
                    <a:lnTo>
                      <a:pt x="68" y="67"/>
                    </a:lnTo>
                    <a:lnTo>
                      <a:pt x="76" y="42"/>
                    </a:lnTo>
                    <a:lnTo>
                      <a:pt x="68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63" name="Freeform 234"/>
              <p:cNvSpPr>
                <a:spLocks/>
              </p:cNvSpPr>
              <p:nvPr/>
            </p:nvSpPr>
            <p:spPr bwMode="auto">
              <a:xfrm>
                <a:off x="4503" y="1744"/>
                <a:ext cx="59" cy="67"/>
              </a:xfrm>
              <a:custGeom>
                <a:avLst/>
                <a:gdLst>
                  <a:gd name="T0" fmla="*/ 33 w 59"/>
                  <a:gd name="T1" fmla="*/ 0 h 67"/>
                  <a:gd name="T2" fmla="*/ 8 w 59"/>
                  <a:gd name="T3" fmla="*/ 8 h 67"/>
                  <a:gd name="T4" fmla="*/ 0 w 59"/>
                  <a:gd name="T5" fmla="*/ 34 h 67"/>
                  <a:gd name="T6" fmla="*/ 8 w 59"/>
                  <a:gd name="T7" fmla="*/ 59 h 67"/>
                  <a:gd name="T8" fmla="*/ 33 w 59"/>
                  <a:gd name="T9" fmla="*/ 67 h 67"/>
                  <a:gd name="T10" fmla="*/ 50 w 59"/>
                  <a:gd name="T11" fmla="*/ 59 h 67"/>
                  <a:gd name="T12" fmla="*/ 59 w 59"/>
                  <a:gd name="T13" fmla="*/ 34 h 67"/>
                  <a:gd name="T14" fmla="*/ 50 w 59"/>
                  <a:gd name="T15" fmla="*/ 8 h 67"/>
                  <a:gd name="T16" fmla="*/ 33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3" y="0"/>
                    </a:moveTo>
                    <a:lnTo>
                      <a:pt x="8" y="8"/>
                    </a:lnTo>
                    <a:lnTo>
                      <a:pt x="0" y="34"/>
                    </a:lnTo>
                    <a:lnTo>
                      <a:pt x="8" y="59"/>
                    </a:lnTo>
                    <a:lnTo>
                      <a:pt x="33" y="67"/>
                    </a:lnTo>
                    <a:lnTo>
                      <a:pt x="50" y="59"/>
                    </a:lnTo>
                    <a:lnTo>
                      <a:pt x="59" y="34"/>
                    </a:lnTo>
                    <a:lnTo>
                      <a:pt x="50" y="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64" name="Freeform 235"/>
              <p:cNvSpPr>
                <a:spLocks/>
              </p:cNvSpPr>
              <p:nvPr/>
            </p:nvSpPr>
            <p:spPr bwMode="auto">
              <a:xfrm>
                <a:off x="4511" y="1752"/>
                <a:ext cx="51" cy="51"/>
              </a:xfrm>
              <a:custGeom>
                <a:avLst/>
                <a:gdLst>
                  <a:gd name="T0" fmla="*/ 25 w 51"/>
                  <a:gd name="T1" fmla="*/ 0 h 51"/>
                  <a:gd name="T2" fmla="*/ 9 w 51"/>
                  <a:gd name="T3" fmla="*/ 9 h 51"/>
                  <a:gd name="T4" fmla="*/ 0 w 51"/>
                  <a:gd name="T5" fmla="*/ 26 h 51"/>
                  <a:gd name="T6" fmla="*/ 9 w 51"/>
                  <a:gd name="T7" fmla="*/ 42 h 51"/>
                  <a:gd name="T8" fmla="*/ 25 w 51"/>
                  <a:gd name="T9" fmla="*/ 51 h 51"/>
                  <a:gd name="T10" fmla="*/ 42 w 51"/>
                  <a:gd name="T11" fmla="*/ 42 h 51"/>
                  <a:gd name="T12" fmla="*/ 51 w 51"/>
                  <a:gd name="T13" fmla="*/ 26 h 51"/>
                  <a:gd name="T14" fmla="*/ 42 w 51"/>
                  <a:gd name="T15" fmla="*/ 9 h 51"/>
                  <a:gd name="T16" fmla="*/ 25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1"/>
                  <a:gd name="T29" fmla="*/ 51 w 5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1">
                    <a:moveTo>
                      <a:pt x="25" y="0"/>
                    </a:moveTo>
                    <a:lnTo>
                      <a:pt x="9" y="9"/>
                    </a:lnTo>
                    <a:lnTo>
                      <a:pt x="0" y="26"/>
                    </a:lnTo>
                    <a:lnTo>
                      <a:pt x="9" y="42"/>
                    </a:lnTo>
                    <a:lnTo>
                      <a:pt x="25" y="51"/>
                    </a:lnTo>
                    <a:lnTo>
                      <a:pt x="42" y="42"/>
                    </a:lnTo>
                    <a:lnTo>
                      <a:pt x="51" y="26"/>
                    </a:lnTo>
                    <a:lnTo>
                      <a:pt x="42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65" name="Freeform 236"/>
              <p:cNvSpPr>
                <a:spLocks/>
              </p:cNvSpPr>
              <p:nvPr/>
            </p:nvSpPr>
            <p:spPr bwMode="auto">
              <a:xfrm>
                <a:off x="4520" y="1761"/>
                <a:ext cx="33" cy="33"/>
              </a:xfrm>
              <a:custGeom>
                <a:avLst/>
                <a:gdLst>
                  <a:gd name="T0" fmla="*/ 16 w 33"/>
                  <a:gd name="T1" fmla="*/ 0 h 33"/>
                  <a:gd name="T2" fmla="*/ 8 w 33"/>
                  <a:gd name="T3" fmla="*/ 8 h 33"/>
                  <a:gd name="T4" fmla="*/ 0 w 33"/>
                  <a:gd name="T5" fmla="*/ 17 h 33"/>
                  <a:gd name="T6" fmla="*/ 8 w 33"/>
                  <a:gd name="T7" fmla="*/ 25 h 33"/>
                  <a:gd name="T8" fmla="*/ 16 w 33"/>
                  <a:gd name="T9" fmla="*/ 33 h 33"/>
                  <a:gd name="T10" fmla="*/ 25 w 33"/>
                  <a:gd name="T11" fmla="*/ 25 h 33"/>
                  <a:gd name="T12" fmla="*/ 33 w 33"/>
                  <a:gd name="T13" fmla="*/ 17 h 33"/>
                  <a:gd name="T14" fmla="*/ 25 w 33"/>
                  <a:gd name="T15" fmla="*/ 8 h 33"/>
                  <a:gd name="T16" fmla="*/ 16 w 33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3"/>
                  <a:gd name="T29" fmla="*/ 33 w 33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3">
                    <a:moveTo>
                      <a:pt x="16" y="0"/>
                    </a:moveTo>
                    <a:lnTo>
                      <a:pt x="8" y="8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16" y="33"/>
                    </a:lnTo>
                    <a:lnTo>
                      <a:pt x="25" y="25"/>
                    </a:lnTo>
                    <a:lnTo>
                      <a:pt x="33" y="17"/>
                    </a:lnTo>
                    <a:lnTo>
                      <a:pt x="25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66" name="Freeform 237"/>
              <p:cNvSpPr>
                <a:spLocks/>
              </p:cNvSpPr>
              <p:nvPr/>
            </p:nvSpPr>
            <p:spPr bwMode="auto">
              <a:xfrm>
                <a:off x="4528" y="1769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0 w 17"/>
                  <a:gd name="T3" fmla="*/ 0 h 17"/>
                  <a:gd name="T4" fmla="*/ 0 w 17"/>
                  <a:gd name="T5" fmla="*/ 9 h 17"/>
                  <a:gd name="T6" fmla="*/ 0 w 17"/>
                  <a:gd name="T7" fmla="*/ 17 h 17"/>
                  <a:gd name="T8" fmla="*/ 8 w 17"/>
                  <a:gd name="T9" fmla="*/ 17 h 17"/>
                  <a:gd name="T10" fmla="*/ 17 w 17"/>
                  <a:gd name="T11" fmla="*/ 17 h 17"/>
                  <a:gd name="T12" fmla="*/ 17 w 17"/>
                  <a:gd name="T13" fmla="*/ 9 h 17"/>
                  <a:gd name="T14" fmla="*/ 17 w 17"/>
                  <a:gd name="T15" fmla="*/ 0 h 17"/>
                  <a:gd name="T16" fmla="*/ 8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8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00" name="Group 254"/>
            <p:cNvGrpSpPr>
              <a:grpSpLocks/>
            </p:cNvGrpSpPr>
            <p:nvPr/>
          </p:nvGrpSpPr>
          <p:grpSpPr bwMode="auto">
            <a:xfrm>
              <a:off x="1947863" y="3570288"/>
              <a:ext cx="387350" cy="400050"/>
              <a:chOff x="1227" y="2249"/>
              <a:chExt cx="244" cy="252"/>
            </a:xfrm>
          </p:grpSpPr>
          <p:sp>
            <p:nvSpPr>
              <p:cNvPr id="937" name="Freeform 239"/>
              <p:cNvSpPr>
                <a:spLocks/>
              </p:cNvSpPr>
              <p:nvPr/>
            </p:nvSpPr>
            <p:spPr bwMode="auto">
              <a:xfrm>
                <a:off x="1227" y="2249"/>
                <a:ext cx="244" cy="252"/>
              </a:xfrm>
              <a:custGeom>
                <a:avLst/>
                <a:gdLst>
                  <a:gd name="T0" fmla="*/ 126 w 244"/>
                  <a:gd name="T1" fmla="*/ 0 h 252"/>
                  <a:gd name="T2" fmla="*/ 76 w 244"/>
                  <a:gd name="T3" fmla="*/ 8 h 252"/>
                  <a:gd name="T4" fmla="*/ 42 w 244"/>
                  <a:gd name="T5" fmla="*/ 42 h 252"/>
                  <a:gd name="T6" fmla="*/ 8 w 244"/>
                  <a:gd name="T7" fmla="*/ 75 h 252"/>
                  <a:gd name="T8" fmla="*/ 0 w 244"/>
                  <a:gd name="T9" fmla="*/ 126 h 252"/>
                  <a:gd name="T10" fmla="*/ 8 w 244"/>
                  <a:gd name="T11" fmla="*/ 176 h 252"/>
                  <a:gd name="T12" fmla="*/ 42 w 244"/>
                  <a:gd name="T13" fmla="*/ 218 h 252"/>
                  <a:gd name="T14" fmla="*/ 76 w 244"/>
                  <a:gd name="T15" fmla="*/ 244 h 252"/>
                  <a:gd name="T16" fmla="*/ 126 w 244"/>
                  <a:gd name="T17" fmla="*/ 252 h 252"/>
                  <a:gd name="T18" fmla="*/ 176 w 244"/>
                  <a:gd name="T19" fmla="*/ 244 h 252"/>
                  <a:gd name="T20" fmla="*/ 210 w 244"/>
                  <a:gd name="T21" fmla="*/ 218 h 252"/>
                  <a:gd name="T22" fmla="*/ 235 w 244"/>
                  <a:gd name="T23" fmla="*/ 176 h 252"/>
                  <a:gd name="T24" fmla="*/ 244 w 244"/>
                  <a:gd name="T25" fmla="*/ 126 h 252"/>
                  <a:gd name="T26" fmla="*/ 235 w 244"/>
                  <a:gd name="T27" fmla="*/ 75 h 252"/>
                  <a:gd name="T28" fmla="*/ 210 w 244"/>
                  <a:gd name="T29" fmla="*/ 42 h 252"/>
                  <a:gd name="T30" fmla="*/ 176 w 244"/>
                  <a:gd name="T31" fmla="*/ 8 h 252"/>
                  <a:gd name="T32" fmla="*/ 126 w 244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4"/>
                  <a:gd name="T52" fmla="*/ 0 h 252"/>
                  <a:gd name="T53" fmla="*/ 244 w 244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4" h="252">
                    <a:moveTo>
                      <a:pt x="126" y="0"/>
                    </a:moveTo>
                    <a:lnTo>
                      <a:pt x="76" y="8"/>
                    </a:lnTo>
                    <a:lnTo>
                      <a:pt x="42" y="42"/>
                    </a:lnTo>
                    <a:lnTo>
                      <a:pt x="8" y="75"/>
                    </a:lnTo>
                    <a:lnTo>
                      <a:pt x="0" y="126"/>
                    </a:lnTo>
                    <a:lnTo>
                      <a:pt x="8" y="176"/>
                    </a:lnTo>
                    <a:lnTo>
                      <a:pt x="42" y="218"/>
                    </a:lnTo>
                    <a:lnTo>
                      <a:pt x="76" y="244"/>
                    </a:lnTo>
                    <a:lnTo>
                      <a:pt x="126" y="252"/>
                    </a:lnTo>
                    <a:lnTo>
                      <a:pt x="176" y="244"/>
                    </a:lnTo>
                    <a:lnTo>
                      <a:pt x="210" y="218"/>
                    </a:lnTo>
                    <a:lnTo>
                      <a:pt x="235" y="176"/>
                    </a:lnTo>
                    <a:lnTo>
                      <a:pt x="244" y="126"/>
                    </a:lnTo>
                    <a:lnTo>
                      <a:pt x="235" y="75"/>
                    </a:lnTo>
                    <a:lnTo>
                      <a:pt x="210" y="42"/>
                    </a:lnTo>
                    <a:lnTo>
                      <a:pt x="176" y="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38" name="Freeform 240"/>
              <p:cNvSpPr>
                <a:spLocks/>
              </p:cNvSpPr>
              <p:nvPr/>
            </p:nvSpPr>
            <p:spPr bwMode="auto">
              <a:xfrm>
                <a:off x="1235" y="2266"/>
                <a:ext cx="219" cy="218"/>
              </a:xfrm>
              <a:custGeom>
                <a:avLst/>
                <a:gdLst>
                  <a:gd name="T0" fmla="*/ 118 w 219"/>
                  <a:gd name="T1" fmla="*/ 0 h 218"/>
                  <a:gd name="T2" fmla="*/ 68 w 219"/>
                  <a:gd name="T3" fmla="*/ 8 h 218"/>
                  <a:gd name="T4" fmla="*/ 34 w 219"/>
                  <a:gd name="T5" fmla="*/ 33 h 218"/>
                  <a:gd name="T6" fmla="*/ 9 w 219"/>
                  <a:gd name="T7" fmla="*/ 67 h 218"/>
                  <a:gd name="T8" fmla="*/ 0 w 219"/>
                  <a:gd name="T9" fmla="*/ 109 h 218"/>
                  <a:gd name="T10" fmla="*/ 9 w 219"/>
                  <a:gd name="T11" fmla="*/ 151 h 218"/>
                  <a:gd name="T12" fmla="*/ 34 w 219"/>
                  <a:gd name="T13" fmla="*/ 185 h 218"/>
                  <a:gd name="T14" fmla="*/ 68 w 219"/>
                  <a:gd name="T15" fmla="*/ 210 h 218"/>
                  <a:gd name="T16" fmla="*/ 118 w 219"/>
                  <a:gd name="T17" fmla="*/ 218 h 218"/>
                  <a:gd name="T18" fmla="*/ 160 w 219"/>
                  <a:gd name="T19" fmla="*/ 210 h 218"/>
                  <a:gd name="T20" fmla="*/ 194 w 219"/>
                  <a:gd name="T21" fmla="*/ 185 h 218"/>
                  <a:gd name="T22" fmla="*/ 210 w 219"/>
                  <a:gd name="T23" fmla="*/ 151 h 218"/>
                  <a:gd name="T24" fmla="*/ 219 w 219"/>
                  <a:gd name="T25" fmla="*/ 109 h 218"/>
                  <a:gd name="T26" fmla="*/ 210 w 219"/>
                  <a:gd name="T27" fmla="*/ 67 h 218"/>
                  <a:gd name="T28" fmla="*/ 194 w 219"/>
                  <a:gd name="T29" fmla="*/ 33 h 218"/>
                  <a:gd name="T30" fmla="*/ 160 w 219"/>
                  <a:gd name="T31" fmla="*/ 8 h 218"/>
                  <a:gd name="T32" fmla="*/ 118 w 219"/>
                  <a:gd name="T33" fmla="*/ 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9"/>
                  <a:gd name="T52" fmla="*/ 0 h 218"/>
                  <a:gd name="T53" fmla="*/ 219 w 219"/>
                  <a:gd name="T54" fmla="*/ 218 h 2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9" h="218">
                    <a:moveTo>
                      <a:pt x="118" y="0"/>
                    </a:moveTo>
                    <a:lnTo>
                      <a:pt x="68" y="8"/>
                    </a:lnTo>
                    <a:lnTo>
                      <a:pt x="34" y="33"/>
                    </a:lnTo>
                    <a:lnTo>
                      <a:pt x="9" y="67"/>
                    </a:lnTo>
                    <a:lnTo>
                      <a:pt x="0" y="109"/>
                    </a:lnTo>
                    <a:lnTo>
                      <a:pt x="9" y="151"/>
                    </a:lnTo>
                    <a:lnTo>
                      <a:pt x="34" y="185"/>
                    </a:lnTo>
                    <a:lnTo>
                      <a:pt x="68" y="210"/>
                    </a:lnTo>
                    <a:lnTo>
                      <a:pt x="118" y="218"/>
                    </a:lnTo>
                    <a:lnTo>
                      <a:pt x="160" y="210"/>
                    </a:lnTo>
                    <a:lnTo>
                      <a:pt x="194" y="185"/>
                    </a:lnTo>
                    <a:lnTo>
                      <a:pt x="210" y="151"/>
                    </a:lnTo>
                    <a:lnTo>
                      <a:pt x="219" y="109"/>
                    </a:lnTo>
                    <a:lnTo>
                      <a:pt x="210" y="67"/>
                    </a:lnTo>
                    <a:lnTo>
                      <a:pt x="194" y="33"/>
                    </a:lnTo>
                    <a:lnTo>
                      <a:pt x="160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39" name="Freeform 241"/>
              <p:cNvSpPr>
                <a:spLocks/>
              </p:cNvSpPr>
              <p:nvPr/>
            </p:nvSpPr>
            <p:spPr bwMode="auto">
              <a:xfrm>
                <a:off x="1244" y="2274"/>
                <a:ext cx="201" cy="202"/>
              </a:xfrm>
              <a:custGeom>
                <a:avLst/>
                <a:gdLst>
                  <a:gd name="T0" fmla="*/ 109 w 201"/>
                  <a:gd name="T1" fmla="*/ 0 h 202"/>
                  <a:gd name="T2" fmla="*/ 67 w 201"/>
                  <a:gd name="T3" fmla="*/ 8 h 202"/>
                  <a:gd name="T4" fmla="*/ 33 w 201"/>
                  <a:gd name="T5" fmla="*/ 34 h 202"/>
                  <a:gd name="T6" fmla="*/ 8 w 201"/>
                  <a:gd name="T7" fmla="*/ 67 h 202"/>
                  <a:gd name="T8" fmla="*/ 0 w 201"/>
                  <a:gd name="T9" fmla="*/ 101 h 202"/>
                  <a:gd name="T10" fmla="*/ 8 w 201"/>
                  <a:gd name="T11" fmla="*/ 143 h 202"/>
                  <a:gd name="T12" fmla="*/ 33 w 201"/>
                  <a:gd name="T13" fmla="*/ 177 h 202"/>
                  <a:gd name="T14" fmla="*/ 67 w 201"/>
                  <a:gd name="T15" fmla="*/ 193 h 202"/>
                  <a:gd name="T16" fmla="*/ 109 w 201"/>
                  <a:gd name="T17" fmla="*/ 202 h 202"/>
                  <a:gd name="T18" fmla="*/ 143 w 201"/>
                  <a:gd name="T19" fmla="*/ 193 h 202"/>
                  <a:gd name="T20" fmla="*/ 176 w 201"/>
                  <a:gd name="T21" fmla="*/ 177 h 202"/>
                  <a:gd name="T22" fmla="*/ 193 w 201"/>
                  <a:gd name="T23" fmla="*/ 143 h 202"/>
                  <a:gd name="T24" fmla="*/ 201 w 201"/>
                  <a:gd name="T25" fmla="*/ 101 h 202"/>
                  <a:gd name="T26" fmla="*/ 193 w 201"/>
                  <a:gd name="T27" fmla="*/ 67 h 202"/>
                  <a:gd name="T28" fmla="*/ 176 w 201"/>
                  <a:gd name="T29" fmla="*/ 34 h 202"/>
                  <a:gd name="T30" fmla="*/ 143 w 201"/>
                  <a:gd name="T31" fmla="*/ 8 h 202"/>
                  <a:gd name="T32" fmla="*/ 109 w 201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202"/>
                  <a:gd name="T53" fmla="*/ 201 w 201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202">
                    <a:moveTo>
                      <a:pt x="109" y="0"/>
                    </a:moveTo>
                    <a:lnTo>
                      <a:pt x="67" y="8"/>
                    </a:lnTo>
                    <a:lnTo>
                      <a:pt x="33" y="34"/>
                    </a:lnTo>
                    <a:lnTo>
                      <a:pt x="8" y="67"/>
                    </a:lnTo>
                    <a:lnTo>
                      <a:pt x="0" y="101"/>
                    </a:lnTo>
                    <a:lnTo>
                      <a:pt x="8" y="143"/>
                    </a:lnTo>
                    <a:lnTo>
                      <a:pt x="33" y="177"/>
                    </a:lnTo>
                    <a:lnTo>
                      <a:pt x="67" y="193"/>
                    </a:lnTo>
                    <a:lnTo>
                      <a:pt x="109" y="202"/>
                    </a:lnTo>
                    <a:lnTo>
                      <a:pt x="143" y="193"/>
                    </a:lnTo>
                    <a:lnTo>
                      <a:pt x="176" y="177"/>
                    </a:lnTo>
                    <a:lnTo>
                      <a:pt x="193" y="143"/>
                    </a:lnTo>
                    <a:lnTo>
                      <a:pt x="201" y="101"/>
                    </a:lnTo>
                    <a:lnTo>
                      <a:pt x="193" y="67"/>
                    </a:lnTo>
                    <a:lnTo>
                      <a:pt x="176" y="34"/>
                    </a:lnTo>
                    <a:lnTo>
                      <a:pt x="143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40" name="Freeform 242"/>
              <p:cNvSpPr>
                <a:spLocks/>
              </p:cNvSpPr>
              <p:nvPr/>
            </p:nvSpPr>
            <p:spPr bwMode="auto">
              <a:xfrm>
                <a:off x="1252" y="2282"/>
                <a:ext cx="185" cy="194"/>
              </a:xfrm>
              <a:custGeom>
                <a:avLst/>
                <a:gdLst>
                  <a:gd name="T0" fmla="*/ 101 w 185"/>
                  <a:gd name="T1" fmla="*/ 0 h 194"/>
                  <a:gd name="T2" fmla="*/ 59 w 185"/>
                  <a:gd name="T3" fmla="*/ 9 h 194"/>
                  <a:gd name="T4" fmla="*/ 25 w 185"/>
                  <a:gd name="T5" fmla="*/ 26 h 194"/>
                  <a:gd name="T6" fmla="*/ 9 w 185"/>
                  <a:gd name="T7" fmla="*/ 59 h 194"/>
                  <a:gd name="T8" fmla="*/ 0 w 185"/>
                  <a:gd name="T9" fmla="*/ 93 h 194"/>
                  <a:gd name="T10" fmla="*/ 9 w 185"/>
                  <a:gd name="T11" fmla="*/ 127 h 194"/>
                  <a:gd name="T12" fmla="*/ 25 w 185"/>
                  <a:gd name="T13" fmla="*/ 160 h 194"/>
                  <a:gd name="T14" fmla="*/ 59 w 185"/>
                  <a:gd name="T15" fmla="*/ 185 h 194"/>
                  <a:gd name="T16" fmla="*/ 101 w 185"/>
                  <a:gd name="T17" fmla="*/ 194 h 194"/>
                  <a:gd name="T18" fmla="*/ 135 w 185"/>
                  <a:gd name="T19" fmla="*/ 185 h 194"/>
                  <a:gd name="T20" fmla="*/ 160 w 185"/>
                  <a:gd name="T21" fmla="*/ 160 h 194"/>
                  <a:gd name="T22" fmla="*/ 177 w 185"/>
                  <a:gd name="T23" fmla="*/ 127 h 194"/>
                  <a:gd name="T24" fmla="*/ 185 w 185"/>
                  <a:gd name="T25" fmla="*/ 93 h 194"/>
                  <a:gd name="T26" fmla="*/ 177 w 185"/>
                  <a:gd name="T27" fmla="*/ 59 h 194"/>
                  <a:gd name="T28" fmla="*/ 160 w 185"/>
                  <a:gd name="T29" fmla="*/ 26 h 194"/>
                  <a:gd name="T30" fmla="*/ 135 w 185"/>
                  <a:gd name="T31" fmla="*/ 9 h 194"/>
                  <a:gd name="T32" fmla="*/ 101 w 185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4"/>
                  <a:gd name="T53" fmla="*/ 185 w 185"/>
                  <a:gd name="T54" fmla="*/ 194 h 1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4">
                    <a:moveTo>
                      <a:pt x="101" y="0"/>
                    </a:moveTo>
                    <a:lnTo>
                      <a:pt x="59" y="9"/>
                    </a:lnTo>
                    <a:lnTo>
                      <a:pt x="25" y="26"/>
                    </a:lnTo>
                    <a:lnTo>
                      <a:pt x="9" y="59"/>
                    </a:lnTo>
                    <a:lnTo>
                      <a:pt x="0" y="93"/>
                    </a:lnTo>
                    <a:lnTo>
                      <a:pt x="9" y="127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101" y="194"/>
                    </a:lnTo>
                    <a:lnTo>
                      <a:pt x="135" y="185"/>
                    </a:lnTo>
                    <a:lnTo>
                      <a:pt x="160" y="160"/>
                    </a:lnTo>
                    <a:lnTo>
                      <a:pt x="177" y="127"/>
                    </a:lnTo>
                    <a:lnTo>
                      <a:pt x="185" y="93"/>
                    </a:lnTo>
                    <a:lnTo>
                      <a:pt x="177" y="59"/>
                    </a:lnTo>
                    <a:lnTo>
                      <a:pt x="160" y="26"/>
                    </a:lnTo>
                    <a:lnTo>
                      <a:pt x="135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41" name="Freeform 243"/>
              <p:cNvSpPr>
                <a:spLocks/>
              </p:cNvSpPr>
              <p:nvPr/>
            </p:nvSpPr>
            <p:spPr bwMode="auto">
              <a:xfrm>
                <a:off x="1261" y="2291"/>
                <a:ext cx="176" cy="176"/>
              </a:xfrm>
              <a:custGeom>
                <a:avLst/>
                <a:gdLst>
                  <a:gd name="T0" fmla="*/ 92 w 176"/>
                  <a:gd name="T1" fmla="*/ 0 h 176"/>
                  <a:gd name="T2" fmla="*/ 58 w 176"/>
                  <a:gd name="T3" fmla="*/ 8 h 176"/>
                  <a:gd name="T4" fmla="*/ 25 w 176"/>
                  <a:gd name="T5" fmla="*/ 25 h 176"/>
                  <a:gd name="T6" fmla="*/ 8 w 176"/>
                  <a:gd name="T7" fmla="*/ 50 h 176"/>
                  <a:gd name="T8" fmla="*/ 0 w 176"/>
                  <a:gd name="T9" fmla="*/ 84 h 176"/>
                  <a:gd name="T10" fmla="*/ 8 w 176"/>
                  <a:gd name="T11" fmla="*/ 118 h 176"/>
                  <a:gd name="T12" fmla="*/ 25 w 176"/>
                  <a:gd name="T13" fmla="*/ 151 h 176"/>
                  <a:gd name="T14" fmla="*/ 58 w 176"/>
                  <a:gd name="T15" fmla="*/ 168 h 176"/>
                  <a:gd name="T16" fmla="*/ 92 w 176"/>
                  <a:gd name="T17" fmla="*/ 176 h 176"/>
                  <a:gd name="T18" fmla="*/ 126 w 176"/>
                  <a:gd name="T19" fmla="*/ 168 h 176"/>
                  <a:gd name="T20" fmla="*/ 151 w 176"/>
                  <a:gd name="T21" fmla="*/ 151 h 176"/>
                  <a:gd name="T22" fmla="*/ 168 w 176"/>
                  <a:gd name="T23" fmla="*/ 118 h 176"/>
                  <a:gd name="T24" fmla="*/ 176 w 176"/>
                  <a:gd name="T25" fmla="*/ 84 h 176"/>
                  <a:gd name="T26" fmla="*/ 168 w 176"/>
                  <a:gd name="T27" fmla="*/ 50 h 176"/>
                  <a:gd name="T28" fmla="*/ 151 w 176"/>
                  <a:gd name="T29" fmla="*/ 25 h 176"/>
                  <a:gd name="T30" fmla="*/ 126 w 176"/>
                  <a:gd name="T31" fmla="*/ 8 h 176"/>
                  <a:gd name="T32" fmla="*/ 92 w 176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6"/>
                  <a:gd name="T52" fmla="*/ 0 h 176"/>
                  <a:gd name="T53" fmla="*/ 176 w 176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6" h="176">
                    <a:moveTo>
                      <a:pt x="92" y="0"/>
                    </a:moveTo>
                    <a:lnTo>
                      <a:pt x="58" y="8"/>
                    </a:lnTo>
                    <a:lnTo>
                      <a:pt x="25" y="25"/>
                    </a:lnTo>
                    <a:lnTo>
                      <a:pt x="8" y="50"/>
                    </a:lnTo>
                    <a:lnTo>
                      <a:pt x="0" y="84"/>
                    </a:lnTo>
                    <a:lnTo>
                      <a:pt x="8" y="118"/>
                    </a:lnTo>
                    <a:lnTo>
                      <a:pt x="25" y="151"/>
                    </a:lnTo>
                    <a:lnTo>
                      <a:pt x="58" y="168"/>
                    </a:lnTo>
                    <a:lnTo>
                      <a:pt x="92" y="176"/>
                    </a:lnTo>
                    <a:lnTo>
                      <a:pt x="126" y="168"/>
                    </a:lnTo>
                    <a:lnTo>
                      <a:pt x="151" y="151"/>
                    </a:lnTo>
                    <a:lnTo>
                      <a:pt x="168" y="118"/>
                    </a:lnTo>
                    <a:lnTo>
                      <a:pt x="176" y="84"/>
                    </a:lnTo>
                    <a:lnTo>
                      <a:pt x="168" y="50"/>
                    </a:lnTo>
                    <a:lnTo>
                      <a:pt x="151" y="25"/>
                    </a:lnTo>
                    <a:lnTo>
                      <a:pt x="126" y="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42" name="Freeform 244"/>
              <p:cNvSpPr>
                <a:spLocks/>
              </p:cNvSpPr>
              <p:nvPr/>
            </p:nvSpPr>
            <p:spPr bwMode="auto">
              <a:xfrm>
                <a:off x="1269" y="2299"/>
                <a:ext cx="160" cy="160"/>
              </a:xfrm>
              <a:custGeom>
                <a:avLst/>
                <a:gdLst>
                  <a:gd name="T0" fmla="*/ 84 w 160"/>
                  <a:gd name="T1" fmla="*/ 0 h 160"/>
                  <a:gd name="T2" fmla="*/ 50 w 160"/>
                  <a:gd name="T3" fmla="*/ 9 h 160"/>
                  <a:gd name="T4" fmla="*/ 25 w 160"/>
                  <a:gd name="T5" fmla="*/ 25 h 160"/>
                  <a:gd name="T6" fmla="*/ 8 w 160"/>
                  <a:gd name="T7" fmla="*/ 51 h 160"/>
                  <a:gd name="T8" fmla="*/ 0 w 160"/>
                  <a:gd name="T9" fmla="*/ 76 h 160"/>
                  <a:gd name="T10" fmla="*/ 8 w 160"/>
                  <a:gd name="T11" fmla="*/ 110 h 160"/>
                  <a:gd name="T12" fmla="*/ 25 w 160"/>
                  <a:gd name="T13" fmla="*/ 135 h 160"/>
                  <a:gd name="T14" fmla="*/ 50 w 160"/>
                  <a:gd name="T15" fmla="*/ 152 h 160"/>
                  <a:gd name="T16" fmla="*/ 84 w 160"/>
                  <a:gd name="T17" fmla="*/ 160 h 160"/>
                  <a:gd name="T18" fmla="*/ 118 w 160"/>
                  <a:gd name="T19" fmla="*/ 152 h 160"/>
                  <a:gd name="T20" fmla="*/ 134 w 160"/>
                  <a:gd name="T21" fmla="*/ 135 h 160"/>
                  <a:gd name="T22" fmla="*/ 151 w 160"/>
                  <a:gd name="T23" fmla="*/ 110 h 160"/>
                  <a:gd name="T24" fmla="*/ 160 w 160"/>
                  <a:gd name="T25" fmla="*/ 76 h 160"/>
                  <a:gd name="T26" fmla="*/ 151 w 160"/>
                  <a:gd name="T27" fmla="*/ 51 h 160"/>
                  <a:gd name="T28" fmla="*/ 134 w 160"/>
                  <a:gd name="T29" fmla="*/ 25 h 160"/>
                  <a:gd name="T30" fmla="*/ 118 w 160"/>
                  <a:gd name="T31" fmla="*/ 9 h 160"/>
                  <a:gd name="T32" fmla="*/ 84 w 160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160"/>
                  <a:gd name="T53" fmla="*/ 160 w 160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160">
                    <a:moveTo>
                      <a:pt x="84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76"/>
                    </a:lnTo>
                    <a:lnTo>
                      <a:pt x="8" y="110"/>
                    </a:lnTo>
                    <a:lnTo>
                      <a:pt x="25" y="135"/>
                    </a:lnTo>
                    <a:lnTo>
                      <a:pt x="50" y="152"/>
                    </a:lnTo>
                    <a:lnTo>
                      <a:pt x="84" y="160"/>
                    </a:lnTo>
                    <a:lnTo>
                      <a:pt x="118" y="152"/>
                    </a:lnTo>
                    <a:lnTo>
                      <a:pt x="134" y="135"/>
                    </a:lnTo>
                    <a:lnTo>
                      <a:pt x="151" y="110"/>
                    </a:lnTo>
                    <a:lnTo>
                      <a:pt x="160" y="76"/>
                    </a:lnTo>
                    <a:lnTo>
                      <a:pt x="151" y="51"/>
                    </a:lnTo>
                    <a:lnTo>
                      <a:pt x="134" y="25"/>
                    </a:lnTo>
                    <a:lnTo>
                      <a:pt x="118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43" name="Freeform 245"/>
              <p:cNvSpPr>
                <a:spLocks/>
              </p:cNvSpPr>
              <p:nvPr/>
            </p:nvSpPr>
            <p:spPr bwMode="auto">
              <a:xfrm>
                <a:off x="1277" y="2308"/>
                <a:ext cx="143" cy="143"/>
              </a:xfrm>
              <a:custGeom>
                <a:avLst/>
                <a:gdLst>
                  <a:gd name="T0" fmla="*/ 76 w 143"/>
                  <a:gd name="T1" fmla="*/ 0 h 143"/>
                  <a:gd name="T2" fmla="*/ 51 w 143"/>
                  <a:gd name="T3" fmla="*/ 8 h 143"/>
                  <a:gd name="T4" fmla="*/ 26 w 143"/>
                  <a:gd name="T5" fmla="*/ 25 h 143"/>
                  <a:gd name="T6" fmla="*/ 9 w 143"/>
                  <a:gd name="T7" fmla="*/ 42 h 143"/>
                  <a:gd name="T8" fmla="*/ 0 w 143"/>
                  <a:gd name="T9" fmla="*/ 67 h 143"/>
                  <a:gd name="T10" fmla="*/ 9 w 143"/>
                  <a:gd name="T11" fmla="*/ 101 h 143"/>
                  <a:gd name="T12" fmla="*/ 26 w 143"/>
                  <a:gd name="T13" fmla="*/ 117 h 143"/>
                  <a:gd name="T14" fmla="*/ 51 w 143"/>
                  <a:gd name="T15" fmla="*/ 134 h 143"/>
                  <a:gd name="T16" fmla="*/ 76 w 143"/>
                  <a:gd name="T17" fmla="*/ 143 h 143"/>
                  <a:gd name="T18" fmla="*/ 101 w 143"/>
                  <a:gd name="T19" fmla="*/ 134 h 143"/>
                  <a:gd name="T20" fmla="*/ 126 w 143"/>
                  <a:gd name="T21" fmla="*/ 117 h 143"/>
                  <a:gd name="T22" fmla="*/ 135 w 143"/>
                  <a:gd name="T23" fmla="*/ 101 h 143"/>
                  <a:gd name="T24" fmla="*/ 143 w 143"/>
                  <a:gd name="T25" fmla="*/ 67 h 143"/>
                  <a:gd name="T26" fmla="*/ 135 w 143"/>
                  <a:gd name="T27" fmla="*/ 42 h 143"/>
                  <a:gd name="T28" fmla="*/ 126 w 143"/>
                  <a:gd name="T29" fmla="*/ 25 h 143"/>
                  <a:gd name="T30" fmla="*/ 101 w 143"/>
                  <a:gd name="T31" fmla="*/ 8 h 143"/>
                  <a:gd name="T32" fmla="*/ 76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76" y="0"/>
                    </a:moveTo>
                    <a:lnTo>
                      <a:pt x="51" y="8"/>
                    </a:lnTo>
                    <a:lnTo>
                      <a:pt x="26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101"/>
                    </a:lnTo>
                    <a:lnTo>
                      <a:pt x="26" y="117"/>
                    </a:lnTo>
                    <a:lnTo>
                      <a:pt x="51" y="134"/>
                    </a:lnTo>
                    <a:lnTo>
                      <a:pt x="76" y="143"/>
                    </a:lnTo>
                    <a:lnTo>
                      <a:pt x="101" y="134"/>
                    </a:lnTo>
                    <a:lnTo>
                      <a:pt x="126" y="117"/>
                    </a:lnTo>
                    <a:lnTo>
                      <a:pt x="135" y="101"/>
                    </a:lnTo>
                    <a:lnTo>
                      <a:pt x="143" y="67"/>
                    </a:lnTo>
                    <a:lnTo>
                      <a:pt x="135" y="42"/>
                    </a:lnTo>
                    <a:lnTo>
                      <a:pt x="126" y="25"/>
                    </a:lnTo>
                    <a:lnTo>
                      <a:pt x="101" y="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44" name="Freeform 246"/>
              <p:cNvSpPr>
                <a:spLocks/>
              </p:cNvSpPr>
              <p:nvPr/>
            </p:nvSpPr>
            <p:spPr bwMode="auto">
              <a:xfrm>
                <a:off x="1286" y="2316"/>
                <a:ext cx="126" cy="126"/>
              </a:xfrm>
              <a:custGeom>
                <a:avLst/>
                <a:gdLst>
                  <a:gd name="T0" fmla="*/ 67 w 126"/>
                  <a:gd name="T1" fmla="*/ 0 h 126"/>
                  <a:gd name="T2" fmla="*/ 42 w 126"/>
                  <a:gd name="T3" fmla="*/ 8 h 126"/>
                  <a:gd name="T4" fmla="*/ 25 w 126"/>
                  <a:gd name="T5" fmla="*/ 25 h 126"/>
                  <a:gd name="T6" fmla="*/ 8 w 126"/>
                  <a:gd name="T7" fmla="*/ 42 h 126"/>
                  <a:gd name="T8" fmla="*/ 0 w 126"/>
                  <a:gd name="T9" fmla="*/ 67 h 126"/>
                  <a:gd name="T10" fmla="*/ 8 w 126"/>
                  <a:gd name="T11" fmla="*/ 93 h 126"/>
                  <a:gd name="T12" fmla="*/ 25 w 126"/>
                  <a:gd name="T13" fmla="*/ 109 h 126"/>
                  <a:gd name="T14" fmla="*/ 42 w 126"/>
                  <a:gd name="T15" fmla="*/ 126 h 126"/>
                  <a:gd name="T16" fmla="*/ 67 w 126"/>
                  <a:gd name="T17" fmla="*/ 126 h 126"/>
                  <a:gd name="T18" fmla="*/ 92 w 126"/>
                  <a:gd name="T19" fmla="*/ 126 h 126"/>
                  <a:gd name="T20" fmla="*/ 109 w 126"/>
                  <a:gd name="T21" fmla="*/ 109 h 126"/>
                  <a:gd name="T22" fmla="*/ 126 w 126"/>
                  <a:gd name="T23" fmla="*/ 93 h 126"/>
                  <a:gd name="T24" fmla="*/ 126 w 126"/>
                  <a:gd name="T25" fmla="*/ 67 h 126"/>
                  <a:gd name="T26" fmla="*/ 126 w 126"/>
                  <a:gd name="T27" fmla="*/ 42 h 126"/>
                  <a:gd name="T28" fmla="*/ 109 w 126"/>
                  <a:gd name="T29" fmla="*/ 25 h 126"/>
                  <a:gd name="T30" fmla="*/ 92 w 126"/>
                  <a:gd name="T31" fmla="*/ 8 h 126"/>
                  <a:gd name="T32" fmla="*/ 67 w 126"/>
                  <a:gd name="T33" fmla="*/ 0 h 1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6"/>
                  <a:gd name="T53" fmla="*/ 126 w 126"/>
                  <a:gd name="T54" fmla="*/ 126 h 1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6">
                    <a:moveTo>
                      <a:pt x="67" y="0"/>
                    </a:moveTo>
                    <a:lnTo>
                      <a:pt x="42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93"/>
                    </a:lnTo>
                    <a:lnTo>
                      <a:pt x="25" y="109"/>
                    </a:lnTo>
                    <a:lnTo>
                      <a:pt x="42" y="126"/>
                    </a:lnTo>
                    <a:lnTo>
                      <a:pt x="67" y="126"/>
                    </a:lnTo>
                    <a:lnTo>
                      <a:pt x="92" y="126"/>
                    </a:lnTo>
                    <a:lnTo>
                      <a:pt x="109" y="109"/>
                    </a:lnTo>
                    <a:lnTo>
                      <a:pt x="126" y="93"/>
                    </a:lnTo>
                    <a:lnTo>
                      <a:pt x="126" y="67"/>
                    </a:lnTo>
                    <a:lnTo>
                      <a:pt x="126" y="42"/>
                    </a:lnTo>
                    <a:lnTo>
                      <a:pt x="109" y="25"/>
                    </a:lnTo>
                    <a:lnTo>
                      <a:pt x="92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45" name="Freeform 247"/>
              <p:cNvSpPr>
                <a:spLocks/>
              </p:cNvSpPr>
              <p:nvPr/>
            </p:nvSpPr>
            <p:spPr bwMode="auto">
              <a:xfrm>
                <a:off x="1294" y="2324"/>
                <a:ext cx="109" cy="110"/>
              </a:xfrm>
              <a:custGeom>
                <a:avLst/>
                <a:gdLst>
                  <a:gd name="T0" fmla="*/ 59 w 109"/>
                  <a:gd name="T1" fmla="*/ 0 h 110"/>
                  <a:gd name="T2" fmla="*/ 34 w 109"/>
                  <a:gd name="T3" fmla="*/ 9 h 110"/>
                  <a:gd name="T4" fmla="*/ 17 w 109"/>
                  <a:gd name="T5" fmla="*/ 17 h 110"/>
                  <a:gd name="T6" fmla="*/ 9 w 109"/>
                  <a:gd name="T7" fmla="*/ 34 h 110"/>
                  <a:gd name="T8" fmla="*/ 0 w 109"/>
                  <a:gd name="T9" fmla="*/ 59 h 110"/>
                  <a:gd name="T10" fmla="*/ 9 w 109"/>
                  <a:gd name="T11" fmla="*/ 76 h 110"/>
                  <a:gd name="T12" fmla="*/ 17 w 109"/>
                  <a:gd name="T13" fmla="*/ 93 h 110"/>
                  <a:gd name="T14" fmla="*/ 34 w 109"/>
                  <a:gd name="T15" fmla="*/ 110 h 110"/>
                  <a:gd name="T16" fmla="*/ 59 w 109"/>
                  <a:gd name="T17" fmla="*/ 110 h 110"/>
                  <a:gd name="T18" fmla="*/ 76 w 109"/>
                  <a:gd name="T19" fmla="*/ 110 h 110"/>
                  <a:gd name="T20" fmla="*/ 93 w 109"/>
                  <a:gd name="T21" fmla="*/ 93 h 110"/>
                  <a:gd name="T22" fmla="*/ 109 w 109"/>
                  <a:gd name="T23" fmla="*/ 76 h 110"/>
                  <a:gd name="T24" fmla="*/ 109 w 109"/>
                  <a:gd name="T25" fmla="*/ 59 h 110"/>
                  <a:gd name="T26" fmla="*/ 109 w 109"/>
                  <a:gd name="T27" fmla="*/ 34 h 110"/>
                  <a:gd name="T28" fmla="*/ 93 w 109"/>
                  <a:gd name="T29" fmla="*/ 17 h 110"/>
                  <a:gd name="T30" fmla="*/ 76 w 109"/>
                  <a:gd name="T31" fmla="*/ 9 h 110"/>
                  <a:gd name="T32" fmla="*/ 59 w 10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10"/>
                  <a:gd name="T53" fmla="*/ 109 w 10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10">
                    <a:moveTo>
                      <a:pt x="59" y="0"/>
                    </a:moveTo>
                    <a:lnTo>
                      <a:pt x="34" y="9"/>
                    </a:lnTo>
                    <a:lnTo>
                      <a:pt x="17" y="17"/>
                    </a:lnTo>
                    <a:lnTo>
                      <a:pt x="9" y="34"/>
                    </a:lnTo>
                    <a:lnTo>
                      <a:pt x="0" y="59"/>
                    </a:lnTo>
                    <a:lnTo>
                      <a:pt x="9" y="76"/>
                    </a:lnTo>
                    <a:lnTo>
                      <a:pt x="17" y="93"/>
                    </a:lnTo>
                    <a:lnTo>
                      <a:pt x="34" y="110"/>
                    </a:lnTo>
                    <a:lnTo>
                      <a:pt x="59" y="110"/>
                    </a:lnTo>
                    <a:lnTo>
                      <a:pt x="76" y="110"/>
                    </a:lnTo>
                    <a:lnTo>
                      <a:pt x="93" y="93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4"/>
                    </a:lnTo>
                    <a:lnTo>
                      <a:pt x="93" y="17"/>
                    </a:lnTo>
                    <a:lnTo>
                      <a:pt x="76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46" name="Freeform 248"/>
              <p:cNvSpPr>
                <a:spLocks/>
              </p:cNvSpPr>
              <p:nvPr/>
            </p:nvSpPr>
            <p:spPr bwMode="auto">
              <a:xfrm>
                <a:off x="1303" y="2333"/>
                <a:ext cx="92" cy="92"/>
              </a:xfrm>
              <a:custGeom>
                <a:avLst/>
                <a:gdLst>
                  <a:gd name="T0" fmla="*/ 50 w 92"/>
                  <a:gd name="T1" fmla="*/ 0 h 92"/>
                  <a:gd name="T2" fmla="*/ 33 w 92"/>
                  <a:gd name="T3" fmla="*/ 8 h 92"/>
                  <a:gd name="T4" fmla="*/ 16 w 92"/>
                  <a:gd name="T5" fmla="*/ 17 h 92"/>
                  <a:gd name="T6" fmla="*/ 8 w 92"/>
                  <a:gd name="T7" fmla="*/ 33 h 92"/>
                  <a:gd name="T8" fmla="*/ 0 w 92"/>
                  <a:gd name="T9" fmla="*/ 50 h 92"/>
                  <a:gd name="T10" fmla="*/ 8 w 92"/>
                  <a:gd name="T11" fmla="*/ 67 h 92"/>
                  <a:gd name="T12" fmla="*/ 16 w 92"/>
                  <a:gd name="T13" fmla="*/ 84 h 92"/>
                  <a:gd name="T14" fmla="*/ 50 w 92"/>
                  <a:gd name="T15" fmla="*/ 92 h 92"/>
                  <a:gd name="T16" fmla="*/ 84 w 92"/>
                  <a:gd name="T17" fmla="*/ 84 h 92"/>
                  <a:gd name="T18" fmla="*/ 92 w 92"/>
                  <a:gd name="T19" fmla="*/ 50 h 92"/>
                  <a:gd name="T20" fmla="*/ 84 w 92"/>
                  <a:gd name="T21" fmla="*/ 17 h 92"/>
                  <a:gd name="T22" fmla="*/ 67 w 92"/>
                  <a:gd name="T23" fmla="*/ 8 h 92"/>
                  <a:gd name="T24" fmla="*/ 50 w 92"/>
                  <a:gd name="T25" fmla="*/ 0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92"/>
                  <a:gd name="T41" fmla="*/ 92 w 92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92">
                    <a:moveTo>
                      <a:pt x="50" y="0"/>
                    </a:moveTo>
                    <a:lnTo>
                      <a:pt x="33" y="8"/>
                    </a:lnTo>
                    <a:lnTo>
                      <a:pt x="16" y="17"/>
                    </a:lnTo>
                    <a:lnTo>
                      <a:pt x="8" y="33"/>
                    </a:lnTo>
                    <a:lnTo>
                      <a:pt x="0" y="50"/>
                    </a:lnTo>
                    <a:lnTo>
                      <a:pt x="8" y="67"/>
                    </a:lnTo>
                    <a:lnTo>
                      <a:pt x="16" y="84"/>
                    </a:lnTo>
                    <a:lnTo>
                      <a:pt x="50" y="92"/>
                    </a:lnTo>
                    <a:lnTo>
                      <a:pt x="84" y="84"/>
                    </a:lnTo>
                    <a:lnTo>
                      <a:pt x="92" y="50"/>
                    </a:lnTo>
                    <a:lnTo>
                      <a:pt x="84" y="17"/>
                    </a:lnTo>
                    <a:lnTo>
                      <a:pt x="67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47" name="Freeform 249"/>
              <p:cNvSpPr>
                <a:spLocks/>
              </p:cNvSpPr>
              <p:nvPr/>
            </p:nvSpPr>
            <p:spPr bwMode="auto">
              <a:xfrm>
                <a:off x="1311" y="2341"/>
                <a:ext cx="76" cy="76"/>
              </a:xfrm>
              <a:custGeom>
                <a:avLst/>
                <a:gdLst>
                  <a:gd name="T0" fmla="*/ 42 w 76"/>
                  <a:gd name="T1" fmla="*/ 0 h 76"/>
                  <a:gd name="T2" fmla="*/ 8 w 76"/>
                  <a:gd name="T3" fmla="*/ 9 h 76"/>
                  <a:gd name="T4" fmla="*/ 0 w 76"/>
                  <a:gd name="T5" fmla="*/ 42 h 76"/>
                  <a:gd name="T6" fmla="*/ 8 w 76"/>
                  <a:gd name="T7" fmla="*/ 68 h 76"/>
                  <a:gd name="T8" fmla="*/ 42 w 76"/>
                  <a:gd name="T9" fmla="*/ 76 h 76"/>
                  <a:gd name="T10" fmla="*/ 67 w 76"/>
                  <a:gd name="T11" fmla="*/ 68 h 76"/>
                  <a:gd name="T12" fmla="*/ 76 w 76"/>
                  <a:gd name="T13" fmla="*/ 42 h 76"/>
                  <a:gd name="T14" fmla="*/ 67 w 76"/>
                  <a:gd name="T15" fmla="*/ 9 h 76"/>
                  <a:gd name="T16" fmla="*/ 42 w 7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6"/>
                  <a:gd name="T29" fmla="*/ 76 w 7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6">
                    <a:moveTo>
                      <a:pt x="42" y="0"/>
                    </a:moveTo>
                    <a:lnTo>
                      <a:pt x="8" y="9"/>
                    </a:lnTo>
                    <a:lnTo>
                      <a:pt x="0" y="42"/>
                    </a:lnTo>
                    <a:lnTo>
                      <a:pt x="8" y="68"/>
                    </a:lnTo>
                    <a:lnTo>
                      <a:pt x="42" y="76"/>
                    </a:lnTo>
                    <a:lnTo>
                      <a:pt x="67" y="68"/>
                    </a:lnTo>
                    <a:lnTo>
                      <a:pt x="76" y="42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48" name="Freeform 250"/>
              <p:cNvSpPr>
                <a:spLocks/>
              </p:cNvSpPr>
              <p:nvPr/>
            </p:nvSpPr>
            <p:spPr bwMode="auto">
              <a:xfrm>
                <a:off x="1319" y="2350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9 w 59"/>
                  <a:gd name="T3" fmla="*/ 8 h 67"/>
                  <a:gd name="T4" fmla="*/ 0 w 59"/>
                  <a:gd name="T5" fmla="*/ 33 h 67"/>
                  <a:gd name="T6" fmla="*/ 9 w 59"/>
                  <a:gd name="T7" fmla="*/ 59 h 67"/>
                  <a:gd name="T8" fmla="*/ 34 w 59"/>
                  <a:gd name="T9" fmla="*/ 67 h 67"/>
                  <a:gd name="T10" fmla="*/ 51 w 59"/>
                  <a:gd name="T11" fmla="*/ 59 h 67"/>
                  <a:gd name="T12" fmla="*/ 59 w 59"/>
                  <a:gd name="T13" fmla="*/ 33 h 67"/>
                  <a:gd name="T14" fmla="*/ 51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9" y="8"/>
                    </a:lnTo>
                    <a:lnTo>
                      <a:pt x="0" y="33"/>
                    </a:lnTo>
                    <a:lnTo>
                      <a:pt x="9" y="59"/>
                    </a:lnTo>
                    <a:lnTo>
                      <a:pt x="34" y="67"/>
                    </a:lnTo>
                    <a:lnTo>
                      <a:pt x="51" y="59"/>
                    </a:lnTo>
                    <a:lnTo>
                      <a:pt x="59" y="33"/>
                    </a:lnTo>
                    <a:lnTo>
                      <a:pt x="51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49" name="Freeform 251"/>
              <p:cNvSpPr>
                <a:spLocks/>
              </p:cNvSpPr>
              <p:nvPr/>
            </p:nvSpPr>
            <p:spPr bwMode="auto">
              <a:xfrm>
                <a:off x="1328" y="2358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8 w 50"/>
                  <a:gd name="T3" fmla="*/ 8 h 51"/>
                  <a:gd name="T4" fmla="*/ 0 w 50"/>
                  <a:gd name="T5" fmla="*/ 25 h 51"/>
                  <a:gd name="T6" fmla="*/ 8 w 50"/>
                  <a:gd name="T7" fmla="*/ 42 h 51"/>
                  <a:gd name="T8" fmla="*/ 25 w 50"/>
                  <a:gd name="T9" fmla="*/ 51 h 51"/>
                  <a:gd name="T10" fmla="*/ 42 w 50"/>
                  <a:gd name="T11" fmla="*/ 42 h 51"/>
                  <a:gd name="T12" fmla="*/ 50 w 50"/>
                  <a:gd name="T13" fmla="*/ 25 h 51"/>
                  <a:gd name="T14" fmla="*/ 42 w 50"/>
                  <a:gd name="T15" fmla="*/ 8 h 51"/>
                  <a:gd name="T16" fmla="*/ 25 w 50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1"/>
                  <a:gd name="T29" fmla="*/ 50 w 5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1">
                    <a:moveTo>
                      <a:pt x="25" y="0"/>
                    </a:moveTo>
                    <a:lnTo>
                      <a:pt x="8" y="8"/>
                    </a:lnTo>
                    <a:lnTo>
                      <a:pt x="0" y="25"/>
                    </a:lnTo>
                    <a:lnTo>
                      <a:pt x="8" y="42"/>
                    </a:lnTo>
                    <a:lnTo>
                      <a:pt x="25" y="51"/>
                    </a:lnTo>
                    <a:lnTo>
                      <a:pt x="42" y="42"/>
                    </a:lnTo>
                    <a:lnTo>
                      <a:pt x="50" y="25"/>
                    </a:lnTo>
                    <a:lnTo>
                      <a:pt x="42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50" name="Freeform 252"/>
              <p:cNvSpPr>
                <a:spLocks/>
              </p:cNvSpPr>
              <p:nvPr/>
            </p:nvSpPr>
            <p:spPr bwMode="auto">
              <a:xfrm>
                <a:off x="1336" y="2366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9 w 34"/>
                  <a:gd name="T3" fmla="*/ 9 h 34"/>
                  <a:gd name="T4" fmla="*/ 0 w 34"/>
                  <a:gd name="T5" fmla="*/ 17 h 34"/>
                  <a:gd name="T6" fmla="*/ 9 w 34"/>
                  <a:gd name="T7" fmla="*/ 26 h 34"/>
                  <a:gd name="T8" fmla="*/ 17 w 34"/>
                  <a:gd name="T9" fmla="*/ 34 h 34"/>
                  <a:gd name="T10" fmla="*/ 25 w 34"/>
                  <a:gd name="T11" fmla="*/ 26 h 34"/>
                  <a:gd name="T12" fmla="*/ 34 w 34"/>
                  <a:gd name="T13" fmla="*/ 17 h 34"/>
                  <a:gd name="T14" fmla="*/ 25 w 34"/>
                  <a:gd name="T15" fmla="*/ 9 h 34"/>
                  <a:gd name="T16" fmla="*/ 17 w 34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4"/>
                  <a:gd name="T29" fmla="*/ 34 w 34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4">
                    <a:moveTo>
                      <a:pt x="17" y="0"/>
                    </a:moveTo>
                    <a:lnTo>
                      <a:pt x="9" y="9"/>
                    </a:lnTo>
                    <a:lnTo>
                      <a:pt x="0" y="17"/>
                    </a:lnTo>
                    <a:lnTo>
                      <a:pt x="9" y="26"/>
                    </a:lnTo>
                    <a:lnTo>
                      <a:pt x="17" y="34"/>
                    </a:lnTo>
                    <a:lnTo>
                      <a:pt x="25" y="26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51" name="Freeform 253"/>
              <p:cNvSpPr>
                <a:spLocks/>
              </p:cNvSpPr>
              <p:nvPr/>
            </p:nvSpPr>
            <p:spPr bwMode="auto">
              <a:xfrm>
                <a:off x="1345" y="2375"/>
                <a:ext cx="16" cy="17"/>
              </a:xfrm>
              <a:custGeom>
                <a:avLst/>
                <a:gdLst>
                  <a:gd name="T0" fmla="*/ 8 w 16"/>
                  <a:gd name="T1" fmla="*/ 0 h 17"/>
                  <a:gd name="T2" fmla="*/ 0 w 16"/>
                  <a:gd name="T3" fmla="*/ 0 h 17"/>
                  <a:gd name="T4" fmla="*/ 0 w 16"/>
                  <a:gd name="T5" fmla="*/ 8 h 17"/>
                  <a:gd name="T6" fmla="*/ 0 w 16"/>
                  <a:gd name="T7" fmla="*/ 17 h 17"/>
                  <a:gd name="T8" fmla="*/ 8 w 16"/>
                  <a:gd name="T9" fmla="*/ 17 h 17"/>
                  <a:gd name="T10" fmla="*/ 16 w 16"/>
                  <a:gd name="T11" fmla="*/ 17 h 17"/>
                  <a:gd name="T12" fmla="*/ 16 w 16"/>
                  <a:gd name="T13" fmla="*/ 8 h 17"/>
                  <a:gd name="T14" fmla="*/ 16 w 16"/>
                  <a:gd name="T15" fmla="*/ 0 h 17"/>
                  <a:gd name="T16" fmla="*/ 8 w 16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7"/>
                  <a:gd name="T29" fmla="*/ 16 w 16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7">
                    <a:moveTo>
                      <a:pt x="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01" name="Group 270"/>
            <p:cNvGrpSpPr>
              <a:grpSpLocks/>
            </p:cNvGrpSpPr>
            <p:nvPr/>
          </p:nvGrpSpPr>
          <p:grpSpPr bwMode="auto">
            <a:xfrm>
              <a:off x="2720975" y="3570288"/>
              <a:ext cx="387350" cy="400050"/>
              <a:chOff x="1714" y="2249"/>
              <a:chExt cx="244" cy="252"/>
            </a:xfrm>
          </p:grpSpPr>
          <p:sp>
            <p:nvSpPr>
              <p:cNvPr id="922" name="Freeform 255"/>
              <p:cNvSpPr>
                <a:spLocks/>
              </p:cNvSpPr>
              <p:nvPr/>
            </p:nvSpPr>
            <p:spPr bwMode="auto">
              <a:xfrm>
                <a:off x="1714" y="2249"/>
                <a:ext cx="244" cy="252"/>
              </a:xfrm>
              <a:custGeom>
                <a:avLst/>
                <a:gdLst>
                  <a:gd name="T0" fmla="*/ 126 w 244"/>
                  <a:gd name="T1" fmla="*/ 0 h 252"/>
                  <a:gd name="T2" fmla="*/ 76 w 244"/>
                  <a:gd name="T3" fmla="*/ 8 h 252"/>
                  <a:gd name="T4" fmla="*/ 42 w 244"/>
                  <a:gd name="T5" fmla="*/ 42 h 252"/>
                  <a:gd name="T6" fmla="*/ 9 w 244"/>
                  <a:gd name="T7" fmla="*/ 75 h 252"/>
                  <a:gd name="T8" fmla="*/ 0 w 244"/>
                  <a:gd name="T9" fmla="*/ 126 h 252"/>
                  <a:gd name="T10" fmla="*/ 9 w 244"/>
                  <a:gd name="T11" fmla="*/ 176 h 252"/>
                  <a:gd name="T12" fmla="*/ 42 w 244"/>
                  <a:gd name="T13" fmla="*/ 218 h 252"/>
                  <a:gd name="T14" fmla="*/ 76 w 244"/>
                  <a:gd name="T15" fmla="*/ 244 h 252"/>
                  <a:gd name="T16" fmla="*/ 126 w 244"/>
                  <a:gd name="T17" fmla="*/ 252 h 252"/>
                  <a:gd name="T18" fmla="*/ 177 w 244"/>
                  <a:gd name="T19" fmla="*/ 244 h 252"/>
                  <a:gd name="T20" fmla="*/ 210 w 244"/>
                  <a:gd name="T21" fmla="*/ 218 h 252"/>
                  <a:gd name="T22" fmla="*/ 235 w 244"/>
                  <a:gd name="T23" fmla="*/ 176 h 252"/>
                  <a:gd name="T24" fmla="*/ 244 w 244"/>
                  <a:gd name="T25" fmla="*/ 126 h 252"/>
                  <a:gd name="T26" fmla="*/ 235 w 244"/>
                  <a:gd name="T27" fmla="*/ 75 h 252"/>
                  <a:gd name="T28" fmla="*/ 210 w 244"/>
                  <a:gd name="T29" fmla="*/ 42 h 252"/>
                  <a:gd name="T30" fmla="*/ 177 w 244"/>
                  <a:gd name="T31" fmla="*/ 8 h 252"/>
                  <a:gd name="T32" fmla="*/ 126 w 244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4"/>
                  <a:gd name="T52" fmla="*/ 0 h 252"/>
                  <a:gd name="T53" fmla="*/ 244 w 244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4" h="252">
                    <a:moveTo>
                      <a:pt x="126" y="0"/>
                    </a:moveTo>
                    <a:lnTo>
                      <a:pt x="76" y="8"/>
                    </a:lnTo>
                    <a:lnTo>
                      <a:pt x="42" y="42"/>
                    </a:lnTo>
                    <a:lnTo>
                      <a:pt x="9" y="75"/>
                    </a:lnTo>
                    <a:lnTo>
                      <a:pt x="0" y="126"/>
                    </a:lnTo>
                    <a:lnTo>
                      <a:pt x="9" y="176"/>
                    </a:lnTo>
                    <a:lnTo>
                      <a:pt x="42" y="218"/>
                    </a:lnTo>
                    <a:lnTo>
                      <a:pt x="76" y="244"/>
                    </a:lnTo>
                    <a:lnTo>
                      <a:pt x="126" y="252"/>
                    </a:lnTo>
                    <a:lnTo>
                      <a:pt x="177" y="244"/>
                    </a:lnTo>
                    <a:lnTo>
                      <a:pt x="210" y="218"/>
                    </a:lnTo>
                    <a:lnTo>
                      <a:pt x="235" y="176"/>
                    </a:lnTo>
                    <a:lnTo>
                      <a:pt x="244" y="126"/>
                    </a:lnTo>
                    <a:lnTo>
                      <a:pt x="235" y="75"/>
                    </a:lnTo>
                    <a:lnTo>
                      <a:pt x="210" y="42"/>
                    </a:lnTo>
                    <a:lnTo>
                      <a:pt x="177" y="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23" name="Freeform 256"/>
              <p:cNvSpPr>
                <a:spLocks/>
              </p:cNvSpPr>
              <p:nvPr/>
            </p:nvSpPr>
            <p:spPr bwMode="auto">
              <a:xfrm>
                <a:off x="1723" y="2266"/>
                <a:ext cx="218" cy="218"/>
              </a:xfrm>
              <a:custGeom>
                <a:avLst/>
                <a:gdLst>
                  <a:gd name="T0" fmla="*/ 117 w 218"/>
                  <a:gd name="T1" fmla="*/ 0 h 218"/>
                  <a:gd name="T2" fmla="*/ 67 w 218"/>
                  <a:gd name="T3" fmla="*/ 8 h 218"/>
                  <a:gd name="T4" fmla="*/ 33 w 218"/>
                  <a:gd name="T5" fmla="*/ 33 h 218"/>
                  <a:gd name="T6" fmla="*/ 8 w 218"/>
                  <a:gd name="T7" fmla="*/ 67 h 218"/>
                  <a:gd name="T8" fmla="*/ 0 w 218"/>
                  <a:gd name="T9" fmla="*/ 109 h 218"/>
                  <a:gd name="T10" fmla="*/ 8 w 218"/>
                  <a:gd name="T11" fmla="*/ 151 h 218"/>
                  <a:gd name="T12" fmla="*/ 33 w 218"/>
                  <a:gd name="T13" fmla="*/ 185 h 218"/>
                  <a:gd name="T14" fmla="*/ 67 w 218"/>
                  <a:gd name="T15" fmla="*/ 210 h 218"/>
                  <a:gd name="T16" fmla="*/ 117 w 218"/>
                  <a:gd name="T17" fmla="*/ 218 h 218"/>
                  <a:gd name="T18" fmla="*/ 159 w 218"/>
                  <a:gd name="T19" fmla="*/ 210 h 218"/>
                  <a:gd name="T20" fmla="*/ 193 w 218"/>
                  <a:gd name="T21" fmla="*/ 185 h 218"/>
                  <a:gd name="T22" fmla="*/ 210 w 218"/>
                  <a:gd name="T23" fmla="*/ 151 h 218"/>
                  <a:gd name="T24" fmla="*/ 218 w 218"/>
                  <a:gd name="T25" fmla="*/ 109 h 218"/>
                  <a:gd name="T26" fmla="*/ 210 w 218"/>
                  <a:gd name="T27" fmla="*/ 67 h 218"/>
                  <a:gd name="T28" fmla="*/ 193 w 218"/>
                  <a:gd name="T29" fmla="*/ 33 h 218"/>
                  <a:gd name="T30" fmla="*/ 159 w 218"/>
                  <a:gd name="T31" fmla="*/ 8 h 218"/>
                  <a:gd name="T32" fmla="*/ 117 w 218"/>
                  <a:gd name="T33" fmla="*/ 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8"/>
                  <a:gd name="T53" fmla="*/ 218 w 218"/>
                  <a:gd name="T54" fmla="*/ 218 h 2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8">
                    <a:moveTo>
                      <a:pt x="117" y="0"/>
                    </a:moveTo>
                    <a:lnTo>
                      <a:pt x="67" y="8"/>
                    </a:lnTo>
                    <a:lnTo>
                      <a:pt x="33" y="33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3" y="185"/>
                    </a:lnTo>
                    <a:lnTo>
                      <a:pt x="67" y="210"/>
                    </a:lnTo>
                    <a:lnTo>
                      <a:pt x="117" y="218"/>
                    </a:lnTo>
                    <a:lnTo>
                      <a:pt x="159" y="210"/>
                    </a:lnTo>
                    <a:lnTo>
                      <a:pt x="193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93" y="33"/>
                    </a:lnTo>
                    <a:lnTo>
                      <a:pt x="159" y="8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24" name="Freeform 257"/>
              <p:cNvSpPr>
                <a:spLocks/>
              </p:cNvSpPr>
              <p:nvPr/>
            </p:nvSpPr>
            <p:spPr bwMode="auto">
              <a:xfrm>
                <a:off x="1731" y="2274"/>
                <a:ext cx="202" cy="202"/>
              </a:xfrm>
              <a:custGeom>
                <a:avLst/>
                <a:gdLst>
                  <a:gd name="T0" fmla="*/ 109 w 202"/>
                  <a:gd name="T1" fmla="*/ 0 h 202"/>
                  <a:gd name="T2" fmla="*/ 67 w 202"/>
                  <a:gd name="T3" fmla="*/ 8 h 202"/>
                  <a:gd name="T4" fmla="*/ 34 w 202"/>
                  <a:gd name="T5" fmla="*/ 34 h 202"/>
                  <a:gd name="T6" fmla="*/ 8 w 202"/>
                  <a:gd name="T7" fmla="*/ 67 h 202"/>
                  <a:gd name="T8" fmla="*/ 0 w 202"/>
                  <a:gd name="T9" fmla="*/ 101 h 202"/>
                  <a:gd name="T10" fmla="*/ 8 w 202"/>
                  <a:gd name="T11" fmla="*/ 143 h 202"/>
                  <a:gd name="T12" fmla="*/ 34 w 202"/>
                  <a:gd name="T13" fmla="*/ 177 h 202"/>
                  <a:gd name="T14" fmla="*/ 67 w 202"/>
                  <a:gd name="T15" fmla="*/ 193 h 202"/>
                  <a:gd name="T16" fmla="*/ 109 w 202"/>
                  <a:gd name="T17" fmla="*/ 202 h 202"/>
                  <a:gd name="T18" fmla="*/ 143 w 202"/>
                  <a:gd name="T19" fmla="*/ 193 h 202"/>
                  <a:gd name="T20" fmla="*/ 176 w 202"/>
                  <a:gd name="T21" fmla="*/ 177 h 202"/>
                  <a:gd name="T22" fmla="*/ 193 w 202"/>
                  <a:gd name="T23" fmla="*/ 143 h 202"/>
                  <a:gd name="T24" fmla="*/ 202 w 202"/>
                  <a:gd name="T25" fmla="*/ 101 h 202"/>
                  <a:gd name="T26" fmla="*/ 193 w 202"/>
                  <a:gd name="T27" fmla="*/ 67 h 202"/>
                  <a:gd name="T28" fmla="*/ 176 w 202"/>
                  <a:gd name="T29" fmla="*/ 34 h 202"/>
                  <a:gd name="T30" fmla="*/ 143 w 202"/>
                  <a:gd name="T31" fmla="*/ 8 h 202"/>
                  <a:gd name="T32" fmla="*/ 109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09" y="0"/>
                    </a:moveTo>
                    <a:lnTo>
                      <a:pt x="67" y="8"/>
                    </a:lnTo>
                    <a:lnTo>
                      <a:pt x="34" y="34"/>
                    </a:lnTo>
                    <a:lnTo>
                      <a:pt x="8" y="67"/>
                    </a:lnTo>
                    <a:lnTo>
                      <a:pt x="0" y="101"/>
                    </a:lnTo>
                    <a:lnTo>
                      <a:pt x="8" y="143"/>
                    </a:lnTo>
                    <a:lnTo>
                      <a:pt x="34" y="177"/>
                    </a:lnTo>
                    <a:lnTo>
                      <a:pt x="67" y="193"/>
                    </a:lnTo>
                    <a:lnTo>
                      <a:pt x="109" y="202"/>
                    </a:lnTo>
                    <a:lnTo>
                      <a:pt x="143" y="193"/>
                    </a:lnTo>
                    <a:lnTo>
                      <a:pt x="176" y="177"/>
                    </a:lnTo>
                    <a:lnTo>
                      <a:pt x="193" y="143"/>
                    </a:lnTo>
                    <a:lnTo>
                      <a:pt x="202" y="101"/>
                    </a:lnTo>
                    <a:lnTo>
                      <a:pt x="193" y="67"/>
                    </a:lnTo>
                    <a:lnTo>
                      <a:pt x="176" y="34"/>
                    </a:lnTo>
                    <a:lnTo>
                      <a:pt x="143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25" name="Freeform 258"/>
              <p:cNvSpPr>
                <a:spLocks/>
              </p:cNvSpPr>
              <p:nvPr/>
            </p:nvSpPr>
            <p:spPr bwMode="auto">
              <a:xfrm>
                <a:off x="1739" y="2282"/>
                <a:ext cx="185" cy="194"/>
              </a:xfrm>
              <a:custGeom>
                <a:avLst/>
                <a:gdLst>
                  <a:gd name="T0" fmla="*/ 101 w 185"/>
                  <a:gd name="T1" fmla="*/ 0 h 194"/>
                  <a:gd name="T2" fmla="*/ 59 w 185"/>
                  <a:gd name="T3" fmla="*/ 9 h 194"/>
                  <a:gd name="T4" fmla="*/ 26 w 185"/>
                  <a:gd name="T5" fmla="*/ 26 h 194"/>
                  <a:gd name="T6" fmla="*/ 9 w 185"/>
                  <a:gd name="T7" fmla="*/ 59 h 194"/>
                  <a:gd name="T8" fmla="*/ 0 w 185"/>
                  <a:gd name="T9" fmla="*/ 93 h 194"/>
                  <a:gd name="T10" fmla="*/ 9 w 185"/>
                  <a:gd name="T11" fmla="*/ 127 h 194"/>
                  <a:gd name="T12" fmla="*/ 26 w 185"/>
                  <a:gd name="T13" fmla="*/ 160 h 194"/>
                  <a:gd name="T14" fmla="*/ 59 w 185"/>
                  <a:gd name="T15" fmla="*/ 185 h 194"/>
                  <a:gd name="T16" fmla="*/ 101 w 185"/>
                  <a:gd name="T17" fmla="*/ 194 h 194"/>
                  <a:gd name="T18" fmla="*/ 135 w 185"/>
                  <a:gd name="T19" fmla="*/ 185 h 194"/>
                  <a:gd name="T20" fmla="*/ 160 w 185"/>
                  <a:gd name="T21" fmla="*/ 160 h 194"/>
                  <a:gd name="T22" fmla="*/ 177 w 185"/>
                  <a:gd name="T23" fmla="*/ 127 h 194"/>
                  <a:gd name="T24" fmla="*/ 185 w 185"/>
                  <a:gd name="T25" fmla="*/ 93 h 194"/>
                  <a:gd name="T26" fmla="*/ 177 w 185"/>
                  <a:gd name="T27" fmla="*/ 59 h 194"/>
                  <a:gd name="T28" fmla="*/ 160 w 185"/>
                  <a:gd name="T29" fmla="*/ 26 h 194"/>
                  <a:gd name="T30" fmla="*/ 135 w 185"/>
                  <a:gd name="T31" fmla="*/ 9 h 194"/>
                  <a:gd name="T32" fmla="*/ 101 w 185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4"/>
                  <a:gd name="T53" fmla="*/ 185 w 185"/>
                  <a:gd name="T54" fmla="*/ 194 h 1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4">
                    <a:moveTo>
                      <a:pt x="101" y="0"/>
                    </a:moveTo>
                    <a:lnTo>
                      <a:pt x="59" y="9"/>
                    </a:lnTo>
                    <a:lnTo>
                      <a:pt x="26" y="26"/>
                    </a:lnTo>
                    <a:lnTo>
                      <a:pt x="9" y="59"/>
                    </a:lnTo>
                    <a:lnTo>
                      <a:pt x="0" y="93"/>
                    </a:lnTo>
                    <a:lnTo>
                      <a:pt x="9" y="127"/>
                    </a:lnTo>
                    <a:lnTo>
                      <a:pt x="26" y="160"/>
                    </a:lnTo>
                    <a:lnTo>
                      <a:pt x="59" y="185"/>
                    </a:lnTo>
                    <a:lnTo>
                      <a:pt x="101" y="194"/>
                    </a:lnTo>
                    <a:lnTo>
                      <a:pt x="135" y="185"/>
                    </a:lnTo>
                    <a:lnTo>
                      <a:pt x="160" y="160"/>
                    </a:lnTo>
                    <a:lnTo>
                      <a:pt x="177" y="127"/>
                    </a:lnTo>
                    <a:lnTo>
                      <a:pt x="185" y="93"/>
                    </a:lnTo>
                    <a:lnTo>
                      <a:pt x="177" y="59"/>
                    </a:lnTo>
                    <a:lnTo>
                      <a:pt x="160" y="26"/>
                    </a:lnTo>
                    <a:lnTo>
                      <a:pt x="135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26" name="Freeform 259"/>
              <p:cNvSpPr>
                <a:spLocks/>
              </p:cNvSpPr>
              <p:nvPr/>
            </p:nvSpPr>
            <p:spPr bwMode="auto">
              <a:xfrm>
                <a:off x="1748" y="2291"/>
                <a:ext cx="176" cy="176"/>
              </a:xfrm>
              <a:custGeom>
                <a:avLst/>
                <a:gdLst>
                  <a:gd name="T0" fmla="*/ 92 w 176"/>
                  <a:gd name="T1" fmla="*/ 0 h 176"/>
                  <a:gd name="T2" fmla="*/ 59 w 176"/>
                  <a:gd name="T3" fmla="*/ 8 h 176"/>
                  <a:gd name="T4" fmla="*/ 25 w 176"/>
                  <a:gd name="T5" fmla="*/ 25 h 176"/>
                  <a:gd name="T6" fmla="*/ 8 w 176"/>
                  <a:gd name="T7" fmla="*/ 50 h 176"/>
                  <a:gd name="T8" fmla="*/ 0 w 176"/>
                  <a:gd name="T9" fmla="*/ 84 h 176"/>
                  <a:gd name="T10" fmla="*/ 8 w 176"/>
                  <a:gd name="T11" fmla="*/ 118 h 176"/>
                  <a:gd name="T12" fmla="*/ 25 w 176"/>
                  <a:gd name="T13" fmla="*/ 151 h 176"/>
                  <a:gd name="T14" fmla="*/ 59 w 176"/>
                  <a:gd name="T15" fmla="*/ 168 h 176"/>
                  <a:gd name="T16" fmla="*/ 92 w 176"/>
                  <a:gd name="T17" fmla="*/ 176 h 176"/>
                  <a:gd name="T18" fmla="*/ 126 w 176"/>
                  <a:gd name="T19" fmla="*/ 168 h 176"/>
                  <a:gd name="T20" fmla="*/ 151 w 176"/>
                  <a:gd name="T21" fmla="*/ 151 h 176"/>
                  <a:gd name="T22" fmla="*/ 168 w 176"/>
                  <a:gd name="T23" fmla="*/ 118 h 176"/>
                  <a:gd name="T24" fmla="*/ 176 w 176"/>
                  <a:gd name="T25" fmla="*/ 84 h 176"/>
                  <a:gd name="T26" fmla="*/ 168 w 176"/>
                  <a:gd name="T27" fmla="*/ 50 h 176"/>
                  <a:gd name="T28" fmla="*/ 151 w 176"/>
                  <a:gd name="T29" fmla="*/ 25 h 176"/>
                  <a:gd name="T30" fmla="*/ 126 w 176"/>
                  <a:gd name="T31" fmla="*/ 8 h 176"/>
                  <a:gd name="T32" fmla="*/ 92 w 176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6"/>
                  <a:gd name="T52" fmla="*/ 0 h 176"/>
                  <a:gd name="T53" fmla="*/ 176 w 176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6" h="176">
                    <a:moveTo>
                      <a:pt x="92" y="0"/>
                    </a:moveTo>
                    <a:lnTo>
                      <a:pt x="59" y="8"/>
                    </a:lnTo>
                    <a:lnTo>
                      <a:pt x="25" y="25"/>
                    </a:lnTo>
                    <a:lnTo>
                      <a:pt x="8" y="50"/>
                    </a:lnTo>
                    <a:lnTo>
                      <a:pt x="0" y="84"/>
                    </a:lnTo>
                    <a:lnTo>
                      <a:pt x="8" y="118"/>
                    </a:lnTo>
                    <a:lnTo>
                      <a:pt x="25" y="151"/>
                    </a:lnTo>
                    <a:lnTo>
                      <a:pt x="59" y="168"/>
                    </a:lnTo>
                    <a:lnTo>
                      <a:pt x="92" y="176"/>
                    </a:lnTo>
                    <a:lnTo>
                      <a:pt x="126" y="168"/>
                    </a:lnTo>
                    <a:lnTo>
                      <a:pt x="151" y="151"/>
                    </a:lnTo>
                    <a:lnTo>
                      <a:pt x="168" y="118"/>
                    </a:lnTo>
                    <a:lnTo>
                      <a:pt x="176" y="84"/>
                    </a:lnTo>
                    <a:lnTo>
                      <a:pt x="168" y="50"/>
                    </a:lnTo>
                    <a:lnTo>
                      <a:pt x="151" y="25"/>
                    </a:lnTo>
                    <a:lnTo>
                      <a:pt x="126" y="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27" name="Freeform 260"/>
              <p:cNvSpPr>
                <a:spLocks/>
              </p:cNvSpPr>
              <p:nvPr/>
            </p:nvSpPr>
            <p:spPr bwMode="auto">
              <a:xfrm>
                <a:off x="1756" y="2299"/>
                <a:ext cx="160" cy="160"/>
              </a:xfrm>
              <a:custGeom>
                <a:avLst/>
                <a:gdLst>
                  <a:gd name="T0" fmla="*/ 84 w 160"/>
                  <a:gd name="T1" fmla="*/ 0 h 160"/>
                  <a:gd name="T2" fmla="*/ 51 w 160"/>
                  <a:gd name="T3" fmla="*/ 9 h 160"/>
                  <a:gd name="T4" fmla="*/ 25 w 160"/>
                  <a:gd name="T5" fmla="*/ 25 h 160"/>
                  <a:gd name="T6" fmla="*/ 9 w 160"/>
                  <a:gd name="T7" fmla="*/ 51 h 160"/>
                  <a:gd name="T8" fmla="*/ 0 w 160"/>
                  <a:gd name="T9" fmla="*/ 76 h 160"/>
                  <a:gd name="T10" fmla="*/ 9 w 160"/>
                  <a:gd name="T11" fmla="*/ 110 h 160"/>
                  <a:gd name="T12" fmla="*/ 25 w 160"/>
                  <a:gd name="T13" fmla="*/ 135 h 160"/>
                  <a:gd name="T14" fmla="*/ 51 w 160"/>
                  <a:gd name="T15" fmla="*/ 152 h 160"/>
                  <a:gd name="T16" fmla="*/ 84 w 160"/>
                  <a:gd name="T17" fmla="*/ 160 h 160"/>
                  <a:gd name="T18" fmla="*/ 118 w 160"/>
                  <a:gd name="T19" fmla="*/ 152 h 160"/>
                  <a:gd name="T20" fmla="*/ 135 w 160"/>
                  <a:gd name="T21" fmla="*/ 135 h 160"/>
                  <a:gd name="T22" fmla="*/ 151 w 160"/>
                  <a:gd name="T23" fmla="*/ 110 h 160"/>
                  <a:gd name="T24" fmla="*/ 160 w 160"/>
                  <a:gd name="T25" fmla="*/ 76 h 160"/>
                  <a:gd name="T26" fmla="*/ 151 w 160"/>
                  <a:gd name="T27" fmla="*/ 51 h 160"/>
                  <a:gd name="T28" fmla="*/ 135 w 160"/>
                  <a:gd name="T29" fmla="*/ 25 h 160"/>
                  <a:gd name="T30" fmla="*/ 118 w 160"/>
                  <a:gd name="T31" fmla="*/ 9 h 160"/>
                  <a:gd name="T32" fmla="*/ 84 w 160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160"/>
                  <a:gd name="T53" fmla="*/ 160 w 160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160">
                    <a:moveTo>
                      <a:pt x="84" y="0"/>
                    </a:moveTo>
                    <a:lnTo>
                      <a:pt x="51" y="9"/>
                    </a:lnTo>
                    <a:lnTo>
                      <a:pt x="25" y="25"/>
                    </a:lnTo>
                    <a:lnTo>
                      <a:pt x="9" y="51"/>
                    </a:lnTo>
                    <a:lnTo>
                      <a:pt x="0" y="76"/>
                    </a:lnTo>
                    <a:lnTo>
                      <a:pt x="9" y="110"/>
                    </a:lnTo>
                    <a:lnTo>
                      <a:pt x="25" y="135"/>
                    </a:lnTo>
                    <a:lnTo>
                      <a:pt x="51" y="152"/>
                    </a:lnTo>
                    <a:lnTo>
                      <a:pt x="84" y="160"/>
                    </a:lnTo>
                    <a:lnTo>
                      <a:pt x="118" y="152"/>
                    </a:lnTo>
                    <a:lnTo>
                      <a:pt x="135" y="135"/>
                    </a:lnTo>
                    <a:lnTo>
                      <a:pt x="151" y="110"/>
                    </a:lnTo>
                    <a:lnTo>
                      <a:pt x="160" y="76"/>
                    </a:lnTo>
                    <a:lnTo>
                      <a:pt x="151" y="51"/>
                    </a:lnTo>
                    <a:lnTo>
                      <a:pt x="135" y="25"/>
                    </a:lnTo>
                    <a:lnTo>
                      <a:pt x="118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28" name="Freeform 261"/>
              <p:cNvSpPr>
                <a:spLocks/>
              </p:cNvSpPr>
              <p:nvPr/>
            </p:nvSpPr>
            <p:spPr bwMode="auto">
              <a:xfrm>
                <a:off x="1765" y="2308"/>
                <a:ext cx="142" cy="143"/>
              </a:xfrm>
              <a:custGeom>
                <a:avLst/>
                <a:gdLst>
                  <a:gd name="T0" fmla="*/ 75 w 142"/>
                  <a:gd name="T1" fmla="*/ 0 h 143"/>
                  <a:gd name="T2" fmla="*/ 50 w 142"/>
                  <a:gd name="T3" fmla="*/ 8 h 143"/>
                  <a:gd name="T4" fmla="*/ 25 w 142"/>
                  <a:gd name="T5" fmla="*/ 25 h 143"/>
                  <a:gd name="T6" fmla="*/ 8 w 142"/>
                  <a:gd name="T7" fmla="*/ 42 h 143"/>
                  <a:gd name="T8" fmla="*/ 0 w 142"/>
                  <a:gd name="T9" fmla="*/ 67 h 143"/>
                  <a:gd name="T10" fmla="*/ 8 w 142"/>
                  <a:gd name="T11" fmla="*/ 101 h 143"/>
                  <a:gd name="T12" fmla="*/ 25 w 142"/>
                  <a:gd name="T13" fmla="*/ 117 h 143"/>
                  <a:gd name="T14" fmla="*/ 50 w 142"/>
                  <a:gd name="T15" fmla="*/ 134 h 143"/>
                  <a:gd name="T16" fmla="*/ 75 w 142"/>
                  <a:gd name="T17" fmla="*/ 143 h 143"/>
                  <a:gd name="T18" fmla="*/ 100 w 142"/>
                  <a:gd name="T19" fmla="*/ 134 h 143"/>
                  <a:gd name="T20" fmla="*/ 126 w 142"/>
                  <a:gd name="T21" fmla="*/ 117 h 143"/>
                  <a:gd name="T22" fmla="*/ 134 w 142"/>
                  <a:gd name="T23" fmla="*/ 101 h 143"/>
                  <a:gd name="T24" fmla="*/ 142 w 142"/>
                  <a:gd name="T25" fmla="*/ 67 h 143"/>
                  <a:gd name="T26" fmla="*/ 134 w 142"/>
                  <a:gd name="T27" fmla="*/ 42 h 143"/>
                  <a:gd name="T28" fmla="*/ 126 w 142"/>
                  <a:gd name="T29" fmla="*/ 25 h 143"/>
                  <a:gd name="T30" fmla="*/ 100 w 142"/>
                  <a:gd name="T31" fmla="*/ 8 h 143"/>
                  <a:gd name="T32" fmla="*/ 75 w 142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2"/>
                  <a:gd name="T52" fmla="*/ 0 h 143"/>
                  <a:gd name="T53" fmla="*/ 142 w 142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2" h="143">
                    <a:moveTo>
                      <a:pt x="75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25" y="117"/>
                    </a:lnTo>
                    <a:lnTo>
                      <a:pt x="50" y="134"/>
                    </a:lnTo>
                    <a:lnTo>
                      <a:pt x="75" y="143"/>
                    </a:lnTo>
                    <a:lnTo>
                      <a:pt x="100" y="134"/>
                    </a:lnTo>
                    <a:lnTo>
                      <a:pt x="126" y="117"/>
                    </a:lnTo>
                    <a:lnTo>
                      <a:pt x="134" y="101"/>
                    </a:lnTo>
                    <a:lnTo>
                      <a:pt x="142" y="67"/>
                    </a:lnTo>
                    <a:lnTo>
                      <a:pt x="134" y="42"/>
                    </a:lnTo>
                    <a:lnTo>
                      <a:pt x="126" y="25"/>
                    </a:lnTo>
                    <a:lnTo>
                      <a:pt x="100" y="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29" name="Freeform 262"/>
              <p:cNvSpPr>
                <a:spLocks/>
              </p:cNvSpPr>
              <p:nvPr/>
            </p:nvSpPr>
            <p:spPr bwMode="auto">
              <a:xfrm>
                <a:off x="1773" y="2316"/>
                <a:ext cx="126" cy="126"/>
              </a:xfrm>
              <a:custGeom>
                <a:avLst/>
                <a:gdLst>
                  <a:gd name="T0" fmla="*/ 67 w 126"/>
                  <a:gd name="T1" fmla="*/ 0 h 126"/>
                  <a:gd name="T2" fmla="*/ 42 w 126"/>
                  <a:gd name="T3" fmla="*/ 8 h 126"/>
                  <a:gd name="T4" fmla="*/ 25 w 126"/>
                  <a:gd name="T5" fmla="*/ 25 h 126"/>
                  <a:gd name="T6" fmla="*/ 8 w 126"/>
                  <a:gd name="T7" fmla="*/ 42 h 126"/>
                  <a:gd name="T8" fmla="*/ 0 w 126"/>
                  <a:gd name="T9" fmla="*/ 67 h 126"/>
                  <a:gd name="T10" fmla="*/ 8 w 126"/>
                  <a:gd name="T11" fmla="*/ 93 h 126"/>
                  <a:gd name="T12" fmla="*/ 25 w 126"/>
                  <a:gd name="T13" fmla="*/ 109 h 126"/>
                  <a:gd name="T14" fmla="*/ 42 w 126"/>
                  <a:gd name="T15" fmla="*/ 126 h 126"/>
                  <a:gd name="T16" fmla="*/ 67 w 126"/>
                  <a:gd name="T17" fmla="*/ 126 h 126"/>
                  <a:gd name="T18" fmla="*/ 92 w 126"/>
                  <a:gd name="T19" fmla="*/ 126 h 126"/>
                  <a:gd name="T20" fmla="*/ 109 w 126"/>
                  <a:gd name="T21" fmla="*/ 109 h 126"/>
                  <a:gd name="T22" fmla="*/ 126 w 126"/>
                  <a:gd name="T23" fmla="*/ 93 h 126"/>
                  <a:gd name="T24" fmla="*/ 126 w 126"/>
                  <a:gd name="T25" fmla="*/ 67 h 126"/>
                  <a:gd name="T26" fmla="*/ 126 w 126"/>
                  <a:gd name="T27" fmla="*/ 42 h 126"/>
                  <a:gd name="T28" fmla="*/ 109 w 126"/>
                  <a:gd name="T29" fmla="*/ 25 h 126"/>
                  <a:gd name="T30" fmla="*/ 92 w 126"/>
                  <a:gd name="T31" fmla="*/ 8 h 126"/>
                  <a:gd name="T32" fmla="*/ 67 w 126"/>
                  <a:gd name="T33" fmla="*/ 0 h 1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6"/>
                  <a:gd name="T53" fmla="*/ 126 w 126"/>
                  <a:gd name="T54" fmla="*/ 126 h 1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6">
                    <a:moveTo>
                      <a:pt x="67" y="0"/>
                    </a:moveTo>
                    <a:lnTo>
                      <a:pt x="42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93"/>
                    </a:lnTo>
                    <a:lnTo>
                      <a:pt x="25" y="109"/>
                    </a:lnTo>
                    <a:lnTo>
                      <a:pt x="42" y="126"/>
                    </a:lnTo>
                    <a:lnTo>
                      <a:pt x="67" y="126"/>
                    </a:lnTo>
                    <a:lnTo>
                      <a:pt x="92" y="126"/>
                    </a:lnTo>
                    <a:lnTo>
                      <a:pt x="109" y="109"/>
                    </a:lnTo>
                    <a:lnTo>
                      <a:pt x="126" y="93"/>
                    </a:lnTo>
                    <a:lnTo>
                      <a:pt x="126" y="67"/>
                    </a:lnTo>
                    <a:lnTo>
                      <a:pt x="126" y="42"/>
                    </a:lnTo>
                    <a:lnTo>
                      <a:pt x="109" y="25"/>
                    </a:lnTo>
                    <a:lnTo>
                      <a:pt x="92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30" name="Freeform 263"/>
              <p:cNvSpPr>
                <a:spLocks/>
              </p:cNvSpPr>
              <p:nvPr/>
            </p:nvSpPr>
            <p:spPr bwMode="auto">
              <a:xfrm>
                <a:off x="1781" y="2324"/>
                <a:ext cx="110" cy="110"/>
              </a:xfrm>
              <a:custGeom>
                <a:avLst/>
                <a:gdLst>
                  <a:gd name="T0" fmla="*/ 59 w 110"/>
                  <a:gd name="T1" fmla="*/ 0 h 110"/>
                  <a:gd name="T2" fmla="*/ 34 w 110"/>
                  <a:gd name="T3" fmla="*/ 9 h 110"/>
                  <a:gd name="T4" fmla="*/ 17 w 110"/>
                  <a:gd name="T5" fmla="*/ 17 h 110"/>
                  <a:gd name="T6" fmla="*/ 9 w 110"/>
                  <a:gd name="T7" fmla="*/ 34 h 110"/>
                  <a:gd name="T8" fmla="*/ 0 w 110"/>
                  <a:gd name="T9" fmla="*/ 59 h 110"/>
                  <a:gd name="T10" fmla="*/ 9 w 110"/>
                  <a:gd name="T11" fmla="*/ 76 h 110"/>
                  <a:gd name="T12" fmla="*/ 17 w 110"/>
                  <a:gd name="T13" fmla="*/ 93 h 110"/>
                  <a:gd name="T14" fmla="*/ 34 w 110"/>
                  <a:gd name="T15" fmla="*/ 110 h 110"/>
                  <a:gd name="T16" fmla="*/ 59 w 110"/>
                  <a:gd name="T17" fmla="*/ 110 h 110"/>
                  <a:gd name="T18" fmla="*/ 76 w 110"/>
                  <a:gd name="T19" fmla="*/ 110 h 110"/>
                  <a:gd name="T20" fmla="*/ 93 w 110"/>
                  <a:gd name="T21" fmla="*/ 93 h 110"/>
                  <a:gd name="T22" fmla="*/ 110 w 110"/>
                  <a:gd name="T23" fmla="*/ 76 h 110"/>
                  <a:gd name="T24" fmla="*/ 110 w 110"/>
                  <a:gd name="T25" fmla="*/ 59 h 110"/>
                  <a:gd name="T26" fmla="*/ 110 w 110"/>
                  <a:gd name="T27" fmla="*/ 34 h 110"/>
                  <a:gd name="T28" fmla="*/ 93 w 110"/>
                  <a:gd name="T29" fmla="*/ 17 h 110"/>
                  <a:gd name="T30" fmla="*/ 76 w 110"/>
                  <a:gd name="T31" fmla="*/ 9 h 110"/>
                  <a:gd name="T32" fmla="*/ 59 w 110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110"/>
                  <a:gd name="T53" fmla="*/ 110 w 110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110">
                    <a:moveTo>
                      <a:pt x="59" y="0"/>
                    </a:moveTo>
                    <a:lnTo>
                      <a:pt x="34" y="9"/>
                    </a:lnTo>
                    <a:lnTo>
                      <a:pt x="17" y="17"/>
                    </a:lnTo>
                    <a:lnTo>
                      <a:pt x="9" y="34"/>
                    </a:lnTo>
                    <a:lnTo>
                      <a:pt x="0" y="59"/>
                    </a:lnTo>
                    <a:lnTo>
                      <a:pt x="9" y="76"/>
                    </a:lnTo>
                    <a:lnTo>
                      <a:pt x="17" y="93"/>
                    </a:lnTo>
                    <a:lnTo>
                      <a:pt x="34" y="110"/>
                    </a:lnTo>
                    <a:lnTo>
                      <a:pt x="59" y="110"/>
                    </a:lnTo>
                    <a:lnTo>
                      <a:pt x="76" y="110"/>
                    </a:lnTo>
                    <a:lnTo>
                      <a:pt x="93" y="93"/>
                    </a:lnTo>
                    <a:lnTo>
                      <a:pt x="110" y="76"/>
                    </a:lnTo>
                    <a:lnTo>
                      <a:pt x="110" y="59"/>
                    </a:lnTo>
                    <a:lnTo>
                      <a:pt x="110" y="34"/>
                    </a:lnTo>
                    <a:lnTo>
                      <a:pt x="93" y="17"/>
                    </a:lnTo>
                    <a:lnTo>
                      <a:pt x="76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31" name="Freeform 264"/>
              <p:cNvSpPr>
                <a:spLocks/>
              </p:cNvSpPr>
              <p:nvPr/>
            </p:nvSpPr>
            <p:spPr bwMode="auto">
              <a:xfrm>
                <a:off x="1790" y="2333"/>
                <a:ext cx="92" cy="92"/>
              </a:xfrm>
              <a:custGeom>
                <a:avLst/>
                <a:gdLst>
                  <a:gd name="T0" fmla="*/ 50 w 92"/>
                  <a:gd name="T1" fmla="*/ 0 h 92"/>
                  <a:gd name="T2" fmla="*/ 33 w 92"/>
                  <a:gd name="T3" fmla="*/ 8 h 92"/>
                  <a:gd name="T4" fmla="*/ 17 w 92"/>
                  <a:gd name="T5" fmla="*/ 17 h 92"/>
                  <a:gd name="T6" fmla="*/ 8 w 92"/>
                  <a:gd name="T7" fmla="*/ 33 h 92"/>
                  <a:gd name="T8" fmla="*/ 0 w 92"/>
                  <a:gd name="T9" fmla="*/ 50 h 92"/>
                  <a:gd name="T10" fmla="*/ 8 w 92"/>
                  <a:gd name="T11" fmla="*/ 67 h 92"/>
                  <a:gd name="T12" fmla="*/ 17 w 92"/>
                  <a:gd name="T13" fmla="*/ 84 h 92"/>
                  <a:gd name="T14" fmla="*/ 50 w 92"/>
                  <a:gd name="T15" fmla="*/ 92 h 92"/>
                  <a:gd name="T16" fmla="*/ 84 w 92"/>
                  <a:gd name="T17" fmla="*/ 84 h 92"/>
                  <a:gd name="T18" fmla="*/ 92 w 92"/>
                  <a:gd name="T19" fmla="*/ 50 h 92"/>
                  <a:gd name="T20" fmla="*/ 84 w 92"/>
                  <a:gd name="T21" fmla="*/ 17 h 92"/>
                  <a:gd name="T22" fmla="*/ 67 w 92"/>
                  <a:gd name="T23" fmla="*/ 8 h 92"/>
                  <a:gd name="T24" fmla="*/ 50 w 92"/>
                  <a:gd name="T25" fmla="*/ 0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92"/>
                  <a:gd name="T41" fmla="*/ 92 w 92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92">
                    <a:moveTo>
                      <a:pt x="50" y="0"/>
                    </a:moveTo>
                    <a:lnTo>
                      <a:pt x="33" y="8"/>
                    </a:lnTo>
                    <a:lnTo>
                      <a:pt x="17" y="17"/>
                    </a:lnTo>
                    <a:lnTo>
                      <a:pt x="8" y="33"/>
                    </a:lnTo>
                    <a:lnTo>
                      <a:pt x="0" y="50"/>
                    </a:lnTo>
                    <a:lnTo>
                      <a:pt x="8" y="67"/>
                    </a:lnTo>
                    <a:lnTo>
                      <a:pt x="17" y="84"/>
                    </a:lnTo>
                    <a:lnTo>
                      <a:pt x="50" y="92"/>
                    </a:lnTo>
                    <a:lnTo>
                      <a:pt x="84" y="84"/>
                    </a:lnTo>
                    <a:lnTo>
                      <a:pt x="92" y="50"/>
                    </a:lnTo>
                    <a:lnTo>
                      <a:pt x="84" y="17"/>
                    </a:lnTo>
                    <a:lnTo>
                      <a:pt x="67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32" name="Freeform 265"/>
              <p:cNvSpPr>
                <a:spLocks/>
              </p:cNvSpPr>
              <p:nvPr/>
            </p:nvSpPr>
            <p:spPr bwMode="auto">
              <a:xfrm>
                <a:off x="1798" y="2341"/>
                <a:ext cx="76" cy="76"/>
              </a:xfrm>
              <a:custGeom>
                <a:avLst/>
                <a:gdLst>
                  <a:gd name="T0" fmla="*/ 42 w 76"/>
                  <a:gd name="T1" fmla="*/ 0 h 76"/>
                  <a:gd name="T2" fmla="*/ 9 w 76"/>
                  <a:gd name="T3" fmla="*/ 9 h 76"/>
                  <a:gd name="T4" fmla="*/ 0 w 76"/>
                  <a:gd name="T5" fmla="*/ 42 h 76"/>
                  <a:gd name="T6" fmla="*/ 9 w 76"/>
                  <a:gd name="T7" fmla="*/ 68 h 76"/>
                  <a:gd name="T8" fmla="*/ 42 w 76"/>
                  <a:gd name="T9" fmla="*/ 76 h 76"/>
                  <a:gd name="T10" fmla="*/ 67 w 76"/>
                  <a:gd name="T11" fmla="*/ 68 h 76"/>
                  <a:gd name="T12" fmla="*/ 76 w 76"/>
                  <a:gd name="T13" fmla="*/ 42 h 76"/>
                  <a:gd name="T14" fmla="*/ 67 w 76"/>
                  <a:gd name="T15" fmla="*/ 9 h 76"/>
                  <a:gd name="T16" fmla="*/ 42 w 7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6"/>
                  <a:gd name="T29" fmla="*/ 76 w 7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6">
                    <a:moveTo>
                      <a:pt x="42" y="0"/>
                    </a:moveTo>
                    <a:lnTo>
                      <a:pt x="9" y="9"/>
                    </a:lnTo>
                    <a:lnTo>
                      <a:pt x="0" y="42"/>
                    </a:lnTo>
                    <a:lnTo>
                      <a:pt x="9" y="68"/>
                    </a:lnTo>
                    <a:lnTo>
                      <a:pt x="42" y="76"/>
                    </a:lnTo>
                    <a:lnTo>
                      <a:pt x="67" y="68"/>
                    </a:lnTo>
                    <a:lnTo>
                      <a:pt x="76" y="42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33" name="Freeform 266"/>
              <p:cNvSpPr>
                <a:spLocks/>
              </p:cNvSpPr>
              <p:nvPr/>
            </p:nvSpPr>
            <p:spPr bwMode="auto">
              <a:xfrm>
                <a:off x="1807" y="2350"/>
                <a:ext cx="58" cy="67"/>
              </a:xfrm>
              <a:custGeom>
                <a:avLst/>
                <a:gdLst>
                  <a:gd name="T0" fmla="*/ 33 w 58"/>
                  <a:gd name="T1" fmla="*/ 0 h 67"/>
                  <a:gd name="T2" fmla="*/ 8 w 58"/>
                  <a:gd name="T3" fmla="*/ 8 h 67"/>
                  <a:gd name="T4" fmla="*/ 0 w 58"/>
                  <a:gd name="T5" fmla="*/ 33 h 67"/>
                  <a:gd name="T6" fmla="*/ 8 w 58"/>
                  <a:gd name="T7" fmla="*/ 59 h 67"/>
                  <a:gd name="T8" fmla="*/ 33 w 58"/>
                  <a:gd name="T9" fmla="*/ 67 h 67"/>
                  <a:gd name="T10" fmla="*/ 50 w 58"/>
                  <a:gd name="T11" fmla="*/ 59 h 67"/>
                  <a:gd name="T12" fmla="*/ 58 w 58"/>
                  <a:gd name="T13" fmla="*/ 33 h 67"/>
                  <a:gd name="T14" fmla="*/ 50 w 58"/>
                  <a:gd name="T15" fmla="*/ 8 h 67"/>
                  <a:gd name="T16" fmla="*/ 33 w 58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67"/>
                  <a:gd name="T29" fmla="*/ 58 w 5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67">
                    <a:moveTo>
                      <a:pt x="33" y="0"/>
                    </a:moveTo>
                    <a:lnTo>
                      <a:pt x="8" y="8"/>
                    </a:lnTo>
                    <a:lnTo>
                      <a:pt x="0" y="33"/>
                    </a:lnTo>
                    <a:lnTo>
                      <a:pt x="8" y="59"/>
                    </a:lnTo>
                    <a:lnTo>
                      <a:pt x="33" y="67"/>
                    </a:lnTo>
                    <a:lnTo>
                      <a:pt x="50" y="59"/>
                    </a:lnTo>
                    <a:lnTo>
                      <a:pt x="58" y="33"/>
                    </a:lnTo>
                    <a:lnTo>
                      <a:pt x="50" y="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34" name="Freeform 267"/>
              <p:cNvSpPr>
                <a:spLocks/>
              </p:cNvSpPr>
              <p:nvPr/>
            </p:nvSpPr>
            <p:spPr bwMode="auto">
              <a:xfrm>
                <a:off x="1815" y="2358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8 w 50"/>
                  <a:gd name="T3" fmla="*/ 8 h 51"/>
                  <a:gd name="T4" fmla="*/ 0 w 50"/>
                  <a:gd name="T5" fmla="*/ 25 h 51"/>
                  <a:gd name="T6" fmla="*/ 8 w 50"/>
                  <a:gd name="T7" fmla="*/ 42 h 51"/>
                  <a:gd name="T8" fmla="*/ 25 w 50"/>
                  <a:gd name="T9" fmla="*/ 51 h 51"/>
                  <a:gd name="T10" fmla="*/ 42 w 50"/>
                  <a:gd name="T11" fmla="*/ 42 h 51"/>
                  <a:gd name="T12" fmla="*/ 50 w 50"/>
                  <a:gd name="T13" fmla="*/ 25 h 51"/>
                  <a:gd name="T14" fmla="*/ 42 w 50"/>
                  <a:gd name="T15" fmla="*/ 8 h 51"/>
                  <a:gd name="T16" fmla="*/ 25 w 50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1"/>
                  <a:gd name="T29" fmla="*/ 50 w 5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1">
                    <a:moveTo>
                      <a:pt x="25" y="0"/>
                    </a:moveTo>
                    <a:lnTo>
                      <a:pt x="8" y="8"/>
                    </a:lnTo>
                    <a:lnTo>
                      <a:pt x="0" y="25"/>
                    </a:lnTo>
                    <a:lnTo>
                      <a:pt x="8" y="42"/>
                    </a:lnTo>
                    <a:lnTo>
                      <a:pt x="25" y="51"/>
                    </a:lnTo>
                    <a:lnTo>
                      <a:pt x="42" y="42"/>
                    </a:lnTo>
                    <a:lnTo>
                      <a:pt x="50" y="25"/>
                    </a:lnTo>
                    <a:lnTo>
                      <a:pt x="42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35" name="Freeform 268"/>
              <p:cNvSpPr>
                <a:spLocks/>
              </p:cNvSpPr>
              <p:nvPr/>
            </p:nvSpPr>
            <p:spPr bwMode="auto">
              <a:xfrm>
                <a:off x="1823" y="2366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9 w 34"/>
                  <a:gd name="T3" fmla="*/ 9 h 34"/>
                  <a:gd name="T4" fmla="*/ 0 w 34"/>
                  <a:gd name="T5" fmla="*/ 17 h 34"/>
                  <a:gd name="T6" fmla="*/ 9 w 34"/>
                  <a:gd name="T7" fmla="*/ 26 h 34"/>
                  <a:gd name="T8" fmla="*/ 17 w 34"/>
                  <a:gd name="T9" fmla="*/ 34 h 34"/>
                  <a:gd name="T10" fmla="*/ 26 w 34"/>
                  <a:gd name="T11" fmla="*/ 26 h 34"/>
                  <a:gd name="T12" fmla="*/ 34 w 34"/>
                  <a:gd name="T13" fmla="*/ 17 h 34"/>
                  <a:gd name="T14" fmla="*/ 26 w 34"/>
                  <a:gd name="T15" fmla="*/ 9 h 34"/>
                  <a:gd name="T16" fmla="*/ 17 w 34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4"/>
                  <a:gd name="T29" fmla="*/ 34 w 34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4">
                    <a:moveTo>
                      <a:pt x="17" y="0"/>
                    </a:moveTo>
                    <a:lnTo>
                      <a:pt x="9" y="9"/>
                    </a:lnTo>
                    <a:lnTo>
                      <a:pt x="0" y="17"/>
                    </a:lnTo>
                    <a:lnTo>
                      <a:pt x="9" y="26"/>
                    </a:lnTo>
                    <a:lnTo>
                      <a:pt x="17" y="34"/>
                    </a:lnTo>
                    <a:lnTo>
                      <a:pt x="26" y="26"/>
                    </a:lnTo>
                    <a:lnTo>
                      <a:pt x="34" y="17"/>
                    </a:lnTo>
                    <a:lnTo>
                      <a:pt x="26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36" name="Freeform 269"/>
              <p:cNvSpPr>
                <a:spLocks/>
              </p:cNvSpPr>
              <p:nvPr/>
            </p:nvSpPr>
            <p:spPr bwMode="auto">
              <a:xfrm>
                <a:off x="1832" y="2375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0 w 17"/>
                  <a:gd name="T3" fmla="*/ 0 h 17"/>
                  <a:gd name="T4" fmla="*/ 0 w 17"/>
                  <a:gd name="T5" fmla="*/ 8 h 17"/>
                  <a:gd name="T6" fmla="*/ 0 w 17"/>
                  <a:gd name="T7" fmla="*/ 17 h 17"/>
                  <a:gd name="T8" fmla="*/ 8 w 17"/>
                  <a:gd name="T9" fmla="*/ 17 h 17"/>
                  <a:gd name="T10" fmla="*/ 17 w 17"/>
                  <a:gd name="T11" fmla="*/ 17 h 17"/>
                  <a:gd name="T12" fmla="*/ 17 w 17"/>
                  <a:gd name="T13" fmla="*/ 8 h 17"/>
                  <a:gd name="T14" fmla="*/ 17 w 17"/>
                  <a:gd name="T15" fmla="*/ 0 h 17"/>
                  <a:gd name="T16" fmla="*/ 8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02" name="Group 286"/>
            <p:cNvGrpSpPr>
              <a:grpSpLocks/>
            </p:cNvGrpSpPr>
            <p:nvPr/>
          </p:nvGrpSpPr>
          <p:grpSpPr bwMode="auto">
            <a:xfrm>
              <a:off x="2335213" y="3570288"/>
              <a:ext cx="385762" cy="400050"/>
              <a:chOff x="1471" y="2249"/>
              <a:chExt cx="243" cy="252"/>
            </a:xfrm>
          </p:grpSpPr>
          <p:sp>
            <p:nvSpPr>
              <p:cNvPr id="907" name="Freeform 271"/>
              <p:cNvSpPr>
                <a:spLocks/>
              </p:cNvSpPr>
              <p:nvPr/>
            </p:nvSpPr>
            <p:spPr bwMode="auto">
              <a:xfrm>
                <a:off x="1471" y="2249"/>
                <a:ext cx="243" cy="252"/>
              </a:xfrm>
              <a:custGeom>
                <a:avLst/>
                <a:gdLst>
                  <a:gd name="T0" fmla="*/ 117 w 243"/>
                  <a:gd name="T1" fmla="*/ 0 h 252"/>
                  <a:gd name="T2" fmla="*/ 67 w 243"/>
                  <a:gd name="T3" fmla="*/ 8 h 252"/>
                  <a:gd name="T4" fmla="*/ 33 w 243"/>
                  <a:gd name="T5" fmla="*/ 42 h 252"/>
                  <a:gd name="T6" fmla="*/ 8 w 243"/>
                  <a:gd name="T7" fmla="*/ 75 h 252"/>
                  <a:gd name="T8" fmla="*/ 0 w 243"/>
                  <a:gd name="T9" fmla="*/ 126 h 252"/>
                  <a:gd name="T10" fmla="*/ 8 w 243"/>
                  <a:gd name="T11" fmla="*/ 176 h 252"/>
                  <a:gd name="T12" fmla="*/ 33 w 243"/>
                  <a:gd name="T13" fmla="*/ 218 h 252"/>
                  <a:gd name="T14" fmla="*/ 67 w 243"/>
                  <a:gd name="T15" fmla="*/ 244 h 252"/>
                  <a:gd name="T16" fmla="*/ 117 w 243"/>
                  <a:gd name="T17" fmla="*/ 252 h 252"/>
                  <a:gd name="T18" fmla="*/ 168 w 243"/>
                  <a:gd name="T19" fmla="*/ 244 h 252"/>
                  <a:gd name="T20" fmla="*/ 210 w 243"/>
                  <a:gd name="T21" fmla="*/ 218 h 252"/>
                  <a:gd name="T22" fmla="*/ 235 w 243"/>
                  <a:gd name="T23" fmla="*/ 176 h 252"/>
                  <a:gd name="T24" fmla="*/ 243 w 243"/>
                  <a:gd name="T25" fmla="*/ 126 h 252"/>
                  <a:gd name="T26" fmla="*/ 235 w 243"/>
                  <a:gd name="T27" fmla="*/ 75 h 252"/>
                  <a:gd name="T28" fmla="*/ 210 w 243"/>
                  <a:gd name="T29" fmla="*/ 42 h 252"/>
                  <a:gd name="T30" fmla="*/ 168 w 243"/>
                  <a:gd name="T31" fmla="*/ 8 h 252"/>
                  <a:gd name="T32" fmla="*/ 117 w 243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3"/>
                  <a:gd name="T52" fmla="*/ 0 h 252"/>
                  <a:gd name="T53" fmla="*/ 243 w 243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3" h="252">
                    <a:moveTo>
                      <a:pt x="117" y="0"/>
                    </a:moveTo>
                    <a:lnTo>
                      <a:pt x="67" y="8"/>
                    </a:lnTo>
                    <a:lnTo>
                      <a:pt x="33" y="42"/>
                    </a:lnTo>
                    <a:lnTo>
                      <a:pt x="8" y="75"/>
                    </a:lnTo>
                    <a:lnTo>
                      <a:pt x="0" y="126"/>
                    </a:lnTo>
                    <a:lnTo>
                      <a:pt x="8" y="176"/>
                    </a:lnTo>
                    <a:lnTo>
                      <a:pt x="33" y="218"/>
                    </a:lnTo>
                    <a:lnTo>
                      <a:pt x="67" y="244"/>
                    </a:lnTo>
                    <a:lnTo>
                      <a:pt x="117" y="252"/>
                    </a:lnTo>
                    <a:lnTo>
                      <a:pt x="168" y="244"/>
                    </a:lnTo>
                    <a:lnTo>
                      <a:pt x="210" y="218"/>
                    </a:lnTo>
                    <a:lnTo>
                      <a:pt x="235" y="176"/>
                    </a:lnTo>
                    <a:lnTo>
                      <a:pt x="243" y="126"/>
                    </a:lnTo>
                    <a:lnTo>
                      <a:pt x="235" y="75"/>
                    </a:lnTo>
                    <a:lnTo>
                      <a:pt x="210" y="42"/>
                    </a:lnTo>
                    <a:lnTo>
                      <a:pt x="168" y="8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08" name="Freeform 272"/>
              <p:cNvSpPr>
                <a:spLocks/>
              </p:cNvSpPr>
              <p:nvPr/>
            </p:nvSpPr>
            <p:spPr bwMode="auto">
              <a:xfrm>
                <a:off x="1479" y="2266"/>
                <a:ext cx="218" cy="218"/>
              </a:xfrm>
              <a:custGeom>
                <a:avLst/>
                <a:gdLst>
                  <a:gd name="T0" fmla="*/ 109 w 218"/>
                  <a:gd name="T1" fmla="*/ 0 h 218"/>
                  <a:gd name="T2" fmla="*/ 67 w 218"/>
                  <a:gd name="T3" fmla="*/ 8 h 218"/>
                  <a:gd name="T4" fmla="*/ 34 w 218"/>
                  <a:gd name="T5" fmla="*/ 33 h 218"/>
                  <a:gd name="T6" fmla="*/ 8 w 218"/>
                  <a:gd name="T7" fmla="*/ 67 h 218"/>
                  <a:gd name="T8" fmla="*/ 0 w 218"/>
                  <a:gd name="T9" fmla="*/ 109 h 218"/>
                  <a:gd name="T10" fmla="*/ 8 w 218"/>
                  <a:gd name="T11" fmla="*/ 151 h 218"/>
                  <a:gd name="T12" fmla="*/ 34 w 218"/>
                  <a:gd name="T13" fmla="*/ 185 h 218"/>
                  <a:gd name="T14" fmla="*/ 67 w 218"/>
                  <a:gd name="T15" fmla="*/ 210 h 218"/>
                  <a:gd name="T16" fmla="*/ 109 w 218"/>
                  <a:gd name="T17" fmla="*/ 218 h 218"/>
                  <a:gd name="T18" fmla="*/ 151 w 218"/>
                  <a:gd name="T19" fmla="*/ 210 h 218"/>
                  <a:gd name="T20" fmla="*/ 193 w 218"/>
                  <a:gd name="T21" fmla="*/ 185 h 218"/>
                  <a:gd name="T22" fmla="*/ 210 w 218"/>
                  <a:gd name="T23" fmla="*/ 151 h 218"/>
                  <a:gd name="T24" fmla="*/ 218 w 218"/>
                  <a:gd name="T25" fmla="*/ 109 h 218"/>
                  <a:gd name="T26" fmla="*/ 210 w 218"/>
                  <a:gd name="T27" fmla="*/ 67 h 218"/>
                  <a:gd name="T28" fmla="*/ 193 w 218"/>
                  <a:gd name="T29" fmla="*/ 33 h 218"/>
                  <a:gd name="T30" fmla="*/ 151 w 218"/>
                  <a:gd name="T31" fmla="*/ 8 h 218"/>
                  <a:gd name="T32" fmla="*/ 109 w 218"/>
                  <a:gd name="T33" fmla="*/ 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8"/>
                  <a:gd name="T53" fmla="*/ 218 w 218"/>
                  <a:gd name="T54" fmla="*/ 218 h 2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8">
                    <a:moveTo>
                      <a:pt x="109" y="0"/>
                    </a:moveTo>
                    <a:lnTo>
                      <a:pt x="67" y="8"/>
                    </a:lnTo>
                    <a:lnTo>
                      <a:pt x="34" y="33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4" y="185"/>
                    </a:lnTo>
                    <a:lnTo>
                      <a:pt x="67" y="210"/>
                    </a:lnTo>
                    <a:lnTo>
                      <a:pt x="109" y="218"/>
                    </a:lnTo>
                    <a:lnTo>
                      <a:pt x="151" y="210"/>
                    </a:lnTo>
                    <a:lnTo>
                      <a:pt x="193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93" y="33"/>
                    </a:lnTo>
                    <a:lnTo>
                      <a:pt x="151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09" name="Freeform 273"/>
              <p:cNvSpPr>
                <a:spLocks/>
              </p:cNvSpPr>
              <p:nvPr/>
            </p:nvSpPr>
            <p:spPr bwMode="auto">
              <a:xfrm>
                <a:off x="1487" y="2274"/>
                <a:ext cx="202" cy="202"/>
              </a:xfrm>
              <a:custGeom>
                <a:avLst/>
                <a:gdLst>
                  <a:gd name="T0" fmla="*/ 101 w 202"/>
                  <a:gd name="T1" fmla="*/ 0 h 202"/>
                  <a:gd name="T2" fmla="*/ 59 w 202"/>
                  <a:gd name="T3" fmla="*/ 8 h 202"/>
                  <a:gd name="T4" fmla="*/ 26 w 202"/>
                  <a:gd name="T5" fmla="*/ 34 h 202"/>
                  <a:gd name="T6" fmla="*/ 9 w 202"/>
                  <a:gd name="T7" fmla="*/ 67 h 202"/>
                  <a:gd name="T8" fmla="*/ 0 w 202"/>
                  <a:gd name="T9" fmla="*/ 101 h 202"/>
                  <a:gd name="T10" fmla="*/ 9 w 202"/>
                  <a:gd name="T11" fmla="*/ 143 h 202"/>
                  <a:gd name="T12" fmla="*/ 26 w 202"/>
                  <a:gd name="T13" fmla="*/ 177 h 202"/>
                  <a:gd name="T14" fmla="*/ 59 w 202"/>
                  <a:gd name="T15" fmla="*/ 193 h 202"/>
                  <a:gd name="T16" fmla="*/ 101 w 202"/>
                  <a:gd name="T17" fmla="*/ 202 h 202"/>
                  <a:gd name="T18" fmla="*/ 143 w 202"/>
                  <a:gd name="T19" fmla="*/ 193 h 202"/>
                  <a:gd name="T20" fmla="*/ 177 w 202"/>
                  <a:gd name="T21" fmla="*/ 177 h 202"/>
                  <a:gd name="T22" fmla="*/ 194 w 202"/>
                  <a:gd name="T23" fmla="*/ 143 h 202"/>
                  <a:gd name="T24" fmla="*/ 202 w 202"/>
                  <a:gd name="T25" fmla="*/ 101 h 202"/>
                  <a:gd name="T26" fmla="*/ 194 w 202"/>
                  <a:gd name="T27" fmla="*/ 67 h 202"/>
                  <a:gd name="T28" fmla="*/ 177 w 202"/>
                  <a:gd name="T29" fmla="*/ 34 h 202"/>
                  <a:gd name="T30" fmla="*/ 143 w 202"/>
                  <a:gd name="T31" fmla="*/ 8 h 202"/>
                  <a:gd name="T32" fmla="*/ 101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01" y="0"/>
                    </a:moveTo>
                    <a:lnTo>
                      <a:pt x="59" y="8"/>
                    </a:lnTo>
                    <a:lnTo>
                      <a:pt x="26" y="34"/>
                    </a:lnTo>
                    <a:lnTo>
                      <a:pt x="9" y="67"/>
                    </a:lnTo>
                    <a:lnTo>
                      <a:pt x="0" y="101"/>
                    </a:lnTo>
                    <a:lnTo>
                      <a:pt x="9" y="143"/>
                    </a:lnTo>
                    <a:lnTo>
                      <a:pt x="26" y="177"/>
                    </a:lnTo>
                    <a:lnTo>
                      <a:pt x="59" y="193"/>
                    </a:lnTo>
                    <a:lnTo>
                      <a:pt x="101" y="202"/>
                    </a:lnTo>
                    <a:lnTo>
                      <a:pt x="143" y="193"/>
                    </a:lnTo>
                    <a:lnTo>
                      <a:pt x="177" y="177"/>
                    </a:lnTo>
                    <a:lnTo>
                      <a:pt x="194" y="143"/>
                    </a:lnTo>
                    <a:lnTo>
                      <a:pt x="202" y="101"/>
                    </a:lnTo>
                    <a:lnTo>
                      <a:pt x="194" y="67"/>
                    </a:lnTo>
                    <a:lnTo>
                      <a:pt x="177" y="34"/>
                    </a:lnTo>
                    <a:lnTo>
                      <a:pt x="143" y="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10" name="Freeform 274"/>
              <p:cNvSpPr>
                <a:spLocks/>
              </p:cNvSpPr>
              <p:nvPr/>
            </p:nvSpPr>
            <p:spPr bwMode="auto">
              <a:xfrm>
                <a:off x="1496" y="2282"/>
                <a:ext cx="185" cy="194"/>
              </a:xfrm>
              <a:custGeom>
                <a:avLst/>
                <a:gdLst>
                  <a:gd name="T0" fmla="*/ 92 w 185"/>
                  <a:gd name="T1" fmla="*/ 0 h 194"/>
                  <a:gd name="T2" fmla="*/ 59 w 185"/>
                  <a:gd name="T3" fmla="*/ 9 h 194"/>
                  <a:gd name="T4" fmla="*/ 25 w 185"/>
                  <a:gd name="T5" fmla="*/ 26 h 194"/>
                  <a:gd name="T6" fmla="*/ 8 w 185"/>
                  <a:gd name="T7" fmla="*/ 59 h 194"/>
                  <a:gd name="T8" fmla="*/ 0 w 185"/>
                  <a:gd name="T9" fmla="*/ 93 h 194"/>
                  <a:gd name="T10" fmla="*/ 8 w 185"/>
                  <a:gd name="T11" fmla="*/ 127 h 194"/>
                  <a:gd name="T12" fmla="*/ 25 w 185"/>
                  <a:gd name="T13" fmla="*/ 160 h 194"/>
                  <a:gd name="T14" fmla="*/ 59 w 185"/>
                  <a:gd name="T15" fmla="*/ 185 h 194"/>
                  <a:gd name="T16" fmla="*/ 92 w 185"/>
                  <a:gd name="T17" fmla="*/ 194 h 194"/>
                  <a:gd name="T18" fmla="*/ 134 w 185"/>
                  <a:gd name="T19" fmla="*/ 185 h 194"/>
                  <a:gd name="T20" fmla="*/ 159 w 185"/>
                  <a:gd name="T21" fmla="*/ 160 h 194"/>
                  <a:gd name="T22" fmla="*/ 176 w 185"/>
                  <a:gd name="T23" fmla="*/ 127 h 194"/>
                  <a:gd name="T24" fmla="*/ 185 w 185"/>
                  <a:gd name="T25" fmla="*/ 93 h 194"/>
                  <a:gd name="T26" fmla="*/ 176 w 185"/>
                  <a:gd name="T27" fmla="*/ 59 h 194"/>
                  <a:gd name="T28" fmla="*/ 159 w 185"/>
                  <a:gd name="T29" fmla="*/ 26 h 194"/>
                  <a:gd name="T30" fmla="*/ 134 w 185"/>
                  <a:gd name="T31" fmla="*/ 9 h 194"/>
                  <a:gd name="T32" fmla="*/ 92 w 185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4"/>
                  <a:gd name="T53" fmla="*/ 185 w 185"/>
                  <a:gd name="T54" fmla="*/ 194 h 1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4">
                    <a:moveTo>
                      <a:pt x="92" y="0"/>
                    </a:moveTo>
                    <a:lnTo>
                      <a:pt x="59" y="9"/>
                    </a:lnTo>
                    <a:lnTo>
                      <a:pt x="25" y="26"/>
                    </a:lnTo>
                    <a:lnTo>
                      <a:pt x="8" y="59"/>
                    </a:lnTo>
                    <a:lnTo>
                      <a:pt x="0" y="93"/>
                    </a:lnTo>
                    <a:lnTo>
                      <a:pt x="8" y="127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92" y="194"/>
                    </a:lnTo>
                    <a:lnTo>
                      <a:pt x="134" y="185"/>
                    </a:lnTo>
                    <a:lnTo>
                      <a:pt x="159" y="160"/>
                    </a:lnTo>
                    <a:lnTo>
                      <a:pt x="176" y="127"/>
                    </a:lnTo>
                    <a:lnTo>
                      <a:pt x="185" y="93"/>
                    </a:lnTo>
                    <a:lnTo>
                      <a:pt x="176" y="59"/>
                    </a:lnTo>
                    <a:lnTo>
                      <a:pt x="159" y="26"/>
                    </a:lnTo>
                    <a:lnTo>
                      <a:pt x="134" y="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11" name="Freeform 275"/>
              <p:cNvSpPr>
                <a:spLocks/>
              </p:cNvSpPr>
              <p:nvPr/>
            </p:nvSpPr>
            <p:spPr bwMode="auto">
              <a:xfrm>
                <a:off x="1504" y="2291"/>
                <a:ext cx="177" cy="176"/>
              </a:xfrm>
              <a:custGeom>
                <a:avLst/>
                <a:gdLst>
                  <a:gd name="T0" fmla="*/ 84 w 177"/>
                  <a:gd name="T1" fmla="*/ 0 h 176"/>
                  <a:gd name="T2" fmla="*/ 51 w 177"/>
                  <a:gd name="T3" fmla="*/ 8 h 176"/>
                  <a:gd name="T4" fmla="*/ 25 w 177"/>
                  <a:gd name="T5" fmla="*/ 25 h 176"/>
                  <a:gd name="T6" fmla="*/ 9 w 177"/>
                  <a:gd name="T7" fmla="*/ 50 h 176"/>
                  <a:gd name="T8" fmla="*/ 0 w 177"/>
                  <a:gd name="T9" fmla="*/ 84 h 176"/>
                  <a:gd name="T10" fmla="*/ 9 w 177"/>
                  <a:gd name="T11" fmla="*/ 118 h 176"/>
                  <a:gd name="T12" fmla="*/ 25 w 177"/>
                  <a:gd name="T13" fmla="*/ 151 h 176"/>
                  <a:gd name="T14" fmla="*/ 51 w 177"/>
                  <a:gd name="T15" fmla="*/ 168 h 176"/>
                  <a:gd name="T16" fmla="*/ 84 w 177"/>
                  <a:gd name="T17" fmla="*/ 176 h 176"/>
                  <a:gd name="T18" fmla="*/ 118 w 177"/>
                  <a:gd name="T19" fmla="*/ 168 h 176"/>
                  <a:gd name="T20" fmla="*/ 151 w 177"/>
                  <a:gd name="T21" fmla="*/ 151 h 176"/>
                  <a:gd name="T22" fmla="*/ 168 w 177"/>
                  <a:gd name="T23" fmla="*/ 118 h 176"/>
                  <a:gd name="T24" fmla="*/ 177 w 177"/>
                  <a:gd name="T25" fmla="*/ 84 h 176"/>
                  <a:gd name="T26" fmla="*/ 168 w 177"/>
                  <a:gd name="T27" fmla="*/ 50 h 176"/>
                  <a:gd name="T28" fmla="*/ 151 w 177"/>
                  <a:gd name="T29" fmla="*/ 25 h 176"/>
                  <a:gd name="T30" fmla="*/ 118 w 177"/>
                  <a:gd name="T31" fmla="*/ 8 h 176"/>
                  <a:gd name="T32" fmla="*/ 84 w 177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76"/>
                  <a:gd name="T53" fmla="*/ 177 w 177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76">
                    <a:moveTo>
                      <a:pt x="84" y="0"/>
                    </a:moveTo>
                    <a:lnTo>
                      <a:pt x="51" y="8"/>
                    </a:lnTo>
                    <a:lnTo>
                      <a:pt x="25" y="25"/>
                    </a:lnTo>
                    <a:lnTo>
                      <a:pt x="9" y="50"/>
                    </a:lnTo>
                    <a:lnTo>
                      <a:pt x="0" y="84"/>
                    </a:lnTo>
                    <a:lnTo>
                      <a:pt x="9" y="118"/>
                    </a:lnTo>
                    <a:lnTo>
                      <a:pt x="25" y="151"/>
                    </a:lnTo>
                    <a:lnTo>
                      <a:pt x="51" y="168"/>
                    </a:lnTo>
                    <a:lnTo>
                      <a:pt x="84" y="176"/>
                    </a:lnTo>
                    <a:lnTo>
                      <a:pt x="118" y="168"/>
                    </a:lnTo>
                    <a:lnTo>
                      <a:pt x="151" y="151"/>
                    </a:lnTo>
                    <a:lnTo>
                      <a:pt x="168" y="118"/>
                    </a:lnTo>
                    <a:lnTo>
                      <a:pt x="177" y="84"/>
                    </a:lnTo>
                    <a:lnTo>
                      <a:pt x="168" y="50"/>
                    </a:lnTo>
                    <a:lnTo>
                      <a:pt x="151" y="25"/>
                    </a:lnTo>
                    <a:lnTo>
                      <a:pt x="118" y="8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12" name="Freeform 276"/>
              <p:cNvSpPr>
                <a:spLocks/>
              </p:cNvSpPr>
              <p:nvPr/>
            </p:nvSpPr>
            <p:spPr bwMode="auto">
              <a:xfrm>
                <a:off x="1513" y="2299"/>
                <a:ext cx="159" cy="160"/>
              </a:xfrm>
              <a:custGeom>
                <a:avLst/>
                <a:gdLst>
                  <a:gd name="T0" fmla="*/ 75 w 159"/>
                  <a:gd name="T1" fmla="*/ 0 h 160"/>
                  <a:gd name="T2" fmla="*/ 50 w 159"/>
                  <a:gd name="T3" fmla="*/ 9 h 160"/>
                  <a:gd name="T4" fmla="*/ 25 w 159"/>
                  <a:gd name="T5" fmla="*/ 25 h 160"/>
                  <a:gd name="T6" fmla="*/ 8 w 159"/>
                  <a:gd name="T7" fmla="*/ 51 h 160"/>
                  <a:gd name="T8" fmla="*/ 0 w 159"/>
                  <a:gd name="T9" fmla="*/ 76 h 160"/>
                  <a:gd name="T10" fmla="*/ 8 w 159"/>
                  <a:gd name="T11" fmla="*/ 110 h 160"/>
                  <a:gd name="T12" fmla="*/ 25 w 159"/>
                  <a:gd name="T13" fmla="*/ 135 h 160"/>
                  <a:gd name="T14" fmla="*/ 50 w 159"/>
                  <a:gd name="T15" fmla="*/ 152 h 160"/>
                  <a:gd name="T16" fmla="*/ 75 w 159"/>
                  <a:gd name="T17" fmla="*/ 160 h 160"/>
                  <a:gd name="T18" fmla="*/ 109 w 159"/>
                  <a:gd name="T19" fmla="*/ 152 h 160"/>
                  <a:gd name="T20" fmla="*/ 134 w 159"/>
                  <a:gd name="T21" fmla="*/ 135 h 160"/>
                  <a:gd name="T22" fmla="*/ 151 w 159"/>
                  <a:gd name="T23" fmla="*/ 110 h 160"/>
                  <a:gd name="T24" fmla="*/ 159 w 159"/>
                  <a:gd name="T25" fmla="*/ 76 h 160"/>
                  <a:gd name="T26" fmla="*/ 151 w 159"/>
                  <a:gd name="T27" fmla="*/ 51 h 160"/>
                  <a:gd name="T28" fmla="*/ 134 w 159"/>
                  <a:gd name="T29" fmla="*/ 25 h 160"/>
                  <a:gd name="T30" fmla="*/ 109 w 159"/>
                  <a:gd name="T31" fmla="*/ 9 h 160"/>
                  <a:gd name="T32" fmla="*/ 75 w 159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160"/>
                  <a:gd name="T53" fmla="*/ 159 w 159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160">
                    <a:moveTo>
                      <a:pt x="75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76"/>
                    </a:lnTo>
                    <a:lnTo>
                      <a:pt x="8" y="110"/>
                    </a:lnTo>
                    <a:lnTo>
                      <a:pt x="25" y="135"/>
                    </a:lnTo>
                    <a:lnTo>
                      <a:pt x="50" y="152"/>
                    </a:lnTo>
                    <a:lnTo>
                      <a:pt x="75" y="160"/>
                    </a:lnTo>
                    <a:lnTo>
                      <a:pt x="109" y="152"/>
                    </a:lnTo>
                    <a:lnTo>
                      <a:pt x="134" y="135"/>
                    </a:lnTo>
                    <a:lnTo>
                      <a:pt x="151" y="110"/>
                    </a:lnTo>
                    <a:lnTo>
                      <a:pt x="159" y="76"/>
                    </a:lnTo>
                    <a:lnTo>
                      <a:pt x="151" y="51"/>
                    </a:lnTo>
                    <a:lnTo>
                      <a:pt x="134" y="25"/>
                    </a:lnTo>
                    <a:lnTo>
                      <a:pt x="109" y="9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13" name="Freeform 277"/>
              <p:cNvSpPr>
                <a:spLocks/>
              </p:cNvSpPr>
              <p:nvPr/>
            </p:nvSpPr>
            <p:spPr bwMode="auto">
              <a:xfrm>
                <a:off x="1521" y="2308"/>
                <a:ext cx="143" cy="143"/>
              </a:xfrm>
              <a:custGeom>
                <a:avLst/>
                <a:gdLst>
                  <a:gd name="T0" fmla="*/ 67 w 143"/>
                  <a:gd name="T1" fmla="*/ 0 h 143"/>
                  <a:gd name="T2" fmla="*/ 42 w 143"/>
                  <a:gd name="T3" fmla="*/ 8 h 143"/>
                  <a:gd name="T4" fmla="*/ 17 w 143"/>
                  <a:gd name="T5" fmla="*/ 25 h 143"/>
                  <a:gd name="T6" fmla="*/ 8 w 143"/>
                  <a:gd name="T7" fmla="*/ 42 h 143"/>
                  <a:gd name="T8" fmla="*/ 0 w 143"/>
                  <a:gd name="T9" fmla="*/ 67 h 143"/>
                  <a:gd name="T10" fmla="*/ 8 w 143"/>
                  <a:gd name="T11" fmla="*/ 101 h 143"/>
                  <a:gd name="T12" fmla="*/ 17 w 143"/>
                  <a:gd name="T13" fmla="*/ 117 h 143"/>
                  <a:gd name="T14" fmla="*/ 42 w 143"/>
                  <a:gd name="T15" fmla="*/ 134 h 143"/>
                  <a:gd name="T16" fmla="*/ 67 w 143"/>
                  <a:gd name="T17" fmla="*/ 143 h 143"/>
                  <a:gd name="T18" fmla="*/ 101 w 143"/>
                  <a:gd name="T19" fmla="*/ 134 h 143"/>
                  <a:gd name="T20" fmla="*/ 118 w 143"/>
                  <a:gd name="T21" fmla="*/ 117 h 143"/>
                  <a:gd name="T22" fmla="*/ 134 w 143"/>
                  <a:gd name="T23" fmla="*/ 101 h 143"/>
                  <a:gd name="T24" fmla="*/ 143 w 143"/>
                  <a:gd name="T25" fmla="*/ 67 h 143"/>
                  <a:gd name="T26" fmla="*/ 134 w 143"/>
                  <a:gd name="T27" fmla="*/ 42 h 143"/>
                  <a:gd name="T28" fmla="*/ 118 w 143"/>
                  <a:gd name="T29" fmla="*/ 25 h 143"/>
                  <a:gd name="T30" fmla="*/ 101 w 143"/>
                  <a:gd name="T31" fmla="*/ 8 h 143"/>
                  <a:gd name="T32" fmla="*/ 67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67" y="0"/>
                    </a:moveTo>
                    <a:lnTo>
                      <a:pt x="42" y="8"/>
                    </a:lnTo>
                    <a:lnTo>
                      <a:pt x="17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17" y="117"/>
                    </a:lnTo>
                    <a:lnTo>
                      <a:pt x="42" y="134"/>
                    </a:lnTo>
                    <a:lnTo>
                      <a:pt x="67" y="143"/>
                    </a:lnTo>
                    <a:lnTo>
                      <a:pt x="101" y="134"/>
                    </a:lnTo>
                    <a:lnTo>
                      <a:pt x="118" y="117"/>
                    </a:lnTo>
                    <a:lnTo>
                      <a:pt x="134" y="101"/>
                    </a:lnTo>
                    <a:lnTo>
                      <a:pt x="143" y="67"/>
                    </a:lnTo>
                    <a:lnTo>
                      <a:pt x="134" y="42"/>
                    </a:lnTo>
                    <a:lnTo>
                      <a:pt x="118" y="25"/>
                    </a:lnTo>
                    <a:lnTo>
                      <a:pt x="101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14" name="Freeform 278"/>
              <p:cNvSpPr>
                <a:spLocks/>
              </p:cNvSpPr>
              <p:nvPr/>
            </p:nvSpPr>
            <p:spPr bwMode="auto">
              <a:xfrm>
                <a:off x="1529" y="2316"/>
                <a:ext cx="126" cy="126"/>
              </a:xfrm>
              <a:custGeom>
                <a:avLst/>
                <a:gdLst>
                  <a:gd name="T0" fmla="*/ 59 w 126"/>
                  <a:gd name="T1" fmla="*/ 0 h 126"/>
                  <a:gd name="T2" fmla="*/ 34 w 126"/>
                  <a:gd name="T3" fmla="*/ 8 h 126"/>
                  <a:gd name="T4" fmla="*/ 17 w 126"/>
                  <a:gd name="T5" fmla="*/ 25 h 126"/>
                  <a:gd name="T6" fmla="*/ 9 w 126"/>
                  <a:gd name="T7" fmla="*/ 42 h 126"/>
                  <a:gd name="T8" fmla="*/ 0 w 126"/>
                  <a:gd name="T9" fmla="*/ 67 h 126"/>
                  <a:gd name="T10" fmla="*/ 9 w 126"/>
                  <a:gd name="T11" fmla="*/ 93 h 126"/>
                  <a:gd name="T12" fmla="*/ 17 w 126"/>
                  <a:gd name="T13" fmla="*/ 109 h 126"/>
                  <a:gd name="T14" fmla="*/ 34 w 126"/>
                  <a:gd name="T15" fmla="*/ 126 h 126"/>
                  <a:gd name="T16" fmla="*/ 59 w 126"/>
                  <a:gd name="T17" fmla="*/ 126 h 126"/>
                  <a:gd name="T18" fmla="*/ 84 w 126"/>
                  <a:gd name="T19" fmla="*/ 126 h 126"/>
                  <a:gd name="T20" fmla="*/ 110 w 126"/>
                  <a:gd name="T21" fmla="*/ 109 h 126"/>
                  <a:gd name="T22" fmla="*/ 118 w 126"/>
                  <a:gd name="T23" fmla="*/ 93 h 126"/>
                  <a:gd name="T24" fmla="*/ 126 w 126"/>
                  <a:gd name="T25" fmla="*/ 67 h 126"/>
                  <a:gd name="T26" fmla="*/ 118 w 126"/>
                  <a:gd name="T27" fmla="*/ 42 h 126"/>
                  <a:gd name="T28" fmla="*/ 110 w 126"/>
                  <a:gd name="T29" fmla="*/ 25 h 126"/>
                  <a:gd name="T30" fmla="*/ 84 w 126"/>
                  <a:gd name="T31" fmla="*/ 8 h 126"/>
                  <a:gd name="T32" fmla="*/ 59 w 126"/>
                  <a:gd name="T33" fmla="*/ 0 h 1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6"/>
                  <a:gd name="T53" fmla="*/ 126 w 126"/>
                  <a:gd name="T54" fmla="*/ 126 h 1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6">
                    <a:moveTo>
                      <a:pt x="59" y="0"/>
                    </a:moveTo>
                    <a:lnTo>
                      <a:pt x="34" y="8"/>
                    </a:lnTo>
                    <a:lnTo>
                      <a:pt x="17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93"/>
                    </a:lnTo>
                    <a:lnTo>
                      <a:pt x="17" y="109"/>
                    </a:lnTo>
                    <a:lnTo>
                      <a:pt x="34" y="126"/>
                    </a:lnTo>
                    <a:lnTo>
                      <a:pt x="59" y="126"/>
                    </a:lnTo>
                    <a:lnTo>
                      <a:pt x="84" y="126"/>
                    </a:lnTo>
                    <a:lnTo>
                      <a:pt x="110" y="109"/>
                    </a:lnTo>
                    <a:lnTo>
                      <a:pt x="118" y="93"/>
                    </a:lnTo>
                    <a:lnTo>
                      <a:pt x="126" y="67"/>
                    </a:lnTo>
                    <a:lnTo>
                      <a:pt x="118" y="42"/>
                    </a:lnTo>
                    <a:lnTo>
                      <a:pt x="110" y="25"/>
                    </a:lnTo>
                    <a:lnTo>
                      <a:pt x="84" y="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15" name="Freeform 279"/>
              <p:cNvSpPr>
                <a:spLocks/>
              </p:cNvSpPr>
              <p:nvPr/>
            </p:nvSpPr>
            <p:spPr bwMode="auto">
              <a:xfrm>
                <a:off x="1538" y="2324"/>
                <a:ext cx="109" cy="110"/>
              </a:xfrm>
              <a:custGeom>
                <a:avLst/>
                <a:gdLst>
                  <a:gd name="T0" fmla="*/ 50 w 109"/>
                  <a:gd name="T1" fmla="*/ 0 h 110"/>
                  <a:gd name="T2" fmla="*/ 33 w 109"/>
                  <a:gd name="T3" fmla="*/ 9 h 110"/>
                  <a:gd name="T4" fmla="*/ 17 w 109"/>
                  <a:gd name="T5" fmla="*/ 17 h 110"/>
                  <a:gd name="T6" fmla="*/ 8 w 109"/>
                  <a:gd name="T7" fmla="*/ 34 h 110"/>
                  <a:gd name="T8" fmla="*/ 0 w 109"/>
                  <a:gd name="T9" fmla="*/ 59 h 110"/>
                  <a:gd name="T10" fmla="*/ 8 w 109"/>
                  <a:gd name="T11" fmla="*/ 76 h 110"/>
                  <a:gd name="T12" fmla="*/ 17 w 109"/>
                  <a:gd name="T13" fmla="*/ 93 h 110"/>
                  <a:gd name="T14" fmla="*/ 33 w 109"/>
                  <a:gd name="T15" fmla="*/ 110 h 110"/>
                  <a:gd name="T16" fmla="*/ 50 w 109"/>
                  <a:gd name="T17" fmla="*/ 110 h 110"/>
                  <a:gd name="T18" fmla="*/ 75 w 109"/>
                  <a:gd name="T19" fmla="*/ 110 h 110"/>
                  <a:gd name="T20" fmla="*/ 92 w 109"/>
                  <a:gd name="T21" fmla="*/ 93 h 110"/>
                  <a:gd name="T22" fmla="*/ 109 w 109"/>
                  <a:gd name="T23" fmla="*/ 76 h 110"/>
                  <a:gd name="T24" fmla="*/ 109 w 109"/>
                  <a:gd name="T25" fmla="*/ 59 h 110"/>
                  <a:gd name="T26" fmla="*/ 109 w 109"/>
                  <a:gd name="T27" fmla="*/ 34 h 110"/>
                  <a:gd name="T28" fmla="*/ 92 w 109"/>
                  <a:gd name="T29" fmla="*/ 17 h 110"/>
                  <a:gd name="T30" fmla="*/ 75 w 109"/>
                  <a:gd name="T31" fmla="*/ 9 h 110"/>
                  <a:gd name="T32" fmla="*/ 50 w 10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10"/>
                  <a:gd name="T53" fmla="*/ 109 w 10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10">
                    <a:moveTo>
                      <a:pt x="50" y="0"/>
                    </a:moveTo>
                    <a:lnTo>
                      <a:pt x="33" y="9"/>
                    </a:lnTo>
                    <a:lnTo>
                      <a:pt x="17" y="17"/>
                    </a:lnTo>
                    <a:lnTo>
                      <a:pt x="8" y="34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7" y="93"/>
                    </a:lnTo>
                    <a:lnTo>
                      <a:pt x="33" y="110"/>
                    </a:lnTo>
                    <a:lnTo>
                      <a:pt x="50" y="110"/>
                    </a:lnTo>
                    <a:lnTo>
                      <a:pt x="75" y="110"/>
                    </a:lnTo>
                    <a:lnTo>
                      <a:pt x="92" y="93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4"/>
                    </a:lnTo>
                    <a:lnTo>
                      <a:pt x="92" y="17"/>
                    </a:lnTo>
                    <a:lnTo>
                      <a:pt x="75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16" name="Freeform 280"/>
              <p:cNvSpPr>
                <a:spLocks/>
              </p:cNvSpPr>
              <p:nvPr/>
            </p:nvSpPr>
            <p:spPr bwMode="auto">
              <a:xfrm>
                <a:off x="1546" y="2333"/>
                <a:ext cx="93" cy="92"/>
              </a:xfrm>
              <a:custGeom>
                <a:avLst/>
                <a:gdLst>
                  <a:gd name="T0" fmla="*/ 42 w 93"/>
                  <a:gd name="T1" fmla="*/ 0 h 92"/>
                  <a:gd name="T2" fmla="*/ 25 w 93"/>
                  <a:gd name="T3" fmla="*/ 8 h 92"/>
                  <a:gd name="T4" fmla="*/ 9 w 93"/>
                  <a:gd name="T5" fmla="*/ 17 h 92"/>
                  <a:gd name="T6" fmla="*/ 0 w 93"/>
                  <a:gd name="T7" fmla="*/ 50 h 92"/>
                  <a:gd name="T8" fmla="*/ 9 w 93"/>
                  <a:gd name="T9" fmla="*/ 84 h 92"/>
                  <a:gd name="T10" fmla="*/ 42 w 93"/>
                  <a:gd name="T11" fmla="*/ 92 h 92"/>
                  <a:gd name="T12" fmla="*/ 84 w 93"/>
                  <a:gd name="T13" fmla="*/ 84 h 92"/>
                  <a:gd name="T14" fmla="*/ 93 w 93"/>
                  <a:gd name="T15" fmla="*/ 50 h 92"/>
                  <a:gd name="T16" fmla="*/ 84 w 93"/>
                  <a:gd name="T17" fmla="*/ 17 h 92"/>
                  <a:gd name="T18" fmla="*/ 67 w 93"/>
                  <a:gd name="T19" fmla="*/ 8 h 92"/>
                  <a:gd name="T20" fmla="*/ 42 w 93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92"/>
                  <a:gd name="T35" fmla="*/ 93 w 93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92">
                    <a:moveTo>
                      <a:pt x="42" y="0"/>
                    </a:moveTo>
                    <a:lnTo>
                      <a:pt x="25" y="8"/>
                    </a:lnTo>
                    <a:lnTo>
                      <a:pt x="9" y="17"/>
                    </a:lnTo>
                    <a:lnTo>
                      <a:pt x="0" y="50"/>
                    </a:lnTo>
                    <a:lnTo>
                      <a:pt x="9" y="84"/>
                    </a:lnTo>
                    <a:lnTo>
                      <a:pt x="42" y="92"/>
                    </a:lnTo>
                    <a:lnTo>
                      <a:pt x="84" y="84"/>
                    </a:lnTo>
                    <a:lnTo>
                      <a:pt x="93" y="50"/>
                    </a:lnTo>
                    <a:lnTo>
                      <a:pt x="84" y="17"/>
                    </a:lnTo>
                    <a:lnTo>
                      <a:pt x="67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17" name="Freeform 281"/>
              <p:cNvSpPr>
                <a:spLocks/>
              </p:cNvSpPr>
              <p:nvPr/>
            </p:nvSpPr>
            <p:spPr bwMode="auto">
              <a:xfrm>
                <a:off x="1555" y="2341"/>
                <a:ext cx="75" cy="76"/>
              </a:xfrm>
              <a:custGeom>
                <a:avLst/>
                <a:gdLst>
                  <a:gd name="T0" fmla="*/ 42 w 75"/>
                  <a:gd name="T1" fmla="*/ 0 h 76"/>
                  <a:gd name="T2" fmla="*/ 8 w 75"/>
                  <a:gd name="T3" fmla="*/ 9 h 76"/>
                  <a:gd name="T4" fmla="*/ 0 w 75"/>
                  <a:gd name="T5" fmla="*/ 42 h 76"/>
                  <a:gd name="T6" fmla="*/ 8 w 75"/>
                  <a:gd name="T7" fmla="*/ 68 h 76"/>
                  <a:gd name="T8" fmla="*/ 42 w 75"/>
                  <a:gd name="T9" fmla="*/ 76 h 76"/>
                  <a:gd name="T10" fmla="*/ 67 w 75"/>
                  <a:gd name="T11" fmla="*/ 68 h 76"/>
                  <a:gd name="T12" fmla="*/ 75 w 75"/>
                  <a:gd name="T13" fmla="*/ 42 h 76"/>
                  <a:gd name="T14" fmla="*/ 67 w 75"/>
                  <a:gd name="T15" fmla="*/ 9 h 76"/>
                  <a:gd name="T16" fmla="*/ 42 w 75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76"/>
                  <a:gd name="T29" fmla="*/ 75 w 75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76">
                    <a:moveTo>
                      <a:pt x="42" y="0"/>
                    </a:moveTo>
                    <a:lnTo>
                      <a:pt x="8" y="9"/>
                    </a:lnTo>
                    <a:lnTo>
                      <a:pt x="0" y="42"/>
                    </a:lnTo>
                    <a:lnTo>
                      <a:pt x="8" y="68"/>
                    </a:lnTo>
                    <a:lnTo>
                      <a:pt x="42" y="76"/>
                    </a:lnTo>
                    <a:lnTo>
                      <a:pt x="67" y="68"/>
                    </a:lnTo>
                    <a:lnTo>
                      <a:pt x="75" y="42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18" name="Freeform 282"/>
              <p:cNvSpPr>
                <a:spLocks/>
              </p:cNvSpPr>
              <p:nvPr/>
            </p:nvSpPr>
            <p:spPr bwMode="auto">
              <a:xfrm>
                <a:off x="1563" y="2350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8 w 59"/>
                  <a:gd name="T3" fmla="*/ 8 h 67"/>
                  <a:gd name="T4" fmla="*/ 0 w 59"/>
                  <a:gd name="T5" fmla="*/ 33 h 67"/>
                  <a:gd name="T6" fmla="*/ 8 w 59"/>
                  <a:gd name="T7" fmla="*/ 59 h 67"/>
                  <a:gd name="T8" fmla="*/ 34 w 59"/>
                  <a:gd name="T9" fmla="*/ 67 h 67"/>
                  <a:gd name="T10" fmla="*/ 50 w 59"/>
                  <a:gd name="T11" fmla="*/ 59 h 67"/>
                  <a:gd name="T12" fmla="*/ 59 w 59"/>
                  <a:gd name="T13" fmla="*/ 33 h 67"/>
                  <a:gd name="T14" fmla="*/ 50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8" y="8"/>
                    </a:lnTo>
                    <a:lnTo>
                      <a:pt x="0" y="33"/>
                    </a:lnTo>
                    <a:lnTo>
                      <a:pt x="8" y="59"/>
                    </a:lnTo>
                    <a:lnTo>
                      <a:pt x="34" y="67"/>
                    </a:lnTo>
                    <a:lnTo>
                      <a:pt x="50" y="59"/>
                    </a:lnTo>
                    <a:lnTo>
                      <a:pt x="59" y="33"/>
                    </a:lnTo>
                    <a:lnTo>
                      <a:pt x="50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19" name="Freeform 283"/>
              <p:cNvSpPr>
                <a:spLocks/>
              </p:cNvSpPr>
              <p:nvPr/>
            </p:nvSpPr>
            <p:spPr bwMode="auto">
              <a:xfrm>
                <a:off x="1571" y="2358"/>
                <a:ext cx="51" cy="51"/>
              </a:xfrm>
              <a:custGeom>
                <a:avLst/>
                <a:gdLst>
                  <a:gd name="T0" fmla="*/ 26 w 51"/>
                  <a:gd name="T1" fmla="*/ 0 h 51"/>
                  <a:gd name="T2" fmla="*/ 9 w 51"/>
                  <a:gd name="T3" fmla="*/ 8 h 51"/>
                  <a:gd name="T4" fmla="*/ 0 w 51"/>
                  <a:gd name="T5" fmla="*/ 25 h 51"/>
                  <a:gd name="T6" fmla="*/ 9 w 51"/>
                  <a:gd name="T7" fmla="*/ 42 h 51"/>
                  <a:gd name="T8" fmla="*/ 26 w 51"/>
                  <a:gd name="T9" fmla="*/ 51 h 51"/>
                  <a:gd name="T10" fmla="*/ 42 w 51"/>
                  <a:gd name="T11" fmla="*/ 42 h 51"/>
                  <a:gd name="T12" fmla="*/ 51 w 51"/>
                  <a:gd name="T13" fmla="*/ 25 h 51"/>
                  <a:gd name="T14" fmla="*/ 42 w 51"/>
                  <a:gd name="T15" fmla="*/ 8 h 51"/>
                  <a:gd name="T16" fmla="*/ 2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1"/>
                  <a:gd name="T29" fmla="*/ 51 w 5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1">
                    <a:moveTo>
                      <a:pt x="26" y="0"/>
                    </a:moveTo>
                    <a:lnTo>
                      <a:pt x="9" y="8"/>
                    </a:lnTo>
                    <a:lnTo>
                      <a:pt x="0" y="25"/>
                    </a:lnTo>
                    <a:lnTo>
                      <a:pt x="9" y="42"/>
                    </a:lnTo>
                    <a:lnTo>
                      <a:pt x="26" y="51"/>
                    </a:lnTo>
                    <a:lnTo>
                      <a:pt x="42" y="42"/>
                    </a:lnTo>
                    <a:lnTo>
                      <a:pt x="51" y="25"/>
                    </a:lnTo>
                    <a:lnTo>
                      <a:pt x="42" y="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20" name="Freeform 284"/>
              <p:cNvSpPr>
                <a:spLocks/>
              </p:cNvSpPr>
              <p:nvPr/>
            </p:nvSpPr>
            <p:spPr bwMode="auto">
              <a:xfrm>
                <a:off x="1580" y="2366"/>
                <a:ext cx="33" cy="34"/>
              </a:xfrm>
              <a:custGeom>
                <a:avLst/>
                <a:gdLst>
                  <a:gd name="T0" fmla="*/ 17 w 33"/>
                  <a:gd name="T1" fmla="*/ 0 h 34"/>
                  <a:gd name="T2" fmla="*/ 8 w 33"/>
                  <a:gd name="T3" fmla="*/ 9 h 34"/>
                  <a:gd name="T4" fmla="*/ 0 w 33"/>
                  <a:gd name="T5" fmla="*/ 17 h 34"/>
                  <a:gd name="T6" fmla="*/ 8 w 33"/>
                  <a:gd name="T7" fmla="*/ 26 h 34"/>
                  <a:gd name="T8" fmla="*/ 17 w 33"/>
                  <a:gd name="T9" fmla="*/ 34 h 34"/>
                  <a:gd name="T10" fmla="*/ 25 w 33"/>
                  <a:gd name="T11" fmla="*/ 26 h 34"/>
                  <a:gd name="T12" fmla="*/ 33 w 33"/>
                  <a:gd name="T13" fmla="*/ 17 h 34"/>
                  <a:gd name="T14" fmla="*/ 25 w 33"/>
                  <a:gd name="T15" fmla="*/ 9 h 34"/>
                  <a:gd name="T16" fmla="*/ 17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17" y="0"/>
                    </a:moveTo>
                    <a:lnTo>
                      <a:pt x="8" y="9"/>
                    </a:lnTo>
                    <a:lnTo>
                      <a:pt x="0" y="17"/>
                    </a:lnTo>
                    <a:lnTo>
                      <a:pt x="8" y="26"/>
                    </a:lnTo>
                    <a:lnTo>
                      <a:pt x="17" y="34"/>
                    </a:lnTo>
                    <a:lnTo>
                      <a:pt x="25" y="26"/>
                    </a:lnTo>
                    <a:lnTo>
                      <a:pt x="33" y="17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21" name="Freeform 285"/>
              <p:cNvSpPr>
                <a:spLocks/>
              </p:cNvSpPr>
              <p:nvPr/>
            </p:nvSpPr>
            <p:spPr bwMode="auto">
              <a:xfrm>
                <a:off x="1588" y="2375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0 h 17"/>
                  <a:gd name="T4" fmla="*/ 0 w 17"/>
                  <a:gd name="T5" fmla="*/ 8 h 17"/>
                  <a:gd name="T6" fmla="*/ 0 w 17"/>
                  <a:gd name="T7" fmla="*/ 17 h 17"/>
                  <a:gd name="T8" fmla="*/ 9 w 17"/>
                  <a:gd name="T9" fmla="*/ 17 h 17"/>
                  <a:gd name="T10" fmla="*/ 17 w 17"/>
                  <a:gd name="T11" fmla="*/ 17 h 17"/>
                  <a:gd name="T12" fmla="*/ 17 w 17"/>
                  <a:gd name="T13" fmla="*/ 8 h 17"/>
                  <a:gd name="T14" fmla="*/ 17 w 17"/>
                  <a:gd name="T15" fmla="*/ 0 h 17"/>
                  <a:gd name="T16" fmla="*/ 9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9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03" name="Group 302"/>
            <p:cNvGrpSpPr>
              <a:grpSpLocks/>
            </p:cNvGrpSpPr>
            <p:nvPr/>
          </p:nvGrpSpPr>
          <p:grpSpPr bwMode="auto">
            <a:xfrm>
              <a:off x="3360738" y="3570288"/>
              <a:ext cx="387350" cy="400050"/>
              <a:chOff x="2117" y="2249"/>
              <a:chExt cx="244" cy="252"/>
            </a:xfrm>
          </p:grpSpPr>
          <p:sp>
            <p:nvSpPr>
              <p:cNvPr id="892" name="Freeform 287"/>
              <p:cNvSpPr>
                <a:spLocks/>
              </p:cNvSpPr>
              <p:nvPr/>
            </p:nvSpPr>
            <p:spPr bwMode="auto">
              <a:xfrm>
                <a:off x="2117" y="2249"/>
                <a:ext cx="244" cy="252"/>
              </a:xfrm>
              <a:custGeom>
                <a:avLst/>
                <a:gdLst>
                  <a:gd name="T0" fmla="*/ 126 w 244"/>
                  <a:gd name="T1" fmla="*/ 0 h 252"/>
                  <a:gd name="T2" fmla="*/ 76 w 244"/>
                  <a:gd name="T3" fmla="*/ 8 h 252"/>
                  <a:gd name="T4" fmla="*/ 42 w 244"/>
                  <a:gd name="T5" fmla="*/ 42 h 252"/>
                  <a:gd name="T6" fmla="*/ 9 w 244"/>
                  <a:gd name="T7" fmla="*/ 75 h 252"/>
                  <a:gd name="T8" fmla="*/ 0 w 244"/>
                  <a:gd name="T9" fmla="*/ 126 h 252"/>
                  <a:gd name="T10" fmla="*/ 9 w 244"/>
                  <a:gd name="T11" fmla="*/ 176 h 252"/>
                  <a:gd name="T12" fmla="*/ 42 w 244"/>
                  <a:gd name="T13" fmla="*/ 218 h 252"/>
                  <a:gd name="T14" fmla="*/ 76 w 244"/>
                  <a:gd name="T15" fmla="*/ 244 h 252"/>
                  <a:gd name="T16" fmla="*/ 126 w 244"/>
                  <a:gd name="T17" fmla="*/ 252 h 252"/>
                  <a:gd name="T18" fmla="*/ 177 w 244"/>
                  <a:gd name="T19" fmla="*/ 244 h 252"/>
                  <a:gd name="T20" fmla="*/ 210 w 244"/>
                  <a:gd name="T21" fmla="*/ 218 h 252"/>
                  <a:gd name="T22" fmla="*/ 236 w 244"/>
                  <a:gd name="T23" fmla="*/ 176 h 252"/>
                  <a:gd name="T24" fmla="*/ 244 w 244"/>
                  <a:gd name="T25" fmla="*/ 126 h 252"/>
                  <a:gd name="T26" fmla="*/ 236 w 244"/>
                  <a:gd name="T27" fmla="*/ 75 h 252"/>
                  <a:gd name="T28" fmla="*/ 210 w 244"/>
                  <a:gd name="T29" fmla="*/ 42 h 252"/>
                  <a:gd name="T30" fmla="*/ 177 w 244"/>
                  <a:gd name="T31" fmla="*/ 8 h 252"/>
                  <a:gd name="T32" fmla="*/ 126 w 244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4"/>
                  <a:gd name="T52" fmla="*/ 0 h 252"/>
                  <a:gd name="T53" fmla="*/ 244 w 244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4" h="252">
                    <a:moveTo>
                      <a:pt x="126" y="0"/>
                    </a:moveTo>
                    <a:lnTo>
                      <a:pt x="76" y="8"/>
                    </a:lnTo>
                    <a:lnTo>
                      <a:pt x="42" y="42"/>
                    </a:lnTo>
                    <a:lnTo>
                      <a:pt x="9" y="75"/>
                    </a:lnTo>
                    <a:lnTo>
                      <a:pt x="0" y="126"/>
                    </a:lnTo>
                    <a:lnTo>
                      <a:pt x="9" y="176"/>
                    </a:lnTo>
                    <a:lnTo>
                      <a:pt x="42" y="218"/>
                    </a:lnTo>
                    <a:lnTo>
                      <a:pt x="76" y="244"/>
                    </a:lnTo>
                    <a:lnTo>
                      <a:pt x="126" y="252"/>
                    </a:lnTo>
                    <a:lnTo>
                      <a:pt x="177" y="244"/>
                    </a:lnTo>
                    <a:lnTo>
                      <a:pt x="210" y="218"/>
                    </a:lnTo>
                    <a:lnTo>
                      <a:pt x="236" y="176"/>
                    </a:lnTo>
                    <a:lnTo>
                      <a:pt x="244" y="126"/>
                    </a:lnTo>
                    <a:lnTo>
                      <a:pt x="236" y="75"/>
                    </a:lnTo>
                    <a:lnTo>
                      <a:pt x="210" y="42"/>
                    </a:lnTo>
                    <a:lnTo>
                      <a:pt x="177" y="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93" name="Freeform 288"/>
              <p:cNvSpPr>
                <a:spLocks/>
              </p:cNvSpPr>
              <p:nvPr/>
            </p:nvSpPr>
            <p:spPr bwMode="auto">
              <a:xfrm>
                <a:off x="2126" y="2266"/>
                <a:ext cx="218" cy="218"/>
              </a:xfrm>
              <a:custGeom>
                <a:avLst/>
                <a:gdLst>
                  <a:gd name="T0" fmla="*/ 117 w 218"/>
                  <a:gd name="T1" fmla="*/ 0 h 218"/>
                  <a:gd name="T2" fmla="*/ 67 w 218"/>
                  <a:gd name="T3" fmla="*/ 8 h 218"/>
                  <a:gd name="T4" fmla="*/ 33 w 218"/>
                  <a:gd name="T5" fmla="*/ 33 h 218"/>
                  <a:gd name="T6" fmla="*/ 8 w 218"/>
                  <a:gd name="T7" fmla="*/ 67 h 218"/>
                  <a:gd name="T8" fmla="*/ 0 w 218"/>
                  <a:gd name="T9" fmla="*/ 109 h 218"/>
                  <a:gd name="T10" fmla="*/ 8 w 218"/>
                  <a:gd name="T11" fmla="*/ 151 h 218"/>
                  <a:gd name="T12" fmla="*/ 33 w 218"/>
                  <a:gd name="T13" fmla="*/ 185 h 218"/>
                  <a:gd name="T14" fmla="*/ 67 w 218"/>
                  <a:gd name="T15" fmla="*/ 210 h 218"/>
                  <a:gd name="T16" fmla="*/ 117 w 218"/>
                  <a:gd name="T17" fmla="*/ 218 h 218"/>
                  <a:gd name="T18" fmla="*/ 159 w 218"/>
                  <a:gd name="T19" fmla="*/ 210 h 218"/>
                  <a:gd name="T20" fmla="*/ 193 w 218"/>
                  <a:gd name="T21" fmla="*/ 185 h 218"/>
                  <a:gd name="T22" fmla="*/ 210 w 218"/>
                  <a:gd name="T23" fmla="*/ 151 h 218"/>
                  <a:gd name="T24" fmla="*/ 218 w 218"/>
                  <a:gd name="T25" fmla="*/ 109 h 218"/>
                  <a:gd name="T26" fmla="*/ 210 w 218"/>
                  <a:gd name="T27" fmla="*/ 67 h 218"/>
                  <a:gd name="T28" fmla="*/ 193 w 218"/>
                  <a:gd name="T29" fmla="*/ 33 h 218"/>
                  <a:gd name="T30" fmla="*/ 159 w 218"/>
                  <a:gd name="T31" fmla="*/ 8 h 218"/>
                  <a:gd name="T32" fmla="*/ 117 w 218"/>
                  <a:gd name="T33" fmla="*/ 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8"/>
                  <a:gd name="T53" fmla="*/ 218 w 218"/>
                  <a:gd name="T54" fmla="*/ 218 h 2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8">
                    <a:moveTo>
                      <a:pt x="117" y="0"/>
                    </a:moveTo>
                    <a:lnTo>
                      <a:pt x="67" y="8"/>
                    </a:lnTo>
                    <a:lnTo>
                      <a:pt x="33" y="33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3" y="185"/>
                    </a:lnTo>
                    <a:lnTo>
                      <a:pt x="67" y="210"/>
                    </a:lnTo>
                    <a:lnTo>
                      <a:pt x="117" y="218"/>
                    </a:lnTo>
                    <a:lnTo>
                      <a:pt x="159" y="210"/>
                    </a:lnTo>
                    <a:lnTo>
                      <a:pt x="193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93" y="33"/>
                    </a:lnTo>
                    <a:lnTo>
                      <a:pt x="159" y="8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94" name="Freeform 289"/>
              <p:cNvSpPr>
                <a:spLocks/>
              </p:cNvSpPr>
              <p:nvPr/>
            </p:nvSpPr>
            <p:spPr bwMode="auto">
              <a:xfrm>
                <a:off x="2134" y="2274"/>
                <a:ext cx="202" cy="202"/>
              </a:xfrm>
              <a:custGeom>
                <a:avLst/>
                <a:gdLst>
                  <a:gd name="T0" fmla="*/ 109 w 202"/>
                  <a:gd name="T1" fmla="*/ 0 h 202"/>
                  <a:gd name="T2" fmla="*/ 67 w 202"/>
                  <a:gd name="T3" fmla="*/ 8 h 202"/>
                  <a:gd name="T4" fmla="*/ 34 w 202"/>
                  <a:gd name="T5" fmla="*/ 34 h 202"/>
                  <a:gd name="T6" fmla="*/ 9 w 202"/>
                  <a:gd name="T7" fmla="*/ 67 h 202"/>
                  <a:gd name="T8" fmla="*/ 0 w 202"/>
                  <a:gd name="T9" fmla="*/ 101 h 202"/>
                  <a:gd name="T10" fmla="*/ 9 w 202"/>
                  <a:gd name="T11" fmla="*/ 143 h 202"/>
                  <a:gd name="T12" fmla="*/ 34 w 202"/>
                  <a:gd name="T13" fmla="*/ 177 h 202"/>
                  <a:gd name="T14" fmla="*/ 67 w 202"/>
                  <a:gd name="T15" fmla="*/ 193 h 202"/>
                  <a:gd name="T16" fmla="*/ 109 w 202"/>
                  <a:gd name="T17" fmla="*/ 202 h 202"/>
                  <a:gd name="T18" fmla="*/ 143 w 202"/>
                  <a:gd name="T19" fmla="*/ 193 h 202"/>
                  <a:gd name="T20" fmla="*/ 177 w 202"/>
                  <a:gd name="T21" fmla="*/ 177 h 202"/>
                  <a:gd name="T22" fmla="*/ 193 w 202"/>
                  <a:gd name="T23" fmla="*/ 143 h 202"/>
                  <a:gd name="T24" fmla="*/ 202 w 202"/>
                  <a:gd name="T25" fmla="*/ 101 h 202"/>
                  <a:gd name="T26" fmla="*/ 193 w 202"/>
                  <a:gd name="T27" fmla="*/ 67 h 202"/>
                  <a:gd name="T28" fmla="*/ 177 w 202"/>
                  <a:gd name="T29" fmla="*/ 34 h 202"/>
                  <a:gd name="T30" fmla="*/ 143 w 202"/>
                  <a:gd name="T31" fmla="*/ 8 h 202"/>
                  <a:gd name="T32" fmla="*/ 109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09" y="0"/>
                    </a:moveTo>
                    <a:lnTo>
                      <a:pt x="67" y="8"/>
                    </a:lnTo>
                    <a:lnTo>
                      <a:pt x="34" y="34"/>
                    </a:lnTo>
                    <a:lnTo>
                      <a:pt x="9" y="67"/>
                    </a:lnTo>
                    <a:lnTo>
                      <a:pt x="0" y="101"/>
                    </a:lnTo>
                    <a:lnTo>
                      <a:pt x="9" y="143"/>
                    </a:lnTo>
                    <a:lnTo>
                      <a:pt x="34" y="177"/>
                    </a:lnTo>
                    <a:lnTo>
                      <a:pt x="67" y="193"/>
                    </a:lnTo>
                    <a:lnTo>
                      <a:pt x="109" y="202"/>
                    </a:lnTo>
                    <a:lnTo>
                      <a:pt x="143" y="193"/>
                    </a:lnTo>
                    <a:lnTo>
                      <a:pt x="177" y="177"/>
                    </a:lnTo>
                    <a:lnTo>
                      <a:pt x="193" y="143"/>
                    </a:lnTo>
                    <a:lnTo>
                      <a:pt x="202" y="101"/>
                    </a:lnTo>
                    <a:lnTo>
                      <a:pt x="193" y="67"/>
                    </a:lnTo>
                    <a:lnTo>
                      <a:pt x="177" y="34"/>
                    </a:lnTo>
                    <a:lnTo>
                      <a:pt x="143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95" name="Freeform 290"/>
              <p:cNvSpPr>
                <a:spLocks/>
              </p:cNvSpPr>
              <p:nvPr/>
            </p:nvSpPr>
            <p:spPr bwMode="auto">
              <a:xfrm>
                <a:off x="2143" y="2282"/>
                <a:ext cx="184" cy="194"/>
              </a:xfrm>
              <a:custGeom>
                <a:avLst/>
                <a:gdLst>
                  <a:gd name="T0" fmla="*/ 100 w 184"/>
                  <a:gd name="T1" fmla="*/ 0 h 194"/>
                  <a:gd name="T2" fmla="*/ 58 w 184"/>
                  <a:gd name="T3" fmla="*/ 9 h 194"/>
                  <a:gd name="T4" fmla="*/ 25 w 184"/>
                  <a:gd name="T5" fmla="*/ 26 h 194"/>
                  <a:gd name="T6" fmla="*/ 8 w 184"/>
                  <a:gd name="T7" fmla="*/ 59 h 194"/>
                  <a:gd name="T8" fmla="*/ 0 w 184"/>
                  <a:gd name="T9" fmla="*/ 93 h 194"/>
                  <a:gd name="T10" fmla="*/ 8 w 184"/>
                  <a:gd name="T11" fmla="*/ 127 h 194"/>
                  <a:gd name="T12" fmla="*/ 25 w 184"/>
                  <a:gd name="T13" fmla="*/ 160 h 194"/>
                  <a:gd name="T14" fmla="*/ 58 w 184"/>
                  <a:gd name="T15" fmla="*/ 185 h 194"/>
                  <a:gd name="T16" fmla="*/ 100 w 184"/>
                  <a:gd name="T17" fmla="*/ 194 h 194"/>
                  <a:gd name="T18" fmla="*/ 134 w 184"/>
                  <a:gd name="T19" fmla="*/ 185 h 194"/>
                  <a:gd name="T20" fmla="*/ 159 w 184"/>
                  <a:gd name="T21" fmla="*/ 160 h 194"/>
                  <a:gd name="T22" fmla="*/ 176 w 184"/>
                  <a:gd name="T23" fmla="*/ 127 h 194"/>
                  <a:gd name="T24" fmla="*/ 184 w 184"/>
                  <a:gd name="T25" fmla="*/ 93 h 194"/>
                  <a:gd name="T26" fmla="*/ 176 w 184"/>
                  <a:gd name="T27" fmla="*/ 59 h 194"/>
                  <a:gd name="T28" fmla="*/ 159 w 184"/>
                  <a:gd name="T29" fmla="*/ 26 h 194"/>
                  <a:gd name="T30" fmla="*/ 134 w 184"/>
                  <a:gd name="T31" fmla="*/ 9 h 194"/>
                  <a:gd name="T32" fmla="*/ 100 w 184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4"/>
                  <a:gd name="T52" fmla="*/ 0 h 194"/>
                  <a:gd name="T53" fmla="*/ 184 w 184"/>
                  <a:gd name="T54" fmla="*/ 194 h 1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4" h="194">
                    <a:moveTo>
                      <a:pt x="100" y="0"/>
                    </a:moveTo>
                    <a:lnTo>
                      <a:pt x="58" y="9"/>
                    </a:lnTo>
                    <a:lnTo>
                      <a:pt x="25" y="26"/>
                    </a:lnTo>
                    <a:lnTo>
                      <a:pt x="8" y="59"/>
                    </a:lnTo>
                    <a:lnTo>
                      <a:pt x="0" y="93"/>
                    </a:lnTo>
                    <a:lnTo>
                      <a:pt x="8" y="127"/>
                    </a:lnTo>
                    <a:lnTo>
                      <a:pt x="25" y="160"/>
                    </a:lnTo>
                    <a:lnTo>
                      <a:pt x="58" y="185"/>
                    </a:lnTo>
                    <a:lnTo>
                      <a:pt x="100" y="194"/>
                    </a:lnTo>
                    <a:lnTo>
                      <a:pt x="134" y="185"/>
                    </a:lnTo>
                    <a:lnTo>
                      <a:pt x="159" y="160"/>
                    </a:lnTo>
                    <a:lnTo>
                      <a:pt x="176" y="127"/>
                    </a:lnTo>
                    <a:lnTo>
                      <a:pt x="184" y="93"/>
                    </a:lnTo>
                    <a:lnTo>
                      <a:pt x="176" y="59"/>
                    </a:lnTo>
                    <a:lnTo>
                      <a:pt x="159" y="26"/>
                    </a:lnTo>
                    <a:lnTo>
                      <a:pt x="134" y="9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96" name="Freeform 291"/>
              <p:cNvSpPr>
                <a:spLocks/>
              </p:cNvSpPr>
              <p:nvPr/>
            </p:nvSpPr>
            <p:spPr bwMode="auto">
              <a:xfrm>
                <a:off x="2151" y="2291"/>
                <a:ext cx="176" cy="176"/>
              </a:xfrm>
              <a:custGeom>
                <a:avLst/>
                <a:gdLst>
                  <a:gd name="T0" fmla="*/ 92 w 176"/>
                  <a:gd name="T1" fmla="*/ 0 h 176"/>
                  <a:gd name="T2" fmla="*/ 59 w 176"/>
                  <a:gd name="T3" fmla="*/ 8 h 176"/>
                  <a:gd name="T4" fmla="*/ 25 w 176"/>
                  <a:gd name="T5" fmla="*/ 25 h 176"/>
                  <a:gd name="T6" fmla="*/ 8 w 176"/>
                  <a:gd name="T7" fmla="*/ 50 h 176"/>
                  <a:gd name="T8" fmla="*/ 0 w 176"/>
                  <a:gd name="T9" fmla="*/ 84 h 176"/>
                  <a:gd name="T10" fmla="*/ 8 w 176"/>
                  <a:gd name="T11" fmla="*/ 118 h 176"/>
                  <a:gd name="T12" fmla="*/ 25 w 176"/>
                  <a:gd name="T13" fmla="*/ 151 h 176"/>
                  <a:gd name="T14" fmla="*/ 59 w 176"/>
                  <a:gd name="T15" fmla="*/ 168 h 176"/>
                  <a:gd name="T16" fmla="*/ 92 w 176"/>
                  <a:gd name="T17" fmla="*/ 176 h 176"/>
                  <a:gd name="T18" fmla="*/ 126 w 176"/>
                  <a:gd name="T19" fmla="*/ 168 h 176"/>
                  <a:gd name="T20" fmla="*/ 151 w 176"/>
                  <a:gd name="T21" fmla="*/ 151 h 176"/>
                  <a:gd name="T22" fmla="*/ 168 w 176"/>
                  <a:gd name="T23" fmla="*/ 118 h 176"/>
                  <a:gd name="T24" fmla="*/ 176 w 176"/>
                  <a:gd name="T25" fmla="*/ 84 h 176"/>
                  <a:gd name="T26" fmla="*/ 168 w 176"/>
                  <a:gd name="T27" fmla="*/ 50 h 176"/>
                  <a:gd name="T28" fmla="*/ 151 w 176"/>
                  <a:gd name="T29" fmla="*/ 25 h 176"/>
                  <a:gd name="T30" fmla="*/ 126 w 176"/>
                  <a:gd name="T31" fmla="*/ 8 h 176"/>
                  <a:gd name="T32" fmla="*/ 92 w 176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6"/>
                  <a:gd name="T52" fmla="*/ 0 h 176"/>
                  <a:gd name="T53" fmla="*/ 176 w 176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6" h="176">
                    <a:moveTo>
                      <a:pt x="92" y="0"/>
                    </a:moveTo>
                    <a:lnTo>
                      <a:pt x="59" y="8"/>
                    </a:lnTo>
                    <a:lnTo>
                      <a:pt x="25" y="25"/>
                    </a:lnTo>
                    <a:lnTo>
                      <a:pt x="8" y="50"/>
                    </a:lnTo>
                    <a:lnTo>
                      <a:pt x="0" y="84"/>
                    </a:lnTo>
                    <a:lnTo>
                      <a:pt x="8" y="118"/>
                    </a:lnTo>
                    <a:lnTo>
                      <a:pt x="25" y="151"/>
                    </a:lnTo>
                    <a:lnTo>
                      <a:pt x="59" y="168"/>
                    </a:lnTo>
                    <a:lnTo>
                      <a:pt x="92" y="176"/>
                    </a:lnTo>
                    <a:lnTo>
                      <a:pt x="126" y="168"/>
                    </a:lnTo>
                    <a:lnTo>
                      <a:pt x="151" y="151"/>
                    </a:lnTo>
                    <a:lnTo>
                      <a:pt x="168" y="118"/>
                    </a:lnTo>
                    <a:lnTo>
                      <a:pt x="176" y="84"/>
                    </a:lnTo>
                    <a:lnTo>
                      <a:pt x="168" y="50"/>
                    </a:lnTo>
                    <a:lnTo>
                      <a:pt x="151" y="25"/>
                    </a:lnTo>
                    <a:lnTo>
                      <a:pt x="126" y="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97" name="Freeform 292"/>
              <p:cNvSpPr>
                <a:spLocks/>
              </p:cNvSpPr>
              <p:nvPr/>
            </p:nvSpPr>
            <p:spPr bwMode="auto">
              <a:xfrm>
                <a:off x="2159" y="2299"/>
                <a:ext cx="160" cy="160"/>
              </a:xfrm>
              <a:custGeom>
                <a:avLst/>
                <a:gdLst>
                  <a:gd name="T0" fmla="*/ 84 w 160"/>
                  <a:gd name="T1" fmla="*/ 0 h 160"/>
                  <a:gd name="T2" fmla="*/ 51 w 160"/>
                  <a:gd name="T3" fmla="*/ 9 h 160"/>
                  <a:gd name="T4" fmla="*/ 26 w 160"/>
                  <a:gd name="T5" fmla="*/ 25 h 160"/>
                  <a:gd name="T6" fmla="*/ 9 w 160"/>
                  <a:gd name="T7" fmla="*/ 51 h 160"/>
                  <a:gd name="T8" fmla="*/ 0 w 160"/>
                  <a:gd name="T9" fmla="*/ 76 h 160"/>
                  <a:gd name="T10" fmla="*/ 9 w 160"/>
                  <a:gd name="T11" fmla="*/ 110 h 160"/>
                  <a:gd name="T12" fmla="*/ 26 w 160"/>
                  <a:gd name="T13" fmla="*/ 135 h 160"/>
                  <a:gd name="T14" fmla="*/ 51 w 160"/>
                  <a:gd name="T15" fmla="*/ 152 h 160"/>
                  <a:gd name="T16" fmla="*/ 84 w 160"/>
                  <a:gd name="T17" fmla="*/ 160 h 160"/>
                  <a:gd name="T18" fmla="*/ 118 w 160"/>
                  <a:gd name="T19" fmla="*/ 152 h 160"/>
                  <a:gd name="T20" fmla="*/ 135 w 160"/>
                  <a:gd name="T21" fmla="*/ 135 h 160"/>
                  <a:gd name="T22" fmla="*/ 152 w 160"/>
                  <a:gd name="T23" fmla="*/ 110 h 160"/>
                  <a:gd name="T24" fmla="*/ 160 w 160"/>
                  <a:gd name="T25" fmla="*/ 76 h 160"/>
                  <a:gd name="T26" fmla="*/ 152 w 160"/>
                  <a:gd name="T27" fmla="*/ 51 h 160"/>
                  <a:gd name="T28" fmla="*/ 135 w 160"/>
                  <a:gd name="T29" fmla="*/ 25 h 160"/>
                  <a:gd name="T30" fmla="*/ 118 w 160"/>
                  <a:gd name="T31" fmla="*/ 9 h 160"/>
                  <a:gd name="T32" fmla="*/ 84 w 160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160"/>
                  <a:gd name="T53" fmla="*/ 160 w 160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160">
                    <a:moveTo>
                      <a:pt x="84" y="0"/>
                    </a:moveTo>
                    <a:lnTo>
                      <a:pt x="51" y="9"/>
                    </a:lnTo>
                    <a:lnTo>
                      <a:pt x="26" y="25"/>
                    </a:lnTo>
                    <a:lnTo>
                      <a:pt x="9" y="51"/>
                    </a:lnTo>
                    <a:lnTo>
                      <a:pt x="0" y="76"/>
                    </a:lnTo>
                    <a:lnTo>
                      <a:pt x="9" y="110"/>
                    </a:lnTo>
                    <a:lnTo>
                      <a:pt x="26" y="135"/>
                    </a:lnTo>
                    <a:lnTo>
                      <a:pt x="51" y="152"/>
                    </a:lnTo>
                    <a:lnTo>
                      <a:pt x="84" y="160"/>
                    </a:lnTo>
                    <a:lnTo>
                      <a:pt x="118" y="152"/>
                    </a:lnTo>
                    <a:lnTo>
                      <a:pt x="135" y="135"/>
                    </a:lnTo>
                    <a:lnTo>
                      <a:pt x="152" y="110"/>
                    </a:lnTo>
                    <a:lnTo>
                      <a:pt x="160" y="76"/>
                    </a:lnTo>
                    <a:lnTo>
                      <a:pt x="152" y="51"/>
                    </a:lnTo>
                    <a:lnTo>
                      <a:pt x="135" y="25"/>
                    </a:lnTo>
                    <a:lnTo>
                      <a:pt x="118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98" name="Freeform 293"/>
              <p:cNvSpPr>
                <a:spLocks/>
              </p:cNvSpPr>
              <p:nvPr/>
            </p:nvSpPr>
            <p:spPr bwMode="auto">
              <a:xfrm>
                <a:off x="2168" y="2308"/>
                <a:ext cx="143" cy="143"/>
              </a:xfrm>
              <a:custGeom>
                <a:avLst/>
                <a:gdLst>
                  <a:gd name="T0" fmla="*/ 75 w 143"/>
                  <a:gd name="T1" fmla="*/ 0 h 143"/>
                  <a:gd name="T2" fmla="*/ 50 w 143"/>
                  <a:gd name="T3" fmla="*/ 8 h 143"/>
                  <a:gd name="T4" fmla="*/ 25 w 143"/>
                  <a:gd name="T5" fmla="*/ 25 h 143"/>
                  <a:gd name="T6" fmla="*/ 8 w 143"/>
                  <a:gd name="T7" fmla="*/ 42 h 143"/>
                  <a:gd name="T8" fmla="*/ 0 w 143"/>
                  <a:gd name="T9" fmla="*/ 67 h 143"/>
                  <a:gd name="T10" fmla="*/ 8 w 143"/>
                  <a:gd name="T11" fmla="*/ 101 h 143"/>
                  <a:gd name="T12" fmla="*/ 25 w 143"/>
                  <a:gd name="T13" fmla="*/ 117 h 143"/>
                  <a:gd name="T14" fmla="*/ 50 w 143"/>
                  <a:gd name="T15" fmla="*/ 134 h 143"/>
                  <a:gd name="T16" fmla="*/ 75 w 143"/>
                  <a:gd name="T17" fmla="*/ 143 h 143"/>
                  <a:gd name="T18" fmla="*/ 101 w 143"/>
                  <a:gd name="T19" fmla="*/ 134 h 143"/>
                  <a:gd name="T20" fmla="*/ 126 w 143"/>
                  <a:gd name="T21" fmla="*/ 117 h 143"/>
                  <a:gd name="T22" fmla="*/ 134 w 143"/>
                  <a:gd name="T23" fmla="*/ 101 h 143"/>
                  <a:gd name="T24" fmla="*/ 143 w 143"/>
                  <a:gd name="T25" fmla="*/ 67 h 143"/>
                  <a:gd name="T26" fmla="*/ 134 w 143"/>
                  <a:gd name="T27" fmla="*/ 42 h 143"/>
                  <a:gd name="T28" fmla="*/ 126 w 143"/>
                  <a:gd name="T29" fmla="*/ 25 h 143"/>
                  <a:gd name="T30" fmla="*/ 101 w 143"/>
                  <a:gd name="T31" fmla="*/ 8 h 143"/>
                  <a:gd name="T32" fmla="*/ 75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75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25" y="117"/>
                    </a:lnTo>
                    <a:lnTo>
                      <a:pt x="50" y="134"/>
                    </a:lnTo>
                    <a:lnTo>
                      <a:pt x="75" y="143"/>
                    </a:lnTo>
                    <a:lnTo>
                      <a:pt x="101" y="134"/>
                    </a:lnTo>
                    <a:lnTo>
                      <a:pt x="126" y="117"/>
                    </a:lnTo>
                    <a:lnTo>
                      <a:pt x="134" y="101"/>
                    </a:lnTo>
                    <a:lnTo>
                      <a:pt x="143" y="67"/>
                    </a:lnTo>
                    <a:lnTo>
                      <a:pt x="134" y="42"/>
                    </a:lnTo>
                    <a:lnTo>
                      <a:pt x="126" y="25"/>
                    </a:lnTo>
                    <a:lnTo>
                      <a:pt x="101" y="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99" name="Freeform 294"/>
              <p:cNvSpPr>
                <a:spLocks/>
              </p:cNvSpPr>
              <p:nvPr/>
            </p:nvSpPr>
            <p:spPr bwMode="auto">
              <a:xfrm>
                <a:off x="2176" y="2316"/>
                <a:ext cx="126" cy="126"/>
              </a:xfrm>
              <a:custGeom>
                <a:avLst/>
                <a:gdLst>
                  <a:gd name="T0" fmla="*/ 67 w 126"/>
                  <a:gd name="T1" fmla="*/ 0 h 126"/>
                  <a:gd name="T2" fmla="*/ 42 w 126"/>
                  <a:gd name="T3" fmla="*/ 8 h 126"/>
                  <a:gd name="T4" fmla="*/ 25 w 126"/>
                  <a:gd name="T5" fmla="*/ 25 h 126"/>
                  <a:gd name="T6" fmla="*/ 9 w 126"/>
                  <a:gd name="T7" fmla="*/ 42 h 126"/>
                  <a:gd name="T8" fmla="*/ 0 w 126"/>
                  <a:gd name="T9" fmla="*/ 67 h 126"/>
                  <a:gd name="T10" fmla="*/ 9 w 126"/>
                  <a:gd name="T11" fmla="*/ 93 h 126"/>
                  <a:gd name="T12" fmla="*/ 25 w 126"/>
                  <a:gd name="T13" fmla="*/ 109 h 126"/>
                  <a:gd name="T14" fmla="*/ 42 w 126"/>
                  <a:gd name="T15" fmla="*/ 126 h 126"/>
                  <a:gd name="T16" fmla="*/ 67 w 126"/>
                  <a:gd name="T17" fmla="*/ 126 h 126"/>
                  <a:gd name="T18" fmla="*/ 93 w 126"/>
                  <a:gd name="T19" fmla="*/ 126 h 126"/>
                  <a:gd name="T20" fmla="*/ 109 w 126"/>
                  <a:gd name="T21" fmla="*/ 109 h 126"/>
                  <a:gd name="T22" fmla="*/ 126 w 126"/>
                  <a:gd name="T23" fmla="*/ 93 h 126"/>
                  <a:gd name="T24" fmla="*/ 126 w 126"/>
                  <a:gd name="T25" fmla="*/ 67 h 126"/>
                  <a:gd name="T26" fmla="*/ 126 w 126"/>
                  <a:gd name="T27" fmla="*/ 42 h 126"/>
                  <a:gd name="T28" fmla="*/ 109 w 126"/>
                  <a:gd name="T29" fmla="*/ 25 h 126"/>
                  <a:gd name="T30" fmla="*/ 93 w 126"/>
                  <a:gd name="T31" fmla="*/ 8 h 126"/>
                  <a:gd name="T32" fmla="*/ 67 w 126"/>
                  <a:gd name="T33" fmla="*/ 0 h 1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6"/>
                  <a:gd name="T53" fmla="*/ 126 w 126"/>
                  <a:gd name="T54" fmla="*/ 126 h 1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6">
                    <a:moveTo>
                      <a:pt x="67" y="0"/>
                    </a:moveTo>
                    <a:lnTo>
                      <a:pt x="42" y="8"/>
                    </a:lnTo>
                    <a:lnTo>
                      <a:pt x="25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93"/>
                    </a:lnTo>
                    <a:lnTo>
                      <a:pt x="25" y="109"/>
                    </a:lnTo>
                    <a:lnTo>
                      <a:pt x="42" y="126"/>
                    </a:lnTo>
                    <a:lnTo>
                      <a:pt x="67" y="126"/>
                    </a:lnTo>
                    <a:lnTo>
                      <a:pt x="93" y="126"/>
                    </a:lnTo>
                    <a:lnTo>
                      <a:pt x="109" y="109"/>
                    </a:lnTo>
                    <a:lnTo>
                      <a:pt x="126" y="93"/>
                    </a:lnTo>
                    <a:lnTo>
                      <a:pt x="126" y="67"/>
                    </a:lnTo>
                    <a:lnTo>
                      <a:pt x="126" y="42"/>
                    </a:lnTo>
                    <a:lnTo>
                      <a:pt x="109" y="25"/>
                    </a:lnTo>
                    <a:lnTo>
                      <a:pt x="93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00" name="Freeform 295"/>
              <p:cNvSpPr>
                <a:spLocks/>
              </p:cNvSpPr>
              <p:nvPr/>
            </p:nvSpPr>
            <p:spPr bwMode="auto">
              <a:xfrm>
                <a:off x="2185" y="2324"/>
                <a:ext cx="109" cy="110"/>
              </a:xfrm>
              <a:custGeom>
                <a:avLst/>
                <a:gdLst>
                  <a:gd name="T0" fmla="*/ 58 w 109"/>
                  <a:gd name="T1" fmla="*/ 0 h 110"/>
                  <a:gd name="T2" fmla="*/ 33 w 109"/>
                  <a:gd name="T3" fmla="*/ 9 h 110"/>
                  <a:gd name="T4" fmla="*/ 16 w 109"/>
                  <a:gd name="T5" fmla="*/ 17 h 110"/>
                  <a:gd name="T6" fmla="*/ 8 w 109"/>
                  <a:gd name="T7" fmla="*/ 34 h 110"/>
                  <a:gd name="T8" fmla="*/ 0 w 109"/>
                  <a:gd name="T9" fmla="*/ 59 h 110"/>
                  <a:gd name="T10" fmla="*/ 8 w 109"/>
                  <a:gd name="T11" fmla="*/ 76 h 110"/>
                  <a:gd name="T12" fmla="*/ 16 w 109"/>
                  <a:gd name="T13" fmla="*/ 93 h 110"/>
                  <a:gd name="T14" fmla="*/ 33 w 109"/>
                  <a:gd name="T15" fmla="*/ 110 h 110"/>
                  <a:gd name="T16" fmla="*/ 58 w 109"/>
                  <a:gd name="T17" fmla="*/ 110 h 110"/>
                  <a:gd name="T18" fmla="*/ 75 w 109"/>
                  <a:gd name="T19" fmla="*/ 110 h 110"/>
                  <a:gd name="T20" fmla="*/ 92 w 109"/>
                  <a:gd name="T21" fmla="*/ 93 h 110"/>
                  <a:gd name="T22" fmla="*/ 109 w 109"/>
                  <a:gd name="T23" fmla="*/ 76 h 110"/>
                  <a:gd name="T24" fmla="*/ 109 w 109"/>
                  <a:gd name="T25" fmla="*/ 59 h 110"/>
                  <a:gd name="T26" fmla="*/ 109 w 109"/>
                  <a:gd name="T27" fmla="*/ 34 h 110"/>
                  <a:gd name="T28" fmla="*/ 92 w 109"/>
                  <a:gd name="T29" fmla="*/ 17 h 110"/>
                  <a:gd name="T30" fmla="*/ 75 w 109"/>
                  <a:gd name="T31" fmla="*/ 9 h 110"/>
                  <a:gd name="T32" fmla="*/ 58 w 10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10"/>
                  <a:gd name="T53" fmla="*/ 109 w 10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10">
                    <a:moveTo>
                      <a:pt x="58" y="0"/>
                    </a:moveTo>
                    <a:lnTo>
                      <a:pt x="33" y="9"/>
                    </a:lnTo>
                    <a:lnTo>
                      <a:pt x="16" y="17"/>
                    </a:lnTo>
                    <a:lnTo>
                      <a:pt x="8" y="34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6" y="93"/>
                    </a:lnTo>
                    <a:lnTo>
                      <a:pt x="33" y="110"/>
                    </a:lnTo>
                    <a:lnTo>
                      <a:pt x="58" y="110"/>
                    </a:lnTo>
                    <a:lnTo>
                      <a:pt x="75" y="110"/>
                    </a:lnTo>
                    <a:lnTo>
                      <a:pt x="92" y="93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4"/>
                    </a:lnTo>
                    <a:lnTo>
                      <a:pt x="92" y="17"/>
                    </a:lnTo>
                    <a:lnTo>
                      <a:pt x="75" y="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01" name="Freeform 296"/>
              <p:cNvSpPr>
                <a:spLocks/>
              </p:cNvSpPr>
              <p:nvPr/>
            </p:nvSpPr>
            <p:spPr bwMode="auto">
              <a:xfrm>
                <a:off x="2193" y="2333"/>
                <a:ext cx="92" cy="92"/>
              </a:xfrm>
              <a:custGeom>
                <a:avLst/>
                <a:gdLst>
                  <a:gd name="T0" fmla="*/ 50 w 92"/>
                  <a:gd name="T1" fmla="*/ 0 h 92"/>
                  <a:gd name="T2" fmla="*/ 34 w 92"/>
                  <a:gd name="T3" fmla="*/ 8 h 92"/>
                  <a:gd name="T4" fmla="*/ 17 w 92"/>
                  <a:gd name="T5" fmla="*/ 17 h 92"/>
                  <a:gd name="T6" fmla="*/ 8 w 92"/>
                  <a:gd name="T7" fmla="*/ 33 h 92"/>
                  <a:gd name="T8" fmla="*/ 0 w 92"/>
                  <a:gd name="T9" fmla="*/ 50 h 92"/>
                  <a:gd name="T10" fmla="*/ 8 w 92"/>
                  <a:gd name="T11" fmla="*/ 67 h 92"/>
                  <a:gd name="T12" fmla="*/ 17 w 92"/>
                  <a:gd name="T13" fmla="*/ 84 h 92"/>
                  <a:gd name="T14" fmla="*/ 50 w 92"/>
                  <a:gd name="T15" fmla="*/ 92 h 92"/>
                  <a:gd name="T16" fmla="*/ 84 w 92"/>
                  <a:gd name="T17" fmla="*/ 84 h 92"/>
                  <a:gd name="T18" fmla="*/ 92 w 92"/>
                  <a:gd name="T19" fmla="*/ 50 h 92"/>
                  <a:gd name="T20" fmla="*/ 84 w 92"/>
                  <a:gd name="T21" fmla="*/ 17 h 92"/>
                  <a:gd name="T22" fmla="*/ 67 w 92"/>
                  <a:gd name="T23" fmla="*/ 8 h 92"/>
                  <a:gd name="T24" fmla="*/ 50 w 92"/>
                  <a:gd name="T25" fmla="*/ 0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92"/>
                  <a:gd name="T41" fmla="*/ 92 w 92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92">
                    <a:moveTo>
                      <a:pt x="50" y="0"/>
                    </a:moveTo>
                    <a:lnTo>
                      <a:pt x="34" y="8"/>
                    </a:lnTo>
                    <a:lnTo>
                      <a:pt x="17" y="17"/>
                    </a:lnTo>
                    <a:lnTo>
                      <a:pt x="8" y="33"/>
                    </a:lnTo>
                    <a:lnTo>
                      <a:pt x="0" y="50"/>
                    </a:lnTo>
                    <a:lnTo>
                      <a:pt x="8" y="67"/>
                    </a:lnTo>
                    <a:lnTo>
                      <a:pt x="17" y="84"/>
                    </a:lnTo>
                    <a:lnTo>
                      <a:pt x="50" y="92"/>
                    </a:lnTo>
                    <a:lnTo>
                      <a:pt x="84" y="84"/>
                    </a:lnTo>
                    <a:lnTo>
                      <a:pt x="92" y="50"/>
                    </a:lnTo>
                    <a:lnTo>
                      <a:pt x="84" y="17"/>
                    </a:lnTo>
                    <a:lnTo>
                      <a:pt x="67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02" name="Freeform 297"/>
              <p:cNvSpPr>
                <a:spLocks/>
              </p:cNvSpPr>
              <p:nvPr/>
            </p:nvSpPr>
            <p:spPr bwMode="auto">
              <a:xfrm>
                <a:off x="2201" y="2341"/>
                <a:ext cx="76" cy="76"/>
              </a:xfrm>
              <a:custGeom>
                <a:avLst/>
                <a:gdLst>
                  <a:gd name="T0" fmla="*/ 42 w 76"/>
                  <a:gd name="T1" fmla="*/ 0 h 76"/>
                  <a:gd name="T2" fmla="*/ 9 w 76"/>
                  <a:gd name="T3" fmla="*/ 9 h 76"/>
                  <a:gd name="T4" fmla="*/ 0 w 76"/>
                  <a:gd name="T5" fmla="*/ 42 h 76"/>
                  <a:gd name="T6" fmla="*/ 9 w 76"/>
                  <a:gd name="T7" fmla="*/ 68 h 76"/>
                  <a:gd name="T8" fmla="*/ 42 w 76"/>
                  <a:gd name="T9" fmla="*/ 76 h 76"/>
                  <a:gd name="T10" fmla="*/ 68 w 76"/>
                  <a:gd name="T11" fmla="*/ 68 h 76"/>
                  <a:gd name="T12" fmla="*/ 76 w 76"/>
                  <a:gd name="T13" fmla="*/ 42 h 76"/>
                  <a:gd name="T14" fmla="*/ 68 w 76"/>
                  <a:gd name="T15" fmla="*/ 9 h 76"/>
                  <a:gd name="T16" fmla="*/ 42 w 7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6"/>
                  <a:gd name="T29" fmla="*/ 76 w 7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6">
                    <a:moveTo>
                      <a:pt x="42" y="0"/>
                    </a:moveTo>
                    <a:lnTo>
                      <a:pt x="9" y="9"/>
                    </a:lnTo>
                    <a:lnTo>
                      <a:pt x="0" y="42"/>
                    </a:lnTo>
                    <a:lnTo>
                      <a:pt x="9" y="68"/>
                    </a:lnTo>
                    <a:lnTo>
                      <a:pt x="42" y="76"/>
                    </a:lnTo>
                    <a:lnTo>
                      <a:pt x="68" y="68"/>
                    </a:lnTo>
                    <a:lnTo>
                      <a:pt x="76" y="42"/>
                    </a:lnTo>
                    <a:lnTo>
                      <a:pt x="68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03" name="Freeform 298"/>
              <p:cNvSpPr>
                <a:spLocks/>
              </p:cNvSpPr>
              <p:nvPr/>
            </p:nvSpPr>
            <p:spPr bwMode="auto">
              <a:xfrm>
                <a:off x="2210" y="2350"/>
                <a:ext cx="59" cy="67"/>
              </a:xfrm>
              <a:custGeom>
                <a:avLst/>
                <a:gdLst>
                  <a:gd name="T0" fmla="*/ 33 w 59"/>
                  <a:gd name="T1" fmla="*/ 0 h 67"/>
                  <a:gd name="T2" fmla="*/ 8 w 59"/>
                  <a:gd name="T3" fmla="*/ 8 h 67"/>
                  <a:gd name="T4" fmla="*/ 0 w 59"/>
                  <a:gd name="T5" fmla="*/ 33 h 67"/>
                  <a:gd name="T6" fmla="*/ 8 w 59"/>
                  <a:gd name="T7" fmla="*/ 59 h 67"/>
                  <a:gd name="T8" fmla="*/ 33 w 59"/>
                  <a:gd name="T9" fmla="*/ 67 h 67"/>
                  <a:gd name="T10" fmla="*/ 50 w 59"/>
                  <a:gd name="T11" fmla="*/ 59 h 67"/>
                  <a:gd name="T12" fmla="*/ 59 w 59"/>
                  <a:gd name="T13" fmla="*/ 33 h 67"/>
                  <a:gd name="T14" fmla="*/ 50 w 59"/>
                  <a:gd name="T15" fmla="*/ 8 h 67"/>
                  <a:gd name="T16" fmla="*/ 33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3" y="0"/>
                    </a:moveTo>
                    <a:lnTo>
                      <a:pt x="8" y="8"/>
                    </a:lnTo>
                    <a:lnTo>
                      <a:pt x="0" y="33"/>
                    </a:lnTo>
                    <a:lnTo>
                      <a:pt x="8" y="59"/>
                    </a:lnTo>
                    <a:lnTo>
                      <a:pt x="33" y="67"/>
                    </a:lnTo>
                    <a:lnTo>
                      <a:pt x="50" y="59"/>
                    </a:lnTo>
                    <a:lnTo>
                      <a:pt x="59" y="33"/>
                    </a:lnTo>
                    <a:lnTo>
                      <a:pt x="50" y="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04" name="Freeform 299"/>
              <p:cNvSpPr>
                <a:spLocks/>
              </p:cNvSpPr>
              <p:nvPr/>
            </p:nvSpPr>
            <p:spPr bwMode="auto">
              <a:xfrm>
                <a:off x="2218" y="2358"/>
                <a:ext cx="51" cy="51"/>
              </a:xfrm>
              <a:custGeom>
                <a:avLst/>
                <a:gdLst>
                  <a:gd name="T0" fmla="*/ 25 w 51"/>
                  <a:gd name="T1" fmla="*/ 0 h 51"/>
                  <a:gd name="T2" fmla="*/ 9 w 51"/>
                  <a:gd name="T3" fmla="*/ 8 h 51"/>
                  <a:gd name="T4" fmla="*/ 0 w 51"/>
                  <a:gd name="T5" fmla="*/ 25 h 51"/>
                  <a:gd name="T6" fmla="*/ 9 w 51"/>
                  <a:gd name="T7" fmla="*/ 42 h 51"/>
                  <a:gd name="T8" fmla="*/ 25 w 51"/>
                  <a:gd name="T9" fmla="*/ 51 h 51"/>
                  <a:gd name="T10" fmla="*/ 42 w 51"/>
                  <a:gd name="T11" fmla="*/ 42 h 51"/>
                  <a:gd name="T12" fmla="*/ 51 w 51"/>
                  <a:gd name="T13" fmla="*/ 25 h 51"/>
                  <a:gd name="T14" fmla="*/ 42 w 51"/>
                  <a:gd name="T15" fmla="*/ 8 h 51"/>
                  <a:gd name="T16" fmla="*/ 25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1"/>
                  <a:gd name="T29" fmla="*/ 51 w 5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1">
                    <a:moveTo>
                      <a:pt x="25" y="0"/>
                    </a:moveTo>
                    <a:lnTo>
                      <a:pt x="9" y="8"/>
                    </a:lnTo>
                    <a:lnTo>
                      <a:pt x="0" y="25"/>
                    </a:lnTo>
                    <a:lnTo>
                      <a:pt x="9" y="42"/>
                    </a:lnTo>
                    <a:lnTo>
                      <a:pt x="25" y="51"/>
                    </a:lnTo>
                    <a:lnTo>
                      <a:pt x="42" y="42"/>
                    </a:lnTo>
                    <a:lnTo>
                      <a:pt x="51" y="25"/>
                    </a:lnTo>
                    <a:lnTo>
                      <a:pt x="42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05" name="Freeform 300"/>
              <p:cNvSpPr>
                <a:spLocks/>
              </p:cNvSpPr>
              <p:nvPr/>
            </p:nvSpPr>
            <p:spPr bwMode="auto">
              <a:xfrm>
                <a:off x="2227" y="2366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8 w 33"/>
                  <a:gd name="T3" fmla="*/ 9 h 34"/>
                  <a:gd name="T4" fmla="*/ 0 w 33"/>
                  <a:gd name="T5" fmla="*/ 17 h 34"/>
                  <a:gd name="T6" fmla="*/ 8 w 33"/>
                  <a:gd name="T7" fmla="*/ 26 h 34"/>
                  <a:gd name="T8" fmla="*/ 16 w 33"/>
                  <a:gd name="T9" fmla="*/ 34 h 34"/>
                  <a:gd name="T10" fmla="*/ 25 w 33"/>
                  <a:gd name="T11" fmla="*/ 26 h 34"/>
                  <a:gd name="T12" fmla="*/ 33 w 33"/>
                  <a:gd name="T13" fmla="*/ 17 h 34"/>
                  <a:gd name="T14" fmla="*/ 25 w 33"/>
                  <a:gd name="T15" fmla="*/ 9 h 34"/>
                  <a:gd name="T16" fmla="*/ 16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16" y="0"/>
                    </a:moveTo>
                    <a:lnTo>
                      <a:pt x="8" y="9"/>
                    </a:lnTo>
                    <a:lnTo>
                      <a:pt x="0" y="17"/>
                    </a:lnTo>
                    <a:lnTo>
                      <a:pt x="8" y="26"/>
                    </a:lnTo>
                    <a:lnTo>
                      <a:pt x="16" y="34"/>
                    </a:lnTo>
                    <a:lnTo>
                      <a:pt x="25" y="26"/>
                    </a:lnTo>
                    <a:lnTo>
                      <a:pt x="33" y="17"/>
                    </a:lnTo>
                    <a:lnTo>
                      <a:pt x="25" y="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06" name="Freeform 301"/>
              <p:cNvSpPr>
                <a:spLocks/>
              </p:cNvSpPr>
              <p:nvPr/>
            </p:nvSpPr>
            <p:spPr bwMode="auto">
              <a:xfrm>
                <a:off x="2235" y="2375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0 w 17"/>
                  <a:gd name="T3" fmla="*/ 0 h 17"/>
                  <a:gd name="T4" fmla="*/ 0 w 17"/>
                  <a:gd name="T5" fmla="*/ 8 h 17"/>
                  <a:gd name="T6" fmla="*/ 0 w 17"/>
                  <a:gd name="T7" fmla="*/ 17 h 17"/>
                  <a:gd name="T8" fmla="*/ 8 w 17"/>
                  <a:gd name="T9" fmla="*/ 17 h 17"/>
                  <a:gd name="T10" fmla="*/ 17 w 17"/>
                  <a:gd name="T11" fmla="*/ 17 h 17"/>
                  <a:gd name="T12" fmla="*/ 17 w 17"/>
                  <a:gd name="T13" fmla="*/ 8 h 17"/>
                  <a:gd name="T14" fmla="*/ 17 w 17"/>
                  <a:gd name="T15" fmla="*/ 0 h 17"/>
                  <a:gd name="T16" fmla="*/ 8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04" name="Group 318"/>
            <p:cNvGrpSpPr>
              <a:grpSpLocks/>
            </p:cNvGrpSpPr>
            <p:nvPr/>
          </p:nvGrpSpPr>
          <p:grpSpPr bwMode="auto">
            <a:xfrm>
              <a:off x="3735388" y="3570288"/>
              <a:ext cx="385762" cy="400050"/>
              <a:chOff x="2353" y="2249"/>
              <a:chExt cx="243" cy="252"/>
            </a:xfrm>
          </p:grpSpPr>
          <p:sp>
            <p:nvSpPr>
              <p:cNvPr id="877" name="Freeform 303"/>
              <p:cNvSpPr>
                <a:spLocks/>
              </p:cNvSpPr>
              <p:nvPr/>
            </p:nvSpPr>
            <p:spPr bwMode="auto">
              <a:xfrm>
                <a:off x="2353" y="2249"/>
                <a:ext cx="243" cy="252"/>
              </a:xfrm>
              <a:custGeom>
                <a:avLst/>
                <a:gdLst>
                  <a:gd name="T0" fmla="*/ 126 w 243"/>
                  <a:gd name="T1" fmla="*/ 0 h 252"/>
                  <a:gd name="T2" fmla="*/ 75 w 243"/>
                  <a:gd name="T3" fmla="*/ 8 h 252"/>
                  <a:gd name="T4" fmla="*/ 42 w 243"/>
                  <a:gd name="T5" fmla="*/ 42 h 252"/>
                  <a:gd name="T6" fmla="*/ 8 w 243"/>
                  <a:gd name="T7" fmla="*/ 75 h 252"/>
                  <a:gd name="T8" fmla="*/ 0 w 243"/>
                  <a:gd name="T9" fmla="*/ 126 h 252"/>
                  <a:gd name="T10" fmla="*/ 8 w 243"/>
                  <a:gd name="T11" fmla="*/ 176 h 252"/>
                  <a:gd name="T12" fmla="*/ 42 w 243"/>
                  <a:gd name="T13" fmla="*/ 218 h 252"/>
                  <a:gd name="T14" fmla="*/ 75 w 243"/>
                  <a:gd name="T15" fmla="*/ 244 h 252"/>
                  <a:gd name="T16" fmla="*/ 126 w 243"/>
                  <a:gd name="T17" fmla="*/ 252 h 252"/>
                  <a:gd name="T18" fmla="*/ 176 w 243"/>
                  <a:gd name="T19" fmla="*/ 244 h 252"/>
                  <a:gd name="T20" fmla="*/ 210 w 243"/>
                  <a:gd name="T21" fmla="*/ 218 h 252"/>
                  <a:gd name="T22" fmla="*/ 235 w 243"/>
                  <a:gd name="T23" fmla="*/ 176 h 252"/>
                  <a:gd name="T24" fmla="*/ 243 w 243"/>
                  <a:gd name="T25" fmla="*/ 126 h 252"/>
                  <a:gd name="T26" fmla="*/ 235 w 243"/>
                  <a:gd name="T27" fmla="*/ 75 h 252"/>
                  <a:gd name="T28" fmla="*/ 210 w 243"/>
                  <a:gd name="T29" fmla="*/ 42 h 252"/>
                  <a:gd name="T30" fmla="*/ 176 w 243"/>
                  <a:gd name="T31" fmla="*/ 8 h 252"/>
                  <a:gd name="T32" fmla="*/ 126 w 243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3"/>
                  <a:gd name="T52" fmla="*/ 0 h 252"/>
                  <a:gd name="T53" fmla="*/ 243 w 243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3" h="252">
                    <a:moveTo>
                      <a:pt x="126" y="0"/>
                    </a:moveTo>
                    <a:lnTo>
                      <a:pt x="75" y="8"/>
                    </a:lnTo>
                    <a:lnTo>
                      <a:pt x="42" y="42"/>
                    </a:lnTo>
                    <a:lnTo>
                      <a:pt x="8" y="75"/>
                    </a:lnTo>
                    <a:lnTo>
                      <a:pt x="0" y="126"/>
                    </a:lnTo>
                    <a:lnTo>
                      <a:pt x="8" y="176"/>
                    </a:lnTo>
                    <a:lnTo>
                      <a:pt x="42" y="218"/>
                    </a:lnTo>
                    <a:lnTo>
                      <a:pt x="75" y="244"/>
                    </a:lnTo>
                    <a:lnTo>
                      <a:pt x="126" y="252"/>
                    </a:lnTo>
                    <a:lnTo>
                      <a:pt x="176" y="244"/>
                    </a:lnTo>
                    <a:lnTo>
                      <a:pt x="210" y="218"/>
                    </a:lnTo>
                    <a:lnTo>
                      <a:pt x="235" y="176"/>
                    </a:lnTo>
                    <a:lnTo>
                      <a:pt x="243" y="126"/>
                    </a:lnTo>
                    <a:lnTo>
                      <a:pt x="235" y="75"/>
                    </a:lnTo>
                    <a:lnTo>
                      <a:pt x="210" y="42"/>
                    </a:lnTo>
                    <a:lnTo>
                      <a:pt x="176" y="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78" name="Freeform 304"/>
              <p:cNvSpPr>
                <a:spLocks/>
              </p:cNvSpPr>
              <p:nvPr/>
            </p:nvSpPr>
            <p:spPr bwMode="auto">
              <a:xfrm>
                <a:off x="2361" y="2266"/>
                <a:ext cx="218" cy="218"/>
              </a:xfrm>
              <a:custGeom>
                <a:avLst/>
                <a:gdLst>
                  <a:gd name="T0" fmla="*/ 118 w 218"/>
                  <a:gd name="T1" fmla="*/ 0 h 218"/>
                  <a:gd name="T2" fmla="*/ 67 w 218"/>
                  <a:gd name="T3" fmla="*/ 8 h 218"/>
                  <a:gd name="T4" fmla="*/ 34 w 218"/>
                  <a:gd name="T5" fmla="*/ 33 h 218"/>
                  <a:gd name="T6" fmla="*/ 8 w 218"/>
                  <a:gd name="T7" fmla="*/ 67 h 218"/>
                  <a:gd name="T8" fmla="*/ 0 w 218"/>
                  <a:gd name="T9" fmla="*/ 109 h 218"/>
                  <a:gd name="T10" fmla="*/ 8 w 218"/>
                  <a:gd name="T11" fmla="*/ 151 h 218"/>
                  <a:gd name="T12" fmla="*/ 34 w 218"/>
                  <a:gd name="T13" fmla="*/ 185 h 218"/>
                  <a:gd name="T14" fmla="*/ 67 w 218"/>
                  <a:gd name="T15" fmla="*/ 210 h 218"/>
                  <a:gd name="T16" fmla="*/ 118 w 218"/>
                  <a:gd name="T17" fmla="*/ 218 h 218"/>
                  <a:gd name="T18" fmla="*/ 160 w 218"/>
                  <a:gd name="T19" fmla="*/ 210 h 218"/>
                  <a:gd name="T20" fmla="*/ 193 w 218"/>
                  <a:gd name="T21" fmla="*/ 185 h 218"/>
                  <a:gd name="T22" fmla="*/ 210 w 218"/>
                  <a:gd name="T23" fmla="*/ 151 h 218"/>
                  <a:gd name="T24" fmla="*/ 218 w 218"/>
                  <a:gd name="T25" fmla="*/ 109 h 218"/>
                  <a:gd name="T26" fmla="*/ 210 w 218"/>
                  <a:gd name="T27" fmla="*/ 67 h 218"/>
                  <a:gd name="T28" fmla="*/ 193 w 218"/>
                  <a:gd name="T29" fmla="*/ 33 h 218"/>
                  <a:gd name="T30" fmla="*/ 160 w 218"/>
                  <a:gd name="T31" fmla="*/ 8 h 218"/>
                  <a:gd name="T32" fmla="*/ 118 w 218"/>
                  <a:gd name="T33" fmla="*/ 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8"/>
                  <a:gd name="T53" fmla="*/ 218 w 218"/>
                  <a:gd name="T54" fmla="*/ 218 h 2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8">
                    <a:moveTo>
                      <a:pt x="118" y="0"/>
                    </a:moveTo>
                    <a:lnTo>
                      <a:pt x="67" y="8"/>
                    </a:lnTo>
                    <a:lnTo>
                      <a:pt x="34" y="33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4" y="185"/>
                    </a:lnTo>
                    <a:lnTo>
                      <a:pt x="67" y="210"/>
                    </a:lnTo>
                    <a:lnTo>
                      <a:pt x="118" y="218"/>
                    </a:lnTo>
                    <a:lnTo>
                      <a:pt x="160" y="210"/>
                    </a:lnTo>
                    <a:lnTo>
                      <a:pt x="193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93" y="33"/>
                    </a:lnTo>
                    <a:lnTo>
                      <a:pt x="160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79" name="Freeform 305"/>
              <p:cNvSpPr>
                <a:spLocks/>
              </p:cNvSpPr>
              <p:nvPr/>
            </p:nvSpPr>
            <p:spPr bwMode="auto">
              <a:xfrm>
                <a:off x="2369" y="2274"/>
                <a:ext cx="202" cy="202"/>
              </a:xfrm>
              <a:custGeom>
                <a:avLst/>
                <a:gdLst>
                  <a:gd name="T0" fmla="*/ 110 w 202"/>
                  <a:gd name="T1" fmla="*/ 0 h 202"/>
                  <a:gd name="T2" fmla="*/ 68 w 202"/>
                  <a:gd name="T3" fmla="*/ 8 h 202"/>
                  <a:gd name="T4" fmla="*/ 34 w 202"/>
                  <a:gd name="T5" fmla="*/ 34 h 202"/>
                  <a:gd name="T6" fmla="*/ 9 w 202"/>
                  <a:gd name="T7" fmla="*/ 67 h 202"/>
                  <a:gd name="T8" fmla="*/ 0 w 202"/>
                  <a:gd name="T9" fmla="*/ 101 h 202"/>
                  <a:gd name="T10" fmla="*/ 9 w 202"/>
                  <a:gd name="T11" fmla="*/ 143 h 202"/>
                  <a:gd name="T12" fmla="*/ 34 w 202"/>
                  <a:gd name="T13" fmla="*/ 177 h 202"/>
                  <a:gd name="T14" fmla="*/ 68 w 202"/>
                  <a:gd name="T15" fmla="*/ 193 h 202"/>
                  <a:gd name="T16" fmla="*/ 110 w 202"/>
                  <a:gd name="T17" fmla="*/ 202 h 202"/>
                  <a:gd name="T18" fmla="*/ 143 w 202"/>
                  <a:gd name="T19" fmla="*/ 193 h 202"/>
                  <a:gd name="T20" fmla="*/ 177 w 202"/>
                  <a:gd name="T21" fmla="*/ 177 h 202"/>
                  <a:gd name="T22" fmla="*/ 194 w 202"/>
                  <a:gd name="T23" fmla="*/ 143 h 202"/>
                  <a:gd name="T24" fmla="*/ 202 w 202"/>
                  <a:gd name="T25" fmla="*/ 101 h 202"/>
                  <a:gd name="T26" fmla="*/ 194 w 202"/>
                  <a:gd name="T27" fmla="*/ 67 h 202"/>
                  <a:gd name="T28" fmla="*/ 177 w 202"/>
                  <a:gd name="T29" fmla="*/ 34 h 202"/>
                  <a:gd name="T30" fmla="*/ 143 w 202"/>
                  <a:gd name="T31" fmla="*/ 8 h 202"/>
                  <a:gd name="T32" fmla="*/ 110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10" y="0"/>
                    </a:moveTo>
                    <a:lnTo>
                      <a:pt x="68" y="8"/>
                    </a:lnTo>
                    <a:lnTo>
                      <a:pt x="34" y="34"/>
                    </a:lnTo>
                    <a:lnTo>
                      <a:pt x="9" y="67"/>
                    </a:lnTo>
                    <a:lnTo>
                      <a:pt x="0" y="101"/>
                    </a:lnTo>
                    <a:lnTo>
                      <a:pt x="9" y="143"/>
                    </a:lnTo>
                    <a:lnTo>
                      <a:pt x="34" y="177"/>
                    </a:lnTo>
                    <a:lnTo>
                      <a:pt x="68" y="193"/>
                    </a:lnTo>
                    <a:lnTo>
                      <a:pt x="110" y="202"/>
                    </a:lnTo>
                    <a:lnTo>
                      <a:pt x="143" y="193"/>
                    </a:lnTo>
                    <a:lnTo>
                      <a:pt x="177" y="177"/>
                    </a:lnTo>
                    <a:lnTo>
                      <a:pt x="194" y="143"/>
                    </a:lnTo>
                    <a:lnTo>
                      <a:pt x="202" y="101"/>
                    </a:lnTo>
                    <a:lnTo>
                      <a:pt x="194" y="67"/>
                    </a:lnTo>
                    <a:lnTo>
                      <a:pt x="177" y="34"/>
                    </a:lnTo>
                    <a:lnTo>
                      <a:pt x="143" y="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80" name="Freeform 306"/>
              <p:cNvSpPr>
                <a:spLocks/>
              </p:cNvSpPr>
              <p:nvPr/>
            </p:nvSpPr>
            <p:spPr bwMode="auto">
              <a:xfrm>
                <a:off x="2378" y="2282"/>
                <a:ext cx="185" cy="194"/>
              </a:xfrm>
              <a:custGeom>
                <a:avLst/>
                <a:gdLst>
                  <a:gd name="T0" fmla="*/ 101 w 185"/>
                  <a:gd name="T1" fmla="*/ 0 h 194"/>
                  <a:gd name="T2" fmla="*/ 59 w 185"/>
                  <a:gd name="T3" fmla="*/ 9 h 194"/>
                  <a:gd name="T4" fmla="*/ 25 w 185"/>
                  <a:gd name="T5" fmla="*/ 26 h 194"/>
                  <a:gd name="T6" fmla="*/ 8 w 185"/>
                  <a:gd name="T7" fmla="*/ 59 h 194"/>
                  <a:gd name="T8" fmla="*/ 0 w 185"/>
                  <a:gd name="T9" fmla="*/ 93 h 194"/>
                  <a:gd name="T10" fmla="*/ 8 w 185"/>
                  <a:gd name="T11" fmla="*/ 127 h 194"/>
                  <a:gd name="T12" fmla="*/ 25 w 185"/>
                  <a:gd name="T13" fmla="*/ 160 h 194"/>
                  <a:gd name="T14" fmla="*/ 59 w 185"/>
                  <a:gd name="T15" fmla="*/ 185 h 194"/>
                  <a:gd name="T16" fmla="*/ 101 w 185"/>
                  <a:gd name="T17" fmla="*/ 194 h 194"/>
                  <a:gd name="T18" fmla="*/ 134 w 185"/>
                  <a:gd name="T19" fmla="*/ 185 h 194"/>
                  <a:gd name="T20" fmla="*/ 159 w 185"/>
                  <a:gd name="T21" fmla="*/ 160 h 194"/>
                  <a:gd name="T22" fmla="*/ 176 w 185"/>
                  <a:gd name="T23" fmla="*/ 127 h 194"/>
                  <a:gd name="T24" fmla="*/ 185 w 185"/>
                  <a:gd name="T25" fmla="*/ 93 h 194"/>
                  <a:gd name="T26" fmla="*/ 176 w 185"/>
                  <a:gd name="T27" fmla="*/ 59 h 194"/>
                  <a:gd name="T28" fmla="*/ 159 w 185"/>
                  <a:gd name="T29" fmla="*/ 26 h 194"/>
                  <a:gd name="T30" fmla="*/ 134 w 185"/>
                  <a:gd name="T31" fmla="*/ 9 h 194"/>
                  <a:gd name="T32" fmla="*/ 101 w 185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4"/>
                  <a:gd name="T53" fmla="*/ 185 w 185"/>
                  <a:gd name="T54" fmla="*/ 194 h 1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4">
                    <a:moveTo>
                      <a:pt x="101" y="0"/>
                    </a:moveTo>
                    <a:lnTo>
                      <a:pt x="59" y="9"/>
                    </a:lnTo>
                    <a:lnTo>
                      <a:pt x="25" y="26"/>
                    </a:lnTo>
                    <a:lnTo>
                      <a:pt x="8" y="59"/>
                    </a:lnTo>
                    <a:lnTo>
                      <a:pt x="0" y="93"/>
                    </a:lnTo>
                    <a:lnTo>
                      <a:pt x="8" y="127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101" y="194"/>
                    </a:lnTo>
                    <a:lnTo>
                      <a:pt x="134" y="185"/>
                    </a:lnTo>
                    <a:lnTo>
                      <a:pt x="159" y="160"/>
                    </a:lnTo>
                    <a:lnTo>
                      <a:pt x="176" y="127"/>
                    </a:lnTo>
                    <a:lnTo>
                      <a:pt x="185" y="93"/>
                    </a:lnTo>
                    <a:lnTo>
                      <a:pt x="176" y="59"/>
                    </a:lnTo>
                    <a:lnTo>
                      <a:pt x="159" y="26"/>
                    </a:lnTo>
                    <a:lnTo>
                      <a:pt x="134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81" name="Freeform 307"/>
              <p:cNvSpPr>
                <a:spLocks/>
              </p:cNvSpPr>
              <p:nvPr/>
            </p:nvSpPr>
            <p:spPr bwMode="auto">
              <a:xfrm>
                <a:off x="2386" y="2291"/>
                <a:ext cx="177" cy="176"/>
              </a:xfrm>
              <a:custGeom>
                <a:avLst/>
                <a:gdLst>
                  <a:gd name="T0" fmla="*/ 93 w 177"/>
                  <a:gd name="T1" fmla="*/ 0 h 176"/>
                  <a:gd name="T2" fmla="*/ 59 w 177"/>
                  <a:gd name="T3" fmla="*/ 8 h 176"/>
                  <a:gd name="T4" fmla="*/ 25 w 177"/>
                  <a:gd name="T5" fmla="*/ 25 h 176"/>
                  <a:gd name="T6" fmla="*/ 9 w 177"/>
                  <a:gd name="T7" fmla="*/ 50 h 176"/>
                  <a:gd name="T8" fmla="*/ 0 w 177"/>
                  <a:gd name="T9" fmla="*/ 84 h 176"/>
                  <a:gd name="T10" fmla="*/ 9 w 177"/>
                  <a:gd name="T11" fmla="*/ 118 h 176"/>
                  <a:gd name="T12" fmla="*/ 25 w 177"/>
                  <a:gd name="T13" fmla="*/ 151 h 176"/>
                  <a:gd name="T14" fmla="*/ 59 w 177"/>
                  <a:gd name="T15" fmla="*/ 168 h 176"/>
                  <a:gd name="T16" fmla="*/ 93 w 177"/>
                  <a:gd name="T17" fmla="*/ 176 h 176"/>
                  <a:gd name="T18" fmla="*/ 126 w 177"/>
                  <a:gd name="T19" fmla="*/ 168 h 176"/>
                  <a:gd name="T20" fmla="*/ 151 w 177"/>
                  <a:gd name="T21" fmla="*/ 151 h 176"/>
                  <a:gd name="T22" fmla="*/ 168 w 177"/>
                  <a:gd name="T23" fmla="*/ 118 h 176"/>
                  <a:gd name="T24" fmla="*/ 177 w 177"/>
                  <a:gd name="T25" fmla="*/ 84 h 176"/>
                  <a:gd name="T26" fmla="*/ 168 w 177"/>
                  <a:gd name="T27" fmla="*/ 50 h 176"/>
                  <a:gd name="T28" fmla="*/ 151 w 177"/>
                  <a:gd name="T29" fmla="*/ 25 h 176"/>
                  <a:gd name="T30" fmla="*/ 126 w 177"/>
                  <a:gd name="T31" fmla="*/ 8 h 176"/>
                  <a:gd name="T32" fmla="*/ 93 w 177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76"/>
                  <a:gd name="T53" fmla="*/ 177 w 177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76">
                    <a:moveTo>
                      <a:pt x="93" y="0"/>
                    </a:moveTo>
                    <a:lnTo>
                      <a:pt x="59" y="8"/>
                    </a:lnTo>
                    <a:lnTo>
                      <a:pt x="25" y="25"/>
                    </a:lnTo>
                    <a:lnTo>
                      <a:pt x="9" y="50"/>
                    </a:lnTo>
                    <a:lnTo>
                      <a:pt x="0" y="84"/>
                    </a:lnTo>
                    <a:lnTo>
                      <a:pt x="9" y="118"/>
                    </a:lnTo>
                    <a:lnTo>
                      <a:pt x="25" y="151"/>
                    </a:lnTo>
                    <a:lnTo>
                      <a:pt x="59" y="168"/>
                    </a:lnTo>
                    <a:lnTo>
                      <a:pt x="93" y="176"/>
                    </a:lnTo>
                    <a:lnTo>
                      <a:pt x="126" y="168"/>
                    </a:lnTo>
                    <a:lnTo>
                      <a:pt x="151" y="151"/>
                    </a:lnTo>
                    <a:lnTo>
                      <a:pt x="168" y="118"/>
                    </a:lnTo>
                    <a:lnTo>
                      <a:pt x="177" y="84"/>
                    </a:lnTo>
                    <a:lnTo>
                      <a:pt x="168" y="50"/>
                    </a:lnTo>
                    <a:lnTo>
                      <a:pt x="151" y="25"/>
                    </a:lnTo>
                    <a:lnTo>
                      <a:pt x="126" y="8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82" name="Freeform 308"/>
              <p:cNvSpPr>
                <a:spLocks/>
              </p:cNvSpPr>
              <p:nvPr/>
            </p:nvSpPr>
            <p:spPr bwMode="auto">
              <a:xfrm>
                <a:off x="2395" y="2299"/>
                <a:ext cx="159" cy="160"/>
              </a:xfrm>
              <a:custGeom>
                <a:avLst/>
                <a:gdLst>
                  <a:gd name="T0" fmla="*/ 84 w 159"/>
                  <a:gd name="T1" fmla="*/ 0 h 160"/>
                  <a:gd name="T2" fmla="*/ 50 w 159"/>
                  <a:gd name="T3" fmla="*/ 9 h 160"/>
                  <a:gd name="T4" fmla="*/ 25 w 159"/>
                  <a:gd name="T5" fmla="*/ 25 h 160"/>
                  <a:gd name="T6" fmla="*/ 8 w 159"/>
                  <a:gd name="T7" fmla="*/ 51 h 160"/>
                  <a:gd name="T8" fmla="*/ 0 w 159"/>
                  <a:gd name="T9" fmla="*/ 76 h 160"/>
                  <a:gd name="T10" fmla="*/ 8 w 159"/>
                  <a:gd name="T11" fmla="*/ 110 h 160"/>
                  <a:gd name="T12" fmla="*/ 25 w 159"/>
                  <a:gd name="T13" fmla="*/ 135 h 160"/>
                  <a:gd name="T14" fmla="*/ 50 w 159"/>
                  <a:gd name="T15" fmla="*/ 152 h 160"/>
                  <a:gd name="T16" fmla="*/ 84 w 159"/>
                  <a:gd name="T17" fmla="*/ 160 h 160"/>
                  <a:gd name="T18" fmla="*/ 117 w 159"/>
                  <a:gd name="T19" fmla="*/ 152 h 160"/>
                  <a:gd name="T20" fmla="*/ 134 w 159"/>
                  <a:gd name="T21" fmla="*/ 135 h 160"/>
                  <a:gd name="T22" fmla="*/ 151 w 159"/>
                  <a:gd name="T23" fmla="*/ 110 h 160"/>
                  <a:gd name="T24" fmla="*/ 159 w 159"/>
                  <a:gd name="T25" fmla="*/ 76 h 160"/>
                  <a:gd name="T26" fmla="*/ 151 w 159"/>
                  <a:gd name="T27" fmla="*/ 51 h 160"/>
                  <a:gd name="T28" fmla="*/ 134 w 159"/>
                  <a:gd name="T29" fmla="*/ 25 h 160"/>
                  <a:gd name="T30" fmla="*/ 117 w 159"/>
                  <a:gd name="T31" fmla="*/ 9 h 160"/>
                  <a:gd name="T32" fmla="*/ 84 w 159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160"/>
                  <a:gd name="T53" fmla="*/ 159 w 159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160">
                    <a:moveTo>
                      <a:pt x="84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76"/>
                    </a:lnTo>
                    <a:lnTo>
                      <a:pt x="8" y="110"/>
                    </a:lnTo>
                    <a:lnTo>
                      <a:pt x="25" y="135"/>
                    </a:lnTo>
                    <a:lnTo>
                      <a:pt x="50" y="152"/>
                    </a:lnTo>
                    <a:lnTo>
                      <a:pt x="84" y="160"/>
                    </a:lnTo>
                    <a:lnTo>
                      <a:pt x="117" y="152"/>
                    </a:lnTo>
                    <a:lnTo>
                      <a:pt x="134" y="135"/>
                    </a:lnTo>
                    <a:lnTo>
                      <a:pt x="151" y="110"/>
                    </a:lnTo>
                    <a:lnTo>
                      <a:pt x="159" y="76"/>
                    </a:lnTo>
                    <a:lnTo>
                      <a:pt x="151" y="51"/>
                    </a:lnTo>
                    <a:lnTo>
                      <a:pt x="134" y="25"/>
                    </a:lnTo>
                    <a:lnTo>
                      <a:pt x="117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83" name="Freeform 309"/>
              <p:cNvSpPr>
                <a:spLocks/>
              </p:cNvSpPr>
              <p:nvPr/>
            </p:nvSpPr>
            <p:spPr bwMode="auto">
              <a:xfrm>
                <a:off x="2403" y="2308"/>
                <a:ext cx="143" cy="143"/>
              </a:xfrm>
              <a:custGeom>
                <a:avLst/>
                <a:gdLst>
                  <a:gd name="T0" fmla="*/ 76 w 143"/>
                  <a:gd name="T1" fmla="*/ 0 h 143"/>
                  <a:gd name="T2" fmla="*/ 50 w 143"/>
                  <a:gd name="T3" fmla="*/ 8 h 143"/>
                  <a:gd name="T4" fmla="*/ 25 w 143"/>
                  <a:gd name="T5" fmla="*/ 25 h 143"/>
                  <a:gd name="T6" fmla="*/ 8 w 143"/>
                  <a:gd name="T7" fmla="*/ 42 h 143"/>
                  <a:gd name="T8" fmla="*/ 0 w 143"/>
                  <a:gd name="T9" fmla="*/ 67 h 143"/>
                  <a:gd name="T10" fmla="*/ 8 w 143"/>
                  <a:gd name="T11" fmla="*/ 101 h 143"/>
                  <a:gd name="T12" fmla="*/ 25 w 143"/>
                  <a:gd name="T13" fmla="*/ 117 h 143"/>
                  <a:gd name="T14" fmla="*/ 50 w 143"/>
                  <a:gd name="T15" fmla="*/ 134 h 143"/>
                  <a:gd name="T16" fmla="*/ 76 w 143"/>
                  <a:gd name="T17" fmla="*/ 143 h 143"/>
                  <a:gd name="T18" fmla="*/ 101 w 143"/>
                  <a:gd name="T19" fmla="*/ 134 h 143"/>
                  <a:gd name="T20" fmla="*/ 126 w 143"/>
                  <a:gd name="T21" fmla="*/ 117 h 143"/>
                  <a:gd name="T22" fmla="*/ 134 w 143"/>
                  <a:gd name="T23" fmla="*/ 101 h 143"/>
                  <a:gd name="T24" fmla="*/ 143 w 143"/>
                  <a:gd name="T25" fmla="*/ 67 h 143"/>
                  <a:gd name="T26" fmla="*/ 134 w 143"/>
                  <a:gd name="T27" fmla="*/ 42 h 143"/>
                  <a:gd name="T28" fmla="*/ 126 w 143"/>
                  <a:gd name="T29" fmla="*/ 25 h 143"/>
                  <a:gd name="T30" fmla="*/ 101 w 143"/>
                  <a:gd name="T31" fmla="*/ 8 h 143"/>
                  <a:gd name="T32" fmla="*/ 76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76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25" y="117"/>
                    </a:lnTo>
                    <a:lnTo>
                      <a:pt x="50" y="134"/>
                    </a:lnTo>
                    <a:lnTo>
                      <a:pt x="76" y="143"/>
                    </a:lnTo>
                    <a:lnTo>
                      <a:pt x="101" y="134"/>
                    </a:lnTo>
                    <a:lnTo>
                      <a:pt x="126" y="117"/>
                    </a:lnTo>
                    <a:lnTo>
                      <a:pt x="134" y="101"/>
                    </a:lnTo>
                    <a:lnTo>
                      <a:pt x="143" y="67"/>
                    </a:lnTo>
                    <a:lnTo>
                      <a:pt x="134" y="42"/>
                    </a:lnTo>
                    <a:lnTo>
                      <a:pt x="126" y="25"/>
                    </a:lnTo>
                    <a:lnTo>
                      <a:pt x="101" y="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84" name="Freeform 310"/>
              <p:cNvSpPr>
                <a:spLocks/>
              </p:cNvSpPr>
              <p:nvPr/>
            </p:nvSpPr>
            <p:spPr bwMode="auto">
              <a:xfrm>
                <a:off x="2411" y="2316"/>
                <a:ext cx="126" cy="126"/>
              </a:xfrm>
              <a:custGeom>
                <a:avLst/>
                <a:gdLst>
                  <a:gd name="T0" fmla="*/ 68 w 126"/>
                  <a:gd name="T1" fmla="*/ 0 h 126"/>
                  <a:gd name="T2" fmla="*/ 42 w 126"/>
                  <a:gd name="T3" fmla="*/ 8 h 126"/>
                  <a:gd name="T4" fmla="*/ 26 w 126"/>
                  <a:gd name="T5" fmla="*/ 25 h 126"/>
                  <a:gd name="T6" fmla="*/ 9 w 126"/>
                  <a:gd name="T7" fmla="*/ 42 h 126"/>
                  <a:gd name="T8" fmla="*/ 0 w 126"/>
                  <a:gd name="T9" fmla="*/ 67 h 126"/>
                  <a:gd name="T10" fmla="*/ 9 w 126"/>
                  <a:gd name="T11" fmla="*/ 93 h 126"/>
                  <a:gd name="T12" fmla="*/ 26 w 126"/>
                  <a:gd name="T13" fmla="*/ 109 h 126"/>
                  <a:gd name="T14" fmla="*/ 42 w 126"/>
                  <a:gd name="T15" fmla="*/ 126 h 126"/>
                  <a:gd name="T16" fmla="*/ 68 w 126"/>
                  <a:gd name="T17" fmla="*/ 126 h 126"/>
                  <a:gd name="T18" fmla="*/ 93 w 126"/>
                  <a:gd name="T19" fmla="*/ 126 h 126"/>
                  <a:gd name="T20" fmla="*/ 110 w 126"/>
                  <a:gd name="T21" fmla="*/ 109 h 126"/>
                  <a:gd name="T22" fmla="*/ 126 w 126"/>
                  <a:gd name="T23" fmla="*/ 93 h 126"/>
                  <a:gd name="T24" fmla="*/ 126 w 126"/>
                  <a:gd name="T25" fmla="*/ 67 h 126"/>
                  <a:gd name="T26" fmla="*/ 126 w 126"/>
                  <a:gd name="T27" fmla="*/ 42 h 126"/>
                  <a:gd name="T28" fmla="*/ 110 w 126"/>
                  <a:gd name="T29" fmla="*/ 25 h 126"/>
                  <a:gd name="T30" fmla="*/ 93 w 126"/>
                  <a:gd name="T31" fmla="*/ 8 h 126"/>
                  <a:gd name="T32" fmla="*/ 68 w 126"/>
                  <a:gd name="T33" fmla="*/ 0 h 1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6"/>
                  <a:gd name="T53" fmla="*/ 126 w 126"/>
                  <a:gd name="T54" fmla="*/ 126 h 1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6">
                    <a:moveTo>
                      <a:pt x="68" y="0"/>
                    </a:moveTo>
                    <a:lnTo>
                      <a:pt x="42" y="8"/>
                    </a:lnTo>
                    <a:lnTo>
                      <a:pt x="26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93"/>
                    </a:lnTo>
                    <a:lnTo>
                      <a:pt x="26" y="109"/>
                    </a:lnTo>
                    <a:lnTo>
                      <a:pt x="42" y="126"/>
                    </a:lnTo>
                    <a:lnTo>
                      <a:pt x="68" y="126"/>
                    </a:lnTo>
                    <a:lnTo>
                      <a:pt x="93" y="126"/>
                    </a:lnTo>
                    <a:lnTo>
                      <a:pt x="110" y="109"/>
                    </a:lnTo>
                    <a:lnTo>
                      <a:pt x="126" y="93"/>
                    </a:lnTo>
                    <a:lnTo>
                      <a:pt x="126" y="67"/>
                    </a:lnTo>
                    <a:lnTo>
                      <a:pt x="126" y="42"/>
                    </a:lnTo>
                    <a:lnTo>
                      <a:pt x="110" y="25"/>
                    </a:lnTo>
                    <a:lnTo>
                      <a:pt x="93" y="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85" name="Freeform 311"/>
              <p:cNvSpPr>
                <a:spLocks/>
              </p:cNvSpPr>
              <p:nvPr/>
            </p:nvSpPr>
            <p:spPr bwMode="auto">
              <a:xfrm>
                <a:off x="2420" y="2324"/>
                <a:ext cx="109" cy="110"/>
              </a:xfrm>
              <a:custGeom>
                <a:avLst/>
                <a:gdLst>
                  <a:gd name="T0" fmla="*/ 59 w 109"/>
                  <a:gd name="T1" fmla="*/ 0 h 110"/>
                  <a:gd name="T2" fmla="*/ 33 w 109"/>
                  <a:gd name="T3" fmla="*/ 9 h 110"/>
                  <a:gd name="T4" fmla="*/ 17 w 109"/>
                  <a:gd name="T5" fmla="*/ 17 h 110"/>
                  <a:gd name="T6" fmla="*/ 8 w 109"/>
                  <a:gd name="T7" fmla="*/ 34 h 110"/>
                  <a:gd name="T8" fmla="*/ 0 w 109"/>
                  <a:gd name="T9" fmla="*/ 59 h 110"/>
                  <a:gd name="T10" fmla="*/ 8 w 109"/>
                  <a:gd name="T11" fmla="*/ 76 h 110"/>
                  <a:gd name="T12" fmla="*/ 17 w 109"/>
                  <a:gd name="T13" fmla="*/ 93 h 110"/>
                  <a:gd name="T14" fmla="*/ 33 w 109"/>
                  <a:gd name="T15" fmla="*/ 110 h 110"/>
                  <a:gd name="T16" fmla="*/ 59 w 109"/>
                  <a:gd name="T17" fmla="*/ 110 h 110"/>
                  <a:gd name="T18" fmla="*/ 75 w 109"/>
                  <a:gd name="T19" fmla="*/ 110 h 110"/>
                  <a:gd name="T20" fmla="*/ 92 w 109"/>
                  <a:gd name="T21" fmla="*/ 93 h 110"/>
                  <a:gd name="T22" fmla="*/ 109 w 109"/>
                  <a:gd name="T23" fmla="*/ 76 h 110"/>
                  <a:gd name="T24" fmla="*/ 109 w 109"/>
                  <a:gd name="T25" fmla="*/ 59 h 110"/>
                  <a:gd name="T26" fmla="*/ 109 w 109"/>
                  <a:gd name="T27" fmla="*/ 34 h 110"/>
                  <a:gd name="T28" fmla="*/ 92 w 109"/>
                  <a:gd name="T29" fmla="*/ 17 h 110"/>
                  <a:gd name="T30" fmla="*/ 75 w 109"/>
                  <a:gd name="T31" fmla="*/ 9 h 110"/>
                  <a:gd name="T32" fmla="*/ 59 w 10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10"/>
                  <a:gd name="T53" fmla="*/ 109 w 10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10">
                    <a:moveTo>
                      <a:pt x="59" y="0"/>
                    </a:moveTo>
                    <a:lnTo>
                      <a:pt x="33" y="9"/>
                    </a:lnTo>
                    <a:lnTo>
                      <a:pt x="17" y="17"/>
                    </a:lnTo>
                    <a:lnTo>
                      <a:pt x="8" y="34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7" y="93"/>
                    </a:lnTo>
                    <a:lnTo>
                      <a:pt x="33" y="110"/>
                    </a:lnTo>
                    <a:lnTo>
                      <a:pt x="59" y="110"/>
                    </a:lnTo>
                    <a:lnTo>
                      <a:pt x="75" y="110"/>
                    </a:lnTo>
                    <a:lnTo>
                      <a:pt x="92" y="93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4"/>
                    </a:lnTo>
                    <a:lnTo>
                      <a:pt x="92" y="17"/>
                    </a:lnTo>
                    <a:lnTo>
                      <a:pt x="75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86" name="Freeform 312"/>
              <p:cNvSpPr>
                <a:spLocks/>
              </p:cNvSpPr>
              <p:nvPr/>
            </p:nvSpPr>
            <p:spPr bwMode="auto">
              <a:xfrm>
                <a:off x="2428" y="2333"/>
                <a:ext cx="93" cy="92"/>
              </a:xfrm>
              <a:custGeom>
                <a:avLst/>
                <a:gdLst>
                  <a:gd name="T0" fmla="*/ 51 w 93"/>
                  <a:gd name="T1" fmla="*/ 0 h 92"/>
                  <a:gd name="T2" fmla="*/ 34 w 93"/>
                  <a:gd name="T3" fmla="*/ 8 h 92"/>
                  <a:gd name="T4" fmla="*/ 17 w 93"/>
                  <a:gd name="T5" fmla="*/ 17 h 92"/>
                  <a:gd name="T6" fmla="*/ 9 w 93"/>
                  <a:gd name="T7" fmla="*/ 33 h 92"/>
                  <a:gd name="T8" fmla="*/ 0 w 93"/>
                  <a:gd name="T9" fmla="*/ 50 h 92"/>
                  <a:gd name="T10" fmla="*/ 9 w 93"/>
                  <a:gd name="T11" fmla="*/ 67 h 92"/>
                  <a:gd name="T12" fmla="*/ 17 w 93"/>
                  <a:gd name="T13" fmla="*/ 84 h 92"/>
                  <a:gd name="T14" fmla="*/ 51 w 93"/>
                  <a:gd name="T15" fmla="*/ 92 h 92"/>
                  <a:gd name="T16" fmla="*/ 84 w 93"/>
                  <a:gd name="T17" fmla="*/ 84 h 92"/>
                  <a:gd name="T18" fmla="*/ 93 w 93"/>
                  <a:gd name="T19" fmla="*/ 50 h 92"/>
                  <a:gd name="T20" fmla="*/ 84 w 93"/>
                  <a:gd name="T21" fmla="*/ 17 h 92"/>
                  <a:gd name="T22" fmla="*/ 67 w 93"/>
                  <a:gd name="T23" fmla="*/ 8 h 92"/>
                  <a:gd name="T24" fmla="*/ 51 w 93"/>
                  <a:gd name="T25" fmla="*/ 0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92"/>
                  <a:gd name="T41" fmla="*/ 93 w 93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92">
                    <a:moveTo>
                      <a:pt x="51" y="0"/>
                    </a:moveTo>
                    <a:lnTo>
                      <a:pt x="34" y="8"/>
                    </a:lnTo>
                    <a:lnTo>
                      <a:pt x="17" y="17"/>
                    </a:lnTo>
                    <a:lnTo>
                      <a:pt x="9" y="33"/>
                    </a:lnTo>
                    <a:lnTo>
                      <a:pt x="0" y="50"/>
                    </a:lnTo>
                    <a:lnTo>
                      <a:pt x="9" y="67"/>
                    </a:lnTo>
                    <a:lnTo>
                      <a:pt x="17" y="84"/>
                    </a:lnTo>
                    <a:lnTo>
                      <a:pt x="51" y="92"/>
                    </a:lnTo>
                    <a:lnTo>
                      <a:pt x="84" y="84"/>
                    </a:lnTo>
                    <a:lnTo>
                      <a:pt x="93" y="50"/>
                    </a:lnTo>
                    <a:lnTo>
                      <a:pt x="84" y="17"/>
                    </a:lnTo>
                    <a:lnTo>
                      <a:pt x="67" y="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87" name="Freeform 313"/>
              <p:cNvSpPr>
                <a:spLocks/>
              </p:cNvSpPr>
              <p:nvPr/>
            </p:nvSpPr>
            <p:spPr bwMode="auto">
              <a:xfrm>
                <a:off x="2437" y="2341"/>
                <a:ext cx="75" cy="76"/>
              </a:xfrm>
              <a:custGeom>
                <a:avLst/>
                <a:gdLst>
                  <a:gd name="T0" fmla="*/ 42 w 75"/>
                  <a:gd name="T1" fmla="*/ 0 h 76"/>
                  <a:gd name="T2" fmla="*/ 8 w 75"/>
                  <a:gd name="T3" fmla="*/ 9 h 76"/>
                  <a:gd name="T4" fmla="*/ 0 w 75"/>
                  <a:gd name="T5" fmla="*/ 42 h 76"/>
                  <a:gd name="T6" fmla="*/ 8 w 75"/>
                  <a:gd name="T7" fmla="*/ 68 h 76"/>
                  <a:gd name="T8" fmla="*/ 42 w 75"/>
                  <a:gd name="T9" fmla="*/ 76 h 76"/>
                  <a:gd name="T10" fmla="*/ 67 w 75"/>
                  <a:gd name="T11" fmla="*/ 68 h 76"/>
                  <a:gd name="T12" fmla="*/ 75 w 75"/>
                  <a:gd name="T13" fmla="*/ 42 h 76"/>
                  <a:gd name="T14" fmla="*/ 67 w 75"/>
                  <a:gd name="T15" fmla="*/ 9 h 76"/>
                  <a:gd name="T16" fmla="*/ 42 w 75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76"/>
                  <a:gd name="T29" fmla="*/ 75 w 75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76">
                    <a:moveTo>
                      <a:pt x="42" y="0"/>
                    </a:moveTo>
                    <a:lnTo>
                      <a:pt x="8" y="9"/>
                    </a:lnTo>
                    <a:lnTo>
                      <a:pt x="0" y="42"/>
                    </a:lnTo>
                    <a:lnTo>
                      <a:pt x="8" y="68"/>
                    </a:lnTo>
                    <a:lnTo>
                      <a:pt x="42" y="76"/>
                    </a:lnTo>
                    <a:lnTo>
                      <a:pt x="67" y="68"/>
                    </a:lnTo>
                    <a:lnTo>
                      <a:pt x="75" y="42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88" name="Freeform 314"/>
              <p:cNvSpPr>
                <a:spLocks/>
              </p:cNvSpPr>
              <p:nvPr/>
            </p:nvSpPr>
            <p:spPr bwMode="auto">
              <a:xfrm>
                <a:off x="2445" y="2350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8 w 59"/>
                  <a:gd name="T3" fmla="*/ 8 h 67"/>
                  <a:gd name="T4" fmla="*/ 0 w 59"/>
                  <a:gd name="T5" fmla="*/ 33 h 67"/>
                  <a:gd name="T6" fmla="*/ 8 w 59"/>
                  <a:gd name="T7" fmla="*/ 59 h 67"/>
                  <a:gd name="T8" fmla="*/ 34 w 59"/>
                  <a:gd name="T9" fmla="*/ 67 h 67"/>
                  <a:gd name="T10" fmla="*/ 50 w 59"/>
                  <a:gd name="T11" fmla="*/ 59 h 67"/>
                  <a:gd name="T12" fmla="*/ 59 w 59"/>
                  <a:gd name="T13" fmla="*/ 33 h 67"/>
                  <a:gd name="T14" fmla="*/ 50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8" y="8"/>
                    </a:lnTo>
                    <a:lnTo>
                      <a:pt x="0" y="33"/>
                    </a:lnTo>
                    <a:lnTo>
                      <a:pt x="8" y="59"/>
                    </a:lnTo>
                    <a:lnTo>
                      <a:pt x="34" y="67"/>
                    </a:lnTo>
                    <a:lnTo>
                      <a:pt x="50" y="59"/>
                    </a:lnTo>
                    <a:lnTo>
                      <a:pt x="59" y="33"/>
                    </a:lnTo>
                    <a:lnTo>
                      <a:pt x="50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89" name="Freeform 315"/>
              <p:cNvSpPr>
                <a:spLocks/>
              </p:cNvSpPr>
              <p:nvPr/>
            </p:nvSpPr>
            <p:spPr bwMode="auto">
              <a:xfrm>
                <a:off x="2453" y="2358"/>
                <a:ext cx="51" cy="51"/>
              </a:xfrm>
              <a:custGeom>
                <a:avLst/>
                <a:gdLst>
                  <a:gd name="T0" fmla="*/ 26 w 51"/>
                  <a:gd name="T1" fmla="*/ 0 h 51"/>
                  <a:gd name="T2" fmla="*/ 9 w 51"/>
                  <a:gd name="T3" fmla="*/ 8 h 51"/>
                  <a:gd name="T4" fmla="*/ 0 w 51"/>
                  <a:gd name="T5" fmla="*/ 25 h 51"/>
                  <a:gd name="T6" fmla="*/ 9 w 51"/>
                  <a:gd name="T7" fmla="*/ 42 h 51"/>
                  <a:gd name="T8" fmla="*/ 26 w 51"/>
                  <a:gd name="T9" fmla="*/ 51 h 51"/>
                  <a:gd name="T10" fmla="*/ 42 w 51"/>
                  <a:gd name="T11" fmla="*/ 42 h 51"/>
                  <a:gd name="T12" fmla="*/ 51 w 51"/>
                  <a:gd name="T13" fmla="*/ 25 h 51"/>
                  <a:gd name="T14" fmla="*/ 42 w 51"/>
                  <a:gd name="T15" fmla="*/ 8 h 51"/>
                  <a:gd name="T16" fmla="*/ 2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1"/>
                  <a:gd name="T29" fmla="*/ 51 w 5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1">
                    <a:moveTo>
                      <a:pt x="26" y="0"/>
                    </a:moveTo>
                    <a:lnTo>
                      <a:pt x="9" y="8"/>
                    </a:lnTo>
                    <a:lnTo>
                      <a:pt x="0" y="25"/>
                    </a:lnTo>
                    <a:lnTo>
                      <a:pt x="9" y="42"/>
                    </a:lnTo>
                    <a:lnTo>
                      <a:pt x="26" y="51"/>
                    </a:lnTo>
                    <a:lnTo>
                      <a:pt x="42" y="42"/>
                    </a:lnTo>
                    <a:lnTo>
                      <a:pt x="51" y="25"/>
                    </a:lnTo>
                    <a:lnTo>
                      <a:pt x="42" y="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90" name="Freeform 316"/>
              <p:cNvSpPr>
                <a:spLocks/>
              </p:cNvSpPr>
              <p:nvPr/>
            </p:nvSpPr>
            <p:spPr bwMode="auto">
              <a:xfrm>
                <a:off x="2462" y="2366"/>
                <a:ext cx="33" cy="34"/>
              </a:xfrm>
              <a:custGeom>
                <a:avLst/>
                <a:gdLst>
                  <a:gd name="T0" fmla="*/ 17 w 33"/>
                  <a:gd name="T1" fmla="*/ 0 h 34"/>
                  <a:gd name="T2" fmla="*/ 8 w 33"/>
                  <a:gd name="T3" fmla="*/ 9 h 34"/>
                  <a:gd name="T4" fmla="*/ 0 w 33"/>
                  <a:gd name="T5" fmla="*/ 17 h 34"/>
                  <a:gd name="T6" fmla="*/ 8 w 33"/>
                  <a:gd name="T7" fmla="*/ 26 h 34"/>
                  <a:gd name="T8" fmla="*/ 17 w 33"/>
                  <a:gd name="T9" fmla="*/ 34 h 34"/>
                  <a:gd name="T10" fmla="*/ 25 w 33"/>
                  <a:gd name="T11" fmla="*/ 26 h 34"/>
                  <a:gd name="T12" fmla="*/ 33 w 33"/>
                  <a:gd name="T13" fmla="*/ 17 h 34"/>
                  <a:gd name="T14" fmla="*/ 25 w 33"/>
                  <a:gd name="T15" fmla="*/ 9 h 34"/>
                  <a:gd name="T16" fmla="*/ 17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17" y="0"/>
                    </a:moveTo>
                    <a:lnTo>
                      <a:pt x="8" y="9"/>
                    </a:lnTo>
                    <a:lnTo>
                      <a:pt x="0" y="17"/>
                    </a:lnTo>
                    <a:lnTo>
                      <a:pt x="8" y="26"/>
                    </a:lnTo>
                    <a:lnTo>
                      <a:pt x="17" y="34"/>
                    </a:lnTo>
                    <a:lnTo>
                      <a:pt x="25" y="26"/>
                    </a:lnTo>
                    <a:lnTo>
                      <a:pt x="33" y="17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91" name="Freeform 317"/>
              <p:cNvSpPr>
                <a:spLocks/>
              </p:cNvSpPr>
              <p:nvPr/>
            </p:nvSpPr>
            <p:spPr bwMode="auto">
              <a:xfrm>
                <a:off x="2470" y="2375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0 h 17"/>
                  <a:gd name="T4" fmla="*/ 0 w 17"/>
                  <a:gd name="T5" fmla="*/ 8 h 17"/>
                  <a:gd name="T6" fmla="*/ 0 w 17"/>
                  <a:gd name="T7" fmla="*/ 17 h 17"/>
                  <a:gd name="T8" fmla="*/ 9 w 17"/>
                  <a:gd name="T9" fmla="*/ 17 h 17"/>
                  <a:gd name="T10" fmla="*/ 17 w 17"/>
                  <a:gd name="T11" fmla="*/ 17 h 17"/>
                  <a:gd name="T12" fmla="*/ 17 w 17"/>
                  <a:gd name="T13" fmla="*/ 8 h 17"/>
                  <a:gd name="T14" fmla="*/ 17 w 17"/>
                  <a:gd name="T15" fmla="*/ 0 h 17"/>
                  <a:gd name="T16" fmla="*/ 9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9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05" name="Group 334"/>
            <p:cNvGrpSpPr>
              <a:grpSpLocks/>
            </p:cNvGrpSpPr>
            <p:nvPr/>
          </p:nvGrpSpPr>
          <p:grpSpPr bwMode="auto">
            <a:xfrm>
              <a:off x="4427538" y="3570288"/>
              <a:ext cx="387350" cy="400050"/>
              <a:chOff x="2789" y="2249"/>
              <a:chExt cx="244" cy="252"/>
            </a:xfrm>
          </p:grpSpPr>
          <p:sp>
            <p:nvSpPr>
              <p:cNvPr id="862" name="Freeform 319"/>
              <p:cNvSpPr>
                <a:spLocks/>
              </p:cNvSpPr>
              <p:nvPr/>
            </p:nvSpPr>
            <p:spPr bwMode="auto">
              <a:xfrm>
                <a:off x="2789" y="2249"/>
                <a:ext cx="244" cy="252"/>
              </a:xfrm>
              <a:custGeom>
                <a:avLst/>
                <a:gdLst>
                  <a:gd name="T0" fmla="*/ 118 w 244"/>
                  <a:gd name="T1" fmla="*/ 0 h 252"/>
                  <a:gd name="T2" fmla="*/ 68 w 244"/>
                  <a:gd name="T3" fmla="*/ 8 h 252"/>
                  <a:gd name="T4" fmla="*/ 34 w 244"/>
                  <a:gd name="T5" fmla="*/ 42 h 252"/>
                  <a:gd name="T6" fmla="*/ 9 w 244"/>
                  <a:gd name="T7" fmla="*/ 75 h 252"/>
                  <a:gd name="T8" fmla="*/ 0 w 244"/>
                  <a:gd name="T9" fmla="*/ 126 h 252"/>
                  <a:gd name="T10" fmla="*/ 9 w 244"/>
                  <a:gd name="T11" fmla="*/ 176 h 252"/>
                  <a:gd name="T12" fmla="*/ 34 w 244"/>
                  <a:gd name="T13" fmla="*/ 218 h 252"/>
                  <a:gd name="T14" fmla="*/ 68 w 244"/>
                  <a:gd name="T15" fmla="*/ 244 h 252"/>
                  <a:gd name="T16" fmla="*/ 118 w 244"/>
                  <a:gd name="T17" fmla="*/ 252 h 252"/>
                  <a:gd name="T18" fmla="*/ 168 w 244"/>
                  <a:gd name="T19" fmla="*/ 244 h 252"/>
                  <a:gd name="T20" fmla="*/ 210 w 244"/>
                  <a:gd name="T21" fmla="*/ 218 h 252"/>
                  <a:gd name="T22" fmla="*/ 236 w 244"/>
                  <a:gd name="T23" fmla="*/ 176 h 252"/>
                  <a:gd name="T24" fmla="*/ 244 w 244"/>
                  <a:gd name="T25" fmla="*/ 126 h 252"/>
                  <a:gd name="T26" fmla="*/ 236 w 244"/>
                  <a:gd name="T27" fmla="*/ 75 h 252"/>
                  <a:gd name="T28" fmla="*/ 210 w 244"/>
                  <a:gd name="T29" fmla="*/ 42 h 252"/>
                  <a:gd name="T30" fmla="*/ 168 w 244"/>
                  <a:gd name="T31" fmla="*/ 8 h 252"/>
                  <a:gd name="T32" fmla="*/ 118 w 244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4"/>
                  <a:gd name="T52" fmla="*/ 0 h 252"/>
                  <a:gd name="T53" fmla="*/ 244 w 244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4" h="252">
                    <a:moveTo>
                      <a:pt x="118" y="0"/>
                    </a:moveTo>
                    <a:lnTo>
                      <a:pt x="68" y="8"/>
                    </a:lnTo>
                    <a:lnTo>
                      <a:pt x="34" y="42"/>
                    </a:lnTo>
                    <a:lnTo>
                      <a:pt x="9" y="75"/>
                    </a:lnTo>
                    <a:lnTo>
                      <a:pt x="0" y="126"/>
                    </a:lnTo>
                    <a:lnTo>
                      <a:pt x="9" y="176"/>
                    </a:lnTo>
                    <a:lnTo>
                      <a:pt x="34" y="218"/>
                    </a:lnTo>
                    <a:lnTo>
                      <a:pt x="68" y="244"/>
                    </a:lnTo>
                    <a:lnTo>
                      <a:pt x="118" y="252"/>
                    </a:lnTo>
                    <a:lnTo>
                      <a:pt x="168" y="244"/>
                    </a:lnTo>
                    <a:lnTo>
                      <a:pt x="210" y="218"/>
                    </a:lnTo>
                    <a:lnTo>
                      <a:pt x="236" y="176"/>
                    </a:lnTo>
                    <a:lnTo>
                      <a:pt x="244" y="126"/>
                    </a:lnTo>
                    <a:lnTo>
                      <a:pt x="236" y="75"/>
                    </a:lnTo>
                    <a:lnTo>
                      <a:pt x="210" y="42"/>
                    </a:lnTo>
                    <a:lnTo>
                      <a:pt x="168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63" name="Freeform 320"/>
              <p:cNvSpPr>
                <a:spLocks/>
              </p:cNvSpPr>
              <p:nvPr/>
            </p:nvSpPr>
            <p:spPr bwMode="auto">
              <a:xfrm>
                <a:off x="2798" y="2266"/>
                <a:ext cx="218" cy="218"/>
              </a:xfrm>
              <a:custGeom>
                <a:avLst/>
                <a:gdLst>
                  <a:gd name="T0" fmla="*/ 109 w 218"/>
                  <a:gd name="T1" fmla="*/ 0 h 218"/>
                  <a:gd name="T2" fmla="*/ 67 w 218"/>
                  <a:gd name="T3" fmla="*/ 8 h 218"/>
                  <a:gd name="T4" fmla="*/ 33 w 218"/>
                  <a:gd name="T5" fmla="*/ 33 h 218"/>
                  <a:gd name="T6" fmla="*/ 8 w 218"/>
                  <a:gd name="T7" fmla="*/ 67 h 218"/>
                  <a:gd name="T8" fmla="*/ 0 w 218"/>
                  <a:gd name="T9" fmla="*/ 109 h 218"/>
                  <a:gd name="T10" fmla="*/ 8 w 218"/>
                  <a:gd name="T11" fmla="*/ 151 h 218"/>
                  <a:gd name="T12" fmla="*/ 33 w 218"/>
                  <a:gd name="T13" fmla="*/ 185 h 218"/>
                  <a:gd name="T14" fmla="*/ 67 w 218"/>
                  <a:gd name="T15" fmla="*/ 210 h 218"/>
                  <a:gd name="T16" fmla="*/ 109 w 218"/>
                  <a:gd name="T17" fmla="*/ 218 h 218"/>
                  <a:gd name="T18" fmla="*/ 151 w 218"/>
                  <a:gd name="T19" fmla="*/ 210 h 218"/>
                  <a:gd name="T20" fmla="*/ 185 w 218"/>
                  <a:gd name="T21" fmla="*/ 185 h 218"/>
                  <a:gd name="T22" fmla="*/ 210 w 218"/>
                  <a:gd name="T23" fmla="*/ 151 h 218"/>
                  <a:gd name="T24" fmla="*/ 218 w 218"/>
                  <a:gd name="T25" fmla="*/ 109 h 218"/>
                  <a:gd name="T26" fmla="*/ 210 w 218"/>
                  <a:gd name="T27" fmla="*/ 67 h 218"/>
                  <a:gd name="T28" fmla="*/ 185 w 218"/>
                  <a:gd name="T29" fmla="*/ 33 h 218"/>
                  <a:gd name="T30" fmla="*/ 151 w 218"/>
                  <a:gd name="T31" fmla="*/ 8 h 218"/>
                  <a:gd name="T32" fmla="*/ 109 w 218"/>
                  <a:gd name="T33" fmla="*/ 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8"/>
                  <a:gd name="T53" fmla="*/ 218 w 218"/>
                  <a:gd name="T54" fmla="*/ 218 h 2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8">
                    <a:moveTo>
                      <a:pt x="109" y="0"/>
                    </a:moveTo>
                    <a:lnTo>
                      <a:pt x="67" y="8"/>
                    </a:lnTo>
                    <a:lnTo>
                      <a:pt x="33" y="33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3" y="185"/>
                    </a:lnTo>
                    <a:lnTo>
                      <a:pt x="67" y="210"/>
                    </a:lnTo>
                    <a:lnTo>
                      <a:pt x="109" y="218"/>
                    </a:lnTo>
                    <a:lnTo>
                      <a:pt x="151" y="210"/>
                    </a:lnTo>
                    <a:lnTo>
                      <a:pt x="185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85" y="33"/>
                    </a:lnTo>
                    <a:lnTo>
                      <a:pt x="151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64" name="Freeform 321"/>
              <p:cNvSpPr>
                <a:spLocks/>
              </p:cNvSpPr>
              <p:nvPr/>
            </p:nvSpPr>
            <p:spPr bwMode="auto">
              <a:xfrm>
                <a:off x="2806" y="2274"/>
                <a:ext cx="202" cy="202"/>
              </a:xfrm>
              <a:custGeom>
                <a:avLst/>
                <a:gdLst>
                  <a:gd name="T0" fmla="*/ 101 w 202"/>
                  <a:gd name="T1" fmla="*/ 0 h 202"/>
                  <a:gd name="T2" fmla="*/ 59 w 202"/>
                  <a:gd name="T3" fmla="*/ 8 h 202"/>
                  <a:gd name="T4" fmla="*/ 25 w 202"/>
                  <a:gd name="T5" fmla="*/ 34 h 202"/>
                  <a:gd name="T6" fmla="*/ 9 w 202"/>
                  <a:gd name="T7" fmla="*/ 67 h 202"/>
                  <a:gd name="T8" fmla="*/ 0 w 202"/>
                  <a:gd name="T9" fmla="*/ 101 h 202"/>
                  <a:gd name="T10" fmla="*/ 9 w 202"/>
                  <a:gd name="T11" fmla="*/ 143 h 202"/>
                  <a:gd name="T12" fmla="*/ 25 w 202"/>
                  <a:gd name="T13" fmla="*/ 177 h 202"/>
                  <a:gd name="T14" fmla="*/ 59 w 202"/>
                  <a:gd name="T15" fmla="*/ 193 h 202"/>
                  <a:gd name="T16" fmla="*/ 101 w 202"/>
                  <a:gd name="T17" fmla="*/ 202 h 202"/>
                  <a:gd name="T18" fmla="*/ 135 w 202"/>
                  <a:gd name="T19" fmla="*/ 193 h 202"/>
                  <a:gd name="T20" fmla="*/ 168 w 202"/>
                  <a:gd name="T21" fmla="*/ 177 h 202"/>
                  <a:gd name="T22" fmla="*/ 193 w 202"/>
                  <a:gd name="T23" fmla="*/ 143 h 202"/>
                  <a:gd name="T24" fmla="*/ 202 w 202"/>
                  <a:gd name="T25" fmla="*/ 101 h 202"/>
                  <a:gd name="T26" fmla="*/ 193 w 202"/>
                  <a:gd name="T27" fmla="*/ 67 h 202"/>
                  <a:gd name="T28" fmla="*/ 168 w 202"/>
                  <a:gd name="T29" fmla="*/ 34 h 202"/>
                  <a:gd name="T30" fmla="*/ 135 w 202"/>
                  <a:gd name="T31" fmla="*/ 8 h 202"/>
                  <a:gd name="T32" fmla="*/ 101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01" y="0"/>
                    </a:moveTo>
                    <a:lnTo>
                      <a:pt x="59" y="8"/>
                    </a:lnTo>
                    <a:lnTo>
                      <a:pt x="25" y="34"/>
                    </a:lnTo>
                    <a:lnTo>
                      <a:pt x="9" y="67"/>
                    </a:lnTo>
                    <a:lnTo>
                      <a:pt x="0" y="101"/>
                    </a:lnTo>
                    <a:lnTo>
                      <a:pt x="9" y="143"/>
                    </a:lnTo>
                    <a:lnTo>
                      <a:pt x="25" y="177"/>
                    </a:lnTo>
                    <a:lnTo>
                      <a:pt x="59" y="193"/>
                    </a:lnTo>
                    <a:lnTo>
                      <a:pt x="101" y="202"/>
                    </a:lnTo>
                    <a:lnTo>
                      <a:pt x="135" y="193"/>
                    </a:lnTo>
                    <a:lnTo>
                      <a:pt x="168" y="177"/>
                    </a:lnTo>
                    <a:lnTo>
                      <a:pt x="193" y="143"/>
                    </a:lnTo>
                    <a:lnTo>
                      <a:pt x="202" y="101"/>
                    </a:lnTo>
                    <a:lnTo>
                      <a:pt x="193" y="67"/>
                    </a:lnTo>
                    <a:lnTo>
                      <a:pt x="168" y="34"/>
                    </a:lnTo>
                    <a:lnTo>
                      <a:pt x="135" y="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65" name="Freeform 322"/>
              <p:cNvSpPr>
                <a:spLocks/>
              </p:cNvSpPr>
              <p:nvPr/>
            </p:nvSpPr>
            <p:spPr bwMode="auto">
              <a:xfrm>
                <a:off x="2815" y="2282"/>
                <a:ext cx="184" cy="194"/>
              </a:xfrm>
              <a:custGeom>
                <a:avLst/>
                <a:gdLst>
                  <a:gd name="T0" fmla="*/ 92 w 184"/>
                  <a:gd name="T1" fmla="*/ 0 h 194"/>
                  <a:gd name="T2" fmla="*/ 58 w 184"/>
                  <a:gd name="T3" fmla="*/ 9 h 194"/>
                  <a:gd name="T4" fmla="*/ 25 w 184"/>
                  <a:gd name="T5" fmla="*/ 26 h 194"/>
                  <a:gd name="T6" fmla="*/ 8 w 184"/>
                  <a:gd name="T7" fmla="*/ 59 h 194"/>
                  <a:gd name="T8" fmla="*/ 0 w 184"/>
                  <a:gd name="T9" fmla="*/ 93 h 194"/>
                  <a:gd name="T10" fmla="*/ 8 w 184"/>
                  <a:gd name="T11" fmla="*/ 127 h 194"/>
                  <a:gd name="T12" fmla="*/ 25 w 184"/>
                  <a:gd name="T13" fmla="*/ 160 h 194"/>
                  <a:gd name="T14" fmla="*/ 58 w 184"/>
                  <a:gd name="T15" fmla="*/ 185 h 194"/>
                  <a:gd name="T16" fmla="*/ 92 w 184"/>
                  <a:gd name="T17" fmla="*/ 194 h 194"/>
                  <a:gd name="T18" fmla="*/ 126 w 184"/>
                  <a:gd name="T19" fmla="*/ 185 h 194"/>
                  <a:gd name="T20" fmla="*/ 159 w 184"/>
                  <a:gd name="T21" fmla="*/ 160 h 194"/>
                  <a:gd name="T22" fmla="*/ 176 w 184"/>
                  <a:gd name="T23" fmla="*/ 127 h 194"/>
                  <a:gd name="T24" fmla="*/ 184 w 184"/>
                  <a:gd name="T25" fmla="*/ 93 h 194"/>
                  <a:gd name="T26" fmla="*/ 176 w 184"/>
                  <a:gd name="T27" fmla="*/ 59 h 194"/>
                  <a:gd name="T28" fmla="*/ 159 w 184"/>
                  <a:gd name="T29" fmla="*/ 26 h 194"/>
                  <a:gd name="T30" fmla="*/ 126 w 184"/>
                  <a:gd name="T31" fmla="*/ 9 h 194"/>
                  <a:gd name="T32" fmla="*/ 92 w 184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4"/>
                  <a:gd name="T52" fmla="*/ 0 h 194"/>
                  <a:gd name="T53" fmla="*/ 184 w 184"/>
                  <a:gd name="T54" fmla="*/ 194 h 1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4" h="194">
                    <a:moveTo>
                      <a:pt x="92" y="0"/>
                    </a:moveTo>
                    <a:lnTo>
                      <a:pt x="58" y="9"/>
                    </a:lnTo>
                    <a:lnTo>
                      <a:pt x="25" y="26"/>
                    </a:lnTo>
                    <a:lnTo>
                      <a:pt x="8" y="59"/>
                    </a:lnTo>
                    <a:lnTo>
                      <a:pt x="0" y="93"/>
                    </a:lnTo>
                    <a:lnTo>
                      <a:pt x="8" y="127"/>
                    </a:lnTo>
                    <a:lnTo>
                      <a:pt x="25" y="160"/>
                    </a:lnTo>
                    <a:lnTo>
                      <a:pt x="58" y="185"/>
                    </a:lnTo>
                    <a:lnTo>
                      <a:pt x="92" y="194"/>
                    </a:lnTo>
                    <a:lnTo>
                      <a:pt x="126" y="185"/>
                    </a:lnTo>
                    <a:lnTo>
                      <a:pt x="159" y="160"/>
                    </a:lnTo>
                    <a:lnTo>
                      <a:pt x="176" y="127"/>
                    </a:lnTo>
                    <a:lnTo>
                      <a:pt x="184" y="93"/>
                    </a:lnTo>
                    <a:lnTo>
                      <a:pt x="176" y="59"/>
                    </a:lnTo>
                    <a:lnTo>
                      <a:pt x="159" y="26"/>
                    </a:lnTo>
                    <a:lnTo>
                      <a:pt x="126" y="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66" name="Freeform 323"/>
              <p:cNvSpPr>
                <a:spLocks/>
              </p:cNvSpPr>
              <p:nvPr/>
            </p:nvSpPr>
            <p:spPr bwMode="auto">
              <a:xfrm>
                <a:off x="2823" y="2291"/>
                <a:ext cx="176" cy="176"/>
              </a:xfrm>
              <a:custGeom>
                <a:avLst/>
                <a:gdLst>
                  <a:gd name="T0" fmla="*/ 84 w 176"/>
                  <a:gd name="T1" fmla="*/ 0 h 176"/>
                  <a:gd name="T2" fmla="*/ 50 w 176"/>
                  <a:gd name="T3" fmla="*/ 8 h 176"/>
                  <a:gd name="T4" fmla="*/ 25 w 176"/>
                  <a:gd name="T5" fmla="*/ 25 h 176"/>
                  <a:gd name="T6" fmla="*/ 8 w 176"/>
                  <a:gd name="T7" fmla="*/ 50 h 176"/>
                  <a:gd name="T8" fmla="*/ 0 w 176"/>
                  <a:gd name="T9" fmla="*/ 84 h 176"/>
                  <a:gd name="T10" fmla="*/ 8 w 176"/>
                  <a:gd name="T11" fmla="*/ 118 h 176"/>
                  <a:gd name="T12" fmla="*/ 25 w 176"/>
                  <a:gd name="T13" fmla="*/ 151 h 176"/>
                  <a:gd name="T14" fmla="*/ 50 w 176"/>
                  <a:gd name="T15" fmla="*/ 168 h 176"/>
                  <a:gd name="T16" fmla="*/ 84 w 176"/>
                  <a:gd name="T17" fmla="*/ 176 h 176"/>
                  <a:gd name="T18" fmla="*/ 118 w 176"/>
                  <a:gd name="T19" fmla="*/ 168 h 176"/>
                  <a:gd name="T20" fmla="*/ 151 w 176"/>
                  <a:gd name="T21" fmla="*/ 151 h 176"/>
                  <a:gd name="T22" fmla="*/ 168 w 176"/>
                  <a:gd name="T23" fmla="*/ 118 h 176"/>
                  <a:gd name="T24" fmla="*/ 176 w 176"/>
                  <a:gd name="T25" fmla="*/ 84 h 176"/>
                  <a:gd name="T26" fmla="*/ 168 w 176"/>
                  <a:gd name="T27" fmla="*/ 50 h 176"/>
                  <a:gd name="T28" fmla="*/ 151 w 176"/>
                  <a:gd name="T29" fmla="*/ 25 h 176"/>
                  <a:gd name="T30" fmla="*/ 118 w 176"/>
                  <a:gd name="T31" fmla="*/ 8 h 176"/>
                  <a:gd name="T32" fmla="*/ 84 w 176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6"/>
                  <a:gd name="T52" fmla="*/ 0 h 176"/>
                  <a:gd name="T53" fmla="*/ 176 w 176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6" h="176">
                    <a:moveTo>
                      <a:pt x="84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50"/>
                    </a:lnTo>
                    <a:lnTo>
                      <a:pt x="0" y="84"/>
                    </a:lnTo>
                    <a:lnTo>
                      <a:pt x="8" y="118"/>
                    </a:lnTo>
                    <a:lnTo>
                      <a:pt x="25" y="151"/>
                    </a:lnTo>
                    <a:lnTo>
                      <a:pt x="50" y="168"/>
                    </a:lnTo>
                    <a:lnTo>
                      <a:pt x="84" y="176"/>
                    </a:lnTo>
                    <a:lnTo>
                      <a:pt x="118" y="168"/>
                    </a:lnTo>
                    <a:lnTo>
                      <a:pt x="151" y="151"/>
                    </a:lnTo>
                    <a:lnTo>
                      <a:pt x="168" y="118"/>
                    </a:lnTo>
                    <a:lnTo>
                      <a:pt x="176" y="84"/>
                    </a:lnTo>
                    <a:lnTo>
                      <a:pt x="168" y="50"/>
                    </a:lnTo>
                    <a:lnTo>
                      <a:pt x="151" y="25"/>
                    </a:lnTo>
                    <a:lnTo>
                      <a:pt x="118" y="8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67" name="Freeform 324"/>
              <p:cNvSpPr>
                <a:spLocks/>
              </p:cNvSpPr>
              <p:nvPr/>
            </p:nvSpPr>
            <p:spPr bwMode="auto">
              <a:xfrm>
                <a:off x="2831" y="2299"/>
                <a:ext cx="160" cy="160"/>
              </a:xfrm>
              <a:custGeom>
                <a:avLst/>
                <a:gdLst>
                  <a:gd name="T0" fmla="*/ 76 w 160"/>
                  <a:gd name="T1" fmla="*/ 0 h 160"/>
                  <a:gd name="T2" fmla="*/ 51 w 160"/>
                  <a:gd name="T3" fmla="*/ 9 h 160"/>
                  <a:gd name="T4" fmla="*/ 26 w 160"/>
                  <a:gd name="T5" fmla="*/ 25 h 160"/>
                  <a:gd name="T6" fmla="*/ 9 w 160"/>
                  <a:gd name="T7" fmla="*/ 51 h 160"/>
                  <a:gd name="T8" fmla="*/ 0 w 160"/>
                  <a:gd name="T9" fmla="*/ 76 h 160"/>
                  <a:gd name="T10" fmla="*/ 9 w 160"/>
                  <a:gd name="T11" fmla="*/ 110 h 160"/>
                  <a:gd name="T12" fmla="*/ 26 w 160"/>
                  <a:gd name="T13" fmla="*/ 135 h 160"/>
                  <a:gd name="T14" fmla="*/ 51 w 160"/>
                  <a:gd name="T15" fmla="*/ 152 h 160"/>
                  <a:gd name="T16" fmla="*/ 76 w 160"/>
                  <a:gd name="T17" fmla="*/ 160 h 160"/>
                  <a:gd name="T18" fmla="*/ 110 w 160"/>
                  <a:gd name="T19" fmla="*/ 152 h 160"/>
                  <a:gd name="T20" fmla="*/ 135 w 160"/>
                  <a:gd name="T21" fmla="*/ 135 h 160"/>
                  <a:gd name="T22" fmla="*/ 152 w 160"/>
                  <a:gd name="T23" fmla="*/ 110 h 160"/>
                  <a:gd name="T24" fmla="*/ 160 w 160"/>
                  <a:gd name="T25" fmla="*/ 76 h 160"/>
                  <a:gd name="T26" fmla="*/ 152 w 160"/>
                  <a:gd name="T27" fmla="*/ 51 h 160"/>
                  <a:gd name="T28" fmla="*/ 135 w 160"/>
                  <a:gd name="T29" fmla="*/ 25 h 160"/>
                  <a:gd name="T30" fmla="*/ 110 w 160"/>
                  <a:gd name="T31" fmla="*/ 9 h 160"/>
                  <a:gd name="T32" fmla="*/ 76 w 160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160"/>
                  <a:gd name="T53" fmla="*/ 160 w 160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160">
                    <a:moveTo>
                      <a:pt x="76" y="0"/>
                    </a:moveTo>
                    <a:lnTo>
                      <a:pt x="51" y="9"/>
                    </a:lnTo>
                    <a:lnTo>
                      <a:pt x="26" y="25"/>
                    </a:lnTo>
                    <a:lnTo>
                      <a:pt x="9" y="51"/>
                    </a:lnTo>
                    <a:lnTo>
                      <a:pt x="0" y="76"/>
                    </a:lnTo>
                    <a:lnTo>
                      <a:pt x="9" y="110"/>
                    </a:lnTo>
                    <a:lnTo>
                      <a:pt x="26" y="135"/>
                    </a:lnTo>
                    <a:lnTo>
                      <a:pt x="51" y="152"/>
                    </a:lnTo>
                    <a:lnTo>
                      <a:pt x="76" y="160"/>
                    </a:lnTo>
                    <a:lnTo>
                      <a:pt x="110" y="152"/>
                    </a:lnTo>
                    <a:lnTo>
                      <a:pt x="135" y="135"/>
                    </a:lnTo>
                    <a:lnTo>
                      <a:pt x="152" y="110"/>
                    </a:lnTo>
                    <a:lnTo>
                      <a:pt x="160" y="76"/>
                    </a:lnTo>
                    <a:lnTo>
                      <a:pt x="152" y="51"/>
                    </a:lnTo>
                    <a:lnTo>
                      <a:pt x="135" y="25"/>
                    </a:lnTo>
                    <a:lnTo>
                      <a:pt x="110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68" name="Freeform 325"/>
              <p:cNvSpPr>
                <a:spLocks/>
              </p:cNvSpPr>
              <p:nvPr/>
            </p:nvSpPr>
            <p:spPr bwMode="auto">
              <a:xfrm>
                <a:off x="2840" y="2308"/>
                <a:ext cx="143" cy="143"/>
              </a:xfrm>
              <a:custGeom>
                <a:avLst/>
                <a:gdLst>
                  <a:gd name="T0" fmla="*/ 67 w 143"/>
                  <a:gd name="T1" fmla="*/ 0 h 143"/>
                  <a:gd name="T2" fmla="*/ 42 w 143"/>
                  <a:gd name="T3" fmla="*/ 8 h 143"/>
                  <a:gd name="T4" fmla="*/ 17 w 143"/>
                  <a:gd name="T5" fmla="*/ 25 h 143"/>
                  <a:gd name="T6" fmla="*/ 8 w 143"/>
                  <a:gd name="T7" fmla="*/ 42 h 143"/>
                  <a:gd name="T8" fmla="*/ 0 w 143"/>
                  <a:gd name="T9" fmla="*/ 67 h 143"/>
                  <a:gd name="T10" fmla="*/ 8 w 143"/>
                  <a:gd name="T11" fmla="*/ 101 h 143"/>
                  <a:gd name="T12" fmla="*/ 17 w 143"/>
                  <a:gd name="T13" fmla="*/ 117 h 143"/>
                  <a:gd name="T14" fmla="*/ 42 w 143"/>
                  <a:gd name="T15" fmla="*/ 134 h 143"/>
                  <a:gd name="T16" fmla="*/ 67 w 143"/>
                  <a:gd name="T17" fmla="*/ 143 h 143"/>
                  <a:gd name="T18" fmla="*/ 101 w 143"/>
                  <a:gd name="T19" fmla="*/ 134 h 143"/>
                  <a:gd name="T20" fmla="*/ 117 w 143"/>
                  <a:gd name="T21" fmla="*/ 117 h 143"/>
                  <a:gd name="T22" fmla="*/ 134 w 143"/>
                  <a:gd name="T23" fmla="*/ 101 h 143"/>
                  <a:gd name="T24" fmla="*/ 143 w 143"/>
                  <a:gd name="T25" fmla="*/ 67 h 143"/>
                  <a:gd name="T26" fmla="*/ 134 w 143"/>
                  <a:gd name="T27" fmla="*/ 42 h 143"/>
                  <a:gd name="T28" fmla="*/ 117 w 143"/>
                  <a:gd name="T29" fmla="*/ 25 h 143"/>
                  <a:gd name="T30" fmla="*/ 101 w 143"/>
                  <a:gd name="T31" fmla="*/ 8 h 143"/>
                  <a:gd name="T32" fmla="*/ 67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67" y="0"/>
                    </a:moveTo>
                    <a:lnTo>
                      <a:pt x="42" y="8"/>
                    </a:lnTo>
                    <a:lnTo>
                      <a:pt x="17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17" y="117"/>
                    </a:lnTo>
                    <a:lnTo>
                      <a:pt x="42" y="134"/>
                    </a:lnTo>
                    <a:lnTo>
                      <a:pt x="67" y="143"/>
                    </a:lnTo>
                    <a:lnTo>
                      <a:pt x="101" y="134"/>
                    </a:lnTo>
                    <a:lnTo>
                      <a:pt x="117" y="117"/>
                    </a:lnTo>
                    <a:lnTo>
                      <a:pt x="134" y="101"/>
                    </a:lnTo>
                    <a:lnTo>
                      <a:pt x="143" y="67"/>
                    </a:lnTo>
                    <a:lnTo>
                      <a:pt x="134" y="42"/>
                    </a:lnTo>
                    <a:lnTo>
                      <a:pt x="117" y="25"/>
                    </a:lnTo>
                    <a:lnTo>
                      <a:pt x="101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69" name="Freeform 326"/>
              <p:cNvSpPr>
                <a:spLocks/>
              </p:cNvSpPr>
              <p:nvPr/>
            </p:nvSpPr>
            <p:spPr bwMode="auto">
              <a:xfrm>
                <a:off x="2848" y="2316"/>
                <a:ext cx="126" cy="126"/>
              </a:xfrm>
              <a:custGeom>
                <a:avLst/>
                <a:gdLst>
                  <a:gd name="T0" fmla="*/ 59 w 126"/>
                  <a:gd name="T1" fmla="*/ 0 h 126"/>
                  <a:gd name="T2" fmla="*/ 34 w 126"/>
                  <a:gd name="T3" fmla="*/ 8 h 126"/>
                  <a:gd name="T4" fmla="*/ 17 w 126"/>
                  <a:gd name="T5" fmla="*/ 25 h 126"/>
                  <a:gd name="T6" fmla="*/ 9 w 126"/>
                  <a:gd name="T7" fmla="*/ 42 h 126"/>
                  <a:gd name="T8" fmla="*/ 0 w 126"/>
                  <a:gd name="T9" fmla="*/ 67 h 126"/>
                  <a:gd name="T10" fmla="*/ 9 w 126"/>
                  <a:gd name="T11" fmla="*/ 93 h 126"/>
                  <a:gd name="T12" fmla="*/ 17 w 126"/>
                  <a:gd name="T13" fmla="*/ 109 h 126"/>
                  <a:gd name="T14" fmla="*/ 34 w 126"/>
                  <a:gd name="T15" fmla="*/ 126 h 126"/>
                  <a:gd name="T16" fmla="*/ 59 w 126"/>
                  <a:gd name="T17" fmla="*/ 126 h 126"/>
                  <a:gd name="T18" fmla="*/ 84 w 126"/>
                  <a:gd name="T19" fmla="*/ 126 h 126"/>
                  <a:gd name="T20" fmla="*/ 109 w 126"/>
                  <a:gd name="T21" fmla="*/ 109 h 126"/>
                  <a:gd name="T22" fmla="*/ 118 w 126"/>
                  <a:gd name="T23" fmla="*/ 93 h 126"/>
                  <a:gd name="T24" fmla="*/ 126 w 126"/>
                  <a:gd name="T25" fmla="*/ 67 h 126"/>
                  <a:gd name="T26" fmla="*/ 118 w 126"/>
                  <a:gd name="T27" fmla="*/ 42 h 126"/>
                  <a:gd name="T28" fmla="*/ 109 w 126"/>
                  <a:gd name="T29" fmla="*/ 25 h 126"/>
                  <a:gd name="T30" fmla="*/ 84 w 126"/>
                  <a:gd name="T31" fmla="*/ 8 h 126"/>
                  <a:gd name="T32" fmla="*/ 59 w 126"/>
                  <a:gd name="T33" fmla="*/ 0 h 1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6"/>
                  <a:gd name="T53" fmla="*/ 126 w 126"/>
                  <a:gd name="T54" fmla="*/ 126 h 1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6">
                    <a:moveTo>
                      <a:pt x="59" y="0"/>
                    </a:moveTo>
                    <a:lnTo>
                      <a:pt x="34" y="8"/>
                    </a:lnTo>
                    <a:lnTo>
                      <a:pt x="17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93"/>
                    </a:lnTo>
                    <a:lnTo>
                      <a:pt x="17" y="109"/>
                    </a:lnTo>
                    <a:lnTo>
                      <a:pt x="34" y="126"/>
                    </a:lnTo>
                    <a:lnTo>
                      <a:pt x="59" y="126"/>
                    </a:lnTo>
                    <a:lnTo>
                      <a:pt x="84" y="126"/>
                    </a:lnTo>
                    <a:lnTo>
                      <a:pt x="109" y="109"/>
                    </a:lnTo>
                    <a:lnTo>
                      <a:pt x="118" y="93"/>
                    </a:lnTo>
                    <a:lnTo>
                      <a:pt x="126" y="67"/>
                    </a:lnTo>
                    <a:lnTo>
                      <a:pt x="118" y="42"/>
                    </a:lnTo>
                    <a:lnTo>
                      <a:pt x="109" y="25"/>
                    </a:lnTo>
                    <a:lnTo>
                      <a:pt x="84" y="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70" name="Freeform 327"/>
              <p:cNvSpPr>
                <a:spLocks/>
              </p:cNvSpPr>
              <p:nvPr/>
            </p:nvSpPr>
            <p:spPr bwMode="auto">
              <a:xfrm>
                <a:off x="2857" y="2324"/>
                <a:ext cx="109" cy="110"/>
              </a:xfrm>
              <a:custGeom>
                <a:avLst/>
                <a:gdLst>
                  <a:gd name="T0" fmla="*/ 50 w 109"/>
                  <a:gd name="T1" fmla="*/ 0 h 110"/>
                  <a:gd name="T2" fmla="*/ 33 w 109"/>
                  <a:gd name="T3" fmla="*/ 9 h 110"/>
                  <a:gd name="T4" fmla="*/ 16 w 109"/>
                  <a:gd name="T5" fmla="*/ 17 h 110"/>
                  <a:gd name="T6" fmla="*/ 8 w 109"/>
                  <a:gd name="T7" fmla="*/ 34 h 110"/>
                  <a:gd name="T8" fmla="*/ 0 w 109"/>
                  <a:gd name="T9" fmla="*/ 59 h 110"/>
                  <a:gd name="T10" fmla="*/ 8 w 109"/>
                  <a:gd name="T11" fmla="*/ 76 h 110"/>
                  <a:gd name="T12" fmla="*/ 16 w 109"/>
                  <a:gd name="T13" fmla="*/ 93 h 110"/>
                  <a:gd name="T14" fmla="*/ 33 w 109"/>
                  <a:gd name="T15" fmla="*/ 110 h 110"/>
                  <a:gd name="T16" fmla="*/ 50 w 109"/>
                  <a:gd name="T17" fmla="*/ 110 h 110"/>
                  <a:gd name="T18" fmla="*/ 75 w 109"/>
                  <a:gd name="T19" fmla="*/ 110 h 110"/>
                  <a:gd name="T20" fmla="*/ 92 w 109"/>
                  <a:gd name="T21" fmla="*/ 93 h 110"/>
                  <a:gd name="T22" fmla="*/ 109 w 109"/>
                  <a:gd name="T23" fmla="*/ 76 h 110"/>
                  <a:gd name="T24" fmla="*/ 109 w 109"/>
                  <a:gd name="T25" fmla="*/ 59 h 110"/>
                  <a:gd name="T26" fmla="*/ 109 w 109"/>
                  <a:gd name="T27" fmla="*/ 34 h 110"/>
                  <a:gd name="T28" fmla="*/ 92 w 109"/>
                  <a:gd name="T29" fmla="*/ 17 h 110"/>
                  <a:gd name="T30" fmla="*/ 75 w 109"/>
                  <a:gd name="T31" fmla="*/ 9 h 110"/>
                  <a:gd name="T32" fmla="*/ 50 w 10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10"/>
                  <a:gd name="T53" fmla="*/ 109 w 10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10">
                    <a:moveTo>
                      <a:pt x="50" y="0"/>
                    </a:moveTo>
                    <a:lnTo>
                      <a:pt x="33" y="9"/>
                    </a:lnTo>
                    <a:lnTo>
                      <a:pt x="16" y="17"/>
                    </a:lnTo>
                    <a:lnTo>
                      <a:pt x="8" y="34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6" y="93"/>
                    </a:lnTo>
                    <a:lnTo>
                      <a:pt x="33" y="110"/>
                    </a:lnTo>
                    <a:lnTo>
                      <a:pt x="50" y="110"/>
                    </a:lnTo>
                    <a:lnTo>
                      <a:pt x="75" y="110"/>
                    </a:lnTo>
                    <a:lnTo>
                      <a:pt x="92" y="93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4"/>
                    </a:lnTo>
                    <a:lnTo>
                      <a:pt x="92" y="17"/>
                    </a:lnTo>
                    <a:lnTo>
                      <a:pt x="75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71" name="Freeform 328"/>
              <p:cNvSpPr>
                <a:spLocks/>
              </p:cNvSpPr>
              <p:nvPr/>
            </p:nvSpPr>
            <p:spPr bwMode="auto">
              <a:xfrm>
                <a:off x="2865" y="2333"/>
                <a:ext cx="92" cy="92"/>
              </a:xfrm>
              <a:custGeom>
                <a:avLst/>
                <a:gdLst>
                  <a:gd name="T0" fmla="*/ 42 w 92"/>
                  <a:gd name="T1" fmla="*/ 0 h 92"/>
                  <a:gd name="T2" fmla="*/ 25 w 92"/>
                  <a:gd name="T3" fmla="*/ 8 h 92"/>
                  <a:gd name="T4" fmla="*/ 8 w 92"/>
                  <a:gd name="T5" fmla="*/ 17 h 92"/>
                  <a:gd name="T6" fmla="*/ 0 w 92"/>
                  <a:gd name="T7" fmla="*/ 50 h 92"/>
                  <a:gd name="T8" fmla="*/ 8 w 92"/>
                  <a:gd name="T9" fmla="*/ 84 h 92"/>
                  <a:gd name="T10" fmla="*/ 42 w 92"/>
                  <a:gd name="T11" fmla="*/ 92 h 92"/>
                  <a:gd name="T12" fmla="*/ 84 w 92"/>
                  <a:gd name="T13" fmla="*/ 84 h 92"/>
                  <a:gd name="T14" fmla="*/ 92 w 92"/>
                  <a:gd name="T15" fmla="*/ 50 h 92"/>
                  <a:gd name="T16" fmla="*/ 84 w 92"/>
                  <a:gd name="T17" fmla="*/ 17 h 92"/>
                  <a:gd name="T18" fmla="*/ 67 w 92"/>
                  <a:gd name="T19" fmla="*/ 8 h 92"/>
                  <a:gd name="T20" fmla="*/ 42 w 92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2"/>
                  <a:gd name="T35" fmla="*/ 92 w 92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2">
                    <a:moveTo>
                      <a:pt x="42" y="0"/>
                    </a:moveTo>
                    <a:lnTo>
                      <a:pt x="25" y="8"/>
                    </a:lnTo>
                    <a:lnTo>
                      <a:pt x="8" y="17"/>
                    </a:lnTo>
                    <a:lnTo>
                      <a:pt x="0" y="50"/>
                    </a:lnTo>
                    <a:lnTo>
                      <a:pt x="8" y="84"/>
                    </a:lnTo>
                    <a:lnTo>
                      <a:pt x="42" y="92"/>
                    </a:lnTo>
                    <a:lnTo>
                      <a:pt x="84" y="84"/>
                    </a:lnTo>
                    <a:lnTo>
                      <a:pt x="92" y="50"/>
                    </a:lnTo>
                    <a:lnTo>
                      <a:pt x="84" y="17"/>
                    </a:lnTo>
                    <a:lnTo>
                      <a:pt x="67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72" name="Freeform 329"/>
              <p:cNvSpPr>
                <a:spLocks/>
              </p:cNvSpPr>
              <p:nvPr/>
            </p:nvSpPr>
            <p:spPr bwMode="auto">
              <a:xfrm>
                <a:off x="2873" y="2341"/>
                <a:ext cx="76" cy="76"/>
              </a:xfrm>
              <a:custGeom>
                <a:avLst/>
                <a:gdLst>
                  <a:gd name="T0" fmla="*/ 42 w 76"/>
                  <a:gd name="T1" fmla="*/ 0 h 76"/>
                  <a:gd name="T2" fmla="*/ 9 w 76"/>
                  <a:gd name="T3" fmla="*/ 9 h 76"/>
                  <a:gd name="T4" fmla="*/ 0 w 76"/>
                  <a:gd name="T5" fmla="*/ 42 h 76"/>
                  <a:gd name="T6" fmla="*/ 9 w 76"/>
                  <a:gd name="T7" fmla="*/ 68 h 76"/>
                  <a:gd name="T8" fmla="*/ 42 w 76"/>
                  <a:gd name="T9" fmla="*/ 76 h 76"/>
                  <a:gd name="T10" fmla="*/ 68 w 76"/>
                  <a:gd name="T11" fmla="*/ 68 h 76"/>
                  <a:gd name="T12" fmla="*/ 76 w 76"/>
                  <a:gd name="T13" fmla="*/ 42 h 76"/>
                  <a:gd name="T14" fmla="*/ 68 w 76"/>
                  <a:gd name="T15" fmla="*/ 9 h 76"/>
                  <a:gd name="T16" fmla="*/ 42 w 7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6"/>
                  <a:gd name="T29" fmla="*/ 76 w 7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6">
                    <a:moveTo>
                      <a:pt x="42" y="0"/>
                    </a:moveTo>
                    <a:lnTo>
                      <a:pt x="9" y="9"/>
                    </a:lnTo>
                    <a:lnTo>
                      <a:pt x="0" y="42"/>
                    </a:lnTo>
                    <a:lnTo>
                      <a:pt x="9" y="68"/>
                    </a:lnTo>
                    <a:lnTo>
                      <a:pt x="42" y="76"/>
                    </a:lnTo>
                    <a:lnTo>
                      <a:pt x="68" y="68"/>
                    </a:lnTo>
                    <a:lnTo>
                      <a:pt x="76" y="42"/>
                    </a:lnTo>
                    <a:lnTo>
                      <a:pt x="68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73" name="Freeform 330"/>
              <p:cNvSpPr>
                <a:spLocks/>
              </p:cNvSpPr>
              <p:nvPr/>
            </p:nvSpPr>
            <p:spPr bwMode="auto">
              <a:xfrm>
                <a:off x="2882" y="2350"/>
                <a:ext cx="59" cy="67"/>
              </a:xfrm>
              <a:custGeom>
                <a:avLst/>
                <a:gdLst>
                  <a:gd name="T0" fmla="*/ 33 w 59"/>
                  <a:gd name="T1" fmla="*/ 0 h 67"/>
                  <a:gd name="T2" fmla="*/ 8 w 59"/>
                  <a:gd name="T3" fmla="*/ 8 h 67"/>
                  <a:gd name="T4" fmla="*/ 0 w 59"/>
                  <a:gd name="T5" fmla="*/ 33 h 67"/>
                  <a:gd name="T6" fmla="*/ 8 w 59"/>
                  <a:gd name="T7" fmla="*/ 59 h 67"/>
                  <a:gd name="T8" fmla="*/ 33 w 59"/>
                  <a:gd name="T9" fmla="*/ 67 h 67"/>
                  <a:gd name="T10" fmla="*/ 50 w 59"/>
                  <a:gd name="T11" fmla="*/ 59 h 67"/>
                  <a:gd name="T12" fmla="*/ 59 w 59"/>
                  <a:gd name="T13" fmla="*/ 33 h 67"/>
                  <a:gd name="T14" fmla="*/ 50 w 59"/>
                  <a:gd name="T15" fmla="*/ 8 h 67"/>
                  <a:gd name="T16" fmla="*/ 33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3" y="0"/>
                    </a:moveTo>
                    <a:lnTo>
                      <a:pt x="8" y="8"/>
                    </a:lnTo>
                    <a:lnTo>
                      <a:pt x="0" y="33"/>
                    </a:lnTo>
                    <a:lnTo>
                      <a:pt x="8" y="59"/>
                    </a:lnTo>
                    <a:lnTo>
                      <a:pt x="33" y="67"/>
                    </a:lnTo>
                    <a:lnTo>
                      <a:pt x="50" y="59"/>
                    </a:lnTo>
                    <a:lnTo>
                      <a:pt x="59" y="33"/>
                    </a:lnTo>
                    <a:lnTo>
                      <a:pt x="50" y="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74" name="Freeform 331"/>
              <p:cNvSpPr>
                <a:spLocks/>
              </p:cNvSpPr>
              <p:nvPr/>
            </p:nvSpPr>
            <p:spPr bwMode="auto">
              <a:xfrm>
                <a:off x="2890" y="2358"/>
                <a:ext cx="51" cy="51"/>
              </a:xfrm>
              <a:custGeom>
                <a:avLst/>
                <a:gdLst>
                  <a:gd name="T0" fmla="*/ 25 w 51"/>
                  <a:gd name="T1" fmla="*/ 0 h 51"/>
                  <a:gd name="T2" fmla="*/ 9 w 51"/>
                  <a:gd name="T3" fmla="*/ 8 h 51"/>
                  <a:gd name="T4" fmla="*/ 0 w 51"/>
                  <a:gd name="T5" fmla="*/ 25 h 51"/>
                  <a:gd name="T6" fmla="*/ 9 w 51"/>
                  <a:gd name="T7" fmla="*/ 42 h 51"/>
                  <a:gd name="T8" fmla="*/ 25 w 51"/>
                  <a:gd name="T9" fmla="*/ 51 h 51"/>
                  <a:gd name="T10" fmla="*/ 42 w 51"/>
                  <a:gd name="T11" fmla="*/ 42 h 51"/>
                  <a:gd name="T12" fmla="*/ 51 w 51"/>
                  <a:gd name="T13" fmla="*/ 25 h 51"/>
                  <a:gd name="T14" fmla="*/ 42 w 51"/>
                  <a:gd name="T15" fmla="*/ 8 h 51"/>
                  <a:gd name="T16" fmla="*/ 25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1"/>
                  <a:gd name="T29" fmla="*/ 51 w 5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1">
                    <a:moveTo>
                      <a:pt x="25" y="0"/>
                    </a:moveTo>
                    <a:lnTo>
                      <a:pt x="9" y="8"/>
                    </a:lnTo>
                    <a:lnTo>
                      <a:pt x="0" y="25"/>
                    </a:lnTo>
                    <a:lnTo>
                      <a:pt x="9" y="42"/>
                    </a:lnTo>
                    <a:lnTo>
                      <a:pt x="25" y="51"/>
                    </a:lnTo>
                    <a:lnTo>
                      <a:pt x="42" y="42"/>
                    </a:lnTo>
                    <a:lnTo>
                      <a:pt x="51" y="25"/>
                    </a:lnTo>
                    <a:lnTo>
                      <a:pt x="42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75" name="Freeform 332"/>
              <p:cNvSpPr>
                <a:spLocks/>
              </p:cNvSpPr>
              <p:nvPr/>
            </p:nvSpPr>
            <p:spPr bwMode="auto">
              <a:xfrm>
                <a:off x="2899" y="2366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8 w 33"/>
                  <a:gd name="T3" fmla="*/ 9 h 34"/>
                  <a:gd name="T4" fmla="*/ 0 w 33"/>
                  <a:gd name="T5" fmla="*/ 17 h 34"/>
                  <a:gd name="T6" fmla="*/ 8 w 33"/>
                  <a:gd name="T7" fmla="*/ 26 h 34"/>
                  <a:gd name="T8" fmla="*/ 16 w 33"/>
                  <a:gd name="T9" fmla="*/ 34 h 34"/>
                  <a:gd name="T10" fmla="*/ 25 w 33"/>
                  <a:gd name="T11" fmla="*/ 26 h 34"/>
                  <a:gd name="T12" fmla="*/ 33 w 33"/>
                  <a:gd name="T13" fmla="*/ 17 h 34"/>
                  <a:gd name="T14" fmla="*/ 25 w 33"/>
                  <a:gd name="T15" fmla="*/ 9 h 34"/>
                  <a:gd name="T16" fmla="*/ 16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16" y="0"/>
                    </a:moveTo>
                    <a:lnTo>
                      <a:pt x="8" y="9"/>
                    </a:lnTo>
                    <a:lnTo>
                      <a:pt x="0" y="17"/>
                    </a:lnTo>
                    <a:lnTo>
                      <a:pt x="8" y="26"/>
                    </a:lnTo>
                    <a:lnTo>
                      <a:pt x="16" y="34"/>
                    </a:lnTo>
                    <a:lnTo>
                      <a:pt x="25" y="26"/>
                    </a:lnTo>
                    <a:lnTo>
                      <a:pt x="33" y="17"/>
                    </a:lnTo>
                    <a:lnTo>
                      <a:pt x="25" y="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76" name="Freeform 333"/>
              <p:cNvSpPr>
                <a:spLocks/>
              </p:cNvSpPr>
              <p:nvPr/>
            </p:nvSpPr>
            <p:spPr bwMode="auto">
              <a:xfrm>
                <a:off x="2907" y="2375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0 w 17"/>
                  <a:gd name="T3" fmla="*/ 0 h 17"/>
                  <a:gd name="T4" fmla="*/ 0 w 17"/>
                  <a:gd name="T5" fmla="*/ 8 h 17"/>
                  <a:gd name="T6" fmla="*/ 0 w 17"/>
                  <a:gd name="T7" fmla="*/ 17 h 17"/>
                  <a:gd name="T8" fmla="*/ 8 w 17"/>
                  <a:gd name="T9" fmla="*/ 17 h 17"/>
                  <a:gd name="T10" fmla="*/ 17 w 17"/>
                  <a:gd name="T11" fmla="*/ 17 h 17"/>
                  <a:gd name="T12" fmla="*/ 17 w 17"/>
                  <a:gd name="T13" fmla="*/ 8 h 17"/>
                  <a:gd name="T14" fmla="*/ 17 w 17"/>
                  <a:gd name="T15" fmla="*/ 0 h 17"/>
                  <a:gd name="T16" fmla="*/ 8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06" name="Group 350"/>
            <p:cNvGrpSpPr>
              <a:grpSpLocks/>
            </p:cNvGrpSpPr>
            <p:nvPr/>
          </p:nvGrpSpPr>
          <p:grpSpPr bwMode="auto">
            <a:xfrm>
              <a:off x="4802188" y="3570288"/>
              <a:ext cx="385762" cy="400050"/>
              <a:chOff x="3025" y="2249"/>
              <a:chExt cx="243" cy="252"/>
            </a:xfrm>
          </p:grpSpPr>
          <p:sp>
            <p:nvSpPr>
              <p:cNvPr id="847" name="Freeform 335"/>
              <p:cNvSpPr>
                <a:spLocks/>
              </p:cNvSpPr>
              <p:nvPr/>
            </p:nvSpPr>
            <p:spPr bwMode="auto">
              <a:xfrm>
                <a:off x="3025" y="2249"/>
                <a:ext cx="243" cy="252"/>
              </a:xfrm>
              <a:custGeom>
                <a:avLst/>
                <a:gdLst>
                  <a:gd name="T0" fmla="*/ 126 w 243"/>
                  <a:gd name="T1" fmla="*/ 0 h 252"/>
                  <a:gd name="T2" fmla="*/ 75 w 243"/>
                  <a:gd name="T3" fmla="*/ 8 h 252"/>
                  <a:gd name="T4" fmla="*/ 42 w 243"/>
                  <a:gd name="T5" fmla="*/ 42 h 252"/>
                  <a:gd name="T6" fmla="*/ 8 w 243"/>
                  <a:gd name="T7" fmla="*/ 75 h 252"/>
                  <a:gd name="T8" fmla="*/ 0 w 243"/>
                  <a:gd name="T9" fmla="*/ 126 h 252"/>
                  <a:gd name="T10" fmla="*/ 8 w 243"/>
                  <a:gd name="T11" fmla="*/ 176 h 252"/>
                  <a:gd name="T12" fmla="*/ 42 w 243"/>
                  <a:gd name="T13" fmla="*/ 218 h 252"/>
                  <a:gd name="T14" fmla="*/ 75 w 243"/>
                  <a:gd name="T15" fmla="*/ 244 h 252"/>
                  <a:gd name="T16" fmla="*/ 126 w 243"/>
                  <a:gd name="T17" fmla="*/ 252 h 252"/>
                  <a:gd name="T18" fmla="*/ 176 w 243"/>
                  <a:gd name="T19" fmla="*/ 244 h 252"/>
                  <a:gd name="T20" fmla="*/ 210 w 243"/>
                  <a:gd name="T21" fmla="*/ 218 h 252"/>
                  <a:gd name="T22" fmla="*/ 235 w 243"/>
                  <a:gd name="T23" fmla="*/ 176 h 252"/>
                  <a:gd name="T24" fmla="*/ 243 w 243"/>
                  <a:gd name="T25" fmla="*/ 126 h 252"/>
                  <a:gd name="T26" fmla="*/ 235 w 243"/>
                  <a:gd name="T27" fmla="*/ 75 h 252"/>
                  <a:gd name="T28" fmla="*/ 210 w 243"/>
                  <a:gd name="T29" fmla="*/ 42 h 252"/>
                  <a:gd name="T30" fmla="*/ 176 w 243"/>
                  <a:gd name="T31" fmla="*/ 8 h 252"/>
                  <a:gd name="T32" fmla="*/ 126 w 243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3"/>
                  <a:gd name="T52" fmla="*/ 0 h 252"/>
                  <a:gd name="T53" fmla="*/ 243 w 243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3" h="252">
                    <a:moveTo>
                      <a:pt x="126" y="0"/>
                    </a:moveTo>
                    <a:lnTo>
                      <a:pt x="75" y="8"/>
                    </a:lnTo>
                    <a:lnTo>
                      <a:pt x="42" y="42"/>
                    </a:lnTo>
                    <a:lnTo>
                      <a:pt x="8" y="75"/>
                    </a:lnTo>
                    <a:lnTo>
                      <a:pt x="0" y="126"/>
                    </a:lnTo>
                    <a:lnTo>
                      <a:pt x="8" y="176"/>
                    </a:lnTo>
                    <a:lnTo>
                      <a:pt x="42" y="218"/>
                    </a:lnTo>
                    <a:lnTo>
                      <a:pt x="75" y="244"/>
                    </a:lnTo>
                    <a:lnTo>
                      <a:pt x="126" y="252"/>
                    </a:lnTo>
                    <a:lnTo>
                      <a:pt x="176" y="244"/>
                    </a:lnTo>
                    <a:lnTo>
                      <a:pt x="210" y="218"/>
                    </a:lnTo>
                    <a:lnTo>
                      <a:pt x="235" y="176"/>
                    </a:lnTo>
                    <a:lnTo>
                      <a:pt x="243" y="126"/>
                    </a:lnTo>
                    <a:lnTo>
                      <a:pt x="235" y="75"/>
                    </a:lnTo>
                    <a:lnTo>
                      <a:pt x="210" y="42"/>
                    </a:lnTo>
                    <a:lnTo>
                      <a:pt x="176" y="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48" name="Freeform 336"/>
              <p:cNvSpPr>
                <a:spLocks/>
              </p:cNvSpPr>
              <p:nvPr/>
            </p:nvSpPr>
            <p:spPr bwMode="auto">
              <a:xfrm>
                <a:off x="3033" y="2266"/>
                <a:ext cx="218" cy="218"/>
              </a:xfrm>
              <a:custGeom>
                <a:avLst/>
                <a:gdLst>
                  <a:gd name="T0" fmla="*/ 118 w 218"/>
                  <a:gd name="T1" fmla="*/ 0 h 218"/>
                  <a:gd name="T2" fmla="*/ 67 w 218"/>
                  <a:gd name="T3" fmla="*/ 8 h 218"/>
                  <a:gd name="T4" fmla="*/ 34 w 218"/>
                  <a:gd name="T5" fmla="*/ 33 h 218"/>
                  <a:gd name="T6" fmla="*/ 8 w 218"/>
                  <a:gd name="T7" fmla="*/ 67 h 218"/>
                  <a:gd name="T8" fmla="*/ 0 w 218"/>
                  <a:gd name="T9" fmla="*/ 109 h 218"/>
                  <a:gd name="T10" fmla="*/ 8 w 218"/>
                  <a:gd name="T11" fmla="*/ 151 h 218"/>
                  <a:gd name="T12" fmla="*/ 34 w 218"/>
                  <a:gd name="T13" fmla="*/ 185 h 218"/>
                  <a:gd name="T14" fmla="*/ 67 w 218"/>
                  <a:gd name="T15" fmla="*/ 210 h 218"/>
                  <a:gd name="T16" fmla="*/ 118 w 218"/>
                  <a:gd name="T17" fmla="*/ 218 h 218"/>
                  <a:gd name="T18" fmla="*/ 160 w 218"/>
                  <a:gd name="T19" fmla="*/ 210 h 218"/>
                  <a:gd name="T20" fmla="*/ 193 w 218"/>
                  <a:gd name="T21" fmla="*/ 185 h 218"/>
                  <a:gd name="T22" fmla="*/ 210 w 218"/>
                  <a:gd name="T23" fmla="*/ 151 h 218"/>
                  <a:gd name="T24" fmla="*/ 218 w 218"/>
                  <a:gd name="T25" fmla="*/ 109 h 218"/>
                  <a:gd name="T26" fmla="*/ 210 w 218"/>
                  <a:gd name="T27" fmla="*/ 67 h 218"/>
                  <a:gd name="T28" fmla="*/ 193 w 218"/>
                  <a:gd name="T29" fmla="*/ 33 h 218"/>
                  <a:gd name="T30" fmla="*/ 160 w 218"/>
                  <a:gd name="T31" fmla="*/ 8 h 218"/>
                  <a:gd name="T32" fmla="*/ 118 w 218"/>
                  <a:gd name="T33" fmla="*/ 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8"/>
                  <a:gd name="T53" fmla="*/ 218 w 218"/>
                  <a:gd name="T54" fmla="*/ 218 h 2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8">
                    <a:moveTo>
                      <a:pt x="118" y="0"/>
                    </a:moveTo>
                    <a:lnTo>
                      <a:pt x="67" y="8"/>
                    </a:lnTo>
                    <a:lnTo>
                      <a:pt x="34" y="33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4" y="185"/>
                    </a:lnTo>
                    <a:lnTo>
                      <a:pt x="67" y="210"/>
                    </a:lnTo>
                    <a:lnTo>
                      <a:pt x="118" y="218"/>
                    </a:lnTo>
                    <a:lnTo>
                      <a:pt x="160" y="210"/>
                    </a:lnTo>
                    <a:lnTo>
                      <a:pt x="193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93" y="33"/>
                    </a:lnTo>
                    <a:lnTo>
                      <a:pt x="160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49" name="Freeform 337"/>
              <p:cNvSpPr>
                <a:spLocks/>
              </p:cNvSpPr>
              <p:nvPr/>
            </p:nvSpPr>
            <p:spPr bwMode="auto">
              <a:xfrm>
                <a:off x="3041" y="2274"/>
                <a:ext cx="202" cy="202"/>
              </a:xfrm>
              <a:custGeom>
                <a:avLst/>
                <a:gdLst>
                  <a:gd name="T0" fmla="*/ 110 w 202"/>
                  <a:gd name="T1" fmla="*/ 0 h 202"/>
                  <a:gd name="T2" fmla="*/ 68 w 202"/>
                  <a:gd name="T3" fmla="*/ 8 h 202"/>
                  <a:gd name="T4" fmla="*/ 34 w 202"/>
                  <a:gd name="T5" fmla="*/ 34 h 202"/>
                  <a:gd name="T6" fmla="*/ 9 w 202"/>
                  <a:gd name="T7" fmla="*/ 67 h 202"/>
                  <a:gd name="T8" fmla="*/ 0 w 202"/>
                  <a:gd name="T9" fmla="*/ 101 h 202"/>
                  <a:gd name="T10" fmla="*/ 9 w 202"/>
                  <a:gd name="T11" fmla="*/ 143 h 202"/>
                  <a:gd name="T12" fmla="*/ 34 w 202"/>
                  <a:gd name="T13" fmla="*/ 177 h 202"/>
                  <a:gd name="T14" fmla="*/ 68 w 202"/>
                  <a:gd name="T15" fmla="*/ 193 h 202"/>
                  <a:gd name="T16" fmla="*/ 110 w 202"/>
                  <a:gd name="T17" fmla="*/ 202 h 202"/>
                  <a:gd name="T18" fmla="*/ 143 w 202"/>
                  <a:gd name="T19" fmla="*/ 193 h 202"/>
                  <a:gd name="T20" fmla="*/ 177 w 202"/>
                  <a:gd name="T21" fmla="*/ 177 h 202"/>
                  <a:gd name="T22" fmla="*/ 194 w 202"/>
                  <a:gd name="T23" fmla="*/ 143 h 202"/>
                  <a:gd name="T24" fmla="*/ 202 w 202"/>
                  <a:gd name="T25" fmla="*/ 101 h 202"/>
                  <a:gd name="T26" fmla="*/ 194 w 202"/>
                  <a:gd name="T27" fmla="*/ 67 h 202"/>
                  <a:gd name="T28" fmla="*/ 177 w 202"/>
                  <a:gd name="T29" fmla="*/ 34 h 202"/>
                  <a:gd name="T30" fmla="*/ 143 w 202"/>
                  <a:gd name="T31" fmla="*/ 8 h 202"/>
                  <a:gd name="T32" fmla="*/ 110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10" y="0"/>
                    </a:moveTo>
                    <a:lnTo>
                      <a:pt x="68" y="8"/>
                    </a:lnTo>
                    <a:lnTo>
                      <a:pt x="34" y="34"/>
                    </a:lnTo>
                    <a:lnTo>
                      <a:pt x="9" y="67"/>
                    </a:lnTo>
                    <a:lnTo>
                      <a:pt x="0" y="101"/>
                    </a:lnTo>
                    <a:lnTo>
                      <a:pt x="9" y="143"/>
                    </a:lnTo>
                    <a:lnTo>
                      <a:pt x="34" y="177"/>
                    </a:lnTo>
                    <a:lnTo>
                      <a:pt x="68" y="193"/>
                    </a:lnTo>
                    <a:lnTo>
                      <a:pt x="110" y="202"/>
                    </a:lnTo>
                    <a:lnTo>
                      <a:pt x="143" y="193"/>
                    </a:lnTo>
                    <a:lnTo>
                      <a:pt x="177" y="177"/>
                    </a:lnTo>
                    <a:lnTo>
                      <a:pt x="194" y="143"/>
                    </a:lnTo>
                    <a:lnTo>
                      <a:pt x="202" y="101"/>
                    </a:lnTo>
                    <a:lnTo>
                      <a:pt x="194" y="67"/>
                    </a:lnTo>
                    <a:lnTo>
                      <a:pt x="177" y="34"/>
                    </a:lnTo>
                    <a:lnTo>
                      <a:pt x="143" y="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50" name="Freeform 338"/>
              <p:cNvSpPr>
                <a:spLocks/>
              </p:cNvSpPr>
              <p:nvPr/>
            </p:nvSpPr>
            <p:spPr bwMode="auto">
              <a:xfrm>
                <a:off x="3050" y="2282"/>
                <a:ext cx="185" cy="194"/>
              </a:xfrm>
              <a:custGeom>
                <a:avLst/>
                <a:gdLst>
                  <a:gd name="T0" fmla="*/ 101 w 185"/>
                  <a:gd name="T1" fmla="*/ 0 h 194"/>
                  <a:gd name="T2" fmla="*/ 59 w 185"/>
                  <a:gd name="T3" fmla="*/ 9 h 194"/>
                  <a:gd name="T4" fmla="*/ 25 w 185"/>
                  <a:gd name="T5" fmla="*/ 26 h 194"/>
                  <a:gd name="T6" fmla="*/ 8 w 185"/>
                  <a:gd name="T7" fmla="*/ 59 h 194"/>
                  <a:gd name="T8" fmla="*/ 0 w 185"/>
                  <a:gd name="T9" fmla="*/ 93 h 194"/>
                  <a:gd name="T10" fmla="*/ 8 w 185"/>
                  <a:gd name="T11" fmla="*/ 127 h 194"/>
                  <a:gd name="T12" fmla="*/ 25 w 185"/>
                  <a:gd name="T13" fmla="*/ 160 h 194"/>
                  <a:gd name="T14" fmla="*/ 59 w 185"/>
                  <a:gd name="T15" fmla="*/ 185 h 194"/>
                  <a:gd name="T16" fmla="*/ 101 w 185"/>
                  <a:gd name="T17" fmla="*/ 194 h 194"/>
                  <a:gd name="T18" fmla="*/ 134 w 185"/>
                  <a:gd name="T19" fmla="*/ 185 h 194"/>
                  <a:gd name="T20" fmla="*/ 159 w 185"/>
                  <a:gd name="T21" fmla="*/ 160 h 194"/>
                  <a:gd name="T22" fmla="*/ 176 w 185"/>
                  <a:gd name="T23" fmla="*/ 127 h 194"/>
                  <a:gd name="T24" fmla="*/ 185 w 185"/>
                  <a:gd name="T25" fmla="*/ 93 h 194"/>
                  <a:gd name="T26" fmla="*/ 176 w 185"/>
                  <a:gd name="T27" fmla="*/ 59 h 194"/>
                  <a:gd name="T28" fmla="*/ 159 w 185"/>
                  <a:gd name="T29" fmla="*/ 26 h 194"/>
                  <a:gd name="T30" fmla="*/ 134 w 185"/>
                  <a:gd name="T31" fmla="*/ 9 h 194"/>
                  <a:gd name="T32" fmla="*/ 101 w 185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4"/>
                  <a:gd name="T53" fmla="*/ 185 w 185"/>
                  <a:gd name="T54" fmla="*/ 194 h 1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4">
                    <a:moveTo>
                      <a:pt x="101" y="0"/>
                    </a:moveTo>
                    <a:lnTo>
                      <a:pt x="59" y="9"/>
                    </a:lnTo>
                    <a:lnTo>
                      <a:pt x="25" y="26"/>
                    </a:lnTo>
                    <a:lnTo>
                      <a:pt x="8" y="59"/>
                    </a:lnTo>
                    <a:lnTo>
                      <a:pt x="0" y="93"/>
                    </a:lnTo>
                    <a:lnTo>
                      <a:pt x="8" y="127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101" y="194"/>
                    </a:lnTo>
                    <a:lnTo>
                      <a:pt x="134" y="185"/>
                    </a:lnTo>
                    <a:lnTo>
                      <a:pt x="159" y="160"/>
                    </a:lnTo>
                    <a:lnTo>
                      <a:pt x="176" y="127"/>
                    </a:lnTo>
                    <a:lnTo>
                      <a:pt x="185" y="93"/>
                    </a:lnTo>
                    <a:lnTo>
                      <a:pt x="176" y="59"/>
                    </a:lnTo>
                    <a:lnTo>
                      <a:pt x="159" y="26"/>
                    </a:lnTo>
                    <a:lnTo>
                      <a:pt x="134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51" name="Freeform 339"/>
              <p:cNvSpPr>
                <a:spLocks/>
              </p:cNvSpPr>
              <p:nvPr/>
            </p:nvSpPr>
            <p:spPr bwMode="auto">
              <a:xfrm>
                <a:off x="3058" y="2291"/>
                <a:ext cx="177" cy="176"/>
              </a:xfrm>
              <a:custGeom>
                <a:avLst/>
                <a:gdLst>
                  <a:gd name="T0" fmla="*/ 93 w 177"/>
                  <a:gd name="T1" fmla="*/ 0 h 176"/>
                  <a:gd name="T2" fmla="*/ 59 w 177"/>
                  <a:gd name="T3" fmla="*/ 8 h 176"/>
                  <a:gd name="T4" fmla="*/ 25 w 177"/>
                  <a:gd name="T5" fmla="*/ 25 h 176"/>
                  <a:gd name="T6" fmla="*/ 9 w 177"/>
                  <a:gd name="T7" fmla="*/ 50 h 176"/>
                  <a:gd name="T8" fmla="*/ 0 w 177"/>
                  <a:gd name="T9" fmla="*/ 84 h 176"/>
                  <a:gd name="T10" fmla="*/ 9 w 177"/>
                  <a:gd name="T11" fmla="*/ 118 h 176"/>
                  <a:gd name="T12" fmla="*/ 25 w 177"/>
                  <a:gd name="T13" fmla="*/ 151 h 176"/>
                  <a:gd name="T14" fmla="*/ 59 w 177"/>
                  <a:gd name="T15" fmla="*/ 168 h 176"/>
                  <a:gd name="T16" fmla="*/ 93 w 177"/>
                  <a:gd name="T17" fmla="*/ 176 h 176"/>
                  <a:gd name="T18" fmla="*/ 126 w 177"/>
                  <a:gd name="T19" fmla="*/ 168 h 176"/>
                  <a:gd name="T20" fmla="*/ 151 w 177"/>
                  <a:gd name="T21" fmla="*/ 151 h 176"/>
                  <a:gd name="T22" fmla="*/ 168 w 177"/>
                  <a:gd name="T23" fmla="*/ 118 h 176"/>
                  <a:gd name="T24" fmla="*/ 177 w 177"/>
                  <a:gd name="T25" fmla="*/ 84 h 176"/>
                  <a:gd name="T26" fmla="*/ 168 w 177"/>
                  <a:gd name="T27" fmla="*/ 50 h 176"/>
                  <a:gd name="T28" fmla="*/ 151 w 177"/>
                  <a:gd name="T29" fmla="*/ 25 h 176"/>
                  <a:gd name="T30" fmla="*/ 126 w 177"/>
                  <a:gd name="T31" fmla="*/ 8 h 176"/>
                  <a:gd name="T32" fmla="*/ 93 w 177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76"/>
                  <a:gd name="T53" fmla="*/ 177 w 177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76">
                    <a:moveTo>
                      <a:pt x="93" y="0"/>
                    </a:moveTo>
                    <a:lnTo>
                      <a:pt x="59" y="8"/>
                    </a:lnTo>
                    <a:lnTo>
                      <a:pt x="25" y="25"/>
                    </a:lnTo>
                    <a:lnTo>
                      <a:pt x="9" y="50"/>
                    </a:lnTo>
                    <a:lnTo>
                      <a:pt x="0" y="84"/>
                    </a:lnTo>
                    <a:lnTo>
                      <a:pt x="9" y="118"/>
                    </a:lnTo>
                    <a:lnTo>
                      <a:pt x="25" y="151"/>
                    </a:lnTo>
                    <a:lnTo>
                      <a:pt x="59" y="168"/>
                    </a:lnTo>
                    <a:lnTo>
                      <a:pt x="93" y="176"/>
                    </a:lnTo>
                    <a:lnTo>
                      <a:pt x="126" y="168"/>
                    </a:lnTo>
                    <a:lnTo>
                      <a:pt x="151" y="151"/>
                    </a:lnTo>
                    <a:lnTo>
                      <a:pt x="168" y="118"/>
                    </a:lnTo>
                    <a:lnTo>
                      <a:pt x="177" y="84"/>
                    </a:lnTo>
                    <a:lnTo>
                      <a:pt x="168" y="50"/>
                    </a:lnTo>
                    <a:lnTo>
                      <a:pt x="151" y="25"/>
                    </a:lnTo>
                    <a:lnTo>
                      <a:pt x="126" y="8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52" name="Freeform 340"/>
              <p:cNvSpPr>
                <a:spLocks/>
              </p:cNvSpPr>
              <p:nvPr/>
            </p:nvSpPr>
            <p:spPr bwMode="auto">
              <a:xfrm>
                <a:off x="3067" y="2299"/>
                <a:ext cx="159" cy="160"/>
              </a:xfrm>
              <a:custGeom>
                <a:avLst/>
                <a:gdLst>
                  <a:gd name="T0" fmla="*/ 84 w 159"/>
                  <a:gd name="T1" fmla="*/ 0 h 160"/>
                  <a:gd name="T2" fmla="*/ 50 w 159"/>
                  <a:gd name="T3" fmla="*/ 9 h 160"/>
                  <a:gd name="T4" fmla="*/ 25 w 159"/>
                  <a:gd name="T5" fmla="*/ 25 h 160"/>
                  <a:gd name="T6" fmla="*/ 8 w 159"/>
                  <a:gd name="T7" fmla="*/ 51 h 160"/>
                  <a:gd name="T8" fmla="*/ 0 w 159"/>
                  <a:gd name="T9" fmla="*/ 76 h 160"/>
                  <a:gd name="T10" fmla="*/ 8 w 159"/>
                  <a:gd name="T11" fmla="*/ 110 h 160"/>
                  <a:gd name="T12" fmla="*/ 25 w 159"/>
                  <a:gd name="T13" fmla="*/ 135 h 160"/>
                  <a:gd name="T14" fmla="*/ 50 w 159"/>
                  <a:gd name="T15" fmla="*/ 152 h 160"/>
                  <a:gd name="T16" fmla="*/ 84 w 159"/>
                  <a:gd name="T17" fmla="*/ 160 h 160"/>
                  <a:gd name="T18" fmla="*/ 117 w 159"/>
                  <a:gd name="T19" fmla="*/ 152 h 160"/>
                  <a:gd name="T20" fmla="*/ 134 w 159"/>
                  <a:gd name="T21" fmla="*/ 135 h 160"/>
                  <a:gd name="T22" fmla="*/ 151 w 159"/>
                  <a:gd name="T23" fmla="*/ 110 h 160"/>
                  <a:gd name="T24" fmla="*/ 159 w 159"/>
                  <a:gd name="T25" fmla="*/ 76 h 160"/>
                  <a:gd name="T26" fmla="*/ 151 w 159"/>
                  <a:gd name="T27" fmla="*/ 51 h 160"/>
                  <a:gd name="T28" fmla="*/ 134 w 159"/>
                  <a:gd name="T29" fmla="*/ 25 h 160"/>
                  <a:gd name="T30" fmla="*/ 117 w 159"/>
                  <a:gd name="T31" fmla="*/ 9 h 160"/>
                  <a:gd name="T32" fmla="*/ 84 w 159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160"/>
                  <a:gd name="T53" fmla="*/ 159 w 159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160">
                    <a:moveTo>
                      <a:pt x="84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76"/>
                    </a:lnTo>
                    <a:lnTo>
                      <a:pt x="8" y="110"/>
                    </a:lnTo>
                    <a:lnTo>
                      <a:pt x="25" y="135"/>
                    </a:lnTo>
                    <a:lnTo>
                      <a:pt x="50" y="152"/>
                    </a:lnTo>
                    <a:lnTo>
                      <a:pt x="84" y="160"/>
                    </a:lnTo>
                    <a:lnTo>
                      <a:pt x="117" y="152"/>
                    </a:lnTo>
                    <a:lnTo>
                      <a:pt x="134" y="135"/>
                    </a:lnTo>
                    <a:lnTo>
                      <a:pt x="151" y="110"/>
                    </a:lnTo>
                    <a:lnTo>
                      <a:pt x="159" y="76"/>
                    </a:lnTo>
                    <a:lnTo>
                      <a:pt x="151" y="51"/>
                    </a:lnTo>
                    <a:lnTo>
                      <a:pt x="134" y="25"/>
                    </a:lnTo>
                    <a:lnTo>
                      <a:pt x="117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53" name="Freeform 341"/>
              <p:cNvSpPr>
                <a:spLocks/>
              </p:cNvSpPr>
              <p:nvPr/>
            </p:nvSpPr>
            <p:spPr bwMode="auto">
              <a:xfrm>
                <a:off x="3075" y="2308"/>
                <a:ext cx="143" cy="143"/>
              </a:xfrm>
              <a:custGeom>
                <a:avLst/>
                <a:gdLst>
                  <a:gd name="T0" fmla="*/ 76 w 143"/>
                  <a:gd name="T1" fmla="*/ 0 h 143"/>
                  <a:gd name="T2" fmla="*/ 50 w 143"/>
                  <a:gd name="T3" fmla="*/ 8 h 143"/>
                  <a:gd name="T4" fmla="*/ 25 w 143"/>
                  <a:gd name="T5" fmla="*/ 25 h 143"/>
                  <a:gd name="T6" fmla="*/ 8 w 143"/>
                  <a:gd name="T7" fmla="*/ 42 h 143"/>
                  <a:gd name="T8" fmla="*/ 0 w 143"/>
                  <a:gd name="T9" fmla="*/ 67 h 143"/>
                  <a:gd name="T10" fmla="*/ 8 w 143"/>
                  <a:gd name="T11" fmla="*/ 101 h 143"/>
                  <a:gd name="T12" fmla="*/ 25 w 143"/>
                  <a:gd name="T13" fmla="*/ 117 h 143"/>
                  <a:gd name="T14" fmla="*/ 50 w 143"/>
                  <a:gd name="T15" fmla="*/ 134 h 143"/>
                  <a:gd name="T16" fmla="*/ 76 w 143"/>
                  <a:gd name="T17" fmla="*/ 143 h 143"/>
                  <a:gd name="T18" fmla="*/ 101 w 143"/>
                  <a:gd name="T19" fmla="*/ 134 h 143"/>
                  <a:gd name="T20" fmla="*/ 126 w 143"/>
                  <a:gd name="T21" fmla="*/ 117 h 143"/>
                  <a:gd name="T22" fmla="*/ 134 w 143"/>
                  <a:gd name="T23" fmla="*/ 101 h 143"/>
                  <a:gd name="T24" fmla="*/ 143 w 143"/>
                  <a:gd name="T25" fmla="*/ 67 h 143"/>
                  <a:gd name="T26" fmla="*/ 134 w 143"/>
                  <a:gd name="T27" fmla="*/ 42 h 143"/>
                  <a:gd name="T28" fmla="*/ 126 w 143"/>
                  <a:gd name="T29" fmla="*/ 25 h 143"/>
                  <a:gd name="T30" fmla="*/ 101 w 143"/>
                  <a:gd name="T31" fmla="*/ 8 h 143"/>
                  <a:gd name="T32" fmla="*/ 76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76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25" y="117"/>
                    </a:lnTo>
                    <a:lnTo>
                      <a:pt x="50" y="134"/>
                    </a:lnTo>
                    <a:lnTo>
                      <a:pt x="76" y="143"/>
                    </a:lnTo>
                    <a:lnTo>
                      <a:pt x="101" y="134"/>
                    </a:lnTo>
                    <a:lnTo>
                      <a:pt x="126" y="117"/>
                    </a:lnTo>
                    <a:lnTo>
                      <a:pt x="134" y="101"/>
                    </a:lnTo>
                    <a:lnTo>
                      <a:pt x="143" y="67"/>
                    </a:lnTo>
                    <a:lnTo>
                      <a:pt x="134" y="42"/>
                    </a:lnTo>
                    <a:lnTo>
                      <a:pt x="126" y="25"/>
                    </a:lnTo>
                    <a:lnTo>
                      <a:pt x="101" y="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54" name="Freeform 342"/>
              <p:cNvSpPr>
                <a:spLocks/>
              </p:cNvSpPr>
              <p:nvPr/>
            </p:nvSpPr>
            <p:spPr bwMode="auto">
              <a:xfrm>
                <a:off x="3083" y="2316"/>
                <a:ext cx="126" cy="126"/>
              </a:xfrm>
              <a:custGeom>
                <a:avLst/>
                <a:gdLst>
                  <a:gd name="T0" fmla="*/ 68 w 126"/>
                  <a:gd name="T1" fmla="*/ 0 h 126"/>
                  <a:gd name="T2" fmla="*/ 42 w 126"/>
                  <a:gd name="T3" fmla="*/ 8 h 126"/>
                  <a:gd name="T4" fmla="*/ 26 w 126"/>
                  <a:gd name="T5" fmla="*/ 25 h 126"/>
                  <a:gd name="T6" fmla="*/ 9 w 126"/>
                  <a:gd name="T7" fmla="*/ 42 h 126"/>
                  <a:gd name="T8" fmla="*/ 0 w 126"/>
                  <a:gd name="T9" fmla="*/ 67 h 126"/>
                  <a:gd name="T10" fmla="*/ 9 w 126"/>
                  <a:gd name="T11" fmla="*/ 93 h 126"/>
                  <a:gd name="T12" fmla="*/ 26 w 126"/>
                  <a:gd name="T13" fmla="*/ 109 h 126"/>
                  <a:gd name="T14" fmla="*/ 42 w 126"/>
                  <a:gd name="T15" fmla="*/ 126 h 126"/>
                  <a:gd name="T16" fmla="*/ 68 w 126"/>
                  <a:gd name="T17" fmla="*/ 126 h 126"/>
                  <a:gd name="T18" fmla="*/ 93 w 126"/>
                  <a:gd name="T19" fmla="*/ 126 h 126"/>
                  <a:gd name="T20" fmla="*/ 110 w 126"/>
                  <a:gd name="T21" fmla="*/ 109 h 126"/>
                  <a:gd name="T22" fmla="*/ 126 w 126"/>
                  <a:gd name="T23" fmla="*/ 93 h 126"/>
                  <a:gd name="T24" fmla="*/ 126 w 126"/>
                  <a:gd name="T25" fmla="*/ 67 h 126"/>
                  <a:gd name="T26" fmla="*/ 126 w 126"/>
                  <a:gd name="T27" fmla="*/ 42 h 126"/>
                  <a:gd name="T28" fmla="*/ 110 w 126"/>
                  <a:gd name="T29" fmla="*/ 25 h 126"/>
                  <a:gd name="T30" fmla="*/ 93 w 126"/>
                  <a:gd name="T31" fmla="*/ 8 h 126"/>
                  <a:gd name="T32" fmla="*/ 68 w 126"/>
                  <a:gd name="T33" fmla="*/ 0 h 1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6"/>
                  <a:gd name="T53" fmla="*/ 126 w 126"/>
                  <a:gd name="T54" fmla="*/ 126 h 1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6">
                    <a:moveTo>
                      <a:pt x="68" y="0"/>
                    </a:moveTo>
                    <a:lnTo>
                      <a:pt x="42" y="8"/>
                    </a:lnTo>
                    <a:lnTo>
                      <a:pt x="26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93"/>
                    </a:lnTo>
                    <a:lnTo>
                      <a:pt x="26" y="109"/>
                    </a:lnTo>
                    <a:lnTo>
                      <a:pt x="42" y="126"/>
                    </a:lnTo>
                    <a:lnTo>
                      <a:pt x="68" y="126"/>
                    </a:lnTo>
                    <a:lnTo>
                      <a:pt x="93" y="126"/>
                    </a:lnTo>
                    <a:lnTo>
                      <a:pt x="110" y="109"/>
                    </a:lnTo>
                    <a:lnTo>
                      <a:pt x="126" y="93"/>
                    </a:lnTo>
                    <a:lnTo>
                      <a:pt x="126" y="67"/>
                    </a:lnTo>
                    <a:lnTo>
                      <a:pt x="126" y="42"/>
                    </a:lnTo>
                    <a:lnTo>
                      <a:pt x="110" y="25"/>
                    </a:lnTo>
                    <a:lnTo>
                      <a:pt x="93" y="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55" name="Freeform 343"/>
              <p:cNvSpPr>
                <a:spLocks/>
              </p:cNvSpPr>
              <p:nvPr/>
            </p:nvSpPr>
            <p:spPr bwMode="auto">
              <a:xfrm>
                <a:off x="3092" y="2324"/>
                <a:ext cx="109" cy="110"/>
              </a:xfrm>
              <a:custGeom>
                <a:avLst/>
                <a:gdLst>
                  <a:gd name="T0" fmla="*/ 59 w 109"/>
                  <a:gd name="T1" fmla="*/ 0 h 110"/>
                  <a:gd name="T2" fmla="*/ 33 w 109"/>
                  <a:gd name="T3" fmla="*/ 9 h 110"/>
                  <a:gd name="T4" fmla="*/ 17 w 109"/>
                  <a:gd name="T5" fmla="*/ 17 h 110"/>
                  <a:gd name="T6" fmla="*/ 8 w 109"/>
                  <a:gd name="T7" fmla="*/ 34 h 110"/>
                  <a:gd name="T8" fmla="*/ 0 w 109"/>
                  <a:gd name="T9" fmla="*/ 59 h 110"/>
                  <a:gd name="T10" fmla="*/ 8 w 109"/>
                  <a:gd name="T11" fmla="*/ 76 h 110"/>
                  <a:gd name="T12" fmla="*/ 17 w 109"/>
                  <a:gd name="T13" fmla="*/ 93 h 110"/>
                  <a:gd name="T14" fmla="*/ 33 w 109"/>
                  <a:gd name="T15" fmla="*/ 110 h 110"/>
                  <a:gd name="T16" fmla="*/ 59 w 109"/>
                  <a:gd name="T17" fmla="*/ 110 h 110"/>
                  <a:gd name="T18" fmla="*/ 75 w 109"/>
                  <a:gd name="T19" fmla="*/ 110 h 110"/>
                  <a:gd name="T20" fmla="*/ 92 w 109"/>
                  <a:gd name="T21" fmla="*/ 93 h 110"/>
                  <a:gd name="T22" fmla="*/ 109 w 109"/>
                  <a:gd name="T23" fmla="*/ 76 h 110"/>
                  <a:gd name="T24" fmla="*/ 109 w 109"/>
                  <a:gd name="T25" fmla="*/ 59 h 110"/>
                  <a:gd name="T26" fmla="*/ 109 w 109"/>
                  <a:gd name="T27" fmla="*/ 34 h 110"/>
                  <a:gd name="T28" fmla="*/ 92 w 109"/>
                  <a:gd name="T29" fmla="*/ 17 h 110"/>
                  <a:gd name="T30" fmla="*/ 75 w 109"/>
                  <a:gd name="T31" fmla="*/ 9 h 110"/>
                  <a:gd name="T32" fmla="*/ 59 w 10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10"/>
                  <a:gd name="T53" fmla="*/ 109 w 10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10">
                    <a:moveTo>
                      <a:pt x="59" y="0"/>
                    </a:moveTo>
                    <a:lnTo>
                      <a:pt x="33" y="9"/>
                    </a:lnTo>
                    <a:lnTo>
                      <a:pt x="17" y="17"/>
                    </a:lnTo>
                    <a:lnTo>
                      <a:pt x="8" y="34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7" y="93"/>
                    </a:lnTo>
                    <a:lnTo>
                      <a:pt x="33" y="110"/>
                    </a:lnTo>
                    <a:lnTo>
                      <a:pt x="59" y="110"/>
                    </a:lnTo>
                    <a:lnTo>
                      <a:pt x="75" y="110"/>
                    </a:lnTo>
                    <a:lnTo>
                      <a:pt x="92" y="93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4"/>
                    </a:lnTo>
                    <a:lnTo>
                      <a:pt x="92" y="17"/>
                    </a:lnTo>
                    <a:lnTo>
                      <a:pt x="75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56" name="Freeform 344"/>
              <p:cNvSpPr>
                <a:spLocks/>
              </p:cNvSpPr>
              <p:nvPr/>
            </p:nvSpPr>
            <p:spPr bwMode="auto">
              <a:xfrm>
                <a:off x="3100" y="2333"/>
                <a:ext cx="93" cy="92"/>
              </a:xfrm>
              <a:custGeom>
                <a:avLst/>
                <a:gdLst>
                  <a:gd name="T0" fmla="*/ 51 w 93"/>
                  <a:gd name="T1" fmla="*/ 0 h 92"/>
                  <a:gd name="T2" fmla="*/ 34 w 93"/>
                  <a:gd name="T3" fmla="*/ 8 h 92"/>
                  <a:gd name="T4" fmla="*/ 17 w 93"/>
                  <a:gd name="T5" fmla="*/ 17 h 92"/>
                  <a:gd name="T6" fmla="*/ 9 w 93"/>
                  <a:gd name="T7" fmla="*/ 33 h 92"/>
                  <a:gd name="T8" fmla="*/ 0 w 93"/>
                  <a:gd name="T9" fmla="*/ 50 h 92"/>
                  <a:gd name="T10" fmla="*/ 9 w 93"/>
                  <a:gd name="T11" fmla="*/ 67 h 92"/>
                  <a:gd name="T12" fmla="*/ 17 w 93"/>
                  <a:gd name="T13" fmla="*/ 84 h 92"/>
                  <a:gd name="T14" fmla="*/ 51 w 93"/>
                  <a:gd name="T15" fmla="*/ 92 h 92"/>
                  <a:gd name="T16" fmla="*/ 84 w 93"/>
                  <a:gd name="T17" fmla="*/ 84 h 92"/>
                  <a:gd name="T18" fmla="*/ 93 w 93"/>
                  <a:gd name="T19" fmla="*/ 50 h 92"/>
                  <a:gd name="T20" fmla="*/ 84 w 93"/>
                  <a:gd name="T21" fmla="*/ 17 h 92"/>
                  <a:gd name="T22" fmla="*/ 67 w 93"/>
                  <a:gd name="T23" fmla="*/ 8 h 92"/>
                  <a:gd name="T24" fmla="*/ 51 w 93"/>
                  <a:gd name="T25" fmla="*/ 0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92"/>
                  <a:gd name="T41" fmla="*/ 93 w 93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92">
                    <a:moveTo>
                      <a:pt x="51" y="0"/>
                    </a:moveTo>
                    <a:lnTo>
                      <a:pt x="34" y="8"/>
                    </a:lnTo>
                    <a:lnTo>
                      <a:pt x="17" y="17"/>
                    </a:lnTo>
                    <a:lnTo>
                      <a:pt x="9" y="33"/>
                    </a:lnTo>
                    <a:lnTo>
                      <a:pt x="0" y="50"/>
                    </a:lnTo>
                    <a:lnTo>
                      <a:pt x="9" y="67"/>
                    </a:lnTo>
                    <a:lnTo>
                      <a:pt x="17" y="84"/>
                    </a:lnTo>
                    <a:lnTo>
                      <a:pt x="51" y="92"/>
                    </a:lnTo>
                    <a:lnTo>
                      <a:pt x="84" y="84"/>
                    </a:lnTo>
                    <a:lnTo>
                      <a:pt x="93" y="50"/>
                    </a:lnTo>
                    <a:lnTo>
                      <a:pt x="84" y="17"/>
                    </a:lnTo>
                    <a:lnTo>
                      <a:pt x="67" y="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57" name="Freeform 345"/>
              <p:cNvSpPr>
                <a:spLocks/>
              </p:cNvSpPr>
              <p:nvPr/>
            </p:nvSpPr>
            <p:spPr bwMode="auto">
              <a:xfrm>
                <a:off x="3109" y="2341"/>
                <a:ext cx="75" cy="76"/>
              </a:xfrm>
              <a:custGeom>
                <a:avLst/>
                <a:gdLst>
                  <a:gd name="T0" fmla="*/ 42 w 75"/>
                  <a:gd name="T1" fmla="*/ 0 h 76"/>
                  <a:gd name="T2" fmla="*/ 8 w 75"/>
                  <a:gd name="T3" fmla="*/ 9 h 76"/>
                  <a:gd name="T4" fmla="*/ 0 w 75"/>
                  <a:gd name="T5" fmla="*/ 42 h 76"/>
                  <a:gd name="T6" fmla="*/ 8 w 75"/>
                  <a:gd name="T7" fmla="*/ 68 h 76"/>
                  <a:gd name="T8" fmla="*/ 42 w 75"/>
                  <a:gd name="T9" fmla="*/ 76 h 76"/>
                  <a:gd name="T10" fmla="*/ 67 w 75"/>
                  <a:gd name="T11" fmla="*/ 68 h 76"/>
                  <a:gd name="T12" fmla="*/ 75 w 75"/>
                  <a:gd name="T13" fmla="*/ 42 h 76"/>
                  <a:gd name="T14" fmla="*/ 67 w 75"/>
                  <a:gd name="T15" fmla="*/ 9 h 76"/>
                  <a:gd name="T16" fmla="*/ 42 w 75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76"/>
                  <a:gd name="T29" fmla="*/ 75 w 75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76">
                    <a:moveTo>
                      <a:pt x="42" y="0"/>
                    </a:moveTo>
                    <a:lnTo>
                      <a:pt x="8" y="9"/>
                    </a:lnTo>
                    <a:lnTo>
                      <a:pt x="0" y="42"/>
                    </a:lnTo>
                    <a:lnTo>
                      <a:pt x="8" y="68"/>
                    </a:lnTo>
                    <a:lnTo>
                      <a:pt x="42" y="76"/>
                    </a:lnTo>
                    <a:lnTo>
                      <a:pt x="67" y="68"/>
                    </a:lnTo>
                    <a:lnTo>
                      <a:pt x="75" y="42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58" name="Freeform 346"/>
              <p:cNvSpPr>
                <a:spLocks/>
              </p:cNvSpPr>
              <p:nvPr/>
            </p:nvSpPr>
            <p:spPr bwMode="auto">
              <a:xfrm>
                <a:off x="3117" y="2350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8 w 59"/>
                  <a:gd name="T3" fmla="*/ 8 h 67"/>
                  <a:gd name="T4" fmla="*/ 0 w 59"/>
                  <a:gd name="T5" fmla="*/ 33 h 67"/>
                  <a:gd name="T6" fmla="*/ 8 w 59"/>
                  <a:gd name="T7" fmla="*/ 59 h 67"/>
                  <a:gd name="T8" fmla="*/ 34 w 59"/>
                  <a:gd name="T9" fmla="*/ 67 h 67"/>
                  <a:gd name="T10" fmla="*/ 50 w 59"/>
                  <a:gd name="T11" fmla="*/ 59 h 67"/>
                  <a:gd name="T12" fmla="*/ 59 w 59"/>
                  <a:gd name="T13" fmla="*/ 33 h 67"/>
                  <a:gd name="T14" fmla="*/ 50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8" y="8"/>
                    </a:lnTo>
                    <a:lnTo>
                      <a:pt x="0" y="33"/>
                    </a:lnTo>
                    <a:lnTo>
                      <a:pt x="8" y="59"/>
                    </a:lnTo>
                    <a:lnTo>
                      <a:pt x="34" y="67"/>
                    </a:lnTo>
                    <a:lnTo>
                      <a:pt x="50" y="59"/>
                    </a:lnTo>
                    <a:lnTo>
                      <a:pt x="59" y="33"/>
                    </a:lnTo>
                    <a:lnTo>
                      <a:pt x="50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59" name="Freeform 347"/>
              <p:cNvSpPr>
                <a:spLocks/>
              </p:cNvSpPr>
              <p:nvPr/>
            </p:nvSpPr>
            <p:spPr bwMode="auto">
              <a:xfrm>
                <a:off x="3125" y="2358"/>
                <a:ext cx="51" cy="51"/>
              </a:xfrm>
              <a:custGeom>
                <a:avLst/>
                <a:gdLst>
                  <a:gd name="T0" fmla="*/ 26 w 51"/>
                  <a:gd name="T1" fmla="*/ 0 h 51"/>
                  <a:gd name="T2" fmla="*/ 9 w 51"/>
                  <a:gd name="T3" fmla="*/ 8 h 51"/>
                  <a:gd name="T4" fmla="*/ 0 w 51"/>
                  <a:gd name="T5" fmla="*/ 25 h 51"/>
                  <a:gd name="T6" fmla="*/ 9 w 51"/>
                  <a:gd name="T7" fmla="*/ 42 h 51"/>
                  <a:gd name="T8" fmla="*/ 26 w 51"/>
                  <a:gd name="T9" fmla="*/ 51 h 51"/>
                  <a:gd name="T10" fmla="*/ 42 w 51"/>
                  <a:gd name="T11" fmla="*/ 42 h 51"/>
                  <a:gd name="T12" fmla="*/ 51 w 51"/>
                  <a:gd name="T13" fmla="*/ 25 h 51"/>
                  <a:gd name="T14" fmla="*/ 42 w 51"/>
                  <a:gd name="T15" fmla="*/ 8 h 51"/>
                  <a:gd name="T16" fmla="*/ 2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1"/>
                  <a:gd name="T29" fmla="*/ 51 w 5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1">
                    <a:moveTo>
                      <a:pt x="26" y="0"/>
                    </a:moveTo>
                    <a:lnTo>
                      <a:pt x="9" y="8"/>
                    </a:lnTo>
                    <a:lnTo>
                      <a:pt x="0" y="25"/>
                    </a:lnTo>
                    <a:lnTo>
                      <a:pt x="9" y="42"/>
                    </a:lnTo>
                    <a:lnTo>
                      <a:pt x="26" y="51"/>
                    </a:lnTo>
                    <a:lnTo>
                      <a:pt x="42" y="42"/>
                    </a:lnTo>
                    <a:lnTo>
                      <a:pt x="51" y="25"/>
                    </a:lnTo>
                    <a:lnTo>
                      <a:pt x="42" y="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60" name="Freeform 348"/>
              <p:cNvSpPr>
                <a:spLocks/>
              </p:cNvSpPr>
              <p:nvPr/>
            </p:nvSpPr>
            <p:spPr bwMode="auto">
              <a:xfrm>
                <a:off x="3134" y="2366"/>
                <a:ext cx="33" cy="34"/>
              </a:xfrm>
              <a:custGeom>
                <a:avLst/>
                <a:gdLst>
                  <a:gd name="T0" fmla="*/ 17 w 33"/>
                  <a:gd name="T1" fmla="*/ 0 h 34"/>
                  <a:gd name="T2" fmla="*/ 8 w 33"/>
                  <a:gd name="T3" fmla="*/ 9 h 34"/>
                  <a:gd name="T4" fmla="*/ 0 w 33"/>
                  <a:gd name="T5" fmla="*/ 17 h 34"/>
                  <a:gd name="T6" fmla="*/ 8 w 33"/>
                  <a:gd name="T7" fmla="*/ 26 h 34"/>
                  <a:gd name="T8" fmla="*/ 17 w 33"/>
                  <a:gd name="T9" fmla="*/ 34 h 34"/>
                  <a:gd name="T10" fmla="*/ 25 w 33"/>
                  <a:gd name="T11" fmla="*/ 26 h 34"/>
                  <a:gd name="T12" fmla="*/ 33 w 33"/>
                  <a:gd name="T13" fmla="*/ 17 h 34"/>
                  <a:gd name="T14" fmla="*/ 25 w 33"/>
                  <a:gd name="T15" fmla="*/ 9 h 34"/>
                  <a:gd name="T16" fmla="*/ 17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17" y="0"/>
                    </a:moveTo>
                    <a:lnTo>
                      <a:pt x="8" y="9"/>
                    </a:lnTo>
                    <a:lnTo>
                      <a:pt x="0" y="17"/>
                    </a:lnTo>
                    <a:lnTo>
                      <a:pt x="8" y="26"/>
                    </a:lnTo>
                    <a:lnTo>
                      <a:pt x="17" y="34"/>
                    </a:lnTo>
                    <a:lnTo>
                      <a:pt x="25" y="26"/>
                    </a:lnTo>
                    <a:lnTo>
                      <a:pt x="33" y="17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61" name="Freeform 349"/>
              <p:cNvSpPr>
                <a:spLocks/>
              </p:cNvSpPr>
              <p:nvPr/>
            </p:nvSpPr>
            <p:spPr bwMode="auto">
              <a:xfrm>
                <a:off x="3142" y="2375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0 h 17"/>
                  <a:gd name="T4" fmla="*/ 0 w 17"/>
                  <a:gd name="T5" fmla="*/ 8 h 17"/>
                  <a:gd name="T6" fmla="*/ 0 w 17"/>
                  <a:gd name="T7" fmla="*/ 17 h 17"/>
                  <a:gd name="T8" fmla="*/ 9 w 17"/>
                  <a:gd name="T9" fmla="*/ 17 h 17"/>
                  <a:gd name="T10" fmla="*/ 17 w 17"/>
                  <a:gd name="T11" fmla="*/ 17 h 17"/>
                  <a:gd name="T12" fmla="*/ 17 w 17"/>
                  <a:gd name="T13" fmla="*/ 8 h 17"/>
                  <a:gd name="T14" fmla="*/ 17 w 17"/>
                  <a:gd name="T15" fmla="*/ 0 h 17"/>
                  <a:gd name="T16" fmla="*/ 9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9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07" name="Group 366"/>
            <p:cNvGrpSpPr>
              <a:grpSpLocks/>
            </p:cNvGrpSpPr>
            <p:nvPr/>
          </p:nvGrpSpPr>
          <p:grpSpPr bwMode="auto">
            <a:xfrm>
              <a:off x="6175375" y="3570288"/>
              <a:ext cx="385763" cy="400050"/>
              <a:chOff x="3890" y="2249"/>
              <a:chExt cx="243" cy="252"/>
            </a:xfrm>
          </p:grpSpPr>
          <p:sp>
            <p:nvSpPr>
              <p:cNvPr id="832" name="Freeform 351"/>
              <p:cNvSpPr>
                <a:spLocks/>
              </p:cNvSpPr>
              <p:nvPr/>
            </p:nvSpPr>
            <p:spPr bwMode="auto">
              <a:xfrm>
                <a:off x="3890" y="2249"/>
                <a:ext cx="243" cy="252"/>
              </a:xfrm>
              <a:custGeom>
                <a:avLst/>
                <a:gdLst>
                  <a:gd name="T0" fmla="*/ 126 w 243"/>
                  <a:gd name="T1" fmla="*/ 0 h 252"/>
                  <a:gd name="T2" fmla="*/ 75 w 243"/>
                  <a:gd name="T3" fmla="*/ 8 h 252"/>
                  <a:gd name="T4" fmla="*/ 42 w 243"/>
                  <a:gd name="T5" fmla="*/ 42 h 252"/>
                  <a:gd name="T6" fmla="*/ 8 w 243"/>
                  <a:gd name="T7" fmla="*/ 75 h 252"/>
                  <a:gd name="T8" fmla="*/ 0 w 243"/>
                  <a:gd name="T9" fmla="*/ 126 h 252"/>
                  <a:gd name="T10" fmla="*/ 8 w 243"/>
                  <a:gd name="T11" fmla="*/ 176 h 252"/>
                  <a:gd name="T12" fmla="*/ 42 w 243"/>
                  <a:gd name="T13" fmla="*/ 218 h 252"/>
                  <a:gd name="T14" fmla="*/ 75 w 243"/>
                  <a:gd name="T15" fmla="*/ 244 h 252"/>
                  <a:gd name="T16" fmla="*/ 126 w 243"/>
                  <a:gd name="T17" fmla="*/ 252 h 252"/>
                  <a:gd name="T18" fmla="*/ 176 w 243"/>
                  <a:gd name="T19" fmla="*/ 244 h 252"/>
                  <a:gd name="T20" fmla="*/ 210 w 243"/>
                  <a:gd name="T21" fmla="*/ 218 h 252"/>
                  <a:gd name="T22" fmla="*/ 235 w 243"/>
                  <a:gd name="T23" fmla="*/ 176 h 252"/>
                  <a:gd name="T24" fmla="*/ 243 w 243"/>
                  <a:gd name="T25" fmla="*/ 126 h 252"/>
                  <a:gd name="T26" fmla="*/ 235 w 243"/>
                  <a:gd name="T27" fmla="*/ 75 h 252"/>
                  <a:gd name="T28" fmla="*/ 210 w 243"/>
                  <a:gd name="T29" fmla="*/ 42 h 252"/>
                  <a:gd name="T30" fmla="*/ 176 w 243"/>
                  <a:gd name="T31" fmla="*/ 8 h 252"/>
                  <a:gd name="T32" fmla="*/ 126 w 243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3"/>
                  <a:gd name="T52" fmla="*/ 0 h 252"/>
                  <a:gd name="T53" fmla="*/ 243 w 243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3" h="252">
                    <a:moveTo>
                      <a:pt x="126" y="0"/>
                    </a:moveTo>
                    <a:lnTo>
                      <a:pt x="75" y="8"/>
                    </a:lnTo>
                    <a:lnTo>
                      <a:pt x="42" y="42"/>
                    </a:lnTo>
                    <a:lnTo>
                      <a:pt x="8" y="75"/>
                    </a:lnTo>
                    <a:lnTo>
                      <a:pt x="0" y="126"/>
                    </a:lnTo>
                    <a:lnTo>
                      <a:pt x="8" y="176"/>
                    </a:lnTo>
                    <a:lnTo>
                      <a:pt x="42" y="218"/>
                    </a:lnTo>
                    <a:lnTo>
                      <a:pt x="75" y="244"/>
                    </a:lnTo>
                    <a:lnTo>
                      <a:pt x="126" y="252"/>
                    </a:lnTo>
                    <a:lnTo>
                      <a:pt x="176" y="244"/>
                    </a:lnTo>
                    <a:lnTo>
                      <a:pt x="210" y="218"/>
                    </a:lnTo>
                    <a:lnTo>
                      <a:pt x="235" y="176"/>
                    </a:lnTo>
                    <a:lnTo>
                      <a:pt x="243" y="126"/>
                    </a:lnTo>
                    <a:lnTo>
                      <a:pt x="235" y="75"/>
                    </a:lnTo>
                    <a:lnTo>
                      <a:pt x="210" y="42"/>
                    </a:lnTo>
                    <a:lnTo>
                      <a:pt x="176" y="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33" name="Freeform 352"/>
              <p:cNvSpPr>
                <a:spLocks/>
              </p:cNvSpPr>
              <p:nvPr/>
            </p:nvSpPr>
            <p:spPr bwMode="auto">
              <a:xfrm>
                <a:off x="3898" y="2266"/>
                <a:ext cx="219" cy="218"/>
              </a:xfrm>
              <a:custGeom>
                <a:avLst/>
                <a:gdLst>
                  <a:gd name="T0" fmla="*/ 118 w 219"/>
                  <a:gd name="T1" fmla="*/ 0 h 218"/>
                  <a:gd name="T2" fmla="*/ 67 w 219"/>
                  <a:gd name="T3" fmla="*/ 8 h 218"/>
                  <a:gd name="T4" fmla="*/ 34 w 219"/>
                  <a:gd name="T5" fmla="*/ 33 h 218"/>
                  <a:gd name="T6" fmla="*/ 9 w 219"/>
                  <a:gd name="T7" fmla="*/ 67 h 218"/>
                  <a:gd name="T8" fmla="*/ 0 w 219"/>
                  <a:gd name="T9" fmla="*/ 109 h 218"/>
                  <a:gd name="T10" fmla="*/ 9 w 219"/>
                  <a:gd name="T11" fmla="*/ 151 h 218"/>
                  <a:gd name="T12" fmla="*/ 34 w 219"/>
                  <a:gd name="T13" fmla="*/ 185 h 218"/>
                  <a:gd name="T14" fmla="*/ 67 w 219"/>
                  <a:gd name="T15" fmla="*/ 210 h 218"/>
                  <a:gd name="T16" fmla="*/ 118 w 219"/>
                  <a:gd name="T17" fmla="*/ 218 h 218"/>
                  <a:gd name="T18" fmla="*/ 160 w 219"/>
                  <a:gd name="T19" fmla="*/ 210 h 218"/>
                  <a:gd name="T20" fmla="*/ 193 w 219"/>
                  <a:gd name="T21" fmla="*/ 185 h 218"/>
                  <a:gd name="T22" fmla="*/ 210 w 219"/>
                  <a:gd name="T23" fmla="*/ 151 h 218"/>
                  <a:gd name="T24" fmla="*/ 219 w 219"/>
                  <a:gd name="T25" fmla="*/ 109 h 218"/>
                  <a:gd name="T26" fmla="*/ 210 w 219"/>
                  <a:gd name="T27" fmla="*/ 67 h 218"/>
                  <a:gd name="T28" fmla="*/ 193 w 219"/>
                  <a:gd name="T29" fmla="*/ 33 h 218"/>
                  <a:gd name="T30" fmla="*/ 160 w 219"/>
                  <a:gd name="T31" fmla="*/ 8 h 218"/>
                  <a:gd name="T32" fmla="*/ 118 w 219"/>
                  <a:gd name="T33" fmla="*/ 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9"/>
                  <a:gd name="T52" fmla="*/ 0 h 218"/>
                  <a:gd name="T53" fmla="*/ 219 w 219"/>
                  <a:gd name="T54" fmla="*/ 218 h 2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9" h="218">
                    <a:moveTo>
                      <a:pt x="118" y="0"/>
                    </a:moveTo>
                    <a:lnTo>
                      <a:pt x="67" y="8"/>
                    </a:lnTo>
                    <a:lnTo>
                      <a:pt x="34" y="33"/>
                    </a:lnTo>
                    <a:lnTo>
                      <a:pt x="9" y="67"/>
                    </a:lnTo>
                    <a:lnTo>
                      <a:pt x="0" y="109"/>
                    </a:lnTo>
                    <a:lnTo>
                      <a:pt x="9" y="151"/>
                    </a:lnTo>
                    <a:lnTo>
                      <a:pt x="34" y="185"/>
                    </a:lnTo>
                    <a:lnTo>
                      <a:pt x="67" y="210"/>
                    </a:lnTo>
                    <a:lnTo>
                      <a:pt x="118" y="218"/>
                    </a:lnTo>
                    <a:lnTo>
                      <a:pt x="160" y="210"/>
                    </a:lnTo>
                    <a:lnTo>
                      <a:pt x="193" y="185"/>
                    </a:lnTo>
                    <a:lnTo>
                      <a:pt x="210" y="151"/>
                    </a:lnTo>
                    <a:lnTo>
                      <a:pt x="219" y="109"/>
                    </a:lnTo>
                    <a:lnTo>
                      <a:pt x="210" y="67"/>
                    </a:lnTo>
                    <a:lnTo>
                      <a:pt x="193" y="33"/>
                    </a:lnTo>
                    <a:lnTo>
                      <a:pt x="160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34" name="Freeform 353"/>
              <p:cNvSpPr>
                <a:spLocks/>
              </p:cNvSpPr>
              <p:nvPr/>
            </p:nvSpPr>
            <p:spPr bwMode="auto">
              <a:xfrm>
                <a:off x="3907" y="2274"/>
                <a:ext cx="201" cy="202"/>
              </a:xfrm>
              <a:custGeom>
                <a:avLst/>
                <a:gdLst>
                  <a:gd name="T0" fmla="*/ 109 w 201"/>
                  <a:gd name="T1" fmla="*/ 0 h 202"/>
                  <a:gd name="T2" fmla="*/ 67 w 201"/>
                  <a:gd name="T3" fmla="*/ 8 h 202"/>
                  <a:gd name="T4" fmla="*/ 33 w 201"/>
                  <a:gd name="T5" fmla="*/ 34 h 202"/>
                  <a:gd name="T6" fmla="*/ 8 w 201"/>
                  <a:gd name="T7" fmla="*/ 67 h 202"/>
                  <a:gd name="T8" fmla="*/ 0 w 201"/>
                  <a:gd name="T9" fmla="*/ 101 h 202"/>
                  <a:gd name="T10" fmla="*/ 8 w 201"/>
                  <a:gd name="T11" fmla="*/ 143 h 202"/>
                  <a:gd name="T12" fmla="*/ 33 w 201"/>
                  <a:gd name="T13" fmla="*/ 177 h 202"/>
                  <a:gd name="T14" fmla="*/ 67 w 201"/>
                  <a:gd name="T15" fmla="*/ 193 h 202"/>
                  <a:gd name="T16" fmla="*/ 109 w 201"/>
                  <a:gd name="T17" fmla="*/ 202 h 202"/>
                  <a:gd name="T18" fmla="*/ 142 w 201"/>
                  <a:gd name="T19" fmla="*/ 193 h 202"/>
                  <a:gd name="T20" fmla="*/ 176 w 201"/>
                  <a:gd name="T21" fmla="*/ 177 h 202"/>
                  <a:gd name="T22" fmla="*/ 193 w 201"/>
                  <a:gd name="T23" fmla="*/ 143 h 202"/>
                  <a:gd name="T24" fmla="*/ 201 w 201"/>
                  <a:gd name="T25" fmla="*/ 101 h 202"/>
                  <a:gd name="T26" fmla="*/ 193 w 201"/>
                  <a:gd name="T27" fmla="*/ 67 h 202"/>
                  <a:gd name="T28" fmla="*/ 176 w 201"/>
                  <a:gd name="T29" fmla="*/ 34 h 202"/>
                  <a:gd name="T30" fmla="*/ 142 w 201"/>
                  <a:gd name="T31" fmla="*/ 8 h 202"/>
                  <a:gd name="T32" fmla="*/ 109 w 201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202"/>
                  <a:gd name="T53" fmla="*/ 201 w 201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202">
                    <a:moveTo>
                      <a:pt x="109" y="0"/>
                    </a:moveTo>
                    <a:lnTo>
                      <a:pt x="67" y="8"/>
                    </a:lnTo>
                    <a:lnTo>
                      <a:pt x="33" y="34"/>
                    </a:lnTo>
                    <a:lnTo>
                      <a:pt x="8" y="67"/>
                    </a:lnTo>
                    <a:lnTo>
                      <a:pt x="0" y="101"/>
                    </a:lnTo>
                    <a:lnTo>
                      <a:pt x="8" y="143"/>
                    </a:lnTo>
                    <a:lnTo>
                      <a:pt x="33" y="177"/>
                    </a:lnTo>
                    <a:lnTo>
                      <a:pt x="67" y="193"/>
                    </a:lnTo>
                    <a:lnTo>
                      <a:pt x="109" y="202"/>
                    </a:lnTo>
                    <a:lnTo>
                      <a:pt x="142" y="193"/>
                    </a:lnTo>
                    <a:lnTo>
                      <a:pt x="176" y="177"/>
                    </a:lnTo>
                    <a:lnTo>
                      <a:pt x="193" y="143"/>
                    </a:lnTo>
                    <a:lnTo>
                      <a:pt x="201" y="101"/>
                    </a:lnTo>
                    <a:lnTo>
                      <a:pt x="193" y="67"/>
                    </a:lnTo>
                    <a:lnTo>
                      <a:pt x="176" y="34"/>
                    </a:lnTo>
                    <a:lnTo>
                      <a:pt x="142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35" name="Freeform 354"/>
              <p:cNvSpPr>
                <a:spLocks/>
              </p:cNvSpPr>
              <p:nvPr/>
            </p:nvSpPr>
            <p:spPr bwMode="auto">
              <a:xfrm>
                <a:off x="3915" y="2282"/>
                <a:ext cx="185" cy="194"/>
              </a:xfrm>
              <a:custGeom>
                <a:avLst/>
                <a:gdLst>
                  <a:gd name="T0" fmla="*/ 101 w 185"/>
                  <a:gd name="T1" fmla="*/ 0 h 194"/>
                  <a:gd name="T2" fmla="*/ 59 w 185"/>
                  <a:gd name="T3" fmla="*/ 9 h 194"/>
                  <a:gd name="T4" fmla="*/ 25 w 185"/>
                  <a:gd name="T5" fmla="*/ 26 h 194"/>
                  <a:gd name="T6" fmla="*/ 8 w 185"/>
                  <a:gd name="T7" fmla="*/ 59 h 194"/>
                  <a:gd name="T8" fmla="*/ 0 w 185"/>
                  <a:gd name="T9" fmla="*/ 93 h 194"/>
                  <a:gd name="T10" fmla="*/ 8 w 185"/>
                  <a:gd name="T11" fmla="*/ 127 h 194"/>
                  <a:gd name="T12" fmla="*/ 25 w 185"/>
                  <a:gd name="T13" fmla="*/ 160 h 194"/>
                  <a:gd name="T14" fmla="*/ 59 w 185"/>
                  <a:gd name="T15" fmla="*/ 185 h 194"/>
                  <a:gd name="T16" fmla="*/ 101 w 185"/>
                  <a:gd name="T17" fmla="*/ 194 h 194"/>
                  <a:gd name="T18" fmla="*/ 134 w 185"/>
                  <a:gd name="T19" fmla="*/ 185 h 194"/>
                  <a:gd name="T20" fmla="*/ 160 w 185"/>
                  <a:gd name="T21" fmla="*/ 160 h 194"/>
                  <a:gd name="T22" fmla="*/ 176 w 185"/>
                  <a:gd name="T23" fmla="*/ 127 h 194"/>
                  <a:gd name="T24" fmla="*/ 185 w 185"/>
                  <a:gd name="T25" fmla="*/ 93 h 194"/>
                  <a:gd name="T26" fmla="*/ 176 w 185"/>
                  <a:gd name="T27" fmla="*/ 59 h 194"/>
                  <a:gd name="T28" fmla="*/ 160 w 185"/>
                  <a:gd name="T29" fmla="*/ 26 h 194"/>
                  <a:gd name="T30" fmla="*/ 134 w 185"/>
                  <a:gd name="T31" fmla="*/ 9 h 194"/>
                  <a:gd name="T32" fmla="*/ 101 w 185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4"/>
                  <a:gd name="T53" fmla="*/ 185 w 185"/>
                  <a:gd name="T54" fmla="*/ 194 h 1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4">
                    <a:moveTo>
                      <a:pt x="101" y="0"/>
                    </a:moveTo>
                    <a:lnTo>
                      <a:pt x="59" y="9"/>
                    </a:lnTo>
                    <a:lnTo>
                      <a:pt x="25" y="26"/>
                    </a:lnTo>
                    <a:lnTo>
                      <a:pt x="8" y="59"/>
                    </a:lnTo>
                    <a:lnTo>
                      <a:pt x="0" y="93"/>
                    </a:lnTo>
                    <a:lnTo>
                      <a:pt x="8" y="127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101" y="194"/>
                    </a:lnTo>
                    <a:lnTo>
                      <a:pt x="134" y="185"/>
                    </a:lnTo>
                    <a:lnTo>
                      <a:pt x="160" y="160"/>
                    </a:lnTo>
                    <a:lnTo>
                      <a:pt x="176" y="127"/>
                    </a:lnTo>
                    <a:lnTo>
                      <a:pt x="185" y="93"/>
                    </a:lnTo>
                    <a:lnTo>
                      <a:pt x="176" y="59"/>
                    </a:lnTo>
                    <a:lnTo>
                      <a:pt x="160" y="26"/>
                    </a:lnTo>
                    <a:lnTo>
                      <a:pt x="134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36" name="Freeform 355"/>
              <p:cNvSpPr>
                <a:spLocks/>
              </p:cNvSpPr>
              <p:nvPr/>
            </p:nvSpPr>
            <p:spPr bwMode="auto">
              <a:xfrm>
                <a:off x="3923" y="2291"/>
                <a:ext cx="177" cy="176"/>
              </a:xfrm>
              <a:custGeom>
                <a:avLst/>
                <a:gdLst>
                  <a:gd name="T0" fmla="*/ 93 w 177"/>
                  <a:gd name="T1" fmla="*/ 0 h 176"/>
                  <a:gd name="T2" fmla="*/ 59 w 177"/>
                  <a:gd name="T3" fmla="*/ 8 h 176"/>
                  <a:gd name="T4" fmla="*/ 26 w 177"/>
                  <a:gd name="T5" fmla="*/ 25 h 176"/>
                  <a:gd name="T6" fmla="*/ 9 w 177"/>
                  <a:gd name="T7" fmla="*/ 50 h 176"/>
                  <a:gd name="T8" fmla="*/ 0 w 177"/>
                  <a:gd name="T9" fmla="*/ 84 h 176"/>
                  <a:gd name="T10" fmla="*/ 9 w 177"/>
                  <a:gd name="T11" fmla="*/ 118 h 176"/>
                  <a:gd name="T12" fmla="*/ 26 w 177"/>
                  <a:gd name="T13" fmla="*/ 151 h 176"/>
                  <a:gd name="T14" fmla="*/ 59 w 177"/>
                  <a:gd name="T15" fmla="*/ 168 h 176"/>
                  <a:gd name="T16" fmla="*/ 93 w 177"/>
                  <a:gd name="T17" fmla="*/ 176 h 176"/>
                  <a:gd name="T18" fmla="*/ 126 w 177"/>
                  <a:gd name="T19" fmla="*/ 168 h 176"/>
                  <a:gd name="T20" fmla="*/ 152 w 177"/>
                  <a:gd name="T21" fmla="*/ 151 h 176"/>
                  <a:gd name="T22" fmla="*/ 168 w 177"/>
                  <a:gd name="T23" fmla="*/ 118 h 176"/>
                  <a:gd name="T24" fmla="*/ 177 w 177"/>
                  <a:gd name="T25" fmla="*/ 84 h 176"/>
                  <a:gd name="T26" fmla="*/ 168 w 177"/>
                  <a:gd name="T27" fmla="*/ 50 h 176"/>
                  <a:gd name="T28" fmla="*/ 152 w 177"/>
                  <a:gd name="T29" fmla="*/ 25 h 176"/>
                  <a:gd name="T30" fmla="*/ 126 w 177"/>
                  <a:gd name="T31" fmla="*/ 8 h 176"/>
                  <a:gd name="T32" fmla="*/ 93 w 177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76"/>
                  <a:gd name="T53" fmla="*/ 177 w 177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76">
                    <a:moveTo>
                      <a:pt x="93" y="0"/>
                    </a:moveTo>
                    <a:lnTo>
                      <a:pt x="59" y="8"/>
                    </a:lnTo>
                    <a:lnTo>
                      <a:pt x="26" y="25"/>
                    </a:lnTo>
                    <a:lnTo>
                      <a:pt x="9" y="50"/>
                    </a:lnTo>
                    <a:lnTo>
                      <a:pt x="0" y="84"/>
                    </a:lnTo>
                    <a:lnTo>
                      <a:pt x="9" y="118"/>
                    </a:lnTo>
                    <a:lnTo>
                      <a:pt x="26" y="151"/>
                    </a:lnTo>
                    <a:lnTo>
                      <a:pt x="59" y="168"/>
                    </a:lnTo>
                    <a:lnTo>
                      <a:pt x="93" y="176"/>
                    </a:lnTo>
                    <a:lnTo>
                      <a:pt x="126" y="168"/>
                    </a:lnTo>
                    <a:lnTo>
                      <a:pt x="152" y="151"/>
                    </a:lnTo>
                    <a:lnTo>
                      <a:pt x="168" y="118"/>
                    </a:lnTo>
                    <a:lnTo>
                      <a:pt x="177" y="84"/>
                    </a:lnTo>
                    <a:lnTo>
                      <a:pt x="168" y="50"/>
                    </a:lnTo>
                    <a:lnTo>
                      <a:pt x="152" y="25"/>
                    </a:lnTo>
                    <a:lnTo>
                      <a:pt x="126" y="8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37" name="Freeform 356"/>
              <p:cNvSpPr>
                <a:spLocks/>
              </p:cNvSpPr>
              <p:nvPr/>
            </p:nvSpPr>
            <p:spPr bwMode="auto">
              <a:xfrm>
                <a:off x="3932" y="2299"/>
                <a:ext cx="159" cy="160"/>
              </a:xfrm>
              <a:custGeom>
                <a:avLst/>
                <a:gdLst>
                  <a:gd name="T0" fmla="*/ 84 w 159"/>
                  <a:gd name="T1" fmla="*/ 0 h 160"/>
                  <a:gd name="T2" fmla="*/ 50 w 159"/>
                  <a:gd name="T3" fmla="*/ 9 h 160"/>
                  <a:gd name="T4" fmla="*/ 25 w 159"/>
                  <a:gd name="T5" fmla="*/ 25 h 160"/>
                  <a:gd name="T6" fmla="*/ 8 w 159"/>
                  <a:gd name="T7" fmla="*/ 51 h 160"/>
                  <a:gd name="T8" fmla="*/ 0 w 159"/>
                  <a:gd name="T9" fmla="*/ 76 h 160"/>
                  <a:gd name="T10" fmla="*/ 8 w 159"/>
                  <a:gd name="T11" fmla="*/ 110 h 160"/>
                  <a:gd name="T12" fmla="*/ 25 w 159"/>
                  <a:gd name="T13" fmla="*/ 135 h 160"/>
                  <a:gd name="T14" fmla="*/ 50 w 159"/>
                  <a:gd name="T15" fmla="*/ 152 h 160"/>
                  <a:gd name="T16" fmla="*/ 84 w 159"/>
                  <a:gd name="T17" fmla="*/ 160 h 160"/>
                  <a:gd name="T18" fmla="*/ 117 w 159"/>
                  <a:gd name="T19" fmla="*/ 152 h 160"/>
                  <a:gd name="T20" fmla="*/ 134 w 159"/>
                  <a:gd name="T21" fmla="*/ 135 h 160"/>
                  <a:gd name="T22" fmla="*/ 151 w 159"/>
                  <a:gd name="T23" fmla="*/ 110 h 160"/>
                  <a:gd name="T24" fmla="*/ 159 w 159"/>
                  <a:gd name="T25" fmla="*/ 76 h 160"/>
                  <a:gd name="T26" fmla="*/ 151 w 159"/>
                  <a:gd name="T27" fmla="*/ 51 h 160"/>
                  <a:gd name="T28" fmla="*/ 134 w 159"/>
                  <a:gd name="T29" fmla="*/ 25 h 160"/>
                  <a:gd name="T30" fmla="*/ 117 w 159"/>
                  <a:gd name="T31" fmla="*/ 9 h 160"/>
                  <a:gd name="T32" fmla="*/ 84 w 159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160"/>
                  <a:gd name="T53" fmla="*/ 159 w 159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160">
                    <a:moveTo>
                      <a:pt x="84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76"/>
                    </a:lnTo>
                    <a:lnTo>
                      <a:pt x="8" y="110"/>
                    </a:lnTo>
                    <a:lnTo>
                      <a:pt x="25" y="135"/>
                    </a:lnTo>
                    <a:lnTo>
                      <a:pt x="50" y="152"/>
                    </a:lnTo>
                    <a:lnTo>
                      <a:pt x="84" y="160"/>
                    </a:lnTo>
                    <a:lnTo>
                      <a:pt x="117" y="152"/>
                    </a:lnTo>
                    <a:lnTo>
                      <a:pt x="134" y="135"/>
                    </a:lnTo>
                    <a:lnTo>
                      <a:pt x="151" y="110"/>
                    </a:lnTo>
                    <a:lnTo>
                      <a:pt x="159" y="76"/>
                    </a:lnTo>
                    <a:lnTo>
                      <a:pt x="151" y="51"/>
                    </a:lnTo>
                    <a:lnTo>
                      <a:pt x="134" y="25"/>
                    </a:lnTo>
                    <a:lnTo>
                      <a:pt x="117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38" name="Freeform 357"/>
              <p:cNvSpPr>
                <a:spLocks/>
              </p:cNvSpPr>
              <p:nvPr/>
            </p:nvSpPr>
            <p:spPr bwMode="auto">
              <a:xfrm>
                <a:off x="3940" y="2308"/>
                <a:ext cx="143" cy="143"/>
              </a:xfrm>
              <a:custGeom>
                <a:avLst/>
                <a:gdLst>
                  <a:gd name="T0" fmla="*/ 76 w 143"/>
                  <a:gd name="T1" fmla="*/ 0 h 143"/>
                  <a:gd name="T2" fmla="*/ 51 w 143"/>
                  <a:gd name="T3" fmla="*/ 8 h 143"/>
                  <a:gd name="T4" fmla="*/ 25 w 143"/>
                  <a:gd name="T5" fmla="*/ 25 h 143"/>
                  <a:gd name="T6" fmla="*/ 9 w 143"/>
                  <a:gd name="T7" fmla="*/ 42 h 143"/>
                  <a:gd name="T8" fmla="*/ 0 w 143"/>
                  <a:gd name="T9" fmla="*/ 67 h 143"/>
                  <a:gd name="T10" fmla="*/ 9 w 143"/>
                  <a:gd name="T11" fmla="*/ 101 h 143"/>
                  <a:gd name="T12" fmla="*/ 25 w 143"/>
                  <a:gd name="T13" fmla="*/ 117 h 143"/>
                  <a:gd name="T14" fmla="*/ 51 w 143"/>
                  <a:gd name="T15" fmla="*/ 134 h 143"/>
                  <a:gd name="T16" fmla="*/ 76 w 143"/>
                  <a:gd name="T17" fmla="*/ 143 h 143"/>
                  <a:gd name="T18" fmla="*/ 101 w 143"/>
                  <a:gd name="T19" fmla="*/ 134 h 143"/>
                  <a:gd name="T20" fmla="*/ 126 w 143"/>
                  <a:gd name="T21" fmla="*/ 117 h 143"/>
                  <a:gd name="T22" fmla="*/ 135 w 143"/>
                  <a:gd name="T23" fmla="*/ 101 h 143"/>
                  <a:gd name="T24" fmla="*/ 143 w 143"/>
                  <a:gd name="T25" fmla="*/ 67 h 143"/>
                  <a:gd name="T26" fmla="*/ 135 w 143"/>
                  <a:gd name="T27" fmla="*/ 42 h 143"/>
                  <a:gd name="T28" fmla="*/ 126 w 143"/>
                  <a:gd name="T29" fmla="*/ 25 h 143"/>
                  <a:gd name="T30" fmla="*/ 101 w 143"/>
                  <a:gd name="T31" fmla="*/ 8 h 143"/>
                  <a:gd name="T32" fmla="*/ 76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76" y="0"/>
                    </a:moveTo>
                    <a:lnTo>
                      <a:pt x="51" y="8"/>
                    </a:lnTo>
                    <a:lnTo>
                      <a:pt x="25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101"/>
                    </a:lnTo>
                    <a:lnTo>
                      <a:pt x="25" y="117"/>
                    </a:lnTo>
                    <a:lnTo>
                      <a:pt x="51" y="134"/>
                    </a:lnTo>
                    <a:lnTo>
                      <a:pt x="76" y="143"/>
                    </a:lnTo>
                    <a:lnTo>
                      <a:pt x="101" y="134"/>
                    </a:lnTo>
                    <a:lnTo>
                      <a:pt x="126" y="117"/>
                    </a:lnTo>
                    <a:lnTo>
                      <a:pt x="135" y="101"/>
                    </a:lnTo>
                    <a:lnTo>
                      <a:pt x="143" y="67"/>
                    </a:lnTo>
                    <a:lnTo>
                      <a:pt x="135" y="42"/>
                    </a:lnTo>
                    <a:lnTo>
                      <a:pt x="126" y="25"/>
                    </a:lnTo>
                    <a:lnTo>
                      <a:pt x="101" y="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39" name="Freeform 358"/>
              <p:cNvSpPr>
                <a:spLocks/>
              </p:cNvSpPr>
              <p:nvPr/>
            </p:nvSpPr>
            <p:spPr bwMode="auto">
              <a:xfrm>
                <a:off x="3949" y="2316"/>
                <a:ext cx="126" cy="126"/>
              </a:xfrm>
              <a:custGeom>
                <a:avLst/>
                <a:gdLst>
                  <a:gd name="T0" fmla="*/ 67 w 126"/>
                  <a:gd name="T1" fmla="*/ 0 h 126"/>
                  <a:gd name="T2" fmla="*/ 42 w 126"/>
                  <a:gd name="T3" fmla="*/ 8 h 126"/>
                  <a:gd name="T4" fmla="*/ 25 w 126"/>
                  <a:gd name="T5" fmla="*/ 25 h 126"/>
                  <a:gd name="T6" fmla="*/ 8 w 126"/>
                  <a:gd name="T7" fmla="*/ 42 h 126"/>
                  <a:gd name="T8" fmla="*/ 0 w 126"/>
                  <a:gd name="T9" fmla="*/ 67 h 126"/>
                  <a:gd name="T10" fmla="*/ 8 w 126"/>
                  <a:gd name="T11" fmla="*/ 93 h 126"/>
                  <a:gd name="T12" fmla="*/ 25 w 126"/>
                  <a:gd name="T13" fmla="*/ 109 h 126"/>
                  <a:gd name="T14" fmla="*/ 42 w 126"/>
                  <a:gd name="T15" fmla="*/ 126 h 126"/>
                  <a:gd name="T16" fmla="*/ 67 w 126"/>
                  <a:gd name="T17" fmla="*/ 126 h 126"/>
                  <a:gd name="T18" fmla="*/ 92 w 126"/>
                  <a:gd name="T19" fmla="*/ 126 h 126"/>
                  <a:gd name="T20" fmla="*/ 109 w 126"/>
                  <a:gd name="T21" fmla="*/ 109 h 126"/>
                  <a:gd name="T22" fmla="*/ 126 w 126"/>
                  <a:gd name="T23" fmla="*/ 93 h 126"/>
                  <a:gd name="T24" fmla="*/ 126 w 126"/>
                  <a:gd name="T25" fmla="*/ 67 h 126"/>
                  <a:gd name="T26" fmla="*/ 126 w 126"/>
                  <a:gd name="T27" fmla="*/ 42 h 126"/>
                  <a:gd name="T28" fmla="*/ 109 w 126"/>
                  <a:gd name="T29" fmla="*/ 25 h 126"/>
                  <a:gd name="T30" fmla="*/ 92 w 126"/>
                  <a:gd name="T31" fmla="*/ 8 h 126"/>
                  <a:gd name="T32" fmla="*/ 67 w 126"/>
                  <a:gd name="T33" fmla="*/ 0 h 1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6"/>
                  <a:gd name="T53" fmla="*/ 126 w 126"/>
                  <a:gd name="T54" fmla="*/ 126 h 1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6">
                    <a:moveTo>
                      <a:pt x="67" y="0"/>
                    </a:moveTo>
                    <a:lnTo>
                      <a:pt x="42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93"/>
                    </a:lnTo>
                    <a:lnTo>
                      <a:pt x="25" y="109"/>
                    </a:lnTo>
                    <a:lnTo>
                      <a:pt x="42" y="126"/>
                    </a:lnTo>
                    <a:lnTo>
                      <a:pt x="67" y="126"/>
                    </a:lnTo>
                    <a:lnTo>
                      <a:pt x="92" y="126"/>
                    </a:lnTo>
                    <a:lnTo>
                      <a:pt x="109" y="109"/>
                    </a:lnTo>
                    <a:lnTo>
                      <a:pt x="126" y="93"/>
                    </a:lnTo>
                    <a:lnTo>
                      <a:pt x="126" y="67"/>
                    </a:lnTo>
                    <a:lnTo>
                      <a:pt x="126" y="42"/>
                    </a:lnTo>
                    <a:lnTo>
                      <a:pt x="109" y="25"/>
                    </a:lnTo>
                    <a:lnTo>
                      <a:pt x="92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40" name="Freeform 359"/>
              <p:cNvSpPr>
                <a:spLocks/>
              </p:cNvSpPr>
              <p:nvPr/>
            </p:nvSpPr>
            <p:spPr bwMode="auto">
              <a:xfrm>
                <a:off x="3957" y="2324"/>
                <a:ext cx="109" cy="110"/>
              </a:xfrm>
              <a:custGeom>
                <a:avLst/>
                <a:gdLst>
                  <a:gd name="T0" fmla="*/ 59 w 109"/>
                  <a:gd name="T1" fmla="*/ 0 h 110"/>
                  <a:gd name="T2" fmla="*/ 34 w 109"/>
                  <a:gd name="T3" fmla="*/ 9 h 110"/>
                  <a:gd name="T4" fmla="*/ 17 w 109"/>
                  <a:gd name="T5" fmla="*/ 17 h 110"/>
                  <a:gd name="T6" fmla="*/ 8 w 109"/>
                  <a:gd name="T7" fmla="*/ 34 h 110"/>
                  <a:gd name="T8" fmla="*/ 0 w 109"/>
                  <a:gd name="T9" fmla="*/ 59 h 110"/>
                  <a:gd name="T10" fmla="*/ 8 w 109"/>
                  <a:gd name="T11" fmla="*/ 76 h 110"/>
                  <a:gd name="T12" fmla="*/ 17 w 109"/>
                  <a:gd name="T13" fmla="*/ 93 h 110"/>
                  <a:gd name="T14" fmla="*/ 34 w 109"/>
                  <a:gd name="T15" fmla="*/ 110 h 110"/>
                  <a:gd name="T16" fmla="*/ 59 w 109"/>
                  <a:gd name="T17" fmla="*/ 110 h 110"/>
                  <a:gd name="T18" fmla="*/ 76 w 109"/>
                  <a:gd name="T19" fmla="*/ 110 h 110"/>
                  <a:gd name="T20" fmla="*/ 92 w 109"/>
                  <a:gd name="T21" fmla="*/ 93 h 110"/>
                  <a:gd name="T22" fmla="*/ 109 w 109"/>
                  <a:gd name="T23" fmla="*/ 76 h 110"/>
                  <a:gd name="T24" fmla="*/ 109 w 109"/>
                  <a:gd name="T25" fmla="*/ 59 h 110"/>
                  <a:gd name="T26" fmla="*/ 109 w 109"/>
                  <a:gd name="T27" fmla="*/ 34 h 110"/>
                  <a:gd name="T28" fmla="*/ 92 w 109"/>
                  <a:gd name="T29" fmla="*/ 17 h 110"/>
                  <a:gd name="T30" fmla="*/ 76 w 109"/>
                  <a:gd name="T31" fmla="*/ 9 h 110"/>
                  <a:gd name="T32" fmla="*/ 59 w 10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10"/>
                  <a:gd name="T53" fmla="*/ 109 w 10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10">
                    <a:moveTo>
                      <a:pt x="59" y="0"/>
                    </a:moveTo>
                    <a:lnTo>
                      <a:pt x="34" y="9"/>
                    </a:lnTo>
                    <a:lnTo>
                      <a:pt x="17" y="17"/>
                    </a:lnTo>
                    <a:lnTo>
                      <a:pt x="8" y="34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7" y="93"/>
                    </a:lnTo>
                    <a:lnTo>
                      <a:pt x="34" y="110"/>
                    </a:lnTo>
                    <a:lnTo>
                      <a:pt x="59" y="110"/>
                    </a:lnTo>
                    <a:lnTo>
                      <a:pt x="76" y="110"/>
                    </a:lnTo>
                    <a:lnTo>
                      <a:pt x="92" y="93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4"/>
                    </a:lnTo>
                    <a:lnTo>
                      <a:pt x="92" y="17"/>
                    </a:lnTo>
                    <a:lnTo>
                      <a:pt x="76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41" name="Freeform 360"/>
              <p:cNvSpPr>
                <a:spLocks/>
              </p:cNvSpPr>
              <p:nvPr/>
            </p:nvSpPr>
            <p:spPr bwMode="auto">
              <a:xfrm>
                <a:off x="3965" y="2333"/>
                <a:ext cx="93" cy="92"/>
              </a:xfrm>
              <a:custGeom>
                <a:avLst/>
                <a:gdLst>
                  <a:gd name="T0" fmla="*/ 51 w 93"/>
                  <a:gd name="T1" fmla="*/ 0 h 92"/>
                  <a:gd name="T2" fmla="*/ 34 w 93"/>
                  <a:gd name="T3" fmla="*/ 8 h 92"/>
                  <a:gd name="T4" fmla="*/ 17 w 93"/>
                  <a:gd name="T5" fmla="*/ 17 h 92"/>
                  <a:gd name="T6" fmla="*/ 9 w 93"/>
                  <a:gd name="T7" fmla="*/ 33 h 92"/>
                  <a:gd name="T8" fmla="*/ 0 w 93"/>
                  <a:gd name="T9" fmla="*/ 50 h 92"/>
                  <a:gd name="T10" fmla="*/ 9 w 93"/>
                  <a:gd name="T11" fmla="*/ 67 h 92"/>
                  <a:gd name="T12" fmla="*/ 17 w 93"/>
                  <a:gd name="T13" fmla="*/ 84 h 92"/>
                  <a:gd name="T14" fmla="*/ 51 w 93"/>
                  <a:gd name="T15" fmla="*/ 92 h 92"/>
                  <a:gd name="T16" fmla="*/ 84 w 93"/>
                  <a:gd name="T17" fmla="*/ 84 h 92"/>
                  <a:gd name="T18" fmla="*/ 93 w 93"/>
                  <a:gd name="T19" fmla="*/ 50 h 92"/>
                  <a:gd name="T20" fmla="*/ 84 w 93"/>
                  <a:gd name="T21" fmla="*/ 17 h 92"/>
                  <a:gd name="T22" fmla="*/ 68 w 93"/>
                  <a:gd name="T23" fmla="*/ 8 h 92"/>
                  <a:gd name="T24" fmla="*/ 51 w 93"/>
                  <a:gd name="T25" fmla="*/ 0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92"/>
                  <a:gd name="T41" fmla="*/ 93 w 93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92">
                    <a:moveTo>
                      <a:pt x="51" y="0"/>
                    </a:moveTo>
                    <a:lnTo>
                      <a:pt x="34" y="8"/>
                    </a:lnTo>
                    <a:lnTo>
                      <a:pt x="17" y="17"/>
                    </a:lnTo>
                    <a:lnTo>
                      <a:pt x="9" y="33"/>
                    </a:lnTo>
                    <a:lnTo>
                      <a:pt x="0" y="50"/>
                    </a:lnTo>
                    <a:lnTo>
                      <a:pt x="9" y="67"/>
                    </a:lnTo>
                    <a:lnTo>
                      <a:pt x="17" y="84"/>
                    </a:lnTo>
                    <a:lnTo>
                      <a:pt x="51" y="92"/>
                    </a:lnTo>
                    <a:lnTo>
                      <a:pt x="84" y="84"/>
                    </a:lnTo>
                    <a:lnTo>
                      <a:pt x="93" y="50"/>
                    </a:lnTo>
                    <a:lnTo>
                      <a:pt x="84" y="17"/>
                    </a:lnTo>
                    <a:lnTo>
                      <a:pt x="68" y="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42" name="Freeform 361"/>
              <p:cNvSpPr>
                <a:spLocks/>
              </p:cNvSpPr>
              <p:nvPr/>
            </p:nvSpPr>
            <p:spPr bwMode="auto">
              <a:xfrm>
                <a:off x="3974" y="2341"/>
                <a:ext cx="75" cy="76"/>
              </a:xfrm>
              <a:custGeom>
                <a:avLst/>
                <a:gdLst>
                  <a:gd name="T0" fmla="*/ 42 w 75"/>
                  <a:gd name="T1" fmla="*/ 0 h 76"/>
                  <a:gd name="T2" fmla="*/ 8 w 75"/>
                  <a:gd name="T3" fmla="*/ 9 h 76"/>
                  <a:gd name="T4" fmla="*/ 0 w 75"/>
                  <a:gd name="T5" fmla="*/ 42 h 76"/>
                  <a:gd name="T6" fmla="*/ 8 w 75"/>
                  <a:gd name="T7" fmla="*/ 68 h 76"/>
                  <a:gd name="T8" fmla="*/ 42 w 75"/>
                  <a:gd name="T9" fmla="*/ 76 h 76"/>
                  <a:gd name="T10" fmla="*/ 67 w 75"/>
                  <a:gd name="T11" fmla="*/ 68 h 76"/>
                  <a:gd name="T12" fmla="*/ 75 w 75"/>
                  <a:gd name="T13" fmla="*/ 42 h 76"/>
                  <a:gd name="T14" fmla="*/ 67 w 75"/>
                  <a:gd name="T15" fmla="*/ 9 h 76"/>
                  <a:gd name="T16" fmla="*/ 42 w 75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76"/>
                  <a:gd name="T29" fmla="*/ 75 w 75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76">
                    <a:moveTo>
                      <a:pt x="42" y="0"/>
                    </a:moveTo>
                    <a:lnTo>
                      <a:pt x="8" y="9"/>
                    </a:lnTo>
                    <a:lnTo>
                      <a:pt x="0" y="42"/>
                    </a:lnTo>
                    <a:lnTo>
                      <a:pt x="8" y="68"/>
                    </a:lnTo>
                    <a:lnTo>
                      <a:pt x="42" y="76"/>
                    </a:lnTo>
                    <a:lnTo>
                      <a:pt x="67" y="68"/>
                    </a:lnTo>
                    <a:lnTo>
                      <a:pt x="75" y="42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43" name="Freeform 362"/>
              <p:cNvSpPr>
                <a:spLocks/>
              </p:cNvSpPr>
              <p:nvPr/>
            </p:nvSpPr>
            <p:spPr bwMode="auto">
              <a:xfrm>
                <a:off x="3982" y="2350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9 w 59"/>
                  <a:gd name="T3" fmla="*/ 8 h 67"/>
                  <a:gd name="T4" fmla="*/ 0 w 59"/>
                  <a:gd name="T5" fmla="*/ 33 h 67"/>
                  <a:gd name="T6" fmla="*/ 9 w 59"/>
                  <a:gd name="T7" fmla="*/ 59 h 67"/>
                  <a:gd name="T8" fmla="*/ 34 w 59"/>
                  <a:gd name="T9" fmla="*/ 67 h 67"/>
                  <a:gd name="T10" fmla="*/ 51 w 59"/>
                  <a:gd name="T11" fmla="*/ 59 h 67"/>
                  <a:gd name="T12" fmla="*/ 59 w 59"/>
                  <a:gd name="T13" fmla="*/ 33 h 67"/>
                  <a:gd name="T14" fmla="*/ 51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9" y="8"/>
                    </a:lnTo>
                    <a:lnTo>
                      <a:pt x="0" y="33"/>
                    </a:lnTo>
                    <a:lnTo>
                      <a:pt x="9" y="59"/>
                    </a:lnTo>
                    <a:lnTo>
                      <a:pt x="34" y="67"/>
                    </a:lnTo>
                    <a:lnTo>
                      <a:pt x="51" y="59"/>
                    </a:lnTo>
                    <a:lnTo>
                      <a:pt x="59" y="33"/>
                    </a:lnTo>
                    <a:lnTo>
                      <a:pt x="51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44" name="Freeform 363"/>
              <p:cNvSpPr>
                <a:spLocks/>
              </p:cNvSpPr>
              <p:nvPr/>
            </p:nvSpPr>
            <p:spPr bwMode="auto">
              <a:xfrm>
                <a:off x="3991" y="2358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8 w 50"/>
                  <a:gd name="T3" fmla="*/ 8 h 51"/>
                  <a:gd name="T4" fmla="*/ 0 w 50"/>
                  <a:gd name="T5" fmla="*/ 25 h 51"/>
                  <a:gd name="T6" fmla="*/ 8 w 50"/>
                  <a:gd name="T7" fmla="*/ 42 h 51"/>
                  <a:gd name="T8" fmla="*/ 25 w 50"/>
                  <a:gd name="T9" fmla="*/ 51 h 51"/>
                  <a:gd name="T10" fmla="*/ 42 w 50"/>
                  <a:gd name="T11" fmla="*/ 42 h 51"/>
                  <a:gd name="T12" fmla="*/ 50 w 50"/>
                  <a:gd name="T13" fmla="*/ 25 h 51"/>
                  <a:gd name="T14" fmla="*/ 42 w 50"/>
                  <a:gd name="T15" fmla="*/ 8 h 51"/>
                  <a:gd name="T16" fmla="*/ 25 w 50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1"/>
                  <a:gd name="T29" fmla="*/ 50 w 5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1">
                    <a:moveTo>
                      <a:pt x="25" y="0"/>
                    </a:moveTo>
                    <a:lnTo>
                      <a:pt x="8" y="8"/>
                    </a:lnTo>
                    <a:lnTo>
                      <a:pt x="0" y="25"/>
                    </a:lnTo>
                    <a:lnTo>
                      <a:pt x="8" y="42"/>
                    </a:lnTo>
                    <a:lnTo>
                      <a:pt x="25" y="51"/>
                    </a:lnTo>
                    <a:lnTo>
                      <a:pt x="42" y="42"/>
                    </a:lnTo>
                    <a:lnTo>
                      <a:pt x="50" y="25"/>
                    </a:lnTo>
                    <a:lnTo>
                      <a:pt x="42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45" name="Freeform 364"/>
              <p:cNvSpPr>
                <a:spLocks/>
              </p:cNvSpPr>
              <p:nvPr/>
            </p:nvSpPr>
            <p:spPr bwMode="auto">
              <a:xfrm>
                <a:off x="3999" y="2366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8 w 34"/>
                  <a:gd name="T3" fmla="*/ 9 h 34"/>
                  <a:gd name="T4" fmla="*/ 0 w 34"/>
                  <a:gd name="T5" fmla="*/ 17 h 34"/>
                  <a:gd name="T6" fmla="*/ 8 w 34"/>
                  <a:gd name="T7" fmla="*/ 26 h 34"/>
                  <a:gd name="T8" fmla="*/ 17 w 34"/>
                  <a:gd name="T9" fmla="*/ 34 h 34"/>
                  <a:gd name="T10" fmla="*/ 25 w 34"/>
                  <a:gd name="T11" fmla="*/ 26 h 34"/>
                  <a:gd name="T12" fmla="*/ 34 w 34"/>
                  <a:gd name="T13" fmla="*/ 17 h 34"/>
                  <a:gd name="T14" fmla="*/ 25 w 34"/>
                  <a:gd name="T15" fmla="*/ 9 h 34"/>
                  <a:gd name="T16" fmla="*/ 17 w 34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4"/>
                  <a:gd name="T29" fmla="*/ 34 w 34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4">
                    <a:moveTo>
                      <a:pt x="17" y="0"/>
                    </a:moveTo>
                    <a:lnTo>
                      <a:pt x="8" y="9"/>
                    </a:lnTo>
                    <a:lnTo>
                      <a:pt x="0" y="17"/>
                    </a:lnTo>
                    <a:lnTo>
                      <a:pt x="8" y="26"/>
                    </a:lnTo>
                    <a:lnTo>
                      <a:pt x="17" y="34"/>
                    </a:lnTo>
                    <a:lnTo>
                      <a:pt x="25" y="26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46" name="Freeform 365"/>
              <p:cNvSpPr>
                <a:spLocks/>
              </p:cNvSpPr>
              <p:nvPr/>
            </p:nvSpPr>
            <p:spPr bwMode="auto">
              <a:xfrm>
                <a:off x="4007" y="2375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0 h 17"/>
                  <a:gd name="T4" fmla="*/ 0 w 17"/>
                  <a:gd name="T5" fmla="*/ 8 h 17"/>
                  <a:gd name="T6" fmla="*/ 0 w 17"/>
                  <a:gd name="T7" fmla="*/ 17 h 17"/>
                  <a:gd name="T8" fmla="*/ 9 w 17"/>
                  <a:gd name="T9" fmla="*/ 17 h 17"/>
                  <a:gd name="T10" fmla="*/ 17 w 17"/>
                  <a:gd name="T11" fmla="*/ 17 h 17"/>
                  <a:gd name="T12" fmla="*/ 17 w 17"/>
                  <a:gd name="T13" fmla="*/ 8 h 17"/>
                  <a:gd name="T14" fmla="*/ 17 w 17"/>
                  <a:gd name="T15" fmla="*/ 0 h 17"/>
                  <a:gd name="T16" fmla="*/ 9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9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08" name="Group 382"/>
            <p:cNvGrpSpPr>
              <a:grpSpLocks/>
            </p:cNvGrpSpPr>
            <p:nvPr/>
          </p:nvGrpSpPr>
          <p:grpSpPr bwMode="auto">
            <a:xfrm>
              <a:off x="5802313" y="3570288"/>
              <a:ext cx="385762" cy="400050"/>
              <a:chOff x="3655" y="2249"/>
              <a:chExt cx="243" cy="252"/>
            </a:xfrm>
          </p:grpSpPr>
          <p:sp>
            <p:nvSpPr>
              <p:cNvPr id="817" name="Freeform 367"/>
              <p:cNvSpPr>
                <a:spLocks/>
              </p:cNvSpPr>
              <p:nvPr/>
            </p:nvSpPr>
            <p:spPr bwMode="auto">
              <a:xfrm>
                <a:off x="3655" y="2249"/>
                <a:ext cx="243" cy="252"/>
              </a:xfrm>
              <a:custGeom>
                <a:avLst/>
                <a:gdLst>
                  <a:gd name="T0" fmla="*/ 126 w 243"/>
                  <a:gd name="T1" fmla="*/ 0 h 252"/>
                  <a:gd name="T2" fmla="*/ 75 w 243"/>
                  <a:gd name="T3" fmla="*/ 8 h 252"/>
                  <a:gd name="T4" fmla="*/ 42 w 243"/>
                  <a:gd name="T5" fmla="*/ 42 h 252"/>
                  <a:gd name="T6" fmla="*/ 8 w 243"/>
                  <a:gd name="T7" fmla="*/ 75 h 252"/>
                  <a:gd name="T8" fmla="*/ 0 w 243"/>
                  <a:gd name="T9" fmla="*/ 126 h 252"/>
                  <a:gd name="T10" fmla="*/ 8 w 243"/>
                  <a:gd name="T11" fmla="*/ 176 h 252"/>
                  <a:gd name="T12" fmla="*/ 42 w 243"/>
                  <a:gd name="T13" fmla="*/ 218 h 252"/>
                  <a:gd name="T14" fmla="*/ 75 w 243"/>
                  <a:gd name="T15" fmla="*/ 244 h 252"/>
                  <a:gd name="T16" fmla="*/ 126 w 243"/>
                  <a:gd name="T17" fmla="*/ 252 h 252"/>
                  <a:gd name="T18" fmla="*/ 176 w 243"/>
                  <a:gd name="T19" fmla="*/ 244 h 252"/>
                  <a:gd name="T20" fmla="*/ 210 w 243"/>
                  <a:gd name="T21" fmla="*/ 218 h 252"/>
                  <a:gd name="T22" fmla="*/ 235 w 243"/>
                  <a:gd name="T23" fmla="*/ 176 h 252"/>
                  <a:gd name="T24" fmla="*/ 243 w 243"/>
                  <a:gd name="T25" fmla="*/ 126 h 252"/>
                  <a:gd name="T26" fmla="*/ 235 w 243"/>
                  <a:gd name="T27" fmla="*/ 75 h 252"/>
                  <a:gd name="T28" fmla="*/ 210 w 243"/>
                  <a:gd name="T29" fmla="*/ 42 h 252"/>
                  <a:gd name="T30" fmla="*/ 176 w 243"/>
                  <a:gd name="T31" fmla="*/ 8 h 252"/>
                  <a:gd name="T32" fmla="*/ 126 w 243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3"/>
                  <a:gd name="T52" fmla="*/ 0 h 252"/>
                  <a:gd name="T53" fmla="*/ 243 w 243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3" h="252">
                    <a:moveTo>
                      <a:pt x="126" y="0"/>
                    </a:moveTo>
                    <a:lnTo>
                      <a:pt x="75" y="8"/>
                    </a:lnTo>
                    <a:lnTo>
                      <a:pt x="42" y="42"/>
                    </a:lnTo>
                    <a:lnTo>
                      <a:pt x="8" y="75"/>
                    </a:lnTo>
                    <a:lnTo>
                      <a:pt x="0" y="126"/>
                    </a:lnTo>
                    <a:lnTo>
                      <a:pt x="8" y="176"/>
                    </a:lnTo>
                    <a:lnTo>
                      <a:pt x="42" y="218"/>
                    </a:lnTo>
                    <a:lnTo>
                      <a:pt x="75" y="244"/>
                    </a:lnTo>
                    <a:lnTo>
                      <a:pt x="126" y="252"/>
                    </a:lnTo>
                    <a:lnTo>
                      <a:pt x="176" y="244"/>
                    </a:lnTo>
                    <a:lnTo>
                      <a:pt x="210" y="218"/>
                    </a:lnTo>
                    <a:lnTo>
                      <a:pt x="235" y="176"/>
                    </a:lnTo>
                    <a:lnTo>
                      <a:pt x="243" y="126"/>
                    </a:lnTo>
                    <a:lnTo>
                      <a:pt x="235" y="75"/>
                    </a:lnTo>
                    <a:lnTo>
                      <a:pt x="210" y="42"/>
                    </a:lnTo>
                    <a:lnTo>
                      <a:pt x="176" y="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18" name="Freeform 368"/>
              <p:cNvSpPr>
                <a:spLocks/>
              </p:cNvSpPr>
              <p:nvPr/>
            </p:nvSpPr>
            <p:spPr bwMode="auto">
              <a:xfrm>
                <a:off x="3663" y="2266"/>
                <a:ext cx="218" cy="218"/>
              </a:xfrm>
              <a:custGeom>
                <a:avLst/>
                <a:gdLst>
                  <a:gd name="T0" fmla="*/ 118 w 218"/>
                  <a:gd name="T1" fmla="*/ 0 h 218"/>
                  <a:gd name="T2" fmla="*/ 67 w 218"/>
                  <a:gd name="T3" fmla="*/ 8 h 218"/>
                  <a:gd name="T4" fmla="*/ 34 w 218"/>
                  <a:gd name="T5" fmla="*/ 33 h 218"/>
                  <a:gd name="T6" fmla="*/ 8 w 218"/>
                  <a:gd name="T7" fmla="*/ 67 h 218"/>
                  <a:gd name="T8" fmla="*/ 0 w 218"/>
                  <a:gd name="T9" fmla="*/ 109 h 218"/>
                  <a:gd name="T10" fmla="*/ 8 w 218"/>
                  <a:gd name="T11" fmla="*/ 151 h 218"/>
                  <a:gd name="T12" fmla="*/ 34 w 218"/>
                  <a:gd name="T13" fmla="*/ 185 h 218"/>
                  <a:gd name="T14" fmla="*/ 67 w 218"/>
                  <a:gd name="T15" fmla="*/ 210 h 218"/>
                  <a:gd name="T16" fmla="*/ 118 w 218"/>
                  <a:gd name="T17" fmla="*/ 218 h 218"/>
                  <a:gd name="T18" fmla="*/ 160 w 218"/>
                  <a:gd name="T19" fmla="*/ 210 h 218"/>
                  <a:gd name="T20" fmla="*/ 193 w 218"/>
                  <a:gd name="T21" fmla="*/ 185 h 218"/>
                  <a:gd name="T22" fmla="*/ 210 w 218"/>
                  <a:gd name="T23" fmla="*/ 151 h 218"/>
                  <a:gd name="T24" fmla="*/ 218 w 218"/>
                  <a:gd name="T25" fmla="*/ 109 h 218"/>
                  <a:gd name="T26" fmla="*/ 210 w 218"/>
                  <a:gd name="T27" fmla="*/ 67 h 218"/>
                  <a:gd name="T28" fmla="*/ 193 w 218"/>
                  <a:gd name="T29" fmla="*/ 33 h 218"/>
                  <a:gd name="T30" fmla="*/ 160 w 218"/>
                  <a:gd name="T31" fmla="*/ 8 h 218"/>
                  <a:gd name="T32" fmla="*/ 118 w 218"/>
                  <a:gd name="T33" fmla="*/ 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218"/>
                  <a:gd name="T53" fmla="*/ 218 w 218"/>
                  <a:gd name="T54" fmla="*/ 218 h 2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218">
                    <a:moveTo>
                      <a:pt x="118" y="0"/>
                    </a:moveTo>
                    <a:lnTo>
                      <a:pt x="67" y="8"/>
                    </a:lnTo>
                    <a:lnTo>
                      <a:pt x="34" y="33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51"/>
                    </a:lnTo>
                    <a:lnTo>
                      <a:pt x="34" y="185"/>
                    </a:lnTo>
                    <a:lnTo>
                      <a:pt x="67" y="210"/>
                    </a:lnTo>
                    <a:lnTo>
                      <a:pt x="118" y="218"/>
                    </a:lnTo>
                    <a:lnTo>
                      <a:pt x="160" y="210"/>
                    </a:lnTo>
                    <a:lnTo>
                      <a:pt x="193" y="185"/>
                    </a:lnTo>
                    <a:lnTo>
                      <a:pt x="210" y="151"/>
                    </a:lnTo>
                    <a:lnTo>
                      <a:pt x="218" y="109"/>
                    </a:lnTo>
                    <a:lnTo>
                      <a:pt x="210" y="67"/>
                    </a:lnTo>
                    <a:lnTo>
                      <a:pt x="193" y="33"/>
                    </a:lnTo>
                    <a:lnTo>
                      <a:pt x="160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19" name="Freeform 369"/>
              <p:cNvSpPr>
                <a:spLocks/>
              </p:cNvSpPr>
              <p:nvPr/>
            </p:nvSpPr>
            <p:spPr bwMode="auto">
              <a:xfrm>
                <a:off x="3671" y="2274"/>
                <a:ext cx="202" cy="202"/>
              </a:xfrm>
              <a:custGeom>
                <a:avLst/>
                <a:gdLst>
                  <a:gd name="T0" fmla="*/ 110 w 202"/>
                  <a:gd name="T1" fmla="*/ 0 h 202"/>
                  <a:gd name="T2" fmla="*/ 68 w 202"/>
                  <a:gd name="T3" fmla="*/ 8 h 202"/>
                  <a:gd name="T4" fmla="*/ 34 w 202"/>
                  <a:gd name="T5" fmla="*/ 34 h 202"/>
                  <a:gd name="T6" fmla="*/ 9 w 202"/>
                  <a:gd name="T7" fmla="*/ 67 h 202"/>
                  <a:gd name="T8" fmla="*/ 0 w 202"/>
                  <a:gd name="T9" fmla="*/ 101 h 202"/>
                  <a:gd name="T10" fmla="*/ 9 w 202"/>
                  <a:gd name="T11" fmla="*/ 143 h 202"/>
                  <a:gd name="T12" fmla="*/ 34 w 202"/>
                  <a:gd name="T13" fmla="*/ 177 h 202"/>
                  <a:gd name="T14" fmla="*/ 68 w 202"/>
                  <a:gd name="T15" fmla="*/ 193 h 202"/>
                  <a:gd name="T16" fmla="*/ 110 w 202"/>
                  <a:gd name="T17" fmla="*/ 202 h 202"/>
                  <a:gd name="T18" fmla="*/ 143 w 202"/>
                  <a:gd name="T19" fmla="*/ 193 h 202"/>
                  <a:gd name="T20" fmla="*/ 177 w 202"/>
                  <a:gd name="T21" fmla="*/ 177 h 202"/>
                  <a:gd name="T22" fmla="*/ 194 w 202"/>
                  <a:gd name="T23" fmla="*/ 143 h 202"/>
                  <a:gd name="T24" fmla="*/ 202 w 202"/>
                  <a:gd name="T25" fmla="*/ 101 h 202"/>
                  <a:gd name="T26" fmla="*/ 194 w 202"/>
                  <a:gd name="T27" fmla="*/ 67 h 202"/>
                  <a:gd name="T28" fmla="*/ 177 w 202"/>
                  <a:gd name="T29" fmla="*/ 34 h 202"/>
                  <a:gd name="T30" fmla="*/ 143 w 202"/>
                  <a:gd name="T31" fmla="*/ 8 h 202"/>
                  <a:gd name="T32" fmla="*/ 110 w 202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2"/>
                  <a:gd name="T52" fmla="*/ 0 h 202"/>
                  <a:gd name="T53" fmla="*/ 202 w 202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2" h="202">
                    <a:moveTo>
                      <a:pt x="110" y="0"/>
                    </a:moveTo>
                    <a:lnTo>
                      <a:pt x="68" y="8"/>
                    </a:lnTo>
                    <a:lnTo>
                      <a:pt x="34" y="34"/>
                    </a:lnTo>
                    <a:lnTo>
                      <a:pt x="9" y="67"/>
                    </a:lnTo>
                    <a:lnTo>
                      <a:pt x="0" y="101"/>
                    </a:lnTo>
                    <a:lnTo>
                      <a:pt x="9" y="143"/>
                    </a:lnTo>
                    <a:lnTo>
                      <a:pt x="34" y="177"/>
                    </a:lnTo>
                    <a:lnTo>
                      <a:pt x="68" y="193"/>
                    </a:lnTo>
                    <a:lnTo>
                      <a:pt x="110" y="202"/>
                    </a:lnTo>
                    <a:lnTo>
                      <a:pt x="143" y="193"/>
                    </a:lnTo>
                    <a:lnTo>
                      <a:pt x="177" y="177"/>
                    </a:lnTo>
                    <a:lnTo>
                      <a:pt x="194" y="143"/>
                    </a:lnTo>
                    <a:lnTo>
                      <a:pt x="202" y="101"/>
                    </a:lnTo>
                    <a:lnTo>
                      <a:pt x="194" y="67"/>
                    </a:lnTo>
                    <a:lnTo>
                      <a:pt x="177" y="34"/>
                    </a:lnTo>
                    <a:lnTo>
                      <a:pt x="143" y="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20" name="Freeform 370"/>
              <p:cNvSpPr>
                <a:spLocks/>
              </p:cNvSpPr>
              <p:nvPr/>
            </p:nvSpPr>
            <p:spPr bwMode="auto">
              <a:xfrm>
                <a:off x="3680" y="2282"/>
                <a:ext cx="185" cy="194"/>
              </a:xfrm>
              <a:custGeom>
                <a:avLst/>
                <a:gdLst>
                  <a:gd name="T0" fmla="*/ 101 w 185"/>
                  <a:gd name="T1" fmla="*/ 0 h 194"/>
                  <a:gd name="T2" fmla="*/ 59 w 185"/>
                  <a:gd name="T3" fmla="*/ 9 h 194"/>
                  <a:gd name="T4" fmla="*/ 25 w 185"/>
                  <a:gd name="T5" fmla="*/ 26 h 194"/>
                  <a:gd name="T6" fmla="*/ 8 w 185"/>
                  <a:gd name="T7" fmla="*/ 59 h 194"/>
                  <a:gd name="T8" fmla="*/ 0 w 185"/>
                  <a:gd name="T9" fmla="*/ 93 h 194"/>
                  <a:gd name="T10" fmla="*/ 8 w 185"/>
                  <a:gd name="T11" fmla="*/ 127 h 194"/>
                  <a:gd name="T12" fmla="*/ 25 w 185"/>
                  <a:gd name="T13" fmla="*/ 160 h 194"/>
                  <a:gd name="T14" fmla="*/ 59 w 185"/>
                  <a:gd name="T15" fmla="*/ 185 h 194"/>
                  <a:gd name="T16" fmla="*/ 101 w 185"/>
                  <a:gd name="T17" fmla="*/ 194 h 194"/>
                  <a:gd name="T18" fmla="*/ 134 w 185"/>
                  <a:gd name="T19" fmla="*/ 185 h 194"/>
                  <a:gd name="T20" fmla="*/ 159 w 185"/>
                  <a:gd name="T21" fmla="*/ 160 h 194"/>
                  <a:gd name="T22" fmla="*/ 176 w 185"/>
                  <a:gd name="T23" fmla="*/ 127 h 194"/>
                  <a:gd name="T24" fmla="*/ 185 w 185"/>
                  <a:gd name="T25" fmla="*/ 93 h 194"/>
                  <a:gd name="T26" fmla="*/ 176 w 185"/>
                  <a:gd name="T27" fmla="*/ 59 h 194"/>
                  <a:gd name="T28" fmla="*/ 159 w 185"/>
                  <a:gd name="T29" fmla="*/ 26 h 194"/>
                  <a:gd name="T30" fmla="*/ 134 w 185"/>
                  <a:gd name="T31" fmla="*/ 9 h 194"/>
                  <a:gd name="T32" fmla="*/ 101 w 185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4"/>
                  <a:gd name="T53" fmla="*/ 185 w 185"/>
                  <a:gd name="T54" fmla="*/ 194 h 1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4">
                    <a:moveTo>
                      <a:pt x="101" y="0"/>
                    </a:moveTo>
                    <a:lnTo>
                      <a:pt x="59" y="9"/>
                    </a:lnTo>
                    <a:lnTo>
                      <a:pt x="25" y="26"/>
                    </a:lnTo>
                    <a:lnTo>
                      <a:pt x="8" y="59"/>
                    </a:lnTo>
                    <a:lnTo>
                      <a:pt x="0" y="93"/>
                    </a:lnTo>
                    <a:lnTo>
                      <a:pt x="8" y="127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101" y="194"/>
                    </a:lnTo>
                    <a:lnTo>
                      <a:pt x="134" y="185"/>
                    </a:lnTo>
                    <a:lnTo>
                      <a:pt x="159" y="160"/>
                    </a:lnTo>
                    <a:lnTo>
                      <a:pt x="176" y="127"/>
                    </a:lnTo>
                    <a:lnTo>
                      <a:pt x="185" y="93"/>
                    </a:lnTo>
                    <a:lnTo>
                      <a:pt x="176" y="59"/>
                    </a:lnTo>
                    <a:lnTo>
                      <a:pt x="159" y="26"/>
                    </a:lnTo>
                    <a:lnTo>
                      <a:pt x="134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21" name="Freeform 371"/>
              <p:cNvSpPr>
                <a:spLocks/>
              </p:cNvSpPr>
              <p:nvPr/>
            </p:nvSpPr>
            <p:spPr bwMode="auto">
              <a:xfrm>
                <a:off x="3688" y="2291"/>
                <a:ext cx="177" cy="176"/>
              </a:xfrm>
              <a:custGeom>
                <a:avLst/>
                <a:gdLst>
                  <a:gd name="T0" fmla="*/ 93 w 177"/>
                  <a:gd name="T1" fmla="*/ 0 h 176"/>
                  <a:gd name="T2" fmla="*/ 59 w 177"/>
                  <a:gd name="T3" fmla="*/ 8 h 176"/>
                  <a:gd name="T4" fmla="*/ 25 w 177"/>
                  <a:gd name="T5" fmla="*/ 25 h 176"/>
                  <a:gd name="T6" fmla="*/ 9 w 177"/>
                  <a:gd name="T7" fmla="*/ 50 h 176"/>
                  <a:gd name="T8" fmla="*/ 0 w 177"/>
                  <a:gd name="T9" fmla="*/ 84 h 176"/>
                  <a:gd name="T10" fmla="*/ 9 w 177"/>
                  <a:gd name="T11" fmla="*/ 118 h 176"/>
                  <a:gd name="T12" fmla="*/ 25 w 177"/>
                  <a:gd name="T13" fmla="*/ 151 h 176"/>
                  <a:gd name="T14" fmla="*/ 59 w 177"/>
                  <a:gd name="T15" fmla="*/ 168 h 176"/>
                  <a:gd name="T16" fmla="*/ 93 w 177"/>
                  <a:gd name="T17" fmla="*/ 176 h 176"/>
                  <a:gd name="T18" fmla="*/ 126 w 177"/>
                  <a:gd name="T19" fmla="*/ 168 h 176"/>
                  <a:gd name="T20" fmla="*/ 151 w 177"/>
                  <a:gd name="T21" fmla="*/ 151 h 176"/>
                  <a:gd name="T22" fmla="*/ 168 w 177"/>
                  <a:gd name="T23" fmla="*/ 118 h 176"/>
                  <a:gd name="T24" fmla="*/ 177 w 177"/>
                  <a:gd name="T25" fmla="*/ 84 h 176"/>
                  <a:gd name="T26" fmla="*/ 168 w 177"/>
                  <a:gd name="T27" fmla="*/ 50 h 176"/>
                  <a:gd name="T28" fmla="*/ 151 w 177"/>
                  <a:gd name="T29" fmla="*/ 25 h 176"/>
                  <a:gd name="T30" fmla="*/ 126 w 177"/>
                  <a:gd name="T31" fmla="*/ 8 h 176"/>
                  <a:gd name="T32" fmla="*/ 93 w 177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76"/>
                  <a:gd name="T53" fmla="*/ 177 w 177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76">
                    <a:moveTo>
                      <a:pt x="93" y="0"/>
                    </a:moveTo>
                    <a:lnTo>
                      <a:pt x="59" y="8"/>
                    </a:lnTo>
                    <a:lnTo>
                      <a:pt x="25" y="25"/>
                    </a:lnTo>
                    <a:lnTo>
                      <a:pt x="9" y="50"/>
                    </a:lnTo>
                    <a:lnTo>
                      <a:pt x="0" y="84"/>
                    </a:lnTo>
                    <a:lnTo>
                      <a:pt x="9" y="118"/>
                    </a:lnTo>
                    <a:lnTo>
                      <a:pt x="25" y="151"/>
                    </a:lnTo>
                    <a:lnTo>
                      <a:pt x="59" y="168"/>
                    </a:lnTo>
                    <a:lnTo>
                      <a:pt x="93" y="176"/>
                    </a:lnTo>
                    <a:lnTo>
                      <a:pt x="126" y="168"/>
                    </a:lnTo>
                    <a:lnTo>
                      <a:pt x="151" y="151"/>
                    </a:lnTo>
                    <a:lnTo>
                      <a:pt x="168" y="118"/>
                    </a:lnTo>
                    <a:lnTo>
                      <a:pt x="177" y="84"/>
                    </a:lnTo>
                    <a:lnTo>
                      <a:pt x="168" y="50"/>
                    </a:lnTo>
                    <a:lnTo>
                      <a:pt x="151" y="25"/>
                    </a:lnTo>
                    <a:lnTo>
                      <a:pt x="126" y="8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22" name="Freeform 372"/>
              <p:cNvSpPr>
                <a:spLocks/>
              </p:cNvSpPr>
              <p:nvPr/>
            </p:nvSpPr>
            <p:spPr bwMode="auto">
              <a:xfrm>
                <a:off x="3697" y="2299"/>
                <a:ext cx="159" cy="160"/>
              </a:xfrm>
              <a:custGeom>
                <a:avLst/>
                <a:gdLst>
                  <a:gd name="T0" fmla="*/ 84 w 159"/>
                  <a:gd name="T1" fmla="*/ 0 h 160"/>
                  <a:gd name="T2" fmla="*/ 50 w 159"/>
                  <a:gd name="T3" fmla="*/ 9 h 160"/>
                  <a:gd name="T4" fmla="*/ 25 w 159"/>
                  <a:gd name="T5" fmla="*/ 25 h 160"/>
                  <a:gd name="T6" fmla="*/ 8 w 159"/>
                  <a:gd name="T7" fmla="*/ 51 h 160"/>
                  <a:gd name="T8" fmla="*/ 0 w 159"/>
                  <a:gd name="T9" fmla="*/ 76 h 160"/>
                  <a:gd name="T10" fmla="*/ 8 w 159"/>
                  <a:gd name="T11" fmla="*/ 110 h 160"/>
                  <a:gd name="T12" fmla="*/ 25 w 159"/>
                  <a:gd name="T13" fmla="*/ 135 h 160"/>
                  <a:gd name="T14" fmla="*/ 50 w 159"/>
                  <a:gd name="T15" fmla="*/ 152 h 160"/>
                  <a:gd name="T16" fmla="*/ 84 w 159"/>
                  <a:gd name="T17" fmla="*/ 160 h 160"/>
                  <a:gd name="T18" fmla="*/ 117 w 159"/>
                  <a:gd name="T19" fmla="*/ 152 h 160"/>
                  <a:gd name="T20" fmla="*/ 134 w 159"/>
                  <a:gd name="T21" fmla="*/ 135 h 160"/>
                  <a:gd name="T22" fmla="*/ 151 w 159"/>
                  <a:gd name="T23" fmla="*/ 110 h 160"/>
                  <a:gd name="T24" fmla="*/ 159 w 159"/>
                  <a:gd name="T25" fmla="*/ 76 h 160"/>
                  <a:gd name="T26" fmla="*/ 151 w 159"/>
                  <a:gd name="T27" fmla="*/ 51 h 160"/>
                  <a:gd name="T28" fmla="*/ 134 w 159"/>
                  <a:gd name="T29" fmla="*/ 25 h 160"/>
                  <a:gd name="T30" fmla="*/ 117 w 159"/>
                  <a:gd name="T31" fmla="*/ 9 h 160"/>
                  <a:gd name="T32" fmla="*/ 84 w 159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160"/>
                  <a:gd name="T53" fmla="*/ 159 w 159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160">
                    <a:moveTo>
                      <a:pt x="84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76"/>
                    </a:lnTo>
                    <a:lnTo>
                      <a:pt x="8" y="110"/>
                    </a:lnTo>
                    <a:lnTo>
                      <a:pt x="25" y="135"/>
                    </a:lnTo>
                    <a:lnTo>
                      <a:pt x="50" y="152"/>
                    </a:lnTo>
                    <a:lnTo>
                      <a:pt x="84" y="160"/>
                    </a:lnTo>
                    <a:lnTo>
                      <a:pt x="117" y="152"/>
                    </a:lnTo>
                    <a:lnTo>
                      <a:pt x="134" y="135"/>
                    </a:lnTo>
                    <a:lnTo>
                      <a:pt x="151" y="110"/>
                    </a:lnTo>
                    <a:lnTo>
                      <a:pt x="159" y="76"/>
                    </a:lnTo>
                    <a:lnTo>
                      <a:pt x="151" y="51"/>
                    </a:lnTo>
                    <a:lnTo>
                      <a:pt x="134" y="25"/>
                    </a:lnTo>
                    <a:lnTo>
                      <a:pt x="117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23" name="Freeform 373"/>
              <p:cNvSpPr>
                <a:spLocks/>
              </p:cNvSpPr>
              <p:nvPr/>
            </p:nvSpPr>
            <p:spPr bwMode="auto">
              <a:xfrm>
                <a:off x="3705" y="2308"/>
                <a:ext cx="143" cy="143"/>
              </a:xfrm>
              <a:custGeom>
                <a:avLst/>
                <a:gdLst>
                  <a:gd name="T0" fmla="*/ 76 w 143"/>
                  <a:gd name="T1" fmla="*/ 0 h 143"/>
                  <a:gd name="T2" fmla="*/ 50 w 143"/>
                  <a:gd name="T3" fmla="*/ 8 h 143"/>
                  <a:gd name="T4" fmla="*/ 25 w 143"/>
                  <a:gd name="T5" fmla="*/ 25 h 143"/>
                  <a:gd name="T6" fmla="*/ 8 w 143"/>
                  <a:gd name="T7" fmla="*/ 42 h 143"/>
                  <a:gd name="T8" fmla="*/ 0 w 143"/>
                  <a:gd name="T9" fmla="*/ 67 h 143"/>
                  <a:gd name="T10" fmla="*/ 8 w 143"/>
                  <a:gd name="T11" fmla="*/ 101 h 143"/>
                  <a:gd name="T12" fmla="*/ 25 w 143"/>
                  <a:gd name="T13" fmla="*/ 117 h 143"/>
                  <a:gd name="T14" fmla="*/ 50 w 143"/>
                  <a:gd name="T15" fmla="*/ 134 h 143"/>
                  <a:gd name="T16" fmla="*/ 76 w 143"/>
                  <a:gd name="T17" fmla="*/ 143 h 143"/>
                  <a:gd name="T18" fmla="*/ 101 w 143"/>
                  <a:gd name="T19" fmla="*/ 134 h 143"/>
                  <a:gd name="T20" fmla="*/ 126 w 143"/>
                  <a:gd name="T21" fmla="*/ 117 h 143"/>
                  <a:gd name="T22" fmla="*/ 134 w 143"/>
                  <a:gd name="T23" fmla="*/ 101 h 143"/>
                  <a:gd name="T24" fmla="*/ 143 w 143"/>
                  <a:gd name="T25" fmla="*/ 67 h 143"/>
                  <a:gd name="T26" fmla="*/ 134 w 143"/>
                  <a:gd name="T27" fmla="*/ 42 h 143"/>
                  <a:gd name="T28" fmla="*/ 126 w 143"/>
                  <a:gd name="T29" fmla="*/ 25 h 143"/>
                  <a:gd name="T30" fmla="*/ 101 w 143"/>
                  <a:gd name="T31" fmla="*/ 8 h 143"/>
                  <a:gd name="T32" fmla="*/ 76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76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101"/>
                    </a:lnTo>
                    <a:lnTo>
                      <a:pt x="25" y="117"/>
                    </a:lnTo>
                    <a:lnTo>
                      <a:pt x="50" y="134"/>
                    </a:lnTo>
                    <a:lnTo>
                      <a:pt x="76" y="143"/>
                    </a:lnTo>
                    <a:lnTo>
                      <a:pt x="101" y="134"/>
                    </a:lnTo>
                    <a:lnTo>
                      <a:pt x="126" y="117"/>
                    </a:lnTo>
                    <a:lnTo>
                      <a:pt x="134" y="101"/>
                    </a:lnTo>
                    <a:lnTo>
                      <a:pt x="143" y="67"/>
                    </a:lnTo>
                    <a:lnTo>
                      <a:pt x="134" y="42"/>
                    </a:lnTo>
                    <a:lnTo>
                      <a:pt x="126" y="25"/>
                    </a:lnTo>
                    <a:lnTo>
                      <a:pt x="101" y="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24" name="Freeform 374"/>
              <p:cNvSpPr>
                <a:spLocks/>
              </p:cNvSpPr>
              <p:nvPr/>
            </p:nvSpPr>
            <p:spPr bwMode="auto">
              <a:xfrm>
                <a:off x="3713" y="2316"/>
                <a:ext cx="126" cy="126"/>
              </a:xfrm>
              <a:custGeom>
                <a:avLst/>
                <a:gdLst>
                  <a:gd name="T0" fmla="*/ 68 w 126"/>
                  <a:gd name="T1" fmla="*/ 0 h 126"/>
                  <a:gd name="T2" fmla="*/ 42 w 126"/>
                  <a:gd name="T3" fmla="*/ 8 h 126"/>
                  <a:gd name="T4" fmla="*/ 26 w 126"/>
                  <a:gd name="T5" fmla="*/ 25 h 126"/>
                  <a:gd name="T6" fmla="*/ 9 w 126"/>
                  <a:gd name="T7" fmla="*/ 42 h 126"/>
                  <a:gd name="T8" fmla="*/ 0 w 126"/>
                  <a:gd name="T9" fmla="*/ 67 h 126"/>
                  <a:gd name="T10" fmla="*/ 9 w 126"/>
                  <a:gd name="T11" fmla="*/ 93 h 126"/>
                  <a:gd name="T12" fmla="*/ 26 w 126"/>
                  <a:gd name="T13" fmla="*/ 109 h 126"/>
                  <a:gd name="T14" fmla="*/ 42 w 126"/>
                  <a:gd name="T15" fmla="*/ 126 h 126"/>
                  <a:gd name="T16" fmla="*/ 68 w 126"/>
                  <a:gd name="T17" fmla="*/ 126 h 126"/>
                  <a:gd name="T18" fmla="*/ 93 w 126"/>
                  <a:gd name="T19" fmla="*/ 126 h 126"/>
                  <a:gd name="T20" fmla="*/ 110 w 126"/>
                  <a:gd name="T21" fmla="*/ 109 h 126"/>
                  <a:gd name="T22" fmla="*/ 126 w 126"/>
                  <a:gd name="T23" fmla="*/ 93 h 126"/>
                  <a:gd name="T24" fmla="*/ 126 w 126"/>
                  <a:gd name="T25" fmla="*/ 67 h 126"/>
                  <a:gd name="T26" fmla="*/ 126 w 126"/>
                  <a:gd name="T27" fmla="*/ 42 h 126"/>
                  <a:gd name="T28" fmla="*/ 110 w 126"/>
                  <a:gd name="T29" fmla="*/ 25 h 126"/>
                  <a:gd name="T30" fmla="*/ 93 w 126"/>
                  <a:gd name="T31" fmla="*/ 8 h 126"/>
                  <a:gd name="T32" fmla="*/ 68 w 126"/>
                  <a:gd name="T33" fmla="*/ 0 h 1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6"/>
                  <a:gd name="T53" fmla="*/ 126 w 126"/>
                  <a:gd name="T54" fmla="*/ 126 h 1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6">
                    <a:moveTo>
                      <a:pt x="68" y="0"/>
                    </a:moveTo>
                    <a:lnTo>
                      <a:pt x="42" y="8"/>
                    </a:lnTo>
                    <a:lnTo>
                      <a:pt x="26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93"/>
                    </a:lnTo>
                    <a:lnTo>
                      <a:pt x="26" y="109"/>
                    </a:lnTo>
                    <a:lnTo>
                      <a:pt x="42" y="126"/>
                    </a:lnTo>
                    <a:lnTo>
                      <a:pt x="68" y="126"/>
                    </a:lnTo>
                    <a:lnTo>
                      <a:pt x="93" y="126"/>
                    </a:lnTo>
                    <a:lnTo>
                      <a:pt x="110" y="109"/>
                    </a:lnTo>
                    <a:lnTo>
                      <a:pt x="126" y="93"/>
                    </a:lnTo>
                    <a:lnTo>
                      <a:pt x="126" y="67"/>
                    </a:lnTo>
                    <a:lnTo>
                      <a:pt x="126" y="42"/>
                    </a:lnTo>
                    <a:lnTo>
                      <a:pt x="110" y="25"/>
                    </a:lnTo>
                    <a:lnTo>
                      <a:pt x="93" y="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25" name="Freeform 375"/>
              <p:cNvSpPr>
                <a:spLocks/>
              </p:cNvSpPr>
              <p:nvPr/>
            </p:nvSpPr>
            <p:spPr bwMode="auto">
              <a:xfrm>
                <a:off x="3722" y="2324"/>
                <a:ext cx="109" cy="110"/>
              </a:xfrm>
              <a:custGeom>
                <a:avLst/>
                <a:gdLst>
                  <a:gd name="T0" fmla="*/ 59 w 109"/>
                  <a:gd name="T1" fmla="*/ 0 h 110"/>
                  <a:gd name="T2" fmla="*/ 33 w 109"/>
                  <a:gd name="T3" fmla="*/ 9 h 110"/>
                  <a:gd name="T4" fmla="*/ 17 w 109"/>
                  <a:gd name="T5" fmla="*/ 17 h 110"/>
                  <a:gd name="T6" fmla="*/ 8 w 109"/>
                  <a:gd name="T7" fmla="*/ 34 h 110"/>
                  <a:gd name="T8" fmla="*/ 0 w 109"/>
                  <a:gd name="T9" fmla="*/ 59 h 110"/>
                  <a:gd name="T10" fmla="*/ 8 w 109"/>
                  <a:gd name="T11" fmla="*/ 76 h 110"/>
                  <a:gd name="T12" fmla="*/ 17 w 109"/>
                  <a:gd name="T13" fmla="*/ 93 h 110"/>
                  <a:gd name="T14" fmla="*/ 33 w 109"/>
                  <a:gd name="T15" fmla="*/ 110 h 110"/>
                  <a:gd name="T16" fmla="*/ 59 w 109"/>
                  <a:gd name="T17" fmla="*/ 110 h 110"/>
                  <a:gd name="T18" fmla="*/ 75 w 109"/>
                  <a:gd name="T19" fmla="*/ 110 h 110"/>
                  <a:gd name="T20" fmla="*/ 92 w 109"/>
                  <a:gd name="T21" fmla="*/ 93 h 110"/>
                  <a:gd name="T22" fmla="*/ 109 w 109"/>
                  <a:gd name="T23" fmla="*/ 76 h 110"/>
                  <a:gd name="T24" fmla="*/ 109 w 109"/>
                  <a:gd name="T25" fmla="*/ 59 h 110"/>
                  <a:gd name="T26" fmla="*/ 109 w 109"/>
                  <a:gd name="T27" fmla="*/ 34 h 110"/>
                  <a:gd name="T28" fmla="*/ 92 w 109"/>
                  <a:gd name="T29" fmla="*/ 17 h 110"/>
                  <a:gd name="T30" fmla="*/ 75 w 109"/>
                  <a:gd name="T31" fmla="*/ 9 h 110"/>
                  <a:gd name="T32" fmla="*/ 59 w 10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10"/>
                  <a:gd name="T53" fmla="*/ 109 w 10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10">
                    <a:moveTo>
                      <a:pt x="59" y="0"/>
                    </a:moveTo>
                    <a:lnTo>
                      <a:pt x="33" y="9"/>
                    </a:lnTo>
                    <a:lnTo>
                      <a:pt x="17" y="17"/>
                    </a:lnTo>
                    <a:lnTo>
                      <a:pt x="8" y="34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7" y="93"/>
                    </a:lnTo>
                    <a:lnTo>
                      <a:pt x="33" y="110"/>
                    </a:lnTo>
                    <a:lnTo>
                      <a:pt x="59" y="110"/>
                    </a:lnTo>
                    <a:lnTo>
                      <a:pt x="75" y="110"/>
                    </a:lnTo>
                    <a:lnTo>
                      <a:pt x="92" y="93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4"/>
                    </a:lnTo>
                    <a:lnTo>
                      <a:pt x="92" y="17"/>
                    </a:lnTo>
                    <a:lnTo>
                      <a:pt x="75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26" name="Freeform 376"/>
              <p:cNvSpPr>
                <a:spLocks/>
              </p:cNvSpPr>
              <p:nvPr/>
            </p:nvSpPr>
            <p:spPr bwMode="auto">
              <a:xfrm>
                <a:off x="3730" y="2333"/>
                <a:ext cx="93" cy="92"/>
              </a:xfrm>
              <a:custGeom>
                <a:avLst/>
                <a:gdLst>
                  <a:gd name="T0" fmla="*/ 51 w 93"/>
                  <a:gd name="T1" fmla="*/ 0 h 92"/>
                  <a:gd name="T2" fmla="*/ 34 w 93"/>
                  <a:gd name="T3" fmla="*/ 8 h 92"/>
                  <a:gd name="T4" fmla="*/ 17 w 93"/>
                  <a:gd name="T5" fmla="*/ 17 h 92"/>
                  <a:gd name="T6" fmla="*/ 9 w 93"/>
                  <a:gd name="T7" fmla="*/ 33 h 92"/>
                  <a:gd name="T8" fmla="*/ 0 w 93"/>
                  <a:gd name="T9" fmla="*/ 50 h 92"/>
                  <a:gd name="T10" fmla="*/ 9 w 93"/>
                  <a:gd name="T11" fmla="*/ 67 h 92"/>
                  <a:gd name="T12" fmla="*/ 17 w 93"/>
                  <a:gd name="T13" fmla="*/ 84 h 92"/>
                  <a:gd name="T14" fmla="*/ 51 w 93"/>
                  <a:gd name="T15" fmla="*/ 92 h 92"/>
                  <a:gd name="T16" fmla="*/ 84 w 93"/>
                  <a:gd name="T17" fmla="*/ 84 h 92"/>
                  <a:gd name="T18" fmla="*/ 93 w 93"/>
                  <a:gd name="T19" fmla="*/ 50 h 92"/>
                  <a:gd name="T20" fmla="*/ 84 w 93"/>
                  <a:gd name="T21" fmla="*/ 17 h 92"/>
                  <a:gd name="T22" fmla="*/ 67 w 93"/>
                  <a:gd name="T23" fmla="*/ 8 h 92"/>
                  <a:gd name="T24" fmla="*/ 51 w 93"/>
                  <a:gd name="T25" fmla="*/ 0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92"/>
                  <a:gd name="T41" fmla="*/ 93 w 93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92">
                    <a:moveTo>
                      <a:pt x="51" y="0"/>
                    </a:moveTo>
                    <a:lnTo>
                      <a:pt x="34" y="8"/>
                    </a:lnTo>
                    <a:lnTo>
                      <a:pt x="17" y="17"/>
                    </a:lnTo>
                    <a:lnTo>
                      <a:pt x="9" y="33"/>
                    </a:lnTo>
                    <a:lnTo>
                      <a:pt x="0" y="50"/>
                    </a:lnTo>
                    <a:lnTo>
                      <a:pt x="9" y="67"/>
                    </a:lnTo>
                    <a:lnTo>
                      <a:pt x="17" y="84"/>
                    </a:lnTo>
                    <a:lnTo>
                      <a:pt x="51" y="92"/>
                    </a:lnTo>
                    <a:lnTo>
                      <a:pt x="84" y="84"/>
                    </a:lnTo>
                    <a:lnTo>
                      <a:pt x="93" y="50"/>
                    </a:lnTo>
                    <a:lnTo>
                      <a:pt x="84" y="17"/>
                    </a:lnTo>
                    <a:lnTo>
                      <a:pt x="67" y="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27" name="Freeform 377"/>
              <p:cNvSpPr>
                <a:spLocks/>
              </p:cNvSpPr>
              <p:nvPr/>
            </p:nvSpPr>
            <p:spPr bwMode="auto">
              <a:xfrm>
                <a:off x="3739" y="2341"/>
                <a:ext cx="75" cy="76"/>
              </a:xfrm>
              <a:custGeom>
                <a:avLst/>
                <a:gdLst>
                  <a:gd name="T0" fmla="*/ 42 w 75"/>
                  <a:gd name="T1" fmla="*/ 0 h 76"/>
                  <a:gd name="T2" fmla="*/ 8 w 75"/>
                  <a:gd name="T3" fmla="*/ 9 h 76"/>
                  <a:gd name="T4" fmla="*/ 0 w 75"/>
                  <a:gd name="T5" fmla="*/ 42 h 76"/>
                  <a:gd name="T6" fmla="*/ 8 w 75"/>
                  <a:gd name="T7" fmla="*/ 68 h 76"/>
                  <a:gd name="T8" fmla="*/ 42 w 75"/>
                  <a:gd name="T9" fmla="*/ 76 h 76"/>
                  <a:gd name="T10" fmla="*/ 67 w 75"/>
                  <a:gd name="T11" fmla="*/ 68 h 76"/>
                  <a:gd name="T12" fmla="*/ 75 w 75"/>
                  <a:gd name="T13" fmla="*/ 42 h 76"/>
                  <a:gd name="T14" fmla="*/ 67 w 75"/>
                  <a:gd name="T15" fmla="*/ 9 h 76"/>
                  <a:gd name="T16" fmla="*/ 42 w 75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76"/>
                  <a:gd name="T29" fmla="*/ 75 w 75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76">
                    <a:moveTo>
                      <a:pt x="42" y="0"/>
                    </a:moveTo>
                    <a:lnTo>
                      <a:pt x="8" y="9"/>
                    </a:lnTo>
                    <a:lnTo>
                      <a:pt x="0" y="42"/>
                    </a:lnTo>
                    <a:lnTo>
                      <a:pt x="8" y="68"/>
                    </a:lnTo>
                    <a:lnTo>
                      <a:pt x="42" y="76"/>
                    </a:lnTo>
                    <a:lnTo>
                      <a:pt x="67" y="68"/>
                    </a:lnTo>
                    <a:lnTo>
                      <a:pt x="75" y="42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28" name="Freeform 378"/>
              <p:cNvSpPr>
                <a:spLocks/>
              </p:cNvSpPr>
              <p:nvPr/>
            </p:nvSpPr>
            <p:spPr bwMode="auto">
              <a:xfrm>
                <a:off x="3747" y="2350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8 w 59"/>
                  <a:gd name="T3" fmla="*/ 8 h 67"/>
                  <a:gd name="T4" fmla="*/ 0 w 59"/>
                  <a:gd name="T5" fmla="*/ 33 h 67"/>
                  <a:gd name="T6" fmla="*/ 8 w 59"/>
                  <a:gd name="T7" fmla="*/ 59 h 67"/>
                  <a:gd name="T8" fmla="*/ 34 w 59"/>
                  <a:gd name="T9" fmla="*/ 67 h 67"/>
                  <a:gd name="T10" fmla="*/ 50 w 59"/>
                  <a:gd name="T11" fmla="*/ 59 h 67"/>
                  <a:gd name="T12" fmla="*/ 59 w 59"/>
                  <a:gd name="T13" fmla="*/ 33 h 67"/>
                  <a:gd name="T14" fmla="*/ 50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8" y="8"/>
                    </a:lnTo>
                    <a:lnTo>
                      <a:pt x="0" y="33"/>
                    </a:lnTo>
                    <a:lnTo>
                      <a:pt x="8" y="59"/>
                    </a:lnTo>
                    <a:lnTo>
                      <a:pt x="34" y="67"/>
                    </a:lnTo>
                    <a:lnTo>
                      <a:pt x="50" y="59"/>
                    </a:lnTo>
                    <a:lnTo>
                      <a:pt x="59" y="33"/>
                    </a:lnTo>
                    <a:lnTo>
                      <a:pt x="50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29" name="Freeform 379"/>
              <p:cNvSpPr>
                <a:spLocks/>
              </p:cNvSpPr>
              <p:nvPr/>
            </p:nvSpPr>
            <p:spPr bwMode="auto">
              <a:xfrm>
                <a:off x="3755" y="2358"/>
                <a:ext cx="51" cy="51"/>
              </a:xfrm>
              <a:custGeom>
                <a:avLst/>
                <a:gdLst>
                  <a:gd name="T0" fmla="*/ 26 w 51"/>
                  <a:gd name="T1" fmla="*/ 0 h 51"/>
                  <a:gd name="T2" fmla="*/ 9 w 51"/>
                  <a:gd name="T3" fmla="*/ 8 h 51"/>
                  <a:gd name="T4" fmla="*/ 0 w 51"/>
                  <a:gd name="T5" fmla="*/ 25 h 51"/>
                  <a:gd name="T6" fmla="*/ 9 w 51"/>
                  <a:gd name="T7" fmla="*/ 42 h 51"/>
                  <a:gd name="T8" fmla="*/ 26 w 51"/>
                  <a:gd name="T9" fmla="*/ 51 h 51"/>
                  <a:gd name="T10" fmla="*/ 42 w 51"/>
                  <a:gd name="T11" fmla="*/ 42 h 51"/>
                  <a:gd name="T12" fmla="*/ 51 w 51"/>
                  <a:gd name="T13" fmla="*/ 25 h 51"/>
                  <a:gd name="T14" fmla="*/ 42 w 51"/>
                  <a:gd name="T15" fmla="*/ 8 h 51"/>
                  <a:gd name="T16" fmla="*/ 2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1"/>
                  <a:gd name="T29" fmla="*/ 51 w 5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1">
                    <a:moveTo>
                      <a:pt x="26" y="0"/>
                    </a:moveTo>
                    <a:lnTo>
                      <a:pt x="9" y="8"/>
                    </a:lnTo>
                    <a:lnTo>
                      <a:pt x="0" y="25"/>
                    </a:lnTo>
                    <a:lnTo>
                      <a:pt x="9" y="42"/>
                    </a:lnTo>
                    <a:lnTo>
                      <a:pt x="26" y="51"/>
                    </a:lnTo>
                    <a:lnTo>
                      <a:pt x="42" y="42"/>
                    </a:lnTo>
                    <a:lnTo>
                      <a:pt x="51" y="25"/>
                    </a:lnTo>
                    <a:lnTo>
                      <a:pt x="42" y="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30" name="Freeform 380"/>
              <p:cNvSpPr>
                <a:spLocks/>
              </p:cNvSpPr>
              <p:nvPr/>
            </p:nvSpPr>
            <p:spPr bwMode="auto">
              <a:xfrm>
                <a:off x="3764" y="2366"/>
                <a:ext cx="33" cy="34"/>
              </a:xfrm>
              <a:custGeom>
                <a:avLst/>
                <a:gdLst>
                  <a:gd name="T0" fmla="*/ 17 w 33"/>
                  <a:gd name="T1" fmla="*/ 0 h 34"/>
                  <a:gd name="T2" fmla="*/ 8 w 33"/>
                  <a:gd name="T3" fmla="*/ 9 h 34"/>
                  <a:gd name="T4" fmla="*/ 0 w 33"/>
                  <a:gd name="T5" fmla="*/ 17 h 34"/>
                  <a:gd name="T6" fmla="*/ 8 w 33"/>
                  <a:gd name="T7" fmla="*/ 26 h 34"/>
                  <a:gd name="T8" fmla="*/ 17 w 33"/>
                  <a:gd name="T9" fmla="*/ 34 h 34"/>
                  <a:gd name="T10" fmla="*/ 25 w 33"/>
                  <a:gd name="T11" fmla="*/ 26 h 34"/>
                  <a:gd name="T12" fmla="*/ 33 w 33"/>
                  <a:gd name="T13" fmla="*/ 17 h 34"/>
                  <a:gd name="T14" fmla="*/ 25 w 33"/>
                  <a:gd name="T15" fmla="*/ 9 h 34"/>
                  <a:gd name="T16" fmla="*/ 17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17" y="0"/>
                    </a:moveTo>
                    <a:lnTo>
                      <a:pt x="8" y="9"/>
                    </a:lnTo>
                    <a:lnTo>
                      <a:pt x="0" y="17"/>
                    </a:lnTo>
                    <a:lnTo>
                      <a:pt x="8" y="26"/>
                    </a:lnTo>
                    <a:lnTo>
                      <a:pt x="17" y="34"/>
                    </a:lnTo>
                    <a:lnTo>
                      <a:pt x="25" y="26"/>
                    </a:lnTo>
                    <a:lnTo>
                      <a:pt x="33" y="17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31" name="Freeform 381"/>
              <p:cNvSpPr>
                <a:spLocks/>
              </p:cNvSpPr>
              <p:nvPr/>
            </p:nvSpPr>
            <p:spPr bwMode="auto">
              <a:xfrm>
                <a:off x="3772" y="2375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0 h 17"/>
                  <a:gd name="T4" fmla="*/ 0 w 17"/>
                  <a:gd name="T5" fmla="*/ 8 h 17"/>
                  <a:gd name="T6" fmla="*/ 0 w 17"/>
                  <a:gd name="T7" fmla="*/ 17 h 17"/>
                  <a:gd name="T8" fmla="*/ 9 w 17"/>
                  <a:gd name="T9" fmla="*/ 17 h 17"/>
                  <a:gd name="T10" fmla="*/ 17 w 17"/>
                  <a:gd name="T11" fmla="*/ 17 h 17"/>
                  <a:gd name="T12" fmla="*/ 17 w 17"/>
                  <a:gd name="T13" fmla="*/ 8 h 17"/>
                  <a:gd name="T14" fmla="*/ 17 w 17"/>
                  <a:gd name="T15" fmla="*/ 0 h 17"/>
                  <a:gd name="T16" fmla="*/ 9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9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09" name="Group 398"/>
            <p:cNvGrpSpPr>
              <a:grpSpLocks/>
            </p:cNvGrpSpPr>
            <p:nvPr/>
          </p:nvGrpSpPr>
          <p:grpSpPr bwMode="auto">
            <a:xfrm>
              <a:off x="6548438" y="3570288"/>
              <a:ext cx="385762" cy="400050"/>
              <a:chOff x="4125" y="2249"/>
              <a:chExt cx="243" cy="252"/>
            </a:xfrm>
          </p:grpSpPr>
          <p:sp>
            <p:nvSpPr>
              <p:cNvPr id="802" name="Freeform 383"/>
              <p:cNvSpPr>
                <a:spLocks/>
              </p:cNvSpPr>
              <p:nvPr/>
            </p:nvSpPr>
            <p:spPr bwMode="auto">
              <a:xfrm>
                <a:off x="4125" y="2249"/>
                <a:ext cx="243" cy="252"/>
              </a:xfrm>
              <a:custGeom>
                <a:avLst/>
                <a:gdLst>
                  <a:gd name="T0" fmla="*/ 118 w 243"/>
                  <a:gd name="T1" fmla="*/ 0 h 252"/>
                  <a:gd name="T2" fmla="*/ 67 w 243"/>
                  <a:gd name="T3" fmla="*/ 8 h 252"/>
                  <a:gd name="T4" fmla="*/ 34 w 243"/>
                  <a:gd name="T5" fmla="*/ 42 h 252"/>
                  <a:gd name="T6" fmla="*/ 8 w 243"/>
                  <a:gd name="T7" fmla="*/ 75 h 252"/>
                  <a:gd name="T8" fmla="*/ 0 w 243"/>
                  <a:gd name="T9" fmla="*/ 126 h 252"/>
                  <a:gd name="T10" fmla="*/ 8 w 243"/>
                  <a:gd name="T11" fmla="*/ 176 h 252"/>
                  <a:gd name="T12" fmla="*/ 34 w 243"/>
                  <a:gd name="T13" fmla="*/ 218 h 252"/>
                  <a:gd name="T14" fmla="*/ 67 w 243"/>
                  <a:gd name="T15" fmla="*/ 244 h 252"/>
                  <a:gd name="T16" fmla="*/ 118 w 243"/>
                  <a:gd name="T17" fmla="*/ 252 h 252"/>
                  <a:gd name="T18" fmla="*/ 168 w 243"/>
                  <a:gd name="T19" fmla="*/ 244 h 252"/>
                  <a:gd name="T20" fmla="*/ 210 w 243"/>
                  <a:gd name="T21" fmla="*/ 218 h 252"/>
                  <a:gd name="T22" fmla="*/ 235 w 243"/>
                  <a:gd name="T23" fmla="*/ 176 h 252"/>
                  <a:gd name="T24" fmla="*/ 243 w 243"/>
                  <a:gd name="T25" fmla="*/ 126 h 252"/>
                  <a:gd name="T26" fmla="*/ 235 w 243"/>
                  <a:gd name="T27" fmla="*/ 75 h 252"/>
                  <a:gd name="T28" fmla="*/ 210 w 243"/>
                  <a:gd name="T29" fmla="*/ 42 h 252"/>
                  <a:gd name="T30" fmla="*/ 168 w 243"/>
                  <a:gd name="T31" fmla="*/ 8 h 252"/>
                  <a:gd name="T32" fmla="*/ 118 w 243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3"/>
                  <a:gd name="T52" fmla="*/ 0 h 252"/>
                  <a:gd name="T53" fmla="*/ 243 w 243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3" h="252">
                    <a:moveTo>
                      <a:pt x="118" y="0"/>
                    </a:moveTo>
                    <a:lnTo>
                      <a:pt x="67" y="8"/>
                    </a:lnTo>
                    <a:lnTo>
                      <a:pt x="34" y="42"/>
                    </a:lnTo>
                    <a:lnTo>
                      <a:pt x="8" y="75"/>
                    </a:lnTo>
                    <a:lnTo>
                      <a:pt x="0" y="126"/>
                    </a:lnTo>
                    <a:lnTo>
                      <a:pt x="8" y="176"/>
                    </a:lnTo>
                    <a:lnTo>
                      <a:pt x="34" y="218"/>
                    </a:lnTo>
                    <a:lnTo>
                      <a:pt x="67" y="244"/>
                    </a:lnTo>
                    <a:lnTo>
                      <a:pt x="118" y="252"/>
                    </a:lnTo>
                    <a:lnTo>
                      <a:pt x="168" y="244"/>
                    </a:lnTo>
                    <a:lnTo>
                      <a:pt x="210" y="218"/>
                    </a:lnTo>
                    <a:lnTo>
                      <a:pt x="235" y="176"/>
                    </a:lnTo>
                    <a:lnTo>
                      <a:pt x="243" y="126"/>
                    </a:lnTo>
                    <a:lnTo>
                      <a:pt x="235" y="75"/>
                    </a:lnTo>
                    <a:lnTo>
                      <a:pt x="210" y="42"/>
                    </a:lnTo>
                    <a:lnTo>
                      <a:pt x="168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03" name="Freeform 384"/>
              <p:cNvSpPr>
                <a:spLocks/>
              </p:cNvSpPr>
              <p:nvPr/>
            </p:nvSpPr>
            <p:spPr bwMode="auto">
              <a:xfrm>
                <a:off x="4133" y="2266"/>
                <a:ext cx="219" cy="218"/>
              </a:xfrm>
              <a:custGeom>
                <a:avLst/>
                <a:gdLst>
                  <a:gd name="T0" fmla="*/ 110 w 219"/>
                  <a:gd name="T1" fmla="*/ 0 h 218"/>
                  <a:gd name="T2" fmla="*/ 68 w 219"/>
                  <a:gd name="T3" fmla="*/ 8 h 218"/>
                  <a:gd name="T4" fmla="*/ 34 w 219"/>
                  <a:gd name="T5" fmla="*/ 33 h 218"/>
                  <a:gd name="T6" fmla="*/ 9 w 219"/>
                  <a:gd name="T7" fmla="*/ 67 h 218"/>
                  <a:gd name="T8" fmla="*/ 0 w 219"/>
                  <a:gd name="T9" fmla="*/ 109 h 218"/>
                  <a:gd name="T10" fmla="*/ 9 w 219"/>
                  <a:gd name="T11" fmla="*/ 151 h 218"/>
                  <a:gd name="T12" fmla="*/ 34 w 219"/>
                  <a:gd name="T13" fmla="*/ 185 h 218"/>
                  <a:gd name="T14" fmla="*/ 68 w 219"/>
                  <a:gd name="T15" fmla="*/ 210 h 218"/>
                  <a:gd name="T16" fmla="*/ 110 w 219"/>
                  <a:gd name="T17" fmla="*/ 218 h 218"/>
                  <a:gd name="T18" fmla="*/ 152 w 219"/>
                  <a:gd name="T19" fmla="*/ 210 h 218"/>
                  <a:gd name="T20" fmla="*/ 185 w 219"/>
                  <a:gd name="T21" fmla="*/ 185 h 218"/>
                  <a:gd name="T22" fmla="*/ 210 w 219"/>
                  <a:gd name="T23" fmla="*/ 151 h 218"/>
                  <a:gd name="T24" fmla="*/ 219 w 219"/>
                  <a:gd name="T25" fmla="*/ 109 h 218"/>
                  <a:gd name="T26" fmla="*/ 210 w 219"/>
                  <a:gd name="T27" fmla="*/ 67 h 218"/>
                  <a:gd name="T28" fmla="*/ 185 w 219"/>
                  <a:gd name="T29" fmla="*/ 33 h 218"/>
                  <a:gd name="T30" fmla="*/ 152 w 219"/>
                  <a:gd name="T31" fmla="*/ 8 h 218"/>
                  <a:gd name="T32" fmla="*/ 110 w 219"/>
                  <a:gd name="T33" fmla="*/ 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9"/>
                  <a:gd name="T52" fmla="*/ 0 h 218"/>
                  <a:gd name="T53" fmla="*/ 219 w 219"/>
                  <a:gd name="T54" fmla="*/ 218 h 2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9" h="218">
                    <a:moveTo>
                      <a:pt x="110" y="0"/>
                    </a:moveTo>
                    <a:lnTo>
                      <a:pt x="68" y="8"/>
                    </a:lnTo>
                    <a:lnTo>
                      <a:pt x="34" y="33"/>
                    </a:lnTo>
                    <a:lnTo>
                      <a:pt x="9" y="67"/>
                    </a:lnTo>
                    <a:lnTo>
                      <a:pt x="0" y="109"/>
                    </a:lnTo>
                    <a:lnTo>
                      <a:pt x="9" y="151"/>
                    </a:lnTo>
                    <a:lnTo>
                      <a:pt x="34" y="185"/>
                    </a:lnTo>
                    <a:lnTo>
                      <a:pt x="68" y="210"/>
                    </a:lnTo>
                    <a:lnTo>
                      <a:pt x="110" y="218"/>
                    </a:lnTo>
                    <a:lnTo>
                      <a:pt x="152" y="210"/>
                    </a:lnTo>
                    <a:lnTo>
                      <a:pt x="185" y="185"/>
                    </a:lnTo>
                    <a:lnTo>
                      <a:pt x="210" y="151"/>
                    </a:lnTo>
                    <a:lnTo>
                      <a:pt x="219" y="109"/>
                    </a:lnTo>
                    <a:lnTo>
                      <a:pt x="210" y="67"/>
                    </a:lnTo>
                    <a:lnTo>
                      <a:pt x="185" y="33"/>
                    </a:lnTo>
                    <a:lnTo>
                      <a:pt x="152" y="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04" name="Freeform 385"/>
              <p:cNvSpPr>
                <a:spLocks/>
              </p:cNvSpPr>
              <p:nvPr/>
            </p:nvSpPr>
            <p:spPr bwMode="auto">
              <a:xfrm>
                <a:off x="4142" y="2274"/>
                <a:ext cx="201" cy="202"/>
              </a:xfrm>
              <a:custGeom>
                <a:avLst/>
                <a:gdLst>
                  <a:gd name="T0" fmla="*/ 101 w 201"/>
                  <a:gd name="T1" fmla="*/ 0 h 202"/>
                  <a:gd name="T2" fmla="*/ 59 w 201"/>
                  <a:gd name="T3" fmla="*/ 8 h 202"/>
                  <a:gd name="T4" fmla="*/ 25 w 201"/>
                  <a:gd name="T5" fmla="*/ 34 h 202"/>
                  <a:gd name="T6" fmla="*/ 8 w 201"/>
                  <a:gd name="T7" fmla="*/ 67 h 202"/>
                  <a:gd name="T8" fmla="*/ 0 w 201"/>
                  <a:gd name="T9" fmla="*/ 101 h 202"/>
                  <a:gd name="T10" fmla="*/ 8 w 201"/>
                  <a:gd name="T11" fmla="*/ 143 h 202"/>
                  <a:gd name="T12" fmla="*/ 25 w 201"/>
                  <a:gd name="T13" fmla="*/ 177 h 202"/>
                  <a:gd name="T14" fmla="*/ 59 w 201"/>
                  <a:gd name="T15" fmla="*/ 193 h 202"/>
                  <a:gd name="T16" fmla="*/ 101 w 201"/>
                  <a:gd name="T17" fmla="*/ 202 h 202"/>
                  <a:gd name="T18" fmla="*/ 134 w 201"/>
                  <a:gd name="T19" fmla="*/ 193 h 202"/>
                  <a:gd name="T20" fmla="*/ 168 w 201"/>
                  <a:gd name="T21" fmla="*/ 177 h 202"/>
                  <a:gd name="T22" fmla="*/ 193 w 201"/>
                  <a:gd name="T23" fmla="*/ 143 h 202"/>
                  <a:gd name="T24" fmla="*/ 201 w 201"/>
                  <a:gd name="T25" fmla="*/ 101 h 202"/>
                  <a:gd name="T26" fmla="*/ 193 w 201"/>
                  <a:gd name="T27" fmla="*/ 67 h 202"/>
                  <a:gd name="T28" fmla="*/ 168 w 201"/>
                  <a:gd name="T29" fmla="*/ 34 h 202"/>
                  <a:gd name="T30" fmla="*/ 134 w 201"/>
                  <a:gd name="T31" fmla="*/ 8 h 202"/>
                  <a:gd name="T32" fmla="*/ 101 w 201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202"/>
                  <a:gd name="T53" fmla="*/ 201 w 201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202">
                    <a:moveTo>
                      <a:pt x="101" y="0"/>
                    </a:moveTo>
                    <a:lnTo>
                      <a:pt x="59" y="8"/>
                    </a:lnTo>
                    <a:lnTo>
                      <a:pt x="25" y="34"/>
                    </a:lnTo>
                    <a:lnTo>
                      <a:pt x="8" y="67"/>
                    </a:lnTo>
                    <a:lnTo>
                      <a:pt x="0" y="101"/>
                    </a:lnTo>
                    <a:lnTo>
                      <a:pt x="8" y="143"/>
                    </a:lnTo>
                    <a:lnTo>
                      <a:pt x="25" y="177"/>
                    </a:lnTo>
                    <a:lnTo>
                      <a:pt x="59" y="193"/>
                    </a:lnTo>
                    <a:lnTo>
                      <a:pt x="101" y="202"/>
                    </a:lnTo>
                    <a:lnTo>
                      <a:pt x="134" y="193"/>
                    </a:lnTo>
                    <a:lnTo>
                      <a:pt x="168" y="177"/>
                    </a:lnTo>
                    <a:lnTo>
                      <a:pt x="193" y="143"/>
                    </a:lnTo>
                    <a:lnTo>
                      <a:pt x="201" y="101"/>
                    </a:lnTo>
                    <a:lnTo>
                      <a:pt x="193" y="67"/>
                    </a:lnTo>
                    <a:lnTo>
                      <a:pt x="168" y="34"/>
                    </a:lnTo>
                    <a:lnTo>
                      <a:pt x="134" y="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05" name="Freeform 386"/>
              <p:cNvSpPr>
                <a:spLocks/>
              </p:cNvSpPr>
              <p:nvPr/>
            </p:nvSpPr>
            <p:spPr bwMode="auto">
              <a:xfrm>
                <a:off x="4150" y="2282"/>
                <a:ext cx="185" cy="194"/>
              </a:xfrm>
              <a:custGeom>
                <a:avLst/>
                <a:gdLst>
                  <a:gd name="T0" fmla="*/ 93 w 185"/>
                  <a:gd name="T1" fmla="*/ 0 h 194"/>
                  <a:gd name="T2" fmla="*/ 59 w 185"/>
                  <a:gd name="T3" fmla="*/ 9 h 194"/>
                  <a:gd name="T4" fmla="*/ 25 w 185"/>
                  <a:gd name="T5" fmla="*/ 26 h 194"/>
                  <a:gd name="T6" fmla="*/ 9 w 185"/>
                  <a:gd name="T7" fmla="*/ 59 h 194"/>
                  <a:gd name="T8" fmla="*/ 0 w 185"/>
                  <a:gd name="T9" fmla="*/ 93 h 194"/>
                  <a:gd name="T10" fmla="*/ 9 w 185"/>
                  <a:gd name="T11" fmla="*/ 127 h 194"/>
                  <a:gd name="T12" fmla="*/ 25 w 185"/>
                  <a:gd name="T13" fmla="*/ 160 h 194"/>
                  <a:gd name="T14" fmla="*/ 59 w 185"/>
                  <a:gd name="T15" fmla="*/ 185 h 194"/>
                  <a:gd name="T16" fmla="*/ 93 w 185"/>
                  <a:gd name="T17" fmla="*/ 194 h 194"/>
                  <a:gd name="T18" fmla="*/ 126 w 185"/>
                  <a:gd name="T19" fmla="*/ 185 h 194"/>
                  <a:gd name="T20" fmla="*/ 160 w 185"/>
                  <a:gd name="T21" fmla="*/ 160 h 194"/>
                  <a:gd name="T22" fmla="*/ 176 w 185"/>
                  <a:gd name="T23" fmla="*/ 127 h 194"/>
                  <a:gd name="T24" fmla="*/ 185 w 185"/>
                  <a:gd name="T25" fmla="*/ 93 h 194"/>
                  <a:gd name="T26" fmla="*/ 176 w 185"/>
                  <a:gd name="T27" fmla="*/ 59 h 194"/>
                  <a:gd name="T28" fmla="*/ 160 w 185"/>
                  <a:gd name="T29" fmla="*/ 26 h 194"/>
                  <a:gd name="T30" fmla="*/ 126 w 185"/>
                  <a:gd name="T31" fmla="*/ 9 h 194"/>
                  <a:gd name="T32" fmla="*/ 93 w 185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4"/>
                  <a:gd name="T53" fmla="*/ 185 w 185"/>
                  <a:gd name="T54" fmla="*/ 194 h 1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4">
                    <a:moveTo>
                      <a:pt x="93" y="0"/>
                    </a:moveTo>
                    <a:lnTo>
                      <a:pt x="59" y="9"/>
                    </a:lnTo>
                    <a:lnTo>
                      <a:pt x="25" y="26"/>
                    </a:lnTo>
                    <a:lnTo>
                      <a:pt x="9" y="59"/>
                    </a:lnTo>
                    <a:lnTo>
                      <a:pt x="0" y="93"/>
                    </a:lnTo>
                    <a:lnTo>
                      <a:pt x="9" y="127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93" y="194"/>
                    </a:lnTo>
                    <a:lnTo>
                      <a:pt x="126" y="185"/>
                    </a:lnTo>
                    <a:lnTo>
                      <a:pt x="160" y="160"/>
                    </a:lnTo>
                    <a:lnTo>
                      <a:pt x="176" y="127"/>
                    </a:lnTo>
                    <a:lnTo>
                      <a:pt x="185" y="93"/>
                    </a:lnTo>
                    <a:lnTo>
                      <a:pt x="176" y="59"/>
                    </a:lnTo>
                    <a:lnTo>
                      <a:pt x="160" y="26"/>
                    </a:lnTo>
                    <a:lnTo>
                      <a:pt x="126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06" name="Freeform 387"/>
              <p:cNvSpPr>
                <a:spLocks/>
              </p:cNvSpPr>
              <p:nvPr/>
            </p:nvSpPr>
            <p:spPr bwMode="auto">
              <a:xfrm>
                <a:off x="4159" y="2291"/>
                <a:ext cx="176" cy="176"/>
              </a:xfrm>
              <a:custGeom>
                <a:avLst/>
                <a:gdLst>
                  <a:gd name="T0" fmla="*/ 84 w 176"/>
                  <a:gd name="T1" fmla="*/ 0 h 176"/>
                  <a:gd name="T2" fmla="*/ 50 w 176"/>
                  <a:gd name="T3" fmla="*/ 8 h 176"/>
                  <a:gd name="T4" fmla="*/ 25 w 176"/>
                  <a:gd name="T5" fmla="*/ 25 h 176"/>
                  <a:gd name="T6" fmla="*/ 8 w 176"/>
                  <a:gd name="T7" fmla="*/ 50 h 176"/>
                  <a:gd name="T8" fmla="*/ 0 w 176"/>
                  <a:gd name="T9" fmla="*/ 84 h 176"/>
                  <a:gd name="T10" fmla="*/ 8 w 176"/>
                  <a:gd name="T11" fmla="*/ 118 h 176"/>
                  <a:gd name="T12" fmla="*/ 25 w 176"/>
                  <a:gd name="T13" fmla="*/ 151 h 176"/>
                  <a:gd name="T14" fmla="*/ 50 w 176"/>
                  <a:gd name="T15" fmla="*/ 168 h 176"/>
                  <a:gd name="T16" fmla="*/ 84 w 176"/>
                  <a:gd name="T17" fmla="*/ 176 h 176"/>
                  <a:gd name="T18" fmla="*/ 117 w 176"/>
                  <a:gd name="T19" fmla="*/ 168 h 176"/>
                  <a:gd name="T20" fmla="*/ 151 w 176"/>
                  <a:gd name="T21" fmla="*/ 151 h 176"/>
                  <a:gd name="T22" fmla="*/ 167 w 176"/>
                  <a:gd name="T23" fmla="*/ 118 h 176"/>
                  <a:gd name="T24" fmla="*/ 176 w 176"/>
                  <a:gd name="T25" fmla="*/ 84 h 176"/>
                  <a:gd name="T26" fmla="*/ 167 w 176"/>
                  <a:gd name="T27" fmla="*/ 50 h 176"/>
                  <a:gd name="T28" fmla="*/ 151 w 176"/>
                  <a:gd name="T29" fmla="*/ 25 h 176"/>
                  <a:gd name="T30" fmla="*/ 117 w 176"/>
                  <a:gd name="T31" fmla="*/ 8 h 176"/>
                  <a:gd name="T32" fmla="*/ 84 w 176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6"/>
                  <a:gd name="T52" fmla="*/ 0 h 176"/>
                  <a:gd name="T53" fmla="*/ 176 w 176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6" h="176">
                    <a:moveTo>
                      <a:pt x="84" y="0"/>
                    </a:moveTo>
                    <a:lnTo>
                      <a:pt x="50" y="8"/>
                    </a:lnTo>
                    <a:lnTo>
                      <a:pt x="25" y="25"/>
                    </a:lnTo>
                    <a:lnTo>
                      <a:pt x="8" y="50"/>
                    </a:lnTo>
                    <a:lnTo>
                      <a:pt x="0" y="84"/>
                    </a:lnTo>
                    <a:lnTo>
                      <a:pt x="8" y="118"/>
                    </a:lnTo>
                    <a:lnTo>
                      <a:pt x="25" y="151"/>
                    </a:lnTo>
                    <a:lnTo>
                      <a:pt x="50" y="168"/>
                    </a:lnTo>
                    <a:lnTo>
                      <a:pt x="84" y="176"/>
                    </a:lnTo>
                    <a:lnTo>
                      <a:pt x="117" y="168"/>
                    </a:lnTo>
                    <a:lnTo>
                      <a:pt x="151" y="151"/>
                    </a:lnTo>
                    <a:lnTo>
                      <a:pt x="167" y="118"/>
                    </a:lnTo>
                    <a:lnTo>
                      <a:pt x="176" y="84"/>
                    </a:lnTo>
                    <a:lnTo>
                      <a:pt x="167" y="50"/>
                    </a:lnTo>
                    <a:lnTo>
                      <a:pt x="151" y="25"/>
                    </a:lnTo>
                    <a:lnTo>
                      <a:pt x="117" y="8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07" name="Freeform 388"/>
              <p:cNvSpPr>
                <a:spLocks/>
              </p:cNvSpPr>
              <p:nvPr/>
            </p:nvSpPr>
            <p:spPr bwMode="auto">
              <a:xfrm>
                <a:off x="4167" y="2299"/>
                <a:ext cx="159" cy="160"/>
              </a:xfrm>
              <a:custGeom>
                <a:avLst/>
                <a:gdLst>
                  <a:gd name="T0" fmla="*/ 76 w 159"/>
                  <a:gd name="T1" fmla="*/ 0 h 160"/>
                  <a:gd name="T2" fmla="*/ 50 w 159"/>
                  <a:gd name="T3" fmla="*/ 9 h 160"/>
                  <a:gd name="T4" fmla="*/ 25 w 159"/>
                  <a:gd name="T5" fmla="*/ 25 h 160"/>
                  <a:gd name="T6" fmla="*/ 8 w 159"/>
                  <a:gd name="T7" fmla="*/ 51 h 160"/>
                  <a:gd name="T8" fmla="*/ 0 w 159"/>
                  <a:gd name="T9" fmla="*/ 76 h 160"/>
                  <a:gd name="T10" fmla="*/ 8 w 159"/>
                  <a:gd name="T11" fmla="*/ 110 h 160"/>
                  <a:gd name="T12" fmla="*/ 25 w 159"/>
                  <a:gd name="T13" fmla="*/ 135 h 160"/>
                  <a:gd name="T14" fmla="*/ 50 w 159"/>
                  <a:gd name="T15" fmla="*/ 152 h 160"/>
                  <a:gd name="T16" fmla="*/ 76 w 159"/>
                  <a:gd name="T17" fmla="*/ 160 h 160"/>
                  <a:gd name="T18" fmla="*/ 109 w 159"/>
                  <a:gd name="T19" fmla="*/ 152 h 160"/>
                  <a:gd name="T20" fmla="*/ 134 w 159"/>
                  <a:gd name="T21" fmla="*/ 135 h 160"/>
                  <a:gd name="T22" fmla="*/ 151 w 159"/>
                  <a:gd name="T23" fmla="*/ 110 h 160"/>
                  <a:gd name="T24" fmla="*/ 159 w 159"/>
                  <a:gd name="T25" fmla="*/ 76 h 160"/>
                  <a:gd name="T26" fmla="*/ 151 w 159"/>
                  <a:gd name="T27" fmla="*/ 51 h 160"/>
                  <a:gd name="T28" fmla="*/ 134 w 159"/>
                  <a:gd name="T29" fmla="*/ 25 h 160"/>
                  <a:gd name="T30" fmla="*/ 109 w 159"/>
                  <a:gd name="T31" fmla="*/ 9 h 160"/>
                  <a:gd name="T32" fmla="*/ 76 w 159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160"/>
                  <a:gd name="T53" fmla="*/ 159 w 159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160">
                    <a:moveTo>
                      <a:pt x="76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76"/>
                    </a:lnTo>
                    <a:lnTo>
                      <a:pt x="8" y="110"/>
                    </a:lnTo>
                    <a:lnTo>
                      <a:pt x="25" y="135"/>
                    </a:lnTo>
                    <a:lnTo>
                      <a:pt x="50" y="152"/>
                    </a:lnTo>
                    <a:lnTo>
                      <a:pt x="76" y="160"/>
                    </a:lnTo>
                    <a:lnTo>
                      <a:pt x="109" y="152"/>
                    </a:lnTo>
                    <a:lnTo>
                      <a:pt x="134" y="135"/>
                    </a:lnTo>
                    <a:lnTo>
                      <a:pt x="151" y="110"/>
                    </a:lnTo>
                    <a:lnTo>
                      <a:pt x="159" y="76"/>
                    </a:lnTo>
                    <a:lnTo>
                      <a:pt x="151" y="51"/>
                    </a:lnTo>
                    <a:lnTo>
                      <a:pt x="134" y="25"/>
                    </a:lnTo>
                    <a:lnTo>
                      <a:pt x="109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08" name="Freeform 389"/>
              <p:cNvSpPr>
                <a:spLocks/>
              </p:cNvSpPr>
              <p:nvPr/>
            </p:nvSpPr>
            <p:spPr bwMode="auto">
              <a:xfrm>
                <a:off x="4175" y="2308"/>
                <a:ext cx="143" cy="143"/>
              </a:xfrm>
              <a:custGeom>
                <a:avLst/>
                <a:gdLst>
                  <a:gd name="T0" fmla="*/ 68 w 143"/>
                  <a:gd name="T1" fmla="*/ 0 h 143"/>
                  <a:gd name="T2" fmla="*/ 42 w 143"/>
                  <a:gd name="T3" fmla="*/ 8 h 143"/>
                  <a:gd name="T4" fmla="*/ 17 w 143"/>
                  <a:gd name="T5" fmla="*/ 25 h 143"/>
                  <a:gd name="T6" fmla="*/ 9 w 143"/>
                  <a:gd name="T7" fmla="*/ 42 h 143"/>
                  <a:gd name="T8" fmla="*/ 0 w 143"/>
                  <a:gd name="T9" fmla="*/ 67 h 143"/>
                  <a:gd name="T10" fmla="*/ 9 w 143"/>
                  <a:gd name="T11" fmla="*/ 101 h 143"/>
                  <a:gd name="T12" fmla="*/ 17 w 143"/>
                  <a:gd name="T13" fmla="*/ 117 h 143"/>
                  <a:gd name="T14" fmla="*/ 42 w 143"/>
                  <a:gd name="T15" fmla="*/ 134 h 143"/>
                  <a:gd name="T16" fmla="*/ 68 w 143"/>
                  <a:gd name="T17" fmla="*/ 143 h 143"/>
                  <a:gd name="T18" fmla="*/ 101 w 143"/>
                  <a:gd name="T19" fmla="*/ 134 h 143"/>
                  <a:gd name="T20" fmla="*/ 118 w 143"/>
                  <a:gd name="T21" fmla="*/ 117 h 143"/>
                  <a:gd name="T22" fmla="*/ 135 w 143"/>
                  <a:gd name="T23" fmla="*/ 101 h 143"/>
                  <a:gd name="T24" fmla="*/ 143 w 143"/>
                  <a:gd name="T25" fmla="*/ 67 h 143"/>
                  <a:gd name="T26" fmla="*/ 135 w 143"/>
                  <a:gd name="T27" fmla="*/ 42 h 143"/>
                  <a:gd name="T28" fmla="*/ 118 w 143"/>
                  <a:gd name="T29" fmla="*/ 25 h 143"/>
                  <a:gd name="T30" fmla="*/ 101 w 143"/>
                  <a:gd name="T31" fmla="*/ 8 h 143"/>
                  <a:gd name="T32" fmla="*/ 68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68" y="0"/>
                    </a:moveTo>
                    <a:lnTo>
                      <a:pt x="42" y="8"/>
                    </a:lnTo>
                    <a:lnTo>
                      <a:pt x="17" y="25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101"/>
                    </a:lnTo>
                    <a:lnTo>
                      <a:pt x="17" y="117"/>
                    </a:lnTo>
                    <a:lnTo>
                      <a:pt x="42" y="134"/>
                    </a:lnTo>
                    <a:lnTo>
                      <a:pt x="68" y="143"/>
                    </a:lnTo>
                    <a:lnTo>
                      <a:pt x="101" y="134"/>
                    </a:lnTo>
                    <a:lnTo>
                      <a:pt x="118" y="117"/>
                    </a:lnTo>
                    <a:lnTo>
                      <a:pt x="135" y="101"/>
                    </a:lnTo>
                    <a:lnTo>
                      <a:pt x="143" y="67"/>
                    </a:lnTo>
                    <a:lnTo>
                      <a:pt x="135" y="42"/>
                    </a:lnTo>
                    <a:lnTo>
                      <a:pt x="118" y="25"/>
                    </a:lnTo>
                    <a:lnTo>
                      <a:pt x="101" y="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09" name="Freeform 390"/>
              <p:cNvSpPr>
                <a:spLocks/>
              </p:cNvSpPr>
              <p:nvPr/>
            </p:nvSpPr>
            <p:spPr bwMode="auto">
              <a:xfrm>
                <a:off x="4184" y="2316"/>
                <a:ext cx="126" cy="126"/>
              </a:xfrm>
              <a:custGeom>
                <a:avLst/>
                <a:gdLst>
                  <a:gd name="T0" fmla="*/ 59 w 126"/>
                  <a:gd name="T1" fmla="*/ 0 h 126"/>
                  <a:gd name="T2" fmla="*/ 33 w 126"/>
                  <a:gd name="T3" fmla="*/ 8 h 126"/>
                  <a:gd name="T4" fmla="*/ 17 w 126"/>
                  <a:gd name="T5" fmla="*/ 25 h 126"/>
                  <a:gd name="T6" fmla="*/ 8 w 126"/>
                  <a:gd name="T7" fmla="*/ 42 h 126"/>
                  <a:gd name="T8" fmla="*/ 0 w 126"/>
                  <a:gd name="T9" fmla="*/ 67 h 126"/>
                  <a:gd name="T10" fmla="*/ 8 w 126"/>
                  <a:gd name="T11" fmla="*/ 93 h 126"/>
                  <a:gd name="T12" fmla="*/ 17 w 126"/>
                  <a:gd name="T13" fmla="*/ 109 h 126"/>
                  <a:gd name="T14" fmla="*/ 33 w 126"/>
                  <a:gd name="T15" fmla="*/ 126 h 126"/>
                  <a:gd name="T16" fmla="*/ 59 w 126"/>
                  <a:gd name="T17" fmla="*/ 126 h 126"/>
                  <a:gd name="T18" fmla="*/ 84 w 126"/>
                  <a:gd name="T19" fmla="*/ 126 h 126"/>
                  <a:gd name="T20" fmla="*/ 109 w 126"/>
                  <a:gd name="T21" fmla="*/ 109 h 126"/>
                  <a:gd name="T22" fmla="*/ 117 w 126"/>
                  <a:gd name="T23" fmla="*/ 93 h 126"/>
                  <a:gd name="T24" fmla="*/ 126 w 126"/>
                  <a:gd name="T25" fmla="*/ 67 h 126"/>
                  <a:gd name="T26" fmla="*/ 117 w 126"/>
                  <a:gd name="T27" fmla="*/ 42 h 126"/>
                  <a:gd name="T28" fmla="*/ 109 w 126"/>
                  <a:gd name="T29" fmla="*/ 25 h 126"/>
                  <a:gd name="T30" fmla="*/ 84 w 126"/>
                  <a:gd name="T31" fmla="*/ 8 h 126"/>
                  <a:gd name="T32" fmla="*/ 59 w 126"/>
                  <a:gd name="T33" fmla="*/ 0 h 1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6"/>
                  <a:gd name="T53" fmla="*/ 126 w 126"/>
                  <a:gd name="T54" fmla="*/ 126 h 1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6">
                    <a:moveTo>
                      <a:pt x="59" y="0"/>
                    </a:moveTo>
                    <a:lnTo>
                      <a:pt x="33" y="8"/>
                    </a:lnTo>
                    <a:lnTo>
                      <a:pt x="17" y="25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93"/>
                    </a:lnTo>
                    <a:lnTo>
                      <a:pt x="17" y="109"/>
                    </a:lnTo>
                    <a:lnTo>
                      <a:pt x="33" y="126"/>
                    </a:lnTo>
                    <a:lnTo>
                      <a:pt x="59" y="126"/>
                    </a:lnTo>
                    <a:lnTo>
                      <a:pt x="84" y="126"/>
                    </a:lnTo>
                    <a:lnTo>
                      <a:pt x="109" y="109"/>
                    </a:lnTo>
                    <a:lnTo>
                      <a:pt x="117" y="93"/>
                    </a:lnTo>
                    <a:lnTo>
                      <a:pt x="126" y="67"/>
                    </a:lnTo>
                    <a:lnTo>
                      <a:pt x="117" y="42"/>
                    </a:lnTo>
                    <a:lnTo>
                      <a:pt x="109" y="25"/>
                    </a:lnTo>
                    <a:lnTo>
                      <a:pt x="84" y="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10" name="Freeform 391"/>
              <p:cNvSpPr>
                <a:spLocks/>
              </p:cNvSpPr>
              <p:nvPr/>
            </p:nvSpPr>
            <p:spPr bwMode="auto">
              <a:xfrm>
                <a:off x="4192" y="2324"/>
                <a:ext cx="109" cy="110"/>
              </a:xfrm>
              <a:custGeom>
                <a:avLst/>
                <a:gdLst>
                  <a:gd name="T0" fmla="*/ 51 w 109"/>
                  <a:gd name="T1" fmla="*/ 0 h 110"/>
                  <a:gd name="T2" fmla="*/ 34 w 109"/>
                  <a:gd name="T3" fmla="*/ 9 h 110"/>
                  <a:gd name="T4" fmla="*/ 17 w 109"/>
                  <a:gd name="T5" fmla="*/ 17 h 110"/>
                  <a:gd name="T6" fmla="*/ 9 w 109"/>
                  <a:gd name="T7" fmla="*/ 34 h 110"/>
                  <a:gd name="T8" fmla="*/ 0 w 109"/>
                  <a:gd name="T9" fmla="*/ 59 h 110"/>
                  <a:gd name="T10" fmla="*/ 9 w 109"/>
                  <a:gd name="T11" fmla="*/ 76 h 110"/>
                  <a:gd name="T12" fmla="*/ 17 w 109"/>
                  <a:gd name="T13" fmla="*/ 93 h 110"/>
                  <a:gd name="T14" fmla="*/ 34 w 109"/>
                  <a:gd name="T15" fmla="*/ 110 h 110"/>
                  <a:gd name="T16" fmla="*/ 51 w 109"/>
                  <a:gd name="T17" fmla="*/ 110 h 110"/>
                  <a:gd name="T18" fmla="*/ 76 w 109"/>
                  <a:gd name="T19" fmla="*/ 110 h 110"/>
                  <a:gd name="T20" fmla="*/ 93 w 109"/>
                  <a:gd name="T21" fmla="*/ 93 h 110"/>
                  <a:gd name="T22" fmla="*/ 109 w 109"/>
                  <a:gd name="T23" fmla="*/ 76 h 110"/>
                  <a:gd name="T24" fmla="*/ 109 w 109"/>
                  <a:gd name="T25" fmla="*/ 59 h 110"/>
                  <a:gd name="T26" fmla="*/ 109 w 109"/>
                  <a:gd name="T27" fmla="*/ 34 h 110"/>
                  <a:gd name="T28" fmla="*/ 93 w 109"/>
                  <a:gd name="T29" fmla="*/ 17 h 110"/>
                  <a:gd name="T30" fmla="*/ 76 w 109"/>
                  <a:gd name="T31" fmla="*/ 9 h 110"/>
                  <a:gd name="T32" fmla="*/ 51 w 10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10"/>
                  <a:gd name="T53" fmla="*/ 109 w 10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10">
                    <a:moveTo>
                      <a:pt x="51" y="0"/>
                    </a:moveTo>
                    <a:lnTo>
                      <a:pt x="34" y="9"/>
                    </a:lnTo>
                    <a:lnTo>
                      <a:pt x="17" y="17"/>
                    </a:lnTo>
                    <a:lnTo>
                      <a:pt x="9" y="34"/>
                    </a:lnTo>
                    <a:lnTo>
                      <a:pt x="0" y="59"/>
                    </a:lnTo>
                    <a:lnTo>
                      <a:pt x="9" y="76"/>
                    </a:lnTo>
                    <a:lnTo>
                      <a:pt x="17" y="93"/>
                    </a:lnTo>
                    <a:lnTo>
                      <a:pt x="34" y="110"/>
                    </a:lnTo>
                    <a:lnTo>
                      <a:pt x="51" y="110"/>
                    </a:lnTo>
                    <a:lnTo>
                      <a:pt x="76" y="110"/>
                    </a:lnTo>
                    <a:lnTo>
                      <a:pt x="93" y="93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4"/>
                    </a:lnTo>
                    <a:lnTo>
                      <a:pt x="93" y="17"/>
                    </a:lnTo>
                    <a:lnTo>
                      <a:pt x="76" y="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11" name="Freeform 392"/>
              <p:cNvSpPr>
                <a:spLocks/>
              </p:cNvSpPr>
              <p:nvPr/>
            </p:nvSpPr>
            <p:spPr bwMode="auto">
              <a:xfrm>
                <a:off x="4201" y="2333"/>
                <a:ext cx="92" cy="92"/>
              </a:xfrm>
              <a:custGeom>
                <a:avLst/>
                <a:gdLst>
                  <a:gd name="T0" fmla="*/ 42 w 92"/>
                  <a:gd name="T1" fmla="*/ 0 h 92"/>
                  <a:gd name="T2" fmla="*/ 25 w 92"/>
                  <a:gd name="T3" fmla="*/ 8 h 92"/>
                  <a:gd name="T4" fmla="*/ 8 w 92"/>
                  <a:gd name="T5" fmla="*/ 17 h 92"/>
                  <a:gd name="T6" fmla="*/ 0 w 92"/>
                  <a:gd name="T7" fmla="*/ 50 h 92"/>
                  <a:gd name="T8" fmla="*/ 8 w 92"/>
                  <a:gd name="T9" fmla="*/ 84 h 92"/>
                  <a:gd name="T10" fmla="*/ 42 w 92"/>
                  <a:gd name="T11" fmla="*/ 92 h 92"/>
                  <a:gd name="T12" fmla="*/ 84 w 92"/>
                  <a:gd name="T13" fmla="*/ 84 h 92"/>
                  <a:gd name="T14" fmla="*/ 92 w 92"/>
                  <a:gd name="T15" fmla="*/ 50 h 92"/>
                  <a:gd name="T16" fmla="*/ 84 w 92"/>
                  <a:gd name="T17" fmla="*/ 17 h 92"/>
                  <a:gd name="T18" fmla="*/ 67 w 92"/>
                  <a:gd name="T19" fmla="*/ 8 h 92"/>
                  <a:gd name="T20" fmla="*/ 42 w 92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2"/>
                  <a:gd name="T35" fmla="*/ 92 w 92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2">
                    <a:moveTo>
                      <a:pt x="42" y="0"/>
                    </a:moveTo>
                    <a:lnTo>
                      <a:pt x="25" y="8"/>
                    </a:lnTo>
                    <a:lnTo>
                      <a:pt x="8" y="17"/>
                    </a:lnTo>
                    <a:lnTo>
                      <a:pt x="0" y="50"/>
                    </a:lnTo>
                    <a:lnTo>
                      <a:pt x="8" y="84"/>
                    </a:lnTo>
                    <a:lnTo>
                      <a:pt x="42" y="92"/>
                    </a:lnTo>
                    <a:lnTo>
                      <a:pt x="84" y="84"/>
                    </a:lnTo>
                    <a:lnTo>
                      <a:pt x="92" y="50"/>
                    </a:lnTo>
                    <a:lnTo>
                      <a:pt x="84" y="17"/>
                    </a:lnTo>
                    <a:lnTo>
                      <a:pt x="67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12" name="Freeform 393"/>
              <p:cNvSpPr>
                <a:spLocks/>
              </p:cNvSpPr>
              <p:nvPr/>
            </p:nvSpPr>
            <p:spPr bwMode="auto">
              <a:xfrm>
                <a:off x="4209" y="2341"/>
                <a:ext cx="76" cy="76"/>
              </a:xfrm>
              <a:custGeom>
                <a:avLst/>
                <a:gdLst>
                  <a:gd name="T0" fmla="*/ 42 w 76"/>
                  <a:gd name="T1" fmla="*/ 0 h 76"/>
                  <a:gd name="T2" fmla="*/ 8 w 76"/>
                  <a:gd name="T3" fmla="*/ 9 h 76"/>
                  <a:gd name="T4" fmla="*/ 0 w 76"/>
                  <a:gd name="T5" fmla="*/ 42 h 76"/>
                  <a:gd name="T6" fmla="*/ 8 w 76"/>
                  <a:gd name="T7" fmla="*/ 68 h 76"/>
                  <a:gd name="T8" fmla="*/ 42 w 76"/>
                  <a:gd name="T9" fmla="*/ 76 h 76"/>
                  <a:gd name="T10" fmla="*/ 67 w 76"/>
                  <a:gd name="T11" fmla="*/ 68 h 76"/>
                  <a:gd name="T12" fmla="*/ 76 w 76"/>
                  <a:gd name="T13" fmla="*/ 42 h 76"/>
                  <a:gd name="T14" fmla="*/ 67 w 76"/>
                  <a:gd name="T15" fmla="*/ 9 h 76"/>
                  <a:gd name="T16" fmla="*/ 42 w 7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6"/>
                  <a:gd name="T29" fmla="*/ 76 w 7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6">
                    <a:moveTo>
                      <a:pt x="42" y="0"/>
                    </a:moveTo>
                    <a:lnTo>
                      <a:pt x="8" y="9"/>
                    </a:lnTo>
                    <a:lnTo>
                      <a:pt x="0" y="42"/>
                    </a:lnTo>
                    <a:lnTo>
                      <a:pt x="8" y="68"/>
                    </a:lnTo>
                    <a:lnTo>
                      <a:pt x="42" y="76"/>
                    </a:lnTo>
                    <a:lnTo>
                      <a:pt x="67" y="68"/>
                    </a:lnTo>
                    <a:lnTo>
                      <a:pt x="76" y="42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13" name="Freeform 394"/>
              <p:cNvSpPr>
                <a:spLocks/>
              </p:cNvSpPr>
              <p:nvPr/>
            </p:nvSpPr>
            <p:spPr bwMode="auto">
              <a:xfrm>
                <a:off x="4217" y="2350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9 w 59"/>
                  <a:gd name="T3" fmla="*/ 8 h 67"/>
                  <a:gd name="T4" fmla="*/ 0 w 59"/>
                  <a:gd name="T5" fmla="*/ 33 h 67"/>
                  <a:gd name="T6" fmla="*/ 9 w 59"/>
                  <a:gd name="T7" fmla="*/ 59 h 67"/>
                  <a:gd name="T8" fmla="*/ 34 w 59"/>
                  <a:gd name="T9" fmla="*/ 67 h 67"/>
                  <a:gd name="T10" fmla="*/ 51 w 59"/>
                  <a:gd name="T11" fmla="*/ 59 h 67"/>
                  <a:gd name="T12" fmla="*/ 59 w 59"/>
                  <a:gd name="T13" fmla="*/ 33 h 67"/>
                  <a:gd name="T14" fmla="*/ 51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9" y="8"/>
                    </a:lnTo>
                    <a:lnTo>
                      <a:pt x="0" y="33"/>
                    </a:lnTo>
                    <a:lnTo>
                      <a:pt x="9" y="59"/>
                    </a:lnTo>
                    <a:lnTo>
                      <a:pt x="34" y="67"/>
                    </a:lnTo>
                    <a:lnTo>
                      <a:pt x="51" y="59"/>
                    </a:lnTo>
                    <a:lnTo>
                      <a:pt x="59" y="33"/>
                    </a:lnTo>
                    <a:lnTo>
                      <a:pt x="51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14" name="Freeform 395"/>
              <p:cNvSpPr>
                <a:spLocks/>
              </p:cNvSpPr>
              <p:nvPr/>
            </p:nvSpPr>
            <p:spPr bwMode="auto">
              <a:xfrm>
                <a:off x="4226" y="2358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8 w 50"/>
                  <a:gd name="T3" fmla="*/ 8 h 51"/>
                  <a:gd name="T4" fmla="*/ 0 w 50"/>
                  <a:gd name="T5" fmla="*/ 25 h 51"/>
                  <a:gd name="T6" fmla="*/ 8 w 50"/>
                  <a:gd name="T7" fmla="*/ 42 h 51"/>
                  <a:gd name="T8" fmla="*/ 25 w 50"/>
                  <a:gd name="T9" fmla="*/ 51 h 51"/>
                  <a:gd name="T10" fmla="*/ 42 w 50"/>
                  <a:gd name="T11" fmla="*/ 42 h 51"/>
                  <a:gd name="T12" fmla="*/ 50 w 50"/>
                  <a:gd name="T13" fmla="*/ 25 h 51"/>
                  <a:gd name="T14" fmla="*/ 42 w 50"/>
                  <a:gd name="T15" fmla="*/ 8 h 51"/>
                  <a:gd name="T16" fmla="*/ 25 w 50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1"/>
                  <a:gd name="T29" fmla="*/ 50 w 5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1">
                    <a:moveTo>
                      <a:pt x="25" y="0"/>
                    </a:moveTo>
                    <a:lnTo>
                      <a:pt x="8" y="8"/>
                    </a:lnTo>
                    <a:lnTo>
                      <a:pt x="0" y="25"/>
                    </a:lnTo>
                    <a:lnTo>
                      <a:pt x="8" y="42"/>
                    </a:lnTo>
                    <a:lnTo>
                      <a:pt x="25" y="51"/>
                    </a:lnTo>
                    <a:lnTo>
                      <a:pt x="42" y="42"/>
                    </a:lnTo>
                    <a:lnTo>
                      <a:pt x="50" y="25"/>
                    </a:lnTo>
                    <a:lnTo>
                      <a:pt x="42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15" name="Freeform 396"/>
              <p:cNvSpPr>
                <a:spLocks/>
              </p:cNvSpPr>
              <p:nvPr/>
            </p:nvSpPr>
            <p:spPr bwMode="auto">
              <a:xfrm>
                <a:off x="4234" y="2366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9 w 34"/>
                  <a:gd name="T3" fmla="*/ 9 h 34"/>
                  <a:gd name="T4" fmla="*/ 0 w 34"/>
                  <a:gd name="T5" fmla="*/ 17 h 34"/>
                  <a:gd name="T6" fmla="*/ 9 w 34"/>
                  <a:gd name="T7" fmla="*/ 26 h 34"/>
                  <a:gd name="T8" fmla="*/ 17 w 34"/>
                  <a:gd name="T9" fmla="*/ 34 h 34"/>
                  <a:gd name="T10" fmla="*/ 25 w 34"/>
                  <a:gd name="T11" fmla="*/ 26 h 34"/>
                  <a:gd name="T12" fmla="*/ 34 w 34"/>
                  <a:gd name="T13" fmla="*/ 17 h 34"/>
                  <a:gd name="T14" fmla="*/ 25 w 34"/>
                  <a:gd name="T15" fmla="*/ 9 h 34"/>
                  <a:gd name="T16" fmla="*/ 17 w 34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4"/>
                  <a:gd name="T29" fmla="*/ 34 w 34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4">
                    <a:moveTo>
                      <a:pt x="17" y="0"/>
                    </a:moveTo>
                    <a:lnTo>
                      <a:pt x="9" y="9"/>
                    </a:lnTo>
                    <a:lnTo>
                      <a:pt x="0" y="17"/>
                    </a:lnTo>
                    <a:lnTo>
                      <a:pt x="9" y="26"/>
                    </a:lnTo>
                    <a:lnTo>
                      <a:pt x="17" y="34"/>
                    </a:lnTo>
                    <a:lnTo>
                      <a:pt x="25" y="26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16" name="Freeform 397"/>
              <p:cNvSpPr>
                <a:spLocks/>
              </p:cNvSpPr>
              <p:nvPr/>
            </p:nvSpPr>
            <p:spPr bwMode="auto">
              <a:xfrm>
                <a:off x="4243" y="2375"/>
                <a:ext cx="16" cy="17"/>
              </a:xfrm>
              <a:custGeom>
                <a:avLst/>
                <a:gdLst>
                  <a:gd name="T0" fmla="*/ 8 w 16"/>
                  <a:gd name="T1" fmla="*/ 0 h 17"/>
                  <a:gd name="T2" fmla="*/ 0 w 16"/>
                  <a:gd name="T3" fmla="*/ 0 h 17"/>
                  <a:gd name="T4" fmla="*/ 0 w 16"/>
                  <a:gd name="T5" fmla="*/ 8 h 17"/>
                  <a:gd name="T6" fmla="*/ 0 w 16"/>
                  <a:gd name="T7" fmla="*/ 17 h 17"/>
                  <a:gd name="T8" fmla="*/ 8 w 16"/>
                  <a:gd name="T9" fmla="*/ 17 h 17"/>
                  <a:gd name="T10" fmla="*/ 16 w 16"/>
                  <a:gd name="T11" fmla="*/ 17 h 17"/>
                  <a:gd name="T12" fmla="*/ 16 w 16"/>
                  <a:gd name="T13" fmla="*/ 8 h 17"/>
                  <a:gd name="T14" fmla="*/ 16 w 16"/>
                  <a:gd name="T15" fmla="*/ 0 h 17"/>
                  <a:gd name="T16" fmla="*/ 8 w 16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7"/>
                  <a:gd name="T29" fmla="*/ 16 w 16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7">
                    <a:moveTo>
                      <a:pt x="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10" name="Group 414"/>
            <p:cNvGrpSpPr>
              <a:grpSpLocks/>
            </p:cNvGrpSpPr>
            <p:nvPr/>
          </p:nvGrpSpPr>
          <p:grpSpPr bwMode="auto">
            <a:xfrm>
              <a:off x="6881813" y="3409950"/>
              <a:ext cx="385762" cy="400050"/>
              <a:chOff x="4335" y="2148"/>
              <a:chExt cx="243" cy="252"/>
            </a:xfrm>
          </p:grpSpPr>
          <p:sp>
            <p:nvSpPr>
              <p:cNvPr id="787" name="Freeform 399"/>
              <p:cNvSpPr>
                <a:spLocks/>
              </p:cNvSpPr>
              <p:nvPr/>
            </p:nvSpPr>
            <p:spPr bwMode="auto">
              <a:xfrm>
                <a:off x="4335" y="2148"/>
                <a:ext cx="243" cy="252"/>
              </a:xfrm>
              <a:custGeom>
                <a:avLst/>
                <a:gdLst>
                  <a:gd name="T0" fmla="*/ 117 w 243"/>
                  <a:gd name="T1" fmla="*/ 0 h 252"/>
                  <a:gd name="T2" fmla="*/ 67 w 243"/>
                  <a:gd name="T3" fmla="*/ 8 h 252"/>
                  <a:gd name="T4" fmla="*/ 33 w 243"/>
                  <a:gd name="T5" fmla="*/ 33 h 252"/>
                  <a:gd name="T6" fmla="*/ 8 w 243"/>
                  <a:gd name="T7" fmla="*/ 75 h 252"/>
                  <a:gd name="T8" fmla="*/ 0 w 243"/>
                  <a:gd name="T9" fmla="*/ 126 h 252"/>
                  <a:gd name="T10" fmla="*/ 8 w 243"/>
                  <a:gd name="T11" fmla="*/ 176 h 252"/>
                  <a:gd name="T12" fmla="*/ 33 w 243"/>
                  <a:gd name="T13" fmla="*/ 218 h 252"/>
                  <a:gd name="T14" fmla="*/ 67 w 243"/>
                  <a:gd name="T15" fmla="*/ 244 h 252"/>
                  <a:gd name="T16" fmla="*/ 117 w 243"/>
                  <a:gd name="T17" fmla="*/ 252 h 252"/>
                  <a:gd name="T18" fmla="*/ 168 w 243"/>
                  <a:gd name="T19" fmla="*/ 244 h 252"/>
                  <a:gd name="T20" fmla="*/ 210 w 243"/>
                  <a:gd name="T21" fmla="*/ 218 h 252"/>
                  <a:gd name="T22" fmla="*/ 235 w 243"/>
                  <a:gd name="T23" fmla="*/ 176 h 252"/>
                  <a:gd name="T24" fmla="*/ 243 w 243"/>
                  <a:gd name="T25" fmla="*/ 126 h 252"/>
                  <a:gd name="T26" fmla="*/ 235 w 243"/>
                  <a:gd name="T27" fmla="*/ 75 h 252"/>
                  <a:gd name="T28" fmla="*/ 210 w 243"/>
                  <a:gd name="T29" fmla="*/ 33 h 252"/>
                  <a:gd name="T30" fmla="*/ 168 w 243"/>
                  <a:gd name="T31" fmla="*/ 8 h 252"/>
                  <a:gd name="T32" fmla="*/ 117 w 243"/>
                  <a:gd name="T33" fmla="*/ 0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3"/>
                  <a:gd name="T52" fmla="*/ 0 h 252"/>
                  <a:gd name="T53" fmla="*/ 243 w 243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3" h="252">
                    <a:moveTo>
                      <a:pt x="117" y="0"/>
                    </a:moveTo>
                    <a:lnTo>
                      <a:pt x="67" y="8"/>
                    </a:lnTo>
                    <a:lnTo>
                      <a:pt x="33" y="33"/>
                    </a:lnTo>
                    <a:lnTo>
                      <a:pt x="8" y="75"/>
                    </a:lnTo>
                    <a:lnTo>
                      <a:pt x="0" y="126"/>
                    </a:lnTo>
                    <a:lnTo>
                      <a:pt x="8" y="176"/>
                    </a:lnTo>
                    <a:lnTo>
                      <a:pt x="33" y="218"/>
                    </a:lnTo>
                    <a:lnTo>
                      <a:pt x="67" y="244"/>
                    </a:lnTo>
                    <a:lnTo>
                      <a:pt x="117" y="252"/>
                    </a:lnTo>
                    <a:lnTo>
                      <a:pt x="168" y="244"/>
                    </a:lnTo>
                    <a:lnTo>
                      <a:pt x="210" y="218"/>
                    </a:lnTo>
                    <a:lnTo>
                      <a:pt x="235" y="176"/>
                    </a:lnTo>
                    <a:lnTo>
                      <a:pt x="243" y="126"/>
                    </a:lnTo>
                    <a:lnTo>
                      <a:pt x="235" y="75"/>
                    </a:lnTo>
                    <a:lnTo>
                      <a:pt x="210" y="33"/>
                    </a:lnTo>
                    <a:lnTo>
                      <a:pt x="168" y="8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88" name="Freeform 400"/>
              <p:cNvSpPr>
                <a:spLocks/>
              </p:cNvSpPr>
              <p:nvPr/>
            </p:nvSpPr>
            <p:spPr bwMode="auto">
              <a:xfrm>
                <a:off x="4343" y="2165"/>
                <a:ext cx="219" cy="218"/>
              </a:xfrm>
              <a:custGeom>
                <a:avLst/>
                <a:gdLst>
                  <a:gd name="T0" fmla="*/ 109 w 219"/>
                  <a:gd name="T1" fmla="*/ 0 h 218"/>
                  <a:gd name="T2" fmla="*/ 67 w 219"/>
                  <a:gd name="T3" fmla="*/ 8 h 218"/>
                  <a:gd name="T4" fmla="*/ 34 w 219"/>
                  <a:gd name="T5" fmla="*/ 33 h 218"/>
                  <a:gd name="T6" fmla="*/ 9 w 219"/>
                  <a:gd name="T7" fmla="*/ 67 h 218"/>
                  <a:gd name="T8" fmla="*/ 0 w 219"/>
                  <a:gd name="T9" fmla="*/ 109 h 218"/>
                  <a:gd name="T10" fmla="*/ 9 w 219"/>
                  <a:gd name="T11" fmla="*/ 151 h 218"/>
                  <a:gd name="T12" fmla="*/ 34 w 219"/>
                  <a:gd name="T13" fmla="*/ 185 h 218"/>
                  <a:gd name="T14" fmla="*/ 67 w 219"/>
                  <a:gd name="T15" fmla="*/ 210 h 218"/>
                  <a:gd name="T16" fmla="*/ 109 w 219"/>
                  <a:gd name="T17" fmla="*/ 218 h 218"/>
                  <a:gd name="T18" fmla="*/ 151 w 219"/>
                  <a:gd name="T19" fmla="*/ 210 h 218"/>
                  <a:gd name="T20" fmla="*/ 185 w 219"/>
                  <a:gd name="T21" fmla="*/ 185 h 218"/>
                  <a:gd name="T22" fmla="*/ 210 w 219"/>
                  <a:gd name="T23" fmla="*/ 151 h 218"/>
                  <a:gd name="T24" fmla="*/ 219 w 219"/>
                  <a:gd name="T25" fmla="*/ 109 h 218"/>
                  <a:gd name="T26" fmla="*/ 210 w 219"/>
                  <a:gd name="T27" fmla="*/ 67 h 218"/>
                  <a:gd name="T28" fmla="*/ 185 w 219"/>
                  <a:gd name="T29" fmla="*/ 33 h 218"/>
                  <a:gd name="T30" fmla="*/ 151 w 219"/>
                  <a:gd name="T31" fmla="*/ 8 h 218"/>
                  <a:gd name="T32" fmla="*/ 109 w 219"/>
                  <a:gd name="T33" fmla="*/ 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9"/>
                  <a:gd name="T52" fmla="*/ 0 h 218"/>
                  <a:gd name="T53" fmla="*/ 219 w 219"/>
                  <a:gd name="T54" fmla="*/ 218 h 2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9" h="218">
                    <a:moveTo>
                      <a:pt x="109" y="0"/>
                    </a:moveTo>
                    <a:lnTo>
                      <a:pt x="67" y="8"/>
                    </a:lnTo>
                    <a:lnTo>
                      <a:pt x="34" y="33"/>
                    </a:lnTo>
                    <a:lnTo>
                      <a:pt x="9" y="67"/>
                    </a:lnTo>
                    <a:lnTo>
                      <a:pt x="0" y="109"/>
                    </a:lnTo>
                    <a:lnTo>
                      <a:pt x="9" y="151"/>
                    </a:lnTo>
                    <a:lnTo>
                      <a:pt x="34" y="185"/>
                    </a:lnTo>
                    <a:lnTo>
                      <a:pt x="67" y="210"/>
                    </a:lnTo>
                    <a:lnTo>
                      <a:pt x="109" y="218"/>
                    </a:lnTo>
                    <a:lnTo>
                      <a:pt x="151" y="210"/>
                    </a:lnTo>
                    <a:lnTo>
                      <a:pt x="185" y="185"/>
                    </a:lnTo>
                    <a:lnTo>
                      <a:pt x="210" y="151"/>
                    </a:lnTo>
                    <a:lnTo>
                      <a:pt x="219" y="109"/>
                    </a:lnTo>
                    <a:lnTo>
                      <a:pt x="210" y="67"/>
                    </a:lnTo>
                    <a:lnTo>
                      <a:pt x="185" y="33"/>
                    </a:lnTo>
                    <a:lnTo>
                      <a:pt x="151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89" name="Freeform 401"/>
              <p:cNvSpPr>
                <a:spLocks/>
              </p:cNvSpPr>
              <p:nvPr/>
            </p:nvSpPr>
            <p:spPr bwMode="auto">
              <a:xfrm>
                <a:off x="4352" y="2173"/>
                <a:ext cx="201" cy="202"/>
              </a:xfrm>
              <a:custGeom>
                <a:avLst/>
                <a:gdLst>
                  <a:gd name="T0" fmla="*/ 100 w 201"/>
                  <a:gd name="T1" fmla="*/ 0 h 202"/>
                  <a:gd name="T2" fmla="*/ 58 w 201"/>
                  <a:gd name="T3" fmla="*/ 8 h 202"/>
                  <a:gd name="T4" fmla="*/ 25 w 201"/>
                  <a:gd name="T5" fmla="*/ 25 h 202"/>
                  <a:gd name="T6" fmla="*/ 8 w 201"/>
                  <a:gd name="T7" fmla="*/ 59 h 202"/>
                  <a:gd name="T8" fmla="*/ 0 w 201"/>
                  <a:gd name="T9" fmla="*/ 101 h 202"/>
                  <a:gd name="T10" fmla="*/ 8 w 201"/>
                  <a:gd name="T11" fmla="*/ 143 h 202"/>
                  <a:gd name="T12" fmla="*/ 25 w 201"/>
                  <a:gd name="T13" fmla="*/ 177 h 202"/>
                  <a:gd name="T14" fmla="*/ 58 w 201"/>
                  <a:gd name="T15" fmla="*/ 193 h 202"/>
                  <a:gd name="T16" fmla="*/ 100 w 201"/>
                  <a:gd name="T17" fmla="*/ 202 h 202"/>
                  <a:gd name="T18" fmla="*/ 134 w 201"/>
                  <a:gd name="T19" fmla="*/ 193 h 202"/>
                  <a:gd name="T20" fmla="*/ 168 w 201"/>
                  <a:gd name="T21" fmla="*/ 177 h 202"/>
                  <a:gd name="T22" fmla="*/ 193 w 201"/>
                  <a:gd name="T23" fmla="*/ 143 h 202"/>
                  <a:gd name="T24" fmla="*/ 201 w 201"/>
                  <a:gd name="T25" fmla="*/ 101 h 202"/>
                  <a:gd name="T26" fmla="*/ 193 w 201"/>
                  <a:gd name="T27" fmla="*/ 59 h 202"/>
                  <a:gd name="T28" fmla="*/ 168 w 201"/>
                  <a:gd name="T29" fmla="*/ 25 h 202"/>
                  <a:gd name="T30" fmla="*/ 134 w 201"/>
                  <a:gd name="T31" fmla="*/ 8 h 202"/>
                  <a:gd name="T32" fmla="*/ 100 w 201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202"/>
                  <a:gd name="T53" fmla="*/ 201 w 201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202">
                    <a:moveTo>
                      <a:pt x="100" y="0"/>
                    </a:moveTo>
                    <a:lnTo>
                      <a:pt x="58" y="8"/>
                    </a:lnTo>
                    <a:lnTo>
                      <a:pt x="25" y="25"/>
                    </a:lnTo>
                    <a:lnTo>
                      <a:pt x="8" y="59"/>
                    </a:lnTo>
                    <a:lnTo>
                      <a:pt x="0" y="101"/>
                    </a:lnTo>
                    <a:lnTo>
                      <a:pt x="8" y="143"/>
                    </a:lnTo>
                    <a:lnTo>
                      <a:pt x="25" y="177"/>
                    </a:lnTo>
                    <a:lnTo>
                      <a:pt x="58" y="193"/>
                    </a:lnTo>
                    <a:lnTo>
                      <a:pt x="100" y="202"/>
                    </a:lnTo>
                    <a:lnTo>
                      <a:pt x="134" y="193"/>
                    </a:lnTo>
                    <a:lnTo>
                      <a:pt x="168" y="177"/>
                    </a:lnTo>
                    <a:lnTo>
                      <a:pt x="193" y="143"/>
                    </a:lnTo>
                    <a:lnTo>
                      <a:pt x="201" y="101"/>
                    </a:lnTo>
                    <a:lnTo>
                      <a:pt x="193" y="59"/>
                    </a:lnTo>
                    <a:lnTo>
                      <a:pt x="168" y="25"/>
                    </a:lnTo>
                    <a:lnTo>
                      <a:pt x="134" y="8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90" name="Freeform 402"/>
              <p:cNvSpPr>
                <a:spLocks/>
              </p:cNvSpPr>
              <p:nvPr/>
            </p:nvSpPr>
            <p:spPr bwMode="auto">
              <a:xfrm>
                <a:off x="4360" y="2181"/>
                <a:ext cx="185" cy="194"/>
              </a:xfrm>
              <a:custGeom>
                <a:avLst/>
                <a:gdLst>
                  <a:gd name="T0" fmla="*/ 92 w 185"/>
                  <a:gd name="T1" fmla="*/ 0 h 194"/>
                  <a:gd name="T2" fmla="*/ 59 w 185"/>
                  <a:gd name="T3" fmla="*/ 9 h 194"/>
                  <a:gd name="T4" fmla="*/ 25 w 185"/>
                  <a:gd name="T5" fmla="*/ 26 h 194"/>
                  <a:gd name="T6" fmla="*/ 8 w 185"/>
                  <a:gd name="T7" fmla="*/ 59 h 194"/>
                  <a:gd name="T8" fmla="*/ 0 w 185"/>
                  <a:gd name="T9" fmla="*/ 93 h 194"/>
                  <a:gd name="T10" fmla="*/ 8 w 185"/>
                  <a:gd name="T11" fmla="*/ 127 h 194"/>
                  <a:gd name="T12" fmla="*/ 25 w 185"/>
                  <a:gd name="T13" fmla="*/ 160 h 194"/>
                  <a:gd name="T14" fmla="*/ 59 w 185"/>
                  <a:gd name="T15" fmla="*/ 185 h 194"/>
                  <a:gd name="T16" fmla="*/ 92 w 185"/>
                  <a:gd name="T17" fmla="*/ 194 h 194"/>
                  <a:gd name="T18" fmla="*/ 126 w 185"/>
                  <a:gd name="T19" fmla="*/ 185 h 194"/>
                  <a:gd name="T20" fmla="*/ 160 w 185"/>
                  <a:gd name="T21" fmla="*/ 160 h 194"/>
                  <a:gd name="T22" fmla="*/ 176 w 185"/>
                  <a:gd name="T23" fmla="*/ 127 h 194"/>
                  <a:gd name="T24" fmla="*/ 185 w 185"/>
                  <a:gd name="T25" fmla="*/ 93 h 194"/>
                  <a:gd name="T26" fmla="*/ 176 w 185"/>
                  <a:gd name="T27" fmla="*/ 59 h 194"/>
                  <a:gd name="T28" fmla="*/ 160 w 185"/>
                  <a:gd name="T29" fmla="*/ 26 h 194"/>
                  <a:gd name="T30" fmla="*/ 126 w 185"/>
                  <a:gd name="T31" fmla="*/ 9 h 194"/>
                  <a:gd name="T32" fmla="*/ 92 w 185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94"/>
                  <a:gd name="T53" fmla="*/ 185 w 185"/>
                  <a:gd name="T54" fmla="*/ 194 h 1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94">
                    <a:moveTo>
                      <a:pt x="92" y="0"/>
                    </a:moveTo>
                    <a:lnTo>
                      <a:pt x="59" y="9"/>
                    </a:lnTo>
                    <a:lnTo>
                      <a:pt x="25" y="26"/>
                    </a:lnTo>
                    <a:lnTo>
                      <a:pt x="8" y="59"/>
                    </a:lnTo>
                    <a:lnTo>
                      <a:pt x="0" y="93"/>
                    </a:lnTo>
                    <a:lnTo>
                      <a:pt x="8" y="127"/>
                    </a:lnTo>
                    <a:lnTo>
                      <a:pt x="25" y="160"/>
                    </a:lnTo>
                    <a:lnTo>
                      <a:pt x="59" y="185"/>
                    </a:lnTo>
                    <a:lnTo>
                      <a:pt x="92" y="194"/>
                    </a:lnTo>
                    <a:lnTo>
                      <a:pt x="126" y="185"/>
                    </a:lnTo>
                    <a:lnTo>
                      <a:pt x="160" y="160"/>
                    </a:lnTo>
                    <a:lnTo>
                      <a:pt x="176" y="127"/>
                    </a:lnTo>
                    <a:lnTo>
                      <a:pt x="185" y="93"/>
                    </a:lnTo>
                    <a:lnTo>
                      <a:pt x="176" y="59"/>
                    </a:lnTo>
                    <a:lnTo>
                      <a:pt x="160" y="26"/>
                    </a:lnTo>
                    <a:lnTo>
                      <a:pt x="126" y="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91" name="Freeform 403"/>
              <p:cNvSpPr>
                <a:spLocks/>
              </p:cNvSpPr>
              <p:nvPr/>
            </p:nvSpPr>
            <p:spPr bwMode="auto">
              <a:xfrm>
                <a:off x="4368" y="2190"/>
                <a:ext cx="177" cy="176"/>
              </a:xfrm>
              <a:custGeom>
                <a:avLst/>
                <a:gdLst>
                  <a:gd name="T0" fmla="*/ 84 w 177"/>
                  <a:gd name="T1" fmla="*/ 0 h 176"/>
                  <a:gd name="T2" fmla="*/ 51 w 177"/>
                  <a:gd name="T3" fmla="*/ 8 h 176"/>
                  <a:gd name="T4" fmla="*/ 26 w 177"/>
                  <a:gd name="T5" fmla="*/ 25 h 176"/>
                  <a:gd name="T6" fmla="*/ 9 w 177"/>
                  <a:gd name="T7" fmla="*/ 50 h 176"/>
                  <a:gd name="T8" fmla="*/ 0 w 177"/>
                  <a:gd name="T9" fmla="*/ 84 h 176"/>
                  <a:gd name="T10" fmla="*/ 9 w 177"/>
                  <a:gd name="T11" fmla="*/ 118 h 176"/>
                  <a:gd name="T12" fmla="*/ 26 w 177"/>
                  <a:gd name="T13" fmla="*/ 151 h 176"/>
                  <a:gd name="T14" fmla="*/ 51 w 177"/>
                  <a:gd name="T15" fmla="*/ 168 h 176"/>
                  <a:gd name="T16" fmla="*/ 84 w 177"/>
                  <a:gd name="T17" fmla="*/ 176 h 176"/>
                  <a:gd name="T18" fmla="*/ 118 w 177"/>
                  <a:gd name="T19" fmla="*/ 168 h 176"/>
                  <a:gd name="T20" fmla="*/ 152 w 177"/>
                  <a:gd name="T21" fmla="*/ 151 h 176"/>
                  <a:gd name="T22" fmla="*/ 168 w 177"/>
                  <a:gd name="T23" fmla="*/ 118 h 176"/>
                  <a:gd name="T24" fmla="*/ 177 w 177"/>
                  <a:gd name="T25" fmla="*/ 84 h 176"/>
                  <a:gd name="T26" fmla="*/ 168 w 177"/>
                  <a:gd name="T27" fmla="*/ 50 h 176"/>
                  <a:gd name="T28" fmla="*/ 152 w 177"/>
                  <a:gd name="T29" fmla="*/ 25 h 176"/>
                  <a:gd name="T30" fmla="*/ 118 w 177"/>
                  <a:gd name="T31" fmla="*/ 8 h 176"/>
                  <a:gd name="T32" fmla="*/ 84 w 177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76"/>
                  <a:gd name="T53" fmla="*/ 177 w 177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76">
                    <a:moveTo>
                      <a:pt x="84" y="0"/>
                    </a:moveTo>
                    <a:lnTo>
                      <a:pt x="51" y="8"/>
                    </a:lnTo>
                    <a:lnTo>
                      <a:pt x="26" y="25"/>
                    </a:lnTo>
                    <a:lnTo>
                      <a:pt x="9" y="50"/>
                    </a:lnTo>
                    <a:lnTo>
                      <a:pt x="0" y="84"/>
                    </a:lnTo>
                    <a:lnTo>
                      <a:pt x="9" y="118"/>
                    </a:lnTo>
                    <a:lnTo>
                      <a:pt x="26" y="151"/>
                    </a:lnTo>
                    <a:lnTo>
                      <a:pt x="51" y="168"/>
                    </a:lnTo>
                    <a:lnTo>
                      <a:pt x="84" y="176"/>
                    </a:lnTo>
                    <a:lnTo>
                      <a:pt x="118" y="168"/>
                    </a:lnTo>
                    <a:lnTo>
                      <a:pt x="152" y="151"/>
                    </a:lnTo>
                    <a:lnTo>
                      <a:pt x="168" y="118"/>
                    </a:lnTo>
                    <a:lnTo>
                      <a:pt x="177" y="84"/>
                    </a:lnTo>
                    <a:lnTo>
                      <a:pt x="168" y="50"/>
                    </a:lnTo>
                    <a:lnTo>
                      <a:pt x="152" y="25"/>
                    </a:lnTo>
                    <a:lnTo>
                      <a:pt x="118" y="8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92" name="Freeform 404"/>
              <p:cNvSpPr>
                <a:spLocks/>
              </p:cNvSpPr>
              <p:nvPr/>
            </p:nvSpPr>
            <p:spPr bwMode="auto">
              <a:xfrm>
                <a:off x="4377" y="2198"/>
                <a:ext cx="159" cy="160"/>
              </a:xfrm>
              <a:custGeom>
                <a:avLst/>
                <a:gdLst>
                  <a:gd name="T0" fmla="*/ 75 w 159"/>
                  <a:gd name="T1" fmla="*/ 0 h 160"/>
                  <a:gd name="T2" fmla="*/ 50 w 159"/>
                  <a:gd name="T3" fmla="*/ 9 h 160"/>
                  <a:gd name="T4" fmla="*/ 25 w 159"/>
                  <a:gd name="T5" fmla="*/ 25 h 160"/>
                  <a:gd name="T6" fmla="*/ 8 w 159"/>
                  <a:gd name="T7" fmla="*/ 51 h 160"/>
                  <a:gd name="T8" fmla="*/ 0 w 159"/>
                  <a:gd name="T9" fmla="*/ 76 h 160"/>
                  <a:gd name="T10" fmla="*/ 8 w 159"/>
                  <a:gd name="T11" fmla="*/ 110 h 160"/>
                  <a:gd name="T12" fmla="*/ 25 w 159"/>
                  <a:gd name="T13" fmla="*/ 135 h 160"/>
                  <a:gd name="T14" fmla="*/ 50 w 159"/>
                  <a:gd name="T15" fmla="*/ 152 h 160"/>
                  <a:gd name="T16" fmla="*/ 75 w 159"/>
                  <a:gd name="T17" fmla="*/ 160 h 160"/>
                  <a:gd name="T18" fmla="*/ 109 w 159"/>
                  <a:gd name="T19" fmla="*/ 152 h 160"/>
                  <a:gd name="T20" fmla="*/ 134 w 159"/>
                  <a:gd name="T21" fmla="*/ 135 h 160"/>
                  <a:gd name="T22" fmla="*/ 151 w 159"/>
                  <a:gd name="T23" fmla="*/ 110 h 160"/>
                  <a:gd name="T24" fmla="*/ 159 w 159"/>
                  <a:gd name="T25" fmla="*/ 76 h 160"/>
                  <a:gd name="T26" fmla="*/ 151 w 159"/>
                  <a:gd name="T27" fmla="*/ 51 h 160"/>
                  <a:gd name="T28" fmla="*/ 134 w 159"/>
                  <a:gd name="T29" fmla="*/ 25 h 160"/>
                  <a:gd name="T30" fmla="*/ 109 w 159"/>
                  <a:gd name="T31" fmla="*/ 9 h 160"/>
                  <a:gd name="T32" fmla="*/ 75 w 159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160"/>
                  <a:gd name="T53" fmla="*/ 159 w 159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160">
                    <a:moveTo>
                      <a:pt x="75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76"/>
                    </a:lnTo>
                    <a:lnTo>
                      <a:pt x="8" y="110"/>
                    </a:lnTo>
                    <a:lnTo>
                      <a:pt x="25" y="135"/>
                    </a:lnTo>
                    <a:lnTo>
                      <a:pt x="50" y="152"/>
                    </a:lnTo>
                    <a:lnTo>
                      <a:pt x="75" y="160"/>
                    </a:lnTo>
                    <a:lnTo>
                      <a:pt x="109" y="152"/>
                    </a:lnTo>
                    <a:lnTo>
                      <a:pt x="134" y="135"/>
                    </a:lnTo>
                    <a:lnTo>
                      <a:pt x="151" y="110"/>
                    </a:lnTo>
                    <a:lnTo>
                      <a:pt x="159" y="76"/>
                    </a:lnTo>
                    <a:lnTo>
                      <a:pt x="151" y="51"/>
                    </a:lnTo>
                    <a:lnTo>
                      <a:pt x="134" y="25"/>
                    </a:lnTo>
                    <a:lnTo>
                      <a:pt x="109" y="9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93" name="Freeform 405"/>
              <p:cNvSpPr>
                <a:spLocks/>
              </p:cNvSpPr>
              <p:nvPr/>
            </p:nvSpPr>
            <p:spPr bwMode="auto">
              <a:xfrm>
                <a:off x="4385" y="2207"/>
                <a:ext cx="143" cy="143"/>
              </a:xfrm>
              <a:custGeom>
                <a:avLst/>
                <a:gdLst>
                  <a:gd name="T0" fmla="*/ 67 w 143"/>
                  <a:gd name="T1" fmla="*/ 0 h 143"/>
                  <a:gd name="T2" fmla="*/ 42 w 143"/>
                  <a:gd name="T3" fmla="*/ 8 h 143"/>
                  <a:gd name="T4" fmla="*/ 17 w 143"/>
                  <a:gd name="T5" fmla="*/ 16 h 143"/>
                  <a:gd name="T6" fmla="*/ 9 w 143"/>
                  <a:gd name="T7" fmla="*/ 42 h 143"/>
                  <a:gd name="T8" fmla="*/ 0 w 143"/>
                  <a:gd name="T9" fmla="*/ 67 h 143"/>
                  <a:gd name="T10" fmla="*/ 9 w 143"/>
                  <a:gd name="T11" fmla="*/ 101 h 143"/>
                  <a:gd name="T12" fmla="*/ 17 w 143"/>
                  <a:gd name="T13" fmla="*/ 117 h 143"/>
                  <a:gd name="T14" fmla="*/ 42 w 143"/>
                  <a:gd name="T15" fmla="*/ 134 h 143"/>
                  <a:gd name="T16" fmla="*/ 67 w 143"/>
                  <a:gd name="T17" fmla="*/ 143 h 143"/>
                  <a:gd name="T18" fmla="*/ 101 w 143"/>
                  <a:gd name="T19" fmla="*/ 134 h 143"/>
                  <a:gd name="T20" fmla="*/ 118 w 143"/>
                  <a:gd name="T21" fmla="*/ 117 h 143"/>
                  <a:gd name="T22" fmla="*/ 135 w 143"/>
                  <a:gd name="T23" fmla="*/ 101 h 143"/>
                  <a:gd name="T24" fmla="*/ 143 w 143"/>
                  <a:gd name="T25" fmla="*/ 67 h 143"/>
                  <a:gd name="T26" fmla="*/ 135 w 143"/>
                  <a:gd name="T27" fmla="*/ 42 h 143"/>
                  <a:gd name="T28" fmla="*/ 118 w 143"/>
                  <a:gd name="T29" fmla="*/ 16 h 143"/>
                  <a:gd name="T30" fmla="*/ 101 w 143"/>
                  <a:gd name="T31" fmla="*/ 8 h 143"/>
                  <a:gd name="T32" fmla="*/ 67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67" y="0"/>
                    </a:moveTo>
                    <a:lnTo>
                      <a:pt x="42" y="8"/>
                    </a:lnTo>
                    <a:lnTo>
                      <a:pt x="17" y="16"/>
                    </a:lnTo>
                    <a:lnTo>
                      <a:pt x="9" y="42"/>
                    </a:lnTo>
                    <a:lnTo>
                      <a:pt x="0" y="67"/>
                    </a:lnTo>
                    <a:lnTo>
                      <a:pt x="9" y="101"/>
                    </a:lnTo>
                    <a:lnTo>
                      <a:pt x="17" y="117"/>
                    </a:lnTo>
                    <a:lnTo>
                      <a:pt x="42" y="134"/>
                    </a:lnTo>
                    <a:lnTo>
                      <a:pt x="67" y="143"/>
                    </a:lnTo>
                    <a:lnTo>
                      <a:pt x="101" y="134"/>
                    </a:lnTo>
                    <a:lnTo>
                      <a:pt x="118" y="117"/>
                    </a:lnTo>
                    <a:lnTo>
                      <a:pt x="135" y="101"/>
                    </a:lnTo>
                    <a:lnTo>
                      <a:pt x="143" y="67"/>
                    </a:lnTo>
                    <a:lnTo>
                      <a:pt x="135" y="42"/>
                    </a:lnTo>
                    <a:lnTo>
                      <a:pt x="118" y="16"/>
                    </a:lnTo>
                    <a:lnTo>
                      <a:pt x="101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94" name="Freeform 406"/>
              <p:cNvSpPr>
                <a:spLocks/>
              </p:cNvSpPr>
              <p:nvPr/>
            </p:nvSpPr>
            <p:spPr bwMode="auto">
              <a:xfrm>
                <a:off x="4394" y="2215"/>
                <a:ext cx="126" cy="126"/>
              </a:xfrm>
              <a:custGeom>
                <a:avLst/>
                <a:gdLst>
                  <a:gd name="T0" fmla="*/ 58 w 126"/>
                  <a:gd name="T1" fmla="*/ 0 h 126"/>
                  <a:gd name="T2" fmla="*/ 33 w 126"/>
                  <a:gd name="T3" fmla="*/ 8 h 126"/>
                  <a:gd name="T4" fmla="*/ 16 w 126"/>
                  <a:gd name="T5" fmla="*/ 17 h 126"/>
                  <a:gd name="T6" fmla="*/ 8 w 126"/>
                  <a:gd name="T7" fmla="*/ 42 h 126"/>
                  <a:gd name="T8" fmla="*/ 0 w 126"/>
                  <a:gd name="T9" fmla="*/ 67 h 126"/>
                  <a:gd name="T10" fmla="*/ 8 w 126"/>
                  <a:gd name="T11" fmla="*/ 93 h 126"/>
                  <a:gd name="T12" fmla="*/ 16 w 126"/>
                  <a:gd name="T13" fmla="*/ 109 h 126"/>
                  <a:gd name="T14" fmla="*/ 33 w 126"/>
                  <a:gd name="T15" fmla="*/ 126 h 126"/>
                  <a:gd name="T16" fmla="*/ 58 w 126"/>
                  <a:gd name="T17" fmla="*/ 126 h 126"/>
                  <a:gd name="T18" fmla="*/ 84 w 126"/>
                  <a:gd name="T19" fmla="*/ 126 h 126"/>
                  <a:gd name="T20" fmla="*/ 109 w 126"/>
                  <a:gd name="T21" fmla="*/ 109 h 126"/>
                  <a:gd name="T22" fmla="*/ 117 w 126"/>
                  <a:gd name="T23" fmla="*/ 93 h 126"/>
                  <a:gd name="T24" fmla="*/ 126 w 126"/>
                  <a:gd name="T25" fmla="*/ 67 h 126"/>
                  <a:gd name="T26" fmla="*/ 117 w 126"/>
                  <a:gd name="T27" fmla="*/ 42 h 126"/>
                  <a:gd name="T28" fmla="*/ 109 w 126"/>
                  <a:gd name="T29" fmla="*/ 17 h 126"/>
                  <a:gd name="T30" fmla="*/ 84 w 126"/>
                  <a:gd name="T31" fmla="*/ 8 h 126"/>
                  <a:gd name="T32" fmla="*/ 58 w 126"/>
                  <a:gd name="T33" fmla="*/ 0 h 1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6"/>
                  <a:gd name="T53" fmla="*/ 126 w 126"/>
                  <a:gd name="T54" fmla="*/ 126 h 1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6">
                    <a:moveTo>
                      <a:pt x="58" y="0"/>
                    </a:moveTo>
                    <a:lnTo>
                      <a:pt x="33" y="8"/>
                    </a:lnTo>
                    <a:lnTo>
                      <a:pt x="16" y="17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93"/>
                    </a:lnTo>
                    <a:lnTo>
                      <a:pt x="16" y="109"/>
                    </a:lnTo>
                    <a:lnTo>
                      <a:pt x="33" y="126"/>
                    </a:lnTo>
                    <a:lnTo>
                      <a:pt x="58" y="126"/>
                    </a:lnTo>
                    <a:lnTo>
                      <a:pt x="84" y="126"/>
                    </a:lnTo>
                    <a:lnTo>
                      <a:pt x="109" y="109"/>
                    </a:lnTo>
                    <a:lnTo>
                      <a:pt x="117" y="93"/>
                    </a:lnTo>
                    <a:lnTo>
                      <a:pt x="126" y="67"/>
                    </a:lnTo>
                    <a:lnTo>
                      <a:pt x="117" y="42"/>
                    </a:lnTo>
                    <a:lnTo>
                      <a:pt x="109" y="17"/>
                    </a:lnTo>
                    <a:lnTo>
                      <a:pt x="84" y="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95" name="Freeform 407"/>
              <p:cNvSpPr>
                <a:spLocks/>
              </p:cNvSpPr>
              <p:nvPr/>
            </p:nvSpPr>
            <p:spPr bwMode="auto">
              <a:xfrm>
                <a:off x="4402" y="2223"/>
                <a:ext cx="109" cy="110"/>
              </a:xfrm>
              <a:custGeom>
                <a:avLst/>
                <a:gdLst>
                  <a:gd name="T0" fmla="*/ 50 w 109"/>
                  <a:gd name="T1" fmla="*/ 0 h 110"/>
                  <a:gd name="T2" fmla="*/ 34 w 109"/>
                  <a:gd name="T3" fmla="*/ 9 h 110"/>
                  <a:gd name="T4" fmla="*/ 17 w 109"/>
                  <a:gd name="T5" fmla="*/ 17 h 110"/>
                  <a:gd name="T6" fmla="*/ 8 w 109"/>
                  <a:gd name="T7" fmla="*/ 34 h 110"/>
                  <a:gd name="T8" fmla="*/ 0 w 109"/>
                  <a:gd name="T9" fmla="*/ 59 h 110"/>
                  <a:gd name="T10" fmla="*/ 8 w 109"/>
                  <a:gd name="T11" fmla="*/ 76 h 110"/>
                  <a:gd name="T12" fmla="*/ 17 w 109"/>
                  <a:gd name="T13" fmla="*/ 93 h 110"/>
                  <a:gd name="T14" fmla="*/ 34 w 109"/>
                  <a:gd name="T15" fmla="*/ 110 h 110"/>
                  <a:gd name="T16" fmla="*/ 50 w 109"/>
                  <a:gd name="T17" fmla="*/ 110 h 110"/>
                  <a:gd name="T18" fmla="*/ 76 w 109"/>
                  <a:gd name="T19" fmla="*/ 110 h 110"/>
                  <a:gd name="T20" fmla="*/ 92 w 109"/>
                  <a:gd name="T21" fmla="*/ 93 h 110"/>
                  <a:gd name="T22" fmla="*/ 109 w 109"/>
                  <a:gd name="T23" fmla="*/ 76 h 110"/>
                  <a:gd name="T24" fmla="*/ 109 w 109"/>
                  <a:gd name="T25" fmla="*/ 59 h 110"/>
                  <a:gd name="T26" fmla="*/ 109 w 109"/>
                  <a:gd name="T27" fmla="*/ 34 h 110"/>
                  <a:gd name="T28" fmla="*/ 92 w 109"/>
                  <a:gd name="T29" fmla="*/ 17 h 110"/>
                  <a:gd name="T30" fmla="*/ 76 w 109"/>
                  <a:gd name="T31" fmla="*/ 9 h 110"/>
                  <a:gd name="T32" fmla="*/ 50 w 10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10"/>
                  <a:gd name="T53" fmla="*/ 109 w 10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10">
                    <a:moveTo>
                      <a:pt x="50" y="0"/>
                    </a:moveTo>
                    <a:lnTo>
                      <a:pt x="34" y="9"/>
                    </a:lnTo>
                    <a:lnTo>
                      <a:pt x="17" y="17"/>
                    </a:lnTo>
                    <a:lnTo>
                      <a:pt x="8" y="34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7" y="93"/>
                    </a:lnTo>
                    <a:lnTo>
                      <a:pt x="34" y="110"/>
                    </a:lnTo>
                    <a:lnTo>
                      <a:pt x="50" y="110"/>
                    </a:lnTo>
                    <a:lnTo>
                      <a:pt x="76" y="110"/>
                    </a:lnTo>
                    <a:lnTo>
                      <a:pt x="92" y="93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4"/>
                    </a:lnTo>
                    <a:lnTo>
                      <a:pt x="92" y="17"/>
                    </a:lnTo>
                    <a:lnTo>
                      <a:pt x="76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96" name="Freeform 408"/>
              <p:cNvSpPr>
                <a:spLocks/>
              </p:cNvSpPr>
              <p:nvPr/>
            </p:nvSpPr>
            <p:spPr bwMode="auto">
              <a:xfrm>
                <a:off x="4410" y="2232"/>
                <a:ext cx="93" cy="92"/>
              </a:xfrm>
              <a:custGeom>
                <a:avLst/>
                <a:gdLst>
                  <a:gd name="T0" fmla="*/ 42 w 93"/>
                  <a:gd name="T1" fmla="*/ 0 h 92"/>
                  <a:gd name="T2" fmla="*/ 9 w 93"/>
                  <a:gd name="T3" fmla="*/ 17 h 92"/>
                  <a:gd name="T4" fmla="*/ 0 w 93"/>
                  <a:gd name="T5" fmla="*/ 50 h 92"/>
                  <a:gd name="T6" fmla="*/ 9 w 93"/>
                  <a:gd name="T7" fmla="*/ 84 h 92"/>
                  <a:gd name="T8" fmla="*/ 42 w 93"/>
                  <a:gd name="T9" fmla="*/ 92 h 92"/>
                  <a:gd name="T10" fmla="*/ 84 w 93"/>
                  <a:gd name="T11" fmla="*/ 84 h 92"/>
                  <a:gd name="T12" fmla="*/ 93 w 93"/>
                  <a:gd name="T13" fmla="*/ 50 h 92"/>
                  <a:gd name="T14" fmla="*/ 84 w 93"/>
                  <a:gd name="T15" fmla="*/ 17 h 92"/>
                  <a:gd name="T16" fmla="*/ 42 w 93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92"/>
                  <a:gd name="T29" fmla="*/ 93 w 93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92">
                    <a:moveTo>
                      <a:pt x="42" y="0"/>
                    </a:moveTo>
                    <a:lnTo>
                      <a:pt x="9" y="17"/>
                    </a:lnTo>
                    <a:lnTo>
                      <a:pt x="0" y="50"/>
                    </a:lnTo>
                    <a:lnTo>
                      <a:pt x="9" y="84"/>
                    </a:lnTo>
                    <a:lnTo>
                      <a:pt x="42" y="92"/>
                    </a:lnTo>
                    <a:lnTo>
                      <a:pt x="84" y="84"/>
                    </a:lnTo>
                    <a:lnTo>
                      <a:pt x="93" y="50"/>
                    </a:lnTo>
                    <a:lnTo>
                      <a:pt x="84" y="1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97" name="Freeform 409"/>
              <p:cNvSpPr>
                <a:spLocks/>
              </p:cNvSpPr>
              <p:nvPr/>
            </p:nvSpPr>
            <p:spPr bwMode="auto">
              <a:xfrm>
                <a:off x="4419" y="2240"/>
                <a:ext cx="75" cy="76"/>
              </a:xfrm>
              <a:custGeom>
                <a:avLst/>
                <a:gdLst>
                  <a:gd name="T0" fmla="*/ 42 w 75"/>
                  <a:gd name="T1" fmla="*/ 0 h 76"/>
                  <a:gd name="T2" fmla="*/ 8 w 75"/>
                  <a:gd name="T3" fmla="*/ 9 h 76"/>
                  <a:gd name="T4" fmla="*/ 0 w 75"/>
                  <a:gd name="T5" fmla="*/ 42 h 76"/>
                  <a:gd name="T6" fmla="*/ 8 w 75"/>
                  <a:gd name="T7" fmla="*/ 68 h 76"/>
                  <a:gd name="T8" fmla="*/ 42 w 75"/>
                  <a:gd name="T9" fmla="*/ 76 h 76"/>
                  <a:gd name="T10" fmla="*/ 67 w 75"/>
                  <a:gd name="T11" fmla="*/ 68 h 76"/>
                  <a:gd name="T12" fmla="*/ 75 w 75"/>
                  <a:gd name="T13" fmla="*/ 42 h 76"/>
                  <a:gd name="T14" fmla="*/ 67 w 75"/>
                  <a:gd name="T15" fmla="*/ 9 h 76"/>
                  <a:gd name="T16" fmla="*/ 42 w 75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76"/>
                  <a:gd name="T29" fmla="*/ 75 w 75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76">
                    <a:moveTo>
                      <a:pt x="42" y="0"/>
                    </a:moveTo>
                    <a:lnTo>
                      <a:pt x="8" y="9"/>
                    </a:lnTo>
                    <a:lnTo>
                      <a:pt x="0" y="42"/>
                    </a:lnTo>
                    <a:lnTo>
                      <a:pt x="8" y="68"/>
                    </a:lnTo>
                    <a:lnTo>
                      <a:pt x="42" y="76"/>
                    </a:lnTo>
                    <a:lnTo>
                      <a:pt x="67" y="68"/>
                    </a:lnTo>
                    <a:lnTo>
                      <a:pt x="75" y="42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98" name="Freeform 410"/>
              <p:cNvSpPr>
                <a:spLocks/>
              </p:cNvSpPr>
              <p:nvPr/>
            </p:nvSpPr>
            <p:spPr bwMode="auto">
              <a:xfrm>
                <a:off x="4427" y="2249"/>
                <a:ext cx="59" cy="67"/>
              </a:xfrm>
              <a:custGeom>
                <a:avLst/>
                <a:gdLst>
                  <a:gd name="T0" fmla="*/ 34 w 59"/>
                  <a:gd name="T1" fmla="*/ 0 h 67"/>
                  <a:gd name="T2" fmla="*/ 9 w 59"/>
                  <a:gd name="T3" fmla="*/ 8 h 67"/>
                  <a:gd name="T4" fmla="*/ 0 w 59"/>
                  <a:gd name="T5" fmla="*/ 33 h 67"/>
                  <a:gd name="T6" fmla="*/ 9 w 59"/>
                  <a:gd name="T7" fmla="*/ 59 h 67"/>
                  <a:gd name="T8" fmla="*/ 34 w 59"/>
                  <a:gd name="T9" fmla="*/ 67 h 67"/>
                  <a:gd name="T10" fmla="*/ 51 w 59"/>
                  <a:gd name="T11" fmla="*/ 59 h 67"/>
                  <a:gd name="T12" fmla="*/ 59 w 59"/>
                  <a:gd name="T13" fmla="*/ 33 h 67"/>
                  <a:gd name="T14" fmla="*/ 51 w 59"/>
                  <a:gd name="T15" fmla="*/ 8 h 67"/>
                  <a:gd name="T16" fmla="*/ 34 w 5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67"/>
                  <a:gd name="T29" fmla="*/ 59 w 5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67">
                    <a:moveTo>
                      <a:pt x="34" y="0"/>
                    </a:moveTo>
                    <a:lnTo>
                      <a:pt x="9" y="8"/>
                    </a:lnTo>
                    <a:lnTo>
                      <a:pt x="0" y="33"/>
                    </a:lnTo>
                    <a:lnTo>
                      <a:pt x="9" y="59"/>
                    </a:lnTo>
                    <a:lnTo>
                      <a:pt x="34" y="67"/>
                    </a:lnTo>
                    <a:lnTo>
                      <a:pt x="51" y="59"/>
                    </a:lnTo>
                    <a:lnTo>
                      <a:pt x="59" y="33"/>
                    </a:lnTo>
                    <a:lnTo>
                      <a:pt x="51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99" name="Freeform 411"/>
              <p:cNvSpPr>
                <a:spLocks/>
              </p:cNvSpPr>
              <p:nvPr/>
            </p:nvSpPr>
            <p:spPr bwMode="auto">
              <a:xfrm>
                <a:off x="4436" y="2257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8 w 50"/>
                  <a:gd name="T3" fmla="*/ 9 h 51"/>
                  <a:gd name="T4" fmla="*/ 0 w 50"/>
                  <a:gd name="T5" fmla="*/ 25 h 51"/>
                  <a:gd name="T6" fmla="*/ 8 w 50"/>
                  <a:gd name="T7" fmla="*/ 42 h 51"/>
                  <a:gd name="T8" fmla="*/ 25 w 50"/>
                  <a:gd name="T9" fmla="*/ 51 h 51"/>
                  <a:gd name="T10" fmla="*/ 42 w 50"/>
                  <a:gd name="T11" fmla="*/ 42 h 51"/>
                  <a:gd name="T12" fmla="*/ 50 w 50"/>
                  <a:gd name="T13" fmla="*/ 25 h 51"/>
                  <a:gd name="T14" fmla="*/ 42 w 50"/>
                  <a:gd name="T15" fmla="*/ 9 h 51"/>
                  <a:gd name="T16" fmla="*/ 25 w 50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1"/>
                  <a:gd name="T29" fmla="*/ 50 w 5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1">
                    <a:moveTo>
                      <a:pt x="25" y="0"/>
                    </a:moveTo>
                    <a:lnTo>
                      <a:pt x="8" y="9"/>
                    </a:lnTo>
                    <a:lnTo>
                      <a:pt x="0" y="25"/>
                    </a:lnTo>
                    <a:lnTo>
                      <a:pt x="8" y="42"/>
                    </a:lnTo>
                    <a:lnTo>
                      <a:pt x="25" y="51"/>
                    </a:lnTo>
                    <a:lnTo>
                      <a:pt x="42" y="42"/>
                    </a:lnTo>
                    <a:lnTo>
                      <a:pt x="50" y="25"/>
                    </a:lnTo>
                    <a:lnTo>
                      <a:pt x="42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00" name="Freeform 412"/>
              <p:cNvSpPr>
                <a:spLocks/>
              </p:cNvSpPr>
              <p:nvPr/>
            </p:nvSpPr>
            <p:spPr bwMode="auto">
              <a:xfrm>
                <a:off x="4444" y="2266"/>
                <a:ext cx="34" cy="33"/>
              </a:xfrm>
              <a:custGeom>
                <a:avLst/>
                <a:gdLst>
                  <a:gd name="T0" fmla="*/ 17 w 34"/>
                  <a:gd name="T1" fmla="*/ 0 h 33"/>
                  <a:gd name="T2" fmla="*/ 8 w 34"/>
                  <a:gd name="T3" fmla="*/ 8 h 33"/>
                  <a:gd name="T4" fmla="*/ 0 w 34"/>
                  <a:gd name="T5" fmla="*/ 16 h 33"/>
                  <a:gd name="T6" fmla="*/ 8 w 34"/>
                  <a:gd name="T7" fmla="*/ 25 h 33"/>
                  <a:gd name="T8" fmla="*/ 17 w 34"/>
                  <a:gd name="T9" fmla="*/ 33 h 33"/>
                  <a:gd name="T10" fmla="*/ 25 w 34"/>
                  <a:gd name="T11" fmla="*/ 25 h 33"/>
                  <a:gd name="T12" fmla="*/ 34 w 34"/>
                  <a:gd name="T13" fmla="*/ 16 h 33"/>
                  <a:gd name="T14" fmla="*/ 25 w 34"/>
                  <a:gd name="T15" fmla="*/ 8 h 33"/>
                  <a:gd name="T16" fmla="*/ 17 w 34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3"/>
                  <a:gd name="T29" fmla="*/ 34 w 34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3">
                    <a:moveTo>
                      <a:pt x="17" y="0"/>
                    </a:moveTo>
                    <a:lnTo>
                      <a:pt x="8" y="8"/>
                    </a:lnTo>
                    <a:lnTo>
                      <a:pt x="0" y="16"/>
                    </a:lnTo>
                    <a:lnTo>
                      <a:pt x="8" y="25"/>
                    </a:lnTo>
                    <a:lnTo>
                      <a:pt x="17" y="33"/>
                    </a:lnTo>
                    <a:lnTo>
                      <a:pt x="25" y="25"/>
                    </a:lnTo>
                    <a:lnTo>
                      <a:pt x="34" y="16"/>
                    </a:lnTo>
                    <a:lnTo>
                      <a:pt x="25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01" name="Freeform 413"/>
              <p:cNvSpPr>
                <a:spLocks/>
              </p:cNvSpPr>
              <p:nvPr/>
            </p:nvSpPr>
            <p:spPr bwMode="auto">
              <a:xfrm>
                <a:off x="4452" y="2274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0 h 17"/>
                  <a:gd name="T4" fmla="*/ 0 w 17"/>
                  <a:gd name="T5" fmla="*/ 8 h 17"/>
                  <a:gd name="T6" fmla="*/ 0 w 17"/>
                  <a:gd name="T7" fmla="*/ 17 h 17"/>
                  <a:gd name="T8" fmla="*/ 9 w 17"/>
                  <a:gd name="T9" fmla="*/ 17 h 17"/>
                  <a:gd name="T10" fmla="*/ 17 w 17"/>
                  <a:gd name="T11" fmla="*/ 17 h 17"/>
                  <a:gd name="T12" fmla="*/ 17 w 17"/>
                  <a:gd name="T13" fmla="*/ 8 h 17"/>
                  <a:gd name="T14" fmla="*/ 17 w 17"/>
                  <a:gd name="T15" fmla="*/ 0 h 17"/>
                  <a:gd name="T16" fmla="*/ 9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9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11" name="Group 430"/>
            <p:cNvGrpSpPr>
              <a:grpSpLocks/>
            </p:cNvGrpSpPr>
            <p:nvPr/>
          </p:nvGrpSpPr>
          <p:grpSpPr bwMode="auto">
            <a:xfrm>
              <a:off x="4068763" y="3597275"/>
              <a:ext cx="400050" cy="346075"/>
              <a:chOff x="2563" y="2266"/>
              <a:chExt cx="252" cy="218"/>
            </a:xfrm>
          </p:grpSpPr>
          <p:sp>
            <p:nvSpPr>
              <p:cNvPr id="772" name="Freeform 415"/>
              <p:cNvSpPr>
                <a:spLocks/>
              </p:cNvSpPr>
              <p:nvPr/>
            </p:nvSpPr>
            <p:spPr bwMode="auto">
              <a:xfrm>
                <a:off x="2563" y="2266"/>
                <a:ext cx="252" cy="218"/>
              </a:xfrm>
              <a:custGeom>
                <a:avLst/>
                <a:gdLst>
                  <a:gd name="T0" fmla="*/ 126 w 252"/>
                  <a:gd name="T1" fmla="*/ 0 h 218"/>
                  <a:gd name="T2" fmla="*/ 252 w 252"/>
                  <a:gd name="T3" fmla="*/ 218 h 218"/>
                  <a:gd name="T4" fmla="*/ 0 w 252"/>
                  <a:gd name="T5" fmla="*/ 218 h 218"/>
                  <a:gd name="T6" fmla="*/ 126 w 252"/>
                  <a:gd name="T7" fmla="*/ 0 h 2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218"/>
                  <a:gd name="T14" fmla="*/ 252 w 252"/>
                  <a:gd name="T15" fmla="*/ 218 h 2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218">
                    <a:moveTo>
                      <a:pt x="126" y="0"/>
                    </a:moveTo>
                    <a:lnTo>
                      <a:pt x="252" y="218"/>
                    </a:lnTo>
                    <a:lnTo>
                      <a:pt x="0" y="21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0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73" name="Freeform 416"/>
              <p:cNvSpPr>
                <a:spLocks/>
              </p:cNvSpPr>
              <p:nvPr/>
            </p:nvSpPr>
            <p:spPr bwMode="auto">
              <a:xfrm>
                <a:off x="2571" y="2274"/>
                <a:ext cx="227" cy="202"/>
              </a:xfrm>
              <a:custGeom>
                <a:avLst/>
                <a:gdLst>
                  <a:gd name="T0" fmla="*/ 118 w 227"/>
                  <a:gd name="T1" fmla="*/ 0 h 202"/>
                  <a:gd name="T2" fmla="*/ 227 w 227"/>
                  <a:gd name="T3" fmla="*/ 202 h 202"/>
                  <a:gd name="T4" fmla="*/ 0 w 227"/>
                  <a:gd name="T5" fmla="*/ 202 h 202"/>
                  <a:gd name="T6" fmla="*/ 118 w 227"/>
                  <a:gd name="T7" fmla="*/ 0 h 2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202"/>
                  <a:gd name="T14" fmla="*/ 227 w 227"/>
                  <a:gd name="T15" fmla="*/ 202 h 2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202">
                    <a:moveTo>
                      <a:pt x="118" y="0"/>
                    </a:moveTo>
                    <a:lnTo>
                      <a:pt x="227" y="202"/>
                    </a:lnTo>
                    <a:lnTo>
                      <a:pt x="0" y="202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1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74" name="Freeform 417"/>
              <p:cNvSpPr>
                <a:spLocks/>
              </p:cNvSpPr>
              <p:nvPr/>
            </p:nvSpPr>
            <p:spPr bwMode="auto">
              <a:xfrm>
                <a:off x="2579" y="2282"/>
                <a:ext cx="210" cy="185"/>
              </a:xfrm>
              <a:custGeom>
                <a:avLst/>
                <a:gdLst>
                  <a:gd name="T0" fmla="*/ 110 w 210"/>
                  <a:gd name="T1" fmla="*/ 0 h 185"/>
                  <a:gd name="T2" fmla="*/ 210 w 210"/>
                  <a:gd name="T3" fmla="*/ 185 h 185"/>
                  <a:gd name="T4" fmla="*/ 0 w 210"/>
                  <a:gd name="T5" fmla="*/ 185 h 185"/>
                  <a:gd name="T6" fmla="*/ 110 w 210"/>
                  <a:gd name="T7" fmla="*/ 0 h 1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0"/>
                  <a:gd name="T13" fmla="*/ 0 h 185"/>
                  <a:gd name="T14" fmla="*/ 210 w 210"/>
                  <a:gd name="T15" fmla="*/ 185 h 1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" h="185">
                    <a:moveTo>
                      <a:pt x="110" y="0"/>
                    </a:moveTo>
                    <a:lnTo>
                      <a:pt x="210" y="185"/>
                    </a:lnTo>
                    <a:lnTo>
                      <a:pt x="0" y="185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1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75" name="Freeform 418"/>
              <p:cNvSpPr>
                <a:spLocks/>
              </p:cNvSpPr>
              <p:nvPr/>
            </p:nvSpPr>
            <p:spPr bwMode="auto">
              <a:xfrm>
                <a:off x="2588" y="2291"/>
                <a:ext cx="193" cy="168"/>
              </a:xfrm>
              <a:custGeom>
                <a:avLst/>
                <a:gdLst>
                  <a:gd name="T0" fmla="*/ 101 w 193"/>
                  <a:gd name="T1" fmla="*/ 0 h 168"/>
                  <a:gd name="T2" fmla="*/ 193 w 193"/>
                  <a:gd name="T3" fmla="*/ 168 h 168"/>
                  <a:gd name="T4" fmla="*/ 0 w 193"/>
                  <a:gd name="T5" fmla="*/ 168 h 168"/>
                  <a:gd name="T6" fmla="*/ 101 w 193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68"/>
                  <a:gd name="T14" fmla="*/ 193 w 19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68">
                    <a:moveTo>
                      <a:pt x="101" y="0"/>
                    </a:moveTo>
                    <a:lnTo>
                      <a:pt x="193" y="168"/>
                    </a:lnTo>
                    <a:lnTo>
                      <a:pt x="0" y="16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76" name="Freeform 419"/>
              <p:cNvSpPr>
                <a:spLocks/>
              </p:cNvSpPr>
              <p:nvPr/>
            </p:nvSpPr>
            <p:spPr bwMode="auto">
              <a:xfrm>
                <a:off x="2596" y="2299"/>
                <a:ext cx="177" cy="152"/>
              </a:xfrm>
              <a:custGeom>
                <a:avLst/>
                <a:gdLst>
                  <a:gd name="T0" fmla="*/ 93 w 177"/>
                  <a:gd name="T1" fmla="*/ 0 h 152"/>
                  <a:gd name="T2" fmla="*/ 177 w 177"/>
                  <a:gd name="T3" fmla="*/ 152 h 152"/>
                  <a:gd name="T4" fmla="*/ 0 w 177"/>
                  <a:gd name="T5" fmla="*/ 152 h 152"/>
                  <a:gd name="T6" fmla="*/ 93 w 177"/>
                  <a:gd name="T7" fmla="*/ 0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"/>
                  <a:gd name="T13" fmla="*/ 0 h 152"/>
                  <a:gd name="T14" fmla="*/ 177 w 177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" h="152">
                    <a:moveTo>
                      <a:pt x="93" y="0"/>
                    </a:moveTo>
                    <a:lnTo>
                      <a:pt x="177" y="152"/>
                    </a:lnTo>
                    <a:lnTo>
                      <a:pt x="0" y="15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3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77" name="Freeform 420"/>
              <p:cNvSpPr>
                <a:spLocks/>
              </p:cNvSpPr>
              <p:nvPr/>
            </p:nvSpPr>
            <p:spPr bwMode="auto">
              <a:xfrm>
                <a:off x="2605" y="2299"/>
                <a:ext cx="159" cy="143"/>
              </a:xfrm>
              <a:custGeom>
                <a:avLst/>
                <a:gdLst>
                  <a:gd name="T0" fmla="*/ 84 w 159"/>
                  <a:gd name="T1" fmla="*/ 0 h 143"/>
                  <a:gd name="T2" fmla="*/ 159 w 159"/>
                  <a:gd name="T3" fmla="*/ 143 h 143"/>
                  <a:gd name="T4" fmla="*/ 0 w 159"/>
                  <a:gd name="T5" fmla="*/ 143 h 143"/>
                  <a:gd name="T6" fmla="*/ 84 w 159"/>
                  <a:gd name="T7" fmla="*/ 0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43"/>
                  <a:gd name="T14" fmla="*/ 159 w 159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43">
                    <a:moveTo>
                      <a:pt x="84" y="0"/>
                    </a:moveTo>
                    <a:lnTo>
                      <a:pt x="159" y="143"/>
                    </a:lnTo>
                    <a:lnTo>
                      <a:pt x="0" y="14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3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78" name="Freeform 421"/>
              <p:cNvSpPr>
                <a:spLocks/>
              </p:cNvSpPr>
              <p:nvPr/>
            </p:nvSpPr>
            <p:spPr bwMode="auto">
              <a:xfrm>
                <a:off x="2613" y="2308"/>
                <a:ext cx="143" cy="126"/>
              </a:xfrm>
              <a:custGeom>
                <a:avLst/>
                <a:gdLst>
                  <a:gd name="T0" fmla="*/ 76 w 143"/>
                  <a:gd name="T1" fmla="*/ 0 h 126"/>
                  <a:gd name="T2" fmla="*/ 143 w 143"/>
                  <a:gd name="T3" fmla="*/ 126 h 126"/>
                  <a:gd name="T4" fmla="*/ 0 w 143"/>
                  <a:gd name="T5" fmla="*/ 126 h 126"/>
                  <a:gd name="T6" fmla="*/ 76 w 143"/>
                  <a:gd name="T7" fmla="*/ 0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26"/>
                  <a:gd name="T14" fmla="*/ 143 w 143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26">
                    <a:moveTo>
                      <a:pt x="76" y="0"/>
                    </a:moveTo>
                    <a:lnTo>
                      <a:pt x="143" y="126"/>
                    </a:lnTo>
                    <a:lnTo>
                      <a:pt x="0" y="12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4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79" name="Freeform 422"/>
              <p:cNvSpPr>
                <a:spLocks/>
              </p:cNvSpPr>
              <p:nvPr/>
            </p:nvSpPr>
            <p:spPr bwMode="auto">
              <a:xfrm>
                <a:off x="2621" y="2316"/>
                <a:ext cx="126" cy="109"/>
              </a:xfrm>
              <a:custGeom>
                <a:avLst/>
                <a:gdLst>
                  <a:gd name="T0" fmla="*/ 68 w 126"/>
                  <a:gd name="T1" fmla="*/ 0 h 109"/>
                  <a:gd name="T2" fmla="*/ 126 w 126"/>
                  <a:gd name="T3" fmla="*/ 109 h 109"/>
                  <a:gd name="T4" fmla="*/ 0 w 126"/>
                  <a:gd name="T5" fmla="*/ 109 h 109"/>
                  <a:gd name="T6" fmla="*/ 68 w 126"/>
                  <a:gd name="T7" fmla="*/ 0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09"/>
                  <a:gd name="T14" fmla="*/ 126 w 126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09">
                    <a:moveTo>
                      <a:pt x="68" y="0"/>
                    </a:moveTo>
                    <a:lnTo>
                      <a:pt x="126" y="109"/>
                    </a:lnTo>
                    <a:lnTo>
                      <a:pt x="0" y="109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80" name="Freeform 423"/>
              <p:cNvSpPr>
                <a:spLocks/>
              </p:cNvSpPr>
              <p:nvPr/>
            </p:nvSpPr>
            <p:spPr bwMode="auto">
              <a:xfrm>
                <a:off x="2630" y="2324"/>
                <a:ext cx="117" cy="110"/>
              </a:xfrm>
              <a:custGeom>
                <a:avLst/>
                <a:gdLst>
                  <a:gd name="T0" fmla="*/ 59 w 117"/>
                  <a:gd name="T1" fmla="*/ 0 h 110"/>
                  <a:gd name="T2" fmla="*/ 117 w 117"/>
                  <a:gd name="T3" fmla="*/ 110 h 110"/>
                  <a:gd name="T4" fmla="*/ 0 w 117"/>
                  <a:gd name="T5" fmla="*/ 110 h 110"/>
                  <a:gd name="T6" fmla="*/ 59 w 117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110"/>
                  <a:gd name="T14" fmla="*/ 117 w 117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110">
                    <a:moveTo>
                      <a:pt x="59" y="0"/>
                    </a:moveTo>
                    <a:lnTo>
                      <a:pt x="117" y="110"/>
                    </a:lnTo>
                    <a:lnTo>
                      <a:pt x="0" y="11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5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81" name="Freeform 424"/>
              <p:cNvSpPr>
                <a:spLocks/>
              </p:cNvSpPr>
              <p:nvPr/>
            </p:nvSpPr>
            <p:spPr bwMode="auto">
              <a:xfrm>
                <a:off x="2638" y="2333"/>
                <a:ext cx="101" cy="92"/>
              </a:xfrm>
              <a:custGeom>
                <a:avLst/>
                <a:gdLst>
                  <a:gd name="T0" fmla="*/ 51 w 101"/>
                  <a:gd name="T1" fmla="*/ 0 h 92"/>
                  <a:gd name="T2" fmla="*/ 101 w 101"/>
                  <a:gd name="T3" fmla="*/ 92 h 92"/>
                  <a:gd name="T4" fmla="*/ 0 w 101"/>
                  <a:gd name="T5" fmla="*/ 92 h 92"/>
                  <a:gd name="T6" fmla="*/ 51 w 101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92"/>
                  <a:gd name="T14" fmla="*/ 101 w 101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92">
                    <a:moveTo>
                      <a:pt x="51" y="0"/>
                    </a:moveTo>
                    <a:lnTo>
                      <a:pt x="101" y="92"/>
                    </a:lnTo>
                    <a:lnTo>
                      <a:pt x="0" y="9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6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82" name="Freeform 425"/>
              <p:cNvSpPr>
                <a:spLocks/>
              </p:cNvSpPr>
              <p:nvPr/>
            </p:nvSpPr>
            <p:spPr bwMode="auto">
              <a:xfrm>
                <a:off x="2647" y="2333"/>
                <a:ext cx="84" cy="84"/>
              </a:xfrm>
              <a:custGeom>
                <a:avLst/>
                <a:gdLst>
                  <a:gd name="T0" fmla="*/ 42 w 84"/>
                  <a:gd name="T1" fmla="*/ 0 h 84"/>
                  <a:gd name="T2" fmla="*/ 84 w 84"/>
                  <a:gd name="T3" fmla="*/ 84 h 84"/>
                  <a:gd name="T4" fmla="*/ 0 w 84"/>
                  <a:gd name="T5" fmla="*/ 84 h 84"/>
                  <a:gd name="T6" fmla="*/ 42 w 84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4"/>
                  <a:gd name="T14" fmla="*/ 84 w 84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83" name="Freeform 426"/>
              <p:cNvSpPr>
                <a:spLocks/>
              </p:cNvSpPr>
              <p:nvPr/>
            </p:nvSpPr>
            <p:spPr bwMode="auto">
              <a:xfrm>
                <a:off x="2655" y="2341"/>
                <a:ext cx="67" cy="68"/>
              </a:xfrm>
              <a:custGeom>
                <a:avLst/>
                <a:gdLst>
                  <a:gd name="T0" fmla="*/ 34 w 67"/>
                  <a:gd name="T1" fmla="*/ 0 h 68"/>
                  <a:gd name="T2" fmla="*/ 67 w 67"/>
                  <a:gd name="T3" fmla="*/ 68 h 68"/>
                  <a:gd name="T4" fmla="*/ 0 w 67"/>
                  <a:gd name="T5" fmla="*/ 68 h 68"/>
                  <a:gd name="T6" fmla="*/ 34 w 67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34" y="0"/>
                    </a:moveTo>
                    <a:lnTo>
                      <a:pt x="67" y="68"/>
                    </a:lnTo>
                    <a:lnTo>
                      <a:pt x="0" y="6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70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84" name="Freeform 427"/>
              <p:cNvSpPr>
                <a:spLocks/>
              </p:cNvSpPr>
              <p:nvPr/>
            </p:nvSpPr>
            <p:spPr bwMode="auto">
              <a:xfrm>
                <a:off x="2663" y="2350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6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6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85" name="Freeform 428"/>
              <p:cNvSpPr>
                <a:spLocks/>
              </p:cNvSpPr>
              <p:nvPr/>
            </p:nvSpPr>
            <p:spPr bwMode="auto">
              <a:xfrm>
                <a:off x="2672" y="2358"/>
                <a:ext cx="33" cy="34"/>
              </a:xfrm>
              <a:custGeom>
                <a:avLst/>
                <a:gdLst>
                  <a:gd name="T0" fmla="*/ 17 w 33"/>
                  <a:gd name="T1" fmla="*/ 0 h 34"/>
                  <a:gd name="T2" fmla="*/ 33 w 33"/>
                  <a:gd name="T3" fmla="*/ 34 h 34"/>
                  <a:gd name="T4" fmla="*/ 0 w 33"/>
                  <a:gd name="T5" fmla="*/ 34 h 34"/>
                  <a:gd name="T6" fmla="*/ 17 w 33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4"/>
                  <a:gd name="T14" fmla="*/ 33 w 33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4">
                    <a:moveTo>
                      <a:pt x="17" y="0"/>
                    </a:moveTo>
                    <a:lnTo>
                      <a:pt x="33" y="34"/>
                    </a:lnTo>
                    <a:lnTo>
                      <a:pt x="0" y="3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7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86" name="Freeform 429"/>
              <p:cNvSpPr>
                <a:spLocks/>
              </p:cNvSpPr>
              <p:nvPr/>
            </p:nvSpPr>
            <p:spPr bwMode="auto">
              <a:xfrm>
                <a:off x="2680" y="2366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17 w 17"/>
                  <a:gd name="T3" fmla="*/ 17 h 17"/>
                  <a:gd name="T4" fmla="*/ 0 w 17"/>
                  <a:gd name="T5" fmla="*/ 17 h 17"/>
                  <a:gd name="T6" fmla="*/ 9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9" y="0"/>
                    </a:moveTo>
                    <a:lnTo>
                      <a:pt x="17" y="17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7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12" name="Group 444"/>
            <p:cNvGrpSpPr>
              <a:grpSpLocks/>
            </p:cNvGrpSpPr>
            <p:nvPr/>
          </p:nvGrpSpPr>
          <p:grpSpPr bwMode="auto">
            <a:xfrm>
              <a:off x="3227388" y="2474913"/>
              <a:ext cx="360362" cy="347662"/>
              <a:chOff x="2033" y="1559"/>
              <a:chExt cx="227" cy="219"/>
            </a:xfrm>
          </p:grpSpPr>
          <p:sp>
            <p:nvSpPr>
              <p:cNvPr id="759" name="Freeform 431"/>
              <p:cNvSpPr>
                <a:spLocks/>
              </p:cNvSpPr>
              <p:nvPr/>
            </p:nvSpPr>
            <p:spPr bwMode="auto">
              <a:xfrm>
                <a:off x="2033" y="1559"/>
                <a:ext cx="227" cy="219"/>
              </a:xfrm>
              <a:custGeom>
                <a:avLst/>
                <a:gdLst>
                  <a:gd name="T0" fmla="*/ 118 w 227"/>
                  <a:gd name="T1" fmla="*/ 0 h 219"/>
                  <a:gd name="T2" fmla="*/ 227 w 227"/>
                  <a:gd name="T3" fmla="*/ 219 h 219"/>
                  <a:gd name="T4" fmla="*/ 0 w 227"/>
                  <a:gd name="T5" fmla="*/ 219 h 219"/>
                  <a:gd name="T6" fmla="*/ 118 w 227"/>
                  <a:gd name="T7" fmla="*/ 0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219"/>
                  <a:gd name="T14" fmla="*/ 227 w 227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219">
                    <a:moveTo>
                      <a:pt x="118" y="0"/>
                    </a:moveTo>
                    <a:lnTo>
                      <a:pt x="227" y="219"/>
                    </a:lnTo>
                    <a:lnTo>
                      <a:pt x="0" y="219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0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60" name="Freeform 432"/>
              <p:cNvSpPr>
                <a:spLocks/>
              </p:cNvSpPr>
              <p:nvPr/>
            </p:nvSpPr>
            <p:spPr bwMode="auto">
              <a:xfrm>
                <a:off x="2050" y="1567"/>
                <a:ext cx="193" cy="194"/>
              </a:xfrm>
              <a:custGeom>
                <a:avLst/>
                <a:gdLst>
                  <a:gd name="T0" fmla="*/ 101 w 193"/>
                  <a:gd name="T1" fmla="*/ 0 h 194"/>
                  <a:gd name="T2" fmla="*/ 193 w 193"/>
                  <a:gd name="T3" fmla="*/ 194 h 194"/>
                  <a:gd name="T4" fmla="*/ 0 w 193"/>
                  <a:gd name="T5" fmla="*/ 194 h 194"/>
                  <a:gd name="T6" fmla="*/ 101 w 193"/>
                  <a:gd name="T7" fmla="*/ 0 h 1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94"/>
                  <a:gd name="T14" fmla="*/ 193 w 193"/>
                  <a:gd name="T15" fmla="*/ 194 h 1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94">
                    <a:moveTo>
                      <a:pt x="101" y="0"/>
                    </a:moveTo>
                    <a:lnTo>
                      <a:pt x="193" y="194"/>
                    </a:lnTo>
                    <a:lnTo>
                      <a:pt x="0" y="19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1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61" name="Freeform 433"/>
              <p:cNvSpPr>
                <a:spLocks/>
              </p:cNvSpPr>
              <p:nvPr/>
            </p:nvSpPr>
            <p:spPr bwMode="auto">
              <a:xfrm>
                <a:off x="2059" y="1576"/>
                <a:ext cx="176" cy="176"/>
              </a:xfrm>
              <a:custGeom>
                <a:avLst/>
                <a:gdLst>
                  <a:gd name="T0" fmla="*/ 92 w 176"/>
                  <a:gd name="T1" fmla="*/ 0 h 176"/>
                  <a:gd name="T2" fmla="*/ 176 w 176"/>
                  <a:gd name="T3" fmla="*/ 176 h 176"/>
                  <a:gd name="T4" fmla="*/ 0 w 176"/>
                  <a:gd name="T5" fmla="*/ 176 h 176"/>
                  <a:gd name="T6" fmla="*/ 92 w 176"/>
                  <a:gd name="T7" fmla="*/ 0 h 1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6"/>
                  <a:gd name="T13" fmla="*/ 0 h 176"/>
                  <a:gd name="T14" fmla="*/ 176 w 176"/>
                  <a:gd name="T15" fmla="*/ 176 h 1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6" h="176">
                    <a:moveTo>
                      <a:pt x="92" y="0"/>
                    </a:moveTo>
                    <a:lnTo>
                      <a:pt x="176" y="176"/>
                    </a:lnTo>
                    <a:lnTo>
                      <a:pt x="0" y="176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22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62" name="Freeform 434"/>
              <p:cNvSpPr>
                <a:spLocks/>
              </p:cNvSpPr>
              <p:nvPr/>
            </p:nvSpPr>
            <p:spPr bwMode="auto">
              <a:xfrm>
                <a:off x="2067" y="1584"/>
                <a:ext cx="160" cy="160"/>
              </a:xfrm>
              <a:custGeom>
                <a:avLst/>
                <a:gdLst>
                  <a:gd name="T0" fmla="*/ 84 w 160"/>
                  <a:gd name="T1" fmla="*/ 0 h 160"/>
                  <a:gd name="T2" fmla="*/ 160 w 160"/>
                  <a:gd name="T3" fmla="*/ 160 h 160"/>
                  <a:gd name="T4" fmla="*/ 0 w 160"/>
                  <a:gd name="T5" fmla="*/ 160 h 160"/>
                  <a:gd name="T6" fmla="*/ 84 w 160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160"/>
                  <a:gd name="T14" fmla="*/ 160 w 160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160">
                    <a:moveTo>
                      <a:pt x="84" y="0"/>
                    </a:moveTo>
                    <a:lnTo>
                      <a:pt x="160" y="160"/>
                    </a:lnTo>
                    <a:lnTo>
                      <a:pt x="0" y="16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2E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63" name="Freeform 435"/>
              <p:cNvSpPr>
                <a:spLocks/>
              </p:cNvSpPr>
              <p:nvPr/>
            </p:nvSpPr>
            <p:spPr bwMode="auto">
              <a:xfrm>
                <a:off x="2075" y="1593"/>
                <a:ext cx="143" cy="143"/>
              </a:xfrm>
              <a:custGeom>
                <a:avLst/>
                <a:gdLst>
                  <a:gd name="T0" fmla="*/ 76 w 143"/>
                  <a:gd name="T1" fmla="*/ 0 h 143"/>
                  <a:gd name="T2" fmla="*/ 143 w 143"/>
                  <a:gd name="T3" fmla="*/ 143 h 143"/>
                  <a:gd name="T4" fmla="*/ 0 w 143"/>
                  <a:gd name="T5" fmla="*/ 143 h 143"/>
                  <a:gd name="T6" fmla="*/ 76 w 143"/>
                  <a:gd name="T7" fmla="*/ 0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43"/>
                  <a:gd name="T14" fmla="*/ 143 w 143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43">
                    <a:moveTo>
                      <a:pt x="76" y="0"/>
                    </a:moveTo>
                    <a:lnTo>
                      <a:pt x="143" y="143"/>
                    </a:lnTo>
                    <a:lnTo>
                      <a:pt x="0" y="143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3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64" name="Freeform 436"/>
              <p:cNvSpPr>
                <a:spLocks/>
              </p:cNvSpPr>
              <p:nvPr/>
            </p:nvSpPr>
            <p:spPr bwMode="auto">
              <a:xfrm>
                <a:off x="2084" y="1601"/>
                <a:ext cx="126" cy="126"/>
              </a:xfrm>
              <a:custGeom>
                <a:avLst/>
                <a:gdLst>
                  <a:gd name="T0" fmla="*/ 67 w 126"/>
                  <a:gd name="T1" fmla="*/ 0 h 126"/>
                  <a:gd name="T2" fmla="*/ 126 w 126"/>
                  <a:gd name="T3" fmla="*/ 126 h 126"/>
                  <a:gd name="T4" fmla="*/ 0 w 126"/>
                  <a:gd name="T5" fmla="*/ 126 h 126"/>
                  <a:gd name="T6" fmla="*/ 67 w 126"/>
                  <a:gd name="T7" fmla="*/ 0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26"/>
                  <a:gd name="T14" fmla="*/ 126 w 126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26">
                    <a:moveTo>
                      <a:pt x="67" y="0"/>
                    </a:moveTo>
                    <a:lnTo>
                      <a:pt x="126" y="126"/>
                    </a:lnTo>
                    <a:lnTo>
                      <a:pt x="0" y="126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4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65" name="Freeform 437"/>
              <p:cNvSpPr>
                <a:spLocks/>
              </p:cNvSpPr>
              <p:nvPr/>
            </p:nvSpPr>
            <p:spPr bwMode="auto">
              <a:xfrm>
                <a:off x="2092" y="1609"/>
                <a:ext cx="118" cy="110"/>
              </a:xfrm>
              <a:custGeom>
                <a:avLst/>
                <a:gdLst>
                  <a:gd name="T0" fmla="*/ 59 w 118"/>
                  <a:gd name="T1" fmla="*/ 0 h 110"/>
                  <a:gd name="T2" fmla="*/ 118 w 118"/>
                  <a:gd name="T3" fmla="*/ 110 h 110"/>
                  <a:gd name="T4" fmla="*/ 0 w 118"/>
                  <a:gd name="T5" fmla="*/ 110 h 110"/>
                  <a:gd name="T6" fmla="*/ 59 w 11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10"/>
                  <a:gd name="T14" fmla="*/ 118 w 11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10">
                    <a:moveTo>
                      <a:pt x="59" y="0"/>
                    </a:moveTo>
                    <a:lnTo>
                      <a:pt x="118" y="110"/>
                    </a:lnTo>
                    <a:lnTo>
                      <a:pt x="0" y="11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5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66" name="Freeform 438"/>
              <p:cNvSpPr>
                <a:spLocks/>
              </p:cNvSpPr>
              <p:nvPr/>
            </p:nvSpPr>
            <p:spPr bwMode="auto">
              <a:xfrm>
                <a:off x="2101" y="1618"/>
                <a:ext cx="100" cy="101"/>
              </a:xfrm>
              <a:custGeom>
                <a:avLst/>
                <a:gdLst>
                  <a:gd name="T0" fmla="*/ 50 w 100"/>
                  <a:gd name="T1" fmla="*/ 0 h 101"/>
                  <a:gd name="T2" fmla="*/ 100 w 100"/>
                  <a:gd name="T3" fmla="*/ 101 h 101"/>
                  <a:gd name="T4" fmla="*/ 0 w 100"/>
                  <a:gd name="T5" fmla="*/ 101 h 101"/>
                  <a:gd name="T6" fmla="*/ 50 w 100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01"/>
                  <a:gd name="T14" fmla="*/ 100 w 100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01">
                    <a:moveTo>
                      <a:pt x="50" y="0"/>
                    </a:moveTo>
                    <a:lnTo>
                      <a:pt x="100" y="101"/>
                    </a:lnTo>
                    <a:lnTo>
                      <a:pt x="0" y="10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5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67" name="Freeform 439"/>
              <p:cNvSpPr>
                <a:spLocks/>
              </p:cNvSpPr>
              <p:nvPr/>
            </p:nvSpPr>
            <p:spPr bwMode="auto">
              <a:xfrm>
                <a:off x="2109" y="1626"/>
                <a:ext cx="84" cy="84"/>
              </a:xfrm>
              <a:custGeom>
                <a:avLst/>
                <a:gdLst>
                  <a:gd name="T0" fmla="*/ 42 w 84"/>
                  <a:gd name="T1" fmla="*/ 0 h 84"/>
                  <a:gd name="T2" fmla="*/ 84 w 84"/>
                  <a:gd name="T3" fmla="*/ 84 h 84"/>
                  <a:gd name="T4" fmla="*/ 0 w 84"/>
                  <a:gd name="T5" fmla="*/ 84 h 84"/>
                  <a:gd name="T6" fmla="*/ 42 w 84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4"/>
                  <a:gd name="T14" fmla="*/ 84 w 84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68" name="Freeform 440"/>
              <p:cNvSpPr>
                <a:spLocks/>
              </p:cNvSpPr>
              <p:nvPr/>
            </p:nvSpPr>
            <p:spPr bwMode="auto">
              <a:xfrm>
                <a:off x="2117" y="1635"/>
                <a:ext cx="68" cy="67"/>
              </a:xfrm>
              <a:custGeom>
                <a:avLst/>
                <a:gdLst>
                  <a:gd name="T0" fmla="*/ 34 w 68"/>
                  <a:gd name="T1" fmla="*/ 0 h 67"/>
                  <a:gd name="T2" fmla="*/ 68 w 68"/>
                  <a:gd name="T3" fmla="*/ 67 h 67"/>
                  <a:gd name="T4" fmla="*/ 0 w 68"/>
                  <a:gd name="T5" fmla="*/ 67 h 67"/>
                  <a:gd name="T6" fmla="*/ 34 w 68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7"/>
                  <a:gd name="T14" fmla="*/ 68 w 68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7">
                    <a:moveTo>
                      <a:pt x="34" y="0"/>
                    </a:moveTo>
                    <a:lnTo>
                      <a:pt x="68" y="67"/>
                    </a:lnTo>
                    <a:lnTo>
                      <a:pt x="0" y="6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6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69" name="Freeform 441"/>
              <p:cNvSpPr>
                <a:spLocks/>
              </p:cNvSpPr>
              <p:nvPr/>
            </p:nvSpPr>
            <p:spPr bwMode="auto">
              <a:xfrm>
                <a:off x="2126" y="1643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51 h 51"/>
                  <a:gd name="T4" fmla="*/ 0 w 50"/>
                  <a:gd name="T5" fmla="*/ 51 h 51"/>
                  <a:gd name="T6" fmla="*/ 25 w 50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1"/>
                  <a:gd name="T14" fmla="*/ 50 w 50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1">
                    <a:moveTo>
                      <a:pt x="25" y="0"/>
                    </a:moveTo>
                    <a:lnTo>
                      <a:pt x="50" y="51"/>
                    </a:lnTo>
                    <a:lnTo>
                      <a:pt x="0" y="5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7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70" name="Freeform 442"/>
              <p:cNvSpPr>
                <a:spLocks/>
              </p:cNvSpPr>
              <p:nvPr/>
            </p:nvSpPr>
            <p:spPr bwMode="auto">
              <a:xfrm>
                <a:off x="2134" y="1651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34 h 34"/>
                  <a:gd name="T4" fmla="*/ 0 w 34"/>
                  <a:gd name="T5" fmla="*/ 34 h 34"/>
                  <a:gd name="T6" fmla="*/ 17 w 34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4"/>
                  <a:gd name="T14" fmla="*/ 34 w 3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4">
                    <a:moveTo>
                      <a:pt x="17" y="0"/>
                    </a:moveTo>
                    <a:lnTo>
                      <a:pt x="34" y="34"/>
                    </a:lnTo>
                    <a:lnTo>
                      <a:pt x="0" y="3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7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71" name="Freeform 443"/>
              <p:cNvSpPr>
                <a:spLocks/>
              </p:cNvSpPr>
              <p:nvPr/>
            </p:nvSpPr>
            <p:spPr bwMode="auto">
              <a:xfrm>
                <a:off x="2143" y="1660"/>
                <a:ext cx="16" cy="17"/>
              </a:xfrm>
              <a:custGeom>
                <a:avLst/>
                <a:gdLst>
                  <a:gd name="T0" fmla="*/ 8 w 16"/>
                  <a:gd name="T1" fmla="*/ 0 h 17"/>
                  <a:gd name="T2" fmla="*/ 16 w 16"/>
                  <a:gd name="T3" fmla="*/ 17 h 17"/>
                  <a:gd name="T4" fmla="*/ 0 w 16"/>
                  <a:gd name="T5" fmla="*/ 17 h 17"/>
                  <a:gd name="T6" fmla="*/ 8 w 1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7"/>
                  <a:gd name="T14" fmla="*/ 16 w 16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7">
                    <a:moveTo>
                      <a:pt x="8" y="0"/>
                    </a:moveTo>
                    <a:lnTo>
                      <a:pt x="16" y="17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13" name="Group 460"/>
            <p:cNvGrpSpPr>
              <a:grpSpLocks/>
            </p:cNvGrpSpPr>
            <p:nvPr/>
          </p:nvGrpSpPr>
          <p:grpSpPr bwMode="auto">
            <a:xfrm>
              <a:off x="5468938" y="3597275"/>
              <a:ext cx="400050" cy="346075"/>
              <a:chOff x="3445" y="2266"/>
              <a:chExt cx="252" cy="218"/>
            </a:xfrm>
          </p:grpSpPr>
          <p:sp>
            <p:nvSpPr>
              <p:cNvPr id="744" name="Freeform 445"/>
              <p:cNvSpPr>
                <a:spLocks/>
              </p:cNvSpPr>
              <p:nvPr/>
            </p:nvSpPr>
            <p:spPr bwMode="auto">
              <a:xfrm>
                <a:off x="3445" y="2266"/>
                <a:ext cx="252" cy="218"/>
              </a:xfrm>
              <a:custGeom>
                <a:avLst/>
                <a:gdLst>
                  <a:gd name="T0" fmla="*/ 126 w 252"/>
                  <a:gd name="T1" fmla="*/ 0 h 218"/>
                  <a:gd name="T2" fmla="*/ 252 w 252"/>
                  <a:gd name="T3" fmla="*/ 218 h 218"/>
                  <a:gd name="T4" fmla="*/ 0 w 252"/>
                  <a:gd name="T5" fmla="*/ 218 h 218"/>
                  <a:gd name="T6" fmla="*/ 126 w 252"/>
                  <a:gd name="T7" fmla="*/ 0 h 2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218"/>
                  <a:gd name="T14" fmla="*/ 252 w 252"/>
                  <a:gd name="T15" fmla="*/ 218 h 2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218">
                    <a:moveTo>
                      <a:pt x="126" y="0"/>
                    </a:moveTo>
                    <a:lnTo>
                      <a:pt x="252" y="218"/>
                    </a:lnTo>
                    <a:lnTo>
                      <a:pt x="0" y="21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0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45" name="Freeform 446"/>
              <p:cNvSpPr>
                <a:spLocks/>
              </p:cNvSpPr>
              <p:nvPr/>
            </p:nvSpPr>
            <p:spPr bwMode="auto">
              <a:xfrm>
                <a:off x="3453" y="2274"/>
                <a:ext cx="227" cy="202"/>
              </a:xfrm>
              <a:custGeom>
                <a:avLst/>
                <a:gdLst>
                  <a:gd name="T0" fmla="*/ 118 w 227"/>
                  <a:gd name="T1" fmla="*/ 0 h 202"/>
                  <a:gd name="T2" fmla="*/ 227 w 227"/>
                  <a:gd name="T3" fmla="*/ 202 h 202"/>
                  <a:gd name="T4" fmla="*/ 0 w 227"/>
                  <a:gd name="T5" fmla="*/ 202 h 202"/>
                  <a:gd name="T6" fmla="*/ 118 w 227"/>
                  <a:gd name="T7" fmla="*/ 0 h 2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202"/>
                  <a:gd name="T14" fmla="*/ 227 w 227"/>
                  <a:gd name="T15" fmla="*/ 202 h 2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202">
                    <a:moveTo>
                      <a:pt x="118" y="0"/>
                    </a:moveTo>
                    <a:lnTo>
                      <a:pt x="227" y="202"/>
                    </a:lnTo>
                    <a:lnTo>
                      <a:pt x="0" y="202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1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46" name="Freeform 447"/>
              <p:cNvSpPr>
                <a:spLocks/>
              </p:cNvSpPr>
              <p:nvPr/>
            </p:nvSpPr>
            <p:spPr bwMode="auto">
              <a:xfrm>
                <a:off x="3461" y="2282"/>
                <a:ext cx="210" cy="185"/>
              </a:xfrm>
              <a:custGeom>
                <a:avLst/>
                <a:gdLst>
                  <a:gd name="T0" fmla="*/ 110 w 210"/>
                  <a:gd name="T1" fmla="*/ 0 h 185"/>
                  <a:gd name="T2" fmla="*/ 210 w 210"/>
                  <a:gd name="T3" fmla="*/ 185 h 185"/>
                  <a:gd name="T4" fmla="*/ 0 w 210"/>
                  <a:gd name="T5" fmla="*/ 185 h 185"/>
                  <a:gd name="T6" fmla="*/ 110 w 210"/>
                  <a:gd name="T7" fmla="*/ 0 h 1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0"/>
                  <a:gd name="T13" fmla="*/ 0 h 185"/>
                  <a:gd name="T14" fmla="*/ 210 w 210"/>
                  <a:gd name="T15" fmla="*/ 185 h 1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" h="185">
                    <a:moveTo>
                      <a:pt x="110" y="0"/>
                    </a:moveTo>
                    <a:lnTo>
                      <a:pt x="210" y="185"/>
                    </a:lnTo>
                    <a:lnTo>
                      <a:pt x="0" y="185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1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47" name="Freeform 448"/>
              <p:cNvSpPr>
                <a:spLocks/>
              </p:cNvSpPr>
              <p:nvPr/>
            </p:nvSpPr>
            <p:spPr bwMode="auto">
              <a:xfrm>
                <a:off x="3470" y="2291"/>
                <a:ext cx="193" cy="168"/>
              </a:xfrm>
              <a:custGeom>
                <a:avLst/>
                <a:gdLst>
                  <a:gd name="T0" fmla="*/ 101 w 193"/>
                  <a:gd name="T1" fmla="*/ 0 h 168"/>
                  <a:gd name="T2" fmla="*/ 193 w 193"/>
                  <a:gd name="T3" fmla="*/ 168 h 168"/>
                  <a:gd name="T4" fmla="*/ 0 w 193"/>
                  <a:gd name="T5" fmla="*/ 168 h 168"/>
                  <a:gd name="T6" fmla="*/ 101 w 193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68"/>
                  <a:gd name="T14" fmla="*/ 193 w 19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68">
                    <a:moveTo>
                      <a:pt x="101" y="0"/>
                    </a:moveTo>
                    <a:lnTo>
                      <a:pt x="193" y="168"/>
                    </a:lnTo>
                    <a:lnTo>
                      <a:pt x="0" y="16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48" name="Freeform 449"/>
              <p:cNvSpPr>
                <a:spLocks/>
              </p:cNvSpPr>
              <p:nvPr/>
            </p:nvSpPr>
            <p:spPr bwMode="auto">
              <a:xfrm>
                <a:off x="3478" y="2299"/>
                <a:ext cx="177" cy="152"/>
              </a:xfrm>
              <a:custGeom>
                <a:avLst/>
                <a:gdLst>
                  <a:gd name="T0" fmla="*/ 93 w 177"/>
                  <a:gd name="T1" fmla="*/ 0 h 152"/>
                  <a:gd name="T2" fmla="*/ 177 w 177"/>
                  <a:gd name="T3" fmla="*/ 152 h 152"/>
                  <a:gd name="T4" fmla="*/ 0 w 177"/>
                  <a:gd name="T5" fmla="*/ 152 h 152"/>
                  <a:gd name="T6" fmla="*/ 93 w 177"/>
                  <a:gd name="T7" fmla="*/ 0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"/>
                  <a:gd name="T13" fmla="*/ 0 h 152"/>
                  <a:gd name="T14" fmla="*/ 177 w 177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" h="152">
                    <a:moveTo>
                      <a:pt x="93" y="0"/>
                    </a:moveTo>
                    <a:lnTo>
                      <a:pt x="177" y="152"/>
                    </a:lnTo>
                    <a:lnTo>
                      <a:pt x="0" y="15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3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49" name="Freeform 450"/>
              <p:cNvSpPr>
                <a:spLocks/>
              </p:cNvSpPr>
              <p:nvPr/>
            </p:nvSpPr>
            <p:spPr bwMode="auto">
              <a:xfrm>
                <a:off x="3487" y="2299"/>
                <a:ext cx="159" cy="143"/>
              </a:xfrm>
              <a:custGeom>
                <a:avLst/>
                <a:gdLst>
                  <a:gd name="T0" fmla="*/ 84 w 159"/>
                  <a:gd name="T1" fmla="*/ 0 h 143"/>
                  <a:gd name="T2" fmla="*/ 159 w 159"/>
                  <a:gd name="T3" fmla="*/ 143 h 143"/>
                  <a:gd name="T4" fmla="*/ 0 w 159"/>
                  <a:gd name="T5" fmla="*/ 143 h 143"/>
                  <a:gd name="T6" fmla="*/ 84 w 159"/>
                  <a:gd name="T7" fmla="*/ 0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43"/>
                  <a:gd name="T14" fmla="*/ 159 w 159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43">
                    <a:moveTo>
                      <a:pt x="84" y="0"/>
                    </a:moveTo>
                    <a:lnTo>
                      <a:pt x="159" y="143"/>
                    </a:lnTo>
                    <a:lnTo>
                      <a:pt x="0" y="14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3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50" name="Freeform 451"/>
              <p:cNvSpPr>
                <a:spLocks/>
              </p:cNvSpPr>
              <p:nvPr/>
            </p:nvSpPr>
            <p:spPr bwMode="auto">
              <a:xfrm>
                <a:off x="3495" y="2308"/>
                <a:ext cx="143" cy="126"/>
              </a:xfrm>
              <a:custGeom>
                <a:avLst/>
                <a:gdLst>
                  <a:gd name="T0" fmla="*/ 76 w 143"/>
                  <a:gd name="T1" fmla="*/ 0 h 126"/>
                  <a:gd name="T2" fmla="*/ 143 w 143"/>
                  <a:gd name="T3" fmla="*/ 126 h 126"/>
                  <a:gd name="T4" fmla="*/ 0 w 143"/>
                  <a:gd name="T5" fmla="*/ 126 h 126"/>
                  <a:gd name="T6" fmla="*/ 76 w 143"/>
                  <a:gd name="T7" fmla="*/ 0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26"/>
                  <a:gd name="T14" fmla="*/ 143 w 143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26">
                    <a:moveTo>
                      <a:pt x="76" y="0"/>
                    </a:moveTo>
                    <a:lnTo>
                      <a:pt x="143" y="126"/>
                    </a:lnTo>
                    <a:lnTo>
                      <a:pt x="0" y="12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4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51" name="Freeform 452"/>
              <p:cNvSpPr>
                <a:spLocks/>
              </p:cNvSpPr>
              <p:nvPr/>
            </p:nvSpPr>
            <p:spPr bwMode="auto">
              <a:xfrm>
                <a:off x="3503" y="2316"/>
                <a:ext cx="126" cy="109"/>
              </a:xfrm>
              <a:custGeom>
                <a:avLst/>
                <a:gdLst>
                  <a:gd name="T0" fmla="*/ 68 w 126"/>
                  <a:gd name="T1" fmla="*/ 0 h 109"/>
                  <a:gd name="T2" fmla="*/ 126 w 126"/>
                  <a:gd name="T3" fmla="*/ 109 h 109"/>
                  <a:gd name="T4" fmla="*/ 0 w 126"/>
                  <a:gd name="T5" fmla="*/ 109 h 109"/>
                  <a:gd name="T6" fmla="*/ 68 w 126"/>
                  <a:gd name="T7" fmla="*/ 0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09"/>
                  <a:gd name="T14" fmla="*/ 126 w 126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09">
                    <a:moveTo>
                      <a:pt x="68" y="0"/>
                    </a:moveTo>
                    <a:lnTo>
                      <a:pt x="126" y="109"/>
                    </a:lnTo>
                    <a:lnTo>
                      <a:pt x="0" y="109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52" name="Freeform 453"/>
              <p:cNvSpPr>
                <a:spLocks/>
              </p:cNvSpPr>
              <p:nvPr/>
            </p:nvSpPr>
            <p:spPr bwMode="auto">
              <a:xfrm>
                <a:off x="3512" y="2324"/>
                <a:ext cx="117" cy="110"/>
              </a:xfrm>
              <a:custGeom>
                <a:avLst/>
                <a:gdLst>
                  <a:gd name="T0" fmla="*/ 59 w 117"/>
                  <a:gd name="T1" fmla="*/ 0 h 110"/>
                  <a:gd name="T2" fmla="*/ 117 w 117"/>
                  <a:gd name="T3" fmla="*/ 110 h 110"/>
                  <a:gd name="T4" fmla="*/ 0 w 117"/>
                  <a:gd name="T5" fmla="*/ 110 h 110"/>
                  <a:gd name="T6" fmla="*/ 59 w 117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110"/>
                  <a:gd name="T14" fmla="*/ 117 w 117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110">
                    <a:moveTo>
                      <a:pt x="59" y="0"/>
                    </a:moveTo>
                    <a:lnTo>
                      <a:pt x="117" y="110"/>
                    </a:lnTo>
                    <a:lnTo>
                      <a:pt x="0" y="11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5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53" name="Freeform 454"/>
              <p:cNvSpPr>
                <a:spLocks/>
              </p:cNvSpPr>
              <p:nvPr/>
            </p:nvSpPr>
            <p:spPr bwMode="auto">
              <a:xfrm>
                <a:off x="3520" y="2333"/>
                <a:ext cx="101" cy="92"/>
              </a:xfrm>
              <a:custGeom>
                <a:avLst/>
                <a:gdLst>
                  <a:gd name="T0" fmla="*/ 51 w 101"/>
                  <a:gd name="T1" fmla="*/ 0 h 92"/>
                  <a:gd name="T2" fmla="*/ 101 w 101"/>
                  <a:gd name="T3" fmla="*/ 92 h 92"/>
                  <a:gd name="T4" fmla="*/ 0 w 101"/>
                  <a:gd name="T5" fmla="*/ 92 h 92"/>
                  <a:gd name="T6" fmla="*/ 51 w 101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92"/>
                  <a:gd name="T14" fmla="*/ 101 w 101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92">
                    <a:moveTo>
                      <a:pt x="51" y="0"/>
                    </a:moveTo>
                    <a:lnTo>
                      <a:pt x="101" y="92"/>
                    </a:lnTo>
                    <a:lnTo>
                      <a:pt x="0" y="9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6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54" name="Freeform 455"/>
              <p:cNvSpPr>
                <a:spLocks/>
              </p:cNvSpPr>
              <p:nvPr/>
            </p:nvSpPr>
            <p:spPr bwMode="auto">
              <a:xfrm>
                <a:off x="3529" y="2333"/>
                <a:ext cx="84" cy="84"/>
              </a:xfrm>
              <a:custGeom>
                <a:avLst/>
                <a:gdLst>
                  <a:gd name="T0" fmla="*/ 42 w 84"/>
                  <a:gd name="T1" fmla="*/ 0 h 84"/>
                  <a:gd name="T2" fmla="*/ 84 w 84"/>
                  <a:gd name="T3" fmla="*/ 84 h 84"/>
                  <a:gd name="T4" fmla="*/ 0 w 84"/>
                  <a:gd name="T5" fmla="*/ 84 h 84"/>
                  <a:gd name="T6" fmla="*/ 42 w 84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4"/>
                  <a:gd name="T14" fmla="*/ 84 w 84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55" name="Freeform 456"/>
              <p:cNvSpPr>
                <a:spLocks/>
              </p:cNvSpPr>
              <p:nvPr/>
            </p:nvSpPr>
            <p:spPr bwMode="auto">
              <a:xfrm>
                <a:off x="3537" y="2341"/>
                <a:ext cx="67" cy="68"/>
              </a:xfrm>
              <a:custGeom>
                <a:avLst/>
                <a:gdLst>
                  <a:gd name="T0" fmla="*/ 34 w 67"/>
                  <a:gd name="T1" fmla="*/ 0 h 68"/>
                  <a:gd name="T2" fmla="*/ 67 w 67"/>
                  <a:gd name="T3" fmla="*/ 68 h 68"/>
                  <a:gd name="T4" fmla="*/ 0 w 67"/>
                  <a:gd name="T5" fmla="*/ 68 h 68"/>
                  <a:gd name="T6" fmla="*/ 34 w 67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34" y="0"/>
                    </a:moveTo>
                    <a:lnTo>
                      <a:pt x="67" y="68"/>
                    </a:lnTo>
                    <a:lnTo>
                      <a:pt x="0" y="6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70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56" name="Freeform 457"/>
              <p:cNvSpPr>
                <a:spLocks/>
              </p:cNvSpPr>
              <p:nvPr/>
            </p:nvSpPr>
            <p:spPr bwMode="auto">
              <a:xfrm>
                <a:off x="3545" y="2350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6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6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57" name="Freeform 458"/>
              <p:cNvSpPr>
                <a:spLocks/>
              </p:cNvSpPr>
              <p:nvPr/>
            </p:nvSpPr>
            <p:spPr bwMode="auto">
              <a:xfrm>
                <a:off x="3554" y="2358"/>
                <a:ext cx="33" cy="34"/>
              </a:xfrm>
              <a:custGeom>
                <a:avLst/>
                <a:gdLst>
                  <a:gd name="T0" fmla="*/ 17 w 33"/>
                  <a:gd name="T1" fmla="*/ 0 h 34"/>
                  <a:gd name="T2" fmla="*/ 33 w 33"/>
                  <a:gd name="T3" fmla="*/ 34 h 34"/>
                  <a:gd name="T4" fmla="*/ 0 w 33"/>
                  <a:gd name="T5" fmla="*/ 34 h 34"/>
                  <a:gd name="T6" fmla="*/ 17 w 33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4"/>
                  <a:gd name="T14" fmla="*/ 33 w 33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4">
                    <a:moveTo>
                      <a:pt x="17" y="0"/>
                    </a:moveTo>
                    <a:lnTo>
                      <a:pt x="33" y="34"/>
                    </a:lnTo>
                    <a:lnTo>
                      <a:pt x="0" y="3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7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58" name="Freeform 459"/>
              <p:cNvSpPr>
                <a:spLocks/>
              </p:cNvSpPr>
              <p:nvPr/>
            </p:nvSpPr>
            <p:spPr bwMode="auto">
              <a:xfrm>
                <a:off x="3562" y="2366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17 w 17"/>
                  <a:gd name="T3" fmla="*/ 17 h 17"/>
                  <a:gd name="T4" fmla="*/ 0 w 17"/>
                  <a:gd name="T5" fmla="*/ 17 h 17"/>
                  <a:gd name="T6" fmla="*/ 9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9" y="0"/>
                    </a:moveTo>
                    <a:lnTo>
                      <a:pt x="17" y="17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7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14" name="Group 476"/>
            <p:cNvGrpSpPr>
              <a:grpSpLocks/>
            </p:cNvGrpSpPr>
            <p:nvPr/>
          </p:nvGrpSpPr>
          <p:grpSpPr bwMode="auto">
            <a:xfrm>
              <a:off x="1708150" y="3876675"/>
              <a:ext cx="385763" cy="387350"/>
              <a:chOff x="1076" y="2442"/>
              <a:chExt cx="243" cy="244"/>
            </a:xfrm>
          </p:grpSpPr>
          <p:sp>
            <p:nvSpPr>
              <p:cNvPr id="729" name="Freeform 461"/>
              <p:cNvSpPr>
                <a:spLocks/>
              </p:cNvSpPr>
              <p:nvPr/>
            </p:nvSpPr>
            <p:spPr bwMode="auto">
              <a:xfrm>
                <a:off x="1076" y="2442"/>
                <a:ext cx="243" cy="244"/>
              </a:xfrm>
              <a:custGeom>
                <a:avLst/>
                <a:gdLst>
                  <a:gd name="T0" fmla="*/ 126 w 243"/>
                  <a:gd name="T1" fmla="*/ 0 h 244"/>
                  <a:gd name="T2" fmla="*/ 75 w 243"/>
                  <a:gd name="T3" fmla="*/ 9 h 244"/>
                  <a:gd name="T4" fmla="*/ 42 w 243"/>
                  <a:gd name="T5" fmla="*/ 34 h 244"/>
                  <a:gd name="T6" fmla="*/ 8 w 243"/>
                  <a:gd name="T7" fmla="*/ 76 h 244"/>
                  <a:gd name="T8" fmla="*/ 0 w 243"/>
                  <a:gd name="T9" fmla="*/ 126 h 244"/>
                  <a:gd name="T10" fmla="*/ 8 w 243"/>
                  <a:gd name="T11" fmla="*/ 177 h 244"/>
                  <a:gd name="T12" fmla="*/ 42 w 243"/>
                  <a:gd name="T13" fmla="*/ 210 h 244"/>
                  <a:gd name="T14" fmla="*/ 75 w 243"/>
                  <a:gd name="T15" fmla="*/ 236 h 244"/>
                  <a:gd name="T16" fmla="*/ 126 w 243"/>
                  <a:gd name="T17" fmla="*/ 244 h 244"/>
                  <a:gd name="T18" fmla="*/ 176 w 243"/>
                  <a:gd name="T19" fmla="*/ 236 h 244"/>
                  <a:gd name="T20" fmla="*/ 210 w 243"/>
                  <a:gd name="T21" fmla="*/ 210 h 244"/>
                  <a:gd name="T22" fmla="*/ 235 w 243"/>
                  <a:gd name="T23" fmla="*/ 177 h 244"/>
                  <a:gd name="T24" fmla="*/ 243 w 243"/>
                  <a:gd name="T25" fmla="*/ 126 h 244"/>
                  <a:gd name="T26" fmla="*/ 235 w 243"/>
                  <a:gd name="T27" fmla="*/ 76 h 244"/>
                  <a:gd name="T28" fmla="*/ 210 w 243"/>
                  <a:gd name="T29" fmla="*/ 34 h 244"/>
                  <a:gd name="T30" fmla="*/ 176 w 243"/>
                  <a:gd name="T31" fmla="*/ 9 h 244"/>
                  <a:gd name="T32" fmla="*/ 126 w 243"/>
                  <a:gd name="T33" fmla="*/ 0 h 2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3"/>
                  <a:gd name="T52" fmla="*/ 0 h 244"/>
                  <a:gd name="T53" fmla="*/ 243 w 243"/>
                  <a:gd name="T54" fmla="*/ 244 h 2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3" h="244">
                    <a:moveTo>
                      <a:pt x="126" y="0"/>
                    </a:moveTo>
                    <a:lnTo>
                      <a:pt x="75" y="9"/>
                    </a:lnTo>
                    <a:lnTo>
                      <a:pt x="42" y="34"/>
                    </a:lnTo>
                    <a:lnTo>
                      <a:pt x="8" y="76"/>
                    </a:lnTo>
                    <a:lnTo>
                      <a:pt x="0" y="126"/>
                    </a:lnTo>
                    <a:lnTo>
                      <a:pt x="8" y="177"/>
                    </a:lnTo>
                    <a:lnTo>
                      <a:pt x="42" y="210"/>
                    </a:lnTo>
                    <a:lnTo>
                      <a:pt x="75" y="236"/>
                    </a:lnTo>
                    <a:lnTo>
                      <a:pt x="126" y="244"/>
                    </a:lnTo>
                    <a:lnTo>
                      <a:pt x="176" y="236"/>
                    </a:lnTo>
                    <a:lnTo>
                      <a:pt x="210" y="210"/>
                    </a:lnTo>
                    <a:lnTo>
                      <a:pt x="235" y="177"/>
                    </a:lnTo>
                    <a:lnTo>
                      <a:pt x="243" y="126"/>
                    </a:lnTo>
                    <a:lnTo>
                      <a:pt x="235" y="76"/>
                    </a:lnTo>
                    <a:lnTo>
                      <a:pt x="210" y="34"/>
                    </a:lnTo>
                    <a:lnTo>
                      <a:pt x="176" y="9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808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30" name="Freeform 462"/>
              <p:cNvSpPr>
                <a:spLocks/>
              </p:cNvSpPr>
              <p:nvPr/>
            </p:nvSpPr>
            <p:spPr bwMode="auto">
              <a:xfrm>
                <a:off x="1084" y="2451"/>
                <a:ext cx="219" cy="218"/>
              </a:xfrm>
              <a:custGeom>
                <a:avLst/>
                <a:gdLst>
                  <a:gd name="T0" fmla="*/ 118 w 219"/>
                  <a:gd name="T1" fmla="*/ 0 h 218"/>
                  <a:gd name="T2" fmla="*/ 67 w 219"/>
                  <a:gd name="T3" fmla="*/ 8 h 218"/>
                  <a:gd name="T4" fmla="*/ 34 w 219"/>
                  <a:gd name="T5" fmla="*/ 33 h 218"/>
                  <a:gd name="T6" fmla="*/ 9 w 219"/>
                  <a:gd name="T7" fmla="*/ 67 h 218"/>
                  <a:gd name="T8" fmla="*/ 0 w 219"/>
                  <a:gd name="T9" fmla="*/ 117 h 218"/>
                  <a:gd name="T10" fmla="*/ 9 w 219"/>
                  <a:gd name="T11" fmla="*/ 159 h 218"/>
                  <a:gd name="T12" fmla="*/ 34 w 219"/>
                  <a:gd name="T13" fmla="*/ 193 h 218"/>
                  <a:gd name="T14" fmla="*/ 67 w 219"/>
                  <a:gd name="T15" fmla="*/ 210 h 218"/>
                  <a:gd name="T16" fmla="*/ 118 w 219"/>
                  <a:gd name="T17" fmla="*/ 218 h 218"/>
                  <a:gd name="T18" fmla="*/ 160 w 219"/>
                  <a:gd name="T19" fmla="*/ 210 h 218"/>
                  <a:gd name="T20" fmla="*/ 193 w 219"/>
                  <a:gd name="T21" fmla="*/ 193 h 218"/>
                  <a:gd name="T22" fmla="*/ 210 w 219"/>
                  <a:gd name="T23" fmla="*/ 159 h 218"/>
                  <a:gd name="T24" fmla="*/ 219 w 219"/>
                  <a:gd name="T25" fmla="*/ 117 h 218"/>
                  <a:gd name="T26" fmla="*/ 210 w 219"/>
                  <a:gd name="T27" fmla="*/ 67 h 218"/>
                  <a:gd name="T28" fmla="*/ 193 w 219"/>
                  <a:gd name="T29" fmla="*/ 33 h 218"/>
                  <a:gd name="T30" fmla="*/ 160 w 219"/>
                  <a:gd name="T31" fmla="*/ 8 h 218"/>
                  <a:gd name="T32" fmla="*/ 118 w 219"/>
                  <a:gd name="T33" fmla="*/ 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9"/>
                  <a:gd name="T52" fmla="*/ 0 h 218"/>
                  <a:gd name="T53" fmla="*/ 219 w 219"/>
                  <a:gd name="T54" fmla="*/ 218 h 2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9" h="218">
                    <a:moveTo>
                      <a:pt x="118" y="0"/>
                    </a:moveTo>
                    <a:lnTo>
                      <a:pt x="67" y="8"/>
                    </a:lnTo>
                    <a:lnTo>
                      <a:pt x="34" y="33"/>
                    </a:lnTo>
                    <a:lnTo>
                      <a:pt x="9" y="67"/>
                    </a:lnTo>
                    <a:lnTo>
                      <a:pt x="0" y="117"/>
                    </a:lnTo>
                    <a:lnTo>
                      <a:pt x="9" y="159"/>
                    </a:lnTo>
                    <a:lnTo>
                      <a:pt x="34" y="193"/>
                    </a:lnTo>
                    <a:lnTo>
                      <a:pt x="67" y="210"/>
                    </a:lnTo>
                    <a:lnTo>
                      <a:pt x="118" y="218"/>
                    </a:lnTo>
                    <a:lnTo>
                      <a:pt x="160" y="210"/>
                    </a:lnTo>
                    <a:lnTo>
                      <a:pt x="193" y="193"/>
                    </a:lnTo>
                    <a:lnTo>
                      <a:pt x="210" y="159"/>
                    </a:lnTo>
                    <a:lnTo>
                      <a:pt x="219" y="117"/>
                    </a:lnTo>
                    <a:lnTo>
                      <a:pt x="210" y="67"/>
                    </a:lnTo>
                    <a:lnTo>
                      <a:pt x="193" y="33"/>
                    </a:lnTo>
                    <a:lnTo>
                      <a:pt x="160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38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31" name="Freeform 463"/>
              <p:cNvSpPr>
                <a:spLocks/>
              </p:cNvSpPr>
              <p:nvPr/>
            </p:nvSpPr>
            <p:spPr bwMode="auto">
              <a:xfrm>
                <a:off x="1093" y="2459"/>
                <a:ext cx="201" cy="202"/>
              </a:xfrm>
              <a:custGeom>
                <a:avLst/>
                <a:gdLst>
                  <a:gd name="T0" fmla="*/ 109 w 201"/>
                  <a:gd name="T1" fmla="*/ 0 h 202"/>
                  <a:gd name="T2" fmla="*/ 67 w 201"/>
                  <a:gd name="T3" fmla="*/ 8 h 202"/>
                  <a:gd name="T4" fmla="*/ 33 w 201"/>
                  <a:gd name="T5" fmla="*/ 34 h 202"/>
                  <a:gd name="T6" fmla="*/ 8 w 201"/>
                  <a:gd name="T7" fmla="*/ 67 h 202"/>
                  <a:gd name="T8" fmla="*/ 0 w 201"/>
                  <a:gd name="T9" fmla="*/ 109 h 202"/>
                  <a:gd name="T10" fmla="*/ 8 w 201"/>
                  <a:gd name="T11" fmla="*/ 143 h 202"/>
                  <a:gd name="T12" fmla="*/ 33 w 201"/>
                  <a:gd name="T13" fmla="*/ 177 h 202"/>
                  <a:gd name="T14" fmla="*/ 67 w 201"/>
                  <a:gd name="T15" fmla="*/ 193 h 202"/>
                  <a:gd name="T16" fmla="*/ 109 w 201"/>
                  <a:gd name="T17" fmla="*/ 202 h 202"/>
                  <a:gd name="T18" fmla="*/ 142 w 201"/>
                  <a:gd name="T19" fmla="*/ 193 h 202"/>
                  <a:gd name="T20" fmla="*/ 176 w 201"/>
                  <a:gd name="T21" fmla="*/ 177 h 202"/>
                  <a:gd name="T22" fmla="*/ 193 w 201"/>
                  <a:gd name="T23" fmla="*/ 143 h 202"/>
                  <a:gd name="T24" fmla="*/ 201 w 201"/>
                  <a:gd name="T25" fmla="*/ 109 h 202"/>
                  <a:gd name="T26" fmla="*/ 193 w 201"/>
                  <a:gd name="T27" fmla="*/ 67 h 202"/>
                  <a:gd name="T28" fmla="*/ 176 w 201"/>
                  <a:gd name="T29" fmla="*/ 34 h 202"/>
                  <a:gd name="T30" fmla="*/ 142 w 201"/>
                  <a:gd name="T31" fmla="*/ 8 h 202"/>
                  <a:gd name="T32" fmla="*/ 109 w 201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202"/>
                  <a:gd name="T53" fmla="*/ 201 w 201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202">
                    <a:moveTo>
                      <a:pt x="109" y="0"/>
                    </a:moveTo>
                    <a:lnTo>
                      <a:pt x="67" y="8"/>
                    </a:lnTo>
                    <a:lnTo>
                      <a:pt x="33" y="34"/>
                    </a:lnTo>
                    <a:lnTo>
                      <a:pt x="8" y="67"/>
                    </a:lnTo>
                    <a:lnTo>
                      <a:pt x="0" y="109"/>
                    </a:lnTo>
                    <a:lnTo>
                      <a:pt x="8" y="143"/>
                    </a:lnTo>
                    <a:lnTo>
                      <a:pt x="33" y="177"/>
                    </a:lnTo>
                    <a:lnTo>
                      <a:pt x="67" y="193"/>
                    </a:lnTo>
                    <a:lnTo>
                      <a:pt x="109" y="202"/>
                    </a:lnTo>
                    <a:lnTo>
                      <a:pt x="142" y="193"/>
                    </a:lnTo>
                    <a:lnTo>
                      <a:pt x="176" y="177"/>
                    </a:lnTo>
                    <a:lnTo>
                      <a:pt x="193" y="143"/>
                    </a:lnTo>
                    <a:lnTo>
                      <a:pt x="201" y="109"/>
                    </a:lnTo>
                    <a:lnTo>
                      <a:pt x="193" y="67"/>
                    </a:lnTo>
                    <a:lnTo>
                      <a:pt x="176" y="34"/>
                    </a:lnTo>
                    <a:lnTo>
                      <a:pt x="142" y="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68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32" name="Freeform 464"/>
              <p:cNvSpPr>
                <a:spLocks/>
              </p:cNvSpPr>
              <p:nvPr/>
            </p:nvSpPr>
            <p:spPr bwMode="auto">
              <a:xfrm>
                <a:off x="1101" y="2467"/>
                <a:ext cx="185" cy="185"/>
              </a:xfrm>
              <a:custGeom>
                <a:avLst/>
                <a:gdLst>
                  <a:gd name="T0" fmla="*/ 101 w 185"/>
                  <a:gd name="T1" fmla="*/ 0 h 185"/>
                  <a:gd name="T2" fmla="*/ 59 w 185"/>
                  <a:gd name="T3" fmla="*/ 9 h 185"/>
                  <a:gd name="T4" fmla="*/ 25 w 185"/>
                  <a:gd name="T5" fmla="*/ 26 h 185"/>
                  <a:gd name="T6" fmla="*/ 8 w 185"/>
                  <a:gd name="T7" fmla="*/ 59 h 185"/>
                  <a:gd name="T8" fmla="*/ 0 w 185"/>
                  <a:gd name="T9" fmla="*/ 101 h 185"/>
                  <a:gd name="T10" fmla="*/ 8 w 185"/>
                  <a:gd name="T11" fmla="*/ 135 h 185"/>
                  <a:gd name="T12" fmla="*/ 25 w 185"/>
                  <a:gd name="T13" fmla="*/ 160 h 185"/>
                  <a:gd name="T14" fmla="*/ 59 w 185"/>
                  <a:gd name="T15" fmla="*/ 177 h 185"/>
                  <a:gd name="T16" fmla="*/ 101 w 185"/>
                  <a:gd name="T17" fmla="*/ 185 h 185"/>
                  <a:gd name="T18" fmla="*/ 134 w 185"/>
                  <a:gd name="T19" fmla="*/ 177 h 185"/>
                  <a:gd name="T20" fmla="*/ 160 w 185"/>
                  <a:gd name="T21" fmla="*/ 160 h 185"/>
                  <a:gd name="T22" fmla="*/ 176 w 185"/>
                  <a:gd name="T23" fmla="*/ 135 h 185"/>
                  <a:gd name="T24" fmla="*/ 185 w 185"/>
                  <a:gd name="T25" fmla="*/ 101 h 185"/>
                  <a:gd name="T26" fmla="*/ 176 w 185"/>
                  <a:gd name="T27" fmla="*/ 59 h 185"/>
                  <a:gd name="T28" fmla="*/ 160 w 185"/>
                  <a:gd name="T29" fmla="*/ 26 h 185"/>
                  <a:gd name="T30" fmla="*/ 134 w 185"/>
                  <a:gd name="T31" fmla="*/ 9 h 185"/>
                  <a:gd name="T32" fmla="*/ 101 w 185"/>
                  <a:gd name="T33" fmla="*/ 0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185"/>
                  <a:gd name="T53" fmla="*/ 185 w 185"/>
                  <a:gd name="T54" fmla="*/ 185 h 1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185">
                    <a:moveTo>
                      <a:pt x="101" y="0"/>
                    </a:moveTo>
                    <a:lnTo>
                      <a:pt x="59" y="9"/>
                    </a:lnTo>
                    <a:lnTo>
                      <a:pt x="25" y="26"/>
                    </a:lnTo>
                    <a:lnTo>
                      <a:pt x="8" y="59"/>
                    </a:lnTo>
                    <a:lnTo>
                      <a:pt x="0" y="101"/>
                    </a:lnTo>
                    <a:lnTo>
                      <a:pt x="8" y="135"/>
                    </a:lnTo>
                    <a:lnTo>
                      <a:pt x="25" y="160"/>
                    </a:lnTo>
                    <a:lnTo>
                      <a:pt x="59" y="177"/>
                    </a:lnTo>
                    <a:lnTo>
                      <a:pt x="101" y="185"/>
                    </a:lnTo>
                    <a:lnTo>
                      <a:pt x="134" y="177"/>
                    </a:lnTo>
                    <a:lnTo>
                      <a:pt x="160" y="160"/>
                    </a:lnTo>
                    <a:lnTo>
                      <a:pt x="176" y="135"/>
                    </a:lnTo>
                    <a:lnTo>
                      <a:pt x="185" y="101"/>
                    </a:lnTo>
                    <a:lnTo>
                      <a:pt x="176" y="59"/>
                    </a:lnTo>
                    <a:lnTo>
                      <a:pt x="160" y="26"/>
                    </a:lnTo>
                    <a:lnTo>
                      <a:pt x="134" y="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A9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33" name="Freeform 465"/>
              <p:cNvSpPr>
                <a:spLocks/>
              </p:cNvSpPr>
              <p:nvPr/>
            </p:nvSpPr>
            <p:spPr bwMode="auto">
              <a:xfrm>
                <a:off x="1109" y="2476"/>
                <a:ext cx="177" cy="176"/>
              </a:xfrm>
              <a:custGeom>
                <a:avLst/>
                <a:gdLst>
                  <a:gd name="T0" fmla="*/ 93 w 177"/>
                  <a:gd name="T1" fmla="*/ 0 h 176"/>
                  <a:gd name="T2" fmla="*/ 59 w 177"/>
                  <a:gd name="T3" fmla="*/ 8 h 176"/>
                  <a:gd name="T4" fmla="*/ 26 w 177"/>
                  <a:gd name="T5" fmla="*/ 25 h 176"/>
                  <a:gd name="T6" fmla="*/ 9 w 177"/>
                  <a:gd name="T7" fmla="*/ 50 h 176"/>
                  <a:gd name="T8" fmla="*/ 0 w 177"/>
                  <a:gd name="T9" fmla="*/ 92 h 176"/>
                  <a:gd name="T10" fmla="*/ 9 w 177"/>
                  <a:gd name="T11" fmla="*/ 126 h 176"/>
                  <a:gd name="T12" fmla="*/ 26 w 177"/>
                  <a:gd name="T13" fmla="*/ 151 h 176"/>
                  <a:gd name="T14" fmla="*/ 59 w 177"/>
                  <a:gd name="T15" fmla="*/ 168 h 176"/>
                  <a:gd name="T16" fmla="*/ 93 w 177"/>
                  <a:gd name="T17" fmla="*/ 176 h 176"/>
                  <a:gd name="T18" fmla="*/ 126 w 177"/>
                  <a:gd name="T19" fmla="*/ 168 h 176"/>
                  <a:gd name="T20" fmla="*/ 152 w 177"/>
                  <a:gd name="T21" fmla="*/ 151 h 176"/>
                  <a:gd name="T22" fmla="*/ 168 w 177"/>
                  <a:gd name="T23" fmla="*/ 126 h 176"/>
                  <a:gd name="T24" fmla="*/ 177 w 177"/>
                  <a:gd name="T25" fmla="*/ 92 h 176"/>
                  <a:gd name="T26" fmla="*/ 168 w 177"/>
                  <a:gd name="T27" fmla="*/ 50 h 176"/>
                  <a:gd name="T28" fmla="*/ 152 w 177"/>
                  <a:gd name="T29" fmla="*/ 25 h 176"/>
                  <a:gd name="T30" fmla="*/ 126 w 177"/>
                  <a:gd name="T31" fmla="*/ 8 h 176"/>
                  <a:gd name="T32" fmla="*/ 93 w 177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76"/>
                  <a:gd name="T53" fmla="*/ 177 w 177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76">
                    <a:moveTo>
                      <a:pt x="93" y="0"/>
                    </a:moveTo>
                    <a:lnTo>
                      <a:pt x="59" y="8"/>
                    </a:lnTo>
                    <a:lnTo>
                      <a:pt x="26" y="25"/>
                    </a:lnTo>
                    <a:lnTo>
                      <a:pt x="9" y="50"/>
                    </a:lnTo>
                    <a:lnTo>
                      <a:pt x="0" y="92"/>
                    </a:lnTo>
                    <a:lnTo>
                      <a:pt x="9" y="126"/>
                    </a:lnTo>
                    <a:lnTo>
                      <a:pt x="26" y="151"/>
                    </a:lnTo>
                    <a:lnTo>
                      <a:pt x="59" y="168"/>
                    </a:lnTo>
                    <a:lnTo>
                      <a:pt x="93" y="176"/>
                    </a:lnTo>
                    <a:lnTo>
                      <a:pt x="126" y="168"/>
                    </a:lnTo>
                    <a:lnTo>
                      <a:pt x="152" y="151"/>
                    </a:lnTo>
                    <a:lnTo>
                      <a:pt x="168" y="126"/>
                    </a:lnTo>
                    <a:lnTo>
                      <a:pt x="177" y="92"/>
                    </a:lnTo>
                    <a:lnTo>
                      <a:pt x="168" y="50"/>
                    </a:lnTo>
                    <a:lnTo>
                      <a:pt x="152" y="25"/>
                    </a:lnTo>
                    <a:lnTo>
                      <a:pt x="126" y="8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909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34" name="Freeform 466"/>
              <p:cNvSpPr>
                <a:spLocks/>
              </p:cNvSpPr>
              <p:nvPr/>
            </p:nvSpPr>
            <p:spPr bwMode="auto">
              <a:xfrm>
                <a:off x="1118" y="2484"/>
                <a:ext cx="159" cy="160"/>
              </a:xfrm>
              <a:custGeom>
                <a:avLst/>
                <a:gdLst>
                  <a:gd name="T0" fmla="*/ 84 w 159"/>
                  <a:gd name="T1" fmla="*/ 0 h 160"/>
                  <a:gd name="T2" fmla="*/ 50 w 159"/>
                  <a:gd name="T3" fmla="*/ 9 h 160"/>
                  <a:gd name="T4" fmla="*/ 25 w 159"/>
                  <a:gd name="T5" fmla="*/ 25 h 160"/>
                  <a:gd name="T6" fmla="*/ 8 w 159"/>
                  <a:gd name="T7" fmla="*/ 51 h 160"/>
                  <a:gd name="T8" fmla="*/ 0 w 159"/>
                  <a:gd name="T9" fmla="*/ 84 h 160"/>
                  <a:gd name="T10" fmla="*/ 8 w 159"/>
                  <a:gd name="T11" fmla="*/ 118 h 160"/>
                  <a:gd name="T12" fmla="*/ 25 w 159"/>
                  <a:gd name="T13" fmla="*/ 135 h 160"/>
                  <a:gd name="T14" fmla="*/ 50 w 159"/>
                  <a:gd name="T15" fmla="*/ 152 h 160"/>
                  <a:gd name="T16" fmla="*/ 84 w 159"/>
                  <a:gd name="T17" fmla="*/ 160 h 160"/>
                  <a:gd name="T18" fmla="*/ 117 w 159"/>
                  <a:gd name="T19" fmla="*/ 152 h 160"/>
                  <a:gd name="T20" fmla="*/ 134 w 159"/>
                  <a:gd name="T21" fmla="*/ 135 h 160"/>
                  <a:gd name="T22" fmla="*/ 151 w 159"/>
                  <a:gd name="T23" fmla="*/ 118 h 160"/>
                  <a:gd name="T24" fmla="*/ 159 w 159"/>
                  <a:gd name="T25" fmla="*/ 84 h 160"/>
                  <a:gd name="T26" fmla="*/ 151 w 159"/>
                  <a:gd name="T27" fmla="*/ 51 h 160"/>
                  <a:gd name="T28" fmla="*/ 134 w 159"/>
                  <a:gd name="T29" fmla="*/ 25 h 160"/>
                  <a:gd name="T30" fmla="*/ 117 w 159"/>
                  <a:gd name="T31" fmla="*/ 9 h 160"/>
                  <a:gd name="T32" fmla="*/ 84 w 159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160"/>
                  <a:gd name="T53" fmla="*/ 159 w 159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160">
                    <a:moveTo>
                      <a:pt x="84" y="0"/>
                    </a:moveTo>
                    <a:lnTo>
                      <a:pt x="50" y="9"/>
                    </a:lnTo>
                    <a:lnTo>
                      <a:pt x="25" y="25"/>
                    </a:lnTo>
                    <a:lnTo>
                      <a:pt x="8" y="51"/>
                    </a:lnTo>
                    <a:lnTo>
                      <a:pt x="0" y="84"/>
                    </a:lnTo>
                    <a:lnTo>
                      <a:pt x="8" y="118"/>
                    </a:lnTo>
                    <a:lnTo>
                      <a:pt x="25" y="135"/>
                    </a:lnTo>
                    <a:lnTo>
                      <a:pt x="50" y="152"/>
                    </a:lnTo>
                    <a:lnTo>
                      <a:pt x="84" y="160"/>
                    </a:lnTo>
                    <a:lnTo>
                      <a:pt x="117" y="152"/>
                    </a:lnTo>
                    <a:lnTo>
                      <a:pt x="134" y="135"/>
                    </a:lnTo>
                    <a:lnTo>
                      <a:pt x="151" y="118"/>
                    </a:lnTo>
                    <a:lnTo>
                      <a:pt x="159" y="84"/>
                    </a:lnTo>
                    <a:lnTo>
                      <a:pt x="151" y="51"/>
                    </a:lnTo>
                    <a:lnTo>
                      <a:pt x="134" y="25"/>
                    </a:lnTo>
                    <a:lnTo>
                      <a:pt x="117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7A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35" name="Freeform 467"/>
              <p:cNvSpPr>
                <a:spLocks/>
              </p:cNvSpPr>
              <p:nvPr/>
            </p:nvSpPr>
            <p:spPr bwMode="auto">
              <a:xfrm>
                <a:off x="1126" y="2493"/>
                <a:ext cx="143" cy="143"/>
              </a:xfrm>
              <a:custGeom>
                <a:avLst/>
                <a:gdLst>
                  <a:gd name="T0" fmla="*/ 76 w 143"/>
                  <a:gd name="T1" fmla="*/ 0 h 143"/>
                  <a:gd name="T2" fmla="*/ 51 w 143"/>
                  <a:gd name="T3" fmla="*/ 8 h 143"/>
                  <a:gd name="T4" fmla="*/ 25 w 143"/>
                  <a:gd name="T5" fmla="*/ 16 h 143"/>
                  <a:gd name="T6" fmla="*/ 9 w 143"/>
                  <a:gd name="T7" fmla="*/ 42 h 143"/>
                  <a:gd name="T8" fmla="*/ 0 w 143"/>
                  <a:gd name="T9" fmla="*/ 75 h 143"/>
                  <a:gd name="T10" fmla="*/ 9 w 143"/>
                  <a:gd name="T11" fmla="*/ 101 h 143"/>
                  <a:gd name="T12" fmla="*/ 25 w 143"/>
                  <a:gd name="T13" fmla="*/ 126 h 143"/>
                  <a:gd name="T14" fmla="*/ 51 w 143"/>
                  <a:gd name="T15" fmla="*/ 134 h 143"/>
                  <a:gd name="T16" fmla="*/ 76 w 143"/>
                  <a:gd name="T17" fmla="*/ 143 h 143"/>
                  <a:gd name="T18" fmla="*/ 101 w 143"/>
                  <a:gd name="T19" fmla="*/ 134 h 143"/>
                  <a:gd name="T20" fmla="*/ 126 w 143"/>
                  <a:gd name="T21" fmla="*/ 126 h 143"/>
                  <a:gd name="T22" fmla="*/ 135 w 143"/>
                  <a:gd name="T23" fmla="*/ 101 h 143"/>
                  <a:gd name="T24" fmla="*/ 143 w 143"/>
                  <a:gd name="T25" fmla="*/ 75 h 143"/>
                  <a:gd name="T26" fmla="*/ 135 w 143"/>
                  <a:gd name="T27" fmla="*/ 42 h 143"/>
                  <a:gd name="T28" fmla="*/ 126 w 143"/>
                  <a:gd name="T29" fmla="*/ 16 h 143"/>
                  <a:gd name="T30" fmla="*/ 101 w 143"/>
                  <a:gd name="T31" fmla="*/ 8 h 143"/>
                  <a:gd name="T32" fmla="*/ 76 w 143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3"/>
                  <a:gd name="T53" fmla="*/ 143 w 143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3">
                    <a:moveTo>
                      <a:pt x="76" y="0"/>
                    </a:moveTo>
                    <a:lnTo>
                      <a:pt x="51" y="8"/>
                    </a:lnTo>
                    <a:lnTo>
                      <a:pt x="25" y="16"/>
                    </a:lnTo>
                    <a:lnTo>
                      <a:pt x="9" y="42"/>
                    </a:lnTo>
                    <a:lnTo>
                      <a:pt x="0" y="75"/>
                    </a:lnTo>
                    <a:lnTo>
                      <a:pt x="9" y="101"/>
                    </a:lnTo>
                    <a:lnTo>
                      <a:pt x="25" y="126"/>
                    </a:lnTo>
                    <a:lnTo>
                      <a:pt x="51" y="134"/>
                    </a:lnTo>
                    <a:lnTo>
                      <a:pt x="76" y="143"/>
                    </a:lnTo>
                    <a:lnTo>
                      <a:pt x="101" y="134"/>
                    </a:lnTo>
                    <a:lnTo>
                      <a:pt x="126" y="126"/>
                    </a:lnTo>
                    <a:lnTo>
                      <a:pt x="135" y="101"/>
                    </a:lnTo>
                    <a:lnTo>
                      <a:pt x="143" y="75"/>
                    </a:lnTo>
                    <a:lnTo>
                      <a:pt x="135" y="42"/>
                    </a:lnTo>
                    <a:lnTo>
                      <a:pt x="126" y="16"/>
                    </a:lnTo>
                    <a:lnTo>
                      <a:pt x="101" y="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EB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36" name="Freeform 468"/>
              <p:cNvSpPr>
                <a:spLocks/>
              </p:cNvSpPr>
              <p:nvPr/>
            </p:nvSpPr>
            <p:spPr bwMode="auto">
              <a:xfrm>
                <a:off x="1135" y="2501"/>
                <a:ext cx="126" cy="126"/>
              </a:xfrm>
              <a:custGeom>
                <a:avLst/>
                <a:gdLst>
                  <a:gd name="T0" fmla="*/ 67 w 126"/>
                  <a:gd name="T1" fmla="*/ 0 h 126"/>
                  <a:gd name="T2" fmla="*/ 42 w 126"/>
                  <a:gd name="T3" fmla="*/ 8 h 126"/>
                  <a:gd name="T4" fmla="*/ 25 w 126"/>
                  <a:gd name="T5" fmla="*/ 17 h 126"/>
                  <a:gd name="T6" fmla="*/ 8 w 126"/>
                  <a:gd name="T7" fmla="*/ 42 h 126"/>
                  <a:gd name="T8" fmla="*/ 0 w 126"/>
                  <a:gd name="T9" fmla="*/ 67 h 126"/>
                  <a:gd name="T10" fmla="*/ 8 w 126"/>
                  <a:gd name="T11" fmla="*/ 93 h 126"/>
                  <a:gd name="T12" fmla="*/ 25 w 126"/>
                  <a:gd name="T13" fmla="*/ 109 h 126"/>
                  <a:gd name="T14" fmla="*/ 42 w 126"/>
                  <a:gd name="T15" fmla="*/ 126 h 126"/>
                  <a:gd name="T16" fmla="*/ 67 w 126"/>
                  <a:gd name="T17" fmla="*/ 126 h 126"/>
                  <a:gd name="T18" fmla="*/ 92 w 126"/>
                  <a:gd name="T19" fmla="*/ 126 h 126"/>
                  <a:gd name="T20" fmla="*/ 109 w 126"/>
                  <a:gd name="T21" fmla="*/ 109 h 126"/>
                  <a:gd name="T22" fmla="*/ 126 w 126"/>
                  <a:gd name="T23" fmla="*/ 93 h 126"/>
                  <a:gd name="T24" fmla="*/ 126 w 126"/>
                  <a:gd name="T25" fmla="*/ 67 h 126"/>
                  <a:gd name="T26" fmla="*/ 126 w 126"/>
                  <a:gd name="T27" fmla="*/ 42 h 126"/>
                  <a:gd name="T28" fmla="*/ 109 w 126"/>
                  <a:gd name="T29" fmla="*/ 17 h 126"/>
                  <a:gd name="T30" fmla="*/ 92 w 126"/>
                  <a:gd name="T31" fmla="*/ 8 h 126"/>
                  <a:gd name="T32" fmla="*/ 67 w 126"/>
                  <a:gd name="T33" fmla="*/ 0 h 1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26"/>
                  <a:gd name="T53" fmla="*/ 126 w 126"/>
                  <a:gd name="T54" fmla="*/ 126 h 1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26">
                    <a:moveTo>
                      <a:pt x="67" y="0"/>
                    </a:moveTo>
                    <a:lnTo>
                      <a:pt x="42" y="8"/>
                    </a:lnTo>
                    <a:lnTo>
                      <a:pt x="25" y="17"/>
                    </a:lnTo>
                    <a:lnTo>
                      <a:pt x="8" y="42"/>
                    </a:lnTo>
                    <a:lnTo>
                      <a:pt x="0" y="67"/>
                    </a:lnTo>
                    <a:lnTo>
                      <a:pt x="8" y="93"/>
                    </a:lnTo>
                    <a:lnTo>
                      <a:pt x="25" y="109"/>
                    </a:lnTo>
                    <a:lnTo>
                      <a:pt x="42" y="126"/>
                    </a:lnTo>
                    <a:lnTo>
                      <a:pt x="67" y="126"/>
                    </a:lnTo>
                    <a:lnTo>
                      <a:pt x="92" y="126"/>
                    </a:lnTo>
                    <a:lnTo>
                      <a:pt x="109" y="109"/>
                    </a:lnTo>
                    <a:lnTo>
                      <a:pt x="126" y="93"/>
                    </a:lnTo>
                    <a:lnTo>
                      <a:pt x="126" y="67"/>
                    </a:lnTo>
                    <a:lnTo>
                      <a:pt x="126" y="42"/>
                    </a:lnTo>
                    <a:lnTo>
                      <a:pt x="109" y="17"/>
                    </a:lnTo>
                    <a:lnTo>
                      <a:pt x="92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A6C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37" name="Freeform 469"/>
              <p:cNvSpPr>
                <a:spLocks/>
              </p:cNvSpPr>
              <p:nvPr/>
            </p:nvSpPr>
            <p:spPr bwMode="auto">
              <a:xfrm>
                <a:off x="1143" y="2509"/>
                <a:ext cx="109" cy="110"/>
              </a:xfrm>
              <a:custGeom>
                <a:avLst/>
                <a:gdLst>
                  <a:gd name="T0" fmla="*/ 59 w 109"/>
                  <a:gd name="T1" fmla="*/ 0 h 110"/>
                  <a:gd name="T2" fmla="*/ 34 w 109"/>
                  <a:gd name="T3" fmla="*/ 9 h 110"/>
                  <a:gd name="T4" fmla="*/ 17 w 109"/>
                  <a:gd name="T5" fmla="*/ 17 h 110"/>
                  <a:gd name="T6" fmla="*/ 8 w 109"/>
                  <a:gd name="T7" fmla="*/ 34 h 110"/>
                  <a:gd name="T8" fmla="*/ 0 w 109"/>
                  <a:gd name="T9" fmla="*/ 59 h 110"/>
                  <a:gd name="T10" fmla="*/ 8 w 109"/>
                  <a:gd name="T11" fmla="*/ 76 h 110"/>
                  <a:gd name="T12" fmla="*/ 17 w 109"/>
                  <a:gd name="T13" fmla="*/ 93 h 110"/>
                  <a:gd name="T14" fmla="*/ 34 w 109"/>
                  <a:gd name="T15" fmla="*/ 110 h 110"/>
                  <a:gd name="T16" fmla="*/ 59 w 109"/>
                  <a:gd name="T17" fmla="*/ 110 h 110"/>
                  <a:gd name="T18" fmla="*/ 76 w 109"/>
                  <a:gd name="T19" fmla="*/ 110 h 110"/>
                  <a:gd name="T20" fmla="*/ 92 w 109"/>
                  <a:gd name="T21" fmla="*/ 93 h 110"/>
                  <a:gd name="T22" fmla="*/ 109 w 109"/>
                  <a:gd name="T23" fmla="*/ 76 h 110"/>
                  <a:gd name="T24" fmla="*/ 109 w 109"/>
                  <a:gd name="T25" fmla="*/ 59 h 110"/>
                  <a:gd name="T26" fmla="*/ 109 w 109"/>
                  <a:gd name="T27" fmla="*/ 34 h 110"/>
                  <a:gd name="T28" fmla="*/ 92 w 109"/>
                  <a:gd name="T29" fmla="*/ 17 h 110"/>
                  <a:gd name="T30" fmla="*/ 76 w 109"/>
                  <a:gd name="T31" fmla="*/ 9 h 110"/>
                  <a:gd name="T32" fmla="*/ 59 w 10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10"/>
                  <a:gd name="T53" fmla="*/ 109 w 10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10">
                    <a:moveTo>
                      <a:pt x="59" y="0"/>
                    </a:moveTo>
                    <a:lnTo>
                      <a:pt x="34" y="9"/>
                    </a:lnTo>
                    <a:lnTo>
                      <a:pt x="17" y="17"/>
                    </a:lnTo>
                    <a:lnTo>
                      <a:pt x="8" y="34"/>
                    </a:lnTo>
                    <a:lnTo>
                      <a:pt x="0" y="59"/>
                    </a:lnTo>
                    <a:lnTo>
                      <a:pt x="8" y="76"/>
                    </a:lnTo>
                    <a:lnTo>
                      <a:pt x="17" y="93"/>
                    </a:lnTo>
                    <a:lnTo>
                      <a:pt x="34" y="110"/>
                    </a:lnTo>
                    <a:lnTo>
                      <a:pt x="59" y="110"/>
                    </a:lnTo>
                    <a:lnTo>
                      <a:pt x="76" y="110"/>
                    </a:lnTo>
                    <a:lnTo>
                      <a:pt x="92" y="93"/>
                    </a:lnTo>
                    <a:lnTo>
                      <a:pt x="109" y="76"/>
                    </a:lnTo>
                    <a:lnTo>
                      <a:pt x="109" y="59"/>
                    </a:lnTo>
                    <a:lnTo>
                      <a:pt x="109" y="34"/>
                    </a:lnTo>
                    <a:lnTo>
                      <a:pt x="92" y="17"/>
                    </a:lnTo>
                    <a:lnTo>
                      <a:pt x="76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ED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38" name="Freeform 470"/>
              <p:cNvSpPr>
                <a:spLocks/>
              </p:cNvSpPr>
              <p:nvPr/>
            </p:nvSpPr>
            <p:spPr bwMode="auto">
              <a:xfrm>
                <a:off x="1151" y="2518"/>
                <a:ext cx="93" cy="92"/>
              </a:xfrm>
              <a:custGeom>
                <a:avLst/>
                <a:gdLst>
                  <a:gd name="T0" fmla="*/ 51 w 93"/>
                  <a:gd name="T1" fmla="*/ 0 h 92"/>
                  <a:gd name="T2" fmla="*/ 17 w 93"/>
                  <a:gd name="T3" fmla="*/ 17 h 92"/>
                  <a:gd name="T4" fmla="*/ 9 w 93"/>
                  <a:gd name="T5" fmla="*/ 25 h 92"/>
                  <a:gd name="T6" fmla="*/ 0 w 93"/>
                  <a:gd name="T7" fmla="*/ 50 h 92"/>
                  <a:gd name="T8" fmla="*/ 9 w 93"/>
                  <a:gd name="T9" fmla="*/ 67 h 92"/>
                  <a:gd name="T10" fmla="*/ 17 w 93"/>
                  <a:gd name="T11" fmla="*/ 84 h 92"/>
                  <a:gd name="T12" fmla="*/ 51 w 93"/>
                  <a:gd name="T13" fmla="*/ 92 h 92"/>
                  <a:gd name="T14" fmla="*/ 84 w 93"/>
                  <a:gd name="T15" fmla="*/ 84 h 92"/>
                  <a:gd name="T16" fmla="*/ 93 w 93"/>
                  <a:gd name="T17" fmla="*/ 50 h 92"/>
                  <a:gd name="T18" fmla="*/ 84 w 93"/>
                  <a:gd name="T19" fmla="*/ 17 h 92"/>
                  <a:gd name="T20" fmla="*/ 51 w 93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92"/>
                  <a:gd name="T35" fmla="*/ 93 w 93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92">
                    <a:moveTo>
                      <a:pt x="51" y="0"/>
                    </a:moveTo>
                    <a:lnTo>
                      <a:pt x="17" y="17"/>
                    </a:lnTo>
                    <a:lnTo>
                      <a:pt x="9" y="25"/>
                    </a:lnTo>
                    <a:lnTo>
                      <a:pt x="0" y="50"/>
                    </a:lnTo>
                    <a:lnTo>
                      <a:pt x="9" y="67"/>
                    </a:lnTo>
                    <a:lnTo>
                      <a:pt x="17" y="84"/>
                    </a:lnTo>
                    <a:lnTo>
                      <a:pt x="51" y="92"/>
                    </a:lnTo>
                    <a:lnTo>
                      <a:pt x="84" y="84"/>
                    </a:lnTo>
                    <a:lnTo>
                      <a:pt x="93" y="50"/>
                    </a:lnTo>
                    <a:lnTo>
                      <a:pt x="84" y="1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5D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39" name="Freeform 471"/>
              <p:cNvSpPr>
                <a:spLocks/>
              </p:cNvSpPr>
              <p:nvPr/>
            </p:nvSpPr>
            <p:spPr bwMode="auto">
              <a:xfrm>
                <a:off x="1160" y="2526"/>
                <a:ext cx="75" cy="76"/>
              </a:xfrm>
              <a:custGeom>
                <a:avLst/>
                <a:gdLst>
                  <a:gd name="T0" fmla="*/ 42 w 75"/>
                  <a:gd name="T1" fmla="*/ 0 h 76"/>
                  <a:gd name="T2" fmla="*/ 8 w 75"/>
                  <a:gd name="T3" fmla="*/ 9 h 76"/>
                  <a:gd name="T4" fmla="*/ 0 w 75"/>
                  <a:gd name="T5" fmla="*/ 42 h 76"/>
                  <a:gd name="T6" fmla="*/ 8 w 75"/>
                  <a:gd name="T7" fmla="*/ 68 h 76"/>
                  <a:gd name="T8" fmla="*/ 42 w 75"/>
                  <a:gd name="T9" fmla="*/ 76 h 76"/>
                  <a:gd name="T10" fmla="*/ 67 w 75"/>
                  <a:gd name="T11" fmla="*/ 68 h 76"/>
                  <a:gd name="T12" fmla="*/ 75 w 75"/>
                  <a:gd name="T13" fmla="*/ 42 h 76"/>
                  <a:gd name="T14" fmla="*/ 67 w 75"/>
                  <a:gd name="T15" fmla="*/ 9 h 76"/>
                  <a:gd name="T16" fmla="*/ 42 w 75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76"/>
                  <a:gd name="T29" fmla="*/ 75 w 75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76">
                    <a:moveTo>
                      <a:pt x="42" y="0"/>
                    </a:moveTo>
                    <a:lnTo>
                      <a:pt x="8" y="9"/>
                    </a:lnTo>
                    <a:lnTo>
                      <a:pt x="0" y="42"/>
                    </a:lnTo>
                    <a:lnTo>
                      <a:pt x="8" y="68"/>
                    </a:lnTo>
                    <a:lnTo>
                      <a:pt x="42" y="76"/>
                    </a:lnTo>
                    <a:lnTo>
                      <a:pt x="67" y="68"/>
                    </a:lnTo>
                    <a:lnTo>
                      <a:pt x="75" y="42"/>
                    </a:lnTo>
                    <a:lnTo>
                      <a:pt x="67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E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40" name="Freeform 472"/>
              <p:cNvSpPr>
                <a:spLocks/>
              </p:cNvSpPr>
              <p:nvPr/>
            </p:nvSpPr>
            <p:spPr bwMode="auto">
              <a:xfrm>
                <a:off x="1168" y="2535"/>
                <a:ext cx="59" cy="59"/>
              </a:xfrm>
              <a:custGeom>
                <a:avLst/>
                <a:gdLst>
                  <a:gd name="T0" fmla="*/ 34 w 59"/>
                  <a:gd name="T1" fmla="*/ 0 h 59"/>
                  <a:gd name="T2" fmla="*/ 9 w 59"/>
                  <a:gd name="T3" fmla="*/ 8 h 59"/>
                  <a:gd name="T4" fmla="*/ 0 w 59"/>
                  <a:gd name="T5" fmla="*/ 33 h 59"/>
                  <a:gd name="T6" fmla="*/ 9 w 59"/>
                  <a:gd name="T7" fmla="*/ 50 h 59"/>
                  <a:gd name="T8" fmla="*/ 34 w 59"/>
                  <a:gd name="T9" fmla="*/ 59 h 59"/>
                  <a:gd name="T10" fmla="*/ 51 w 59"/>
                  <a:gd name="T11" fmla="*/ 50 h 59"/>
                  <a:gd name="T12" fmla="*/ 59 w 59"/>
                  <a:gd name="T13" fmla="*/ 33 h 59"/>
                  <a:gd name="T14" fmla="*/ 51 w 59"/>
                  <a:gd name="T15" fmla="*/ 8 h 59"/>
                  <a:gd name="T16" fmla="*/ 34 w 59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59"/>
                  <a:gd name="T29" fmla="*/ 59 w 59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59">
                    <a:moveTo>
                      <a:pt x="34" y="0"/>
                    </a:moveTo>
                    <a:lnTo>
                      <a:pt x="9" y="8"/>
                    </a:lnTo>
                    <a:lnTo>
                      <a:pt x="0" y="33"/>
                    </a:lnTo>
                    <a:lnTo>
                      <a:pt x="9" y="50"/>
                    </a:lnTo>
                    <a:lnTo>
                      <a:pt x="34" y="59"/>
                    </a:lnTo>
                    <a:lnTo>
                      <a:pt x="51" y="50"/>
                    </a:lnTo>
                    <a:lnTo>
                      <a:pt x="59" y="33"/>
                    </a:lnTo>
                    <a:lnTo>
                      <a:pt x="51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E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41" name="Freeform 473"/>
              <p:cNvSpPr>
                <a:spLocks/>
              </p:cNvSpPr>
              <p:nvPr/>
            </p:nvSpPr>
            <p:spPr bwMode="auto">
              <a:xfrm>
                <a:off x="1177" y="2543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8 w 50"/>
                  <a:gd name="T3" fmla="*/ 9 h 51"/>
                  <a:gd name="T4" fmla="*/ 0 w 50"/>
                  <a:gd name="T5" fmla="*/ 25 h 51"/>
                  <a:gd name="T6" fmla="*/ 8 w 50"/>
                  <a:gd name="T7" fmla="*/ 42 h 51"/>
                  <a:gd name="T8" fmla="*/ 25 w 50"/>
                  <a:gd name="T9" fmla="*/ 51 h 51"/>
                  <a:gd name="T10" fmla="*/ 42 w 50"/>
                  <a:gd name="T11" fmla="*/ 42 h 51"/>
                  <a:gd name="T12" fmla="*/ 50 w 50"/>
                  <a:gd name="T13" fmla="*/ 25 h 51"/>
                  <a:gd name="T14" fmla="*/ 42 w 50"/>
                  <a:gd name="T15" fmla="*/ 9 h 51"/>
                  <a:gd name="T16" fmla="*/ 25 w 50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1"/>
                  <a:gd name="T29" fmla="*/ 50 w 5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1">
                    <a:moveTo>
                      <a:pt x="25" y="0"/>
                    </a:moveTo>
                    <a:lnTo>
                      <a:pt x="8" y="9"/>
                    </a:lnTo>
                    <a:lnTo>
                      <a:pt x="0" y="25"/>
                    </a:lnTo>
                    <a:lnTo>
                      <a:pt x="8" y="42"/>
                    </a:lnTo>
                    <a:lnTo>
                      <a:pt x="25" y="51"/>
                    </a:lnTo>
                    <a:lnTo>
                      <a:pt x="42" y="42"/>
                    </a:lnTo>
                    <a:lnTo>
                      <a:pt x="50" y="25"/>
                    </a:lnTo>
                    <a:lnTo>
                      <a:pt x="42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F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42" name="Freeform 474"/>
              <p:cNvSpPr>
                <a:spLocks/>
              </p:cNvSpPr>
              <p:nvPr/>
            </p:nvSpPr>
            <p:spPr bwMode="auto">
              <a:xfrm>
                <a:off x="1185" y="2552"/>
                <a:ext cx="34" cy="33"/>
              </a:xfrm>
              <a:custGeom>
                <a:avLst/>
                <a:gdLst>
                  <a:gd name="T0" fmla="*/ 17 w 34"/>
                  <a:gd name="T1" fmla="*/ 0 h 33"/>
                  <a:gd name="T2" fmla="*/ 8 w 34"/>
                  <a:gd name="T3" fmla="*/ 8 h 33"/>
                  <a:gd name="T4" fmla="*/ 0 w 34"/>
                  <a:gd name="T5" fmla="*/ 16 h 33"/>
                  <a:gd name="T6" fmla="*/ 8 w 34"/>
                  <a:gd name="T7" fmla="*/ 25 h 33"/>
                  <a:gd name="T8" fmla="*/ 17 w 34"/>
                  <a:gd name="T9" fmla="*/ 33 h 33"/>
                  <a:gd name="T10" fmla="*/ 25 w 34"/>
                  <a:gd name="T11" fmla="*/ 25 h 33"/>
                  <a:gd name="T12" fmla="*/ 34 w 34"/>
                  <a:gd name="T13" fmla="*/ 16 h 33"/>
                  <a:gd name="T14" fmla="*/ 25 w 34"/>
                  <a:gd name="T15" fmla="*/ 8 h 33"/>
                  <a:gd name="T16" fmla="*/ 17 w 34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3"/>
                  <a:gd name="T29" fmla="*/ 34 w 34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3">
                    <a:moveTo>
                      <a:pt x="17" y="0"/>
                    </a:moveTo>
                    <a:lnTo>
                      <a:pt x="8" y="8"/>
                    </a:lnTo>
                    <a:lnTo>
                      <a:pt x="0" y="16"/>
                    </a:lnTo>
                    <a:lnTo>
                      <a:pt x="8" y="25"/>
                    </a:lnTo>
                    <a:lnTo>
                      <a:pt x="17" y="33"/>
                    </a:lnTo>
                    <a:lnTo>
                      <a:pt x="25" y="25"/>
                    </a:lnTo>
                    <a:lnTo>
                      <a:pt x="34" y="16"/>
                    </a:lnTo>
                    <a:lnTo>
                      <a:pt x="25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8F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43" name="Freeform 475"/>
              <p:cNvSpPr>
                <a:spLocks/>
              </p:cNvSpPr>
              <p:nvPr/>
            </p:nvSpPr>
            <p:spPr bwMode="auto">
              <a:xfrm>
                <a:off x="1193" y="2560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0 h 17"/>
                  <a:gd name="T4" fmla="*/ 0 w 17"/>
                  <a:gd name="T5" fmla="*/ 8 h 17"/>
                  <a:gd name="T6" fmla="*/ 0 w 17"/>
                  <a:gd name="T7" fmla="*/ 17 h 17"/>
                  <a:gd name="T8" fmla="*/ 9 w 17"/>
                  <a:gd name="T9" fmla="*/ 17 h 17"/>
                  <a:gd name="T10" fmla="*/ 17 w 17"/>
                  <a:gd name="T11" fmla="*/ 17 h 17"/>
                  <a:gd name="T12" fmla="*/ 17 w 17"/>
                  <a:gd name="T13" fmla="*/ 8 h 17"/>
                  <a:gd name="T14" fmla="*/ 17 w 17"/>
                  <a:gd name="T15" fmla="*/ 0 h 17"/>
                  <a:gd name="T16" fmla="*/ 9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9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A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15" name="Group 492"/>
            <p:cNvGrpSpPr>
              <a:grpSpLocks/>
            </p:cNvGrpSpPr>
            <p:nvPr/>
          </p:nvGrpSpPr>
          <p:grpSpPr bwMode="auto">
            <a:xfrm>
              <a:off x="3027363" y="3597275"/>
              <a:ext cx="400050" cy="346075"/>
              <a:chOff x="1907" y="2266"/>
              <a:chExt cx="252" cy="218"/>
            </a:xfrm>
          </p:grpSpPr>
          <p:sp>
            <p:nvSpPr>
              <p:cNvPr id="714" name="Freeform 477"/>
              <p:cNvSpPr>
                <a:spLocks/>
              </p:cNvSpPr>
              <p:nvPr/>
            </p:nvSpPr>
            <p:spPr bwMode="auto">
              <a:xfrm>
                <a:off x="1907" y="2266"/>
                <a:ext cx="252" cy="218"/>
              </a:xfrm>
              <a:custGeom>
                <a:avLst/>
                <a:gdLst>
                  <a:gd name="T0" fmla="*/ 126 w 252"/>
                  <a:gd name="T1" fmla="*/ 0 h 218"/>
                  <a:gd name="T2" fmla="*/ 252 w 252"/>
                  <a:gd name="T3" fmla="*/ 218 h 218"/>
                  <a:gd name="T4" fmla="*/ 0 w 252"/>
                  <a:gd name="T5" fmla="*/ 218 h 218"/>
                  <a:gd name="T6" fmla="*/ 126 w 252"/>
                  <a:gd name="T7" fmla="*/ 0 h 2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218"/>
                  <a:gd name="T14" fmla="*/ 252 w 252"/>
                  <a:gd name="T15" fmla="*/ 218 h 2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218">
                    <a:moveTo>
                      <a:pt x="126" y="0"/>
                    </a:moveTo>
                    <a:lnTo>
                      <a:pt x="252" y="218"/>
                    </a:lnTo>
                    <a:lnTo>
                      <a:pt x="0" y="21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0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15" name="Freeform 478"/>
              <p:cNvSpPr>
                <a:spLocks/>
              </p:cNvSpPr>
              <p:nvPr/>
            </p:nvSpPr>
            <p:spPr bwMode="auto">
              <a:xfrm>
                <a:off x="1916" y="2274"/>
                <a:ext cx="227" cy="202"/>
              </a:xfrm>
              <a:custGeom>
                <a:avLst/>
                <a:gdLst>
                  <a:gd name="T0" fmla="*/ 117 w 227"/>
                  <a:gd name="T1" fmla="*/ 0 h 202"/>
                  <a:gd name="T2" fmla="*/ 227 w 227"/>
                  <a:gd name="T3" fmla="*/ 202 h 202"/>
                  <a:gd name="T4" fmla="*/ 0 w 227"/>
                  <a:gd name="T5" fmla="*/ 202 h 202"/>
                  <a:gd name="T6" fmla="*/ 117 w 227"/>
                  <a:gd name="T7" fmla="*/ 0 h 2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202"/>
                  <a:gd name="T14" fmla="*/ 227 w 227"/>
                  <a:gd name="T15" fmla="*/ 202 h 2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202">
                    <a:moveTo>
                      <a:pt x="117" y="0"/>
                    </a:moveTo>
                    <a:lnTo>
                      <a:pt x="227" y="202"/>
                    </a:lnTo>
                    <a:lnTo>
                      <a:pt x="0" y="202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1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16" name="Freeform 479"/>
              <p:cNvSpPr>
                <a:spLocks/>
              </p:cNvSpPr>
              <p:nvPr/>
            </p:nvSpPr>
            <p:spPr bwMode="auto">
              <a:xfrm>
                <a:off x="1924" y="2282"/>
                <a:ext cx="210" cy="185"/>
              </a:xfrm>
              <a:custGeom>
                <a:avLst/>
                <a:gdLst>
                  <a:gd name="T0" fmla="*/ 109 w 210"/>
                  <a:gd name="T1" fmla="*/ 0 h 185"/>
                  <a:gd name="T2" fmla="*/ 210 w 210"/>
                  <a:gd name="T3" fmla="*/ 185 h 185"/>
                  <a:gd name="T4" fmla="*/ 0 w 210"/>
                  <a:gd name="T5" fmla="*/ 185 h 185"/>
                  <a:gd name="T6" fmla="*/ 109 w 210"/>
                  <a:gd name="T7" fmla="*/ 0 h 1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0"/>
                  <a:gd name="T13" fmla="*/ 0 h 185"/>
                  <a:gd name="T14" fmla="*/ 210 w 210"/>
                  <a:gd name="T15" fmla="*/ 185 h 1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" h="185">
                    <a:moveTo>
                      <a:pt x="109" y="0"/>
                    </a:moveTo>
                    <a:lnTo>
                      <a:pt x="210" y="185"/>
                    </a:lnTo>
                    <a:lnTo>
                      <a:pt x="0" y="18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1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17" name="Freeform 480"/>
              <p:cNvSpPr>
                <a:spLocks/>
              </p:cNvSpPr>
              <p:nvPr/>
            </p:nvSpPr>
            <p:spPr bwMode="auto">
              <a:xfrm>
                <a:off x="1933" y="2291"/>
                <a:ext cx="193" cy="168"/>
              </a:xfrm>
              <a:custGeom>
                <a:avLst/>
                <a:gdLst>
                  <a:gd name="T0" fmla="*/ 100 w 193"/>
                  <a:gd name="T1" fmla="*/ 0 h 168"/>
                  <a:gd name="T2" fmla="*/ 193 w 193"/>
                  <a:gd name="T3" fmla="*/ 168 h 168"/>
                  <a:gd name="T4" fmla="*/ 0 w 193"/>
                  <a:gd name="T5" fmla="*/ 168 h 168"/>
                  <a:gd name="T6" fmla="*/ 100 w 193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68"/>
                  <a:gd name="T14" fmla="*/ 193 w 19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68">
                    <a:moveTo>
                      <a:pt x="100" y="0"/>
                    </a:moveTo>
                    <a:lnTo>
                      <a:pt x="193" y="168"/>
                    </a:lnTo>
                    <a:lnTo>
                      <a:pt x="0" y="168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18" name="Freeform 481"/>
              <p:cNvSpPr>
                <a:spLocks/>
              </p:cNvSpPr>
              <p:nvPr/>
            </p:nvSpPr>
            <p:spPr bwMode="auto">
              <a:xfrm>
                <a:off x="1941" y="2299"/>
                <a:ext cx="176" cy="152"/>
              </a:xfrm>
              <a:custGeom>
                <a:avLst/>
                <a:gdLst>
                  <a:gd name="T0" fmla="*/ 92 w 176"/>
                  <a:gd name="T1" fmla="*/ 0 h 152"/>
                  <a:gd name="T2" fmla="*/ 176 w 176"/>
                  <a:gd name="T3" fmla="*/ 152 h 152"/>
                  <a:gd name="T4" fmla="*/ 0 w 176"/>
                  <a:gd name="T5" fmla="*/ 152 h 152"/>
                  <a:gd name="T6" fmla="*/ 92 w 176"/>
                  <a:gd name="T7" fmla="*/ 0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6"/>
                  <a:gd name="T13" fmla="*/ 0 h 152"/>
                  <a:gd name="T14" fmla="*/ 176 w 176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6" h="152">
                    <a:moveTo>
                      <a:pt x="92" y="0"/>
                    </a:moveTo>
                    <a:lnTo>
                      <a:pt x="176" y="152"/>
                    </a:lnTo>
                    <a:lnTo>
                      <a:pt x="0" y="15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3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19" name="Freeform 482"/>
              <p:cNvSpPr>
                <a:spLocks/>
              </p:cNvSpPr>
              <p:nvPr/>
            </p:nvSpPr>
            <p:spPr bwMode="auto">
              <a:xfrm>
                <a:off x="1949" y="2299"/>
                <a:ext cx="160" cy="143"/>
              </a:xfrm>
              <a:custGeom>
                <a:avLst/>
                <a:gdLst>
                  <a:gd name="T0" fmla="*/ 84 w 160"/>
                  <a:gd name="T1" fmla="*/ 0 h 143"/>
                  <a:gd name="T2" fmla="*/ 160 w 160"/>
                  <a:gd name="T3" fmla="*/ 143 h 143"/>
                  <a:gd name="T4" fmla="*/ 0 w 160"/>
                  <a:gd name="T5" fmla="*/ 143 h 143"/>
                  <a:gd name="T6" fmla="*/ 84 w 160"/>
                  <a:gd name="T7" fmla="*/ 0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143"/>
                  <a:gd name="T14" fmla="*/ 160 w 160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143">
                    <a:moveTo>
                      <a:pt x="84" y="0"/>
                    </a:moveTo>
                    <a:lnTo>
                      <a:pt x="160" y="143"/>
                    </a:lnTo>
                    <a:lnTo>
                      <a:pt x="0" y="14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3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20" name="Freeform 483"/>
              <p:cNvSpPr>
                <a:spLocks/>
              </p:cNvSpPr>
              <p:nvPr/>
            </p:nvSpPr>
            <p:spPr bwMode="auto">
              <a:xfrm>
                <a:off x="1958" y="2308"/>
                <a:ext cx="143" cy="126"/>
              </a:xfrm>
              <a:custGeom>
                <a:avLst/>
                <a:gdLst>
                  <a:gd name="T0" fmla="*/ 75 w 143"/>
                  <a:gd name="T1" fmla="*/ 0 h 126"/>
                  <a:gd name="T2" fmla="*/ 143 w 143"/>
                  <a:gd name="T3" fmla="*/ 126 h 126"/>
                  <a:gd name="T4" fmla="*/ 0 w 143"/>
                  <a:gd name="T5" fmla="*/ 126 h 126"/>
                  <a:gd name="T6" fmla="*/ 75 w 143"/>
                  <a:gd name="T7" fmla="*/ 0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26"/>
                  <a:gd name="T14" fmla="*/ 143 w 143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26">
                    <a:moveTo>
                      <a:pt x="75" y="0"/>
                    </a:moveTo>
                    <a:lnTo>
                      <a:pt x="143" y="126"/>
                    </a:lnTo>
                    <a:lnTo>
                      <a:pt x="0" y="12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4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21" name="Freeform 484"/>
              <p:cNvSpPr>
                <a:spLocks/>
              </p:cNvSpPr>
              <p:nvPr/>
            </p:nvSpPr>
            <p:spPr bwMode="auto">
              <a:xfrm>
                <a:off x="1966" y="2316"/>
                <a:ext cx="126" cy="109"/>
              </a:xfrm>
              <a:custGeom>
                <a:avLst/>
                <a:gdLst>
                  <a:gd name="T0" fmla="*/ 67 w 126"/>
                  <a:gd name="T1" fmla="*/ 0 h 109"/>
                  <a:gd name="T2" fmla="*/ 126 w 126"/>
                  <a:gd name="T3" fmla="*/ 109 h 109"/>
                  <a:gd name="T4" fmla="*/ 0 w 126"/>
                  <a:gd name="T5" fmla="*/ 109 h 109"/>
                  <a:gd name="T6" fmla="*/ 67 w 126"/>
                  <a:gd name="T7" fmla="*/ 0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09"/>
                  <a:gd name="T14" fmla="*/ 126 w 126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09">
                    <a:moveTo>
                      <a:pt x="67" y="0"/>
                    </a:moveTo>
                    <a:lnTo>
                      <a:pt x="126" y="109"/>
                    </a:lnTo>
                    <a:lnTo>
                      <a:pt x="0" y="10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22" name="Freeform 485"/>
              <p:cNvSpPr>
                <a:spLocks/>
              </p:cNvSpPr>
              <p:nvPr/>
            </p:nvSpPr>
            <p:spPr bwMode="auto">
              <a:xfrm>
                <a:off x="1975" y="2324"/>
                <a:ext cx="117" cy="110"/>
              </a:xfrm>
              <a:custGeom>
                <a:avLst/>
                <a:gdLst>
                  <a:gd name="T0" fmla="*/ 58 w 117"/>
                  <a:gd name="T1" fmla="*/ 0 h 110"/>
                  <a:gd name="T2" fmla="*/ 117 w 117"/>
                  <a:gd name="T3" fmla="*/ 110 h 110"/>
                  <a:gd name="T4" fmla="*/ 0 w 117"/>
                  <a:gd name="T5" fmla="*/ 110 h 110"/>
                  <a:gd name="T6" fmla="*/ 58 w 117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110"/>
                  <a:gd name="T14" fmla="*/ 117 w 117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110">
                    <a:moveTo>
                      <a:pt x="58" y="0"/>
                    </a:moveTo>
                    <a:lnTo>
                      <a:pt x="117" y="110"/>
                    </a:lnTo>
                    <a:lnTo>
                      <a:pt x="0" y="11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5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23" name="Freeform 486"/>
              <p:cNvSpPr>
                <a:spLocks/>
              </p:cNvSpPr>
              <p:nvPr/>
            </p:nvSpPr>
            <p:spPr bwMode="auto">
              <a:xfrm>
                <a:off x="1983" y="2333"/>
                <a:ext cx="101" cy="92"/>
              </a:xfrm>
              <a:custGeom>
                <a:avLst/>
                <a:gdLst>
                  <a:gd name="T0" fmla="*/ 50 w 101"/>
                  <a:gd name="T1" fmla="*/ 0 h 92"/>
                  <a:gd name="T2" fmla="*/ 101 w 101"/>
                  <a:gd name="T3" fmla="*/ 92 h 92"/>
                  <a:gd name="T4" fmla="*/ 0 w 101"/>
                  <a:gd name="T5" fmla="*/ 92 h 92"/>
                  <a:gd name="T6" fmla="*/ 50 w 101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92"/>
                  <a:gd name="T14" fmla="*/ 101 w 101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92">
                    <a:moveTo>
                      <a:pt x="50" y="0"/>
                    </a:moveTo>
                    <a:lnTo>
                      <a:pt x="101" y="92"/>
                    </a:lnTo>
                    <a:lnTo>
                      <a:pt x="0" y="9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6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24" name="Freeform 487"/>
              <p:cNvSpPr>
                <a:spLocks/>
              </p:cNvSpPr>
              <p:nvPr/>
            </p:nvSpPr>
            <p:spPr bwMode="auto">
              <a:xfrm>
                <a:off x="1991" y="2333"/>
                <a:ext cx="84" cy="84"/>
              </a:xfrm>
              <a:custGeom>
                <a:avLst/>
                <a:gdLst>
                  <a:gd name="T0" fmla="*/ 42 w 84"/>
                  <a:gd name="T1" fmla="*/ 0 h 84"/>
                  <a:gd name="T2" fmla="*/ 84 w 84"/>
                  <a:gd name="T3" fmla="*/ 84 h 84"/>
                  <a:gd name="T4" fmla="*/ 0 w 84"/>
                  <a:gd name="T5" fmla="*/ 84 h 84"/>
                  <a:gd name="T6" fmla="*/ 42 w 84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4"/>
                  <a:gd name="T14" fmla="*/ 84 w 84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25" name="Freeform 488"/>
              <p:cNvSpPr>
                <a:spLocks/>
              </p:cNvSpPr>
              <p:nvPr/>
            </p:nvSpPr>
            <p:spPr bwMode="auto">
              <a:xfrm>
                <a:off x="2000" y="2341"/>
                <a:ext cx="67" cy="68"/>
              </a:xfrm>
              <a:custGeom>
                <a:avLst/>
                <a:gdLst>
                  <a:gd name="T0" fmla="*/ 33 w 67"/>
                  <a:gd name="T1" fmla="*/ 0 h 68"/>
                  <a:gd name="T2" fmla="*/ 67 w 67"/>
                  <a:gd name="T3" fmla="*/ 68 h 68"/>
                  <a:gd name="T4" fmla="*/ 0 w 67"/>
                  <a:gd name="T5" fmla="*/ 68 h 68"/>
                  <a:gd name="T6" fmla="*/ 33 w 67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33" y="0"/>
                    </a:moveTo>
                    <a:lnTo>
                      <a:pt x="67" y="68"/>
                    </a:lnTo>
                    <a:lnTo>
                      <a:pt x="0" y="6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70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26" name="Freeform 489"/>
              <p:cNvSpPr>
                <a:spLocks/>
              </p:cNvSpPr>
              <p:nvPr/>
            </p:nvSpPr>
            <p:spPr bwMode="auto">
              <a:xfrm>
                <a:off x="2008" y="2350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5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5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27" name="Freeform 490"/>
              <p:cNvSpPr>
                <a:spLocks/>
              </p:cNvSpPr>
              <p:nvPr/>
            </p:nvSpPr>
            <p:spPr bwMode="auto">
              <a:xfrm>
                <a:off x="2017" y="2358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33 w 33"/>
                  <a:gd name="T3" fmla="*/ 34 h 34"/>
                  <a:gd name="T4" fmla="*/ 0 w 33"/>
                  <a:gd name="T5" fmla="*/ 34 h 34"/>
                  <a:gd name="T6" fmla="*/ 16 w 33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4"/>
                  <a:gd name="T14" fmla="*/ 33 w 33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4">
                    <a:moveTo>
                      <a:pt x="16" y="0"/>
                    </a:moveTo>
                    <a:lnTo>
                      <a:pt x="33" y="34"/>
                    </a:lnTo>
                    <a:lnTo>
                      <a:pt x="0" y="3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7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28" name="Freeform 491"/>
              <p:cNvSpPr>
                <a:spLocks/>
              </p:cNvSpPr>
              <p:nvPr/>
            </p:nvSpPr>
            <p:spPr bwMode="auto">
              <a:xfrm>
                <a:off x="2025" y="2366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7 w 17"/>
                  <a:gd name="T3" fmla="*/ 17 h 17"/>
                  <a:gd name="T4" fmla="*/ 0 w 17"/>
                  <a:gd name="T5" fmla="*/ 17 h 17"/>
                  <a:gd name="T6" fmla="*/ 8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8" y="0"/>
                    </a:moveTo>
                    <a:lnTo>
                      <a:pt x="17" y="17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7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16" name="Group 508"/>
            <p:cNvGrpSpPr>
              <a:grpSpLocks/>
            </p:cNvGrpSpPr>
            <p:nvPr/>
          </p:nvGrpSpPr>
          <p:grpSpPr bwMode="auto">
            <a:xfrm>
              <a:off x="5108575" y="3597275"/>
              <a:ext cx="400050" cy="346075"/>
              <a:chOff x="3218" y="2266"/>
              <a:chExt cx="252" cy="218"/>
            </a:xfrm>
          </p:grpSpPr>
          <p:sp>
            <p:nvSpPr>
              <p:cNvPr id="699" name="Freeform 493"/>
              <p:cNvSpPr>
                <a:spLocks/>
              </p:cNvSpPr>
              <p:nvPr/>
            </p:nvSpPr>
            <p:spPr bwMode="auto">
              <a:xfrm>
                <a:off x="3218" y="2266"/>
                <a:ext cx="252" cy="218"/>
              </a:xfrm>
              <a:custGeom>
                <a:avLst/>
                <a:gdLst>
                  <a:gd name="T0" fmla="*/ 126 w 252"/>
                  <a:gd name="T1" fmla="*/ 0 h 218"/>
                  <a:gd name="T2" fmla="*/ 252 w 252"/>
                  <a:gd name="T3" fmla="*/ 218 h 218"/>
                  <a:gd name="T4" fmla="*/ 0 w 252"/>
                  <a:gd name="T5" fmla="*/ 218 h 218"/>
                  <a:gd name="T6" fmla="*/ 126 w 252"/>
                  <a:gd name="T7" fmla="*/ 0 h 2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218"/>
                  <a:gd name="T14" fmla="*/ 252 w 252"/>
                  <a:gd name="T15" fmla="*/ 218 h 2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218">
                    <a:moveTo>
                      <a:pt x="126" y="0"/>
                    </a:moveTo>
                    <a:lnTo>
                      <a:pt x="252" y="218"/>
                    </a:lnTo>
                    <a:lnTo>
                      <a:pt x="0" y="21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0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00" name="Freeform 494"/>
              <p:cNvSpPr>
                <a:spLocks/>
              </p:cNvSpPr>
              <p:nvPr/>
            </p:nvSpPr>
            <p:spPr bwMode="auto">
              <a:xfrm>
                <a:off x="3226" y="2274"/>
                <a:ext cx="227" cy="202"/>
              </a:xfrm>
              <a:custGeom>
                <a:avLst/>
                <a:gdLst>
                  <a:gd name="T0" fmla="*/ 118 w 227"/>
                  <a:gd name="T1" fmla="*/ 0 h 202"/>
                  <a:gd name="T2" fmla="*/ 227 w 227"/>
                  <a:gd name="T3" fmla="*/ 202 h 202"/>
                  <a:gd name="T4" fmla="*/ 0 w 227"/>
                  <a:gd name="T5" fmla="*/ 202 h 202"/>
                  <a:gd name="T6" fmla="*/ 118 w 227"/>
                  <a:gd name="T7" fmla="*/ 0 h 2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202"/>
                  <a:gd name="T14" fmla="*/ 227 w 227"/>
                  <a:gd name="T15" fmla="*/ 202 h 2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202">
                    <a:moveTo>
                      <a:pt x="118" y="0"/>
                    </a:moveTo>
                    <a:lnTo>
                      <a:pt x="227" y="202"/>
                    </a:lnTo>
                    <a:lnTo>
                      <a:pt x="0" y="202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1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01" name="Freeform 495"/>
              <p:cNvSpPr>
                <a:spLocks/>
              </p:cNvSpPr>
              <p:nvPr/>
            </p:nvSpPr>
            <p:spPr bwMode="auto">
              <a:xfrm>
                <a:off x="3235" y="2282"/>
                <a:ext cx="210" cy="185"/>
              </a:xfrm>
              <a:custGeom>
                <a:avLst/>
                <a:gdLst>
                  <a:gd name="T0" fmla="*/ 109 w 210"/>
                  <a:gd name="T1" fmla="*/ 0 h 185"/>
                  <a:gd name="T2" fmla="*/ 210 w 210"/>
                  <a:gd name="T3" fmla="*/ 185 h 185"/>
                  <a:gd name="T4" fmla="*/ 0 w 210"/>
                  <a:gd name="T5" fmla="*/ 185 h 185"/>
                  <a:gd name="T6" fmla="*/ 109 w 210"/>
                  <a:gd name="T7" fmla="*/ 0 h 1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0"/>
                  <a:gd name="T13" fmla="*/ 0 h 185"/>
                  <a:gd name="T14" fmla="*/ 210 w 210"/>
                  <a:gd name="T15" fmla="*/ 185 h 1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" h="185">
                    <a:moveTo>
                      <a:pt x="109" y="0"/>
                    </a:moveTo>
                    <a:lnTo>
                      <a:pt x="210" y="185"/>
                    </a:lnTo>
                    <a:lnTo>
                      <a:pt x="0" y="18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1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02" name="Freeform 496"/>
              <p:cNvSpPr>
                <a:spLocks/>
              </p:cNvSpPr>
              <p:nvPr/>
            </p:nvSpPr>
            <p:spPr bwMode="auto">
              <a:xfrm>
                <a:off x="3243" y="2291"/>
                <a:ext cx="193" cy="168"/>
              </a:xfrm>
              <a:custGeom>
                <a:avLst/>
                <a:gdLst>
                  <a:gd name="T0" fmla="*/ 101 w 193"/>
                  <a:gd name="T1" fmla="*/ 0 h 168"/>
                  <a:gd name="T2" fmla="*/ 193 w 193"/>
                  <a:gd name="T3" fmla="*/ 168 h 168"/>
                  <a:gd name="T4" fmla="*/ 0 w 193"/>
                  <a:gd name="T5" fmla="*/ 168 h 168"/>
                  <a:gd name="T6" fmla="*/ 101 w 193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68"/>
                  <a:gd name="T14" fmla="*/ 193 w 19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68">
                    <a:moveTo>
                      <a:pt x="101" y="0"/>
                    </a:moveTo>
                    <a:lnTo>
                      <a:pt x="193" y="168"/>
                    </a:lnTo>
                    <a:lnTo>
                      <a:pt x="0" y="16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03" name="Freeform 497"/>
              <p:cNvSpPr>
                <a:spLocks/>
              </p:cNvSpPr>
              <p:nvPr/>
            </p:nvSpPr>
            <p:spPr bwMode="auto">
              <a:xfrm>
                <a:off x="3251" y="2299"/>
                <a:ext cx="177" cy="152"/>
              </a:xfrm>
              <a:custGeom>
                <a:avLst/>
                <a:gdLst>
                  <a:gd name="T0" fmla="*/ 93 w 177"/>
                  <a:gd name="T1" fmla="*/ 0 h 152"/>
                  <a:gd name="T2" fmla="*/ 177 w 177"/>
                  <a:gd name="T3" fmla="*/ 152 h 152"/>
                  <a:gd name="T4" fmla="*/ 0 w 177"/>
                  <a:gd name="T5" fmla="*/ 152 h 152"/>
                  <a:gd name="T6" fmla="*/ 93 w 177"/>
                  <a:gd name="T7" fmla="*/ 0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"/>
                  <a:gd name="T13" fmla="*/ 0 h 152"/>
                  <a:gd name="T14" fmla="*/ 177 w 177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" h="152">
                    <a:moveTo>
                      <a:pt x="93" y="0"/>
                    </a:moveTo>
                    <a:lnTo>
                      <a:pt x="177" y="152"/>
                    </a:lnTo>
                    <a:lnTo>
                      <a:pt x="0" y="15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3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04" name="Freeform 498"/>
              <p:cNvSpPr>
                <a:spLocks/>
              </p:cNvSpPr>
              <p:nvPr/>
            </p:nvSpPr>
            <p:spPr bwMode="auto">
              <a:xfrm>
                <a:off x="3260" y="2299"/>
                <a:ext cx="159" cy="143"/>
              </a:xfrm>
              <a:custGeom>
                <a:avLst/>
                <a:gdLst>
                  <a:gd name="T0" fmla="*/ 84 w 159"/>
                  <a:gd name="T1" fmla="*/ 0 h 143"/>
                  <a:gd name="T2" fmla="*/ 159 w 159"/>
                  <a:gd name="T3" fmla="*/ 143 h 143"/>
                  <a:gd name="T4" fmla="*/ 0 w 159"/>
                  <a:gd name="T5" fmla="*/ 143 h 143"/>
                  <a:gd name="T6" fmla="*/ 84 w 159"/>
                  <a:gd name="T7" fmla="*/ 0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43"/>
                  <a:gd name="T14" fmla="*/ 159 w 159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43">
                    <a:moveTo>
                      <a:pt x="84" y="0"/>
                    </a:moveTo>
                    <a:lnTo>
                      <a:pt x="159" y="143"/>
                    </a:lnTo>
                    <a:lnTo>
                      <a:pt x="0" y="14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3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05" name="Freeform 499"/>
              <p:cNvSpPr>
                <a:spLocks/>
              </p:cNvSpPr>
              <p:nvPr/>
            </p:nvSpPr>
            <p:spPr bwMode="auto">
              <a:xfrm>
                <a:off x="3268" y="2308"/>
                <a:ext cx="143" cy="126"/>
              </a:xfrm>
              <a:custGeom>
                <a:avLst/>
                <a:gdLst>
                  <a:gd name="T0" fmla="*/ 76 w 143"/>
                  <a:gd name="T1" fmla="*/ 0 h 126"/>
                  <a:gd name="T2" fmla="*/ 143 w 143"/>
                  <a:gd name="T3" fmla="*/ 126 h 126"/>
                  <a:gd name="T4" fmla="*/ 0 w 143"/>
                  <a:gd name="T5" fmla="*/ 126 h 126"/>
                  <a:gd name="T6" fmla="*/ 76 w 143"/>
                  <a:gd name="T7" fmla="*/ 0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26"/>
                  <a:gd name="T14" fmla="*/ 143 w 143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26">
                    <a:moveTo>
                      <a:pt x="76" y="0"/>
                    </a:moveTo>
                    <a:lnTo>
                      <a:pt x="143" y="126"/>
                    </a:lnTo>
                    <a:lnTo>
                      <a:pt x="0" y="12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4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06" name="Freeform 500"/>
              <p:cNvSpPr>
                <a:spLocks/>
              </p:cNvSpPr>
              <p:nvPr/>
            </p:nvSpPr>
            <p:spPr bwMode="auto">
              <a:xfrm>
                <a:off x="3277" y="2316"/>
                <a:ext cx="126" cy="109"/>
              </a:xfrm>
              <a:custGeom>
                <a:avLst/>
                <a:gdLst>
                  <a:gd name="T0" fmla="*/ 67 w 126"/>
                  <a:gd name="T1" fmla="*/ 0 h 109"/>
                  <a:gd name="T2" fmla="*/ 126 w 126"/>
                  <a:gd name="T3" fmla="*/ 109 h 109"/>
                  <a:gd name="T4" fmla="*/ 0 w 126"/>
                  <a:gd name="T5" fmla="*/ 109 h 109"/>
                  <a:gd name="T6" fmla="*/ 67 w 126"/>
                  <a:gd name="T7" fmla="*/ 0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09"/>
                  <a:gd name="T14" fmla="*/ 126 w 126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09">
                    <a:moveTo>
                      <a:pt x="67" y="0"/>
                    </a:moveTo>
                    <a:lnTo>
                      <a:pt x="126" y="109"/>
                    </a:lnTo>
                    <a:lnTo>
                      <a:pt x="0" y="10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07" name="Freeform 501"/>
              <p:cNvSpPr>
                <a:spLocks/>
              </p:cNvSpPr>
              <p:nvPr/>
            </p:nvSpPr>
            <p:spPr bwMode="auto">
              <a:xfrm>
                <a:off x="3285" y="2324"/>
                <a:ext cx="118" cy="110"/>
              </a:xfrm>
              <a:custGeom>
                <a:avLst/>
                <a:gdLst>
                  <a:gd name="T0" fmla="*/ 59 w 118"/>
                  <a:gd name="T1" fmla="*/ 0 h 110"/>
                  <a:gd name="T2" fmla="*/ 118 w 118"/>
                  <a:gd name="T3" fmla="*/ 110 h 110"/>
                  <a:gd name="T4" fmla="*/ 0 w 118"/>
                  <a:gd name="T5" fmla="*/ 110 h 110"/>
                  <a:gd name="T6" fmla="*/ 59 w 11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10"/>
                  <a:gd name="T14" fmla="*/ 118 w 11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10">
                    <a:moveTo>
                      <a:pt x="59" y="0"/>
                    </a:moveTo>
                    <a:lnTo>
                      <a:pt x="118" y="110"/>
                    </a:lnTo>
                    <a:lnTo>
                      <a:pt x="0" y="11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5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08" name="Freeform 502"/>
              <p:cNvSpPr>
                <a:spLocks/>
              </p:cNvSpPr>
              <p:nvPr/>
            </p:nvSpPr>
            <p:spPr bwMode="auto">
              <a:xfrm>
                <a:off x="3293" y="2333"/>
                <a:ext cx="101" cy="92"/>
              </a:xfrm>
              <a:custGeom>
                <a:avLst/>
                <a:gdLst>
                  <a:gd name="T0" fmla="*/ 51 w 101"/>
                  <a:gd name="T1" fmla="*/ 0 h 92"/>
                  <a:gd name="T2" fmla="*/ 101 w 101"/>
                  <a:gd name="T3" fmla="*/ 92 h 92"/>
                  <a:gd name="T4" fmla="*/ 0 w 101"/>
                  <a:gd name="T5" fmla="*/ 92 h 92"/>
                  <a:gd name="T6" fmla="*/ 51 w 101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92"/>
                  <a:gd name="T14" fmla="*/ 101 w 101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92">
                    <a:moveTo>
                      <a:pt x="51" y="0"/>
                    </a:moveTo>
                    <a:lnTo>
                      <a:pt x="101" y="92"/>
                    </a:lnTo>
                    <a:lnTo>
                      <a:pt x="0" y="9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6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09" name="Freeform 503"/>
              <p:cNvSpPr>
                <a:spLocks/>
              </p:cNvSpPr>
              <p:nvPr/>
            </p:nvSpPr>
            <p:spPr bwMode="auto">
              <a:xfrm>
                <a:off x="3302" y="2333"/>
                <a:ext cx="84" cy="84"/>
              </a:xfrm>
              <a:custGeom>
                <a:avLst/>
                <a:gdLst>
                  <a:gd name="T0" fmla="*/ 42 w 84"/>
                  <a:gd name="T1" fmla="*/ 0 h 84"/>
                  <a:gd name="T2" fmla="*/ 84 w 84"/>
                  <a:gd name="T3" fmla="*/ 84 h 84"/>
                  <a:gd name="T4" fmla="*/ 0 w 84"/>
                  <a:gd name="T5" fmla="*/ 84 h 84"/>
                  <a:gd name="T6" fmla="*/ 42 w 84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4"/>
                  <a:gd name="T14" fmla="*/ 84 w 84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10" name="Freeform 504"/>
              <p:cNvSpPr>
                <a:spLocks/>
              </p:cNvSpPr>
              <p:nvPr/>
            </p:nvSpPr>
            <p:spPr bwMode="auto">
              <a:xfrm>
                <a:off x="3310" y="2341"/>
                <a:ext cx="67" cy="68"/>
              </a:xfrm>
              <a:custGeom>
                <a:avLst/>
                <a:gdLst>
                  <a:gd name="T0" fmla="*/ 34 w 67"/>
                  <a:gd name="T1" fmla="*/ 0 h 68"/>
                  <a:gd name="T2" fmla="*/ 67 w 67"/>
                  <a:gd name="T3" fmla="*/ 68 h 68"/>
                  <a:gd name="T4" fmla="*/ 0 w 67"/>
                  <a:gd name="T5" fmla="*/ 68 h 68"/>
                  <a:gd name="T6" fmla="*/ 34 w 67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34" y="0"/>
                    </a:moveTo>
                    <a:lnTo>
                      <a:pt x="67" y="68"/>
                    </a:lnTo>
                    <a:lnTo>
                      <a:pt x="0" y="6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70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11" name="Freeform 505"/>
              <p:cNvSpPr>
                <a:spLocks/>
              </p:cNvSpPr>
              <p:nvPr/>
            </p:nvSpPr>
            <p:spPr bwMode="auto">
              <a:xfrm>
                <a:off x="3319" y="2350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12" name="Freeform 506"/>
              <p:cNvSpPr>
                <a:spLocks/>
              </p:cNvSpPr>
              <p:nvPr/>
            </p:nvSpPr>
            <p:spPr bwMode="auto">
              <a:xfrm>
                <a:off x="3327" y="2358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34 h 34"/>
                  <a:gd name="T4" fmla="*/ 0 w 34"/>
                  <a:gd name="T5" fmla="*/ 34 h 34"/>
                  <a:gd name="T6" fmla="*/ 17 w 34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4"/>
                  <a:gd name="T14" fmla="*/ 34 w 3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4">
                    <a:moveTo>
                      <a:pt x="17" y="0"/>
                    </a:moveTo>
                    <a:lnTo>
                      <a:pt x="34" y="34"/>
                    </a:lnTo>
                    <a:lnTo>
                      <a:pt x="0" y="3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7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13" name="Freeform 507"/>
              <p:cNvSpPr>
                <a:spLocks/>
              </p:cNvSpPr>
              <p:nvPr/>
            </p:nvSpPr>
            <p:spPr bwMode="auto">
              <a:xfrm>
                <a:off x="3335" y="2366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17 w 17"/>
                  <a:gd name="T3" fmla="*/ 17 h 17"/>
                  <a:gd name="T4" fmla="*/ 0 w 17"/>
                  <a:gd name="T5" fmla="*/ 17 h 17"/>
                  <a:gd name="T6" fmla="*/ 9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9" y="0"/>
                    </a:moveTo>
                    <a:lnTo>
                      <a:pt x="17" y="17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7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17" name="Group 522"/>
            <p:cNvGrpSpPr>
              <a:grpSpLocks/>
            </p:cNvGrpSpPr>
            <p:nvPr/>
          </p:nvGrpSpPr>
          <p:grpSpPr bwMode="auto">
            <a:xfrm>
              <a:off x="2894013" y="2474913"/>
              <a:ext cx="347662" cy="347662"/>
              <a:chOff x="1823" y="1559"/>
              <a:chExt cx="219" cy="219"/>
            </a:xfrm>
          </p:grpSpPr>
          <p:sp>
            <p:nvSpPr>
              <p:cNvPr id="686" name="Freeform 509"/>
              <p:cNvSpPr>
                <a:spLocks/>
              </p:cNvSpPr>
              <p:nvPr/>
            </p:nvSpPr>
            <p:spPr bwMode="auto">
              <a:xfrm>
                <a:off x="1823" y="1559"/>
                <a:ext cx="219" cy="219"/>
              </a:xfrm>
              <a:custGeom>
                <a:avLst/>
                <a:gdLst>
                  <a:gd name="T0" fmla="*/ 110 w 219"/>
                  <a:gd name="T1" fmla="*/ 0 h 219"/>
                  <a:gd name="T2" fmla="*/ 219 w 219"/>
                  <a:gd name="T3" fmla="*/ 219 h 219"/>
                  <a:gd name="T4" fmla="*/ 0 w 219"/>
                  <a:gd name="T5" fmla="*/ 219 h 219"/>
                  <a:gd name="T6" fmla="*/ 110 w 219"/>
                  <a:gd name="T7" fmla="*/ 0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9"/>
                  <a:gd name="T13" fmla="*/ 0 h 219"/>
                  <a:gd name="T14" fmla="*/ 219 w 219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9" h="219">
                    <a:moveTo>
                      <a:pt x="110" y="0"/>
                    </a:moveTo>
                    <a:lnTo>
                      <a:pt x="219" y="219"/>
                    </a:lnTo>
                    <a:lnTo>
                      <a:pt x="0" y="21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0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87" name="Freeform 510"/>
              <p:cNvSpPr>
                <a:spLocks/>
              </p:cNvSpPr>
              <p:nvPr/>
            </p:nvSpPr>
            <p:spPr bwMode="auto">
              <a:xfrm>
                <a:off x="1832" y="1567"/>
                <a:ext cx="193" cy="194"/>
              </a:xfrm>
              <a:custGeom>
                <a:avLst/>
                <a:gdLst>
                  <a:gd name="T0" fmla="*/ 101 w 193"/>
                  <a:gd name="T1" fmla="*/ 0 h 194"/>
                  <a:gd name="T2" fmla="*/ 193 w 193"/>
                  <a:gd name="T3" fmla="*/ 194 h 194"/>
                  <a:gd name="T4" fmla="*/ 0 w 193"/>
                  <a:gd name="T5" fmla="*/ 194 h 194"/>
                  <a:gd name="T6" fmla="*/ 101 w 193"/>
                  <a:gd name="T7" fmla="*/ 0 h 1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94"/>
                  <a:gd name="T14" fmla="*/ 193 w 193"/>
                  <a:gd name="T15" fmla="*/ 194 h 1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94">
                    <a:moveTo>
                      <a:pt x="101" y="0"/>
                    </a:moveTo>
                    <a:lnTo>
                      <a:pt x="193" y="194"/>
                    </a:lnTo>
                    <a:lnTo>
                      <a:pt x="0" y="19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1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88" name="Freeform 511"/>
              <p:cNvSpPr>
                <a:spLocks/>
              </p:cNvSpPr>
              <p:nvPr/>
            </p:nvSpPr>
            <p:spPr bwMode="auto">
              <a:xfrm>
                <a:off x="1840" y="1576"/>
                <a:ext cx="177" cy="176"/>
              </a:xfrm>
              <a:custGeom>
                <a:avLst/>
                <a:gdLst>
                  <a:gd name="T0" fmla="*/ 93 w 177"/>
                  <a:gd name="T1" fmla="*/ 0 h 176"/>
                  <a:gd name="T2" fmla="*/ 177 w 177"/>
                  <a:gd name="T3" fmla="*/ 176 h 176"/>
                  <a:gd name="T4" fmla="*/ 0 w 177"/>
                  <a:gd name="T5" fmla="*/ 176 h 176"/>
                  <a:gd name="T6" fmla="*/ 93 w 177"/>
                  <a:gd name="T7" fmla="*/ 0 h 1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"/>
                  <a:gd name="T13" fmla="*/ 0 h 176"/>
                  <a:gd name="T14" fmla="*/ 177 w 177"/>
                  <a:gd name="T15" fmla="*/ 176 h 1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" h="176">
                    <a:moveTo>
                      <a:pt x="93" y="0"/>
                    </a:moveTo>
                    <a:lnTo>
                      <a:pt x="177" y="176"/>
                    </a:lnTo>
                    <a:lnTo>
                      <a:pt x="0" y="17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22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89" name="Freeform 512"/>
              <p:cNvSpPr>
                <a:spLocks/>
              </p:cNvSpPr>
              <p:nvPr/>
            </p:nvSpPr>
            <p:spPr bwMode="auto">
              <a:xfrm>
                <a:off x="1849" y="1584"/>
                <a:ext cx="159" cy="160"/>
              </a:xfrm>
              <a:custGeom>
                <a:avLst/>
                <a:gdLst>
                  <a:gd name="T0" fmla="*/ 84 w 159"/>
                  <a:gd name="T1" fmla="*/ 0 h 160"/>
                  <a:gd name="T2" fmla="*/ 159 w 159"/>
                  <a:gd name="T3" fmla="*/ 160 h 160"/>
                  <a:gd name="T4" fmla="*/ 0 w 159"/>
                  <a:gd name="T5" fmla="*/ 160 h 160"/>
                  <a:gd name="T6" fmla="*/ 84 w 159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60"/>
                  <a:gd name="T14" fmla="*/ 159 w 159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60">
                    <a:moveTo>
                      <a:pt x="84" y="0"/>
                    </a:moveTo>
                    <a:lnTo>
                      <a:pt x="159" y="160"/>
                    </a:lnTo>
                    <a:lnTo>
                      <a:pt x="0" y="16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2E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90" name="Freeform 513"/>
              <p:cNvSpPr>
                <a:spLocks/>
              </p:cNvSpPr>
              <p:nvPr/>
            </p:nvSpPr>
            <p:spPr bwMode="auto">
              <a:xfrm>
                <a:off x="1857" y="1593"/>
                <a:ext cx="143" cy="143"/>
              </a:xfrm>
              <a:custGeom>
                <a:avLst/>
                <a:gdLst>
                  <a:gd name="T0" fmla="*/ 76 w 143"/>
                  <a:gd name="T1" fmla="*/ 0 h 143"/>
                  <a:gd name="T2" fmla="*/ 143 w 143"/>
                  <a:gd name="T3" fmla="*/ 143 h 143"/>
                  <a:gd name="T4" fmla="*/ 0 w 143"/>
                  <a:gd name="T5" fmla="*/ 143 h 143"/>
                  <a:gd name="T6" fmla="*/ 76 w 143"/>
                  <a:gd name="T7" fmla="*/ 0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43"/>
                  <a:gd name="T14" fmla="*/ 143 w 143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43">
                    <a:moveTo>
                      <a:pt x="76" y="0"/>
                    </a:moveTo>
                    <a:lnTo>
                      <a:pt x="143" y="143"/>
                    </a:lnTo>
                    <a:lnTo>
                      <a:pt x="0" y="143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3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91" name="Freeform 514"/>
              <p:cNvSpPr>
                <a:spLocks/>
              </p:cNvSpPr>
              <p:nvPr/>
            </p:nvSpPr>
            <p:spPr bwMode="auto">
              <a:xfrm>
                <a:off x="1865" y="1601"/>
                <a:ext cx="126" cy="126"/>
              </a:xfrm>
              <a:custGeom>
                <a:avLst/>
                <a:gdLst>
                  <a:gd name="T0" fmla="*/ 68 w 126"/>
                  <a:gd name="T1" fmla="*/ 0 h 126"/>
                  <a:gd name="T2" fmla="*/ 126 w 126"/>
                  <a:gd name="T3" fmla="*/ 126 h 126"/>
                  <a:gd name="T4" fmla="*/ 0 w 126"/>
                  <a:gd name="T5" fmla="*/ 126 h 126"/>
                  <a:gd name="T6" fmla="*/ 68 w 126"/>
                  <a:gd name="T7" fmla="*/ 0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26"/>
                  <a:gd name="T14" fmla="*/ 126 w 126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26">
                    <a:moveTo>
                      <a:pt x="68" y="0"/>
                    </a:moveTo>
                    <a:lnTo>
                      <a:pt x="126" y="126"/>
                    </a:lnTo>
                    <a:lnTo>
                      <a:pt x="0" y="12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4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92" name="Freeform 515"/>
              <p:cNvSpPr>
                <a:spLocks/>
              </p:cNvSpPr>
              <p:nvPr/>
            </p:nvSpPr>
            <p:spPr bwMode="auto">
              <a:xfrm>
                <a:off x="1874" y="1609"/>
                <a:ext cx="109" cy="110"/>
              </a:xfrm>
              <a:custGeom>
                <a:avLst/>
                <a:gdLst>
                  <a:gd name="T0" fmla="*/ 59 w 109"/>
                  <a:gd name="T1" fmla="*/ 0 h 110"/>
                  <a:gd name="T2" fmla="*/ 109 w 109"/>
                  <a:gd name="T3" fmla="*/ 110 h 110"/>
                  <a:gd name="T4" fmla="*/ 0 w 109"/>
                  <a:gd name="T5" fmla="*/ 110 h 110"/>
                  <a:gd name="T6" fmla="*/ 59 w 109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110"/>
                  <a:gd name="T14" fmla="*/ 109 w 109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110">
                    <a:moveTo>
                      <a:pt x="59" y="0"/>
                    </a:moveTo>
                    <a:lnTo>
                      <a:pt x="109" y="110"/>
                    </a:lnTo>
                    <a:lnTo>
                      <a:pt x="0" y="11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5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93" name="Freeform 516"/>
              <p:cNvSpPr>
                <a:spLocks/>
              </p:cNvSpPr>
              <p:nvPr/>
            </p:nvSpPr>
            <p:spPr bwMode="auto">
              <a:xfrm>
                <a:off x="1882" y="1618"/>
                <a:ext cx="101" cy="101"/>
              </a:xfrm>
              <a:custGeom>
                <a:avLst/>
                <a:gdLst>
                  <a:gd name="T0" fmla="*/ 51 w 101"/>
                  <a:gd name="T1" fmla="*/ 0 h 101"/>
                  <a:gd name="T2" fmla="*/ 101 w 101"/>
                  <a:gd name="T3" fmla="*/ 101 h 101"/>
                  <a:gd name="T4" fmla="*/ 0 w 101"/>
                  <a:gd name="T5" fmla="*/ 101 h 101"/>
                  <a:gd name="T6" fmla="*/ 51 w 101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101"/>
                  <a:gd name="T14" fmla="*/ 101 w 101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101">
                    <a:moveTo>
                      <a:pt x="51" y="0"/>
                    </a:moveTo>
                    <a:lnTo>
                      <a:pt x="101" y="101"/>
                    </a:lnTo>
                    <a:lnTo>
                      <a:pt x="0" y="1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5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94" name="Freeform 517"/>
              <p:cNvSpPr>
                <a:spLocks/>
              </p:cNvSpPr>
              <p:nvPr/>
            </p:nvSpPr>
            <p:spPr bwMode="auto">
              <a:xfrm>
                <a:off x="1891" y="1626"/>
                <a:ext cx="84" cy="84"/>
              </a:xfrm>
              <a:custGeom>
                <a:avLst/>
                <a:gdLst>
                  <a:gd name="T0" fmla="*/ 42 w 84"/>
                  <a:gd name="T1" fmla="*/ 0 h 84"/>
                  <a:gd name="T2" fmla="*/ 84 w 84"/>
                  <a:gd name="T3" fmla="*/ 84 h 84"/>
                  <a:gd name="T4" fmla="*/ 0 w 84"/>
                  <a:gd name="T5" fmla="*/ 84 h 84"/>
                  <a:gd name="T6" fmla="*/ 42 w 84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4"/>
                  <a:gd name="T14" fmla="*/ 84 w 84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95" name="Freeform 518"/>
              <p:cNvSpPr>
                <a:spLocks/>
              </p:cNvSpPr>
              <p:nvPr/>
            </p:nvSpPr>
            <p:spPr bwMode="auto">
              <a:xfrm>
                <a:off x="1899" y="1635"/>
                <a:ext cx="67" cy="67"/>
              </a:xfrm>
              <a:custGeom>
                <a:avLst/>
                <a:gdLst>
                  <a:gd name="T0" fmla="*/ 34 w 67"/>
                  <a:gd name="T1" fmla="*/ 0 h 67"/>
                  <a:gd name="T2" fmla="*/ 67 w 67"/>
                  <a:gd name="T3" fmla="*/ 67 h 67"/>
                  <a:gd name="T4" fmla="*/ 0 w 67"/>
                  <a:gd name="T5" fmla="*/ 67 h 67"/>
                  <a:gd name="T6" fmla="*/ 34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34" y="0"/>
                    </a:moveTo>
                    <a:lnTo>
                      <a:pt x="67" y="67"/>
                    </a:lnTo>
                    <a:lnTo>
                      <a:pt x="0" y="6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6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96" name="Freeform 519"/>
              <p:cNvSpPr>
                <a:spLocks/>
              </p:cNvSpPr>
              <p:nvPr/>
            </p:nvSpPr>
            <p:spPr bwMode="auto">
              <a:xfrm>
                <a:off x="1907" y="1643"/>
                <a:ext cx="51" cy="51"/>
              </a:xfrm>
              <a:custGeom>
                <a:avLst/>
                <a:gdLst>
                  <a:gd name="T0" fmla="*/ 26 w 51"/>
                  <a:gd name="T1" fmla="*/ 0 h 51"/>
                  <a:gd name="T2" fmla="*/ 51 w 51"/>
                  <a:gd name="T3" fmla="*/ 51 h 51"/>
                  <a:gd name="T4" fmla="*/ 0 w 51"/>
                  <a:gd name="T5" fmla="*/ 51 h 51"/>
                  <a:gd name="T6" fmla="*/ 26 w 51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1"/>
                  <a:gd name="T14" fmla="*/ 51 w 51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1">
                    <a:moveTo>
                      <a:pt x="26" y="0"/>
                    </a:moveTo>
                    <a:lnTo>
                      <a:pt x="51" y="51"/>
                    </a:lnTo>
                    <a:lnTo>
                      <a:pt x="0" y="5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7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97" name="Freeform 520"/>
              <p:cNvSpPr>
                <a:spLocks/>
              </p:cNvSpPr>
              <p:nvPr/>
            </p:nvSpPr>
            <p:spPr bwMode="auto">
              <a:xfrm>
                <a:off x="1916" y="1651"/>
                <a:ext cx="33" cy="34"/>
              </a:xfrm>
              <a:custGeom>
                <a:avLst/>
                <a:gdLst>
                  <a:gd name="T0" fmla="*/ 17 w 33"/>
                  <a:gd name="T1" fmla="*/ 0 h 34"/>
                  <a:gd name="T2" fmla="*/ 33 w 33"/>
                  <a:gd name="T3" fmla="*/ 34 h 34"/>
                  <a:gd name="T4" fmla="*/ 0 w 33"/>
                  <a:gd name="T5" fmla="*/ 34 h 34"/>
                  <a:gd name="T6" fmla="*/ 17 w 33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4"/>
                  <a:gd name="T14" fmla="*/ 33 w 33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4">
                    <a:moveTo>
                      <a:pt x="17" y="0"/>
                    </a:moveTo>
                    <a:lnTo>
                      <a:pt x="33" y="34"/>
                    </a:lnTo>
                    <a:lnTo>
                      <a:pt x="0" y="3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7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98" name="Freeform 521"/>
              <p:cNvSpPr>
                <a:spLocks/>
              </p:cNvSpPr>
              <p:nvPr/>
            </p:nvSpPr>
            <p:spPr bwMode="auto">
              <a:xfrm>
                <a:off x="1924" y="1660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17 w 17"/>
                  <a:gd name="T3" fmla="*/ 17 h 17"/>
                  <a:gd name="T4" fmla="*/ 0 w 17"/>
                  <a:gd name="T5" fmla="*/ 17 h 17"/>
                  <a:gd name="T6" fmla="*/ 9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9" y="0"/>
                    </a:moveTo>
                    <a:lnTo>
                      <a:pt x="17" y="17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18" name="Group 538"/>
            <p:cNvGrpSpPr>
              <a:grpSpLocks/>
            </p:cNvGrpSpPr>
            <p:nvPr/>
          </p:nvGrpSpPr>
          <p:grpSpPr bwMode="auto">
            <a:xfrm>
              <a:off x="7227888" y="2862263"/>
              <a:ext cx="400050" cy="360362"/>
              <a:chOff x="4553" y="1803"/>
              <a:chExt cx="252" cy="227"/>
            </a:xfrm>
          </p:grpSpPr>
          <p:sp>
            <p:nvSpPr>
              <p:cNvPr id="671" name="Freeform 523"/>
              <p:cNvSpPr>
                <a:spLocks/>
              </p:cNvSpPr>
              <p:nvPr/>
            </p:nvSpPr>
            <p:spPr bwMode="auto">
              <a:xfrm>
                <a:off x="4553" y="1803"/>
                <a:ext cx="252" cy="227"/>
              </a:xfrm>
              <a:custGeom>
                <a:avLst/>
                <a:gdLst>
                  <a:gd name="T0" fmla="*/ 126 w 252"/>
                  <a:gd name="T1" fmla="*/ 0 h 227"/>
                  <a:gd name="T2" fmla="*/ 252 w 252"/>
                  <a:gd name="T3" fmla="*/ 227 h 227"/>
                  <a:gd name="T4" fmla="*/ 0 w 252"/>
                  <a:gd name="T5" fmla="*/ 227 h 227"/>
                  <a:gd name="T6" fmla="*/ 126 w 252"/>
                  <a:gd name="T7" fmla="*/ 0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227"/>
                  <a:gd name="T14" fmla="*/ 252 w 252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227">
                    <a:moveTo>
                      <a:pt x="126" y="0"/>
                    </a:moveTo>
                    <a:lnTo>
                      <a:pt x="252" y="227"/>
                    </a:lnTo>
                    <a:lnTo>
                      <a:pt x="0" y="227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0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72" name="Freeform 524"/>
              <p:cNvSpPr>
                <a:spLocks/>
              </p:cNvSpPr>
              <p:nvPr/>
            </p:nvSpPr>
            <p:spPr bwMode="auto">
              <a:xfrm>
                <a:off x="4562" y="1811"/>
                <a:ext cx="226" cy="211"/>
              </a:xfrm>
              <a:custGeom>
                <a:avLst/>
                <a:gdLst>
                  <a:gd name="T0" fmla="*/ 117 w 226"/>
                  <a:gd name="T1" fmla="*/ 0 h 211"/>
                  <a:gd name="T2" fmla="*/ 226 w 226"/>
                  <a:gd name="T3" fmla="*/ 211 h 211"/>
                  <a:gd name="T4" fmla="*/ 0 w 226"/>
                  <a:gd name="T5" fmla="*/ 211 h 211"/>
                  <a:gd name="T6" fmla="*/ 117 w 226"/>
                  <a:gd name="T7" fmla="*/ 0 h 2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"/>
                  <a:gd name="T13" fmla="*/ 0 h 211"/>
                  <a:gd name="T14" fmla="*/ 226 w 226"/>
                  <a:gd name="T15" fmla="*/ 211 h 2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" h="211">
                    <a:moveTo>
                      <a:pt x="117" y="0"/>
                    </a:moveTo>
                    <a:lnTo>
                      <a:pt x="226" y="211"/>
                    </a:lnTo>
                    <a:lnTo>
                      <a:pt x="0" y="21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1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73" name="Freeform 525"/>
              <p:cNvSpPr>
                <a:spLocks/>
              </p:cNvSpPr>
              <p:nvPr/>
            </p:nvSpPr>
            <p:spPr bwMode="auto">
              <a:xfrm>
                <a:off x="4570" y="1820"/>
                <a:ext cx="210" cy="193"/>
              </a:xfrm>
              <a:custGeom>
                <a:avLst/>
                <a:gdLst>
                  <a:gd name="T0" fmla="*/ 109 w 210"/>
                  <a:gd name="T1" fmla="*/ 0 h 193"/>
                  <a:gd name="T2" fmla="*/ 210 w 210"/>
                  <a:gd name="T3" fmla="*/ 193 h 193"/>
                  <a:gd name="T4" fmla="*/ 0 w 210"/>
                  <a:gd name="T5" fmla="*/ 193 h 193"/>
                  <a:gd name="T6" fmla="*/ 109 w 210"/>
                  <a:gd name="T7" fmla="*/ 0 h 1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0"/>
                  <a:gd name="T13" fmla="*/ 0 h 193"/>
                  <a:gd name="T14" fmla="*/ 210 w 210"/>
                  <a:gd name="T15" fmla="*/ 193 h 1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" h="193">
                    <a:moveTo>
                      <a:pt x="109" y="0"/>
                    </a:moveTo>
                    <a:lnTo>
                      <a:pt x="210" y="193"/>
                    </a:lnTo>
                    <a:lnTo>
                      <a:pt x="0" y="19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1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74" name="Freeform 526"/>
              <p:cNvSpPr>
                <a:spLocks/>
              </p:cNvSpPr>
              <p:nvPr/>
            </p:nvSpPr>
            <p:spPr bwMode="auto">
              <a:xfrm>
                <a:off x="4578" y="1828"/>
                <a:ext cx="194" cy="177"/>
              </a:xfrm>
              <a:custGeom>
                <a:avLst/>
                <a:gdLst>
                  <a:gd name="T0" fmla="*/ 101 w 194"/>
                  <a:gd name="T1" fmla="*/ 0 h 177"/>
                  <a:gd name="T2" fmla="*/ 194 w 194"/>
                  <a:gd name="T3" fmla="*/ 177 h 177"/>
                  <a:gd name="T4" fmla="*/ 0 w 194"/>
                  <a:gd name="T5" fmla="*/ 177 h 177"/>
                  <a:gd name="T6" fmla="*/ 101 w 194"/>
                  <a:gd name="T7" fmla="*/ 0 h 1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4"/>
                  <a:gd name="T13" fmla="*/ 0 h 177"/>
                  <a:gd name="T14" fmla="*/ 194 w 194"/>
                  <a:gd name="T15" fmla="*/ 177 h 1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4" h="177">
                    <a:moveTo>
                      <a:pt x="101" y="0"/>
                    </a:moveTo>
                    <a:lnTo>
                      <a:pt x="194" y="177"/>
                    </a:lnTo>
                    <a:lnTo>
                      <a:pt x="0" y="17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75" name="Freeform 527"/>
              <p:cNvSpPr>
                <a:spLocks/>
              </p:cNvSpPr>
              <p:nvPr/>
            </p:nvSpPr>
            <p:spPr bwMode="auto">
              <a:xfrm>
                <a:off x="4587" y="1837"/>
                <a:ext cx="176" cy="159"/>
              </a:xfrm>
              <a:custGeom>
                <a:avLst/>
                <a:gdLst>
                  <a:gd name="T0" fmla="*/ 92 w 176"/>
                  <a:gd name="T1" fmla="*/ 0 h 159"/>
                  <a:gd name="T2" fmla="*/ 176 w 176"/>
                  <a:gd name="T3" fmla="*/ 159 h 159"/>
                  <a:gd name="T4" fmla="*/ 0 w 176"/>
                  <a:gd name="T5" fmla="*/ 159 h 159"/>
                  <a:gd name="T6" fmla="*/ 92 w 176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6"/>
                  <a:gd name="T13" fmla="*/ 0 h 159"/>
                  <a:gd name="T14" fmla="*/ 176 w 176"/>
                  <a:gd name="T15" fmla="*/ 159 h 1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6" h="159">
                    <a:moveTo>
                      <a:pt x="92" y="0"/>
                    </a:moveTo>
                    <a:lnTo>
                      <a:pt x="176" y="159"/>
                    </a:lnTo>
                    <a:lnTo>
                      <a:pt x="0" y="15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3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76" name="Freeform 528"/>
              <p:cNvSpPr>
                <a:spLocks/>
              </p:cNvSpPr>
              <p:nvPr/>
            </p:nvSpPr>
            <p:spPr bwMode="auto">
              <a:xfrm>
                <a:off x="4595" y="1845"/>
                <a:ext cx="160" cy="143"/>
              </a:xfrm>
              <a:custGeom>
                <a:avLst/>
                <a:gdLst>
                  <a:gd name="T0" fmla="*/ 84 w 160"/>
                  <a:gd name="T1" fmla="*/ 0 h 143"/>
                  <a:gd name="T2" fmla="*/ 160 w 160"/>
                  <a:gd name="T3" fmla="*/ 143 h 143"/>
                  <a:gd name="T4" fmla="*/ 0 w 160"/>
                  <a:gd name="T5" fmla="*/ 143 h 143"/>
                  <a:gd name="T6" fmla="*/ 84 w 160"/>
                  <a:gd name="T7" fmla="*/ 0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143"/>
                  <a:gd name="T14" fmla="*/ 160 w 160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143">
                    <a:moveTo>
                      <a:pt x="84" y="0"/>
                    </a:moveTo>
                    <a:lnTo>
                      <a:pt x="160" y="143"/>
                    </a:lnTo>
                    <a:lnTo>
                      <a:pt x="0" y="14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3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77" name="Freeform 529"/>
              <p:cNvSpPr>
                <a:spLocks/>
              </p:cNvSpPr>
              <p:nvPr/>
            </p:nvSpPr>
            <p:spPr bwMode="auto">
              <a:xfrm>
                <a:off x="4604" y="1853"/>
                <a:ext cx="142" cy="127"/>
              </a:xfrm>
              <a:custGeom>
                <a:avLst/>
                <a:gdLst>
                  <a:gd name="T0" fmla="*/ 75 w 142"/>
                  <a:gd name="T1" fmla="*/ 0 h 127"/>
                  <a:gd name="T2" fmla="*/ 142 w 142"/>
                  <a:gd name="T3" fmla="*/ 127 h 127"/>
                  <a:gd name="T4" fmla="*/ 0 w 142"/>
                  <a:gd name="T5" fmla="*/ 127 h 127"/>
                  <a:gd name="T6" fmla="*/ 75 w 142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127"/>
                  <a:gd name="T14" fmla="*/ 142 w 142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127">
                    <a:moveTo>
                      <a:pt x="75" y="0"/>
                    </a:moveTo>
                    <a:lnTo>
                      <a:pt x="142" y="127"/>
                    </a:lnTo>
                    <a:lnTo>
                      <a:pt x="0" y="127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4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78" name="Freeform 530"/>
              <p:cNvSpPr>
                <a:spLocks/>
              </p:cNvSpPr>
              <p:nvPr/>
            </p:nvSpPr>
            <p:spPr bwMode="auto">
              <a:xfrm>
                <a:off x="4612" y="1862"/>
                <a:ext cx="126" cy="118"/>
              </a:xfrm>
              <a:custGeom>
                <a:avLst/>
                <a:gdLst>
                  <a:gd name="T0" fmla="*/ 67 w 126"/>
                  <a:gd name="T1" fmla="*/ 0 h 118"/>
                  <a:gd name="T2" fmla="*/ 126 w 126"/>
                  <a:gd name="T3" fmla="*/ 118 h 118"/>
                  <a:gd name="T4" fmla="*/ 0 w 126"/>
                  <a:gd name="T5" fmla="*/ 118 h 118"/>
                  <a:gd name="T6" fmla="*/ 67 w 126"/>
                  <a:gd name="T7" fmla="*/ 0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18"/>
                  <a:gd name="T14" fmla="*/ 126 w 126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18">
                    <a:moveTo>
                      <a:pt x="67" y="0"/>
                    </a:moveTo>
                    <a:lnTo>
                      <a:pt x="126" y="118"/>
                    </a:lnTo>
                    <a:lnTo>
                      <a:pt x="0" y="11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79" name="Freeform 531"/>
              <p:cNvSpPr>
                <a:spLocks/>
              </p:cNvSpPr>
              <p:nvPr/>
            </p:nvSpPr>
            <p:spPr bwMode="auto">
              <a:xfrm>
                <a:off x="4620" y="1862"/>
                <a:ext cx="118" cy="118"/>
              </a:xfrm>
              <a:custGeom>
                <a:avLst/>
                <a:gdLst>
                  <a:gd name="T0" fmla="*/ 59 w 118"/>
                  <a:gd name="T1" fmla="*/ 0 h 118"/>
                  <a:gd name="T2" fmla="*/ 118 w 118"/>
                  <a:gd name="T3" fmla="*/ 118 h 118"/>
                  <a:gd name="T4" fmla="*/ 0 w 118"/>
                  <a:gd name="T5" fmla="*/ 118 h 118"/>
                  <a:gd name="T6" fmla="*/ 59 w 118"/>
                  <a:gd name="T7" fmla="*/ 0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18"/>
                  <a:gd name="T14" fmla="*/ 118 w 118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18">
                    <a:moveTo>
                      <a:pt x="59" y="0"/>
                    </a:moveTo>
                    <a:lnTo>
                      <a:pt x="118" y="118"/>
                    </a:lnTo>
                    <a:lnTo>
                      <a:pt x="0" y="11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5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80" name="Freeform 532"/>
              <p:cNvSpPr>
                <a:spLocks/>
              </p:cNvSpPr>
              <p:nvPr/>
            </p:nvSpPr>
            <p:spPr bwMode="auto">
              <a:xfrm>
                <a:off x="4629" y="1870"/>
                <a:ext cx="101" cy="101"/>
              </a:xfrm>
              <a:custGeom>
                <a:avLst/>
                <a:gdLst>
                  <a:gd name="T0" fmla="*/ 50 w 101"/>
                  <a:gd name="T1" fmla="*/ 0 h 101"/>
                  <a:gd name="T2" fmla="*/ 101 w 101"/>
                  <a:gd name="T3" fmla="*/ 101 h 101"/>
                  <a:gd name="T4" fmla="*/ 0 w 101"/>
                  <a:gd name="T5" fmla="*/ 101 h 101"/>
                  <a:gd name="T6" fmla="*/ 50 w 101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101"/>
                  <a:gd name="T14" fmla="*/ 101 w 101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101">
                    <a:moveTo>
                      <a:pt x="50" y="0"/>
                    </a:moveTo>
                    <a:lnTo>
                      <a:pt x="101" y="101"/>
                    </a:lnTo>
                    <a:lnTo>
                      <a:pt x="0" y="10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6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81" name="Freeform 533"/>
              <p:cNvSpPr>
                <a:spLocks/>
              </p:cNvSpPr>
              <p:nvPr/>
            </p:nvSpPr>
            <p:spPr bwMode="auto">
              <a:xfrm>
                <a:off x="4637" y="1879"/>
                <a:ext cx="84" cy="84"/>
              </a:xfrm>
              <a:custGeom>
                <a:avLst/>
                <a:gdLst>
                  <a:gd name="T0" fmla="*/ 42 w 84"/>
                  <a:gd name="T1" fmla="*/ 0 h 84"/>
                  <a:gd name="T2" fmla="*/ 84 w 84"/>
                  <a:gd name="T3" fmla="*/ 84 h 84"/>
                  <a:gd name="T4" fmla="*/ 0 w 84"/>
                  <a:gd name="T5" fmla="*/ 84 h 84"/>
                  <a:gd name="T6" fmla="*/ 42 w 84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4"/>
                  <a:gd name="T14" fmla="*/ 84 w 84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82" name="Freeform 534"/>
              <p:cNvSpPr>
                <a:spLocks/>
              </p:cNvSpPr>
              <p:nvPr/>
            </p:nvSpPr>
            <p:spPr bwMode="auto">
              <a:xfrm>
                <a:off x="4646" y="1887"/>
                <a:ext cx="67" cy="67"/>
              </a:xfrm>
              <a:custGeom>
                <a:avLst/>
                <a:gdLst>
                  <a:gd name="T0" fmla="*/ 33 w 67"/>
                  <a:gd name="T1" fmla="*/ 0 h 67"/>
                  <a:gd name="T2" fmla="*/ 67 w 67"/>
                  <a:gd name="T3" fmla="*/ 67 h 67"/>
                  <a:gd name="T4" fmla="*/ 0 w 67"/>
                  <a:gd name="T5" fmla="*/ 67 h 67"/>
                  <a:gd name="T6" fmla="*/ 33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33" y="0"/>
                    </a:moveTo>
                    <a:lnTo>
                      <a:pt x="67" y="67"/>
                    </a:lnTo>
                    <a:lnTo>
                      <a:pt x="0" y="6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70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83" name="Freeform 535"/>
              <p:cNvSpPr>
                <a:spLocks/>
              </p:cNvSpPr>
              <p:nvPr/>
            </p:nvSpPr>
            <p:spPr bwMode="auto">
              <a:xfrm>
                <a:off x="4654" y="1895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51 h 51"/>
                  <a:gd name="T4" fmla="*/ 0 w 50"/>
                  <a:gd name="T5" fmla="*/ 51 h 51"/>
                  <a:gd name="T6" fmla="*/ 25 w 50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1"/>
                  <a:gd name="T14" fmla="*/ 50 w 50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1">
                    <a:moveTo>
                      <a:pt x="25" y="0"/>
                    </a:moveTo>
                    <a:lnTo>
                      <a:pt x="50" y="51"/>
                    </a:lnTo>
                    <a:lnTo>
                      <a:pt x="0" y="5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84" name="Freeform 536"/>
              <p:cNvSpPr>
                <a:spLocks/>
              </p:cNvSpPr>
              <p:nvPr/>
            </p:nvSpPr>
            <p:spPr bwMode="auto">
              <a:xfrm>
                <a:off x="4662" y="1904"/>
                <a:ext cx="34" cy="33"/>
              </a:xfrm>
              <a:custGeom>
                <a:avLst/>
                <a:gdLst>
                  <a:gd name="T0" fmla="*/ 17 w 34"/>
                  <a:gd name="T1" fmla="*/ 0 h 33"/>
                  <a:gd name="T2" fmla="*/ 34 w 34"/>
                  <a:gd name="T3" fmla="*/ 33 h 33"/>
                  <a:gd name="T4" fmla="*/ 0 w 34"/>
                  <a:gd name="T5" fmla="*/ 33 h 33"/>
                  <a:gd name="T6" fmla="*/ 17 w 34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3"/>
                  <a:gd name="T14" fmla="*/ 34 w 34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3">
                    <a:moveTo>
                      <a:pt x="17" y="0"/>
                    </a:moveTo>
                    <a:lnTo>
                      <a:pt x="34" y="33"/>
                    </a:lnTo>
                    <a:lnTo>
                      <a:pt x="0" y="3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7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85" name="Freeform 537"/>
              <p:cNvSpPr>
                <a:spLocks/>
              </p:cNvSpPr>
              <p:nvPr/>
            </p:nvSpPr>
            <p:spPr bwMode="auto">
              <a:xfrm>
                <a:off x="4671" y="1912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7 w 17"/>
                  <a:gd name="T3" fmla="*/ 17 h 17"/>
                  <a:gd name="T4" fmla="*/ 0 w 17"/>
                  <a:gd name="T5" fmla="*/ 17 h 17"/>
                  <a:gd name="T6" fmla="*/ 8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8" y="0"/>
                    </a:moveTo>
                    <a:lnTo>
                      <a:pt x="17" y="17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7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19" name="Group 554"/>
            <p:cNvGrpSpPr>
              <a:grpSpLocks/>
            </p:cNvGrpSpPr>
            <p:nvPr/>
          </p:nvGrpSpPr>
          <p:grpSpPr bwMode="auto">
            <a:xfrm>
              <a:off x="7094538" y="3195638"/>
              <a:ext cx="400050" cy="347662"/>
              <a:chOff x="4469" y="2013"/>
              <a:chExt cx="252" cy="219"/>
            </a:xfrm>
          </p:grpSpPr>
          <p:sp>
            <p:nvSpPr>
              <p:cNvPr id="656" name="Freeform 539"/>
              <p:cNvSpPr>
                <a:spLocks/>
              </p:cNvSpPr>
              <p:nvPr/>
            </p:nvSpPr>
            <p:spPr bwMode="auto">
              <a:xfrm>
                <a:off x="4469" y="2013"/>
                <a:ext cx="252" cy="219"/>
              </a:xfrm>
              <a:custGeom>
                <a:avLst/>
                <a:gdLst>
                  <a:gd name="T0" fmla="*/ 126 w 252"/>
                  <a:gd name="T1" fmla="*/ 0 h 219"/>
                  <a:gd name="T2" fmla="*/ 252 w 252"/>
                  <a:gd name="T3" fmla="*/ 219 h 219"/>
                  <a:gd name="T4" fmla="*/ 0 w 252"/>
                  <a:gd name="T5" fmla="*/ 219 h 219"/>
                  <a:gd name="T6" fmla="*/ 126 w 252"/>
                  <a:gd name="T7" fmla="*/ 0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219"/>
                  <a:gd name="T14" fmla="*/ 252 w 252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219">
                    <a:moveTo>
                      <a:pt x="126" y="0"/>
                    </a:moveTo>
                    <a:lnTo>
                      <a:pt x="252" y="219"/>
                    </a:lnTo>
                    <a:lnTo>
                      <a:pt x="0" y="219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0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57" name="Freeform 540"/>
              <p:cNvSpPr>
                <a:spLocks/>
              </p:cNvSpPr>
              <p:nvPr/>
            </p:nvSpPr>
            <p:spPr bwMode="auto">
              <a:xfrm>
                <a:off x="4478" y="2022"/>
                <a:ext cx="226" cy="201"/>
              </a:xfrm>
              <a:custGeom>
                <a:avLst/>
                <a:gdLst>
                  <a:gd name="T0" fmla="*/ 117 w 226"/>
                  <a:gd name="T1" fmla="*/ 0 h 201"/>
                  <a:gd name="T2" fmla="*/ 226 w 226"/>
                  <a:gd name="T3" fmla="*/ 201 h 201"/>
                  <a:gd name="T4" fmla="*/ 0 w 226"/>
                  <a:gd name="T5" fmla="*/ 201 h 201"/>
                  <a:gd name="T6" fmla="*/ 117 w 226"/>
                  <a:gd name="T7" fmla="*/ 0 h 2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"/>
                  <a:gd name="T13" fmla="*/ 0 h 201"/>
                  <a:gd name="T14" fmla="*/ 226 w 226"/>
                  <a:gd name="T15" fmla="*/ 201 h 2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" h="201">
                    <a:moveTo>
                      <a:pt x="117" y="0"/>
                    </a:moveTo>
                    <a:lnTo>
                      <a:pt x="226" y="201"/>
                    </a:lnTo>
                    <a:lnTo>
                      <a:pt x="0" y="20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1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58" name="Freeform 541"/>
              <p:cNvSpPr>
                <a:spLocks/>
              </p:cNvSpPr>
              <p:nvPr/>
            </p:nvSpPr>
            <p:spPr bwMode="auto">
              <a:xfrm>
                <a:off x="4486" y="2030"/>
                <a:ext cx="210" cy="185"/>
              </a:xfrm>
              <a:custGeom>
                <a:avLst/>
                <a:gdLst>
                  <a:gd name="T0" fmla="*/ 109 w 210"/>
                  <a:gd name="T1" fmla="*/ 0 h 185"/>
                  <a:gd name="T2" fmla="*/ 210 w 210"/>
                  <a:gd name="T3" fmla="*/ 185 h 185"/>
                  <a:gd name="T4" fmla="*/ 0 w 210"/>
                  <a:gd name="T5" fmla="*/ 185 h 185"/>
                  <a:gd name="T6" fmla="*/ 109 w 210"/>
                  <a:gd name="T7" fmla="*/ 0 h 1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0"/>
                  <a:gd name="T13" fmla="*/ 0 h 185"/>
                  <a:gd name="T14" fmla="*/ 210 w 210"/>
                  <a:gd name="T15" fmla="*/ 185 h 1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" h="185">
                    <a:moveTo>
                      <a:pt x="109" y="0"/>
                    </a:moveTo>
                    <a:lnTo>
                      <a:pt x="210" y="185"/>
                    </a:lnTo>
                    <a:lnTo>
                      <a:pt x="0" y="18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1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59" name="Freeform 542"/>
              <p:cNvSpPr>
                <a:spLocks/>
              </p:cNvSpPr>
              <p:nvPr/>
            </p:nvSpPr>
            <p:spPr bwMode="auto">
              <a:xfrm>
                <a:off x="4494" y="2038"/>
                <a:ext cx="194" cy="169"/>
              </a:xfrm>
              <a:custGeom>
                <a:avLst/>
                <a:gdLst>
                  <a:gd name="T0" fmla="*/ 101 w 194"/>
                  <a:gd name="T1" fmla="*/ 0 h 169"/>
                  <a:gd name="T2" fmla="*/ 194 w 194"/>
                  <a:gd name="T3" fmla="*/ 169 h 169"/>
                  <a:gd name="T4" fmla="*/ 0 w 194"/>
                  <a:gd name="T5" fmla="*/ 169 h 169"/>
                  <a:gd name="T6" fmla="*/ 101 w 194"/>
                  <a:gd name="T7" fmla="*/ 0 h 1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4"/>
                  <a:gd name="T13" fmla="*/ 0 h 169"/>
                  <a:gd name="T14" fmla="*/ 194 w 194"/>
                  <a:gd name="T15" fmla="*/ 169 h 1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4" h="169">
                    <a:moveTo>
                      <a:pt x="101" y="0"/>
                    </a:moveTo>
                    <a:lnTo>
                      <a:pt x="194" y="169"/>
                    </a:lnTo>
                    <a:lnTo>
                      <a:pt x="0" y="16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60" name="Freeform 543"/>
              <p:cNvSpPr>
                <a:spLocks/>
              </p:cNvSpPr>
              <p:nvPr/>
            </p:nvSpPr>
            <p:spPr bwMode="auto">
              <a:xfrm>
                <a:off x="4503" y="2047"/>
                <a:ext cx="176" cy="151"/>
              </a:xfrm>
              <a:custGeom>
                <a:avLst/>
                <a:gdLst>
                  <a:gd name="T0" fmla="*/ 92 w 176"/>
                  <a:gd name="T1" fmla="*/ 0 h 151"/>
                  <a:gd name="T2" fmla="*/ 176 w 176"/>
                  <a:gd name="T3" fmla="*/ 151 h 151"/>
                  <a:gd name="T4" fmla="*/ 0 w 176"/>
                  <a:gd name="T5" fmla="*/ 151 h 151"/>
                  <a:gd name="T6" fmla="*/ 92 w 176"/>
                  <a:gd name="T7" fmla="*/ 0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6"/>
                  <a:gd name="T13" fmla="*/ 0 h 151"/>
                  <a:gd name="T14" fmla="*/ 176 w 176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6" h="151">
                    <a:moveTo>
                      <a:pt x="92" y="0"/>
                    </a:moveTo>
                    <a:lnTo>
                      <a:pt x="176" y="151"/>
                    </a:lnTo>
                    <a:lnTo>
                      <a:pt x="0" y="15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3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61" name="Freeform 544"/>
              <p:cNvSpPr>
                <a:spLocks/>
              </p:cNvSpPr>
              <p:nvPr/>
            </p:nvSpPr>
            <p:spPr bwMode="auto">
              <a:xfrm>
                <a:off x="4511" y="2047"/>
                <a:ext cx="160" cy="143"/>
              </a:xfrm>
              <a:custGeom>
                <a:avLst/>
                <a:gdLst>
                  <a:gd name="T0" fmla="*/ 84 w 160"/>
                  <a:gd name="T1" fmla="*/ 0 h 143"/>
                  <a:gd name="T2" fmla="*/ 160 w 160"/>
                  <a:gd name="T3" fmla="*/ 143 h 143"/>
                  <a:gd name="T4" fmla="*/ 0 w 160"/>
                  <a:gd name="T5" fmla="*/ 143 h 143"/>
                  <a:gd name="T6" fmla="*/ 84 w 160"/>
                  <a:gd name="T7" fmla="*/ 0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143"/>
                  <a:gd name="T14" fmla="*/ 160 w 160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143">
                    <a:moveTo>
                      <a:pt x="84" y="0"/>
                    </a:moveTo>
                    <a:lnTo>
                      <a:pt x="160" y="143"/>
                    </a:lnTo>
                    <a:lnTo>
                      <a:pt x="0" y="14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3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62" name="Freeform 545"/>
              <p:cNvSpPr>
                <a:spLocks/>
              </p:cNvSpPr>
              <p:nvPr/>
            </p:nvSpPr>
            <p:spPr bwMode="auto">
              <a:xfrm>
                <a:off x="4520" y="2055"/>
                <a:ext cx="142" cy="126"/>
              </a:xfrm>
              <a:custGeom>
                <a:avLst/>
                <a:gdLst>
                  <a:gd name="T0" fmla="*/ 75 w 142"/>
                  <a:gd name="T1" fmla="*/ 0 h 126"/>
                  <a:gd name="T2" fmla="*/ 142 w 142"/>
                  <a:gd name="T3" fmla="*/ 126 h 126"/>
                  <a:gd name="T4" fmla="*/ 0 w 142"/>
                  <a:gd name="T5" fmla="*/ 126 h 126"/>
                  <a:gd name="T6" fmla="*/ 75 w 142"/>
                  <a:gd name="T7" fmla="*/ 0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126"/>
                  <a:gd name="T14" fmla="*/ 142 w 142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126">
                    <a:moveTo>
                      <a:pt x="75" y="0"/>
                    </a:moveTo>
                    <a:lnTo>
                      <a:pt x="142" y="126"/>
                    </a:lnTo>
                    <a:lnTo>
                      <a:pt x="0" y="12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4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63" name="Freeform 546"/>
              <p:cNvSpPr>
                <a:spLocks/>
              </p:cNvSpPr>
              <p:nvPr/>
            </p:nvSpPr>
            <p:spPr bwMode="auto">
              <a:xfrm>
                <a:off x="4528" y="2064"/>
                <a:ext cx="126" cy="109"/>
              </a:xfrm>
              <a:custGeom>
                <a:avLst/>
                <a:gdLst>
                  <a:gd name="T0" fmla="*/ 67 w 126"/>
                  <a:gd name="T1" fmla="*/ 0 h 109"/>
                  <a:gd name="T2" fmla="*/ 126 w 126"/>
                  <a:gd name="T3" fmla="*/ 109 h 109"/>
                  <a:gd name="T4" fmla="*/ 0 w 126"/>
                  <a:gd name="T5" fmla="*/ 109 h 109"/>
                  <a:gd name="T6" fmla="*/ 67 w 126"/>
                  <a:gd name="T7" fmla="*/ 0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09"/>
                  <a:gd name="T14" fmla="*/ 126 w 126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09">
                    <a:moveTo>
                      <a:pt x="67" y="0"/>
                    </a:moveTo>
                    <a:lnTo>
                      <a:pt x="126" y="109"/>
                    </a:lnTo>
                    <a:lnTo>
                      <a:pt x="0" y="10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64" name="Freeform 547"/>
              <p:cNvSpPr>
                <a:spLocks/>
              </p:cNvSpPr>
              <p:nvPr/>
            </p:nvSpPr>
            <p:spPr bwMode="auto">
              <a:xfrm>
                <a:off x="4536" y="2072"/>
                <a:ext cx="118" cy="109"/>
              </a:xfrm>
              <a:custGeom>
                <a:avLst/>
                <a:gdLst>
                  <a:gd name="T0" fmla="*/ 59 w 118"/>
                  <a:gd name="T1" fmla="*/ 0 h 109"/>
                  <a:gd name="T2" fmla="*/ 118 w 118"/>
                  <a:gd name="T3" fmla="*/ 109 h 109"/>
                  <a:gd name="T4" fmla="*/ 0 w 118"/>
                  <a:gd name="T5" fmla="*/ 109 h 109"/>
                  <a:gd name="T6" fmla="*/ 59 w 118"/>
                  <a:gd name="T7" fmla="*/ 0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09"/>
                  <a:gd name="T14" fmla="*/ 118 w 118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09">
                    <a:moveTo>
                      <a:pt x="59" y="0"/>
                    </a:moveTo>
                    <a:lnTo>
                      <a:pt x="118" y="109"/>
                    </a:lnTo>
                    <a:lnTo>
                      <a:pt x="0" y="10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5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65" name="Freeform 548"/>
              <p:cNvSpPr>
                <a:spLocks/>
              </p:cNvSpPr>
              <p:nvPr/>
            </p:nvSpPr>
            <p:spPr bwMode="auto">
              <a:xfrm>
                <a:off x="4545" y="2080"/>
                <a:ext cx="101" cy="93"/>
              </a:xfrm>
              <a:custGeom>
                <a:avLst/>
                <a:gdLst>
                  <a:gd name="T0" fmla="*/ 50 w 101"/>
                  <a:gd name="T1" fmla="*/ 0 h 93"/>
                  <a:gd name="T2" fmla="*/ 101 w 101"/>
                  <a:gd name="T3" fmla="*/ 93 h 93"/>
                  <a:gd name="T4" fmla="*/ 0 w 101"/>
                  <a:gd name="T5" fmla="*/ 93 h 93"/>
                  <a:gd name="T6" fmla="*/ 50 w 101"/>
                  <a:gd name="T7" fmla="*/ 0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93"/>
                  <a:gd name="T14" fmla="*/ 101 w 101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93">
                    <a:moveTo>
                      <a:pt x="50" y="0"/>
                    </a:moveTo>
                    <a:lnTo>
                      <a:pt x="101" y="93"/>
                    </a:lnTo>
                    <a:lnTo>
                      <a:pt x="0" y="9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6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66" name="Freeform 549"/>
              <p:cNvSpPr>
                <a:spLocks/>
              </p:cNvSpPr>
              <p:nvPr/>
            </p:nvSpPr>
            <p:spPr bwMode="auto">
              <a:xfrm>
                <a:off x="4553" y="2080"/>
                <a:ext cx="84" cy="85"/>
              </a:xfrm>
              <a:custGeom>
                <a:avLst/>
                <a:gdLst>
                  <a:gd name="T0" fmla="*/ 42 w 84"/>
                  <a:gd name="T1" fmla="*/ 0 h 85"/>
                  <a:gd name="T2" fmla="*/ 84 w 84"/>
                  <a:gd name="T3" fmla="*/ 85 h 85"/>
                  <a:gd name="T4" fmla="*/ 0 w 84"/>
                  <a:gd name="T5" fmla="*/ 85 h 85"/>
                  <a:gd name="T6" fmla="*/ 42 w 84"/>
                  <a:gd name="T7" fmla="*/ 0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5"/>
                  <a:gd name="T14" fmla="*/ 84 w 84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5">
                    <a:moveTo>
                      <a:pt x="42" y="0"/>
                    </a:moveTo>
                    <a:lnTo>
                      <a:pt x="84" y="85"/>
                    </a:lnTo>
                    <a:lnTo>
                      <a:pt x="0" y="85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67" name="Freeform 550"/>
              <p:cNvSpPr>
                <a:spLocks/>
              </p:cNvSpPr>
              <p:nvPr/>
            </p:nvSpPr>
            <p:spPr bwMode="auto">
              <a:xfrm>
                <a:off x="4562" y="2089"/>
                <a:ext cx="67" cy="67"/>
              </a:xfrm>
              <a:custGeom>
                <a:avLst/>
                <a:gdLst>
                  <a:gd name="T0" fmla="*/ 33 w 67"/>
                  <a:gd name="T1" fmla="*/ 0 h 67"/>
                  <a:gd name="T2" fmla="*/ 67 w 67"/>
                  <a:gd name="T3" fmla="*/ 67 h 67"/>
                  <a:gd name="T4" fmla="*/ 0 w 67"/>
                  <a:gd name="T5" fmla="*/ 67 h 67"/>
                  <a:gd name="T6" fmla="*/ 33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33" y="0"/>
                    </a:moveTo>
                    <a:lnTo>
                      <a:pt x="67" y="67"/>
                    </a:lnTo>
                    <a:lnTo>
                      <a:pt x="0" y="6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70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68" name="Freeform 551"/>
              <p:cNvSpPr>
                <a:spLocks/>
              </p:cNvSpPr>
              <p:nvPr/>
            </p:nvSpPr>
            <p:spPr bwMode="auto">
              <a:xfrm>
                <a:off x="4570" y="2097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51 h 51"/>
                  <a:gd name="T4" fmla="*/ 0 w 50"/>
                  <a:gd name="T5" fmla="*/ 51 h 51"/>
                  <a:gd name="T6" fmla="*/ 25 w 50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1"/>
                  <a:gd name="T14" fmla="*/ 50 w 50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1">
                    <a:moveTo>
                      <a:pt x="25" y="0"/>
                    </a:moveTo>
                    <a:lnTo>
                      <a:pt x="50" y="51"/>
                    </a:lnTo>
                    <a:lnTo>
                      <a:pt x="0" y="5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69" name="Freeform 552"/>
              <p:cNvSpPr>
                <a:spLocks/>
              </p:cNvSpPr>
              <p:nvPr/>
            </p:nvSpPr>
            <p:spPr bwMode="auto">
              <a:xfrm>
                <a:off x="4578" y="2106"/>
                <a:ext cx="34" cy="33"/>
              </a:xfrm>
              <a:custGeom>
                <a:avLst/>
                <a:gdLst>
                  <a:gd name="T0" fmla="*/ 17 w 34"/>
                  <a:gd name="T1" fmla="*/ 0 h 33"/>
                  <a:gd name="T2" fmla="*/ 34 w 34"/>
                  <a:gd name="T3" fmla="*/ 33 h 33"/>
                  <a:gd name="T4" fmla="*/ 0 w 34"/>
                  <a:gd name="T5" fmla="*/ 33 h 33"/>
                  <a:gd name="T6" fmla="*/ 17 w 34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3"/>
                  <a:gd name="T14" fmla="*/ 34 w 34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3">
                    <a:moveTo>
                      <a:pt x="17" y="0"/>
                    </a:moveTo>
                    <a:lnTo>
                      <a:pt x="34" y="33"/>
                    </a:lnTo>
                    <a:lnTo>
                      <a:pt x="0" y="3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7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70" name="Freeform 553"/>
              <p:cNvSpPr>
                <a:spLocks/>
              </p:cNvSpPr>
              <p:nvPr/>
            </p:nvSpPr>
            <p:spPr bwMode="auto">
              <a:xfrm>
                <a:off x="4587" y="2114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7 w 17"/>
                  <a:gd name="T3" fmla="*/ 17 h 17"/>
                  <a:gd name="T4" fmla="*/ 0 w 17"/>
                  <a:gd name="T5" fmla="*/ 17 h 17"/>
                  <a:gd name="T6" fmla="*/ 8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8" y="0"/>
                    </a:moveTo>
                    <a:lnTo>
                      <a:pt x="17" y="17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7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20" name="Group 570"/>
            <p:cNvGrpSpPr>
              <a:grpSpLocks/>
            </p:cNvGrpSpPr>
            <p:nvPr/>
          </p:nvGrpSpPr>
          <p:grpSpPr bwMode="auto">
            <a:xfrm>
              <a:off x="5668963" y="2447925"/>
              <a:ext cx="400050" cy="360363"/>
              <a:chOff x="3571" y="1542"/>
              <a:chExt cx="252" cy="227"/>
            </a:xfrm>
          </p:grpSpPr>
          <p:sp>
            <p:nvSpPr>
              <p:cNvPr id="641" name="Freeform 555"/>
              <p:cNvSpPr>
                <a:spLocks/>
              </p:cNvSpPr>
              <p:nvPr/>
            </p:nvSpPr>
            <p:spPr bwMode="auto">
              <a:xfrm>
                <a:off x="3571" y="1542"/>
                <a:ext cx="252" cy="227"/>
              </a:xfrm>
              <a:custGeom>
                <a:avLst/>
                <a:gdLst>
                  <a:gd name="T0" fmla="*/ 126 w 252"/>
                  <a:gd name="T1" fmla="*/ 0 h 227"/>
                  <a:gd name="T2" fmla="*/ 252 w 252"/>
                  <a:gd name="T3" fmla="*/ 227 h 227"/>
                  <a:gd name="T4" fmla="*/ 0 w 252"/>
                  <a:gd name="T5" fmla="*/ 227 h 227"/>
                  <a:gd name="T6" fmla="*/ 126 w 252"/>
                  <a:gd name="T7" fmla="*/ 0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227"/>
                  <a:gd name="T14" fmla="*/ 252 w 252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227">
                    <a:moveTo>
                      <a:pt x="126" y="0"/>
                    </a:moveTo>
                    <a:lnTo>
                      <a:pt x="252" y="227"/>
                    </a:lnTo>
                    <a:lnTo>
                      <a:pt x="0" y="227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0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42" name="Freeform 556"/>
              <p:cNvSpPr>
                <a:spLocks/>
              </p:cNvSpPr>
              <p:nvPr/>
            </p:nvSpPr>
            <p:spPr bwMode="auto">
              <a:xfrm>
                <a:off x="3579" y="1550"/>
                <a:ext cx="227" cy="211"/>
              </a:xfrm>
              <a:custGeom>
                <a:avLst/>
                <a:gdLst>
                  <a:gd name="T0" fmla="*/ 118 w 227"/>
                  <a:gd name="T1" fmla="*/ 0 h 211"/>
                  <a:gd name="T2" fmla="*/ 227 w 227"/>
                  <a:gd name="T3" fmla="*/ 211 h 211"/>
                  <a:gd name="T4" fmla="*/ 0 w 227"/>
                  <a:gd name="T5" fmla="*/ 211 h 211"/>
                  <a:gd name="T6" fmla="*/ 118 w 227"/>
                  <a:gd name="T7" fmla="*/ 0 h 2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211"/>
                  <a:gd name="T14" fmla="*/ 227 w 227"/>
                  <a:gd name="T15" fmla="*/ 211 h 2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211">
                    <a:moveTo>
                      <a:pt x="118" y="0"/>
                    </a:moveTo>
                    <a:lnTo>
                      <a:pt x="227" y="211"/>
                    </a:lnTo>
                    <a:lnTo>
                      <a:pt x="0" y="211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1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43" name="Freeform 557"/>
              <p:cNvSpPr>
                <a:spLocks/>
              </p:cNvSpPr>
              <p:nvPr/>
            </p:nvSpPr>
            <p:spPr bwMode="auto">
              <a:xfrm>
                <a:off x="3587" y="1559"/>
                <a:ext cx="210" cy="193"/>
              </a:xfrm>
              <a:custGeom>
                <a:avLst/>
                <a:gdLst>
                  <a:gd name="T0" fmla="*/ 110 w 210"/>
                  <a:gd name="T1" fmla="*/ 0 h 193"/>
                  <a:gd name="T2" fmla="*/ 210 w 210"/>
                  <a:gd name="T3" fmla="*/ 193 h 193"/>
                  <a:gd name="T4" fmla="*/ 0 w 210"/>
                  <a:gd name="T5" fmla="*/ 193 h 193"/>
                  <a:gd name="T6" fmla="*/ 110 w 210"/>
                  <a:gd name="T7" fmla="*/ 0 h 1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0"/>
                  <a:gd name="T13" fmla="*/ 0 h 193"/>
                  <a:gd name="T14" fmla="*/ 210 w 210"/>
                  <a:gd name="T15" fmla="*/ 193 h 1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" h="193">
                    <a:moveTo>
                      <a:pt x="110" y="0"/>
                    </a:moveTo>
                    <a:lnTo>
                      <a:pt x="210" y="193"/>
                    </a:lnTo>
                    <a:lnTo>
                      <a:pt x="0" y="19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1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44" name="Freeform 558"/>
              <p:cNvSpPr>
                <a:spLocks/>
              </p:cNvSpPr>
              <p:nvPr/>
            </p:nvSpPr>
            <p:spPr bwMode="auto">
              <a:xfrm>
                <a:off x="3596" y="1567"/>
                <a:ext cx="193" cy="177"/>
              </a:xfrm>
              <a:custGeom>
                <a:avLst/>
                <a:gdLst>
                  <a:gd name="T0" fmla="*/ 101 w 193"/>
                  <a:gd name="T1" fmla="*/ 0 h 177"/>
                  <a:gd name="T2" fmla="*/ 193 w 193"/>
                  <a:gd name="T3" fmla="*/ 177 h 177"/>
                  <a:gd name="T4" fmla="*/ 0 w 193"/>
                  <a:gd name="T5" fmla="*/ 177 h 177"/>
                  <a:gd name="T6" fmla="*/ 101 w 193"/>
                  <a:gd name="T7" fmla="*/ 0 h 1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77"/>
                  <a:gd name="T14" fmla="*/ 193 w 193"/>
                  <a:gd name="T15" fmla="*/ 177 h 1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77">
                    <a:moveTo>
                      <a:pt x="101" y="0"/>
                    </a:moveTo>
                    <a:lnTo>
                      <a:pt x="193" y="177"/>
                    </a:lnTo>
                    <a:lnTo>
                      <a:pt x="0" y="17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45" name="Freeform 559"/>
              <p:cNvSpPr>
                <a:spLocks/>
              </p:cNvSpPr>
              <p:nvPr/>
            </p:nvSpPr>
            <p:spPr bwMode="auto">
              <a:xfrm>
                <a:off x="3604" y="1576"/>
                <a:ext cx="177" cy="160"/>
              </a:xfrm>
              <a:custGeom>
                <a:avLst/>
                <a:gdLst>
                  <a:gd name="T0" fmla="*/ 93 w 177"/>
                  <a:gd name="T1" fmla="*/ 0 h 160"/>
                  <a:gd name="T2" fmla="*/ 177 w 177"/>
                  <a:gd name="T3" fmla="*/ 160 h 160"/>
                  <a:gd name="T4" fmla="*/ 0 w 177"/>
                  <a:gd name="T5" fmla="*/ 160 h 160"/>
                  <a:gd name="T6" fmla="*/ 93 w 177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"/>
                  <a:gd name="T13" fmla="*/ 0 h 160"/>
                  <a:gd name="T14" fmla="*/ 177 w 177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" h="160">
                    <a:moveTo>
                      <a:pt x="93" y="0"/>
                    </a:moveTo>
                    <a:lnTo>
                      <a:pt x="177" y="160"/>
                    </a:lnTo>
                    <a:lnTo>
                      <a:pt x="0" y="16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3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46" name="Freeform 560"/>
              <p:cNvSpPr>
                <a:spLocks/>
              </p:cNvSpPr>
              <p:nvPr/>
            </p:nvSpPr>
            <p:spPr bwMode="auto">
              <a:xfrm>
                <a:off x="3613" y="1584"/>
                <a:ext cx="159" cy="143"/>
              </a:xfrm>
              <a:custGeom>
                <a:avLst/>
                <a:gdLst>
                  <a:gd name="T0" fmla="*/ 84 w 159"/>
                  <a:gd name="T1" fmla="*/ 0 h 143"/>
                  <a:gd name="T2" fmla="*/ 159 w 159"/>
                  <a:gd name="T3" fmla="*/ 143 h 143"/>
                  <a:gd name="T4" fmla="*/ 0 w 159"/>
                  <a:gd name="T5" fmla="*/ 143 h 143"/>
                  <a:gd name="T6" fmla="*/ 84 w 159"/>
                  <a:gd name="T7" fmla="*/ 0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43"/>
                  <a:gd name="T14" fmla="*/ 159 w 159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43">
                    <a:moveTo>
                      <a:pt x="84" y="0"/>
                    </a:moveTo>
                    <a:lnTo>
                      <a:pt x="159" y="143"/>
                    </a:lnTo>
                    <a:lnTo>
                      <a:pt x="0" y="14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3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47" name="Freeform 561"/>
              <p:cNvSpPr>
                <a:spLocks/>
              </p:cNvSpPr>
              <p:nvPr/>
            </p:nvSpPr>
            <p:spPr bwMode="auto">
              <a:xfrm>
                <a:off x="3621" y="1593"/>
                <a:ext cx="143" cy="126"/>
              </a:xfrm>
              <a:custGeom>
                <a:avLst/>
                <a:gdLst>
                  <a:gd name="T0" fmla="*/ 76 w 143"/>
                  <a:gd name="T1" fmla="*/ 0 h 126"/>
                  <a:gd name="T2" fmla="*/ 143 w 143"/>
                  <a:gd name="T3" fmla="*/ 126 h 126"/>
                  <a:gd name="T4" fmla="*/ 0 w 143"/>
                  <a:gd name="T5" fmla="*/ 126 h 126"/>
                  <a:gd name="T6" fmla="*/ 76 w 143"/>
                  <a:gd name="T7" fmla="*/ 0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26"/>
                  <a:gd name="T14" fmla="*/ 143 w 143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26">
                    <a:moveTo>
                      <a:pt x="76" y="0"/>
                    </a:moveTo>
                    <a:lnTo>
                      <a:pt x="143" y="126"/>
                    </a:lnTo>
                    <a:lnTo>
                      <a:pt x="0" y="12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4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48" name="Freeform 562"/>
              <p:cNvSpPr>
                <a:spLocks/>
              </p:cNvSpPr>
              <p:nvPr/>
            </p:nvSpPr>
            <p:spPr bwMode="auto">
              <a:xfrm>
                <a:off x="3629" y="1601"/>
                <a:ext cx="126" cy="118"/>
              </a:xfrm>
              <a:custGeom>
                <a:avLst/>
                <a:gdLst>
                  <a:gd name="T0" fmla="*/ 68 w 126"/>
                  <a:gd name="T1" fmla="*/ 0 h 118"/>
                  <a:gd name="T2" fmla="*/ 126 w 126"/>
                  <a:gd name="T3" fmla="*/ 118 h 118"/>
                  <a:gd name="T4" fmla="*/ 0 w 126"/>
                  <a:gd name="T5" fmla="*/ 118 h 118"/>
                  <a:gd name="T6" fmla="*/ 68 w 126"/>
                  <a:gd name="T7" fmla="*/ 0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18"/>
                  <a:gd name="T14" fmla="*/ 126 w 126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18">
                    <a:moveTo>
                      <a:pt x="68" y="0"/>
                    </a:moveTo>
                    <a:lnTo>
                      <a:pt x="126" y="118"/>
                    </a:lnTo>
                    <a:lnTo>
                      <a:pt x="0" y="11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49" name="Freeform 563"/>
              <p:cNvSpPr>
                <a:spLocks/>
              </p:cNvSpPr>
              <p:nvPr/>
            </p:nvSpPr>
            <p:spPr bwMode="auto">
              <a:xfrm>
                <a:off x="3638" y="1601"/>
                <a:ext cx="117" cy="118"/>
              </a:xfrm>
              <a:custGeom>
                <a:avLst/>
                <a:gdLst>
                  <a:gd name="T0" fmla="*/ 59 w 117"/>
                  <a:gd name="T1" fmla="*/ 0 h 118"/>
                  <a:gd name="T2" fmla="*/ 117 w 117"/>
                  <a:gd name="T3" fmla="*/ 118 h 118"/>
                  <a:gd name="T4" fmla="*/ 0 w 117"/>
                  <a:gd name="T5" fmla="*/ 118 h 118"/>
                  <a:gd name="T6" fmla="*/ 59 w 117"/>
                  <a:gd name="T7" fmla="*/ 0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118"/>
                  <a:gd name="T14" fmla="*/ 117 w 117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118">
                    <a:moveTo>
                      <a:pt x="59" y="0"/>
                    </a:moveTo>
                    <a:lnTo>
                      <a:pt x="117" y="118"/>
                    </a:lnTo>
                    <a:lnTo>
                      <a:pt x="0" y="11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5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50" name="Freeform 564"/>
              <p:cNvSpPr>
                <a:spLocks/>
              </p:cNvSpPr>
              <p:nvPr/>
            </p:nvSpPr>
            <p:spPr bwMode="auto">
              <a:xfrm>
                <a:off x="3646" y="1609"/>
                <a:ext cx="101" cy="101"/>
              </a:xfrm>
              <a:custGeom>
                <a:avLst/>
                <a:gdLst>
                  <a:gd name="T0" fmla="*/ 51 w 101"/>
                  <a:gd name="T1" fmla="*/ 0 h 101"/>
                  <a:gd name="T2" fmla="*/ 101 w 101"/>
                  <a:gd name="T3" fmla="*/ 101 h 101"/>
                  <a:gd name="T4" fmla="*/ 0 w 101"/>
                  <a:gd name="T5" fmla="*/ 101 h 101"/>
                  <a:gd name="T6" fmla="*/ 51 w 101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101"/>
                  <a:gd name="T14" fmla="*/ 101 w 101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101">
                    <a:moveTo>
                      <a:pt x="51" y="0"/>
                    </a:moveTo>
                    <a:lnTo>
                      <a:pt x="101" y="101"/>
                    </a:lnTo>
                    <a:lnTo>
                      <a:pt x="0" y="1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6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51" name="Freeform 565"/>
              <p:cNvSpPr>
                <a:spLocks/>
              </p:cNvSpPr>
              <p:nvPr/>
            </p:nvSpPr>
            <p:spPr bwMode="auto">
              <a:xfrm>
                <a:off x="3655" y="1618"/>
                <a:ext cx="84" cy="84"/>
              </a:xfrm>
              <a:custGeom>
                <a:avLst/>
                <a:gdLst>
                  <a:gd name="T0" fmla="*/ 42 w 84"/>
                  <a:gd name="T1" fmla="*/ 0 h 84"/>
                  <a:gd name="T2" fmla="*/ 84 w 84"/>
                  <a:gd name="T3" fmla="*/ 84 h 84"/>
                  <a:gd name="T4" fmla="*/ 0 w 84"/>
                  <a:gd name="T5" fmla="*/ 84 h 84"/>
                  <a:gd name="T6" fmla="*/ 42 w 84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4"/>
                  <a:gd name="T14" fmla="*/ 84 w 84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52" name="Freeform 566"/>
              <p:cNvSpPr>
                <a:spLocks/>
              </p:cNvSpPr>
              <p:nvPr/>
            </p:nvSpPr>
            <p:spPr bwMode="auto">
              <a:xfrm>
                <a:off x="3663" y="1626"/>
                <a:ext cx="67" cy="68"/>
              </a:xfrm>
              <a:custGeom>
                <a:avLst/>
                <a:gdLst>
                  <a:gd name="T0" fmla="*/ 34 w 67"/>
                  <a:gd name="T1" fmla="*/ 0 h 68"/>
                  <a:gd name="T2" fmla="*/ 67 w 67"/>
                  <a:gd name="T3" fmla="*/ 68 h 68"/>
                  <a:gd name="T4" fmla="*/ 0 w 67"/>
                  <a:gd name="T5" fmla="*/ 68 h 68"/>
                  <a:gd name="T6" fmla="*/ 34 w 67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34" y="0"/>
                    </a:moveTo>
                    <a:lnTo>
                      <a:pt x="67" y="68"/>
                    </a:lnTo>
                    <a:lnTo>
                      <a:pt x="0" y="6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70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53" name="Freeform 567"/>
              <p:cNvSpPr>
                <a:spLocks/>
              </p:cNvSpPr>
              <p:nvPr/>
            </p:nvSpPr>
            <p:spPr bwMode="auto">
              <a:xfrm>
                <a:off x="3671" y="1635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6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6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54" name="Freeform 568"/>
              <p:cNvSpPr>
                <a:spLocks/>
              </p:cNvSpPr>
              <p:nvPr/>
            </p:nvSpPr>
            <p:spPr bwMode="auto">
              <a:xfrm>
                <a:off x="3680" y="1643"/>
                <a:ext cx="33" cy="34"/>
              </a:xfrm>
              <a:custGeom>
                <a:avLst/>
                <a:gdLst>
                  <a:gd name="T0" fmla="*/ 17 w 33"/>
                  <a:gd name="T1" fmla="*/ 0 h 34"/>
                  <a:gd name="T2" fmla="*/ 33 w 33"/>
                  <a:gd name="T3" fmla="*/ 34 h 34"/>
                  <a:gd name="T4" fmla="*/ 0 w 33"/>
                  <a:gd name="T5" fmla="*/ 34 h 34"/>
                  <a:gd name="T6" fmla="*/ 17 w 33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4"/>
                  <a:gd name="T14" fmla="*/ 33 w 33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4">
                    <a:moveTo>
                      <a:pt x="17" y="0"/>
                    </a:moveTo>
                    <a:lnTo>
                      <a:pt x="33" y="34"/>
                    </a:lnTo>
                    <a:lnTo>
                      <a:pt x="0" y="3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7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55" name="Freeform 569"/>
              <p:cNvSpPr>
                <a:spLocks/>
              </p:cNvSpPr>
              <p:nvPr/>
            </p:nvSpPr>
            <p:spPr bwMode="auto">
              <a:xfrm>
                <a:off x="3688" y="1651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17 w 17"/>
                  <a:gd name="T3" fmla="*/ 17 h 17"/>
                  <a:gd name="T4" fmla="*/ 0 w 17"/>
                  <a:gd name="T5" fmla="*/ 17 h 17"/>
                  <a:gd name="T6" fmla="*/ 9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9" y="0"/>
                    </a:moveTo>
                    <a:lnTo>
                      <a:pt x="17" y="17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7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621" name="Group 586"/>
            <p:cNvGrpSpPr>
              <a:grpSpLocks/>
            </p:cNvGrpSpPr>
            <p:nvPr/>
          </p:nvGrpSpPr>
          <p:grpSpPr bwMode="auto">
            <a:xfrm>
              <a:off x="6361113" y="2474913"/>
              <a:ext cx="400050" cy="347662"/>
              <a:chOff x="4007" y="1559"/>
              <a:chExt cx="252" cy="219"/>
            </a:xfrm>
          </p:grpSpPr>
          <p:sp>
            <p:nvSpPr>
              <p:cNvPr id="626" name="Freeform 571"/>
              <p:cNvSpPr>
                <a:spLocks/>
              </p:cNvSpPr>
              <p:nvPr/>
            </p:nvSpPr>
            <p:spPr bwMode="auto">
              <a:xfrm>
                <a:off x="4007" y="1559"/>
                <a:ext cx="252" cy="219"/>
              </a:xfrm>
              <a:custGeom>
                <a:avLst/>
                <a:gdLst>
                  <a:gd name="T0" fmla="*/ 126 w 252"/>
                  <a:gd name="T1" fmla="*/ 0 h 219"/>
                  <a:gd name="T2" fmla="*/ 252 w 252"/>
                  <a:gd name="T3" fmla="*/ 219 h 219"/>
                  <a:gd name="T4" fmla="*/ 0 w 252"/>
                  <a:gd name="T5" fmla="*/ 219 h 219"/>
                  <a:gd name="T6" fmla="*/ 126 w 252"/>
                  <a:gd name="T7" fmla="*/ 0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219"/>
                  <a:gd name="T14" fmla="*/ 252 w 252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219">
                    <a:moveTo>
                      <a:pt x="126" y="0"/>
                    </a:moveTo>
                    <a:lnTo>
                      <a:pt x="252" y="219"/>
                    </a:lnTo>
                    <a:lnTo>
                      <a:pt x="0" y="219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0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27" name="Freeform 572"/>
              <p:cNvSpPr>
                <a:spLocks/>
              </p:cNvSpPr>
              <p:nvPr/>
            </p:nvSpPr>
            <p:spPr bwMode="auto">
              <a:xfrm>
                <a:off x="4016" y="1567"/>
                <a:ext cx="227" cy="202"/>
              </a:xfrm>
              <a:custGeom>
                <a:avLst/>
                <a:gdLst>
                  <a:gd name="T0" fmla="*/ 117 w 227"/>
                  <a:gd name="T1" fmla="*/ 0 h 202"/>
                  <a:gd name="T2" fmla="*/ 227 w 227"/>
                  <a:gd name="T3" fmla="*/ 202 h 202"/>
                  <a:gd name="T4" fmla="*/ 0 w 227"/>
                  <a:gd name="T5" fmla="*/ 202 h 202"/>
                  <a:gd name="T6" fmla="*/ 117 w 227"/>
                  <a:gd name="T7" fmla="*/ 0 h 2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202"/>
                  <a:gd name="T14" fmla="*/ 227 w 227"/>
                  <a:gd name="T15" fmla="*/ 202 h 2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202">
                    <a:moveTo>
                      <a:pt x="117" y="0"/>
                    </a:moveTo>
                    <a:lnTo>
                      <a:pt x="227" y="202"/>
                    </a:lnTo>
                    <a:lnTo>
                      <a:pt x="0" y="202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1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28" name="Freeform 573"/>
              <p:cNvSpPr>
                <a:spLocks/>
              </p:cNvSpPr>
              <p:nvPr/>
            </p:nvSpPr>
            <p:spPr bwMode="auto">
              <a:xfrm>
                <a:off x="4024" y="1576"/>
                <a:ext cx="210" cy="185"/>
              </a:xfrm>
              <a:custGeom>
                <a:avLst/>
                <a:gdLst>
                  <a:gd name="T0" fmla="*/ 109 w 210"/>
                  <a:gd name="T1" fmla="*/ 0 h 185"/>
                  <a:gd name="T2" fmla="*/ 210 w 210"/>
                  <a:gd name="T3" fmla="*/ 185 h 185"/>
                  <a:gd name="T4" fmla="*/ 0 w 210"/>
                  <a:gd name="T5" fmla="*/ 185 h 185"/>
                  <a:gd name="T6" fmla="*/ 109 w 210"/>
                  <a:gd name="T7" fmla="*/ 0 h 1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0"/>
                  <a:gd name="T13" fmla="*/ 0 h 185"/>
                  <a:gd name="T14" fmla="*/ 210 w 210"/>
                  <a:gd name="T15" fmla="*/ 185 h 1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" h="185">
                    <a:moveTo>
                      <a:pt x="109" y="0"/>
                    </a:moveTo>
                    <a:lnTo>
                      <a:pt x="210" y="185"/>
                    </a:lnTo>
                    <a:lnTo>
                      <a:pt x="0" y="18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1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29" name="Freeform 574"/>
              <p:cNvSpPr>
                <a:spLocks/>
              </p:cNvSpPr>
              <p:nvPr/>
            </p:nvSpPr>
            <p:spPr bwMode="auto">
              <a:xfrm>
                <a:off x="4033" y="1584"/>
                <a:ext cx="193" cy="168"/>
              </a:xfrm>
              <a:custGeom>
                <a:avLst/>
                <a:gdLst>
                  <a:gd name="T0" fmla="*/ 100 w 193"/>
                  <a:gd name="T1" fmla="*/ 0 h 168"/>
                  <a:gd name="T2" fmla="*/ 193 w 193"/>
                  <a:gd name="T3" fmla="*/ 168 h 168"/>
                  <a:gd name="T4" fmla="*/ 0 w 193"/>
                  <a:gd name="T5" fmla="*/ 168 h 168"/>
                  <a:gd name="T6" fmla="*/ 100 w 193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68"/>
                  <a:gd name="T14" fmla="*/ 193 w 19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68">
                    <a:moveTo>
                      <a:pt x="100" y="0"/>
                    </a:moveTo>
                    <a:lnTo>
                      <a:pt x="193" y="168"/>
                    </a:lnTo>
                    <a:lnTo>
                      <a:pt x="0" y="168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30" name="Freeform 575"/>
              <p:cNvSpPr>
                <a:spLocks/>
              </p:cNvSpPr>
              <p:nvPr/>
            </p:nvSpPr>
            <p:spPr bwMode="auto">
              <a:xfrm>
                <a:off x="4041" y="1593"/>
                <a:ext cx="176" cy="151"/>
              </a:xfrm>
              <a:custGeom>
                <a:avLst/>
                <a:gdLst>
                  <a:gd name="T0" fmla="*/ 92 w 176"/>
                  <a:gd name="T1" fmla="*/ 0 h 151"/>
                  <a:gd name="T2" fmla="*/ 176 w 176"/>
                  <a:gd name="T3" fmla="*/ 151 h 151"/>
                  <a:gd name="T4" fmla="*/ 0 w 176"/>
                  <a:gd name="T5" fmla="*/ 151 h 151"/>
                  <a:gd name="T6" fmla="*/ 92 w 176"/>
                  <a:gd name="T7" fmla="*/ 0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6"/>
                  <a:gd name="T13" fmla="*/ 0 h 151"/>
                  <a:gd name="T14" fmla="*/ 176 w 176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6" h="151">
                    <a:moveTo>
                      <a:pt x="92" y="0"/>
                    </a:moveTo>
                    <a:lnTo>
                      <a:pt x="176" y="151"/>
                    </a:lnTo>
                    <a:lnTo>
                      <a:pt x="0" y="15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3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31" name="Freeform 576"/>
              <p:cNvSpPr>
                <a:spLocks/>
              </p:cNvSpPr>
              <p:nvPr/>
            </p:nvSpPr>
            <p:spPr bwMode="auto">
              <a:xfrm>
                <a:off x="4049" y="1593"/>
                <a:ext cx="160" cy="143"/>
              </a:xfrm>
              <a:custGeom>
                <a:avLst/>
                <a:gdLst>
                  <a:gd name="T0" fmla="*/ 84 w 160"/>
                  <a:gd name="T1" fmla="*/ 0 h 143"/>
                  <a:gd name="T2" fmla="*/ 160 w 160"/>
                  <a:gd name="T3" fmla="*/ 143 h 143"/>
                  <a:gd name="T4" fmla="*/ 0 w 160"/>
                  <a:gd name="T5" fmla="*/ 143 h 143"/>
                  <a:gd name="T6" fmla="*/ 84 w 160"/>
                  <a:gd name="T7" fmla="*/ 0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143"/>
                  <a:gd name="T14" fmla="*/ 160 w 160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143">
                    <a:moveTo>
                      <a:pt x="84" y="0"/>
                    </a:moveTo>
                    <a:lnTo>
                      <a:pt x="160" y="143"/>
                    </a:lnTo>
                    <a:lnTo>
                      <a:pt x="0" y="14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3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32" name="Freeform 577"/>
              <p:cNvSpPr>
                <a:spLocks/>
              </p:cNvSpPr>
              <p:nvPr/>
            </p:nvSpPr>
            <p:spPr bwMode="auto">
              <a:xfrm>
                <a:off x="4058" y="1601"/>
                <a:ext cx="143" cy="126"/>
              </a:xfrm>
              <a:custGeom>
                <a:avLst/>
                <a:gdLst>
                  <a:gd name="T0" fmla="*/ 75 w 143"/>
                  <a:gd name="T1" fmla="*/ 0 h 126"/>
                  <a:gd name="T2" fmla="*/ 143 w 143"/>
                  <a:gd name="T3" fmla="*/ 126 h 126"/>
                  <a:gd name="T4" fmla="*/ 0 w 143"/>
                  <a:gd name="T5" fmla="*/ 126 h 126"/>
                  <a:gd name="T6" fmla="*/ 75 w 143"/>
                  <a:gd name="T7" fmla="*/ 0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26"/>
                  <a:gd name="T14" fmla="*/ 143 w 143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26">
                    <a:moveTo>
                      <a:pt x="75" y="0"/>
                    </a:moveTo>
                    <a:lnTo>
                      <a:pt x="143" y="126"/>
                    </a:lnTo>
                    <a:lnTo>
                      <a:pt x="0" y="12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4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33" name="Freeform 578"/>
              <p:cNvSpPr>
                <a:spLocks/>
              </p:cNvSpPr>
              <p:nvPr/>
            </p:nvSpPr>
            <p:spPr bwMode="auto">
              <a:xfrm>
                <a:off x="4066" y="1609"/>
                <a:ext cx="126" cy="110"/>
              </a:xfrm>
              <a:custGeom>
                <a:avLst/>
                <a:gdLst>
                  <a:gd name="T0" fmla="*/ 67 w 126"/>
                  <a:gd name="T1" fmla="*/ 0 h 110"/>
                  <a:gd name="T2" fmla="*/ 126 w 126"/>
                  <a:gd name="T3" fmla="*/ 110 h 110"/>
                  <a:gd name="T4" fmla="*/ 0 w 126"/>
                  <a:gd name="T5" fmla="*/ 110 h 110"/>
                  <a:gd name="T6" fmla="*/ 67 w 126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10"/>
                  <a:gd name="T14" fmla="*/ 126 w 126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10">
                    <a:moveTo>
                      <a:pt x="67" y="0"/>
                    </a:moveTo>
                    <a:lnTo>
                      <a:pt x="126" y="110"/>
                    </a:lnTo>
                    <a:lnTo>
                      <a:pt x="0" y="11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34" name="Freeform 579"/>
              <p:cNvSpPr>
                <a:spLocks/>
              </p:cNvSpPr>
              <p:nvPr/>
            </p:nvSpPr>
            <p:spPr bwMode="auto">
              <a:xfrm>
                <a:off x="4075" y="1618"/>
                <a:ext cx="117" cy="109"/>
              </a:xfrm>
              <a:custGeom>
                <a:avLst/>
                <a:gdLst>
                  <a:gd name="T0" fmla="*/ 58 w 117"/>
                  <a:gd name="T1" fmla="*/ 0 h 109"/>
                  <a:gd name="T2" fmla="*/ 117 w 117"/>
                  <a:gd name="T3" fmla="*/ 109 h 109"/>
                  <a:gd name="T4" fmla="*/ 0 w 117"/>
                  <a:gd name="T5" fmla="*/ 109 h 109"/>
                  <a:gd name="T6" fmla="*/ 58 w 117"/>
                  <a:gd name="T7" fmla="*/ 0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109"/>
                  <a:gd name="T14" fmla="*/ 117 w 117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109">
                    <a:moveTo>
                      <a:pt x="58" y="0"/>
                    </a:moveTo>
                    <a:lnTo>
                      <a:pt x="117" y="109"/>
                    </a:lnTo>
                    <a:lnTo>
                      <a:pt x="0" y="10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5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35" name="Freeform 580"/>
              <p:cNvSpPr>
                <a:spLocks/>
              </p:cNvSpPr>
              <p:nvPr/>
            </p:nvSpPr>
            <p:spPr bwMode="auto">
              <a:xfrm>
                <a:off x="4083" y="1626"/>
                <a:ext cx="101" cy="93"/>
              </a:xfrm>
              <a:custGeom>
                <a:avLst/>
                <a:gdLst>
                  <a:gd name="T0" fmla="*/ 50 w 101"/>
                  <a:gd name="T1" fmla="*/ 0 h 93"/>
                  <a:gd name="T2" fmla="*/ 101 w 101"/>
                  <a:gd name="T3" fmla="*/ 93 h 93"/>
                  <a:gd name="T4" fmla="*/ 0 w 101"/>
                  <a:gd name="T5" fmla="*/ 93 h 93"/>
                  <a:gd name="T6" fmla="*/ 50 w 101"/>
                  <a:gd name="T7" fmla="*/ 0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93"/>
                  <a:gd name="T14" fmla="*/ 101 w 101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93">
                    <a:moveTo>
                      <a:pt x="50" y="0"/>
                    </a:moveTo>
                    <a:lnTo>
                      <a:pt x="101" y="93"/>
                    </a:lnTo>
                    <a:lnTo>
                      <a:pt x="0" y="9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6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36" name="Freeform 581"/>
              <p:cNvSpPr>
                <a:spLocks/>
              </p:cNvSpPr>
              <p:nvPr/>
            </p:nvSpPr>
            <p:spPr bwMode="auto">
              <a:xfrm>
                <a:off x="4091" y="1626"/>
                <a:ext cx="84" cy="84"/>
              </a:xfrm>
              <a:custGeom>
                <a:avLst/>
                <a:gdLst>
                  <a:gd name="T0" fmla="*/ 42 w 84"/>
                  <a:gd name="T1" fmla="*/ 0 h 84"/>
                  <a:gd name="T2" fmla="*/ 84 w 84"/>
                  <a:gd name="T3" fmla="*/ 84 h 84"/>
                  <a:gd name="T4" fmla="*/ 0 w 84"/>
                  <a:gd name="T5" fmla="*/ 84 h 84"/>
                  <a:gd name="T6" fmla="*/ 42 w 84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4"/>
                  <a:gd name="T14" fmla="*/ 84 w 84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37" name="Freeform 582"/>
              <p:cNvSpPr>
                <a:spLocks/>
              </p:cNvSpPr>
              <p:nvPr/>
            </p:nvSpPr>
            <p:spPr bwMode="auto">
              <a:xfrm>
                <a:off x="4100" y="1635"/>
                <a:ext cx="67" cy="67"/>
              </a:xfrm>
              <a:custGeom>
                <a:avLst/>
                <a:gdLst>
                  <a:gd name="T0" fmla="*/ 33 w 67"/>
                  <a:gd name="T1" fmla="*/ 0 h 67"/>
                  <a:gd name="T2" fmla="*/ 67 w 67"/>
                  <a:gd name="T3" fmla="*/ 67 h 67"/>
                  <a:gd name="T4" fmla="*/ 0 w 67"/>
                  <a:gd name="T5" fmla="*/ 67 h 67"/>
                  <a:gd name="T6" fmla="*/ 33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33" y="0"/>
                    </a:moveTo>
                    <a:lnTo>
                      <a:pt x="67" y="67"/>
                    </a:lnTo>
                    <a:lnTo>
                      <a:pt x="0" y="6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70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38" name="Freeform 583"/>
              <p:cNvSpPr>
                <a:spLocks/>
              </p:cNvSpPr>
              <p:nvPr/>
            </p:nvSpPr>
            <p:spPr bwMode="auto">
              <a:xfrm>
                <a:off x="4108" y="1643"/>
                <a:ext cx="51" cy="51"/>
              </a:xfrm>
              <a:custGeom>
                <a:avLst/>
                <a:gdLst>
                  <a:gd name="T0" fmla="*/ 25 w 51"/>
                  <a:gd name="T1" fmla="*/ 0 h 51"/>
                  <a:gd name="T2" fmla="*/ 51 w 51"/>
                  <a:gd name="T3" fmla="*/ 51 h 51"/>
                  <a:gd name="T4" fmla="*/ 0 w 51"/>
                  <a:gd name="T5" fmla="*/ 51 h 51"/>
                  <a:gd name="T6" fmla="*/ 25 w 51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1"/>
                  <a:gd name="T14" fmla="*/ 51 w 51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1">
                    <a:moveTo>
                      <a:pt x="25" y="0"/>
                    </a:moveTo>
                    <a:lnTo>
                      <a:pt x="51" y="51"/>
                    </a:lnTo>
                    <a:lnTo>
                      <a:pt x="0" y="5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39" name="Freeform 584"/>
              <p:cNvSpPr>
                <a:spLocks/>
              </p:cNvSpPr>
              <p:nvPr/>
            </p:nvSpPr>
            <p:spPr bwMode="auto">
              <a:xfrm>
                <a:off x="4117" y="1651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33 w 33"/>
                  <a:gd name="T3" fmla="*/ 34 h 34"/>
                  <a:gd name="T4" fmla="*/ 0 w 33"/>
                  <a:gd name="T5" fmla="*/ 34 h 34"/>
                  <a:gd name="T6" fmla="*/ 16 w 33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4"/>
                  <a:gd name="T14" fmla="*/ 33 w 33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4">
                    <a:moveTo>
                      <a:pt x="16" y="0"/>
                    </a:moveTo>
                    <a:lnTo>
                      <a:pt x="33" y="34"/>
                    </a:lnTo>
                    <a:lnTo>
                      <a:pt x="0" y="3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7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40" name="Freeform 585"/>
              <p:cNvSpPr>
                <a:spLocks/>
              </p:cNvSpPr>
              <p:nvPr/>
            </p:nvSpPr>
            <p:spPr bwMode="auto">
              <a:xfrm>
                <a:off x="4125" y="1660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7 w 17"/>
                  <a:gd name="T3" fmla="*/ 17 h 17"/>
                  <a:gd name="T4" fmla="*/ 0 w 17"/>
                  <a:gd name="T5" fmla="*/ 17 h 17"/>
                  <a:gd name="T6" fmla="*/ 8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8" y="0"/>
                    </a:moveTo>
                    <a:lnTo>
                      <a:pt x="17" y="17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7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sp>
          <p:nvSpPr>
            <p:cNvPr id="622" name="Text Box 2368"/>
            <p:cNvSpPr txBox="1">
              <a:spLocks noChangeArrowheads="1"/>
            </p:cNvSpPr>
            <p:nvPr/>
          </p:nvSpPr>
          <p:spPr bwMode="auto">
            <a:xfrm>
              <a:off x="1643063" y="1552994"/>
              <a:ext cx="382587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ja-JP" sz="2400" dirty="0">
                  <a:latin typeface="+mj-lt"/>
                </a:rPr>
                <a:t>1</a:t>
              </a:r>
            </a:p>
          </p:txBody>
        </p:sp>
        <p:sp>
          <p:nvSpPr>
            <p:cNvPr id="623" name="Text Box 2368"/>
            <p:cNvSpPr txBox="1">
              <a:spLocks noChangeArrowheads="1"/>
            </p:cNvSpPr>
            <p:nvPr/>
          </p:nvSpPr>
          <p:spPr bwMode="auto">
            <a:xfrm>
              <a:off x="4233862" y="2133600"/>
              <a:ext cx="566737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ja-JP" sz="2400" dirty="0">
                  <a:latin typeface="+mj-lt"/>
                </a:rPr>
                <a:t>10</a:t>
              </a:r>
            </a:p>
          </p:txBody>
        </p:sp>
        <p:sp>
          <p:nvSpPr>
            <p:cNvPr id="624" name="Text Box 2368"/>
            <p:cNvSpPr txBox="1">
              <a:spLocks noChangeArrowheads="1"/>
            </p:cNvSpPr>
            <p:nvPr/>
          </p:nvSpPr>
          <p:spPr bwMode="auto">
            <a:xfrm>
              <a:off x="3717925" y="3228140"/>
              <a:ext cx="546100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ja-JP" sz="2400" dirty="0">
                  <a:latin typeface="+mj-lt"/>
                </a:rPr>
                <a:t>30</a:t>
              </a:r>
            </a:p>
          </p:txBody>
        </p:sp>
        <p:sp>
          <p:nvSpPr>
            <p:cNvPr id="625" name="Text Box 2368"/>
            <p:cNvSpPr txBox="1">
              <a:spLocks noChangeArrowheads="1"/>
            </p:cNvSpPr>
            <p:nvPr/>
          </p:nvSpPr>
          <p:spPr bwMode="auto">
            <a:xfrm>
              <a:off x="7458576" y="3273425"/>
              <a:ext cx="615950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ja-JP" sz="2400" dirty="0">
                  <a:latin typeface="+mj-lt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46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/>
          <p:cNvSpPr/>
          <p:nvPr/>
        </p:nvSpPr>
        <p:spPr>
          <a:xfrm>
            <a:off x="2438400" y="2590800"/>
            <a:ext cx="6477000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1971" y="1968829"/>
            <a:ext cx="1828800" cy="10915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Immunoassay Systems </a:t>
            </a:r>
            <a:br>
              <a:rPr kumimoji="1" lang="en-US" altLang="ja-JP" dirty="0">
                <a:cs typeface="Arial" panose="020B0604020202020204" pitchFamily="34" charset="0"/>
              </a:rPr>
            </a:br>
            <a:r>
              <a:rPr kumimoji="1" lang="en-US" altLang="ja-JP" dirty="0">
                <a:cs typeface="Arial" panose="020B0604020202020204" pitchFamily="34" charset="0"/>
              </a:rPr>
              <a:t>for HCC Biomarkers</a:t>
            </a:r>
            <a:endParaRPr lang="en-US" altLang="ja-JP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828800" y="1752600"/>
            <a:ext cx="3974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Lectin Affinity Electrophoresis </a:t>
            </a:r>
            <a:endParaRPr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2133600" y="2076510"/>
            <a:ext cx="4846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Electrophoresis. 1989 Aug-Sep;10(8-9):562-7</a:t>
            </a:r>
            <a:endParaRPr lang="ja-JP" altLang="en-US" sz="2000" dirty="0"/>
          </a:p>
        </p:txBody>
      </p:sp>
      <p:sp>
        <p:nvSpPr>
          <p:cNvPr id="6" name="下矢印 5"/>
          <p:cNvSpPr/>
          <p:nvPr/>
        </p:nvSpPr>
        <p:spPr>
          <a:xfrm rot="18549393">
            <a:off x="2300668" y="2646752"/>
            <a:ext cx="457200" cy="762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895600"/>
            <a:ext cx="1173442" cy="22098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4198256" y="2914710"/>
            <a:ext cx="3116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2</a:t>
            </a:r>
            <a:r>
              <a:rPr lang="en-US" altLang="ja-JP" sz="2400" baseline="30000" dirty="0"/>
              <a:t>nd</a:t>
            </a:r>
            <a:r>
              <a:rPr lang="en-US" altLang="ja-JP" sz="2400" dirty="0"/>
              <a:t> Generation: LiBASys</a:t>
            </a:r>
            <a:endParaRPr lang="ja-JP" altLang="en-US" sz="2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4475621" y="3295710"/>
            <a:ext cx="2058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AFP-L3: May 2005</a:t>
            </a:r>
          </a:p>
          <a:p>
            <a:r>
              <a:rPr lang="en-US" altLang="ja-JP" sz="2000" dirty="0"/>
              <a:t>DCP     : Jan. 2007</a:t>
            </a:r>
            <a:endParaRPr lang="ja-JP" altLang="en-US" sz="2000" dirty="0"/>
          </a:p>
        </p:txBody>
      </p:sp>
      <p:sp>
        <p:nvSpPr>
          <p:cNvPr id="20" name="下矢印 19"/>
          <p:cNvSpPr/>
          <p:nvPr/>
        </p:nvSpPr>
        <p:spPr>
          <a:xfrm rot="18549393">
            <a:off x="4402184" y="3999241"/>
            <a:ext cx="457200" cy="762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1" name="Picture 131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83" y="4362509"/>
            <a:ext cx="1703701" cy="165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6765541" y="4362510"/>
            <a:ext cx="2226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3</a:t>
            </a:r>
            <a:r>
              <a:rPr lang="en-US" altLang="ja-JP" sz="2400" baseline="30000" dirty="0"/>
              <a:t>rd</a:t>
            </a:r>
            <a:r>
              <a:rPr lang="en-US" altLang="ja-JP" sz="2400" dirty="0"/>
              <a:t> Generation: </a:t>
            </a:r>
          </a:p>
          <a:p>
            <a:r>
              <a:rPr lang="en-US" altLang="ja-JP" sz="2400" dirty="0"/>
              <a:t>    </a:t>
            </a:r>
            <a:r>
              <a:rPr lang="el-GR" altLang="ja-JP" sz="2400" dirty="0"/>
              <a:t>μ</a:t>
            </a:r>
            <a:r>
              <a:rPr lang="en-US" altLang="ja-JP" sz="2400" dirty="0"/>
              <a:t>TASWako i30</a:t>
            </a:r>
            <a:endParaRPr lang="ja-JP" altLang="en-US" sz="2400" dirty="0"/>
          </a:p>
        </p:txBody>
      </p:sp>
      <p:sp>
        <p:nvSpPr>
          <p:cNvPr id="23" name="正方形/長方形 22"/>
          <p:cNvSpPr/>
          <p:nvPr/>
        </p:nvSpPr>
        <p:spPr>
          <a:xfrm>
            <a:off x="7015526" y="5159514"/>
            <a:ext cx="1976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AFP-L3 / DCP:  </a:t>
            </a:r>
          </a:p>
          <a:p>
            <a:r>
              <a:rPr lang="en-US" altLang="ja-JP" sz="2000" dirty="0"/>
              <a:t>Feb. 2011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209800"/>
            <a:ext cx="717994" cy="1524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324600" y="3810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>
                    <a:lumMod val="95000"/>
                  </a:schemeClr>
                </a:solidFill>
              </a:rPr>
              <a:t>In the US market</a:t>
            </a:r>
            <a:endParaRPr kumimoji="1" lang="ja-JP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Part 1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Introduction of Wako Hepatocellular Carcinoma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(HCC) biomarkers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 2</a:t>
            </a:r>
          </a:p>
          <a:p>
            <a:pPr marL="0" indent="0">
              <a:buNone/>
            </a:pPr>
            <a:r>
              <a:rPr lang="en-US" dirty="0"/>
              <a:t>      Experiences with approaching the FDA for the HCC  </a:t>
            </a:r>
          </a:p>
          <a:p>
            <a:pPr marL="0" indent="0">
              <a:buNone/>
            </a:pPr>
            <a:r>
              <a:rPr lang="en-US" dirty="0"/>
              <a:t>      biomarkers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Part 3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Current clinical study data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2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Commercialization Steps of LiBASys</a:t>
            </a:r>
            <a:endParaRPr lang="en-US" altLang="ja-JP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Text Box 2368"/>
          <p:cNvSpPr txBox="1">
            <a:spLocks noChangeArrowheads="1"/>
          </p:cNvSpPr>
          <p:nvPr/>
        </p:nvSpPr>
        <p:spPr bwMode="auto">
          <a:xfrm>
            <a:off x="6400800" y="2057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400" dirty="0">
                <a:latin typeface="+mj-lt"/>
                <a:cs typeface="Arial" panose="020B0604020202020204" pitchFamily="34" charset="0"/>
              </a:rPr>
              <a:t>Column</a:t>
            </a:r>
          </a:p>
        </p:txBody>
      </p:sp>
      <p:sp>
        <p:nvSpPr>
          <p:cNvPr id="17" name="Text Box 2368"/>
          <p:cNvSpPr txBox="1">
            <a:spLocks noChangeArrowheads="1"/>
          </p:cNvSpPr>
          <p:nvPr/>
        </p:nvSpPr>
        <p:spPr bwMode="auto">
          <a:xfrm>
            <a:off x="1522412" y="1752600"/>
            <a:ext cx="2516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400" dirty="0">
                <a:latin typeface="+mj-lt"/>
                <a:cs typeface="Arial" panose="020B0604020202020204" pitchFamily="34" charset="0"/>
              </a:rPr>
              <a:t>Analyzer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09800"/>
            <a:ext cx="2209800" cy="356344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581400"/>
            <a:ext cx="3176588" cy="2140620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2286000" y="2667000"/>
            <a:ext cx="12954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048000" y="3048000"/>
            <a:ext cx="1676400" cy="91440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438400"/>
            <a:ext cx="1524000" cy="1673644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4876800" y="3048000"/>
            <a:ext cx="1295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Cuvettes</a:t>
            </a:r>
            <a:endParaRPr lang="ja-JP" alt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58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/>
          <p:cNvSpPr/>
          <p:nvPr/>
        </p:nvSpPr>
        <p:spPr>
          <a:xfrm>
            <a:off x="2667001" y="2438400"/>
            <a:ext cx="1905000" cy="91440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Commercialization Steps</a:t>
            </a:r>
            <a:r>
              <a:rPr kumimoji="1" lang="ja-JP" altLang="en-US" dirty="0"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cs typeface="Arial" panose="020B0604020202020204" pitchFamily="34" charset="0"/>
              </a:rPr>
              <a:t>of</a:t>
            </a:r>
            <a:r>
              <a:rPr kumimoji="1" lang="ja-JP" altLang="en-US" dirty="0"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cs typeface="Arial" panose="020B0604020202020204" pitchFamily="34" charset="0"/>
              </a:rPr>
              <a:t>LiBASys</a:t>
            </a:r>
            <a:endParaRPr lang="en-US" altLang="ja-JP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981200"/>
            <a:ext cx="8229600" cy="3601535"/>
          </a:xfrm>
          <a:prstGeom prst="rect">
            <a:avLst/>
          </a:prstGeom>
        </p:spPr>
      </p:pic>
      <p:sp>
        <p:nvSpPr>
          <p:cNvPr id="8" name="四角形: 角を丸くする 7"/>
          <p:cNvSpPr/>
          <p:nvPr/>
        </p:nvSpPr>
        <p:spPr>
          <a:xfrm>
            <a:off x="637674" y="2971800"/>
            <a:ext cx="1724526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305" name="四角形: 角を丸くする 304"/>
          <p:cNvSpPr/>
          <p:nvPr/>
        </p:nvSpPr>
        <p:spPr>
          <a:xfrm>
            <a:off x="637674" y="4800600"/>
            <a:ext cx="1724526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6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6096000" cy="2438400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+mj-lt"/>
              </a:rPr>
              <a:t>Wako LBA AFP-L3 Test Kit</a:t>
            </a:r>
          </a:p>
          <a:p>
            <a:pPr marL="0" indent="0">
              <a:buNone/>
            </a:pPr>
            <a:r>
              <a:rPr lang="en-US" altLang="ja-JP" sz="2400" dirty="0">
                <a:latin typeface="+mj-lt"/>
              </a:rPr>
              <a:t>     Wako AFP-L3 Calibrator set and Control Set </a:t>
            </a:r>
          </a:p>
          <a:p>
            <a:pPr marL="0" indent="0">
              <a:buNone/>
            </a:pPr>
            <a:r>
              <a:rPr lang="en-US" altLang="ja-JP" sz="2400" dirty="0">
                <a:latin typeface="+mj-lt"/>
              </a:rPr>
              <a:t>     Wako LiBASys Analyzer and accessories</a:t>
            </a:r>
            <a:endParaRPr lang="en-US" altLang="ja-JP" sz="2400" dirty="0"/>
          </a:p>
          <a:p>
            <a:r>
              <a:rPr lang="en-US" altLang="ja-JP" sz="2400" dirty="0"/>
              <a:t>Submission</a:t>
            </a:r>
            <a:r>
              <a:rPr lang="ja-JP" altLang="en-US" sz="2400" dirty="0"/>
              <a:t> </a:t>
            </a:r>
            <a:r>
              <a:rPr lang="en-US" altLang="ja-JP" sz="2400" dirty="0"/>
              <a:t>type: 510(k) De Novo</a:t>
            </a:r>
            <a:endParaRPr lang="en-US" altLang="ja-JP" sz="2400" dirty="0">
              <a:latin typeface="+mj-lt"/>
            </a:endParaRPr>
          </a:p>
          <a:p>
            <a:r>
              <a:rPr lang="en-US" altLang="ja-JP" sz="2400" dirty="0">
                <a:latin typeface="+mj-lt"/>
              </a:rPr>
              <a:t>Substantial Equivalence: No predicate</a:t>
            </a:r>
          </a:p>
          <a:p>
            <a:endParaRPr lang="en-US" altLang="ja-JP" sz="2400" dirty="0">
              <a:latin typeface="+mj-lt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Wako Life Sciences, Inc.  Confidential 4/1/2014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03B9EA-2D7C-4531-86AC-96A5C5FC2F6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kumimoji="1" lang="en-US" altLang="ja-JP" dirty="0">
                <a:cs typeface="Arial" panose="020B0604020202020204" pitchFamily="34" charset="0"/>
              </a:rPr>
              <a:t>Submission</a:t>
            </a:r>
            <a:r>
              <a:rPr kumimoji="1" lang="ja-JP" altLang="en-US" dirty="0"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cs typeface="Arial" panose="020B0604020202020204" pitchFamily="34" charset="0"/>
              </a:rPr>
              <a:t>of</a:t>
            </a:r>
            <a:r>
              <a:rPr kumimoji="1" lang="ja-JP" altLang="en-US" dirty="0"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cs typeface="Arial" panose="020B0604020202020204" pitchFamily="34" charset="0"/>
              </a:rPr>
              <a:t>AFP-L3 on LiBASys</a:t>
            </a:r>
            <a:endParaRPr lang="en-US" altLang="ja-JP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1676400"/>
            <a:ext cx="2149642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800" dirty="0">
                <a:cs typeface="Arial" panose="020B0604020202020204" pitchFamily="34" charset="0"/>
              </a:rPr>
              <a:t>2004 July</a:t>
            </a:r>
            <a:endParaRPr lang="en-US" altLang="ja-JP" sz="280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5637" y="900363"/>
            <a:ext cx="6372726" cy="5029200"/>
          </a:xfrm>
          <a:prstGeom prst="rect">
            <a:avLst/>
          </a:prstGeom>
        </p:spPr>
      </p:pic>
      <p:cxnSp>
        <p:nvCxnSpPr>
          <p:cNvPr id="16" name="直線コネクタ 15"/>
          <p:cNvCxnSpPr/>
          <p:nvPr/>
        </p:nvCxnSpPr>
        <p:spPr>
          <a:xfrm>
            <a:off x="2590800" y="1343526"/>
            <a:ext cx="13435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618874" y="1997242"/>
            <a:ext cx="10387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619074" y="2165684"/>
            <a:ext cx="6575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638926" y="3641558"/>
            <a:ext cx="2438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2638926" y="4267200"/>
            <a:ext cx="2590800" cy="160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2618874" y="1828800"/>
            <a:ext cx="16483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2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WLS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E4004B"/>
      </a:accent1>
      <a:accent2>
        <a:srgbClr val="C77541"/>
      </a:accent2>
      <a:accent3>
        <a:srgbClr val="EEC054"/>
      </a:accent3>
      <a:accent4>
        <a:srgbClr val="87C095"/>
      </a:accent4>
      <a:accent5>
        <a:srgbClr val="A2D2E0"/>
      </a:accent5>
      <a:accent6>
        <a:srgbClr val="4989AC"/>
      </a:accent6>
      <a:hlink>
        <a:srgbClr val="0033CC"/>
      </a:hlink>
      <a:folHlink>
        <a:srgbClr val="00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6750</TotalTime>
  <Words>1545</Words>
  <Application>Microsoft Office PowerPoint</Application>
  <PresentationFormat>画面に合わせる (4:3)</PresentationFormat>
  <Paragraphs>345</Paragraphs>
  <Slides>31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1" baseType="lpstr">
      <vt:lpstr>HGSoeiKakugothicUB</vt:lpstr>
      <vt:lpstr>HGSoeiKakugothicUB</vt:lpstr>
      <vt:lpstr>ＭＳ Ｐゴシック</vt:lpstr>
      <vt:lpstr>Arial</vt:lpstr>
      <vt:lpstr>Calibri</vt:lpstr>
      <vt:lpstr>Century Gothic</vt:lpstr>
      <vt:lpstr>Times New Roman</vt:lpstr>
      <vt:lpstr>Wingdings</vt:lpstr>
      <vt:lpstr>Office Theme</vt:lpstr>
      <vt:lpstr>Microsoft Excel Chart</vt:lpstr>
      <vt:lpstr>AFP-L3 and DCP Biomarkers  for Liver Cancer</vt:lpstr>
      <vt:lpstr>Outline</vt:lpstr>
      <vt:lpstr>AFP-L3 (Lectin reactive alpha-fetoprotein)</vt:lpstr>
      <vt:lpstr>DCP  (des-gamma-carboxy prothrombin)</vt:lpstr>
      <vt:lpstr>Immunoassay Systems  for HCC Biomarkers</vt:lpstr>
      <vt:lpstr>Outline</vt:lpstr>
      <vt:lpstr>Commercialization Steps of LiBASys</vt:lpstr>
      <vt:lpstr>Commercialization Steps of LiBASys</vt:lpstr>
      <vt:lpstr>Submission of AFP-L3 on LiBASys</vt:lpstr>
      <vt:lpstr>Non-Clinical Data</vt:lpstr>
      <vt:lpstr>Clinical Study Data</vt:lpstr>
      <vt:lpstr>Submission of AFP-L3 on LiBASys</vt:lpstr>
      <vt:lpstr>Publication of AFP-L3 on LiBASys</vt:lpstr>
      <vt:lpstr>Submission of DCP on LiBASys</vt:lpstr>
      <vt:lpstr>μTASWako i30 system</vt:lpstr>
      <vt:lpstr>Integrated Immunoassay with Microfluidic Chip</vt:lpstr>
      <vt:lpstr>Submission of μTASWako i30 system</vt:lpstr>
      <vt:lpstr>Submission of μTASWako i30 system</vt:lpstr>
      <vt:lpstr>Outline</vt:lpstr>
      <vt:lpstr>Inclusion of AFP-L3 &amp; DCP Improves  Detection of Early HCC</vt:lpstr>
      <vt:lpstr>Inclusion of AFP-L3 &amp; DCP Improves  Detection of Early HCC</vt:lpstr>
      <vt:lpstr>Case 1 – Risk assessment of  HCC development by AFP-L3</vt:lpstr>
      <vt:lpstr>Case 2 – Risk Assessment Using  AFP-L3 and DCP Elevation</vt:lpstr>
      <vt:lpstr>Combined Biomarker Testing</vt:lpstr>
      <vt:lpstr>HCC Biomarker Models</vt:lpstr>
      <vt:lpstr>International Validation of GALAD</vt:lpstr>
      <vt:lpstr>International Validation of GALAD</vt:lpstr>
      <vt:lpstr>GALAD Evaluation using EDRN Phase 2 Cohort</vt:lpstr>
      <vt:lpstr>Canadian RCT</vt:lpstr>
      <vt:lpstr>VA Houston Prospective Study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Kimiko Arimoto</dc:creator>
  <cp:lastModifiedBy>Hiroyuki Yamada</cp:lastModifiedBy>
  <cp:revision>131</cp:revision>
  <dcterms:created xsi:type="dcterms:W3CDTF">2014-03-25T23:34:32Z</dcterms:created>
  <dcterms:modified xsi:type="dcterms:W3CDTF">2017-03-07T22:12:41Z</dcterms:modified>
</cp:coreProperties>
</file>