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sldIdLst>
    <p:sldId id="314" r:id="rId2"/>
    <p:sldId id="331" r:id="rId3"/>
    <p:sldId id="335" r:id="rId4"/>
    <p:sldId id="342" r:id="rId5"/>
    <p:sldId id="302" r:id="rId6"/>
    <p:sldId id="303" r:id="rId7"/>
    <p:sldId id="305" r:id="rId8"/>
    <p:sldId id="306" r:id="rId9"/>
    <p:sldId id="309" r:id="rId10"/>
    <p:sldId id="310" r:id="rId11"/>
    <p:sldId id="312" r:id="rId12"/>
    <p:sldId id="327" r:id="rId13"/>
    <p:sldId id="328" r:id="rId14"/>
    <p:sldId id="340" r:id="rId15"/>
    <p:sldId id="341" r:id="rId16"/>
    <p:sldId id="343" r:id="rId17"/>
    <p:sldId id="339" r:id="rId18"/>
    <p:sldId id="33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a:srgbClr val="0073CF"/>
    <a:srgbClr val="BF229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8" autoAdjust="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21E2DFD-8DF1-4633-B7D2-FAFE013386DB}" type="datetimeFigureOut">
              <a:rPr lang="en-AU" smtClean="0"/>
              <a:t>6/03/2017</a:t>
            </a:fld>
            <a:endParaRPr lang="en-AU"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22E4F9C1-41ED-4C0A-9397-A80B5DCDCC6C}" type="slidenum">
              <a:rPr lang="en-AU" smtClean="0"/>
              <a:t>‹#›</a:t>
            </a:fld>
            <a:endParaRPr lang="en-AU" dirty="0"/>
          </a:p>
        </p:txBody>
      </p:sp>
    </p:spTree>
    <p:extLst>
      <p:ext uri="{BB962C8B-B14F-4D97-AF65-F5344CB8AC3E}">
        <p14:creationId xmlns:p14="http://schemas.microsoft.com/office/powerpoint/2010/main" val="311305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10"/>
          </p:nvPr>
        </p:nvSpPr>
        <p:spPr/>
        <p:txBody>
          <a:bodyPr/>
          <a:lstStyle/>
          <a:p>
            <a:fld id="{22E4F9C1-41ED-4C0A-9397-A80B5DCDCC6C}" type="slidenum">
              <a:rPr lang="en-AU" smtClean="0"/>
              <a:t>0</a:t>
            </a:fld>
            <a:endParaRPr lang="en-AU" dirty="0"/>
          </a:p>
        </p:txBody>
      </p:sp>
    </p:spTree>
    <p:extLst>
      <p:ext uri="{BB962C8B-B14F-4D97-AF65-F5344CB8AC3E}">
        <p14:creationId xmlns:p14="http://schemas.microsoft.com/office/powerpoint/2010/main" val="17094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10"/>
          </p:nvPr>
        </p:nvSpPr>
        <p:spPr/>
        <p:txBody>
          <a:bodyPr/>
          <a:lstStyle/>
          <a:p>
            <a:fld id="{22E4F9C1-41ED-4C0A-9397-A80B5DCDCC6C}" type="slidenum">
              <a:rPr lang="en-AU" smtClean="0"/>
              <a:t>17</a:t>
            </a:fld>
            <a:endParaRPr lang="en-AU" dirty="0"/>
          </a:p>
        </p:txBody>
      </p:sp>
    </p:spTree>
    <p:extLst>
      <p:ext uri="{BB962C8B-B14F-4D97-AF65-F5344CB8AC3E}">
        <p14:creationId xmlns:p14="http://schemas.microsoft.com/office/powerpoint/2010/main" val="17094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544513" y="4416425"/>
            <a:ext cx="6075362" cy="4724400"/>
          </a:xfrm>
          <a:noFill/>
        </p:spPr>
        <p:txBody>
          <a:bodyPr/>
          <a:lstStyle/>
          <a:p>
            <a:r>
              <a:rPr lang="en-US" altLang="en-US" sz="140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F5C52A-3007-4058-93EF-BF7482E0ABA5}"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D278A9-DE2F-4796-82D4-8A2994538761}"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98E2AD-FE9E-44CA-98BE-52591C5AE276}"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a:p>
            <a:endParaRPr lang="en-US" altLang="en-US" smtClean="0"/>
          </a:p>
        </p:txBody>
      </p:sp>
      <p:sp>
        <p:nvSpPr>
          <p:cNvPr id="27652"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676270-078D-4ED8-B755-FA26F5585A6D}"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234950" y="4325939"/>
            <a:ext cx="6657975" cy="5064125"/>
          </a:xfrm>
        </p:spPr>
        <p:txBody>
          <a:bodyPr/>
          <a:lstStyle/>
          <a:p>
            <a:pPr>
              <a:defRPr/>
            </a:pPr>
            <a:r>
              <a:rPr lang="en-GB" altLang="en-US" sz="1000" dirty="0" smtClean="0"/>
              <a:t>	</a:t>
            </a:r>
            <a:endParaRPr lang="en-US" altLang="en-US" sz="1050" dirty="0" smtClean="0"/>
          </a:p>
        </p:txBody>
      </p:sp>
      <p:sp>
        <p:nvSpPr>
          <p:cNvPr id="29700" name="Slide Number Placeholder 3"/>
          <p:cNvSpPr>
            <a:spLocks noGrp="1"/>
          </p:cNvSpPr>
          <p:nvPr>
            <p:ph type="sldNum" sz="quarter" idx="5"/>
          </p:nvPr>
        </p:nvSpPr>
        <p:spPr>
          <a:noFill/>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endParaRPr lang="en-US" altLang="en-US" smtClean="0"/>
          </a:p>
          <a:p>
            <a:endParaRPr lang="en-US" altLang="en-US" smtClean="0"/>
          </a:p>
          <a:p>
            <a:pPr eaLnBrk="1" hangingPunct="1">
              <a:spcBef>
                <a:spcPct val="0"/>
              </a:spcBef>
            </a:pPr>
            <a:fld id="{E748B525-B32E-4A9D-9329-34ADEDEC7D51}"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
        <p:nvSpPr>
          <p:cNvPr id="6" name="Slide Number Placeholder 5"/>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PPT Top Band.jpg"/>
          <p:cNvPicPr>
            <a:picLocks noChangeAspect="1"/>
          </p:cNvPicPr>
          <p:nvPr userDrawn="1"/>
        </p:nvPicPr>
        <p:blipFill>
          <a:blip r:embed="rId2" cstate="print"/>
          <a:stretch>
            <a:fillRect/>
          </a:stretch>
        </p:blipFill>
        <p:spPr>
          <a:xfrm>
            <a:off x="0" y="0"/>
            <a:ext cx="9144000" cy="170992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
        <p:nvSpPr>
          <p:cNvPr id="6" name="Slide Number Placeholder 5"/>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
        <p:nvSpPr>
          <p:cNvPr id="6" name="Slide Number Placeholder 5"/>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 Top Band.jpg"/>
          <p:cNvPicPr>
            <a:picLocks noChangeAspect="1"/>
          </p:cNvPicPr>
          <p:nvPr userDrawn="1"/>
        </p:nvPicPr>
        <p:blipFill>
          <a:blip r:embed="rId2" cstate="print"/>
          <a:stretch>
            <a:fillRect/>
          </a:stretch>
        </p:blipFill>
        <p:spPr>
          <a:xfrm>
            <a:off x="0" y="0"/>
            <a:ext cx="9144000" cy="1709928"/>
          </a:xfrm>
          <a:prstGeom prst="rect">
            <a:avLst/>
          </a:prstGeom>
        </p:spPr>
      </p:pic>
      <p:sp>
        <p:nvSpPr>
          <p:cNvPr id="2" name="Title 1"/>
          <p:cNvSpPr>
            <a:spLocks noGrp="1"/>
          </p:cNvSpPr>
          <p:nvPr>
            <p:ph type="title"/>
          </p:nvPr>
        </p:nvSpPr>
        <p:spPr>
          <a:xfrm>
            <a:off x="381600" y="666000"/>
            <a:ext cx="8305200" cy="554400"/>
          </a:xfrm>
        </p:spPr>
        <p:txBody>
          <a:bodyPr>
            <a:normAutofit/>
          </a:bodyPr>
          <a:lstStyle>
            <a:lvl1pPr algn="l">
              <a:defRPr sz="3000" b="1">
                <a:solidFill>
                  <a:schemeClr val="bg1"/>
                </a:solidFill>
                <a:effectLst>
                  <a:outerShdw blurRad="38100" dist="38100" dir="2700000" algn="tl">
                    <a:srgbClr val="000000">
                      <a:alpha val="43137"/>
                    </a:srgbClr>
                  </a:outerShdw>
                </a:effectLst>
                <a:latin typeface="Gill Sans St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981200"/>
            <a:ext cx="8610600" cy="4144963"/>
          </a:xfrm>
        </p:spPr>
        <p:txBody>
          <a:bodyPr/>
          <a:lstStyle>
            <a:lvl1pPr>
              <a:defRPr sz="3000">
                <a:solidFill>
                  <a:srgbClr val="454545"/>
                </a:solidFill>
              </a:defRPr>
            </a:lvl1pPr>
            <a:lvl2pPr>
              <a:defRPr sz="2700">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164000" y="6415200"/>
            <a:ext cx="1753200" cy="365125"/>
          </a:xfrm>
        </p:spPr>
        <p:txBody>
          <a:bodyPr/>
          <a:lstStyle/>
          <a:p>
            <a:r>
              <a:rPr lang="en-US" smtClean="0"/>
              <a:t>March 7, 2017</a:t>
            </a:r>
            <a:endParaRPr lang="en-US" dirty="0"/>
          </a:p>
        </p:txBody>
      </p:sp>
      <p:sp>
        <p:nvSpPr>
          <p:cNvPr id="5" name="Footer Placeholder 4"/>
          <p:cNvSpPr>
            <a:spLocks noGrp="1"/>
          </p:cNvSpPr>
          <p:nvPr>
            <p:ph type="ftr" sz="quarter" idx="11"/>
          </p:nvPr>
        </p:nvSpPr>
        <p:spPr>
          <a:xfrm>
            <a:off x="306000" y="6415200"/>
            <a:ext cx="5259600" cy="365125"/>
          </a:xfrm>
        </p:spPr>
        <p:txBody>
          <a:bodyPr/>
          <a:lstStyle>
            <a:lvl1pPr algn="l">
              <a:defRPr/>
            </a:lvl1pPr>
          </a:lstStyle>
          <a:p>
            <a:r>
              <a:rPr lang="en-AU" smtClean="0"/>
              <a:t>Patent Strategies-EDRN</a:t>
            </a:r>
            <a:endParaRPr lang="en-US" dirty="0"/>
          </a:p>
        </p:txBody>
      </p:sp>
      <p:sp>
        <p:nvSpPr>
          <p:cNvPr id="6" name="Slide Number Placeholder 5"/>
          <p:cNvSpPr>
            <a:spLocks noGrp="1"/>
          </p:cNvSpPr>
          <p:nvPr>
            <p:ph type="sldNum" sz="quarter" idx="12"/>
          </p:nvPr>
        </p:nvSpPr>
        <p:spPr>
          <a:xfrm>
            <a:off x="6553200" y="6415200"/>
            <a:ext cx="2133600" cy="365125"/>
          </a:xfrm>
        </p:spPr>
        <p:txBody>
          <a:bodyPr/>
          <a:lstStyle/>
          <a:p>
            <a:fld id="{35660917-76F6-4605-B117-3E8AE415FF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
        <p:nvSpPr>
          <p:cNvPr id="6" name="Slide Number Placeholder 5"/>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PPT Top Band.jpg"/>
          <p:cNvPicPr>
            <a:picLocks noChangeAspect="1"/>
          </p:cNvPicPr>
          <p:nvPr userDrawn="1"/>
        </p:nvPicPr>
        <p:blipFill>
          <a:blip r:embed="rId2" cstate="print"/>
          <a:stretch>
            <a:fillRect/>
          </a:stretch>
        </p:blipFill>
        <p:spPr>
          <a:xfrm>
            <a:off x="0" y="0"/>
            <a:ext cx="9144000" cy="170992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6" name="Footer Placeholder 5"/>
          <p:cNvSpPr>
            <a:spLocks noGrp="1"/>
          </p:cNvSpPr>
          <p:nvPr>
            <p:ph type="ftr" sz="quarter" idx="11"/>
          </p:nvPr>
        </p:nvSpPr>
        <p:spPr/>
        <p:txBody>
          <a:bodyPr/>
          <a:lstStyle/>
          <a:p>
            <a:r>
              <a:rPr lang="en-AU" smtClean="0"/>
              <a:t>Patent Strategies-EDRN</a:t>
            </a:r>
            <a:endParaRPr lang="en-US" dirty="0"/>
          </a:p>
        </p:txBody>
      </p:sp>
      <p:sp>
        <p:nvSpPr>
          <p:cNvPr id="7" name="Slide Number Placeholder 6"/>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 Top Band.jpg"/>
          <p:cNvPicPr>
            <a:picLocks noChangeAspect="1"/>
          </p:cNvPicPr>
          <p:nvPr userDrawn="1"/>
        </p:nvPicPr>
        <p:blipFill>
          <a:blip r:embed="rId2" cstate="print"/>
          <a:stretch>
            <a:fillRect/>
          </a:stretch>
        </p:blipFill>
        <p:spPr>
          <a:xfrm>
            <a:off x="0" y="0"/>
            <a:ext cx="9144000" cy="1709928"/>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7, 2017</a:t>
            </a:r>
            <a:endParaRPr lang="en-US" dirty="0"/>
          </a:p>
        </p:txBody>
      </p:sp>
      <p:sp>
        <p:nvSpPr>
          <p:cNvPr id="8" name="Footer Placeholder 7"/>
          <p:cNvSpPr>
            <a:spLocks noGrp="1"/>
          </p:cNvSpPr>
          <p:nvPr>
            <p:ph type="ftr" sz="quarter" idx="11"/>
          </p:nvPr>
        </p:nvSpPr>
        <p:spPr/>
        <p:txBody>
          <a:bodyPr/>
          <a:lstStyle/>
          <a:p>
            <a:r>
              <a:rPr lang="en-AU" smtClean="0"/>
              <a:t>Patent Strategies-EDRN</a:t>
            </a:r>
            <a:endParaRPr lang="en-US" dirty="0"/>
          </a:p>
        </p:txBody>
      </p:sp>
      <p:sp>
        <p:nvSpPr>
          <p:cNvPr id="9" name="Slide Number Placeholder 8"/>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PT Top Band.jpg"/>
          <p:cNvPicPr>
            <a:picLocks noChangeAspect="1"/>
          </p:cNvPicPr>
          <p:nvPr userDrawn="1"/>
        </p:nvPicPr>
        <p:blipFill>
          <a:blip r:embed="rId2" cstate="print"/>
          <a:stretch>
            <a:fillRect/>
          </a:stretch>
        </p:blipFill>
        <p:spPr>
          <a:xfrm>
            <a:off x="0" y="0"/>
            <a:ext cx="9144000" cy="170992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7, 2017</a:t>
            </a:r>
            <a:endParaRPr lang="en-US" dirty="0"/>
          </a:p>
        </p:txBody>
      </p:sp>
      <p:sp>
        <p:nvSpPr>
          <p:cNvPr id="4" name="Footer Placeholder 3"/>
          <p:cNvSpPr>
            <a:spLocks noGrp="1"/>
          </p:cNvSpPr>
          <p:nvPr>
            <p:ph type="ftr" sz="quarter" idx="11"/>
          </p:nvPr>
        </p:nvSpPr>
        <p:spPr/>
        <p:txBody>
          <a:bodyPr/>
          <a:lstStyle/>
          <a:p>
            <a:r>
              <a:rPr lang="en-AU" smtClean="0"/>
              <a:t>Patent Strategies-EDRN</a:t>
            </a:r>
            <a:endParaRPr lang="en-US" dirty="0"/>
          </a:p>
        </p:txBody>
      </p:sp>
      <p:sp>
        <p:nvSpPr>
          <p:cNvPr id="5" name="Slide Number Placeholder 4"/>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7, 2017</a:t>
            </a:r>
            <a:endParaRPr lang="en-US" dirty="0"/>
          </a:p>
        </p:txBody>
      </p:sp>
      <p:sp>
        <p:nvSpPr>
          <p:cNvPr id="3" name="Footer Placeholder 2"/>
          <p:cNvSpPr>
            <a:spLocks noGrp="1"/>
          </p:cNvSpPr>
          <p:nvPr>
            <p:ph type="ftr" sz="quarter" idx="11"/>
          </p:nvPr>
        </p:nvSpPr>
        <p:spPr/>
        <p:txBody>
          <a:bodyPr/>
          <a:lstStyle/>
          <a:p>
            <a:r>
              <a:rPr lang="en-AU" smtClean="0"/>
              <a:t>Patent Strategies-EDRN</a:t>
            </a:r>
            <a:endParaRPr lang="en-US" dirty="0"/>
          </a:p>
        </p:txBody>
      </p:sp>
      <p:sp>
        <p:nvSpPr>
          <p:cNvPr id="4" name="Slide Number Placeholder 3"/>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6" name="Footer Placeholder 5"/>
          <p:cNvSpPr>
            <a:spLocks noGrp="1"/>
          </p:cNvSpPr>
          <p:nvPr>
            <p:ph type="ftr" sz="quarter" idx="11"/>
          </p:nvPr>
        </p:nvSpPr>
        <p:spPr/>
        <p:txBody>
          <a:bodyPr/>
          <a:lstStyle/>
          <a:p>
            <a:r>
              <a:rPr lang="en-AU" smtClean="0"/>
              <a:t>Patent Strategies-EDRN</a:t>
            </a:r>
            <a:endParaRPr lang="en-US" dirty="0"/>
          </a:p>
        </p:txBody>
      </p:sp>
      <p:sp>
        <p:nvSpPr>
          <p:cNvPr id="7" name="Slide Number Placeholder 6"/>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6" name="Footer Placeholder 5"/>
          <p:cNvSpPr>
            <a:spLocks noGrp="1"/>
          </p:cNvSpPr>
          <p:nvPr>
            <p:ph type="ftr" sz="quarter" idx="11"/>
          </p:nvPr>
        </p:nvSpPr>
        <p:spPr/>
        <p:txBody>
          <a:bodyPr/>
          <a:lstStyle/>
          <a:p>
            <a:r>
              <a:rPr lang="en-AU" smtClean="0"/>
              <a:t>Patent Strategies-EDRN</a:t>
            </a:r>
            <a:endParaRPr lang="en-US" dirty="0"/>
          </a:p>
        </p:txBody>
      </p:sp>
      <p:sp>
        <p:nvSpPr>
          <p:cNvPr id="7" name="Slide Number Placeholder 6"/>
          <p:cNvSpPr>
            <a:spLocks noGrp="1"/>
          </p:cNvSpPr>
          <p:nvPr>
            <p:ph type="sldNum" sz="quarter" idx="12"/>
          </p:nvPr>
        </p:nvSpPr>
        <p:spPr/>
        <p:txBody>
          <a:bodyPr/>
          <a:lstStyle/>
          <a:p>
            <a:fld id="{35660917-76F6-4605-B117-3E8AE415FF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Top Band.jpg"/>
          <p:cNvPicPr>
            <a:picLocks noChangeAspect="1"/>
          </p:cNvPicPr>
          <p:nvPr userDrawn="1"/>
        </p:nvPicPr>
        <p:blipFill>
          <a:blip r:embed="rId13" cstate="print"/>
          <a:stretch>
            <a:fillRect/>
          </a:stretch>
        </p:blipFill>
        <p:spPr>
          <a:xfrm>
            <a:off x="0" y="0"/>
            <a:ext cx="9144000" cy="170992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7,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Patent Strategies-EDRN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60917-76F6-4605-B117-3E8AE415FF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Cover.jpg"/>
          <p:cNvPicPr>
            <a:picLocks noChangeAspect="1"/>
          </p:cNvPicPr>
          <p:nvPr/>
        </p:nvPicPr>
        <p:blipFill>
          <a:blip r:embed="rId3" cstate="print"/>
          <a:stretch>
            <a:fillRect/>
          </a:stretch>
        </p:blipFill>
        <p:spPr>
          <a:xfrm>
            <a:off x="0" y="0"/>
            <a:ext cx="9144000" cy="6858000"/>
          </a:xfrm>
          <a:prstGeom prst="rect">
            <a:avLst/>
          </a:prstGeom>
          <a:solidFill>
            <a:srgbClr val="BFBFBF">
              <a:alpha val="65098"/>
            </a:srgbClr>
          </a:solidFill>
        </p:spPr>
      </p:pic>
      <p:sp>
        <p:nvSpPr>
          <p:cNvPr id="7" name="TextBox 6"/>
          <p:cNvSpPr txBox="1"/>
          <p:nvPr/>
        </p:nvSpPr>
        <p:spPr>
          <a:xfrm>
            <a:off x="228600" y="4038600"/>
            <a:ext cx="8534400" cy="2246769"/>
          </a:xfrm>
          <a:prstGeom prst="rect">
            <a:avLst/>
          </a:prstGeom>
          <a:noFill/>
        </p:spPr>
        <p:txBody>
          <a:bodyPr wrap="square" rtlCol="0">
            <a:spAutoFit/>
          </a:bodyPr>
          <a:lstStyle/>
          <a:p>
            <a:r>
              <a:rPr lang="en-AU" sz="3000" b="1" dirty="0" smtClean="0">
                <a:solidFill>
                  <a:schemeClr val="bg1"/>
                </a:solidFill>
                <a:effectLst>
                  <a:outerShdw blurRad="38100" dist="38100" dir="2700000" algn="tl">
                    <a:srgbClr val="000000">
                      <a:alpha val="43137"/>
                    </a:srgbClr>
                  </a:outerShdw>
                </a:effectLst>
                <a:latin typeface="Gill Sans Std" pitchFamily="34" charset="0"/>
              </a:rPr>
              <a:t>DIAGNOSTIC AND BIOMARKER PATENT AND LICENSING STRATEGIES</a:t>
            </a:r>
          </a:p>
          <a:p>
            <a:endParaRPr lang="en-AU" sz="2000" b="1" dirty="0" smtClean="0">
              <a:solidFill>
                <a:schemeClr val="bg1"/>
              </a:solidFill>
              <a:effectLst>
                <a:outerShdw blurRad="38100" dist="38100" dir="2700000" algn="tl">
                  <a:srgbClr val="000000">
                    <a:alpha val="43137"/>
                  </a:srgbClr>
                </a:outerShdw>
              </a:effectLst>
              <a:latin typeface="Gill Sans Std" pitchFamily="34" charset="0"/>
            </a:endParaRPr>
          </a:p>
          <a:p>
            <a:r>
              <a:rPr lang="en-AU" sz="2000" b="1" dirty="0" smtClean="0">
                <a:solidFill>
                  <a:schemeClr val="bg1"/>
                </a:solidFill>
                <a:effectLst>
                  <a:outerShdw blurRad="38100" dist="38100" dir="2700000" algn="tl">
                    <a:srgbClr val="000000">
                      <a:alpha val="43137"/>
                    </a:srgbClr>
                  </a:outerShdw>
                </a:effectLst>
                <a:latin typeface="Gill Sans Std" pitchFamily="34" charset="0"/>
              </a:rPr>
              <a:t>Lisa A. Haile, J.D., Ph.D.</a:t>
            </a:r>
          </a:p>
          <a:p>
            <a:r>
              <a:rPr lang="en-AU" sz="2000" b="1" dirty="0" smtClean="0">
                <a:solidFill>
                  <a:schemeClr val="bg1"/>
                </a:solidFill>
                <a:effectLst>
                  <a:outerShdw blurRad="38100" dist="38100" dir="2700000" algn="tl">
                    <a:srgbClr val="000000">
                      <a:alpha val="43137"/>
                    </a:srgbClr>
                  </a:outerShdw>
                </a:effectLst>
                <a:latin typeface="Gill Sans Std" pitchFamily="34" charset="0"/>
              </a:rPr>
              <a:t>EDRN Meeting					7 March 2017</a:t>
            </a:r>
          </a:p>
          <a:p>
            <a:endParaRPr lang="en-US" sz="2000" b="1" dirty="0" smtClean="0">
              <a:solidFill>
                <a:schemeClr val="bg1"/>
              </a:solidFill>
              <a:effectLst>
                <a:outerShdw blurRad="38100" dist="38100" dir="2700000" algn="tl">
                  <a:srgbClr val="000000">
                    <a:alpha val="43137"/>
                  </a:srgbClr>
                </a:outerShdw>
              </a:effectLst>
              <a:latin typeface="Gill Sans Std"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75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r>
              <a:rPr lang="en-US" altLang="en-US" dirty="0" smtClean="0">
                <a:solidFill>
                  <a:srgbClr val="FFFFFF"/>
                </a:solidFill>
              </a:rPr>
              <a:t>Patent Strategies - Univ. of Utah Res. </a:t>
            </a:r>
            <a:br>
              <a:rPr lang="en-US" altLang="en-US" dirty="0" smtClean="0">
                <a:solidFill>
                  <a:srgbClr val="FFFFFF"/>
                </a:solidFill>
              </a:rPr>
            </a:br>
            <a:r>
              <a:rPr lang="en-US" altLang="en-US" dirty="0" smtClean="0">
                <a:solidFill>
                  <a:srgbClr val="FFFFFF"/>
                </a:solidFill>
              </a:rPr>
              <a:t>Foundation et al. v. Ambry Genetics </a:t>
            </a:r>
            <a:br>
              <a:rPr lang="en-US" altLang="en-US" dirty="0" smtClean="0">
                <a:solidFill>
                  <a:srgbClr val="FFFFFF"/>
                </a:solidFill>
              </a:rPr>
            </a:br>
            <a:r>
              <a:rPr lang="en-US" altLang="en-US" dirty="0" smtClean="0">
                <a:solidFill>
                  <a:srgbClr val="FFFFFF"/>
                </a:solidFill>
              </a:rPr>
              <a:t>Corp. (Fed. Cir., Dec 2014)</a:t>
            </a:r>
            <a:endParaRPr lang="en-US" altLang="en-US" dirty="0" smtClean="0"/>
          </a:p>
        </p:txBody>
      </p:sp>
      <p:sp>
        <p:nvSpPr>
          <p:cNvPr id="12291" name="Content Placeholder 2"/>
          <p:cNvSpPr>
            <a:spLocks noGrp="1"/>
          </p:cNvSpPr>
          <p:nvPr>
            <p:ph idx="1"/>
          </p:nvPr>
        </p:nvSpPr>
        <p:spPr>
          <a:xfrm>
            <a:off x="381000" y="1981200"/>
            <a:ext cx="8610600" cy="4419600"/>
          </a:xfrm>
        </p:spPr>
        <p:txBody>
          <a:bodyPr>
            <a:noAutofit/>
          </a:bodyPr>
          <a:lstStyle/>
          <a:p>
            <a:r>
              <a:rPr lang="en-US" altLang="en-US" sz="1960" dirty="0" smtClean="0">
                <a:solidFill>
                  <a:schemeClr val="tx1"/>
                </a:solidFill>
              </a:rPr>
              <a:t>When </a:t>
            </a:r>
            <a:r>
              <a:rPr lang="en-US" altLang="en-US" sz="1960" i="1" dirty="0" smtClean="0">
                <a:solidFill>
                  <a:schemeClr val="tx1"/>
                </a:solidFill>
              </a:rPr>
              <a:t>Alice</a:t>
            </a:r>
            <a:r>
              <a:rPr lang="en-US" altLang="en-US" sz="1960" dirty="0" smtClean="0">
                <a:solidFill>
                  <a:schemeClr val="tx1"/>
                </a:solidFill>
              </a:rPr>
              <a:t> was applied in a life sciences patent case:</a:t>
            </a:r>
          </a:p>
          <a:p>
            <a:r>
              <a:rPr lang="en-US" altLang="en-US" sz="1960" dirty="0">
                <a:solidFill>
                  <a:schemeClr val="tx1"/>
                </a:solidFill>
              </a:rPr>
              <a:t>Comparison of a sequence in the genome to a reference sequence is considered “abstract mental steps necessary to compare two nucleotide sequences”</a:t>
            </a:r>
          </a:p>
          <a:p>
            <a:r>
              <a:rPr lang="en-US" altLang="en-US" sz="1960" dirty="0" smtClean="0">
                <a:solidFill>
                  <a:schemeClr val="tx1"/>
                </a:solidFill>
              </a:rPr>
              <a:t>Here, the claims merely set forth “well-understood, routine and conventional activity” engaged in by scientists at the time of the Myriad applications (e.g., ELISA, PCR)</a:t>
            </a:r>
          </a:p>
          <a:p>
            <a:r>
              <a:rPr lang="en-US" altLang="en-US" sz="1960" dirty="0" smtClean="0">
                <a:solidFill>
                  <a:schemeClr val="tx1"/>
                </a:solidFill>
              </a:rPr>
              <a:t>The scope of patent eligible subject matter for certain method claims </a:t>
            </a:r>
            <a:r>
              <a:rPr lang="en-US" altLang="en-US" sz="1960" dirty="0" smtClean="0">
                <a:solidFill>
                  <a:schemeClr val="tx1"/>
                </a:solidFill>
              </a:rPr>
              <a:t>was significantly </a:t>
            </a:r>
            <a:r>
              <a:rPr lang="en-US" altLang="en-US" sz="1960" dirty="0" smtClean="0">
                <a:solidFill>
                  <a:schemeClr val="tx1"/>
                </a:solidFill>
              </a:rPr>
              <a:t>narrowed following this decision.</a:t>
            </a:r>
          </a:p>
          <a:p>
            <a:r>
              <a:rPr lang="en-US" altLang="en-US" sz="1960" dirty="0" smtClean="0">
                <a:solidFill>
                  <a:schemeClr val="tx1"/>
                </a:solidFill>
              </a:rPr>
              <a:t>Composition claims to primers and probes were now held to be </a:t>
            </a:r>
            <a:r>
              <a:rPr lang="en-US" altLang="en-US" sz="1960" u="sng" dirty="0" smtClean="0">
                <a:solidFill>
                  <a:schemeClr val="tx1"/>
                </a:solidFill>
              </a:rPr>
              <a:t>invalid</a:t>
            </a:r>
            <a:r>
              <a:rPr lang="en-US" altLang="en-US" sz="1960" dirty="0" smtClean="0">
                <a:solidFill>
                  <a:schemeClr val="tx1"/>
                </a:solidFill>
              </a:rPr>
              <a:t>, leading to an inference that protein fragments such as epitopes </a:t>
            </a:r>
            <a:r>
              <a:rPr lang="en-US" altLang="en-US" sz="1960" dirty="0" smtClean="0">
                <a:solidFill>
                  <a:schemeClr val="tx1"/>
                </a:solidFill>
              </a:rPr>
              <a:t>would also </a:t>
            </a:r>
            <a:r>
              <a:rPr lang="en-US" altLang="en-US" sz="1960" dirty="0" smtClean="0">
                <a:solidFill>
                  <a:schemeClr val="tx1"/>
                </a:solidFill>
              </a:rPr>
              <a:t>be patent-ineligible</a:t>
            </a:r>
          </a:p>
          <a:p>
            <a:r>
              <a:rPr lang="en-US" altLang="en-US" sz="1960" dirty="0" smtClean="0">
                <a:solidFill>
                  <a:schemeClr val="tx1"/>
                </a:solidFill>
              </a:rPr>
              <a:t>Is there enough in the claims to provide sufficient inventive concept (“significantly more”) to render the claims patent eligible? </a:t>
            </a:r>
          </a:p>
        </p:txBody>
      </p:sp>
      <p:sp>
        <p:nvSpPr>
          <p:cNvPr id="2" name="Date Placeholder 1"/>
          <p:cNvSpPr>
            <a:spLocks noGrp="1"/>
          </p:cNvSpPr>
          <p:nvPr>
            <p:ph type="dt" sz="half" idx="10"/>
          </p:nvPr>
        </p:nvSpPr>
        <p:spPr/>
        <p:txBody>
          <a:bodyPr/>
          <a:lstStyle/>
          <a:p>
            <a:r>
              <a:rPr lang="en-US" smtClean="0"/>
              <a:t>March 7, 2017</a:t>
            </a:r>
            <a:endParaRPr lang="en-US" dirty="0"/>
          </a:p>
        </p:txBody>
      </p:sp>
      <p:sp>
        <p:nvSpPr>
          <p:cNvPr id="7" name="Footer Placeholder 11"/>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47834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b="1" dirty="0" smtClean="0">
                <a:ea typeface="+mn-ea"/>
                <a:cs typeface="+mn-cs"/>
              </a:rPr>
              <a:t>Ariosa Diagnostics v. Sequenom, </a:t>
            </a:r>
            <a:br>
              <a:rPr lang="en-US" altLang="en-US" b="1" dirty="0" smtClean="0">
                <a:ea typeface="+mn-ea"/>
                <a:cs typeface="+mn-cs"/>
              </a:rPr>
            </a:br>
            <a:r>
              <a:rPr lang="en-US" altLang="en-US" b="1" dirty="0" smtClean="0">
                <a:ea typeface="+mn-ea"/>
                <a:cs typeface="+mn-cs"/>
              </a:rPr>
              <a:t>(Fed. Circ., June 2015)</a:t>
            </a:r>
            <a:endParaRPr lang="en-US" b="1" dirty="0"/>
          </a:p>
        </p:txBody>
      </p:sp>
      <p:sp>
        <p:nvSpPr>
          <p:cNvPr id="14339" name="Content Placeholder 3"/>
          <p:cNvSpPr>
            <a:spLocks noGrp="1"/>
          </p:cNvSpPr>
          <p:nvPr>
            <p:ph idx="1"/>
          </p:nvPr>
        </p:nvSpPr>
        <p:spPr/>
        <p:txBody>
          <a:bodyPr>
            <a:noAutofit/>
          </a:bodyPr>
          <a:lstStyle/>
          <a:p>
            <a:r>
              <a:rPr lang="en-GB" altLang="en-US" sz="2200" dirty="0" smtClean="0"/>
              <a:t>“</a:t>
            </a:r>
            <a:r>
              <a:rPr lang="en-GB" altLang="en-US" sz="2200" i="1" dirty="0" smtClean="0"/>
              <a:t>First, one must determine whether the claims at issue are directed to a patent-ineligible concept, and if the answer is yes, then it must be determined whether additional claim elements transform the nature of the claim into patent-eligible subject matter.” </a:t>
            </a:r>
          </a:p>
          <a:p>
            <a:r>
              <a:rPr lang="en-GB" altLang="en-US" sz="2200" dirty="0" smtClean="0"/>
              <a:t>On Pre-emption: </a:t>
            </a:r>
            <a:r>
              <a:rPr lang="en-GB" altLang="en-US" sz="2200" i="1" dirty="0" smtClean="0"/>
              <a:t>“Sequenom’s attempt to limit the breadth of the claims by showing alternative uses of cffDNA outside of the scope of the claims does not change the conclusion that the claims are directed to patent ineligible subject matter”.</a:t>
            </a:r>
            <a:endParaRPr lang="en-US" altLang="en-US" sz="2200" i="1" dirty="0" smtClean="0"/>
          </a:p>
          <a:p>
            <a:r>
              <a:rPr lang="en-GB" altLang="en-US" sz="2200" dirty="0" smtClean="0"/>
              <a:t> </a:t>
            </a:r>
            <a:r>
              <a:rPr lang="en-US" altLang="en-US" sz="2200" dirty="0" smtClean="0"/>
              <a:t>The district court agreed with Ariosa’s argument that the claims of the patent were directed to the natural phenomenon of paternally inherited cffDNA and that the claims did not add enough to the natural phenomenon to make the claims patent eligible under §101. </a:t>
            </a:r>
          </a:p>
        </p:txBody>
      </p:sp>
      <p:sp>
        <p:nvSpPr>
          <p:cNvPr id="6" name="Date Placeholder 5"/>
          <p:cNvSpPr>
            <a:spLocks noGrp="1"/>
          </p:cNvSpPr>
          <p:nvPr>
            <p:ph type="dt" sz="half" idx="10"/>
          </p:nvPr>
        </p:nvSpPr>
        <p:spPr/>
        <p:txBody>
          <a:bodyPr/>
          <a:lstStyle/>
          <a:p>
            <a:r>
              <a:rPr lang="en-US" smtClean="0"/>
              <a:t>March 7, 2017</a:t>
            </a:r>
            <a:endParaRPr lang="en-US" dirty="0"/>
          </a:p>
        </p:txBody>
      </p:sp>
      <p:sp>
        <p:nvSpPr>
          <p:cNvPr id="7" name="Footer Placeholder 11"/>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68701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381000"/>
            <a:ext cx="7086000" cy="1143000"/>
          </a:xfrm>
        </p:spPr>
        <p:txBody>
          <a:bodyPr>
            <a:normAutofit/>
          </a:bodyPr>
          <a:lstStyle/>
          <a:p>
            <a:r>
              <a:rPr lang="en-US" dirty="0" smtClean="0"/>
              <a:t>Screening of Genetic Markers-New Guidelines May 4, 2016</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rPr>
              <a:t>A </a:t>
            </a:r>
            <a:r>
              <a:rPr lang="en-US" sz="2400" dirty="0">
                <a:solidFill>
                  <a:schemeClr val="tx1"/>
                </a:solidFill>
              </a:rPr>
              <a:t>screening method claim based on “comparing” sequences does not satisfy § 101 when the comparison is recited at a high level of generality such that it could read on a mental process </a:t>
            </a:r>
            <a:r>
              <a:rPr lang="en-US" sz="2400" dirty="0" smtClean="0">
                <a:solidFill>
                  <a:schemeClr val="tx1"/>
                </a:solidFill>
              </a:rPr>
              <a:t>(Alice)</a:t>
            </a:r>
            <a:endParaRPr lang="en-US" sz="2400" dirty="0">
              <a:solidFill>
                <a:schemeClr val="tx1"/>
              </a:solidFill>
            </a:endParaRPr>
          </a:p>
          <a:p>
            <a:endParaRPr lang="en-US" sz="2400" dirty="0">
              <a:solidFill>
                <a:schemeClr val="tx1"/>
              </a:solidFill>
            </a:endParaRPr>
          </a:p>
          <a:p>
            <a:r>
              <a:rPr lang="en-US" sz="2400" dirty="0" smtClean="0">
                <a:solidFill>
                  <a:schemeClr val="tx1"/>
                </a:solidFill>
              </a:rPr>
              <a:t>A </a:t>
            </a:r>
            <a:r>
              <a:rPr lang="en-US" sz="2400" dirty="0">
                <a:solidFill>
                  <a:schemeClr val="tx1"/>
                </a:solidFill>
              </a:rPr>
              <a:t>screening method claim satisfies § 101 if the claim recites the use of a technique that is not “well-understood, routine and conventional</a:t>
            </a:r>
            <a:r>
              <a:rPr lang="en-US" sz="2400" dirty="0" smtClean="0">
                <a:solidFill>
                  <a:schemeClr val="tx1"/>
                </a:solidFill>
              </a:rPr>
              <a:t>”</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US" smtClean="0"/>
              <a:t>Patent Strategies-EDRN</a:t>
            </a:r>
            <a:endParaRPr lang="en-US" dirty="0"/>
          </a:p>
        </p:txBody>
      </p:sp>
    </p:spTree>
    <p:extLst>
      <p:ext uri="{BB962C8B-B14F-4D97-AF65-F5344CB8AC3E}">
        <p14:creationId xmlns:p14="http://schemas.microsoft.com/office/powerpoint/2010/main" val="17093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381000"/>
            <a:ext cx="7086000" cy="1143000"/>
          </a:xfrm>
        </p:spPr>
        <p:txBody>
          <a:bodyPr>
            <a:normAutofit/>
          </a:bodyPr>
          <a:lstStyle/>
          <a:p>
            <a:r>
              <a:rPr lang="en-US" dirty="0" smtClean="0"/>
              <a:t>Diagnosis and Treatment of Diseases-New Guidelines May 4, 2016</a:t>
            </a:r>
            <a:endParaRPr lang="en-US" dirty="0"/>
          </a:p>
        </p:txBody>
      </p:sp>
      <p:sp>
        <p:nvSpPr>
          <p:cNvPr id="3" name="Content Placeholder 2"/>
          <p:cNvSpPr>
            <a:spLocks noGrp="1"/>
          </p:cNvSpPr>
          <p:nvPr>
            <p:ph idx="1"/>
          </p:nvPr>
        </p:nvSpPr>
        <p:spPr>
          <a:xfrm>
            <a:off x="228600" y="1752600"/>
            <a:ext cx="8915400" cy="4572000"/>
          </a:xfrm>
        </p:spPr>
        <p:txBody>
          <a:bodyPr>
            <a:noAutofit/>
          </a:bodyPr>
          <a:lstStyle/>
          <a:p>
            <a:r>
              <a:rPr lang="en-US" sz="2000" dirty="0" smtClean="0">
                <a:solidFill>
                  <a:schemeClr val="tx1"/>
                </a:solidFill>
              </a:rPr>
              <a:t>A </a:t>
            </a:r>
            <a:r>
              <a:rPr lang="en-US" sz="2000" dirty="0">
                <a:solidFill>
                  <a:schemeClr val="tx1"/>
                </a:solidFill>
              </a:rPr>
              <a:t>method of diagnosing a disease by detecting a </a:t>
            </a:r>
            <a:r>
              <a:rPr lang="en-US" sz="2000" b="1" dirty="0">
                <a:solidFill>
                  <a:schemeClr val="tx1"/>
                </a:solidFill>
              </a:rPr>
              <a:t>newly identified protein marker </a:t>
            </a:r>
            <a:r>
              <a:rPr lang="en-US" sz="2000" i="1" u="sng" dirty="0">
                <a:solidFill>
                  <a:schemeClr val="tx1"/>
                </a:solidFill>
              </a:rPr>
              <a:t>does not </a:t>
            </a:r>
            <a:r>
              <a:rPr lang="en-US" sz="2000" i="1" dirty="0">
                <a:solidFill>
                  <a:schemeClr val="tx1"/>
                </a:solidFill>
              </a:rPr>
              <a:t>satisfy § 101 </a:t>
            </a:r>
            <a:r>
              <a:rPr lang="en-US" sz="2000" dirty="0">
                <a:solidFill>
                  <a:schemeClr val="tx1"/>
                </a:solidFill>
              </a:rPr>
              <a:t>when the detection steps are recited at a high level of generality, i.e., adding a “diagnosing …” step to a patent-eligible method of detecting claim will render the claim ineligible </a:t>
            </a:r>
          </a:p>
          <a:p>
            <a:r>
              <a:rPr lang="en-US" sz="2000" dirty="0" smtClean="0">
                <a:solidFill>
                  <a:schemeClr val="tx1"/>
                </a:solidFill>
              </a:rPr>
              <a:t>A </a:t>
            </a:r>
            <a:r>
              <a:rPr lang="en-US" sz="2000" dirty="0">
                <a:solidFill>
                  <a:schemeClr val="tx1"/>
                </a:solidFill>
              </a:rPr>
              <a:t>method of diagnosing a disease by detecting a </a:t>
            </a:r>
            <a:r>
              <a:rPr lang="en-US" sz="2000" b="1" dirty="0">
                <a:solidFill>
                  <a:schemeClr val="tx1"/>
                </a:solidFill>
              </a:rPr>
              <a:t>newly identified protein marker </a:t>
            </a:r>
            <a:r>
              <a:rPr lang="en-US" sz="2000" dirty="0">
                <a:solidFill>
                  <a:schemeClr val="tx1"/>
                </a:solidFill>
              </a:rPr>
              <a:t>satisfies § 101 if the claim recites the use of agents (e.g., </a:t>
            </a:r>
            <a:r>
              <a:rPr lang="en-US" sz="2000" dirty="0" smtClean="0">
                <a:solidFill>
                  <a:schemeClr val="tx1"/>
                </a:solidFill>
              </a:rPr>
              <a:t>porcine antibodies</a:t>
            </a:r>
            <a:r>
              <a:rPr lang="en-US" sz="2000" dirty="0">
                <a:solidFill>
                  <a:schemeClr val="tx1"/>
                </a:solidFill>
              </a:rPr>
              <a:t>) that are novel or at least are not “well-understood, routine and conventional” </a:t>
            </a:r>
          </a:p>
          <a:p>
            <a:r>
              <a:rPr lang="en-US" sz="2000" dirty="0" smtClean="0">
                <a:solidFill>
                  <a:schemeClr val="tx1"/>
                </a:solidFill>
              </a:rPr>
              <a:t>A </a:t>
            </a:r>
            <a:r>
              <a:rPr lang="en-US" sz="2000" dirty="0">
                <a:solidFill>
                  <a:schemeClr val="tx1"/>
                </a:solidFill>
              </a:rPr>
              <a:t>personalized medicine method of diagnosing and treating a disease that involves detecting a </a:t>
            </a:r>
            <a:r>
              <a:rPr lang="en-US" sz="2000" b="1" dirty="0">
                <a:solidFill>
                  <a:schemeClr val="tx1"/>
                </a:solidFill>
              </a:rPr>
              <a:t>newly identified protein marker </a:t>
            </a:r>
            <a:r>
              <a:rPr lang="en-US" sz="2000" dirty="0">
                <a:solidFill>
                  <a:schemeClr val="tx1"/>
                </a:solidFill>
              </a:rPr>
              <a:t>satisfies § 101 even if the detection method is recited at a high level of generality and the recited treatment is a conventional treatment for the condition </a:t>
            </a:r>
          </a:p>
          <a:p>
            <a:r>
              <a:rPr lang="en-US" sz="2000" dirty="0" smtClean="0">
                <a:solidFill>
                  <a:schemeClr val="tx1"/>
                </a:solidFill>
              </a:rPr>
              <a:t>A </a:t>
            </a:r>
            <a:r>
              <a:rPr lang="en-US" sz="2000" dirty="0">
                <a:solidFill>
                  <a:schemeClr val="tx1"/>
                </a:solidFill>
              </a:rPr>
              <a:t>method of treating a disease satisfies § 101 </a:t>
            </a: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US" smtClean="0"/>
              <a:t>Patent Strategies-EDRN</a:t>
            </a:r>
            <a:endParaRPr lang="en-US" dirty="0"/>
          </a:p>
        </p:txBody>
      </p:sp>
    </p:spTree>
    <p:extLst>
      <p:ext uri="{BB962C8B-B14F-4D97-AF65-F5344CB8AC3E}">
        <p14:creationId xmlns:p14="http://schemas.microsoft.com/office/powerpoint/2010/main" val="2500197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1066800"/>
          </a:xfrm>
        </p:spPr>
        <p:txBody>
          <a:bodyPr>
            <a:normAutofit/>
          </a:bodyPr>
          <a:lstStyle/>
          <a:p>
            <a:r>
              <a:rPr lang="en-US" dirty="0" smtClean="0"/>
              <a:t>Genetic Tech v. </a:t>
            </a:r>
            <a:r>
              <a:rPr lang="en-US" dirty="0" err="1" smtClean="0"/>
              <a:t>Merial</a:t>
            </a:r>
            <a:r>
              <a:rPr lang="en-US" dirty="0" smtClean="0"/>
              <a:t> </a:t>
            </a:r>
            <a:br>
              <a:rPr lang="en-US" dirty="0" smtClean="0"/>
            </a:br>
            <a:r>
              <a:rPr lang="en-US" dirty="0" smtClean="0"/>
              <a:t>(Fed. Circ. 2016)</a:t>
            </a:r>
            <a:endParaRPr lang="en-US" dirty="0"/>
          </a:p>
        </p:txBody>
      </p:sp>
      <p:sp>
        <p:nvSpPr>
          <p:cNvPr id="3" name="Content Placeholder 2"/>
          <p:cNvSpPr>
            <a:spLocks noGrp="1"/>
          </p:cNvSpPr>
          <p:nvPr>
            <p:ph idx="1"/>
          </p:nvPr>
        </p:nvSpPr>
        <p:spPr>
          <a:xfrm>
            <a:off x="381000" y="1981200"/>
            <a:ext cx="8610600" cy="4267200"/>
          </a:xfrm>
        </p:spPr>
        <p:txBody>
          <a:bodyPr>
            <a:normAutofit fontScale="85000" lnSpcReduction="20000"/>
          </a:bodyPr>
          <a:lstStyle/>
          <a:p>
            <a:r>
              <a:rPr lang="en-US" dirty="0" smtClean="0">
                <a:solidFill>
                  <a:schemeClr val="tx1"/>
                </a:solidFill>
              </a:rPr>
              <a:t>Methods of detecting a coding region allele by </a:t>
            </a:r>
            <a:r>
              <a:rPr lang="en-US" u="sng" dirty="0" smtClean="0">
                <a:solidFill>
                  <a:schemeClr val="tx1"/>
                </a:solidFill>
              </a:rPr>
              <a:t>amplifying</a:t>
            </a:r>
            <a:r>
              <a:rPr lang="en-US" dirty="0" smtClean="0">
                <a:solidFill>
                  <a:schemeClr val="tx1"/>
                </a:solidFill>
              </a:rPr>
              <a:t> and </a:t>
            </a:r>
            <a:r>
              <a:rPr lang="en-US" u="sng" dirty="0" smtClean="0">
                <a:solidFill>
                  <a:schemeClr val="tx1"/>
                </a:solidFill>
              </a:rPr>
              <a:t>analyzing</a:t>
            </a:r>
            <a:r>
              <a:rPr lang="en-US" dirty="0" smtClean="0">
                <a:solidFill>
                  <a:schemeClr val="tx1"/>
                </a:solidFill>
              </a:rPr>
              <a:t> any linked non-coding regions</a:t>
            </a:r>
          </a:p>
          <a:p>
            <a:r>
              <a:rPr lang="en-US" dirty="0" smtClean="0">
                <a:solidFill>
                  <a:schemeClr val="tx1"/>
                </a:solidFill>
              </a:rPr>
              <a:t>Based on Mayo/Alice-Step 1-claims are invalid as directed to a law of nature (relationship between non-coding and coding sequences in linkage disequilibrium</a:t>
            </a:r>
            <a:r>
              <a:rPr lang="en-US" dirty="0" smtClean="0">
                <a:solidFill>
                  <a:schemeClr val="tx1"/>
                </a:solidFill>
              </a:rPr>
              <a:t>) without “significantly more”</a:t>
            </a:r>
            <a:endParaRPr lang="en-US" dirty="0" smtClean="0">
              <a:solidFill>
                <a:schemeClr val="tx1"/>
              </a:solidFill>
            </a:endParaRPr>
          </a:p>
          <a:p>
            <a:r>
              <a:rPr lang="en-US" dirty="0" smtClean="0">
                <a:solidFill>
                  <a:schemeClr val="tx1"/>
                </a:solidFill>
              </a:rPr>
              <a:t>Pre-emption: the claims cover any comparison for any purpose of any non-coding region sequence known to be linked with a coding region allele at a multi-allelic locus (not limited to any particular allele or non-coding sequence</a:t>
            </a:r>
          </a:p>
          <a:p>
            <a:r>
              <a:rPr lang="en-US" dirty="0" smtClean="0">
                <a:solidFill>
                  <a:schemeClr val="tx1"/>
                </a:solidFill>
              </a:rPr>
              <a:t>Standard techniques are used therefore step 2 of the test not met either </a:t>
            </a:r>
            <a:r>
              <a:rPr lang="en-US" dirty="0" smtClean="0">
                <a:solidFill>
                  <a:schemeClr val="tx1"/>
                </a:solidFill>
              </a:rPr>
              <a:t>(“significantly </a:t>
            </a:r>
            <a:r>
              <a:rPr lang="en-US" dirty="0" smtClean="0">
                <a:solidFill>
                  <a:schemeClr val="tx1"/>
                </a:solidFill>
              </a:rPr>
              <a:t>more”)</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295067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Litigation v. </a:t>
            </a:r>
            <a:r>
              <a:rPr lang="en-US" dirty="0" err="1" smtClean="0"/>
              <a:t>Cellzdirect</a:t>
            </a:r>
            <a:r>
              <a:rPr lang="en-US" dirty="0" smtClean="0"/>
              <a:t> </a:t>
            </a:r>
            <a:br>
              <a:rPr lang="en-US" dirty="0" smtClean="0"/>
            </a:br>
            <a:r>
              <a:rPr lang="en-US" dirty="0" smtClean="0"/>
              <a:t>(Fed. Circ. 2016)</a:t>
            </a:r>
            <a:endParaRPr lang="en-US" dirty="0"/>
          </a:p>
        </p:txBody>
      </p:sp>
      <p:sp>
        <p:nvSpPr>
          <p:cNvPr id="3" name="Content Placeholder 2"/>
          <p:cNvSpPr>
            <a:spLocks noGrp="1"/>
          </p:cNvSpPr>
          <p:nvPr>
            <p:ph idx="1"/>
          </p:nvPr>
        </p:nvSpPr>
        <p:spPr/>
        <p:txBody>
          <a:bodyPr/>
          <a:lstStyle/>
          <a:p>
            <a:r>
              <a:rPr lang="en-US" dirty="0" smtClean="0">
                <a:solidFill>
                  <a:schemeClr val="tx1"/>
                </a:solidFill>
              </a:rPr>
              <a:t>Invention/claims-cryopreservation techniques to preserve hepatocytes for later use (freeze/thaw/density gradient fractionation)</a:t>
            </a:r>
          </a:p>
          <a:p>
            <a:r>
              <a:rPr lang="en-US" dirty="0" smtClean="0">
                <a:solidFill>
                  <a:schemeClr val="tx1"/>
                </a:solidFill>
              </a:rPr>
              <a:t>District court-claims ineligible as directed to a  natural law (freeze/thaw)</a:t>
            </a:r>
          </a:p>
          <a:p>
            <a:r>
              <a:rPr lang="en-US" dirty="0" smtClean="0">
                <a:solidFill>
                  <a:schemeClr val="tx1"/>
                </a:solidFill>
              </a:rPr>
              <a:t>Fed Circuit-significant improvement and finding that repeated freeze/thaw resulted in a viable fraction of cells</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312781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prstClr val="white"/>
                </a:solidFill>
              </a:rPr>
              <a:t>Rapid Litigation v. </a:t>
            </a:r>
            <a:r>
              <a:rPr lang="en-US" sz="2700" dirty="0" err="1">
                <a:solidFill>
                  <a:prstClr val="white"/>
                </a:solidFill>
              </a:rPr>
              <a:t>Cellzdirect</a:t>
            </a:r>
            <a:r>
              <a:rPr lang="en-US" sz="2700" dirty="0">
                <a:solidFill>
                  <a:prstClr val="white"/>
                </a:solidFill>
              </a:rPr>
              <a:t> </a:t>
            </a:r>
            <a:r>
              <a:rPr lang="en-US" sz="2700" dirty="0" smtClean="0">
                <a:solidFill>
                  <a:prstClr val="white"/>
                </a:solidFill>
              </a:rPr>
              <a:t/>
            </a:r>
            <a:br>
              <a:rPr lang="en-US" sz="2700" dirty="0" smtClean="0">
                <a:solidFill>
                  <a:prstClr val="white"/>
                </a:solidFill>
              </a:rPr>
            </a:br>
            <a:r>
              <a:rPr lang="en-US" sz="2700" dirty="0" smtClean="0">
                <a:solidFill>
                  <a:prstClr val="white"/>
                </a:solidFill>
              </a:rPr>
              <a:t>(</a:t>
            </a:r>
            <a:r>
              <a:rPr lang="en-US" sz="2700" dirty="0">
                <a:solidFill>
                  <a:prstClr val="white"/>
                </a:solidFill>
              </a:rPr>
              <a:t>Fed. Circ. 2016)</a:t>
            </a:r>
            <a:endParaRPr lang="en-US" dirty="0"/>
          </a:p>
        </p:txBody>
      </p:sp>
      <p:sp>
        <p:nvSpPr>
          <p:cNvPr id="3" name="Content Placeholder 2"/>
          <p:cNvSpPr>
            <a:spLocks noGrp="1"/>
          </p:cNvSpPr>
          <p:nvPr>
            <p:ph idx="1"/>
          </p:nvPr>
        </p:nvSpPr>
        <p:spPr>
          <a:xfrm>
            <a:off x="381000" y="1981200"/>
            <a:ext cx="8610600" cy="4343400"/>
          </a:xfrm>
        </p:spPr>
        <p:txBody>
          <a:bodyPr>
            <a:normAutofit fontScale="77500" lnSpcReduction="20000"/>
          </a:bodyPr>
          <a:lstStyle/>
          <a:p>
            <a:pPr marL="0" indent="0">
              <a:buNone/>
            </a:pPr>
            <a:r>
              <a:rPr lang="en-US" dirty="0">
                <a:solidFill>
                  <a:schemeClr val="tx1"/>
                </a:solidFill>
              </a:rPr>
              <a:t>1. </a:t>
            </a:r>
            <a:r>
              <a:rPr lang="en-US" dirty="0" smtClean="0">
                <a:solidFill>
                  <a:schemeClr val="tx1"/>
                </a:solidFill>
              </a:rPr>
              <a:t>	A </a:t>
            </a:r>
            <a:r>
              <a:rPr lang="en-US" dirty="0">
                <a:solidFill>
                  <a:schemeClr val="tx1"/>
                </a:solidFill>
              </a:rPr>
              <a:t>method of producing a desired preparation of multi-cryopreserved hepatocytes, said hepatocytes, being capable of being frozen and thawed at least two times, and in which greater than 70% of the hepatocytes of said preparation are viable after the final thaw, said method comprising: (A) subjecting hepatocytes that have been frozen and thawed to density gradient fractionation to separate viable hepatocytes from non-viable hepatocytes, (B) recovering the separated viable hepatocytes, and (C) cryopreserving the recovered viable hepatocytes to thereby form said desired preparation of hepatocytes without requiring a density gradient step after thawing the hepatocytes for the second time, wherein the hepatocytes are not plated between the first and second </a:t>
            </a:r>
            <a:r>
              <a:rPr lang="en-US" dirty="0" err="1">
                <a:solidFill>
                  <a:schemeClr val="tx1"/>
                </a:solidFill>
              </a:rPr>
              <a:t>cryopreservations</a:t>
            </a:r>
            <a:r>
              <a:rPr lang="en-US" dirty="0">
                <a:solidFill>
                  <a:schemeClr val="tx1"/>
                </a:solidFill>
              </a:rPr>
              <a:t>, and wherein greater than 70% of the hepatocytes of said preparation are viable after the final thaw. </a:t>
            </a: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231074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n-US" altLang="en-US" dirty="0" smtClean="0"/>
              <a:t>Legal and Strategic Considerations </a:t>
            </a:r>
            <a:br>
              <a:rPr lang="en-US" altLang="en-US" dirty="0" smtClean="0"/>
            </a:br>
            <a:r>
              <a:rPr lang="en-US" altLang="en-US" dirty="0" smtClean="0"/>
              <a:t>Post-Myriad</a:t>
            </a:r>
          </a:p>
        </p:txBody>
      </p:sp>
      <p:sp>
        <p:nvSpPr>
          <p:cNvPr id="228355" name="Rectangle 3"/>
          <p:cNvSpPr>
            <a:spLocks noGrp="1" noChangeArrowheads="1"/>
          </p:cNvSpPr>
          <p:nvPr>
            <p:ph idx="1"/>
          </p:nvPr>
        </p:nvSpPr>
        <p:spPr>
          <a:xfrm>
            <a:off x="381000" y="1981200"/>
            <a:ext cx="8610600" cy="4419600"/>
          </a:xfrm>
        </p:spPr>
        <p:txBody>
          <a:bodyPr>
            <a:noAutofit/>
          </a:bodyPr>
          <a:lstStyle/>
          <a:p>
            <a:pPr marL="342900" lvl="2" indent="-342900">
              <a:lnSpc>
                <a:spcPct val="80000"/>
              </a:lnSpc>
              <a:spcAft>
                <a:spcPts val="1000"/>
              </a:spcAft>
              <a:buClr>
                <a:srgbClr val="777777"/>
              </a:buClr>
              <a:defRPr/>
            </a:pPr>
            <a:r>
              <a:rPr lang="en-US" sz="2600" dirty="0">
                <a:solidFill>
                  <a:schemeClr val="tx1"/>
                </a:solidFill>
              </a:rPr>
              <a:t>What is the effect of US not allowing </a:t>
            </a:r>
            <a:r>
              <a:rPr lang="en-US" sz="2600" dirty="0" smtClean="0">
                <a:solidFill>
                  <a:schemeClr val="tx1"/>
                </a:solidFill>
              </a:rPr>
              <a:t>gene/natural product </a:t>
            </a:r>
            <a:r>
              <a:rPr lang="en-US" sz="2600" dirty="0">
                <a:solidFill>
                  <a:schemeClr val="tx1"/>
                </a:solidFill>
              </a:rPr>
              <a:t>patents?</a:t>
            </a:r>
          </a:p>
          <a:p>
            <a:pPr marL="342900" lvl="2" indent="-342900">
              <a:lnSpc>
                <a:spcPct val="80000"/>
              </a:lnSpc>
              <a:spcAft>
                <a:spcPts val="1000"/>
              </a:spcAft>
              <a:buClr>
                <a:srgbClr val="777777"/>
              </a:buClr>
              <a:defRPr/>
            </a:pPr>
            <a:r>
              <a:rPr lang="en-US" sz="2600" dirty="0" smtClean="0">
                <a:solidFill>
                  <a:schemeClr val="tx1"/>
                </a:solidFill>
              </a:rPr>
              <a:t>More </a:t>
            </a:r>
            <a:r>
              <a:rPr lang="en-US" sz="2600" dirty="0">
                <a:solidFill>
                  <a:schemeClr val="tx1"/>
                </a:solidFill>
              </a:rPr>
              <a:t>difficult for a genomics/Dx company to get funded in the absence of patents</a:t>
            </a:r>
          </a:p>
          <a:p>
            <a:pPr marL="342900" lvl="2" indent="-342900">
              <a:lnSpc>
                <a:spcPct val="80000"/>
              </a:lnSpc>
              <a:spcAft>
                <a:spcPts val="1000"/>
              </a:spcAft>
              <a:buClr>
                <a:srgbClr val="777777"/>
              </a:buClr>
              <a:defRPr/>
            </a:pPr>
            <a:r>
              <a:rPr lang="en-US" sz="2600" dirty="0">
                <a:solidFill>
                  <a:schemeClr val="tx1"/>
                </a:solidFill>
              </a:rPr>
              <a:t>How far reaching is </a:t>
            </a:r>
            <a:r>
              <a:rPr lang="en-US" sz="2600" dirty="0" smtClean="0">
                <a:solidFill>
                  <a:schemeClr val="tx1"/>
                </a:solidFill>
              </a:rPr>
              <a:t>this line of cases re: products?  </a:t>
            </a:r>
            <a:r>
              <a:rPr lang="en-US" sz="2600" dirty="0">
                <a:solidFill>
                  <a:schemeClr val="tx1"/>
                </a:solidFill>
              </a:rPr>
              <a:t>Does it extend to naturally occurring proteins, e.g., antibodies, proteins, stem cells</a:t>
            </a:r>
            <a:r>
              <a:rPr lang="en-US" sz="2600" dirty="0" smtClean="0">
                <a:solidFill>
                  <a:schemeClr val="tx1"/>
                </a:solidFill>
              </a:rPr>
              <a:t>?</a:t>
            </a:r>
          </a:p>
          <a:p>
            <a:pPr marL="342900" lvl="2" indent="-342900">
              <a:lnSpc>
                <a:spcPct val="80000"/>
              </a:lnSpc>
              <a:spcAft>
                <a:spcPts val="1000"/>
              </a:spcAft>
              <a:buClr>
                <a:srgbClr val="777777"/>
              </a:buClr>
              <a:defRPr/>
            </a:pPr>
            <a:r>
              <a:rPr lang="en-US" sz="2600" dirty="0" smtClean="0">
                <a:solidFill>
                  <a:schemeClr val="tx1"/>
                </a:solidFill>
              </a:rPr>
              <a:t>Is it possible to patent diagnostic claims?  </a:t>
            </a:r>
            <a:endParaRPr lang="en-US" sz="2600" dirty="0">
              <a:solidFill>
                <a:schemeClr val="tx1"/>
              </a:solidFill>
            </a:endParaRPr>
          </a:p>
          <a:p>
            <a:pPr marL="342900" lvl="2" indent="-342900">
              <a:lnSpc>
                <a:spcPct val="80000"/>
              </a:lnSpc>
              <a:spcAft>
                <a:spcPts val="1000"/>
              </a:spcAft>
              <a:buClr>
                <a:srgbClr val="777777"/>
              </a:buClr>
              <a:defRPr/>
            </a:pPr>
            <a:r>
              <a:rPr lang="en-US" sz="2600" dirty="0">
                <a:solidFill>
                  <a:schemeClr val="tx1"/>
                </a:solidFill>
              </a:rPr>
              <a:t>Take another look at FTO </a:t>
            </a:r>
            <a:r>
              <a:rPr lang="en-US" sz="2600" dirty="0" smtClean="0">
                <a:solidFill>
                  <a:schemeClr val="tx1"/>
                </a:solidFill>
              </a:rPr>
              <a:t>opinions.</a:t>
            </a:r>
          </a:p>
          <a:p>
            <a:pPr marL="342900" lvl="2" indent="-342900">
              <a:lnSpc>
                <a:spcPct val="80000"/>
              </a:lnSpc>
              <a:spcAft>
                <a:spcPts val="1000"/>
              </a:spcAft>
              <a:buClr>
                <a:srgbClr val="777777"/>
              </a:buClr>
              <a:defRPr/>
            </a:pPr>
            <a:r>
              <a:rPr lang="en-US" sz="2600" dirty="0" smtClean="0">
                <a:solidFill>
                  <a:schemeClr val="tx1"/>
                </a:solidFill>
              </a:rPr>
              <a:t>Assess </a:t>
            </a:r>
            <a:r>
              <a:rPr lang="en-US" sz="2600" dirty="0">
                <a:solidFill>
                  <a:schemeClr val="tx1"/>
                </a:solidFill>
              </a:rPr>
              <a:t>validity of your own patent claims before </a:t>
            </a:r>
            <a:r>
              <a:rPr lang="en-US" sz="2600" dirty="0" smtClean="0">
                <a:solidFill>
                  <a:schemeClr val="tx1"/>
                </a:solidFill>
              </a:rPr>
              <a:t>assertion</a:t>
            </a:r>
            <a:endParaRPr lang="en-US" sz="2600" dirty="0">
              <a:solidFill>
                <a:schemeClr val="tx1"/>
              </a:solidFill>
            </a:endParaRP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7" name="Footer Placeholder 11"/>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271364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Cover.jpg"/>
          <p:cNvPicPr>
            <a:picLocks noChangeAspect="1"/>
          </p:cNvPicPr>
          <p:nvPr/>
        </p:nvPicPr>
        <p:blipFill>
          <a:blip r:embed="rId3" cstate="print"/>
          <a:stretch>
            <a:fillRect/>
          </a:stretch>
        </p:blipFill>
        <p:spPr>
          <a:xfrm>
            <a:off x="0" y="0"/>
            <a:ext cx="9144000" cy="6858000"/>
          </a:xfrm>
          <a:prstGeom prst="rect">
            <a:avLst/>
          </a:prstGeom>
          <a:solidFill>
            <a:srgbClr val="BFBFBF">
              <a:alpha val="65098"/>
            </a:srgbClr>
          </a:solidFill>
        </p:spPr>
      </p:pic>
      <p:sp>
        <p:nvSpPr>
          <p:cNvPr id="7" name="TextBox 6"/>
          <p:cNvSpPr txBox="1"/>
          <p:nvPr/>
        </p:nvSpPr>
        <p:spPr>
          <a:xfrm>
            <a:off x="228600" y="4038600"/>
            <a:ext cx="8534400" cy="2246769"/>
          </a:xfrm>
          <a:prstGeom prst="rect">
            <a:avLst/>
          </a:prstGeom>
          <a:noFill/>
        </p:spPr>
        <p:txBody>
          <a:bodyPr wrap="square" rtlCol="0">
            <a:spAutoFit/>
          </a:bodyPr>
          <a:lstStyle/>
          <a:p>
            <a:r>
              <a:rPr lang="en-AU" sz="3000" b="1" dirty="0" smtClean="0">
                <a:solidFill>
                  <a:schemeClr val="bg1"/>
                </a:solidFill>
                <a:effectLst>
                  <a:outerShdw blurRad="38100" dist="38100" dir="2700000" algn="tl">
                    <a:srgbClr val="000000">
                      <a:alpha val="43137"/>
                    </a:srgbClr>
                  </a:outerShdw>
                </a:effectLst>
                <a:latin typeface="Gill Sans Std" pitchFamily="34" charset="0"/>
              </a:rPr>
              <a:t>DIAGNOSTIC AND BIOMARKER PATENT AND LICENSING STRATEGIES</a:t>
            </a:r>
          </a:p>
          <a:p>
            <a:endParaRPr lang="en-AU" sz="2000" b="1" dirty="0" smtClean="0">
              <a:solidFill>
                <a:schemeClr val="bg1"/>
              </a:solidFill>
              <a:effectLst>
                <a:outerShdw blurRad="38100" dist="38100" dir="2700000" algn="tl">
                  <a:srgbClr val="000000">
                    <a:alpha val="43137"/>
                  </a:srgbClr>
                </a:outerShdw>
              </a:effectLst>
              <a:latin typeface="Gill Sans Std" pitchFamily="34" charset="0"/>
            </a:endParaRPr>
          </a:p>
          <a:p>
            <a:r>
              <a:rPr lang="en-AU" sz="2000" b="1" dirty="0" smtClean="0">
                <a:solidFill>
                  <a:schemeClr val="bg1"/>
                </a:solidFill>
                <a:effectLst>
                  <a:outerShdw blurRad="38100" dist="38100" dir="2700000" algn="tl">
                    <a:srgbClr val="000000">
                      <a:alpha val="43137"/>
                    </a:srgbClr>
                  </a:outerShdw>
                </a:effectLst>
                <a:latin typeface="Gill Sans Std" pitchFamily="34" charset="0"/>
              </a:rPr>
              <a:t>Lisa A. Haile, J.D., Ph.D.</a:t>
            </a:r>
          </a:p>
          <a:p>
            <a:r>
              <a:rPr lang="en-AU" sz="2000" b="1" dirty="0" smtClean="0">
                <a:solidFill>
                  <a:schemeClr val="bg1"/>
                </a:solidFill>
                <a:effectLst>
                  <a:outerShdw blurRad="38100" dist="38100" dir="2700000" algn="tl">
                    <a:srgbClr val="000000">
                      <a:alpha val="43137"/>
                    </a:srgbClr>
                  </a:outerShdw>
                </a:effectLst>
                <a:latin typeface="Gill Sans Std" pitchFamily="34" charset="0"/>
              </a:rPr>
              <a:t>EDRN Meeting					7 March 2017</a:t>
            </a:r>
          </a:p>
          <a:p>
            <a:endParaRPr lang="en-US" sz="2000" b="1" dirty="0" smtClean="0">
              <a:solidFill>
                <a:schemeClr val="bg1"/>
              </a:solidFill>
              <a:effectLst>
                <a:outerShdw blurRad="38100" dist="38100" dir="2700000" algn="tl">
                  <a:srgbClr val="000000">
                    <a:alpha val="43137"/>
                  </a:srgbClr>
                </a:outerShdw>
              </a:effectLst>
              <a:latin typeface="Gill Sans Std"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91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45460"/>
            <a:ext cx="6621462" cy="1478540"/>
          </a:xfrm>
        </p:spPr>
        <p:txBody>
          <a:bodyPr>
            <a:normAutofit/>
          </a:bodyPr>
          <a:lstStyle/>
          <a:p>
            <a:r>
              <a:rPr lang="en-US" dirty="0" smtClean="0"/>
              <a:t>Patent Strategy: Where and When to File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Patent rights are territorial   </a:t>
            </a:r>
          </a:p>
          <a:p>
            <a:r>
              <a:rPr lang="en-US" sz="2800" dirty="0" smtClean="0"/>
              <a:t>U.S. patents provide NO rights outside the U.S.</a:t>
            </a:r>
          </a:p>
          <a:p>
            <a:pPr marL="457200" lvl="1" indent="0">
              <a:buNone/>
            </a:pPr>
            <a:r>
              <a:rPr lang="en-US" sz="2800" dirty="0" smtClean="0"/>
              <a:t>*May provide a bar to imports</a:t>
            </a:r>
          </a:p>
          <a:p>
            <a:r>
              <a:rPr lang="en-US" sz="2800" dirty="0" smtClean="0"/>
              <a:t>Can file directly in other jurisdictions </a:t>
            </a:r>
            <a:r>
              <a:rPr lang="en-US" sz="2800" b="1" dirty="0" smtClean="0"/>
              <a:t>within 1 year </a:t>
            </a:r>
            <a:r>
              <a:rPr lang="en-US" sz="2800" dirty="0" smtClean="0"/>
              <a:t>of a priority filing</a:t>
            </a:r>
          </a:p>
          <a:p>
            <a:r>
              <a:rPr lang="en-US" sz="2800" dirty="0" smtClean="0"/>
              <a:t>A Patent Cooperation Treaty (PCT) application can be filed to provide a foundation for later filings in many other countries</a:t>
            </a:r>
          </a:p>
          <a:p>
            <a:r>
              <a:rPr lang="en-US" sz="2800" dirty="0" smtClean="0"/>
              <a:t>Individual filings in specific countries and regions are ultimately required</a:t>
            </a:r>
          </a:p>
          <a:p>
            <a:r>
              <a:rPr lang="en-US" sz="2800" dirty="0" smtClean="0"/>
              <a:t>Patent filings are costly $$$    </a:t>
            </a:r>
          </a:p>
          <a:p>
            <a:endParaRPr lang="en-US" dirty="0"/>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463111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Patent Strategy: Business Context</a:t>
            </a:r>
            <a:endParaRPr lang="en-US" dirty="0"/>
          </a:p>
        </p:txBody>
      </p:sp>
      <p:sp>
        <p:nvSpPr>
          <p:cNvPr id="3" name="Content Placeholder 2"/>
          <p:cNvSpPr>
            <a:spLocks noGrp="1"/>
          </p:cNvSpPr>
          <p:nvPr>
            <p:ph idx="1"/>
          </p:nvPr>
        </p:nvSpPr>
        <p:spPr>
          <a:xfrm>
            <a:off x="152400" y="1905000"/>
            <a:ext cx="4876800" cy="4800600"/>
          </a:xfrm>
        </p:spPr>
        <p:txBody>
          <a:bodyPr>
            <a:normAutofit fontScale="85000" lnSpcReduction="10000"/>
          </a:bodyPr>
          <a:lstStyle/>
          <a:p>
            <a:pPr marL="0" indent="0">
              <a:buNone/>
            </a:pPr>
            <a:r>
              <a:rPr lang="en-US" b="1" u="sng" dirty="0" smtClean="0"/>
              <a:t>Goals of portfolio management</a:t>
            </a:r>
          </a:p>
          <a:p>
            <a:r>
              <a:rPr lang="en-US" dirty="0" smtClean="0"/>
              <a:t>Protect current and future product developments</a:t>
            </a:r>
          </a:p>
          <a:p>
            <a:r>
              <a:rPr lang="en-US" dirty="0" smtClean="0"/>
              <a:t>Maintain competitively-sized portfolio with attention to patent expiration dates (attract investment and partnering)</a:t>
            </a:r>
          </a:p>
          <a:p>
            <a:r>
              <a:rPr lang="en-US" dirty="0" smtClean="0"/>
              <a:t>Evaluate competitive IP landscape and protect areas that will likely be valuable to the industry as a whole</a:t>
            </a:r>
          </a:p>
          <a:p>
            <a:r>
              <a:rPr lang="en-US" dirty="0" smtClean="0"/>
              <a:t>Manage Costs </a:t>
            </a:r>
            <a:r>
              <a:rPr lang="en-US" b="1" dirty="0" smtClean="0"/>
              <a:t>-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6480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119234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Eligible Subject Matter</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solidFill>
                  <a:schemeClr val="tx1"/>
                </a:solidFill>
              </a:rPr>
              <a:t>Whoever invents or discovers any new and useful process, machine, manufacture, or composition of matter, or any new and useful improvement thereof, may obtain a patent therefor, subject to the conditions and requirements of this title.  </a:t>
            </a:r>
          </a:p>
          <a:p>
            <a:pPr marL="0" indent="0">
              <a:buNone/>
            </a:pPr>
            <a:r>
              <a:rPr lang="en-US" sz="3200" dirty="0" smtClean="0">
                <a:solidFill>
                  <a:schemeClr val="tx1"/>
                </a:solidFill>
              </a:rPr>
              <a:t>35 U.S.C. §101</a:t>
            </a:r>
            <a:endParaRPr lang="en-US" sz="3200" dirty="0">
              <a:solidFill>
                <a:schemeClr val="tx1"/>
              </a:solidFill>
            </a:endParaRP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80184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n-US" altLang="en-US" dirty="0" smtClean="0"/>
              <a:t>Personalized Medicine, Diagnostics </a:t>
            </a:r>
            <a:br>
              <a:rPr lang="en-US" altLang="en-US" dirty="0" smtClean="0"/>
            </a:br>
            <a:r>
              <a:rPr lang="en-US" altLang="en-US" dirty="0" smtClean="0"/>
              <a:t>and Gene Patents-Recent U.S. Cases</a:t>
            </a:r>
          </a:p>
        </p:txBody>
      </p:sp>
      <p:sp>
        <p:nvSpPr>
          <p:cNvPr id="14340" name="Rectangle 3"/>
          <p:cNvSpPr>
            <a:spLocks noGrp="1" noChangeArrowheads="1"/>
          </p:cNvSpPr>
          <p:nvPr>
            <p:ph idx="1"/>
          </p:nvPr>
        </p:nvSpPr>
        <p:spPr>
          <a:xfrm>
            <a:off x="381000" y="1981200"/>
            <a:ext cx="8610600" cy="4572000"/>
          </a:xfrm>
        </p:spPr>
        <p:txBody>
          <a:bodyPr>
            <a:normAutofit fontScale="85000" lnSpcReduction="10000"/>
          </a:bodyPr>
          <a:lstStyle/>
          <a:p>
            <a:pPr eaLnBrk="1" hangingPunct="1">
              <a:defRPr/>
            </a:pPr>
            <a:r>
              <a:rPr lang="en-US" altLang="en-US" sz="2800" dirty="0" smtClean="0">
                <a:solidFill>
                  <a:schemeClr val="tx1"/>
                </a:solidFill>
              </a:rPr>
              <a:t>Significant </a:t>
            </a:r>
            <a:r>
              <a:rPr lang="en-US" altLang="en-US" sz="2800" dirty="0" smtClean="0">
                <a:solidFill>
                  <a:schemeClr val="tx1"/>
                </a:solidFill>
              </a:rPr>
              <a:t>Cases in the U.S. 2012-2016</a:t>
            </a:r>
            <a:r>
              <a:rPr lang="en-US" altLang="en-US" sz="2800" dirty="0" smtClean="0">
                <a:solidFill>
                  <a:schemeClr val="tx1"/>
                </a:solidFill>
              </a:rPr>
              <a:t>:</a:t>
            </a:r>
          </a:p>
          <a:p>
            <a:pPr eaLnBrk="1" hangingPunct="1">
              <a:defRPr/>
            </a:pPr>
            <a:r>
              <a:rPr lang="en-US" altLang="en-US" sz="2800" dirty="0" smtClean="0">
                <a:solidFill>
                  <a:schemeClr val="tx1"/>
                </a:solidFill>
              </a:rPr>
              <a:t>Supreme Court:</a:t>
            </a:r>
            <a:endParaRPr lang="en-US" altLang="en-US" sz="2800" dirty="0" smtClean="0">
              <a:solidFill>
                <a:schemeClr val="tx1"/>
              </a:solidFill>
            </a:endParaRPr>
          </a:p>
          <a:p>
            <a:pPr lvl="1" eaLnBrk="1" hangingPunct="1">
              <a:defRPr/>
            </a:pPr>
            <a:r>
              <a:rPr lang="en-US" altLang="en-US" sz="2400" i="1" dirty="0" smtClean="0">
                <a:solidFill>
                  <a:schemeClr val="tx1"/>
                </a:solidFill>
              </a:rPr>
              <a:t>Mayo Collaborative Services et al. v. Prometheus Laboratories Inc</a:t>
            </a:r>
            <a:r>
              <a:rPr lang="en-US" altLang="en-US" sz="2400" dirty="0" smtClean="0">
                <a:solidFill>
                  <a:schemeClr val="tx1"/>
                </a:solidFill>
              </a:rPr>
              <a:t>. (Supreme Court, 2012)</a:t>
            </a:r>
          </a:p>
          <a:p>
            <a:pPr lvl="1" eaLnBrk="1" hangingPunct="1">
              <a:defRPr/>
            </a:pPr>
            <a:r>
              <a:rPr lang="en-US" altLang="en-US" sz="2400" i="1" dirty="0" smtClean="0">
                <a:solidFill>
                  <a:schemeClr val="tx1"/>
                </a:solidFill>
              </a:rPr>
              <a:t>ACLU et al. v. USPTO and Myriad Genetics </a:t>
            </a:r>
            <a:r>
              <a:rPr lang="en-US" altLang="en-US" sz="2400" dirty="0" smtClean="0">
                <a:solidFill>
                  <a:schemeClr val="tx1"/>
                </a:solidFill>
              </a:rPr>
              <a:t>(Supreme Court, 2013)</a:t>
            </a:r>
          </a:p>
          <a:p>
            <a:pPr lvl="1" eaLnBrk="1" hangingPunct="1">
              <a:defRPr/>
            </a:pPr>
            <a:r>
              <a:rPr lang="en-US" altLang="en-US" sz="2400" i="1" dirty="0" smtClean="0">
                <a:solidFill>
                  <a:schemeClr val="tx1"/>
                </a:solidFill>
              </a:rPr>
              <a:t>Alice Corp. Pty. Ltd. v. CLS Bank International </a:t>
            </a:r>
            <a:r>
              <a:rPr lang="en-US" altLang="en-US" sz="2400" dirty="0" smtClean="0">
                <a:solidFill>
                  <a:schemeClr val="tx1"/>
                </a:solidFill>
              </a:rPr>
              <a:t>(Supreme Court, June 2014</a:t>
            </a:r>
            <a:r>
              <a:rPr lang="en-US" altLang="en-US" sz="2400" dirty="0" smtClean="0">
                <a:solidFill>
                  <a:schemeClr val="tx1"/>
                </a:solidFill>
              </a:rPr>
              <a:t>)</a:t>
            </a:r>
          </a:p>
          <a:p>
            <a:pPr marL="457200" lvl="1" indent="0">
              <a:buNone/>
              <a:defRPr/>
            </a:pPr>
            <a:endParaRPr lang="en-US" altLang="en-US" sz="2400" dirty="0" smtClean="0">
              <a:solidFill>
                <a:schemeClr val="tx1"/>
              </a:solidFill>
            </a:endParaRPr>
          </a:p>
          <a:p>
            <a:pPr marL="457200" lvl="1" indent="0">
              <a:buNone/>
              <a:defRPr/>
            </a:pPr>
            <a:r>
              <a:rPr lang="en-US" altLang="en-US" sz="2800" dirty="0" smtClean="0">
                <a:solidFill>
                  <a:schemeClr val="tx1"/>
                </a:solidFill>
              </a:rPr>
              <a:t>Federal Circuit:</a:t>
            </a:r>
            <a:endParaRPr lang="en-US" altLang="en-US" sz="2800" dirty="0" smtClean="0">
              <a:solidFill>
                <a:schemeClr val="tx1"/>
              </a:solidFill>
            </a:endParaRPr>
          </a:p>
          <a:p>
            <a:pPr lvl="1" eaLnBrk="1" hangingPunct="1">
              <a:defRPr/>
            </a:pPr>
            <a:r>
              <a:rPr lang="en-US" altLang="en-US" sz="2400" i="1" dirty="0" smtClean="0">
                <a:solidFill>
                  <a:schemeClr val="tx1"/>
                </a:solidFill>
              </a:rPr>
              <a:t>Univ. of Utah Res. Foundation et al. v. Ambry Genetics Corp. </a:t>
            </a:r>
            <a:r>
              <a:rPr lang="en-US" altLang="en-US" sz="2400" dirty="0" smtClean="0">
                <a:solidFill>
                  <a:schemeClr val="tx1"/>
                </a:solidFill>
              </a:rPr>
              <a:t>(Fed. Cir., Dec 2014)</a:t>
            </a:r>
          </a:p>
          <a:p>
            <a:pPr lvl="1" eaLnBrk="1" hangingPunct="1">
              <a:defRPr/>
            </a:pPr>
            <a:r>
              <a:rPr lang="en-US" altLang="en-US" sz="2400" i="1" dirty="0" smtClean="0">
                <a:solidFill>
                  <a:schemeClr val="tx1"/>
                </a:solidFill>
              </a:rPr>
              <a:t>Ariosa Diagnostics v. Sequenom </a:t>
            </a:r>
            <a:r>
              <a:rPr lang="en-US" altLang="en-US" sz="2400" dirty="0" smtClean="0">
                <a:solidFill>
                  <a:schemeClr val="tx1"/>
                </a:solidFill>
              </a:rPr>
              <a:t>(Fed. Circ., June 2015)</a:t>
            </a:r>
          </a:p>
          <a:p>
            <a:pPr lvl="1" eaLnBrk="1" hangingPunct="1">
              <a:defRPr/>
            </a:pPr>
            <a:r>
              <a:rPr lang="en-US" altLang="en-US" sz="2400" i="1" dirty="0" smtClean="0">
                <a:solidFill>
                  <a:schemeClr val="tx1"/>
                </a:solidFill>
              </a:rPr>
              <a:t>Genetic Technologies Ltd. v. </a:t>
            </a:r>
            <a:r>
              <a:rPr lang="en-US" altLang="en-US" sz="2400" i="1" dirty="0" err="1" smtClean="0">
                <a:solidFill>
                  <a:schemeClr val="tx1"/>
                </a:solidFill>
              </a:rPr>
              <a:t>Merial</a:t>
            </a:r>
            <a:r>
              <a:rPr lang="en-US" altLang="en-US" sz="2400" i="1" dirty="0" smtClean="0">
                <a:solidFill>
                  <a:schemeClr val="tx1"/>
                </a:solidFill>
              </a:rPr>
              <a:t> LLC </a:t>
            </a:r>
            <a:r>
              <a:rPr lang="en-US" altLang="en-US" sz="2400" dirty="0" smtClean="0">
                <a:solidFill>
                  <a:schemeClr val="tx1"/>
                </a:solidFill>
              </a:rPr>
              <a:t>(Fed. Circ., April, 2016)</a:t>
            </a:r>
          </a:p>
          <a:p>
            <a:pPr lvl="1" eaLnBrk="1" hangingPunct="1">
              <a:defRPr/>
            </a:pPr>
            <a:r>
              <a:rPr lang="en-US" altLang="en-US" sz="2400" i="1" dirty="0" smtClean="0">
                <a:solidFill>
                  <a:schemeClr val="tx1"/>
                </a:solidFill>
              </a:rPr>
              <a:t>Rapid Litigation Management Ltd. v. </a:t>
            </a:r>
            <a:r>
              <a:rPr lang="en-US" altLang="en-US" sz="2400" i="1" dirty="0" err="1" smtClean="0">
                <a:solidFill>
                  <a:schemeClr val="tx1"/>
                </a:solidFill>
              </a:rPr>
              <a:t>Cellzdirect</a:t>
            </a:r>
            <a:r>
              <a:rPr lang="en-US" altLang="en-US" sz="2400" i="1" dirty="0" smtClean="0">
                <a:solidFill>
                  <a:schemeClr val="tx1"/>
                </a:solidFill>
              </a:rPr>
              <a:t>, Inc. </a:t>
            </a:r>
            <a:r>
              <a:rPr lang="en-US" altLang="en-US" sz="2400" dirty="0" smtClean="0">
                <a:solidFill>
                  <a:schemeClr val="tx1"/>
                </a:solidFill>
              </a:rPr>
              <a:t>(Fed. Circ., July, 2016)</a:t>
            </a:r>
          </a:p>
        </p:txBody>
      </p:sp>
      <p:sp>
        <p:nvSpPr>
          <p:cNvPr id="4" name="Date Placeholder 3"/>
          <p:cNvSpPr>
            <a:spLocks noGrp="1"/>
          </p:cNvSpPr>
          <p:nvPr>
            <p:ph type="dt" sz="half" idx="10"/>
          </p:nvPr>
        </p:nvSpPr>
        <p:spPr/>
        <p:txBody>
          <a:bodyPr/>
          <a:lstStyle/>
          <a:p>
            <a:r>
              <a:rPr lang="en-US" smtClean="0"/>
              <a:t>March 7, 2017</a:t>
            </a:r>
            <a:endParaRPr lang="en-US" dirty="0"/>
          </a:p>
        </p:txBody>
      </p:sp>
      <p:sp>
        <p:nvSpPr>
          <p:cNvPr id="5" name="Footer Placeholder 4"/>
          <p:cNvSpPr>
            <a:spLocks noGrp="1"/>
          </p:cNvSpPr>
          <p:nvPr>
            <p:ph type="ftr" sz="quarter" idx="11"/>
          </p:nvPr>
        </p:nvSpPr>
        <p:spPr/>
        <p:txBody>
          <a:bodyPr/>
          <a:lstStyle/>
          <a:p>
            <a:r>
              <a:rPr lang="en-US" smtClean="0"/>
              <a:t>Patent Strategies-EDRN</a:t>
            </a:r>
            <a:endParaRPr lang="en-US" dirty="0"/>
          </a:p>
        </p:txBody>
      </p:sp>
    </p:spTree>
    <p:extLst>
      <p:ext uri="{BB962C8B-B14F-4D97-AF65-F5344CB8AC3E}">
        <p14:creationId xmlns:p14="http://schemas.microsoft.com/office/powerpoint/2010/main" val="138827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600" y="666000"/>
            <a:ext cx="8305200" cy="858000"/>
          </a:xfrm>
        </p:spPr>
        <p:txBody>
          <a:bodyPr>
            <a:noAutofit/>
          </a:bodyPr>
          <a:lstStyle/>
          <a:p>
            <a:pPr eaLnBrk="1" hangingPunct="1"/>
            <a:r>
              <a:rPr lang="en-US" altLang="en-US" sz="2800" dirty="0" smtClean="0">
                <a:solidFill>
                  <a:srgbClr val="FFFFFF"/>
                </a:solidFill>
              </a:rPr>
              <a:t>Personalized Medicine-Legal and </a:t>
            </a:r>
            <a:br>
              <a:rPr lang="en-US" altLang="en-US" sz="2800" dirty="0" smtClean="0">
                <a:solidFill>
                  <a:srgbClr val="FFFFFF"/>
                </a:solidFill>
              </a:rPr>
            </a:br>
            <a:r>
              <a:rPr lang="en-US" altLang="en-US" sz="2800" dirty="0" smtClean="0">
                <a:solidFill>
                  <a:srgbClr val="FFFFFF"/>
                </a:solidFill>
              </a:rPr>
              <a:t>Strategic Considerations-Mayo/Prometheus</a:t>
            </a:r>
            <a:endParaRPr lang="en-US" altLang="en-US" sz="2800" dirty="0" smtClean="0"/>
          </a:p>
        </p:txBody>
      </p:sp>
      <p:sp>
        <p:nvSpPr>
          <p:cNvPr id="5123" name="Content Placeholder 3"/>
          <p:cNvSpPr>
            <a:spLocks noGrp="1"/>
          </p:cNvSpPr>
          <p:nvPr>
            <p:ph idx="1"/>
          </p:nvPr>
        </p:nvSpPr>
        <p:spPr/>
        <p:txBody>
          <a:bodyPr>
            <a:normAutofit fontScale="77500" lnSpcReduction="20000"/>
          </a:bodyPr>
          <a:lstStyle/>
          <a:p>
            <a:pPr eaLnBrk="1" hangingPunct="1"/>
            <a:r>
              <a:rPr lang="en-US" altLang="en-US" i="1" dirty="0" smtClean="0">
                <a:solidFill>
                  <a:schemeClr val="tx1"/>
                </a:solidFill>
              </a:rPr>
              <a:t>“</a:t>
            </a:r>
            <a:r>
              <a:rPr lang="en-US" altLang="en-US" dirty="0" smtClean="0">
                <a:solidFill>
                  <a:schemeClr val="tx1"/>
                </a:solidFill>
              </a:rPr>
              <a:t>To transform an </a:t>
            </a:r>
            <a:r>
              <a:rPr lang="en-US" altLang="en-US" dirty="0" err="1" smtClean="0">
                <a:solidFill>
                  <a:schemeClr val="tx1"/>
                </a:solidFill>
              </a:rPr>
              <a:t>unpatentable</a:t>
            </a:r>
            <a:r>
              <a:rPr lang="en-US" altLang="en-US" dirty="0" smtClean="0">
                <a:solidFill>
                  <a:schemeClr val="tx1"/>
                </a:solidFill>
              </a:rPr>
              <a:t> law of nature into a patent eligible application of such a law,</a:t>
            </a:r>
            <a:r>
              <a:rPr lang="en-US" altLang="en-US" i="1" dirty="0" smtClean="0">
                <a:solidFill>
                  <a:schemeClr val="tx1"/>
                </a:solidFill>
              </a:rPr>
              <a:t> </a:t>
            </a:r>
            <a:r>
              <a:rPr lang="en-US" altLang="en-US" b="1" i="1" dirty="0" smtClean="0">
                <a:solidFill>
                  <a:schemeClr val="tx1"/>
                </a:solidFill>
              </a:rPr>
              <a:t>a patent must do more than simply state the law of nature </a:t>
            </a:r>
            <a:r>
              <a:rPr lang="en-US" altLang="en-US" dirty="0" smtClean="0">
                <a:solidFill>
                  <a:schemeClr val="tx1"/>
                </a:solidFill>
              </a:rPr>
              <a:t>while adding the words ‘apply it’…we conclude that the patent claims at issue here effectively claim the underlying laws of nature themselves. The claims are consequently invalid</a:t>
            </a:r>
            <a:r>
              <a:rPr lang="en-US" altLang="en-US" dirty="0" smtClean="0">
                <a:solidFill>
                  <a:schemeClr val="tx1"/>
                </a:solidFill>
              </a:rPr>
              <a:t>.“</a:t>
            </a:r>
          </a:p>
          <a:p>
            <a:pPr eaLnBrk="1" hangingPunct="1"/>
            <a:endParaRPr lang="en-US" altLang="en-US" dirty="0" smtClean="0">
              <a:solidFill>
                <a:schemeClr val="tx1"/>
              </a:solidFill>
            </a:endParaRPr>
          </a:p>
          <a:p>
            <a:pPr eaLnBrk="1" hangingPunct="1"/>
            <a:r>
              <a:rPr lang="en-US" altLang="en-US" dirty="0" smtClean="0">
                <a:solidFill>
                  <a:schemeClr val="tx1"/>
                </a:solidFill>
              </a:rPr>
              <a:t>Patent claims for methods of diagnosing diseases that merely provide “routine” steps and observations of “natural phenomena” (e.g., look at levels of a metabolite before and after administration of a drug) are no longer valid or enforceable</a:t>
            </a:r>
            <a:r>
              <a:rPr lang="en-US" altLang="en-US" dirty="0" smtClean="0">
                <a:solidFill>
                  <a:schemeClr val="tx1"/>
                </a:solidFill>
              </a:rPr>
              <a:t>.</a:t>
            </a:r>
          </a:p>
          <a:p>
            <a:pPr eaLnBrk="1" hangingPunct="1"/>
            <a:endParaRPr lang="en-US" altLang="en-US" dirty="0" smtClean="0">
              <a:solidFill>
                <a:schemeClr val="tx1"/>
              </a:solidFill>
            </a:endParaRPr>
          </a:p>
          <a:p>
            <a:pPr eaLnBrk="1" hangingPunct="1"/>
            <a:r>
              <a:rPr lang="en-US" altLang="en-US" dirty="0" smtClean="0">
                <a:solidFill>
                  <a:schemeClr val="tx1"/>
                </a:solidFill>
              </a:rPr>
              <a:t>Is the method of measuring the level of the marker novel or are the reagents used in the diagnostic method novel?</a:t>
            </a:r>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6" name="Footer Placeholder 5"/>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299623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n-US" altLang="en-US" dirty="0" smtClean="0"/>
              <a:t>ACLU et al. v. </a:t>
            </a:r>
            <a:r>
              <a:rPr lang="en-US" altLang="en-US" dirty="0" err="1" smtClean="0"/>
              <a:t>USPTO</a:t>
            </a:r>
            <a:r>
              <a:rPr lang="en-US" altLang="en-US" dirty="0" smtClean="0"/>
              <a:t> and Myriad </a:t>
            </a:r>
            <a:br>
              <a:rPr lang="en-US" altLang="en-US" dirty="0" smtClean="0"/>
            </a:br>
            <a:r>
              <a:rPr lang="en-US" altLang="en-US" dirty="0" smtClean="0"/>
              <a:t>Genetics (Supreme Court, 2013)</a:t>
            </a:r>
          </a:p>
        </p:txBody>
      </p:sp>
      <p:sp>
        <p:nvSpPr>
          <p:cNvPr id="228355" name="Rectangle 3"/>
          <p:cNvSpPr>
            <a:spLocks noGrp="1" noChangeArrowheads="1"/>
          </p:cNvSpPr>
          <p:nvPr>
            <p:ph idx="1"/>
          </p:nvPr>
        </p:nvSpPr>
        <p:spPr>
          <a:xfrm>
            <a:off x="381000" y="1905000"/>
            <a:ext cx="8610600" cy="4343400"/>
          </a:xfrm>
        </p:spPr>
        <p:txBody>
          <a:bodyPr>
            <a:normAutofit fontScale="62500" lnSpcReduction="20000"/>
          </a:bodyPr>
          <a:lstStyle/>
          <a:p>
            <a:pPr eaLnBrk="1" hangingPunct="1">
              <a:lnSpc>
                <a:spcPct val="115000"/>
              </a:lnSpc>
              <a:spcBef>
                <a:spcPts val="0"/>
              </a:spcBef>
              <a:spcAft>
                <a:spcPts val="1000"/>
              </a:spcAft>
              <a:defRPr/>
            </a:pPr>
            <a:r>
              <a:rPr lang="en-US" sz="3400" b="1" i="1" dirty="0">
                <a:solidFill>
                  <a:schemeClr val="tx1"/>
                </a:solidFill>
                <a:ea typeface="Calibri"/>
                <a:cs typeface="Times New Roman"/>
              </a:rPr>
              <a:t>"</a:t>
            </a:r>
            <a:r>
              <a:rPr lang="en-US" sz="3400" i="1" dirty="0">
                <a:solidFill>
                  <a:schemeClr val="tx1"/>
                </a:solidFill>
                <a:ea typeface="Calibri"/>
                <a:cs typeface="Times New Roman"/>
              </a:rPr>
              <a:t>A naturally occurring DNA segment is a product of nature and not patent eligible merely because it has been isolated”</a:t>
            </a:r>
          </a:p>
          <a:p>
            <a:pPr eaLnBrk="1" hangingPunct="1">
              <a:lnSpc>
                <a:spcPct val="115000"/>
              </a:lnSpc>
              <a:spcBef>
                <a:spcPts val="0"/>
              </a:spcBef>
              <a:spcAft>
                <a:spcPts val="1000"/>
              </a:spcAft>
              <a:defRPr/>
            </a:pPr>
            <a:r>
              <a:rPr lang="en-US" sz="3400" dirty="0">
                <a:solidFill>
                  <a:schemeClr val="tx1"/>
                </a:solidFill>
                <a:ea typeface="Calibri"/>
                <a:cs typeface="Times New Roman"/>
              </a:rPr>
              <a:t>However, the Court also held that manipulation of a gene to create something not found in nature—such as a strand of synthetically-produced complementary DNA (cDNA)--could still be eligible for patent protection.</a:t>
            </a:r>
          </a:p>
          <a:p>
            <a:pPr marL="0" indent="0" eaLnBrk="1" hangingPunct="1">
              <a:lnSpc>
                <a:spcPct val="115000"/>
              </a:lnSpc>
              <a:spcBef>
                <a:spcPts val="0"/>
              </a:spcBef>
              <a:spcAft>
                <a:spcPts val="1000"/>
              </a:spcAft>
              <a:buFont typeface="Wingdings" pitchFamily="2" charset="2"/>
              <a:buNone/>
              <a:defRPr/>
            </a:pPr>
            <a:r>
              <a:rPr lang="en-US" sz="3400" b="1" dirty="0" smtClean="0">
                <a:solidFill>
                  <a:schemeClr val="tx1"/>
                </a:solidFill>
                <a:ea typeface="Calibri"/>
                <a:cs typeface="Times New Roman"/>
              </a:rPr>
              <a:t>What </a:t>
            </a:r>
            <a:r>
              <a:rPr lang="en-US" sz="3400" b="1" dirty="0" smtClean="0">
                <a:solidFill>
                  <a:schemeClr val="tx1"/>
                </a:solidFill>
                <a:ea typeface="Calibri"/>
                <a:cs typeface="Times New Roman"/>
              </a:rPr>
              <a:t>was </a:t>
            </a:r>
            <a:r>
              <a:rPr lang="en-US" sz="3400" b="1" dirty="0" smtClean="0">
                <a:solidFill>
                  <a:schemeClr val="tx1"/>
                </a:solidFill>
                <a:ea typeface="Calibri"/>
                <a:cs typeface="Times New Roman"/>
              </a:rPr>
              <a:t>the effect on patents after Myriad?  How far reaching is the case?  </a:t>
            </a:r>
          </a:p>
          <a:p>
            <a:pPr marL="342900" lvl="2" indent="-342900">
              <a:lnSpc>
                <a:spcPct val="115000"/>
              </a:lnSpc>
              <a:spcBef>
                <a:spcPts val="0"/>
              </a:spcBef>
              <a:spcAft>
                <a:spcPts val="1000"/>
              </a:spcAft>
              <a:defRPr/>
            </a:pPr>
            <a:r>
              <a:rPr lang="en-US" sz="3400" dirty="0">
                <a:solidFill>
                  <a:schemeClr val="tx1"/>
                </a:solidFill>
                <a:ea typeface="Calibri"/>
                <a:cs typeface="Times New Roman"/>
              </a:rPr>
              <a:t>Following Myriad, the USPTO applied the case beyond DNA sequences to include naturally occurring proteins, stem cells, etc. however, claims to fragments of </a:t>
            </a:r>
            <a:r>
              <a:rPr lang="en-US" sz="3400" dirty="0" smtClean="0">
                <a:solidFill>
                  <a:schemeClr val="tx1"/>
                </a:solidFill>
                <a:ea typeface="Calibri"/>
                <a:cs typeface="Times New Roman"/>
              </a:rPr>
              <a:t>DNA (probes/primers) </a:t>
            </a:r>
            <a:r>
              <a:rPr lang="en-US" sz="3400" dirty="0">
                <a:solidFill>
                  <a:schemeClr val="tx1"/>
                </a:solidFill>
                <a:ea typeface="Calibri"/>
                <a:cs typeface="Times New Roman"/>
              </a:rPr>
              <a:t>or proteins were still being issued at that time.</a:t>
            </a:r>
          </a:p>
          <a:p>
            <a:pPr marL="400050" lvl="2" indent="0" eaLnBrk="1" hangingPunct="1">
              <a:lnSpc>
                <a:spcPct val="115000"/>
              </a:lnSpc>
              <a:spcBef>
                <a:spcPts val="0"/>
              </a:spcBef>
              <a:spcAft>
                <a:spcPts val="1000"/>
              </a:spcAft>
              <a:buFont typeface="Wingdings" pitchFamily="2" charset="2"/>
              <a:buNone/>
              <a:defRPr/>
            </a:pPr>
            <a:endParaRPr lang="en-US" sz="2000" dirty="0" smtClean="0">
              <a:ea typeface="Calibri"/>
              <a:cs typeface="Times New Roman"/>
            </a:endParaRPr>
          </a:p>
          <a:p>
            <a:pPr eaLnBrk="1" hangingPunct="1">
              <a:lnSpc>
                <a:spcPct val="125000"/>
              </a:lnSpc>
              <a:buFont typeface="Wingdings" pitchFamily="2" charset="2"/>
              <a:buNone/>
              <a:defRPr/>
            </a:pPr>
            <a:endParaRPr lang="en-US" sz="2000" dirty="0" smtClean="0">
              <a:solidFill>
                <a:schemeClr val="tx1"/>
              </a:solidFill>
            </a:endParaRPr>
          </a:p>
          <a:p>
            <a:pPr eaLnBrk="1" hangingPunct="1">
              <a:lnSpc>
                <a:spcPct val="125000"/>
              </a:lnSpc>
              <a:buFont typeface="Wingdings" pitchFamily="2" charset="2"/>
              <a:buNone/>
              <a:defRPr/>
            </a:pPr>
            <a:endParaRPr lang="en-US" sz="2000" dirty="0">
              <a:solidFill>
                <a:schemeClr val="tx1"/>
              </a:solidFill>
            </a:endParaRPr>
          </a:p>
        </p:txBody>
      </p:sp>
      <p:sp>
        <p:nvSpPr>
          <p:cNvPr id="2" name="Date Placeholder 1"/>
          <p:cNvSpPr>
            <a:spLocks noGrp="1"/>
          </p:cNvSpPr>
          <p:nvPr>
            <p:ph type="dt" sz="half" idx="10"/>
          </p:nvPr>
        </p:nvSpPr>
        <p:spPr/>
        <p:txBody>
          <a:bodyPr/>
          <a:lstStyle/>
          <a:p>
            <a:r>
              <a:rPr lang="en-US" smtClean="0"/>
              <a:t>March 7, 2017</a:t>
            </a:r>
            <a:endParaRPr lang="en-US" dirty="0"/>
          </a:p>
        </p:txBody>
      </p:sp>
      <p:sp>
        <p:nvSpPr>
          <p:cNvPr id="3" name="Footer Placeholder 2"/>
          <p:cNvSpPr>
            <a:spLocks noGrp="1"/>
          </p:cNvSpPr>
          <p:nvPr>
            <p:ph type="ftr" sz="quarter" idx="11"/>
          </p:nvPr>
        </p:nvSpPr>
        <p:spPr>
          <a:xfrm flipV="1">
            <a:off x="457200" y="6248399"/>
            <a:ext cx="5108400" cy="577641"/>
          </a:xfrm>
        </p:spPr>
        <p:txBody>
          <a:bodyPr/>
          <a:lstStyle/>
          <a:p>
            <a:endParaRPr lang="en-US" dirty="0"/>
          </a:p>
        </p:txBody>
      </p:sp>
      <p:sp>
        <p:nvSpPr>
          <p:cNvPr id="7" name="Footer Placeholder 11"/>
          <p:cNvSpPr txBox="1">
            <a:spLocks/>
          </p:cNvSpPr>
          <p:nvPr/>
        </p:nvSpPr>
        <p:spPr>
          <a:xfrm>
            <a:off x="304800" y="6416675"/>
            <a:ext cx="259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Patent Strategies-EDRN</a:t>
            </a:r>
            <a:endParaRPr lang="en-US" dirty="0"/>
          </a:p>
        </p:txBody>
      </p:sp>
    </p:spTree>
    <p:extLst>
      <p:ext uri="{BB962C8B-B14F-4D97-AF65-F5344CB8AC3E}">
        <p14:creationId xmlns:p14="http://schemas.microsoft.com/office/powerpoint/2010/main" val="366615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600" y="666000"/>
            <a:ext cx="8305200" cy="781800"/>
          </a:xfrm>
        </p:spPr>
        <p:txBody>
          <a:bodyPr>
            <a:normAutofit fontScale="90000"/>
          </a:bodyPr>
          <a:lstStyle/>
          <a:p>
            <a:r>
              <a:rPr lang="en-US" altLang="en-US" dirty="0" smtClean="0"/>
              <a:t>How to Claim </a:t>
            </a:r>
            <a:r>
              <a:rPr lang="en-US" altLang="en-US" dirty="0" smtClean="0"/>
              <a:t>DNA/Proteins </a:t>
            </a:r>
            <a:br>
              <a:rPr lang="en-US" altLang="en-US" dirty="0" smtClean="0"/>
            </a:br>
            <a:r>
              <a:rPr lang="en-US" altLang="en-US" dirty="0" smtClean="0"/>
              <a:t>Post-Myriad</a:t>
            </a:r>
            <a:endParaRPr lang="en-US" altLang="en-US" dirty="0" smtClean="0"/>
          </a:p>
        </p:txBody>
      </p:sp>
      <p:sp>
        <p:nvSpPr>
          <p:cNvPr id="8195" name="Content Placeholder 2"/>
          <p:cNvSpPr>
            <a:spLocks noGrp="1"/>
          </p:cNvSpPr>
          <p:nvPr>
            <p:ph idx="1"/>
          </p:nvPr>
        </p:nvSpPr>
        <p:spPr/>
        <p:txBody>
          <a:bodyPr>
            <a:normAutofit/>
          </a:bodyPr>
          <a:lstStyle/>
          <a:p>
            <a:pPr marL="0" lvl="1" indent="0">
              <a:buClr>
                <a:srgbClr val="777777"/>
              </a:buClr>
              <a:buNone/>
            </a:pPr>
            <a:r>
              <a:rPr lang="en-US" altLang="en-US" sz="2800" b="1" dirty="0" smtClean="0">
                <a:solidFill>
                  <a:schemeClr val="tx1"/>
                </a:solidFill>
              </a:rPr>
              <a:t>Non-naturally occurring, e.g., add labels, fusion proteins, vectors, heterologous sequences</a:t>
            </a:r>
          </a:p>
          <a:p>
            <a:pPr marL="342900" lvl="2" indent="-342900">
              <a:lnSpc>
                <a:spcPct val="95000"/>
              </a:lnSpc>
              <a:spcBef>
                <a:spcPts val="0"/>
              </a:spcBef>
              <a:spcAft>
                <a:spcPts val="1000"/>
              </a:spcAft>
              <a:buClr>
                <a:srgbClr val="777777"/>
              </a:buClr>
              <a:defRPr/>
            </a:pPr>
            <a:r>
              <a:rPr lang="en-US" altLang="en-US" dirty="0">
                <a:solidFill>
                  <a:schemeClr val="tx1"/>
                </a:solidFill>
                <a:ea typeface="Calibri"/>
                <a:cs typeface="Times New Roman"/>
              </a:rPr>
              <a:t>An isolated nucleic acid sequence as in SEQ ID NO:1 and encoding a protein having amylase activity, </a:t>
            </a:r>
            <a:r>
              <a:rPr lang="en-US" altLang="en-US" u="sng" dirty="0">
                <a:solidFill>
                  <a:schemeClr val="tx1"/>
                </a:solidFill>
                <a:ea typeface="Calibri"/>
                <a:cs typeface="Times New Roman"/>
              </a:rPr>
              <a:t>operably linked to a heterologous promoter</a:t>
            </a:r>
            <a:r>
              <a:rPr lang="en-US" altLang="en-US" dirty="0">
                <a:solidFill>
                  <a:schemeClr val="tx1"/>
                </a:solidFill>
                <a:ea typeface="Calibri"/>
                <a:cs typeface="Times New Roman"/>
              </a:rPr>
              <a:t>.</a:t>
            </a:r>
          </a:p>
          <a:p>
            <a:pPr marL="342900" lvl="2" indent="-342900">
              <a:lnSpc>
                <a:spcPct val="95000"/>
              </a:lnSpc>
              <a:spcBef>
                <a:spcPts val="0"/>
              </a:spcBef>
              <a:spcAft>
                <a:spcPts val="1000"/>
              </a:spcAft>
              <a:buClr>
                <a:srgbClr val="777777"/>
              </a:buClr>
              <a:defRPr/>
            </a:pPr>
            <a:r>
              <a:rPr lang="en-US" altLang="en-US" dirty="0" smtClean="0">
                <a:solidFill>
                  <a:schemeClr val="tx1"/>
                </a:solidFill>
                <a:ea typeface="Calibri"/>
                <a:cs typeface="Times New Roman"/>
              </a:rPr>
              <a:t>An </a:t>
            </a:r>
            <a:r>
              <a:rPr lang="en-US" altLang="en-US" dirty="0">
                <a:solidFill>
                  <a:schemeClr val="tx1"/>
                </a:solidFill>
                <a:ea typeface="Calibri"/>
                <a:cs typeface="Times New Roman"/>
              </a:rPr>
              <a:t>isolated nucleic acid sequence of SEQ ID NO:1 </a:t>
            </a:r>
            <a:r>
              <a:rPr lang="en-US" altLang="en-US" u="sng" dirty="0">
                <a:solidFill>
                  <a:schemeClr val="tx1"/>
                </a:solidFill>
                <a:ea typeface="Calibri"/>
                <a:cs typeface="Times New Roman"/>
              </a:rPr>
              <a:t>in a viral vector</a:t>
            </a:r>
            <a:r>
              <a:rPr lang="en-US" altLang="en-US" dirty="0">
                <a:solidFill>
                  <a:schemeClr val="tx1"/>
                </a:solidFill>
                <a:ea typeface="Calibri"/>
                <a:cs typeface="Times New Roman"/>
              </a:rPr>
              <a:t>.</a:t>
            </a:r>
          </a:p>
          <a:p>
            <a:pPr marL="342900" lvl="2" indent="-342900">
              <a:lnSpc>
                <a:spcPct val="95000"/>
              </a:lnSpc>
              <a:spcBef>
                <a:spcPts val="0"/>
              </a:spcBef>
              <a:spcAft>
                <a:spcPts val="1000"/>
              </a:spcAft>
              <a:buClr>
                <a:srgbClr val="777777"/>
              </a:buClr>
              <a:defRPr/>
            </a:pPr>
            <a:r>
              <a:rPr lang="en-US" altLang="en-US" dirty="0" smtClean="0">
                <a:solidFill>
                  <a:schemeClr val="tx1"/>
                </a:solidFill>
                <a:ea typeface="Calibri"/>
                <a:cs typeface="Times New Roman"/>
              </a:rPr>
              <a:t>Gene/protein profiles or panels, e.g., novel combinations</a:t>
            </a:r>
            <a:r>
              <a:rPr lang="en-US" altLang="en-US" dirty="0">
                <a:solidFill>
                  <a:schemeClr val="tx1"/>
                </a:solidFill>
                <a:ea typeface="Calibri"/>
                <a:cs typeface="Times New Roman"/>
              </a:rPr>
              <a:t> </a:t>
            </a:r>
            <a:r>
              <a:rPr lang="en-US" altLang="en-US" dirty="0" smtClean="0">
                <a:solidFill>
                  <a:schemeClr val="tx1"/>
                </a:solidFill>
                <a:ea typeface="Calibri"/>
                <a:cs typeface="Times New Roman"/>
              </a:rPr>
              <a:t>not occurring in nature</a:t>
            </a:r>
            <a:endParaRPr lang="en-US" altLang="en-US" dirty="0">
              <a:solidFill>
                <a:schemeClr val="tx1"/>
              </a:solidFill>
              <a:ea typeface="Calibri"/>
              <a:cs typeface="Times New Roman"/>
            </a:endParaRPr>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7" name="Footer Placeholder 11"/>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122517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dirty="0" smtClean="0"/>
              <a:t>Alice v. </a:t>
            </a:r>
            <a:r>
              <a:rPr lang="en-US" altLang="en-US" dirty="0" err="1" smtClean="0"/>
              <a:t>CLS</a:t>
            </a:r>
            <a:r>
              <a:rPr lang="en-US" altLang="en-US" dirty="0" smtClean="0"/>
              <a:t> Bank 2014</a:t>
            </a:r>
          </a:p>
        </p:txBody>
      </p:sp>
      <p:sp>
        <p:nvSpPr>
          <p:cNvPr id="11267" name="Content Placeholder 2"/>
          <p:cNvSpPr>
            <a:spLocks noGrp="1"/>
          </p:cNvSpPr>
          <p:nvPr>
            <p:ph idx="1"/>
          </p:nvPr>
        </p:nvSpPr>
        <p:spPr/>
        <p:txBody>
          <a:bodyPr>
            <a:normAutofit fontScale="92500" lnSpcReduction="10000"/>
          </a:bodyPr>
          <a:lstStyle/>
          <a:p>
            <a:pPr marL="0" indent="0">
              <a:lnSpc>
                <a:spcPct val="110000"/>
              </a:lnSpc>
              <a:buClr>
                <a:srgbClr val="808080"/>
              </a:buClr>
              <a:buNone/>
            </a:pPr>
            <a:r>
              <a:rPr lang="en-US" altLang="en-US" sz="2600" i="1" dirty="0">
                <a:solidFill>
                  <a:schemeClr val="tx1"/>
                </a:solidFill>
              </a:rPr>
              <a:t>Alice</a:t>
            </a:r>
            <a:r>
              <a:rPr lang="en-US" altLang="en-US" sz="2600" dirty="0">
                <a:solidFill>
                  <a:schemeClr val="tx1"/>
                </a:solidFill>
              </a:rPr>
              <a:t> is a Supreme Court Case (June 2014) that sets forth the eligibility test under Section 101 for patent claims that involve abstract ideas.</a:t>
            </a:r>
          </a:p>
          <a:p>
            <a:pPr marL="0" indent="0">
              <a:lnSpc>
                <a:spcPct val="110000"/>
              </a:lnSpc>
              <a:buClr>
                <a:srgbClr val="808080"/>
              </a:buClr>
              <a:buNone/>
            </a:pPr>
            <a:r>
              <a:rPr lang="en-US" altLang="en-US" sz="2600" i="1" dirty="0">
                <a:solidFill>
                  <a:schemeClr val="tx1"/>
                </a:solidFill>
              </a:rPr>
              <a:t>Alice</a:t>
            </a:r>
            <a:r>
              <a:rPr lang="en-US" altLang="en-US" sz="2600" dirty="0">
                <a:solidFill>
                  <a:schemeClr val="tx1"/>
                </a:solidFill>
              </a:rPr>
              <a:t> confirms that the two-part test from </a:t>
            </a:r>
            <a:r>
              <a:rPr lang="en-US" altLang="en-US" sz="2600" i="1" dirty="0">
                <a:solidFill>
                  <a:schemeClr val="tx1"/>
                </a:solidFill>
              </a:rPr>
              <a:t>Mayo v. Prometheus Labs </a:t>
            </a:r>
            <a:r>
              <a:rPr lang="en-US" altLang="en-US" sz="2600" dirty="0">
                <a:solidFill>
                  <a:schemeClr val="tx1"/>
                </a:solidFill>
              </a:rPr>
              <a:t>(Supreme Court 2012) is applicable to abstract ideas:</a:t>
            </a:r>
          </a:p>
          <a:p>
            <a:pPr marL="457200" lvl="1" indent="-457200">
              <a:buClr>
                <a:srgbClr val="969696"/>
              </a:buClr>
              <a:buFont typeface="+mj-lt"/>
              <a:buAutoNum type="arabicPeriod"/>
              <a:defRPr/>
            </a:pPr>
            <a:r>
              <a:rPr lang="en-US" altLang="en-US" sz="2400" dirty="0" smtClean="0">
                <a:solidFill>
                  <a:schemeClr val="tx1"/>
                </a:solidFill>
              </a:rPr>
              <a:t>Are </a:t>
            </a:r>
            <a:r>
              <a:rPr lang="en-US" altLang="en-US" sz="2400" dirty="0">
                <a:solidFill>
                  <a:schemeClr val="tx1"/>
                </a:solidFill>
              </a:rPr>
              <a:t>claims at issue directed to one of the patent-ineligible concepts (e.g. law of nature, natural phenomenon or abstract idea)?</a:t>
            </a:r>
          </a:p>
          <a:p>
            <a:pPr marL="457200" lvl="1" indent="-457200">
              <a:buClr>
                <a:srgbClr val="969696"/>
              </a:buClr>
              <a:buFont typeface="+mj-lt"/>
              <a:buAutoNum type="arabicPeriod"/>
              <a:defRPr/>
            </a:pPr>
            <a:r>
              <a:rPr lang="en-US" altLang="en-US" sz="2400" dirty="0" smtClean="0">
                <a:solidFill>
                  <a:schemeClr val="tx1"/>
                </a:solidFill>
              </a:rPr>
              <a:t>If </a:t>
            </a:r>
            <a:r>
              <a:rPr lang="en-US" altLang="en-US" sz="2400" dirty="0">
                <a:solidFill>
                  <a:schemeClr val="tx1"/>
                </a:solidFill>
              </a:rPr>
              <a:t>yes, is there an “inventive concept”?  Do the claims include an element or combination of elements such that the claim amounts to </a:t>
            </a:r>
            <a:r>
              <a:rPr lang="en-US" altLang="en-US" sz="2400" b="1" i="1" dirty="0">
                <a:solidFill>
                  <a:schemeClr val="tx1"/>
                </a:solidFill>
              </a:rPr>
              <a:t>significantly more</a:t>
            </a:r>
            <a:r>
              <a:rPr lang="en-US" altLang="en-US" sz="2400" i="1" dirty="0">
                <a:solidFill>
                  <a:schemeClr val="tx1"/>
                </a:solidFill>
              </a:rPr>
              <a:t> </a:t>
            </a:r>
            <a:r>
              <a:rPr lang="en-US" altLang="en-US" sz="2400" dirty="0">
                <a:solidFill>
                  <a:schemeClr val="tx1"/>
                </a:solidFill>
              </a:rPr>
              <a:t>than a claim to the ineligible concept (abstract idea) itself.</a:t>
            </a:r>
          </a:p>
          <a:p>
            <a:endParaRPr lang="en-US" altLang="en-US" dirty="0" smtClean="0"/>
          </a:p>
        </p:txBody>
      </p:sp>
      <p:sp>
        <p:nvSpPr>
          <p:cNvPr id="5" name="Date Placeholder 4"/>
          <p:cNvSpPr>
            <a:spLocks noGrp="1"/>
          </p:cNvSpPr>
          <p:nvPr>
            <p:ph type="dt" sz="half" idx="10"/>
          </p:nvPr>
        </p:nvSpPr>
        <p:spPr/>
        <p:txBody>
          <a:bodyPr/>
          <a:lstStyle/>
          <a:p>
            <a:r>
              <a:rPr lang="en-US" smtClean="0"/>
              <a:t>March 7, 2017</a:t>
            </a:r>
            <a:endParaRPr lang="en-US" dirty="0"/>
          </a:p>
        </p:txBody>
      </p:sp>
      <p:sp>
        <p:nvSpPr>
          <p:cNvPr id="7" name="Footer Placeholder 11"/>
          <p:cNvSpPr>
            <a:spLocks noGrp="1"/>
          </p:cNvSpPr>
          <p:nvPr>
            <p:ph type="ftr" sz="quarter" idx="11"/>
          </p:nvPr>
        </p:nvSpPr>
        <p:spPr/>
        <p:txBody>
          <a:bodyPr/>
          <a:lstStyle/>
          <a:p>
            <a:r>
              <a:rPr lang="en-AU" smtClean="0"/>
              <a:t>Patent Strategies-EDRN</a:t>
            </a:r>
            <a:endParaRPr lang="en-US" dirty="0"/>
          </a:p>
        </p:txBody>
      </p:sp>
    </p:spTree>
    <p:extLst>
      <p:ext uri="{BB962C8B-B14F-4D97-AF65-F5344CB8AC3E}">
        <p14:creationId xmlns:p14="http://schemas.microsoft.com/office/powerpoint/2010/main" val="263813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1671</Words>
  <Application>Microsoft Office PowerPoint</Application>
  <PresentationFormat>On-screen Show (4:3)</PresentationFormat>
  <Paragraphs>140</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Patent Strategy: Where and When to File</vt:lpstr>
      <vt:lpstr>Patent Strategy: Business Context</vt:lpstr>
      <vt:lpstr>Patent Eligible Subject Matter</vt:lpstr>
      <vt:lpstr>Personalized Medicine, Diagnostics  and Gene Patents-Recent U.S. Cases</vt:lpstr>
      <vt:lpstr>Personalized Medicine-Legal and  Strategic Considerations-Mayo/Prometheus</vt:lpstr>
      <vt:lpstr>ACLU et al. v. USPTO and Myriad  Genetics (Supreme Court, 2013)</vt:lpstr>
      <vt:lpstr>How to Claim DNA/Proteins  Post-Myriad</vt:lpstr>
      <vt:lpstr>Alice v. CLS Bank 2014</vt:lpstr>
      <vt:lpstr>Patent Strategies - Univ. of Utah Res.  Foundation et al. v. Ambry Genetics  Corp. (Fed. Cir., Dec 2014)</vt:lpstr>
      <vt:lpstr>Ariosa Diagnostics v. Sequenom,  (Fed. Circ., June 2015)</vt:lpstr>
      <vt:lpstr>Screening of Genetic Markers-New Guidelines May 4, 2016</vt:lpstr>
      <vt:lpstr>Diagnosis and Treatment of Diseases-New Guidelines May 4, 2016</vt:lpstr>
      <vt:lpstr>Genetic Tech v. Merial  (Fed. Circ. 2016)</vt:lpstr>
      <vt:lpstr>Rapid Litigation v. Cellzdirect  (Fed. Circ. 2016)</vt:lpstr>
      <vt:lpstr>Rapid Litigation v. Cellzdirect  (Fed. Circ. 2016)</vt:lpstr>
      <vt:lpstr>Legal and Strategic Considerations  Post-Myriad</vt:lpstr>
      <vt:lpstr>PowerPoint Presentation</vt:lpstr>
    </vt:vector>
  </TitlesOfParts>
  <Company>RR Donnelley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 Donnelley</dc:creator>
  <cp:lastModifiedBy>Haile, Lisa</cp:lastModifiedBy>
  <cp:revision>224</cp:revision>
  <cp:lastPrinted>2015-08-03T07:40:36Z</cp:lastPrinted>
  <dcterms:created xsi:type="dcterms:W3CDTF">2015-07-21T08:16:29Z</dcterms:created>
  <dcterms:modified xsi:type="dcterms:W3CDTF">2017-03-06T19:58:05Z</dcterms:modified>
</cp:coreProperties>
</file>