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13" r:id="rId3"/>
    <p:sldMasterId id="2147483739" r:id="rId4"/>
  </p:sldMasterIdLst>
  <p:notesMasterIdLst>
    <p:notesMasterId r:id="rId53"/>
  </p:notesMasterIdLst>
  <p:sldIdLst>
    <p:sldId id="258" r:id="rId5"/>
    <p:sldId id="259" r:id="rId6"/>
    <p:sldId id="394" r:id="rId7"/>
    <p:sldId id="350" r:id="rId8"/>
    <p:sldId id="260" r:id="rId9"/>
    <p:sldId id="395" r:id="rId10"/>
    <p:sldId id="396" r:id="rId11"/>
    <p:sldId id="344" r:id="rId12"/>
    <p:sldId id="346" r:id="rId13"/>
    <p:sldId id="397" r:id="rId14"/>
    <p:sldId id="347" r:id="rId15"/>
    <p:sldId id="348" r:id="rId16"/>
    <p:sldId id="398" r:id="rId17"/>
    <p:sldId id="393" r:id="rId18"/>
    <p:sldId id="357" r:id="rId19"/>
    <p:sldId id="358" r:id="rId20"/>
    <p:sldId id="359" r:id="rId21"/>
    <p:sldId id="361" r:id="rId22"/>
    <p:sldId id="362" r:id="rId23"/>
    <p:sldId id="363" r:id="rId24"/>
    <p:sldId id="364" r:id="rId25"/>
    <p:sldId id="365" r:id="rId26"/>
    <p:sldId id="366" r:id="rId27"/>
    <p:sldId id="368" r:id="rId28"/>
    <p:sldId id="369" r:id="rId29"/>
    <p:sldId id="399"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53" r:id="rId52"/>
  </p:sldIdLst>
  <p:sldSz cx="9144000" cy="5143500" type="screen16x9"/>
  <p:notesSz cx="6858000" cy="9144000"/>
  <p:defaultTextStyle>
    <a:defPPr>
      <a:defRPr lang="zh-CN"/>
    </a:defPPr>
    <a:lvl1pPr marL="0" algn="l" defTabSz="913748" rtl="0" eaLnBrk="1" latinLnBrk="0" hangingPunct="1">
      <a:defRPr sz="1800" kern="1200">
        <a:solidFill>
          <a:schemeClr val="tx1"/>
        </a:solidFill>
        <a:latin typeface="+mn-lt"/>
        <a:ea typeface="+mn-ea"/>
        <a:cs typeface="+mn-cs"/>
      </a:defRPr>
    </a:lvl1pPr>
    <a:lvl2pPr marL="456854"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14" algn="l" defTabSz="913748" rtl="0" eaLnBrk="1" latinLnBrk="0" hangingPunct="1">
      <a:defRPr sz="1800" kern="1200">
        <a:solidFill>
          <a:schemeClr val="tx1"/>
        </a:solidFill>
        <a:latin typeface="+mn-lt"/>
        <a:ea typeface="+mn-ea"/>
        <a:cs typeface="+mn-cs"/>
      </a:defRPr>
    </a:lvl4pPr>
    <a:lvl5pPr marL="1827494" algn="l" defTabSz="913748" rtl="0" eaLnBrk="1" latinLnBrk="0" hangingPunct="1">
      <a:defRPr sz="1800" kern="1200">
        <a:solidFill>
          <a:schemeClr val="tx1"/>
        </a:solidFill>
        <a:latin typeface="+mn-lt"/>
        <a:ea typeface="+mn-ea"/>
        <a:cs typeface="+mn-cs"/>
      </a:defRPr>
    </a:lvl5pPr>
    <a:lvl6pPr marL="2284347" algn="l" defTabSz="913748" rtl="0" eaLnBrk="1" latinLnBrk="0" hangingPunct="1">
      <a:defRPr sz="1800" kern="1200">
        <a:solidFill>
          <a:schemeClr val="tx1"/>
        </a:solidFill>
        <a:latin typeface="+mn-lt"/>
        <a:ea typeface="+mn-ea"/>
        <a:cs typeface="+mn-cs"/>
      </a:defRPr>
    </a:lvl6pPr>
    <a:lvl7pPr marL="2741201" algn="l" defTabSz="913748" rtl="0" eaLnBrk="1" latinLnBrk="0" hangingPunct="1">
      <a:defRPr sz="1800" kern="1200">
        <a:solidFill>
          <a:schemeClr val="tx1"/>
        </a:solidFill>
        <a:latin typeface="+mn-lt"/>
        <a:ea typeface="+mn-ea"/>
        <a:cs typeface="+mn-cs"/>
      </a:defRPr>
    </a:lvl7pPr>
    <a:lvl8pPr marL="3198080" algn="l" defTabSz="913748" rtl="0" eaLnBrk="1" latinLnBrk="0" hangingPunct="1">
      <a:defRPr sz="1800" kern="1200">
        <a:solidFill>
          <a:schemeClr val="tx1"/>
        </a:solidFill>
        <a:latin typeface="+mn-lt"/>
        <a:ea typeface="+mn-ea"/>
        <a:cs typeface="+mn-cs"/>
      </a:defRPr>
    </a:lvl8pPr>
    <a:lvl9pPr marL="3654947" algn="l" defTabSz="9137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3" autoAdjust="0"/>
  </p:normalViewPr>
  <p:slideViewPr>
    <p:cSldViewPr>
      <p:cViewPr varScale="1">
        <p:scale>
          <a:sx n="91" d="100"/>
          <a:sy n="91" d="100"/>
        </p:scale>
        <p:origin x="78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F:\cancermicrobiome\cou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ancermicrobiome\cou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4260221089003"/>
          <c:y val="5.3809055728346218E-2"/>
          <c:w val="0.8624811448956996"/>
          <c:h val="0.57512922179196779"/>
        </c:manualLayout>
      </c:layout>
      <c:lineChart>
        <c:grouping val="standard"/>
        <c:varyColors val="0"/>
        <c:ser>
          <c:idx val="0"/>
          <c:order val="0"/>
          <c:tx>
            <c:strRef>
              <c:f>count!$H$1</c:f>
              <c:strCache>
                <c:ptCount val="1"/>
                <c:pt idx="0">
                  <c:v>hg19 unmapped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count!$A$2:$A$29</c:f>
              <c:strCache>
                <c:ptCount val="28"/>
                <c:pt idx="0">
                  <c:v>Blood</c:v>
                </c:pt>
                <c:pt idx="1">
                  <c:v>Blood</c:v>
                </c:pt>
                <c:pt idx="2">
                  <c:v>Blood</c:v>
                </c:pt>
                <c:pt idx="3">
                  <c:v>Blood</c:v>
                </c:pt>
                <c:pt idx="4">
                  <c:v>Blood</c:v>
                </c:pt>
                <c:pt idx="5">
                  <c:v>Blood</c:v>
                </c:pt>
                <c:pt idx="6">
                  <c:v>Blood</c:v>
                </c:pt>
                <c:pt idx="7">
                  <c:v>Blood</c:v>
                </c:pt>
                <c:pt idx="8">
                  <c:v>Blood</c:v>
                </c:pt>
                <c:pt idx="9">
                  <c:v>Blood</c:v>
                </c:pt>
                <c:pt idx="10">
                  <c:v>Blood</c:v>
                </c:pt>
                <c:pt idx="11">
                  <c:v>Blood</c:v>
                </c:pt>
                <c:pt idx="12">
                  <c:v>Blood</c:v>
                </c:pt>
                <c:pt idx="13">
                  <c:v>Blood</c:v>
                </c:pt>
                <c:pt idx="14">
                  <c:v>Tissue</c:v>
                </c:pt>
                <c:pt idx="15">
                  <c:v>Tissue</c:v>
                </c:pt>
                <c:pt idx="16">
                  <c:v>Tissue</c:v>
                </c:pt>
                <c:pt idx="17">
                  <c:v>Tissue</c:v>
                </c:pt>
                <c:pt idx="18">
                  <c:v>Tissue</c:v>
                </c:pt>
                <c:pt idx="19">
                  <c:v>Tissue</c:v>
                </c:pt>
                <c:pt idx="20">
                  <c:v>Tissue</c:v>
                </c:pt>
                <c:pt idx="21">
                  <c:v>Tissue</c:v>
                </c:pt>
                <c:pt idx="22">
                  <c:v>Tissue</c:v>
                </c:pt>
                <c:pt idx="23">
                  <c:v>Tissue</c:v>
                </c:pt>
                <c:pt idx="24">
                  <c:v>Tissue</c:v>
                </c:pt>
                <c:pt idx="25">
                  <c:v>Tissue</c:v>
                </c:pt>
                <c:pt idx="26">
                  <c:v>Tissue</c:v>
                </c:pt>
                <c:pt idx="27">
                  <c:v>Tissue</c:v>
                </c:pt>
              </c:strCache>
            </c:strRef>
          </c:cat>
          <c:val>
            <c:numRef>
              <c:f>count!$H$2:$H$29</c:f>
              <c:numCache>
                <c:formatCode>General</c:formatCode>
                <c:ptCount val="28"/>
                <c:pt idx="0">
                  <c:v>12.613732103938109</c:v>
                </c:pt>
                <c:pt idx="1">
                  <c:v>12.651782074934934</c:v>
                </c:pt>
                <c:pt idx="2">
                  <c:v>12.621561341725759</c:v>
                </c:pt>
                <c:pt idx="3">
                  <c:v>12.639724857477061</c:v>
                </c:pt>
                <c:pt idx="4">
                  <c:v>12.442251345129504</c:v>
                </c:pt>
                <c:pt idx="5">
                  <c:v>12.285148637284664</c:v>
                </c:pt>
                <c:pt idx="6">
                  <c:v>11.581246593886672</c:v>
                </c:pt>
                <c:pt idx="7">
                  <c:v>12.423866829391741</c:v>
                </c:pt>
                <c:pt idx="8">
                  <c:v>13.386992261924446</c:v>
                </c:pt>
                <c:pt idx="9">
                  <c:v>12.524582004193539</c:v>
                </c:pt>
                <c:pt idx="10">
                  <c:v>13.159144667660868</c:v>
                </c:pt>
                <c:pt idx="11">
                  <c:v>12.957069412966812</c:v>
                </c:pt>
                <c:pt idx="12">
                  <c:v>11.939624813316609</c:v>
                </c:pt>
                <c:pt idx="13">
                  <c:v>12.166020018219465</c:v>
                </c:pt>
                <c:pt idx="14">
                  <c:v>12.085294864819195</c:v>
                </c:pt>
                <c:pt idx="15">
                  <c:v>12.178864742605713</c:v>
                </c:pt>
                <c:pt idx="16">
                  <c:v>12.099361111689927</c:v>
                </c:pt>
                <c:pt idx="17">
                  <c:v>12.818713978765594</c:v>
                </c:pt>
                <c:pt idx="18">
                  <c:v>13.293976235099306</c:v>
                </c:pt>
                <c:pt idx="19">
                  <c:v>11.887267829282004</c:v>
                </c:pt>
                <c:pt idx="20">
                  <c:v>12.177260630526549</c:v>
                </c:pt>
                <c:pt idx="21">
                  <c:v>12.882552400174486</c:v>
                </c:pt>
                <c:pt idx="22">
                  <c:v>13.391338812411846</c:v>
                </c:pt>
                <c:pt idx="23">
                  <c:v>13.015371785049791</c:v>
                </c:pt>
                <c:pt idx="24">
                  <c:v>13.633726077936647</c:v>
                </c:pt>
                <c:pt idx="25">
                  <c:v>12.704850306330979</c:v>
                </c:pt>
                <c:pt idx="26">
                  <c:v>13.024874423180108</c:v>
                </c:pt>
                <c:pt idx="27">
                  <c:v>12.972247058776865</c:v>
                </c:pt>
              </c:numCache>
            </c:numRef>
          </c:val>
          <c:smooth val="0"/>
          <c:extLst>
            <c:ext xmlns:c16="http://schemas.microsoft.com/office/drawing/2014/chart" uri="{C3380CC4-5D6E-409C-BE32-E72D297353CC}">
              <c16:uniqueId val="{00000000-D3CD-4695-8ED6-B8B945E7B63C}"/>
            </c:ext>
          </c:extLst>
        </c:ser>
        <c:ser>
          <c:idx val="1"/>
          <c:order val="1"/>
          <c:tx>
            <c:strRef>
              <c:f>count!$I$1</c:f>
              <c:strCache>
                <c:ptCount val="1"/>
                <c:pt idx="0">
                  <c:v>Other human genome unmapped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count!$A$2:$A$29</c:f>
              <c:strCache>
                <c:ptCount val="28"/>
                <c:pt idx="0">
                  <c:v>Blood</c:v>
                </c:pt>
                <c:pt idx="1">
                  <c:v>Blood</c:v>
                </c:pt>
                <c:pt idx="2">
                  <c:v>Blood</c:v>
                </c:pt>
                <c:pt idx="3">
                  <c:v>Blood</c:v>
                </c:pt>
                <c:pt idx="4">
                  <c:v>Blood</c:v>
                </c:pt>
                <c:pt idx="5">
                  <c:v>Blood</c:v>
                </c:pt>
                <c:pt idx="6">
                  <c:v>Blood</c:v>
                </c:pt>
                <c:pt idx="7">
                  <c:v>Blood</c:v>
                </c:pt>
                <c:pt idx="8">
                  <c:v>Blood</c:v>
                </c:pt>
                <c:pt idx="9">
                  <c:v>Blood</c:v>
                </c:pt>
                <c:pt idx="10">
                  <c:v>Blood</c:v>
                </c:pt>
                <c:pt idx="11">
                  <c:v>Blood</c:v>
                </c:pt>
                <c:pt idx="12">
                  <c:v>Blood</c:v>
                </c:pt>
                <c:pt idx="13">
                  <c:v>Blood</c:v>
                </c:pt>
                <c:pt idx="14">
                  <c:v>Tissue</c:v>
                </c:pt>
                <c:pt idx="15">
                  <c:v>Tissue</c:v>
                </c:pt>
                <c:pt idx="16">
                  <c:v>Tissue</c:v>
                </c:pt>
                <c:pt idx="17">
                  <c:v>Tissue</c:v>
                </c:pt>
                <c:pt idx="18">
                  <c:v>Tissue</c:v>
                </c:pt>
                <c:pt idx="19">
                  <c:v>Tissue</c:v>
                </c:pt>
                <c:pt idx="20">
                  <c:v>Tissue</c:v>
                </c:pt>
                <c:pt idx="21">
                  <c:v>Tissue</c:v>
                </c:pt>
                <c:pt idx="22">
                  <c:v>Tissue</c:v>
                </c:pt>
                <c:pt idx="23">
                  <c:v>Tissue</c:v>
                </c:pt>
                <c:pt idx="24">
                  <c:v>Tissue</c:v>
                </c:pt>
                <c:pt idx="25">
                  <c:v>Tissue</c:v>
                </c:pt>
                <c:pt idx="26">
                  <c:v>Tissue</c:v>
                </c:pt>
                <c:pt idx="27">
                  <c:v>Tissue</c:v>
                </c:pt>
              </c:strCache>
            </c:strRef>
          </c:cat>
          <c:val>
            <c:numRef>
              <c:f>count!$I$2:$I$29</c:f>
              <c:numCache>
                <c:formatCode>General</c:formatCode>
                <c:ptCount val="28"/>
                <c:pt idx="0">
                  <c:v>6.1631502942674068</c:v>
                </c:pt>
                <c:pt idx="1">
                  <c:v>6.2858756845631678</c:v>
                </c:pt>
                <c:pt idx="2">
                  <c:v>6.2105757952569141</c:v>
                </c:pt>
                <c:pt idx="3">
                  <c:v>6.1035282813744374</c:v>
                </c:pt>
                <c:pt idx="4">
                  <c:v>6.094679515922631</c:v>
                </c:pt>
                <c:pt idx="5">
                  <c:v>6.0257556202636762</c:v>
                </c:pt>
                <c:pt idx="6">
                  <c:v>5.2112348919483509</c:v>
                </c:pt>
                <c:pt idx="7">
                  <c:v>5.9667122599633808</c:v>
                </c:pt>
                <c:pt idx="8">
                  <c:v>7.3172548038204734</c:v>
                </c:pt>
                <c:pt idx="9">
                  <c:v>6.2698798615207814</c:v>
                </c:pt>
                <c:pt idx="10">
                  <c:v>7.1160695066219919</c:v>
                </c:pt>
                <c:pt idx="11">
                  <c:v>6.8885099015894058</c:v>
                </c:pt>
                <c:pt idx="12">
                  <c:v>5.6180955123706164</c:v>
                </c:pt>
                <c:pt idx="13">
                  <c:v>6.0680715542174264</c:v>
                </c:pt>
                <c:pt idx="14">
                  <c:v>6.1172979177712428</c:v>
                </c:pt>
                <c:pt idx="15">
                  <c:v>6.0702703275889212</c:v>
                </c:pt>
                <c:pt idx="16">
                  <c:v>5.9718026334275418</c:v>
                </c:pt>
                <c:pt idx="17">
                  <c:v>6.6146778942281061</c:v>
                </c:pt>
                <c:pt idx="18">
                  <c:v>7.4669483864131001</c:v>
                </c:pt>
                <c:pt idx="19">
                  <c:v>6.0501059130558934</c:v>
                </c:pt>
                <c:pt idx="20">
                  <c:v>5.9922083948361609</c:v>
                </c:pt>
                <c:pt idx="21">
                  <c:v>6.8035088493674278</c:v>
                </c:pt>
                <c:pt idx="22">
                  <c:v>7.5783153550706199</c:v>
                </c:pt>
                <c:pt idx="23">
                  <c:v>7.1456553972664887</c:v>
                </c:pt>
                <c:pt idx="24">
                  <c:v>7.7941472712144115</c:v>
                </c:pt>
                <c:pt idx="25">
                  <c:v>7.0311181842559591</c:v>
                </c:pt>
                <c:pt idx="26">
                  <c:v>7.3469130756850483</c:v>
                </c:pt>
                <c:pt idx="27">
                  <c:v>7.208317463818215</c:v>
                </c:pt>
              </c:numCache>
            </c:numRef>
          </c:val>
          <c:smooth val="0"/>
          <c:extLst>
            <c:ext xmlns:c16="http://schemas.microsoft.com/office/drawing/2014/chart" uri="{C3380CC4-5D6E-409C-BE32-E72D297353CC}">
              <c16:uniqueId val="{00000001-D3CD-4695-8ED6-B8B945E7B63C}"/>
            </c:ext>
          </c:extLst>
        </c:ser>
        <c:ser>
          <c:idx val="2"/>
          <c:order val="2"/>
          <c:tx>
            <c:strRef>
              <c:f>count!$J$1</c:f>
              <c:strCache>
                <c:ptCount val="1"/>
                <c:pt idx="0">
                  <c:v>RepeatMasker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count!$A$2:$A$29</c:f>
              <c:strCache>
                <c:ptCount val="28"/>
                <c:pt idx="0">
                  <c:v>Blood</c:v>
                </c:pt>
                <c:pt idx="1">
                  <c:v>Blood</c:v>
                </c:pt>
                <c:pt idx="2">
                  <c:v>Blood</c:v>
                </c:pt>
                <c:pt idx="3">
                  <c:v>Blood</c:v>
                </c:pt>
                <c:pt idx="4">
                  <c:v>Blood</c:v>
                </c:pt>
                <c:pt idx="5">
                  <c:v>Blood</c:v>
                </c:pt>
                <c:pt idx="6">
                  <c:v>Blood</c:v>
                </c:pt>
                <c:pt idx="7">
                  <c:v>Blood</c:v>
                </c:pt>
                <c:pt idx="8">
                  <c:v>Blood</c:v>
                </c:pt>
                <c:pt idx="9">
                  <c:v>Blood</c:v>
                </c:pt>
                <c:pt idx="10">
                  <c:v>Blood</c:v>
                </c:pt>
                <c:pt idx="11">
                  <c:v>Blood</c:v>
                </c:pt>
                <c:pt idx="12">
                  <c:v>Blood</c:v>
                </c:pt>
                <c:pt idx="13">
                  <c:v>Blood</c:v>
                </c:pt>
                <c:pt idx="14">
                  <c:v>Tissue</c:v>
                </c:pt>
                <c:pt idx="15">
                  <c:v>Tissue</c:v>
                </c:pt>
                <c:pt idx="16">
                  <c:v>Tissue</c:v>
                </c:pt>
                <c:pt idx="17">
                  <c:v>Tissue</c:v>
                </c:pt>
                <c:pt idx="18">
                  <c:v>Tissue</c:v>
                </c:pt>
                <c:pt idx="19">
                  <c:v>Tissue</c:v>
                </c:pt>
                <c:pt idx="20">
                  <c:v>Tissue</c:v>
                </c:pt>
                <c:pt idx="21">
                  <c:v>Tissue</c:v>
                </c:pt>
                <c:pt idx="22">
                  <c:v>Tissue</c:v>
                </c:pt>
                <c:pt idx="23">
                  <c:v>Tissue</c:v>
                </c:pt>
                <c:pt idx="24">
                  <c:v>Tissue</c:v>
                </c:pt>
                <c:pt idx="25">
                  <c:v>Tissue</c:v>
                </c:pt>
                <c:pt idx="26">
                  <c:v>Tissue</c:v>
                </c:pt>
                <c:pt idx="27">
                  <c:v>Tissue</c:v>
                </c:pt>
              </c:strCache>
            </c:strRef>
          </c:cat>
          <c:val>
            <c:numRef>
              <c:f>count!$J$2:$J$29</c:f>
              <c:numCache>
                <c:formatCode>General</c:formatCode>
                <c:ptCount val="28"/>
                <c:pt idx="0">
                  <c:v>1.47996780636242</c:v>
                </c:pt>
                <c:pt idx="1">
                  <c:v>1.6179004517390092</c:v>
                </c:pt>
                <c:pt idx="2">
                  <c:v>1.5562574210660816</c:v>
                </c:pt>
                <c:pt idx="3">
                  <c:v>1.4095771016099317</c:v>
                </c:pt>
                <c:pt idx="4">
                  <c:v>1.5319291636993417</c:v>
                </c:pt>
                <c:pt idx="5">
                  <c:v>1.4930705510172491</c:v>
                </c:pt>
                <c:pt idx="6">
                  <c:v>1.1884597535821224</c:v>
                </c:pt>
                <c:pt idx="7">
                  <c:v>1.4711341129698214</c:v>
                </c:pt>
                <c:pt idx="8">
                  <c:v>3.242969526229897</c:v>
                </c:pt>
                <c:pt idx="9">
                  <c:v>1.5561753386705413</c:v>
                </c:pt>
                <c:pt idx="10">
                  <c:v>2.159169303019413</c:v>
                </c:pt>
                <c:pt idx="11">
                  <c:v>2.0766563186075304</c:v>
                </c:pt>
                <c:pt idx="12">
                  <c:v>1.3643142305170906</c:v>
                </c:pt>
                <c:pt idx="13">
                  <c:v>2.2465431642844238</c:v>
                </c:pt>
                <c:pt idx="14">
                  <c:v>2.3015023910658639</c:v>
                </c:pt>
                <c:pt idx="15">
                  <c:v>1.505435822504247</c:v>
                </c:pt>
                <c:pt idx="16">
                  <c:v>1.5742576055493043</c:v>
                </c:pt>
                <c:pt idx="17">
                  <c:v>4.5252352837237453</c:v>
                </c:pt>
                <c:pt idx="18">
                  <c:v>3.0304061071692519</c:v>
                </c:pt>
                <c:pt idx="19">
                  <c:v>1.6818204879625376</c:v>
                </c:pt>
                <c:pt idx="20">
                  <c:v>1.5158493605765158</c:v>
                </c:pt>
                <c:pt idx="21">
                  <c:v>2.3838832134804542</c:v>
                </c:pt>
                <c:pt idx="22">
                  <c:v>2.7817118211431384</c:v>
                </c:pt>
                <c:pt idx="23">
                  <c:v>2.0196430103996166</c:v>
                </c:pt>
                <c:pt idx="24">
                  <c:v>3.3729919566944919</c:v>
                </c:pt>
                <c:pt idx="25">
                  <c:v>2.1716108683021531</c:v>
                </c:pt>
                <c:pt idx="26">
                  <c:v>2.5141776134395064</c:v>
                </c:pt>
                <c:pt idx="27">
                  <c:v>3.4459319950812097</c:v>
                </c:pt>
              </c:numCache>
            </c:numRef>
          </c:val>
          <c:smooth val="0"/>
          <c:extLst>
            <c:ext xmlns:c16="http://schemas.microsoft.com/office/drawing/2014/chart" uri="{C3380CC4-5D6E-409C-BE32-E72D297353CC}">
              <c16:uniqueId val="{00000002-D3CD-4695-8ED6-B8B945E7B63C}"/>
            </c:ext>
          </c:extLst>
        </c:ser>
        <c:ser>
          <c:idx val="3"/>
          <c:order val="3"/>
          <c:tx>
            <c:strRef>
              <c:f>count!$K$1</c:f>
              <c:strCache>
                <c:ptCount val="1"/>
                <c:pt idx="0">
                  <c:v>Megablast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count!$A$2:$A$29</c:f>
              <c:strCache>
                <c:ptCount val="28"/>
                <c:pt idx="0">
                  <c:v>Blood</c:v>
                </c:pt>
                <c:pt idx="1">
                  <c:v>Blood</c:v>
                </c:pt>
                <c:pt idx="2">
                  <c:v>Blood</c:v>
                </c:pt>
                <c:pt idx="3">
                  <c:v>Blood</c:v>
                </c:pt>
                <c:pt idx="4">
                  <c:v>Blood</c:v>
                </c:pt>
                <c:pt idx="5">
                  <c:v>Blood</c:v>
                </c:pt>
                <c:pt idx="6">
                  <c:v>Blood</c:v>
                </c:pt>
                <c:pt idx="7">
                  <c:v>Blood</c:v>
                </c:pt>
                <c:pt idx="8">
                  <c:v>Blood</c:v>
                </c:pt>
                <c:pt idx="9">
                  <c:v>Blood</c:v>
                </c:pt>
                <c:pt idx="10">
                  <c:v>Blood</c:v>
                </c:pt>
                <c:pt idx="11">
                  <c:v>Blood</c:v>
                </c:pt>
                <c:pt idx="12">
                  <c:v>Blood</c:v>
                </c:pt>
                <c:pt idx="13">
                  <c:v>Blood</c:v>
                </c:pt>
                <c:pt idx="14">
                  <c:v>Tissue</c:v>
                </c:pt>
                <c:pt idx="15">
                  <c:v>Tissue</c:v>
                </c:pt>
                <c:pt idx="16">
                  <c:v>Tissue</c:v>
                </c:pt>
                <c:pt idx="17">
                  <c:v>Tissue</c:v>
                </c:pt>
                <c:pt idx="18">
                  <c:v>Tissue</c:v>
                </c:pt>
                <c:pt idx="19">
                  <c:v>Tissue</c:v>
                </c:pt>
                <c:pt idx="20">
                  <c:v>Tissue</c:v>
                </c:pt>
                <c:pt idx="21">
                  <c:v>Tissue</c:v>
                </c:pt>
                <c:pt idx="22">
                  <c:v>Tissue</c:v>
                </c:pt>
                <c:pt idx="23">
                  <c:v>Tissue</c:v>
                </c:pt>
                <c:pt idx="24">
                  <c:v>Tissue</c:v>
                </c:pt>
                <c:pt idx="25">
                  <c:v>Tissue</c:v>
                </c:pt>
                <c:pt idx="26">
                  <c:v>Tissue</c:v>
                </c:pt>
                <c:pt idx="27">
                  <c:v>Tissue</c:v>
                </c:pt>
              </c:strCache>
            </c:strRef>
          </c:cat>
          <c:val>
            <c:numRef>
              <c:f>count!$K$2:$K$29</c:f>
              <c:numCache>
                <c:formatCode>General</c:formatCode>
                <c:ptCount val="28"/>
                <c:pt idx="0">
                  <c:v>0.86361831781747511</c:v>
                </c:pt>
                <c:pt idx="1">
                  <c:v>0.96347224977813373</c:v>
                </c:pt>
                <c:pt idx="2">
                  <c:v>0.91103488506663211</c:v>
                </c:pt>
                <c:pt idx="3">
                  <c:v>0.78338983452623867</c:v>
                </c:pt>
                <c:pt idx="4">
                  <c:v>0.88681595078917219</c:v>
                </c:pt>
                <c:pt idx="5">
                  <c:v>0.85995247575293676</c:v>
                </c:pt>
                <c:pt idx="6">
                  <c:v>0.66584948109658204</c:v>
                </c:pt>
                <c:pt idx="7">
                  <c:v>0.85494696741497611</c:v>
                </c:pt>
                <c:pt idx="8">
                  <c:v>2.0881885725746852</c:v>
                </c:pt>
                <c:pt idx="9">
                  <c:v>0.93320099230717901</c:v>
                </c:pt>
                <c:pt idx="10">
                  <c:v>1.4157321899465705</c:v>
                </c:pt>
                <c:pt idx="11">
                  <c:v>1.3446360642322119</c:v>
                </c:pt>
                <c:pt idx="12">
                  <c:v>0.79038307021597565</c:v>
                </c:pt>
                <c:pt idx="13">
                  <c:v>1.3526094242163593</c:v>
                </c:pt>
                <c:pt idx="14">
                  <c:v>1.5217880772020571</c:v>
                </c:pt>
                <c:pt idx="15">
                  <c:v>0.74414585372476927</c:v>
                </c:pt>
                <c:pt idx="16">
                  <c:v>0.94458250252917408</c:v>
                </c:pt>
                <c:pt idx="17">
                  <c:v>1.695260610236339</c:v>
                </c:pt>
                <c:pt idx="18">
                  <c:v>1.3532908905137684</c:v>
                </c:pt>
                <c:pt idx="19">
                  <c:v>1.0459002693557626</c:v>
                </c:pt>
                <c:pt idx="20">
                  <c:v>0.91774076377711156</c:v>
                </c:pt>
                <c:pt idx="21">
                  <c:v>1.4886685322127742</c:v>
                </c:pt>
                <c:pt idx="22">
                  <c:v>2.07386869994582</c:v>
                </c:pt>
                <c:pt idx="23">
                  <c:v>1.3761558536752303</c:v>
                </c:pt>
                <c:pt idx="24">
                  <c:v>2.4328252721607164</c:v>
                </c:pt>
                <c:pt idx="25">
                  <c:v>1.4398268934287439</c:v>
                </c:pt>
                <c:pt idx="26">
                  <c:v>1.6147191057313062</c:v>
                </c:pt>
                <c:pt idx="27">
                  <c:v>2.2131341162984794</c:v>
                </c:pt>
              </c:numCache>
            </c:numRef>
          </c:val>
          <c:smooth val="0"/>
          <c:extLst>
            <c:ext xmlns:c16="http://schemas.microsoft.com/office/drawing/2014/chart" uri="{C3380CC4-5D6E-409C-BE32-E72D297353CC}">
              <c16:uniqueId val="{00000003-D3CD-4695-8ED6-B8B945E7B63C}"/>
            </c:ext>
          </c:extLst>
        </c:ser>
        <c:ser>
          <c:idx val="4"/>
          <c:order val="4"/>
          <c:tx>
            <c:strRef>
              <c:f>count!$L$1</c:f>
              <c:strCache>
                <c:ptCount val="1"/>
                <c:pt idx="0">
                  <c:v>Blast</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count!$A$2:$A$29</c:f>
              <c:strCache>
                <c:ptCount val="28"/>
                <c:pt idx="0">
                  <c:v>Blood</c:v>
                </c:pt>
                <c:pt idx="1">
                  <c:v>Blood</c:v>
                </c:pt>
                <c:pt idx="2">
                  <c:v>Blood</c:v>
                </c:pt>
                <c:pt idx="3">
                  <c:v>Blood</c:v>
                </c:pt>
                <c:pt idx="4">
                  <c:v>Blood</c:v>
                </c:pt>
                <c:pt idx="5">
                  <c:v>Blood</c:v>
                </c:pt>
                <c:pt idx="6">
                  <c:v>Blood</c:v>
                </c:pt>
                <c:pt idx="7">
                  <c:v>Blood</c:v>
                </c:pt>
                <c:pt idx="8">
                  <c:v>Blood</c:v>
                </c:pt>
                <c:pt idx="9">
                  <c:v>Blood</c:v>
                </c:pt>
                <c:pt idx="10">
                  <c:v>Blood</c:v>
                </c:pt>
                <c:pt idx="11">
                  <c:v>Blood</c:v>
                </c:pt>
                <c:pt idx="12">
                  <c:v>Blood</c:v>
                </c:pt>
                <c:pt idx="13">
                  <c:v>Blood</c:v>
                </c:pt>
                <c:pt idx="14">
                  <c:v>Tissue</c:v>
                </c:pt>
                <c:pt idx="15">
                  <c:v>Tissue</c:v>
                </c:pt>
                <c:pt idx="16">
                  <c:v>Tissue</c:v>
                </c:pt>
                <c:pt idx="17">
                  <c:v>Tissue</c:v>
                </c:pt>
                <c:pt idx="18">
                  <c:v>Tissue</c:v>
                </c:pt>
                <c:pt idx="19">
                  <c:v>Tissue</c:v>
                </c:pt>
                <c:pt idx="20">
                  <c:v>Tissue</c:v>
                </c:pt>
                <c:pt idx="21">
                  <c:v>Tissue</c:v>
                </c:pt>
                <c:pt idx="22">
                  <c:v>Tissue</c:v>
                </c:pt>
                <c:pt idx="23">
                  <c:v>Tissue</c:v>
                </c:pt>
                <c:pt idx="24">
                  <c:v>Tissue</c:v>
                </c:pt>
                <c:pt idx="25">
                  <c:v>Tissue</c:v>
                </c:pt>
                <c:pt idx="26">
                  <c:v>Tissue</c:v>
                </c:pt>
                <c:pt idx="27">
                  <c:v>Tissue</c:v>
                </c:pt>
              </c:strCache>
            </c:strRef>
          </c:cat>
          <c:val>
            <c:numRef>
              <c:f>count!$L$2:$L$29</c:f>
              <c:numCache>
                <c:formatCode>General</c:formatCode>
                <c:ptCount val="28"/>
                <c:pt idx="0">
                  <c:v>0.61127418777028331</c:v>
                </c:pt>
                <c:pt idx="1">
                  <c:v>0.68026829528717803</c:v>
                </c:pt>
                <c:pt idx="2">
                  <c:v>0.63165407185570976</c:v>
                </c:pt>
                <c:pt idx="3">
                  <c:v>0.57724402813399744</c:v>
                </c:pt>
                <c:pt idx="4">
                  <c:v>0.57094391548767998</c:v>
                </c:pt>
                <c:pt idx="5">
                  <c:v>0.4303774947298557</c:v>
                </c:pt>
                <c:pt idx="6">
                  <c:v>0.68199462209386552</c:v>
                </c:pt>
                <c:pt idx="7">
                  <c:v>0.81342948086970246</c:v>
                </c:pt>
                <c:pt idx="8">
                  <c:v>1.465067741399213</c:v>
                </c:pt>
                <c:pt idx="9">
                  <c:v>0.65873448375324972</c:v>
                </c:pt>
                <c:pt idx="10">
                  <c:v>1.033183478101324</c:v>
                </c:pt>
                <c:pt idx="11">
                  <c:v>0.95553216387813888</c:v>
                </c:pt>
                <c:pt idx="12">
                  <c:v>0.55060956253280036</c:v>
                </c:pt>
                <c:pt idx="13">
                  <c:v>0.96003687074848443</c:v>
                </c:pt>
                <c:pt idx="14">
                  <c:v>0.86104247322399341</c:v>
                </c:pt>
                <c:pt idx="15">
                  <c:v>0.65005223945736301</c:v>
                </c:pt>
                <c:pt idx="16">
                  <c:v>0.6681239762925506</c:v>
                </c:pt>
                <c:pt idx="17">
                  <c:v>1.2167170223882129</c:v>
                </c:pt>
                <c:pt idx="18">
                  <c:v>1.0497598939443229</c:v>
                </c:pt>
                <c:pt idx="19">
                  <c:v>0.75045923262177106</c:v>
                </c:pt>
                <c:pt idx="20">
                  <c:v>0.66404977607328952</c:v>
                </c:pt>
                <c:pt idx="21">
                  <c:v>1.056331693332017</c:v>
                </c:pt>
                <c:pt idx="22">
                  <c:v>1.6697078108992804</c:v>
                </c:pt>
                <c:pt idx="23">
                  <c:v>1.0596246560458025</c:v>
                </c:pt>
                <c:pt idx="24">
                  <c:v>1.9698962209815141</c:v>
                </c:pt>
                <c:pt idx="25">
                  <c:v>1.1211160733913517</c:v>
                </c:pt>
                <c:pt idx="26">
                  <c:v>1.2816189056297767</c:v>
                </c:pt>
                <c:pt idx="27">
                  <c:v>1.7389724509036073</c:v>
                </c:pt>
              </c:numCache>
            </c:numRef>
          </c:val>
          <c:smooth val="0"/>
          <c:extLst>
            <c:ext xmlns:c16="http://schemas.microsoft.com/office/drawing/2014/chart" uri="{C3380CC4-5D6E-409C-BE32-E72D297353CC}">
              <c16:uniqueId val="{00000004-D3CD-4695-8ED6-B8B945E7B63C}"/>
            </c:ext>
          </c:extLst>
        </c:ser>
        <c:dLbls>
          <c:showLegendKey val="0"/>
          <c:showVal val="0"/>
          <c:showCatName val="0"/>
          <c:showSerName val="0"/>
          <c:showPercent val="0"/>
          <c:showBubbleSize val="0"/>
        </c:dLbls>
        <c:marker val="1"/>
        <c:smooth val="0"/>
        <c:axId val="113199104"/>
        <c:axId val="70233472"/>
      </c:lineChart>
      <c:catAx>
        <c:axId val="11319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70233472"/>
        <c:crosses val="autoZero"/>
        <c:auto val="1"/>
        <c:lblAlgn val="ctr"/>
        <c:lblOffset val="100"/>
        <c:noMultiLvlLbl val="0"/>
      </c:catAx>
      <c:valAx>
        <c:axId val="70233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Percent of original reads (%)</a:t>
                </a:r>
                <a:endParaRPr lang="zh-CN" sz="120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11319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solidFill>
            <a:schemeClr val="tx1"/>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altLang="zh-CN" sz="2000">
                <a:solidFill>
                  <a:schemeClr val="tx1"/>
                </a:solidFill>
              </a:rPr>
              <a:t>Mapping Ratio</a:t>
            </a:r>
            <a:endParaRPr lang="zh-CN" altLang="en-US" sz="2000">
              <a:solidFill>
                <a:schemeClr val="tx1"/>
              </a:solidFill>
            </a:endParaRPr>
          </a:p>
        </c:rich>
      </c:tx>
      <c:layout>
        <c:manualLayout>
          <c:xMode val="edge"/>
          <c:yMode val="edge"/>
          <c:x val="0.409169971263661"/>
          <c:y val="0.12425800008970195"/>
        </c:manualLayout>
      </c:layout>
      <c:overlay val="0"/>
      <c:spPr>
        <a:noFill/>
        <a:ln>
          <a:noFill/>
        </a:ln>
        <a:effectLst/>
      </c:spPr>
    </c:title>
    <c:autoTitleDeleted val="0"/>
    <c:plotArea>
      <c:layout>
        <c:manualLayout>
          <c:layoutTarget val="inner"/>
          <c:xMode val="edge"/>
          <c:yMode val="edge"/>
          <c:x val="0.11135479117741862"/>
          <c:y val="0.23522212678922935"/>
          <c:w val="0.87344053046000825"/>
          <c:h val="0.58285113678518552"/>
        </c:manualLayout>
      </c:layout>
      <c:barChart>
        <c:barDir val="col"/>
        <c:grouping val="stacked"/>
        <c:varyColors val="0"/>
        <c:ser>
          <c:idx val="0"/>
          <c:order val="0"/>
          <c:tx>
            <c:strRef>
              <c:f>Sheet2!$O$1</c:f>
              <c:strCache>
                <c:ptCount val="1"/>
                <c:pt idx="0">
                  <c:v>NCBI</c:v>
                </c:pt>
              </c:strCache>
            </c:strRef>
          </c:tx>
          <c:spPr>
            <a:solidFill>
              <a:schemeClr val="accent1"/>
            </a:solidFill>
            <a:ln>
              <a:noFill/>
            </a:ln>
            <a:effectLst/>
          </c:spPr>
          <c:invertIfNegative val="0"/>
          <c:cat>
            <c:strRef>
              <c:f>Sheet2!$A$2:$A$29</c:f>
              <c:strCache>
                <c:ptCount val="28"/>
                <c:pt idx="0">
                  <c:v>C007091</c:v>
                </c:pt>
                <c:pt idx="1">
                  <c:v>C007092</c:v>
                </c:pt>
                <c:pt idx="2">
                  <c:v>C007093</c:v>
                </c:pt>
                <c:pt idx="3">
                  <c:v>C007094</c:v>
                </c:pt>
                <c:pt idx="4">
                  <c:v>C007095</c:v>
                </c:pt>
                <c:pt idx="5">
                  <c:v>C007096</c:v>
                </c:pt>
                <c:pt idx="6">
                  <c:v>C007097</c:v>
                </c:pt>
                <c:pt idx="7">
                  <c:v>C007098</c:v>
                </c:pt>
                <c:pt idx="8">
                  <c:v>C007099</c:v>
                </c:pt>
                <c:pt idx="9">
                  <c:v>C007100</c:v>
                </c:pt>
                <c:pt idx="10">
                  <c:v>C007101</c:v>
                </c:pt>
                <c:pt idx="11">
                  <c:v>C007102</c:v>
                </c:pt>
                <c:pt idx="12">
                  <c:v>C007103</c:v>
                </c:pt>
                <c:pt idx="13">
                  <c:v>C007104</c:v>
                </c:pt>
                <c:pt idx="14">
                  <c:v>C007105</c:v>
                </c:pt>
                <c:pt idx="15">
                  <c:v>C007106</c:v>
                </c:pt>
                <c:pt idx="16">
                  <c:v>C007107</c:v>
                </c:pt>
                <c:pt idx="17">
                  <c:v>C007108</c:v>
                </c:pt>
                <c:pt idx="18">
                  <c:v>C007109</c:v>
                </c:pt>
                <c:pt idx="19">
                  <c:v>C007110</c:v>
                </c:pt>
                <c:pt idx="20">
                  <c:v>C007111</c:v>
                </c:pt>
                <c:pt idx="21">
                  <c:v>C007112</c:v>
                </c:pt>
                <c:pt idx="22">
                  <c:v>C007113</c:v>
                </c:pt>
                <c:pt idx="23">
                  <c:v>C007114</c:v>
                </c:pt>
                <c:pt idx="24">
                  <c:v>C007115</c:v>
                </c:pt>
                <c:pt idx="25">
                  <c:v>C007116</c:v>
                </c:pt>
                <c:pt idx="26">
                  <c:v>C007117</c:v>
                </c:pt>
                <c:pt idx="27">
                  <c:v>C007118</c:v>
                </c:pt>
              </c:strCache>
            </c:strRef>
          </c:cat>
          <c:val>
            <c:numRef>
              <c:f>Sheet2!$O$2:$O$29</c:f>
              <c:numCache>
                <c:formatCode>General</c:formatCode>
                <c:ptCount val="28"/>
                <c:pt idx="0">
                  <c:v>4.2016511223234421</c:v>
                </c:pt>
                <c:pt idx="1">
                  <c:v>2.411662423567233</c:v>
                </c:pt>
                <c:pt idx="2">
                  <c:v>1.8929126052657532</c:v>
                </c:pt>
                <c:pt idx="3">
                  <c:v>1.7190535255736712</c:v>
                </c:pt>
                <c:pt idx="4">
                  <c:v>2.7515543111567951</c:v>
                </c:pt>
                <c:pt idx="5">
                  <c:v>2.059928713222845</c:v>
                </c:pt>
                <c:pt idx="6">
                  <c:v>1.3231261880145828</c:v>
                </c:pt>
                <c:pt idx="7">
                  <c:v>1.1567197540406779</c:v>
                </c:pt>
                <c:pt idx="8">
                  <c:v>3.2524351025527394</c:v>
                </c:pt>
                <c:pt idx="9">
                  <c:v>1.4322236678099951</c:v>
                </c:pt>
                <c:pt idx="10">
                  <c:v>1.5972829213886042</c:v>
                </c:pt>
                <c:pt idx="11">
                  <c:v>1.7954026118215258</c:v>
                </c:pt>
                <c:pt idx="12">
                  <c:v>2.4194210839760499</c:v>
                </c:pt>
                <c:pt idx="13">
                  <c:v>2.9895754238956851</c:v>
                </c:pt>
                <c:pt idx="14">
                  <c:v>18.236292118008539</c:v>
                </c:pt>
                <c:pt idx="15">
                  <c:v>3.7100986360167787</c:v>
                </c:pt>
                <c:pt idx="16">
                  <c:v>2.9627181564968676</c:v>
                </c:pt>
                <c:pt idx="17">
                  <c:v>20.533571353219678</c:v>
                </c:pt>
                <c:pt idx="18">
                  <c:v>10.220783116600501</c:v>
                </c:pt>
                <c:pt idx="19">
                  <c:v>6.7473403520568036</c:v>
                </c:pt>
                <c:pt idx="20">
                  <c:v>4.401543165513921</c:v>
                </c:pt>
                <c:pt idx="21">
                  <c:v>6.3452228929273478</c:v>
                </c:pt>
                <c:pt idx="22">
                  <c:v>35.438616604199005</c:v>
                </c:pt>
                <c:pt idx="23">
                  <c:v>7.4934180078467749</c:v>
                </c:pt>
                <c:pt idx="24">
                  <c:v>30.007703645914706</c:v>
                </c:pt>
                <c:pt idx="25">
                  <c:v>7.8815022064929314</c:v>
                </c:pt>
                <c:pt idx="26">
                  <c:v>13.78323237950757</c:v>
                </c:pt>
                <c:pt idx="27">
                  <c:v>17.682351883067334</c:v>
                </c:pt>
              </c:numCache>
            </c:numRef>
          </c:val>
          <c:extLst>
            <c:ext xmlns:c16="http://schemas.microsoft.com/office/drawing/2014/chart" uri="{C3380CC4-5D6E-409C-BE32-E72D297353CC}">
              <c16:uniqueId val="{00000000-9551-4593-900B-140D0FFAC08F}"/>
            </c:ext>
          </c:extLst>
        </c:ser>
        <c:ser>
          <c:idx val="1"/>
          <c:order val="1"/>
          <c:tx>
            <c:strRef>
              <c:f>Sheet2!$P$1</c:f>
              <c:strCache>
                <c:ptCount val="1"/>
                <c:pt idx="0">
                  <c:v>HMP</c:v>
                </c:pt>
              </c:strCache>
            </c:strRef>
          </c:tx>
          <c:spPr>
            <a:solidFill>
              <a:schemeClr val="accent2"/>
            </a:solidFill>
            <a:ln>
              <a:noFill/>
            </a:ln>
            <a:effectLst/>
          </c:spPr>
          <c:invertIfNegative val="0"/>
          <c:cat>
            <c:strRef>
              <c:f>Sheet2!$A$2:$A$29</c:f>
              <c:strCache>
                <c:ptCount val="28"/>
                <c:pt idx="0">
                  <c:v>C007091</c:v>
                </c:pt>
                <c:pt idx="1">
                  <c:v>C007092</c:v>
                </c:pt>
                <c:pt idx="2">
                  <c:v>C007093</c:v>
                </c:pt>
                <c:pt idx="3">
                  <c:v>C007094</c:v>
                </c:pt>
                <c:pt idx="4">
                  <c:v>C007095</c:v>
                </c:pt>
                <c:pt idx="5">
                  <c:v>C007096</c:v>
                </c:pt>
                <c:pt idx="6">
                  <c:v>C007097</c:v>
                </c:pt>
                <c:pt idx="7">
                  <c:v>C007098</c:v>
                </c:pt>
                <c:pt idx="8">
                  <c:v>C007099</c:v>
                </c:pt>
                <c:pt idx="9">
                  <c:v>C007100</c:v>
                </c:pt>
                <c:pt idx="10">
                  <c:v>C007101</c:v>
                </c:pt>
                <c:pt idx="11">
                  <c:v>C007102</c:v>
                </c:pt>
                <c:pt idx="12">
                  <c:v>C007103</c:v>
                </c:pt>
                <c:pt idx="13">
                  <c:v>C007104</c:v>
                </c:pt>
                <c:pt idx="14">
                  <c:v>C007105</c:v>
                </c:pt>
                <c:pt idx="15">
                  <c:v>C007106</c:v>
                </c:pt>
                <c:pt idx="16">
                  <c:v>C007107</c:v>
                </c:pt>
                <c:pt idx="17">
                  <c:v>C007108</c:v>
                </c:pt>
                <c:pt idx="18">
                  <c:v>C007109</c:v>
                </c:pt>
                <c:pt idx="19">
                  <c:v>C007110</c:v>
                </c:pt>
                <c:pt idx="20">
                  <c:v>C007111</c:v>
                </c:pt>
                <c:pt idx="21">
                  <c:v>C007112</c:v>
                </c:pt>
                <c:pt idx="22">
                  <c:v>C007113</c:v>
                </c:pt>
                <c:pt idx="23">
                  <c:v>C007114</c:v>
                </c:pt>
                <c:pt idx="24">
                  <c:v>C007115</c:v>
                </c:pt>
                <c:pt idx="25">
                  <c:v>C007116</c:v>
                </c:pt>
                <c:pt idx="26">
                  <c:v>C007117</c:v>
                </c:pt>
                <c:pt idx="27">
                  <c:v>C007118</c:v>
                </c:pt>
              </c:strCache>
            </c:strRef>
          </c:cat>
          <c:val>
            <c:numRef>
              <c:f>Sheet2!$P$2:$P$29</c:f>
              <c:numCache>
                <c:formatCode>General</c:formatCode>
                <c:ptCount val="28"/>
                <c:pt idx="0">
                  <c:v>1.4319712367088475</c:v>
                </c:pt>
                <c:pt idx="1">
                  <c:v>1.0200866852478225</c:v>
                </c:pt>
                <c:pt idx="2">
                  <c:v>1.1197961048319958</c:v>
                </c:pt>
                <c:pt idx="3">
                  <c:v>1.2512237126030865</c:v>
                </c:pt>
                <c:pt idx="4">
                  <c:v>1.2584860780170732</c:v>
                </c:pt>
                <c:pt idx="5">
                  <c:v>1.4384960050626641</c:v>
                </c:pt>
                <c:pt idx="6">
                  <c:v>1.1656245202673809</c:v>
                </c:pt>
                <c:pt idx="7">
                  <c:v>0.97305421603350217</c:v>
                </c:pt>
                <c:pt idx="8">
                  <c:v>1.0212413863519842</c:v>
                </c:pt>
                <c:pt idx="9">
                  <c:v>1.0415282996551818</c:v>
                </c:pt>
                <c:pt idx="10">
                  <c:v>0.83963134950233143</c:v>
                </c:pt>
                <c:pt idx="11">
                  <c:v>0.53041516327693139</c:v>
                </c:pt>
                <c:pt idx="12">
                  <c:v>1.4479877584183252</c:v>
                </c:pt>
                <c:pt idx="13">
                  <c:v>1.2988632948910059</c:v>
                </c:pt>
                <c:pt idx="14">
                  <c:v>1.548902783564212</c:v>
                </c:pt>
                <c:pt idx="15">
                  <c:v>1.1130626396599022</c:v>
                </c:pt>
                <c:pt idx="16">
                  <c:v>1.3181672686764994</c:v>
                </c:pt>
                <c:pt idx="17">
                  <c:v>7.9125633807547837</c:v>
                </c:pt>
                <c:pt idx="18">
                  <c:v>2.9680361337949184</c:v>
                </c:pt>
                <c:pt idx="19">
                  <c:v>1.1592391856288544</c:v>
                </c:pt>
                <c:pt idx="20">
                  <c:v>1.3134600644654788</c:v>
                </c:pt>
                <c:pt idx="21">
                  <c:v>1.800763383780861</c:v>
                </c:pt>
                <c:pt idx="22">
                  <c:v>0.8829003394138607</c:v>
                </c:pt>
                <c:pt idx="23">
                  <c:v>0.8992671749988177</c:v>
                </c:pt>
                <c:pt idx="24">
                  <c:v>0.86587022712123762</c:v>
                </c:pt>
                <c:pt idx="25">
                  <c:v>0.77977710406973177</c:v>
                </c:pt>
                <c:pt idx="26">
                  <c:v>1.5696305312968659</c:v>
                </c:pt>
                <c:pt idx="27">
                  <c:v>5.6602993527273364</c:v>
                </c:pt>
              </c:numCache>
            </c:numRef>
          </c:val>
          <c:extLst>
            <c:ext xmlns:c16="http://schemas.microsoft.com/office/drawing/2014/chart" uri="{C3380CC4-5D6E-409C-BE32-E72D297353CC}">
              <c16:uniqueId val="{00000001-9551-4593-900B-140D0FFAC08F}"/>
            </c:ext>
          </c:extLst>
        </c:ser>
        <c:ser>
          <c:idx val="2"/>
          <c:order val="2"/>
          <c:tx>
            <c:strRef>
              <c:f>Sheet2!$Q$1</c:f>
              <c:strCache>
                <c:ptCount val="1"/>
                <c:pt idx="0">
                  <c:v>IGC</c:v>
                </c:pt>
              </c:strCache>
            </c:strRef>
          </c:tx>
          <c:spPr>
            <a:solidFill>
              <a:schemeClr val="accent4"/>
            </a:solidFill>
            <a:ln>
              <a:noFill/>
            </a:ln>
            <a:effectLst/>
          </c:spPr>
          <c:invertIfNegative val="0"/>
          <c:cat>
            <c:strRef>
              <c:f>Sheet2!$A$2:$A$29</c:f>
              <c:strCache>
                <c:ptCount val="28"/>
                <c:pt idx="0">
                  <c:v>C007091</c:v>
                </c:pt>
                <c:pt idx="1">
                  <c:v>C007092</c:v>
                </c:pt>
                <c:pt idx="2">
                  <c:v>C007093</c:v>
                </c:pt>
                <c:pt idx="3">
                  <c:v>C007094</c:v>
                </c:pt>
                <c:pt idx="4">
                  <c:v>C007095</c:v>
                </c:pt>
                <c:pt idx="5">
                  <c:v>C007096</c:v>
                </c:pt>
                <c:pt idx="6">
                  <c:v>C007097</c:v>
                </c:pt>
                <c:pt idx="7">
                  <c:v>C007098</c:v>
                </c:pt>
                <c:pt idx="8">
                  <c:v>C007099</c:v>
                </c:pt>
                <c:pt idx="9">
                  <c:v>C007100</c:v>
                </c:pt>
                <c:pt idx="10">
                  <c:v>C007101</c:v>
                </c:pt>
                <c:pt idx="11">
                  <c:v>C007102</c:v>
                </c:pt>
                <c:pt idx="12">
                  <c:v>C007103</c:v>
                </c:pt>
                <c:pt idx="13">
                  <c:v>C007104</c:v>
                </c:pt>
                <c:pt idx="14">
                  <c:v>C007105</c:v>
                </c:pt>
                <c:pt idx="15">
                  <c:v>C007106</c:v>
                </c:pt>
                <c:pt idx="16">
                  <c:v>C007107</c:v>
                </c:pt>
                <c:pt idx="17">
                  <c:v>C007108</c:v>
                </c:pt>
                <c:pt idx="18">
                  <c:v>C007109</c:v>
                </c:pt>
                <c:pt idx="19">
                  <c:v>C007110</c:v>
                </c:pt>
                <c:pt idx="20">
                  <c:v>C007111</c:v>
                </c:pt>
                <c:pt idx="21">
                  <c:v>C007112</c:v>
                </c:pt>
                <c:pt idx="22">
                  <c:v>C007113</c:v>
                </c:pt>
                <c:pt idx="23">
                  <c:v>C007114</c:v>
                </c:pt>
                <c:pt idx="24">
                  <c:v>C007115</c:v>
                </c:pt>
                <c:pt idx="25">
                  <c:v>C007116</c:v>
                </c:pt>
                <c:pt idx="26">
                  <c:v>C007117</c:v>
                </c:pt>
                <c:pt idx="27">
                  <c:v>C007118</c:v>
                </c:pt>
              </c:strCache>
            </c:strRef>
          </c:cat>
          <c:val>
            <c:numRef>
              <c:f>Sheet2!$Q$2:$Q$29</c:f>
              <c:numCache>
                <c:formatCode>General</c:formatCode>
                <c:ptCount val="28"/>
                <c:pt idx="0">
                  <c:v>2.6252015110729645</c:v>
                </c:pt>
                <c:pt idx="1">
                  <c:v>2.6910088264099503</c:v>
                </c:pt>
                <c:pt idx="2">
                  <c:v>1.2649026184684875</c:v>
                </c:pt>
                <c:pt idx="3">
                  <c:v>2.0564650466676575</c:v>
                </c:pt>
                <c:pt idx="4">
                  <c:v>2.6182411990172296</c:v>
                </c:pt>
                <c:pt idx="5">
                  <c:v>3.1317717248207271</c:v>
                </c:pt>
                <c:pt idx="6">
                  <c:v>1.8523547151673121</c:v>
                </c:pt>
                <c:pt idx="7">
                  <c:v>1.5426084580242498</c:v>
                </c:pt>
                <c:pt idx="8">
                  <c:v>0.96073494440051321</c:v>
                </c:pt>
                <c:pt idx="9">
                  <c:v>1.6237274025820421</c:v>
                </c:pt>
                <c:pt idx="10">
                  <c:v>1.7489371955992445</c:v>
                </c:pt>
                <c:pt idx="11">
                  <c:v>2.1850406061325645</c:v>
                </c:pt>
                <c:pt idx="12">
                  <c:v>2.4885853885601659</c:v>
                </c:pt>
                <c:pt idx="13">
                  <c:v>1.5358405637991885</c:v>
                </c:pt>
                <c:pt idx="14">
                  <c:v>1.8395381991459223</c:v>
                </c:pt>
                <c:pt idx="15">
                  <c:v>4.1140923963929792</c:v>
                </c:pt>
                <c:pt idx="16">
                  <c:v>3.1872731516167123</c:v>
                </c:pt>
                <c:pt idx="17">
                  <c:v>19.946738268572108</c:v>
                </c:pt>
                <c:pt idx="18">
                  <c:v>8.5683813110667408</c:v>
                </c:pt>
                <c:pt idx="19">
                  <c:v>6.9937622155477293</c:v>
                </c:pt>
                <c:pt idx="20">
                  <c:v>4.6020365796113403</c:v>
                </c:pt>
                <c:pt idx="21">
                  <c:v>1.2827243231693781</c:v>
                </c:pt>
                <c:pt idx="22">
                  <c:v>1.7197048363153129</c:v>
                </c:pt>
                <c:pt idx="23">
                  <c:v>6.8285707518894361</c:v>
                </c:pt>
                <c:pt idx="24">
                  <c:v>2.447704163219425</c:v>
                </c:pt>
                <c:pt idx="25">
                  <c:v>7.4499179249043088</c:v>
                </c:pt>
                <c:pt idx="26">
                  <c:v>13.877596745597421</c:v>
                </c:pt>
                <c:pt idx="27">
                  <c:v>15.828408148191256</c:v>
                </c:pt>
              </c:numCache>
            </c:numRef>
          </c:val>
          <c:extLst>
            <c:ext xmlns:c16="http://schemas.microsoft.com/office/drawing/2014/chart" uri="{C3380CC4-5D6E-409C-BE32-E72D297353CC}">
              <c16:uniqueId val="{00000002-9551-4593-900B-140D0FFAC08F}"/>
            </c:ext>
          </c:extLst>
        </c:ser>
        <c:ser>
          <c:idx val="3"/>
          <c:order val="3"/>
          <c:tx>
            <c:strRef>
              <c:f>Sheet2!$R$1</c:f>
              <c:strCache>
                <c:ptCount val="1"/>
                <c:pt idx="0">
                  <c:v>Assembly gene catalogs</c:v>
                </c:pt>
              </c:strCache>
            </c:strRef>
          </c:tx>
          <c:spPr>
            <a:solidFill>
              <a:schemeClr val="accent6"/>
            </a:solidFill>
            <a:ln>
              <a:noFill/>
            </a:ln>
            <a:effectLst/>
          </c:spPr>
          <c:invertIfNegative val="0"/>
          <c:cat>
            <c:strRef>
              <c:f>Sheet2!$A$2:$A$29</c:f>
              <c:strCache>
                <c:ptCount val="28"/>
                <c:pt idx="0">
                  <c:v>C007091</c:v>
                </c:pt>
                <c:pt idx="1">
                  <c:v>C007092</c:v>
                </c:pt>
                <c:pt idx="2">
                  <c:v>C007093</c:v>
                </c:pt>
                <c:pt idx="3">
                  <c:v>C007094</c:v>
                </c:pt>
                <c:pt idx="4">
                  <c:v>C007095</c:v>
                </c:pt>
                <c:pt idx="5">
                  <c:v>C007096</c:v>
                </c:pt>
                <c:pt idx="6">
                  <c:v>C007097</c:v>
                </c:pt>
                <c:pt idx="7">
                  <c:v>C007098</c:v>
                </c:pt>
                <c:pt idx="8">
                  <c:v>C007099</c:v>
                </c:pt>
                <c:pt idx="9">
                  <c:v>C007100</c:v>
                </c:pt>
                <c:pt idx="10">
                  <c:v>C007101</c:v>
                </c:pt>
                <c:pt idx="11">
                  <c:v>C007102</c:v>
                </c:pt>
                <c:pt idx="12">
                  <c:v>C007103</c:v>
                </c:pt>
                <c:pt idx="13">
                  <c:v>C007104</c:v>
                </c:pt>
                <c:pt idx="14">
                  <c:v>C007105</c:v>
                </c:pt>
                <c:pt idx="15">
                  <c:v>C007106</c:v>
                </c:pt>
                <c:pt idx="16">
                  <c:v>C007107</c:v>
                </c:pt>
                <c:pt idx="17">
                  <c:v>C007108</c:v>
                </c:pt>
                <c:pt idx="18">
                  <c:v>C007109</c:v>
                </c:pt>
                <c:pt idx="19">
                  <c:v>C007110</c:v>
                </c:pt>
                <c:pt idx="20">
                  <c:v>C007111</c:v>
                </c:pt>
                <c:pt idx="21">
                  <c:v>C007112</c:v>
                </c:pt>
                <c:pt idx="22">
                  <c:v>C007113</c:v>
                </c:pt>
                <c:pt idx="23">
                  <c:v>C007114</c:v>
                </c:pt>
                <c:pt idx="24">
                  <c:v>C007115</c:v>
                </c:pt>
                <c:pt idx="25">
                  <c:v>C007116</c:v>
                </c:pt>
                <c:pt idx="26">
                  <c:v>C007117</c:v>
                </c:pt>
                <c:pt idx="27">
                  <c:v>C007118</c:v>
                </c:pt>
              </c:strCache>
            </c:strRef>
          </c:cat>
          <c:val>
            <c:numRef>
              <c:f>Sheet2!$R$2:$R$29</c:f>
              <c:numCache>
                <c:formatCode>General</c:formatCode>
                <c:ptCount val="28"/>
                <c:pt idx="0">
                  <c:v>3.263308248152863</c:v>
                </c:pt>
                <c:pt idx="1">
                  <c:v>8.9782932128662285</c:v>
                </c:pt>
                <c:pt idx="2">
                  <c:v>8.7023108631949118</c:v>
                </c:pt>
                <c:pt idx="3">
                  <c:v>7.2664951333398262</c:v>
                </c:pt>
                <c:pt idx="4">
                  <c:v>8.6824364512937873</c:v>
                </c:pt>
                <c:pt idx="5">
                  <c:v>11.583313825754729</c:v>
                </c:pt>
                <c:pt idx="6">
                  <c:v>7.5667132412482445</c:v>
                </c:pt>
                <c:pt idx="7">
                  <c:v>5.6327583322758157</c:v>
                </c:pt>
                <c:pt idx="8">
                  <c:v>2.2776292083409371</c:v>
                </c:pt>
                <c:pt idx="9">
                  <c:v>6.719564564701173</c:v>
                </c:pt>
                <c:pt idx="10">
                  <c:v>5.4717684502874206</c:v>
                </c:pt>
                <c:pt idx="11">
                  <c:v>2.4596387060559008</c:v>
                </c:pt>
                <c:pt idx="12">
                  <c:v>3.1895354696774949</c:v>
                </c:pt>
                <c:pt idx="13">
                  <c:v>2.797529742959052</c:v>
                </c:pt>
                <c:pt idx="14">
                  <c:v>8.089904371940424</c:v>
                </c:pt>
                <c:pt idx="15">
                  <c:v>4.6809030497027431</c:v>
                </c:pt>
                <c:pt idx="16">
                  <c:v>10.263771385434149</c:v>
                </c:pt>
                <c:pt idx="17">
                  <c:v>13.784813017989642</c:v>
                </c:pt>
                <c:pt idx="18">
                  <c:v>7.728846837989499</c:v>
                </c:pt>
                <c:pt idx="19">
                  <c:v>7.63004074346017</c:v>
                </c:pt>
                <c:pt idx="20">
                  <c:v>5.4546581299603547</c:v>
                </c:pt>
                <c:pt idx="21">
                  <c:v>3.6372157395891795</c:v>
                </c:pt>
                <c:pt idx="22">
                  <c:v>14.730920788739271</c:v>
                </c:pt>
                <c:pt idx="23">
                  <c:v>27.69249065117036</c:v>
                </c:pt>
                <c:pt idx="24">
                  <c:v>14.474011205239599</c:v>
                </c:pt>
                <c:pt idx="25">
                  <c:v>8.1086026603084029</c:v>
                </c:pt>
                <c:pt idx="26">
                  <c:v>13.209536440655869</c:v>
                </c:pt>
                <c:pt idx="27">
                  <c:v>11.104087390257442</c:v>
                </c:pt>
              </c:numCache>
            </c:numRef>
          </c:val>
          <c:extLst>
            <c:ext xmlns:c16="http://schemas.microsoft.com/office/drawing/2014/chart" uri="{C3380CC4-5D6E-409C-BE32-E72D297353CC}">
              <c16:uniqueId val="{00000003-9551-4593-900B-140D0FFAC08F}"/>
            </c:ext>
          </c:extLst>
        </c:ser>
        <c:dLbls>
          <c:showLegendKey val="0"/>
          <c:showVal val="0"/>
          <c:showCatName val="0"/>
          <c:showSerName val="0"/>
          <c:showPercent val="0"/>
          <c:showBubbleSize val="0"/>
        </c:dLbls>
        <c:gapWidth val="150"/>
        <c:overlap val="100"/>
        <c:axId val="103527424"/>
        <c:axId val="70236928"/>
      </c:barChart>
      <c:catAx>
        <c:axId val="10352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zh-CN"/>
          </a:p>
        </c:txPr>
        <c:crossAx val="70236928"/>
        <c:crosses val="autoZero"/>
        <c:auto val="1"/>
        <c:lblAlgn val="ctr"/>
        <c:lblOffset val="100"/>
        <c:noMultiLvlLbl val="0"/>
      </c:catAx>
      <c:valAx>
        <c:axId val="70236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zh-CN" sz="1600" dirty="0" err="1">
                    <a:solidFill>
                      <a:schemeClr val="tx1"/>
                    </a:solidFill>
                  </a:rPr>
                  <a:t>Mappiing</a:t>
                </a:r>
                <a:r>
                  <a:rPr lang="en-US" altLang="zh-CN" sz="1600" baseline="0" dirty="0">
                    <a:solidFill>
                      <a:schemeClr val="tx1"/>
                    </a:solidFill>
                  </a:rPr>
                  <a:t> Ratio (%)</a:t>
                </a:r>
                <a:endParaRPr lang="zh-CN" altLang="en-US" sz="1600" dirty="0">
                  <a:solidFill>
                    <a:schemeClr val="tx1"/>
                  </a:solidFill>
                </a:endParaRPr>
              </a:p>
            </c:rich>
          </c:tx>
          <c:layout>
            <c:manualLayout>
              <c:xMode val="edge"/>
              <c:yMode val="edge"/>
              <c:x val="2.3391812865497075E-2"/>
              <c:y val="0.3287812352742621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crossAx val="103527424"/>
        <c:crosses val="autoZero"/>
        <c:crossBetween val="between"/>
      </c:valAx>
      <c:spPr>
        <a:noFill/>
        <a:ln>
          <a:noFill/>
        </a:ln>
        <a:effectLst/>
      </c:spPr>
    </c:plotArea>
    <c:legend>
      <c:legendPos val="b"/>
      <c:layout>
        <c:manualLayout>
          <c:xMode val="edge"/>
          <c:yMode val="edge"/>
          <c:x val="0.15605554493465618"/>
          <c:y val="0.25944523918056372"/>
          <c:w val="0.32013896981315565"/>
          <c:h val="0.309922077074266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34130-9B2F-444C-BC4F-15CDBE338D2D}" type="datetimeFigureOut">
              <a:rPr lang="zh-CN" altLang="en-US" smtClean="0"/>
              <a:t>2017/3/7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C8C18-1BF6-4029-9D81-14750A7CF060}" type="slidenum">
              <a:rPr lang="zh-CN" altLang="en-US" smtClean="0"/>
              <a:t>‹#›</a:t>
            </a:fld>
            <a:endParaRPr lang="zh-CN" altLang="en-US"/>
          </a:p>
        </p:txBody>
      </p:sp>
    </p:spTree>
    <p:extLst>
      <p:ext uri="{BB962C8B-B14F-4D97-AF65-F5344CB8AC3E}">
        <p14:creationId xmlns:p14="http://schemas.microsoft.com/office/powerpoint/2010/main" val="2532348614"/>
      </p:ext>
    </p:extLst>
  </p:cSld>
  <p:clrMap bg1="lt1" tx1="dk1" bg2="lt2" tx2="dk2" accent1="accent1" accent2="accent2" accent3="accent3" accent4="accent4" accent5="accent5" accent6="accent6" hlink="hlink" folHlink="folHlink"/>
  <p:notesStyle>
    <a:lvl1pPr marL="0" algn="l" defTabSz="913748" rtl="0" eaLnBrk="1" latinLnBrk="0" hangingPunct="1">
      <a:defRPr sz="1200" kern="1200">
        <a:solidFill>
          <a:schemeClr val="tx1"/>
        </a:solidFill>
        <a:latin typeface="+mn-lt"/>
        <a:ea typeface="+mn-ea"/>
        <a:cs typeface="+mn-cs"/>
      </a:defRPr>
    </a:lvl1pPr>
    <a:lvl2pPr marL="456854" algn="l" defTabSz="913748" rtl="0" eaLnBrk="1" latinLnBrk="0" hangingPunct="1">
      <a:defRPr sz="1200" kern="1200">
        <a:solidFill>
          <a:schemeClr val="tx1"/>
        </a:solidFill>
        <a:latin typeface="+mn-lt"/>
        <a:ea typeface="+mn-ea"/>
        <a:cs typeface="+mn-cs"/>
      </a:defRPr>
    </a:lvl2pPr>
    <a:lvl3pPr marL="913748" algn="l" defTabSz="913748" rtl="0" eaLnBrk="1" latinLnBrk="0" hangingPunct="1">
      <a:defRPr sz="1200" kern="1200">
        <a:solidFill>
          <a:schemeClr val="tx1"/>
        </a:solidFill>
        <a:latin typeface="+mn-lt"/>
        <a:ea typeface="+mn-ea"/>
        <a:cs typeface="+mn-cs"/>
      </a:defRPr>
    </a:lvl3pPr>
    <a:lvl4pPr marL="1370614" algn="l" defTabSz="913748" rtl="0" eaLnBrk="1" latinLnBrk="0" hangingPunct="1">
      <a:defRPr sz="1200" kern="1200">
        <a:solidFill>
          <a:schemeClr val="tx1"/>
        </a:solidFill>
        <a:latin typeface="+mn-lt"/>
        <a:ea typeface="+mn-ea"/>
        <a:cs typeface="+mn-cs"/>
      </a:defRPr>
    </a:lvl4pPr>
    <a:lvl5pPr marL="1827494" algn="l" defTabSz="913748" rtl="0" eaLnBrk="1" latinLnBrk="0" hangingPunct="1">
      <a:defRPr sz="1200" kern="1200">
        <a:solidFill>
          <a:schemeClr val="tx1"/>
        </a:solidFill>
        <a:latin typeface="+mn-lt"/>
        <a:ea typeface="+mn-ea"/>
        <a:cs typeface="+mn-cs"/>
      </a:defRPr>
    </a:lvl5pPr>
    <a:lvl6pPr marL="2284347" algn="l" defTabSz="913748" rtl="0" eaLnBrk="1" latinLnBrk="0" hangingPunct="1">
      <a:defRPr sz="1200" kern="1200">
        <a:solidFill>
          <a:schemeClr val="tx1"/>
        </a:solidFill>
        <a:latin typeface="+mn-lt"/>
        <a:ea typeface="+mn-ea"/>
        <a:cs typeface="+mn-cs"/>
      </a:defRPr>
    </a:lvl6pPr>
    <a:lvl7pPr marL="2741201" algn="l" defTabSz="913748" rtl="0" eaLnBrk="1" latinLnBrk="0" hangingPunct="1">
      <a:defRPr sz="1200" kern="1200">
        <a:solidFill>
          <a:schemeClr val="tx1"/>
        </a:solidFill>
        <a:latin typeface="+mn-lt"/>
        <a:ea typeface="+mn-ea"/>
        <a:cs typeface="+mn-cs"/>
      </a:defRPr>
    </a:lvl7pPr>
    <a:lvl8pPr marL="3198080" algn="l" defTabSz="913748" rtl="0" eaLnBrk="1" latinLnBrk="0" hangingPunct="1">
      <a:defRPr sz="1200" kern="1200">
        <a:solidFill>
          <a:schemeClr val="tx1"/>
        </a:solidFill>
        <a:latin typeface="+mn-lt"/>
        <a:ea typeface="+mn-ea"/>
        <a:cs typeface="+mn-cs"/>
      </a:defRPr>
    </a:lvl8pPr>
    <a:lvl9pPr marL="3654947" algn="l" defTabSz="9137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3" Type="http://schemas.openxmlformats.org/officeDocument/2006/relationships/hyperlink" Target="https://www.ncbi.nlm.nih.gov/Taxonomy/Browser/wwwtax.cgi?mode=Undef&amp;id=189478&amp;lvl=3&amp;lin=f&amp;keep=1&amp;srchmode=1&amp;unlock" TargetMode="External"/><Relationship Id="rId18" Type="http://schemas.openxmlformats.org/officeDocument/2006/relationships/hyperlink" Target="https://www.ncbi.nlm.nih.gov/Taxonomy/Browser/wwwtax.cgi?mode=Undef&amp;id=131567&amp;lvl=3&amp;keep=1&amp;srchmode=1&amp;unlock" TargetMode="External"/><Relationship Id="rId26" Type="http://schemas.openxmlformats.org/officeDocument/2006/relationships/hyperlink" Target="https://www.ncbi.nlm.nih.gov/Taxonomy/Browser/wwwtax.cgi?mode=Undef&amp;id=716546&amp;lvl=3&amp;keep=1&amp;srchmode=1&amp;unlock" TargetMode="External"/><Relationship Id="rId39" Type="http://schemas.openxmlformats.org/officeDocument/2006/relationships/hyperlink" Target="https://www.ncbi.nlm.nih.gov/Taxonomy/Browser/wwwtax.cgi?mode=Undef&amp;id=27971&amp;lvl=3&amp;lin=s&amp;keep=1&amp;srchmode=1&amp;unlock&amp;log_op=lineage_toggle" TargetMode="External"/><Relationship Id="rId21" Type="http://schemas.openxmlformats.org/officeDocument/2006/relationships/hyperlink" Target="https://www.ncbi.nlm.nih.gov/Taxonomy/Browser/wwwtax.cgi?mode=Undef&amp;id=4751&amp;lvl=3&amp;keep=1&amp;srchmode=1&amp;unlock" TargetMode="External"/><Relationship Id="rId34" Type="http://schemas.openxmlformats.org/officeDocument/2006/relationships/hyperlink" Target="https://www.ncbi.nlm.nih.gov/Taxonomy/Browser/wwwtax.cgi?mode=Undef&amp;id=1224&amp;lvl=3&amp;lin=f&amp;keep=1&amp;srchmode=1&amp;unlock" TargetMode="External"/><Relationship Id="rId42" Type="http://schemas.openxmlformats.org/officeDocument/2006/relationships/hyperlink" Target="https://www.ncbi.nlm.nih.gov/Taxonomy/Browser/wwwtax.cgi?mode=Undef&amp;id=27970&amp;lvl=3&amp;lin=f&amp;keep=1&amp;srchmode=1&amp;unlock" TargetMode="External"/><Relationship Id="rId47" Type="http://schemas.openxmlformats.org/officeDocument/2006/relationships/hyperlink" Target="https://www.ncbi.nlm.nih.gov/Taxonomy/Browser/wwwtax.cgi?mode=Undef&amp;id=136843&amp;lvl=3&amp;lin=f&amp;keep=1&amp;srchmode=1&amp;unlock" TargetMode="External"/><Relationship Id="rId50" Type="http://schemas.openxmlformats.org/officeDocument/2006/relationships/hyperlink" Target="https://www.ncbi.nlm.nih.gov/Taxonomy/Browser/wwwtax.cgi?mode=Undef&amp;id=71617&amp;lvl=3&amp;lin=s&amp;keep=1&amp;srchmode=1&amp;unlock&amp;log_op=lineage_toggle" TargetMode="External"/><Relationship Id="rId55" Type="http://schemas.openxmlformats.org/officeDocument/2006/relationships/hyperlink" Target="https://www.ncbi.nlm.nih.gov/Taxonomy/Browser/wwwtax.cgi?mode=Undef&amp;id=5125&amp;lvl=3&amp;lin=f&amp;keep=1&amp;srchmode=1&amp;unlock" TargetMode="External"/><Relationship Id="rId63" Type="http://schemas.openxmlformats.org/officeDocument/2006/relationships/hyperlink" Target="https://www.ncbi.nlm.nih.gov/Taxonomy/Browser/wwwtax.cgi?mode=Undef&amp;id=1644061&amp;lvl=3&amp;lin=f&amp;keep=1&amp;srchmode=1&amp;unlock" TargetMode="External"/><Relationship Id="rId7" Type="http://schemas.openxmlformats.org/officeDocument/2006/relationships/hyperlink" Target="https://www.ncbi.nlm.nih.gov/Taxonomy/Browser/wwwtax.cgi?mode=Undef&amp;id=33154&amp;lvl=3&amp;lin=f&amp;keep=1&amp;srchmode=1&amp;unlock" TargetMode="External"/><Relationship Id="rId2" Type="http://schemas.openxmlformats.org/officeDocument/2006/relationships/slide" Target="../slides/slide35.xml"/><Relationship Id="rId16" Type="http://schemas.openxmlformats.org/officeDocument/2006/relationships/hyperlink" Target="https://www.ncbi.nlm.nih.gov/Taxonomy/Browser/wwwtax.cgi?mode=Undef&amp;id=314122&amp;lvl=3&amp;lin=f&amp;keep=1&amp;srchmode=1&amp;unlock" TargetMode="External"/><Relationship Id="rId20" Type="http://schemas.openxmlformats.org/officeDocument/2006/relationships/hyperlink" Target="https://www.ncbi.nlm.nih.gov/Taxonomy/Browser/wwwtax.cgi?mode=Undef&amp;id=33154&amp;lvl=3&amp;keep=1&amp;srchmode=1&amp;unlock" TargetMode="External"/><Relationship Id="rId29" Type="http://schemas.openxmlformats.org/officeDocument/2006/relationships/hyperlink" Target="https://www.ncbi.nlm.nih.gov/Taxonomy/Browser/wwwtax.cgi?mode=Undef&amp;id=221903&amp;lvl=3&amp;keep=1&amp;srchmode=1&amp;unlock" TargetMode="External"/><Relationship Id="rId41" Type="http://schemas.openxmlformats.org/officeDocument/2006/relationships/hyperlink" Target="https://www.ncbi.nlm.nih.gov/Taxonomy/Browser/wwwtax.cgi?mode=Undef&amp;id=6032&amp;lvl=3&amp;lin=f&amp;keep=1&amp;srchmode=1&amp;unlock" TargetMode="External"/><Relationship Id="rId54" Type="http://schemas.openxmlformats.org/officeDocument/2006/relationships/hyperlink" Target="https://www.ncbi.nlm.nih.gov/Taxonomy/Browser/wwwtax.cgi?mode=Undef&amp;id=222543&amp;lvl=3&amp;lin=f&amp;keep=1&amp;srchmode=1&amp;unlock" TargetMode="External"/><Relationship Id="rId62" Type="http://schemas.openxmlformats.org/officeDocument/2006/relationships/hyperlink" Target="https://www.ncbi.nlm.nih.gov/Taxonomy/Browser/wwwtax.cgi?mode=Undef&amp;id=1644060&amp;lvl=3&amp;lin=f&amp;keep=1&amp;srchmode=1&amp;unlock" TargetMode="External"/><Relationship Id="rId1" Type="http://schemas.openxmlformats.org/officeDocument/2006/relationships/notesMaster" Target="../notesMasters/notesMaster1.xml"/><Relationship Id="rId6" Type="http://schemas.openxmlformats.org/officeDocument/2006/relationships/hyperlink" Target="https://www.ncbi.nlm.nih.gov/Taxonomy/Browser/wwwtax.cgi?mode=Undef&amp;id=2759&amp;lvl=3&amp;lin=f&amp;keep=1&amp;srchmode=1&amp;unlock" TargetMode="External"/><Relationship Id="rId11" Type="http://schemas.openxmlformats.org/officeDocument/2006/relationships/hyperlink" Target="https://www.ncbi.nlm.nih.gov/Taxonomy/Browser/wwwtax.cgi?mode=Undef&amp;id=716545&amp;lvl=3&amp;lin=f&amp;keep=1&amp;srchmode=1&amp;unlock" TargetMode="External"/><Relationship Id="rId24" Type="http://schemas.openxmlformats.org/officeDocument/2006/relationships/hyperlink" Target="https://www.ncbi.nlm.nih.gov/Taxonomy/Browser/wwwtax.cgi?mode=Undef&amp;id=716545&amp;lvl=3&amp;keep=1&amp;srchmode=1&amp;unlock" TargetMode="External"/><Relationship Id="rId32" Type="http://schemas.openxmlformats.org/officeDocument/2006/relationships/hyperlink" Target="https://www.ncbi.nlm.nih.gov/Taxonomy/Browser/wwwtax.cgi?mode=Undef&amp;id=182337&amp;lvl=3&amp;lin=s&amp;keep=1&amp;srchmode=1&amp;unlock&amp;log_op=lineage_toggle" TargetMode="External"/><Relationship Id="rId37" Type="http://schemas.openxmlformats.org/officeDocument/2006/relationships/hyperlink" Target="https://www.ncbi.nlm.nih.gov/Taxonomy/Browser/wwwtax.cgi?mode=Undef&amp;id=1903409&amp;lvl=3&amp;lin=f&amp;keep=1&amp;srchmode=1&amp;unlock" TargetMode="External"/><Relationship Id="rId40" Type="http://schemas.openxmlformats.org/officeDocument/2006/relationships/hyperlink" Target="https://www.ncbi.nlm.nih.gov/Taxonomy/Browser/wwwtax.cgi?mode=Undef&amp;id=6029&amp;lvl=3&amp;lin=f&amp;keep=1&amp;srchmode=1&amp;unlock" TargetMode="External"/><Relationship Id="rId45" Type="http://schemas.openxmlformats.org/officeDocument/2006/relationships/hyperlink" Target="https://www.ncbi.nlm.nih.gov/Taxonomy/Browser/wwwtax.cgi?mode=Undef&amp;id=135621&amp;lvl=3&amp;lin=f&amp;keep=1&amp;srchmode=1&amp;unlock" TargetMode="External"/><Relationship Id="rId53" Type="http://schemas.openxmlformats.org/officeDocument/2006/relationships/hyperlink" Target="https://www.ncbi.nlm.nih.gov/Taxonomy/Browser/wwwtax.cgi?mode=Undef&amp;id=147550&amp;lvl=3&amp;lin=f&amp;keep=1&amp;srchmode=1&amp;unlock" TargetMode="External"/><Relationship Id="rId58" Type="http://schemas.openxmlformats.org/officeDocument/2006/relationships/hyperlink" Target="https://www.ncbi.nlm.nih.gov/Taxonomy/Browser/wwwtax.cgi?mode=Undef&amp;id=61858&amp;lvl=3&amp;lin=s&amp;keep=1&amp;srchmode=1&amp;unlock&amp;log_op=lineage_toggle" TargetMode="External"/><Relationship Id="rId5" Type="http://schemas.openxmlformats.org/officeDocument/2006/relationships/hyperlink" Target="https://www.ncbi.nlm.nih.gov/Taxonomy/Browser/wwwtax.cgi?mode=Undef&amp;id=131567&amp;lvl=3&amp;lin=f&amp;keep=1&amp;srchmode=1&amp;unlock" TargetMode="External"/><Relationship Id="rId15" Type="http://schemas.openxmlformats.org/officeDocument/2006/relationships/hyperlink" Target="https://www.ncbi.nlm.nih.gov/Taxonomy/Browser/wwwtax.cgi?mode=Undef&amp;id=47021&amp;lvl=3&amp;lin=f&amp;keep=1&amp;srchmode=1&amp;unlock" TargetMode="External"/><Relationship Id="rId23" Type="http://schemas.openxmlformats.org/officeDocument/2006/relationships/hyperlink" Target="https://www.ncbi.nlm.nih.gov/Taxonomy/Browser/wwwtax.cgi?mode=Undef&amp;id=4890&amp;lvl=3&amp;keep=1&amp;srchmode=1&amp;unlock" TargetMode="External"/><Relationship Id="rId28" Type="http://schemas.openxmlformats.org/officeDocument/2006/relationships/hyperlink" Target="https://www.ncbi.nlm.nih.gov/Taxonomy/Browser/wwwtax.cgi?mode=Undef&amp;id=147548&amp;lvl=3&amp;keep=1&amp;srchmode=1&amp;unlock" TargetMode="External"/><Relationship Id="rId36" Type="http://schemas.openxmlformats.org/officeDocument/2006/relationships/hyperlink" Target="https://www.ncbi.nlm.nih.gov/Taxonomy/Browser/wwwtax.cgi?mode=Undef&amp;id=91347&amp;lvl=3&amp;lin=f&amp;keep=1&amp;srchmode=1&amp;unlock" TargetMode="External"/><Relationship Id="rId49" Type="http://schemas.openxmlformats.org/officeDocument/2006/relationships/hyperlink" Target="https://www.ncbi.nlm.nih.gov/Taxonomy/Browser/wwwtax.cgi?mode=Undef&amp;id=53335&amp;lvl=3&amp;lin=f&amp;keep=1&amp;srchmode=1&amp;unlock" TargetMode="External"/><Relationship Id="rId57" Type="http://schemas.openxmlformats.org/officeDocument/2006/relationships/hyperlink" Target="https://www.ncbi.nlm.nih.gov/Taxonomy/Browser/wwwtax.cgi?mode=Undef&amp;id=29909&amp;lvl=3&amp;lin=f&amp;keep=1&amp;srchmode=1&amp;unlock" TargetMode="External"/><Relationship Id="rId61" Type="http://schemas.openxmlformats.org/officeDocument/2006/relationships/hyperlink" Target="https://www.ncbi.nlm.nih.gov/Taxonomy/Browser/wwwtax.cgi?mode=Undef&amp;id=183963&amp;lvl=3&amp;lin=f&amp;keep=1&amp;srchmode=1&amp;unlock" TargetMode="External"/><Relationship Id="rId10" Type="http://schemas.openxmlformats.org/officeDocument/2006/relationships/hyperlink" Target="https://www.ncbi.nlm.nih.gov/Taxonomy/Browser/wwwtax.cgi?mode=Undef&amp;id=4890&amp;lvl=3&amp;lin=f&amp;keep=1&amp;srchmode=1&amp;unlock" TargetMode="External"/><Relationship Id="rId19" Type="http://schemas.openxmlformats.org/officeDocument/2006/relationships/hyperlink" Target="https://www.ncbi.nlm.nih.gov/Taxonomy/Browser/wwwtax.cgi?mode=Undef&amp;id=2759&amp;lvl=3&amp;keep=1&amp;srchmode=1&amp;unlock" TargetMode="External"/><Relationship Id="rId31" Type="http://schemas.openxmlformats.org/officeDocument/2006/relationships/hyperlink" Target="https://www.ncbi.nlm.nih.gov/Taxonomy/Browser/wwwtax.cgi?mode=Undef&amp;id=78156&amp;lvl=3&amp;keep=1&amp;srchmode=1&amp;unlock" TargetMode="External"/><Relationship Id="rId44" Type="http://schemas.openxmlformats.org/officeDocument/2006/relationships/hyperlink" Target="https://www.ncbi.nlm.nih.gov/Taxonomy/Browser/wwwtax.cgi?mode=Undef&amp;id=72274&amp;lvl=3&amp;lin=f&amp;keep=1&amp;srchmode=1&amp;unlock" TargetMode="External"/><Relationship Id="rId52" Type="http://schemas.openxmlformats.org/officeDocument/2006/relationships/hyperlink" Target="https://www.ncbi.nlm.nih.gov/Taxonomy/Browser/wwwtax.cgi?mode=Undef&amp;id=715989&amp;lvl=3&amp;lin=f&amp;keep=1&amp;srchmode=1&amp;unlock" TargetMode="External"/><Relationship Id="rId60" Type="http://schemas.openxmlformats.org/officeDocument/2006/relationships/hyperlink" Target="https://www.ncbi.nlm.nih.gov/Taxonomy/Browser/wwwtax.cgi?mode=Undef&amp;id=28890&amp;lvl=3&amp;lin=f&amp;keep=1&amp;srchmode=1&amp;unlock" TargetMode="External"/><Relationship Id="rId4" Type="http://schemas.openxmlformats.org/officeDocument/2006/relationships/hyperlink" Target="https://www.ncbi.nlm.nih.gov/Taxonomy/Browser/wwwtax.cgi?mode=Root&amp;id=1&amp;lvl=3&amp;lin=f&amp;keep=1&amp;srchmode=1&amp;unlock" TargetMode="External"/><Relationship Id="rId9" Type="http://schemas.openxmlformats.org/officeDocument/2006/relationships/hyperlink" Target="https://www.ncbi.nlm.nih.gov/Taxonomy/Browser/wwwtax.cgi?mode=Undef&amp;id=451864&amp;lvl=3&amp;lin=f&amp;keep=1&amp;srchmode=1&amp;unlock" TargetMode="External"/><Relationship Id="rId14" Type="http://schemas.openxmlformats.org/officeDocument/2006/relationships/hyperlink" Target="https://www.ncbi.nlm.nih.gov/Taxonomy/Browser/wwwtax.cgi?mode=Undef&amp;id=189479&amp;lvl=3&amp;lin=f&amp;keep=1&amp;srchmode=1&amp;unlock" TargetMode="External"/><Relationship Id="rId22" Type="http://schemas.openxmlformats.org/officeDocument/2006/relationships/hyperlink" Target="https://www.ncbi.nlm.nih.gov/Taxonomy/Browser/wwwtax.cgi?mode=Undef&amp;id=451864&amp;lvl=3&amp;keep=1&amp;srchmode=1&amp;unlock" TargetMode="External"/><Relationship Id="rId27" Type="http://schemas.openxmlformats.org/officeDocument/2006/relationships/hyperlink" Target="https://www.ncbi.nlm.nih.gov/Taxonomy/Browser/wwwtax.cgi?mode=Undef&amp;id=715989&amp;lvl=3&amp;keep=1&amp;srchmode=1&amp;unlock" TargetMode="External"/><Relationship Id="rId30" Type="http://schemas.openxmlformats.org/officeDocument/2006/relationships/hyperlink" Target="https://www.ncbi.nlm.nih.gov/Taxonomy/Browser/wwwtax.cgi?mode=Undef&amp;id=34379&amp;lvl=3&amp;keep=1&amp;srchmode=1&amp;unlock" TargetMode="External"/><Relationship Id="rId35" Type="http://schemas.openxmlformats.org/officeDocument/2006/relationships/hyperlink" Target="https://www.ncbi.nlm.nih.gov/Taxonomy/Browser/wwwtax.cgi?mode=Undef&amp;id=1236&amp;lvl=3&amp;lin=f&amp;keep=1&amp;srchmode=1&amp;unlock" TargetMode="External"/><Relationship Id="rId43" Type="http://schemas.openxmlformats.org/officeDocument/2006/relationships/hyperlink" Target="https://www.ncbi.nlm.nih.gov/Taxonomy/Browser/wwwtax.cgi?mode=Undef&amp;id=294&amp;lvl=3&amp;lin=s&amp;keep=1&amp;srchmode=1&amp;unlock&amp;log_op=lineage_toggle" TargetMode="External"/><Relationship Id="rId48" Type="http://schemas.openxmlformats.org/officeDocument/2006/relationships/hyperlink" Target="https://www.ncbi.nlm.nih.gov/Taxonomy/Browser/wwwtax.cgi?mode=Undef&amp;id=470934&amp;lvl=3&amp;lin=s&amp;keep=1&amp;srchmode=1&amp;unlock&amp;log_op=lineage_toggle" TargetMode="External"/><Relationship Id="rId56" Type="http://schemas.openxmlformats.org/officeDocument/2006/relationships/hyperlink" Target="https://www.ncbi.nlm.nih.gov/Taxonomy/Browser/wwwtax.cgi?mode=Undef&amp;id=474942&amp;lvl=3&amp;lin=f&amp;keep=1&amp;srchmode=1&amp;unlock" TargetMode="External"/><Relationship Id="rId64" Type="http://schemas.openxmlformats.org/officeDocument/2006/relationships/hyperlink" Target="https://www.ncbi.nlm.nih.gov/Taxonomy/Browser/wwwtax.cgi?mode=Undef&amp;id=134813&amp;lvl=3&amp;lin=f&amp;keep=1&amp;srchmode=1&amp;unlock" TargetMode="External"/><Relationship Id="rId8" Type="http://schemas.openxmlformats.org/officeDocument/2006/relationships/hyperlink" Target="https://www.ncbi.nlm.nih.gov/Taxonomy/Browser/wwwtax.cgi?mode=Undef&amp;id=4751&amp;lvl=3&amp;lin=f&amp;keep=1&amp;srchmode=1&amp;unlock" TargetMode="External"/><Relationship Id="rId51" Type="http://schemas.openxmlformats.org/officeDocument/2006/relationships/hyperlink" Target="https://www.ncbi.nlm.nih.gov/Taxonomy/Browser/wwwtax.cgi?mode=Undef&amp;id=716546&amp;lvl=3&amp;lin=f&amp;keep=1&amp;srchmode=1&amp;unlock" TargetMode="External"/><Relationship Id="rId3" Type="http://schemas.openxmlformats.org/officeDocument/2006/relationships/hyperlink" Target="https://www.ncbi.nlm.nih.gov/Taxonomy/Browser/wwwtax.cgi?mode=Undef&amp;id=430498&amp;lvl=3&amp;lin=s&amp;keep=1&amp;srchmode=1&amp;unlock&amp;log_op=lineage_toggle" TargetMode="External"/><Relationship Id="rId12" Type="http://schemas.openxmlformats.org/officeDocument/2006/relationships/hyperlink" Target="https://www.ncbi.nlm.nih.gov/Taxonomy/Browser/wwwtax.cgi?mode=Undef&amp;id=147538&amp;lvl=3&amp;lin=f&amp;keep=1&amp;srchmode=1&amp;unlock" TargetMode="External"/><Relationship Id="rId17" Type="http://schemas.openxmlformats.org/officeDocument/2006/relationships/hyperlink" Target="https://www.ncbi.nlm.nih.gov/Taxonomy/Browser/wwwtax.cgi?mode=Info&amp;id=342668&amp;lvl=3&amp;keep=1&amp;srchmode=1&amp;unlock&amp;lin=s&amp;log_op=lineage_toggle" TargetMode="External"/><Relationship Id="rId25" Type="http://schemas.openxmlformats.org/officeDocument/2006/relationships/hyperlink" Target="https://www.ncbi.nlm.nih.gov/Taxonomy/Browser/wwwtax.cgi?mode=Undef&amp;id=147538&amp;lvl=3&amp;keep=1&amp;srchmode=1&amp;unlock" TargetMode="External"/><Relationship Id="rId33" Type="http://schemas.openxmlformats.org/officeDocument/2006/relationships/hyperlink" Target="https://www.ncbi.nlm.nih.gov/Taxonomy/Browser/wwwtax.cgi?mode=Undef&amp;id=2&amp;lvl=3&amp;lin=f&amp;keep=1&amp;srchmode=1&amp;unlock" TargetMode="External"/><Relationship Id="rId38" Type="http://schemas.openxmlformats.org/officeDocument/2006/relationships/hyperlink" Target="https://www.ncbi.nlm.nih.gov/Taxonomy/Browser/wwwtax.cgi?mode=Undef&amp;id=551&amp;lvl=3&amp;lin=f&amp;keep=1&amp;srchmode=1&amp;unlock" TargetMode="External"/><Relationship Id="rId46" Type="http://schemas.openxmlformats.org/officeDocument/2006/relationships/hyperlink" Target="https://www.ncbi.nlm.nih.gov/Taxonomy/Browser/wwwtax.cgi?mode=Undef&amp;id=286&amp;lvl=3&amp;lin=f&amp;keep=1&amp;srchmode=1&amp;unlock" TargetMode="External"/><Relationship Id="rId59" Type="http://schemas.openxmlformats.org/officeDocument/2006/relationships/hyperlink" Target="https://www.ncbi.nlm.nih.gov/Taxonomy/Browser/wwwtax.cgi?mode=Undef&amp;id=2157&amp;lvl=3&amp;lin=f&amp;keep=1&amp;srchmode=1&amp;unlock"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ncbi.nlm.nih.gov/Taxonomy/Browser/wwwtax.cgi?mode=Undef&amp;id=28889&amp;lvl=3&amp;lin=f&amp;keep=1&amp;srchmode=1&amp;unlock" TargetMode="External"/><Relationship Id="rId13" Type="http://schemas.openxmlformats.org/officeDocument/2006/relationships/hyperlink" Target="https://www.ncbi.nlm.nih.gov/Taxonomy/Browser/wwwtax.cgi?mode=Info&amp;id=2285&amp;lvl=3&amp;lin=f&amp;keep=1&amp;srchmode=1&amp;unlock" TargetMode="External"/><Relationship Id="rId3" Type="http://schemas.openxmlformats.org/officeDocument/2006/relationships/hyperlink" Target="https://www.ncbi.nlm.nih.gov/Taxonomy/Browser/wwwtax.cgi?mode=Undef&amp;id=2285&amp;lvl=3&amp;lin=s&amp;keep=1&amp;srchmode=1&amp;unlock&amp;log_op=lineage_toggle" TargetMode="External"/><Relationship Id="rId7" Type="http://schemas.openxmlformats.org/officeDocument/2006/relationships/hyperlink" Target="https://www.ncbi.nlm.nih.gov/Taxonomy/Browser/wwwtax.cgi?mode=Undef&amp;id=1783275&amp;lvl=3&amp;lin=f&amp;keep=1&amp;srchmode=1&amp;unlock" TargetMode="External"/><Relationship Id="rId12" Type="http://schemas.openxmlformats.org/officeDocument/2006/relationships/hyperlink" Target="https://www.ncbi.nlm.nih.gov/Taxonomy/Browser/wwwtax.cgi?mode=Undef&amp;id=2284&amp;lvl=3&amp;lin=f&amp;keep=1&amp;srchmode=1&amp;unlock"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ncbi.nlm.nih.gov/Taxonomy/Browser/wwwtax.cgi?mode=Undef&amp;id=2157&amp;lvl=3&amp;lin=f&amp;keep=1&amp;srchmode=1&amp;unlock" TargetMode="External"/><Relationship Id="rId11" Type="http://schemas.openxmlformats.org/officeDocument/2006/relationships/hyperlink" Target="https://www.ncbi.nlm.nih.gov/Taxonomy/Browser/wwwtax.cgi?mode=Undef&amp;id=118883&amp;lvl=3&amp;lin=f&amp;keep=1&amp;srchmode=1&amp;unlock" TargetMode="External"/><Relationship Id="rId5" Type="http://schemas.openxmlformats.org/officeDocument/2006/relationships/hyperlink" Target="https://www.ncbi.nlm.nih.gov/Taxonomy/Browser/wwwtax.cgi?mode=Undef&amp;id=131567&amp;lvl=3&amp;lin=f&amp;keep=1&amp;srchmode=1&amp;unlock" TargetMode="External"/><Relationship Id="rId10" Type="http://schemas.openxmlformats.org/officeDocument/2006/relationships/hyperlink" Target="https://www.ncbi.nlm.nih.gov/Taxonomy/Browser/wwwtax.cgi?mode=Undef&amp;id=2281&amp;lvl=3&amp;lin=f&amp;keep=1&amp;srchmode=1&amp;unlock" TargetMode="External"/><Relationship Id="rId4" Type="http://schemas.openxmlformats.org/officeDocument/2006/relationships/hyperlink" Target="https://www.ncbi.nlm.nih.gov/Taxonomy/Browser/wwwtax.cgi?mode=Root&amp;id=1&amp;lvl=3&amp;lin=f&amp;keep=1&amp;srchmode=1&amp;unlock" TargetMode="External"/><Relationship Id="rId9" Type="http://schemas.openxmlformats.org/officeDocument/2006/relationships/hyperlink" Target="https://www.ncbi.nlm.nih.gov/Taxonomy/Browser/wwwtax.cgi?mode=Undef&amp;id=183924&amp;lvl=3&amp;lin=f&amp;keep=1&amp;srchmode=1&amp;unlock"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Barnett Kramer, M.D., M.P.H., Director, Division of Cancer Prevention, National Cancer Institute</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Sudhir Srivastava, Ph.D., M.P.H., National Cancer Institute</a:t>
            </a:r>
            <a:endParaRPr lang="zh-CN" altLang="zh-CN" sz="1200" kern="1200" dirty="0" smtClean="0">
              <a:solidFill>
                <a:schemeClr val="tx1"/>
              </a:solidFill>
              <a:effectLst/>
              <a:latin typeface="+mn-lt"/>
              <a:ea typeface="+mn-ea"/>
              <a:cs typeface="+mn-cs"/>
            </a:endParaRPr>
          </a:p>
          <a:p>
            <a:pPr lvl="0">
              <a:spcBef>
                <a:spcPts val="0"/>
              </a:spcBef>
              <a:buNone/>
            </a:pPr>
            <a:endParaRPr lang="en-US" dirty="0" smtClean="0"/>
          </a:p>
          <a:p>
            <a:pPr lvl="0">
              <a:spcBef>
                <a:spcPts val="0"/>
              </a:spcBef>
              <a:buNone/>
            </a:pPr>
            <a:r>
              <a:rPr lang="en-US" altLang="zh-CN" dirty="0" smtClean="0"/>
              <a:t>Dear Dr. Kramer</a:t>
            </a:r>
          </a:p>
          <a:p>
            <a:pPr lvl="0">
              <a:spcBef>
                <a:spcPts val="0"/>
              </a:spcBef>
              <a:buNone/>
            </a:pPr>
            <a:r>
              <a:rPr lang="en-US" altLang="zh-CN" dirty="0" smtClean="0"/>
              <a:t>Dear</a:t>
            </a:r>
            <a:r>
              <a:rPr lang="en-US" altLang="zh-CN" baseline="0" dirty="0" smtClean="0"/>
              <a:t> </a:t>
            </a:r>
            <a:r>
              <a:rPr lang="en-US" altLang="zh-CN" dirty="0" smtClean="0"/>
              <a:t>Dr. Srivastava</a:t>
            </a:r>
          </a:p>
          <a:p>
            <a:pPr lvl="0">
              <a:spcBef>
                <a:spcPts val="0"/>
              </a:spcBef>
              <a:buNone/>
            </a:pPr>
            <a:r>
              <a:rPr lang="en-US" dirty="0" smtClean="0"/>
              <a:t>Dear colleagues and friends:</a:t>
            </a:r>
          </a:p>
          <a:p>
            <a:pPr lvl="0">
              <a:spcBef>
                <a:spcPts val="0"/>
              </a:spcBef>
              <a:buNone/>
            </a:pPr>
            <a:endParaRPr lang="en-US" dirty="0" smtClean="0"/>
          </a:p>
          <a:p>
            <a:pPr lvl="0">
              <a:spcBef>
                <a:spcPts val="0"/>
              </a:spcBef>
              <a:buNone/>
            </a:pPr>
            <a:r>
              <a:rPr lang="en-US" dirty="0" smtClean="0"/>
              <a:t>It</a:t>
            </a:r>
            <a:r>
              <a:rPr lang="en-US" baseline="0" dirty="0" smtClean="0"/>
              <a:t> is my great honor to be invited to give a talk on behalf of our group from the </a:t>
            </a:r>
            <a:r>
              <a:rPr lang="en-US" i="1" baseline="0" dirty="0" smtClean="0"/>
              <a:t>Chinese Academy of Science </a:t>
            </a:r>
            <a:r>
              <a:rPr lang="en-US" baseline="0" dirty="0" smtClean="0"/>
              <a:t>- </a:t>
            </a:r>
            <a:r>
              <a:rPr lang="de-DE" altLang="zh-CN" i="1" dirty="0" smtClean="0">
                <a:effectLst/>
              </a:rPr>
              <a:t>Max-Planck-Gesellschaft  (Society)</a:t>
            </a:r>
            <a:r>
              <a:rPr lang="de-DE" altLang="zh-CN" i="1" baseline="0" dirty="0" smtClean="0">
                <a:effectLst/>
              </a:rPr>
              <a:t> </a:t>
            </a:r>
            <a:r>
              <a:rPr lang="de-DE" altLang="zh-CN" i="1" dirty="0" smtClean="0">
                <a:effectLst/>
              </a:rPr>
              <a:t>Partner Institute for Computational Biology (PICB) </a:t>
            </a:r>
            <a:r>
              <a:rPr lang="de-DE" altLang="zh-CN" i="0" dirty="0" smtClean="0">
                <a:effectLst/>
              </a:rPr>
              <a:t>to</a:t>
            </a:r>
            <a:r>
              <a:rPr lang="de-DE" altLang="zh-CN" i="0" baseline="0" dirty="0" smtClean="0">
                <a:effectLst/>
              </a:rPr>
              <a:t> report to this meeting about our collaboration wiht the NCI organized EDRN project with close collaboration with CPDR.</a:t>
            </a:r>
          </a:p>
          <a:p>
            <a:pPr lvl="0">
              <a:spcBef>
                <a:spcPts val="0"/>
              </a:spcBef>
              <a:buNone/>
            </a:pPr>
            <a:endParaRPr lang="de-DE" i="0" baseline="0" dirty="0" smtClean="0">
              <a:effectLst/>
            </a:endParaRPr>
          </a:p>
          <a:p>
            <a:pPr lvl="0">
              <a:spcBef>
                <a:spcPts val="0"/>
              </a:spcBef>
              <a:buNone/>
            </a:pPr>
            <a:r>
              <a:rPr lang="de-DE" i="0" baseline="0" dirty="0" smtClean="0">
                <a:effectLst/>
              </a:rPr>
              <a:t>Next slide</a:t>
            </a:r>
          </a:p>
          <a:p>
            <a:pPr lvl="0">
              <a:spcBef>
                <a:spcPts val="0"/>
              </a:spcBef>
              <a:buNone/>
            </a:pPr>
            <a:endParaRPr dirty="0"/>
          </a:p>
        </p:txBody>
      </p:sp>
    </p:spTree>
    <p:extLst>
      <p:ext uri="{BB962C8B-B14F-4D97-AF65-F5344CB8AC3E}">
        <p14:creationId xmlns:p14="http://schemas.microsoft.com/office/powerpoint/2010/main" val="297977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slide gives us an overview of our project. </a:t>
            </a:r>
            <a:r>
              <a:rPr lang="en-US" altLang="zh-CN" dirty="0" smtClean="0"/>
              <a:t>The PRAD data used in this</a:t>
            </a:r>
            <a:r>
              <a:rPr lang="en-US" altLang="zh-CN" baseline="0" dirty="0" smtClean="0"/>
              <a:t> study: (1) The CPDR dataset </a:t>
            </a:r>
            <a:r>
              <a:rPr lang="en-US" altLang="zh-CN" baseline="0" dirty="0" err="1" smtClean="0"/>
              <a:t>containes</a:t>
            </a:r>
            <a:r>
              <a:rPr lang="en-US" altLang="zh-CN" baseline="0" dirty="0" smtClean="0"/>
              <a:t> 7 AA and 7 CA prostate cancer samples, with both WGS and RNA-</a:t>
            </a:r>
            <a:r>
              <a:rPr lang="en-US" altLang="zh-CN" baseline="0" dirty="0" err="1" smtClean="0"/>
              <a:t>Seq</a:t>
            </a:r>
            <a:r>
              <a:rPr lang="en-US" altLang="zh-CN" baseline="0" dirty="0" smtClean="0"/>
              <a:t> data. (2) The RNA-</a:t>
            </a:r>
            <a:r>
              <a:rPr lang="en-US" altLang="zh-CN" baseline="0" dirty="0" err="1" smtClean="0"/>
              <a:t>seq</a:t>
            </a:r>
            <a:r>
              <a:rPr lang="en-US" altLang="zh-CN" baseline="0" dirty="0" smtClean="0"/>
              <a:t> data of 14 Chinese prostate cancer samples from ENA (European Nucleotide Archive); (3) TCGA level 3 prostate cancer data include RNA-</a:t>
            </a:r>
            <a:r>
              <a:rPr lang="en-US" altLang="zh-CN" baseline="0" dirty="0" err="1" smtClean="0"/>
              <a:t>seq</a:t>
            </a:r>
            <a:r>
              <a:rPr lang="en-US" altLang="zh-CN" baseline="0" dirty="0" smtClean="0"/>
              <a:t> and CNV data.  Because RNA-</a:t>
            </a:r>
            <a:r>
              <a:rPr lang="en-US" altLang="zh-CN" baseline="0" dirty="0" err="1" smtClean="0"/>
              <a:t>seq</a:t>
            </a:r>
            <a:r>
              <a:rPr lang="en-US" altLang="zh-CN" baseline="0" dirty="0" smtClean="0"/>
              <a:t> data are available in all of the 3 datasets, interrogatively analysis and comparison of the prostate cancer </a:t>
            </a:r>
            <a:r>
              <a:rPr lang="en-US" altLang="zh-CN" sz="1200" dirty="0" smtClean="0"/>
              <a:t>transcriptome</a:t>
            </a:r>
            <a:r>
              <a:rPr lang="en-US" altLang="zh-CN" sz="1200" baseline="0" dirty="0" smtClean="0"/>
              <a:t> is performed.</a:t>
            </a:r>
            <a:r>
              <a:rPr lang="en-US" altLang="zh-CN" baseline="0" dirty="0" smtClean="0"/>
              <a:t> We have other two major Aims, one is the genomic markers, initially focused on ERG (ERG fusion) and the another is trying to analyze the microorganisms paralyzed on the prostate cancer tissues.  Overall, taking the advantage of integrated data and a multi-”omics” analysis approach, we would like </a:t>
            </a:r>
            <a:r>
              <a:rPr lang="en-US" altLang="zh-CN" baseline="0" dirty="0" err="1" smtClean="0"/>
              <a:t>toanswer</a:t>
            </a:r>
            <a:r>
              <a:rPr lang="en-US" altLang="zh-CN" baseline="0" dirty="0" smtClean="0"/>
              <a:t> the question of Early Detection of Prostate Cancer in Caucasian American (CA), African American (AA) and Chinese/Asians.  </a:t>
            </a:r>
          </a:p>
          <a:p>
            <a:endParaRPr lang="en-US" altLang="zh-CN" baseline="0" dirty="0" smtClean="0"/>
          </a:p>
          <a:p>
            <a:r>
              <a:rPr lang="en-US" altLang="zh-CN" baseline="0" dirty="0" smtClean="0"/>
              <a:t>Next slide </a:t>
            </a:r>
            <a:endParaRPr lang="zh-CN" altLang="en-US" dirty="0"/>
          </a:p>
        </p:txBody>
      </p:sp>
      <p:sp>
        <p:nvSpPr>
          <p:cNvPr id="4" name="灯片编号占位符 3"/>
          <p:cNvSpPr>
            <a:spLocks noGrp="1"/>
          </p:cNvSpPr>
          <p:nvPr>
            <p:ph type="sldNum" sz="quarter" idx="10"/>
          </p:nvPr>
        </p:nvSpPr>
        <p:spPr/>
        <p:txBody>
          <a:bodyPr/>
          <a:lstStyle/>
          <a:p>
            <a:fld id="{F8CCA181-DD8E-499C-BE00-63BA4BE48080}" type="slidenum">
              <a:rPr lang="zh-CN" altLang="en-US" smtClean="0"/>
              <a:t>13</a:t>
            </a:fld>
            <a:endParaRPr lang="zh-CN" altLang="en-US"/>
          </a:p>
        </p:txBody>
      </p:sp>
    </p:spTree>
    <p:extLst>
      <p:ext uri="{BB962C8B-B14F-4D97-AF65-F5344CB8AC3E}">
        <p14:creationId xmlns:p14="http://schemas.microsoft.com/office/powerpoint/2010/main" val="2784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overview of identifying</a:t>
            </a:r>
            <a:r>
              <a:rPr lang="en-US" altLang="zh-CN" baseline="0" dirty="0" smtClean="0"/>
              <a:t> CNV regulators.  (1) Cell</a:t>
            </a:r>
            <a:r>
              <a:rPr lang="zh-CN" altLang="en-US" baseline="0" dirty="0" smtClean="0"/>
              <a:t>用的是什么数据？如何</a:t>
            </a:r>
            <a:r>
              <a:rPr lang="en-US" altLang="zh-CN" baseline="0" dirty="0" smtClean="0"/>
              <a:t>filter</a:t>
            </a:r>
            <a:r>
              <a:rPr lang="zh-CN" altLang="en-US" baseline="0" dirty="0" smtClean="0"/>
              <a:t>的？ </a:t>
            </a:r>
            <a:r>
              <a:rPr lang="en-US" altLang="zh-CN" baseline="0" dirty="0" smtClean="0"/>
              <a:t>(2) </a:t>
            </a:r>
            <a:r>
              <a:rPr lang="zh-CN" altLang="en-US" baseline="0" dirty="0" smtClean="0"/>
              <a:t>这里称为</a:t>
            </a:r>
            <a:r>
              <a:rPr lang="en-US" altLang="zh-CN" baseline="0" dirty="0" smtClean="0"/>
              <a:t>30 drivers</a:t>
            </a:r>
            <a:r>
              <a:rPr lang="zh-CN" altLang="en-US" baseline="0" dirty="0" smtClean="0"/>
              <a:t>，到后面，马上就变成</a:t>
            </a:r>
            <a:r>
              <a:rPr lang="en-US" altLang="zh-CN" baseline="0" dirty="0" smtClean="0"/>
              <a:t>30 CNV regulators?? </a:t>
            </a:r>
            <a:r>
              <a:rPr lang="zh-CN" altLang="en-US" baseline="0" dirty="0" smtClean="0"/>
              <a:t>不仅名称（</a:t>
            </a:r>
            <a:r>
              <a:rPr lang="en-US" altLang="zh-CN" baseline="0" dirty="0" smtClean="0"/>
              <a:t>driver vs regulator</a:t>
            </a:r>
            <a:r>
              <a:rPr lang="zh-CN" altLang="en-US" baseline="0" dirty="0" smtClean="0"/>
              <a:t>）不同；</a:t>
            </a:r>
            <a:r>
              <a:rPr lang="en-US" altLang="zh-CN" baseline="0" dirty="0" smtClean="0"/>
              <a:t>definition</a:t>
            </a:r>
            <a:r>
              <a:rPr lang="zh-CN" altLang="en-US" baseline="0" dirty="0" smtClean="0"/>
              <a:t>也不同，这里是综合了三种数据（</a:t>
            </a:r>
            <a:r>
              <a:rPr lang="en-US" altLang="zh-CN" baseline="0" dirty="0" smtClean="0"/>
              <a:t>CNV</a:t>
            </a:r>
            <a:r>
              <a:rPr lang="zh-CN" altLang="en-US" baseline="0" dirty="0" smtClean="0"/>
              <a:t>仅仅是其中一种），而后面一张，只剩下了</a:t>
            </a:r>
            <a:r>
              <a:rPr lang="en-US" altLang="zh-CN" baseline="0" dirty="0" smtClean="0"/>
              <a:t>CNV</a:t>
            </a:r>
            <a:r>
              <a:rPr lang="zh-CN" altLang="en-US" baseline="0" dirty="0" smtClean="0"/>
              <a:t>。太随便了！</a:t>
            </a:r>
            <a:r>
              <a:rPr lang="en-US" altLang="zh-CN" baseline="0" dirty="0" smtClean="0"/>
              <a:t>(3) most robust regulators</a:t>
            </a:r>
            <a:r>
              <a:rPr lang="zh-CN" altLang="en-US" baseline="0" dirty="0" smtClean="0"/>
              <a:t>后面加了</a:t>
            </a:r>
            <a:r>
              <a:rPr lang="en-US" altLang="zh-CN" baseline="0" dirty="0" smtClean="0"/>
              <a:t>1.e., </a:t>
            </a:r>
            <a:r>
              <a:rPr lang="zh-CN" altLang="en-US" baseline="0" dirty="0" smtClean="0"/>
              <a:t>也就是表明</a:t>
            </a:r>
            <a:r>
              <a:rPr lang="en-US" altLang="zh-CN" baseline="0" dirty="0" smtClean="0"/>
              <a:t>detected</a:t>
            </a:r>
            <a:r>
              <a:rPr lang="en-US" altLang="zh-CN" baseline="0" dirty="0" smtClean="0">
                <a:sym typeface="Symbol" panose="05050102010706020507" pitchFamily="18" charset="2"/>
              </a:rPr>
              <a:t>60 times</a:t>
            </a:r>
            <a:r>
              <a:rPr lang="zh-CN" altLang="en-US" baseline="0" dirty="0" smtClean="0">
                <a:sym typeface="Symbol" panose="05050102010706020507" pitchFamily="18" charset="2"/>
              </a:rPr>
              <a:t>就是</a:t>
            </a:r>
            <a:r>
              <a:rPr lang="en-US" altLang="zh-CN" baseline="0" dirty="0" smtClean="0">
                <a:sym typeface="Symbol" panose="05050102010706020507" pitchFamily="18" charset="2"/>
              </a:rPr>
              <a:t>most robust</a:t>
            </a:r>
            <a:r>
              <a:rPr lang="zh-CN" altLang="en-US" baseline="0" dirty="0" smtClean="0">
                <a:sym typeface="Symbol" panose="05050102010706020507" pitchFamily="18" charset="2"/>
              </a:rPr>
              <a:t>的“标准”，是吗？</a:t>
            </a:r>
            <a:endParaRPr lang="en-US" altLang="zh-CN" baseline="0" dirty="0" smtClean="0">
              <a:sym typeface="Symbol" panose="05050102010706020507" pitchFamily="18" charset="2"/>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sym typeface="Symbol" panose="05050102010706020507" pitchFamily="18" charset="2"/>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sym typeface="Symbol" panose="05050102010706020507" pitchFamily="18" charset="2"/>
              </a:rPr>
              <a:t>【</a:t>
            </a:r>
            <a:r>
              <a:rPr lang="zh-CN" altLang="en-US" baseline="0" dirty="0" smtClean="0">
                <a:sym typeface="Symbol" panose="05050102010706020507" pitchFamily="18" charset="2"/>
              </a:rPr>
              <a:t>（</a:t>
            </a:r>
            <a:r>
              <a:rPr lang="en-US" altLang="zh-CN" baseline="0" dirty="0" smtClean="0">
                <a:sym typeface="Symbol" panose="05050102010706020507" pitchFamily="18" charset="2"/>
              </a:rPr>
              <a:t>1</a:t>
            </a:r>
            <a:r>
              <a:rPr lang="zh-CN" altLang="en-US" baseline="0" dirty="0" smtClean="0">
                <a:sym typeface="Symbol" panose="05050102010706020507" pitchFamily="18" charset="2"/>
              </a:rPr>
              <a:t>）这篇</a:t>
            </a:r>
            <a:r>
              <a:rPr lang="en-US" altLang="zh-CN" baseline="0" dirty="0" smtClean="0">
                <a:sym typeface="Symbol" panose="05050102010706020507" pitchFamily="18" charset="2"/>
              </a:rPr>
              <a:t>cell</a:t>
            </a:r>
            <a:r>
              <a:rPr lang="zh-CN" altLang="en-US" baseline="0" dirty="0" smtClean="0">
                <a:sym typeface="Symbol" panose="05050102010706020507" pitchFamily="18" charset="2"/>
              </a:rPr>
              <a:t>就是</a:t>
            </a:r>
            <a:r>
              <a:rPr lang="en-US" altLang="zh-CN" baseline="0" dirty="0" smtClean="0">
                <a:sym typeface="Symbol" panose="05050102010706020507" pitchFamily="18" charset="2"/>
              </a:rPr>
              <a:t>TCGA</a:t>
            </a:r>
            <a:r>
              <a:rPr lang="zh-CN" altLang="en-US" baseline="0" dirty="0" smtClean="0">
                <a:sym typeface="Symbol" panose="05050102010706020507" pitchFamily="18" charset="2"/>
              </a:rPr>
              <a:t>发的</a:t>
            </a:r>
            <a:r>
              <a:rPr lang="en-US" altLang="zh-CN" baseline="0" dirty="0" smtClean="0">
                <a:sym typeface="Symbol" panose="05050102010706020507" pitchFamily="18" charset="2"/>
              </a:rPr>
              <a:t>paper</a:t>
            </a:r>
            <a:r>
              <a:rPr lang="zh-CN" altLang="en-US" baseline="0" dirty="0" smtClean="0">
                <a:sym typeface="Symbol" panose="05050102010706020507" pitchFamily="18" charset="2"/>
              </a:rPr>
              <a:t>。文章中给出了</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个</a:t>
            </a:r>
            <a:r>
              <a:rPr lang="en-US" altLang="zh-CN" sz="1200" kern="1200" dirty="0" smtClean="0">
                <a:solidFill>
                  <a:schemeClr val="tx1"/>
                </a:solidFill>
                <a:effectLst/>
                <a:latin typeface="+mn-lt"/>
                <a:ea typeface="+mn-ea"/>
                <a:cs typeface="+mn-cs"/>
              </a:rPr>
              <a:t>amplification</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35</a:t>
            </a:r>
            <a:r>
              <a:rPr lang="zh-CN" altLang="zh-CN" sz="1200" kern="1200" dirty="0" smtClean="0">
                <a:solidFill>
                  <a:schemeClr val="tx1"/>
                </a:solidFill>
                <a:effectLst/>
                <a:latin typeface="+mn-lt"/>
                <a:ea typeface="+mn-ea"/>
                <a:cs typeface="+mn-cs"/>
              </a:rPr>
              <a:t>个</a:t>
            </a:r>
            <a:r>
              <a:rPr lang="en-US" altLang="zh-CN" sz="1200" kern="1200" dirty="0" smtClean="0">
                <a:solidFill>
                  <a:schemeClr val="tx1"/>
                </a:solidFill>
                <a:effectLst/>
                <a:latin typeface="+mn-lt"/>
                <a:ea typeface="+mn-ea"/>
                <a:cs typeface="+mn-cs"/>
              </a:rPr>
              <a:t>deletion</a:t>
            </a:r>
            <a:r>
              <a:rPr lang="zh-CN" altLang="en-US" sz="1200" kern="1200" dirty="0" smtClean="0">
                <a:solidFill>
                  <a:schemeClr val="tx1"/>
                </a:solidFill>
                <a:effectLst/>
                <a:latin typeface="+mn-lt"/>
                <a:ea typeface="+mn-ea"/>
                <a:cs typeface="+mn-cs"/>
              </a:rPr>
              <a:t>区域（</a:t>
            </a:r>
            <a:r>
              <a:rPr lang="en-US" altLang="zh-CN" sz="1200" kern="1200" dirty="0" smtClean="0">
                <a:solidFill>
                  <a:schemeClr val="tx1"/>
                </a:solidFill>
                <a:effectLst/>
                <a:latin typeface="+mn-lt"/>
                <a:ea typeface="+mn-ea"/>
                <a:cs typeface="+mn-cs"/>
              </a:rPr>
              <a:t>q value &lt; 0.25, GISTIC 2.0</a:t>
            </a:r>
            <a:r>
              <a:rPr lang="zh-CN" altLang="en-US" sz="1200" kern="1200" dirty="0" smtClean="0">
                <a:solidFill>
                  <a:schemeClr val="tx1"/>
                </a:solidFill>
                <a:effectLst/>
                <a:latin typeface="+mn-lt"/>
                <a:ea typeface="+mn-ea"/>
                <a:cs typeface="+mn-cs"/>
              </a:rPr>
              <a:t>）。我们直接用了这篇文章给出的区域，然后</a:t>
            </a:r>
            <a:r>
              <a:rPr lang="en-US" altLang="zh-CN" sz="1200" kern="1200" dirty="0" smtClean="0">
                <a:solidFill>
                  <a:schemeClr val="tx1"/>
                </a:solidFill>
                <a:effectLst/>
                <a:latin typeface="+mn-lt"/>
                <a:ea typeface="+mn-ea"/>
                <a:cs typeface="+mn-cs"/>
              </a:rPr>
              <a:t>filter</a:t>
            </a:r>
            <a:r>
              <a:rPr lang="zh-CN" altLang="en-US" sz="1200" kern="1200" dirty="0" smtClean="0">
                <a:solidFill>
                  <a:schemeClr val="tx1"/>
                </a:solidFill>
                <a:effectLst/>
                <a:latin typeface="+mn-lt"/>
                <a:ea typeface="+mn-ea"/>
                <a:cs typeface="+mn-cs"/>
              </a:rPr>
              <a:t>掉了一些</a:t>
            </a:r>
            <a:r>
              <a:rPr lang="en-US" altLang="zh-CN" sz="1200" kern="1200" dirty="0" smtClean="0">
                <a:solidFill>
                  <a:schemeClr val="tx1"/>
                </a:solidFill>
                <a:effectLst/>
                <a:latin typeface="+mn-lt"/>
                <a:ea typeface="+mn-ea"/>
                <a:cs typeface="+mn-cs"/>
              </a:rPr>
              <a:t>microRNA</a:t>
            </a:r>
            <a:r>
              <a:rPr lang="zh-CN" altLang="en-US" sz="1200" kern="1200" dirty="0" smtClean="0">
                <a:solidFill>
                  <a:schemeClr val="tx1"/>
                </a:solidFill>
                <a:effectLst/>
                <a:latin typeface="+mn-lt"/>
                <a:ea typeface="+mn-ea"/>
                <a:cs typeface="+mn-cs"/>
              </a:rPr>
              <a:t>和不标准的基因名，得到这些区域内的</a:t>
            </a:r>
            <a:r>
              <a:rPr lang="en-US" altLang="zh-CN" sz="1200" dirty="0" smtClean="0">
                <a:solidFill>
                  <a:schemeClr val="accent2">
                    <a:lumMod val="75000"/>
                  </a:schemeClr>
                </a:solidFill>
              </a:rPr>
              <a:t>3145</a:t>
            </a:r>
            <a:r>
              <a:rPr lang="zh-CN" altLang="en-US" sz="1200" dirty="0" smtClean="0">
                <a:solidFill>
                  <a:schemeClr val="accent2">
                    <a:lumMod val="75000"/>
                  </a:schemeClr>
                </a:solidFill>
              </a:rPr>
              <a:t>个基因</a:t>
            </a:r>
            <a:r>
              <a:rPr lang="zh-CN" altLang="en-US" sz="1200" kern="1200" dirty="0" smtClean="0">
                <a:solidFill>
                  <a:schemeClr val="tx1"/>
                </a:solidFill>
                <a:effectLst/>
                <a:latin typeface="+mn-lt"/>
                <a:ea typeface="+mn-ea"/>
                <a:cs typeface="+mn-cs"/>
              </a:rPr>
              <a:t>。</a:t>
            </a:r>
            <a:endParaRPr lang="en-US" altLang="zh-CN" baseline="0" dirty="0" smtClean="0">
              <a:sym typeface="Symbol" panose="05050102010706020507" pitchFamily="18" charset="2"/>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sym typeface="Symbol" panose="05050102010706020507" pitchFamily="18" charset="2"/>
              </a:rPr>
              <a:t>（</a:t>
            </a:r>
            <a:r>
              <a:rPr lang="en-US" altLang="zh-CN" baseline="0" dirty="0" smtClean="0">
                <a:sym typeface="Symbol" panose="05050102010706020507" pitchFamily="18" charset="2"/>
              </a:rPr>
              <a:t>2</a:t>
            </a:r>
            <a:r>
              <a:rPr lang="zh-CN" altLang="en-US" baseline="0" dirty="0" smtClean="0">
                <a:sym typeface="Symbol" panose="05050102010706020507" pitchFamily="18" charset="2"/>
              </a:rPr>
              <a:t>）确实有这个问题，我们把名称统一了，挑选后的基因都称为“</a:t>
            </a:r>
            <a:r>
              <a:rPr lang="en-US" altLang="zh-CN" baseline="0" dirty="0" smtClean="0">
                <a:sym typeface="Symbol" panose="05050102010706020507" pitchFamily="18" charset="2"/>
              </a:rPr>
              <a:t>driver</a:t>
            </a:r>
            <a:r>
              <a:rPr lang="zh-CN" altLang="en-US" baseline="0" dirty="0" smtClean="0">
                <a:sym typeface="Symbol" panose="05050102010706020507" pitchFamily="18" charset="2"/>
              </a:rPr>
              <a:t>”。使用</a:t>
            </a:r>
            <a:r>
              <a:rPr lang="en-US" altLang="zh-CN" baseline="0" dirty="0" smtClean="0">
                <a:sym typeface="Symbol" panose="05050102010706020507" pitchFamily="18" charset="2"/>
              </a:rPr>
              <a:t>CNV+</a:t>
            </a:r>
            <a:r>
              <a:rPr lang="zh-CN" altLang="en-US" baseline="0" dirty="0" smtClean="0">
                <a:sym typeface="Symbol" panose="05050102010706020507" pitchFamily="18" charset="2"/>
              </a:rPr>
              <a:t>表达谱筛选出的</a:t>
            </a:r>
            <a:r>
              <a:rPr lang="en-US" altLang="zh-CN" baseline="0" dirty="0" smtClean="0">
                <a:sym typeface="Symbol" panose="05050102010706020507" pitchFamily="18" charset="2"/>
              </a:rPr>
              <a:t>drivers</a:t>
            </a:r>
            <a:r>
              <a:rPr lang="zh-CN" altLang="en-US" baseline="0" dirty="0" smtClean="0">
                <a:sym typeface="Symbol" panose="05050102010706020507" pitchFamily="18" charset="2"/>
              </a:rPr>
              <a:t>，称为</a:t>
            </a:r>
            <a:r>
              <a:rPr lang="en-US" altLang="zh-CN" baseline="0" dirty="0" smtClean="0">
                <a:sym typeface="Symbol" panose="05050102010706020507" pitchFamily="18" charset="2"/>
              </a:rPr>
              <a:t>CNV drivers</a:t>
            </a:r>
            <a:r>
              <a:rPr lang="zh-CN" altLang="en-US" baseline="0" dirty="0" smtClean="0">
                <a:sym typeface="Symbol" panose="05050102010706020507" pitchFamily="18" charset="2"/>
              </a:rPr>
              <a:t>； 后面也尝试了甲基化</a:t>
            </a:r>
            <a:r>
              <a:rPr lang="en-US" altLang="zh-CN" baseline="0" dirty="0" smtClean="0">
                <a:sym typeface="Symbol" panose="05050102010706020507" pitchFamily="18" charset="2"/>
              </a:rPr>
              <a:t>+</a:t>
            </a:r>
            <a:r>
              <a:rPr lang="zh-CN" altLang="en-US" baseline="0" dirty="0" smtClean="0">
                <a:sym typeface="Symbol" panose="05050102010706020507" pitchFamily="18" charset="2"/>
              </a:rPr>
              <a:t>表达谱筛选</a:t>
            </a:r>
            <a:r>
              <a:rPr lang="en-US" altLang="zh-CN" baseline="0" dirty="0" smtClean="0">
                <a:sym typeface="Symbol" panose="05050102010706020507" pitchFamily="18" charset="2"/>
              </a:rPr>
              <a:t>driver</a:t>
            </a:r>
            <a:r>
              <a:rPr lang="zh-CN" altLang="en-US" baseline="0" dirty="0" smtClean="0">
                <a:sym typeface="Symbol" panose="05050102010706020507" pitchFamily="18" charset="2"/>
              </a:rPr>
              <a:t>，称为</a:t>
            </a:r>
            <a:r>
              <a:rPr lang="en-US" altLang="zh-CN" baseline="0" dirty="0" smtClean="0">
                <a:sym typeface="Symbol" panose="05050102010706020507" pitchFamily="18" charset="2"/>
              </a:rPr>
              <a:t>methylation drivers</a:t>
            </a:r>
            <a:r>
              <a:rPr lang="zh-CN" altLang="en-US" baseline="0" dirty="0" smtClean="0">
                <a:sym typeface="Symbol" panose="05050102010706020507" pitchFamily="18" charset="2"/>
              </a:rPr>
              <a:t>。</a:t>
            </a:r>
            <a:endParaRPr lang="en-US" altLang="zh-CN" baseline="0" dirty="0" smtClean="0">
              <a:sym typeface="Symbol" panose="05050102010706020507" pitchFamily="18" charset="2"/>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sym typeface="Symbol" panose="05050102010706020507" pitchFamily="18" charset="2"/>
              </a:rPr>
              <a:t>（</a:t>
            </a:r>
            <a:r>
              <a:rPr lang="en-US" altLang="zh-CN" baseline="0" dirty="0" smtClean="0">
                <a:sym typeface="Symbol" panose="05050102010706020507" pitchFamily="18" charset="2"/>
              </a:rPr>
              <a:t>3</a:t>
            </a:r>
            <a:r>
              <a:rPr lang="zh-CN" altLang="en-US" baseline="0" dirty="0" smtClean="0">
                <a:sym typeface="Symbol" panose="05050102010706020507" pitchFamily="18" charset="2"/>
              </a:rPr>
              <a:t>）是的，被检测到</a:t>
            </a:r>
            <a:r>
              <a:rPr lang="en-US" altLang="zh-CN" baseline="0" dirty="0" smtClean="0">
                <a:sym typeface="Symbol" panose="05050102010706020507" pitchFamily="18" charset="2"/>
              </a:rPr>
              <a:t>&gt;60</a:t>
            </a:r>
            <a:r>
              <a:rPr lang="zh-CN" altLang="en-US" baseline="0" dirty="0" smtClean="0">
                <a:sym typeface="Symbol" panose="05050102010706020507" pitchFamily="18" charset="2"/>
              </a:rPr>
              <a:t>次我们就认为它是“</a:t>
            </a:r>
            <a:r>
              <a:rPr lang="en-US" altLang="zh-CN" baseline="0" dirty="0" smtClean="0">
                <a:sym typeface="Symbol" panose="05050102010706020507" pitchFamily="18" charset="2"/>
              </a:rPr>
              <a:t>most robust</a:t>
            </a:r>
            <a:r>
              <a:rPr lang="zh-CN" altLang="en-US" baseline="0" dirty="0" smtClean="0">
                <a:sym typeface="Symbol" panose="05050102010706020507" pitchFamily="18" charset="2"/>
              </a:rPr>
              <a:t>”的。这个阈值是参考了别人的文献中的阈值。</a:t>
            </a:r>
            <a:r>
              <a:rPr lang="en-US" altLang="zh-CN" baseline="0" dirty="0" smtClean="0">
                <a:sym typeface="Symbol" panose="05050102010706020507" pitchFamily="18" charset="2"/>
              </a:rPr>
              <a:t>】</a:t>
            </a:r>
            <a:endParaRPr lang="en-US" altLang="zh-CN" dirty="0" smtClean="0"/>
          </a:p>
        </p:txBody>
      </p:sp>
      <p:sp>
        <p:nvSpPr>
          <p:cNvPr id="4" name="灯片编号占位符 3"/>
          <p:cNvSpPr>
            <a:spLocks noGrp="1"/>
          </p:cNvSpPr>
          <p:nvPr>
            <p:ph type="sldNum" sz="quarter" idx="10"/>
          </p:nvPr>
        </p:nvSpPr>
        <p:spPr/>
        <p:txBody>
          <a:bodyPr/>
          <a:lstStyle/>
          <a:p>
            <a:fld id="{F8CCA181-DD8E-499C-BE00-63BA4BE4808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3650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30 CNV</a:t>
            </a:r>
            <a:r>
              <a:rPr lang="en-US" altLang="zh-CN" baseline="0" dirty="0" smtClean="0"/>
              <a:t> drivers (with CNV frequency in CA/AA) was shown in the table. The frequency was calculated using TCGA level 3 data. </a:t>
            </a:r>
          </a:p>
          <a:p>
            <a:r>
              <a:rPr lang="en-US" altLang="zh-CN" baseline="0" dirty="0" smtClean="0"/>
              <a:t>The reason why the frequency was slightly different from other studies: </a:t>
            </a:r>
          </a:p>
          <a:p>
            <a:pPr marL="228600" indent="-228600">
              <a:buAutoNum type="arabicParenR"/>
            </a:pPr>
            <a:r>
              <a:rPr lang="en-US" altLang="zh-CN" baseline="0" dirty="0" smtClean="0"/>
              <a:t>For ERG gene, fusion may caused by deletion or translocation. As a result, the CNV frequency would be lower than fusion frequency.</a:t>
            </a:r>
          </a:p>
          <a:p>
            <a:pPr marL="228600" marR="0" indent="-228600" algn="l" defTabSz="913838" rtl="0" eaLnBrk="1" fontAlgn="auto" latinLnBrk="0" hangingPunct="1">
              <a:lnSpc>
                <a:spcPct val="100000"/>
              </a:lnSpc>
              <a:spcBef>
                <a:spcPts val="0"/>
              </a:spcBef>
              <a:spcAft>
                <a:spcPts val="0"/>
              </a:spcAft>
              <a:buClrTx/>
              <a:buSzTx/>
              <a:buFontTx/>
              <a:buAutoNum type="arabicParenR"/>
              <a:tabLst/>
              <a:defRPr/>
            </a:pPr>
            <a:r>
              <a:rPr lang="en-US" altLang="zh-CN" baseline="0" dirty="0" smtClean="0"/>
              <a:t>Different cutoff of AMP/DEL. (Here we use: </a:t>
            </a:r>
            <a:r>
              <a:rPr lang="en-US" altLang="zh-CN" dirty="0" smtClean="0"/>
              <a:t>AMP: &gt; log(1.25), DEL: &lt; log(0.75))</a:t>
            </a:r>
          </a:p>
          <a:p>
            <a:pPr marL="228600" marR="0" indent="-228600" algn="l" defTabSz="913838" rtl="0" eaLnBrk="1" fontAlgn="auto" latinLnBrk="0" hangingPunct="1">
              <a:lnSpc>
                <a:spcPct val="100000"/>
              </a:lnSpc>
              <a:spcBef>
                <a:spcPts val="0"/>
              </a:spcBef>
              <a:spcAft>
                <a:spcPts val="0"/>
              </a:spcAft>
              <a:buClrTx/>
              <a:buSzTx/>
              <a:buFontTx/>
              <a:buAutoNum type="arabicParenR"/>
              <a:tabLst/>
              <a:defRPr/>
            </a:pPr>
            <a:r>
              <a:rPr lang="en-US" altLang="zh-CN" dirty="0" smtClean="0"/>
              <a:t>The frequency will be slightly different on different sample subset</a:t>
            </a:r>
            <a:r>
              <a:rPr lang="en-US" altLang="zh-CN" baseline="0" dirty="0" smtClean="0"/>
              <a:t> (</a:t>
            </a:r>
            <a:r>
              <a:rPr lang="en-US" altLang="zh-CN" dirty="0" smtClean="0"/>
              <a:t>we used 279 CA + 40 AA)</a:t>
            </a:r>
          </a:p>
          <a:p>
            <a:pPr marL="0" indent="0">
              <a:buNone/>
            </a:pPr>
            <a:endParaRPr lang="en-US" altLang="zh-CN" dirty="0" smtClean="0"/>
          </a:p>
        </p:txBody>
      </p:sp>
      <p:sp>
        <p:nvSpPr>
          <p:cNvPr id="4" name="灯片编号占位符 3"/>
          <p:cNvSpPr>
            <a:spLocks noGrp="1"/>
          </p:cNvSpPr>
          <p:nvPr>
            <p:ph type="sldNum" sz="quarter" idx="10"/>
          </p:nvPr>
        </p:nvSpPr>
        <p:spPr/>
        <p:txBody>
          <a:bodyPr/>
          <a:lstStyle/>
          <a:p>
            <a:fld id="{C43C8C18-1BF6-4029-9D81-14750A7CF060}" type="slidenum">
              <a:rPr lang="zh-CN" altLang="en-US" smtClean="0"/>
              <a:t>15</a:t>
            </a:fld>
            <a:endParaRPr lang="zh-CN" altLang="en-US"/>
          </a:p>
        </p:txBody>
      </p:sp>
    </p:spTree>
    <p:extLst>
      <p:ext uri="{BB962C8B-B14F-4D97-AF65-F5344CB8AC3E}">
        <p14:creationId xmlns:p14="http://schemas.microsoft.com/office/powerpoint/2010/main" val="353720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prstClr val="black"/>
                </a:solidFill>
              </a:rPr>
              <a:t>This table shows 10</a:t>
            </a:r>
            <a:r>
              <a:rPr lang="en-US" altLang="zh-CN" sz="1200" baseline="0" dirty="0" smtClean="0">
                <a:solidFill>
                  <a:prstClr val="black"/>
                </a:solidFill>
              </a:rPr>
              <a:t> CNV drivers </a:t>
            </a:r>
            <a:r>
              <a:rPr lang="en-US" altLang="zh-CN" sz="1200" dirty="0" smtClean="0">
                <a:solidFill>
                  <a:prstClr val="black"/>
                </a:solidFill>
              </a:rPr>
              <a:t>reported to be associated with prostate cancer in previous studies.  </a:t>
            </a:r>
            <a:r>
              <a:rPr lang="zh-CN" altLang="en-US" sz="1200" dirty="0" smtClean="0">
                <a:solidFill>
                  <a:prstClr val="black"/>
                </a:solidFill>
              </a:rPr>
              <a:t>注意，这里有“</a:t>
            </a:r>
            <a:r>
              <a:rPr lang="en-US" altLang="zh-CN" sz="1200" dirty="0" smtClean="0">
                <a:solidFill>
                  <a:prstClr val="black"/>
                </a:solidFill>
              </a:rPr>
              <a:t>previous studies</a:t>
            </a:r>
            <a:r>
              <a:rPr lang="zh-CN" altLang="en-US" sz="1200" dirty="0" smtClean="0">
                <a:solidFill>
                  <a:prstClr val="black"/>
                </a:solidFill>
              </a:rPr>
              <a:t>”，定义是明白的；与前面的定义（不明确的）一致吗？</a:t>
            </a:r>
            <a:endParaRPr lang="en-US" altLang="zh-CN" sz="1200" dirty="0" smtClean="0">
              <a:solidFill>
                <a:prstClr val="black"/>
              </a:solidFill>
            </a:endParaRPr>
          </a:p>
          <a:p>
            <a:endParaRPr lang="en-US" altLang="zh-CN" sz="1200" dirty="0" smtClean="0">
              <a:solidFill>
                <a:prstClr val="black"/>
              </a:solidFill>
            </a:endParaRPr>
          </a:p>
          <a:p>
            <a:endParaRPr lang="en-US" altLang="zh-CN" sz="1200" dirty="0" smtClean="0">
              <a:solidFill>
                <a:prstClr val="black"/>
              </a:solidFill>
            </a:endParaRPr>
          </a:p>
          <a:p>
            <a:r>
              <a:rPr lang="en-US" altLang="zh-CN" sz="1200" dirty="0" smtClean="0">
                <a:solidFill>
                  <a:prstClr val="black"/>
                </a:solidFill>
              </a:rPr>
              <a:t>【</a:t>
            </a:r>
            <a:r>
              <a:rPr lang="zh-CN" altLang="en-US" sz="1200" dirty="0" smtClean="0">
                <a:solidFill>
                  <a:prstClr val="black"/>
                </a:solidFill>
              </a:rPr>
              <a:t>此处为前人的研究，与第</a:t>
            </a:r>
            <a:r>
              <a:rPr lang="en-US" altLang="zh-CN" sz="1200" dirty="0" smtClean="0">
                <a:solidFill>
                  <a:prstClr val="black"/>
                </a:solidFill>
              </a:rPr>
              <a:t>6</a:t>
            </a:r>
            <a:r>
              <a:rPr lang="zh-CN" altLang="en-US" sz="1200" dirty="0" smtClean="0">
                <a:solidFill>
                  <a:prstClr val="black"/>
                </a:solidFill>
              </a:rPr>
              <a:t>张</a:t>
            </a:r>
            <a:r>
              <a:rPr lang="en-US" altLang="zh-CN" sz="1200" dirty="0" smtClean="0">
                <a:solidFill>
                  <a:prstClr val="black"/>
                </a:solidFill>
              </a:rPr>
              <a:t>slides (content</a:t>
            </a:r>
            <a:r>
              <a:rPr lang="zh-CN" altLang="en-US" sz="1200" dirty="0" smtClean="0">
                <a:solidFill>
                  <a:prstClr val="black"/>
                </a:solidFill>
              </a:rPr>
              <a:t>页</a:t>
            </a:r>
            <a:r>
              <a:rPr lang="en-US" altLang="zh-CN" sz="1200" dirty="0" smtClean="0">
                <a:solidFill>
                  <a:prstClr val="black"/>
                </a:solidFill>
              </a:rPr>
              <a:t>)</a:t>
            </a:r>
            <a:r>
              <a:rPr lang="zh-CN" altLang="en-US" sz="1200" dirty="0" smtClean="0">
                <a:solidFill>
                  <a:prstClr val="black"/>
                </a:solidFill>
              </a:rPr>
              <a:t>中的定义不同。您的理解是正确的。把这里的“</a:t>
            </a:r>
            <a:r>
              <a:rPr lang="en-US" altLang="zh-CN" sz="1200" dirty="0" smtClean="0">
                <a:solidFill>
                  <a:prstClr val="black"/>
                </a:solidFill>
              </a:rPr>
              <a:t>previous studies</a:t>
            </a:r>
            <a:r>
              <a:rPr lang="zh-CN" altLang="en-US" sz="1200" dirty="0" smtClean="0">
                <a:solidFill>
                  <a:prstClr val="black"/>
                </a:solidFill>
              </a:rPr>
              <a:t>”改成了 “</a:t>
            </a:r>
            <a:r>
              <a:rPr lang="en-US" altLang="zh-CN" sz="1200" b="1" dirty="0" smtClean="0">
                <a:solidFill>
                  <a:prstClr val="black"/>
                </a:solidFill>
              </a:rPr>
              <a:t>literatures</a:t>
            </a:r>
            <a:r>
              <a:rPr lang="zh-CN" altLang="en-US" sz="1200" dirty="0" smtClean="0">
                <a:solidFill>
                  <a:prstClr val="black"/>
                </a:solidFill>
              </a:rPr>
              <a:t>”</a:t>
            </a:r>
            <a:r>
              <a:rPr lang="en-US" altLang="zh-CN" sz="1200" dirty="0" smtClean="0">
                <a:solidFill>
                  <a:prstClr val="black"/>
                </a:solidFill>
              </a:rPr>
              <a:t>】</a:t>
            </a:r>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t>16</a:t>
            </a:fld>
            <a:endParaRPr lang="zh-CN" altLang="en-US"/>
          </a:p>
        </p:txBody>
      </p:sp>
    </p:spTree>
    <p:extLst>
      <p:ext uri="{BB962C8B-B14F-4D97-AF65-F5344CB8AC3E}">
        <p14:creationId xmlns:p14="http://schemas.microsoft.com/office/powerpoint/2010/main" val="360866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sz="1200" dirty="0" smtClean="0">
                <a:solidFill>
                  <a:prstClr val="black"/>
                </a:solidFill>
              </a:rPr>
              <a:t>This table shows 2</a:t>
            </a:r>
            <a:r>
              <a:rPr lang="en-US" altLang="zh-CN" sz="1200" baseline="0" dirty="0" smtClean="0">
                <a:solidFill>
                  <a:prstClr val="black"/>
                </a:solidFill>
              </a:rPr>
              <a:t> CNV drivers </a:t>
            </a:r>
            <a:r>
              <a:rPr lang="en-US" altLang="zh-CN" sz="1200" dirty="0" smtClean="0">
                <a:solidFill>
                  <a:prstClr val="black"/>
                </a:solidFill>
              </a:rPr>
              <a:t>reported to be associated with other cancers in previous studies.  </a:t>
            </a:r>
            <a:r>
              <a:rPr lang="zh-CN" altLang="en-US" sz="1200" dirty="0" smtClean="0">
                <a:solidFill>
                  <a:prstClr val="black"/>
                </a:solidFill>
              </a:rPr>
              <a:t>于是，</a:t>
            </a:r>
            <a:r>
              <a:rPr lang="en-US" altLang="zh-CN" sz="1200" dirty="0" smtClean="0">
                <a:solidFill>
                  <a:prstClr val="black"/>
                </a:solidFill>
              </a:rPr>
              <a:t>12</a:t>
            </a:r>
            <a:r>
              <a:rPr lang="zh-CN" altLang="en-US" sz="1200" dirty="0" smtClean="0">
                <a:solidFill>
                  <a:prstClr val="black"/>
                </a:solidFill>
              </a:rPr>
              <a:t>个</a:t>
            </a:r>
            <a:r>
              <a:rPr lang="en-US" altLang="zh-CN" sz="1200" dirty="0" smtClean="0">
                <a:solidFill>
                  <a:prstClr val="black"/>
                </a:solidFill>
              </a:rPr>
              <a:t>CNV regulator </a:t>
            </a:r>
            <a:r>
              <a:rPr lang="zh-CN" altLang="en-US" sz="1200" dirty="0" smtClean="0">
                <a:solidFill>
                  <a:prstClr val="black"/>
                </a:solidFill>
              </a:rPr>
              <a:t>（</a:t>
            </a:r>
            <a:r>
              <a:rPr lang="en-US" altLang="zh-CN" sz="1200" dirty="0" smtClean="0">
                <a:solidFill>
                  <a:prstClr val="black"/>
                </a:solidFill>
              </a:rPr>
              <a:t>potential</a:t>
            </a:r>
            <a:r>
              <a:rPr lang="zh-CN" altLang="en-US" sz="1200" dirty="0" smtClean="0">
                <a:solidFill>
                  <a:prstClr val="black"/>
                </a:solidFill>
              </a:rPr>
              <a:t>）是过去报道的（我猜，就是那篇</a:t>
            </a:r>
            <a:r>
              <a:rPr lang="en-US" altLang="zh-CN" sz="1200" dirty="0" smtClean="0">
                <a:solidFill>
                  <a:prstClr val="black"/>
                </a:solidFill>
              </a:rPr>
              <a:t>cell paper.  </a:t>
            </a:r>
            <a:r>
              <a:rPr lang="zh-CN" altLang="en-US" sz="1200" dirty="0" smtClean="0">
                <a:solidFill>
                  <a:prstClr val="black"/>
                </a:solidFill>
              </a:rPr>
              <a:t>而</a:t>
            </a:r>
            <a:r>
              <a:rPr lang="en-US" altLang="zh-CN" sz="1200" dirty="0" smtClean="0">
                <a:solidFill>
                  <a:prstClr val="black"/>
                </a:solidFill>
              </a:rPr>
              <a:t>18</a:t>
            </a:r>
            <a:r>
              <a:rPr lang="zh-CN" altLang="en-US" sz="1200" dirty="0" smtClean="0">
                <a:solidFill>
                  <a:prstClr val="black"/>
                </a:solidFill>
              </a:rPr>
              <a:t>个是过去没有报道的？他们都与</a:t>
            </a:r>
            <a:r>
              <a:rPr lang="en-US" altLang="zh-CN" sz="1200" dirty="0" smtClean="0">
                <a:solidFill>
                  <a:prstClr val="black"/>
                </a:solidFill>
              </a:rPr>
              <a:t>COG</a:t>
            </a:r>
            <a:r>
              <a:rPr lang="zh-CN" altLang="en-US" sz="1200" dirty="0" smtClean="0">
                <a:solidFill>
                  <a:prstClr val="black"/>
                </a:solidFill>
              </a:rPr>
              <a:t>没有</a:t>
            </a:r>
            <a:r>
              <a:rPr lang="en-US" altLang="zh-CN" sz="1200" dirty="0" smtClean="0">
                <a:solidFill>
                  <a:prstClr val="black"/>
                </a:solidFill>
              </a:rPr>
              <a:t>significant</a:t>
            </a:r>
            <a:r>
              <a:rPr lang="zh-CN" altLang="en-US" sz="1200" dirty="0" smtClean="0">
                <a:solidFill>
                  <a:prstClr val="black"/>
                </a:solidFill>
              </a:rPr>
              <a:t>的关系，那么结论是什么？  后面的</a:t>
            </a:r>
            <a:r>
              <a:rPr lang="en-US" altLang="zh-CN" sz="1200" dirty="0" smtClean="0">
                <a:solidFill>
                  <a:prstClr val="black"/>
                </a:solidFill>
              </a:rPr>
              <a:t>80</a:t>
            </a:r>
            <a:r>
              <a:rPr lang="zh-CN" altLang="en-US" sz="1200" dirty="0" smtClean="0">
                <a:solidFill>
                  <a:prstClr val="black"/>
                </a:solidFill>
              </a:rPr>
              <a:t>个被</a:t>
            </a:r>
            <a:r>
              <a:rPr lang="en-US" altLang="zh-CN" sz="1200" dirty="0" smtClean="0">
                <a:solidFill>
                  <a:prstClr val="black"/>
                </a:solidFill>
              </a:rPr>
              <a:t>ERG regulate</a:t>
            </a:r>
            <a:r>
              <a:rPr lang="zh-CN" altLang="en-US" sz="1200" dirty="0" smtClean="0">
                <a:solidFill>
                  <a:prstClr val="black"/>
                </a:solidFill>
              </a:rPr>
              <a:t>的基因，与这个结论是矛盾的吗？</a:t>
            </a:r>
            <a:endParaRPr lang="zh-CN" altLang="en-US" dirty="0" smtClean="0"/>
          </a:p>
          <a:p>
            <a:endParaRPr lang="en-US" altLang="zh-CN" dirty="0" smtClean="0"/>
          </a:p>
          <a:p>
            <a:r>
              <a:rPr lang="en-US" altLang="zh-CN" dirty="0" smtClean="0"/>
              <a:t>【</a:t>
            </a:r>
            <a:r>
              <a:rPr lang="zh-CN" altLang="en-US" dirty="0" smtClean="0"/>
              <a:t>这</a:t>
            </a:r>
            <a:r>
              <a:rPr lang="en-US" altLang="zh-CN" dirty="0" smtClean="0"/>
              <a:t>12</a:t>
            </a:r>
            <a:r>
              <a:rPr lang="zh-CN" altLang="en-US" dirty="0" smtClean="0"/>
              <a:t>个是曾被报道过的，不仅仅来自于那篇</a:t>
            </a:r>
            <a:r>
              <a:rPr lang="en-US" altLang="zh-CN" dirty="0" smtClean="0"/>
              <a:t>cell</a:t>
            </a:r>
            <a:r>
              <a:rPr lang="en-US" altLang="zh-CN" baseline="0" dirty="0" smtClean="0"/>
              <a:t> paper</a:t>
            </a:r>
            <a:r>
              <a:rPr lang="zh-CN" altLang="en-US" baseline="0" dirty="0" smtClean="0"/>
              <a:t>，是从多个文章中整理得到的。</a:t>
            </a:r>
            <a:endParaRPr lang="en-US" altLang="zh-CN" baseline="0" dirty="0" smtClean="0"/>
          </a:p>
          <a:p>
            <a:r>
              <a:rPr lang="en-US" altLang="zh-CN" baseline="0" dirty="0" smtClean="0"/>
              <a:t>30</a:t>
            </a:r>
            <a:r>
              <a:rPr lang="zh-CN" altLang="en-US" baseline="0" dirty="0" smtClean="0"/>
              <a:t>个</a:t>
            </a:r>
            <a:r>
              <a:rPr lang="en-US" altLang="zh-CN" baseline="0" dirty="0" smtClean="0"/>
              <a:t>CNV driver</a:t>
            </a:r>
            <a:r>
              <a:rPr lang="zh-CN" altLang="en-US" baseline="0" dirty="0" smtClean="0"/>
              <a:t>中，</a:t>
            </a:r>
            <a:r>
              <a:rPr lang="en-US" altLang="zh-CN" baseline="0" dirty="0" smtClean="0"/>
              <a:t>18</a:t>
            </a:r>
            <a:r>
              <a:rPr lang="zh-CN" altLang="en-US" baseline="0" dirty="0" smtClean="0"/>
              <a:t>个是没有报道的，可以认为是我们新找到的</a:t>
            </a:r>
            <a:r>
              <a:rPr lang="en-US" altLang="zh-CN" baseline="0" dirty="0" smtClean="0"/>
              <a:t>driver</a:t>
            </a:r>
            <a:r>
              <a:rPr lang="zh-CN" altLang="en-US" baseline="0" dirty="0" smtClean="0"/>
              <a:t>，不过还需进一步确认。</a:t>
            </a:r>
            <a:endParaRPr lang="en-US" altLang="zh-CN" baseline="0" dirty="0" smtClean="0"/>
          </a:p>
          <a:p>
            <a:r>
              <a:rPr lang="zh-CN" altLang="en-US" baseline="0" dirty="0" smtClean="0"/>
              <a:t>每个</a:t>
            </a:r>
            <a:r>
              <a:rPr lang="en-US" altLang="zh-CN" baseline="0" dirty="0" smtClean="0"/>
              <a:t>CNV driver</a:t>
            </a:r>
            <a:r>
              <a:rPr lang="zh-CN" altLang="en-US" baseline="0" dirty="0" smtClean="0"/>
              <a:t>都会调控一些基因。比如：</a:t>
            </a:r>
            <a:r>
              <a:rPr lang="en-US" altLang="zh-CN" baseline="0" dirty="0" smtClean="0"/>
              <a:t>ERG</a:t>
            </a:r>
            <a:r>
              <a:rPr lang="zh-CN" altLang="en-US" baseline="0" dirty="0" smtClean="0"/>
              <a:t>是</a:t>
            </a:r>
            <a:r>
              <a:rPr lang="en-US" altLang="zh-CN" baseline="0" dirty="0" smtClean="0"/>
              <a:t>30</a:t>
            </a:r>
            <a:r>
              <a:rPr lang="zh-CN" altLang="en-US" baseline="0" dirty="0" smtClean="0"/>
              <a:t>个</a:t>
            </a:r>
            <a:r>
              <a:rPr lang="en-US" altLang="zh-CN" baseline="0" dirty="0" smtClean="0"/>
              <a:t>CNV driver</a:t>
            </a:r>
            <a:r>
              <a:rPr lang="zh-CN" altLang="en-US" baseline="0" dirty="0" smtClean="0"/>
              <a:t>中的</a:t>
            </a:r>
            <a:r>
              <a:rPr lang="en-US" altLang="zh-CN" baseline="0" dirty="0" smtClean="0"/>
              <a:t>1</a:t>
            </a:r>
            <a:r>
              <a:rPr lang="zh-CN" altLang="en-US" baseline="0" dirty="0" smtClean="0"/>
              <a:t>个，</a:t>
            </a:r>
            <a:r>
              <a:rPr lang="en-US" altLang="zh-CN" baseline="0" dirty="0" smtClean="0"/>
              <a:t>ERG</a:t>
            </a:r>
            <a:r>
              <a:rPr lang="zh-CN" altLang="en-US" baseline="0" dirty="0" smtClean="0"/>
              <a:t>调控了</a:t>
            </a:r>
            <a:r>
              <a:rPr lang="en-US" altLang="zh-CN" baseline="0" dirty="0" smtClean="0"/>
              <a:t>80</a:t>
            </a:r>
            <a:r>
              <a:rPr lang="zh-CN" altLang="en-US" baseline="0" dirty="0" smtClean="0"/>
              <a:t>个其它的基因。</a:t>
            </a:r>
            <a:endParaRPr lang="en-US" altLang="zh-CN" baseline="0" dirty="0" smtClean="0"/>
          </a:p>
          <a:p>
            <a:r>
              <a:rPr lang="zh-CN" altLang="en-US" baseline="0" dirty="0" smtClean="0"/>
              <a:t>这部分工作中没有出现</a:t>
            </a:r>
            <a:r>
              <a:rPr lang="en-US" altLang="zh-CN" baseline="0" dirty="0" smtClean="0"/>
              <a:t>COG</a:t>
            </a:r>
            <a:r>
              <a:rPr lang="zh-CN" altLang="en-US" baseline="0" dirty="0" smtClean="0"/>
              <a:t>？</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t>17</a:t>
            </a:fld>
            <a:endParaRPr lang="zh-CN" altLang="en-US"/>
          </a:p>
        </p:txBody>
      </p:sp>
    </p:spTree>
    <p:extLst>
      <p:ext uri="{BB962C8B-B14F-4D97-AF65-F5344CB8AC3E}">
        <p14:creationId xmlns:p14="http://schemas.microsoft.com/office/powerpoint/2010/main" val="216521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found 80 most robust genes</a:t>
            </a:r>
            <a:r>
              <a:rPr lang="en-US" altLang="zh-CN" baseline="0" dirty="0" smtClean="0"/>
              <a:t> </a:t>
            </a:r>
            <a:r>
              <a:rPr lang="en-US" altLang="zh-CN" dirty="0" smtClean="0"/>
              <a:t>(&gt;60 times in 100 bootstrap) regulated by</a:t>
            </a:r>
            <a:r>
              <a:rPr lang="en-US" altLang="zh-CN" baseline="0" dirty="0" smtClean="0"/>
              <a:t> ERG. Among these genes, 5 are known ERG targets. The functional enrichment results show that these 80 genes are significantly associated with glycoprotein, ion transport and developmental protein.</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上面写出的</a:t>
            </a:r>
            <a:r>
              <a:rPr lang="en-US" altLang="zh-CN" baseline="0" dirty="0" smtClean="0"/>
              <a:t>5</a:t>
            </a:r>
            <a:r>
              <a:rPr lang="zh-CN" altLang="en-US" baseline="0" dirty="0" smtClean="0"/>
              <a:t>个，与下面表里面的</a:t>
            </a:r>
            <a:r>
              <a:rPr lang="en-US" altLang="zh-CN" baseline="0" dirty="0" smtClean="0"/>
              <a:t>5</a:t>
            </a:r>
            <a:r>
              <a:rPr lang="zh-CN" altLang="en-US" baseline="0" dirty="0" smtClean="0"/>
              <a:t>个，是什么关系？</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r>
              <a:rPr lang="zh-CN" altLang="en-US" dirty="0" smtClean="0"/>
              <a:t>上面的</a:t>
            </a:r>
            <a:r>
              <a:rPr lang="en-US" altLang="zh-CN" dirty="0" smtClean="0"/>
              <a:t>5</a:t>
            </a:r>
            <a:r>
              <a:rPr lang="zh-CN" altLang="en-US" dirty="0" smtClean="0"/>
              <a:t>个基因：</a:t>
            </a:r>
            <a:r>
              <a:rPr lang="en-US" altLang="zh-CN" dirty="0" smtClean="0"/>
              <a:t>80</a:t>
            </a:r>
            <a:r>
              <a:rPr lang="zh-CN" altLang="en-US" dirty="0" smtClean="0"/>
              <a:t>个基因中，有</a:t>
            </a:r>
            <a:r>
              <a:rPr lang="en-US" altLang="zh-CN" dirty="0" smtClean="0"/>
              <a:t>5</a:t>
            </a:r>
            <a:r>
              <a:rPr lang="zh-CN" altLang="en-US" dirty="0" smtClean="0"/>
              <a:t>个是已知的</a:t>
            </a:r>
            <a:r>
              <a:rPr lang="en-US" altLang="zh-CN" dirty="0" smtClean="0"/>
              <a:t>ERG</a:t>
            </a:r>
            <a:r>
              <a:rPr lang="zh-CN" altLang="en-US" dirty="0" smtClean="0"/>
              <a:t>下游基因。下面的</a:t>
            </a:r>
            <a:r>
              <a:rPr lang="en-US" altLang="zh-CN" dirty="0" smtClean="0"/>
              <a:t>5</a:t>
            </a:r>
            <a:r>
              <a:rPr lang="zh-CN" altLang="en-US" dirty="0" smtClean="0"/>
              <a:t>个：</a:t>
            </a:r>
            <a:r>
              <a:rPr lang="en-US" altLang="zh-CN" dirty="0" smtClean="0"/>
              <a:t>80</a:t>
            </a:r>
            <a:r>
              <a:rPr lang="zh-CN" altLang="en-US" dirty="0" smtClean="0"/>
              <a:t>个基因富集的</a:t>
            </a:r>
            <a:r>
              <a:rPr lang="en-US" altLang="zh-CN" dirty="0" smtClean="0"/>
              <a:t>GO</a:t>
            </a:r>
            <a:r>
              <a:rPr lang="zh-CN" altLang="en-US" dirty="0" smtClean="0"/>
              <a:t>词条，每一个条目是一组基因的集合。两者是从不同的角度看被</a:t>
            </a:r>
            <a:r>
              <a:rPr lang="en-US" altLang="zh-CN" dirty="0" smtClean="0"/>
              <a:t>ERG</a:t>
            </a:r>
            <a:r>
              <a:rPr lang="zh-CN" altLang="en-US" dirty="0" smtClean="0"/>
              <a:t>调控的基因的功能。</a:t>
            </a:r>
            <a:r>
              <a:rPr lang="en-US" altLang="zh-C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Next slide</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known</a:t>
            </a:r>
            <a:r>
              <a:rPr lang="en-US" altLang="zh-CN" baseline="0" dirty="0" smtClean="0"/>
              <a:t> ERG targets: </a:t>
            </a:r>
            <a:r>
              <a:rPr lang="en-US" altLang="zh-CN" dirty="0" smtClean="0"/>
              <a:t>http://www.nature.com/onc/journal/v30/n17/full/onc2010582a.html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B344E74-0188-4F59-ACC5-CF805F335614}" type="slidenum">
              <a:rPr lang="zh-CN" altLang="en-US" smtClean="0"/>
              <a:t>18</a:t>
            </a:fld>
            <a:endParaRPr lang="zh-CN" altLang="en-US"/>
          </a:p>
        </p:txBody>
      </p:sp>
    </p:spTree>
    <p:extLst>
      <p:ext uri="{BB962C8B-B14F-4D97-AF65-F5344CB8AC3E}">
        <p14:creationId xmlns:p14="http://schemas.microsoft.com/office/powerpoint/2010/main" val="2989448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We identified</a:t>
            </a:r>
            <a:r>
              <a:rPr lang="en-US" altLang="zh-CN" sz="1200" kern="1200" baseline="0" dirty="0" smtClean="0">
                <a:solidFill>
                  <a:schemeClr val="tx1"/>
                </a:solidFill>
                <a:latin typeface="+mn-lt"/>
                <a:ea typeface="+mn-ea"/>
                <a:cs typeface="+mn-cs"/>
              </a:rPr>
              <a:t> 3 clusters</a:t>
            </a:r>
            <a:r>
              <a:rPr lang="en-US" altLang="zh-CN" sz="1200" kern="1200" dirty="0" smtClean="0">
                <a:solidFill>
                  <a:schemeClr val="tx1"/>
                </a:solidFill>
                <a:latin typeface="+mn-lt"/>
                <a:ea typeface="+mn-ea"/>
                <a:cs typeface="+mn-cs"/>
              </a:rPr>
              <a:t> using NMF method based on the expression profiles of 30 CNV drivers.</a:t>
            </a:r>
          </a:p>
          <a:p>
            <a:pPr marL="0" marR="0" indent="0" algn="l" defTabSz="913838" rtl="0" eaLnBrk="1" fontAlgn="auto" latinLnBrk="0" hangingPunct="1">
              <a:lnSpc>
                <a:spcPct val="100000"/>
              </a:lnSpc>
              <a:spcBef>
                <a:spcPts val="0"/>
              </a:spcBef>
              <a:spcAft>
                <a:spcPts val="0"/>
              </a:spcAft>
              <a:buClrTx/>
              <a:buSzTx/>
              <a:buFontTx/>
              <a:buNone/>
              <a:tabLst/>
              <a:defRPr/>
            </a:pPr>
            <a:r>
              <a:rPr lang="zh-CN" altLang="en-US" sz="1200" dirty="0" smtClean="0">
                <a:sym typeface="Wingdings" panose="05000000000000000000" pitchFamily="2" charset="2"/>
              </a:rPr>
              <a:t>结论（</a:t>
            </a:r>
            <a:r>
              <a:rPr lang="en-US" altLang="zh-CN" sz="1200" dirty="0" smtClean="0">
                <a:sym typeface="Wingdings" panose="05000000000000000000" pitchFamily="2" charset="2"/>
              </a:rPr>
              <a:t>2</a:t>
            </a:r>
            <a:r>
              <a:rPr lang="zh-CN" altLang="en-US" sz="1200" dirty="0" smtClean="0">
                <a:sym typeface="Wingdings" panose="05000000000000000000" pitchFamily="2" charset="2"/>
              </a:rPr>
              <a:t>）：根据这些</a:t>
            </a:r>
            <a:r>
              <a:rPr lang="en-US" altLang="zh-CN" sz="1200" dirty="0" smtClean="0">
                <a:sym typeface="Wingdings" panose="05000000000000000000" pitchFamily="2" charset="2"/>
              </a:rPr>
              <a:t>CNV drivers</a:t>
            </a:r>
            <a:r>
              <a:rPr lang="zh-CN" altLang="en-US" sz="1200" dirty="0" smtClean="0">
                <a:sym typeface="Wingdings" panose="05000000000000000000" pitchFamily="2" charset="2"/>
              </a:rPr>
              <a:t>的表达谱数据，可以将样本分为</a:t>
            </a:r>
            <a:r>
              <a:rPr lang="en-US" altLang="zh-CN" sz="1200" dirty="0" smtClean="0">
                <a:sym typeface="Wingdings" panose="05000000000000000000" pitchFamily="2" charset="2"/>
              </a:rPr>
              <a:t>3</a:t>
            </a:r>
            <a:r>
              <a:rPr lang="zh-CN" altLang="en-US" sz="1200" dirty="0" smtClean="0">
                <a:sym typeface="Wingdings" panose="05000000000000000000" pitchFamily="2" charset="2"/>
              </a:rPr>
              <a:t>个不同的亚型。其中一个亚型显示</a:t>
            </a:r>
            <a:r>
              <a:rPr lang="en-US" altLang="zh-CN" sz="1200" dirty="0" smtClean="0">
                <a:sym typeface="Wingdings" panose="05000000000000000000" pitchFamily="2" charset="2"/>
              </a:rPr>
              <a:t>ERG</a:t>
            </a:r>
            <a:r>
              <a:rPr lang="zh-CN" altLang="en-US" sz="1200" dirty="0" smtClean="0">
                <a:sym typeface="Wingdings" panose="05000000000000000000" pitchFamily="2" charset="2"/>
              </a:rPr>
              <a:t>高表达。</a:t>
            </a:r>
            <a:endParaRPr lang="zh-CN" altLang="en-US" sz="1200"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p>
            <a:r>
              <a:rPr lang="en-US" altLang="zh-CN" dirty="0" smtClean="0"/>
              <a:t>NMF:</a:t>
            </a:r>
            <a:r>
              <a:rPr lang="en-US" altLang="zh-CN" baseline="0" dirty="0" smtClean="0"/>
              <a:t> Nonnegative Matrix Factorization, an algorithm of clustering.</a:t>
            </a:r>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t>19</a:t>
            </a:fld>
            <a:endParaRPr lang="zh-CN" altLang="en-US"/>
          </a:p>
        </p:txBody>
      </p:sp>
    </p:spTree>
    <p:extLst>
      <p:ext uri="{BB962C8B-B14F-4D97-AF65-F5344CB8AC3E}">
        <p14:creationId xmlns:p14="http://schemas.microsoft.com/office/powerpoint/2010/main" val="213666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want to see whether these identified</a:t>
            </a:r>
            <a:r>
              <a:rPr lang="en-US" altLang="zh-CN" baseline="0" dirty="0" smtClean="0"/>
              <a:t> drivers show significant difference in CNV frequency between different populations.</a:t>
            </a:r>
            <a:endParaRPr lang="zh-CN" altLang="en-US" dirty="0"/>
          </a:p>
        </p:txBody>
      </p:sp>
      <p:sp>
        <p:nvSpPr>
          <p:cNvPr id="4" name="灯片编号占位符 3"/>
          <p:cNvSpPr>
            <a:spLocks noGrp="1"/>
          </p:cNvSpPr>
          <p:nvPr>
            <p:ph type="sldNum" sz="quarter" idx="10"/>
          </p:nvPr>
        </p:nvSpPr>
        <p:spPr/>
        <p:txBody>
          <a:bodyPr/>
          <a:lstStyle/>
          <a:p>
            <a:fld id="{3B344E74-0188-4F59-ACC5-CF805F335614}" type="slidenum">
              <a:rPr lang="zh-CN" altLang="en-US" smtClean="0"/>
              <a:t>20</a:t>
            </a:fld>
            <a:endParaRPr lang="zh-CN" altLang="en-US"/>
          </a:p>
        </p:txBody>
      </p:sp>
    </p:spTree>
    <p:extLst>
      <p:ext uri="{BB962C8B-B14F-4D97-AF65-F5344CB8AC3E}">
        <p14:creationId xmlns:p14="http://schemas.microsoft.com/office/powerpoint/2010/main" val="411966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solidFill>
                  <a:prstClr val="black"/>
                </a:solidFill>
              </a:rPr>
              <a:t>With the purpose of identifying race-specific drivers, we run CONEXIC</a:t>
            </a:r>
            <a:r>
              <a:rPr lang="zh-CN" altLang="en-US" dirty="0" smtClean="0">
                <a:solidFill>
                  <a:prstClr val="black"/>
                </a:solidFill>
              </a:rPr>
              <a:t> </a:t>
            </a:r>
            <a:r>
              <a:rPr lang="en-US" altLang="zh-CN" dirty="0" smtClean="0">
                <a:solidFill>
                  <a:prstClr val="black"/>
                </a:solidFill>
              </a:rPr>
              <a:t>based on AA and CA respectively. </a:t>
            </a:r>
            <a:endParaRPr lang="en-US" altLang="zh-CN" dirty="0" smtClean="0"/>
          </a:p>
          <a:p>
            <a:endParaRPr lang="en-US" altLang="zh-CN" dirty="0" smtClean="0"/>
          </a:p>
          <a:p>
            <a:r>
              <a:rPr lang="en-US" altLang="zh-CN" dirty="0" smtClean="0"/>
              <a:t>Sample (TCGA)</a:t>
            </a:r>
            <a:r>
              <a:rPr lang="zh-CN" altLang="en-US" dirty="0" smtClean="0"/>
              <a:t>：</a:t>
            </a:r>
            <a:r>
              <a:rPr lang="en-US" altLang="zh-CN" dirty="0" smtClean="0"/>
              <a:t>CA = 279, AA = 40.</a:t>
            </a:r>
          </a:p>
          <a:p>
            <a:endParaRPr lang="en-US" altLang="zh-CN" dirty="0" smtClean="0"/>
          </a:p>
          <a:p>
            <a:r>
              <a:rPr lang="en-US" altLang="zh-CN" dirty="0" smtClean="0"/>
              <a:t>CA drivers: selected as regulators &gt; 60 times in 100 times bootstrap;</a:t>
            </a:r>
          </a:p>
          <a:p>
            <a:r>
              <a:rPr lang="en-US" altLang="zh-CN" dirty="0" smtClean="0"/>
              <a:t>AA drivers: the highest frequency was 39, (too small sample size to get robust drivers).</a:t>
            </a:r>
            <a:r>
              <a:rPr lang="zh-CN" altLang="zh-CN" dirty="0" smtClean="0"/>
              <a:t> </a:t>
            </a:r>
            <a:r>
              <a:rPr lang="en-US" altLang="zh-CN" dirty="0" smtClean="0"/>
              <a:t>The frequency of ERG in AA population was 4 (out of 100 times bootstrap procedure).</a:t>
            </a:r>
            <a:endParaRPr lang="zh-CN"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ARL6IP4:</a:t>
            </a:r>
            <a:r>
              <a:rPr lang="en-US" altLang="zh-CN" baseline="0" dirty="0" smtClean="0"/>
              <a:t> </a:t>
            </a:r>
            <a:r>
              <a:rPr lang="en-US" altLang="zh-CN" sz="1200" dirty="0" smtClean="0"/>
              <a:t>diff-expressed in CA/AA</a:t>
            </a:r>
            <a:r>
              <a:rPr lang="zh-CN" altLang="en-US" sz="1200" dirty="0" smtClean="0"/>
              <a:t> </a:t>
            </a:r>
            <a:r>
              <a:rPr lang="en-US" altLang="zh-CN" sz="1200" dirty="0" smtClean="0"/>
              <a:t>(significantly higher in CA, </a:t>
            </a:r>
            <a:r>
              <a:rPr lang="en-US" altLang="zh-CN" sz="1200" dirty="0" err="1" smtClean="0"/>
              <a:t>logFC</a:t>
            </a:r>
            <a:r>
              <a:rPr lang="en-US" altLang="zh-CN" sz="1200" dirty="0" smtClean="0"/>
              <a:t> = -1.12, </a:t>
            </a:r>
            <a:r>
              <a:rPr lang="en-US" altLang="zh-CN" sz="1200" dirty="0" err="1" smtClean="0"/>
              <a:t>p.adj</a:t>
            </a:r>
            <a:r>
              <a:rPr lang="en-US" altLang="zh-CN" sz="1200" dirty="0" smtClean="0"/>
              <a:t> = 0.01); It’s </a:t>
            </a:r>
            <a:r>
              <a:rPr lang="en-US" altLang="zh-CN" dirty="0" smtClean="0"/>
              <a:t>CNV alteration frequency in CA/AA is</a:t>
            </a:r>
            <a:r>
              <a:rPr lang="en-US" altLang="zh-CN" baseline="0" dirty="0" smtClean="0"/>
              <a:t> not significantly </a:t>
            </a:r>
            <a:r>
              <a:rPr lang="en-US" altLang="zh-CN" baseline="0" dirty="0" err="1" smtClean="0"/>
              <a:t>different</a:t>
            </a:r>
            <a:r>
              <a:rPr lang="en-US" altLang="zh-CN" dirty="0" err="1" smtClean="0"/>
              <a:t>p</a:t>
            </a:r>
            <a:r>
              <a:rPr lang="en-US" altLang="zh-CN" dirty="0" smtClean="0"/>
              <a:t>-value = 0.6023, </a:t>
            </a:r>
            <a:r>
              <a:rPr lang="en-US" altLang="zh-CN" dirty="0" err="1" smtClean="0"/>
              <a:t>fisher.test</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3B344E74-0188-4F59-ACC5-CF805F335614}" type="slidenum">
              <a:rPr lang="zh-CN" altLang="en-US" smtClean="0"/>
              <a:t>21</a:t>
            </a:fld>
            <a:endParaRPr lang="zh-CN" altLang="en-US"/>
          </a:p>
        </p:txBody>
      </p:sp>
    </p:spTree>
    <p:extLst>
      <p:ext uri="{BB962C8B-B14F-4D97-AF65-F5344CB8AC3E}">
        <p14:creationId xmlns:p14="http://schemas.microsoft.com/office/powerpoint/2010/main" val="124301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5 significant</a:t>
            </a:r>
            <a:r>
              <a:rPr lang="en-US" altLang="zh-CN" baseline="0" dirty="0" smtClean="0"/>
              <a:t> genes: alteration frequency: AA &gt; CA</a:t>
            </a:r>
            <a:r>
              <a:rPr lang="zh-CN" altLang="en-US" baseline="0" dirty="0" smtClean="0"/>
              <a:t>； 前面表里面好像也有过。</a:t>
            </a:r>
            <a:endParaRPr lang="en-US" altLang="zh-CN" baseline="0" dirty="0" smtClean="0"/>
          </a:p>
          <a:p>
            <a:endParaRPr lang="en-US" altLang="zh-CN" baseline="0" dirty="0" smtClean="0"/>
          </a:p>
          <a:p>
            <a:r>
              <a:rPr lang="en-US" altLang="zh-CN" baseline="0" dirty="0" smtClean="0"/>
              <a:t>【</a:t>
            </a:r>
            <a:r>
              <a:rPr lang="zh-CN" altLang="en-US" baseline="0" dirty="0" smtClean="0"/>
              <a:t>有一些是重复的。再次列出来是为了对比这些</a:t>
            </a:r>
            <a:r>
              <a:rPr lang="en-US" altLang="zh-CN" baseline="0" dirty="0" smtClean="0"/>
              <a:t>race specific </a:t>
            </a:r>
            <a:r>
              <a:rPr lang="zh-CN" altLang="en-US" baseline="0" dirty="0" smtClean="0"/>
              <a:t>的</a:t>
            </a:r>
            <a:r>
              <a:rPr lang="en-US" altLang="zh-CN" baseline="0" dirty="0" smtClean="0"/>
              <a:t>CNV drivers</a:t>
            </a:r>
            <a:r>
              <a:rPr lang="zh-CN" altLang="en-US" baseline="0" dirty="0" smtClean="0"/>
              <a:t>，分别在</a:t>
            </a:r>
            <a:r>
              <a:rPr lang="en-US" altLang="zh-CN" baseline="0" dirty="0" smtClean="0"/>
              <a:t>AA/CA</a:t>
            </a:r>
            <a:r>
              <a:rPr lang="zh-CN" altLang="en-US" baseline="0" dirty="0" smtClean="0"/>
              <a:t>中</a:t>
            </a:r>
            <a:r>
              <a:rPr lang="en-US" altLang="zh-CN" baseline="0" dirty="0" smtClean="0"/>
              <a:t>altered</a:t>
            </a:r>
            <a:r>
              <a:rPr lang="zh-CN" altLang="en-US" baseline="0" dirty="0" smtClean="0"/>
              <a:t>的频率。看得更清晰。</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3B344E74-0188-4F59-ACC5-CF805F335614}" type="slidenum">
              <a:rPr lang="zh-CN" altLang="en-US" smtClean="0"/>
              <a:t>22</a:t>
            </a:fld>
            <a:endParaRPr lang="zh-CN" altLang="en-US"/>
          </a:p>
        </p:txBody>
      </p:sp>
    </p:spTree>
    <p:extLst>
      <p:ext uri="{BB962C8B-B14F-4D97-AF65-F5344CB8AC3E}">
        <p14:creationId xmlns:p14="http://schemas.microsoft.com/office/powerpoint/2010/main" val="317274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collaboration was initiated in 2012 via a personal discussion between Dr.</a:t>
            </a:r>
            <a:r>
              <a:rPr lang="en-US" baseline="0" dirty="0" smtClean="0"/>
              <a:t> </a:t>
            </a:r>
            <a:r>
              <a:rPr lang="en-US" altLang="zh-CN" dirty="0" smtClean="0"/>
              <a:t>Srivastava </a:t>
            </a:r>
            <a:r>
              <a:rPr lang="en-US" dirty="0" smtClean="0"/>
              <a:t>and me at a workshop</a:t>
            </a:r>
            <a:r>
              <a:rPr lang="en-US" baseline="0" dirty="0" smtClean="0"/>
              <a:t> held in Beijing.  </a:t>
            </a:r>
            <a:r>
              <a:rPr lang="en-US" dirty="0" smtClean="0"/>
              <a:t>After two years of communication and preparation, </a:t>
            </a:r>
            <a:r>
              <a:rPr lang="en-US" baseline="0" dirty="0" smtClean="0"/>
              <a:t>the </a:t>
            </a:r>
            <a:r>
              <a:rPr lang="en-US" baseline="0" dirty="0"/>
              <a:t>MOU was signed on May 29, 2014. </a:t>
            </a:r>
            <a:r>
              <a:rPr lang="en-US" baseline="0" dirty="0" smtClean="0"/>
              <a:t>  Then after further joined efforts in planning and regulatory processing, we finally sign the research agreement and the CPDR data was sent to the PICB, which clearly marked the kick off of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951A33DE-8757-489E-948A-FF58B71D7726}" type="slidenum">
              <a:rPr lang="en-US" smtClean="0"/>
              <a:pPr/>
              <a:t>2</a:t>
            </a:fld>
            <a:endParaRPr lang="en-US" dirty="0"/>
          </a:p>
        </p:txBody>
      </p:sp>
    </p:spTree>
    <p:extLst>
      <p:ext uri="{BB962C8B-B14F-4D97-AF65-F5344CB8AC3E}">
        <p14:creationId xmlns:p14="http://schemas.microsoft.com/office/powerpoint/2010/main" val="29063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Refs: </a:t>
            </a:r>
            <a:r>
              <a:rPr lang="en-US" altLang="zh-CN" sz="1200" b="0" i="0" kern="1200" dirty="0" smtClean="0">
                <a:solidFill>
                  <a:schemeClr val="tx1"/>
                </a:solidFill>
                <a:effectLst/>
                <a:latin typeface="+mn-lt"/>
                <a:ea typeface="+mn-ea"/>
                <a:cs typeface="+mn-cs"/>
              </a:rPr>
              <a:t>doi:10.1038/srep31690</a:t>
            </a:r>
          </a:p>
          <a:p>
            <a:endParaRPr lang="zh-CN" altLang="en-US" dirty="0"/>
          </a:p>
        </p:txBody>
      </p:sp>
      <p:sp>
        <p:nvSpPr>
          <p:cNvPr id="4" name="灯片编号占位符 3"/>
          <p:cNvSpPr>
            <a:spLocks noGrp="1"/>
          </p:cNvSpPr>
          <p:nvPr>
            <p:ph type="sldNum" sz="quarter" idx="10"/>
          </p:nvPr>
        </p:nvSpPr>
        <p:spPr/>
        <p:txBody>
          <a:bodyPr/>
          <a:lstStyle/>
          <a:p>
            <a:fld id="{3B344E74-0188-4F59-ACC5-CF805F335614}" type="slidenum">
              <a:rPr lang="zh-CN" altLang="en-US" smtClean="0"/>
              <a:t>23</a:t>
            </a:fld>
            <a:endParaRPr lang="zh-CN" altLang="en-US"/>
          </a:p>
        </p:txBody>
      </p:sp>
    </p:spTree>
    <p:extLst>
      <p:ext uri="{BB962C8B-B14F-4D97-AF65-F5344CB8AC3E}">
        <p14:creationId xmlns:p14="http://schemas.microsoft.com/office/powerpoint/2010/main" val="90088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We</a:t>
            </a:r>
            <a:r>
              <a:rPr lang="en-US" altLang="zh-CN" sz="1200" baseline="0" dirty="0" smtClean="0"/>
              <a:t> combined the CNV and methylation drivers (union: 57 genes). However, </a:t>
            </a:r>
            <a:r>
              <a:rPr lang="en-US" altLang="zh-CN" sz="1200" dirty="0" smtClean="0"/>
              <a:t>GO/KEGG enrichment analysis on these 57 drivers shows no significant GO terms or pathways either.</a:t>
            </a:r>
            <a:endParaRPr lang="zh-CN" altLang="en-US" sz="1200" dirty="0" smtClean="0"/>
          </a:p>
          <a:p>
            <a:endParaRPr lang="en-US" altLang="zh-CN" dirty="0" smtClean="0"/>
          </a:p>
          <a:p>
            <a:r>
              <a:rPr lang="zh-CN" altLang="en-US" dirty="0" smtClean="0"/>
              <a:t>目的 探讨盘状结构域受体</a:t>
            </a:r>
            <a:r>
              <a:rPr lang="en-US" altLang="zh-CN" dirty="0" smtClean="0"/>
              <a:t>2 (DDR2 )</a:t>
            </a:r>
            <a:r>
              <a:rPr lang="zh-CN" altLang="en-US" dirty="0" smtClean="0"/>
              <a:t>蛋白在前列腺癌组织标本中的表达 </a:t>
            </a:r>
            <a:r>
              <a:rPr lang="en-US" altLang="zh-CN" dirty="0" smtClean="0"/>
              <a:t>,</a:t>
            </a:r>
            <a:r>
              <a:rPr lang="zh-CN" altLang="en-US" dirty="0" smtClean="0"/>
              <a:t>分析其与其临床病理特征的关系 </a:t>
            </a:r>
            <a:r>
              <a:rPr lang="en-US" altLang="zh-CN" dirty="0" smtClean="0"/>
              <a:t>,</a:t>
            </a:r>
            <a:r>
              <a:rPr lang="zh-CN" altLang="en-US" dirty="0" smtClean="0"/>
              <a:t>初步明确</a:t>
            </a:r>
            <a:r>
              <a:rPr lang="en-US" altLang="zh-CN" dirty="0" smtClean="0"/>
              <a:t>DDR2</a:t>
            </a:r>
            <a:r>
              <a:rPr lang="zh-CN" altLang="en-US" dirty="0" smtClean="0"/>
              <a:t>在前列腺中的作用 </a:t>
            </a:r>
            <a:r>
              <a:rPr lang="en-US" altLang="zh-CN" dirty="0" smtClean="0"/>
              <a:t>,</a:t>
            </a:r>
            <a:r>
              <a:rPr lang="zh-CN" altLang="en-US" dirty="0" smtClean="0"/>
              <a:t>为探寻新的治疗靶点提供基础</a:t>
            </a:r>
            <a:r>
              <a:rPr lang="en-US" altLang="zh-CN" dirty="0" smtClean="0"/>
              <a:t>.</a:t>
            </a:r>
            <a:r>
              <a:rPr lang="zh-CN" altLang="en-US" dirty="0" smtClean="0"/>
              <a:t>方法 采用免疫组化检测</a:t>
            </a:r>
            <a:r>
              <a:rPr lang="en-US" altLang="zh-CN" dirty="0" smtClean="0"/>
              <a:t>46</a:t>
            </a:r>
            <a:r>
              <a:rPr lang="zh-CN" altLang="en-US" dirty="0" smtClean="0"/>
              <a:t>例前列腺癌和</a:t>
            </a:r>
            <a:r>
              <a:rPr lang="en-US" altLang="zh-CN" dirty="0" smtClean="0"/>
              <a:t>18</a:t>
            </a:r>
            <a:r>
              <a:rPr lang="zh-CN" altLang="en-US" dirty="0" smtClean="0"/>
              <a:t>例良性前列腺增生组织标本中</a:t>
            </a:r>
            <a:r>
              <a:rPr lang="en-US" altLang="zh-CN" dirty="0" smtClean="0"/>
              <a:t>DDR2</a:t>
            </a:r>
            <a:r>
              <a:rPr lang="zh-CN" altLang="en-US" dirty="0" smtClean="0"/>
              <a:t>的表达情况</a:t>
            </a:r>
            <a:r>
              <a:rPr lang="en-US" altLang="zh-CN" dirty="0" smtClean="0"/>
              <a:t>.</a:t>
            </a:r>
            <a:r>
              <a:rPr lang="zh-CN" altLang="en-US" dirty="0" smtClean="0"/>
              <a:t>结果 前列腺癌组织的</a:t>
            </a:r>
            <a:r>
              <a:rPr lang="en-US" altLang="zh-CN" dirty="0" smtClean="0"/>
              <a:t>DDR2</a:t>
            </a:r>
            <a:r>
              <a:rPr lang="zh-CN" altLang="en-US" dirty="0" smtClean="0"/>
              <a:t>阳性表达率</a:t>
            </a:r>
            <a:r>
              <a:rPr lang="en-US" altLang="zh-CN" dirty="0" smtClean="0"/>
              <a:t>(82 .61% )</a:t>
            </a:r>
            <a:r>
              <a:rPr lang="zh-CN" altLang="en-US" dirty="0" smtClean="0"/>
              <a:t>明显高于良性前列腺增生组织的</a:t>
            </a:r>
            <a:r>
              <a:rPr lang="en-US" altLang="zh-CN" dirty="0" smtClean="0"/>
              <a:t>DDR2</a:t>
            </a:r>
            <a:r>
              <a:rPr lang="zh-CN" altLang="en-US" dirty="0" smtClean="0"/>
              <a:t>的阳性表达率</a:t>
            </a:r>
            <a:r>
              <a:rPr lang="en-US" altLang="zh-CN" dirty="0" smtClean="0"/>
              <a:t>(11 .11% ,P&lt;0 .05).Gleason 5~7</a:t>
            </a:r>
            <a:r>
              <a:rPr lang="zh-CN" altLang="en-US" dirty="0" smtClean="0"/>
              <a:t>分组和</a:t>
            </a:r>
            <a:r>
              <a:rPr lang="en-US" altLang="zh-CN" dirty="0" smtClean="0"/>
              <a:t>8~10</a:t>
            </a:r>
            <a:r>
              <a:rPr lang="zh-CN" altLang="en-US" dirty="0" smtClean="0"/>
              <a:t>分组前列腺癌组织的</a:t>
            </a:r>
            <a:r>
              <a:rPr lang="en-US" altLang="zh-CN" dirty="0" smtClean="0"/>
              <a:t>DDR2</a:t>
            </a:r>
            <a:r>
              <a:rPr lang="zh-CN" altLang="en-US" dirty="0" smtClean="0"/>
              <a:t>阳性表达率明显高于</a:t>
            </a:r>
            <a:r>
              <a:rPr lang="en-US" altLang="zh-CN" dirty="0" smtClean="0"/>
              <a:t>Gleason 2~4</a:t>
            </a:r>
            <a:r>
              <a:rPr lang="zh-CN" altLang="en-US" dirty="0" smtClean="0"/>
              <a:t>分组前列腺癌组织</a:t>
            </a:r>
            <a:r>
              <a:rPr lang="en-US" altLang="zh-CN" dirty="0" smtClean="0"/>
              <a:t>DDR2</a:t>
            </a:r>
            <a:r>
              <a:rPr lang="zh-CN" altLang="en-US" dirty="0" smtClean="0"/>
              <a:t>阳性表达率 </a:t>
            </a:r>
            <a:r>
              <a:rPr lang="en-US" altLang="zh-CN" dirty="0" smtClean="0"/>
              <a:t>(P&lt;0 .05).DDR2</a:t>
            </a:r>
            <a:r>
              <a:rPr lang="zh-CN" altLang="en-US" dirty="0" smtClean="0"/>
              <a:t>蛋白阳性表达与 </a:t>
            </a:r>
            <a:r>
              <a:rPr lang="en-US" altLang="zh-CN" dirty="0" smtClean="0"/>
              <a:t>TNM </a:t>
            </a:r>
            <a:r>
              <a:rPr lang="zh-CN" altLang="en-US" dirty="0" smtClean="0"/>
              <a:t>分期比较 </a:t>
            </a:r>
            <a:r>
              <a:rPr lang="en-US" altLang="zh-CN" dirty="0" smtClean="0"/>
              <a:t>,TNM</a:t>
            </a:r>
            <a:r>
              <a:rPr lang="zh-CN" altLang="en-US" dirty="0" smtClean="0"/>
              <a:t>分期越晚 </a:t>
            </a:r>
            <a:r>
              <a:rPr lang="en-US" altLang="zh-CN" dirty="0" smtClean="0"/>
              <a:t>,DDR2</a:t>
            </a:r>
            <a:r>
              <a:rPr lang="zh-CN" altLang="en-US" dirty="0" smtClean="0"/>
              <a:t>阳性表达率越高</a:t>
            </a:r>
            <a:r>
              <a:rPr lang="en-US" altLang="zh-CN" dirty="0" smtClean="0"/>
              <a:t>(P&lt;0 .05).</a:t>
            </a:r>
            <a:r>
              <a:rPr lang="zh-CN" altLang="en-US" dirty="0" smtClean="0"/>
              <a:t>血清</a:t>
            </a:r>
            <a:r>
              <a:rPr lang="en-US" altLang="zh-CN" dirty="0" smtClean="0"/>
              <a:t>PSA</a:t>
            </a:r>
            <a:r>
              <a:rPr lang="zh-CN" altLang="en-US" dirty="0" smtClean="0"/>
              <a:t>水平≤</a:t>
            </a:r>
            <a:r>
              <a:rPr lang="en-US" altLang="zh-CN" dirty="0" smtClean="0"/>
              <a:t>20 </a:t>
            </a:r>
            <a:r>
              <a:rPr lang="en-US" altLang="zh-CN" dirty="0" err="1" smtClean="0"/>
              <a:t>μg</a:t>
            </a:r>
            <a:r>
              <a:rPr lang="en-US" altLang="zh-CN" dirty="0" smtClean="0"/>
              <a:t>/L</a:t>
            </a:r>
            <a:r>
              <a:rPr lang="zh-CN" altLang="en-US" dirty="0" smtClean="0"/>
              <a:t>组前列腺癌组织的</a:t>
            </a:r>
            <a:r>
              <a:rPr lang="en-US" altLang="zh-CN" dirty="0" smtClean="0"/>
              <a:t>DDR2</a:t>
            </a:r>
            <a:r>
              <a:rPr lang="zh-CN" altLang="en-US" dirty="0" smtClean="0"/>
              <a:t>阳性表达率明显低于 </a:t>
            </a:r>
            <a:r>
              <a:rPr lang="en-US" altLang="zh-CN" dirty="0" smtClean="0"/>
              <a:t>PSA&gt;20 </a:t>
            </a:r>
            <a:r>
              <a:rPr lang="en-US" altLang="zh-CN" dirty="0" err="1" smtClean="0"/>
              <a:t>μg</a:t>
            </a:r>
            <a:r>
              <a:rPr lang="en-US" altLang="zh-CN" dirty="0" smtClean="0"/>
              <a:t>/L</a:t>
            </a:r>
            <a:r>
              <a:rPr lang="zh-CN" altLang="en-US" dirty="0" smtClean="0"/>
              <a:t>组</a:t>
            </a:r>
            <a:r>
              <a:rPr lang="en-US" altLang="zh-CN" dirty="0" smtClean="0"/>
              <a:t>(P&lt;0 .05).</a:t>
            </a:r>
            <a:r>
              <a:rPr lang="zh-CN" altLang="en-US" dirty="0" smtClean="0"/>
              <a:t>而</a:t>
            </a:r>
            <a:r>
              <a:rPr lang="en-US" altLang="zh-CN" dirty="0" smtClean="0"/>
              <a:t>DDR2</a:t>
            </a:r>
            <a:r>
              <a:rPr lang="zh-CN" altLang="en-US" dirty="0" smtClean="0"/>
              <a:t>阳性表达率与患者的年龄因素无关</a:t>
            </a:r>
            <a:r>
              <a:rPr lang="en-US" altLang="zh-CN" dirty="0" smtClean="0"/>
              <a:t>(P&gt;0 .05).</a:t>
            </a:r>
            <a:r>
              <a:rPr lang="zh-CN" altLang="en-US" dirty="0" smtClean="0"/>
              <a:t>结论 </a:t>
            </a:r>
            <a:r>
              <a:rPr lang="en-US" altLang="zh-CN" dirty="0" smtClean="0"/>
              <a:t>DDR2</a:t>
            </a:r>
            <a:r>
              <a:rPr lang="zh-CN" altLang="en-US" dirty="0" smtClean="0"/>
              <a:t>在前列腺癌中高表达 </a:t>
            </a:r>
            <a:r>
              <a:rPr lang="en-US" altLang="zh-CN" dirty="0" smtClean="0"/>
              <a:t>,</a:t>
            </a:r>
            <a:r>
              <a:rPr lang="zh-CN" altLang="en-US" dirty="0" smtClean="0"/>
              <a:t>提示其在前列腺癌的发生发展中可能起重要作用</a:t>
            </a:r>
            <a:r>
              <a:rPr lang="en-US" altLang="zh-CN" dirty="0" smtClean="0"/>
              <a:t>.</a:t>
            </a:r>
          </a:p>
          <a:p>
            <a:endParaRPr lang="en-US" altLang="zh-CN" dirty="0" smtClean="0"/>
          </a:p>
          <a:p>
            <a:r>
              <a:rPr lang="en-US" altLang="zh-CN" sz="1200" b="1" i="1" kern="1200" dirty="0" smtClean="0">
                <a:solidFill>
                  <a:schemeClr val="tx1"/>
                </a:solidFill>
                <a:effectLst/>
                <a:latin typeface="+mn-lt"/>
                <a:ea typeface="+mn-ea"/>
                <a:cs typeface="+mn-cs"/>
              </a:rPr>
              <a:t>PRDM8</a:t>
            </a:r>
            <a:r>
              <a:rPr lang="en-US" altLang="zh-CN" sz="1200" i="1" kern="1200" dirty="0" smtClean="0">
                <a:solidFill>
                  <a:schemeClr val="tx1"/>
                </a:solidFill>
                <a:effectLst/>
                <a:latin typeface="+mn-lt"/>
                <a:ea typeface="+mn-ea"/>
                <a:cs typeface="+mn-cs"/>
              </a:rPr>
              <a:t> is a novel histone H3-specific </a:t>
            </a:r>
            <a:r>
              <a:rPr lang="en-US" altLang="zh-CN" sz="1200" i="1" kern="1200" dirty="0" err="1" smtClean="0">
                <a:solidFill>
                  <a:schemeClr val="tx1"/>
                </a:solidFill>
                <a:effectLst/>
                <a:latin typeface="+mn-lt"/>
                <a:ea typeface="+mn-ea"/>
                <a:cs typeface="+mn-cs"/>
              </a:rPr>
              <a:t>methyltransferase</a:t>
            </a:r>
            <a:r>
              <a:rPr lang="en-US" altLang="zh-CN" sz="1200" i="1" kern="1200" dirty="0" smtClean="0">
                <a:solidFill>
                  <a:schemeClr val="tx1"/>
                </a:solidFill>
                <a:effectLst/>
                <a:latin typeface="+mn-lt"/>
                <a:ea typeface="+mn-ea"/>
                <a:cs typeface="+mn-cs"/>
              </a:rPr>
              <a:t> and selectively transferred methyl groups to H3K9</a:t>
            </a:r>
            <a:endParaRPr lang="zh-CN" altLang="en-US" dirty="0"/>
          </a:p>
        </p:txBody>
      </p:sp>
      <p:sp>
        <p:nvSpPr>
          <p:cNvPr id="4" name="灯片编号占位符 3"/>
          <p:cNvSpPr>
            <a:spLocks noGrp="1"/>
          </p:cNvSpPr>
          <p:nvPr>
            <p:ph type="sldNum" sz="quarter" idx="10"/>
          </p:nvPr>
        </p:nvSpPr>
        <p:spPr/>
        <p:txBody>
          <a:bodyPr/>
          <a:lstStyle/>
          <a:p>
            <a:fld id="{3B344E74-0188-4F59-ACC5-CF805F335614}" type="slidenum">
              <a:rPr lang="zh-CN" altLang="en-US" smtClean="0"/>
              <a:t>24</a:t>
            </a:fld>
            <a:endParaRPr lang="zh-CN" altLang="en-US"/>
          </a:p>
        </p:txBody>
      </p:sp>
    </p:spTree>
    <p:extLst>
      <p:ext uri="{BB962C8B-B14F-4D97-AF65-F5344CB8AC3E}">
        <p14:creationId xmlns:p14="http://schemas.microsoft.com/office/powerpoint/2010/main" val="2452983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sym typeface="Wingdings" panose="05000000000000000000" pitchFamily="2" charset="2"/>
              </a:rPr>
              <a:t>结论（</a:t>
            </a:r>
            <a:r>
              <a:rPr lang="en-US" altLang="zh-CN" sz="1200" dirty="0" smtClean="0">
                <a:sym typeface="Wingdings" panose="05000000000000000000" pitchFamily="2" charset="2"/>
              </a:rPr>
              <a:t>4</a:t>
            </a:r>
            <a:r>
              <a:rPr lang="zh-CN" altLang="en-US" sz="1200" dirty="0" smtClean="0">
                <a:sym typeface="Wingdings" panose="05000000000000000000" pitchFamily="2" charset="2"/>
              </a:rPr>
              <a:t>）：相似地，如果再加入</a:t>
            </a:r>
            <a:r>
              <a:rPr lang="en-US" altLang="zh-CN" sz="1200" dirty="0" smtClean="0">
                <a:sym typeface="Wingdings" panose="05000000000000000000" pitchFamily="2" charset="2"/>
              </a:rPr>
              <a:t>DNA</a:t>
            </a:r>
            <a:r>
              <a:rPr lang="zh-CN" altLang="en-US" sz="1200" dirty="0" smtClean="0">
                <a:sym typeface="Wingdings" panose="05000000000000000000" pitchFamily="2" charset="2"/>
              </a:rPr>
              <a:t>甲基化和</a:t>
            </a:r>
            <a:r>
              <a:rPr lang="en-US" altLang="zh-CN" sz="1200" dirty="0" smtClean="0">
                <a:sym typeface="Wingdings" panose="05000000000000000000" pitchFamily="2" charset="2"/>
              </a:rPr>
              <a:t>miRNA</a:t>
            </a:r>
            <a:r>
              <a:rPr lang="zh-CN" altLang="en-US" sz="1200" dirty="0" smtClean="0">
                <a:sym typeface="Wingdings" panose="05000000000000000000" pitchFamily="2" charset="2"/>
              </a:rPr>
              <a:t>，可以找到其它组学的</a:t>
            </a:r>
            <a:r>
              <a:rPr lang="en-US" altLang="zh-CN" sz="1200" dirty="0" smtClean="0">
                <a:sym typeface="Wingdings" panose="05000000000000000000" pitchFamily="2" charset="2"/>
              </a:rPr>
              <a:t>driver</a:t>
            </a:r>
            <a:r>
              <a:rPr lang="zh-CN" altLang="en-US" sz="1200" dirty="0" smtClean="0">
                <a:sym typeface="Wingdings" panose="05000000000000000000" pitchFamily="2" charset="2"/>
              </a:rPr>
              <a:t>基因，对样本进行分型，可能有更好的分型结果。再研究亚型与临床特征的相关性，解释不同亚型的肿瘤的特点。</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t>25</a:t>
            </a:fld>
            <a:endParaRPr lang="zh-CN" altLang="en-US"/>
          </a:p>
        </p:txBody>
      </p:sp>
    </p:spTree>
    <p:extLst>
      <p:ext uri="{BB962C8B-B14F-4D97-AF65-F5344CB8AC3E}">
        <p14:creationId xmlns:p14="http://schemas.microsoft.com/office/powerpoint/2010/main" val="81483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slide gives us an overview of our project. </a:t>
            </a:r>
            <a:r>
              <a:rPr lang="en-US" altLang="zh-CN" dirty="0" smtClean="0"/>
              <a:t>The PRAD data used in this</a:t>
            </a:r>
            <a:r>
              <a:rPr lang="en-US" altLang="zh-CN" baseline="0" dirty="0" smtClean="0"/>
              <a:t> study: (1) The CPDR dataset </a:t>
            </a:r>
            <a:r>
              <a:rPr lang="en-US" altLang="zh-CN" baseline="0" dirty="0" err="1" smtClean="0"/>
              <a:t>containes</a:t>
            </a:r>
            <a:r>
              <a:rPr lang="en-US" altLang="zh-CN" baseline="0" dirty="0" smtClean="0"/>
              <a:t> 7 AA and 7 CA prostate cancer samples, with both WGS and RNA-</a:t>
            </a:r>
            <a:r>
              <a:rPr lang="en-US" altLang="zh-CN" baseline="0" dirty="0" err="1" smtClean="0"/>
              <a:t>Seq</a:t>
            </a:r>
            <a:r>
              <a:rPr lang="en-US" altLang="zh-CN" baseline="0" dirty="0" smtClean="0"/>
              <a:t> data. (2) The RNA-</a:t>
            </a:r>
            <a:r>
              <a:rPr lang="en-US" altLang="zh-CN" baseline="0" dirty="0" err="1" smtClean="0"/>
              <a:t>seq</a:t>
            </a:r>
            <a:r>
              <a:rPr lang="en-US" altLang="zh-CN" baseline="0" dirty="0" smtClean="0"/>
              <a:t> data of 14 Chinese prostate cancer samples from ENA (European Nucleotide Archive); (3) TCGA level 3 prostate cancer data include RNA-</a:t>
            </a:r>
            <a:r>
              <a:rPr lang="en-US" altLang="zh-CN" baseline="0" dirty="0" err="1" smtClean="0"/>
              <a:t>seq</a:t>
            </a:r>
            <a:r>
              <a:rPr lang="en-US" altLang="zh-CN" baseline="0" dirty="0" smtClean="0"/>
              <a:t> and CNV data.  Because RNA-</a:t>
            </a:r>
            <a:r>
              <a:rPr lang="en-US" altLang="zh-CN" baseline="0" dirty="0" err="1" smtClean="0"/>
              <a:t>seq</a:t>
            </a:r>
            <a:r>
              <a:rPr lang="en-US" altLang="zh-CN" baseline="0" dirty="0" smtClean="0"/>
              <a:t> data are available in all of the 3 datasets, interrogatively analysis and comparison of the prostate cancer </a:t>
            </a:r>
            <a:r>
              <a:rPr lang="en-US" altLang="zh-CN" sz="1200" dirty="0" smtClean="0"/>
              <a:t>transcriptome</a:t>
            </a:r>
            <a:r>
              <a:rPr lang="en-US" altLang="zh-CN" sz="1200" baseline="0" dirty="0" smtClean="0"/>
              <a:t> is performed.</a:t>
            </a:r>
            <a:r>
              <a:rPr lang="en-US" altLang="zh-CN" baseline="0" dirty="0" smtClean="0"/>
              <a:t> We have other two major Aims, one is the genomic markers, initially focused on ERG (ERG fusion) and the another is trying to analyze the microorganisms paralyzed on the prostate cancer tissues.  Overall, taking the advantage of integrated data and a multi-”omics” analysis approach, we would like </a:t>
            </a:r>
            <a:r>
              <a:rPr lang="en-US" altLang="zh-CN" baseline="0" dirty="0" err="1" smtClean="0"/>
              <a:t>toanswer</a:t>
            </a:r>
            <a:r>
              <a:rPr lang="en-US" altLang="zh-CN" baseline="0" dirty="0" smtClean="0"/>
              <a:t> the question of Early Detection of Prostate Cancer in Caucasian American (CA), African American (AA) and Chinese/Asians.  </a:t>
            </a:r>
          </a:p>
          <a:p>
            <a:endParaRPr lang="en-US" altLang="zh-CN" baseline="0" dirty="0" smtClean="0"/>
          </a:p>
          <a:p>
            <a:r>
              <a:rPr lang="en-US" altLang="zh-CN" baseline="0" dirty="0" smtClean="0"/>
              <a:t>Next slide </a:t>
            </a:r>
            <a:endParaRPr lang="zh-CN" altLang="en-US" dirty="0"/>
          </a:p>
        </p:txBody>
      </p:sp>
      <p:sp>
        <p:nvSpPr>
          <p:cNvPr id="4" name="灯片编号占位符 3"/>
          <p:cNvSpPr>
            <a:spLocks noGrp="1"/>
          </p:cNvSpPr>
          <p:nvPr>
            <p:ph type="sldNum" sz="quarter" idx="10"/>
          </p:nvPr>
        </p:nvSpPr>
        <p:spPr/>
        <p:txBody>
          <a:bodyPr/>
          <a:lstStyle/>
          <a:p>
            <a:fld id="{F8CCA181-DD8E-499C-BE00-63BA4BE48080}" type="slidenum">
              <a:rPr lang="zh-CN" altLang="en-US" smtClean="0"/>
              <a:t>26</a:t>
            </a:fld>
            <a:endParaRPr lang="zh-CN" altLang="en-US"/>
          </a:p>
        </p:txBody>
      </p:sp>
    </p:spTree>
    <p:extLst>
      <p:ext uri="{BB962C8B-B14F-4D97-AF65-F5344CB8AC3E}">
        <p14:creationId xmlns:p14="http://schemas.microsoft.com/office/powerpoint/2010/main" val="1208717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initial </a:t>
            </a:r>
            <a:r>
              <a:rPr lang="en-US" altLang="zh-CN" baseline="0" dirty="0" smtClean="0"/>
              <a:t>work was </a:t>
            </a:r>
            <a:r>
              <a:rPr lang="en-US" altLang="zh-CN" dirty="0" smtClean="0"/>
              <a:t>to</a:t>
            </a:r>
            <a:r>
              <a:rPr lang="zh-CN" altLang="en-US" dirty="0" smtClean="0"/>
              <a:t> </a:t>
            </a:r>
            <a:r>
              <a:rPr lang="en-US" altLang="zh-CN" dirty="0" smtClean="0"/>
              <a:t>develop</a:t>
            </a:r>
            <a:r>
              <a:rPr lang="zh-CN" altLang="en-US" dirty="0" smtClean="0"/>
              <a:t> </a:t>
            </a:r>
            <a:r>
              <a:rPr lang="en-US" altLang="zh-CN" dirty="0" smtClean="0"/>
              <a:t>a</a:t>
            </a:r>
            <a:r>
              <a:rPr lang="zh-CN" altLang="en-US" dirty="0" smtClean="0"/>
              <a:t> </a:t>
            </a:r>
            <a:r>
              <a:rPr lang="en-US" altLang="zh-CN" dirty="0" smtClean="0"/>
              <a:t>workflow</a:t>
            </a:r>
            <a:r>
              <a:rPr lang="zh-CN" altLang="en-US" dirty="0" smtClean="0"/>
              <a:t> </a:t>
            </a:r>
            <a:r>
              <a:rPr lang="en-US" altLang="zh-CN" dirty="0" smtClean="0"/>
              <a:t>to</a:t>
            </a:r>
            <a:r>
              <a:rPr lang="zh-CN" altLang="en-US" dirty="0" smtClean="0"/>
              <a:t> </a:t>
            </a:r>
            <a:r>
              <a:rPr lang="en-US" altLang="zh-CN" dirty="0" smtClean="0"/>
              <a:t>identify</a:t>
            </a:r>
            <a:r>
              <a:rPr lang="zh-CN" altLang="en-US" dirty="0" smtClean="0"/>
              <a:t> </a:t>
            </a:r>
            <a:r>
              <a:rPr lang="en-US" altLang="zh-CN" dirty="0" smtClean="0"/>
              <a:t>microbes</a:t>
            </a:r>
            <a:r>
              <a:rPr lang="zh-CN" altLang="en-US" dirty="0" smtClean="0"/>
              <a:t> </a:t>
            </a:r>
            <a:r>
              <a:rPr lang="en-US" altLang="zh-CN" dirty="0" smtClean="0"/>
              <a:t>from</a:t>
            </a:r>
            <a:r>
              <a:rPr lang="zh-CN" altLang="en-US" dirty="0" smtClean="0"/>
              <a:t> </a:t>
            </a:r>
            <a:r>
              <a:rPr lang="en-US" altLang="zh-CN" dirty="0" smtClean="0"/>
              <a:t>WGS</a:t>
            </a:r>
            <a:r>
              <a:rPr lang="zh-CN" altLang="en-US" baseline="0" dirty="0" smtClean="0"/>
              <a:t> </a:t>
            </a:r>
            <a:r>
              <a:rPr lang="en-US" altLang="zh-CN" baseline="0" dirty="0" smtClean="0"/>
              <a:t>data. Next, we make improvements with our procedures for identifying microbes as much as possible. The third part mainly includes comparing the microbial profiles  between prostate cancer tissues and blood.</a:t>
            </a:r>
            <a:endParaRPr lang="en-US" altLang="zh-CN" dirty="0" smtClean="0"/>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Next slide </a:t>
            </a:r>
            <a:endParaRPr lang="zh-CN" altLang="en-US" dirty="0"/>
          </a:p>
        </p:txBody>
      </p:sp>
      <p:sp>
        <p:nvSpPr>
          <p:cNvPr id="4" name="灯片编号占位符 3"/>
          <p:cNvSpPr>
            <a:spLocks noGrp="1"/>
          </p:cNvSpPr>
          <p:nvPr>
            <p:ph type="sldNum" sz="quarter" idx="10"/>
          </p:nvPr>
        </p:nvSpPr>
        <p:spPr/>
        <p:txBody>
          <a:bodyPr/>
          <a:lstStyle/>
          <a:p>
            <a:fld id="{F8CCA181-DD8E-499C-BE00-63BA4BE48080}"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988489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xfrm>
            <a:off x="823913" y="1006475"/>
            <a:ext cx="6121400" cy="3444875"/>
          </a:xfrm>
        </p:spPr>
      </p:sp>
      <p:sp>
        <p:nvSpPr>
          <p:cNvPr id="3584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baseline="0" dirty="0" smtClean="0"/>
              <a:t>The</a:t>
            </a:r>
            <a:r>
              <a:rPr lang="zh-CN" altLang="en-US" baseline="0" dirty="0" smtClean="0"/>
              <a:t> </a:t>
            </a:r>
            <a:r>
              <a:rPr lang="en-US" altLang="zh-CN" baseline="0" dirty="0" smtClean="0"/>
              <a:t>first</a:t>
            </a:r>
            <a:r>
              <a:rPr lang="zh-CN" altLang="en-US" baseline="0" dirty="0" smtClean="0"/>
              <a:t> </a:t>
            </a:r>
            <a:r>
              <a:rPr lang="en-US" altLang="zh-CN" baseline="0" dirty="0" smtClean="0"/>
              <a:t>step of</a:t>
            </a:r>
            <a:r>
              <a:rPr lang="zh-CN" altLang="en-US" baseline="0" dirty="0" smtClean="0"/>
              <a:t> </a:t>
            </a:r>
            <a:r>
              <a:rPr lang="en-US" altLang="zh-CN" baseline="0" dirty="0" smtClean="0"/>
              <a:t>our</a:t>
            </a:r>
            <a:r>
              <a:rPr lang="zh-CN" altLang="en-US" baseline="0" dirty="0" smtClean="0"/>
              <a:t> </a:t>
            </a:r>
            <a:r>
              <a:rPr lang="en-US" altLang="zh-CN" baseline="0" dirty="0" smtClean="0"/>
              <a:t>working</a:t>
            </a:r>
            <a:r>
              <a:rPr lang="zh-CN" altLang="en-US" baseline="0" dirty="0" smtClean="0"/>
              <a:t> </a:t>
            </a:r>
            <a:r>
              <a:rPr lang="en-US" altLang="zh-CN" baseline="0" dirty="0" smtClean="0"/>
              <a:t>flow</a:t>
            </a:r>
            <a:r>
              <a:rPr lang="zh-CN" altLang="en-US" baseline="0" dirty="0" smtClean="0"/>
              <a:t> </a:t>
            </a:r>
            <a:r>
              <a:rPr lang="en-US" altLang="zh-CN" baseline="0" dirty="0" smtClean="0"/>
              <a:t>was</a:t>
            </a:r>
            <a:r>
              <a:rPr lang="zh-CN" altLang="en-US" baseline="0" dirty="0" smtClean="0"/>
              <a:t> </a:t>
            </a:r>
            <a:r>
              <a:rPr lang="en-US" altLang="zh-CN" baseline="0" dirty="0" smtClean="0"/>
              <a:t>to</a:t>
            </a:r>
            <a:r>
              <a:rPr lang="zh-CN" altLang="en-US" baseline="0" dirty="0" smtClean="0"/>
              <a:t> </a:t>
            </a:r>
            <a:r>
              <a:rPr lang="en-US" altLang="zh-CN" baseline="0" dirty="0" smtClean="0"/>
              <a:t>remove</a:t>
            </a:r>
            <a:r>
              <a:rPr lang="zh-CN" altLang="en-US" baseline="0" dirty="0" smtClean="0"/>
              <a:t> </a:t>
            </a:r>
            <a:r>
              <a:rPr lang="en-US" altLang="zh-CN" baseline="0" dirty="0" smtClean="0"/>
              <a:t>human</a:t>
            </a:r>
            <a:r>
              <a:rPr lang="zh-CN" altLang="en-US" baseline="0" dirty="0" smtClean="0"/>
              <a:t> </a:t>
            </a:r>
            <a:r>
              <a:rPr lang="en-US" altLang="zh-CN" baseline="0" dirty="0" smtClean="0"/>
              <a:t>sequences.</a:t>
            </a:r>
            <a:r>
              <a:rPr lang="zh-CN" altLang="en-US" baseline="0" dirty="0" smtClean="0"/>
              <a:t> </a:t>
            </a:r>
            <a:r>
              <a:rPr lang="en-US" altLang="zh-CN" baseline="0" dirty="0" smtClean="0"/>
              <a:t>The low-quality and duplicate reads are removed from the complete read set, and then the reads are filtered by mapping to the human genome.</a:t>
            </a:r>
            <a:endParaRPr lang="zh-CN" altLang="en-US" dirty="0" smtClean="0"/>
          </a:p>
          <a:p>
            <a:endParaRPr lang="zh-CN" altLang="en-US" dirty="0" smtClean="0"/>
          </a:p>
        </p:txBody>
      </p:sp>
      <p:sp>
        <p:nvSpPr>
          <p:cNvPr id="35844" name="灯片编号占位符 3"/>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pPr>
            <a:fld id="{33C3FA65-41B4-480F-8E08-22AAB56AF9EA}" type="slidenum">
              <a:rPr lang="zh-CN" altLang="en-US" sz="2400">
                <a:solidFill>
                  <a:srgbClr val="000000"/>
                </a:solidFill>
                <a:latin typeface="Times New Roman" panose="02020603050405020304" pitchFamily="18" charset="0"/>
              </a:rPr>
              <a:pPr defTabSz="457200" eaLnBrk="0" fontAlgn="base" hangingPunct="0">
                <a:spcBef>
                  <a:spcPct val="0"/>
                </a:spcBef>
                <a:spcAft>
                  <a:spcPct val="0"/>
                </a:spcAft>
              </a:pPr>
              <a:t>28</a:t>
            </a:fld>
            <a:endParaRPr lang="zh-CN"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68619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dirty="0" smtClean="0"/>
              <a:t> </a:t>
            </a:r>
            <a:r>
              <a:rPr lang="en-US" altLang="zh-CN" dirty="0" smtClean="0"/>
              <a:t>plot</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left</a:t>
            </a:r>
            <a:r>
              <a:rPr lang="zh-CN" altLang="en-US" dirty="0" smtClean="0"/>
              <a:t> </a:t>
            </a:r>
            <a:r>
              <a:rPr lang="en-US" altLang="zh-CN" dirty="0" smtClean="0"/>
              <a:t>showed</a:t>
            </a:r>
            <a:r>
              <a:rPr lang="zh-CN" altLang="en-US" dirty="0" smtClean="0"/>
              <a:t> </a:t>
            </a:r>
            <a:r>
              <a:rPr lang="en-US" altLang="zh-CN" dirty="0" smtClean="0"/>
              <a:t>the</a:t>
            </a:r>
            <a:r>
              <a:rPr lang="zh-CN" altLang="en-US" dirty="0" smtClean="0"/>
              <a:t> </a:t>
            </a:r>
            <a:r>
              <a:rPr lang="en-US" altLang="zh-CN" dirty="0" smtClean="0"/>
              <a:t>remaining</a:t>
            </a:r>
            <a:r>
              <a:rPr lang="zh-CN" altLang="en-US" dirty="0" smtClean="0"/>
              <a:t> </a:t>
            </a:r>
            <a:r>
              <a:rPr lang="en-US" altLang="zh-CN" dirty="0" smtClean="0"/>
              <a:t>reads</a:t>
            </a:r>
            <a:r>
              <a:rPr lang="zh-CN" altLang="en-US" dirty="0" smtClean="0"/>
              <a:t> </a:t>
            </a:r>
            <a:r>
              <a:rPr lang="en-US" altLang="zh-CN" dirty="0" smtClean="0"/>
              <a:t>in</a:t>
            </a:r>
            <a:r>
              <a:rPr lang="zh-CN" altLang="en-US" dirty="0" smtClean="0"/>
              <a:t> </a:t>
            </a:r>
            <a:r>
              <a:rPr lang="en-US" altLang="zh-CN" dirty="0" smtClean="0"/>
              <a:t>each</a:t>
            </a:r>
            <a:r>
              <a:rPr lang="zh-CN" altLang="en-US" dirty="0" smtClean="0"/>
              <a:t> </a:t>
            </a:r>
            <a:r>
              <a:rPr lang="en-US" altLang="zh-CN" dirty="0" smtClean="0"/>
              <a:t>sample</a:t>
            </a:r>
            <a:r>
              <a:rPr lang="zh-CN" altLang="en-US" dirty="0" smtClean="0"/>
              <a:t> </a:t>
            </a:r>
            <a:r>
              <a:rPr lang="en-US" altLang="zh-CN" dirty="0" smtClean="0"/>
              <a:t>after</a:t>
            </a:r>
            <a:r>
              <a:rPr lang="zh-CN" altLang="en-US" dirty="0" smtClean="0"/>
              <a:t> </a:t>
            </a:r>
            <a:r>
              <a:rPr lang="en-US" altLang="zh-CN" dirty="0" smtClean="0"/>
              <a:t>the</a:t>
            </a:r>
            <a:r>
              <a:rPr lang="zh-CN" altLang="en-US" baseline="0" dirty="0" smtClean="0"/>
              <a:t> </a:t>
            </a:r>
            <a:r>
              <a:rPr lang="en-US" altLang="zh-CN" dirty="0" smtClean="0"/>
              <a:t>filtering</a:t>
            </a:r>
            <a:r>
              <a:rPr lang="zh-CN" altLang="en-US" dirty="0" smtClean="0"/>
              <a:t> </a:t>
            </a:r>
            <a:r>
              <a:rPr lang="en-US" altLang="zh-CN" dirty="0" smtClean="0"/>
              <a:t>steps.</a:t>
            </a:r>
            <a:r>
              <a:rPr lang="zh-CN" altLang="en-US" dirty="0" smtClean="0"/>
              <a:t> </a:t>
            </a:r>
            <a:r>
              <a:rPr lang="en-US" altLang="zh-CN" dirty="0" err="1" smtClean="0"/>
              <a:t>Barplot</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right</a:t>
            </a:r>
            <a:r>
              <a:rPr lang="zh-CN" altLang="en-US" dirty="0" smtClean="0"/>
              <a:t> </a:t>
            </a:r>
            <a:r>
              <a:rPr lang="en-US" altLang="zh-CN" dirty="0" smtClean="0"/>
              <a:t>demonstrated</a:t>
            </a:r>
            <a:r>
              <a:rPr lang="zh-CN" altLang="en-US" baseline="0" dirty="0" smtClean="0"/>
              <a:t> </a:t>
            </a:r>
            <a:r>
              <a:rPr lang="en-US" altLang="zh-CN" baseline="0" dirty="0" smtClean="0"/>
              <a:t>there</a:t>
            </a:r>
            <a:r>
              <a:rPr lang="zh-CN" altLang="en-US" baseline="0" dirty="0" smtClean="0"/>
              <a:t> </a:t>
            </a:r>
            <a:r>
              <a:rPr lang="en-US" altLang="zh-CN" baseline="0" dirty="0" smtClean="0"/>
              <a:t>are</a:t>
            </a:r>
            <a:r>
              <a:rPr lang="zh-CN" altLang="en-US" baseline="0" dirty="0" smtClean="0"/>
              <a:t> </a:t>
            </a:r>
            <a:r>
              <a:rPr lang="en-US" altLang="zh-CN" baseline="0" dirty="0" smtClean="0"/>
              <a:t>more</a:t>
            </a:r>
            <a:r>
              <a:rPr lang="zh-CN" altLang="en-US" baseline="0" dirty="0" smtClean="0"/>
              <a:t> </a:t>
            </a:r>
            <a:r>
              <a:rPr lang="en-US" altLang="zh-CN" baseline="0" dirty="0" smtClean="0"/>
              <a:t>non-human</a:t>
            </a:r>
            <a:r>
              <a:rPr lang="zh-CN" altLang="en-US" baseline="0" dirty="0" smtClean="0"/>
              <a:t> </a:t>
            </a:r>
            <a:r>
              <a:rPr lang="en-US" altLang="zh-CN" baseline="0" dirty="0" smtClean="0"/>
              <a:t>reads</a:t>
            </a:r>
            <a:r>
              <a:rPr lang="zh-CN" altLang="en-US" baseline="0" dirty="0" smtClean="0"/>
              <a:t> </a:t>
            </a:r>
            <a:r>
              <a:rPr lang="en-US" altLang="zh-CN" baseline="0" dirty="0" smtClean="0"/>
              <a:t>in</a:t>
            </a:r>
            <a:r>
              <a:rPr lang="zh-CN" altLang="en-US" baseline="0" dirty="0" smtClean="0"/>
              <a:t> </a:t>
            </a:r>
            <a:r>
              <a:rPr lang="en-US" altLang="zh-CN" baseline="0" dirty="0" smtClean="0"/>
              <a:t>tumor</a:t>
            </a:r>
            <a:r>
              <a:rPr lang="zh-CN" altLang="en-US" baseline="0" dirty="0" smtClean="0"/>
              <a:t> </a:t>
            </a:r>
            <a:r>
              <a:rPr lang="en-US" altLang="zh-CN" baseline="0" dirty="0" smtClean="0"/>
              <a:t>tissues</a:t>
            </a:r>
            <a:r>
              <a:rPr lang="zh-CN" altLang="en-US" baseline="0" dirty="0" smtClean="0"/>
              <a:t> </a:t>
            </a:r>
            <a:r>
              <a:rPr lang="en-US" altLang="zh-CN" baseline="0" dirty="0" smtClean="0"/>
              <a:t>compared</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matched</a:t>
            </a:r>
            <a:r>
              <a:rPr lang="zh-CN" altLang="en-US" baseline="0" dirty="0" smtClean="0"/>
              <a:t> </a:t>
            </a:r>
            <a:r>
              <a:rPr lang="en-US" altLang="zh-CN" baseline="0" dirty="0" smtClean="0"/>
              <a:t>blood.</a:t>
            </a:r>
            <a:r>
              <a:rPr lang="zh-CN" altLang="en-US" baseline="0" dirty="0" smtClean="0"/>
              <a:t> </a:t>
            </a:r>
            <a:r>
              <a:rPr lang="en-US" altLang="zh-CN" baseline="0" dirty="0" smtClean="0"/>
              <a:t>The</a:t>
            </a:r>
            <a:r>
              <a:rPr lang="zh-CN" altLang="en-US" baseline="0" dirty="0" smtClean="0"/>
              <a:t> </a:t>
            </a:r>
            <a:r>
              <a:rPr lang="en-US" altLang="zh-CN" baseline="0" dirty="0" smtClean="0"/>
              <a:t>y-axis</a:t>
            </a:r>
            <a:r>
              <a:rPr lang="zh-CN" altLang="en-US" baseline="0" dirty="0" smtClean="0"/>
              <a:t> </a:t>
            </a:r>
            <a:r>
              <a:rPr lang="en-US" altLang="zh-CN" baseline="0" dirty="0" smtClean="0"/>
              <a:t>depicts</a:t>
            </a:r>
            <a:r>
              <a:rPr lang="zh-CN" altLang="en-US" baseline="0" dirty="0" smtClean="0"/>
              <a:t> </a:t>
            </a:r>
            <a:r>
              <a:rPr lang="en-US" altLang="zh-CN" baseline="0" dirty="0" smtClean="0"/>
              <a:t>the</a:t>
            </a:r>
            <a:r>
              <a:rPr lang="zh-CN" altLang="en-US" baseline="0" dirty="0" smtClean="0"/>
              <a:t> </a:t>
            </a:r>
            <a:r>
              <a:rPr lang="en-US" altLang="zh-CN" baseline="0" dirty="0" smtClean="0"/>
              <a:t>mapping ratio (which is calculated: remaining</a:t>
            </a:r>
            <a:r>
              <a:rPr lang="zh-CN" altLang="en-US" baseline="0" dirty="0" smtClean="0"/>
              <a:t> </a:t>
            </a:r>
            <a:r>
              <a:rPr lang="en-US" altLang="zh-CN" baseline="0" dirty="0" smtClean="0"/>
              <a:t>non-human reads /</a:t>
            </a:r>
            <a:r>
              <a:rPr lang="zh-CN" altLang="en-US" baseline="0" dirty="0" smtClean="0"/>
              <a:t> </a:t>
            </a:r>
            <a:r>
              <a:rPr lang="en-US" altLang="zh-CN" baseline="0" dirty="0" smtClean="0"/>
              <a:t>all</a:t>
            </a:r>
            <a:r>
              <a:rPr lang="zh-CN" altLang="en-US" baseline="0" dirty="0" smtClean="0"/>
              <a:t> </a:t>
            </a:r>
            <a:r>
              <a:rPr lang="en-US" altLang="zh-CN" baseline="0" dirty="0" smtClean="0"/>
              <a:t>sequencing</a:t>
            </a:r>
            <a:r>
              <a:rPr lang="zh-CN" altLang="en-US" baseline="0" dirty="0" smtClean="0"/>
              <a:t> </a:t>
            </a:r>
            <a:r>
              <a:rPr lang="en-US" altLang="zh-CN" baseline="0" dirty="0" smtClean="0"/>
              <a:t>reads)</a:t>
            </a:r>
            <a:endParaRPr lang="zh-CN" altLang="en-US" dirty="0" smtClean="0"/>
          </a:p>
        </p:txBody>
      </p:sp>
    </p:spTree>
    <p:extLst>
      <p:ext uri="{BB962C8B-B14F-4D97-AF65-F5344CB8AC3E}">
        <p14:creationId xmlns:p14="http://schemas.microsoft.com/office/powerpoint/2010/main" val="2031830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zh-CN" altLang="en-US" dirty="0" smtClean="0"/>
              <a:t> </a:t>
            </a:r>
            <a:r>
              <a:rPr lang="en-US" altLang="zh-CN" dirty="0" smtClean="0"/>
              <a:t>filtered</a:t>
            </a:r>
            <a:r>
              <a:rPr lang="zh-CN" altLang="en-US" baseline="0" dirty="0" smtClean="0"/>
              <a:t> </a:t>
            </a:r>
            <a:r>
              <a:rPr lang="en-US" altLang="zh-CN" baseline="0" dirty="0" smtClean="0"/>
              <a:t>non-human</a:t>
            </a:r>
            <a:r>
              <a:rPr lang="zh-CN" altLang="en-US" baseline="0" dirty="0" smtClean="0"/>
              <a:t> </a:t>
            </a:r>
            <a:r>
              <a:rPr lang="en-US" altLang="zh-CN" baseline="0" dirty="0" smtClean="0"/>
              <a:t>reads</a:t>
            </a:r>
            <a:r>
              <a:rPr lang="zh-CN" altLang="en-US" baseline="0" dirty="0" smtClean="0"/>
              <a:t> </a:t>
            </a:r>
            <a:r>
              <a:rPr lang="en-US" altLang="zh-CN" baseline="0" dirty="0" smtClean="0"/>
              <a:t>were</a:t>
            </a:r>
            <a:r>
              <a:rPr lang="zh-CN" altLang="en-US" baseline="0" dirty="0" smtClean="0"/>
              <a:t> </a:t>
            </a:r>
            <a:r>
              <a:rPr lang="en-US" altLang="zh-CN" baseline="0" dirty="0" smtClean="0"/>
              <a:t>then</a:t>
            </a:r>
            <a:r>
              <a:rPr lang="zh-CN" altLang="en-US" baseline="0" dirty="0" smtClean="0"/>
              <a:t> </a:t>
            </a:r>
            <a:r>
              <a:rPr lang="en-US" altLang="zh-CN" baseline="0" dirty="0" smtClean="0"/>
              <a:t>mapped</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microbial</a:t>
            </a:r>
            <a:r>
              <a:rPr lang="zh-CN" altLang="en-US" baseline="0" dirty="0" smtClean="0"/>
              <a:t> </a:t>
            </a:r>
            <a:r>
              <a:rPr lang="en-US" altLang="zh-CN" baseline="0" dirty="0" smtClean="0"/>
              <a:t>reference</a:t>
            </a:r>
            <a:r>
              <a:rPr lang="zh-CN" altLang="en-US" baseline="0" dirty="0" smtClean="0"/>
              <a:t> </a:t>
            </a:r>
            <a:r>
              <a:rPr lang="en-US" altLang="zh-CN" baseline="0" dirty="0" smtClean="0"/>
              <a:t>sequences</a:t>
            </a:r>
            <a:r>
              <a:rPr lang="zh-CN" altLang="en-US" baseline="0" dirty="0" smtClean="0"/>
              <a:t> </a:t>
            </a:r>
            <a:r>
              <a:rPr lang="en-US" altLang="zh-CN" baseline="0" dirty="0" smtClean="0"/>
              <a:t>in</a:t>
            </a:r>
            <a:r>
              <a:rPr lang="zh-CN" altLang="en-US" baseline="0" dirty="0" smtClean="0"/>
              <a:t> </a:t>
            </a:r>
            <a:r>
              <a:rPr lang="en-US" altLang="zh-CN" baseline="0" dirty="0" smtClean="0"/>
              <a:t>a</a:t>
            </a:r>
            <a:r>
              <a:rPr lang="zh-CN" altLang="en-US" baseline="0" dirty="0" smtClean="0"/>
              <a:t> </a:t>
            </a:r>
            <a:r>
              <a:rPr lang="en-US" altLang="zh-CN" baseline="0" dirty="0" smtClean="0"/>
              <a:t>step-by-step</a:t>
            </a:r>
            <a:r>
              <a:rPr lang="zh-CN" altLang="en-US" baseline="0" dirty="0" smtClean="0"/>
              <a:t> </a:t>
            </a:r>
            <a:r>
              <a:rPr lang="en-US" altLang="zh-CN" baseline="0" dirty="0" smtClean="0"/>
              <a:t>method.</a:t>
            </a:r>
            <a:r>
              <a:rPr lang="zh-CN" altLang="en-US" baseline="0" dirty="0" smtClean="0"/>
              <a:t> </a:t>
            </a:r>
            <a:r>
              <a:rPr lang="en-US" altLang="zh-CN" baseline="0" dirty="0" smtClean="0"/>
              <a:t>NCBI</a:t>
            </a:r>
            <a:r>
              <a:rPr lang="zh-CN" altLang="en-US" baseline="0" dirty="0" smtClean="0"/>
              <a:t> </a:t>
            </a:r>
            <a:r>
              <a:rPr lang="en-US" altLang="zh-CN" baseline="0" dirty="0" smtClean="0"/>
              <a:t>reference</a:t>
            </a:r>
            <a:r>
              <a:rPr lang="zh-CN" altLang="en-US" baseline="0" dirty="0" smtClean="0"/>
              <a:t> </a:t>
            </a:r>
            <a:r>
              <a:rPr lang="en-US" altLang="zh-CN" baseline="0" dirty="0" smtClean="0"/>
              <a:t>genomes</a:t>
            </a:r>
            <a:r>
              <a:rPr lang="zh-CN" altLang="en-US" baseline="0" dirty="0" smtClean="0"/>
              <a:t> </a:t>
            </a:r>
            <a:r>
              <a:rPr lang="en-US" altLang="zh-CN" baseline="0" dirty="0" smtClean="0"/>
              <a:t>are</a:t>
            </a:r>
            <a:r>
              <a:rPr lang="zh-CN" altLang="en-US" baseline="0" dirty="0" smtClean="0"/>
              <a:t> </a:t>
            </a:r>
            <a:r>
              <a:rPr lang="en-US" altLang="zh-CN" baseline="0" dirty="0" smtClean="0"/>
              <a:t>widely</a:t>
            </a:r>
            <a:r>
              <a:rPr lang="zh-CN" altLang="en-US" baseline="0" dirty="0" smtClean="0"/>
              <a:t> </a:t>
            </a:r>
            <a:r>
              <a:rPr lang="en-US" altLang="zh-CN" baseline="0" dirty="0" smtClean="0"/>
              <a:t>used</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highest</a:t>
            </a:r>
            <a:r>
              <a:rPr lang="zh-CN" altLang="en-US" baseline="0" dirty="0" smtClean="0"/>
              <a:t> </a:t>
            </a:r>
            <a:r>
              <a:rPr lang="en-US" altLang="zh-CN" baseline="0" dirty="0" smtClean="0"/>
              <a:t>confidence,</a:t>
            </a:r>
            <a:r>
              <a:rPr lang="zh-CN" altLang="en-US" baseline="0" dirty="0" smtClean="0"/>
              <a:t> </a:t>
            </a:r>
            <a:endParaRPr lang="en-US" altLang="zh-CN" baseline="0" dirty="0" smtClean="0"/>
          </a:p>
          <a:p>
            <a:r>
              <a:rPr lang="en-US" altLang="zh-CN" baseline="0" dirty="0" smtClean="0"/>
              <a:t>Assembly</a:t>
            </a:r>
            <a:r>
              <a:rPr lang="zh-CN" altLang="en-US" baseline="0" dirty="0" smtClean="0"/>
              <a:t> </a:t>
            </a:r>
            <a:r>
              <a:rPr lang="en-US" altLang="zh-CN" baseline="0" dirty="0" smtClean="0"/>
              <a:t>sequences</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human</a:t>
            </a:r>
            <a:r>
              <a:rPr lang="zh-CN" altLang="en-US" baseline="0" dirty="0" smtClean="0"/>
              <a:t> </a:t>
            </a:r>
            <a:r>
              <a:rPr lang="en-US" altLang="zh-CN" baseline="0" dirty="0" err="1" smtClean="0"/>
              <a:t>microbiome</a:t>
            </a:r>
            <a:r>
              <a:rPr lang="zh-CN" altLang="en-US" baseline="0" dirty="0" smtClean="0"/>
              <a:t> </a:t>
            </a:r>
            <a:r>
              <a:rPr lang="en-US" altLang="zh-CN" baseline="0" dirty="0" smtClean="0"/>
              <a:t>project,</a:t>
            </a:r>
            <a:r>
              <a:rPr lang="zh-CN" altLang="en-US" baseline="0" dirty="0" smtClean="0"/>
              <a:t> </a:t>
            </a:r>
            <a:r>
              <a:rPr lang="en-US" altLang="zh-CN" baseline="0" dirty="0" smtClean="0"/>
              <a:t>integrated</a:t>
            </a:r>
            <a:r>
              <a:rPr lang="zh-CN" altLang="en-US" baseline="0" dirty="0" smtClean="0"/>
              <a:t> </a:t>
            </a:r>
            <a:r>
              <a:rPr lang="en-US" altLang="zh-CN" baseline="0" dirty="0" smtClean="0"/>
              <a:t>reference</a:t>
            </a:r>
            <a:r>
              <a:rPr lang="zh-CN" altLang="en-US" baseline="0" dirty="0" smtClean="0"/>
              <a:t> </a:t>
            </a:r>
            <a:r>
              <a:rPr lang="en-US" altLang="zh-CN" baseline="0" dirty="0" smtClean="0"/>
              <a:t>catalog</a:t>
            </a:r>
            <a:r>
              <a:rPr lang="zh-CN" altLang="en-US" baseline="0" dirty="0" smtClean="0"/>
              <a:t> </a:t>
            </a:r>
            <a:r>
              <a:rPr lang="en-US" altLang="zh-CN" baseline="0" dirty="0" smtClean="0"/>
              <a:t>and</a:t>
            </a:r>
            <a:r>
              <a:rPr lang="zh-CN" altLang="en-US" baseline="0" dirty="0" smtClean="0"/>
              <a:t> </a:t>
            </a:r>
            <a:r>
              <a:rPr lang="en-US" altLang="zh-CN" baseline="0" dirty="0" smtClean="0"/>
              <a:t>de-novo</a:t>
            </a:r>
            <a:r>
              <a:rPr lang="zh-CN" altLang="en-US" baseline="0" dirty="0" smtClean="0"/>
              <a:t> </a:t>
            </a:r>
            <a:r>
              <a:rPr lang="en-US" altLang="zh-CN" baseline="0" dirty="0" smtClean="0"/>
              <a:t>assembly</a:t>
            </a:r>
            <a:r>
              <a:rPr lang="zh-CN" altLang="en-US" baseline="0" dirty="0" smtClean="0"/>
              <a:t> </a:t>
            </a:r>
            <a:r>
              <a:rPr lang="en-US" altLang="zh-CN" baseline="0" dirty="0" smtClean="0"/>
              <a:t>were</a:t>
            </a:r>
            <a:r>
              <a:rPr lang="zh-CN" altLang="en-US" baseline="0" dirty="0" smtClean="0"/>
              <a:t> </a:t>
            </a:r>
            <a:r>
              <a:rPr lang="en-US" altLang="zh-CN" baseline="0" dirty="0" smtClean="0"/>
              <a:t>used</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purpose</a:t>
            </a:r>
            <a:r>
              <a:rPr lang="zh-CN" altLang="en-US" baseline="0" dirty="0" smtClean="0"/>
              <a:t> </a:t>
            </a:r>
            <a:r>
              <a:rPr lang="en-US" altLang="zh-CN" baseline="0" dirty="0" smtClean="0"/>
              <a:t>of</a:t>
            </a:r>
            <a:r>
              <a:rPr lang="zh-CN" altLang="en-US" baseline="0" dirty="0" smtClean="0"/>
              <a:t> </a:t>
            </a:r>
            <a:r>
              <a:rPr lang="en-US" altLang="zh-CN" baseline="0" dirty="0" smtClean="0"/>
              <a:t>identifying</a:t>
            </a:r>
            <a:r>
              <a:rPr lang="zh-CN" altLang="en-US" baseline="0" dirty="0" smtClean="0"/>
              <a:t> </a:t>
            </a:r>
            <a:r>
              <a:rPr lang="en-US" altLang="zh-CN" baseline="0" dirty="0" smtClean="0"/>
              <a:t>more</a:t>
            </a:r>
            <a:r>
              <a:rPr lang="zh-CN" altLang="en-US" baseline="0" dirty="0" smtClean="0"/>
              <a:t> </a:t>
            </a:r>
            <a:r>
              <a:rPr lang="en-US" altLang="zh-CN" baseline="0" dirty="0" smtClean="0"/>
              <a:t>microbes</a:t>
            </a:r>
            <a:r>
              <a:rPr lang="zh-CN" altLang="en-US" baseline="0" dirty="0" smtClean="0"/>
              <a:t> </a:t>
            </a:r>
            <a:r>
              <a:rPr lang="en-US" altLang="zh-CN" baseline="0" dirty="0" smtClean="0"/>
              <a:t>as</a:t>
            </a:r>
            <a:r>
              <a:rPr lang="zh-CN" altLang="en-US" baseline="0" dirty="0" smtClean="0"/>
              <a:t> </a:t>
            </a:r>
            <a:r>
              <a:rPr lang="en-US" altLang="zh-CN" baseline="0" dirty="0" smtClean="0"/>
              <a:t>much</a:t>
            </a:r>
            <a:r>
              <a:rPr lang="zh-CN" altLang="en-US" baseline="0" dirty="0" smtClean="0"/>
              <a:t> </a:t>
            </a:r>
            <a:r>
              <a:rPr lang="en-US" altLang="zh-CN" baseline="0" dirty="0" smtClean="0"/>
              <a:t>as</a:t>
            </a:r>
            <a:r>
              <a:rPr lang="zh-CN" altLang="en-US" baseline="0" dirty="0" smtClean="0"/>
              <a:t> </a:t>
            </a:r>
            <a:r>
              <a:rPr lang="en-US" altLang="zh-CN" baseline="0" dirty="0" smtClean="0"/>
              <a:t>possible.</a:t>
            </a:r>
          </a:p>
          <a:p>
            <a:endParaRPr lang="en-US" altLang="zh-CN" dirty="0" smtClean="0"/>
          </a:p>
          <a:p>
            <a:r>
              <a:rPr lang="en-US" altLang="zh-CN" dirty="0" smtClean="0"/>
              <a:t>NCBI reference genomes</a:t>
            </a:r>
          </a:p>
          <a:p>
            <a:r>
              <a:rPr lang="en-US" altLang="zh-CN" dirty="0" smtClean="0"/>
              <a:t>    Bacteria, </a:t>
            </a:r>
            <a:r>
              <a:rPr lang="en-US" altLang="zh-CN" dirty="0" err="1" smtClean="0"/>
              <a:t>archaea</a:t>
            </a:r>
            <a:r>
              <a:rPr lang="en-US" altLang="zh-CN" dirty="0" smtClean="0"/>
              <a:t>, fungi and viral genomes were from the NCBI </a:t>
            </a:r>
            <a:r>
              <a:rPr lang="en-US" altLang="zh-CN" dirty="0" err="1" smtClean="0"/>
              <a:t>Refseq</a:t>
            </a:r>
            <a:r>
              <a:rPr lang="en-US" altLang="zh-CN" dirty="0" smtClean="0"/>
              <a:t> website </a:t>
            </a:r>
          </a:p>
          <a:p>
            <a:r>
              <a:rPr lang="en-US" altLang="zh-CN" dirty="0" smtClean="0"/>
              <a:t>     (ftp://ftp.ncbi.nih.gov/refseq/release)</a:t>
            </a:r>
          </a:p>
          <a:p>
            <a:endParaRPr lang="en-US" altLang="zh-CN" dirty="0" smtClean="0"/>
          </a:p>
          <a:p>
            <a:r>
              <a:rPr lang="en-US" altLang="zh-CN" dirty="0" smtClean="0"/>
              <a:t>HMP (Human </a:t>
            </a:r>
            <a:r>
              <a:rPr lang="en-US" altLang="zh-CN" dirty="0" err="1" smtClean="0"/>
              <a:t>Microbiome</a:t>
            </a:r>
            <a:r>
              <a:rPr lang="en-US" altLang="zh-CN" dirty="0" smtClean="0"/>
              <a:t> Project) assembled sequences</a:t>
            </a:r>
          </a:p>
          <a:p>
            <a:r>
              <a:rPr lang="en-US" altLang="zh-CN" dirty="0" smtClean="0"/>
              <a:t>     Reference genomes from major body sites, including 131 </a:t>
            </a:r>
            <a:r>
              <a:rPr lang="en-US" altLang="zh-CN" dirty="0" err="1" smtClean="0"/>
              <a:t>archaeal</a:t>
            </a:r>
            <a:r>
              <a:rPr lang="en-US" altLang="zh-CN" dirty="0" smtClean="0"/>
              <a:t> strains over 97 species, </a:t>
            </a:r>
          </a:p>
          <a:p>
            <a:r>
              <a:rPr lang="en-US" altLang="zh-CN" dirty="0" smtClean="0"/>
              <a:t>     326 lower eukaryotes over 326 species, 3,683 viral strains over 1,420 species and 1,751 </a:t>
            </a:r>
          </a:p>
          <a:p>
            <a:r>
              <a:rPr lang="en-US" altLang="zh-CN" dirty="0" smtClean="0"/>
              <a:t>     bacterial strains over 1,253 species (http://www.hmpdacc.org/HMREFG/)</a:t>
            </a:r>
            <a:br>
              <a:rPr lang="en-US" altLang="zh-CN" dirty="0" smtClean="0"/>
            </a:br>
            <a:endParaRPr lang="en-US" altLang="zh-CN" dirty="0" smtClean="0"/>
          </a:p>
          <a:p>
            <a:r>
              <a:rPr lang="en-US" altLang="zh-CN" dirty="0" smtClean="0"/>
              <a:t>IGC (Integrated reference catalog) gene catalogs </a:t>
            </a:r>
          </a:p>
          <a:p>
            <a:r>
              <a:rPr lang="en-US" altLang="zh-CN" dirty="0" smtClean="0"/>
              <a:t>     A high-quality reference gene catalog established from 1267 fecal samples and 1070 people </a:t>
            </a:r>
          </a:p>
          <a:p>
            <a:r>
              <a:rPr lang="en-US" altLang="zh-CN" dirty="0" smtClean="0"/>
              <a:t>     around the world, including Danish, Spanish, Chinese and Americans.    </a:t>
            </a:r>
          </a:p>
          <a:p>
            <a:r>
              <a:rPr lang="en-US" altLang="zh-CN" dirty="0" smtClean="0"/>
              <a:t>     (http://meta.genomics.cn/meta/)</a:t>
            </a:r>
          </a:p>
          <a:p>
            <a:endParaRPr lang="en-US" altLang="zh-CN" dirty="0" smtClean="0"/>
          </a:p>
          <a:p>
            <a:r>
              <a:rPr lang="zh-CN" altLang="en-US" b="1" dirty="0" smtClean="0"/>
              <a:t>这一点是进步了！在这一件事上，要与张国庆的微生物组数据库紧密配合，有可能会有比较好的突破。</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2235121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baseline="0" dirty="0" smtClean="0"/>
              <a:t> </a:t>
            </a:r>
            <a:r>
              <a:rPr lang="en-US" altLang="zh-CN" baseline="0" dirty="0" err="1" smtClean="0"/>
              <a:t>barplot</a:t>
            </a:r>
            <a:r>
              <a:rPr lang="zh-CN" altLang="en-US" baseline="0" dirty="0" smtClean="0"/>
              <a:t> </a:t>
            </a:r>
            <a:r>
              <a:rPr lang="en-US" altLang="zh-CN" baseline="0"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mapping</a:t>
            </a:r>
            <a:r>
              <a:rPr lang="zh-CN" altLang="en-US" baseline="0" dirty="0" smtClean="0"/>
              <a:t> </a:t>
            </a:r>
            <a:r>
              <a:rPr lang="en-US" altLang="zh-CN" baseline="0" dirty="0" smtClean="0"/>
              <a:t>ratio</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sample</a:t>
            </a:r>
            <a:r>
              <a:rPr lang="zh-CN" altLang="en-US" baseline="0" dirty="0" smtClean="0"/>
              <a:t> </a:t>
            </a:r>
            <a:r>
              <a:rPr lang="en-US" altLang="zh-CN" baseline="0" dirty="0" smtClean="0"/>
              <a:t>after</a:t>
            </a:r>
            <a:r>
              <a:rPr lang="zh-CN" altLang="en-US" baseline="0" dirty="0" smtClean="0"/>
              <a:t> </a:t>
            </a:r>
            <a:r>
              <a:rPr lang="en-US" altLang="zh-CN" baseline="0" dirty="0" smtClean="0"/>
              <a:t>mapping</a:t>
            </a:r>
            <a:r>
              <a:rPr lang="zh-CN" altLang="en-US" baseline="0" dirty="0" smtClean="0"/>
              <a:t> </a:t>
            </a:r>
            <a:r>
              <a:rPr lang="en-US" altLang="zh-CN" baseline="0" dirty="0" smtClean="0"/>
              <a:t>different</a:t>
            </a:r>
            <a:r>
              <a:rPr lang="zh-CN" altLang="en-US" baseline="0" dirty="0" smtClean="0"/>
              <a:t> </a:t>
            </a:r>
            <a:r>
              <a:rPr lang="en-US" altLang="zh-CN" baseline="0" dirty="0" smtClean="0"/>
              <a:t>databases.</a:t>
            </a:r>
            <a:r>
              <a:rPr lang="zh-CN" altLang="en-US" baseline="0" dirty="0" smtClean="0"/>
              <a:t> </a:t>
            </a:r>
            <a:r>
              <a:rPr lang="en-US" altLang="zh-CN" baseline="0" dirty="0" smtClean="0"/>
              <a:t>The</a:t>
            </a:r>
            <a:r>
              <a:rPr lang="zh-CN" altLang="en-US" baseline="0" dirty="0" smtClean="0"/>
              <a:t> </a:t>
            </a:r>
            <a:r>
              <a:rPr lang="en-US" altLang="zh-CN" baseline="0" dirty="0" smtClean="0"/>
              <a:t>m</a:t>
            </a:r>
            <a:r>
              <a:rPr lang="en-US" altLang="zh-CN" dirty="0" smtClean="0"/>
              <a:t>apping ratio denotes</a:t>
            </a:r>
            <a:r>
              <a:rPr lang="zh-CN" altLang="en-US" baseline="0" dirty="0" smtClean="0"/>
              <a:t> </a:t>
            </a:r>
            <a:r>
              <a:rPr lang="en-US" altLang="zh-CN" dirty="0" smtClean="0"/>
              <a:t>mapped</a:t>
            </a:r>
            <a:r>
              <a:rPr lang="zh-CN" altLang="en-US" dirty="0" smtClean="0"/>
              <a:t> </a:t>
            </a:r>
            <a:r>
              <a:rPr lang="en-US" altLang="zh-CN" dirty="0" smtClean="0"/>
              <a:t>reads</a:t>
            </a:r>
            <a:r>
              <a:rPr lang="en-US" altLang="zh-CN" baseline="0" dirty="0" smtClean="0"/>
              <a:t> / non-human</a:t>
            </a:r>
            <a:r>
              <a:rPr lang="zh-CN" altLang="en-US" baseline="0" dirty="0" smtClean="0"/>
              <a:t> </a:t>
            </a:r>
            <a:r>
              <a:rPr lang="en-US" altLang="zh-CN" baseline="0" dirty="0" smtClean="0"/>
              <a:t>reads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总体看，</a:t>
            </a:r>
            <a:r>
              <a:rPr lang="en-US" altLang="zh-CN" baseline="0" dirty="0" smtClean="0"/>
              <a:t>blood </a:t>
            </a:r>
            <a:r>
              <a:rPr lang="zh-CN" altLang="en-US" baseline="0" dirty="0" smtClean="0"/>
              <a:t>样本是比较“一致”的，而</a:t>
            </a:r>
            <a:r>
              <a:rPr lang="en-US" altLang="zh-CN" baseline="0" dirty="0" smtClean="0"/>
              <a:t>tissue</a:t>
            </a:r>
            <a:r>
              <a:rPr lang="zh-CN" altLang="en-US" baseline="0" dirty="0" smtClean="0"/>
              <a:t>样本之间的差别非常大，这是有道理的。其实，我很希望看到“绝对量”，从开始到现在，都没有看到“绝对量”！</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380442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baseline="0" dirty="0" smtClean="0"/>
              <a:t>The</a:t>
            </a:r>
            <a:r>
              <a:rPr lang="zh-CN" altLang="en-US" baseline="0" dirty="0" smtClean="0"/>
              <a:t> </a:t>
            </a:r>
            <a:r>
              <a:rPr lang="en-US" altLang="zh-CN" baseline="0" dirty="0" smtClean="0"/>
              <a:t>next</a:t>
            </a:r>
            <a:r>
              <a:rPr lang="zh-CN" altLang="en-US" baseline="0" dirty="0" smtClean="0"/>
              <a:t> </a:t>
            </a:r>
            <a:r>
              <a:rPr lang="en-US" altLang="zh-CN" baseline="0" dirty="0" smtClean="0"/>
              <a:t>two</a:t>
            </a:r>
            <a:r>
              <a:rPr lang="zh-CN" altLang="en-US" baseline="0" dirty="0" smtClean="0"/>
              <a:t> </a:t>
            </a:r>
            <a:r>
              <a:rPr lang="en-US" altLang="zh-CN" baseline="0" dirty="0" smtClean="0"/>
              <a:t>slides show the</a:t>
            </a:r>
            <a:r>
              <a:rPr lang="zh-CN" altLang="en-US" baseline="0" dirty="0" smtClean="0"/>
              <a:t> </a:t>
            </a:r>
            <a:r>
              <a:rPr lang="en-US" altLang="zh-CN" sz="1200" b="1" dirty="0" smtClean="0">
                <a:solidFill>
                  <a:srgbClr val="222222"/>
                </a:solidFill>
                <a:cs typeface="Calibri" panose="020F0502020204030204" pitchFamily="34" charset="0"/>
              </a:rPr>
              <a:t>microbial</a:t>
            </a:r>
            <a:r>
              <a:rPr lang="zh-CN" altLang="en-US" sz="1200" b="1" baseline="0" dirty="0" smtClean="0">
                <a:solidFill>
                  <a:srgbClr val="222222"/>
                </a:solidFill>
                <a:cs typeface="Calibri" panose="020F0502020204030204" pitchFamily="34" charset="0"/>
              </a:rPr>
              <a:t> </a:t>
            </a:r>
            <a:r>
              <a:rPr lang="en-US" altLang="zh-CN" sz="1200" b="1" dirty="0" smtClean="0">
                <a:solidFill>
                  <a:srgbClr val="222222"/>
                </a:solidFill>
                <a:cs typeface="Calibri" panose="020F0502020204030204" pitchFamily="34" charset="0"/>
              </a:rPr>
              <a:t>genome</a:t>
            </a:r>
            <a:r>
              <a:rPr lang="zh-CN" altLang="en-US" sz="1200" b="1" dirty="0" smtClean="0">
                <a:solidFill>
                  <a:srgbClr val="222222"/>
                </a:solidFill>
                <a:cs typeface="Calibri" panose="020F0502020204030204" pitchFamily="34" charset="0"/>
              </a:rPr>
              <a:t> </a:t>
            </a:r>
            <a:r>
              <a:rPr lang="en-US" altLang="zh-CN" sz="1200" b="1" dirty="0" smtClean="0">
                <a:solidFill>
                  <a:srgbClr val="222222"/>
                </a:solidFill>
                <a:cs typeface="Calibri" panose="020F0502020204030204" pitchFamily="34" charset="0"/>
              </a:rPr>
              <a:t>identification criteria</a:t>
            </a:r>
            <a:r>
              <a:rPr lang="en-US" altLang="zh-CN" sz="1200" b="1" baseline="0" dirty="0" smtClean="0">
                <a:solidFill>
                  <a:srgbClr val="222222"/>
                </a:solidFill>
                <a:cs typeface="Calibri" panose="020F0502020204030204" pitchFamily="34" charset="0"/>
              </a:rPr>
              <a:t> used</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in</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our</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workflow.</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If</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there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are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more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than</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10</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reads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perfectly</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mapped</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to</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one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genome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and</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the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coverage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was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more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than</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0.1,</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this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genome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was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considered</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as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positive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existence.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The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two</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plots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below</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were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two</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examples</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of</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negative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identification,</a:t>
            </a:r>
            <a:r>
              <a:rPr lang="zh-CN" altLang="en-US" sz="1200" b="1" baseline="0" dirty="0" smtClean="0">
                <a:solidFill>
                  <a:srgbClr val="222222"/>
                </a:solidFill>
                <a:cs typeface="Calibri" panose="020F0502020204030204" pitchFamily="34" charset="0"/>
              </a:rPr>
              <a:t> </a:t>
            </a:r>
            <a:r>
              <a:rPr lang="en-US" altLang="zh-CN" baseline="0" dirty="0" smtClean="0"/>
              <a:t>The X-axis depicts the genome length and the Y-axis depicts counts/100bp.  </a:t>
            </a:r>
            <a:r>
              <a:rPr lang="en-US" altLang="zh-CN" b="1" baseline="0" dirty="0" smtClean="0">
                <a:solidFill>
                  <a:srgbClr val="C00000"/>
                </a:solidFill>
              </a:rPr>
              <a:t>The</a:t>
            </a:r>
            <a:r>
              <a:rPr lang="zh-CN" altLang="en-US" b="1" baseline="0" dirty="0" smtClean="0">
                <a:solidFill>
                  <a:srgbClr val="C00000"/>
                </a:solidFill>
              </a:rPr>
              <a:t> </a:t>
            </a:r>
            <a:r>
              <a:rPr lang="en-US" altLang="zh-CN" b="1" baseline="0" dirty="0" smtClean="0">
                <a:solidFill>
                  <a:srgbClr val="C00000"/>
                </a:solidFill>
              </a:rPr>
              <a:t>genome</a:t>
            </a:r>
            <a:r>
              <a:rPr lang="zh-CN" altLang="en-US" b="1" baseline="0" dirty="0" smtClean="0">
                <a:solidFill>
                  <a:srgbClr val="C00000"/>
                </a:solidFill>
              </a:rPr>
              <a:t> </a:t>
            </a:r>
            <a:r>
              <a:rPr lang="en-US" altLang="zh-CN" b="1" baseline="0" dirty="0" smtClean="0">
                <a:solidFill>
                  <a:srgbClr val="C00000"/>
                </a:solidFill>
              </a:rPr>
              <a:t>on</a:t>
            </a:r>
            <a:r>
              <a:rPr lang="zh-CN" altLang="en-US" b="1" baseline="0" dirty="0" smtClean="0">
                <a:solidFill>
                  <a:srgbClr val="C00000"/>
                </a:solidFill>
              </a:rPr>
              <a:t> </a:t>
            </a:r>
            <a:r>
              <a:rPr lang="en-US" altLang="zh-CN" b="1" baseline="0" dirty="0" smtClean="0">
                <a:solidFill>
                  <a:srgbClr val="C00000"/>
                </a:solidFill>
              </a:rPr>
              <a:t>the</a:t>
            </a:r>
            <a:r>
              <a:rPr lang="zh-CN" altLang="en-US" b="1" baseline="0" dirty="0" smtClean="0">
                <a:solidFill>
                  <a:srgbClr val="C00000"/>
                </a:solidFill>
              </a:rPr>
              <a:t> </a:t>
            </a:r>
            <a:r>
              <a:rPr lang="en-US" altLang="zh-CN" b="1" baseline="0" dirty="0" smtClean="0">
                <a:solidFill>
                  <a:srgbClr val="C00000"/>
                </a:solidFill>
              </a:rPr>
              <a:t>left</a:t>
            </a:r>
            <a:r>
              <a:rPr lang="zh-CN" altLang="en-US" b="1" baseline="0" dirty="0" smtClean="0">
                <a:solidFill>
                  <a:srgbClr val="C00000"/>
                </a:solidFill>
              </a:rPr>
              <a:t> </a:t>
            </a:r>
            <a:r>
              <a:rPr lang="en-US" altLang="zh-CN" b="1" baseline="0" dirty="0" smtClean="0">
                <a:solidFill>
                  <a:srgbClr val="C00000"/>
                </a:solidFill>
              </a:rPr>
              <a:t>had</a:t>
            </a:r>
            <a:r>
              <a:rPr lang="zh-CN" altLang="en-US" b="1" baseline="0" dirty="0" smtClean="0">
                <a:solidFill>
                  <a:srgbClr val="C00000"/>
                </a:solidFill>
              </a:rPr>
              <a:t> </a:t>
            </a:r>
            <a:r>
              <a:rPr lang="en-US" altLang="zh-CN" b="1" baseline="0" dirty="0" smtClean="0">
                <a:solidFill>
                  <a:srgbClr val="C00000"/>
                </a:solidFill>
              </a:rPr>
              <a:t>only</a:t>
            </a:r>
            <a:r>
              <a:rPr lang="zh-CN" altLang="en-US" b="1" baseline="0" dirty="0" smtClean="0">
                <a:solidFill>
                  <a:srgbClr val="C00000"/>
                </a:solidFill>
              </a:rPr>
              <a:t> </a:t>
            </a:r>
            <a:r>
              <a:rPr lang="en-US" altLang="zh-CN" b="1" baseline="0" dirty="0" smtClean="0">
                <a:solidFill>
                  <a:srgbClr val="C00000"/>
                </a:solidFill>
              </a:rPr>
              <a:t>5</a:t>
            </a:r>
            <a:r>
              <a:rPr lang="zh-CN" altLang="en-US" b="1" baseline="0" dirty="0" smtClean="0">
                <a:solidFill>
                  <a:srgbClr val="C00000"/>
                </a:solidFill>
              </a:rPr>
              <a:t> </a:t>
            </a:r>
            <a:r>
              <a:rPr lang="en-US" altLang="zh-CN" b="1" baseline="0" dirty="0" smtClean="0">
                <a:solidFill>
                  <a:srgbClr val="C00000"/>
                </a:solidFill>
              </a:rPr>
              <a:t>reads</a:t>
            </a:r>
            <a:r>
              <a:rPr lang="zh-CN" altLang="en-US" b="1" baseline="0" dirty="0" smtClean="0">
                <a:solidFill>
                  <a:srgbClr val="C00000"/>
                </a:solidFill>
              </a:rPr>
              <a:t> </a:t>
            </a:r>
            <a:r>
              <a:rPr lang="en-US" altLang="zh-CN" b="1" baseline="0" dirty="0" smtClean="0">
                <a:solidFill>
                  <a:srgbClr val="C00000"/>
                </a:solidFill>
              </a:rPr>
              <a:t>mapped.</a:t>
            </a:r>
            <a:r>
              <a:rPr lang="zh-CN" altLang="en-US" b="1" baseline="0" dirty="0" smtClean="0">
                <a:solidFill>
                  <a:srgbClr val="C00000"/>
                </a:solidFill>
              </a:rPr>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right,</a:t>
            </a:r>
            <a:r>
              <a:rPr lang="zh-CN" altLang="en-US" baseline="0" dirty="0" smtClean="0"/>
              <a:t> </a:t>
            </a:r>
            <a:r>
              <a:rPr lang="en-US" altLang="zh-CN" baseline="0" dirty="0" smtClean="0"/>
              <a:t>there</a:t>
            </a:r>
            <a:r>
              <a:rPr lang="zh-CN" altLang="en-US" baseline="0" dirty="0" smtClean="0"/>
              <a:t> </a:t>
            </a:r>
            <a:r>
              <a:rPr lang="en-US" altLang="zh-CN" baseline="0" dirty="0" smtClean="0"/>
              <a:t>were</a:t>
            </a:r>
            <a:r>
              <a:rPr lang="zh-CN" altLang="en-US" baseline="0" dirty="0" smtClean="0"/>
              <a:t> </a:t>
            </a:r>
            <a:r>
              <a:rPr lang="en-US" altLang="zh-CN" baseline="0" dirty="0" smtClean="0"/>
              <a:t>more</a:t>
            </a:r>
            <a:r>
              <a:rPr lang="zh-CN" altLang="en-US" baseline="0" dirty="0" smtClean="0"/>
              <a:t> </a:t>
            </a:r>
            <a:r>
              <a:rPr lang="en-US" altLang="zh-CN" baseline="0" dirty="0" smtClean="0"/>
              <a:t>than</a:t>
            </a:r>
            <a:r>
              <a:rPr lang="zh-CN" altLang="en-US" baseline="0" dirty="0" smtClean="0"/>
              <a:t> </a:t>
            </a:r>
            <a:r>
              <a:rPr lang="en-US" altLang="zh-CN" baseline="0" dirty="0" smtClean="0"/>
              <a:t>50,000</a:t>
            </a:r>
            <a:r>
              <a:rPr lang="zh-CN" altLang="en-US" baseline="0" dirty="0" smtClean="0"/>
              <a:t> </a:t>
            </a:r>
            <a:r>
              <a:rPr lang="en-US" altLang="zh-CN" baseline="0" dirty="0" smtClean="0"/>
              <a:t>reads</a:t>
            </a:r>
            <a:r>
              <a:rPr lang="zh-CN" altLang="en-US" baseline="0" dirty="0" smtClean="0"/>
              <a:t> </a:t>
            </a:r>
            <a:r>
              <a:rPr lang="en-US" altLang="zh-CN" baseline="0" dirty="0" smtClean="0"/>
              <a:t>mapped</a:t>
            </a:r>
            <a:r>
              <a:rPr lang="zh-CN" altLang="en-US" baseline="0" dirty="0" smtClean="0"/>
              <a:t> </a:t>
            </a:r>
            <a:r>
              <a:rPr lang="en-US" altLang="zh-CN" baseline="0" dirty="0" smtClean="0"/>
              <a:t>to</a:t>
            </a:r>
            <a:r>
              <a:rPr lang="zh-CN" altLang="en-US" baseline="0" dirty="0" smtClean="0"/>
              <a:t> </a:t>
            </a:r>
            <a:r>
              <a:rPr lang="en-US" altLang="zh-CN" baseline="0" dirty="0" err="1" smtClean="0"/>
              <a:t>achromobacter</a:t>
            </a:r>
            <a:r>
              <a:rPr lang="en-US" altLang="zh-CN" baseline="0" dirty="0" smtClean="0"/>
              <a:t>,</a:t>
            </a:r>
            <a:r>
              <a:rPr lang="zh-CN" altLang="en-US" baseline="0" dirty="0" smtClean="0"/>
              <a:t> </a:t>
            </a:r>
            <a:r>
              <a:rPr lang="en-US" altLang="zh-CN" baseline="0" dirty="0" smtClean="0"/>
              <a:t>while</a:t>
            </a:r>
            <a:r>
              <a:rPr lang="zh-CN" altLang="en-US" baseline="0" dirty="0" smtClean="0"/>
              <a:t> </a:t>
            </a:r>
            <a:r>
              <a:rPr lang="en-US" altLang="zh-CN" baseline="0" dirty="0" smtClean="0"/>
              <a:t>the</a:t>
            </a:r>
            <a:r>
              <a:rPr lang="zh-CN" altLang="en-US" baseline="0" dirty="0" smtClean="0"/>
              <a:t> </a:t>
            </a:r>
            <a:r>
              <a:rPr lang="en-US" altLang="zh-CN" baseline="0" dirty="0" smtClean="0"/>
              <a:t>coverage</a:t>
            </a:r>
            <a:r>
              <a:rPr lang="zh-CN" altLang="en-US" baseline="0" dirty="0" smtClean="0"/>
              <a:t> </a:t>
            </a:r>
            <a:r>
              <a:rPr lang="en-US" altLang="zh-CN" baseline="0" dirty="0" smtClean="0"/>
              <a:t>was</a:t>
            </a:r>
            <a:r>
              <a:rPr lang="zh-CN" altLang="en-US" baseline="0" dirty="0" smtClean="0"/>
              <a:t> </a:t>
            </a:r>
            <a:r>
              <a:rPr lang="en-US" altLang="zh-CN" baseline="0" dirty="0" smtClean="0"/>
              <a:t>far</a:t>
            </a:r>
            <a:r>
              <a:rPr lang="zh-CN" altLang="en-US" baseline="0" dirty="0" smtClean="0"/>
              <a:t> </a:t>
            </a:r>
            <a:r>
              <a:rPr lang="en-US" altLang="zh-CN" baseline="0" dirty="0" smtClean="0"/>
              <a:t>less</a:t>
            </a:r>
            <a:r>
              <a:rPr lang="zh-CN" altLang="en-US" baseline="0" dirty="0" smtClean="0"/>
              <a:t> </a:t>
            </a:r>
            <a:r>
              <a:rPr lang="en-US" altLang="zh-CN" baseline="0" dirty="0" smtClean="0"/>
              <a:t>than</a:t>
            </a:r>
            <a:r>
              <a:rPr lang="zh-CN" altLang="en-US" baseline="0" dirty="0" smtClean="0"/>
              <a:t> </a:t>
            </a:r>
            <a:r>
              <a:rPr lang="en-US" altLang="zh-CN" baseline="0" dirty="0" smtClean="0"/>
              <a:t>10%,</a:t>
            </a:r>
            <a:r>
              <a:rPr lang="zh-CN" altLang="en-US" baseline="0" dirty="0" smtClean="0"/>
              <a:t> </a:t>
            </a:r>
            <a:r>
              <a:rPr lang="en-US" altLang="zh-CN" baseline="0" dirty="0" smtClean="0"/>
              <a:t>suggesting it’s not likely to be present in</a:t>
            </a:r>
            <a:r>
              <a:rPr lang="zh-CN" altLang="en-US" baseline="0" dirty="0" smtClean="0"/>
              <a:t> </a:t>
            </a:r>
            <a:r>
              <a:rPr lang="en-US" altLang="zh-CN" baseline="0" dirty="0" smtClean="0"/>
              <a:t>the</a:t>
            </a:r>
            <a:r>
              <a:rPr lang="zh-CN" altLang="en-US" baseline="0" dirty="0" smtClean="0"/>
              <a:t> </a:t>
            </a:r>
            <a:r>
              <a:rPr lang="en-US" altLang="zh-CN" baseline="0" dirty="0" smtClean="0"/>
              <a:t>sample.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396534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I</a:t>
            </a:r>
            <a:r>
              <a:rPr lang="en-US" altLang="zh-CN" dirty="0"/>
              <a:t>n</a:t>
            </a:r>
            <a:r>
              <a:rPr lang="en-US" altLang="zh-CN" baseline="0" dirty="0"/>
              <a:t> this </a:t>
            </a:r>
            <a:r>
              <a:rPr lang="en-US" altLang="zh-CN" baseline="0" dirty="0" smtClean="0"/>
              <a:t>following part of the talk, </a:t>
            </a:r>
            <a:r>
              <a:rPr lang="en-US" altLang="zh-CN" baseline="0" dirty="0"/>
              <a:t>I </a:t>
            </a:r>
            <a:r>
              <a:rPr lang="en-US" altLang="zh-CN" baseline="0" dirty="0" smtClean="0"/>
              <a:t>shall report </a:t>
            </a:r>
            <a:r>
              <a:rPr lang="en-US" altLang="zh-CN" baseline="0" dirty="0"/>
              <a:t>our current work progress on analyzing </a:t>
            </a:r>
            <a:r>
              <a:rPr lang="en-US" altLang="zh-CN" baseline="0" dirty="0" smtClean="0"/>
              <a:t>the prostate </a:t>
            </a:r>
            <a:r>
              <a:rPr lang="en-US" altLang="zh-CN" baseline="0" dirty="0"/>
              <a:t>cancer data. </a:t>
            </a:r>
            <a:r>
              <a:rPr lang="en-US" altLang="zh-CN" baseline="0" dirty="0" smtClean="0"/>
              <a:t> The whole project has been led and organized by Prof. Yixue LI, who is also the Director of the BigData Center of PICB. The research group is led by Dr. Hong LI and two of her graduate students, Qingyu XIAO and Yidi SUN are directly involved in this project.</a:t>
            </a:r>
          </a:p>
          <a:p>
            <a:pPr lvl="0">
              <a:spcBef>
                <a:spcPts val="0"/>
              </a:spcBef>
              <a:buNone/>
            </a:pPr>
            <a:endParaRPr lang="en-US" baseline="0" dirty="0" smtClean="0"/>
          </a:p>
          <a:p>
            <a:pPr lvl="0">
              <a:spcBef>
                <a:spcPts val="0"/>
              </a:spcBef>
              <a:buNone/>
            </a:pPr>
            <a:r>
              <a:rPr lang="en-US" baseline="0" dirty="0" smtClean="0"/>
              <a:t>Next slide</a:t>
            </a:r>
            <a:endParaRPr dirty="0"/>
          </a:p>
        </p:txBody>
      </p:sp>
    </p:spTree>
    <p:extLst>
      <p:ext uri="{BB962C8B-B14F-4D97-AF65-F5344CB8AC3E}">
        <p14:creationId xmlns:p14="http://schemas.microsoft.com/office/powerpoint/2010/main" val="2310951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calculate the read counts of each</a:t>
            </a:r>
            <a:r>
              <a:rPr lang="en-US" altLang="zh-CN" baseline="0" dirty="0" smtClean="0"/>
              <a:t> </a:t>
            </a:r>
            <a:r>
              <a:rPr lang="en-US" altLang="zh-CN" dirty="0" smtClean="0"/>
              <a:t>genome</a:t>
            </a:r>
            <a:r>
              <a:rPr lang="en-US" altLang="zh-CN" baseline="0" dirty="0" smtClean="0"/>
              <a:t> </a:t>
            </a:r>
            <a:r>
              <a:rPr lang="en-US" altLang="zh-CN" dirty="0" smtClean="0"/>
              <a:t>for each sample and normalize them by genome length,</a:t>
            </a:r>
            <a:r>
              <a:rPr lang="zh-CN" altLang="en-US" baseline="0" dirty="0" smtClean="0"/>
              <a:t> </a:t>
            </a:r>
            <a:r>
              <a:rPr lang="en-US" altLang="zh-CN" sz="1200" kern="1200" baseline="0" dirty="0" smtClean="0">
                <a:solidFill>
                  <a:schemeClr val="tx1"/>
                </a:solidFill>
                <a:effectLst/>
                <a:latin typeface="+mn-lt"/>
                <a:ea typeface="+mn-ea"/>
                <a:cs typeface="+mn-cs"/>
              </a:rPr>
              <a:t>a</a:t>
            </a:r>
            <a:r>
              <a:rPr lang="en-US" altLang="zh-CN" sz="1200" kern="1200" dirty="0" smtClean="0">
                <a:solidFill>
                  <a:schemeClr val="tx1"/>
                </a:solidFill>
                <a:effectLst/>
                <a:latin typeface="+mn-lt"/>
                <a:ea typeface="+mn-ea"/>
                <a:cs typeface="+mn-cs"/>
              </a:rPr>
              <a:t>fter that, normalized genome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abundances were transformed by dividing them with the sum of normalized genome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abundances for a given sample. The resulting set of genome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frequencies, termed as relative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abundance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 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genome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sample</a:t>
            </a:r>
            <a:r>
              <a:rPr lang="en-US" altLang="zh-CN" sz="1200" kern="1200" dirty="0" smtClean="0">
                <a:solidFill>
                  <a:schemeClr val="tx1"/>
                </a:solidFill>
                <a:effectLst/>
                <a:latin typeface="+mn-lt"/>
                <a:ea typeface="+mn-ea"/>
                <a:cs typeface="+mn-cs"/>
              </a:rPr>
              <a:t>, was used for further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t>
            </a:r>
            <a:r>
              <a:rPr lang="en-US" altLang="zh-CN" sz="1200" kern="1200" baseline="0" dirty="0" smtClean="0">
                <a:solidFill>
                  <a:schemeClr val="tx1"/>
                </a:solidFill>
                <a:effectLst/>
                <a:latin typeface="+mn-lt"/>
                <a:ea typeface="+mn-ea"/>
                <a:cs typeface="+mn-cs"/>
              </a:rPr>
              <a:t> This picture denotes the relative abundance of each type of microbe in each sample</a:t>
            </a:r>
            <a:r>
              <a:rPr lang="zh-CN" altLang="en-US" dirty="0" smtClean="0"/>
              <a:t> </a:t>
            </a:r>
            <a:r>
              <a:rPr lang="en-US" altLang="zh-CN" dirty="0" smtClean="0"/>
              <a:t>by</a:t>
            </a:r>
            <a:r>
              <a:rPr lang="zh-CN" altLang="en-US" baseline="0" dirty="0" smtClean="0"/>
              <a:t> </a:t>
            </a:r>
            <a:r>
              <a:rPr lang="en-US" altLang="zh-CN" baseline="0" dirty="0" smtClean="0"/>
              <a:t>mapping</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NCBI</a:t>
            </a:r>
            <a:r>
              <a:rPr lang="zh-CN" altLang="en-US" baseline="0" dirty="0" smtClean="0"/>
              <a:t> </a:t>
            </a:r>
            <a:r>
              <a:rPr lang="en-US" altLang="zh-CN" baseline="0" dirty="0" smtClean="0"/>
              <a:t>genomes.</a:t>
            </a:r>
            <a:r>
              <a:rPr lang="zh-CN" altLang="en-US" baseline="0" dirty="0" smtClean="0"/>
              <a:t> </a:t>
            </a:r>
            <a:endParaRPr lang="en-US" altLang="zh-CN" baseline="0" dirty="0" smtClean="0"/>
          </a:p>
          <a:p>
            <a:r>
              <a:rPr lang="en-US" altLang="zh-CN" baseline="0" dirty="0" smtClean="0"/>
              <a:t>In the next two slides, we normalized the relative abundance value of each genus (species) among samples, which aims to mark the differential abundant genus(species) between prostate cancer and blood. In the next slide, </a:t>
            </a:r>
            <a:r>
              <a:rPr lang="en-US" altLang="zh-CN" sz="1200" b="1" dirty="0" err="1" smtClean="0"/>
              <a:t>Sulfolobus</a:t>
            </a:r>
            <a:r>
              <a:rPr lang="en-US" altLang="zh-CN" sz="1200" b="1" dirty="0" smtClean="0"/>
              <a:t> is still the most abundant</a:t>
            </a:r>
            <a:r>
              <a:rPr lang="en-US" altLang="zh-CN" sz="1200" b="1" baseline="0" dirty="0" smtClean="0"/>
              <a:t> genus in our samples, but the color in the </a:t>
            </a:r>
            <a:r>
              <a:rPr lang="en-US" altLang="zh-CN" sz="1200" b="1" baseline="0" dirty="0" err="1" smtClean="0"/>
              <a:t>heatmap</a:t>
            </a:r>
            <a:r>
              <a:rPr lang="en-US" altLang="zh-CN" sz="1200" b="1" baseline="0" dirty="0" smtClean="0"/>
              <a:t> denotes whether it is higher or lower in prostate cancer than in blood samples. </a:t>
            </a:r>
          </a:p>
          <a:p>
            <a:endParaRPr lang="en-US" altLang="zh-CN" sz="1200" b="1" baseline="0" dirty="0" smtClean="0"/>
          </a:p>
          <a:p>
            <a:r>
              <a:rPr lang="zh-CN" altLang="en-US" sz="1200" b="1" baseline="0" dirty="0" smtClean="0"/>
              <a:t>几个病人的血中有细菌，而组织中几乎没有。</a:t>
            </a:r>
            <a:endParaRPr lang="en-US" altLang="zh-CN" sz="1200" b="1" baseline="0" dirty="0" smtClean="0"/>
          </a:p>
          <a:p>
            <a:r>
              <a:rPr lang="en-US" altLang="zh-CN" sz="1200" b="1" baseline="0" dirty="0" smtClean="0"/>
              <a:t>GPZ: </a:t>
            </a:r>
            <a:r>
              <a:rPr lang="zh-CN" altLang="en-US" sz="1200" b="1" baseline="0" dirty="0" smtClean="0"/>
              <a:t>正因为你们不喜欢用“绝对值”，所以，这样的结果，就无法在图表上表现出来！</a:t>
            </a:r>
            <a:endParaRPr lang="en-US" altLang="zh-CN" sz="1200" b="1" baseline="0"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zh-CN" altLang="en-US" sz="1200" b="1" baseline="0" dirty="0" smtClean="0"/>
              <a:t>当然，你们觉得绝对量没有办法做</a:t>
            </a:r>
            <a:r>
              <a:rPr lang="en-US" altLang="zh-CN" sz="1200" b="1" baseline="0" dirty="0" smtClean="0"/>
              <a:t>normalization</a:t>
            </a:r>
            <a:r>
              <a:rPr lang="zh-CN" altLang="en-US" sz="1200" b="1" baseline="0" dirty="0" smtClean="0"/>
              <a:t>，所以，就没有办法比较了。这里有两层意义。首先，</a:t>
            </a:r>
            <a:r>
              <a:rPr lang="en-US" altLang="zh-CN" sz="1200" b="1" baseline="0" dirty="0" smtClean="0"/>
              <a:t>normalization</a:t>
            </a:r>
            <a:r>
              <a:rPr lang="zh-CN" altLang="en-US" sz="1200" b="1" baseline="0" dirty="0" smtClean="0"/>
              <a:t>是可以做的，就是我们要加入所检测的样本的体积（或者质量）。问题当然是，一不一定有这样的数据，二即便有这样的数据，量的多少是由多种原因造成的，如何排除其中的技术原因呢？这一点我很难回答，但是，我可以暂时假设技术原因不是主要的。这就到了第二层意义了，也就是说，哪怕我们连这样粗糙的</a:t>
            </a:r>
            <a:r>
              <a:rPr lang="en-US" altLang="zh-CN" sz="1200" b="1" baseline="0" dirty="0" smtClean="0"/>
              <a:t>normalization</a:t>
            </a:r>
            <a:r>
              <a:rPr lang="zh-CN" altLang="en-US" sz="1200" b="1" baseline="0" dirty="0" smtClean="0"/>
              <a:t>都不做，就看到了你们说的“几个病人的血中有细菌，而组织中几乎没有”，这也是有意义的。因为你们如此“精细”分析的数据，得到的结论，无非就是</a:t>
            </a:r>
            <a:r>
              <a:rPr lang="zh-CN" altLang="en-US" sz="1200" b="1" baseline="0" dirty="0" smtClean="0">
                <a:sym typeface="Wingdings" panose="05000000000000000000" pitchFamily="2" charset="2"/>
              </a:rPr>
              <a:t>：（</a:t>
            </a:r>
            <a:r>
              <a:rPr lang="en-US" altLang="zh-CN" sz="1200" b="1" baseline="0" dirty="0" smtClean="0">
                <a:sym typeface="Wingdings" panose="05000000000000000000" pitchFamily="2" charset="2"/>
              </a:rPr>
              <a:t>1</a:t>
            </a:r>
            <a:r>
              <a:rPr lang="zh-CN" altLang="en-US" sz="1200" b="1" baseline="0" dirty="0" smtClean="0">
                <a:sym typeface="Wingdings" panose="05000000000000000000" pitchFamily="2" charset="2"/>
              </a:rPr>
              <a:t>）微生物的含量，血液中与</a:t>
            </a:r>
            <a:r>
              <a:rPr lang="en-US" altLang="zh-CN" sz="1200" b="1" baseline="0" dirty="0" err="1" smtClean="0">
                <a:sym typeface="Wingdings" panose="05000000000000000000" pitchFamily="2" charset="2"/>
              </a:rPr>
              <a:t>tumer</a:t>
            </a:r>
            <a:r>
              <a:rPr lang="zh-CN" altLang="en-US" sz="1200" b="1" baseline="0" dirty="0" smtClean="0">
                <a:sym typeface="Wingdings" panose="05000000000000000000" pitchFamily="2" charset="2"/>
              </a:rPr>
              <a:t>中差别很大（哪个方向不确定？）；（</a:t>
            </a:r>
            <a:r>
              <a:rPr lang="en-US" altLang="zh-CN" sz="1200" b="1" baseline="0" dirty="0" smtClean="0">
                <a:sym typeface="Wingdings" panose="05000000000000000000" pitchFamily="2" charset="2"/>
              </a:rPr>
              <a:t>2</a:t>
            </a:r>
            <a:r>
              <a:rPr lang="zh-CN" altLang="en-US" sz="1200" b="1" baseline="0" dirty="0" smtClean="0">
                <a:sym typeface="Wingdings" panose="05000000000000000000" pitchFamily="2" charset="2"/>
              </a:rPr>
              <a:t>）微生物的种类，血液中与</a:t>
            </a:r>
            <a:r>
              <a:rPr lang="en-US" altLang="zh-CN" sz="1200" b="1" baseline="0" dirty="0" err="1" smtClean="0">
                <a:sym typeface="Wingdings" panose="05000000000000000000" pitchFamily="2" charset="2"/>
              </a:rPr>
              <a:t>tumer</a:t>
            </a:r>
            <a:r>
              <a:rPr lang="zh-CN" altLang="en-US" sz="1200" b="1" baseline="0" dirty="0" smtClean="0">
                <a:sym typeface="Wingdings" panose="05000000000000000000" pitchFamily="2" charset="2"/>
              </a:rPr>
              <a:t>中差别很大；而且这个差别大，是可以落实到一些具体的类群上的；（</a:t>
            </a:r>
            <a:r>
              <a:rPr lang="en-US" altLang="zh-CN" sz="1200" b="1" baseline="0" dirty="0" smtClean="0">
                <a:sym typeface="Wingdings" panose="05000000000000000000" pitchFamily="2" charset="2"/>
              </a:rPr>
              <a:t>3</a:t>
            </a:r>
            <a:r>
              <a:rPr lang="zh-CN" altLang="en-US" sz="1200" b="1" baseline="0" dirty="0" smtClean="0">
                <a:sym typeface="Wingdings" panose="05000000000000000000" pitchFamily="2" charset="2"/>
              </a:rPr>
              <a:t>）就血液和</a:t>
            </a:r>
            <a:r>
              <a:rPr lang="en-US" altLang="zh-CN" sz="1200" b="1" baseline="0" dirty="0" err="1" smtClean="0">
                <a:sym typeface="Wingdings" panose="05000000000000000000" pitchFamily="2" charset="2"/>
              </a:rPr>
              <a:t>tumer</a:t>
            </a:r>
            <a:r>
              <a:rPr lang="zh-CN" altLang="en-US" sz="1200" b="1" baseline="0" dirty="0" smtClean="0">
                <a:sym typeface="Wingdings" panose="05000000000000000000" pitchFamily="2" charset="2"/>
              </a:rPr>
              <a:t>分别考虑，血液中微生物的状况，比较</a:t>
            </a:r>
            <a:r>
              <a:rPr lang="en-US" altLang="zh-CN" sz="1200" b="1" baseline="0" dirty="0" smtClean="0">
                <a:sym typeface="Wingdings" panose="05000000000000000000" pitchFamily="2" charset="2"/>
              </a:rPr>
              <a:t>uniform</a:t>
            </a:r>
            <a:r>
              <a:rPr lang="zh-CN" altLang="en-US" sz="1200" b="1" baseline="0" dirty="0" smtClean="0">
                <a:sym typeface="Wingdings" panose="05000000000000000000" pitchFamily="2" charset="2"/>
              </a:rPr>
              <a:t>（无论是量，还是类），而</a:t>
            </a:r>
            <a:r>
              <a:rPr lang="en-US" altLang="zh-CN" sz="1200" b="1" baseline="0" dirty="0" err="1" smtClean="0">
                <a:sym typeface="Wingdings" panose="05000000000000000000" pitchFamily="2" charset="2"/>
              </a:rPr>
              <a:t>tumer</a:t>
            </a:r>
            <a:r>
              <a:rPr lang="zh-CN" altLang="en-US" sz="1200" b="1" baseline="0" dirty="0" smtClean="0">
                <a:sym typeface="Wingdings" panose="05000000000000000000" pitchFamily="2" charset="2"/>
              </a:rPr>
              <a:t>中的，差别就很大。是这样吗？请你们再总结一下！我估计，如果你们同时做绝对量，即便没有统计分析，结论也差不多。当然，我不是否认要统计分析；可是，绝对量会很快给我们一些非常直观的“现象”（当然，不一定有“统计意义”，甚至不是基于“准确的实验”），帮助我们从中找出“问题”，有助于我们后面做“有意义”的工作。现在的分析，都是为了以后能做出“统计上显著的差别”，这样的设计，是有一些问题的。</a:t>
            </a:r>
            <a:endParaRPr lang="en-US" altLang="zh-CN" sz="1200" b="1" baseline="0" dirty="0" smtClean="0">
              <a:sym typeface="Wingdings" panose="05000000000000000000" pitchFamily="2" charset="2"/>
            </a:endParaRPr>
          </a:p>
          <a:p>
            <a:pPr marL="0" marR="0" indent="0" algn="l" defTabSz="913838" rtl="0" eaLnBrk="1" fontAlgn="auto" latinLnBrk="0" hangingPunct="1">
              <a:lnSpc>
                <a:spcPct val="100000"/>
              </a:lnSpc>
              <a:spcBef>
                <a:spcPts val="0"/>
              </a:spcBef>
              <a:spcAft>
                <a:spcPts val="0"/>
              </a:spcAft>
              <a:buClrTx/>
              <a:buSzTx/>
              <a:buFontTx/>
              <a:buNone/>
              <a:tabLst/>
              <a:defRPr/>
            </a:pPr>
            <a:r>
              <a:rPr lang="zh-CN" altLang="en-US" sz="1200" b="1" baseline="0" dirty="0" smtClean="0">
                <a:sym typeface="Wingdings" panose="05000000000000000000" pitchFamily="2" charset="2"/>
              </a:rPr>
              <a:t>至于生物学意义，这是你们一直关心的，也是应该关心的。但是，有两个问题，一是现在数据的可靠性及其在“统计上”的意义都不清楚，搞太多的生物学意义没有太大的作用（已经做的是不错的）。二是文献不是真理的终结，而是追求真理的新起点。文献上没有的，只要我们实实在在做出来而且经科学评估是对的，就要坚持。当然，又回到了统计上是否是有意义了。</a:t>
            </a:r>
            <a:endParaRPr lang="en-US" altLang="zh-CN" sz="1200" b="1" baseline="0" dirty="0" smtClean="0">
              <a:sym typeface="Wingdings" panose="05000000000000000000" pitchFamily="2" charset="2"/>
            </a:endParaRPr>
          </a:p>
          <a:p>
            <a:pPr marL="0" marR="0" indent="0" algn="l" defTabSz="913838" rtl="0" eaLnBrk="1" fontAlgn="auto" latinLnBrk="0" hangingPunct="1">
              <a:lnSpc>
                <a:spcPct val="100000"/>
              </a:lnSpc>
              <a:spcBef>
                <a:spcPts val="0"/>
              </a:spcBef>
              <a:spcAft>
                <a:spcPts val="0"/>
              </a:spcAft>
              <a:buClrTx/>
              <a:buSzTx/>
              <a:buFontTx/>
              <a:buNone/>
              <a:tabLst/>
              <a:defRPr/>
            </a:pPr>
            <a:r>
              <a:rPr lang="zh-CN" altLang="en-US" sz="1200" b="1" baseline="0" dirty="0" smtClean="0">
                <a:sym typeface="Wingdings" panose="05000000000000000000" pitchFamily="2" charset="2"/>
              </a:rPr>
              <a:t>所以，现在方法问题很重要。以前人们做的都是肠胃道，那里菌多，也容易做。现在做的</a:t>
            </a:r>
            <a:r>
              <a:rPr lang="en-US" altLang="zh-CN" sz="1200" b="1" baseline="0" dirty="0" smtClean="0">
                <a:sym typeface="Wingdings" panose="05000000000000000000" pitchFamily="2" charset="2"/>
              </a:rPr>
              <a:t>prostate</a:t>
            </a:r>
            <a:r>
              <a:rPr lang="zh-CN" altLang="en-US" sz="1200" b="1" baseline="0" dirty="0" smtClean="0">
                <a:sym typeface="Wingdings" panose="05000000000000000000" pitchFamily="2" charset="2"/>
              </a:rPr>
              <a:t>，那里原来应该是没有菌的，所以就难做。要把肺癌作为一个很重要的切入点，那里的菌会比</a:t>
            </a:r>
            <a:r>
              <a:rPr lang="en-US" altLang="zh-CN" sz="1200" b="1" baseline="0" dirty="0" smtClean="0">
                <a:sym typeface="Wingdings" panose="05000000000000000000" pitchFamily="2" charset="2"/>
              </a:rPr>
              <a:t>prostate</a:t>
            </a:r>
            <a:r>
              <a:rPr lang="zh-CN" altLang="en-US" sz="1200" b="1" baseline="0" dirty="0" smtClean="0">
                <a:sym typeface="Wingdings" panose="05000000000000000000" pitchFamily="2" charset="2"/>
              </a:rPr>
              <a:t>多，但是，比肠胃道少。是一个很好的中间状态。要有一个好的质控。</a:t>
            </a:r>
            <a:endParaRPr lang="en-US" altLang="zh-CN" sz="1200" b="1" baseline="0" dirty="0" smtClean="0">
              <a:sym typeface="Wingdings" panose="05000000000000000000" pitchFamily="2" charset="2"/>
            </a:endParaRPr>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sz="1200" b="1" baseline="0" dirty="0" smtClean="0">
              <a:sym typeface="Wingdings" panose="05000000000000000000" pitchFamily="2" charset="2"/>
            </a:endParaRPr>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sz="1200" b="1" baseline="0" dirty="0" smtClean="0"/>
          </a:p>
          <a:p>
            <a:endParaRPr lang="en-US" altLang="zh-CN" sz="1200" b="1" baseline="0" dirty="0" smtClean="0"/>
          </a:p>
          <a:p>
            <a:endParaRPr lang="en-US" altLang="zh-CN" baseline="0" dirty="0" smtClean="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080113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zh-CN" altLang="en-US" dirty="0" smtClean="0"/>
              <a:t> </a:t>
            </a:r>
            <a:r>
              <a:rPr lang="en-US" altLang="zh-CN" dirty="0" smtClean="0"/>
              <a:t>plot</a:t>
            </a:r>
            <a:r>
              <a:rPr lang="zh-CN" altLang="en-US" dirty="0" smtClean="0"/>
              <a:t> </a:t>
            </a:r>
            <a:r>
              <a:rPr lang="en-US" altLang="zh-CN"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microbes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genus</a:t>
            </a:r>
            <a:r>
              <a:rPr lang="zh-CN" altLang="en-US" baseline="0" dirty="0" smtClean="0"/>
              <a:t> </a:t>
            </a:r>
            <a:r>
              <a:rPr lang="en-US" altLang="zh-CN" baseline="0" dirty="0" smtClean="0"/>
              <a:t>level.</a:t>
            </a:r>
            <a:r>
              <a:rPr lang="zh-CN" altLang="en-US" baseline="0" dirty="0" smtClean="0"/>
              <a:t> </a:t>
            </a:r>
            <a:r>
              <a:rPr lang="en-US" altLang="zh-CN" baseline="0" dirty="0" err="1" smtClean="0"/>
              <a:t>Aspergillus</a:t>
            </a:r>
            <a:r>
              <a:rPr lang="en-US" altLang="zh-CN" baseline="0" dirty="0" smtClean="0"/>
              <a:t>,</a:t>
            </a:r>
            <a:r>
              <a:rPr lang="zh-CN" altLang="en-US" baseline="0" dirty="0" smtClean="0"/>
              <a:t> </a:t>
            </a:r>
            <a:r>
              <a:rPr lang="en-US" altLang="zh-CN" baseline="0" dirty="0" err="1" smtClean="0"/>
              <a:t>malassezia</a:t>
            </a:r>
            <a:r>
              <a:rPr lang="zh-CN" altLang="en-US" baseline="0" dirty="0" smtClean="0"/>
              <a:t> </a:t>
            </a:r>
            <a:r>
              <a:rPr lang="en-US" altLang="zh-CN" baseline="0" dirty="0" smtClean="0"/>
              <a:t>and</a:t>
            </a:r>
            <a:r>
              <a:rPr lang="zh-CN" altLang="en-US" baseline="0" dirty="0" smtClean="0"/>
              <a:t> </a:t>
            </a:r>
            <a:r>
              <a:rPr lang="en-US" altLang="zh-CN" baseline="0" dirty="0" err="1" smtClean="0"/>
              <a:t>sulfolobus</a:t>
            </a:r>
            <a:r>
              <a:rPr lang="zh-CN" altLang="en-US" baseline="0" dirty="0" smtClean="0"/>
              <a:t> </a:t>
            </a:r>
            <a:r>
              <a:rPr lang="en-US" altLang="zh-CN" baseline="0" dirty="0" smtClean="0"/>
              <a:t>are</a:t>
            </a:r>
            <a:r>
              <a:rPr lang="zh-CN" altLang="en-US" baseline="0" dirty="0" smtClean="0"/>
              <a:t> </a:t>
            </a:r>
            <a:r>
              <a:rPr lang="en-US" altLang="zh-CN" baseline="0" dirty="0" smtClean="0"/>
              <a:t>significantly</a:t>
            </a:r>
            <a:r>
              <a:rPr lang="zh-CN" altLang="en-US" baseline="0" dirty="0" smtClean="0"/>
              <a:t> </a:t>
            </a:r>
            <a:r>
              <a:rPr lang="en-US" altLang="zh-CN" baseline="0" dirty="0" smtClean="0"/>
              <a:t>more</a:t>
            </a:r>
            <a:r>
              <a:rPr lang="zh-CN" altLang="en-US" baseline="0" dirty="0" smtClean="0"/>
              <a:t> </a:t>
            </a:r>
            <a:r>
              <a:rPr lang="en-US" altLang="zh-CN" baseline="0" dirty="0" smtClean="0"/>
              <a:t>abundant</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tumor</a:t>
            </a:r>
            <a:r>
              <a:rPr lang="zh-CN" altLang="en-US" baseline="0" dirty="0" smtClean="0"/>
              <a:t> </a:t>
            </a:r>
            <a:r>
              <a:rPr lang="en-US" altLang="zh-CN" baseline="0" dirty="0" smtClean="0"/>
              <a:t>samples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3865087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As</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species</a:t>
            </a:r>
            <a:r>
              <a:rPr lang="zh-CN" altLang="en-US" dirty="0" smtClean="0"/>
              <a:t> </a:t>
            </a:r>
            <a:r>
              <a:rPr lang="en-US" altLang="zh-CN" dirty="0" smtClean="0"/>
              <a:t>level,</a:t>
            </a:r>
            <a:r>
              <a:rPr lang="zh-CN" altLang="en-US" dirty="0" smtClean="0"/>
              <a:t> </a:t>
            </a:r>
            <a:r>
              <a:rPr lang="en-US" altLang="zh-CN" dirty="0" err="1" smtClean="0"/>
              <a:t>aspergillus</a:t>
            </a:r>
            <a:r>
              <a:rPr lang="zh-CN" altLang="en-US" dirty="0" smtClean="0"/>
              <a:t> </a:t>
            </a:r>
            <a:r>
              <a:rPr lang="en-US" altLang="zh-CN" dirty="0" err="1" smtClean="0"/>
              <a:t>nomius</a:t>
            </a:r>
            <a:r>
              <a:rPr lang="zh-CN" altLang="en-US" baseline="0" dirty="0" smtClean="0"/>
              <a:t> </a:t>
            </a:r>
            <a:r>
              <a:rPr lang="en-US" altLang="zh-CN" baseline="0" dirty="0" smtClean="0"/>
              <a:t>and</a:t>
            </a:r>
            <a:r>
              <a:rPr lang="zh-CN" altLang="en-US" baseline="0" dirty="0" smtClean="0"/>
              <a:t> </a:t>
            </a:r>
            <a:r>
              <a:rPr lang="en-US" altLang="zh-CN" baseline="0" dirty="0" err="1" smtClean="0"/>
              <a:t>malassezia</a:t>
            </a:r>
            <a:r>
              <a:rPr lang="zh-CN" altLang="en-US" baseline="0" dirty="0" smtClean="0"/>
              <a:t> </a:t>
            </a:r>
            <a:r>
              <a:rPr lang="en-US" altLang="zh-CN" baseline="0" dirty="0" err="1" smtClean="0"/>
              <a:t>globosa</a:t>
            </a:r>
            <a:r>
              <a:rPr lang="zh-CN" altLang="en-US" baseline="0" dirty="0" smtClean="0"/>
              <a:t> </a:t>
            </a:r>
            <a:r>
              <a:rPr lang="en-US" altLang="zh-CN" baseline="0" dirty="0" smtClean="0"/>
              <a:t>may</a:t>
            </a:r>
            <a:r>
              <a:rPr lang="zh-CN" altLang="en-US" baseline="0" dirty="0" smtClean="0"/>
              <a:t> </a:t>
            </a:r>
            <a:r>
              <a:rPr lang="en-US" altLang="zh-CN" baseline="0" dirty="0" smtClean="0"/>
              <a:t>contribute</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err="1" smtClean="0"/>
              <a:t>tumorigenesis</a:t>
            </a:r>
            <a:r>
              <a:rPr lang="zh-CN" altLang="en-US" baseline="0" dirty="0" smtClean="0"/>
              <a:t> </a:t>
            </a:r>
            <a:r>
              <a:rPr lang="en-US" altLang="zh-CN" baseline="0" dirty="0" smtClean="0"/>
              <a:t>of</a:t>
            </a:r>
            <a:r>
              <a:rPr lang="zh-CN" altLang="en-US" baseline="0" dirty="0" smtClean="0"/>
              <a:t> </a:t>
            </a:r>
            <a:r>
              <a:rPr lang="en-US" altLang="zh-CN" baseline="0" dirty="0" smtClean="0"/>
              <a:t>prostate</a:t>
            </a:r>
            <a:r>
              <a:rPr lang="zh-CN" altLang="en-US" baseline="0" dirty="0" smtClean="0"/>
              <a:t> </a:t>
            </a:r>
            <a:r>
              <a:rPr lang="en-US" altLang="zh-CN" baseline="0" dirty="0" smtClean="0"/>
              <a:t>cancer</a:t>
            </a:r>
            <a:r>
              <a:rPr lang="zh-CN" altLang="en-US" baseline="0" dirty="0" smtClean="0"/>
              <a:t> </a:t>
            </a:r>
            <a:r>
              <a:rPr lang="en-US" altLang="zh-CN" baseline="0" dirty="0" smtClean="0"/>
              <a:t>considering</a:t>
            </a:r>
            <a:r>
              <a:rPr lang="zh-CN" altLang="en-US" baseline="0" dirty="0" smtClean="0"/>
              <a:t> </a:t>
            </a:r>
            <a:r>
              <a:rPr lang="en-US" altLang="zh-CN" baseline="0" dirty="0" smtClean="0"/>
              <a:t>their</a:t>
            </a:r>
            <a:r>
              <a:rPr lang="zh-CN" altLang="en-US" baseline="0" dirty="0" smtClean="0"/>
              <a:t> </a:t>
            </a:r>
            <a:r>
              <a:rPr lang="en-US" altLang="zh-CN" baseline="0" dirty="0" smtClean="0"/>
              <a:t>enrichment</a:t>
            </a:r>
            <a:r>
              <a:rPr lang="zh-CN" altLang="en-US" baseline="0" dirty="0" smtClean="0"/>
              <a:t> </a:t>
            </a:r>
            <a:r>
              <a:rPr lang="en-US" altLang="zh-CN" baseline="0" dirty="0" smtClean="0"/>
              <a:t>in</a:t>
            </a:r>
            <a:r>
              <a:rPr lang="zh-CN" altLang="en-US" baseline="0" dirty="0" smtClean="0"/>
              <a:t> </a:t>
            </a:r>
            <a:r>
              <a:rPr lang="en-US" altLang="zh-CN" baseline="0" dirty="0" smtClean="0"/>
              <a:t>tumor</a:t>
            </a:r>
            <a:r>
              <a:rPr lang="zh-CN" altLang="en-US" baseline="0" dirty="0" smtClean="0"/>
              <a:t> </a:t>
            </a:r>
            <a:r>
              <a:rPr lang="en-US" altLang="zh-CN" baseline="0" dirty="0" smtClean="0"/>
              <a:t>tissues.</a:t>
            </a:r>
            <a:r>
              <a:rPr lang="zh-CN" altLang="en-US" baseline="0" dirty="0" smtClean="0"/>
              <a:t> </a:t>
            </a:r>
            <a:r>
              <a:rPr lang="en-US" altLang="zh-CN" baseline="0" dirty="0" smtClean="0"/>
              <a:t>While,</a:t>
            </a:r>
            <a:r>
              <a:rPr lang="zh-CN" altLang="en-US" baseline="0" dirty="0" smtClean="0"/>
              <a:t> </a:t>
            </a:r>
            <a:r>
              <a:rPr lang="en-US" altLang="zh-CN" baseline="0" dirty="0" smtClean="0"/>
              <a:t>no</a:t>
            </a:r>
            <a:r>
              <a:rPr lang="zh-CN" altLang="en-US" baseline="0" dirty="0" smtClean="0"/>
              <a:t> </a:t>
            </a:r>
            <a:r>
              <a:rPr lang="en-US" altLang="zh-CN" baseline="0" dirty="0" smtClean="0"/>
              <a:t>research</a:t>
            </a:r>
            <a:r>
              <a:rPr lang="zh-CN" altLang="en-US" baseline="0" dirty="0" smtClean="0"/>
              <a:t> </a:t>
            </a:r>
            <a:r>
              <a:rPr lang="en-US" altLang="zh-CN" baseline="0" dirty="0" smtClean="0"/>
              <a:t>has</a:t>
            </a:r>
            <a:r>
              <a:rPr lang="zh-CN" altLang="en-US" baseline="0" dirty="0" smtClean="0"/>
              <a:t> </a:t>
            </a:r>
            <a:r>
              <a:rPr lang="en-US" altLang="zh-CN" baseline="0" dirty="0" smtClean="0"/>
              <a:t>reported</a:t>
            </a:r>
            <a:r>
              <a:rPr lang="zh-CN" altLang="en-US" baseline="0" dirty="0" smtClean="0"/>
              <a:t> </a:t>
            </a:r>
            <a:r>
              <a:rPr lang="en-US" altLang="zh-CN" baseline="0" dirty="0" smtClean="0"/>
              <a:t>their</a:t>
            </a:r>
            <a:r>
              <a:rPr lang="zh-CN" altLang="en-US" baseline="0" dirty="0" smtClean="0"/>
              <a:t> </a:t>
            </a:r>
            <a:r>
              <a:rPr lang="en-US" altLang="zh-CN" baseline="0" dirty="0" smtClean="0"/>
              <a:t>roles</a:t>
            </a:r>
            <a:r>
              <a:rPr lang="zh-CN" altLang="en-US" baseline="0" dirty="0" smtClean="0"/>
              <a:t> </a:t>
            </a:r>
            <a:r>
              <a:rPr lang="en-US" altLang="zh-CN" baseline="0" dirty="0" smtClean="0"/>
              <a:t>in</a:t>
            </a:r>
            <a:r>
              <a:rPr lang="zh-CN" altLang="en-US" baseline="0" dirty="0" smtClean="0"/>
              <a:t> </a:t>
            </a:r>
            <a:r>
              <a:rPr lang="en-US" altLang="zh-CN" baseline="0" dirty="0" smtClean="0"/>
              <a:t>prostate</a:t>
            </a:r>
            <a:r>
              <a:rPr lang="zh-CN" altLang="en-US" baseline="0" dirty="0" smtClean="0"/>
              <a:t> </a:t>
            </a:r>
            <a:r>
              <a:rPr lang="en-US" altLang="zh-CN" baseline="0" dirty="0" smtClean="0"/>
              <a:t>cancer,</a:t>
            </a:r>
            <a:r>
              <a:rPr lang="zh-CN" altLang="en-US" baseline="0" dirty="0" smtClean="0"/>
              <a:t> </a:t>
            </a:r>
            <a:r>
              <a:rPr lang="en-US" altLang="zh-CN" baseline="0" dirty="0" smtClean="0"/>
              <a:t>more</a:t>
            </a:r>
            <a:r>
              <a:rPr lang="zh-CN" altLang="en-US" baseline="0" dirty="0" smtClean="0"/>
              <a:t> </a:t>
            </a:r>
            <a:r>
              <a:rPr lang="en-US" altLang="zh-CN" baseline="0" dirty="0" smtClean="0"/>
              <a:t>samples</a:t>
            </a:r>
            <a:r>
              <a:rPr lang="zh-CN" altLang="en-US" baseline="0" dirty="0" smtClean="0"/>
              <a:t> </a:t>
            </a:r>
            <a:r>
              <a:rPr lang="en-US" altLang="zh-CN" baseline="0" dirty="0" smtClean="0"/>
              <a:t>and</a:t>
            </a:r>
            <a:r>
              <a:rPr lang="zh-CN" altLang="en-US" baseline="0" dirty="0" smtClean="0"/>
              <a:t> </a:t>
            </a:r>
            <a:r>
              <a:rPr lang="en-US" altLang="zh-CN" baseline="0" dirty="0" smtClean="0"/>
              <a:t>experiments</a:t>
            </a:r>
            <a:r>
              <a:rPr lang="zh-CN" altLang="en-US" baseline="0" dirty="0" smtClean="0"/>
              <a:t> </a:t>
            </a:r>
            <a:r>
              <a:rPr lang="en-US" altLang="zh-CN" baseline="0" dirty="0" smtClean="0"/>
              <a:t>are</a:t>
            </a:r>
            <a:r>
              <a:rPr lang="zh-CN" altLang="en-US" baseline="0" dirty="0" smtClean="0"/>
              <a:t> </a:t>
            </a:r>
            <a:r>
              <a:rPr lang="en-US" altLang="zh-CN" baseline="0" dirty="0" smtClean="0"/>
              <a:t>needed</a:t>
            </a:r>
            <a:r>
              <a:rPr lang="zh-CN" altLang="en-US" baseline="0" dirty="0" smtClean="0"/>
              <a:t> </a:t>
            </a:r>
            <a:r>
              <a:rPr lang="en-US" altLang="zh-CN" baseline="0" dirty="0" smtClean="0"/>
              <a:t>to</a:t>
            </a:r>
            <a:r>
              <a:rPr lang="zh-CN" altLang="en-US" baseline="0" dirty="0" smtClean="0"/>
              <a:t> </a:t>
            </a:r>
            <a:r>
              <a:rPr lang="en-US" altLang="zh-CN" baseline="0" dirty="0" smtClean="0"/>
              <a:t>validate</a:t>
            </a:r>
            <a:r>
              <a:rPr lang="zh-CN" altLang="en-US" baseline="0" dirty="0" smtClean="0"/>
              <a:t> </a:t>
            </a:r>
            <a:r>
              <a:rPr lang="en-US" altLang="zh-CN" baseline="0" dirty="0" smtClean="0"/>
              <a:t>these</a:t>
            </a:r>
            <a:r>
              <a:rPr lang="zh-CN" altLang="en-US" baseline="0" dirty="0" smtClean="0"/>
              <a:t> </a:t>
            </a:r>
            <a:r>
              <a:rPr lang="en-US" altLang="zh-CN" baseline="0" dirty="0" smtClean="0"/>
              <a:t>findings.</a:t>
            </a:r>
          </a:p>
          <a:p>
            <a:pPr marL="0" marR="0" indent="0" algn="l" defTabSz="913838" rtl="0" eaLnBrk="1" fontAlgn="auto" latinLnBrk="0" hangingPunct="1">
              <a:lnSpc>
                <a:spcPct val="100000"/>
              </a:lnSpc>
              <a:spcBef>
                <a:spcPts val="0"/>
              </a:spcBef>
              <a:spcAft>
                <a:spcPts val="0"/>
              </a:spcAft>
              <a:buClrTx/>
              <a:buSzTx/>
              <a:buFontTx/>
              <a:buNone/>
              <a:tabLst/>
              <a:defRPr/>
            </a:pPr>
            <a:r>
              <a:rPr lang="zh-CN" altLang="en-US" baseline="0" dirty="0" smtClean="0"/>
              <a:t>肿瘤病人的血里发现了几种细菌，有些细菌以前在其他类型病人的血中被发现过。血中细菌的出现，也可能与病人免疫力低有关。</a:t>
            </a:r>
            <a:endParaRPr lang="en-US" altLang="zh-CN" baseline="0"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aseline="0" dirty="0" err="1" smtClean="0"/>
              <a:t>Sulfolobus</a:t>
            </a:r>
            <a:r>
              <a:rPr lang="zh-CN" altLang="en-US" baseline="0" dirty="0" smtClean="0"/>
              <a:t>在</a:t>
            </a:r>
            <a:r>
              <a:rPr lang="en-US" altLang="zh-CN" baseline="0" dirty="0" smtClean="0"/>
              <a:t>Genus</a:t>
            </a:r>
            <a:r>
              <a:rPr lang="zh-CN" altLang="en-US" baseline="0" dirty="0" smtClean="0"/>
              <a:t>水平显著，但在</a:t>
            </a:r>
            <a:r>
              <a:rPr lang="en-US" altLang="zh-CN" baseline="0" dirty="0" smtClean="0"/>
              <a:t>species</a:t>
            </a:r>
            <a:r>
              <a:rPr lang="zh-CN" altLang="en-US" baseline="0" dirty="0" smtClean="0"/>
              <a:t>水平几乎没有显著的。</a:t>
            </a:r>
            <a:r>
              <a:rPr lang="en-US" altLang="zh-CN" dirty="0" smtClean="0"/>
              <a:t>.</a:t>
            </a:r>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3"/>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err="1" smtClean="0">
                <a:hlinkClick r:id="rId6" tooltip="superkingdom"/>
              </a:rPr>
              <a:t>Eukaryota</a:t>
            </a:r>
            <a:r>
              <a:rPr lang="en-US" altLang="zh-CN" dirty="0" smtClean="0"/>
              <a:t>; </a:t>
            </a:r>
            <a:r>
              <a:rPr lang="en-US" altLang="zh-CN" dirty="0" err="1" smtClean="0">
                <a:hlinkClick r:id="rId7" tooltip="no rank"/>
              </a:rPr>
              <a:t>Opisthokonta</a:t>
            </a:r>
            <a:r>
              <a:rPr lang="en-US" altLang="zh-CN" dirty="0" smtClean="0"/>
              <a:t>; </a:t>
            </a:r>
            <a:r>
              <a:rPr lang="en-US" altLang="zh-CN" dirty="0" smtClean="0">
                <a:hlinkClick r:id="rId8" tooltip="kingdom"/>
              </a:rPr>
              <a:t>Fungi</a:t>
            </a:r>
            <a:r>
              <a:rPr lang="en-US" altLang="zh-CN" dirty="0" smtClean="0"/>
              <a:t>; </a:t>
            </a:r>
            <a:r>
              <a:rPr lang="en-US" altLang="zh-CN" dirty="0" err="1" smtClean="0">
                <a:hlinkClick r:id="rId9" tooltip="subkingdom"/>
              </a:rPr>
              <a:t>Dikarya</a:t>
            </a:r>
            <a:r>
              <a:rPr lang="en-US" altLang="zh-CN" dirty="0" smtClean="0"/>
              <a:t>; </a:t>
            </a:r>
            <a:r>
              <a:rPr lang="en-US" altLang="zh-CN" dirty="0" smtClean="0">
                <a:hlinkClick r:id="rId10" tooltip="phylum"/>
              </a:rPr>
              <a:t>Ascomycota</a:t>
            </a:r>
            <a:r>
              <a:rPr lang="en-US" altLang="zh-CN" dirty="0" smtClean="0"/>
              <a:t>; </a:t>
            </a:r>
            <a:r>
              <a:rPr lang="en-US" altLang="zh-CN" dirty="0" err="1" smtClean="0">
                <a:hlinkClick r:id="rId11" tooltip="no rank"/>
              </a:rPr>
              <a:t>saccharomyceta</a:t>
            </a:r>
            <a:r>
              <a:rPr lang="en-US" altLang="zh-CN" dirty="0" smtClean="0"/>
              <a:t>; </a:t>
            </a:r>
            <a:r>
              <a:rPr lang="en-US" altLang="zh-CN" dirty="0" err="1" smtClean="0">
                <a:hlinkClick r:id="rId12" tooltip="subphylum"/>
              </a:rPr>
              <a:t>Pezizomycotina</a:t>
            </a:r>
            <a:r>
              <a:rPr lang="en-US" altLang="zh-CN" dirty="0" smtClean="0"/>
              <a:t>; </a:t>
            </a:r>
            <a:r>
              <a:rPr lang="en-US" altLang="zh-CN" dirty="0" err="1" smtClean="0">
                <a:hlinkClick r:id="rId13" tooltip="class"/>
              </a:rPr>
              <a:t>Orbiliomycetes</a:t>
            </a:r>
            <a:r>
              <a:rPr lang="en-US" altLang="zh-CN" dirty="0" smtClean="0"/>
              <a:t>; </a:t>
            </a:r>
            <a:r>
              <a:rPr lang="en-US" altLang="zh-CN" dirty="0" err="1" smtClean="0">
                <a:hlinkClick r:id="rId14" tooltip="order"/>
              </a:rPr>
              <a:t>Orbiliales</a:t>
            </a:r>
            <a:r>
              <a:rPr lang="en-US" altLang="zh-CN" dirty="0" smtClean="0"/>
              <a:t>; </a:t>
            </a:r>
            <a:r>
              <a:rPr lang="en-US" altLang="zh-CN" dirty="0" err="1" smtClean="0">
                <a:hlinkClick r:id="rId15" tooltip="family"/>
              </a:rPr>
              <a:t>Orbiliaceae</a:t>
            </a:r>
            <a:r>
              <a:rPr lang="en-US" altLang="zh-CN" dirty="0" smtClean="0"/>
              <a:t>; </a:t>
            </a:r>
            <a:r>
              <a:rPr lang="en-US" altLang="zh-CN" dirty="0" err="1" smtClean="0">
                <a:hlinkClick r:id="rId16" tooltip="genus"/>
              </a:rPr>
              <a:t>Dactylellina</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i="1" dirty="0" smtClean="0">
                <a:hlinkClick r:id="rId17"/>
              </a:rPr>
              <a:t>Lineage</a:t>
            </a:r>
            <a:r>
              <a:rPr lang="en-US" altLang="zh-CN" i="1" dirty="0" smtClean="0"/>
              <a:t>( full )</a:t>
            </a:r>
            <a:r>
              <a:rPr lang="en-US" altLang="zh-CN" dirty="0" smtClean="0">
                <a:hlinkClick r:id="rId18" tooltip="no rank"/>
              </a:rPr>
              <a:t>cellular organisms</a:t>
            </a:r>
            <a:r>
              <a:rPr lang="en-US" altLang="zh-CN" dirty="0" smtClean="0"/>
              <a:t>; </a:t>
            </a:r>
            <a:r>
              <a:rPr lang="en-US" altLang="zh-CN" dirty="0" err="1" smtClean="0">
                <a:hlinkClick r:id="rId19" tooltip="superkingdom"/>
              </a:rPr>
              <a:t>Eukaryota</a:t>
            </a:r>
            <a:r>
              <a:rPr lang="en-US" altLang="zh-CN" dirty="0" smtClean="0"/>
              <a:t>; </a:t>
            </a:r>
            <a:r>
              <a:rPr lang="en-US" altLang="zh-CN" dirty="0" err="1" smtClean="0">
                <a:hlinkClick r:id="rId20" tooltip="no rank"/>
              </a:rPr>
              <a:t>Opisthokonta</a:t>
            </a:r>
            <a:r>
              <a:rPr lang="en-US" altLang="zh-CN" dirty="0" smtClean="0"/>
              <a:t>; </a:t>
            </a:r>
            <a:r>
              <a:rPr lang="en-US" altLang="zh-CN" dirty="0" smtClean="0">
                <a:hlinkClick r:id="rId21" tooltip="kingdom"/>
              </a:rPr>
              <a:t>Fungi</a:t>
            </a:r>
            <a:r>
              <a:rPr lang="en-US" altLang="zh-CN" dirty="0" smtClean="0"/>
              <a:t>; </a:t>
            </a:r>
            <a:r>
              <a:rPr lang="en-US" altLang="zh-CN" dirty="0" err="1" smtClean="0">
                <a:hlinkClick r:id="rId22" tooltip="subkingdom"/>
              </a:rPr>
              <a:t>Dikarya</a:t>
            </a:r>
            <a:r>
              <a:rPr lang="en-US" altLang="zh-CN" dirty="0" smtClean="0"/>
              <a:t>; </a:t>
            </a:r>
            <a:r>
              <a:rPr lang="en-US" altLang="zh-CN" dirty="0" smtClean="0">
                <a:hlinkClick r:id="rId23" tooltip="phylum"/>
              </a:rPr>
              <a:t>Ascomycota</a:t>
            </a:r>
            <a:r>
              <a:rPr lang="en-US" altLang="zh-CN" dirty="0" smtClean="0"/>
              <a:t>; </a:t>
            </a:r>
            <a:r>
              <a:rPr lang="en-US" altLang="zh-CN" dirty="0" err="1" smtClean="0">
                <a:hlinkClick r:id="rId24" tooltip="no rank"/>
              </a:rPr>
              <a:t>saccharomyceta</a:t>
            </a:r>
            <a:r>
              <a:rPr lang="en-US" altLang="zh-CN" dirty="0" smtClean="0"/>
              <a:t>; </a:t>
            </a:r>
            <a:r>
              <a:rPr lang="en-US" altLang="zh-CN" dirty="0" err="1" smtClean="0">
                <a:hlinkClick r:id="rId25" tooltip="subphylum"/>
              </a:rPr>
              <a:t>Pezizomycotina</a:t>
            </a:r>
            <a:r>
              <a:rPr lang="en-US" altLang="zh-CN" dirty="0" smtClean="0"/>
              <a:t>; </a:t>
            </a:r>
            <a:r>
              <a:rPr lang="en-US" altLang="zh-CN" dirty="0" err="1" smtClean="0">
                <a:hlinkClick r:id="rId26" tooltip="no rank"/>
              </a:rPr>
              <a:t>leotiomyceta</a:t>
            </a:r>
            <a:r>
              <a:rPr lang="en-US" altLang="zh-CN" dirty="0" smtClean="0"/>
              <a:t>; </a:t>
            </a:r>
            <a:r>
              <a:rPr lang="en-US" altLang="zh-CN" dirty="0" err="1" smtClean="0">
                <a:hlinkClick r:id="rId27" tooltip="no rank"/>
              </a:rPr>
              <a:t>sordariomyceta</a:t>
            </a:r>
            <a:r>
              <a:rPr lang="en-US" altLang="zh-CN" dirty="0" smtClean="0"/>
              <a:t>; </a:t>
            </a:r>
            <a:r>
              <a:rPr lang="en-US" altLang="zh-CN" dirty="0" err="1" smtClean="0">
                <a:hlinkClick r:id="rId28" tooltip="class"/>
              </a:rPr>
              <a:t>Leotiomycetes</a:t>
            </a:r>
            <a:r>
              <a:rPr lang="en-US" altLang="zh-CN" dirty="0" smtClean="0"/>
              <a:t>; </a:t>
            </a:r>
            <a:r>
              <a:rPr lang="en-US" altLang="zh-CN" dirty="0" err="1" smtClean="0">
                <a:hlinkClick r:id="rId29" tooltip="no rank"/>
              </a:rPr>
              <a:t>Leotiomycetes</a:t>
            </a:r>
            <a:r>
              <a:rPr lang="en-US" altLang="zh-CN" dirty="0" smtClean="0">
                <a:hlinkClick r:id="rId29" tooltip="no rank"/>
              </a:rPr>
              <a:t> </a:t>
            </a:r>
            <a:r>
              <a:rPr lang="en-US" altLang="zh-CN" dirty="0" err="1" smtClean="0">
                <a:hlinkClick r:id="rId29" tooltip="no rank"/>
              </a:rPr>
              <a:t>incertae</a:t>
            </a:r>
            <a:r>
              <a:rPr lang="en-US" altLang="zh-CN" dirty="0" smtClean="0">
                <a:hlinkClick r:id="rId29" tooltip="no rank"/>
              </a:rPr>
              <a:t> </a:t>
            </a:r>
            <a:r>
              <a:rPr lang="en-US" altLang="zh-CN" dirty="0" err="1" smtClean="0">
                <a:hlinkClick r:id="rId29" tooltip="no rank"/>
              </a:rPr>
              <a:t>sedis</a:t>
            </a:r>
            <a:r>
              <a:rPr lang="en-US" altLang="zh-CN" dirty="0" smtClean="0"/>
              <a:t>; </a:t>
            </a:r>
            <a:r>
              <a:rPr lang="en-US" altLang="zh-CN" dirty="0" err="1" smtClean="0">
                <a:hlinkClick r:id="rId30" tooltip="family"/>
              </a:rPr>
              <a:t>Pseudeurotiaceae</a:t>
            </a:r>
            <a:r>
              <a:rPr lang="en-US" altLang="zh-CN" dirty="0" smtClean="0"/>
              <a:t>; </a:t>
            </a:r>
            <a:r>
              <a:rPr lang="en-US" altLang="zh-CN" dirty="0" err="1" smtClean="0">
                <a:hlinkClick r:id="rId31" tooltip="genus"/>
              </a:rPr>
              <a:t>Pseudogymnoascus</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32"/>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smtClean="0">
                <a:hlinkClick r:id="rId33" tooltip="superkingdom"/>
              </a:rPr>
              <a:t>Bacteria</a:t>
            </a:r>
            <a:r>
              <a:rPr lang="en-US" altLang="zh-CN" dirty="0" smtClean="0"/>
              <a:t>; </a:t>
            </a:r>
            <a:r>
              <a:rPr lang="en-US" altLang="zh-CN" dirty="0" err="1" smtClean="0">
                <a:hlinkClick r:id="rId34" tooltip="phylum"/>
              </a:rPr>
              <a:t>Proteobacteria</a:t>
            </a:r>
            <a:r>
              <a:rPr lang="en-US" altLang="zh-CN" dirty="0" smtClean="0"/>
              <a:t>; </a:t>
            </a:r>
            <a:r>
              <a:rPr lang="en-US" altLang="zh-CN" dirty="0" err="1" smtClean="0">
                <a:hlinkClick r:id="rId35" tooltip="class"/>
              </a:rPr>
              <a:t>Gammaproteobacteria</a:t>
            </a:r>
            <a:r>
              <a:rPr lang="en-US" altLang="zh-CN" dirty="0" smtClean="0"/>
              <a:t>; </a:t>
            </a:r>
            <a:r>
              <a:rPr lang="en-US" altLang="zh-CN" dirty="0" err="1" smtClean="0">
                <a:hlinkClick r:id="rId36" tooltip="order"/>
              </a:rPr>
              <a:t>Enterobacterales</a:t>
            </a:r>
            <a:r>
              <a:rPr lang="en-US" altLang="zh-CN" dirty="0" smtClean="0"/>
              <a:t>; </a:t>
            </a:r>
            <a:r>
              <a:rPr lang="en-US" altLang="zh-CN" dirty="0" err="1" smtClean="0">
                <a:hlinkClick r:id="rId37" tooltip="family"/>
              </a:rPr>
              <a:t>Erwiniaceae</a:t>
            </a:r>
            <a:r>
              <a:rPr lang="en-US" altLang="zh-CN" dirty="0" smtClean="0"/>
              <a:t>; </a:t>
            </a:r>
            <a:r>
              <a:rPr lang="en-US" altLang="zh-CN" dirty="0" err="1" smtClean="0">
                <a:hlinkClick r:id="rId38" tooltip="genus"/>
              </a:rPr>
              <a:t>Erwinia</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39"/>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err="1" smtClean="0">
                <a:hlinkClick r:id="rId6" tooltip="superkingdom"/>
              </a:rPr>
              <a:t>Eukaryota</a:t>
            </a:r>
            <a:r>
              <a:rPr lang="en-US" altLang="zh-CN" dirty="0" smtClean="0"/>
              <a:t>; </a:t>
            </a:r>
            <a:r>
              <a:rPr lang="en-US" altLang="zh-CN" dirty="0" err="1" smtClean="0">
                <a:hlinkClick r:id="rId7" tooltip="no rank"/>
              </a:rPr>
              <a:t>Opisthokonta</a:t>
            </a:r>
            <a:r>
              <a:rPr lang="en-US" altLang="zh-CN" dirty="0" smtClean="0"/>
              <a:t>; </a:t>
            </a:r>
            <a:r>
              <a:rPr lang="en-US" altLang="zh-CN" dirty="0" smtClean="0">
                <a:hlinkClick r:id="rId8" tooltip="kingdom"/>
              </a:rPr>
              <a:t>Fungi</a:t>
            </a:r>
            <a:r>
              <a:rPr lang="en-US" altLang="zh-CN" dirty="0" smtClean="0"/>
              <a:t>; </a:t>
            </a:r>
            <a:r>
              <a:rPr lang="en-US" altLang="zh-CN" dirty="0" smtClean="0">
                <a:hlinkClick r:id="rId40" tooltip="phylum"/>
              </a:rPr>
              <a:t>Microsporidia</a:t>
            </a:r>
            <a:r>
              <a:rPr lang="en-US" altLang="zh-CN" dirty="0" smtClean="0"/>
              <a:t>; </a:t>
            </a:r>
            <a:r>
              <a:rPr lang="en-US" altLang="zh-CN" dirty="0" err="1" smtClean="0">
                <a:hlinkClick r:id="rId41" tooltip="suborder"/>
              </a:rPr>
              <a:t>Apansporoblastina</a:t>
            </a:r>
            <a:r>
              <a:rPr lang="en-US" altLang="zh-CN" dirty="0" smtClean="0"/>
              <a:t>; </a:t>
            </a:r>
            <a:r>
              <a:rPr lang="en-US" altLang="zh-CN" dirty="0" err="1" smtClean="0">
                <a:hlinkClick r:id="rId42" tooltip="family"/>
              </a:rPr>
              <a:t>Enterocytozoonidae</a:t>
            </a:r>
            <a:r>
              <a:rPr lang="en-US" altLang="zh-CN" dirty="0" smtClean="0"/>
              <a:t>; </a:t>
            </a:r>
            <a:r>
              <a:rPr lang="en-US" altLang="zh-CN" dirty="0" err="1" smtClean="0"/>
              <a:t>enterocytozoon</a:t>
            </a:r>
            <a:r>
              <a:rPr lang="en-US" altLang="zh-CN" dirty="0" smtClean="0"/>
              <a:t> </a:t>
            </a:r>
            <a:r>
              <a:rPr lang="en-US" altLang="zh-CN" dirty="0" err="1" smtClean="0"/>
              <a:t>bieneusi</a:t>
            </a:r>
            <a:r>
              <a:rPr lang="en-US" altLang="zh-CN" dirty="0" smtClean="0"/>
              <a:t>.</a:t>
            </a:r>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43"/>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smtClean="0">
                <a:hlinkClick r:id="rId33" tooltip="superkingdom"/>
              </a:rPr>
              <a:t>Bacteria</a:t>
            </a:r>
            <a:r>
              <a:rPr lang="en-US" altLang="zh-CN" dirty="0" smtClean="0"/>
              <a:t>; </a:t>
            </a:r>
            <a:r>
              <a:rPr lang="en-US" altLang="zh-CN" dirty="0" err="1" smtClean="0">
                <a:hlinkClick r:id="rId34" tooltip="phylum"/>
              </a:rPr>
              <a:t>Proteobacteria</a:t>
            </a:r>
            <a:r>
              <a:rPr lang="en-US" altLang="zh-CN" dirty="0" smtClean="0"/>
              <a:t>; </a:t>
            </a:r>
            <a:r>
              <a:rPr lang="en-US" altLang="zh-CN" dirty="0" err="1" smtClean="0">
                <a:hlinkClick r:id="rId35" tooltip="class"/>
              </a:rPr>
              <a:t>Gammaproteobacteria</a:t>
            </a:r>
            <a:r>
              <a:rPr lang="en-US" altLang="zh-CN" dirty="0" smtClean="0"/>
              <a:t>; </a:t>
            </a:r>
            <a:r>
              <a:rPr lang="en-US" altLang="zh-CN" dirty="0" err="1" smtClean="0">
                <a:hlinkClick r:id="rId44" tooltip="order"/>
              </a:rPr>
              <a:t>Pseudomonadales</a:t>
            </a:r>
            <a:r>
              <a:rPr lang="en-US" altLang="zh-CN" dirty="0" smtClean="0"/>
              <a:t>; </a:t>
            </a:r>
            <a:r>
              <a:rPr lang="en-US" altLang="zh-CN" dirty="0" err="1" smtClean="0">
                <a:hlinkClick r:id="rId45" tooltip="family"/>
              </a:rPr>
              <a:t>Pseudomonadaceae</a:t>
            </a:r>
            <a:r>
              <a:rPr lang="en-US" altLang="zh-CN" dirty="0" smtClean="0"/>
              <a:t>; </a:t>
            </a:r>
            <a:r>
              <a:rPr lang="en-US" altLang="zh-CN" dirty="0" smtClean="0">
                <a:hlinkClick r:id="rId46" tooltip="genus"/>
              </a:rPr>
              <a:t>Pseudomonas</a:t>
            </a:r>
            <a:r>
              <a:rPr lang="en-US" altLang="zh-CN" dirty="0" smtClean="0"/>
              <a:t>; </a:t>
            </a:r>
            <a:r>
              <a:rPr lang="en-US" altLang="zh-CN" dirty="0" smtClean="0">
                <a:hlinkClick r:id="rId47" tooltip="species group"/>
              </a:rPr>
              <a:t>Pseudomonas </a:t>
            </a:r>
            <a:r>
              <a:rPr lang="en-US" altLang="zh-CN" dirty="0" err="1" smtClean="0">
                <a:hlinkClick r:id="rId47" tooltip="species group"/>
              </a:rPr>
              <a:t>fluorescens</a:t>
            </a:r>
            <a:r>
              <a:rPr lang="en-US" altLang="zh-CN" dirty="0" smtClean="0">
                <a:hlinkClick r:id="rId47" tooltip="species group"/>
              </a:rPr>
              <a:t> group</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48"/>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smtClean="0">
                <a:hlinkClick r:id="rId33" tooltip="superkingdom"/>
              </a:rPr>
              <a:t>Bacteria</a:t>
            </a:r>
            <a:r>
              <a:rPr lang="en-US" altLang="zh-CN" dirty="0" smtClean="0"/>
              <a:t>; </a:t>
            </a:r>
            <a:r>
              <a:rPr lang="en-US" altLang="zh-CN" dirty="0" err="1" smtClean="0">
                <a:hlinkClick r:id="rId34" tooltip="phylum"/>
              </a:rPr>
              <a:t>Proteobacteria</a:t>
            </a:r>
            <a:r>
              <a:rPr lang="en-US" altLang="zh-CN" dirty="0" smtClean="0"/>
              <a:t>; </a:t>
            </a:r>
            <a:r>
              <a:rPr lang="en-US" altLang="zh-CN" dirty="0" err="1" smtClean="0">
                <a:hlinkClick r:id="rId35" tooltip="class"/>
              </a:rPr>
              <a:t>Gammaproteobacteria</a:t>
            </a:r>
            <a:r>
              <a:rPr lang="en-US" altLang="zh-CN" dirty="0" smtClean="0"/>
              <a:t>; </a:t>
            </a:r>
            <a:r>
              <a:rPr lang="en-US" altLang="zh-CN" dirty="0" err="1" smtClean="0">
                <a:hlinkClick r:id="rId36" tooltip="order"/>
              </a:rPr>
              <a:t>Enterobacterales</a:t>
            </a:r>
            <a:r>
              <a:rPr lang="en-US" altLang="zh-CN" dirty="0" smtClean="0"/>
              <a:t>; </a:t>
            </a:r>
            <a:r>
              <a:rPr lang="en-US" altLang="zh-CN" dirty="0" err="1" smtClean="0">
                <a:hlinkClick r:id="rId37" tooltip="family"/>
              </a:rPr>
              <a:t>Erwiniaceae</a:t>
            </a:r>
            <a:r>
              <a:rPr lang="en-US" altLang="zh-CN" dirty="0" smtClean="0"/>
              <a:t>; </a:t>
            </a:r>
            <a:r>
              <a:rPr lang="en-US" altLang="zh-CN" dirty="0" err="1" smtClean="0">
                <a:hlinkClick r:id="rId49" tooltip="genus"/>
              </a:rPr>
              <a:t>Pantoea</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50"/>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err="1" smtClean="0">
                <a:hlinkClick r:id="rId6" tooltip="superkingdom"/>
              </a:rPr>
              <a:t>Eukaryota</a:t>
            </a:r>
            <a:r>
              <a:rPr lang="en-US" altLang="zh-CN" dirty="0" smtClean="0"/>
              <a:t>; </a:t>
            </a:r>
            <a:r>
              <a:rPr lang="en-US" altLang="zh-CN" dirty="0" err="1" smtClean="0">
                <a:hlinkClick r:id="rId7" tooltip="no rank"/>
              </a:rPr>
              <a:t>Opisthokonta</a:t>
            </a:r>
            <a:r>
              <a:rPr lang="en-US" altLang="zh-CN" dirty="0" smtClean="0"/>
              <a:t>; </a:t>
            </a:r>
            <a:r>
              <a:rPr lang="en-US" altLang="zh-CN" dirty="0" smtClean="0">
                <a:hlinkClick r:id="rId8" tooltip="kingdom"/>
              </a:rPr>
              <a:t>Fungi</a:t>
            </a:r>
            <a:r>
              <a:rPr lang="en-US" altLang="zh-CN" dirty="0" smtClean="0"/>
              <a:t>; </a:t>
            </a:r>
            <a:r>
              <a:rPr lang="en-US" altLang="zh-CN" dirty="0" err="1" smtClean="0">
                <a:hlinkClick r:id="rId9" tooltip="subkingdom"/>
              </a:rPr>
              <a:t>Dikarya</a:t>
            </a:r>
            <a:r>
              <a:rPr lang="en-US" altLang="zh-CN" dirty="0" smtClean="0"/>
              <a:t>; </a:t>
            </a:r>
            <a:r>
              <a:rPr lang="en-US" altLang="zh-CN" dirty="0" smtClean="0">
                <a:hlinkClick r:id="rId10" tooltip="phylum"/>
              </a:rPr>
              <a:t>Ascomycota</a:t>
            </a:r>
            <a:r>
              <a:rPr lang="en-US" altLang="zh-CN" dirty="0" smtClean="0"/>
              <a:t>; </a:t>
            </a:r>
            <a:r>
              <a:rPr lang="en-US" altLang="zh-CN" dirty="0" err="1" smtClean="0">
                <a:hlinkClick r:id="rId11" tooltip="no rank"/>
              </a:rPr>
              <a:t>saccharomyceta</a:t>
            </a:r>
            <a:r>
              <a:rPr lang="en-US" altLang="zh-CN" dirty="0" smtClean="0"/>
              <a:t>; </a:t>
            </a:r>
            <a:r>
              <a:rPr lang="en-US" altLang="zh-CN" dirty="0" err="1" smtClean="0">
                <a:hlinkClick r:id="rId12" tooltip="subphylum"/>
              </a:rPr>
              <a:t>Pezizomycotina</a:t>
            </a:r>
            <a:r>
              <a:rPr lang="en-US" altLang="zh-CN" dirty="0" smtClean="0"/>
              <a:t>; </a:t>
            </a:r>
            <a:r>
              <a:rPr lang="en-US" altLang="zh-CN" dirty="0" err="1" smtClean="0">
                <a:hlinkClick r:id="rId51" tooltip="no rank"/>
              </a:rPr>
              <a:t>leotiomyceta</a:t>
            </a:r>
            <a:r>
              <a:rPr lang="en-US" altLang="zh-CN" dirty="0" smtClean="0"/>
              <a:t>; </a:t>
            </a:r>
            <a:r>
              <a:rPr lang="en-US" altLang="zh-CN" dirty="0" err="1" smtClean="0">
                <a:hlinkClick r:id="rId52" tooltip="no rank"/>
              </a:rPr>
              <a:t>sordariomyceta</a:t>
            </a:r>
            <a:r>
              <a:rPr lang="en-US" altLang="zh-CN" dirty="0" smtClean="0"/>
              <a:t>; </a:t>
            </a:r>
            <a:r>
              <a:rPr lang="en-US" altLang="zh-CN" dirty="0" err="1" smtClean="0">
                <a:hlinkClick r:id="rId53" tooltip="class"/>
              </a:rPr>
              <a:t>Sordariomycetes</a:t>
            </a:r>
            <a:r>
              <a:rPr lang="en-US" altLang="zh-CN" dirty="0" smtClean="0"/>
              <a:t>; </a:t>
            </a:r>
            <a:r>
              <a:rPr lang="en-US" altLang="zh-CN" dirty="0" err="1" smtClean="0">
                <a:hlinkClick r:id="rId54" tooltip="subclass"/>
              </a:rPr>
              <a:t>Hypocreomycetidae</a:t>
            </a:r>
            <a:r>
              <a:rPr lang="en-US" altLang="zh-CN" dirty="0" smtClean="0"/>
              <a:t>; </a:t>
            </a:r>
            <a:r>
              <a:rPr lang="en-US" altLang="zh-CN" dirty="0" err="1" smtClean="0">
                <a:hlinkClick r:id="rId55" tooltip="order"/>
              </a:rPr>
              <a:t>Hypocreales</a:t>
            </a:r>
            <a:r>
              <a:rPr lang="en-US" altLang="zh-CN" dirty="0" smtClean="0"/>
              <a:t>; </a:t>
            </a:r>
            <a:r>
              <a:rPr lang="en-US" altLang="zh-CN" dirty="0" err="1" smtClean="0">
                <a:hlinkClick r:id="rId56" tooltip="family"/>
              </a:rPr>
              <a:t>Ophiocordycipitaceae</a:t>
            </a:r>
            <a:r>
              <a:rPr lang="en-US" altLang="zh-CN" dirty="0" smtClean="0"/>
              <a:t>; </a:t>
            </a:r>
            <a:r>
              <a:rPr lang="en-US" altLang="zh-CN" dirty="0" err="1" smtClean="0">
                <a:hlinkClick r:id="rId57" tooltip="genus"/>
              </a:rPr>
              <a:t>Tolypocladium</a:t>
            </a:r>
            <a:r>
              <a:rPr lang="zh-CN" altLang="en-US" dirty="0" smtClean="0"/>
              <a:t>； </a:t>
            </a:r>
            <a:r>
              <a:rPr lang="en-US" altLang="zh-CN" dirty="0" err="1" smtClean="0"/>
              <a:t>Cordyceps</a:t>
            </a:r>
            <a:r>
              <a:rPr lang="en-US" altLang="zh-CN" dirty="0" smtClean="0"/>
              <a:t> </a:t>
            </a:r>
            <a:r>
              <a:rPr lang="en-US" altLang="zh-CN" dirty="0" err="1" smtClean="0"/>
              <a:t>ophioglossoides</a:t>
            </a:r>
            <a:r>
              <a:rPr lang="en-US" altLang="zh-CN" dirty="0" smtClean="0"/>
              <a:t>  </a:t>
            </a:r>
            <a:r>
              <a:rPr lang="zh-CN" altLang="en-US" dirty="0" smtClean="0"/>
              <a:t>冬虫草？</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58"/>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smtClean="0">
                <a:hlinkClick r:id="rId59" tooltip="superkingdom"/>
              </a:rPr>
              <a:t>Archaea</a:t>
            </a:r>
            <a:r>
              <a:rPr lang="en-US" altLang="zh-CN" dirty="0" smtClean="0"/>
              <a:t>; </a:t>
            </a:r>
            <a:r>
              <a:rPr lang="en-US" altLang="zh-CN" dirty="0" err="1" smtClean="0">
                <a:hlinkClick r:id="rId60" tooltip="phylum"/>
              </a:rPr>
              <a:t>Euryarchaeota</a:t>
            </a:r>
            <a:r>
              <a:rPr lang="en-US" altLang="zh-CN" dirty="0" smtClean="0"/>
              <a:t>; </a:t>
            </a:r>
            <a:r>
              <a:rPr lang="en-US" altLang="zh-CN" dirty="0" err="1" smtClean="0">
                <a:hlinkClick r:id="rId61" tooltip="class"/>
              </a:rPr>
              <a:t>Halobacteria</a:t>
            </a:r>
            <a:r>
              <a:rPr lang="en-US" altLang="zh-CN" dirty="0" smtClean="0"/>
              <a:t>; </a:t>
            </a:r>
            <a:r>
              <a:rPr lang="en-US" altLang="zh-CN" dirty="0" err="1" smtClean="0">
                <a:hlinkClick r:id="rId62" tooltip="order"/>
              </a:rPr>
              <a:t>Natrialbales</a:t>
            </a:r>
            <a:r>
              <a:rPr lang="en-US" altLang="zh-CN" dirty="0" smtClean="0"/>
              <a:t>; </a:t>
            </a:r>
            <a:r>
              <a:rPr lang="en-US" altLang="zh-CN" dirty="0" err="1" smtClean="0">
                <a:hlinkClick r:id="rId63" tooltip="family"/>
              </a:rPr>
              <a:t>Natrialbaceae</a:t>
            </a:r>
            <a:r>
              <a:rPr lang="en-US" altLang="zh-CN" dirty="0" smtClean="0"/>
              <a:t>; </a:t>
            </a:r>
            <a:r>
              <a:rPr lang="en-US" altLang="zh-CN" dirty="0" err="1" smtClean="0">
                <a:hlinkClick r:id="rId64" tooltip="genus"/>
              </a:rPr>
              <a:t>Natronorubrum</a:t>
            </a:r>
            <a:r>
              <a:rPr lang="zh-CN" altLang="en-US" dirty="0" smtClean="0"/>
              <a:t>； </a:t>
            </a:r>
            <a:r>
              <a:rPr lang="en-US" altLang="zh-CN" dirty="0" err="1" smtClean="0"/>
              <a:t>Natronorubrum</a:t>
            </a:r>
            <a:r>
              <a:rPr lang="en-US" altLang="zh-CN" dirty="0" smtClean="0"/>
              <a:t> </a:t>
            </a:r>
            <a:r>
              <a:rPr lang="en-US" altLang="zh-CN" dirty="0" err="1" smtClean="0"/>
              <a:t>bangense</a:t>
            </a: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2873867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222222"/>
                </a:solidFill>
                <a:cs typeface="Calibri" panose="020F0502020204030204" pitchFamily="34" charset="0"/>
              </a:rPr>
              <a:t>The</a:t>
            </a:r>
            <a:r>
              <a:rPr lang="zh-CN" altLang="en-US" sz="1200" b="1" baseline="0" dirty="0" smtClean="0">
                <a:solidFill>
                  <a:srgbClr val="222222"/>
                </a:solidFill>
                <a:cs typeface="Calibri" panose="020F0502020204030204" pitchFamily="34" charset="0"/>
              </a:rPr>
              <a:t> </a:t>
            </a:r>
            <a:r>
              <a:rPr lang="en-US" altLang="zh-CN" sz="1200" b="1" baseline="0" dirty="0" smtClean="0">
                <a:solidFill>
                  <a:srgbClr val="222222"/>
                </a:solidFill>
                <a:cs typeface="Calibri" panose="020F0502020204030204" pitchFamily="34" charset="0"/>
              </a:rPr>
              <a:t>above</a:t>
            </a:r>
            <a:r>
              <a:rPr lang="en-US" altLang="zh-CN" baseline="0" dirty="0" smtClean="0"/>
              <a:t> plots show some cases of positive identification with</a:t>
            </a:r>
            <a:r>
              <a:rPr lang="zh-CN" altLang="en-US" baseline="0" dirty="0" smtClean="0"/>
              <a:t> </a:t>
            </a:r>
            <a:r>
              <a:rPr lang="en-US" altLang="zh-CN" baseline="0" dirty="0" err="1" smtClean="0"/>
              <a:t>sulfolobus</a:t>
            </a:r>
            <a:r>
              <a:rPr lang="zh-CN" altLang="en-US" baseline="0" dirty="0" smtClean="0"/>
              <a:t> </a:t>
            </a:r>
            <a:r>
              <a:rPr lang="en-US" altLang="zh-CN" baseline="0" dirty="0" smtClean="0"/>
              <a:t>and</a:t>
            </a:r>
            <a:r>
              <a:rPr lang="zh-CN" altLang="en-US" baseline="0" dirty="0" smtClean="0"/>
              <a:t> </a:t>
            </a:r>
            <a:r>
              <a:rPr lang="en-US" altLang="zh-CN" baseline="0" dirty="0" err="1" smtClean="0"/>
              <a:t>malassezia</a:t>
            </a:r>
            <a:r>
              <a:rPr lang="zh-CN" altLang="en-US" baseline="0" dirty="0" smtClean="0"/>
              <a:t> </a:t>
            </a:r>
            <a:r>
              <a:rPr lang="en-US" altLang="zh-CN" baseline="0" dirty="0" err="1" smtClean="0"/>
              <a:t>globosa</a:t>
            </a:r>
            <a:r>
              <a:rPr lang="en-US" altLang="zh-CN" baseline="0" dirty="0" smtClean="0"/>
              <a:t>,</a:t>
            </a:r>
            <a:r>
              <a:rPr lang="zh-CN" altLang="en-US" baseline="0" dirty="0" smtClean="0"/>
              <a:t> </a:t>
            </a:r>
            <a:r>
              <a:rPr lang="en-US" altLang="zh-CN" baseline="0" dirty="0" smtClean="0"/>
              <a:t>which</a:t>
            </a:r>
            <a:r>
              <a:rPr lang="zh-CN" altLang="en-US" baseline="0" dirty="0" smtClean="0"/>
              <a:t> </a:t>
            </a:r>
            <a:r>
              <a:rPr lang="en-US" altLang="zh-CN" baseline="0" dirty="0" smtClean="0"/>
              <a:t>meet</a:t>
            </a:r>
            <a:r>
              <a:rPr lang="zh-CN" altLang="en-US" baseline="0" dirty="0" smtClean="0"/>
              <a:t> </a:t>
            </a:r>
            <a:r>
              <a:rPr lang="en-US" altLang="zh-CN" baseline="0" dirty="0" smtClean="0"/>
              <a:t>our</a:t>
            </a:r>
            <a:r>
              <a:rPr lang="zh-CN" altLang="en-US" baseline="0" dirty="0" smtClean="0"/>
              <a:t> </a:t>
            </a:r>
            <a:r>
              <a:rPr lang="en-US" altLang="zh-CN" baseline="0" dirty="0" smtClean="0"/>
              <a:t>criteria</a:t>
            </a:r>
            <a:r>
              <a:rPr lang="zh-CN" altLang="en-US" baseline="0" dirty="0" smtClean="0"/>
              <a:t> </a:t>
            </a:r>
            <a:r>
              <a:rPr lang="en-US" altLang="zh-CN" baseline="0" dirty="0" smtClean="0"/>
              <a:t>perfectly.</a:t>
            </a:r>
            <a:r>
              <a:rPr lang="zh-CN" altLang="en-US" baseline="0" dirty="0" smtClean="0"/>
              <a:t> </a:t>
            </a:r>
            <a:endParaRPr lang="en-US" altLang="zh-CN" baseline="0" dirty="0" smtClean="0"/>
          </a:p>
          <a:p>
            <a:endParaRPr lang="en-US" altLang="zh-CN" dirty="0" smtClean="0"/>
          </a:p>
          <a:p>
            <a:pPr marL="0" marR="0" indent="0" algn="l" defTabSz="913838" rtl="0" eaLnBrk="1" fontAlgn="auto" latinLnBrk="0" hangingPunct="1">
              <a:lnSpc>
                <a:spcPct val="100000"/>
              </a:lnSpc>
              <a:spcBef>
                <a:spcPts val="0"/>
              </a:spcBef>
              <a:spcAft>
                <a:spcPts val="0"/>
              </a:spcAft>
              <a:buClrTx/>
              <a:buSzTx/>
              <a:buFontTx/>
              <a:buNone/>
              <a:tabLst/>
              <a:defRPr/>
            </a:pPr>
            <a:r>
              <a:rPr lang="en-US" altLang="zh-CN" b="1" dirty="0" smtClean="0">
                <a:hlinkClick r:id="rId3"/>
              </a:rPr>
              <a:t>Lineage</a:t>
            </a:r>
            <a:r>
              <a:rPr lang="en-US" altLang="zh-CN" dirty="0" smtClean="0"/>
              <a:t> (full): </a:t>
            </a:r>
            <a:r>
              <a:rPr lang="en-US" altLang="zh-CN" dirty="0" smtClean="0">
                <a:hlinkClick r:id="rId4" tooltip="no rank"/>
              </a:rPr>
              <a:t>root</a:t>
            </a:r>
            <a:r>
              <a:rPr lang="en-US" altLang="zh-CN" dirty="0" smtClean="0"/>
              <a:t>; </a:t>
            </a:r>
            <a:r>
              <a:rPr lang="en-US" altLang="zh-CN" dirty="0" smtClean="0">
                <a:hlinkClick r:id="rId5" tooltip="no rank"/>
              </a:rPr>
              <a:t>cellular organisms</a:t>
            </a:r>
            <a:r>
              <a:rPr lang="en-US" altLang="zh-CN" dirty="0" smtClean="0"/>
              <a:t>; </a:t>
            </a:r>
            <a:r>
              <a:rPr lang="en-US" altLang="zh-CN" dirty="0" smtClean="0">
                <a:hlinkClick r:id="rId6" tooltip="superkingdom"/>
              </a:rPr>
              <a:t>Archaea</a:t>
            </a:r>
            <a:r>
              <a:rPr lang="en-US" altLang="zh-CN" dirty="0" smtClean="0"/>
              <a:t>; </a:t>
            </a:r>
            <a:r>
              <a:rPr lang="en-US" altLang="zh-CN" dirty="0" smtClean="0">
                <a:hlinkClick r:id="rId7" tooltip="no rank"/>
              </a:rPr>
              <a:t>TACK group</a:t>
            </a:r>
            <a:r>
              <a:rPr lang="en-US" altLang="zh-CN" dirty="0" smtClean="0"/>
              <a:t>; </a:t>
            </a:r>
            <a:r>
              <a:rPr lang="en-US" altLang="zh-CN" dirty="0" err="1" smtClean="0">
                <a:hlinkClick r:id="rId8" tooltip="phylum"/>
              </a:rPr>
              <a:t>Crenarchaeota</a:t>
            </a:r>
            <a:r>
              <a:rPr lang="en-US" altLang="zh-CN" dirty="0" smtClean="0"/>
              <a:t>; </a:t>
            </a:r>
            <a:r>
              <a:rPr lang="en-US" altLang="zh-CN" dirty="0" err="1" smtClean="0">
                <a:hlinkClick r:id="rId9" tooltip="class"/>
              </a:rPr>
              <a:t>Thermoprotei</a:t>
            </a:r>
            <a:r>
              <a:rPr lang="en-US" altLang="zh-CN" dirty="0" smtClean="0"/>
              <a:t>; </a:t>
            </a:r>
            <a:r>
              <a:rPr lang="en-US" altLang="zh-CN" dirty="0" err="1" smtClean="0">
                <a:hlinkClick r:id="rId10" tooltip="order"/>
              </a:rPr>
              <a:t>Sulfolobales</a:t>
            </a:r>
            <a:r>
              <a:rPr lang="en-US" altLang="zh-CN" dirty="0" smtClean="0"/>
              <a:t>; </a:t>
            </a:r>
            <a:r>
              <a:rPr lang="en-US" altLang="zh-CN" dirty="0" err="1" smtClean="0">
                <a:hlinkClick r:id="rId11" tooltip="family"/>
              </a:rPr>
              <a:t>Sulfolobaceae</a:t>
            </a:r>
            <a:r>
              <a:rPr lang="en-US" altLang="zh-CN" dirty="0" smtClean="0"/>
              <a:t>; </a:t>
            </a:r>
            <a:r>
              <a:rPr lang="en-US" altLang="zh-CN" dirty="0" err="1" smtClean="0">
                <a:hlinkClick r:id="rId12" tooltip="genus"/>
              </a:rPr>
              <a:t>Sulfolobus</a:t>
            </a:r>
            <a:r>
              <a:rPr lang="en-US" altLang="zh-CN" dirty="0" smtClean="0"/>
              <a:t>; </a:t>
            </a:r>
            <a:r>
              <a:rPr lang="en-US" altLang="zh-CN" b="0" dirty="0" err="1" smtClean="0">
                <a:hlinkClick r:id="rId13" tooltip="species"/>
              </a:rPr>
              <a:t>Sulfolobus</a:t>
            </a:r>
            <a:r>
              <a:rPr lang="en-US" altLang="zh-CN" b="0" dirty="0" smtClean="0">
                <a:hlinkClick r:id="rId13" tooltip="species"/>
              </a:rPr>
              <a:t> </a:t>
            </a:r>
            <a:r>
              <a:rPr lang="en-US" altLang="zh-CN" b="0" dirty="0" err="1" smtClean="0">
                <a:hlinkClick r:id="rId13" tooltip="species"/>
              </a:rPr>
              <a:t>acidocaldarius</a:t>
            </a:r>
            <a:r>
              <a:rPr lang="en-US" altLang="zh-CN" b="0" dirty="0" smtClean="0"/>
              <a:t> ;</a:t>
            </a:r>
            <a:r>
              <a:rPr lang="zh-CN" altLang="en-US" sz="1200" b="0" dirty="0" smtClean="0">
                <a:solidFill>
                  <a:prstClr val="black"/>
                </a:solidFill>
              </a:rPr>
              <a:t> Sulfolobus </a:t>
            </a:r>
            <a:r>
              <a:rPr lang="en-US" altLang="zh-CN" sz="1200" b="0" dirty="0" smtClean="0">
                <a:solidFill>
                  <a:prstClr val="black"/>
                </a:solidFill>
              </a:rPr>
              <a:t>ATCC 33909</a:t>
            </a:r>
            <a:endParaRPr lang="zh-CN" altLang="en-US" sz="1200" b="0" dirty="0" smtClean="0">
              <a:solidFill>
                <a:prstClr val="black"/>
              </a:solidFill>
            </a:endParaRPr>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64879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By</a:t>
            </a:r>
            <a:r>
              <a:rPr lang="zh-CN" altLang="en-US" dirty="0" smtClean="0"/>
              <a:t> </a:t>
            </a:r>
            <a:r>
              <a:rPr lang="en-US" altLang="zh-CN" dirty="0" smtClean="0"/>
              <a:t>mapping</a:t>
            </a:r>
            <a:r>
              <a:rPr lang="zh-CN" altLang="en-US" dirty="0" smtClean="0"/>
              <a:t> </a:t>
            </a:r>
            <a:r>
              <a:rPr lang="en-US" altLang="zh-CN" dirty="0" smtClean="0"/>
              <a:t>the</a:t>
            </a:r>
            <a:r>
              <a:rPr lang="zh-CN" altLang="en-US" baseline="0" dirty="0" smtClean="0"/>
              <a:t> </a:t>
            </a:r>
            <a:r>
              <a:rPr lang="en-US" altLang="zh-CN" baseline="0" dirty="0" smtClean="0"/>
              <a:t>NCBI-remaining</a:t>
            </a:r>
            <a:r>
              <a:rPr lang="zh-CN" altLang="en-US" baseline="0" dirty="0" smtClean="0"/>
              <a:t> </a:t>
            </a:r>
            <a:r>
              <a:rPr lang="en-US" altLang="zh-CN" baseline="0" dirty="0" smtClean="0"/>
              <a:t>reads</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reference</a:t>
            </a:r>
            <a:r>
              <a:rPr lang="zh-CN" altLang="en-US" baseline="0" dirty="0" smtClean="0"/>
              <a:t> </a:t>
            </a:r>
            <a:r>
              <a:rPr lang="en-US" altLang="zh-CN" baseline="0" dirty="0" smtClean="0"/>
              <a:t>sequences</a:t>
            </a:r>
            <a:r>
              <a:rPr lang="zh-CN" altLang="en-US" baseline="0" dirty="0" smtClean="0"/>
              <a:t> </a:t>
            </a:r>
            <a:r>
              <a:rPr lang="en-US" altLang="zh-CN" baseline="0" dirty="0" smtClean="0"/>
              <a:t>from</a:t>
            </a:r>
            <a:r>
              <a:rPr lang="zh-CN" altLang="en-US" baseline="0" dirty="0" smtClean="0"/>
              <a:t> </a:t>
            </a:r>
            <a:r>
              <a:rPr lang="en-US" altLang="zh-CN" baseline="0" dirty="0" smtClean="0"/>
              <a:t>the</a:t>
            </a:r>
            <a:r>
              <a:rPr lang="zh-CN" altLang="en-US" baseline="0" dirty="0" smtClean="0"/>
              <a:t> </a:t>
            </a:r>
            <a:r>
              <a:rPr lang="en-US" altLang="zh-CN" baseline="0" dirty="0" smtClean="0"/>
              <a:t>human</a:t>
            </a:r>
            <a:r>
              <a:rPr lang="zh-CN" altLang="en-US" baseline="0" dirty="0" smtClean="0"/>
              <a:t> </a:t>
            </a:r>
            <a:r>
              <a:rPr lang="en-US" altLang="zh-CN" baseline="0" dirty="0" smtClean="0"/>
              <a:t>microbial</a:t>
            </a:r>
            <a:r>
              <a:rPr lang="zh-CN" altLang="en-US" baseline="0" dirty="0" smtClean="0"/>
              <a:t> </a:t>
            </a:r>
            <a:r>
              <a:rPr lang="en-US" altLang="zh-CN" baseline="0" dirty="0" smtClean="0"/>
              <a:t>projects,</a:t>
            </a:r>
            <a:r>
              <a:rPr lang="zh-CN" altLang="en-US" baseline="0" dirty="0" smtClean="0"/>
              <a:t> </a:t>
            </a:r>
            <a:r>
              <a:rPr lang="en-US" altLang="zh-CN" baseline="0" dirty="0" smtClean="0"/>
              <a:t>we</a:t>
            </a:r>
            <a:r>
              <a:rPr lang="zh-CN" altLang="en-US" baseline="0" dirty="0" smtClean="0"/>
              <a:t> </a:t>
            </a:r>
            <a:r>
              <a:rPr lang="en-US" altLang="zh-CN" baseline="0" dirty="0" smtClean="0"/>
              <a:t>found</a:t>
            </a:r>
            <a:r>
              <a:rPr lang="zh-CN" altLang="en-US" baseline="0" dirty="0" smtClean="0"/>
              <a:t> </a:t>
            </a:r>
            <a:r>
              <a:rPr lang="en-US" altLang="zh-CN" baseline="0" dirty="0" err="1" smtClean="0"/>
              <a:t>bacillaeota</a:t>
            </a:r>
            <a:r>
              <a:rPr lang="zh-CN" altLang="en-US" baseline="0" dirty="0" smtClean="0"/>
              <a:t> </a:t>
            </a:r>
            <a:r>
              <a:rPr lang="en-US" altLang="zh-CN" baseline="0" dirty="0" smtClean="0"/>
              <a:t>and</a:t>
            </a:r>
            <a:r>
              <a:rPr lang="zh-CN" altLang="en-US" baseline="0" dirty="0" smtClean="0"/>
              <a:t> </a:t>
            </a:r>
            <a:r>
              <a:rPr lang="en-US" altLang="zh-CN" baseline="0" dirty="0" err="1" smtClean="0"/>
              <a:t>fusobacteraeota</a:t>
            </a:r>
            <a:r>
              <a:rPr lang="zh-CN" altLang="en-US" baseline="0" dirty="0" smtClean="0"/>
              <a:t> </a:t>
            </a:r>
            <a:r>
              <a:rPr lang="en-US" altLang="zh-CN" baseline="0" dirty="0" smtClean="0"/>
              <a:t>are</a:t>
            </a:r>
            <a:r>
              <a:rPr lang="zh-CN" altLang="en-US" baseline="0" dirty="0" smtClean="0"/>
              <a:t> </a:t>
            </a:r>
            <a:r>
              <a:rPr lang="en-US" altLang="zh-CN" baseline="0" dirty="0" smtClean="0"/>
              <a:t>prevalent</a:t>
            </a:r>
            <a:r>
              <a:rPr lang="zh-CN" altLang="en-US" baseline="0" dirty="0" smtClean="0"/>
              <a:t> </a:t>
            </a:r>
            <a:r>
              <a:rPr lang="en-US" altLang="zh-CN" baseline="0" dirty="0" smtClean="0"/>
              <a:t>in</a:t>
            </a:r>
            <a:r>
              <a:rPr lang="zh-CN" altLang="en-US" baseline="0" dirty="0" smtClean="0"/>
              <a:t> </a:t>
            </a:r>
            <a:r>
              <a:rPr lang="en-US" altLang="zh-CN" baseline="0" dirty="0" smtClean="0"/>
              <a:t>our</a:t>
            </a:r>
            <a:r>
              <a:rPr lang="zh-CN" altLang="en-US" baseline="0" dirty="0" smtClean="0"/>
              <a:t> </a:t>
            </a:r>
            <a:r>
              <a:rPr lang="en-US" altLang="zh-CN" baseline="0" dirty="0" smtClean="0"/>
              <a:t>samples,</a:t>
            </a:r>
            <a:r>
              <a:rPr lang="zh-CN" altLang="en-US" baseline="0" dirty="0" smtClean="0"/>
              <a:t> </a:t>
            </a:r>
            <a:r>
              <a:rPr lang="en-US" altLang="zh-CN" baseline="0" dirty="0" err="1" smtClean="0"/>
              <a:t>bacillaeota</a:t>
            </a:r>
            <a:r>
              <a:rPr lang="zh-CN" altLang="en-US" baseline="0" dirty="0" smtClean="0"/>
              <a:t> </a:t>
            </a:r>
            <a:r>
              <a:rPr lang="en-US" altLang="zh-CN" baseline="0" dirty="0" smtClean="0"/>
              <a:t>was</a:t>
            </a:r>
            <a:r>
              <a:rPr lang="zh-CN" altLang="en-US" baseline="0" dirty="0" smtClean="0"/>
              <a:t> </a:t>
            </a:r>
            <a:r>
              <a:rPr lang="en-US" altLang="zh-CN" baseline="0" dirty="0" smtClean="0"/>
              <a:t>significantly</a:t>
            </a:r>
            <a:r>
              <a:rPr lang="zh-CN" altLang="en-US" baseline="0" dirty="0" smtClean="0"/>
              <a:t> </a:t>
            </a:r>
            <a:r>
              <a:rPr lang="en-US" altLang="zh-CN" baseline="0" dirty="0" smtClean="0"/>
              <a:t>enriched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tumor</a:t>
            </a:r>
            <a:r>
              <a:rPr lang="zh-CN" altLang="en-US" baseline="0" dirty="0" smtClean="0"/>
              <a:t> </a:t>
            </a:r>
            <a:r>
              <a:rPr lang="en-US" altLang="zh-CN" baseline="0" dirty="0" smtClean="0"/>
              <a:t>tissues,</a:t>
            </a:r>
            <a:r>
              <a:rPr lang="zh-CN" altLang="en-US" baseline="0" dirty="0" smtClean="0"/>
              <a:t> </a:t>
            </a:r>
            <a:r>
              <a:rPr lang="en-US" altLang="zh-CN" baseline="0" dirty="0" smtClean="0"/>
              <a:t>while</a:t>
            </a:r>
            <a:r>
              <a:rPr lang="zh-CN" altLang="en-US" baseline="0" dirty="0" smtClean="0"/>
              <a:t> </a:t>
            </a:r>
            <a:r>
              <a:rPr lang="en-US" altLang="zh-CN" baseline="0" dirty="0" smtClean="0"/>
              <a:t>the</a:t>
            </a:r>
            <a:r>
              <a:rPr lang="zh-CN" altLang="en-US" baseline="0" dirty="0" smtClean="0"/>
              <a:t> </a:t>
            </a:r>
            <a:r>
              <a:rPr lang="en-US" altLang="zh-CN" baseline="0" dirty="0" smtClean="0"/>
              <a:t>abundance</a:t>
            </a:r>
            <a:r>
              <a:rPr lang="zh-CN" altLang="en-US" baseline="0" dirty="0" smtClean="0"/>
              <a:t> </a:t>
            </a:r>
            <a:r>
              <a:rPr lang="en-US" altLang="zh-CN" baseline="0" dirty="0" smtClean="0"/>
              <a:t>of</a:t>
            </a:r>
            <a:r>
              <a:rPr lang="zh-CN" altLang="en-US" baseline="0" dirty="0" smtClean="0"/>
              <a:t> </a:t>
            </a:r>
            <a:r>
              <a:rPr lang="en-US" altLang="zh-CN" baseline="0" dirty="0" err="1" smtClean="0"/>
              <a:t>fusobacteria</a:t>
            </a:r>
            <a:r>
              <a:rPr lang="zh-CN" altLang="en-US" baseline="0" dirty="0" smtClean="0"/>
              <a:t> </a:t>
            </a:r>
            <a:r>
              <a:rPr lang="en-US" altLang="zh-CN" baseline="0" dirty="0" smtClean="0"/>
              <a:t>decreased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prostate</a:t>
            </a:r>
            <a:r>
              <a:rPr lang="zh-CN" altLang="en-US" baseline="0" dirty="0" smtClean="0"/>
              <a:t> </a:t>
            </a:r>
            <a:r>
              <a:rPr lang="en-US" altLang="zh-CN" baseline="0" dirty="0" smtClean="0"/>
              <a:t>cancer.</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167056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zh-CN" altLang="en-US" baseline="0" dirty="0" smtClean="0"/>
              <a:t> </a:t>
            </a:r>
            <a:r>
              <a:rPr lang="en-US" altLang="zh-CN" baseline="0" dirty="0" smtClean="0"/>
              <a:t>slide</a:t>
            </a:r>
            <a:r>
              <a:rPr lang="zh-CN" altLang="en-US" baseline="0" dirty="0" smtClean="0"/>
              <a:t> </a:t>
            </a:r>
            <a:r>
              <a:rPr lang="en-US" altLang="zh-CN" baseline="0"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detected</a:t>
            </a:r>
            <a:r>
              <a:rPr lang="zh-CN" altLang="en-US" baseline="0" dirty="0" smtClean="0"/>
              <a:t> </a:t>
            </a:r>
            <a:r>
              <a:rPr lang="en-US" altLang="zh-CN" baseline="0" dirty="0" smtClean="0"/>
              <a:t>microbes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genus</a:t>
            </a:r>
            <a:r>
              <a:rPr lang="zh-CN" altLang="en-US" baseline="0" dirty="0" smtClean="0"/>
              <a:t> </a:t>
            </a:r>
            <a:r>
              <a:rPr lang="en-US" altLang="zh-CN" baseline="0" dirty="0" smtClean="0"/>
              <a:t>level</a:t>
            </a:r>
            <a:r>
              <a:rPr lang="zh-CN" altLang="en-US" baseline="0" dirty="0" smtClean="0"/>
              <a:t> </a:t>
            </a:r>
            <a:r>
              <a:rPr lang="en-US" altLang="zh-CN" baseline="0" dirty="0" smtClean="0"/>
              <a:t>by</a:t>
            </a:r>
            <a:r>
              <a:rPr lang="zh-CN" altLang="en-US" baseline="0" dirty="0" smtClean="0"/>
              <a:t> </a:t>
            </a:r>
            <a:r>
              <a:rPr lang="en-US" altLang="zh-CN" baseline="0" dirty="0" smtClean="0"/>
              <a:t>mapping</a:t>
            </a:r>
            <a:r>
              <a:rPr lang="zh-CN" altLang="en-US" baseline="0" dirty="0" smtClean="0"/>
              <a:t> </a:t>
            </a:r>
            <a:r>
              <a:rPr lang="en-US" altLang="zh-CN" baseline="0" dirty="0" smtClean="0"/>
              <a:t>to</a:t>
            </a:r>
            <a:r>
              <a:rPr lang="zh-CN" altLang="en-US" baseline="0" dirty="0" smtClean="0"/>
              <a:t> </a:t>
            </a:r>
            <a:r>
              <a:rPr lang="en-US" altLang="zh-CN" baseline="0" dirty="0" smtClean="0"/>
              <a:t>HMP</a:t>
            </a:r>
            <a:r>
              <a:rPr lang="zh-CN" altLang="en-US" baseline="0" dirty="0" smtClean="0"/>
              <a:t> </a:t>
            </a:r>
            <a:r>
              <a:rPr lang="en-US" altLang="zh-CN" baseline="0" dirty="0" smtClean="0"/>
              <a:t>references.</a:t>
            </a:r>
            <a:r>
              <a:rPr lang="zh-CN" altLang="en-US" baseline="0" dirty="0" smtClean="0"/>
              <a:t> </a:t>
            </a:r>
            <a:r>
              <a:rPr lang="en-US" altLang="zh-CN" baseline="0" dirty="0" err="1" smtClean="0"/>
              <a:t>Coprobacillus</a:t>
            </a:r>
            <a:r>
              <a:rPr lang="zh-CN" altLang="en-US" baseline="0" dirty="0" smtClean="0"/>
              <a:t> </a:t>
            </a:r>
            <a:r>
              <a:rPr lang="en-US" altLang="zh-CN" baseline="0" dirty="0" smtClean="0"/>
              <a:t>and</a:t>
            </a:r>
            <a:r>
              <a:rPr lang="zh-CN" altLang="en-US" baseline="0" dirty="0" smtClean="0"/>
              <a:t> </a:t>
            </a:r>
            <a:r>
              <a:rPr lang="en-US" altLang="zh-CN" baseline="0" dirty="0" err="1" smtClean="0"/>
              <a:t>fusibacterium</a:t>
            </a:r>
            <a:r>
              <a:rPr lang="zh-CN" altLang="en-US" baseline="0" dirty="0" smtClean="0"/>
              <a:t> </a:t>
            </a:r>
            <a:r>
              <a:rPr lang="en-US" altLang="zh-CN" baseline="0" dirty="0" smtClean="0"/>
              <a:t>have</a:t>
            </a:r>
            <a:r>
              <a:rPr lang="zh-CN" altLang="en-US" baseline="0" dirty="0" smtClean="0"/>
              <a:t> </a:t>
            </a:r>
            <a:r>
              <a:rPr lang="en-US" altLang="zh-CN" baseline="0" dirty="0" smtClean="0"/>
              <a:t>differential</a:t>
            </a:r>
            <a:r>
              <a:rPr lang="zh-CN" altLang="en-US" baseline="0" dirty="0" smtClean="0"/>
              <a:t> </a:t>
            </a:r>
            <a:r>
              <a:rPr lang="en-US" altLang="zh-CN" baseline="0" dirty="0" smtClean="0"/>
              <a:t>abundance</a:t>
            </a:r>
            <a:r>
              <a:rPr lang="zh-CN" altLang="en-US" baseline="0" dirty="0" smtClean="0"/>
              <a:t> </a:t>
            </a:r>
            <a:r>
              <a:rPr lang="en-US" altLang="zh-CN" baseline="0" dirty="0" smtClean="0"/>
              <a:t>between</a:t>
            </a:r>
            <a:r>
              <a:rPr lang="zh-CN" altLang="en-US" baseline="0" dirty="0" smtClean="0"/>
              <a:t> </a:t>
            </a:r>
            <a:r>
              <a:rPr lang="en-US" altLang="zh-CN" baseline="0" dirty="0" smtClean="0"/>
              <a:t>tumor</a:t>
            </a:r>
            <a:r>
              <a:rPr lang="zh-CN" altLang="en-US" baseline="0" dirty="0" smtClean="0"/>
              <a:t> </a:t>
            </a:r>
            <a:r>
              <a:rPr lang="en-US" altLang="zh-CN" baseline="0" dirty="0" smtClean="0"/>
              <a:t>tissues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matched</a:t>
            </a:r>
            <a:r>
              <a:rPr lang="zh-CN" altLang="en-US" baseline="0" dirty="0" smtClean="0"/>
              <a:t> </a:t>
            </a:r>
            <a:r>
              <a:rPr lang="en-US" altLang="zh-CN" baseline="0" dirty="0" smtClean="0"/>
              <a:t>blood</a:t>
            </a:r>
            <a:r>
              <a:rPr lang="zh-CN" altLang="en-US" baseline="0" dirty="0" smtClean="0"/>
              <a:t> </a:t>
            </a:r>
            <a:r>
              <a:rPr lang="en-US" altLang="zh-CN" baseline="0" dirty="0" smtClean="0"/>
              <a:t>samples.</a:t>
            </a:r>
            <a:r>
              <a:rPr lang="zh-CN" altLang="en-US" baseline="0" dirty="0" smtClean="0"/>
              <a:t> </a:t>
            </a:r>
            <a:r>
              <a:rPr lang="en-US" altLang="zh-CN" baseline="0" dirty="0" err="1" smtClean="0"/>
              <a:t>Fusibacterium</a:t>
            </a:r>
            <a:r>
              <a:rPr lang="zh-CN" altLang="en-US" baseline="0" dirty="0" smtClean="0"/>
              <a:t> </a:t>
            </a:r>
            <a:r>
              <a:rPr lang="en-US" altLang="zh-CN" baseline="0" dirty="0" smtClean="0"/>
              <a:t>was</a:t>
            </a:r>
            <a:r>
              <a:rPr lang="zh-CN" altLang="en-US" baseline="0" dirty="0" smtClean="0"/>
              <a:t> </a:t>
            </a:r>
            <a:r>
              <a:rPr lang="en-US" altLang="zh-CN" baseline="0" dirty="0" smtClean="0"/>
              <a:t>once</a:t>
            </a:r>
            <a:r>
              <a:rPr lang="zh-CN" altLang="en-US" baseline="0" dirty="0" smtClean="0"/>
              <a:t> </a:t>
            </a:r>
            <a:r>
              <a:rPr lang="en-US" altLang="zh-CN" baseline="0" dirty="0" smtClean="0"/>
              <a:t>reported</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enriched</a:t>
            </a:r>
            <a:r>
              <a:rPr lang="zh-CN" altLang="en-US" baseline="0" dirty="0" smtClean="0"/>
              <a:t> </a:t>
            </a:r>
            <a:r>
              <a:rPr lang="en-US" altLang="zh-CN" baseline="0" dirty="0" smtClean="0"/>
              <a:t>in</a:t>
            </a:r>
            <a:r>
              <a:rPr lang="zh-CN" altLang="en-US" baseline="0" dirty="0" smtClean="0"/>
              <a:t> </a:t>
            </a:r>
            <a:r>
              <a:rPr lang="en-US" altLang="zh-CN" baseline="0" dirty="0" smtClean="0"/>
              <a:t>colon</a:t>
            </a:r>
            <a:r>
              <a:rPr lang="zh-CN" altLang="en-US" baseline="0" dirty="0" smtClean="0"/>
              <a:t> </a:t>
            </a:r>
            <a:r>
              <a:rPr lang="en-US" altLang="zh-CN" baseline="0" dirty="0" smtClean="0"/>
              <a:t>cancer</a:t>
            </a:r>
            <a:r>
              <a:rPr lang="zh-CN" altLang="en-US" baseline="0" dirty="0" smtClean="0"/>
              <a:t> </a:t>
            </a:r>
            <a:r>
              <a:rPr lang="en-US" altLang="zh-CN" baseline="0" dirty="0" smtClean="0"/>
              <a:t>cells.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1814571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The</a:t>
            </a:r>
            <a:r>
              <a:rPr lang="zh-CN" altLang="en-US" dirty="0" smtClean="0"/>
              <a:t> </a:t>
            </a:r>
            <a:r>
              <a:rPr lang="en-US" altLang="zh-CN" dirty="0" smtClean="0"/>
              <a:t>next</a:t>
            </a:r>
            <a:r>
              <a:rPr lang="zh-CN" altLang="en-US" dirty="0" smtClean="0"/>
              <a:t> </a:t>
            </a:r>
            <a:r>
              <a:rPr lang="en-US" altLang="zh-CN" dirty="0" smtClean="0"/>
              <a:t>slide</a:t>
            </a:r>
            <a:r>
              <a:rPr lang="zh-CN" altLang="en-US" dirty="0" smtClean="0"/>
              <a:t> </a:t>
            </a:r>
            <a:r>
              <a:rPr lang="en-US" altLang="zh-CN" dirty="0" smtClean="0"/>
              <a:t>shows</a:t>
            </a:r>
            <a:r>
              <a:rPr lang="zh-CN" altLang="en-US" dirty="0" smtClean="0"/>
              <a:t> </a:t>
            </a:r>
            <a:r>
              <a:rPr lang="en-US" altLang="zh-CN" dirty="0" smtClean="0"/>
              <a:t>the</a:t>
            </a:r>
            <a:r>
              <a:rPr lang="zh-CN" altLang="en-US" dirty="0" smtClean="0"/>
              <a:t> </a:t>
            </a:r>
            <a:r>
              <a:rPr lang="en-US" altLang="zh-CN" dirty="0" smtClean="0"/>
              <a:t>HMP</a:t>
            </a:r>
            <a:r>
              <a:rPr lang="zh-CN" altLang="en-US" baseline="0" dirty="0" smtClean="0"/>
              <a:t> </a:t>
            </a:r>
            <a:r>
              <a:rPr lang="en-US" altLang="zh-CN" baseline="0" dirty="0" smtClean="0"/>
              <a:t>microbes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species</a:t>
            </a:r>
            <a:r>
              <a:rPr lang="zh-CN" altLang="en-US" baseline="0" dirty="0" smtClean="0"/>
              <a:t> </a:t>
            </a:r>
            <a:r>
              <a:rPr lang="en-US" altLang="zh-CN" baseline="0" dirty="0" smtClean="0"/>
              <a:t>level.</a:t>
            </a:r>
            <a:r>
              <a:rPr lang="zh-CN" altLang="en-US" baseline="0" dirty="0" smtClean="0"/>
              <a:t> </a:t>
            </a:r>
            <a:r>
              <a:rPr lang="en-US" altLang="zh-CN" baseline="0" dirty="0" smtClean="0"/>
              <a:t>For</a:t>
            </a:r>
            <a:r>
              <a:rPr lang="zh-CN" altLang="en-US" baseline="0" dirty="0" smtClean="0"/>
              <a:t> </a:t>
            </a:r>
            <a:r>
              <a:rPr lang="en-US" altLang="zh-CN" baseline="0" dirty="0" smtClean="0"/>
              <a:t>the</a:t>
            </a:r>
            <a:r>
              <a:rPr lang="zh-CN" altLang="en-US" baseline="0" dirty="0" smtClean="0"/>
              <a:t> </a:t>
            </a:r>
            <a:r>
              <a:rPr lang="en-US" altLang="zh-CN" baseline="0" dirty="0" smtClean="0"/>
              <a:t>three</a:t>
            </a:r>
            <a:r>
              <a:rPr lang="zh-CN" altLang="en-US" baseline="0" dirty="0" smtClean="0"/>
              <a:t> </a:t>
            </a:r>
            <a:r>
              <a:rPr lang="en-US" altLang="zh-CN" baseline="0" dirty="0" smtClean="0"/>
              <a:t>species</a:t>
            </a:r>
            <a:r>
              <a:rPr lang="zh-CN" altLang="en-US" baseline="0" dirty="0" smtClean="0"/>
              <a:t> </a:t>
            </a:r>
            <a:r>
              <a:rPr lang="en-US" altLang="zh-CN" baseline="0" dirty="0" smtClean="0"/>
              <a:t>with</a:t>
            </a:r>
            <a:r>
              <a:rPr lang="zh-CN" altLang="en-US" baseline="0" dirty="0" smtClean="0"/>
              <a:t> </a:t>
            </a:r>
            <a:r>
              <a:rPr lang="en-US" altLang="zh-CN" baseline="0" dirty="0" smtClean="0"/>
              <a:t>differential</a:t>
            </a:r>
            <a:r>
              <a:rPr lang="zh-CN" altLang="en-US" baseline="0" dirty="0" smtClean="0"/>
              <a:t> </a:t>
            </a:r>
            <a:r>
              <a:rPr lang="en-US" altLang="zh-CN" baseline="0" dirty="0" smtClean="0"/>
              <a:t>abundance</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two</a:t>
            </a:r>
            <a:r>
              <a:rPr lang="zh-CN" altLang="en-US" baseline="0" dirty="0" smtClean="0"/>
              <a:t> </a:t>
            </a:r>
            <a:r>
              <a:rPr lang="en-US" altLang="zh-CN" baseline="0" dirty="0" smtClean="0"/>
              <a:t>groups,</a:t>
            </a:r>
            <a:r>
              <a:rPr lang="zh-CN" altLang="en-US" baseline="0" dirty="0" smtClean="0"/>
              <a:t> </a:t>
            </a:r>
            <a:r>
              <a:rPr lang="en-US" altLang="zh-CN" baseline="0" dirty="0" err="1" smtClean="0"/>
              <a:t>fusobacterium</a:t>
            </a:r>
            <a:r>
              <a:rPr lang="zh-CN" altLang="en-US" baseline="0" dirty="0" smtClean="0"/>
              <a:t> </a:t>
            </a:r>
            <a:r>
              <a:rPr lang="en-US" altLang="zh-CN" baseline="0" dirty="0" err="1" smtClean="0"/>
              <a:t>ulcerans</a:t>
            </a:r>
            <a:r>
              <a:rPr lang="zh-CN" altLang="en-US" baseline="0" dirty="0" smtClean="0"/>
              <a:t> </a:t>
            </a:r>
            <a:r>
              <a:rPr lang="en-US" altLang="zh-CN" baseline="0" dirty="0" smtClean="0"/>
              <a:t>was</a:t>
            </a:r>
            <a:r>
              <a:rPr lang="zh-CN" altLang="en-US" baseline="0" dirty="0" smtClean="0"/>
              <a:t> </a:t>
            </a:r>
            <a:r>
              <a:rPr lang="en-US" altLang="zh-CN" baseline="0" dirty="0" smtClean="0"/>
              <a:t>reported</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isolated</a:t>
            </a:r>
            <a:r>
              <a:rPr lang="zh-CN" altLang="en-US" baseline="0" dirty="0" smtClean="0"/>
              <a:t> </a:t>
            </a:r>
            <a:r>
              <a:rPr lang="en-US" altLang="zh-CN" baseline="0" dirty="0" smtClean="0"/>
              <a:t>from</a:t>
            </a:r>
            <a:r>
              <a:rPr lang="zh-CN" altLang="en-US" baseline="0" dirty="0" smtClean="0"/>
              <a:t> </a:t>
            </a:r>
            <a:r>
              <a:rPr lang="en-US" altLang="zh-CN" baseline="0" dirty="0" smtClean="0"/>
              <a:t>tropical</a:t>
            </a:r>
            <a:r>
              <a:rPr lang="zh-CN" altLang="en-US" baseline="0" dirty="0" smtClean="0"/>
              <a:t> </a:t>
            </a:r>
            <a:r>
              <a:rPr lang="en-US" altLang="zh-CN" baseline="0" dirty="0" smtClean="0"/>
              <a:t>ulcers.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731882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These</a:t>
            </a:r>
            <a:r>
              <a:rPr lang="zh-CN" altLang="en-US" dirty="0" smtClean="0"/>
              <a:t> </a:t>
            </a:r>
            <a:r>
              <a:rPr lang="en-US" altLang="zh-CN" dirty="0" smtClean="0"/>
              <a:t>plots</a:t>
            </a:r>
            <a:r>
              <a:rPr lang="zh-CN" altLang="en-US" dirty="0" smtClean="0"/>
              <a:t> </a:t>
            </a:r>
            <a:r>
              <a:rPr lang="en-US" altLang="zh-CN"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distribution</a:t>
            </a:r>
            <a:r>
              <a:rPr lang="zh-CN" altLang="en-US" baseline="0" dirty="0" smtClean="0"/>
              <a:t> </a:t>
            </a:r>
            <a:r>
              <a:rPr lang="en-US" altLang="zh-CN" baseline="0" dirty="0" smtClean="0"/>
              <a:t>of</a:t>
            </a:r>
            <a:r>
              <a:rPr lang="zh-CN" altLang="en-US" baseline="0" dirty="0" smtClean="0"/>
              <a:t> </a:t>
            </a:r>
            <a:r>
              <a:rPr lang="en-US" altLang="zh-CN" baseline="0" dirty="0" smtClean="0"/>
              <a:t>mapped</a:t>
            </a:r>
            <a:r>
              <a:rPr lang="zh-CN" altLang="en-US" baseline="0" dirty="0" smtClean="0"/>
              <a:t> </a:t>
            </a:r>
            <a:r>
              <a:rPr lang="en-US" altLang="zh-CN" baseline="0" dirty="0" smtClean="0"/>
              <a:t>reads</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err="1" smtClean="0"/>
              <a:t>fusobacterium</a:t>
            </a:r>
            <a:r>
              <a:rPr lang="zh-CN" altLang="en-US" baseline="0" dirty="0" smtClean="0"/>
              <a:t> </a:t>
            </a:r>
            <a:r>
              <a:rPr lang="en-US" altLang="zh-CN" baseline="0" dirty="0" err="1" smtClean="0"/>
              <a:t>ulcerans</a:t>
            </a:r>
            <a:r>
              <a:rPr lang="zh-CN" altLang="en-US" baseline="0" dirty="0" smtClean="0"/>
              <a:t> </a:t>
            </a:r>
            <a:r>
              <a:rPr lang="en-US" altLang="zh-CN" baseline="0" dirty="0" smtClean="0"/>
              <a:t>genome,</a:t>
            </a:r>
            <a:r>
              <a:rPr lang="zh-CN" altLang="en-US" baseline="0" dirty="0" smtClean="0"/>
              <a:t> </a:t>
            </a:r>
            <a:r>
              <a:rPr lang="en-US" altLang="zh-CN" baseline="0" dirty="0" smtClean="0"/>
              <a:t>suggesting</a:t>
            </a:r>
            <a:r>
              <a:rPr lang="zh-CN" altLang="en-US" baseline="0" dirty="0" smtClean="0"/>
              <a:t> </a:t>
            </a:r>
            <a:r>
              <a:rPr lang="en-US" altLang="zh-CN" baseline="0" dirty="0" smtClean="0"/>
              <a:t>the</a:t>
            </a:r>
            <a:r>
              <a:rPr lang="zh-CN" altLang="en-US" baseline="0" dirty="0" smtClean="0"/>
              <a:t> </a:t>
            </a:r>
            <a:r>
              <a:rPr lang="en-US" altLang="zh-CN" baseline="0" dirty="0" smtClean="0"/>
              <a:t>identification</a:t>
            </a:r>
            <a:r>
              <a:rPr lang="zh-CN" altLang="en-US" baseline="0" dirty="0" smtClean="0"/>
              <a:t> </a:t>
            </a:r>
            <a:r>
              <a:rPr lang="en-US" altLang="zh-CN" baseline="0" dirty="0" smtClean="0"/>
              <a:t>of</a:t>
            </a:r>
            <a:r>
              <a:rPr lang="zh-CN" altLang="en-US" baseline="0" dirty="0" smtClean="0"/>
              <a:t> </a:t>
            </a:r>
            <a:r>
              <a:rPr lang="en-US" altLang="zh-CN" baseline="0" dirty="0" smtClean="0"/>
              <a:t>this</a:t>
            </a:r>
            <a:r>
              <a:rPr lang="zh-CN" altLang="en-US" baseline="0" dirty="0" smtClean="0"/>
              <a:t> </a:t>
            </a:r>
            <a:r>
              <a:rPr lang="en-US" altLang="zh-CN" baseline="0" dirty="0" smtClean="0"/>
              <a:t>bacterium</a:t>
            </a:r>
            <a:r>
              <a:rPr lang="zh-CN" altLang="en-US" baseline="0" dirty="0" smtClean="0"/>
              <a:t> </a:t>
            </a:r>
            <a:r>
              <a:rPr lang="en-US" altLang="zh-CN" baseline="0" dirty="0" smtClean="0"/>
              <a:t>is</a:t>
            </a:r>
            <a:r>
              <a:rPr lang="zh-CN" altLang="en-US" baseline="0" dirty="0" smtClean="0"/>
              <a:t> </a:t>
            </a:r>
            <a:r>
              <a:rPr lang="en-US" altLang="zh-CN" baseline="0" dirty="0" smtClean="0"/>
              <a:t>of</a:t>
            </a:r>
            <a:r>
              <a:rPr lang="zh-CN" altLang="en-US" baseline="0" dirty="0" smtClean="0"/>
              <a:t> </a:t>
            </a:r>
            <a:r>
              <a:rPr lang="en-US" altLang="zh-CN" baseline="0" dirty="0" smtClean="0"/>
              <a:t>high</a:t>
            </a:r>
            <a:r>
              <a:rPr lang="zh-CN" altLang="en-US" baseline="0" dirty="0" smtClean="0"/>
              <a:t> </a:t>
            </a:r>
            <a:r>
              <a:rPr lang="en-US" altLang="zh-CN" baseline="0" dirty="0" smtClean="0"/>
              <a:t>confidence.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691829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Totally</a:t>
            </a:r>
            <a:r>
              <a:rPr lang="zh-CN" altLang="en-US" dirty="0" smtClean="0"/>
              <a:t> </a:t>
            </a:r>
            <a:r>
              <a:rPr lang="en-US" altLang="zh-CN" dirty="0" smtClean="0"/>
              <a:t>we</a:t>
            </a:r>
            <a:r>
              <a:rPr lang="zh-CN" altLang="en-US" dirty="0" smtClean="0"/>
              <a:t> </a:t>
            </a:r>
            <a:r>
              <a:rPr lang="en-US" altLang="zh-CN" dirty="0" smtClean="0"/>
              <a:t>detected</a:t>
            </a:r>
            <a:r>
              <a:rPr lang="zh-CN" altLang="en-US" dirty="0" smtClean="0"/>
              <a:t> </a:t>
            </a:r>
            <a:r>
              <a:rPr lang="en-US" altLang="zh-CN" dirty="0" smtClean="0"/>
              <a:t>61</a:t>
            </a:r>
            <a:r>
              <a:rPr lang="zh-CN" altLang="en-US" dirty="0" smtClean="0"/>
              <a:t> </a:t>
            </a:r>
            <a:r>
              <a:rPr lang="en-US" altLang="zh-CN" dirty="0" smtClean="0"/>
              <a:t>genes</a:t>
            </a:r>
            <a:r>
              <a:rPr lang="zh-CN" altLang="en-US" dirty="0" smtClean="0"/>
              <a:t> </a:t>
            </a:r>
            <a:r>
              <a:rPr lang="en-US" altLang="zh-CN" dirty="0" smtClean="0"/>
              <a:t>with</a:t>
            </a:r>
            <a:r>
              <a:rPr lang="zh-CN" altLang="en-US" dirty="0" smtClean="0"/>
              <a:t> </a:t>
            </a:r>
            <a:r>
              <a:rPr lang="en-US" altLang="zh-CN" dirty="0" smtClean="0"/>
              <a:t>differential</a:t>
            </a:r>
            <a:r>
              <a:rPr lang="zh-CN" altLang="en-US" baseline="0" dirty="0" smtClean="0"/>
              <a:t> </a:t>
            </a:r>
            <a:r>
              <a:rPr lang="en-US" altLang="zh-CN" baseline="0" dirty="0" smtClean="0"/>
              <a:t>abundance</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tissue</a:t>
            </a:r>
            <a:r>
              <a:rPr lang="zh-CN" altLang="en-US" baseline="0" dirty="0" smtClean="0"/>
              <a:t> </a:t>
            </a:r>
            <a:r>
              <a:rPr lang="en-US" altLang="zh-CN" baseline="0" dirty="0" smtClean="0"/>
              <a:t>and</a:t>
            </a:r>
            <a:r>
              <a:rPr lang="zh-CN" altLang="en-US" baseline="0" dirty="0" smtClean="0"/>
              <a:t> </a:t>
            </a:r>
            <a:r>
              <a:rPr lang="en-US" altLang="zh-CN" baseline="0" dirty="0" smtClean="0"/>
              <a:t>blood</a:t>
            </a:r>
            <a:r>
              <a:rPr lang="zh-CN" altLang="en-US" baseline="0" dirty="0" smtClean="0"/>
              <a:t> </a:t>
            </a:r>
            <a:r>
              <a:rPr lang="en-US" altLang="zh-CN" baseline="0" dirty="0" smtClean="0"/>
              <a:t>samples.</a:t>
            </a:r>
            <a:r>
              <a:rPr lang="zh-CN" altLang="en-US" baseline="0" dirty="0" smtClean="0"/>
              <a:t> </a:t>
            </a:r>
            <a:r>
              <a:rPr lang="en-US" altLang="zh-CN" baseline="0" dirty="0" smtClean="0"/>
              <a:t>The</a:t>
            </a:r>
            <a:r>
              <a:rPr lang="zh-CN" altLang="en-US" baseline="0" dirty="0" smtClean="0"/>
              <a:t> </a:t>
            </a:r>
            <a:r>
              <a:rPr lang="en-US" altLang="zh-CN" baseline="0" dirty="0" err="1" smtClean="0"/>
              <a:t>heatmap</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left</a:t>
            </a:r>
            <a:r>
              <a:rPr lang="zh-CN" altLang="en-US" baseline="0" dirty="0" smtClean="0"/>
              <a:t> </a:t>
            </a:r>
            <a:r>
              <a:rPr lang="en-US" altLang="zh-CN" baseline="0"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relative</a:t>
            </a:r>
            <a:r>
              <a:rPr lang="zh-CN" altLang="en-US" baseline="0" dirty="0" smtClean="0"/>
              <a:t> </a:t>
            </a:r>
            <a:r>
              <a:rPr lang="en-US" altLang="zh-CN" baseline="0" dirty="0" smtClean="0"/>
              <a:t>abundance</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gene</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samples,</a:t>
            </a:r>
            <a:r>
              <a:rPr lang="zh-CN" altLang="en-US" baseline="0" dirty="0" smtClean="0"/>
              <a:t> </a:t>
            </a:r>
            <a:r>
              <a:rPr lang="en-US" altLang="zh-CN" baseline="0" dirty="0" smtClean="0"/>
              <a:t>the</a:t>
            </a:r>
            <a:r>
              <a:rPr lang="zh-CN" altLang="en-US" baseline="0" dirty="0" smtClean="0"/>
              <a:t> </a:t>
            </a:r>
            <a:r>
              <a:rPr lang="en-US" altLang="zh-CN" baseline="0" dirty="0" smtClean="0"/>
              <a:t>boxplot</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right</a:t>
            </a:r>
            <a:r>
              <a:rPr lang="zh-CN" altLang="en-US" baseline="0" dirty="0" smtClean="0"/>
              <a:t> </a:t>
            </a:r>
            <a:r>
              <a:rPr lang="en-US" altLang="zh-CN" baseline="0" dirty="0" smtClean="0"/>
              <a:t>are</a:t>
            </a:r>
            <a:r>
              <a:rPr lang="zh-CN" altLang="en-US" baseline="0" dirty="0" smtClean="0"/>
              <a:t> </a:t>
            </a:r>
            <a:r>
              <a:rPr lang="en-US" altLang="zh-CN" baseline="0" dirty="0" smtClean="0"/>
              <a:t>two</a:t>
            </a:r>
            <a:r>
              <a:rPr lang="zh-CN" altLang="en-US" baseline="0" dirty="0" smtClean="0"/>
              <a:t> </a:t>
            </a:r>
            <a:r>
              <a:rPr lang="en-US" altLang="zh-CN" baseline="0" dirty="0" smtClean="0"/>
              <a:t>examples</a:t>
            </a:r>
            <a:r>
              <a:rPr lang="zh-CN" altLang="en-US" baseline="0" dirty="0" smtClean="0"/>
              <a:t> </a:t>
            </a:r>
            <a:r>
              <a:rPr lang="en-US" altLang="zh-CN" baseline="0" dirty="0" smtClean="0"/>
              <a:t>of</a:t>
            </a:r>
            <a:r>
              <a:rPr lang="zh-CN" altLang="en-US" baseline="0" dirty="0" smtClean="0"/>
              <a:t> </a:t>
            </a:r>
            <a:r>
              <a:rPr lang="en-US" altLang="zh-CN" baseline="0" dirty="0" smtClean="0"/>
              <a:t>differential</a:t>
            </a:r>
            <a:r>
              <a:rPr lang="zh-CN" altLang="en-US" baseline="0" dirty="0" smtClean="0"/>
              <a:t> </a:t>
            </a:r>
            <a:r>
              <a:rPr lang="en-US" altLang="zh-CN" baseline="0" dirty="0" smtClean="0"/>
              <a:t>abundant</a:t>
            </a:r>
            <a:r>
              <a:rPr lang="zh-CN" altLang="en-US" baseline="0" dirty="0" smtClean="0"/>
              <a:t> </a:t>
            </a:r>
            <a:r>
              <a:rPr lang="en-US" altLang="zh-CN" baseline="0" dirty="0" smtClean="0"/>
              <a:t>genes involved</a:t>
            </a:r>
            <a:r>
              <a:rPr lang="zh-CN" altLang="en-US" baseline="0" dirty="0" smtClean="0"/>
              <a:t> </a:t>
            </a:r>
            <a:r>
              <a:rPr lang="en-US" altLang="zh-CN" baseline="0" dirty="0" smtClean="0"/>
              <a:t>in</a:t>
            </a:r>
            <a:r>
              <a:rPr lang="zh-CN" altLang="en-US" baseline="0" dirty="0" smtClean="0"/>
              <a:t> </a:t>
            </a:r>
            <a:r>
              <a:rPr lang="en-US" altLang="zh-CN" baseline="0" dirty="0" smtClean="0"/>
              <a:t>the lipid</a:t>
            </a:r>
            <a:r>
              <a:rPr lang="zh-CN" altLang="en-US" baseline="0" dirty="0" smtClean="0"/>
              <a:t> </a:t>
            </a:r>
            <a:r>
              <a:rPr lang="en-US" altLang="zh-CN" baseline="0" dirty="0" smtClean="0"/>
              <a:t>metabolism pathway.</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2496143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Reads</a:t>
            </a:r>
            <a:r>
              <a:rPr lang="zh-CN" altLang="en-US" dirty="0" smtClean="0"/>
              <a:t> </a:t>
            </a:r>
            <a:r>
              <a:rPr lang="en-US" altLang="zh-CN" dirty="0" smtClean="0"/>
              <a:t>could</a:t>
            </a:r>
            <a:r>
              <a:rPr lang="en-US" altLang="zh-CN" baseline="0" dirty="0" smtClean="0"/>
              <a:t> </a:t>
            </a:r>
            <a:r>
              <a:rPr lang="en-US" altLang="zh-CN" dirty="0" smtClean="0"/>
              <a:t>not be mapped to neither</a:t>
            </a:r>
            <a:r>
              <a:rPr lang="en-US" altLang="zh-CN" baseline="0" dirty="0" smtClean="0"/>
              <a:t> NCBI or HMP </a:t>
            </a:r>
            <a:r>
              <a:rPr lang="en-US" altLang="zh-CN" dirty="0" smtClean="0"/>
              <a:t>were</a:t>
            </a:r>
            <a:r>
              <a:rPr lang="zh-CN" altLang="en-US" dirty="0" smtClean="0"/>
              <a:t> </a:t>
            </a:r>
            <a:r>
              <a:rPr lang="en-US" altLang="zh-CN" dirty="0" smtClean="0"/>
              <a:t>then</a:t>
            </a:r>
            <a:r>
              <a:rPr lang="zh-CN" altLang="en-US" dirty="0" smtClean="0"/>
              <a:t> </a:t>
            </a:r>
            <a:r>
              <a:rPr lang="en-US" altLang="zh-CN" dirty="0" smtClean="0"/>
              <a:t>aligned</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IGC</a:t>
            </a:r>
            <a:r>
              <a:rPr lang="zh-CN" altLang="en-US" dirty="0" smtClean="0"/>
              <a:t> </a:t>
            </a:r>
            <a:r>
              <a:rPr lang="en-US" altLang="zh-CN" dirty="0" smtClean="0"/>
              <a:t>gene</a:t>
            </a:r>
            <a:r>
              <a:rPr lang="zh-CN" altLang="en-US" dirty="0" smtClean="0"/>
              <a:t> </a:t>
            </a:r>
            <a:r>
              <a:rPr lang="en-US" altLang="zh-CN" dirty="0" err="1" smtClean="0"/>
              <a:t>catologs</a:t>
            </a:r>
            <a:r>
              <a:rPr lang="en-US" altLang="zh-CN" dirty="0" smtClean="0"/>
              <a:t>.</a:t>
            </a:r>
            <a:r>
              <a:rPr lang="zh-CN" altLang="en-US" dirty="0" smtClean="0"/>
              <a:t> </a:t>
            </a:r>
            <a:r>
              <a:rPr lang="en-US" altLang="zh-CN" dirty="0" smtClean="0"/>
              <a:t>By</a:t>
            </a:r>
            <a:r>
              <a:rPr lang="zh-CN" altLang="en-US" dirty="0" smtClean="0"/>
              <a:t> </a:t>
            </a:r>
            <a:r>
              <a:rPr lang="en-US" altLang="zh-CN" dirty="0" smtClean="0"/>
              <a:t>aggregating</a:t>
            </a:r>
            <a:r>
              <a:rPr lang="zh-CN" altLang="en-US" dirty="0" smtClean="0"/>
              <a:t> </a:t>
            </a:r>
            <a:r>
              <a:rPr lang="en-US" altLang="zh-CN" dirty="0" smtClean="0"/>
              <a:t>the</a:t>
            </a:r>
            <a:r>
              <a:rPr lang="zh-CN" altLang="en-US" dirty="0" smtClean="0"/>
              <a:t> </a:t>
            </a:r>
            <a:r>
              <a:rPr lang="en-US" altLang="zh-CN" dirty="0" smtClean="0"/>
              <a:t>mapped</a:t>
            </a:r>
            <a:r>
              <a:rPr lang="zh-CN" altLang="en-US" dirty="0" smtClean="0"/>
              <a:t> </a:t>
            </a:r>
            <a:r>
              <a:rPr lang="en-US" altLang="zh-CN" dirty="0" smtClean="0"/>
              <a:t>genes</a:t>
            </a:r>
            <a:r>
              <a:rPr lang="zh-CN" altLang="en-US" dirty="0" smtClean="0"/>
              <a:t> </a:t>
            </a:r>
            <a:r>
              <a:rPr lang="en-US" altLang="zh-CN" dirty="0" smtClean="0"/>
              <a:t>to</a:t>
            </a:r>
            <a:r>
              <a:rPr lang="zh-CN" altLang="en-US" dirty="0" smtClean="0"/>
              <a:t> </a:t>
            </a:r>
            <a:r>
              <a:rPr lang="en-US" altLang="zh-CN" dirty="0" smtClean="0"/>
              <a:t>KEGG</a:t>
            </a:r>
            <a:r>
              <a:rPr lang="zh-CN" altLang="en-US" dirty="0" smtClean="0"/>
              <a:t> </a:t>
            </a:r>
            <a:r>
              <a:rPr lang="en-US" altLang="zh-CN" dirty="0" smtClean="0"/>
              <a:t>pathways,</a:t>
            </a:r>
            <a:r>
              <a:rPr lang="zh-CN" altLang="en-US" dirty="0" smtClean="0"/>
              <a:t> </a:t>
            </a:r>
            <a:r>
              <a:rPr lang="en-US" altLang="zh-CN" dirty="0" smtClean="0"/>
              <a:t>we</a:t>
            </a:r>
            <a:r>
              <a:rPr lang="zh-CN" altLang="en-US" dirty="0" smtClean="0"/>
              <a:t> </a:t>
            </a:r>
            <a:r>
              <a:rPr lang="en-US" altLang="zh-CN" dirty="0" smtClean="0"/>
              <a:t>found</a:t>
            </a:r>
            <a:r>
              <a:rPr lang="zh-CN" altLang="en-US" baseline="0" dirty="0" smtClean="0"/>
              <a:t> </a:t>
            </a:r>
            <a:r>
              <a:rPr lang="en-US" altLang="zh-CN" baseline="0" dirty="0" smtClean="0"/>
              <a:t>lipid</a:t>
            </a:r>
            <a:r>
              <a:rPr lang="zh-CN" altLang="en-US" baseline="0" dirty="0" smtClean="0"/>
              <a:t> </a:t>
            </a:r>
            <a:r>
              <a:rPr lang="en-US" altLang="zh-CN" baseline="0" dirty="0" smtClean="0"/>
              <a:t>metabolism</a:t>
            </a:r>
            <a:r>
              <a:rPr lang="zh-CN" altLang="en-US" baseline="0" dirty="0" smtClean="0"/>
              <a:t> </a:t>
            </a:r>
            <a:r>
              <a:rPr lang="en-US" altLang="zh-CN" baseline="0" dirty="0" smtClean="0"/>
              <a:t>was</a:t>
            </a:r>
            <a:r>
              <a:rPr lang="zh-CN" altLang="en-US" baseline="0" dirty="0" smtClean="0"/>
              <a:t> </a:t>
            </a:r>
            <a:r>
              <a:rPr lang="en-US" altLang="zh-CN" baseline="0" dirty="0" smtClean="0"/>
              <a:t>significantly</a:t>
            </a:r>
            <a:r>
              <a:rPr lang="zh-CN" altLang="en-US" baseline="0" dirty="0" smtClean="0"/>
              <a:t> </a:t>
            </a:r>
            <a:r>
              <a:rPr lang="en-US" altLang="zh-CN" baseline="0" dirty="0" smtClean="0"/>
              <a:t>enriched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tumor</a:t>
            </a:r>
            <a:r>
              <a:rPr lang="zh-CN" altLang="en-US" baseline="0" dirty="0" smtClean="0"/>
              <a:t> </a:t>
            </a:r>
            <a:r>
              <a:rPr lang="en-US" altLang="zh-CN" baseline="0" dirty="0" smtClean="0"/>
              <a:t>tissues,</a:t>
            </a:r>
            <a:r>
              <a:rPr lang="zh-CN" altLang="en-US" baseline="0" dirty="0" smtClean="0"/>
              <a:t> </a:t>
            </a:r>
            <a:r>
              <a:rPr lang="en-US" altLang="zh-CN" baseline="0" dirty="0" smtClean="0"/>
              <a:t>the</a:t>
            </a:r>
            <a:r>
              <a:rPr lang="zh-CN" altLang="en-US" baseline="0" dirty="0" smtClean="0"/>
              <a:t> </a:t>
            </a:r>
            <a:r>
              <a:rPr lang="en-US" altLang="zh-CN" baseline="0" dirty="0" smtClean="0"/>
              <a:t>next</a:t>
            </a:r>
            <a:r>
              <a:rPr lang="zh-CN" altLang="en-US" baseline="0" dirty="0" smtClean="0"/>
              <a:t> </a:t>
            </a:r>
            <a:r>
              <a:rPr lang="en-US" altLang="zh-CN" baseline="0" dirty="0" smtClean="0"/>
              <a:t>plot</a:t>
            </a:r>
            <a:r>
              <a:rPr lang="zh-CN" altLang="en-US" baseline="0" dirty="0" smtClean="0"/>
              <a:t> </a:t>
            </a:r>
            <a:r>
              <a:rPr lang="en-US" altLang="zh-CN" baseline="0"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lipid</a:t>
            </a:r>
            <a:r>
              <a:rPr lang="zh-CN" altLang="en-US" baseline="0" dirty="0" smtClean="0"/>
              <a:t> </a:t>
            </a:r>
            <a:r>
              <a:rPr lang="en-US" altLang="zh-CN" baseline="0" dirty="0" smtClean="0"/>
              <a:t>metabolism</a:t>
            </a:r>
            <a:r>
              <a:rPr lang="zh-CN" altLang="en-US" baseline="0" dirty="0" smtClean="0"/>
              <a:t> </a:t>
            </a:r>
            <a:r>
              <a:rPr lang="en-US" altLang="zh-CN" baseline="0" dirty="0" smtClean="0"/>
              <a:t>pathway</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406964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slide gives us an overview of our project. </a:t>
            </a:r>
            <a:r>
              <a:rPr lang="en-US" altLang="zh-CN" dirty="0" smtClean="0"/>
              <a:t>The PRAD data used in this</a:t>
            </a:r>
            <a:r>
              <a:rPr lang="en-US" altLang="zh-CN" baseline="0" dirty="0" smtClean="0"/>
              <a:t> study: (1) The CPDR dataset </a:t>
            </a:r>
            <a:r>
              <a:rPr lang="en-US" altLang="zh-CN" baseline="0" dirty="0" err="1" smtClean="0"/>
              <a:t>containes</a:t>
            </a:r>
            <a:r>
              <a:rPr lang="en-US" altLang="zh-CN" baseline="0" dirty="0" smtClean="0"/>
              <a:t> 7 AA and 7 CA prostate cancer samples, with both WGS and RNA-</a:t>
            </a:r>
            <a:r>
              <a:rPr lang="en-US" altLang="zh-CN" baseline="0" dirty="0" err="1" smtClean="0"/>
              <a:t>Seq</a:t>
            </a:r>
            <a:r>
              <a:rPr lang="en-US" altLang="zh-CN" baseline="0" dirty="0" smtClean="0"/>
              <a:t> data. (2) The RNA-</a:t>
            </a:r>
            <a:r>
              <a:rPr lang="en-US" altLang="zh-CN" baseline="0" dirty="0" err="1" smtClean="0"/>
              <a:t>seq</a:t>
            </a:r>
            <a:r>
              <a:rPr lang="en-US" altLang="zh-CN" baseline="0" dirty="0" smtClean="0"/>
              <a:t> data of 14 Chinese prostate cancer samples from ENA (European Nucleotide Archive); (3) TCGA level 3 prostate cancer data include RNA-</a:t>
            </a:r>
            <a:r>
              <a:rPr lang="en-US" altLang="zh-CN" baseline="0" dirty="0" err="1" smtClean="0"/>
              <a:t>seq</a:t>
            </a:r>
            <a:r>
              <a:rPr lang="en-US" altLang="zh-CN" baseline="0" dirty="0" smtClean="0"/>
              <a:t> and CNV data.  Because RNA-</a:t>
            </a:r>
            <a:r>
              <a:rPr lang="en-US" altLang="zh-CN" baseline="0" dirty="0" err="1" smtClean="0"/>
              <a:t>seq</a:t>
            </a:r>
            <a:r>
              <a:rPr lang="en-US" altLang="zh-CN" baseline="0" dirty="0" smtClean="0"/>
              <a:t> data are available in all of the 3 datasets, interrogatively analysis and comparison of the prostate cancer </a:t>
            </a:r>
            <a:r>
              <a:rPr lang="en-US" altLang="zh-CN" sz="1200" dirty="0" smtClean="0"/>
              <a:t>transcriptome</a:t>
            </a:r>
            <a:r>
              <a:rPr lang="en-US" altLang="zh-CN" sz="1200" baseline="0" dirty="0" smtClean="0"/>
              <a:t> is performed.</a:t>
            </a:r>
            <a:r>
              <a:rPr lang="en-US" altLang="zh-CN" baseline="0" dirty="0" smtClean="0"/>
              <a:t> We have other two major Aims, one is the genomic markers, initially focused on ERG (ERG fusion) and the another is trying to analyze the microorganisms paralyzed on the prostate cancer tissues.  Overall, taking the advantage of integrated data and a multi-”omics” analysis approach, we would like </a:t>
            </a:r>
            <a:r>
              <a:rPr lang="en-US" altLang="zh-CN" baseline="0" dirty="0" err="1" smtClean="0"/>
              <a:t>toanswer</a:t>
            </a:r>
            <a:r>
              <a:rPr lang="en-US" altLang="zh-CN" baseline="0" dirty="0" smtClean="0"/>
              <a:t> the question of Early Detection of Prostate Cancer in Caucasian American (CA), African American (AA) and Chinese/Asians.  </a:t>
            </a:r>
          </a:p>
          <a:p>
            <a:endParaRPr lang="en-US" altLang="zh-CN" baseline="0" dirty="0" smtClean="0"/>
          </a:p>
          <a:p>
            <a:r>
              <a:rPr lang="en-US" altLang="zh-CN" baseline="0" dirty="0" smtClean="0"/>
              <a:t>Next slide </a:t>
            </a:r>
            <a:endParaRPr lang="zh-CN" altLang="en-US" dirty="0"/>
          </a:p>
        </p:txBody>
      </p:sp>
      <p:sp>
        <p:nvSpPr>
          <p:cNvPr id="4" name="灯片编号占位符 3"/>
          <p:cNvSpPr>
            <a:spLocks noGrp="1"/>
          </p:cNvSpPr>
          <p:nvPr>
            <p:ph type="sldNum" sz="quarter" idx="10"/>
          </p:nvPr>
        </p:nvSpPr>
        <p:spPr/>
        <p:txBody>
          <a:bodyPr/>
          <a:lstStyle/>
          <a:p>
            <a:fld id="{F8CCA181-DD8E-499C-BE00-63BA4BE48080}" type="slidenum">
              <a:rPr lang="zh-CN" altLang="en-US" smtClean="0"/>
              <a:t>6</a:t>
            </a:fld>
            <a:endParaRPr lang="zh-CN" altLang="en-US"/>
          </a:p>
        </p:txBody>
      </p:sp>
    </p:spTree>
    <p:extLst>
      <p:ext uri="{BB962C8B-B14F-4D97-AF65-F5344CB8AC3E}">
        <p14:creationId xmlns:p14="http://schemas.microsoft.com/office/powerpoint/2010/main" val="2344512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dirty="0" smtClean="0"/>
              <a:t> </a:t>
            </a:r>
            <a:r>
              <a:rPr lang="en-US" altLang="zh-CN" dirty="0" smtClean="0"/>
              <a:t>also</a:t>
            </a:r>
            <a:r>
              <a:rPr lang="zh-CN" altLang="en-US" dirty="0" smtClean="0"/>
              <a:t> </a:t>
            </a:r>
            <a:r>
              <a:rPr lang="en-US" altLang="zh-CN" dirty="0" smtClean="0"/>
              <a:t>aggregate</a:t>
            </a:r>
            <a:r>
              <a:rPr lang="zh-CN" altLang="en-US" baseline="0" dirty="0" smtClean="0"/>
              <a:t> </a:t>
            </a:r>
            <a:r>
              <a:rPr lang="en-US" altLang="zh-CN" baseline="0" dirty="0" smtClean="0"/>
              <a:t>detected</a:t>
            </a:r>
            <a:r>
              <a:rPr lang="zh-CN" altLang="en-US" baseline="0" dirty="0" smtClean="0"/>
              <a:t> </a:t>
            </a:r>
            <a:r>
              <a:rPr lang="en-US" altLang="zh-CN" baseline="0" dirty="0" smtClean="0"/>
              <a:t>genes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err="1" smtClean="0"/>
              <a:t>eggNOG</a:t>
            </a:r>
            <a:r>
              <a:rPr lang="en-US" altLang="zh-CN" baseline="0" dirty="0" smtClean="0"/>
              <a:t> (evolutionary genealogy of genes: Non-supervised Orthologous Groups)</a:t>
            </a:r>
            <a:r>
              <a:rPr lang="zh-CN" altLang="en-US" baseline="0" dirty="0" smtClean="0"/>
              <a:t> </a:t>
            </a:r>
            <a:r>
              <a:rPr lang="en-US" altLang="zh-CN" baseline="0" dirty="0" smtClean="0"/>
              <a:t>terms,</a:t>
            </a:r>
            <a:r>
              <a:rPr lang="zh-CN" altLang="en-US" baseline="0" dirty="0" smtClean="0"/>
              <a:t> </a:t>
            </a:r>
            <a:r>
              <a:rPr lang="en-US" altLang="zh-CN" baseline="0" dirty="0" smtClean="0"/>
              <a:t>the</a:t>
            </a:r>
            <a:r>
              <a:rPr lang="zh-CN" altLang="en-US" baseline="0" dirty="0" smtClean="0"/>
              <a:t> </a:t>
            </a:r>
            <a:r>
              <a:rPr lang="en-US" altLang="zh-CN" baseline="0" dirty="0" smtClean="0"/>
              <a:t>abundance</a:t>
            </a:r>
            <a:r>
              <a:rPr lang="zh-CN" altLang="en-US" baseline="0" dirty="0" smtClean="0"/>
              <a:t> </a:t>
            </a:r>
            <a:r>
              <a:rPr lang="en-US" altLang="zh-CN" baseline="0" dirty="0" smtClean="0"/>
              <a:t>of</a:t>
            </a:r>
            <a:r>
              <a:rPr lang="zh-CN" altLang="en-US" baseline="0" dirty="0" smtClean="0"/>
              <a:t> </a:t>
            </a:r>
            <a:r>
              <a:rPr lang="en-US" altLang="zh-CN" baseline="0" dirty="0" smtClean="0"/>
              <a:t>genes</a:t>
            </a:r>
            <a:r>
              <a:rPr lang="zh-CN" altLang="en-US" baseline="0" dirty="0" smtClean="0"/>
              <a:t> </a:t>
            </a:r>
            <a:r>
              <a:rPr lang="en-US" altLang="zh-CN" baseline="0" dirty="0" smtClean="0"/>
              <a:t>involved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cell</a:t>
            </a:r>
            <a:r>
              <a:rPr lang="zh-CN" altLang="en-US" baseline="0" dirty="0" smtClean="0"/>
              <a:t> </a:t>
            </a:r>
            <a:r>
              <a:rPr lang="en-US" altLang="zh-CN" baseline="0" dirty="0" smtClean="0"/>
              <a:t>cycle</a:t>
            </a:r>
            <a:r>
              <a:rPr lang="zh-CN" altLang="en-US" baseline="0" dirty="0" smtClean="0"/>
              <a:t> </a:t>
            </a:r>
            <a:r>
              <a:rPr lang="en-US" altLang="zh-CN" baseline="0" dirty="0" smtClean="0"/>
              <a:t>control</a:t>
            </a:r>
            <a:r>
              <a:rPr lang="zh-CN" altLang="en-US" baseline="0" dirty="0" smtClean="0"/>
              <a:t> </a:t>
            </a:r>
            <a:r>
              <a:rPr lang="en-US" altLang="zh-CN" baseline="0" dirty="0" smtClean="0"/>
              <a:t>significantly</a:t>
            </a:r>
            <a:r>
              <a:rPr lang="zh-CN" altLang="en-US" baseline="0" dirty="0" smtClean="0"/>
              <a:t> </a:t>
            </a:r>
            <a:r>
              <a:rPr lang="en-US" altLang="zh-CN" baseline="0" dirty="0" smtClean="0"/>
              <a:t>decreased</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tumor</a:t>
            </a:r>
            <a:r>
              <a:rPr lang="zh-CN" altLang="en-US" baseline="0" dirty="0" smtClean="0"/>
              <a:t> </a:t>
            </a:r>
            <a:r>
              <a:rPr lang="en-US" altLang="zh-CN" baseline="0" dirty="0" smtClean="0"/>
              <a:t>tissues,</a:t>
            </a:r>
            <a:r>
              <a:rPr lang="zh-CN" altLang="en-US" baseline="0" dirty="0" smtClean="0"/>
              <a:t> </a:t>
            </a:r>
            <a:r>
              <a:rPr lang="en-US" altLang="zh-CN" baseline="0" dirty="0" smtClean="0"/>
              <a:t>while</a:t>
            </a:r>
            <a:r>
              <a:rPr lang="zh-CN" altLang="en-US" baseline="0" dirty="0" smtClean="0"/>
              <a:t> </a:t>
            </a:r>
            <a:r>
              <a:rPr lang="en-US" altLang="zh-CN" baseline="0" dirty="0" smtClean="0"/>
              <a:t>the</a:t>
            </a:r>
            <a:r>
              <a:rPr lang="zh-CN" altLang="en-US" baseline="0" dirty="0" smtClean="0"/>
              <a:t> </a:t>
            </a:r>
            <a:r>
              <a:rPr lang="en-US" altLang="zh-CN" baseline="0" dirty="0" smtClean="0"/>
              <a:t>function</a:t>
            </a:r>
            <a:r>
              <a:rPr lang="zh-CN" altLang="en-US" baseline="0" dirty="0" smtClean="0"/>
              <a:t> </a:t>
            </a:r>
            <a:r>
              <a:rPr lang="en-US" altLang="zh-CN" baseline="0" dirty="0" smtClean="0"/>
              <a:t>of</a:t>
            </a:r>
            <a:r>
              <a:rPr lang="zh-CN" altLang="en-US" baseline="0" dirty="0" smtClean="0"/>
              <a:t> </a:t>
            </a:r>
            <a:r>
              <a:rPr lang="en-US" altLang="zh-CN" baseline="0" dirty="0" smtClean="0"/>
              <a:t>cell</a:t>
            </a:r>
            <a:r>
              <a:rPr lang="zh-CN" altLang="en-US" baseline="0" dirty="0" smtClean="0"/>
              <a:t> </a:t>
            </a:r>
            <a:r>
              <a:rPr lang="en-US" altLang="zh-CN" baseline="0" dirty="0" smtClean="0"/>
              <a:t>wall</a:t>
            </a:r>
            <a:r>
              <a:rPr lang="zh-CN" altLang="en-US" baseline="0" dirty="0" smtClean="0"/>
              <a:t> </a:t>
            </a:r>
            <a:r>
              <a:rPr lang="en-US" altLang="zh-CN" baseline="0" dirty="0" smtClean="0"/>
              <a:t>biogenesis</a:t>
            </a:r>
            <a:r>
              <a:rPr lang="zh-CN" altLang="en-US" baseline="0" dirty="0" smtClean="0"/>
              <a:t> </a:t>
            </a:r>
            <a:r>
              <a:rPr lang="en-US" altLang="zh-CN" baseline="0" dirty="0" smtClean="0"/>
              <a:t>was</a:t>
            </a:r>
            <a:r>
              <a:rPr lang="zh-CN" altLang="en-US" baseline="0" dirty="0" smtClean="0"/>
              <a:t> </a:t>
            </a:r>
            <a:r>
              <a:rPr lang="en-US" altLang="zh-CN" baseline="0" dirty="0" smtClean="0"/>
              <a:t>enhanced.</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3946509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zh-CN" altLang="en-US" dirty="0" smtClean="0"/>
              <a:t> </a:t>
            </a:r>
            <a:r>
              <a:rPr lang="en-US" altLang="zh-CN" dirty="0" smtClean="0"/>
              <a:t>table</a:t>
            </a:r>
            <a:r>
              <a:rPr lang="zh-CN" altLang="en-US" dirty="0" smtClean="0"/>
              <a:t> </a:t>
            </a:r>
            <a:r>
              <a:rPr lang="en-US" altLang="zh-CN" dirty="0" smtClean="0"/>
              <a:t>shows</a:t>
            </a:r>
            <a:r>
              <a:rPr lang="zh-CN" altLang="en-US" dirty="0" smtClean="0"/>
              <a:t> </a:t>
            </a:r>
            <a:r>
              <a:rPr lang="en-US" altLang="zh-CN" dirty="0" smtClean="0"/>
              <a:t>the</a:t>
            </a:r>
            <a:r>
              <a:rPr lang="zh-CN" altLang="en-US" dirty="0" smtClean="0"/>
              <a:t> </a:t>
            </a:r>
            <a:r>
              <a:rPr lang="en-US" altLang="zh-CN" dirty="0" smtClean="0"/>
              <a:t>de-novo</a:t>
            </a:r>
            <a:r>
              <a:rPr lang="zh-CN" altLang="en-US" baseline="0" dirty="0" smtClean="0"/>
              <a:t> </a:t>
            </a:r>
            <a:r>
              <a:rPr lang="en-US" altLang="zh-CN" baseline="0" dirty="0" smtClean="0"/>
              <a:t>assembly</a:t>
            </a:r>
            <a:r>
              <a:rPr lang="zh-CN" altLang="en-US" baseline="0" dirty="0" smtClean="0"/>
              <a:t> </a:t>
            </a:r>
            <a:r>
              <a:rPr lang="en-US" altLang="zh-CN" baseline="0" dirty="0" smtClean="0"/>
              <a:t>results</a:t>
            </a:r>
            <a:r>
              <a:rPr lang="zh-CN" altLang="en-US" baseline="0" dirty="0" smtClean="0"/>
              <a:t> </a:t>
            </a:r>
            <a:r>
              <a:rPr lang="en-US" altLang="zh-CN" baseline="0" dirty="0" smtClean="0"/>
              <a:t>of</a:t>
            </a:r>
            <a:r>
              <a:rPr lang="zh-CN" altLang="en-US" baseline="0" dirty="0" smtClean="0"/>
              <a:t> </a:t>
            </a:r>
            <a:r>
              <a:rPr lang="en-US" altLang="zh-CN" baseline="0" dirty="0" smtClean="0"/>
              <a:t>each</a:t>
            </a:r>
            <a:r>
              <a:rPr lang="zh-CN" altLang="en-US" baseline="0" dirty="0" smtClean="0"/>
              <a:t> </a:t>
            </a:r>
            <a:r>
              <a:rPr lang="en-US" altLang="zh-CN" baseline="0" dirty="0" smtClean="0"/>
              <a:t>sample,</a:t>
            </a:r>
            <a:r>
              <a:rPr lang="zh-CN" altLang="en-US" baseline="0" dirty="0" smtClean="0"/>
              <a:t> </a:t>
            </a:r>
            <a:r>
              <a:rPr lang="en-US" altLang="zh-CN" baseline="0" dirty="0" smtClean="0"/>
              <a:t>we</a:t>
            </a:r>
            <a:r>
              <a:rPr lang="zh-CN" altLang="en-US" baseline="0" dirty="0" smtClean="0"/>
              <a:t> </a:t>
            </a:r>
            <a:r>
              <a:rPr lang="en-US" altLang="zh-CN" baseline="0" dirty="0" smtClean="0"/>
              <a:t>finally</a:t>
            </a:r>
            <a:r>
              <a:rPr lang="zh-CN" altLang="en-US" baseline="0" dirty="0" smtClean="0"/>
              <a:t> </a:t>
            </a:r>
            <a:r>
              <a:rPr lang="en-US" altLang="zh-CN" baseline="0" dirty="0" smtClean="0"/>
              <a:t>assembled</a:t>
            </a:r>
            <a:r>
              <a:rPr lang="zh-CN" altLang="en-US" baseline="0" dirty="0" smtClean="0"/>
              <a:t> </a:t>
            </a:r>
            <a:r>
              <a:rPr lang="en-US" altLang="zh-CN" baseline="0" dirty="0" smtClean="0"/>
              <a:t>a</a:t>
            </a:r>
            <a:r>
              <a:rPr lang="zh-CN" altLang="en-US" baseline="0" dirty="0" smtClean="0"/>
              <a:t> </a:t>
            </a:r>
            <a:r>
              <a:rPr lang="en-US" altLang="zh-CN" baseline="0" dirty="0" smtClean="0"/>
              <a:t>non-redundant</a:t>
            </a:r>
            <a:r>
              <a:rPr lang="zh-CN" altLang="en-US" baseline="0" dirty="0" smtClean="0"/>
              <a:t> </a:t>
            </a:r>
            <a:r>
              <a:rPr lang="en-US" altLang="zh-CN" baseline="0" dirty="0" smtClean="0"/>
              <a:t>gene</a:t>
            </a:r>
            <a:r>
              <a:rPr lang="zh-CN" altLang="en-US" baseline="0" dirty="0" smtClean="0"/>
              <a:t> </a:t>
            </a:r>
            <a:r>
              <a:rPr lang="en-US" altLang="zh-CN" baseline="0" dirty="0" smtClean="0"/>
              <a:t>catalog</a:t>
            </a:r>
            <a:r>
              <a:rPr lang="zh-CN" altLang="en-US" baseline="0" dirty="0" smtClean="0"/>
              <a:t> </a:t>
            </a:r>
            <a:r>
              <a:rPr lang="en-US" altLang="zh-CN" baseline="0" dirty="0" smtClean="0"/>
              <a:t>of</a:t>
            </a:r>
            <a:r>
              <a:rPr lang="zh-CN" altLang="en-US" baseline="0" dirty="0" smtClean="0"/>
              <a:t> </a:t>
            </a:r>
            <a:r>
              <a:rPr lang="en-US" altLang="zh-CN" baseline="0" dirty="0" smtClean="0"/>
              <a:t>~80</a:t>
            </a:r>
            <a:r>
              <a:rPr lang="zh-CN" altLang="en-US" baseline="0" dirty="0" smtClean="0"/>
              <a:t> </a:t>
            </a:r>
            <a:r>
              <a:rPr lang="en-US" altLang="zh-CN" baseline="0" dirty="0" smtClean="0"/>
              <a:t>thousand</a:t>
            </a:r>
            <a:r>
              <a:rPr lang="zh-CN" altLang="en-US" baseline="0" dirty="0" smtClean="0"/>
              <a:t> </a:t>
            </a:r>
            <a:r>
              <a:rPr lang="en-US" altLang="zh-CN" baseline="0" dirty="0" smtClean="0"/>
              <a:t>genes,</a:t>
            </a:r>
            <a:r>
              <a:rPr lang="zh-CN" altLang="en-US" baseline="0" dirty="0" smtClean="0"/>
              <a:t> </a:t>
            </a:r>
            <a:r>
              <a:rPr lang="en-US" altLang="zh-CN" baseline="0" dirty="0" smtClean="0"/>
              <a:t>with</a:t>
            </a:r>
            <a:r>
              <a:rPr lang="zh-CN" altLang="en-US" baseline="0" dirty="0" smtClean="0"/>
              <a:t> </a:t>
            </a:r>
            <a:r>
              <a:rPr lang="en-US" altLang="zh-CN" baseline="0" dirty="0" smtClean="0"/>
              <a:t>gene</a:t>
            </a:r>
            <a:r>
              <a:rPr lang="zh-CN" altLang="en-US" baseline="0" dirty="0" smtClean="0"/>
              <a:t> </a:t>
            </a:r>
            <a:r>
              <a:rPr lang="en-US" altLang="zh-CN" baseline="0" dirty="0" smtClean="0"/>
              <a:t>lengths</a:t>
            </a:r>
            <a:r>
              <a:rPr lang="zh-CN" altLang="en-US" baseline="0" dirty="0" smtClean="0"/>
              <a:t> </a:t>
            </a:r>
            <a:r>
              <a:rPr lang="en-US" altLang="zh-CN" baseline="0" dirty="0" smtClean="0"/>
              <a:t>from</a:t>
            </a:r>
            <a:r>
              <a:rPr lang="zh-CN" altLang="en-US" baseline="0" dirty="0" smtClean="0"/>
              <a:t> </a:t>
            </a:r>
            <a:r>
              <a:rPr lang="en-US" altLang="zh-CN" baseline="0" dirty="0" smtClean="0"/>
              <a:t>200bp</a:t>
            </a:r>
            <a:r>
              <a:rPr lang="zh-CN" altLang="en-US" baseline="0" dirty="0" smtClean="0"/>
              <a:t> </a:t>
            </a:r>
            <a:r>
              <a:rPr lang="en-US" altLang="zh-CN" baseline="0" dirty="0" smtClean="0"/>
              <a:t>to</a:t>
            </a:r>
            <a:r>
              <a:rPr lang="zh-CN" altLang="en-US" baseline="0" dirty="0" smtClean="0"/>
              <a:t> </a:t>
            </a:r>
            <a:r>
              <a:rPr lang="en-US" altLang="zh-CN" baseline="0" dirty="0" smtClean="0"/>
              <a:t>more</a:t>
            </a:r>
            <a:r>
              <a:rPr lang="zh-CN" altLang="en-US" baseline="0" dirty="0" smtClean="0"/>
              <a:t> </a:t>
            </a:r>
            <a:r>
              <a:rPr lang="en-US" altLang="zh-CN" baseline="0" dirty="0" smtClean="0"/>
              <a:t>than</a:t>
            </a:r>
            <a:r>
              <a:rPr lang="zh-CN" altLang="en-US" baseline="0" dirty="0" smtClean="0"/>
              <a:t> </a:t>
            </a:r>
            <a:r>
              <a:rPr lang="en-US" altLang="zh-CN" baseline="0" dirty="0" smtClean="0"/>
              <a:t>9</a:t>
            </a:r>
            <a:r>
              <a:rPr lang="zh-CN" altLang="en-US" baseline="0" dirty="0" smtClean="0"/>
              <a:t> </a:t>
            </a:r>
            <a:r>
              <a:rPr lang="en-US" altLang="zh-CN" baseline="0" dirty="0" smtClean="0"/>
              <a:t>thousand. We will </a:t>
            </a:r>
            <a:r>
              <a:rPr lang="en-US" altLang="zh-CN" baseline="0" dirty="0" smtClean="0">
                <a:solidFill>
                  <a:prstClr val="black"/>
                </a:solidFill>
              </a:rPr>
              <a:t>b</a:t>
            </a:r>
            <a:r>
              <a:rPr lang="en-US" altLang="zh-CN" dirty="0" smtClean="0">
                <a:solidFill>
                  <a:prstClr val="black"/>
                </a:solidFill>
              </a:rPr>
              <a:t>last the IGC and assembly genes with NCBI non-redundant protein databases for taxonomy annotation and combine</a:t>
            </a:r>
            <a:r>
              <a:rPr lang="en-US" altLang="zh-CN" baseline="0" dirty="0" smtClean="0">
                <a:solidFill>
                  <a:prstClr val="black"/>
                </a:solidFill>
              </a:rPr>
              <a:t> our analysis results</a:t>
            </a:r>
            <a:endParaRPr lang="en-US" altLang="zh-CN" dirty="0" smtClean="0">
              <a:solidFill>
                <a:prstClr val="black"/>
              </a:solidFill>
            </a:endParaRPr>
          </a:p>
          <a:p>
            <a:pPr marL="0" marR="0" indent="0" algn="l" defTabSz="913838"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3206452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By</a:t>
            </a:r>
            <a:r>
              <a:rPr lang="zh-CN" altLang="en-US" dirty="0" smtClean="0"/>
              <a:t> </a:t>
            </a:r>
            <a:r>
              <a:rPr lang="en-US" altLang="zh-CN" dirty="0" smtClean="0"/>
              <a:t>aligning</a:t>
            </a:r>
            <a:r>
              <a:rPr lang="zh-CN" altLang="en-US" dirty="0" smtClean="0"/>
              <a:t> </a:t>
            </a:r>
            <a:r>
              <a:rPr lang="en-US" altLang="zh-CN" baseline="0" dirty="0" smtClean="0"/>
              <a:t>the</a:t>
            </a:r>
            <a:r>
              <a:rPr lang="zh-CN" altLang="en-US" baseline="0" dirty="0" smtClean="0"/>
              <a:t> </a:t>
            </a:r>
            <a:r>
              <a:rPr lang="en-US" altLang="zh-CN" baseline="0" dirty="0" smtClean="0"/>
              <a:t>reads</a:t>
            </a:r>
            <a:r>
              <a:rPr lang="zh-CN" altLang="en-US" baseline="0" dirty="0" smtClean="0"/>
              <a:t> </a:t>
            </a:r>
            <a:r>
              <a:rPr lang="en-US" altLang="zh-CN" baseline="0" dirty="0" smtClean="0"/>
              <a:t>not mapped to any of the 3 known databases to</a:t>
            </a:r>
            <a:r>
              <a:rPr lang="zh-CN" altLang="en-US" baseline="0" dirty="0" smtClean="0"/>
              <a:t> </a:t>
            </a:r>
            <a:r>
              <a:rPr lang="en-US" altLang="zh-CN" baseline="0" dirty="0" smtClean="0"/>
              <a:t>the</a:t>
            </a:r>
            <a:r>
              <a:rPr lang="zh-CN" altLang="en-US" baseline="0" dirty="0" smtClean="0"/>
              <a:t> </a:t>
            </a:r>
            <a:r>
              <a:rPr lang="en-US" altLang="zh-CN" baseline="0" dirty="0" smtClean="0"/>
              <a:t>assembly</a:t>
            </a:r>
            <a:r>
              <a:rPr lang="zh-CN" altLang="en-US" baseline="0" dirty="0" smtClean="0"/>
              <a:t> </a:t>
            </a:r>
            <a:r>
              <a:rPr lang="en-US" altLang="zh-CN" baseline="0" dirty="0" smtClean="0"/>
              <a:t>gene</a:t>
            </a:r>
            <a:r>
              <a:rPr lang="zh-CN" altLang="en-US" baseline="0" dirty="0" smtClean="0"/>
              <a:t> </a:t>
            </a:r>
            <a:r>
              <a:rPr lang="en-US" altLang="zh-CN" baseline="0" dirty="0" smtClean="0"/>
              <a:t>catalog,</a:t>
            </a:r>
            <a:r>
              <a:rPr lang="zh-CN" altLang="en-US" baseline="0" dirty="0" smtClean="0"/>
              <a:t> </a:t>
            </a:r>
            <a:r>
              <a:rPr lang="en-US" altLang="zh-CN" baseline="0" dirty="0" smtClean="0"/>
              <a:t>we</a:t>
            </a:r>
            <a:r>
              <a:rPr lang="zh-CN" altLang="en-US" baseline="0" dirty="0" smtClean="0"/>
              <a:t> </a:t>
            </a:r>
            <a:r>
              <a:rPr lang="en-US" altLang="zh-CN" baseline="0" dirty="0" smtClean="0"/>
              <a:t>found</a:t>
            </a:r>
            <a:r>
              <a:rPr lang="zh-CN" altLang="en-US" baseline="0" dirty="0" smtClean="0"/>
              <a:t> </a:t>
            </a:r>
            <a:r>
              <a:rPr lang="en-US" altLang="zh-CN" baseline="0" dirty="0" smtClean="0"/>
              <a:t>218</a:t>
            </a:r>
            <a:r>
              <a:rPr lang="zh-CN" altLang="en-US" baseline="0" dirty="0" smtClean="0"/>
              <a:t> </a:t>
            </a:r>
            <a:r>
              <a:rPr lang="en-US" altLang="zh-CN" baseline="0" dirty="0" smtClean="0"/>
              <a:t>genes</a:t>
            </a:r>
            <a:r>
              <a:rPr lang="zh-CN" altLang="en-US" baseline="0" dirty="0" smtClean="0"/>
              <a:t> </a:t>
            </a:r>
            <a:r>
              <a:rPr lang="en-US" altLang="zh-CN" baseline="0" dirty="0" smtClean="0"/>
              <a:t>with</a:t>
            </a:r>
            <a:r>
              <a:rPr lang="zh-CN" altLang="en-US" baseline="0" dirty="0" smtClean="0"/>
              <a:t> </a:t>
            </a:r>
            <a:r>
              <a:rPr lang="en-US" altLang="zh-CN" baseline="0" dirty="0" smtClean="0"/>
              <a:t>significantly</a:t>
            </a:r>
            <a:r>
              <a:rPr lang="zh-CN" altLang="en-US" baseline="0" dirty="0" smtClean="0"/>
              <a:t> </a:t>
            </a:r>
            <a:r>
              <a:rPr lang="en-US" altLang="zh-CN" baseline="0" dirty="0" smtClean="0"/>
              <a:t>differential</a:t>
            </a:r>
            <a:r>
              <a:rPr lang="zh-CN" altLang="en-US" baseline="0" dirty="0" smtClean="0"/>
              <a:t> </a:t>
            </a:r>
            <a:r>
              <a:rPr lang="en-US" altLang="zh-CN" baseline="0" dirty="0" smtClean="0"/>
              <a:t>abundance</a:t>
            </a:r>
            <a:r>
              <a:rPr lang="zh-CN" altLang="en-US" baseline="0" dirty="0" smtClean="0"/>
              <a:t> </a:t>
            </a:r>
            <a:r>
              <a:rPr lang="en-US" altLang="zh-CN" baseline="0" dirty="0" smtClean="0"/>
              <a:t>between</a:t>
            </a:r>
            <a:r>
              <a:rPr lang="zh-CN" altLang="en-US" baseline="0" dirty="0" smtClean="0"/>
              <a:t> </a:t>
            </a:r>
            <a:r>
              <a:rPr lang="en-US" altLang="zh-CN" baseline="0" dirty="0" smtClean="0"/>
              <a:t>the</a:t>
            </a:r>
            <a:r>
              <a:rPr lang="zh-CN" altLang="en-US" baseline="0" dirty="0" smtClean="0"/>
              <a:t> </a:t>
            </a:r>
            <a:r>
              <a:rPr lang="en-US" altLang="zh-CN" baseline="0" dirty="0" smtClean="0"/>
              <a:t>two</a:t>
            </a:r>
            <a:r>
              <a:rPr lang="zh-CN" altLang="en-US" baseline="0" dirty="0" smtClean="0"/>
              <a:t> </a:t>
            </a:r>
            <a:r>
              <a:rPr lang="en-US" altLang="zh-CN" baseline="0" dirty="0" smtClean="0"/>
              <a:t>groups,</a:t>
            </a:r>
            <a:r>
              <a:rPr lang="zh-CN" altLang="en-US" baseline="0" dirty="0" smtClean="0"/>
              <a:t> </a:t>
            </a:r>
            <a:r>
              <a:rPr lang="en-US" altLang="zh-CN" baseline="0" dirty="0" smtClean="0"/>
              <a:t>and</a:t>
            </a:r>
            <a:r>
              <a:rPr lang="zh-CN" altLang="en-US" baseline="0" dirty="0" smtClean="0"/>
              <a:t> </a:t>
            </a:r>
            <a:r>
              <a:rPr lang="en-US" altLang="zh-CN" baseline="0" dirty="0" smtClean="0"/>
              <a:t>27</a:t>
            </a:r>
            <a:r>
              <a:rPr lang="zh-CN" altLang="en-US" baseline="0" dirty="0" smtClean="0"/>
              <a:t> </a:t>
            </a:r>
            <a:r>
              <a:rPr lang="en-US" altLang="zh-CN" baseline="0" dirty="0" smtClean="0"/>
              <a:t>out</a:t>
            </a:r>
            <a:r>
              <a:rPr lang="zh-CN" altLang="en-US" baseline="0" dirty="0" smtClean="0"/>
              <a:t> </a:t>
            </a:r>
            <a:r>
              <a:rPr lang="en-US" altLang="zh-CN" baseline="0" dirty="0" smtClean="0"/>
              <a:t>of</a:t>
            </a:r>
            <a:r>
              <a:rPr lang="zh-CN" altLang="en-US" baseline="0" dirty="0" smtClean="0"/>
              <a:t> </a:t>
            </a:r>
            <a:r>
              <a:rPr lang="en-US" altLang="zh-CN" baseline="0" dirty="0" smtClean="0"/>
              <a:t>them</a:t>
            </a:r>
            <a:r>
              <a:rPr lang="zh-CN" altLang="en-US" baseline="0" dirty="0" smtClean="0"/>
              <a:t> </a:t>
            </a:r>
            <a:r>
              <a:rPr lang="en-US" altLang="zh-CN" baseline="0" dirty="0" smtClean="0"/>
              <a:t>are</a:t>
            </a:r>
            <a:r>
              <a:rPr lang="zh-CN" altLang="en-US" baseline="0" dirty="0" smtClean="0"/>
              <a:t> </a:t>
            </a:r>
            <a:r>
              <a:rPr lang="en-US" altLang="zh-CN" baseline="0" dirty="0" smtClean="0"/>
              <a:t>identified</a:t>
            </a:r>
            <a:r>
              <a:rPr lang="zh-CN" altLang="en-US" baseline="0" dirty="0" smtClean="0"/>
              <a:t> </a:t>
            </a:r>
            <a:r>
              <a:rPr lang="en-US" altLang="zh-CN" baseline="0" dirty="0" smtClean="0"/>
              <a:t>with</a:t>
            </a:r>
            <a:r>
              <a:rPr lang="zh-CN" altLang="en-US" baseline="0" dirty="0" smtClean="0"/>
              <a:t> </a:t>
            </a:r>
            <a:r>
              <a:rPr lang="en-US" altLang="zh-CN" baseline="0" dirty="0" smtClean="0"/>
              <a:t>FDR</a:t>
            </a:r>
            <a:r>
              <a:rPr lang="zh-CN" altLang="en-US" baseline="0" dirty="0" smtClean="0"/>
              <a:t> </a:t>
            </a:r>
            <a:r>
              <a:rPr lang="en-US" altLang="zh-CN" baseline="0" dirty="0" smtClean="0"/>
              <a:t>&lt;=</a:t>
            </a:r>
            <a:r>
              <a:rPr lang="zh-CN" altLang="en-US" baseline="0" dirty="0" smtClean="0"/>
              <a:t> </a:t>
            </a:r>
            <a:r>
              <a:rPr lang="en-US" altLang="zh-CN" baseline="0" dirty="0" smtClean="0"/>
              <a:t>0.05.</a:t>
            </a:r>
            <a:r>
              <a:rPr lang="zh-CN" altLang="en-US" baseline="0" dirty="0" smtClean="0"/>
              <a: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B4BBD97-4706-4165-9578-AB5C55C6F25A}"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2153759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We</a:t>
            </a:r>
            <a:r>
              <a:rPr lang="zh-CN" altLang="en-US" baseline="0" dirty="0" smtClean="0"/>
              <a:t> </a:t>
            </a:r>
            <a:r>
              <a:rPr lang="en-US" altLang="zh-CN" baseline="0" dirty="0" smtClean="0"/>
              <a:t>found</a:t>
            </a:r>
            <a:r>
              <a:rPr lang="zh-CN" altLang="en-US" baseline="0" dirty="0" smtClean="0"/>
              <a:t> </a:t>
            </a:r>
            <a:r>
              <a:rPr lang="en-US" altLang="zh-CN" baseline="0" dirty="0" smtClean="0"/>
              <a:t>differential</a:t>
            </a:r>
            <a:r>
              <a:rPr lang="zh-CN" altLang="en-US" baseline="0" dirty="0" smtClean="0"/>
              <a:t> </a:t>
            </a:r>
            <a:r>
              <a:rPr lang="en-US" altLang="zh-CN" baseline="0" dirty="0" smtClean="0"/>
              <a:t>abundant</a:t>
            </a:r>
            <a:r>
              <a:rPr lang="zh-CN" altLang="en-US" baseline="0" dirty="0" smtClean="0"/>
              <a:t> </a:t>
            </a:r>
            <a:r>
              <a:rPr lang="en-US" altLang="zh-CN" baseline="0" dirty="0" smtClean="0"/>
              <a:t>genes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last</a:t>
            </a:r>
            <a:r>
              <a:rPr lang="zh-CN" altLang="en-US" baseline="0" dirty="0" smtClean="0"/>
              <a:t> </a:t>
            </a:r>
            <a:r>
              <a:rPr lang="en-US" altLang="zh-CN" baseline="0" dirty="0" smtClean="0"/>
              <a:t>two</a:t>
            </a:r>
            <a:r>
              <a:rPr lang="zh-CN" altLang="en-US" baseline="0" dirty="0" smtClean="0"/>
              <a:t> </a:t>
            </a:r>
            <a:r>
              <a:rPr lang="en-US" altLang="zh-CN" baseline="0" dirty="0" smtClean="0"/>
              <a:t>databases,</a:t>
            </a:r>
            <a:r>
              <a:rPr lang="zh-CN" altLang="en-US" baseline="0" dirty="0" smtClean="0"/>
              <a:t> </a:t>
            </a:r>
            <a:r>
              <a:rPr lang="en-US" altLang="zh-CN" baseline="0" dirty="0" smtClean="0"/>
              <a:t>but</a:t>
            </a:r>
            <a:r>
              <a:rPr lang="zh-CN" altLang="en-US" baseline="0" dirty="0" smtClean="0"/>
              <a:t> </a:t>
            </a:r>
            <a:r>
              <a:rPr lang="en-US" altLang="zh-CN" baseline="0" dirty="0" smtClean="0"/>
              <a:t>we</a:t>
            </a:r>
            <a:r>
              <a:rPr lang="zh-CN" altLang="en-US" baseline="0" dirty="0" smtClean="0"/>
              <a:t> </a:t>
            </a:r>
            <a:r>
              <a:rPr lang="en-US" altLang="zh-CN" baseline="0" dirty="0" smtClean="0"/>
              <a:t>had</a:t>
            </a:r>
            <a:r>
              <a:rPr lang="zh-CN" altLang="en-US" baseline="0" dirty="0" smtClean="0"/>
              <a:t> </a:t>
            </a:r>
            <a:r>
              <a:rPr lang="en-US" altLang="zh-CN" baseline="0" dirty="0" smtClean="0"/>
              <a:t>no</a:t>
            </a:r>
            <a:r>
              <a:rPr lang="zh-CN" altLang="en-US" baseline="0" dirty="0" smtClean="0"/>
              <a:t> </a:t>
            </a:r>
            <a:r>
              <a:rPr lang="en-US" altLang="zh-CN" baseline="0" dirty="0" smtClean="0"/>
              <a:t>idea</a:t>
            </a:r>
            <a:r>
              <a:rPr lang="zh-CN" altLang="en-US" baseline="0" dirty="0" smtClean="0"/>
              <a:t> </a:t>
            </a:r>
            <a:r>
              <a:rPr lang="en-US" altLang="zh-CN" baseline="0" dirty="0" smtClean="0"/>
              <a:t>which</a:t>
            </a:r>
            <a:r>
              <a:rPr lang="zh-CN" altLang="en-US" baseline="0" dirty="0" smtClean="0"/>
              <a:t> </a:t>
            </a:r>
            <a:r>
              <a:rPr lang="en-US" altLang="zh-CN" baseline="0" dirty="0" smtClean="0"/>
              <a:t>microbe</a:t>
            </a:r>
            <a:r>
              <a:rPr lang="zh-CN" altLang="en-US" baseline="0" dirty="0" smtClean="0"/>
              <a:t> </a:t>
            </a:r>
            <a:r>
              <a:rPr lang="en-US" altLang="zh-CN" baseline="0" dirty="0" smtClean="0"/>
              <a:t>they</a:t>
            </a:r>
            <a:r>
              <a:rPr lang="zh-CN" altLang="en-US" baseline="0" dirty="0" smtClean="0"/>
              <a:t> </a:t>
            </a:r>
            <a:r>
              <a:rPr lang="en-US" altLang="zh-CN" baseline="0" dirty="0" smtClean="0"/>
              <a:t>belong.</a:t>
            </a:r>
            <a:r>
              <a:rPr lang="zh-CN" altLang="en-US" baseline="0" dirty="0" smtClean="0"/>
              <a:t> </a:t>
            </a:r>
            <a:r>
              <a:rPr lang="en-US" altLang="zh-CN" b="1" baseline="0" dirty="0" smtClean="0"/>
              <a:t>So</a:t>
            </a:r>
            <a:r>
              <a:rPr lang="zh-CN" altLang="en-US" b="1" baseline="0" dirty="0" smtClean="0"/>
              <a:t> </a:t>
            </a:r>
            <a:r>
              <a:rPr lang="en-US" altLang="zh-CN" b="1" baseline="0" dirty="0" smtClean="0"/>
              <a:t>the</a:t>
            </a:r>
            <a:r>
              <a:rPr lang="zh-CN" altLang="en-US" b="1" baseline="0" dirty="0" smtClean="0"/>
              <a:t> </a:t>
            </a:r>
            <a:r>
              <a:rPr lang="en-US" altLang="zh-CN" b="1" baseline="0" dirty="0" smtClean="0"/>
              <a:t>next</a:t>
            </a:r>
            <a:r>
              <a:rPr lang="zh-CN" altLang="en-US" b="1" baseline="0" dirty="0" smtClean="0"/>
              <a:t> </a:t>
            </a:r>
            <a:r>
              <a:rPr lang="en-US" altLang="zh-CN" b="1" baseline="0" dirty="0" smtClean="0"/>
              <a:t>step</a:t>
            </a:r>
            <a:r>
              <a:rPr lang="zh-CN" altLang="en-US" b="1" baseline="0" dirty="0" smtClean="0"/>
              <a:t> </a:t>
            </a:r>
            <a:r>
              <a:rPr lang="en-US" altLang="zh-CN" b="1" baseline="0" dirty="0" smtClean="0"/>
              <a:t>was</a:t>
            </a:r>
            <a:r>
              <a:rPr lang="zh-CN" altLang="en-US" b="1" baseline="0" dirty="0" smtClean="0"/>
              <a:t> </a:t>
            </a:r>
            <a:r>
              <a:rPr lang="en-US" altLang="zh-CN" b="1" baseline="0" dirty="0" smtClean="0"/>
              <a:t>to</a:t>
            </a:r>
            <a:r>
              <a:rPr lang="zh-CN" altLang="en-US" b="1" baseline="0" dirty="0" smtClean="0"/>
              <a:t> </a:t>
            </a:r>
            <a:r>
              <a:rPr lang="en-US" altLang="zh-CN" b="1" baseline="0" dirty="0" smtClean="0"/>
              <a:t>blast</a:t>
            </a:r>
            <a:r>
              <a:rPr lang="zh-CN" altLang="en-US" b="1" baseline="0" dirty="0" smtClean="0"/>
              <a:t> </a:t>
            </a:r>
            <a:r>
              <a:rPr lang="en-US" altLang="zh-CN" b="1" baseline="0" dirty="0" smtClean="0"/>
              <a:t>the</a:t>
            </a:r>
            <a:r>
              <a:rPr lang="zh-CN" altLang="en-US" b="1" baseline="0" dirty="0" smtClean="0"/>
              <a:t> </a:t>
            </a:r>
            <a:r>
              <a:rPr lang="en-US" altLang="zh-CN" b="1" baseline="0" dirty="0" smtClean="0"/>
              <a:t>genes</a:t>
            </a:r>
            <a:r>
              <a:rPr lang="zh-CN" altLang="en-US" b="1" baseline="0" dirty="0" smtClean="0"/>
              <a:t> </a:t>
            </a:r>
            <a:r>
              <a:rPr lang="en-US" altLang="zh-CN" b="1" baseline="0" dirty="0" smtClean="0"/>
              <a:t>with</a:t>
            </a:r>
            <a:r>
              <a:rPr lang="zh-CN" altLang="en-US" b="1" baseline="0" dirty="0" smtClean="0"/>
              <a:t> </a:t>
            </a:r>
            <a:r>
              <a:rPr lang="en-US" altLang="zh-CN" b="1" baseline="0" dirty="0" smtClean="0"/>
              <a:t>the</a:t>
            </a:r>
            <a:r>
              <a:rPr lang="zh-CN" altLang="en-US" b="1" baseline="0" dirty="0" smtClean="0"/>
              <a:t> </a:t>
            </a:r>
            <a:r>
              <a:rPr lang="en-US" altLang="zh-CN" b="1" baseline="0" dirty="0" smtClean="0"/>
              <a:t>NCBI</a:t>
            </a:r>
            <a:r>
              <a:rPr lang="zh-CN" altLang="en-US" b="1" baseline="0" dirty="0" smtClean="0"/>
              <a:t> </a:t>
            </a:r>
            <a:r>
              <a:rPr lang="en-US" altLang="zh-CN" b="1" baseline="0" dirty="0" smtClean="0"/>
              <a:t>non-redundant</a:t>
            </a:r>
            <a:r>
              <a:rPr lang="zh-CN" altLang="en-US" b="1" baseline="0" dirty="0" smtClean="0"/>
              <a:t> </a:t>
            </a:r>
            <a:r>
              <a:rPr lang="en-US" altLang="zh-CN" b="1" baseline="0" dirty="0" smtClean="0"/>
              <a:t>protein</a:t>
            </a:r>
            <a:r>
              <a:rPr lang="zh-CN" altLang="en-US" b="1" baseline="0" dirty="0" smtClean="0"/>
              <a:t> </a:t>
            </a:r>
            <a:r>
              <a:rPr lang="en-US" altLang="zh-CN" b="1" baseline="0" dirty="0" smtClean="0"/>
              <a:t>catalog</a:t>
            </a:r>
            <a:r>
              <a:rPr lang="zh-CN" altLang="en-US" b="1" baseline="0" dirty="0" smtClean="0"/>
              <a:t> </a:t>
            </a:r>
            <a:r>
              <a:rPr lang="en-US" altLang="zh-CN" b="1" baseline="0" dirty="0" smtClean="0"/>
              <a:t>for</a:t>
            </a:r>
            <a:r>
              <a:rPr lang="zh-CN" altLang="en-US" b="1" baseline="0" dirty="0" smtClean="0"/>
              <a:t> </a:t>
            </a:r>
            <a:r>
              <a:rPr lang="en-US" altLang="zh-CN" b="1" baseline="0" dirty="0" smtClean="0"/>
              <a:t>taxonomy</a:t>
            </a:r>
            <a:r>
              <a:rPr lang="zh-CN" altLang="en-US" b="1" baseline="0" dirty="0" smtClean="0"/>
              <a:t> </a:t>
            </a:r>
            <a:r>
              <a:rPr lang="en-US" altLang="zh-CN" b="1" baseline="0" dirty="0" smtClean="0"/>
              <a:t>annotation</a:t>
            </a:r>
            <a:r>
              <a:rPr lang="zh-CN" altLang="en-US" b="1" baseline="0" dirty="0" smtClean="0"/>
              <a:t>（这个工作要与张国庆好好合作）</a:t>
            </a:r>
            <a:r>
              <a:rPr lang="en-US" altLang="zh-CN" b="1" baseline="0" dirty="0" smtClean="0"/>
              <a:t>.</a:t>
            </a:r>
            <a:r>
              <a:rPr lang="zh-CN" altLang="en-US" baseline="0" dirty="0" smtClean="0"/>
              <a:t> </a:t>
            </a:r>
            <a:r>
              <a:rPr lang="en-US" altLang="zh-CN" baseline="0" dirty="0" smtClean="0"/>
              <a:t>Next,</a:t>
            </a:r>
            <a:r>
              <a:rPr lang="zh-CN" altLang="en-US" baseline="0" dirty="0" smtClean="0"/>
              <a:t> </a:t>
            </a:r>
            <a:r>
              <a:rPr lang="en-US" altLang="zh-CN" baseline="0" dirty="0" smtClean="0"/>
              <a:t>we</a:t>
            </a:r>
            <a:r>
              <a:rPr lang="zh-CN" altLang="en-US" baseline="0" dirty="0" smtClean="0"/>
              <a:t> </a:t>
            </a:r>
            <a:r>
              <a:rPr lang="en-US" altLang="zh-CN" baseline="0" dirty="0" smtClean="0"/>
              <a:t>will</a:t>
            </a:r>
            <a:r>
              <a:rPr lang="zh-CN" altLang="en-US" baseline="0" dirty="0" smtClean="0"/>
              <a:t> </a:t>
            </a:r>
            <a:r>
              <a:rPr lang="en-US" altLang="zh-CN" baseline="0" dirty="0" smtClean="0"/>
              <a:t>find</a:t>
            </a:r>
            <a:r>
              <a:rPr lang="zh-CN" altLang="en-US" baseline="0" dirty="0" smtClean="0"/>
              <a:t> </a:t>
            </a:r>
            <a:r>
              <a:rPr lang="en-US" altLang="zh-CN" baseline="0" dirty="0" smtClean="0"/>
              <a:t>a</a:t>
            </a:r>
            <a:r>
              <a:rPr lang="zh-CN" altLang="en-US" baseline="0" dirty="0" smtClean="0"/>
              <a:t> </a:t>
            </a:r>
            <a:r>
              <a:rPr lang="en-US" altLang="zh-CN" baseline="0" dirty="0" smtClean="0"/>
              <a:t>way</a:t>
            </a:r>
            <a:r>
              <a:rPr lang="zh-CN" altLang="en-US" baseline="0" dirty="0" smtClean="0"/>
              <a:t> </a:t>
            </a:r>
            <a:r>
              <a:rPr lang="en-US" altLang="zh-CN" baseline="0" dirty="0" smtClean="0"/>
              <a:t>to</a:t>
            </a:r>
            <a:r>
              <a:rPr lang="zh-CN" altLang="en-US" baseline="0" dirty="0" smtClean="0"/>
              <a:t> </a:t>
            </a:r>
            <a:r>
              <a:rPr lang="en-US" altLang="zh-CN" baseline="0" dirty="0" smtClean="0"/>
              <a:t>combine</a:t>
            </a:r>
            <a:r>
              <a:rPr lang="zh-CN" altLang="en-US" baseline="0" dirty="0" smtClean="0"/>
              <a:t> </a:t>
            </a:r>
            <a:r>
              <a:rPr lang="en-US" altLang="zh-CN" baseline="0" dirty="0" smtClean="0"/>
              <a:t>the</a:t>
            </a:r>
            <a:r>
              <a:rPr lang="zh-CN" altLang="en-US" baseline="0" dirty="0" smtClean="0"/>
              <a:t> </a:t>
            </a:r>
            <a:r>
              <a:rPr lang="en-US" altLang="zh-CN" baseline="0" dirty="0" smtClean="0"/>
              <a:t>results</a:t>
            </a:r>
            <a:r>
              <a:rPr lang="zh-CN" altLang="en-US" baseline="0" dirty="0" smtClean="0"/>
              <a:t> </a:t>
            </a:r>
            <a:r>
              <a:rPr lang="en-US" altLang="zh-CN" baseline="0" dirty="0" smtClean="0"/>
              <a:t>from</a:t>
            </a:r>
            <a:r>
              <a:rPr lang="zh-CN" altLang="en-US" baseline="0" dirty="0" smtClean="0"/>
              <a:t> </a:t>
            </a:r>
            <a:r>
              <a:rPr lang="en-US" altLang="zh-CN" baseline="0" dirty="0" smtClean="0"/>
              <a:t>multiple</a:t>
            </a:r>
            <a:r>
              <a:rPr lang="zh-CN" altLang="en-US" baseline="0" dirty="0" smtClean="0"/>
              <a:t> </a:t>
            </a:r>
            <a:r>
              <a:rPr lang="en-US" altLang="zh-CN" baseline="0" dirty="0" smtClean="0"/>
              <a:t>databases.</a:t>
            </a:r>
            <a:r>
              <a:rPr lang="zh-CN" altLang="en-US" baseline="0" dirty="0" smtClean="0"/>
              <a:t> </a:t>
            </a:r>
            <a:r>
              <a:rPr lang="en-US" altLang="zh-CN" baseline="0" dirty="0" smtClean="0"/>
              <a:t>In-depth</a:t>
            </a:r>
            <a:r>
              <a:rPr lang="zh-CN" altLang="en-US" baseline="0" dirty="0" smtClean="0"/>
              <a:t> </a:t>
            </a:r>
            <a:r>
              <a:rPr lang="en-US" altLang="zh-CN" baseline="0" dirty="0" smtClean="0"/>
              <a:t>analysis</a:t>
            </a:r>
            <a:r>
              <a:rPr lang="zh-CN" altLang="en-US" baseline="0" dirty="0" smtClean="0"/>
              <a:t> </a:t>
            </a:r>
            <a:r>
              <a:rPr lang="en-US" altLang="zh-CN" baseline="0" dirty="0" smtClean="0"/>
              <a:t>were</a:t>
            </a:r>
            <a:r>
              <a:rPr lang="zh-CN" altLang="en-US" baseline="0" dirty="0" smtClean="0"/>
              <a:t> </a:t>
            </a:r>
            <a:r>
              <a:rPr lang="en-US" altLang="zh-CN" baseline="0" dirty="0" smtClean="0"/>
              <a:t>needed</a:t>
            </a:r>
            <a:r>
              <a:rPr lang="zh-CN" altLang="en-US" baseline="0" dirty="0" smtClean="0"/>
              <a:t> </a:t>
            </a:r>
            <a:r>
              <a:rPr lang="en-US" altLang="zh-CN" baseline="0" dirty="0" smtClean="0"/>
              <a:t>to</a:t>
            </a:r>
            <a:r>
              <a:rPr lang="zh-CN" altLang="en-US" baseline="0" dirty="0" smtClean="0"/>
              <a:t> </a:t>
            </a:r>
            <a:r>
              <a:rPr lang="en-US" altLang="zh-CN" baseline="0" dirty="0" smtClean="0"/>
              <a:t>explain</a:t>
            </a:r>
            <a:r>
              <a:rPr lang="zh-CN" altLang="en-US" baseline="0" dirty="0" smtClean="0"/>
              <a:t> </a:t>
            </a:r>
            <a:r>
              <a:rPr lang="en-US" altLang="zh-CN" baseline="0" dirty="0" smtClean="0"/>
              <a:t>the</a:t>
            </a:r>
            <a:r>
              <a:rPr lang="zh-CN" altLang="en-US" baseline="0" dirty="0" smtClean="0"/>
              <a:t> </a:t>
            </a:r>
            <a:r>
              <a:rPr lang="en-US" altLang="zh-CN" baseline="0" dirty="0" smtClean="0"/>
              <a:t>results</a:t>
            </a:r>
            <a:r>
              <a:rPr lang="zh-CN" altLang="en-US" baseline="0" dirty="0" smtClean="0"/>
              <a:t> </a:t>
            </a:r>
            <a:r>
              <a:rPr lang="en-US" altLang="zh-CN" baseline="0" dirty="0" smtClean="0"/>
              <a:t>of</a:t>
            </a:r>
            <a:r>
              <a:rPr lang="zh-CN" altLang="en-US" baseline="0" dirty="0" smtClean="0"/>
              <a:t> </a:t>
            </a:r>
            <a:r>
              <a:rPr lang="en-US" altLang="zh-CN" b="1" baseline="0" dirty="0" smtClean="0"/>
              <a:t>species</a:t>
            </a:r>
            <a:r>
              <a:rPr lang="zh-CN" altLang="en-US" b="1" baseline="0" dirty="0" smtClean="0"/>
              <a:t> </a:t>
            </a:r>
            <a:r>
              <a:rPr lang="en-US" altLang="zh-CN" b="1" baseline="0" dirty="0" smtClean="0"/>
              <a:t>or</a:t>
            </a:r>
            <a:r>
              <a:rPr lang="zh-CN" altLang="en-US" b="1" baseline="0" dirty="0" smtClean="0"/>
              <a:t> </a:t>
            </a:r>
            <a:r>
              <a:rPr lang="en-US" altLang="zh-CN" b="1" baseline="0" dirty="0" smtClean="0"/>
              <a:t>genes </a:t>
            </a:r>
            <a:r>
              <a:rPr lang="en-US" altLang="zh-CN" b="1" dirty="0" smtClean="0">
                <a:solidFill>
                  <a:prstClr val="black"/>
                </a:solidFill>
              </a:rPr>
              <a:t>with differential abundance </a:t>
            </a:r>
            <a:r>
              <a:rPr lang="zh-CN" altLang="en-US" b="1" dirty="0" smtClean="0">
                <a:solidFill>
                  <a:prstClr val="black"/>
                </a:solidFill>
              </a:rPr>
              <a:t>（这里的</a:t>
            </a:r>
            <a:r>
              <a:rPr lang="en-US" altLang="zh-CN" b="1" dirty="0" smtClean="0">
                <a:solidFill>
                  <a:prstClr val="black"/>
                </a:solidFill>
              </a:rPr>
              <a:t>abundance</a:t>
            </a:r>
            <a:r>
              <a:rPr lang="zh-CN" altLang="en-US" b="1" dirty="0" smtClean="0">
                <a:solidFill>
                  <a:prstClr val="black"/>
                </a:solidFill>
              </a:rPr>
              <a:t>，既有相对的，又有绝对的）</a:t>
            </a:r>
            <a:r>
              <a:rPr lang="en-US" altLang="zh-CN" b="1" dirty="0" smtClean="0">
                <a:solidFill>
                  <a:prstClr val="black"/>
                </a:solidFill>
              </a:rPr>
              <a:t> </a:t>
            </a:r>
            <a:r>
              <a:rPr lang="en-US" altLang="zh-CN" dirty="0" smtClean="0">
                <a:solidFill>
                  <a:prstClr val="black"/>
                </a:solidFill>
              </a:rPr>
              <a:t>between tumor and normal tissues</a:t>
            </a:r>
            <a:r>
              <a:rPr lang="en-US" altLang="zh-CN" baseline="0" dirty="0" smtClean="0"/>
              <a:t>.</a:t>
            </a:r>
            <a:r>
              <a:rPr lang="zh-CN" altLang="en-US" baseline="0" dirty="0" smtClean="0"/>
              <a:t> </a:t>
            </a:r>
            <a:r>
              <a:rPr lang="en-US" altLang="zh-CN" baseline="0" dirty="0" smtClean="0"/>
              <a:t>We</a:t>
            </a:r>
            <a:r>
              <a:rPr lang="zh-CN" altLang="en-US" baseline="0" dirty="0" smtClean="0"/>
              <a:t> </a:t>
            </a:r>
            <a:r>
              <a:rPr lang="en-US" altLang="zh-CN" baseline="0" dirty="0" smtClean="0"/>
              <a:t>will</a:t>
            </a:r>
            <a:r>
              <a:rPr lang="zh-CN" altLang="en-US" baseline="0" dirty="0" smtClean="0"/>
              <a:t> </a:t>
            </a:r>
            <a:r>
              <a:rPr lang="en-US" altLang="zh-CN" baseline="0" dirty="0" smtClean="0"/>
              <a:t>also</a:t>
            </a:r>
            <a:r>
              <a:rPr lang="zh-CN" altLang="en-US" baseline="0" dirty="0" smtClean="0"/>
              <a:t> </a:t>
            </a:r>
            <a:r>
              <a:rPr lang="en-US" altLang="zh-CN" baseline="0" dirty="0" smtClean="0"/>
              <a:t>compare</a:t>
            </a:r>
            <a:r>
              <a:rPr lang="zh-CN" altLang="en-US" baseline="0" dirty="0" smtClean="0"/>
              <a:t> </a:t>
            </a:r>
            <a:r>
              <a:rPr lang="en-US" altLang="zh-CN" baseline="0" dirty="0" smtClean="0"/>
              <a:t>the</a:t>
            </a:r>
            <a:r>
              <a:rPr lang="zh-CN" altLang="en-US" baseline="0" dirty="0" smtClean="0"/>
              <a:t> </a:t>
            </a:r>
            <a:r>
              <a:rPr lang="en-US" altLang="zh-CN" b="1" baseline="0" dirty="0" smtClean="0"/>
              <a:t>microbial</a:t>
            </a:r>
            <a:r>
              <a:rPr lang="zh-CN" altLang="en-US" b="1" baseline="0" dirty="0" smtClean="0"/>
              <a:t> </a:t>
            </a:r>
            <a:r>
              <a:rPr lang="en-US" altLang="zh-CN" b="1" baseline="0" dirty="0" smtClean="0"/>
              <a:t>profiles</a:t>
            </a:r>
            <a:r>
              <a:rPr lang="zh-CN" altLang="en-US" b="1" baseline="0" dirty="0" smtClean="0"/>
              <a:t> </a:t>
            </a:r>
            <a:r>
              <a:rPr lang="en-US" altLang="zh-CN" b="1" baseline="0" dirty="0" smtClean="0"/>
              <a:t>between</a:t>
            </a:r>
            <a:r>
              <a:rPr lang="zh-CN" altLang="en-US" b="1" baseline="0" dirty="0" smtClean="0"/>
              <a:t> </a:t>
            </a:r>
            <a:r>
              <a:rPr lang="en-US" altLang="zh-CN" b="1" baseline="0" dirty="0" smtClean="0"/>
              <a:t>different</a:t>
            </a:r>
            <a:r>
              <a:rPr lang="zh-CN" altLang="en-US" b="1" baseline="0" dirty="0" smtClean="0"/>
              <a:t> </a:t>
            </a:r>
            <a:r>
              <a:rPr lang="en-US" altLang="zh-CN" b="1" baseline="0" dirty="0" smtClean="0"/>
              <a:t>populations</a:t>
            </a:r>
            <a:r>
              <a:rPr lang="zh-CN" altLang="en-US" b="1" baseline="0" dirty="0" smtClean="0"/>
              <a:t>（要找到</a:t>
            </a:r>
            <a:r>
              <a:rPr lang="en-US" altLang="zh-CN" b="1" baseline="0" dirty="0" smtClean="0"/>
              <a:t>profile</a:t>
            </a:r>
            <a:r>
              <a:rPr lang="zh-CN" altLang="en-US" b="1" baseline="0" dirty="0" smtClean="0"/>
              <a:t>的规律，需要比较多的样本量，以及很好的背景信息）</a:t>
            </a:r>
            <a:r>
              <a:rPr lang="en-US" altLang="zh-CN" baseline="0" dirty="0" smtClean="0"/>
              <a:t>.</a:t>
            </a:r>
            <a:r>
              <a:rPr lang="zh-CN" altLang="en-US" baseline="0" dirty="0" smtClean="0"/>
              <a:t> </a:t>
            </a:r>
            <a:r>
              <a:rPr lang="en-US" altLang="zh-CN" baseline="0" dirty="0" smtClean="0"/>
              <a:t>And</a:t>
            </a:r>
            <a:r>
              <a:rPr lang="zh-CN" altLang="en-US" baseline="0" dirty="0" smtClean="0"/>
              <a:t> </a:t>
            </a:r>
            <a:r>
              <a:rPr lang="en-US" altLang="zh-CN" baseline="0" dirty="0" smtClean="0"/>
              <a:t>more</a:t>
            </a:r>
            <a:r>
              <a:rPr lang="zh-CN" altLang="en-US" baseline="0" dirty="0" smtClean="0"/>
              <a:t> </a:t>
            </a:r>
            <a:r>
              <a:rPr lang="en-US" altLang="zh-CN" baseline="0" dirty="0" smtClean="0"/>
              <a:t>WGS</a:t>
            </a:r>
            <a:r>
              <a:rPr lang="zh-CN" altLang="en-US" baseline="0" dirty="0" smtClean="0"/>
              <a:t> </a:t>
            </a:r>
            <a:r>
              <a:rPr lang="en-US" altLang="zh-CN" baseline="0" dirty="0" smtClean="0"/>
              <a:t>samples</a:t>
            </a:r>
            <a:r>
              <a:rPr lang="zh-CN" altLang="en-US" baseline="0" dirty="0" smtClean="0"/>
              <a:t> </a:t>
            </a:r>
            <a:r>
              <a:rPr lang="en-US" altLang="zh-CN" baseline="0" dirty="0" smtClean="0"/>
              <a:t>are</a:t>
            </a:r>
            <a:r>
              <a:rPr lang="zh-CN" altLang="en-US" baseline="0" dirty="0" smtClean="0"/>
              <a:t> </a:t>
            </a:r>
            <a:r>
              <a:rPr lang="en-US" altLang="zh-CN" baseline="0" dirty="0" smtClean="0"/>
              <a:t>needed</a:t>
            </a:r>
            <a:r>
              <a:rPr lang="zh-CN" altLang="en-US" baseline="0" dirty="0" smtClean="0"/>
              <a:t> </a:t>
            </a:r>
            <a:r>
              <a:rPr lang="en-US" altLang="zh-CN" baseline="0" dirty="0" smtClean="0"/>
              <a:t>to</a:t>
            </a:r>
            <a:r>
              <a:rPr lang="zh-CN" altLang="en-US" baseline="0" dirty="0" smtClean="0"/>
              <a:t> </a:t>
            </a:r>
            <a:r>
              <a:rPr lang="en-US" altLang="zh-CN" baseline="0" dirty="0" smtClean="0"/>
              <a:t>validate</a:t>
            </a:r>
            <a:r>
              <a:rPr lang="zh-CN" altLang="en-US" baseline="0" dirty="0" smtClean="0"/>
              <a:t> </a:t>
            </a:r>
            <a:r>
              <a:rPr lang="en-US" altLang="zh-CN" baseline="0" dirty="0" smtClean="0"/>
              <a:t>our</a:t>
            </a:r>
            <a:r>
              <a:rPr lang="zh-CN" altLang="en-US" baseline="0" dirty="0" smtClean="0"/>
              <a:t> </a:t>
            </a:r>
            <a:r>
              <a:rPr lang="en-US" altLang="zh-CN" baseline="0" dirty="0" smtClean="0"/>
              <a:t>procedures.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312204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3838"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slide gives us an overview of our project. </a:t>
            </a:r>
            <a:r>
              <a:rPr lang="en-US" altLang="zh-CN" dirty="0" smtClean="0"/>
              <a:t>The PRAD data used in this</a:t>
            </a:r>
            <a:r>
              <a:rPr lang="en-US" altLang="zh-CN" baseline="0" dirty="0" smtClean="0"/>
              <a:t> study: (1) The CPDR dataset </a:t>
            </a:r>
            <a:r>
              <a:rPr lang="en-US" altLang="zh-CN" baseline="0" dirty="0" err="1" smtClean="0"/>
              <a:t>containes</a:t>
            </a:r>
            <a:r>
              <a:rPr lang="en-US" altLang="zh-CN" baseline="0" dirty="0" smtClean="0"/>
              <a:t> 7 AA and 7 CA prostate cancer samples, with both WGS and RNA-</a:t>
            </a:r>
            <a:r>
              <a:rPr lang="en-US" altLang="zh-CN" baseline="0" dirty="0" err="1" smtClean="0"/>
              <a:t>Seq</a:t>
            </a:r>
            <a:r>
              <a:rPr lang="en-US" altLang="zh-CN" baseline="0" dirty="0" smtClean="0"/>
              <a:t> data. (2) The RNA-</a:t>
            </a:r>
            <a:r>
              <a:rPr lang="en-US" altLang="zh-CN" baseline="0" dirty="0" err="1" smtClean="0"/>
              <a:t>seq</a:t>
            </a:r>
            <a:r>
              <a:rPr lang="en-US" altLang="zh-CN" baseline="0" dirty="0" smtClean="0"/>
              <a:t> data of 14 Chinese prostate cancer samples from ENA (European Nucleotide Archive); (3) TCGA level 3 prostate cancer data include RNA-</a:t>
            </a:r>
            <a:r>
              <a:rPr lang="en-US" altLang="zh-CN" baseline="0" dirty="0" err="1" smtClean="0"/>
              <a:t>seq</a:t>
            </a:r>
            <a:r>
              <a:rPr lang="en-US" altLang="zh-CN" baseline="0" dirty="0" smtClean="0"/>
              <a:t> and CNV data.  Because RNA-</a:t>
            </a:r>
            <a:r>
              <a:rPr lang="en-US" altLang="zh-CN" baseline="0" dirty="0" err="1" smtClean="0"/>
              <a:t>seq</a:t>
            </a:r>
            <a:r>
              <a:rPr lang="en-US" altLang="zh-CN" baseline="0" dirty="0" smtClean="0"/>
              <a:t> data are available in all of the 3 datasets, interrogatively analysis and comparison of the prostate cancer </a:t>
            </a:r>
            <a:r>
              <a:rPr lang="en-US" altLang="zh-CN" sz="1200" dirty="0" smtClean="0"/>
              <a:t>transcriptome</a:t>
            </a:r>
            <a:r>
              <a:rPr lang="en-US" altLang="zh-CN" sz="1200" baseline="0" dirty="0" smtClean="0"/>
              <a:t> is performed.</a:t>
            </a:r>
            <a:r>
              <a:rPr lang="en-US" altLang="zh-CN" baseline="0" dirty="0" smtClean="0"/>
              <a:t> We have other two major Aims, one is the genomic markers, initially focused on ERG (ERG fusion) and the another is trying to analyze the microorganisms paralyzed on the prostate cancer tissues.  Overall, taking the advantage of integrated data and a multi-”omics” analysis approach, we would like </a:t>
            </a:r>
            <a:r>
              <a:rPr lang="en-US" altLang="zh-CN" baseline="0" dirty="0" err="1" smtClean="0"/>
              <a:t>toanswer</a:t>
            </a:r>
            <a:r>
              <a:rPr lang="en-US" altLang="zh-CN" baseline="0" dirty="0" smtClean="0"/>
              <a:t> the question of Early Detection of Prostate Cancer in Caucasian American (CA), African American (AA) and Chinese/Asians.  </a:t>
            </a:r>
          </a:p>
          <a:p>
            <a:endParaRPr lang="en-US" altLang="zh-CN" baseline="0" dirty="0" smtClean="0"/>
          </a:p>
          <a:p>
            <a:r>
              <a:rPr lang="en-US" altLang="zh-CN" baseline="0" dirty="0" smtClean="0"/>
              <a:t>Next slide </a:t>
            </a:r>
            <a:endParaRPr lang="zh-CN" altLang="en-US" dirty="0"/>
          </a:p>
        </p:txBody>
      </p:sp>
      <p:sp>
        <p:nvSpPr>
          <p:cNvPr id="4" name="灯片编号占位符 3"/>
          <p:cNvSpPr>
            <a:spLocks noGrp="1"/>
          </p:cNvSpPr>
          <p:nvPr>
            <p:ph type="sldNum" sz="quarter" idx="10"/>
          </p:nvPr>
        </p:nvSpPr>
        <p:spPr/>
        <p:txBody>
          <a:bodyPr/>
          <a:lstStyle/>
          <a:p>
            <a:fld id="{F8CCA181-DD8E-499C-BE00-63BA4BE48080}" type="slidenum">
              <a:rPr lang="zh-CN" altLang="en-US" smtClean="0"/>
              <a:t>7</a:t>
            </a:fld>
            <a:endParaRPr lang="zh-CN" altLang="en-US"/>
          </a:p>
        </p:txBody>
      </p:sp>
    </p:spTree>
    <p:extLst>
      <p:ext uri="{BB962C8B-B14F-4D97-AF65-F5344CB8AC3E}">
        <p14:creationId xmlns:p14="http://schemas.microsoft.com/office/powerpoint/2010/main" val="16725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Only 4 common</a:t>
            </a:r>
            <a:r>
              <a:rPr lang="en-US" altLang="zh-CN" baseline="0" dirty="0" smtClean="0"/>
              <a:t> fusions were detected in at least 2 races apparently due to the small sample sizes, particularly for Chinese. TMPRSS2:ERG was the only fusion detected in all 3 populations (red square emphasized), which again inferred the important driver function of this fusion even in the population of Chinese. This result again supported the necessity of performing “large population” screen of ERG fusion in Chinese prostate cancer patients employing the monoclonal antibody from CPDR.  We also count the number of race-specific fusions in Chinese, AA and CA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b="1" dirty="0" smtClean="0">
              <a:solidFill>
                <a:schemeClr val="tx1"/>
              </a:solidFill>
            </a:endParaRPr>
          </a:p>
          <a:p>
            <a:endParaRPr lang="zh-CN" altLang="en-US" b="1" dirty="0">
              <a:solidFill>
                <a:schemeClr val="tx1"/>
              </a:solidFill>
            </a:endParaRPr>
          </a:p>
        </p:txBody>
      </p:sp>
      <p:sp>
        <p:nvSpPr>
          <p:cNvPr id="4" name="灯片编号占位符 3"/>
          <p:cNvSpPr>
            <a:spLocks noGrp="1"/>
          </p:cNvSpPr>
          <p:nvPr>
            <p:ph type="sldNum" sz="quarter" idx="10"/>
          </p:nvPr>
        </p:nvSpPr>
        <p:spPr/>
        <p:txBody>
          <a:bodyPr/>
          <a:lstStyle/>
          <a:p>
            <a:fld id="{F8CCA181-DD8E-499C-BE00-63BA4BE4808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626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en-US" altLang="zh-CN" baseline="0" dirty="0" smtClean="0"/>
              <a:t> compared the frequencies of ERG overexpression in samples with or without ERG-fusion in AA, CA and Chinese respectively. It is clear that i</a:t>
            </a:r>
            <a:r>
              <a:rPr lang="en-US" altLang="zh-CN" sz="1200" dirty="0" smtClean="0">
                <a:solidFill>
                  <a:srgbClr val="FF0000"/>
                </a:solidFill>
              </a:rPr>
              <a:t>n ERG high expression samples, the frequency (percentile) of ERG-fusion tumors are much higher </a:t>
            </a:r>
            <a:r>
              <a:rPr lang="en-US" altLang="zh-CN" sz="1200" dirty="0" smtClean="0"/>
              <a:t>than that of ERG-fusion negative tumors, </a:t>
            </a:r>
            <a:r>
              <a:rPr lang="en-US" altLang="zh-CN" sz="1200" b="1" dirty="0" smtClean="0">
                <a:solidFill>
                  <a:srgbClr val="7030A0"/>
                </a:solidFill>
              </a:rPr>
              <a:t>cross all the races (need more data for Asians/Chinese in particular)</a:t>
            </a:r>
            <a:r>
              <a:rPr lang="en-US" altLang="zh-CN" sz="1200" dirty="0" smtClean="0"/>
              <a:t>.</a:t>
            </a:r>
            <a:endParaRPr lang="en-US" altLang="zh-CN" baseline="0" dirty="0" smtClean="0"/>
          </a:p>
          <a:p>
            <a:r>
              <a:rPr lang="en-US" altLang="zh-CN" baseline="0" dirty="0" smtClean="0"/>
              <a:t>Not all ERG over expression samples were also detected with ERG fusion, indicating high expression of ERG may be caused by other alterations other than ERG-fusion. </a:t>
            </a:r>
          </a:p>
          <a:p>
            <a:endParaRPr lang="en-US" altLang="zh-CN" baseline="0" dirty="0" smtClean="0"/>
          </a:p>
          <a:p>
            <a:r>
              <a:rPr lang="en-US" altLang="zh-CN" baseline="0" dirty="0" smtClean="0"/>
              <a:t>Next slide</a:t>
            </a:r>
          </a:p>
          <a:p>
            <a:endParaRPr lang="en-US" altLang="zh-CN" baseline="0" dirty="0" smtClean="0"/>
          </a:p>
        </p:txBody>
      </p:sp>
      <p:sp>
        <p:nvSpPr>
          <p:cNvPr id="4" name="灯片编号占位符 3"/>
          <p:cNvSpPr>
            <a:spLocks noGrp="1"/>
          </p:cNvSpPr>
          <p:nvPr>
            <p:ph type="sldNum" sz="quarter" idx="10"/>
          </p:nvPr>
        </p:nvSpPr>
        <p:spPr/>
        <p:txBody>
          <a:bodyPr/>
          <a:lstStyle/>
          <a:p>
            <a:fld id="{F8CCA181-DD8E-499C-BE00-63BA4BE48080}" type="slidenum">
              <a:rPr lang="zh-CN" altLang="en-US" smtClean="0"/>
              <a:t>9</a:t>
            </a:fld>
            <a:endParaRPr lang="zh-CN" altLang="en-US"/>
          </a:p>
        </p:txBody>
      </p:sp>
    </p:spTree>
    <p:extLst>
      <p:ext uri="{BB962C8B-B14F-4D97-AF65-F5344CB8AC3E}">
        <p14:creationId xmlns:p14="http://schemas.microsoft.com/office/powerpoint/2010/main" val="259110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FISH </a:t>
            </a:r>
            <a:r>
              <a:rPr lang="zh-CN" altLang="en-US" dirty="0" smtClean="0"/>
              <a:t>（</a:t>
            </a:r>
            <a:r>
              <a:rPr lang="en-US" altLang="zh-CN" dirty="0" err="1" smtClean="0"/>
              <a:t>fluorescenceinsituhybridization</a:t>
            </a:r>
            <a:r>
              <a:rPr lang="en-US" altLang="zh-CN" dirty="0" smtClean="0"/>
              <a:t>)</a:t>
            </a:r>
            <a:r>
              <a:rPr lang="zh-CN" altLang="en-US" dirty="0" smtClean="0"/>
              <a:t>、</a:t>
            </a:r>
            <a:r>
              <a:rPr lang="en-US" altLang="zh-CN" dirty="0" smtClean="0"/>
              <a:t>IHC</a:t>
            </a:r>
            <a:r>
              <a:rPr lang="zh-CN" altLang="en-US" dirty="0" smtClean="0"/>
              <a:t>（</a:t>
            </a:r>
            <a:r>
              <a:rPr lang="en-US" altLang="zh-CN" dirty="0" smtClean="0"/>
              <a:t>immunohistochemistry)</a:t>
            </a:r>
            <a:r>
              <a:rPr lang="zh-CN" altLang="en-US" dirty="0" smtClean="0"/>
              <a:t>、</a:t>
            </a:r>
            <a:r>
              <a:rPr lang="en-US" altLang="zh-CN" dirty="0" smtClean="0"/>
              <a:t> </a:t>
            </a:r>
          </a:p>
          <a:p>
            <a:r>
              <a:rPr lang="en-US" altLang="zh-CN" dirty="0" smtClean="0"/>
              <a:t>RT-PCR </a:t>
            </a:r>
            <a:r>
              <a:rPr lang="zh-CN" altLang="en-US" dirty="0" smtClean="0"/>
              <a:t>（</a:t>
            </a:r>
            <a:r>
              <a:rPr lang="en-US" altLang="zh-CN" dirty="0" smtClean="0"/>
              <a:t>reverse transcriptase-polymerase chain reaction)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t>10</a:t>
            </a:fld>
            <a:endParaRPr lang="zh-CN" altLang="en-US"/>
          </a:p>
        </p:txBody>
      </p:sp>
    </p:spTree>
    <p:extLst>
      <p:ext uri="{BB962C8B-B14F-4D97-AF65-F5344CB8AC3E}">
        <p14:creationId xmlns:p14="http://schemas.microsoft.com/office/powerpoint/2010/main" val="416294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我怎么看都看不出</a:t>
            </a:r>
            <a:r>
              <a:rPr lang="en-US" altLang="zh-CN" dirty="0" smtClean="0"/>
              <a:t>positive</a:t>
            </a:r>
            <a:r>
              <a:rPr lang="zh-CN" altLang="en-US" dirty="0" smtClean="0"/>
              <a:t>和</a:t>
            </a:r>
            <a:r>
              <a:rPr lang="en-US" altLang="zh-CN" dirty="0" smtClean="0"/>
              <a:t>negative</a:t>
            </a:r>
            <a:r>
              <a:rPr lang="zh-CN" altLang="en-US" dirty="0" smtClean="0"/>
              <a:t>的差别，当然，右下角的那一张是明显</a:t>
            </a:r>
            <a:r>
              <a:rPr lang="en-US" altLang="zh-CN" dirty="0" smtClean="0"/>
              <a:t>positive</a:t>
            </a:r>
            <a:r>
              <a:rPr lang="zh-CN" altLang="en-US" dirty="0" smtClean="0"/>
              <a:t>的。</a:t>
            </a:r>
            <a:endParaRPr lang="zh-CN" altLang="en-US" dirty="0"/>
          </a:p>
        </p:txBody>
      </p:sp>
      <p:sp>
        <p:nvSpPr>
          <p:cNvPr id="4" name="灯片编号占位符 3"/>
          <p:cNvSpPr>
            <a:spLocks noGrp="1"/>
          </p:cNvSpPr>
          <p:nvPr>
            <p:ph type="sldNum" sz="quarter" idx="10"/>
          </p:nvPr>
        </p:nvSpPr>
        <p:spPr/>
        <p:txBody>
          <a:bodyPr/>
          <a:lstStyle/>
          <a:p>
            <a:fld id="{C43C8C18-1BF6-4029-9D81-14750A7CF060}" type="slidenum">
              <a:rPr lang="zh-CN" altLang="en-US" smtClean="0"/>
              <a:t>11</a:t>
            </a:fld>
            <a:endParaRPr lang="zh-CN" altLang="en-US"/>
          </a:p>
        </p:txBody>
      </p:sp>
    </p:spTree>
    <p:extLst>
      <p:ext uri="{BB962C8B-B14F-4D97-AF65-F5344CB8AC3E}">
        <p14:creationId xmlns:p14="http://schemas.microsoft.com/office/powerpoint/2010/main" val="32625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48"/>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854" indent="0" algn="ctr">
              <a:buNone/>
              <a:defRPr>
                <a:solidFill>
                  <a:schemeClr val="tx1">
                    <a:tint val="75000"/>
                  </a:schemeClr>
                </a:solidFill>
              </a:defRPr>
            </a:lvl2pPr>
            <a:lvl3pPr marL="913748" indent="0" algn="ctr">
              <a:buNone/>
              <a:defRPr>
                <a:solidFill>
                  <a:schemeClr val="tx1">
                    <a:tint val="75000"/>
                  </a:schemeClr>
                </a:solidFill>
              </a:defRPr>
            </a:lvl3pPr>
            <a:lvl4pPr marL="1370614" indent="0" algn="ctr">
              <a:buNone/>
              <a:defRPr>
                <a:solidFill>
                  <a:schemeClr val="tx1">
                    <a:tint val="75000"/>
                  </a:schemeClr>
                </a:solidFill>
              </a:defRPr>
            </a:lvl4pPr>
            <a:lvl5pPr marL="1827494" indent="0" algn="ctr">
              <a:buNone/>
              <a:defRPr>
                <a:solidFill>
                  <a:schemeClr val="tx1">
                    <a:tint val="75000"/>
                  </a:schemeClr>
                </a:solidFill>
              </a:defRPr>
            </a:lvl5pPr>
            <a:lvl6pPr marL="2284347" indent="0" algn="ctr">
              <a:buNone/>
              <a:defRPr>
                <a:solidFill>
                  <a:schemeClr val="tx1">
                    <a:tint val="75000"/>
                  </a:schemeClr>
                </a:solidFill>
              </a:defRPr>
            </a:lvl6pPr>
            <a:lvl7pPr marL="2741201" indent="0" algn="ctr">
              <a:buNone/>
              <a:defRPr>
                <a:solidFill>
                  <a:schemeClr val="tx1">
                    <a:tint val="75000"/>
                  </a:schemeClr>
                </a:solidFill>
              </a:defRPr>
            </a:lvl7pPr>
            <a:lvl8pPr marL="3198080" indent="0" algn="ctr">
              <a:buNone/>
              <a:defRPr>
                <a:solidFill>
                  <a:schemeClr val="tx1">
                    <a:tint val="75000"/>
                  </a:schemeClr>
                </a:solidFill>
              </a:defRPr>
            </a:lvl8pPr>
            <a:lvl9pPr marL="3654947"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189237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118054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385063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60" y="2003904"/>
            <a:ext cx="4523699" cy="1159799"/>
          </a:xfrm>
          <a:prstGeom prst="rect">
            <a:avLst/>
          </a:prstGeom>
        </p:spPr>
        <p:txBody>
          <a:bodyPr lIns="68525" tIns="68525" rIns="68525" bIns="685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4"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80" y="3393030"/>
            <a:ext cx="566999" cy="566999"/>
          </a:xfrm>
          <a:prstGeom prst="ellipse">
            <a:avLst/>
          </a:prstGeom>
          <a:solidFill>
            <a:srgbClr val="FFCD00"/>
          </a:solidFill>
          <a:ln>
            <a:noFill/>
          </a:ln>
        </p:spPr>
        <p:txBody>
          <a:bodyPr lIns="91365" tIns="91365" rIns="91365" bIns="91365" anchor="ctr" anchorCtr="0">
            <a:noAutofit/>
          </a:bodyPr>
          <a:lstStyle/>
          <a:p>
            <a:pPr defTabSz="310862" eaLnBrk="0" fontAlgn="base" hangingPunct="0">
              <a:spcAft>
                <a:spcPct val="0"/>
              </a:spcAft>
            </a:pPr>
            <a:endParaRPr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99299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677" indent="0" algn="ctr">
              <a:buNone/>
              <a:defRPr sz="1500"/>
            </a:lvl2pPr>
            <a:lvl3pPr marL="685375" indent="0" algn="ctr">
              <a:buNone/>
              <a:defRPr sz="1400"/>
            </a:lvl3pPr>
            <a:lvl4pPr marL="1028063" indent="0" algn="ctr">
              <a:buNone/>
              <a:defRPr sz="1200"/>
            </a:lvl4pPr>
            <a:lvl5pPr marL="1370750" indent="0" algn="ctr">
              <a:buNone/>
              <a:defRPr sz="1200"/>
            </a:lvl5pPr>
            <a:lvl6pPr marL="1713449" indent="0" algn="ctr">
              <a:buNone/>
              <a:defRPr sz="1200"/>
            </a:lvl6pPr>
            <a:lvl7pPr marL="2056124" indent="0" algn="ctr">
              <a:buNone/>
              <a:defRPr sz="1200"/>
            </a:lvl7pPr>
            <a:lvl8pPr marL="2398800" indent="0" algn="ctr">
              <a:buNone/>
              <a:defRPr sz="1200"/>
            </a:lvl8pPr>
            <a:lvl9pPr marL="2741477"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2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647F38-B617-4D2F-AE0A-013F0C4D2C5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E97799C9-84D9-46D2-A11E-BCF8A72052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856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29"/>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75" indent="0">
              <a:buNone/>
              <a:defRPr sz="1400">
                <a:solidFill>
                  <a:schemeClr val="tx1">
                    <a:tint val="75000"/>
                  </a:schemeClr>
                </a:solidFill>
              </a:defRPr>
            </a:lvl3pPr>
            <a:lvl4pPr marL="1028063" indent="0">
              <a:buNone/>
              <a:defRPr sz="1200">
                <a:solidFill>
                  <a:schemeClr val="tx1">
                    <a:tint val="75000"/>
                  </a:schemeClr>
                </a:solidFill>
              </a:defRPr>
            </a:lvl4pPr>
            <a:lvl5pPr marL="1370750" indent="0">
              <a:buNone/>
              <a:defRPr sz="1200">
                <a:solidFill>
                  <a:schemeClr val="tx1">
                    <a:tint val="75000"/>
                  </a:schemeClr>
                </a:solidFill>
              </a:defRPr>
            </a:lvl5pPr>
            <a:lvl6pPr marL="1713449" indent="0">
              <a:buNone/>
              <a:defRPr sz="1200">
                <a:solidFill>
                  <a:schemeClr val="tx1">
                    <a:tint val="75000"/>
                  </a:schemeClr>
                </a:solidFill>
              </a:defRPr>
            </a:lvl6pPr>
            <a:lvl7pPr marL="2056124" indent="0">
              <a:buNone/>
              <a:defRPr sz="1200">
                <a:solidFill>
                  <a:schemeClr val="tx1">
                    <a:tint val="75000"/>
                  </a:schemeClr>
                </a:solidFill>
              </a:defRPr>
            </a:lvl7pPr>
            <a:lvl8pPr marL="2398800" indent="0">
              <a:buNone/>
              <a:defRPr sz="1200">
                <a:solidFill>
                  <a:schemeClr val="tx1">
                    <a:tint val="75000"/>
                  </a:schemeClr>
                </a:solidFill>
              </a:defRPr>
            </a:lvl8pPr>
            <a:lvl9pPr marL="2741477"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02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5BFA754-D5C3-4E66-96A6-867B257F58DC}"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5D84065D-F351-4B03-BD91-D8A6B8D4B3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34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677" indent="0">
              <a:buNone/>
              <a:defRPr sz="1500" b="1"/>
            </a:lvl2pPr>
            <a:lvl3pPr marL="685375" indent="0">
              <a:buNone/>
              <a:defRPr sz="1400" b="1"/>
            </a:lvl3pPr>
            <a:lvl4pPr marL="1028063" indent="0">
              <a:buNone/>
              <a:defRPr sz="1200" b="1"/>
            </a:lvl4pPr>
            <a:lvl5pPr marL="1370750" indent="0">
              <a:buNone/>
              <a:defRPr sz="1200" b="1"/>
            </a:lvl5pPr>
            <a:lvl6pPr marL="1713449" indent="0">
              <a:buNone/>
              <a:defRPr sz="1200" b="1"/>
            </a:lvl6pPr>
            <a:lvl7pPr marL="2056124" indent="0">
              <a:buNone/>
              <a:defRPr sz="1200" b="1"/>
            </a:lvl7pPr>
            <a:lvl8pPr marL="2398800" indent="0">
              <a:buNone/>
              <a:defRPr sz="1200" b="1"/>
            </a:lvl8pPr>
            <a:lvl9pPr marL="2741477"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677" indent="0">
              <a:buNone/>
              <a:defRPr sz="1500" b="1"/>
            </a:lvl2pPr>
            <a:lvl3pPr marL="685375" indent="0">
              <a:buNone/>
              <a:defRPr sz="1400" b="1"/>
            </a:lvl3pPr>
            <a:lvl4pPr marL="1028063" indent="0">
              <a:buNone/>
              <a:defRPr sz="1200" b="1"/>
            </a:lvl4pPr>
            <a:lvl5pPr marL="1370750" indent="0">
              <a:buNone/>
              <a:defRPr sz="1200" b="1"/>
            </a:lvl5pPr>
            <a:lvl6pPr marL="1713449" indent="0">
              <a:buNone/>
              <a:defRPr sz="1200" b="1"/>
            </a:lvl6pPr>
            <a:lvl7pPr marL="2056124" indent="0">
              <a:buNone/>
              <a:defRPr sz="1200" b="1"/>
            </a:lvl7pPr>
            <a:lvl8pPr marL="2398800" indent="0">
              <a:buNone/>
              <a:defRPr sz="1200" b="1"/>
            </a:lvl8pPr>
            <a:lvl9pPr marL="2741477"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8" name="页脚占位符 7"/>
          <p:cNvSpPr>
            <a:spLocks noGrp="1"/>
          </p:cNvSpPr>
          <p:nvPr>
            <p:ph type="ftr" sz="quarter" idx="11"/>
          </p:nvPr>
        </p:nvSpPr>
        <p:spPr/>
        <p:txBody>
          <a:bodyPr/>
          <a:lstStyle/>
          <a:p>
            <a:endParaRPr lang="en-US" dirty="0">
              <a:solidFill>
                <a:prstClr val="black">
                  <a:tint val="75000"/>
                </a:prstClr>
              </a:solidFill>
            </a:endParaRPr>
          </a:p>
        </p:txBody>
      </p:sp>
      <p:sp>
        <p:nvSpPr>
          <p:cNvPr id="9" name="灯片编号占位符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72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4" name="页脚占位符 3"/>
          <p:cNvSpPr>
            <a:spLocks noGrp="1"/>
          </p:cNvSpPr>
          <p:nvPr>
            <p:ph type="ftr" sz="quarter" idx="11"/>
          </p:nvPr>
        </p:nvSpPr>
        <p:spPr/>
        <p:txBody>
          <a:bodyPr/>
          <a:lstStyle/>
          <a:p>
            <a:endParaRPr 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97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3" name="页脚占位符 2"/>
          <p:cNvSpPr>
            <a:spLocks noGrp="1"/>
          </p:cNvSpPr>
          <p:nvPr>
            <p:ph type="ftr" sz="quarter" idx="11"/>
          </p:nvPr>
        </p:nvSpPr>
        <p:spPr/>
        <p:txBody>
          <a:bodyPr/>
          <a:lstStyle/>
          <a:p>
            <a:endParaRPr lang="en-US" dirty="0">
              <a:solidFill>
                <a:prstClr val="black">
                  <a:tint val="75000"/>
                </a:prstClr>
              </a:solidFill>
            </a:endParaRPr>
          </a:p>
        </p:txBody>
      </p:sp>
      <p:sp>
        <p:nvSpPr>
          <p:cNvPr id="4" name="灯片编号占位符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51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2794824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9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677" indent="0">
              <a:buNone/>
              <a:defRPr sz="1100"/>
            </a:lvl2pPr>
            <a:lvl3pPr marL="685375" indent="0">
              <a:buNone/>
              <a:defRPr sz="900"/>
            </a:lvl3pPr>
            <a:lvl4pPr marL="1028063" indent="0">
              <a:buNone/>
              <a:defRPr sz="800"/>
            </a:lvl4pPr>
            <a:lvl5pPr marL="1370750" indent="0">
              <a:buNone/>
              <a:defRPr sz="800"/>
            </a:lvl5pPr>
            <a:lvl6pPr marL="1713449" indent="0">
              <a:buNone/>
              <a:defRPr sz="800"/>
            </a:lvl6pPr>
            <a:lvl7pPr marL="2056124" indent="0">
              <a:buNone/>
              <a:defRPr sz="800"/>
            </a:lvl7pPr>
            <a:lvl8pPr marL="2398800" indent="0">
              <a:buNone/>
              <a:defRPr sz="800"/>
            </a:lvl8pPr>
            <a:lvl9pPr marL="2741477"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7069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94"/>
            <a:ext cx="4629150" cy="3655219"/>
          </a:xfrm>
        </p:spPr>
        <p:txBody>
          <a:bodyPr/>
          <a:lstStyle>
            <a:lvl1pPr marL="0" indent="0">
              <a:buNone/>
              <a:defRPr sz="2400"/>
            </a:lvl1pPr>
            <a:lvl2pPr marL="342677" indent="0">
              <a:buNone/>
              <a:defRPr sz="2100"/>
            </a:lvl2pPr>
            <a:lvl3pPr marL="685375" indent="0">
              <a:buNone/>
              <a:defRPr sz="1800"/>
            </a:lvl3pPr>
            <a:lvl4pPr marL="1028063" indent="0">
              <a:buNone/>
              <a:defRPr sz="1500"/>
            </a:lvl4pPr>
            <a:lvl5pPr marL="1370750" indent="0">
              <a:buNone/>
              <a:defRPr sz="1500"/>
            </a:lvl5pPr>
            <a:lvl6pPr marL="1713449" indent="0">
              <a:buNone/>
              <a:defRPr sz="1500"/>
            </a:lvl6pPr>
            <a:lvl7pPr marL="2056124" indent="0">
              <a:buNone/>
              <a:defRPr sz="1500"/>
            </a:lvl7pPr>
            <a:lvl8pPr marL="2398800" indent="0">
              <a:buNone/>
              <a:defRPr sz="1500"/>
            </a:lvl8pPr>
            <a:lvl9pPr marL="2741477"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677" indent="0">
              <a:buNone/>
              <a:defRPr sz="1100"/>
            </a:lvl2pPr>
            <a:lvl3pPr marL="685375" indent="0">
              <a:buNone/>
              <a:defRPr sz="900"/>
            </a:lvl3pPr>
            <a:lvl4pPr marL="1028063" indent="0">
              <a:buNone/>
              <a:defRPr sz="800"/>
            </a:lvl4pPr>
            <a:lvl5pPr marL="1370750" indent="0">
              <a:buNone/>
              <a:defRPr sz="800"/>
            </a:lvl5pPr>
            <a:lvl6pPr marL="1713449" indent="0">
              <a:buNone/>
              <a:defRPr sz="800"/>
            </a:lvl6pPr>
            <a:lvl7pPr marL="2056124" indent="0">
              <a:buNone/>
              <a:defRPr sz="800"/>
            </a:lvl7pPr>
            <a:lvl8pPr marL="2398800" indent="0">
              <a:buNone/>
              <a:defRPr sz="800"/>
            </a:lvl8pPr>
            <a:lvl9pPr marL="2741477"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29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123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69"/>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69"/>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947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795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2647F38-B617-4D2F-AE0A-013F0C4D2C5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E97799C9-84D9-46D2-A11E-BCF8A72052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2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20"/>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758" indent="0">
              <a:buNone/>
              <a:defRPr sz="1500">
                <a:solidFill>
                  <a:schemeClr val="tx1">
                    <a:tint val="75000"/>
                  </a:schemeClr>
                </a:solidFill>
              </a:defRPr>
            </a:lvl2pPr>
            <a:lvl3pPr marL="685528" indent="0">
              <a:buNone/>
              <a:defRPr sz="1400">
                <a:solidFill>
                  <a:schemeClr val="tx1">
                    <a:tint val="75000"/>
                  </a:schemeClr>
                </a:solidFill>
              </a:defRPr>
            </a:lvl3pPr>
            <a:lvl4pPr marL="1028292" indent="0">
              <a:buNone/>
              <a:defRPr sz="1200">
                <a:solidFill>
                  <a:schemeClr val="tx1">
                    <a:tint val="75000"/>
                  </a:schemeClr>
                </a:solidFill>
              </a:defRPr>
            </a:lvl4pPr>
            <a:lvl5pPr marL="1371056" indent="0">
              <a:buNone/>
              <a:defRPr sz="1200">
                <a:solidFill>
                  <a:schemeClr val="tx1">
                    <a:tint val="75000"/>
                  </a:schemeClr>
                </a:solidFill>
              </a:defRPr>
            </a:lvl5pPr>
            <a:lvl6pPr marL="1713827" indent="0">
              <a:buNone/>
              <a:defRPr sz="1200">
                <a:solidFill>
                  <a:schemeClr val="tx1">
                    <a:tint val="75000"/>
                  </a:schemeClr>
                </a:solidFill>
              </a:defRPr>
            </a:lvl6pPr>
            <a:lvl7pPr marL="2056583" indent="0">
              <a:buNone/>
              <a:defRPr sz="1200">
                <a:solidFill>
                  <a:schemeClr val="tx1">
                    <a:tint val="75000"/>
                  </a:schemeClr>
                </a:solidFill>
              </a:defRPr>
            </a:lvl7pPr>
            <a:lvl8pPr marL="2399340" indent="0">
              <a:buNone/>
              <a:defRPr sz="1200">
                <a:solidFill>
                  <a:schemeClr val="tx1">
                    <a:tint val="75000"/>
                  </a:schemeClr>
                </a:solidFill>
              </a:defRPr>
            </a:lvl8pPr>
            <a:lvl9pPr marL="2742098"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04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5BFA754-D5C3-4E66-96A6-867B257F58DC}"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5D84065D-F351-4B03-BD91-D8A6B8D4B36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9256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8" name="页脚占位符 7"/>
          <p:cNvSpPr>
            <a:spLocks noGrp="1"/>
          </p:cNvSpPr>
          <p:nvPr>
            <p:ph type="ftr" sz="quarter" idx="11"/>
          </p:nvPr>
        </p:nvSpPr>
        <p:spPr/>
        <p:txBody>
          <a:bodyPr/>
          <a:lstStyle/>
          <a:p>
            <a:endParaRPr lang="en-US" dirty="0">
              <a:solidFill>
                <a:prstClr val="black">
                  <a:tint val="75000"/>
                </a:prstClr>
              </a:solidFill>
            </a:endParaRPr>
          </a:p>
        </p:txBody>
      </p:sp>
      <p:sp>
        <p:nvSpPr>
          <p:cNvPr id="9" name="灯片编号占位符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782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4" name="页脚占位符 3"/>
          <p:cNvSpPr>
            <a:spLocks noGrp="1"/>
          </p:cNvSpPr>
          <p:nvPr>
            <p:ph type="ftr" sz="quarter" idx="11"/>
          </p:nvPr>
        </p:nvSpPr>
        <p:spPr/>
        <p:txBody>
          <a:bodyPr/>
          <a:lstStyle/>
          <a:p>
            <a:endParaRPr lang="en-US" dirty="0">
              <a:solidFill>
                <a:prstClr val="black">
                  <a:tint val="75000"/>
                </a:prstClr>
              </a:solidFill>
            </a:endParaRPr>
          </a:p>
        </p:txBody>
      </p:sp>
      <p:sp>
        <p:nvSpPr>
          <p:cNvPr id="5" name="灯片编号占位符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765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854" indent="0">
              <a:buNone/>
              <a:defRPr sz="1800">
                <a:solidFill>
                  <a:schemeClr val="tx1">
                    <a:tint val="75000"/>
                  </a:schemeClr>
                </a:solidFill>
              </a:defRPr>
            </a:lvl2pPr>
            <a:lvl3pPr marL="913748" indent="0">
              <a:buNone/>
              <a:defRPr sz="1600">
                <a:solidFill>
                  <a:schemeClr val="tx1">
                    <a:tint val="75000"/>
                  </a:schemeClr>
                </a:solidFill>
              </a:defRPr>
            </a:lvl3pPr>
            <a:lvl4pPr marL="1370614" indent="0">
              <a:buNone/>
              <a:defRPr sz="1400">
                <a:solidFill>
                  <a:schemeClr val="tx1">
                    <a:tint val="75000"/>
                  </a:schemeClr>
                </a:solidFill>
              </a:defRPr>
            </a:lvl4pPr>
            <a:lvl5pPr marL="1827494" indent="0">
              <a:buNone/>
              <a:defRPr sz="1400">
                <a:solidFill>
                  <a:schemeClr val="tx1">
                    <a:tint val="75000"/>
                  </a:schemeClr>
                </a:solidFill>
              </a:defRPr>
            </a:lvl5pPr>
            <a:lvl6pPr marL="2284347" indent="0">
              <a:buNone/>
              <a:defRPr sz="1400">
                <a:solidFill>
                  <a:schemeClr val="tx1">
                    <a:tint val="75000"/>
                  </a:schemeClr>
                </a:solidFill>
              </a:defRPr>
            </a:lvl6pPr>
            <a:lvl7pPr marL="2741201" indent="0">
              <a:buNone/>
              <a:defRPr sz="1400">
                <a:solidFill>
                  <a:schemeClr val="tx1">
                    <a:tint val="75000"/>
                  </a:schemeClr>
                </a:solidFill>
              </a:defRPr>
            </a:lvl7pPr>
            <a:lvl8pPr marL="3198080" indent="0">
              <a:buNone/>
              <a:defRPr sz="1400">
                <a:solidFill>
                  <a:schemeClr val="tx1">
                    <a:tint val="75000"/>
                  </a:schemeClr>
                </a:solidFill>
              </a:defRPr>
            </a:lvl8pPr>
            <a:lvl9pPr marL="3654947"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362895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3" name="页脚占位符 2"/>
          <p:cNvSpPr>
            <a:spLocks noGrp="1"/>
          </p:cNvSpPr>
          <p:nvPr>
            <p:ph type="ftr" sz="quarter" idx="11"/>
          </p:nvPr>
        </p:nvSpPr>
        <p:spPr/>
        <p:txBody>
          <a:bodyPr/>
          <a:lstStyle/>
          <a:p>
            <a:endParaRPr lang="en-US" dirty="0">
              <a:solidFill>
                <a:prstClr val="black">
                  <a:tint val="75000"/>
                </a:prstClr>
              </a:solidFill>
            </a:endParaRPr>
          </a:p>
        </p:txBody>
      </p:sp>
      <p:sp>
        <p:nvSpPr>
          <p:cNvPr id="4" name="灯片编号占位符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906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8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8953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85"/>
            <a:ext cx="4629150" cy="3655219"/>
          </a:xfrm>
        </p:spPr>
        <p:txBody>
          <a:bodyPr/>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a:p>
        </p:txBody>
      </p:sp>
      <p:sp>
        <p:nvSpPr>
          <p:cNvPr id="4" name="文本占位符 3"/>
          <p:cNvSpPr>
            <a:spLocks noGrp="1"/>
          </p:cNvSpPr>
          <p:nvPr>
            <p:ph type="body" sz="half" idx="2"/>
          </p:nvPr>
        </p:nvSpPr>
        <p:spPr>
          <a:xfrm>
            <a:off x="629841" y="1543052"/>
            <a:ext cx="2949178" cy="2858691"/>
          </a:xfrm>
        </p:spPr>
        <p:txBody>
          <a:bodyPr/>
          <a:lstStyle>
            <a:lvl1pPr marL="0" indent="0">
              <a:buNone/>
              <a:defRPr sz="12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页脚占位符 5"/>
          <p:cNvSpPr>
            <a:spLocks noGrp="1"/>
          </p:cNvSpPr>
          <p:nvPr>
            <p:ph type="ftr" sz="quarter" idx="11"/>
          </p:nvPr>
        </p:nvSpPr>
        <p:spPr/>
        <p:txBody>
          <a:bodyPr/>
          <a:lstStyle/>
          <a:p>
            <a:endParaRPr lang="en-US" dirty="0">
              <a:solidFill>
                <a:prstClr val="black">
                  <a:tint val="75000"/>
                </a:prstClr>
              </a:solidFill>
            </a:endParaRPr>
          </a:p>
        </p:txBody>
      </p:sp>
      <p:sp>
        <p:nvSpPr>
          <p:cNvPr id="7" name="灯片编号占位符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934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09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60"/>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60"/>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1BEF0D-F0BB-DE4B-95CE-6DB70DBA9567}"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en-US" dirty="0">
              <a:solidFill>
                <a:prstClr val="black">
                  <a:tint val="75000"/>
                </a:prstClr>
              </a:solidFill>
            </a:endParaRPr>
          </a:p>
        </p:txBody>
      </p:sp>
      <p:sp>
        <p:nvSpPr>
          <p:cNvPr id="6" name="灯片编号占位符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58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47" y="2003904"/>
            <a:ext cx="4523699" cy="1159799"/>
          </a:xfrm>
          <a:prstGeom prst="rect">
            <a:avLst/>
          </a:prstGeom>
        </p:spPr>
        <p:txBody>
          <a:bodyPr lIns="68544" tIns="68544" rIns="68544" bIns="68544"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4"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67" y="3393017"/>
            <a:ext cx="566999" cy="566999"/>
          </a:xfrm>
          <a:prstGeom prst="ellipse">
            <a:avLst/>
          </a:prstGeom>
          <a:solidFill>
            <a:srgbClr val="FFCD00"/>
          </a:solidFill>
          <a:ln>
            <a:noFill/>
          </a:ln>
        </p:spPr>
        <p:txBody>
          <a:bodyPr lIns="91391" tIns="91391" rIns="91391" bIns="91391" anchor="ctr" anchorCtr="0">
            <a:noAutofit/>
          </a:bodyPr>
          <a:lstStyle/>
          <a:p>
            <a:pPr defTabSz="310959" eaLnBrk="0" fontAlgn="base" hangingPunct="0">
              <a:spcAft>
                <a:spcPct val="0"/>
              </a:spcAft>
            </a:pPr>
            <a:endParaRPr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727336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750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1231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4237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382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1353652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4831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787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8467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9287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255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9348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F21ABF-DF62-4CEE-9713-EEAF00DDA9DA}" type="datetimeFigureOut">
              <a:rPr lang="zh-CN" altLang="en-US" smtClean="0">
                <a:solidFill>
                  <a:prstClr val="black">
                    <a:tint val="75000"/>
                  </a:prstClr>
                </a:solidFill>
              </a:rPr>
              <a:pPr/>
              <a:t>2017/3/7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7BCF634-9ABE-4C45-BB5C-643D08E480A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2378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1" y="2003889"/>
            <a:ext cx="4523699" cy="1159799"/>
          </a:xfrm>
          <a:prstGeom prst="rect">
            <a:avLst/>
          </a:prstGeom>
        </p:spPr>
        <p:txBody>
          <a:bodyPr lIns="68569" tIns="68569" rIns="68569" bIns="68569"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4"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1" y="3393001"/>
            <a:ext cx="566999" cy="566999"/>
          </a:xfrm>
          <a:prstGeom prst="ellipse">
            <a:avLst/>
          </a:prstGeom>
          <a:solidFill>
            <a:srgbClr val="FFCD00"/>
          </a:solidFill>
          <a:ln>
            <a:noFill/>
          </a:ln>
        </p:spPr>
        <p:txBody>
          <a:bodyPr lIns="91425" tIns="91425" rIns="91425" bIns="91425" anchor="ctr" anchorCtr="0">
            <a:noAutofit/>
          </a:bodyPr>
          <a:lstStyle/>
          <a:p>
            <a:pPr defTabSz="685800"/>
            <a:endParaRPr dirty="0">
              <a:solidFill>
                <a:prstClr val="black"/>
              </a:solidFill>
            </a:endParaRPr>
          </a:p>
        </p:txBody>
      </p:sp>
    </p:spTree>
    <p:extLst>
      <p:ext uri="{BB962C8B-B14F-4D97-AF65-F5344CB8AC3E}">
        <p14:creationId xmlns:p14="http://schemas.microsoft.com/office/powerpoint/2010/main" val="81406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6854" indent="0">
              <a:buNone/>
              <a:defRPr sz="2000" b="1"/>
            </a:lvl2pPr>
            <a:lvl3pPr marL="913748" indent="0">
              <a:buNone/>
              <a:defRPr sz="1800" b="1"/>
            </a:lvl3pPr>
            <a:lvl4pPr marL="1370614" indent="0">
              <a:buNone/>
              <a:defRPr sz="1600" b="1"/>
            </a:lvl4pPr>
            <a:lvl5pPr marL="1827494" indent="0">
              <a:buNone/>
              <a:defRPr sz="1600" b="1"/>
            </a:lvl5pPr>
            <a:lvl6pPr marL="2284347" indent="0">
              <a:buNone/>
              <a:defRPr sz="1600" b="1"/>
            </a:lvl6pPr>
            <a:lvl7pPr marL="2741201" indent="0">
              <a:buNone/>
              <a:defRPr sz="1600" b="1"/>
            </a:lvl7pPr>
            <a:lvl8pPr marL="3198080" indent="0">
              <a:buNone/>
              <a:defRPr sz="1600" b="1"/>
            </a:lvl8pPr>
            <a:lvl9pPr marL="365494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55" y="1151335"/>
            <a:ext cx="4041775" cy="479822"/>
          </a:xfrm>
        </p:spPr>
        <p:txBody>
          <a:bodyPr anchor="b"/>
          <a:lstStyle>
            <a:lvl1pPr marL="0" indent="0">
              <a:buNone/>
              <a:defRPr sz="2400" b="1"/>
            </a:lvl1pPr>
            <a:lvl2pPr marL="456854" indent="0">
              <a:buNone/>
              <a:defRPr sz="2000" b="1"/>
            </a:lvl2pPr>
            <a:lvl3pPr marL="913748" indent="0">
              <a:buNone/>
              <a:defRPr sz="1800" b="1"/>
            </a:lvl3pPr>
            <a:lvl4pPr marL="1370614" indent="0">
              <a:buNone/>
              <a:defRPr sz="1600" b="1"/>
            </a:lvl4pPr>
            <a:lvl5pPr marL="1827494" indent="0">
              <a:buNone/>
              <a:defRPr sz="1600" b="1"/>
            </a:lvl5pPr>
            <a:lvl6pPr marL="2284347" indent="0">
              <a:buNone/>
              <a:defRPr sz="1600" b="1"/>
            </a:lvl6pPr>
            <a:lvl7pPr marL="2741201" indent="0">
              <a:buNone/>
              <a:defRPr sz="1600" b="1"/>
            </a:lvl7pPr>
            <a:lvl8pPr marL="3198080" indent="0">
              <a:buNone/>
              <a:defRPr sz="1600" b="1"/>
            </a:lvl8pPr>
            <a:lvl9pPr marL="365494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5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372595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231274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189055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1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6854" indent="0">
              <a:buNone/>
              <a:defRPr sz="1200"/>
            </a:lvl2pPr>
            <a:lvl3pPr marL="913748" indent="0">
              <a:buNone/>
              <a:defRPr sz="1000"/>
            </a:lvl3pPr>
            <a:lvl4pPr marL="1370614" indent="0">
              <a:buNone/>
              <a:defRPr sz="900"/>
            </a:lvl4pPr>
            <a:lvl5pPr marL="1827494" indent="0">
              <a:buNone/>
              <a:defRPr sz="900"/>
            </a:lvl5pPr>
            <a:lvl6pPr marL="2284347" indent="0">
              <a:buNone/>
              <a:defRPr sz="900"/>
            </a:lvl6pPr>
            <a:lvl7pPr marL="2741201" indent="0">
              <a:buNone/>
              <a:defRPr sz="900"/>
            </a:lvl7pPr>
            <a:lvl8pPr marL="3198080" indent="0">
              <a:buNone/>
              <a:defRPr sz="900"/>
            </a:lvl8pPr>
            <a:lvl9pPr marL="3654947"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427663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6854" indent="0">
              <a:buNone/>
              <a:defRPr sz="2800"/>
            </a:lvl2pPr>
            <a:lvl3pPr marL="913748" indent="0">
              <a:buNone/>
              <a:defRPr sz="2400"/>
            </a:lvl3pPr>
            <a:lvl4pPr marL="1370614" indent="0">
              <a:buNone/>
              <a:defRPr sz="2000"/>
            </a:lvl4pPr>
            <a:lvl5pPr marL="1827494" indent="0">
              <a:buNone/>
              <a:defRPr sz="2000"/>
            </a:lvl5pPr>
            <a:lvl6pPr marL="2284347" indent="0">
              <a:buNone/>
              <a:defRPr sz="2000"/>
            </a:lvl6pPr>
            <a:lvl7pPr marL="2741201" indent="0">
              <a:buNone/>
              <a:defRPr sz="2000"/>
            </a:lvl7pPr>
            <a:lvl8pPr marL="3198080" indent="0">
              <a:buNone/>
              <a:defRPr sz="2000"/>
            </a:lvl8pPr>
            <a:lvl9pPr marL="3654947" indent="0">
              <a:buNone/>
              <a:defRPr sz="2000"/>
            </a:lvl9pPr>
          </a:lstStyle>
          <a:p>
            <a:endParaRPr lang="zh-CN" altLang="en-US"/>
          </a:p>
        </p:txBody>
      </p:sp>
      <p:sp>
        <p:nvSpPr>
          <p:cNvPr id="4" name="文本占位符 3"/>
          <p:cNvSpPr>
            <a:spLocks noGrp="1"/>
          </p:cNvSpPr>
          <p:nvPr>
            <p:ph type="body" sz="half" idx="2"/>
          </p:nvPr>
        </p:nvSpPr>
        <p:spPr>
          <a:xfrm>
            <a:off x="1792288" y="4025532"/>
            <a:ext cx="5486400" cy="603647"/>
          </a:xfrm>
        </p:spPr>
        <p:txBody>
          <a:bodyPr/>
          <a:lstStyle>
            <a:lvl1pPr marL="0" indent="0">
              <a:buNone/>
              <a:defRPr sz="1400"/>
            </a:lvl1pPr>
            <a:lvl2pPr marL="456854" indent="0">
              <a:buNone/>
              <a:defRPr sz="1200"/>
            </a:lvl2pPr>
            <a:lvl3pPr marL="913748" indent="0">
              <a:buNone/>
              <a:defRPr sz="1000"/>
            </a:lvl3pPr>
            <a:lvl4pPr marL="1370614" indent="0">
              <a:buNone/>
              <a:defRPr sz="900"/>
            </a:lvl4pPr>
            <a:lvl5pPr marL="1827494" indent="0">
              <a:buNone/>
              <a:defRPr sz="900"/>
            </a:lvl5pPr>
            <a:lvl6pPr marL="2284347" indent="0">
              <a:buNone/>
              <a:defRPr sz="900"/>
            </a:lvl6pPr>
            <a:lvl7pPr marL="2741201" indent="0">
              <a:buNone/>
              <a:defRPr sz="900"/>
            </a:lvl7pPr>
            <a:lvl8pPr marL="3198080" indent="0">
              <a:buNone/>
              <a:defRPr sz="900"/>
            </a:lvl8pPr>
            <a:lvl9pPr marL="3654947"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E364C18-0560-423E-82E9-9E4AAE4B1C19}" type="datetimeFigureOut">
              <a:rPr lang="zh-CN" altLang="en-US" smtClean="0"/>
              <a:t>2017/3/7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233435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382" tIns="45691" rIns="91382" bIns="45691"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382" tIns="45691" rIns="91382" bIns="45691"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382" tIns="45691" rIns="91382" bIns="45691" rtlCol="0" anchor="ctr"/>
          <a:lstStyle>
            <a:lvl1pPr algn="l">
              <a:defRPr sz="1200">
                <a:solidFill>
                  <a:schemeClr val="tx1">
                    <a:tint val="75000"/>
                  </a:schemeClr>
                </a:solidFill>
              </a:defRPr>
            </a:lvl1pPr>
          </a:lstStyle>
          <a:p>
            <a:fld id="{1E364C18-0560-423E-82E9-9E4AAE4B1C19}" type="datetimeFigureOut">
              <a:rPr lang="zh-CN" altLang="en-US" smtClean="0"/>
              <a:t>2017/3/7</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382" tIns="45691" rIns="91382" bIns="45691"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382" tIns="45691" rIns="91382" bIns="45691" rtlCol="0" anchor="ctr"/>
          <a:lstStyle>
            <a:lvl1pPr algn="r">
              <a:defRPr sz="1200">
                <a:solidFill>
                  <a:schemeClr val="tx1">
                    <a:tint val="75000"/>
                  </a:schemeClr>
                </a:solidFill>
              </a:defRPr>
            </a:lvl1pPr>
          </a:lstStyle>
          <a:p>
            <a:fld id="{10488E13-E319-4F3D-831C-AC76DD1C46AC}" type="slidenum">
              <a:rPr lang="zh-CN" altLang="en-US" smtClean="0"/>
              <a:t>‹#›</a:t>
            </a:fld>
            <a:endParaRPr lang="zh-CN" altLang="en-US"/>
          </a:p>
        </p:txBody>
      </p:sp>
    </p:spTree>
    <p:extLst>
      <p:ext uri="{BB962C8B-B14F-4D97-AF65-F5344CB8AC3E}">
        <p14:creationId xmlns:p14="http://schemas.microsoft.com/office/powerpoint/2010/main" val="199842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748" rtl="0" eaLnBrk="1" latinLnBrk="0" hangingPunct="1">
        <a:spcBef>
          <a:spcPct val="0"/>
        </a:spcBef>
        <a:buNone/>
        <a:defRPr sz="4400" kern="1200">
          <a:solidFill>
            <a:schemeClr val="tx1"/>
          </a:solidFill>
          <a:latin typeface="+mj-lt"/>
          <a:ea typeface="+mj-ea"/>
          <a:cs typeface="+mj-cs"/>
        </a:defRPr>
      </a:lvl1pPr>
    </p:titleStyle>
    <p:bodyStyle>
      <a:lvl1pPr marL="342641" indent="-342641" algn="l" defTabSz="91374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427" indent="-285547" algn="l" defTabSz="91374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174" indent="-228426" algn="l" defTabSz="91374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040" indent="-228426" algn="l" defTabSz="9137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920" indent="-228426" algn="l" defTabSz="9137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773" indent="-228426" algn="l" defTabSz="9137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654" indent="-228426" algn="l" defTabSz="9137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521" indent="-228426" algn="l" defTabSz="9137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387" indent="-228426" algn="l" defTabSz="9137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48" rtl="0" eaLnBrk="1" latinLnBrk="0" hangingPunct="1">
        <a:defRPr sz="1800" kern="1200">
          <a:solidFill>
            <a:schemeClr val="tx1"/>
          </a:solidFill>
          <a:latin typeface="+mn-lt"/>
          <a:ea typeface="+mn-ea"/>
          <a:cs typeface="+mn-cs"/>
        </a:defRPr>
      </a:lvl1pPr>
      <a:lvl2pPr marL="456854"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14" algn="l" defTabSz="913748" rtl="0" eaLnBrk="1" latinLnBrk="0" hangingPunct="1">
        <a:defRPr sz="1800" kern="1200">
          <a:solidFill>
            <a:schemeClr val="tx1"/>
          </a:solidFill>
          <a:latin typeface="+mn-lt"/>
          <a:ea typeface="+mn-ea"/>
          <a:cs typeface="+mn-cs"/>
        </a:defRPr>
      </a:lvl4pPr>
      <a:lvl5pPr marL="1827494" algn="l" defTabSz="913748" rtl="0" eaLnBrk="1" latinLnBrk="0" hangingPunct="1">
        <a:defRPr sz="1800" kern="1200">
          <a:solidFill>
            <a:schemeClr val="tx1"/>
          </a:solidFill>
          <a:latin typeface="+mn-lt"/>
          <a:ea typeface="+mn-ea"/>
          <a:cs typeface="+mn-cs"/>
        </a:defRPr>
      </a:lvl5pPr>
      <a:lvl6pPr marL="2284347" algn="l" defTabSz="913748" rtl="0" eaLnBrk="1" latinLnBrk="0" hangingPunct="1">
        <a:defRPr sz="1800" kern="1200">
          <a:solidFill>
            <a:schemeClr val="tx1"/>
          </a:solidFill>
          <a:latin typeface="+mn-lt"/>
          <a:ea typeface="+mn-ea"/>
          <a:cs typeface="+mn-cs"/>
        </a:defRPr>
      </a:lvl6pPr>
      <a:lvl7pPr marL="2741201" algn="l" defTabSz="913748" rtl="0" eaLnBrk="1" latinLnBrk="0" hangingPunct="1">
        <a:defRPr sz="1800" kern="1200">
          <a:solidFill>
            <a:schemeClr val="tx1"/>
          </a:solidFill>
          <a:latin typeface="+mn-lt"/>
          <a:ea typeface="+mn-ea"/>
          <a:cs typeface="+mn-cs"/>
        </a:defRPr>
      </a:lvl7pPr>
      <a:lvl8pPr marL="3198080" algn="l" defTabSz="913748" rtl="0" eaLnBrk="1" latinLnBrk="0" hangingPunct="1">
        <a:defRPr sz="1800" kern="1200">
          <a:solidFill>
            <a:schemeClr val="tx1"/>
          </a:solidFill>
          <a:latin typeface="+mn-lt"/>
          <a:ea typeface="+mn-ea"/>
          <a:cs typeface="+mn-cs"/>
        </a:defRPr>
      </a:lvl8pPr>
      <a:lvl9pPr marL="3654947" algn="l" defTabSz="9137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43" tIns="34289" rIns="68543"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43" tIns="34289" rIns="68543" bIns="34289"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43" tIns="34289" rIns="68543" bIns="34289" rtlCol="0" anchor="ctr"/>
          <a:lstStyle>
            <a:lvl1pPr algn="l">
              <a:defRPr sz="900">
                <a:solidFill>
                  <a:schemeClr val="tx1">
                    <a:tint val="75000"/>
                  </a:schemeClr>
                </a:solidFill>
              </a:defRPr>
            </a:lvl1pPr>
          </a:lstStyle>
          <a:p>
            <a:pPr defTabSz="342677"/>
            <a:fld id="{B61BEF0D-F0BB-DE4B-95CE-6DB70DBA9567}" type="datetimeFigureOut">
              <a:rPr lang="en-US" smtClean="0">
                <a:solidFill>
                  <a:prstClr val="black">
                    <a:tint val="75000"/>
                  </a:prstClr>
                </a:solidFill>
              </a:rPr>
              <a:pPr defTabSz="342677"/>
              <a:t>3/7/2017</a:t>
            </a:fld>
            <a:endParaRPr lang="en-US" dirty="0">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43" tIns="34289" rIns="68543" bIns="34289" rtlCol="0" anchor="ctr"/>
          <a:lstStyle>
            <a:lvl1pPr algn="ctr">
              <a:defRPr sz="900">
                <a:solidFill>
                  <a:schemeClr val="tx1">
                    <a:tint val="75000"/>
                  </a:schemeClr>
                </a:solidFill>
              </a:defRPr>
            </a:lvl1pPr>
          </a:lstStyle>
          <a:p>
            <a:pPr defTabSz="342677"/>
            <a:endParaRPr lang="en-US" dirty="0">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43" tIns="34289" rIns="68543" bIns="34289" rtlCol="0" anchor="ctr"/>
          <a:lstStyle>
            <a:lvl1pPr algn="r">
              <a:defRPr sz="900">
                <a:solidFill>
                  <a:schemeClr val="tx1">
                    <a:tint val="75000"/>
                  </a:schemeClr>
                </a:solidFill>
              </a:defRPr>
            </a:lvl1pPr>
          </a:lstStyle>
          <a:p>
            <a:pPr defTabSz="342677"/>
            <a:fld id="{D57F1E4F-1CFF-5643-939E-217C01CDF565}" type="slidenum">
              <a:rPr lang="en-US" smtClean="0">
                <a:solidFill>
                  <a:prstClr val="black">
                    <a:tint val="75000"/>
                  </a:prstClr>
                </a:solidFill>
              </a:rPr>
              <a:pPr defTabSz="342677"/>
              <a:t>‹#›</a:t>
            </a:fld>
            <a:endParaRPr lang="en-US" dirty="0">
              <a:solidFill>
                <a:prstClr val="black">
                  <a:tint val="75000"/>
                </a:prstClr>
              </a:solidFill>
            </a:endParaRPr>
          </a:p>
        </p:txBody>
      </p:sp>
    </p:spTree>
    <p:extLst>
      <p:ext uri="{BB962C8B-B14F-4D97-AF65-F5344CB8AC3E}">
        <p14:creationId xmlns:p14="http://schemas.microsoft.com/office/powerpoint/2010/main" val="20713796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3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0" indent="-171350" algn="l" defTabSz="68537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9" indent="-171350" algn="l" defTabSz="6853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24" indent="-171350" algn="l" defTabSz="6853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00"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077"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775"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463"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150"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849"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375" rtl="0" eaLnBrk="1" latinLnBrk="0" hangingPunct="1">
        <a:defRPr sz="1400" kern="1200">
          <a:solidFill>
            <a:schemeClr val="tx1"/>
          </a:solidFill>
          <a:latin typeface="+mn-lt"/>
          <a:ea typeface="+mn-ea"/>
          <a:cs typeface="+mn-cs"/>
        </a:defRPr>
      </a:lvl1pPr>
      <a:lvl2pPr marL="342677" algn="l" defTabSz="685375" rtl="0" eaLnBrk="1" latinLnBrk="0" hangingPunct="1">
        <a:defRPr sz="1400" kern="1200">
          <a:solidFill>
            <a:schemeClr val="tx1"/>
          </a:solidFill>
          <a:latin typeface="+mn-lt"/>
          <a:ea typeface="+mn-ea"/>
          <a:cs typeface="+mn-cs"/>
        </a:defRPr>
      </a:lvl2pPr>
      <a:lvl3pPr marL="685375" algn="l" defTabSz="685375" rtl="0" eaLnBrk="1" latinLnBrk="0" hangingPunct="1">
        <a:defRPr sz="1400" kern="1200">
          <a:solidFill>
            <a:schemeClr val="tx1"/>
          </a:solidFill>
          <a:latin typeface="+mn-lt"/>
          <a:ea typeface="+mn-ea"/>
          <a:cs typeface="+mn-cs"/>
        </a:defRPr>
      </a:lvl3pPr>
      <a:lvl4pPr marL="1028063" algn="l" defTabSz="685375" rtl="0" eaLnBrk="1" latinLnBrk="0" hangingPunct="1">
        <a:defRPr sz="1400" kern="1200">
          <a:solidFill>
            <a:schemeClr val="tx1"/>
          </a:solidFill>
          <a:latin typeface="+mn-lt"/>
          <a:ea typeface="+mn-ea"/>
          <a:cs typeface="+mn-cs"/>
        </a:defRPr>
      </a:lvl4pPr>
      <a:lvl5pPr marL="1370750" algn="l" defTabSz="685375" rtl="0" eaLnBrk="1" latinLnBrk="0" hangingPunct="1">
        <a:defRPr sz="1400" kern="1200">
          <a:solidFill>
            <a:schemeClr val="tx1"/>
          </a:solidFill>
          <a:latin typeface="+mn-lt"/>
          <a:ea typeface="+mn-ea"/>
          <a:cs typeface="+mn-cs"/>
        </a:defRPr>
      </a:lvl5pPr>
      <a:lvl6pPr marL="1713449" algn="l" defTabSz="685375" rtl="0" eaLnBrk="1" latinLnBrk="0" hangingPunct="1">
        <a:defRPr sz="1400" kern="1200">
          <a:solidFill>
            <a:schemeClr val="tx1"/>
          </a:solidFill>
          <a:latin typeface="+mn-lt"/>
          <a:ea typeface="+mn-ea"/>
          <a:cs typeface="+mn-cs"/>
        </a:defRPr>
      </a:lvl6pPr>
      <a:lvl7pPr marL="2056124" algn="l" defTabSz="685375" rtl="0" eaLnBrk="1" latinLnBrk="0" hangingPunct="1">
        <a:defRPr sz="1400" kern="1200">
          <a:solidFill>
            <a:schemeClr val="tx1"/>
          </a:solidFill>
          <a:latin typeface="+mn-lt"/>
          <a:ea typeface="+mn-ea"/>
          <a:cs typeface="+mn-cs"/>
        </a:defRPr>
      </a:lvl7pPr>
      <a:lvl8pPr marL="2398800" algn="l" defTabSz="685375" rtl="0" eaLnBrk="1" latinLnBrk="0" hangingPunct="1">
        <a:defRPr sz="1400" kern="1200">
          <a:solidFill>
            <a:schemeClr val="tx1"/>
          </a:solidFill>
          <a:latin typeface="+mn-lt"/>
          <a:ea typeface="+mn-ea"/>
          <a:cs typeface="+mn-cs"/>
        </a:defRPr>
      </a:lvl8pPr>
      <a:lvl9pPr marL="2741477" algn="l" defTabSz="68537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56" tIns="34289" rIns="68556"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56" tIns="34289" rIns="68556" bIns="34289"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56" tIns="34289" rIns="68556" bIns="34289" rtlCol="0" anchor="ctr"/>
          <a:lstStyle>
            <a:lvl1pPr algn="l">
              <a:defRPr sz="900">
                <a:solidFill>
                  <a:schemeClr val="tx1">
                    <a:tint val="75000"/>
                  </a:schemeClr>
                </a:solidFill>
              </a:defRPr>
            </a:lvl1pPr>
          </a:lstStyle>
          <a:p>
            <a:pPr defTabSz="342758"/>
            <a:fld id="{B61BEF0D-F0BB-DE4B-95CE-6DB70DBA9567}" type="datetimeFigureOut">
              <a:rPr lang="en-US" smtClean="0">
                <a:solidFill>
                  <a:prstClr val="black">
                    <a:tint val="75000"/>
                  </a:prstClr>
                </a:solidFill>
              </a:rPr>
              <a:pPr defTabSz="342758"/>
              <a:t>3/7/2017</a:t>
            </a:fld>
            <a:endParaRPr lang="en-US" dirty="0">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56" tIns="34289" rIns="68556" bIns="34289" rtlCol="0" anchor="ctr"/>
          <a:lstStyle>
            <a:lvl1pPr algn="ctr">
              <a:defRPr sz="900">
                <a:solidFill>
                  <a:schemeClr val="tx1">
                    <a:tint val="75000"/>
                  </a:schemeClr>
                </a:solidFill>
              </a:defRPr>
            </a:lvl1pPr>
          </a:lstStyle>
          <a:p>
            <a:pPr defTabSz="342758"/>
            <a:endParaRPr lang="en-US" dirty="0">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56" tIns="34289" rIns="68556" bIns="34289" rtlCol="0" anchor="ctr"/>
          <a:lstStyle>
            <a:lvl1pPr algn="r">
              <a:defRPr sz="900">
                <a:solidFill>
                  <a:schemeClr val="tx1">
                    <a:tint val="75000"/>
                  </a:schemeClr>
                </a:solidFill>
              </a:defRPr>
            </a:lvl1pPr>
          </a:lstStyle>
          <a:p>
            <a:pPr defTabSz="342758"/>
            <a:fld id="{D57F1E4F-1CFF-5643-939E-217C01CDF565}" type="slidenum">
              <a:rPr lang="en-US" smtClean="0">
                <a:solidFill>
                  <a:prstClr val="black">
                    <a:tint val="75000"/>
                  </a:prstClr>
                </a:solidFill>
              </a:rPr>
              <a:pPr defTabSz="342758"/>
              <a:t>‹#›</a:t>
            </a:fld>
            <a:endParaRPr lang="en-US" dirty="0">
              <a:solidFill>
                <a:prstClr val="black">
                  <a:tint val="75000"/>
                </a:prstClr>
              </a:solidFill>
            </a:endParaRPr>
          </a:p>
        </p:txBody>
      </p:sp>
    </p:spTree>
    <p:extLst>
      <p:ext uri="{BB962C8B-B14F-4D97-AF65-F5344CB8AC3E}">
        <p14:creationId xmlns:p14="http://schemas.microsoft.com/office/powerpoint/2010/main" val="219101479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B5F21ABF-DF62-4CEE-9713-EEAF00DDA9DA}" type="datetimeFigureOut">
              <a:rPr lang="zh-CN" altLang="en-US" smtClean="0">
                <a:solidFill>
                  <a:prstClr val="black">
                    <a:tint val="75000"/>
                  </a:prstClr>
                </a:solidFill>
              </a:rPr>
              <a:pPr defTabSz="685800"/>
              <a:t>2017/3/7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47BCF634-9ABE-4C45-BB5C-643D08E480A5}"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53652936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s://www.ncbi.nlm.nih.gov/pubmed/2163157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s://www.ncbi.nlm.nih.gov/pmc/articles/PMC325596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image" Target="../media/image39.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43906" y="935810"/>
            <a:ext cx="8027396" cy="2105928"/>
          </a:xfrm>
          <a:prstGeom prst="rect">
            <a:avLst/>
          </a:prstGeom>
        </p:spPr>
        <p:txBody>
          <a:bodyPr vert="horz" lIns="91367" tIns="91367" rIns="91367" bIns="91367" rtlCol="0" anchor="b" anchorCtr="0">
            <a:noAutofit/>
          </a:bodyPr>
          <a:lstStyle/>
          <a:p>
            <a:r>
              <a:rPr lang="en-US" altLang="zh-CN" b="1" dirty="0"/>
              <a:t>Bioinformatics Resources for </a:t>
            </a:r>
            <a:r>
              <a:rPr lang="en-US" altLang="zh-CN" b="1" dirty="0" smtClean="0"/>
              <a:t>EDRN</a:t>
            </a:r>
            <a:r>
              <a:rPr lang="en-US" altLang="zh-CN" b="1" dirty="0"/>
              <a:t/>
            </a:r>
            <a:br>
              <a:rPr lang="en-US" altLang="zh-CN" b="1" dirty="0"/>
            </a:br>
            <a:r>
              <a:rPr lang="en-US" altLang="zh-CN" sz="2400" dirty="0">
                <a:latin typeface="Arial Narrow" panose="020B0606020202030204" pitchFamily="34" charset="0"/>
              </a:rPr>
              <a:t>CPDR-PICB-NCI collaboration in data sharing and data analysis</a:t>
            </a:r>
          </a:p>
        </p:txBody>
      </p:sp>
      <p:grpSp>
        <p:nvGrpSpPr>
          <p:cNvPr id="62" name="Shape 62"/>
          <p:cNvGrpSpPr/>
          <p:nvPr/>
        </p:nvGrpSpPr>
        <p:grpSpPr>
          <a:xfrm>
            <a:off x="1299166"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grpSp>
      <p:sp>
        <p:nvSpPr>
          <p:cNvPr id="12" name="副标题 2"/>
          <p:cNvSpPr txBox="1">
            <a:spLocks/>
          </p:cNvSpPr>
          <p:nvPr/>
        </p:nvSpPr>
        <p:spPr>
          <a:xfrm>
            <a:off x="2696705" y="3769899"/>
            <a:ext cx="5788617" cy="1141390"/>
          </a:xfrm>
          <a:prstGeom prst="rect">
            <a:avLst/>
          </a:prstGeom>
        </p:spPr>
        <p:txBody>
          <a:bodyPr lIns="68537" tIns="34289" rIns="68537" bIns="34289">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900" b="1" dirty="0" err="1"/>
              <a:t>Yixue</a:t>
            </a:r>
            <a:r>
              <a:rPr lang="en-US" altLang="zh-CN" sz="2900" b="1" dirty="0"/>
              <a:t> </a:t>
            </a:r>
            <a:r>
              <a:rPr lang="en-US" altLang="zh-CN" sz="2900" b="1" dirty="0" smtClean="0"/>
              <a:t>Li and </a:t>
            </a:r>
            <a:r>
              <a:rPr lang="en-US" altLang="zh-CN" sz="2900" b="1" dirty="0" err="1" smtClean="0"/>
              <a:t>Guoping</a:t>
            </a:r>
            <a:r>
              <a:rPr lang="en-US" altLang="zh-CN" sz="2900" b="1" dirty="0" smtClean="0"/>
              <a:t> Zhao</a:t>
            </a:r>
            <a:endParaRPr lang="en-US" altLang="zh-CN" sz="2900" b="1" dirty="0"/>
          </a:p>
          <a:p>
            <a:pPr marL="0" indent="0" algn="ctr">
              <a:buNone/>
            </a:pPr>
            <a:r>
              <a:rPr lang="en-US" altLang="zh-CN" dirty="0" smtClean="0"/>
              <a:t>CAS-MPG </a:t>
            </a:r>
            <a:r>
              <a:rPr lang="en-US" altLang="zh-CN" b="1" i="1" dirty="0" smtClean="0"/>
              <a:t>P</a:t>
            </a:r>
            <a:r>
              <a:rPr lang="en-US" altLang="zh-CN" dirty="0" smtClean="0"/>
              <a:t>artner </a:t>
            </a:r>
            <a:r>
              <a:rPr lang="en-US" altLang="zh-CN" b="1" i="1" dirty="0" smtClean="0"/>
              <a:t>I</a:t>
            </a:r>
            <a:r>
              <a:rPr lang="en-US" altLang="zh-CN" dirty="0" smtClean="0"/>
              <a:t>nstitute for </a:t>
            </a:r>
            <a:r>
              <a:rPr lang="en-US" altLang="zh-CN" b="1" i="1" dirty="0" smtClean="0"/>
              <a:t>C</a:t>
            </a:r>
            <a:r>
              <a:rPr lang="en-US" altLang="zh-CN" dirty="0" smtClean="0"/>
              <a:t>omputational </a:t>
            </a:r>
            <a:r>
              <a:rPr lang="en-US" altLang="zh-CN" b="1" i="1" dirty="0" smtClean="0"/>
              <a:t>B</a:t>
            </a:r>
            <a:r>
              <a:rPr lang="en-US" altLang="zh-CN" dirty="0" smtClean="0"/>
              <a:t>iology (</a:t>
            </a:r>
            <a:r>
              <a:rPr lang="en-US" altLang="zh-CN" b="1" i="1" dirty="0" smtClean="0"/>
              <a:t>PICB</a:t>
            </a:r>
            <a:r>
              <a:rPr lang="en-US" altLang="zh-CN" dirty="0" smtClean="0"/>
              <a:t>) Shanghai </a:t>
            </a:r>
            <a:r>
              <a:rPr lang="en-US" altLang="zh-CN" dirty="0"/>
              <a:t>Institutes for Biological </a:t>
            </a:r>
            <a:r>
              <a:rPr lang="en-US" altLang="zh-CN" dirty="0" smtClean="0"/>
              <a:t>Sciences, CAS</a:t>
            </a:r>
          </a:p>
          <a:p>
            <a:pPr marL="0" indent="0" algn="ctr">
              <a:buNone/>
            </a:pPr>
            <a:r>
              <a:rPr lang="en-US" altLang="zh-CN" dirty="0" smtClean="0"/>
              <a:t>March 7, 2017</a:t>
            </a:r>
            <a:endParaRPr lang="en-US" altLang="zh-CN" dirty="0"/>
          </a:p>
          <a:p>
            <a:pPr marL="0" indent="0" algn="ctr">
              <a:buNone/>
            </a:pPr>
            <a:endParaRPr lang="en-US" altLang="zh-CN" dirty="0">
              <a:solidFill>
                <a:prstClr val="black"/>
              </a:solidFill>
            </a:endParaRPr>
          </a:p>
          <a:p>
            <a:pPr marL="0" indent="0" algn="ctr">
              <a:buNone/>
            </a:pPr>
            <a:endParaRPr lang="zh-CN" altLang="en-US" dirty="0"/>
          </a:p>
        </p:txBody>
      </p:sp>
      <p:sp>
        <p:nvSpPr>
          <p:cNvPr id="13" name="矩形 12"/>
          <p:cNvSpPr/>
          <p:nvPr/>
        </p:nvSpPr>
        <p:spPr>
          <a:xfrm>
            <a:off x="213828" y="236082"/>
            <a:ext cx="4798406" cy="1177243"/>
          </a:xfrm>
          <a:prstGeom prst="rect">
            <a:avLst/>
          </a:prstGeom>
        </p:spPr>
        <p:txBody>
          <a:bodyPr wrap="none" lIns="68537" tIns="34289" rIns="68537" bIns="34289">
            <a:spAutoFit/>
          </a:bodyPr>
          <a:lstStyle/>
          <a:p>
            <a:r>
              <a:rPr lang="en-US" altLang="zh-CN" b="1" dirty="0">
                <a:solidFill>
                  <a:srgbClr val="C00000"/>
                </a:solidFill>
              </a:rPr>
              <a:t>31st EDRN Steering Committee Meeting</a:t>
            </a:r>
          </a:p>
          <a:p>
            <a:r>
              <a:rPr lang="en-US" altLang="zh-CN" b="1" dirty="0">
                <a:solidFill>
                  <a:srgbClr val="C00000"/>
                </a:solidFill>
              </a:rPr>
              <a:t>Biomarkers at the Crossroads</a:t>
            </a:r>
          </a:p>
          <a:p>
            <a:r>
              <a:rPr lang="en-US" altLang="zh-CN" b="1" dirty="0">
                <a:solidFill>
                  <a:srgbClr val="C00000"/>
                </a:solidFill>
              </a:rPr>
              <a:t>March 7-9, </a:t>
            </a:r>
            <a:r>
              <a:rPr lang="en-US" altLang="zh-CN" b="1" dirty="0" smtClean="0">
                <a:solidFill>
                  <a:srgbClr val="C00000"/>
                </a:solidFill>
              </a:rPr>
              <a:t>2017</a:t>
            </a:r>
          </a:p>
          <a:p>
            <a:r>
              <a:rPr lang="en-US" altLang="zh-CN" b="1" dirty="0">
                <a:solidFill>
                  <a:srgbClr val="C00000"/>
                </a:solidFill>
              </a:rPr>
              <a:t>Tempe Mission Palms Hotel &amp; Conference </a:t>
            </a:r>
            <a:r>
              <a:rPr lang="en-US" altLang="zh-CN" b="1" dirty="0" smtClean="0">
                <a:solidFill>
                  <a:srgbClr val="C00000"/>
                </a:solidFill>
              </a:rPr>
              <a:t>Center</a:t>
            </a:r>
            <a:endParaRPr lang="en-US" altLang="zh-CN" b="1" dirty="0">
              <a:solidFill>
                <a:srgbClr val="C00000"/>
              </a:solidFill>
            </a:endParaRPr>
          </a:p>
        </p:txBody>
      </p:sp>
    </p:spTree>
    <p:extLst>
      <p:ext uri="{BB962C8B-B14F-4D97-AF65-F5344CB8AC3E}">
        <p14:creationId xmlns:p14="http://schemas.microsoft.com/office/powerpoint/2010/main" val="2143405209"/>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2546"/>
            <a:ext cx="8229600" cy="857250"/>
          </a:xfrm>
        </p:spPr>
        <p:txBody>
          <a:bodyPr>
            <a:normAutofit/>
          </a:bodyPr>
          <a:lstStyle/>
          <a:p>
            <a:r>
              <a:rPr lang="en-US" altLang="zh-CN" sz="2800" dirty="0"/>
              <a:t>Frequency of ERG fusion in Asians</a:t>
            </a:r>
            <a:endParaRPr lang="zh-CN" altLang="en-US" sz="2800" dirty="0"/>
          </a:p>
        </p:txBody>
      </p:sp>
      <p:sp>
        <p:nvSpPr>
          <p:cNvPr id="4" name="五边形 3"/>
          <p:cNvSpPr/>
          <p:nvPr/>
        </p:nvSpPr>
        <p:spPr>
          <a:xfrm>
            <a:off x="-8489" y="123478"/>
            <a:ext cx="979840" cy="343822"/>
          </a:xfrm>
          <a:prstGeom prst="homePlat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lIns="68549" tIns="34289" rIns="68549" bIns="34289" rtlCol="0" anchor="ctr"/>
          <a:lstStyle/>
          <a:p>
            <a:endParaRPr lang="en-US" altLang="zh-CN" dirty="0">
              <a:solidFill>
                <a:prstClr val="black"/>
              </a:solidFill>
            </a:endParaRPr>
          </a:p>
        </p:txBody>
      </p:sp>
      <p:graphicFrame>
        <p:nvGraphicFramePr>
          <p:cNvPr id="5" name="表格 4"/>
          <p:cNvGraphicFramePr>
            <a:graphicFrameLocks noGrp="1"/>
          </p:cNvGraphicFramePr>
          <p:nvPr>
            <p:extLst/>
          </p:nvPr>
        </p:nvGraphicFramePr>
        <p:xfrm>
          <a:off x="395535" y="699542"/>
          <a:ext cx="8533311" cy="4118136"/>
        </p:xfrm>
        <a:graphic>
          <a:graphicData uri="http://schemas.openxmlformats.org/drawingml/2006/table">
            <a:tbl>
              <a:tblPr/>
              <a:tblGrid>
                <a:gridCol w="1728192">
                  <a:extLst>
                    <a:ext uri="{9D8B030D-6E8A-4147-A177-3AD203B41FA5}">
                      <a16:colId xmlns:a16="http://schemas.microsoft.com/office/drawing/2014/main" val="4293280189"/>
                    </a:ext>
                  </a:extLst>
                </a:gridCol>
                <a:gridCol w="1368152">
                  <a:extLst>
                    <a:ext uri="{9D8B030D-6E8A-4147-A177-3AD203B41FA5}">
                      <a16:colId xmlns:a16="http://schemas.microsoft.com/office/drawing/2014/main" val="3107203994"/>
                    </a:ext>
                  </a:extLst>
                </a:gridCol>
                <a:gridCol w="2145127">
                  <a:extLst>
                    <a:ext uri="{9D8B030D-6E8A-4147-A177-3AD203B41FA5}">
                      <a16:colId xmlns:a16="http://schemas.microsoft.com/office/drawing/2014/main" val="625940179"/>
                    </a:ext>
                  </a:extLst>
                </a:gridCol>
                <a:gridCol w="1028700">
                  <a:extLst>
                    <a:ext uri="{9D8B030D-6E8A-4147-A177-3AD203B41FA5}">
                      <a16:colId xmlns:a16="http://schemas.microsoft.com/office/drawing/2014/main" val="2267585509"/>
                    </a:ext>
                  </a:extLst>
                </a:gridCol>
                <a:gridCol w="2263140">
                  <a:extLst>
                    <a:ext uri="{9D8B030D-6E8A-4147-A177-3AD203B41FA5}">
                      <a16:colId xmlns:a16="http://schemas.microsoft.com/office/drawing/2014/main" val="4028743658"/>
                    </a:ext>
                  </a:extLst>
                </a:gridCol>
              </a:tblGrid>
              <a:tr h="0">
                <a:tc>
                  <a:txBody>
                    <a:bodyPr/>
                    <a:lstStyle/>
                    <a:p>
                      <a:pPr marL="0" marR="0" algn="just">
                        <a:spcBef>
                          <a:spcPts val="0"/>
                        </a:spcBef>
                        <a:spcAft>
                          <a:spcPts val="0"/>
                        </a:spcAft>
                      </a:pPr>
                      <a:r>
                        <a:rPr lang="en-US" sz="1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Journal</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Population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Samples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Method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TMPRSS2:ERG</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5097596"/>
                  </a:ext>
                </a:extLst>
              </a:tr>
              <a:tr h="0">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J </a:t>
                      </a:r>
                      <a:r>
                        <a:rPr lang="en-US" sz="1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Mol</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Diagn</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(2010) 12(5</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):718-24.</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Southern </a:t>
                      </a:r>
                      <a:r>
                        <a:rPr lang="en-US" sz="1400" dirty="0" smtClean="0">
                          <a:effectLst/>
                          <a:latin typeface="Times New Roman" panose="02020603050405020304" pitchFamily="18" charset="0"/>
                          <a:ea typeface="SimSun" panose="02010600030101010101" pitchFamily="2" charset="-122"/>
                          <a:cs typeface="Times New Roman" panose="02020603050405020304" pitchFamily="18" charset="0"/>
                        </a:rPr>
                        <a:t>Chinese</a:t>
                      </a:r>
                    </a:p>
                    <a:p>
                      <a:pPr marL="0" marR="0">
                        <a:spcBef>
                          <a:spcPts val="0"/>
                        </a:spcBef>
                        <a:spcAft>
                          <a:spcPts val="0"/>
                        </a:spcAft>
                      </a:pPr>
                      <a:r>
                        <a:rPr lang="en-US" sz="140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a:t>
                      </a:r>
                      <a:r>
                        <a:rPr lang="zh-CN" altLang="en-US" sz="1400" dirty="0">
                          <a:effectLst/>
                          <a:latin typeface="Times New Roman" panose="02020603050405020304" pitchFamily="18" charset="0"/>
                          <a:ea typeface="Microsoft YaHei" panose="020B0503020204020204" pitchFamily="34" charset="-122"/>
                          <a:cs typeface="Times New Roman" panose="02020603050405020304" pitchFamily="18" charset="0"/>
                        </a:rPr>
                        <a:t>中山大学附属第三医院</a:t>
                      </a:r>
                      <a:r>
                        <a:rPr lang="en-US" altLang="zh-CN" sz="1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FFPE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FISH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78% (39/50)</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7494009"/>
                  </a:ext>
                </a:extLst>
              </a:tr>
              <a:tr h="0">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Asian Pacific J Cancer </a:t>
                      </a:r>
                      <a:r>
                        <a:rPr lang="en-US" sz="14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Prev</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(2012) 13(10):</a:t>
                      </a:r>
                      <a:r>
                        <a:rPr lang="en-US" sz="14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4935-4938</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dirty="0" smtClean="0">
                          <a:effectLst/>
                          <a:latin typeface="Times New Roman" panose="02020603050405020304" pitchFamily="18" charset="0"/>
                          <a:ea typeface="SimSun" panose="02010600030101010101" pitchFamily="2" charset="-122"/>
                          <a:cs typeface="Times New Roman" panose="02020603050405020304" pitchFamily="18" charset="0"/>
                        </a:rPr>
                        <a:t>Northern Chinese</a:t>
                      </a:r>
                    </a:p>
                    <a:p>
                      <a:pPr marL="0" marR="0" algn="just">
                        <a:spcBef>
                          <a:spcPts val="0"/>
                        </a:spcBef>
                        <a:spcAft>
                          <a:spcPts val="0"/>
                        </a:spcAft>
                      </a:pPr>
                      <a:r>
                        <a:rPr lang="en-US" sz="140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a:t>
                      </a:r>
                      <a:r>
                        <a:rPr lang="zh-CN" altLang="en-US" sz="1400" dirty="0">
                          <a:effectLst/>
                          <a:latin typeface="Times New Roman" panose="02020603050405020304" pitchFamily="18" charset="0"/>
                          <a:ea typeface="Microsoft YaHei" panose="020B0503020204020204" pitchFamily="34" charset="-122"/>
                          <a:cs typeface="Times New Roman" panose="02020603050405020304" pitchFamily="18" charset="0"/>
                        </a:rPr>
                        <a:t>北京同仁医院</a:t>
                      </a:r>
                      <a:r>
                        <a:rPr lang="en-US" altLang="zh-CN" sz="1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specimens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were obtained </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from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patients</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during prostate biopsy or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radical surgery</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FISH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46% (46/100)</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86680"/>
                  </a:ext>
                </a:extLst>
              </a:tr>
              <a:tr h="0">
                <a:tc rowSpan="2">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Asian Pac J Cancer Prev.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(2014) 15(7): 3099-103</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spcBef>
                          <a:spcPts val="0"/>
                        </a:spcBef>
                        <a:spcAft>
                          <a:spcPts val="0"/>
                        </a:spcAft>
                      </a:pPr>
                      <a:r>
                        <a:rPr lang="en-US" sz="1400" dirty="0" smtClean="0">
                          <a:effectLst/>
                          <a:latin typeface="Times New Roman" panose="02020603050405020304" pitchFamily="18" charset="0"/>
                          <a:ea typeface="SimSun" panose="02010600030101010101" pitchFamily="2" charset="-122"/>
                          <a:cs typeface="Times New Roman" panose="02020603050405020304" pitchFamily="18" charset="0"/>
                        </a:rPr>
                        <a:t>Eastern Chinese</a:t>
                      </a:r>
                    </a:p>
                    <a:p>
                      <a:pPr marL="0" marR="0">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华东医院</a:t>
                      </a:r>
                      <a:r>
                        <a:rPr lang="en-US" altLang="zh-CN"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91 FFPE needle biopsies</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FISH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14.3%(13/91) </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343017"/>
                  </a:ext>
                </a:extLst>
              </a:tr>
              <a:tr h="0">
                <a:tc vMerge="1">
                  <a:txBody>
                    <a:bodyPr/>
                    <a:lstStyle/>
                    <a:p>
                      <a:endParaRPr lang="zh-CN" altLang="en-US"/>
                    </a:p>
                  </a:txBody>
                  <a:tcPr/>
                </a:tc>
                <a:tc vMerge="1">
                  <a:txBody>
                    <a:bodyPr/>
                    <a:lstStyle/>
                    <a:p>
                      <a:endParaRPr lang="zh-CN" altLang="en-US"/>
                    </a:p>
                  </a:txBody>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18 FFPE  gained from radical prostatectomy</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FISH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11.1% </a:t>
                      </a:r>
                      <a:r>
                        <a:rPr lang="zh-CN" altLang="en-US" sz="14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2/18)</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62756"/>
                  </a:ext>
                </a:extLst>
              </a:tr>
              <a:tr h="0">
                <a:tc>
                  <a:txBody>
                    <a:bodyPr/>
                    <a:lstStyle/>
                    <a:p>
                      <a:pPr marL="0" marR="0" algn="l">
                        <a:spcBef>
                          <a:spcPts val="0"/>
                        </a:spcBef>
                        <a:spcAft>
                          <a:spcPts val="0"/>
                        </a:spcAft>
                      </a:pPr>
                      <a:r>
                        <a:rPr lang="nl-NL"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Tumour</a:t>
                      </a:r>
                      <a:r>
                        <a:rPr lang="nl-NL" sz="14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nl-NL"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Biol</a:t>
                      </a:r>
                      <a:r>
                        <a:rPr lang="nl-NL"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nl-NL"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(2016) 37(9</a:t>
                      </a:r>
                      <a:r>
                        <a:rPr lang="nl-NL"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):12397-12402.</a:t>
                      </a:r>
                      <a:endParaRPr lang="nl-NL"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smtClean="0">
                          <a:effectLst/>
                          <a:latin typeface="Times New Roman" panose="02020603050405020304" pitchFamily="18" charset="0"/>
                          <a:ea typeface="SimSun" panose="02010600030101010101" pitchFamily="2" charset="-122"/>
                          <a:cs typeface="Times New Roman" panose="02020603050405020304" pitchFamily="18" charset="0"/>
                        </a:rPr>
                        <a:t>Chinese</a:t>
                      </a:r>
                    </a:p>
                    <a:p>
                      <a:pPr marL="0" marR="0">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a:t>
                      </a:r>
                      <a:r>
                        <a:rPr lang="zh-CN" altLang="en-US"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长</a:t>
                      </a:r>
                      <a:r>
                        <a:rPr lang="zh-CN" altLang="en-US" sz="1400" dirty="0">
                          <a:effectLst/>
                          <a:latin typeface="Times New Roman" panose="02020603050405020304" pitchFamily="18" charset="0"/>
                          <a:ea typeface="Microsoft YaHei" panose="020B0503020204020204" pitchFamily="34" charset="-122"/>
                          <a:cs typeface="Times New Roman" panose="02020603050405020304" pitchFamily="18" charset="0"/>
                        </a:rPr>
                        <a:t>海</a:t>
                      </a:r>
                      <a:r>
                        <a:rPr lang="zh-CN" altLang="en-US"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医院</a:t>
                      </a:r>
                      <a:r>
                        <a:rPr lang="en-US" altLang="zh-CN" sz="1400" dirty="0" smtClean="0">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FFPE or fresh frozen</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immunohistochemistry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&amp; </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RT-PCR</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14.9% </a:t>
                      </a:r>
                      <a:r>
                        <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(26/174, </a:t>
                      </a:r>
                      <a:r>
                        <a:rPr lang="en-US" sz="140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immunostaining</a:t>
                      </a:r>
                      <a:r>
                        <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l">
                        <a:spcBef>
                          <a:spcPts val="0"/>
                        </a:spcBef>
                        <a:spcAft>
                          <a:spcPts val="0"/>
                        </a:spcAft>
                      </a:pPr>
                      <a:r>
                        <a:rPr lang="en-US" sz="140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11.1%</a:t>
                      </a:r>
                      <a:r>
                        <a:rPr lang="en-US" sz="1400" baseline="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(15/135</a:t>
                      </a:r>
                      <a:r>
                        <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dirty="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RT-PCR)</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69809"/>
                  </a:ext>
                </a:extLst>
              </a:tr>
              <a:tr h="0">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Modern Pathology (2010)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23:1492–1498</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Japanese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FFPE obtained by radical prostatectomy </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RT–PCR</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effectLst/>
                          <a:latin typeface="Times New Roman" panose="02020603050405020304" pitchFamily="18" charset="0"/>
                          <a:ea typeface="SimSun" panose="02010600030101010101" pitchFamily="2" charset="-122"/>
                          <a:cs typeface="Times New Roman" panose="02020603050405020304" pitchFamily="18" charset="0"/>
                        </a:rPr>
                        <a:t>28% (54/194)</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926532"/>
                  </a:ext>
                </a:extLst>
              </a:tr>
              <a:tr h="0">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Prostate.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(2011) 71(5</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):489-97.</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Japanese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FFPE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tissue microarray</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effectLst/>
                          <a:latin typeface="Times New Roman" panose="02020603050405020304" pitchFamily="18" charset="0"/>
                          <a:ea typeface="SimSun" panose="02010600030101010101" pitchFamily="2" charset="-122"/>
                          <a:cs typeface="Times New Roman" panose="02020603050405020304" pitchFamily="18" charset="0"/>
                        </a:rPr>
                        <a:t>15.9% (7/44)</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1007663"/>
                  </a:ext>
                </a:extLst>
              </a:tr>
              <a:tr h="0">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Urology. </a:t>
                      </a:r>
                      <a:r>
                        <a:rPr lang="en-US" sz="14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(2010) 76(5</a:t>
                      </a: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):1268.e7-13.</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Korean</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FFPE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FISH</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altLang="zh-CN" sz="1400" dirty="0">
                          <a:effectLst/>
                          <a:latin typeface="Times New Roman" panose="02020603050405020304" pitchFamily="18" charset="0"/>
                          <a:ea typeface="SimSun" panose="02010600030101010101" pitchFamily="2" charset="-122"/>
                          <a:cs typeface="Times New Roman" panose="02020603050405020304" pitchFamily="18" charset="0"/>
                        </a:rPr>
                        <a:t>20.9% (53/254)</a:t>
                      </a:r>
                      <a:endParaRPr lang="zh-CN" alt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332132"/>
                  </a:ext>
                </a:extLst>
              </a:tr>
            </a:tbl>
          </a:graphicData>
        </a:graphic>
      </p:graphicFrame>
    </p:spTree>
    <p:extLst>
      <p:ext uri="{BB962C8B-B14F-4D97-AF65-F5344CB8AC3E}">
        <p14:creationId xmlns:p14="http://schemas.microsoft.com/office/powerpoint/2010/main" val="15325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HongLi\AppData\Local\Temp\WeChat Files\882929590607996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354" y="637700"/>
            <a:ext cx="2528313" cy="2001198"/>
          </a:xfrm>
          <a:prstGeom prst="rect">
            <a:avLst/>
          </a:prstGeom>
          <a:noFill/>
          <a:ln>
            <a:noFill/>
          </a:ln>
        </p:spPr>
      </p:pic>
      <p:pic>
        <p:nvPicPr>
          <p:cNvPr id="3" name="图片 2" descr="C:\Users\HongLi\AppData\Local\Temp\WeChat Files\59946017692225288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627534"/>
            <a:ext cx="2592288" cy="2001198"/>
          </a:xfrm>
          <a:prstGeom prst="rect">
            <a:avLst/>
          </a:prstGeom>
          <a:noFill/>
          <a:ln>
            <a:noFill/>
          </a:ln>
        </p:spPr>
      </p:pic>
      <p:sp>
        <p:nvSpPr>
          <p:cNvPr id="4" name="五边形 3"/>
          <p:cNvSpPr/>
          <p:nvPr/>
        </p:nvSpPr>
        <p:spPr>
          <a:xfrm>
            <a:off x="-8240" y="216346"/>
            <a:ext cx="979840" cy="343822"/>
          </a:xfrm>
          <a:prstGeom prst="homePlate">
            <a:avLst/>
          </a:prstGeom>
          <a:solidFill>
            <a:srgbClr val="92D050"/>
          </a:solidFill>
          <a:ln>
            <a:noFill/>
          </a:ln>
        </p:spPr>
        <p:style>
          <a:lnRef idx="3">
            <a:schemeClr val="lt1"/>
          </a:lnRef>
          <a:fillRef idx="1">
            <a:schemeClr val="accent6"/>
          </a:fillRef>
          <a:effectRef idx="1">
            <a:schemeClr val="accent6"/>
          </a:effectRef>
          <a:fontRef idx="minor">
            <a:schemeClr val="lt1"/>
          </a:fontRef>
        </p:style>
        <p:txBody>
          <a:bodyPr lIns="68549" tIns="34289" rIns="68549" bIns="34289" rtlCol="0" anchor="ctr"/>
          <a:lstStyle/>
          <a:p>
            <a:endParaRPr lang="en-US" altLang="zh-CN" dirty="0">
              <a:solidFill>
                <a:prstClr val="black"/>
              </a:solidFill>
            </a:endParaRPr>
          </a:p>
        </p:txBody>
      </p:sp>
      <p:sp>
        <p:nvSpPr>
          <p:cNvPr id="5" name="矩形 3"/>
          <p:cNvSpPr>
            <a:spLocks noChangeArrowheads="1"/>
          </p:cNvSpPr>
          <p:nvPr/>
        </p:nvSpPr>
        <p:spPr bwMode="auto">
          <a:xfrm>
            <a:off x="1179945" y="167755"/>
            <a:ext cx="751012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9" tIns="34289" rIns="68549" bIns="34289">
            <a:spAutoFit/>
          </a:bodyPr>
          <a:lstStyle/>
          <a:p>
            <a:pPr defTabSz="310922" eaLnBrk="0" fontAlgn="base" hangingPunct="0">
              <a:spcBef>
                <a:spcPct val="0"/>
              </a:spcBef>
              <a:spcAft>
                <a:spcPct val="0"/>
              </a:spcAft>
            </a:pPr>
            <a:r>
              <a:rPr lang="en-US" altLang="zh-CN" sz="2700" dirty="0">
                <a:latin typeface="+mj-lt"/>
                <a:cs typeface="Calibri" panose="020F0502020204030204" pitchFamily="34" charset="0"/>
              </a:rPr>
              <a:t>Test results of ERG IHC</a:t>
            </a:r>
          </a:p>
        </p:txBody>
      </p:sp>
      <p:pic>
        <p:nvPicPr>
          <p:cNvPr id="6" name="图片 5" descr="C:\Users\HongLi\AppData\Local\Temp\WeChat Files\21566880865173488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8354" y="2695022"/>
            <a:ext cx="2523606" cy="1993257"/>
          </a:xfrm>
          <a:prstGeom prst="rect">
            <a:avLst/>
          </a:prstGeom>
          <a:noFill/>
          <a:ln>
            <a:noFill/>
          </a:ln>
        </p:spPr>
      </p:pic>
      <p:pic>
        <p:nvPicPr>
          <p:cNvPr id="7" name="图片 6" descr="C:\Users\HongLi\AppData\Local\Temp\WeChat Files\2116169006101346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2688845"/>
            <a:ext cx="2592288" cy="1993257"/>
          </a:xfrm>
          <a:prstGeom prst="rect">
            <a:avLst/>
          </a:prstGeom>
          <a:noFill/>
          <a:ln>
            <a:noFill/>
          </a:ln>
        </p:spPr>
      </p:pic>
      <p:sp>
        <p:nvSpPr>
          <p:cNvPr id="8" name="矩形 7"/>
          <p:cNvSpPr/>
          <p:nvPr/>
        </p:nvSpPr>
        <p:spPr>
          <a:xfrm>
            <a:off x="19198" y="915566"/>
            <a:ext cx="1669156" cy="1077186"/>
          </a:xfrm>
          <a:prstGeom prst="rect">
            <a:avLst/>
          </a:prstGeom>
        </p:spPr>
        <p:txBody>
          <a:bodyPr wrap="square" lIns="91408" tIns="45704" rIns="91408" bIns="45704">
            <a:spAutoFit/>
          </a:bodyPr>
          <a:lstStyle/>
          <a:p>
            <a:r>
              <a:rPr lang="en-US" altLang="zh-CN" sz="1600" dirty="0"/>
              <a:t>ERG </a:t>
            </a:r>
            <a:r>
              <a:rPr lang="en-US" altLang="zh-CN" sz="1600" dirty="0">
                <a:solidFill>
                  <a:srgbClr val="FF0000"/>
                </a:solidFill>
              </a:rPr>
              <a:t>negative</a:t>
            </a:r>
          </a:p>
          <a:p>
            <a:r>
              <a:rPr lang="en-US" altLang="zh-CN" sz="1600" dirty="0"/>
              <a:t>(only nuclear staining on endothelial cells)</a:t>
            </a:r>
            <a:endParaRPr lang="zh-CN" altLang="en-US" sz="1600" dirty="0"/>
          </a:p>
        </p:txBody>
      </p:sp>
      <p:sp>
        <p:nvSpPr>
          <p:cNvPr id="9" name="矩形 8"/>
          <p:cNvSpPr/>
          <p:nvPr/>
        </p:nvSpPr>
        <p:spPr>
          <a:xfrm>
            <a:off x="0" y="2857363"/>
            <a:ext cx="1728192" cy="1569628"/>
          </a:xfrm>
          <a:prstGeom prst="rect">
            <a:avLst/>
          </a:prstGeom>
        </p:spPr>
        <p:txBody>
          <a:bodyPr wrap="square" lIns="91408" tIns="45704" rIns="91408" bIns="45704">
            <a:spAutoFit/>
          </a:bodyPr>
          <a:lstStyle/>
          <a:p>
            <a:r>
              <a:rPr lang="en-US" altLang="zh-CN" sz="1600" dirty="0"/>
              <a:t>ERG </a:t>
            </a:r>
            <a:r>
              <a:rPr lang="en-US" altLang="zh-CN" sz="1600" dirty="0" smtClean="0">
                <a:solidFill>
                  <a:srgbClr val="FF0000"/>
                </a:solidFill>
              </a:rPr>
              <a:t>positive</a:t>
            </a:r>
          </a:p>
          <a:p>
            <a:r>
              <a:rPr lang="en-US" altLang="zh-CN" sz="1600" dirty="0" smtClean="0"/>
              <a:t>(</a:t>
            </a:r>
            <a:r>
              <a:rPr lang="en-US" altLang="zh-CN" sz="1600" dirty="0"/>
              <a:t>positive for ERG on prostate carcinoma cells, while negative on basal </a:t>
            </a:r>
            <a:r>
              <a:rPr lang="en-US" altLang="zh-CN" sz="1600" dirty="0" smtClean="0"/>
              <a:t>cells)</a:t>
            </a:r>
            <a:endParaRPr lang="zh-CN" altLang="en-US" sz="1600" dirty="0"/>
          </a:p>
        </p:txBody>
      </p:sp>
      <p:sp>
        <p:nvSpPr>
          <p:cNvPr id="10" name="矩形 9"/>
          <p:cNvSpPr/>
          <p:nvPr/>
        </p:nvSpPr>
        <p:spPr>
          <a:xfrm>
            <a:off x="323530" y="4717458"/>
            <a:ext cx="8496944" cy="338530"/>
          </a:xfrm>
          <a:prstGeom prst="rect">
            <a:avLst/>
          </a:prstGeom>
        </p:spPr>
        <p:txBody>
          <a:bodyPr wrap="square" lIns="91408" tIns="45704" rIns="91408" bIns="45704">
            <a:spAutoFit/>
          </a:bodyPr>
          <a:lstStyle/>
          <a:p>
            <a:r>
              <a:rPr lang="en-US" altLang="zh-CN" sz="1600" dirty="0"/>
              <a:t>Chinese prostate cancer patients;  ERG </a:t>
            </a:r>
            <a:r>
              <a:rPr lang="en-US" altLang="zh-CN" sz="1600" dirty="0" err="1"/>
              <a:t>antiby</a:t>
            </a:r>
            <a:r>
              <a:rPr lang="en-US" altLang="zh-CN" sz="1600" dirty="0"/>
              <a:t> 9FY; Images provided by </a:t>
            </a:r>
            <a:r>
              <a:rPr lang="en-US" altLang="zh-CN" sz="1600" dirty="0" err="1"/>
              <a:t>Zhongshan</a:t>
            </a:r>
            <a:r>
              <a:rPr lang="en-US" altLang="zh-CN" sz="1600" dirty="0"/>
              <a:t> hospital</a:t>
            </a:r>
            <a:endParaRPr lang="zh-CN" altLang="en-US" sz="1600" dirty="0"/>
          </a:p>
        </p:txBody>
      </p:sp>
      <p:sp>
        <p:nvSpPr>
          <p:cNvPr id="11" name="矩形 10"/>
          <p:cNvSpPr/>
          <p:nvPr/>
        </p:nvSpPr>
        <p:spPr>
          <a:xfrm>
            <a:off x="6983396" y="771553"/>
            <a:ext cx="2053100" cy="3170066"/>
          </a:xfrm>
          <a:prstGeom prst="rect">
            <a:avLst/>
          </a:prstGeom>
        </p:spPr>
        <p:txBody>
          <a:bodyPr wrap="square" lIns="91408" tIns="45704" rIns="91408" bIns="45704">
            <a:spAutoFit/>
          </a:bodyPr>
          <a:lstStyle/>
          <a:p>
            <a:pPr defTabSz="342749"/>
            <a:r>
              <a:rPr lang="en-US" altLang="zh-CN" sz="2000" dirty="0"/>
              <a:t>Control experiment </a:t>
            </a:r>
            <a:r>
              <a:rPr lang="en-US" altLang="zh-CN" sz="2000" dirty="0" smtClean="0"/>
              <a:t>will be </a:t>
            </a:r>
            <a:r>
              <a:rPr lang="en-US" altLang="zh-CN" sz="2000" dirty="0"/>
              <a:t>conducted: </a:t>
            </a:r>
          </a:p>
          <a:p>
            <a:pPr defTabSz="342749"/>
            <a:r>
              <a:rPr lang="en-US" altLang="zh-CN" sz="2000" dirty="0"/>
              <a:t>Employing control slides from CPDR to make sure the results from American and Chinese patients are comparable</a:t>
            </a:r>
          </a:p>
        </p:txBody>
      </p:sp>
    </p:spTree>
    <p:extLst>
      <p:ext uri="{BB962C8B-B14F-4D97-AF65-F5344CB8AC3E}">
        <p14:creationId xmlns:p14="http://schemas.microsoft.com/office/powerpoint/2010/main" val="3504630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8240" y="216346"/>
            <a:ext cx="979840" cy="343822"/>
          </a:xfrm>
          <a:prstGeom prst="homePlate">
            <a:avLst/>
          </a:prstGeom>
          <a:solidFill>
            <a:srgbClr val="92D050"/>
          </a:solidFill>
          <a:ln>
            <a:noFill/>
          </a:ln>
        </p:spPr>
        <p:style>
          <a:lnRef idx="3">
            <a:schemeClr val="lt1"/>
          </a:lnRef>
          <a:fillRef idx="1">
            <a:schemeClr val="accent6"/>
          </a:fillRef>
          <a:effectRef idx="1">
            <a:schemeClr val="accent6"/>
          </a:effectRef>
          <a:fontRef idx="minor">
            <a:schemeClr val="lt1"/>
          </a:fontRef>
        </p:style>
        <p:txBody>
          <a:bodyPr lIns="68549" tIns="34289" rIns="68549" bIns="34289" rtlCol="0" anchor="ctr"/>
          <a:lstStyle/>
          <a:p>
            <a:endParaRPr lang="en-US" altLang="zh-CN" dirty="0">
              <a:solidFill>
                <a:prstClr val="black"/>
              </a:solidFill>
            </a:endParaRPr>
          </a:p>
        </p:txBody>
      </p:sp>
      <p:sp>
        <p:nvSpPr>
          <p:cNvPr id="3" name="矩形 3"/>
          <p:cNvSpPr>
            <a:spLocks noChangeArrowheads="1"/>
          </p:cNvSpPr>
          <p:nvPr/>
        </p:nvSpPr>
        <p:spPr bwMode="auto">
          <a:xfrm>
            <a:off x="1179945" y="167755"/>
            <a:ext cx="751012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9" tIns="34289" rIns="68549" bIns="34289">
            <a:spAutoFit/>
          </a:bodyPr>
          <a:lstStyle/>
          <a:p>
            <a:pPr defTabSz="310922" eaLnBrk="0" fontAlgn="base" hangingPunct="0">
              <a:spcBef>
                <a:spcPct val="0"/>
              </a:spcBef>
              <a:spcAft>
                <a:spcPct val="0"/>
              </a:spcAft>
            </a:pPr>
            <a:r>
              <a:rPr lang="en-US" altLang="zh-CN" sz="2700" dirty="0" smtClean="0">
                <a:latin typeface="+mj-lt"/>
                <a:cs typeface="Calibri" panose="020F0502020204030204" pitchFamily="34" charset="0"/>
              </a:rPr>
              <a:t>Conclusion and Future Work</a:t>
            </a:r>
            <a:endParaRPr lang="en-US" altLang="zh-CN" sz="2700" dirty="0">
              <a:latin typeface="+mj-lt"/>
              <a:cs typeface="Calibri" panose="020F0502020204030204" pitchFamily="34" charset="0"/>
            </a:endParaRPr>
          </a:p>
        </p:txBody>
      </p:sp>
      <p:sp>
        <p:nvSpPr>
          <p:cNvPr id="4" name="文本框 3"/>
          <p:cNvSpPr txBox="1"/>
          <p:nvPr/>
        </p:nvSpPr>
        <p:spPr>
          <a:xfrm>
            <a:off x="979857" y="1221185"/>
            <a:ext cx="7984631" cy="2746904"/>
          </a:xfrm>
          <a:prstGeom prst="rect">
            <a:avLst/>
          </a:prstGeom>
          <a:noFill/>
        </p:spPr>
        <p:txBody>
          <a:bodyPr wrap="square" lIns="68555" tIns="34289" rIns="68555" bIns="34289" rtlCol="0">
            <a:spAutoFit/>
          </a:bodyPr>
          <a:lstStyle/>
          <a:p>
            <a:pPr marL="257072" indent="-257072" defTabSz="342749">
              <a:buFont typeface="Arial" panose="020B0604020202020204" pitchFamily="34" charset="0"/>
              <a:buChar char="•"/>
            </a:pPr>
            <a:r>
              <a:rPr lang="en-US" altLang="zh-CN" sz="2400" dirty="0">
                <a:cs typeface="Calibri" panose="020F0502020204030204" pitchFamily="34" charset="0"/>
              </a:rPr>
              <a:t>Conclusion</a:t>
            </a:r>
            <a:endParaRPr lang="en-US" altLang="zh-CN" sz="2400" dirty="0" smtClean="0">
              <a:solidFill>
                <a:prstClr val="black"/>
              </a:solidFill>
            </a:endParaRPr>
          </a:p>
          <a:p>
            <a:pPr marL="285750" indent="-285750" defTabSz="342749">
              <a:buFont typeface="Wingdings" panose="05000000000000000000" pitchFamily="2" charset="2"/>
              <a:buChar char="Ø"/>
            </a:pPr>
            <a:r>
              <a:rPr lang="en-US" altLang="zh-CN" dirty="0" smtClean="0">
                <a:solidFill>
                  <a:prstClr val="black"/>
                </a:solidFill>
              </a:rPr>
              <a:t>Frequency  of ERG fusion: CA &gt; AA ≈ Chinese </a:t>
            </a:r>
          </a:p>
          <a:p>
            <a:pPr marL="285750" indent="-285750" defTabSz="342749">
              <a:buFont typeface="Wingdings" panose="05000000000000000000" pitchFamily="2" charset="2"/>
              <a:buChar char="Ø"/>
            </a:pPr>
            <a:r>
              <a:rPr lang="en-US" altLang="zh-CN" dirty="0" smtClean="0">
                <a:solidFill>
                  <a:prstClr val="black"/>
                </a:solidFill>
              </a:rPr>
              <a:t>ERG fusion is associated with ERG </a:t>
            </a:r>
            <a:r>
              <a:rPr lang="en-US" altLang="zh-CN" dirty="0" smtClean="0"/>
              <a:t>over-expression </a:t>
            </a:r>
            <a:endParaRPr lang="en-US" altLang="zh-CN" dirty="0" smtClean="0">
              <a:solidFill>
                <a:prstClr val="black"/>
              </a:solidFill>
            </a:endParaRPr>
          </a:p>
          <a:p>
            <a:pPr marL="285750" indent="-285750" defTabSz="342749">
              <a:buFont typeface="Wingdings" panose="05000000000000000000" pitchFamily="2" charset="2"/>
              <a:buChar char="Ø"/>
            </a:pPr>
            <a:r>
              <a:rPr lang="en-US" altLang="zh-CN" dirty="0" smtClean="0">
                <a:solidFill>
                  <a:prstClr val="black"/>
                </a:solidFill>
              </a:rPr>
              <a:t>Reported frequency of </a:t>
            </a:r>
            <a:r>
              <a:rPr lang="en-US" altLang="zh-CN" dirty="0">
                <a:solidFill>
                  <a:prstClr val="black"/>
                </a:solidFill>
              </a:rPr>
              <a:t>ERG </a:t>
            </a:r>
            <a:r>
              <a:rPr lang="en-US" altLang="zh-CN" dirty="0" smtClean="0">
                <a:solidFill>
                  <a:prstClr val="black"/>
                </a:solidFill>
              </a:rPr>
              <a:t>fusion ranged </a:t>
            </a:r>
            <a:r>
              <a:rPr lang="en-US" altLang="zh-CN" dirty="0"/>
              <a:t>from11.1% to 78% in Asian patients</a:t>
            </a:r>
            <a:r>
              <a:rPr lang="en-US" altLang="zh-CN" dirty="0" smtClean="0">
                <a:latin typeface="Arial Unicode MS"/>
              </a:rPr>
              <a:t>.</a:t>
            </a:r>
            <a:endParaRPr lang="en-US" altLang="zh-CN" dirty="0" smtClean="0"/>
          </a:p>
          <a:p>
            <a:pPr marL="285750" indent="-285750" defTabSz="342749">
              <a:buFont typeface="Wingdings" panose="05000000000000000000" pitchFamily="2" charset="2"/>
              <a:buChar char="Ø"/>
            </a:pPr>
            <a:endParaRPr lang="en-US" altLang="zh-CN" dirty="0">
              <a:solidFill>
                <a:prstClr val="black"/>
              </a:solidFill>
            </a:endParaRPr>
          </a:p>
          <a:p>
            <a:pPr marL="257072" indent="-257072" defTabSz="342749">
              <a:buFont typeface="Arial" panose="020B0604020202020204" pitchFamily="34" charset="0"/>
              <a:buChar char="•"/>
            </a:pPr>
            <a:r>
              <a:rPr lang="en-US" altLang="zh-CN" sz="2400" dirty="0">
                <a:cs typeface="Calibri" panose="020F0502020204030204" pitchFamily="34" charset="0"/>
              </a:rPr>
              <a:t>Future Work</a:t>
            </a:r>
          </a:p>
          <a:p>
            <a:pPr marL="285750" indent="-285750" defTabSz="342749">
              <a:buFont typeface="Wingdings" panose="05000000000000000000" pitchFamily="2" charset="2"/>
              <a:buChar char="Ø"/>
            </a:pPr>
            <a:r>
              <a:rPr lang="en-US" altLang="zh-CN" dirty="0" smtClean="0"/>
              <a:t>ERG </a:t>
            </a:r>
            <a:r>
              <a:rPr lang="en-US" altLang="zh-CN" dirty="0"/>
              <a:t>immunohistochemistry </a:t>
            </a:r>
            <a:r>
              <a:rPr lang="en-US" altLang="zh-CN" dirty="0" smtClean="0"/>
              <a:t>in </a:t>
            </a:r>
            <a:r>
              <a:rPr lang="en-US" altLang="zh-CN" dirty="0" smtClean="0">
                <a:solidFill>
                  <a:prstClr val="black"/>
                </a:solidFill>
              </a:rPr>
              <a:t>100 </a:t>
            </a:r>
            <a:r>
              <a:rPr lang="en-US" altLang="zh-CN" dirty="0">
                <a:solidFill>
                  <a:prstClr val="black"/>
                </a:solidFill>
              </a:rPr>
              <a:t>Chinese </a:t>
            </a:r>
            <a:r>
              <a:rPr lang="en-US" altLang="zh-CN" dirty="0" smtClean="0">
                <a:solidFill>
                  <a:prstClr val="black"/>
                </a:solidFill>
              </a:rPr>
              <a:t>samples</a:t>
            </a:r>
          </a:p>
          <a:p>
            <a:pPr marL="285750" indent="-285750" defTabSz="342749">
              <a:buFont typeface="Wingdings" panose="05000000000000000000" pitchFamily="2" charset="2"/>
              <a:buChar char="Ø"/>
            </a:pPr>
            <a:r>
              <a:rPr lang="en-US" altLang="zh-CN" dirty="0">
                <a:solidFill>
                  <a:prstClr val="black"/>
                </a:solidFill>
              </a:rPr>
              <a:t>Compare ERG </a:t>
            </a:r>
            <a:r>
              <a:rPr lang="en-US" altLang="zh-CN" dirty="0"/>
              <a:t>over-expression </a:t>
            </a:r>
            <a:r>
              <a:rPr lang="en-US" altLang="zh-CN" dirty="0" smtClean="0"/>
              <a:t> frequencies in CA, AA, Chinese</a:t>
            </a:r>
            <a:endParaRPr lang="en-US" altLang="zh-CN" dirty="0" smtClean="0">
              <a:solidFill>
                <a:prstClr val="black"/>
              </a:solidFill>
            </a:endParaRPr>
          </a:p>
          <a:p>
            <a:pPr marL="342900" indent="-342900" defTabSz="342749">
              <a:buAutoNum type="arabicParenR"/>
            </a:pPr>
            <a:endParaRPr lang="en-US" altLang="zh-CN" dirty="0">
              <a:solidFill>
                <a:prstClr val="black"/>
              </a:solidFill>
            </a:endParaRPr>
          </a:p>
        </p:txBody>
      </p:sp>
    </p:spTree>
    <p:extLst>
      <p:ext uri="{BB962C8B-B14F-4D97-AF65-F5344CB8AC3E}">
        <p14:creationId xmlns:p14="http://schemas.microsoft.com/office/powerpoint/2010/main" val="3577574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箭头连接符 32"/>
          <p:cNvCxnSpPr>
            <a:endCxn id="3" idx="1"/>
          </p:cNvCxnSpPr>
          <p:nvPr/>
        </p:nvCxnSpPr>
        <p:spPr>
          <a:xfrm flipV="1">
            <a:off x="3873711" y="1066196"/>
            <a:ext cx="600364" cy="1609065"/>
          </a:xfrm>
          <a:prstGeom prst="straightConnector1">
            <a:avLst/>
          </a:prstGeom>
          <a:ln w="38100">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378625">
            <a:off x="1923929" y="3674956"/>
            <a:ext cx="1289703" cy="482438"/>
          </a:xfrm>
          <a:prstGeom prst="rect">
            <a:avLst/>
          </a:prstGeom>
          <a:noFill/>
        </p:spPr>
        <p:txBody>
          <a:bodyPr wrap="square" lIns="68537" tIns="34289" rIns="68537" bIns="34289" rtlCol="0">
            <a:spAutoFit/>
          </a:bodyPr>
          <a:lstStyle/>
          <a:p>
            <a:pPr algn="ctr">
              <a:lnSpc>
                <a:spcPts val="1600"/>
              </a:lnSpc>
            </a:pPr>
            <a:r>
              <a:rPr lang="en-US" altLang="zh-CN" sz="1600" dirty="0">
                <a:solidFill>
                  <a:schemeClr val="bg1">
                    <a:lumMod val="65000"/>
                  </a:schemeClr>
                </a:solidFill>
              </a:rPr>
              <a:t>Microbiome level</a:t>
            </a:r>
            <a:endParaRPr lang="zh-CN" altLang="en-US" sz="1600" dirty="0">
              <a:solidFill>
                <a:schemeClr val="bg1">
                  <a:lumMod val="65000"/>
                </a:schemeClr>
              </a:solidFill>
            </a:endParaRPr>
          </a:p>
        </p:txBody>
      </p:sp>
      <p:sp>
        <p:nvSpPr>
          <p:cNvPr id="31" name="圆角矩形 30"/>
          <p:cNvSpPr/>
          <p:nvPr/>
        </p:nvSpPr>
        <p:spPr>
          <a:xfrm>
            <a:off x="4474075" y="1736471"/>
            <a:ext cx="1910630" cy="72590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prstClr val="black"/>
                </a:solidFill>
              </a:rPr>
              <a:t>Identification</a:t>
            </a:r>
            <a:r>
              <a:rPr lang="zh-CN" altLang="en-US" sz="1500" b="1" dirty="0">
                <a:solidFill>
                  <a:prstClr val="black"/>
                </a:solidFill>
              </a:rPr>
              <a:t> </a:t>
            </a:r>
            <a:r>
              <a:rPr lang="en-US" altLang="zh-CN" sz="1500" b="1" dirty="0">
                <a:solidFill>
                  <a:prstClr val="black"/>
                </a:solidFill>
              </a:rPr>
              <a:t>of  other potential drivers </a:t>
            </a:r>
          </a:p>
        </p:txBody>
      </p:sp>
      <p:sp>
        <p:nvSpPr>
          <p:cNvPr id="4" name="标题 3"/>
          <p:cNvSpPr>
            <a:spLocks noGrp="1"/>
          </p:cNvSpPr>
          <p:nvPr>
            <p:ph type="title"/>
          </p:nvPr>
        </p:nvSpPr>
        <p:spPr>
          <a:xfrm>
            <a:off x="152546" y="281607"/>
            <a:ext cx="1724324" cy="783214"/>
          </a:xfrm>
        </p:spPr>
        <p:txBody>
          <a:bodyPr>
            <a:normAutofit/>
          </a:bodyPr>
          <a:lstStyle/>
          <a:p>
            <a:r>
              <a:rPr lang="en-US" altLang="zh-CN" sz="3000" b="1" dirty="0" smtClean="0">
                <a:solidFill>
                  <a:srgbClr val="C00000"/>
                </a:solidFill>
              </a:rPr>
              <a:t>Project 2</a:t>
            </a:r>
            <a:endParaRPr lang="zh-CN" altLang="en-US" sz="3000" b="1" dirty="0">
              <a:solidFill>
                <a:srgbClr val="C00000"/>
              </a:solidFill>
            </a:endParaRPr>
          </a:p>
        </p:txBody>
      </p:sp>
      <p:sp>
        <p:nvSpPr>
          <p:cNvPr id="6" name="内容占位符 2"/>
          <p:cNvSpPr txBox="1">
            <a:spLocks/>
          </p:cNvSpPr>
          <p:nvPr/>
        </p:nvSpPr>
        <p:spPr>
          <a:xfrm>
            <a:off x="637333" y="1064821"/>
            <a:ext cx="7886700" cy="3364706"/>
          </a:xfrm>
          <a:prstGeom prst="rect">
            <a:avLst/>
          </a:prstGeom>
        </p:spPr>
        <p:txBody>
          <a:bodyPr lIns="68537" tIns="34289" rIns="68537" bIns="34289"/>
          <a:lst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dirty="0" smtClean="0"/>
          </a:p>
        </p:txBody>
      </p:sp>
      <p:cxnSp>
        <p:nvCxnSpPr>
          <p:cNvPr id="7" name="直接箭头连接符 6"/>
          <p:cNvCxnSpPr/>
          <p:nvPr/>
        </p:nvCxnSpPr>
        <p:spPr>
          <a:xfrm flipV="1">
            <a:off x="2043997" y="1580849"/>
            <a:ext cx="1087844" cy="5388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97299" y="2839962"/>
            <a:ext cx="960279" cy="4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065074" y="3715082"/>
            <a:ext cx="981874" cy="402183"/>
          </a:xfrm>
          <a:prstGeom prst="straightConnector1">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59334" y="2409585"/>
            <a:ext cx="1248584" cy="687622"/>
          </a:xfrm>
          <a:prstGeom prst="rect">
            <a:avLst/>
          </a:prstGeom>
          <a:noFill/>
          <a:ln w="19050">
            <a:noFill/>
          </a:ln>
        </p:spPr>
        <p:txBody>
          <a:bodyPr wrap="square" lIns="68537" tIns="34289" rIns="68537" bIns="34289" rtlCol="0">
            <a:spAutoFit/>
          </a:bodyPr>
          <a:lstStyle/>
          <a:p>
            <a:pPr algn="ctr">
              <a:lnSpc>
                <a:spcPts val="1600"/>
              </a:lnSpc>
            </a:pPr>
            <a:r>
              <a:rPr lang="en-US" altLang="zh-CN" sz="1600" dirty="0" err="1"/>
              <a:t>Transcrip</a:t>
            </a:r>
            <a:r>
              <a:rPr lang="en-US" altLang="zh-CN" sz="1600" dirty="0"/>
              <a:t>-tome</a:t>
            </a:r>
          </a:p>
          <a:p>
            <a:pPr algn="ctr">
              <a:lnSpc>
                <a:spcPts val="1600"/>
              </a:lnSpc>
            </a:pPr>
            <a:r>
              <a:rPr lang="en-US" altLang="zh-CN" sz="1600" dirty="0"/>
              <a:t> level</a:t>
            </a:r>
            <a:endParaRPr lang="zh-CN" altLang="en-US" sz="1600" dirty="0"/>
          </a:p>
        </p:txBody>
      </p:sp>
      <p:sp>
        <p:nvSpPr>
          <p:cNvPr id="13" name="文本框 12"/>
          <p:cNvSpPr txBox="1"/>
          <p:nvPr/>
        </p:nvSpPr>
        <p:spPr>
          <a:xfrm rot="19788816">
            <a:off x="2087297" y="1400463"/>
            <a:ext cx="913161" cy="482438"/>
          </a:xfrm>
          <a:prstGeom prst="rect">
            <a:avLst/>
          </a:prstGeom>
          <a:noFill/>
        </p:spPr>
        <p:txBody>
          <a:bodyPr wrap="square" lIns="68537" tIns="34289" rIns="68537" bIns="34289" rtlCol="0">
            <a:spAutoFit/>
          </a:bodyPr>
          <a:lstStyle/>
          <a:p>
            <a:pPr algn="ctr">
              <a:lnSpc>
                <a:spcPts val="1600"/>
              </a:lnSpc>
            </a:pPr>
            <a:r>
              <a:rPr lang="en-US" altLang="zh-CN" sz="1600" dirty="0"/>
              <a:t>Genomic level</a:t>
            </a:r>
          </a:p>
        </p:txBody>
      </p:sp>
      <p:sp>
        <p:nvSpPr>
          <p:cNvPr id="15" name="矩形 14"/>
          <p:cNvSpPr/>
          <p:nvPr/>
        </p:nvSpPr>
        <p:spPr>
          <a:xfrm>
            <a:off x="2914946" y="2602093"/>
            <a:ext cx="1080990" cy="761745"/>
          </a:xfrm>
          <a:prstGeom prst="rect">
            <a:avLst/>
          </a:prstGeom>
        </p:spPr>
        <p:txBody>
          <a:bodyPr wrap="none" lIns="68537" tIns="34289" rIns="68537" bIns="34289">
            <a:spAutoFit/>
          </a:bodyPr>
          <a:lstStyle/>
          <a:p>
            <a:pPr algn="ctr"/>
            <a:r>
              <a:rPr lang="en-US" altLang="zh-CN" sz="1500" dirty="0"/>
              <a:t>mRNA</a:t>
            </a:r>
          </a:p>
          <a:p>
            <a:pPr algn="ctr"/>
            <a:r>
              <a:rPr lang="en-US" altLang="zh-CN" sz="1500" dirty="0">
                <a:solidFill>
                  <a:srgbClr val="C00000"/>
                </a:solidFill>
              </a:rPr>
              <a:t>methylation</a:t>
            </a:r>
          </a:p>
          <a:p>
            <a:pPr algn="ctr"/>
            <a:r>
              <a:rPr lang="en-US" altLang="zh-CN" sz="1500" dirty="0">
                <a:solidFill>
                  <a:schemeClr val="bg1">
                    <a:lumMod val="65000"/>
                  </a:schemeClr>
                </a:solidFill>
              </a:rPr>
              <a:t>MicroRNA</a:t>
            </a:r>
          </a:p>
        </p:txBody>
      </p:sp>
      <p:sp>
        <p:nvSpPr>
          <p:cNvPr id="16" name="文本框 15"/>
          <p:cNvSpPr txBox="1"/>
          <p:nvPr/>
        </p:nvSpPr>
        <p:spPr>
          <a:xfrm>
            <a:off x="3004574" y="3990496"/>
            <a:ext cx="1220103" cy="300080"/>
          </a:xfrm>
          <a:prstGeom prst="rect">
            <a:avLst/>
          </a:prstGeom>
          <a:noFill/>
        </p:spPr>
        <p:txBody>
          <a:bodyPr wrap="square" lIns="68537" tIns="34289" rIns="68537" bIns="34289" rtlCol="0">
            <a:spAutoFit/>
          </a:bodyPr>
          <a:lstStyle/>
          <a:p>
            <a:pPr algn="ctr"/>
            <a:r>
              <a:rPr lang="en-US" altLang="zh-CN" sz="1500" dirty="0">
                <a:solidFill>
                  <a:schemeClr val="bg1">
                    <a:lumMod val="65000"/>
                  </a:schemeClr>
                </a:solidFill>
              </a:rPr>
              <a:t>Microbiome</a:t>
            </a:r>
          </a:p>
        </p:txBody>
      </p:sp>
      <p:sp>
        <p:nvSpPr>
          <p:cNvPr id="23" name="文本框 22"/>
          <p:cNvSpPr txBox="1"/>
          <p:nvPr/>
        </p:nvSpPr>
        <p:spPr>
          <a:xfrm>
            <a:off x="6673017" y="664722"/>
            <a:ext cx="2477548" cy="761747"/>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Frequency of  ERG mutations and expressions in CaP of </a:t>
            </a:r>
          </a:p>
          <a:p>
            <a:r>
              <a:rPr lang="en-US" altLang="zh-CN" sz="1500" b="1" dirty="0">
                <a:solidFill>
                  <a:schemeClr val="bg1">
                    <a:lumMod val="65000"/>
                  </a:schemeClr>
                </a:solidFill>
              </a:rPr>
              <a:t>CA, AA and Asians</a:t>
            </a:r>
          </a:p>
        </p:txBody>
      </p:sp>
      <p:sp>
        <p:nvSpPr>
          <p:cNvPr id="27" name="文本框 26"/>
          <p:cNvSpPr txBox="1"/>
          <p:nvPr/>
        </p:nvSpPr>
        <p:spPr>
          <a:xfrm>
            <a:off x="6674112" y="2675259"/>
            <a:ext cx="2477548" cy="530915"/>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How drivers regulate the cancer cell gene expression?</a:t>
            </a:r>
          </a:p>
        </p:txBody>
      </p:sp>
      <p:sp>
        <p:nvSpPr>
          <p:cNvPr id="28" name="文本框 27"/>
          <p:cNvSpPr txBox="1"/>
          <p:nvPr/>
        </p:nvSpPr>
        <p:spPr>
          <a:xfrm>
            <a:off x="6685734" y="3759176"/>
            <a:ext cx="2477548" cy="761745"/>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What kind of bacteria species are specifically increased or decreased in prostate cancer?</a:t>
            </a:r>
          </a:p>
        </p:txBody>
      </p:sp>
      <p:sp>
        <p:nvSpPr>
          <p:cNvPr id="29" name="文本框 28"/>
          <p:cNvSpPr txBox="1"/>
          <p:nvPr/>
        </p:nvSpPr>
        <p:spPr>
          <a:xfrm>
            <a:off x="2841698" y="1199975"/>
            <a:ext cx="1154238" cy="761745"/>
          </a:xfrm>
          <a:prstGeom prst="rect">
            <a:avLst/>
          </a:prstGeom>
          <a:noFill/>
        </p:spPr>
        <p:txBody>
          <a:bodyPr wrap="square" lIns="68537" tIns="34289" rIns="68537" bIns="34289" rtlCol="0">
            <a:spAutoFit/>
          </a:bodyPr>
          <a:lstStyle/>
          <a:p>
            <a:pPr algn="ctr"/>
            <a:r>
              <a:rPr lang="en-US" altLang="zh-CN" sz="1500" dirty="0">
                <a:solidFill>
                  <a:schemeClr val="bg1">
                    <a:lumMod val="65000"/>
                  </a:schemeClr>
                </a:solidFill>
              </a:rPr>
              <a:t>Mutation</a:t>
            </a:r>
          </a:p>
          <a:p>
            <a:pPr algn="ctr"/>
            <a:r>
              <a:rPr lang="en-US" altLang="zh-CN" sz="1500" dirty="0"/>
              <a:t>CNV</a:t>
            </a:r>
          </a:p>
          <a:p>
            <a:pPr algn="ctr"/>
            <a:r>
              <a:rPr lang="en-US" altLang="zh-CN" sz="1500" dirty="0"/>
              <a:t>Fusion</a:t>
            </a:r>
          </a:p>
        </p:txBody>
      </p:sp>
      <p:sp>
        <p:nvSpPr>
          <p:cNvPr id="3" name="圆角矩形 2"/>
          <p:cNvSpPr/>
          <p:nvPr/>
        </p:nvSpPr>
        <p:spPr>
          <a:xfrm>
            <a:off x="4474075" y="517951"/>
            <a:ext cx="1910630" cy="1096493"/>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schemeClr val="bg1">
                    <a:lumMod val="65000"/>
                  </a:schemeClr>
                </a:solidFill>
              </a:rPr>
              <a:t>Validation of the ERG driver genes in new (mainly Chinese) samples</a:t>
            </a:r>
          </a:p>
        </p:txBody>
      </p:sp>
      <p:sp>
        <p:nvSpPr>
          <p:cNvPr id="21" name="圆角矩形 20"/>
          <p:cNvSpPr/>
          <p:nvPr/>
        </p:nvSpPr>
        <p:spPr>
          <a:xfrm>
            <a:off x="4529567" y="2557599"/>
            <a:ext cx="1855159" cy="755165"/>
          </a:xfrm>
          <a:prstGeom prst="roundRect">
            <a:avLst/>
          </a:prstGeom>
          <a:solidFill>
            <a:srgbClr val="D2DEEF"/>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prstClr val="black"/>
                </a:solidFill>
              </a:rPr>
              <a:t>Identification of regulatory targets of drivers </a:t>
            </a:r>
          </a:p>
        </p:txBody>
      </p:sp>
      <p:sp>
        <p:nvSpPr>
          <p:cNvPr id="22" name="圆角矩形 21"/>
          <p:cNvSpPr/>
          <p:nvPr/>
        </p:nvSpPr>
        <p:spPr>
          <a:xfrm>
            <a:off x="4543161" y="3530285"/>
            <a:ext cx="1840468" cy="1212195"/>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37" tIns="34289" rIns="68537" bIns="34289"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1500" b="1" dirty="0">
                <a:solidFill>
                  <a:schemeClr val="bg1">
                    <a:lumMod val="65000"/>
                  </a:schemeClr>
                </a:solidFill>
              </a:rPr>
              <a:t>Identification of bacterial species (profiles) in cancer as potential biomarkers/targets</a:t>
            </a:r>
          </a:p>
        </p:txBody>
      </p:sp>
      <p:sp>
        <p:nvSpPr>
          <p:cNvPr id="36" name="圆角矩形 35"/>
          <p:cNvSpPr/>
          <p:nvPr/>
        </p:nvSpPr>
        <p:spPr>
          <a:xfrm>
            <a:off x="81617" y="1365576"/>
            <a:ext cx="2049099" cy="2948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algn="ctr"/>
            <a:r>
              <a:rPr lang="en-US" altLang="zh-CN" b="1" dirty="0">
                <a:solidFill>
                  <a:srgbClr val="7030A0"/>
                </a:solidFill>
              </a:rPr>
              <a:t>PRAD Data</a:t>
            </a:r>
          </a:p>
          <a:p>
            <a:r>
              <a:rPr lang="en-US" altLang="zh-CN" sz="1500" b="1" dirty="0">
                <a:solidFill>
                  <a:schemeClr val="tx1"/>
                </a:solidFill>
                <a:latin typeface="+mj-lt"/>
              </a:rPr>
              <a:t>CPDR data</a:t>
            </a:r>
            <a:r>
              <a:rPr lang="en-US" altLang="zh-CN" sz="1500" dirty="0">
                <a:solidFill>
                  <a:schemeClr val="tx1"/>
                </a:solidFill>
                <a:latin typeface="+mj-lt"/>
              </a:rPr>
              <a:t>: </a:t>
            </a:r>
          </a:p>
          <a:p>
            <a:r>
              <a:rPr lang="en-US" altLang="zh-CN" sz="1500" dirty="0">
                <a:solidFill>
                  <a:schemeClr val="tx1"/>
                </a:solidFill>
                <a:latin typeface="+mj-lt"/>
              </a:rPr>
              <a:t>(7 AA + 7 CA)</a:t>
            </a:r>
          </a:p>
          <a:p>
            <a:r>
              <a:rPr lang="en-US" altLang="zh-CN" sz="1500" dirty="0">
                <a:solidFill>
                  <a:schemeClr val="tx1"/>
                </a:solidFill>
                <a:latin typeface="+mj-lt"/>
              </a:rPr>
              <a:t>WGS  RNA-</a:t>
            </a:r>
            <a:r>
              <a:rPr lang="en-US" altLang="zh-CN" sz="1500" dirty="0" err="1">
                <a:solidFill>
                  <a:schemeClr val="tx1"/>
                </a:solidFill>
                <a:latin typeface="+mj-lt"/>
              </a:rPr>
              <a:t>Seq</a:t>
            </a:r>
            <a:endParaRPr lang="en-US" altLang="zh-CN" sz="1500" dirty="0">
              <a:solidFill>
                <a:schemeClr val="tx1"/>
              </a:solidFill>
              <a:latin typeface="+mj-lt"/>
            </a:endParaRPr>
          </a:p>
          <a:p>
            <a:r>
              <a:rPr lang="en-US" altLang="zh-CN" sz="1500" b="1" dirty="0">
                <a:solidFill>
                  <a:schemeClr val="tx1"/>
                </a:solidFill>
                <a:latin typeface="+mj-lt"/>
              </a:rPr>
              <a:t>Public Chinese data</a:t>
            </a:r>
            <a:r>
              <a:rPr lang="en-US" altLang="zh-CN" sz="1500" dirty="0">
                <a:solidFill>
                  <a:schemeClr val="tx1"/>
                </a:solidFill>
                <a:latin typeface="+mj-lt"/>
              </a:rPr>
              <a:t>: (14 Chinese)</a:t>
            </a:r>
          </a:p>
          <a:p>
            <a:r>
              <a:rPr lang="en-US" altLang="zh-CN" sz="1500" dirty="0">
                <a:solidFill>
                  <a:schemeClr val="tx1"/>
                </a:solidFill>
                <a:latin typeface="+mj-lt"/>
              </a:rPr>
              <a:t>RNA-Seq</a:t>
            </a:r>
          </a:p>
          <a:p>
            <a:r>
              <a:rPr lang="en-US" altLang="zh-CN" sz="1500" b="1" dirty="0">
                <a:solidFill>
                  <a:schemeClr val="tx1"/>
                </a:solidFill>
                <a:latin typeface="+mj-lt"/>
              </a:rPr>
              <a:t>TCGA PRAD data</a:t>
            </a:r>
            <a:r>
              <a:rPr lang="en-US" altLang="zh-CN" sz="1500" dirty="0">
                <a:solidFill>
                  <a:schemeClr val="tx1"/>
                </a:solidFill>
                <a:latin typeface="+mj-lt"/>
              </a:rPr>
              <a:t>: </a:t>
            </a:r>
          </a:p>
          <a:p>
            <a:r>
              <a:rPr lang="en-US" altLang="zh-CN" sz="1500" dirty="0">
                <a:solidFill>
                  <a:schemeClr val="tx1"/>
                </a:solidFill>
                <a:latin typeface="+mj-lt"/>
              </a:rPr>
              <a:t>(497 patients; level 3)</a:t>
            </a:r>
          </a:p>
          <a:p>
            <a:r>
              <a:rPr lang="en-US" altLang="zh-CN" sz="1500" dirty="0">
                <a:solidFill>
                  <a:schemeClr val="tx1"/>
                </a:solidFill>
              </a:rPr>
              <a:t>RNA-</a:t>
            </a:r>
            <a:r>
              <a:rPr lang="en-US" altLang="zh-CN" sz="1500" dirty="0" err="1">
                <a:solidFill>
                  <a:schemeClr val="tx1"/>
                </a:solidFill>
              </a:rPr>
              <a:t>Seq</a:t>
            </a:r>
            <a:r>
              <a:rPr lang="en-US" altLang="zh-CN" sz="1500" dirty="0">
                <a:solidFill>
                  <a:schemeClr val="tx1"/>
                </a:solidFill>
              </a:rPr>
              <a:t>  CNV  Methylation </a:t>
            </a:r>
          </a:p>
        </p:txBody>
      </p:sp>
      <p:cxnSp>
        <p:nvCxnSpPr>
          <p:cNvPr id="45" name="直接箭头连接符 44"/>
          <p:cNvCxnSpPr>
            <a:endCxn id="3" idx="1"/>
          </p:cNvCxnSpPr>
          <p:nvPr/>
        </p:nvCxnSpPr>
        <p:spPr>
          <a:xfrm flipV="1">
            <a:off x="3873711" y="1066168"/>
            <a:ext cx="600364" cy="331544"/>
          </a:xfrm>
          <a:prstGeom prst="straightConnector1">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873710" y="1632774"/>
            <a:ext cx="562366" cy="44166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3987400" y="2119719"/>
            <a:ext cx="448676" cy="5760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endCxn id="22" idx="1"/>
          </p:cNvCxnSpPr>
          <p:nvPr/>
        </p:nvCxnSpPr>
        <p:spPr>
          <a:xfrm>
            <a:off x="4283968" y="4136383"/>
            <a:ext cx="259193" cy="0"/>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4050251" y="2941818"/>
            <a:ext cx="430109" cy="1150510"/>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3779914" y="1632771"/>
            <a:ext cx="725750" cy="12071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673017" y="1706023"/>
            <a:ext cx="2477548" cy="761747"/>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Find other drivers for ERG-fusion negative samples/populations?</a:t>
            </a:r>
          </a:p>
        </p:txBody>
      </p:sp>
      <p:cxnSp>
        <p:nvCxnSpPr>
          <p:cNvPr id="75" name="直接箭头连接符 74"/>
          <p:cNvCxnSpPr/>
          <p:nvPr/>
        </p:nvCxnSpPr>
        <p:spPr>
          <a:xfrm flipV="1">
            <a:off x="6384733" y="1057190"/>
            <a:ext cx="288311" cy="1002"/>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endCxn id="67" idx="1"/>
          </p:cNvCxnSpPr>
          <p:nvPr/>
        </p:nvCxnSpPr>
        <p:spPr>
          <a:xfrm>
            <a:off x="6384733" y="2086262"/>
            <a:ext cx="288311" cy="6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21" idx="3"/>
          </p:cNvCxnSpPr>
          <p:nvPr/>
        </p:nvCxnSpPr>
        <p:spPr>
          <a:xfrm flipV="1">
            <a:off x="6339592" y="2928793"/>
            <a:ext cx="324992" cy="638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22" idx="3"/>
            <a:endCxn id="28" idx="1"/>
          </p:cNvCxnSpPr>
          <p:nvPr/>
        </p:nvCxnSpPr>
        <p:spPr>
          <a:xfrm>
            <a:off x="6383629" y="4136383"/>
            <a:ext cx="302105" cy="3666"/>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63175" y="184156"/>
            <a:ext cx="2337840" cy="715580"/>
          </a:xfrm>
          <a:prstGeom prst="rect">
            <a:avLst/>
          </a:prstGeom>
          <a:noFill/>
        </p:spPr>
        <p:txBody>
          <a:bodyPr wrap="square" lIns="68537" tIns="34289" rIns="68537" bIns="34289" rtlCol="0">
            <a:spAutoFit/>
          </a:bodyPr>
          <a:lstStyle/>
          <a:p>
            <a:r>
              <a:rPr lang="en-US" altLang="zh-CN" sz="2100" b="1" dirty="0"/>
              <a:t>Analyses—multi-“omics” approach</a:t>
            </a:r>
          </a:p>
        </p:txBody>
      </p:sp>
      <p:sp>
        <p:nvSpPr>
          <p:cNvPr id="43" name="文本框 42"/>
          <p:cNvSpPr txBox="1"/>
          <p:nvPr/>
        </p:nvSpPr>
        <p:spPr>
          <a:xfrm>
            <a:off x="429988" y="4336992"/>
            <a:ext cx="1304204" cy="438581"/>
          </a:xfrm>
          <a:prstGeom prst="rect">
            <a:avLst/>
          </a:prstGeom>
          <a:noFill/>
        </p:spPr>
        <p:txBody>
          <a:bodyPr wrap="none" lIns="68537" tIns="34289" rIns="68537" bIns="34289" rtlCol="0">
            <a:spAutoFit/>
          </a:bodyPr>
          <a:lstStyle/>
          <a:p>
            <a:r>
              <a:rPr lang="en-US" altLang="zh-CN" sz="2400" b="1" dirty="0">
                <a:solidFill>
                  <a:srgbClr val="7030A0"/>
                </a:solidFill>
              </a:rPr>
              <a:t>Resource</a:t>
            </a:r>
          </a:p>
        </p:txBody>
      </p:sp>
      <p:sp>
        <p:nvSpPr>
          <p:cNvPr id="44" name="文本框 43"/>
          <p:cNvSpPr txBox="1"/>
          <p:nvPr/>
        </p:nvSpPr>
        <p:spPr>
          <a:xfrm>
            <a:off x="5018889" y="140339"/>
            <a:ext cx="693940" cy="392415"/>
          </a:xfrm>
          <a:prstGeom prst="rect">
            <a:avLst/>
          </a:prstGeom>
          <a:noFill/>
        </p:spPr>
        <p:txBody>
          <a:bodyPr wrap="none" lIns="68537" tIns="34289" rIns="68537" bIns="34289" rtlCol="0">
            <a:spAutoFit/>
          </a:bodyPr>
          <a:lstStyle/>
          <a:p>
            <a:r>
              <a:rPr lang="en-US" altLang="zh-CN" sz="2100" b="1" dirty="0"/>
              <a:t>Aims</a:t>
            </a:r>
          </a:p>
        </p:txBody>
      </p:sp>
      <p:sp>
        <p:nvSpPr>
          <p:cNvPr id="47" name="文本框 46"/>
          <p:cNvSpPr txBox="1"/>
          <p:nvPr/>
        </p:nvSpPr>
        <p:spPr>
          <a:xfrm>
            <a:off x="6545161" y="136976"/>
            <a:ext cx="2618120" cy="392415"/>
          </a:xfrm>
          <a:prstGeom prst="rect">
            <a:avLst/>
          </a:prstGeom>
          <a:noFill/>
        </p:spPr>
        <p:txBody>
          <a:bodyPr wrap="none" lIns="68537" tIns="34289" rIns="68537" bIns="34289" rtlCol="0">
            <a:spAutoFit/>
          </a:bodyPr>
          <a:lstStyle/>
          <a:p>
            <a:r>
              <a:rPr lang="en-US" altLang="zh-CN" sz="2100" b="1" dirty="0"/>
              <a:t>Questions/Hypothesis</a:t>
            </a:r>
          </a:p>
        </p:txBody>
      </p:sp>
      <p:sp>
        <p:nvSpPr>
          <p:cNvPr id="2" name="文本框 1"/>
          <p:cNvSpPr txBox="1"/>
          <p:nvPr/>
        </p:nvSpPr>
        <p:spPr>
          <a:xfrm>
            <a:off x="1742972" y="4726040"/>
            <a:ext cx="7278627" cy="346249"/>
          </a:xfrm>
          <a:prstGeom prst="rect">
            <a:avLst/>
          </a:prstGeom>
          <a:noFill/>
        </p:spPr>
        <p:txBody>
          <a:bodyPr wrap="none" lIns="68537" tIns="34289" rIns="68537" bIns="34289" rtlCol="0">
            <a:spAutoFit/>
          </a:bodyPr>
          <a:lstStyle/>
          <a:p>
            <a:r>
              <a:rPr lang="en-US" altLang="zh-CN" b="1" dirty="0"/>
              <a:t>Early Detection Markers for Screening, Diagnosis, Treatment and Prognosis</a:t>
            </a:r>
            <a:endParaRPr lang="zh-CN" altLang="en-US" b="1" dirty="0"/>
          </a:p>
        </p:txBody>
      </p:sp>
      <p:cxnSp>
        <p:nvCxnSpPr>
          <p:cNvPr id="39" name="直接箭头连接符 38"/>
          <p:cNvCxnSpPr/>
          <p:nvPr/>
        </p:nvCxnSpPr>
        <p:spPr>
          <a:xfrm>
            <a:off x="4006303" y="2859782"/>
            <a:ext cx="4539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73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11799" y="1488838"/>
            <a:ext cx="1795412" cy="538601"/>
          </a:xfrm>
          <a:prstGeom prst="rect">
            <a:avLst/>
          </a:prstGeom>
        </p:spPr>
        <p:txBody>
          <a:bodyPr wrap="none" lIns="91432" tIns="45716" rIns="91432" bIns="45716">
            <a:spAutoFit/>
          </a:bodyPr>
          <a:lstStyle/>
          <a:p>
            <a:pPr algn="ctr"/>
            <a:r>
              <a:rPr lang="en-US" altLang="zh-CN" sz="1500" dirty="0"/>
              <a:t>Expression data</a:t>
            </a:r>
          </a:p>
          <a:p>
            <a:pPr algn="ctr"/>
            <a:r>
              <a:rPr lang="en-US" altLang="zh-CN" sz="1400" dirty="0" smtClean="0"/>
              <a:t>(diff-expressed genes)</a:t>
            </a:r>
            <a:endParaRPr lang="zh-CN" altLang="en-US" sz="1400" dirty="0"/>
          </a:p>
        </p:txBody>
      </p:sp>
      <p:sp>
        <p:nvSpPr>
          <p:cNvPr id="6" name="矩形 5"/>
          <p:cNvSpPr/>
          <p:nvPr/>
        </p:nvSpPr>
        <p:spPr>
          <a:xfrm>
            <a:off x="1421406" y="860013"/>
            <a:ext cx="1590676" cy="323158"/>
          </a:xfrm>
          <a:prstGeom prst="rect">
            <a:avLst/>
          </a:prstGeom>
        </p:spPr>
        <p:txBody>
          <a:bodyPr wrap="square" lIns="91432" tIns="45716" rIns="91432" bIns="45716">
            <a:spAutoFit/>
          </a:bodyPr>
          <a:lstStyle/>
          <a:p>
            <a:r>
              <a:rPr lang="en-US" altLang="zh-CN" sz="1500" dirty="0">
                <a:solidFill>
                  <a:prstClr val="black"/>
                </a:solidFill>
              </a:rPr>
              <a:t>TCGA</a:t>
            </a:r>
            <a:r>
              <a:rPr lang="en-US" altLang="zh-CN" sz="1400" dirty="0">
                <a:solidFill>
                  <a:prstClr val="black"/>
                </a:solidFill>
              </a:rPr>
              <a:t> samples</a:t>
            </a:r>
          </a:p>
        </p:txBody>
      </p:sp>
      <p:sp>
        <p:nvSpPr>
          <p:cNvPr id="8" name="矩形 7"/>
          <p:cNvSpPr/>
          <p:nvPr/>
        </p:nvSpPr>
        <p:spPr>
          <a:xfrm>
            <a:off x="4685" y="1459484"/>
            <a:ext cx="2128035" cy="553991"/>
          </a:xfrm>
          <a:prstGeom prst="rect">
            <a:avLst/>
          </a:prstGeom>
        </p:spPr>
        <p:txBody>
          <a:bodyPr wrap="square" lIns="91432" tIns="45716" rIns="91432" bIns="45716">
            <a:spAutoFit/>
          </a:bodyPr>
          <a:lstStyle/>
          <a:p>
            <a:pPr algn="ctr"/>
            <a:r>
              <a:rPr lang="en-US" altLang="zh-CN" sz="1500" dirty="0">
                <a:solidFill>
                  <a:prstClr val="black"/>
                </a:solidFill>
              </a:rPr>
              <a:t>CNV/methylation/miRNA data</a:t>
            </a:r>
            <a:r>
              <a:rPr lang="en-US" altLang="zh-CN" sz="1400" dirty="0">
                <a:solidFill>
                  <a:prstClr val="black"/>
                </a:solidFill>
              </a:rPr>
              <a:t> </a:t>
            </a:r>
            <a:endParaRPr lang="zh-CN" altLang="en-US" sz="1400" dirty="0">
              <a:solidFill>
                <a:prstClr val="black"/>
              </a:solidFill>
            </a:endParaRPr>
          </a:p>
        </p:txBody>
      </p:sp>
      <p:sp>
        <p:nvSpPr>
          <p:cNvPr id="11" name="矩形 10"/>
          <p:cNvSpPr/>
          <p:nvPr/>
        </p:nvSpPr>
        <p:spPr>
          <a:xfrm>
            <a:off x="1804552" y="2331812"/>
            <a:ext cx="3009900" cy="941942"/>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sz="1400">
              <a:solidFill>
                <a:prstClr val="white"/>
              </a:solidFill>
            </a:endParaRPr>
          </a:p>
        </p:txBody>
      </p:sp>
      <p:sp>
        <p:nvSpPr>
          <p:cNvPr id="9" name="矩形 8"/>
          <p:cNvSpPr/>
          <p:nvPr/>
        </p:nvSpPr>
        <p:spPr>
          <a:xfrm>
            <a:off x="2646779" y="2347879"/>
            <a:ext cx="1424364" cy="307817"/>
          </a:xfrm>
          <a:prstGeom prst="rect">
            <a:avLst/>
          </a:prstGeom>
        </p:spPr>
        <p:txBody>
          <a:bodyPr wrap="none" lIns="91432" tIns="45716" rIns="91432" bIns="45716">
            <a:spAutoFit/>
          </a:bodyPr>
          <a:lstStyle/>
          <a:p>
            <a:r>
              <a:rPr lang="en-US" altLang="zh-CN" sz="1400" dirty="0">
                <a:solidFill>
                  <a:prstClr val="black"/>
                </a:solidFill>
              </a:rPr>
              <a:t>Single modulator</a:t>
            </a:r>
          </a:p>
        </p:txBody>
      </p:sp>
      <p:sp>
        <p:nvSpPr>
          <p:cNvPr id="10" name="矩形 9"/>
          <p:cNvSpPr/>
          <p:nvPr/>
        </p:nvSpPr>
        <p:spPr>
          <a:xfrm>
            <a:off x="1910564" y="2769958"/>
            <a:ext cx="2883610" cy="523309"/>
          </a:xfrm>
          <a:prstGeom prst="rect">
            <a:avLst/>
          </a:prstGeom>
        </p:spPr>
        <p:txBody>
          <a:bodyPr wrap="none" lIns="91432" tIns="45716" rIns="91432" bIns="45716">
            <a:spAutoFit/>
          </a:bodyPr>
          <a:lstStyle/>
          <a:p>
            <a:pPr algn="ctr"/>
            <a:r>
              <a:rPr lang="en-US" altLang="zh-CN" sz="1400" dirty="0">
                <a:solidFill>
                  <a:prstClr val="black"/>
                </a:solidFill>
              </a:rPr>
              <a:t>Module network </a:t>
            </a:r>
          </a:p>
          <a:p>
            <a:pPr algn="ctr"/>
            <a:r>
              <a:rPr lang="en-US" altLang="zh-CN" sz="1400" dirty="0">
                <a:solidFill>
                  <a:prstClr val="black"/>
                </a:solidFill>
              </a:rPr>
              <a:t>(learn regulatory program iteratively)</a:t>
            </a:r>
          </a:p>
        </p:txBody>
      </p:sp>
      <p:sp>
        <p:nvSpPr>
          <p:cNvPr id="12" name="下箭头 11"/>
          <p:cNvSpPr/>
          <p:nvPr/>
        </p:nvSpPr>
        <p:spPr>
          <a:xfrm>
            <a:off x="3239494" y="2624875"/>
            <a:ext cx="112874" cy="181806"/>
          </a:xfrm>
          <a:prstGeom prst="down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sz="1400">
              <a:solidFill>
                <a:prstClr val="white"/>
              </a:solidFill>
            </a:endParaRPr>
          </a:p>
        </p:txBody>
      </p:sp>
      <p:sp>
        <p:nvSpPr>
          <p:cNvPr id="13" name="矩形 12"/>
          <p:cNvSpPr/>
          <p:nvPr/>
        </p:nvSpPr>
        <p:spPr>
          <a:xfrm>
            <a:off x="1058252" y="2668183"/>
            <a:ext cx="846995" cy="307817"/>
          </a:xfrm>
          <a:prstGeom prst="rect">
            <a:avLst/>
          </a:prstGeom>
        </p:spPr>
        <p:txBody>
          <a:bodyPr wrap="none" lIns="91432" tIns="45716" rIns="91432" bIns="45716">
            <a:spAutoFit/>
          </a:bodyPr>
          <a:lstStyle/>
          <a:p>
            <a:r>
              <a:rPr lang="en-US" altLang="zh-CN" sz="1400" b="1" dirty="0">
                <a:solidFill>
                  <a:schemeClr val="accent2">
                    <a:lumMod val="75000"/>
                  </a:schemeClr>
                </a:solidFill>
              </a:rPr>
              <a:t>CONEXIC</a:t>
            </a:r>
            <a:endParaRPr lang="zh-CN" altLang="en-US" sz="1400" b="1" dirty="0">
              <a:solidFill>
                <a:schemeClr val="accent2">
                  <a:lumMod val="75000"/>
                </a:schemeClr>
              </a:solidFill>
            </a:endParaRPr>
          </a:p>
        </p:txBody>
      </p:sp>
      <p:sp>
        <p:nvSpPr>
          <p:cNvPr id="14" name="左大括号 13"/>
          <p:cNvSpPr/>
          <p:nvPr/>
        </p:nvSpPr>
        <p:spPr>
          <a:xfrm rot="16200000">
            <a:off x="3186560" y="-113361"/>
            <a:ext cx="228259" cy="4484865"/>
          </a:xfrm>
          <a:prstGeom prst="leftBrac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zh-CN" altLang="en-US" sz="1400">
              <a:solidFill>
                <a:prstClr val="black"/>
              </a:solidFill>
            </a:endParaRPr>
          </a:p>
        </p:txBody>
      </p:sp>
      <p:sp>
        <p:nvSpPr>
          <p:cNvPr id="15" name="左大括号 14"/>
          <p:cNvSpPr/>
          <p:nvPr/>
        </p:nvSpPr>
        <p:spPr>
          <a:xfrm rot="16200000" flipH="1">
            <a:off x="2099329" y="206442"/>
            <a:ext cx="220784" cy="2285298"/>
          </a:xfrm>
          <a:prstGeom prst="leftBrac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zh-CN" altLang="en-US" sz="1400">
              <a:solidFill>
                <a:schemeClr val="accent2"/>
              </a:solidFill>
            </a:endParaRPr>
          </a:p>
        </p:txBody>
      </p:sp>
      <p:sp>
        <p:nvSpPr>
          <p:cNvPr id="16" name="矩形 15"/>
          <p:cNvSpPr/>
          <p:nvPr/>
        </p:nvSpPr>
        <p:spPr>
          <a:xfrm>
            <a:off x="2153000" y="3904776"/>
            <a:ext cx="2404344" cy="323158"/>
          </a:xfrm>
          <a:prstGeom prst="rect">
            <a:avLst/>
          </a:prstGeom>
          <a:ln w="12700">
            <a:solidFill>
              <a:schemeClr val="accent2"/>
            </a:solidFill>
          </a:ln>
        </p:spPr>
        <p:txBody>
          <a:bodyPr wrap="none" lIns="91432" tIns="45716" rIns="91432" bIns="45716">
            <a:spAutoFit/>
          </a:bodyPr>
          <a:lstStyle/>
          <a:p>
            <a:r>
              <a:rPr lang="en-US" altLang="zh-CN" sz="1500" b="1" dirty="0">
                <a:solidFill>
                  <a:prstClr val="black"/>
                </a:solidFill>
              </a:rPr>
              <a:t>drivers</a:t>
            </a:r>
            <a:r>
              <a:rPr lang="en-US" altLang="zh-CN" sz="1500" dirty="0">
                <a:solidFill>
                  <a:prstClr val="black"/>
                </a:solidFill>
              </a:rPr>
              <a:t> (detected &gt;60 times)</a:t>
            </a:r>
            <a:endParaRPr lang="zh-CN" altLang="en-US" sz="1500" dirty="0">
              <a:solidFill>
                <a:prstClr val="black"/>
              </a:solidFill>
            </a:endParaRPr>
          </a:p>
        </p:txBody>
      </p:sp>
      <p:sp>
        <p:nvSpPr>
          <p:cNvPr id="18" name="下箭头 17"/>
          <p:cNvSpPr/>
          <p:nvPr/>
        </p:nvSpPr>
        <p:spPr>
          <a:xfrm>
            <a:off x="3239494" y="3346830"/>
            <a:ext cx="112874" cy="451663"/>
          </a:xfrm>
          <a:prstGeom prst="down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sz="1400">
              <a:solidFill>
                <a:prstClr val="white"/>
              </a:solidFill>
            </a:endParaRPr>
          </a:p>
        </p:txBody>
      </p:sp>
      <p:sp>
        <p:nvSpPr>
          <p:cNvPr id="20" name="矩形 19"/>
          <p:cNvSpPr/>
          <p:nvPr/>
        </p:nvSpPr>
        <p:spPr>
          <a:xfrm>
            <a:off x="5025987" y="1059376"/>
            <a:ext cx="2848072" cy="954099"/>
          </a:xfrm>
          <a:prstGeom prst="rect">
            <a:avLst/>
          </a:prstGeom>
        </p:spPr>
        <p:txBody>
          <a:bodyPr wrap="none" lIns="91432" tIns="45716" rIns="91432" bIns="45716">
            <a:spAutoFit/>
          </a:bodyPr>
          <a:lstStyle/>
          <a:p>
            <a:pPr algn="ctr"/>
            <a:r>
              <a:rPr lang="en-US" altLang="zh-CN" sz="1400" dirty="0"/>
              <a:t>Candidate regulators</a:t>
            </a:r>
            <a:endParaRPr lang="zh-CN" altLang="en-US" sz="1200" dirty="0"/>
          </a:p>
          <a:p>
            <a:pPr algn="ctr"/>
            <a:r>
              <a:rPr lang="en-US" altLang="zh-CN" sz="1400" dirty="0" smtClean="0"/>
              <a:t>(significantly </a:t>
            </a:r>
            <a:r>
              <a:rPr lang="en-US" altLang="zh-CN" sz="1400" dirty="0"/>
              <a:t>CNV alteration (SCNA</a:t>
            </a:r>
            <a:r>
              <a:rPr lang="en-US" altLang="zh-CN" sz="1400" dirty="0" smtClean="0"/>
              <a:t>); </a:t>
            </a:r>
          </a:p>
          <a:p>
            <a:pPr algn="ctr"/>
            <a:r>
              <a:rPr lang="en-US" altLang="zh-CN" sz="1400" dirty="0"/>
              <a:t>o</a:t>
            </a:r>
            <a:r>
              <a:rPr lang="en-US" altLang="zh-CN" sz="1400" dirty="0" smtClean="0"/>
              <a:t>r differentially</a:t>
            </a:r>
            <a:r>
              <a:rPr lang="en-US" altLang="zh-CN" sz="1400" dirty="0"/>
              <a:t> methylated </a:t>
            </a:r>
            <a:r>
              <a:rPr lang="en-US" altLang="zh-CN" sz="1400" dirty="0" smtClean="0"/>
              <a:t>genes</a:t>
            </a:r>
            <a:r>
              <a:rPr lang="en-US" altLang="zh-CN" sz="1400" dirty="0"/>
              <a:t>;</a:t>
            </a:r>
            <a:r>
              <a:rPr lang="en-US" altLang="zh-CN" sz="1400" dirty="0" smtClean="0"/>
              <a:t> </a:t>
            </a:r>
          </a:p>
          <a:p>
            <a:pPr algn="ctr"/>
            <a:r>
              <a:rPr lang="en-US" altLang="zh-CN" sz="1400" dirty="0"/>
              <a:t>or </a:t>
            </a:r>
            <a:r>
              <a:rPr lang="en-US" altLang="zh-CN" sz="1400" dirty="0" smtClean="0"/>
              <a:t>differentially expressed </a:t>
            </a:r>
            <a:r>
              <a:rPr lang="en-US" altLang="zh-CN" sz="1400" dirty="0" err="1" smtClean="0"/>
              <a:t>miRNAs</a:t>
            </a:r>
            <a:r>
              <a:rPr lang="en-US" altLang="zh-CN" sz="1400" dirty="0" smtClean="0"/>
              <a:t>)</a:t>
            </a:r>
            <a:endParaRPr lang="zh-CN" altLang="en-US" sz="1400" dirty="0"/>
          </a:p>
        </p:txBody>
      </p:sp>
      <p:sp>
        <p:nvSpPr>
          <p:cNvPr id="23" name="矩形 22"/>
          <p:cNvSpPr/>
          <p:nvPr/>
        </p:nvSpPr>
        <p:spPr>
          <a:xfrm>
            <a:off x="1683013" y="3434902"/>
            <a:ext cx="1654090" cy="307817"/>
          </a:xfrm>
          <a:prstGeom prst="rect">
            <a:avLst/>
          </a:prstGeom>
        </p:spPr>
        <p:txBody>
          <a:bodyPr wrap="none" lIns="91432" tIns="45716" rIns="91432" bIns="45716">
            <a:spAutoFit/>
          </a:bodyPr>
          <a:lstStyle/>
          <a:p>
            <a:r>
              <a:rPr lang="en-US" altLang="zh-CN" sz="1400" dirty="0">
                <a:solidFill>
                  <a:schemeClr val="accent2">
                    <a:lumMod val="75000"/>
                  </a:schemeClr>
                </a:solidFill>
              </a:rPr>
              <a:t>bootstrap 100 times</a:t>
            </a:r>
            <a:endParaRPr lang="zh-CN" altLang="en-US" sz="1400" dirty="0">
              <a:solidFill>
                <a:schemeClr val="accent2">
                  <a:lumMod val="75000"/>
                </a:schemeClr>
              </a:solidFill>
            </a:endParaRPr>
          </a:p>
        </p:txBody>
      </p:sp>
      <p:sp>
        <p:nvSpPr>
          <p:cNvPr id="26" name="标题 1"/>
          <p:cNvSpPr>
            <a:spLocks noGrp="1"/>
          </p:cNvSpPr>
          <p:nvPr>
            <p:ph type="title"/>
          </p:nvPr>
        </p:nvSpPr>
        <p:spPr>
          <a:xfrm>
            <a:off x="973757" y="206505"/>
            <a:ext cx="7973917" cy="360002"/>
          </a:xfrm>
        </p:spPr>
        <p:txBody>
          <a:bodyPr>
            <a:noAutofit/>
          </a:bodyPr>
          <a:lstStyle/>
          <a:p>
            <a:r>
              <a:rPr lang="en-US" altLang="zh-CN" sz="2700" dirty="0"/>
              <a:t>Method: identify drivers by integrating multi-omics data</a:t>
            </a:r>
            <a:endParaRPr lang="zh-CN" altLang="en-US" sz="2700" dirty="0"/>
          </a:p>
        </p:txBody>
      </p:sp>
      <p:sp>
        <p:nvSpPr>
          <p:cNvPr id="3" name="矩形 2"/>
          <p:cNvSpPr/>
          <p:nvPr/>
        </p:nvSpPr>
        <p:spPr>
          <a:xfrm>
            <a:off x="4931665" y="3286021"/>
            <a:ext cx="4176464" cy="1639055"/>
          </a:xfrm>
          <a:prstGeom prst="rect">
            <a:avLst/>
          </a:prstGeom>
          <a:ln>
            <a:solidFill>
              <a:schemeClr val="accent2">
                <a:lumMod val="75000"/>
              </a:schemeClr>
            </a:solidFill>
            <a:prstDash val="dashDot"/>
          </a:ln>
        </p:spPr>
        <p:txBody>
          <a:bodyPr wrap="square" lIns="68580" tIns="34290" rIns="68580" bIns="34290">
            <a:spAutoFit/>
          </a:bodyPr>
          <a:lstStyle/>
          <a:p>
            <a:r>
              <a:rPr lang="en-US" altLang="zh-CN" sz="1600" dirty="0"/>
              <a:t>We applied two methods to find race-specific drivers: </a:t>
            </a:r>
          </a:p>
          <a:p>
            <a:pPr marL="342892" indent="-342892">
              <a:buAutoNum type="alphaUcParenR"/>
            </a:pPr>
            <a:r>
              <a:rPr lang="en-US" altLang="zh-CN" sz="1400" dirty="0"/>
              <a:t>All samples were used </a:t>
            </a:r>
            <a:r>
              <a:rPr lang="en-US" altLang="zh-CN" sz="1400" b="1" dirty="0"/>
              <a:t>together</a:t>
            </a:r>
            <a:r>
              <a:rPr lang="en-US" altLang="zh-CN" sz="1400" dirty="0"/>
              <a:t> to find driver genes, then the frequency of each candidate driver gene was compared between AA and CA. </a:t>
            </a:r>
          </a:p>
          <a:p>
            <a:pPr marL="342892" indent="-342892">
              <a:buAutoNum type="alphaUcParenR"/>
            </a:pPr>
            <a:r>
              <a:rPr lang="en-US" altLang="zh-CN" sz="1400" dirty="0"/>
              <a:t>AA and CA samples were </a:t>
            </a:r>
            <a:r>
              <a:rPr lang="en-US" altLang="zh-CN" sz="1400" b="1" dirty="0"/>
              <a:t>separately</a:t>
            </a:r>
            <a:r>
              <a:rPr lang="en-US" altLang="zh-CN" sz="1400" dirty="0"/>
              <a:t> used for driver detection.</a:t>
            </a:r>
            <a:endParaRPr lang="zh-CN" altLang="zh-CN" sz="1400" dirty="0"/>
          </a:p>
        </p:txBody>
      </p:sp>
      <p:sp>
        <p:nvSpPr>
          <p:cNvPr id="25" name="五边形 24"/>
          <p:cNvSpPr/>
          <p:nvPr/>
        </p:nvSpPr>
        <p:spPr>
          <a:xfrm>
            <a:off x="-6083" y="195486"/>
            <a:ext cx="979840"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
        <p:nvSpPr>
          <p:cNvPr id="27" name="矩形 26"/>
          <p:cNvSpPr/>
          <p:nvPr/>
        </p:nvSpPr>
        <p:spPr>
          <a:xfrm>
            <a:off x="-15434" y="4912076"/>
            <a:ext cx="3685608" cy="246213"/>
          </a:xfrm>
          <a:prstGeom prst="rect">
            <a:avLst/>
          </a:prstGeom>
        </p:spPr>
        <p:txBody>
          <a:bodyPr wrap="none" lIns="91432" tIns="45716" rIns="91432" bIns="45716">
            <a:spAutoFit/>
          </a:bodyPr>
          <a:lstStyle/>
          <a:p>
            <a:r>
              <a:rPr lang="en-US" altLang="zh-CN" sz="1000" dirty="0">
                <a:solidFill>
                  <a:schemeClr val="accent2">
                    <a:lumMod val="75000"/>
                  </a:schemeClr>
                </a:solidFill>
              </a:rPr>
              <a:t>*</a:t>
            </a:r>
            <a:r>
              <a:rPr lang="en-US" altLang="zh-CN" sz="1000" dirty="0"/>
              <a:t> Cell. 2015 Nov 5;163(4):1011-25. </a:t>
            </a:r>
            <a:r>
              <a:rPr lang="en-US" altLang="zh-CN" sz="1000" dirty="0" err="1"/>
              <a:t>doi</a:t>
            </a:r>
            <a:r>
              <a:rPr lang="en-US" altLang="zh-CN" sz="1000" dirty="0"/>
              <a:t>: 10.1016/j.cell.2015.10.025.</a:t>
            </a:r>
            <a:endParaRPr lang="zh-CN" altLang="en-US" sz="1000" dirty="0"/>
          </a:p>
        </p:txBody>
      </p:sp>
    </p:spTree>
    <p:extLst>
      <p:ext uri="{BB962C8B-B14F-4D97-AF65-F5344CB8AC3E}">
        <p14:creationId xmlns:p14="http://schemas.microsoft.com/office/powerpoint/2010/main" val="67655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665874562"/>
              </p:ext>
            </p:extLst>
          </p:nvPr>
        </p:nvGraphicFramePr>
        <p:xfrm>
          <a:off x="438542" y="652926"/>
          <a:ext cx="3985353" cy="3863040"/>
        </p:xfrm>
        <a:graphic>
          <a:graphicData uri="http://schemas.openxmlformats.org/drawingml/2006/table">
            <a:tbl>
              <a:tblPr firstRow="1" firstCol="1" bandRow="1">
                <a:tableStyleId>{0E3FDE45-AF77-4B5C-9715-49D594BDF05E}</a:tableStyleId>
              </a:tblPr>
              <a:tblGrid>
                <a:gridCol w="739877">
                  <a:extLst>
                    <a:ext uri="{9D8B030D-6E8A-4147-A177-3AD203B41FA5}">
                      <a16:colId xmlns:a16="http://schemas.microsoft.com/office/drawing/2014/main" val="20000"/>
                    </a:ext>
                  </a:extLst>
                </a:gridCol>
                <a:gridCol w="502276">
                  <a:extLst>
                    <a:ext uri="{9D8B030D-6E8A-4147-A177-3AD203B41FA5}">
                      <a16:colId xmlns:a16="http://schemas.microsoft.com/office/drawing/2014/main" val="20001"/>
                    </a:ext>
                  </a:extLst>
                </a:gridCol>
                <a:gridCol w="994893">
                  <a:extLst>
                    <a:ext uri="{9D8B030D-6E8A-4147-A177-3AD203B41FA5}">
                      <a16:colId xmlns:a16="http://schemas.microsoft.com/office/drawing/2014/main" val="20002"/>
                    </a:ext>
                  </a:extLst>
                </a:gridCol>
                <a:gridCol w="965915">
                  <a:extLst>
                    <a:ext uri="{9D8B030D-6E8A-4147-A177-3AD203B41FA5}">
                      <a16:colId xmlns:a16="http://schemas.microsoft.com/office/drawing/2014/main" val="20003"/>
                    </a:ext>
                  </a:extLst>
                </a:gridCol>
                <a:gridCol w="782392">
                  <a:extLst>
                    <a:ext uri="{9D8B030D-6E8A-4147-A177-3AD203B41FA5}">
                      <a16:colId xmlns:a16="http://schemas.microsoft.com/office/drawing/2014/main" val="20004"/>
                    </a:ext>
                  </a:extLst>
                </a:gridCol>
              </a:tblGrid>
              <a:tr h="365760">
                <a:tc>
                  <a:txBody>
                    <a:bodyPr/>
                    <a:lstStyle/>
                    <a:p>
                      <a:pPr algn="ctr">
                        <a:lnSpc>
                          <a:spcPct val="150000"/>
                        </a:lnSpc>
                        <a:spcAft>
                          <a:spcPts val="0"/>
                        </a:spcAft>
                      </a:pPr>
                      <a:r>
                        <a:rPr lang="en-US" sz="1200" kern="100" dirty="0">
                          <a:effectLst/>
                        </a:rPr>
                        <a:t>Gene</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50000"/>
                        </a:lnSpc>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CNV</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Altered</a:t>
                      </a:r>
                      <a:r>
                        <a:rPr lang="en-US" altLang="zh-CN" sz="1200" kern="100" baseline="0" dirty="0" smtClean="0">
                          <a:effectLst/>
                          <a:latin typeface="Calibri" panose="020F0502020204030204" pitchFamily="34" charset="0"/>
                          <a:ea typeface="宋体" panose="02010600030101010101" pitchFamily="2" charset="-122"/>
                          <a:cs typeface="Times New Roman" panose="02020603050405020304" pitchFamily="18" charset="0"/>
                        </a:rPr>
                        <a:t> in AA</a:t>
                      </a:r>
                    </a:p>
                    <a:p>
                      <a:pPr algn="ctr">
                        <a:spcAft>
                          <a:spcPts val="0"/>
                        </a:spcAft>
                      </a:pPr>
                      <a:r>
                        <a:rPr lang="en-US" altLang="zh-CN" sz="1200" kern="100" baseline="0" dirty="0" smtClean="0">
                          <a:effectLst/>
                          <a:latin typeface="Calibri" panose="020F0502020204030204" pitchFamily="34" charset="0"/>
                          <a:ea typeface="宋体" panose="02010600030101010101" pitchFamily="2" charset="-122"/>
                          <a:cs typeface="Times New Roman" panose="02020603050405020304" pitchFamily="18" charset="0"/>
                        </a:rPr>
                        <a:t>(N = 40)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Altered in CA</a:t>
                      </a:r>
                    </a:p>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(N</a:t>
                      </a:r>
                      <a:r>
                        <a:rPr lang="en-US" altLang="zh-CN" sz="1200" kern="100" baseline="0" dirty="0" smtClean="0">
                          <a:effectLst/>
                          <a:latin typeface="Calibri" panose="020F0502020204030204" pitchFamily="34" charset="0"/>
                          <a:ea typeface="宋体" panose="02010600030101010101" pitchFamily="2" charset="-122"/>
                          <a:cs typeface="Times New Roman" panose="02020603050405020304" pitchFamily="18" charset="0"/>
                        </a:rPr>
                        <a:t> = 279</a:t>
                      </a: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00000"/>
                        </a:lnSpc>
                        <a:spcAft>
                          <a:spcPts val="0"/>
                        </a:spcAft>
                      </a:pPr>
                      <a:r>
                        <a:rPr lang="en-US" sz="1200" kern="100" dirty="0" smtClean="0">
                          <a:effectLst/>
                        </a:rPr>
                        <a:t>B</a:t>
                      </a:r>
                      <a:r>
                        <a:rPr lang="en-US" altLang="zh-CN" sz="1200" kern="100" dirty="0" smtClean="0">
                          <a:effectLst/>
                        </a:rPr>
                        <a:t>ootstrap</a:t>
                      </a:r>
                    </a:p>
                    <a:p>
                      <a:pPr algn="ctr">
                        <a:lnSpc>
                          <a:spcPct val="100000"/>
                        </a:lnSpc>
                        <a:spcAft>
                          <a:spcPts val="0"/>
                        </a:spcAft>
                      </a:pPr>
                      <a:r>
                        <a:rPr lang="en-US" altLang="zh-CN" sz="1200" kern="100" dirty="0" smtClean="0">
                          <a:effectLst/>
                        </a:rPr>
                        <a:t>frequency</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extLst>
                  <a:ext uri="{0D108BD9-81ED-4DB2-BD59-A6C34878D82A}">
                    <a16:rowId xmlns:a16="http://schemas.microsoft.com/office/drawing/2014/main" val="10000"/>
                  </a:ext>
                </a:extLst>
              </a:tr>
              <a:tr h="233152">
                <a:tc>
                  <a:txBody>
                    <a:bodyPr/>
                    <a:lstStyle/>
                    <a:p>
                      <a:pPr algn="ctr">
                        <a:spcAft>
                          <a:spcPts val="0"/>
                        </a:spcAft>
                      </a:pPr>
                      <a:r>
                        <a:rPr lang="en-US" sz="1200" kern="100" dirty="0">
                          <a:effectLst/>
                        </a:rPr>
                        <a:t>ERG</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4</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64</a:t>
                      </a:r>
                    </a:p>
                  </a:txBody>
                  <a:tcPr marL="7144" marR="7144" marT="7144" marB="0" anchor="ctr"/>
                </a:tc>
                <a:tc>
                  <a:txBody>
                    <a:bodyPr/>
                    <a:lstStyle/>
                    <a:p>
                      <a:pPr algn="ctr">
                        <a:spcAft>
                          <a:spcPts val="0"/>
                        </a:spcAft>
                      </a:pPr>
                      <a:r>
                        <a:rPr lang="en-US" sz="1200" kern="100" dirty="0">
                          <a:effectLst/>
                        </a:rPr>
                        <a:t>100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33152">
                <a:tc>
                  <a:txBody>
                    <a:bodyPr/>
                    <a:lstStyle/>
                    <a:p>
                      <a:pPr algn="ctr">
                        <a:spcAft>
                          <a:spcPts val="0"/>
                        </a:spcAft>
                      </a:pPr>
                      <a:r>
                        <a:rPr lang="en-US" sz="1200" kern="100" dirty="0">
                          <a:effectLst/>
                        </a:rPr>
                        <a:t>CTHRC1</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7</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38</a:t>
                      </a:r>
                    </a:p>
                  </a:txBody>
                  <a:tcPr marL="7144" marR="7144" marT="7144" marB="0" anchor="ctr"/>
                </a:tc>
                <a:tc>
                  <a:txBody>
                    <a:bodyPr/>
                    <a:lstStyle/>
                    <a:p>
                      <a:pPr algn="ctr">
                        <a:spcAft>
                          <a:spcPts val="0"/>
                        </a:spcAft>
                      </a:pPr>
                      <a:r>
                        <a:rPr lang="en-US" sz="1200" kern="100" dirty="0">
                          <a:effectLst/>
                        </a:rPr>
                        <a:t>100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33152">
                <a:tc>
                  <a:txBody>
                    <a:bodyPr/>
                    <a:lstStyle/>
                    <a:p>
                      <a:pPr algn="ctr">
                        <a:spcAft>
                          <a:spcPts val="0"/>
                        </a:spcAft>
                      </a:pPr>
                      <a:r>
                        <a:rPr lang="en-US" sz="1200" kern="100" dirty="0">
                          <a:effectLst/>
                        </a:rPr>
                        <a:t>DDR2</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0</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8</a:t>
                      </a:r>
                    </a:p>
                  </a:txBody>
                  <a:tcPr marL="7144" marR="7144" marT="7144" marB="0" anchor="ctr"/>
                </a:tc>
                <a:tc>
                  <a:txBody>
                    <a:bodyPr/>
                    <a:lstStyle/>
                    <a:p>
                      <a:pPr algn="ctr">
                        <a:spcAft>
                          <a:spcPts val="0"/>
                        </a:spcAft>
                      </a:pPr>
                      <a:r>
                        <a:rPr lang="en-US" sz="1200" kern="100" dirty="0">
                          <a:effectLst/>
                        </a:rPr>
                        <a:t>95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33152">
                <a:tc>
                  <a:txBody>
                    <a:bodyPr/>
                    <a:lstStyle/>
                    <a:p>
                      <a:pPr algn="ctr">
                        <a:spcAft>
                          <a:spcPts val="0"/>
                        </a:spcAft>
                      </a:pPr>
                      <a:r>
                        <a:rPr lang="en-US" sz="1200" kern="100" dirty="0">
                          <a:effectLst/>
                        </a:rPr>
                        <a:t>DCST2</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0</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12</a:t>
                      </a:r>
                    </a:p>
                  </a:txBody>
                  <a:tcPr marL="7144" marR="7144" marT="7144" marB="0" anchor="ctr"/>
                </a:tc>
                <a:tc>
                  <a:txBody>
                    <a:bodyPr/>
                    <a:lstStyle/>
                    <a:p>
                      <a:pPr algn="ctr">
                        <a:spcAft>
                          <a:spcPts val="0"/>
                        </a:spcAft>
                      </a:pPr>
                      <a:r>
                        <a:rPr lang="en-US" sz="1200" kern="100" dirty="0">
                          <a:effectLst/>
                        </a:rPr>
                        <a:t>94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33152">
                <a:tc>
                  <a:txBody>
                    <a:bodyPr/>
                    <a:lstStyle/>
                    <a:p>
                      <a:pPr algn="ctr">
                        <a:spcAft>
                          <a:spcPts val="0"/>
                        </a:spcAft>
                      </a:pPr>
                      <a:r>
                        <a:rPr lang="en-US" sz="1200" kern="100" dirty="0">
                          <a:effectLst/>
                        </a:rPr>
                        <a:t>DUOX1</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5</a:t>
                      </a:r>
                    </a:p>
                  </a:txBody>
                  <a:tcPr marL="7144" marR="7144" marT="7144" marB="0" anchor="ctr"/>
                </a:tc>
                <a:tc>
                  <a:txBody>
                    <a:bodyPr/>
                    <a:lstStyle/>
                    <a:p>
                      <a:pPr algn="ctr">
                        <a:spcAft>
                          <a:spcPts val="0"/>
                        </a:spcAft>
                      </a:pPr>
                      <a:r>
                        <a:rPr lang="en-US" sz="1200" kern="100" dirty="0">
                          <a:effectLst/>
                        </a:rPr>
                        <a:t>94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33152">
                <a:tc>
                  <a:txBody>
                    <a:bodyPr/>
                    <a:lstStyle/>
                    <a:p>
                      <a:pPr algn="ctr">
                        <a:spcAft>
                          <a:spcPts val="0"/>
                        </a:spcAft>
                      </a:pPr>
                      <a:r>
                        <a:rPr lang="en-US" sz="1200" kern="100" dirty="0">
                          <a:effectLst/>
                        </a:rPr>
                        <a:t>TRIM29</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8</a:t>
                      </a:r>
                    </a:p>
                  </a:txBody>
                  <a:tcPr marL="7144" marR="7144" marT="7144" marB="0" anchor="ctr"/>
                </a:tc>
                <a:tc>
                  <a:txBody>
                    <a:bodyPr/>
                    <a:lstStyle/>
                    <a:p>
                      <a:pPr algn="ctr">
                        <a:spcAft>
                          <a:spcPts val="0"/>
                        </a:spcAft>
                      </a:pPr>
                      <a:r>
                        <a:rPr lang="en-US" sz="1200" kern="100" dirty="0">
                          <a:effectLst/>
                        </a:rPr>
                        <a:t>91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33152">
                <a:tc>
                  <a:txBody>
                    <a:bodyPr/>
                    <a:lstStyle/>
                    <a:p>
                      <a:pPr algn="ctr">
                        <a:spcAft>
                          <a:spcPts val="0"/>
                        </a:spcAft>
                      </a:pPr>
                      <a:r>
                        <a:rPr lang="en-US" sz="1200" kern="100" dirty="0">
                          <a:effectLst/>
                        </a:rPr>
                        <a:t>MEIS2</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6</a:t>
                      </a:r>
                    </a:p>
                  </a:txBody>
                  <a:tcPr marL="7144" marR="7144" marT="7144" marB="0" anchor="ctr"/>
                </a:tc>
                <a:tc>
                  <a:txBody>
                    <a:bodyPr/>
                    <a:lstStyle/>
                    <a:p>
                      <a:pPr algn="ctr">
                        <a:spcAft>
                          <a:spcPts val="0"/>
                        </a:spcAft>
                      </a:pPr>
                      <a:r>
                        <a:rPr lang="en-US" sz="1200" kern="100" dirty="0">
                          <a:effectLst/>
                        </a:rPr>
                        <a:t>90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33152">
                <a:tc>
                  <a:txBody>
                    <a:bodyPr/>
                    <a:lstStyle/>
                    <a:p>
                      <a:pPr algn="ctr">
                        <a:spcAft>
                          <a:spcPts val="0"/>
                        </a:spcAft>
                      </a:pPr>
                      <a:r>
                        <a:rPr lang="en-US" sz="1200" kern="100" dirty="0">
                          <a:effectLst/>
                        </a:rPr>
                        <a:t>JAZF1</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4</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15</a:t>
                      </a:r>
                    </a:p>
                  </a:txBody>
                  <a:tcPr marL="7144" marR="7144" marT="7144" marB="0" anchor="ctr"/>
                </a:tc>
                <a:tc>
                  <a:txBody>
                    <a:bodyPr/>
                    <a:lstStyle/>
                    <a:p>
                      <a:pPr algn="ctr">
                        <a:spcAft>
                          <a:spcPts val="0"/>
                        </a:spcAft>
                      </a:pPr>
                      <a:r>
                        <a:rPr lang="en-US" sz="1200" kern="100" dirty="0">
                          <a:effectLst/>
                        </a:rPr>
                        <a:t>85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33152">
                <a:tc>
                  <a:txBody>
                    <a:bodyPr/>
                    <a:lstStyle/>
                    <a:p>
                      <a:pPr algn="ctr">
                        <a:spcAft>
                          <a:spcPts val="0"/>
                        </a:spcAft>
                      </a:pPr>
                      <a:r>
                        <a:rPr lang="en-US" sz="1200" kern="100" dirty="0">
                          <a:effectLst/>
                        </a:rPr>
                        <a:t>CACHD1</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17</a:t>
                      </a:r>
                    </a:p>
                  </a:txBody>
                  <a:tcPr marL="7144" marR="7144" marT="7144" marB="0" anchor="ctr"/>
                </a:tc>
                <a:tc>
                  <a:txBody>
                    <a:bodyPr/>
                    <a:lstStyle/>
                    <a:p>
                      <a:pPr algn="ctr">
                        <a:spcAft>
                          <a:spcPts val="0"/>
                        </a:spcAft>
                      </a:pPr>
                      <a:r>
                        <a:rPr lang="en-US" sz="1200" kern="100" dirty="0">
                          <a:effectLst/>
                        </a:rPr>
                        <a:t>84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33152">
                <a:tc>
                  <a:txBody>
                    <a:bodyPr/>
                    <a:lstStyle/>
                    <a:p>
                      <a:pPr algn="ctr">
                        <a:spcAft>
                          <a:spcPts val="0"/>
                        </a:spcAft>
                      </a:pPr>
                      <a:r>
                        <a:rPr lang="en-US" sz="1200" kern="100" dirty="0">
                          <a:effectLst/>
                        </a:rPr>
                        <a:t>ATP1A2</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7</a:t>
                      </a:r>
                    </a:p>
                  </a:txBody>
                  <a:tcPr marL="7144" marR="7144" marT="7144" marB="0" anchor="ctr"/>
                </a:tc>
                <a:tc>
                  <a:txBody>
                    <a:bodyPr/>
                    <a:lstStyle/>
                    <a:p>
                      <a:pPr algn="ctr">
                        <a:spcAft>
                          <a:spcPts val="0"/>
                        </a:spcAft>
                      </a:pPr>
                      <a:r>
                        <a:rPr lang="en-US" sz="1200" kern="100" dirty="0">
                          <a:effectLst/>
                        </a:rPr>
                        <a:t>83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33152">
                <a:tc>
                  <a:txBody>
                    <a:bodyPr/>
                    <a:lstStyle/>
                    <a:p>
                      <a:pPr algn="ctr">
                        <a:spcAft>
                          <a:spcPts val="0"/>
                        </a:spcAft>
                      </a:pPr>
                      <a:r>
                        <a:rPr lang="en-US" sz="1200" kern="100" dirty="0">
                          <a:effectLst/>
                        </a:rPr>
                        <a:t>CHRNA2</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14</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82</a:t>
                      </a:r>
                    </a:p>
                  </a:txBody>
                  <a:tcPr marL="7144" marR="7144" marT="7144" marB="0" anchor="ctr"/>
                </a:tc>
                <a:tc>
                  <a:txBody>
                    <a:bodyPr/>
                    <a:lstStyle/>
                    <a:p>
                      <a:pPr algn="ctr">
                        <a:spcAft>
                          <a:spcPts val="0"/>
                        </a:spcAft>
                      </a:pPr>
                      <a:r>
                        <a:rPr lang="en-US" sz="1200" kern="100" dirty="0">
                          <a:effectLst/>
                        </a:rPr>
                        <a:t>80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33152">
                <a:tc>
                  <a:txBody>
                    <a:bodyPr/>
                    <a:lstStyle/>
                    <a:p>
                      <a:pPr algn="ctr">
                        <a:spcAft>
                          <a:spcPts val="0"/>
                        </a:spcAft>
                      </a:pPr>
                      <a:r>
                        <a:rPr lang="en-US" sz="1200" kern="100" dirty="0">
                          <a:effectLst/>
                        </a:rPr>
                        <a:t>GSTP1</a:t>
                      </a:r>
                      <a:endParaRPr lang="zh-CN" sz="1200" b="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0</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6</a:t>
                      </a:r>
                    </a:p>
                  </a:txBody>
                  <a:tcPr marL="7144" marR="7144" marT="7144" marB="0" anchor="ctr"/>
                </a:tc>
                <a:tc>
                  <a:txBody>
                    <a:bodyPr/>
                    <a:lstStyle/>
                    <a:p>
                      <a:pPr algn="ctr">
                        <a:spcAft>
                          <a:spcPts val="0"/>
                        </a:spcAft>
                      </a:pPr>
                      <a:r>
                        <a:rPr lang="en-US" sz="1200" kern="100" dirty="0">
                          <a:effectLst/>
                        </a:rPr>
                        <a:t>80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233152">
                <a:tc>
                  <a:txBody>
                    <a:bodyPr/>
                    <a:lstStyle/>
                    <a:p>
                      <a:pPr algn="ctr">
                        <a:spcAft>
                          <a:spcPts val="0"/>
                        </a:spcAft>
                      </a:pPr>
                      <a:r>
                        <a:rPr lang="en-US" sz="1200" kern="100" dirty="0">
                          <a:effectLst/>
                        </a:rPr>
                        <a:t>GTSE1</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0</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8</a:t>
                      </a:r>
                    </a:p>
                  </a:txBody>
                  <a:tcPr marL="7144" marR="7144" marT="7144" marB="0" anchor="ctr"/>
                </a:tc>
                <a:tc>
                  <a:txBody>
                    <a:bodyPr/>
                    <a:lstStyle/>
                    <a:p>
                      <a:pPr algn="ctr">
                        <a:spcAft>
                          <a:spcPts val="0"/>
                        </a:spcAft>
                      </a:pPr>
                      <a:r>
                        <a:rPr lang="en-US" sz="1200" kern="100" dirty="0">
                          <a:effectLst/>
                        </a:rPr>
                        <a:t>80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r h="233152">
                <a:tc>
                  <a:txBody>
                    <a:bodyPr/>
                    <a:lstStyle/>
                    <a:p>
                      <a:pPr algn="ctr">
                        <a:spcAft>
                          <a:spcPts val="0"/>
                        </a:spcAft>
                      </a:pPr>
                      <a:r>
                        <a:rPr lang="en-US" sz="1200" kern="100" dirty="0">
                          <a:effectLst/>
                        </a:rPr>
                        <a:t>C5orf4</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200" b="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2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200" b="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200" b="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200" kern="100" dirty="0">
                          <a:effectLst/>
                        </a:rPr>
                        <a:t>77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4"/>
                  </a:ext>
                </a:extLst>
              </a:tr>
              <a:tr h="233152">
                <a:tc>
                  <a:txBody>
                    <a:bodyPr/>
                    <a:lstStyle/>
                    <a:p>
                      <a:pPr algn="ctr">
                        <a:spcAft>
                          <a:spcPts val="0"/>
                        </a:spcAft>
                      </a:pPr>
                      <a:r>
                        <a:rPr lang="en-US" sz="1200" kern="100" dirty="0">
                          <a:effectLst/>
                        </a:rPr>
                        <a:t>KCNMB1</a:t>
                      </a:r>
                      <a:endParaRPr lang="zh-CN" sz="1200" b="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3</a:t>
                      </a:r>
                    </a:p>
                  </a:txBody>
                  <a:tcPr marL="7144" marR="7144" marT="7144" marB="0" anchor="ctr"/>
                </a:tc>
                <a:tc>
                  <a:txBody>
                    <a:bodyPr/>
                    <a:lstStyle/>
                    <a:p>
                      <a:pPr algn="ctr">
                        <a:spcAft>
                          <a:spcPts val="0"/>
                        </a:spcAft>
                      </a:pPr>
                      <a:r>
                        <a:rPr lang="en-US" sz="1200" kern="100" dirty="0">
                          <a:effectLst/>
                        </a:rPr>
                        <a:t>77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5"/>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4172156483"/>
              </p:ext>
            </p:extLst>
          </p:nvPr>
        </p:nvGraphicFramePr>
        <p:xfrm>
          <a:off x="4672222" y="652926"/>
          <a:ext cx="4098290" cy="3863040"/>
        </p:xfrm>
        <a:graphic>
          <a:graphicData uri="http://schemas.openxmlformats.org/drawingml/2006/table">
            <a:tbl>
              <a:tblPr firstRow="1" firstCol="1" bandRow="1">
                <a:tableStyleId>{0E3FDE45-AF77-4B5C-9715-49D594BDF05E}</a:tableStyleId>
              </a:tblPr>
              <a:tblGrid>
                <a:gridCol w="814178">
                  <a:extLst>
                    <a:ext uri="{9D8B030D-6E8A-4147-A177-3AD203B41FA5}">
                      <a16:colId xmlns:a16="http://schemas.microsoft.com/office/drawing/2014/main" val="20000"/>
                    </a:ext>
                  </a:extLst>
                </a:gridCol>
                <a:gridCol w="511935">
                  <a:extLst>
                    <a:ext uri="{9D8B030D-6E8A-4147-A177-3AD203B41FA5}">
                      <a16:colId xmlns:a16="http://schemas.microsoft.com/office/drawing/2014/main" val="20001"/>
                    </a:ext>
                  </a:extLst>
                </a:gridCol>
                <a:gridCol w="1033529">
                  <a:extLst>
                    <a:ext uri="{9D8B030D-6E8A-4147-A177-3AD203B41FA5}">
                      <a16:colId xmlns:a16="http://schemas.microsoft.com/office/drawing/2014/main" val="20002"/>
                    </a:ext>
                  </a:extLst>
                </a:gridCol>
                <a:gridCol w="936938">
                  <a:extLst>
                    <a:ext uri="{9D8B030D-6E8A-4147-A177-3AD203B41FA5}">
                      <a16:colId xmlns:a16="http://schemas.microsoft.com/office/drawing/2014/main" val="20003"/>
                    </a:ext>
                  </a:extLst>
                </a:gridCol>
                <a:gridCol w="801710">
                  <a:extLst>
                    <a:ext uri="{9D8B030D-6E8A-4147-A177-3AD203B41FA5}">
                      <a16:colId xmlns:a16="http://schemas.microsoft.com/office/drawing/2014/main" val="20004"/>
                    </a:ext>
                  </a:extLst>
                </a:gridCol>
              </a:tblGrid>
              <a:tr h="365760">
                <a:tc>
                  <a:txBody>
                    <a:bodyPr/>
                    <a:lstStyle/>
                    <a:p>
                      <a:pPr algn="ctr">
                        <a:lnSpc>
                          <a:spcPct val="150000"/>
                        </a:lnSpc>
                        <a:spcAft>
                          <a:spcPts val="0"/>
                        </a:spcAft>
                      </a:pPr>
                      <a:r>
                        <a:rPr lang="en-US" sz="1200" kern="100" dirty="0">
                          <a:effectLst/>
                        </a:rPr>
                        <a:t>Gene</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lnSpc>
                          <a:spcPct val="150000"/>
                        </a:lnSpc>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CNV</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Altered</a:t>
                      </a:r>
                      <a:r>
                        <a:rPr lang="en-US" altLang="zh-CN" sz="1200" kern="100" baseline="0" dirty="0" smtClean="0">
                          <a:effectLst/>
                          <a:latin typeface="Calibri" panose="020F0502020204030204" pitchFamily="34" charset="0"/>
                          <a:ea typeface="宋体" panose="02010600030101010101" pitchFamily="2" charset="-122"/>
                          <a:cs typeface="Times New Roman" panose="02020603050405020304" pitchFamily="18" charset="0"/>
                        </a:rPr>
                        <a:t> in AA</a:t>
                      </a:r>
                    </a:p>
                    <a:p>
                      <a:pPr algn="ctr">
                        <a:spcAft>
                          <a:spcPts val="0"/>
                        </a:spcAft>
                      </a:pPr>
                      <a:r>
                        <a:rPr lang="en-US" altLang="zh-CN" sz="1200" kern="100" baseline="0" dirty="0" smtClean="0">
                          <a:effectLst/>
                          <a:latin typeface="Calibri" panose="020F0502020204030204" pitchFamily="34" charset="0"/>
                          <a:ea typeface="宋体" panose="02010600030101010101" pitchFamily="2" charset="-122"/>
                          <a:cs typeface="Times New Roman" panose="02020603050405020304" pitchFamily="18" charset="0"/>
                        </a:rPr>
                        <a:t>(N = 40)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Altered in CA</a:t>
                      </a:r>
                    </a:p>
                    <a:p>
                      <a:pPr algn="ctr">
                        <a:spcAft>
                          <a:spcPts val="0"/>
                        </a:spcAft>
                      </a:pP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(N</a:t>
                      </a:r>
                      <a:r>
                        <a:rPr lang="en-US" altLang="zh-CN" sz="1200" kern="100" baseline="0" dirty="0" smtClean="0">
                          <a:effectLst/>
                          <a:latin typeface="Calibri" panose="020F0502020204030204" pitchFamily="34" charset="0"/>
                          <a:ea typeface="宋体" panose="02010600030101010101" pitchFamily="2" charset="-122"/>
                          <a:cs typeface="Times New Roman" panose="02020603050405020304" pitchFamily="18" charset="0"/>
                        </a:rPr>
                        <a:t> = 279</a:t>
                      </a:r>
                      <a:r>
                        <a:rPr lang="en-US" altLang="zh-CN" sz="12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60000"/>
                        <a:lumOff val="40000"/>
                      </a:schemeClr>
                    </a:solidFill>
                  </a:tcPr>
                </a:tc>
                <a:tc>
                  <a:txBody>
                    <a:bodyPr/>
                    <a:lstStyle/>
                    <a:p>
                      <a:pPr algn="ctr">
                        <a:spcAft>
                          <a:spcPts val="0"/>
                        </a:spcAft>
                      </a:pPr>
                      <a:r>
                        <a:rPr lang="en-US" altLang="zh-CN" sz="1200" kern="100" dirty="0" smtClean="0">
                          <a:effectLst/>
                        </a:rPr>
                        <a:t>Bootstrap</a:t>
                      </a:r>
                    </a:p>
                    <a:p>
                      <a:pPr algn="ctr">
                        <a:spcAft>
                          <a:spcPts val="0"/>
                        </a:spcAft>
                      </a:pPr>
                      <a:r>
                        <a:rPr lang="en-US" altLang="zh-CN" sz="1200" kern="100" dirty="0" smtClean="0">
                          <a:effectLst/>
                          <a:latin typeface="Calibri" panose="020F0502020204030204" pitchFamily="34" charset="0"/>
                          <a:ea typeface="+mn-ea"/>
                          <a:cs typeface="Times New Roman" panose="02020603050405020304" pitchFamily="18" charset="0"/>
                        </a:rPr>
                        <a:t>frequency</a:t>
                      </a:r>
                      <a:endParaRPr lang="zh-CN" altLang="zh-CN" sz="1200" kern="100" dirty="0">
                        <a:effectLst/>
                        <a:latin typeface="Calibri" panose="020F0502020204030204" pitchFamily="34" charset="0"/>
                        <a:ea typeface="+mn-ea"/>
                        <a:cs typeface="Times New Roman" panose="02020603050405020304" pitchFamily="18" charset="0"/>
                      </a:endParaRPr>
                    </a:p>
                  </a:txBody>
                  <a:tcPr marL="51435" marR="51435" marT="0" marB="0">
                    <a:solidFill>
                      <a:schemeClr val="accent2">
                        <a:lumMod val="60000"/>
                        <a:lumOff val="40000"/>
                      </a:schemeClr>
                    </a:solidFill>
                  </a:tcPr>
                </a:tc>
                <a:extLst>
                  <a:ext uri="{0D108BD9-81ED-4DB2-BD59-A6C34878D82A}">
                    <a16:rowId xmlns:a16="http://schemas.microsoft.com/office/drawing/2014/main" val="10000"/>
                  </a:ext>
                </a:extLst>
              </a:tr>
              <a:tr h="233152">
                <a:tc>
                  <a:txBody>
                    <a:bodyPr/>
                    <a:lstStyle/>
                    <a:p>
                      <a:pPr algn="ctr">
                        <a:spcAft>
                          <a:spcPts val="0"/>
                        </a:spcAft>
                      </a:pPr>
                      <a:r>
                        <a:rPr lang="en-US" sz="1200" b="1" kern="100" dirty="0">
                          <a:effectLst/>
                        </a:rPr>
                        <a:t>MXD3</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3</a:t>
                      </a:r>
                    </a:p>
                  </a:txBody>
                  <a:tcPr marL="7144" marR="7144" marT="7144" marB="0" anchor="ctr"/>
                </a:tc>
                <a:tc>
                  <a:txBody>
                    <a:bodyPr/>
                    <a:lstStyle/>
                    <a:p>
                      <a:pPr algn="ctr">
                        <a:spcAft>
                          <a:spcPts val="0"/>
                        </a:spcAft>
                      </a:pPr>
                      <a:r>
                        <a:rPr lang="en-US" sz="1200" kern="100">
                          <a:effectLst/>
                        </a:rPr>
                        <a:t>77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33152">
                <a:tc>
                  <a:txBody>
                    <a:bodyPr/>
                    <a:lstStyle/>
                    <a:p>
                      <a:pPr algn="ctr">
                        <a:spcAft>
                          <a:spcPts val="0"/>
                        </a:spcAft>
                      </a:pPr>
                      <a:r>
                        <a:rPr lang="en-US" sz="1200" b="1" kern="100" dirty="0">
                          <a:effectLst/>
                        </a:rPr>
                        <a:t>TP63</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8</a:t>
                      </a:r>
                    </a:p>
                  </a:txBody>
                  <a:tcPr marL="7144" marR="7144" marT="7144" marB="0" anchor="ctr"/>
                </a:tc>
                <a:tc>
                  <a:txBody>
                    <a:bodyPr/>
                    <a:lstStyle/>
                    <a:p>
                      <a:pPr algn="ctr">
                        <a:spcAft>
                          <a:spcPts val="0"/>
                        </a:spcAft>
                      </a:pPr>
                      <a:r>
                        <a:rPr lang="en-US" sz="1200" kern="100">
                          <a:effectLst/>
                        </a:rPr>
                        <a:t>75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33152">
                <a:tc>
                  <a:txBody>
                    <a:bodyPr/>
                    <a:lstStyle/>
                    <a:p>
                      <a:pPr algn="ctr">
                        <a:spcAft>
                          <a:spcPts val="0"/>
                        </a:spcAft>
                      </a:pPr>
                      <a:r>
                        <a:rPr lang="en-US" sz="1200" b="1" kern="100" dirty="0">
                          <a:effectLst/>
                        </a:rPr>
                        <a:t>ANKRD35</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altLang="zh-CN" sz="1200" b="0" kern="100" dirty="0" smtClean="0">
                          <a:solidFill>
                            <a:schemeClr val="tx1"/>
                          </a:solidFill>
                          <a:effectLst/>
                          <a:latin typeface="+mn-lt"/>
                          <a:ea typeface="+mn-ea"/>
                          <a:cs typeface="+mn-cs"/>
                        </a:rPr>
                        <a:t>-</a:t>
                      </a:r>
                      <a:endParaRPr lang="zh-CN" sz="1200" b="0" kern="100" dirty="0">
                        <a:solidFill>
                          <a:schemeClr val="tx1"/>
                        </a:solidFill>
                        <a:effectLst/>
                        <a:latin typeface="+mn-lt"/>
                        <a:ea typeface="+mn-ea"/>
                        <a:cs typeface="+mn-cs"/>
                      </a:endParaRPr>
                    </a:p>
                  </a:txBody>
                  <a:tcPr marL="51435" marR="51435" marT="0" marB="0"/>
                </a:tc>
                <a:tc>
                  <a:txBody>
                    <a:bodyPr/>
                    <a:lstStyle/>
                    <a:p>
                      <a:pPr marL="0" algn="ctr" defTabSz="914400" rtl="0" eaLnBrk="1" fontAlgn="ctr" latinLnBrk="0" hangingPunct="1">
                        <a:spcAft>
                          <a:spcPts val="0"/>
                        </a:spcAft>
                      </a:pPr>
                      <a:r>
                        <a:rPr lang="en-US" altLang="zh-CN" sz="1200" b="0" kern="100" dirty="0" smtClean="0">
                          <a:solidFill>
                            <a:schemeClr val="tx1"/>
                          </a:solidFill>
                          <a:effectLst/>
                          <a:latin typeface="+mn-lt"/>
                          <a:ea typeface="+mn-ea"/>
                          <a:cs typeface="+mn-cs"/>
                        </a:rPr>
                        <a:t>-</a:t>
                      </a:r>
                      <a:endParaRPr lang="zh-CN" sz="1200" b="0" kern="100" dirty="0">
                        <a:solidFill>
                          <a:schemeClr val="tx1"/>
                        </a:solidFill>
                        <a:effectLst/>
                        <a:latin typeface="+mn-lt"/>
                        <a:ea typeface="+mn-ea"/>
                        <a:cs typeface="+mn-cs"/>
                      </a:endParaRPr>
                    </a:p>
                  </a:txBody>
                  <a:tcPr marL="51435" marR="51435" marT="0" marB="0"/>
                </a:tc>
                <a:tc>
                  <a:txBody>
                    <a:bodyPr/>
                    <a:lstStyle/>
                    <a:p>
                      <a:pPr marL="0" algn="ctr" defTabSz="914400" rtl="0" eaLnBrk="1" fontAlgn="ctr" latinLnBrk="0" hangingPunct="1">
                        <a:spcAft>
                          <a:spcPts val="0"/>
                        </a:spcAft>
                      </a:pPr>
                      <a:r>
                        <a:rPr lang="en-US" altLang="zh-CN" sz="1200" b="0" kern="100" dirty="0" smtClean="0">
                          <a:solidFill>
                            <a:schemeClr val="tx1"/>
                          </a:solidFill>
                          <a:effectLst/>
                          <a:latin typeface="+mn-lt"/>
                          <a:ea typeface="+mn-ea"/>
                          <a:cs typeface="+mn-cs"/>
                        </a:rPr>
                        <a:t>-</a:t>
                      </a:r>
                      <a:endParaRPr lang="zh-CN" sz="1200" b="0" kern="100" dirty="0">
                        <a:solidFill>
                          <a:schemeClr val="tx1"/>
                        </a:solidFill>
                        <a:effectLst/>
                        <a:latin typeface="+mn-lt"/>
                        <a:ea typeface="+mn-ea"/>
                        <a:cs typeface="+mn-cs"/>
                      </a:endParaRPr>
                    </a:p>
                  </a:txBody>
                  <a:tcPr marL="51435" marR="51435" marT="0" marB="0"/>
                </a:tc>
                <a:tc>
                  <a:txBody>
                    <a:bodyPr/>
                    <a:lstStyle/>
                    <a:p>
                      <a:pPr algn="ctr">
                        <a:spcAft>
                          <a:spcPts val="0"/>
                        </a:spcAft>
                      </a:pPr>
                      <a:r>
                        <a:rPr lang="en-US" sz="1200" kern="100">
                          <a:effectLst/>
                        </a:rPr>
                        <a:t>71</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33152">
                <a:tc>
                  <a:txBody>
                    <a:bodyPr/>
                    <a:lstStyle/>
                    <a:p>
                      <a:pPr algn="ctr">
                        <a:spcAft>
                          <a:spcPts val="0"/>
                        </a:spcAft>
                      </a:pPr>
                      <a:r>
                        <a:rPr lang="en-US" sz="1200" b="1" kern="100" dirty="0">
                          <a:effectLst/>
                        </a:rPr>
                        <a:t>NRG2</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dirty="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3</a:t>
                      </a:r>
                    </a:p>
                  </a:txBody>
                  <a:tcPr marL="7144" marR="7144" marT="7144" marB="0" anchor="ctr"/>
                </a:tc>
                <a:tc>
                  <a:txBody>
                    <a:bodyPr/>
                    <a:lstStyle/>
                    <a:p>
                      <a:pPr algn="ctr">
                        <a:spcAft>
                          <a:spcPts val="0"/>
                        </a:spcAft>
                      </a:pPr>
                      <a:r>
                        <a:rPr lang="en-US" sz="1200" kern="100">
                          <a:effectLst/>
                        </a:rPr>
                        <a:t>70</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33152">
                <a:tc>
                  <a:txBody>
                    <a:bodyPr/>
                    <a:lstStyle/>
                    <a:p>
                      <a:pPr algn="ctr">
                        <a:spcAft>
                          <a:spcPts val="0"/>
                        </a:spcAft>
                      </a:pPr>
                      <a:r>
                        <a:rPr lang="en-US" sz="1200" b="1" kern="100" dirty="0">
                          <a:effectLst/>
                        </a:rPr>
                        <a:t>ARHGAP20</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6</a:t>
                      </a:r>
                    </a:p>
                  </a:txBody>
                  <a:tcPr marL="7144" marR="7144" marT="7144" marB="0" anchor="ctr"/>
                </a:tc>
                <a:tc>
                  <a:txBody>
                    <a:bodyPr/>
                    <a:lstStyle/>
                    <a:p>
                      <a:pPr algn="ctr">
                        <a:spcAft>
                          <a:spcPts val="0"/>
                        </a:spcAft>
                      </a:pPr>
                      <a:r>
                        <a:rPr lang="en-US" sz="1200" kern="100">
                          <a:effectLst/>
                        </a:rPr>
                        <a:t>67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33152">
                <a:tc>
                  <a:txBody>
                    <a:bodyPr/>
                    <a:lstStyle/>
                    <a:p>
                      <a:pPr algn="ctr">
                        <a:spcAft>
                          <a:spcPts val="0"/>
                        </a:spcAft>
                      </a:pPr>
                      <a:r>
                        <a:rPr lang="en-US" sz="1200" b="1" kern="100" dirty="0">
                          <a:effectLst/>
                        </a:rPr>
                        <a:t>S100A6</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6</a:t>
                      </a:r>
                    </a:p>
                  </a:txBody>
                  <a:tcPr marL="7144" marR="7144" marT="7144" marB="0" anchor="ctr"/>
                </a:tc>
                <a:tc>
                  <a:txBody>
                    <a:bodyPr/>
                    <a:lstStyle/>
                    <a:p>
                      <a:pPr algn="ctr">
                        <a:spcAft>
                          <a:spcPts val="0"/>
                        </a:spcAft>
                      </a:pPr>
                      <a:r>
                        <a:rPr lang="en-US" sz="1200" kern="100">
                          <a:effectLst/>
                        </a:rPr>
                        <a:t>67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33152">
                <a:tc>
                  <a:txBody>
                    <a:bodyPr/>
                    <a:lstStyle/>
                    <a:p>
                      <a:pPr algn="ctr">
                        <a:spcAft>
                          <a:spcPts val="0"/>
                        </a:spcAft>
                      </a:pPr>
                      <a:r>
                        <a:rPr lang="en-US" sz="1200" b="1" kern="100" dirty="0">
                          <a:effectLst/>
                        </a:rPr>
                        <a:t>TGFBR3</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1</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7</a:t>
                      </a:r>
                    </a:p>
                  </a:txBody>
                  <a:tcPr marL="7144" marR="7144" marT="7144" marB="0" anchor="ctr"/>
                </a:tc>
                <a:tc>
                  <a:txBody>
                    <a:bodyPr/>
                    <a:lstStyle/>
                    <a:p>
                      <a:pPr algn="ctr">
                        <a:spcAft>
                          <a:spcPts val="0"/>
                        </a:spcAft>
                      </a:pPr>
                      <a:r>
                        <a:rPr lang="en-US" sz="1200" kern="100">
                          <a:effectLst/>
                        </a:rPr>
                        <a:t>66</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33152">
                <a:tc>
                  <a:txBody>
                    <a:bodyPr/>
                    <a:lstStyle/>
                    <a:p>
                      <a:pPr algn="ctr">
                        <a:spcAft>
                          <a:spcPts val="0"/>
                        </a:spcAft>
                      </a:pPr>
                      <a:r>
                        <a:rPr lang="en-US" sz="1200" b="1" kern="100" dirty="0">
                          <a:effectLst/>
                        </a:rPr>
                        <a:t>F5</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1</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7</a:t>
                      </a:r>
                    </a:p>
                  </a:txBody>
                  <a:tcPr marL="7144" marR="7144" marT="7144" marB="0" anchor="ctr"/>
                </a:tc>
                <a:tc>
                  <a:txBody>
                    <a:bodyPr/>
                    <a:lstStyle/>
                    <a:p>
                      <a:pPr algn="ctr">
                        <a:spcAft>
                          <a:spcPts val="0"/>
                        </a:spcAft>
                      </a:pPr>
                      <a:r>
                        <a:rPr lang="en-US" sz="1200" kern="100">
                          <a:effectLst/>
                        </a:rPr>
                        <a:t>65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33152">
                <a:tc>
                  <a:txBody>
                    <a:bodyPr/>
                    <a:lstStyle/>
                    <a:p>
                      <a:pPr algn="ctr">
                        <a:spcAft>
                          <a:spcPts val="0"/>
                        </a:spcAft>
                      </a:pPr>
                      <a:r>
                        <a:rPr lang="en-US" sz="1200" b="1" kern="100" dirty="0">
                          <a:effectLst/>
                        </a:rPr>
                        <a:t>KIRREL</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2</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6</a:t>
                      </a:r>
                    </a:p>
                  </a:txBody>
                  <a:tcPr marL="7144" marR="7144" marT="7144" marB="0" anchor="ctr"/>
                </a:tc>
                <a:tc>
                  <a:txBody>
                    <a:bodyPr/>
                    <a:lstStyle/>
                    <a:p>
                      <a:pPr algn="ctr">
                        <a:spcAft>
                          <a:spcPts val="0"/>
                        </a:spcAft>
                      </a:pPr>
                      <a:r>
                        <a:rPr lang="en-US" sz="1200" kern="100">
                          <a:effectLst/>
                        </a:rPr>
                        <a:t>65</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33152">
                <a:tc>
                  <a:txBody>
                    <a:bodyPr/>
                    <a:lstStyle/>
                    <a:p>
                      <a:pPr algn="ctr">
                        <a:spcAft>
                          <a:spcPts val="0"/>
                        </a:spcAft>
                      </a:pPr>
                      <a:r>
                        <a:rPr lang="en-US" sz="1200" b="1" kern="100" dirty="0">
                          <a:effectLst/>
                        </a:rPr>
                        <a:t>FAT4</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4</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10</a:t>
                      </a:r>
                    </a:p>
                  </a:txBody>
                  <a:tcPr marL="7144" marR="7144" marT="7144" marB="0" anchor="ctr"/>
                </a:tc>
                <a:tc>
                  <a:txBody>
                    <a:bodyPr/>
                    <a:lstStyle/>
                    <a:p>
                      <a:pPr algn="ctr">
                        <a:spcAft>
                          <a:spcPts val="0"/>
                        </a:spcAft>
                      </a:pPr>
                      <a:r>
                        <a:rPr lang="en-US" sz="1200" kern="100" dirty="0">
                          <a:effectLst/>
                        </a:rPr>
                        <a:t>64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33152">
                <a:tc>
                  <a:txBody>
                    <a:bodyPr/>
                    <a:lstStyle/>
                    <a:p>
                      <a:pPr algn="ctr">
                        <a:spcAft>
                          <a:spcPts val="0"/>
                        </a:spcAft>
                      </a:pPr>
                      <a:r>
                        <a:rPr lang="en-US" sz="1200" b="1" kern="100" dirty="0">
                          <a:effectLst/>
                        </a:rPr>
                        <a:t>FAT2</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1</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4</a:t>
                      </a:r>
                    </a:p>
                  </a:txBody>
                  <a:tcPr marL="7144" marR="7144" marT="7144" marB="0" anchor="ctr"/>
                </a:tc>
                <a:tc>
                  <a:txBody>
                    <a:bodyPr/>
                    <a:lstStyle/>
                    <a:p>
                      <a:pPr algn="ctr">
                        <a:spcAft>
                          <a:spcPts val="0"/>
                        </a:spcAft>
                      </a:pPr>
                      <a:r>
                        <a:rPr lang="en-US" sz="1200" kern="100" dirty="0">
                          <a:effectLst/>
                        </a:rPr>
                        <a:t>64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33152">
                <a:tc>
                  <a:txBody>
                    <a:bodyPr/>
                    <a:lstStyle/>
                    <a:p>
                      <a:pPr algn="ctr">
                        <a:spcAft>
                          <a:spcPts val="0"/>
                        </a:spcAft>
                      </a:pPr>
                      <a:r>
                        <a:rPr lang="en-US" sz="1200" b="1" kern="100" dirty="0">
                          <a:effectLst/>
                        </a:rPr>
                        <a:t>NPFF</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Amp</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0</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4</a:t>
                      </a:r>
                    </a:p>
                  </a:txBody>
                  <a:tcPr marL="7144" marR="7144" marT="7144" marB="0" anchor="ctr"/>
                </a:tc>
                <a:tc>
                  <a:txBody>
                    <a:bodyPr/>
                    <a:lstStyle/>
                    <a:p>
                      <a:pPr algn="ctr">
                        <a:spcAft>
                          <a:spcPts val="0"/>
                        </a:spcAft>
                      </a:pPr>
                      <a:r>
                        <a:rPr lang="en-US" sz="1200" kern="100" dirty="0">
                          <a:effectLst/>
                        </a:rPr>
                        <a:t>63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233152">
                <a:tc>
                  <a:txBody>
                    <a:bodyPr/>
                    <a:lstStyle/>
                    <a:p>
                      <a:pPr algn="ctr">
                        <a:spcAft>
                          <a:spcPts val="0"/>
                        </a:spcAft>
                      </a:pPr>
                      <a:r>
                        <a:rPr lang="en-US" sz="1200" b="1" kern="100" dirty="0">
                          <a:effectLst/>
                        </a:rPr>
                        <a:t>GPR124</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9</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56</a:t>
                      </a:r>
                    </a:p>
                  </a:txBody>
                  <a:tcPr marL="7144" marR="7144" marT="7144" marB="0" anchor="ctr"/>
                </a:tc>
                <a:tc>
                  <a:txBody>
                    <a:bodyPr/>
                    <a:lstStyle/>
                    <a:p>
                      <a:pPr algn="ctr">
                        <a:spcAft>
                          <a:spcPts val="0"/>
                        </a:spcAft>
                      </a:pPr>
                      <a:r>
                        <a:rPr lang="en-US" sz="1200" kern="100" dirty="0">
                          <a:effectLst/>
                        </a:rPr>
                        <a:t>62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r h="233152">
                <a:tc>
                  <a:txBody>
                    <a:bodyPr/>
                    <a:lstStyle/>
                    <a:p>
                      <a:pPr algn="ctr">
                        <a:spcAft>
                          <a:spcPts val="0"/>
                        </a:spcAft>
                      </a:pPr>
                      <a:r>
                        <a:rPr lang="en-US" sz="1200" b="1" kern="100" dirty="0">
                          <a:effectLst/>
                        </a:rPr>
                        <a:t>GCNT4</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4</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19</a:t>
                      </a:r>
                    </a:p>
                  </a:txBody>
                  <a:tcPr marL="7144" marR="7144" marT="7144" marB="0" anchor="ctr"/>
                </a:tc>
                <a:tc>
                  <a:txBody>
                    <a:bodyPr/>
                    <a:lstStyle/>
                    <a:p>
                      <a:pPr algn="ctr">
                        <a:spcAft>
                          <a:spcPts val="0"/>
                        </a:spcAft>
                      </a:pPr>
                      <a:r>
                        <a:rPr lang="en-US" sz="1200" kern="100" dirty="0">
                          <a:effectLst/>
                        </a:rPr>
                        <a:t>61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4"/>
                  </a:ext>
                </a:extLst>
              </a:tr>
              <a:tr h="233152">
                <a:tc>
                  <a:txBody>
                    <a:bodyPr/>
                    <a:lstStyle/>
                    <a:p>
                      <a:pPr algn="ctr">
                        <a:spcAft>
                          <a:spcPts val="0"/>
                        </a:spcAft>
                      </a:pPr>
                      <a:r>
                        <a:rPr lang="en-US" sz="1200" b="1" kern="100" dirty="0">
                          <a:effectLst/>
                        </a:rPr>
                        <a:t>IL6ST</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algn="ctr" defTabSz="914400" rtl="0" eaLnBrk="1" fontAlgn="ctr" latinLnBrk="0" hangingPunct="1">
                        <a:spcAft>
                          <a:spcPts val="0"/>
                        </a:spcAft>
                      </a:pPr>
                      <a:r>
                        <a:rPr lang="en-US" sz="1200" b="0" kern="100">
                          <a:solidFill>
                            <a:schemeClr val="tx1"/>
                          </a:solidFill>
                          <a:effectLst/>
                          <a:latin typeface="+mn-lt"/>
                          <a:ea typeface="+mn-ea"/>
                          <a:cs typeface="+mn-cs"/>
                        </a:rPr>
                        <a:t>Del</a:t>
                      </a:r>
                    </a:p>
                  </a:txBody>
                  <a:tcPr marL="7144" marR="7144" marT="7144" marB="0" anchor="ctr"/>
                </a:tc>
                <a:tc>
                  <a:txBody>
                    <a:bodyPr/>
                    <a:lstStyle/>
                    <a:p>
                      <a:pPr marL="0" algn="ctr" defTabSz="914400" rtl="0" eaLnBrk="1" fontAlgn="ctr" latinLnBrk="0" hangingPunct="1">
                        <a:spcAft>
                          <a:spcPts val="0"/>
                        </a:spcAft>
                      </a:pPr>
                      <a:r>
                        <a:rPr lang="en-US" altLang="zh-CN" sz="1200" b="0" kern="100">
                          <a:solidFill>
                            <a:schemeClr val="tx1"/>
                          </a:solidFill>
                          <a:effectLst/>
                          <a:latin typeface="+mn-lt"/>
                          <a:ea typeface="+mn-ea"/>
                          <a:cs typeface="+mn-cs"/>
                        </a:rPr>
                        <a:t>5</a:t>
                      </a:r>
                    </a:p>
                  </a:txBody>
                  <a:tcPr marL="7144" marR="7144" marT="7144" marB="0" anchor="ctr"/>
                </a:tc>
                <a:tc>
                  <a:txBody>
                    <a:bodyPr/>
                    <a:lstStyle/>
                    <a:p>
                      <a:pPr marL="0" algn="ctr" defTabSz="914400" rtl="0" eaLnBrk="1" fontAlgn="ctr" latinLnBrk="0" hangingPunct="1">
                        <a:spcAft>
                          <a:spcPts val="0"/>
                        </a:spcAft>
                      </a:pPr>
                      <a:r>
                        <a:rPr lang="en-US" altLang="zh-CN" sz="1200" b="0" kern="100" dirty="0">
                          <a:solidFill>
                            <a:schemeClr val="tx1"/>
                          </a:solidFill>
                          <a:effectLst/>
                          <a:latin typeface="+mn-lt"/>
                          <a:ea typeface="+mn-ea"/>
                          <a:cs typeface="+mn-cs"/>
                        </a:rPr>
                        <a:t>28</a:t>
                      </a:r>
                    </a:p>
                  </a:txBody>
                  <a:tcPr marL="7144" marR="7144" marT="7144" marB="0" anchor="ctr"/>
                </a:tc>
                <a:tc>
                  <a:txBody>
                    <a:bodyPr/>
                    <a:lstStyle/>
                    <a:p>
                      <a:pPr algn="ctr">
                        <a:spcAft>
                          <a:spcPts val="0"/>
                        </a:spcAft>
                      </a:pPr>
                      <a:r>
                        <a:rPr lang="en-US" sz="1200" kern="100" dirty="0">
                          <a:effectLst/>
                        </a:rPr>
                        <a:t>60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5"/>
                  </a:ext>
                </a:extLst>
              </a:tr>
            </a:tbl>
          </a:graphicData>
        </a:graphic>
      </p:graphicFrame>
      <p:sp>
        <p:nvSpPr>
          <p:cNvPr id="2" name="矩形 1"/>
          <p:cNvSpPr/>
          <p:nvPr/>
        </p:nvSpPr>
        <p:spPr>
          <a:xfrm>
            <a:off x="238277" y="4595954"/>
            <a:ext cx="8675187" cy="346247"/>
          </a:xfrm>
          <a:prstGeom prst="rect">
            <a:avLst/>
          </a:prstGeom>
        </p:spPr>
        <p:txBody>
          <a:bodyPr wrap="none" lIns="68538" tIns="34289" rIns="68538" bIns="34289">
            <a:spAutoFit/>
          </a:bodyPr>
          <a:lstStyle/>
          <a:p>
            <a:r>
              <a:rPr lang="en-US" altLang="zh-CN" b="1" dirty="0">
                <a:latin typeface="+mj-lt"/>
              </a:rPr>
              <a:t>GO/KEGG enrichment </a:t>
            </a:r>
            <a:r>
              <a:rPr lang="en-US" altLang="zh-CN" b="1" dirty="0" smtClean="0">
                <a:latin typeface="+mj-lt"/>
              </a:rPr>
              <a:t>analysis on these 30 drivers shows no significant GO terms or pathways.</a:t>
            </a:r>
            <a:endParaRPr lang="zh-CN" altLang="en-US" b="1" dirty="0">
              <a:latin typeface="+mj-lt"/>
            </a:endParaRPr>
          </a:p>
        </p:txBody>
      </p:sp>
      <p:sp>
        <p:nvSpPr>
          <p:cNvPr id="8" name="标题 1"/>
          <p:cNvSpPr>
            <a:spLocks noGrp="1"/>
          </p:cNvSpPr>
          <p:nvPr>
            <p:ph type="title"/>
          </p:nvPr>
        </p:nvSpPr>
        <p:spPr>
          <a:xfrm>
            <a:off x="1077909" y="195486"/>
            <a:ext cx="6878468" cy="360002"/>
          </a:xfrm>
        </p:spPr>
        <p:txBody>
          <a:bodyPr>
            <a:noAutofit/>
          </a:bodyPr>
          <a:lstStyle/>
          <a:p>
            <a:r>
              <a:rPr lang="en-US" altLang="zh-CN" sz="2400" b="1" dirty="0">
                <a:solidFill>
                  <a:prstClr val="black"/>
                </a:solidFill>
              </a:rPr>
              <a:t>30</a:t>
            </a:r>
            <a:r>
              <a:rPr lang="zh-CN" altLang="en-US" sz="2400" b="1" dirty="0">
                <a:solidFill>
                  <a:prstClr val="black"/>
                </a:solidFill>
              </a:rPr>
              <a:t> </a:t>
            </a:r>
            <a:r>
              <a:rPr lang="en-US" altLang="zh-CN" sz="2400" b="1" dirty="0">
                <a:solidFill>
                  <a:prstClr val="black"/>
                </a:solidFill>
              </a:rPr>
              <a:t>potential CNV drivers (detected &gt;60 times)</a:t>
            </a:r>
            <a:endParaRPr lang="zh-CN" altLang="en-US" sz="2400" b="1" dirty="0"/>
          </a:p>
        </p:txBody>
      </p:sp>
      <p:sp>
        <p:nvSpPr>
          <p:cNvPr id="9" name="五边形 8"/>
          <p:cNvSpPr/>
          <p:nvPr/>
        </p:nvSpPr>
        <p:spPr>
          <a:xfrm>
            <a:off x="-6083" y="195486"/>
            <a:ext cx="979840"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
        <p:nvSpPr>
          <p:cNvPr id="3" name="矩形 2"/>
          <p:cNvSpPr/>
          <p:nvPr/>
        </p:nvSpPr>
        <p:spPr>
          <a:xfrm>
            <a:off x="1619672" y="3038638"/>
            <a:ext cx="7128792" cy="147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r>
              <a:rPr lang="en-US" altLang="zh-CN" dirty="0">
                <a:solidFill>
                  <a:schemeClr val="bg1"/>
                </a:solidFill>
                <a:sym typeface="Wingdings" panose="05000000000000000000" pitchFamily="2" charset="2"/>
              </a:rPr>
              <a:t>Conclusion (1):</a:t>
            </a:r>
          </a:p>
          <a:p>
            <a:r>
              <a:rPr lang="en-US" altLang="zh-CN" dirty="0">
                <a:solidFill>
                  <a:schemeClr val="bg1"/>
                </a:solidFill>
                <a:sym typeface="Wingdings" panose="05000000000000000000" pitchFamily="2" charset="2"/>
              </a:rPr>
              <a:t>30 CNV drivers were identified based on TCGA CNV &amp; expression data;</a:t>
            </a:r>
          </a:p>
          <a:p>
            <a:r>
              <a:rPr lang="en-US" altLang="zh-CN" dirty="0">
                <a:solidFill>
                  <a:schemeClr val="bg1"/>
                </a:solidFill>
                <a:sym typeface="Wingdings" panose="05000000000000000000" pitchFamily="2" charset="2"/>
              </a:rPr>
              <a:t>12 of these 30 CNV drivers were </a:t>
            </a:r>
            <a:r>
              <a:rPr lang="en-US" altLang="zh-CN" dirty="0">
                <a:solidFill>
                  <a:schemeClr val="bg1"/>
                </a:solidFill>
              </a:rPr>
              <a:t>reported to be associated with cancer in literatures, indicating our method was effective;</a:t>
            </a:r>
          </a:p>
          <a:p>
            <a:r>
              <a:rPr lang="en-US" altLang="zh-CN" dirty="0">
                <a:solidFill>
                  <a:schemeClr val="bg1"/>
                </a:solidFill>
              </a:rPr>
              <a:t>18 new drivers may provide insights on further studies.</a:t>
            </a:r>
            <a:endParaRPr lang="en-US" altLang="zh-CN" dirty="0">
              <a:solidFill>
                <a:schemeClr val="bg1"/>
              </a:solidFill>
              <a:sym typeface="Wingdings" panose="05000000000000000000" pitchFamily="2" charset="2"/>
            </a:endParaRPr>
          </a:p>
        </p:txBody>
      </p:sp>
    </p:spTree>
    <p:extLst>
      <p:ext uri="{BB962C8B-B14F-4D97-AF65-F5344CB8AC3E}">
        <p14:creationId xmlns:p14="http://schemas.microsoft.com/office/powerpoint/2010/main" val="2505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406094809"/>
              </p:ext>
            </p:extLst>
          </p:nvPr>
        </p:nvGraphicFramePr>
        <p:xfrm>
          <a:off x="628652" y="843558"/>
          <a:ext cx="8047759" cy="4179570"/>
        </p:xfrm>
        <a:graphic>
          <a:graphicData uri="http://schemas.openxmlformats.org/drawingml/2006/table">
            <a:tbl>
              <a:tblPr firstRow="1" bandRow="1">
                <a:tableStyleId>{0E3FDE45-AF77-4B5C-9715-49D594BDF05E}</a:tableStyleId>
              </a:tblPr>
              <a:tblGrid>
                <a:gridCol w="1200150">
                  <a:extLst>
                    <a:ext uri="{9D8B030D-6E8A-4147-A177-3AD203B41FA5}">
                      <a16:colId xmlns:a16="http://schemas.microsoft.com/office/drawing/2014/main" val="20000"/>
                    </a:ext>
                  </a:extLst>
                </a:gridCol>
                <a:gridCol w="2047010">
                  <a:extLst>
                    <a:ext uri="{9D8B030D-6E8A-4147-A177-3AD203B41FA5}">
                      <a16:colId xmlns:a16="http://schemas.microsoft.com/office/drawing/2014/main" val="20001"/>
                    </a:ext>
                  </a:extLst>
                </a:gridCol>
                <a:gridCol w="4800599">
                  <a:extLst>
                    <a:ext uri="{9D8B030D-6E8A-4147-A177-3AD203B41FA5}">
                      <a16:colId xmlns:a16="http://schemas.microsoft.com/office/drawing/2014/main" val="20002"/>
                    </a:ext>
                  </a:extLst>
                </a:gridCol>
              </a:tblGrid>
              <a:tr h="278130">
                <a:tc>
                  <a:txBody>
                    <a:bodyPr/>
                    <a:lstStyle/>
                    <a:p>
                      <a:pPr algn="ctr"/>
                      <a:r>
                        <a:rPr lang="en-US" altLang="zh-CN" sz="1200" dirty="0" smtClean="0"/>
                        <a:t>Driver</a:t>
                      </a:r>
                      <a:r>
                        <a:rPr lang="en-US" altLang="zh-CN" sz="1200" baseline="0" dirty="0" smtClean="0"/>
                        <a:t> genes</a:t>
                      </a:r>
                      <a:endParaRPr lang="zh-CN" altLang="en-US" sz="1200" dirty="0"/>
                    </a:p>
                  </a:txBody>
                  <a:tcPr marL="68580" marR="68580" marT="34290" marB="34290"/>
                </a:tc>
                <a:tc>
                  <a:txBody>
                    <a:bodyPr/>
                    <a:lstStyle/>
                    <a:p>
                      <a:pPr algn="ctr"/>
                      <a:r>
                        <a:rPr lang="en-US" altLang="zh-CN" sz="1200" dirty="0" smtClean="0"/>
                        <a:t>Alteration </a:t>
                      </a:r>
                      <a:endParaRPr lang="zh-CN" altLang="en-US" sz="1200" dirty="0"/>
                    </a:p>
                  </a:txBody>
                  <a:tcPr marL="68580" marR="68580" marT="34290" marB="34290"/>
                </a:tc>
                <a:tc>
                  <a:txBody>
                    <a:bodyPr/>
                    <a:lstStyle/>
                    <a:p>
                      <a:pPr algn="ctr"/>
                      <a:r>
                        <a:rPr lang="en-US" altLang="zh-CN" sz="1200" dirty="0" smtClean="0"/>
                        <a:t>Function</a:t>
                      </a:r>
                      <a:endParaRPr lang="zh-CN" altLang="en-US" sz="1200" dirty="0"/>
                    </a:p>
                  </a:txBody>
                  <a:tcPr marL="68580" marR="68580" marT="34290" marB="34290"/>
                </a:tc>
                <a:extLst>
                  <a:ext uri="{0D108BD9-81ED-4DB2-BD59-A6C34878D82A}">
                    <a16:rowId xmlns:a16="http://schemas.microsoft.com/office/drawing/2014/main" val="10000"/>
                  </a:ext>
                </a:extLst>
              </a:tr>
              <a:tr h="278130">
                <a:tc>
                  <a:txBody>
                    <a:bodyPr/>
                    <a:lstStyle/>
                    <a:p>
                      <a:pPr algn="ctr"/>
                      <a:r>
                        <a:rPr lang="en-US" altLang="zh-CN" sz="1200" dirty="0" smtClean="0"/>
                        <a:t>ERG</a:t>
                      </a:r>
                      <a:endParaRPr lang="zh-CN" altLang="en-US" sz="1200" dirty="0"/>
                    </a:p>
                  </a:txBody>
                  <a:tcPr marL="68580" marR="68580" marT="34290" marB="34290"/>
                </a:tc>
                <a:tc>
                  <a:txBody>
                    <a:bodyPr/>
                    <a:lstStyle/>
                    <a:p>
                      <a:pPr algn="ctr"/>
                      <a:r>
                        <a:rPr lang="en-US" altLang="zh-CN" sz="1200" dirty="0" smtClean="0"/>
                        <a:t>fusion; </a:t>
                      </a:r>
                      <a:r>
                        <a:rPr lang="en-US" altLang="zh-CN" sz="1200" baseline="0" dirty="0" smtClean="0"/>
                        <a:t>deletion</a:t>
                      </a:r>
                      <a:endParaRPr lang="zh-CN" altLang="en-US" sz="1200" dirty="0"/>
                    </a:p>
                  </a:txBody>
                  <a:tcPr marL="68580" marR="68580" marT="34290" marB="34290"/>
                </a:tc>
                <a:tc>
                  <a:txBody>
                    <a:bodyPr/>
                    <a:lstStyle/>
                    <a:p>
                      <a:pPr algn="l"/>
                      <a:r>
                        <a:rPr lang="en-US" altLang="zh-CN" sz="1200" dirty="0" smtClean="0"/>
                        <a:t>ETS-family;</a:t>
                      </a:r>
                      <a:r>
                        <a:rPr lang="en-US" altLang="zh-CN" sz="1200" baseline="0" dirty="0" smtClean="0"/>
                        <a:t> fused to AR-sensitive genes (</a:t>
                      </a:r>
                      <a:r>
                        <a:rPr lang="en-US" altLang="zh-CN" sz="1200" baseline="0" dirty="0" err="1" smtClean="0"/>
                        <a:t>eg</a:t>
                      </a:r>
                      <a:r>
                        <a:rPr lang="en-US" altLang="zh-CN" sz="1200" baseline="0" dirty="0" smtClean="0"/>
                        <a:t>. TMPRSS2)</a:t>
                      </a:r>
                      <a:endParaRPr lang="zh-CN" altLang="en-US" sz="1200" dirty="0"/>
                    </a:p>
                  </a:txBody>
                  <a:tcPr marL="68580" marR="68580" marT="34290" marB="34290"/>
                </a:tc>
                <a:extLst>
                  <a:ext uri="{0D108BD9-81ED-4DB2-BD59-A6C34878D82A}">
                    <a16:rowId xmlns:a16="http://schemas.microsoft.com/office/drawing/2014/main" val="10001"/>
                  </a:ext>
                </a:extLst>
              </a:tr>
              <a:tr h="278130">
                <a:tc>
                  <a:txBody>
                    <a:bodyPr/>
                    <a:lstStyle/>
                    <a:p>
                      <a:pPr algn="ctr"/>
                      <a:r>
                        <a:rPr lang="en-US" altLang="zh-CN" sz="1200" kern="1200" dirty="0" smtClean="0">
                          <a:solidFill>
                            <a:schemeClr val="tx1"/>
                          </a:solidFill>
                          <a:effectLst/>
                          <a:latin typeface="+mn-lt"/>
                          <a:ea typeface="+mn-ea"/>
                          <a:cs typeface="+mn-cs"/>
                        </a:rPr>
                        <a:t>GSTP1</a:t>
                      </a:r>
                      <a:endParaRPr lang="zh-CN" altLang="en-US" sz="1200" dirty="0"/>
                    </a:p>
                  </a:txBody>
                  <a:tcPr marL="68580" marR="68580" marT="34290" marB="34290"/>
                </a:tc>
                <a:tc>
                  <a:txBody>
                    <a:bodyPr/>
                    <a:lstStyle/>
                    <a:p>
                      <a:pPr algn="ctr"/>
                      <a:r>
                        <a:rPr lang="en-US" altLang="zh-CN" sz="1200" dirty="0" smtClean="0"/>
                        <a:t>epigenetic silencing</a:t>
                      </a:r>
                      <a:endParaRPr lang="zh-CN" altLang="en-US" sz="1200" dirty="0"/>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GSTs family; detoxification &amp; cell cycle regulation</a:t>
                      </a:r>
                      <a:endParaRPr lang="zh-CN" altLang="en-US" sz="1200" dirty="0"/>
                    </a:p>
                  </a:txBody>
                  <a:tcPr marL="68580" marR="68580" marT="34290" marB="34290"/>
                </a:tc>
                <a:extLst>
                  <a:ext uri="{0D108BD9-81ED-4DB2-BD59-A6C34878D82A}">
                    <a16:rowId xmlns:a16="http://schemas.microsoft.com/office/drawing/2014/main" val="10002"/>
                  </a:ext>
                </a:extLst>
              </a:tr>
              <a:tr h="434340">
                <a:tc>
                  <a:txBody>
                    <a:bodyPr/>
                    <a:lstStyle/>
                    <a:p>
                      <a:pPr algn="ctr"/>
                      <a:r>
                        <a:rPr lang="en-US" altLang="zh-CN" sz="1200" kern="1200" dirty="0" smtClean="0">
                          <a:solidFill>
                            <a:schemeClr val="tx1"/>
                          </a:solidFill>
                          <a:effectLst/>
                          <a:latin typeface="+mn-lt"/>
                          <a:ea typeface="+mn-ea"/>
                          <a:cs typeface="+mn-cs"/>
                        </a:rPr>
                        <a:t>TRIM29</a:t>
                      </a:r>
                      <a:endParaRPr lang="zh-CN" altLang="en-US" sz="1200" dirty="0"/>
                    </a:p>
                  </a:txBody>
                  <a:tcPr marL="68580" marR="68580" marT="34290" marB="34290"/>
                </a:tc>
                <a:tc>
                  <a:txBody>
                    <a:bodyPr/>
                    <a:lstStyle/>
                    <a:p>
                      <a:pPr algn="ctr"/>
                      <a:r>
                        <a:rPr lang="en-US" altLang="zh-CN" sz="1200" kern="1200" dirty="0" smtClean="0">
                          <a:solidFill>
                            <a:schemeClr val="tx1"/>
                          </a:solidFill>
                          <a:effectLst/>
                          <a:latin typeface="+mn-lt"/>
                          <a:ea typeface="+mn-ea"/>
                          <a:cs typeface="+mn-cs"/>
                        </a:rPr>
                        <a:t>downregulated in cancer</a:t>
                      </a:r>
                      <a:endParaRPr lang="zh-CN" altLang="en-US" sz="1200" dirty="0"/>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TRIM protein family; increases AR transcriptional activity;</a:t>
                      </a:r>
                    </a:p>
                    <a:p>
                      <a:pPr algn="l"/>
                      <a:r>
                        <a:rPr lang="en-US" altLang="zh-CN" sz="1200" kern="1200" dirty="0" smtClean="0">
                          <a:solidFill>
                            <a:schemeClr val="tx1"/>
                          </a:solidFill>
                          <a:effectLst/>
                          <a:latin typeface="+mn-lt"/>
                          <a:ea typeface="+mn-ea"/>
                          <a:cs typeface="+mn-cs"/>
                        </a:rPr>
                        <a:t>regulate the stability or transcriptional activity of p53</a:t>
                      </a:r>
                      <a:endParaRPr lang="zh-CN" altLang="en-US" sz="1200" dirty="0"/>
                    </a:p>
                  </a:txBody>
                  <a:tcPr marL="68580" marR="68580" marT="34290" marB="34290"/>
                </a:tc>
                <a:extLst>
                  <a:ext uri="{0D108BD9-81ED-4DB2-BD59-A6C34878D82A}">
                    <a16:rowId xmlns:a16="http://schemas.microsoft.com/office/drawing/2014/main" val="10003"/>
                  </a:ext>
                </a:extLst>
              </a:tr>
              <a:tr h="617220">
                <a:tc>
                  <a:txBody>
                    <a:bodyPr/>
                    <a:lstStyle/>
                    <a:p>
                      <a:pPr algn="ctr"/>
                      <a:r>
                        <a:rPr lang="en-US" altLang="zh-CN" sz="1200" dirty="0" smtClean="0"/>
                        <a:t>DDR2</a:t>
                      </a:r>
                      <a:endParaRPr lang="zh-CN" altLang="en-US" sz="1200" dirty="0"/>
                    </a:p>
                  </a:txBody>
                  <a:tcPr marL="68580" marR="68580" marT="34290" marB="34290"/>
                </a:tc>
                <a:tc>
                  <a:txBody>
                    <a:bodyPr/>
                    <a:lstStyle/>
                    <a:p>
                      <a:pPr algn="ctr"/>
                      <a:r>
                        <a:rPr lang="en-US" altLang="zh-CN" sz="1200" dirty="0" smtClean="0"/>
                        <a:t>Abnormal expression</a:t>
                      </a:r>
                      <a:endParaRPr lang="zh-CN" altLang="en-US" sz="1200" dirty="0"/>
                    </a:p>
                  </a:txBody>
                  <a:tcPr marL="68580" marR="68580" marT="34290" marB="34290"/>
                </a:tc>
                <a:tc>
                  <a:txBody>
                    <a:bodyPr/>
                    <a:lstStyle/>
                    <a:p>
                      <a:pPr algn="l"/>
                      <a:r>
                        <a:rPr lang="en-US" altLang="zh-CN" sz="1200" kern="1200" dirty="0" err="1" smtClean="0">
                          <a:solidFill>
                            <a:schemeClr val="tx1"/>
                          </a:solidFill>
                          <a:effectLst/>
                          <a:latin typeface="+mn-lt"/>
                          <a:ea typeface="+mn-ea"/>
                          <a:cs typeface="+mn-cs"/>
                        </a:rPr>
                        <a:t>Discoidin</a:t>
                      </a:r>
                      <a:r>
                        <a:rPr lang="en-US" altLang="zh-CN" sz="1200" kern="1200" dirty="0" smtClean="0">
                          <a:solidFill>
                            <a:schemeClr val="tx1"/>
                          </a:solidFill>
                          <a:effectLst/>
                          <a:latin typeface="+mn-lt"/>
                          <a:ea typeface="+mn-ea"/>
                          <a:cs typeface="+mn-cs"/>
                        </a:rPr>
                        <a:t> Domain Receptor Tyrosine Kinase 2 (RTKs), regulation of cell growth, differentiation, and metabolism; associated with the aggressive progression of prostate cancer patients</a:t>
                      </a:r>
                      <a:endParaRPr lang="zh-CN" altLang="en-US" sz="1200" dirty="0"/>
                    </a:p>
                  </a:txBody>
                  <a:tcPr marL="68580" marR="68580" marT="34290" marB="34290"/>
                </a:tc>
                <a:extLst>
                  <a:ext uri="{0D108BD9-81ED-4DB2-BD59-A6C34878D82A}">
                    <a16:rowId xmlns:a16="http://schemas.microsoft.com/office/drawing/2014/main" val="10004"/>
                  </a:ext>
                </a:extLst>
              </a:tr>
              <a:tr h="434340">
                <a:tc>
                  <a:txBody>
                    <a:bodyPr/>
                    <a:lstStyle/>
                    <a:p>
                      <a:pPr algn="ctr"/>
                      <a:r>
                        <a:rPr lang="en-US" altLang="zh-CN" sz="1200" dirty="0" smtClean="0"/>
                        <a:t>MEIS2</a:t>
                      </a:r>
                      <a:endParaRPr lang="zh-CN" altLang="en-US" sz="1200" dirty="0"/>
                    </a:p>
                  </a:txBody>
                  <a:tcPr marL="68580" marR="68580" marT="34290" marB="34290"/>
                </a:tc>
                <a:tc>
                  <a:txBody>
                    <a:bodyPr/>
                    <a:lstStyle/>
                    <a:p>
                      <a:pPr algn="ctr"/>
                      <a:r>
                        <a:rPr lang="en-US" altLang="zh-CN" sz="1200" kern="1200" dirty="0" smtClean="0">
                          <a:solidFill>
                            <a:schemeClr val="tx1"/>
                          </a:solidFill>
                          <a:effectLst/>
                          <a:latin typeface="+mn-lt"/>
                          <a:ea typeface="+mn-ea"/>
                          <a:cs typeface="+mn-cs"/>
                        </a:rPr>
                        <a:t>Decreased in prostate cancer</a:t>
                      </a:r>
                      <a:endParaRPr lang="zh-CN" altLang="en-US" sz="1200" dirty="0"/>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Highly conserved transcription regulators. function as tumor suppressor genes</a:t>
                      </a:r>
                      <a:endParaRPr lang="zh-CN" altLang="en-US" sz="1200" dirty="0"/>
                    </a:p>
                  </a:txBody>
                  <a:tcPr marL="68580" marR="68580" marT="34290" marB="34290"/>
                </a:tc>
                <a:extLst>
                  <a:ext uri="{0D108BD9-81ED-4DB2-BD59-A6C34878D82A}">
                    <a16:rowId xmlns:a16="http://schemas.microsoft.com/office/drawing/2014/main" val="10005"/>
                  </a:ext>
                </a:extLst>
              </a:tr>
              <a:tr h="434340">
                <a:tc>
                  <a:txBody>
                    <a:bodyPr/>
                    <a:lstStyle/>
                    <a:p>
                      <a:pPr algn="ctr"/>
                      <a:r>
                        <a:rPr lang="en-US" altLang="zh-CN" sz="1200" kern="1200" dirty="0" smtClean="0">
                          <a:solidFill>
                            <a:schemeClr val="tx1"/>
                          </a:solidFill>
                          <a:effectLst/>
                          <a:latin typeface="+mn-lt"/>
                          <a:ea typeface="+mn-ea"/>
                          <a:cs typeface="+mn-cs"/>
                        </a:rPr>
                        <a:t>CACHD1</a:t>
                      </a:r>
                      <a:endParaRPr lang="zh-CN" altLang="en-US" sz="1200" dirty="0"/>
                    </a:p>
                  </a:txBody>
                  <a:tcPr marL="68580" marR="68580" marT="34290" marB="34290"/>
                </a:tc>
                <a:tc>
                  <a:txBody>
                    <a:bodyPr/>
                    <a:lstStyle/>
                    <a:p>
                      <a:pPr algn="ctr"/>
                      <a:r>
                        <a:rPr lang="en-US" altLang="zh-CN" sz="1200" dirty="0" smtClean="0"/>
                        <a:t>Abnormal expression</a:t>
                      </a:r>
                      <a:endParaRPr lang="zh-CN" altLang="en-US" sz="1200" dirty="0"/>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May regulate voltage-dependent calcium channels; may associate with prostate cancer metastatic</a:t>
                      </a:r>
                      <a:endParaRPr lang="zh-CN" altLang="en-US" sz="1200" dirty="0"/>
                    </a:p>
                  </a:txBody>
                  <a:tcPr marL="68580" marR="68580" marT="34290" marB="34290"/>
                </a:tc>
                <a:extLst>
                  <a:ext uri="{0D108BD9-81ED-4DB2-BD59-A6C34878D82A}">
                    <a16:rowId xmlns:a16="http://schemas.microsoft.com/office/drawing/2014/main" val="10006"/>
                  </a:ext>
                </a:extLst>
              </a:tr>
              <a:tr h="278130">
                <a:tc>
                  <a:txBody>
                    <a:bodyPr/>
                    <a:lstStyle/>
                    <a:p>
                      <a:pPr algn="ctr"/>
                      <a:r>
                        <a:rPr lang="en-US" altLang="zh-CN" sz="1200" kern="1200" dirty="0" smtClean="0">
                          <a:solidFill>
                            <a:schemeClr val="tx1"/>
                          </a:solidFill>
                          <a:effectLst/>
                          <a:latin typeface="+mn-lt"/>
                          <a:ea typeface="+mn-ea"/>
                          <a:cs typeface="+mn-cs"/>
                        </a:rPr>
                        <a:t>CHRNA2</a:t>
                      </a:r>
                      <a:endParaRPr lang="zh-CN" altLang="en-US" sz="1200" dirty="0"/>
                    </a:p>
                  </a:txBody>
                  <a:tcPr marL="68580" marR="68580" marT="34290" marB="34290"/>
                </a:tc>
                <a:tc>
                  <a:txBody>
                    <a:bodyPr/>
                    <a:lstStyle/>
                    <a:p>
                      <a:pPr algn="ctr"/>
                      <a:r>
                        <a:rPr lang="en-US" altLang="zh-CN" sz="1200" dirty="0" smtClean="0"/>
                        <a:t>Abnormal expression</a:t>
                      </a:r>
                      <a:endParaRPr lang="zh-CN" altLang="en-US" sz="1200" dirty="0"/>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ligand-gated ion channels. Significantly</a:t>
                      </a:r>
                      <a:r>
                        <a:rPr lang="en-US" altLang="zh-CN" sz="1200" kern="1200" baseline="0" dirty="0" smtClean="0">
                          <a:solidFill>
                            <a:schemeClr val="tx1"/>
                          </a:solidFill>
                          <a:effectLst/>
                          <a:latin typeface="+mn-lt"/>
                          <a:ea typeface="+mn-ea"/>
                          <a:cs typeface="+mn-cs"/>
                        </a:rPr>
                        <a:t> altered in prostate cancer</a:t>
                      </a:r>
                      <a:endParaRPr lang="zh-CN" altLang="en-US" sz="1200" dirty="0"/>
                    </a:p>
                  </a:txBody>
                  <a:tcPr marL="68580" marR="68580" marT="34290" marB="34290"/>
                </a:tc>
                <a:extLst>
                  <a:ext uri="{0D108BD9-81ED-4DB2-BD59-A6C34878D82A}">
                    <a16:rowId xmlns:a16="http://schemas.microsoft.com/office/drawing/2014/main" val="10007"/>
                  </a:ext>
                </a:extLst>
              </a:tr>
              <a:tr h="278130">
                <a:tc>
                  <a:txBody>
                    <a:bodyPr/>
                    <a:lstStyle/>
                    <a:p>
                      <a:pPr algn="ctr"/>
                      <a:r>
                        <a:rPr lang="en-US" altLang="zh-CN" sz="1200" kern="1200" dirty="0" smtClean="0">
                          <a:solidFill>
                            <a:schemeClr val="tx1"/>
                          </a:solidFill>
                          <a:effectLst/>
                          <a:latin typeface="+mn-lt"/>
                          <a:ea typeface="+mn-ea"/>
                          <a:cs typeface="+mn-cs"/>
                        </a:rPr>
                        <a:t>C5orf4 </a:t>
                      </a:r>
                      <a:r>
                        <a:rPr lang="en-US" altLang="zh-CN" sz="1200" dirty="0" smtClean="0"/>
                        <a:t>(FAXDC2)</a:t>
                      </a:r>
                      <a:endParaRPr lang="zh-CN" altLang="en-US" sz="1200" dirty="0"/>
                    </a:p>
                  </a:txBody>
                  <a:tcPr marL="68580" marR="68580" marT="34290" marB="34290"/>
                </a:tc>
                <a:tc>
                  <a:txBody>
                    <a:bodyPr/>
                    <a:lstStyle/>
                    <a:p>
                      <a:pPr algn="ctr"/>
                      <a:r>
                        <a:rPr lang="en-US" altLang="zh-CN" sz="1200" dirty="0" smtClean="0"/>
                        <a:t>epigenetically silenced</a:t>
                      </a:r>
                      <a:endParaRPr lang="zh-CN" altLang="en-US" sz="1200" dirty="0"/>
                    </a:p>
                  </a:txBody>
                  <a:tcPr marL="68580" marR="68580" marT="34290" marB="34290"/>
                </a:tc>
                <a:tc>
                  <a:txBody>
                    <a:bodyPr/>
                    <a:lstStyle/>
                    <a:p>
                      <a:pPr algn="l"/>
                      <a:r>
                        <a:rPr lang="en-US" altLang="zh-CN" sz="1200" b="0" i="0" kern="1200" dirty="0" smtClean="0">
                          <a:solidFill>
                            <a:schemeClr val="tx1"/>
                          </a:solidFill>
                          <a:effectLst/>
                          <a:latin typeface="+mn-lt"/>
                          <a:ea typeface="+mn-ea"/>
                          <a:cs typeface="+mn-cs"/>
                        </a:rPr>
                        <a:t>Cholesterol synthesis</a:t>
                      </a:r>
                      <a:r>
                        <a:rPr lang="en-US" altLang="zh-CN" sz="1200" dirty="0" smtClean="0"/>
                        <a:t>; epigenetically silenced in almost all tumors (&gt;85%)</a:t>
                      </a:r>
                      <a:endParaRPr lang="zh-CN" altLang="en-US" sz="1200" dirty="0"/>
                    </a:p>
                  </a:txBody>
                  <a:tcPr marL="68580" marR="68580" marT="34290" marB="34290"/>
                </a:tc>
                <a:extLst>
                  <a:ext uri="{0D108BD9-81ED-4DB2-BD59-A6C34878D82A}">
                    <a16:rowId xmlns:a16="http://schemas.microsoft.com/office/drawing/2014/main" val="10008"/>
                  </a:ext>
                </a:extLst>
              </a:tr>
              <a:tr h="434340">
                <a:tc>
                  <a:txBody>
                    <a:bodyPr/>
                    <a:lstStyle/>
                    <a:p>
                      <a:pPr algn="ctr"/>
                      <a:r>
                        <a:rPr lang="en-US" altLang="zh-CN" sz="1200" kern="1200" dirty="0" smtClean="0">
                          <a:solidFill>
                            <a:schemeClr val="tx1"/>
                          </a:solidFill>
                          <a:effectLst/>
                          <a:latin typeface="+mn-lt"/>
                          <a:ea typeface="+mn-ea"/>
                          <a:cs typeface="+mn-cs"/>
                        </a:rPr>
                        <a:t>KCNMB1</a:t>
                      </a:r>
                      <a:endParaRPr lang="zh-CN" altLang="en-US" sz="1200" dirty="0"/>
                    </a:p>
                  </a:txBody>
                  <a:tcPr marL="68580" marR="68580" marT="34290" marB="34290"/>
                </a:tc>
                <a:tc>
                  <a:txBody>
                    <a:bodyPr/>
                    <a:lstStyle/>
                    <a:p>
                      <a:pPr algn="ctr"/>
                      <a:r>
                        <a:rPr lang="en-US" altLang="zh-CN" sz="1200" kern="1200" dirty="0" smtClean="0">
                          <a:solidFill>
                            <a:schemeClr val="tx1"/>
                          </a:solidFill>
                          <a:effectLst/>
                          <a:latin typeface="+mn-lt"/>
                          <a:ea typeface="+mn-ea"/>
                          <a:cs typeface="+mn-cs"/>
                        </a:rPr>
                        <a:t>Amplification</a:t>
                      </a:r>
                      <a:endParaRPr lang="zh-CN" altLang="en-US" sz="1200" dirty="0"/>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Potassium Calcium-Activated Channel Subfamily M Regulatory Beta Subunit 1; associated</a:t>
                      </a:r>
                      <a:r>
                        <a:rPr lang="en-US" altLang="zh-CN" sz="1200" kern="1200" baseline="0" dirty="0" smtClean="0">
                          <a:solidFill>
                            <a:schemeClr val="tx1"/>
                          </a:solidFill>
                          <a:effectLst/>
                          <a:latin typeface="+mn-lt"/>
                          <a:ea typeface="+mn-ea"/>
                          <a:cs typeface="+mn-cs"/>
                        </a:rPr>
                        <a:t> with </a:t>
                      </a:r>
                      <a:r>
                        <a:rPr lang="en-US" altLang="zh-CN" sz="1200" kern="1200" dirty="0" smtClean="0">
                          <a:solidFill>
                            <a:schemeClr val="tx1"/>
                          </a:solidFill>
                          <a:effectLst/>
                          <a:latin typeface="+mn-lt"/>
                          <a:ea typeface="+mn-ea"/>
                          <a:cs typeface="+mn-cs"/>
                        </a:rPr>
                        <a:t>tumor cell proliferation</a:t>
                      </a:r>
                      <a:endParaRPr lang="zh-CN" altLang="en-US" sz="1200" dirty="0"/>
                    </a:p>
                  </a:txBody>
                  <a:tcPr marL="68580" marR="68580" marT="34290" marB="34290"/>
                </a:tc>
                <a:extLst>
                  <a:ext uri="{0D108BD9-81ED-4DB2-BD59-A6C34878D82A}">
                    <a16:rowId xmlns:a16="http://schemas.microsoft.com/office/drawing/2014/main" val="10009"/>
                  </a:ext>
                </a:extLst>
              </a:tr>
              <a:tr h="434340">
                <a:tc>
                  <a:txBody>
                    <a:bodyPr/>
                    <a:lstStyle/>
                    <a:p>
                      <a:pPr algn="ctr"/>
                      <a:r>
                        <a:rPr lang="en-US" altLang="zh-CN" sz="1200" kern="1200" dirty="0" smtClean="0">
                          <a:solidFill>
                            <a:schemeClr val="tx1"/>
                          </a:solidFill>
                          <a:effectLst/>
                          <a:latin typeface="+mn-lt"/>
                          <a:ea typeface="+mn-ea"/>
                          <a:cs typeface="+mn-cs"/>
                        </a:rPr>
                        <a:t>TP63</a:t>
                      </a:r>
                      <a:endParaRPr lang="zh-CN" altLang="en-US" sz="1200" kern="1200" dirty="0">
                        <a:solidFill>
                          <a:schemeClr val="tx1"/>
                        </a:solidFill>
                        <a:effectLst/>
                        <a:latin typeface="+mn-lt"/>
                        <a:ea typeface="+mn-ea"/>
                        <a:cs typeface="+mn-cs"/>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Abnormal expression</a:t>
                      </a:r>
                      <a:endParaRPr lang="zh-CN" altLang="en-US" sz="1200" kern="1200" dirty="0" smtClean="0">
                        <a:solidFill>
                          <a:schemeClr val="tx1"/>
                        </a:solidFill>
                        <a:effectLst/>
                        <a:latin typeface="+mn-lt"/>
                        <a:ea typeface="+mn-ea"/>
                        <a:cs typeface="+mn-cs"/>
                      </a:endParaRPr>
                    </a:p>
                  </a:txBody>
                  <a:tcPr marL="68580" marR="68580" marT="34290" marB="34290"/>
                </a:tc>
                <a:tc>
                  <a:txBody>
                    <a:bodyPr/>
                    <a:lstStyle/>
                    <a:p>
                      <a:pPr algn="l"/>
                      <a:r>
                        <a:rPr lang="en-US" altLang="zh-CN" sz="1200" kern="1200" dirty="0" smtClean="0">
                          <a:solidFill>
                            <a:schemeClr val="tx1"/>
                          </a:solidFill>
                          <a:effectLst/>
                          <a:latin typeface="+mn-lt"/>
                          <a:ea typeface="+mn-ea"/>
                          <a:cs typeface="+mn-cs"/>
                        </a:rPr>
                        <a:t>transcription factors. Acts as a sequence specific DNA binding transcriptional activator or repressor.</a:t>
                      </a:r>
                      <a:endParaRPr lang="zh-CN" altLang="en-US" sz="1200" kern="1200" dirty="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10010"/>
                  </a:ext>
                </a:extLst>
              </a:tr>
            </a:tbl>
          </a:graphicData>
        </a:graphic>
      </p:graphicFrame>
      <p:sp>
        <p:nvSpPr>
          <p:cNvPr id="5" name="标题 1"/>
          <p:cNvSpPr>
            <a:spLocks noGrp="1"/>
          </p:cNvSpPr>
          <p:nvPr>
            <p:ph type="title"/>
          </p:nvPr>
        </p:nvSpPr>
        <p:spPr>
          <a:xfrm>
            <a:off x="628652" y="195486"/>
            <a:ext cx="8047761" cy="545647"/>
          </a:xfrm>
        </p:spPr>
        <p:txBody>
          <a:bodyPr>
            <a:noAutofit/>
          </a:bodyPr>
          <a:lstStyle/>
          <a:p>
            <a:r>
              <a:rPr lang="en-US" altLang="zh-CN" sz="2400" b="1" dirty="0">
                <a:solidFill>
                  <a:prstClr val="black"/>
                </a:solidFill>
              </a:rPr>
              <a:t>10</a:t>
            </a:r>
            <a:r>
              <a:rPr lang="zh-CN" altLang="en-US" sz="2400" b="1" dirty="0">
                <a:solidFill>
                  <a:prstClr val="black"/>
                </a:solidFill>
              </a:rPr>
              <a:t> </a:t>
            </a:r>
            <a:r>
              <a:rPr lang="en-US" altLang="zh-CN" sz="2400" b="1" dirty="0">
                <a:solidFill>
                  <a:prstClr val="black"/>
                </a:solidFill>
              </a:rPr>
              <a:t>CNV </a:t>
            </a:r>
            <a:r>
              <a:rPr lang="en-US" altLang="zh-CN" sz="2400" b="1" dirty="0" smtClean="0">
                <a:solidFill>
                  <a:prstClr val="black"/>
                </a:solidFill>
              </a:rPr>
              <a:t>drivers: reported </a:t>
            </a:r>
            <a:r>
              <a:rPr lang="en-US" altLang="zh-CN" sz="2400" b="1" dirty="0">
                <a:solidFill>
                  <a:prstClr val="black"/>
                </a:solidFill>
              </a:rPr>
              <a:t>to be associated with </a:t>
            </a:r>
            <a:r>
              <a:rPr lang="en-US" altLang="zh-CN" sz="2400" b="1" dirty="0" err="1" smtClean="0">
                <a:solidFill>
                  <a:prstClr val="black"/>
                </a:solidFill>
              </a:rPr>
              <a:t>PCa</a:t>
            </a:r>
            <a:r>
              <a:rPr lang="en-US" altLang="zh-CN" sz="2400" b="1" dirty="0" smtClean="0">
                <a:solidFill>
                  <a:prstClr val="black"/>
                </a:solidFill>
              </a:rPr>
              <a:t> in </a:t>
            </a:r>
            <a:r>
              <a:rPr lang="en-US" altLang="zh-CN" sz="2400" b="1" dirty="0">
                <a:solidFill>
                  <a:prstClr val="black"/>
                </a:solidFill>
              </a:rPr>
              <a:t>literatures</a:t>
            </a:r>
            <a:endParaRPr lang="zh-CN" altLang="en-US" sz="2400" b="1" dirty="0"/>
          </a:p>
        </p:txBody>
      </p:sp>
    </p:spTree>
    <p:extLst>
      <p:ext uri="{BB962C8B-B14F-4D97-AF65-F5344CB8AC3E}">
        <p14:creationId xmlns:p14="http://schemas.microsoft.com/office/powerpoint/2010/main" val="2217198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146230039"/>
              </p:ext>
            </p:extLst>
          </p:nvPr>
        </p:nvGraphicFramePr>
        <p:xfrm>
          <a:off x="371178" y="1348782"/>
          <a:ext cx="8449294" cy="1912620"/>
        </p:xfrm>
        <a:graphic>
          <a:graphicData uri="http://schemas.openxmlformats.org/drawingml/2006/table">
            <a:tbl>
              <a:tblPr firstRow="1" bandRow="1">
                <a:tableStyleId>{0E3FDE45-AF77-4B5C-9715-49D594BDF05E}</a:tableStyleId>
              </a:tblPr>
              <a:tblGrid>
                <a:gridCol w="1303668">
                  <a:extLst>
                    <a:ext uri="{9D8B030D-6E8A-4147-A177-3AD203B41FA5}">
                      <a16:colId xmlns:a16="http://schemas.microsoft.com/office/drawing/2014/main" val="20000"/>
                    </a:ext>
                  </a:extLst>
                </a:gridCol>
                <a:gridCol w="2105506">
                  <a:extLst>
                    <a:ext uri="{9D8B030D-6E8A-4147-A177-3AD203B41FA5}">
                      <a16:colId xmlns:a16="http://schemas.microsoft.com/office/drawing/2014/main" val="20001"/>
                    </a:ext>
                  </a:extLst>
                </a:gridCol>
                <a:gridCol w="5040120">
                  <a:extLst>
                    <a:ext uri="{9D8B030D-6E8A-4147-A177-3AD203B41FA5}">
                      <a16:colId xmlns:a16="http://schemas.microsoft.com/office/drawing/2014/main" val="20002"/>
                    </a:ext>
                  </a:extLst>
                </a:gridCol>
              </a:tblGrid>
              <a:tr h="312420">
                <a:tc>
                  <a:txBody>
                    <a:bodyPr/>
                    <a:lstStyle/>
                    <a:p>
                      <a:pPr algn="ctr"/>
                      <a:r>
                        <a:rPr lang="en-US" altLang="zh-CN" sz="1600" dirty="0" smtClean="0"/>
                        <a:t>Driver</a:t>
                      </a:r>
                      <a:r>
                        <a:rPr lang="en-US" altLang="zh-CN" sz="1600" baseline="0" dirty="0" smtClean="0"/>
                        <a:t> genes</a:t>
                      </a:r>
                      <a:endParaRPr lang="zh-CN" altLang="en-US" sz="1600" dirty="0"/>
                    </a:p>
                  </a:txBody>
                  <a:tcPr marL="68580" marR="68580" marT="34290" marB="34290"/>
                </a:tc>
                <a:tc>
                  <a:txBody>
                    <a:bodyPr/>
                    <a:lstStyle/>
                    <a:p>
                      <a:pPr algn="ctr"/>
                      <a:r>
                        <a:rPr lang="en-US" altLang="zh-CN" sz="1600" dirty="0" smtClean="0"/>
                        <a:t>Alteration </a:t>
                      </a:r>
                      <a:endParaRPr lang="zh-CN" altLang="en-US" sz="1600" dirty="0"/>
                    </a:p>
                  </a:txBody>
                  <a:tcPr marL="68580" marR="68580" marT="34290" marB="34290"/>
                </a:tc>
                <a:tc>
                  <a:txBody>
                    <a:bodyPr/>
                    <a:lstStyle/>
                    <a:p>
                      <a:pPr algn="ctr"/>
                      <a:r>
                        <a:rPr lang="en-US" altLang="zh-CN" sz="1600" dirty="0" smtClean="0"/>
                        <a:t>Function</a:t>
                      </a:r>
                      <a:endParaRPr lang="zh-CN" altLang="en-US" sz="1600" dirty="0"/>
                    </a:p>
                  </a:txBody>
                  <a:tcPr marL="68580" marR="68580" marT="34290" marB="34290"/>
                </a:tc>
                <a:extLst>
                  <a:ext uri="{0D108BD9-81ED-4DB2-BD59-A6C34878D82A}">
                    <a16:rowId xmlns:a16="http://schemas.microsoft.com/office/drawing/2014/main" val="10000"/>
                  </a:ext>
                </a:extLst>
              </a:tr>
              <a:tr h="1043940">
                <a:tc>
                  <a:txBody>
                    <a:bodyPr/>
                    <a:lstStyle/>
                    <a:p>
                      <a:pPr algn="ctr"/>
                      <a:r>
                        <a:rPr lang="en-US" altLang="zh-CN" sz="1600" b="0" kern="1200" dirty="0" smtClean="0">
                          <a:solidFill>
                            <a:schemeClr val="tx1"/>
                          </a:solidFill>
                          <a:effectLst/>
                          <a:latin typeface="+mn-lt"/>
                          <a:ea typeface="+mn-ea"/>
                          <a:cs typeface="+mn-cs"/>
                        </a:rPr>
                        <a:t>CTHRC1</a:t>
                      </a:r>
                      <a:endParaRPr lang="zh-CN" altLang="en-US" sz="1600" b="0" dirty="0"/>
                    </a:p>
                  </a:txBody>
                  <a:tcPr marL="68580" marR="68580" marT="34290" marB="34290"/>
                </a:tc>
                <a:tc>
                  <a:txBody>
                    <a:bodyPr/>
                    <a:lstStyle/>
                    <a:p>
                      <a:pPr algn="ctr"/>
                      <a:r>
                        <a:rPr lang="en-US" altLang="zh-CN" sz="1600" kern="1200" dirty="0" smtClean="0">
                          <a:solidFill>
                            <a:schemeClr val="tx1"/>
                          </a:solidFill>
                          <a:effectLst/>
                          <a:latin typeface="+mn-lt"/>
                          <a:ea typeface="+mn-ea"/>
                          <a:cs typeface="+mn-cs"/>
                        </a:rPr>
                        <a:t>highly expressed</a:t>
                      </a:r>
                      <a:endParaRPr lang="zh-CN" altLang="en-US" sz="1600" dirty="0"/>
                    </a:p>
                  </a:txBody>
                  <a:tcPr marL="68580" marR="68580" marT="34290" marB="34290"/>
                </a:tc>
                <a:tc>
                  <a:txBody>
                    <a:bodyPr/>
                    <a:lstStyle/>
                    <a:p>
                      <a:pPr algn="l"/>
                      <a:r>
                        <a:rPr lang="en-US" altLang="zh-CN" sz="1600" kern="1200" dirty="0" smtClean="0">
                          <a:solidFill>
                            <a:schemeClr val="tx1"/>
                          </a:solidFill>
                          <a:effectLst/>
                          <a:latin typeface="+mn-lt"/>
                          <a:ea typeface="+mn-ea"/>
                          <a:cs typeface="+mn-cs"/>
                        </a:rPr>
                        <a:t>Related pathways: </a:t>
                      </a:r>
                      <a:r>
                        <a:rPr lang="en-US" altLang="zh-CN" sz="1600" kern="1200" dirty="0" err="1" smtClean="0">
                          <a:solidFill>
                            <a:schemeClr val="tx1"/>
                          </a:solidFill>
                          <a:effectLst/>
                          <a:latin typeface="+mn-lt"/>
                          <a:ea typeface="+mn-ea"/>
                          <a:cs typeface="+mn-cs"/>
                        </a:rPr>
                        <a:t>Wnt</a:t>
                      </a:r>
                      <a:r>
                        <a:rPr lang="en-US" altLang="zh-CN" sz="1600" kern="1200" dirty="0" smtClean="0">
                          <a:solidFill>
                            <a:schemeClr val="tx1"/>
                          </a:solidFill>
                          <a:effectLst/>
                          <a:latin typeface="+mn-lt"/>
                          <a:ea typeface="+mn-ea"/>
                          <a:cs typeface="+mn-cs"/>
                        </a:rPr>
                        <a:t>; tissue repair process. Aberrant expression of CTHRC1 is widely present in human solid cancers and seems to be associated with cancer tissue invasion and metastasis.</a:t>
                      </a:r>
                      <a:endParaRPr lang="zh-CN" altLang="en-US" sz="1600" dirty="0"/>
                    </a:p>
                  </a:txBody>
                  <a:tcPr marL="68580" marR="68580" marT="34290" marB="34290"/>
                </a:tc>
                <a:extLst>
                  <a:ext uri="{0D108BD9-81ED-4DB2-BD59-A6C34878D82A}">
                    <a16:rowId xmlns:a16="http://schemas.microsoft.com/office/drawing/2014/main" val="10001"/>
                  </a:ext>
                </a:extLst>
              </a:tr>
              <a:tr h="556260">
                <a:tc>
                  <a:txBody>
                    <a:bodyPr/>
                    <a:lstStyle/>
                    <a:p>
                      <a:pPr algn="ctr"/>
                      <a:r>
                        <a:rPr lang="en-US" altLang="zh-CN" sz="1600" kern="1200" dirty="0" smtClean="0">
                          <a:solidFill>
                            <a:schemeClr val="tx1"/>
                          </a:solidFill>
                          <a:effectLst/>
                          <a:latin typeface="+mn-lt"/>
                          <a:ea typeface="+mn-ea"/>
                          <a:cs typeface="+mn-cs"/>
                        </a:rPr>
                        <a:t>GTSE1</a:t>
                      </a:r>
                      <a:endParaRPr lang="zh-CN" altLang="en-US" sz="1600" dirty="0"/>
                    </a:p>
                  </a:txBody>
                  <a:tcPr marL="68580" marR="68580" marT="34290" marB="34290"/>
                </a:tc>
                <a:tc>
                  <a:txBody>
                    <a:bodyPr/>
                    <a:lstStyle/>
                    <a:p>
                      <a:pPr algn="ctr"/>
                      <a:r>
                        <a:rPr lang="en-US" altLang="zh-CN" sz="1600" kern="1200" dirty="0" smtClean="0">
                          <a:solidFill>
                            <a:schemeClr val="tx1"/>
                          </a:solidFill>
                          <a:effectLst/>
                          <a:latin typeface="+mn-lt"/>
                          <a:ea typeface="+mn-ea"/>
                          <a:cs typeface="+mn-cs"/>
                        </a:rPr>
                        <a:t>Silencing</a:t>
                      </a:r>
                      <a:endParaRPr lang="zh-CN" altLang="en-US" sz="1600" dirty="0"/>
                    </a:p>
                  </a:txBody>
                  <a:tcPr marL="68580" marR="68580" marT="34290" marB="34290"/>
                </a:tc>
                <a:tc>
                  <a:txBody>
                    <a:bodyPr/>
                    <a:lstStyle/>
                    <a:p>
                      <a:pPr algn="l"/>
                      <a:r>
                        <a:rPr lang="en-US" altLang="zh-CN" sz="1600" kern="1200" dirty="0" smtClean="0">
                          <a:solidFill>
                            <a:schemeClr val="tx1"/>
                          </a:solidFill>
                          <a:effectLst/>
                          <a:latin typeface="+mn-lt"/>
                          <a:ea typeface="+mn-ea"/>
                          <a:cs typeface="+mn-cs"/>
                        </a:rPr>
                        <a:t>cell cycle; May be involved in p53-induced cell cycle arrest; associate</a:t>
                      </a:r>
                      <a:r>
                        <a:rPr lang="en-US" altLang="zh-CN" sz="1600" kern="1200" baseline="0" dirty="0" smtClean="0">
                          <a:solidFill>
                            <a:schemeClr val="tx1"/>
                          </a:solidFill>
                          <a:effectLst/>
                          <a:latin typeface="+mn-lt"/>
                          <a:ea typeface="+mn-ea"/>
                          <a:cs typeface="+mn-cs"/>
                        </a:rPr>
                        <a:t> with </a:t>
                      </a:r>
                      <a:r>
                        <a:rPr lang="en-US" altLang="zh-CN" sz="1600" kern="1200" dirty="0" smtClean="0">
                          <a:solidFill>
                            <a:schemeClr val="tx1"/>
                          </a:solidFill>
                          <a:effectLst/>
                          <a:latin typeface="+mn-lt"/>
                          <a:ea typeface="+mn-ea"/>
                          <a:cs typeface="+mn-cs"/>
                        </a:rPr>
                        <a:t>gastric cancer</a:t>
                      </a:r>
                      <a:r>
                        <a:rPr lang="en-US" altLang="zh-CN" sz="1600" kern="1200" baseline="0" dirty="0" smtClean="0">
                          <a:solidFill>
                            <a:schemeClr val="tx1"/>
                          </a:solidFill>
                          <a:effectLst/>
                          <a:latin typeface="+mn-lt"/>
                          <a:ea typeface="+mn-ea"/>
                          <a:cs typeface="+mn-cs"/>
                        </a:rPr>
                        <a:t> and HCC</a:t>
                      </a:r>
                      <a:endParaRPr lang="zh-CN" altLang="en-US" sz="1600" dirty="0"/>
                    </a:p>
                  </a:txBody>
                  <a:tcPr marL="68580" marR="68580" marT="34290" marB="34290"/>
                </a:tc>
                <a:extLst>
                  <a:ext uri="{0D108BD9-81ED-4DB2-BD59-A6C34878D82A}">
                    <a16:rowId xmlns:a16="http://schemas.microsoft.com/office/drawing/2014/main" val="10002"/>
                  </a:ext>
                </a:extLst>
              </a:tr>
            </a:tbl>
          </a:graphicData>
        </a:graphic>
      </p:graphicFrame>
      <p:sp>
        <p:nvSpPr>
          <p:cNvPr id="6" name="矩形 5"/>
          <p:cNvSpPr/>
          <p:nvPr/>
        </p:nvSpPr>
        <p:spPr>
          <a:xfrm>
            <a:off x="402684" y="951037"/>
            <a:ext cx="4532752" cy="380870"/>
          </a:xfrm>
          <a:prstGeom prst="rect">
            <a:avLst/>
          </a:prstGeom>
        </p:spPr>
        <p:txBody>
          <a:bodyPr wrap="none" lIns="68538" tIns="34289" rIns="68538" bIns="34289">
            <a:spAutoFit/>
          </a:bodyPr>
          <a:lstStyle/>
          <a:p>
            <a:r>
              <a:rPr lang="en-US" altLang="zh-CN" sz="2000" dirty="0"/>
              <a:t>Reported in other cancer (but not in </a:t>
            </a:r>
            <a:r>
              <a:rPr lang="en-US" altLang="zh-CN" sz="2000" dirty="0" err="1"/>
              <a:t>PCa</a:t>
            </a:r>
            <a:r>
              <a:rPr lang="en-US" altLang="zh-CN" sz="2000" dirty="0"/>
              <a:t>):</a:t>
            </a:r>
            <a:endParaRPr lang="zh-CN" altLang="en-US" sz="2000" dirty="0"/>
          </a:p>
        </p:txBody>
      </p:sp>
      <p:sp>
        <p:nvSpPr>
          <p:cNvPr id="9" name="标题 1"/>
          <p:cNvSpPr>
            <a:spLocks noGrp="1"/>
          </p:cNvSpPr>
          <p:nvPr>
            <p:ph type="title"/>
          </p:nvPr>
        </p:nvSpPr>
        <p:spPr>
          <a:xfrm>
            <a:off x="467544" y="186817"/>
            <a:ext cx="8615368" cy="706272"/>
          </a:xfrm>
        </p:spPr>
        <p:txBody>
          <a:bodyPr>
            <a:noAutofit/>
          </a:bodyPr>
          <a:lstStyle/>
          <a:p>
            <a:r>
              <a:rPr lang="en-US" altLang="zh-CN" sz="2300" b="1" dirty="0">
                <a:solidFill>
                  <a:prstClr val="black"/>
                </a:solidFill>
              </a:rPr>
              <a:t>2 CNV </a:t>
            </a:r>
            <a:r>
              <a:rPr lang="en-US" altLang="zh-CN" sz="2300" b="1" dirty="0" smtClean="0">
                <a:solidFill>
                  <a:prstClr val="black"/>
                </a:solidFill>
              </a:rPr>
              <a:t>drivers: reported </a:t>
            </a:r>
            <a:r>
              <a:rPr lang="en-US" altLang="zh-CN" sz="2300" b="1" dirty="0">
                <a:solidFill>
                  <a:prstClr val="black"/>
                </a:solidFill>
              </a:rPr>
              <a:t>to be associated with other cancers in literatures</a:t>
            </a:r>
            <a:endParaRPr lang="zh-CN" altLang="en-US" sz="2300" b="1" dirty="0"/>
          </a:p>
        </p:txBody>
      </p:sp>
    </p:spTree>
    <p:extLst>
      <p:ext uri="{BB962C8B-B14F-4D97-AF65-F5344CB8AC3E}">
        <p14:creationId xmlns:p14="http://schemas.microsoft.com/office/powerpoint/2010/main" val="263858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28184" y="1203598"/>
            <a:ext cx="2854025" cy="755971"/>
          </a:xfrm>
        </p:spPr>
        <p:txBody>
          <a:bodyPr>
            <a:normAutofit/>
          </a:bodyPr>
          <a:lstStyle/>
          <a:p>
            <a:pPr marL="0" indent="0">
              <a:buNone/>
            </a:pPr>
            <a:r>
              <a:rPr lang="en-US" altLang="zh-CN" sz="1600" dirty="0" smtClean="0">
                <a:latin typeface="+mj-lt"/>
              </a:rPr>
              <a:t>80 genes are regulated </a:t>
            </a:r>
            <a:r>
              <a:rPr lang="en-US" altLang="zh-CN" sz="1600" dirty="0">
                <a:latin typeface="+mj-lt"/>
              </a:rPr>
              <a:t>by </a:t>
            </a:r>
            <a:r>
              <a:rPr lang="en-US" altLang="zh-CN" sz="1600" dirty="0" smtClean="0">
                <a:latin typeface="+mj-lt"/>
              </a:rPr>
              <a:t>ERG; 5 of them are </a:t>
            </a:r>
            <a:r>
              <a:rPr lang="en-US" altLang="zh-CN" sz="1600" b="1" dirty="0" smtClean="0">
                <a:latin typeface="+mj-lt"/>
              </a:rPr>
              <a:t>known ERG targets</a:t>
            </a:r>
            <a:r>
              <a:rPr lang="en-US" altLang="zh-CN" sz="1600" dirty="0" smtClean="0">
                <a:latin typeface="+mj-lt"/>
              </a:rPr>
              <a:t>: </a:t>
            </a:r>
            <a:r>
              <a:rPr lang="nl-NL" altLang="zh-CN" sz="1600" dirty="0">
                <a:latin typeface="+mj-lt"/>
              </a:rPr>
              <a:t>FZD8, TWIST1, TDRD1, EN2, TBX1</a:t>
            </a:r>
            <a:endParaRPr lang="en-US" altLang="zh-CN" sz="1600" dirty="0">
              <a:latin typeface="+mj-lt"/>
            </a:endParaRPr>
          </a:p>
        </p:txBody>
      </p:sp>
      <p:pic>
        <p:nvPicPr>
          <p:cNvPr id="5" name="图片 4"/>
          <p:cNvPicPr>
            <a:picLocks noChangeAspect="1"/>
          </p:cNvPicPr>
          <p:nvPr/>
        </p:nvPicPr>
        <p:blipFill>
          <a:blip r:embed="rId3"/>
          <a:stretch>
            <a:fillRect/>
          </a:stretch>
        </p:blipFill>
        <p:spPr>
          <a:xfrm>
            <a:off x="516221" y="3579862"/>
            <a:ext cx="7776865" cy="1505023"/>
          </a:xfrm>
          <a:prstGeom prst="rect">
            <a:avLst/>
          </a:prstGeom>
        </p:spPr>
      </p:pic>
      <p:pic>
        <p:nvPicPr>
          <p:cNvPr id="7" name="图片 6"/>
          <p:cNvPicPr>
            <a:picLocks noChangeAspect="1"/>
          </p:cNvPicPr>
          <p:nvPr/>
        </p:nvPicPr>
        <p:blipFill>
          <a:blip r:embed="rId4"/>
          <a:stretch>
            <a:fillRect/>
          </a:stretch>
        </p:blipFill>
        <p:spPr>
          <a:xfrm>
            <a:off x="251520" y="131130"/>
            <a:ext cx="5832648" cy="3167650"/>
          </a:xfrm>
          <a:prstGeom prst="rect">
            <a:avLst/>
          </a:prstGeom>
        </p:spPr>
      </p:pic>
      <p:sp>
        <p:nvSpPr>
          <p:cNvPr id="9" name="标题 1"/>
          <p:cNvSpPr txBox="1">
            <a:spLocks/>
          </p:cNvSpPr>
          <p:nvPr/>
        </p:nvSpPr>
        <p:spPr>
          <a:xfrm>
            <a:off x="6084168" y="176582"/>
            <a:ext cx="3275856" cy="690868"/>
          </a:xfrm>
          <a:prstGeom prst="rect">
            <a:avLst/>
          </a:prstGeom>
        </p:spPr>
        <p:txBody>
          <a:bodyPr vert="horz" lIns="68538" tIns="34289" rIns="68538"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smtClean="0">
                <a:latin typeface="+mn-lt"/>
              </a:rPr>
              <a:t>Functional analysis of genes </a:t>
            </a:r>
            <a:r>
              <a:rPr lang="en-US" altLang="zh-CN" sz="2400" dirty="0">
                <a:latin typeface="+mn-lt"/>
              </a:rPr>
              <a:t>regulated by ERG</a:t>
            </a:r>
            <a:endParaRPr lang="zh-CN" altLang="en-US" sz="2400" dirty="0">
              <a:latin typeface="+mn-lt"/>
            </a:endParaRPr>
          </a:p>
        </p:txBody>
      </p:sp>
      <p:sp>
        <p:nvSpPr>
          <p:cNvPr id="2" name="矩形 1"/>
          <p:cNvSpPr/>
          <p:nvPr/>
        </p:nvSpPr>
        <p:spPr>
          <a:xfrm>
            <a:off x="6215714" y="2301982"/>
            <a:ext cx="2928286" cy="1077218"/>
          </a:xfrm>
          <a:prstGeom prst="rect">
            <a:avLst/>
          </a:prstGeom>
          <a:ln w="19050">
            <a:solidFill>
              <a:schemeClr val="accent1">
                <a:lumMod val="75000"/>
              </a:schemeClr>
            </a:solidFill>
          </a:ln>
        </p:spPr>
        <p:txBody>
          <a:bodyPr wrap="square">
            <a:spAutoFit/>
          </a:bodyPr>
          <a:lstStyle/>
          <a:p>
            <a:r>
              <a:rPr lang="en-US" altLang="zh-CN" sz="1600" dirty="0" smtClean="0"/>
              <a:t>These </a:t>
            </a:r>
            <a:r>
              <a:rPr lang="en-US" altLang="zh-CN" sz="1600" dirty="0"/>
              <a:t>80 genes are significantly associated with glycoprotein, ion transport and developmental protein</a:t>
            </a:r>
            <a:endParaRPr lang="zh-CN" altLang="en-US" sz="1600" dirty="0"/>
          </a:p>
        </p:txBody>
      </p:sp>
      <p:cxnSp>
        <p:nvCxnSpPr>
          <p:cNvPr id="6" name="直接箭头连接符 5"/>
          <p:cNvCxnSpPr/>
          <p:nvPr/>
        </p:nvCxnSpPr>
        <p:spPr>
          <a:xfrm flipH="1">
            <a:off x="4080414" y="3269680"/>
            <a:ext cx="2135300" cy="323908"/>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785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 y="772174"/>
            <a:ext cx="5801864" cy="4394432"/>
            <a:chOff x="2923082" y="282251"/>
            <a:chExt cx="9255095" cy="6575749"/>
          </a:xfrm>
        </p:grpSpPr>
        <p:pic>
          <p:nvPicPr>
            <p:cNvPr id="5" name="图片 4"/>
            <p:cNvPicPr>
              <a:picLocks noChangeAspect="1"/>
            </p:cNvPicPr>
            <p:nvPr/>
          </p:nvPicPr>
          <p:blipFill>
            <a:blip r:embed="rId3"/>
            <a:stretch>
              <a:fillRect/>
            </a:stretch>
          </p:blipFill>
          <p:spPr>
            <a:xfrm>
              <a:off x="2923082" y="282251"/>
              <a:ext cx="9255095" cy="6575749"/>
            </a:xfrm>
            <a:prstGeom prst="rect">
              <a:avLst/>
            </a:prstGeom>
          </p:spPr>
        </p:pic>
        <p:sp>
          <p:nvSpPr>
            <p:cNvPr id="6" name="矩形 5"/>
            <p:cNvSpPr/>
            <p:nvPr/>
          </p:nvSpPr>
          <p:spPr>
            <a:xfrm>
              <a:off x="3841462" y="2839599"/>
              <a:ext cx="1594198" cy="414496"/>
            </a:xfrm>
            <a:prstGeom prst="rect">
              <a:avLst/>
            </a:prstGeom>
          </p:spPr>
          <p:txBody>
            <a:bodyPr wrap="none">
              <a:spAutoFit/>
            </a:bodyPr>
            <a:lstStyle/>
            <a:p>
              <a:r>
                <a:rPr lang="en-US" altLang="zh-CN" sz="1200" dirty="0"/>
                <a:t>NMF clusters</a:t>
              </a:r>
              <a:endParaRPr lang="zh-CN" altLang="en-US" sz="1200" dirty="0"/>
            </a:p>
          </p:txBody>
        </p:sp>
      </p:grpSp>
      <p:graphicFrame>
        <p:nvGraphicFramePr>
          <p:cNvPr id="8" name="表格 7"/>
          <p:cNvGraphicFramePr>
            <a:graphicFrameLocks noGrp="1"/>
          </p:cNvGraphicFramePr>
          <p:nvPr>
            <p:extLst>
              <p:ext uri="{D42A27DB-BD31-4B8C-83A1-F6EECF244321}">
                <p14:modId xmlns:p14="http://schemas.microsoft.com/office/powerpoint/2010/main" val="157927156"/>
              </p:ext>
            </p:extLst>
          </p:nvPr>
        </p:nvGraphicFramePr>
        <p:xfrm>
          <a:off x="6138686" y="2233389"/>
          <a:ext cx="2825802" cy="2714625"/>
        </p:xfrm>
        <a:graphic>
          <a:graphicData uri="http://schemas.openxmlformats.org/drawingml/2006/table">
            <a:tbl>
              <a:tblPr firstRow="1" firstCol="1" bandRow="1">
                <a:tableStyleId>{68D230F3-CF80-4859-8CE7-A43EE81993B5}</a:tableStyleId>
              </a:tblPr>
              <a:tblGrid>
                <a:gridCol w="717222">
                  <a:extLst>
                    <a:ext uri="{9D8B030D-6E8A-4147-A177-3AD203B41FA5}">
                      <a16:colId xmlns:a16="http://schemas.microsoft.com/office/drawing/2014/main" val="20000"/>
                    </a:ext>
                  </a:extLst>
                </a:gridCol>
                <a:gridCol w="2108580">
                  <a:extLst>
                    <a:ext uri="{9D8B030D-6E8A-4147-A177-3AD203B41FA5}">
                      <a16:colId xmlns:a16="http://schemas.microsoft.com/office/drawing/2014/main" val="20001"/>
                    </a:ext>
                  </a:extLst>
                </a:gridCol>
              </a:tblGrid>
              <a:tr h="325755">
                <a:tc>
                  <a:txBody>
                    <a:bodyPr/>
                    <a:lstStyle/>
                    <a:p>
                      <a:pPr algn="ctr">
                        <a:lnSpc>
                          <a:spcPct val="150000"/>
                        </a:lnSpc>
                        <a:spcAft>
                          <a:spcPts val="0"/>
                        </a:spcAft>
                      </a:pPr>
                      <a:r>
                        <a:rPr lang="en-US" altLang="zh-CN" sz="1400" b="1" kern="100" dirty="0" smtClean="0">
                          <a:solidFill>
                            <a:srgbClr val="FFFFFF"/>
                          </a:solidFill>
                          <a:effectLst/>
                          <a:latin typeface="+mn-lt"/>
                          <a:ea typeface="+mn-ea"/>
                          <a:cs typeface="+mn-cs"/>
                        </a:rPr>
                        <a:t>Subtype</a:t>
                      </a:r>
                      <a:endParaRPr lang="zh-CN" sz="1400" b="1" kern="100" dirty="0">
                        <a:solidFill>
                          <a:srgbClr val="FFFFFF"/>
                        </a:solidFill>
                        <a:effectLst/>
                        <a:latin typeface="+mn-lt"/>
                        <a:ea typeface="+mn-ea"/>
                        <a:cs typeface="+mn-cs"/>
                      </a:endParaRPr>
                    </a:p>
                  </a:txBody>
                  <a:tcPr marL="51435" marR="51435" marT="0" marB="0">
                    <a:solidFill>
                      <a:schemeClr val="accent6"/>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00" dirty="0" err="1" smtClean="0">
                          <a:solidFill>
                            <a:srgbClr val="FFFFFF"/>
                          </a:solidFill>
                          <a:effectLst/>
                          <a:latin typeface="+mn-lt"/>
                          <a:ea typeface="+mn-ea"/>
                          <a:cs typeface="+mn-cs"/>
                        </a:rPr>
                        <a:t>Metagenes</a:t>
                      </a:r>
                      <a:endParaRPr lang="zh-CN" sz="1400"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6"/>
                    </a:solidFill>
                  </a:tcPr>
                </a:tc>
                <a:extLst>
                  <a:ext uri="{0D108BD9-81ED-4DB2-BD59-A6C34878D82A}">
                    <a16:rowId xmlns:a16="http://schemas.microsoft.com/office/drawing/2014/main" val="10000"/>
                  </a:ext>
                </a:extLst>
              </a:tr>
              <a:tr h="1085850">
                <a:tc>
                  <a:txBody>
                    <a:bodyPr/>
                    <a:lstStyle/>
                    <a:p>
                      <a:pPr algn="ctr">
                        <a:spcAft>
                          <a:spcPts val="0"/>
                        </a:spcAft>
                      </a:pPr>
                      <a:r>
                        <a:rPr lang="en-US" sz="1400" b="0" kern="100" dirty="0" smtClean="0">
                          <a:effectLst/>
                        </a:rPr>
                        <a:t>1</a:t>
                      </a:r>
                      <a:endParaRPr lang="zh-CN" sz="1400" b="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smtClean="0">
                          <a:effectLst/>
                          <a:latin typeface="Calibri" panose="020F0502020204030204" pitchFamily="34" charset="0"/>
                          <a:ea typeface="+mn-ea"/>
                          <a:cs typeface="Times New Roman" panose="02020603050405020304" pitchFamily="18" charset="0"/>
                        </a:rPr>
                        <a:t>DCST2, DUOX1, TRIM29, MEIS2, JAZF1, ATP1A2, GSTP1, C5orf4, KCNMB1, MXD3, TP63, ANKRD35, NRG2, S100A6, FAT2, NPFF</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17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effectLst/>
                        </a:rPr>
                        <a:t>2</a:t>
                      </a:r>
                      <a:endParaRPr lang="zh-CN" altLang="zh-CN" sz="1400" b="0" kern="100" dirty="0" smtClean="0">
                        <a:solidFill>
                          <a:srgbClr val="C00000"/>
                        </a:solidFill>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smtClean="0">
                          <a:solidFill>
                            <a:srgbClr val="FF0000"/>
                          </a:solidFill>
                          <a:effectLst/>
                          <a:latin typeface="+mn-lt"/>
                          <a:ea typeface="+mn-ea"/>
                          <a:cs typeface="+mn-cs"/>
                        </a:rPr>
                        <a:t>ERG</a:t>
                      </a:r>
                      <a:r>
                        <a:rPr lang="en-US" altLang="zh-CN" sz="1400" kern="100" dirty="0" smtClean="0">
                          <a:effectLst/>
                          <a:latin typeface="+mn-lt"/>
                          <a:ea typeface="+mn-ea"/>
                          <a:cs typeface="+mn-cs"/>
                        </a:rPr>
                        <a:t>,</a:t>
                      </a:r>
                      <a:r>
                        <a:rPr lang="en-US" altLang="zh-CN" sz="1400" kern="100" baseline="0" dirty="0" smtClean="0">
                          <a:effectLst/>
                          <a:latin typeface="+mn-lt"/>
                          <a:ea typeface="+mn-ea"/>
                          <a:cs typeface="+mn-cs"/>
                        </a:rPr>
                        <a:t> F5</a:t>
                      </a:r>
                      <a:endParaRPr lang="zh-CN" altLang="zh-CN" sz="1400" kern="100" dirty="0" smtClean="0">
                        <a:effectLst/>
                        <a:latin typeface="Calibri" panose="020F0502020204030204" pitchFamily="34" charset="0"/>
                        <a:ea typeface="+mn-ea"/>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0858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smtClean="0">
                          <a:effectLst/>
                        </a:rPr>
                        <a:t>3</a:t>
                      </a:r>
                      <a:endParaRPr lang="zh-CN" altLang="zh-CN" sz="1400" b="0" kern="100" dirty="0" smtClean="0">
                        <a:solidFill>
                          <a:srgbClr val="C00000"/>
                        </a:solidFill>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algn="ctr">
                        <a:spcAft>
                          <a:spcPts val="0"/>
                        </a:spcAft>
                      </a:pPr>
                      <a:r>
                        <a:rPr lang="en-US" altLang="zh-CN" sz="1400" kern="100" dirty="0" smtClean="0">
                          <a:effectLst/>
                          <a:latin typeface="Calibri" panose="020F0502020204030204" pitchFamily="34" charset="0"/>
                          <a:ea typeface="+mn-ea"/>
                          <a:cs typeface="Times New Roman" panose="02020603050405020304" pitchFamily="18" charset="0"/>
                        </a:rPr>
                        <a:t>CTHRC1, DDR2, CACHD1, CHRNA2, GTSE1, ARHGAP20, TGFBR3, KIRREL, FAT4, GPR124, GCNT4, IL6ST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bl>
          </a:graphicData>
        </a:graphic>
      </p:graphicFrame>
      <p:sp>
        <p:nvSpPr>
          <p:cNvPr id="9" name="五边形 8"/>
          <p:cNvSpPr/>
          <p:nvPr/>
        </p:nvSpPr>
        <p:spPr>
          <a:xfrm>
            <a:off x="-6083" y="220407"/>
            <a:ext cx="761659"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
        <p:nvSpPr>
          <p:cNvPr id="2" name="矩形 1"/>
          <p:cNvSpPr/>
          <p:nvPr/>
        </p:nvSpPr>
        <p:spPr>
          <a:xfrm>
            <a:off x="6208014" y="1610143"/>
            <a:ext cx="2681786" cy="623246"/>
          </a:xfrm>
          <a:prstGeom prst="rect">
            <a:avLst/>
          </a:prstGeom>
        </p:spPr>
        <p:txBody>
          <a:bodyPr wrap="square" lIns="68538" tIns="34289" rIns="68538" bIns="34289">
            <a:spAutoFit/>
          </a:bodyPr>
          <a:lstStyle/>
          <a:p>
            <a:r>
              <a:rPr lang="en-US" altLang="zh-CN" dirty="0"/>
              <a:t>Important genes for each of the 3 </a:t>
            </a:r>
            <a:r>
              <a:rPr lang="en-US" altLang="zh-CN" dirty="0" smtClean="0"/>
              <a:t>subtypes</a:t>
            </a:r>
            <a:r>
              <a:rPr lang="en-US" altLang="zh-CN" dirty="0"/>
              <a:t>:</a:t>
            </a:r>
            <a:endParaRPr lang="zh-CN" altLang="en-US" dirty="0"/>
          </a:p>
        </p:txBody>
      </p:sp>
      <p:sp>
        <p:nvSpPr>
          <p:cNvPr id="3" name="矩形 2"/>
          <p:cNvSpPr/>
          <p:nvPr/>
        </p:nvSpPr>
        <p:spPr>
          <a:xfrm>
            <a:off x="755576" y="220407"/>
            <a:ext cx="8365548" cy="346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r>
              <a:rPr lang="en-US" altLang="zh-CN" dirty="0">
                <a:solidFill>
                  <a:schemeClr val="bg1"/>
                </a:solidFill>
              </a:rPr>
              <a:t>Conclusion(2) Three subtypes were identified based on the expression of 30 CNV drivers</a:t>
            </a:r>
            <a:endParaRPr lang="zh-CN" altLang="en-US" dirty="0">
              <a:solidFill>
                <a:schemeClr val="bg1"/>
              </a:solidFill>
            </a:endParaRPr>
          </a:p>
        </p:txBody>
      </p:sp>
      <p:sp>
        <p:nvSpPr>
          <p:cNvPr id="4" name="矩形 3"/>
          <p:cNvSpPr/>
          <p:nvPr/>
        </p:nvSpPr>
        <p:spPr>
          <a:xfrm>
            <a:off x="2716812" y="613154"/>
            <a:ext cx="1211998" cy="346249"/>
          </a:xfrm>
          <a:prstGeom prst="rect">
            <a:avLst/>
          </a:prstGeom>
        </p:spPr>
        <p:txBody>
          <a:bodyPr wrap="none" lIns="68538" tIns="34289" rIns="68538" bIns="34289">
            <a:spAutoFit/>
          </a:bodyPr>
          <a:lstStyle/>
          <a:p>
            <a:r>
              <a:rPr lang="en-US" altLang="zh-CN" kern="100" dirty="0" smtClean="0">
                <a:solidFill>
                  <a:srgbClr val="F86CDA"/>
                </a:solidFill>
              </a:rPr>
              <a:t>ERG</a:t>
            </a:r>
            <a:r>
              <a:rPr lang="zh-CN" altLang="en-US" kern="100" dirty="0" smtClean="0">
                <a:solidFill>
                  <a:srgbClr val="F86CDA"/>
                </a:solidFill>
              </a:rPr>
              <a:t>高表达</a:t>
            </a:r>
            <a:endParaRPr lang="zh-CN" altLang="en-US" dirty="0">
              <a:solidFill>
                <a:srgbClr val="F86CDA"/>
              </a:solidFill>
            </a:endParaRPr>
          </a:p>
        </p:txBody>
      </p:sp>
      <p:sp>
        <p:nvSpPr>
          <p:cNvPr id="10" name="矩形 9"/>
          <p:cNvSpPr/>
          <p:nvPr/>
        </p:nvSpPr>
        <p:spPr>
          <a:xfrm>
            <a:off x="2557465" y="627547"/>
            <a:ext cx="1307306" cy="4473092"/>
          </a:xfrm>
          <a:prstGeom prst="rect">
            <a:avLst/>
          </a:prstGeom>
          <a:noFill/>
          <a:ln w="28575">
            <a:solidFill>
              <a:srgbClr val="F86C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pPr algn="ctr"/>
            <a:endParaRPr lang="zh-CN" altLang="en-US"/>
          </a:p>
        </p:txBody>
      </p:sp>
      <p:sp>
        <p:nvSpPr>
          <p:cNvPr id="11" name="矩形 10"/>
          <p:cNvSpPr/>
          <p:nvPr/>
        </p:nvSpPr>
        <p:spPr>
          <a:xfrm>
            <a:off x="1514475" y="625810"/>
            <a:ext cx="1021556" cy="4473092"/>
          </a:xfrm>
          <a:prstGeom prst="rect">
            <a:avLst/>
          </a:prstGeom>
          <a:noFill/>
          <a:ln w="28575">
            <a:prstDash val="lgDash"/>
          </a:ln>
        </p:spPr>
        <p:style>
          <a:lnRef idx="2">
            <a:schemeClr val="accent1"/>
          </a:lnRef>
          <a:fillRef idx="1">
            <a:schemeClr val="lt1"/>
          </a:fillRef>
          <a:effectRef idx="0">
            <a:schemeClr val="accent1"/>
          </a:effectRef>
          <a:fontRef idx="minor">
            <a:schemeClr val="dk1"/>
          </a:fontRef>
        </p:style>
        <p:txBody>
          <a:bodyPr lIns="68538" tIns="34289" rIns="68538" bIns="34289" rtlCol="0" anchor="ctr"/>
          <a:lstStyle/>
          <a:p>
            <a:pPr algn="ctr"/>
            <a:endParaRPr lang="zh-CN" altLang="en-US"/>
          </a:p>
        </p:txBody>
      </p:sp>
      <p:sp>
        <p:nvSpPr>
          <p:cNvPr id="12" name="矩形 11"/>
          <p:cNvSpPr/>
          <p:nvPr/>
        </p:nvSpPr>
        <p:spPr>
          <a:xfrm>
            <a:off x="3893343" y="631718"/>
            <a:ext cx="1493044" cy="4473092"/>
          </a:xfrm>
          <a:prstGeom prst="rect">
            <a:avLst/>
          </a:prstGeom>
          <a:noFill/>
          <a:ln w="28575">
            <a:solidFill>
              <a:schemeClr val="accent6">
                <a:lumMod val="75000"/>
              </a:schemeClr>
            </a:solidFill>
            <a:prstDash val="lgDash"/>
          </a:ln>
        </p:spPr>
        <p:style>
          <a:lnRef idx="2">
            <a:schemeClr val="accent6"/>
          </a:lnRef>
          <a:fillRef idx="1">
            <a:schemeClr val="lt1"/>
          </a:fillRef>
          <a:effectRef idx="0">
            <a:schemeClr val="accent6"/>
          </a:effectRef>
          <a:fontRef idx="minor">
            <a:schemeClr val="dk1"/>
          </a:fontRef>
        </p:style>
        <p:txBody>
          <a:bodyPr lIns="68538" tIns="34289" rIns="68538" bIns="34289" rtlCol="0" anchor="ctr"/>
          <a:lstStyle/>
          <a:p>
            <a:pPr algn="ctr"/>
            <a:endParaRPr lang="zh-CN" altLang="en-US"/>
          </a:p>
        </p:txBody>
      </p:sp>
      <p:sp>
        <p:nvSpPr>
          <p:cNvPr id="13" name="矩形 12"/>
          <p:cNvSpPr/>
          <p:nvPr/>
        </p:nvSpPr>
        <p:spPr>
          <a:xfrm>
            <a:off x="4094975" y="606125"/>
            <a:ext cx="1344663" cy="346249"/>
          </a:xfrm>
          <a:prstGeom prst="rect">
            <a:avLst/>
          </a:prstGeom>
        </p:spPr>
        <p:txBody>
          <a:bodyPr wrap="none" lIns="68538" tIns="34289" rIns="68538" bIns="34289">
            <a:spAutoFit/>
          </a:bodyPr>
          <a:lstStyle/>
          <a:p>
            <a:r>
              <a:rPr lang="en-US" altLang="zh-CN" kern="100" dirty="0" smtClean="0">
                <a:solidFill>
                  <a:schemeClr val="accent6">
                    <a:lumMod val="75000"/>
                  </a:schemeClr>
                </a:solidFill>
              </a:rPr>
              <a:t>CTHRC1</a:t>
            </a:r>
            <a:r>
              <a:rPr lang="zh-CN" altLang="en-US" kern="100" dirty="0" smtClean="0">
                <a:solidFill>
                  <a:schemeClr val="accent6">
                    <a:lumMod val="75000"/>
                  </a:schemeClr>
                </a:solidFill>
              </a:rPr>
              <a:t>扩增</a:t>
            </a:r>
            <a:endParaRPr lang="zh-CN" altLang="en-US" dirty="0">
              <a:solidFill>
                <a:schemeClr val="accent6">
                  <a:lumMod val="75000"/>
                </a:schemeClr>
              </a:solidFill>
            </a:endParaRPr>
          </a:p>
        </p:txBody>
      </p:sp>
      <p:sp>
        <p:nvSpPr>
          <p:cNvPr id="14" name="矩形 13"/>
          <p:cNvSpPr/>
          <p:nvPr/>
        </p:nvSpPr>
        <p:spPr>
          <a:xfrm>
            <a:off x="6208014" y="661025"/>
            <a:ext cx="2681786" cy="684801"/>
          </a:xfrm>
          <a:prstGeom prst="rect">
            <a:avLst/>
          </a:prstGeom>
          <a:ln>
            <a:solidFill>
              <a:srgbClr val="F86CDA"/>
            </a:solidFill>
          </a:ln>
        </p:spPr>
        <p:txBody>
          <a:bodyPr wrap="square" lIns="68538" tIns="34289" rIns="68538" bIns="34289">
            <a:spAutoFit/>
          </a:bodyPr>
          <a:lstStyle/>
          <a:p>
            <a:r>
              <a:rPr lang="en-US" altLang="zh-CN" sz="2000" dirty="0">
                <a:solidFill>
                  <a:srgbClr val="F86CDA"/>
                </a:solidFill>
              </a:rPr>
              <a:t>S</a:t>
            </a:r>
            <a:r>
              <a:rPr lang="en-US" altLang="zh-CN" sz="2000" dirty="0" smtClean="0">
                <a:solidFill>
                  <a:srgbClr val="F86CDA"/>
                </a:solidFill>
              </a:rPr>
              <a:t>ubtype 2 shows high expression of ERG</a:t>
            </a:r>
            <a:endParaRPr lang="zh-CN" altLang="en-US" sz="2000" dirty="0">
              <a:solidFill>
                <a:srgbClr val="F86CDA"/>
              </a:solidFill>
            </a:endParaRPr>
          </a:p>
        </p:txBody>
      </p:sp>
      <p:cxnSp>
        <p:nvCxnSpPr>
          <p:cNvPr id="16" name="直接箭头连接符 15"/>
          <p:cNvCxnSpPr>
            <a:stCxn id="14" idx="1"/>
          </p:cNvCxnSpPr>
          <p:nvPr/>
        </p:nvCxnSpPr>
        <p:spPr>
          <a:xfrm flipH="1">
            <a:off x="3491880" y="1003426"/>
            <a:ext cx="2716134" cy="1568324"/>
          </a:xfrm>
          <a:prstGeom prst="straightConnector1">
            <a:avLst/>
          </a:prstGeom>
          <a:ln>
            <a:solidFill>
              <a:srgbClr val="F86CD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29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0905" y="405298"/>
            <a:ext cx="1959084" cy="1198778"/>
          </a:xfrm>
        </p:spPr>
        <p:txBody>
          <a:bodyPr>
            <a:normAutofit/>
          </a:bodyPr>
          <a:lstStyle/>
          <a:p>
            <a:r>
              <a:rPr lang="en-US" sz="2100" b="1" dirty="0">
                <a:latin typeface="Arial" panose="020B0604020202020204" pitchFamily="34" charset="0"/>
                <a:cs typeface="Arial" panose="020B0604020202020204" pitchFamily="34" charset="0"/>
              </a:rPr>
              <a:t>Milestones </a:t>
            </a:r>
            <a:br>
              <a:rPr lang="en-US" sz="2100" b="1" dirty="0">
                <a:latin typeface="Arial" panose="020B0604020202020204" pitchFamily="34" charset="0"/>
                <a:cs typeface="Arial" panose="020B0604020202020204" pitchFamily="34" charset="0"/>
              </a:rPr>
            </a:br>
            <a:r>
              <a:rPr lang="en-US" sz="2100" b="1" dirty="0">
                <a:latin typeface="Arial" panose="020B0604020202020204" pitchFamily="34" charset="0"/>
                <a:cs typeface="Arial" panose="020B0604020202020204" pitchFamily="34" charset="0"/>
              </a:rPr>
              <a:t>of the collaboration:</a:t>
            </a:r>
          </a:p>
        </p:txBody>
      </p:sp>
      <p:sp>
        <p:nvSpPr>
          <p:cNvPr id="3" name="Content Placeholder 2"/>
          <p:cNvSpPr>
            <a:spLocks noGrp="1"/>
          </p:cNvSpPr>
          <p:nvPr>
            <p:ph idx="1"/>
          </p:nvPr>
        </p:nvSpPr>
        <p:spPr>
          <a:xfrm>
            <a:off x="323529" y="250974"/>
            <a:ext cx="8641796" cy="4758923"/>
          </a:xfrm>
        </p:spPr>
        <p:txBody>
          <a:bodyPr>
            <a:noAutofit/>
          </a:bodyPr>
          <a:lstStyle/>
          <a:p>
            <a:pPr marL="0" lvl="1" indent="0">
              <a:lnSpc>
                <a:spcPts val="1500"/>
              </a:lnSpc>
              <a:spcBef>
                <a:spcPts val="400"/>
              </a:spcBef>
              <a:buClr>
                <a:schemeClr val="folHlink"/>
              </a:buClr>
              <a:buSzPct val="60000"/>
              <a:buNone/>
            </a:pPr>
            <a:r>
              <a:rPr lang="en-US" altLang="zh-CN" sz="1500" b="1" dirty="0">
                <a:latin typeface="Arial" panose="020B0604020202020204" pitchFamily="34" charset="0"/>
                <a:cs typeface="Arial" panose="020B0604020202020204" pitchFamily="34" charset="0"/>
              </a:rPr>
              <a:t>1.  Beginning of discussions for collaboration</a:t>
            </a:r>
          </a:p>
          <a:p>
            <a:pPr marL="0" lvl="1" indent="0">
              <a:lnSpc>
                <a:spcPts val="1500"/>
              </a:lnSpc>
              <a:spcBef>
                <a:spcPts val="400"/>
              </a:spcBef>
              <a:buClr>
                <a:schemeClr val="folHlink"/>
              </a:buClr>
              <a:buSzPct val="60000"/>
              <a:buNone/>
            </a:pPr>
            <a:r>
              <a:rPr lang="en-US" altLang="zh-CN" sz="1500" b="1" dirty="0">
                <a:latin typeface="Arial" panose="020B0604020202020204" pitchFamily="34" charset="0"/>
                <a:cs typeface="Arial" panose="020B0604020202020204" pitchFamily="34" charset="0"/>
              </a:rPr>
              <a:t>      </a:t>
            </a:r>
            <a:r>
              <a:rPr lang="en-US" altLang="zh-CN" sz="1500" dirty="0">
                <a:latin typeface="Arial" panose="020B0604020202020204" pitchFamily="34" charset="0"/>
                <a:cs typeface="Arial" panose="020B0604020202020204" pitchFamily="34" charset="0"/>
              </a:rPr>
              <a:t>May 2012 when the cancer workshop was held in Beijing China </a:t>
            </a:r>
          </a:p>
          <a:p>
            <a:pPr marL="0" lvl="1" indent="0">
              <a:lnSpc>
                <a:spcPts val="1500"/>
              </a:lnSpc>
              <a:spcBef>
                <a:spcPts val="400"/>
              </a:spcBef>
              <a:buClr>
                <a:schemeClr val="folHlink"/>
              </a:buClr>
              <a:buSzPct val="60000"/>
              <a:buNone/>
            </a:pPr>
            <a:r>
              <a:rPr lang="en-US" altLang="zh-CN" sz="1500" b="1" dirty="0">
                <a:latin typeface="Arial" panose="020B0604020202020204" pitchFamily="34" charset="0"/>
                <a:cs typeface="Arial" panose="020B0604020202020204" pitchFamily="34" charset="0"/>
              </a:rPr>
              <a:t>2.  Memorandum of Understanding (MOU) :  </a:t>
            </a:r>
          </a:p>
          <a:p>
            <a:pPr marL="0" lvl="1" indent="0">
              <a:lnSpc>
                <a:spcPts val="1500"/>
              </a:lnSpc>
              <a:spcBef>
                <a:spcPts val="400"/>
              </a:spcBef>
              <a:buClr>
                <a:schemeClr val="folHlink"/>
              </a:buClr>
              <a:buSzPct val="60000"/>
              <a:buNone/>
            </a:pPr>
            <a:r>
              <a:rPr lang="en-US" sz="1500" b="1" dirty="0">
                <a:latin typeface="Arial" panose="020B0604020202020204" pitchFamily="34" charset="0"/>
                <a:cs typeface="Arial" panose="020B0604020202020204" pitchFamily="34" charset="0"/>
              </a:rPr>
              <a:t>      </a:t>
            </a:r>
            <a:r>
              <a:rPr lang="en-US" sz="1500" dirty="0">
                <a:latin typeface="Arial" pitchFamily="34" charset="0"/>
                <a:cs typeface="Arial" pitchFamily="34" charset="0"/>
              </a:rPr>
              <a:t>Meeting on May 29, 2014 (Drs. Zhao, Srivastava, Wang) </a:t>
            </a:r>
          </a:p>
          <a:p>
            <a:pPr marL="556807" lvl="2" indent="-257000">
              <a:lnSpc>
                <a:spcPts val="1500"/>
              </a:lnSpc>
              <a:spcBef>
                <a:spcPts val="400"/>
              </a:spcBef>
              <a:buSzPct val="60000"/>
            </a:pPr>
            <a:r>
              <a:rPr lang="en-US" sz="1500" dirty="0">
                <a:latin typeface="Arial" pitchFamily="34" charset="0"/>
                <a:cs typeface="Arial" pitchFamily="34" charset="0"/>
              </a:rPr>
              <a:t>Plans and action items </a:t>
            </a:r>
          </a:p>
          <a:p>
            <a:pPr marL="556807" lvl="2" indent="-257000">
              <a:lnSpc>
                <a:spcPts val="1500"/>
              </a:lnSpc>
              <a:spcBef>
                <a:spcPts val="400"/>
              </a:spcBef>
              <a:buSzPct val="60000"/>
            </a:pPr>
            <a:r>
              <a:rPr lang="en-US" sz="1500" b="1" dirty="0">
                <a:solidFill>
                  <a:srgbClr val="FF0000"/>
                </a:solidFill>
                <a:latin typeface="Arial" pitchFamily="34" charset="0"/>
                <a:cs typeface="Arial" pitchFamily="34" charset="0"/>
              </a:rPr>
              <a:t>MOU: Dr. Varmus - Dr. Zhao and Dr. Li</a:t>
            </a:r>
          </a:p>
          <a:p>
            <a:pPr marL="556807" lvl="2" indent="-257000">
              <a:lnSpc>
                <a:spcPts val="1500"/>
              </a:lnSpc>
              <a:spcBef>
                <a:spcPts val="400"/>
              </a:spcBef>
              <a:buSzPct val="60000"/>
            </a:pPr>
            <a:r>
              <a:rPr lang="en-US" sz="1500" dirty="0">
                <a:latin typeface="Arial" pitchFamily="34" charset="0"/>
                <a:cs typeface="Arial" pitchFamily="34" charset="0"/>
              </a:rPr>
              <a:t>Possible specific collaboration projects</a:t>
            </a:r>
            <a:endParaRPr lang="en-US" sz="1500" dirty="0">
              <a:solidFill>
                <a:srgbClr val="C00000"/>
              </a:solidFill>
              <a:latin typeface="Arial" pitchFamily="34" charset="0"/>
              <a:cs typeface="Arial" pitchFamily="34" charset="0"/>
            </a:endParaRPr>
          </a:p>
          <a:p>
            <a:pPr marL="0" indent="0">
              <a:lnSpc>
                <a:spcPts val="1500"/>
              </a:lnSpc>
              <a:spcBef>
                <a:spcPts val="400"/>
              </a:spcBef>
              <a:buNone/>
            </a:pPr>
            <a:r>
              <a:rPr lang="en-US" altLang="zh-CN" sz="1500" b="1" dirty="0">
                <a:latin typeface="Arial" panose="020B0604020202020204" pitchFamily="34" charset="0"/>
                <a:cs typeface="Arial" panose="020B0604020202020204" pitchFamily="34" charset="0"/>
              </a:rPr>
              <a:t>3.  Meetings/Conference Calls for preparing the plans and action items</a:t>
            </a:r>
            <a:endParaRPr lang="en-US" sz="1500" dirty="0">
              <a:latin typeface="Arial" pitchFamily="34" charset="0"/>
              <a:cs typeface="Arial" pitchFamily="34" charset="0"/>
            </a:endParaRPr>
          </a:p>
          <a:p>
            <a:pPr marL="599640" lvl="1" indent="-257000">
              <a:lnSpc>
                <a:spcPts val="1500"/>
              </a:lnSpc>
              <a:spcBef>
                <a:spcPts val="400"/>
              </a:spcBef>
            </a:pPr>
            <a:r>
              <a:rPr lang="en-US" sz="1500" dirty="0">
                <a:latin typeface="Arial" pitchFamily="34" charset="0"/>
                <a:cs typeface="Arial" pitchFamily="34" charset="0"/>
              </a:rPr>
              <a:t>Second Forum Discussion on Collaborations, (Dec. 15-16, 2014)</a:t>
            </a:r>
          </a:p>
          <a:p>
            <a:pPr marL="599640" lvl="1" indent="-257000">
              <a:lnSpc>
                <a:spcPts val="1500"/>
              </a:lnSpc>
              <a:spcBef>
                <a:spcPts val="400"/>
              </a:spcBef>
            </a:pPr>
            <a:r>
              <a:rPr lang="en-US" sz="1500" dirty="0">
                <a:latin typeface="Arial" pitchFamily="34" charset="0"/>
                <a:cs typeface="Arial" pitchFamily="34" charset="0"/>
              </a:rPr>
              <a:t>Third Discussion Forum to Promote Collaborations (October 13, 2015)</a:t>
            </a:r>
          </a:p>
          <a:p>
            <a:pPr marL="0" lvl="1" indent="0">
              <a:lnSpc>
                <a:spcPts val="1500"/>
              </a:lnSpc>
              <a:spcBef>
                <a:spcPts val="400"/>
              </a:spcBef>
              <a:buNone/>
            </a:pPr>
            <a:r>
              <a:rPr lang="en-US" sz="1500" b="1" dirty="0">
                <a:solidFill>
                  <a:srgbClr val="FF0000"/>
                </a:solidFill>
                <a:latin typeface="Arial" pitchFamily="34" charset="0"/>
                <a:cs typeface="Arial" pitchFamily="34" charset="0"/>
              </a:rPr>
              <a:t>4.  Plans and action items </a:t>
            </a:r>
          </a:p>
          <a:p>
            <a:pPr marL="0" lvl="1" indent="0">
              <a:lnSpc>
                <a:spcPts val="1500"/>
              </a:lnSpc>
              <a:spcBef>
                <a:spcPts val="400"/>
              </a:spcBef>
              <a:buNone/>
            </a:pPr>
            <a:r>
              <a:rPr lang="en-US" sz="1500" b="1" dirty="0">
                <a:solidFill>
                  <a:srgbClr val="FF0000"/>
                </a:solidFill>
                <a:latin typeface="Arial" pitchFamily="34" charset="0"/>
                <a:cs typeface="Arial" pitchFamily="34" charset="0"/>
              </a:rPr>
              <a:t>     Forth Discussion Forum to Promote Collaborations (January 14- 15, 2016) </a:t>
            </a:r>
          </a:p>
          <a:p>
            <a:pPr marL="599640" lvl="1" indent="-257000">
              <a:lnSpc>
                <a:spcPts val="1500"/>
              </a:lnSpc>
              <a:spcBef>
                <a:spcPts val="400"/>
              </a:spcBef>
            </a:pPr>
            <a:r>
              <a:rPr lang="en-US" sz="1500" dirty="0">
                <a:latin typeface="Arial" pitchFamily="34" charset="0"/>
                <a:cs typeface="Arial" pitchFamily="34" charset="0"/>
              </a:rPr>
              <a:t>Research Agreement (RA) Finalized </a:t>
            </a:r>
          </a:p>
          <a:p>
            <a:pPr marL="599640" lvl="1" indent="-257000">
              <a:lnSpc>
                <a:spcPts val="1500"/>
              </a:lnSpc>
              <a:spcBef>
                <a:spcPts val="400"/>
              </a:spcBef>
            </a:pPr>
            <a:r>
              <a:rPr lang="en-US" sz="1500" dirty="0">
                <a:latin typeface="Arial" pitchFamily="34" charset="0"/>
                <a:cs typeface="Arial" pitchFamily="34" charset="0"/>
              </a:rPr>
              <a:t>Ethics and Human Subject Protection Training Certificates for Chinese participants</a:t>
            </a:r>
          </a:p>
          <a:p>
            <a:pPr marL="599640" lvl="1" indent="-257000">
              <a:lnSpc>
                <a:spcPts val="1500"/>
              </a:lnSpc>
              <a:spcBef>
                <a:spcPts val="400"/>
              </a:spcBef>
            </a:pPr>
            <a:r>
              <a:rPr lang="en-US" sz="1500" dirty="0">
                <a:latin typeface="Arial" pitchFamily="34" charset="0"/>
                <a:cs typeface="Arial" pitchFamily="34" charset="0"/>
              </a:rPr>
              <a:t>Received all required certificates from SIBS and NCI (sent to CPDR-USUHS)</a:t>
            </a:r>
          </a:p>
          <a:p>
            <a:pPr marL="0" lvl="1" indent="267716">
              <a:lnSpc>
                <a:spcPts val="1500"/>
              </a:lnSpc>
              <a:spcBef>
                <a:spcPts val="400"/>
              </a:spcBef>
              <a:buNone/>
            </a:pPr>
            <a:r>
              <a:rPr lang="en-US" sz="1500" b="1" dirty="0">
                <a:solidFill>
                  <a:srgbClr val="FF0000"/>
                </a:solidFill>
                <a:latin typeface="Arial" pitchFamily="34" charset="0"/>
                <a:cs typeface="Arial" pitchFamily="34" charset="0"/>
              </a:rPr>
              <a:t>Data disk was received by PICB on June 8, 2016 (Contact: Albert, Hong, and Wendy)</a:t>
            </a:r>
          </a:p>
          <a:p>
            <a:pPr marL="0" lvl="1" indent="267716">
              <a:lnSpc>
                <a:spcPts val="1500"/>
              </a:lnSpc>
              <a:spcBef>
                <a:spcPts val="400"/>
              </a:spcBef>
              <a:buNone/>
            </a:pPr>
            <a:r>
              <a:rPr lang="en-US" sz="1500" b="1" dirty="0">
                <a:solidFill>
                  <a:srgbClr val="FF0000"/>
                </a:solidFill>
                <a:latin typeface="Arial" pitchFamily="34" charset="0"/>
                <a:cs typeface="Arial" pitchFamily="34" charset="0"/>
              </a:rPr>
              <a:t>ERG Antibody was </a:t>
            </a:r>
            <a:r>
              <a:rPr lang="en-US" altLang="zh-CN" sz="1500" b="1" dirty="0">
                <a:solidFill>
                  <a:srgbClr val="FF0000"/>
                </a:solidFill>
                <a:latin typeface="Arial" pitchFamily="34" charset="0"/>
                <a:cs typeface="Arial" pitchFamily="34" charset="0"/>
              </a:rPr>
              <a:t>received by PICB on Feb 8, 2017 (provided by </a:t>
            </a:r>
            <a:r>
              <a:rPr lang="en-US" altLang="zh-CN" sz="1500" b="1" dirty="0" err="1">
                <a:solidFill>
                  <a:srgbClr val="FF0000"/>
                </a:solidFill>
                <a:latin typeface="Arial" pitchFamily="34" charset="0"/>
                <a:cs typeface="Arial" pitchFamily="34" charset="0"/>
              </a:rPr>
              <a:t>Biocare</a:t>
            </a:r>
            <a:r>
              <a:rPr lang="en-US" altLang="zh-CN" sz="1500" b="1" dirty="0">
                <a:solidFill>
                  <a:srgbClr val="FF0000"/>
                </a:solidFill>
                <a:latin typeface="Arial" pitchFamily="34" charset="0"/>
                <a:cs typeface="Arial" pitchFamily="34" charset="0"/>
              </a:rPr>
              <a:t> Medicine)</a:t>
            </a:r>
          </a:p>
          <a:p>
            <a:pPr marL="0" lvl="1" indent="267716">
              <a:lnSpc>
                <a:spcPts val="1500"/>
              </a:lnSpc>
              <a:spcBef>
                <a:spcPts val="400"/>
              </a:spcBef>
              <a:buNone/>
            </a:pPr>
            <a:r>
              <a:rPr lang="en-US" sz="1500" b="1" dirty="0">
                <a:solidFill>
                  <a:srgbClr val="FF0000"/>
                </a:solidFill>
                <a:latin typeface="Arial" pitchFamily="34" charset="0"/>
                <a:cs typeface="Arial" pitchFamily="34" charset="0"/>
              </a:rPr>
              <a:t>Test results of ERG </a:t>
            </a:r>
            <a:r>
              <a:rPr lang="en-US" altLang="zh-CN" sz="1500" b="1" dirty="0">
                <a:solidFill>
                  <a:srgbClr val="FF0000"/>
                </a:solidFill>
                <a:latin typeface="Arial" pitchFamily="34" charset="0"/>
                <a:cs typeface="Arial" pitchFamily="34" charset="0"/>
              </a:rPr>
              <a:t>IHC </a:t>
            </a:r>
            <a:r>
              <a:rPr lang="en-US" sz="1500" b="1" dirty="0">
                <a:solidFill>
                  <a:srgbClr val="FF0000"/>
                </a:solidFill>
                <a:latin typeface="Arial" pitchFamily="34" charset="0"/>
                <a:cs typeface="Arial" pitchFamily="34" charset="0"/>
              </a:rPr>
              <a:t>was discussed on Feb 22, 2017</a:t>
            </a:r>
          </a:p>
          <a:p>
            <a:pPr marL="0" lvl="1" indent="267716">
              <a:lnSpc>
                <a:spcPts val="1500"/>
              </a:lnSpc>
              <a:spcBef>
                <a:spcPts val="400"/>
              </a:spcBef>
              <a:buNone/>
            </a:pPr>
            <a:r>
              <a:rPr lang="en-US" sz="1500" b="1" dirty="0">
                <a:solidFill>
                  <a:srgbClr val="FF0000"/>
                </a:solidFill>
                <a:latin typeface="Arial" pitchFamily="34" charset="0"/>
                <a:cs typeface="Arial" pitchFamily="34" charset="0"/>
              </a:rPr>
              <a:t>	 (Yuan Ji from </a:t>
            </a:r>
            <a:r>
              <a:rPr lang="en-US" sz="1500" b="1" dirty="0" err="1">
                <a:solidFill>
                  <a:srgbClr val="FF0000"/>
                </a:solidFill>
                <a:latin typeface="Arial" pitchFamily="34" charset="0"/>
                <a:cs typeface="Arial" pitchFamily="34" charset="0"/>
              </a:rPr>
              <a:t>ZhongShan</a:t>
            </a:r>
            <a:r>
              <a:rPr lang="en-US" sz="1500" b="1" dirty="0">
                <a:solidFill>
                  <a:srgbClr val="FF0000"/>
                </a:solidFill>
                <a:latin typeface="Arial" pitchFamily="34" charset="0"/>
                <a:cs typeface="Arial" pitchFamily="34" charset="0"/>
              </a:rPr>
              <a:t> Hospital)</a:t>
            </a:r>
            <a:endParaRPr lang="en-US" sz="1500" b="1" dirty="0">
              <a:latin typeface="Arial" pitchFamily="34" charset="0"/>
              <a:cs typeface="Arial" pitchFamily="34" charset="0"/>
            </a:endParaRPr>
          </a:p>
          <a:p>
            <a:pPr lvl="1">
              <a:lnSpc>
                <a:spcPts val="1500"/>
              </a:lnSpc>
              <a:spcBef>
                <a:spcPts val="300"/>
              </a:spcBef>
            </a:pPr>
            <a:endParaRPr lang="en-US" sz="1500" dirty="0"/>
          </a:p>
        </p:txBody>
      </p:sp>
      <p:sp>
        <p:nvSpPr>
          <p:cNvPr id="4" name="Slide Number Placeholder 3"/>
          <p:cNvSpPr>
            <a:spLocks noGrp="1"/>
          </p:cNvSpPr>
          <p:nvPr>
            <p:ph type="sldNum" sz="quarter" idx="12"/>
          </p:nvPr>
        </p:nvSpPr>
        <p:spPr/>
        <p:txBody>
          <a:bodyPr/>
          <a:lstStyle/>
          <a:p>
            <a:fld id="{D785A5C0-FB24-4020-9E36-80EE9B6E6CBF}" type="slidenum">
              <a:rPr lang="en-US" smtClean="0"/>
              <a:pPr/>
              <a:t>2</a:t>
            </a:fld>
            <a:endParaRPr lang="en-US" dirty="0"/>
          </a:p>
        </p:txBody>
      </p:sp>
    </p:spTree>
    <p:extLst>
      <p:ext uri="{BB962C8B-B14F-4D97-AF65-F5344CB8AC3E}">
        <p14:creationId xmlns:p14="http://schemas.microsoft.com/office/powerpoint/2010/main" val="4039027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21160" y="938738"/>
            <a:ext cx="3921869" cy="3726589"/>
          </a:xfrm>
          <a:prstGeom prst="rect">
            <a:avLst/>
          </a:prstGeom>
        </p:spPr>
      </p:pic>
      <p:sp>
        <p:nvSpPr>
          <p:cNvPr id="6" name="矩形 5"/>
          <p:cNvSpPr/>
          <p:nvPr/>
        </p:nvSpPr>
        <p:spPr>
          <a:xfrm>
            <a:off x="-6083" y="4061385"/>
            <a:ext cx="1268088" cy="623248"/>
          </a:xfrm>
          <a:prstGeom prst="rect">
            <a:avLst/>
          </a:prstGeom>
        </p:spPr>
        <p:txBody>
          <a:bodyPr wrap="none" lIns="68538" tIns="34289" rIns="68538" bIns="34289">
            <a:spAutoFit/>
          </a:bodyPr>
          <a:lstStyle/>
          <a:p>
            <a:r>
              <a:rPr lang="en-US" altLang="zh-CN" sz="1200" dirty="0"/>
              <a:t>AA sample: 40</a:t>
            </a:r>
          </a:p>
          <a:p>
            <a:r>
              <a:rPr lang="en-US" altLang="zh-CN" sz="1200" dirty="0"/>
              <a:t>CA sample: 279</a:t>
            </a:r>
          </a:p>
          <a:p>
            <a:r>
              <a:rPr lang="en-US" altLang="zh-CN" sz="1200" dirty="0"/>
              <a:t>F</a:t>
            </a:r>
            <a:r>
              <a:rPr lang="zh-CN" altLang="en-US" sz="1200" dirty="0"/>
              <a:t>isher</a:t>
            </a:r>
            <a:r>
              <a:rPr lang="en-US" altLang="zh-CN" sz="1200" dirty="0"/>
              <a:t>.test, p &lt; 0.1</a:t>
            </a:r>
            <a:endParaRPr lang="zh-CN" altLang="en-US" sz="1200" dirty="0"/>
          </a:p>
        </p:txBody>
      </p:sp>
      <p:sp>
        <p:nvSpPr>
          <p:cNvPr id="7" name="矩形 6"/>
          <p:cNvSpPr/>
          <p:nvPr/>
        </p:nvSpPr>
        <p:spPr>
          <a:xfrm>
            <a:off x="1691680" y="3067226"/>
            <a:ext cx="2920961" cy="1177243"/>
          </a:xfrm>
          <a:prstGeom prst="rect">
            <a:avLst/>
          </a:prstGeom>
          <a:solidFill>
            <a:srgbClr val="CCECFF">
              <a:alpha val="32157"/>
            </a:srgbClr>
          </a:solidFill>
        </p:spPr>
        <p:txBody>
          <a:bodyPr wrap="square" lIns="68538" tIns="34289" rIns="68538" bIns="34289">
            <a:spAutoFit/>
          </a:bodyPr>
          <a:lstStyle/>
          <a:p>
            <a:r>
              <a:rPr lang="en-US" altLang="zh-CN" b="1" dirty="0">
                <a:solidFill>
                  <a:srgbClr val="C00000"/>
                </a:solidFill>
              </a:rPr>
              <a:t>None of these drivers </a:t>
            </a:r>
            <a:r>
              <a:rPr lang="en-US" altLang="zh-CN" b="1" dirty="0" smtClean="0">
                <a:solidFill>
                  <a:srgbClr val="C00000"/>
                </a:solidFill>
              </a:rPr>
              <a:t>show significant differences </a:t>
            </a:r>
            <a:r>
              <a:rPr lang="en-US" altLang="zh-CN" b="1" dirty="0">
                <a:solidFill>
                  <a:srgbClr val="C00000"/>
                </a:solidFill>
              </a:rPr>
              <a:t>in frequency </a:t>
            </a:r>
            <a:r>
              <a:rPr lang="en-US" altLang="zh-CN" b="1" dirty="0" smtClean="0">
                <a:solidFill>
                  <a:srgbClr val="C00000"/>
                </a:solidFill>
              </a:rPr>
              <a:t>of CNV alterations </a:t>
            </a:r>
            <a:r>
              <a:rPr lang="en-US" altLang="zh-CN" b="1" dirty="0">
                <a:solidFill>
                  <a:srgbClr val="C00000"/>
                </a:solidFill>
              </a:rPr>
              <a:t>b/w AA and </a:t>
            </a:r>
            <a:r>
              <a:rPr lang="en-US" altLang="zh-CN" b="1" dirty="0" smtClean="0">
                <a:solidFill>
                  <a:srgbClr val="C00000"/>
                </a:solidFill>
              </a:rPr>
              <a:t>CA</a:t>
            </a:r>
            <a:endParaRPr lang="en-US" altLang="zh-CN" b="1" dirty="0">
              <a:solidFill>
                <a:srgbClr val="C00000"/>
              </a:solidFill>
            </a:endParaRPr>
          </a:p>
        </p:txBody>
      </p:sp>
      <p:pic>
        <p:nvPicPr>
          <p:cNvPr id="8" name="图片 7"/>
          <p:cNvPicPr>
            <a:picLocks noChangeAspect="1"/>
          </p:cNvPicPr>
          <p:nvPr/>
        </p:nvPicPr>
        <p:blipFill>
          <a:blip r:embed="rId4"/>
          <a:stretch>
            <a:fillRect/>
          </a:stretch>
        </p:blipFill>
        <p:spPr>
          <a:xfrm>
            <a:off x="5141314" y="888330"/>
            <a:ext cx="3536156" cy="3664744"/>
          </a:xfrm>
          <a:prstGeom prst="rect">
            <a:avLst/>
          </a:prstGeom>
        </p:spPr>
      </p:pic>
      <p:sp>
        <p:nvSpPr>
          <p:cNvPr id="9" name="矩形 8"/>
          <p:cNvSpPr/>
          <p:nvPr/>
        </p:nvSpPr>
        <p:spPr>
          <a:xfrm>
            <a:off x="5895328" y="1886824"/>
            <a:ext cx="638636" cy="253916"/>
          </a:xfrm>
          <a:prstGeom prst="rect">
            <a:avLst/>
          </a:prstGeom>
        </p:spPr>
        <p:txBody>
          <a:bodyPr wrap="none" lIns="68538" tIns="34289" rIns="68538" bIns="34289">
            <a:spAutoFit/>
          </a:bodyPr>
          <a:lstStyle/>
          <a:p>
            <a:pPr algn="ctr"/>
            <a:r>
              <a:rPr lang="en-US" altLang="zh-CN" sz="1200" dirty="0"/>
              <a:t>p = </a:t>
            </a:r>
            <a:r>
              <a:rPr lang="zh-CN" altLang="en-US" sz="1200" dirty="0"/>
              <a:t>0.</a:t>
            </a:r>
            <a:r>
              <a:rPr lang="en-US" altLang="zh-CN" sz="1200" dirty="0"/>
              <a:t>17</a:t>
            </a:r>
            <a:endParaRPr lang="zh-CN" altLang="en-US" sz="1200" dirty="0"/>
          </a:p>
        </p:txBody>
      </p:sp>
      <p:sp>
        <p:nvSpPr>
          <p:cNvPr id="10" name="矩形 9"/>
          <p:cNvSpPr/>
          <p:nvPr/>
        </p:nvSpPr>
        <p:spPr>
          <a:xfrm>
            <a:off x="7278532" y="908020"/>
            <a:ext cx="638636" cy="253916"/>
          </a:xfrm>
          <a:prstGeom prst="rect">
            <a:avLst/>
          </a:prstGeom>
        </p:spPr>
        <p:txBody>
          <a:bodyPr wrap="none" lIns="68538" tIns="34289" rIns="68538" bIns="34289">
            <a:spAutoFit/>
          </a:bodyPr>
          <a:lstStyle/>
          <a:p>
            <a:pPr algn="ctr"/>
            <a:r>
              <a:rPr lang="en-US" altLang="zh-CN" sz="1200" dirty="0"/>
              <a:t>p = </a:t>
            </a:r>
            <a:r>
              <a:rPr lang="zh-CN" altLang="en-US" sz="1200" dirty="0"/>
              <a:t>0.</a:t>
            </a:r>
            <a:r>
              <a:rPr lang="en-US" altLang="zh-CN" sz="1200" dirty="0"/>
              <a:t>14</a:t>
            </a:r>
            <a:endParaRPr lang="zh-CN" altLang="en-US" sz="1200" dirty="0"/>
          </a:p>
        </p:txBody>
      </p:sp>
      <p:sp>
        <p:nvSpPr>
          <p:cNvPr id="11" name="矩形 10"/>
          <p:cNvSpPr/>
          <p:nvPr/>
        </p:nvSpPr>
        <p:spPr>
          <a:xfrm>
            <a:off x="5895328" y="3438139"/>
            <a:ext cx="2752472" cy="623246"/>
          </a:xfrm>
          <a:prstGeom prst="rect">
            <a:avLst/>
          </a:prstGeom>
          <a:solidFill>
            <a:srgbClr val="CCECFF">
              <a:alpha val="56078"/>
            </a:srgbClr>
          </a:solidFill>
        </p:spPr>
        <p:txBody>
          <a:bodyPr wrap="square" lIns="68538" tIns="34289" rIns="68538" bIns="34289">
            <a:spAutoFit/>
          </a:bodyPr>
          <a:lstStyle/>
          <a:p>
            <a:r>
              <a:rPr lang="en-US" altLang="zh-CN" b="1" dirty="0">
                <a:solidFill>
                  <a:srgbClr val="C00000"/>
                </a:solidFill>
              </a:rPr>
              <a:t>None of these drivers diff-expressed </a:t>
            </a:r>
            <a:r>
              <a:rPr lang="en-US" altLang="zh-CN" b="1" dirty="0" smtClean="0">
                <a:solidFill>
                  <a:srgbClr val="C00000"/>
                </a:solidFill>
              </a:rPr>
              <a:t>b/w </a:t>
            </a:r>
            <a:r>
              <a:rPr lang="en-US" altLang="zh-CN" b="1" dirty="0">
                <a:solidFill>
                  <a:srgbClr val="C00000"/>
                </a:solidFill>
              </a:rPr>
              <a:t>AA and CA</a:t>
            </a:r>
          </a:p>
        </p:txBody>
      </p:sp>
      <p:sp>
        <p:nvSpPr>
          <p:cNvPr id="12" name="标题 1"/>
          <p:cNvSpPr txBox="1">
            <a:spLocks/>
          </p:cNvSpPr>
          <p:nvPr/>
        </p:nvSpPr>
        <p:spPr>
          <a:xfrm>
            <a:off x="973757" y="122288"/>
            <a:ext cx="7804818" cy="572973"/>
          </a:xfrm>
          <a:prstGeom prst="rect">
            <a:avLst/>
          </a:prstGeom>
        </p:spPr>
        <p:txBody>
          <a:bodyPr vert="horz" lIns="68538" tIns="34289" rIns="68538"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t>CNV frequency &amp; expression differences of </a:t>
            </a:r>
            <a:r>
              <a:rPr lang="en-US" altLang="zh-CN" sz="2400" b="1" dirty="0">
                <a:solidFill>
                  <a:srgbClr val="C00000"/>
                </a:solidFill>
              </a:rPr>
              <a:t>30 drivers</a:t>
            </a:r>
            <a:r>
              <a:rPr lang="en-US" altLang="zh-CN" sz="2400" dirty="0"/>
              <a:t> in AA/CA</a:t>
            </a:r>
            <a:endParaRPr lang="zh-CN" altLang="en-US" sz="2400" dirty="0"/>
          </a:p>
        </p:txBody>
      </p:sp>
      <p:sp>
        <p:nvSpPr>
          <p:cNvPr id="13" name="五边形 12"/>
          <p:cNvSpPr/>
          <p:nvPr/>
        </p:nvSpPr>
        <p:spPr>
          <a:xfrm>
            <a:off x="-6083" y="220407"/>
            <a:ext cx="979840"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Tree>
    <p:extLst>
      <p:ext uri="{BB962C8B-B14F-4D97-AF65-F5344CB8AC3E}">
        <p14:creationId xmlns:p14="http://schemas.microsoft.com/office/powerpoint/2010/main" val="38678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889293150"/>
              </p:ext>
            </p:extLst>
          </p:nvPr>
        </p:nvGraphicFramePr>
        <p:xfrm>
          <a:off x="251522" y="892484"/>
          <a:ext cx="5256582" cy="4181226"/>
        </p:xfrm>
        <a:graphic>
          <a:graphicData uri="http://schemas.openxmlformats.org/drawingml/2006/table">
            <a:tbl>
              <a:tblPr firstRow="1" firstCol="1" bandRow="1">
                <a:tableStyleId>{0E3FDE45-AF77-4B5C-9715-49D594BDF05E}</a:tableStyleId>
              </a:tblPr>
              <a:tblGrid>
                <a:gridCol w="867791">
                  <a:extLst>
                    <a:ext uri="{9D8B030D-6E8A-4147-A177-3AD203B41FA5}">
                      <a16:colId xmlns:a16="http://schemas.microsoft.com/office/drawing/2014/main" val="20000"/>
                    </a:ext>
                  </a:extLst>
                </a:gridCol>
                <a:gridCol w="987137">
                  <a:extLst>
                    <a:ext uri="{9D8B030D-6E8A-4147-A177-3AD203B41FA5}">
                      <a16:colId xmlns:a16="http://schemas.microsoft.com/office/drawing/2014/main" val="20001"/>
                    </a:ext>
                  </a:extLst>
                </a:gridCol>
                <a:gridCol w="841664">
                  <a:extLst>
                    <a:ext uri="{9D8B030D-6E8A-4147-A177-3AD203B41FA5}">
                      <a16:colId xmlns:a16="http://schemas.microsoft.com/office/drawing/2014/main" val="20002"/>
                    </a:ext>
                  </a:extLst>
                </a:gridCol>
                <a:gridCol w="716973">
                  <a:extLst>
                    <a:ext uri="{9D8B030D-6E8A-4147-A177-3AD203B41FA5}">
                      <a16:colId xmlns:a16="http://schemas.microsoft.com/office/drawing/2014/main" val="20003"/>
                    </a:ext>
                  </a:extLst>
                </a:gridCol>
                <a:gridCol w="935182">
                  <a:extLst>
                    <a:ext uri="{9D8B030D-6E8A-4147-A177-3AD203B41FA5}">
                      <a16:colId xmlns:a16="http://schemas.microsoft.com/office/drawing/2014/main" val="20004"/>
                    </a:ext>
                  </a:extLst>
                </a:gridCol>
                <a:gridCol w="907835">
                  <a:extLst>
                    <a:ext uri="{9D8B030D-6E8A-4147-A177-3AD203B41FA5}">
                      <a16:colId xmlns:a16="http://schemas.microsoft.com/office/drawing/2014/main" val="20005"/>
                    </a:ext>
                  </a:extLst>
                </a:gridCol>
              </a:tblGrid>
              <a:tr h="374961">
                <a:tc>
                  <a:txBody>
                    <a:bodyPr/>
                    <a:lstStyle/>
                    <a:p>
                      <a:pPr algn="ctr">
                        <a:lnSpc>
                          <a:spcPct val="150000"/>
                        </a:lnSpc>
                        <a:spcAft>
                          <a:spcPts val="0"/>
                        </a:spcAft>
                      </a:pPr>
                      <a:r>
                        <a:rPr lang="en-US" sz="1100" b="1" kern="100" dirty="0" smtClean="0">
                          <a:solidFill>
                            <a:schemeClr val="tx1"/>
                          </a:solidFill>
                          <a:effectLst/>
                          <a:latin typeface="+mn-lt"/>
                          <a:ea typeface="+mn-ea"/>
                          <a:cs typeface="+mn-cs"/>
                        </a:rPr>
                        <a:t>Gene</a:t>
                      </a:r>
                      <a:endParaRPr lang="zh-CN" sz="1100" b="1" kern="100" dirty="0">
                        <a:solidFill>
                          <a:schemeClr val="tx1"/>
                        </a:solidFill>
                        <a:effectLst/>
                        <a:latin typeface="+mn-lt"/>
                        <a:ea typeface="+mn-ea"/>
                        <a:cs typeface="+mn-cs"/>
                      </a:endParaRPr>
                    </a:p>
                  </a:txBody>
                  <a:tcPr marL="51435" marR="51435" marT="0" marB="0"/>
                </a:tc>
                <a:tc>
                  <a:txBody>
                    <a:bodyPr/>
                    <a:lstStyle/>
                    <a:p>
                      <a:pPr algn="ctr">
                        <a:spcAft>
                          <a:spcPts val="0"/>
                        </a:spcAft>
                      </a:pPr>
                      <a:r>
                        <a:rPr lang="en-US" altLang="zh-CN" sz="1100" kern="100" dirty="0" smtClean="0">
                          <a:effectLst/>
                          <a:latin typeface="Calibri" panose="020F0502020204030204" pitchFamily="34" charset="0"/>
                          <a:ea typeface="+mn-ea"/>
                          <a:cs typeface="Times New Roman" panose="02020603050405020304" pitchFamily="18" charset="0"/>
                        </a:rPr>
                        <a:t>Altered in CA</a:t>
                      </a:r>
                    </a:p>
                    <a:p>
                      <a:pPr algn="ctr">
                        <a:spcAft>
                          <a:spcPts val="0"/>
                        </a:spcAft>
                      </a:pPr>
                      <a:r>
                        <a:rPr lang="en-US" altLang="zh-CN" sz="1100" kern="100" dirty="0" smtClean="0">
                          <a:effectLst/>
                          <a:latin typeface="Calibri" panose="020F0502020204030204" pitchFamily="34" charset="0"/>
                          <a:ea typeface="+mn-ea"/>
                          <a:cs typeface="Times New Roman" panose="02020603050405020304" pitchFamily="18" charset="0"/>
                        </a:rPr>
                        <a:t>(N</a:t>
                      </a:r>
                      <a:r>
                        <a:rPr lang="en-US" altLang="zh-CN" sz="1100" kern="100" baseline="0" dirty="0" smtClean="0">
                          <a:effectLst/>
                          <a:latin typeface="Calibri" panose="020F0502020204030204" pitchFamily="34" charset="0"/>
                          <a:ea typeface="+mn-ea"/>
                          <a:cs typeface="Times New Roman" panose="02020603050405020304" pitchFamily="18" charset="0"/>
                        </a:rPr>
                        <a:t> = 279</a:t>
                      </a:r>
                      <a:r>
                        <a:rPr lang="en-US" altLang="zh-CN" sz="1100" kern="100" dirty="0" smtClean="0">
                          <a:effectLst/>
                          <a:latin typeface="Calibri" panose="020F0502020204030204" pitchFamily="34" charset="0"/>
                          <a:ea typeface="+mn-ea"/>
                          <a:cs typeface="Times New Roman" panose="02020603050405020304" pitchFamily="18" charset="0"/>
                        </a:rPr>
                        <a:t>)</a:t>
                      </a:r>
                      <a:endParaRPr lang="zh-CN" altLang="zh-CN" sz="1100" kern="100" dirty="0" smtClean="0">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algn="ctr">
                        <a:spcAft>
                          <a:spcPts val="0"/>
                        </a:spcAft>
                      </a:pPr>
                      <a:r>
                        <a:rPr lang="en-US" sz="1100" kern="100" dirty="0" smtClean="0">
                          <a:effectLst/>
                        </a:rPr>
                        <a:t>Bootstrap Frequency</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100" kern="100" dirty="0" smtClean="0">
                          <a:effectLst/>
                        </a:rPr>
                        <a:t>Gene</a:t>
                      </a:r>
                      <a:endParaRPr lang="zh-CN" altLang="zh-CN" sz="1100" kern="100" dirty="0" smtClean="0">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algn="ctr">
                        <a:spcAft>
                          <a:spcPts val="0"/>
                        </a:spcAft>
                      </a:pPr>
                      <a:r>
                        <a:rPr lang="en-US" altLang="zh-CN" sz="1100" kern="100" dirty="0" smtClean="0">
                          <a:effectLst/>
                          <a:latin typeface="Calibri" panose="020F0502020204030204" pitchFamily="34" charset="0"/>
                          <a:ea typeface="+mn-ea"/>
                          <a:cs typeface="Times New Roman" panose="02020603050405020304" pitchFamily="18" charset="0"/>
                        </a:rPr>
                        <a:t>Altered in CA</a:t>
                      </a:r>
                    </a:p>
                    <a:p>
                      <a:pPr algn="ctr">
                        <a:spcAft>
                          <a:spcPts val="0"/>
                        </a:spcAft>
                      </a:pPr>
                      <a:r>
                        <a:rPr lang="en-US" altLang="zh-CN" sz="1100" kern="100" dirty="0" smtClean="0">
                          <a:effectLst/>
                          <a:latin typeface="Calibri" panose="020F0502020204030204" pitchFamily="34" charset="0"/>
                          <a:ea typeface="+mn-ea"/>
                          <a:cs typeface="Times New Roman" panose="02020603050405020304" pitchFamily="18" charset="0"/>
                        </a:rPr>
                        <a:t>(N</a:t>
                      </a:r>
                      <a:r>
                        <a:rPr lang="en-US" altLang="zh-CN" sz="1100" kern="100" baseline="0" dirty="0" smtClean="0">
                          <a:effectLst/>
                          <a:latin typeface="Calibri" panose="020F0502020204030204" pitchFamily="34" charset="0"/>
                          <a:ea typeface="+mn-ea"/>
                          <a:cs typeface="Times New Roman" panose="02020603050405020304" pitchFamily="18" charset="0"/>
                        </a:rPr>
                        <a:t> = 279</a:t>
                      </a:r>
                      <a:r>
                        <a:rPr lang="en-US" altLang="zh-CN" sz="1100" kern="100" dirty="0" smtClean="0">
                          <a:effectLst/>
                          <a:latin typeface="Calibri" panose="020F0502020204030204" pitchFamily="34" charset="0"/>
                          <a:ea typeface="+mn-ea"/>
                          <a:cs typeface="Times New Roman" panose="02020603050405020304" pitchFamily="18" charset="0"/>
                        </a:rPr>
                        <a:t>)</a:t>
                      </a:r>
                      <a:endParaRPr lang="zh-CN" altLang="zh-CN" sz="1100" kern="100" dirty="0" smtClean="0">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algn="ctr">
                        <a:spcAft>
                          <a:spcPts val="0"/>
                        </a:spcAft>
                      </a:pPr>
                      <a:r>
                        <a:rPr lang="en-US" altLang="zh-CN" sz="1100" kern="100" dirty="0" smtClean="0">
                          <a:effectLst/>
                        </a:rPr>
                        <a:t>Bootstrap</a:t>
                      </a:r>
                      <a:endParaRPr lang="en-US" sz="1100" kern="100" dirty="0" smtClean="0">
                        <a:effectLst/>
                      </a:endParaRPr>
                    </a:p>
                    <a:p>
                      <a:pPr algn="ctr">
                        <a:spcAft>
                          <a:spcPts val="0"/>
                        </a:spcAft>
                      </a:pPr>
                      <a:r>
                        <a:rPr lang="en-US" sz="1100" kern="100" dirty="0" smtClean="0">
                          <a:effectLst/>
                        </a:rPr>
                        <a:t>Frequency</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90800">
                <a:tc>
                  <a:txBody>
                    <a:bodyPr/>
                    <a:lstStyle/>
                    <a:p>
                      <a:pPr algn="ctr">
                        <a:spcAft>
                          <a:spcPts val="0"/>
                        </a:spcAft>
                      </a:pPr>
                      <a:r>
                        <a:rPr lang="en-US" sz="1100" kern="100" dirty="0">
                          <a:effectLst/>
                        </a:rPr>
                        <a:t>TRIM29</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8 (2.87%,Del)</a:t>
                      </a:r>
                    </a:p>
                  </a:txBody>
                  <a:tcPr marL="7144" marR="7144" marT="7144" marB="0" anchor="ctr"/>
                </a:tc>
                <a:tc>
                  <a:txBody>
                    <a:bodyPr/>
                    <a:lstStyle/>
                    <a:p>
                      <a:pPr algn="ctr">
                        <a:spcAft>
                          <a:spcPts val="0"/>
                        </a:spcAft>
                      </a:pPr>
                      <a:r>
                        <a:rPr lang="en-US" sz="1100" kern="100">
                          <a:effectLst/>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RPS14</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2 (0.72%,Amp)</a:t>
                      </a:r>
                    </a:p>
                  </a:txBody>
                  <a:tcPr marL="7144" marR="7144" marT="7144" marB="0" anchor="ctr"/>
                </a:tc>
                <a:tc>
                  <a:txBody>
                    <a:bodyPr/>
                    <a:lstStyle/>
                    <a:p>
                      <a:pPr algn="ctr">
                        <a:spcAft>
                          <a:spcPts val="0"/>
                        </a:spcAft>
                      </a:pPr>
                      <a:r>
                        <a:rPr lang="en-US" sz="1100" kern="100">
                          <a:effectLst/>
                        </a:rPr>
                        <a:t>79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90800">
                <a:tc>
                  <a:txBody>
                    <a:bodyPr/>
                    <a:lstStyle/>
                    <a:p>
                      <a:pPr algn="ctr">
                        <a:spcAft>
                          <a:spcPts val="0"/>
                        </a:spcAft>
                      </a:pPr>
                      <a:r>
                        <a:rPr lang="en-US" sz="1100" kern="100" dirty="0">
                          <a:solidFill>
                            <a:srgbClr val="C00000"/>
                          </a:solidFill>
                          <a:effectLst/>
                        </a:rPr>
                        <a:t>NDUFS8</a:t>
                      </a:r>
                      <a:endParaRPr lang="zh-CN" sz="11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6 (2.15%,Amp)</a:t>
                      </a:r>
                    </a:p>
                  </a:txBody>
                  <a:tcPr marL="7144" marR="7144" marT="7144" marB="0" anchor="ctr"/>
                </a:tc>
                <a:tc>
                  <a:txBody>
                    <a:bodyPr/>
                    <a:lstStyle/>
                    <a:p>
                      <a:pPr algn="ctr">
                        <a:spcAft>
                          <a:spcPts val="0"/>
                        </a:spcAft>
                      </a:pPr>
                      <a:r>
                        <a:rPr lang="en-US" sz="1100" kern="100">
                          <a:effectLst/>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GPR124</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56 (20.07%,Del)</a:t>
                      </a:r>
                    </a:p>
                  </a:txBody>
                  <a:tcPr marL="7144" marR="7144" marT="7144" marB="0" anchor="ctr"/>
                </a:tc>
                <a:tc>
                  <a:txBody>
                    <a:bodyPr/>
                    <a:lstStyle/>
                    <a:p>
                      <a:pPr algn="ctr">
                        <a:spcAft>
                          <a:spcPts val="0"/>
                        </a:spcAft>
                      </a:pPr>
                      <a:r>
                        <a:rPr lang="en-US" sz="1100" kern="100">
                          <a:effectLst/>
                        </a:rPr>
                        <a:t>78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90800">
                <a:tc>
                  <a:txBody>
                    <a:bodyPr/>
                    <a:lstStyle/>
                    <a:p>
                      <a:pPr algn="ctr">
                        <a:spcAft>
                          <a:spcPts val="0"/>
                        </a:spcAft>
                      </a:pPr>
                      <a:r>
                        <a:rPr lang="en-US" sz="1100" kern="100" dirty="0">
                          <a:effectLst/>
                        </a:rPr>
                        <a:t>ERG</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64 (22.94%,Del)</a:t>
                      </a:r>
                    </a:p>
                  </a:txBody>
                  <a:tcPr marL="7144" marR="7144" marT="7144" marB="0" anchor="ctr"/>
                </a:tc>
                <a:tc>
                  <a:txBody>
                    <a:bodyPr/>
                    <a:lstStyle/>
                    <a:p>
                      <a:pPr algn="ctr">
                        <a:spcAft>
                          <a:spcPts val="0"/>
                        </a:spcAft>
                      </a:pPr>
                      <a:r>
                        <a:rPr lang="en-US" sz="1100" kern="100">
                          <a:effectLst/>
                        </a:rPr>
                        <a:t>98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SLC30A4</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5 (1.79%,Del)</a:t>
                      </a:r>
                    </a:p>
                  </a:txBody>
                  <a:tcPr marL="7144" marR="7144" marT="7144" marB="0" anchor="ctr"/>
                </a:tc>
                <a:tc>
                  <a:txBody>
                    <a:bodyPr/>
                    <a:lstStyle/>
                    <a:p>
                      <a:pPr algn="ctr">
                        <a:spcAft>
                          <a:spcPts val="0"/>
                        </a:spcAft>
                      </a:pPr>
                      <a:r>
                        <a:rPr lang="en-US" sz="1100" kern="100">
                          <a:effectLst/>
                        </a:rPr>
                        <a:t>78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155841">
                <a:tc>
                  <a:txBody>
                    <a:bodyPr/>
                    <a:lstStyle/>
                    <a:p>
                      <a:pPr algn="ctr">
                        <a:spcAft>
                          <a:spcPts val="0"/>
                        </a:spcAft>
                      </a:pPr>
                      <a:r>
                        <a:rPr lang="en-US" sz="1100" kern="100" dirty="0">
                          <a:effectLst/>
                        </a:rPr>
                        <a:t>RAB27A</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7 (2.51%,Del)</a:t>
                      </a:r>
                    </a:p>
                  </a:txBody>
                  <a:tcPr marL="7144" marR="7144" marT="7144" marB="0" anchor="ctr"/>
                </a:tc>
                <a:tc>
                  <a:txBody>
                    <a:bodyPr/>
                    <a:lstStyle/>
                    <a:p>
                      <a:pPr algn="ctr">
                        <a:spcAft>
                          <a:spcPts val="0"/>
                        </a:spcAft>
                      </a:pPr>
                      <a:r>
                        <a:rPr lang="en-US" sz="1100" kern="100" dirty="0">
                          <a:effectLst/>
                        </a:rPr>
                        <a:t>95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ATP11B</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10 (3.58%,Amp)</a:t>
                      </a:r>
                    </a:p>
                  </a:txBody>
                  <a:tcPr marL="7144" marR="7144" marT="7144" marB="0" anchor="ctr"/>
                </a:tc>
                <a:tc>
                  <a:txBody>
                    <a:bodyPr/>
                    <a:lstStyle/>
                    <a:p>
                      <a:pPr algn="ctr">
                        <a:spcAft>
                          <a:spcPts val="0"/>
                        </a:spcAft>
                      </a:pPr>
                      <a:r>
                        <a:rPr lang="en-US" sz="1100" kern="100">
                          <a:effectLst/>
                        </a:rPr>
                        <a:t>77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197081">
                <a:tc>
                  <a:txBody>
                    <a:bodyPr/>
                    <a:lstStyle/>
                    <a:p>
                      <a:pPr algn="ctr">
                        <a:spcAft>
                          <a:spcPts val="0"/>
                        </a:spcAft>
                      </a:pPr>
                      <a:r>
                        <a:rPr lang="en-US" sz="1100" kern="100" dirty="0">
                          <a:effectLst/>
                        </a:rPr>
                        <a:t>ARL6IP4</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alpha val="20000"/>
                      </a:schemeClr>
                    </a:solidFill>
                  </a:tcPr>
                </a:tc>
                <a:tc>
                  <a:txBody>
                    <a:bodyPr/>
                    <a:lstStyle/>
                    <a:p>
                      <a:pPr algn="ctr" fontAlgn="ctr"/>
                      <a:r>
                        <a:rPr lang="en-US" sz="1100" b="0" i="0" u="none" strike="noStrike" dirty="0">
                          <a:solidFill>
                            <a:srgbClr val="000000"/>
                          </a:solidFill>
                          <a:effectLst/>
                          <a:latin typeface="+mn-lt"/>
                          <a:ea typeface="宋体" panose="02010600030101010101" pitchFamily="2" charset="-122"/>
                        </a:rPr>
                        <a:t>7 (2.51%,Amp)</a:t>
                      </a:r>
                    </a:p>
                  </a:txBody>
                  <a:tcPr marL="7144" marR="7144" marT="7144" marB="0" anchor="ctr"/>
                </a:tc>
                <a:tc>
                  <a:txBody>
                    <a:bodyPr/>
                    <a:lstStyle/>
                    <a:p>
                      <a:pPr algn="ctr">
                        <a:spcAft>
                          <a:spcPts val="0"/>
                        </a:spcAft>
                      </a:pPr>
                      <a:r>
                        <a:rPr lang="en-US" sz="1100" kern="100" dirty="0">
                          <a:effectLst/>
                        </a:rPr>
                        <a:t>93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S100A6</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12 (4.30%,Amp)</a:t>
                      </a:r>
                    </a:p>
                  </a:txBody>
                  <a:tcPr marL="7144" marR="7144" marT="7144" marB="0" anchor="ctr"/>
                </a:tc>
                <a:tc>
                  <a:txBody>
                    <a:bodyPr/>
                    <a:lstStyle/>
                    <a:p>
                      <a:pPr algn="ctr">
                        <a:spcAft>
                          <a:spcPts val="0"/>
                        </a:spcAft>
                      </a:pPr>
                      <a:r>
                        <a:rPr lang="en-US" sz="1100" kern="100" dirty="0">
                          <a:effectLst/>
                        </a:rPr>
                        <a:t>74</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190800">
                <a:tc>
                  <a:txBody>
                    <a:bodyPr/>
                    <a:lstStyle/>
                    <a:p>
                      <a:pPr algn="ctr">
                        <a:spcAft>
                          <a:spcPts val="0"/>
                        </a:spcAft>
                      </a:pPr>
                      <a:r>
                        <a:rPr lang="en-US" sz="1100" kern="100" dirty="0">
                          <a:effectLst/>
                        </a:rPr>
                        <a:t>SH3GLB2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9 (3.23%,Amp)</a:t>
                      </a:r>
                    </a:p>
                  </a:txBody>
                  <a:tcPr marL="7144" marR="7144" marT="7144" marB="0" anchor="ctr"/>
                </a:tc>
                <a:tc>
                  <a:txBody>
                    <a:bodyPr/>
                    <a:lstStyle/>
                    <a:p>
                      <a:pPr algn="ctr">
                        <a:spcAft>
                          <a:spcPts val="0"/>
                        </a:spcAft>
                      </a:pPr>
                      <a:r>
                        <a:rPr lang="en-US" sz="1100" kern="100" dirty="0">
                          <a:effectLst/>
                        </a:rPr>
                        <a:t>93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WNK2</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6 (2.15%,Amp)</a:t>
                      </a:r>
                    </a:p>
                  </a:txBody>
                  <a:tcPr marL="7144" marR="7144" marT="7144" marB="0" anchor="ctr"/>
                </a:tc>
                <a:tc>
                  <a:txBody>
                    <a:bodyPr/>
                    <a:lstStyle/>
                    <a:p>
                      <a:pPr algn="ctr">
                        <a:spcAft>
                          <a:spcPts val="0"/>
                        </a:spcAft>
                      </a:pPr>
                      <a:r>
                        <a:rPr lang="en-US" sz="1100" kern="100">
                          <a:effectLst/>
                        </a:rPr>
                        <a:t>70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190800">
                <a:tc>
                  <a:txBody>
                    <a:bodyPr/>
                    <a:lstStyle/>
                    <a:p>
                      <a:pPr algn="ctr">
                        <a:spcAft>
                          <a:spcPts val="0"/>
                        </a:spcAft>
                      </a:pPr>
                      <a:r>
                        <a:rPr lang="en-US" sz="1100" kern="100" dirty="0">
                          <a:effectLst/>
                        </a:rPr>
                        <a:t>MED13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2 (0.72%,Amp)</a:t>
                      </a:r>
                    </a:p>
                  </a:txBody>
                  <a:tcPr marL="7144" marR="7144" marT="7144" marB="0" anchor="ctr"/>
                </a:tc>
                <a:tc>
                  <a:txBody>
                    <a:bodyPr/>
                    <a:lstStyle/>
                    <a:p>
                      <a:pPr algn="ctr">
                        <a:spcAft>
                          <a:spcPts val="0"/>
                        </a:spcAft>
                      </a:pPr>
                      <a:r>
                        <a:rPr lang="en-US" sz="1100" kern="100">
                          <a:effectLst/>
                        </a:rPr>
                        <a:t>91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CCS</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7 (2.51%,Amp)</a:t>
                      </a:r>
                    </a:p>
                  </a:txBody>
                  <a:tcPr marL="7144" marR="7144" marT="7144" marB="0" anchor="ctr"/>
                </a:tc>
                <a:tc>
                  <a:txBody>
                    <a:bodyPr/>
                    <a:lstStyle/>
                    <a:p>
                      <a:pPr algn="ctr">
                        <a:spcAft>
                          <a:spcPts val="0"/>
                        </a:spcAft>
                      </a:pPr>
                      <a:r>
                        <a:rPr lang="en-US" sz="1100" kern="100">
                          <a:effectLst/>
                        </a:rPr>
                        <a:t>70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190800">
                <a:tc>
                  <a:txBody>
                    <a:bodyPr/>
                    <a:lstStyle/>
                    <a:p>
                      <a:pPr algn="ctr">
                        <a:spcAft>
                          <a:spcPts val="0"/>
                        </a:spcAft>
                      </a:pPr>
                      <a:r>
                        <a:rPr lang="en-US" sz="1100" kern="100" dirty="0">
                          <a:effectLst/>
                        </a:rPr>
                        <a:t>DUSP1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4 (1.43%,Amp)</a:t>
                      </a:r>
                    </a:p>
                  </a:txBody>
                  <a:tcPr marL="7144" marR="7144" marT="7144" marB="0" anchor="ctr"/>
                </a:tc>
                <a:tc>
                  <a:txBody>
                    <a:bodyPr/>
                    <a:lstStyle/>
                    <a:p>
                      <a:pPr algn="ctr">
                        <a:spcAft>
                          <a:spcPts val="0"/>
                        </a:spcAft>
                      </a:pPr>
                      <a:r>
                        <a:rPr lang="en-US" sz="1100" kern="100" dirty="0">
                          <a:effectLst/>
                        </a:rPr>
                        <a:t>91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IL6ST</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28 (10.04%,Del)</a:t>
                      </a:r>
                    </a:p>
                  </a:txBody>
                  <a:tcPr marL="7144" marR="7144" marT="7144" marB="0" anchor="ctr"/>
                </a:tc>
                <a:tc>
                  <a:txBody>
                    <a:bodyPr/>
                    <a:lstStyle/>
                    <a:p>
                      <a:pPr algn="ctr">
                        <a:spcAft>
                          <a:spcPts val="0"/>
                        </a:spcAft>
                      </a:pPr>
                      <a:r>
                        <a:rPr lang="en-US" sz="1100" kern="100">
                          <a:effectLst/>
                        </a:rPr>
                        <a:t>69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190800">
                <a:tc>
                  <a:txBody>
                    <a:bodyPr/>
                    <a:lstStyle/>
                    <a:p>
                      <a:pPr algn="ctr">
                        <a:spcAft>
                          <a:spcPts val="0"/>
                        </a:spcAft>
                      </a:pPr>
                      <a:r>
                        <a:rPr lang="en-US" sz="1100" kern="100" dirty="0">
                          <a:effectLst/>
                        </a:rPr>
                        <a:t>NDUFA2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4 (1.43%,Del)</a:t>
                      </a:r>
                    </a:p>
                  </a:txBody>
                  <a:tcPr marL="7144" marR="7144" marT="7144" marB="0" anchor="ctr"/>
                </a:tc>
                <a:tc>
                  <a:txBody>
                    <a:bodyPr/>
                    <a:lstStyle/>
                    <a:p>
                      <a:pPr algn="ctr">
                        <a:spcAft>
                          <a:spcPts val="0"/>
                        </a:spcAft>
                      </a:pPr>
                      <a:r>
                        <a:rPr lang="en-US" sz="1100" kern="100" dirty="0">
                          <a:effectLst/>
                        </a:rPr>
                        <a:t>88</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EPHX2</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82 (29.39%,Del)</a:t>
                      </a:r>
                    </a:p>
                  </a:txBody>
                  <a:tcPr marL="7144" marR="7144" marT="7144" marB="0" anchor="ctr"/>
                </a:tc>
                <a:tc>
                  <a:txBody>
                    <a:bodyPr/>
                    <a:lstStyle/>
                    <a:p>
                      <a:pPr algn="ctr">
                        <a:spcAft>
                          <a:spcPts val="0"/>
                        </a:spcAft>
                      </a:pPr>
                      <a:r>
                        <a:rPr lang="en-US" sz="1100" kern="100" dirty="0">
                          <a:effectLst/>
                        </a:rPr>
                        <a:t>69</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190800">
                <a:tc>
                  <a:txBody>
                    <a:bodyPr/>
                    <a:lstStyle/>
                    <a:p>
                      <a:pPr algn="ctr">
                        <a:spcAft>
                          <a:spcPts val="0"/>
                        </a:spcAft>
                      </a:pPr>
                      <a:r>
                        <a:rPr lang="en-US" sz="1100" kern="100" dirty="0">
                          <a:effectLst/>
                        </a:rPr>
                        <a:t>TMED9</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3 (1.08%,Amp)</a:t>
                      </a:r>
                    </a:p>
                  </a:txBody>
                  <a:tcPr marL="7144" marR="7144" marT="7144" marB="0" anchor="ctr"/>
                </a:tc>
                <a:tc>
                  <a:txBody>
                    <a:bodyPr/>
                    <a:lstStyle/>
                    <a:p>
                      <a:pPr algn="ctr">
                        <a:spcAft>
                          <a:spcPts val="0"/>
                        </a:spcAft>
                      </a:pPr>
                      <a:r>
                        <a:rPr lang="en-US" sz="1100" kern="100" dirty="0">
                          <a:effectLst/>
                        </a:rPr>
                        <a:t>88</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CHRNA2</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82 (29.39%,Del)</a:t>
                      </a:r>
                    </a:p>
                  </a:txBody>
                  <a:tcPr marL="7144" marR="7144" marT="7144" marB="0" anchor="ctr"/>
                </a:tc>
                <a:tc>
                  <a:txBody>
                    <a:bodyPr/>
                    <a:lstStyle/>
                    <a:p>
                      <a:pPr algn="ctr">
                        <a:spcAft>
                          <a:spcPts val="0"/>
                        </a:spcAft>
                      </a:pPr>
                      <a:r>
                        <a:rPr lang="en-US" sz="1100" kern="100" dirty="0">
                          <a:effectLst/>
                        </a:rPr>
                        <a:t>69</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190800">
                <a:tc>
                  <a:txBody>
                    <a:bodyPr/>
                    <a:lstStyle/>
                    <a:p>
                      <a:pPr algn="ctr">
                        <a:spcAft>
                          <a:spcPts val="0"/>
                        </a:spcAft>
                      </a:pPr>
                      <a:r>
                        <a:rPr lang="en-US" sz="1100" kern="100" dirty="0">
                          <a:effectLst/>
                        </a:rPr>
                        <a:t>NR4A3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7 (2.51%,Amp)</a:t>
                      </a:r>
                    </a:p>
                  </a:txBody>
                  <a:tcPr marL="7144" marR="7144" marT="7144" marB="0" anchor="ctr"/>
                </a:tc>
                <a:tc>
                  <a:txBody>
                    <a:bodyPr/>
                    <a:lstStyle/>
                    <a:p>
                      <a:pPr algn="ctr">
                        <a:spcAft>
                          <a:spcPts val="0"/>
                        </a:spcAft>
                      </a:pPr>
                      <a:r>
                        <a:rPr lang="en-US" sz="1100" kern="100">
                          <a:effectLst/>
                        </a:rPr>
                        <a:t>88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PRELID1</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3 (1.08%,Amp)</a:t>
                      </a:r>
                    </a:p>
                  </a:txBody>
                  <a:tcPr marL="7144" marR="7144" marT="7144" marB="0" anchor="ctr"/>
                </a:tc>
                <a:tc>
                  <a:txBody>
                    <a:bodyPr/>
                    <a:lstStyle/>
                    <a:p>
                      <a:pPr algn="ctr">
                        <a:spcAft>
                          <a:spcPts val="0"/>
                        </a:spcAft>
                      </a:pPr>
                      <a:r>
                        <a:rPr lang="en-US" sz="1100" kern="100" dirty="0">
                          <a:effectLst/>
                        </a:rPr>
                        <a:t>68</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190800">
                <a:tc>
                  <a:txBody>
                    <a:bodyPr/>
                    <a:lstStyle/>
                    <a:p>
                      <a:pPr algn="ctr">
                        <a:spcAft>
                          <a:spcPts val="0"/>
                        </a:spcAft>
                      </a:pPr>
                      <a:r>
                        <a:rPr lang="en-US" sz="1100" kern="100" dirty="0">
                          <a:effectLst/>
                        </a:rPr>
                        <a:t>ADAM10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7 (2.51%,Del)</a:t>
                      </a:r>
                    </a:p>
                  </a:txBody>
                  <a:tcPr marL="7144" marR="7144" marT="7144" marB="0" anchor="ctr"/>
                </a:tc>
                <a:tc>
                  <a:txBody>
                    <a:bodyPr/>
                    <a:lstStyle/>
                    <a:p>
                      <a:pPr algn="ctr">
                        <a:spcAft>
                          <a:spcPts val="0"/>
                        </a:spcAft>
                      </a:pPr>
                      <a:r>
                        <a:rPr lang="en-US" sz="1100" kern="100">
                          <a:effectLst/>
                        </a:rPr>
                        <a:t>87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CLU</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80 (28.67%,Del)</a:t>
                      </a:r>
                    </a:p>
                  </a:txBody>
                  <a:tcPr marL="7144" marR="7144" marT="7144" marB="0" anchor="ctr"/>
                </a:tc>
                <a:tc>
                  <a:txBody>
                    <a:bodyPr/>
                    <a:lstStyle/>
                    <a:p>
                      <a:pPr algn="ctr">
                        <a:spcAft>
                          <a:spcPts val="0"/>
                        </a:spcAft>
                      </a:pPr>
                      <a:r>
                        <a:rPr lang="en-US" sz="1100" kern="100">
                          <a:effectLst/>
                        </a:rPr>
                        <a:t>66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190800">
                <a:tc>
                  <a:txBody>
                    <a:bodyPr/>
                    <a:lstStyle/>
                    <a:p>
                      <a:pPr algn="ctr">
                        <a:spcAft>
                          <a:spcPts val="0"/>
                        </a:spcAft>
                      </a:pPr>
                      <a:r>
                        <a:rPr lang="en-US" sz="1100" kern="100" dirty="0">
                          <a:effectLst/>
                        </a:rPr>
                        <a:t>GNB2L1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b="0" i="0" u="none" strike="noStrike" kern="1200" dirty="0" smtClean="0">
                          <a:solidFill>
                            <a:srgbClr val="000000"/>
                          </a:solidFill>
                          <a:effectLst/>
                          <a:latin typeface="+mn-lt"/>
                          <a:ea typeface="宋体" panose="02010600030101010101" pitchFamily="2" charset="-122"/>
                          <a:cs typeface="+mn-cs"/>
                        </a:rPr>
                        <a:t>-</a:t>
                      </a:r>
                      <a:endParaRPr lang="zh-CN" sz="1100" b="0" i="0" u="none" strike="noStrike" kern="1200" dirty="0">
                        <a:solidFill>
                          <a:srgbClr val="000000"/>
                        </a:solidFill>
                        <a:effectLst/>
                        <a:latin typeface="+mn-lt"/>
                        <a:ea typeface="宋体" panose="02010600030101010101" pitchFamily="2" charset="-122"/>
                        <a:cs typeface="+mn-cs"/>
                      </a:endParaRPr>
                    </a:p>
                  </a:txBody>
                  <a:tcPr marL="51435" marR="51435" marT="0" marB="0"/>
                </a:tc>
                <a:tc>
                  <a:txBody>
                    <a:bodyPr/>
                    <a:lstStyle/>
                    <a:p>
                      <a:pPr algn="ctr">
                        <a:spcAft>
                          <a:spcPts val="0"/>
                        </a:spcAft>
                      </a:pPr>
                      <a:r>
                        <a:rPr lang="en-US" sz="1100" kern="100">
                          <a:effectLst/>
                        </a:rPr>
                        <a:t>87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solidFill>
                            <a:srgbClr val="C00000"/>
                          </a:solidFill>
                          <a:effectLst/>
                        </a:rPr>
                        <a:t>CLTB</a:t>
                      </a:r>
                      <a:endParaRPr lang="zh-CN" sz="11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3 (1.08%,Amp)</a:t>
                      </a:r>
                    </a:p>
                  </a:txBody>
                  <a:tcPr marL="7144" marR="7144" marT="7144" marB="0" anchor="ctr"/>
                </a:tc>
                <a:tc>
                  <a:txBody>
                    <a:bodyPr/>
                    <a:lstStyle/>
                    <a:p>
                      <a:pPr algn="ctr">
                        <a:spcAft>
                          <a:spcPts val="0"/>
                        </a:spcAft>
                      </a:pPr>
                      <a:r>
                        <a:rPr lang="en-US" sz="1100" kern="100">
                          <a:effectLst/>
                        </a:rPr>
                        <a:t>66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r h="190800">
                <a:tc>
                  <a:txBody>
                    <a:bodyPr/>
                    <a:lstStyle/>
                    <a:p>
                      <a:pPr algn="ctr">
                        <a:spcAft>
                          <a:spcPts val="0"/>
                        </a:spcAft>
                      </a:pPr>
                      <a:r>
                        <a:rPr lang="en-US" sz="1100" kern="100" dirty="0">
                          <a:effectLst/>
                        </a:rPr>
                        <a:t>LMAN2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3 (1.08%,Amp)</a:t>
                      </a:r>
                    </a:p>
                  </a:txBody>
                  <a:tcPr marL="7144" marR="7144" marT="7144" marB="0" anchor="ctr"/>
                </a:tc>
                <a:tc>
                  <a:txBody>
                    <a:bodyPr/>
                    <a:lstStyle/>
                    <a:p>
                      <a:pPr algn="ctr">
                        <a:spcAft>
                          <a:spcPts val="0"/>
                        </a:spcAft>
                      </a:pPr>
                      <a:r>
                        <a:rPr lang="en-US" sz="1100" kern="100">
                          <a:effectLst/>
                        </a:rPr>
                        <a:t>86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SYNPO2</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11 (3.94%,Del)</a:t>
                      </a:r>
                    </a:p>
                  </a:txBody>
                  <a:tcPr marL="7144" marR="7144" marT="7144" marB="0" anchor="ctr"/>
                </a:tc>
                <a:tc>
                  <a:txBody>
                    <a:bodyPr/>
                    <a:lstStyle/>
                    <a:p>
                      <a:pPr algn="ctr">
                        <a:spcAft>
                          <a:spcPts val="0"/>
                        </a:spcAft>
                      </a:pPr>
                      <a:r>
                        <a:rPr lang="en-US" sz="1100" kern="100">
                          <a:effectLst/>
                        </a:rPr>
                        <a:t>64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4"/>
                  </a:ext>
                </a:extLst>
              </a:tr>
              <a:tr h="190800">
                <a:tc>
                  <a:txBody>
                    <a:bodyPr/>
                    <a:lstStyle/>
                    <a:p>
                      <a:pPr algn="ctr">
                        <a:spcAft>
                          <a:spcPts val="0"/>
                        </a:spcAft>
                      </a:pPr>
                      <a:r>
                        <a:rPr lang="en-US" sz="1100" kern="100" dirty="0">
                          <a:effectLst/>
                        </a:rPr>
                        <a:t>ASH1L</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10 (3.58%,Amp)</a:t>
                      </a:r>
                    </a:p>
                  </a:txBody>
                  <a:tcPr marL="7144" marR="7144" marT="7144" marB="0" anchor="ctr"/>
                </a:tc>
                <a:tc>
                  <a:txBody>
                    <a:bodyPr/>
                    <a:lstStyle/>
                    <a:p>
                      <a:pPr algn="ctr">
                        <a:spcAft>
                          <a:spcPts val="0"/>
                        </a:spcAft>
                      </a:pPr>
                      <a:r>
                        <a:rPr lang="en-US" sz="1100" kern="100">
                          <a:effectLst/>
                        </a:rPr>
                        <a:t>86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solidFill>
                            <a:srgbClr val="C00000"/>
                          </a:solidFill>
                          <a:effectLst/>
                        </a:rPr>
                        <a:t>NHP2</a:t>
                      </a:r>
                      <a:endParaRPr lang="zh-CN" sz="11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3 (1.08%,Amp)</a:t>
                      </a:r>
                    </a:p>
                  </a:txBody>
                  <a:tcPr marL="7144" marR="7144" marT="7144" marB="0" anchor="ctr"/>
                </a:tc>
                <a:tc>
                  <a:txBody>
                    <a:bodyPr/>
                    <a:lstStyle/>
                    <a:p>
                      <a:pPr algn="ctr">
                        <a:spcAft>
                          <a:spcPts val="0"/>
                        </a:spcAft>
                      </a:pPr>
                      <a:r>
                        <a:rPr lang="en-US" sz="1100" kern="100">
                          <a:effectLst/>
                        </a:rPr>
                        <a:t>64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5"/>
                  </a:ext>
                </a:extLst>
              </a:tr>
              <a:tr h="190800">
                <a:tc>
                  <a:txBody>
                    <a:bodyPr/>
                    <a:lstStyle/>
                    <a:p>
                      <a:pPr algn="ctr">
                        <a:spcAft>
                          <a:spcPts val="0"/>
                        </a:spcAft>
                      </a:pPr>
                      <a:r>
                        <a:rPr lang="en-US" sz="1100" kern="100" dirty="0">
                          <a:effectLst/>
                        </a:rPr>
                        <a:t>ATP1A2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7 (2.51%,Del)</a:t>
                      </a:r>
                    </a:p>
                  </a:txBody>
                  <a:tcPr marL="7144" marR="7144" marT="7144" marB="0" anchor="ctr"/>
                </a:tc>
                <a:tc>
                  <a:txBody>
                    <a:bodyPr/>
                    <a:lstStyle/>
                    <a:p>
                      <a:pPr algn="ctr">
                        <a:spcAft>
                          <a:spcPts val="0"/>
                        </a:spcAft>
                      </a:pPr>
                      <a:r>
                        <a:rPr lang="en-US" sz="1100" kern="100">
                          <a:effectLst/>
                        </a:rPr>
                        <a:t>86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GBP2</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6 (2.15%,Del)</a:t>
                      </a:r>
                    </a:p>
                  </a:txBody>
                  <a:tcPr marL="7144" marR="7144" marT="7144" marB="0" anchor="ctr"/>
                </a:tc>
                <a:tc>
                  <a:txBody>
                    <a:bodyPr/>
                    <a:lstStyle/>
                    <a:p>
                      <a:pPr algn="ctr">
                        <a:spcAft>
                          <a:spcPts val="0"/>
                        </a:spcAft>
                      </a:pPr>
                      <a:r>
                        <a:rPr lang="en-US" sz="1100" kern="100">
                          <a:effectLst/>
                        </a:rPr>
                        <a:t>63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6"/>
                  </a:ext>
                </a:extLst>
              </a:tr>
              <a:tr h="190800">
                <a:tc>
                  <a:txBody>
                    <a:bodyPr/>
                    <a:lstStyle/>
                    <a:p>
                      <a:pPr algn="ctr">
                        <a:spcAft>
                          <a:spcPts val="0"/>
                        </a:spcAft>
                      </a:pPr>
                      <a:r>
                        <a:rPr lang="en-US" sz="1100" kern="100" dirty="0">
                          <a:effectLst/>
                        </a:rPr>
                        <a:t>PDIA3P</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100" b="0" i="0" u="none" strike="noStrike" kern="1200" dirty="0" smtClean="0">
                          <a:solidFill>
                            <a:srgbClr val="000000"/>
                          </a:solidFill>
                          <a:effectLst/>
                          <a:latin typeface="+mn-lt"/>
                          <a:ea typeface="宋体" panose="02010600030101010101" pitchFamily="2" charset="-122"/>
                          <a:cs typeface="+mn-cs"/>
                        </a:rPr>
                        <a:t>-</a:t>
                      </a:r>
                      <a:endParaRPr lang="zh-CN" sz="1100" b="0" i="0" u="none" strike="noStrike" kern="1200" dirty="0">
                        <a:solidFill>
                          <a:srgbClr val="000000"/>
                        </a:solidFill>
                        <a:effectLst/>
                        <a:latin typeface="+mn-lt"/>
                        <a:ea typeface="宋体" panose="02010600030101010101" pitchFamily="2" charset="-122"/>
                        <a:cs typeface="+mn-cs"/>
                      </a:endParaRPr>
                    </a:p>
                  </a:txBody>
                  <a:tcPr marL="51435" marR="51435" marT="0" marB="0"/>
                </a:tc>
                <a:tc>
                  <a:txBody>
                    <a:bodyPr/>
                    <a:lstStyle/>
                    <a:p>
                      <a:pPr algn="ctr">
                        <a:spcAft>
                          <a:spcPts val="0"/>
                        </a:spcAft>
                      </a:pPr>
                      <a:r>
                        <a:rPr lang="en-US" sz="1100" kern="100">
                          <a:effectLst/>
                        </a:rPr>
                        <a:t>86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PSMC3</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3 (1.08%,Del)</a:t>
                      </a:r>
                    </a:p>
                  </a:txBody>
                  <a:tcPr marL="7144" marR="7144" marT="7144" marB="0" anchor="ctr"/>
                </a:tc>
                <a:tc>
                  <a:txBody>
                    <a:bodyPr/>
                    <a:lstStyle/>
                    <a:p>
                      <a:pPr algn="ctr">
                        <a:spcAft>
                          <a:spcPts val="0"/>
                        </a:spcAft>
                      </a:pPr>
                      <a:r>
                        <a:rPr lang="en-US" sz="1100" kern="100">
                          <a:effectLst/>
                        </a:rPr>
                        <a:t>63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7"/>
                  </a:ext>
                </a:extLst>
              </a:tr>
              <a:tr h="190800">
                <a:tc>
                  <a:txBody>
                    <a:bodyPr/>
                    <a:lstStyle/>
                    <a:p>
                      <a:pPr algn="ctr">
                        <a:spcAft>
                          <a:spcPts val="0"/>
                        </a:spcAft>
                      </a:pPr>
                      <a:r>
                        <a:rPr lang="en-US" sz="1100" kern="100" dirty="0">
                          <a:solidFill>
                            <a:srgbClr val="C00000"/>
                          </a:solidFill>
                          <a:effectLst/>
                        </a:rPr>
                        <a:t>GSTP1</a:t>
                      </a:r>
                      <a:endParaRPr lang="zh-CN" sz="11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6 (2.15%,Amp)</a:t>
                      </a:r>
                    </a:p>
                  </a:txBody>
                  <a:tcPr marL="7144" marR="7144" marT="7144" marB="0" anchor="ctr"/>
                </a:tc>
                <a:tc>
                  <a:txBody>
                    <a:bodyPr/>
                    <a:lstStyle/>
                    <a:p>
                      <a:pPr algn="ctr">
                        <a:spcAft>
                          <a:spcPts val="0"/>
                        </a:spcAft>
                      </a:pPr>
                      <a:r>
                        <a:rPr lang="en-US" sz="1100" kern="100">
                          <a:effectLst/>
                        </a:rPr>
                        <a:t>84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PRRC1</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8 (2.87%,Del)</a:t>
                      </a:r>
                    </a:p>
                  </a:txBody>
                  <a:tcPr marL="7144" marR="7144" marT="7144" marB="0" anchor="ctr"/>
                </a:tc>
                <a:tc>
                  <a:txBody>
                    <a:bodyPr/>
                    <a:lstStyle/>
                    <a:p>
                      <a:pPr algn="ctr">
                        <a:spcAft>
                          <a:spcPts val="0"/>
                        </a:spcAft>
                      </a:pPr>
                      <a:r>
                        <a:rPr lang="en-US" sz="1100" kern="100">
                          <a:effectLst/>
                        </a:rPr>
                        <a:t>62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8"/>
                  </a:ext>
                </a:extLst>
              </a:tr>
              <a:tr h="190800">
                <a:tc>
                  <a:txBody>
                    <a:bodyPr/>
                    <a:lstStyle/>
                    <a:p>
                      <a:pPr algn="ctr">
                        <a:spcAft>
                          <a:spcPts val="0"/>
                        </a:spcAft>
                      </a:pPr>
                      <a:r>
                        <a:rPr lang="en-US" sz="1100" kern="100" dirty="0">
                          <a:effectLst/>
                        </a:rPr>
                        <a:t>NDUFS3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4 (1.43%,Del)</a:t>
                      </a:r>
                    </a:p>
                  </a:txBody>
                  <a:tcPr marL="7144" marR="7144" marT="7144" marB="0" anchor="ctr"/>
                </a:tc>
                <a:tc>
                  <a:txBody>
                    <a:bodyPr/>
                    <a:lstStyle/>
                    <a:p>
                      <a:pPr algn="ctr">
                        <a:spcAft>
                          <a:spcPts val="0"/>
                        </a:spcAft>
                      </a:pPr>
                      <a:r>
                        <a:rPr lang="en-US" sz="1100" kern="100">
                          <a:effectLst/>
                        </a:rPr>
                        <a:t>83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100" b="1" kern="100" dirty="0">
                          <a:effectLst/>
                        </a:rPr>
                        <a:t>LEPREL1</a:t>
                      </a:r>
                      <a:endParaRPr 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9 (3.23%,Amp)</a:t>
                      </a:r>
                    </a:p>
                  </a:txBody>
                  <a:tcPr marL="7144" marR="7144" marT="7144" marB="0" anchor="ctr"/>
                </a:tc>
                <a:tc>
                  <a:txBody>
                    <a:bodyPr/>
                    <a:lstStyle/>
                    <a:p>
                      <a:pPr algn="ctr">
                        <a:spcAft>
                          <a:spcPts val="0"/>
                        </a:spcAft>
                      </a:pPr>
                      <a:r>
                        <a:rPr lang="en-US" sz="1100" kern="100" dirty="0">
                          <a:effectLst/>
                        </a:rPr>
                        <a:t>61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19"/>
                  </a:ext>
                </a:extLst>
              </a:tr>
              <a:tr h="190800">
                <a:tc>
                  <a:txBody>
                    <a:bodyPr/>
                    <a:lstStyle/>
                    <a:p>
                      <a:pPr algn="ctr">
                        <a:spcAft>
                          <a:spcPts val="0"/>
                        </a:spcAft>
                      </a:pPr>
                      <a:r>
                        <a:rPr lang="en-US" sz="1100" kern="100" dirty="0">
                          <a:effectLst/>
                        </a:rPr>
                        <a:t>ANKRD17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dirty="0">
                          <a:solidFill>
                            <a:srgbClr val="000000"/>
                          </a:solidFill>
                          <a:effectLst/>
                          <a:latin typeface="+mn-lt"/>
                          <a:ea typeface="宋体" panose="02010600030101010101" pitchFamily="2" charset="-122"/>
                        </a:rPr>
                        <a:t>3 (1.08%,Amp)</a:t>
                      </a:r>
                    </a:p>
                  </a:txBody>
                  <a:tcPr marL="7144" marR="7144" marT="7144" marB="0" anchor="ctr"/>
                </a:tc>
                <a:tc>
                  <a:txBody>
                    <a:bodyPr/>
                    <a:lstStyle/>
                    <a:p>
                      <a:pPr algn="ctr">
                        <a:spcAft>
                          <a:spcPts val="0"/>
                        </a:spcAft>
                      </a:pPr>
                      <a:r>
                        <a:rPr lang="en-US" sz="1100" kern="100">
                          <a:effectLst/>
                        </a:rPr>
                        <a:t>80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endParaRPr lang="zh-CN" sz="1100" b="1" dirty="0">
                        <a:effectLst/>
                        <a:latin typeface="Calibri" panose="020F0502020204030204" pitchFamily="34" charset="0"/>
                      </a:endParaRPr>
                    </a:p>
                  </a:txBody>
                  <a:tcPr marL="51435" marR="51435" marT="0" marB="0"/>
                </a:tc>
                <a:tc>
                  <a:txBody>
                    <a:bodyPr/>
                    <a:lstStyle/>
                    <a:p>
                      <a:pPr algn="ctr"/>
                      <a:endParaRPr lang="zh-CN" sz="1100" dirty="0">
                        <a:effectLst/>
                        <a:latin typeface="Calibri" panose="020F0502020204030204" pitchFamily="34" charset="0"/>
                      </a:endParaRPr>
                    </a:p>
                  </a:txBody>
                  <a:tcPr marL="51435" marR="51435" marT="0" marB="0"/>
                </a:tc>
                <a:tc>
                  <a:txBody>
                    <a:bodyPr/>
                    <a:lstStyle/>
                    <a:p>
                      <a:pPr algn="ctr"/>
                      <a:endParaRPr lang="zh-CN" sz="1100" dirty="0">
                        <a:effectLst/>
                        <a:latin typeface="Calibri" panose="020F0502020204030204" pitchFamily="34" charset="0"/>
                      </a:endParaRPr>
                    </a:p>
                  </a:txBody>
                  <a:tcPr marL="51435" marR="51435" marT="0" marB="0"/>
                </a:tc>
                <a:extLst>
                  <a:ext uri="{0D108BD9-81ED-4DB2-BD59-A6C34878D82A}">
                    <a16:rowId xmlns:a16="http://schemas.microsoft.com/office/drawing/2014/main" val="10020"/>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83193629"/>
              </p:ext>
            </p:extLst>
          </p:nvPr>
        </p:nvGraphicFramePr>
        <p:xfrm>
          <a:off x="5796136" y="906237"/>
          <a:ext cx="2880360" cy="2325149"/>
        </p:xfrm>
        <a:graphic>
          <a:graphicData uri="http://schemas.openxmlformats.org/drawingml/2006/table">
            <a:tbl>
              <a:tblPr firstRow="1" firstCol="1" bandRow="1">
                <a:tableStyleId>{0E3FDE45-AF77-4B5C-9715-49D594BDF05E}</a:tableStyleId>
              </a:tblPr>
              <a:tblGrid>
                <a:gridCol w="960120">
                  <a:extLst>
                    <a:ext uri="{9D8B030D-6E8A-4147-A177-3AD203B41FA5}">
                      <a16:colId xmlns:a16="http://schemas.microsoft.com/office/drawing/2014/main" val="20000"/>
                    </a:ext>
                  </a:extLst>
                </a:gridCol>
                <a:gridCol w="960120">
                  <a:extLst>
                    <a:ext uri="{9D8B030D-6E8A-4147-A177-3AD203B41FA5}">
                      <a16:colId xmlns:a16="http://schemas.microsoft.com/office/drawing/2014/main" val="20001"/>
                    </a:ext>
                  </a:extLst>
                </a:gridCol>
                <a:gridCol w="960120">
                  <a:extLst>
                    <a:ext uri="{9D8B030D-6E8A-4147-A177-3AD203B41FA5}">
                      <a16:colId xmlns:a16="http://schemas.microsoft.com/office/drawing/2014/main" val="20002"/>
                    </a:ext>
                  </a:extLst>
                </a:gridCol>
              </a:tblGrid>
              <a:tr h="365760">
                <a:tc>
                  <a:txBody>
                    <a:bodyPr/>
                    <a:lstStyle/>
                    <a:p>
                      <a:pPr algn="ctr">
                        <a:lnSpc>
                          <a:spcPct val="150000"/>
                        </a:lnSpc>
                        <a:spcAft>
                          <a:spcPts val="0"/>
                        </a:spcAft>
                      </a:pPr>
                      <a:r>
                        <a:rPr lang="en-US" sz="1200" b="1" kern="100" dirty="0" smtClean="0">
                          <a:solidFill>
                            <a:schemeClr val="tx1"/>
                          </a:solidFill>
                          <a:effectLst/>
                          <a:latin typeface="+mn-lt"/>
                          <a:ea typeface="+mn-ea"/>
                          <a:cs typeface="+mn-cs"/>
                        </a:rPr>
                        <a:t>Gene</a:t>
                      </a:r>
                      <a:endParaRPr lang="zh-CN" sz="1200" b="1" kern="100" dirty="0">
                        <a:solidFill>
                          <a:schemeClr val="tx1"/>
                        </a:solidFill>
                        <a:effectLst/>
                        <a:latin typeface="+mn-lt"/>
                        <a:ea typeface="+mn-ea"/>
                        <a:cs typeface="+mn-cs"/>
                      </a:endParaRPr>
                    </a:p>
                  </a:txBody>
                  <a:tcPr marL="51435" marR="51435" marT="0" marB="0"/>
                </a:tc>
                <a:tc>
                  <a:txBody>
                    <a:bodyPr/>
                    <a:lstStyle/>
                    <a:p>
                      <a:pPr algn="ctr">
                        <a:spcAft>
                          <a:spcPts val="0"/>
                        </a:spcAft>
                      </a:pPr>
                      <a:r>
                        <a:rPr lang="en-US" altLang="zh-CN" sz="1200" kern="100" dirty="0" smtClean="0">
                          <a:effectLst/>
                          <a:latin typeface="Calibri" panose="020F0502020204030204" pitchFamily="34" charset="0"/>
                          <a:ea typeface="+mn-ea"/>
                          <a:cs typeface="Times New Roman" panose="02020603050405020304" pitchFamily="18" charset="0"/>
                        </a:rPr>
                        <a:t>Altered in AA</a:t>
                      </a:r>
                    </a:p>
                    <a:p>
                      <a:pPr algn="ctr">
                        <a:spcAft>
                          <a:spcPts val="0"/>
                        </a:spcAft>
                      </a:pPr>
                      <a:r>
                        <a:rPr lang="en-US" altLang="zh-CN" sz="1200" kern="100" dirty="0" smtClean="0">
                          <a:effectLst/>
                          <a:latin typeface="Calibri" panose="020F0502020204030204" pitchFamily="34" charset="0"/>
                          <a:ea typeface="+mn-ea"/>
                          <a:cs typeface="Times New Roman" panose="02020603050405020304" pitchFamily="18" charset="0"/>
                        </a:rPr>
                        <a:t>(N</a:t>
                      </a:r>
                      <a:r>
                        <a:rPr lang="en-US" altLang="zh-CN" sz="1200" kern="100" baseline="0" dirty="0" smtClean="0">
                          <a:effectLst/>
                          <a:latin typeface="Calibri" panose="020F0502020204030204" pitchFamily="34" charset="0"/>
                          <a:ea typeface="+mn-ea"/>
                          <a:cs typeface="Times New Roman" panose="02020603050405020304" pitchFamily="18" charset="0"/>
                        </a:rPr>
                        <a:t> = 40</a:t>
                      </a:r>
                      <a:r>
                        <a:rPr lang="en-US" altLang="zh-CN" sz="1200" kern="100" dirty="0" smtClean="0">
                          <a:effectLst/>
                          <a:latin typeface="Calibri" panose="020F0502020204030204" pitchFamily="34" charset="0"/>
                          <a:ea typeface="+mn-ea"/>
                          <a:cs typeface="Times New Roman" panose="02020603050405020304" pitchFamily="18" charset="0"/>
                        </a:rPr>
                        <a:t>)</a:t>
                      </a:r>
                      <a:endParaRPr lang="zh-CN" altLang="zh-CN" sz="1200" kern="100" dirty="0" smtClean="0">
                        <a:effectLst/>
                        <a:latin typeface="Calibri" panose="020F0502020204030204" pitchFamily="34" charset="0"/>
                        <a:ea typeface="+mn-ea"/>
                        <a:cs typeface="Times New Roman" panose="02020603050405020304" pitchFamily="18"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rPr>
                        <a:t>Bootstrap</a:t>
                      </a:r>
                      <a:endParaRPr lang="en-US" sz="1200" kern="100" dirty="0" smtClean="0">
                        <a:effectLst/>
                      </a:endParaRPr>
                    </a:p>
                    <a:p>
                      <a:pPr algn="ctr">
                        <a:spcAft>
                          <a:spcPts val="0"/>
                        </a:spcAft>
                      </a:pPr>
                      <a:r>
                        <a:rPr lang="en-US" sz="1200" kern="100" dirty="0" smtClean="0">
                          <a:effectLst/>
                        </a:rPr>
                        <a:t>Frequency</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90800">
                <a:tc>
                  <a:txBody>
                    <a:bodyPr/>
                    <a:lstStyle/>
                    <a:p>
                      <a:pPr algn="ctr">
                        <a:spcAft>
                          <a:spcPts val="0"/>
                        </a:spcAft>
                      </a:pPr>
                      <a:r>
                        <a:rPr lang="en-US" sz="1200" kern="100" dirty="0">
                          <a:solidFill>
                            <a:srgbClr val="C00000"/>
                          </a:solidFill>
                          <a:effectLst/>
                        </a:rPr>
                        <a:t>NHP2</a:t>
                      </a:r>
                      <a:endParaRPr lang="zh-CN" sz="12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2 (5.00%, Amp)</a:t>
                      </a:r>
                    </a:p>
                  </a:txBody>
                  <a:tcPr marL="7144" marR="7144" marT="7144" marB="0" anchor="ctr"/>
                </a:tc>
                <a:tc>
                  <a:txBody>
                    <a:bodyPr/>
                    <a:lstStyle/>
                    <a:p>
                      <a:pPr algn="ctr">
                        <a:spcAft>
                          <a:spcPts val="0"/>
                        </a:spcAft>
                      </a:pPr>
                      <a:r>
                        <a:rPr lang="en-US" sz="1200" kern="100">
                          <a:effectLst/>
                        </a:rPr>
                        <a:t>39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90800">
                <a:tc>
                  <a:txBody>
                    <a:bodyPr/>
                    <a:lstStyle/>
                    <a:p>
                      <a:pPr algn="ctr">
                        <a:spcAft>
                          <a:spcPts val="0"/>
                        </a:spcAft>
                      </a:pPr>
                      <a:r>
                        <a:rPr lang="en-US" sz="1200" kern="100" dirty="0">
                          <a:effectLst/>
                        </a:rPr>
                        <a:t>HSPA9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2</a:t>
                      </a:r>
                      <a:r>
                        <a:rPr lang="en-US" sz="1100" b="0" i="0" u="none" strike="noStrike" kern="1200" dirty="0" smtClean="0">
                          <a:solidFill>
                            <a:srgbClr val="000000"/>
                          </a:solidFill>
                          <a:effectLst/>
                          <a:latin typeface="+mn-lt"/>
                          <a:ea typeface="宋体" panose="02010600030101010101" pitchFamily="2" charset="-122"/>
                          <a:cs typeface="+mn-cs"/>
                        </a:rPr>
                        <a:t> (5.00</a:t>
                      </a:r>
                      <a:r>
                        <a:rPr lang="en-US" sz="1100" b="0" i="0" u="none" strike="noStrike" kern="1200" dirty="0">
                          <a:solidFill>
                            <a:srgbClr val="000000"/>
                          </a:solidFill>
                          <a:effectLst/>
                          <a:latin typeface="+mn-lt"/>
                          <a:ea typeface="宋体" panose="02010600030101010101" pitchFamily="2" charset="-122"/>
                          <a:cs typeface="+mn-cs"/>
                        </a:rPr>
                        <a:t>%, </a:t>
                      </a:r>
                      <a:r>
                        <a:rPr lang="en-US" altLang="zh-CN" sz="1100" b="0" i="0" u="none" strike="noStrike" kern="1200" dirty="0" smtClean="0">
                          <a:solidFill>
                            <a:srgbClr val="000000"/>
                          </a:solidFill>
                          <a:effectLst/>
                          <a:latin typeface="+mn-lt"/>
                          <a:ea typeface="宋体" panose="02010600030101010101" pitchFamily="2" charset="-122"/>
                          <a:cs typeface="+mn-cs"/>
                        </a:rPr>
                        <a:t>Amp</a:t>
                      </a:r>
                      <a:r>
                        <a:rPr lang="en-US" sz="1100" b="0" i="0" u="none" strike="noStrike" kern="1200" dirty="0" smtClean="0">
                          <a:solidFill>
                            <a:srgbClr val="000000"/>
                          </a:solidFill>
                          <a:effectLst/>
                          <a:latin typeface="+mn-lt"/>
                          <a:ea typeface="宋体" panose="02010600030101010101" pitchFamily="2" charset="-122"/>
                          <a:cs typeface="+mn-cs"/>
                        </a:rPr>
                        <a:t>)</a:t>
                      </a:r>
                      <a:endParaRPr lang="en-US" sz="1100" b="0" i="0" u="none" strike="noStrike" kern="1200" dirty="0">
                        <a:solidFill>
                          <a:srgbClr val="000000"/>
                        </a:solidFill>
                        <a:effectLst/>
                        <a:latin typeface="+mn-lt"/>
                        <a:ea typeface="宋体" panose="02010600030101010101" pitchFamily="2" charset="-122"/>
                        <a:cs typeface="+mn-cs"/>
                      </a:endParaRPr>
                    </a:p>
                  </a:txBody>
                  <a:tcPr marL="7144" marR="7144" marT="7144" marB="0" anchor="ctr"/>
                </a:tc>
                <a:tc>
                  <a:txBody>
                    <a:bodyPr/>
                    <a:lstStyle/>
                    <a:p>
                      <a:pPr algn="ctr">
                        <a:spcAft>
                          <a:spcPts val="0"/>
                        </a:spcAft>
                      </a:pPr>
                      <a:r>
                        <a:rPr lang="en-US" sz="1200" kern="100" dirty="0">
                          <a:effectLst/>
                        </a:rPr>
                        <a:t>29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90800">
                <a:tc>
                  <a:txBody>
                    <a:bodyPr/>
                    <a:lstStyle/>
                    <a:p>
                      <a:pPr algn="ctr">
                        <a:spcAft>
                          <a:spcPts val="0"/>
                        </a:spcAft>
                      </a:pPr>
                      <a:r>
                        <a:rPr lang="en-US" sz="1200" kern="100" dirty="0">
                          <a:effectLst/>
                        </a:rPr>
                        <a:t>TAGLN2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2</a:t>
                      </a:r>
                      <a:r>
                        <a:rPr lang="en-US" sz="1100" b="0" i="0" u="none" strike="noStrike" kern="1200" dirty="0" smtClean="0">
                          <a:solidFill>
                            <a:srgbClr val="000000"/>
                          </a:solidFill>
                          <a:effectLst/>
                          <a:latin typeface="+mn-lt"/>
                          <a:ea typeface="宋体" panose="02010600030101010101" pitchFamily="2" charset="-122"/>
                          <a:cs typeface="+mn-cs"/>
                        </a:rPr>
                        <a:t> (5.00</a:t>
                      </a:r>
                      <a:r>
                        <a:rPr lang="en-US" sz="1100" b="0" i="0" u="none" strike="noStrike" kern="1200" dirty="0">
                          <a:solidFill>
                            <a:srgbClr val="000000"/>
                          </a:solidFill>
                          <a:effectLst/>
                          <a:latin typeface="+mn-lt"/>
                          <a:ea typeface="宋体" panose="02010600030101010101" pitchFamily="2" charset="-122"/>
                          <a:cs typeface="+mn-cs"/>
                        </a:rPr>
                        <a:t>%, </a:t>
                      </a:r>
                      <a:r>
                        <a:rPr lang="en-US" sz="1100" b="0" i="0" u="none" strike="noStrike" kern="1200" dirty="0" smtClean="0">
                          <a:solidFill>
                            <a:srgbClr val="000000"/>
                          </a:solidFill>
                          <a:effectLst/>
                          <a:latin typeface="+mn-lt"/>
                          <a:ea typeface="宋体" panose="02010600030101010101" pitchFamily="2" charset="-122"/>
                          <a:cs typeface="+mn-cs"/>
                        </a:rPr>
                        <a:t>Del)</a:t>
                      </a:r>
                      <a:endParaRPr lang="en-US" sz="1100" b="0" i="0" u="none" strike="noStrike" kern="1200" dirty="0">
                        <a:solidFill>
                          <a:srgbClr val="000000"/>
                        </a:solidFill>
                        <a:effectLst/>
                        <a:latin typeface="+mn-lt"/>
                        <a:ea typeface="宋体" panose="02010600030101010101" pitchFamily="2" charset="-122"/>
                        <a:cs typeface="+mn-cs"/>
                      </a:endParaRPr>
                    </a:p>
                  </a:txBody>
                  <a:tcPr marL="7144" marR="7144" marT="7144" marB="0" anchor="ctr"/>
                </a:tc>
                <a:tc>
                  <a:txBody>
                    <a:bodyPr/>
                    <a:lstStyle/>
                    <a:p>
                      <a:pPr algn="ctr">
                        <a:spcAft>
                          <a:spcPts val="0"/>
                        </a:spcAft>
                      </a:pPr>
                      <a:r>
                        <a:rPr lang="en-US" sz="1200" kern="100">
                          <a:effectLst/>
                        </a:rPr>
                        <a:t>27</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23297">
                <a:tc>
                  <a:txBody>
                    <a:bodyPr/>
                    <a:lstStyle/>
                    <a:p>
                      <a:pPr algn="ctr">
                        <a:spcAft>
                          <a:spcPts val="0"/>
                        </a:spcAft>
                      </a:pPr>
                      <a:r>
                        <a:rPr lang="en-US" sz="1200" kern="100" dirty="0">
                          <a:effectLst/>
                        </a:rPr>
                        <a:t>KIAA0368</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4 (10.00%, Amp)</a:t>
                      </a:r>
                    </a:p>
                  </a:txBody>
                  <a:tcPr marL="7144" marR="7144" marT="7144" marB="0" anchor="ctr"/>
                </a:tc>
                <a:tc>
                  <a:txBody>
                    <a:bodyPr/>
                    <a:lstStyle/>
                    <a:p>
                      <a:pPr algn="ctr">
                        <a:spcAft>
                          <a:spcPts val="0"/>
                        </a:spcAft>
                      </a:pPr>
                      <a:r>
                        <a:rPr lang="en-US" sz="1200" kern="100" dirty="0">
                          <a:effectLst/>
                        </a:rPr>
                        <a:t>25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190800">
                <a:tc>
                  <a:txBody>
                    <a:bodyPr/>
                    <a:lstStyle/>
                    <a:p>
                      <a:pPr algn="ctr">
                        <a:spcAft>
                          <a:spcPts val="0"/>
                        </a:spcAft>
                      </a:pPr>
                      <a:r>
                        <a:rPr lang="en-US" sz="1200" kern="100" dirty="0">
                          <a:solidFill>
                            <a:srgbClr val="C00000"/>
                          </a:solidFill>
                          <a:effectLst/>
                        </a:rPr>
                        <a:t>NDUFS8</a:t>
                      </a:r>
                      <a:endParaRPr lang="zh-CN" sz="12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rgbClr val="FBE5D6"/>
                    </a:solidFill>
                  </a:tcPr>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0 (</a:t>
                      </a:r>
                      <a:r>
                        <a:rPr lang="en-US" sz="1100" b="0" i="0" u="none" strike="noStrike" kern="1200" dirty="0" smtClean="0">
                          <a:solidFill>
                            <a:srgbClr val="000000"/>
                          </a:solidFill>
                          <a:effectLst/>
                          <a:latin typeface="+mn-lt"/>
                          <a:ea typeface="宋体" panose="02010600030101010101" pitchFamily="2" charset="-122"/>
                          <a:cs typeface="+mn-cs"/>
                        </a:rPr>
                        <a:t>0.00%)</a:t>
                      </a:r>
                      <a:endParaRPr lang="en-US" sz="1100" b="0" i="0" u="none" strike="noStrike" kern="1200" dirty="0">
                        <a:solidFill>
                          <a:srgbClr val="000000"/>
                        </a:solidFill>
                        <a:effectLst/>
                        <a:latin typeface="+mn-lt"/>
                        <a:ea typeface="宋体" panose="02010600030101010101" pitchFamily="2" charset="-122"/>
                        <a:cs typeface="+mn-cs"/>
                      </a:endParaRPr>
                    </a:p>
                  </a:txBody>
                  <a:tcPr marL="7144" marR="7144" marT="7144" marB="0" anchor="ctr">
                    <a:solidFill>
                      <a:srgbClr val="FBE5D6"/>
                    </a:solidFill>
                  </a:tcPr>
                </a:tc>
                <a:tc>
                  <a:txBody>
                    <a:bodyPr/>
                    <a:lstStyle/>
                    <a:p>
                      <a:pPr algn="ctr">
                        <a:spcAft>
                          <a:spcPts val="0"/>
                        </a:spcAft>
                      </a:pPr>
                      <a:r>
                        <a:rPr lang="en-US" sz="1200" kern="100" dirty="0">
                          <a:effectLst/>
                        </a:rPr>
                        <a:t>24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rgbClr val="FBE5D6"/>
                    </a:solidFill>
                  </a:tcPr>
                </a:tc>
                <a:extLst>
                  <a:ext uri="{0D108BD9-81ED-4DB2-BD59-A6C34878D82A}">
                    <a16:rowId xmlns:a16="http://schemas.microsoft.com/office/drawing/2014/main" val="10005"/>
                  </a:ext>
                </a:extLst>
              </a:tr>
              <a:tr h="241248">
                <a:tc>
                  <a:txBody>
                    <a:bodyPr/>
                    <a:lstStyle/>
                    <a:p>
                      <a:pPr algn="ctr">
                        <a:spcAft>
                          <a:spcPts val="0"/>
                        </a:spcAft>
                      </a:pPr>
                      <a:r>
                        <a:rPr lang="en-US" sz="1200" kern="100" dirty="0">
                          <a:effectLst/>
                        </a:rPr>
                        <a:t>PTGES2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4 (10.00%, Amp)</a:t>
                      </a:r>
                    </a:p>
                  </a:txBody>
                  <a:tcPr marL="7144" marR="7144" marT="7144" marB="0" anchor="ctr"/>
                </a:tc>
                <a:tc>
                  <a:txBody>
                    <a:bodyPr/>
                    <a:lstStyle/>
                    <a:p>
                      <a:pPr algn="ctr">
                        <a:spcAft>
                          <a:spcPts val="0"/>
                        </a:spcAft>
                      </a:pPr>
                      <a:r>
                        <a:rPr lang="en-US" sz="1200" kern="100" dirty="0">
                          <a:effectLst/>
                        </a:rPr>
                        <a:t>22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190800">
                <a:tc>
                  <a:txBody>
                    <a:bodyPr/>
                    <a:lstStyle/>
                    <a:p>
                      <a:pPr algn="ctr">
                        <a:spcAft>
                          <a:spcPts val="0"/>
                        </a:spcAft>
                      </a:pPr>
                      <a:r>
                        <a:rPr lang="en-US" sz="1200" kern="100" dirty="0">
                          <a:solidFill>
                            <a:srgbClr val="C00000"/>
                          </a:solidFill>
                          <a:effectLst/>
                        </a:rPr>
                        <a:t>CLTB</a:t>
                      </a:r>
                      <a:endParaRPr lang="zh-CN" sz="12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2 (5.00%, Amp)</a:t>
                      </a:r>
                    </a:p>
                  </a:txBody>
                  <a:tcPr marL="7144" marR="7144" marT="7144" marB="0" anchor="ctr"/>
                </a:tc>
                <a:tc>
                  <a:txBody>
                    <a:bodyPr/>
                    <a:lstStyle/>
                    <a:p>
                      <a:pPr algn="ctr">
                        <a:spcAft>
                          <a:spcPts val="0"/>
                        </a:spcAft>
                      </a:pPr>
                      <a:r>
                        <a:rPr lang="en-US" sz="1200" kern="100" dirty="0">
                          <a:effectLst/>
                        </a:rPr>
                        <a:t>22</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350044">
                <a:tc>
                  <a:txBody>
                    <a:bodyPr/>
                    <a:lstStyle/>
                    <a:p>
                      <a:pPr algn="ctr">
                        <a:spcAft>
                          <a:spcPts val="0"/>
                        </a:spcAft>
                      </a:pPr>
                      <a:r>
                        <a:rPr lang="en-US" sz="1200" kern="100" dirty="0">
                          <a:effectLst/>
                        </a:rPr>
                        <a:t>COQ4</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4 (10.00%, Amp)</a:t>
                      </a:r>
                    </a:p>
                  </a:txBody>
                  <a:tcPr marL="7144" marR="7144" marT="7144" marB="0" anchor="ctr"/>
                </a:tc>
                <a:tc>
                  <a:txBody>
                    <a:bodyPr/>
                    <a:lstStyle/>
                    <a:p>
                      <a:pPr algn="ctr">
                        <a:spcAft>
                          <a:spcPts val="0"/>
                        </a:spcAft>
                      </a:pPr>
                      <a:r>
                        <a:rPr lang="en-US" sz="1200" kern="100" dirty="0">
                          <a:effectLst/>
                        </a:rPr>
                        <a:t>20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190800">
                <a:tc>
                  <a:txBody>
                    <a:bodyPr/>
                    <a:lstStyle/>
                    <a:p>
                      <a:pPr algn="ctr">
                        <a:spcAft>
                          <a:spcPts val="0"/>
                        </a:spcAft>
                      </a:pPr>
                      <a:r>
                        <a:rPr lang="en-US" sz="1200" kern="100" dirty="0">
                          <a:solidFill>
                            <a:srgbClr val="C00000"/>
                          </a:solidFill>
                          <a:effectLst/>
                        </a:rPr>
                        <a:t>GSTP1</a:t>
                      </a:r>
                      <a:endParaRPr lang="zh-CN" sz="12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rgbClr val="FBE5D6"/>
                    </a:solidFill>
                  </a:tcPr>
                </a:tc>
                <a:tc>
                  <a:txBody>
                    <a:bodyPr/>
                    <a:lstStyle/>
                    <a:p>
                      <a:pPr algn="ctr" fontAlgn="ctr"/>
                      <a:r>
                        <a:rPr lang="en-US" sz="1100" b="0" i="0" u="none" strike="noStrike" kern="1200" dirty="0">
                          <a:solidFill>
                            <a:srgbClr val="000000"/>
                          </a:solidFill>
                          <a:effectLst/>
                          <a:latin typeface="+mn-lt"/>
                          <a:ea typeface="宋体" panose="02010600030101010101" pitchFamily="2" charset="-122"/>
                          <a:cs typeface="+mn-cs"/>
                        </a:rPr>
                        <a:t>0 (</a:t>
                      </a:r>
                      <a:r>
                        <a:rPr lang="en-US" sz="1100" b="0" i="0" u="none" strike="noStrike" kern="1200" dirty="0" smtClean="0">
                          <a:solidFill>
                            <a:srgbClr val="000000"/>
                          </a:solidFill>
                          <a:effectLst/>
                          <a:latin typeface="+mn-lt"/>
                          <a:ea typeface="宋体" panose="02010600030101010101" pitchFamily="2" charset="-122"/>
                          <a:cs typeface="+mn-cs"/>
                        </a:rPr>
                        <a:t>0.00%)</a:t>
                      </a:r>
                      <a:endParaRPr lang="en-US" sz="1100" b="0" i="0" u="none" strike="noStrike" kern="1200" dirty="0">
                        <a:solidFill>
                          <a:srgbClr val="000000"/>
                        </a:solidFill>
                        <a:effectLst/>
                        <a:latin typeface="+mn-lt"/>
                        <a:ea typeface="宋体" panose="02010600030101010101" pitchFamily="2" charset="-122"/>
                        <a:cs typeface="+mn-cs"/>
                      </a:endParaRPr>
                    </a:p>
                  </a:txBody>
                  <a:tcPr marL="7144" marR="7144" marT="7144" marB="0" anchor="ctr">
                    <a:solidFill>
                      <a:srgbClr val="FBE5D6"/>
                    </a:solidFill>
                  </a:tcPr>
                </a:tc>
                <a:tc>
                  <a:txBody>
                    <a:bodyPr/>
                    <a:lstStyle/>
                    <a:p>
                      <a:pPr algn="ctr">
                        <a:spcAft>
                          <a:spcPts val="0"/>
                        </a:spcAft>
                      </a:pPr>
                      <a:r>
                        <a:rPr lang="en-US" sz="1200" kern="100" dirty="0">
                          <a:effectLst/>
                        </a:rPr>
                        <a:t>20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rgbClr val="FBE5D6"/>
                    </a:solidFill>
                  </a:tcPr>
                </a:tc>
                <a:extLst>
                  <a:ext uri="{0D108BD9-81ED-4DB2-BD59-A6C34878D82A}">
                    <a16:rowId xmlns:a16="http://schemas.microsoft.com/office/drawing/2014/main" val="10009"/>
                  </a:ext>
                </a:extLst>
              </a:tr>
            </a:tbl>
          </a:graphicData>
        </a:graphic>
      </p:graphicFrame>
      <p:sp>
        <p:nvSpPr>
          <p:cNvPr id="7" name="标题 1"/>
          <p:cNvSpPr txBox="1">
            <a:spLocks/>
          </p:cNvSpPr>
          <p:nvPr/>
        </p:nvSpPr>
        <p:spPr>
          <a:xfrm>
            <a:off x="251520" y="224698"/>
            <a:ext cx="7806786" cy="360002"/>
          </a:xfrm>
          <a:prstGeom prst="rect">
            <a:avLst/>
          </a:prstGeom>
        </p:spPr>
        <p:txBody>
          <a:bodyPr vert="horz" lIns="68538" tIns="34289" rIns="68538"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700" dirty="0"/>
              <a:t>Identify CNV drivers using CA and AA, respectively</a:t>
            </a:r>
            <a:endParaRPr lang="zh-CN" altLang="en-US" sz="1400" dirty="0"/>
          </a:p>
        </p:txBody>
      </p:sp>
      <p:sp>
        <p:nvSpPr>
          <p:cNvPr id="3" name="矩形 2"/>
          <p:cNvSpPr/>
          <p:nvPr/>
        </p:nvSpPr>
        <p:spPr>
          <a:xfrm>
            <a:off x="1331641" y="564233"/>
            <a:ext cx="2450030" cy="346249"/>
          </a:xfrm>
          <a:prstGeom prst="rect">
            <a:avLst/>
          </a:prstGeom>
        </p:spPr>
        <p:txBody>
          <a:bodyPr wrap="none" lIns="68538" tIns="34289" rIns="68538" bIns="34289">
            <a:spAutoFit/>
          </a:bodyPr>
          <a:lstStyle/>
          <a:p>
            <a:r>
              <a:rPr lang="en-US" altLang="zh-CN" dirty="0"/>
              <a:t>only use 279 CA samples</a:t>
            </a:r>
            <a:endParaRPr lang="zh-CN" altLang="en-US" sz="800" dirty="0"/>
          </a:p>
        </p:txBody>
      </p:sp>
      <p:sp>
        <p:nvSpPr>
          <p:cNvPr id="10" name="矩形 9"/>
          <p:cNvSpPr/>
          <p:nvPr/>
        </p:nvSpPr>
        <p:spPr>
          <a:xfrm>
            <a:off x="6169711" y="569317"/>
            <a:ext cx="2342629" cy="346249"/>
          </a:xfrm>
          <a:prstGeom prst="rect">
            <a:avLst/>
          </a:prstGeom>
        </p:spPr>
        <p:txBody>
          <a:bodyPr wrap="none" lIns="68538" tIns="34289" rIns="68538" bIns="34289">
            <a:spAutoFit/>
          </a:bodyPr>
          <a:lstStyle/>
          <a:p>
            <a:r>
              <a:rPr lang="en-US" altLang="zh-CN" dirty="0"/>
              <a:t>only use </a:t>
            </a:r>
            <a:r>
              <a:rPr lang="en-US" altLang="zh-CN" dirty="0" smtClean="0"/>
              <a:t>40 AA </a:t>
            </a:r>
            <a:r>
              <a:rPr lang="en-US" altLang="zh-CN" dirty="0"/>
              <a:t>samples</a:t>
            </a:r>
            <a:endParaRPr lang="zh-CN" altLang="en-US" sz="800" dirty="0"/>
          </a:p>
        </p:txBody>
      </p:sp>
    </p:spTree>
    <p:extLst>
      <p:ext uri="{BB962C8B-B14F-4D97-AF65-F5344CB8AC3E}">
        <p14:creationId xmlns:p14="http://schemas.microsoft.com/office/powerpoint/2010/main" val="2361519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4188036999"/>
              </p:ext>
            </p:extLst>
          </p:nvPr>
        </p:nvGraphicFramePr>
        <p:xfrm>
          <a:off x="5414097" y="1226622"/>
          <a:ext cx="3579234" cy="3243050"/>
        </p:xfrm>
        <a:graphic>
          <a:graphicData uri="http://schemas.openxmlformats.org/drawingml/2006/table">
            <a:tbl>
              <a:tblPr>
                <a:tableStyleId>{0E3FDE45-AF77-4B5C-9715-49D594BDF05E}</a:tableStyleId>
              </a:tblPr>
              <a:tblGrid>
                <a:gridCol w="632534">
                  <a:extLst>
                    <a:ext uri="{9D8B030D-6E8A-4147-A177-3AD203B41FA5}">
                      <a16:colId xmlns:a16="http://schemas.microsoft.com/office/drawing/2014/main" val="20000"/>
                    </a:ext>
                  </a:extLst>
                </a:gridCol>
                <a:gridCol w="515443">
                  <a:extLst>
                    <a:ext uri="{9D8B030D-6E8A-4147-A177-3AD203B41FA5}">
                      <a16:colId xmlns:a16="http://schemas.microsoft.com/office/drawing/2014/main" val="20001"/>
                    </a:ext>
                  </a:extLst>
                </a:gridCol>
                <a:gridCol w="952748">
                  <a:extLst>
                    <a:ext uri="{9D8B030D-6E8A-4147-A177-3AD203B41FA5}">
                      <a16:colId xmlns:a16="http://schemas.microsoft.com/office/drawing/2014/main" val="20002"/>
                    </a:ext>
                  </a:extLst>
                </a:gridCol>
                <a:gridCol w="956257">
                  <a:extLst>
                    <a:ext uri="{9D8B030D-6E8A-4147-A177-3AD203B41FA5}">
                      <a16:colId xmlns:a16="http://schemas.microsoft.com/office/drawing/2014/main" val="20003"/>
                    </a:ext>
                  </a:extLst>
                </a:gridCol>
                <a:gridCol w="522252">
                  <a:extLst>
                    <a:ext uri="{9D8B030D-6E8A-4147-A177-3AD203B41FA5}">
                      <a16:colId xmlns:a16="http://schemas.microsoft.com/office/drawing/2014/main" val="20004"/>
                    </a:ext>
                  </a:extLst>
                </a:gridCol>
              </a:tblGrid>
              <a:tr h="365760">
                <a:tc>
                  <a:txBody>
                    <a:bodyPr/>
                    <a:lstStyle/>
                    <a:p>
                      <a:pPr algn="ctr" fontAlgn="ctr"/>
                      <a:r>
                        <a:rPr lang="en-US" sz="1200" b="1" u="none" strike="noStrike" dirty="0">
                          <a:effectLst/>
                        </a:rPr>
                        <a:t>Gene</a:t>
                      </a:r>
                      <a:endParaRPr lang="en-US" sz="12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accent2">
                        <a:lumMod val="20000"/>
                        <a:lumOff val="80000"/>
                      </a:schemeClr>
                    </a:solidFill>
                  </a:tcPr>
                </a:tc>
                <a:tc>
                  <a:txBody>
                    <a:bodyPr/>
                    <a:lstStyle/>
                    <a:p>
                      <a:pPr algn="ctr" fontAlgn="ctr"/>
                      <a:r>
                        <a:rPr lang="en-US" sz="1200" b="1" u="none" strike="noStrike" dirty="0">
                          <a:effectLst/>
                        </a:rPr>
                        <a:t>CNV</a:t>
                      </a:r>
                      <a:endParaRPr lang="en-US" sz="12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accent2">
                        <a:lumMod val="20000"/>
                        <a:lumOff val="80000"/>
                      </a:schemeClr>
                    </a:solidFill>
                  </a:tcPr>
                </a:tc>
                <a:tc>
                  <a:txBody>
                    <a:bodyPr/>
                    <a:lstStyle/>
                    <a:p>
                      <a:pPr algn="ctr">
                        <a:spcAft>
                          <a:spcPts val="0"/>
                        </a:spcAft>
                      </a:pPr>
                      <a:r>
                        <a:rPr lang="en-US" altLang="zh-CN" sz="1200" b="1" kern="100" dirty="0" smtClean="0">
                          <a:effectLst/>
                          <a:latin typeface="Calibri" panose="020F0502020204030204" pitchFamily="34" charset="0"/>
                          <a:ea typeface="宋体" panose="02010600030101010101" pitchFamily="2" charset="-122"/>
                          <a:cs typeface="Times New Roman" panose="02020603050405020304" pitchFamily="18" charset="0"/>
                        </a:rPr>
                        <a:t>Altered</a:t>
                      </a:r>
                      <a:r>
                        <a:rPr lang="en-US" altLang="zh-CN" sz="1200" b="1" kern="100" baseline="0" dirty="0" smtClean="0">
                          <a:effectLst/>
                          <a:latin typeface="Calibri" panose="020F0502020204030204" pitchFamily="34" charset="0"/>
                          <a:ea typeface="宋体" panose="02010600030101010101" pitchFamily="2" charset="-122"/>
                          <a:cs typeface="Times New Roman" panose="02020603050405020304" pitchFamily="18" charset="0"/>
                        </a:rPr>
                        <a:t> in AA</a:t>
                      </a:r>
                    </a:p>
                    <a:p>
                      <a:pPr algn="ctr">
                        <a:spcAft>
                          <a:spcPts val="0"/>
                        </a:spcAft>
                      </a:pPr>
                      <a:r>
                        <a:rPr lang="en-US" altLang="zh-CN" sz="1200" b="1" kern="100" baseline="0" dirty="0" smtClean="0">
                          <a:effectLst/>
                          <a:latin typeface="Calibri" panose="020F0502020204030204" pitchFamily="34" charset="0"/>
                          <a:ea typeface="宋体" panose="02010600030101010101" pitchFamily="2" charset="-122"/>
                          <a:cs typeface="Times New Roman" panose="02020603050405020304" pitchFamily="18" charset="0"/>
                        </a:rPr>
                        <a:t>(N = 40)</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20000"/>
                        <a:lumOff val="80000"/>
                      </a:schemeClr>
                    </a:solidFill>
                  </a:tcPr>
                </a:tc>
                <a:tc>
                  <a:txBody>
                    <a:bodyPr/>
                    <a:lstStyle/>
                    <a:p>
                      <a:pPr algn="ctr">
                        <a:spcAft>
                          <a:spcPts val="0"/>
                        </a:spcAft>
                      </a:pPr>
                      <a:r>
                        <a:rPr lang="en-US" altLang="zh-CN" sz="1200" b="1" kern="100" dirty="0" smtClean="0">
                          <a:effectLst/>
                          <a:latin typeface="Calibri" panose="020F0502020204030204" pitchFamily="34" charset="0"/>
                          <a:ea typeface="宋体" panose="02010600030101010101" pitchFamily="2" charset="-122"/>
                          <a:cs typeface="Times New Roman" panose="02020603050405020304" pitchFamily="18" charset="0"/>
                        </a:rPr>
                        <a:t>Altered in CA</a:t>
                      </a:r>
                    </a:p>
                    <a:p>
                      <a:pPr algn="ctr">
                        <a:spcAft>
                          <a:spcPts val="0"/>
                        </a:spcAft>
                      </a:pPr>
                      <a:r>
                        <a:rPr lang="en-US" altLang="zh-CN" sz="1200" b="1" kern="100" dirty="0" smtClean="0">
                          <a:effectLst/>
                          <a:latin typeface="Calibri" panose="020F0502020204030204" pitchFamily="34" charset="0"/>
                          <a:ea typeface="宋体" panose="02010600030101010101" pitchFamily="2" charset="-122"/>
                          <a:cs typeface="Times New Roman" panose="02020603050405020304" pitchFamily="18" charset="0"/>
                        </a:rPr>
                        <a:t>(N</a:t>
                      </a:r>
                      <a:r>
                        <a:rPr lang="en-US" altLang="zh-CN" sz="1200" b="1" kern="100" baseline="0" dirty="0" smtClean="0">
                          <a:effectLst/>
                          <a:latin typeface="Calibri" panose="020F0502020204030204" pitchFamily="34" charset="0"/>
                          <a:ea typeface="宋体" panose="02010600030101010101" pitchFamily="2" charset="-122"/>
                          <a:cs typeface="Times New Roman" panose="02020603050405020304" pitchFamily="18" charset="0"/>
                        </a:rPr>
                        <a:t> = 279</a:t>
                      </a:r>
                      <a:r>
                        <a:rPr lang="en-US" altLang="zh-CN" sz="1200" b="1"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sz="1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solidFill>
                      <a:schemeClr val="accent2">
                        <a:lumMod val="20000"/>
                        <a:lumOff val="80000"/>
                      </a:schemeClr>
                    </a:solidFill>
                  </a:tcPr>
                </a:tc>
                <a:tc>
                  <a:txBody>
                    <a:bodyPr/>
                    <a:lstStyle/>
                    <a:p>
                      <a:pPr algn="ctr" fontAlgn="ctr"/>
                      <a:r>
                        <a:rPr lang="en-US" sz="1200" b="1" u="none" strike="noStrike" dirty="0">
                          <a:effectLst/>
                        </a:rPr>
                        <a:t>p-value</a:t>
                      </a:r>
                      <a:endParaRPr lang="en-US" sz="12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accent2">
                        <a:lumMod val="20000"/>
                        <a:lumOff val="80000"/>
                      </a:schemeClr>
                    </a:solidFill>
                  </a:tcPr>
                </a:tc>
                <a:extLst>
                  <a:ext uri="{0D108BD9-81ED-4DB2-BD59-A6C34878D82A}">
                    <a16:rowId xmlns:a16="http://schemas.microsoft.com/office/drawing/2014/main" val="10000"/>
                  </a:ext>
                </a:extLst>
              </a:tr>
              <a:tr h="221330">
                <a:tc>
                  <a:txBody>
                    <a:bodyPr/>
                    <a:lstStyle/>
                    <a:p>
                      <a:pPr algn="ctr" fontAlgn="ctr"/>
                      <a:r>
                        <a:rPr lang="en-US" sz="1200" u="none" strike="noStrike" dirty="0">
                          <a:effectLst/>
                        </a:rPr>
                        <a:t>PSMC3</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bg2">
                        <a:lumMod val="90000"/>
                      </a:schemeClr>
                    </a:solidFill>
                  </a:tcPr>
                </a:tc>
                <a:tc>
                  <a:txBody>
                    <a:bodyPr/>
                    <a:lstStyle/>
                    <a:p>
                      <a:pPr algn="ctr" fontAlgn="ctr"/>
                      <a:r>
                        <a:rPr lang="en-US" sz="1200" u="none" strike="noStrike" kern="1200" dirty="0">
                          <a:solidFill>
                            <a:schemeClr val="tx1"/>
                          </a:solidFill>
                          <a:effectLst/>
                          <a:latin typeface="+mn-lt"/>
                          <a:ea typeface="+mn-ea"/>
                          <a:cs typeface="+mn-cs"/>
                        </a:rPr>
                        <a:t>Del</a:t>
                      </a: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3</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3</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altLang="zh-CN" sz="1200" u="none" strike="noStrike" kern="1200" dirty="0">
                          <a:solidFill>
                            <a:schemeClr val="tx1"/>
                          </a:solidFill>
                          <a:effectLst/>
                          <a:latin typeface="+mn-lt"/>
                          <a:ea typeface="+mn-ea"/>
                          <a:cs typeface="+mn-cs"/>
                        </a:rPr>
                        <a:t>0.03 </a:t>
                      </a:r>
                    </a:p>
                  </a:txBody>
                  <a:tcPr marL="7144" marR="7144" marT="7144" marB="0" anchor="ctr">
                    <a:solidFill>
                      <a:schemeClr val="bg2">
                        <a:lumMod val="90000"/>
                      </a:schemeClr>
                    </a:solidFill>
                  </a:tcPr>
                </a:tc>
                <a:extLst>
                  <a:ext uri="{0D108BD9-81ED-4DB2-BD59-A6C34878D82A}">
                    <a16:rowId xmlns:a16="http://schemas.microsoft.com/office/drawing/2014/main" val="10001"/>
                  </a:ext>
                </a:extLst>
              </a:tr>
              <a:tr h="221330">
                <a:tc>
                  <a:txBody>
                    <a:bodyPr/>
                    <a:lstStyle/>
                    <a:p>
                      <a:pPr algn="ctr" fontAlgn="ctr"/>
                      <a:r>
                        <a:rPr lang="en-US" sz="1200" u="none" strike="noStrike" dirty="0">
                          <a:effectLst/>
                        </a:rPr>
                        <a:t>NR4A3</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bg2">
                        <a:lumMod val="90000"/>
                      </a:schemeClr>
                    </a:solidFill>
                  </a:tcP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7</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altLang="zh-CN" sz="1200" u="none" strike="noStrike" kern="1200" dirty="0">
                          <a:solidFill>
                            <a:schemeClr val="tx1"/>
                          </a:solidFill>
                          <a:effectLst/>
                          <a:latin typeface="+mn-lt"/>
                          <a:ea typeface="+mn-ea"/>
                          <a:cs typeface="+mn-cs"/>
                        </a:rPr>
                        <a:t>0.04 </a:t>
                      </a:r>
                    </a:p>
                  </a:txBody>
                  <a:tcPr marL="7144" marR="7144" marT="7144" marB="0" anchor="ctr">
                    <a:solidFill>
                      <a:schemeClr val="bg2">
                        <a:lumMod val="90000"/>
                      </a:schemeClr>
                    </a:solidFill>
                  </a:tcPr>
                </a:tc>
                <a:extLst>
                  <a:ext uri="{0D108BD9-81ED-4DB2-BD59-A6C34878D82A}">
                    <a16:rowId xmlns:a16="http://schemas.microsoft.com/office/drawing/2014/main" val="10002"/>
                  </a:ext>
                </a:extLst>
              </a:tr>
              <a:tr h="221330">
                <a:tc>
                  <a:txBody>
                    <a:bodyPr/>
                    <a:lstStyle/>
                    <a:p>
                      <a:pPr algn="ctr" fontAlgn="ctr"/>
                      <a:r>
                        <a:rPr lang="en-US" sz="1200" u="none" strike="noStrike" dirty="0">
                          <a:effectLst/>
                        </a:rPr>
                        <a:t>NDUFS3</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bg2">
                        <a:lumMod val="90000"/>
                      </a:schemeClr>
                    </a:solidFill>
                  </a:tcPr>
                </a:tc>
                <a:tc>
                  <a:txBody>
                    <a:bodyPr/>
                    <a:lstStyle/>
                    <a:p>
                      <a:pPr algn="ctr" fontAlgn="ctr"/>
                      <a:r>
                        <a:rPr lang="en-US" sz="1200" u="none" strike="noStrike" kern="1200" dirty="0">
                          <a:solidFill>
                            <a:schemeClr val="tx1"/>
                          </a:solidFill>
                          <a:effectLst/>
                          <a:latin typeface="+mn-lt"/>
                          <a:ea typeface="+mn-ea"/>
                          <a:cs typeface="+mn-cs"/>
                        </a:rPr>
                        <a:t>Del</a:t>
                      </a: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3</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altLang="zh-CN" sz="1200" u="none" strike="noStrike" kern="1200" dirty="0">
                          <a:solidFill>
                            <a:schemeClr val="tx1"/>
                          </a:solidFill>
                          <a:effectLst/>
                          <a:latin typeface="+mn-lt"/>
                          <a:ea typeface="+mn-ea"/>
                          <a:cs typeface="+mn-cs"/>
                        </a:rPr>
                        <a:t>0.04 </a:t>
                      </a:r>
                    </a:p>
                  </a:txBody>
                  <a:tcPr marL="7144" marR="7144" marT="7144" marB="0" anchor="ctr">
                    <a:solidFill>
                      <a:schemeClr val="bg2">
                        <a:lumMod val="90000"/>
                      </a:schemeClr>
                    </a:solidFill>
                  </a:tcPr>
                </a:tc>
                <a:extLst>
                  <a:ext uri="{0D108BD9-81ED-4DB2-BD59-A6C34878D82A}">
                    <a16:rowId xmlns:a16="http://schemas.microsoft.com/office/drawing/2014/main" val="10003"/>
                  </a:ext>
                </a:extLst>
              </a:tr>
              <a:tr h="221330">
                <a:tc>
                  <a:txBody>
                    <a:bodyPr/>
                    <a:lstStyle/>
                    <a:p>
                      <a:pPr algn="ctr" fontAlgn="ctr"/>
                      <a:r>
                        <a:rPr lang="en-US" sz="1200" u="none" strike="noStrike" dirty="0">
                          <a:effectLst/>
                        </a:rPr>
                        <a:t>PTGES2</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bg2">
                        <a:lumMod val="90000"/>
                      </a:schemeClr>
                    </a:solidFill>
                  </a:tcP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8</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altLang="zh-CN" sz="1200" u="none" strike="noStrike" kern="1200" dirty="0">
                          <a:solidFill>
                            <a:schemeClr val="tx1"/>
                          </a:solidFill>
                          <a:effectLst/>
                          <a:latin typeface="+mn-lt"/>
                          <a:ea typeface="+mn-ea"/>
                          <a:cs typeface="+mn-cs"/>
                        </a:rPr>
                        <a:t>0.05 </a:t>
                      </a:r>
                    </a:p>
                  </a:txBody>
                  <a:tcPr marL="7144" marR="7144" marT="7144" marB="0" anchor="ctr">
                    <a:solidFill>
                      <a:schemeClr val="bg2">
                        <a:lumMod val="90000"/>
                      </a:schemeClr>
                    </a:solidFill>
                  </a:tcPr>
                </a:tc>
                <a:extLst>
                  <a:ext uri="{0D108BD9-81ED-4DB2-BD59-A6C34878D82A}">
                    <a16:rowId xmlns:a16="http://schemas.microsoft.com/office/drawing/2014/main" val="10004"/>
                  </a:ext>
                </a:extLst>
              </a:tr>
              <a:tr h="221330">
                <a:tc>
                  <a:txBody>
                    <a:bodyPr/>
                    <a:lstStyle/>
                    <a:p>
                      <a:pPr algn="ctr" fontAlgn="ctr"/>
                      <a:r>
                        <a:rPr lang="en-US" sz="1200" u="none" strike="noStrike" dirty="0">
                          <a:effectLst/>
                        </a:rPr>
                        <a:t>COQ4</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solidFill>
                      <a:schemeClr val="bg2">
                        <a:lumMod val="90000"/>
                      </a:schemeClr>
                    </a:solidFill>
                  </a:tcP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sz="1200" u="none" strike="noStrike" kern="1200" dirty="0" smtClean="0">
                          <a:solidFill>
                            <a:schemeClr val="tx1"/>
                          </a:solidFill>
                          <a:effectLst/>
                          <a:latin typeface="+mn-lt"/>
                          <a:ea typeface="+mn-ea"/>
                          <a:cs typeface="+mn-cs"/>
                        </a:rPr>
                        <a:t>8</a:t>
                      </a:r>
                      <a:endParaRPr lang="en-US" sz="1200" u="none" strike="noStrike" kern="1200" dirty="0">
                        <a:solidFill>
                          <a:schemeClr val="tx1"/>
                        </a:solidFill>
                        <a:effectLst/>
                        <a:latin typeface="+mn-lt"/>
                        <a:ea typeface="+mn-ea"/>
                        <a:cs typeface="+mn-cs"/>
                      </a:endParaRPr>
                    </a:p>
                  </a:txBody>
                  <a:tcPr marL="7144" marR="7144" marT="7144" marB="0" anchor="ctr">
                    <a:solidFill>
                      <a:schemeClr val="bg2">
                        <a:lumMod val="90000"/>
                      </a:schemeClr>
                    </a:solidFill>
                  </a:tcPr>
                </a:tc>
                <a:tc>
                  <a:txBody>
                    <a:bodyPr/>
                    <a:lstStyle/>
                    <a:p>
                      <a:pPr algn="ctr" fontAlgn="ctr"/>
                      <a:r>
                        <a:rPr lang="en-US" altLang="zh-CN" sz="1200" u="none" strike="noStrike" kern="1200" dirty="0">
                          <a:solidFill>
                            <a:schemeClr val="tx1"/>
                          </a:solidFill>
                          <a:effectLst/>
                          <a:latin typeface="+mn-lt"/>
                          <a:ea typeface="+mn-ea"/>
                          <a:cs typeface="+mn-cs"/>
                        </a:rPr>
                        <a:t>0.05 </a:t>
                      </a:r>
                    </a:p>
                  </a:txBody>
                  <a:tcPr marL="7144" marR="7144" marT="7144" marB="0" anchor="ctr">
                    <a:solidFill>
                      <a:schemeClr val="bg2">
                        <a:lumMod val="90000"/>
                      </a:schemeClr>
                    </a:solidFill>
                  </a:tcPr>
                </a:tc>
                <a:extLst>
                  <a:ext uri="{0D108BD9-81ED-4DB2-BD59-A6C34878D82A}">
                    <a16:rowId xmlns:a16="http://schemas.microsoft.com/office/drawing/2014/main" val="10005"/>
                  </a:ext>
                </a:extLst>
              </a:tr>
              <a:tr h="221330">
                <a:tc>
                  <a:txBody>
                    <a:bodyPr/>
                    <a:lstStyle/>
                    <a:p>
                      <a:pPr algn="ctr" fontAlgn="ctr"/>
                      <a:r>
                        <a:rPr lang="en-US" sz="1200" u="none" strike="noStrike" dirty="0">
                          <a:effectLst/>
                        </a:rPr>
                        <a:t>ERG</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noFill/>
                  </a:tcPr>
                </a:tc>
                <a:tc>
                  <a:txBody>
                    <a:bodyPr/>
                    <a:lstStyle/>
                    <a:p>
                      <a:pPr algn="ctr" fontAlgn="ctr"/>
                      <a:r>
                        <a:rPr lang="en-US" sz="1200" u="none" strike="noStrike" kern="1200" dirty="0">
                          <a:solidFill>
                            <a:schemeClr val="tx1"/>
                          </a:solidFill>
                          <a:effectLst/>
                          <a:latin typeface="+mn-lt"/>
                          <a:ea typeface="+mn-ea"/>
                          <a:cs typeface="+mn-cs"/>
                        </a:rPr>
                        <a:t>Del</a:t>
                      </a:r>
                    </a:p>
                  </a:txBody>
                  <a:tcPr marL="7144" marR="7144" marT="7144" marB="0" anchor="ctr">
                    <a:noFill/>
                  </a:tcP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noFill/>
                  </a:tcPr>
                </a:tc>
                <a:tc>
                  <a:txBody>
                    <a:bodyPr/>
                    <a:lstStyle/>
                    <a:p>
                      <a:pPr algn="ctr" fontAlgn="ctr"/>
                      <a:r>
                        <a:rPr lang="en-US" sz="1200" u="none" strike="noStrike" kern="1200" dirty="0" smtClean="0">
                          <a:solidFill>
                            <a:schemeClr val="tx1"/>
                          </a:solidFill>
                          <a:effectLst/>
                          <a:latin typeface="+mn-lt"/>
                          <a:ea typeface="+mn-ea"/>
                          <a:cs typeface="+mn-cs"/>
                        </a:rPr>
                        <a:t>64</a:t>
                      </a:r>
                      <a:endParaRPr lang="en-US" sz="1200" u="none" strike="noStrike" kern="1200" dirty="0">
                        <a:solidFill>
                          <a:schemeClr val="tx1"/>
                        </a:solidFill>
                        <a:effectLst/>
                        <a:latin typeface="+mn-lt"/>
                        <a:ea typeface="+mn-ea"/>
                        <a:cs typeface="+mn-cs"/>
                      </a:endParaRPr>
                    </a:p>
                  </a:txBody>
                  <a:tcPr marL="7144" marR="7144" marT="7144" marB="0" anchor="ctr">
                    <a:noFill/>
                  </a:tcPr>
                </a:tc>
                <a:tc>
                  <a:txBody>
                    <a:bodyPr/>
                    <a:lstStyle/>
                    <a:p>
                      <a:pPr algn="ctr" fontAlgn="ctr"/>
                      <a:r>
                        <a:rPr lang="en-US" altLang="zh-CN" sz="1200" u="none" strike="noStrike" kern="1200" dirty="0">
                          <a:solidFill>
                            <a:schemeClr val="tx1"/>
                          </a:solidFill>
                          <a:effectLst/>
                          <a:latin typeface="+mn-lt"/>
                          <a:ea typeface="+mn-ea"/>
                          <a:cs typeface="+mn-cs"/>
                        </a:rPr>
                        <a:t>0.07 </a:t>
                      </a:r>
                    </a:p>
                  </a:txBody>
                  <a:tcPr marL="7144" marR="7144" marT="7144" marB="0" anchor="ctr">
                    <a:noFill/>
                  </a:tcPr>
                </a:tc>
                <a:extLst>
                  <a:ext uri="{0D108BD9-81ED-4DB2-BD59-A6C34878D82A}">
                    <a16:rowId xmlns:a16="http://schemas.microsoft.com/office/drawing/2014/main" val="10006"/>
                  </a:ext>
                </a:extLst>
              </a:tr>
              <a:tr h="221330">
                <a:tc>
                  <a:txBody>
                    <a:bodyPr/>
                    <a:lstStyle/>
                    <a:p>
                      <a:pPr algn="ctr" fontAlgn="ctr"/>
                      <a:r>
                        <a:rPr lang="en-US" sz="1200" u="none" strike="noStrike" dirty="0">
                          <a:effectLst/>
                        </a:rPr>
                        <a:t>SH3GLB2</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9</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dirty="0">
                          <a:solidFill>
                            <a:schemeClr val="tx1"/>
                          </a:solidFill>
                          <a:effectLst/>
                          <a:latin typeface="+mn-lt"/>
                          <a:ea typeface="+mn-ea"/>
                          <a:cs typeface="+mn-cs"/>
                        </a:rPr>
                        <a:t>0.07 </a:t>
                      </a:r>
                    </a:p>
                  </a:txBody>
                  <a:tcPr marL="7144" marR="7144" marT="7144" marB="0" anchor="ctr"/>
                </a:tc>
                <a:extLst>
                  <a:ext uri="{0D108BD9-81ED-4DB2-BD59-A6C34878D82A}">
                    <a16:rowId xmlns:a16="http://schemas.microsoft.com/office/drawing/2014/main" val="10007"/>
                  </a:ext>
                </a:extLst>
              </a:tr>
              <a:tr h="221330">
                <a:tc>
                  <a:txBody>
                    <a:bodyPr/>
                    <a:lstStyle/>
                    <a:p>
                      <a:pPr algn="ctr" fontAlgn="ctr"/>
                      <a:r>
                        <a:rPr lang="en-US" sz="1200" u="none" strike="noStrike" dirty="0">
                          <a:effectLst/>
                        </a:rPr>
                        <a:t>KIAA0368</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4</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9</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dirty="0">
                          <a:solidFill>
                            <a:schemeClr val="tx1"/>
                          </a:solidFill>
                          <a:effectLst/>
                          <a:latin typeface="+mn-lt"/>
                          <a:ea typeface="+mn-ea"/>
                          <a:cs typeface="+mn-cs"/>
                        </a:rPr>
                        <a:t>0.07 </a:t>
                      </a:r>
                    </a:p>
                  </a:txBody>
                  <a:tcPr marL="7144" marR="7144" marT="7144" marB="0" anchor="ctr"/>
                </a:tc>
                <a:extLst>
                  <a:ext uri="{0D108BD9-81ED-4DB2-BD59-A6C34878D82A}">
                    <a16:rowId xmlns:a16="http://schemas.microsoft.com/office/drawing/2014/main" val="10008"/>
                  </a:ext>
                </a:extLst>
              </a:tr>
              <a:tr h="221330">
                <a:tc>
                  <a:txBody>
                    <a:bodyPr/>
                    <a:lstStyle/>
                    <a:p>
                      <a:pPr algn="ctr" fontAlgn="ctr"/>
                      <a:r>
                        <a:rPr lang="en-US" sz="1200" u="none" strike="noStrike" dirty="0">
                          <a:effectLst/>
                        </a:rPr>
                        <a:t>NDUFA2</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dirty="0">
                          <a:solidFill>
                            <a:schemeClr val="tx1"/>
                          </a:solidFill>
                          <a:effectLst/>
                          <a:latin typeface="+mn-lt"/>
                          <a:ea typeface="+mn-ea"/>
                          <a:cs typeface="+mn-cs"/>
                        </a:rPr>
                        <a:t>0.08 </a:t>
                      </a:r>
                    </a:p>
                  </a:txBody>
                  <a:tcPr marL="7144" marR="7144" marT="7144" marB="0" anchor="ctr"/>
                </a:tc>
                <a:extLst>
                  <a:ext uri="{0D108BD9-81ED-4DB2-BD59-A6C34878D82A}">
                    <a16:rowId xmlns:a16="http://schemas.microsoft.com/office/drawing/2014/main" val="10009"/>
                  </a:ext>
                </a:extLst>
              </a:tr>
              <a:tr h="221330">
                <a:tc>
                  <a:txBody>
                    <a:bodyPr/>
                    <a:lstStyle/>
                    <a:p>
                      <a:pPr algn="ctr" fontAlgn="ctr"/>
                      <a:r>
                        <a:rPr lang="en-US" sz="1200" u="none" strike="noStrike" dirty="0">
                          <a:effectLst/>
                        </a:rPr>
                        <a:t>RPS14</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dirty="0">
                          <a:solidFill>
                            <a:schemeClr val="tx1"/>
                          </a:solidFill>
                          <a:effectLst/>
                          <a:latin typeface="+mn-lt"/>
                          <a:ea typeface="+mn-ea"/>
                          <a:cs typeface="+mn-cs"/>
                        </a:rPr>
                        <a:t>0.08 </a:t>
                      </a:r>
                    </a:p>
                  </a:txBody>
                  <a:tcPr marL="7144" marR="7144" marT="7144" marB="0" anchor="ctr"/>
                </a:tc>
                <a:extLst>
                  <a:ext uri="{0D108BD9-81ED-4DB2-BD59-A6C34878D82A}">
                    <a16:rowId xmlns:a16="http://schemas.microsoft.com/office/drawing/2014/main" val="10010"/>
                  </a:ext>
                </a:extLst>
              </a:tr>
              <a:tr h="221330">
                <a:tc>
                  <a:txBody>
                    <a:bodyPr/>
                    <a:lstStyle/>
                    <a:p>
                      <a:pPr algn="ctr" fontAlgn="ctr"/>
                      <a:r>
                        <a:rPr lang="en-US" sz="1200" u="none" strike="noStrike" dirty="0">
                          <a:effectLst/>
                        </a:rPr>
                        <a:t>PRRC1</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dirty="0">
                          <a:solidFill>
                            <a:schemeClr val="tx1"/>
                          </a:solidFill>
                          <a:effectLst/>
                          <a:latin typeface="+mn-lt"/>
                          <a:ea typeface="+mn-ea"/>
                          <a:cs typeface="+mn-cs"/>
                        </a:rPr>
                        <a:t>0.08 </a:t>
                      </a:r>
                    </a:p>
                  </a:txBody>
                  <a:tcPr marL="7144" marR="7144" marT="7144" marB="0" anchor="ctr"/>
                </a:tc>
                <a:extLst>
                  <a:ext uri="{0D108BD9-81ED-4DB2-BD59-A6C34878D82A}">
                    <a16:rowId xmlns:a16="http://schemas.microsoft.com/office/drawing/2014/main" val="10011"/>
                  </a:ext>
                </a:extLst>
              </a:tr>
              <a:tr h="221330">
                <a:tc>
                  <a:txBody>
                    <a:bodyPr/>
                    <a:lstStyle/>
                    <a:p>
                      <a:pPr algn="ctr" fontAlgn="ctr"/>
                      <a:r>
                        <a:rPr lang="en-US" sz="1200" u="none" strike="noStrike" dirty="0">
                          <a:effectLst/>
                        </a:rPr>
                        <a:t>HSPA9</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2</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a:solidFill>
                            <a:schemeClr val="tx1"/>
                          </a:solidFill>
                          <a:effectLst/>
                          <a:latin typeface="+mn-lt"/>
                          <a:ea typeface="+mn-ea"/>
                          <a:cs typeface="+mn-cs"/>
                        </a:rPr>
                        <a:t>0.08 </a:t>
                      </a:r>
                    </a:p>
                  </a:txBody>
                  <a:tcPr marL="7144" marR="7144" marT="7144" marB="0" anchor="ctr"/>
                </a:tc>
                <a:extLst>
                  <a:ext uri="{0D108BD9-81ED-4DB2-BD59-A6C34878D82A}">
                    <a16:rowId xmlns:a16="http://schemas.microsoft.com/office/drawing/2014/main" val="10012"/>
                  </a:ext>
                </a:extLst>
              </a:tr>
              <a:tr h="221330">
                <a:tc>
                  <a:txBody>
                    <a:bodyPr/>
                    <a:lstStyle/>
                    <a:p>
                      <a:pPr algn="ctr" fontAlgn="ctr"/>
                      <a:r>
                        <a:rPr lang="en-US" sz="1200" u="none" strike="noStrike" dirty="0">
                          <a:effectLst/>
                        </a:rPr>
                        <a:t>WNK2</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200" u="none" strike="noStrike" kern="1200" dirty="0">
                          <a:solidFill>
                            <a:schemeClr val="tx1"/>
                          </a:solidFill>
                          <a:effectLst/>
                          <a:latin typeface="+mn-lt"/>
                          <a:ea typeface="+mn-ea"/>
                          <a:cs typeface="+mn-cs"/>
                        </a:rPr>
                        <a:t>Amp</a:t>
                      </a: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3</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sz="1200" u="none" strike="noStrike" kern="1200" dirty="0" smtClean="0">
                          <a:solidFill>
                            <a:schemeClr val="tx1"/>
                          </a:solidFill>
                          <a:effectLst/>
                          <a:latin typeface="+mn-lt"/>
                          <a:ea typeface="+mn-ea"/>
                          <a:cs typeface="+mn-cs"/>
                        </a:rPr>
                        <a:t>6</a:t>
                      </a:r>
                      <a:endParaRPr lang="en-US" sz="1200" u="none" strike="noStrike" kern="1200" dirty="0">
                        <a:solidFill>
                          <a:schemeClr val="tx1"/>
                        </a:solidFill>
                        <a:effectLst/>
                        <a:latin typeface="+mn-lt"/>
                        <a:ea typeface="+mn-ea"/>
                        <a:cs typeface="+mn-cs"/>
                      </a:endParaRPr>
                    </a:p>
                  </a:txBody>
                  <a:tcPr marL="7144" marR="7144" marT="7144" marB="0" anchor="ctr"/>
                </a:tc>
                <a:tc>
                  <a:txBody>
                    <a:bodyPr/>
                    <a:lstStyle/>
                    <a:p>
                      <a:pPr algn="ctr" fontAlgn="ctr"/>
                      <a:r>
                        <a:rPr lang="en-US" altLang="zh-CN" sz="1200" u="none" strike="noStrike" kern="1200" dirty="0">
                          <a:solidFill>
                            <a:schemeClr val="tx1"/>
                          </a:solidFill>
                          <a:effectLst/>
                          <a:latin typeface="+mn-lt"/>
                          <a:ea typeface="+mn-ea"/>
                          <a:cs typeface="+mn-cs"/>
                        </a:rPr>
                        <a:t>0.09 </a:t>
                      </a:r>
                    </a:p>
                  </a:txBody>
                  <a:tcPr marL="7144" marR="7144" marT="7144" marB="0" anchor="ctr"/>
                </a:tc>
                <a:extLst>
                  <a:ext uri="{0D108BD9-81ED-4DB2-BD59-A6C34878D82A}">
                    <a16:rowId xmlns:a16="http://schemas.microsoft.com/office/drawing/2014/main" val="10013"/>
                  </a:ext>
                </a:extLst>
              </a:tr>
            </a:tbl>
          </a:graphicData>
        </a:graphic>
      </p:graphicFrame>
      <p:sp>
        <p:nvSpPr>
          <p:cNvPr id="6" name="矩形 5"/>
          <p:cNvSpPr/>
          <p:nvPr/>
        </p:nvSpPr>
        <p:spPr>
          <a:xfrm>
            <a:off x="5414097" y="4476979"/>
            <a:ext cx="3253006" cy="253916"/>
          </a:xfrm>
          <a:prstGeom prst="rect">
            <a:avLst/>
          </a:prstGeom>
        </p:spPr>
        <p:txBody>
          <a:bodyPr wrap="none" lIns="68538" tIns="34289" rIns="68538" bIns="34289">
            <a:spAutoFit/>
          </a:bodyPr>
          <a:lstStyle/>
          <a:p>
            <a:r>
              <a:rPr lang="en-US" altLang="zh-CN" sz="1200" dirty="0"/>
              <a:t>AA sample: 40; CA sample: 279; </a:t>
            </a:r>
            <a:r>
              <a:rPr lang="zh-CN" altLang="en-US" sz="1200" dirty="0"/>
              <a:t>fisher</a:t>
            </a:r>
            <a:r>
              <a:rPr lang="en-US" altLang="zh-CN" sz="1200" dirty="0"/>
              <a:t>.test, p &lt; 0.1</a:t>
            </a:r>
            <a:endParaRPr lang="zh-CN" altLang="en-US" sz="1200" dirty="0"/>
          </a:p>
        </p:txBody>
      </p:sp>
      <p:pic>
        <p:nvPicPr>
          <p:cNvPr id="8" name="图片 7"/>
          <p:cNvPicPr>
            <a:picLocks noChangeAspect="1"/>
          </p:cNvPicPr>
          <p:nvPr/>
        </p:nvPicPr>
        <p:blipFill>
          <a:blip r:embed="rId3"/>
          <a:stretch>
            <a:fillRect/>
          </a:stretch>
        </p:blipFill>
        <p:spPr>
          <a:xfrm>
            <a:off x="78259" y="1047917"/>
            <a:ext cx="5193506" cy="3682977"/>
          </a:xfrm>
          <a:prstGeom prst="rect">
            <a:avLst/>
          </a:prstGeom>
        </p:spPr>
      </p:pic>
      <p:sp>
        <p:nvSpPr>
          <p:cNvPr id="9" name="左大括号 8"/>
          <p:cNvSpPr/>
          <p:nvPr/>
        </p:nvSpPr>
        <p:spPr>
          <a:xfrm>
            <a:off x="5262240" y="1598027"/>
            <a:ext cx="151858" cy="1088357"/>
          </a:xfrm>
          <a:prstGeom prst="leftBrace">
            <a:avLst/>
          </a:prstGeom>
          <a:no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lIns="68538" tIns="34289" rIns="68538" bIns="34289" rtlCol="0" anchor="ctr"/>
          <a:lstStyle/>
          <a:p>
            <a:pPr algn="ctr"/>
            <a:endParaRPr lang="zh-CN" altLang="en-US"/>
          </a:p>
        </p:txBody>
      </p:sp>
      <p:sp>
        <p:nvSpPr>
          <p:cNvPr id="10" name="标题 1"/>
          <p:cNvSpPr txBox="1">
            <a:spLocks/>
          </p:cNvSpPr>
          <p:nvPr/>
        </p:nvSpPr>
        <p:spPr>
          <a:xfrm>
            <a:off x="1077907" y="224698"/>
            <a:ext cx="7806786" cy="360002"/>
          </a:xfrm>
          <a:prstGeom prst="rect">
            <a:avLst/>
          </a:prstGeom>
        </p:spPr>
        <p:txBody>
          <a:bodyPr vert="horz" lIns="68538" tIns="34289" rIns="68538"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700" dirty="0"/>
              <a:t>Potential </a:t>
            </a:r>
            <a:r>
              <a:rPr lang="en-US" altLang="zh-CN" sz="2700" dirty="0" smtClean="0"/>
              <a:t>race </a:t>
            </a:r>
            <a:r>
              <a:rPr lang="en-US" altLang="zh-CN" sz="2700" dirty="0"/>
              <a:t>specific CNV drivers</a:t>
            </a:r>
            <a:endParaRPr lang="zh-CN" altLang="en-US" sz="1400" dirty="0"/>
          </a:p>
        </p:txBody>
      </p:sp>
      <p:sp>
        <p:nvSpPr>
          <p:cNvPr id="11" name="五边形 10"/>
          <p:cNvSpPr/>
          <p:nvPr/>
        </p:nvSpPr>
        <p:spPr>
          <a:xfrm>
            <a:off x="-6083" y="220407"/>
            <a:ext cx="979840"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
        <p:nvSpPr>
          <p:cNvPr id="12" name="矩形 11"/>
          <p:cNvSpPr/>
          <p:nvPr/>
        </p:nvSpPr>
        <p:spPr>
          <a:xfrm>
            <a:off x="611560" y="3219821"/>
            <a:ext cx="7560840" cy="1257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r>
              <a:rPr lang="en-US" altLang="zh-CN" dirty="0">
                <a:solidFill>
                  <a:schemeClr val="bg1"/>
                </a:solidFill>
              </a:rPr>
              <a:t>Conclusion (3): </a:t>
            </a:r>
          </a:p>
          <a:p>
            <a:r>
              <a:rPr lang="en-US" altLang="zh-CN" dirty="0">
                <a:solidFill>
                  <a:schemeClr val="bg1"/>
                </a:solidFill>
              </a:rPr>
              <a:t>5 genes </a:t>
            </a:r>
            <a:r>
              <a:rPr lang="en-US" altLang="zh-CN" dirty="0" smtClean="0">
                <a:solidFill>
                  <a:schemeClr val="bg1"/>
                </a:solidFill>
              </a:rPr>
              <a:t>have </a:t>
            </a:r>
            <a:r>
              <a:rPr lang="en-US" altLang="zh-CN" dirty="0">
                <a:solidFill>
                  <a:schemeClr val="bg1"/>
                </a:solidFill>
              </a:rPr>
              <a:t>significantly differential CNV frequencies between CA/AA</a:t>
            </a:r>
            <a:r>
              <a:rPr lang="en-US" altLang="zh-CN" dirty="0" smtClean="0">
                <a:solidFill>
                  <a:schemeClr val="bg1"/>
                </a:solidFill>
              </a:rPr>
              <a:t>.</a:t>
            </a:r>
          </a:p>
          <a:p>
            <a:r>
              <a:rPr lang="en-US" altLang="zh-CN" dirty="0" smtClean="0">
                <a:solidFill>
                  <a:schemeClr val="bg1"/>
                </a:solidFill>
              </a:rPr>
              <a:t>Some frequently </a:t>
            </a:r>
            <a:r>
              <a:rPr lang="en-US" altLang="zh-CN" dirty="0">
                <a:solidFill>
                  <a:schemeClr val="bg1"/>
                </a:solidFill>
              </a:rPr>
              <a:t>altered </a:t>
            </a:r>
            <a:r>
              <a:rPr lang="en-US" altLang="zh-CN" dirty="0" smtClean="0">
                <a:solidFill>
                  <a:schemeClr val="bg1"/>
                </a:solidFill>
              </a:rPr>
              <a:t>genes </a:t>
            </a:r>
            <a:r>
              <a:rPr lang="en-US" altLang="zh-CN" dirty="0">
                <a:solidFill>
                  <a:schemeClr val="bg1"/>
                </a:solidFill>
              </a:rPr>
              <a:t>(</a:t>
            </a:r>
            <a:r>
              <a:rPr lang="en-US" altLang="zh-CN" dirty="0" err="1">
                <a:solidFill>
                  <a:schemeClr val="bg1"/>
                </a:solidFill>
              </a:rPr>
              <a:t>e.g</a:t>
            </a:r>
            <a:r>
              <a:rPr lang="en-US" altLang="zh-CN" dirty="0">
                <a:solidFill>
                  <a:schemeClr val="bg1"/>
                </a:solidFill>
              </a:rPr>
              <a:t>: ERG</a:t>
            </a:r>
            <a:r>
              <a:rPr lang="en-US" altLang="zh-CN" dirty="0" smtClean="0">
                <a:solidFill>
                  <a:schemeClr val="bg1"/>
                </a:solidFill>
              </a:rPr>
              <a:t>) are not significantly differential between CA/AA; More </a:t>
            </a:r>
            <a:r>
              <a:rPr lang="en-US" altLang="zh-CN" dirty="0">
                <a:solidFill>
                  <a:schemeClr val="bg1"/>
                </a:solidFill>
              </a:rPr>
              <a:t>AA </a:t>
            </a:r>
            <a:r>
              <a:rPr lang="en-US" altLang="zh-CN" dirty="0" smtClean="0">
                <a:solidFill>
                  <a:schemeClr val="bg1"/>
                </a:solidFill>
              </a:rPr>
              <a:t>samples are needed for further studies.</a:t>
            </a:r>
            <a:endParaRPr lang="en-US" altLang="zh-CN" dirty="0">
              <a:solidFill>
                <a:schemeClr val="bg1"/>
              </a:solidFill>
            </a:endParaRPr>
          </a:p>
        </p:txBody>
      </p:sp>
      <p:sp>
        <p:nvSpPr>
          <p:cNvPr id="2" name="矩形 1"/>
          <p:cNvSpPr/>
          <p:nvPr/>
        </p:nvSpPr>
        <p:spPr>
          <a:xfrm>
            <a:off x="323528" y="670487"/>
            <a:ext cx="8400857" cy="338554"/>
          </a:xfrm>
          <a:prstGeom prst="rect">
            <a:avLst/>
          </a:prstGeom>
        </p:spPr>
        <p:txBody>
          <a:bodyPr wrap="square">
            <a:spAutoFit/>
          </a:bodyPr>
          <a:lstStyle/>
          <a:p>
            <a:r>
              <a:rPr lang="en-US" altLang="zh-CN" sz="1600" dirty="0" smtClean="0"/>
              <a:t>Compare 39 drivers (identified from 279 CA) and 9 drivers (</a:t>
            </a:r>
            <a:r>
              <a:rPr lang="en-US" altLang="zh-CN" sz="1600" dirty="0"/>
              <a:t>identified from</a:t>
            </a:r>
            <a:r>
              <a:rPr lang="en-US" altLang="zh-CN" sz="1600" dirty="0" smtClean="0"/>
              <a:t> </a:t>
            </a:r>
            <a:r>
              <a:rPr lang="en-US" altLang="zh-CN" sz="1600" dirty="0"/>
              <a:t>40 </a:t>
            </a:r>
            <a:r>
              <a:rPr lang="en-US" altLang="zh-CN" sz="1600" dirty="0" smtClean="0"/>
              <a:t>AA)</a:t>
            </a:r>
            <a:endParaRPr lang="zh-CN" altLang="en-US" sz="1600" dirty="0"/>
          </a:p>
        </p:txBody>
      </p:sp>
    </p:spTree>
    <p:extLst>
      <p:ext uri="{BB962C8B-B14F-4D97-AF65-F5344CB8AC3E}">
        <p14:creationId xmlns:p14="http://schemas.microsoft.com/office/powerpoint/2010/main" val="34322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5824016"/>
              </p:ext>
            </p:extLst>
          </p:nvPr>
        </p:nvGraphicFramePr>
        <p:xfrm>
          <a:off x="395536" y="915566"/>
          <a:ext cx="8263784" cy="3581400"/>
        </p:xfrm>
        <a:graphic>
          <a:graphicData uri="http://schemas.openxmlformats.org/drawingml/2006/table">
            <a:tbl>
              <a:tblPr firstRow="1" bandRow="1">
                <a:tableStyleId>{0E3FDE45-AF77-4B5C-9715-49D594BDF05E}</a:tableStyleId>
              </a:tblPr>
              <a:tblGrid>
                <a:gridCol w="1232365">
                  <a:extLst>
                    <a:ext uri="{9D8B030D-6E8A-4147-A177-3AD203B41FA5}">
                      <a16:colId xmlns:a16="http://schemas.microsoft.com/office/drawing/2014/main" val="20000"/>
                    </a:ext>
                  </a:extLst>
                </a:gridCol>
                <a:gridCol w="3016939">
                  <a:extLst>
                    <a:ext uri="{9D8B030D-6E8A-4147-A177-3AD203B41FA5}">
                      <a16:colId xmlns:a16="http://schemas.microsoft.com/office/drawing/2014/main" val="20001"/>
                    </a:ext>
                  </a:extLst>
                </a:gridCol>
                <a:gridCol w="4014480">
                  <a:extLst>
                    <a:ext uri="{9D8B030D-6E8A-4147-A177-3AD203B41FA5}">
                      <a16:colId xmlns:a16="http://schemas.microsoft.com/office/drawing/2014/main" val="20002"/>
                    </a:ext>
                  </a:extLst>
                </a:gridCol>
              </a:tblGrid>
              <a:tr h="312420">
                <a:tc>
                  <a:txBody>
                    <a:bodyPr/>
                    <a:lstStyle/>
                    <a:p>
                      <a:pPr algn="ctr"/>
                      <a:r>
                        <a:rPr lang="en-US" altLang="zh-CN" sz="1600" baseline="0" dirty="0" smtClean="0"/>
                        <a:t>Genes</a:t>
                      </a:r>
                      <a:endParaRPr lang="zh-CN" altLang="en-US" sz="1600" dirty="0"/>
                    </a:p>
                  </a:txBody>
                  <a:tcPr marL="68580" marR="68580" marT="34290" marB="34290"/>
                </a:tc>
                <a:tc>
                  <a:txBody>
                    <a:bodyPr/>
                    <a:lstStyle/>
                    <a:p>
                      <a:pPr algn="ctr"/>
                      <a:r>
                        <a:rPr lang="en-US" altLang="zh-CN" sz="1600" dirty="0" smtClean="0"/>
                        <a:t>Description</a:t>
                      </a:r>
                      <a:endParaRPr lang="zh-CN" altLang="en-US" sz="16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t>Function</a:t>
                      </a:r>
                      <a:endParaRPr lang="zh-CN" altLang="en-US" sz="1600" dirty="0" smtClean="0"/>
                    </a:p>
                  </a:txBody>
                  <a:tcPr marL="68580" marR="68580" marT="34290" marB="34290"/>
                </a:tc>
                <a:extLst>
                  <a:ext uri="{0D108BD9-81ED-4DB2-BD59-A6C34878D82A}">
                    <a16:rowId xmlns:a16="http://schemas.microsoft.com/office/drawing/2014/main" val="10000"/>
                  </a:ext>
                </a:extLst>
              </a:tr>
              <a:tr h="556260">
                <a:tc>
                  <a:txBody>
                    <a:bodyPr/>
                    <a:lstStyle/>
                    <a:p>
                      <a:pPr algn="ctr" fontAlgn="ctr"/>
                      <a:r>
                        <a:rPr lang="en-US" sz="1600" u="none" strike="noStrike" dirty="0">
                          <a:effectLst/>
                        </a:rPr>
                        <a:t>PSMC3</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a:r>
                        <a:rPr lang="en-US" altLang="zh-CN" sz="1600" b="0" i="0" kern="1200" dirty="0" smtClean="0">
                          <a:solidFill>
                            <a:schemeClr val="tx1"/>
                          </a:solidFill>
                          <a:effectLst/>
                          <a:latin typeface="+mn-lt"/>
                          <a:ea typeface="+mn-ea"/>
                          <a:cs typeface="+mn-cs"/>
                        </a:rPr>
                        <a:t>Proteasome 26S Subunit, ATPase 3</a:t>
                      </a:r>
                      <a:endParaRPr lang="zh-CN" altLang="en-US" sz="1600" dirty="0"/>
                    </a:p>
                  </a:txBody>
                  <a:tcPr marL="68580" marR="68580" marT="34290" marB="34290"/>
                </a:tc>
                <a:tc>
                  <a:txBody>
                    <a:bodyPr/>
                    <a:lstStyle/>
                    <a:p>
                      <a:pPr algn="l"/>
                      <a:r>
                        <a:rPr lang="en-US" altLang="zh-CN" sz="1600" b="0" i="0" kern="1200" dirty="0" smtClean="0">
                          <a:solidFill>
                            <a:schemeClr val="tx1"/>
                          </a:solidFill>
                          <a:effectLst/>
                          <a:latin typeface="+mn-lt"/>
                          <a:ea typeface="+mn-ea"/>
                          <a:cs typeface="+mn-cs"/>
                        </a:rPr>
                        <a:t>regulate the interaction between the viral protein and the transcription complex</a:t>
                      </a:r>
                      <a:endParaRPr lang="zh-CN" altLang="en-US" sz="1600" dirty="0"/>
                    </a:p>
                  </a:txBody>
                  <a:tcPr marL="68580" marR="68580" marT="34290" marB="34290"/>
                </a:tc>
                <a:extLst>
                  <a:ext uri="{0D108BD9-81ED-4DB2-BD59-A6C34878D82A}">
                    <a16:rowId xmlns:a16="http://schemas.microsoft.com/office/drawing/2014/main" val="10001"/>
                  </a:ext>
                </a:extLst>
              </a:tr>
              <a:tr h="800100">
                <a:tc>
                  <a:txBody>
                    <a:bodyPr/>
                    <a:lstStyle/>
                    <a:p>
                      <a:pPr algn="ctr" fontAlgn="ctr"/>
                      <a:r>
                        <a:rPr lang="en-US" sz="1600" u="none" strike="noStrike" dirty="0">
                          <a:effectLst/>
                        </a:rPr>
                        <a:t>NR4A3</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a:r>
                        <a:rPr lang="en-US" altLang="zh-CN" sz="1600" b="0" i="0" kern="1200" dirty="0" smtClean="0">
                          <a:solidFill>
                            <a:schemeClr val="tx1"/>
                          </a:solidFill>
                          <a:effectLst/>
                          <a:latin typeface="+mn-lt"/>
                          <a:ea typeface="+mn-ea"/>
                          <a:cs typeface="+mn-cs"/>
                        </a:rPr>
                        <a:t>Nuclear Receptor Subfamily 4 Group A Member 3</a:t>
                      </a:r>
                      <a:endParaRPr lang="zh-CN" altLang="en-US"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0" kern="1200" dirty="0" smtClean="0">
                          <a:solidFill>
                            <a:schemeClr val="tx1"/>
                          </a:solidFill>
                          <a:effectLst/>
                          <a:latin typeface="+mn-lt"/>
                          <a:ea typeface="+mn-ea"/>
                          <a:cs typeface="+mn-cs"/>
                        </a:rPr>
                        <a:t>tumor suppressor; Epigenetic silencing;</a:t>
                      </a:r>
                      <a:r>
                        <a:rPr lang="en-US" altLang="zh-CN" sz="1600" b="0" i="0" kern="1200" baseline="0" dirty="0" smtClean="0">
                          <a:solidFill>
                            <a:schemeClr val="tx1"/>
                          </a:solidFill>
                          <a:effectLst/>
                          <a:latin typeface="+mn-lt"/>
                          <a:ea typeface="+mn-ea"/>
                          <a:cs typeface="+mn-cs"/>
                        </a:rPr>
                        <a:t> </a:t>
                      </a:r>
                      <a:r>
                        <a:rPr lang="en-US" altLang="zh-CN" sz="1600" b="0" i="0" kern="1200" dirty="0" smtClean="0">
                          <a:solidFill>
                            <a:schemeClr val="tx1"/>
                          </a:solidFill>
                          <a:effectLst/>
                          <a:latin typeface="+mn-lt"/>
                          <a:ea typeface="+mn-ea"/>
                          <a:cs typeface="+mn-cs"/>
                        </a:rPr>
                        <a:t>may act as a transcriptional activator; may</a:t>
                      </a:r>
                      <a:r>
                        <a:rPr lang="en-US" altLang="zh-CN" sz="1600" b="0" i="0" kern="1200" baseline="0" dirty="0" smtClean="0">
                          <a:solidFill>
                            <a:schemeClr val="tx1"/>
                          </a:solidFill>
                          <a:effectLst/>
                          <a:latin typeface="+mn-lt"/>
                          <a:ea typeface="+mn-ea"/>
                          <a:cs typeface="+mn-cs"/>
                        </a:rPr>
                        <a:t> involved in t</a:t>
                      </a:r>
                      <a:r>
                        <a:rPr lang="en-US" altLang="zh-CN" sz="1600" b="0" i="0" kern="1200" dirty="0" smtClean="0">
                          <a:solidFill>
                            <a:schemeClr val="tx1"/>
                          </a:solidFill>
                          <a:effectLst/>
                          <a:latin typeface="+mn-lt"/>
                          <a:ea typeface="+mn-ea"/>
                          <a:cs typeface="+mn-cs"/>
                        </a:rPr>
                        <a:t>ranscriptional </a:t>
                      </a:r>
                      <a:r>
                        <a:rPr lang="en-US" altLang="zh-CN" sz="1600" b="0" i="0" kern="1200" dirty="0" err="1" smtClean="0">
                          <a:solidFill>
                            <a:schemeClr val="tx1"/>
                          </a:solidFill>
                          <a:effectLst/>
                          <a:latin typeface="+mn-lt"/>
                          <a:ea typeface="+mn-ea"/>
                          <a:cs typeface="+mn-cs"/>
                        </a:rPr>
                        <a:t>misregulation</a:t>
                      </a:r>
                      <a:r>
                        <a:rPr lang="en-US" altLang="zh-CN" sz="1600" b="0" i="0" kern="1200" dirty="0" smtClean="0">
                          <a:solidFill>
                            <a:schemeClr val="tx1"/>
                          </a:solidFill>
                          <a:effectLst/>
                          <a:latin typeface="+mn-lt"/>
                          <a:ea typeface="+mn-ea"/>
                          <a:cs typeface="+mn-cs"/>
                        </a:rPr>
                        <a:t> in cancer. </a:t>
                      </a:r>
                    </a:p>
                  </a:txBody>
                  <a:tcPr marL="68580" marR="68580" marT="34290" marB="34290"/>
                </a:tc>
                <a:extLst>
                  <a:ext uri="{0D108BD9-81ED-4DB2-BD59-A6C34878D82A}">
                    <a16:rowId xmlns:a16="http://schemas.microsoft.com/office/drawing/2014/main" val="10002"/>
                  </a:ext>
                </a:extLst>
              </a:tr>
              <a:tr h="800100">
                <a:tc>
                  <a:txBody>
                    <a:bodyPr/>
                    <a:lstStyle/>
                    <a:p>
                      <a:pPr algn="ctr" fontAlgn="ctr"/>
                      <a:r>
                        <a:rPr lang="en-US" sz="1600" u="none" strike="noStrike" dirty="0">
                          <a:effectLst/>
                        </a:rPr>
                        <a:t>NDUFS3</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a:r>
                        <a:rPr lang="en-US" altLang="zh-CN" sz="1600" b="0" i="0" kern="1200" dirty="0" err="1" smtClean="0">
                          <a:solidFill>
                            <a:schemeClr val="tx1"/>
                          </a:solidFill>
                          <a:effectLst/>
                          <a:latin typeface="+mn-lt"/>
                          <a:ea typeface="+mn-ea"/>
                          <a:cs typeface="+mn-cs"/>
                        </a:rPr>
                        <a:t>NADH:Ubiquinone</a:t>
                      </a:r>
                      <a:r>
                        <a:rPr lang="en-US" altLang="zh-CN" sz="1600" b="0" i="0" kern="1200" dirty="0" smtClean="0">
                          <a:solidFill>
                            <a:schemeClr val="tx1"/>
                          </a:solidFill>
                          <a:effectLst/>
                          <a:latin typeface="+mn-lt"/>
                          <a:ea typeface="+mn-ea"/>
                          <a:cs typeface="+mn-cs"/>
                        </a:rPr>
                        <a:t> Oxidoreductase Core Subunit S3</a:t>
                      </a:r>
                      <a:endParaRPr lang="zh-CN" altLang="en-US" sz="1600" dirty="0"/>
                    </a:p>
                  </a:txBody>
                  <a:tcPr marL="68580" marR="68580" marT="34290" marB="34290"/>
                </a:tc>
                <a:tc>
                  <a:txBody>
                    <a:bodyPr/>
                    <a:lstStyle/>
                    <a:p>
                      <a:pPr algn="l"/>
                      <a:r>
                        <a:rPr lang="en-US" altLang="zh-CN" sz="1600" dirty="0" smtClean="0"/>
                        <a:t>electron carrier activity and oxidoreductase activity, acting on NAD(P)H. </a:t>
                      </a:r>
                      <a:r>
                        <a:rPr lang="en-US" altLang="zh-CN" sz="1600" b="0" i="0" kern="1200" dirty="0" smtClean="0">
                          <a:solidFill>
                            <a:schemeClr val="tx1"/>
                          </a:solidFill>
                          <a:effectLst/>
                          <a:latin typeface="+mn-lt"/>
                          <a:ea typeface="+mn-ea"/>
                          <a:cs typeface="+mn-cs"/>
                        </a:rPr>
                        <a:t>down-regulates in some cancers (breast, kidney</a:t>
                      </a:r>
                      <a:r>
                        <a:rPr lang="en-US" altLang="zh-CN" sz="1600" b="0" i="0" kern="1200" baseline="0" dirty="0" smtClean="0">
                          <a:solidFill>
                            <a:schemeClr val="tx1"/>
                          </a:solidFill>
                          <a:effectLst/>
                          <a:latin typeface="+mn-lt"/>
                          <a:ea typeface="+mn-ea"/>
                          <a:cs typeface="+mn-cs"/>
                        </a:rPr>
                        <a:t> and </a:t>
                      </a:r>
                      <a:r>
                        <a:rPr lang="en-US" altLang="zh-CN" sz="1600" b="0" i="0" kern="1200" dirty="0" smtClean="0">
                          <a:solidFill>
                            <a:schemeClr val="tx1"/>
                          </a:solidFill>
                          <a:effectLst/>
                          <a:latin typeface="+mn-lt"/>
                          <a:ea typeface="+mn-ea"/>
                          <a:cs typeface="+mn-cs"/>
                        </a:rPr>
                        <a:t>ovarian).</a:t>
                      </a:r>
                      <a:endParaRPr lang="zh-CN" altLang="en-US" sz="1600" dirty="0"/>
                    </a:p>
                  </a:txBody>
                  <a:tcPr marL="68580" marR="68580" marT="34290" marB="34290"/>
                </a:tc>
                <a:extLst>
                  <a:ext uri="{0D108BD9-81ED-4DB2-BD59-A6C34878D82A}">
                    <a16:rowId xmlns:a16="http://schemas.microsoft.com/office/drawing/2014/main" val="10003"/>
                  </a:ext>
                </a:extLst>
              </a:tr>
              <a:tr h="556260">
                <a:tc>
                  <a:txBody>
                    <a:bodyPr/>
                    <a:lstStyle/>
                    <a:p>
                      <a:pPr algn="ctr" fontAlgn="ctr"/>
                      <a:r>
                        <a:rPr lang="en-US" sz="1600" u="none" strike="noStrike" dirty="0">
                          <a:effectLst/>
                        </a:rPr>
                        <a:t>PTGES2</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a:r>
                        <a:rPr lang="en-US" altLang="zh-CN" sz="1600" b="0" i="0" kern="1200" dirty="0" smtClean="0">
                          <a:solidFill>
                            <a:schemeClr val="tx1"/>
                          </a:solidFill>
                          <a:effectLst/>
                          <a:latin typeface="+mn-lt"/>
                          <a:ea typeface="+mn-ea"/>
                          <a:cs typeface="+mn-cs"/>
                        </a:rPr>
                        <a:t>Prostaglandin E Synthase 2</a:t>
                      </a:r>
                      <a:endParaRPr lang="zh-CN" altLang="en-US" sz="1600" dirty="0"/>
                    </a:p>
                  </a:txBody>
                  <a:tcPr marL="68580" marR="68580" marT="34290" marB="34290"/>
                </a:tc>
                <a:tc>
                  <a:txBody>
                    <a:bodyPr/>
                    <a:lstStyle/>
                    <a:p>
                      <a:pPr algn="l"/>
                      <a:r>
                        <a:rPr lang="en-US" altLang="zh-CN" sz="1600" b="0" i="0" kern="1200" dirty="0" smtClean="0">
                          <a:solidFill>
                            <a:schemeClr val="tx1"/>
                          </a:solidFill>
                          <a:effectLst/>
                          <a:latin typeface="+mn-lt"/>
                          <a:ea typeface="+mn-ea"/>
                          <a:cs typeface="+mn-cs"/>
                        </a:rPr>
                        <a:t>Overexpressed in colorectal cancer and endometrial adenocarcinomas</a:t>
                      </a:r>
                      <a:endParaRPr lang="zh-CN" altLang="en-US" sz="1600" dirty="0"/>
                    </a:p>
                  </a:txBody>
                  <a:tcPr marL="68580" marR="68580" marT="34290" marB="34290"/>
                </a:tc>
                <a:extLst>
                  <a:ext uri="{0D108BD9-81ED-4DB2-BD59-A6C34878D82A}">
                    <a16:rowId xmlns:a16="http://schemas.microsoft.com/office/drawing/2014/main" val="10004"/>
                  </a:ext>
                </a:extLst>
              </a:tr>
              <a:tr h="556260">
                <a:tc>
                  <a:txBody>
                    <a:bodyPr/>
                    <a:lstStyle/>
                    <a:p>
                      <a:pPr algn="ctr" fontAlgn="ctr"/>
                      <a:r>
                        <a:rPr lang="en-US" sz="1600" u="none" strike="noStrike" dirty="0">
                          <a:effectLst/>
                        </a:rPr>
                        <a:t>COQ4</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a:r>
                        <a:rPr lang="en-US" altLang="zh-CN" sz="1600" b="0" i="0" kern="1200" dirty="0" smtClean="0">
                          <a:solidFill>
                            <a:schemeClr val="tx1"/>
                          </a:solidFill>
                          <a:effectLst/>
                          <a:latin typeface="+mn-lt"/>
                          <a:ea typeface="+mn-ea"/>
                          <a:cs typeface="+mn-cs"/>
                        </a:rPr>
                        <a:t>Coenzyme Q4</a:t>
                      </a:r>
                      <a:endParaRPr lang="zh-CN" altLang="en-US" sz="1600" dirty="0"/>
                    </a:p>
                  </a:txBody>
                  <a:tcPr marL="68580" marR="68580" marT="34290" marB="34290"/>
                </a:tc>
                <a:tc>
                  <a:txBody>
                    <a:bodyPr/>
                    <a:lstStyle/>
                    <a:p>
                      <a:pPr algn="l"/>
                      <a:r>
                        <a:rPr lang="en-US" altLang="zh-CN" sz="1600" b="0" i="0" kern="1200" dirty="0" smtClean="0">
                          <a:solidFill>
                            <a:schemeClr val="tx1"/>
                          </a:solidFill>
                          <a:effectLst/>
                          <a:latin typeface="+mn-lt"/>
                          <a:ea typeface="+mn-ea"/>
                          <a:cs typeface="+mn-cs"/>
                        </a:rPr>
                        <a:t>coenzyme Q biosynthesis pathway. mutated in cancers such as</a:t>
                      </a:r>
                      <a:r>
                        <a:rPr lang="en-US" altLang="zh-CN" sz="1600" b="0" i="0" kern="1200" baseline="0" dirty="0" smtClean="0">
                          <a:solidFill>
                            <a:schemeClr val="tx1"/>
                          </a:solidFill>
                          <a:effectLst/>
                          <a:latin typeface="+mn-lt"/>
                          <a:ea typeface="+mn-ea"/>
                          <a:cs typeface="+mn-cs"/>
                        </a:rPr>
                        <a:t> </a:t>
                      </a:r>
                      <a:r>
                        <a:rPr lang="en-US" altLang="zh-CN" sz="1600" b="0" i="0" kern="1200" dirty="0" smtClean="0">
                          <a:solidFill>
                            <a:schemeClr val="tx1"/>
                          </a:solidFill>
                          <a:effectLst/>
                          <a:latin typeface="+mn-lt"/>
                          <a:ea typeface="+mn-ea"/>
                          <a:cs typeface="+mn-cs"/>
                        </a:rPr>
                        <a:t>lung/breast cancer.</a:t>
                      </a:r>
                      <a:endParaRPr lang="zh-CN" altLang="en-US" sz="1600" dirty="0"/>
                    </a:p>
                  </a:txBody>
                  <a:tcPr marL="68580" marR="68580" marT="34290" marB="34290"/>
                </a:tc>
                <a:extLst>
                  <a:ext uri="{0D108BD9-81ED-4DB2-BD59-A6C34878D82A}">
                    <a16:rowId xmlns:a16="http://schemas.microsoft.com/office/drawing/2014/main" val="10005"/>
                  </a:ext>
                </a:extLst>
              </a:tr>
            </a:tbl>
          </a:graphicData>
        </a:graphic>
      </p:graphicFrame>
      <p:sp>
        <p:nvSpPr>
          <p:cNvPr id="6" name="标题 1"/>
          <p:cNvSpPr txBox="1">
            <a:spLocks/>
          </p:cNvSpPr>
          <p:nvPr/>
        </p:nvSpPr>
        <p:spPr>
          <a:xfrm>
            <a:off x="852534" y="267494"/>
            <a:ext cx="7806786" cy="360002"/>
          </a:xfrm>
          <a:prstGeom prst="rect">
            <a:avLst/>
          </a:prstGeom>
        </p:spPr>
        <p:txBody>
          <a:bodyPr vert="horz" lIns="68538" tIns="34289" rIns="68538"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700" dirty="0"/>
              <a:t>Potential race specific CNV </a:t>
            </a:r>
            <a:r>
              <a:rPr lang="en-US" altLang="zh-CN" sz="2700" dirty="0" smtClean="0"/>
              <a:t>drivers </a:t>
            </a:r>
            <a:r>
              <a:rPr lang="en-US" altLang="zh-CN" sz="2400" dirty="0" smtClean="0"/>
              <a:t>(description &amp; function)</a:t>
            </a:r>
            <a:endParaRPr lang="zh-CN" altLang="en-US" sz="1200" dirty="0"/>
          </a:p>
        </p:txBody>
      </p:sp>
    </p:spTree>
    <p:extLst>
      <p:ext uri="{BB962C8B-B14F-4D97-AF65-F5344CB8AC3E}">
        <p14:creationId xmlns:p14="http://schemas.microsoft.com/office/powerpoint/2010/main" val="1828564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018291861"/>
              </p:ext>
            </p:extLst>
          </p:nvPr>
        </p:nvGraphicFramePr>
        <p:xfrm>
          <a:off x="348393" y="584701"/>
          <a:ext cx="3038356" cy="3619982"/>
        </p:xfrm>
        <a:graphic>
          <a:graphicData uri="http://schemas.openxmlformats.org/drawingml/2006/table">
            <a:tbl>
              <a:tblPr firstRow="1" firstCol="1" bandRow="1"/>
              <a:tblGrid>
                <a:gridCol w="759589">
                  <a:extLst>
                    <a:ext uri="{9D8B030D-6E8A-4147-A177-3AD203B41FA5}">
                      <a16:colId xmlns:a16="http://schemas.microsoft.com/office/drawing/2014/main" val="20000"/>
                    </a:ext>
                  </a:extLst>
                </a:gridCol>
                <a:gridCol w="759589">
                  <a:extLst>
                    <a:ext uri="{9D8B030D-6E8A-4147-A177-3AD203B41FA5}">
                      <a16:colId xmlns:a16="http://schemas.microsoft.com/office/drawing/2014/main" val="20001"/>
                    </a:ext>
                  </a:extLst>
                </a:gridCol>
                <a:gridCol w="759589">
                  <a:extLst>
                    <a:ext uri="{9D8B030D-6E8A-4147-A177-3AD203B41FA5}">
                      <a16:colId xmlns:a16="http://schemas.microsoft.com/office/drawing/2014/main" val="20002"/>
                    </a:ext>
                  </a:extLst>
                </a:gridCol>
                <a:gridCol w="759589">
                  <a:extLst>
                    <a:ext uri="{9D8B030D-6E8A-4147-A177-3AD203B41FA5}">
                      <a16:colId xmlns:a16="http://schemas.microsoft.com/office/drawing/2014/main" val="20003"/>
                    </a:ext>
                  </a:extLst>
                </a:gridCol>
              </a:tblGrid>
              <a:tr h="196651">
                <a:tc>
                  <a:txBody>
                    <a:bodyPr/>
                    <a:lstStyle/>
                    <a:p>
                      <a:pPr algn="ctr">
                        <a:spcAft>
                          <a:spcPts val="0"/>
                        </a:spcAft>
                      </a:pPr>
                      <a:r>
                        <a:rPr lang="en-US" sz="1100" b="1"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Gene</a:t>
                      </a:r>
                      <a:endParaRPr lang="zh-CN" sz="1100"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B9BD5"/>
                    </a:solidFill>
                  </a:tcPr>
                </a:tc>
                <a:tc>
                  <a:txBody>
                    <a:bodyPr/>
                    <a:lstStyle/>
                    <a:p>
                      <a:pPr algn="ctr">
                        <a:spcAft>
                          <a:spcPts val="0"/>
                        </a:spcAft>
                      </a:pPr>
                      <a:r>
                        <a:rPr lang="en-US" sz="1100" b="1"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Frequency</a:t>
                      </a:r>
                      <a:endParaRPr lang="zh-CN" sz="1100"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B9BD5"/>
                    </a:solidFill>
                  </a:tcPr>
                </a:tc>
                <a:tc>
                  <a:txBody>
                    <a:bodyPr/>
                    <a:lstStyle/>
                    <a:p>
                      <a:pPr algn="ctr">
                        <a:spcAft>
                          <a:spcPts val="0"/>
                        </a:spcAft>
                      </a:pPr>
                      <a:r>
                        <a:rPr lang="en-US" sz="1100" b="1"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Gene</a:t>
                      </a:r>
                      <a:endParaRPr lang="zh-CN" sz="1100"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B9BD5"/>
                    </a:solidFill>
                  </a:tcPr>
                </a:tc>
                <a:tc>
                  <a:txBody>
                    <a:bodyPr/>
                    <a:lstStyle/>
                    <a:p>
                      <a:pPr algn="ctr">
                        <a:spcAft>
                          <a:spcPts val="0"/>
                        </a:spcAft>
                      </a:pPr>
                      <a:r>
                        <a:rPr lang="en-US" sz="1100" b="1"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rPr>
                        <a:t>Frequency</a:t>
                      </a:r>
                      <a:endParaRPr lang="zh-CN" sz="1100" kern="100" dirty="0">
                        <a:solidFill>
                          <a:srgbClr val="FFFFFF"/>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GSTP1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KLK3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dirty="0">
                          <a:effectLst/>
                          <a:latin typeface="Calibri" panose="020F0502020204030204" pitchFamily="34" charset="0"/>
                          <a:ea typeface="宋体" panose="02010600030101010101" pitchFamily="2" charset="-122"/>
                          <a:cs typeface="Times New Roman" panose="02020603050405020304" pitchFamily="18" charset="0"/>
                        </a:rPr>
                        <a:t>72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HJURP</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SOX15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71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DDR2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100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C2orf88</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71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ERG</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SERPINB1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NYNRIN</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MYLK</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CPT1B</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HSF4</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TNS1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RND2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TRIM29</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SLC8A1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PRDM8</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SLC14A1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CNN1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91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S100A6</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JPH2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88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RASL12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ITPRIPL1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88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C1QTNF1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DUOX1</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81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CXCL17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FGF2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77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MSRB3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MAML2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77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GPR87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6684">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GNAL</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73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MEIS2</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60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96651">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LAMB3</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a:effectLst/>
                          <a:latin typeface="Calibri" panose="020F0502020204030204" pitchFamily="34" charset="0"/>
                          <a:ea typeface="宋体" panose="02010600030101010101" pitchFamily="2" charset="-122"/>
                          <a:cs typeface="Times New Roman" panose="02020603050405020304" pitchFamily="18" charset="0"/>
                        </a:rPr>
                        <a:t>72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b="1" kern="100" dirty="0">
                          <a:effectLst/>
                          <a:latin typeface="Calibri" panose="020F0502020204030204" pitchFamily="34" charset="0"/>
                          <a:ea typeface="宋体" panose="02010600030101010101" pitchFamily="2" charset="-122"/>
                          <a:cs typeface="Times New Roman" panose="02020603050405020304" pitchFamily="18" charset="0"/>
                        </a:rPr>
                        <a:t>SLC16A7</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spcAft>
                          <a:spcPts val="0"/>
                        </a:spcAft>
                      </a:pPr>
                      <a:r>
                        <a:rPr lang="en-US" sz="1100" kern="100" dirty="0">
                          <a:effectLst/>
                          <a:latin typeface="Calibri" panose="020F0502020204030204" pitchFamily="34" charset="0"/>
                          <a:ea typeface="宋体" panose="02010600030101010101" pitchFamily="2" charset="-122"/>
                          <a:cs typeface="Times New Roman" panose="02020603050405020304" pitchFamily="18" charset="0"/>
                        </a:rPr>
                        <a:t>60</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grpSp>
        <p:nvGrpSpPr>
          <p:cNvPr id="5" name="组合 4"/>
          <p:cNvGrpSpPr/>
          <p:nvPr/>
        </p:nvGrpSpPr>
        <p:grpSpPr>
          <a:xfrm>
            <a:off x="3329636" y="898929"/>
            <a:ext cx="5859725" cy="3899724"/>
            <a:chOff x="4439478" y="1284297"/>
            <a:chExt cx="7812966" cy="5199632"/>
          </a:xfrm>
        </p:grpSpPr>
        <p:pic>
          <p:nvPicPr>
            <p:cNvPr id="2" name="图片 1"/>
            <p:cNvPicPr>
              <a:picLocks noChangeAspect="1"/>
            </p:cNvPicPr>
            <p:nvPr/>
          </p:nvPicPr>
          <p:blipFill>
            <a:blip r:embed="rId3"/>
            <a:stretch>
              <a:fillRect/>
            </a:stretch>
          </p:blipFill>
          <p:spPr>
            <a:xfrm>
              <a:off x="4439478" y="1489091"/>
              <a:ext cx="7710957" cy="4994838"/>
            </a:xfrm>
            <a:prstGeom prst="rect">
              <a:avLst/>
            </a:prstGeom>
          </p:spPr>
        </p:pic>
        <p:sp>
          <p:nvSpPr>
            <p:cNvPr id="3" name="矩形 2"/>
            <p:cNvSpPr/>
            <p:nvPr/>
          </p:nvSpPr>
          <p:spPr>
            <a:xfrm>
              <a:off x="10991415" y="1284297"/>
              <a:ext cx="1261029" cy="369332"/>
            </a:xfrm>
            <a:prstGeom prst="rect">
              <a:avLst/>
            </a:prstGeom>
          </p:spPr>
          <p:txBody>
            <a:bodyPr wrap="none">
              <a:spAutoFit/>
            </a:bodyPr>
            <a:lstStyle/>
            <a:p>
              <a:r>
                <a:rPr lang="en-US" altLang="zh-CN" sz="1200" dirty="0">
                  <a:solidFill>
                    <a:prstClr val="black"/>
                  </a:solidFill>
                </a:rPr>
                <a:t>Methylation</a:t>
              </a:r>
              <a:endParaRPr lang="zh-CN" altLang="en-US" sz="1200" dirty="0"/>
            </a:p>
          </p:txBody>
        </p:sp>
      </p:grpSp>
      <p:sp>
        <p:nvSpPr>
          <p:cNvPr id="12" name="标题 1"/>
          <p:cNvSpPr>
            <a:spLocks noGrp="1"/>
          </p:cNvSpPr>
          <p:nvPr>
            <p:ph type="title"/>
          </p:nvPr>
        </p:nvSpPr>
        <p:spPr>
          <a:xfrm>
            <a:off x="973757" y="198051"/>
            <a:ext cx="6291884" cy="360002"/>
          </a:xfrm>
        </p:spPr>
        <p:txBody>
          <a:bodyPr>
            <a:noAutofit/>
          </a:bodyPr>
          <a:lstStyle/>
          <a:p>
            <a:r>
              <a:rPr lang="en-US" altLang="zh-CN" sz="2700" dirty="0">
                <a:solidFill>
                  <a:prstClr val="black"/>
                </a:solidFill>
              </a:rPr>
              <a:t>34</a:t>
            </a:r>
            <a:r>
              <a:rPr lang="zh-CN" altLang="en-US" sz="2700" dirty="0">
                <a:solidFill>
                  <a:prstClr val="black"/>
                </a:solidFill>
              </a:rPr>
              <a:t> </a:t>
            </a:r>
            <a:r>
              <a:rPr lang="en-US" altLang="zh-CN" sz="2700" dirty="0"/>
              <a:t>potential m</a:t>
            </a:r>
            <a:r>
              <a:rPr lang="en-US" altLang="zh-CN" sz="2700" dirty="0" smtClean="0"/>
              <a:t>ethylation </a:t>
            </a:r>
            <a:r>
              <a:rPr lang="en-US" altLang="zh-CN" sz="2700" dirty="0" smtClean="0">
                <a:solidFill>
                  <a:prstClr val="black"/>
                </a:solidFill>
              </a:rPr>
              <a:t>drivers</a:t>
            </a:r>
            <a:endParaRPr lang="zh-CN" altLang="en-US" sz="1400" dirty="0"/>
          </a:p>
        </p:txBody>
      </p:sp>
      <p:sp>
        <p:nvSpPr>
          <p:cNvPr id="4" name="矩形 3"/>
          <p:cNvSpPr/>
          <p:nvPr/>
        </p:nvSpPr>
        <p:spPr>
          <a:xfrm>
            <a:off x="6020224" y="668096"/>
            <a:ext cx="1037503" cy="415497"/>
          </a:xfrm>
          <a:prstGeom prst="rect">
            <a:avLst/>
          </a:prstGeom>
        </p:spPr>
        <p:txBody>
          <a:bodyPr wrap="square" lIns="68538" tIns="34289" rIns="68538" bIns="34289">
            <a:spAutoFit/>
          </a:bodyPr>
          <a:lstStyle/>
          <a:p>
            <a:r>
              <a:rPr lang="en-US" altLang="zh-CN" sz="11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GSTP1 high methylation</a:t>
            </a:r>
            <a:endParaRPr lang="zh-CN" altLang="en-US" sz="1100" dirty="0">
              <a:solidFill>
                <a:srgbClr val="FF0000"/>
              </a:solidFill>
            </a:endParaRPr>
          </a:p>
        </p:txBody>
      </p:sp>
      <p:sp>
        <p:nvSpPr>
          <p:cNvPr id="11" name="矩形 10"/>
          <p:cNvSpPr/>
          <p:nvPr/>
        </p:nvSpPr>
        <p:spPr>
          <a:xfrm>
            <a:off x="5922197" y="663924"/>
            <a:ext cx="1135531" cy="4134730"/>
          </a:xfrm>
          <a:prstGeom prst="rect">
            <a:avLst/>
          </a:prstGeom>
          <a:noFill/>
          <a:ln w="28575">
            <a:solidFill>
              <a:srgbClr val="F86CD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pPr algn="ctr"/>
            <a:endParaRPr lang="zh-CN" altLang="en-US"/>
          </a:p>
        </p:txBody>
      </p:sp>
      <p:sp>
        <p:nvSpPr>
          <p:cNvPr id="14" name="矩形 13"/>
          <p:cNvSpPr/>
          <p:nvPr/>
        </p:nvSpPr>
        <p:spPr>
          <a:xfrm>
            <a:off x="4400226" y="662187"/>
            <a:ext cx="1493369" cy="4134730"/>
          </a:xfrm>
          <a:prstGeom prst="rect">
            <a:avLst/>
          </a:prstGeom>
          <a:noFill/>
          <a:ln w="28575">
            <a:prstDash val="lgDash"/>
          </a:ln>
        </p:spPr>
        <p:style>
          <a:lnRef idx="2">
            <a:schemeClr val="accent1"/>
          </a:lnRef>
          <a:fillRef idx="1">
            <a:schemeClr val="lt1"/>
          </a:fillRef>
          <a:effectRef idx="0">
            <a:schemeClr val="accent1"/>
          </a:effectRef>
          <a:fontRef idx="minor">
            <a:schemeClr val="dk1"/>
          </a:fontRef>
        </p:style>
        <p:txBody>
          <a:bodyPr lIns="68538" tIns="34289" rIns="68538" bIns="34289" rtlCol="0" anchor="ctr"/>
          <a:lstStyle/>
          <a:p>
            <a:pPr algn="ctr"/>
            <a:endParaRPr lang="zh-CN" altLang="en-US"/>
          </a:p>
        </p:txBody>
      </p:sp>
      <p:sp>
        <p:nvSpPr>
          <p:cNvPr id="15" name="矩形 14"/>
          <p:cNvSpPr/>
          <p:nvPr/>
        </p:nvSpPr>
        <p:spPr>
          <a:xfrm>
            <a:off x="7079484" y="668096"/>
            <a:ext cx="1406993" cy="4134730"/>
          </a:xfrm>
          <a:prstGeom prst="rect">
            <a:avLst/>
          </a:prstGeom>
          <a:noFill/>
          <a:ln w="28575">
            <a:solidFill>
              <a:schemeClr val="accent6">
                <a:lumMod val="75000"/>
              </a:schemeClr>
            </a:solidFill>
            <a:prstDash val="lgDash"/>
          </a:ln>
        </p:spPr>
        <p:style>
          <a:lnRef idx="2">
            <a:schemeClr val="accent6"/>
          </a:lnRef>
          <a:fillRef idx="1">
            <a:schemeClr val="lt1"/>
          </a:fillRef>
          <a:effectRef idx="0">
            <a:schemeClr val="accent6"/>
          </a:effectRef>
          <a:fontRef idx="minor">
            <a:schemeClr val="dk1"/>
          </a:fontRef>
        </p:style>
        <p:txBody>
          <a:bodyPr lIns="68538" tIns="34289" rIns="68538" bIns="34289" rtlCol="0" anchor="ctr"/>
          <a:lstStyle/>
          <a:p>
            <a:pPr algn="ctr"/>
            <a:endParaRPr lang="zh-CN" altLang="en-US"/>
          </a:p>
        </p:txBody>
      </p:sp>
      <p:sp>
        <p:nvSpPr>
          <p:cNvPr id="6" name="矩形 5"/>
          <p:cNvSpPr/>
          <p:nvPr/>
        </p:nvSpPr>
        <p:spPr>
          <a:xfrm>
            <a:off x="4400225" y="668098"/>
            <a:ext cx="1357638" cy="588621"/>
          </a:xfrm>
          <a:prstGeom prst="rect">
            <a:avLst/>
          </a:prstGeom>
        </p:spPr>
        <p:txBody>
          <a:bodyPr wrap="square" lIns="68538" tIns="34289" rIns="68538" bIns="34289">
            <a:spAutoFit/>
          </a:bodyPr>
          <a:lstStyle/>
          <a:p>
            <a:r>
              <a:rPr lang="en-US" altLang="zh-CN" sz="11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DDR2 is not high methylated. </a:t>
            </a:r>
            <a:endParaRPr lang="zh-CN" altLang="en-US" sz="1100" dirty="0">
              <a:solidFill>
                <a:srgbClr val="FF0000"/>
              </a:solidFill>
            </a:endParaRPr>
          </a:p>
          <a:p>
            <a:r>
              <a:rPr lang="en-US" altLang="zh-CN" sz="11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 </a:t>
            </a:r>
            <a:endParaRPr lang="zh-CN" altLang="en-US" sz="1100" dirty="0"/>
          </a:p>
        </p:txBody>
      </p:sp>
      <p:pic>
        <p:nvPicPr>
          <p:cNvPr id="1025" name="Picture 1" descr="C:\Users\PC\Documents\Tencent Files\276262495\Image\Group\23VTZ}BSF2}[MNZVLMOSY}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012" y="945096"/>
            <a:ext cx="2530172" cy="337187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11111" y="4316968"/>
            <a:ext cx="4289116" cy="561690"/>
          </a:xfrm>
          <a:prstGeom prst="rect">
            <a:avLst/>
          </a:prstGeom>
        </p:spPr>
        <p:txBody>
          <a:bodyPr wrap="square" lIns="68538" tIns="34289" rIns="68538" bIns="34289">
            <a:spAutoFit/>
          </a:bodyPr>
          <a:lstStyle/>
          <a:p>
            <a:r>
              <a:rPr lang="en-US" altLang="zh-CN" sz="1600" b="1" dirty="0">
                <a:solidFill>
                  <a:srgbClr val="C00000"/>
                </a:solidFill>
              </a:rPr>
              <a:t>GO/KEGG enrichment analysis on the 34 drivers shows no significant GO terms or pathways.</a:t>
            </a:r>
            <a:endParaRPr lang="zh-CN" altLang="en-US" sz="1600" b="1" dirty="0">
              <a:solidFill>
                <a:srgbClr val="C00000"/>
              </a:solidFill>
            </a:endParaRPr>
          </a:p>
        </p:txBody>
      </p:sp>
      <p:sp>
        <p:nvSpPr>
          <p:cNvPr id="16" name="五边形 15"/>
          <p:cNvSpPr/>
          <p:nvPr/>
        </p:nvSpPr>
        <p:spPr>
          <a:xfrm>
            <a:off x="-6083" y="220407"/>
            <a:ext cx="979840"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
        <p:nvSpPr>
          <p:cNvPr id="17" name="矩形 16"/>
          <p:cNvSpPr/>
          <p:nvPr/>
        </p:nvSpPr>
        <p:spPr>
          <a:xfrm>
            <a:off x="610625" y="3795886"/>
            <a:ext cx="8208912"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r>
              <a:rPr lang="en-US" altLang="zh-CN" dirty="0">
                <a:solidFill>
                  <a:schemeClr val="bg1"/>
                </a:solidFill>
              </a:rPr>
              <a:t>Conclusion </a:t>
            </a:r>
            <a:r>
              <a:rPr lang="en-US" altLang="zh-CN" dirty="0" smtClean="0">
                <a:solidFill>
                  <a:schemeClr val="bg1"/>
                </a:solidFill>
              </a:rPr>
              <a:t>(4): </a:t>
            </a:r>
            <a:endParaRPr lang="en-US" altLang="zh-CN" dirty="0">
              <a:solidFill>
                <a:schemeClr val="bg1"/>
              </a:solidFill>
            </a:endParaRPr>
          </a:p>
          <a:p>
            <a:r>
              <a:rPr lang="en-US" altLang="zh-CN" dirty="0" smtClean="0">
                <a:solidFill>
                  <a:schemeClr val="bg1"/>
                </a:solidFill>
                <a:sym typeface="Wingdings" panose="05000000000000000000" pitchFamily="2" charset="2"/>
              </a:rPr>
              <a:t>34 methylation drivers </a:t>
            </a:r>
            <a:r>
              <a:rPr lang="en-US" altLang="zh-CN" dirty="0">
                <a:solidFill>
                  <a:schemeClr val="bg1"/>
                </a:solidFill>
                <a:sym typeface="Wingdings" panose="05000000000000000000" pitchFamily="2" charset="2"/>
              </a:rPr>
              <a:t>were identified based on TCGA </a:t>
            </a:r>
            <a:r>
              <a:rPr lang="en-US" altLang="zh-CN" dirty="0" smtClean="0">
                <a:solidFill>
                  <a:schemeClr val="bg1"/>
                </a:solidFill>
                <a:sym typeface="Wingdings" panose="05000000000000000000" pitchFamily="2" charset="2"/>
              </a:rPr>
              <a:t>methylation &amp; </a:t>
            </a:r>
            <a:r>
              <a:rPr lang="en-US" altLang="zh-CN" dirty="0">
                <a:solidFill>
                  <a:schemeClr val="bg1"/>
                </a:solidFill>
                <a:sym typeface="Wingdings" panose="05000000000000000000" pitchFamily="2" charset="2"/>
              </a:rPr>
              <a:t>expression data;</a:t>
            </a:r>
          </a:p>
          <a:p>
            <a:r>
              <a:rPr lang="en-US" altLang="zh-CN" dirty="0" smtClean="0">
                <a:solidFill>
                  <a:schemeClr val="bg1"/>
                </a:solidFill>
              </a:rPr>
              <a:t>Three </a:t>
            </a:r>
            <a:r>
              <a:rPr lang="en-US" altLang="zh-CN" dirty="0">
                <a:solidFill>
                  <a:schemeClr val="bg1"/>
                </a:solidFill>
              </a:rPr>
              <a:t>subtypes were identified based on the </a:t>
            </a:r>
            <a:r>
              <a:rPr lang="en-US" altLang="zh-CN" dirty="0" smtClean="0">
                <a:solidFill>
                  <a:schemeClr val="bg1"/>
                </a:solidFill>
              </a:rPr>
              <a:t>methylation of 34 </a:t>
            </a:r>
            <a:r>
              <a:rPr lang="en-US" altLang="zh-CN" dirty="0">
                <a:sym typeface="Wingdings" panose="05000000000000000000" pitchFamily="2" charset="2"/>
              </a:rPr>
              <a:t>methylation</a:t>
            </a:r>
            <a:r>
              <a:rPr lang="en-US" altLang="zh-CN" dirty="0" smtClean="0">
                <a:solidFill>
                  <a:schemeClr val="bg1"/>
                </a:solidFill>
              </a:rPr>
              <a:t> drivers.</a:t>
            </a:r>
            <a:endParaRPr lang="zh-CN" altLang="en-US" dirty="0">
              <a:solidFill>
                <a:schemeClr val="bg1"/>
              </a:solidFill>
            </a:endParaRPr>
          </a:p>
        </p:txBody>
      </p:sp>
    </p:spTree>
    <p:extLst>
      <p:ext uri="{BB962C8B-B14F-4D97-AF65-F5344CB8AC3E}">
        <p14:creationId xmlns:p14="http://schemas.microsoft.com/office/powerpoint/2010/main" val="145038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987574"/>
            <a:ext cx="8175837" cy="3263504"/>
          </a:xfrm>
        </p:spPr>
        <p:txBody>
          <a:bodyPr>
            <a:normAutofit/>
          </a:bodyPr>
          <a:lstStyle/>
          <a:p>
            <a:r>
              <a:rPr lang="en-US" altLang="zh-CN" sz="2400" dirty="0" smtClean="0">
                <a:sym typeface="Wingdings" panose="05000000000000000000" pitchFamily="2" charset="2"/>
              </a:rPr>
              <a:t>TCGA data</a:t>
            </a:r>
          </a:p>
          <a:p>
            <a:pPr>
              <a:buFont typeface="Wingdings" panose="05000000000000000000" pitchFamily="2" charset="2"/>
              <a:buChar char="Ø"/>
            </a:pPr>
            <a:r>
              <a:rPr lang="en-US" altLang="zh-CN" sz="1600" dirty="0" smtClean="0">
                <a:sym typeface="Wingdings" panose="05000000000000000000" pitchFamily="2" charset="2"/>
              </a:rPr>
              <a:t>Use similar </a:t>
            </a:r>
            <a:r>
              <a:rPr lang="en-US" altLang="zh-CN" sz="1600" dirty="0">
                <a:sym typeface="Wingdings" panose="05000000000000000000" pitchFamily="2" charset="2"/>
              </a:rPr>
              <a:t>methods to discover </a:t>
            </a:r>
            <a:r>
              <a:rPr lang="en-US" altLang="zh-CN" sz="1600" dirty="0" err="1" smtClean="0">
                <a:sym typeface="Wingdings" panose="05000000000000000000" pitchFamily="2" charset="2"/>
              </a:rPr>
              <a:t>miRNA</a:t>
            </a:r>
            <a:r>
              <a:rPr lang="en-US" altLang="zh-CN" sz="1600" dirty="0" smtClean="0">
                <a:sym typeface="Wingdings" panose="05000000000000000000" pitchFamily="2" charset="2"/>
              </a:rPr>
              <a:t> drivers.</a:t>
            </a:r>
            <a:endParaRPr lang="en-US" altLang="zh-CN" sz="1600" dirty="0">
              <a:sym typeface="Wingdings" panose="05000000000000000000" pitchFamily="2" charset="2"/>
            </a:endParaRPr>
          </a:p>
          <a:p>
            <a:pPr>
              <a:buFont typeface="Wingdings" panose="05000000000000000000" pitchFamily="2" charset="2"/>
              <a:buChar char="Ø"/>
            </a:pPr>
            <a:r>
              <a:rPr lang="en-US" altLang="zh-CN" sz="1600" dirty="0"/>
              <a:t>Identify</a:t>
            </a:r>
            <a:r>
              <a:rPr lang="en-US" altLang="zh-CN" sz="1600" dirty="0" smtClean="0"/>
              <a:t> drivers </a:t>
            </a:r>
            <a:r>
              <a:rPr lang="en-US" altLang="zh-CN" sz="1600" dirty="0"/>
              <a:t>in ERG-fusion negative samples.</a:t>
            </a:r>
            <a:endParaRPr lang="en-US" altLang="zh-CN" sz="1600" dirty="0">
              <a:sym typeface="Wingdings" panose="05000000000000000000" pitchFamily="2" charset="2"/>
            </a:endParaRPr>
          </a:p>
          <a:p>
            <a:pPr>
              <a:buFont typeface="Wingdings" panose="05000000000000000000" pitchFamily="2" charset="2"/>
              <a:buChar char="Ø"/>
            </a:pPr>
            <a:r>
              <a:rPr lang="en-US" altLang="zh-CN" sz="1600" dirty="0" smtClean="0">
                <a:sym typeface="Wingdings" panose="05000000000000000000" pitchFamily="2" charset="2"/>
              </a:rPr>
              <a:t>Analyze the </a:t>
            </a:r>
            <a:r>
              <a:rPr lang="en-US" altLang="zh-CN" sz="1600" dirty="0">
                <a:sym typeface="Wingdings" panose="05000000000000000000" pitchFamily="2" charset="2"/>
              </a:rPr>
              <a:t>association </a:t>
            </a:r>
            <a:r>
              <a:rPr lang="en-US" altLang="zh-CN" sz="1600" dirty="0" smtClean="0">
                <a:sym typeface="Wingdings" panose="05000000000000000000" pitchFamily="2" charset="2"/>
              </a:rPr>
              <a:t>between molecular subtypes and clinical characteristics</a:t>
            </a:r>
          </a:p>
          <a:p>
            <a:endParaRPr lang="en-US" altLang="zh-CN" sz="2400" dirty="0" smtClean="0">
              <a:sym typeface="Wingdings" panose="05000000000000000000" pitchFamily="2" charset="2"/>
            </a:endParaRPr>
          </a:p>
          <a:p>
            <a:pPr defTabSz="310922" eaLnBrk="0" fontAlgn="base" hangingPunct="0">
              <a:spcBef>
                <a:spcPct val="0"/>
              </a:spcBef>
              <a:spcAft>
                <a:spcPct val="0"/>
              </a:spcAft>
            </a:pPr>
            <a:r>
              <a:rPr lang="en-US" altLang="zh-CN" sz="2400" dirty="0"/>
              <a:t>Multi-</a:t>
            </a:r>
            <a:r>
              <a:rPr lang="en-US" altLang="zh-CN" sz="2400" dirty="0" err="1"/>
              <a:t>omics</a:t>
            </a:r>
            <a:r>
              <a:rPr lang="en-US" altLang="zh-CN" sz="2400" dirty="0"/>
              <a:t> characteristics </a:t>
            </a:r>
            <a:r>
              <a:rPr lang="en-US" altLang="zh-CN" sz="2400" dirty="0" smtClean="0"/>
              <a:t>of Chinese </a:t>
            </a:r>
            <a:r>
              <a:rPr lang="en-US" altLang="zh-CN" sz="2400" dirty="0"/>
              <a:t>prostate cancer </a:t>
            </a:r>
            <a:r>
              <a:rPr lang="en-US" altLang="zh-CN" sz="2400" dirty="0" smtClean="0"/>
              <a:t>patients</a:t>
            </a:r>
          </a:p>
          <a:p>
            <a:pPr defTabSz="310922" eaLnBrk="0" fontAlgn="base" hangingPunct="0">
              <a:spcBef>
                <a:spcPct val="0"/>
              </a:spcBef>
              <a:spcAft>
                <a:spcPct val="0"/>
              </a:spcAft>
              <a:buFont typeface="Wingdings" panose="05000000000000000000" pitchFamily="2" charset="2"/>
              <a:buChar char="Ø"/>
            </a:pPr>
            <a:r>
              <a:rPr lang="en-US" altLang="zh-CN" sz="1600" dirty="0" smtClean="0"/>
              <a:t>New </a:t>
            </a:r>
            <a:r>
              <a:rPr lang="en-US" altLang="zh-CN" sz="1600" dirty="0"/>
              <a:t>drivers in Chinese patients</a:t>
            </a:r>
          </a:p>
          <a:p>
            <a:pPr>
              <a:buFont typeface="Wingdings" panose="05000000000000000000" pitchFamily="2" charset="2"/>
              <a:buChar char="Ø"/>
            </a:pPr>
            <a:r>
              <a:rPr lang="en-US" altLang="zh-CN" sz="1600" dirty="0" smtClean="0"/>
              <a:t>Racial </a:t>
            </a:r>
            <a:r>
              <a:rPr lang="en-US" altLang="zh-CN" sz="1600" dirty="0"/>
              <a:t>difference among CA, AA and Chinese</a:t>
            </a:r>
          </a:p>
          <a:p>
            <a:pPr>
              <a:buFont typeface="Wingdings" panose="05000000000000000000" pitchFamily="2" charset="2"/>
              <a:buChar char="Ø"/>
            </a:pPr>
            <a:endParaRPr lang="en-US" altLang="zh-CN" sz="1600" dirty="0" smtClean="0">
              <a:sym typeface="Wingdings" panose="05000000000000000000" pitchFamily="2" charset="2"/>
            </a:endParaRPr>
          </a:p>
          <a:p>
            <a:pPr defTabSz="310922" eaLnBrk="0" fontAlgn="base" hangingPunct="0">
              <a:spcBef>
                <a:spcPct val="0"/>
              </a:spcBef>
              <a:spcAft>
                <a:spcPct val="0"/>
              </a:spcAft>
              <a:buFont typeface="Wingdings" panose="05000000000000000000" pitchFamily="2" charset="2"/>
              <a:buChar char="Ø"/>
            </a:pPr>
            <a:endParaRPr lang="en-US" altLang="zh-CN" sz="1600" dirty="0"/>
          </a:p>
          <a:p>
            <a:pPr defTabSz="310922" eaLnBrk="0" fontAlgn="base" hangingPunct="0">
              <a:spcBef>
                <a:spcPct val="0"/>
              </a:spcBef>
              <a:spcAft>
                <a:spcPct val="0"/>
              </a:spcAft>
            </a:pPr>
            <a:endParaRPr lang="en-US" altLang="zh-CN" sz="2400" dirty="0">
              <a:cs typeface="Calibri" panose="020F0502020204030204" pitchFamily="34" charset="0"/>
            </a:endParaRPr>
          </a:p>
          <a:p>
            <a:endParaRPr lang="en-US" altLang="zh-CN" sz="2400" dirty="0">
              <a:sym typeface="Wingdings" panose="05000000000000000000" pitchFamily="2" charset="2"/>
            </a:endParaRPr>
          </a:p>
        </p:txBody>
      </p:sp>
      <p:sp>
        <p:nvSpPr>
          <p:cNvPr id="4" name="五边形 3"/>
          <p:cNvSpPr/>
          <p:nvPr/>
        </p:nvSpPr>
        <p:spPr>
          <a:xfrm>
            <a:off x="0" y="388534"/>
            <a:ext cx="979840" cy="34382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89" rIns="68538" bIns="34289" rtlCol="0" anchor="ctr"/>
          <a:lstStyle/>
          <a:p>
            <a:endParaRPr lang="en-US" altLang="zh-CN" dirty="0">
              <a:solidFill>
                <a:prstClr val="black"/>
              </a:solidFill>
            </a:endParaRPr>
          </a:p>
        </p:txBody>
      </p:sp>
      <p:sp>
        <p:nvSpPr>
          <p:cNvPr id="5" name="标题 1"/>
          <p:cNvSpPr txBox="1">
            <a:spLocks/>
          </p:cNvSpPr>
          <p:nvPr/>
        </p:nvSpPr>
        <p:spPr>
          <a:xfrm>
            <a:off x="999669" y="273959"/>
            <a:ext cx="7804818" cy="572973"/>
          </a:xfrm>
          <a:prstGeom prst="rect">
            <a:avLst/>
          </a:prstGeom>
        </p:spPr>
        <p:txBody>
          <a:bodyPr vert="horz" lIns="68538" tIns="34289" rIns="68538" bIns="3428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668"/>
            <a:r>
              <a:rPr lang="en-US" altLang="zh-CN" sz="3600" dirty="0">
                <a:solidFill>
                  <a:prstClr val="black"/>
                </a:solidFill>
              </a:rPr>
              <a:t>Future work</a:t>
            </a:r>
            <a:endParaRPr lang="zh-CN" altLang="en-US" sz="3600" dirty="0">
              <a:solidFill>
                <a:prstClr val="black"/>
              </a:solidFill>
            </a:endParaRPr>
          </a:p>
        </p:txBody>
      </p:sp>
      <p:graphicFrame>
        <p:nvGraphicFramePr>
          <p:cNvPr id="6" name="内容占位符 4"/>
          <p:cNvGraphicFramePr>
            <a:graphicFrameLocks/>
          </p:cNvGraphicFramePr>
          <p:nvPr>
            <p:extLst>
              <p:ext uri="{D42A27DB-BD31-4B8C-83A1-F6EECF244321}">
                <p14:modId xmlns:p14="http://schemas.microsoft.com/office/powerpoint/2010/main" val="1044955317"/>
              </p:ext>
            </p:extLst>
          </p:nvPr>
        </p:nvGraphicFramePr>
        <p:xfrm>
          <a:off x="899592" y="3678902"/>
          <a:ext cx="7128780" cy="1341120"/>
        </p:xfrm>
        <a:graphic>
          <a:graphicData uri="http://schemas.openxmlformats.org/drawingml/2006/table">
            <a:tbl>
              <a:tblPr firstRow="1" bandRow="1">
                <a:tableStyleId>{5C22544A-7EE6-4342-B048-85BDC9FD1C3A}</a:tableStyleId>
              </a:tblPr>
              <a:tblGrid>
                <a:gridCol w="2238719">
                  <a:extLst>
                    <a:ext uri="{9D8B030D-6E8A-4147-A177-3AD203B41FA5}">
                      <a16:colId xmlns:a16="http://schemas.microsoft.com/office/drawing/2014/main" val="20000"/>
                    </a:ext>
                  </a:extLst>
                </a:gridCol>
                <a:gridCol w="4890061">
                  <a:extLst>
                    <a:ext uri="{9D8B030D-6E8A-4147-A177-3AD203B41FA5}">
                      <a16:colId xmlns:a16="http://schemas.microsoft.com/office/drawing/2014/main" val="20001"/>
                    </a:ext>
                  </a:extLst>
                </a:gridCol>
              </a:tblGrid>
              <a:tr h="119256">
                <a:tc>
                  <a:txBody>
                    <a:bodyPr/>
                    <a:lstStyle/>
                    <a:p>
                      <a:r>
                        <a:rPr lang="en-US" altLang="zh-CN" sz="1600" dirty="0" smtClean="0">
                          <a:solidFill>
                            <a:schemeClr val="tx1"/>
                          </a:solidFill>
                        </a:rPr>
                        <a:t>Experiment</a:t>
                      </a:r>
                      <a:endParaRPr lang="zh-CN" altLang="en-US" sz="1600" dirty="0">
                        <a:solidFill>
                          <a:schemeClr val="tx1"/>
                        </a:solidFill>
                      </a:endParaRPr>
                    </a:p>
                  </a:txBody>
                  <a:tcPr/>
                </a:tc>
                <a:tc>
                  <a:txBody>
                    <a:bodyPr/>
                    <a:lstStyle/>
                    <a:p>
                      <a:r>
                        <a:rPr lang="en-US" altLang="zh-CN" sz="1600" dirty="0" smtClean="0">
                          <a:solidFill>
                            <a:schemeClr val="tx1"/>
                          </a:solidFill>
                        </a:rPr>
                        <a:t>Tissue sample </a:t>
                      </a:r>
                      <a:r>
                        <a:rPr lang="en-US" altLang="zh-CN" sz="1600" b="1" kern="1200" dirty="0" smtClean="0">
                          <a:solidFill>
                            <a:schemeClr val="tx1"/>
                          </a:solidFill>
                          <a:latin typeface="+mn-lt"/>
                          <a:ea typeface="+mn-ea"/>
                          <a:cs typeface="+mn-cs"/>
                        </a:rPr>
                        <a:t>(fresh frozen, </a:t>
                      </a:r>
                      <a:r>
                        <a:rPr lang="en-US" altLang="zh-CN" sz="1600" b="1" kern="1200" dirty="0" err="1" smtClean="0">
                          <a:solidFill>
                            <a:schemeClr val="tx1"/>
                          </a:solidFill>
                          <a:latin typeface="+mn-lt"/>
                          <a:ea typeface="+mn-ea"/>
                          <a:cs typeface="+mn-cs"/>
                        </a:rPr>
                        <a:t>microdissection</a:t>
                      </a:r>
                      <a:r>
                        <a:rPr lang="en-US" altLang="zh-CN" sz="1600" b="1" kern="1200" dirty="0" smtClean="0">
                          <a:solidFill>
                            <a:schemeClr val="tx1"/>
                          </a:solidFill>
                          <a:latin typeface="+mn-lt"/>
                          <a:ea typeface="+mn-ea"/>
                          <a:cs typeface="+mn-cs"/>
                        </a:rPr>
                        <a:t>)</a:t>
                      </a:r>
                      <a:endParaRPr lang="zh-CN"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35280">
                <a:tc>
                  <a:txBody>
                    <a:bodyPr/>
                    <a:lstStyle/>
                    <a:p>
                      <a:r>
                        <a:rPr lang="en-US" altLang="zh-CN" sz="1600" dirty="0" smtClean="0">
                          <a:solidFill>
                            <a:schemeClr val="tx1"/>
                          </a:solidFill>
                        </a:rPr>
                        <a:t>RNA-</a:t>
                      </a:r>
                      <a:r>
                        <a:rPr lang="en-US" altLang="zh-CN" sz="1600" dirty="0" err="1" smtClean="0">
                          <a:solidFill>
                            <a:schemeClr val="tx1"/>
                          </a:solidFill>
                        </a:rPr>
                        <a:t>Seq</a:t>
                      </a:r>
                      <a:endParaRPr lang="zh-CN" altLang="en-US" sz="1600" dirty="0">
                        <a:solidFill>
                          <a:schemeClr val="tx1"/>
                        </a:solidFill>
                      </a:endParaRPr>
                    </a:p>
                  </a:txBody>
                  <a:tcPr/>
                </a:tc>
                <a:tc>
                  <a:txBody>
                    <a:bodyPr/>
                    <a:lstStyle/>
                    <a:p>
                      <a:r>
                        <a:rPr lang="en-US" altLang="zh-CN" sz="1600" dirty="0" smtClean="0">
                          <a:solidFill>
                            <a:schemeClr val="tx1"/>
                          </a:solidFill>
                        </a:rPr>
                        <a:t>50 tumor,</a:t>
                      </a:r>
                      <a:r>
                        <a:rPr lang="en-US" altLang="zh-CN" sz="1600" baseline="0" dirty="0" smtClean="0">
                          <a:solidFill>
                            <a:schemeClr val="tx1"/>
                          </a:solidFill>
                        </a:rPr>
                        <a:t> </a:t>
                      </a:r>
                      <a:r>
                        <a:rPr lang="en-US" altLang="zh-CN" sz="1600" dirty="0" smtClean="0">
                          <a:solidFill>
                            <a:schemeClr val="tx1"/>
                          </a:solidFill>
                        </a:rPr>
                        <a:t>10 adjacent</a:t>
                      </a:r>
                      <a:r>
                        <a:rPr lang="en-US" altLang="zh-CN" sz="1600" baseline="0" dirty="0" smtClean="0">
                          <a:solidFill>
                            <a:schemeClr val="tx1"/>
                          </a:solidFill>
                        </a:rPr>
                        <a:t> normal</a:t>
                      </a:r>
                      <a:endParaRPr lang="zh-CN" altLang="en-US" sz="1600" dirty="0">
                        <a:solidFill>
                          <a:schemeClr val="tx1"/>
                        </a:solidFill>
                      </a:endParaRPr>
                    </a:p>
                  </a:txBody>
                  <a:tcPr/>
                </a:tc>
                <a:extLst>
                  <a:ext uri="{0D108BD9-81ED-4DB2-BD59-A6C34878D82A}">
                    <a16:rowId xmlns:a16="http://schemas.microsoft.com/office/drawing/2014/main" val="10001"/>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WGS </a:t>
                      </a:r>
                      <a:endParaRPr lang="zh-CN" altLang="en-US" sz="1600"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10 matched tumor</a:t>
                      </a:r>
                      <a:r>
                        <a:rPr lang="en-US" altLang="zh-CN" sz="1600" baseline="0" dirty="0" smtClean="0">
                          <a:solidFill>
                            <a:schemeClr val="tx1"/>
                          </a:solidFill>
                        </a:rPr>
                        <a:t> and normal pairs</a:t>
                      </a:r>
                      <a:endParaRPr lang="zh-CN" altLang="en-US" sz="1600" dirty="0" smtClean="0">
                        <a:solidFill>
                          <a:schemeClr val="tx1"/>
                        </a:solidFill>
                      </a:endParaRPr>
                    </a:p>
                  </a:txBody>
                  <a:tcPr/>
                </a:tc>
                <a:extLst>
                  <a:ext uri="{0D108BD9-81ED-4DB2-BD59-A6C34878D82A}">
                    <a16:rowId xmlns:a16="http://schemas.microsoft.com/office/drawing/2014/main" val="10002"/>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Target-</a:t>
                      </a:r>
                      <a:r>
                        <a:rPr lang="en-US" altLang="zh-CN" sz="1600" dirty="0" err="1" smtClean="0">
                          <a:solidFill>
                            <a:schemeClr val="tx1"/>
                          </a:solidFill>
                        </a:rPr>
                        <a:t>Seq</a:t>
                      </a:r>
                      <a:r>
                        <a:rPr lang="en-US" altLang="zh-CN" sz="1600" dirty="0" smtClean="0">
                          <a:solidFill>
                            <a:schemeClr val="tx1"/>
                          </a:solidFill>
                        </a:rPr>
                        <a:t> (~770 genes)</a:t>
                      </a:r>
                      <a:endParaRPr lang="zh-CN" altLang="en-US" sz="16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45 matched tumor</a:t>
                      </a:r>
                      <a:r>
                        <a:rPr lang="en-US" altLang="zh-CN" sz="1600" baseline="0" dirty="0" smtClean="0">
                          <a:solidFill>
                            <a:schemeClr val="tx1"/>
                          </a:solidFill>
                        </a:rPr>
                        <a:t> and normal pairs</a:t>
                      </a:r>
                      <a:endParaRPr lang="zh-CN" altLang="en-US" sz="1600" dirty="0" smtClean="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511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959334" y="2409585"/>
            <a:ext cx="1248584" cy="687622"/>
          </a:xfrm>
          <a:prstGeom prst="rect">
            <a:avLst/>
          </a:prstGeom>
          <a:noFill/>
          <a:ln w="19050">
            <a:noFill/>
          </a:ln>
        </p:spPr>
        <p:txBody>
          <a:bodyPr wrap="square" lIns="68537" tIns="34289" rIns="68537" bIns="34289" rtlCol="0">
            <a:spAutoFit/>
          </a:bodyPr>
          <a:lstStyle/>
          <a:p>
            <a:pPr algn="ctr">
              <a:lnSpc>
                <a:spcPts val="1600"/>
              </a:lnSpc>
            </a:pPr>
            <a:r>
              <a:rPr lang="en-US" altLang="zh-CN" sz="1600" dirty="0" err="1">
                <a:solidFill>
                  <a:schemeClr val="bg1">
                    <a:lumMod val="65000"/>
                  </a:schemeClr>
                </a:solidFill>
              </a:rPr>
              <a:t>Transcrip</a:t>
            </a:r>
            <a:r>
              <a:rPr lang="en-US" altLang="zh-CN" sz="1600" dirty="0">
                <a:solidFill>
                  <a:schemeClr val="bg1">
                    <a:lumMod val="65000"/>
                  </a:schemeClr>
                </a:solidFill>
              </a:rPr>
              <a:t>-tome</a:t>
            </a:r>
          </a:p>
          <a:p>
            <a:pPr algn="ctr">
              <a:lnSpc>
                <a:spcPts val="1600"/>
              </a:lnSpc>
            </a:pPr>
            <a:r>
              <a:rPr lang="en-US" altLang="zh-CN" sz="1600" dirty="0">
                <a:solidFill>
                  <a:schemeClr val="bg1">
                    <a:lumMod val="65000"/>
                  </a:schemeClr>
                </a:solidFill>
              </a:rPr>
              <a:t> level</a:t>
            </a:r>
            <a:endParaRPr lang="zh-CN" altLang="en-US" sz="1600" dirty="0">
              <a:solidFill>
                <a:schemeClr val="bg1">
                  <a:lumMod val="65000"/>
                </a:schemeClr>
              </a:solidFill>
            </a:endParaRPr>
          </a:p>
        </p:txBody>
      </p:sp>
      <p:sp>
        <p:nvSpPr>
          <p:cNvPr id="31" name="圆角矩形 30"/>
          <p:cNvSpPr/>
          <p:nvPr/>
        </p:nvSpPr>
        <p:spPr>
          <a:xfrm>
            <a:off x="4474075" y="1736471"/>
            <a:ext cx="1910630" cy="725907"/>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schemeClr val="bg1">
                    <a:lumMod val="65000"/>
                  </a:schemeClr>
                </a:solidFill>
              </a:rPr>
              <a:t>Identification</a:t>
            </a:r>
            <a:r>
              <a:rPr lang="zh-CN" altLang="en-US" sz="1500" b="1" dirty="0">
                <a:solidFill>
                  <a:schemeClr val="bg1">
                    <a:lumMod val="65000"/>
                  </a:schemeClr>
                </a:solidFill>
              </a:rPr>
              <a:t> </a:t>
            </a:r>
            <a:r>
              <a:rPr lang="en-US" altLang="zh-CN" sz="1500" b="1" dirty="0">
                <a:solidFill>
                  <a:schemeClr val="bg1">
                    <a:lumMod val="65000"/>
                  </a:schemeClr>
                </a:solidFill>
              </a:rPr>
              <a:t>of  other potential drivers </a:t>
            </a:r>
          </a:p>
        </p:txBody>
      </p:sp>
      <p:sp>
        <p:nvSpPr>
          <p:cNvPr id="4" name="标题 3"/>
          <p:cNvSpPr>
            <a:spLocks noGrp="1"/>
          </p:cNvSpPr>
          <p:nvPr>
            <p:ph type="title"/>
          </p:nvPr>
        </p:nvSpPr>
        <p:spPr>
          <a:xfrm>
            <a:off x="318577" y="281607"/>
            <a:ext cx="1558292" cy="783214"/>
          </a:xfrm>
        </p:spPr>
        <p:txBody>
          <a:bodyPr>
            <a:normAutofit/>
          </a:bodyPr>
          <a:lstStyle/>
          <a:p>
            <a:r>
              <a:rPr lang="en-US" altLang="zh-CN" sz="3000" b="1" dirty="0">
                <a:solidFill>
                  <a:srgbClr val="C00000"/>
                </a:solidFill>
              </a:rPr>
              <a:t>Project 3</a:t>
            </a:r>
            <a:endParaRPr lang="zh-CN" altLang="en-US" sz="3000" b="1" dirty="0">
              <a:solidFill>
                <a:srgbClr val="C00000"/>
              </a:solidFill>
            </a:endParaRPr>
          </a:p>
        </p:txBody>
      </p:sp>
      <p:sp>
        <p:nvSpPr>
          <p:cNvPr id="6" name="内容占位符 2"/>
          <p:cNvSpPr txBox="1">
            <a:spLocks/>
          </p:cNvSpPr>
          <p:nvPr/>
        </p:nvSpPr>
        <p:spPr>
          <a:xfrm>
            <a:off x="637333" y="1064821"/>
            <a:ext cx="7886700" cy="3364706"/>
          </a:xfrm>
          <a:prstGeom prst="rect">
            <a:avLst/>
          </a:prstGeom>
        </p:spPr>
        <p:txBody>
          <a:bodyPr lIns="68537" tIns="34289" rIns="68537" bIns="34289"/>
          <a:lst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dirty="0" smtClean="0"/>
          </a:p>
        </p:txBody>
      </p:sp>
      <p:cxnSp>
        <p:nvCxnSpPr>
          <p:cNvPr id="7" name="直接箭头连接符 6"/>
          <p:cNvCxnSpPr/>
          <p:nvPr/>
        </p:nvCxnSpPr>
        <p:spPr>
          <a:xfrm flipV="1">
            <a:off x="2043997" y="1580849"/>
            <a:ext cx="1087844" cy="538847"/>
          </a:xfrm>
          <a:prstGeom prst="straightConnector1">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97299" y="2839962"/>
            <a:ext cx="960279" cy="431"/>
          </a:xfrm>
          <a:prstGeom prst="straightConnector1">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065074" y="3715082"/>
            <a:ext cx="981874" cy="4021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rot="19788816">
            <a:off x="2087297" y="1400463"/>
            <a:ext cx="913161" cy="482438"/>
          </a:xfrm>
          <a:prstGeom prst="rect">
            <a:avLst/>
          </a:prstGeom>
          <a:noFill/>
        </p:spPr>
        <p:txBody>
          <a:bodyPr wrap="square" lIns="68537" tIns="34289" rIns="68537" bIns="34289" rtlCol="0">
            <a:spAutoFit/>
          </a:bodyPr>
          <a:lstStyle/>
          <a:p>
            <a:pPr algn="ctr">
              <a:lnSpc>
                <a:spcPts val="1600"/>
              </a:lnSpc>
            </a:pPr>
            <a:r>
              <a:rPr lang="en-US" altLang="zh-CN" sz="1600" dirty="0">
                <a:solidFill>
                  <a:schemeClr val="bg1">
                    <a:lumMod val="65000"/>
                  </a:schemeClr>
                </a:solidFill>
              </a:rPr>
              <a:t>Genomic level</a:t>
            </a:r>
          </a:p>
        </p:txBody>
      </p:sp>
      <p:sp>
        <p:nvSpPr>
          <p:cNvPr id="15" name="矩形 14"/>
          <p:cNvSpPr/>
          <p:nvPr/>
        </p:nvSpPr>
        <p:spPr>
          <a:xfrm>
            <a:off x="2914946" y="2512199"/>
            <a:ext cx="1080990" cy="761745"/>
          </a:xfrm>
          <a:prstGeom prst="rect">
            <a:avLst/>
          </a:prstGeom>
        </p:spPr>
        <p:txBody>
          <a:bodyPr wrap="none" lIns="68537" tIns="34289" rIns="68537" bIns="34289">
            <a:spAutoFit/>
          </a:bodyPr>
          <a:lstStyle/>
          <a:p>
            <a:pPr algn="ctr"/>
            <a:r>
              <a:rPr lang="en-US" altLang="zh-CN" sz="1500" dirty="0">
                <a:solidFill>
                  <a:schemeClr val="bg1">
                    <a:lumMod val="65000"/>
                  </a:schemeClr>
                </a:solidFill>
              </a:rPr>
              <a:t>mRNA</a:t>
            </a:r>
          </a:p>
          <a:p>
            <a:pPr algn="ctr"/>
            <a:r>
              <a:rPr lang="en-US" altLang="zh-CN" sz="1500" dirty="0">
                <a:solidFill>
                  <a:schemeClr val="bg1">
                    <a:lumMod val="65000"/>
                  </a:schemeClr>
                </a:solidFill>
              </a:rPr>
              <a:t>methylation</a:t>
            </a:r>
          </a:p>
          <a:p>
            <a:pPr algn="ctr"/>
            <a:r>
              <a:rPr lang="en-US" altLang="zh-CN" sz="1500" dirty="0">
                <a:solidFill>
                  <a:schemeClr val="bg1">
                    <a:lumMod val="65000"/>
                  </a:schemeClr>
                </a:solidFill>
              </a:rPr>
              <a:t>MicroRNA</a:t>
            </a:r>
          </a:p>
        </p:txBody>
      </p:sp>
      <p:sp>
        <p:nvSpPr>
          <p:cNvPr id="16" name="文本框 15"/>
          <p:cNvSpPr txBox="1"/>
          <p:nvPr/>
        </p:nvSpPr>
        <p:spPr>
          <a:xfrm>
            <a:off x="3004574" y="3990496"/>
            <a:ext cx="1220103" cy="300080"/>
          </a:xfrm>
          <a:prstGeom prst="rect">
            <a:avLst/>
          </a:prstGeom>
          <a:noFill/>
        </p:spPr>
        <p:txBody>
          <a:bodyPr wrap="square" lIns="68537" tIns="34289" rIns="68537" bIns="34289" rtlCol="0">
            <a:spAutoFit/>
          </a:bodyPr>
          <a:lstStyle/>
          <a:p>
            <a:pPr algn="ctr"/>
            <a:r>
              <a:rPr lang="en-US" altLang="zh-CN" sz="1500" dirty="0"/>
              <a:t>Microbiome</a:t>
            </a:r>
          </a:p>
        </p:txBody>
      </p:sp>
      <p:sp>
        <p:nvSpPr>
          <p:cNvPr id="23" name="文本框 22"/>
          <p:cNvSpPr txBox="1"/>
          <p:nvPr/>
        </p:nvSpPr>
        <p:spPr>
          <a:xfrm>
            <a:off x="6673017" y="664722"/>
            <a:ext cx="2477548" cy="761747"/>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Frequency of  ERG mutations and expressions in CaP of </a:t>
            </a:r>
          </a:p>
          <a:p>
            <a:r>
              <a:rPr lang="en-US" altLang="zh-CN" sz="1500" b="1" dirty="0">
                <a:solidFill>
                  <a:schemeClr val="bg1">
                    <a:lumMod val="65000"/>
                  </a:schemeClr>
                </a:solidFill>
              </a:rPr>
              <a:t>CA, AA and Asians</a:t>
            </a:r>
          </a:p>
        </p:txBody>
      </p:sp>
      <p:sp>
        <p:nvSpPr>
          <p:cNvPr id="27" name="文本框 26"/>
          <p:cNvSpPr txBox="1"/>
          <p:nvPr/>
        </p:nvSpPr>
        <p:spPr>
          <a:xfrm>
            <a:off x="6674112" y="2675259"/>
            <a:ext cx="2477548" cy="530915"/>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How drivers regulate the cancer cell gene expression?</a:t>
            </a:r>
          </a:p>
        </p:txBody>
      </p:sp>
      <p:sp>
        <p:nvSpPr>
          <p:cNvPr id="28" name="文本框 27"/>
          <p:cNvSpPr txBox="1"/>
          <p:nvPr/>
        </p:nvSpPr>
        <p:spPr>
          <a:xfrm>
            <a:off x="6664584" y="3759176"/>
            <a:ext cx="2498698" cy="761745"/>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What kind of bacteria species are specifically increased or decreased in prostate cancer?</a:t>
            </a:r>
          </a:p>
        </p:txBody>
      </p:sp>
      <p:sp>
        <p:nvSpPr>
          <p:cNvPr id="29" name="文本框 28"/>
          <p:cNvSpPr txBox="1"/>
          <p:nvPr/>
        </p:nvSpPr>
        <p:spPr>
          <a:xfrm>
            <a:off x="2841698" y="1199975"/>
            <a:ext cx="1154238" cy="761745"/>
          </a:xfrm>
          <a:prstGeom prst="rect">
            <a:avLst/>
          </a:prstGeom>
          <a:noFill/>
        </p:spPr>
        <p:txBody>
          <a:bodyPr wrap="square" lIns="68537" tIns="34289" rIns="68537" bIns="34289" rtlCol="0">
            <a:spAutoFit/>
          </a:bodyPr>
          <a:lstStyle/>
          <a:p>
            <a:pPr algn="ctr"/>
            <a:r>
              <a:rPr lang="en-US" altLang="zh-CN" sz="1500" dirty="0">
                <a:solidFill>
                  <a:schemeClr val="bg1">
                    <a:lumMod val="65000"/>
                  </a:schemeClr>
                </a:solidFill>
              </a:rPr>
              <a:t>Mutation</a:t>
            </a:r>
          </a:p>
          <a:p>
            <a:pPr algn="ctr"/>
            <a:r>
              <a:rPr lang="en-US" altLang="zh-CN" sz="1500" dirty="0">
                <a:solidFill>
                  <a:schemeClr val="bg1">
                    <a:lumMod val="65000"/>
                  </a:schemeClr>
                </a:solidFill>
              </a:rPr>
              <a:t>CNV</a:t>
            </a:r>
          </a:p>
          <a:p>
            <a:pPr algn="ctr"/>
            <a:r>
              <a:rPr lang="en-US" altLang="zh-CN" sz="1500" dirty="0">
                <a:solidFill>
                  <a:schemeClr val="bg1">
                    <a:lumMod val="65000"/>
                  </a:schemeClr>
                </a:solidFill>
              </a:rPr>
              <a:t>Fusion</a:t>
            </a:r>
          </a:p>
        </p:txBody>
      </p:sp>
      <p:sp>
        <p:nvSpPr>
          <p:cNvPr id="3" name="圆角矩形 2"/>
          <p:cNvSpPr/>
          <p:nvPr/>
        </p:nvSpPr>
        <p:spPr>
          <a:xfrm>
            <a:off x="4474075" y="517951"/>
            <a:ext cx="1910630" cy="1096493"/>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schemeClr val="bg1">
                    <a:lumMod val="65000"/>
                  </a:schemeClr>
                </a:solidFill>
              </a:rPr>
              <a:t>Validation of the ERG driver genes in new (mainly Chinese) samples</a:t>
            </a:r>
          </a:p>
        </p:txBody>
      </p:sp>
      <p:sp>
        <p:nvSpPr>
          <p:cNvPr id="21" name="圆角矩形 20"/>
          <p:cNvSpPr/>
          <p:nvPr/>
        </p:nvSpPr>
        <p:spPr>
          <a:xfrm>
            <a:off x="4529567" y="2557599"/>
            <a:ext cx="1855159" cy="755165"/>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schemeClr val="bg1">
                    <a:lumMod val="65000"/>
                  </a:schemeClr>
                </a:solidFill>
              </a:rPr>
              <a:t>Identification of regulatory targets of drivers </a:t>
            </a:r>
          </a:p>
        </p:txBody>
      </p:sp>
      <p:sp>
        <p:nvSpPr>
          <p:cNvPr id="22" name="圆角矩形 21"/>
          <p:cNvSpPr/>
          <p:nvPr/>
        </p:nvSpPr>
        <p:spPr>
          <a:xfrm>
            <a:off x="4543161" y="3530285"/>
            <a:ext cx="1840468" cy="1212195"/>
          </a:xfrm>
          <a:prstGeom prst="roundRect">
            <a:avLst/>
          </a:prstGeom>
          <a:solidFill>
            <a:srgbClr val="FFFF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37" tIns="34289" rIns="68537" bIns="34289"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1500" b="1" dirty="0">
                <a:solidFill>
                  <a:prstClr val="black"/>
                </a:solidFill>
              </a:rPr>
              <a:t>Identification of bacterial species (profiles) in cancer as potential biomarkers/targets</a:t>
            </a:r>
          </a:p>
        </p:txBody>
      </p:sp>
      <p:sp>
        <p:nvSpPr>
          <p:cNvPr id="36" name="圆角矩形 35"/>
          <p:cNvSpPr/>
          <p:nvPr/>
        </p:nvSpPr>
        <p:spPr>
          <a:xfrm>
            <a:off x="81617" y="1365576"/>
            <a:ext cx="2049099" cy="2948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algn="ctr"/>
            <a:r>
              <a:rPr lang="en-US" altLang="zh-CN" b="1" dirty="0">
                <a:solidFill>
                  <a:srgbClr val="7030A0"/>
                </a:solidFill>
              </a:rPr>
              <a:t>PRAD Data</a:t>
            </a:r>
          </a:p>
          <a:p>
            <a:r>
              <a:rPr lang="en-US" altLang="zh-CN" sz="1500" b="1" dirty="0">
                <a:solidFill>
                  <a:schemeClr val="tx1"/>
                </a:solidFill>
                <a:latin typeface="+mj-lt"/>
              </a:rPr>
              <a:t>CPDR data</a:t>
            </a:r>
            <a:r>
              <a:rPr lang="en-US" altLang="zh-CN" sz="1500" dirty="0">
                <a:solidFill>
                  <a:schemeClr val="tx1"/>
                </a:solidFill>
                <a:latin typeface="+mj-lt"/>
              </a:rPr>
              <a:t>: </a:t>
            </a:r>
          </a:p>
          <a:p>
            <a:r>
              <a:rPr lang="en-US" altLang="zh-CN" sz="1500" dirty="0">
                <a:solidFill>
                  <a:schemeClr val="tx1"/>
                </a:solidFill>
                <a:latin typeface="+mj-lt"/>
              </a:rPr>
              <a:t>(7 AA + 7 CA)</a:t>
            </a:r>
          </a:p>
          <a:p>
            <a:r>
              <a:rPr lang="en-US" altLang="zh-CN" sz="1500" dirty="0">
                <a:solidFill>
                  <a:schemeClr val="tx1"/>
                </a:solidFill>
                <a:latin typeface="+mj-lt"/>
              </a:rPr>
              <a:t>WGS  RNA-</a:t>
            </a:r>
            <a:r>
              <a:rPr lang="en-US" altLang="zh-CN" sz="1500" dirty="0" err="1">
                <a:solidFill>
                  <a:schemeClr val="tx1"/>
                </a:solidFill>
                <a:latin typeface="+mj-lt"/>
              </a:rPr>
              <a:t>Seq</a:t>
            </a:r>
            <a:endParaRPr lang="en-US" altLang="zh-CN" sz="1500" dirty="0">
              <a:solidFill>
                <a:schemeClr val="tx1"/>
              </a:solidFill>
              <a:latin typeface="+mj-lt"/>
            </a:endParaRPr>
          </a:p>
          <a:p>
            <a:r>
              <a:rPr lang="en-US" altLang="zh-CN" sz="1500" b="1" dirty="0">
                <a:solidFill>
                  <a:schemeClr val="tx1"/>
                </a:solidFill>
                <a:latin typeface="+mj-lt"/>
              </a:rPr>
              <a:t>Public Chinese data</a:t>
            </a:r>
            <a:r>
              <a:rPr lang="en-US" altLang="zh-CN" sz="1500" dirty="0">
                <a:solidFill>
                  <a:schemeClr val="tx1"/>
                </a:solidFill>
                <a:latin typeface="+mj-lt"/>
              </a:rPr>
              <a:t>: (14 Chinese)</a:t>
            </a:r>
          </a:p>
          <a:p>
            <a:r>
              <a:rPr lang="en-US" altLang="zh-CN" sz="1500" dirty="0">
                <a:solidFill>
                  <a:schemeClr val="tx1"/>
                </a:solidFill>
                <a:latin typeface="+mj-lt"/>
              </a:rPr>
              <a:t>RNA-Seq</a:t>
            </a:r>
          </a:p>
          <a:p>
            <a:r>
              <a:rPr lang="en-US" altLang="zh-CN" sz="1500" b="1" dirty="0">
                <a:solidFill>
                  <a:schemeClr val="tx1"/>
                </a:solidFill>
                <a:latin typeface="+mj-lt"/>
              </a:rPr>
              <a:t>TCGA PRAD data</a:t>
            </a:r>
            <a:r>
              <a:rPr lang="en-US" altLang="zh-CN" sz="1500" dirty="0">
                <a:solidFill>
                  <a:schemeClr val="tx1"/>
                </a:solidFill>
                <a:latin typeface="+mj-lt"/>
              </a:rPr>
              <a:t>: </a:t>
            </a:r>
          </a:p>
          <a:p>
            <a:r>
              <a:rPr lang="en-US" altLang="zh-CN" sz="1500" dirty="0">
                <a:solidFill>
                  <a:schemeClr val="tx1"/>
                </a:solidFill>
                <a:latin typeface="+mj-lt"/>
              </a:rPr>
              <a:t>(497 patients; level 3)</a:t>
            </a:r>
          </a:p>
          <a:p>
            <a:r>
              <a:rPr lang="en-US" altLang="zh-CN" sz="1500" dirty="0">
                <a:solidFill>
                  <a:schemeClr val="tx1"/>
                </a:solidFill>
              </a:rPr>
              <a:t>RNA-</a:t>
            </a:r>
            <a:r>
              <a:rPr lang="en-US" altLang="zh-CN" sz="1500" dirty="0" err="1">
                <a:solidFill>
                  <a:schemeClr val="tx1"/>
                </a:solidFill>
              </a:rPr>
              <a:t>Seq</a:t>
            </a:r>
            <a:r>
              <a:rPr lang="en-US" altLang="zh-CN" sz="1500" dirty="0">
                <a:solidFill>
                  <a:schemeClr val="tx1"/>
                </a:solidFill>
              </a:rPr>
              <a:t>  CNV  Methylation </a:t>
            </a:r>
          </a:p>
        </p:txBody>
      </p:sp>
      <p:cxnSp>
        <p:nvCxnSpPr>
          <p:cNvPr id="45" name="直接箭头连接符 44"/>
          <p:cNvCxnSpPr>
            <a:endCxn id="3" idx="1"/>
          </p:cNvCxnSpPr>
          <p:nvPr/>
        </p:nvCxnSpPr>
        <p:spPr>
          <a:xfrm flipV="1">
            <a:off x="3873711" y="1066168"/>
            <a:ext cx="600364" cy="331544"/>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873710" y="1632774"/>
            <a:ext cx="562366" cy="441667"/>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3987400" y="2119719"/>
            <a:ext cx="448676" cy="576034"/>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endCxn id="22" idx="1"/>
          </p:cNvCxnSpPr>
          <p:nvPr/>
        </p:nvCxnSpPr>
        <p:spPr>
          <a:xfrm flipV="1">
            <a:off x="4139952" y="4136383"/>
            <a:ext cx="403209" cy="415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4050251" y="2941818"/>
            <a:ext cx="430109" cy="1150510"/>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4012055" y="2827261"/>
            <a:ext cx="453990" cy="0"/>
          </a:xfrm>
          <a:prstGeom prst="straightConnector1">
            <a:avLst/>
          </a:prstGeom>
          <a:ln w="3810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3779914" y="1632771"/>
            <a:ext cx="725750" cy="1207192"/>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673017" y="1706023"/>
            <a:ext cx="2477548" cy="761747"/>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Find other drivers for ERG-fusion negative samples/populations?</a:t>
            </a:r>
          </a:p>
        </p:txBody>
      </p:sp>
      <p:cxnSp>
        <p:nvCxnSpPr>
          <p:cNvPr id="75" name="直接箭头连接符 74"/>
          <p:cNvCxnSpPr/>
          <p:nvPr/>
        </p:nvCxnSpPr>
        <p:spPr>
          <a:xfrm flipV="1">
            <a:off x="6384733" y="1057190"/>
            <a:ext cx="288311" cy="1002"/>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endCxn id="67" idx="1"/>
          </p:cNvCxnSpPr>
          <p:nvPr/>
        </p:nvCxnSpPr>
        <p:spPr>
          <a:xfrm>
            <a:off x="6384733" y="2086262"/>
            <a:ext cx="288311" cy="635"/>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21" idx="3"/>
          </p:cNvCxnSpPr>
          <p:nvPr/>
        </p:nvCxnSpPr>
        <p:spPr>
          <a:xfrm flipV="1">
            <a:off x="6339592" y="2928793"/>
            <a:ext cx="324992" cy="6388"/>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22" idx="3"/>
            <a:endCxn id="28" idx="1"/>
          </p:cNvCxnSpPr>
          <p:nvPr/>
        </p:nvCxnSpPr>
        <p:spPr>
          <a:xfrm>
            <a:off x="6383629" y="4136383"/>
            <a:ext cx="280955" cy="36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3" idx="1"/>
          </p:cNvCxnSpPr>
          <p:nvPr/>
        </p:nvCxnSpPr>
        <p:spPr>
          <a:xfrm flipV="1">
            <a:off x="3873711" y="1066196"/>
            <a:ext cx="600364" cy="1609065"/>
          </a:xfrm>
          <a:prstGeom prst="straightConnector1">
            <a:avLst/>
          </a:prstGeom>
          <a:ln w="38100">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63175" y="184156"/>
            <a:ext cx="2337840" cy="715580"/>
          </a:xfrm>
          <a:prstGeom prst="rect">
            <a:avLst/>
          </a:prstGeom>
          <a:noFill/>
        </p:spPr>
        <p:txBody>
          <a:bodyPr wrap="square" lIns="68537" tIns="34289" rIns="68537" bIns="34289" rtlCol="0">
            <a:spAutoFit/>
          </a:bodyPr>
          <a:lstStyle/>
          <a:p>
            <a:r>
              <a:rPr lang="en-US" altLang="zh-CN" sz="2100" b="1" dirty="0"/>
              <a:t>Analyses—multi-“omics” approach</a:t>
            </a:r>
          </a:p>
        </p:txBody>
      </p:sp>
      <p:sp>
        <p:nvSpPr>
          <p:cNvPr id="43" name="文本框 42"/>
          <p:cNvSpPr txBox="1"/>
          <p:nvPr/>
        </p:nvSpPr>
        <p:spPr>
          <a:xfrm>
            <a:off x="429988" y="4336992"/>
            <a:ext cx="1304204" cy="438581"/>
          </a:xfrm>
          <a:prstGeom prst="rect">
            <a:avLst/>
          </a:prstGeom>
          <a:noFill/>
        </p:spPr>
        <p:txBody>
          <a:bodyPr wrap="none" lIns="68537" tIns="34289" rIns="68537" bIns="34289" rtlCol="0">
            <a:spAutoFit/>
          </a:bodyPr>
          <a:lstStyle/>
          <a:p>
            <a:r>
              <a:rPr lang="en-US" altLang="zh-CN" sz="2400" b="1" dirty="0">
                <a:solidFill>
                  <a:srgbClr val="7030A0"/>
                </a:solidFill>
              </a:rPr>
              <a:t>Resource</a:t>
            </a:r>
          </a:p>
        </p:txBody>
      </p:sp>
      <p:sp>
        <p:nvSpPr>
          <p:cNvPr id="44" name="文本框 43"/>
          <p:cNvSpPr txBox="1"/>
          <p:nvPr/>
        </p:nvSpPr>
        <p:spPr>
          <a:xfrm>
            <a:off x="5018889" y="140339"/>
            <a:ext cx="693940" cy="392415"/>
          </a:xfrm>
          <a:prstGeom prst="rect">
            <a:avLst/>
          </a:prstGeom>
          <a:noFill/>
        </p:spPr>
        <p:txBody>
          <a:bodyPr wrap="none" lIns="68537" tIns="34289" rIns="68537" bIns="34289" rtlCol="0">
            <a:spAutoFit/>
          </a:bodyPr>
          <a:lstStyle/>
          <a:p>
            <a:r>
              <a:rPr lang="en-US" altLang="zh-CN" sz="2100" b="1" dirty="0"/>
              <a:t>Aims</a:t>
            </a:r>
          </a:p>
        </p:txBody>
      </p:sp>
      <p:sp>
        <p:nvSpPr>
          <p:cNvPr id="47" name="文本框 46"/>
          <p:cNvSpPr txBox="1"/>
          <p:nvPr/>
        </p:nvSpPr>
        <p:spPr>
          <a:xfrm>
            <a:off x="6545161" y="136976"/>
            <a:ext cx="2618120" cy="392415"/>
          </a:xfrm>
          <a:prstGeom prst="rect">
            <a:avLst/>
          </a:prstGeom>
          <a:noFill/>
        </p:spPr>
        <p:txBody>
          <a:bodyPr wrap="none" lIns="68537" tIns="34289" rIns="68537" bIns="34289" rtlCol="0">
            <a:spAutoFit/>
          </a:bodyPr>
          <a:lstStyle/>
          <a:p>
            <a:r>
              <a:rPr lang="en-US" altLang="zh-CN" sz="2100" b="1" dirty="0"/>
              <a:t>Questions/Hypothesis</a:t>
            </a:r>
          </a:p>
        </p:txBody>
      </p:sp>
      <p:sp>
        <p:nvSpPr>
          <p:cNvPr id="2" name="文本框 1"/>
          <p:cNvSpPr txBox="1"/>
          <p:nvPr/>
        </p:nvSpPr>
        <p:spPr>
          <a:xfrm>
            <a:off x="1742972" y="4726040"/>
            <a:ext cx="7278627" cy="346249"/>
          </a:xfrm>
          <a:prstGeom prst="rect">
            <a:avLst/>
          </a:prstGeom>
          <a:noFill/>
        </p:spPr>
        <p:txBody>
          <a:bodyPr wrap="none" lIns="68537" tIns="34289" rIns="68537" bIns="34289" rtlCol="0">
            <a:spAutoFit/>
          </a:bodyPr>
          <a:lstStyle/>
          <a:p>
            <a:r>
              <a:rPr lang="en-US" altLang="zh-CN" b="1" dirty="0"/>
              <a:t>Early Detection Markers for Screening, Diagnosis, Treatment and Prognosis</a:t>
            </a:r>
            <a:endParaRPr lang="zh-CN" altLang="en-US" b="1" dirty="0"/>
          </a:p>
        </p:txBody>
      </p:sp>
      <p:sp>
        <p:nvSpPr>
          <p:cNvPr id="14" name="文本框 13"/>
          <p:cNvSpPr txBox="1"/>
          <p:nvPr/>
        </p:nvSpPr>
        <p:spPr>
          <a:xfrm rot="1378625">
            <a:off x="1923929" y="3674956"/>
            <a:ext cx="1289703" cy="482438"/>
          </a:xfrm>
          <a:prstGeom prst="rect">
            <a:avLst/>
          </a:prstGeom>
          <a:noFill/>
        </p:spPr>
        <p:txBody>
          <a:bodyPr wrap="square" lIns="68537" tIns="34289" rIns="68537" bIns="34289" rtlCol="0">
            <a:spAutoFit/>
          </a:bodyPr>
          <a:lstStyle/>
          <a:p>
            <a:pPr algn="ctr">
              <a:lnSpc>
                <a:spcPts val="1600"/>
              </a:lnSpc>
            </a:pPr>
            <a:r>
              <a:rPr lang="en-US" altLang="zh-CN" sz="1600" dirty="0"/>
              <a:t>Microbiome level</a:t>
            </a:r>
            <a:endParaRPr lang="zh-CN" altLang="en-US" sz="1600" dirty="0"/>
          </a:p>
        </p:txBody>
      </p:sp>
      <p:cxnSp>
        <p:nvCxnSpPr>
          <p:cNvPr id="39" name="直接箭头连接符 38"/>
          <p:cNvCxnSpPr/>
          <p:nvPr/>
        </p:nvCxnSpPr>
        <p:spPr>
          <a:xfrm>
            <a:off x="4006303" y="2906390"/>
            <a:ext cx="453990" cy="0"/>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701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7911" y="1349075"/>
            <a:ext cx="8722565" cy="930273"/>
            <a:chOff x="97907" y="1349074"/>
            <a:chExt cx="8722565" cy="930273"/>
          </a:xfrm>
        </p:grpSpPr>
        <p:sp>
          <p:nvSpPr>
            <p:cNvPr id="16" name="矩形 15"/>
            <p:cNvSpPr/>
            <p:nvPr/>
          </p:nvSpPr>
          <p:spPr>
            <a:xfrm>
              <a:off x="144017" y="1349074"/>
              <a:ext cx="8676455" cy="930273"/>
            </a:xfrm>
            <a:prstGeom prst="rect">
              <a:avLst/>
            </a:prstGeom>
          </p:spPr>
          <p:style>
            <a:lnRef idx="1">
              <a:schemeClr val="accent3"/>
            </a:lnRef>
            <a:fillRef idx="2">
              <a:schemeClr val="accent3"/>
            </a:fillRef>
            <a:effectRef idx="1">
              <a:schemeClr val="accent3"/>
            </a:effectRef>
            <a:fontRef idx="minor">
              <a:schemeClr val="dk1"/>
            </a:fontRef>
          </p:style>
          <p:txBody>
            <a:bodyPr lIns="91392" tIns="45696" rIns="91392" bIns="45696" spcCol="0" rtlCol="0" anchor="ctr"/>
            <a:lstStyle/>
            <a:p>
              <a:pPr algn="ctr"/>
              <a:endParaRPr lang="zh-CN" altLang="en-US">
                <a:solidFill>
                  <a:prstClr val="black"/>
                </a:solidFill>
              </a:endParaRPr>
            </a:p>
          </p:txBody>
        </p:sp>
        <p:sp>
          <p:nvSpPr>
            <p:cNvPr id="7" name="五边形 6"/>
            <p:cNvSpPr/>
            <p:nvPr/>
          </p:nvSpPr>
          <p:spPr>
            <a:xfrm>
              <a:off x="1331643" y="1696253"/>
              <a:ext cx="515960" cy="299433"/>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lIns="68543" tIns="34289" rIns="68543" bIns="34289" rtlCol="0" anchor="ctr"/>
            <a:lstStyle/>
            <a:p>
              <a:pPr defTabSz="685307"/>
              <a:r>
                <a:rPr lang="en-US" altLang="zh-CN" dirty="0">
                  <a:solidFill>
                    <a:prstClr val="black"/>
                  </a:solidFill>
                </a:rPr>
                <a:t>1)</a:t>
              </a:r>
            </a:p>
          </p:txBody>
        </p:sp>
        <p:sp>
          <p:nvSpPr>
            <p:cNvPr id="10" name="矩形 9"/>
            <p:cNvSpPr/>
            <p:nvPr/>
          </p:nvSpPr>
          <p:spPr>
            <a:xfrm>
              <a:off x="97907" y="1419643"/>
              <a:ext cx="1063638" cy="646331"/>
            </a:xfrm>
            <a:prstGeom prst="rect">
              <a:avLst/>
            </a:prstGeom>
          </p:spPr>
          <p:txBody>
            <a:bodyPr wrap="square" lIns="91392" tIns="45696" rIns="91392" bIns="45696">
              <a:spAutoFit/>
            </a:bodyPr>
            <a:lstStyle/>
            <a:p>
              <a:r>
                <a:rPr lang="en-US" altLang="zh-CN" dirty="0" smtClean="0">
                  <a:solidFill>
                    <a:prstClr val="black"/>
                  </a:solidFill>
                </a:rPr>
                <a:t>Previous Work</a:t>
              </a:r>
              <a:endParaRPr lang="zh-CN" altLang="en-US" dirty="0">
                <a:solidFill>
                  <a:prstClr val="black"/>
                </a:solidFill>
              </a:endParaRPr>
            </a:p>
          </p:txBody>
        </p:sp>
        <p:sp>
          <p:nvSpPr>
            <p:cNvPr id="14" name="右大括号 13"/>
            <p:cNvSpPr/>
            <p:nvPr/>
          </p:nvSpPr>
          <p:spPr>
            <a:xfrm flipH="1">
              <a:off x="1005809" y="1563639"/>
              <a:ext cx="253824" cy="576064"/>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lIns="68543" tIns="34289" rIns="68543" bIns="34289" rtlCol="0" anchor="ctr"/>
            <a:lstStyle/>
            <a:p>
              <a:pPr algn="ctr" defTabSz="685307"/>
              <a:endParaRPr lang="zh-CN" altLang="en-US" sz="1400">
                <a:solidFill>
                  <a:prstClr val="black"/>
                </a:solidFill>
              </a:endParaRPr>
            </a:p>
          </p:txBody>
        </p:sp>
      </p:grpSp>
      <p:sp>
        <p:nvSpPr>
          <p:cNvPr id="2" name="标题 1"/>
          <p:cNvSpPr>
            <a:spLocks noGrp="1"/>
          </p:cNvSpPr>
          <p:nvPr>
            <p:ph type="title"/>
          </p:nvPr>
        </p:nvSpPr>
        <p:spPr>
          <a:xfrm>
            <a:off x="1129571" y="49450"/>
            <a:ext cx="7886700" cy="994172"/>
          </a:xfrm>
        </p:spPr>
        <p:txBody>
          <a:bodyPr/>
          <a:lstStyle/>
          <a:p>
            <a:r>
              <a:rPr lang="en-US" altLang="zh-CN" dirty="0"/>
              <a:t>C</a:t>
            </a:r>
            <a:r>
              <a:rPr lang="en-US" altLang="zh-CN" dirty="0" smtClean="0"/>
              <a:t>ontent</a:t>
            </a:r>
            <a:endParaRPr lang="zh-CN" altLang="en-US" dirty="0"/>
          </a:p>
        </p:txBody>
      </p:sp>
      <p:sp>
        <p:nvSpPr>
          <p:cNvPr id="3" name="内容占位符 2"/>
          <p:cNvSpPr>
            <a:spLocks noGrp="1"/>
          </p:cNvSpPr>
          <p:nvPr>
            <p:ph idx="1"/>
          </p:nvPr>
        </p:nvSpPr>
        <p:spPr>
          <a:xfrm>
            <a:off x="1916463" y="1372048"/>
            <a:ext cx="7192045" cy="3263504"/>
          </a:xfrm>
        </p:spPr>
        <p:txBody>
          <a:bodyPr>
            <a:normAutofit/>
          </a:bodyPr>
          <a:lstStyle/>
          <a:p>
            <a:pPr marL="0" indent="0">
              <a:buNone/>
            </a:pPr>
            <a:r>
              <a:rPr lang="en-US" altLang="zh-CN" dirty="0" smtClean="0">
                <a:solidFill>
                  <a:prstClr val="black"/>
                </a:solidFill>
              </a:rPr>
              <a:t>Development of the workflow </a:t>
            </a:r>
            <a:r>
              <a:rPr lang="en-US" altLang="zh-CN" dirty="0">
                <a:solidFill>
                  <a:prstClr val="black"/>
                </a:solidFill>
              </a:rPr>
              <a:t>to identify microbes </a:t>
            </a:r>
            <a:r>
              <a:rPr lang="en-US" altLang="zh-CN" dirty="0" smtClean="0">
                <a:solidFill>
                  <a:prstClr val="black"/>
                </a:solidFill>
              </a:rPr>
              <a:t>from WGS data of prostate cancer samples – Actually, only the data of control blood sample were analyzed </a:t>
            </a:r>
          </a:p>
          <a:p>
            <a:pPr marL="0" indent="0">
              <a:buNone/>
            </a:pPr>
            <a:endParaRPr lang="en-US" altLang="zh-CN" dirty="0">
              <a:solidFill>
                <a:prstClr val="black"/>
              </a:solidFill>
            </a:endParaRPr>
          </a:p>
          <a:p>
            <a:pPr marL="0" indent="0">
              <a:buNone/>
            </a:pPr>
            <a:endParaRPr lang="en-US" altLang="zh-CN" dirty="0" smtClean="0">
              <a:solidFill>
                <a:prstClr val="black"/>
              </a:solidFill>
            </a:endParaRPr>
          </a:p>
          <a:p>
            <a:pPr marL="0" indent="0">
              <a:buNone/>
            </a:pPr>
            <a:r>
              <a:rPr lang="en-US" altLang="zh-CN" dirty="0">
                <a:solidFill>
                  <a:prstClr val="black"/>
                </a:solidFill>
              </a:rPr>
              <a:t>Improve the procedures of </a:t>
            </a:r>
            <a:r>
              <a:rPr lang="en-US" altLang="zh-CN" dirty="0" smtClean="0">
                <a:solidFill>
                  <a:prstClr val="black"/>
                </a:solidFill>
              </a:rPr>
              <a:t>microbes identification workflow</a:t>
            </a:r>
            <a:endParaRPr lang="en-US" altLang="zh-CN" dirty="0">
              <a:solidFill>
                <a:prstClr val="black"/>
              </a:solidFill>
            </a:endParaRPr>
          </a:p>
          <a:p>
            <a:pPr marL="0" indent="0">
              <a:buNone/>
            </a:pPr>
            <a:endParaRPr lang="en-US" altLang="zh-CN" dirty="0">
              <a:solidFill>
                <a:prstClr val="black"/>
              </a:solidFill>
            </a:endParaRPr>
          </a:p>
          <a:p>
            <a:pPr marL="0" indent="0">
              <a:buNone/>
            </a:pPr>
            <a:r>
              <a:rPr lang="en-US" altLang="zh-CN" sz="2000" dirty="0"/>
              <a:t>Compare the distribution of microbes in prostate cancer tissues and blood</a:t>
            </a:r>
            <a:endParaRPr lang="en-US" altLang="zh-CN" dirty="0" smtClean="0">
              <a:solidFill>
                <a:prstClr val="black"/>
              </a:solidFill>
            </a:endParaRPr>
          </a:p>
          <a:p>
            <a:pPr marL="0" indent="0">
              <a:buNone/>
            </a:pPr>
            <a:endParaRPr lang="en-US" altLang="zh-CN" dirty="0">
              <a:solidFill>
                <a:prstClr val="black"/>
              </a:solidFill>
            </a:endParaRPr>
          </a:p>
        </p:txBody>
      </p:sp>
      <p:grpSp>
        <p:nvGrpSpPr>
          <p:cNvPr id="6" name="组合 5"/>
          <p:cNvGrpSpPr/>
          <p:nvPr/>
        </p:nvGrpSpPr>
        <p:grpSpPr>
          <a:xfrm>
            <a:off x="84594" y="3147814"/>
            <a:ext cx="1759859" cy="1080120"/>
            <a:chOff x="84590" y="3147814"/>
            <a:chExt cx="1759859" cy="1080120"/>
          </a:xfrm>
        </p:grpSpPr>
        <p:sp>
          <p:nvSpPr>
            <p:cNvPr id="8" name="五边形 7"/>
            <p:cNvSpPr/>
            <p:nvPr/>
          </p:nvSpPr>
          <p:spPr>
            <a:xfrm>
              <a:off x="1328489" y="3147814"/>
              <a:ext cx="515960" cy="299433"/>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543" tIns="34289" rIns="68543" bIns="34289" rtlCol="0" anchor="ctr"/>
            <a:lstStyle/>
            <a:p>
              <a:pPr defTabSz="685307"/>
              <a:r>
                <a:rPr lang="en-US" altLang="zh-CN" dirty="0">
                  <a:solidFill>
                    <a:prstClr val="black"/>
                  </a:solidFill>
                </a:rPr>
                <a:t>2)</a:t>
              </a:r>
            </a:p>
          </p:txBody>
        </p:sp>
        <p:sp>
          <p:nvSpPr>
            <p:cNvPr id="9" name="五边形 8"/>
            <p:cNvSpPr/>
            <p:nvPr/>
          </p:nvSpPr>
          <p:spPr>
            <a:xfrm>
              <a:off x="1328489" y="3928501"/>
              <a:ext cx="515960" cy="299433"/>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543" tIns="34289" rIns="68543" bIns="34289" rtlCol="0" anchor="ctr"/>
            <a:lstStyle/>
            <a:p>
              <a:pPr defTabSz="685307"/>
              <a:r>
                <a:rPr lang="en-US" altLang="zh-CN" dirty="0">
                  <a:solidFill>
                    <a:prstClr val="black"/>
                  </a:solidFill>
                </a:rPr>
                <a:t>3)</a:t>
              </a:r>
            </a:p>
          </p:txBody>
        </p:sp>
        <p:sp>
          <p:nvSpPr>
            <p:cNvPr id="11" name="矩形 10"/>
            <p:cNvSpPr/>
            <p:nvPr/>
          </p:nvSpPr>
          <p:spPr>
            <a:xfrm>
              <a:off x="84590" y="3365600"/>
              <a:ext cx="937898" cy="646331"/>
            </a:xfrm>
            <a:prstGeom prst="rect">
              <a:avLst/>
            </a:prstGeom>
          </p:spPr>
          <p:txBody>
            <a:bodyPr wrap="square" lIns="91392" tIns="45696" rIns="91392" bIns="45696">
              <a:spAutoFit/>
            </a:bodyPr>
            <a:lstStyle/>
            <a:p>
              <a:r>
                <a:rPr lang="en-US" altLang="zh-CN" dirty="0" smtClean="0">
                  <a:solidFill>
                    <a:prstClr val="black"/>
                  </a:solidFill>
                </a:rPr>
                <a:t>Current Work</a:t>
              </a:r>
              <a:endParaRPr lang="zh-CN" altLang="en-US" dirty="0">
                <a:solidFill>
                  <a:prstClr val="black"/>
                </a:solidFill>
              </a:endParaRPr>
            </a:p>
          </p:txBody>
        </p:sp>
        <p:sp>
          <p:nvSpPr>
            <p:cNvPr id="15" name="右大括号 14"/>
            <p:cNvSpPr/>
            <p:nvPr/>
          </p:nvSpPr>
          <p:spPr>
            <a:xfrm flipH="1">
              <a:off x="1002655" y="3147814"/>
              <a:ext cx="253824" cy="1011087"/>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lIns="68543" tIns="34289" rIns="68543" bIns="34289" rtlCol="0" anchor="ctr"/>
            <a:lstStyle/>
            <a:p>
              <a:pPr algn="ctr" defTabSz="685307"/>
              <a:endParaRPr lang="zh-CN" altLang="en-US" sz="1400">
                <a:solidFill>
                  <a:prstClr val="black"/>
                </a:solidFill>
              </a:endParaRPr>
            </a:p>
          </p:txBody>
        </p:sp>
      </p:grpSp>
      <p:sp>
        <p:nvSpPr>
          <p:cNvPr id="17" name="五边形 16"/>
          <p:cNvSpPr/>
          <p:nvPr/>
        </p:nvSpPr>
        <p:spPr>
          <a:xfrm>
            <a:off x="0" y="360785"/>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defTabSz="342704"/>
            <a:endParaRPr lang="en-US" altLang="zh-CN" dirty="0">
              <a:solidFill>
                <a:prstClr val="black"/>
              </a:solidFill>
            </a:endParaRPr>
          </a:p>
        </p:txBody>
      </p:sp>
    </p:spTree>
    <p:extLst>
      <p:ext uri="{BB962C8B-B14F-4D97-AF65-F5344CB8AC3E}">
        <p14:creationId xmlns:p14="http://schemas.microsoft.com/office/powerpoint/2010/main" val="3138294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414463" y="828677"/>
            <a:ext cx="2841075" cy="478785"/>
          </a:xfrm>
          <a:prstGeom prst="roundRect">
            <a:avLst/>
          </a:prstGeom>
          <a:solidFill>
            <a:schemeClr val="accent6">
              <a:lumMod val="40000"/>
              <a:lumOff val="60000"/>
            </a:schemeClr>
          </a:solidFill>
          <a:ln>
            <a:solidFill>
              <a:schemeClr val="bg1">
                <a:alpha val="2000"/>
              </a:schemeClr>
            </a:solidFill>
          </a:ln>
        </p:spPr>
        <p:style>
          <a:lnRef idx="1">
            <a:schemeClr val="accent1"/>
          </a:lnRef>
          <a:fillRef idx="2">
            <a:schemeClr val="accent1"/>
          </a:fillRef>
          <a:effectRef idx="1">
            <a:schemeClr val="accent1"/>
          </a:effectRef>
          <a:fontRef idx="minor">
            <a:schemeClr val="dk1"/>
          </a:fontRef>
        </p:style>
        <p:txBody>
          <a:bodyPr lIns="68547" tIns="34289" rIns="68547" bIns="34289" anchor="ctr"/>
          <a:lstStyle/>
          <a:p>
            <a:pPr algn="ctr" defTabSz="685431">
              <a:defRPr/>
            </a:pPr>
            <a:r>
              <a:rPr lang="en-US" altLang="zh-CN" sz="1500" dirty="0">
                <a:solidFill>
                  <a:prstClr val="black"/>
                </a:solidFill>
              </a:rPr>
              <a:t> Sequencing Reads (WGS)</a:t>
            </a:r>
          </a:p>
          <a:p>
            <a:pPr algn="ctr" defTabSz="685431">
              <a:defRPr/>
            </a:pPr>
            <a:r>
              <a:rPr lang="en-US" altLang="zh-CN" sz="1500" dirty="0">
                <a:solidFill>
                  <a:prstClr val="black"/>
                </a:solidFill>
              </a:rPr>
              <a:t>(14 tumor-blood pairs; 7 CA, 7 AA)</a:t>
            </a:r>
            <a:endParaRPr lang="zh-CN" altLang="en-US" sz="1500" dirty="0">
              <a:solidFill>
                <a:prstClr val="black"/>
              </a:solidFill>
            </a:endParaRPr>
          </a:p>
        </p:txBody>
      </p:sp>
      <p:sp>
        <p:nvSpPr>
          <p:cNvPr id="5" name="圆角矩形 4"/>
          <p:cNvSpPr/>
          <p:nvPr/>
        </p:nvSpPr>
        <p:spPr>
          <a:xfrm>
            <a:off x="1534817" y="1627543"/>
            <a:ext cx="3202453" cy="401792"/>
          </a:xfrm>
          <a:prstGeom prst="roundRect">
            <a:avLst/>
          </a:prstGeom>
          <a:solidFill>
            <a:schemeClr val="accent6">
              <a:lumMod val="40000"/>
              <a:lumOff val="60000"/>
            </a:schemeClr>
          </a:solidFill>
          <a:ln>
            <a:solidFill>
              <a:schemeClr val="bg1">
                <a:alpha val="2000"/>
              </a:schemeClr>
            </a:solidFill>
          </a:ln>
        </p:spPr>
        <p:style>
          <a:lnRef idx="1">
            <a:schemeClr val="accent1"/>
          </a:lnRef>
          <a:fillRef idx="2">
            <a:schemeClr val="accent1"/>
          </a:fillRef>
          <a:effectRef idx="1">
            <a:schemeClr val="accent1"/>
          </a:effectRef>
          <a:fontRef idx="minor">
            <a:schemeClr val="dk1"/>
          </a:fontRef>
        </p:style>
        <p:txBody>
          <a:bodyPr lIns="68547" tIns="34289" rIns="68547" bIns="34289" anchor="ctr"/>
          <a:lstStyle/>
          <a:p>
            <a:pPr algn="ctr" defTabSz="685431">
              <a:defRPr/>
            </a:pPr>
            <a:r>
              <a:rPr lang="en-US" altLang="zh-CN" sz="1500" dirty="0">
                <a:solidFill>
                  <a:prstClr val="black"/>
                </a:solidFill>
              </a:rPr>
              <a:t>Reads not mapped to human genome</a:t>
            </a:r>
            <a:endParaRPr lang="zh-CN" altLang="en-US" sz="1500" dirty="0">
              <a:solidFill>
                <a:prstClr val="black"/>
              </a:solidFill>
            </a:endParaRPr>
          </a:p>
        </p:txBody>
      </p:sp>
      <p:sp>
        <p:nvSpPr>
          <p:cNvPr id="6" name="下箭头 5"/>
          <p:cNvSpPr/>
          <p:nvPr/>
        </p:nvSpPr>
        <p:spPr>
          <a:xfrm>
            <a:off x="3005881" y="1371127"/>
            <a:ext cx="248420" cy="221418"/>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endParaRPr lang="zh-CN" altLang="en-US" sz="1500">
              <a:solidFill>
                <a:prstClr val="white"/>
              </a:solidFill>
            </a:endParaRPr>
          </a:p>
        </p:txBody>
      </p:sp>
      <p:sp>
        <p:nvSpPr>
          <p:cNvPr id="9" name="下箭头 8"/>
          <p:cNvSpPr/>
          <p:nvPr/>
        </p:nvSpPr>
        <p:spPr>
          <a:xfrm>
            <a:off x="3011281" y="2125026"/>
            <a:ext cx="249500" cy="199816"/>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endParaRPr lang="zh-CN" altLang="en-US" sz="1500">
              <a:solidFill>
                <a:prstClr val="white"/>
              </a:solidFill>
            </a:endParaRPr>
          </a:p>
        </p:txBody>
      </p:sp>
      <p:sp>
        <p:nvSpPr>
          <p:cNvPr id="10" name="圆角矩形 9"/>
          <p:cNvSpPr/>
          <p:nvPr/>
        </p:nvSpPr>
        <p:spPr>
          <a:xfrm>
            <a:off x="2014383" y="2334070"/>
            <a:ext cx="2272499" cy="386671"/>
          </a:xfrm>
          <a:prstGeom prst="roundRect">
            <a:avLst/>
          </a:prstGeom>
          <a:solidFill>
            <a:schemeClr val="accent6">
              <a:lumMod val="40000"/>
              <a:lumOff val="60000"/>
            </a:schemeClr>
          </a:solidFill>
          <a:ln>
            <a:solidFill>
              <a:schemeClr val="bg1">
                <a:alpha val="2000"/>
              </a:schemeClr>
            </a:solidFill>
          </a:ln>
        </p:spPr>
        <p:style>
          <a:lnRef idx="1">
            <a:schemeClr val="accent1"/>
          </a:lnRef>
          <a:fillRef idx="2">
            <a:schemeClr val="accent1"/>
          </a:fillRef>
          <a:effectRef idx="1">
            <a:schemeClr val="accent1"/>
          </a:effectRef>
          <a:fontRef idx="minor">
            <a:schemeClr val="dk1"/>
          </a:fontRef>
        </p:style>
        <p:txBody>
          <a:bodyPr lIns="68547" tIns="34289" rIns="68547" bIns="34289" anchor="ctr"/>
          <a:lstStyle/>
          <a:p>
            <a:pPr algn="ctr" defTabSz="685431">
              <a:defRPr/>
            </a:pPr>
            <a:r>
              <a:rPr lang="en-US" altLang="zh-CN" sz="1500" dirty="0">
                <a:solidFill>
                  <a:prstClr val="black"/>
                </a:solidFill>
              </a:rPr>
              <a:t>Qualified Reads </a:t>
            </a:r>
            <a:endParaRPr lang="zh-CN" altLang="en-US" sz="1500" dirty="0">
              <a:solidFill>
                <a:prstClr val="black"/>
              </a:solidFill>
            </a:endParaRPr>
          </a:p>
        </p:txBody>
      </p:sp>
      <p:sp>
        <p:nvSpPr>
          <p:cNvPr id="11" name="圆角矩形 10"/>
          <p:cNvSpPr/>
          <p:nvPr/>
        </p:nvSpPr>
        <p:spPr>
          <a:xfrm>
            <a:off x="4670863" y="1023117"/>
            <a:ext cx="3797540" cy="54338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r>
              <a:rPr lang="en-US" altLang="zh-CN" sz="1400" dirty="0">
                <a:solidFill>
                  <a:prstClr val="black"/>
                </a:solidFill>
              </a:rPr>
              <a:t>Mapping to human reference genome (hg19 and additional assembled human genome) (</a:t>
            </a:r>
            <a:r>
              <a:rPr lang="en-US" altLang="zh-CN" sz="1400" dirty="0">
                <a:solidFill>
                  <a:srgbClr val="70AD47"/>
                </a:solidFill>
              </a:rPr>
              <a:t>BWA</a:t>
            </a:r>
            <a:r>
              <a:rPr lang="en-US" altLang="zh-CN" sz="1400" dirty="0">
                <a:solidFill>
                  <a:prstClr val="black"/>
                </a:solidFill>
              </a:rPr>
              <a:t>) </a:t>
            </a:r>
            <a:endParaRPr lang="zh-CN" altLang="en-US" sz="1400" dirty="0">
              <a:solidFill>
                <a:prstClr val="black"/>
              </a:solidFill>
            </a:endParaRPr>
          </a:p>
        </p:txBody>
      </p:sp>
      <p:sp>
        <p:nvSpPr>
          <p:cNvPr id="12" name="圆角矩形 11"/>
          <p:cNvSpPr/>
          <p:nvPr/>
        </p:nvSpPr>
        <p:spPr>
          <a:xfrm>
            <a:off x="5017020" y="1938782"/>
            <a:ext cx="3252979" cy="56056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6" tIns="34289" rIns="68546" bIns="34289"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1400" dirty="0">
                <a:solidFill>
                  <a:prstClr val="black"/>
                </a:solidFill>
              </a:rPr>
              <a:t>Filtering Repeats and Low Complexity DNA sequences (</a:t>
            </a:r>
            <a:r>
              <a:rPr lang="en-US" altLang="zh-CN" sz="1400" dirty="0">
                <a:solidFill>
                  <a:srgbClr val="70AD47"/>
                </a:solidFill>
              </a:rPr>
              <a:t>RepeatMasker</a:t>
            </a:r>
            <a:r>
              <a:rPr lang="en-US" altLang="zh-CN" sz="1400" dirty="0">
                <a:solidFill>
                  <a:prstClr val="black"/>
                </a:solidFill>
              </a:rPr>
              <a:t>)</a:t>
            </a:r>
          </a:p>
        </p:txBody>
      </p:sp>
      <p:sp>
        <p:nvSpPr>
          <p:cNvPr id="13" name="下箭头 12"/>
          <p:cNvSpPr/>
          <p:nvPr/>
        </p:nvSpPr>
        <p:spPr>
          <a:xfrm>
            <a:off x="3027481" y="2809716"/>
            <a:ext cx="246260" cy="213857"/>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endParaRPr lang="zh-CN" altLang="en-US" sz="1500">
              <a:solidFill>
                <a:prstClr val="white"/>
              </a:solidFill>
            </a:endParaRPr>
          </a:p>
        </p:txBody>
      </p:sp>
      <p:sp>
        <p:nvSpPr>
          <p:cNvPr id="18" name="圆角矩形 17"/>
          <p:cNvSpPr/>
          <p:nvPr/>
        </p:nvSpPr>
        <p:spPr>
          <a:xfrm>
            <a:off x="1947217" y="3756380"/>
            <a:ext cx="2339665" cy="37586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r>
              <a:rPr lang="en-US" altLang="zh-CN" sz="1500" dirty="0">
                <a:solidFill>
                  <a:prstClr val="black"/>
                </a:solidFill>
              </a:rPr>
              <a:t>Reads free of human DNA</a:t>
            </a:r>
          </a:p>
        </p:txBody>
      </p:sp>
      <p:sp>
        <p:nvSpPr>
          <p:cNvPr id="25" name="圆角矩形 24"/>
          <p:cNvSpPr/>
          <p:nvPr/>
        </p:nvSpPr>
        <p:spPr>
          <a:xfrm>
            <a:off x="4670863" y="2672405"/>
            <a:ext cx="3797540" cy="45039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r>
              <a:rPr lang="en-US" altLang="zh-CN" sz="1400" dirty="0">
                <a:solidFill>
                  <a:prstClr val="black"/>
                </a:solidFill>
              </a:rPr>
              <a:t>Mapping to human reference database (</a:t>
            </a:r>
            <a:r>
              <a:rPr lang="en-US" altLang="zh-CN" sz="1400" dirty="0">
                <a:solidFill>
                  <a:srgbClr val="70AD47"/>
                </a:solidFill>
              </a:rPr>
              <a:t>MegaBlast</a:t>
            </a:r>
            <a:r>
              <a:rPr lang="en-US" altLang="zh-CN" sz="1400" dirty="0">
                <a:solidFill>
                  <a:prstClr val="black"/>
                </a:solidFill>
              </a:rPr>
              <a:t>) </a:t>
            </a:r>
            <a:endParaRPr lang="zh-CN" altLang="en-US" sz="1400" dirty="0">
              <a:solidFill>
                <a:prstClr val="black"/>
              </a:solidFill>
            </a:endParaRPr>
          </a:p>
        </p:txBody>
      </p:sp>
      <p:sp>
        <p:nvSpPr>
          <p:cNvPr id="26" name="下箭头 25"/>
          <p:cNvSpPr/>
          <p:nvPr/>
        </p:nvSpPr>
        <p:spPr>
          <a:xfrm>
            <a:off x="3018862" y="3500059"/>
            <a:ext cx="254899" cy="229974"/>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6" tIns="34289" rIns="68546" bIns="34289"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a:solidFill>
                <a:prstClr val="white"/>
              </a:solidFill>
            </a:endParaRPr>
          </a:p>
        </p:txBody>
      </p:sp>
      <p:cxnSp>
        <p:nvCxnSpPr>
          <p:cNvPr id="38" name="直接箭头连接符 37"/>
          <p:cNvCxnSpPr/>
          <p:nvPr/>
        </p:nvCxnSpPr>
        <p:spPr>
          <a:xfrm flipH="1">
            <a:off x="4370028" y="2358347"/>
            <a:ext cx="506560" cy="146891"/>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2137204" y="3056025"/>
            <a:ext cx="2054322" cy="365069"/>
          </a:xfrm>
          <a:prstGeom prst="roundRect">
            <a:avLst/>
          </a:prstGeom>
          <a:solidFill>
            <a:schemeClr val="accent6">
              <a:lumMod val="40000"/>
              <a:lumOff val="60000"/>
            </a:schemeClr>
          </a:solidFill>
          <a:ln>
            <a:solidFill>
              <a:schemeClr val="bg1">
                <a:alpha val="2000"/>
              </a:schemeClr>
            </a:solidFill>
          </a:ln>
        </p:spPr>
        <p:style>
          <a:lnRef idx="1">
            <a:schemeClr val="accent1"/>
          </a:lnRef>
          <a:fillRef idx="2">
            <a:schemeClr val="accent1"/>
          </a:fillRef>
          <a:effectRef idx="1">
            <a:schemeClr val="accent1"/>
          </a:effectRef>
          <a:fontRef idx="minor">
            <a:schemeClr val="dk1"/>
          </a:fontRef>
        </p:style>
        <p:txBody>
          <a:bodyPr lIns="68547" tIns="34289" rIns="68547" bIns="34289" anchor="ctr"/>
          <a:lstStyle/>
          <a:p>
            <a:pPr algn="ctr" defTabSz="685431">
              <a:defRPr/>
            </a:pPr>
            <a:r>
              <a:rPr lang="en-US" altLang="zh-CN" sz="1500" dirty="0">
                <a:solidFill>
                  <a:prstClr val="black"/>
                </a:solidFill>
              </a:rPr>
              <a:t>Remaining Reads</a:t>
            </a:r>
            <a:endParaRPr lang="zh-CN" altLang="en-US" sz="1500" dirty="0">
              <a:solidFill>
                <a:prstClr val="black"/>
              </a:solidFill>
            </a:endParaRPr>
          </a:p>
        </p:txBody>
      </p:sp>
      <p:sp>
        <p:nvSpPr>
          <p:cNvPr id="33" name="下箭头 32"/>
          <p:cNvSpPr/>
          <p:nvPr/>
        </p:nvSpPr>
        <p:spPr>
          <a:xfrm rot="1460810">
            <a:off x="6424370" y="3537800"/>
            <a:ext cx="211697" cy="209537"/>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6" tIns="34289" rIns="68546" bIns="34289"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a:solidFill>
                <a:prstClr val="white"/>
              </a:solidFill>
            </a:endParaRPr>
          </a:p>
        </p:txBody>
      </p:sp>
      <p:sp>
        <p:nvSpPr>
          <p:cNvPr id="34833" name="矩形 33"/>
          <p:cNvSpPr>
            <a:spLocks noChangeArrowheads="1"/>
          </p:cNvSpPr>
          <p:nvPr/>
        </p:nvSpPr>
        <p:spPr bwMode="auto">
          <a:xfrm>
            <a:off x="1310147" y="78496"/>
            <a:ext cx="636926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89" rIns="68547" bIns="34289">
            <a:spAutoFit/>
          </a:bodyPr>
          <a:lstStyle/>
          <a:p>
            <a:pPr defTabSz="310914" eaLnBrk="0" fontAlgn="base" hangingPunct="0">
              <a:spcBef>
                <a:spcPct val="0"/>
              </a:spcBef>
              <a:spcAft>
                <a:spcPct val="0"/>
              </a:spcAft>
            </a:pPr>
            <a:r>
              <a:rPr lang="en-US" altLang="zh-CN" sz="2700" dirty="0">
                <a:solidFill>
                  <a:srgbClr val="222222"/>
                </a:solidFill>
                <a:latin typeface="Calibri Light" panose="020F0302020204030204"/>
                <a:cs typeface="Calibri" panose="020F0502020204030204" pitchFamily="34" charset="0"/>
              </a:rPr>
              <a:t>Method: remove human sequences</a:t>
            </a:r>
          </a:p>
        </p:txBody>
      </p:sp>
      <p:cxnSp>
        <p:nvCxnSpPr>
          <p:cNvPr id="17" name="直接箭头连接符 16"/>
          <p:cNvCxnSpPr/>
          <p:nvPr/>
        </p:nvCxnSpPr>
        <p:spPr>
          <a:xfrm>
            <a:off x="4150771" y="1147571"/>
            <a:ext cx="402872" cy="133931"/>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4790180" y="1630349"/>
            <a:ext cx="173894" cy="182535"/>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4790180" y="2001898"/>
            <a:ext cx="173894" cy="93968"/>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4351687" y="2633768"/>
            <a:ext cx="286223" cy="85327"/>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4237177" y="3020418"/>
            <a:ext cx="329426" cy="12853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圆角矩形 56"/>
          <p:cNvSpPr/>
          <p:nvPr/>
        </p:nvSpPr>
        <p:spPr>
          <a:xfrm>
            <a:off x="4737255" y="3342823"/>
            <a:ext cx="3603286" cy="43365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anchor="ctr"/>
          <a:lstStyle/>
          <a:p>
            <a:pPr algn="ctr" defTabSz="685431">
              <a:defRPr/>
            </a:pPr>
            <a:r>
              <a:rPr lang="en-US" altLang="zh-CN" sz="1400" dirty="0">
                <a:solidFill>
                  <a:prstClr val="black"/>
                </a:solidFill>
              </a:rPr>
              <a:t>Mapping to human reference database (</a:t>
            </a:r>
            <a:r>
              <a:rPr lang="en-US" altLang="zh-CN" sz="1400" dirty="0">
                <a:solidFill>
                  <a:srgbClr val="70AD47"/>
                </a:solidFill>
              </a:rPr>
              <a:t>Blastn</a:t>
            </a:r>
            <a:r>
              <a:rPr lang="en-US" altLang="zh-CN" sz="1400" dirty="0">
                <a:solidFill>
                  <a:prstClr val="black"/>
                </a:solidFill>
              </a:rPr>
              <a:t>) </a:t>
            </a:r>
            <a:endParaRPr lang="zh-CN" altLang="en-US" sz="1400" dirty="0">
              <a:solidFill>
                <a:prstClr val="black"/>
              </a:solidFill>
            </a:endParaRPr>
          </a:p>
        </p:txBody>
      </p:sp>
      <p:cxnSp>
        <p:nvCxnSpPr>
          <p:cNvPr id="58" name="直接箭头连接符 57"/>
          <p:cNvCxnSpPr/>
          <p:nvPr/>
        </p:nvCxnSpPr>
        <p:spPr>
          <a:xfrm>
            <a:off x="4255538" y="3282879"/>
            <a:ext cx="300264" cy="11989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4300429" y="3638664"/>
            <a:ext cx="329426" cy="12853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下箭头 65"/>
          <p:cNvSpPr/>
          <p:nvPr/>
        </p:nvSpPr>
        <p:spPr>
          <a:xfrm>
            <a:off x="3018863" y="4184911"/>
            <a:ext cx="235459" cy="248279"/>
          </a:xfrm>
          <a:prstGeom prst="downArrow">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6" tIns="34289" rIns="68546" bIns="34289"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500">
              <a:solidFill>
                <a:prstClr val="white"/>
              </a:solidFill>
            </a:endParaRPr>
          </a:p>
        </p:txBody>
      </p:sp>
      <p:sp>
        <p:nvSpPr>
          <p:cNvPr id="40" name="圆角矩形 5"/>
          <p:cNvSpPr/>
          <p:nvPr/>
        </p:nvSpPr>
        <p:spPr>
          <a:xfrm>
            <a:off x="1660521" y="4477476"/>
            <a:ext cx="3007690" cy="41861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Clean Reads</a:t>
            </a:r>
            <a:r>
              <a:rPr lang="zh-CN" altLang="en-US" sz="1400" dirty="0">
                <a:solidFill>
                  <a:prstClr val="black"/>
                </a:solidFill>
              </a:rPr>
              <a:t> </a:t>
            </a:r>
            <a:r>
              <a:rPr lang="en-US" altLang="zh-CN" sz="1400" dirty="0">
                <a:solidFill>
                  <a:prstClr val="black"/>
                </a:solidFill>
              </a:rPr>
              <a:t>for</a:t>
            </a:r>
            <a:r>
              <a:rPr lang="zh-CN" altLang="en-US" sz="1400" dirty="0">
                <a:solidFill>
                  <a:prstClr val="black"/>
                </a:solidFill>
              </a:rPr>
              <a:t> </a:t>
            </a:r>
            <a:r>
              <a:rPr lang="en-US" altLang="zh-CN" sz="1400" dirty="0">
                <a:solidFill>
                  <a:prstClr val="black"/>
                </a:solidFill>
              </a:rPr>
              <a:t>microbiome</a:t>
            </a:r>
            <a:r>
              <a:rPr lang="zh-CN" altLang="en-US" sz="1400" dirty="0">
                <a:solidFill>
                  <a:prstClr val="black"/>
                </a:solidFill>
              </a:rPr>
              <a:t> </a:t>
            </a:r>
            <a:r>
              <a:rPr lang="en-US" altLang="zh-CN" sz="1400" dirty="0">
                <a:solidFill>
                  <a:prstClr val="black"/>
                </a:solidFill>
              </a:rPr>
              <a:t>detection</a:t>
            </a:r>
            <a:endParaRPr lang="zh-CN" altLang="en-US" sz="1400" dirty="0">
              <a:solidFill>
                <a:prstClr val="black"/>
              </a:solidFill>
            </a:endParaRPr>
          </a:p>
        </p:txBody>
      </p:sp>
    </p:spTree>
    <p:extLst>
      <p:ext uri="{BB962C8B-B14F-4D97-AF65-F5344CB8AC3E}">
        <p14:creationId xmlns:p14="http://schemas.microsoft.com/office/powerpoint/2010/main" val="3358505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0" y="21634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defTabSz="342704"/>
            <a:endParaRPr lang="en-US" altLang="zh-CN" dirty="0">
              <a:solidFill>
                <a:prstClr val="black"/>
              </a:solidFill>
            </a:endParaRPr>
          </a:p>
        </p:txBody>
      </p:sp>
      <p:graphicFrame>
        <p:nvGraphicFramePr>
          <p:cNvPr id="14" name="图表 13"/>
          <p:cNvGraphicFramePr>
            <a:graphicFrameLocks/>
          </p:cNvGraphicFramePr>
          <p:nvPr>
            <p:extLst/>
          </p:nvPr>
        </p:nvGraphicFramePr>
        <p:xfrm>
          <a:off x="3753" y="947525"/>
          <a:ext cx="5593313" cy="3322582"/>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图片 4"/>
          <p:cNvPicPr>
            <a:picLocks noChangeAspect="1"/>
          </p:cNvPicPr>
          <p:nvPr/>
        </p:nvPicPr>
        <p:blipFill>
          <a:blip r:embed="rId4"/>
          <a:stretch>
            <a:fillRect/>
          </a:stretch>
        </p:blipFill>
        <p:spPr>
          <a:xfrm>
            <a:off x="5478928" y="1420906"/>
            <a:ext cx="3665072" cy="3028821"/>
          </a:xfrm>
          <a:prstGeom prst="rect">
            <a:avLst/>
          </a:prstGeom>
        </p:spPr>
      </p:pic>
      <p:sp>
        <p:nvSpPr>
          <p:cNvPr id="16" name="文本框 15"/>
          <p:cNvSpPr txBox="1"/>
          <p:nvPr/>
        </p:nvSpPr>
        <p:spPr>
          <a:xfrm>
            <a:off x="6801703" y="2669816"/>
            <a:ext cx="353876" cy="186146"/>
          </a:xfrm>
          <a:prstGeom prst="rect">
            <a:avLst/>
          </a:prstGeom>
          <a:noFill/>
        </p:spPr>
        <p:txBody>
          <a:bodyPr vert="eaVert" wrap="square" lIns="68547" tIns="34289" rIns="68547" bIns="34289" rtlCol="0">
            <a:spAutoFit/>
          </a:bodyPr>
          <a:lstStyle/>
          <a:p>
            <a:pPr defTabSz="342704"/>
            <a:r>
              <a:rPr lang="zh-CN" altLang="en-US" sz="1400" dirty="0">
                <a:solidFill>
                  <a:prstClr val="black"/>
                </a:solidFill>
              </a:rPr>
              <a:t>*</a:t>
            </a:r>
          </a:p>
        </p:txBody>
      </p:sp>
      <p:sp>
        <p:nvSpPr>
          <p:cNvPr id="17" name="文本框 16"/>
          <p:cNvSpPr txBox="1"/>
          <p:nvPr/>
        </p:nvSpPr>
        <p:spPr>
          <a:xfrm>
            <a:off x="7278497" y="2855960"/>
            <a:ext cx="353876" cy="186146"/>
          </a:xfrm>
          <a:prstGeom prst="rect">
            <a:avLst/>
          </a:prstGeom>
          <a:noFill/>
        </p:spPr>
        <p:txBody>
          <a:bodyPr vert="eaVert" wrap="square" lIns="68547" tIns="34289" rIns="68547" bIns="34289" rtlCol="0">
            <a:spAutoFit/>
          </a:bodyPr>
          <a:lstStyle/>
          <a:p>
            <a:pPr defTabSz="342704"/>
            <a:r>
              <a:rPr lang="zh-CN" altLang="en-US" sz="1400" dirty="0">
                <a:solidFill>
                  <a:prstClr val="black"/>
                </a:solidFill>
              </a:rPr>
              <a:t>*</a:t>
            </a:r>
          </a:p>
        </p:txBody>
      </p:sp>
      <p:sp>
        <p:nvSpPr>
          <p:cNvPr id="18" name="文本框 15"/>
          <p:cNvSpPr txBox="1"/>
          <p:nvPr/>
        </p:nvSpPr>
        <p:spPr>
          <a:xfrm>
            <a:off x="7710160" y="2935317"/>
            <a:ext cx="415432" cy="106811"/>
          </a:xfrm>
          <a:prstGeom prst="rect">
            <a:avLst/>
          </a:prstGeom>
          <a:noFill/>
        </p:spPr>
        <p:txBody>
          <a:bodyPr vert="eaVert" wrap="square" lIns="68547" tIns="34289" rIns="68547" bIns="342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solidFill>
                  <a:prstClr val="black"/>
                </a:solidFill>
              </a:rPr>
              <a:t>*</a:t>
            </a:r>
          </a:p>
        </p:txBody>
      </p:sp>
      <p:sp>
        <p:nvSpPr>
          <p:cNvPr id="19" name="文本框 15"/>
          <p:cNvSpPr txBox="1"/>
          <p:nvPr/>
        </p:nvSpPr>
        <p:spPr>
          <a:xfrm>
            <a:off x="7459223" y="1662463"/>
            <a:ext cx="1058805" cy="346247"/>
          </a:xfrm>
          <a:prstGeom prst="rect">
            <a:avLst/>
          </a:prstGeom>
          <a:noFill/>
        </p:spPr>
        <p:txBody>
          <a:bodyPr vert="horz" wrap="square" lIns="68547" tIns="34289" rIns="68547" bIns="34289"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smtClean="0">
                <a:solidFill>
                  <a:prstClr val="black"/>
                </a:solidFill>
              </a:rPr>
              <a:t>* </a:t>
            </a:r>
            <a:r>
              <a:rPr lang="en-US" altLang="zh-CN" dirty="0" smtClean="0">
                <a:solidFill>
                  <a:prstClr val="black"/>
                </a:solidFill>
              </a:rPr>
              <a:t>P &lt; 0.05</a:t>
            </a:r>
            <a:endParaRPr lang="zh-CN" altLang="en-US" dirty="0">
              <a:solidFill>
                <a:prstClr val="black"/>
              </a:solidFill>
            </a:endParaRPr>
          </a:p>
        </p:txBody>
      </p:sp>
      <p:sp>
        <p:nvSpPr>
          <p:cNvPr id="15" name="矩形 3"/>
          <p:cNvSpPr>
            <a:spLocks noChangeArrowheads="1"/>
          </p:cNvSpPr>
          <p:nvPr/>
        </p:nvSpPr>
        <p:spPr bwMode="auto">
          <a:xfrm>
            <a:off x="972109" y="4261582"/>
            <a:ext cx="6336704" cy="6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89" rIns="68547" bIns="34289">
            <a:spAutoFit/>
          </a:bodyPr>
          <a:lstStyle/>
          <a:p>
            <a:pPr defTabSz="310914" eaLnBrk="0" fontAlgn="base" hangingPunct="0">
              <a:spcBef>
                <a:spcPct val="0"/>
              </a:spcBef>
              <a:spcAft>
                <a:spcPct val="0"/>
              </a:spcAft>
            </a:pPr>
            <a:r>
              <a:rPr lang="en-US" altLang="zh-CN" b="1" dirty="0">
                <a:solidFill>
                  <a:srgbClr val="5B9BD5"/>
                </a:solidFill>
                <a:cs typeface="Calibri" panose="020F0502020204030204" pitchFamily="34" charset="0"/>
              </a:rPr>
              <a:t>The number of non-human reads is more in tumor tissues compared to the matched blood</a:t>
            </a:r>
          </a:p>
        </p:txBody>
      </p:sp>
      <p:sp>
        <p:nvSpPr>
          <p:cNvPr id="11" name="矩形 33"/>
          <p:cNvSpPr>
            <a:spLocks noChangeArrowheads="1"/>
          </p:cNvSpPr>
          <p:nvPr/>
        </p:nvSpPr>
        <p:spPr bwMode="auto">
          <a:xfrm>
            <a:off x="1259359" y="145883"/>
            <a:ext cx="6369261"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7" tIns="34289" rIns="68547" bIns="34289">
            <a:spAutoFit/>
          </a:bodyPr>
          <a:lstStyle/>
          <a:p>
            <a:pPr defTabSz="310914" eaLnBrk="0" fontAlgn="base" hangingPunct="0">
              <a:spcBef>
                <a:spcPct val="0"/>
              </a:spcBef>
              <a:spcAft>
                <a:spcPct val="0"/>
              </a:spcAft>
            </a:pPr>
            <a:r>
              <a:rPr lang="en-US" altLang="zh-CN" sz="2700" dirty="0" smtClean="0">
                <a:solidFill>
                  <a:srgbClr val="222222"/>
                </a:solidFill>
                <a:latin typeface="Calibri Light" panose="020F0302020204030204"/>
                <a:cs typeface="Calibri" panose="020F0502020204030204" pitchFamily="34" charset="0"/>
              </a:rPr>
              <a:t>Remaining reads after each filtering step</a:t>
            </a:r>
            <a:endParaRPr lang="en-US" altLang="zh-CN" sz="2700" dirty="0">
              <a:solidFill>
                <a:srgbClr val="222222"/>
              </a:solidFill>
              <a:latin typeface="Calibri Light" panose="020F0302020204030204"/>
              <a:cs typeface="Calibri" panose="020F0502020204030204" pitchFamily="34" charset="0"/>
            </a:endParaRPr>
          </a:p>
        </p:txBody>
      </p:sp>
    </p:spTree>
    <p:extLst>
      <p:ext uri="{BB962C8B-B14F-4D97-AF65-F5344CB8AC3E}">
        <p14:creationId xmlns:p14="http://schemas.microsoft.com/office/powerpoint/2010/main" val="225760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16346"/>
            <a:ext cx="979840" cy="343822"/>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9" tIns="34289" rIns="68549" bIns="34289" rtlCol="0" anchor="ctr"/>
          <a:lstStyle/>
          <a:p>
            <a:endParaRPr lang="en-US" altLang="zh-CN" dirty="0">
              <a:solidFill>
                <a:prstClr val="black"/>
              </a:solidFill>
            </a:endParaRPr>
          </a:p>
        </p:txBody>
      </p:sp>
      <p:sp>
        <p:nvSpPr>
          <p:cNvPr id="3" name="矩形 3"/>
          <p:cNvSpPr>
            <a:spLocks noChangeArrowheads="1"/>
          </p:cNvSpPr>
          <p:nvPr/>
        </p:nvSpPr>
        <p:spPr bwMode="auto">
          <a:xfrm>
            <a:off x="1179945" y="167771"/>
            <a:ext cx="8144583"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9" tIns="34289" rIns="68549" bIns="34289">
            <a:spAutoFit/>
          </a:bodyPr>
          <a:lstStyle/>
          <a:p>
            <a:pPr defTabSz="310922" eaLnBrk="0" fontAlgn="base" hangingPunct="0">
              <a:spcBef>
                <a:spcPct val="0"/>
              </a:spcBef>
              <a:spcAft>
                <a:spcPct val="0"/>
              </a:spcAft>
            </a:pPr>
            <a:r>
              <a:rPr lang="en-US" altLang="zh-CN" sz="2800" dirty="0"/>
              <a:t>Resources: </a:t>
            </a:r>
            <a:r>
              <a:rPr lang="en-US" altLang="zh-CN" sz="2000" dirty="0"/>
              <a:t>CAS-MPG </a:t>
            </a:r>
            <a:r>
              <a:rPr lang="en-US" altLang="zh-CN" sz="2000" b="1" i="1" dirty="0"/>
              <a:t>P</a:t>
            </a:r>
            <a:r>
              <a:rPr lang="en-US" altLang="zh-CN" sz="2000" dirty="0"/>
              <a:t>artner </a:t>
            </a:r>
            <a:r>
              <a:rPr lang="en-US" altLang="zh-CN" sz="2000" b="1" i="1" dirty="0"/>
              <a:t>I</a:t>
            </a:r>
            <a:r>
              <a:rPr lang="en-US" altLang="zh-CN" sz="2000" dirty="0"/>
              <a:t>nstitute for </a:t>
            </a:r>
            <a:r>
              <a:rPr lang="en-US" altLang="zh-CN" sz="2000" b="1" i="1" dirty="0"/>
              <a:t>C</a:t>
            </a:r>
            <a:r>
              <a:rPr lang="en-US" altLang="zh-CN" sz="2000" dirty="0"/>
              <a:t>omputational </a:t>
            </a:r>
            <a:r>
              <a:rPr lang="en-US" altLang="zh-CN" sz="2000" b="1" i="1" dirty="0"/>
              <a:t>B</a:t>
            </a:r>
            <a:r>
              <a:rPr lang="en-US" altLang="zh-CN" sz="2000" dirty="0"/>
              <a:t>iology (</a:t>
            </a:r>
            <a:r>
              <a:rPr lang="en-US" altLang="zh-CN" sz="2000" b="1" i="1" dirty="0"/>
              <a:t>PICB</a:t>
            </a:r>
            <a:r>
              <a:rPr lang="en-US" altLang="zh-CN" sz="2000" dirty="0"/>
              <a:t>) </a:t>
            </a:r>
            <a:endParaRPr lang="en-US" altLang="zh-CN" sz="2000" dirty="0">
              <a:latin typeface="+mj-lt"/>
              <a:cs typeface="Calibri" panose="020F0502020204030204" pitchFamily="34" charset="0"/>
            </a:endParaRPr>
          </a:p>
        </p:txBody>
      </p:sp>
      <p:sp>
        <p:nvSpPr>
          <p:cNvPr id="4" name="文本框 3"/>
          <p:cNvSpPr txBox="1"/>
          <p:nvPr/>
        </p:nvSpPr>
        <p:spPr>
          <a:xfrm>
            <a:off x="611560" y="723914"/>
            <a:ext cx="8405527" cy="2377572"/>
          </a:xfrm>
          <a:prstGeom prst="rect">
            <a:avLst/>
          </a:prstGeom>
          <a:noFill/>
        </p:spPr>
        <p:txBody>
          <a:bodyPr wrap="square" lIns="68555" tIns="34289" rIns="68555" bIns="34289" rtlCol="0">
            <a:spAutoFit/>
          </a:bodyPr>
          <a:lstStyle/>
          <a:p>
            <a:pPr marL="257072" indent="-257072" defTabSz="342749">
              <a:buFont typeface="Arial" panose="020B0604020202020204" pitchFamily="34" charset="0"/>
              <a:buChar char="•"/>
            </a:pPr>
            <a:r>
              <a:rPr lang="en-US" altLang="zh-CN" dirty="0" smtClean="0">
                <a:solidFill>
                  <a:srgbClr val="FF0000"/>
                </a:solidFill>
              </a:rPr>
              <a:t>Bio-Med Big Data Center</a:t>
            </a:r>
            <a:endParaRPr lang="en-US" altLang="zh-CN" dirty="0" smtClean="0"/>
          </a:p>
          <a:p>
            <a:pPr defTabSz="342749"/>
            <a:r>
              <a:rPr lang="en-US" altLang="zh-CN" sz="1600" dirty="0"/>
              <a:t>	</a:t>
            </a:r>
            <a:r>
              <a:rPr lang="en-US" altLang="zh-CN" sz="1600" dirty="0" smtClean="0"/>
              <a:t> Research Scientists; Students</a:t>
            </a:r>
            <a:r>
              <a:rPr lang="en-US" altLang="zh-CN" sz="1600" dirty="0"/>
              <a:t>; Analytical </a:t>
            </a:r>
            <a:r>
              <a:rPr lang="en-US" altLang="zh-CN" sz="1600" dirty="0" smtClean="0"/>
              <a:t>Engineer; </a:t>
            </a:r>
            <a:r>
              <a:rPr lang="en-US" altLang="zh-CN" sz="1600" dirty="0" err="1" smtClean="0"/>
              <a:t>Omics</a:t>
            </a:r>
            <a:r>
              <a:rPr lang="en-US" altLang="zh-CN" sz="1600" dirty="0" smtClean="0"/>
              <a:t> </a:t>
            </a:r>
            <a:r>
              <a:rPr lang="en-US" altLang="zh-CN" sz="1600" dirty="0"/>
              <a:t>Core Facility; I.T. </a:t>
            </a:r>
            <a:r>
              <a:rPr lang="en-US" altLang="zh-CN" sz="1600" dirty="0" smtClean="0"/>
              <a:t>Facility.</a:t>
            </a:r>
            <a:endParaRPr lang="en-US" altLang="zh-CN" sz="1600" dirty="0"/>
          </a:p>
          <a:p>
            <a:pPr marL="257072" indent="-257072" defTabSz="342749">
              <a:buFont typeface="Arial" panose="020B0604020202020204" pitchFamily="34" charset="0"/>
              <a:buChar char="•"/>
            </a:pPr>
            <a:r>
              <a:rPr lang="en-US" altLang="zh-CN" dirty="0" smtClean="0">
                <a:solidFill>
                  <a:srgbClr val="FF0000"/>
                </a:solidFill>
              </a:rPr>
              <a:t>Hard </a:t>
            </a:r>
            <a:r>
              <a:rPr lang="en-US" altLang="zh-CN" dirty="0">
                <a:solidFill>
                  <a:srgbClr val="FF0000"/>
                </a:solidFill>
              </a:rPr>
              <a:t>infrastructure </a:t>
            </a:r>
            <a:endParaRPr lang="en-US" altLang="zh-CN" dirty="0"/>
          </a:p>
          <a:p>
            <a:pPr defTabSz="342749"/>
            <a:r>
              <a:rPr lang="en-US" altLang="zh-CN" sz="1600" dirty="0"/>
              <a:t>	1200 </a:t>
            </a:r>
            <a:r>
              <a:rPr lang="en-US" altLang="zh-CN" sz="1600" dirty="0" smtClean="0"/>
              <a:t>core, </a:t>
            </a:r>
            <a:r>
              <a:rPr lang="en-US" altLang="zh-CN" sz="1600" dirty="0"/>
              <a:t>including large </a:t>
            </a:r>
            <a:r>
              <a:rPr lang="en-US" altLang="zh-CN" sz="1600" dirty="0" smtClean="0"/>
              <a:t>memory sets (&gt;128GB); </a:t>
            </a:r>
          </a:p>
          <a:p>
            <a:pPr defTabSz="342749"/>
            <a:r>
              <a:rPr lang="en-US" altLang="zh-CN" sz="1600" dirty="0"/>
              <a:t>	</a:t>
            </a:r>
            <a:r>
              <a:rPr lang="en-US" altLang="zh-CN" sz="1600" dirty="0" smtClean="0"/>
              <a:t>high-performance </a:t>
            </a:r>
            <a:r>
              <a:rPr lang="en-US" altLang="zh-CN" sz="1600" dirty="0"/>
              <a:t>network </a:t>
            </a:r>
            <a:r>
              <a:rPr lang="en-US" altLang="zh-CN" sz="1600" dirty="0" smtClean="0"/>
              <a:t>storage;</a:t>
            </a:r>
            <a:endParaRPr lang="en-US" altLang="zh-CN" sz="1600" dirty="0"/>
          </a:p>
          <a:p>
            <a:pPr defTabSz="342749"/>
            <a:r>
              <a:rPr lang="en-US" altLang="zh-CN" sz="1600" dirty="0"/>
              <a:t>	Data storage capacity: 10 </a:t>
            </a:r>
            <a:r>
              <a:rPr lang="en-US" altLang="zh-CN" sz="1600" dirty="0" smtClean="0"/>
              <a:t>PB</a:t>
            </a:r>
            <a:r>
              <a:rPr lang="en-US" altLang="zh-CN" sz="1600" dirty="0"/>
              <a:t> ;</a:t>
            </a:r>
          </a:p>
          <a:p>
            <a:pPr defTabSz="342749"/>
            <a:r>
              <a:rPr lang="en-US" altLang="zh-CN" sz="1600" dirty="0"/>
              <a:t>	Computing power: 30 trillion (TFLOPS) / </a:t>
            </a:r>
            <a:r>
              <a:rPr lang="en-US" altLang="zh-CN" sz="1600" dirty="0" smtClean="0"/>
              <a:t>sec</a:t>
            </a:r>
            <a:r>
              <a:rPr lang="en-US" altLang="zh-CN" sz="1600" dirty="0"/>
              <a:t> ;</a:t>
            </a:r>
          </a:p>
          <a:p>
            <a:pPr defTabSz="342749"/>
            <a:r>
              <a:rPr lang="en-US" altLang="zh-CN" sz="1600" dirty="0"/>
              <a:t>	Network bandwidth: 500 </a:t>
            </a:r>
            <a:r>
              <a:rPr lang="en-US" altLang="zh-CN" sz="1600" dirty="0" smtClean="0"/>
              <a:t>Mb</a:t>
            </a:r>
            <a:r>
              <a:rPr lang="en-US" altLang="zh-CN" sz="1600" dirty="0"/>
              <a:t> ;</a:t>
            </a:r>
          </a:p>
          <a:p>
            <a:pPr marL="257072" indent="-257072" defTabSz="342749">
              <a:buFont typeface="Arial" panose="020B0604020202020204" pitchFamily="34" charset="0"/>
              <a:buChar char="•"/>
            </a:pPr>
            <a:r>
              <a:rPr lang="en-US" altLang="zh-CN" dirty="0" smtClean="0">
                <a:solidFill>
                  <a:srgbClr val="FF0000"/>
                </a:solidFill>
              </a:rPr>
              <a:t>Collaborative research in cancer biology</a:t>
            </a:r>
            <a:endParaRPr lang="en-US" altLang="zh-CN" dirty="0">
              <a:solidFill>
                <a:prstClr val="black"/>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2008045747"/>
              </p:ext>
            </p:extLst>
          </p:nvPr>
        </p:nvGraphicFramePr>
        <p:xfrm>
          <a:off x="1079728" y="3070768"/>
          <a:ext cx="8030126" cy="1529801"/>
        </p:xfrm>
        <a:graphic>
          <a:graphicData uri="http://schemas.openxmlformats.org/drawingml/2006/table">
            <a:tbl>
              <a:tblPr firstRow="1" bandRow="1">
                <a:tableStyleId>{5940675A-B579-460E-94D1-54222C63F5DA}</a:tableStyleId>
              </a:tblPr>
              <a:tblGrid>
                <a:gridCol w="1712960">
                  <a:extLst>
                    <a:ext uri="{9D8B030D-6E8A-4147-A177-3AD203B41FA5}">
                      <a16:colId xmlns:a16="http://schemas.microsoft.com/office/drawing/2014/main" val="20000"/>
                    </a:ext>
                  </a:extLst>
                </a:gridCol>
                <a:gridCol w="6317166">
                  <a:extLst>
                    <a:ext uri="{9D8B030D-6E8A-4147-A177-3AD203B41FA5}">
                      <a16:colId xmlns:a16="http://schemas.microsoft.com/office/drawing/2014/main" val="20001"/>
                    </a:ext>
                  </a:extLst>
                </a:gridCol>
              </a:tblGrid>
              <a:tr h="255361">
                <a:tc>
                  <a:txBody>
                    <a:bodyPr/>
                    <a:lstStyle/>
                    <a:p>
                      <a:r>
                        <a:rPr lang="en-US" altLang="zh-CN" sz="1400" dirty="0" smtClean="0"/>
                        <a:t>Prostate cancer</a:t>
                      </a:r>
                      <a:endParaRPr lang="zh-CN" altLang="en-US" sz="1400" dirty="0"/>
                    </a:p>
                  </a:txBody>
                  <a:tcPr/>
                </a:tc>
                <a:tc>
                  <a:txBody>
                    <a:bodyPr/>
                    <a:lstStyle/>
                    <a:p>
                      <a:r>
                        <a:rPr lang="en-US" altLang="zh-CN" sz="1400" dirty="0" smtClean="0"/>
                        <a:t>Racial difference; Driver gene and molecular subtype; </a:t>
                      </a:r>
                      <a:r>
                        <a:rPr lang="en-US" altLang="zh-CN" sz="1400" dirty="0" err="1" smtClean="0"/>
                        <a:t>Microbiome</a:t>
                      </a:r>
                      <a:endParaRPr lang="zh-CN" altLang="en-US" sz="1400" dirty="0"/>
                    </a:p>
                  </a:txBody>
                  <a:tcPr/>
                </a:tc>
                <a:extLst>
                  <a:ext uri="{0D108BD9-81ED-4DB2-BD59-A6C34878D82A}">
                    <a16:rowId xmlns:a16="http://schemas.microsoft.com/office/drawing/2014/main" val="10000"/>
                  </a:ext>
                </a:extLst>
              </a:tr>
              <a:tr h="310601">
                <a:tc>
                  <a:txBody>
                    <a:bodyPr/>
                    <a:lstStyle/>
                    <a:p>
                      <a:r>
                        <a:rPr lang="en-US" altLang="zh-CN" sz="1400" dirty="0" smtClean="0"/>
                        <a:t>Lung cancer</a:t>
                      </a:r>
                      <a:endParaRPr lang="zh-CN" altLang="en-US" sz="1400" dirty="0"/>
                    </a:p>
                  </a:txBody>
                  <a:tcPr/>
                </a:tc>
                <a:tc>
                  <a:txBody>
                    <a:bodyPr/>
                    <a:lstStyle/>
                    <a:p>
                      <a:r>
                        <a:rPr lang="en-US" altLang="zh-CN" sz="1400" dirty="0" smtClean="0"/>
                        <a:t>Biomarker for immunotherapy;</a:t>
                      </a:r>
                      <a:r>
                        <a:rPr lang="en-US" altLang="zh-CN" sz="1400" baseline="0" dirty="0" smtClean="0"/>
                        <a:t> </a:t>
                      </a:r>
                      <a:r>
                        <a:rPr lang="en-US" altLang="zh-CN" sz="1400" dirty="0" err="1" smtClean="0"/>
                        <a:t>ctDNA</a:t>
                      </a:r>
                      <a:r>
                        <a:rPr lang="en-US" altLang="zh-CN" sz="1400" dirty="0" smtClean="0"/>
                        <a:t> for monitoring tumor progress</a:t>
                      </a:r>
                      <a:endParaRPr lang="zh-CN" altLang="en-US" sz="1400" dirty="0"/>
                    </a:p>
                  </a:txBody>
                  <a:tcPr/>
                </a:tc>
                <a:extLst>
                  <a:ext uri="{0D108BD9-81ED-4DB2-BD59-A6C34878D82A}">
                    <a16:rowId xmlns:a16="http://schemas.microsoft.com/office/drawing/2014/main" val="10001"/>
                  </a:ext>
                </a:extLst>
              </a:tr>
              <a:tr h="288032">
                <a:tc>
                  <a:txBody>
                    <a:bodyPr/>
                    <a:lstStyle/>
                    <a:p>
                      <a:r>
                        <a:rPr lang="en-US" altLang="zh-CN" sz="1400" dirty="0" smtClean="0"/>
                        <a:t>Liver cancer</a:t>
                      </a:r>
                      <a:endParaRPr lang="zh-CN" altLang="en-US" sz="1400" dirty="0"/>
                    </a:p>
                  </a:txBody>
                  <a:tcPr/>
                </a:tc>
                <a:tc>
                  <a:txBody>
                    <a:bodyPr/>
                    <a:lstStyle/>
                    <a:p>
                      <a:r>
                        <a:rPr lang="en-US" altLang="zh-CN" sz="1400" dirty="0" smtClean="0"/>
                        <a:t>PDX models; Pharmacogenomics;</a:t>
                      </a:r>
                      <a:r>
                        <a:rPr lang="en-US" altLang="zh-CN" sz="1400" baseline="0" dirty="0" smtClean="0"/>
                        <a:t> Tumor </a:t>
                      </a:r>
                      <a:r>
                        <a:rPr lang="en-US" altLang="zh-CN" sz="1400" dirty="0" smtClean="0"/>
                        <a:t>metastasis</a:t>
                      </a:r>
                      <a:endParaRPr lang="zh-CN" altLang="en-US" sz="1400" dirty="0"/>
                    </a:p>
                  </a:txBody>
                  <a:tcPr/>
                </a:tc>
                <a:extLst>
                  <a:ext uri="{0D108BD9-81ED-4DB2-BD59-A6C34878D82A}">
                    <a16:rowId xmlns:a16="http://schemas.microsoft.com/office/drawing/2014/main" val="10002"/>
                  </a:ext>
                </a:extLst>
              </a:tr>
              <a:tr h="199256">
                <a:tc>
                  <a:txBody>
                    <a:bodyPr/>
                    <a:lstStyle/>
                    <a:p>
                      <a:r>
                        <a:rPr lang="en-US" altLang="zh-CN" sz="1400" dirty="0" smtClean="0"/>
                        <a:t>Colorectal cancer</a:t>
                      </a:r>
                      <a:endParaRPr lang="zh-CN" altLang="en-US" sz="1400" dirty="0"/>
                    </a:p>
                  </a:txBody>
                  <a:tcPr/>
                </a:tc>
                <a:tc>
                  <a:txBody>
                    <a:bodyPr/>
                    <a:lstStyle/>
                    <a:p>
                      <a:pPr marL="0" marR="0" indent="0" algn="l" defTabSz="913748" rtl="0" eaLnBrk="1" fontAlgn="auto" latinLnBrk="0" hangingPunct="1">
                        <a:lnSpc>
                          <a:spcPct val="100000"/>
                        </a:lnSpc>
                        <a:spcBef>
                          <a:spcPts val="0"/>
                        </a:spcBef>
                        <a:spcAft>
                          <a:spcPts val="0"/>
                        </a:spcAft>
                        <a:buClrTx/>
                        <a:buSzTx/>
                        <a:buFontTx/>
                        <a:buNone/>
                        <a:tabLst/>
                        <a:defRPr/>
                      </a:pPr>
                      <a:r>
                        <a:rPr lang="en-US" altLang="zh-CN" sz="1400" dirty="0" smtClean="0"/>
                        <a:t>Evolution from adenomas to carcinoma</a:t>
                      </a:r>
                    </a:p>
                  </a:txBody>
                  <a:tcPr/>
                </a:tc>
                <a:extLst>
                  <a:ext uri="{0D108BD9-81ED-4DB2-BD59-A6C34878D82A}">
                    <a16:rowId xmlns:a16="http://schemas.microsoft.com/office/drawing/2014/main" val="10003"/>
                  </a:ext>
                </a:extLst>
              </a:tr>
              <a:tr h="215159">
                <a:tc>
                  <a:txBody>
                    <a:bodyPr/>
                    <a:lstStyle/>
                    <a:p>
                      <a:r>
                        <a:rPr lang="en-US" altLang="zh-CN" sz="1400" dirty="0" smtClean="0"/>
                        <a:t>Pancreas cancer</a:t>
                      </a:r>
                      <a:endParaRPr lang="zh-CN" altLang="en-US" sz="1400" dirty="0"/>
                    </a:p>
                  </a:txBody>
                  <a:tcPr/>
                </a:tc>
                <a:tc>
                  <a:txBody>
                    <a:bodyPr/>
                    <a:lstStyle/>
                    <a:p>
                      <a:pPr marL="0" marR="0" indent="0" algn="l" defTabSz="913748" rtl="0" eaLnBrk="1" fontAlgn="auto" latinLnBrk="0" hangingPunct="1">
                        <a:lnSpc>
                          <a:spcPct val="100000"/>
                        </a:lnSpc>
                        <a:spcBef>
                          <a:spcPts val="0"/>
                        </a:spcBef>
                        <a:spcAft>
                          <a:spcPts val="0"/>
                        </a:spcAft>
                        <a:buClrTx/>
                        <a:buSzTx/>
                        <a:buFontTx/>
                        <a:buNone/>
                        <a:tabLst/>
                        <a:defRPr/>
                      </a:pPr>
                      <a:r>
                        <a:rPr lang="en-US" altLang="zh-CN" sz="1400" dirty="0" smtClean="0"/>
                        <a:t>PDX models; Pharmacogenomics;</a:t>
                      </a:r>
                      <a:r>
                        <a:rPr lang="en-US" altLang="zh-CN" sz="1400" baseline="0" dirty="0" smtClean="0"/>
                        <a:t> </a:t>
                      </a:r>
                      <a:endParaRPr lang="en-US" altLang="zh-CN" sz="1400" dirty="0" smtClean="0"/>
                    </a:p>
                  </a:txBody>
                  <a:tcPr/>
                </a:tc>
                <a:extLst>
                  <a:ext uri="{0D108BD9-81ED-4DB2-BD59-A6C34878D82A}">
                    <a16:rowId xmlns:a16="http://schemas.microsoft.com/office/drawing/2014/main" val="10004"/>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422" y="4639164"/>
            <a:ext cx="1374410" cy="52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4" y="4587974"/>
            <a:ext cx="1372984" cy="59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132" y="4600569"/>
            <a:ext cx="2453996" cy="61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6" descr="http://img2.imgtn.bdimg.com/it/u=3009937765,353235409&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2210" y="4587974"/>
            <a:ext cx="887644" cy="59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s://timgsa.baidu.com/timg?image&amp;quality=80&amp;size=b9999_10000&amp;sec=1488881635532&amp;di=7eadc22f716068aa7076f8556b46a2d5&amp;imgtype=0&amp;src=http%3A%2F%2Fwww.en-china.com%2Fregion%2Fshanghai%2Fmed%2Fshsfkyy%2F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587974"/>
            <a:ext cx="2175482" cy="52283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picb.ac.cn/picb/images/backu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8983" y="1686342"/>
            <a:ext cx="1749285"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picb.ac.cn/picb/images/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75391" y="1650338"/>
            <a:ext cx="1865403"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9632" y="0"/>
            <a:ext cx="6868359" cy="5151269"/>
          </a:xfrm>
          <a:prstGeom prst="rect">
            <a:avLst/>
          </a:prstGeom>
        </p:spPr>
      </p:pic>
    </p:spTree>
    <p:extLst>
      <p:ext uri="{BB962C8B-B14F-4D97-AF65-F5344CB8AC3E}">
        <p14:creationId xmlns:p14="http://schemas.microsoft.com/office/powerpoint/2010/main" val="144166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0" y="27060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defTabSz="342704"/>
            <a:endParaRPr lang="en-US" altLang="zh-CN" dirty="0">
              <a:solidFill>
                <a:prstClr val="black"/>
              </a:solidFill>
            </a:endParaRPr>
          </a:p>
        </p:txBody>
      </p:sp>
      <p:sp>
        <p:nvSpPr>
          <p:cNvPr id="15" name="矩形 3"/>
          <p:cNvSpPr>
            <a:spLocks noChangeArrowheads="1"/>
          </p:cNvSpPr>
          <p:nvPr/>
        </p:nvSpPr>
        <p:spPr bwMode="auto">
          <a:xfrm>
            <a:off x="1197106" y="200143"/>
            <a:ext cx="628733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89" rIns="68547" bIns="34289">
            <a:spAutoFit/>
          </a:bodyPr>
          <a:lstStyle/>
          <a:p>
            <a:pPr defTabSz="310914"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Method: map non-human reads to microbes </a:t>
            </a:r>
          </a:p>
        </p:txBody>
      </p:sp>
      <p:sp>
        <p:nvSpPr>
          <p:cNvPr id="2" name="矩形 1"/>
          <p:cNvSpPr/>
          <p:nvPr/>
        </p:nvSpPr>
        <p:spPr>
          <a:xfrm>
            <a:off x="4266596" y="884524"/>
            <a:ext cx="1357854" cy="10131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5" name="文本框 4"/>
          <p:cNvSpPr txBox="1"/>
          <p:nvPr/>
        </p:nvSpPr>
        <p:spPr>
          <a:xfrm>
            <a:off x="4028278" y="1013985"/>
            <a:ext cx="2875684" cy="288539"/>
          </a:xfrm>
          <a:prstGeom prst="rect">
            <a:avLst/>
          </a:prstGeom>
          <a:noFill/>
        </p:spPr>
        <p:txBody>
          <a:bodyPr wrap="square" lIns="68547" tIns="34289" rIns="68547" bIns="34289" rtlCol="0">
            <a:spAutoFit/>
          </a:bodyPr>
          <a:lstStyle/>
          <a:p>
            <a:pPr defTabSz="342704"/>
            <a:r>
              <a:rPr lang="en-US" altLang="zh-CN" sz="1400" dirty="0">
                <a:solidFill>
                  <a:prstClr val="black"/>
                </a:solidFill>
              </a:rPr>
              <a:t>Bacteria (2,647 genomes)</a:t>
            </a:r>
            <a:endParaRPr lang="zh-CN" altLang="en-US" sz="1400" dirty="0">
              <a:solidFill>
                <a:prstClr val="black"/>
              </a:solidFill>
            </a:endParaRPr>
          </a:p>
        </p:txBody>
      </p:sp>
      <p:sp>
        <p:nvSpPr>
          <p:cNvPr id="6" name="圆角矩形 5"/>
          <p:cNvSpPr/>
          <p:nvPr/>
        </p:nvSpPr>
        <p:spPr>
          <a:xfrm>
            <a:off x="409706" y="1541035"/>
            <a:ext cx="1195509" cy="56698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smtClean="0">
                <a:solidFill>
                  <a:prstClr val="black"/>
                </a:solidFill>
              </a:rPr>
              <a:t>Non-human Reads</a:t>
            </a:r>
            <a:endParaRPr lang="zh-CN" altLang="en-US" sz="1400" dirty="0">
              <a:solidFill>
                <a:prstClr val="black"/>
              </a:solidFill>
            </a:endParaRPr>
          </a:p>
        </p:txBody>
      </p:sp>
      <p:sp>
        <p:nvSpPr>
          <p:cNvPr id="7" name="矩形 6"/>
          <p:cNvSpPr/>
          <p:nvPr/>
        </p:nvSpPr>
        <p:spPr>
          <a:xfrm>
            <a:off x="4266598" y="1372708"/>
            <a:ext cx="1362458" cy="105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8" name="右箭头 7"/>
          <p:cNvSpPr/>
          <p:nvPr/>
        </p:nvSpPr>
        <p:spPr>
          <a:xfrm>
            <a:off x="1738228" y="1734364"/>
            <a:ext cx="443846" cy="24158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18" name="圆角矩形 17"/>
          <p:cNvSpPr/>
          <p:nvPr/>
        </p:nvSpPr>
        <p:spPr>
          <a:xfrm>
            <a:off x="2264740" y="1549177"/>
            <a:ext cx="1582028" cy="5669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1) NCBI Reference genomes</a:t>
            </a:r>
            <a:endParaRPr lang="zh-CN" altLang="en-US" sz="1400" dirty="0">
              <a:solidFill>
                <a:prstClr val="black"/>
              </a:solidFill>
            </a:endParaRPr>
          </a:p>
        </p:txBody>
      </p:sp>
      <p:sp>
        <p:nvSpPr>
          <p:cNvPr id="10" name="左大括号 9"/>
          <p:cNvSpPr/>
          <p:nvPr/>
        </p:nvSpPr>
        <p:spPr>
          <a:xfrm>
            <a:off x="3846789" y="935158"/>
            <a:ext cx="188207" cy="1843628"/>
          </a:xfrm>
          <a:prstGeom prst="leftBrace">
            <a:avLst/>
          </a:prstGeom>
        </p:spPr>
        <p:style>
          <a:lnRef idx="1">
            <a:schemeClr val="accent1"/>
          </a:lnRef>
          <a:fillRef idx="0">
            <a:schemeClr val="accent1"/>
          </a:fillRef>
          <a:effectRef idx="0">
            <a:schemeClr val="accent1"/>
          </a:effectRef>
          <a:fontRef idx="minor">
            <a:schemeClr val="tx1"/>
          </a:fontRef>
        </p:style>
        <p:txBody>
          <a:bodyPr lIns="68547" tIns="34289" rIns="68547" bIns="34289" rtlCol="0" anchor="ctr"/>
          <a:lstStyle/>
          <a:p>
            <a:pPr algn="ctr" defTabSz="342704"/>
            <a:endParaRPr lang="zh-CN" altLang="en-US" sz="1400">
              <a:solidFill>
                <a:prstClr val="black"/>
              </a:solidFill>
            </a:endParaRPr>
          </a:p>
        </p:txBody>
      </p:sp>
      <p:sp>
        <p:nvSpPr>
          <p:cNvPr id="25" name="矩形 24"/>
          <p:cNvSpPr/>
          <p:nvPr/>
        </p:nvSpPr>
        <p:spPr>
          <a:xfrm>
            <a:off x="4264294" y="1934398"/>
            <a:ext cx="1362458" cy="108215"/>
          </a:xfrm>
          <a:prstGeom prst="rect">
            <a:avLst/>
          </a:prstGeom>
          <a:solidFill>
            <a:srgbClr val="F86CDA"/>
          </a:solidFill>
          <a:ln>
            <a:solidFill>
              <a:srgbClr val="F86CDA"/>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27" name="右箭头 26"/>
          <p:cNvSpPr/>
          <p:nvPr/>
        </p:nvSpPr>
        <p:spPr>
          <a:xfrm rot="5400000">
            <a:off x="7551574" y="3122500"/>
            <a:ext cx="318638" cy="24158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28" name="圆角矩形 27"/>
          <p:cNvSpPr/>
          <p:nvPr/>
        </p:nvSpPr>
        <p:spPr>
          <a:xfrm>
            <a:off x="2769323" y="3426881"/>
            <a:ext cx="1850525" cy="54633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4) De-novo assembly and gene prediction</a:t>
            </a:r>
            <a:endParaRPr lang="zh-CN" altLang="en-US" sz="1400" dirty="0">
              <a:solidFill>
                <a:prstClr val="black"/>
              </a:solidFill>
            </a:endParaRPr>
          </a:p>
        </p:txBody>
      </p:sp>
      <p:sp>
        <p:nvSpPr>
          <p:cNvPr id="29" name="圆角矩形 28"/>
          <p:cNvSpPr/>
          <p:nvPr/>
        </p:nvSpPr>
        <p:spPr>
          <a:xfrm>
            <a:off x="4002274" y="4401706"/>
            <a:ext cx="1626782" cy="54632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Non-redundant gene catalogs</a:t>
            </a:r>
            <a:endParaRPr lang="zh-CN" altLang="en-US" sz="1400" dirty="0">
              <a:solidFill>
                <a:prstClr val="black"/>
              </a:solidFill>
            </a:endParaRPr>
          </a:p>
        </p:txBody>
      </p:sp>
      <p:sp>
        <p:nvSpPr>
          <p:cNvPr id="30" name="圆角矩形 29"/>
          <p:cNvSpPr/>
          <p:nvPr/>
        </p:nvSpPr>
        <p:spPr>
          <a:xfrm>
            <a:off x="5911121" y="4401706"/>
            <a:ext cx="2956443" cy="54632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Blast with non-redundant protein databases for  gene annotation</a:t>
            </a:r>
            <a:endParaRPr lang="zh-CN" altLang="en-US" sz="1400" dirty="0">
              <a:solidFill>
                <a:prstClr val="black"/>
              </a:solidFill>
            </a:endParaRPr>
          </a:p>
        </p:txBody>
      </p:sp>
      <p:sp>
        <p:nvSpPr>
          <p:cNvPr id="23" name="文本框 22"/>
          <p:cNvSpPr txBox="1"/>
          <p:nvPr/>
        </p:nvSpPr>
        <p:spPr>
          <a:xfrm>
            <a:off x="4028653" y="1547548"/>
            <a:ext cx="2875684" cy="288539"/>
          </a:xfrm>
          <a:prstGeom prst="rect">
            <a:avLst/>
          </a:prstGeom>
          <a:noFill/>
        </p:spPr>
        <p:txBody>
          <a:bodyPr wrap="square" lIns="68547" tIns="34289" rIns="68547" bIns="34289" rtlCol="0">
            <a:spAutoFit/>
          </a:bodyPr>
          <a:lstStyle/>
          <a:p>
            <a:pPr defTabSz="342704"/>
            <a:r>
              <a:rPr lang="en-US" altLang="zh-CN" sz="1400" dirty="0" err="1">
                <a:solidFill>
                  <a:prstClr val="black"/>
                </a:solidFill>
              </a:rPr>
              <a:t>Archaea</a:t>
            </a:r>
            <a:r>
              <a:rPr lang="en-US" altLang="zh-CN" sz="1400" dirty="0">
                <a:solidFill>
                  <a:prstClr val="black"/>
                </a:solidFill>
              </a:rPr>
              <a:t> (30,800 genomes)</a:t>
            </a:r>
            <a:endParaRPr lang="zh-CN" altLang="en-US" sz="1400" dirty="0">
              <a:solidFill>
                <a:prstClr val="black"/>
              </a:solidFill>
            </a:endParaRPr>
          </a:p>
        </p:txBody>
      </p:sp>
      <p:sp>
        <p:nvSpPr>
          <p:cNvPr id="24" name="右箭头 23"/>
          <p:cNvSpPr/>
          <p:nvPr/>
        </p:nvSpPr>
        <p:spPr>
          <a:xfrm>
            <a:off x="6183296" y="1735309"/>
            <a:ext cx="544755" cy="24158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32" name="矩形 31"/>
          <p:cNvSpPr/>
          <p:nvPr/>
        </p:nvSpPr>
        <p:spPr>
          <a:xfrm>
            <a:off x="4261993" y="2465568"/>
            <a:ext cx="1362458" cy="10821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33" name="文本框 32"/>
          <p:cNvSpPr txBox="1"/>
          <p:nvPr/>
        </p:nvSpPr>
        <p:spPr>
          <a:xfrm>
            <a:off x="4028277" y="2109593"/>
            <a:ext cx="2875684" cy="288539"/>
          </a:xfrm>
          <a:prstGeom prst="rect">
            <a:avLst/>
          </a:prstGeom>
          <a:noFill/>
        </p:spPr>
        <p:txBody>
          <a:bodyPr wrap="square" lIns="68547" tIns="34289" rIns="68547" bIns="34289" rtlCol="0">
            <a:spAutoFit/>
          </a:bodyPr>
          <a:lstStyle/>
          <a:p>
            <a:pPr defTabSz="342704"/>
            <a:r>
              <a:rPr lang="en-US" altLang="zh-CN" sz="1400" dirty="0">
                <a:solidFill>
                  <a:prstClr val="black"/>
                </a:solidFill>
              </a:rPr>
              <a:t>Viral (7,807 genomes)</a:t>
            </a:r>
            <a:endParaRPr lang="zh-CN" altLang="en-US" sz="1400" dirty="0">
              <a:solidFill>
                <a:prstClr val="black"/>
              </a:solidFill>
            </a:endParaRPr>
          </a:p>
        </p:txBody>
      </p:sp>
      <p:sp>
        <p:nvSpPr>
          <p:cNvPr id="34" name="文本框 22"/>
          <p:cNvSpPr txBox="1"/>
          <p:nvPr/>
        </p:nvSpPr>
        <p:spPr>
          <a:xfrm>
            <a:off x="4034976" y="2610950"/>
            <a:ext cx="2875684" cy="284691"/>
          </a:xfrm>
          <a:prstGeom prst="rect">
            <a:avLst/>
          </a:prstGeom>
          <a:noFill/>
        </p:spPr>
        <p:txBody>
          <a:bodyPr wrap="square" lIns="68547" tIns="34289" rIns="68547" bIns="3428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prstClr val="black"/>
                </a:solidFill>
              </a:rPr>
              <a:t>Fungi (74,345 genomes)</a:t>
            </a:r>
            <a:endParaRPr lang="zh-CN" altLang="en-US" sz="1400" dirty="0">
              <a:solidFill>
                <a:prstClr val="black"/>
              </a:solidFill>
            </a:endParaRPr>
          </a:p>
        </p:txBody>
      </p:sp>
      <p:sp>
        <p:nvSpPr>
          <p:cNvPr id="36" name="圆角矩形 35"/>
          <p:cNvSpPr/>
          <p:nvPr/>
        </p:nvSpPr>
        <p:spPr>
          <a:xfrm>
            <a:off x="6940879" y="1614904"/>
            <a:ext cx="1498445" cy="43557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Remaining Reads</a:t>
            </a:r>
            <a:endParaRPr lang="zh-CN" altLang="en-US" sz="1400" dirty="0">
              <a:solidFill>
                <a:prstClr val="black"/>
              </a:solidFill>
            </a:endParaRPr>
          </a:p>
        </p:txBody>
      </p:sp>
      <p:sp>
        <p:nvSpPr>
          <p:cNvPr id="37" name="右箭头 36"/>
          <p:cNvSpPr/>
          <p:nvPr/>
        </p:nvSpPr>
        <p:spPr>
          <a:xfrm rot="5400000">
            <a:off x="7551577" y="2169226"/>
            <a:ext cx="318638" cy="24158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38" name="圆角矩形 37"/>
          <p:cNvSpPr/>
          <p:nvPr/>
        </p:nvSpPr>
        <p:spPr>
          <a:xfrm>
            <a:off x="7128820" y="3461020"/>
            <a:ext cx="1231412" cy="43557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Unmapped Reads</a:t>
            </a:r>
            <a:endParaRPr lang="zh-CN" altLang="en-US" sz="1400" dirty="0">
              <a:solidFill>
                <a:prstClr val="black"/>
              </a:solidFill>
            </a:endParaRPr>
          </a:p>
        </p:txBody>
      </p:sp>
      <p:sp>
        <p:nvSpPr>
          <p:cNvPr id="42" name="圆角矩形 41"/>
          <p:cNvSpPr/>
          <p:nvPr/>
        </p:nvSpPr>
        <p:spPr>
          <a:xfrm>
            <a:off x="5069682" y="3419139"/>
            <a:ext cx="1682453" cy="52978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3) IGC Gene Catalog</a:t>
            </a:r>
          </a:p>
          <a:p>
            <a:pPr algn="ctr" defTabSz="342704"/>
            <a:r>
              <a:rPr lang="en-US" altLang="zh-CN" sz="1400" dirty="0">
                <a:solidFill>
                  <a:prstClr val="black"/>
                </a:solidFill>
              </a:rPr>
              <a:t>(3 million genes)</a:t>
            </a:r>
          </a:p>
        </p:txBody>
      </p:sp>
      <p:sp>
        <p:nvSpPr>
          <p:cNvPr id="43" name="圆角矩形 42"/>
          <p:cNvSpPr/>
          <p:nvPr/>
        </p:nvSpPr>
        <p:spPr>
          <a:xfrm>
            <a:off x="6588226" y="2499742"/>
            <a:ext cx="2311700" cy="5297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2) HMP assembly sequences (134, 120 </a:t>
            </a:r>
            <a:r>
              <a:rPr lang="en-US" altLang="zh-CN" sz="1400" dirty="0" err="1">
                <a:solidFill>
                  <a:prstClr val="black"/>
                </a:solidFill>
              </a:rPr>
              <a:t>contigs</a:t>
            </a:r>
            <a:r>
              <a:rPr lang="en-US" altLang="zh-CN" sz="1400" dirty="0">
                <a:solidFill>
                  <a:prstClr val="black"/>
                </a:solidFill>
              </a:rPr>
              <a:t>)</a:t>
            </a:r>
          </a:p>
        </p:txBody>
      </p:sp>
      <p:sp>
        <p:nvSpPr>
          <p:cNvPr id="35" name="右箭头 34"/>
          <p:cNvSpPr/>
          <p:nvPr/>
        </p:nvSpPr>
        <p:spPr>
          <a:xfrm rot="10800000">
            <a:off x="6761774" y="3547453"/>
            <a:ext cx="358164" cy="2549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40" name="右箭头 39"/>
          <p:cNvSpPr/>
          <p:nvPr/>
        </p:nvSpPr>
        <p:spPr>
          <a:xfrm rot="10800000">
            <a:off x="4667179" y="3601987"/>
            <a:ext cx="358164" cy="2549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44" name="右箭头 43"/>
          <p:cNvSpPr/>
          <p:nvPr/>
        </p:nvSpPr>
        <p:spPr>
          <a:xfrm rot="5400000">
            <a:off x="4663108" y="4163865"/>
            <a:ext cx="318638" cy="24158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3" name="右大括号 2"/>
          <p:cNvSpPr/>
          <p:nvPr/>
        </p:nvSpPr>
        <p:spPr>
          <a:xfrm rot="5400000">
            <a:off x="4719737" y="3506684"/>
            <a:ext cx="208080" cy="1093635"/>
          </a:xfrm>
          <a:prstGeom prst="rightBrace">
            <a:avLst/>
          </a:prstGeom>
        </p:spPr>
        <p:style>
          <a:lnRef idx="3">
            <a:schemeClr val="accent1"/>
          </a:lnRef>
          <a:fillRef idx="0">
            <a:schemeClr val="accent1"/>
          </a:fillRef>
          <a:effectRef idx="2">
            <a:schemeClr val="accent1"/>
          </a:effectRef>
          <a:fontRef idx="minor">
            <a:schemeClr val="tx1"/>
          </a:fontRef>
        </p:style>
        <p:txBody>
          <a:bodyPr lIns="68547" tIns="34289" rIns="68547" bIns="34289" rtlCol="0" anchor="ctr"/>
          <a:lstStyle/>
          <a:p>
            <a:pPr algn="ctr" defTabSz="342704"/>
            <a:endParaRPr lang="zh-CN" altLang="en-US" sz="1400">
              <a:solidFill>
                <a:prstClr val="black"/>
              </a:solidFill>
            </a:endParaRPr>
          </a:p>
        </p:txBody>
      </p:sp>
      <p:sp>
        <p:nvSpPr>
          <p:cNvPr id="45" name="右箭头 44"/>
          <p:cNvSpPr/>
          <p:nvPr/>
        </p:nvSpPr>
        <p:spPr>
          <a:xfrm>
            <a:off x="5544589" y="4494919"/>
            <a:ext cx="443846" cy="241589"/>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
        <p:nvSpPr>
          <p:cNvPr id="31" name="圆角矩形 30"/>
          <p:cNvSpPr/>
          <p:nvPr/>
        </p:nvSpPr>
        <p:spPr>
          <a:xfrm>
            <a:off x="-18266" y="746585"/>
            <a:ext cx="2646050" cy="56698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r>
              <a:rPr lang="en-US" altLang="zh-CN" sz="1400" dirty="0">
                <a:solidFill>
                  <a:prstClr val="black"/>
                </a:solidFill>
              </a:rPr>
              <a:t>Sequencing </a:t>
            </a:r>
            <a:r>
              <a:rPr lang="en-US" altLang="zh-CN" sz="1400" dirty="0" smtClean="0">
                <a:solidFill>
                  <a:prstClr val="black"/>
                </a:solidFill>
              </a:rPr>
              <a:t>Reads from WGS</a:t>
            </a:r>
          </a:p>
          <a:p>
            <a:pPr algn="ctr" defTabSz="342704"/>
            <a:r>
              <a:rPr lang="en-US" altLang="zh-CN" sz="1400" dirty="0">
                <a:solidFill>
                  <a:prstClr val="black"/>
                </a:solidFill>
              </a:rPr>
              <a:t>(14 tumor-blood pairs; 7 CA, 7 AA</a:t>
            </a:r>
            <a:r>
              <a:rPr lang="en-US" altLang="zh-CN" sz="1400" dirty="0" smtClean="0">
                <a:solidFill>
                  <a:prstClr val="black"/>
                </a:solidFill>
              </a:rPr>
              <a:t>)</a:t>
            </a:r>
            <a:endParaRPr lang="zh-CN" altLang="en-US" sz="1400" dirty="0">
              <a:solidFill>
                <a:prstClr val="black"/>
              </a:solidFill>
            </a:endParaRPr>
          </a:p>
        </p:txBody>
      </p:sp>
      <p:sp>
        <p:nvSpPr>
          <p:cNvPr id="41" name="右箭头 40"/>
          <p:cNvSpPr/>
          <p:nvPr/>
        </p:nvSpPr>
        <p:spPr>
          <a:xfrm rot="5400000">
            <a:off x="820520" y="1304907"/>
            <a:ext cx="318638" cy="24158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47" tIns="34289" rIns="68547" bIns="34289" rtlCol="0" anchor="ctr"/>
          <a:lstStyle/>
          <a:p>
            <a:pPr algn="ctr" defTabSz="342704"/>
            <a:endParaRPr lang="zh-CN" altLang="en-US" sz="1400">
              <a:solidFill>
                <a:prstClr val="white"/>
              </a:solidFill>
            </a:endParaRPr>
          </a:p>
        </p:txBody>
      </p:sp>
    </p:spTree>
    <p:extLst>
      <p:ext uri="{BB962C8B-B14F-4D97-AF65-F5344CB8AC3E}">
        <p14:creationId xmlns:p14="http://schemas.microsoft.com/office/powerpoint/2010/main" val="1312587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p:cNvGraphicFramePr>
            <a:graphicFrameLocks/>
          </p:cNvGraphicFramePr>
          <p:nvPr>
            <p:extLst>
              <p:ext uri="{D42A27DB-BD31-4B8C-83A1-F6EECF244321}">
                <p14:modId xmlns:p14="http://schemas.microsoft.com/office/powerpoint/2010/main" val="364894377"/>
              </p:ext>
            </p:extLst>
          </p:nvPr>
        </p:nvGraphicFramePr>
        <p:xfrm>
          <a:off x="395536" y="195486"/>
          <a:ext cx="7927593" cy="370114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
          <p:cNvSpPr>
            <a:spLocks noChangeArrowheads="1"/>
          </p:cNvSpPr>
          <p:nvPr/>
        </p:nvSpPr>
        <p:spPr bwMode="auto">
          <a:xfrm>
            <a:off x="5995857" y="555526"/>
            <a:ext cx="2694214"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732" eaLnBrk="0" fontAlgn="base" hangingPunct="0">
              <a:spcBef>
                <a:spcPct val="0"/>
              </a:spcBef>
              <a:spcAft>
                <a:spcPct val="0"/>
              </a:spcAft>
            </a:pPr>
            <a:r>
              <a:rPr lang="en-US" altLang="zh-CN" sz="1500" dirty="0">
                <a:solidFill>
                  <a:srgbClr val="000000"/>
                </a:solidFill>
              </a:rPr>
              <a:t>Tumor vs Blood: </a:t>
            </a:r>
            <a:r>
              <a:rPr lang="zh-CN" altLang="zh-CN" sz="1500" dirty="0">
                <a:solidFill>
                  <a:srgbClr val="000000"/>
                </a:solidFill>
              </a:rPr>
              <a:t>9.97</a:t>
            </a:r>
            <a:r>
              <a:rPr lang="en-US" altLang="zh-CN" sz="1500" dirty="0">
                <a:solidFill>
                  <a:srgbClr val="000000"/>
                </a:solidFill>
              </a:rPr>
              <a:t> x 10</a:t>
            </a:r>
            <a:r>
              <a:rPr lang="en-US" altLang="zh-CN" sz="1500" baseline="30000" dirty="0">
                <a:solidFill>
                  <a:srgbClr val="000000"/>
                </a:solidFill>
              </a:rPr>
              <a:t>-</a:t>
            </a:r>
            <a:r>
              <a:rPr lang="zh-CN" altLang="zh-CN" sz="1500" baseline="30000" dirty="0">
                <a:solidFill>
                  <a:srgbClr val="000000"/>
                </a:solidFill>
              </a:rPr>
              <a:t>8</a:t>
            </a:r>
            <a:endParaRPr lang="en-US" altLang="zh-CN" sz="1500" dirty="0">
              <a:solidFill>
                <a:srgbClr val="000000"/>
              </a:solidFill>
            </a:endParaRPr>
          </a:p>
          <a:p>
            <a:pPr defTabSz="685732" eaLnBrk="0" fontAlgn="base" hangingPunct="0">
              <a:spcBef>
                <a:spcPct val="0"/>
              </a:spcBef>
              <a:spcAft>
                <a:spcPct val="0"/>
              </a:spcAft>
            </a:pPr>
            <a:r>
              <a:rPr lang="en-US" altLang="zh-CN" sz="1500" dirty="0">
                <a:solidFill>
                  <a:srgbClr val="000000"/>
                </a:solidFill>
              </a:rPr>
              <a:t>(Two-sided Wilcox Rank Sum test) </a:t>
            </a:r>
            <a:endParaRPr lang="zh-CN" altLang="zh-CN" sz="1500" dirty="0">
              <a:solidFill>
                <a:prstClr val="black"/>
              </a:solidFill>
            </a:endParaRPr>
          </a:p>
        </p:txBody>
      </p:sp>
      <p:sp>
        <p:nvSpPr>
          <p:cNvPr id="13" name="五边形 12"/>
          <p:cNvSpPr/>
          <p:nvPr/>
        </p:nvSpPr>
        <p:spPr>
          <a:xfrm>
            <a:off x="0" y="21634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endParaRPr lang="en-US" altLang="zh-CN" dirty="0">
              <a:solidFill>
                <a:prstClr val="black"/>
              </a:solidFill>
            </a:endParaRPr>
          </a:p>
        </p:txBody>
      </p:sp>
      <p:sp>
        <p:nvSpPr>
          <p:cNvPr id="15" name="矩形 3"/>
          <p:cNvSpPr>
            <a:spLocks noChangeArrowheads="1"/>
          </p:cNvSpPr>
          <p:nvPr/>
        </p:nvSpPr>
        <p:spPr bwMode="auto">
          <a:xfrm>
            <a:off x="1179944" y="167753"/>
            <a:ext cx="75101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Mapped reads for different databases</a:t>
            </a:r>
          </a:p>
        </p:txBody>
      </p:sp>
      <p:cxnSp>
        <p:nvCxnSpPr>
          <p:cNvPr id="6" name="直接连接符 5"/>
          <p:cNvCxnSpPr/>
          <p:nvPr/>
        </p:nvCxnSpPr>
        <p:spPr>
          <a:xfrm>
            <a:off x="1403648" y="3861936"/>
            <a:ext cx="3226240" cy="5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860032" y="3861936"/>
            <a:ext cx="3240360" cy="59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751252" y="3861936"/>
            <a:ext cx="1273628" cy="323165"/>
          </a:xfrm>
          <a:prstGeom prst="rect">
            <a:avLst/>
          </a:prstGeom>
          <a:noFill/>
        </p:spPr>
        <p:txBody>
          <a:bodyPr wrap="square" lIns="91432" tIns="45716" rIns="91432" bIns="45716" rtlCol="0">
            <a:spAutoFit/>
          </a:bodyPr>
          <a:lstStyle/>
          <a:p>
            <a:r>
              <a:rPr lang="en-US" altLang="zh-CN" sz="1500" dirty="0">
                <a:solidFill>
                  <a:prstClr val="black"/>
                </a:solidFill>
              </a:rPr>
              <a:t>Blood</a:t>
            </a:r>
            <a:endParaRPr lang="zh-CN" altLang="en-US" sz="1500" dirty="0">
              <a:solidFill>
                <a:prstClr val="black"/>
              </a:solidFill>
            </a:endParaRPr>
          </a:p>
        </p:txBody>
      </p:sp>
      <p:sp>
        <p:nvSpPr>
          <p:cNvPr id="11" name="文本框 10"/>
          <p:cNvSpPr txBox="1"/>
          <p:nvPr/>
        </p:nvSpPr>
        <p:spPr>
          <a:xfrm>
            <a:off x="6300192" y="3867898"/>
            <a:ext cx="1273628" cy="323165"/>
          </a:xfrm>
          <a:prstGeom prst="rect">
            <a:avLst/>
          </a:prstGeom>
          <a:noFill/>
        </p:spPr>
        <p:txBody>
          <a:bodyPr wrap="square" lIns="91432" tIns="45716" rIns="91432" bIns="45716" rtlCol="0">
            <a:spAutoFit/>
          </a:bodyPr>
          <a:lstStyle/>
          <a:p>
            <a:r>
              <a:rPr lang="en-US" altLang="zh-CN" sz="1500" dirty="0">
                <a:solidFill>
                  <a:prstClr val="black"/>
                </a:solidFill>
              </a:rPr>
              <a:t>Tumor</a:t>
            </a:r>
            <a:endParaRPr lang="zh-CN" altLang="en-US" sz="1500" dirty="0">
              <a:solidFill>
                <a:prstClr val="black"/>
              </a:solidFill>
            </a:endParaRPr>
          </a:p>
        </p:txBody>
      </p:sp>
      <p:sp>
        <p:nvSpPr>
          <p:cNvPr id="12" name="Rectangle 1"/>
          <p:cNvSpPr>
            <a:spLocks noChangeArrowheads="1"/>
          </p:cNvSpPr>
          <p:nvPr/>
        </p:nvSpPr>
        <p:spPr bwMode="auto">
          <a:xfrm>
            <a:off x="1547664" y="4155926"/>
            <a:ext cx="6552728" cy="830997"/>
          </a:xfrm>
          <a:prstGeom prst="rect">
            <a:avLst/>
          </a:prstGeom>
          <a:ln>
            <a:noFill/>
          </a:ln>
          <a:extLst/>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p>
            <a:pPr defTabSz="685732" eaLnBrk="0" fontAlgn="base" hangingPunct="0">
              <a:spcBef>
                <a:spcPct val="0"/>
              </a:spcBef>
              <a:spcAft>
                <a:spcPct val="0"/>
              </a:spcAft>
            </a:pPr>
            <a:r>
              <a:rPr lang="en-US" altLang="zh-CN" dirty="0">
                <a:solidFill>
                  <a:schemeClr val="bg1"/>
                </a:solidFill>
              </a:rPr>
              <a:t>Conclusion </a:t>
            </a:r>
            <a:r>
              <a:rPr lang="en-US" altLang="zh-CN" dirty="0" smtClean="0">
                <a:solidFill>
                  <a:schemeClr val="bg1"/>
                </a:solidFill>
              </a:rPr>
              <a:t>(1): </a:t>
            </a:r>
            <a:endParaRPr lang="en-US" altLang="zh-CN" dirty="0">
              <a:solidFill>
                <a:schemeClr val="bg1"/>
              </a:solidFill>
            </a:endParaRPr>
          </a:p>
          <a:p>
            <a:pPr defTabSz="685732" eaLnBrk="0" fontAlgn="base" hangingPunct="0">
              <a:spcBef>
                <a:spcPct val="0"/>
              </a:spcBef>
              <a:spcAft>
                <a:spcPct val="0"/>
              </a:spcAft>
            </a:pPr>
            <a:r>
              <a:rPr lang="en-US" altLang="zh-CN" dirty="0" smtClean="0">
                <a:solidFill>
                  <a:schemeClr val="bg1"/>
                </a:solidFill>
              </a:rPr>
              <a:t>Reads mapped to </a:t>
            </a:r>
            <a:r>
              <a:rPr lang="en-US" altLang="zh-CN" dirty="0" err="1" smtClean="0">
                <a:solidFill>
                  <a:schemeClr val="bg1"/>
                </a:solidFill>
              </a:rPr>
              <a:t>microbiome</a:t>
            </a:r>
            <a:r>
              <a:rPr lang="en-US" altLang="zh-CN" dirty="0" smtClean="0">
                <a:solidFill>
                  <a:schemeClr val="bg1"/>
                </a:solidFill>
              </a:rPr>
              <a:t> sequences are significantly higher in tumor tissues compared with paired blood samples</a:t>
            </a:r>
            <a:endParaRPr lang="zh-CN" altLang="zh-CN" dirty="0">
              <a:solidFill>
                <a:schemeClr val="bg1"/>
              </a:solidFill>
            </a:endParaRPr>
          </a:p>
        </p:txBody>
      </p:sp>
    </p:spTree>
    <p:extLst>
      <p:ext uri="{BB962C8B-B14F-4D97-AF65-F5344CB8AC3E}">
        <p14:creationId xmlns:p14="http://schemas.microsoft.com/office/powerpoint/2010/main" val="1583253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1182388" y="209849"/>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Method: Identification criteria</a:t>
            </a:r>
          </a:p>
        </p:txBody>
      </p:sp>
      <p:sp>
        <p:nvSpPr>
          <p:cNvPr id="16" name="文本框 15"/>
          <p:cNvSpPr txBox="1"/>
          <p:nvPr/>
        </p:nvSpPr>
        <p:spPr>
          <a:xfrm>
            <a:off x="831765" y="740935"/>
            <a:ext cx="6345215" cy="1200329"/>
          </a:xfrm>
          <a:prstGeom prst="rect">
            <a:avLst/>
          </a:prstGeom>
          <a:noFill/>
        </p:spPr>
        <p:txBody>
          <a:bodyPr wrap="square" lIns="91432" tIns="45716" rIns="91432" bIns="45716" rtlCol="0">
            <a:spAutoFit/>
          </a:bodyPr>
          <a:lstStyle/>
          <a:p>
            <a:r>
              <a:rPr lang="en-US" altLang="zh-CN" dirty="0">
                <a:solidFill>
                  <a:prstClr val="black"/>
                </a:solidFill>
              </a:rPr>
              <a:t>Coverage = bins covered by reads /total bins</a:t>
            </a:r>
          </a:p>
          <a:p>
            <a:r>
              <a:rPr lang="en-US" altLang="zh-CN" dirty="0">
                <a:solidFill>
                  <a:prstClr val="black"/>
                </a:solidFill>
              </a:rPr>
              <a:t>Bins = genome length / 100</a:t>
            </a:r>
          </a:p>
          <a:p>
            <a:r>
              <a:rPr lang="en-US" altLang="zh-CN" dirty="0">
                <a:solidFill>
                  <a:prstClr val="black"/>
                </a:solidFill>
              </a:rPr>
              <a:t>Criteria : Total reads &gt; 10 and coverage &gt; = 0.1 </a:t>
            </a:r>
            <a:endParaRPr lang="zh-CN" altLang="en-US" dirty="0">
              <a:solidFill>
                <a:prstClr val="black"/>
              </a:solidFill>
            </a:endParaRPr>
          </a:p>
          <a:p>
            <a:r>
              <a:rPr lang="en-US" altLang="zh-CN" dirty="0">
                <a:solidFill>
                  <a:prstClr val="black"/>
                </a:solidFill>
              </a:rPr>
              <a:t>(Used for NCBI and HMP results)</a:t>
            </a:r>
            <a:endParaRPr lang="zh-CN" altLang="en-US" dirty="0">
              <a:solidFill>
                <a:prstClr val="black"/>
              </a:solidFill>
            </a:endParaRPr>
          </a:p>
        </p:txBody>
      </p:sp>
      <p:sp>
        <p:nvSpPr>
          <p:cNvPr id="3" name="矩形 2"/>
          <p:cNvSpPr/>
          <p:nvPr/>
        </p:nvSpPr>
        <p:spPr>
          <a:xfrm>
            <a:off x="6156176" y="2694362"/>
            <a:ext cx="2315000" cy="311619"/>
          </a:xfrm>
          <a:prstGeom prst="rect">
            <a:avLst/>
          </a:prstGeom>
        </p:spPr>
        <p:txBody>
          <a:bodyPr wrap="none" lIns="91432" tIns="45716" rIns="91432" bIns="45716">
            <a:spAutoFit/>
          </a:bodyPr>
          <a:lstStyle/>
          <a:p>
            <a:r>
              <a:rPr lang="zh-CN" altLang="en-US" sz="1400" dirty="0">
                <a:solidFill>
                  <a:prstClr val="black"/>
                </a:solidFill>
              </a:rPr>
              <a:t>Achromobacter xylosoxidans</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66" y="3020803"/>
            <a:ext cx="4406834" cy="1861423"/>
          </a:xfrm>
          <a:prstGeom prst="rect">
            <a:avLst/>
          </a:prstGeom>
        </p:spPr>
      </p:pic>
      <p:sp>
        <p:nvSpPr>
          <p:cNvPr id="2" name="矩形 1"/>
          <p:cNvSpPr/>
          <p:nvPr/>
        </p:nvSpPr>
        <p:spPr>
          <a:xfrm>
            <a:off x="5866238" y="2325030"/>
            <a:ext cx="2659879" cy="369324"/>
          </a:xfrm>
          <a:prstGeom prst="rect">
            <a:avLst/>
          </a:prstGeom>
        </p:spPr>
        <p:txBody>
          <a:bodyPr wrap="none" lIns="91432" tIns="45716" rIns="91432" bIns="45716">
            <a:spAutoFit/>
          </a:bodyPr>
          <a:lstStyle/>
          <a:p>
            <a:r>
              <a:rPr lang="en-US" altLang="zh-CN" dirty="0">
                <a:solidFill>
                  <a:prstClr val="black"/>
                </a:solidFill>
              </a:rPr>
              <a:t>E</a:t>
            </a:r>
            <a:r>
              <a:rPr lang="en-US" altLang="zh-CN" dirty="0" smtClean="0">
                <a:solidFill>
                  <a:prstClr val="black"/>
                </a:solidFill>
              </a:rPr>
              <a:t>xample </a:t>
            </a:r>
            <a:r>
              <a:rPr lang="en-US" altLang="zh-CN" dirty="0">
                <a:solidFill>
                  <a:prstClr val="black"/>
                </a:solidFill>
              </a:rPr>
              <a:t>of negative result</a:t>
            </a:r>
            <a:endParaRPr lang="zh-CN" altLang="en-US" dirty="0">
              <a:solidFill>
                <a:prstClr val="black"/>
              </a:solidFill>
            </a:endParaRPr>
          </a:p>
        </p:txBody>
      </p:sp>
      <p:pic>
        <p:nvPicPr>
          <p:cNvPr id="10" name="图片 9"/>
          <p:cNvPicPr>
            <a:picLocks noChangeAspect="1"/>
          </p:cNvPicPr>
          <p:nvPr/>
        </p:nvPicPr>
        <p:blipFill>
          <a:blip r:embed="rId4"/>
          <a:stretch>
            <a:fillRect/>
          </a:stretch>
        </p:blipFill>
        <p:spPr>
          <a:xfrm>
            <a:off x="326328" y="2951905"/>
            <a:ext cx="4550983" cy="1999218"/>
          </a:xfrm>
          <a:prstGeom prst="rect">
            <a:avLst/>
          </a:prstGeom>
        </p:spPr>
      </p:pic>
      <p:sp>
        <p:nvSpPr>
          <p:cNvPr id="12" name="矩形 11"/>
          <p:cNvSpPr/>
          <p:nvPr/>
        </p:nvSpPr>
        <p:spPr>
          <a:xfrm>
            <a:off x="1820308" y="2713035"/>
            <a:ext cx="1847926" cy="307768"/>
          </a:xfrm>
          <a:prstGeom prst="rect">
            <a:avLst/>
          </a:prstGeom>
        </p:spPr>
        <p:txBody>
          <a:bodyPr wrap="none" lIns="91432" tIns="45716" rIns="91432" bIns="45716">
            <a:spAutoFit/>
          </a:bodyPr>
          <a:lstStyle/>
          <a:p>
            <a:r>
              <a:rPr lang="zh-CN" altLang="en-US" sz="1400" dirty="0">
                <a:solidFill>
                  <a:prstClr val="black"/>
                </a:solidFill>
              </a:rPr>
              <a:t>Sulfolobus </a:t>
            </a:r>
            <a:r>
              <a:rPr lang="en-US" altLang="zh-CN" sz="1400" dirty="0">
                <a:solidFill>
                  <a:prstClr val="black"/>
                </a:solidFill>
              </a:rPr>
              <a:t>ATCC 33909</a:t>
            </a:r>
            <a:endParaRPr lang="zh-CN" altLang="en-US" sz="1400" dirty="0">
              <a:solidFill>
                <a:prstClr val="black"/>
              </a:solidFill>
            </a:endParaRPr>
          </a:p>
        </p:txBody>
      </p:sp>
      <p:sp>
        <p:nvSpPr>
          <p:cNvPr id="14" name="矩形 13"/>
          <p:cNvSpPr/>
          <p:nvPr/>
        </p:nvSpPr>
        <p:spPr>
          <a:xfrm>
            <a:off x="1414451" y="2325030"/>
            <a:ext cx="2595759" cy="369324"/>
          </a:xfrm>
          <a:prstGeom prst="rect">
            <a:avLst/>
          </a:prstGeom>
        </p:spPr>
        <p:txBody>
          <a:bodyPr wrap="none" lIns="91432" tIns="45716" rIns="91432" bIns="45716">
            <a:spAutoFit/>
          </a:bodyPr>
          <a:lstStyle/>
          <a:p>
            <a:r>
              <a:rPr lang="en-US" altLang="zh-CN" dirty="0">
                <a:solidFill>
                  <a:prstClr val="black"/>
                </a:solidFill>
              </a:rPr>
              <a:t>E</a:t>
            </a:r>
            <a:r>
              <a:rPr lang="en-US" altLang="zh-CN" dirty="0" smtClean="0">
                <a:solidFill>
                  <a:prstClr val="black"/>
                </a:solidFill>
              </a:rPr>
              <a:t>xample </a:t>
            </a:r>
            <a:r>
              <a:rPr lang="en-US" altLang="zh-CN" dirty="0">
                <a:solidFill>
                  <a:prstClr val="black"/>
                </a:solidFill>
              </a:rPr>
              <a:t>of </a:t>
            </a:r>
            <a:r>
              <a:rPr lang="en-US" altLang="zh-CN" dirty="0" smtClean="0">
                <a:solidFill>
                  <a:prstClr val="black"/>
                </a:solidFill>
              </a:rPr>
              <a:t>positive </a:t>
            </a:r>
            <a:r>
              <a:rPr lang="en-US" altLang="zh-CN" dirty="0">
                <a:solidFill>
                  <a:prstClr val="black"/>
                </a:solidFill>
              </a:rPr>
              <a:t>result</a:t>
            </a:r>
            <a:endParaRPr lang="zh-CN" altLang="en-US" dirty="0">
              <a:solidFill>
                <a:prstClr val="black"/>
              </a:solidFill>
            </a:endParaRPr>
          </a:p>
        </p:txBody>
      </p:sp>
    </p:spTree>
    <p:extLst>
      <p:ext uri="{BB962C8B-B14F-4D97-AF65-F5344CB8AC3E}">
        <p14:creationId xmlns:p14="http://schemas.microsoft.com/office/powerpoint/2010/main" val="4053754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52" y="594440"/>
            <a:ext cx="5972143" cy="3583286"/>
          </a:xfrm>
          <a:prstGeom prst="rect">
            <a:avLst/>
          </a:prstGeom>
        </p:spPr>
      </p:pic>
      <p:sp>
        <p:nvSpPr>
          <p:cNvPr id="11" name="矩形 3"/>
          <p:cNvSpPr>
            <a:spLocks noChangeArrowheads="1"/>
          </p:cNvSpPr>
          <p:nvPr/>
        </p:nvSpPr>
        <p:spPr bwMode="auto">
          <a:xfrm>
            <a:off x="1182388" y="209849"/>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1) Detected microbes --- NCBI</a:t>
            </a:r>
          </a:p>
        </p:txBody>
      </p:sp>
      <p:sp>
        <p:nvSpPr>
          <p:cNvPr id="15" name="五边形 14"/>
          <p:cNvSpPr/>
          <p:nvPr/>
        </p:nvSpPr>
        <p:spPr>
          <a:xfrm>
            <a:off x="0" y="25722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endParaRPr lang="en-US" altLang="zh-CN" dirty="0">
              <a:solidFill>
                <a:prstClr val="black"/>
              </a:solidFill>
            </a:endParaRPr>
          </a:p>
        </p:txBody>
      </p:sp>
      <p:sp>
        <p:nvSpPr>
          <p:cNvPr id="4" name="文本框 3"/>
          <p:cNvSpPr txBox="1"/>
          <p:nvPr/>
        </p:nvSpPr>
        <p:spPr>
          <a:xfrm>
            <a:off x="6838410" y="1152641"/>
            <a:ext cx="2008415" cy="3600981"/>
          </a:xfrm>
          <a:prstGeom prst="rect">
            <a:avLst/>
          </a:prstGeom>
          <a:noFill/>
        </p:spPr>
        <p:txBody>
          <a:bodyPr wrap="square" lIns="91432" tIns="45716" rIns="91432" bIns="45716" rtlCol="0">
            <a:spAutoFit/>
          </a:bodyPr>
          <a:lstStyle/>
          <a:p>
            <a:r>
              <a:rPr lang="en-US" altLang="zh-CN" sz="1400" dirty="0">
                <a:solidFill>
                  <a:prstClr val="black"/>
                </a:solidFill>
              </a:rPr>
              <a:t>Tissue vs Blood :</a:t>
            </a:r>
          </a:p>
          <a:p>
            <a:endParaRPr lang="en-US" altLang="zh-CN" sz="1400" dirty="0">
              <a:solidFill>
                <a:prstClr val="black"/>
              </a:solidFill>
            </a:endParaRPr>
          </a:p>
          <a:p>
            <a:r>
              <a:rPr lang="en-US" altLang="zh-CN" sz="1400" dirty="0">
                <a:solidFill>
                  <a:prstClr val="black"/>
                </a:solidFill>
              </a:rPr>
              <a:t>The abundance of </a:t>
            </a:r>
            <a:r>
              <a:rPr lang="en-US" altLang="zh-CN" sz="1400" dirty="0" err="1">
                <a:solidFill>
                  <a:prstClr val="black"/>
                </a:solidFill>
              </a:rPr>
              <a:t>Archaea</a:t>
            </a:r>
            <a:r>
              <a:rPr lang="en-US" altLang="zh-CN" sz="1400" dirty="0">
                <a:solidFill>
                  <a:prstClr val="black"/>
                </a:solidFill>
              </a:rPr>
              <a:t>:  </a:t>
            </a:r>
            <a:r>
              <a:rPr lang="en-US" altLang="zh-CN" sz="1400" dirty="0">
                <a:solidFill>
                  <a:srgbClr val="FF0000"/>
                </a:solidFill>
              </a:rPr>
              <a:t>P-value=0.002</a:t>
            </a:r>
          </a:p>
          <a:p>
            <a:endParaRPr lang="en-US" altLang="zh-CN" sz="1400" dirty="0">
              <a:solidFill>
                <a:prstClr val="black"/>
              </a:solidFill>
            </a:endParaRPr>
          </a:p>
          <a:p>
            <a:r>
              <a:rPr lang="en-US" altLang="zh-CN" sz="1400" dirty="0">
                <a:solidFill>
                  <a:prstClr val="black"/>
                </a:solidFill>
              </a:rPr>
              <a:t>The abundance of Bacteria:  </a:t>
            </a:r>
            <a:r>
              <a:rPr lang="en-US" altLang="zh-CN" sz="1400" dirty="0">
                <a:solidFill>
                  <a:srgbClr val="FF0000"/>
                </a:solidFill>
              </a:rPr>
              <a:t>P-value=0.04</a:t>
            </a:r>
          </a:p>
          <a:p>
            <a:endParaRPr lang="en-US" altLang="zh-CN" sz="1400" dirty="0">
              <a:solidFill>
                <a:prstClr val="black"/>
              </a:solidFill>
            </a:endParaRPr>
          </a:p>
          <a:p>
            <a:r>
              <a:rPr lang="en-US" altLang="zh-CN" sz="1400" dirty="0">
                <a:solidFill>
                  <a:prstClr val="black"/>
                </a:solidFill>
              </a:rPr>
              <a:t>The abundance of Fungi:  P-value=0.40</a:t>
            </a:r>
          </a:p>
          <a:p>
            <a:endParaRPr lang="en-US" altLang="zh-CN" sz="1400" dirty="0">
              <a:solidFill>
                <a:prstClr val="black"/>
              </a:solidFill>
            </a:endParaRPr>
          </a:p>
          <a:p>
            <a:r>
              <a:rPr lang="en-US" altLang="zh-CN" sz="1400" dirty="0">
                <a:solidFill>
                  <a:prstClr val="black"/>
                </a:solidFill>
              </a:rPr>
              <a:t>The abundance of Viral:  P-value=0.74</a:t>
            </a:r>
          </a:p>
          <a:p>
            <a:endParaRPr lang="en-US" altLang="zh-CN" sz="1400" dirty="0">
              <a:solidFill>
                <a:prstClr val="black"/>
              </a:solidFill>
            </a:endParaRPr>
          </a:p>
          <a:p>
            <a:endParaRPr lang="en-US" altLang="zh-CN" sz="1400" dirty="0">
              <a:solidFill>
                <a:prstClr val="black"/>
              </a:solidFill>
            </a:endParaRPr>
          </a:p>
          <a:p>
            <a:endParaRPr lang="zh-CN" altLang="en-US" sz="1400" dirty="0">
              <a:solidFill>
                <a:prstClr val="black"/>
              </a:solidFill>
            </a:endParaRPr>
          </a:p>
        </p:txBody>
      </p:sp>
      <p:cxnSp>
        <p:nvCxnSpPr>
          <p:cNvPr id="6" name="直接连接符 5"/>
          <p:cNvCxnSpPr/>
          <p:nvPr/>
        </p:nvCxnSpPr>
        <p:spPr>
          <a:xfrm flipV="1">
            <a:off x="1131752" y="3819941"/>
            <a:ext cx="2137294" cy="11794"/>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35696" y="3743819"/>
            <a:ext cx="871945" cy="311619"/>
          </a:xfrm>
          <a:prstGeom prst="rect">
            <a:avLst/>
          </a:prstGeom>
          <a:noFill/>
        </p:spPr>
        <p:txBody>
          <a:bodyPr wrap="square" lIns="91432" tIns="45716" rIns="91432" bIns="45716" rtlCol="0">
            <a:spAutoFit/>
          </a:bodyPr>
          <a:lstStyle/>
          <a:p>
            <a:r>
              <a:rPr lang="en-US" altLang="zh-CN" sz="1400" dirty="0">
                <a:solidFill>
                  <a:prstClr val="black"/>
                </a:solidFill>
              </a:rPr>
              <a:t>Blood</a:t>
            </a:r>
            <a:endParaRPr lang="zh-CN" altLang="en-US" sz="1400" dirty="0">
              <a:solidFill>
                <a:prstClr val="black"/>
              </a:solidFill>
            </a:endParaRPr>
          </a:p>
        </p:txBody>
      </p:sp>
      <p:cxnSp>
        <p:nvCxnSpPr>
          <p:cNvPr id="10" name="直接连接符 9"/>
          <p:cNvCxnSpPr/>
          <p:nvPr/>
        </p:nvCxnSpPr>
        <p:spPr>
          <a:xfrm flipV="1">
            <a:off x="3353954" y="3795886"/>
            <a:ext cx="2183218" cy="24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104115" y="3723878"/>
            <a:ext cx="871945" cy="311619"/>
          </a:xfrm>
          <a:prstGeom prst="rect">
            <a:avLst/>
          </a:prstGeom>
          <a:noFill/>
        </p:spPr>
        <p:txBody>
          <a:bodyPr wrap="square" lIns="91432" tIns="45716" rIns="91432" bIns="45716" rtlCol="0">
            <a:spAutoFit/>
          </a:bodyPr>
          <a:lstStyle/>
          <a:p>
            <a:r>
              <a:rPr lang="en-US" altLang="zh-CN" sz="1400" dirty="0">
                <a:solidFill>
                  <a:prstClr val="black"/>
                </a:solidFill>
              </a:rPr>
              <a:t>Tissue</a:t>
            </a:r>
            <a:endParaRPr lang="zh-CN" altLang="en-US" sz="1400" dirty="0">
              <a:solidFill>
                <a:prstClr val="black"/>
              </a:solidFill>
            </a:endParaRPr>
          </a:p>
        </p:txBody>
      </p:sp>
      <p:sp>
        <p:nvSpPr>
          <p:cNvPr id="13" name="文本框 24"/>
          <p:cNvSpPr txBox="1"/>
          <p:nvPr/>
        </p:nvSpPr>
        <p:spPr>
          <a:xfrm>
            <a:off x="6012160" y="1635646"/>
            <a:ext cx="461649" cy="186146"/>
          </a:xfrm>
          <a:prstGeom prst="rect">
            <a:avLst/>
          </a:prstGeom>
          <a:noFill/>
        </p:spPr>
        <p:txBody>
          <a:bodyPr vert="eaVert" wrap="square" lIns="91432" tIns="45716" rIns="91432" bIns="4571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solidFill>
                  <a:srgbClr val="FF0000"/>
                </a:solidFill>
              </a:rPr>
              <a:t>*</a:t>
            </a:r>
          </a:p>
        </p:txBody>
      </p:sp>
      <p:sp>
        <p:nvSpPr>
          <p:cNvPr id="14" name="文本框 24"/>
          <p:cNvSpPr txBox="1"/>
          <p:nvPr/>
        </p:nvSpPr>
        <p:spPr>
          <a:xfrm>
            <a:off x="6012160" y="1881001"/>
            <a:ext cx="461649" cy="186146"/>
          </a:xfrm>
          <a:prstGeom prst="rect">
            <a:avLst/>
          </a:prstGeom>
          <a:noFill/>
        </p:spPr>
        <p:txBody>
          <a:bodyPr vert="eaVert" wrap="square" lIns="91432" tIns="45716" rIns="91432" bIns="4571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solidFill>
                  <a:srgbClr val="FF0000"/>
                </a:solidFill>
              </a:rPr>
              <a:t>*</a:t>
            </a:r>
          </a:p>
        </p:txBody>
      </p:sp>
      <p:sp>
        <p:nvSpPr>
          <p:cNvPr id="3" name="矩形 2"/>
          <p:cNvSpPr/>
          <p:nvPr/>
        </p:nvSpPr>
        <p:spPr>
          <a:xfrm>
            <a:off x="6818813" y="3976769"/>
            <a:ext cx="1988820" cy="530910"/>
          </a:xfrm>
          <a:prstGeom prst="rect">
            <a:avLst/>
          </a:prstGeom>
        </p:spPr>
        <p:txBody>
          <a:bodyPr wrap="square" lIns="91432" tIns="45716" rIns="91432" bIns="45716">
            <a:spAutoFit/>
          </a:bodyPr>
          <a:lstStyle/>
          <a:p>
            <a:r>
              <a:rPr lang="en-US" altLang="zh-CN" sz="1400" dirty="0">
                <a:solidFill>
                  <a:prstClr val="black"/>
                </a:solidFill>
              </a:rPr>
              <a:t>(red star, P value&lt;=0.05, </a:t>
            </a:r>
          </a:p>
          <a:p>
            <a:r>
              <a:rPr lang="en-US" altLang="zh-CN" sz="1400" dirty="0">
                <a:solidFill>
                  <a:prstClr val="black"/>
                </a:solidFill>
              </a:rPr>
              <a:t>Student t’s test ) </a:t>
            </a:r>
            <a:endParaRPr lang="zh-CN" altLang="en-US" sz="1400" dirty="0">
              <a:solidFill>
                <a:prstClr val="black"/>
              </a:solidFill>
            </a:endParaRPr>
          </a:p>
        </p:txBody>
      </p:sp>
      <p:sp>
        <p:nvSpPr>
          <p:cNvPr id="2" name="矩形 1"/>
          <p:cNvSpPr/>
          <p:nvPr/>
        </p:nvSpPr>
        <p:spPr>
          <a:xfrm>
            <a:off x="395536" y="4011910"/>
            <a:ext cx="6442874" cy="1107996"/>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p>
            <a:pPr defTabSz="685732" eaLnBrk="0" fontAlgn="base" hangingPunct="0">
              <a:spcBef>
                <a:spcPct val="0"/>
              </a:spcBef>
              <a:spcAft>
                <a:spcPct val="0"/>
              </a:spcAft>
            </a:pPr>
            <a:r>
              <a:rPr lang="en-US" altLang="zh-CN" dirty="0">
                <a:solidFill>
                  <a:schemeClr val="bg1"/>
                </a:solidFill>
              </a:rPr>
              <a:t>Conclusion </a:t>
            </a:r>
            <a:r>
              <a:rPr lang="en-US" altLang="zh-CN" dirty="0" smtClean="0">
                <a:solidFill>
                  <a:schemeClr val="bg1"/>
                </a:solidFill>
              </a:rPr>
              <a:t>(2): </a:t>
            </a:r>
            <a:endParaRPr lang="en-US" altLang="zh-CN" dirty="0">
              <a:solidFill>
                <a:schemeClr val="bg1"/>
              </a:solidFill>
            </a:endParaRPr>
          </a:p>
          <a:p>
            <a:pPr defTabSz="685732" eaLnBrk="0" fontAlgn="base" hangingPunct="0">
              <a:spcBef>
                <a:spcPct val="0"/>
              </a:spcBef>
              <a:spcAft>
                <a:spcPct val="0"/>
              </a:spcAft>
            </a:pPr>
            <a:r>
              <a:rPr lang="en-US" altLang="zh-CN" dirty="0" err="1" smtClean="0">
                <a:solidFill>
                  <a:schemeClr val="bg1"/>
                </a:solidFill>
              </a:rPr>
              <a:t>Archaea</a:t>
            </a:r>
            <a:r>
              <a:rPr lang="zh-CN" altLang="en-US" dirty="0" smtClean="0">
                <a:solidFill>
                  <a:schemeClr val="bg1"/>
                </a:solidFill>
              </a:rPr>
              <a:t> </a:t>
            </a:r>
            <a:r>
              <a:rPr lang="en-US" altLang="zh-CN" dirty="0">
                <a:solidFill>
                  <a:schemeClr val="bg1"/>
                </a:solidFill>
              </a:rPr>
              <a:t>was the most abundant type of microbes in our samples, and significantly</a:t>
            </a:r>
            <a:r>
              <a:rPr lang="zh-CN" altLang="en-US" dirty="0">
                <a:solidFill>
                  <a:schemeClr val="bg1"/>
                </a:solidFill>
              </a:rPr>
              <a:t> </a:t>
            </a:r>
            <a:r>
              <a:rPr lang="en-US" altLang="zh-CN" dirty="0">
                <a:solidFill>
                  <a:schemeClr val="bg1"/>
                </a:solidFill>
              </a:rPr>
              <a:t>more</a:t>
            </a:r>
            <a:r>
              <a:rPr lang="zh-CN" altLang="en-US" dirty="0">
                <a:solidFill>
                  <a:schemeClr val="bg1"/>
                </a:solidFill>
              </a:rPr>
              <a:t> </a:t>
            </a:r>
            <a:r>
              <a:rPr lang="en-US" altLang="zh-CN" dirty="0">
                <a:solidFill>
                  <a:schemeClr val="bg1"/>
                </a:solidFill>
              </a:rPr>
              <a:t>in</a:t>
            </a:r>
            <a:r>
              <a:rPr lang="zh-CN" altLang="en-US" dirty="0">
                <a:solidFill>
                  <a:schemeClr val="bg1"/>
                </a:solidFill>
              </a:rPr>
              <a:t> </a:t>
            </a:r>
            <a:r>
              <a:rPr lang="en-US" altLang="zh-CN" dirty="0">
                <a:solidFill>
                  <a:schemeClr val="bg1"/>
                </a:solidFill>
              </a:rPr>
              <a:t>tumor</a:t>
            </a:r>
            <a:r>
              <a:rPr lang="zh-CN" altLang="en-US" dirty="0">
                <a:solidFill>
                  <a:schemeClr val="bg1"/>
                </a:solidFill>
              </a:rPr>
              <a:t> </a:t>
            </a:r>
            <a:r>
              <a:rPr lang="en-US" altLang="zh-CN" dirty="0">
                <a:solidFill>
                  <a:schemeClr val="bg1"/>
                </a:solidFill>
              </a:rPr>
              <a:t>tissues</a:t>
            </a:r>
            <a:r>
              <a:rPr lang="zh-CN" altLang="en-US" dirty="0">
                <a:solidFill>
                  <a:schemeClr val="bg1"/>
                </a:solidFill>
              </a:rPr>
              <a:t> </a:t>
            </a:r>
            <a:r>
              <a:rPr lang="en-US" altLang="zh-CN" dirty="0">
                <a:solidFill>
                  <a:schemeClr val="bg1"/>
                </a:solidFill>
              </a:rPr>
              <a:t>compared</a:t>
            </a:r>
            <a:r>
              <a:rPr lang="zh-CN" altLang="en-US" dirty="0">
                <a:solidFill>
                  <a:schemeClr val="bg1"/>
                </a:solidFill>
              </a:rPr>
              <a:t> </a:t>
            </a:r>
            <a:r>
              <a:rPr lang="en-US" altLang="zh-CN" dirty="0">
                <a:solidFill>
                  <a:schemeClr val="bg1"/>
                </a:solidFill>
              </a:rPr>
              <a:t>with</a:t>
            </a:r>
            <a:r>
              <a:rPr lang="zh-CN" altLang="en-US" dirty="0">
                <a:solidFill>
                  <a:schemeClr val="bg1"/>
                </a:solidFill>
              </a:rPr>
              <a:t> </a:t>
            </a:r>
            <a:r>
              <a:rPr lang="en-US" altLang="zh-CN" dirty="0">
                <a:solidFill>
                  <a:schemeClr val="bg1"/>
                </a:solidFill>
              </a:rPr>
              <a:t>the</a:t>
            </a:r>
            <a:r>
              <a:rPr lang="zh-CN" altLang="en-US" dirty="0">
                <a:solidFill>
                  <a:schemeClr val="bg1"/>
                </a:solidFill>
              </a:rPr>
              <a:t> </a:t>
            </a:r>
            <a:r>
              <a:rPr lang="en-US" altLang="zh-CN" dirty="0">
                <a:solidFill>
                  <a:schemeClr val="bg1"/>
                </a:solidFill>
              </a:rPr>
              <a:t>matched</a:t>
            </a:r>
            <a:r>
              <a:rPr lang="zh-CN" altLang="en-US" dirty="0">
                <a:solidFill>
                  <a:schemeClr val="bg1"/>
                </a:solidFill>
              </a:rPr>
              <a:t> </a:t>
            </a:r>
            <a:r>
              <a:rPr lang="en-US" altLang="zh-CN" dirty="0">
                <a:solidFill>
                  <a:schemeClr val="bg1"/>
                </a:solidFill>
              </a:rPr>
              <a:t>blood,</a:t>
            </a:r>
            <a:r>
              <a:rPr lang="zh-CN" altLang="en-US" dirty="0">
                <a:solidFill>
                  <a:schemeClr val="bg1"/>
                </a:solidFill>
              </a:rPr>
              <a:t> </a:t>
            </a:r>
            <a:r>
              <a:rPr lang="en-US" altLang="zh-CN" dirty="0">
                <a:solidFill>
                  <a:schemeClr val="bg1"/>
                </a:solidFill>
              </a:rPr>
              <a:t>while</a:t>
            </a:r>
            <a:r>
              <a:rPr lang="zh-CN" altLang="en-US" dirty="0">
                <a:solidFill>
                  <a:schemeClr val="bg1"/>
                </a:solidFill>
              </a:rPr>
              <a:t> </a:t>
            </a:r>
            <a:r>
              <a:rPr lang="en-US" altLang="zh-CN" dirty="0">
                <a:solidFill>
                  <a:schemeClr val="bg1"/>
                </a:solidFill>
              </a:rPr>
              <a:t>bacteria</a:t>
            </a:r>
            <a:r>
              <a:rPr lang="zh-CN" altLang="en-US" dirty="0">
                <a:solidFill>
                  <a:schemeClr val="bg1"/>
                </a:solidFill>
              </a:rPr>
              <a:t> </a:t>
            </a:r>
            <a:r>
              <a:rPr lang="en-US" altLang="zh-CN" dirty="0">
                <a:solidFill>
                  <a:schemeClr val="bg1"/>
                </a:solidFill>
              </a:rPr>
              <a:t>demonstrated</a:t>
            </a:r>
            <a:r>
              <a:rPr lang="zh-CN" altLang="en-US" dirty="0">
                <a:solidFill>
                  <a:schemeClr val="bg1"/>
                </a:solidFill>
              </a:rPr>
              <a:t> </a:t>
            </a:r>
            <a:r>
              <a:rPr lang="en-US" altLang="zh-CN" dirty="0">
                <a:solidFill>
                  <a:schemeClr val="bg1"/>
                </a:solidFill>
              </a:rPr>
              <a:t>the</a:t>
            </a:r>
            <a:r>
              <a:rPr lang="zh-CN" altLang="en-US" dirty="0">
                <a:solidFill>
                  <a:schemeClr val="bg1"/>
                </a:solidFill>
              </a:rPr>
              <a:t> </a:t>
            </a:r>
            <a:r>
              <a:rPr lang="en-US" altLang="zh-CN" dirty="0">
                <a:solidFill>
                  <a:schemeClr val="bg1"/>
                </a:solidFill>
              </a:rPr>
              <a:t>opposite</a:t>
            </a:r>
            <a:r>
              <a:rPr lang="zh-CN" altLang="en-US" dirty="0">
                <a:solidFill>
                  <a:schemeClr val="bg1"/>
                </a:solidFill>
              </a:rPr>
              <a:t> </a:t>
            </a:r>
            <a:r>
              <a:rPr lang="en-US" altLang="zh-CN" dirty="0">
                <a:solidFill>
                  <a:schemeClr val="bg1"/>
                </a:solidFill>
              </a:rPr>
              <a:t>result.</a:t>
            </a:r>
            <a:endParaRPr lang="zh-CN" altLang="en-US" dirty="0">
              <a:solidFill>
                <a:schemeClr val="bg1"/>
              </a:solidFill>
            </a:endParaRPr>
          </a:p>
        </p:txBody>
      </p:sp>
    </p:spTree>
    <p:extLst>
      <p:ext uri="{BB962C8B-B14F-4D97-AF65-F5344CB8AC3E}">
        <p14:creationId xmlns:p14="http://schemas.microsoft.com/office/powerpoint/2010/main" val="3881624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93" y="1123689"/>
            <a:ext cx="6272409" cy="3763445"/>
          </a:xfrm>
          <a:prstGeom prst="rect">
            <a:avLst/>
          </a:prstGeom>
        </p:spPr>
      </p:pic>
      <p:sp>
        <p:nvSpPr>
          <p:cNvPr id="5" name="文本框 4"/>
          <p:cNvSpPr txBox="1"/>
          <p:nvPr/>
        </p:nvSpPr>
        <p:spPr>
          <a:xfrm>
            <a:off x="6323071" y="1811125"/>
            <a:ext cx="2709215" cy="3381691"/>
          </a:xfrm>
          <a:prstGeom prst="rect">
            <a:avLst/>
          </a:prstGeom>
          <a:noFill/>
        </p:spPr>
        <p:txBody>
          <a:bodyPr wrap="square" lIns="91432" tIns="45716" rIns="91432" bIns="45716" rtlCol="0">
            <a:spAutoFit/>
          </a:bodyPr>
          <a:lstStyle/>
          <a:p>
            <a:r>
              <a:rPr lang="en-US" altLang="zh-CN" sz="1400" b="1" dirty="0" err="1">
                <a:solidFill>
                  <a:prstClr val="black"/>
                </a:solidFill>
              </a:rPr>
              <a:t>Aspergillus</a:t>
            </a:r>
            <a:r>
              <a:rPr lang="en-US" altLang="zh-CN" sz="1400" b="1" dirty="0">
                <a:solidFill>
                  <a:prstClr val="black"/>
                </a:solidFill>
              </a:rPr>
              <a:t> (</a:t>
            </a:r>
            <a:r>
              <a:rPr lang="en-US" altLang="zh-CN" sz="1400" b="1" dirty="0">
                <a:solidFill>
                  <a:srgbClr val="FF0000"/>
                </a:solidFill>
              </a:rPr>
              <a:t>Fungi</a:t>
            </a:r>
            <a:r>
              <a:rPr lang="en-US" altLang="zh-CN" sz="1400" b="1" dirty="0">
                <a:solidFill>
                  <a:prstClr val="black"/>
                </a:solidFill>
              </a:rPr>
              <a:t>):</a:t>
            </a:r>
          </a:p>
          <a:p>
            <a:r>
              <a:rPr lang="en-US" altLang="zh-CN" sz="1400" dirty="0">
                <a:solidFill>
                  <a:prstClr val="black"/>
                </a:solidFill>
              </a:rPr>
              <a:t>A genus of conidial fungi, members of the genus are also sources of natural products that can be used in the development of medications to treat human disease </a:t>
            </a:r>
            <a:r>
              <a:rPr lang="en-US" altLang="zh-CN" sz="1400" baseline="30000" dirty="0">
                <a:solidFill>
                  <a:prstClr val="black"/>
                </a:solidFill>
              </a:rPr>
              <a:t>[1]</a:t>
            </a:r>
          </a:p>
          <a:p>
            <a:r>
              <a:rPr lang="en-US" altLang="zh-CN" sz="1400" b="1" dirty="0" err="1">
                <a:solidFill>
                  <a:prstClr val="black"/>
                </a:solidFill>
              </a:rPr>
              <a:t>Malassezia</a:t>
            </a:r>
            <a:r>
              <a:rPr lang="en-US" altLang="zh-CN" sz="1400" b="1" dirty="0">
                <a:solidFill>
                  <a:prstClr val="black"/>
                </a:solidFill>
              </a:rPr>
              <a:t> (</a:t>
            </a:r>
            <a:r>
              <a:rPr lang="en-US" altLang="zh-CN" sz="1400" b="1" dirty="0">
                <a:solidFill>
                  <a:srgbClr val="FF0000"/>
                </a:solidFill>
              </a:rPr>
              <a:t>Fungi</a:t>
            </a:r>
            <a:r>
              <a:rPr lang="en-US" altLang="zh-CN" sz="1400" b="1" dirty="0">
                <a:solidFill>
                  <a:prstClr val="black"/>
                </a:solidFill>
              </a:rPr>
              <a:t>):</a:t>
            </a:r>
          </a:p>
          <a:p>
            <a:r>
              <a:rPr lang="en-US" altLang="zh-CN" sz="1400" dirty="0">
                <a:solidFill>
                  <a:prstClr val="black"/>
                </a:solidFill>
              </a:rPr>
              <a:t>Naturally found on the skin surfaces of many animals, including humans. </a:t>
            </a:r>
            <a:endParaRPr lang="en-US" altLang="zh-CN" sz="1400" b="1" dirty="0">
              <a:solidFill>
                <a:prstClr val="black"/>
              </a:solidFill>
            </a:endParaRPr>
          </a:p>
          <a:p>
            <a:r>
              <a:rPr lang="en-US" altLang="zh-CN" sz="1400" b="1" dirty="0" err="1">
                <a:solidFill>
                  <a:prstClr val="black"/>
                </a:solidFill>
              </a:rPr>
              <a:t>Sulfolobus</a:t>
            </a:r>
            <a:r>
              <a:rPr lang="en-US" altLang="zh-CN" sz="1400" b="1" dirty="0">
                <a:solidFill>
                  <a:prstClr val="black"/>
                </a:solidFill>
              </a:rPr>
              <a:t> (</a:t>
            </a:r>
            <a:r>
              <a:rPr lang="en-US" altLang="zh-CN" sz="1400" b="1" dirty="0" err="1">
                <a:solidFill>
                  <a:srgbClr val="FF0000"/>
                </a:solidFill>
              </a:rPr>
              <a:t>Archaea</a:t>
            </a:r>
            <a:r>
              <a:rPr lang="en-US" altLang="zh-CN" sz="1400" b="1" dirty="0">
                <a:solidFill>
                  <a:prstClr val="black"/>
                </a:solidFill>
              </a:rPr>
              <a:t>):</a:t>
            </a:r>
          </a:p>
          <a:p>
            <a:r>
              <a:rPr lang="en-US" altLang="zh-CN" sz="1400" dirty="0">
                <a:solidFill>
                  <a:prstClr val="black"/>
                </a:solidFill>
              </a:rPr>
              <a:t>A genus of microorganism in the family </a:t>
            </a:r>
            <a:r>
              <a:rPr lang="en-US" altLang="zh-CN" sz="1400" dirty="0" err="1">
                <a:solidFill>
                  <a:prstClr val="black"/>
                </a:solidFill>
              </a:rPr>
              <a:t>Sulfolobaceae</a:t>
            </a:r>
            <a:r>
              <a:rPr lang="en-US" altLang="zh-CN" sz="1400" dirty="0">
                <a:solidFill>
                  <a:prstClr val="black"/>
                </a:solidFill>
              </a:rPr>
              <a:t>, </a:t>
            </a:r>
            <a:r>
              <a:rPr lang="en-US" altLang="zh-CN" sz="1400" dirty="0" err="1">
                <a:solidFill>
                  <a:prstClr val="black"/>
                </a:solidFill>
              </a:rPr>
              <a:t>archaea</a:t>
            </a:r>
            <a:r>
              <a:rPr lang="en-US" altLang="zh-CN" sz="1400" dirty="0">
                <a:solidFill>
                  <a:prstClr val="black"/>
                </a:solidFill>
              </a:rPr>
              <a:t>. Volcano species.</a:t>
            </a:r>
          </a:p>
        </p:txBody>
      </p:sp>
      <p:sp>
        <p:nvSpPr>
          <p:cNvPr id="6" name="矩形 5"/>
          <p:cNvSpPr/>
          <p:nvPr/>
        </p:nvSpPr>
        <p:spPr>
          <a:xfrm>
            <a:off x="4718912" y="4704923"/>
            <a:ext cx="4734635" cy="461665"/>
          </a:xfrm>
          <a:prstGeom prst="rect">
            <a:avLst/>
          </a:prstGeom>
        </p:spPr>
        <p:txBody>
          <a:bodyPr wrap="square" lIns="91432" tIns="45716" rIns="91432" bIns="45716">
            <a:spAutoFit/>
          </a:bodyPr>
          <a:lstStyle/>
          <a:p>
            <a:r>
              <a:rPr lang="en-US" altLang="zh-CN" sz="1200" dirty="0">
                <a:solidFill>
                  <a:prstClr val="black"/>
                </a:solidFill>
              </a:rPr>
              <a:t>[1]</a:t>
            </a:r>
            <a:r>
              <a:rPr lang="en-US" altLang="zh-CN" sz="1200" dirty="0">
                <a:solidFill>
                  <a:prstClr val="black"/>
                </a:solidFill>
                <a:hlinkClick r:id="rId4" tooltip="FEMS microbiology letters."/>
              </a:rPr>
              <a:t>. </a:t>
            </a:r>
            <a:r>
              <a:rPr lang="en-US" altLang="zh-CN" sz="1200" u="sng" dirty="0">
                <a:solidFill>
                  <a:srgbClr val="660066"/>
                </a:solidFill>
                <a:hlinkClick r:id="rId4" tooltip="FEMS microbiology letters."/>
              </a:rPr>
              <a:t>FEMS </a:t>
            </a:r>
            <a:r>
              <a:rPr lang="en-US" altLang="zh-CN" sz="1200" u="sng" dirty="0" err="1">
                <a:solidFill>
                  <a:srgbClr val="660066"/>
                </a:solidFill>
                <a:hlinkClick r:id="rId4" tooltip="FEMS microbiology letters."/>
              </a:rPr>
              <a:t>Microbiol</a:t>
            </a:r>
            <a:r>
              <a:rPr lang="en-US" altLang="zh-CN" sz="1200" u="sng" dirty="0">
                <a:solidFill>
                  <a:srgbClr val="660066"/>
                </a:solidFill>
                <a:hlinkClick r:id="rId4" tooltip="FEMS microbiology letters."/>
              </a:rPr>
              <a:t> </a:t>
            </a:r>
            <a:r>
              <a:rPr lang="en-US" altLang="zh-CN" sz="1200" u="sng" dirty="0" err="1">
                <a:solidFill>
                  <a:srgbClr val="660066"/>
                </a:solidFill>
                <a:hlinkClick r:id="rId4" tooltip="FEMS microbiology letters."/>
              </a:rPr>
              <a:t>Lett</a:t>
            </a:r>
            <a:r>
              <a:rPr lang="en-US" altLang="zh-CN" sz="1200" u="sng" dirty="0">
                <a:solidFill>
                  <a:srgbClr val="660066"/>
                </a:solidFill>
                <a:hlinkClick r:id="rId4" tooltip="FEMS microbiology letters."/>
              </a:rPr>
              <a:t>.</a:t>
            </a:r>
            <a:r>
              <a:rPr lang="en-US" altLang="zh-CN" sz="1200" dirty="0">
                <a:solidFill>
                  <a:srgbClr val="000000"/>
                </a:solidFill>
              </a:rPr>
              <a:t> 2011 Aug;321(2):141-9. </a:t>
            </a:r>
            <a:r>
              <a:rPr lang="en-US" altLang="zh-CN" sz="1200" dirty="0" err="1">
                <a:solidFill>
                  <a:srgbClr val="000000"/>
                </a:solidFill>
              </a:rPr>
              <a:t>doi</a:t>
            </a:r>
            <a:r>
              <a:rPr lang="en-US" altLang="zh-CN" sz="1200" dirty="0">
                <a:solidFill>
                  <a:srgbClr val="000000"/>
                </a:solidFill>
              </a:rPr>
              <a:t>: 10.1111/j.1574-6968.2011.02322.x. </a:t>
            </a:r>
            <a:r>
              <a:rPr lang="en-US" altLang="zh-CN" sz="1200" dirty="0" err="1">
                <a:solidFill>
                  <a:srgbClr val="000000"/>
                </a:solidFill>
              </a:rPr>
              <a:t>Epub</a:t>
            </a:r>
            <a:r>
              <a:rPr lang="en-US" altLang="zh-CN" sz="1200" dirty="0">
                <a:solidFill>
                  <a:srgbClr val="000000"/>
                </a:solidFill>
              </a:rPr>
              <a:t> 2011 Jun 23</a:t>
            </a:r>
            <a:endParaRPr lang="zh-CN" altLang="en-US" sz="1200" dirty="0">
              <a:solidFill>
                <a:prstClr val="black"/>
              </a:solidFill>
            </a:endParaRPr>
          </a:p>
        </p:txBody>
      </p:sp>
      <p:sp>
        <p:nvSpPr>
          <p:cNvPr id="9" name="文本框 8"/>
          <p:cNvSpPr txBox="1"/>
          <p:nvPr/>
        </p:nvSpPr>
        <p:spPr>
          <a:xfrm>
            <a:off x="4683263" y="1546990"/>
            <a:ext cx="461649" cy="186146"/>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2" name="文本框 11"/>
          <p:cNvSpPr txBox="1"/>
          <p:nvPr/>
        </p:nvSpPr>
        <p:spPr>
          <a:xfrm>
            <a:off x="4683263" y="1719007"/>
            <a:ext cx="461649" cy="186146"/>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3" name="文本框 12"/>
          <p:cNvSpPr txBox="1"/>
          <p:nvPr/>
        </p:nvSpPr>
        <p:spPr>
          <a:xfrm>
            <a:off x="4683263" y="1891024"/>
            <a:ext cx="461649" cy="186146"/>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7" name="文本框 6"/>
          <p:cNvSpPr txBox="1"/>
          <p:nvPr/>
        </p:nvSpPr>
        <p:spPr>
          <a:xfrm>
            <a:off x="6551989" y="878316"/>
            <a:ext cx="2480297" cy="784830"/>
          </a:xfrm>
          <a:prstGeom prst="rect">
            <a:avLst/>
          </a:prstGeom>
          <a:noFill/>
        </p:spPr>
        <p:txBody>
          <a:bodyPr wrap="square" lIns="91432" tIns="45716" rIns="91432" bIns="45716" rtlCol="0">
            <a:spAutoFit/>
          </a:bodyPr>
          <a:lstStyle/>
          <a:p>
            <a:r>
              <a:rPr lang="en-US" altLang="zh-CN" sz="1500" dirty="0">
                <a:solidFill>
                  <a:prstClr val="black"/>
                </a:solidFill>
              </a:rPr>
              <a:t>Differential abundant genus (red star, P value&lt;=0.05, Student t’s test ) </a:t>
            </a:r>
            <a:endParaRPr lang="zh-CN" altLang="en-US" sz="1500" dirty="0">
              <a:solidFill>
                <a:prstClr val="black"/>
              </a:solidFill>
            </a:endParaRPr>
          </a:p>
        </p:txBody>
      </p:sp>
      <p:sp>
        <p:nvSpPr>
          <p:cNvPr id="14" name="矩形 3"/>
          <p:cNvSpPr>
            <a:spLocks noChangeArrowheads="1"/>
          </p:cNvSpPr>
          <p:nvPr/>
        </p:nvSpPr>
        <p:spPr bwMode="auto">
          <a:xfrm>
            <a:off x="1182388" y="223750"/>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microbes --- NCBI, genus level </a:t>
            </a:r>
          </a:p>
        </p:txBody>
      </p:sp>
    </p:spTree>
    <p:extLst>
      <p:ext uri="{BB962C8B-B14F-4D97-AF65-F5344CB8AC3E}">
        <p14:creationId xmlns:p14="http://schemas.microsoft.com/office/powerpoint/2010/main" val="1126785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 y="856612"/>
            <a:ext cx="6494552" cy="3664744"/>
          </a:xfrm>
          <a:prstGeom prst="rect">
            <a:avLst/>
          </a:prstGeom>
        </p:spPr>
      </p:pic>
      <p:sp>
        <p:nvSpPr>
          <p:cNvPr id="15" name="五边形 14"/>
          <p:cNvSpPr/>
          <p:nvPr/>
        </p:nvSpPr>
        <p:spPr>
          <a:xfrm>
            <a:off x="0" y="25722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endParaRPr lang="en-US" altLang="zh-CN" dirty="0">
              <a:solidFill>
                <a:prstClr val="black"/>
              </a:solidFill>
            </a:endParaRPr>
          </a:p>
        </p:txBody>
      </p:sp>
      <p:sp>
        <p:nvSpPr>
          <p:cNvPr id="5" name="文本框 4"/>
          <p:cNvSpPr txBox="1"/>
          <p:nvPr/>
        </p:nvSpPr>
        <p:spPr>
          <a:xfrm>
            <a:off x="6084169" y="1771919"/>
            <a:ext cx="3059831" cy="3108543"/>
          </a:xfrm>
          <a:prstGeom prst="rect">
            <a:avLst/>
          </a:prstGeom>
          <a:noFill/>
        </p:spPr>
        <p:txBody>
          <a:bodyPr wrap="square" lIns="91432" tIns="45716" rIns="91432" bIns="45716" rtlCol="0">
            <a:spAutoFit/>
          </a:bodyPr>
          <a:lstStyle/>
          <a:p>
            <a:r>
              <a:rPr lang="en-US" altLang="zh-CN" sz="1200" b="1" dirty="0" err="1">
                <a:solidFill>
                  <a:prstClr val="black"/>
                </a:solidFill>
              </a:rPr>
              <a:t>Aspergillus</a:t>
            </a:r>
            <a:r>
              <a:rPr lang="en-US" altLang="zh-CN" sz="1200" b="1" dirty="0">
                <a:solidFill>
                  <a:prstClr val="black"/>
                </a:solidFill>
              </a:rPr>
              <a:t> </a:t>
            </a:r>
            <a:r>
              <a:rPr lang="en-US" altLang="zh-CN" sz="1200" b="1" dirty="0" err="1">
                <a:solidFill>
                  <a:prstClr val="black"/>
                </a:solidFill>
              </a:rPr>
              <a:t>nomius</a:t>
            </a:r>
            <a:r>
              <a:rPr lang="en-US" altLang="zh-CN" sz="1200" b="1" dirty="0">
                <a:solidFill>
                  <a:prstClr val="black"/>
                </a:solidFill>
              </a:rPr>
              <a:t> (</a:t>
            </a:r>
            <a:r>
              <a:rPr lang="en-US" altLang="zh-CN" sz="1200" b="1" dirty="0">
                <a:solidFill>
                  <a:srgbClr val="FF0000"/>
                </a:solidFill>
              </a:rPr>
              <a:t>Fungi</a:t>
            </a:r>
            <a:r>
              <a:rPr lang="en-US" altLang="zh-CN" sz="1200" b="1" dirty="0">
                <a:solidFill>
                  <a:prstClr val="black"/>
                </a:solidFill>
              </a:rPr>
              <a:t>):</a:t>
            </a:r>
          </a:p>
          <a:p>
            <a:r>
              <a:rPr lang="en-US" altLang="zh-CN" sz="1200" dirty="0">
                <a:solidFill>
                  <a:prstClr val="black"/>
                </a:solidFill>
              </a:rPr>
              <a:t>Incidence of Aspergillus infections among </a:t>
            </a:r>
            <a:r>
              <a:rPr lang="en-US" altLang="zh-CN" sz="1200" dirty="0">
                <a:solidFill>
                  <a:srgbClr val="FF0000"/>
                </a:solidFill>
              </a:rPr>
              <a:t>cancer patients </a:t>
            </a:r>
            <a:r>
              <a:rPr lang="en-US" altLang="zh-CN" sz="1200" dirty="0">
                <a:solidFill>
                  <a:prstClr val="black"/>
                </a:solidFill>
              </a:rPr>
              <a:t>has increased over the last 30 years [7][8].</a:t>
            </a:r>
          </a:p>
          <a:p>
            <a:endParaRPr lang="en-US" altLang="zh-CN" sz="1200" dirty="0">
              <a:solidFill>
                <a:prstClr val="black"/>
              </a:solidFill>
            </a:endParaRPr>
          </a:p>
          <a:p>
            <a:r>
              <a:rPr lang="en-US" altLang="zh-CN" sz="1200" b="1" dirty="0" err="1">
                <a:solidFill>
                  <a:prstClr val="black"/>
                </a:solidFill>
              </a:rPr>
              <a:t>Malassezia</a:t>
            </a:r>
            <a:r>
              <a:rPr lang="en-US" altLang="zh-CN" sz="1200" b="1" dirty="0">
                <a:solidFill>
                  <a:prstClr val="black"/>
                </a:solidFill>
              </a:rPr>
              <a:t> </a:t>
            </a:r>
            <a:r>
              <a:rPr lang="en-US" altLang="zh-CN" sz="1200" b="1" dirty="0" err="1">
                <a:solidFill>
                  <a:prstClr val="black"/>
                </a:solidFill>
              </a:rPr>
              <a:t>globosa</a:t>
            </a:r>
            <a:r>
              <a:rPr lang="en-US" altLang="zh-CN" sz="1200" b="1" dirty="0">
                <a:solidFill>
                  <a:prstClr val="black"/>
                </a:solidFill>
              </a:rPr>
              <a:t> (</a:t>
            </a:r>
            <a:r>
              <a:rPr lang="en-US" altLang="zh-CN" sz="1200" b="1" dirty="0">
                <a:solidFill>
                  <a:srgbClr val="FF0000"/>
                </a:solidFill>
              </a:rPr>
              <a:t>Fungi</a:t>
            </a:r>
            <a:r>
              <a:rPr lang="en-US" altLang="zh-CN" sz="1200" b="1" dirty="0">
                <a:solidFill>
                  <a:prstClr val="black"/>
                </a:solidFill>
              </a:rPr>
              <a:t>):</a:t>
            </a:r>
            <a:endParaRPr lang="en-US" altLang="zh-CN" sz="1200" dirty="0">
              <a:solidFill>
                <a:prstClr val="black"/>
              </a:solidFill>
            </a:endParaRPr>
          </a:p>
          <a:p>
            <a:r>
              <a:rPr lang="en-US" altLang="zh-CN" sz="1200" dirty="0" err="1">
                <a:solidFill>
                  <a:prstClr val="black"/>
                </a:solidFill>
              </a:rPr>
              <a:t>Malassezia</a:t>
            </a:r>
            <a:r>
              <a:rPr lang="en-US" altLang="zh-CN" sz="1200" dirty="0">
                <a:solidFill>
                  <a:prstClr val="black"/>
                </a:solidFill>
              </a:rPr>
              <a:t> infections in </a:t>
            </a:r>
            <a:r>
              <a:rPr lang="en-US" altLang="zh-CN" sz="1200" dirty="0">
                <a:solidFill>
                  <a:srgbClr val="FF0000"/>
                </a:solidFill>
              </a:rPr>
              <a:t>immunocompromised</a:t>
            </a:r>
            <a:r>
              <a:rPr lang="en-US" altLang="zh-CN" sz="1200" dirty="0">
                <a:solidFill>
                  <a:prstClr val="black"/>
                </a:solidFill>
              </a:rPr>
              <a:t> patients. </a:t>
            </a:r>
            <a:r>
              <a:rPr lang="en-US" altLang="zh-CN" sz="1200" i="1" dirty="0" err="1">
                <a:solidFill>
                  <a:prstClr val="black"/>
                </a:solidFill>
              </a:rPr>
              <a:t>Malassezia</a:t>
            </a:r>
            <a:r>
              <a:rPr lang="en-US" altLang="zh-CN" sz="1200" dirty="0">
                <a:solidFill>
                  <a:prstClr val="black"/>
                </a:solidFill>
              </a:rPr>
              <a:t> colonization implied a role in the induction of this type of </a:t>
            </a:r>
            <a:r>
              <a:rPr lang="en-US" altLang="zh-CN" sz="1200" dirty="0">
                <a:solidFill>
                  <a:srgbClr val="FF0000"/>
                </a:solidFill>
              </a:rPr>
              <a:t>cancer</a:t>
            </a:r>
            <a:r>
              <a:rPr lang="en-US" altLang="zh-CN" sz="1200" dirty="0">
                <a:solidFill>
                  <a:prstClr val="black"/>
                </a:solidFill>
              </a:rPr>
              <a:t>. [9].</a:t>
            </a:r>
          </a:p>
          <a:p>
            <a:endParaRPr lang="en-US" altLang="zh-CN" sz="1200" baseline="30000" dirty="0">
              <a:solidFill>
                <a:prstClr val="black"/>
              </a:solidFill>
            </a:endParaRPr>
          </a:p>
          <a:p>
            <a:r>
              <a:rPr lang="en-US" altLang="zh-CN" sz="1200" b="1" dirty="0">
                <a:solidFill>
                  <a:prstClr val="black"/>
                </a:solidFill>
              </a:rPr>
              <a:t>Pseudomonas </a:t>
            </a:r>
            <a:r>
              <a:rPr lang="en-US" altLang="zh-CN" sz="1200" b="1" dirty="0" err="1">
                <a:solidFill>
                  <a:prstClr val="black"/>
                </a:solidFill>
              </a:rPr>
              <a:t>fluorescens</a:t>
            </a:r>
            <a:r>
              <a:rPr lang="en-US" altLang="zh-CN" sz="1200" b="1" dirty="0">
                <a:solidFill>
                  <a:prstClr val="black"/>
                </a:solidFill>
              </a:rPr>
              <a:t> </a:t>
            </a:r>
            <a:r>
              <a:rPr lang="en-US" altLang="zh-CN" sz="1200" b="1" dirty="0">
                <a:solidFill>
                  <a:srgbClr val="FF0000"/>
                </a:solidFill>
              </a:rPr>
              <a:t>(Bacteria):</a:t>
            </a:r>
          </a:p>
          <a:p>
            <a:r>
              <a:rPr lang="en-US" altLang="zh-CN" sz="1200" dirty="0">
                <a:solidFill>
                  <a:prstClr val="black"/>
                </a:solidFill>
              </a:rPr>
              <a:t>It was found in the blood of four </a:t>
            </a:r>
            <a:r>
              <a:rPr lang="en-US" altLang="zh-CN" sz="1200" dirty="0">
                <a:solidFill>
                  <a:srgbClr val="FF0000"/>
                </a:solidFill>
              </a:rPr>
              <a:t>oncology patients </a:t>
            </a:r>
            <a:r>
              <a:rPr lang="en-US" altLang="zh-CN" sz="1200" dirty="0">
                <a:solidFill>
                  <a:prstClr val="black"/>
                </a:solidFill>
              </a:rPr>
              <a:t>[3].</a:t>
            </a:r>
          </a:p>
          <a:p>
            <a:r>
              <a:rPr lang="en-US" altLang="zh-CN" sz="1200" dirty="0">
                <a:solidFill>
                  <a:prstClr val="black"/>
                </a:solidFill>
              </a:rPr>
              <a:t>Delayed refrigeration of blood affects the growth of Pseudomonas </a:t>
            </a:r>
            <a:r>
              <a:rPr lang="en-US" altLang="zh-CN" sz="1200" dirty="0" err="1">
                <a:solidFill>
                  <a:prstClr val="black"/>
                </a:solidFill>
              </a:rPr>
              <a:t>fluorescens</a:t>
            </a:r>
            <a:r>
              <a:rPr lang="en-US" altLang="zh-CN" sz="1200" dirty="0">
                <a:solidFill>
                  <a:prstClr val="black"/>
                </a:solidFill>
              </a:rPr>
              <a:t> [4].</a:t>
            </a:r>
            <a:endParaRPr lang="zh-CN" altLang="en-US" sz="1200" dirty="0">
              <a:solidFill>
                <a:prstClr val="black"/>
              </a:solidFill>
            </a:endParaRPr>
          </a:p>
          <a:p>
            <a:endParaRPr lang="en-US" altLang="zh-CN" sz="1200" baseline="30000" dirty="0">
              <a:solidFill>
                <a:prstClr val="black"/>
              </a:solidFill>
            </a:endParaRPr>
          </a:p>
          <a:p>
            <a:endParaRPr lang="en-US" altLang="zh-CN" sz="1200" dirty="0">
              <a:solidFill>
                <a:prstClr val="black"/>
              </a:solidFill>
            </a:endParaRPr>
          </a:p>
        </p:txBody>
      </p:sp>
      <p:sp>
        <p:nvSpPr>
          <p:cNvPr id="6" name="矩形 5"/>
          <p:cNvSpPr/>
          <p:nvPr/>
        </p:nvSpPr>
        <p:spPr>
          <a:xfrm>
            <a:off x="0" y="5143501"/>
            <a:ext cx="8604448" cy="1827420"/>
          </a:xfrm>
          <a:prstGeom prst="rect">
            <a:avLst/>
          </a:prstGeom>
        </p:spPr>
        <p:txBody>
          <a:bodyPr wrap="square" lIns="91432" tIns="45716" rIns="91432" bIns="45716">
            <a:spAutoFit/>
          </a:bodyPr>
          <a:lstStyle/>
          <a:p>
            <a:r>
              <a:rPr lang="en-US" altLang="zh-CN" sz="800" dirty="0">
                <a:solidFill>
                  <a:srgbClr val="000000"/>
                </a:solidFill>
                <a:latin typeface="arial" panose="020B0604020202020204" pitchFamily="34" charset="0"/>
              </a:rPr>
              <a:t>[</a:t>
            </a:r>
            <a:r>
              <a:rPr lang="en-US" altLang="zh-CN" sz="800" dirty="0">
                <a:solidFill>
                  <a:srgbClr val="000000"/>
                </a:solidFill>
              </a:rPr>
              <a:t>1]. BMC Genomics. 2015 Jul 28;16:551</a:t>
            </a:r>
          </a:p>
          <a:p>
            <a:r>
              <a:rPr lang="en-US" altLang="zh-CN" sz="800" dirty="0">
                <a:solidFill>
                  <a:srgbClr val="000000"/>
                </a:solidFill>
              </a:rPr>
              <a:t>[2]. J </a:t>
            </a:r>
            <a:r>
              <a:rPr lang="en-US" altLang="zh-CN" sz="800" dirty="0" err="1">
                <a:solidFill>
                  <a:srgbClr val="000000"/>
                </a:solidFill>
              </a:rPr>
              <a:t>Investig</a:t>
            </a:r>
            <a:r>
              <a:rPr lang="en-US" altLang="zh-CN" sz="800" dirty="0">
                <a:solidFill>
                  <a:srgbClr val="000000"/>
                </a:solidFill>
              </a:rPr>
              <a:t> </a:t>
            </a:r>
            <a:r>
              <a:rPr lang="en-US" altLang="zh-CN" sz="800" dirty="0" err="1">
                <a:solidFill>
                  <a:srgbClr val="000000"/>
                </a:solidFill>
              </a:rPr>
              <a:t>Dermatol</a:t>
            </a:r>
            <a:r>
              <a:rPr lang="en-US" altLang="zh-CN" sz="800" dirty="0">
                <a:solidFill>
                  <a:srgbClr val="000000"/>
                </a:solidFill>
              </a:rPr>
              <a:t> </a:t>
            </a:r>
            <a:r>
              <a:rPr lang="en-US" altLang="zh-CN" sz="800" dirty="0" err="1">
                <a:solidFill>
                  <a:srgbClr val="000000"/>
                </a:solidFill>
              </a:rPr>
              <a:t>Symp</a:t>
            </a:r>
            <a:r>
              <a:rPr lang="en-US" altLang="zh-CN" sz="800" dirty="0">
                <a:solidFill>
                  <a:srgbClr val="000000"/>
                </a:solidFill>
              </a:rPr>
              <a:t> Proc. </a:t>
            </a:r>
            <a:r>
              <a:rPr lang="en-US" altLang="zh-CN" sz="800" dirty="0">
                <a:solidFill>
                  <a:prstClr val="black"/>
                </a:solidFill>
              </a:rPr>
              <a:t>2007 Dec;12(2):15-9</a:t>
            </a:r>
          </a:p>
          <a:p>
            <a:r>
              <a:rPr lang="en-US" altLang="zh-CN" sz="800" dirty="0">
                <a:solidFill>
                  <a:prstClr val="black"/>
                </a:solidFill>
              </a:rPr>
              <a:t>[3]. J </a:t>
            </a:r>
            <a:r>
              <a:rPr lang="en-US" altLang="zh-CN" sz="800" dirty="0" err="1">
                <a:solidFill>
                  <a:prstClr val="black"/>
                </a:solidFill>
              </a:rPr>
              <a:t>Clin</a:t>
            </a:r>
            <a:r>
              <a:rPr lang="en-US" altLang="zh-CN" sz="800" dirty="0">
                <a:solidFill>
                  <a:prstClr val="black"/>
                </a:solidFill>
              </a:rPr>
              <a:t> </a:t>
            </a:r>
            <a:r>
              <a:rPr lang="en-US" altLang="zh-CN" sz="800" dirty="0" err="1">
                <a:solidFill>
                  <a:prstClr val="black"/>
                </a:solidFill>
              </a:rPr>
              <a:t>Microbiol</a:t>
            </a:r>
            <a:r>
              <a:rPr lang="en-US" altLang="zh-CN" sz="800" dirty="0">
                <a:solidFill>
                  <a:prstClr val="black"/>
                </a:solidFill>
              </a:rPr>
              <a:t>. 1998 Oct; 36(10): 2914–2917.</a:t>
            </a:r>
          </a:p>
          <a:p>
            <a:r>
              <a:rPr lang="en-US" altLang="zh-CN" sz="800" dirty="0">
                <a:solidFill>
                  <a:prstClr val="black"/>
                </a:solidFill>
              </a:rPr>
              <a:t>[4] J </a:t>
            </a:r>
            <a:r>
              <a:rPr lang="en-US" altLang="zh-CN" sz="800" dirty="0" err="1">
                <a:solidFill>
                  <a:prstClr val="black"/>
                </a:solidFill>
              </a:rPr>
              <a:t>Clin</a:t>
            </a:r>
            <a:r>
              <a:rPr lang="en-US" altLang="zh-CN" sz="800" dirty="0">
                <a:solidFill>
                  <a:prstClr val="black"/>
                </a:solidFill>
              </a:rPr>
              <a:t> </a:t>
            </a:r>
            <a:r>
              <a:rPr lang="en-US" altLang="zh-CN" sz="800" dirty="0" err="1">
                <a:solidFill>
                  <a:prstClr val="black"/>
                </a:solidFill>
              </a:rPr>
              <a:t>Pathol</a:t>
            </a:r>
            <a:r>
              <a:rPr lang="en-US" altLang="zh-CN" sz="800" dirty="0">
                <a:solidFill>
                  <a:prstClr val="black"/>
                </a:solidFill>
              </a:rPr>
              <a:t>. 1995 Aug; 48(8): 717–718. </a:t>
            </a:r>
          </a:p>
          <a:p>
            <a:r>
              <a:rPr lang="en-US" altLang="zh-CN" sz="800" dirty="0">
                <a:solidFill>
                  <a:prstClr val="black"/>
                </a:solidFill>
              </a:rPr>
              <a:t>[5]</a:t>
            </a:r>
            <a:r>
              <a:rPr lang="zh-CN" altLang="en-US" sz="800" dirty="0">
                <a:solidFill>
                  <a:prstClr val="black"/>
                </a:solidFill>
              </a:rPr>
              <a:t>：</a:t>
            </a:r>
            <a:r>
              <a:rPr lang="en-US" altLang="zh-CN" sz="800" dirty="0" err="1">
                <a:solidFill>
                  <a:prstClr val="black"/>
                </a:solidFill>
              </a:rPr>
              <a:t>Pantoea</a:t>
            </a:r>
            <a:r>
              <a:rPr lang="en-US" altLang="zh-CN" sz="800" dirty="0">
                <a:solidFill>
                  <a:prstClr val="black"/>
                </a:solidFill>
              </a:rPr>
              <a:t> </a:t>
            </a:r>
            <a:r>
              <a:rPr lang="en-US" altLang="zh-CN" sz="800" dirty="0" err="1">
                <a:solidFill>
                  <a:prstClr val="black"/>
                </a:solidFill>
              </a:rPr>
              <a:t>aggloJ</a:t>
            </a:r>
            <a:r>
              <a:rPr lang="en-US" altLang="zh-CN" sz="800" dirty="0">
                <a:solidFill>
                  <a:prstClr val="black"/>
                </a:solidFill>
              </a:rPr>
              <a:t>. </a:t>
            </a:r>
            <a:r>
              <a:rPr lang="en-US" altLang="zh-CN" sz="800" dirty="0" err="1">
                <a:solidFill>
                  <a:prstClr val="black"/>
                </a:solidFill>
              </a:rPr>
              <a:t>Clin</a:t>
            </a:r>
            <a:r>
              <a:rPr lang="en-US" altLang="zh-CN" sz="800" dirty="0">
                <a:solidFill>
                  <a:prstClr val="black"/>
                </a:solidFill>
              </a:rPr>
              <a:t>. </a:t>
            </a:r>
            <a:r>
              <a:rPr lang="en-US" altLang="zh-CN" sz="800" dirty="0" err="1">
                <a:solidFill>
                  <a:prstClr val="black"/>
                </a:solidFill>
              </a:rPr>
              <a:t>Microbiol</a:t>
            </a:r>
            <a:r>
              <a:rPr lang="en-US" altLang="zh-CN" sz="800" dirty="0">
                <a:solidFill>
                  <a:prstClr val="black"/>
                </a:solidFill>
              </a:rPr>
              <a:t>. June 2007 vol. 45 no. 6</a:t>
            </a:r>
          </a:p>
          <a:p>
            <a:r>
              <a:rPr lang="en-US" altLang="zh-CN" sz="800" dirty="0">
                <a:solidFill>
                  <a:prstClr val="black"/>
                </a:solidFill>
              </a:rPr>
              <a:t>[6]: </a:t>
            </a:r>
            <a:r>
              <a:rPr lang="it-IT" altLang="zh-CN" sz="800" dirty="0">
                <a:solidFill>
                  <a:prstClr val="black"/>
                </a:solidFill>
              </a:rPr>
              <a:t>J Clin Microbiol. 2005 Feb; 43(2): 610–614. </a:t>
            </a:r>
            <a:r>
              <a:rPr lang="en-US" altLang="zh-CN" sz="800" dirty="0">
                <a:solidFill>
                  <a:prstClr val="black"/>
                </a:solidFill>
              </a:rPr>
              <a:t> </a:t>
            </a:r>
          </a:p>
          <a:p>
            <a:r>
              <a:rPr lang="en-US" altLang="zh-CN" sz="800" dirty="0">
                <a:solidFill>
                  <a:prstClr val="black"/>
                </a:solidFill>
              </a:rPr>
              <a:t>[7]: http://www.cancernetwork.com/review-article/invasive-aspergillosis-cancer-patients-1.</a:t>
            </a:r>
          </a:p>
          <a:p>
            <a:r>
              <a:rPr lang="en-US" altLang="zh-CN" sz="800" dirty="0">
                <a:solidFill>
                  <a:prstClr val="black"/>
                </a:solidFill>
              </a:rPr>
              <a:t>[8]: Mycoses. 2002 Nov;45(9-10):358-63.</a:t>
            </a:r>
          </a:p>
          <a:p>
            <a:r>
              <a:rPr lang="en-US" altLang="zh-CN" sz="800" dirty="0">
                <a:solidFill>
                  <a:prstClr val="black"/>
                </a:solidFill>
              </a:rPr>
              <a:t>[9] </a:t>
            </a:r>
            <a:r>
              <a:rPr lang="en-US" altLang="zh-CN" sz="800" dirty="0" err="1">
                <a:solidFill>
                  <a:prstClr val="black"/>
                </a:solidFill>
                <a:hlinkClick r:id="rId4"/>
              </a:rPr>
              <a:t>Clin</a:t>
            </a:r>
            <a:r>
              <a:rPr lang="en-US" altLang="zh-CN" sz="800" dirty="0">
                <a:solidFill>
                  <a:prstClr val="black"/>
                </a:solidFill>
                <a:hlinkClick r:id="rId4"/>
              </a:rPr>
              <a:t> </a:t>
            </a:r>
            <a:r>
              <a:rPr lang="en-US" altLang="zh-CN" sz="800" dirty="0" err="1">
                <a:solidFill>
                  <a:prstClr val="black"/>
                </a:solidFill>
                <a:hlinkClick r:id="rId4"/>
              </a:rPr>
              <a:t>Microbiol</a:t>
            </a:r>
            <a:r>
              <a:rPr lang="en-US" altLang="zh-CN" sz="800" dirty="0">
                <a:solidFill>
                  <a:prstClr val="black"/>
                </a:solidFill>
                <a:hlinkClick r:id="rId4"/>
              </a:rPr>
              <a:t> Rev</a:t>
            </a:r>
            <a:r>
              <a:rPr lang="en-US" altLang="zh-CN" sz="800" dirty="0">
                <a:solidFill>
                  <a:prstClr val="black"/>
                </a:solidFill>
              </a:rPr>
              <a:t>. 2012 Jan; 25(1): 106–141. </a:t>
            </a:r>
          </a:p>
          <a:p>
            <a:endParaRPr lang="en-US" altLang="zh-CN" sz="800" dirty="0">
              <a:solidFill>
                <a:prstClr val="black"/>
              </a:solidFill>
            </a:endParaRPr>
          </a:p>
          <a:p>
            <a:r>
              <a:rPr lang="en-US" altLang="zh-CN" sz="800" b="1" dirty="0">
                <a:solidFill>
                  <a:prstClr val="black"/>
                </a:solidFill>
              </a:rPr>
              <a:t>Aspergillus </a:t>
            </a:r>
            <a:r>
              <a:rPr lang="en-US" altLang="zh-CN" sz="800" b="1" dirty="0" err="1">
                <a:solidFill>
                  <a:prstClr val="black"/>
                </a:solidFill>
              </a:rPr>
              <a:t>nomius</a:t>
            </a:r>
            <a:r>
              <a:rPr lang="en-US" altLang="zh-CN" sz="800" b="1" dirty="0">
                <a:solidFill>
                  <a:prstClr val="black"/>
                </a:solidFill>
              </a:rPr>
              <a:t> </a:t>
            </a:r>
            <a:r>
              <a:rPr lang="zh-CN" altLang="en-US" sz="800" b="1" dirty="0">
                <a:solidFill>
                  <a:prstClr val="black"/>
                </a:solidFill>
              </a:rPr>
              <a:t>： </a:t>
            </a:r>
            <a:r>
              <a:rPr lang="en-US" altLang="zh-CN" sz="800" dirty="0">
                <a:solidFill>
                  <a:prstClr val="black"/>
                </a:solidFill>
              </a:rPr>
              <a:t>An pathogen and one of the three most important producers of aflatoxins in section </a:t>
            </a:r>
            <a:r>
              <a:rPr lang="en-US" altLang="zh-CN" sz="800" dirty="0" err="1">
                <a:solidFill>
                  <a:prstClr val="black"/>
                </a:solidFill>
              </a:rPr>
              <a:t>Flavi</a:t>
            </a:r>
            <a:r>
              <a:rPr lang="en-US" altLang="zh-CN" sz="800" dirty="0">
                <a:solidFill>
                  <a:prstClr val="black"/>
                </a:solidFill>
              </a:rPr>
              <a:t> </a:t>
            </a:r>
            <a:r>
              <a:rPr lang="en-US" altLang="zh-CN" sz="800" baseline="30000" dirty="0">
                <a:solidFill>
                  <a:prstClr val="black"/>
                </a:solidFill>
              </a:rPr>
              <a:t>[1]</a:t>
            </a:r>
          </a:p>
          <a:p>
            <a:r>
              <a:rPr lang="en-US" altLang="zh-CN" sz="800" dirty="0">
                <a:solidFill>
                  <a:prstClr val="black"/>
                </a:solidFill>
              </a:rPr>
              <a:t>Are lipid-dependent and demonstrate adaptation allowing them to exploit a narrow niche on sebum-rich skin, associated with Dandruff and seborrheic dermatitis </a:t>
            </a:r>
            <a:r>
              <a:rPr lang="en-US" altLang="zh-CN" sz="800" baseline="30000" dirty="0">
                <a:solidFill>
                  <a:prstClr val="black"/>
                </a:solidFill>
              </a:rPr>
              <a:t>[2]</a:t>
            </a:r>
          </a:p>
          <a:p>
            <a:endParaRPr lang="en-US" altLang="zh-CN" sz="800" baseline="30000" dirty="0">
              <a:solidFill>
                <a:prstClr val="black"/>
              </a:solidFill>
            </a:endParaRPr>
          </a:p>
          <a:p>
            <a:endParaRPr lang="zh-CN" altLang="en-US" sz="800" dirty="0">
              <a:solidFill>
                <a:prstClr val="black"/>
              </a:solidFill>
            </a:endParaRPr>
          </a:p>
        </p:txBody>
      </p:sp>
      <p:sp>
        <p:nvSpPr>
          <p:cNvPr id="10" name="文本框 9"/>
          <p:cNvSpPr txBox="1"/>
          <p:nvPr/>
        </p:nvSpPr>
        <p:spPr>
          <a:xfrm>
            <a:off x="4736520" y="1688492"/>
            <a:ext cx="461649" cy="186146"/>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2" name="文本框 8"/>
          <p:cNvSpPr txBox="1"/>
          <p:nvPr/>
        </p:nvSpPr>
        <p:spPr>
          <a:xfrm>
            <a:off x="4733205" y="2003645"/>
            <a:ext cx="461649" cy="186146"/>
          </a:xfrm>
          <a:prstGeom prst="rect">
            <a:avLst/>
          </a:prstGeom>
          <a:noFill/>
        </p:spPr>
        <p:txBody>
          <a:bodyPr vert="eaVert" wrap="square" lIns="91432" tIns="45716" rIns="91432" bIns="4571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solidFill>
                  <a:srgbClr val="FF0000"/>
                </a:solidFill>
              </a:rPr>
              <a:t>*</a:t>
            </a:r>
          </a:p>
        </p:txBody>
      </p:sp>
      <p:sp>
        <p:nvSpPr>
          <p:cNvPr id="13" name="文本框 12"/>
          <p:cNvSpPr txBox="1"/>
          <p:nvPr/>
        </p:nvSpPr>
        <p:spPr>
          <a:xfrm>
            <a:off x="7413747" y="4633088"/>
            <a:ext cx="1679060" cy="461657"/>
          </a:xfrm>
          <a:prstGeom prst="rect">
            <a:avLst/>
          </a:prstGeom>
          <a:noFill/>
        </p:spPr>
        <p:txBody>
          <a:bodyPr wrap="square" lIns="91432" tIns="45716" rIns="91432" bIns="45716" rtlCol="0">
            <a:spAutoFit/>
          </a:bodyPr>
          <a:lstStyle/>
          <a:p>
            <a:pPr algn="ctr"/>
            <a:r>
              <a:rPr lang="en-US" altLang="zh-CN" sz="1200" dirty="0" smtClean="0">
                <a:solidFill>
                  <a:prstClr val="black"/>
                </a:solidFill>
              </a:rPr>
              <a:t>(</a:t>
            </a:r>
            <a:r>
              <a:rPr lang="en-US" altLang="zh-CN" sz="1200" dirty="0">
                <a:solidFill>
                  <a:prstClr val="black"/>
                </a:solidFill>
              </a:rPr>
              <a:t>red star, P value&lt;=0.05, </a:t>
            </a:r>
          </a:p>
          <a:p>
            <a:pPr algn="ctr"/>
            <a:r>
              <a:rPr lang="en-US" altLang="zh-CN" sz="1200" dirty="0">
                <a:solidFill>
                  <a:prstClr val="black"/>
                </a:solidFill>
              </a:rPr>
              <a:t>Student t’s test ) </a:t>
            </a:r>
            <a:endParaRPr lang="zh-CN" altLang="en-US" sz="1200" dirty="0">
              <a:solidFill>
                <a:prstClr val="black"/>
              </a:solidFill>
            </a:endParaRPr>
          </a:p>
        </p:txBody>
      </p:sp>
      <p:sp>
        <p:nvSpPr>
          <p:cNvPr id="14" name="矩形 3"/>
          <p:cNvSpPr>
            <a:spLocks noChangeArrowheads="1"/>
          </p:cNvSpPr>
          <p:nvPr/>
        </p:nvSpPr>
        <p:spPr bwMode="auto">
          <a:xfrm>
            <a:off x="1182388" y="209849"/>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microbes --- NCBI, species level </a:t>
            </a:r>
          </a:p>
        </p:txBody>
      </p:sp>
      <p:sp>
        <p:nvSpPr>
          <p:cNvPr id="3" name="矩形 2"/>
          <p:cNvSpPr/>
          <p:nvPr/>
        </p:nvSpPr>
        <p:spPr>
          <a:xfrm>
            <a:off x="3929249" y="2792987"/>
            <a:ext cx="1440160" cy="259412"/>
          </a:xfrm>
          <a:prstGeom prst="rect">
            <a:avLst/>
          </a:prstGeom>
          <a:noFill/>
          <a:ln w="19050">
            <a:prstDash val="dash"/>
          </a:ln>
        </p:spPr>
        <p:style>
          <a:lnRef idx="2">
            <a:schemeClr val="accent1"/>
          </a:lnRef>
          <a:fillRef idx="1">
            <a:schemeClr val="lt1"/>
          </a:fillRef>
          <a:effectRef idx="0">
            <a:schemeClr val="accent1"/>
          </a:effectRef>
          <a:fontRef idx="minor">
            <a:schemeClr val="dk1"/>
          </a:fontRef>
        </p:style>
        <p:txBody>
          <a:bodyPr lIns="91432" tIns="45716" rIns="91432" bIns="45716" rtlCol="0" anchor="ctr"/>
          <a:lstStyle/>
          <a:p>
            <a:pPr algn="ctr"/>
            <a:endParaRPr lang="zh-CN" altLang="en-US">
              <a:solidFill>
                <a:prstClr val="black"/>
              </a:solidFill>
            </a:endParaRPr>
          </a:p>
        </p:txBody>
      </p:sp>
      <p:sp>
        <p:nvSpPr>
          <p:cNvPr id="4" name="下箭头 3"/>
          <p:cNvSpPr/>
          <p:nvPr/>
        </p:nvSpPr>
        <p:spPr>
          <a:xfrm rot="19100144">
            <a:off x="5593195" y="2778769"/>
            <a:ext cx="230832" cy="952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solidFill>
                <a:prstClr val="white"/>
              </a:solidFill>
            </a:endParaRPr>
          </a:p>
        </p:txBody>
      </p:sp>
      <p:sp>
        <p:nvSpPr>
          <p:cNvPr id="16" name="矩形 15"/>
          <p:cNvSpPr/>
          <p:nvPr/>
        </p:nvSpPr>
        <p:spPr>
          <a:xfrm>
            <a:off x="3929249" y="3108142"/>
            <a:ext cx="1440160" cy="208936"/>
          </a:xfrm>
          <a:prstGeom prst="rect">
            <a:avLst/>
          </a:prstGeom>
          <a:noFill/>
          <a:ln w="19050">
            <a:solidFill>
              <a:schemeClr val="accent6"/>
            </a:solidFill>
            <a:prstDash val="dash"/>
          </a:ln>
        </p:spPr>
        <p:style>
          <a:lnRef idx="2">
            <a:schemeClr val="accent1"/>
          </a:lnRef>
          <a:fillRef idx="1">
            <a:schemeClr val="lt1"/>
          </a:fillRef>
          <a:effectRef idx="0">
            <a:schemeClr val="accent1"/>
          </a:effectRef>
          <a:fontRef idx="minor">
            <a:schemeClr val="dk1"/>
          </a:fontRef>
        </p:style>
        <p:txBody>
          <a:bodyPr lIns="91432" tIns="45716" rIns="91432" bIns="45716" rtlCol="0" anchor="ctr"/>
          <a:lstStyle/>
          <a:p>
            <a:pPr algn="ctr"/>
            <a:endParaRPr lang="zh-CN" altLang="en-US">
              <a:solidFill>
                <a:prstClr val="black"/>
              </a:solidFill>
            </a:endParaRPr>
          </a:p>
        </p:txBody>
      </p:sp>
      <p:sp>
        <p:nvSpPr>
          <p:cNvPr id="11" name="下箭头 10"/>
          <p:cNvSpPr/>
          <p:nvPr/>
        </p:nvSpPr>
        <p:spPr>
          <a:xfrm>
            <a:off x="5201119" y="3298041"/>
            <a:ext cx="262373" cy="106650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lIns="91432" tIns="45716" rIns="91432" bIns="45716" rtlCol="0" anchor="ctr"/>
          <a:lstStyle/>
          <a:p>
            <a:pPr algn="ctr"/>
            <a:endParaRPr lang="zh-CN" altLang="en-US">
              <a:solidFill>
                <a:prstClr val="white"/>
              </a:solidFill>
            </a:endParaRPr>
          </a:p>
        </p:txBody>
      </p:sp>
      <p:sp>
        <p:nvSpPr>
          <p:cNvPr id="17" name="矩形 16"/>
          <p:cNvSpPr/>
          <p:nvPr/>
        </p:nvSpPr>
        <p:spPr>
          <a:xfrm>
            <a:off x="4335266" y="4371974"/>
            <a:ext cx="2614100" cy="646331"/>
          </a:xfrm>
          <a:prstGeom prst="rect">
            <a:avLst/>
          </a:prstGeom>
        </p:spPr>
        <p:txBody>
          <a:bodyPr wrap="square" lIns="91432" tIns="45716" rIns="91432" bIns="45716">
            <a:spAutoFit/>
          </a:bodyPr>
          <a:lstStyle/>
          <a:p>
            <a:r>
              <a:rPr lang="en-US" altLang="zh-CN" sz="1200" b="1" dirty="0" err="1">
                <a:solidFill>
                  <a:prstClr val="black"/>
                </a:solidFill>
              </a:rPr>
              <a:t>Pantoea</a:t>
            </a:r>
            <a:r>
              <a:rPr lang="en-US" altLang="zh-CN" sz="1200" b="1" dirty="0">
                <a:solidFill>
                  <a:prstClr val="black"/>
                </a:solidFill>
              </a:rPr>
              <a:t> </a:t>
            </a:r>
            <a:r>
              <a:rPr lang="en-US" altLang="zh-CN" sz="1200" b="1" dirty="0" err="1">
                <a:solidFill>
                  <a:prstClr val="black"/>
                </a:solidFill>
              </a:rPr>
              <a:t>vagans</a:t>
            </a:r>
            <a:r>
              <a:rPr lang="en-US" altLang="zh-CN" sz="1200" b="1" dirty="0">
                <a:solidFill>
                  <a:srgbClr val="FF0000"/>
                </a:solidFill>
              </a:rPr>
              <a:t> (Bacteria)</a:t>
            </a:r>
            <a:r>
              <a:rPr lang="en-US" altLang="zh-CN" sz="1200" b="1" dirty="0">
                <a:solidFill>
                  <a:prstClr val="black"/>
                </a:solidFill>
              </a:rPr>
              <a:t>:</a:t>
            </a:r>
          </a:p>
          <a:p>
            <a:r>
              <a:rPr lang="zh-CN" altLang="en-US" sz="1200" dirty="0">
                <a:solidFill>
                  <a:prstClr val="black"/>
                </a:solidFill>
              </a:rPr>
              <a:t>Pantoea agglomerans</a:t>
            </a:r>
            <a:r>
              <a:rPr lang="en-US" altLang="zh-CN" sz="1200" dirty="0">
                <a:solidFill>
                  <a:prstClr val="black"/>
                </a:solidFill>
              </a:rPr>
              <a:t>: </a:t>
            </a:r>
            <a:r>
              <a:rPr lang="zh-CN" altLang="en-US" sz="1200" dirty="0">
                <a:solidFill>
                  <a:prstClr val="black"/>
                </a:solidFill>
              </a:rPr>
              <a:t>a Plant Pathogen Causing </a:t>
            </a:r>
            <a:r>
              <a:rPr lang="zh-CN" altLang="en-US" sz="1200" dirty="0">
                <a:solidFill>
                  <a:srgbClr val="FF0000"/>
                </a:solidFill>
              </a:rPr>
              <a:t>Human Disease</a:t>
            </a:r>
            <a:r>
              <a:rPr lang="en-US" altLang="zh-CN" sz="1200" dirty="0">
                <a:solidFill>
                  <a:prstClr val="black"/>
                </a:solidFill>
              </a:rPr>
              <a:t>. [5]</a:t>
            </a:r>
            <a:endParaRPr lang="zh-CN" altLang="en-US" sz="1200" dirty="0">
              <a:solidFill>
                <a:prstClr val="black"/>
              </a:solidFill>
            </a:endParaRPr>
          </a:p>
        </p:txBody>
      </p:sp>
      <p:sp>
        <p:nvSpPr>
          <p:cNvPr id="19" name="矩形 18"/>
          <p:cNvSpPr/>
          <p:nvPr/>
        </p:nvSpPr>
        <p:spPr>
          <a:xfrm>
            <a:off x="455221" y="4464252"/>
            <a:ext cx="3923928" cy="646331"/>
          </a:xfrm>
          <a:prstGeom prst="rect">
            <a:avLst/>
          </a:prstGeom>
        </p:spPr>
        <p:txBody>
          <a:bodyPr wrap="square" lIns="91432" tIns="45716" rIns="91432" bIns="45716">
            <a:spAutoFit/>
          </a:bodyPr>
          <a:lstStyle/>
          <a:p>
            <a:pPr>
              <a:defRPr/>
            </a:pPr>
            <a:r>
              <a:rPr lang="en-US" altLang="zh-CN" sz="1200" b="1" dirty="0" err="1">
                <a:solidFill>
                  <a:prstClr val="black"/>
                </a:solidFill>
              </a:rPr>
              <a:t>E</a:t>
            </a:r>
            <a:r>
              <a:rPr lang="en-US" altLang="zh-CN" sz="1200" b="1" dirty="0" err="1" smtClean="0">
                <a:solidFill>
                  <a:prstClr val="black"/>
                </a:solidFill>
              </a:rPr>
              <a:t>nterocytozoon</a:t>
            </a:r>
            <a:r>
              <a:rPr lang="en-US" altLang="zh-CN" sz="1200" b="1" dirty="0" smtClean="0">
                <a:solidFill>
                  <a:prstClr val="black"/>
                </a:solidFill>
              </a:rPr>
              <a:t> </a:t>
            </a:r>
            <a:r>
              <a:rPr lang="en-US" altLang="zh-CN" sz="1200" b="1" dirty="0" err="1">
                <a:solidFill>
                  <a:prstClr val="black"/>
                </a:solidFill>
              </a:rPr>
              <a:t>B</a:t>
            </a:r>
            <a:r>
              <a:rPr lang="en-US" altLang="zh-CN" sz="1200" b="1" dirty="0" err="1" smtClean="0">
                <a:solidFill>
                  <a:prstClr val="black"/>
                </a:solidFill>
              </a:rPr>
              <a:t>ieneusi</a:t>
            </a:r>
            <a:r>
              <a:rPr lang="en-US" altLang="zh-CN" sz="1200" dirty="0" smtClean="0">
                <a:solidFill>
                  <a:prstClr val="black"/>
                </a:solidFill>
              </a:rPr>
              <a:t> </a:t>
            </a:r>
            <a:r>
              <a:rPr lang="en-US" altLang="zh-CN" sz="1200" b="1" dirty="0">
                <a:solidFill>
                  <a:srgbClr val="FF0000"/>
                </a:solidFill>
              </a:rPr>
              <a:t>(Bacteria)</a:t>
            </a:r>
            <a:r>
              <a:rPr lang="en-US" altLang="zh-CN" sz="1200" b="1" dirty="0">
                <a:solidFill>
                  <a:prstClr val="black"/>
                </a:solidFill>
              </a:rPr>
              <a:t>:</a:t>
            </a:r>
          </a:p>
          <a:p>
            <a:pPr>
              <a:defRPr/>
            </a:pPr>
            <a:r>
              <a:rPr lang="en-US" altLang="zh-CN" sz="1200" i="1" dirty="0" err="1">
                <a:solidFill>
                  <a:prstClr val="black"/>
                </a:solidFill>
              </a:rPr>
              <a:t>Enterocytozoon</a:t>
            </a:r>
            <a:r>
              <a:rPr lang="en-US" altLang="zh-CN" sz="1200" i="1" dirty="0">
                <a:solidFill>
                  <a:prstClr val="black"/>
                </a:solidFill>
              </a:rPr>
              <a:t> </a:t>
            </a:r>
            <a:r>
              <a:rPr lang="en-US" altLang="zh-CN" sz="1200" i="1" dirty="0" err="1">
                <a:solidFill>
                  <a:prstClr val="black"/>
                </a:solidFill>
              </a:rPr>
              <a:t>bieneusi</a:t>
            </a:r>
            <a:r>
              <a:rPr lang="en-US" altLang="zh-CN" sz="1200" dirty="0">
                <a:solidFill>
                  <a:prstClr val="black"/>
                </a:solidFill>
              </a:rPr>
              <a:t> and </a:t>
            </a:r>
            <a:r>
              <a:rPr lang="en-US" altLang="zh-CN" sz="1200" i="1" dirty="0" err="1">
                <a:solidFill>
                  <a:prstClr val="black"/>
                </a:solidFill>
              </a:rPr>
              <a:t>Encephalitozoon</a:t>
            </a:r>
            <a:r>
              <a:rPr lang="en-US" altLang="zh-CN" sz="1200" i="1" dirty="0">
                <a:solidFill>
                  <a:prstClr val="black"/>
                </a:solidFill>
              </a:rPr>
              <a:t> </a:t>
            </a:r>
            <a:r>
              <a:rPr lang="en-US" altLang="zh-CN" sz="1200" i="1" dirty="0" err="1">
                <a:solidFill>
                  <a:prstClr val="black"/>
                </a:solidFill>
              </a:rPr>
              <a:t>intestinalis</a:t>
            </a:r>
            <a:r>
              <a:rPr lang="en-US" altLang="zh-CN" sz="1200" dirty="0">
                <a:solidFill>
                  <a:prstClr val="black"/>
                </a:solidFill>
              </a:rPr>
              <a:t> are most commonly associated with </a:t>
            </a:r>
            <a:r>
              <a:rPr lang="en-US" altLang="zh-CN" sz="1200" dirty="0">
                <a:solidFill>
                  <a:srgbClr val="FF0000"/>
                </a:solidFill>
              </a:rPr>
              <a:t>chronic diarrhea</a:t>
            </a:r>
            <a:r>
              <a:rPr lang="en-US" altLang="zh-CN" sz="1200" dirty="0">
                <a:solidFill>
                  <a:prstClr val="black"/>
                </a:solidFill>
              </a:rPr>
              <a:t>.[6]</a:t>
            </a:r>
            <a:endParaRPr lang="en-US" altLang="zh-CN" sz="1200" b="1" dirty="0">
              <a:solidFill>
                <a:prstClr val="black"/>
              </a:solidFill>
            </a:endParaRPr>
          </a:p>
        </p:txBody>
      </p:sp>
      <p:sp>
        <p:nvSpPr>
          <p:cNvPr id="20" name="矩形 19"/>
          <p:cNvSpPr/>
          <p:nvPr/>
        </p:nvSpPr>
        <p:spPr>
          <a:xfrm>
            <a:off x="3926357" y="2480873"/>
            <a:ext cx="1440160" cy="259412"/>
          </a:xfrm>
          <a:prstGeom prst="rect">
            <a:avLst/>
          </a:prstGeom>
          <a:noFill/>
          <a:ln w="19050">
            <a:solidFill>
              <a:srgbClr val="7030A0"/>
            </a:solidFill>
            <a:prstDash val="dash"/>
          </a:ln>
        </p:spPr>
        <p:style>
          <a:lnRef idx="2">
            <a:schemeClr val="accent1"/>
          </a:lnRef>
          <a:fillRef idx="1">
            <a:schemeClr val="lt1"/>
          </a:fillRef>
          <a:effectRef idx="0">
            <a:schemeClr val="accent1"/>
          </a:effectRef>
          <a:fontRef idx="minor">
            <a:schemeClr val="dk1"/>
          </a:fontRef>
        </p:style>
        <p:txBody>
          <a:bodyPr lIns="91432" tIns="45716" rIns="91432" bIns="45716" rtlCol="0" anchor="ctr"/>
          <a:lstStyle/>
          <a:p>
            <a:pPr algn="ctr"/>
            <a:endParaRPr lang="zh-CN" altLang="en-US">
              <a:solidFill>
                <a:prstClr val="black"/>
              </a:solidFill>
            </a:endParaRPr>
          </a:p>
        </p:txBody>
      </p:sp>
      <p:sp>
        <p:nvSpPr>
          <p:cNvPr id="2" name="文本框 1"/>
          <p:cNvSpPr txBox="1"/>
          <p:nvPr/>
        </p:nvSpPr>
        <p:spPr>
          <a:xfrm>
            <a:off x="6537992" y="671666"/>
            <a:ext cx="2606008" cy="1107996"/>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defPPr>
              <a:defRPr lang="zh-CN"/>
            </a:defPPr>
            <a:lvl1pPr defTabSz="685732" eaLnBrk="0" fontAlgn="base" hangingPunct="0">
              <a:spcBef>
                <a:spcPct val="0"/>
              </a:spcBef>
              <a:spcAft>
                <a:spcPct val="0"/>
              </a:spcAft>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Conclusion </a:t>
            </a:r>
            <a:r>
              <a:rPr lang="en-US" altLang="zh-CN" dirty="0" smtClean="0"/>
              <a:t>(3): </a:t>
            </a:r>
            <a:endParaRPr lang="en-US" altLang="zh-CN" dirty="0"/>
          </a:p>
          <a:p>
            <a:r>
              <a:rPr lang="en-US" altLang="zh-CN" dirty="0" smtClean="0"/>
              <a:t>Most </a:t>
            </a:r>
            <a:r>
              <a:rPr lang="en-US" altLang="zh-CN" dirty="0"/>
              <a:t>of the species detected were reported to be associated with diseases</a:t>
            </a:r>
            <a:endParaRPr lang="zh-CN" altLang="en-US" dirty="0"/>
          </a:p>
        </p:txBody>
      </p:sp>
    </p:spTree>
    <p:extLst>
      <p:ext uri="{BB962C8B-B14F-4D97-AF65-F5344CB8AC3E}">
        <p14:creationId xmlns:p14="http://schemas.microsoft.com/office/powerpoint/2010/main" val="835214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679594" y="3402298"/>
            <a:ext cx="4036424" cy="1741202"/>
          </a:xfrm>
          <a:prstGeom prst="rect">
            <a:avLst/>
          </a:prstGeom>
        </p:spPr>
      </p:pic>
      <p:pic>
        <p:nvPicPr>
          <p:cNvPr id="22" name="图片 21"/>
          <p:cNvPicPr>
            <a:picLocks noChangeAspect="1"/>
          </p:cNvPicPr>
          <p:nvPr/>
        </p:nvPicPr>
        <p:blipFill>
          <a:blip r:embed="rId4"/>
          <a:stretch>
            <a:fillRect/>
          </a:stretch>
        </p:blipFill>
        <p:spPr>
          <a:xfrm>
            <a:off x="5146581" y="3356045"/>
            <a:ext cx="4063192" cy="1741368"/>
          </a:xfrm>
          <a:prstGeom prst="rect">
            <a:avLst/>
          </a:prstGeom>
        </p:spPr>
      </p:pic>
      <p:sp>
        <p:nvSpPr>
          <p:cNvPr id="11" name="矩形 3"/>
          <p:cNvSpPr>
            <a:spLocks noChangeArrowheads="1"/>
          </p:cNvSpPr>
          <p:nvPr/>
        </p:nvSpPr>
        <p:spPr bwMode="auto">
          <a:xfrm>
            <a:off x="979844" y="209852"/>
            <a:ext cx="827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400" dirty="0">
                <a:solidFill>
                  <a:prstClr val="black"/>
                </a:solidFill>
                <a:latin typeface="Calibri Light" panose="020F0302020204030204"/>
                <a:cs typeface="Calibri" panose="020F0502020204030204" pitchFamily="34" charset="0"/>
              </a:rPr>
              <a:t>Example result: Higher abundance in tumor compared to blood</a:t>
            </a:r>
          </a:p>
        </p:txBody>
      </p:sp>
      <p:pic>
        <p:nvPicPr>
          <p:cNvPr id="3" name="图片 2"/>
          <p:cNvPicPr>
            <a:picLocks noChangeAspect="1"/>
          </p:cNvPicPr>
          <p:nvPr/>
        </p:nvPicPr>
        <p:blipFill>
          <a:blip r:embed="rId5"/>
          <a:stretch>
            <a:fillRect/>
          </a:stretch>
        </p:blipFill>
        <p:spPr>
          <a:xfrm>
            <a:off x="760240" y="1193285"/>
            <a:ext cx="3955507" cy="1737629"/>
          </a:xfrm>
          <a:prstGeom prst="rect">
            <a:avLst/>
          </a:prstGeom>
        </p:spPr>
      </p:pic>
      <p:sp>
        <p:nvSpPr>
          <p:cNvPr id="18" name="矩形 17"/>
          <p:cNvSpPr/>
          <p:nvPr/>
        </p:nvSpPr>
        <p:spPr>
          <a:xfrm>
            <a:off x="1015094" y="3132075"/>
            <a:ext cx="3567820" cy="307768"/>
          </a:xfrm>
          <a:prstGeom prst="rect">
            <a:avLst/>
          </a:prstGeom>
        </p:spPr>
        <p:txBody>
          <a:bodyPr wrap="none" lIns="91432" tIns="45716" rIns="91432"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rgbClr val="000000"/>
                </a:solidFill>
              </a:rPr>
              <a:t>C007105, </a:t>
            </a:r>
            <a:r>
              <a:rPr lang="en-US" altLang="zh-CN" sz="1400" dirty="0">
                <a:solidFill>
                  <a:srgbClr val="FF0000"/>
                </a:solidFill>
              </a:rPr>
              <a:t>tumor</a:t>
            </a:r>
            <a:r>
              <a:rPr lang="en-US" altLang="zh-CN" sz="1400" dirty="0">
                <a:solidFill>
                  <a:srgbClr val="000000"/>
                </a:solidFill>
              </a:rPr>
              <a:t> (C007091 is the paired blood)</a:t>
            </a:r>
            <a:endParaRPr lang="zh-CN" altLang="en-US" sz="1400" dirty="0">
              <a:solidFill>
                <a:prstClr val="black"/>
              </a:solidFill>
            </a:endParaRPr>
          </a:p>
        </p:txBody>
      </p:sp>
      <p:sp>
        <p:nvSpPr>
          <p:cNvPr id="12" name="矩形 11"/>
          <p:cNvSpPr/>
          <p:nvPr/>
        </p:nvSpPr>
        <p:spPr>
          <a:xfrm>
            <a:off x="1487193" y="848990"/>
            <a:ext cx="1993174" cy="323165"/>
          </a:xfrm>
          <a:prstGeom prst="rect">
            <a:avLst/>
          </a:prstGeom>
        </p:spPr>
        <p:txBody>
          <a:bodyPr wrap="none" lIns="91432" tIns="45716" rIns="91432" bIns="45716">
            <a:spAutoFit/>
          </a:bodyPr>
          <a:lstStyle/>
          <a:p>
            <a:r>
              <a:rPr lang="zh-CN" altLang="en-US" sz="1500" b="1" dirty="0">
                <a:solidFill>
                  <a:prstClr val="black"/>
                </a:solidFill>
              </a:rPr>
              <a:t>Sulfolobus </a:t>
            </a:r>
            <a:r>
              <a:rPr lang="en-US" altLang="zh-CN" sz="1500" b="1" dirty="0">
                <a:solidFill>
                  <a:prstClr val="black"/>
                </a:solidFill>
              </a:rPr>
              <a:t>ATCC 33909</a:t>
            </a:r>
            <a:endParaRPr lang="zh-CN" altLang="en-US" sz="1500" b="1" dirty="0">
              <a:solidFill>
                <a:prstClr val="black"/>
              </a:solidFill>
            </a:endParaRPr>
          </a:p>
        </p:txBody>
      </p:sp>
      <p:pic>
        <p:nvPicPr>
          <p:cNvPr id="19" name="图片 18"/>
          <p:cNvPicPr>
            <a:picLocks noChangeAspect="1"/>
          </p:cNvPicPr>
          <p:nvPr/>
        </p:nvPicPr>
        <p:blipFill>
          <a:blip r:embed="rId6"/>
          <a:stretch>
            <a:fillRect/>
          </a:stretch>
        </p:blipFill>
        <p:spPr>
          <a:xfrm>
            <a:off x="5146584" y="1236529"/>
            <a:ext cx="3955507" cy="1702760"/>
          </a:xfrm>
          <a:prstGeom prst="rect">
            <a:avLst/>
          </a:prstGeom>
        </p:spPr>
      </p:pic>
      <p:sp>
        <p:nvSpPr>
          <p:cNvPr id="20" name="矩形 19"/>
          <p:cNvSpPr/>
          <p:nvPr/>
        </p:nvSpPr>
        <p:spPr>
          <a:xfrm>
            <a:off x="6938071" y="1304206"/>
            <a:ext cx="1350842" cy="311619"/>
          </a:xfrm>
          <a:prstGeom prst="rect">
            <a:avLst/>
          </a:prstGeom>
        </p:spPr>
        <p:txBody>
          <a:bodyPr wrap="none" lIns="91432" tIns="45716" rIns="91432" bIns="45716">
            <a:spAutoFit/>
          </a:bodyPr>
          <a:lstStyle/>
          <a:p>
            <a:r>
              <a:rPr lang="en-US" altLang="zh-CN" sz="1400" dirty="0">
                <a:solidFill>
                  <a:srgbClr val="000000"/>
                </a:solidFill>
              </a:rPr>
              <a:t>C007104, </a:t>
            </a:r>
            <a:r>
              <a:rPr lang="en-US" altLang="zh-CN" sz="1400" dirty="0">
                <a:solidFill>
                  <a:srgbClr val="FF0000"/>
                </a:solidFill>
              </a:rPr>
              <a:t>blood</a:t>
            </a:r>
            <a:endParaRPr lang="zh-CN" altLang="en-US" sz="1400" dirty="0">
              <a:solidFill>
                <a:srgbClr val="FF0000"/>
              </a:solidFill>
            </a:endParaRPr>
          </a:p>
        </p:txBody>
      </p:sp>
      <p:sp>
        <p:nvSpPr>
          <p:cNvPr id="21" name="矩形 20"/>
          <p:cNvSpPr/>
          <p:nvPr/>
        </p:nvSpPr>
        <p:spPr>
          <a:xfrm>
            <a:off x="5520449" y="3126777"/>
            <a:ext cx="3659166" cy="311619"/>
          </a:xfrm>
          <a:prstGeom prst="rect">
            <a:avLst/>
          </a:prstGeom>
        </p:spPr>
        <p:txBody>
          <a:bodyPr wrap="none" lIns="91432" tIns="45716" rIns="91432" bIns="45716">
            <a:spAutoFit/>
          </a:bodyPr>
          <a:lstStyle/>
          <a:p>
            <a:r>
              <a:rPr lang="en-US" altLang="zh-CN" sz="1400" dirty="0">
                <a:solidFill>
                  <a:srgbClr val="000000"/>
                </a:solidFill>
              </a:rPr>
              <a:t>C007118 , </a:t>
            </a:r>
            <a:r>
              <a:rPr lang="en-US" altLang="zh-CN" sz="1400" dirty="0">
                <a:solidFill>
                  <a:srgbClr val="FF0000"/>
                </a:solidFill>
              </a:rPr>
              <a:t>tumor</a:t>
            </a:r>
            <a:r>
              <a:rPr lang="en-US" altLang="zh-CN" sz="1400" dirty="0">
                <a:solidFill>
                  <a:srgbClr val="000000"/>
                </a:solidFill>
              </a:rPr>
              <a:t> (C007104 is the paired blood)</a:t>
            </a:r>
            <a:endParaRPr lang="zh-CN" altLang="en-US" sz="1400" dirty="0">
              <a:solidFill>
                <a:prstClr val="black"/>
              </a:solidFill>
            </a:endParaRPr>
          </a:p>
        </p:txBody>
      </p:sp>
      <p:sp>
        <p:nvSpPr>
          <p:cNvPr id="5" name="矩形 4"/>
          <p:cNvSpPr/>
          <p:nvPr/>
        </p:nvSpPr>
        <p:spPr>
          <a:xfrm>
            <a:off x="1125379" y="1326640"/>
            <a:ext cx="1350842" cy="311619"/>
          </a:xfrm>
          <a:prstGeom prst="rect">
            <a:avLst/>
          </a:prstGeom>
        </p:spPr>
        <p:txBody>
          <a:bodyPr wrap="none" lIns="91432" tIns="45716" rIns="91432" bIns="45716">
            <a:spAutoFit/>
          </a:bodyPr>
          <a:lstStyle/>
          <a:p>
            <a:r>
              <a:rPr lang="en-US" altLang="zh-CN" sz="1400" dirty="0">
                <a:solidFill>
                  <a:srgbClr val="000000"/>
                </a:solidFill>
              </a:rPr>
              <a:t>C007091, </a:t>
            </a:r>
            <a:r>
              <a:rPr lang="en-US" altLang="zh-CN" sz="1400" dirty="0">
                <a:solidFill>
                  <a:srgbClr val="FF0000"/>
                </a:solidFill>
              </a:rPr>
              <a:t>blood</a:t>
            </a:r>
            <a:endParaRPr lang="zh-CN" altLang="en-US" sz="1400" dirty="0">
              <a:solidFill>
                <a:srgbClr val="FF0000"/>
              </a:solidFill>
            </a:endParaRPr>
          </a:p>
        </p:txBody>
      </p:sp>
      <p:sp>
        <p:nvSpPr>
          <p:cNvPr id="23" name="矩形 22"/>
          <p:cNvSpPr/>
          <p:nvPr/>
        </p:nvSpPr>
        <p:spPr>
          <a:xfrm>
            <a:off x="5653651" y="787891"/>
            <a:ext cx="2497543" cy="323165"/>
          </a:xfrm>
          <a:prstGeom prst="rect">
            <a:avLst/>
          </a:prstGeom>
        </p:spPr>
        <p:txBody>
          <a:bodyPr wrap="none" lIns="91432" tIns="45716" rIns="91432" bIns="45716">
            <a:spAutoFit/>
          </a:bodyPr>
          <a:lstStyle/>
          <a:p>
            <a:r>
              <a:rPr lang="en-US" altLang="zh-CN" sz="1500" b="1" dirty="0" err="1">
                <a:solidFill>
                  <a:prstClr val="black"/>
                </a:solidFill>
              </a:rPr>
              <a:t>Malassezia</a:t>
            </a:r>
            <a:r>
              <a:rPr lang="en-US" altLang="zh-CN" sz="1500" b="1" dirty="0">
                <a:solidFill>
                  <a:prstClr val="black"/>
                </a:solidFill>
              </a:rPr>
              <a:t> </a:t>
            </a:r>
            <a:r>
              <a:rPr lang="en-US" altLang="zh-CN" sz="1500" b="1" dirty="0" err="1">
                <a:solidFill>
                  <a:prstClr val="black"/>
                </a:solidFill>
              </a:rPr>
              <a:t>globosa</a:t>
            </a:r>
            <a:r>
              <a:rPr lang="en-US" altLang="zh-CN" sz="1500" b="1" dirty="0">
                <a:solidFill>
                  <a:prstClr val="black"/>
                </a:solidFill>
              </a:rPr>
              <a:t> CBS 7966</a:t>
            </a:r>
            <a:endParaRPr lang="zh-CN" altLang="en-US" sz="1500" b="1" dirty="0">
              <a:solidFill>
                <a:prstClr val="black"/>
              </a:solidFill>
            </a:endParaRPr>
          </a:p>
        </p:txBody>
      </p:sp>
    </p:spTree>
    <p:extLst>
      <p:ext uri="{BB962C8B-B14F-4D97-AF65-F5344CB8AC3E}">
        <p14:creationId xmlns:p14="http://schemas.microsoft.com/office/powerpoint/2010/main" val="1795308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3"/>
          <p:cNvSpPr>
            <a:spLocks noChangeArrowheads="1"/>
          </p:cNvSpPr>
          <p:nvPr/>
        </p:nvSpPr>
        <p:spPr bwMode="auto">
          <a:xfrm>
            <a:off x="827584" y="222"/>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microbes --- HMP</a:t>
            </a:r>
          </a:p>
        </p:txBody>
      </p:sp>
      <p:sp>
        <p:nvSpPr>
          <p:cNvPr id="5" name="文本框 4"/>
          <p:cNvSpPr txBox="1"/>
          <p:nvPr/>
        </p:nvSpPr>
        <p:spPr>
          <a:xfrm>
            <a:off x="674496" y="640228"/>
            <a:ext cx="4258959" cy="646331"/>
          </a:xfrm>
          <a:prstGeom prst="rect">
            <a:avLst/>
          </a:prstGeom>
          <a:noFill/>
        </p:spPr>
        <p:txBody>
          <a:bodyPr wrap="square" lIns="91432" tIns="45716" rIns="91432" bIns="45716" rtlCol="0">
            <a:spAutoFit/>
          </a:bodyPr>
          <a:lstStyle/>
          <a:p>
            <a:r>
              <a:rPr lang="en-US" altLang="zh-CN" dirty="0">
                <a:solidFill>
                  <a:prstClr val="black"/>
                </a:solidFill>
              </a:rPr>
              <a:t>Phylum </a:t>
            </a:r>
            <a:r>
              <a:rPr lang="en-US" altLang="zh-CN" dirty="0" smtClean="0">
                <a:solidFill>
                  <a:prstClr val="black"/>
                </a:solidFill>
              </a:rPr>
              <a:t>composition (</a:t>
            </a:r>
            <a:r>
              <a:rPr lang="en-US" altLang="zh-CN" dirty="0" smtClean="0">
                <a:solidFill>
                  <a:prstClr val="black"/>
                </a:solidFill>
                <a:cs typeface="Calibri" panose="020F0502020204030204" pitchFamily="34" charset="0"/>
              </a:rPr>
              <a:t>all are bacteria) </a:t>
            </a:r>
            <a:endParaRPr lang="en-US" altLang="zh-CN" dirty="0">
              <a:solidFill>
                <a:prstClr val="black"/>
              </a:solidFill>
              <a:cs typeface="Calibri" panose="020F0502020204030204" pitchFamily="34" charset="0"/>
            </a:endParaRPr>
          </a:p>
          <a:p>
            <a:r>
              <a:rPr lang="en-US" altLang="zh-CN" dirty="0" smtClean="0">
                <a:solidFill>
                  <a:prstClr val="black"/>
                </a:solidFill>
              </a:rPr>
              <a:t>)</a:t>
            </a:r>
            <a:endParaRPr lang="zh-CN" altLang="en-US" dirty="0">
              <a:solidFill>
                <a:prstClr val="black"/>
              </a:solidFill>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b="10174"/>
          <a:stretch/>
        </p:blipFill>
        <p:spPr>
          <a:xfrm>
            <a:off x="-18807" y="954660"/>
            <a:ext cx="6420073" cy="3460157"/>
          </a:xfrm>
          <a:prstGeom prst="rect">
            <a:avLst/>
          </a:prstGeom>
        </p:spPr>
      </p:pic>
      <p:cxnSp>
        <p:nvCxnSpPr>
          <p:cNvPr id="19" name="直接连接符 18"/>
          <p:cNvCxnSpPr/>
          <p:nvPr/>
        </p:nvCxnSpPr>
        <p:spPr>
          <a:xfrm flipV="1">
            <a:off x="674496" y="4394551"/>
            <a:ext cx="1762352" cy="20264"/>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6"/>
          <p:cNvSpPr txBox="1"/>
          <p:nvPr/>
        </p:nvSpPr>
        <p:spPr>
          <a:xfrm>
            <a:off x="1398018" y="4426410"/>
            <a:ext cx="871945" cy="369324"/>
          </a:xfrm>
          <a:prstGeom prst="rect">
            <a:avLst/>
          </a:prstGeom>
          <a:noFill/>
        </p:spPr>
        <p:txBody>
          <a:bodyPr wrap="square" lIns="91432" tIns="45716" rIns="91432" bIns="4571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prstClr val="black"/>
                </a:solidFill>
              </a:rPr>
              <a:t>Blood</a:t>
            </a:r>
            <a:endParaRPr lang="zh-CN" altLang="en-US" dirty="0">
              <a:solidFill>
                <a:prstClr val="black"/>
              </a:solidFill>
            </a:endParaRPr>
          </a:p>
        </p:txBody>
      </p:sp>
      <p:cxnSp>
        <p:nvCxnSpPr>
          <p:cNvPr id="21" name="直接连接符 20"/>
          <p:cNvCxnSpPr/>
          <p:nvPr/>
        </p:nvCxnSpPr>
        <p:spPr>
          <a:xfrm>
            <a:off x="2533703" y="4393881"/>
            <a:ext cx="1750175" cy="6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11"/>
          <p:cNvSpPr txBox="1"/>
          <p:nvPr/>
        </p:nvSpPr>
        <p:spPr>
          <a:xfrm>
            <a:off x="3290887" y="4437810"/>
            <a:ext cx="871945" cy="369324"/>
          </a:xfrm>
          <a:prstGeom prst="rect">
            <a:avLst/>
          </a:prstGeom>
          <a:noFill/>
        </p:spPr>
        <p:txBody>
          <a:bodyPr wrap="square" lIns="91432" tIns="45716" rIns="91432" bIns="4571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prstClr val="black"/>
                </a:solidFill>
              </a:rPr>
              <a:t>Tissue</a:t>
            </a:r>
            <a:endParaRPr lang="zh-CN" altLang="en-US" dirty="0">
              <a:solidFill>
                <a:prstClr val="black"/>
              </a:solidFill>
            </a:endParaRPr>
          </a:p>
        </p:txBody>
      </p:sp>
      <p:sp>
        <p:nvSpPr>
          <p:cNvPr id="13" name="文本框 12"/>
          <p:cNvSpPr txBox="1"/>
          <p:nvPr/>
        </p:nvSpPr>
        <p:spPr>
          <a:xfrm>
            <a:off x="5545053" y="3043263"/>
            <a:ext cx="3408723" cy="2031317"/>
          </a:xfrm>
          <a:prstGeom prst="rect">
            <a:avLst/>
          </a:prstGeom>
          <a:noFill/>
        </p:spPr>
        <p:txBody>
          <a:bodyPr wrap="square" lIns="91432" tIns="45716" rIns="91432" bIns="45716" rtlCol="0">
            <a:spAutoFit/>
          </a:bodyPr>
          <a:lstStyle/>
          <a:p>
            <a:r>
              <a:rPr lang="en-US" altLang="zh-CN" sz="1400" dirty="0">
                <a:solidFill>
                  <a:prstClr val="black"/>
                </a:solidFill>
              </a:rPr>
              <a:t>Tissue vs Blood </a:t>
            </a:r>
            <a:r>
              <a:rPr lang="en-US" altLang="zh-CN" sz="1400" dirty="0" smtClean="0">
                <a:solidFill>
                  <a:prstClr val="black"/>
                </a:solidFill>
              </a:rPr>
              <a:t>:</a:t>
            </a:r>
            <a:endParaRPr lang="en-US" altLang="zh-CN" sz="1400" dirty="0">
              <a:solidFill>
                <a:prstClr val="black"/>
              </a:solidFill>
            </a:endParaRPr>
          </a:p>
          <a:p>
            <a:r>
              <a:rPr lang="en-US" altLang="zh-CN" sz="1400" dirty="0">
                <a:solidFill>
                  <a:prstClr val="black"/>
                </a:solidFill>
              </a:rPr>
              <a:t>The abundance of </a:t>
            </a:r>
            <a:r>
              <a:rPr lang="en-US" altLang="zh-CN" sz="1400" dirty="0" err="1">
                <a:solidFill>
                  <a:prstClr val="black"/>
                </a:solidFill>
              </a:rPr>
              <a:t>Actinobacteria</a:t>
            </a:r>
            <a:r>
              <a:rPr lang="en-US" altLang="zh-CN" sz="1400" dirty="0">
                <a:solidFill>
                  <a:prstClr val="black"/>
                </a:solidFill>
              </a:rPr>
              <a:t>:  </a:t>
            </a:r>
          </a:p>
          <a:p>
            <a:r>
              <a:rPr lang="en-US" altLang="zh-CN" sz="1400" dirty="0" smtClean="0">
                <a:solidFill>
                  <a:prstClr val="black"/>
                </a:solidFill>
              </a:rPr>
              <a:t>P-value=0.34</a:t>
            </a:r>
            <a:endParaRPr lang="en-US" altLang="zh-CN" sz="1400" dirty="0">
              <a:solidFill>
                <a:prstClr val="black"/>
              </a:solidFill>
            </a:endParaRPr>
          </a:p>
          <a:p>
            <a:r>
              <a:rPr lang="en-US" altLang="zh-CN" sz="1400" dirty="0">
                <a:solidFill>
                  <a:prstClr val="black"/>
                </a:solidFill>
              </a:rPr>
              <a:t>The abundance of </a:t>
            </a:r>
            <a:r>
              <a:rPr lang="en-US" altLang="zh-CN" sz="1400" dirty="0" err="1">
                <a:solidFill>
                  <a:prstClr val="black"/>
                </a:solidFill>
              </a:rPr>
              <a:t>Alphaproteobacteraeota</a:t>
            </a:r>
            <a:r>
              <a:rPr lang="en-US" altLang="zh-CN" sz="1400" dirty="0">
                <a:solidFill>
                  <a:prstClr val="black"/>
                </a:solidFill>
              </a:rPr>
              <a:t>:  </a:t>
            </a:r>
          </a:p>
          <a:p>
            <a:r>
              <a:rPr lang="en-US" altLang="zh-CN" sz="1400" dirty="0" smtClean="0">
                <a:solidFill>
                  <a:prstClr val="black"/>
                </a:solidFill>
              </a:rPr>
              <a:t>P-value=0.35</a:t>
            </a:r>
            <a:endParaRPr lang="en-US" altLang="zh-CN" sz="1400" dirty="0">
              <a:solidFill>
                <a:prstClr val="black"/>
              </a:solidFill>
            </a:endParaRPr>
          </a:p>
          <a:p>
            <a:r>
              <a:rPr lang="en-US" altLang="zh-CN" sz="1400" dirty="0">
                <a:solidFill>
                  <a:prstClr val="black"/>
                </a:solidFill>
              </a:rPr>
              <a:t>The abundance of </a:t>
            </a:r>
            <a:r>
              <a:rPr lang="en-US" altLang="zh-CN" sz="1400" dirty="0" err="1">
                <a:solidFill>
                  <a:prstClr val="black"/>
                </a:solidFill>
              </a:rPr>
              <a:t>Bacillaeota</a:t>
            </a:r>
            <a:r>
              <a:rPr lang="en-US" altLang="zh-CN" sz="1400" dirty="0">
                <a:solidFill>
                  <a:prstClr val="black"/>
                </a:solidFill>
              </a:rPr>
              <a:t>:  </a:t>
            </a:r>
          </a:p>
          <a:p>
            <a:r>
              <a:rPr lang="en-US" altLang="zh-CN" sz="1400" dirty="0" smtClean="0">
                <a:solidFill>
                  <a:srgbClr val="FF0000"/>
                </a:solidFill>
              </a:rPr>
              <a:t>P-value=0.02</a:t>
            </a:r>
            <a:endParaRPr lang="en-US" altLang="zh-CN" sz="1400" dirty="0">
              <a:solidFill>
                <a:prstClr val="black"/>
              </a:solidFill>
            </a:endParaRPr>
          </a:p>
          <a:p>
            <a:r>
              <a:rPr lang="en-US" altLang="zh-CN" sz="1400" dirty="0">
                <a:solidFill>
                  <a:prstClr val="black"/>
                </a:solidFill>
              </a:rPr>
              <a:t>The abundance of </a:t>
            </a:r>
            <a:r>
              <a:rPr lang="en-US" altLang="zh-CN" sz="1400" dirty="0" err="1">
                <a:solidFill>
                  <a:prstClr val="black"/>
                </a:solidFill>
              </a:rPr>
              <a:t>Fusobacteraeota</a:t>
            </a:r>
            <a:r>
              <a:rPr lang="en-US" altLang="zh-CN" sz="1400" dirty="0">
                <a:solidFill>
                  <a:prstClr val="black"/>
                </a:solidFill>
              </a:rPr>
              <a:t>:  </a:t>
            </a:r>
          </a:p>
          <a:p>
            <a:r>
              <a:rPr lang="en-US" altLang="zh-CN" sz="1400" dirty="0" smtClean="0">
                <a:solidFill>
                  <a:srgbClr val="FF0000"/>
                </a:solidFill>
              </a:rPr>
              <a:t>P-value=0.02</a:t>
            </a:r>
            <a:endParaRPr lang="en-US" altLang="zh-CN" sz="1400" dirty="0">
              <a:solidFill>
                <a:srgbClr val="FF0000"/>
              </a:solidFill>
            </a:endParaRPr>
          </a:p>
        </p:txBody>
      </p:sp>
      <p:sp>
        <p:nvSpPr>
          <p:cNvPr id="25" name="文本框 24"/>
          <p:cNvSpPr txBox="1"/>
          <p:nvPr/>
        </p:nvSpPr>
        <p:spPr>
          <a:xfrm>
            <a:off x="5601550" y="2591662"/>
            <a:ext cx="461649" cy="186146"/>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26" name="文本框 25"/>
          <p:cNvSpPr txBox="1"/>
          <p:nvPr/>
        </p:nvSpPr>
        <p:spPr>
          <a:xfrm>
            <a:off x="5601550" y="2828254"/>
            <a:ext cx="461649" cy="186146"/>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27" name="矩形 26"/>
          <p:cNvSpPr/>
          <p:nvPr/>
        </p:nvSpPr>
        <p:spPr>
          <a:xfrm>
            <a:off x="2075286" y="4753421"/>
            <a:ext cx="3664445" cy="307768"/>
          </a:xfrm>
          <a:prstGeom prst="rect">
            <a:avLst/>
          </a:prstGeom>
        </p:spPr>
        <p:txBody>
          <a:bodyPr wrap="square" lIns="91432" tIns="45716" rIns="91432" bIns="45716">
            <a:spAutoFit/>
          </a:bodyPr>
          <a:lstStyle/>
          <a:p>
            <a:r>
              <a:rPr lang="en-US" altLang="zh-CN" sz="1400" dirty="0">
                <a:solidFill>
                  <a:prstClr val="black"/>
                </a:solidFill>
              </a:rPr>
              <a:t>(red star, P value&lt;=0.05, </a:t>
            </a:r>
            <a:r>
              <a:rPr lang="en-US" altLang="zh-CN" sz="1400" dirty="0" smtClean="0">
                <a:solidFill>
                  <a:prstClr val="black"/>
                </a:solidFill>
              </a:rPr>
              <a:t>Student </a:t>
            </a:r>
            <a:r>
              <a:rPr lang="en-US" altLang="zh-CN" sz="1400" dirty="0">
                <a:solidFill>
                  <a:prstClr val="black"/>
                </a:solidFill>
              </a:rPr>
              <a:t>t’s test ) </a:t>
            </a:r>
            <a:endParaRPr lang="zh-CN" altLang="en-US" sz="1400" dirty="0">
              <a:solidFill>
                <a:prstClr val="black"/>
              </a:solidFill>
            </a:endParaRPr>
          </a:p>
        </p:txBody>
      </p:sp>
      <p:sp>
        <p:nvSpPr>
          <p:cNvPr id="14" name="矩形 13"/>
          <p:cNvSpPr/>
          <p:nvPr/>
        </p:nvSpPr>
        <p:spPr>
          <a:xfrm>
            <a:off x="4933455" y="794115"/>
            <a:ext cx="4193220" cy="98488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p>
            <a:pPr defTabSz="685732" eaLnBrk="0" fontAlgn="base" hangingPunct="0">
              <a:spcBef>
                <a:spcPct val="0"/>
              </a:spcBef>
              <a:spcAft>
                <a:spcPct val="0"/>
              </a:spcAft>
            </a:pPr>
            <a:r>
              <a:rPr lang="en-US" altLang="zh-CN" sz="1600" dirty="0" err="1" smtClean="0">
                <a:solidFill>
                  <a:schemeClr val="tx1"/>
                </a:solidFill>
              </a:rPr>
              <a:t>Bacillaeota</a:t>
            </a:r>
            <a:r>
              <a:rPr lang="en-US" altLang="zh-CN" sz="1600" dirty="0" smtClean="0">
                <a:solidFill>
                  <a:schemeClr val="tx1"/>
                </a:solidFill>
              </a:rPr>
              <a:t> </a:t>
            </a:r>
            <a:r>
              <a:rPr lang="en-US" altLang="zh-CN" sz="1600" dirty="0">
                <a:solidFill>
                  <a:schemeClr val="tx1"/>
                </a:solidFill>
              </a:rPr>
              <a:t>and </a:t>
            </a:r>
            <a:r>
              <a:rPr lang="en-US" altLang="zh-CN" sz="1600" dirty="0" err="1">
                <a:solidFill>
                  <a:schemeClr val="tx1"/>
                </a:solidFill>
              </a:rPr>
              <a:t>fusobacteraeota</a:t>
            </a:r>
            <a:r>
              <a:rPr lang="en-US" altLang="zh-CN" sz="1600" dirty="0">
                <a:solidFill>
                  <a:schemeClr val="tx1"/>
                </a:solidFill>
              </a:rPr>
              <a:t> were prevalent in our samples, </a:t>
            </a:r>
            <a:r>
              <a:rPr lang="en-US" altLang="zh-CN" sz="1600" dirty="0" err="1">
                <a:solidFill>
                  <a:schemeClr val="tx1"/>
                </a:solidFill>
              </a:rPr>
              <a:t>Bacillaeota</a:t>
            </a:r>
            <a:r>
              <a:rPr lang="en-US" altLang="zh-CN" sz="1600" dirty="0">
                <a:solidFill>
                  <a:schemeClr val="tx1"/>
                </a:solidFill>
              </a:rPr>
              <a:t> was significantly enriched in the tumor tissues, while the abundance of </a:t>
            </a:r>
            <a:r>
              <a:rPr lang="en-US" altLang="zh-CN" sz="1600" dirty="0" err="1">
                <a:solidFill>
                  <a:schemeClr val="tx1"/>
                </a:solidFill>
              </a:rPr>
              <a:t>fusobacteria</a:t>
            </a:r>
            <a:r>
              <a:rPr lang="en-US" altLang="zh-CN" sz="1600" dirty="0">
                <a:solidFill>
                  <a:schemeClr val="tx1"/>
                </a:solidFill>
              </a:rPr>
              <a:t> decreased in the prostate cancer</a:t>
            </a:r>
            <a:endParaRPr lang="zh-CN" altLang="en-US" sz="1600" dirty="0">
              <a:solidFill>
                <a:schemeClr val="tx1"/>
              </a:solidFill>
            </a:endParaRPr>
          </a:p>
        </p:txBody>
      </p:sp>
    </p:spTree>
    <p:extLst>
      <p:ext uri="{BB962C8B-B14F-4D97-AF65-F5344CB8AC3E}">
        <p14:creationId xmlns:p14="http://schemas.microsoft.com/office/powerpoint/2010/main" val="2229251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20" y="1251040"/>
            <a:ext cx="6187538" cy="3712523"/>
          </a:xfrm>
          <a:prstGeom prst="rect">
            <a:avLst/>
          </a:prstGeom>
        </p:spPr>
      </p:pic>
      <p:sp>
        <p:nvSpPr>
          <p:cNvPr id="9" name="矩形 3"/>
          <p:cNvSpPr>
            <a:spLocks noChangeArrowheads="1"/>
          </p:cNvSpPr>
          <p:nvPr/>
        </p:nvSpPr>
        <p:spPr bwMode="auto">
          <a:xfrm>
            <a:off x="1247776" y="211505"/>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microbes --- HMP, genus level </a:t>
            </a:r>
          </a:p>
        </p:txBody>
      </p:sp>
      <p:sp>
        <p:nvSpPr>
          <p:cNvPr id="25" name="文本框 24"/>
          <p:cNvSpPr txBox="1"/>
          <p:nvPr/>
        </p:nvSpPr>
        <p:spPr>
          <a:xfrm>
            <a:off x="4937987" y="2811782"/>
            <a:ext cx="461649" cy="146865"/>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26" name="文本框 25"/>
          <p:cNvSpPr txBox="1"/>
          <p:nvPr/>
        </p:nvSpPr>
        <p:spPr>
          <a:xfrm>
            <a:off x="4937987" y="3144886"/>
            <a:ext cx="461649" cy="138763"/>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6" name="文本框 15"/>
          <p:cNvSpPr txBox="1"/>
          <p:nvPr/>
        </p:nvSpPr>
        <p:spPr>
          <a:xfrm>
            <a:off x="6485392" y="870162"/>
            <a:ext cx="2480297" cy="784830"/>
          </a:xfrm>
          <a:prstGeom prst="rect">
            <a:avLst/>
          </a:prstGeom>
          <a:noFill/>
        </p:spPr>
        <p:txBody>
          <a:bodyPr wrap="square" lIns="91432" tIns="45716" rIns="91432" bIns="45716" rtlCol="0">
            <a:spAutoFit/>
          </a:bodyPr>
          <a:lstStyle/>
          <a:p>
            <a:r>
              <a:rPr lang="en-US" altLang="zh-CN" sz="1500" dirty="0">
                <a:solidFill>
                  <a:prstClr val="black"/>
                </a:solidFill>
              </a:rPr>
              <a:t>Differential abundant genus (red star, P value&lt;=0.05, Student t’s test ) </a:t>
            </a:r>
            <a:endParaRPr lang="zh-CN" altLang="en-US" sz="1500" dirty="0">
              <a:solidFill>
                <a:prstClr val="black"/>
              </a:solidFill>
            </a:endParaRPr>
          </a:p>
        </p:txBody>
      </p:sp>
      <p:sp>
        <p:nvSpPr>
          <p:cNvPr id="17" name="文本框 16"/>
          <p:cNvSpPr txBox="1"/>
          <p:nvPr/>
        </p:nvSpPr>
        <p:spPr>
          <a:xfrm>
            <a:off x="6485388" y="1851991"/>
            <a:ext cx="2658612" cy="3898495"/>
          </a:xfrm>
          <a:prstGeom prst="rect">
            <a:avLst/>
          </a:prstGeom>
          <a:noFill/>
        </p:spPr>
        <p:txBody>
          <a:bodyPr wrap="square" lIns="91432" tIns="45716" rIns="91432" bIns="45716" rtlCol="0">
            <a:spAutoFit/>
          </a:bodyPr>
          <a:lstStyle/>
          <a:p>
            <a:r>
              <a:rPr lang="en-US" altLang="zh-CN" sz="1400" b="1" dirty="0" err="1">
                <a:solidFill>
                  <a:prstClr val="black"/>
                </a:solidFill>
              </a:rPr>
              <a:t>Coprobacillus</a:t>
            </a:r>
            <a:r>
              <a:rPr lang="en-US" altLang="zh-CN" sz="1400" b="1" dirty="0">
                <a:solidFill>
                  <a:prstClr val="black"/>
                </a:solidFill>
              </a:rPr>
              <a:t> (</a:t>
            </a:r>
            <a:r>
              <a:rPr lang="en-US" altLang="zh-CN" sz="1400" b="1" dirty="0" err="1">
                <a:solidFill>
                  <a:srgbClr val="FF0000"/>
                </a:solidFill>
              </a:rPr>
              <a:t>Bacillaeota</a:t>
            </a:r>
            <a:r>
              <a:rPr lang="en-US" altLang="zh-CN" sz="1400" b="1" dirty="0">
                <a:solidFill>
                  <a:prstClr val="black"/>
                </a:solidFill>
              </a:rPr>
              <a:t>):</a:t>
            </a:r>
          </a:p>
          <a:p>
            <a:r>
              <a:rPr lang="en-US" altLang="zh-CN" sz="1400" dirty="0">
                <a:solidFill>
                  <a:prstClr val="black"/>
                </a:solidFill>
              </a:rPr>
              <a:t>A Gram-positive, obligate anaerobic and non-motile genus from the family of </a:t>
            </a:r>
            <a:r>
              <a:rPr lang="en-US" altLang="zh-CN" sz="1400" dirty="0" err="1">
                <a:solidFill>
                  <a:prstClr val="black"/>
                </a:solidFill>
              </a:rPr>
              <a:t>Erysipelotrichidae</a:t>
            </a:r>
            <a:endParaRPr lang="en-US" altLang="zh-CN" sz="1400" dirty="0">
              <a:solidFill>
                <a:prstClr val="black"/>
              </a:solidFill>
            </a:endParaRPr>
          </a:p>
          <a:p>
            <a:endParaRPr lang="en-US" altLang="zh-CN" sz="1400" b="1" dirty="0">
              <a:solidFill>
                <a:prstClr val="black"/>
              </a:solidFill>
            </a:endParaRPr>
          </a:p>
          <a:p>
            <a:r>
              <a:rPr lang="en-US" altLang="zh-CN" sz="1400" b="1" dirty="0" err="1">
                <a:solidFill>
                  <a:srgbClr val="FF0000"/>
                </a:solidFill>
              </a:rPr>
              <a:t>Fusibacterium</a:t>
            </a:r>
            <a:r>
              <a:rPr lang="en-US" altLang="zh-CN" sz="1400" b="1" dirty="0">
                <a:solidFill>
                  <a:srgbClr val="FF0000"/>
                </a:solidFill>
              </a:rPr>
              <a:t> </a:t>
            </a:r>
            <a:r>
              <a:rPr lang="en-US" altLang="zh-CN" sz="1400" b="1" dirty="0">
                <a:solidFill>
                  <a:prstClr val="black"/>
                </a:solidFill>
              </a:rPr>
              <a:t>(</a:t>
            </a:r>
            <a:r>
              <a:rPr lang="en-US" altLang="zh-CN" sz="1400" b="1" dirty="0" err="1">
                <a:solidFill>
                  <a:srgbClr val="FF0000"/>
                </a:solidFill>
              </a:rPr>
              <a:t>Fusobacteraeota</a:t>
            </a:r>
            <a:r>
              <a:rPr lang="en-US" altLang="zh-CN" sz="1400" b="1" dirty="0">
                <a:solidFill>
                  <a:prstClr val="black"/>
                </a:solidFill>
              </a:rPr>
              <a:t>):</a:t>
            </a:r>
          </a:p>
          <a:p>
            <a:r>
              <a:rPr lang="en-US" altLang="zh-CN" sz="1400" dirty="0">
                <a:solidFill>
                  <a:prstClr val="black"/>
                </a:solidFill>
              </a:rPr>
              <a:t>A genus of anaerobic, Gram-negative, non-</a:t>
            </a:r>
            <a:r>
              <a:rPr lang="en-US" altLang="zh-CN" sz="1400" dirty="0" err="1">
                <a:solidFill>
                  <a:prstClr val="black"/>
                </a:solidFill>
              </a:rPr>
              <a:t>sporeforming</a:t>
            </a:r>
            <a:r>
              <a:rPr lang="en-US" altLang="zh-CN" sz="1400" dirty="0">
                <a:solidFill>
                  <a:prstClr val="black"/>
                </a:solidFill>
              </a:rPr>
              <a:t>, bacteria, similar to </a:t>
            </a:r>
            <a:r>
              <a:rPr lang="en-US" altLang="zh-CN" sz="1400" dirty="0" err="1">
                <a:solidFill>
                  <a:prstClr val="black"/>
                </a:solidFill>
              </a:rPr>
              <a:t>Bacteroides</a:t>
            </a:r>
            <a:r>
              <a:rPr lang="en-US" altLang="zh-CN" sz="1400" dirty="0">
                <a:solidFill>
                  <a:prstClr val="black"/>
                </a:solidFill>
              </a:rPr>
              <a:t>, </a:t>
            </a:r>
            <a:r>
              <a:rPr lang="en-US" altLang="zh-CN" sz="1400" dirty="0" err="1">
                <a:solidFill>
                  <a:prstClr val="black"/>
                </a:solidFill>
              </a:rPr>
              <a:t>Fusobacterium</a:t>
            </a:r>
            <a:r>
              <a:rPr lang="en-US" altLang="zh-CN" sz="1400" dirty="0">
                <a:solidFill>
                  <a:prstClr val="black"/>
                </a:solidFill>
              </a:rPr>
              <a:t> flourishes in colon cancer cells, and is often also associated with ulcerative colitis </a:t>
            </a:r>
            <a:r>
              <a:rPr lang="en-US" altLang="zh-CN" sz="1400" baseline="30000" dirty="0">
                <a:solidFill>
                  <a:prstClr val="black"/>
                </a:solidFill>
              </a:rPr>
              <a:t>[1]</a:t>
            </a:r>
          </a:p>
          <a:p>
            <a:endParaRPr lang="en-US" altLang="zh-CN" sz="1400" b="1" dirty="0">
              <a:solidFill>
                <a:prstClr val="black"/>
              </a:solidFill>
            </a:endParaRPr>
          </a:p>
          <a:p>
            <a:endParaRPr lang="en-US" altLang="zh-CN" sz="1400" b="1" dirty="0">
              <a:solidFill>
                <a:prstClr val="black"/>
              </a:solidFill>
            </a:endParaRPr>
          </a:p>
          <a:p>
            <a:endParaRPr lang="en-US" altLang="zh-CN" sz="1400" b="1" dirty="0">
              <a:solidFill>
                <a:prstClr val="black"/>
              </a:solidFill>
            </a:endParaRPr>
          </a:p>
          <a:p>
            <a:endParaRPr lang="en-US" altLang="zh-CN" sz="1400" b="1" dirty="0">
              <a:solidFill>
                <a:prstClr val="black"/>
              </a:solidFill>
            </a:endParaRPr>
          </a:p>
        </p:txBody>
      </p:sp>
      <p:sp>
        <p:nvSpPr>
          <p:cNvPr id="23" name="矩形 22"/>
          <p:cNvSpPr/>
          <p:nvPr/>
        </p:nvSpPr>
        <p:spPr>
          <a:xfrm>
            <a:off x="4347965" y="4767354"/>
            <a:ext cx="4617720" cy="438577"/>
          </a:xfrm>
          <a:prstGeom prst="rect">
            <a:avLst/>
          </a:prstGeom>
        </p:spPr>
        <p:txBody>
          <a:bodyPr wrap="square" lIns="91432" tIns="45716" rIns="91432" bIns="45716">
            <a:spAutoFit/>
          </a:bodyPr>
          <a:lstStyle/>
          <a:p>
            <a:r>
              <a:rPr lang="en-US" altLang="zh-CN" sz="1100" dirty="0">
                <a:solidFill>
                  <a:srgbClr val="000000"/>
                </a:solidFill>
                <a:latin typeface="Arial" panose="020B0604020202020204" pitchFamily="34" charset="0"/>
              </a:rPr>
              <a:t>[1]. Alice Park (18 October 2011). </a:t>
            </a:r>
            <a:r>
              <a:rPr lang="en-US" altLang="zh-CN" sz="1100" dirty="0">
                <a:solidFill>
                  <a:srgbClr val="5B9BD5">
                    <a:lumMod val="75000"/>
                  </a:srgbClr>
                </a:solidFill>
                <a:latin typeface="Arial" panose="020B0604020202020204" pitchFamily="34" charset="0"/>
              </a:rPr>
              <a:t>A Surprising Link Between Bacteria and Colon Cancer</a:t>
            </a:r>
            <a:r>
              <a:rPr lang="en-US" altLang="zh-CN" sz="1100" dirty="0">
                <a:solidFill>
                  <a:srgbClr val="000000"/>
                </a:solidFill>
                <a:latin typeface="Arial" panose="020B0604020202020204" pitchFamily="34" charset="0"/>
              </a:rPr>
              <a:t>. Time.com. Retrieved 18 October 2011</a:t>
            </a:r>
            <a:endParaRPr lang="zh-CN" altLang="en-US" sz="1100" dirty="0">
              <a:solidFill>
                <a:prstClr val="black"/>
              </a:solidFill>
            </a:endParaRPr>
          </a:p>
        </p:txBody>
      </p:sp>
    </p:spTree>
    <p:extLst>
      <p:ext uri="{BB962C8B-B14F-4D97-AF65-F5344CB8AC3E}">
        <p14:creationId xmlns:p14="http://schemas.microsoft.com/office/powerpoint/2010/main" val="2466070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5742"/>
            <a:ext cx="6417128" cy="3611272"/>
          </a:xfrm>
          <a:prstGeom prst="rect">
            <a:avLst/>
          </a:prstGeom>
        </p:spPr>
      </p:pic>
      <p:sp>
        <p:nvSpPr>
          <p:cNvPr id="15" name="五边形 14"/>
          <p:cNvSpPr/>
          <p:nvPr/>
        </p:nvSpPr>
        <p:spPr>
          <a:xfrm>
            <a:off x="0" y="25722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endParaRPr lang="en-US" altLang="zh-CN" dirty="0">
              <a:solidFill>
                <a:prstClr val="black"/>
              </a:solidFill>
            </a:endParaRPr>
          </a:p>
        </p:txBody>
      </p:sp>
      <p:sp>
        <p:nvSpPr>
          <p:cNvPr id="9" name="矩形 3"/>
          <p:cNvSpPr>
            <a:spLocks noChangeArrowheads="1"/>
          </p:cNvSpPr>
          <p:nvPr/>
        </p:nvSpPr>
        <p:spPr bwMode="auto">
          <a:xfrm>
            <a:off x="979840" y="178253"/>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microbes --- HMP, species level </a:t>
            </a:r>
          </a:p>
        </p:txBody>
      </p:sp>
      <p:sp>
        <p:nvSpPr>
          <p:cNvPr id="25" name="文本框 24"/>
          <p:cNvSpPr txBox="1"/>
          <p:nvPr/>
        </p:nvSpPr>
        <p:spPr>
          <a:xfrm>
            <a:off x="5073490" y="3108231"/>
            <a:ext cx="461649" cy="136591"/>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7" name="文本框 16"/>
          <p:cNvSpPr txBox="1"/>
          <p:nvPr/>
        </p:nvSpPr>
        <p:spPr>
          <a:xfrm>
            <a:off x="6156176" y="1521191"/>
            <a:ext cx="2915820" cy="2677648"/>
          </a:xfrm>
          <a:prstGeom prst="rect">
            <a:avLst/>
          </a:prstGeom>
          <a:noFill/>
        </p:spPr>
        <p:txBody>
          <a:bodyPr wrap="square" lIns="91432" tIns="45716" rIns="91432" bIns="45716" rtlCol="0">
            <a:spAutoFit/>
          </a:bodyPr>
          <a:lstStyle/>
          <a:p>
            <a:r>
              <a:rPr lang="en-US" altLang="zh-CN" sz="1200" b="1" dirty="0" err="1">
                <a:solidFill>
                  <a:prstClr val="black"/>
                </a:solidFill>
              </a:rPr>
              <a:t>Actinomyces</a:t>
            </a:r>
            <a:r>
              <a:rPr lang="en-US" altLang="zh-CN" sz="1200" b="1" dirty="0">
                <a:solidFill>
                  <a:prstClr val="black"/>
                </a:solidFill>
              </a:rPr>
              <a:t> sp. oral taxon 171 (</a:t>
            </a:r>
            <a:r>
              <a:rPr lang="en-US" altLang="zh-CN" sz="1200" b="1" dirty="0" err="1">
                <a:solidFill>
                  <a:srgbClr val="FF0000"/>
                </a:solidFill>
              </a:rPr>
              <a:t>Actinobacteria</a:t>
            </a:r>
            <a:r>
              <a:rPr lang="en-US" altLang="zh-CN" sz="1200" b="1" dirty="0">
                <a:solidFill>
                  <a:prstClr val="black"/>
                </a:solidFill>
              </a:rPr>
              <a:t>):</a:t>
            </a:r>
          </a:p>
          <a:p>
            <a:r>
              <a:rPr lang="en-US" altLang="zh-CN" sz="1200" dirty="0">
                <a:solidFill>
                  <a:prstClr val="black"/>
                </a:solidFill>
              </a:rPr>
              <a:t>A species of </a:t>
            </a:r>
            <a:r>
              <a:rPr lang="en-US" altLang="zh-CN" sz="1200" dirty="0" err="1">
                <a:solidFill>
                  <a:prstClr val="black"/>
                </a:solidFill>
              </a:rPr>
              <a:t>actinomyces</a:t>
            </a:r>
            <a:r>
              <a:rPr lang="en-US" altLang="zh-CN" sz="1200" dirty="0">
                <a:solidFill>
                  <a:prstClr val="black"/>
                </a:solidFill>
              </a:rPr>
              <a:t> genus</a:t>
            </a:r>
          </a:p>
          <a:p>
            <a:endParaRPr lang="en-US" altLang="zh-CN" sz="1200" b="1" dirty="0">
              <a:solidFill>
                <a:prstClr val="black"/>
              </a:solidFill>
            </a:endParaRPr>
          </a:p>
          <a:p>
            <a:r>
              <a:rPr lang="en-US" altLang="zh-CN" sz="1200" b="1" dirty="0" err="1">
                <a:solidFill>
                  <a:prstClr val="black"/>
                </a:solidFill>
              </a:rPr>
              <a:t>Coprobacillus</a:t>
            </a:r>
            <a:r>
              <a:rPr lang="en-US" altLang="zh-CN" sz="1200" b="1" dirty="0">
                <a:solidFill>
                  <a:prstClr val="black"/>
                </a:solidFill>
              </a:rPr>
              <a:t> sp. D7 (</a:t>
            </a:r>
            <a:r>
              <a:rPr lang="en-US" altLang="zh-CN" sz="1200" b="1" dirty="0" err="1">
                <a:solidFill>
                  <a:srgbClr val="FF0000"/>
                </a:solidFill>
              </a:rPr>
              <a:t>Bacillaeota</a:t>
            </a:r>
            <a:r>
              <a:rPr lang="en-US" altLang="zh-CN" sz="1200" b="1" dirty="0">
                <a:solidFill>
                  <a:prstClr val="black"/>
                </a:solidFill>
              </a:rPr>
              <a:t>):</a:t>
            </a:r>
          </a:p>
          <a:p>
            <a:r>
              <a:rPr lang="en-US" altLang="zh-CN" sz="1200" dirty="0">
                <a:solidFill>
                  <a:prstClr val="black"/>
                </a:solidFill>
              </a:rPr>
              <a:t>Isolated from an intestinal biopsy specimen taken from the transverse colon of a patient with active </a:t>
            </a:r>
            <a:r>
              <a:rPr lang="en-US" altLang="zh-CN" sz="1200" dirty="0" err="1">
                <a:solidFill>
                  <a:prstClr val="black"/>
                </a:solidFill>
              </a:rPr>
              <a:t>Crohn's</a:t>
            </a:r>
            <a:r>
              <a:rPr lang="en-US" altLang="zh-CN" sz="1200" dirty="0">
                <a:solidFill>
                  <a:prstClr val="black"/>
                </a:solidFill>
              </a:rPr>
              <a:t> disease. </a:t>
            </a:r>
            <a:endParaRPr lang="en-US" altLang="zh-CN" sz="1200" dirty="0" smtClean="0">
              <a:solidFill>
                <a:prstClr val="black"/>
              </a:solidFill>
            </a:endParaRPr>
          </a:p>
          <a:p>
            <a:endParaRPr lang="en-US" altLang="zh-CN" sz="1200" b="1" dirty="0">
              <a:solidFill>
                <a:prstClr val="black"/>
              </a:solidFill>
            </a:endParaRPr>
          </a:p>
          <a:p>
            <a:r>
              <a:rPr lang="en-US" altLang="zh-CN" sz="1200" b="1" dirty="0" err="1">
                <a:solidFill>
                  <a:prstClr val="black"/>
                </a:solidFill>
              </a:rPr>
              <a:t>Fusobacterium</a:t>
            </a:r>
            <a:r>
              <a:rPr lang="en-US" altLang="zh-CN" sz="1200" b="1" dirty="0">
                <a:solidFill>
                  <a:prstClr val="black"/>
                </a:solidFill>
              </a:rPr>
              <a:t> </a:t>
            </a:r>
            <a:r>
              <a:rPr lang="en-US" altLang="zh-CN" sz="1200" b="1" dirty="0" err="1">
                <a:solidFill>
                  <a:prstClr val="black"/>
                </a:solidFill>
              </a:rPr>
              <a:t>ulcerans</a:t>
            </a:r>
            <a:r>
              <a:rPr lang="en-US" altLang="zh-CN" sz="1200" b="1" dirty="0">
                <a:solidFill>
                  <a:prstClr val="black"/>
                </a:solidFill>
              </a:rPr>
              <a:t> (</a:t>
            </a:r>
            <a:r>
              <a:rPr lang="en-US" altLang="zh-CN" sz="1200" b="1" dirty="0" err="1">
                <a:solidFill>
                  <a:srgbClr val="FF0000"/>
                </a:solidFill>
              </a:rPr>
              <a:t>Fusobacteraeota</a:t>
            </a:r>
            <a:r>
              <a:rPr lang="en-US" altLang="zh-CN" sz="1200" b="1" dirty="0">
                <a:solidFill>
                  <a:prstClr val="black"/>
                </a:solidFill>
              </a:rPr>
              <a:t>):</a:t>
            </a:r>
          </a:p>
          <a:p>
            <a:r>
              <a:rPr lang="en-US" altLang="zh-CN" sz="1200" dirty="0">
                <a:solidFill>
                  <a:prstClr val="black"/>
                </a:solidFill>
              </a:rPr>
              <a:t>Anaerobic Gram-negative, non-spore-forming rod that has been isolated from tropical ulcers </a:t>
            </a:r>
            <a:r>
              <a:rPr lang="en-US" altLang="zh-CN" sz="1200" baseline="30000" dirty="0">
                <a:solidFill>
                  <a:prstClr val="black"/>
                </a:solidFill>
              </a:rPr>
              <a:t>[1]</a:t>
            </a:r>
            <a:endParaRPr lang="en-US" altLang="zh-CN" sz="1200" b="1" dirty="0">
              <a:solidFill>
                <a:prstClr val="black"/>
              </a:solidFill>
            </a:endParaRPr>
          </a:p>
          <a:p>
            <a:endParaRPr lang="en-US" altLang="zh-CN" sz="1200" b="1" dirty="0">
              <a:solidFill>
                <a:prstClr val="black"/>
              </a:solidFill>
            </a:endParaRPr>
          </a:p>
        </p:txBody>
      </p:sp>
      <p:sp>
        <p:nvSpPr>
          <p:cNvPr id="12" name="文本框 11"/>
          <p:cNvSpPr txBox="1"/>
          <p:nvPr/>
        </p:nvSpPr>
        <p:spPr>
          <a:xfrm>
            <a:off x="5073490" y="1241105"/>
            <a:ext cx="461649" cy="138763"/>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3" name="文本框 12"/>
          <p:cNvSpPr txBox="1"/>
          <p:nvPr/>
        </p:nvSpPr>
        <p:spPr>
          <a:xfrm>
            <a:off x="5073490" y="3454480"/>
            <a:ext cx="461649" cy="136591"/>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1" name="矩形 10"/>
          <p:cNvSpPr/>
          <p:nvPr/>
        </p:nvSpPr>
        <p:spPr>
          <a:xfrm>
            <a:off x="0" y="4656499"/>
            <a:ext cx="4038122" cy="438577"/>
          </a:xfrm>
          <a:prstGeom prst="rect">
            <a:avLst/>
          </a:prstGeom>
        </p:spPr>
        <p:txBody>
          <a:bodyPr wrap="square" lIns="91432" tIns="45716" rIns="91432" bIns="45716">
            <a:spAutoFit/>
          </a:bodyPr>
          <a:lstStyle/>
          <a:p>
            <a:r>
              <a:rPr lang="en-US" altLang="zh-CN" sz="1100" dirty="0">
                <a:solidFill>
                  <a:prstClr val="black"/>
                </a:solidFill>
              </a:rPr>
              <a:t>[1]. B. </a:t>
            </a:r>
            <a:r>
              <a:rPr lang="en-US" altLang="zh-CN" sz="1100" dirty="0" err="1">
                <a:solidFill>
                  <a:prstClr val="black"/>
                </a:solidFill>
              </a:rPr>
              <a:t>Adriaans</a:t>
            </a:r>
            <a:r>
              <a:rPr lang="en-US" altLang="zh-CN" sz="1100" dirty="0">
                <a:solidFill>
                  <a:prstClr val="black"/>
                </a:solidFill>
              </a:rPr>
              <a:t>, H. Shah. </a:t>
            </a:r>
            <a:r>
              <a:rPr lang="en-US" altLang="zh-CN" sz="1100" dirty="0" err="1">
                <a:solidFill>
                  <a:srgbClr val="5B9BD5">
                    <a:lumMod val="75000"/>
                  </a:srgbClr>
                </a:solidFill>
              </a:rPr>
              <a:t>Fusobacterium</a:t>
            </a:r>
            <a:r>
              <a:rPr lang="en-US" altLang="zh-CN" sz="1100" dirty="0">
                <a:solidFill>
                  <a:srgbClr val="5B9BD5">
                    <a:lumMod val="75000"/>
                  </a:srgbClr>
                </a:solidFill>
              </a:rPr>
              <a:t> </a:t>
            </a:r>
            <a:r>
              <a:rPr lang="en-US" altLang="zh-CN" sz="1100" dirty="0" err="1">
                <a:solidFill>
                  <a:srgbClr val="5B9BD5">
                    <a:lumMod val="75000"/>
                  </a:srgbClr>
                </a:solidFill>
              </a:rPr>
              <a:t>ulcerans</a:t>
            </a:r>
            <a:r>
              <a:rPr lang="en-US" altLang="zh-CN" sz="1100" dirty="0">
                <a:solidFill>
                  <a:srgbClr val="5B9BD5">
                    <a:lumMod val="75000"/>
                  </a:srgbClr>
                </a:solidFill>
              </a:rPr>
              <a:t> </a:t>
            </a:r>
            <a:r>
              <a:rPr lang="en-US" altLang="zh-CN" sz="1100" dirty="0" err="1">
                <a:solidFill>
                  <a:srgbClr val="5B9BD5">
                    <a:lumMod val="75000"/>
                  </a:srgbClr>
                </a:solidFill>
              </a:rPr>
              <a:t>sp.nov</a:t>
            </a:r>
            <a:r>
              <a:rPr lang="en-US" altLang="zh-CN" sz="1100" dirty="0">
                <a:solidFill>
                  <a:srgbClr val="5B9BD5">
                    <a:lumMod val="75000"/>
                  </a:srgbClr>
                </a:solidFill>
              </a:rPr>
              <a:t>. from tropical ulcers. </a:t>
            </a:r>
            <a:r>
              <a:rPr lang="en-US" altLang="zh-CN" sz="1100" dirty="0" err="1">
                <a:solidFill>
                  <a:prstClr val="black"/>
                </a:solidFill>
              </a:rPr>
              <a:t>Int</a:t>
            </a:r>
            <a:r>
              <a:rPr lang="en-US" altLang="zh-CN" sz="1100" dirty="0">
                <a:solidFill>
                  <a:prstClr val="black"/>
                </a:solidFill>
              </a:rPr>
              <a:t> J </a:t>
            </a:r>
            <a:r>
              <a:rPr lang="en-US" altLang="zh-CN" sz="1100" dirty="0" err="1">
                <a:solidFill>
                  <a:prstClr val="black"/>
                </a:solidFill>
              </a:rPr>
              <a:t>Syst</a:t>
            </a:r>
            <a:r>
              <a:rPr lang="en-US" altLang="zh-CN" sz="1100" dirty="0">
                <a:solidFill>
                  <a:prstClr val="black"/>
                </a:solidFill>
              </a:rPr>
              <a:t> </a:t>
            </a:r>
            <a:r>
              <a:rPr lang="en-US" altLang="zh-CN" sz="1100" dirty="0" err="1">
                <a:solidFill>
                  <a:prstClr val="black"/>
                </a:solidFill>
              </a:rPr>
              <a:t>Bacteriol</a:t>
            </a:r>
            <a:r>
              <a:rPr lang="en-US" altLang="zh-CN" sz="1100" dirty="0">
                <a:solidFill>
                  <a:prstClr val="black"/>
                </a:solidFill>
              </a:rPr>
              <a:t>, 38 (1988), pp. 447–448</a:t>
            </a:r>
            <a:endParaRPr lang="zh-CN" altLang="en-US" sz="1100" dirty="0">
              <a:solidFill>
                <a:prstClr val="black"/>
              </a:solidFill>
            </a:endParaRPr>
          </a:p>
        </p:txBody>
      </p:sp>
      <p:sp>
        <p:nvSpPr>
          <p:cNvPr id="14" name="文本框 13"/>
          <p:cNvSpPr txBox="1"/>
          <p:nvPr/>
        </p:nvSpPr>
        <p:spPr>
          <a:xfrm>
            <a:off x="6383632" y="872809"/>
            <a:ext cx="1740680" cy="461657"/>
          </a:xfrm>
          <a:prstGeom prst="rect">
            <a:avLst/>
          </a:prstGeom>
          <a:noFill/>
        </p:spPr>
        <p:txBody>
          <a:bodyPr wrap="square" lIns="91432" tIns="45716" rIns="91432" bIns="45716" rtlCol="0">
            <a:spAutoFit/>
          </a:bodyPr>
          <a:lstStyle/>
          <a:p>
            <a:pPr algn="ctr"/>
            <a:r>
              <a:rPr lang="en-US" altLang="zh-CN" sz="1200" dirty="0" smtClean="0">
                <a:solidFill>
                  <a:prstClr val="black"/>
                </a:solidFill>
              </a:rPr>
              <a:t>(</a:t>
            </a:r>
            <a:r>
              <a:rPr lang="en-US" altLang="zh-CN" sz="1200" dirty="0">
                <a:solidFill>
                  <a:prstClr val="black"/>
                </a:solidFill>
              </a:rPr>
              <a:t>red star, P value&lt;=0.05, </a:t>
            </a:r>
            <a:r>
              <a:rPr lang="en-US" altLang="zh-CN" sz="1200" dirty="0" smtClean="0">
                <a:solidFill>
                  <a:prstClr val="black"/>
                </a:solidFill>
              </a:rPr>
              <a:t>Student </a:t>
            </a:r>
            <a:r>
              <a:rPr lang="en-US" altLang="zh-CN" sz="1200" dirty="0">
                <a:solidFill>
                  <a:prstClr val="black"/>
                </a:solidFill>
              </a:rPr>
              <a:t>t’s test ) </a:t>
            </a:r>
            <a:endParaRPr lang="zh-CN" altLang="en-US" sz="1200" dirty="0">
              <a:solidFill>
                <a:prstClr val="black"/>
              </a:solidFill>
            </a:endParaRPr>
          </a:p>
        </p:txBody>
      </p:sp>
      <p:sp>
        <p:nvSpPr>
          <p:cNvPr id="18" name="文本框 17"/>
          <p:cNvSpPr txBox="1"/>
          <p:nvPr/>
        </p:nvSpPr>
        <p:spPr>
          <a:xfrm>
            <a:off x="3851920" y="4011910"/>
            <a:ext cx="5220076" cy="1107996"/>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defPPr>
              <a:defRPr lang="zh-CN"/>
            </a:defPPr>
            <a:lvl1pPr defTabSz="685732" eaLnBrk="0" fontAlgn="base" hangingPunct="0">
              <a:spcBef>
                <a:spcPct val="0"/>
              </a:spcBef>
              <a:spcAft>
                <a:spcPct val="0"/>
              </a:spcAft>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Conclusion (4): </a:t>
            </a:r>
          </a:p>
          <a:p>
            <a:r>
              <a:rPr lang="en-US" altLang="zh-CN" dirty="0" err="1"/>
              <a:t>Fusobacterium</a:t>
            </a:r>
            <a:r>
              <a:rPr lang="en-US" altLang="zh-CN" dirty="0"/>
              <a:t> </a:t>
            </a:r>
            <a:r>
              <a:rPr lang="en-US" altLang="zh-CN" dirty="0" err="1"/>
              <a:t>ulcerans</a:t>
            </a:r>
            <a:r>
              <a:rPr lang="en-US" altLang="zh-CN" dirty="0"/>
              <a:t> and </a:t>
            </a:r>
            <a:r>
              <a:rPr lang="en-US" altLang="zh-CN" dirty="0" err="1"/>
              <a:t>Actinomyces</a:t>
            </a:r>
            <a:r>
              <a:rPr lang="en-US" altLang="zh-CN" dirty="0"/>
              <a:t> were enriched in tumor tissues, while the abundance of </a:t>
            </a:r>
            <a:r>
              <a:rPr lang="en-US" altLang="zh-CN" dirty="0" err="1"/>
              <a:t>coprobacillus</a:t>
            </a:r>
            <a:r>
              <a:rPr lang="en-US" altLang="zh-CN" dirty="0"/>
              <a:t> sp.D7 was significantly decreased.</a:t>
            </a:r>
            <a:endParaRPr lang="zh-CN" altLang="en-US" dirty="0"/>
          </a:p>
        </p:txBody>
      </p:sp>
    </p:spTree>
    <p:extLst>
      <p:ext uri="{BB962C8B-B14F-4D97-AF65-F5344CB8AC3E}">
        <p14:creationId xmlns:p14="http://schemas.microsoft.com/office/powerpoint/2010/main" val="396090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216346"/>
            <a:ext cx="979840" cy="343822"/>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9" tIns="34289" rIns="68549" bIns="34289" rtlCol="0" anchor="ctr"/>
          <a:lstStyle/>
          <a:p>
            <a:endParaRPr lang="en-US" altLang="zh-CN" dirty="0">
              <a:solidFill>
                <a:prstClr val="black"/>
              </a:solidFill>
            </a:endParaRPr>
          </a:p>
        </p:txBody>
      </p:sp>
      <p:sp>
        <p:nvSpPr>
          <p:cNvPr id="3" name="矩形 3"/>
          <p:cNvSpPr>
            <a:spLocks noChangeArrowheads="1"/>
          </p:cNvSpPr>
          <p:nvPr/>
        </p:nvSpPr>
        <p:spPr bwMode="auto">
          <a:xfrm>
            <a:off x="1179945" y="167771"/>
            <a:ext cx="7510127"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9" tIns="34289" rIns="68549" bIns="34289">
            <a:spAutoFit/>
          </a:bodyPr>
          <a:lstStyle/>
          <a:p>
            <a:pPr defTabSz="310922" eaLnBrk="0" fontAlgn="base" hangingPunct="0">
              <a:spcBef>
                <a:spcPct val="0"/>
              </a:spcBef>
              <a:spcAft>
                <a:spcPct val="0"/>
              </a:spcAft>
            </a:pPr>
            <a:r>
              <a:rPr lang="en-US" altLang="zh-CN" sz="2800" dirty="0"/>
              <a:t>Resources</a:t>
            </a:r>
            <a:r>
              <a:rPr lang="en-US" altLang="zh-CN" sz="2800" dirty="0" smtClean="0"/>
              <a:t>: specimens of prostate cancer </a:t>
            </a:r>
            <a:endParaRPr lang="en-US" altLang="zh-CN" sz="2700" dirty="0">
              <a:latin typeface="+mj-lt"/>
              <a:cs typeface="Calibri" panose="020F0502020204030204" pitchFamily="34" charset="0"/>
            </a:endParaRPr>
          </a:p>
        </p:txBody>
      </p:sp>
      <p:sp>
        <p:nvSpPr>
          <p:cNvPr id="4" name="文本框 3"/>
          <p:cNvSpPr txBox="1"/>
          <p:nvPr/>
        </p:nvSpPr>
        <p:spPr>
          <a:xfrm>
            <a:off x="979841" y="987574"/>
            <a:ext cx="7710231" cy="3947232"/>
          </a:xfrm>
          <a:prstGeom prst="rect">
            <a:avLst/>
          </a:prstGeom>
          <a:noFill/>
        </p:spPr>
        <p:txBody>
          <a:bodyPr wrap="square" lIns="68555" tIns="34289" rIns="68555" bIns="34289" rtlCol="0">
            <a:spAutoFit/>
          </a:bodyPr>
          <a:lstStyle/>
          <a:p>
            <a:pPr marL="257072" indent="-257072" defTabSz="342749">
              <a:buFont typeface="Arial" panose="020B0604020202020204" pitchFamily="34" charset="0"/>
              <a:buChar char="•"/>
            </a:pPr>
            <a:r>
              <a:rPr lang="en-US" altLang="zh-CN" dirty="0" smtClean="0"/>
              <a:t>Collaborative Partner</a:t>
            </a:r>
          </a:p>
          <a:p>
            <a:pPr defTabSz="342749"/>
            <a:r>
              <a:rPr lang="en-US" altLang="zh-CN" dirty="0" err="1" smtClean="0">
                <a:solidFill>
                  <a:srgbClr val="FF0000"/>
                </a:solidFill>
              </a:rPr>
              <a:t>Zhongshan</a:t>
            </a:r>
            <a:r>
              <a:rPr lang="en-US" altLang="zh-CN" dirty="0" smtClean="0">
                <a:solidFill>
                  <a:srgbClr val="FF0000"/>
                </a:solidFill>
              </a:rPr>
              <a:t> Hospital</a:t>
            </a:r>
            <a:r>
              <a:rPr lang="en-US" altLang="zh-CN" dirty="0" smtClean="0"/>
              <a:t>, China</a:t>
            </a:r>
          </a:p>
          <a:p>
            <a:pPr marL="257072" indent="-257072" defTabSz="342749">
              <a:buFont typeface="Arial" panose="020B0604020202020204" pitchFamily="34" charset="0"/>
              <a:buChar char="•"/>
            </a:pPr>
            <a:endParaRPr lang="en-US" altLang="zh-CN" dirty="0"/>
          </a:p>
          <a:p>
            <a:pPr marL="257072" indent="-257072" defTabSz="342749">
              <a:buFont typeface="Arial" panose="020B0604020202020204" pitchFamily="34" charset="0"/>
              <a:buChar char="•"/>
            </a:pPr>
            <a:r>
              <a:rPr lang="en-US" altLang="zh-CN" dirty="0">
                <a:solidFill>
                  <a:srgbClr val="FF0000"/>
                </a:solidFill>
              </a:rPr>
              <a:t>100 FFPE samples (for ERG IHC)</a:t>
            </a:r>
          </a:p>
          <a:p>
            <a:r>
              <a:rPr lang="en-US" altLang="zh-CN" dirty="0"/>
              <a:t>All of the cases were resected without any hormone treatment before operation.</a:t>
            </a:r>
            <a:endParaRPr lang="zh-CN" altLang="zh-CN" dirty="0"/>
          </a:p>
          <a:p>
            <a:r>
              <a:rPr lang="en-US" altLang="zh-CN" dirty="0"/>
              <a:t>The radical resected prostate were fixed in 10% Formalin for 12-24 hours, then the whole organ was sectioned into several slices, 3mm thickness. After dehydration, embedding in paraffin, we cut our sections into 4um sections on polarized slides. </a:t>
            </a:r>
            <a:endParaRPr lang="zh-CN" altLang="zh-CN" dirty="0"/>
          </a:p>
          <a:p>
            <a:pPr defTabSz="342749"/>
            <a:endParaRPr lang="en-US" altLang="zh-CN" dirty="0"/>
          </a:p>
          <a:p>
            <a:pPr marL="257072" indent="-257072" defTabSz="342749">
              <a:buFont typeface="Arial" panose="020B0604020202020204" pitchFamily="34" charset="0"/>
              <a:buChar char="•"/>
            </a:pPr>
            <a:r>
              <a:rPr lang="en-US" altLang="zh-CN" dirty="0">
                <a:solidFill>
                  <a:srgbClr val="FF0000"/>
                </a:solidFill>
              </a:rPr>
              <a:t>100 Fresh Frozen samples (for </a:t>
            </a:r>
            <a:r>
              <a:rPr lang="en-US" altLang="zh-CN" dirty="0" err="1">
                <a:solidFill>
                  <a:srgbClr val="FF0000"/>
                </a:solidFill>
              </a:rPr>
              <a:t>omics</a:t>
            </a:r>
            <a:r>
              <a:rPr lang="en-US" altLang="zh-CN" dirty="0">
                <a:solidFill>
                  <a:srgbClr val="FF0000"/>
                </a:solidFill>
              </a:rPr>
              <a:t> experiments)</a:t>
            </a:r>
          </a:p>
          <a:p>
            <a:pPr defTabSz="342749"/>
            <a:r>
              <a:rPr lang="en-US" altLang="zh-CN" dirty="0"/>
              <a:t>Some of samples are obtained after hormone treatment. </a:t>
            </a:r>
            <a:r>
              <a:rPr lang="en-US" altLang="zh-CN" dirty="0" smtClean="0"/>
              <a:t> </a:t>
            </a:r>
          </a:p>
          <a:p>
            <a:pPr defTabSz="342749"/>
            <a:r>
              <a:rPr lang="en-US" altLang="zh-CN" dirty="0" smtClean="0"/>
              <a:t>Most of samples have complete follow up information.</a:t>
            </a:r>
            <a:endParaRPr lang="en-US" altLang="zh-CN" dirty="0"/>
          </a:p>
          <a:p>
            <a:pPr marL="257072" indent="-257072" defTabSz="342749">
              <a:buFont typeface="Arial" panose="020B0604020202020204" pitchFamily="34" charset="0"/>
              <a:buChar char="•"/>
            </a:pPr>
            <a:endParaRPr lang="en-US" altLang="zh-CN" dirty="0">
              <a:solidFill>
                <a:prstClr val="black"/>
              </a:solidFill>
            </a:endParaRPr>
          </a:p>
        </p:txBody>
      </p:sp>
    </p:spTree>
    <p:extLst>
      <p:ext uri="{BB962C8B-B14F-4D97-AF65-F5344CB8AC3E}">
        <p14:creationId xmlns:p14="http://schemas.microsoft.com/office/powerpoint/2010/main" val="2571359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 y="2679391"/>
            <a:ext cx="4594058" cy="1962461"/>
          </a:xfrm>
          <a:prstGeom prst="rect">
            <a:avLst/>
          </a:prstGeom>
        </p:spPr>
      </p:pic>
      <p:pic>
        <p:nvPicPr>
          <p:cNvPr id="6" name="图片 5"/>
          <p:cNvPicPr>
            <a:picLocks noChangeAspect="1"/>
          </p:cNvPicPr>
          <p:nvPr/>
        </p:nvPicPr>
        <p:blipFill rotWithShape="1">
          <a:blip r:embed="rId4"/>
          <a:srcRect b="7070"/>
          <a:stretch/>
        </p:blipFill>
        <p:spPr>
          <a:xfrm>
            <a:off x="4594060" y="850112"/>
            <a:ext cx="4471226" cy="1746609"/>
          </a:xfrm>
          <a:prstGeom prst="rect">
            <a:avLst/>
          </a:prstGeom>
        </p:spPr>
      </p:pic>
      <p:pic>
        <p:nvPicPr>
          <p:cNvPr id="4" name="图片 3"/>
          <p:cNvPicPr>
            <a:picLocks noChangeAspect="1"/>
          </p:cNvPicPr>
          <p:nvPr/>
        </p:nvPicPr>
        <p:blipFill rotWithShape="1">
          <a:blip r:embed="rId5"/>
          <a:srcRect b="7567"/>
          <a:stretch/>
        </p:blipFill>
        <p:spPr>
          <a:xfrm>
            <a:off x="2" y="827180"/>
            <a:ext cx="4498323" cy="1779341"/>
          </a:xfrm>
          <a:prstGeom prst="rect">
            <a:avLst/>
          </a:prstGeom>
        </p:spPr>
      </p:pic>
      <p:pic>
        <p:nvPicPr>
          <p:cNvPr id="2" name="图片 1"/>
          <p:cNvPicPr>
            <a:picLocks noChangeAspect="1"/>
          </p:cNvPicPr>
          <p:nvPr/>
        </p:nvPicPr>
        <p:blipFill>
          <a:blip r:embed="rId6"/>
          <a:stretch>
            <a:fillRect/>
          </a:stretch>
        </p:blipFill>
        <p:spPr>
          <a:xfrm>
            <a:off x="4594060" y="2729131"/>
            <a:ext cx="4471226" cy="1912718"/>
          </a:xfrm>
          <a:prstGeom prst="rect">
            <a:avLst/>
          </a:prstGeom>
        </p:spPr>
      </p:pic>
      <p:sp>
        <p:nvSpPr>
          <p:cNvPr id="18" name="矩形 17"/>
          <p:cNvSpPr/>
          <p:nvPr/>
        </p:nvSpPr>
        <p:spPr>
          <a:xfrm>
            <a:off x="6559217" y="2540889"/>
            <a:ext cx="1010197" cy="369324"/>
          </a:xfrm>
          <a:prstGeom prst="rect">
            <a:avLst/>
          </a:prstGeom>
        </p:spPr>
        <p:txBody>
          <a:bodyPr wrap="none" lIns="91432" tIns="45716" rIns="91432" bIns="4571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dirty="0">
                <a:solidFill>
                  <a:srgbClr val="000000"/>
                </a:solidFill>
              </a:rPr>
              <a:t>C007105</a:t>
            </a:r>
            <a:endParaRPr lang="zh-CN" altLang="en-US" dirty="0">
              <a:solidFill>
                <a:prstClr val="black"/>
              </a:solidFill>
            </a:endParaRPr>
          </a:p>
        </p:txBody>
      </p:sp>
      <p:sp>
        <p:nvSpPr>
          <p:cNvPr id="20" name="矩形 19"/>
          <p:cNvSpPr/>
          <p:nvPr/>
        </p:nvSpPr>
        <p:spPr>
          <a:xfrm>
            <a:off x="1963956" y="4576220"/>
            <a:ext cx="837480" cy="311619"/>
          </a:xfrm>
          <a:prstGeom prst="rect">
            <a:avLst/>
          </a:prstGeom>
        </p:spPr>
        <p:txBody>
          <a:bodyPr wrap="none" lIns="91432" tIns="45716" rIns="91432" bIns="45716">
            <a:spAutoFit/>
          </a:bodyPr>
          <a:lstStyle/>
          <a:p>
            <a:r>
              <a:rPr lang="en-US" altLang="zh-CN" sz="1400" dirty="0">
                <a:solidFill>
                  <a:srgbClr val="000000"/>
                </a:solidFill>
              </a:rPr>
              <a:t>C007108</a:t>
            </a:r>
            <a:endParaRPr lang="zh-CN" altLang="en-US" sz="1400" dirty="0">
              <a:solidFill>
                <a:prstClr val="black"/>
              </a:solidFill>
            </a:endParaRPr>
          </a:p>
        </p:txBody>
      </p:sp>
      <p:sp>
        <p:nvSpPr>
          <p:cNvPr id="21" name="矩形 20"/>
          <p:cNvSpPr/>
          <p:nvPr/>
        </p:nvSpPr>
        <p:spPr>
          <a:xfrm>
            <a:off x="6558014" y="4582862"/>
            <a:ext cx="837480" cy="311619"/>
          </a:xfrm>
          <a:prstGeom prst="rect">
            <a:avLst/>
          </a:prstGeom>
        </p:spPr>
        <p:txBody>
          <a:bodyPr wrap="none" lIns="91432" tIns="45716" rIns="91432" bIns="45716">
            <a:spAutoFit/>
          </a:bodyPr>
          <a:lstStyle/>
          <a:p>
            <a:r>
              <a:rPr lang="en-US" altLang="zh-CN" sz="1400" dirty="0">
                <a:solidFill>
                  <a:srgbClr val="000000"/>
                </a:solidFill>
              </a:rPr>
              <a:t>C007118</a:t>
            </a:r>
            <a:endParaRPr lang="zh-CN" altLang="en-US" sz="1400" dirty="0">
              <a:solidFill>
                <a:prstClr val="black"/>
              </a:solidFill>
            </a:endParaRPr>
          </a:p>
        </p:txBody>
      </p:sp>
      <p:sp>
        <p:nvSpPr>
          <p:cNvPr id="5" name="矩形 4"/>
          <p:cNvSpPr/>
          <p:nvPr/>
        </p:nvSpPr>
        <p:spPr>
          <a:xfrm>
            <a:off x="1938935" y="2540888"/>
            <a:ext cx="837480" cy="311619"/>
          </a:xfrm>
          <a:prstGeom prst="rect">
            <a:avLst/>
          </a:prstGeom>
        </p:spPr>
        <p:txBody>
          <a:bodyPr wrap="none" lIns="91432" tIns="45716" rIns="91432" bIns="45716">
            <a:spAutoFit/>
          </a:bodyPr>
          <a:lstStyle/>
          <a:p>
            <a:r>
              <a:rPr lang="en-US" altLang="zh-CN" sz="1400" dirty="0">
                <a:solidFill>
                  <a:srgbClr val="000000"/>
                </a:solidFill>
              </a:rPr>
              <a:t>C007095</a:t>
            </a:r>
            <a:endParaRPr lang="zh-CN" altLang="en-US" sz="1400" dirty="0">
              <a:solidFill>
                <a:prstClr val="black"/>
              </a:solidFill>
            </a:endParaRPr>
          </a:p>
        </p:txBody>
      </p:sp>
      <p:sp>
        <p:nvSpPr>
          <p:cNvPr id="24" name="矩形 3"/>
          <p:cNvSpPr>
            <a:spLocks noChangeArrowheads="1"/>
          </p:cNvSpPr>
          <p:nvPr/>
        </p:nvSpPr>
        <p:spPr bwMode="auto">
          <a:xfrm>
            <a:off x="979844" y="164087"/>
            <a:ext cx="84201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Example of detected microbe --- </a:t>
            </a:r>
            <a:r>
              <a:rPr lang="en-US" altLang="zh-CN" sz="2700" dirty="0" err="1">
                <a:solidFill>
                  <a:prstClr val="black"/>
                </a:solidFill>
                <a:latin typeface="Calibri Light" panose="020F0302020204030204"/>
                <a:cs typeface="Calibri" panose="020F0502020204030204" pitchFamily="34" charset="0"/>
              </a:rPr>
              <a:t>Fusobacterium</a:t>
            </a:r>
            <a:r>
              <a:rPr lang="en-US" altLang="zh-CN" sz="2700" dirty="0">
                <a:solidFill>
                  <a:prstClr val="black"/>
                </a:solidFill>
                <a:latin typeface="Calibri Light" panose="020F0302020204030204"/>
                <a:cs typeface="Calibri" panose="020F0502020204030204" pitchFamily="34" charset="0"/>
              </a:rPr>
              <a:t> </a:t>
            </a:r>
            <a:r>
              <a:rPr lang="en-US" altLang="zh-CN" sz="2700" dirty="0" err="1">
                <a:solidFill>
                  <a:prstClr val="black"/>
                </a:solidFill>
                <a:latin typeface="Calibri Light" panose="020F0302020204030204"/>
                <a:cs typeface="Calibri" panose="020F0502020204030204" pitchFamily="34" charset="0"/>
              </a:rPr>
              <a:t>ulcerans</a:t>
            </a:r>
            <a:endParaRPr lang="zh-CN" altLang="en-US" sz="2700" dirty="0">
              <a:solidFill>
                <a:prstClr val="black"/>
              </a:solidFill>
              <a:latin typeface="Calibri Light" panose="020F0302020204030204"/>
              <a:cs typeface="Calibri" panose="020F0502020204030204" pitchFamily="34" charset="0"/>
            </a:endParaRPr>
          </a:p>
        </p:txBody>
      </p:sp>
    </p:spTree>
    <p:extLst>
      <p:ext uri="{BB962C8B-B14F-4D97-AF65-F5344CB8AC3E}">
        <p14:creationId xmlns:p14="http://schemas.microsoft.com/office/powerpoint/2010/main" val="3301667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五边形 14"/>
          <p:cNvSpPr/>
          <p:nvPr/>
        </p:nvSpPr>
        <p:spPr>
          <a:xfrm>
            <a:off x="0" y="25722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endParaRPr lang="en-US" altLang="zh-CN" dirty="0">
              <a:solidFill>
                <a:prstClr val="black"/>
              </a:solidFill>
            </a:endParaRPr>
          </a:p>
        </p:txBody>
      </p:sp>
      <p:sp>
        <p:nvSpPr>
          <p:cNvPr id="9" name="矩形 3"/>
          <p:cNvSpPr>
            <a:spLocks noChangeArrowheads="1"/>
          </p:cNvSpPr>
          <p:nvPr/>
        </p:nvSpPr>
        <p:spPr bwMode="auto">
          <a:xfrm>
            <a:off x="1247776" y="186764"/>
            <a:ext cx="789622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genes --- IGC, gene level </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05" y="792812"/>
            <a:ext cx="3753468" cy="3753468"/>
          </a:xfrm>
          <a:prstGeom prst="rect">
            <a:avLst/>
          </a:prstGeom>
        </p:spPr>
      </p:pic>
      <p:sp>
        <p:nvSpPr>
          <p:cNvPr id="5" name="文本框 15"/>
          <p:cNvSpPr txBox="1"/>
          <p:nvPr/>
        </p:nvSpPr>
        <p:spPr>
          <a:xfrm>
            <a:off x="607538" y="4546280"/>
            <a:ext cx="3231203" cy="553998"/>
          </a:xfrm>
          <a:prstGeom prst="rect">
            <a:avLst/>
          </a:prstGeom>
          <a:noFill/>
        </p:spPr>
        <p:txBody>
          <a:bodyPr wrap="square" lIns="91432" tIns="45716" rIns="91432" bIns="4571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500" dirty="0">
                <a:solidFill>
                  <a:prstClr val="black"/>
                </a:solidFill>
              </a:rPr>
              <a:t>D</a:t>
            </a:r>
            <a:r>
              <a:rPr lang="en-US" altLang="zh-CN" sz="1500" dirty="0" smtClean="0">
                <a:solidFill>
                  <a:prstClr val="black"/>
                </a:solidFill>
              </a:rPr>
              <a:t>ifferentially </a:t>
            </a:r>
            <a:r>
              <a:rPr lang="en-US" altLang="zh-CN" sz="1500" dirty="0">
                <a:solidFill>
                  <a:prstClr val="black"/>
                </a:solidFill>
              </a:rPr>
              <a:t>abundant genes with P value&lt;=0.01 (Student t’s test)</a:t>
            </a:r>
            <a:endParaRPr lang="zh-CN" altLang="en-US" sz="1500" dirty="0">
              <a:solidFill>
                <a:prstClr val="black"/>
              </a:solidFill>
            </a:endParaRPr>
          </a:p>
        </p:txBody>
      </p:sp>
      <p:sp>
        <p:nvSpPr>
          <p:cNvPr id="3" name="文本框 2"/>
          <p:cNvSpPr txBox="1"/>
          <p:nvPr/>
        </p:nvSpPr>
        <p:spPr>
          <a:xfrm>
            <a:off x="4956698" y="699542"/>
            <a:ext cx="3891915" cy="553998"/>
          </a:xfrm>
          <a:prstGeom prst="rect">
            <a:avLst/>
          </a:prstGeom>
          <a:noFill/>
        </p:spPr>
        <p:txBody>
          <a:bodyPr wrap="square" lIns="91432" tIns="45716" rIns="91432" bIns="45716" rtlCol="0">
            <a:spAutoFit/>
          </a:bodyPr>
          <a:lstStyle/>
          <a:p>
            <a:r>
              <a:rPr lang="en-US" altLang="zh-CN" sz="1500" dirty="0">
                <a:solidFill>
                  <a:prstClr val="black"/>
                </a:solidFill>
              </a:rPr>
              <a:t>Example of two genes with differential abundance involved in </a:t>
            </a:r>
            <a:r>
              <a:rPr lang="en-US" altLang="zh-CN" sz="1500" dirty="0">
                <a:solidFill>
                  <a:srgbClr val="FF0000"/>
                </a:solidFill>
              </a:rPr>
              <a:t>Lipid metabolism</a:t>
            </a:r>
            <a:endParaRPr lang="zh-CN" altLang="en-US" sz="1500" dirty="0">
              <a:solidFill>
                <a:srgbClr val="FF0000"/>
              </a:solidFill>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t="15000"/>
          <a:stretch/>
        </p:blipFill>
        <p:spPr>
          <a:xfrm>
            <a:off x="3811895" y="1665651"/>
            <a:ext cx="2867241" cy="2437155"/>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13344" r="7136"/>
          <a:stretch/>
        </p:blipFill>
        <p:spPr>
          <a:xfrm>
            <a:off x="6441371" y="1635646"/>
            <a:ext cx="2676068" cy="2497163"/>
          </a:xfrm>
          <a:prstGeom prst="rect">
            <a:avLst/>
          </a:prstGeom>
        </p:spPr>
      </p:pic>
      <p:sp>
        <p:nvSpPr>
          <p:cNvPr id="10" name="矩形 9"/>
          <p:cNvSpPr/>
          <p:nvPr/>
        </p:nvSpPr>
        <p:spPr>
          <a:xfrm>
            <a:off x="4478964" y="1274597"/>
            <a:ext cx="2109259" cy="577073"/>
          </a:xfrm>
          <a:prstGeom prst="rect">
            <a:avLst/>
          </a:prstGeom>
        </p:spPr>
        <p:txBody>
          <a:bodyPr wrap="square" lIns="91432" tIns="45716" rIns="91432" bIns="45716">
            <a:spAutoFit/>
          </a:bodyPr>
          <a:lstStyle/>
          <a:p>
            <a:pPr algn="ctr"/>
            <a:r>
              <a:rPr lang="zh-CN" altLang="en-US" sz="1050" dirty="0">
                <a:solidFill>
                  <a:prstClr val="black"/>
                </a:solidFill>
              </a:rPr>
              <a:t>63678604</a:t>
            </a:r>
            <a:r>
              <a:rPr lang="en-US" altLang="zh-CN" sz="1050" dirty="0">
                <a:solidFill>
                  <a:prstClr val="black"/>
                </a:solidFill>
              </a:rPr>
              <a:t>-</a:t>
            </a:r>
            <a:r>
              <a:rPr lang="zh-CN" altLang="en-US" sz="1050" dirty="0">
                <a:solidFill>
                  <a:prstClr val="black"/>
                </a:solidFill>
              </a:rPr>
              <a:t>stool2_revised_C1012054_1_gene45085</a:t>
            </a:r>
          </a:p>
        </p:txBody>
      </p:sp>
      <p:sp>
        <p:nvSpPr>
          <p:cNvPr id="11" name="矩形 10"/>
          <p:cNvSpPr/>
          <p:nvPr/>
        </p:nvSpPr>
        <p:spPr>
          <a:xfrm>
            <a:off x="6966382" y="1274597"/>
            <a:ext cx="2012744" cy="577073"/>
          </a:xfrm>
          <a:prstGeom prst="rect">
            <a:avLst/>
          </a:prstGeom>
        </p:spPr>
        <p:txBody>
          <a:bodyPr wrap="square" lIns="91432" tIns="45716" rIns="91432" bIns="45716">
            <a:spAutoFit/>
          </a:bodyPr>
          <a:lstStyle/>
          <a:p>
            <a:pPr algn="ctr"/>
            <a:r>
              <a:rPr lang="zh-CN" altLang="en-US" sz="1050" dirty="0">
                <a:solidFill>
                  <a:prstClr val="black"/>
                </a:solidFill>
              </a:rPr>
              <a:t>764669880-stool2_revised_C301794_1_gene68495</a:t>
            </a:r>
          </a:p>
        </p:txBody>
      </p:sp>
      <p:sp>
        <p:nvSpPr>
          <p:cNvPr id="4" name="矩形 3"/>
          <p:cNvSpPr/>
          <p:nvPr/>
        </p:nvSpPr>
        <p:spPr>
          <a:xfrm>
            <a:off x="3563889" y="3723878"/>
            <a:ext cx="5472608" cy="1384995"/>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p>
            <a:pPr defTabSz="685732" eaLnBrk="0" fontAlgn="base" hangingPunct="0">
              <a:spcBef>
                <a:spcPct val="0"/>
              </a:spcBef>
              <a:spcAft>
                <a:spcPct val="0"/>
              </a:spcAft>
            </a:pPr>
            <a:r>
              <a:rPr lang="en-US" altLang="zh-CN" dirty="0"/>
              <a:t>Conclusion </a:t>
            </a:r>
            <a:r>
              <a:rPr lang="en-US" altLang="zh-CN" dirty="0" smtClean="0"/>
              <a:t>(5): </a:t>
            </a:r>
            <a:endParaRPr lang="en-US" altLang="zh-CN" dirty="0"/>
          </a:p>
          <a:p>
            <a:pPr defTabSz="685732" eaLnBrk="0" fontAlgn="base" hangingPunct="0">
              <a:spcBef>
                <a:spcPct val="0"/>
              </a:spcBef>
              <a:spcAft>
                <a:spcPct val="0"/>
              </a:spcAft>
            </a:pPr>
            <a:r>
              <a:rPr lang="en-US" altLang="zh-CN" dirty="0" smtClean="0">
                <a:solidFill>
                  <a:schemeClr val="bg1"/>
                </a:solidFill>
              </a:rPr>
              <a:t>61</a:t>
            </a:r>
            <a:r>
              <a:rPr lang="zh-CN" altLang="en-US" dirty="0" smtClean="0">
                <a:solidFill>
                  <a:schemeClr val="bg1"/>
                </a:solidFill>
              </a:rPr>
              <a:t> </a:t>
            </a:r>
            <a:r>
              <a:rPr lang="en-US" altLang="zh-CN" dirty="0">
                <a:solidFill>
                  <a:schemeClr val="bg1"/>
                </a:solidFill>
              </a:rPr>
              <a:t>genes</a:t>
            </a:r>
            <a:r>
              <a:rPr lang="zh-CN" altLang="en-US" dirty="0">
                <a:solidFill>
                  <a:schemeClr val="bg1"/>
                </a:solidFill>
              </a:rPr>
              <a:t> </a:t>
            </a:r>
            <a:r>
              <a:rPr lang="en-US" altLang="zh-CN" dirty="0">
                <a:solidFill>
                  <a:schemeClr val="bg1"/>
                </a:solidFill>
              </a:rPr>
              <a:t>were significantly </a:t>
            </a:r>
            <a:r>
              <a:rPr lang="en-US" altLang="zh-CN" dirty="0" smtClean="0">
                <a:solidFill>
                  <a:schemeClr val="bg1"/>
                </a:solidFill>
              </a:rPr>
              <a:t>different between</a:t>
            </a:r>
            <a:r>
              <a:rPr lang="zh-CN" altLang="en-US" dirty="0" smtClean="0">
                <a:solidFill>
                  <a:schemeClr val="bg1"/>
                </a:solidFill>
              </a:rPr>
              <a:t> </a:t>
            </a:r>
            <a:r>
              <a:rPr lang="en-US" altLang="zh-CN" dirty="0">
                <a:solidFill>
                  <a:schemeClr val="bg1"/>
                </a:solidFill>
              </a:rPr>
              <a:t>the</a:t>
            </a:r>
            <a:r>
              <a:rPr lang="zh-CN" altLang="en-US" dirty="0">
                <a:solidFill>
                  <a:schemeClr val="bg1"/>
                </a:solidFill>
              </a:rPr>
              <a:t> </a:t>
            </a:r>
            <a:r>
              <a:rPr lang="en-US" altLang="zh-CN" dirty="0">
                <a:solidFill>
                  <a:schemeClr val="bg1"/>
                </a:solidFill>
              </a:rPr>
              <a:t>tissue</a:t>
            </a:r>
            <a:r>
              <a:rPr lang="zh-CN" altLang="en-US" dirty="0">
                <a:solidFill>
                  <a:schemeClr val="bg1"/>
                </a:solidFill>
              </a:rPr>
              <a:t> </a:t>
            </a:r>
            <a:r>
              <a:rPr lang="en-US" altLang="zh-CN" dirty="0">
                <a:solidFill>
                  <a:schemeClr val="bg1"/>
                </a:solidFill>
              </a:rPr>
              <a:t>and</a:t>
            </a:r>
            <a:r>
              <a:rPr lang="zh-CN" altLang="en-US" dirty="0">
                <a:solidFill>
                  <a:schemeClr val="bg1"/>
                </a:solidFill>
              </a:rPr>
              <a:t> </a:t>
            </a:r>
            <a:r>
              <a:rPr lang="en-US" altLang="zh-CN" dirty="0">
                <a:solidFill>
                  <a:schemeClr val="bg1"/>
                </a:solidFill>
              </a:rPr>
              <a:t>blood</a:t>
            </a:r>
            <a:r>
              <a:rPr lang="zh-CN" altLang="en-US" dirty="0">
                <a:solidFill>
                  <a:schemeClr val="bg1"/>
                </a:solidFill>
              </a:rPr>
              <a:t> </a:t>
            </a:r>
            <a:r>
              <a:rPr lang="en-US" altLang="zh-CN" dirty="0">
                <a:solidFill>
                  <a:schemeClr val="bg1"/>
                </a:solidFill>
              </a:rPr>
              <a:t>samples, the abundance of 2 genes involved in the Lipid Metabolism pathway were showed in the boxplot.</a:t>
            </a:r>
            <a:endParaRPr lang="zh-CN" altLang="en-US" dirty="0">
              <a:solidFill>
                <a:schemeClr val="bg1"/>
              </a:solidFill>
            </a:endParaRPr>
          </a:p>
        </p:txBody>
      </p:sp>
    </p:spTree>
    <p:extLst>
      <p:ext uri="{BB962C8B-B14F-4D97-AF65-F5344CB8AC3E}">
        <p14:creationId xmlns:p14="http://schemas.microsoft.com/office/powerpoint/2010/main" val="2798853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56" y="1007690"/>
            <a:ext cx="7430684" cy="3715342"/>
          </a:xfrm>
          <a:prstGeom prst="rect">
            <a:avLst/>
          </a:prstGeom>
        </p:spPr>
      </p:pic>
      <p:sp>
        <p:nvSpPr>
          <p:cNvPr id="9" name="矩形 3"/>
          <p:cNvSpPr>
            <a:spLocks noChangeArrowheads="1"/>
          </p:cNvSpPr>
          <p:nvPr/>
        </p:nvSpPr>
        <p:spPr bwMode="auto">
          <a:xfrm>
            <a:off x="1247776" y="211505"/>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genes --- IGC, KEGG level </a:t>
            </a:r>
          </a:p>
        </p:txBody>
      </p:sp>
      <p:sp>
        <p:nvSpPr>
          <p:cNvPr id="16" name="文本框 15"/>
          <p:cNvSpPr txBox="1"/>
          <p:nvPr/>
        </p:nvSpPr>
        <p:spPr>
          <a:xfrm>
            <a:off x="6663703" y="547782"/>
            <a:ext cx="2480297" cy="553998"/>
          </a:xfrm>
          <a:prstGeom prst="rect">
            <a:avLst/>
          </a:prstGeom>
          <a:noFill/>
        </p:spPr>
        <p:txBody>
          <a:bodyPr wrap="square" lIns="91432" tIns="45716" rIns="91432" bIns="45716" rtlCol="0">
            <a:spAutoFit/>
          </a:bodyPr>
          <a:lstStyle/>
          <a:p>
            <a:r>
              <a:rPr lang="en-US" altLang="zh-CN" sz="1500" dirty="0">
                <a:solidFill>
                  <a:prstClr val="black"/>
                </a:solidFill>
              </a:rPr>
              <a:t>Red star, P value&lt;=0.05, (Student t’s test ) </a:t>
            </a:r>
            <a:endParaRPr lang="zh-CN" altLang="en-US" sz="1500" dirty="0">
              <a:solidFill>
                <a:prstClr val="black"/>
              </a:solidFill>
            </a:endParaRPr>
          </a:p>
        </p:txBody>
      </p:sp>
      <p:sp>
        <p:nvSpPr>
          <p:cNvPr id="12" name="文本框 11"/>
          <p:cNvSpPr txBox="1"/>
          <p:nvPr/>
        </p:nvSpPr>
        <p:spPr>
          <a:xfrm>
            <a:off x="4716016" y="2427734"/>
            <a:ext cx="461649" cy="72009"/>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1" name="文本框 10"/>
          <p:cNvSpPr txBox="1"/>
          <p:nvPr/>
        </p:nvSpPr>
        <p:spPr>
          <a:xfrm>
            <a:off x="5796136" y="3657554"/>
            <a:ext cx="3214695" cy="1477319"/>
          </a:xfrm>
          <a:prstGeom prst="rect">
            <a:avLst/>
          </a:prstGeom>
          <a:noFill/>
        </p:spPr>
        <p:txBody>
          <a:bodyPr wrap="square" lIns="91432" tIns="45716" rIns="91432" bIns="45716" rtlCol="0">
            <a:spAutoFit/>
          </a:bodyPr>
          <a:lstStyle/>
          <a:p>
            <a:r>
              <a:rPr lang="en-US" altLang="zh-CN" b="1" dirty="0">
                <a:solidFill>
                  <a:srgbClr val="5B9BD5"/>
                </a:solidFill>
              </a:rPr>
              <a:t>Genes involved in the </a:t>
            </a:r>
            <a:r>
              <a:rPr lang="en-US" altLang="zh-CN" b="1" dirty="0">
                <a:solidFill>
                  <a:srgbClr val="FF0000"/>
                </a:solidFill>
              </a:rPr>
              <a:t>Lipid metabolism</a:t>
            </a:r>
            <a:r>
              <a:rPr lang="en-US" altLang="zh-CN" b="1" dirty="0">
                <a:solidFill>
                  <a:srgbClr val="5B9BD5"/>
                </a:solidFill>
              </a:rPr>
              <a:t> were significantly more abundant in tumor tissue than the blood samples</a:t>
            </a:r>
          </a:p>
          <a:p>
            <a:endParaRPr lang="en-US" altLang="zh-CN" b="1" dirty="0">
              <a:solidFill>
                <a:srgbClr val="5B9BD5"/>
              </a:solidFill>
            </a:endParaRPr>
          </a:p>
        </p:txBody>
      </p:sp>
    </p:spTree>
    <p:extLst>
      <p:ext uri="{BB962C8B-B14F-4D97-AF65-F5344CB8AC3E}">
        <p14:creationId xmlns:p14="http://schemas.microsoft.com/office/powerpoint/2010/main" val="926598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6" y="1261611"/>
            <a:ext cx="7887164" cy="3640229"/>
          </a:xfrm>
          <a:prstGeom prst="rect">
            <a:avLst/>
          </a:prstGeom>
        </p:spPr>
      </p:pic>
      <p:sp>
        <p:nvSpPr>
          <p:cNvPr id="9" name="矩形 3"/>
          <p:cNvSpPr>
            <a:spLocks noChangeArrowheads="1"/>
          </p:cNvSpPr>
          <p:nvPr/>
        </p:nvSpPr>
        <p:spPr bwMode="auto">
          <a:xfrm>
            <a:off x="1218384" y="184562"/>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genes --- IGC, </a:t>
            </a:r>
            <a:r>
              <a:rPr lang="en-US" altLang="zh-CN" sz="2700" dirty="0" err="1">
                <a:solidFill>
                  <a:prstClr val="black"/>
                </a:solidFill>
                <a:latin typeface="Calibri Light" panose="020F0302020204030204"/>
                <a:cs typeface="Calibri" panose="020F0502020204030204" pitchFamily="34" charset="0"/>
              </a:rPr>
              <a:t>eggNOG</a:t>
            </a:r>
            <a:r>
              <a:rPr lang="en-US" altLang="zh-CN" sz="2700" dirty="0">
                <a:solidFill>
                  <a:prstClr val="black"/>
                </a:solidFill>
                <a:latin typeface="Calibri Light" panose="020F0302020204030204"/>
                <a:cs typeface="Calibri" panose="020F0502020204030204" pitchFamily="34" charset="0"/>
              </a:rPr>
              <a:t> level </a:t>
            </a:r>
          </a:p>
        </p:txBody>
      </p:sp>
      <p:sp>
        <p:nvSpPr>
          <p:cNvPr id="25" name="文本框 24"/>
          <p:cNvSpPr txBox="1"/>
          <p:nvPr/>
        </p:nvSpPr>
        <p:spPr>
          <a:xfrm>
            <a:off x="5695607" y="3526975"/>
            <a:ext cx="461649" cy="136591"/>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2" name="文本框 11"/>
          <p:cNvSpPr txBox="1"/>
          <p:nvPr/>
        </p:nvSpPr>
        <p:spPr>
          <a:xfrm>
            <a:off x="6562908" y="1697172"/>
            <a:ext cx="461649" cy="223882"/>
          </a:xfrm>
          <a:prstGeom prst="rect">
            <a:avLst/>
          </a:prstGeom>
          <a:noFill/>
        </p:spPr>
        <p:txBody>
          <a:bodyPr vert="eaVert" wrap="square" lIns="91432" tIns="45716" rIns="91432" bIns="45716" rtlCol="0">
            <a:spAutoFit/>
          </a:bodyPr>
          <a:lstStyle/>
          <a:p>
            <a:r>
              <a:rPr lang="zh-CN" altLang="en-US" dirty="0">
                <a:solidFill>
                  <a:srgbClr val="FF0000"/>
                </a:solidFill>
              </a:rPr>
              <a:t>*</a:t>
            </a:r>
          </a:p>
        </p:txBody>
      </p:sp>
      <p:sp>
        <p:nvSpPr>
          <p:cNvPr id="10" name="文本框 9"/>
          <p:cNvSpPr txBox="1"/>
          <p:nvPr/>
        </p:nvSpPr>
        <p:spPr>
          <a:xfrm>
            <a:off x="6157256" y="3291830"/>
            <a:ext cx="2908835" cy="1754326"/>
          </a:xfrm>
          <a:prstGeom prst="rect">
            <a:avLst/>
          </a:prstGeom>
          <a:noFill/>
        </p:spPr>
        <p:txBody>
          <a:bodyPr wrap="square" lIns="91432" tIns="45716" rIns="91432" bIns="45716" rtlCol="0">
            <a:spAutoFit/>
          </a:bodyPr>
          <a:lstStyle/>
          <a:p>
            <a:r>
              <a:rPr lang="en-US" altLang="zh-CN" b="1" dirty="0">
                <a:solidFill>
                  <a:srgbClr val="5B9BD5"/>
                </a:solidFill>
              </a:rPr>
              <a:t>Genes involved in the </a:t>
            </a:r>
            <a:r>
              <a:rPr lang="en-US" altLang="zh-CN" b="1" dirty="0">
                <a:solidFill>
                  <a:srgbClr val="FF0000"/>
                </a:solidFill>
              </a:rPr>
              <a:t>Cell cycle control</a:t>
            </a:r>
            <a:r>
              <a:rPr lang="en-US" altLang="zh-CN" b="1" dirty="0">
                <a:solidFill>
                  <a:srgbClr val="5B9BD5"/>
                </a:solidFill>
              </a:rPr>
              <a:t> and </a:t>
            </a:r>
            <a:r>
              <a:rPr lang="en-US" altLang="zh-CN" b="1" dirty="0">
                <a:solidFill>
                  <a:srgbClr val="FF0000"/>
                </a:solidFill>
              </a:rPr>
              <a:t>cell wall biogenesis</a:t>
            </a:r>
            <a:r>
              <a:rPr lang="en-US" altLang="zh-CN" b="1" dirty="0">
                <a:solidFill>
                  <a:srgbClr val="5B9BD5"/>
                </a:solidFill>
              </a:rPr>
              <a:t> had significantly different abundance in tumor tissue compared with the blood samples</a:t>
            </a:r>
          </a:p>
        </p:txBody>
      </p:sp>
      <p:sp>
        <p:nvSpPr>
          <p:cNvPr id="11" name="文本框 10"/>
          <p:cNvSpPr txBox="1"/>
          <p:nvPr/>
        </p:nvSpPr>
        <p:spPr>
          <a:xfrm>
            <a:off x="6530534" y="499859"/>
            <a:ext cx="2480297" cy="553998"/>
          </a:xfrm>
          <a:prstGeom prst="rect">
            <a:avLst/>
          </a:prstGeom>
          <a:noFill/>
        </p:spPr>
        <p:txBody>
          <a:bodyPr wrap="square" lIns="91432" tIns="45716" rIns="91432" bIns="45716" rtlCol="0">
            <a:spAutoFit/>
          </a:bodyPr>
          <a:lstStyle/>
          <a:p>
            <a:r>
              <a:rPr lang="en-US" altLang="zh-CN" sz="1500" dirty="0">
                <a:solidFill>
                  <a:prstClr val="black"/>
                </a:solidFill>
              </a:rPr>
              <a:t>Red star, P value&lt;=0.05, (Student t’s test ) </a:t>
            </a:r>
            <a:endParaRPr lang="zh-CN" altLang="en-US" sz="1500" dirty="0">
              <a:solidFill>
                <a:prstClr val="black"/>
              </a:solidFill>
            </a:endParaRPr>
          </a:p>
        </p:txBody>
      </p:sp>
    </p:spTree>
    <p:extLst>
      <p:ext uri="{BB962C8B-B14F-4D97-AF65-F5344CB8AC3E}">
        <p14:creationId xmlns:p14="http://schemas.microsoft.com/office/powerpoint/2010/main" val="304652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1182388" y="209849"/>
            <a:ext cx="70730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r>
              <a:rPr lang="en-US" altLang="zh-CN" sz="2700" dirty="0">
                <a:solidFill>
                  <a:prstClr val="black"/>
                </a:solidFill>
                <a:latin typeface="Calibri Light" panose="020F0302020204030204"/>
              </a:rPr>
              <a:t>De novo assembly and predicted genes</a:t>
            </a:r>
          </a:p>
        </p:txBody>
      </p:sp>
      <p:sp>
        <p:nvSpPr>
          <p:cNvPr id="15" name="五边形 14"/>
          <p:cNvSpPr/>
          <p:nvPr/>
        </p:nvSpPr>
        <p:spPr>
          <a:xfrm>
            <a:off x="0" y="257226"/>
            <a:ext cx="979840" cy="343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endParaRPr lang="en-US" altLang="zh-CN"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97497313"/>
              </p:ext>
            </p:extLst>
          </p:nvPr>
        </p:nvGraphicFramePr>
        <p:xfrm>
          <a:off x="597628" y="1067084"/>
          <a:ext cx="8092442" cy="3870496"/>
        </p:xfrm>
        <a:graphic>
          <a:graphicData uri="http://schemas.openxmlformats.org/drawingml/2006/table">
            <a:tbl>
              <a:tblPr>
                <a:tableStyleId>{3B4B98B0-60AC-42C2-AFA5-B58CD77FA1E5}</a:tableStyleId>
              </a:tblPr>
              <a:tblGrid>
                <a:gridCol w="666206">
                  <a:extLst>
                    <a:ext uri="{9D8B030D-6E8A-4147-A177-3AD203B41FA5}">
                      <a16:colId xmlns:a16="http://schemas.microsoft.com/office/drawing/2014/main" val="20000"/>
                    </a:ext>
                  </a:extLst>
                </a:gridCol>
                <a:gridCol w="778185">
                  <a:extLst>
                    <a:ext uri="{9D8B030D-6E8A-4147-A177-3AD203B41FA5}">
                      <a16:colId xmlns:a16="http://schemas.microsoft.com/office/drawing/2014/main" val="20001"/>
                    </a:ext>
                  </a:extLst>
                </a:gridCol>
                <a:gridCol w="731699">
                  <a:extLst>
                    <a:ext uri="{9D8B030D-6E8A-4147-A177-3AD203B41FA5}">
                      <a16:colId xmlns:a16="http://schemas.microsoft.com/office/drawing/2014/main" val="20002"/>
                    </a:ext>
                  </a:extLst>
                </a:gridCol>
                <a:gridCol w="772851">
                  <a:extLst>
                    <a:ext uri="{9D8B030D-6E8A-4147-A177-3AD203B41FA5}">
                      <a16:colId xmlns:a16="http://schemas.microsoft.com/office/drawing/2014/main" val="20003"/>
                    </a:ext>
                  </a:extLst>
                </a:gridCol>
                <a:gridCol w="362494">
                  <a:extLst>
                    <a:ext uri="{9D8B030D-6E8A-4147-A177-3AD203B41FA5}">
                      <a16:colId xmlns:a16="http://schemas.microsoft.com/office/drawing/2014/main" val="20004"/>
                    </a:ext>
                  </a:extLst>
                </a:gridCol>
                <a:gridCol w="736663">
                  <a:extLst>
                    <a:ext uri="{9D8B030D-6E8A-4147-A177-3AD203B41FA5}">
                      <a16:colId xmlns:a16="http://schemas.microsoft.com/office/drawing/2014/main" val="20005"/>
                    </a:ext>
                  </a:extLst>
                </a:gridCol>
                <a:gridCol w="723112">
                  <a:extLst>
                    <a:ext uri="{9D8B030D-6E8A-4147-A177-3AD203B41FA5}">
                      <a16:colId xmlns:a16="http://schemas.microsoft.com/office/drawing/2014/main" val="20006"/>
                    </a:ext>
                  </a:extLst>
                </a:gridCol>
                <a:gridCol w="646612">
                  <a:extLst>
                    <a:ext uri="{9D8B030D-6E8A-4147-A177-3AD203B41FA5}">
                      <a16:colId xmlns:a16="http://schemas.microsoft.com/office/drawing/2014/main" val="20007"/>
                    </a:ext>
                  </a:extLst>
                </a:gridCol>
                <a:gridCol w="842554">
                  <a:extLst>
                    <a:ext uri="{9D8B030D-6E8A-4147-A177-3AD203B41FA5}">
                      <a16:colId xmlns:a16="http://schemas.microsoft.com/office/drawing/2014/main" val="20008"/>
                    </a:ext>
                  </a:extLst>
                </a:gridCol>
                <a:gridCol w="676003">
                  <a:extLst>
                    <a:ext uri="{9D8B030D-6E8A-4147-A177-3AD203B41FA5}">
                      <a16:colId xmlns:a16="http://schemas.microsoft.com/office/drawing/2014/main" val="20009"/>
                    </a:ext>
                  </a:extLst>
                </a:gridCol>
                <a:gridCol w="529046">
                  <a:extLst>
                    <a:ext uri="{9D8B030D-6E8A-4147-A177-3AD203B41FA5}">
                      <a16:colId xmlns:a16="http://schemas.microsoft.com/office/drawing/2014/main" val="20010"/>
                    </a:ext>
                  </a:extLst>
                </a:gridCol>
                <a:gridCol w="627017">
                  <a:extLst>
                    <a:ext uri="{9D8B030D-6E8A-4147-A177-3AD203B41FA5}">
                      <a16:colId xmlns:a16="http://schemas.microsoft.com/office/drawing/2014/main" val="20011"/>
                    </a:ext>
                  </a:extLst>
                </a:gridCol>
              </a:tblGrid>
              <a:tr h="280530">
                <a:tc rowSpan="2">
                  <a:txBody>
                    <a:bodyPr/>
                    <a:lstStyle/>
                    <a:p>
                      <a:pPr algn="ctr" rtl="0" fontAlgn="b"/>
                      <a:r>
                        <a:rPr lang="en-US" sz="1100" b="1" u="none" strike="noStrike" dirty="0">
                          <a:effectLst/>
                          <a:latin typeface="+mn-lt"/>
                        </a:rPr>
                        <a:t>Blood</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fontAlgn="ctr"/>
                      <a:r>
                        <a:rPr lang="en-US" sz="1100" b="1" u="none" strike="noStrike" dirty="0">
                          <a:effectLst/>
                          <a:latin typeface="+mn-lt"/>
                        </a:rPr>
                        <a:t> unmapped reads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fontAlgn="ctr"/>
                      <a:r>
                        <a:rPr lang="en-US" altLang="zh-CN" sz="1100" b="1" u="none" strike="noStrike" dirty="0" err="1" smtClean="0">
                          <a:effectLst/>
                          <a:latin typeface="+mn-lt"/>
                        </a:rPr>
                        <a:t>contigs</a:t>
                      </a:r>
                      <a:r>
                        <a:rPr lang="en-US" altLang="zh-CN" sz="1100" b="1" u="none" strike="noStrike" dirty="0" smtClean="0">
                          <a:effectLst/>
                          <a:latin typeface="+mn-lt"/>
                        </a:rPr>
                        <a:t>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B w="12700" cap="flat" cmpd="sng" algn="ctr">
                      <a:solidFill>
                        <a:schemeClr val="accent1"/>
                      </a:solidFill>
                      <a:prstDash val="solid"/>
                      <a:round/>
                      <a:headEnd type="none" w="med" len="med"/>
                      <a:tailEnd type="none" w="med" len="med"/>
                    </a:lnB>
                  </a:tcPr>
                </a:tc>
                <a:tc h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B w="12700" cap="flat" cmpd="sng" algn="ctr">
                      <a:solidFill>
                        <a:schemeClr val="accent1"/>
                      </a:solidFill>
                      <a:prstDash val="solid"/>
                      <a:round/>
                      <a:headEnd type="none" w="med" len="med"/>
                      <a:tailEnd type="none" w="med" len="med"/>
                    </a:lnB>
                  </a:tcPr>
                </a:tc>
                <a:tc rowSpan="2">
                  <a:txBody>
                    <a:bodyPr/>
                    <a:lstStyle/>
                    <a:p>
                      <a:pPr algn="ctr" fontAlgn="ctr"/>
                      <a:r>
                        <a:rPr lang="en-US" sz="1100" b="1" u="none" strike="noStrike" dirty="0">
                          <a:effectLst/>
                          <a:latin typeface="+mn-lt"/>
                        </a:rPr>
                        <a:t> Predicted genes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fontAlgn="ctr"/>
                      <a:r>
                        <a:rPr lang="en-US" sz="1100" b="1" u="none" strike="noStrike" dirty="0">
                          <a:effectLst/>
                          <a:latin typeface="+mn-lt"/>
                        </a:rPr>
                        <a:t> Tissue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fontAlgn="ctr"/>
                      <a:r>
                        <a:rPr lang="en-US" sz="1100" b="1" u="none" strike="noStrike" dirty="0">
                          <a:effectLst/>
                          <a:latin typeface="+mn-lt"/>
                        </a:rPr>
                        <a:t> unmapped reads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fontAlgn="ctr"/>
                      <a:r>
                        <a:rPr lang="en-US" altLang="zh-CN" sz="1100" b="1" u="none" strike="noStrike" dirty="0" err="1" smtClean="0">
                          <a:effectLst/>
                          <a:latin typeface="+mn-lt"/>
                        </a:rPr>
                        <a:t>contigs</a:t>
                      </a:r>
                      <a:r>
                        <a:rPr lang="en-US" altLang="zh-CN" sz="1100" b="1" u="none" strike="noStrike" dirty="0" smtClean="0">
                          <a:effectLst/>
                          <a:latin typeface="+mn-lt"/>
                        </a:rPr>
                        <a:t>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fontAlgn="ctr"/>
                      <a:r>
                        <a:rPr lang="en-US" sz="1100" b="1" u="none" strike="noStrike" dirty="0">
                          <a:effectLst/>
                          <a:latin typeface="+mn-lt"/>
                        </a:rPr>
                        <a:t> Predicted genes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5"/>
                  </a:ext>
                </a:extLst>
              </a:tr>
              <a:tr h="288032">
                <a:tc vMerge="1">
                  <a:txBody>
                    <a:bodyPr/>
                    <a:lstStyle/>
                    <a:p>
                      <a:pPr algn="ctr" rtl="0" fontAlgn="b"/>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zh-CN" sz="1100" b="1" u="none" strike="noStrike" dirty="0" smtClean="0">
                          <a:effectLst/>
                          <a:latin typeface="+mn-lt"/>
                        </a:rPr>
                        <a:t>Total length </a:t>
                      </a:r>
                      <a:r>
                        <a:rPr lang="en-US" sz="1100" b="1" u="none" strike="noStrike" dirty="0" smtClean="0">
                          <a:effectLst/>
                          <a:latin typeface="+mn-lt"/>
                        </a:rPr>
                        <a:t>(</a:t>
                      </a:r>
                      <a:r>
                        <a:rPr lang="en-US" sz="1100" b="1" u="none" strike="noStrike" dirty="0" err="1" smtClean="0">
                          <a:effectLst/>
                          <a:latin typeface="+mn-lt"/>
                        </a:rPr>
                        <a:t>bp</a:t>
                      </a:r>
                      <a:r>
                        <a:rPr lang="en-US" sz="1100" b="1" u="none" strike="noStrike" dirty="0">
                          <a:effectLst/>
                          <a:latin typeface="+mn-lt"/>
                        </a:rPr>
                        <a:t>)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1" u="none" strike="noStrike" dirty="0">
                          <a:effectLst/>
                          <a:latin typeface="+mn-lt"/>
                        </a:rPr>
                        <a:t> </a:t>
                      </a:r>
                      <a:r>
                        <a:rPr lang="en-US" sz="1100" b="1" u="none" strike="noStrike" dirty="0" smtClean="0">
                          <a:effectLst/>
                          <a:latin typeface="+mn-lt"/>
                        </a:rPr>
                        <a:t>Range (</a:t>
                      </a:r>
                      <a:r>
                        <a:rPr lang="en-US" sz="1100" b="1" u="none" strike="noStrike" dirty="0" err="1">
                          <a:effectLst/>
                          <a:latin typeface="+mn-lt"/>
                        </a:rPr>
                        <a:t>bp</a:t>
                      </a:r>
                      <a:r>
                        <a:rPr lang="en-US" sz="1100" b="1" u="none" strike="noStrike" dirty="0">
                          <a:effectLst/>
                          <a:latin typeface="+mn-lt"/>
                        </a:rPr>
                        <a:t>)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1" u="none" strike="noStrike" dirty="0">
                          <a:effectLst/>
                          <a:latin typeface="+mn-lt"/>
                        </a:rPr>
                        <a:t> N50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altLang="zh-CN" sz="1100" b="1" u="none" strike="noStrike" dirty="0" smtClean="0">
                          <a:effectLst/>
                          <a:latin typeface="+mn-lt"/>
                        </a:rPr>
                        <a:t>Total length (</a:t>
                      </a:r>
                      <a:r>
                        <a:rPr lang="en-US" altLang="zh-CN" sz="1100" b="1" u="none" strike="noStrike" dirty="0" err="1" smtClean="0">
                          <a:effectLst/>
                          <a:latin typeface="+mn-lt"/>
                        </a:rPr>
                        <a:t>bp</a:t>
                      </a:r>
                      <a:r>
                        <a:rPr lang="en-US" altLang="zh-CN" sz="1100" b="1" u="none" strike="noStrike" dirty="0" smtClean="0">
                          <a:effectLst/>
                          <a:latin typeface="+mn-lt"/>
                        </a:rPr>
                        <a:t>)  </a:t>
                      </a:r>
                      <a:endParaRPr lang="en-US" altLang="zh-CN"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1" u="none" strike="noStrike">
                          <a:effectLst/>
                          <a:latin typeface="+mn-lt"/>
                        </a:rPr>
                        <a:t> Range(bp) </a:t>
                      </a:r>
                      <a:endParaRPr lang="en-US" sz="1100" b="1" i="0" u="none" strike="noStrike">
                        <a:solidFill>
                          <a:srgbClr val="000000"/>
                        </a:solidFill>
                        <a:effectLst/>
                        <a:latin typeface="+mn-lt"/>
                        <a:ea typeface="宋体" panose="02010600030101010101" pitchFamily="2" charset="-122"/>
                      </a:endParaRPr>
                    </a:p>
                  </a:txBody>
                  <a:tcPr marL="7092" marR="7092" marT="7092"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100" b="1" u="none" strike="noStrike" dirty="0">
                          <a:effectLst/>
                          <a:latin typeface="+mn-lt"/>
                        </a:rPr>
                        <a:t> N50 </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31971">
                <a:tc>
                  <a:txBody>
                    <a:bodyPr/>
                    <a:lstStyle/>
                    <a:p>
                      <a:pPr algn="ctr" rtl="0" fontAlgn="b"/>
                      <a:r>
                        <a:rPr lang="en-US" sz="1100" b="1" u="none" strike="noStrike">
                          <a:effectLst/>
                          <a:latin typeface="+mn-lt"/>
                        </a:rPr>
                        <a:t>C007091</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a:effectLst/>
                          <a:latin typeface="+mn-lt"/>
                        </a:rPr>
                        <a:t>     </a:t>
                      </a:r>
                      <a:r>
                        <a:rPr lang="en-US" altLang="zh-CN" sz="900" u="none" strike="noStrike">
                          <a:effectLst/>
                          <a:latin typeface="+mn-lt"/>
                        </a:rPr>
                        <a:t>8,100,559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dirty="0">
                          <a:effectLst/>
                          <a:latin typeface="+mn-lt"/>
                        </a:rPr>
                        <a:t>    </a:t>
                      </a:r>
                      <a:r>
                        <a:rPr lang="en-US" altLang="zh-CN" sz="900" u="none" strike="noStrike" dirty="0">
                          <a:effectLst/>
                          <a:latin typeface="+mn-lt"/>
                        </a:rPr>
                        <a:t>751,563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202-9,424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dirty="0">
                          <a:effectLst/>
                          <a:latin typeface="+mn-lt"/>
                        </a:rPr>
                        <a:t>    </a:t>
                      </a:r>
                      <a:r>
                        <a:rPr lang="en-US" altLang="zh-CN" sz="900" u="none" strike="noStrike" dirty="0">
                          <a:effectLst/>
                          <a:latin typeface="+mn-lt"/>
                        </a:rPr>
                        <a:t>805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dirty="0">
                          <a:effectLst/>
                          <a:latin typeface="+mn-lt"/>
                        </a:rPr>
                        <a:t>  </a:t>
                      </a:r>
                      <a:r>
                        <a:rPr lang="en-US" altLang="zh-CN" sz="900" u="none" strike="noStrike" dirty="0">
                          <a:effectLst/>
                          <a:latin typeface="+mn-lt"/>
                        </a:rPr>
                        <a:t>1,882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rtl="0" fontAlgn="b"/>
                      <a:r>
                        <a:rPr lang="en-US" sz="1100" b="1" u="none" strike="noStrike" dirty="0">
                          <a:effectLst/>
                          <a:latin typeface="+mn-lt"/>
                        </a:rPr>
                        <a:t>C007105</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a:effectLst/>
                          <a:latin typeface="+mn-lt"/>
                        </a:rPr>
                        <a:t>   </a:t>
                      </a:r>
                      <a:r>
                        <a:rPr lang="en-US" altLang="zh-CN" sz="900" u="none" strike="noStrike">
                          <a:effectLst/>
                          <a:latin typeface="+mn-lt"/>
                        </a:rPr>
                        <a:t>12,100,475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dirty="0">
                          <a:effectLst/>
                          <a:latin typeface="+mn-lt"/>
                        </a:rPr>
                        <a:t>        </a:t>
                      </a:r>
                      <a:r>
                        <a:rPr lang="en-US" altLang="zh-CN" sz="900" u="none" strike="noStrike" dirty="0">
                          <a:effectLst/>
                          <a:latin typeface="+mn-lt"/>
                        </a:rPr>
                        <a:t>581,006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201-7,297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a:effectLst/>
                          <a:latin typeface="+mn-lt"/>
                        </a:rPr>
                        <a:t>    </a:t>
                      </a:r>
                      <a:r>
                        <a:rPr lang="en-US" altLang="zh-CN" sz="900" u="none" strike="noStrike">
                          <a:effectLst/>
                          <a:latin typeface="+mn-lt"/>
                        </a:rPr>
                        <a:t>786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zh-CN" altLang="en-US" sz="900" u="none" strike="noStrike">
                          <a:effectLst/>
                          <a:latin typeface="+mn-lt"/>
                        </a:rPr>
                        <a:t>  </a:t>
                      </a:r>
                      <a:r>
                        <a:rPr lang="en-US" altLang="zh-CN" sz="900" u="none" strike="noStrike">
                          <a:effectLst/>
                          <a:latin typeface="+mn-lt"/>
                        </a:rPr>
                        <a:t>1,398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231971">
                <a:tc>
                  <a:txBody>
                    <a:bodyPr/>
                    <a:lstStyle/>
                    <a:p>
                      <a:pPr algn="ctr" rtl="0" fontAlgn="b"/>
                      <a:r>
                        <a:rPr lang="en-US" sz="1100" b="1" u="none" strike="noStrike">
                          <a:effectLst/>
                          <a:latin typeface="+mn-lt"/>
                        </a:rPr>
                        <a:t>C007092</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9,597,704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542,919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200-8,087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a:effectLst/>
                          <a:latin typeface="+mn-lt"/>
                        </a:rPr>
                        <a:t>    </a:t>
                      </a:r>
                      <a:r>
                        <a:rPr lang="en-US" altLang="zh-CN" sz="900" u="none" strike="noStrike">
                          <a:effectLst/>
                          <a:latin typeface="+mn-lt"/>
                        </a:rPr>
                        <a:t>804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1,236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dirty="0">
                          <a:effectLst/>
                          <a:latin typeface="+mn-lt"/>
                        </a:rPr>
                        <a:t>C007106</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a:effectLst/>
                          <a:latin typeface="+mn-lt"/>
                        </a:rPr>
                        <a:t>8,677,008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611,059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200-6,959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a:effectLst/>
                          <a:latin typeface="+mn-lt"/>
                        </a:rPr>
                        <a:t>    </a:t>
                      </a:r>
                      <a:r>
                        <a:rPr lang="en-US" altLang="zh-CN" sz="900" u="none" strike="noStrike">
                          <a:effectLst/>
                          <a:latin typeface="+mn-lt"/>
                        </a:rPr>
                        <a:t>865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1,374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231971">
                <a:tc>
                  <a:txBody>
                    <a:bodyPr/>
                    <a:lstStyle/>
                    <a:p>
                      <a:pPr algn="ctr" rtl="0" fontAlgn="b"/>
                      <a:r>
                        <a:rPr lang="en-US" sz="1100" b="1" u="none" strike="noStrike">
                          <a:effectLst/>
                          <a:latin typeface="+mn-lt"/>
                        </a:rPr>
                        <a:t>C007093</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8,482,176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588,670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200-9,424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a:effectLst/>
                          <a:latin typeface="+mn-lt"/>
                        </a:rPr>
                        <a:t>    </a:t>
                      </a:r>
                      <a:r>
                        <a:rPr lang="en-US" altLang="zh-CN" sz="900" u="none" strike="noStrike">
                          <a:effectLst/>
                          <a:latin typeface="+mn-lt"/>
                        </a:rPr>
                        <a:t>805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1,382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dirty="0">
                          <a:effectLst/>
                          <a:latin typeface="+mn-lt"/>
                        </a:rPr>
                        <a:t>C007107</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8,942,648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591,495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201-6,458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B>
                      <a:noFill/>
                    </a:lnB>
                  </a:tcPr>
                </a:tc>
                <a:tc>
                  <a:txBody>
                    <a:bodyPr/>
                    <a:lstStyle/>
                    <a:p>
                      <a:pPr algn="ctr" fontAlgn="ctr"/>
                      <a:r>
                        <a:rPr lang="zh-CN" altLang="en-US" sz="900" u="none" strike="noStrike">
                          <a:effectLst/>
                          <a:latin typeface="+mn-lt"/>
                        </a:rPr>
                        <a:t>    </a:t>
                      </a:r>
                      <a:r>
                        <a:rPr lang="en-US" altLang="zh-CN" sz="900" u="none" strike="noStrike">
                          <a:effectLst/>
                          <a:latin typeface="+mn-lt"/>
                        </a:rPr>
                        <a:t>765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1,410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31971">
                <a:tc>
                  <a:txBody>
                    <a:bodyPr/>
                    <a:lstStyle/>
                    <a:p>
                      <a:pPr algn="ctr" rtl="0" fontAlgn="b"/>
                      <a:r>
                        <a:rPr lang="en-US" sz="1100" b="1" u="none" strike="noStrike">
                          <a:effectLst/>
                          <a:latin typeface="+mn-lt"/>
                        </a:rPr>
                        <a:t>C007094</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7,198,132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536,132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203-6,386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a:effectLst/>
                          <a:latin typeface="+mn-lt"/>
                        </a:rPr>
                        <a:t>    </a:t>
                      </a:r>
                      <a:r>
                        <a:rPr lang="en-US" altLang="zh-CN" sz="900" u="none" strike="noStrike">
                          <a:effectLst/>
                          <a:latin typeface="+mn-lt"/>
                        </a:rPr>
                        <a:t>813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1,248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dirty="0">
                          <a:solidFill>
                            <a:srgbClr val="FF0000"/>
                          </a:solidFill>
                          <a:effectLst/>
                          <a:latin typeface="+mn-lt"/>
                        </a:rPr>
                        <a:t>C007108</a:t>
                      </a:r>
                      <a:endParaRPr lang="en-US" sz="1100" b="1" i="0" u="none" strike="noStrike" dirty="0">
                        <a:solidFill>
                          <a:srgbClr val="FF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15,440,460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2,391,338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a:noFill/>
                    </a:lnR>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smtClean="0">
                          <a:solidFill>
                            <a:srgbClr val="FF0000"/>
                          </a:solidFill>
                          <a:effectLst/>
                          <a:latin typeface="+mn-lt"/>
                        </a:rPr>
                        <a:t>200-6,870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431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L>
                      <a:noFill/>
                    </a:lnL>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18,110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4"/>
                  </a:ext>
                </a:extLst>
              </a:tr>
              <a:tr h="231971">
                <a:tc>
                  <a:txBody>
                    <a:bodyPr/>
                    <a:lstStyle/>
                    <a:p>
                      <a:pPr algn="ctr" rtl="0" fontAlgn="b"/>
                      <a:r>
                        <a:rPr lang="en-US" sz="1100" b="1" u="none" strike="noStrike">
                          <a:effectLst/>
                          <a:latin typeface="+mn-lt"/>
                        </a:rPr>
                        <a:t>C007095</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7,706,127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1,064,931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201-6,453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a:effectLst/>
                          <a:latin typeface="+mn-lt"/>
                        </a:rPr>
                        <a:t>    </a:t>
                      </a:r>
                      <a:r>
                        <a:rPr lang="en-US" altLang="zh-CN" sz="900" u="none" strike="noStrike">
                          <a:effectLst/>
                          <a:latin typeface="+mn-lt"/>
                        </a:rPr>
                        <a:t>434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4,336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C007109</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a:effectLst/>
                          <a:latin typeface="+mn-lt"/>
                        </a:rPr>
                        <a:t>13,304,043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932,892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200-6,281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900" u="none" strike="noStrike" dirty="0">
                          <a:effectLst/>
                          <a:latin typeface="+mn-lt"/>
                        </a:rPr>
                        <a:t>    </a:t>
                      </a:r>
                      <a:r>
                        <a:rPr lang="en-US" altLang="zh-CN" sz="900" u="none" strike="noStrike" dirty="0">
                          <a:effectLst/>
                          <a:latin typeface="+mn-lt"/>
                        </a:rPr>
                        <a:t>485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4,984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5"/>
                  </a:ext>
                </a:extLst>
              </a:tr>
              <a:tr h="231971">
                <a:tc>
                  <a:txBody>
                    <a:bodyPr/>
                    <a:lstStyle/>
                    <a:p>
                      <a:pPr algn="ctr" rtl="0" fontAlgn="b"/>
                      <a:r>
                        <a:rPr lang="en-US" sz="1100" b="1" u="none" strike="noStrike">
                          <a:effectLst/>
                          <a:latin typeface="+mn-lt"/>
                        </a:rPr>
                        <a:t>C007096</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7,686,782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574,115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201-6,870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a:effectLst/>
                          <a:latin typeface="+mn-lt"/>
                        </a:rPr>
                        <a:t>    </a:t>
                      </a:r>
                      <a:r>
                        <a:rPr lang="en-US" altLang="zh-CN" sz="900" u="none" strike="noStrike">
                          <a:effectLst/>
                          <a:latin typeface="+mn-lt"/>
                        </a:rPr>
                        <a:t>820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1,296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C007110</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10,160,513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575,432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a:noFill/>
                    </a:lnR>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201-6,410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zh-CN" altLang="en-US" sz="900" u="none" strike="noStrike" dirty="0">
                          <a:effectLst/>
                          <a:latin typeface="+mn-lt"/>
                        </a:rPr>
                        <a:t>    </a:t>
                      </a:r>
                      <a:r>
                        <a:rPr lang="en-US" altLang="zh-CN" sz="900" u="none" strike="noStrike" dirty="0">
                          <a:effectLst/>
                          <a:latin typeface="+mn-lt"/>
                        </a:rPr>
                        <a:t>863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a:noFill/>
                    </a:lnL>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1,232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6"/>
                  </a:ext>
                </a:extLst>
              </a:tr>
              <a:tr h="231971">
                <a:tc>
                  <a:txBody>
                    <a:bodyPr/>
                    <a:lstStyle/>
                    <a:p>
                      <a:pPr algn="ctr" rtl="0" fontAlgn="b"/>
                      <a:r>
                        <a:rPr lang="en-US" sz="1100" b="1" u="none" strike="noStrike">
                          <a:effectLst/>
                          <a:latin typeface="+mn-lt"/>
                        </a:rPr>
                        <a:t>C007097</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5,491,692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558,463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202-6,955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819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1,256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C007111</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9,124,508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558,897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200-6,274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T>
                      <a:noFill/>
                    </a:lnT>
                  </a:tcPr>
                </a:tc>
                <a:tc>
                  <a:txBody>
                    <a:bodyPr/>
                    <a:lstStyle/>
                    <a:p>
                      <a:pPr algn="ctr" fontAlgn="ctr"/>
                      <a:r>
                        <a:rPr lang="zh-CN" altLang="en-US" sz="900" u="none" strike="noStrike">
                          <a:effectLst/>
                          <a:latin typeface="+mn-lt"/>
                        </a:rPr>
                        <a:t>    </a:t>
                      </a:r>
                      <a:r>
                        <a:rPr lang="en-US" altLang="zh-CN" sz="900" u="none" strike="noStrike">
                          <a:effectLst/>
                          <a:latin typeface="+mn-lt"/>
                        </a:rPr>
                        <a:t>849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1,240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7"/>
                  </a:ext>
                </a:extLst>
              </a:tr>
              <a:tr h="231971">
                <a:tc>
                  <a:txBody>
                    <a:bodyPr/>
                    <a:lstStyle/>
                    <a:p>
                      <a:pPr algn="ctr" rtl="0" fontAlgn="b"/>
                      <a:r>
                        <a:rPr lang="en-US" sz="1100" b="1" u="none" strike="noStrike">
                          <a:effectLst/>
                          <a:latin typeface="+mn-lt"/>
                        </a:rPr>
                        <a:t>C007098</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8,092,936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513,083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205-6,305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814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1,194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C007112</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12,309,868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536,285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200-6,941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826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1,264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8"/>
                  </a:ext>
                </a:extLst>
              </a:tr>
              <a:tr h="231971">
                <a:tc>
                  <a:txBody>
                    <a:bodyPr/>
                    <a:lstStyle/>
                    <a:p>
                      <a:pPr algn="ctr" rtl="0" fontAlgn="b"/>
                      <a:r>
                        <a:rPr lang="en-US" sz="1100" b="1" u="none" strike="noStrike">
                          <a:effectLst/>
                          <a:latin typeface="+mn-lt"/>
                        </a:rPr>
                        <a:t>C007099</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17,794,387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893,735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200-5,165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453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3,550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C007113</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14,541,702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493,376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200-6,357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805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1,134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9"/>
                  </a:ext>
                </a:extLst>
              </a:tr>
              <a:tr h="231971">
                <a:tc>
                  <a:txBody>
                    <a:bodyPr/>
                    <a:lstStyle/>
                    <a:p>
                      <a:pPr algn="ctr" rtl="0" fontAlgn="b"/>
                      <a:r>
                        <a:rPr lang="en-US" sz="1100" b="1" u="none" strike="noStrike">
                          <a:effectLst/>
                          <a:latin typeface="+mn-lt"/>
                        </a:rPr>
                        <a:t>C007100</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8,701,188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473,640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201-6,983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761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1,148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C007114</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13,762,510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478,803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200-5,414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767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1,140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0"/>
                  </a:ext>
                </a:extLst>
              </a:tr>
              <a:tr h="231971">
                <a:tc>
                  <a:txBody>
                    <a:bodyPr/>
                    <a:lstStyle/>
                    <a:p>
                      <a:pPr algn="ctr" rtl="0" fontAlgn="b"/>
                      <a:r>
                        <a:rPr lang="en-US" sz="1100" b="1" u="none" strike="noStrike">
                          <a:effectLst/>
                          <a:latin typeface="+mn-lt"/>
                        </a:rPr>
                        <a:t>C007101</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13,118,721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480,496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201-6,263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796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1,132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C007115</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20,570,511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505,972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202-7,293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780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1,214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1"/>
                  </a:ext>
                </a:extLst>
              </a:tr>
              <a:tr h="231971">
                <a:tc>
                  <a:txBody>
                    <a:bodyPr/>
                    <a:lstStyle/>
                    <a:p>
                      <a:pPr algn="ctr" rtl="0" fontAlgn="b"/>
                      <a:r>
                        <a:rPr lang="en-US" sz="1100" b="1" u="none" strike="noStrike">
                          <a:effectLst/>
                          <a:latin typeface="+mn-lt"/>
                        </a:rPr>
                        <a:t>C007102</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12,340,046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484,032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201-6,973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869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1,136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C007116</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14,438,577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530,847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201-9,088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792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1,338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2"/>
                  </a:ext>
                </a:extLst>
              </a:tr>
              <a:tr h="231971">
                <a:tc>
                  <a:txBody>
                    <a:bodyPr/>
                    <a:lstStyle/>
                    <a:p>
                      <a:pPr algn="ctr" rtl="0" fontAlgn="b"/>
                      <a:r>
                        <a:rPr lang="en-US" sz="1100" b="1" u="none" strike="noStrike">
                          <a:effectLst/>
                          <a:latin typeface="+mn-lt"/>
                        </a:rPr>
                        <a:t>C007103</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7,486,105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540,330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200-9,095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750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1,412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rtl="0" fontAlgn="b"/>
                      <a:r>
                        <a:rPr lang="en-US" sz="1100" b="1" u="none" strike="noStrike">
                          <a:effectLst/>
                          <a:latin typeface="+mn-lt"/>
                        </a:rPr>
                        <a:t>C007117</a:t>
                      </a:r>
                      <a:endParaRPr lang="en-US" sz="1100" b="1"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a:effectLst/>
                          <a:latin typeface="+mn-lt"/>
                        </a:rPr>
                        <a:t>   </a:t>
                      </a:r>
                      <a:r>
                        <a:rPr lang="en-US" altLang="zh-CN" sz="900" u="none" strike="noStrike">
                          <a:effectLst/>
                          <a:latin typeface="+mn-lt"/>
                        </a:rPr>
                        <a:t>16,637,564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a:effectLst/>
                          <a:latin typeface="+mn-lt"/>
                        </a:rPr>
                        <a:t>        </a:t>
                      </a:r>
                      <a:r>
                        <a:rPr lang="en-US" altLang="zh-CN" sz="900" u="none" strike="noStrike">
                          <a:effectLst/>
                          <a:latin typeface="+mn-lt"/>
                        </a:rPr>
                        <a:t>668,279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200-6,274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tc>
                <a:tc>
                  <a:txBody>
                    <a:bodyPr/>
                    <a:lstStyle/>
                    <a:p>
                      <a:pPr algn="ctr" fontAlgn="ctr"/>
                      <a:r>
                        <a:rPr lang="zh-CN" altLang="en-US" sz="900" u="none" strike="noStrike" dirty="0">
                          <a:effectLst/>
                          <a:latin typeface="+mn-lt"/>
                        </a:rPr>
                        <a:t>    </a:t>
                      </a:r>
                      <a:r>
                        <a:rPr lang="en-US" altLang="zh-CN" sz="900" u="none" strike="noStrike" dirty="0">
                          <a:effectLst/>
                          <a:latin typeface="+mn-lt"/>
                        </a:rPr>
                        <a:t>578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tcPr>
                </a:tc>
                <a:tc>
                  <a:txBody>
                    <a:bodyPr/>
                    <a:lstStyle/>
                    <a:p>
                      <a:pPr algn="ctr" fontAlgn="ctr"/>
                      <a:r>
                        <a:rPr lang="zh-CN" altLang="en-US" sz="900" u="none" strike="noStrike" dirty="0">
                          <a:effectLst/>
                          <a:latin typeface="+mn-lt"/>
                        </a:rPr>
                        <a:t>  </a:t>
                      </a:r>
                      <a:r>
                        <a:rPr lang="en-US" altLang="zh-CN" sz="900" u="none" strike="noStrike" dirty="0">
                          <a:effectLst/>
                          <a:latin typeface="+mn-lt"/>
                        </a:rPr>
                        <a:t>2,700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3"/>
                  </a:ext>
                </a:extLst>
              </a:tr>
              <a:tr h="231971">
                <a:tc>
                  <a:txBody>
                    <a:bodyPr/>
                    <a:lstStyle/>
                    <a:p>
                      <a:pPr algn="ctr" rtl="0" fontAlgn="b"/>
                      <a:r>
                        <a:rPr lang="en-US" sz="1100" b="1" u="none" strike="noStrike" dirty="0">
                          <a:effectLst/>
                          <a:latin typeface="+mn-lt"/>
                        </a:rPr>
                        <a:t>C007104</a:t>
                      </a:r>
                      <a:endParaRPr lang="en-US" sz="1100" b="1"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a:effectLst/>
                          <a:latin typeface="+mn-lt"/>
                        </a:rPr>
                        <a:t>    </a:t>
                      </a:r>
                      <a:r>
                        <a:rPr lang="en-US" altLang="zh-CN" sz="900" u="none" strike="noStrike">
                          <a:effectLst/>
                          <a:latin typeface="+mn-lt"/>
                        </a:rPr>
                        <a:t>10,399,546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a:effectLst/>
                          <a:latin typeface="+mn-lt"/>
                        </a:rPr>
                        <a:t>    </a:t>
                      </a:r>
                      <a:r>
                        <a:rPr lang="en-US" altLang="zh-CN" sz="900" u="none" strike="noStrike">
                          <a:effectLst/>
                          <a:latin typeface="+mn-lt"/>
                        </a:rPr>
                        <a:t>495,365 </a:t>
                      </a:r>
                      <a:endParaRPr lang="en-US" altLang="zh-CN" sz="900" b="0" i="0" u="none" strike="noStrike">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effectLst/>
                          <a:latin typeface="+mn-lt"/>
                        </a:rPr>
                        <a:t> </a:t>
                      </a:r>
                      <a:r>
                        <a:rPr lang="en-US" altLang="zh-CN" sz="900" u="none" strike="noStrike" dirty="0" smtClean="0">
                          <a:effectLst/>
                          <a:latin typeface="+mn-lt"/>
                        </a:rPr>
                        <a:t>201-6,296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effectLst/>
                          <a:latin typeface="+mn-lt"/>
                        </a:rPr>
                        <a:t>    </a:t>
                      </a:r>
                      <a:r>
                        <a:rPr lang="en-US" altLang="zh-CN" sz="900" u="none" strike="noStrike" dirty="0">
                          <a:effectLst/>
                          <a:latin typeface="+mn-lt"/>
                        </a:rPr>
                        <a:t>803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effectLst/>
                          <a:latin typeface="+mn-lt"/>
                        </a:rPr>
                        <a:t>  </a:t>
                      </a:r>
                      <a:r>
                        <a:rPr lang="en-US" altLang="zh-CN" sz="900" u="none" strike="noStrike" dirty="0">
                          <a:effectLst/>
                          <a:latin typeface="+mn-lt"/>
                        </a:rPr>
                        <a:t>1,234 </a:t>
                      </a:r>
                      <a:endParaRPr lang="en-US" altLang="zh-CN" sz="900" b="0" i="0" u="none" strike="noStrike" dirty="0">
                        <a:solidFill>
                          <a:srgbClr val="00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rtl="0" fontAlgn="b"/>
                      <a:r>
                        <a:rPr lang="en-US" sz="1100" b="1" u="none" strike="noStrike" dirty="0">
                          <a:solidFill>
                            <a:srgbClr val="FF0000"/>
                          </a:solidFill>
                          <a:effectLst/>
                          <a:latin typeface="+mn-lt"/>
                        </a:rPr>
                        <a:t>C007118</a:t>
                      </a:r>
                      <a:endParaRPr lang="en-US" sz="1100" b="1" i="0" u="none" strike="noStrike" dirty="0">
                        <a:solidFill>
                          <a:srgbClr val="FF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16,086,108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2,313,538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smtClean="0">
                          <a:solidFill>
                            <a:srgbClr val="FF0000"/>
                          </a:solidFill>
                          <a:effectLst/>
                          <a:latin typeface="+mn-lt"/>
                        </a:rPr>
                        <a:t>200-5,996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438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zh-CN" altLang="en-US" sz="900" u="none" strike="noStrike" dirty="0">
                          <a:solidFill>
                            <a:srgbClr val="FF0000"/>
                          </a:solidFill>
                          <a:effectLst/>
                          <a:latin typeface="+mn-lt"/>
                        </a:rPr>
                        <a:t> </a:t>
                      </a:r>
                      <a:r>
                        <a:rPr lang="en-US" altLang="zh-CN" sz="900" u="none" strike="noStrike" dirty="0">
                          <a:solidFill>
                            <a:srgbClr val="FF0000"/>
                          </a:solidFill>
                          <a:effectLst/>
                          <a:latin typeface="+mn-lt"/>
                        </a:rPr>
                        <a:t>17,736 </a:t>
                      </a:r>
                      <a:endParaRPr lang="en-US" altLang="zh-CN" sz="900" b="0" i="0" u="none" strike="noStrike" dirty="0">
                        <a:solidFill>
                          <a:srgbClr val="FF0000"/>
                        </a:solidFill>
                        <a:effectLst/>
                        <a:latin typeface="+mn-lt"/>
                        <a:ea typeface="宋体" panose="02010600030101010101" pitchFamily="2" charset="-122"/>
                      </a:endParaRPr>
                    </a:p>
                  </a:txBody>
                  <a:tcPr marL="7092" marR="7092" marT="7092"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 name="矩形 2"/>
          <p:cNvSpPr/>
          <p:nvPr/>
        </p:nvSpPr>
        <p:spPr>
          <a:xfrm>
            <a:off x="2267744" y="717680"/>
            <a:ext cx="6713136" cy="338546"/>
          </a:xfrm>
          <a:prstGeom prst="rect">
            <a:avLst/>
          </a:prstGeom>
        </p:spPr>
        <p:txBody>
          <a:bodyPr wrap="square" lIns="91432" tIns="45716" rIns="91432" bIns="45716">
            <a:spAutoFit/>
          </a:bodyPr>
          <a:lstStyle/>
          <a:p>
            <a:r>
              <a:rPr lang="en-US" altLang="zh-CN" sz="1600" b="1" dirty="0">
                <a:solidFill>
                  <a:srgbClr val="5B9BD5"/>
                </a:solidFill>
              </a:rPr>
              <a:t>Non-redundant assembly gene catalogs: 79,716 genes </a:t>
            </a:r>
            <a:r>
              <a:rPr lang="en-US" altLang="zh-CN" sz="1600" dirty="0">
                <a:solidFill>
                  <a:prstClr val="black"/>
                </a:solidFill>
              </a:rPr>
              <a:t>(Length: 200 - 9,424bp)</a:t>
            </a:r>
          </a:p>
        </p:txBody>
      </p:sp>
      <p:sp>
        <p:nvSpPr>
          <p:cNvPr id="6" name="矩形 5"/>
          <p:cNvSpPr/>
          <p:nvPr/>
        </p:nvSpPr>
        <p:spPr>
          <a:xfrm>
            <a:off x="1259632" y="4011910"/>
            <a:ext cx="6585841" cy="553998"/>
          </a:xfrm>
          <a:prstGeom prst="rect">
            <a:avLst/>
          </a:prstGeom>
          <a:ln>
            <a:noFill/>
          </a:ln>
        </p:spPr>
        <p:style>
          <a:lnRef idx="3">
            <a:schemeClr val="lt1"/>
          </a:lnRef>
          <a:fillRef idx="1">
            <a:schemeClr val="accent1"/>
          </a:fillRef>
          <a:effectRef idx="1">
            <a:schemeClr val="accent1"/>
          </a:effectRef>
          <a:fontRef idx="minor">
            <a:schemeClr val="lt1"/>
          </a:fontRef>
        </p:style>
        <p:txBody>
          <a:bodyPr vert="horz" wrap="square" lIns="0" tIns="0" rIns="0" bIns="0" numCol="1" anchor="ctr" anchorCtr="0" compatLnSpc="1">
            <a:prstTxWarp prst="textNoShape">
              <a:avLst/>
            </a:prstTxWarp>
            <a:spAutoFit/>
          </a:bodyPr>
          <a:lstStyle/>
          <a:p>
            <a:pPr defTabSz="685732" eaLnBrk="0" fontAlgn="base" hangingPunct="0">
              <a:spcBef>
                <a:spcPct val="0"/>
              </a:spcBef>
              <a:spcAft>
                <a:spcPct val="0"/>
              </a:spcAft>
            </a:pPr>
            <a:r>
              <a:rPr lang="en-US" altLang="zh-CN" dirty="0"/>
              <a:t>Conclusion </a:t>
            </a:r>
            <a:r>
              <a:rPr lang="en-US" altLang="zh-CN" dirty="0" smtClean="0"/>
              <a:t>(6): </a:t>
            </a:r>
            <a:endParaRPr lang="en-US" altLang="zh-CN" dirty="0"/>
          </a:p>
          <a:p>
            <a:pPr defTabSz="685732" eaLnBrk="0" fontAlgn="base" hangingPunct="0">
              <a:spcBef>
                <a:spcPct val="0"/>
              </a:spcBef>
              <a:spcAft>
                <a:spcPct val="0"/>
              </a:spcAft>
            </a:pPr>
            <a:r>
              <a:rPr lang="en-US" altLang="zh-CN" dirty="0" smtClean="0">
                <a:solidFill>
                  <a:schemeClr val="bg1"/>
                </a:solidFill>
              </a:rPr>
              <a:t>De novo assembly may reveal some new microbial genes.</a:t>
            </a:r>
            <a:endParaRPr lang="zh-CN" altLang="en-US" dirty="0">
              <a:solidFill>
                <a:schemeClr val="bg1"/>
              </a:solidFill>
            </a:endParaRPr>
          </a:p>
        </p:txBody>
      </p:sp>
    </p:spTree>
    <p:extLst>
      <p:ext uri="{BB962C8B-B14F-4D97-AF65-F5344CB8AC3E}">
        <p14:creationId xmlns:p14="http://schemas.microsoft.com/office/powerpoint/2010/main" val="3126575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686" y="760468"/>
            <a:ext cx="3471386" cy="3471386"/>
          </a:xfrm>
          <a:prstGeom prst="rect">
            <a:avLst/>
          </a:prstGeom>
        </p:spPr>
      </p:pic>
      <p:sp>
        <p:nvSpPr>
          <p:cNvPr id="9" name="矩形 3"/>
          <p:cNvSpPr>
            <a:spLocks noChangeArrowheads="1"/>
          </p:cNvSpPr>
          <p:nvPr/>
        </p:nvSpPr>
        <p:spPr bwMode="auto">
          <a:xfrm>
            <a:off x="1247776" y="186764"/>
            <a:ext cx="789622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p>
            <a:pPr defTabSz="311049" eaLnBrk="0" fontAlgn="base" hangingPunct="0">
              <a:spcBef>
                <a:spcPct val="0"/>
              </a:spcBef>
              <a:spcAft>
                <a:spcPct val="0"/>
              </a:spcAft>
            </a:pPr>
            <a:r>
              <a:rPr lang="en-US" altLang="zh-CN" sz="2700" dirty="0">
                <a:solidFill>
                  <a:prstClr val="black"/>
                </a:solidFill>
                <a:latin typeface="Calibri Light" panose="020F0302020204030204"/>
                <a:cs typeface="Calibri" panose="020F0502020204030204" pitchFamily="34" charset="0"/>
              </a:rPr>
              <a:t>Detected genes --- de novo assembly</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20" y="671513"/>
            <a:ext cx="3953493" cy="3953493"/>
          </a:xfrm>
          <a:prstGeom prst="rect">
            <a:avLst/>
          </a:prstGeom>
        </p:spPr>
      </p:pic>
      <p:sp>
        <p:nvSpPr>
          <p:cNvPr id="16" name="文本框 15"/>
          <p:cNvSpPr txBox="1"/>
          <p:nvPr/>
        </p:nvSpPr>
        <p:spPr>
          <a:xfrm>
            <a:off x="790733" y="4507668"/>
            <a:ext cx="3231203" cy="553998"/>
          </a:xfrm>
          <a:prstGeom prst="rect">
            <a:avLst/>
          </a:prstGeom>
          <a:noFill/>
        </p:spPr>
        <p:txBody>
          <a:bodyPr wrap="square" lIns="91432" tIns="45716" rIns="91432" bIns="45716" rtlCol="0">
            <a:spAutoFit/>
          </a:bodyPr>
          <a:lstStyle/>
          <a:p>
            <a:r>
              <a:rPr lang="en-US" altLang="zh-CN" sz="1500" dirty="0">
                <a:solidFill>
                  <a:prstClr val="black"/>
                </a:solidFill>
              </a:rPr>
              <a:t>218 differentially abundant genes with P value&lt;=0.01 (Student t’s test)</a:t>
            </a:r>
            <a:endParaRPr lang="zh-CN" altLang="en-US" sz="1500" dirty="0">
              <a:solidFill>
                <a:prstClr val="black"/>
              </a:solidFill>
            </a:endParaRPr>
          </a:p>
        </p:txBody>
      </p:sp>
      <p:sp>
        <p:nvSpPr>
          <p:cNvPr id="10" name="文本框 9"/>
          <p:cNvSpPr txBox="1"/>
          <p:nvPr/>
        </p:nvSpPr>
        <p:spPr>
          <a:xfrm>
            <a:off x="4801627" y="4117407"/>
            <a:ext cx="4289504" cy="323165"/>
          </a:xfrm>
          <a:prstGeom prst="rect">
            <a:avLst/>
          </a:prstGeom>
          <a:noFill/>
        </p:spPr>
        <p:txBody>
          <a:bodyPr wrap="square" lIns="91432" tIns="45716" rIns="91432" bIns="45716" rtlCol="0">
            <a:spAutoFit/>
          </a:bodyPr>
          <a:lstStyle/>
          <a:p>
            <a:r>
              <a:rPr lang="en-US" altLang="zh-CN" sz="1500" dirty="0">
                <a:solidFill>
                  <a:prstClr val="black"/>
                </a:solidFill>
              </a:rPr>
              <a:t>27 differentially abundant genes with FDR &lt;=0.05</a:t>
            </a:r>
            <a:endParaRPr lang="zh-CN" altLang="en-US" sz="1500" dirty="0">
              <a:solidFill>
                <a:prstClr val="black"/>
              </a:solidFill>
            </a:endParaRPr>
          </a:p>
        </p:txBody>
      </p:sp>
    </p:spTree>
    <p:extLst>
      <p:ext uri="{BB962C8B-B14F-4D97-AF65-F5344CB8AC3E}">
        <p14:creationId xmlns:p14="http://schemas.microsoft.com/office/powerpoint/2010/main" val="361746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172591" y="186763"/>
            <a:ext cx="7073040"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89" rIns="68555" bIns="34289">
            <a:spAutoFit/>
          </a:bodyPr>
          <a:lstStyle/>
          <a:p>
            <a:pPr defTabSz="342749"/>
            <a:r>
              <a:rPr lang="en-US" altLang="zh-CN" sz="2800" dirty="0">
                <a:solidFill>
                  <a:prstClr val="black"/>
                </a:solidFill>
                <a:latin typeface="Calibri Light" panose="020F0302020204030204"/>
              </a:rPr>
              <a:t>Conclusion</a:t>
            </a:r>
          </a:p>
        </p:txBody>
      </p:sp>
      <p:sp>
        <p:nvSpPr>
          <p:cNvPr id="4" name="文本框 3"/>
          <p:cNvSpPr txBox="1"/>
          <p:nvPr/>
        </p:nvSpPr>
        <p:spPr>
          <a:xfrm>
            <a:off x="987918" y="915566"/>
            <a:ext cx="6991471" cy="4008788"/>
          </a:xfrm>
          <a:prstGeom prst="rect">
            <a:avLst/>
          </a:prstGeom>
          <a:noFill/>
        </p:spPr>
        <p:txBody>
          <a:bodyPr wrap="square" lIns="68555" tIns="34289" rIns="68555" bIns="34289" rtlCol="0">
            <a:spAutoFit/>
          </a:bodyPr>
          <a:lstStyle/>
          <a:p>
            <a:pPr marL="257072" indent="-257072" defTabSz="342749">
              <a:buFont typeface="Arial" panose="020B0604020202020204" pitchFamily="34" charset="0"/>
              <a:buChar char="•"/>
            </a:pPr>
            <a:r>
              <a:rPr lang="en-US" altLang="zh-CN" sz="1600" dirty="0" smtClean="0">
                <a:solidFill>
                  <a:prstClr val="black"/>
                </a:solidFill>
              </a:rPr>
              <a:t>The </a:t>
            </a:r>
            <a:r>
              <a:rPr lang="en-US" altLang="zh-CN" sz="1600" dirty="0">
                <a:solidFill>
                  <a:prstClr val="black"/>
                </a:solidFill>
              </a:rPr>
              <a:t>number of non-human reads is more in tumor tissues compared to the matched </a:t>
            </a:r>
            <a:r>
              <a:rPr lang="en-US" altLang="zh-CN" sz="1600" dirty="0" smtClean="0">
                <a:solidFill>
                  <a:prstClr val="black"/>
                </a:solidFill>
              </a:rPr>
              <a:t>blood</a:t>
            </a:r>
          </a:p>
          <a:p>
            <a:pPr marL="257072" indent="-257072" defTabSz="342749">
              <a:buFont typeface="Arial" panose="020B0604020202020204" pitchFamily="34" charset="0"/>
              <a:buChar char="•"/>
            </a:pPr>
            <a:endParaRPr lang="en-US" altLang="zh-CN" sz="1600" dirty="0">
              <a:solidFill>
                <a:prstClr val="black"/>
              </a:solidFill>
            </a:endParaRPr>
          </a:p>
          <a:p>
            <a:pPr marL="257072" indent="-257072" defTabSz="342749">
              <a:buFont typeface="Arial" panose="020B0604020202020204" pitchFamily="34" charset="0"/>
              <a:buChar char="•"/>
            </a:pPr>
            <a:r>
              <a:rPr lang="en-US" altLang="zh-CN" sz="1600" dirty="0">
                <a:solidFill>
                  <a:prstClr val="black"/>
                </a:solidFill>
              </a:rPr>
              <a:t>Reads mapped to </a:t>
            </a:r>
            <a:r>
              <a:rPr lang="en-US" altLang="zh-CN" sz="1600" dirty="0" err="1">
                <a:solidFill>
                  <a:prstClr val="black"/>
                </a:solidFill>
              </a:rPr>
              <a:t>microbiome</a:t>
            </a:r>
            <a:r>
              <a:rPr lang="en-US" altLang="zh-CN" sz="1600" dirty="0">
                <a:solidFill>
                  <a:prstClr val="black"/>
                </a:solidFill>
              </a:rPr>
              <a:t> sequences are significantly higher in tumor tissues compared with paired blood samples</a:t>
            </a:r>
          </a:p>
          <a:p>
            <a:pPr marL="257072" indent="-257072" defTabSz="342749">
              <a:buFont typeface="Arial" panose="020B0604020202020204" pitchFamily="34" charset="0"/>
              <a:buChar char="•"/>
            </a:pPr>
            <a:endParaRPr lang="en-US" altLang="zh-CN" sz="1600" dirty="0">
              <a:solidFill>
                <a:prstClr val="black"/>
              </a:solidFill>
            </a:endParaRPr>
          </a:p>
          <a:p>
            <a:pPr marL="257072" indent="-257072" defTabSz="342749">
              <a:buFont typeface="Arial" panose="020B0604020202020204" pitchFamily="34" charset="0"/>
              <a:buChar char="•"/>
            </a:pPr>
            <a:r>
              <a:rPr lang="en-US" altLang="zh-CN" sz="1600" dirty="0" err="1">
                <a:solidFill>
                  <a:prstClr val="black"/>
                </a:solidFill>
              </a:rPr>
              <a:t>Archaea</a:t>
            </a:r>
            <a:r>
              <a:rPr lang="en-US" altLang="zh-CN" sz="1600" dirty="0">
                <a:solidFill>
                  <a:prstClr val="black"/>
                </a:solidFill>
              </a:rPr>
              <a:t> was the most abundant type of microbes in our samples, and significantly more in tumor tissues compared with the matched blood, while bacteria demonstrated the opposite </a:t>
            </a:r>
            <a:r>
              <a:rPr lang="en-US" altLang="zh-CN" sz="1600" dirty="0" smtClean="0">
                <a:solidFill>
                  <a:prstClr val="black"/>
                </a:solidFill>
              </a:rPr>
              <a:t>result</a:t>
            </a:r>
          </a:p>
          <a:p>
            <a:pPr marL="257072" indent="-257072" defTabSz="342749">
              <a:buFont typeface="Arial" panose="020B0604020202020204" pitchFamily="34" charset="0"/>
              <a:buChar char="•"/>
            </a:pPr>
            <a:endParaRPr lang="en-US" altLang="zh-CN" sz="1600" dirty="0">
              <a:solidFill>
                <a:prstClr val="black"/>
              </a:solidFill>
            </a:endParaRPr>
          </a:p>
          <a:p>
            <a:pPr marL="257072" indent="-257072" defTabSz="342749">
              <a:buFont typeface="Arial" panose="020B0604020202020204" pitchFamily="34" charset="0"/>
              <a:buChar char="•"/>
            </a:pPr>
            <a:r>
              <a:rPr lang="en-US" altLang="zh-CN" sz="1600" dirty="0" smtClean="0">
                <a:solidFill>
                  <a:prstClr val="black"/>
                </a:solidFill>
              </a:rPr>
              <a:t>The microbial species detected in our samples were mostly reported to be associated with human diseases, which validates the accuracy and biological significance of our method </a:t>
            </a:r>
          </a:p>
          <a:p>
            <a:pPr marL="257072" indent="-257072" defTabSz="342749">
              <a:buFont typeface="Arial" panose="020B0604020202020204" pitchFamily="34" charset="0"/>
              <a:buChar char="•"/>
            </a:pPr>
            <a:endParaRPr lang="en-US" altLang="zh-CN" sz="1600" dirty="0">
              <a:solidFill>
                <a:prstClr val="black"/>
              </a:solidFill>
            </a:endParaRPr>
          </a:p>
          <a:p>
            <a:pPr marL="257072" indent="-257072" defTabSz="342749">
              <a:buFont typeface="Arial" panose="020B0604020202020204" pitchFamily="34" charset="0"/>
              <a:buChar char="•"/>
            </a:pPr>
            <a:r>
              <a:rPr lang="en-US" altLang="zh-CN" sz="1600" dirty="0" smtClean="0">
                <a:solidFill>
                  <a:prstClr val="black"/>
                </a:solidFill>
              </a:rPr>
              <a:t>We also found differentially abundant genes </a:t>
            </a:r>
            <a:r>
              <a:rPr lang="en-US" altLang="zh-CN" sz="1600" dirty="0">
                <a:solidFill>
                  <a:prstClr val="black"/>
                </a:solidFill>
              </a:rPr>
              <a:t>associated specific </a:t>
            </a:r>
            <a:r>
              <a:rPr lang="en-US" altLang="zh-CN" sz="1600" dirty="0" smtClean="0">
                <a:solidFill>
                  <a:prstClr val="black"/>
                </a:solidFill>
              </a:rPr>
              <a:t>functions between tumor tissues and the matched blood</a:t>
            </a:r>
            <a:endParaRPr lang="en-US" altLang="zh-CN" sz="1600" dirty="0">
              <a:solidFill>
                <a:prstClr val="black"/>
              </a:solidFill>
            </a:endParaRPr>
          </a:p>
        </p:txBody>
      </p:sp>
    </p:spTree>
    <p:extLst>
      <p:ext uri="{BB962C8B-B14F-4D97-AF65-F5344CB8AC3E}">
        <p14:creationId xmlns:p14="http://schemas.microsoft.com/office/powerpoint/2010/main" val="574021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172591" y="186763"/>
            <a:ext cx="707304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89" rIns="68555" bIns="34289">
            <a:spAutoFit/>
          </a:bodyPr>
          <a:lstStyle/>
          <a:p>
            <a:pPr defTabSz="342749"/>
            <a:r>
              <a:rPr lang="en-US" altLang="zh-CN" sz="2700" dirty="0">
                <a:solidFill>
                  <a:prstClr val="black"/>
                </a:solidFill>
                <a:latin typeface="Calibri Light" panose="020F0302020204030204"/>
              </a:rPr>
              <a:t> Future Work</a:t>
            </a:r>
          </a:p>
        </p:txBody>
      </p:sp>
      <p:sp>
        <p:nvSpPr>
          <p:cNvPr id="3" name="五边形 2"/>
          <p:cNvSpPr/>
          <p:nvPr/>
        </p:nvSpPr>
        <p:spPr>
          <a:xfrm>
            <a:off x="0" y="257226"/>
            <a:ext cx="979840" cy="343822"/>
          </a:xfrm>
          <a:prstGeom prst="homePlate">
            <a:avLst/>
          </a:prstGeom>
          <a:solidFill>
            <a:schemeClr val="accent1"/>
          </a:solidFill>
          <a:ln w="12700" cap="flat" cmpd="sng" algn="ctr">
            <a:noFill/>
            <a:prstDash val="solid"/>
            <a:miter lim="800000"/>
          </a:ln>
          <a:effectLst/>
        </p:spPr>
        <p:txBody>
          <a:bodyPr lIns="68555" tIns="34289" rIns="68555" bIns="34289" rtlCol="0" anchor="ctr"/>
          <a:lstStyle/>
          <a:p>
            <a:pPr defTabSz="621902">
              <a:defRPr/>
            </a:pPr>
            <a:endParaRPr lang="en-US" altLang="zh-CN" sz="1200" kern="0" dirty="0">
              <a:solidFill>
                <a:prstClr val="black"/>
              </a:solidFill>
            </a:endParaRPr>
          </a:p>
        </p:txBody>
      </p:sp>
      <p:sp>
        <p:nvSpPr>
          <p:cNvPr id="5" name="内容占位符 2"/>
          <p:cNvSpPr txBox="1">
            <a:spLocks/>
          </p:cNvSpPr>
          <p:nvPr/>
        </p:nvSpPr>
        <p:spPr>
          <a:xfrm>
            <a:off x="827584" y="687039"/>
            <a:ext cx="8175837" cy="3263504"/>
          </a:xfrm>
          <a:prstGeom prst="rect">
            <a:avLst/>
          </a:prstGeom>
        </p:spPr>
        <p:txBody>
          <a:bodyPr>
            <a:normAutofit/>
          </a:bodyPr>
          <a:lstStyle>
            <a:lvl1pPr marL="171350" indent="-171350" algn="l" defTabSz="68537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9" indent="-171350" algn="l" defTabSz="6853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24" indent="-171350" algn="l" defTabSz="6853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00"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077"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775"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463"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150"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849"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altLang="zh-CN" sz="2400" dirty="0" smtClean="0">
                <a:sym typeface="Wingdings" panose="05000000000000000000" pitchFamily="2" charset="2"/>
              </a:rPr>
              <a:t>CPDR WGS data</a:t>
            </a:r>
          </a:p>
          <a:p>
            <a:pPr>
              <a:buFont typeface="Wingdings" panose="05000000000000000000" pitchFamily="2" charset="2"/>
              <a:buChar char="Ø"/>
            </a:pPr>
            <a:r>
              <a:rPr lang="en-US" altLang="zh-CN" sz="1600" dirty="0" smtClean="0">
                <a:solidFill>
                  <a:prstClr val="black"/>
                </a:solidFill>
              </a:rPr>
              <a:t>Blast </a:t>
            </a:r>
            <a:r>
              <a:rPr lang="en-US" altLang="zh-CN" sz="1600" dirty="0">
                <a:solidFill>
                  <a:prstClr val="black"/>
                </a:solidFill>
              </a:rPr>
              <a:t>the IGC and assembly genes with NCBI non-redundant protein databases for taxonomy </a:t>
            </a:r>
            <a:r>
              <a:rPr lang="en-US" altLang="zh-CN" sz="1600" dirty="0" smtClean="0">
                <a:solidFill>
                  <a:prstClr val="black"/>
                </a:solidFill>
              </a:rPr>
              <a:t>annotation</a:t>
            </a:r>
          </a:p>
          <a:p>
            <a:pPr>
              <a:buFont typeface="Wingdings" panose="05000000000000000000" pitchFamily="2" charset="2"/>
              <a:buChar char="Ø"/>
            </a:pPr>
            <a:r>
              <a:rPr lang="en-US" altLang="zh-CN" sz="1600" dirty="0" smtClean="0">
                <a:solidFill>
                  <a:prstClr val="black"/>
                </a:solidFill>
              </a:rPr>
              <a:t>Combine </a:t>
            </a:r>
            <a:r>
              <a:rPr lang="en-US" altLang="zh-CN" sz="1600" dirty="0">
                <a:solidFill>
                  <a:prstClr val="black"/>
                </a:solidFill>
              </a:rPr>
              <a:t>the results from multiple </a:t>
            </a:r>
            <a:r>
              <a:rPr lang="en-US" altLang="zh-CN" sz="1600" dirty="0" smtClean="0">
                <a:solidFill>
                  <a:prstClr val="black"/>
                </a:solidFill>
              </a:rPr>
              <a:t>databases</a:t>
            </a:r>
          </a:p>
          <a:p>
            <a:pPr>
              <a:buFont typeface="Wingdings" panose="05000000000000000000" pitchFamily="2" charset="2"/>
              <a:buChar char="Ø"/>
            </a:pPr>
            <a:r>
              <a:rPr lang="en-US" altLang="zh-CN" sz="1600" dirty="0">
                <a:solidFill>
                  <a:prstClr val="black"/>
                </a:solidFill>
              </a:rPr>
              <a:t>Improve the procedures of microbes identification </a:t>
            </a:r>
            <a:r>
              <a:rPr lang="en-US" altLang="zh-CN" sz="1600" dirty="0" smtClean="0">
                <a:solidFill>
                  <a:prstClr val="black"/>
                </a:solidFill>
              </a:rPr>
              <a:t>workflow</a:t>
            </a:r>
          </a:p>
          <a:p>
            <a:pPr marL="0" indent="0">
              <a:buNone/>
            </a:pPr>
            <a:endParaRPr lang="en-US" altLang="zh-CN" sz="2400" dirty="0" smtClean="0">
              <a:sym typeface="Wingdings" panose="05000000000000000000" pitchFamily="2" charset="2"/>
            </a:endParaRPr>
          </a:p>
          <a:p>
            <a:pPr defTabSz="310922" eaLnBrk="0" fontAlgn="base" hangingPunct="0">
              <a:spcBef>
                <a:spcPct val="0"/>
              </a:spcBef>
              <a:spcAft>
                <a:spcPct val="0"/>
              </a:spcAft>
            </a:pPr>
            <a:r>
              <a:rPr lang="en-US" altLang="zh-CN" sz="2400" dirty="0" err="1" smtClean="0">
                <a:solidFill>
                  <a:prstClr val="black"/>
                </a:solidFill>
              </a:rPr>
              <a:t>Microbiome</a:t>
            </a:r>
            <a:r>
              <a:rPr lang="en-US" altLang="zh-CN" sz="2400" dirty="0" smtClean="0">
                <a:solidFill>
                  <a:prstClr val="black"/>
                </a:solidFill>
              </a:rPr>
              <a:t> of more </a:t>
            </a:r>
            <a:r>
              <a:rPr lang="en-US" altLang="zh-CN" sz="2400" dirty="0">
                <a:solidFill>
                  <a:prstClr val="black"/>
                </a:solidFill>
              </a:rPr>
              <a:t>prostate cancer samples </a:t>
            </a:r>
            <a:endParaRPr lang="en-US" altLang="zh-CN" sz="1600" dirty="0" smtClean="0"/>
          </a:p>
          <a:p>
            <a:pPr>
              <a:buFont typeface="Wingdings" panose="05000000000000000000" pitchFamily="2" charset="2"/>
              <a:buChar char="Ø"/>
            </a:pPr>
            <a:r>
              <a:rPr lang="en-US" altLang="zh-CN" sz="1600" dirty="0" err="1">
                <a:solidFill>
                  <a:prstClr val="black"/>
                </a:solidFill>
              </a:rPr>
              <a:t>Microbiome</a:t>
            </a:r>
            <a:r>
              <a:rPr lang="en-US" altLang="zh-CN" sz="1600" dirty="0">
                <a:solidFill>
                  <a:prstClr val="black"/>
                </a:solidFill>
              </a:rPr>
              <a:t> </a:t>
            </a:r>
            <a:r>
              <a:rPr lang="en-US" altLang="zh-CN" sz="1600" dirty="0" smtClean="0">
                <a:solidFill>
                  <a:prstClr val="black"/>
                </a:solidFill>
              </a:rPr>
              <a:t>profile</a:t>
            </a:r>
            <a:r>
              <a:rPr lang="en-US" altLang="zh-CN" sz="1600" dirty="0" smtClean="0">
                <a:solidFill>
                  <a:srgbClr val="FF0000"/>
                </a:solidFill>
                <a:cs typeface="Calibri" panose="020F0502020204030204" pitchFamily="34" charset="0"/>
              </a:rPr>
              <a:t> </a:t>
            </a:r>
            <a:r>
              <a:rPr lang="en-US" altLang="zh-CN" sz="1600" dirty="0">
                <a:solidFill>
                  <a:prstClr val="black"/>
                </a:solidFill>
                <a:cs typeface="Calibri" panose="020F0502020204030204" pitchFamily="34" charset="0"/>
              </a:rPr>
              <a:t>in </a:t>
            </a:r>
            <a:r>
              <a:rPr lang="en-US" altLang="zh-CN" sz="1600" dirty="0" smtClean="0">
                <a:solidFill>
                  <a:prstClr val="black"/>
                </a:solidFill>
                <a:cs typeface="Calibri" panose="020F0502020204030204" pitchFamily="34" charset="0"/>
              </a:rPr>
              <a:t>Chinese prostate cancer patients</a:t>
            </a:r>
            <a:endParaRPr lang="en-US" altLang="zh-CN" sz="1600" dirty="0"/>
          </a:p>
          <a:p>
            <a:pPr>
              <a:buFont typeface="Wingdings" panose="05000000000000000000" pitchFamily="2" charset="2"/>
              <a:buChar char="Ø"/>
            </a:pPr>
            <a:r>
              <a:rPr lang="en-US" altLang="zh-CN" sz="1600" dirty="0" smtClean="0"/>
              <a:t>Compare target sequencing with WGS</a:t>
            </a:r>
            <a:endParaRPr lang="en-US" altLang="zh-CN" sz="1600" dirty="0"/>
          </a:p>
          <a:p>
            <a:pPr>
              <a:buFont typeface="Wingdings" panose="05000000000000000000" pitchFamily="2" charset="2"/>
              <a:buChar char="Ø"/>
            </a:pPr>
            <a:endParaRPr lang="en-US" altLang="zh-CN" sz="1600" dirty="0" smtClean="0">
              <a:sym typeface="Wingdings" panose="05000000000000000000" pitchFamily="2" charset="2"/>
            </a:endParaRPr>
          </a:p>
          <a:p>
            <a:pPr defTabSz="310922" eaLnBrk="0" fontAlgn="base" hangingPunct="0">
              <a:spcBef>
                <a:spcPct val="0"/>
              </a:spcBef>
              <a:spcAft>
                <a:spcPct val="0"/>
              </a:spcAft>
              <a:buFont typeface="Wingdings" panose="05000000000000000000" pitchFamily="2" charset="2"/>
              <a:buChar char="Ø"/>
            </a:pPr>
            <a:endParaRPr lang="en-US" altLang="zh-CN" sz="1600" dirty="0" smtClean="0"/>
          </a:p>
          <a:p>
            <a:pPr defTabSz="310922" eaLnBrk="0" fontAlgn="base" hangingPunct="0">
              <a:spcBef>
                <a:spcPct val="0"/>
              </a:spcBef>
              <a:spcAft>
                <a:spcPct val="0"/>
              </a:spcAft>
            </a:pPr>
            <a:endParaRPr lang="en-US" altLang="zh-CN" sz="2400" dirty="0" smtClean="0">
              <a:cs typeface="Calibri" panose="020F0502020204030204" pitchFamily="34" charset="0"/>
            </a:endParaRPr>
          </a:p>
          <a:p>
            <a:endParaRPr lang="en-US" altLang="zh-CN" sz="2400" dirty="0">
              <a:sym typeface="Wingdings" panose="05000000000000000000" pitchFamily="2" charset="2"/>
            </a:endParaRPr>
          </a:p>
        </p:txBody>
      </p:sp>
      <p:graphicFrame>
        <p:nvGraphicFramePr>
          <p:cNvPr id="6" name="表格 5"/>
          <p:cNvGraphicFramePr>
            <a:graphicFrameLocks noGrp="1"/>
          </p:cNvGraphicFramePr>
          <p:nvPr>
            <p:extLst>
              <p:ext uri="{D42A27DB-BD31-4B8C-83A1-F6EECF244321}">
                <p14:modId xmlns:p14="http://schemas.microsoft.com/office/powerpoint/2010/main" val="1174993358"/>
              </p:ext>
            </p:extLst>
          </p:nvPr>
        </p:nvGraphicFramePr>
        <p:xfrm>
          <a:off x="1116851" y="3723878"/>
          <a:ext cx="7128780" cy="1249680"/>
        </p:xfrm>
        <a:graphic>
          <a:graphicData uri="http://schemas.openxmlformats.org/drawingml/2006/table">
            <a:tbl>
              <a:tblPr firstRow="1" bandRow="1">
                <a:tableStyleId>{5C22544A-7EE6-4342-B048-85BDC9FD1C3A}</a:tableStyleId>
              </a:tblPr>
              <a:tblGrid>
                <a:gridCol w="3479586">
                  <a:extLst>
                    <a:ext uri="{9D8B030D-6E8A-4147-A177-3AD203B41FA5}">
                      <a16:colId xmlns:a16="http://schemas.microsoft.com/office/drawing/2014/main" val="20000"/>
                    </a:ext>
                  </a:extLst>
                </a:gridCol>
                <a:gridCol w="3649194">
                  <a:extLst>
                    <a:ext uri="{9D8B030D-6E8A-4147-A177-3AD203B41FA5}">
                      <a16:colId xmlns:a16="http://schemas.microsoft.com/office/drawing/2014/main" val="20001"/>
                    </a:ext>
                  </a:extLst>
                </a:gridCol>
              </a:tblGrid>
              <a:tr h="335280">
                <a:tc>
                  <a:txBody>
                    <a:bodyPr/>
                    <a:lstStyle/>
                    <a:p>
                      <a:r>
                        <a:rPr lang="en-US" altLang="zh-CN" sz="1600" dirty="0" smtClean="0">
                          <a:solidFill>
                            <a:schemeClr val="tx1"/>
                          </a:solidFill>
                        </a:rPr>
                        <a:t>Experiment</a:t>
                      </a:r>
                      <a:endParaRPr lang="zh-CN" altLang="en-US" sz="1600" dirty="0">
                        <a:solidFill>
                          <a:schemeClr val="tx1"/>
                        </a:solidFill>
                      </a:endParaRPr>
                    </a:p>
                  </a:txBody>
                  <a:tcPr/>
                </a:tc>
                <a:tc>
                  <a:txBody>
                    <a:bodyPr/>
                    <a:lstStyle/>
                    <a:p>
                      <a:r>
                        <a:rPr lang="en-US" altLang="zh-CN" sz="1600" dirty="0" smtClean="0">
                          <a:solidFill>
                            <a:schemeClr val="tx1"/>
                          </a:solidFill>
                        </a:rPr>
                        <a:t>Tissue sample</a:t>
                      </a:r>
                      <a:endParaRPr lang="zh-CN" altLang="en-US" sz="1600" b="1"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WGS </a:t>
                      </a:r>
                      <a:endParaRPr lang="zh-CN" altLang="en-US" sz="1600"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10 matched tumor</a:t>
                      </a:r>
                      <a:r>
                        <a:rPr lang="en-US" altLang="zh-CN" sz="1600" baseline="0" dirty="0" smtClean="0">
                          <a:solidFill>
                            <a:schemeClr val="tx1"/>
                          </a:solidFill>
                        </a:rPr>
                        <a:t> and normal pairs</a:t>
                      </a:r>
                      <a:endParaRPr lang="zh-CN" altLang="en-US" sz="1600" dirty="0" smtClean="0">
                        <a:solidFill>
                          <a:schemeClr val="tx1"/>
                        </a:solidFill>
                      </a:endParaRPr>
                    </a:p>
                  </a:txBody>
                  <a:tcPr/>
                </a:tc>
                <a:extLst>
                  <a:ext uri="{0D108BD9-81ED-4DB2-BD59-A6C34878D82A}">
                    <a16:rowId xmlns:a16="http://schemas.microsoft.com/office/drawing/2014/main" val="10001"/>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Target sequencing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t>(</a:t>
                      </a:r>
                      <a:r>
                        <a:rPr lang="en-US" altLang="zh-CN" sz="1600" dirty="0" smtClean="0">
                          <a:solidFill>
                            <a:schemeClr val="tx1"/>
                          </a:solidFill>
                        </a:rPr>
                        <a:t>design specific sequences </a:t>
                      </a:r>
                      <a:r>
                        <a:rPr lang="en-US" altLang="zh-CN" sz="1600" dirty="0" smtClean="0"/>
                        <a:t>for microbes)</a:t>
                      </a:r>
                      <a:endParaRPr lang="zh-CN" alt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smtClean="0">
                          <a:solidFill>
                            <a:schemeClr val="tx1"/>
                          </a:solidFill>
                        </a:rPr>
                        <a:t>100 tumors</a:t>
                      </a:r>
                      <a:endParaRPr lang="zh-CN" altLang="en-US" sz="1600" kern="1200" dirty="0" smtClean="0">
                        <a:solidFill>
                          <a:schemeClr val="tx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79929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589809" y="2010641"/>
            <a:ext cx="6670964" cy="761747"/>
          </a:xfrm>
          <a:prstGeom prst="rect">
            <a:avLst/>
          </a:prstGeom>
          <a:noFill/>
        </p:spPr>
        <p:txBody>
          <a:bodyPr wrap="square" lIns="68580" tIns="34290" rIns="68580" bIns="34290" rtlCol="0">
            <a:spAutoFit/>
          </a:bodyPr>
          <a:lstStyle/>
          <a:p>
            <a:r>
              <a:rPr lang="en-US" altLang="zh-CN" sz="4500" dirty="0">
                <a:latin typeface="+mj-lt"/>
              </a:rPr>
              <a:t>Thanks for your attention!</a:t>
            </a:r>
            <a:endParaRPr lang="zh-CN" altLang="en-US" sz="4500" dirty="0">
              <a:latin typeface="+mj-lt"/>
            </a:endParaRPr>
          </a:p>
        </p:txBody>
      </p:sp>
    </p:spTree>
    <p:extLst>
      <p:ext uri="{BB962C8B-B14F-4D97-AF65-F5344CB8AC3E}">
        <p14:creationId xmlns:p14="http://schemas.microsoft.com/office/powerpoint/2010/main" val="662507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574165" y="993898"/>
            <a:ext cx="8027396" cy="2105928"/>
          </a:xfrm>
          <a:prstGeom prst="rect">
            <a:avLst/>
          </a:prstGeom>
        </p:spPr>
        <p:txBody>
          <a:bodyPr vert="horz" lIns="91367" tIns="91367" rIns="91367" bIns="91367" rtlCol="0" anchor="b" anchorCtr="0">
            <a:noAutofit/>
          </a:bodyPr>
          <a:lstStyle/>
          <a:p>
            <a:r>
              <a:rPr lang="en-US" altLang="zh-CN" b="1" dirty="0"/>
              <a:t>CPDR-PICB-NCI (originally, </a:t>
            </a:r>
            <a:r>
              <a:rPr lang="en-US" altLang="zh-CN" b="1" dirty="0">
                <a:cs typeface="Arial" panose="020B0604020202020204" pitchFamily="34" charset="0"/>
              </a:rPr>
              <a:t>SIBS-NCI-CPDR)</a:t>
            </a:r>
            <a:r>
              <a:rPr lang="en-US" altLang="zh-CN" b="1" dirty="0"/>
              <a:t> </a:t>
            </a:r>
            <a:r>
              <a:rPr lang="en-US" altLang="zh-CN" b="1" dirty="0" smtClean="0"/>
              <a:t>collaboration project</a:t>
            </a:r>
            <a:endParaRPr lang="zh-CN" altLang="en-US" b="1" dirty="0"/>
          </a:p>
        </p:txBody>
      </p:sp>
      <p:grpSp>
        <p:nvGrpSpPr>
          <p:cNvPr id="62" name="Shape 62"/>
          <p:cNvGrpSpPr/>
          <p:nvPr/>
        </p:nvGrpSpPr>
        <p:grpSpPr>
          <a:xfrm>
            <a:off x="1299166"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dirty="0"/>
            </a:p>
          </p:txBody>
        </p:sp>
      </p:grpSp>
      <p:sp>
        <p:nvSpPr>
          <p:cNvPr id="12" name="副标题 2"/>
          <p:cNvSpPr txBox="1">
            <a:spLocks/>
          </p:cNvSpPr>
          <p:nvPr/>
        </p:nvSpPr>
        <p:spPr>
          <a:xfrm>
            <a:off x="3754466" y="3853822"/>
            <a:ext cx="3945868" cy="1057466"/>
          </a:xfrm>
          <a:prstGeom prst="rect">
            <a:avLst/>
          </a:prstGeom>
        </p:spPr>
        <p:txBody>
          <a:bodyPr lIns="68537" tIns="34289" rIns="68537" bIns="34289">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t>Qingyu Xiao, Yidi </a:t>
            </a:r>
            <a:r>
              <a:rPr lang="en-US" altLang="zh-CN" dirty="0" smtClean="0"/>
              <a:t>Sun, Hong Li</a:t>
            </a:r>
            <a:endParaRPr lang="en-US" altLang="zh-CN" dirty="0"/>
          </a:p>
          <a:p>
            <a:pPr marL="0" indent="0" algn="ctr">
              <a:buNone/>
            </a:pPr>
            <a:r>
              <a:rPr lang="en-US" altLang="zh-CN" dirty="0"/>
              <a:t>Yixue Li, </a:t>
            </a:r>
            <a:r>
              <a:rPr lang="en-US" altLang="zh-CN" dirty="0" smtClean="0"/>
              <a:t>Guoping  Zhao</a:t>
            </a:r>
          </a:p>
          <a:p>
            <a:pPr marL="0" indent="0" algn="ctr">
              <a:buNone/>
            </a:pPr>
            <a:r>
              <a:rPr lang="en-US" altLang="zh-CN" dirty="0" smtClean="0"/>
              <a:t>March 7, 2017</a:t>
            </a:r>
            <a:endParaRPr lang="en-US" altLang="zh-CN" dirty="0">
              <a:solidFill>
                <a:prstClr val="black"/>
              </a:solidFill>
            </a:endParaRPr>
          </a:p>
          <a:p>
            <a:pPr marL="0" indent="0" algn="ctr">
              <a:buNone/>
            </a:pPr>
            <a:endParaRPr lang="zh-CN" altLang="en-US" dirty="0"/>
          </a:p>
        </p:txBody>
      </p:sp>
      <p:sp>
        <p:nvSpPr>
          <p:cNvPr id="13" name="矩形 12"/>
          <p:cNvSpPr/>
          <p:nvPr/>
        </p:nvSpPr>
        <p:spPr>
          <a:xfrm>
            <a:off x="213828" y="236082"/>
            <a:ext cx="3544000" cy="346249"/>
          </a:xfrm>
          <a:prstGeom prst="rect">
            <a:avLst/>
          </a:prstGeom>
        </p:spPr>
        <p:txBody>
          <a:bodyPr wrap="none" lIns="68537" tIns="34289" rIns="68537" bIns="34289">
            <a:spAutoFit/>
          </a:bodyPr>
          <a:lstStyle/>
          <a:p>
            <a:r>
              <a:rPr lang="en-US" altLang="zh-CN" dirty="0">
                <a:solidFill>
                  <a:schemeClr val="bg2">
                    <a:lumMod val="75000"/>
                  </a:schemeClr>
                </a:solidFill>
              </a:rPr>
              <a:t>CPDR-PICB-NCI collaboration project</a:t>
            </a:r>
            <a:endParaRPr lang="zh-CN" altLang="en-US" dirty="0">
              <a:solidFill>
                <a:schemeClr val="bg2">
                  <a:lumMod val="75000"/>
                </a:schemeClr>
              </a:solidFill>
            </a:endParaRPr>
          </a:p>
        </p:txBody>
      </p:sp>
    </p:spTree>
    <p:extLst>
      <p:ext uri="{BB962C8B-B14F-4D97-AF65-F5344CB8AC3E}">
        <p14:creationId xmlns:p14="http://schemas.microsoft.com/office/powerpoint/2010/main" val="292376169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474075" y="1736471"/>
            <a:ext cx="1910630" cy="72590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prstClr val="black"/>
                </a:solidFill>
              </a:rPr>
              <a:t>Identification</a:t>
            </a:r>
            <a:r>
              <a:rPr lang="zh-CN" altLang="en-US" sz="1500" b="1" dirty="0">
                <a:solidFill>
                  <a:prstClr val="black"/>
                </a:solidFill>
              </a:rPr>
              <a:t> </a:t>
            </a:r>
            <a:r>
              <a:rPr lang="en-US" altLang="zh-CN" sz="1500" b="1" dirty="0">
                <a:solidFill>
                  <a:prstClr val="black"/>
                </a:solidFill>
              </a:rPr>
              <a:t>of  other potential drivers </a:t>
            </a:r>
          </a:p>
        </p:txBody>
      </p:sp>
      <p:sp>
        <p:nvSpPr>
          <p:cNvPr id="4" name="标题 3"/>
          <p:cNvSpPr>
            <a:spLocks noGrp="1"/>
          </p:cNvSpPr>
          <p:nvPr>
            <p:ph type="title"/>
          </p:nvPr>
        </p:nvSpPr>
        <p:spPr>
          <a:xfrm>
            <a:off x="318577" y="281607"/>
            <a:ext cx="1558292" cy="783214"/>
          </a:xfrm>
        </p:spPr>
        <p:txBody>
          <a:bodyPr>
            <a:normAutofit fontScale="90000"/>
          </a:bodyPr>
          <a:lstStyle/>
          <a:p>
            <a:r>
              <a:rPr lang="en-US" altLang="zh-CN" sz="3000" b="1" dirty="0">
                <a:solidFill>
                  <a:srgbClr val="C00000"/>
                </a:solidFill>
              </a:rPr>
              <a:t>Project </a:t>
            </a:r>
            <a:br>
              <a:rPr lang="en-US" altLang="zh-CN" sz="3000" b="1" dirty="0">
                <a:solidFill>
                  <a:srgbClr val="C00000"/>
                </a:solidFill>
              </a:rPr>
            </a:br>
            <a:r>
              <a:rPr lang="en-US" altLang="zh-CN" sz="3000" b="1" dirty="0">
                <a:solidFill>
                  <a:srgbClr val="C00000"/>
                </a:solidFill>
              </a:rPr>
              <a:t>overview</a:t>
            </a:r>
            <a:endParaRPr lang="zh-CN" altLang="en-US" sz="3000" b="1" dirty="0">
              <a:solidFill>
                <a:srgbClr val="C00000"/>
              </a:solidFill>
            </a:endParaRPr>
          </a:p>
        </p:txBody>
      </p:sp>
      <p:sp>
        <p:nvSpPr>
          <p:cNvPr id="6" name="内容占位符 2"/>
          <p:cNvSpPr txBox="1">
            <a:spLocks/>
          </p:cNvSpPr>
          <p:nvPr/>
        </p:nvSpPr>
        <p:spPr>
          <a:xfrm>
            <a:off x="637333" y="1064821"/>
            <a:ext cx="7886700" cy="3364706"/>
          </a:xfrm>
          <a:prstGeom prst="rect">
            <a:avLst/>
          </a:prstGeom>
        </p:spPr>
        <p:txBody>
          <a:bodyPr lIns="68537" tIns="34289" rIns="68537" bIns="34289"/>
          <a:lst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dirty="0" smtClean="0"/>
          </a:p>
        </p:txBody>
      </p:sp>
      <p:cxnSp>
        <p:nvCxnSpPr>
          <p:cNvPr id="7" name="直接箭头连接符 6"/>
          <p:cNvCxnSpPr/>
          <p:nvPr/>
        </p:nvCxnSpPr>
        <p:spPr>
          <a:xfrm flipV="1">
            <a:off x="2043997" y="1580849"/>
            <a:ext cx="1087844" cy="5388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97299" y="2839962"/>
            <a:ext cx="960279" cy="4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065074" y="3715082"/>
            <a:ext cx="981874" cy="4021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59334" y="2409585"/>
            <a:ext cx="1248584" cy="687622"/>
          </a:xfrm>
          <a:prstGeom prst="rect">
            <a:avLst/>
          </a:prstGeom>
          <a:noFill/>
          <a:ln w="19050">
            <a:noFill/>
          </a:ln>
        </p:spPr>
        <p:txBody>
          <a:bodyPr wrap="square" lIns="68537" tIns="34289" rIns="68537" bIns="34289" rtlCol="0">
            <a:spAutoFit/>
          </a:bodyPr>
          <a:lstStyle/>
          <a:p>
            <a:pPr algn="ctr">
              <a:lnSpc>
                <a:spcPts val="1600"/>
              </a:lnSpc>
            </a:pPr>
            <a:r>
              <a:rPr lang="en-US" altLang="zh-CN" sz="1600" dirty="0" err="1"/>
              <a:t>Transcrip</a:t>
            </a:r>
            <a:r>
              <a:rPr lang="en-US" altLang="zh-CN" sz="1600" dirty="0"/>
              <a:t>-tome</a:t>
            </a:r>
          </a:p>
          <a:p>
            <a:pPr algn="ctr">
              <a:lnSpc>
                <a:spcPts val="1600"/>
              </a:lnSpc>
            </a:pPr>
            <a:r>
              <a:rPr lang="en-US" altLang="zh-CN" sz="1600" dirty="0"/>
              <a:t> level</a:t>
            </a:r>
            <a:endParaRPr lang="zh-CN" altLang="en-US" sz="1600" dirty="0"/>
          </a:p>
        </p:txBody>
      </p:sp>
      <p:sp>
        <p:nvSpPr>
          <p:cNvPr id="13" name="文本框 12"/>
          <p:cNvSpPr txBox="1"/>
          <p:nvPr/>
        </p:nvSpPr>
        <p:spPr>
          <a:xfrm rot="19788816">
            <a:off x="2087297" y="1400463"/>
            <a:ext cx="913161" cy="482438"/>
          </a:xfrm>
          <a:prstGeom prst="rect">
            <a:avLst/>
          </a:prstGeom>
          <a:noFill/>
        </p:spPr>
        <p:txBody>
          <a:bodyPr wrap="square" lIns="68537" tIns="34289" rIns="68537" bIns="34289" rtlCol="0">
            <a:spAutoFit/>
          </a:bodyPr>
          <a:lstStyle/>
          <a:p>
            <a:pPr algn="ctr">
              <a:lnSpc>
                <a:spcPts val="1600"/>
              </a:lnSpc>
            </a:pPr>
            <a:r>
              <a:rPr lang="en-US" altLang="zh-CN" sz="1600" dirty="0"/>
              <a:t>Genomic level</a:t>
            </a:r>
          </a:p>
        </p:txBody>
      </p:sp>
      <p:sp>
        <p:nvSpPr>
          <p:cNvPr id="15" name="矩形 14"/>
          <p:cNvSpPr/>
          <p:nvPr/>
        </p:nvSpPr>
        <p:spPr>
          <a:xfrm>
            <a:off x="2914946" y="2602093"/>
            <a:ext cx="1080990" cy="761745"/>
          </a:xfrm>
          <a:prstGeom prst="rect">
            <a:avLst/>
          </a:prstGeom>
        </p:spPr>
        <p:txBody>
          <a:bodyPr wrap="none" lIns="68537" tIns="34289" rIns="68537" bIns="34289">
            <a:spAutoFit/>
          </a:bodyPr>
          <a:lstStyle/>
          <a:p>
            <a:pPr algn="ctr"/>
            <a:r>
              <a:rPr lang="en-US" altLang="zh-CN" sz="1500" dirty="0"/>
              <a:t>mRNA</a:t>
            </a:r>
          </a:p>
          <a:p>
            <a:pPr algn="ctr"/>
            <a:r>
              <a:rPr lang="en-US" altLang="zh-CN" sz="1500" dirty="0">
                <a:solidFill>
                  <a:srgbClr val="C00000"/>
                </a:solidFill>
              </a:rPr>
              <a:t>methylation</a:t>
            </a:r>
          </a:p>
          <a:p>
            <a:pPr algn="ctr"/>
            <a:r>
              <a:rPr lang="en-US" altLang="zh-CN" sz="1500" dirty="0">
                <a:solidFill>
                  <a:srgbClr val="C00000"/>
                </a:solidFill>
              </a:rPr>
              <a:t>MicroRNA</a:t>
            </a:r>
          </a:p>
        </p:txBody>
      </p:sp>
      <p:sp>
        <p:nvSpPr>
          <p:cNvPr id="16" name="文本框 15"/>
          <p:cNvSpPr txBox="1"/>
          <p:nvPr/>
        </p:nvSpPr>
        <p:spPr>
          <a:xfrm>
            <a:off x="3004574" y="3990496"/>
            <a:ext cx="1220103" cy="300080"/>
          </a:xfrm>
          <a:prstGeom prst="rect">
            <a:avLst/>
          </a:prstGeom>
          <a:noFill/>
        </p:spPr>
        <p:txBody>
          <a:bodyPr wrap="square" lIns="68537" tIns="34289" rIns="68537" bIns="34289" rtlCol="0">
            <a:spAutoFit/>
          </a:bodyPr>
          <a:lstStyle/>
          <a:p>
            <a:pPr algn="ctr"/>
            <a:r>
              <a:rPr lang="en-US" altLang="zh-CN" sz="1500" dirty="0"/>
              <a:t>Microbiome</a:t>
            </a:r>
          </a:p>
        </p:txBody>
      </p:sp>
      <p:sp>
        <p:nvSpPr>
          <p:cNvPr id="23" name="文本框 22"/>
          <p:cNvSpPr txBox="1"/>
          <p:nvPr/>
        </p:nvSpPr>
        <p:spPr>
          <a:xfrm>
            <a:off x="6673017" y="664722"/>
            <a:ext cx="2477548" cy="761747"/>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Frequency of  ERG mutations and expressions in CaP of </a:t>
            </a:r>
          </a:p>
          <a:p>
            <a:r>
              <a:rPr lang="en-US" altLang="zh-CN" sz="1500" b="1" dirty="0"/>
              <a:t>CA, AA and Asians</a:t>
            </a:r>
          </a:p>
        </p:txBody>
      </p:sp>
      <p:sp>
        <p:nvSpPr>
          <p:cNvPr id="27" name="文本框 26"/>
          <p:cNvSpPr txBox="1"/>
          <p:nvPr/>
        </p:nvSpPr>
        <p:spPr>
          <a:xfrm>
            <a:off x="6674112" y="2675259"/>
            <a:ext cx="2477548" cy="530915"/>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How drivers regulate the cancer cell gene expression?</a:t>
            </a:r>
          </a:p>
        </p:txBody>
      </p:sp>
      <p:sp>
        <p:nvSpPr>
          <p:cNvPr id="28" name="文本框 27"/>
          <p:cNvSpPr txBox="1"/>
          <p:nvPr/>
        </p:nvSpPr>
        <p:spPr>
          <a:xfrm>
            <a:off x="6685734" y="3759176"/>
            <a:ext cx="2477548" cy="992577"/>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What kind of bacteria species are specifically increased or decreased in prostate cancer?</a:t>
            </a:r>
          </a:p>
        </p:txBody>
      </p:sp>
      <p:sp>
        <p:nvSpPr>
          <p:cNvPr id="29" name="文本框 28"/>
          <p:cNvSpPr txBox="1"/>
          <p:nvPr/>
        </p:nvSpPr>
        <p:spPr>
          <a:xfrm>
            <a:off x="2841698" y="1199975"/>
            <a:ext cx="1154238" cy="761745"/>
          </a:xfrm>
          <a:prstGeom prst="rect">
            <a:avLst/>
          </a:prstGeom>
          <a:noFill/>
        </p:spPr>
        <p:txBody>
          <a:bodyPr wrap="square" lIns="68537" tIns="34289" rIns="68537" bIns="34289" rtlCol="0">
            <a:spAutoFit/>
          </a:bodyPr>
          <a:lstStyle/>
          <a:p>
            <a:pPr algn="ctr"/>
            <a:r>
              <a:rPr lang="en-US" altLang="zh-CN" sz="1500" dirty="0"/>
              <a:t>Mutation</a:t>
            </a:r>
          </a:p>
          <a:p>
            <a:pPr algn="ctr"/>
            <a:r>
              <a:rPr lang="en-US" altLang="zh-CN" sz="1500" dirty="0"/>
              <a:t>CNV</a:t>
            </a:r>
          </a:p>
          <a:p>
            <a:pPr algn="ctr"/>
            <a:r>
              <a:rPr lang="en-US" altLang="zh-CN" sz="1500" dirty="0"/>
              <a:t>Fusion</a:t>
            </a:r>
          </a:p>
        </p:txBody>
      </p:sp>
      <p:sp>
        <p:nvSpPr>
          <p:cNvPr id="3" name="圆角矩形 2"/>
          <p:cNvSpPr/>
          <p:nvPr/>
        </p:nvSpPr>
        <p:spPr>
          <a:xfrm>
            <a:off x="4474075" y="517951"/>
            <a:ext cx="1910630" cy="1096493"/>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prstClr val="black"/>
                </a:solidFill>
              </a:rPr>
              <a:t>Validation of the ERG driver genes in new (mainly Chinese) samples</a:t>
            </a:r>
          </a:p>
        </p:txBody>
      </p:sp>
      <p:sp>
        <p:nvSpPr>
          <p:cNvPr id="21" name="圆角矩形 20"/>
          <p:cNvSpPr/>
          <p:nvPr/>
        </p:nvSpPr>
        <p:spPr>
          <a:xfrm>
            <a:off x="4529567" y="2557599"/>
            <a:ext cx="1855159" cy="755165"/>
          </a:xfrm>
          <a:prstGeom prst="roundRect">
            <a:avLst/>
          </a:prstGeom>
          <a:solidFill>
            <a:srgbClr val="D2DEEF"/>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prstClr val="black"/>
                </a:solidFill>
              </a:rPr>
              <a:t>Identification of regulatory targets of drivers </a:t>
            </a:r>
          </a:p>
        </p:txBody>
      </p:sp>
      <p:sp>
        <p:nvSpPr>
          <p:cNvPr id="22" name="圆角矩形 21"/>
          <p:cNvSpPr/>
          <p:nvPr/>
        </p:nvSpPr>
        <p:spPr>
          <a:xfrm>
            <a:off x="4543161" y="3530285"/>
            <a:ext cx="1840468" cy="1212195"/>
          </a:xfrm>
          <a:prstGeom prst="roundRect">
            <a:avLst/>
          </a:prstGeom>
          <a:solidFill>
            <a:srgbClr val="FFFF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37" tIns="34289" rIns="68537" bIns="34289"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1500" b="1" dirty="0">
                <a:solidFill>
                  <a:prstClr val="black"/>
                </a:solidFill>
              </a:rPr>
              <a:t>Identification of bacterial species (profiles) in cancer as potential biomarkers/targets</a:t>
            </a:r>
          </a:p>
        </p:txBody>
      </p:sp>
      <p:sp>
        <p:nvSpPr>
          <p:cNvPr id="36" name="圆角矩形 35"/>
          <p:cNvSpPr/>
          <p:nvPr/>
        </p:nvSpPr>
        <p:spPr>
          <a:xfrm>
            <a:off x="81617" y="1365576"/>
            <a:ext cx="2049099" cy="2948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algn="ctr"/>
            <a:r>
              <a:rPr lang="en-US" altLang="zh-CN" b="1" dirty="0">
                <a:solidFill>
                  <a:srgbClr val="7030A0"/>
                </a:solidFill>
              </a:rPr>
              <a:t>PRAD Data</a:t>
            </a:r>
          </a:p>
          <a:p>
            <a:r>
              <a:rPr lang="en-US" altLang="zh-CN" sz="1500" b="1" dirty="0">
                <a:solidFill>
                  <a:schemeClr val="tx1"/>
                </a:solidFill>
                <a:latin typeface="+mj-lt"/>
              </a:rPr>
              <a:t>CPDR data</a:t>
            </a:r>
            <a:r>
              <a:rPr lang="en-US" altLang="zh-CN" sz="1500" dirty="0">
                <a:solidFill>
                  <a:schemeClr val="tx1"/>
                </a:solidFill>
                <a:latin typeface="+mj-lt"/>
              </a:rPr>
              <a:t>: </a:t>
            </a:r>
          </a:p>
          <a:p>
            <a:r>
              <a:rPr lang="en-US" altLang="zh-CN" sz="1500" dirty="0">
                <a:solidFill>
                  <a:schemeClr val="tx1"/>
                </a:solidFill>
                <a:latin typeface="+mj-lt"/>
              </a:rPr>
              <a:t>(7 AA + 7 CA)</a:t>
            </a:r>
          </a:p>
          <a:p>
            <a:r>
              <a:rPr lang="en-US" altLang="zh-CN" sz="1500" dirty="0">
                <a:solidFill>
                  <a:schemeClr val="tx1"/>
                </a:solidFill>
                <a:latin typeface="+mj-lt"/>
              </a:rPr>
              <a:t>WGS  RNA-</a:t>
            </a:r>
            <a:r>
              <a:rPr lang="en-US" altLang="zh-CN" sz="1500" dirty="0" err="1">
                <a:solidFill>
                  <a:schemeClr val="tx1"/>
                </a:solidFill>
                <a:latin typeface="+mj-lt"/>
              </a:rPr>
              <a:t>Seq</a:t>
            </a:r>
            <a:endParaRPr lang="en-US" altLang="zh-CN" sz="1500" dirty="0">
              <a:solidFill>
                <a:schemeClr val="tx1"/>
              </a:solidFill>
              <a:latin typeface="+mj-lt"/>
            </a:endParaRPr>
          </a:p>
          <a:p>
            <a:r>
              <a:rPr lang="en-US" altLang="zh-CN" sz="1500" b="1" dirty="0">
                <a:solidFill>
                  <a:schemeClr val="tx1"/>
                </a:solidFill>
                <a:latin typeface="+mj-lt"/>
              </a:rPr>
              <a:t>Public Chinese data</a:t>
            </a:r>
            <a:r>
              <a:rPr lang="en-US" altLang="zh-CN" sz="1500" dirty="0">
                <a:solidFill>
                  <a:schemeClr val="tx1"/>
                </a:solidFill>
                <a:latin typeface="+mj-lt"/>
              </a:rPr>
              <a:t>: (14 Chinese)</a:t>
            </a:r>
          </a:p>
          <a:p>
            <a:r>
              <a:rPr lang="en-US" altLang="zh-CN" sz="1500" dirty="0">
                <a:solidFill>
                  <a:schemeClr val="tx1"/>
                </a:solidFill>
                <a:latin typeface="+mj-lt"/>
              </a:rPr>
              <a:t>RNA-Seq</a:t>
            </a:r>
          </a:p>
          <a:p>
            <a:r>
              <a:rPr lang="en-US" altLang="zh-CN" sz="1500" b="1" dirty="0">
                <a:solidFill>
                  <a:schemeClr val="tx1"/>
                </a:solidFill>
                <a:latin typeface="+mj-lt"/>
              </a:rPr>
              <a:t>TCGA PRAD data</a:t>
            </a:r>
            <a:r>
              <a:rPr lang="en-US" altLang="zh-CN" sz="1500" dirty="0">
                <a:solidFill>
                  <a:schemeClr val="tx1"/>
                </a:solidFill>
                <a:latin typeface="+mj-lt"/>
              </a:rPr>
              <a:t>: </a:t>
            </a:r>
          </a:p>
          <a:p>
            <a:r>
              <a:rPr lang="en-US" altLang="zh-CN" sz="1500" dirty="0">
                <a:solidFill>
                  <a:schemeClr val="tx1"/>
                </a:solidFill>
                <a:latin typeface="+mj-lt"/>
              </a:rPr>
              <a:t>(497 patients; level 3)</a:t>
            </a:r>
          </a:p>
          <a:p>
            <a:r>
              <a:rPr lang="en-US" altLang="zh-CN" sz="1500" dirty="0">
                <a:solidFill>
                  <a:schemeClr val="tx1"/>
                </a:solidFill>
              </a:rPr>
              <a:t>RNA-</a:t>
            </a:r>
            <a:r>
              <a:rPr lang="en-US" altLang="zh-CN" sz="1500" dirty="0" err="1">
                <a:solidFill>
                  <a:schemeClr val="tx1"/>
                </a:solidFill>
              </a:rPr>
              <a:t>Seq</a:t>
            </a:r>
            <a:r>
              <a:rPr lang="en-US" altLang="zh-CN" sz="1500" dirty="0">
                <a:solidFill>
                  <a:schemeClr val="tx1"/>
                </a:solidFill>
              </a:rPr>
              <a:t>  CNV  Methylation </a:t>
            </a:r>
          </a:p>
        </p:txBody>
      </p:sp>
      <p:cxnSp>
        <p:nvCxnSpPr>
          <p:cNvPr id="45" name="直接箭头连接符 44"/>
          <p:cNvCxnSpPr/>
          <p:nvPr/>
        </p:nvCxnSpPr>
        <p:spPr>
          <a:xfrm flipV="1">
            <a:off x="3779912" y="1088078"/>
            <a:ext cx="600364" cy="331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873710" y="1632774"/>
            <a:ext cx="562366" cy="44166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3987400" y="2119719"/>
            <a:ext cx="448676" cy="5760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4118932" y="4136383"/>
            <a:ext cx="403209" cy="415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4050251" y="2941818"/>
            <a:ext cx="430109" cy="115051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3779914" y="1632771"/>
            <a:ext cx="725750" cy="120719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673017" y="1706023"/>
            <a:ext cx="2477548" cy="761747"/>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Find other drivers for ERG-fusion negative samples/populations?</a:t>
            </a:r>
          </a:p>
        </p:txBody>
      </p:sp>
      <p:cxnSp>
        <p:nvCxnSpPr>
          <p:cNvPr id="75" name="直接箭头连接符 74"/>
          <p:cNvCxnSpPr/>
          <p:nvPr/>
        </p:nvCxnSpPr>
        <p:spPr>
          <a:xfrm flipV="1">
            <a:off x="6384733" y="1057190"/>
            <a:ext cx="288311" cy="10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endCxn id="67" idx="1"/>
          </p:cNvCxnSpPr>
          <p:nvPr/>
        </p:nvCxnSpPr>
        <p:spPr>
          <a:xfrm>
            <a:off x="6384733" y="2086262"/>
            <a:ext cx="288311" cy="63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21" idx="3"/>
          </p:cNvCxnSpPr>
          <p:nvPr/>
        </p:nvCxnSpPr>
        <p:spPr>
          <a:xfrm flipV="1">
            <a:off x="6339592" y="2928793"/>
            <a:ext cx="324992" cy="638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22" idx="3"/>
            <a:endCxn id="28" idx="1"/>
          </p:cNvCxnSpPr>
          <p:nvPr/>
        </p:nvCxnSpPr>
        <p:spPr>
          <a:xfrm>
            <a:off x="6383629" y="4136383"/>
            <a:ext cx="302105" cy="1190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3" idx="1"/>
          </p:cNvCxnSpPr>
          <p:nvPr/>
        </p:nvCxnSpPr>
        <p:spPr>
          <a:xfrm flipV="1">
            <a:off x="3873711" y="1066196"/>
            <a:ext cx="600364" cy="1609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63175" y="184156"/>
            <a:ext cx="2337840" cy="715580"/>
          </a:xfrm>
          <a:prstGeom prst="rect">
            <a:avLst/>
          </a:prstGeom>
          <a:noFill/>
        </p:spPr>
        <p:txBody>
          <a:bodyPr wrap="square" lIns="68537" tIns="34289" rIns="68537" bIns="34289" rtlCol="0">
            <a:spAutoFit/>
          </a:bodyPr>
          <a:lstStyle/>
          <a:p>
            <a:r>
              <a:rPr lang="en-US" altLang="zh-CN" sz="2100" b="1" dirty="0"/>
              <a:t>Analyses—multi-“omics” approach</a:t>
            </a:r>
          </a:p>
        </p:txBody>
      </p:sp>
      <p:sp>
        <p:nvSpPr>
          <p:cNvPr id="43" name="文本框 42"/>
          <p:cNvSpPr txBox="1"/>
          <p:nvPr/>
        </p:nvSpPr>
        <p:spPr>
          <a:xfrm>
            <a:off x="429988" y="4336992"/>
            <a:ext cx="1304204" cy="438581"/>
          </a:xfrm>
          <a:prstGeom prst="rect">
            <a:avLst/>
          </a:prstGeom>
          <a:noFill/>
        </p:spPr>
        <p:txBody>
          <a:bodyPr wrap="none" lIns="68537" tIns="34289" rIns="68537" bIns="34289" rtlCol="0">
            <a:spAutoFit/>
          </a:bodyPr>
          <a:lstStyle/>
          <a:p>
            <a:r>
              <a:rPr lang="en-US" altLang="zh-CN" sz="2400" b="1" dirty="0">
                <a:solidFill>
                  <a:srgbClr val="7030A0"/>
                </a:solidFill>
              </a:rPr>
              <a:t>Resource</a:t>
            </a:r>
          </a:p>
        </p:txBody>
      </p:sp>
      <p:sp>
        <p:nvSpPr>
          <p:cNvPr id="44" name="文本框 43"/>
          <p:cNvSpPr txBox="1"/>
          <p:nvPr/>
        </p:nvSpPr>
        <p:spPr>
          <a:xfrm>
            <a:off x="5018889" y="140339"/>
            <a:ext cx="693940" cy="392415"/>
          </a:xfrm>
          <a:prstGeom prst="rect">
            <a:avLst/>
          </a:prstGeom>
          <a:noFill/>
        </p:spPr>
        <p:txBody>
          <a:bodyPr wrap="none" lIns="68537" tIns="34289" rIns="68537" bIns="34289" rtlCol="0">
            <a:spAutoFit/>
          </a:bodyPr>
          <a:lstStyle/>
          <a:p>
            <a:r>
              <a:rPr lang="en-US" altLang="zh-CN" sz="2100" b="1" dirty="0"/>
              <a:t>Aims</a:t>
            </a:r>
          </a:p>
        </p:txBody>
      </p:sp>
      <p:sp>
        <p:nvSpPr>
          <p:cNvPr id="47" name="文本框 46"/>
          <p:cNvSpPr txBox="1"/>
          <p:nvPr/>
        </p:nvSpPr>
        <p:spPr>
          <a:xfrm>
            <a:off x="6545161" y="136976"/>
            <a:ext cx="2618120" cy="392415"/>
          </a:xfrm>
          <a:prstGeom prst="rect">
            <a:avLst/>
          </a:prstGeom>
          <a:noFill/>
        </p:spPr>
        <p:txBody>
          <a:bodyPr wrap="none" lIns="68537" tIns="34289" rIns="68537" bIns="34289" rtlCol="0">
            <a:spAutoFit/>
          </a:bodyPr>
          <a:lstStyle/>
          <a:p>
            <a:r>
              <a:rPr lang="en-US" altLang="zh-CN" sz="2100" b="1" dirty="0"/>
              <a:t>Questions/Hypothesis</a:t>
            </a:r>
          </a:p>
        </p:txBody>
      </p:sp>
      <p:sp>
        <p:nvSpPr>
          <p:cNvPr id="2" name="文本框 1"/>
          <p:cNvSpPr txBox="1"/>
          <p:nvPr/>
        </p:nvSpPr>
        <p:spPr>
          <a:xfrm>
            <a:off x="1742972" y="4726040"/>
            <a:ext cx="7278627" cy="346249"/>
          </a:xfrm>
          <a:prstGeom prst="rect">
            <a:avLst/>
          </a:prstGeom>
          <a:noFill/>
        </p:spPr>
        <p:txBody>
          <a:bodyPr wrap="none" lIns="68537" tIns="34289" rIns="68537" bIns="34289" rtlCol="0">
            <a:spAutoFit/>
          </a:bodyPr>
          <a:lstStyle/>
          <a:p>
            <a:r>
              <a:rPr lang="en-US" altLang="zh-CN" b="1" dirty="0"/>
              <a:t>Early Detection Markers for Screening, Diagnosis, Treatment and Prognosis</a:t>
            </a:r>
            <a:endParaRPr lang="zh-CN" altLang="en-US" b="1" dirty="0"/>
          </a:p>
        </p:txBody>
      </p:sp>
      <p:sp>
        <p:nvSpPr>
          <p:cNvPr id="14" name="文本框 13"/>
          <p:cNvSpPr txBox="1"/>
          <p:nvPr/>
        </p:nvSpPr>
        <p:spPr>
          <a:xfrm rot="1378625">
            <a:off x="1923929" y="3674956"/>
            <a:ext cx="1289703" cy="482438"/>
          </a:xfrm>
          <a:prstGeom prst="rect">
            <a:avLst/>
          </a:prstGeom>
          <a:noFill/>
        </p:spPr>
        <p:txBody>
          <a:bodyPr wrap="square" lIns="68537" tIns="34289" rIns="68537" bIns="34289" rtlCol="0">
            <a:spAutoFit/>
          </a:bodyPr>
          <a:lstStyle/>
          <a:p>
            <a:pPr algn="ctr">
              <a:lnSpc>
                <a:spcPts val="1600"/>
              </a:lnSpc>
            </a:pPr>
            <a:r>
              <a:rPr lang="en-US" altLang="zh-CN" sz="1600" dirty="0"/>
              <a:t>Microbiome level</a:t>
            </a:r>
            <a:endParaRPr lang="zh-CN" altLang="en-US" sz="1600" dirty="0"/>
          </a:p>
        </p:txBody>
      </p:sp>
      <p:cxnSp>
        <p:nvCxnSpPr>
          <p:cNvPr id="39" name="直接箭头连接符 38"/>
          <p:cNvCxnSpPr/>
          <p:nvPr/>
        </p:nvCxnSpPr>
        <p:spPr>
          <a:xfrm>
            <a:off x="4006303" y="2859782"/>
            <a:ext cx="45399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1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rot="1378625">
            <a:off x="1923929" y="3674956"/>
            <a:ext cx="1289703" cy="482438"/>
          </a:xfrm>
          <a:prstGeom prst="rect">
            <a:avLst/>
          </a:prstGeom>
          <a:noFill/>
          <a:ln>
            <a:noFill/>
          </a:ln>
        </p:spPr>
        <p:txBody>
          <a:bodyPr wrap="square" lIns="68537" tIns="34289" rIns="68537" bIns="34289" rtlCol="0">
            <a:spAutoFit/>
          </a:bodyPr>
          <a:lstStyle/>
          <a:p>
            <a:pPr algn="ctr">
              <a:lnSpc>
                <a:spcPts val="1600"/>
              </a:lnSpc>
            </a:pPr>
            <a:r>
              <a:rPr lang="en-US" altLang="zh-CN" sz="1600" dirty="0">
                <a:solidFill>
                  <a:schemeClr val="bg1">
                    <a:lumMod val="65000"/>
                  </a:schemeClr>
                </a:solidFill>
              </a:rPr>
              <a:t>Microbiome level</a:t>
            </a:r>
            <a:endParaRPr lang="zh-CN" altLang="en-US" sz="1600" dirty="0">
              <a:solidFill>
                <a:schemeClr val="bg1">
                  <a:lumMod val="65000"/>
                </a:schemeClr>
              </a:solidFill>
            </a:endParaRPr>
          </a:p>
        </p:txBody>
      </p:sp>
      <p:sp>
        <p:nvSpPr>
          <p:cNvPr id="31" name="圆角矩形 30"/>
          <p:cNvSpPr/>
          <p:nvPr/>
        </p:nvSpPr>
        <p:spPr>
          <a:xfrm>
            <a:off x="4474075" y="1736471"/>
            <a:ext cx="1910630" cy="725907"/>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schemeClr val="bg1">
                    <a:lumMod val="65000"/>
                  </a:schemeClr>
                </a:solidFill>
              </a:rPr>
              <a:t>Identification</a:t>
            </a:r>
            <a:r>
              <a:rPr lang="zh-CN" altLang="en-US" sz="1500" b="1" dirty="0">
                <a:solidFill>
                  <a:schemeClr val="bg1">
                    <a:lumMod val="65000"/>
                  </a:schemeClr>
                </a:solidFill>
              </a:rPr>
              <a:t> </a:t>
            </a:r>
            <a:r>
              <a:rPr lang="en-US" altLang="zh-CN" sz="1500" b="1" dirty="0">
                <a:solidFill>
                  <a:schemeClr val="bg1">
                    <a:lumMod val="65000"/>
                  </a:schemeClr>
                </a:solidFill>
              </a:rPr>
              <a:t>of  other potential drivers </a:t>
            </a:r>
          </a:p>
        </p:txBody>
      </p:sp>
      <p:sp>
        <p:nvSpPr>
          <p:cNvPr id="4" name="标题 3"/>
          <p:cNvSpPr>
            <a:spLocks noGrp="1"/>
          </p:cNvSpPr>
          <p:nvPr>
            <p:ph type="title"/>
          </p:nvPr>
        </p:nvSpPr>
        <p:spPr>
          <a:xfrm>
            <a:off x="318577" y="281607"/>
            <a:ext cx="1558292" cy="783214"/>
          </a:xfrm>
        </p:spPr>
        <p:txBody>
          <a:bodyPr>
            <a:normAutofit fontScale="90000"/>
          </a:bodyPr>
          <a:lstStyle/>
          <a:p>
            <a:r>
              <a:rPr lang="en-US" altLang="zh-CN" sz="3000" b="1" dirty="0">
                <a:solidFill>
                  <a:srgbClr val="C00000"/>
                </a:solidFill>
              </a:rPr>
              <a:t>Project 1</a:t>
            </a:r>
            <a:endParaRPr lang="zh-CN" altLang="en-US" sz="3000" b="1" dirty="0">
              <a:solidFill>
                <a:srgbClr val="C00000"/>
              </a:solidFill>
            </a:endParaRPr>
          </a:p>
        </p:txBody>
      </p:sp>
      <p:sp>
        <p:nvSpPr>
          <p:cNvPr id="6" name="内容占位符 2"/>
          <p:cNvSpPr txBox="1">
            <a:spLocks/>
          </p:cNvSpPr>
          <p:nvPr/>
        </p:nvSpPr>
        <p:spPr>
          <a:xfrm>
            <a:off x="637333" y="1064821"/>
            <a:ext cx="7886700" cy="3364706"/>
          </a:xfrm>
          <a:prstGeom prst="rect">
            <a:avLst/>
          </a:prstGeom>
        </p:spPr>
        <p:txBody>
          <a:bodyPr lIns="68537" tIns="34289" rIns="68537" bIns="34289"/>
          <a:lst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dirty="0" smtClean="0"/>
          </a:p>
        </p:txBody>
      </p:sp>
      <p:cxnSp>
        <p:nvCxnSpPr>
          <p:cNvPr id="7" name="直接箭头连接符 6"/>
          <p:cNvCxnSpPr/>
          <p:nvPr/>
        </p:nvCxnSpPr>
        <p:spPr>
          <a:xfrm flipV="1">
            <a:off x="2043997" y="1580849"/>
            <a:ext cx="1087844" cy="5388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97299" y="2839962"/>
            <a:ext cx="960279" cy="4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065074" y="3715082"/>
            <a:ext cx="981874" cy="402183"/>
          </a:xfrm>
          <a:prstGeom prst="straightConnector1">
            <a:avLst/>
          </a:prstGeom>
          <a:ln w="19050">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59334" y="2409585"/>
            <a:ext cx="1248584" cy="687622"/>
          </a:xfrm>
          <a:prstGeom prst="rect">
            <a:avLst/>
          </a:prstGeom>
          <a:noFill/>
          <a:ln w="19050">
            <a:noFill/>
          </a:ln>
        </p:spPr>
        <p:txBody>
          <a:bodyPr wrap="square" lIns="68537" tIns="34289" rIns="68537" bIns="34289" rtlCol="0">
            <a:spAutoFit/>
          </a:bodyPr>
          <a:lstStyle/>
          <a:p>
            <a:pPr algn="ctr">
              <a:lnSpc>
                <a:spcPts val="1600"/>
              </a:lnSpc>
            </a:pPr>
            <a:r>
              <a:rPr lang="en-US" altLang="zh-CN" sz="1600" dirty="0" err="1"/>
              <a:t>Transcrip</a:t>
            </a:r>
            <a:r>
              <a:rPr lang="en-US" altLang="zh-CN" sz="1600" dirty="0"/>
              <a:t>-tome</a:t>
            </a:r>
          </a:p>
          <a:p>
            <a:pPr algn="ctr">
              <a:lnSpc>
                <a:spcPts val="1600"/>
              </a:lnSpc>
            </a:pPr>
            <a:r>
              <a:rPr lang="en-US" altLang="zh-CN" sz="1600" dirty="0"/>
              <a:t> level</a:t>
            </a:r>
            <a:endParaRPr lang="zh-CN" altLang="en-US" sz="1600" dirty="0"/>
          </a:p>
        </p:txBody>
      </p:sp>
      <p:sp>
        <p:nvSpPr>
          <p:cNvPr id="13" name="文本框 12"/>
          <p:cNvSpPr txBox="1"/>
          <p:nvPr/>
        </p:nvSpPr>
        <p:spPr>
          <a:xfrm rot="19788816">
            <a:off x="2087297" y="1400463"/>
            <a:ext cx="913161" cy="482438"/>
          </a:xfrm>
          <a:prstGeom prst="rect">
            <a:avLst/>
          </a:prstGeom>
          <a:noFill/>
        </p:spPr>
        <p:txBody>
          <a:bodyPr wrap="square" lIns="68537" tIns="34289" rIns="68537" bIns="34289" rtlCol="0">
            <a:spAutoFit/>
          </a:bodyPr>
          <a:lstStyle/>
          <a:p>
            <a:pPr algn="ctr">
              <a:lnSpc>
                <a:spcPts val="1600"/>
              </a:lnSpc>
            </a:pPr>
            <a:r>
              <a:rPr lang="en-US" altLang="zh-CN" sz="1600" dirty="0"/>
              <a:t>Genomic level</a:t>
            </a:r>
          </a:p>
        </p:txBody>
      </p:sp>
      <p:sp>
        <p:nvSpPr>
          <p:cNvPr id="15" name="矩形 14"/>
          <p:cNvSpPr/>
          <p:nvPr/>
        </p:nvSpPr>
        <p:spPr>
          <a:xfrm>
            <a:off x="2914946" y="2512199"/>
            <a:ext cx="1080990" cy="761745"/>
          </a:xfrm>
          <a:prstGeom prst="rect">
            <a:avLst/>
          </a:prstGeom>
        </p:spPr>
        <p:txBody>
          <a:bodyPr wrap="none" lIns="68537" tIns="34289" rIns="68537" bIns="34289">
            <a:spAutoFit/>
          </a:bodyPr>
          <a:lstStyle/>
          <a:p>
            <a:pPr algn="ctr"/>
            <a:r>
              <a:rPr lang="en-US" altLang="zh-CN" sz="1500" b="1" dirty="0"/>
              <a:t>mRNA</a:t>
            </a:r>
          </a:p>
          <a:p>
            <a:pPr algn="ctr"/>
            <a:r>
              <a:rPr lang="en-US" altLang="zh-CN" sz="1500" dirty="0">
                <a:solidFill>
                  <a:schemeClr val="bg1">
                    <a:lumMod val="65000"/>
                  </a:schemeClr>
                </a:solidFill>
              </a:rPr>
              <a:t>methylation</a:t>
            </a:r>
          </a:p>
          <a:p>
            <a:pPr algn="ctr"/>
            <a:r>
              <a:rPr lang="en-US" altLang="zh-CN" sz="1500" dirty="0">
                <a:solidFill>
                  <a:schemeClr val="bg1">
                    <a:lumMod val="65000"/>
                  </a:schemeClr>
                </a:solidFill>
              </a:rPr>
              <a:t>MicroRNA</a:t>
            </a:r>
          </a:p>
        </p:txBody>
      </p:sp>
      <p:sp>
        <p:nvSpPr>
          <p:cNvPr id="16" name="文本框 15"/>
          <p:cNvSpPr txBox="1"/>
          <p:nvPr/>
        </p:nvSpPr>
        <p:spPr>
          <a:xfrm>
            <a:off x="3004574" y="3990496"/>
            <a:ext cx="1220103" cy="300080"/>
          </a:xfrm>
          <a:prstGeom prst="rect">
            <a:avLst/>
          </a:prstGeom>
          <a:noFill/>
        </p:spPr>
        <p:txBody>
          <a:bodyPr wrap="square" lIns="68537" tIns="34289" rIns="68537" bIns="34289" rtlCol="0">
            <a:spAutoFit/>
          </a:bodyPr>
          <a:lstStyle/>
          <a:p>
            <a:pPr algn="ctr"/>
            <a:r>
              <a:rPr lang="en-US" altLang="zh-CN" sz="1500" dirty="0">
                <a:solidFill>
                  <a:schemeClr val="bg1">
                    <a:lumMod val="65000"/>
                  </a:schemeClr>
                </a:solidFill>
              </a:rPr>
              <a:t>Microbiome</a:t>
            </a:r>
          </a:p>
        </p:txBody>
      </p:sp>
      <p:sp>
        <p:nvSpPr>
          <p:cNvPr id="23" name="文本框 22"/>
          <p:cNvSpPr txBox="1"/>
          <p:nvPr/>
        </p:nvSpPr>
        <p:spPr>
          <a:xfrm>
            <a:off x="6673017" y="664722"/>
            <a:ext cx="2477548" cy="761747"/>
          </a:xfrm>
          <a:prstGeom prst="rect">
            <a:avLst/>
          </a:prstGeom>
          <a:noFill/>
          <a:ln w="12700">
            <a:solidFill>
              <a:schemeClr val="accent6">
                <a:lumMod val="75000"/>
              </a:schemeClr>
            </a:solidFill>
          </a:ln>
        </p:spPr>
        <p:txBody>
          <a:bodyPr wrap="square" lIns="68537" tIns="34289" rIns="68537" bIns="34289" rtlCol="0">
            <a:spAutoFit/>
          </a:bodyPr>
          <a:lstStyle/>
          <a:p>
            <a:r>
              <a:rPr lang="en-US" altLang="zh-CN" sz="1500" b="1" dirty="0"/>
              <a:t>Frequency of  ERG mutations and expressions in CaP of </a:t>
            </a:r>
          </a:p>
          <a:p>
            <a:r>
              <a:rPr lang="en-US" altLang="zh-CN" sz="1500" b="1" dirty="0"/>
              <a:t>CA, AA and Asians</a:t>
            </a:r>
          </a:p>
        </p:txBody>
      </p:sp>
      <p:sp>
        <p:nvSpPr>
          <p:cNvPr id="27" name="文本框 26"/>
          <p:cNvSpPr txBox="1"/>
          <p:nvPr/>
        </p:nvSpPr>
        <p:spPr>
          <a:xfrm>
            <a:off x="6674112" y="2675259"/>
            <a:ext cx="2477548" cy="530915"/>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How drivers regulate the cancer cell gene expression?</a:t>
            </a:r>
          </a:p>
        </p:txBody>
      </p:sp>
      <p:sp>
        <p:nvSpPr>
          <p:cNvPr id="28" name="文本框 27"/>
          <p:cNvSpPr txBox="1"/>
          <p:nvPr/>
        </p:nvSpPr>
        <p:spPr>
          <a:xfrm>
            <a:off x="6685734" y="3759176"/>
            <a:ext cx="2477548" cy="761745"/>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What kind of bacteria species are specifically increased or decreased in prostate cancer?</a:t>
            </a:r>
          </a:p>
        </p:txBody>
      </p:sp>
      <p:sp>
        <p:nvSpPr>
          <p:cNvPr id="29" name="文本框 28"/>
          <p:cNvSpPr txBox="1"/>
          <p:nvPr/>
        </p:nvSpPr>
        <p:spPr>
          <a:xfrm>
            <a:off x="2841698" y="1199975"/>
            <a:ext cx="1154238" cy="761745"/>
          </a:xfrm>
          <a:prstGeom prst="rect">
            <a:avLst/>
          </a:prstGeom>
          <a:noFill/>
        </p:spPr>
        <p:txBody>
          <a:bodyPr wrap="square" lIns="68537" tIns="34289" rIns="68537" bIns="34289" rtlCol="0">
            <a:spAutoFit/>
          </a:bodyPr>
          <a:lstStyle/>
          <a:p>
            <a:pPr algn="ctr"/>
            <a:r>
              <a:rPr lang="en-US" altLang="zh-CN" sz="1500" dirty="0">
                <a:solidFill>
                  <a:schemeClr val="bg1">
                    <a:lumMod val="65000"/>
                  </a:schemeClr>
                </a:solidFill>
              </a:rPr>
              <a:t>Mutation</a:t>
            </a:r>
          </a:p>
          <a:p>
            <a:pPr algn="ctr"/>
            <a:r>
              <a:rPr lang="en-US" altLang="zh-CN" sz="1500" dirty="0">
                <a:solidFill>
                  <a:schemeClr val="bg1">
                    <a:lumMod val="65000"/>
                  </a:schemeClr>
                </a:solidFill>
              </a:rPr>
              <a:t>CNV</a:t>
            </a:r>
          </a:p>
          <a:p>
            <a:pPr algn="ctr"/>
            <a:r>
              <a:rPr lang="en-US" altLang="zh-CN" sz="1500" b="1" dirty="0"/>
              <a:t>Fusion</a:t>
            </a:r>
          </a:p>
        </p:txBody>
      </p:sp>
      <p:sp>
        <p:nvSpPr>
          <p:cNvPr id="3" name="圆角矩形 2"/>
          <p:cNvSpPr/>
          <p:nvPr/>
        </p:nvSpPr>
        <p:spPr>
          <a:xfrm>
            <a:off x="4474075" y="517951"/>
            <a:ext cx="1910630" cy="1096493"/>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prstClr val="black"/>
                </a:solidFill>
              </a:rPr>
              <a:t>Validation of the ERG driver genes in new (mainly Chinese) samples</a:t>
            </a:r>
          </a:p>
        </p:txBody>
      </p:sp>
      <p:sp>
        <p:nvSpPr>
          <p:cNvPr id="21" name="圆角矩形 20"/>
          <p:cNvSpPr/>
          <p:nvPr/>
        </p:nvSpPr>
        <p:spPr>
          <a:xfrm>
            <a:off x="4529567" y="2557599"/>
            <a:ext cx="1855159" cy="755165"/>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lvl="0"/>
            <a:r>
              <a:rPr lang="en-US" altLang="zh-CN" sz="1500" b="1" dirty="0">
                <a:solidFill>
                  <a:schemeClr val="bg1">
                    <a:lumMod val="65000"/>
                  </a:schemeClr>
                </a:solidFill>
              </a:rPr>
              <a:t>Identification of regulatory targets of drivers </a:t>
            </a:r>
          </a:p>
        </p:txBody>
      </p:sp>
      <p:sp>
        <p:nvSpPr>
          <p:cNvPr id="22" name="圆角矩形 21"/>
          <p:cNvSpPr/>
          <p:nvPr/>
        </p:nvSpPr>
        <p:spPr>
          <a:xfrm>
            <a:off x="4543161" y="3530285"/>
            <a:ext cx="1840468" cy="1212195"/>
          </a:xfrm>
          <a:prstGeom prst="round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37" tIns="34289" rIns="68537" bIns="34289"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altLang="zh-CN" sz="1500" b="1" dirty="0">
                <a:solidFill>
                  <a:schemeClr val="bg1">
                    <a:lumMod val="65000"/>
                  </a:schemeClr>
                </a:solidFill>
              </a:rPr>
              <a:t>Identification of bacterial species (profiles) in cancer as potential biomarkers/targets</a:t>
            </a:r>
          </a:p>
        </p:txBody>
      </p:sp>
      <p:sp>
        <p:nvSpPr>
          <p:cNvPr id="36" name="圆角矩形 35"/>
          <p:cNvSpPr/>
          <p:nvPr/>
        </p:nvSpPr>
        <p:spPr>
          <a:xfrm>
            <a:off x="81617" y="1365576"/>
            <a:ext cx="2049099" cy="2948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rtlCol="0" anchor="ctr"/>
          <a:lstStyle/>
          <a:p>
            <a:pPr algn="ctr"/>
            <a:r>
              <a:rPr lang="en-US" altLang="zh-CN" b="1" dirty="0">
                <a:solidFill>
                  <a:srgbClr val="7030A0"/>
                </a:solidFill>
              </a:rPr>
              <a:t>PRAD Data</a:t>
            </a:r>
          </a:p>
          <a:p>
            <a:r>
              <a:rPr lang="en-US" altLang="zh-CN" sz="1500" b="1" dirty="0">
                <a:solidFill>
                  <a:schemeClr val="tx1"/>
                </a:solidFill>
                <a:latin typeface="+mj-lt"/>
              </a:rPr>
              <a:t>CPDR data</a:t>
            </a:r>
            <a:r>
              <a:rPr lang="en-US" altLang="zh-CN" sz="1500" dirty="0">
                <a:solidFill>
                  <a:schemeClr val="tx1"/>
                </a:solidFill>
                <a:latin typeface="+mj-lt"/>
              </a:rPr>
              <a:t>: </a:t>
            </a:r>
          </a:p>
          <a:p>
            <a:r>
              <a:rPr lang="en-US" altLang="zh-CN" sz="1500" dirty="0">
                <a:solidFill>
                  <a:schemeClr val="tx1"/>
                </a:solidFill>
                <a:latin typeface="+mj-lt"/>
              </a:rPr>
              <a:t>(7 AA + 7 CA)</a:t>
            </a:r>
          </a:p>
          <a:p>
            <a:r>
              <a:rPr lang="en-US" altLang="zh-CN" sz="1500" dirty="0">
                <a:solidFill>
                  <a:schemeClr val="tx1"/>
                </a:solidFill>
                <a:latin typeface="+mj-lt"/>
              </a:rPr>
              <a:t>WGS  RNA-</a:t>
            </a:r>
            <a:r>
              <a:rPr lang="en-US" altLang="zh-CN" sz="1500" dirty="0" err="1">
                <a:solidFill>
                  <a:schemeClr val="tx1"/>
                </a:solidFill>
                <a:latin typeface="+mj-lt"/>
              </a:rPr>
              <a:t>Seq</a:t>
            </a:r>
            <a:endParaRPr lang="en-US" altLang="zh-CN" sz="1500" dirty="0">
              <a:solidFill>
                <a:schemeClr val="tx1"/>
              </a:solidFill>
              <a:latin typeface="+mj-lt"/>
            </a:endParaRPr>
          </a:p>
          <a:p>
            <a:r>
              <a:rPr lang="en-US" altLang="zh-CN" sz="1500" b="1" dirty="0">
                <a:solidFill>
                  <a:schemeClr val="tx1"/>
                </a:solidFill>
                <a:latin typeface="+mj-lt"/>
              </a:rPr>
              <a:t>Public Chinese data</a:t>
            </a:r>
            <a:r>
              <a:rPr lang="en-US" altLang="zh-CN" sz="1500" dirty="0">
                <a:solidFill>
                  <a:schemeClr val="tx1"/>
                </a:solidFill>
                <a:latin typeface="+mj-lt"/>
              </a:rPr>
              <a:t>: (14 Chinese)</a:t>
            </a:r>
          </a:p>
          <a:p>
            <a:r>
              <a:rPr lang="en-US" altLang="zh-CN" sz="1500" dirty="0">
                <a:solidFill>
                  <a:schemeClr val="tx1"/>
                </a:solidFill>
                <a:latin typeface="+mj-lt"/>
              </a:rPr>
              <a:t>RNA-Seq</a:t>
            </a:r>
          </a:p>
          <a:p>
            <a:r>
              <a:rPr lang="en-US" altLang="zh-CN" sz="1500" b="1" dirty="0">
                <a:solidFill>
                  <a:schemeClr val="tx1"/>
                </a:solidFill>
                <a:latin typeface="+mj-lt"/>
              </a:rPr>
              <a:t>TCGA PRAD data</a:t>
            </a:r>
            <a:r>
              <a:rPr lang="en-US" altLang="zh-CN" sz="1500" dirty="0">
                <a:solidFill>
                  <a:schemeClr val="tx1"/>
                </a:solidFill>
                <a:latin typeface="+mj-lt"/>
              </a:rPr>
              <a:t>: </a:t>
            </a:r>
          </a:p>
          <a:p>
            <a:r>
              <a:rPr lang="en-US" altLang="zh-CN" sz="1500" dirty="0">
                <a:solidFill>
                  <a:schemeClr val="tx1"/>
                </a:solidFill>
                <a:latin typeface="+mj-lt"/>
              </a:rPr>
              <a:t>(497 patients; level 3)</a:t>
            </a:r>
          </a:p>
          <a:p>
            <a:r>
              <a:rPr lang="en-US" altLang="zh-CN" sz="1500" dirty="0">
                <a:solidFill>
                  <a:schemeClr val="tx1"/>
                </a:solidFill>
              </a:rPr>
              <a:t>RNA-</a:t>
            </a:r>
            <a:r>
              <a:rPr lang="en-US" altLang="zh-CN" sz="1500" dirty="0" err="1">
                <a:solidFill>
                  <a:schemeClr val="tx1"/>
                </a:solidFill>
              </a:rPr>
              <a:t>Seq</a:t>
            </a:r>
            <a:r>
              <a:rPr lang="en-US" altLang="zh-CN" sz="1500" dirty="0">
                <a:solidFill>
                  <a:schemeClr val="tx1"/>
                </a:solidFill>
              </a:rPr>
              <a:t>  CNV  Methylation </a:t>
            </a:r>
          </a:p>
        </p:txBody>
      </p:sp>
      <p:cxnSp>
        <p:nvCxnSpPr>
          <p:cNvPr id="45" name="直接箭头连接符 44"/>
          <p:cNvCxnSpPr>
            <a:endCxn id="3" idx="1"/>
          </p:cNvCxnSpPr>
          <p:nvPr/>
        </p:nvCxnSpPr>
        <p:spPr>
          <a:xfrm flipV="1">
            <a:off x="3779914" y="1066198"/>
            <a:ext cx="694161" cy="5146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3873710" y="1632774"/>
            <a:ext cx="562366" cy="441667"/>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3987400" y="2119719"/>
            <a:ext cx="448676" cy="576034"/>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16" idx="3"/>
            <a:endCxn id="22" idx="1"/>
          </p:cNvCxnSpPr>
          <p:nvPr/>
        </p:nvCxnSpPr>
        <p:spPr>
          <a:xfrm flipV="1">
            <a:off x="4224677" y="4136383"/>
            <a:ext cx="318484" cy="4153"/>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4050251" y="2941818"/>
            <a:ext cx="430109" cy="1150510"/>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4012055" y="2827261"/>
            <a:ext cx="453990" cy="0"/>
          </a:xfrm>
          <a:prstGeom prst="straightConnector1">
            <a:avLst/>
          </a:prstGeom>
          <a:ln w="38100">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3779914" y="1632771"/>
            <a:ext cx="725750" cy="1207192"/>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673017" y="1706023"/>
            <a:ext cx="2477548" cy="761747"/>
          </a:xfrm>
          <a:prstGeom prst="rect">
            <a:avLst/>
          </a:prstGeom>
          <a:noFill/>
          <a:ln w="12700">
            <a:solidFill>
              <a:srgbClr val="D9D9D9"/>
            </a:solidFill>
          </a:ln>
        </p:spPr>
        <p:txBody>
          <a:bodyPr wrap="square" lIns="68537" tIns="34289" rIns="68537" bIns="34289" rtlCol="0">
            <a:spAutoFit/>
          </a:bodyPr>
          <a:lstStyle/>
          <a:p>
            <a:r>
              <a:rPr lang="en-US" altLang="zh-CN" sz="1500" b="1" dirty="0">
                <a:solidFill>
                  <a:schemeClr val="bg1">
                    <a:lumMod val="65000"/>
                  </a:schemeClr>
                </a:solidFill>
              </a:rPr>
              <a:t>Find other drivers for ERG-fusion negative samples/populations?</a:t>
            </a:r>
          </a:p>
        </p:txBody>
      </p:sp>
      <p:cxnSp>
        <p:nvCxnSpPr>
          <p:cNvPr id="75" name="直接箭头连接符 74"/>
          <p:cNvCxnSpPr/>
          <p:nvPr/>
        </p:nvCxnSpPr>
        <p:spPr>
          <a:xfrm flipV="1">
            <a:off x="6384733" y="1057190"/>
            <a:ext cx="288311" cy="10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endCxn id="67" idx="1"/>
          </p:cNvCxnSpPr>
          <p:nvPr/>
        </p:nvCxnSpPr>
        <p:spPr>
          <a:xfrm>
            <a:off x="6384733" y="2086262"/>
            <a:ext cx="288311" cy="635"/>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21" idx="3"/>
          </p:cNvCxnSpPr>
          <p:nvPr/>
        </p:nvCxnSpPr>
        <p:spPr>
          <a:xfrm flipV="1">
            <a:off x="6339592" y="2928793"/>
            <a:ext cx="324992" cy="6388"/>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22" idx="3"/>
            <a:endCxn id="28" idx="1"/>
          </p:cNvCxnSpPr>
          <p:nvPr/>
        </p:nvCxnSpPr>
        <p:spPr>
          <a:xfrm>
            <a:off x="6383629" y="4136383"/>
            <a:ext cx="302105" cy="3666"/>
          </a:xfrm>
          <a:prstGeom prst="straightConnector1">
            <a:avLst/>
          </a:prstGeom>
          <a:ln>
            <a:solidFill>
              <a:srgbClr val="D9D9D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3" idx="1"/>
          </p:cNvCxnSpPr>
          <p:nvPr/>
        </p:nvCxnSpPr>
        <p:spPr>
          <a:xfrm flipV="1">
            <a:off x="3873711" y="1066196"/>
            <a:ext cx="600364" cy="1609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63175" y="184156"/>
            <a:ext cx="2337840" cy="715580"/>
          </a:xfrm>
          <a:prstGeom prst="rect">
            <a:avLst/>
          </a:prstGeom>
          <a:noFill/>
        </p:spPr>
        <p:txBody>
          <a:bodyPr wrap="square" lIns="68537" tIns="34289" rIns="68537" bIns="34289" rtlCol="0">
            <a:spAutoFit/>
          </a:bodyPr>
          <a:lstStyle/>
          <a:p>
            <a:r>
              <a:rPr lang="en-US" altLang="zh-CN" sz="2100" b="1" dirty="0"/>
              <a:t>Analyses—multi-“omics” approach</a:t>
            </a:r>
          </a:p>
        </p:txBody>
      </p:sp>
      <p:sp>
        <p:nvSpPr>
          <p:cNvPr id="43" name="文本框 42"/>
          <p:cNvSpPr txBox="1"/>
          <p:nvPr/>
        </p:nvSpPr>
        <p:spPr>
          <a:xfrm>
            <a:off x="429988" y="4336992"/>
            <a:ext cx="1304204" cy="438581"/>
          </a:xfrm>
          <a:prstGeom prst="rect">
            <a:avLst/>
          </a:prstGeom>
          <a:noFill/>
        </p:spPr>
        <p:txBody>
          <a:bodyPr wrap="none" lIns="68537" tIns="34289" rIns="68537" bIns="34289" rtlCol="0">
            <a:spAutoFit/>
          </a:bodyPr>
          <a:lstStyle/>
          <a:p>
            <a:r>
              <a:rPr lang="en-US" altLang="zh-CN" sz="2400" b="1" dirty="0">
                <a:solidFill>
                  <a:srgbClr val="7030A0"/>
                </a:solidFill>
              </a:rPr>
              <a:t>Resource</a:t>
            </a:r>
          </a:p>
        </p:txBody>
      </p:sp>
      <p:sp>
        <p:nvSpPr>
          <p:cNvPr id="44" name="文本框 43"/>
          <p:cNvSpPr txBox="1"/>
          <p:nvPr/>
        </p:nvSpPr>
        <p:spPr>
          <a:xfrm>
            <a:off x="5018889" y="140339"/>
            <a:ext cx="693940" cy="392415"/>
          </a:xfrm>
          <a:prstGeom prst="rect">
            <a:avLst/>
          </a:prstGeom>
          <a:noFill/>
        </p:spPr>
        <p:txBody>
          <a:bodyPr wrap="none" lIns="68537" tIns="34289" rIns="68537" bIns="34289" rtlCol="0">
            <a:spAutoFit/>
          </a:bodyPr>
          <a:lstStyle/>
          <a:p>
            <a:r>
              <a:rPr lang="en-US" altLang="zh-CN" sz="2100" b="1" dirty="0"/>
              <a:t>Aims</a:t>
            </a:r>
          </a:p>
        </p:txBody>
      </p:sp>
      <p:sp>
        <p:nvSpPr>
          <p:cNvPr id="47" name="文本框 46"/>
          <p:cNvSpPr txBox="1"/>
          <p:nvPr/>
        </p:nvSpPr>
        <p:spPr>
          <a:xfrm>
            <a:off x="6545161" y="136976"/>
            <a:ext cx="2618120" cy="392415"/>
          </a:xfrm>
          <a:prstGeom prst="rect">
            <a:avLst/>
          </a:prstGeom>
          <a:noFill/>
        </p:spPr>
        <p:txBody>
          <a:bodyPr wrap="none" lIns="68537" tIns="34289" rIns="68537" bIns="34289" rtlCol="0">
            <a:spAutoFit/>
          </a:bodyPr>
          <a:lstStyle/>
          <a:p>
            <a:r>
              <a:rPr lang="en-US" altLang="zh-CN" sz="2100" b="1" dirty="0"/>
              <a:t>Questions/Hypothesis</a:t>
            </a:r>
          </a:p>
        </p:txBody>
      </p:sp>
      <p:sp>
        <p:nvSpPr>
          <p:cNvPr id="2" name="文本框 1"/>
          <p:cNvSpPr txBox="1"/>
          <p:nvPr/>
        </p:nvSpPr>
        <p:spPr>
          <a:xfrm>
            <a:off x="1742972" y="4726040"/>
            <a:ext cx="7278627" cy="346249"/>
          </a:xfrm>
          <a:prstGeom prst="rect">
            <a:avLst/>
          </a:prstGeom>
          <a:noFill/>
        </p:spPr>
        <p:txBody>
          <a:bodyPr wrap="none" lIns="68537" tIns="34289" rIns="68537" bIns="34289" rtlCol="0">
            <a:spAutoFit/>
          </a:bodyPr>
          <a:lstStyle/>
          <a:p>
            <a:r>
              <a:rPr lang="en-US" altLang="zh-CN" b="1" dirty="0"/>
              <a:t>Early Detection Markers for Screening, Diagnosis, Treatment and Prognosis</a:t>
            </a:r>
            <a:endParaRPr lang="zh-CN" altLang="en-US" b="1" dirty="0"/>
          </a:p>
        </p:txBody>
      </p:sp>
      <p:cxnSp>
        <p:nvCxnSpPr>
          <p:cNvPr id="39" name="直接箭头连接符 38"/>
          <p:cNvCxnSpPr/>
          <p:nvPr/>
        </p:nvCxnSpPr>
        <p:spPr>
          <a:xfrm>
            <a:off x="4006303" y="2906390"/>
            <a:ext cx="453990" cy="0"/>
          </a:xfrm>
          <a:prstGeom prst="straightConnector1">
            <a:avLst/>
          </a:prstGeom>
          <a:ln w="28575">
            <a:solidFill>
              <a:srgbClr val="D9D9D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619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587" y="135668"/>
            <a:ext cx="7938146" cy="505177"/>
          </a:xfrm>
        </p:spPr>
        <p:txBody>
          <a:bodyPr>
            <a:normAutofit fontScale="90000"/>
          </a:bodyPr>
          <a:lstStyle/>
          <a:p>
            <a:r>
              <a:rPr lang="en-US" altLang="zh-CN" sz="2700" dirty="0">
                <a:latin typeface="+mn-lt"/>
              </a:rPr>
              <a:t>Comparing the fusions of different </a:t>
            </a:r>
            <a:r>
              <a:rPr lang="en-US" altLang="zh-CN" sz="2700" dirty="0" smtClean="0">
                <a:latin typeface="+mn-lt"/>
              </a:rPr>
              <a:t>populations (using RNA-</a:t>
            </a:r>
            <a:r>
              <a:rPr lang="en-US" altLang="zh-CN" sz="2700" dirty="0" err="1" smtClean="0">
                <a:latin typeface="+mn-lt"/>
              </a:rPr>
              <a:t>Seq</a:t>
            </a:r>
            <a:r>
              <a:rPr lang="en-US" altLang="zh-CN" sz="2700" dirty="0" smtClean="0">
                <a:latin typeface="+mn-lt"/>
              </a:rPr>
              <a:t>)</a:t>
            </a:r>
            <a:endParaRPr lang="zh-CN" altLang="en-US" sz="2700" dirty="0">
              <a:latin typeface="+mn-lt"/>
            </a:endParaRPr>
          </a:p>
        </p:txBody>
      </p:sp>
      <p:graphicFrame>
        <p:nvGraphicFramePr>
          <p:cNvPr id="7" name="内容占位符 6"/>
          <p:cNvGraphicFramePr>
            <a:graphicFrameLocks noGrp="1"/>
          </p:cNvGraphicFramePr>
          <p:nvPr>
            <p:ph idx="1"/>
            <p:extLst>
              <p:ext uri="{D42A27DB-BD31-4B8C-83A1-F6EECF244321}">
                <p14:modId xmlns:p14="http://schemas.microsoft.com/office/powerpoint/2010/main" val="1020152948"/>
              </p:ext>
            </p:extLst>
          </p:nvPr>
        </p:nvGraphicFramePr>
        <p:xfrm>
          <a:off x="505463" y="1429333"/>
          <a:ext cx="5366071" cy="1597354"/>
        </p:xfrm>
        <a:graphic>
          <a:graphicData uri="http://schemas.openxmlformats.org/drawingml/2006/table">
            <a:tbl>
              <a:tblPr>
                <a:tableStyleId>{5FD0F851-EC5A-4D38-B0AD-8093EC10F338}</a:tableStyleId>
              </a:tblPr>
              <a:tblGrid>
                <a:gridCol w="1437341">
                  <a:extLst>
                    <a:ext uri="{9D8B030D-6E8A-4147-A177-3AD203B41FA5}">
                      <a16:colId xmlns:a16="http://schemas.microsoft.com/office/drawing/2014/main" val="20000"/>
                    </a:ext>
                  </a:extLst>
                </a:gridCol>
                <a:gridCol w="1565105">
                  <a:extLst>
                    <a:ext uri="{9D8B030D-6E8A-4147-A177-3AD203B41FA5}">
                      <a16:colId xmlns:a16="http://schemas.microsoft.com/office/drawing/2014/main" val="20001"/>
                    </a:ext>
                  </a:extLst>
                </a:gridCol>
                <a:gridCol w="1184144">
                  <a:extLst>
                    <a:ext uri="{9D8B030D-6E8A-4147-A177-3AD203B41FA5}">
                      <a16:colId xmlns:a16="http://schemas.microsoft.com/office/drawing/2014/main" val="20002"/>
                    </a:ext>
                  </a:extLst>
                </a:gridCol>
                <a:gridCol w="1179481">
                  <a:extLst>
                    <a:ext uri="{9D8B030D-6E8A-4147-A177-3AD203B41FA5}">
                      <a16:colId xmlns:a16="http://schemas.microsoft.com/office/drawing/2014/main" val="20003"/>
                    </a:ext>
                  </a:extLst>
                </a:gridCol>
              </a:tblGrid>
              <a:tr h="231174">
                <a:tc>
                  <a:txBody>
                    <a:bodyPr/>
                    <a:lstStyle/>
                    <a:p>
                      <a:pPr algn="ctr" fontAlgn="ctr"/>
                      <a:r>
                        <a:rPr lang="en-US" sz="1400" b="1" u="none" strike="noStrike" dirty="0">
                          <a:effectLst/>
                        </a:rPr>
                        <a:t>Fusion</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400" b="1" u="none" strike="noStrike" dirty="0">
                          <a:effectLst/>
                        </a:rPr>
                        <a:t>Chinese</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400" b="1" u="none" strike="noStrike" dirty="0">
                          <a:effectLst/>
                        </a:rPr>
                        <a:t>AA</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400" b="1" u="none" strike="noStrike" dirty="0">
                          <a:effectLst/>
                        </a:rPr>
                        <a:t>CA</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extLst>
                  <a:ext uri="{0D108BD9-81ED-4DB2-BD59-A6C34878D82A}">
                    <a16:rowId xmlns:a16="http://schemas.microsoft.com/office/drawing/2014/main" val="10000"/>
                  </a:ext>
                </a:extLst>
              </a:tr>
              <a:tr h="231174">
                <a:tc>
                  <a:txBody>
                    <a:bodyPr/>
                    <a:lstStyle/>
                    <a:p>
                      <a:pPr algn="ctr" fontAlgn="ctr"/>
                      <a:r>
                        <a:rPr lang="en-US" sz="1400" u="none" strike="noStrike" dirty="0">
                          <a:effectLst/>
                        </a:rPr>
                        <a:t>HLA-C:HLA-B</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2</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extLst>
                  <a:ext uri="{0D108BD9-81ED-4DB2-BD59-A6C34878D82A}">
                    <a16:rowId xmlns:a16="http://schemas.microsoft.com/office/drawing/2014/main" val="10001"/>
                  </a:ext>
                </a:extLst>
              </a:tr>
              <a:tr h="231174">
                <a:tc>
                  <a:txBody>
                    <a:bodyPr/>
                    <a:lstStyle/>
                    <a:p>
                      <a:pPr algn="ctr" fontAlgn="ctr"/>
                      <a:r>
                        <a:rPr lang="en-US" sz="1400" u="none" strike="noStrike" dirty="0">
                          <a:effectLst/>
                        </a:rPr>
                        <a:t>PDE4D:DEPDC1B</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extLst>
                  <a:ext uri="{0D108BD9-81ED-4DB2-BD59-A6C34878D82A}">
                    <a16:rowId xmlns:a16="http://schemas.microsoft.com/office/drawing/2014/main" val="10002"/>
                  </a:ext>
                </a:extLst>
              </a:tr>
              <a:tr h="441484">
                <a:tc>
                  <a:txBody>
                    <a:bodyPr/>
                    <a:lstStyle/>
                    <a:p>
                      <a:pPr algn="ctr" fontAlgn="ctr"/>
                      <a:r>
                        <a:rPr lang="en-US" sz="1400" u="none" strike="noStrike" dirty="0">
                          <a:effectLst/>
                        </a:rPr>
                        <a:t>TMPRSS2:ERG</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4 </a:t>
                      </a:r>
                      <a:r>
                        <a:rPr lang="en-US" altLang="zh-CN" sz="1400" kern="1200" dirty="0">
                          <a:solidFill>
                            <a:schemeClr val="tx1"/>
                          </a:solidFill>
                          <a:effectLst/>
                          <a:latin typeface="+mn-lt"/>
                          <a:ea typeface="+mn-ea"/>
                          <a:cs typeface="+mn-cs"/>
                        </a:rPr>
                        <a:t>(28.57%)</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a:effectLst/>
                        </a:rPr>
                        <a:t>5 </a:t>
                      </a:r>
                      <a:r>
                        <a:rPr lang="en-US" altLang="zh-CN" sz="1400" kern="1200" dirty="0">
                          <a:solidFill>
                            <a:schemeClr val="tx1"/>
                          </a:solidFill>
                          <a:effectLst/>
                          <a:latin typeface="+mn-lt"/>
                          <a:ea typeface="+mn-ea"/>
                          <a:cs typeface="+mn-cs"/>
                        </a:rPr>
                        <a:t>(23.81%)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altLang="zh-CN" sz="1400" u="none" strike="noStrike" dirty="0" smtClean="0">
                          <a:effectLst/>
                        </a:rPr>
                        <a:t>41</a:t>
                      </a:r>
                      <a:r>
                        <a:rPr lang="zh-CN" altLang="zh-CN" sz="1400" kern="1200" dirty="0" smtClean="0">
                          <a:solidFill>
                            <a:schemeClr val="tx1"/>
                          </a:solidFill>
                          <a:effectLst/>
                          <a:latin typeface="+mn-lt"/>
                          <a:ea typeface="+mn-ea"/>
                          <a:cs typeface="+mn-cs"/>
                        </a:rPr>
                        <a:t> </a:t>
                      </a:r>
                      <a:r>
                        <a:rPr lang="en-US" altLang="zh-CN" sz="1400" kern="1200" dirty="0">
                          <a:solidFill>
                            <a:schemeClr val="tx1"/>
                          </a:solidFill>
                          <a:effectLst/>
                          <a:latin typeface="+mn-lt"/>
                          <a:ea typeface="+mn-ea"/>
                          <a:cs typeface="+mn-cs"/>
                        </a:rPr>
                        <a:t>(36.61%)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extLst>
                  <a:ext uri="{0D108BD9-81ED-4DB2-BD59-A6C34878D82A}">
                    <a16:rowId xmlns:a16="http://schemas.microsoft.com/office/drawing/2014/main" val="10003"/>
                  </a:ext>
                </a:extLst>
              </a:tr>
              <a:tr h="231174">
                <a:tc>
                  <a:txBody>
                    <a:bodyPr/>
                    <a:lstStyle/>
                    <a:p>
                      <a:pPr algn="ctr" fontAlgn="ctr"/>
                      <a:r>
                        <a:rPr lang="en-US" sz="1400" u="none" strike="noStrike" dirty="0">
                          <a:effectLst/>
                        </a:rPr>
                        <a:t>TTC6:MIPOL1</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lnB w="12700" cap="flat" cmpd="sng" algn="ctr">
                      <a:solidFill>
                        <a:schemeClr val="accent5"/>
                      </a:solidFill>
                      <a:prstDash val="solid"/>
                      <a:round/>
                      <a:headEnd type="none" w="med" len="med"/>
                      <a:tailEnd type="none" w="med" len="med"/>
                    </a:lnB>
                  </a:tcPr>
                </a:tc>
                <a:tc>
                  <a:txBody>
                    <a:bodyPr/>
                    <a:lstStyle/>
                    <a:p>
                      <a:pPr algn="ctr" fontAlgn="ctr"/>
                      <a:r>
                        <a:rPr lang="en-US" altLang="zh-CN" sz="1400" u="none" strike="noStrike" dirty="0">
                          <a:effectLst/>
                        </a:rPr>
                        <a:t>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lnB w="12700" cap="flat" cmpd="sng" algn="ctr">
                      <a:solidFill>
                        <a:schemeClr val="accent5"/>
                      </a:solidFill>
                      <a:prstDash val="solid"/>
                      <a:round/>
                      <a:headEnd type="none" w="med" len="med"/>
                      <a:tailEnd type="none" w="med" len="med"/>
                    </a:lnB>
                  </a:tcPr>
                </a:tc>
                <a:tc>
                  <a:txBody>
                    <a:bodyPr/>
                    <a:lstStyle/>
                    <a:p>
                      <a:pPr algn="ctr" fontAlgn="ctr"/>
                      <a:r>
                        <a:rPr lang="en-US" altLang="zh-CN" sz="1400" u="none" strike="noStrike" dirty="0">
                          <a:effectLst/>
                        </a:rPr>
                        <a:t>2</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lnB w="12700" cap="flat" cmpd="sng" algn="ctr">
                      <a:solidFill>
                        <a:schemeClr val="accent5"/>
                      </a:solidFill>
                      <a:prstDash val="solid"/>
                      <a:round/>
                      <a:headEnd type="none" w="med" len="med"/>
                      <a:tailEnd type="none" w="med" len="med"/>
                    </a:lnB>
                  </a:tcP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4"/>
                  </a:ext>
                </a:extLst>
              </a:tr>
              <a:tr h="231174">
                <a:tc>
                  <a:txBody>
                    <a:bodyPr/>
                    <a:lstStyle/>
                    <a:p>
                      <a:pPr algn="ctr" fontAlgn="ctr"/>
                      <a:r>
                        <a:rPr lang="en-US" sz="1400" b="0" u="none" strike="noStrike" kern="1200" dirty="0">
                          <a:solidFill>
                            <a:schemeClr val="tx1"/>
                          </a:solidFill>
                          <a:effectLst/>
                          <a:latin typeface="+mn-lt"/>
                          <a:ea typeface="+mn-ea"/>
                          <a:cs typeface="+mn-cs"/>
                        </a:rPr>
                        <a:t>Total samples</a:t>
                      </a:r>
                    </a:p>
                  </a:txBody>
                  <a:tcPr marL="7144" marR="7144" marT="7144" marB="0" anchor="ctr">
                    <a:lnT w="12700" cap="flat" cmpd="sng" algn="ctr">
                      <a:solidFill>
                        <a:schemeClr val="accent5"/>
                      </a:solidFill>
                      <a:prstDash val="solid"/>
                      <a:round/>
                      <a:headEnd type="none" w="med" len="med"/>
                      <a:tailEnd type="none" w="med" len="med"/>
                    </a:lnT>
                  </a:tcPr>
                </a:tc>
                <a:tc>
                  <a:txBody>
                    <a:bodyPr/>
                    <a:lstStyle/>
                    <a:p>
                      <a:pPr marL="0" algn="ctr" defTabSz="914400" rtl="0" eaLnBrk="1" fontAlgn="ctr" latinLnBrk="0" hangingPunct="1"/>
                      <a:r>
                        <a:rPr lang="en-US" altLang="zh-CN" sz="1400" b="0" u="none" strike="noStrike" kern="1200" dirty="0">
                          <a:solidFill>
                            <a:schemeClr val="tx1"/>
                          </a:solidFill>
                          <a:effectLst/>
                          <a:latin typeface="+mn-lt"/>
                          <a:ea typeface="+mn-ea"/>
                          <a:cs typeface="+mn-cs"/>
                        </a:rPr>
                        <a:t>14</a:t>
                      </a:r>
                    </a:p>
                  </a:txBody>
                  <a:tcPr marL="7144" marR="7144" marT="7144" marB="0" anchor="ctr">
                    <a:lnT w="12700" cap="flat" cmpd="sng" algn="ctr">
                      <a:solidFill>
                        <a:schemeClr val="accent5"/>
                      </a:solidFill>
                      <a:prstDash val="solid"/>
                      <a:round/>
                      <a:headEnd type="none" w="med" len="med"/>
                      <a:tailEnd type="none" w="med" len="med"/>
                    </a:lnT>
                  </a:tcPr>
                </a:tc>
                <a:tc>
                  <a:txBody>
                    <a:bodyPr/>
                    <a:lstStyle/>
                    <a:p>
                      <a:pPr marL="0" algn="ctr" defTabSz="914400" rtl="0" eaLnBrk="1" fontAlgn="ctr" latinLnBrk="0" hangingPunct="1"/>
                      <a:r>
                        <a:rPr lang="en-US" altLang="zh-CN" sz="1400" b="0" u="none" strike="noStrike" kern="1200" dirty="0">
                          <a:solidFill>
                            <a:schemeClr val="tx1"/>
                          </a:solidFill>
                          <a:effectLst/>
                          <a:latin typeface="+mn-lt"/>
                          <a:ea typeface="+mn-ea"/>
                          <a:cs typeface="+mn-cs"/>
                        </a:rPr>
                        <a:t>21</a:t>
                      </a:r>
                    </a:p>
                  </a:txBody>
                  <a:tcPr marL="7144" marR="7144" marT="7144" marB="0" anchor="ctr">
                    <a:lnT w="12700" cap="flat" cmpd="sng" algn="ctr">
                      <a:solidFill>
                        <a:schemeClr val="accent5"/>
                      </a:solidFill>
                      <a:prstDash val="solid"/>
                      <a:round/>
                      <a:headEnd type="none" w="med" len="med"/>
                      <a:tailEnd type="none" w="med" len="med"/>
                    </a:lnT>
                  </a:tcPr>
                </a:tc>
                <a:tc>
                  <a:txBody>
                    <a:bodyPr/>
                    <a:lstStyle/>
                    <a:p>
                      <a:pPr marL="0" algn="ctr" defTabSz="914400" rtl="0" eaLnBrk="1" fontAlgn="ctr" latinLnBrk="0" hangingPunct="1"/>
                      <a:r>
                        <a:rPr lang="en-US" altLang="zh-CN" sz="1400" b="0" u="none" strike="noStrike" kern="1200" dirty="0">
                          <a:solidFill>
                            <a:schemeClr val="tx1"/>
                          </a:solidFill>
                          <a:effectLst/>
                          <a:latin typeface="+mn-lt"/>
                          <a:ea typeface="+mn-ea"/>
                          <a:cs typeface="+mn-cs"/>
                        </a:rPr>
                        <a:t>112</a:t>
                      </a:r>
                    </a:p>
                  </a:txBody>
                  <a:tcPr marL="7144" marR="7144" marT="7144" marB="0" anchor="ct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9" name="矩形 8"/>
          <p:cNvSpPr/>
          <p:nvPr/>
        </p:nvSpPr>
        <p:spPr>
          <a:xfrm>
            <a:off x="472534" y="1154803"/>
            <a:ext cx="5238838" cy="346249"/>
          </a:xfrm>
          <a:prstGeom prst="rect">
            <a:avLst/>
          </a:prstGeom>
        </p:spPr>
        <p:txBody>
          <a:bodyPr wrap="none" lIns="68579" tIns="34289" rIns="68579" bIns="34289">
            <a:spAutoFit/>
          </a:bodyPr>
          <a:lstStyle/>
          <a:p>
            <a:pPr defTabSz="685783"/>
            <a:r>
              <a:rPr lang="en-US" altLang="zh-CN" b="1" dirty="0">
                <a:solidFill>
                  <a:prstClr val="black"/>
                </a:solidFill>
              </a:rPr>
              <a:t>Common fusions (Total 4, detected in at least 2 races)</a:t>
            </a:r>
            <a:endParaRPr lang="zh-CN" altLang="en-US" b="1" dirty="0">
              <a:solidFill>
                <a:prstClr val="black"/>
              </a:solidFill>
            </a:endParaRPr>
          </a:p>
        </p:txBody>
      </p:sp>
      <p:sp>
        <p:nvSpPr>
          <p:cNvPr id="10" name="矩形 9"/>
          <p:cNvSpPr/>
          <p:nvPr/>
        </p:nvSpPr>
        <p:spPr>
          <a:xfrm>
            <a:off x="481678" y="3810002"/>
            <a:ext cx="3698651" cy="346247"/>
          </a:xfrm>
          <a:prstGeom prst="rect">
            <a:avLst/>
          </a:prstGeom>
        </p:spPr>
        <p:txBody>
          <a:bodyPr wrap="square" lIns="68579" tIns="34289" rIns="68579" bIns="34289">
            <a:spAutoFit/>
          </a:bodyPr>
          <a:lstStyle/>
          <a:p>
            <a:pPr defTabSz="685783"/>
            <a:r>
              <a:rPr lang="en-US" altLang="zh-CN" b="1" dirty="0">
                <a:solidFill>
                  <a:prstClr val="black"/>
                </a:solidFill>
              </a:rPr>
              <a:t>Race-specific fusions:  </a:t>
            </a:r>
            <a:endParaRPr lang="zh-CN" altLang="en-US" b="1" dirty="0">
              <a:solidFill>
                <a:prstClr val="black"/>
              </a:solidFill>
            </a:endParaRPr>
          </a:p>
        </p:txBody>
      </p:sp>
      <p:graphicFrame>
        <p:nvGraphicFramePr>
          <p:cNvPr id="11" name="内容占位符 6"/>
          <p:cNvGraphicFramePr>
            <a:graphicFrameLocks/>
          </p:cNvGraphicFramePr>
          <p:nvPr>
            <p:extLst>
              <p:ext uri="{D42A27DB-BD31-4B8C-83A1-F6EECF244321}">
                <p14:modId xmlns:p14="http://schemas.microsoft.com/office/powerpoint/2010/main" val="2007681350"/>
              </p:ext>
            </p:extLst>
          </p:nvPr>
        </p:nvGraphicFramePr>
        <p:xfrm>
          <a:off x="442382" y="4119646"/>
          <a:ext cx="5017361" cy="672658"/>
        </p:xfrm>
        <a:graphic>
          <a:graphicData uri="http://schemas.openxmlformats.org/drawingml/2006/table">
            <a:tbl>
              <a:tblPr>
                <a:tableStyleId>{5FD0F851-EC5A-4D38-B0AD-8093EC10F338}</a:tableStyleId>
              </a:tblPr>
              <a:tblGrid>
                <a:gridCol w="1343936">
                  <a:extLst>
                    <a:ext uri="{9D8B030D-6E8A-4147-A177-3AD203B41FA5}">
                      <a16:colId xmlns:a16="http://schemas.microsoft.com/office/drawing/2014/main" val="20000"/>
                    </a:ext>
                  </a:extLst>
                </a:gridCol>
                <a:gridCol w="1463398">
                  <a:extLst>
                    <a:ext uri="{9D8B030D-6E8A-4147-A177-3AD203B41FA5}">
                      <a16:colId xmlns:a16="http://schemas.microsoft.com/office/drawing/2014/main" val="20001"/>
                    </a:ext>
                  </a:extLst>
                </a:gridCol>
                <a:gridCol w="1403667">
                  <a:extLst>
                    <a:ext uri="{9D8B030D-6E8A-4147-A177-3AD203B41FA5}">
                      <a16:colId xmlns:a16="http://schemas.microsoft.com/office/drawing/2014/main" val="20002"/>
                    </a:ext>
                  </a:extLst>
                </a:gridCol>
                <a:gridCol w="806360">
                  <a:extLst>
                    <a:ext uri="{9D8B030D-6E8A-4147-A177-3AD203B41FA5}">
                      <a16:colId xmlns:a16="http://schemas.microsoft.com/office/drawing/2014/main" val="20003"/>
                    </a:ext>
                  </a:extLst>
                </a:gridCol>
              </a:tblGrid>
              <a:tr h="441484">
                <a:tc>
                  <a:txBody>
                    <a:bodyPr/>
                    <a:lstStyle/>
                    <a:p>
                      <a:pPr algn="ctr" fontAlgn="ct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400" b="1" u="none" strike="noStrike" dirty="0">
                          <a:effectLst/>
                        </a:rPr>
                        <a:t>Chinese specific</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400" b="1" u="none" strike="noStrike" dirty="0">
                          <a:effectLst/>
                        </a:rPr>
                        <a:t>AA specific</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tc>
                  <a:txBody>
                    <a:bodyPr/>
                    <a:lstStyle/>
                    <a:p>
                      <a:pPr algn="ctr" fontAlgn="ctr"/>
                      <a:r>
                        <a:rPr lang="en-US" sz="1400" b="1" u="none" strike="noStrike" dirty="0">
                          <a:effectLst/>
                        </a:rPr>
                        <a:t>CA specific</a:t>
                      </a:r>
                      <a:endParaRPr lang="en-US" sz="1400" b="1" i="0" u="none" strike="noStrike" dirty="0">
                        <a:solidFill>
                          <a:srgbClr val="000000"/>
                        </a:solidFill>
                        <a:effectLst/>
                        <a:latin typeface="宋体" panose="02010600030101010101" pitchFamily="2" charset="-122"/>
                        <a:ea typeface="宋体" panose="02010600030101010101" pitchFamily="2" charset="-122"/>
                      </a:endParaRPr>
                    </a:p>
                  </a:txBody>
                  <a:tcPr marL="7144" marR="7144" marT="7144" marB="0" anchor="ctr"/>
                </a:tc>
                <a:extLst>
                  <a:ext uri="{0D108BD9-81ED-4DB2-BD59-A6C34878D82A}">
                    <a16:rowId xmlns:a16="http://schemas.microsoft.com/office/drawing/2014/main" val="10000"/>
                  </a:ext>
                </a:extLst>
              </a:tr>
              <a:tr h="231174">
                <a:tc>
                  <a:txBody>
                    <a:bodyPr/>
                    <a:lstStyle/>
                    <a:p>
                      <a:pPr algn="ctr" fontAlgn="ctr"/>
                      <a:r>
                        <a:rPr lang="en-US" sz="1400" u="none" strike="noStrike" kern="1200" dirty="0">
                          <a:solidFill>
                            <a:schemeClr val="tx1"/>
                          </a:solidFill>
                          <a:effectLst/>
                          <a:latin typeface="+mn-lt"/>
                          <a:ea typeface="+mn-ea"/>
                          <a:cs typeface="+mn-cs"/>
                        </a:rPr>
                        <a:t>Fusion</a:t>
                      </a:r>
                      <a:r>
                        <a:rPr lang="en-US" sz="1400" u="none" strike="noStrike" kern="1200" baseline="0" dirty="0">
                          <a:solidFill>
                            <a:schemeClr val="tx1"/>
                          </a:solidFill>
                          <a:effectLst/>
                          <a:latin typeface="+mn-lt"/>
                          <a:ea typeface="+mn-ea"/>
                          <a:cs typeface="+mn-cs"/>
                        </a:rPr>
                        <a:t> counts</a:t>
                      </a:r>
                      <a:endParaRPr lang="en-US" sz="1400" u="none" strike="noStrike" kern="1200" dirty="0">
                        <a:solidFill>
                          <a:schemeClr val="tx1"/>
                        </a:solidFill>
                        <a:effectLst/>
                        <a:latin typeface="+mn-lt"/>
                        <a:ea typeface="+mn-ea"/>
                        <a:cs typeface="+mn-cs"/>
                      </a:endParaRPr>
                    </a:p>
                  </a:txBody>
                  <a:tcPr marL="7144" marR="7144" marT="7144" marB="0" anchor="ctr"/>
                </a:tc>
                <a:tc>
                  <a:txBody>
                    <a:bodyPr/>
                    <a:lstStyle/>
                    <a:p>
                      <a:pPr marL="0" algn="ctr" defTabSz="914400" rtl="0" eaLnBrk="1" fontAlgn="ctr" latinLnBrk="0" hangingPunct="1"/>
                      <a:r>
                        <a:rPr lang="en-US" altLang="zh-CN" sz="1400" u="none" strike="noStrike" kern="1200" dirty="0">
                          <a:solidFill>
                            <a:schemeClr val="tx1"/>
                          </a:solidFill>
                          <a:effectLst/>
                          <a:latin typeface="+mn-lt"/>
                          <a:ea typeface="+mn-ea"/>
                          <a:cs typeface="+mn-cs"/>
                        </a:rPr>
                        <a:t>642</a:t>
                      </a:r>
                    </a:p>
                  </a:txBody>
                  <a:tcPr marL="7144" marR="7144" marT="7144" marB="0" anchor="ctr"/>
                </a:tc>
                <a:tc>
                  <a:txBody>
                    <a:bodyPr/>
                    <a:lstStyle/>
                    <a:p>
                      <a:pPr marL="0" algn="ctr" defTabSz="914400" rtl="0" eaLnBrk="1" fontAlgn="ctr" latinLnBrk="0" hangingPunct="1"/>
                      <a:r>
                        <a:rPr lang="en-US" altLang="zh-CN" sz="1400" u="none" strike="noStrike" kern="1200" dirty="0">
                          <a:solidFill>
                            <a:schemeClr val="tx1"/>
                          </a:solidFill>
                          <a:effectLst/>
                          <a:latin typeface="+mn-lt"/>
                          <a:ea typeface="+mn-ea"/>
                          <a:cs typeface="+mn-cs"/>
                        </a:rPr>
                        <a:t>44</a:t>
                      </a:r>
                    </a:p>
                  </a:txBody>
                  <a:tcPr marL="7144" marR="7144" marT="7144" marB="0" anchor="ctr"/>
                </a:tc>
                <a:tc>
                  <a:txBody>
                    <a:bodyPr/>
                    <a:lstStyle/>
                    <a:p>
                      <a:pPr marL="0" algn="ctr" defTabSz="914400" rtl="0" eaLnBrk="1" fontAlgn="ctr" latinLnBrk="0" hangingPunct="1"/>
                      <a:r>
                        <a:rPr lang="en-US" altLang="zh-CN" sz="1400" u="none" strike="noStrike" kern="1200" dirty="0">
                          <a:solidFill>
                            <a:schemeClr val="tx1"/>
                          </a:solidFill>
                          <a:effectLst/>
                          <a:latin typeface="+mn-lt"/>
                          <a:ea typeface="+mn-ea"/>
                          <a:cs typeface="+mn-cs"/>
                        </a:rPr>
                        <a:t>347</a:t>
                      </a:r>
                    </a:p>
                  </a:txBody>
                  <a:tcPr marL="7144" marR="7144" marT="7144" marB="0" anchor="ctr"/>
                </a:tc>
                <a:extLst>
                  <a:ext uri="{0D108BD9-81ED-4DB2-BD59-A6C34878D82A}">
                    <a16:rowId xmlns:a16="http://schemas.microsoft.com/office/drawing/2014/main" val="10001"/>
                  </a:ext>
                </a:extLst>
              </a:tr>
            </a:tbl>
          </a:graphicData>
        </a:graphic>
      </p:graphicFrame>
      <p:sp>
        <p:nvSpPr>
          <p:cNvPr id="3" name="矩形 2"/>
          <p:cNvSpPr/>
          <p:nvPr/>
        </p:nvSpPr>
        <p:spPr>
          <a:xfrm>
            <a:off x="495269" y="2211710"/>
            <a:ext cx="5389319" cy="268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zh-CN" altLang="en-US" sz="1400">
              <a:solidFill>
                <a:prstClr val="white"/>
              </a:solidFill>
            </a:endParaRPr>
          </a:p>
        </p:txBody>
      </p:sp>
      <p:sp>
        <p:nvSpPr>
          <p:cNvPr id="5" name="文本框 4"/>
          <p:cNvSpPr txBox="1"/>
          <p:nvPr/>
        </p:nvSpPr>
        <p:spPr>
          <a:xfrm>
            <a:off x="6084168" y="1217598"/>
            <a:ext cx="3096344" cy="3608678"/>
          </a:xfrm>
          <a:prstGeom prst="rect">
            <a:avLst/>
          </a:prstGeom>
          <a:noFill/>
        </p:spPr>
        <p:txBody>
          <a:bodyPr wrap="square" lIns="68579" tIns="34289" rIns="68579" bIns="34289" rtlCol="0">
            <a:spAutoFit/>
          </a:bodyPr>
          <a:lstStyle/>
          <a:p>
            <a:pPr marL="257168" indent="-257168" defTabSz="685783">
              <a:buFont typeface="Arial" panose="020B0604020202020204" pitchFamily="34" charset="0"/>
              <a:buChar char="•"/>
            </a:pPr>
            <a:r>
              <a:rPr lang="en-US" altLang="zh-CN" b="1" dirty="0">
                <a:solidFill>
                  <a:srgbClr val="000000"/>
                </a:solidFill>
              </a:rPr>
              <a:t>TMPRSS2-ERG (ERG) is a causal gene alteration in CaP with biomarker potential in diagnosis, prognosis and in targeted therapy.</a:t>
            </a:r>
          </a:p>
          <a:p>
            <a:pPr marL="257168" indent="-257168" defTabSz="685783">
              <a:buFont typeface="Arial" panose="020B0604020202020204" pitchFamily="34" charset="0"/>
              <a:buChar char="•"/>
            </a:pPr>
            <a:r>
              <a:rPr lang="en-US" altLang="zh-CN" dirty="0">
                <a:solidFill>
                  <a:srgbClr val="000000"/>
                </a:solidFill>
              </a:rPr>
              <a:t>ERG-MAb distinguishes tumor foci from benign glands with 99.9% specificity (N=1,200+)</a:t>
            </a:r>
          </a:p>
          <a:p>
            <a:pPr defTabSz="685783"/>
            <a:r>
              <a:rPr lang="en-US" altLang="zh-CN" dirty="0">
                <a:solidFill>
                  <a:srgbClr val="000000"/>
                </a:solidFill>
              </a:rPr>
              <a:t>[</a:t>
            </a:r>
            <a:r>
              <a:rPr lang="en-US" altLang="zh-CN" b="1" dirty="0">
                <a:solidFill>
                  <a:srgbClr val="FF0000"/>
                </a:solidFill>
              </a:rPr>
              <a:t>A good reagent for future large scale screen</a:t>
            </a:r>
            <a:r>
              <a:rPr lang="en-US" altLang="zh-CN" dirty="0">
                <a:solidFill>
                  <a:srgbClr val="000000"/>
                </a:solidFill>
              </a:rPr>
              <a:t>]</a:t>
            </a:r>
          </a:p>
          <a:p>
            <a:pPr defTabSz="685783"/>
            <a:endParaRPr lang="zh-CN" altLang="en-US" sz="1400" dirty="0">
              <a:solidFill>
                <a:prstClr val="black"/>
              </a:solidFill>
            </a:endParaRPr>
          </a:p>
        </p:txBody>
      </p:sp>
      <p:sp>
        <p:nvSpPr>
          <p:cNvPr id="6" name="文本框 5"/>
          <p:cNvSpPr txBox="1"/>
          <p:nvPr/>
        </p:nvSpPr>
        <p:spPr>
          <a:xfrm>
            <a:off x="460351" y="3018091"/>
            <a:ext cx="5424237" cy="530915"/>
          </a:xfrm>
          <a:prstGeom prst="rect">
            <a:avLst/>
          </a:prstGeom>
          <a:noFill/>
        </p:spPr>
        <p:txBody>
          <a:bodyPr wrap="square" lIns="68579" tIns="34289" rIns="68579" bIns="34289" rtlCol="0">
            <a:spAutoFit/>
          </a:bodyPr>
          <a:lstStyle/>
          <a:p>
            <a:pPr defTabSz="685783"/>
            <a:r>
              <a:rPr lang="zh-CN" altLang="en-US" sz="1500" b="1" dirty="0">
                <a:solidFill>
                  <a:srgbClr val="FF0000"/>
                </a:solidFill>
              </a:rPr>
              <a:t>**</a:t>
            </a:r>
            <a:r>
              <a:rPr lang="en-US" altLang="zh-CN" sz="1500" b="1" dirty="0">
                <a:solidFill>
                  <a:srgbClr val="FF0000"/>
                </a:solidFill>
              </a:rPr>
              <a:t>Notice</a:t>
            </a:r>
            <a:r>
              <a:rPr lang="zh-CN" altLang="en-US" sz="1500" b="1" dirty="0">
                <a:solidFill>
                  <a:srgbClr val="FF0000"/>
                </a:solidFill>
              </a:rPr>
              <a:t>： </a:t>
            </a:r>
            <a:r>
              <a:rPr lang="en-US" altLang="zh-CN" sz="1500" b="1" dirty="0">
                <a:solidFill>
                  <a:srgbClr val="FF0000"/>
                </a:solidFill>
              </a:rPr>
              <a:t>Sample sizes are too small to detect any statistical significant differences.</a:t>
            </a:r>
            <a:endParaRPr lang="zh-CN" altLang="en-US" sz="1500" b="1" dirty="0">
              <a:solidFill>
                <a:srgbClr val="FF0000"/>
              </a:solidFill>
            </a:endParaRPr>
          </a:p>
        </p:txBody>
      </p:sp>
      <p:sp>
        <p:nvSpPr>
          <p:cNvPr id="16" name="矩形 15"/>
          <p:cNvSpPr/>
          <p:nvPr/>
        </p:nvSpPr>
        <p:spPr>
          <a:xfrm>
            <a:off x="495269" y="713335"/>
            <a:ext cx="8580873" cy="346247"/>
          </a:xfrm>
          <a:prstGeom prst="rect">
            <a:avLst/>
          </a:prstGeom>
        </p:spPr>
        <p:txBody>
          <a:bodyPr wrap="none" lIns="68579" tIns="34289" rIns="68579" bIns="34289">
            <a:spAutoFit/>
          </a:bodyPr>
          <a:lstStyle/>
          <a:p>
            <a:pPr defTabSz="685783"/>
            <a:r>
              <a:rPr lang="en-US" altLang="zh-CN" dirty="0" smtClean="0">
                <a:solidFill>
                  <a:prstClr val="black"/>
                </a:solidFill>
              </a:rPr>
              <a:t>Samples with fusion data: TCGA (14AA+105CA), CPDR (7AA+7CA), Public data (14 Chinese)</a:t>
            </a:r>
            <a:endParaRPr lang="zh-CN" altLang="en-US" dirty="0">
              <a:solidFill>
                <a:prstClr val="black"/>
              </a:solidFill>
            </a:endParaRPr>
          </a:p>
        </p:txBody>
      </p:sp>
    </p:spTree>
    <p:custDataLst>
      <p:tags r:id="rId1"/>
    </p:custDataLst>
    <p:extLst>
      <p:ext uri="{BB962C8B-B14F-4D97-AF65-F5344CB8AC3E}">
        <p14:creationId xmlns:p14="http://schemas.microsoft.com/office/powerpoint/2010/main" val="165044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5018" y="56437"/>
            <a:ext cx="7393406" cy="547312"/>
          </a:xfrm>
        </p:spPr>
        <p:txBody>
          <a:bodyPr>
            <a:normAutofit/>
          </a:bodyPr>
          <a:lstStyle/>
          <a:p>
            <a:r>
              <a:rPr lang="en-US" altLang="zh-CN" sz="2400" dirty="0">
                <a:latin typeface="+mn-lt"/>
              </a:rPr>
              <a:t>ERG overexpression in samples with or w/o fusion</a:t>
            </a:r>
            <a:endParaRPr lang="zh-CN" altLang="en-US" sz="2400" dirty="0">
              <a:latin typeface="+mn-lt"/>
            </a:endParaRPr>
          </a:p>
        </p:txBody>
      </p:sp>
      <p:graphicFrame>
        <p:nvGraphicFramePr>
          <p:cNvPr id="5" name="内容占位符 3"/>
          <p:cNvGraphicFramePr>
            <a:graphicFrameLocks/>
          </p:cNvGraphicFramePr>
          <p:nvPr>
            <p:extLst>
              <p:ext uri="{D42A27DB-BD31-4B8C-83A1-F6EECF244321}">
                <p14:modId xmlns:p14="http://schemas.microsoft.com/office/powerpoint/2010/main" val="2837113917"/>
              </p:ext>
            </p:extLst>
          </p:nvPr>
        </p:nvGraphicFramePr>
        <p:xfrm>
          <a:off x="338318" y="550967"/>
          <a:ext cx="8588706" cy="2057400"/>
        </p:xfrm>
        <a:graphic>
          <a:graphicData uri="http://schemas.openxmlformats.org/drawingml/2006/table">
            <a:tbl>
              <a:tblPr firstRow="1" bandRow="1">
                <a:tableStyleId>{0E3FDE45-AF77-4B5C-9715-49D594BDF05E}</a:tableStyleId>
              </a:tblPr>
              <a:tblGrid>
                <a:gridCol w="2493957">
                  <a:extLst>
                    <a:ext uri="{9D8B030D-6E8A-4147-A177-3AD203B41FA5}">
                      <a16:colId xmlns:a16="http://schemas.microsoft.com/office/drawing/2014/main" val="20000"/>
                    </a:ext>
                  </a:extLst>
                </a:gridCol>
                <a:gridCol w="1798192">
                  <a:extLst>
                    <a:ext uri="{9D8B030D-6E8A-4147-A177-3AD203B41FA5}">
                      <a16:colId xmlns:a16="http://schemas.microsoft.com/office/drawing/2014/main" val="20001"/>
                    </a:ext>
                  </a:extLst>
                </a:gridCol>
                <a:gridCol w="2149380">
                  <a:extLst>
                    <a:ext uri="{9D8B030D-6E8A-4147-A177-3AD203B41FA5}">
                      <a16:colId xmlns:a16="http://schemas.microsoft.com/office/drawing/2014/main" val="20002"/>
                    </a:ext>
                  </a:extLst>
                </a:gridCol>
                <a:gridCol w="2147177">
                  <a:extLst>
                    <a:ext uri="{9D8B030D-6E8A-4147-A177-3AD203B41FA5}">
                      <a16:colId xmlns:a16="http://schemas.microsoft.com/office/drawing/2014/main" val="20003"/>
                    </a:ext>
                  </a:extLst>
                </a:gridCol>
              </a:tblGrid>
              <a:tr h="942975">
                <a:tc>
                  <a:txBody>
                    <a:bodyPr/>
                    <a:lstStyle/>
                    <a:p>
                      <a:pPr algn="ctr">
                        <a:lnSpc>
                          <a:spcPct val="150000"/>
                        </a:lnSpc>
                      </a:pPr>
                      <a:r>
                        <a:rPr lang="en-US" altLang="zh-CN" sz="1300" dirty="0" smtClean="0"/>
                        <a:t>Population </a:t>
                      </a:r>
                      <a:endParaRPr lang="zh-CN" altLang="en-US" sz="1300" dirty="0"/>
                    </a:p>
                  </a:txBody>
                  <a:tcPr marL="68580" marR="68580" marT="34290" marB="34290"/>
                </a:tc>
                <a:tc>
                  <a:txBody>
                    <a:bodyPr/>
                    <a:lstStyle/>
                    <a:p>
                      <a:pPr algn="ctr">
                        <a:lnSpc>
                          <a:spcPct val="150000"/>
                        </a:lnSpc>
                      </a:pPr>
                      <a:r>
                        <a:rPr lang="en-US" altLang="zh-CN" sz="1300" kern="1200" dirty="0" smtClean="0">
                          <a:effectLst/>
                        </a:rPr>
                        <a:t>Frequency of ERG overexpression in ERG-Fusion</a:t>
                      </a:r>
                      <a:r>
                        <a:rPr lang="en-US" altLang="zh-CN" sz="1300" kern="1200" baseline="0" dirty="0" smtClean="0">
                          <a:effectLst/>
                        </a:rPr>
                        <a:t> samples</a:t>
                      </a:r>
                      <a:endParaRPr lang="en-US" altLang="zh-CN" sz="1300" kern="1200" dirty="0" smtClean="0">
                        <a:effectLst/>
                      </a:endParaRPr>
                    </a:p>
                  </a:txBody>
                  <a:tcPr marL="68580" marR="68580" marT="34290" marB="34290"/>
                </a:tc>
                <a:tc>
                  <a:txBody>
                    <a:bodyPr/>
                    <a:lstStyle/>
                    <a:p>
                      <a:pPr algn="ctr">
                        <a:lnSpc>
                          <a:spcPct val="150000"/>
                        </a:lnSpc>
                      </a:pPr>
                      <a:r>
                        <a:rPr lang="en-US" altLang="zh-CN" sz="1200" kern="1200" dirty="0" smtClean="0">
                          <a:effectLst/>
                        </a:rPr>
                        <a:t>Frequency of ERG overexpression in </a:t>
                      </a:r>
                      <a:r>
                        <a:rPr lang="en-US" altLang="zh-CN" sz="1200" kern="1200" baseline="0" dirty="0" smtClean="0">
                          <a:effectLst/>
                        </a:rPr>
                        <a:t>samples without ERG-Fusion</a:t>
                      </a:r>
                      <a:endParaRPr lang="en-US" altLang="zh-CN" sz="1200" kern="1200" dirty="0" smtClean="0">
                        <a:effectLst/>
                      </a:endParaRPr>
                    </a:p>
                  </a:txBody>
                  <a:tcPr marL="68580" marR="68580" marT="34290" marB="34290"/>
                </a:tc>
                <a:tc>
                  <a:txBody>
                    <a:bodyPr/>
                    <a:lstStyle/>
                    <a:p>
                      <a:pPr algn="ctr">
                        <a:lnSpc>
                          <a:spcPct val="150000"/>
                        </a:lnSpc>
                      </a:pPr>
                      <a:r>
                        <a:rPr lang="en-US" altLang="zh-CN" sz="1300" dirty="0" smtClean="0"/>
                        <a:t>Total samples</a:t>
                      </a:r>
                      <a:endParaRPr lang="zh-CN" altLang="en-US" sz="1300" dirty="0"/>
                    </a:p>
                  </a:txBody>
                  <a:tcPr marL="68580" marR="68580" marT="34290" marB="34290"/>
                </a:tc>
                <a:extLst>
                  <a:ext uri="{0D108BD9-81ED-4DB2-BD59-A6C34878D82A}">
                    <a16:rowId xmlns:a16="http://schemas.microsoft.com/office/drawing/2014/main" val="10000"/>
                  </a:ext>
                </a:extLst>
              </a:tr>
              <a:tr h="360045">
                <a:tc>
                  <a:txBody>
                    <a:bodyPr/>
                    <a:lstStyle/>
                    <a:p>
                      <a:pPr algn="ctr">
                        <a:lnSpc>
                          <a:spcPct val="150000"/>
                        </a:lnSpc>
                      </a:pPr>
                      <a:r>
                        <a:rPr lang="en-US" altLang="zh-CN" sz="1300" dirty="0" smtClean="0"/>
                        <a:t>African</a:t>
                      </a:r>
                      <a:r>
                        <a:rPr lang="en-US" altLang="zh-CN" sz="1300" baseline="0" dirty="0" smtClean="0"/>
                        <a:t> American (CPDR+TCGA) </a:t>
                      </a:r>
                      <a:endParaRPr lang="zh-CN" altLang="en-US" sz="1300" b="0" dirty="0">
                        <a:solidFill>
                          <a:schemeClr val="bg2">
                            <a:lumMod val="50000"/>
                          </a:schemeClr>
                        </a:solidFill>
                      </a:endParaRPr>
                    </a:p>
                  </a:txBody>
                  <a:tcPr marL="68580" marR="68580" marT="34290" marB="34290"/>
                </a:tc>
                <a:tc>
                  <a:txBody>
                    <a:bodyPr/>
                    <a:lstStyle/>
                    <a:p>
                      <a:pPr algn="ctr">
                        <a:lnSpc>
                          <a:spcPct val="150000"/>
                        </a:lnSpc>
                      </a:pPr>
                      <a:r>
                        <a:rPr lang="en-US" altLang="zh-CN" sz="1300" dirty="0" smtClean="0">
                          <a:solidFill>
                            <a:schemeClr val="tx1"/>
                          </a:solidFill>
                        </a:rPr>
                        <a:t>100% (7/7)</a:t>
                      </a:r>
                      <a:endParaRPr lang="zh-CN" altLang="en-US" sz="1300" dirty="0">
                        <a:solidFill>
                          <a:schemeClr val="tx1"/>
                        </a:solidFill>
                      </a:endParaRPr>
                    </a:p>
                  </a:txBody>
                  <a:tcPr marL="68580" marR="68580" marT="34290" marB="34290"/>
                </a:tc>
                <a:tc>
                  <a:txBody>
                    <a:bodyPr/>
                    <a:lstStyle/>
                    <a:p>
                      <a:pPr algn="ctr">
                        <a:lnSpc>
                          <a:spcPct val="150000"/>
                        </a:lnSpc>
                      </a:pPr>
                      <a:r>
                        <a:rPr lang="en-US" altLang="zh-CN" sz="1300" dirty="0" smtClean="0">
                          <a:solidFill>
                            <a:schemeClr val="tx1"/>
                          </a:solidFill>
                        </a:rPr>
                        <a:t>7.1% (1/14)</a:t>
                      </a:r>
                      <a:endParaRPr lang="zh-CN" altLang="en-US" sz="1300" dirty="0">
                        <a:solidFill>
                          <a:schemeClr val="tx1"/>
                        </a:solidFill>
                      </a:endParaRPr>
                    </a:p>
                  </a:txBody>
                  <a:tcPr marL="68580" marR="68580" marT="34290" marB="34290"/>
                </a:tc>
                <a:tc>
                  <a:txBody>
                    <a:bodyPr/>
                    <a:lstStyle/>
                    <a:p>
                      <a:pPr algn="ctr">
                        <a:lnSpc>
                          <a:spcPct val="150000"/>
                        </a:lnSpc>
                      </a:pPr>
                      <a:r>
                        <a:rPr lang="en-US" altLang="zh-CN" sz="1300" dirty="0" smtClean="0"/>
                        <a:t>21</a:t>
                      </a:r>
                      <a:endParaRPr lang="zh-CN" altLang="en-US" sz="1300" dirty="0"/>
                    </a:p>
                  </a:txBody>
                  <a:tcPr marL="68580" marR="68580" marT="34290" marB="34290"/>
                </a:tc>
                <a:extLst>
                  <a:ext uri="{0D108BD9-81ED-4DB2-BD59-A6C34878D82A}">
                    <a16:rowId xmlns:a16="http://schemas.microsoft.com/office/drawing/2014/main" val="10001"/>
                  </a:ext>
                </a:extLst>
              </a:tr>
              <a:tr h="36004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300" dirty="0" smtClean="0"/>
                        <a:t>Caucasian American (CPDR+TCGA)</a:t>
                      </a:r>
                      <a:endParaRPr lang="zh-CN" altLang="en-US" sz="1300" b="0" dirty="0" smtClean="0">
                        <a:solidFill>
                          <a:schemeClr val="bg2">
                            <a:lumMod val="50000"/>
                          </a:schemeClr>
                        </a:solidFill>
                      </a:endParaRPr>
                    </a:p>
                  </a:txBody>
                  <a:tcPr marL="68580" marR="68580" marT="34290" marB="3429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300" dirty="0" smtClean="0">
                          <a:solidFill>
                            <a:schemeClr val="tx1"/>
                          </a:solidFill>
                        </a:rPr>
                        <a:t>97.7% (42/43)</a:t>
                      </a:r>
                      <a:endParaRPr lang="zh-CN" altLang="en-US" sz="1300" dirty="0" smtClean="0">
                        <a:solidFill>
                          <a:schemeClr val="tx1"/>
                        </a:solidFill>
                      </a:endParaRPr>
                    </a:p>
                  </a:txBody>
                  <a:tcPr marL="68580" marR="68580" marT="34290" marB="34290"/>
                </a:tc>
                <a:tc>
                  <a:txBody>
                    <a:bodyPr/>
                    <a:lstStyle/>
                    <a:p>
                      <a:pPr algn="ctr">
                        <a:lnSpc>
                          <a:spcPct val="150000"/>
                        </a:lnSpc>
                      </a:pPr>
                      <a:r>
                        <a:rPr lang="en-US" altLang="zh-CN" sz="1300" dirty="0" smtClean="0">
                          <a:solidFill>
                            <a:schemeClr val="tx1"/>
                          </a:solidFill>
                        </a:rPr>
                        <a:t>27.5% (19/69)</a:t>
                      </a:r>
                      <a:endParaRPr lang="zh-CN" altLang="en-US" sz="1300" dirty="0">
                        <a:solidFill>
                          <a:schemeClr val="tx1"/>
                        </a:solidFill>
                      </a:endParaRPr>
                    </a:p>
                  </a:txBody>
                  <a:tcPr marL="68580" marR="68580" marT="34290" marB="34290"/>
                </a:tc>
                <a:tc>
                  <a:txBody>
                    <a:bodyPr/>
                    <a:lstStyle/>
                    <a:p>
                      <a:pPr algn="ctr">
                        <a:lnSpc>
                          <a:spcPct val="150000"/>
                        </a:lnSpc>
                      </a:pPr>
                      <a:r>
                        <a:rPr lang="en-US" altLang="zh-CN" sz="1300" dirty="0" smtClean="0"/>
                        <a:t>112</a:t>
                      </a:r>
                      <a:endParaRPr lang="zh-CN" altLang="en-US" sz="1300" dirty="0"/>
                    </a:p>
                  </a:txBody>
                  <a:tcPr marL="68580" marR="68580" marT="34290" marB="34290"/>
                </a:tc>
                <a:extLst>
                  <a:ext uri="{0D108BD9-81ED-4DB2-BD59-A6C34878D82A}">
                    <a16:rowId xmlns:a16="http://schemas.microsoft.com/office/drawing/2014/main" val="10002"/>
                  </a:ext>
                </a:extLst>
              </a:tr>
              <a:tr h="36004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300" dirty="0" smtClean="0"/>
                        <a:t>Chinese (SMMU)</a:t>
                      </a:r>
                      <a:endParaRPr lang="zh-CN" altLang="en-US" sz="1300" b="0" dirty="0" smtClean="0">
                        <a:solidFill>
                          <a:schemeClr val="bg2">
                            <a:lumMod val="50000"/>
                          </a:schemeClr>
                        </a:solidFill>
                      </a:endParaRPr>
                    </a:p>
                  </a:txBody>
                  <a:tcPr marL="68580" marR="68580" marT="34290" marB="34290"/>
                </a:tc>
                <a:tc>
                  <a:txBody>
                    <a:bodyPr/>
                    <a:lstStyle/>
                    <a:p>
                      <a:pPr algn="ctr">
                        <a:lnSpc>
                          <a:spcPct val="150000"/>
                        </a:lnSpc>
                      </a:pPr>
                      <a:r>
                        <a:rPr lang="en-US" altLang="zh-CN" sz="1300" dirty="0" smtClean="0">
                          <a:solidFill>
                            <a:schemeClr val="tx1"/>
                          </a:solidFill>
                        </a:rPr>
                        <a:t>100% (4/4)</a:t>
                      </a:r>
                      <a:endParaRPr lang="zh-CN" altLang="en-US" sz="1300" dirty="0">
                        <a:solidFill>
                          <a:schemeClr val="tx1"/>
                        </a:solidFill>
                      </a:endParaRPr>
                    </a:p>
                  </a:txBody>
                  <a:tcPr marL="68580" marR="68580" marT="34290" marB="34290"/>
                </a:tc>
                <a:tc>
                  <a:txBody>
                    <a:bodyPr/>
                    <a:lstStyle/>
                    <a:p>
                      <a:pPr algn="ctr">
                        <a:lnSpc>
                          <a:spcPct val="150000"/>
                        </a:lnSpc>
                      </a:pPr>
                      <a:r>
                        <a:rPr lang="en-US" altLang="zh-CN" sz="1300" dirty="0" smtClean="0">
                          <a:solidFill>
                            <a:schemeClr val="tx1"/>
                          </a:solidFill>
                        </a:rPr>
                        <a:t>0 (0/10)</a:t>
                      </a:r>
                      <a:endParaRPr lang="zh-CN" altLang="en-US" sz="1300" dirty="0">
                        <a:solidFill>
                          <a:schemeClr val="tx1"/>
                        </a:solidFill>
                      </a:endParaRPr>
                    </a:p>
                  </a:txBody>
                  <a:tcPr marL="68580" marR="68580" marT="34290" marB="34290"/>
                </a:tc>
                <a:tc>
                  <a:txBody>
                    <a:bodyPr/>
                    <a:lstStyle/>
                    <a:p>
                      <a:pPr algn="ctr">
                        <a:lnSpc>
                          <a:spcPct val="150000"/>
                        </a:lnSpc>
                      </a:pPr>
                      <a:r>
                        <a:rPr lang="en-US" altLang="zh-CN" sz="1300" dirty="0" smtClean="0"/>
                        <a:t>14</a:t>
                      </a:r>
                      <a:endParaRPr lang="zh-CN" altLang="en-US" sz="1300" dirty="0"/>
                    </a:p>
                  </a:txBody>
                  <a:tcPr marL="68580" marR="68580" marT="34290" marB="34290"/>
                </a:tc>
                <a:extLst>
                  <a:ext uri="{0D108BD9-81ED-4DB2-BD59-A6C34878D82A}">
                    <a16:rowId xmlns:a16="http://schemas.microsoft.com/office/drawing/2014/main" val="10003"/>
                  </a:ext>
                </a:extLst>
              </a:tr>
            </a:tbl>
          </a:graphicData>
        </a:graphic>
      </p:graphicFrame>
      <p:sp>
        <p:nvSpPr>
          <p:cNvPr id="6" name="矩形 5"/>
          <p:cNvSpPr/>
          <p:nvPr/>
        </p:nvSpPr>
        <p:spPr>
          <a:xfrm>
            <a:off x="5628259" y="3507854"/>
            <a:ext cx="3298765" cy="1300356"/>
          </a:xfrm>
          <a:prstGeom prst="rect">
            <a:avLst/>
          </a:prstGeom>
        </p:spPr>
        <p:txBody>
          <a:bodyPr wrap="square" lIns="68580" tIns="34290" rIns="68580" bIns="34290">
            <a:spAutoFit/>
          </a:bodyPr>
          <a:lstStyle/>
          <a:p>
            <a:r>
              <a:rPr lang="en-US" altLang="zh-CN" sz="2000" dirty="0">
                <a:solidFill>
                  <a:prstClr val="black"/>
                </a:solidFill>
              </a:rPr>
              <a:t>Overexpression cutoff</a:t>
            </a:r>
            <a:r>
              <a:rPr lang="zh-CN" altLang="en-US" sz="2000" dirty="0">
                <a:solidFill>
                  <a:prstClr val="black"/>
                </a:solidFill>
              </a:rPr>
              <a:t>：</a:t>
            </a:r>
            <a:r>
              <a:rPr lang="en-US" altLang="zh-CN" sz="2000" dirty="0">
                <a:solidFill>
                  <a:prstClr val="black"/>
                </a:solidFill>
              </a:rPr>
              <a:t>lfc &gt; 2, comparing to the expression change of the corresponding genes in normal samples</a:t>
            </a:r>
            <a:endParaRPr lang="zh-CN" altLang="en-US" sz="2000" dirty="0">
              <a:solidFill>
                <a:prstClr val="black"/>
              </a:solidFill>
            </a:endParaRPr>
          </a:p>
        </p:txBody>
      </p:sp>
      <p:sp>
        <p:nvSpPr>
          <p:cNvPr id="7" name="标题 1"/>
          <p:cNvSpPr txBox="1">
            <a:spLocks/>
          </p:cNvSpPr>
          <p:nvPr/>
        </p:nvSpPr>
        <p:spPr>
          <a:xfrm>
            <a:off x="611560" y="2849642"/>
            <a:ext cx="7886700" cy="49197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mn-lt"/>
              </a:rPr>
              <a:t>ERG fusion</a:t>
            </a:r>
            <a:r>
              <a:rPr lang="zh-CN" altLang="en-US" sz="2400" dirty="0">
                <a:latin typeface="+mn-lt"/>
              </a:rPr>
              <a:t> </a:t>
            </a:r>
            <a:r>
              <a:rPr lang="en-US" altLang="zh-CN" sz="2400" dirty="0">
                <a:latin typeface="+mn-lt"/>
              </a:rPr>
              <a:t>frequencies in ERG overexpression samples</a:t>
            </a:r>
            <a:endParaRPr lang="zh-CN" altLang="en-US" sz="2400" dirty="0">
              <a:latin typeface="+mn-lt"/>
            </a:endParaRPr>
          </a:p>
        </p:txBody>
      </p:sp>
      <p:graphicFrame>
        <p:nvGraphicFramePr>
          <p:cNvPr id="8" name="内容占位符 3"/>
          <p:cNvGraphicFramePr>
            <a:graphicFrameLocks/>
          </p:cNvGraphicFramePr>
          <p:nvPr>
            <p:extLst>
              <p:ext uri="{D42A27DB-BD31-4B8C-83A1-F6EECF244321}">
                <p14:modId xmlns:p14="http://schemas.microsoft.com/office/powerpoint/2010/main" val="2148947455"/>
              </p:ext>
            </p:extLst>
          </p:nvPr>
        </p:nvGraphicFramePr>
        <p:xfrm>
          <a:off x="539552" y="3315414"/>
          <a:ext cx="5001905" cy="1760220"/>
        </p:xfrm>
        <a:graphic>
          <a:graphicData uri="http://schemas.openxmlformats.org/drawingml/2006/table">
            <a:tbl>
              <a:tblPr firstRow="1" bandRow="1">
                <a:tableStyleId>{0E3FDE45-AF77-4B5C-9715-49D594BDF05E}</a:tableStyleId>
              </a:tblPr>
              <a:tblGrid>
                <a:gridCol w="2906362">
                  <a:extLst>
                    <a:ext uri="{9D8B030D-6E8A-4147-A177-3AD203B41FA5}">
                      <a16:colId xmlns:a16="http://schemas.microsoft.com/office/drawing/2014/main" val="20000"/>
                    </a:ext>
                  </a:extLst>
                </a:gridCol>
                <a:gridCol w="2095543">
                  <a:extLst>
                    <a:ext uri="{9D8B030D-6E8A-4147-A177-3AD203B41FA5}">
                      <a16:colId xmlns:a16="http://schemas.microsoft.com/office/drawing/2014/main" val="20001"/>
                    </a:ext>
                  </a:extLst>
                </a:gridCol>
              </a:tblGrid>
              <a:tr h="651510">
                <a:tc>
                  <a:txBody>
                    <a:bodyPr/>
                    <a:lstStyle/>
                    <a:p>
                      <a:pPr algn="ctr">
                        <a:lnSpc>
                          <a:spcPct val="150000"/>
                        </a:lnSpc>
                      </a:pPr>
                      <a:r>
                        <a:rPr lang="en-US" altLang="zh-CN" sz="1300" dirty="0" smtClean="0"/>
                        <a:t>Population </a:t>
                      </a:r>
                      <a:endParaRPr lang="zh-CN" altLang="en-US" sz="1300" dirty="0"/>
                    </a:p>
                  </a:txBody>
                  <a:tcPr marL="68580" marR="68580" marT="34290" marB="34290"/>
                </a:tc>
                <a:tc>
                  <a:txBody>
                    <a:bodyPr/>
                    <a:lstStyle/>
                    <a:p>
                      <a:pPr algn="ctr">
                        <a:lnSpc>
                          <a:spcPct val="150000"/>
                        </a:lnSpc>
                      </a:pPr>
                      <a:r>
                        <a:rPr lang="en-US" altLang="zh-CN" sz="1300" kern="1200" dirty="0" smtClean="0">
                          <a:effectLst/>
                        </a:rPr>
                        <a:t>ERG-fusion Frequency</a:t>
                      </a:r>
                      <a:r>
                        <a:rPr lang="en-US" altLang="zh-CN" sz="1300" kern="1200" baseline="0" dirty="0" smtClean="0">
                          <a:effectLst/>
                        </a:rPr>
                        <a:t> in ERG overexpression samples</a:t>
                      </a:r>
                      <a:endParaRPr lang="en-US" altLang="zh-CN" sz="1300" kern="1200" dirty="0" smtClean="0">
                        <a:effectLst/>
                      </a:endParaRPr>
                    </a:p>
                  </a:txBody>
                  <a:tcPr marL="68580" marR="68580" marT="34290" marB="34290"/>
                </a:tc>
                <a:extLst>
                  <a:ext uri="{0D108BD9-81ED-4DB2-BD59-A6C34878D82A}">
                    <a16:rowId xmlns:a16="http://schemas.microsoft.com/office/drawing/2014/main" val="10000"/>
                  </a:ext>
                </a:extLst>
              </a:tr>
              <a:tr h="360045">
                <a:tc>
                  <a:txBody>
                    <a:bodyPr/>
                    <a:lstStyle/>
                    <a:p>
                      <a:pPr algn="ctr">
                        <a:lnSpc>
                          <a:spcPct val="150000"/>
                        </a:lnSpc>
                      </a:pPr>
                      <a:r>
                        <a:rPr lang="en-US" altLang="zh-CN" sz="1300" dirty="0" smtClean="0"/>
                        <a:t>African</a:t>
                      </a:r>
                      <a:r>
                        <a:rPr lang="en-US" altLang="zh-CN" sz="1300" baseline="0" dirty="0" smtClean="0"/>
                        <a:t> American</a:t>
                      </a:r>
                      <a:endParaRPr lang="zh-CN" altLang="en-US" sz="1300" b="0" dirty="0">
                        <a:solidFill>
                          <a:schemeClr val="bg2">
                            <a:lumMod val="50000"/>
                          </a:schemeClr>
                        </a:solidFill>
                      </a:endParaRPr>
                    </a:p>
                  </a:txBody>
                  <a:tcPr marL="68580" marR="68580" marT="34290" marB="34290"/>
                </a:tc>
                <a:tc>
                  <a:txBody>
                    <a:bodyPr/>
                    <a:lstStyle/>
                    <a:p>
                      <a:pPr algn="ctr">
                        <a:lnSpc>
                          <a:spcPct val="150000"/>
                        </a:lnSpc>
                      </a:pPr>
                      <a:r>
                        <a:rPr lang="en-US" altLang="zh-CN" sz="1300" dirty="0" smtClean="0">
                          <a:solidFill>
                            <a:schemeClr val="tx1"/>
                          </a:solidFill>
                        </a:rPr>
                        <a:t>87.5% (7/8=7+1)</a:t>
                      </a:r>
                      <a:endParaRPr lang="zh-CN" altLang="en-US" sz="1300" dirty="0">
                        <a:solidFill>
                          <a:schemeClr val="tx1"/>
                        </a:solidFill>
                      </a:endParaRPr>
                    </a:p>
                  </a:txBody>
                  <a:tcPr marL="68580" marR="68580" marT="34290" marB="34290"/>
                </a:tc>
                <a:extLst>
                  <a:ext uri="{0D108BD9-81ED-4DB2-BD59-A6C34878D82A}">
                    <a16:rowId xmlns:a16="http://schemas.microsoft.com/office/drawing/2014/main" val="10001"/>
                  </a:ext>
                </a:extLst>
              </a:tr>
              <a:tr h="36004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300" dirty="0" smtClean="0"/>
                        <a:t>Caucasian American</a:t>
                      </a:r>
                      <a:endParaRPr lang="zh-CN" altLang="en-US" sz="1300" b="0" dirty="0" smtClean="0">
                        <a:solidFill>
                          <a:schemeClr val="bg2">
                            <a:lumMod val="50000"/>
                          </a:schemeClr>
                        </a:solidFill>
                      </a:endParaRPr>
                    </a:p>
                  </a:txBody>
                  <a:tcPr marL="68580" marR="68580" marT="34290" marB="3429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300" dirty="0" smtClean="0">
                          <a:solidFill>
                            <a:schemeClr val="tx1"/>
                          </a:solidFill>
                        </a:rPr>
                        <a:t>68.9% (42/61=42+19)</a:t>
                      </a:r>
                      <a:endParaRPr lang="zh-CN" altLang="en-US" sz="1300" dirty="0" smtClean="0">
                        <a:solidFill>
                          <a:schemeClr val="tx1"/>
                        </a:solidFill>
                      </a:endParaRPr>
                    </a:p>
                  </a:txBody>
                  <a:tcPr marL="68580" marR="68580" marT="34290" marB="34290"/>
                </a:tc>
                <a:extLst>
                  <a:ext uri="{0D108BD9-81ED-4DB2-BD59-A6C34878D82A}">
                    <a16:rowId xmlns:a16="http://schemas.microsoft.com/office/drawing/2014/main" val="10002"/>
                  </a:ext>
                </a:extLst>
              </a:tr>
              <a:tr h="360045">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300" dirty="0" smtClean="0"/>
                        <a:t>Chinese</a:t>
                      </a:r>
                      <a:endParaRPr lang="zh-CN" altLang="en-US" sz="1300" b="0" dirty="0" smtClean="0">
                        <a:solidFill>
                          <a:schemeClr val="bg2">
                            <a:lumMod val="50000"/>
                          </a:schemeClr>
                        </a:solidFill>
                      </a:endParaRPr>
                    </a:p>
                  </a:txBody>
                  <a:tcPr marL="68580" marR="68580" marT="34290" marB="34290"/>
                </a:tc>
                <a:tc>
                  <a:txBody>
                    <a:bodyPr/>
                    <a:lstStyle/>
                    <a:p>
                      <a:pPr algn="ctr">
                        <a:lnSpc>
                          <a:spcPct val="150000"/>
                        </a:lnSpc>
                      </a:pPr>
                      <a:r>
                        <a:rPr lang="en-US" altLang="zh-CN" sz="1300" dirty="0" smtClean="0">
                          <a:solidFill>
                            <a:schemeClr val="tx1"/>
                          </a:solidFill>
                        </a:rPr>
                        <a:t>100% (4/4=4+0)</a:t>
                      </a:r>
                      <a:endParaRPr lang="zh-CN" altLang="en-US" sz="1300" dirty="0">
                        <a:solidFill>
                          <a:schemeClr val="tx1"/>
                        </a:solidFill>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72263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TotalTime>
  <Words>9793</Words>
  <Application>Microsoft Office PowerPoint</Application>
  <PresentationFormat>全屏显示(16:9)</PresentationFormat>
  <Paragraphs>1577</Paragraphs>
  <Slides>48</Slides>
  <Notes>43</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48</vt:i4>
      </vt:variant>
    </vt:vector>
  </HeadingPairs>
  <TitlesOfParts>
    <vt:vector size="64" baseType="lpstr">
      <vt:lpstr>Arial Unicode MS</vt:lpstr>
      <vt:lpstr>宋体</vt:lpstr>
      <vt:lpstr>宋体</vt:lpstr>
      <vt:lpstr>Microsoft YaHei</vt:lpstr>
      <vt:lpstr>Arial</vt:lpstr>
      <vt:lpstr>Arial</vt:lpstr>
      <vt:lpstr>Arial Narrow</vt:lpstr>
      <vt:lpstr>Calibri</vt:lpstr>
      <vt:lpstr>Calibri Light</vt:lpstr>
      <vt:lpstr>Symbol</vt:lpstr>
      <vt:lpstr>Times New Roman</vt:lpstr>
      <vt:lpstr>Wingdings</vt:lpstr>
      <vt:lpstr>Office 主题​​</vt:lpstr>
      <vt:lpstr>2_Office 主题</vt:lpstr>
      <vt:lpstr>4_Office 主题</vt:lpstr>
      <vt:lpstr>Office 主题</vt:lpstr>
      <vt:lpstr>Bioinformatics Resources for EDRN CPDR-PICB-NCI collaboration in data sharing and data analysis</vt:lpstr>
      <vt:lpstr>Milestones  of the collaboration:</vt:lpstr>
      <vt:lpstr>PowerPoint 演示文稿</vt:lpstr>
      <vt:lpstr>PowerPoint 演示文稿</vt:lpstr>
      <vt:lpstr>CPDR-PICB-NCI (originally, SIBS-NCI-CPDR) collaboration project</vt:lpstr>
      <vt:lpstr>Project  overview</vt:lpstr>
      <vt:lpstr>Project 1</vt:lpstr>
      <vt:lpstr>Comparing the fusions of different populations (using RNA-Seq)</vt:lpstr>
      <vt:lpstr>ERG overexpression in samples with or w/o fusion</vt:lpstr>
      <vt:lpstr>Frequency of ERG fusion in Asians</vt:lpstr>
      <vt:lpstr>PowerPoint 演示文稿</vt:lpstr>
      <vt:lpstr>PowerPoint 演示文稿</vt:lpstr>
      <vt:lpstr>Project 2</vt:lpstr>
      <vt:lpstr>Method: identify drivers by integrating multi-omics data</vt:lpstr>
      <vt:lpstr>30 potential CNV drivers (detected &gt;60 times)</vt:lpstr>
      <vt:lpstr>10 CNV drivers: reported to be associated with PCa in literatures</vt:lpstr>
      <vt:lpstr>2 CNV drivers: reported to be associated with other cancers in literatures</vt:lpstr>
      <vt:lpstr>PowerPoint 演示文稿</vt:lpstr>
      <vt:lpstr>PowerPoint 演示文稿</vt:lpstr>
      <vt:lpstr>PowerPoint 演示文稿</vt:lpstr>
      <vt:lpstr>PowerPoint 演示文稿</vt:lpstr>
      <vt:lpstr>PowerPoint 演示文稿</vt:lpstr>
      <vt:lpstr>PowerPoint 演示文稿</vt:lpstr>
      <vt:lpstr>34 potential methylation drivers</vt:lpstr>
      <vt:lpstr>PowerPoint 演示文稿</vt:lpstr>
      <vt:lpstr>Project 3</vt:lpstr>
      <vt:lpstr>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Resources for the EDRN CPDR-PICB-NCI collaboration in data sharing and data analysis</dc:title>
  <dc:creator>PC</dc:creator>
  <cp:lastModifiedBy>赵国屏</cp:lastModifiedBy>
  <cp:revision>199</cp:revision>
  <dcterms:created xsi:type="dcterms:W3CDTF">2017-02-27T01:36:53Z</dcterms:created>
  <dcterms:modified xsi:type="dcterms:W3CDTF">2017-03-07T14:29:19Z</dcterms:modified>
</cp:coreProperties>
</file>