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338" r:id="rId3"/>
    <p:sldId id="339" r:id="rId4"/>
    <p:sldId id="260" r:id="rId5"/>
    <p:sldId id="340" r:id="rId6"/>
    <p:sldId id="261" r:id="rId7"/>
    <p:sldId id="263" r:id="rId8"/>
    <p:sldId id="328" r:id="rId9"/>
    <p:sldId id="265" r:id="rId10"/>
    <p:sldId id="325" r:id="rId11"/>
    <p:sldId id="315" r:id="rId12"/>
    <p:sldId id="341" r:id="rId13"/>
    <p:sldId id="320" r:id="rId14"/>
    <p:sldId id="343" r:id="rId15"/>
    <p:sldId id="344" r:id="rId16"/>
    <p:sldId id="346" r:id="rId17"/>
    <p:sldId id="347" r:id="rId18"/>
    <p:sldId id="348" r:id="rId19"/>
    <p:sldId id="323" r:id="rId20"/>
    <p:sldId id="345" r:id="rId21"/>
    <p:sldId id="297" r:id="rId22"/>
    <p:sldId id="35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445" y="67"/>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0C867-CB2F-42FA-94A9-DB175FC4D8C4}"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324585-57E2-4814-944E-1553B3D68C4C}" type="slidenum">
              <a:rPr lang="en-US" smtClean="0"/>
              <a:t>‹#›</a:t>
            </a:fld>
            <a:endParaRPr lang="en-US"/>
          </a:p>
        </p:txBody>
      </p:sp>
    </p:spTree>
    <p:extLst>
      <p:ext uri="{BB962C8B-B14F-4D97-AF65-F5344CB8AC3E}">
        <p14:creationId xmlns:p14="http://schemas.microsoft.com/office/powerpoint/2010/main" val="77776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3DAFEC-5DB7-4AB2-AE48-3398CC226098}" type="slidenum">
              <a:rPr lang="en-US"/>
              <a:pPr/>
              <a:t>13</a:t>
            </a:fld>
            <a:endParaRPr lang="en-US"/>
          </a:p>
        </p:txBody>
      </p:sp>
      <p:sp>
        <p:nvSpPr>
          <p:cNvPr id="845826" name="Rectangle 7"/>
          <p:cNvSpPr txBox="1">
            <a:spLocks noGrp="1" noChangeArrowheads="1"/>
          </p:cNvSpPr>
          <p:nvPr/>
        </p:nvSpPr>
        <p:spPr bwMode="auto">
          <a:xfrm>
            <a:off x="3886566" y="8635476"/>
            <a:ext cx="2971434" cy="50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nchor="b"/>
          <a:lstStyle>
            <a:lvl1pPr defTabSz="923925">
              <a:spcBef>
                <a:spcPct val="0"/>
              </a:spcBef>
              <a:defRPr sz="2400">
                <a:solidFill>
                  <a:schemeClr val="tx1"/>
                </a:solidFill>
                <a:latin typeface="Times New Roman" pitchFamily="18" charset="0"/>
              </a:defRPr>
            </a:lvl1pPr>
            <a:lvl2pPr marL="750888" indent="-290513" defTabSz="923925">
              <a:spcBef>
                <a:spcPct val="0"/>
              </a:spcBef>
              <a:defRPr sz="2400">
                <a:solidFill>
                  <a:schemeClr val="tx1"/>
                </a:solidFill>
                <a:latin typeface="Times New Roman" pitchFamily="18" charset="0"/>
              </a:defRPr>
            </a:lvl2pPr>
            <a:lvl3pPr marL="1154113" indent="-230188" defTabSz="923925">
              <a:spcBef>
                <a:spcPct val="0"/>
              </a:spcBef>
              <a:defRPr sz="2400">
                <a:solidFill>
                  <a:schemeClr val="tx1"/>
                </a:solidFill>
                <a:latin typeface="Times New Roman" pitchFamily="18" charset="0"/>
              </a:defRPr>
            </a:lvl3pPr>
            <a:lvl4pPr marL="1616075" indent="-231775" defTabSz="923925">
              <a:spcBef>
                <a:spcPct val="0"/>
              </a:spcBef>
              <a:defRPr sz="2400">
                <a:solidFill>
                  <a:schemeClr val="tx1"/>
                </a:solidFill>
                <a:latin typeface="Times New Roman" pitchFamily="18" charset="0"/>
              </a:defRPr>
            </a:lvl4pPr>
            <a:lvl5pPr marL="2076450" indent="-230188" defTabSz="923925">
              <a:spcBef>
                <a:spcPct val="0"/>
              </a:spcBef>
              <a:defRPr sz="2400">
                <a:solidFill>
                  <a:schemeClr val="tx1"/>
                </a:solidFill>
                <a:latin typeface="Times New Roman" pitchFamily="18" charset="0"/>
              </a:defRPr>
            </a:lvl5pPr>
            <a:lvl6pPr marL="2533650" indent="-230188" defTabSz="923925" fontAlgn="base">
              <a:spcBef>
                <a:spcPct val="0"/>
              </a:spcBef>
              <a:spcAft>
                <a:spcPct val="0"/>
              </a:spcAft>
              <a:defRPr sz="2400">
                <a:solidFill>
                  <a:schemeClr val="tx1"/>
                </a:solidFill>
                <a:latin typeface="Times New Roman" pitchFamily="18" charset="0"/>
              </a:defRPr>
            </a:lvl6pPr>
            <a:lvl7pPr marL="2990850" indent="-230188" defTabSz="923925" fontAlgn="base">
              <a:spcBef>
                <a:spcPct val="0"/>
              </a:spcBef>
              <a:spcAft>
                <a:spcPct val="0"/>
              </a:spcAft>
              <a:defRPr sz="2400">
                <a:solidFill>
                  <a:schemeClr val="tx1"/>
                </a:solidFill>
                <a:latin typeface="Times New Roman" pitchFamily="18" charset="0"/>
              </a:defRPr>
            </a:lvl7pPr>
            <a:lvl8pPr marL="3448050" indent="-230188" defTabSz="923925" fontAlgn="base">
              <a:spcBef>
                <a:spcPct val="0"/>
              </a:spcBef>
              <a:spcAft>
                <a:spcPct val="0"/>
              </a:spcAft>
              <a:defRPr sz="2400">
                <a:solidFill>
                  <a:schemeClr val="tx1"/>
                </a:solidFill>
                <a:latin typeface="Times New Roman" pitchFamily="18" charset="0"/>
              </a:defRPr>
            </a:lvl8pPr>
            <a:lvl9pPr marL="3905250" indent="-230188" defTabSz="923925" fontAlgn="base">
              <a:spcBef>
                <a:spcPct val="0"/>
              </a:spcBef>
              <a:spcAft>
                <a:spcPct val="0"/>
              </a:spcAft>
              <a:defRPr sz="2400">
                <a:solidFill>
                  <a:schemeClr val="tx1"/>
                </a:solidFill>
                <a:latin typeface="Times New Roman" pitchFamily="18" charset="0"/>
              </a:defRPr>
            </a:lvl9pPr>
          </a:lstStyle>
          <a:p>
            <a:pPr algn="r" eaLnBrk="0" hangingPunct="0"/>
            <a:fld id="{7A7F58F3-7CF2-45AD-95D2-CE2B66C83578}" type="slidenum">
              <a:rPr lang="en-US" sz="1200">
                <a:latin typeface="SimSun" pitchFamily="2" charset="-122"/>
              </a:rPr>
              <a:pPr algn="r" eaLnBrk="0" hangingPunct="0"/>
              <a:t>13</a:t>
            </a:fld>
            <a:endParaRPr lang="en-US" sz="1200">
              <a:latin typeface="SimSun" pitchFamily="2" charset="-122"/>
            </a:endParaRPr>
          </a:p>
        </p:txBody>
      </p:sp>
      <p:sp>
        <p:nvSpPr>
          <p:cNvPr id="845827" name="Rectangle 2"/>
          <p:cNvSpPr>
            <a:spLocks noGrp="1" noRot="1" noChangeAspect="1" noChangeArrowheads="1" noTextEdit="1"/>
          </p:cNvSpPr>
          <p:nvPr>
            <p:ph type="sldImg"/>
          </p:nvPr>
        </p:nvSpPr>
        <p:spPr>
          <a:xfrm>
            <a:off x="1125538" y="709613"/>
            <a:ext cx="4606925" cy="3455987"/>
          </a:xfrm>
          <a:ln/>
        </p:spPr>
      </p:sp>
      <p:sp>
        <p:nvSpPr>
          <p:cNvPr id="845828" name="Rectangle 3"/>
          <p:cNvSpPr>
            <a:spLocks noGrp="1" noChangeArrowheads="1"/>
          </p:cNvSpPr>
          <p:nvPr>
            <p:ph type="body" idx="1"/>
          </p:nvPr>
        </p:nvSpPr>
        <p:spPr>
          <a:xfrm>
            <a:off x="913563" y="4368906"/>
            <a:ext cx="5030874" cy="4065050"/>
          </a:xfrm>
        </p:spPr>
        <p:txBody>
          <a:bodyPr lIns="91425" tIns="45713" rIns="91425" bIns="45713"/>
          <a:lstStyle/>
          <a:p>
            <a:pPr marL="226405" indent="-226405"/>
            <a:r>
              <a:rPr lang="en-US"/>
              <a:t>Fonts</a:t>
            </a:r>
          </a:p>
          <a:p>
            <a:pPr marL="226405" indent="-226405"/>
            <a:r>
              <a:rPr lang="en-US"/>
              <a:t>Font used in Title is Helvetica Bold 100 pt.</a:t>
            </a:r>
          </a:p>
          <a:p>
            <a:pPr marL="226405" indent="-226405"/>
            <a:r>
              <a:rPr lang="en-US"/>
              <a:t>Font used on Presenters is Helvetica 54 pt.</a:t>
            </a:r>
          </a:p>
          <a:p>
            <a:pPr marL="226405" indent="-226405"/>
            <a:endParaRPr lang="en-US"/>
          </a:p>
          <a:p>
            <a:pPr marL="226405" indent="-226405"/>
            <a:r>
              <a:rPr lang="en-US"/>
              <a:t>Font Sizes for body text should be no smaller than 14 pt. And no larger than 24</a:t>
            </a:r>
          </a:p>
          <a:p>
            <a:pPr marL="226405" indent="-226405"/>
            <a:r>
              <a:rPr lang="en-US"/>
              <a:t>Secondary Tiles should be sized larger than body text by at least 10 pts.</a:t>
            </a:r>
          </a:p>
          <a:p>
            <a:pPr marL="226405" indent="-226405"/>
            <a:endParaRPr lang="en-US"/>
          </a:p>
          <a:p>
            <a:pPr marL="226405" indent="-226405"/>
            <a:r>
              <a:rPr lang="en-US">
                <a:solidFill>
                  <a:srgbClr val="FF0000"/>
                </a:solidFill>
              </a:rPr>
              <a:t>Note:</a:t>
            </a:r>
            <a:r>
              <a:rPr lang="en-US"/>
              <a:t> </a:t>
            </a:r>
          </a:p>
          <a:p>
            <a:pPr marL="226405" indent="-226405">
              <a:buFontTx/>
              <a:buAutoNum type="arabicPeriod"/>
            </a:pPr>
            <a:r>
              <a:rPr lang="en-US"/>
              <a:t>Not all computers have the same fonts. When designing your poster please keep this in mind. Common fonts that are easily found on the majority of machines will be </a:t>
            </a:r>
          </a:p>
          <a:p>
            <a:pPr marL="226405" indent="-226405"/>
            <a:endParaRPr lang="en-US"/>
          </a:p>
          <a:p>
            <a:pPr marL="226405" indent="-226405"/>
            <a:r>
              <a:rPr lang="en-US"/>
              <a:t> Helvetica</a:t>
            </a:r>
          </a:p>
          <a:p>
            <a:pPr marL="226405" indent="-226405"/>
            <a:r>
              <a:rPr lang="en-US"/>
              <a:t> Times </a:t>
            </a:r>
          </a:p>
          <a:p>
            <a:pPr marL="226405" indent="-226405"/>
            <a:r>
              <a:rPr lang="en-US"/>
              <a:t> Times Roman</a:t>
            </a:r>
          </a:p>
          <a:p>
            <a:pPr marL="226405" indent="-226405"/>
            <a:r>
              <a:rPr lang="en-US"/>
              <a:t> Arial</a:t>
            </a:r>
          </a:p>
          <a:p>
            <a:pPr marL="226405" indent="-226405"/>
            <a:r>
              <a:rPr lang="en-US"/>
              <a:t> Verdana</a:t>
            </a:r>
          </a:p>
          <a:p>
            <a:pPr marL="226405" indent="-226405"/>
            <a:r>
              <a:rPr lang="en-US"/>
              <a:t> Symbol</a:t>
            </a:r>
          </a:p>
          <a:p>
            <a:pPr marL="226405" indent="-226405"/>
            <a:r>
              <a:rPr lang="en-US"/>
              <a:t> Georgia</a:t>
            </a:r>
          </a:p>
          <a:p>
            <a:pPr marL="226405" indent="-226405"/>
            <a:r>
              <a:rPr lang="en-US"/>
              <a:t> Impact</a:t>
            </a:r>
          </a:p>
          <a:p>
            <a:pPr marL="226405" indent="-226405"/>
            <a:r>
              <a:rPr lang="en-US"/>
              <a:t> Courier</a:t>
            </a:r>
          </a:p>
          <a:p>
            <a:pPr marL="226405" indent="-226405"/>
            <a:r>
              <a:rPr lang="en-US"/>
              <a:t> </a:t>
            </a:r>
            <a:r>
              <a:rPr lang="en-US">
                <a:latin typeface="BookAntiqua"/>
              </a:rPr>
              <a:t>Book Antiqua </a:t>
            </a:r>
            <a:endParaRPr lang="en-US"/>
          </a:p>
          <a:p>
            <a:pPr marL="226405" indent="-226405"/>
            <a:endParaRPr lang="en-US"/>
          </a:p>
          <a:p>
            <a:pPr marL="226405" indent="-226405"/>
            <a:r>
              <a:rPr lang="en-US"/>
              <a:t> Using one of these fonts will save you time and headaches down the road.</a:t>
            </a:r>
          </a:p>
          <a:p>
            <a:pPr marL="226405" indent="-226405"/>
            <a:endParaRPr lang="en-US"/>
          </a:p>
          <a:p>
            <a:pPr marL="226405" indent="-226405"/>
            <a:r>
              <a:rPr lang="en-US"/>
              <a:t>2. When working with text from Word. Do not simply drag the text from Word into Powerpoint creating a “Text Box”. It makes it to hard to adjust the size and position in your poster. Also numerous errors such as spacing between words, character switching and formating errors can occur. When ever possible create the text using the Powerpoint text tool. This will eliminate many of the text problems occurring in printing. One other way would be to select the text in word, copy, then “paste it into Powerpoint.</a:t>
            </a:r>
          </a:p>
          <a:p>
            <a:pPr marL="226405" indent="-226405"/>
            <a:endParaRPr lang="en-US"/>
          </a:p>
          <a:p>
            <a:pPr marL="226405" indent="-226405"/>
            <a:r>
              <a:rPr lang="en-US"/>
              <a:t>3. Accenting Text can be bone with color, It is best to keep the title in black.</a:t>
            </a:r>
          </a:p>
          <a:p>
            <a:pPr marL="226405" indent="-226405"/>
            <a:endParaRPr lang="en-US"/>
          </a:p>
          <a:p>
            <a:pPr marL="226405" indent="-226405"/>
            <a:r>
              <a:rPr lang="en-US"/>
              <a:t>Graphics</a:t>
            </a:r>
          </a:p>
          <a:p>
            <a:pPr marL="226405" indent="-226405"/>
            <a:r>
              <a:rPr lang="en-US"/>
              <a:t>Note: </a:t>
            </a:r>
          </a:p>
          <a:p>
            <a:pPr marL="226405" indent="-226405"/>
            <a:r>
              <a:rPr lang="en-US"/>
              <a:t>1. For printing purposes images should be no smaller than 250dpi. Do Not use images that you have taken off the web! These images are 72 dpi and are absolutely no use for printing. Tif files seem to work the best. Images can be converted through Photoshop and various other programs. If creating images in a scientific application make sure you can export the file as a Tif. Excel files can also be used in Powerpoint</a:t>
            </a:r>
          </a:p>
          <a:p>
            <a:pPr marL="226405" indent="-226405"/>
            <a:endParaRPr lang="en-US"/>
          </a:p>
          <a:p>
            <a:pPr marL="226405" indent="-226405"/>
            <a:r>
              <a:rPr lang="en-US"/>
              <a:t> 2. Colored Backgrounds are nice but are not needed. Plain white is best for presenting your material. Colored Backgrounds waste too much of the ink on the printer, and if it is a complicated color can cause banding or streaking . Color should be used in graphs, charts, images, and text. </a:t>
            </a:r>
          </a:p>
          <a:p>
            <a:pPr marL="226405" indent="-226405"/>
            <a:endParaRPr lang="en-US"/>
          </a:p>
          <a:p>
            <a:pPr marL="226405" indent="-226405"/>
            <a:r>
              <a:rPr lang="en-US"/>
              <a:t>3. In the lower right corner is the Purdue Logo. This is the official logo of the University. And Should be displayed accordingly with the co-branding identity of the Department of Biological Sciences underneath.</a:t>
            </a:r>
          </a:p>
          <a:p>
            <a:pPr marL="226405" indent="-226405"/>
            <a:r>
              <a:rPr lang="en-US">
                <a:latin typeface="Lucida Grande"/>
              </a:rPr>
              <a:t>The co-branded school or department name appears no taller than one-half the height of the small caps in the word “Purdue” and no shorter than the font size in</a:t>
            </a:r>
          </a:p>
          <a:p>
            <a:pPr marL="226405" indent="-226405"/>
            <a:r>
              <a:rPr lang="en-US">
                <a:latin typeface="Lucida Grande"/>
              </a:rPr>
              <a:t>the word “university” in the Purdue signature. Co-branded school or department name aligns right or left with the Purdue signature. </a:t>
            </a:r>
          </a:p>
          <a:p>
            <a:pPr marL="226405" indent="-226405"/>
            <a:r>
              <a:rPr lang="en-US">
                <a:latin typeface="Lucida Grande"/>
              </a:rPr>
              <a:t>( officially Frutiger is the font suppose to be used as the dept. name however it is not that common on all computers if you do have this Font you can use it instead of Verdana which is found in this Template.)</a:t>
            </a:r>
          </a:p>
          <a:p>
            <a:pPr marL="226405" indent="-226405"/>
            <a:endParaRPr lang="en-US">
              <a:latin typeface="Lucida Grande"/>
            </a:endParaRPr>
          </a:p>
          <a:p>
            <a:pPr marL="226405" indent="-226405"/>
            <a:endParaRPr lang="en-US">
              <a:latin typeface="Lucida Grande"/>
            </a:endParaRPr>
          </a:p>
          <a:p>
            <a:pPr marL="226405" indent="-226405"/>
            <a:r>
              <a:rPr lang="en-US">
                <a:latin typeface="Lucida Grande"/>
              </a:rPr>
              <a:t>4. Try putting a lined border around graphs and images to keep them from appearing like they are floating. The line tool has many options and widths. Keep it simple, the single lines work the best.</a:t>
            </a:r>
          </a:p>
          <a:p>
            <a:pPr marL="226405" indent="-226405"/>
            <a:endParaRPr lang="en-US"/>
          </a:p>
          <a:p>
            <a:pPr marL="226405" indent="-226405"/>
            <a:r>
              <a:rPr lang="en-US"/>
              <a:t>5. There is a black line bordering the poster area. For poster printing purposes all material should be set within this border.</a:t>
            </a:r>
          </a:p>
          <a:p>
            <a:pPr marL="226405" indent="-226405"/>
            <a:r>
              <a:rPr lang="en-US"/>
              <a:t>If you do not wish to have a border around the edge when the poster is printed, simply select and delete after you have the final layout complete.</a:t>
            </a:r>
          </a:p>
          <a:p>
            <a:pPr marL="226405" indent="-226405"/>
            <a:endParaRPr lang="en-US"/>
          </a:p>
          <a:p>
            <a:pPr marL="226405" indent="-226405"/>
            <a:r>
              <a:rPr lang="en-US"/>
              <a:t>Layout</a:t>
            </a:r>
          </a:p>
          <a:p>
            <a:pPr marL="226405" indent="-226405"/>
            <a:r>
              <a:rPr lang="en-US"/>
              <a:t>Notes:</a:t>
            </a:r>
          </a:p>
          <a:p>
            <a:pPr marL="226405" indent="-226405">
              <a:buFontTx/>
              <a:buAutoNum type="arabicPeriod"/>
            </a:pPr>
            <a:r>
              <a:rPr lang="en-US"/>
              <a:t>There are many different ways to lay out your material. One suggested method is to separate information into different columns. Columns shouldn’t be much wider than 8.5 inches. Wider columns tend to be harder to read when presenting a lot of material. At 8.5 inches wide per column 4 columns across would give you nice spacing between each one and make it easy to read. Whatever your column width, try to keep it consistent through out the poster</a:t>
            </a:r>
          </a:p>
        </p:txBody>
      </p:sp>
    </p:spTree>
    <p:extLst>
      <p:ext uri="{BB962C8B-B14F-4D97-AF65-F5344CB8AC3E}">
        <p14:creationId xmlns:p14="http://schemas.microsoft.com/office/powerpoint/2010/main" val="444549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341E36-C48E-49B0-A9F6-8F5BD67948A8}"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35932846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6DEB7-1365-4F8F-9E9A-03C8B9A1558D}"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34558597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E1D84-D034-4273-9569-BDCEA3BA890B}"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4468942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39573-3ACA-400A-8B06-88B8A144E608}"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1866470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C01A9E-B72F-42B2-BB63-77B47C498549}" type="datetime1">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15172169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66C18-FFAE-437D-9CF9-4E1CACA975D4}"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6677020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8275A3-8128-4FAF-8625-C4FDC1D9AFEA}" type="datetime1">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3492680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C467B1-E616-42D3-9D7D-C227DBFB784B}" type="datetime1">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35171155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3098D-2431-4030-8CD0-8153D84C44CE}" type="datetime1">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28794315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62EBC-9906-4502-A036-8E4DA0DB891A}"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20563405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555C9D-D760-42A5-8BB2-D228352A2AE4}" type="datetime1">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F44BCB-574F-41CF-8309-4CF8EF97F156}" type="slidenum">
              <a:rPr lang="en-US" smtClean="0"/>
              <a:t>‹#›</a:t>
            </a:fld>
            <a:endParaRPr lang="en-US"/>
          </a:p>
        </p:txBody>
      </p:sp>
    </p:spTree>
    <p:extLst>
      <p:ext uri="{BB962C8B-B14F-4D97-AF65-F5344CB8AC3E}">
        <p14:creationId xmlns:p14="http://schemas.microsoft.com/office/powerpoint/2010/main" val="40940830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31ACD-DA7C-4CA3-A02F-63163867E704}" type="datetime1">
              <a:rPr lang="en-US" smtClean="0"/>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44BCB-574F-41CF-8309-4CF8EF97F156}" type="slidenum">
              <a:rPr lang="en-US" smtClean="0"/>
              <a:t>‹#›</a:t>
            </a:fld>
            <a:endParaRPr lang="en-US" dirty="0"/>
          </a:p>
        </p:txBody>
      </p:sp>
      <p:sp>
        <p:nvSpPr>
          <p:cNvPr id="7" name="TextBox 6"/>
          <p:cNvSpPr txBox="1"/>
          <p:nvPr userDrawn="1"/>
        </p:nvSpPr>
        <p:spPr>
          <a:xfrm>
            <a:off x="2971800" y="6553200"/>
            <a:ext cx="2971800" cy="276999"/>
          </a:xfrm>
          <a:prstGeom prst="rect">
            <a:avLst/>
          </a:prstGeom>
          <a:noFill/>
        </p:spPr>
        <p:txBody>
          <a:bodyPr wrap="square" rtlCol="0">
            <a:spAutoFit/>
          </a:bodyPr>
          <a:lstStyle/>
          <a:p>
            <a:pPr algn="ctr"/>
            <a:r>
              <a:rPr lang="en-US" sz="1200" dirty="0" smtClean="0"/>
              <a:t>W.S. Graves </a:t>
            </a:r>
            <a:r>
              <a:rPr lang="en-US" sz="1200" dirty="0" smtClean="0"/>
              <a:t>,  March </a:t>
            </a:r>
            <a:r>
              <a:rPr lang="en-US" sz="1200" dirty="0" smtClean="0"/>
              <a:t>2017</a:t>
            </a:r>
            <a:endParaRPr lang="en-US" sz="1200" dirty="0"/>
          </a:p>
        </p:txBody>
      </p:sp>
      <p:pic>
        <p:nvPicPr>
          <p:cNvPr id="8" name="Picture 2" descr="full color ASU logo"/>
          <p:cNvPicPr>
            <a:picLocks noChangeAspect="1" noChangeArrowheads="1"/>
          </p:cNvPicPr>
          <p:nvPr userDrawn="1"/>
        </p:nvPicPr>
        <p:blipFill>
          <a:blip r:embed="rId13" cstate="email">
            <a:extLst>
              <a:ext uri="{BEBA8EAE-BF5A-486C-A8C5-ECC9F3942E4B}">
                <a14:imgProps xmlns:a14="http://schemas.microsoft.com/office/drawing/2010/main">
                  <a14:imgLayer r:embed="rId14">
                    <a14:imgEffect>
                      <a14:artisticLineDrawing trans="100000"/>
                    </a14:imgEffect>
                  </a14:imgLayer>
                </a14:imgProps>
              </a:ext>
              <a:ext uri="{28A0092B-C50C-407E-A947-70E740481C1C}">
                <a14:useLocalDpi xmlns:a14="http://schemas.microsoft.com/office/drawing/2010/main"/>
              </a:ext>
            </a:extLst>
          </a:blip>
          <a:srcRect/>
          <a:stretch>
            <a:fillRect/>
          </a:stretch>
        </p:blipFill>
        <p:spPr bwMode="auto">
          <a:xfrm>
            <a:off x="0" y="6525361"/>
            <a:ext cx="1943284" cy="304697"/>
          </a:xfrm>
          <a:prstGeom prst="rect">
            <a:avLst/>
          </a:prstGeom>
          <a:noFill/>
          <a:effectLst>
            <a:softEdge rad="0"/>
          </a:effectLst>
        </p:spPr>
      </p:pic>
    </p:spTree>
    <p:extLst>
      <p:ext uri="{BB962C8B-B14F-4D97-AF65-F5344CB8AC3E}">
        <p14:creationId xmlns:p14="http://schemas.microsoft.com/office/powerpoint/2010/main" val="3821914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342900" y="2286000"/>
            <a:ext cx="8305800" cy="887707"/>
          </a:xfrm>
          <a:prstGeom prst="rect">
            <a:avLst/>
          </a:prstGeom>
          <a:noFill/>
          <a:ln w="9525">
            <a:noFill/>
            <a:miter lim="800000"/>
            <a:headEnd/>
            <a:tailEnd/>
          </a:ln>
          <a:effectLst/>
        </p:spPr>
        <p:txBody>
          <a:bodyPr wrap="square" lIns="101882" tIns="50941" rIns="101882" bIns="50941">
            <a:spAutoFit/>
          </a:bodyPr>
          <a:lstStyle/>
          <a:p>
            <a:pPr algn="ctr">
              <a:spcBef>
                <a:spcPct val="50000"/>
              </a:spcBef>
            </a:pPr>
            <a:r>
              <a:rPr lang="en-US" sz="2400" b="1" dirty="0">
                <a:solidFill>
                  <a:prstClr val="black"/>
                </a:solidFill>
                <a:latin typeface="Arial" charset="0"/>
              </a:rPr>
              <a:t>W.S. </a:t>
            </a:r>
            <a:r>
              <a:rPr lang="en-US" sz="2400" b="1" dirty="0" smtClean="0">
                <a:solidFill>
                  <a:prstClr val="black"/>
                </a:solidFill>
                <a:latin typeface="Arial" charset="0"/>
              </a:rPr>
              <a:t>Graves</a:t>
            </a:r>
            <a:endParaRPr lang="en-US" sz="2400" b="1" dirty="0" smtClean="0">
              <a:solidFill>
                <a:prstClr val="black"/>
              </a:solidFill>
              <a:latin typeface="Arial" charset="0"/>
            </a:endParaRPr>
          </a:p>
          <a:p>
            <a:pPr algn="ctr">
              <a:spcBef>
                <a:spcPct val="50000"/>
              </a:spcBef>
            </a:pPr>
            <a:r>
              <a:rPr lang="en-US" dirty="0" smtClean="0">
                <a:solidFill>
                  <a:prstClr val="black"/>
                </a:solidFill>
                <a:latin typeface="Arial" charset="0"/>
              </a:rPr>
              <a:t>Arizona State University</a:t>
            </a:r>
            <a:endParaRPr lang="en-US" dirty="0">
              <a:solidFill>
                <a:prstClr val="black"/>
              </a:solidFill>
              <a:latin typeface="Arial" charset="0"/>
            </a:endParaRPr>
          </a:p>
        </p:txBody>
      </p:sp>
      <p:sp>
        <p:nvSpPr>
          <p:cNvPr id="2051" name="Rectangle 3"/>
          <p:cNvSpPr>
            <a:spLocks noChangeArrowheads="1"/>
          </p:cNvSpPr>
          <p:nvPr/>
        </p:nvSpPr>
        <p:spPr bwMode="auto">
          <a:xfrm>
            <a:off x="457200" y="729975"/>
            <a:ext cx="7696200" cy="1333983"/>
          </a:xfrm>
          <a:prstGeom prst="rect">
            <a:avLst/>
          </a:prstGeom>
          <a:noFill/>
          <a:ln w="9525">
            <a:noFill/>
            <a:miter lim="800000"/>
            <a:headEnd/>
            <a:tailEnd/>
          </a:ln>
          <a:effectLst/>
        </p:spPr>
        <p:txBody>
          <a:bodyPr wrap="square" lIns="101882" tIns="50941" rIns="101882" bIns="50941">
            <a:spAutoFit/>
          </a:bodyPr>
          <a:lstStyle/>
          <a:p>
            <a:pPr algn="ctr"/>
            <a:r>
              <a:rPr lang="en-US" sz="4000" b="1" dirty="0" smtClean="0">
                <a:solidFill>
                  <a:srgbClr val="990033"/>
                </a:solidFill>
              </a:rPr>
              <a:t>Compact Source of Intense X-rays for Biomedical Applications</a:t>
            </a:r>
            <a:endParaRPr lang="en-US" sz="4800" b="1" dirty="0">
              <a:solidFill>
                <a:srgbClr val="990033"/>
              </a:solidFill>
            </a:endParaRPr>
          </a:p>
        </p:txBody>
      </p:sp>
      <p:pic>
        <p:nvPicPr>
          <p:cNvPr id="3074" name="Picture 2" descr="http://www.public.asu.edu/~pfromme/images/casd.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566" y="3429000"/>
            <a:ext cx="5814467"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53F44BCB-574F-41CF-8309-4CF8EF97F156}" type="slidenum">
              <a:rPr lang="en-US" smtClean="0"/>
              <a:t>1</a:t>
            </a:fld>
            <a:endParaRPr lang="en-US"/>
          </a:p>
        </p:txBody>
      </p:sp>
    </p:spTree>
    <p:extLst>
      <p:ext uri="{BB962C8B-B14F-4D97-AF65-F5344CB8AC3E}">
        <p14:creationId xmlns:p14="http://schemas.microsoft.com/office/powerpoint/2010/main" val="270218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iodesign c as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720547"/>
            <a:ext cx="6705600" cy="54516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762000"/>
            <a:ext cx="6096000" cy="143116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t>Now – Q2 2018	</a:t>
            </a:r>
            <a:r>
              <a:rPr lang="en-US" dirty="0" err="1" smtClean="0"/>
              <a:t>Biodesign</a:t>
            </a:r>
            <a:r>
              <a:rPr lang="en-US" dirty="0" smtClean="0"/>
              <a:t> C construction</a:t>
            </a:r>
          </a:p>
          <a:p>
            <a:pPr marL="285750" indent="-285750">
              <a:spcAft>
                <a:spcPts val="600"/>
              </a:spcAft>
              <a:buFont typeface="Arial" panose="020B0604020202020204" pitchFamily="34" charset="0"/>
              <a:buChar char="•"/>
            </a:pPr>
            <a:r>
              <a:rPr lang="en-US" dirty="0" smtClean="0"/>
              <a:t>Now – Q3 2017 	Equipment assembly at MIT</a:t>
            </a:r>
          </a:p>
          <a:p>
            <a:pPr marL="285750" indent="-285750">
              <a:spcAft>
                <a:spcPts val="600"/>
              </a:spcAft>
              <a:buFont typeface="Arial" panose="020B0604020202020204" pitchFamily="34" charset="0"/>
              <a:buChar char="•"/>
            </a:pPr>
            <a:r>
              <a:rPr lang="en-US" dirty="0" smtClean="0"/>
              <a:t>Q4 2017</a:t>
            </a:r>
            <a:r>
              <a:rPr lang="en-US" dirty="0"/>
              <a:t>	</a:t>
            </a:r>
            <a:r>
              <a:rPr lang="en-US" dirty="0" smtClean="0"/>
              <a:t>Demonstration x-ray experiments</a:t>
            </a:r>
          </a:p>
          <a:p>
            <a:pPr marL="285750" indent="-285750">
              <a:spcAft>
                <a:spcPts val="600"/>
              </a:spcAft>
              <a:buFont typeface="Arial" panose="020B0604020202020204" pitchFamily="34" charset="0"/>
              <a:buChar char="•"/>
            </a:pPr>
            <a:r>
              <a:rPr lang="en-US" dirty="0" smtClean="0"/>
              <a:t>Q2 2018	X-ray program at ASU</a:t>
            </a:r>
            <a:endParaRPr lang="en-US" dirty="0"/>
          </a:p>
        </p:txBody>
      </p:sp>
      <p:sp>
        <p:nvSpPr>
          <p:cNvPr id="4" name="Rectangle 2"/>
          <p:cNvSpPr txBox="1">
            <a:spLocks noChangeArrowheads="1"/>
          </p:cNvSpPr>
          <p:nvPr/>
        </p:nvSpPr>
        <p:spPr bwMode="auto">
          <a:xfrm>
            <a:off x="76200" y="76200"/>
            <a:ext cx="8991600" cy="550862"/>
          </a:xfrm>
          <a:prstGeom prst="rect">
            <a:avLst/>
          </a:prstGeom>
          <a:noFill/>
          <a:ln w="9525">
            <a:noFill/>
            <a:miter lim="800000"/>
            <a:headEnd/>
            <a:tailEnd/>
          </a:ln>
        </p:spPr>
        <p:txBody>
          <a:bodyPr lIns="82058" tIns="41029" rIns="82058" bIns="41029"/>
          <a:lstStyle/>
          <a:p>
            <a:pPr algn="ctr"/>
            <a:r>
              <a:rPr lang="en-US" sz="2800" b="1" dirty="0" err="1" smtClean="0">
                <a:solidFill>
                  <a:srgbClr val="990033"/>
                </a:solidFill>
                <a:latin typeface="Arial" charset="0"/>
              </a:rPr>
              <a:t>Biodesign</a:t>
            </a:r>
            <a:r>
              <a:rPr lang="en-US" sz="2800" b="1" dirty="0" smtClean="0">
                <a:solidFill>
                  <a:srgbClr val="990033"/>
                </a:solidFill>
                <a:latin typeface="Arial" charset="0"/>
              </a:rPr>
              <a:t> C Project Schedule</a:t>
            </a:r>
            <a:endParaRPr lang="en-US" sz="2800" b="1" dirty="0">
              <a:solidFill>
                <a:srgbClr val="990033"/>
              </a:solidFill>
              <a:latin typeface="Arial" charset="0"/>
            </a:endParaRPr>
          </a:p>
        </p:txBody>
      </p:sp>
      <p:sp>
        <p:nvSpPr>
          <p:cNvPr id="2" name="Slide Number Placeholder 1"/>
          <p:cNvSpPr>
            <a:spLocks noGrp="1"/>
          </p:cNvSpPr>
          <p:nvPr>
            <p:ph type="sldNum" sz="quarter" idx="12"/>
          </p:nvPr>
        </p:nvSpPr>
        <p:spPr/>
        <p:txBody>
          <a:bodyPr/>
          <a:lstStyle/>
          <a:p>
            <a:fld id="{53F44BCB-574F-41CF-8309-4CF8EF97F156}" type="slidenum">
              <a:rPr lang="en-US" smtClean="0"/>
              <a:t>10</a:t>
            </a:fld>
            <a:endParaRPr lang="en-US"/>
          </a:p>
        </p:txBody>
      </p:sp>
    </p:spTree>
    <p:extLst>
      <p:ext uri="{BB962C8B-B14F-4D97-AF65-F5344CB8AC3E}">
        <p14:creationId xmlns:p14="http://schemas.microsoft.com/office/powerpoint/2010/main" val="1486834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 y="76200"/>
            <a:ext cx="8991600" cy="550862"/>
          </a:xfrm>
          <a:prstGeom prst="rect">
            <a:avLst/>
          </a:prstGeom>
          <a:noFill/>
          <a:ln w="9525">
            <a:noFill/>
            <a:miter lim="800000"/>
            <a:headEnd/>
            <a:tailEnd/>
          </a:ln>
        </p:spPr>
        <p:txBody>
          <a:bodyPr lIns="82058" tIns="41029" rIns="82058" bIns="41029"/>
          <a:lstStyle/>
          <a:p>
            <a:pPr algn="ctr"/>
            <a:r>
              <a:rPr lang="en-US" sz="2800" b="1" dirty="0" smtClean="0">
                <a:solidFill>
                  <a:srgbClr val="990033"/>
                </a:solidFill>
                <a:latin typeface="Arial" charset="0"/>
              </a:rPr>
              <a:t>CXLS/CXFEL Laboratories</a:t>
            </a:r>
            <a:endParaRPr lang="en-US" sz="2800" b="1" dirty="0">
              <a:solidFill>
                <a:srgbClr val="990033"/>
              </a:solidFill>
              <a:latin typeface="Arial" charset="0"/>
            </a:endParaRPr>
          </a:p>
        </p:txBody>
      </p:sp>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27484" y="838200"/>
            <a:ext cx="7489031" cy="486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0" y="5562600"/>
            <a:ext cx="6290094" cy="461665"/>
          </a:xfrm>
          <a:prstGeom prst="rect">
            <a:avLst/>
          </a:prstGeom>
          <a:noFill/>
        </p:spPr>
        <p:txBody>
          <a:bodyPr wrap="square" rtlCol="0">
            <a:spAutoFit/>
          </a:bodyPr>
          <a:lstStyle/>
          <a:p>
            <a:pPr algn="ctr"/>
            <a:r>
              <a:rPr lang="en-US" sz="2400" dirty="0" err="1" smtClean="0"/>
              <a:t>Biodesign</a:t>
            </a:r>
            <a:r>
              <a:rPr lang="en-US" sz="2400" dirty="0" smtClean="0"/>
              <a:t> C Building Basement</a:t>
            </a:r>
          </a:p>
        </p:txBody>
      </p:sp>
      <p:sp>
        <p:nvSpPr>
          <p:cNvPr id="2" name="Slide Number Placeholder 1"/>
          <p:cNvSpPr>
            <a:spLocks noGrp="1"/>
          </p:cNvSpPr>
          <p:nvPr>
            <p:ph type="sldNum" sz="quarter" idx="12"/>
          </p:nvPr>
        </p:nvSpPr>
        <p:spPr/>
        <p:txBody>
          <a:bodyPr/>
          <a:lstStyle/>
          <a:p>
            <a:fld id="{53F44BCB-574F-41CF-8309-4CF8EF97F156}" type="slidenum">
              <a:rPr lang="en-US" smtClean="0"/>
              <a:t>11</a:t>
            </a:fld>
            <a:endParaRPr lang="en-US"/>
          </a:p>
        </p:txBody>
      </p:sp>
    </p:spTree>
    <p:extLst>
      <p:ext uri="{BB962C8B-B14F-4D97-AF65-F5344CB8AC3E}">
        <p14:creationId xmlns:p14="http://schemas.microsoft.com/office/powerpoint/2010/main" val="2070171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17477"/>
            <a:ext cx="6115938"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59204" y="2895600"/>
            <a:ext cx="4802933" cy="306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03565" y="6039275"/>
            <a:ext cx="3810000" cy="338554"/>
          </a:xfrm>
          <a:prstGeom prst="rect">
            <a:avLst/>
          </a:prstGeom>
          <a:noFill/>
        </p:spPr>
        <p:txBody>
          <a:bodyPr wrap="square" rtlCol="0">
            <a:spAutoFit/>
          </a:bodyPr>
          <a:lstStyle/>
          <a:p>
            <a:r>
              <a:rPr lang="en-US" sz="1600" dirty="0" smtClean="0"/>
              <a:t>Courtesy of W. Hendrickson, Columbia U.</a:t>
            </a:r>
            <a:endParaRPr lang="en-US" sz="1600" dirty="0"/>
          </a:p>
        </p:txBody>
      </p:sp>
      <p:sp>
        <p:nvSpPr>
          <p:cNvPr id="7" name="Rectangle 2"/>
          <p:cNvSpPr txBox="1">
            <a:spLocks noChangeAspect="1" noChangeArrowheads="1"/>
          </p:cNvSpPr>
          <p:nvPr/>
        </p:nvSpPr>
        <p:spPr bwMode="auto">
          <a:xfrm>
            <a:off x="0" y="130175"/>
            <a:ext cx="8991600" cy="403225"/>
          </a:xfrm>
          <a:prstGeom prst="rect">
            <a:avLst/>
          </a:prstGeom>
          <a:noFill/>
          <a:ln w="9525">
            <a:noFill/>
            <a:miter lim="800000"/>
            <a:headEnd/>
            <a:tailEnd/>
          </a:ln>
        </p:spPr>
        <p:txBody>
          <a:bodyPr lIns="101882" tIns="50941" rIns="101882" bIns="50941"/>
          <a:lstStyle/>
          <a:p>
            <a:pPr algn="ctr">
              <a:lnSpc>
                <a:spcPct val="70000"/>
              </a:lnSpc>
            </a:pPr>
            <a:r>
              <a:rPr lang="en-US" sz="2400" b="1" dirty="0" smtClean="0">
                <a:solidFill>
                  <a:srgbClr val="990033"/>
                </a:solidFill>
                <a:latin typeface="Arial" charset="0"/>
              </a:rPr>
              <a:t>High brilliance is needed for modern x-ray science</a:t>
            </a:r>
            <a:endParaRPr lang="en-US" sz="2400" b="1" dirty="0">
              <a:solidFill>
                <a:srgbClr val="990033"/>
              </a:solidFill>
              <a:latin typeface="Arial" charset="0"/>
            </a:endParaRPr>
          </a:p>
        </p:txBody>
      </p:sp>
      <p:sp>
        <p:nvSpPr>
          <p:cNvPr id="4" name="TextBox 3"/>
          <p:cNvSpPr txBox="1"/>
          <p:nvPr/>
        </p:nvSpPr>
        <p:spPr>
          <a:xfrm>
            <a:off x="1219200" y="609600"/>
            <a:ext cx="6705600" cy="646331"/>
          </a:xfrm>
          <a:prstGeom prst="rect">
            <a:avLst/>
          </a:prstGeom>
          <a:noFill/>
        </p:spPr>
        <p:txBody>
          <a:bodyPr wrap="square" rtlCol="0">
            <a:spAutoFit/>
          </a:bodyPr>
          <a:lstStyle/>
          <a:p>
            <a:r>
              <a:rPr lang="en-US" dirty="0" smtClean="0"/>
              <a:t>Complex structures and small crystals require high brilliance x-rays</a:t>
            </a:r>
          </a:p>
          <a:p>
            <a:r>
              <a:rPr lang="en-US" dirty="0" smtClean="0"/>
              <a:t>Modern methods require tunable, monochromatic radiation</a:t>
            </a:r>
            <a:endParaRPr lang="en-US" dirty="0"/>
          </a:p>
        </p:txBody>
      </p:sp>
      <p:sp>
        <p:nvSpPr>
          <p:cNvPr id="5" name="Slide Number Placeholder 4"/>
          <p:cNvSpPr>
            <a:spLocks noGrp="1"/>
          </p:cNvSpPr>
          <p:nvPr>
            <p:ph type="sldNum" sz="quarter" idx="12"/>
          </p:nvPr>
        </p:nvSpPr>
        <p:spPr/>
        <p:txBody>
          <a:bodyPr/>
          <a:lstStyle/>
          <a:p>
            <a:fld id="{53F44BCB-574F-41CF-8309-4CF8EF97F156}" type="slidenum">
              <a:rPr lang="en-US" smtClean="0"/>
              <a:t>12</a:t>
            </a:fld>
            <a:endParaRPr lang="en-US"/>
          </a:p>
        </p:txBody>
      </p:sp>
    </p:spTree>
    <p:extLst>
      <p:ext uri="{BB962C8B-B14F-4D97-AF65-F5344CB8AC3E}">
        <p14:creationId xmlns:p14="http://schemas.microsoft.com/office/powerpoint/2010/main" val="1677258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480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95" y="4800600"/>
            <a:ext cx="23145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7730" y="1036397"/>
            <a:ext cx="4695270" cy="372409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eaLnBrk="0" hangingPunct="0">
              <a:spcBef>
                <a:spcPct val="0"/>
              </a:spcBef>
              <a:defRPr/>
            </a:pPr>
            <a:r>
              <a:rPr lang="en-US" sz="2000" dirty="0"/>
              <a:t>Virus Protein Science at the MIT STC</a:t>
            </a:r>
          </a:p>
          <a:p>
            <a:pPr eaLnBrk="0" hangingPunct="0">
              <a:spcBef>
                <a:spcPct val="0"/>
              </a:spcBef>
              <a:defRPr/>
            </a:pPr>
            <a:r>
              <a:rPr lang="en-US" sz="1800" dirty="0"/>
              <a:t>-M. </a:t>
            </a:r>
            <a:r>
              <a:rPr lang="en-US" sz="1800" dirty="0" err="1"/>
              <a:t>Rossmann</a:t>
            </a:r>
            <a:r>
              <a:rPr lang="en-US" sz="1800" dirty="0"/>
              <a:t>, Biological Sciences</a:t>
            </a:r>
          </a:p>
          <a:p>
            <a:pPr eaLnBrk="0" hangingPunct="0">
              <a:spcBef>
                <a:spcPct val="0"/>
              </a:spcBef>
              <a:defRPr/>
            </a:pPr>
            <a:endParaRPr lang="en-US" sz="1800" dirty="0"/>
          </a:p>
          <a:p>
            <a:pPr eaLnBrk="0" hangingPunct="0">
              <a:spcBef>
                <a:spcPct val="0"/>
              </a:spcBef>
              <a:defRPr/>
            </a:pPr>
            <a:endParaRPr lang="en-US" sz="1800" dirty="0"/>
          </a:p>
          <a:p>
            <a:pPr eaLnBrk="0" hangingPunct="0">
              <a:spcBef>
                <a:spcPct val="0"/>
              </a:spcBef>
              <a:defRPr/>
            </a:pPr>
            <a:r>
              <a:rPr lang="en-US" dirty="0"/>
              <a:t>Conduct structure determinations of proteins associated with viruses, and viral complexes with antibodies and antiviral agents. Extend current research efforts </a:t>
            </a:r>
            <a:r>
              <a:rPr lang="en-US" dirty="0" smtClean="0"/>
              <a:t>into</a:t>
            </a:r>
          </a:p>
          <a:p>
            <a:pPr eaLnBrk="0" hangingPunct="0">
              <a:spcBef>
                <a:spcPct val="0"/>
              </a:spcBef>
              <a:defRPr/>
            </a:pPr>
            <a:endParaRPr lang="en-US" dirty="0"/>
          </a:p>
          <a:p>
            <a:pPr marL="761878" lvl="8" defTabSz="95235">
              <a:buFont typeface="Arial"/>
              <a:buChar char="•"/>
              <a:defRPr/>
            </a:pPr>
            <a:r>
              <a:rPr lang="en-US" dirty="0"/>
              <a:t> </a:t>
            </a:r>
            <a:r>
              <a:rPr lang="en-US" dirty="0" err="1"/>
              <a:t>bacteriophages</a:t>
            </a:r>
            <a:endParaRPr lang="en-US" dirty="0"/>
          </a:p>
          <a:p>
            <a:pPr marL="761878" lvl="8" defTabSz="95235">
              <a:buFont typeface="Arial"/>
              <a:buChar char="•"/>
              <a:defRPr/>
            </a:pPr>
            <a:r>
              <a:rPr lang="en-US" dirty="0"/>
              <a:t> animal RNA viruses</a:t>
            </a:r>
          </a:p>
          <a:p>
            <a:pPr marL="761878" lvl="8" defTabSz="95235">
              <a:buFont typeface="Arial"/>
              <a:buChar char="•"/>
              <a:defRPr/>
            </a:pPr>
            <a:r>
              <a:rPr lang="en-US" dirty="0"/>
              <a:t> large </a:t>
            </a:r>
            <a:r>
              <a:rPr lang="en-US" dirty="0" err="1"/>
              <a:t>ds</a:t>
            </a:r>
            <a:r>
              <a:rPr lang="en-US" dirty="0"/>
              <a:t> DNA viruses</a:t>
            </a:r>
          </a:p>
          <a:p>
            <a:pPr marL="761878" lvl="8" defTabSz="95235">
              <a:buFont typeface="Arial"/>
              <a:buChar char="•"/>
              <a:defRPr/>
            </a:pPr>
            <a:r>
              <a:rPr lang="en-US" dirty="0"/>
              <a:t> virus-membrane </a:t>
            </a:r>
            <a:r>
              <a:rPr lang="en-US" dirty="0" smtClean="0"/>
              <a:t>interactions</a:t>
            </a:r>
            <a:endParaRPr lang="en-US" dirty="0"/>
          </a:p>
        </p:txBody>
      </p:sp>
      <p:sp>
        <p:nvSpPr>
          <p:cNvPr id="844820" name="Text Box 20"/>
          <p:cNvSpPr txBox="1">
            <a:spLocks noChangeArrowheads="1"/>
          </p:cNvSpPr>
          <p:nvPr/>
        </p:nvSpPr>
        <p:spPr bwMode="auto">
          <a:xfrm>
            <a:off x="381000" y="76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3200" b="1" dirty="0" smtClean="0">
                <a:solidFill>
                  <a:srgbClr val="A50021"/>
                </a:solidFill>
              </a:rPr>
              <a:t>Structure of Pathogens</a:t>
            </a:r>
            <a:endParaRPr lang="en-US" sz="3200" b="1" dirty="0">
              <a:solidFill>
                <a:srgbClr val="A50021"/>
              </a:solidFill>
            </a:endParaRPr>
          </a:p>
        </p:txBody>
      </p:sp>
      <p:sp>
        <p:nvSpPr>
          <p:cNvPr id="844821" name="Text Box 21"/>
          <p:cNvSpPr txBox="1">
            <a:spLocks noChangeArrowheads="1"/>
          </p:cNvSpPr>
          <p:nvPr/>
        </p:nvSpPr>
        <p:spPr bwMode="auto">
          <a:xfrm>
            <a:off x="304800" y="1066800"/>
            <a:ext cx="4648200" cy="954107"/>
          </a:xfrm>
          <a:prstGeom prst="rect">
            <a:avLst/>
          </a:prstGeom>
          <a:solidFill>
            <a:srgbClr val="E5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sz="2000" b="1" dirty="0">
                <a:latin typeface="Times" pitchFamily="18" charset="0"/>
              </a:rPr>
              <a:t>Virus Protein </a:t>
            </a:r>
            <a:r>
              <a:rPr lang="en-US" sz="2000" b="1" dirty="0" smtClean="0">
                <a:latin typeface="Times" pitchFamily="18" charset="0"/>
              </a:rPr>
              <a:t>Science at Purdue</a:t>
            </a:r>
            <a:endParaRPr lang="en-US" sz="2000" b="1" dirty="0">
              <a:latin typeface="Times" pitchFamily="18" charset="0"/>
            </a:endParaRPr>
          </a:p>
          <a:p>
            <a:pPr>
              <a:spcBef>
                <a:spcPct val="0"/>
              </a:spcBef>
            </a:pPr>
            <a:r>
              <a:rPr lang="en-US" dirty="0">
                <a:latin typeface="Times" pitchFamily="18" charset="0"/>
              </a:rPr>
              <a:t>- Michael </a:t>
            </a:r>
            <a:r>
              <a:rPr lang="en-US" dirty="0" err="1" smtClean="0">
                <a:latin typeface="Times" pitchFamily="18" charset="0"/>
              </a:rPr>
              <a:t>Rossman</a:t>
            </a:r>
            <a:endParaRPr lang="en-US" dirty="0">
              <a:latin typeface="Times" pitchFamily="18" charset="0"/>
            </a:endParaRPr>
          </a:p>
          <a:p>
            <a:pPr>
              <a:spcBef>
                <a:spcPct val="0"/>
              </a:spcBef>
            </a:pPr>
            <a:endParaRPr lang="en-US" dirty="0">
              <a:latin typeface="Times" pitchFamily="18" charset="0"/>
            </a:endParaRPr>
          </a:p>
        </p:txBody>
      </p:sp>
      <p:pic>
        <p:nvPicPr>
          <p:cNvPr id="32" name="Picture 1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76597" y="3648357"/>
            <a:ext cx="1710203" cy="19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3"/>
          <p:cNvSpPr txBox="1">
            <a:spLocks noChangeArrowheads="1"/>
          </p:cNvSpPr>
          <p:nvPr/>
        </p:nvSpPr>
        <p:spPr bwMode="auto">
          <a:xfrm>
            <a:off x="6926931" y="3310422"/>
            <a:ext cx="1809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sz="1800" dirty="0">
                <a:latin typeface="Calibri" pitchFamily="34" charset="0"/>
              </a:rPr>
              <a:t>Bacteriophages</a:t>
            </a:r>
          </a:p>
        </p:txBody>
      </p:sp>
      <p:pic>
        <p:nvPicPr>
          <p:cNvPr id="30" name="Picture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90050" y="3648357"/>
            <a:ext cx="1715549" cy="199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14"/>
          <p:cNvSpPr txBox="1">
            <a:spLocks noChangeArrowheads="1"/>
          </p:cNvSpPr>
          <p:nvPr/>
        </p:nvSpPr>
        <p:spPr bwMode="auto">
          <a:xfrm>
            <a:off x="5105400" y="3288268"/>
            <a:ext cx="1267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sz="1800" dirty="0" err="1">
                <a:latin typeface="Calibri" pitchFamily="34" charset="0"/>
              </a:rPr>
              <a:t>Flaviviruses</a:t>
            </a:r>
            <a:endParaRPr lang="en-US" sz="1800" dirty="0">
              <a:latin typeface="Calibri" pitchFamily="34" charset="0"/>
            </a:endParaRPr>
          </a:p>
        </p:txBody>
      </p:sp>
      <p:grpSp>
        <p:nvGrpSpPr>
          <p:cNvPr id="24" name="Group 17"/>
          <p:cNvGrpSpPr>
            <a:grpSpLocks/>
          </p:cNvGrpSpPr>
          <p:nvPr/>
        </p:nvGrpSpPr>
        <p:grpSpPr bwMode="auto">
          <a:xfrm>
            <a:off x="5105400" y="1066800"/>
            <a:ext cx="1600200" cy="1831645"/>
            <a:chOff x="152401" y="5410200"/>
            <a:chExt cx="1142999" cy="1295399"/>
          </a:xfrm>
        </p:grpSpPr>
        <p:pic>
          <p:nvPicPr>
            <p:cNvPr id="28" name="Picture 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52401" y="5612450"/>
              <a:ext cx="1142999" cy="109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15"/>
            <p:cNvSpPr txBox="1">
              <a:spLocks noChangeArrowheads="1"/>
            </p:cNvSpPr>
            <p:nvPr/>
          </p:nvSpPr>
          <p:spPr bwMode="auto">
            <a:xfrm>
              <a:off x="152401" y="5410200"/>
              <a:ext cx="1142999" cy="26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sz="1800" dirty="0">
                  <a:latin typeface="Calibri" pitchFamily="34" charset="0"/>
                </a:rPr>
                <a:t>ds viruses</a:t>
              </a:r>
            </a:p>
          </p:txBody>
        </p:sp>
      </p:grpSp>
      <p:pic>
        <p:nvPicPr>
          <p:cNvPr id="26" name="Picture 7"/>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976600" y="1425349"/>
            <a:ext cx="1649775" cy="1611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16"/>
          <p:cNvSpPr txBox="1">
            <a:spLocks noChangeArrowheads="1"/>
          </p:cNvSpPr>
          <p:nvPr/>
        </p:nvSpPr>
        <p:spPr bwMode="auto">
          <a:xfrm>
            <a:off x="6976597" y="1115401"/>
            <a:ext cx="15578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r>
              <a:rPr lang="en-US" sz="1800" dirty="0">
                <a:latin typeface="Calibri" pitchFamily="34" charset="0"/>
              </a:rPr>
              <a:t>Alpha viruses</a:t>
            </a:r>
          </a:p>
        </p:txBody>
      </p:sp>
      <p:sp>
        <p:nvSpPr>
          <p:cNvPr id="2" name="Rectangle 1"/>
          <p:cNvSpPr/>
          <p:nvPr/>
        </p:nvSpPr>
        <p:spPr>
          <a:xfrm>
            <a:off x="152400" y="914400"/>
            <a:ext cx="8839200" cy="4800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53F44BCB-574F-41CF-8309-4CF8EF97F156}" type="slidenum">
              <a:rPr lang="en-US" smtClean="0"/>
              <a:t>13</a:t>
            </a:fld>
            <a:endParaRPr lang="en-US"/>
          </a:p>
        </p:txBody>
      </p:sp>
    </p:spTree>
    <p:extLst>
      <p:ext uri="{BB962C8B-B14F-4D97-AF65-F5344CB8AC3E}">
        <p14:creationId xmlns:p14="http://schemas.microsoft.com/office/powerpoint/2010/main" val="308952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8025" y="523875"/>
            <a:ext cx="7727950" cy="581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6400800"/>
            <a:ext cx="2286000" cy="276999"/>
          </a:xfrm>
          <a:prstGeom prst="rect">
            <a:avLst/>
          </a:prstGeom>
          <a:noFill/>
        </p:spPr>
        <p:txBody>
          <a:bodyPr wrap="square" rtlCol="0">
            <a:spAutoFit/>
          </a:bodyPr>
          <a:lstStyle/>
          <a:p>
            <a:r>
              <a:rPr lang="en-US" sz="1200" dirty="0" smtClean="0"/>
              <a:t>Courtesy of F. Pfeiffer, TU-Munich</a:t>
            </a:r>
            <a:endParaRPr lang="en-US" sz="1200" dirty="0"/>
          </a:p>
        </p:txBody>
      </p:sp>
      <p:sp>
        <p:nvSpPr>
          <p:cNvPr id="2" name="Slide Number Placeholder 1"/>
          <p:cNvSpPr>
            <a:spLocks noGrp="1"/>
          </p:cNvSpPr>
          <p:nvPr>
            <p:ph type="sldNum" sz="quarter" idx="12"/>
          </p:nvPr>
        </p:nvSpPr>
        <p:spPr/>
        <p:txBody>
          <a:bodyPr/>
          <a:lstStyle/>
          <a:p>
            <a:fld id="{53F44BCB-574F-41CF-8309-4CF8EF97F156}" type="slidenum">
              <a:rPr lang="en-US" smtClean="0"/>
              <a:t>14</a:t>
            </a:fld>
            <a:endParaRPr lang="en-US"/>
          </a:p>
        </p:txBody>
      </p:sp>
    </p:spTree>
    <p:extLst>
      <p:ext uri="{BB962C8B-B14F-4D97-AF65-F5344CB8AC3E}">
        <p14:creationId xmlns:p14="http://schemas.microsoft.com/office/powerpoint/2010/main" val="2263110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 y="533400"/>
            <a:ext cx="7696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248400" y="6400800"/>
            <a:ext cx="2286000" cy="276999"/>
          </a:xfrm>
          <a:prstGeom prst="rect">
            <a:avLst/>
          </a:prstGeom>
          <a:noFill/>
        </p:spPr>
        <p:txBody>
          <a:bodyPr wrap="square" rtlCol="0">
            <a:spAutoFit/>
          </a:bodyPr>
          <a:lstStyle/>
          <a:p>
            <a:r>
              <a:rPr lang="en-US" sz="1200" dirty="0" smtClean="0"/>
              <a:t>Courtesy of F. Pfeiffer, TU-Munich</a:t>
            </a:r>
            <a:endParaRPr lang="en-US" sz="1200" dirty="0"/>
          </a:p>
        </p:txBody>
      </p:sp>
      <p:sp>
        <p:nvSpPr>
          <p:cNvPr id="2" name="Slide Number Placeholder 1"/>
          <p:cNvSpPr>
            <a:spLocks noGrp="1"/>
          </p:cNvSpPr>
          <p:nvPr>
            <p:ph type="sldNum" sz="quarter" idx="12"/>
          </p:nvPr>
        </p:nvSpPr>
        <p:spPr/>
        <p:txBody>
          <a:bodyPr/>
          <a:lstStyle/>
          <a:p>
            <a:fld id="{53F44BCB-574F-41CF-8309-4CF8EF97F156}" type="slidenum">
              <a:rPr lang="en-US" smtClean="0"/>
              <a:t>15</a:t>
            </a:fld>
            <a:endParaRPr lang="en-US"/>
          </a:p>
        </p:txBody>
      </p:sp>
    </p:spTree>
    <p:extLst>
      <p:ext uri="{BB962C8B-B14F-4D97-AF65-F5344CB8AC3E}">
        <p14:creationId xmlns:p14="http://schemas.microsoft.com/office/powerpoint/2010/main" val="486182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1398072222"/>
          <p:cNvPicPr>
            <a:picLocks noChangeAspect="1" noChangeArrowheads="1"/>
          </p:cNvPicPr>
          <p:nvPr/>
        </p:nvPicPr>
        <p:blipFill>
          <a:blip r:embed="rId2" cstate="print">
            <a:extLst>
              <a:ext uri="{28A0092B-C50C-407E-A947-70E740481C1C}">
                <a14:useLocalDpi xmlns:a14="http://schemas.microsoft.com/office/drawing/2010/main" val="0"/>
              </a:ext>
            </a:extLst>
          </a:blip>
          <a:srcRect t="5142" r="9583" b="12132"/>
          <a:stretch>
            <a:fillRect/>
          </a:stretch>
        </p:blipFill>
        <p:spPr bwMode="auto">
          <a:xfrm>
            <a:off x="3716215" y="2030492"/>
            <a:ext cx="1699846" cy="2018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ounded Rectangle 7"/>
          <p:cNvSpPr/>
          <p:nvPr/>
        </p:nvSpPr>
        <p:spPr>
          <a:xfrm>
            <a:off x="3716215" y="1524003"/>
            <a:ext cx="1676400" cy="2661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dirty="0" smtClean="0">
                <a:solidFill>
                  <a:srgbClr val="FF0000"/>
                </a:solidFill>
              </a:rPr>
              <a:t>Object</a:t>
            </a:r>
            <a:endParaRPr lang="en-US" sz="2400" b="1" dirty="0">
              <a:solidFill>
                <a:srgbClr val="FF0000"/>
              </a:solidFill>
            </a:endParaRPr>
          </a:p>
        </p:txBody>
      </p:sp>
      <p:sp>
        <p:nvSpPr>
          <p:cNvPr id="2" name="Title 1"/>
          <p:cNvSpPr>
            <a:spLocks noGrp="1"/>
          </p:cNvSpPr>
          <p:nvPr>
            <p:ph type="title"/>
          </p:nvPr>
        </p:nvSpPr>
        <p:spPr/>
        <p:txBody>
          <a:bodyPr/>
          <a:lstStyle/>
          <a:p>
            <a:r>
              <a:rPr lang="en-US" b="1" dirty="0" smtClean="0"/>
              <a:t>What is Phase Contrast Imaging?</a:t>
            </a:r>
            <a:endParaRPr lang="en-US" b="1"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15" t="15031" r="2708" b="26752"/>
          <a:stretch/>
        </p:blipFill>
        <p:spPr bwMode="auto">
          <a:xfrm>
            <a:off x="187569" y="2121880"/>
            <a:ext cx="3528646" cy="1746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6715" t="19329" r="2708" b="26752"/>
          <a:stretch/>
        </p:blipFill>
        <p:spPr bwMode="auto">
          <a:xfrm>
            <a:off x="-11721" y="4443049"/>
            <a:ext cx="3528646"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6715" t="15031" r="2708" b="26752"/>
          <a:stretch/>
        </p:blipFill>
        <p:spPr bwMode="auto">
          <a:xfrm>
            <a:off x="0" y="1711570"/>
            <a:ext cx="3716216"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6715" t="19329" r="2708" b="26752"/>
          <a:stretch/>
        </p:blipFill>
        <p:spPr bwMode="auto">
          <a:xfrm>
            <a:off x="2819402" y="4454773"/>
            <a:ext cx="3528646"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2"/>
          <p:cNvPicPr preferRelativeResize="0">
            <a:picLocks noChangeArrowheads="1"/>
          </p:cNvPicPr>
          <p:nvPr/>
        </p:nvPicPr>
        <p:blipFill rotWithShape="1">
          <a:blip r:embed="rId3">
            <a:extLst>
              <a:ext uri="{28A0092B-C50C-407E-A947-70E740481C1C}">
                <a14:useLocalDpi xmlns:a14="http://schemas.microsoft.com/office/drawing/2010/main" val="0"/>
              </a:ext>
            </a:extLst>
          </a:blip>
          <a:srcRect l="6715" t="19329" r="2708" b="26752"/>
          <a:stretch/>
        </p:blipFill>
        <p:spPr bwMode="auto">
          <a:xfrm>
            <a:off x="5650519" y="4454773"/>
            <a:ext cx="3528646"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15" t="19329" r="2708" b="26752"/>
          <a:stretch/>
        </p:blipFill>
        <p:spPr bwMode="auto">
          <a:xfrm flipV="1">
            <a:off x="5416061" y="2497014"/>
            <a:ext cx="3528646" cy="7385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7895492" y="1981202"/>
            <a:ext cx="58616" cy="3763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804030" y="1981203"/>
            <a:ext cx="58616" cy="37631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928708" y="2414953"/>
            <a:ext cx="888025"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0232" t="28672" r="18742" b="39811"/>
          <a:stretch/>
        </p:blipFill>
        <p:spPr bwMode="auto">
          <a:xfrm>
            <a:off x="3716216" y="2303585"/>
            <a:ext cx="1676399" cy="1359880"/>
          </a:xfrm>
          <a:prstGeom prst="rect">
            <a:avLst/>
          </a:prstGeom>
          <a:noFill/>
          <a:ln>
            <a:noFill/>
          </a:ln>
          <a:effectLst/>
          <a:extLst/>
        </p:spPr>
      </p:pic>
      <p:sp>
        <p:nvSpPr>
          <p:cNvPr id="18" name="Content Placeholder 2"/>
          <p:cNvSpPr>
            <a:spLocks noGrp="1"/>
          </p:cNvSpPr>
          <p:nvPr>
            <p:ph idx="1"/>
          </p:nvPr>
        </p:nvSpPr>
        <p:spPr>
          <a:xfrm>
            <a:off x="840120" y="6397626"/>
            <a:ext cx="7967662" cy="879474"/>
          </a:xfrm>
        </p:spPr>
        <p:txBody>
          <a:bodyPr>
            <a:noAutofit/>
          </a:bodyPr>
          <a:lstStyle/>
          <a:p>
            <a:r>
              <a:rPr lang="en-US" sz="2800" dirty="0" smtClean="0"/>
              <a:t>X-rays Wave: Amplitude, frequency, and phase</a:t>
            </a:r>
          </a:p>
        </p:txBody>
      </p:sp>
    </p:spTree>
    <p:extLst>
      <p:ext uri="{BB962C8B-B14F-4D97-AF65-F5344CB8AC3E}">
        <p14:creationId xmlns:p14="http://schemas.microsoft.com/office/powerpoint/2010/main" val="2692235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Contrast Mechanisms</a:t>
            </a:r>
            <a:endParaRPr lang="en-US" sz="4000" b="1" dirty="0"/>
          </a:p>
        </p:txBody>
      </p:sp>
      <p:sp>
        <p:nvSpPr>
          <p:cNvPr id="3" name="Content Placeholder 2"/>
          <p:cNvSpPr>
            <a:spLocks noGrp="1"/>
          </p:cNvSpPr>
          <p:nvPr>
            <p:ph idx="1"/>
          </p:nvPr>
        </p:nvSpPr>
        <p:spPr>
          <a:xfrm>
            <a:off x="511969" y="1244600"/>
            <a:ext cx="7967662" cy="1270000"/>
          </a:xfrm>
          <a:ln>
            <a:solidFill>
              <a:schemeClr val="tx1"/>
            </a:solidFill>
          </a:ln>
        </p:spPr>
        <p:txBody>
          <a:bodyPr>
            <a:noAutofit/>
          </a:bodyPr>
          <a:lstStyle/>
          <a:p>
            <a:pPr marL="0" indent="0" algn="ctr">
              <a:buNone/>
            </a:pPr>
            <a:r>
              <a:rPr lang="en-US" sz="3600" b="1" dirty="0" smtClean="0"/>
              <a:t>Complex refractive index: </a:t>
            </a:r>
          </a:p>
          <a:p>
            <a:pPr marL="0" indent="0" algn="ctr">
              <a:buNone/>
            </a:pPr>
            <a:r>
              <a:rPr lang="en-US" sz="3600" b="1" dirty="0" smtClean="0"/>
              <a:t>η </a:t>
            </a:r>
            <a:r>
              <a:rPr lang="en-US" sz="3600" b="1" dirty="0"/>
              <a:t>= 1 − </a:t>
            </a:r>
            <a:r>
              <a:rPr lang="el-GR" sz="3600" b="1" i="1" dirty="0" smtClean="0">
                <a:solidFill>
                  <a:srgbClr val="0000FF"/>
                </a:solidFill>
              </a:rPr>
              <a:t>δ</a:t>
            </a:r>
            <a:r>
              <a:rPr lang="en-US" sz="3600" b="1" i="1" dirty="0" smtClean="0"/>
              <a:t> </a:t>
            </a:r>
            <a:r>
              <a:rPr lang="en-US" sz="3600" b="1" dirty="0"/>
              <a:t>+ i</a:t>
            </a:r>
            <a:r>
              <a:rPr lang="el-GR" sz="3600" b="1" dirty="0" smtClean="0">
                <a:solidFill>
                  <a:srgbClr val="C00000"/>
                </a:solidFill>
              </a:rPr>
              <a:t>β</a:t>
            </a:r>
            <a:endParaRPr lang="en-US" sz="3600" b="1" dirty="0">
              <a:solidFill>
                <a:srgbClr val="C00000"/>
              </a:solidFill>
            </a:endParaRPr>
          </a:p>
        </p:txBody>
      </p:sp>
      <p:sp>
        <p:nvSpPr>
          <p:cNvPr id="4" name="Content Placeholder 4"/>
          <p:cNvSpPr txBox="1">
            <a:spLocks/>
          </p:cNvSpPr>
          <p:nvPr/>
        </p:nvSpPr>
        <p:spPr>
          <a:xfrm>
            <a:off x="457200" y="2590800"/>
            <a:ext cx="4038600" cy="33782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solidFill>
                  <a:srgbClr val="C00000"/>
                </a:solidFill>
              </a:rPr>
              <a:t>Attenuation: </a:t>
            </a:r>
          </a:p>
          <a:p>
            <a:pPr lvl="1"/>
            <a:r>
              <a:rPr lang="en-US" sz="2800" dirty="0" smtClean="0">
                <a:solidFill>
                  <a:srgbClr val="C00000"/>
                </a:solidFill>
              </a:rPr>
              <a:t>Depends on </a:t>
            </a:r>
            <a:r>
              <a:rPr lang="el-GR" sz="2800" dirty="0" smtClean="0">
                <a:solidFill>
                  <a:srgbClr val="C00000"/>
                </a:solidFill>
              </a:rPr>
              <a:t>β</a:t>
            </a:r>
            <a:endParaRPr lang="en-US" sz="2800" dirty="0" smtClean="0">
              <a:solidFill>
                <a:srgbClr val="C00000"/>
              </a:solidFill>
            </a:endParaRPr>
          </a:p>
          <a:p>
            <a:pPr lvl="1"/>
            <a:r>
              <a:rPr lang="en-US" sz="2800" dirty="0">
                <a:solidFill>
                  <a:srgbClr val="C00000"/>
                </a:solidFill>
              </a:rPr>
              <a:t>Path length</a:t>
            </a:r>
          </a:p>
          <a:p>
            <a:pPr lvl="1"/>
            <a:r>
              <a:rPr lang="en-US" sz="2800" dirty="0" smtClean="0">
                <a:solidFill>
                  <a:srgbClr val="C00000"/>
                </a:solidFill>
              </a:rPr>
              <a:t>Photoelectric effect</a:t>
            </a:r>
          </a:p>
          <a:p>
            <a:pPr lvl="1"/>
            <a:r>
              <a:rPr lang="en-US" sz="2800" dirty="0" smtClean="0">
                <a:solidFill>
                  <a:srgbClr val="C00000"/>
                </a:solidFill>
              </a:rPr>
              <a:t>Compton scattering</a:t>
            </a:r>
          </a:p>
          <a:p>
            <a:pPr lvl="1"/>
            <a:r>
              <a:rPr lang="en-US" sz="2800" dirty="0" smtClean="0">
                <a:solidFill>
                  <a:srgbClr val="C00000"/>
                </a:solidFill>
              </a:rPr>
              <a:t>Depends on Z</a:t>
            </a:r>
          </a:p>
          <a:p>
            <a:endParaRPr lang="en-US" sz="3200" dirty="0">
              <a:solidFill>
                <a:srgbClr val="C00000"/>
              </a:solidFill>
            </a:endParaRPr>
          </a:p>
        </p:txBody>
      </p:sp>
      <p:sp>
        <p:nvSpPr>
          <p:cNvPr id="5" name="Content Placeholder 5"/>
          <p:cNvSpPr txBox="1">
            <a:spLocks/>
          </p:cNvSpPr>
          <p:nvPr/>
        </p:nvSpPr>
        <p:spPr>
          <a:xfrm>
            <a:off x="4648200" y="2590800"/>
            <a:ext cx="4038600" cy="337820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FF"/>
                </a:solidFill>
                <a:latin typeface="Arial" pitchFamily="34" charset="0"/>
                <a:cs typeface="Arial" pitchFamily="34" charset="0"/>
              </a:rPr>
              <a:t>Phase change:</a:t>
            </a:r>
          </a:p>
          <a:p>
            <a:pPr lvl="1"/>
            <a:r>
              <a:rPr lang="en-US" dirty="0">
                <a:solidFill>
                  <a:srgbClr val="0000FF"/>
                </a:solidFill>
                <a:latin typeface="Arial" pitchFamily="34" charset="0"/>
                <a:cs typeface="Arial" pitchFamily="34" charset="0"/>
              </a:rPr>
              <a:t>Depends on </a:t>
            </a:r>
            <a:r>
              <a:rPr lang="el-GR" i="1" dirty="0">
                <a:solidFill>
                  <a:srgbClr val="0000FF"/>
                </a:solidFill>
                <a:latin typeface="Arial" pitchFamily="34" charset="0"/>
                <a:cs typeface="Arial" pitchFamily="34" charset="0"/>
              </a:rPr>
              <a:t>δ</a:t>
            </a:r>
            <a:endParaRPr lang="en-US" dirty="0">
              <a:solidFill>
                <a:srgbClr val="0000FF"/>
              </a:solidFill>
              <a:latin typeface="Arial" pitchFamily="34" charset="0"/>
              <a:cs typeface="Arial" pitchFamily="34" charset="0"/>
            </a:endParaRPr>
          </a:p>
          <a:p>
            <a:pPr lvl="1"/>
            <a:r>
              <a:rPr lang="en-US" dirty="0" smtClean="0">
                <a:solidFill>
                  <a:srgbClr val="0000FF"/>
                </a:solidFill>
                <a:latin typeface="Arial" pitchFamily="34" charset="0"/>
                <a:cs typeface="Arial" pitchFamily="34" charset="0"/>
              </a:rPr>
              <a:t>Path length</a:t>
            </a:r>
          </a:p>
          <a:p>
            <a:pPr lvl="1"/>
            <a:r>
              <a:rPr lang="en-US" dirty="0" smtClean="0">
                <a:solidFill>
                  <a:srgbClr val="0000FF"/>
                </a:solidFill>
                <a:latin typeface="Arial" pitchFamily="34" charset="0"/>
                <a:cs typeface="Arial" pitchFamily="34" charset="0"/>
              </a:rPr>
              <a:t>Depends on Electron Density</a:t>
            </a:r>
          </a:p>
          <a:p>
            <a:endParaRPr lang="en-US" sz="3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994275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8229600" cy="715962"/>
          </a:xfrm>
        </p:spPr>
        <p:txBody>
          <a:bodyPr>
            <a:noAutofit/>
          </a:bodyPr>
          <a:lstStyle/>
          <a:p>
            <a:r>
              <a:rPr lang="en-US" sz="4000" dirty="0" smtClean="0"/>
              <a:t>Magnitude of Attenuation and Phase Contrasts</a:t>
            </a:r>
            <a:endParaRPr lang="en-US" sz="4000" dirty="0"/>
          </a:p>
        </p:txBody>
      </p:sp>
      <p:graphicFrame>
        <p:nvGraphicFramePr>
          <p:cNvPr id="4" name="Content Placeholder 3"/>
          <p:cNvGraphicFramePr>
            <a:graphicFrameLocks noGrp="1"/>
          </p:cNvGraphicFramePr>
          <p:nvPr>
            <p:ph idx="1"/>
            <p:extLst/>
          </p:nvPr>
        </p:nvGraphicFramePr>
        <p:xfrm>
          <a:off x="533400" y="1836423"/>
          <a:ext cx="8153400" cy="4716781"/>
        </p:xfrm>
        <a:graphic>
          <a:graphicData uri="http://schemas.openxmlformats.org/drawingml/2006/table">
            <a:tbl>
              <a:tblPr>
                <a:tableStyleId>{5C22544A-7EE6-4342-B048-85BDC9FD1C3A}</a:tableStyleId>
              </a:tblPr>
              <a:tblGrid>
                <a:gridCol w="2701339"/>
                <a:gridCol w="2062941"/>
                <a:gridCol w="2026104"/>
                <a:gridCol w="1363016"/>
              </a:tblGrid>
              <a:tr h="952885">
                <a:tc>
                  <a:txBody>
                    <a:bodyPr/>
                    <a:lstStyle/>
                    <a:p>
                      <a:pPr algn="l" fontAlgn="b"/>
                      <a:r>
                        <a:rPr lang="en-US" sz="2000" b="1" u="none" strike="noStrike" dirty="0" smtClean="0">
                          <a:effectLst/>
                        </a:rPr>
                        <a:t>Material</a:t>
                      </a:r>
                    </a:p>
                    <a:p>
                      <a:pPr algn="l" fontAlgn="b"/>
                      <a:endParaRPr lang="en-US" sz="2000" b="1" i="0" u="none" strike="noStrike" dirty="0">
                        <a:solidFill>
                          <a:srgbClr val="000000"/>
                        </a:solidFill>
                        <a:effectLst/>
                        <a:latin typeface="Calibri"/>
                      </a:endParaRPr>
                    </a:p>
                  </a:txBody>
                  <a:tcPr marL="7620" marR="7620" marT="7620" marB="0" anchor="b">
                    <a:solidFill>
                      <a:schemeClr val="accent1">
                        <a:lumMod val="40000"/>
                        <a:lumOff val="60000"/>
                      </a:schemeClr>
                    </a:solidFill>
                  </a:tcPr>
                </a:tc>
                <a:tc>
                  <a:txBody>
                    <a:bodyPr/>
                    <a:lstStyle/>
                    <a:p>
                      <a:pPr algn="ctr" fontAlgn="ctr"/>
                      <a:r>
                        <a:rPr lang="en-US" sz="2000" b="1" u="none" strike="noStrike" dirty="0">
                          <a:effectLst/>
                        </a:rPr>
                        <a:t>µ (cm</a:t>
                      </a:r>
                      <a:r>
                        <a:rPr lang="en-US" sz="2000" b="1" u="none" strike="noStrike" baseline="30000" dirty="0">
                          <a:effectLst/>
                        </a:rPr>
                        <a:t>-1</a:t>
                      </a:r>
                      <a:r>
                        <a:rPr lang="en-US" sz="2000" b="1" u="none" strike="noStrike" dirty="0">
                          <a:effectLst/>
                        </a:rPr>
                        <a:t>) at 60keV</a:t>
                      </a:r>
                      <a:endParaRPr lang="en-US" sz="2000" b="1" i="0" u="none" strike="noStrike" dirty="0">
                        <a:solidFill>
                          <a:srgbClr val="000000"/>
                        </a:solidFill>
                        <a:effectLst/>
                        <a:latin typeface="Calibri"/>
                      </a:endParaRPr>
                    </a:p>
                  </a:txBody>
                  <a:tcPr marL="7620" marR="7620" marT="7620" marB="0" anchor="ctr">
                    <a:solidFill>
                      <a:schemeClr val="accent1">
                        <a:lumMod val="40000"/>
                        <a:lumOff val="60000"/>
                      </a:schemeClr>
                    </a:solidFill>
                  </a:tcPr>
                </a:tc>
                <a:tc>
                  <a:txBody>
                    <a:bodyPr/>
                    <a:lstStyle/>
                    <a:p>
                      <a:pPr algn="ctr" fontAlgn="ctr"/>
                      <a:r>
                        <a:rPr lang="el-GR" sz="2000" b="1" u="none" strike="noStrike" dirty="0">
                          <a:effectLst/>
                        </a:rPr>
                        <a:t> Φ (</a:t>
                      </a:r>
                      <a:r>
                        <a:rPr lang="en-US" sz="2000" b="1" u="none" strike="noStrike" dirty="0">
                          <a:effectLst/>
                        </a:rPr>
                        <a:t>cm</a:t>
                      </a:r>
                      <a:r>
                        <a:rPr lang="en-US" sz="2000" b="1" u="none" strike="noStrike" baseline="30000" dirty="0">
                          <a:effectLst/>
                        </a:rPr>
                        <a:t>-1</a:t>
                      </a:r>
                      <a:r>
                        <a:rPr lang="en-US" sz="2000" b="1" u="none" strike="noStrike" dirty="0">
                          <a:effectLst/>
                        </a:rPr>
                        <a:t>) at 60keV</a:t>
                      </a:r>
                      <a:endParaRPr lang="en-US" sz="2000" b="1" i="0" u="none" strike="noStrike" dirty="0">
                        <a:solidFill>
                          <a:srgbClr val="000000"/>
                        </a:solidFill>
                        <a:effectLst/>
                        <a:latin typeface="Calibri"/>
                      </a:endParaRPr>
                    </a:p>
                  </a:txBody>
                  <a:tcPr marL="7620" marR="7620" marT="7620" marB="0" anchor="ctr">
                    <a:solidFill>
                      <a:schemeClr val="accent1">
                        <a:lumMod val="40000"/>
                        <a:lumOff val="60000"/>
                      </a:schemeClr>
                    </a:solidFill>
                  </a:tcPr>
                </a:tc>
                <a:tc>
                  <a:txBody>
                    <a:bodyPr/>
                    <a:lstStyle/>
                    <a:p>
                      <a:pPr algn="ctr" fontAlgn="ctr"/>
                      <a:r>
                        <a:rPr lang="en-US" sz="2000" b="1" u="none" strike="noStrike" dirty="0">
                          <a:effectLst/>
                        </a:rPr>
                        <a:t>Ratio</a:t>
                      </a:r>
                      <a:endParaRPr lang="en-US" sz="2000" b="1" i="0" u="none" strike="noStrike" dirty="0">
                        <a:solidFill>
                          <a:srgbClr val="000000"/>
                        </a:solidFill>
                        <a:effectLst/>
                        <a:latin typeface="Calibri"/>
                      </a:endParaRPr>
                    </a:p>
                  </a:txBody>
                  <a:tcPr marL="7620" marR="7620" marT="7620" marB="0" anchor="ctr">
                    <a:solidFill>
                      <a:schemeClr val="accent1">
                        <a:lumMod val="40000"/>
                        <a:lumOff val="60000"/>
                      </a:schemeClr>
                    </a:solidFill>
                  </a:tcPr>
                </a:tc>
              </a:tr>
              <a:tr h="381154">
                <a:tc>
                  <a:txBody>
                    <a:bodyPr/>
                    <a:lstStyle/>
                    <a:p>
                      <a:pPr algn="l" fontAlgn="b"/>
                      <a:r>
                        <a:rPr lang="en-US" sz="2000" u="none" strike="noStrike">
                          <a:effectLst/>
                        </a:rPr>
                        <a:t>H2O</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0.2061</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195.5</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949</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u="none" strike="noStrike">
                          <a:effectLst/>
                        </a:rPr>
                        <a:t>dH2O</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0.2267</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215.1</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949</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u="none" strike="noStrike">
                          <a:effectLst/>
                        </a:rPr>
                        <a:t>Ethenol</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0.1582</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156.6</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990</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u="none" strike="noStrike">
                          <a:effectLst/>
                        </a:rPr>
                        <a:t>Glycerin</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0.2477</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140.7</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568</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u="none" strike="noStrike">
                          <a:effectLst/>
                        </a:rPr>
                        <a:t>Fat</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0.1793</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180.7</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1008</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u="none" strike="noStrike">
                          <a:effectLst/>
                        </a:rPr>
                        <a:t>Liver</a:t>
                      </a:r>
                      <a:endParaRPr lang="en-US" sz="2000" b="0" i="0" u="none" strike="noStrike">
                        <a:solidFill>
                          <a:srgbClr val="000000"/>
                        </a:solidFill>
                        <a:effectLst/>
                        <a:latin typeface="Calibri"/>
                      </a:endParaRPr>
                    </a:p>
                  </a:txBody>
                  <a:tcPr marL="7620" marR="7620" marT="7620" marB="0" anchor="b"/>
                </a:tc>
                <a:tc>
                  <a:txBody>
                    <a:bodyPr/>
                    <a:lstStyle/>
                    <a:p>
                      <a:pPr algn="ctr" fontAlgn="ctr"/>
                      <a:r>
                        <a:rPr lang="en-US" sz="2000" u="none" strike="noStrike">
                          <a:effectLst/>
                        </a:rPr>
                        <a:t>0.2174</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205.2</a:t>
                      </a:r>
                      <a:endParaRPr lang="en-US" sz="2000" b="0"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944</a:t>
                      </a:r>
                      <a:endParaRPr lang="en-US" sz="2000" b="0" i="0" u="none" strike="noStrike">
                        <a:solidFill>
                          <a:srgbClr val="000000"/>
                        </a:solidFill>
                        <a:effectLst/>
                        <a:latin typeface="Calibri"/>
                      </a:endParaRPr>
                    </a:p>
                  </a:txBody>
                  <a:tcPr marL="7620" marR="7620" marT="7620" marB="0" anchor="ctr"/>
                </a:tc>
              </a:tr>
              <a:tr h="381154">
                <a:tc>
                  <a:txBody>
                    <a:bodyPr/>
                    <a:lstStyle/>
                    <a:p>
                      <a:pPr algn="l" fontAlgn="b"/>
                      <a:r>
                        <a:rPr lang="en-US" sz="2000" b="1" u="sng" strike="noStrike" dirty="0">
                          <a:effectLst/>
                        </a:rPr>
                        <a:t>Sources</a:t>
                      </a:r>
                      <a:r>
                        <a:rPr lang="en-US" sz="2000" u="none" strike="noStrike" dirty="0">
                          <a:effectLst/>
                        </a:rPr>
                        <a:t>: </a:t>
                      </a:r>
                      <a:endParaRPr lang="en-US" sz="2000" b="0" i="0" u="none" strike="noStrike" dirty="0">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r>
              <a:tr h="381154">
                <a:tc>
                  <a:txBody>
                    <a:bodyPr/>
                    <a:lstStyle/>
                    <a:p>
                      <a:pPr algn="l" fontAlgn="b"/>
                      <a:r>
                        <a:rPr lang="en-US" sz="2000" u="none" strike="noStrike">
                          <a:effectLst/>
                        </a:rPr>
                        <a:t>ICRP (1975) </a:t>
                      </a:r>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a:solidFill>
                          <a:srgbClr val="000000"/>
                        </a:solidFill>
                        <a:effectLst/>
                        <a:latin typeface="Calibri"/>
                      </a:endParaRPr>
                    </a:p>
                  </a:txBody>
                  <a:tcPr marL="7620" marR="7620" marT="7620" marB="0" anchor="b"/>
                </a:tc>
              </a:tr>
              <a:tr h="714664">
                <a:tc gridSpan="2">
                  <a:txBody>
                    <a:bodyPr/>
                    <a:lstStyle/>
                    <a:p>
                      <a:pPr algn="l" fontAlgn="b"/>
                      <a:r>
                        <a:rPr lang="en-US" sz="2000" u="none" strike="noStrike" dirty="0">
                          <a:effectLst/>
                        </a:rPr>
                        <a:t>Woodard and White (1986)</a:t>
                      </a:r>
                      <a:endParaRPr lang="en-US" sz="2000" b="0" i="0" u="none" strike="noStrike" dirty="0">
                        <a:solidFill>
                          <a:srgbClr val="000000"/>
                        </a:solidFill>
                        <a:effectLst/>
                        <a:latin typeface="Calibri"/>
                      </a:endParaRPr>
                    </a:p>
                  </a:txBody>
                  <a:tcPr marL="7620" marR="7620" marT="7620" marB="0" anchor="b"/>
                </a:tc>
                <a:tc hMerge="1">
                  <a:txBody>
                    <a:bodyPr/>
                    <a:lstStyle/>
                    <a:p>
                      <a:endParaRPr lang="en-US"/>
                    </a:p>
                  </a:txBody>
                  <a:tcPr/>
                </a:tc>
                <a:tc>
                  <a:txBody>
                    <a:bodyPr/>
                    <a:lstStyle/>
                    <a:p>
                      <a:pPr algn="l" fontAlgn="b"/>
                      <a:endParaRPr lang="en-US" sz="2000" b="0" i="0" u="none" strike="noStrike">
                        <a:solidFill>
                          <a:srgbClr val="000000"/>
                        </a:solidFill>
                        <a:effectLst/>
                        <a:latin typeface="Calibri"/>
                      </a:endParaRPr>
                    </a:p>
                  </a:txBody>
                  <a:tcPr marL="7620" marR="7620" marT="7620" marB="0" anchor="b"/>
                </a:tc>
                <a:tc>
                  <a:txBody>
                    <a:bodyPr/>
                    <a:lstStyle/>
                    <a:p>
                      <a:pPr algn="l" fontAlgn="b"/>
                      <a:endParaRPr lang="en-US" sz="2000" b="0" i="0" u="none" strike="noStrike" dirty="0">
                        <a:solidFill>
                          <a:srgbClr val="000000"/>
                        </a:solidFill>
                        <a:effectLst/>
                        <a:latin typeface="Calibri"/>
                      </a:endParaRPr>
                    </a:p>
                  </a:txBody>
                  <a:tcPr marL="7620" marR="7620" marT="7620" marB="0" anchor="b"/>
                </a:tc>
              </a:tr>
            </a:tbl>
          </a:graphicData>
        </a:graphic>
      </p:graphicFrame>
    </p:spTree>
    <p:extLst>
      <p:ext uri="{BB962C8B-B14F-4D97-AF65-F5344CB8AC3E}">
        <p14:creationId xmlns:p14="http://schemas.microsoft.com/office/powerpoint/2010/main" val="3256105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20Shot%202016-03-25%20at%207.23.24%20PM.png"/>
          <p:cNvPicPr/>
          <p:nvPr/>
        </p:nvPicPr>
        <p:blipFill>
          <a:blip r:embed="rId2" cstate="print">
            <a:extLst>
              <a:ext uri="{28A0092B-C50C-407E-A947-70E740481C1C}">
                <a14:useLocalDpi xmlns:a14="http://schemas.microsoft.com/office/drawing/2010/main"/>
              </a:ext>
            </a:extLst>
          </a:blip>
          <a:srcRect/>
          <a:stretch>
            <a:fillRect/>
          </a:stretch>
        </p:blipFill>
        <p:spPr bwMode="auto">
          <a:xfrm>
            <a:off x="1447800" y="1170801"/>
            <a:ext cx="6096000" cy="3962399"/>
          </a:xfrm>
          <a:prstGeom prst="rect">
            <a:avLst/>
          </a:prstGeom>
          <a:noFill/>
          <a:ln>
            <a:noFill/>
          </a:ln>
        </p:spPr>
      </p:pic>
      <p:sp>
        <p:nvSpPr>
          <p:cNvPr id="3" name="Rectangle 2"/>
          <p:cNvSpPr/>
          <p:nvPr/>
        </p:nvSpPr>
        <p:spPr>
          <a:xfrm>
            <a:off x="1219200" y="5256073"/>
            <a:ext cx="6781800" cy="646331"/>
          </a:xfrm>
          <a:prstGeom prst="rect">
            <a:avLst/>
          </a:prstGeom>
        </p:spPr>
        <p:txBody>
          <a:bodyPr wrap="square">
            <a:spAutoFit/>
          </a:bodyPr>
          <a:lstStyle/>
          <a:p>
            <a:r>
              <a:rPr lang="en-US" dirty="0" smtClean="0"/>
              <a:t>The </a:t>
            </a:r>
            <a:r>
              <a:rPr lang="en-US" dirty="0"/>
              <a:t>phase image not only </a:t>
            </a:r>
            <a:r>
              <a:rPr lang="en-US" dirty="0" smtClean="0"/>
              <a:t>improves contrast, it also </a:t>
            </a:r>
            <a:r>
              <a:rPr lang="en-US" dirty="0"/>
              <a:t>shows the localized nature of the </a:t>
            </a:r>
            <a:r>
              <a:rPr lang="en-US" dirty="0" smtClean="0"/>
              <a:t>cancer which is </a:t>
            </a:r>
            <a:r>
              <a:rPr lang="en-US" dirty="0"/>
              <a:t>amenable to </a:t>
            </a:r>
            <a:r>
              <a:rPr lang="en-US" dirty="0" smtClean="0"/>
              <a:t>surgical resection</a:t>
            </a:r>
            <a:endParaRPr lang="en-US" dirty="0"/>
          </a:p>
        </p:txBody>
      </p:sp>
      <p:sp>
        <p:nvSpPr>
          <p:cNvPr id="5" name="Text Box 7"/>
          <p:cNvSpPr txBox="1">
            <a:spLocks noChangeArrowheads="1"/>
          </p:cNvSpPr>
          <p:nvPr/>
        </p:nvSpPr>
        <p:spPr bwMode="auto">
          <a:xfrm>
            <a:off x="304800" y="762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3200" b="1" dirty="0" smtClean="0">
                <a:solidFill>
                  <a:srgbClr val="A50021"/>
                </a:solidFill>
              </a:rPr>
              <a:t>Ductal Carcinoma in-situ</a:t>
            </a:r>
            <a:endParaRPr lang="en-US" sz="3200" b="1" dirty="0">
              <a:solidFill>
                <a:srgbClr val="A50021"/>
              </a:solidFill>
            </a:endParaRPr>
          </a:p>
        </p:txBody>
      </p:sp>
      <p:sp>
        <p:nvSpPr>
          <p:cNvPr id="6" name="TextBox 5"/>
          <p:cNvSpPr txBox="1"/>
          <p:nvPr/>
        </p:nvSpPr>
        <p:spPr>
          <a:xfrm>
            <a:off x="5867400" y="6352401"/>
            <a:ext cx="2819400" cy="276999"/>
          </a:xfrm>
          <a:prstGeom prst="rect">
            <a:avLst/>
          </a:prstGeom>
          <a:noFill/>
        </p:spPr>
        <p:txBody>
          <a:bodyPr wrap="square" rtlCol="0">
            <a:spAutoFit/>
          </a:bodyPr>
          <a:lstStyle/>
          <a:p>
            <a:r>
              <a:rPr lang="en-US" sz="1200" dirty="0" smtClean="0"/>
              <a:t>Courtesy of C. </a:t>
            </a:r>
            <a:r>
              <a:rPr lang="en-US" sz="1200" dirty="0" err="1" smtClean="0"/>
              <a:t>McCollough</a:t>
            </a:r>
            <a:r>
              <a:rPr lang="en-US" sz="1200" dirty="0" smtClean="0"/>
              <a:t>, Mayo Clinic</a:t>
            </a:r>
            <a:endParaRPr lang="en-US" sz="1200" dirty="0"/>
          </a:p>
        </p:txBody>
      </p:sp>
      <p:sp>
        <p:nvSpPr>
          <p:cNvPr id="7" name="TextBox 6"/>
          <p:cNvSpPr txBox="1"/>
          <p:nvPr/>
        </p:nvSpPr>
        <p:spPr>
          <a:xfrm>
            <a:off x="3810000" y="849868"/>
            <a:ext cx="1600200" cy="369332"/>
          </a:xfrm>
          <a:prstGeom prst="rect">
            <a:avLst/>
          </a:prstGeom>
          <a:noFill/>
        </p:spPr>
        <p:txBody>
          <a:bodyPr wrap="square" rtlCol="0">
            <a:spAutoFit/>
          </a:bodyPr>
          <a:lstStyle/>
          <a:p>
            <a:r>
              <a:rPr lang="en-US" dirty="0" smtClean="0"/>
              <a:t>Phase Contrast</a:t>
            </a:r>
            <a:endParaRPr lang="en-US" dirty="0"/>
          </a:p>
        </p:txBody>
      </p:sp>
      <p:sp>
        <p:nvSpPr>
          <p:cNvPr id="8" name="TextBox 7"/>
          <p:cNvSpPr txBox="1"/>
          <p:nvPr/>
        </p:nvSpPr>
        <p:spPr>
          <a:xfrm>
            <a:off x="1447800" y="849868"/>
            <a:ext cx="2209800" cy="369332"/>
          </a:xfrm>
          <a:prstGeom prst="rect">
            <a:avLst/>
          </a:prstGeom>
          <a:noFill/>
        </p:spPr>
        <p:txBody>
          <a:bodyPr wrap="square" rtlCol="0">
            <a:spAutoFit/>
          </a:bodyPr>
          <a:lstStyle/>
          <a:p>
            <a:r>
              <a:rPr lang="en-US" dirty="0" smtClean="0"/>
              <a:t>Attenuation Contrast</a:t>
            </a:r>
            <a:endParaRPr lang="en-US" dirty="0"/>
          </a:p>
        </p:txBody>
      </p:sp>
      <p:sp>
        <p:nvSpPr>
          <p:cNvPr id="9" name="TextBox 8"/>
          <p:cNvSpPr txBox="1"/>
          <p:nvPr/>
        </p:nvSpPr>
        <p:spPr>
          <a:xfrm>
            <a:off x="5943600" y="861536"/>
            <a:ext cx="1600200" cy="369332"/>
          </a:xfrm>
          <a:prstGeom prst="rect">
            <a:avLst/>
          </a:prstGeom>
          <a:noFill/>
        </p:spPr>
        <p:txBody>
          <a:bodyPr wrap="square" rtlCol="0">
            <a:spAutoFit/>
          </a:bodyPr>
          <a:lstStyle/>
          <a:p>
            <a:r>
              <a:rPr lang="en-US" dirty="0" smtClean="0"/>
              <a:t>Histology</a:t>
            </a:r>
            <a:endParaRPr lang="en-US" dirty="0"/>
          </a:p>
        </p:txBody>
      </p:sp>
      <p:sp>
        <p:nvSpPr>
          <p:cNvPr id="4" name="Slide Number Placeholder 3"/>
          <p:cNvSpPr>
            <a:spLocks noGrp="1"/>
          </p:cNvSpPr>
          <p:nvPr>
            <p:ph type="sldNum" sz="quarter" idx="12"/>
          </p:nvPr>
        </p:nvSpPr>
        <p:spPr/>
        <p:txBody>
          <a:bodyPr/>
          <a:lstStyle/>
          <a:p>
            <a:fld id="{53F44BCB-574F-41CF-8309-4CF8EF97F156}" type="slidenum">
              <a:rPr lang="en-US" smtClean="0"/>
              <a:t>19</a:t>
            </a:fld>
            <a:endParaRPr lang="en-US"/>
          </a:p>
        </p:txBody>
      </p:sp>
    </p:spTree>
    <p:extLst>
      <p:ext uri="{BB962C8B-B14F-4D97-AF65-F5344CB8AC3E}">
        <p14:creationId xmlns:p14="http://schemas.microsoft.com/office/powerpoint/2010/main" val="4155079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858000" y="6416675"/>
            <a:ext cx="2133600" cy="365125"/>
          </a:xfrm>
        </p:spPr>
        <p:txBody>
          <a:bodyPr/>
          <a:lstStyle/>
          <a:p>
            <a:fld id="{D7C5FD09-C81B-4B15-8EEC-B0D6AEA3B300}" type="slidenum">
              <a:rPr lang="en-US" smtClean="0">
                <a:solidFill>
                  <a:prstClr val="black">
                    <a:tint val="75000"/>
                  </a:prstClr>
                </a:solidFill>
              </a:rPr>
              <a:pPr/>
              <a:t>2</a:t>
            </a:fld>
            <a:endParaRPr lang="en-US" dirty="0">
              <a:solidFill>
                <a:prstClr val="black">
                  <a:tint val="75000"/>
                </a:prstClr>
              </a:solidFill>
            </a:endParaRPr>
          </a:p>
        </p:txBody>
      </p:sp>
      <p:sp>
        <p:nvSpPr>
          <p:cNvPr id="3" name="TextBox 121"/>
          <p:cNvSpPr txBox="1">
            <a:spLocks noChangeArrowheads="1"/>
          </p:cNvSpPr>
          <p:nvPr/>
        </p:nvSpPr>
        <p:spPr bwMode="auto">
          <a:xfrm>
            <a:off x="952501" y="2557046"/>
            <a:ext cx="2438400" cy="338554"/>
          </a:xfrm>
          <a:prstGeom prst="rect">
            <a:avLst/>
          </a:prstGeom>
          <a:solidFill>
            <a:schemeClr val="accent6">
              <a:lumMod val="20000"/>
              <a:lumOff val="80000"/>
            </a:schemeClr>
          </a:solidFill>
          <a:ln w="9525">
            <a:solidFill>
              <a:schemeClr val="bg1"/>
            </a:solidFill>
            <a:miter lim="800000"/>
            <a:headEnd/>
            <a:tailEnd/>
          </a:ln>
        </p:spPr>
        <p:txBody>
          <a:bodyPr wrap="square">
            <a:spAutoFit/>
          </a:bodyPr>
          <a:lstStyle/>
          <a:p>
            <a:pPr algn="ctr"/>
            <a:r>
              <a:rPr lang="en-US" sz="1600" b="1" dirty="0" smtClean="0">
                <a:solidFill>
                  <a:prstClr val="black"/>
                </a:solidFill>
                <a:latin typeface="Arial" charset="0"/>
              </a:rPr>
              <a:t>X-ray tube from 1917</a:t>
            </a:r>
            <a:endParaRPr lang="en-US" sz="1600" b="1" dirty="0">
              <a:solidFill>
                <a:prstClr val="black"/>
              </a:solidFill>
              <a:latin typeface="Arial" charset="0"/>
            </a:endParaRPr>
          </a:p>
        </p:txBody>
      </p:sp>
      <p:pic>
        <p:nvPicPr>
          <p:cNvPr id="24578" name="Picture 2" descr="http://upload.wikimedia.org/wikipedia/commons/f/f1/Coolidge_xray_tube.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flipH="1">
            <a:off x="228601" y="916621"/>
            <a:ext cx="3886200" cy="148802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Rotating_anode_x-ray_tube_(labeled).jpg (800×451)"/>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40980" y="762000"/>
            <a:ext cx="3317431" cy="18702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21"/>
          <p:cNvSpPr txBox="1">
            <a:spLocks noChangeArrowheads="1"/>
          </p:cNvSpPr>
          <p:nvPr/>
        </p:nvSpPr>
        <p:spPr bwMode="auto">
          <a:xfrm>
            <a:off x="5204296" y="2762575"/>
            <a:ext cx="2590800" cy="338554"/>
          </a:xfrm>
          <a:prstGeom prst="rect">
            <a:avLst/>
          </a:prstGeom>
          <a:solidFill>
            <a:schemeClr val="accent6">
              <a:lumMod val="20000"/>
              <a:lumOff val="80000"/>
            </a:schemeClr>
          </a:solidFill>
          <a:ln w="9525">
            <a:solidFill>
              <a:schemeClr val="bg1"/>
            </a:solidFill>
            <a:miter lim="800000"/>
            <a:headEnd/>
            <a:tailEnd/>
          </a:ln>
        </p:spPr>
        <p:txBody>
          <a:bodyPr wrap="square">
            <a:spAutoFit/>
          </a:bodyPr>
          <a:lstStyle/>
          <a:p>
            <a:pPr algn="ctr"/>
            <a:r>
              <a:rPr lang="en-US" sz="1600" b="1" dirty="0" smtClean="0">
                <a:solidFill>
                  <a:prstClr val="black"/>
                </a:solidFill>
                <a:latin typeface="Arial" charset="0"/>
              </a:rPr>
              <a:t>X-ray tube today</a:t>
            </a:r>
            <a:endParaRPr lang="en-US" sz="1600" b="1" dirty="0">
              <a:solidFill>
                <a:prstClr val="black"/>
              </a:solidFill>
              <a:latin typeface="Arial" charset="0"/>
            </a:endParaRPr>
          </a:p>
        </p:txBody>
      </p:sp>
      <p:sp>
        <p:nvSpPr>
          <p:cNvPr id="6" name="TextBox 5"/>
          <p:cNvSpPr txBox="1"/>
          <p:nvPr/>
        </p:nvSpPr>
        <p:spPr>
          <a:xfrm>
            <a:off x="5169252" y="3546033"/>
            <a:ext cx="3669947"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a:t>
            </a:r>
            <a:r>
              <a:rPr lang="en-US" dirty="0" smtClean="0"/>
              <a:t>lux of 5 X 10</a:t>
            </a:r>
            <a:r>
              <a:rPr lang="en-US" baseline="30000" dirty="0"/>
              <a:t>9</a:t>
            </a:r>
            <a:r>
              <a:rPr lang="en-US" dirty="0" smtClean="0"/>
              <a:t> photons/sec</a:t>
            </a:r>
          </a:p>
          <a:p>
            <a:pPr marL="285750" indent="-285750">
              <a:buFont typeface="Arial" panose="020B0604020202020204" pitchFamily="34" charset="0"/>
              <a:buChar char="•"/>
            </a:pPr>
            <a:r>
              <a:rPr lang="en-US" dirty="0" smtClean="0"/>
              <a:t>Brilliance* </a:t>
            </a:r>
            <a:r>
              <a:rPr lang="en-US" dirty="0"/>
              <a:t>of </a:t>
            </a:r>
            <a:r>
              <a:rPr lang="en-US" dirty="0" smtClean="0"/>
              <a:t>10</a:t>
            </a:r>
            <a:r>
              <a:rPr lang="en-US" baseline="30000" dirty="0" smtClean="0"/>
              <a:t>9</a:t>
            </a:r>
            <a:r>
              <a:rPr lang="en-US" dirty="0" smtClean="0"/>
              <a:t> </a:t>
            </a:r>
          </a:p>
          <a:p>
            <a:pPr marL="285750" indent="-285750">
              <a:buFont typeface="Arial" panose="020B0604020202020204" pitchFamily="34" charset="0"/>
              <a:buChar char="•"/>
            </a:pPr>
            <a:r>
              <a:rPr lang="en-US" dirty="0" smtClean="0"/>
              <a:t>Factor of ~100 better than 100 years ago</a:t>
            </a:r>
            <a:endParaRPr lang="en-US" dirty="0"/>
          </a:p>
        </p:txBody>
      </p:sp>
      <p:sp>
        <p:nvSpPr>
          <p:cNvPr id="12" name="TextBox 11"/>
          <p:cNvSpPr txBox="1"/>
          <p:nvPr/>
        </p:nvSpPr>
        <p:spPr>
          <a:xfrm>
            <a:off x="228600" y="5638800"/>
            <a:ext cx="4044128" cy="646331"/>
          </a:xfrm>
          <a:prstGeom prst="rect">
            <a:avLst/>
          </a:prstGeom>
          <a:noFill/>
        </p:spPr>
        <p:txBody>
          <a:bodyPr wrap="square" rtlCol="0">
            <a:spAutoFit/>
          </a:bodyPr>
          <a:lstStyle/>
          <a:p>
            <a:r>
              <a:rPr lang="en-US" dirty="0" smtClean="0"/>
              <a:t>X-ray flux of 10</a:t>
            </a:r>
            <a:r>
              <a:rPr lang="en-US" baseline="30000" dirty="0"/>
              <a:t>7</a:t>
            </a:r>
            <a:r>
              <a:rPr lang="en-US" dirty="0" smtClean="0"/>
              <a:t> photons/sec from source of few mm</a:t>
            </a:r>
            <a:r>
              <a:rPr lang="en-US" baseline="30000" dirty="0" smtClean="0"/>
              <a:t>2</a:t>
            </a:r>
            <a:r>
              <a:rPr lang="en-US" dirty="0" smtClean="0"/>
              <a:t> and large opening angle</a:t>
            </a:r>
            <a:endParaRPr lang="en-US" dirty="0"/>
          </a:p>
        </p:txBody>
      </p:sp>
      <p:sp>
        <p:nvSpPr>
          <p:cNvPr id="15" name="Rectangle 14"/>
          <p:cNvSpPr>
            <a:spLocks noChangeArrowheads="1"/>
          </p:cNvSpPr>
          <p:nvPr/>
        </p:nvSpPr>
        <p:spPr bwMode="auto">
          <a:xfrm>
            <a:off x="457200" y="213770"/>
            <a:ext cx="8234363"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lnSpc>
                <a:spcPct val="70000"/>
              </a:lnSpc>
            </a:pPr>
            <a:r>
              <a:rPr lang="en-US" sz="2400" b="1" dirty="0">
                <a:solidFill>
                  <a:srgbClr val="990033"/>
                </a:solidFill>
              </a:rPr>
              <a:t>F</a:t>
            </a:r>
            <a:r>
              <a:rPr lang="en-US" sz="2400" b="1" dirty="0" smtClean="0">
                <a:solidFill>
                  <a:srgbClr val="990033"/>
                </a:solidFill>
              </a:rPr>
              <a:t>rom Rontgen’s tube to today’s best laboratory-scale sources</a:t>
            </a:r>
            <a:endParaRPr lang="en-US" sz="2400" b="1" dirty="0">
              <a:solidFill>
                <a:srgbClr val="990033"/>
              </a:solidFill>
            </a:endParaRPr>
          </a:p>
        </p:txBody>
      </p:sp>
      <p:sp>
        <p:nvSpPr>
          <p:cNvPr id="16" name="TextBox 15"/>
          <p:cNvSpPr txBox="1"/>
          <p:nvPr/>
        </p:nvSpPr>
        <p:spPr>
          <a:xfrm>
            <a:off x="5195817" y="5348322"/>
            <a:ext cx="3136548" cy="523220"/>
          </a:xfrm>
          <a:prstGeom prst="rect">
            <a:avLst/>
          </a:prstGeom>
          <a:noFill/>
        </p:spPr>
        <p:txBody>
          <a:bodyPr wrap="square" rtlCol="0">
            <a:spAutoFit/>
          </a:bodyPr>
          <a:lstStyle/>
          <a:p>
            <a:r>
              <a:rPr lang="en-US" sz="1400" dirty="0"/>
              <a:t>*</a:t>
            </a:r>
            <a:r>
              <a:rPr lang="en-US" sz="1400" dirty="0" smtClean="0"/>
              <a:t>Brilliance is in units</a:t>
            </a:r>
          </a:p>
          <a:p>
            <a:r>
              <a:rPr lang="en-US" sz="1400" dirty="0" smtClean="0"/>
              <a:t>photons/(sec mm</a:t>
            </a:r>
            <a:r>
              <a:rPr lang="en-US" sz="1400" baseline="30000" dirty="0" smtClean="0"/>
              <a:t>2</a:t>
            </a:r>
            <a:r>
              <a:rPr lang="en-US" sz="1400" dirty="0" smtClean="0"/>
              <a:t> mrad</a:t>
            </a:r>
            <a:r>
              <a:rPr lang="en-US" sz="1400" baseline="30000" dirty="0" smtClean="0"/>
              <a:t>2</a:t>
            </a:r>
            <a:r>
              <a:rPr lang="en-US" sz="1400" dirty="0" smtClean="0"/>
              <a:t> 0.1%)</a:t>
            </a:r>
            <a:endParaRPr lang="en-US" sz="1400" dirty="0"/>
          </a:p>
        </p:txBody>
      </p:sp>
      <p:sp>
        <p:nvSpPr>
          <p:cNvPr id="17" name="TextBox 121"/>
          <p:cNvSpPr txBox="1">
            <a:spLocks noChangeArrowheads="1"/>
          </p:cNvSpPr>
          <p:nvPr/>
        </p:nvSpPr>
        <p:spPr bwMode="auto">
          <a:xfrm>
            <a:off x="762000" y="2961258"/>
            <a:ext cx="3025038" cy="584775"/>
          </a:xfrm>
          <a:prstGeom prst="rect">
            <a:avLst/>
          </a:prstGeom>
          <a:noFill/>
          <a:ln w="9525">
            <a:solidFill>
              <a:schemeClr val="bg1"/>
            </a:solidFill>
            <a:miter lim="800000"/>
            <a:headEnd/>
            <a:tailEnd/>
          </a:ln>
        </p:spPr>
        <p:txBody>
          <a:bodyPr wrap="square">
            <a:spAutoFit/>
          </a:bodyPr>
          <a:lstStyle/>
          <a:p>
            <a:r>
              <a:rPr lang="en-US" sz="1600" dirty="0" smtClean="0">
                <a:solidFill>
                  <a:prstClr val="black"/>
                </a:solidFill>
                <a:latin typeface="Arial" charset="0"/>
              </a:rPr>
              <a:t>Tubes are primitive low energy (0.1 MeV) electron accelerators</a:t>
            </a:r>
            <a:endParaRPr lang="en-US" sz="1600" dirty="0">
              <a:solidFill>
                <a:prstClr val="black"/>
              </a:solidFill>
              <a:latin typeface="Arial" charset="0"/>
            </a:endParaRPr>
          </a:p>
        </p:txBody>
      </p:sp>
      <p:pic>
        <p:nvPicPr>
          <p:cNvPr id="21506" name="Picture 2" descr="https://www.orau.org/PTP/collection/xraytubescoolidge/coolidgedrawin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672" y="3607379"/>
            <a:ext cx="3482699" cy="2002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344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a:picLocks noChangeAspect="1"/>
          </p:cNvPicPr>
          <p:nvPr/>
        </p:nvPicPr>
        <p:blipFill rotWithShape="1">
          <a:blip r:embed="rId2"/>
          <a:srcRect r="21982"/>
          <a:stretch/>
        </p:blipFill>
        <p:spPr>
          <a:xfrm>
            <a:off x="301253" y="1324075"/>
            <a:ext cx="3514002" cy="2223167"/>
          </a:xfrm>
          <a:prstGeom prst="rect">
            <a:avLst/>
          </a:prstGeom>
        </p:spPr>
      </p:pic>
      <p:pic>
        <p:nvPicPr>
          <p:cNvPr id="118" name="Picture 117"/>
          <p:cNvPicPr>
            <a:picLocks noChangeAspect="1"/>
          </p:cNvPicPr>
          <p:nvPr/>
        </p:nvPicPr>
        <p:blipFill rotWithShape="1">
          <a:blip r:embed="rId3"/>
          <a:srcRect r="20598"/>
          <a:stretch/>
        </p:blipFill>
        <p:spPr>
          <a:xfrm>
            <a:off x="301253" y="3729603"/>
            <a:ext cx="3514002" cy="2197765"/>
          </a:xfrm>
          <a:prstGeom prst="rect">
            <a:avLst/>
          </a:prstGeom>
        </p:spPr>
      </p:pic>
      <p:sp>
        <p:nvSpPr>
          <p:cNvPr id="119" name="Rectangle 2"/>
          <p:cNvSpPr txBox="1">
            <a:spLocks noChangeArrowheads="1"/>
          </p:cNvSpPr>
          <p:nvPr/>
        </p:nvSpPr>
        <p:spPr bwMode="auto">
          <a:xfrm>
            <a:off x="614855" y="197816"/>
            <a:ext cx="7821671" cy="413147"/>
          </a:xfrm>
          <a:prstGeom prst="rect">
            <a:avLst/>
          </a:prstGeom>
          <a:noFill/>
          <a:ln w="9525">
            <a:noFill/>
            <a:miter lim="800000"/>
            <a:headEnd/>
            <a:tailEnd/>
          </a:ln>
        </p:spPr>
        <p:txBody>
          <a:bodyPr lIns="61544" tIns="30772" rIns="61544" bIns="30772"/>
          <a:lstStyle/>
          <a:p>
            <a:pPr algn="ctr" defTabSz="342892"/>
            <a:r>
              <a:rPr lang="en-US" sz="2400" b="1" dirty="0">
                <a:solidFill>
                  <a:srgbClr val="990033"/>
                </a:solidFill>
                <a:latin typeface="Arial" charset="0"/>
              </a:rPr>
              <a:t>Coherent x-rays require coherent electron bunching</a:t>
            </a:r>
          </a:p>
        </p:txBody>
      </p:sp>
      <p:sp>
        <p:nvSpPr>
          <p:cNvPr id="120" name="TextBox 119"/>
          <p:cNvSpPr txBox="1"/>
          <p:nvPr/>
        </p:nvSpPr>
        <p:spPr>
          <a:xfrm>
            <a:off x="3991200" y="1502089"/>
            <a:ext cx="4824440" cy="923330"/>
          </a:xfrm>
          <a:prstGeom prst="rect">
            <a:avLst/>
          </a:prstGeom>
          <a:noFill/>
        </p:spPr>
        <p:txBody>
          <a:bodyPr wrap="square" rtlCol="0">
            <a:spAutoFit/>
          </a:bodyPr>
          <a:lstStyle/>
          <a:p>
            <a:r>
              <a:rPr lang="en-US" dirty="0"/>
              <a:t>Random electron positioning for</a:t>
            </a:r>
          </a:p>
          <a:p>
            <a:r>
              <a:rPr lang="en-US" dirty="0"/>
              <a:t>Undulator radiation with </a:t>
            </a:r>
            <a:r>
              <a:rPr lang="en-US" b="1" dirty="0"/>
              <a:t>GeV</a:t>
            </a:r>
            <a:r>
              <a:rPr lang="en-US" dirty="0"/>
              <a:t> electrons or</a:t>
            </a:r>
          </a:p>
          <a:p>
            <a:r>
              <a:rPr lang="en-US" dirty="0"/>
              <a:t>Inverse Compton Scattering with </a:t>
            </a:r>
            <a:r>
              <a:rPr lang="en-US" b="1" dirty="0"/>
              <a:t>MeV</a:t>
            </a:r>
            <a:r>
              <a:rPr lang="en-US" dirty="0"/>
              <a:t> electrons </a:t>
            </a:r>
          </a:p>
        </p:txBody>
      </p:sp>
      <p:sp>
        <p:nvSpPr>
          <p:cNvPr id="121" name="TextBox 120"/>
          <p:cNvSpPr txBox="1"/>
          <p:nvPr/>
        </p:nvSpPr>
        <p:spPr>
          <a:xfrm>
            <a:off x="4090964" y="4759214"/>
            <a:ext cx="4505000" cy="923330"/>
          </a:xfrm>
          <a:prstGeom prst="rect">
            <a:avLst/>
          </a:prstGeom>
          <a:noFill/>
        </p:spPr>
        <p:txBody>
          <a:bodyPr wrap="square" rtlCol="0">
            <a:spAutoFit/>
          </a:bodyPr>
          <a:lstStyle/>
          <a:p>
            <a:r>
              <a:rPr lang="en-US" dirty="0"/>
              <a:t>Coherently bunched electrons for</a:t>
            </a:r>
          </a:p>
          <a:p>
            <a:r>
              <a:rPr lang="en-US" b="1" dirty="0"/>
              <a:t>XFEL</a:t>
            </a:r>
            <a:r>
              <a:rPr lang="en-US" dirty="0"/>
              <a:t> radiation (GeV electrons) or</a:t>
            </a:r>
          </a:p>
          <a:p>
            <a:r>
              <a:rPr lang="en-US" dirty="0"/>
              <a:t>Coherent ICS, compact </a:t>
            </a:r>
            <a:r>
              <a:rPr lang="en-US" b="1" dirty="0"/>
              <a:t>CXFEL</a:t>
            </a:r>
            <a:r>
              <a:rPr lang="en-US" dirty="0"/>
              <a:t> (MeV electrons) </a:t>
            </a:r>
          </a:p>
        </p:txBody>
      </p:sp>
      <p:grpSp>
        <p:nvGrpSpPr>
          <p:cNvPr id="141" name="Group 140"/>
          <p:cNvGrpSpPr/>
          <p:nvPr/>
        </p:nvGrpSpPr>
        <p:grpSpPr>
          <a:xfrm>
            <a:off x="1633710" y="3896837"/>
            <a:ext cx="733097" cy="413058"/>
            <a:chOff x="1939159" y="4218325"/>
            <a:chExt cx="977463" cy="550744"/>
          </a:xfrm>
        </p:grpSpPr>
        <p:sp>
          <p:nvSpPr>
            <p:cNvPr id="122" name="TextBox 121"/>
            <p:cNvSpPr txBox="1"/>
            <p:nvPr/>
          </p:nvSpPr>
          <p:spPr>
            <a:xfrm>
              <a:off x="2222936" y="4218325"/>
              <a:ext cx="693684" cy="451405"/>
            </a:xfrm>
            <a:prstGeom prst="rect">
              <a:avLst/>
            </a:prstGeom>
            <a:noFill/>
            <a:ln w="19050">
              <a:noFill/>
            </a:ln>
          </p:spPr>
          <p:txBody>
            <a:bodyPr wrap="square" rtlCol="0">
              <a:spAutoFit/>
            </a:bodyPr>
            <a:lstStyle/>
            <a:p>
              <a:r>
                <a:rPr lang="en-US" sz="1600" b="1" dirty="0">
                  <a:solidFill>
                    <a:schemeClr val="bg1"/>
                  </a:solidFill>
                  <a:latin typeface="Symbol" panose="05050102010706020507" pitchFamily="18" charset="2"/>
                </a:rPr>
                <a:t>l</a:t>
              </a:r>
              <a:r>
                <a:rPr lang="en-US" sz="1600" b="1" baseline="-25000" dirty="0">
                  <a:solidFill>
                    <a:schemeClr val="bg1"/>
                  </a:solidFill>
                </a:rPr>
                <a:t>x</a:t>
              </a:r>
            </a:p>
          </p:txBody>
        </p:sp>
        <p:grpSp>
          <p:nvGrpSpPr>
            <p:cNvPr id="137" name="Group 136"/>
            <p:cNvGrpSpPr/>
            <p:nvPr/>
          </p:nvGrpSpPr>
          <p:grpSpPr>
            <a:xfrm>
              <a:off x="1939159" y="4240924"/>
              <a:ext cx="283779" cy="528145"/>
              <a:chOff x="6668814" y="2869324"/>
              <a:chExt cx="283779" cy="528145"/>
            </a:xfrm>
          </p:grpSpPr>
          <p:cxnSp>
            <p:nvCxnSpPr>
              <p:cNvPr id="126" name="Straight Arrow Connector 125"/>
              <p:cNvCxnSpPr/>
              <p:nvPr/>
            </p:nvCxnSpPr>
            <p:spPr>
              <a:xfrm>
                <a:off x="6668814" y="3034864"/>
                <a:ext cx="28377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952593" y="2869324"/>
                <a:ext cx="0" cy="5281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flipH="1">
              <a:off x="2632843" y="4240923"/>
              <a:ext cx="283779" cy="528146"/>
              <a:chOff x="6668814" y="2869324"/>
              <a:chExt cx="283779" cy="528146"/>
            </a:xfrm>
          </p:grpSpPr>
          <p:cxnSp>
            <p:nvCxnSpPr>
              <p:cNvPr id="139" name="Straight Arrow Connector 138"/>
              <p:cNvCxnSpPr/>
              <p:nvPr/>
            </p:nvCxnSpPr>
            <p:spPr>
              <a:xfrm>
                <a:off x="6668814" y="3034864"/>
                <a:ext cx="28377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flipH="1">
                <a:off x="6952593" y="2869324"/>
                <a:ext cx="0" cy="5281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52" name="Straight Arrow Connector 151"/>
          <p:cNvCxnSpPr/>
          <p:nvPr/>
        </p:nvCxnSpPr>
        <p:spPr>
          <a:xfrm>
            <a:off x="2453511" y="2810966"/>
            <a:ext cx="212834"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2366807" y="2819223"/>
            <a:ext cx="472966" cy="338554"/>
          </a:xfrm>
          <a:prstGeom prst="rect">
            <a:avLst/>
          </a:prstGeom>
          <a:noFill/>
        </p:spPr>
        <p:txBody>
          <a:bodyPr wrap="square" rtlCol="0">
            <a:spAutoFit/>
          </a:bodyPr>
          <a:lstStyle/>
          <a:p>
            <a:r>
              <a:rPr lang="en-US" sz="1600" dirty="0" err="1">
                <a:solidFill>
                  <a:schemeClr val="bg1"/>
                </a:solidFill>
                <a:latin typeface="Symbol" panose="05050102010706020507" pitchFamily="18" charset="2"/>
              </a:rPr>
              <a:t>b</a:t>
            </a:r>
            <a:r>
              <a:rPr lang="en-US" sz="1600" dirty="0" err="1">
                <a:solidFill>
                  <a:schemeClr val="bg1"/>
                </a:solidFill>
              </a:rPr>
              <a:t>c</a:t>
            </a:r>
            <a:endParaRPr lang="en-US" sz="1600" dirty="0">
              <a:solidFill>
                <a:schemeClr val="bg1"/>
              </a:solidFill>
            </a:endParaRPr>
          </a:p>
        </p:txBody>
      </p:sp>
      <p:grpSp>
        <p:nvGrpSpPr>
          <p:cNvPr id="25" name="Group 24"/>
          <p:cNvGrpSpPr/>
          <p:nvPr/>
        </p:nvGrpSpPr>
        <p:grpSpPr>
          <a:xfrm>
            <a:off x="1633710" y="1550696"/>
            <a:ext cx="733097" cy="413058"/>
            <a:chOff x="1939159" y="4218325"/>
            <a:chExt cx="977463" cy="550744"/>
          </a:xfrm>
        </p:grpSpPr>
        <p:sp>
          <p:nvSpPr>
            <p:cNvPr id="26" name="TextBox 25"/>
            <p:cNvSpPr txBox="1"/>
            <p:nvPr/>
          </p:nvSpPr>
          <p:spPr>
            <a:xfrm>
              <a:off x="2222938" y="4218325"/>
              <a:ext cx="585942" cy="451405"/>
            </a:xfrm>
            <a:prstGeom prst="rect">
              <a:avLst/>
            </a:prstGeom>
            <a:noFill/>
            <a:ln w="19050">
              <a:noFill/>
            </a:ln>
          </p:spPr>
          <p:txBody>
            <a:bodyPr wrap="square" rtlCol="0">
              <a:spAutoFit/>
            </a:bodyPr>
            <a:lstStyle/>
            <a:p>
              <a:r>
                <a:rPr lang="en-US" sz="1600" b="1" dirty="0">
                  <a:solidFill>
                    <a:schemeClr val="bg1"/>
                  </a:solidFill>
                  <a:latin typeface="Symbol" panose="05050102010706020507" pitchFamily="18" charset="2"/>
                </a:rPr>
                <a:t>l</a:t>
              </a:r>
              <a:r>
                <a:rPr lang="en-US" sz="1600" b="1" baseline="-25000" dirty="0">
                  <a:solidFill>
                    <a:schemeClr val="bg1"/>
                  </a:solidFill>
                </a:rPr>
                <a:t>x</a:t>
              </a:r>
            </a:p>
          </p:txBody>
        </p:sp>
        <p:grpSp>
          <p:nvGrpSpPr>
            <p:cNvPr id="27" name="Group 26"/>
            <p:cNvGrpSpPr/>
            <p:nvPr/>
          </p:nvGrpSpPr>
          <p:grpSpPr>
            <a:xfrm>
              <a:off x="1939159" y="4240924"/>
              <a:ext cx="283779" cy="528145"/>
              <a:chOff x="6668814" y="2869324"/>
              <a:chExt cx="283779" cy="528145"/>
            </a:xfrm>
          </p:grpSpPr>
          <p:cxnSp>
            <p:nvCxnSpPr>
              <p:cNvPr id="31" name="Straight Arrow Connector 30"/>
              <p:cNvCxnSpPr/>
              <p:nvPr/>
            </p:nvCxnSpPr>
            <p:spPr>
              <a:xfrm>
                <a:off x="6668814" y="3034864"/>
                <a:ext cx="28377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952593" y="2869324"/>
                <a:ext cx="0" cy="52814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H="1">
              <a:off x="2632843" y="4240923"/>
              <a:ext cx="283779" cy="528146"/>
              <a:chOff x="6668814" y="2869324"/>
              <a:chExt cx="283779" cy="528146"/>
            </a:xfrm>
          </p:grpSpPr>
          <p:cxnSp>
            <p:nvCxnSpPr>
              <p:cNvPr id="29" name="Straight Arrow Connector 28"/>
              <p:cNvCxnSpPr/>
              <p:nvPr/>
            </p:nvCxnSpPr>
            <p:spPr>
              <a:xfrm>
                <a:off x="6668814" y="3034864"/>
                <a:ext cx="283779"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952593" y="2869324"/>
                <a:ext cx="0" cy="5281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3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 t="35712" r="67556" b="26848"/>
          <a:stretch/>
        </p:blipFill>
        <p:spPr bwMode="auto">
          <a:xfrm>
            <a:off x="4219526" y="2988500"/>
            <a:ext cx="1237862" cy="1358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TextBox 34"/>
          <p:cNvSpPr txBox="1"/>
          <p:nvPr/>
        </p:nvSpPr>
        <p:spPr>
          <a:xfrm>
            <a:off x="5457387" y="3168095"/>
            <a:ext cx="3138577" cy="923330"/>
          </a:xfrm>
          <a:prstGeom prst="rect">
            <a:avLst/>
          </a:prstGeom>
          <a:noFill/>
        </p:spPr>
        <p:txBody>
          <a:bodyPr wrap="square" rtlCol="0">
            <a:spAutoFit/>
          </a:bodyPr>
          <a:lstStyle/>
          <a:p>
            <a:r>
              <a:rPr lang="en-US" dirty="0" err="1" smtClean="0"/>
              <a:t>Pendellosung</a:t>
            </a:r>
            <a:r>
              <a:rPr lang="en-US" dirty="0" smtClean="0"/>
              <a:t> fringes: electron diffraction varies periodically with wedge thickness</a:t>
            </a:r>
            <a:endParaRPr lang="en-US" dirty="0"/>
          </a:p>
        </p:txBody>
      </p:sp>
      <p:sp>
        <p:nvSpPr>
          <p:cNvPr id="3" name="Left-Right Arrow 2"/>
          <p:cNvSpPr/>
          <p:nvPr/>
        </p:nvSpPr>
        <p:spPr>
          <a:xfrm rot="20093656">
            <a:off x="2879777" y="3983858"/>
            <a:ext cx="1320117" cy="54621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53F44BCB-574F-41CF-8309-4CF8EF97F156}" type="slidenum">
              <a:rPr lang="en-US" smtClean="0"/>
              <a:t>20</a:t>
            </a:fld>
            <a:endParaRPr lang="en-US"/>
          </a:p>
        </p:txBody>
      </p:sp>
    </p:spTree>
    <p:extLst>
      <p:ext uri="{BB962C8B-B14F-4D97-AF65-F5344CB8AC3E}">
        <p14:creationId xmlns:p14="http://schemas.microsoft.com/office/powerpoint/2010/main" val="37653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F44BCB-574F-41CF-8309-4CF8EF97F156}" type="slidenum">
              <a:rPr lang="en-US" smtClean="0"/>
              <a:t>21</a:t>
            </a:fld>
            <a:endParaRPr lang="en-US"/>
          </a:p>
        </p:txBody>
      </p:sp>
      <p:grpSp>
        <p:nvGrpSpPr>
          <p:cNvPr id="13" name="Group 12"/>
          <p:cNvGrpSpPr/>
          <p:nvPr/>
        </p:nvGrpSpPr>
        <p:grpSpPr>
          <a:xfrm>
            <a:off x="2133600" y="608965"/>
            <a:ext cx="4267200" cy="5747385"/>
            <a:chOff x="838200" y="609600"/>
            <a:chExt cx="4267200" cy="5747385"/>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09600"/>
              <a:ext cx="4267200" cy="5747385"/>
            </a:xfrm>
            <a:prstGeom prst="rect">
              <a:avLst/>
            </a:prstGeom>
          </p:spPr>
        </p:pic>
        <p:sp>
          <p:nvSpPr>
            <p:cNvPr id="15" name="Freeform 14"/>
            <p:cNvSpPr/>
            <p:nvPr/>
          </p:nvSpPr>
          <p:spPr>
            <a:xfrm rot="21160363">
              <a:off x="2775247" y="2866378"/>
              <a:ext cx="1116390" cy="344902"/>
            </a:xfrm>
            <a:custGeom>
              <a:avLst/>
              <a:gdLst>
                <a:gd name="connsiteX0" fmla="*/ 0 w 1330037"/>
                <a:gd name="connsiteY0" fmla="*/ 390698 h 465512"/>
                <a:gd name="connsiteX1" fmla="*/ 224444 w 1330037"/>
                <a:gd name="connsiteY1" fmla="*/ 83127 h 465512"/>
                <a:gd name="connsiteX2" fmla="*/ 573579 w 1330037"/>
                <a:gd name="connsiteY2" fmla="*/ 8312 h 465512"/>
                <a:gd name="connsiteX3" fmla="*/ 989215 w 1330037"/>
                <a:gd name="connsiteY3" fmla="*/ 0 h 465512"/>
                <a:gd name="connsiteX4" fmla="*/ 1330037 w 1330037"/>
                <a:gd name="connsiteY4" fmla="*/ 83127 h 465512"/>
                <a:gd name="connsiteX5" fmla="*/ 1330037 w 1330037"/>
                <a:gd name="connsiteY5" fmla="*/ 232756 h 465512"/>
                <a:gd name="connsiteX6" fmla="*/ 1039091 w 1330037"/>
                <a:gd name="connsiteY6" fmla="*/ 349134 h 465512"/>
                <a:gd name="connsiteX7" fmla="*/ 498764 w 1330037"/>
                <a:gd name="connsiteY7" fmla="*/ 465512 h 465512"/>
                <a:gd name="connsiteX8" fmla="*/ 166255 w 1330037"/>
                <a:gd name="connsiteY8" fmla="*/ 457200 h 465512"/>
                <a:gd name="connsiteX9" fmla="*/ 0 w 1330037"/>
                <a:gd name="connsiteY9" fmla="*/ 390698 h 465512"/>
                <a:gd name="connsiteX0" fmla="*/ 0 w 1321724"/>
                <a:gd name="connsiteY0" fmla="*/ 282633 h 465512"/>
                <a:gd name="connsiteX1" fmla="*/ 216131 w 1321724"/>
                <a:gd name="connsiteY1" fmla="*/ 83127 h 465512"/>
                <a:gd name="connsiteX2" fmla="*/ 565266 w 1321724"/>
                <a:gd name="connsiteY2" fmla="*/ 8312 h 465512"/>
                <a:gd name="connsiteX3" fmla="*/ 980902 w 1321724"/>
                <a:gd name="connsiteY3" fmla="*/ 0 h 465512"/>
                <a:gd name="connsiteX4" fmla="*/ 1321724 w 1321724"/>
                <a:gd name="connsiteY4" fmla="*/ 83127 h 465512"/>
                <a:gd name="connsiteX5" fmla="*/ 1321724 w 1321724"/>
                <a:gd name="connsiteY5" fmla="*/ 232756 h 465512"/>
                <a:gd name="connsiteX6" fmla="*/ 1030778 w 1321724"/>
                <a:gd name="connsiteY6" fmla="*/ 349134 h 465512"/>
                <a:gd name="connsiteX7" fmla="*/ 490451 w 1321724"/>
                <a:gd name="connsiteY7" fmla="*/ 465512 h 465512"/>
                <a:gd name="connsiteX8" fmla="*/ 157942 w 1321724"/>
                <a:gd name="connsiteY8" fmla="*/ 457200 h 465512"/>
                <a:gd name="connsiteX9" fmla="*/ 0 w 1321724"/>
                <a:gd name="connsiteY9" fmla="*/ 282633 h 465512"/>
                <a:gd name="connsiteX0" fmla="*/ 0 w 1321724"/>
                <a:gd name="connsiteY0" fmla="*/ 289141 h 472020"/>
                <a:gd name="connsiteX1" fmla="*/ 216131 w 1321724"/>
                <a:gd name="connsiteY1" fmla="*/ 89635 h 472020"/>
                <a:gd name="connsiteX2" fmla="*/ 565266 w 1321724"/>
                <a:gd name="connsiteY2" fmla="*/ 14820 h 472020"/>
                <a:gd name="connsiteX3" fmla="*/ 980902 w 1321724"/>
                <a:gd name="connsiteY3" fmla="*/ 6508 h 472020"/>
                <a:gd name="connsiteX4" fmla="*/ 1321724 w 1321724"/>
                <a:gd name="connsiteY4" fmla="*/ 89635 h 472020"/>
                <a:gd name="connsiteX5" fmla="*/ 1321724 w 1321724"/>
                <a:gd name="connsiteY5" fmla="*/ 239264 h 472020"/>
                <a:gd name="connsiteX6" fmla="*/ 1030778 w 1321724"/>
                <a:gd name="connsiteY6" fmla="*/ 355642 h 472020"/>
                <a:gd name="connsiteX7" fmla="*/ 490451 w 1321724"/>
                <a:gd name="connsiteY7" fmla="*/ 472020 h 472020"/>
                <a:gd name="connsiteX8" fmla="*/ 157942 w 1321724"/>
                <a:gd name="connsiteY8" fmla="*/ 463708 h 472020"/>
                <a:gd name="connsiteX9" fmla="*/ 0 w 1321724"/>
                <a:gd name="connsiteY9" fmla="*/ 289141 h 472020"/>
                <a:gd name="connsiteX0" fmla="*/ 0 w 1321724"/>
                <a:gd name="connsiteY0" fmla="*/ 295893 h 478772"/>
                <a:gd name="connsiteX1" fmla="*/ 216131 w 1321724"/>
                <a:gd name="connsiteY1" fmla="*/ 96387 h 478772"/>
                <a:gd name="connsiteX2" fmla="*/ 565266 w 1321724"/>
                <a:gd name="connsiteY2" fmla="*/ 21572 h 478772"/>
                <a:gd name="connsiteX3" fmla="*/ 980902 w 1321724"/>
                <a:gd name="connsiteY3" fmla="*/ 13260 h 478772"/>
                <a:gd name="connsiteX4" fmla="*/ 1321724 w 1321724"/>
                <a:gd name="connsiteY4" fmla="*/ 96387 h 478772"/>
                <a:gd name="connsiteX5" fmla="*/ 1321724 w 1321724"/>
                <a:gd name="connsiteY5" fmla="*/ 246016 h 478772"/>
                <a:gd name="connsiteX6" fmla="*/ 1030778 w 1321724"/>
                <a:gd name="connsiteY6" fmla="*/ 362394 h 478772"/>
                <a:gd name="connsiteX7" fmla="*/ 490451 w 1321724"/>
                <a:gd name="connsiteY7" fmla="*/ 478772 h 478772"/>
                <a:gd name="connsiteX8" fmla="*/ 157942 w 1321724"/>
                <a:gd name="connsiteY8" fmla="*/ 470460 h 478772"/>
                <a:gd name="connsiteX9" fmla="*/ 0 w 1321724"/>
                <a:gd name="connsiteY9" fmla="*/ 295893 h 478772"/>
                <a:gd name="connsiteX0" fmla="*/ 0 w 1384794"/>
                <a:gd name="connsiteY0" fmla="*/ 295893 h 478772"/>
                <a:gd name="connsiteX1" fmla="*/ 216131 w 1384794"/>
                <a:gd name="connsiteY1" fmla="*/ 96387 h 478772"/>
                <a:gd name="connsiteX2" fmla="*/ 565266 w 1384794"/>
                <a:gd name="connsiteY2" fmla="*/ 21572 h 478772"/>
                <a:gd name="connsiteX3" fmla="*/ 980902 w 1384794"/>
                <a:gd name="connsiteY3" fmla="*/ 13260 h 478772"/>
                <a:gd name="connsiteX4" fmla="*/ 1321724 w 1384794"/>
                <a:gd name="connsiteY4" fmla="*/ 96387 h 478772"/>
                <a:gd name="connsiteX5" fmla="*/ 1321724 w 1384794"/>
                <a:gd name="connsiteY5" fmla="*/ 246016 h 478772"/>
                <a:gd name="connsiteX6" fmla="*/ 1030778 w 1384794"/>
                <a:gd name="connsiteY6" fmla="*/ 362394 h 478772"/>
                <a:gd name="connsiteX7" fmla="*/ 490451 w 1384794"/>
                <a:gd name="connsiteY7" fmla="*/ 478772 h 478772"/>
                <a:gd name="connsiteX8" fmla="*/ 157942 w 1384794"/>
                <a:gd name="connsiteY8" fmla="*/ 470460 h 478772"/>
                <a:gd name="connsiteX9" fmla="*/ 0 w 1384794"/>
                <a:gd name="connsiteY9" fmla="*/ 295893 h 478772"/>
                <a:gd name="connsiteX0" fmla="*/ 0 w 1380346"/>
                <a:gd name="connsiteY0" fmla="*/ 295893 h 478772"/>
                <a:gd name="connsiteX1" fmla="*/ 216131 w 1380346"/>
                <a:gd name="connsiteY1" fmla="*/ 96387 h 478772"/>
                <a:gd name="connsiteX2" fmla="*/ 565266 w 1380346"/>
                <a:gd name="connsiteY2" fmla="*/ 21572 h 478772"/>
                <a:gd name="connsiteX3" fmla="*/ 980902 w 1380346"/>
                <a:gd name="connsiteY3" fmla="*/ 13260 h 478772"/>
                <a:gd name="connsiteX4" fmla="*/ 1321724 w 1380346"/>
                <a:gd name="connsiteY4" fmla="*/ 96387 h 478772"/>
                <a:gd name="connsiteX5" fmla="*/ 1321724 w 1380346"/>
                <a:gd name="connsiteY5" fmla="*/ 246016 h 478772"/>
                <a:gd name="connsiteX6" fmla="*/ 1030778 w 1380346"/>
                <a:gd name="connsiteY6" fmla="*/ 362394 h 478772"/>
                <a:gd name="connsiteX7" fmla="*/ 490451 w 1380346"/>
                <a:gd name="connsiteY7" fmla="*/ 478772 h 478772"/>
                <a:gd name="connsiteX8" fmla="*/ 157942 w 1380346"/>
                <a:gd name="connsiteY8" fmla="*/ 470460 h 478772"/>
                <a:gd name="connsiteX9" fmla="*/ 0 w 1380346"/>
                <a:gd name="connsiteY9" fmla="*/ 295893 h 478772"/>
                <a:gd name="connsiteX0" fmla="*/ 0 w 1380346"/>
                <a:gd name="connsiteY0" fmla="*/ 295893 h 478772"/>
                <a:gd name="connsiteX1" fmla="*/ 216131 w 1380346"/>
                <a:gd name="connsiteY1" fmla="*/ 96387 h 478772"/>
                <a:gd name="connsiteX2" fmla="*/ 565266 w 1380346"/>
                <a:gd name="connsiteY2" fmla="*/ 21572 h 478772"/>
                <a:gd name="connsiteX3" fmla="*/ 980902 w 1380346"/>
                <a:gd name="connsiteY3" fmla="*/ 13260 h 478772"/>
                <a:gd name="connsiteX4" fmla="*/ 1321724 w 1380346"/>
                <a:gd name="connsiteY4" fmla="*/ 96387 h 478772"/>
                <a:gd name="connsiteX5" fmla="*/ 1321724 w 1380346"/>
                <a:gd name="connsiteY5" fmla="*/ 246016 h 478772"/>
                <a:gd name="connsiteX6" fmla="*/ 1030778 w 1380346"/>
                <a:gd name="connsiteY6" fmla="*/ 362394 h 478772"/>
                <a:gd name="connsiteX7" fmla="*/ 490451 w 1380346"/>
                <a:gd name="connsiteY7" fmla="*/ 478772 h 478772"/>
                <a:gd name="connsiteX8" fmla="*/ 157942 w 1380346"/>
                <a:gd name="connsiteY8" fmla="*/ 470460 h 478772"/>
                <a:gd name="connsiteX9" fmla="*/ 0 w 1380346"/>
                <a:gd name="connsiteY9" fmla="*/ 295893 h 478772"/>
                <a:gd name="connsiteX0" fmla="*/ 0 w 1380346"/>
                <a:gd name="connsiteY0" fmla="*/ 295893 h 478841"/>
                <a:gd name="connsiteX1" fmla="*/ 216131 w 1380346"/>
                <a:gd name="connsiteY1" fmla="*/ 96387 h 478841"/>
                <a:gd name="connsiteX2" fmla="*/ 565266 w 1380346"/>
                <a:gd name="connsiteY2" fmla="*/ 21572 h 478841"/>
                <a:gd name="connsiteX3" fmla="*/ 980902 w 1380346"/>
                <a:gd name="connsiteY3" fmla="*/ 13260 h 478841"/>
                <a:gd name="connsiteX4" fmla="*/ 1321724 w 1380346"/>
                <a:gd name="connsiteY4" fmla="*/ 96387 h 478841"/>
                <a:gd name="connsiteX5" fmla="*/ 1321724 w 1380346"/>
                <a:gd name="connsiteY5" fmla="*/ 246016 h 478841"/>
                <a:gd name="connsiteX6" fmla="*/ 1030778 w 1380346"/>
                <a:gd name="connsiteY6" fmla="*/ 362394 h 478841"/>
                <a:gd name="connsiteX7" fmla="*/ 490451 w 1380346"/>
                <a:gd name="connsiteY7" fmla="*/ 478772 h 478841"/>
                <a:gd name="connsiteX8" fmla="*/ 157942 w 1380346"/>
                <a:gd name="connsiteY8" fmla="*/ 470460 h 478841"/>
                <a:gd name="connsiteX9" fmla="*/ 0 w 1380346"/>
                <a:gd name="connsiteY9" fmla="*/ 295893 h 478841"/>
                <a:gd name="connsiteX0" fmla="*/ 1065 w 1381411"/>
                <a:gd name="connsiteY0" fmla="*/ 295893 h 478841"/>
                <a:gd name="connsiteX1" fmla="*/ 217196 w 1381411"/>
                <a:gd name="connsiteY1" fmla="*/ 96387 h 478841"/>
                <a:gd name="connsiteX2" fmla="*/ 566331 w 1381411"/>
                <a:gd name="connsiteY2" fmla="*/ 21572 h 478841"/>
                <a:gd name="connsiteX3" fmla="*/ 981967 w 1381411"/>
                <a:gd name="connsiteY3" fmla="*/ 13260 h 478841"/>
                <a:gd name="connsiteX4" fmla="*/ 1322789 w 1381411"/>
                <a:gd name="connsiteY4" fmla="*/ 96387 h 478841"/>
                <a:gd name="connsiteX5" fmla="*/ 1322789 w 1381411"/>
                <a:gd name="connsiteY5" fmla="*/ 246016 h 478841"/>
                <a:gd name="connsiteX6" fmla="*/ 1031843 w 1381411"/>
                <a:gd name="connsiteY6" fmla="*/ 362394 h 478841"/>
                <a:gd name="connsiteX7" fmla="*/ 491516 w 1381411"/>
                <a:gd name="connsiteY7" fmla="*/ 478772 h 478841"/>
                <a:gd name="connsiteX8" fmla="*/ 159007 w 1381411"/>
                <a:gd name="connsiteY8" fmla="*/ 470460 h 478841"/>
                <a:gd name="connsiteX9" fmla="*/ 1065 w 1381411"/>
                <a:gd name="connsiteY9" fmla="*/ 295893 h 478841"/>
                <a:gd name="connsiteX0" fmla="*/ 752 w 1381098"/>
                <a:gd name="connsiteY0" fmla="*/ 295893 h 478841"/>
                <a:gd name="connsiteX1" fmla="*/ 216883 w 1381098"/>
                <a:gd name="connsiteY1" fmla="*/ 96387 h 478841"/>
                <a:gd name="connsiteX2" fmla="*/ 566018 w 1381098"/>
                <a:gd name="connsiteY2" fmla="*/ 21572 h 478841"/>
                <a:gd name="connsiteX3" fmla="*/ 981654 w 1381098"/>
                <a:gd name="connsiteY3" fmla="*/ 13260 h 478841"/>
                <a:gd name="connsiteX4" fmla="*/ 1322476 w 1381098"/>
                <a:gd name="connsiteY4" fmla="*/ 96387 h 478841"/>
                <a:gd name="connsiteX5" fmla="*/ 1322476 w 1381098"/>
                <a:gd name="connsiteY5" fmla="*/ 246016 h 478841"/>
                <a:gd name="connsiteX6" fmla="*/ 1031530 w 1381098"/>
                <a:gd name="connsiteY6" fmla="*/ 362394 h 478841"/>
                <a:gd name="connsiteX7" fmla="*/ 491203 w 1381098"/>
                <a:gd name="connsiteY7" fmla="*/ 478772 h 478841"/>
                <a:gd name="connsiteX8" fmla="*/ 158694 w 1381098"/>
                <a:gd name="connsiteY8" fmla="*/ 470460 h 478841"/>
                <a:gd name="connsiteX9" fmla="*/ 752 w 1381098"/>
                <a:gd name="connsiteY9" fmla="*/ 295893 h 478841"/>
                <a:gd name="connsiteX0" fmla="*/ 752 w 1381098"/>
                <a:gd name="connsiteY0" fmla="*/ 295893 h 478841"/>
                <a:gd name="connsiteX1" fmla="*/ 216883 w 1381098"/>
                <a:gd name="connsiteY1" fmla="*/ 96387 h 478841"/>
                <a:gd name="connsiteX2" fmla="*/ 566018 w 1381098"/>
                <a:gd name="connsiteY2" fmla="*/ 21572 h 478841"/>
                <a:gd name="connsiteX3" fmla="*/ 981654 w 1381098"/>
                <a:gd name="connsiteY3" fmla="*/ 13260 h 478841"/>
                <a:gd name="connsiteX4" fmla="*/ 1322476 w 1381098"/>
                <a:gd name="connsiteY4" fmla="*/ 96387 h 478841"/>
                <a:gd name="connsiteX5" fmla="*/ 1322476 w 1381098"/>
                <a:gd name="connsiteY5" fmla="*/ 246016 h 478841"/>
                <a:gd name="connsiteX6" fmla="*/ 1031530 w 1381098"/>
                <a:gd name="connsiteY6" fmla="*/ 362394 h 478841"/>
                <a:gd name="connsiteX7" fmla="*/ 491203 w 1381098"/>
                <a:gd name="connsiteY7" fmla="*/ 478772 h 478841"/>
                <a:gd name="connsiteX8" fmla="*/ 158694 w 1381098"/>
                <a:gd name="connsiteY8" fmla="*/ 470460 h 478841"/>
                <a:gd name="connsiteX9" fmla="*/ 752 w 1381098"/>
                <a:gd name="connsiteY9" fmla="*/ 295893 h 478841"/>
                <a:gd name="connsiteX0" fmla="*/ 3798 w 1384144"/>
                <a:gd name="connsiteY0" fmla="*/ 295893 h 471483"/>
                <a:gd name="connsiteX1" fmla="*/ 219929 w 1384144"/>
                <a:gd name="connsiteY1" fmla="*/ 96387 h 471483"/>
                <a:gd name="connsiteX2" fmla="*/ 569064 w 1384144"/>
                <a:gd name="connsiteY2" fmla="*/ 21572 h 471483"/>
                <a:gd name="connsiteX3" fmla="*/ 984700 w 1384144"/>
                <a:gd name="connsiteY3" fmla="*/ 13260 h 471483"/>
                <a:gd name="connsiteX4" fmla="*/ 1325522 w 1384144"/>
                <a:gd name="connsiteY4" fmla="*/ 96387 h 471483"/>
                <a:gd name="connsiteX5" fmla="*/ 1325522 w 1384144"/>
                <a:gd name="connsiteY5" fmla="*/ 246016 h 471483"/>
                <a:gd name="connsiteX6" fmla="*/ 1034576 w 1384144"/>
                <a:gd name="connsiteY6" fmla="*/ 362394 h 471483"/>
                <a:gd name="connsiteX7" fmla="*/ 161740 w 1384144"/>
                <a:gd name="connsiteY7" fmla="*/ 470460 h 471483"/>
                <a:gd name="connsiteX8" fmla="*/ 3798 w 1384144"/>
                <a:gd name="connsiteY8" fmla="*/ 295893 h 471483"/>
                <a:gd name="connsiteX0" fmla="*/ 3669 w 1384015"/>
                <a:gd name="connsiteY0" fmla="*/ 295893 h 487633"/>
                <a:gd name="connsiteX1" fmla="*/ 219800 w 1384015"/>
                <a:gd name="connsiteY1" fmla="*/ 96387 h 487633"/>
                <a:gd name="connsiteX2" fmla="*/ 568935 w 1384015"/>
                <a:gd name="connsiteY2" fmla="*/ 21572 h 487633"/>
                <a:gd name="connsiteX3" fmla="*/ 984571 w 1384015"/>
                <a:gd name="connsiteY3" fmla="*/ 13260 h 487633"/>
                <a:gd name="connsiteX4" fmla="*/ 1325393 w 1384015"/>
                <a:gd name="connsiteY4" fmla="*/ 96387 h 487633"/>
                <a:gd name="connsiteX5" fmla="*/ 1325393 w 1384015"/>
                <a:gd name="connsiteY5" fmla="*/ 246016 h 487633"/>
                <a:gd name="connsiteX6" fmla="*/ 1034447 w 1384015"/>
                <a:gd name="connsiteY6" fmla="*/ 362394 h 487633"/>
                <a:gd name="connsiteX7" fmla="*/ 394586 w 1384015"/>
                <a:gd name="connsiteY7" fmla="*/ 486743 h 487633"/>
                <a:gd name="connsiteX8" fmla="*/ 3669 w 1384015"/>
                <a:gd name="connsiteY8" fmla="*/ 295893 h 487633"/>
                <a:gd name="connsiteX0" fmla="*/ 746 w 1381092"/>
                <a:gd name="connsiteY0" fmla="*/ 295893 h 455238"/>
                <a:gd name="connsiteX1" fmla="*/ 216877 w 1381092"/>
                <a:gd name="connsiteY1" fmla="*/ 96387 h 455238"/>
                <a:gd name="connsiteX2" fmla="*/ 566012 w 1381092"/>
                <a:gd name="connsiteY2" fmla="*/ 21572 h 455238"/>
                <a:gd name="connsiteX3" fmla="*/ 981648 w 1381092"/>
                <a:gd name="connsiteY3" fmla="*/ 13260 h 455238"/>
                <a:gd name="connsiteX4" fmla="*/ 1322470 w 1381092"/>
                <a:gd name="connsiteY4" fmla="*/ 96387 h 455238"/>
                <a:gd name="connsiteX5" fmla="*/ 1322470 w 1381092"/>
                <a:gd name="connsiteY5" fmla="*/ 246016 h 455238"/>
                <a:gd name="connsiteX6" fmla="*/ 1031524 w 1381092"/>
                <a:gd name="connsiteY6" fmla="*/ 362394 h 455238"/>
                <a:gd name="connsiteX7" fmla="*/ 185542 w 1381092"/>
                <a:gd name="connsiteY7" fmla="*/ 454033 h 455238"/>
                <a:gd name="connsiteX8" fmla="*/ 746 w 1381092"/>
                <a:gd name="connsiteY8" fmla="*/ 295893 h 455238"/>
                <a:gd name="connsiteX0" fmla="*/ 1258 w 1363818"/>
                <a:gd name="connsiteY0" fmla="*/ 205623 h 459032"/>
                <a:gd name="connsiteX1" fmla="*/ 199603 w 1363818"/>
                <a:gd name="connsiteY1" fmla="*/ 96387 h 459032"/>
                <a:gd name="connsiteX2" fmla="*/ 548738 w 1363818"/>
                <a:gd name="connsiteY2" fmla="*/ 21572 h 459032"/>
                <a:gd name="connsiteX3" fmla="*/ 964374 w 1363818"/>
                <a:gd name="connsiteY3" fmla="*/ 13260 h 459032"/>
                <a:gd name="connsiteX4" fmla="*/ 1305196 w 1363818"/>
                <a:gd name="connsiteY4" fmla="*/ 96387 h 459032"/>
                <a:gd name="connsiteX5" fmla="*/ 1305196 w 1363818"/>
                <a:gd name="connsiteY5" fmla="*/ 246016 h 459032"/>
                <a:gd name="connsiteX6" fmla="*/ 1014250 w 1363818"/>
                <a:gd name="connsiteY6" fmla="*/ 362394 h 459032"/>
                <a:gd name="connsiteX7" fmla="*/ 168268 w 1363818"/>
                <a:gd name="connsiteY7" fmla="*/ 454033 h 459032"/>
                <a:gd name="connsiteX8" fmla="*/ 1258 w 1363818"/>
                <a:gd name="connsiteY8" fmla="*/ 205623 h 459032"/>
                <a:gd name="connsiteX0" fmla="*/ 1258 w 1363818"/>
                <a:gd name="connsiteY0" fmla="*/ 210856 h 464265"/>
                <a:gd name="connsiteX1" fmla="*/ 548738 w 1363818"/>
                <a:gd name="connsiteY1" fmla="*/ 26805 h 464265"/>
                <a:gd name="connsiteX2" fmla="*/ 964374 w 1363818"/>
                <a:gd name="connsiteY2" fmla="*/ 18493 h 464265"/>
                <a:gd name="connsiteX3" fmla="*/ 1305196 w 1363818"/>
                <a:gd name="connsiteY3" fmla="*/ 101620 h 464265"/>
                <a:gd name="connsiteX4" fmla="*/ 1305196 w 1363818"/>
                <a:gd name="connsiteY4" fmla="*/ 251249 h 464265"/>
                <a:gd name="connsiteX5" fmla="*/ 1014250 w 1363818"/>
                <a:gd name="connsiteY5" fmla="*/ 367627 h 464265"/>
                <a:gd name="connsiteX6" fmla="*/ 168268 w 1363818"/>
                <a:gd name="connsiteY6" fmla="*/ 459266 h 464265"/>
                <a:gd name="connsiteX7" fmla="*/ 1258 w 1363818"/>
                <a:gd name="connsiteY7" fmla="*/ 210856 h 464265"/>
                <a:gd name="connsiteX0" fmla="*/ 20210 w 1295021"/>
                <a:gd name="connsiteY0" fmla="*/ 171060 h 464226"/>
                <a:gd name="connsiteX1" fmla="*/ 479941 w 1295021"/>
                <a:gd name="connsiteY1" fmla="*/ 24800 h 464226"/>
                <a:gd name="connsiteX2" fmla="*/ 895577 w 1295021"/>
                <a:gd name="connsiteY2" fmla="*/ 16488 h 464226"/>
                <a:gd name="connsiteX3" fmla="*/ 1236399 w 1295021"/>
                <a:gd name="connsiteY3" fmla="*/ 99615 h 464226"/>
                <a:gd name="connsiteX4" fmla="*/ 1236399 w 1295021"/>
                <a:gd name="connsiteY4" fmla="*/ 249244 h 464226"/>
                <a:gd name="connsiteX5" fmla="*/ 945453 w 1295021"/>
                <a:gd name="connsiteY5" fmla="*/ 365622 h 464226"/>
                <a:gd name="connsiteX6" fmla="*/ 99471 w 1295021"/>
                <a:gd name="connsiteY6" fmla="*/ 457261 h 464226"/>
                <a:gd name="connsiteX7" fmla="*/ 20210 w 1295021"/>
                <a:gd name="connsiteY7" fmla="*/ 171060 h 464226"/>
                <a:gd name="connsiteX0" fmla="*/ 20210 w 1236839"/>
                <a:gd name="connsiteY0" fmla="*/ 171059 h 465953"/>
                <a:gd name="connsiteX1" fmla="*/ 479941 w 1236839"/>
                <a:gd name="connsiteY1" fmla="*/ 24799 h 465953"/>
                <a:gd name="connsiteX2" fmla="*/ 895577 w 1236839"/>
                <a:gd name="connsiteY2" fmla="*/ 16487 h 465953"/>
                <a:gd name="connsiteX3" fmla="*/ 1236399 w 1236839"/>
                <a:gd name="connsiteY3" fmla="*/ 99614 h 465953"/>
                <a:gd name="connsiteX4" fmla="*/ 945453 w 1236839"/>
                <a:gd name="connsiteY4" fmla="*/ 365621 h 465953"/>
                <a:gd name="connsiteX5" fmla="*/ 99471 w 1236839"/>
                <a:gd name="connsiteY5" fmla="*/ 457260 h 465953"/>
                <a:gd name="connsiteX6" fmla="*/ 20210 w 1236839"/>
                <a:gd name="connsiteY6" fmla="*/ 171059 h 465953"/>
                <a:gd name="connsiteX0" fmla="*/ 20210 w 1226272"/>
                <a:gd name="connsiteY0" fmla="*/ 171791 h 465438"/>
                <a:gd name="connsiteX1" fmla="*/ 479941 w 1226272"/>
                <a:gd name="connsiteY1" fmla="*/ 25531 h 465438"/>
                <a:gd name="connsiteX2" fmla="*/ 895577 w 1226272"/>
                <a:gd name="connsiteY2" fmla="*/ 17219 h 465438"/>
                <a:gd name="connsiteX3" fmla="*/ 1225797 w 1226272"/>
                <a:gd name="connsiteY3" fmla="*/ 202100 h 465438"/>
                <a:gd name="connsiteX4" fmla="*/ 945453 w 1226272"/>
                <a:gd name="connsiteY4" fmla="*/ 366353 h 465438"/>
                <a:gd name="connsiteX5" fmla="*/ 99471 w 1226272"/>
                <a:gd name="connsiteY5" fmla="*/ 457992 h 465438"/>
                <a:gd name="connsiteX6" fmla="*/ 20210 w 1226272"/>
                <a:gd name="connsiteY6" fmla="*/ 171791 h 465438"/>
                <a:gd name="connsiteX0" fmla="*/ 20210 w 1238818"/>
                <a:gd name="connsiteY0" fmla="*/ 171791 h 465438"/>
                <a:gd name="connsiteX1" fmla="*/ 479941 w 1238818"/>
                <a:gd name="connsiteY1" fmla="*/ 25531 h 465438"/>
                <a:gd name="connsiteX2" fmla="*/ 895577 w 1238818"/>
                <a:gd name="connsiteY2" fmla="*/ 17219 h 465438"/>
                <a:gd name="connsiteX3" fmla="*/ 1225797 w 1238818"/>
                <a:gd name="connsiteY3" fmla="*/ 202100 h 465438"/>
                <a:gd name="connsiteX4" fmla="*/ 945453 w 1238818"/>
                <a:gd name="connsiteY4" fmla="*/ 366353 h 465438"/>
                <a:gd name="connsiteX5" fmla="*/ 99471 w 1238818"/>
                <a:gd name="connsiteY5" fmla="*/ 457992 h 465438"/>
                <a:gd name="connsiteX6" fmla="*/ 20210 w 1238818"/>
                <a:gd name="connsiteY6" fmla="*/ 171791 h 465438"/>
                <a:gd name="connsiteX0" fmla="*/ 20210 w 1247685"/>
                <a:gd name="connsiteY0" fmla="*/ 171791 h 465438"/>
                <a:gd name="connsiteX1" fmla="*/ 479941 w 1247685"/>
                <a:gd name="connsiteY1" fmla="*/ 25531 h 465438"/>
                <a:gd name="connsiteX2" fmla="*/ 895577 w 1247685"/>
                <a:gd name="connsiteY2" fmla="*/ 17219 h 465438"/>
                <a:gd name="connsiteX3" fmla="*/ 1225797 w 1247685"/>
                <a:gd name="connsiteY3" fmla="*/ 202100 h 465438"/>
                <a:gd name="connsiteX4" fmla="*/ 945453 w 1247685"/>
                <a:gd name="connsiteY4" fmla="*/ 366353 h 465438"/>
                <a:gd name="connsiteX5" fmla="*/ 99471 w 1247685"/>
                <a:gd name="connsiteY5" fmla="*/ 457992 h 465438"/>
                <a:gd name="connsiteX6" fmla="*/ 20210 w 1247685"/>
                <a:gd name="connsiteY6" fmla="*/ 171791 h 465438"/>
                <a:gd name="connsiteX0" fmla="*/ 20210 w 1226578"/>
                <a:gd name="connsiteY0" fmla="*/ 171791 h 465438"/>
                <a:gd name="connsiteX1" fmla="*/ 479941 w 1226578"/>
                <a:gd name="connsiteY1" fmla="*/ 25531 h 465438"/>
                <a:gd name="connsiteX2" fmla="*/ 895577 w 1226578"/>
                <a:gd name="connsiteY2" fmla="*/ 17219 h 465438"/>
                <a:gd name="connsiteX3" fmla="*/ 1225797 w 1226578"/>
                <a:gd name="connsiteY3" fmla="*/ 202100 h 465438"/>
                <a:gd name="connsiteX4" fmla="*/ 945453 w 1226578"/>
                <a:gd name="connsiteY4" fmla="*/ 366353 h 465438"/>
                <a:gd name="connsiteX5" fmla="*/ 99471 w 1226578"/>
                <a:gd name="connsiteY5" fmla="*/ 457992 h 465438"/>
                <a:gd name="connsiteX6" fmla="*/ 20210 w 1226578"/>
                <a:gd name="connsiteY6" fmla="*/ 171791 h 465438"/>
                <a:gd name="connsiteX0" fmla="*/ 79286 w 1183728"/>
                <a:gd name="connsiteY0" fmla="*/ 154871 h 465571"/>
                <a:gd name="connsiteX1" fmla="*/ 437091 w 1183728"/>
                <a:gd name="connsiteY1" fmla="*/ 24745 h 465571"/>
                <a:gd name="connsiteX2" fmla="*/ 852727 w 1183728"/>
                <a:gd name="connsiteY2" fmla="*/ 16433 h 465571"/>
                <a:gd name="connsiteX3" fmla="*/ 1182947 w 1183728"/>
                <a:gd name="connsiteY3" fmla="*/ 201314 h 465571"/>
                <a:gd name="connsiteX4" fmla="*/ 902603 w 1183728"/>
                <a:gd name="connsiteY4" fmla="*/ 365567 h 465571"/>
                <a:gd name="connsiteX5" fmla="*/ 56621 w 1183728"/>
                <a:gd name="connsiteY5" fmla="*/ 457206 h 465571"/>
                <a:gd name="connsiteX6" fmla="*/ 79286 w 1183728"/>
                <a:gd name="connsiteY6" fmla="*/ 154871 h 465571"/>
                <a:gd name="connsiteX0" fmla="*/ 11802 w 1138909"/>
                <a:gd name="connsiteY0" fmla="*/ 475854 h 492233"/>
                <a:gd name="connsiteX1" fmla="*/ 392272 w 1138909"/>
                <a:gd name="connsiteY1" fmla="*/ 43393 h 492233"/>
                <a:gd name="connsiteX2" fmla="*/ 807908 w 1138909"/>
                <a:gd name="connsiteY2" fmla="*/ 35081 h 492233"/>
                <a:gd name="connsiteX3" fmla="*/ 1138128 w 1138909"/>
                <a:gd name="connsiteY3" fmla="*/ 219962 h 492233"/>
                <a:gd name="connsiteX4" fmla="*/ 857784 w 1138909"/>
                <a:gd name="connsiteY4" fmla="*/ 384215 h 492233"/>
                <a:gd name="connsiteX5" fmla="*/ 11802 w 1138909"/>
                <a:gd name="connsiteY5" fmla="*/ 475854 h 492233"/>
                <a:gd name="connsiteX0" fmla="*/ 9953 w 1222978"/>
                <a:gd name="connsiteY0" fmla="*/ 341034 h 389218"/>
                <a:gd name="connsiteX1" fmla="*/ 476234 w 1222978"/>
                <a:gd name="connsiteY1" fmla="*/ 34891 h 389218"/>
                <a:gd name="connsiteX2" fmla="*/ 891870 w 1222978"/>
                <a:gd name="connsiteY2" fmla="*/ 26579 h 389218"/>
                <a:gd name="connsiteX3" fmla="*/ 1222090 w 1222978"/>
                <a:gd name="connsiteY3" fmla="*/ 211460 h 389218"/>
                <a:gd name="connsiteX4" fmla="*/ 941746 w 1222978"/>
                <a:gd name="connsiteY4" fmla="*/ 375713 h 389218"/>
                <a:gd name="connsiteX5" fmla="*/ 9953 w 1222978"/>
                <a:gd name="connsiteY5" fmla="*/ 341034 h 389218"/>
                <a:gd name="connsiteX0" fmla="*/ 11056 w 1169404"/>
                <a:gd name="connsiteY0" fmla="*/ 426769 h 448689"/>
                <a:gd name="connsiteX1" fmla="*/ 422731 w 1169404"/>
                <a:gd name="connsiteY1" fmla="*/ 40241 h 448689"/>
                <a:gd name="connsiteX2" fmla="*/ 838367 w 1169404"/>
                <a:gd name="connsiteY2" fmla="*/ 31929 h 448689"/>
                <a:gd name="connsiteX3" fmla="*/ 1168587 w 1169404"/>
                <a:gd name="connsiteY3" fmla="*/ 216810 h 448689"/>
                <a:gd name="connsiteX4" fmla="*/ 888243 w 1169404"/>
                <a:gd name="connsiteY4" fmla="*/ 381063 h 448689"/>
                <a:gd name="connsiteX5" fmla="*/ 11056 w 1169404"/>
                <a:gd name="connsiteY5" fmla="*/ 426769 h 448689"/>
                <a:gd name="connsiteX0" fmla="*/ 50575 w 1208923"/>
                <a:gd name="connsiteY0" fmla="*/ 398022 h 413884"/>
                <a:gd name="connsiteX1" fmla="*/ 188824 w 1208923"/>
                <a:gd name="connsiteY1" fmla="*/ 95654 h 413884"/>
                <a:gd name="connsiteX2" fmla="*/ 877886 w 1208923"/>
                <a:gd name="connsiteY2" fmla="*/ 3182 h 413884"/>
                <a:gd name="connsiteX3" fmla="*/ 1208106 w 1208923"/>
                <a:gd name="connsiteY3" fmla="*/ 188063 h 413884"/>
                <a:gd name="connsiteX4" fmla="*/ 927762 w 1208923"/>
                <a:gd name="connsiteY4" fmla="*/ 352316 h 413884"/>
                <a:gd name="connsiteX5" fmla="*/ 50575 w 1208923"/>
                <a:gd name="connsiteY5" fmla="*/ 398022 h 413884"/>
                <a:gd name="connsiteX0" fmla="*/ 52940 w 1212155"/>
                <a:gd name="connsiteY0" fmla="*/ 398022 h 425658"/>
                <a:gd name="connsiteX1" fmla="*/ 191189 w 1212155"/>
                <a:gd name="connsiteY1" fmla="*/ 95654 h 425658"/>
                <a:gd name="connsiteX2" fmla="*/ 880251 w 1212155"/>
                <a:gd name="connsiteY2" fmla="*/ 3182 h 425658"/>
                <a:gd name="connsiteX3" fmla="*/ 1210471 w 1212155"/>
                <a:gd name="connsiteY3" fmla="*/ 188063 h 425658"/>
                <a:gd name="connsiteX4" fmla="*/ 962483 w 1212155"/>
                <a:gd name="connsiteY4" fmla="*/ 388076 h 425658"/>
                <a:gd name="connsiteX5" fmla="*/ 52940 w 1212155"/>
                <a:gd name="connsiteY5" fmla="*/ 398022 h 42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2155" h="425658">
                  <a:moveTo>
                    <a:pt x="52940" y="398022"/>
                  </a:moveTo>
                  <a:cubicBezTo>
                    <a:pt x="-75609" y="349285"/>
                    <a:pt x="53304" y="161461"/>
                    <a:pt x="191189" y="95654"/>
                  </a:cubicBezTo>
                  <a:cubicBezTo>
                    <a:pt x="329074" y="29847"/>
                    <a:pt x="710371" y="-12219"/>
                    <a:pt x="880251" y="3182"/>
                  </a:cubicBezTo>
                  <a:cubicBezTo>
                    <a:pt x="1050131" y="18584"/>
                    <a:pt x="1196766" y="123914"/>
                    <a:pt x="1210471" y="188063"/>
                  </a:cubicBezTo>
                  <a:cubicBezTo>
                    <a:pt x="1224176" y="252212"/>
                    <a:pt x="1155405" y="353083"/>
                    <a:pt x="962483" y="388076"/>
                  </a:cubicBezTo>
                  <a:cubicBezTo>
                    <a:pt x="769561" y="423069"/>
                    <a:pt x="181489" y="446759"/>
                    <a:pt x="52940" y="398022"/>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895600" y="2971800"/>
              <a:ext cx="914400" cy="152400"/>
              <a:chOff x="2895600" y="2971800"/>
              <a:chExt cx="914400" cy="152400"/>
            </a:xfrm>
          </p:grpSpPr>
          <p:cxnSp>
            <p:nvCxnSpPr>
              <p:cNvPr id="18" name="Straight Connector 17"/>
              <p:cNvCxnSpPr/>
              <p:nvPr/>
            </p:nvCxnSpPr>
            <p:spPr>
              <a:xfrm flipV="1">
                <a:off x="2895600" y="3048000"/>
                <a:ext cx="3810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76600" y="2971800"/>
                <a:ext cx="533400" cy="7620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3124200" y="2438400"/>
              <a:ext cx="1676400" cy="461665"/>
            </a:xfrm>
            <a:prstGeom prst="rect">
              <a:avLst/>
            </a:prstGeom>
            <a:noFill/>
          </p:spPr>
          <p:txBody>
            <a:bodyPr wrap="square" rtlCol="0">
              <a:spAutoFit/>
            </a:bodyPr>
            <a:lstStyle/>
            <a:p>
              <a:r>
                <a:rPr lang="en-US" sz="2400" b="1" i="1" dirty="0" smtClean="0">
                  <a:solidFill>
                    <a:srgbClr val="FF0000"/>
                  </a:solidFill>
                </a:rPr>
                <a:t> ASU CXFEL</a:t>
              </a:r>
              <a:endParaRPr lang="en-US" sz="2400" b="1" i="1" dirty="0">
                <a:solidFill>
                  <a:srgbClr val="FF0000"/>
                </a:solidFill>
              </a:endParaRPr>
            </a:p>
          </p:txBody>
        </p:sp>
      </p:grpSp>
      <p:sp>
        <p:nvSpPr>
          <p:cNvPr id="27" name="Rectangle 26"/>
          <p:cNvSpPr>
            <a:spLocks noChangeArrowheads="1"/>
          </p:cNvSpPr>
          <p:nvPr/>
        </p:nvSpPr>
        <p:spPr bwMode="auto">
          <a:xfrm>
            <a:off x="522287" y="186404"/>
            <a:ext cx="8012113"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70000"/>
              </a:lnSpc>
            </a:pPr>
            <a:r>
              <a:rPr lang="en-US" sz="2800" b="1" dirty="0" smtClean="0">
                <a:solidFill>
                  <a:srgbClr val="990033"/>
                </a:solidFill>
              </a:rPr>
              <a:t>Brilliance of Light Sources</a:t>
            </a:r>
            <a:endParaRPr lang="en-US" sz="2800" b="1" dirty="0">
              <a:solidFill>
                <a:srgbClr val="990033"/>
              </a:solidFill>
            </a:endParaRPr>
          </a:p>
        </p:txBody>
      </p:sp>
    </p:spTree>
    <p:extLst>
      <p:ext uri="{BB962C8B-B14F-4D97-AF65-F5344CB8AC3E}">
        <p14:creationId xmlns:p14="http://schemas.microsoft.com/office/powerpoint/2010/main" val="1534446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F44BCB-574F-41CF-8309-4CF8EF97F156}" type="slidenum">
              <a:rPr lang="en-US" smtClean="0"/>
              <a:t>22</a:t>
            </a:fld>
            <a:endParaRPr lang="en-US"/>
          </a:p>
        </p:txBody>
      </p:sp>
      <p:sp>
        <p:nvSpPr>
          <p:cNvPr id="3" name="Text Box 7"/>
          <p:cNvSpPr txBox="1">
            <a:spLocks noChangeArrowheads="1"/>
          </p:cNvSpPr>
          <p:nvPr/>
        </p:nvSpPr>
        <p:spPr bwMode="auto">
          <a:xfrm>
            <a:off x="304800" y="76200"/>
            <a:ext cx="845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3200" b="1" dirty="0" smtClean="0">
                <a:solidFill>
                  <a:srgbClr val="A50021"/>
                </a:solidFill>
              </a:rPr>
              <a:t>Summary</a:t>
            </a:r>
            <a:endParaRPr lang="en-US" sz="3200" b="1" dirty="0">
              <a:solidFill>
                <a:srgbClr val="A50021"/>
              </a:solidFill>
            </a:endParaRPr>
          </a:p>
        </p:txBody>
      </p:sp>
      <p:sp>
        <p:nvSpPr>
          <p:cNvPr id="4" name="TextBox 3"/>
          <p:cNvSpPr txBox="1"/>
          <p:nvPr/>
        </p:nvSpPr>
        <p:spPr>
          <a:xfrm>
            <a:off x="533400" y="1295400"/>
            <a:ext cx="8077200"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smtClean="0"/>
              <a:t>ASU is building an intense x-ray source on campus in the basement of the new </a:t>
            </a:r>
            <a:r>
              <a:rPr lang="en-US" sz="2400" dirty="0" err="1" smtClean="0"/>
              <a:t>Biodesign</a:t>
            </a:r>
            <a:r>
              <a:rPr lang="en-US" sz="2400" dirty="0" smtClean="0"/>
              <a:t> C</a:t>
            </a:r>
          </a:p>
          <a:p>
            <a:pPr marL="285750" indent="-285750">
              <a:spcAft>
                <a:spcPts val="1200"/>
              </a:spcAft>
              <a:buFont typeface="Arial" panose="020B0604020202020204" pitchFamily="34" charset="0"/>
              <a:buChar char="•"/>
            </a:pPr>
            <a:r>
              <a:rPr lang="en-US" sz="2400" dirty="0" smtClean="0"/>
              <a:t>Experiments start within 1 year</a:t>
            </a:r>
          </a:p>
          <a:p>
            <a:pPr marL="285750" indent="-285750">
              <a:spcAft>
                <a:spcPts val="1200"/>
              </a:spcAft>
              <a:buFont typeface="Arial" panose="020B0604020202020204" pitchFamily="34" charset="0"/>
              <a:buChar char="•"/>
            </a:pPr>
            <a:r>
              <a:rPr lang="en-US" sz="2400" dirty="0" smtClean="0"/>
              <a:t>Synchrotron-like beam properties enable major advances in x-ray imaging using phase contrast methods</a:t>
            </a:r>
          </a:p>
          <a:p>
            <a:pPr marL="285750" indent="-285750">
              <a:spcAft>
                <a:spcPts val="1200"/>
              </a:spcAft>
              <a:buFont typeface="Arial" panose="020B0604020202020204" pitchFamily="34" charset="0"/>
              <a:buChar char="•"/>
            </a:pPr>
            <a:r>
              <a:rPr lang="en-US" sz="2400" dirty="0" smtClean="0"/>
              <a:t>Plans are underway to upgrade the source to an x-ray laser</a:t>
            </a:r>
          </a:p>
          <a:p>
            <a:pPr marL="285750" indent="-285750">
              <a:spcAft>
                <a:spcPts val="1200"/>
              </a:spcAft>
              <a:buFont typeface="Arial" panose="020B0604020202020204" pitchFamily="34" charset="0"/>
              <a:buChar char="•"/>
            </a:pPr>
            <a:r>
              <a:rPr lang="en-US" sz="2400" dirty="0" smtClean="0"/>
              <a:t>The new x-ray source enables a wide range of scientific and medical applications currently only possible at giant national lab facilities</a:t>
            </a:r>
            <a:endParaRPr lang="en-US" sz="2400" dirty="0"/>
          </a:p>
        </p:txBody>
      </p:sp>
    </p:spTree>
    <p:extLst>
      <p:ext uri="{BB962C8B-B14F-4D97-AF65-F5344CB8AC3E}">
        <p14:creationId xmlns:p14="http://schemas.microsoft.com/office/powerpoint/2010/main" val="2858523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3</a:t>
            </a:fld>
            <a:endParaRPr lang="en-US" dirty="0">
              <a:solidFill>
                <a:prstClr val="black">
                  <a:tint val="75000"/>
                </a:prstClr>
              </a:solidFill>
            </a:endParaRPr>
          </a:p>
        </p:txBody>
      </p:sp>
      <p:sp>
        <p:nvSpPr>
          <p:cNvPr id="5" name="Rectangle 2"/>
          <p:cNvSpPr txBox="1">
            <a:spLocks noChangeAspect="1" noChangeArrowheads="1"/>
          </p:cNvSpPr>
          <p:nvPr/>
        </p:nvSpPr>
        <p:spPr bwMode="auto">
          <a:xfrm>
            <a:off x="609600" y="130175"/>
            <a:ext cx="8047038" cy="403225"/>
          </a:xfrm>
          <a:prstGeom prst="rect">
            <a:avLst/>
          </a:prstGeom>
          <a:noFill/>
          <a:ln w="9525">
            <a:noFill/>
            <a:miter lim="800000"/>
            <a:headEnd/>
            <a:tailEnd/>
          </a:ln>
        </p:spPr>
        <p:txBody>
          <a:bodyPr lIns="101882" tIns="50941" rIns="101882" bIns="50941"/>
          <a:lstStyle/>
          <a:p>
            <a:pPr algn="ctr">
              <a:lnSpc>
                <a:spcPct val="70000"/>
              </a:lnSpc>
            </a:pPr>
            <a:r>
              <a:rPr lang="en-US" sz="3200" b="1" dirty="0" smtClean="0">
                <a:solidFill>
                  <a:srgbClr val="990033"/>
                </a:solidFill>
                <a:latin typeface="Arial" charset="0"/>
              </a:rPr>
              <a:t>Particle accelerators in the 20</a:t>
            </a:r>
            <a:r>
              <a:rPr lang="en-US" sz="3200" b="1" baseline="30000" dirty="0" smtClean="0">
                <a:solidFill>
                  <a:srgbClr val="990033"/>
                </a:solidFill>
                <a:latin typeface="Arial" charset="0"/>
              </a:rPr>
              <a:t>th</a:t>
            </a:r>
            <a:r>
              <a:rPr lang="en-US" sz="3200" b="1" dirty="0" smtClean="0">
                <a:solidFill>
                  <a:srgbClr val="990033"/>
                </a:solidFill>
                <a:latin typeface="Arial" charset="0"/>
              </a:rPr>
              <a:t> century</a:t>
            </a:r>
            <a:endParaRPr lang="en-US" sz="3200" b="1" dirty="0">
              <a:solidFill>
                <a:srgbClr val="990033"/>
              </a:solidFill>
              <a:latin typeface="Arial" charset="0"/>
            </a:endParaRPr>
          </a:p>
        </p:txBody>
      </p:sp>
      <p:sp>
        <p:nvSpPr>
          <p:cNvPr id="8" name="TextBox 121"/>
          <p:cNvSpPr txBox="1">
            <a:spLocks noChangeArrowheads="1"/>
          </p:cNvSpPr>
          <p:nvPr/>
        </p:nvSpPr>
        <p:spPr bwMode="auto">
          <a:xfrm>
            <a:off x="381000" y="914400"/>
            <a:ext cx="5791200" cy="584775"/>
          </a:xfrm>
          <a:prstGeom prst="rect">
            <a:avLst/>
          </a:prstGeom>
          <a:solidFill>
            <a:schemeClr val="accent6">
              <a:lumMod val="20000"/>
              <a:lumOff val="80000"/>
            </a:schemeClr>
          </a:solidFill>
          <a:ln w="9525">
            <a:solidFill>
              <a:schemeClr val="bg1"/>
            </a:solidFill>
            <a:miter lim="800000"/>
            <a:headEnd/>
            <a:tailEnd/>
          </a:ln>
        </p:spPr>
        <p:txBody>
          <a:bodyPr wrap="square">
            <a:spAutoFit/>
          </a:bodyPr>
          <a:lstStyle>
            <a:defPPr>
              <a:defRPr lang="en-US"/>
            </a:defPPr>
            <a:lvl1pPr algn="ctr">
              <a:defRPr sz="1600" b="1">
                <a:latin typeface="Arial" charset="0"/>
              </a:defRPr>
            </a:lvl1pPr>
          </a:lstStyle>
          <a:p>
            <a:pPr algn="l"/>
            <a:r>
              <a:rPr lang="en-US" dirty="0" smtClean="0">
                <a:solidFill>
                  <a:prstClr val="black"/>
                </a:solidFill>
              </a:rPr>
              <a:t>Synchrotron radiation from </a:t>
            </a:r>
            <a:r>
              <a:rPr lang="en-US" i="1" dirty="0" smtClean="0">
                <a:solidFill>
                  <a:prstClr val="black"/>
                </a:solidFill>
              </a:rPr>
              <a:t>relativistic</a:t>
            </a:r>
            <a:r>
              <a:rPr lang="en-US" dirty="0" smtClean="0">
                <a:solidFill>
                  <a:prstClr val="black"/>
                </a:solidFill>
              </a:rPr>
              <a:t> beams first developed around 1960 and is now mature 50 years later</a:t>
            </a:r>
            <a:endParaRPr lang="en-US" dirty="0">
              <a:solidFill>
                <a:prstClr val="black"/>
              </a:solidFill>
            </a:endParaRPr>
          </a:p>
        </p:txBody>
      </p:sp>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 y="1600200"/>
            <a:ext cx="5221828" cy="394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715000" y="1600200"/>
            <a:ext cx="3200400" cy="646331"/>
          </a:xfrm>
          <a:prstGeom prst="rect">
            <a:avLst/>
          </a:prstGeom>
          <a:noFill/>
        </p:spPr>
        <p:txBody>
          <a:bodyPr wrap="square" rtlCol="0">
            <a:spAutoFit/>
          </a:bodyPr>
          <a:lstStyle/>
          <a:p>
            <a:r>
              <a:rPr lang="en-US" dirty="0" smtClean="0"/>
              <a:t>X-ray flux of 10</a:t>
            </a:r>
            <a:r>
              <a:rPr lang="en-US" baseline="30000" dirty="0" smtClean="0"/>
              <a:t>15</a:t>
            </a:r>
            <a:r>
              <a:rPr lang="en-US" dirty="0" smtClean="0"/>
              <a:t> photons/sec into a 50 X 50 micron spot</a:t>
            </a:r>
            <a:endParaRPr lang="en-US" dirty="0"/>
          </a:p>
        </p:txBody>
      </p:sp>
      <p:sp>
        <p:nvSpPr>
          <p:cNvPr id="13" name="TextBox 12"/>
          <p:cNvSpPr txBox="1"/>
          <p:nvPr/>
        </p:nvSpPr>
        <p:spPr>
          <a:xfrm>
            <a:off x="5715000" y="2554069"/>
            <a:ext cx="3200400" cy="646331"/>
          </a:xfrm>
          <a:prstGeom prst="rect">
            <a:avLst/>
          </a:prstGeom>
          <a:noFill/>
        </p:spPr>
        <p:txBody>
          <a:bodyPr wrap="square" rtlCol="0">
            <a:spAutoFit/>
          </a:bodyPr>
          <a:lstStyle/>
          <a:p>
            <a:r>
              <a:rPr lang="en-US" dirty="0" smtClean="0"/>
              <a:t>X-ray brilliance of 10</a:t>
            </a:r>
            <a:r>
              <a:rPr lang="en-US" baseline="30000" dirty="0" smtClean="0"/>
              <a:t>21</a:t>
            </a:r>
            <a:r>
              <a:rPr lang="en-US" dirty="0" smtClean="0"/>
              <a:t> photons/(sec mm</a:t>
            </a:r>
            <a:r>
              <a:rPr lang="en-US" baseline="30000" dirty="0" smtClean="0"/>
              <a:t>2</a:t>
            </a:r>
            <a:r>
              <a:rPr lang="en-US" dirty="0" smtClean="0"/>
              <a:t> mrad</a:t>
            </a:r>
            <a:r>
              <a:rPr lang="en-US" baseline="30000" dirty="0" smtClean="0"/>
              <a:t>2</a:t>
            </a:r>
            <a:r>
              <a:rPr lang="en-US" dirty="0" smtClean="0"/>
              <a:t> 0.1%)</a:t>
            </a:r>
            <a:endParaRPr lang="en-US" dirty="0"/>
          </a:p>
        </p:txBody>
      </p:sp>
      <p:sp>
        <p:nvSpPr>
          <p:cNvPr id="14" name="TextBox 13"/>
          <p:cNvSpPr txBox="1"/>
          <p:nvPr/>
        </p:nvSpPr>
        <p:spPr>
          <a:xfrm>
            <a:off x="5715000" y="3620869"/>
            <a:ext cx="3200400" cy="646331"/>
          </a:xfrm>
          <a:prstGeom prst="rect">
            <a:avLst/>
          </a:prstGeom>
          <a:noFill/>
        </p:spPr>
        <p:txBody>
          <a:bodyPr wrap="square" rtlCol="0">
            <a:spAutoFit/>
          </a:bodyPr>
          <a:lstStyle/>
          <a:p>
            <a:r>
              <a:rPr lang="en-US" dirty="0" smtClean="0"/>
              <a:t>Roughly a </a:t>
            </a:r>
            <a:r>
              <a:rPr lang="en-US" b="1" dirty="0" smtClean="0"/>
              <a:t>trillion</a:t>
            </a:r>
            <a:r>
              <a:rPr lang="en-US" dirty="0" smtClean="0"/>
              <a:t> times brighter than a laboratory source!</a:t>
            </a:r>
            <a:endParaRPr lang="en-US" dirty="0"/>
          </a:p>
        </p:txBody>
      </p:sp>
      <p:sp>
        <p:nvSpPr>
          <p:cNvPr id="15" name="TextBox 121"/>
          <p:cNvSpPr txBox="1">
            <a:spLocks noChangeArrowheads="1"/>
          </p:cNvSpPr>
          <p:nvPr/>
        </p:nvSpPr>
        <p:spPr bwMode="auto">
          <a:xfrm>
            <a:off x="263554" y="5638800"/>
            <a:ext cx="5486400" cy="338554"/>
          </a:xfrm>
          <a:prstGeom prst="rect">
            <a:avLst/>
          </a:prstGeom>
          <a:solidFill>
            <a:schemeClr val="accent6">
              <a:lumMod val="20000"/>
              <a:lumOff val="80000"/>
            </a:schemeClr>
          </a:solidFill>
          <a:ln w="9525">
            <a:solidFill>
              <a:schemeClr val="bg1"/>
            </a:solidFill>
            <a:miter lim="800000"/>
            <a:headEnd/>
            <a:tailEnd/>
          </a:ln>
        </p:spPr>
        <p:txBody>
          <a:bodyPr wrap="square">
            <a:spAutoFit/>
          </a:bodyPr>
          <a:lstStyle>
            <a:defPPr>
              <a:defRPr lang="en-US"/>
            </a:defPPr>
            <a:lvl1pPr algn="ctr">
              <a:defRPr sz="1600" b="1">
                <a:latin typeface="Arial" charset="0"/>
              </a:defRPr>
            </a:lvl1pPr>
          </a:lstStyle>
          <a:p>
            <a:pPr algn="l"/>
            <a:r>
              <a:rPr lang="en-US" dirty="0" smtClean="0">
                <a:solidFill>
                  <a:prstClr val="black"/>
                </a:solidFill>
              </a:rPr>
              <a:t>Advanced Photon Source (APS) at Argonne Nat’l Lab</a:t>
            </a:r>
            <a:endParaRPr lang="en-US" dirty="0">
              <a:solidFill>
                <a:prstClr val="black"/>
              </a:solidFill>
            </a:endParaRPr>
          </a:p>
        </p:txBody>
      </p:sp>
      <p:sp>
        <p:nvSpPr>
          <p:cNvPr id="16" name="TextBox 15"/>
          <p:cNvSpPr txBox="1"/>
          <p:nvPr/>
        </p:nvSpPr>
        <p:spPr>
          <a:xfrm>
            <a:off x="5820561" y="4284487"/>
            <a:ext cx="3200400" cy="1200329"/>
          </a:xfrm>
          <a:prstGeom prst="rect">
            <a:avLst/>
          </a:prstGeom>
          <a:noFill/>
        </p:spPr>
        <p:txBody>
          <a:bodyPr wrap="square" rtlCol="0">
            <a:spAutoFit/>
          </a:bodyPr>
          <a:lstStyle/>
          <a:p>
            <a:r>
              <a:rPr lang="en-US" dirty="0" smtClean="0"/>
              <a:t>kilometers in size</a:t>
            </a:r>
          </a:p>
          <a:p>
            <a:r>
              <a:rPr lang="en-US" dirty="0" smtClean="0"/>
              <a:t>$1 billion in cost</a:t>
            </a:r>
          </a:p>
          <a:p>
            <a:r>
              <a:rPr lang="en-US" dirty="0"/>
              <a:t>7</a:t>
            </a:r>
            <a:r>
              <a:rPr lang="en-US" dirty="0" smtClean="0"/>
              <a:t>,000 MeV electron energy</a:t>
            </a:r>
            <a:endParaRPr lang="en-US" dirty="0"/>
          </a:p>
          <a:p>
            <a:r>
              <a:rPr lang="en-US" dirty="0" smtClean="0"/>
              <a:t>1000’s of users</a:t>
            </a:r>
            <a:endParaRPr lang="en-US" dirty="0"/>
          </a:p>
        </p:txBody>
      </p:sp>
    </p:spTree>
    <p:extLst>
      <p:ext uri="{BB962C8B-B14F-4D97-AF65-F5344CB8AC3E}">
        <p14:creationId xmlns:p14="http://schemas.microsoft.com/office/powerpoint/2010/main" val="2758954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4</a:t>
            </a:fld>
            <a:endParaRPr lang="en-US" dirty="0">
              <a:solidFill>
                <a:prstClr val="black">
                  <a:tint val="75000"/>
                </a:prst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0445" y="1537283"/>
            <a:ext cx="5424555" cy="4025317"/>
          </a:xfrm>
          <a:prstGeom prst="rect">
            <a:avLst/>
          </a:prstGeom>
        </p:spPr>
      </p:pic>
      <p:sp>
        <p:nvSpPr>
          <p:cNvPr id="10" name="Rectangle 2"/>
          <p:cNvSpPr txBox="1">
            <a:spLocks noChangeAspect="1" noChangeArrowheads="1"/>
          </p:cNvSpPr>
          <p:nvPr/>
        </p:nvSpPr>
        <p:spPr bwMode="auto">
          <a:xfrm>
            <a:off x="609600" y="130175"/>
            <a:ext cx="8047038" cy="403225"/>
          </a:xfrm>
          <a:prstGeom prst="rect">
            <a:avLst/>
          </a:prstGeom>
          <a:noFill/>
          <a:ln w="9525">
            <a:noFill/>
            <a:miter lim="800000"/>
            <a:headEnd/>
            <a:tailEnd/>
          </a:ln>
        </p:spPr>
        <p:txBody>
          <a:bodyPr lIns="101882" tIns="50941" rIns="101882" bIns="50941"/>
          <a:lstStyle/>
          <a:p>
            <a:pPr algn="ctr">
              <a:lnSpc>
                <a:spcPct val="70000"/>
              </a:lnSpc>
            </a:pPr>
            <a:r>
              <a:rPr lang="en-US" sz="3200" b="1" dirty="0" smtClean="0">
                <a:solidFill>
                  <a:srgbClr val="990033"/>
                </a:solidFill>
                <a:latin typeface="Arial" charset="0"/>
              </a:rPr>
              <a:t>X-ray Free Electron Laser (XFEL)</a:t>
            </a:r>
            <a:endParaRPr lang="en-US" sz="3200" b="1" dirty="0">
              <a:solidFill>
                <a:srgbClr val="990033"/>
              </a:solidFill>
              <a:latin typeface="Arial" charset="0"/>
            </a:endParaRPr>
          </a:p>
        </p:txBody>
      </p:sp>
      <p:sp>
        <p:nvSpPr>
          <p:cNvPr id="11" name="TextBox 10"/>
          <p:cNvSpPr txBox="1"/>
          <p:nvPr/>
        </p:nvSpPr>
        <p:spPr>
          <a:xfrm>
            <a:off x="5715000" y="1600200"/>
            <a:ext cx="2819400" cy="646331"/>
          </a:xfrm>
          <a:prstGeom prst="rect">
            <a:avLst/>
          </a:prstGeom>
          <a:noFill/>
        </p:spPr>
        <p:txBody>
          <a:bodyPr wrap="square" rtlCol="0">
            <a:spAutoFit/>
          </a:bodyPr>
          <a:lstStyle/>
          <a:p>
            <a:r>
              <a:rPr lang="en-US" dirty="0" smtClean="0"/>
              <a:t>X-ray bursts of 10</a:t>
            </a:r>
            <a:r>
              <a:rPr lang="en-US" baseline="30000" dirty="0" smtClean="0"/>
              <a:t>12</a:t>
            </a:r>
            <a:r>
              <a:rPr lang="en-US" dirty="0" smtClean="0"/>
              <a:t> photons in 100 fs</a:t>
            </a:r>
            <a:endParaRPr lang="en-US" dirty="0"/>
          </a:p>
        </p:txBody>
      </p:sp>
      <p:sp>
        <p:nvSpPr>
          <p:cNvPr id="12" name="TextBox 11"/>
          <p:cNvSpPr txBox="1"/>
          <p:nvPr/>
        </p:nvSpPr>
        <p:spPr>
          <a:xfrm>
            <a:off x="5715000" y="2554069"/>
            <a:ext cx="3200400" cy="646331"/>
          </a:xfrm>
          <a:prstGeom prst="rect">
            <a:avLst/>
          </a:prstGeom>
          <a:noFill/>
        </p:spPr>
        <p:txBody>
          <a:bodyPr wrap="square" rtlCol="0">
            <a:spAutoFit/>
          </a:bodyPr>
          <a:lstStyle/>
          <a:p>
            <a:r>
              <a:rPr lang="en-US" dirty="0" smtClean="0"/>
              <a:t>Peak x-ray brilliance of 10</a:t>
            </a:r>
            <a:r>
              <a:rPr lang="en-US" baseline="30000" dirty="0" smtClean="0"/>
              <a:t>33</a:t>
            </a:r>
            <a:r>
              <a:rPr lang="en-US" dirty="0" smtClean="0"/>
              <a:t> photons/(sec mm</a:t>
            </a:r>
            <a:r>
              <a:rPr lang="en-US" baseline="30000" dirty="0" smtClean="0"/>
              <a:t>2</a:t>
            </a:r>
            <a:r>
              <a:rPr lang="en-US" dirty="0" smtClean="0"/>
              <a:t> mrad</a:t>
            </a:r>
            <a:r>
              <a:rPr lang="en-US" baseline="30000" dirty="0" smtClean="0"/>
              <a:t>2</a:t>
            </a:r>
            <a:r>
              <a:rPr lang="en-US" dirty="0" smtClean="0"/>
              <a:t> 0.1%)</a:t>
            </a:r>
            <a:endParaRPr lang="en-US" dirty="0"/>
          </a:p>
        </p:txBody>
      </p:sp>
      <p:sp>
        <p:nvSpPr>
          <p:cNvPr id="13" name="TextBox 12"/>
          <p:cNvSpPr txBox="1"/>
          <p:nvPr/>
        </p:nvSpPr>
        <p:spPr>
          <a:xfrm>
            <a:off x="5715000" y="3620869"/>
            <a:ext cx="3200400" cy="646331"/>
          </a:xfrm>
          <a:prstGeom prst="rect">
            <a:avLst/>
          </a:prstGeom>
          <a:noFill/>
        </p:spPr>
        <p:txBody>
          <a:bodyPr wrap="square" rtlCol="0">
            <a:spAutoFit/>
          </a:bodyPr>
          <a:lstStyle/>
          <a:p>
            <a:r>
              <a:rPr lang="en-US" dirty="0" smtClean="0"/>
              <a:t>Transverse coherence (not yet temporally coherent)</a:t>
            </a:r>
            <a:endParaRPr lang="en-US" dirty="0"/>
          </a:p>
        </p:txBody>
      </p:sp>
      <p:sp>
        <p:nvSpPr>
          <p:cNvPr id="15" name="TextBox 14"/>
          <p:cNvSpPr txBox="1"/>
          <p:nvPr/>
        </p:nvSpPr>
        <p:spPr>
          <a:xfrm>
            <a:off x="5820561" y="4419600"/>
            <a:ext cx="3200400" cy="1200329"/>
          </a:xfrm>
          <a:prstGeom prst="rect">
            <a:avLst/>
          </a:prstGeom>
          <a:noFill/>
        </p:spPr>
        <p:txBody>
          <a:bodyPr wrap="square" rtlCol="0">
            <a:spAutoFit/>
          </a:bodyPr>
          <a:lstStyle/>
          <a:p>
            <a:r>
              <a:rPr lang="en-US" dirty="0" smtClean="0"/>
              <a:t>kilometers in size</a:t>
            </a:r>
          </a:p>
          <a:p>
            <a:r>
              <a:rPr lang="en-US" dirty="0" smtClean="0"/>
              <a:t>$1 billion in cost</a:t>
            </a:r>
          </a:p>
          <a:p>
            <a:r>
              <a:rPr lang="en-US" dirty="0" smtClean="0"/>
              <a:t>14,000 MeV electron energy</a:t>
            </a:r>
            <a:endParaRPr lang="en-US" dirty="0"/>
          </a:p>
          <a:p>
            <a:r>
              <a:rPr lang="en-US" dirty="0" smtClean="0"/>
              <a:t>100’s of users</a:t>
            </a:r>
            <a:endParaRPr lang="en-US" dirty="0"/>
          </a:p>
        </p:txBody>
      </p:sp>
      <p:sp>
        <p:nvSpPr>
          <p:cNvPr id="4" name="TextBox 3"/>
          <p:cNvSpPr txBox="1"/>
          <p:nvPr/>
        </p:nvSpPr>
        <p:spPr>
          <a:xfrm>
            <a:off x="685800" y="1066800"/>
            <a:ext cx="4572000" cy="369332"/>
          </a:xfrm>
          <a:prstGeom prst="rect">
            <a:avLst/>
          </a:prstGeom>
          <a:noFill/>
        </p:spPr>
        <p:txBody>
          <a:bodyPr wrap="square" rtlCol="0">
            <a:spAutoFit/>
          </a:bodyPr>
          <a:lstStyle/>
          <a:p>
            <a:pPr algn="ctr"/>
            <a:r>
              <a:rPr lang="en-US" b="1" dirty="0" err="1" smtClean="0"/>
              <a:t>Linac</a:t>
            </a:r>
            <a:r>
              <a:rPr lang="en-US" b="1" dirty="0" smtClean="0"/>
              <a:t> Coherent Light Source (LCLS) at Stanford</a:t>
            </a:r>
            <a:endParaRPr lang="en-US" b="1" dirty="0"/>
          </a:p>
        </p:txBody>
      </p:sp>
    </p:spTree>
    <p:extLst>
      <p:ext uri="{BB962C8B-B14F-4D97-AF65-F5344CB8AC3E}">
        <p14:creationId xmlns:p14="http://schemas.microsoft.com/office/powerpoint/2010/main" val="3215243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5</a:t>
            </a:fld>
            <a:endParaRPr lang="en-US">
              <a:solidFill>
                <a:prstClr val="black">
                  <a:tint val="75000"/>
                </a:prstClr>
              </a:solidFill>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052513" y="650875"/>
            <a:ext cx="7023100" cy="5619750"/>
          </a:xfrm>
          <a:prstGeom prst="rect">
            <a:avLst/>
          </a:prstGeom>
          <a:noFill/>
          <a:extLst>
            <a:ext uri="{909E8E84-426E-40DD-AFC4-6F175D3DCCD1}">
              <a14:hiddenFill xmlns:a14="http://schemas.microsoft.com/office/drawing/2010/main">
                <a:solidFill>
                  <a:srgbClr val="FFFFFF"/>
                </a:solidFill>
              </a14:hiddenFill>
            </a:ext>
          </a:extLst>
        </p:spPr>
      </p:pic>
      <p:sp>
        <p:nvSpPr>
          <p:cNvPr id="6" name="Line 4"/>
          <p:cNvSpPr>
            <a:spLocks noChangeShapeType="1"/>
          </p:cNvSpPr>
          <p:nvPr/>
        </p:nvSpPr>
        <p:spPr bwMode="auto">
          <a:xfrm>
            <a:off x="8066088" y="1447800"/>
            <a:ext cx="300037" cy="6127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 name="Freeform 5"/>
          <p:cNvSpPr>
            <a:spLocks/>
          </p:cNvSpPr>
          <p:nvPr/>
        </p:nvSpPr>
        <p:spPr bwMode="auto">
          <a:xfrm>
            <a:off x="8078788" y="1433513"/>
            <a:ext cx="481012" cy="900112"/>
          </a:xfrm>
          <a:custGeom>
            <a:avLst/>
            <a:gdLst>
              <a:gd name="T0" fmla="*/ 0 w 303"/>
              <a:gd name="T1" fmla="*/ 0 h 567"/>
              <a:gd name="T2" fmla="*/ 267 w 303"/>
              <a:gd name="T3" fmla="*/ 301 h 567"/>
              <a:gd name="T4" fmla="*/ 215 w 303"/>
              <a:gd name="T5" fmla="*/ 567 h 567"/>
            </a:gdLst>
            <a:ahLst/>
            <a:cxnLst>
              <a:cxn ang="0">
                <a:pos x="T0" y="T1"/>
              </a:cxn>
              <a:cxn ang="0">
                <a:pos x="T2" y="T3"/>
              </a:cxn>
              <a:cxn ang="0">
                <a:pos x="T4" y="T5"/>
              </a:cxn>
            </a:cxnLst>
            <a:rect l="0" t="0" r="r" b="b"/>
            <a:pathLst>
              <a:path w="303" h="567">
                <a:moveTo>
                  <a:pt x="0" y="0"/>
                </a:moveTo>
                <a:cubicBezTo>
                  <a:pt x="115" y="103"/>
                  <a:pt x="231" y="207"/>
                  <a:pt x="267" y="301"/>
                </a:cubicBezTo>
                <a:cubicBezTo>
                  <a:pt x="303" y="395"/>
                  <a:pt x="259" y="481"/>
                  <a:pt x="215" y="567"/>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6"/>
          <p:cNvSpPr>
            <a:spLocks noChangeShapeType="1"/>
          </p:cNvSpPr>
          <p:nvPr/>
        </p:nvSpPr>
        <p:spPr bwMode="auto">
          <a:xfrm>
            <a:off x="8066088" y="1419225"/>
            <a:ext cx="2698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 name="Line 7"/>
          <p:cNvSpPr>
            <a:spLocks noChangeShapeType="1"/>
          </p:cNvSpPr>
          <p:nvPr/>
        </p:nvSpPr>
        <p:spPr bwMode="auto">
          <a:xfrm flipH="1" flipV="1">
            <a:off x="8078788" y="1446213"/>
            <a:ext cx="68262" cy="55562"/>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Text Box 8"/>
          <p:cNvSpPr txBox="1">
            <a:spLocks noChangeArrowheads="1"/>
          </p:cNvSpPr>
          <p:nvPr/>
        </p:nvSpPr>
        <p:spPr bwMode="auto">
          <a:xfrm>
            <a:off x="7207250" y="2293938"/>
            <a:ext cx="19367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2400" b="1">
                <a:latin typeface="Times New Roman" pitchFamily="18" charset="0"/>
              </a:rPr>
              <a:t>Source size</a:t>
            </a:r>
          </a:p>
          <a:p>
            <a:pPr>
              <a:spcBef>
                <a:spcPct val="0"/>
              </a:spcBef>
            </a:pPr>
            <a:r>
              <a:rPr lang="en-US" altLang="en-US" sz="2400" b="1">
                <a:latin typeface="Times" charset="0"/>
              </a:rPr>
              <a:t>    </a:t>
            </a:r>
            <a:r>
              <a:rPr lang="en-US" altLang="en-US" sz="2400" b="1">
                <a:latin typeface="Symbol" pitchFamily="18" charset="2"/>
              </a:rPr>
              <a:t>D</a:t>
            </a:r>
            <a:r>
              <a:rPr lang="en-US" altLang="en-US" sz="2400" b="1">
                <a:latin typeface="Times New Roman" pitchFamily="18" charset="0"/>
              </a:rPr>
              <a:t>x, </a:t>
            </a:r>
            <a:r>
              <a:rPr lang="en-US" altLang="en-US" sz="2400" b="1">
                <a:latin typeface="Symbol" pitchFamily="18" charset="2"/>
              </a:rPr>
              <a:t>D</a:t>
            </a:r>
            <a:r>
              <a:rPr lang="en-US" altLang="en-US" sz="2400" b="1">
                <a:latin typeface="Times New Roman" pitchFamily="18" charset="0"/>
              </a:rPr>
              <a:t>y</a:t>
            </a:r>
            <a:endParaRPr lang="en-US" altLang="en-US" sz="2400" b="1">
              <a:latin typeface="Times" charset="0"/>
            </a:endParaRPr>
          </a:p>
        </p:txBody>
      </p:sp>
      <p:sp>
        <p:nvSpPr>
          <p:cNvPr id="11" name="Freeform 9"/>
          <p:cNvSpPr>
            <a:spLocks/>
          </p:cNvSpPr>
          <p:nvPr/>
        </p:nvSpPr>
        <p:spPr bwMode="auto">
          <a:xfrm>
            <a:off x="1270000" y="5062538"/>
            <a:ext cx="1104900" cy="539750"/>
          </a:xfrm>
          <a:custGeom>
            <a:avLst/>
            <a:gdLst>
              <a:gd name="T0" fmla="*/ 696 w 696"/>
              <a:gd name="T1" fmla="*/ 336 h 340"/>
              <a:gd name="T2" fmla="*/ 481 w 696"/>
              <a:gd name="T3" fmla="*/ 284 h 340"/>
              <a:gd name="T4" fmla="*/ 0 w 696"/>
              <a:gd name="T5" fmla="*/ 0 h 340"/>
            </a:gdLst>
            <a:ahLst/>
            <a:cxnLst>
              <a:cxn ang="0">
                <a:pos x="T0" y="T1"/>
              </a:cxn>
              <a:cxn ang="0">
                <a:pos x="T2" y="T3"/>
              </a:cxn>
              <a:cxn ang="0">
                <a:pos x="T4" y="T5"/>
              </a:cxn>
            </a:cxnLst>
            <a:rect l="0" t="0" r="r" b="b"/>
            <a:pathLst>
              <a:path w="696" h="340">
                <a:moveTo>
                  <a:pt x="696" y="336"/>
                </a:moveTo>
                <a:cubicBezTo>
                  <a:pt x="646" y="338"/>
                  <a:pt x="597" y="340"/>
                  <a:pt x="481" y="284"/>
                </a:cubicBezTo>
                <a:cubicBezTo>
                  <a:pt x="365" y="228"/>
                  <a:pt x="80" y="47"/>
                  <a:pt x="0"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 name="Line 10"/>
          <p:cNvSpPr>
            <a:spLocks noChangeShapeType="1"/>
          </p:cNvSpPr>
          <p:nvPr/>
        </p:nvSpPr>
        <p:spPr bwMode="auto">
          <a:xfrm>
            <a:off x="2184400" y="5568950"/>
            <a:ext cx="190500" cy="39688"/>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 name="Freeform 11"/>
          <p:cNvSpPr>
            <a:spLocks/>
          </p:cNvSpPr>
          <p:nvPr/>
        </p:nvSpPr>
        <p:spPr bwMode="auto">
          <a:xfrm>
            <a:off x="2811463" y="5637213"/>
            <a:ext cx="1296987" cy="123825"/>
          </a:xfrm>
          <a:custGeom>
            <a:avLst/>
            <a:gdLst>
              <a:gd name="T0" fmla="*/ 0 w 817"/>
              <a:gd name="T1" fmla="*/ 60 h 78"/>
              <a:gd name="T2" fmla="*/ 146 w 817"/>
              <a:gd name="T3" fmla="*/ 68 h 78"/>
              <a:gd name="T4" fmla="*/ 817 w 817"/>
              <a:gd name="T5" fmla="*/ 0 h 78"/>
            </a:gdLst>
            <a:ahLst/>
            <a:cxnLst>
              <a:cxn ang="0">
                <a:pos x="T0" y="T1"/>
              </a:cxn>
              <a:cxn ang="0">
                <a:pos x="T2" y="T3"/>
              </a:cxn>
              <a:cxn ang="0">
                <a:pos x="T4" y="T5"/>
              </a:cxn>
            </a:cxnLst>
            <a:rect l="0" t="0" r="r" b="b"/>
            <a:pathLst>
              <a:path w="817" h="78">
                <a:moveTo>
                  <a:pt x="0" y="60"/>
                </a:moveTo>
                <a:cubicBezTo>
                  <a:pt x="5" y="69"/>
                  <a:pt x="10" y="78"/>
                  <a:pt x="146" y="68"/>
                </a:cubicBezTo>
                <a:cubicBezTo>
                  <a:pt x="282" y="58"/>
                  <a:pt x="704" y="11"/>
                  <a:pt x="817" y="0"/>
                </a:cubicBezTo>
              </a:path>
            </a:pathLst>
          </a:custGeom>
          <a:noFill/>
          <a:ln w="5715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12"/>
          <p:cNvSpPr>
            <a:spLocks noChangeShapeType="1"/>
          </p:cNvSpPr>
          <p:nvPr/>
        </p:nvSpPr>
        <p:spPr bwMode="auto">
          <a:xfrm flipH="1" flipV="1">
            <a:off x="2797175" y="5745163"/>
            <a:ext cx="136525" cy="14287"/>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Text Box 13"/>
          <p:cNvSpPr txBox="1">
            <a:spLocks noChangeArrowheads="1"/>
          </p:cNvSpPr>
          <p:nvPr/>
        </p:nvSpPr>
        <p:spPr bwMode="auto">
          <a:xfrm>
            <a:off x="173038" y="4229100"/>
            <a:ext cx="2728912" cy="822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altLang="en-US" sz="2400" b="1">
                <a:latin typeface="Times New Roman" pitchFamily="18" charset="0"/>
              </a:rPr>
              <a:t>Source Divergence</a:t>
            </a:r>
          </a:p>
          <a:p>
            <a:pPr>
              <a:spcBef>
                <a:spcPct val="0"/>
              </a:spcBef>
            </a:pPr>
            <a:r>
              <a:rPr lang="en-US" altLang="en-US" sz="2400" b="1">
                <a:latin typeface="Times" charset="0"/>
              </a:rPr>
              <a:t>            </a:t>
            </a:r>
            <a:r>
              <a:rPr lang="en-US" altLang="en-US" sz="2400" b="1">
                <a:latin typeface="Symbol" pitchFamily="18" charset="2"/>
              </a:rPr>
              <a:t>Dq</a:t>
            </a:r>
            <a:r>
              <a:rPr lang="en-US" altLang="en-US" sz="2400" b="1" baseline="-25000">
                <a:latin typeface="Times New Roman" pitchFamily="18" charset="0"/>
              </a:rPr>
              <a:t>x</a:t>
            </a:r>
            <a:r>
              <a:rPr lang="en-US" altLang="en-US" sz="2400" b="1">
                <a:latin typeface="Times New Roman" pitchFamily="18" charset="0"/>
              </a:rPr>
              <a:t> , </a:t>
            </a:r>
            <a:r>
              <a:rPr lang="en-US" altLang="en-US" sz="2400" b="1">
                <a:latin typeface="Symbol" pitchFamily="18" charset="2"/>
              </a:rPr>
              <a:t>Dq</a:t>
            </a:r>
            <a:r>
              <a:rPr lang="en-US" altLang="en-US" sz="2400" b="1" baseline="-25000">
                <a:latin typeface="Times New Roman" pitchFamily="18" charset="0"/>
              </a:rPr>
              <a:t>y</a:t>
            </a:r>
            <a:endParaRPr lang="en-US" altLang="en-US" sz="2400" b="1" baseline="-25000">
              <a:latin typeface="Times" charset="0"/>
            </a:endParaRPr>
          </a:p>
        </p:txBody>
      </p:sp>
      <p:sp>
        <p:nvSpPr>
          <p:cNvPr id="16" name="Rectangle 2"/>
          <p:cNvSpPr txBox="1">
            <a:spLocks noChangeAspect="1" noChangeArrowheads="1"/>
          </p:cNvSpPr>
          <p:nvPr/>
        </p:nvSpPr>
        <p:spPr bwMode="auto">
          <a:xfrm>
            <a:off x="0" y="130175"/>
            <a:ext cx="8991600" cy="403225"/>
          </a:xfrm>
          <a:prstGeom prst="rect">
            <a:avLst/>
          </a:prstGeom>
          <a:noFill/>
          <a:ln w="9525">
            <a:noFill/>
            <a:miter lim="800000"/>
            <a:headEnd/>
            <a:tailEnd/>
          </a:ln>
        </p:spPr>
        <p:txBody>
          <a:bodyPr lIns="101882" tIns="50941" rIns="101882" bIns="50941"/>
          <a:lstStyle/>
          <a:p>
            <a:pPr algn="ctr">
              <a:lnSpc>
                <a:spcPct val="70000"/>
              </a:lnSpc>
            </a:pPr>
            <a:r>
              <a:rPr lang="en-US" sz="2400" b="1" dirty="0">
                <a:solidFill>
                  <a:srgbClr val="990033"/>
                </a:solidFill>
                <a:latin typeface="Arial" charset="0"/>
              </a:rPr>
              <a:t>R</a:t>
            </a:r>
            <a:r>
              <a:rPr lang="en-US" sz="2400" b="1" dirty="0" smtClean="0">
                <a:solidFill>
                  <a:srgbClr val="990033"/>
                </a:solidFill>
                <a:latin typeface="Arial" charset="0"/>
              </a:rPr>
              <a:t>adiation from an undulator</a:t>
            </a:r>
            <a:endParaRPr lang="en-US" sz="2400" b="1" dirty="0">
              <a:solidFill>
                <a:srgbClr val="990033"/>
              </a:solidFill>
              <a:latin typeface="Arial" charset="0"/>
            </a:endParaRPr>
          </a:p>
        </p:txBody>
      </p:sp>
    </p:spTree>
    <p:extLst>
      <p:ext uri="{BB962C8B-B14F-4D97-AF65-F5344CB8AC3E}">
        <p14:creationId xmlns:p14="http://schemas.microsoft.com/office/powerpoint/2010/main" val="369367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6</a:t>
            </a:fld>
            <a:endParaRPr lang="en-US">
              <a:solidFill>
                <a:prstClr val="black">
                  <a:tint val="75000"/>
                </a:prstClr>
              </a:solidFill>
            </a:endParaRPr>
          </a:p>
        </p:txBody>
      </p:sp>
      <p:sp>
        <p:nvSpPr>
          <p:cNvPr id="4" name="Rectangle 3"/>
          <p:cNvSpPr>
            <a:spLocks noChangeArrowheads="1"/>
          </p:cNvSpPr>
          <p:nvPr/>
        </p:nvSpPr>
        <p:spPr bwMode="auto">
          <a:xfrm>
            <a:off x="457200" y="164860"/>
            <a:ext cx="8012113"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70000"/>
              </a:lnSpc>
            </a:pPr>
            <a:r>
              <a:rPr lang="en-US" sz="3200" b="1" dirty="0" smtClean="0">
                <a:solidFill>
                  <a:srgbClr val="990033"/>
                </a:solidFill>
              </a:rPr>
              <a:t>Generational advances in beam </a:t>
            </a:r>
            <a:r>
              <a:rPr lang="en-US" sz="3200" b="1" dirty="0">
                <a:solidFill>
                  <a:srgbClr val="990033"/>
                </a:solidFill>
              </a:rPr>
              <a:t>b</a:t>
            </a:r>
            <a:r>
              <a:rPr lang="en-US" sz="3200" b="1" dirty="0" smtClean="0">
                <a:solidFill>
                  <a:srgbClr val="990033"/>
                </a:solidFill>
              </a:rPr>
              <a:t>rilliance</a:t>
            </a:r>
            <a:endParaRPr lang="en-US" sz="3200" b="1" dirty="0">
              <a:solidFill>
                <a:srgbClr val="990033"/>
              </a:solidFill>
            </a:endParaRPr>
          </a:p>
        </p:txBody>
      </p:sp>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6072188" cy="5385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a:spLocks noChangeArrowheads="1"/>
          </p:cNvSpPr>
          <p:nvPr/>
        </p:nvSpPr>
        <p:spPr bwMode="auto">
          <a:xfrm>
            <a:off x="6019800" y="3438962"/>
            <a:ext cx="695325" cy="219075"/>
          </a:xfrm>
          <a:prstGeom prst="ellipse">
            <a:avLst/>
          </a:prstGeom>
          <a:solidFill>
            <a:schemeClr val="bg1"/>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9" name="Freeform 18"/>
          <p:cNvSpPr>
            <a:spLocks/>
          </p:cNvSpPr>
          <p:nvPr/>
        </p:nvSpPr>
        <p:spPr bwMode="auto">
          <a:xfrm>
            <a:off x="2514600" y="5004237"/>
            <a:ext cx="2881313" cy="530225"/>
          </a:xfrm>
          <a:custGeom>
            <a:avLst/>
            <a:gdLst>
              <a:gd name="T0" fmla="*/ 0 w 1815"/>
              <a:gd name="T1" fmla="*/ 2147483647 h 243"/>
              <a:gd name="T2" fmla="*/ 2147483647 w 1815"/>
              <a:gd name="T3" fmla="*/ 2147483647 h 243"/>
              <a:gd name="T4" fmla="*/ 2147483647 w 1815"/>
              <a:gd name="T5" fmla="*/ 2147483647 h 243"/>
              <a:gd name="T6" fmla="*/ 2147483647 w 1815"/>
              <a:gd name="T7" fmla="*/ 2147483647 h 243"/>
              <a:gd name="T8" fmla="*/ 2147483647 w 1815"/>
              <a:gd name="T9" fmla="*/ 2147483647 h 243"/>
              <a:gd name="T10" fmla="*/ 2147483647 w 1815"/>
              <a:gd name="T11" fmla="*/ 2147483647 h 243"/>
              <a:gd name="T12" fmla="*/ 2147483647 w 1815"/>
              <a:gd name="T13" fmla="*/ 2147483647 h 2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5" h="243">
                <a:moveTo>
                  <a:pt x="0" y="227"/>
                </a:moveTo>
                <a:cubicBezTo>
                  <a:pt x="271" y="235"/>
                  <a:pt x="543" y="243"/>
                  <a:pt x="704" y="235"/>
                </a:cubicBezTo>
                <a:cubicBezTo>
                  <a:pt x="865" y="227"/>
                  <a:pt x="904" y="200"/>
                  <a:pt x="968" y="179"/>
                </a:cubicBezTo>
                <a:cubicBezTo>
                  <a:pt x="1032" y="158"/>
                  <a:pt x="1040" y="132"/>
                  <a:pt x="1088" y="107"/>
                </a:cubicBezTo>
                <a:cubicBezTo>
                  <a:pt x="1136" y="82"/>
                  <a:pt x="1149" y="44"/>
                  <a:pt x="1256" y="27"/>
                </a:cubicBezTo>
                <a:cubicBezTo>
                  <a:pt x="1363" y="10"/>
                  <a:pt x="1641" y="6"/>
                  <a:pt x="1728" y="3"/>
                </a:cubicBezTo>
                <a:cubicBezTo>
                  <a:pt x="1815" y="0"/>
                  <a:pt x="1795" y="5"/>
                  <a:pt x="1776" y="11"/>
                </a:cubicBezTo>
              </a:path>
            </a:pathLst>
          </a:custGeom>
          <a:noFill/>
          <a:ln w="38100"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Freeform 19"/>
          <p:cNvSpPr>
            <a:spLocks/>
          </p:cNvSpPr>
          <p:nvPr/>
        </p:nvSpPr>
        <p:spPr bwMode="auto">
          <a:xfrm>
            <a:off x="4114800" y="3134162"/>
            <a:ext cx="2374900" cy="1801813"/>
          </a:xfrm>
          <a:custGeom>
            <a:avLst/>
            <a:gdLst>
              <a:gd name="T0" fmla="*/ 0 w 1496"/>
              <a:gd name="T1" fmla="*/ 2147483647 h 1135"/>
              <a:gd name="T2" fmla="*/ 2147483647 w 1496"/>
              <a:gd name="T3" fmla="*/ 2147483647 h 1135"/>
              <a:gd name="T4" fmla="*/ 2147483647 w 1496"/>
              <a:gd name="T5" fmla="*/ 2147483647 h 1135"/>
              <a:gd name="T6" fmla="*/ 2147483647 w 1496"/>
              <a:gd name="T7" fmla="*/ 0 h 1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6" h="1135">
                <a:moveTo>
                  <a:pt x="0" y="1120"/>
                </a:moveTo>
                <a:cubicBezTo>
                  <a:pt x="40" y="1127"/>
                  <a:pt x="81" y="1135"/>
                  <a:pt x="200" y="976"/>
                </a:cubicBezTo>
                <a:cubicBezTo>
                  <a:pt x="319" y="817"/>
                  <a:pt x="496" y="331"/>
                  <a:pt x="712" y="168"/>
                </a:cubicBezTo>
                <a:cubicBezTo>
                  <a:pt x="928" y="5"/>
                  <a:pt x="1364" y="28"/>
                  <a:pt x="1496" y="0"/>
                </a:cubicBezTo>
              </a:path>
            </a:pathLst>
          </a:custGeom>
          <a:noFill/>
          <a:ln w="38100"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Freeform 20"/>
          <p:cNvSpPr>
            <a:spLocks/>
          </p:cNvSpPr>
          <p:nvPr/>
        </p:nvSpPr>
        <p:spPr bwMode="auto">
          <a:xfrm>
            <a:off x="5791200" y="1219200"/>
            <a:ext cx="1295400" cy="500063"/>
          </a:xfrm>
          <a:custGeom>
            <a:avLst/>
            <a:gdLst>
              <a:gd name="T0" fmla="*/ 0 w 816"/>
              <a:gd name="T1" fmla="*/ 2147483647 h 315"/>
              <a:gd name="T2" fmla="*/ 2147483647 w 816"/>
              <a:gd name="T3" fmla="*/ 2147483647 h 315"/>
              <a:gd name="T4" fmla="*/ 2147483647 w 816"/>
              <a:gd name="T5" fmla="*/ 2147483647 h 315"/>
              <a:gd name="T6" fmla="*/ 2147483647 w 816"/>
              <a:gd name="T7" fmla="*/ 2147483647 h 3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6" h="315">
                <a:moveTo>
                  <a:pt x="0" y="315"/>
                </a:moveTo>
                <a:cubicBezTo>
                  <a:pt x="38" y="220"/>
                  <a:pt x="77" y="126"/>
                  <a:pt x="200" y="75"/>
                </a:cubicBezTo>
                <a:cubicBezTo>
                  <a:pt x="323" y="24"/>
                  <a:pt x="656" y="22"/>
                  <a:pt x="736" y="11"/>
                </a:cubicBezTo>
                <a:cubicBezTo>
                  <a:pt x="816" y="0"/>
                  <a:pt x="688" y="11"/>
                  <a:pt x="680" y="11"/>
                </a:cubicBezTo>
              </a:path>
            </a:pathLst>
          </a:custGeom>
          <a:noFill/>
          <a:ln w="38100" cap="flat" cmpd="sng">
            <a:solidFill>
              <a:srgbClr val="FF33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Text Box 8"/>
          <p:cNvSpPr txBox="1">
            <a:spLocks noChangeArrowheads="1"/>
          </p:cNvSpPr>
          <p:nvPr/>
        </p:nvSpPr>
        <p:spPr bwMode="auto">
          <a:xfrm>
            <a:off x="5715000" y="984687"/>
            <a:ext cx="187325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dirty="0" smtClean="0">
                <a:solidFill>
                  <a:srgbClr val="FF3300"/>
                </a:solidFill>
              </a:rPr>
              <a:t>XFELs</a:t>
            </a:r>
            <a:endParaRPr lang="en-US" sz="1600" b="1" dirty="0">
              <a:solidFill>
                <a:srgbClr val="FF3300"/>
              </a:solidFill>
            </a:endParaRPr>
          </a:p>
        </p:txBody>
      </p:sp>
      <p:sp>
        <p:nvSpPr>
          <p:cNvPr id="23" name="Text Box 10"/>
          <p:cNvSpPr txBox="1">
            <a:spLocks noChangeArrowheads="1"/>
          </p:cNvSpPr>
          <p:nvPr/>
        </p:nvSpPr>
        <p:spPr bwMode="auto">
          <a:xfrm>
            <a:off x="4629150" y="5070911"/>
            <a:ext cx="134280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a:solidFill>
                  <a:srgbClr val="FF3300"/>
                </a:solidFill>
              </a:rPr>
              <a:t>X-ray Tubes</a:t>
            </a:r>
          </a:p>
        </p:txBody>
      </p:sp>
      <p:sp>
        <p:nvSpPr>
          <p:cNvPr id="24" name="Text Box 21"/>
          <p:cNvSpPr txBox="1">
            <a:spLocks noChangeArrowheads="1"/>
          </p:cNvSpPr>
          <p:nvPr/>
        </p:nvSpPr>
        <p:spPr bwMode="auto">
          <a:xfrm>
            <a:off x="5426356" y="4291616"/>
            <a:ext cx="72968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600" b="1" dirty="0" smtClean="0">
                <a:solidFill>
                  <a:srgbClr val="FF3300"/>
                </a:solidFill>
              </a:rPr>
              <a:t>CXLS</a:t>
            </a:r>
            <a:endParaRPr lang="en-US" sz="1600" b="1" dirty="0">
              <a:solidFill>
                <a:srgbClr val="FF3300"/>
              </a:solidFill>
            </a:endParaRPr>
          </a:p>
        </p:txBody>
      </p:sp>
      <p:sp>
        <p:nvSpPr>
          <p:cNvPr id="26" name="Rectangle 25"/>
          <p:cNvSpPr>
            <a:spLocks noChangeArrowheads="1"/>
          </p:cNvSpPr>
          <p:nvPr/>
        </p:nvSpPr>
        <p:spPr bwMode="auto">
          <a:xfrm>
            <a:off x="4419600" y="2273449"/>
            <a:ext cx="91440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pPr>
            <a:r>
              <a:rPr lang="en-US" sz="1600" b="1" dirty="0" smtClean="0">
                <a:solidFill>
                  <a:srgbClr val="FF3300"/>
                </a:solidFill>
                <a:latin typeface="Arial" panose="020B0604020202020204" pitchFamily="34" charset="0"/>
                <a:cs typeface="Arial" panose="020B0604020202020204" pitchFamily="34" charset="0"/>
              </a:rPr>
              <a:t>CXFEL</a:t>
            </a:r>
            <a:endParaRPr lang="en-US" sz="1600" b="1" dirty="0">
              <a:solidFill>
                <a:srgbClr val="FF3300"/>
              </a:solidFill>
              <a:latin typeface="Arial" panose="020B0604020202020204" pitchFamily="34" charset="0"/>
              <a:cs typeface="Arial" panose="020B0604020202020204" pitchFamily="34" charset="0"/>
            </a:endParaRPr>
          </a:p>
        </p:txBody>
      </p:sp>
      <p:sp>
        <p:nvSpPr>
          <p:cNvPr id="27" name="24-Point Star 26"/>
          <p:cNvSpPr/>
          <p:nvPr/>
        </p:nvSpPr>
        <p:spPr>
          <a:xfrm>
            <a:off x="5381847" y="2413437"/>
            <a:ext cx="256953" cy="228600"/>
          </a:xfrm>
          <a:prstGeom prst="star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24-Point Star 28"/>
          <p:cNvSpPr/>
          <p:nvPr/>
        </p:nvSpPr>
        <p:spPr>
          <a:xfrm>
            <a:off x="5172074" y="4339030"/>
            <a:ext cx="256953" cy="228600"/>
          </a:xfrm>
          <a:prstGeom prst="star2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9"/>
          <p:cNvSpPr txBox="1">
            <a:spLocks noChangeArrowheads="1"/>
          </p:cNvSpPr>
          <p:nvPr/>
        </p:nvSpPr>
        <p:spPr bwMode="auto">
          <a:xfrm>
            <a:off x="5473384" y="3219279"/>
            <a:ext cx="238601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b="1" dirty="0" smtClean="0">
                <a:solidFill>
                  <a:srgbClr val="FF3300"/>
                </a:solidFill>
              </a:rPr>
              <a:t>Synchrotron Radiation</a:t>
            </a:r>
            <a:endParaRPr lang="en-US" sz="1600" b="1" dirty="0">
              <a:solidFill>
                <a:srgbClr val="FF3300"/>
              </a:solidFill>
            </a:endParaRPr>
          </a:p>
        </p:txBody>
      </p:sp>
      <p:sp>
        <p:nvSpPr>
          <p:cNvPr id="34" name="Text Box 11"/>
          <p:cNvSpPr txBox="1">
            <a:spLocks noChangeArrowheads="1"/>
          </p:cNvSpPr>
          <p:nvPr/>
        </p:nvSpPr>
        <p:spPr bwMode="auto">
          <a:xfrm rot="16200000">
            <a:off x="6637338" y="4183062"/>
            <a:ext cx="16002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a:solidFill>
                  <a:srgbClr val="FF3300"/>
                </a:solidFill>
              </a:rPr>
              <a:t>Relativity</a:t>
            </a:r>
          </a:p>
        </p:txBody>
      </p:sp>
      <p:sp>
        <p:nvSpPr>
          <p:cNvPr id="35" name="Text Box 12"/>
          <p:cNvSpPr txBox="1">
            <a:spLocks noChangeArrowheads="1"/>
          </p:cNvSpPr>
          <p:nvPr/>
        </p:nvSpPr>
        <p:spPr bwMode="auto">
          <a:xfrm rot="16200000">
            <a:off x="6926653" y="1822183"/>
            <a:ext cx="1312862"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000" b="1" dirty="0">
                <a:solidFill>
                  <a:srgbClr val="FF3300"/>
                </a:solidFill>
              </a:rPr>
              <a:t>Coherent</a:t>
            </a:r>
          </a:p>
          <a:p>
            <a:pPr eaLnBrk="1" hangingPunct="1"/>
            <a:r>
              <a:rPr lang="en-US" sz="2000" b="1" dirty="0">
                <a:solidFill>
                  <a:srgbClr val="FF3300"/>
                </a:solidFill>
              </a:rPr>
              <a:t>Emission</a:t>
            </a:r>
          </a:p>
        </p:txBody>
      </p:sp>
      <p:sp>
        <p:nvSpPr>
          <p:cNvPr id="36" name="Line 13"/>
          <p:cNvSpPr>
            <a:spLocks noChangeShapeType="1"/>
          </p:cNvSpPr>
          <p:nvPr/>
        </p:nvSpPr>
        <p:spPr bwMode="auto">
          <a:xfrm flipV="1">
            <a:off x="7162800" y="1177925"/>
            <a:ext cx="0" cy="1981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
        <p:nvSpPr>
          <p:cNvPr id="37" name="Line 14"/>
          <p:cNvSpPr>
            <a:spLocks noChangeShapeType="1"/>
          </p:cNvSpPr>
          <p:nvPr/>
        </p:nvSpPr>
        <p:spPr bwMode="auto">
          <a:xfrm flipV="1">
            <a:off x="7162800" y="3581400"/>
            <a:ext cx="0" cy="21336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endParaRPr lang="en-US"/>
          </a:p>
        </p:txBody>
      </p:sp>
    </p:spTree>
    <p:extLst>
      <p:ext uri="{BB962C8B-B14F-4D97-AF65-F5344CB8AC3E}">
        <p14:creationId xmlns:p14="http://schemas.microsoft.com/office/powerpoint/2010/main" val="4998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7</a:t>
            </a:fld>
            <a:endParaRPr lang="en-US" dirty="0">
              <a:solidFill>
                <a:prstClr val="black">
                  <a:tint val="75000"/>
                </a:prst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038" y="998538"/>
            <a:ext cx="488632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152400" y="3303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en-US" altLang="en-US">
              <a:latin typeface="Arial" pitchFamily="34" charset="0"/>
            </a:endParaRPr>
          </a:p>
        </p:txBody>
      </p:sp>
      <p:sp>
        <p:nvSpPr>
          <p:cNvPr id="7" name="Rectangle 18"/>
          <p:cNvSpPr>
            <a:spLocks noChangeArrowheads="1"/>
          </p:cNvSpPr>
          <p:nvPr/>
        </p:nvSpPr>
        <p:spPr bwMode="auto">
          <a:xfrm>
            <a:off x="152400" y="3303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en-US" altLang="en-US">
              <a:latin typeface="Arial" pitchFamily="34" charset="0"/>
            </a:endParaRPr>
          </a:p>
        </p:txBody>
      </p:sp>
      <p:sp>
        <p:nvSpPr>
          <p:cNvPr id="8" name="Rectangle 20"/>
          <p:cNvSpPr>
            <a:spLocks noChangeArrowheads="1"/>
          </p:cNvSpPr>
          <p:nvPr/>
        </p:nvSpPr>
        <p:spPr bwMode="auto">
          <a:xfrm>
            <a:off x="152400" y="33035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endParaRPr lang="en-US" altLang="en-US">
              <a:latin typeface="Arial" pitchFamily="34" charset="0"/>
            </a:endParaRPr>
          </a:p>
        </p:txBody>
      </p:sp>
      <p:sp>
        <p:nvSpPr>
          <p:cNvPr id="9" name="Rectangle 22"/>
          <p:cNvSpPr>
            <a:spLocks noChangeArrowheads="1"/>
          </p:cNvSpPr>
          <p:nvPr/>
        </p:nvSpPr>
        <p:spPr bwMode="auto">
          <a:xfrm>
            <a:off x="838200" y="838200"/>
            <a:ext cx="3111500" cy="423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solidFill>
                  <a:srgbClr val="000099"/>
                </a:solidFill>
                <a:latin typeface="Arial" pitchFamily="34" charset="0"/>
              </a:rPr>
              <a:t>Undulator Radiation</a:t>
            </a:r>
          </a:p>
        </p:txBody>
      </p:sp>
      <p:pic>
        <p:nvPicPr>
          <p:cNvPr id="11" name="Picture 4" descr="laser_undulato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82650" y="4646613"/>
            <a:ext cx="348773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9"/>
          <p:cNvSpPr txBox="1">
            <a:spLocks noChangeArrowheads="1"/>
          </p:cNvSpPr>
          <p:nvPr/>
        </p:nvSpPr>
        <p:spPr bwMode="auto">
          <a:xfrm>
            <a:off x="3590925" y="4729163"/>
            <a:ext cx="11811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200">
                <a:latin typeface="Arial" pitchFamily="34" charset="0"/>
              </a:rPr>
              <a:t>X-ray radiation</a:t>
            </a:r>
          </a:p>
        </p:txBody>
      </p:sp>
      <p:sp>
        <p:nvSpPr>
          <p:cNvPr id="13" name="Text Box 10"/>
          <p:cNvSpPr txBox="1">
            <a:spLocks noChangeArrowheads="1"/>
          </p:cNvSpPr>
          <p:nvPr/>
        </p:nvSpPr>
        <p:spPr bwMode="auto">
          <a:xfrm>
            <a:off x="1741488" y="4479925"/>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200">
                <a:latin typeface="Arial" pitchFamily="34" charset="0"/>
              </a:rPr>
              <a:t>Laser field</a:t>
            </a:r>
          </a:p>
        </p:txBody>
      </p:sp>
      <p:sp>
        <p:nvSpPr>
          <p:cNvPr id="14" name="Line 11"/>
          <p:cNvSpPr>
            <a:spLocks noChangeShapeType="1"/>
          </p:cNvSpPr>
          <p:nvPr/>
        </p:nvSpPr>
        <p:spPr bwMode="auto">
          <a:xfrm flipH="1">
            <a:off x="1676400" y="4833938"/>
            <a:ext cx="419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12"/>
          <p:cNvSpPr txBox="1">
            <a:spLocks noChangeArrowheads="1"/>
          </p:cNvSpPr>
          <p:nvPr/>
        </p:nvSpPr>
        <p:spPr bwMode="auto">
          <a:xfrm>
            <a:off x="311150" y="5030788"/>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altLang="en-US" sz="1200">
                <a:latin typeface="Arial" pitchFamily="34" charset="0"/>
              </a:rPr>
              <a:t>Electron beam</a:t>
            </a:r>
          </a:p>
        </p:txBody>
      </p:sp>
      <p:sp>
        <p:nvSpPr>
          <p:cNvPr id="17" name="Rectangle 22"/>
          <p:cNvSpPr>
            <a:spLocks noChangeArrowheads="1"/>
          </p:cNvSpPr>
          <p:nvPr/>
        </p:nvSpPr>
        <p:spPr bwMode="auto">
          <a:xfrm>
            <a:off x="381000" y="3911600"/>
            <a:ext cx="4267200" cy="423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0"/>
              </a:spcBef>
              <a:defRPr sz="2400">
                <a:solidFill>
                  <a:schemeClr val="tx1"/>
                </a:solidFill>
                <a:latin typeface="Times New Roman" pitchFamily="18" charset="0"/>
              </a:defRPr>
            </a:lvl1pPr>
            <a:lvl2pPr marL="742950" indent="-285750">
              <a:spcBef>
                <a:spcPct val="0"/>
              </a:spcBef>
              <a:defRPr sz="2400">
                <a:solidFill>
                  <a:schemeClr val="tx1"/>
                </a:solidFill>
                <a:latin typeface="Times New Roman" pitchFamily="18" charset="0"/>
              </a:defRPr>
            </a:lvl2pPr>
            <a:lvl3pPr marL="1143000" indent="-228600">
              <a:spcBef>
                <a:spcPct val="0"/>
              </a:spcBef>
              <a:defRPr sz="2400">
                <a:solidFill>
                  <a:schemeClr val="tx1"/>
                </a:solidFill>
                <a:latin typeface="Times New Roman" pitchFamily="18" charset="0"/>
              </a:defRPr>
            </a:lvl3pPr>
            <a:lvl4pPr marL="1600200" indent="-228600">
              <a:spcBef>
                <a:spcPct val="0"/>
              </a:spcBef>
              <a:defRPr sz="2400">
                <a:solidFill>
                  <a:schemeClr val="tx1"/>
                </a:solidFill>
                <a:latin typeface="Times New Roman" pitchFamily="18" charset="0"/>
              </a:defRPr>
            </a:lvl4pPr>
            <a:lvl5pPr marL="2057400" indent="-228600">
              <a:spcBef>
                <a:spcPct val="0"/>
              </a:spcBef>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altLang="en-US" b="1">
                <a:solidFill>
                  <a:srgbClr val="000099"/>
                </a:solidFill>
                <a:latin typeface="Arial" pitchFamily="34" charset="0"/>
              </a:rPr>
              <a:t>Inverse Compton Scattering</a:t>
            </a:r>
          </a:p>
        </p:txBody>
      </p:sp>
      <p:sp>
        <p:nvSpPr>
          <p:cNvPr id="23" name="TextBox 22"/>
          <p:cNvSpPr txBox="1"/>
          <p:nvPr/>
        </p:nvSpPr>
        <p:spPr>
          <a:xfrm>
            <a:off x="5242988" y="2461350"/>
            <a:ext cx="3672412" cy="2062103"/>
          </a:xfrm>
          <a:prstGeom prst="rect">
            <a:avLst/>
          </a:prstGeom>
          <a:solidFill>
            <a:schemeClr val="accent6">
              <a:lumMod val="40000"/>
              <a:lumOff val="60000"/>
            </a:schemeClr>
          </a:solidFill>
        </p:spPr>
        <p:txBody>
          <a:bodyPr wrap="square" rtlCol="0">
            <a:spAutoFit/>
          </a:bodyPr>
          <a:lstStyle/>
          <a:p>
            <a:pPr>
              <a:spcAft>
                <a:spcPts val="1200"/>
              </a:spcAft>
            </a:pPr>
            <a:r>
              <a:rPr lang="en-US" dirty="0" smtClean="0"/>
              <a:t>Laser wavelength is 10,000X shorter than undulator period</a:t>
            </a:r>
          </a:p>
          <a:p>
            <a:pPr marL="285750" indent="-285750">
              <a:spcAft>
                <a:spcPts val="1200"/>
              </a:spcAft>
              <a:buFont typeface="Wingdings" panose="05000000000000000000" pitchFamily="2" charset="2"/>
              <a:buChar char="Ø"/>
            </a:pPr>
            <a:r>
              <a:rPr lang="en-US" dirty="0" smtClean="0"/>
              <a:t>Electron energy is 100X lower for same x-rays</a:t>
            </a:r>
          </a:p>
          <a:p>
            <a:pPr marL="285750" indent="-285750">
              <a:spcAft>
                <a:spcPts val="1200"/>
              </a:spcAft>
              <a:buFont typeface="Wingdings" panose="05000000000000000000" pitchFamily="2" charset="2"/>
              <a:buChar char="Ø"/>
            </a:pPr>
            <a:r>
              <a:rPr lang="en-US" dirty="0" smtClean="0"/>
              <a:t>Facility size and cost is 100X lower ($1B -&gt; $10M)</a:t>
            </a:r>
            <a:endParaRPr lang="en-US" dirty="0"/>
          </a:p>
        </p:txBody>
      </p:sp>
      <p:sp>
        <p:nvSpPr>
          <p:cNvPr id="24" name="Text Box 3"/>
          <p:cNvSpPr txBox="1">
            <a:spLocks noChangeArrowheads="1"/>
          </p:cNvSpPr>
          <p:nvPr/>
        </p:nvSpPr>
        <p:spPr bwMode="auto">
          <a:xfrm>
            <a:off x="8890" y="86360"/>
            <a:ext cx="9058910" cy="53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882" tIns="50941" rIns="101882" bIns="5094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dirty="0" smtClean="0">
                <a:solidFill>
                  <a:srgbClr val="990033"/>
                </a:solidFill>
              </a:rPr>
              <a:t>How to make a compact source?</a:t>
            </a:r>
            <a:endParaRPr lang="en-US" sz="2800" b="1" dirty="0">
              <a:solidFill>
                <a:srgbClr val="990033"/>
              </a:solidFill>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2600948367"/>
              </p:ext>
            </p:extLst>
          </p:nvPr>
        </p:nvGraphicFramePr>
        <p:xfrm>
          <a:off x="5943600" y="1357312"/>
          <a:ext cx="1387475" cy="811213"/>
        </p:xfrm>
        <a:graphic>
          <a:graphicData uri="http://schemas.openxmlformats.org/presentationml/2006/ole">
            <mc:AlternateContent xmlns:mc="http://schemas.openxmlformats.org/markup-compatibility/2006">
              <mc:Choice xmlns:v="urn:schemas-microsoft-com:vml" Requires="v">
                <p:oleObj spid="_x0000_s1115" name="Equation" r:id="rId5" imgW="736560" imgH="431640" progId="Equation.DSMT4">
                  <p:embed/>
                </p:oleObj>
              </mc:Choice>
              <mc:Fallback>
                <p:oleObj name="Equation" r:id="rId5" imgW="736560" imgH="431640" progId="Equation.DSMT4">
                  <p:embed/>
                  <p:pic>
                    <p:nvPicPr>
                      <p:cNvPr id="0" name=""/>
                      <p:cNvPicPr>
                        <a:picLocks noChangeAspect="1" noChangeArrowheads="1"/>
                      </p:cNvPicPr>
                      <p:nvPr/>
                    </p:nvPicPr>
                    <p:blipFill>
                      <a:blip r:embed="rId6"/>
                      <a:srcRect/>
                      <a:stretch>
                        <a:fillRect/>
                      </a:stretch>
                    </p:blipFill>
                    <p:spPr bwMode="auto">
                      <a:xfrm>
                        <a:off x="5943600" y="1357312"/>
                        <a:ext cx="138747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7204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8</a:t>
            </a:fld>
            <a:endParaRPr lang="en-US" dirty="0">
              <a:solidFill>
                <a:prstClr val="black">
                  <a:tint val="75000"/>
                </a:prstClr>
              </a:solidFill>
            </a:endParaRPr>
          </a:p>
        </p:txBody>
      </p:sp>
      <p:sp>
        <p:nvSpPr>
          <p:cNvPr id="228" name="Rectangle 2"/>
          <p:cNvSpPr txBox="1">
            <a:spLocks noChangeArrowheads="1"/>
          </p:cNvSpPr>
          <p:nvPr/>
        </p:nvSpPr>
        <p:spPr bwMode="auto">
          <a:xfrm>
            <a:off x="76200" y="76200"/>
            <a:ext cx="8991600" cy="550862"/>
          </a:xfrm>
          <a:prstGeom prst="rect">
            <a:avLst/>
          </a:prstGeom>
          <a:noFill/>
          <a:ln w="9525">
            <a:noFill/>
            <a:miter lim="800000"/>
            <a:headEnd/>
            <a:tailEnd/>
          </a:ln>
        </p:spPr>
        <p:txBody>
          <a:bodyPr lIns="82058" tIns="41029" rIns="82058" bIns="41029"/>
          <a:lstStyle/>
          <a:p>
            <a:pPr algn="ctr"/>
            <a:r>
              <a:rPr lang="en-US" sz="3600" b="1" dirty="0">
                <a:solidFill>
                  <a:srgbClr val="990033"/>
                </a:solidFill>
                <a:latin typeface="Arial" charset="0"/>
              </a:rPr>
              <a:t>Basic Layout for ICS</a:t>
            </a:r>
          </a:p>
        </p:txBody>
      </p:sp>
      <p:grpSp>
        <p:nvGrpSpPr>
          <p:cNvPr id="100" name="Group 99"/>
          <p:cNvGrpSpPr/>
          <p:nvPr/>
        </p:nvGrpSpPr>
        <p:grpSpPr>
          <a:xfrm>
            <a:off x="914400" y="1524000"/>
            <a:ext cx="7239000" cy="3429000"/>
            <a:chOff x="914400" y="1143000"/>
            <a:chExt cx="7239000" cy="3429000"/>
          </a:xfrm>
        </p:grpSpPr>
        <p:grpSp>
          <p:nvGrpSpPr>
            <p:cNvPr id="102" name="Group 101"/>
            <p:cNvGrpSpPr/>
            <p:nvPr/>
          </p:nvGrpSpPr>
          <p:grpSpPr bwMode="auto">
            <a:xfrm>
              <a:off x="995020" y="2003480"/>
              <a:ext cx="465138" cy="511120"/>
              <a:chOff x="4876800" y="3489371"/>
              <a:chExt cx="465138" cy="511175"/>
            </a:xfrm>
            <a:solidFill>
              <a:schemeClr val="accent2"/>
            </a:solidFill>
          </p:grpSpPr>
          <p:sp>
            <p:nvSpPr>
              <p:cNvPr id="221" name="Rectangle 220"/>
              <p:cNvSpPr/>
              <p:nvPr/>
            </p:nvSpPr>
            <p:spPr bwMode="auto">
              <a:xfrm>
                <a:off x="4876800" y="3489371"/>
                <a:ext cx="404813" cy="511175"/>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22" name="Rectangle 221"/>
              <p:cNvSpPr/>
              <p:nvPr/>
            </p:nvSpPr>
            <p:spPr bwMode="auto">
              <a:xfrm>
                <a:off x="4953000" y="3543346"/>
                <a:ext cx="266700" cy="39687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25" name="Round Single Corner Rectangle 224"/>
              <p:cNvSpPr/>
              <p:nvPr/>
            </p:nvSpPr>
            <p:spPr bwMode="auto">
              <a:xfrm flipH="1">
                <a:off x="5113338" y="3802108"/>
                <a:ext cx="106362" cy="138113"/>
              </a:xfrm>
              <a:prstGeom prst="round1Rect">
                <a:avLst>
                  <a:gd name="adj" fmla="val 35306"/>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26" name="Round Single Corner Rectangle 225"/>
              <p:cNvSpPr/>
              <p:nvPr/>
            </p:nvSpPr>
            <p:spPr bwMode="auto">
              <a:xfrm flipH="1" flipV="1">
                <a:off x="5113338" y="3543346"/>
                <a:ext cx="106362" cy="136525"/>
              </a:xfrm>
              <a:prstGeom prst="round1Rect">
                <a:avLst>
                  <a:gd name="adj" fmla="val 35306"/>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27" name="Rectangle 226"/>
              <p:cNvSpPr/>
              <p:nvPr/>
            </p:nvSpPr>
            <p:spPr bwMode="auto">
              <a:xfrm>
                <a:off x="5219700" y="3627483"/>
                <a:ext cx="122238" cy="52388"/>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30" name="Rectangle 229"/>
              <p:cNvSpPr/>
              <p:nvPr/>
            </p:nvSpPr>
            <p:spPr bwMode="auto">
              <a:xfrm>
                <a:off x="5219700" y="3802108"/>
                <a:ext cx="122238" cy="53975"/>
              </a:xfrm>
              <a:prstGeom prst="rect">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31" name="Rectangle 230"/>
              <p:cNvSpPr/>
              <p:nvPr/>
            </p:nvSpPr>
            <p:spPr bwMode="auto">
              <a:xfrm>
                <a:off x="5197475" y="3679871"/>
                <a:ext cx="114300" cy="122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grpSp>
        <p:grpSp>
          <p:nvGrpSpPr>
            <p:cNvPr id="103" name="Group 102"/>
            <p:cNvGrpSpPr/>
            <p:nvPr/>
          </p:nvGrpSpPr>
          <p:grpSpPr>
            <a:xfrm>
              <a:off x="1524000" y="2030440"/>
              <a:ext cx="228600" cy="457200"/>
              <a:chOff x="4419600" y="1447800"/>
              <a:chExt cx="76200" cy="457200"/>
            </a:xfrm>
          </p:grpSpPr>
          <p:grpSp>
            <p:nvGrpSpPr>
              <p:cNvPr id="202" name="Group 201"/>
              <p:cNvGrpSpPr/>
              <p:nvPr/>
            </p:nvGrpSpPr>
            <p:grpSpPr>
              <a:xfrm>
                <a:off x="4419600" y="1447800"/>
                <a:ext cx="76200" cy="152400"/>
                <a:chOff x="5943600" y="914400"/>
                <a:chExt cx="685800" cy="762000"/>
              </a:xfrm>
              <a:solidFill>
                <a:schemeClr val="bg1"/>
              </a:solidFill>
            </p:grpSpPr>
            <p:sp>
              <p:nvSpPr>
                <p:cNvPr id="215" name="Rectangle 214"/>
                <p:cNvSpPr/>
                <p:nvPr/>
              </p:nvSpPr>
              <p:spPr>
                <a:xfrm>
                  <a:off x="5943600" y="914400"/>
                  <a:ext cx="685800" cy="7620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cxnSp>
              <p:nvCxnSpPr>
                <p:cNvPr id="216" name="Straight Connector 215"/>
                <p:cNvCxnSpPr/>
                <p:nvPr/>
              </p:nvCxnSpPr>
              <p:spPr>
                <a:xfrm>
                  <a:off x="5943600" y="914400"/>
                  <a:ext cx="685800" cy="7620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5943600" y="914400"/>
                  <a:ext cx="685800" cy="7620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p:nvGrpSpPr>
            <p:grpSpPr>
              <a:xfrm>
                <a:off x="4419600" y="1752600"/>
                <a:ext cx="76200" cy="152400"/>
                <a:chOff x="5943600" y="914400"/>
                <a:chExt cx="685800" cy="762000"/>
              </a:xfrm>
              <a:solidFill>
                <a:schemeClr val="bg1"/>
              </a:solidFill>
            </p:grpSpPr>
            <p:sp>
              <p:nvSpPr>
                <p:cNvPr id="207" name="Rectangle 206"/>
                <p:cNvSpPr/>
                <p:nvPr/>
              </p:nvSpPr>
              <p:spPr>
                <a:xfrm>
                  <a:off x="5943600" y="914400"/>
                  <a:ext cx="685800" cy="762000"/>
                </a:xfrm>
                <a:prstGeom prst="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rgbClr val="FF0000"/>
                    </a:solidFill>
                  </a:endParaRPr>
                </a:p>
              </p:txBody>
            </p:sp>
            <p:cxnSp>
              <p:nvCxnSpPr>
                <p:cNvPr id="210" name="Straight Connector 209"/>
                <p:cNvCxnSpPr/>
                <p:nvPr/>
              </p:nvCxnSpPr>
              <p:spPr>
                <a:xfrm>
                  <a:off x="5943600" y="914400"/>
                  <a:ext cx="685800" cy="7620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a:off x="5943600" y="914400"/>
                  <a:ext cx="685800" cy="762000"/>
                </a:xfrm>
                <a:prstGeom prst="line">
                  <a:avLst/>
                </a:prstGeom>
                <a:grpFill/>
                <a:ln>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04" name="Group 103"/>
            <p:cNvGrpSpPr/>
            <p:nvPr/>
          </p:nvGrpSpPr>
          <p:grpSpPr>
            <a:xfrm>
              <a:off x="1905001" y="2057400"/>
              <a:ext cx="1981200" cy="385715"/>
              <a:chOff x="2301875" y="2209800"/>
              <a:chExt cx="2422525" cy="385715"/>
            </a:xfrm>
          </p:grpSpPr>
          <p:sp>
            <p:nvSpPr>
              <p:cNvPr id="166" name="Round Single Corner Rectangle 165"/>
              <p:cNvSpPr/>
              <p:nvPr/>
            </p:nvSpPr>
            <p:spPr bwMode="auto">
              <a:xfrm flipH="1">
                <a:off x="4468812" y="2439972"/>
                <a:ext cx="119063" cy="153970"/>
              </a:xfrm>
              <a:prstGeom prst="round1Rect">
                <a:avLst>
                  <a:gd name="adj" fmla="val 353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67" name="Round Single Corner Rectangle 166"/>
              <p:cNvSpPr/>
              <p:nvPr/>
            </p:nvSpPr>
            <p:spPr bwMode="auto">
              <a:xfrm flipH="1" flipV="1">
                <a:off x="4468812" y="2209801"/>
                <a:ext cx="119063" cy="153971"/>
              </a:xfrm>
              <a:prstGeom prst="round1Rect">
                <a:avLst>
                  <a:gd name="adj" fmla="val 353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68" name="Rectangle 167"/>
              <p:cNvSpPr/>
              <p:nvPr/>
            </p:nvSpPr>
            <p:spPr bwMode="auto">
              <a:xfrm>
                <a:off x="4587875" y="2303454"/>
                <a:ext cx="136525" cy="603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69" name="Rectangle 168"/>
              <p:cNvSpPr/>
              <p:nvPr/>
            </p:nvSpPr>
            <p:spPr bwMode="auto">
              <a:xfrm>
                <a:off x="4587875" y="2439972"/>
                <a:ext cx="136525" cy="603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3" name="Round Same Side Corner Rectangle 172"/>
              <p:cNvSpPr/>
              <p:nvPr/>
            </p:nvSpPr>
            <p:spPr bwMode="auto">
              <a:xfrm>
                <a:off x="2643187" y="24399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4" name="Round Same Side Corner Rectangle 173"/>
              <p:cNvSpPr/>
              <p:nvPr/>
            </p:nvSpPr>
            <p:spPr bwMode="auto">
              <a:xfrm rot="10800000">
                <a:off x="2643187" y="2209800"/>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5" name="Round Single Corner Rectangle 174"/>
              <p:cNvSpPr/>
              <p:nvPr/>
            </p:nvSpPr>
            <p:spPr bwMode="auto">
              <a:xfrm>
                <a:off x="2438400" y="2439972"/>
                <a:ext cx="119062" cy="153971"/>
              </a:xfrm>
              <a:prstGeom prst="round1Rect">
                <a:avLst>
                  <a:gd name="adj" fmla="val 353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6" name="Round Single Corner Rectangle 175"/>
              <p:cNvSpPr/>
              <p:nvPr/>
            </p:nvSpPr>
            <p:spPr bwMode="auto">
              <a:xfrm flipV="1">
                <a:off x="2438400" y="2209801"/>
                <a:ext cx="119062" cy="153971"/>
              </a:xfrm>
              <a:prstGeom prst="round1Rect">
                <a:avLst>
                  <a:gd name="adj" fmla="val 3530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7" name="Rectangle 176"/>
              <p:cNvSpPr/>
              <p:nvPr/>
            </p:nvSpPr>
            <p:spPr bwMode="auto">
              <a:xfrm>
                <a:off x="2301875" y="2303454"/>
                <a:ext cx="136525" cy="603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8" name="Rectangle 177"/>
              <p:cNvSpPr/>
              <p:nvPr/>
            </p:nvSpPr>
            <p:spPr bwMode="auto">
              <a:xfrm>
                <a:off x="2301875" y="2439972"/>
                <a:ext cx="136525" cy="6031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79" name="Round Same Side Corner Rectangle 178"/>
              <p:cNvSpPr/>
              <p:nvPr/>
            </p:nvSpPr>
            <p:spPr bwMode="auto">
              <a:xfrm>
                <a:off x="2853696" y="24399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0" name="Round Same Side Corner Rectangle 179"/>
              <p:cNvSpPr/>
              <p:nvPr/>
            </p:nvSpPr>
            <p:spPr bwMode="auto">
              <a:xfrm rot="10800000">
                <a:off x="2853696" y="2209800"/>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2" name="Round Same Side Corner Rectangle 181"/>
              <p:cNvSpPr/>
              <p:nvPr/>
            </p:nvSpPr>
            <p:spPr bwMode="auto">
              <a:xfrm>
                <a:off x="3051175" y="2438401"/>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3" name="Round Same Side Corner Rectangle 182"/>
              <p:cNvSpPr/>
              <p:nvPr/>
            </p:nvSpPr>
            <p:spPr bwMode="auto">
              <a:xfrm rot="10800000">
                <a:off x="3051175" y="2209800"/>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4" name="Round Same Side Corner Rectangle 183"/>
              <p:cNvSpPr/>
              <p:nvPr/>
            </p:nvSpPr>
            <p:spPr bwMode="auto">
              <a:xfrm>
                <a:off x="3261684" y="2438401"/>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5" name="Round Same Side Corner Rectangle 184"/>
              <p:cNvSpPr/>
              <p:nvPr/>
            </p:nvSpPr>
            <p:spPr bwMode="auto">
              <a:xfrm rot="10800000">
                <a:off x="3261684" y="2209800"/>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7" name="Round Same Side Corner Rectangle 186"/>
              <p:cNvSpPr/>
              <p:nvPr/>
            </p:nvSpPr>
            <p:spPr bwMode="auto">
              <a:xfrm>
                <a:off x="3469315" y="2441544"/>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8" name="Round Same Side Corner Rectangle 187"/>
              <p:cNvSpPr/>
              <p:nvPr/>
            </p:nvSpPr>
            <p:spPr bwMode="auto">
              <a:xfrm rot="10800000">
                <a:off x="3469315" y="22113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89" name="Round Same Side Corner Rectangle 188"/>
              <p:cNvSpPr/>
              <p:nvPr/>
            </p:nvSpPr>
            <p:spPr bwMode="auto">
              <a:xfrm>
                <a:off x="3679824" y="2441544"/>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0" name="Round Same Side Corner Rectangle 189"/>
              <p:cNvSpPr/>
              <p:nvPr/>
            </p:nvSpPr>
            <p:spPr bwMode="auto">
              <a:xfrm rot="10800000">
                <a:off x="3679824" y="22113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1" name="Round Same Side Corner Rectangle 190"/>
              <p:cNvSpPr/>
              <p:nvPr/>
            </p:nvSpPr>
            <p:spPr bwMode="auto">
              <a:xfrm>
                <a:off x="3877303" y="2439973"/>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2" name="Round Same Side Corner Rectangle 191"/>
              <p:cNvSpPr/>
              <p:nvPr/>
            </p:nvSpPr>
            <p:spPr bwMode="auto">
              <a:xfrm rot="10800000">
                <a:off x="3877303" y="22113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3" name="Round Same Side Corner Rectangle 192"/>
              <p:cNvSpPr/>
              <p:nvPr/>
            </p:nvSpPr>
            <p:spPr bwMode="auto">
              <a:xfrm>
                <a:off x="4087812" y="2439973"/>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4" name="Round Same Side Corner Rectangle 193"/>
              <p:cNvSpPr/>
              <p:nvPr/>
            </p:nvSpPr>
            <p:spPr bwMode="auto">
              <a:xfrm rot="10800000">
                <a:off x="4087812" y="22113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8" name="Round Same Side Corner Rectangle 197"/>
              <p:cNvSpPr/>
              <p:nvPr/>
            </p:nvSpPr>
            <p:spPr bwMode="auto">
              <a:xfrm>
                <a:off x="4283075" y="2439973"/>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9" name="Round Same Side Corner Rectangle 198"/>
              <p:cNvSpPr/>
              <p:nvPr/>
            </p:nvSpPr>
            <p:spPr bwMode="auto">
              <a:xfrm rot="10800000">
                <a:off x="4283075" y="2211372"/>
                <a:ext cx="119063" cy="153971"/>
              </a:xfrm>
              <a:prstGeom prst="round2SameRect">
                <a:avLst>
                  <a:gd name="adj1" fmla="val 37483"/>
                  <a:gd name="adj2"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00"/>
              </a:p>
            </p:txBody>
          </p:sp>
          <p:cxnSp>
            <p:nvCxnSpPr>
              <p:cNvPr id="200" name="Straight Connector 199"/>
              <p:cNvCxnSpPr>
                <a:stCxn id="176" idx="2"/>
                <a:endCxn id="167" idx="2"/>
              </p:cNvCxnSpPr>
              <p:nvPr/>
            </p:nvCxnSpPr>
            <p:spPr>
              <a:xfrm>
                <a:off x="2497931" y="2209801"/>
                <a:ext cx="203041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a:stCxn id="175" idx="2"/>
                <a:endCxn id="166" idx="2"/>
              </p:cNvCxnSpPr>
              <p:nvPr/>
            </p:nvCxnSpPr>
            <p:spPr>
              <a:xfrm flipV="1">
                <a:off x="2497931" y="2593942"/>
                <a:ext cx="2030412" cy="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5" name="TextBox 104"/>
            <p:cNvSpPr txBox="1">
              <a:spLocks noChangeArrowheads="1"/>
            </p:cNvSpPr>
            <p:nvPr/>
          </p:nvSpPr>
          <p:spPr bwMode="auto">
            <a:xfrm>
              <a:off x="914400" y="1673423"/>
              <a:ext cx="914400" cy="307777"/>
            </a:xfrm>
            <a:prstGeom prst="rect">
              <a:avLst/>
            </a:prstGeom>
            <a:noFill/>
            <a:ln w="9525">
              <a:noFill/>
              <a:miter lim="800000"/>
              <a:headEnd/>
              <a:tailEnd/>
            </a:ln>
          </p:spPr>
          <p:txBody>
            <a:bodyPr wrap="square">
              <a:spAutoFit/>
            </a:bodyPr>
            <a:lstStyle/>
            <a:p>
              <a:r>
                <a:rPr lang="en-US" sz="1400" dirty="0" smtClean="0">
                  <a:latin typeface="Arial" charset="0"/>
                </a:rPr>
                <a:t>RF gun</a:t>
              </a:r>
              <a:endParaRPr lang="en-US" sz="1400" dirty="0">
                <a:latin typeface="Arial" charset="0"/>
              </a:endParaRPr>
            </a:p>
          </p:txBody>
        </p:sp>
        <p:sp>
          <p:nvSpPr>
            <p:cNvPr id="106" name="TextBox 104"/>
            <p:cNvSpPr txBox="1">
              <a:spLocks noChangeArrowheads="1"/>
            </p:cNvSpPr>
            <p:nvPr/>
          </p:nvSpPr>
          <p:spPr bwMode="auto">
            <a:xfrm>
              <a:off x="2057400" y="1749623"/>
              <a:ext cx="1676400" cy="307777"/>
            </a:xfrm>
            <a:prstGeom prst="rect">
              <a:avLst/>
            </a:prstGeom>
            <a:noFill/>
            <a:ln w="9525">
              <a:noFill/>
              <a:miter lim="800000"/>
              <a:headEnd/>
              <a:tailEnd/>
            </a:ln>
          </p:spPr>
          <p:txBody>
            <a:bodyPr wrap="square">
              <a:spAutoFit/>
            </a:bodyPr>
            <a:lstStyle/>
            <a:p>
              <a:pPr algn="ctr"/>
              <a:r>
                <a:rPr lang="en-US" sz="1400" dirty="0" smtClean="0">
                  <a:latin typeface="Arial" charset="0"/>
                </a:rPr>
                <a:t>1 meter long linac</a:t>
              </a:r>
              <a:endParaRPr lang="en-US" sz="1400" dirty="0">
                <a:latin typeface="Arial" charset="0"/>
              </a:endParaRPr>
            </a:p>
          </p:txBody>
        </p:sp>
        <p:cxnSp>
          <p:nvCxnSpPr>
            <p:cNvPr id="107" name="Straight Connector 106"/>
            <p:cNvCxnSpPr/>
            <p:nvPr/>
          </p:nvCxnSpPr>
          <p:spPr>
            <a:xfrm>
              <a:off x="1066800" y="2258290"/>
              <a:ext cx="5029200" cy="27710"/>
            </a:xfrm>
            <a:prstGeom prst="line">
              <a:avLst/>
            </a:prstGeom>
          </p:spPr>
          <p:style>
            <a:lnRef idx="1">
              <a:schemeClr val="accent1"/>
            </a:lnRef>
            <a:fillRef idx="0">
              <a:schemeClr val="accent1"/>
            </a:fillRef>
            <a:effectRef idx="0">
              <a:schemeClr val="accent1"/>
            </a:effectRef>
            <a:fontRef idx="minor">
              <a:schemeClr val="tx1"/>
            </a:fontRef>
          </p:style>
        </p:cxnSp>
        <p:sp>
          <p:nvSpPr>
            <p:cNvPr id="108" name="TextBox 104"/>
            <p:cNvSpPr txBox="1">
              <a:spLocks noChangeArrowheads="1"/>
            </p:cNvSpPr>
            <p:nvPr/>
          </p:nvSpPr>
          <p:spPr bwMode="auto">
            <a:xfrm>
              <a:off x="3657600" y="1600200"/>
              <a:ext cx="1257300" cy="307777"/>
            </a:xfrm>
            <a:prstGeom prst="rect">
              <a:avLst/>
            </a:prstGeom>
            <a:noFill/>
            <a:ln w="9525">
              <a:noFill/>
              <a:miter lim="800000"/>
              <a:headEnd/>
              <a:tailEnd/>
            </a:ln>
          </p:spPr>
          <p:txBody>
            <a:bodyPr wrap="square">
              <a:spAutoFit/>
            </a:bodyPr>
            <a:lstStyle/>
            <a:p>
              <a:pPr algn="ctr"/>
              <a:r>
                <a:rPr lang="en-US" sz="1400" dirty="0" smtClean="0">
                  <a:latin typeface="Arial" charset="0"/>
                </a:rPr>
                <a:t>Quads</a:t>
              </a:r>
              <a:endParaRPr lang="en-US" sz="1400" dirty="0">
                <a:latin typeface="Arial" charset="0"/>
              </a:endParaRPr>
            </a:p>
          </p:txBody>
        </p:sp>
        <p:sp>
          <p:nvSpPr>
            <p:cNvPr id="115" name="TextBox 104"/>
            <p:cNvSpPr txBox="1">
              <a:spLocks noChangeArrowheads="1"/>
            </p:cNvSpPr>
            <p:nvPr/>
          </p:nvSpPr>
          <p:spPr bwMode="auto">
            <a:xfrm>
              <a:off x="4953000" y="1752600"/>
              <a:ext cx="990600" cy="307777"/>
            </a:xfrm>
            <a:prstGeom prst="rect">
              <a:avLst/>
            </a:prstGeom>
            <a:noFill/>
            <a:ln w="9525">
              <a:noFill/>
              <a:miter lim="800000"/>
              <a:headEnd/>
              <a:tailEnd/>
            </a:ln>
          </p:spPr>
          <p:txBody>
            <a:bodyPr wrap="square">
              <a:spAutoFit/>
            </a:bodyPr>
            <a:lstStyle/>
            <a:p>
              <a:pPr algn="ctr"/>
              <a:r>
                <a:rPr lang="en-US" sz="1400" dirty="0" smtClean="0">
                  <a:latin typeface="Arial" charset="0"/>
                </a:rPr>
                <a:t>Dipole</a:t>
              </a:r>
              <a:endParaRPr lang="en-US" sz="1400" dirty="0">
                <a:latin typeface="Arial" charset="0"/>
              </a:endParaRPr>
            </a:p>
          </p:txBody>
        </p:sp>
        <p:sp>
          <p:nvSpPr>
            <p:cNvPr id="116" name="Explosion 1 115"/>
            <p:cNvSpPr/>
            <p:nvPr/>
          </p:nvSpPr>
          <p:spPr>
            <a:xfrm>
              <a:off x="4726502" y="2126675"/>
              <a:ext cx="228600" cy="3048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17" name="TextBox 104"/>
            <p:cNvSpPr txBox="1">
              <a:spLocks noChangeArrowheads="1"/>
            </p:cNvSpPr>
            <p:nvPr/>
          </p:nvSpPr>
          <p:spPr bwMode="auto">
            <a:xfrm>
              <a:off x="6781800" y="2209800"/>
              <a:ext cx="1371600" cy="307777"/>
            </a:xfrm>
            <a:prstGeom prst="rect">
              <a:avLst/>
            </a:prstGeom>
            <a:noFill/>
            <a:ln w="9525">
              <a:noFill/>
              <a:miter lim="800000"/>
              <a:headEnd/>
              <a:tailEnd/>
            </a:ln>
          </p:spPr>
          <p:txBody>
            <a:bodyPr wrap="square">
              <a:spAutoFit/>
            </a:bodyPr>
            <a:lstStyle/>
            <a:p>
              <a:pPr algn="ctr"/>
              <a:r>
                <a:rPr lang="en-US" sz="1400" dirty="0" smtClean="0">
                  <a:latin typeface="Arial" charset="0"/>
                </a:rPr>
                <a:t>X-ray optic</a:t>
              </a:r>
              <a:endParaRPr lang="en-US" sz="1400" dirty="0">
                <a:latin typeface="Arial" charset="0"/>
              </a:endParaRPr>
            </a:p>
          </p:txBody>
        </p:sp>
        <p:grpSp>
          <p:nvGrpSpPr>
            <p:cNvPr id="118" name="Group 117"/>
            <p:cNvGrpSpPr/>
            <p:nvPr/>
          </p:nvGrpSpPr>
          <p:grpSpPr>
            <a:xfrm rot="1714828">
              <a:off x="5961051" y="2587926"/>
              <a:ext cx="381000" cy="457200"/>
              <a:chOff x="6096000" y="2743200"/>
              <a:chExt cx="609600" cy="685800"/>
            </a:xfrm>
          </p:grpSpPr>
          <p:sp>
            <p:nvSpPr>
              <p:cNvPr id="164" name="Rectangle 163"/>
              <p:cNvSpPr/>
              <p:nvPr/>
            </p:nvSpPr>
            <p:spPr>
              <a:xfrm>
                <a:off x="6096000" y="2743200"/>
                <a:ext cx="609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65" name="Rectangle 164"/>
              <p:cNvSpPr/>
              <p:nvPr/>
            </p:nvSpPr>
            <p:spPr>
              <a:xfrm>
                <a:off x="6096000" y="2971800"/>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grpSp>
        <p:cxnSp>
          <p:nvCxnSpPr>
            <p:cNvPr id="119" name="Straight Connector 118"/>
            <p:cNvCxnSpPr/>
            <p:nvPr/>
          </p:nvCxnSpPr>
          <p:spPr>
            <a:xfrm>
              <a:off x="5223952" y="2316904"/>
              <a:ext cx="914400" cy="492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04"/>
            <p:cNvSpPr txBox="1">
              <a:spLocks noChangeArrowheads="1"/>
            </p:cNvSpPr>
            <p:nvPr/>
          </p:nvSpPr>
          <p:spPr bwMode="auto">
            <a:xfrm>
              <a:off x="6019800" y="3134380"/>
              <a:ext cx="1066800" cy="523220"/>
            </a:xfrm>
            <a:prstGeom prst="rect">
              <a:avLst/>
            </a:prstGeom>
            <a:noFill/>
            <a:ln w="9525">
              <a:noFill/>
              <a:miter lim="800000"/>
              <a:headEnd/>
              <a:tailEnd/>
            </a:ln>
          </p:spPr>
          <p:txBody>
            <a:bodyPr wrap="square">
              <a:spAutoFit/>
            </a:bodyPr>
            <a:lstStyle/>
            <a:p>
              <a:pPr algn="ctr"/>
              <a:r>
                <a:rPr lang="en-US" sz="1400" dirty="0" smtClean="0">
                  <a:solidFill>
                    <a:prstClr val="black"/>
                  </a:solidFill>
                  <a:latin typeface="Arial" charset="0"/>
                </a:rPr>
                <a:t>Electron dump</a:t>
              </a:r>
              <a:endParaRPr lang="en-US" sz="1400" dirty="0">
                <a:solidFill>
                  <a:prstClr val="black"/>
                </a:solidFill>
                <a:latin typeface="Arial" charset="0"/>
              </a:endParaRPr>
            </a:p>
          </p:txBody>
        </p:sp>
        <p:sp>
          <p:nvSpPr>
            <p:cNvPr id="121" name="TextBox 104"/>
            <p:cNvSpPr txBox="1">
              <a:spLocks noChangeArrowheads="1"/>
            </p:cNvSpPr>
            <p:nvPr/>
          </p:nvSpPr>
          <p:spPr bwMode="auto">
            <a:xfrm>
              <a:off x="4572000" y="1828800"/>
              <a:ext cx="533400" cy="307777"/>
            </a:xfrm>
            <a:prstGeom prst="rect">
              <a:avLst/>
            </a:prstGeom>
            <a:noFill/>
            <a:ln w="9525">
              <a:noFill/>
              <a:miter lim="800000"/>
              <a:headEnd/>
              <a:tailEnd/>
            </a:ln>
          </p:spPr>
          <p:txBody>
            <a:bodyPr wrap="square">
              <a:spAutoFit/>
            </a:bodyPr>
            <a:lstStyle/>
            <a:p>
              <a:pPr algn="ctr"/>
              <a:r>
                <a:rPr lang="en-US" sz="1400" dirty="0" smtClean="0">
                  <a:latin typeface="Arial" charset="0"/>
                </a:rPr>
                <a:t>ICS</a:t>
              </a:r>
              <a:endParaRPr lang="en-US" sz="1400" dirty="0">
                <a:latin typeface="Arial" charset="0"/>
              </a:endParaRPr>
            </a:p>
          </p:txBody>
        </p:sp>
        <p:grpSp>
          <p:nvGrpSpPr>
            <p:cNvPr id="127" name="Group 126"/>
            <p:cNvGrpSpPr/>
            <p:nvPr/>
          </p:nvGrpSpPr>
          <p:grpSpPr>
            <a:xfrm>
              <a:off x="3996863" y="1905000"/>
              <a:ext cx="540673" cy="677452"/>
              <a:chOff x="5522845" y="2846662"/>
              <a:chExt cx="540673" cy="677452"/>
            </a:xfrm>
          </p:grpSpPr>
          <p:sp>
            <p:nvSpPr>
              <p:cNvPr id="161" name="Oval 60"/>
              <p:cNvSpPr>
                <a:spLocks noChangeAspect="1" noChangeArrowheads="1"/>
              </p:cNvSpPr>
              <p:nvPr/>
            </p:nvSpPr>
            <p:spPr bwMode="auto">
              <a:xfrm>
                <a:off x="5947563" y="2846662"/>
                <a:ext cx="115955" cy="677452"/>
              </a:xfrm>
              <a:prstGeom prst="ellipse">
                <a:avLst/>
              </a:prstGeom>
              <a:solidFill>
                <a:srgbClr val="FFFF00"/>
              </a:solidFill>
              <a:ln w="6350" algn="ctr">
                <a:solidFill>
                  <a:schemeClr val="tx1"/>
                </a:solidFill>
                <a:round/>
                <a:headEnd/>
                <a:tailEnd/>
              </a:ln>
              <a:effectLst/>
            </p:spPr>
            <p:txBody>
              <a:bodyPr wrap="none" anchor="ctr"/>
              <a:lstStyle/>
              <a:p>
                <a:endParaRPr lang="en-US" sz="1400"/>
              </a:p>
            </p:txBody>
          </p:sp>
          <p:sp>
            <p:nvSpPr>
              <p:cNvPr id="162" name="Freeform 61"/>
              <p:cNvSpPr>
                <a:spLocks noChangeAspect="1"/>
              </p:cNvSpPr>
              <p:nvPr/>
            </p:nvSpPr>
            <p:spPr bwMode="auto">
              <a:xfrm>
                <a:off x="5707990" y="2846662"/>
                <a:ext cx="170382" cy="677452"/>
              </a:xfrm>
              <a:custGeom>
                <a:avLst/>
                <a:gdLst>
                  <a:gd name="T0" fmla="*/ 0 w 399"/>
                  <a:gd name="T1" fmla="*/ 17418764 h 726"/>
                  <a:gd name="T2" fmla="*/ 182339 w 399"/>
                  <a:gd name="T3" fmla="*/ 9580554 h 726"/>
                  <a:gd name="T4" fmla="*/ 182339 w 399"/>
                  <a:gd name="T5" fmla="*/ 7838211 h 726"/>
                  <a:gd name="T6" fmla="*/ 0 w 399"/>
                  <a:gd name="T7" fmla="*/ 0 h 726"/>
                  <a:gd name="T8" fmla="*/ 364677 w 399"/>
                  <a:gd name="T9" fmla="*/ 0 h 726"/>
                  <a:gd name="T10" fmla="*/ 364677 w 399"/>
                  <a:gd name="T11" fmla="*/ 7838211 h 726"/>
                  <a:gd name="T12" fmla="*/ 364677 w 399"/>
                  <a:gd name="T13" fmla="*/ 9580554 h 726"/>
                  <a:gd name="T14" fmla="*/ 364677 w 399"/>
                  <a:gd name="T15" fmla="*/ 17418764 h 726"/>
                  <a:gd name="T16" fmla="*/ 0 w 399"/>
                  <a:gd name="T17" fmla="*/ 17418764 h 7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9" h="726">
                    <a:moveTo>
                      <a:pt x="0" y="726"/>
                    </a:moveTo>
                    <a:lnTo>
                      <a:pt x="109" y="399"/>
                    </a:lnTo>
                    <a:lnTo>
                      <a:pt x="109" y="327"/>
                    </a:lnTo>
                    <a:lnTo>
                      <a:pt x="0" y="0"/>
                    </a:lnTo>
                    <a:lnTo>
                      <a:pt x="399" y="0"/>
                    </a:lnTo>
                    <a:lnTo>
                      <a:pt x="290" y="327"/>
                    </a:lnTo>
                    <a:lnTo>
                      <a:pt x="290" y="399"/>
                    </a:lnTo>
                    <a:lnTo>
                      <a:pt x="399" y="726"/>
                    </a:lnTo>
                    <a:lnTo>
                      <a:pt x="0" y="726"/>
                    </a:lnTo>
                    <a:close/>
                  </a:path>
                </a:pathLst>
              </a:custGeom>
              <a:solidFill>
                <a:srgbClr val="FFFF00"/>
              </a:solidFill>
              <a:ln w="9525">
                <a:solidFill>
                  <a:schemeClr val="tx1"/>
                </a:solidFill>
                <a:round/>
                <a:headEnd/>
                <a:tailEnd/>
              </a:ln>
              <a:effectLst/>
            </p:spPr>
            <p:txBody>
              <a:bodyPr/>
              <a:lstStyle/>
              <a:p>
                <a:endParaRPr lang="en-US" sz="1400"/>
              </a:p>
            </p:txBody>
          </p:sp>
          <p:sp>
            <p:nvSpPr>
              <p:cNvPr id="163" name="Oval 60"/>
              <p:cNvSpPr>
                <a:spLocks noChangeAspect="1" noChangeArrowheads="1"/>
              </p:cNvSpPr>
              <p:nvPr/>
            </p:nvSpPr>
            <p:spPr bwMode="auto">
              <a:xfrm>
                <a:off x="5522845" y="2846662"/>
                <a:ext cx="115955" cy="677452"/>
              </a:xfrm>
              <a:prstGeom prst="ellipse">
                <a:avLst/>
              </a:prstGeom>
              <a:solidFill>
                <a:srgbClr val="FFFF00"/>
              </a:solidFill>
              <a:ln w="6350" algn="ctr">
                <a:solidFill>
                  <a:schemeClr val="tx1"/>
                </a:solidFill>
                <a:round/>
                <a:headEnd/>
                <a:tailEnd/>
              </a:ln>
              <a:effectLst/>
            </p:spPr>
            <p:txBody>
              <a:bodyPr wrap="none" anchor="ctr"/>
              <a:lstStyle/>
              <a:p>
                <a:endParaRPr lang="en-US" sz="1400"/>
              </a:p>
            </p:txBody>
          </p:sp>
        </p:grpSp>
        <p:sp>
          <p:nvSpPr>
            <p:cNvPr id="128" name="TextBox 104"/>
            <p:cNvSpPr txBox="1">
              <a:spLocks noChangeArrowheads="1"/>
            </p:cNvSpPr>
            <p:nvPr/>
          </p:nvSpPr>
          <p:spPr bwMode="auto">
            <a:xfrm>
              <a:off x="4191000" y="3048000"/>
              <a:ext cx="1295400" cy="307777"/>
            </a:xfrm>
            <a:prstGeom prst="rect">
              <a:avLst/>
            </a:prstGeom>
            <a:noFill/>
            <a:ln w="9525">
              <a:noFill/>
              <a:miter lim="800000"/>
              <a:headEnd/>
              <a:tailEnd/>
            </a:ln>
          </p:spPr>
          <p:txBody>
            <a:bodyPr wrap="square">
              <a:spAutoFit/>
            </a:bodyPr>
            <a:lstStyle/>
            <a:p>
              <a:r>
                <a:rPr lang="en-US" sz="1400" dirty="0" smtClean="0">
                  <a:latin typeface="Arial" charset="0"/>
                </a:rPr>
                <a:t>Laser cavity</a:t>
              </a:r>
              <a:endParaRPr lang="en-US" sz="1400" dirty="0">
                <a:latin typeface="Arial" charset="0"/>
              </a:endParaRPr>
            </a:p>
          </p:txBody>
        </p:sp>
        <p:grpSp>
          <p:nvGrpSpPr>
            <p:cNvPr id="129" name="Group 128"/>
            <p:cNvGrpSpPr/>
            <p:nvPr/>
          </p:nvGrpSpPr>
          <p:grpSpPr>
            <a:xfrm flipV="1">
              <a:off x="3934104" y="1275395"/>
              <a:ext cx="1844365" cy="2003436"/>
              <a:chOff x="3934104" y="1275395"/>
              <a:chExt cx="1844365" cy="2003436"/>
            </a:xfrm>
          </p:grpSpPr>
          <p:cxnSp>
            <p:nvCxnSpPr>
              <p:cNvPr id="157" name="Straight Connector 156"/>
              <p:cNvCxnSpPr>
                <a:endCxn id="159" idx="1"/>
              </p:cNvCxnSpPr>
              <p:nvPr/>
            </p:nvCxnSpPr>
            <p:spPr>
              <a:xfrm>
                <a:off x="4116902" y="1320754"/>
                <a:ext cx="1483507" cy="1917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rot="2700000" flipV="1">
                <a:off x="4071543" y="1137956"/>
                <a:ext cx="47590" cy="32246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9" name="Rectangle 158"/>
              <p:cNvSpPr/>
              <p:nvPr/>
            </p:nvSpPr>
            <p:spPr>
              <a:xfrm rot="2700000" flipV="1">
                <a:off x="5593440" y="3093802"/>
                <a:ext cx="47590" cy="322468"/>
              </a:xfrm>
              <a:prstGeom prst="rect">
                <a:avLst/>
              </a:prstGeom>
              <a:solidFill>
                <a:schemeClr val="bg1">
                  <a:lumMod val="8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cxnSp>
            <p:nvCxnSpPr>
              <p:cNvPr id="160" name="Straight Connector 159"/>
              <p:cNvCxnSpPr/>
              <p:nvPr/>
            </p:nvCxnSpPr>
            <p:spPr>
              <a:xfrm flipH="1">
                <a:off x="4267200" y="3255037"/>
                <a:ext cx="129539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0" name="TextBox 129"/>
            <p:cNvSpPr txBox="1"/>
            <p:nvPr/>
          </p:nvSpPr>
          <p:spPr>
            <a:xfrm>
              <a:off x="2971800" y="1143000"/>
              <a:ext cx="2133600" cy="307777"/>
            </a:xfrm>
            <a:prstGeom prst="rect">
              <a:avLst/>
            </a:prstGeom>
            <a:solidFill>
              <a:schemeClr val="bg1">
                <a:lumMod val="95000"/>
              </a:schemeClr>
            </a:solidFill>
            <a:ln>
              <a:solidFill>
                <a:schemeClr val="tx1"/>
              </a:solidFill>
            </a:ln>
          </p:spPr>
          <p:txBody>
            <a:bodyPr wrap="square" rtlCol="0">
              <a:spAutoFit/>
            </a:bodyPr>
            <a:lstStyle/>
            <a:p>
              <a:pPr algn="ctr"/>
              <a:r>
                <a:rPr lang="en-US" sz="1400" dirty="0" smtClean="0">
                  <a:solidFill>
                    <a:prstClr val="black"/>
                  </a:solidFill>
                  <a:latin typeface="Arial" pitchFamily="34" charset="0"/>
                  <a:cs typeface="Arial" pitchFamily="34" charset="0"/>
                </a:rPr>
                <a:t>Laser amplifier</a:t>
              </a:r>
              <a:endParaRPr lang="en-US" sz="1400" dirty="0">
                <a:solidFill>
                  <a:prstClr val="black"/>
                </a:solidFill>
                <a:latin typeface="Arial" pitchFamily="34" charset="0"/>
                <a:cs typeface="Arial" pitchFamily="34" charset="0"/>
              </a:endParaRPr>
            </a:p>
          </p:txBody>
        </p:sp>
        <p:sp>
          <p:nvSpPr>
            <p:cNvPr id="131" name="Flowchart: Merge 130"/>
            <p:cNvSpPr/>
            <p:nvPr/>
          </p:nvSpPr>
          <p:spPr>
            <a:xfrm rot="5400000">
              <a:off x="6086581" y="1731639"/>
              <a:ext cx="140858" cy="1097180"/>
            </a:xfrm>
            <a:prstGeom prst="flowChartMerg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32" name="Trapezoid 365"/>
            <p:cNvSpPr/>
            <p:nvPr/>
          </p:nvSpPr>
          <p:spPr bwMode="auto">
            <a:xfrm rot="11026883">
              <a:off x="5044133" y="2100280"/>
              <a:ext cx="378533" cy="465346"/>
            </a:xfrm>
            <a:custGeom>
              <a:avLst/>
              <a:gdLst>
                <a:gd name="connsiteX0" fmla="*/ 0 w 192087"/>
                <a:gd name="connsiteY0" fmla="*/ 461963 h 461963"/>
                <a:gd name="connsiteX1" fmla="*/ 0 w 192087"/>
                <a:gd name="connsiteY1" fmla="*/ 0 h 461963"/>
                <a:gd name="connsiteX2" fmla="*/ 192087 w 192087"/>
                <a:gd name="connsiteY2" fmla="*/ 0 h 461963"/>
                <a:gd name="connsiteX3" fmla="*/ 192087 w 192087"/>
                <a:gd name="connsiteY3" fmla="*/ 461963 h 461963"/>
                <a:gd name="connsiteX4" fmla="*/ 0 w 192087"/>
                <a:gd name="connsiteY4" fmla="*/ 461963 h 461963"/>
                <a:gd name="connsiteX0" fmla="*/ 0 w 241735"/>
                <a:gd name="connsiteY0" fmla="*/ 461510 h 461963"/>
                <a:gd name="connsiteX1" fmla="*/ 49648 w 241735"/>
                <a:gd name="connsiteY1" fmla="*/ 0 h 461963"/>
                <a:gd name="connsiteX2" fmla="*/ 241735 w 241735"/>
                <a:gd name="connsiteY2" fmla="*/ 0 h 461963"/>
                <a:gd name="connsiteX3" fmla="*/ 241735 w 241735"/>
                <a:gd name="connsiteY3" fmla="*/ 461963 h 461963"/>
                <a:gd name="connsiteX4" fmla="*/ 0 w 241735"/>
                <a:gd name="connsiteY4" fmla="*/ 461510 h 461963"/>
                <a:gd name="connsiteX0" fmla="*/ 0 w 312108"/>
                <a:gd name="connsiteY0" fmla="*/ 461510 h 461510"/>
                <a:gd name="connsiteX1" fmla="*/ 49648 w 312108"/>
                <a:gd name="connsiteY1" fmla="*/ 0 h 461510"/>
                <a:gd name="connsiteX2" fmla="*/ 241735 w 312108"/>
                <a:gd name="connsiteY2" fmla="*/ 0 h 461510"/>
                <a:gd name="connsiteX3" fmla="*/ 312108 w 312108"/>
                <a:gd name="connsiteY3" fmla="*/ 458469 h 461510"/>
                <a:gd name="connsiteX4" fmla="*/ 0 w 312108"/>
                <a:gd name="connsiteY4" fmla="*/ 461510 h 461510"/>
                <a:gd name="connsiteX0" fmla="*/ 0 w 333081"/>
                <a:gd name="connsiteY0" fmla="*/ 465346 h 465346"/>
                <a:gd name="connsiteX1" fmla="*/ 70621 w 333081"/>
                <a:gd name="connsiteY1" fmla="*/ 0 h 465346"/>
                <a:gd name="connsiteX2" fmla="*/ 262708 w 333081"/>
                <a:gd name="connsiteY2" fmla="*/ 0 h 465346"/>
                <a:gd name="connsiteX3" fmla="*/ 333081 w 333081"/>
                <a:gd name="connsiteY3" fmla="*/ 458469 h 465346"/>
                <a:gd name="connsiteX4" fmla="*/ 0 w 333081"/>
                <a:gd name="connsiteY4" fmla="*/ 465346 h 46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081" h="465346">
                  <a:moveTo>
                    <a:pt x="0" y="465346"/>
                  </a:moveTo>
                  <a:lnTo>
                    <a:pt x="70621" y="0"/>
                  </a:lnTo>
                  <a:lnTo>
                    <a:pt x="262708" y="0"/>
                  </a:lnTo>
                  <a:lnTo>
                    <a:pt x="333081" y="458469"/>
                  </a:lnTo>
                  <a:lnTo>
                    <a:pt x="0" y="465346"/>
                  </a:lnTo>
                  <a:close/>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prstClr val="white"/>
                </a:solidFill>
              </a:endParaRPr>
            </a:p>
          </p:txBody>
        </p:sp>
        <p:grpSp>
          <p:nvGrpSpPr>
            <p:cNvPr id="133" name="Group 132"/>
            <p:cNvGrpSpPr/>
            <p:nvPr/>
          </p:nvGrpSpPr>
          <p:grpSpPr>
            <a:xfrm flipV="1">
              <a:off x="6258613" y="1295400"/>
              <a:ext cx="1495672" cy="1193735"/>
              <a:chOff x="6563413" y="2521950"/>
              <a:chExt cx="1495672" cy="1193735"/>
            </a:xfrm>
          </p:grpSpPr>
          <p:sp>
            <p:nvSpPr>
              <p:cNvPr id="150" name="Flowchart: Merge 149"/>
              <p:cNvSpPr/>
              <p:nvPr/>
            </p:nvSpPr>
            <p:spPr>
              <a:xfrm rot="18597952">
                <a:off x="7177063" y="2444631"/>
                <a:ext cx="140858" cy="1097180"/>
              </a:xfrm>
              <a:prstGeom prst="flowChartMerg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prstClr val="white"/>
                  </a:solidFill>
                </a:endParaRPr>
              </a:p>
            </p:txBody>
          </p:sp>
          <p:sp>
            <p:nvSpPr>
              <p:cNvPr id="151" name="Rectangle 150"/>
              <p:cNvSpPr/>
              <p:nvPr/>
            </p:nvSpPr>
            <p:spPr>
              <a:xfrm rot="1067323">
                <a:off x="6563413" y="2521950"/>
                <a:ext cx="609595" cy="162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2505883">
                <a:off x="7154318" y="2857477"/>
                <a:ext cx="228600" cy="3048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rot="2534388">
                <a:off x="7601885" y="3258485"/>
                <a:ext cx="457200" cy="457200"/>
                <a:chOff x="7848600" y="2362200"/>
                <a:chExt cx="457200" cy="457200"/>
              </a:xfrm>
            </p:grpSpPr>
            <p:sp>
              <p:nvSpPr>
                <p:cNvPr id="155" name="Rectangle 154"/>
                <p:cNvSpPr/>
                <p:nvPr/>
              </p:nvSpPr>
              <p:spPr>
                <a:xfrm>
                  <a:off x="7848600" y="25146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8001000" y="2362200"/>
                  <a:ext cx="304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04"/>
            <p:cNvSpPr txBox="1">
              <a:spLocks noChangeArrowheads="1"/>
            </p:cNvSpPr>
            <p:nvPr/>
          </p:nvSpPr>
          <p:spPr bwMode="auto">
            <a:xfrm>
              <a:off x="6019800" y="1752600"/>
              <a:ext cx="838200" cy="307777"/>
            </a:xfrm>
            <a:prstGeom prst="rect">
              <a:avLst/>
            </a:prstGeom>
            <a:noFill/>
            <a:ln w="9525">
              <a:noFill/>
              <a:miter lim="800000"/>
              <a:headEnd/>
              <a:tailEnd/>
            </a:ln>
          </p:spPr>
          <p:txBody>
            <a:bodyPr wrap="square">
              <a:spAutoFit/>
            </a:bodyPr>
            <a:lstStyle/>
            <a:p>
              <a:pPr algn="ctr"/>
              <a:r>
                <a:rPr lang="en-US" sz="1400" dirty="0" smtClean="0">
                  <a:latin typeface="Arial" charset="0"/>
                </a:rPr>
                <a:t>Sample</a:t>
              </a:r>
              <a:endParaRPr lang="en-US" sz="1400" dirty="0">
                <a:latin typeface="Arial" charset="0"/>
              </a:endParaRPr>
            </a:p>
          </p:txBody>
        </p:sp>
        <p:sp>
          <p:nvSpPr>
            <p:cNvPr id="135" name="TextBox 104"/>
            <p:cNvSpPr txBox="1">
              <a:spLocks noChangeArrowheads="1"/>
            </p:cNvSpPr>
            <p:nvPr/>
          </p:nvSpPr>
          <p:spPr bwMode="auto">
            <a:xfrm>
              <a:off x="6400800" y="1371600"/>
              <a:ext cx="990600" cy="307777"/>
            </a:xfrm>
            <a:prstGeom prst="rect">
              <a:avLst/>
            </a:prstGeom>
            <a:noFill/>
            <a:ln w="9525">
              <a:noFill/>
              <a:miter lim="800000"/>
              <a:headEnd/>
              <a:tailEnd/>
            </a:ln>
          </p:spPr>
          <p:txBody>
            <a:bodyPr wrap="square">
              <a:spAutoFit/>
            </a:bodyPr>
            <a:lstStyle/>
            <a:p>
              <a:pPr algn="ctr"/>
              <a:r>
                <a:rPr lang="en-US" sz="1400" dirty="0" smtClean="0">
                  <a:latin typeface="Arial" charset="0"/>
                </a:rPr>
                <a:t>Detector</a:t>
              </a:r>
              <a:endParaRPr lang="en-US" sz="1400" dirty="0">
                <a:latin typeface="Arial" charset="0"/>
              </a:endParaRPr>
            </a:p>
          </p:txBody>
        </p:sp>
        <p:sp>
          <p:nvSpPr>
            <p:cNvPr id="136" name="TextBox 104"/>
            <p:cNvSpPr txBox="1">
              <a:spLocks noChangeArrowheads="1"/>
            </p:cNvSpPr>
            <p:nvPr/>
          </p:nvSpPr>
          <p:spPr bwMode="auto">
            <a:xfrm>
              <a:off x="3733800" y="4191000"/>
              <a:ext cx="1295400" cy="307777"/>
            </a:xfrm>
            <a:prstGeom prst="rect">
              <a:avLst/>
            </a:prstGeom>
            <a:noFill/>
            <a:ln w="9525">
              <a:noFill/>
              <a:miter lim="800000"/>
              <a:headEnd/>
              <a:tailEnd/>
            </a:ln>
          </p:spPr>
          <p:txBody>
            <a:bodyPr wrap="square">
              <a:spAutoFit/>
            </a:bodyPr>
            <a:lstStyle/>
            <a:p>
              <a:pPr algn="ctr"/>
              <a:r>
                <a:rPr lang="en-US" sz="1400" dirty="0">
                  <a:latin typeface="Arial" charset="0"/>
                </a:rPr>
                <a:t>~</a:t>
              </a:r>
              <a:r>
                <a:rPr lang="en-US" sz="1400" dirty="0" smtClean="0">
                  <a:latin typeface="Arial" charset="0"/>
                </a:rPr>
                <a:t>4 m</a:t>
              </a:r>
              <a:endParaRPr lang="en-US" sz="1400" dirty="0">
                <a:latin typeface="Arial" charset="0"/>
              </a:endParaRPr>
            </a:p>
          </p:txBody>
        </p:sp>
        <p:cxnSp>
          <p:nvCxnSpPr>
            <p:cNvPr id="137" name="Straight Arrow Connector 136"/>
            <p:cNvCxnSpPr/>
            <p:nvPr/>
          </p:nvCxnSpPr>
          <p:spPr>
            <a:xfrm>
              <a:off x="4724400" y="4343400"/>
              <a:ext cx="30480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990600" y="4343400"/>
              <a:ext cx="304800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990600" y="38862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772400" y="38862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518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7C5FD09-C81B-4B15-8EEC-B0D6AEA3B300}" type="slidenum">
              <a:rPr lang="en-US" smtClean="0">
                <a:solidFill>
                  <a:prstClr val="black">
                    <a:tint val="75000"/>
                  </a:prstClr>
                </a:solidFill>
              </a:rPr>
              <a:pPr/>
              <a:t>9</a:t>
            </a:fld>
            <a:endParaRPr lang="en-US">
              <a:solidFill>
                <a:prstClr val="black">
                  <a:tint val="75000"/>
                </a:prstClr>
              </a:solidFill>
            </a:endParaRPr>
          </a:p>
        </p:txBody>
      </p:sp>
      <p:grpSp>
        <p:nvGrpSpPr>
          <p:cNvPr id="3" name="Group 2"/>
          <p:cNvGrpSpPr/>
          <p:nvPr/>
        </p:nvGrpSpPr>
        <p:grpSpPr>
          <a:xfrm>
            <a:off x="304800" y="609600"/>
            <a:ext cx="8242023" cy="5181600"/>
            <a:chOff x="381000" y="405199"/>
            <a:chExt cx="8481175" cy="556260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405199"/>
              <a:ext cx="8481175" cy="5562600"/>
            </a:xfrm>
            <a:prstGeom prst="rect">
              <a:avLst/>
            </a:prstGeom>
          </p:spPr>
        </p:pic>
        <p:sp>
          <p:nvSpPr>
            <p:cNvPr id="5" name="TextBox 4"/>
            <p:cNvSpPr txBox="1"/>
            <p:nvPr/>
          </p:nvSpPr>
          <p:spPr>
            <a:xfrm>
              <a:off x="4065864" y="1290935"/>
              <a:ext cx="838200" cy="461665"/>
            </a:xfrm>
            <a:prstGeom prst="rect">
              <a:avLst/>
            </a:prstGeom>
            <a:noFill/>
          </p:spPr>
          <p:txBody>
            <a:bodyPr wrap="square" rtlCol="0">
              <a:spAutoFit/>
            </a:bodyPr>
            <a:lstStyle/>
            <a:p>
              <a:pPr algn="ctr"/>
              <a:r>
                <a:rPr lang="en-US" sz="1200" b="1" dirty="0" err="1" smtClean="0">
                  <a:solidFill>
                    <a:schemeClr val="bg1"/>
                  </a:solidFill>
                </a:rPr>
                <a:t>Yb:KYW</a:t>
              </a:r>
              <a:r>
                <a:rPr lang="en-US" sz="1200" b="1" dirty="0" smtClean="0">
                  <a:solidFill>
                    <a:schemeClr val="bg1"/>
                  </a:solidFill>
                </a:rPr>
                <a:t> amp #1</a:t>
              </a:r>
              <a:endParaRPr lang="en-US" sz="1200" b="1" dirty="0">
                <a:solidFill>
                  <a:schemeClr val="bg1"/>
                </a:solidFill>
              </a:endParaRPr>
            </a:p>
          </p:txBody>
        </p:sp>
        <p:sp>
          <p:nvSpPr>
            <p:cNvPr id="6" name="TextBox 5"/>
            <p:cNvSpPr txBox="1"/>
            <p:nvPr/>
          </p:nvSpPr>
          <p:spPr>
            <a:xfrm>
              <a:off x="4343400" y="1750367"/>
              <a:ext cx="838200" cy="461665"/>
            </a:xfrm>
            <a:prstGeom prst="rect">
              <a:avLst/>
            </a:prstGeom>
            <a:noFill/>
          </p:spPr>
          <p:txBody>
            <a:bodyPr wrap="square" rtlCol="0">
              <a:spAutoFit/>
            </a:bodyPr>
            <a:lstStyle/>
            <a:p>
              <a:pPr algn="ctr"/>
              <a:r>
                <a:rPr lang="en-US" sz="1200" b="1" dirty="0" err="1" smtClean="0">
                  <a:solidFill>
                    <a:schemeClr val="bg1"/>
                  </a:solidFill>
                </a:rPr>
                <a:t>Yb:KYW</a:t>
              </a:r>
              <a:r>
                <a:rPr lang="en-US" sz="1200" b="1" dirty="0" smtClean="0">
                  <a:solidFill>
                    <a:schemeClr val="bg1"/>
                  </a:solidFill>
                </a:rPr>
                <a:t> amp #2</a:t>
              </a:r>
              <a:endParaRPr lang="en-US" sz="1200" b="1" dirty="0">
                <a:solidFill>
                  <a:schemeClr val="bg1"/>
                </a:solidFill>
              </a:endParaRPr>
            </a:p>
          </p:txBody>
        </p:sp>
        <p:sp>
          <p:nvSpPr>
            <p:cNvPr id="7" name="TextBox 6"/>
            <p:cNvSpPr txBox="1"/>
            <p:nvPr/>
          </p:nvSpPr>
          <p:spPr>
            <a:xfrm>
              <a:off x="3823283" y="928300"/>
              <a:ext cx="838200" cy="276999"/>
            </a:xfrm>
            <a:prstGeom prst="rect">
              <a:avLst/>
            </a:prstGeom>
            <a:noFill/>
          </p:spPr>
          <p:txBody>
            <a:bodyPr wrap="square" rtlCol="0">
              <a:spAutoFit/>
            </a:bodyPr>
            <a:lstStyle/>
            <a:p>
              <a:pPr algn="ctr"/>
              <a:r>
                <a:rPr lang="en-US" sz="1200" b="1" dirty="0" smtClean="0">
                  <a:solidFill>
                    <a:schemeClr val="bg1"/>
                  </a:solidFill>
                </a:rPr>
                <a:t>Oscillator</a:t>
              </a:r>
              <a:endParaRPr lang="en-US" sz="1200" b="1" dirty="0">
                <a:solidFill>
                  <a:schemeClr val="bg1"/>
                </a:solidFill>
              </a:endParaRPr>
            </a:p>
          </p:txBody>
        </p:sp>
        <p:sp>
          <p:nvSpPr>
            <p:cNvPr id="8" name="TextBox 7"/>
            <p:cNvSpPr txBox="1"/>
            <p:nvPr/>
          </p:nvSpPr>
          <p:spPr>
            <a:xfrm>
              <a:off x="4532964" y="2269866"/>
              <a:ext cx="1143000" cy="461665"/>
            </a:xfrm>
            <a:prstGeom prst="rect">
              <a:avLst/>
            </a:prstGeom>
            <a:noFill/>
          </p:spPr>
          <p:txBody>
            <a:bodyPr wrap="square" rtlCol="0">
              <a:spAutoFit/>
            </a:bodyPr>
            <a:lstStyle/>
            <a:p>
              <a:pPr algn="ctr"/>
              <a:r>
                <a:rPr lang="en-US" sz="1200" b="1" dirty="0" err="1" smtClean="0">
                  <a:solidFill>
                    <a:schemeClr val="bg1"/>
                  </a:solidFill>
                </a:rPr>
                <a:t>Yb:KYW</a:t>
              </a:r>
              <a:r>
                <a:rPr lang="en-US" sz="1200" b="1" dirty="0" smtClean="0">
                  <a:solidFill>
                    <a:schemeClr val="bg1"/>
                  </a:solidFill>
                </a:rPr>
                <a:t> compressor</a:t>
              </a:r>
              <a:endParaRPr lang="en-US" sz="1200" b="1" dirty="0">
                <a:solidFill>
                  <a:schemeClr val="bg1"/>
                </a:solidFill>
              </a:endParaRPr>
            </a:p>
          </p:txBody>
        </p:sp>
        <p:sp>
          <p:nvSpPr>
            <p:cNvPr id="9" name="TextBox 8"/>
            <p:cNvSpPr txBox="1"/>
            <p:nvPr/>
          </p:nvSpPr>
          <p:spPr>
            <a:xfrm>
              <a:off x="4892879" y="829270"/>
              <a:ext cx="838200" cy="461665"/>
            </a:xfrm>
            <a:prstGeom prst="rect">
              <a:avLst/>
            </a:prstGeom>
            <a:noFill/>
          </p:spPr>
          <p:txBody>
            <a:bodyPr wrap="square" rtlCol="0">
              <a:spAutoFit/>
            </a:bodyPr>
            <a:lstStyle/>
            <a:p>
              <a:pPr algn="ctr"/>
              <a:r>
                <a:rPr lang="en-US" sz="1200" b="1" dirty="0" err="1" smtClean="0">
                  <a:solidFill>
                    <a:schemeClr val="bg1"/>
                  </a:solidFill>
                </a:rPr>
                <a:t>Yb:YAG</a:t>
              </a:r>
              <a:r>
                <a:rPr lang="en-US" sz="1200" b="1" dirty="0" smtClean="0">
                  <a:solidFill>
                    <a:schemeClr val="bg1"/>
                  </a:solidFill>
                </a:rPr>
                <a:t> </a:t>
              </a:r>
              <a:r>
                <a:rPr lang="en-US" sz="1200" b="1" dirty="0" err="1" smtClean="0">
                  <a:solidFill>
                    <a:schemeClr val="bg1"/>
                  </a:solidFill>
                </a:rPr>
                <a:t>regen</a:t>
              </a:r>
              <a:endParaRPr lang="en-US" sz="1200" b="1" dirty="0">
                <a:solidFill>
                  <a:schemeClr val="bg1"/>
                </a:solidFill>
              </a:endParaRPr>
            </a:p>
          </p:txBody>
        </p:sp>
        <p:sp>
          <p:nvSpPr>
            <p:cNvPr id="10" name="TextBox 9"/>
            <p:cNvSpPr txBox="1"/>
            <p:nvPr/>
          </p:nvSpPr>
          <p:spPr>
            <a:xfrm>
              <a:off x="5695651" y="2510135"/>
              <a:ext cx="1066800" cy="461665"/>
            </a:xfrm>
            <a:prstGeom prst="rect">
              <a:avLst/>
            </a:prstGeom>
            <a:noFill/>
          </p:spPr>
          <p:txBody>
            <a:bodyPr wrap="square" rtlCol="0">
              <a:spAutoFit/>
            </a:bodyPr>
            <a:lstStyle/>
            <a:p>
              <a:pPr algn="ctr"/>
              <a:r>
                <a:rPr lang="en-US" sz="1200" b="1" dirty="0" err="1" smtClean="0">
                  <a:solidFill>
                    <a:schemeClr val="bg1"/>
                  </a:solidFill>
                </a:rPr>
                <a:t>Yb:YAG</a:t>
              </a:r>
              <a:r>
                <a:rPr lang="en-US" sz="1200" b="1" dirty="0" smtClean="0">
                  <a:solidFill>
                    <a:schemeClr val="bg1"/>
                  </a:solidFill>
                </a:rPr>
                <a:t> compressor</a:t>
              </a:r>
              <a:endParaRPr lang="en-US" sz="1200" b="1" dirty="0">
                <a:solidFill>
                  <a:schemeClr val="bg1"/>
                </a:solidFill>
              </a:endParaRPr>
            </a:p>
          </p:txBody>
        </p:sp>
        <p:sp>
          <p:nvSpPr>
            <p:cNvPr id="11" name="TextBox 10"/>
            <p:cNvSpPr txBox="1"/>
            <p:nvPr/>
          </p:nvSpPr>
          <p:spPr>
            <a:xfrm>
              <a:off x="4848630" y="2732970"/>
              <a:ext cx="990600" cy="461665"/>
            </a:xfrm>
            <a:prstGeom prst="rect">
              <a:avLst/>
            </a:prstGeom>
            <a:noFill/>
          </p:spPr>
          <p:txBody>
            <a:bodyPr wrap="square" rtlCol="0">
              <a:spAutoFit/>
            </a:bodyPr>
            <a:lstStyle/>
            <a:p>
              <a:pPr algn="ctr"/>
              <a:r>
                <a:rPr lang="en-US" sz="1200" b="1" dirty="0" smtClean="0">
                  <a:solidFill>
                    <a:schemeClr val="bg1"/>
                  </a:solidFill>
                </a:rPr>
                <a:t>UV for cathode</a:t>
              </a:r>
              <a:endParaRPr lang="en-US" sz="1200" b="1" dirty="0">
                <a:solidFill>
                  <a:schemeClr val="bg1"/>
                </a:solidFill>
              </a:endParaRPr>
            </a:p>
          </p:txBody>
        </p:sp>
        <p:sp>
          <p:nvSpPr>
            <p:cNvPr id="12" name="TextBox 11"/>
            <p:cNvSpPr txBox="1"/>
            <p:nvPr/>
          </p:nvSpPr>
          <p:spPr>
            <a:xfrm>
              <a:off x="5181600" y="1828800"/>
              <a:ext cx="1081058" cy="276999"/>
            </a:xfrm>
            <a:prstGeom prst="rect">
              <a:avLst/>
            </a:prstGeom>
            <a:noFill/>
          </p:spPr>
          <p:txBody>
            <a:bodyPr wrap="square" rtlCol="0">
              <a:spAutoFit/>
            </a:bodyPr>
            <a:lstStyle/>
            <a:p>
              <a:pPr algn="ctr"/>
              <a:r>
                <a:rPr lang="en-US" sz="1200" b="1" dirty="0" err="1" smtClean="0">
                  <a:solidFill>
                    <a:schemeClr val="bg1"/>
                  </a:solidFill>
                </a:rPr>
                <a:t>Cryo</a:t>
              </a:r>
              <a:r>
                <a:rPr lang="en-US" sz="1200" b="1" dirty="0" smtClean="0">
                  <a:solidFill>
                    <a:schemeClr val="bg1"/>
                  </a:solidFill>
                </a:rPr>
                <a:t> </a:t>
              </a:r>
              <a:r>
                <a:rPr lang="en-US" sz="1200" b="1" dirty="0" err="1" smtClean="0">
                  <a:solidFill>
                    <a:schemeClr val="bg1"/>
                  </a:solidFill>
                </a:rPr>
                <a:t>Yb:YAG</a:t>
              </a:r>
              <a:endParaRPr lang="en-US" sz="1200" b="1" dirty="0">
                <a:solidFill>
                  <a:schemeClr val="bg1"/>
                </a:solidFill>
              </a:endParaRPr>
            </a:p>
          </p:txBody>
        </p:sp>
        <p:sp>
          <p:nvSpPr>
            <p:cNvPr id="13" name="TextBox 12"/>
            <p:cNvSpPr txBox="1"/>
            <p:nvPr/>
          </p:nvSpPr>
          <p:spPr>
            <a:xfrm rot="21285985">
              <a:off x="2311983" y="3328137"/>
              <a:ext cx="1029114" cy="495611"/>
            </a:xfrm>
            <a:prstGeom prst="rect">
              <a:avLst/>
            </a:prstGeom>
            <a:noFill/>
          </p:spPr>
          <p:txBody>
            <a:bodyPr wrap="square" rtlCol="0">
              <a:spAutoFit/>
            </a:bodyPr>
            <a:lstStyle/>
            <a:p>
              <a:pPr algn="ctr"/>
              <a:r>
                <a:rPr lang="en-US" sz="1200" b="1" dirty="0" smtClean="0">
                  <a:solidFill>
                    <a:schemeClr val="bg1"/>
                  </a:solidFill>
                </a:rPr>
                <a:t>RF transmitter</a:t>
              </a:r>
              <a:endParaRPr lang="en-US" sz="1200" b="1" dirty="0">
                <a:solidFill>
                  <a:schemeClr val="bg1"/>
                </a:solidFill>
              </a:endParaRPr>
            </a:p>
          </p:txBody>
        </p:sp>
        <p:sp>
          <p:nvSpPr>
            <p:cNvPr id="14" name="TextBox 13"/>
            <p:cNvSpPr txBox="1"/>
            <p:nvPr/>
          </p:nvSpPr>
          <p:spPr>
            <a:xfrm rot="21380645">
              <a:off x="1009792" y="3320671"/>
              <a:ext cx="1390364" cy="646331"/>
            </a:xfrm>
            <a:prstGeom prst="rect">
              <a:avLst/>
            </a:prstGeom>
            <a:noFill/>
          </p:spPr>
          <p:txBody>
            <a:bodyPr wrap="square" rtlCol="0">
              <a:spAutoFit/>
            </a:bodyPr>
            <a:lstStyle/>
            <a:p>
              <a:r>
                <a:rPr lang="en-US" sz="1200" b="1" dirty="0" smtClean="0">
                  <a:solidFill>
                    <a:schemeClr val="bg1"/>
                  </a:solidFill>
                </a:rPr>
                <a:t>Power supplies for magnets, UHV equipment, lasers</a:t>
              </a:r>
              <a:endParaRPr lang="en-US" sz="1200" b="1" dirty="0">
                <a:solidFill>
                  <a:schemeClr val="bg1"/>
                </a:solidFill>
              </a:endParaRPr>
            </a:p>
          </p:txBody>
        </p:sp>
        <p:sp>
          <p:nvSpPr>
            <p:cNvPr id="15" name="TextBox 14"/>
            <p:cNvSpPr txBox="1"/>
            <p:nvPr/>
          </p:nvSpPr>
          <p:spPr>
            <a:xfrm>
              <a:off x="3473500" y="4266280"/>
              <a:ext cx="914400" cy="276999"/>
            </a:xfrm>
            <a:prstGeom prst="rect">
              <a:avLst/>
            </a:prstGeom>
            <a:noFill/>
          </p:spPr>
          <p:txBody>
            <a:bodyPr wrap="square" rtlCol="0">
              <a:spAutoFit/>
            </a:bodyPr>
            <a:lstStyle/>
            <a:p>
              <a:pPr algn="ctr"/>
              <a:r>
                <a:rPr lang="en-US" sz="1200" b="1" dirty="0" smtClean="0">
                  <a:solidFill>
                    <a:schemeClr val="bg1"/>
                  </a:solidFill>
                </a:rPr>
                <a:t>Linac</a:t>
              </a:r>
              <a:endParaRPr lang="en-US" sz="1200" b="1" dirty="0">
                <a:solidFill>
                  <a:schemeClr val="bg1"/>
                </a:solidFill>
              </a:endParaRPr>
            </a:p>
          </p:txBody>
        </p:sp>
        <p:sp>
          <p:nvSpPr>
            <p:cNvPr id="16" name="TextBox 15"/>
            <p:cNvSpPr txBox="1"/>
            <p:nvPr/>
          </p:nvSpPr>
          <p:spPr>
            <a:xfrm>
              <a:off x="2092243" y="4422333"/>
              <a:ext cx="914400" cy="276999"/>
            </a:xfrm>
            <a:prstGeom prst="rect">
              <a:avLst/>
            </a:prstGeom>
            <a:noFill/>
          </p:spPr>
          <p:txBody>
            <a:bodyPr wrap="square" rtlCol="0">
              <a:spAutoFit/>
            </a:bodyPr>
            <a:lstStyle/>
            <a:p>
              <a:pPr algn="ctr"/>
              <a:r>
                <a:rPr lang="en-US" sz="1200" b="1" dirty="0" smtClean="0">
                  <a:solidFill>
                    <a:schemeClr val="bg1"/>
                  </a:solidFill>
                </a:rPr>
                <a:t>RF gun</a:t>
              </a:r>
              <a:endParaRPr lang="en-US" sz="1200" b="1" dirty="0">
                <a:solidFill>
                  <a:schemeClr val="bg1"/>
                </a:solidFill>
              </a:endParaRPr>
            </a:p>
          </p:txBody>
        </p:sp>
        <p:sp>
          <p:nvSpPr>
            <p:cNvPr id="17" name="TextBox 16"/>
            <p:cNvSpPr txBox="1"/>
            <p:nvPr/>
          </p:nvSpPr>
          <p:spPr>
            <a:xfrm>
              <a:off x="5181600" y="4299574"/>
              <a:ext cx="914400" cy="276999"/>
            </a:xfrm>
            <a:prstGeom prst="rect">
              <a:avLst/>
            </a:prstGeom>
            <a:noFill/>
          </p:spPr>
          <p:txBody>
            <a:bodyPr wrap="square" rtlCol="0">
              <a:spAutoFit/>
            </a:bodyPr>
            <a:lstStyle/>
            <a:p>
              <a:pPr algn="ctr"/>
              <a:r>
                <a:rPr lang="en-US" sz="1200" b="1" dirty="0" smtClean="0">
                  <a:solidFill>
                    <a:schemeClr val="bg1"/>
                  </a:solidFill>
                </a:rPr>
                <a:t>Chicane</a:t>
              </a:r>
              <a:endParaRPr lang="en-US" sz="1200" b="1" dirty="0">
                <a:solidFill>
                  <a:schemeClr val="bg1"/>
                </a:solidFill>
              </a:endParaRPr>
            </a:p>
          </p:txBody>
        </p:sp>
        <p:sp>
          <p:nvSpPr>
            <p:cNvPr id="18" name="TextBox 17"/>
            <p:cNvSpPr txBox="1"/>
            <p:nvPr/>
          </p:nvSpPr>
          <p:spPr>
            <a:xfrm>
              <a:off x="6629400" y="4094595"/>
              <a:ext cx="914400" cy="461665"/>
            </a:xfrm>
            <a:prstGeom prst="rect">
              <a:avLst/>
            </a:prstGeom>
            <a:noFill/>
          </p:spPr>
          <p:txBody>
            <a:bodyPr wrap="square" rtlCol="0">
              <a:spAutoFit/>
            </a:bodyPr>
            <a:lstStyle/>
            <a:p>
              <a:pPr algn="ctr"/>
              <a:r>
                <a:rPr lang="en-US" sz="1200" b="1" dirty="0" smtClean="0">
                  <a:solidFill>
                    <a:schemeClr val="bg1"/>
                  </a:solidFill>
                </a:rPr>
                <a:t>Interaction area for ICS</a:t>
              </a:r>
              <a:endParaRPr lang="en-US" sz="1200" b="1" dirty="0">
                <a:solidFill>
                  <a:schemeClr val="bg1"/>
                </a:solidFill>
              </a:endParaRPr>
            </a:p>
          </p:txBody>
        </p:sp>
        <p:sp>
          <p:nvSpPr>
            <p:cNvPr id="19" name="TextBox 18"/>
            <p:cNvSpPr txBox="1"/>
            <p:nvPr/>
          </p:nvSpPr>
          <p:spPr>
            <a:xfrm>
              <a:off x="7162800" y="3304401"/>
              <a:ext cx="1295400" cy="276999"/>
            </a:xfrm>
            <a:prstGeom prst="rect">
              <a:avLst/>
            </a:prstGeom>
            <a:noFill/>
          </p:spPr>
          <p:txBody>
            <a:bodyPr wrap="square" rtlCol="0">
              <a:spAutoFit/>
            </a:bodyPr>
            <a:lstStyle/>
            <a:p>
              <a:pPr algn="ctr"/>
              <a:r>
                <a:rPr lang="en-US" sz="1200" b="1" dirty="0" smtClean="0"/>
                <a:t>Beam dump</a:t>
              </a:r>
              <a:endParaRPr lang="en-US" sz="1200" b="1" dirty="0"/>
            </a:p>
          </p:txBody>
        </p:sp>
        <p:sp>
          <p:nvSpPr>
            <p:cNvPr id="20" name="TextBox 19"/>
            <p:cNvSpPr txBox="1"/>
            <p:nvPr/>
          </p:nvSpPr>
          <p:spPr>
            <a:xfrm>
              <a:off x="7711325" y="3962400"/>
              <a:ext cx="1051675" cy="461665"/>
            </a:xfrm>
            <a:prstGeom prst="rect">
              <a:avLst/>
            </a:prstGeom>
            <a:noFill/>
          </p:spPr>
          <p:txBody>
            <a:bodyPr wrap="square" rtlCol="0">
              <a:spAutoFit/>
            </a:bodyPr>
            <a:lstStyle/>
            <a:p>
              <a:r>
                <a:rPr lang="en-US" sz="1200" b="1" dirty="0" smtClean="0">
                  <a:solidFill>
                    <a:schemeClr val="bg1"/>
                  </a:solidFill>
                </a:rPr>
                <a:t>X-ray experiments</a:t>
              </a:r>
              <a:endParaRPr lang="en-US" sz="1200" b="1" dirty="0">
                <a:solidFill>
                  <a:schemeClr val="bg1"/>
                </a:solidFill>
              </a:endParaRPr>
            </a:p>
          </p:txBody>
        </p:sp>
      </p:grpSp>
      <p:sp>
        <p:nvSpPr>
          <p:cNvPr id="21" name="Rectangle 2"/>
          <p:cNvSpPr txBox="1">
            <a:spLocks noChangeArrowheads="1"/>
          </p:cNvSpPr>
          <p:nvPr/>
        </p:nvSpPr>
        <p:spPr bwMode="auto">
          <a:xfrm>
            <a:off x="76200" y="76200"/>
            <a:ext cx="8991600" cy="550862"/>
          </a:xfrm>
          <a:prstGeom prst="rect">
            <a:avLst/>
          </a:prstGeom>
          <a:noFill/>
          <a:ln w="9525">
            <a:noFill/>
            <a:miter lim="800000"/>
            <a:headEnd/>
            <a:tailEnd/>
          </a:ln>
        </p:spPr>
        <p:txBody>
          <a:bodyPr lIns="82058" tIns="41029" rIns="82058" bIns="41029"/>
          <a:lstStyle/>
          <a:p>
            <a:pPr algn="ctr"/>
            <a:r>
              <a:rPr lang="en-US" sz="3600" b="1" dirty="0" smtClean="0">
                <a:solidFill>
                  <a:srgbClr val="990033"/>
                </a:solidFill>
                <a:latin typeface="Arial" charset="0"/>
              </a:rPr>
              <a:t>Compact X-ray Light Source (CXLS)</a:t>
            </a:r>
            <a:endParaRPr lang="en-US" sz="3600" b="1" dirty="0">
              <a:solidFill>
                <a:srgbClr val="990033"/>
              </a:solidFill>
              <a:latin typeface="Arial" charset="0"/>
            </a:endParaRP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124200" y="5243477"/>
            <a:ext cx="4821651" cy="123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099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1522</Words>
  <Application>Microsoft Office PowerPoint</Application>
  <PresentationFormat>On-screen Show (4:3)</PresentationFormat>
  <Paragraphs>256</Paragraphs>
  <Slides>22</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3" baseType="lpstr">
      <vt:lpstr>SimSun</vt:lpstr>
      <vt:lpstr>Arial</vt:lpstr>
      <vt:lpstr>BookAntiqua</vt:lpstr>
      <vt:lpstr>Calibri</vt:lpstr>
      <vt:lpstr>Lucida Grande</vt:lpstr>
      <vt:lpstr>Symbol</vt:lpstr>
      <vt:lpstr>Times</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Phase Contrast Imaging?</vt:lpstr>
      <vt:lpstr>Contrast Mechanisms</vt:lpstr>
      <vt:lpstr>Magnitude of Attenuation and Phase Contrasts</vt:lpstr>
      <vt:lpstr>PowerPoint Presentation</vt:lpstr>
      <vt:lpstr>PowerPoint Presentation</vt:lpstr>
      <vt:lpstr>PowerPoint Presentation</vt:lpstr>
      <vt:lpstr>PowerPoint Presentation</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wsgraves</dc:creator>
  <cp:lastModifiedBy>wsgraves</cp:lastModifiedBy>
  <cp:revision>76</cp:revision>
  <dcterms:created xsi:type="dcterms:W3CDTF">2016-01-28T21:39:24Z</dcterms:created>
  <dcterms:modified xsi:type="dcterms:W3CDTF">2017-03-07T14:31:13Z</dcterms:modified>
</cp:coreProperties>
</file>