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 id="2147483708" r:id="rId4"/>
    <p:sldMasterId id="2147483720" r:id="rId5"/>
    <p:sldMasterId id="2147483810" r:id="rId6"/>
    <p:sldMasterId id="2147484062" r:id="rId7"/>
    <p:sldMasterId id="2147484182" r:id="rId8"/>
    <p:sldMasterId id="2147484254" r:id="rId9"/>
    <p:sldMasterId id="2147484266" r:id="rId10"/>
  </p:sldMasterIdLst>
  <p:notesMasterIdLst>
    <p:notesMasterId r:id="rId39"/>
  </p:notesMasterIdLst>
  <p:sldIdLst>
    <p:sldId id="434" r:id="rId11"/>
    <p:sldId id="704" r:id="rId12"/>
    <p:sldId id="670" r:id="rId13"/>
    <p:sldId id="741" r:id="rId14"/>
    <p:sldId id="742" r:id="rId15"/>
    <p:sldId id="737" r:id="rId16"/>
    <p:sldId id="743" r:id="rId17"/>
    <p:sldId id="708" r:id="rId18"/>
    <p:sldId id="643" r:id="rId19"/>
    <p:sldId id="644" r:id="rId20"/>
    <p:sldId id="665" r:id="rId21"/>
    <p:sldId id="745" r:id="rId22"/>
    <p:sldId id="698" r:id="rId23"/>
    <p:sldId id="699" r:id="rId24"/>
    <p:sldId id="695" r:id="rId25"/>
    <p:sldId id="696" r:id="rId26"/>
    <p:sldId id="713" r:id="rId27"/>
    <p:sldId id="707" r:id="rId28"/>
    <p:sldId id="711" r:id="rId29"/>
    <p:sldId id="706" r:id="rId30"/>
    <p:sldId id="716" r:id="rId31"/>
    <p:sldId id="738" r:id="rId32"/>
    <p:sldId id="739" r:id="rId33"/>
    <p:sldId id="744" r:id="rId34"/>
    <p:sldId id="723" r:id="rId35"/>
    <p:sldId id="721" r:id="rId36"/>
    <p:sldId id="722" r:id="rId37"/>
    <p:sldId id="740" r:id="rId38"/>
  </p:sldIdLst>
  <p:sldSz cx="9144000" cy="6858000" type="screen4x3"/>
  <p:notesSz cx="7315200" cy="9601200"/>
  <p:defaultTextStyle>
    <a:defPPr>
      <a:defRPr lang="en-US"/>
    </a:defPPr>
    <a:lvl1pPr algn="ctr" rtl="0" fontAlgn="base">
      <a:spcBef>
        <a:spcPct val="0"/>
      </a:spcBef>
      <a:spcAft>
        <a:spcPct val="0"/>
      </a:spcAft>
      <a:defRPr sz="2400" kern="1200">
        <a:solidFill>
          <a:schemeClr val="bg1"/>
        </a:solidFill>
        <a:latin typeface="Arial" pitchFamily="34" charset="0"/>
        <a:ea typeface="ヒラギノ角ゴ Pro W3" pitchFamily="-80" charset="-128"/>
        <a:cs typeface="+mn-cs"/>
      </a:defRPr>
    </a:lvl1pPr>
    <a:lvl2pPr marL="457200" algn="ctr" rtl="0" fontAlgn="base">
      <a:spcBef>
        <a:spcPct val="0"/>
      </a:spcBef>
      <a:spcAft>
        <a:spcPct val="0"/>
      </a:spcAft>
      <a:defRPr sz="2400" kern="1200">
        <a:solidFill>
          <a:schemeClr val="bg1"/>
        </a:solidFill>
        <a:latin typeface="Arial" pitchFamily="34" charset="0"/>
        <a:ea typeface="ヒラギノ角ゴ Pro W3" pitchFamily="-80" charset="-128"/>
        <a:cs typeface="+mn-cs"/>
      </a:defRPr>
    </a:lvl2pPr>
    <a:lvl3pPr marL="914400" algn="ctr" rtl="0" fontAlgn="base">
      <a:spcBef>
        <a:spcPct val="0"/>
      </a:spcBef>
      <a:spcAft>
        <a:spcPct val="0"/>
      </a:spcAft>
      <a:defRPr sz="2400" kern="1200">
        <a:solidFill>
          <a:schemeClr val="bg1"/>
        </a:solidFill>
        <a:latin typeface="Arial" pitchFamily="34" charset="0"/>
        <a:ea typeface="ヒラギノ角ゴ Pro W3" pitchFamily="-80" charset="-128"/>
        <a:cs typeface="+mn-cs"/>
      </a:defRPr>
    </a:lvl3pPr>
    <a:lvl4pPr marL="1371600" algn="ctr" rtl="0" fontAlgn="base">
      <a:spcBef>
        <a:spcPct val="0"/>
      </a:spcBef>
      <a:spcAft>
        <a:spcPct val="0"/>
      </a:spcAft>
      <a:defRPr sz="2400" kern="1200">
        <a:solidFill>
          <a:schemeClr val="bg1"/>
        </a:solidFill>
        <a:latin typeface="Arial" pitchFamily="34" charset="0"/>
        <a:ea typeface="ヒラギノ角ゴ Pro W3" pitchFamily="-80" charset="-128"/>
        <a:cs typeface="+mn-cs"/>
      </a:defRPr>
    </a:lvl4pPr>
    <a:lvl5pPr marL="1828800" algn="ctr" rtl="0" fontAlgn="base">
      <a:spcBef>
        <a:spcPct val="0"/>
      </a:spcBef>
      <a:spcAft>
        <a:spcPct val="0"/>
      </a:spcAft>
      <a:defRPr sz="2400" kern="1200">
        <a:solidFill>
          <a:schemeClr val="bg1"/>
        </a:solidFill>
        <a:latin typeface="Arial" pitchFamily="34" charset="0"/>
        <a:ea typeface="ヒラギノ角ゴ Pro W3" pitchFamily="-80"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80"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80"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80"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8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338"/>
    <a:srgbClr val="F0EAE0"/>
    <a:srgbClr val="0000FF"/>
    <a:srgbClr val="33CC33"/>
    <a:srgbClr val="FF00FF"/>
    <a:srgbClr val="00FF00"/>
    <a:srgbClr val="FFCC00"/>
    <a:srgbClr val="EDEAE3"/>
    <a:srgbClr val="EEE8E2"/>
    <a:srgbClr val="EEE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283" autoAdjust="0"/>
  </p:normalViewPr>
  <p:slideViewPr>
    <p:cSldViewPr>
      <p:cViewPr varScale="1">
        <p:scale>
          <a:sx n="90" d="100"/>
          <a:sy n="90" d="100"/>
        </p:scale>
        <p:origin x="-51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borges\Dropbox\Active%20Work\131231%20Plasma%20samples%20LTS%20results.xlsm"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crborges\Dropbox\Active%20Work\131231%20Plasma%20samples%20LTS%20results.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Fractional Abundance of S-Cysteinylated Albumin over Time at Different Storage Conditions</a:t>
            </a:r>
            <a:endParaRPr lang="en-US"/>
          </a:p>
        </c:rich>
      </c:tx>
      <c:layout/>
      <c:overlay val="0"/>
    </c:title>
    <c:autoTitleDeleted val="0"/>
    <c:plotArea>
      <c:layout/>
      <c:scatterChart>
        <c:scatterStyle val="lineMarker"/>
        <c:varyColors val="0"/>
        <c:ser>
          <c:idx val="0"/>
          <c:order val="0"/>
          <c:tx>
            <c:strRef>
              <c:f>'Albumin Plotting'!$F$112</c:f>
              <c:strCache>
                <c:ptCount val="1"/>
                <c:pt idx="0">
                  <c:v>Healthy -80 °C</c:v>
                </c:pt>
              </c:strCache>
            </c:strRef>
          </c:tx>
          <c:spPr>
            <a:ln>
              <a:noFill/>
            </a:ln>
          </c:spPr>
          <c:marker>
            <c:symbol val="diamond"/>
            <c:size val="7"/>
            <c:spPr>
              <a:solidFill>
                <a:schemeClr val="tx1"/>
              </a:solidFill>
              <a:ln>
                <a:solidFill>
                  <a:schemeClr val="tx1"/>
                </a:solidFill>
              </a:ln>
            </c:spPr>
          </c:marker>
          <c:errBars>
            <c:errDir val="y"/>
            <c:errBarType val="both"/>
            <c:errValType val="cust"/>
            <c:noEndCap val="0"/>
            <c:plus>
              <c:numRef>
                <c:f>'Albumin Plotting'!$O$113:$O$176</c:f>
                <c:numCache>
                  <c:formatCode>General</c:formatCode>
                  <c:ptCount val="64"/>
                  <c:pt idx="0">
                    <c:v>7.1383585045021207E-3</c:v>
                  </c:pt>
                  <c:pt idx="1">
                    <c:v>6.6896569004676939E-3</c:v>
                  </c:pt>
                  <c:pt idx="2">
                    <c:v>4.0007310871802218E-3</c:v>
                  </c:pt>
                </c:numCache>
              </c:numRef>
            </c:plus>
            <c:minus>
              <c:numRef>
                <c:f>'Albumin Plotting'!$O$113:$O$175</c:f>
                <c:numCache>
                  <c:formatCode>General</c:formatCode>
                  <c:ptCount val="63"/>
                  <c:pt idx="0">
                    <c:v>7.1383585045021207E-3</c:v>
                  </c:pt>
                  <c:pt idx="1">
                    <c:v>6.6896569004676939E-3</c:v>
                  </c:pt>
                  <c:pt idx="2">
                    <c:v>4.0007310871802218E-3</c:v>
                  </c:pt>
                </c:numCache>
              </c:numRef>
            </c:minus>
          </c:errBars>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Plotting'!$F$113:$F$173</c:f>
              <c:numCache>
                <c:formatCode>General</c:formatCode>
                <c:ptCount val="61"/>
                <c:pt idx="0">
                  <c:v>0.20637289884459487</c:v>
                </c:pt>
                <c:pt idx="1">
                  <c:v>0.23417206603057944</c:v>
                </c:pt>
                <c:pt idx="2">
                  <c:v>0.23472168301298274</c:v>
                </c:pt>
              </c:numCache>
            </c:numRef>
          </c:yVal>
          <c:smooth val="0"/>
          <c:extLst xmlns:c16r2="http://schemas.microsoft.com/office/drawing/2015/06/chart">
            <c:ext xmlns:c16="http://schemas.microsoft.com/office/drawing/2014/chart" uri="{C3380CC4-5D6E-409C-BE32-E72D297353CC}">
              <c16:uniqueId val="{00000000-087F-E84E-B7F8-3846B7EBB091}"/>
            </c:ext>
          </c:extLst>
        </c:ser>
        <c:ser>
          <c:idx val="1"/>
          <c:order val="1"/>
          <c:tx>
            <c:strRef>
              <c:f>'Albumin Plotting'!$G$112</c:f>
              <c:strCache>
                <c:ptCount val="1"/>
                <c:pt idx="0">
                  <c:v>Healthy -20 °C (Man. Def.)</c:v>
                </c:pt>
              </c:strCache>
            </c:strRef>
          </c:tx>
          <c:spPr>
            <a:ln>
              <a:noFill/>
            </a:ln>
          </c:spPr>
          <c:marker>
            <c:symbol val="square"/>
            <c:size val="5"/>
            <c:spPr>
              <a:solidFill>
                <a:srgbClr val="FF0000"/>
              </a:solidFill>
            </c:spPr>
          </c:marker>
          <c:trendline>
            <c:trendlineType val="power"/>
            <c:dispRSqr val="0"/>
            <c:dispEq val="0"/>
          </c:trendline>
          <c:trendline>
            <c:trendlineType val="log"/>
            <c:dispRSqr val="0"/>
            <c:dispEq val="0"/>
          </c:trendline>
          <c:trendline>
            <c:trendlineType val="power"/>
            <c:dispRSqr val="0"/>
            <c:dispEq val="0"/>
          </c:trendline>
          <c:errBars>
            <c:errDir val="y"/>
            <c:errBarType val="both"/>
            <c:errValType val="cust"/>
            <c:noEndCap val="0"/>
            <c:plus>
              <c:numRef>
                <c:f>'Albumin Plotting'!$P$113:$P$176</c:f>
                <c:numCache>
                  <c:formatCode>General</c:formatCode>
                  <c:ptCount val="64"/>
                  <c:pt idx="3">
                    <c:v>7.1383585045021207E-3</c:v>
                  </c:pt>
                  <c:pt idx="4">
                    <c:v>9.7504496355316841E-3</c:v>
                  </c:pt>
                  <c:pt idx="5">
                    <c:v>9.7839278592125713E-4</c:v>
                  </c:pt>
                  <c:pt idx="6">
                    <c:v>4.9118255309522196E-3</c:v>
                  </c:pt>
                  <c:pt idx="7">
                    <c:v>7.3045607943555361E-3</c:v>
                  </c:pt>
                  <c:pt idx="8">
                    <c:v>2.8426263913305314E-3</c:v>
                  </c:pt>
                  <c:pt idx="9">
                    <c:v>5.8048811227426013E-3</c:v>
                  </c:pt>
                  <c:pt idx="10">
                    <c:v>6.5140902668544415E-3</c:v>
                  </c:pt>
                  <c:pt idx="11">
                    <c:v>1.1713697060947428E-2</c:v>
                  </c:pt>
                  <c:pt idx="12">
                    <c:v>6.3661473568998612E-3</c:v>
                  </c:pt>
                  <c:pt idx="13">
                    <c:v>8.1891986325249404E-3</c:v>
                  </c:pt>
                  <c:pt idx="14">
                    <c:v>8.9465436719610263E-3</c:v>
                  </c:pt>
                  <c:pt idx="15">
                    <c:v>1.7736190587670939E-2</c:v>
                  </c:pt>
                  <c:pt idx="16">
                    <c:v>1.0359963495003562E-2</c:v>
                  </c:pt>
                </c:numCache>
              </c:numRef>
            </c:plus>
            <c:minus>
              <c:numRef>
                <c:f>'Albumin Plotting'!$P$113:$P$176</c:f>
                <c:numCache>
                  <c:formatCode>General</c:formatCode>
                  <c:ptCount val="64"/>
                  <c:pt idx="3">
                    <c:v>7.1383585045021207E-3</c:v>
                  </c:pt>
                  <c:pt idx="4">
                    <c:v>9.7504496355316841E-3</c:v>
                  </c:pt>
                  <c:pt idx="5">
                    <c:v>9.7839278592125713E-4</c:v>
                  </c:pt>
                  <c:pt idx="6">
                    <c:v>4.9118255309522196E-3</c:v>
                  </c:pt>
                  <c:pt idx="7">
                    <c:v>7.3045607943555361E-3</c:v>
                  </c:pt>
                  <c:pt idx="8">
                    <c:v>2.8426263913305314E-3</c:v>
                  </c:pt>
                  <c:pt idx="9">
                    <c:v>5.8048811227426013E-3</c:v>
                  </c:pt>
                  <c:pt idx="10">
                    <c:v>6.5140902668544415E-3</c:v>
                  </c:pt>
                  <c:pt idx="11">
                    <c:v>1.1713697060947428E-2</c:v>
                  </c:pt>
                  <c:pt idx="12">
                    <c:v>6.3661473568998612E-3</c:v>
                  </c:pt>
                  <c:pt idx="13">
                    <c:v>8.1891986325249404E-3</c:v>
                  </c:pt>
                  <c:pt idx="14">
                    <c:v>8.9465436719610263E-3</c:v>
                  </c:pt>
                  <c:pt idx="15">
                    <c:v>1.7736190587670939E-2</c:v>
                  </c:pt>
                  <c:pt idx="16">
                    <c:v>1.0359963495003562E-2</c:v>
                  </c:pt>
                </c:numCache>
              </c:numRef>
            </c:minus>
          </c:errBars>
          <c:errBars>
            <c:errDir val="x"/>
            <c:errBarType val="both"/>
            <c:errValType val="fixedVal"/>
            <c:noEndCap val="0"/>
            <c:val val="1"/>
          </c:errBars>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Plotting'!$G$113:$G$173</c:f>
              <c:numCache>
                <c:formatCode>General</c:formatCode>
                <c:ptCount val="61"/>
                <c:pt idx="3">
                  <c:v>0.20637289884459487</c:v>
                </c:pt>
                <c:pt idx="4">
                  <c:v>0.28380136402368467</c:v>
                </c:pt>
                <c:pt idx="5">
                  <c:v>0.33946743711200095</c:v>
                </c:pt>
                <c:pt idx="6">
                  <c:v>0.36223038967740989</c:v>
                </c:pt>
                <c:pt idx="7">
                  <c:v>0.37994978958368691</c:v>
                </c:pt>
                <c:pt idx="8">
                  <c:v>0.40947319231134233</c:v>
                </c:pt>
                <c:pt idx="9">
                  <c:v>0.37619030750422588</c:v>
                </c:pt>
                <c:pt idx="10">
                  <c:v>0.39418260962005497</c:v>
                </c:pt>
                <c:pt idx="11">
                  <c:v>0.38760129602667631</c:v>
                </c:pt>
                <c:pt idx="12">
                  <c:v>0.40214123133162311</c:v>
                </c:pt>
                <c:pt idx="13">
                  <c:v>0.40455532542633438</c:v>
                </c:pt>
                <c:pt idx="14">
                  <c:v>0.40418741193701474</c:v>
                </c:pt>
                <c:pt idx="15">
                  <c:v>0.39553023659498948</c:v>
                </c:pt>
                <c:pt idx="16">
                  <c:v>0.40027105328978774</c:v>
                </c:pt>
              </c:numCache>
            </c:numRef>
          </c:yVal>
          <c:smooth val="0"/>
          <c:extLst xmlns:c16r2="http://schemas.microsoft.com/office/drawing/2015/06/chart">
            <c:ext xmlns:c16="http://schemas.microsoft.com/office/drawing/2014/chart" uri="{C3380CC4-5D6E-409C-BE32-E72D297353CC}">
              <c16:uniqueId val="{00000001-087F-E84E-B7F8-3846B7EBB091}"/>
            </c:ext>
          </c:extLst>
        </c:ser>
        <c:ser>
          <c:idx val="2"/>
          <c:order val="2"/>
          <c:tx>
            <c:strRef>
              <c:f>'Albumin Plotting'!$H$112</c:f>
              <c:strCache>
                <c:ptCount val="1"/>
                <c:pt idx="0">
                  <c:v>Healthy -20 °C (Auto Def.)</c:v>
                </c:pt>
              </c:strCache>
            </c:strRef>
          </c:tx>
          <c:spPr>
            <a:ln>
              <a:noFill/>
            </a:ln>
          </c:spPr>
          <c:marker>
            <c:symbol val="circle"/>
            <c:size val="6"/>
          </c:marker>
          <c:errBars>
            <c:errDir val="y"/>
            <c:errBarType val="both"/>
            <c:errValType val="cust"/>
            <c:noEndCap val="0"/>
            <c:plus>
              <c:numRef>
                <c:f>'Albumin Plotting'!$Q$113:$Q$140</c:f>
                <c:numCache>
                  <c:formatCode>General</c:formatCode>
                  <c:ptCount val="28"/>
                  <c:pt idx="17">
                    <c:v>7.1383585045021207E-3</c:v>
                  </c:pt>
                  <c:pt idx="18">
                    <c:v>1.1393908551962052E-2</c:v>
                  </c:pt>
                  <c:pt idx="19">
                    <c:v>5.1060916527897278E-3</c:v>
                  </c:pt>
                  <c:pt idx="20">
                    <c:v>1.0440553108007025E-2</c:v>
                  </c:pt>
                  <c:pt idx="21">
                    <c:v>6.6132764375967318E-3</c:v>
                  </c:pt>
                  <c:pt idx="22">
                    <c:v>5.6113037813207717E-3</c:v>
                  </c:pt>
                  <c:pt idx="23">
                    <c:v>9.1930536525525134E-3</c:v>
                  </c:pt>
                  <c:pt idx="24">
                    <c:v>1.4989158087842699E-2</c:v>
                  </c:pt>
                  <c:pt idx="25">
                    <c:v>1.3578049530195433E-2</c:v>
                  </c:pt>
                  <c:pt idx="26">
                    <c:v>1.3206618979953703E-2</c:v>
                  </c:pt>
                  <c:pt idx="27">
                    <c:v>1.1605274101733142E-2</c:v>
                  </c:pt>
                </c:numCache>
              </c:numRef>
            </c:plus>
            <c:minus>
              <c:numRef>
                <c:f>'Albumin Plotting'!$Q$113:$Q$140</c:f>
                <c:numCache>
                  <c:formatCode>General</c:formatCode>
                  <c:ptCount val="28"/>
                  <c:pt idx="17">
                    <c:v>7.1383585045021207E-3</c:v>
                  </c:pt>
                  <c:pt idx="18">
                    <c:v>1.1393908551962052E-2</c:v>
                  </c:pt>
                  <c:pt idx="19">
                    <c:v>5.1060916527897278E-3</c:v>
                  </c:pt>
                  <c:pt idx="20">
                    <c:v>1.0440553108007025E-2</c:v>
                  </c:pt>
                  <c:pt idx="21">
                    <c:v>6.6132764375967318E-3</c:v>
                  </c:pt>
                  <c:pt idx="22">
                    <c:v>5.6113037813207717E-3</c:v>
                  </c:pt>
                  <c:pt idx="23">
                    <c:v>9.1930536525525134E-3</c:v>
                  </c:pt>
                  <c:pt idx="24">
                    <c:v>1.4989158087842699E-2</c:v>
                  </c:pt>
                  <c:pt idx="25">
                    <c:v>1.3578049530195433E-2</c:v>
                  </c:pt>
                  <c:pt idx="26">
                    <c:v>1.3206618979953703E-2</c:v>
                  </c:pt>
                  <c:pt idx="27">
                    <c:v>1.1605274101733142E-2</c:v>
                  </c:pt>
                </c:numCache>
              </c:numRef>
            </c:minus>
          </c:errBars>
          <c:errBars>
            <c:errDir val="x"/>
            <c:errBarType val="both"/>
            <c:errValType val="fixedVal"/>
            <c:noEndCap val="0"/>
            <c:val val="1"/>
          </c:errBars>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Plotting'!$H$113:$H$173</c:f>
              <c:numCache>
                <c:formatCode>General</c:formatCode>
                <c:ptCount val="61"/>
                <c:pt idx="17">
                  <c:v>0.20637289884459487</c:v>
                </c:pt>
                <c:pt idx="18">
                  <c:v>0.27957771816912452</c:v>
                </c:pt>
                <c:pt idx="19">
                  <c:v>0.32709130031490274</c:v>
                </c:pt>
                <c:pt idx="20">
                  <c:v>0.34508126117706306</c:v>
                </c:pt>
                <c:pt idx="21">
                  <c:v>0.37349405611492204</c:v>
                </c:pt>
                <c:pt idx="22">
                  <c:v>0.38138713770323185</c:v>
                </c:pt>
                <c:pt idx="23">
                  <c:v>0.36118873412964392</c:v>
                </c:pt>
                <c:pt idx="24">
                  <c:v>0.36119960933461792</c:v>
                </c:pt>
                <c:pt idx="25">
                  <c:v>0.36357102741737307</c:v>
                </c:pt>
                <c:pt idx="26">
                  <c:v>0.37080453188583851</c:v>
                </c:pt>
                <c:pt idx="27">
                  <c:v>0.3715756381970754</c:v>
                </c:pt>
                <c:pt idx="28">
                  <c:v>0.37344435864793984</c:v>
                </c:pt>
              </c:numCache>
            </c:numRef>
          </c:yVal>
          <c:smooth val="0"/>
          <c:extLst xmlns:c16r2="http://schemas.microsoft.com/office/drawing/2015/06/chart">
            <c:ext xmlns:c16="http://schemas.microsoft.com/office/drawing/2014/chart" uri="{C3380CC4-5D6E-409C-BE32-E72D297353CC}">
              <c16:uniqueId val="{00000002-087F-E84E-B7F8-3846B7EBB091}"/>
            </c:ext>
          </c:extLst>
        </c:ser>
        <c:ser>
          <c:idx val="3"/>
          <c:order val="3"/>
          <c:tx>
            <c:strRef>
              <c:f>'Albumin Plotting'!$I$112</c:f>
              <c:strCache>
                <c:ptCount val="1"/>
                <c:pt idx="0">
                  <c:v>pcT2D -20 °C (Man. Def.)</c:v>
                </c:pt>
              </c:strCache>
            </c:strRef>
          </c:tx>
          <c:spPr>
            <a:ln>
              <a:noFill/>
            </a:ln>
          </c:spPr>
          <c:marker>
            <c:symbol val="circle"/>
            <c:size val="6"/>
          </c:marker>
          <c:errBars>
            <c:errDir val="y"/>
            <c:errBarType val="both"/>
            <c:errValType val="cust"/>
            <c:noEndCap val="0"/>
            <c:plus>
              <c:numRef>
                <c:f>'Albumin Plotting'!$R$113:$R$176</c:f>
                <c:numCache>
                  <c:formatCode>General</c:formatCode>
                  <c:ptCount val="64"/>
                  <c:pt idx="30">
                    <c:v>1.9642536072249192E-3</c:v>
                  </c:pt>
                  <c:pt idx="31">
                    <c:v>7.0263894319343651E-3</c:v>
                  </c:pt>
                  <c:pt idx="32">
                    <c:v>8.0961454762020976E-3</c:v>
                  </c:pt>
                  <c:pt idx="33">
                    <c:v>1.5590178381789825E-2</c:v>
                  </c:pt>
                  <c:pt idx="34">
                    <c:v>1.4804262109097391E-2</c:v>
                  </c:pt>
                  <c:pt idx="35">
                    <c:v>1.2759615862464919E-2</c:v>
                  </c:pt>
                  <c:pt idx="36">
                    <c:v>1.1545387108858968E-2</c:v>
                  </c:pt>
                  <c:pt idx="37">
                    <c:v>1.1245289002104976E-2</c:v>
                  </c:pt>
                  <c:pt idx="38">
                    <c:v>1.0924416038975144E-2</c:v>
                  </c:pt>
                  <c:pt idx="39">
                    <c:v>1.5935485566625322E-2</c:v>
                  </c:pt>
                  <c:pt idx="40">
                    <c:v>5.1070415384763231E-3</c:v>
                  </c:pt>
                </c:numCache>
              </c:numRef>
            </c:plus>
            <c:minus>
              <c:numRef>
                <c:f>'Albumin Plotting'!$R$113:$R$176</c:f>
                <c:numCache>
                  <c:formatCode>General</c:formatCode>
                  <c:ptCount val="64"/>
                  <c:pt idx="30">
                    <c:v>1.9642536072249192E-3</c:v>
                  </c:pt>
                  <c:pt idx="31">
                    <c:v>7.0263894319343651E-3</c:v>
                  </c:pt>
                  <c:pt idx="32">
                    <c:v>8.0961454762020976E-3</c:v>
                  </c:pt>
                  <c:pt idx="33">
                    <c:v>1.5590178381789825E-2</c:v>
                  </c:pt>
                  <c:pt idx="34">
                    <c:v>1.4804262109097391E-2</c:v>
                  </c:pt>
                  <c:pt idx="35">
                    <c:v>1.2759615862464919E-2</c:v>
                  </c:pt>
                  <c:pt idx="36">
                    <c:v>1.1545387108858968E-2</c:v>
                  </c:pt>
                  <c:pt idx="37">
                    <c:v>1.1245289002104976E-2</c:v>
                  </c:pt>
                  <c:pt idx="38">
                    <c:v>1.0924416038975144E-2</c:v>
                  </c:pt>
                  <c:pt idx="39">
                    <c:v>1.5935485566625322E-2</c:v>
                  </c:pt>
                  <c:pt idx="40">
                    <c:v>5.1070415384763231E-3</c:v>
                  </c:pt>
                </c:numCache>
              </c:numRef>
            </c:minus>
          </c:errBars>
          <c:errBars>
            <c:errDir val="x"/>
            <c:errBarType val="both"/>
            <c:errValType val="fixedVal"/>
            <c:noEndCap val="0"/>
            <c:val val="1"/>
          </c:errBars>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Plotting'!$I$113:$I$173</c:f>
              <c:numCache>
                <c:formatCode>General</c:formatCode>
                <c:ptCount val="61"/>
                <c:pt idx="29">
                  <c:v>0.19925858552450251</c:v>
                </c:pt>
                <c:pt idx="30">
                  <c:v>0.27394875951556069</c:v>
                </c:pt>
                <c:pt idx="31">
                  <c:v>0.30941185809760058</c:v>
                </c:pt>
                <c:pt idx="32">
                  <c:v>0.3593076796915316</c:v>
                </c:pt>
                <c:pt idx="33">
                  <c:v>0.3536781276555816</c:v>
                </c:pt>
                <c:pt idx="34">
                  <c:v>0.38061151132187859</c:v>
                </c:pt>
                <c:pt idx="35">
                  <c:v>0.38309208028229286</c:v>
                </c:pt>
                <c:pt idx="36">
                  <c:v>0.40120468630138778</c:v>
                </c:pt>
                <c:pt idx="37">
                  <c:v>0.39785544245649085</c:v>
                </c:pt>
                <c:pt idx="38">
                  <c:v>0.41033889998495382</c:v>
                </c:pt>
                <c:pt idx="39">
                  <c:v>0.3940547745592376</c:v>
                </c:pt>
                <c:pt idx="40">
                  <c:v>0.41354216019633938</c:v>
                </c:pt>
              </c:numCache>
            </c:numRef>
          </c:yVal>
          <c:smooth val="0"/>
          <c:extLst xmlns:c16r2="http://schemas.microsoft.com/office/drawing/2015/06/chart">
            <c:ext xmlns:c16="http://schemas.microsoft.com/office/drawing/2014/chart" uri="{C3380CC4-5D6E-409C-BE32-E72D297353CC}">
              <c16:uniqueId val="{00000003-087F-E84E-B7F8-3846B7EBB091}"/>
            </c:ext>
          </c:extLst>
        </c:ser>
        <c:ser>
          <c:idx val="4"/>
          <c:order val="4"/>
          <c:tx>
            <c:strRef>
              <c:f>'Albumin Plotting'!$J$112</c:f>
              <c:strCache>
                <c:ptCount val="1"/>
                <c:pt idx="0">
                  <c:v>pcT2D -20 °C (Auto Def.)</c:v>
                </c:pt>
              </c:strCache>
            </c:strRef>
          </c:tx>
          <c:spPr>
            <a:ln>
              <a:noFill/>
            </a:ln>
          </c:spPr>
          <c:marker>
            <c:symbol val="diamond"/>
            <c:size val="8"/>
          </c:marker>
          <c:errBars>
            <c:errDir val="y"/>
            <c:errBarType val="both"/>
            <c:errValType val="cust"/>
            <c:noEndCap val="0"/>
            <c:plus>
              <c:numRef>
                <c:f>'Albumin Plotting'!$S$113:$S$176</c:f>
                <c:numCache>
                  <c:formatCode>General</c:formatCode>
                  <c:ptCount val="64"/>
                  <c:pt idx="42">
                    <c:v>1.071674178217101E-2</c:v>
                  </c:pt>
                  <c:pt idx="43">
                    <c:v>3.3114731929646882E-2</c:v>
                  </c:pt>
                  <c:pt idx="44">
                    <c:v>1.1184589890647682E-2</c:v>
                  </c:pt>
                  <c:pt idx="45">
                    <c:v>8.5675808017309958E-3</c:v>
                  </c:pt>
                  <c:pt idx="46">
                    <c:v>2.6341129817727644E-2</c:v>
                  </c:pt>
                  <c:pt idx="47">
                    <c:v>2.5138456640087278E-2</c:v>
                  </c:pt>
                  <c:pt idx="48">
                    <c:v>1.7890876822728375E-2</c:v>
                  </c:pt>
                  <c:pt idx="49">
                    <c:v>2.0067844620153662E-2</c:v>
                  </c:pt>
                  <c:pt idx="50">
                    <c:v>1.9150254753153788E-2</c:v>
                  </c:pt>
                  <c:pt idx="51">
                    <c:v>2.7365774923968039E-3</c:v>
                  </c:pt>
                </c:numCache>
              </c:numRef>
            </c:plus>
            <c:minus>
              <c:numRef>
                <c:f>'Albumin Plotting'!$S$113:$S$176</c:f>
                <c:numCache>
                  <c:formatCode>General</c:formatCode>
                  <c:ptCount val="64"/>
                  <c:pt idx="42">
                    <c:v>1.071674178217101E-2</c:v>
                  </c:pt>
                  <c:pt idx="43">
                    <c:v>3.3114731929646882E-2</c:v>
                  </c:pt>
                  <c:pt idx="44">
                    <c:v>1.1184589890647682E-2</c:v>
                  </c:pt>
                  <c:pt idx="45">
                    <c:v>8.5675808017309958E-3</c:v>
                  </c:pt>
                  <c:pt idx="46">
                    <c:v>2.6341129817727644E-2</c:v>
                  </c:pt>
                  <c:pt idx="47">
                    <c:v>2.5138456640087278E-2</c:v>
                  </c:pt>
                  <c:pt idx="48">
                    <c:v>1.7890876822728375E-2</c:v>
                  </c:pt>
                  <c:pt idx="49">
                    <c:v>2.0067844620153662E-2</c:v>
                  </c:pt>
                  <c:pt idx="50">
                    <c:v>1.9150254753153788E-2</c:v>
                  </c:pt>
                  <c:pt idx="51">
                    <c:v>2.7365774923968039E-3</c:v>
                  </c:pt>
                </c:numCache>
              </c:numRef>
            </c:minus>
          </c:errBars>
          <c:errBars>
            <c:errDir val="x"/>
            <c:errBarType val="both"/>
            <c:errValType val="fixedVal"/>
            <c:noEndCap val="0"/>
            <c:val val="1"/>
          </c:errBars>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Plotting'!$J$113:$J$173</c:f>
              <c:numCache>
                <c:formatCode>General</c:formatCode>
                <c:ptCount val="61"/>
                <c:pt idx="41">
                  <c:v>0.20592110934594401</c:v>
                </c:pt>
                <c:pt idx="42">
                  <c:v>0.2252985026793822</c:v>
                </c:pt>
                <c:pt idx="43">
                  <c:v>0.28880738832904679</c:v>
                </c:pt>
                <c:pt idx="44">
                  <c:v>0.3490573990943186</c:v>
                </c:pt>
                <c:pt idx="45">
                  <c:v>0.35843799344172717</c:v>
                </c:pt>
                <c:pt idx="46">
                  <c:v>0.38670138600136894</c:v>
                </c:pt>
                <c:pt idx="47">
                  <c:v>0.38310783252244268</c:v>
                </c:pt>
                <c:pt idx="48">
                  <c:v>0.3999682548450163</c:v>
                </c:pt>
                <c:pt idx="49">
                  <c:v>0.39950918365199833</c:v>
                </c:pt>
                <c:pt idx="50">
                  <c:v>0.40823433631792183</c:v>
                </c:pt>
                <c:pt idx="51">
                  <c:v>0.38434833608579244</c:v>
                </c:pt>
              </c:numCache>
            </c:numRef>
          </c:yVal>
          <c:smooth val="0"/>
          <c:extLst xmlns:c16r2="http://schemas.microsoft.com/office/drawing/2015/06/chart">
            <c:ext xmlns:c16="http://schemas.microsoft.com/office/drawing/2014/chart" uri="{C3380CC4-5D6E-409C-BE32-E72D297353CC}">
              <c16:uniqueId val="{00000004-087F-E84E-B7F8-3846B7EBB091}"/>
            </c:ext>
          </c:extLst>
        </c:ser>
        <c:ser>
          <c:idx val="5"/>
          <c:order val="5"/>
          <c:tx>
            <c:strRef>
              <c:f>'Albumin Plotting'!$K$112</c:f>
              <c:strCache>
                <c:ptCount val="1"/>
                <c:pt idx="0">
                  <c:v>Healthy Room Temperature</c:v>
                </c:pt>
              </c:strCache>
            </c:strRef>
          </c:tx>
          <c:spPr>
            <a:ln>
              <a:noFill/>
            </a:ln>
          </c:spPr>
          <c:marker>
            <c:symbol val="circle"/>
            <c:size val="6"/>
          </c:marker>
          <c:xVal>
            <c:numRef>
              <c:f>'Albumin Plotting'!$E$113:$E$173</c:f>
              <c:numCache>
                <c:formatCode>General</c:formatCode>
                <c:ptCount val="61"/>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0</c:v>
                </c:pt>
                <c:pt idx="30">
                  <c:v>2</c:v>
                </c:pt>
                <c:pt idx="31">
                  <c:v>11</c:v>
                </c:pt>
                <c:pt idx="32">
                  <c:v>24</c:v>
                </c:pt>
                <c:pt idx="33">
                  <c:v>40</c:v>
                </c:pt>
                <c:pt idx="34">
                  <c:v>60</c:v>
                </c:pt>
                <c:pt idx="35">
                  <c:v>82</c:v>
                </c:pt>
                <c:pt idx="36">
                  <c:v>101</c:v>
                </c:pt>
                <c:pt idx="37">
                  <c:v>121</c:v>
                </c:pt>
                <c:pt idx="38">
                  <c:v>141</c:v>
                </c:pt>
                <c:pt idx="39">
                  <c:v>161</c:v>
                </c:pt>
                <c:pt idx="40">
                  <c:v>229</c:v>
                </c:pt>
                <c:pt idx="41">
                  <c:v>0</c:v>
                </c:pt>
                <c:pt idx="42">
                  <c:v>2</c:v>
                </c:pt>
                <c:pt idx="43">
                  <c:v>11</c:v>
                </c:pt>
                <c:pt idx="44">
                  <c:v>24</c:v>
                </c:pt>
                <c:pt idx="45">
                  <c:v>40</c:v>
                </c:pt>
                <c:pt idx="46">
                  <c:v>60</c:v>
                </c:pt>
                <c:pt idx="47">
                  <c:v>82</c:v>
                </c:pt>
                <c:pt idx="48">
                  <c:v>101</c:v>
                </c:pt>
                <c:pt idx="49">
                  <c:v>121</c:v>
                </c:pt>
                <c:pt idx="50">
                  <c:v>141</c:v>
                </c:pt>
                <c:pt idx="51">
                  <c:v>161</c:v>
                </c:pt>
                <c:pt idx="52">
                  <c:v>0</c:v>
                </c:pt>
                <c:pt idx="53">
                  <c:v>0.72916666666666663</c:v>
                </c:pt>
                <c:pt idx="54">
                  <c:v>0.8125</c:v>
                </c:pt>
                <c:pt idx="55">
                  <c:v>1.0208333333333333</c:v>
                </c:pt>
                <c:pt idx="56">
                  <c:v>1.875</c:v>
                </c:pt>
                <c:pt idx="57">
                  <c:v>3.0163194444444446</c:v>
                </c:pt>
                <c:pt idx="58">
                  <c:v>7.015625</c:v>
                </c:pt>
                <c:pt idx="59">
                  <c:v>9.0201388888888889</c:v>
                </c:pt>
                <c:pt idx="60">
                  <c:v>16.017361111111111</c:v>
                </c:pt>
              </c:numCache>
            </c:numRef>
          </c:xVal>
          <c:yVal>
            <c:numRef>
              <c:f>'Albumin Plotting'!$K$113:$K$173</c:f>
              <c:numCache>
                <c:formatCode>General</c:formatCode>
                <c:ptCount val="61"/>
                <c:pt idx="52">
                  <c:v>0.20637289884459487</c:v>
                </c:pt>
                <c:pt idx="53">
                  <c:v>0.34381732439811369</c:v>
                </c:pt>
                <c:pt idx="54">
                  <c:v>0.34919608818166747</c:v>
                </c:pt>
                <c:pt idx="56">
                  <c:v>0.37137627008105295</c:v>
                </c:pt>
                <c:pt idx="57">
                  <c:v>0.3918244033438732</c:v>
                </c:pt>
                <c:pt idx="58">
                  <c:v>0.40751081081081081</c:v>
                </c:pt>
                <c:pt idx="60">
                  <c:v>0.41520343604916143</c:v>
                </c:pt>
              </c:numCache>
            </c:numRef>
          </c:yVal>
          <c:smooth val="0"/>
          <c:extLst xmlns:c16r2="http://schemas.microsoft.com/office/drawing/2015/06/chart">
            <c:ext xmlns:c16="http://schemas.microsoft.com/office/drawing/2014/chart" uri="{C3380CC4-5D6E-409C-BE32-E72D297353CC}">
              <c16:uniqueId val="{00000005-087F-E84E-B7F8-3846B7EBB091}"/>
            </c:ext>
          </c:extLst>
        </c:ser>
        <c:dLbls>
          <c:showLegendKey val="0"/>
          <c:showVal val="0"/>
          <c:showCatName val="0"/>
          <c:showSerName val="0"/>
          <c:showPercent val="0"/>
          <c:showBubbleSize val="0"/>
        </c:dLbls>
        <c:axId val="37134912"/>
        <c:axId val="37135488"/>
      </c:scatterChart>
      <c:valAx>
        <c:axId val="37134912"/>
        <c:scaling>
          <c:orientation val="minMax"/>
          <c:max val="310"/>
          <c:min val="0"/>
        </c:scaling>
        <c:delete val="0"/>
        <c:axPos val="b"/>
        <c:title>
          <c:tx>
            <c:rich>
              <a:bodyPr/>
              <a:lstStyle/>
              <a:p>
                <a:pPr>
                  <a:defRPr sz="1400"/>
                </a:pPr>
                <a:r>
                  <a:rPr lang="en-US" sz="1400"/>
                  <a:t>Time (Days)</a:t>
                </a:r>
              </a:p>
            </c:rich>
          </c:tx>
          <c:layout/>
          <c:overlay val="0"/>
        </c:title>
        <c:numFmt formatCode="General" sourceLinked="1"/>
        <c:majorTickMark val="none"/>
        <c:minorTickMark val="none"/>
        <c:tickLblPos val="nextTo"/>
        <c:crossAx val="37135488"/>
        <c:crosses val="autoZero"/>
        <c:crossBetween val="midCat"/>
      </c:valAx>
      <c:valAx>
        <c:axId val="37135488"/>
        <c:scaling>
          <c:orientation val="minMax"/>
          <c:min val="0.18000000000000002"/>
        </c:scaling>
        <c:delete val="0"/>
        <c:axPos val="l"/>
        <c:majorGridlines/>
        <c:title>
          <c:tx>
            <c:rich>
              <a:bodyPr/>
              <a:lstStyle/>
              <a:p>
                <a:pPr>
                  <a:defRPr sz="1400"/>
                </a:pPr>
                <a:r>
                  <a:rPr lang="en-US" sz="1400"/>
                  <a:t>Fractional Abundance of S-Cys</a:t>
                </a:r>
                <a:r>
                  <a:rPr lang="en-US" sz="1400" baseline="0"/>
                  <a:t> Albumin</a:t>
                </a:r>
                <a:endParaRPr lang="en-US" sz="1400"/>
              </a:p>
            </c:rich>
          </c:tx>
          <c:layout/>
          <c:overlay val="0"/>
        </c:title>
        <c:numFmt formatCode="General" sourceLinked="1"/>
        <c:majorTickMark val="none"/>
        <c:minorTickMark val="none"/>
        <c:tickLblPos val="nextTo"/>
        <c:crossAx val="37134912"/>
        <c:crosses val="autoZero"/>
        <c:crossBetween val="midCat"/>
      </c:valAx>
    </c:plotArea>
    <c:legend>
      <c:legendPos val="r"/>
      <c:legendEntry>
        <c:idx val="6"/>
        <c:delete val="1"/>
      </c:legendEntry>
      <c:legendEntry>
        <c:idx val="7"/>
        <c:delete val="1"/>
      </c:legendEntry>
      <c:legendEntry>
        <c:idx val="8"/>
        <c:delete val="1"/>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Total Weighted ApoA-I Oxidation over Time at Different Storage Conditions</a:t>
            </a:r>
            <a:endParaRPr lang="en-US"/>
          </a:p>
        </c:rich>
      </c:tx>
      <c:layout/>
      <c:overlay val="0"/>
    </c:title>
    <c:autoTitleDeleted val="0"/>
    <c:plotArea>
      <c:layout/>
      <c:scatterChart>
        <c:scatterStyle val="lineMarker"/>
        <c:varyColors val="0"/>
        <c:ser>
          <c:idx val="0"/>
          <c:order val="0"/>
          <c:tx>
            <c:strRef>
              <c:f>'ApoAI Plotting (2)'!$D$3</c:f>
              <c:strCache>
                <c:ptCount val="1"/>
                <c:pt idx="0">
                  <c:v>Healthy -80 °C</c:v>
                </c:pt>
              </c:strCache>
            </c:strRef>
          </c:tx>
          <c:spPr>
            <a:ln>
              <a:noFill/>
            </a:ln>
          </c:spPr>
          <c:marker>
            <c:symbol val="diamond"/>
            <c:size val="8"/>
            <c:spPr>
              <a:solidFill>
                <a:schemeClr val="tx1"/>
              </a:solidFill>
              <a:ln>
                <a:solidFill>
                  <a:schemeClr val="tx1"/>
                </a:solidFill>
              </a:ln>
            </c:spPr>
          </c:marker>
          <c:errBars>
            <c:errDir val="y"/>
            <c:errBarType val="both"/>
            <c:errValType val="cust"/>
            <c:noEndCap val="0"/>
            <c:plus>
              <c:numRef>
                <c:f>'Albumin Plotting'!$O$113:$O$114</c:f>
                <c:numCache>
                  <c:formatCode>General</c:formatCode>
                  <c:ptCount val="2"/>
                  <c:pt idx="0">
                    <c:v>7.1383585045021207E-3</c:v>
                  </c:pt>
                  <c:pt idx="1">
                    <c:v>6.6896569004676939E-3</c:v>
                  </c:pt>
                </c:numCache>
              </c:numRef>
            </c:plus>
            <c:minus>
              <c:numRef>
                <c:f>'Albumin Plotting'!$O$113:$O$114</c:f>
                <c:numCache>
                  <c:formatCode>General</c:formatCode>
                  <c:ptCount val="2"/>
                  <c:pt idx="0">
                    <c:v>7.1383585045021207E-3</c:v>
                  </c:pt>
                  <c:pt idx="1">
                    <c:v>6.6896569004676939E-3</c:v>
                  </c:pt>
                </c:numCache>
              </c:numRef>
            </c:minus>
          </c:errBars>
          <c:errBars>
            <c:errDir val="x"/>
            <c:errBarType val="both"/>
            <c:errValType val="fixedVal"/>
            <c:noEndCap val="0"/>
            <c:val val="1"/>
          </c:errBars>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(2)'!$D$4:$D$79</c:f>
              <c:numCache>
                <c:formatCode>General</c:formatCode>
                <c:ptCount val="76"/>
                <c:pt idx="0">
                  <c:v>0</c:v>
                </c:pt>
                <c:pt idx="1">
                  <c:v>0</c:v>
                </c:pt>
                <c:pt idx="2">
                  <c:v>0</c:v>
                </c:pt>
              </c:numCache>
            </c:numRef>
          </c:yVal>
          <c:smooth val="0"/>
          <c:extLst xmlns:c16r2="http://schemas.microsoft.com/office/drawing/2015/06/chart">
            <c:ext xmlns:c16="http://schemas.microsoft.com/office/drawing/2014/chart" uri="{C3380CC4-5D6E-409C-BE32-E72D297353CC}">
              <c16:uniqueId val="{00000000-7A68-4D41-A1B1-2ED33CC21467}"/>
            </c:ext>
          </c:extLst>
        </c:ser>
        <c:ser>
          <c:idx val="1"/>
          <c:order val="1"/>
          <c:tx>
            <c:strRef>
              <c:f>'ApoAI Plotting (2)'!$E$3</c:f>
              <c:strCache>
                <c:ptCount val="1"/>
                <c:pt idx="0">
                  <c:v>Healthy -20 °C (Man. Def.)</c:v>
                </c:pt>
              </c:strCache>
            </c:strRef>
          </c:tx>
          <c:spPr>
            <a:ln>
              <a:noFill/>
            </a:ln>
          </c:spPr>
          <c:marker>
            <c:symbol val="square"/>
            <c:size val="6"/>
            <c:spPr>
              <a:solidFill>
                <a:srgbClr val="FF0000"/>
              </a:solidFill>
            </c:spPr>
          </c:marker>
          <c:trendline>
            <c:trendlineType val="power"/>
            <c:dispRSqr val="0"/>
            <c:dispEq val="0"/>
          </c:trendline>
          <c:trendline>
            <c:trendlineType val="log"/>
            <c:dispRSqr val="0"/>
            <c:dispEq val="0"/>
          </c:trendline>
          <c:trendline>
            <c:trendlineType val="power"/>
            <c:dispRSqr val="0"/>
            <c:dispEq val="0"/>
          </c:trendline>
          <c:errBars>
            <c:errDir val="y"/>
            <c:errBarType val="both"/>
            <c:errValType val="cust"/>
            <c:noEndCap val="0"/>
            <c:plus>
              <c:numRef>
                <c:f>'ApoAI Plotting (2)'!$M$4:$M$82</c:f>
                <c:numCache>
                  <c:formatCode>General</c:formatCode>
                  <c:ptCount val="79"/>
                  <c:pt idx="3">
                    <c:v>0</c:v>
                  </c:pt>
                  <c:pt idx="4">
                    <c:v>0</c:v>
                  </c:pt>
                  <c:pt idx="5">
                    <c:v>0</c:v>
                  </c:pt>
                  <c:pt idx="6">
                    <c:v>0</c:v>
                  </c:pt>
                  <c:pt idx="7">
                    <c:v>0</c:v>
                  </c:pt>
                  <c:pt idx="8">
                    <c:v>0</c:v>
                  </c:pt>
                  <c:pt idx="9">
                    <c:v>0</c:v>
                  </c:pt>
                  <c:pt idx="10">
                    <c:v>0</c:v>
                  </c:pt>
                  <c:pt idx="11">
                    <c:v>0</c:v>
                  </c:pt>
                  <c:pt idx="12">
                    <c:v>0</c:v>
                  </c:pt>
                  <c:pt idx="13">
                    <c:v>1.157126321093061E-2</c:v>
                  </c:pt>
                  <c:pt idx="14">
                    <c:v>6.1264327718791962E-3</c:v>
                  </c:pt>
                  <c:pt idx="15">
                    <c:v>7.5073641509526504E-3</c:v>
                  </c:pt>
                  <c:pt idx="16">
                    <c:v>1.5806447952441124E-2</c:v>
                  </c:pt>
                </c:numCache>
              </c:numRef>
            </c:plus>
            <c:minus>
              <c:numRef>
                <c:f>'ApoAI Plotting (2)'!$M$4:$M$82</c:f>
                <c:numCache>
                  <c:formatCode>General</c:formatCode>
                  <c:ptCount val="79"/>
                  <c:pt idx="3">
                    <c:v>0</c:v>
                  </c:pt>
                  <c:pt idx="4">
                    <c:v>0</c:v>
                  </c:pt>
                  <c:pt idx="5">
                    <c:v>0</c:v>
                  </c:pt>
                  <c:pt idx="6">
                    <c:v>0</c:v>
                  </c:pt>
                  <c:pt idx="7">
                    <c:v>0</c:v>
                  </c:pt>
                  <c:pt idx="8">
                    <c:v>0</c:v>
                  </c:pt>
                  <c:pt idx="9">
                    <c:v>0</c:v>
                  </c:pt>
                  <c:pt idx="10">
                    <c:v>0</c:v>
                  </c:pt>
                  <c:pt idx="11">
                    <c:v>0</c:v>
                  </c:pt>
                  <c:pt idx="12">
                    <c:v>0</c:v>
                  </c:pt>
                  <c:pt idx="13">
                    <c:v>1.157126321093061E-2</c:v>
                  </c:pt>
                  <c:pt idx="14">
                    <c:v>6.1264327718791962E-3</c:v>
                  </c:pt>
                  <c:pt idx="15">
                    <c:v>7.5073641509526504E-3</c:v>
                  </c:pt>
                  <c:pt idx="16">
                    <c:v>1.5806447952441124E-2</c:v>
                  </c:pt>
                </c:numCache>
              </c:numRef>
            </c:minus>
          </c:errBars>
          <c:errBars>
            <c:errDir val="x"/>
            <c:errBarType val="both"/>
            <c:errValType val="fixedVal"/>
            <c:noEndCap val="0"/>
            <c:val val="1"/>
          </c:errBars>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(2)'!$E$4:$E$79</c:f>
              <c:numCache>
                <c:formatCode>General</c:formatCode>
                <c:ptCount val="76"/>
                <c:pt idx="3">
                  <c:v>0</c:v>
                </c:pt>
                <c:pt idx="4">
                  <c:v>0</c:v>
                </c:pt>
                <c:pt idx="5">
                  <c:v>0</c:v>
                </c:pt>
                <c:pt idx="6">
                  <c:v>0</c:v>
                </c:pt>
                <c:pt idx="7">
                  <c:v>0</c:v>
                </c:pt>
                <c:pt idx="8">
                  <c:v>0</c:v>
                </c:pt>
                <c:pt idx="9">
                  <c:v>0</c:v>
                </c:pt>
                <c:pt idx="10">
                  <c:v>0</c:v>
                </c:pt>
                <c:pt idx="11">
                  <c:v>0</c:v>
                </c:pt>
                <c:pt idx="12">
                  <c:v>0</c:v>
                </c:pt>
                <c:pt idx="13">
                  <c:v>3.7316871813509712E-2</c:v>
                </c:pt>
                <c:pt idx="14">
                  <c:v>4.3373410149772272E-2</c:v>
                </c:pt>
                <c:pt idx="15">
                  <c:v>6.3914098579163303E-2</c:v>
                </c:pt>
                <c:pt idx="16">
                  <c:v>0.12706914192899971</c:v>
                </c:pt>
              </c:numCache>
            </c:numRef>
          </c:yVal>
          <c:smooth val="0"/>
          <c:extLst xmlns:c16r2="http://schemas.microsoft.com/office/drawing/2015/06/chart">
            <c:ext xmlns:c16="http://schemas.microsoft.com/office/drawing/2014/chart" uri="{C3380CC4-5D6E-409C-BE32-E72D297353CC}">
              <c16:uniqueId val="{00000001-7A68-4D41-A1B1-2ED33CC21467}"/>
            </c:ext>
          </c:extLst>
        </c:ser>
        <c:ser>
          <c:idx val="2"/>
          <c:order val="2"/>
          <c:tx>
            <c:strRef>
              <c:f>'ApoAI Plotting (2)'!$F$3</c:f>
              <c:strCache>
                <c:ptCount val="1"/>
                <c:pt idx="0">
                  <c:v>Healthy -20 °C (Auto Def.)</c:v>
                </c:pt>
              </c:strCache>
            </c:strRef>
          </c:tx>
          <c:spPr>
            <a:ln>
              <a:noFill/>
            </a:ln>
          </c:spPr>
          <c:marker>
            <c:symbol val="circle"/>
            <c:size val="6"/>
          </c:marker>
          <c:errBars>
            <c:errDir val="y"/>
            <c:errBarType val="both"/>
            <c:errValType val="cust"/>
            <c:noEndCap val="0"/>
            <c:plus>
              <c:numRef>
                <c:f>'ApoAI Plotting (2)'!$N$4:$N$33</c:f>
                <c:numCache>
                  <c:formatCode>General</c:formatCode>
                  <c:ptCount val="30"/>
                  <c:pt idx="27">
                    <c:v>1.1956992854466018E-2</c:v>
                  </c:pt>
                  <c:pt idx="28">
                    <c:v>0</c:v>
                  </c:pt>
                  <c:pt idx="29">
                    <c:v>0</c:v>
                  </c:pt>
                </c:numCache>
              </c:numRef>
            </c:plus>
            <c:minus>
              <c:numRef>
                <c:f>'ApoAI Plotting (2)'!$N$4:$N$33</c:f>
                <c:numCache>
                  <c:formatCode>General</c:formatCode>
                  <c:ptCount val="30"/>
                  <c:pt idx="27">
                    <c:v>1.1956992854466018E-2</c:v>
                  </c:pt>
                  <c:pt idx="28">
                    <c:v>0</c:v>
                  </c:pt>
                  <c:pt idx="29">
                    <c:v>0</c:v>
                  </c:pt>
                </c:numCache>
              </c:numRef>
            </c:minus>
          </c:errBars>
          <c:errBars>
            <c:errDir val="x"/>
            <c:errBarType val="both"/>
            <c:errValType val="fixedVal"/>
            <c:noEndCap val="0"/>
            <c:val val="1"/>
          </c:errBars>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(2)'!$F$4:$F$79</c:f>
              <c:numCache>
                <c:formatCode>General</c:formatCode>
                <c:ptCount val="76"/>
                <c:pt idx="17">
                  <c:v>0</c:v>
                </c:pt>
                <c:pt idx="18">
                  <c:v>0</c:v>
                </c:pt>
                <c:pt idx="19">
                  <c:v>0</c:v>
                </c:pt>
                <c:pt idx="20">
                  <c:v>0</c:v>
                </c:pt>
                <c:pt idx="21">
                  <c:v>0</c:v>
                </c:pt>
                <c:pt idx="22">
                  <c:v>0</c:v>
                </c:pt>
                <c:pt idx="23">
                  <c:v>0</c:v>
                </c:pt>
                <c:pt idx="24">
                  <c:v>0</c:v>
                </c:pt>
                <c:pt idx="25">
                  <c:v>0</c:v>
                </c:pt>
                <c:pt idx="26">
                  <c:v>0</c:v>
                </c:pt>
                <c:pt idx="27">
                  <c:v>3.0372779198025349E-2</c:v>
                </c:pt>
                <c:pt idx="28">
                  <c:v>4.2550086517814334E-2</c:v>
                </c:pt>
                <c:pt idx="29">
                  <c:v>5.4408356680848126E-2</c:v>
                </c:pt>
              </c:numCache>
            </c:numRef>
          </c:yVal>
          <c:smooth val="0"/>
          <c:extLst xmlns:c16r2="http://schemas.microsoft.com/office/drawing/2015/06/chart">
            <c:ext xmlns:c16="http://schemas.microsoft.com/office/drawing/2014/chart" uri="{C3380CC4-5D6E-409C-BE32-E72D297353CC}">
              <c16:uniqueId val="{00000002-7A68-4D41-A1B1-2ED33CC21467}"/>
            </c:ext>
          </c:extLst>
        </c:ser>
        <c:ser>
          <c:idx val="3"/>
          <c:order val="3"/>
          <c:tx>
            <c:strRef>
              <c:f>'ApoAI Plotting (2)'!$G$3</c:f>
              <c:strCache>
                <c:ptCount val="1"/>
                <c:pt idx="0">
                  <c:v>pcT2D -20 °C (Man. Def.)</c:v>
                </c:pt>
              </c:strCache>
            </c:strRef>
          </c:tx>
          <c:spPr>
            <a:ln>
              <a:noFill/>
            </a:ln>
          </c:spPr>
          <c:marker>
            <c:symbol val="circle"/>
            <c:size val="6"/>
          </c:marker>
          <c:errBars>
            <c:errDir val="y"/>
            <c:errBarType val="both"/>
            <c:errValType val="cust"/>
            <c:noEndCap val="0"/>
            <c:plus>
              <c:numRef>
                <c:f>'ApoAI Plotting (2)'!$O$4:$O$82</c:f>
                <c:numCache>
                  <c:formatCode>General</c:formatCode>
                  <c:ptCount val="79"/>
                  <c:pt idx="52">
                    <c:v>7.6942312146749906E-3</c:v>
                  </c:pt>
                  <c:pt idx="53">
                    <c:v>6.0108215512539986E-3</c:v>
                  </c:pt>
                  <c:pt idx="54">
                    <c:v>1.8102387121754878E-2</c:v>
                  </c:pt>
                </c:numCache>
              </c:numRef>
            </c:plus>
            <c:minus>
              <c:numRef>
                <c:f>'ApoAI Plotting (2)'!$O$4:$O$82</c:f>
                <c:numCache>
                  <c:formatCode>General</c:formatCode>
                  <c:ptCount val="79"/>
                  <c:pt idx="52">
                    <c:v>7.6942312146749906E-3</c:v>
                  </c:pt>
                  <c:pt idx="53">
                    <c:v>6.0108215512539986E-3</c:v>
                  </c:pt>
                  <c:pt idx="54">
                    <c:v>1.8102387121754878E-2</c:v>
                  </c:pt>
                </c:numCache>
              </c:numRef>
            </c:minus>
          </c:errBars>
          <c:errBars>
            <c:errDir val="x"/>
            <c:errBarType val="both"/>
            <c:errValType val="fixedVal"/>
            <c:noEndCap val="0"/>
            <c:val val="1"/>
          </c:errBars>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(2)'!$G$4:$G$79</c:f>
              <c:numCache>
                <c:formatCode>General</c:formatCode>
                <c:ptCount val="76"/>
                <c:pt idx="43">
                  <c:v>0</c:v>
                </c:pt>
                <c:pt idx="44">
                  <c:v>0</c:v>
                </c:pt>
                <c:pt idx="45">
                  <c:v>0</c:v>
                </c:pt>
                <c:pt idx="46">
                  <c:v>0</c:v>
                </c:pt>
                <c:pt idx="47">
                  <c:v>0</c:v>
                </c:pt>
                <c:pt idx="48">
                  <c:v>0</c:v>
                </c:pt>
                <c:pt idx="49">
                  <c:v>0</c:v>
                </c:pt>
                <c:pt idx="50">
                  <c:v>0</c:v>
                </c:pt>
                <c:pt idx="51">
                  <c:v>0</c:v>
                </c:pt>
                <c:pt idx="52">
                  <c:v>5.0612273305976944E-2</c:v>
                </c:pt>
                <c:pt idx="53">
                  <c:v>6.0863702631252549E-2</c:v>
                </c:pt>
                <c:pt idx="54">
                  <c:v>0.12656013178697709</c:v>
                </c:pt>
              </c:numCache>
            </c:numRef>
          </c:yVal>
          <c:smooth val="0"/>
          <c:extLst xmlns:c16r2="http://schemas.microsoft.com/office/drawing/2015/06/chart">
            <c:ext xmlns:c16="http://schemas.microsoft.com/office/drawing/2014/chart" uri="{C3380CC4-5D6E-409C-BE32-E72D297353CC}">
              <c16:uniqueId val="{00000003-7A68-4D41-A1B1-2ED33CC21467}"/>
            </c:ext>
          </c:extLst>
        </c:ser>
        <c:ser>
          <c:idx val="4"/>
          <c:order val="4"/>
          <c:tx>
            <c:strRef>
              <c:f>'ApoAI Plotting (2)'!$H$3</c:f>
              <c:strCache>
                <c:ptCount val="1"/>
                <c:pt idx="0">
                  <c:v>pcT2D -20 °C (Auto Def.)</c:v>
                </c:pt>
              </c:strCache>
            </c:strRef>
          </c:tx>
          <c:spPr>
            <a:ln>
              <a:noFill/>
            </a:ln>
          </c:spPr>
          <c:marker>
            <c:symbol val="diamond"/>
            <c:size val="8"/>
          </c:marker>
          <c:errBars>
            <c:errDir val="y"/>
            <c:errBarType val="both"/>
            <c:errValType val="cust"/>
            <c:noEndCap val="0"/>
            <c:plus>
              <c:numRef>
                <c:f>'ApoAI Plotting (2)'!$P$4:$P$68</c:f>
                <c:numCache>
                  <c:formatCode>General</c:formatCode>
                  <c:ptCount val="65"/>
                  <c:pt idx="63">
                    <c:v>1.3816839362631702E-3</c:v>
                  </c:pt>
                  <c:pt idx="64">
                    <c:v>1.1404339319457325E-2</c:v>
                  </c:pt>
                </c:numCache>
              </c:numRef>
            </c:plus>
            <c:minus>
              <c:numRef>
                <c:f>'ApoAI Plotting (2)'!$P$4:$P$68</c:f>
                <c:numCache>
                  <c:formatCode>General</c:formatCode>
                  <c:ptCount val="65"/>
                  <c:pt idx="63">
                    <c:v>1.3816839362631702E-3</c:v>
                  </c:pt>
                  <c:pt idx="64">
                    <c:v>1.1404339319457325E-2</c:v>
                  </c:pt>
                </c:numCache>
              </c:numRef>
            </c:minus>
          </c:errBars>
          <c:errBars>
            <c:errDir val="x"/>
            <c:errBarType val="both"/>
            <c:errValType val="fixedVal"/>
            <c:noEndCap val="0"/>
            <c:val val="1"/>
          </c:errBars>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(2)'!$H$4:$H$79</c:f>
              <c:numCache>
                <c:formatCode>General</c:formatCode>
                <c:ptCount val="76"/>
                <c:pt idx="61">
                  <c:v>0</c:v>
                </c:pt>
                <c:pt idx="62">
                  <c:v>0</c:v>
                </c:pt>
                <c:pt idx="63">
                  <c:v>2.8595355837887818E-2</c:v>
                </c:pt>
                <c:pt idx="64">
                  <c:v>5.8194833802187998E-2</c:v>
                </c:pt>
              </c:numCache>
            </c:numRef>
          </c:yVal>
          <c:smooth val="0"/>
          <c:extLst xmlns:c16r2="http://schemas.microsoft.com/office/drawing/2015/06/chart">
            <c:ext xmlns:c16="http://schemas.microsoft.com/office/drawing/2014/chart" uri="{C3380CC4-5D6E-409C-BE32-E72D297353CC}">
              <c16:uniqueId val="{00000004-7A68-4D41-A1B1-2ED33CC21467}"/>
            </c:ext>
          </c:extLst>
        </c:ser>
        <c:ser>
          <c:idx val="5"/>
          <c:order val="5"/>
          <c:tx>
            <c:strRef>
              <c:f>'ApoAI Plotting (2)'!$I$3</c:f>
              <c:strCache>
                <c:ptCount val="1"/>
                <c:pt idx="0">
                  <c:v>Healthy Room Temperature</c:v>
                </c:pt>
              </c:strCache>
            </c:strRef>
          </c:tx>
          <c:spPr>
            <a:ln>
              <a:noFill/>
            </a:ln>
          </c:spPr>
          <c:marker>
            <c:symbol val="circle"/>
            <c:size val="7"/>
          </c:marker>
          <c:xVal>
            <c:numRef>
              <c:f>'ApoAI Plotting (2)'!$C$4:$C$79</c:f>
              <c:numCache>
                <c:formatCode>General</c:formatCode>
                <c:ptCount val="76"/>
                <c:pt idx="0">
                  <c:v>0</c:v>
                </c:pt>
                <c:pt idx="1">
                  <c:v>144</c:v>
                </c:pt>
                <c:pt idx="2">
                  <c:v>305</c:v>
                </c:pt>
                <c:pt idx="3">
                  <c:v>0</c:v>
                </c:pt>
                <c:pt idx="4">
                  <c:v>2</c:v>
                </c:pt>
                <c:pt idx="5">
                  <c:v>12</c:v>
                </c:pt>
                <c:pt idx="6">
                  <c:v>26</c:v>
                </c:pt>
                <c:pt idx="7">
                  <c:v>40</c:v>
                </c:pt>
                <c:pt idx="8">
                  <c:v>60</c:v>
                </c:pt>
                <c:pt idx="9">
                  <c:v>80</c:v>
                </c:pt>
                <c:pt idx="10">
                  <c:v>100</c:v>
                </c:pt>
                <c:pt idx="11">
                  <c:v>121</c:v>
                </c:pt>
                <c:pt idx="12">
                  <c:v>140</c:v>
                </c:pt>
                <c:pt idx="13">
                  <c:v>160</c:v>
                </c:pt>
                <c:pt idx="14">
                  <c:v>180</c:v>
                </c:pt>
                <c:pt idx="15">
                  <c:v>200</c:v>
                </c:pt>
                <c:pt idx="16">
                  <c:v>268</c:v>
                </c:pt>
                <c:pt idx="17">
                  <c:v>0</c:v>
                </c:pt>
                <c:pt idx="18">
                  <c:v>2</c:v>
                </c:pt>
                <c:pt idx="19">
                  <c:v>12</c:v>
                </c:pt>
                <c:pt idx="20">
                  <c:v>26</c:v>
                </c:pt>
                <c:pt idx="21">
                  <c:v>40</c:v>
                </c:pt>
                <c:pt idx="22">
                  <c:v>60</c:v>
                </c:pt>
                <c:pt idx="23">
                  <c:v>80</c:v>
                </c:pt>
                <c:pt idx="24">
                  <c:v>100</c:v>
                </c:pt>
                <c:pt idx="25">
                  <c:v>121</c:v>
                </c:pt>
                <c:pt idx="26">
                  <c:v>140</c:v>
                </c:pt>
                <c:pt idx="27">
                  <c:v>160</c:v>
                </c:pt>
                <c:pt idx="28">
                  <c:v>180</c:v>
                </c:pt>
                <c:pt idx="29">
                  <c:v>200</c:v>
                </c:pt>
                <c:pt idx="30">
                  <c:v>0</c:v>
                </c:pt>
                <c:pt idx="31">
                  <c:v>40</c:v>
                </c:pt>
                <c:pt idx="32">
                  <c:v>60</c:v>
                </c:pt>
                <c:pt idx="33">
                  <c:v>80</c:v>
                </c:pt>
                <c:pt idx="34">
                  <c:v>101</c:v>
                </c:pt>
                <c:pt idx="35">
                  <c:v>141</c:v>
                </c:pt>
                <c:pt idx="36">
                  <c:v>161</c:v>
                </c:pt>
                <c:pt idx="37">
                  <c:v>0</c:v>
                </c:pt>
                <c:pt idx="38">
                  <c:v>40</c:v>
                </c:pt>
                <c:pt idx="39">
                  <c:v>60</c:v>
                </c:pt>
                <c:pt idx="40">
                  <c:v>80</c:v>
                </c:pt>
                <c:pt idx="41">
                  <c:v>101</c:v>
                </c:pt>
                <c:pt idx="42">
                  <c:v>161</c:v>
                </c:pt>
                <c:pt idx="43">
                  <c:v>0</c:v>
                </c:pt>
                <c:pt idx="44">
                  <c:v>2</c:v>
                </c:pt>
                <c:pt idx="45">
                  <c:v>11</c:v>
                </c:pt>
                <c:pt idx="46">
                  <c:v>24</c:v>
                </c:pt>
                <c:pt idx="47">
                  <c:v>40</c:v>
                </c:pt>
                <c:pt idx="48">
                  <c:v>60</c:v>
                </c:pt>
                <c:pt idx="49">
                  <c:v>80</c:v>
                </c:pt>
                <c:pt idx="50">
                  <c:v>101</c:v>
                </c:pt>
                <c:pt idx="51">
                  <c:v>121</c:v>
                </c:pt>
                <c:pt idx="52">
                  <c:v>141</c:v>
                </c:pt>
                <c:pt idx="53">
                  <c:v>161</c:v>
                </c:pt>
                <c:pt idx="54">
                  <c:v>229</c:v>
                </c:pt>
                <c:pt idx="55">
                  <c:v>0</c:v>
                </c:pt>
                <c:pt idx="56">
                  <c:v>2</c:v>
                </c:pt>
                <c:pt idx="57">
                  <c:v>11</c:v>
                </c:pt>
                <c:pt idx="58">
                  <c:v>24</c:v>
                </c:pt>
                <c:pt idx="59">
                  <c:v>40</c:v>
                </c:pt>
                <c:pt idx="60">
                  <c:v>60</c:v>
                </c:pt>
                <c:pt idx="61">
                  <c:v>82</c:v>
                </c:pt>
                <c:pt idx="62">
                  <c:v>101</c:v>
                </c:pt>
                <c:pt idx="63">
                  <c:v>121</c:v>
                </c:pt>
                <c:pt idx="64">
                  <c:v>161</c:v>
                </c:pt>
                <c:pt idx="65">
                  <c:v>0</c:v>
                </c:pt>
                <c:pt idx="66">
                  <c:v>0.72916666666666663</c:v>
                </c:pt>
                <c:pt idx="67">
                  <c:v>0.8125</c:v>
                </c:pt>
                <c:pt idx="68">
                  <c:v>1.0208333333333333</c:v>
                </c:pt>
                <c:pt idx="69">
                  <c:v>1.875</c:v>
                </c:pt>
                <c:pt idx="70">
                  <c:v>3.0163194444444446</c:v>
                </c:pt>
                <c:pt idx="71">
                  <c:v>7.015625</c:v>
                </c:pt>
                <c:pt idx="72">
                  <c:v>9.0201388888888889</c:v>
                </c:pt>
                <c:pt idx="73">
                  <c:v>16.017361111111111</c:v>
                </c:pt>
                <c:pt idx="74">
                  <c:v>28</c:v>
                </c:pt>
                <c:pt idx="75">
                  <c:v>36</c:v>
                </c:pt>
              </c:numCache>
            </c:numRef>
          </c:xVal>
          <c:yVal>
            <c:numRef>
              <c:f>'ApoAI Plotting (2)'!$I$4:$I$79</c:f>
              <c:numCache>
                <c:formatCode>General</c:formatCode>
                <c:ptCount val="76"/>
                <c:pt idx="65">
                  <c:v>0</c:v>
                </c:pt>
                <c:pt idx="69">
                  <c:v>0</c:v>
                </c:pt>
                <c:pt idx="70">
                  <c:v>4.451591195411473E-2</c:v>
                </c:pt>
                <c:pt idx="71">
                  <c:v>5.1857686753314952E-2</c:v>
                </c:pt>
                <c:pt idx="72">
                  <c:v>6.9234157991142853E-2</c:v>
                </c:pt>
                <c:pt idx="73">
                  <c:v>0.13830644628535946</c:v>
                </c:pt>
                <c:pt idx="74">
                  <c:v>0.2798343886994642</c:v>
                </c:pt>
                <c:pt idx="75">
                  <c:v>0.32127422895563235</c:v>
                </c:pt>
              </c:numCache>
            </c:numRef>
          </c:yVal>
          <c:smooth val="0"/>
          <c:extLst xmlns:c16r2="http://schemas.microsoft.com/office/drawing/2015/06/chart">
            <c:ext xmlns:c16="http://schemas.microsoft.com/office/drawing/2014/chart" uri="{C3380CC4-5D6E-409C-BE32-E72D297353CC}">
              <c16:uniqueId val="{00000005-7A68-4D41-A1B1-2ED33CC21467}"/>
            </c:ext>
          </c:extLst>
        </c:ser>
        <c:dLbls>
          <c:showLegendKey val="0"/>
          <c:showVal val="0"/>
          <c:showCatName val="0"/>
          <c:showSerName val="0"/>
          <c:showPercent val="0"/>
          <c:showBubbleSize val="0"/>
        </c:dLbls>
        <c:axId val="37140672"/>
        <c:axId val="37141248"/>
      </c:scatterChart>
      <c:valAx>
        <c:axId val="37140672"/>
        <c:scaling>
          <c:orientation val="minMax"/>
          <c:max val="310"/>
          <c:min val="0"/>
        </c:scaling>
        <c:delete val="0"/>
        <c:axPos val="b"/>
        <c:title>
          <c:tx>
            <c:rich>
              <a:bodyPr/>
              <a:lstStyle/>
              <a:p>
                <a:pPr>
                  <a:defRPr sz="1400"/>
                </a:pPr>
                <a:r>
                  <a:rPr lang="en-US" sz="1400"/>
                  <a:t>Time (Days)</a:t>
                </a:r>
              </a:p>
            </c:rich>
          </c:tx>
          <c:layout/>
          <c:overlay val="0"/>
        </c:title>
        <c:numFmt formatCode="General" sourceLinked="1"/>
        <c:majorTickMark val="none"/>
        <c:minorTickMark val="none"/>
        <c:tickLblPos val="nextTo"/>
        <c:crossAx val="37141248"/>
        <c:crosses val="autoZero"/>
        <c:crossBetween val="midCat"/>
      </c:valAx>
      <c:valAx>
        <c:axId val="37141248"/>
        <c:scaling>
          <c:orientation val="minMax"/>
          <c:min val="0"/>
        </c:scaling>
        <c:delete val="0"/>
        <c:axPos val="l"/>
        <c:majorGridlines/>
        <c:title>
          <c:tx>
            <c:rich>
              <a:bodyPr/>
              <a:lstStyle/>
              <a:p>
                <a:pPr>
                  <a:defRPr sz="1400"/>
                </a:pPr>
                <a:r>
                  <a:rPr lang="en-US" sz="1400"/>
                  <a:t>Total Weighted ApoA-I</a:t>
                </a:r>
                <a:r>
                  <a:rPr lang="en-US" sz="1400" baseline="0"/>
                  <a:t> Oxidation</a:t>
                </a:r>
                <a:endParaRPr lang="en-US" sz="1400"/>
              </a:p>
            </c:rich>
          </c:tx>
          <c:layout/>
          <c:overlay val="0"/>
        </c:title>
        <c:numFmt formatCode="General" sourceLinked="1"/>
        <c:majorTickMark val="none"/>
        <c:minorTickMark val="none"/>
        <c:tickLblPos val="nextTo"/>
        <c:crossAx val="37140672"/>
        <c:crosses val="autoZero"/>
        <c:crossBetween val="midCat"/>
      </c:valAx>
    </c:plotArea>
    <c:legend>
      <c:legendPos val="r"/>
      <c:legendEntry>
        <c:idx val="6"/>
        <c:delete val="1"/>
      </c:legendEntry>
      <c:legendEntry>
        <c:idx val="7"/>
        <c:delete val="1"/>
      </c:legendEntry>
      <c:legendEntry>
        <c:idx val="8"/>
        <c:delete val="1"/>
      </c:legendEntry>
      <c:layout>
        <c:manualLayout>
          <c:xMode val="edge"/>
          <c:yMode val="edge"/>
          <c:x val="0.73660088659324352"/>
          <c:y val="0.3568025569384472"/>
          <c:w val="0.24439305134950523"/>
          <c:h val="0.36966090932181866"/>
        </c:manualLayout>
      </c:layout>
      <c:overlay val="0"/>
      <c:txPr>
        <a:bodyPr/>
        <a:lstStyle/>
        <a:p>
          <a:pPr>
            <a:defRPr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0" hangingPunct="0">
              <a:defRPr sz="1300">
                <a:solidFill>
                  <a:schemeClr val="tx1"/>
                </a:solidFill>
              </a:defRPr>
            </a:lvl1pPr>
          </a:lstStyle>
          <a:p>
            <a:endParaRPr lang="en-US"/>
          </a:p>
        </p:txBody>
      </p:sp>
      <p:sp>
        <p:nvSpPr>
          <p:cNvPr id="1331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0" hangingPunct="0">
              <a:defRPr sz="1300">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0" hangingPunct="0">
              <a:defRPr sz="1300">
                <a:solidFill>
                  <a:schemeClr val="tx1"/>
                </a:solidFill>
              </a:defRPr>
            </a:lvl1pPr>
          </a:lstStyle>
          <a:p>
            <a:endParaRPr lang="en-US"/>
          </a:p>
        </p:txBody>
      </p:sp>
      <p:sp>
        <p:nvSpPr>
          <p:cNvPr id="1331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0" hangingPunct="0">
              <a:defRPr sz="1300">
                <a:solidFill>
                  <a:schemeClr val="tx1"/>
                </a:solidFill>
              </a:defRPr>
            </a:lvl1pPr>
          </a:lstStyle>
          <a:p>
            <a:fld id="{C52E5701-7493-4C11-A6D5-DA691604C050}" type="slidenum">
              <a:rPr lang="en-US"/>
              <a:pPr/>
              <a:t>‹#›</a:t>
            </a:fld>
            <a:endParaRPr lang="en-US"/>
          </a:p>
        </p:txBody>
      </p:sp>
    </p:spTree>
    <p:extLst>
      <p:ext uri="{BB962C8B-B14F-4D97-AF65-F5344CB8AC3E}">
        <p14:creationId xmlns:p14="http://schemas.microsoft.com/office/powerpoint/2010/main" val="3409065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ヒラギノ角ゴ Pro W3" pitchFamily="-80" charset="-128"/>
        <a:cs typeface="+mn-cs"/>
      </a:defRPr>
    </a:lvl1pPr>
    <a:lvl2pPr marL="457200" algn="l" rtl="0" fontAlgn="base">
      <a:spcBef>
        <a:spcPct val="30000"/>
      </a:spcBef>
      <a:spcAft>
        <a:spcPct val="0"/>
      </a:spcAft>
      <a:defRPr sz="1200" kern="1200">
        <a:solidFill>
          <a:schemeClr val="tx1"/>
        </a:solidFill>
        <a:latin typeface="Arial" pitchFamily="34" charset="0"/>
        <a:ea typeface="ヒラギノ角ゴ Pro W3" pitchFamily="-80" charset="-128"/>
        <a:cs typeface="+mn-cs"/>
      </a:defRPr>
    </a:lvl2pPr>
    <a:lvl3pPr marL="914400" algn="l" rtl="0" fontAlgn="base">
      <a:spcBef>
        <a:spcPct val="30000"/>
      </a:spcBef>
      <a:spcAft>
        <a:spcPct val="0"/>
      </a:spcAft>
      <a:defRPr sz="1200" kern="1200">
        <a:solidFill>
          <a:schemeClr val="tx1"/>
        </a:solidFill>
        <a:latin typeface="Arial" pitchFamily="34" charset="0"/>
        <a:ea typeface="ヒラギノ角ゴ Pro W3" pitchFamily="-80" charset="-128"/>
        <a:cs typeface="+mn-cs"/>
      </a:defRPr>
    </a:lvl3pPr>
    <a:lvl4pPr marL="1371600" algn="l" rtl="0" fontAlgn="base">
      <a:spcBef>
        <a:spcPct val="30000"/>
      </a:spcBef>
      <a:spcAft>
        <a:spcPct val="0"/>
      </a:spcAft>
      <a:defRPr sz="1200" kern="1200">
        <a:solidFill>
          <a:schemeClr val="tx1"/>
        </a:solidFill>
        <a:latin typeface="Arial" pitchFamily="34" charset="0"/>
        <a:ea typeface="ヒラギノ角ゴ Pro W3" pitchFamily="-80" charset="-128"/>
        <a:cs typeface="+mn-cs"/>
      </a:defRPr>
    </a:lvl4pPr>
    <a:lvl5pPr marL="1828800" algn="l" rtl="0" fontAlgn="base">
      <a:spcBef>
        <a:spcPct val="30000"/>
      </a:spcBef>
      <a:spcAft>
        <a:spcPct val="0"/>
      </a:spcAft>
      <a:defRPr sz="1200" kern="1200">
        <a:solidFill>
          <a:schemeClr val="tx1"/>
        </a:solidFill>
        <a:latin typeface="Arial" pitchFamily="34" charset="0"/>
        <a:ea typeface="ヒラギノ角ゴ Pro W3"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C52E5701-7493-4C11-A6D5-DA691604C050}" type="slidenum">
              <a:rPr lang="en-US" smtClean="0"/>
              <a:pPr/>
              <a:t>1</a:t>
            </a:fld>
            <a:endParaRPr lang="en-US" dirty="0"/>
          </a:p>
        </p:txBody>
      </p:sp>
    </p:spTree>
    <p:extLst>
      <p:ext uri="{BB962C8B-B14F-4D97-AF65-F5344CB8AC3E}">
        <p14:creationId xmlns:p14="http://schemas.microsoft.com/office/powerpoint/2010/main" val="27443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spectra from LTS Time 0_1-f,1_03_4407.d</a:t>
            </a:r>
            <a:endParaRPr lang="en-US" dirty="0"/>
          </a:p>
        </p:txBody>
      </p:sp>
      <p:sp>
        <p:nvSpPr>
          <p:cNvPr id="4" name="Slide Number Placeholder 3"/>
          <p:cNvSpPr>
            <a:spLocks noGrp="1"/>
          </p:cNvSpPr>
          <p:nvPr>
            <p:ph type="sldNum" sz="quarter" idx="10"/>
          </p:nvPr>
        </p:nvSpPr>
        <p:spPr/>
        <p:txBody>
          <a:bodyPr/>
          <a:lstStyle/>
          <a:p>
            <a:fld id="{78F1D8A9-6E51-440B-8F91-880D3BF9B7D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6390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1D8A9-6E51-440B-8F91-880D3BF9B7D5}"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6390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St. So</a:t>
            </a:r>
            <a:r>
              <a:rPr lang="en-US" baseline="0" dirty="0" smtClean="0"/>
              <a:t> how does albumin in P/S behave ex vivo? (Example)</a:t>
            </a:r>
          </a:p>
          <a:p>
            <a:r>
              <a:rPr lang="en-US" dirty="0" smtClean="0"/>
              <a:t>-</a:t>
            </a:r>
            <a:r>
              <a:rPr lang="en-US" dirty="0" err="1" smtClean="0"/>
              <a:t>ApoAI</a:t>
            </a:r>
            <a:r>
              <a:rPr lang="en-US" baseline="0" dirty="0" smtClean="0"/>
              <a:t> also oxidizes ex vivo, but in a different way and in multiple forms…</a:t>
            </a:r>
          </a:p>
          <a:p>
            <a:r>
              <a:rPr lang="en-US" baseline="0" dirty="0" smtClean="0"/>
              <a:t>-NOT due to corona discharge and artifactual oxidation in the ESI source</a:t>
            </a:r>
            <a:endParaRPr lang="en-US" dirty="0" smtClean="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217208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39675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216771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2) Total time-temperature</a:t>
            </a:r>
            <a:r>
              <a:rPr lang="en-US" baseline="0" dirty="0" smtClean="0"/>
              <a:t> integral was more important</a:t>
            </a:r>
          </a:p>
          <a:p>
            <a:pPr marL="0" indent="0">
              <a:buNone/>
            </a:pPr>
            <a:r>
              <a:rPr lang="en-US" baseline="0" dirty="0" smtClean="0"/>
              <a:t>5-6) Samples were collected fresh, but not under our direct control or for the express purposes of this study.  There some albumin oxidation in some of the samples, but it requires further investigation to determine if this occurred in vivo or ex vivo.</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369346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So what? “Who cares</a:t>
            </a:r>
            <a:r>
              <a:rPr lang="en-US" baseline="0" dirty="0" smtClean="0"/>
              <a:t> about HSA and </a:t>
            </a:r>
            <a:r>
              <a:rPr lang="en-US" baseline="0" dirty="0" err="1" smtClean="0"/>
              <a:t>apoAI</a:t>
            </a:r>
            <a:r>
              <a:rPr lang="en-US" baseline="0" dirty="0" smtClean="0"/>
              <a:t>… no one cares about these proteins anyway.”</a:t>
            </a:r>
          </a:p>
          <a:p>
            <a:r>
              <a:rPr lang="en-US" baseline="0" dirty="0" smtClean="0"/>
              <a:t>First, not true, both have CPT codes AND people have mistaken oxidation of these two proteins as biomarkers of CVD, intrauterine growth restriction, and other disorders that involve oxidative stress.</a:t>
            </a:r>
          </a:p>
          <a:p>
            <a:r>
              <a:rPr lang="en-US" baseline="0" dirty="0" smtClean="0"/>
              <a:t>2. Example of 50% of 100ng/mL protein oxidized giving a reading of 50 ng/mL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trike="sngStrike" baseline="0" dirty="0" smtClean="0"/>
              <a:t>3. Because albumin and </a:t>
            </a:r>
            <a:r>
              <a:rPr lang="en-US" strike="sngStrike" baseline="0" dirty="0" err="1" smtClean="0"/>
              <a:t>apoAI</a:t>
            </a:r>
            <a:r>
              <a:rPr lang="en-US" strike="sngStrike" baseline="0" dirty="0" smtClean="0"/>
              <a:t> are </a:t>
            </a:r>
            <a:r>
              <a:rPr lang="en-US" u="sng" strike="sngStrike" baseline="0" dirty="0" smtClean="0"/>
              <a:t>easily accessible</a:t>
            </a:r>
            <a:r>
              <a:rPr lang="en-US" strike="sngStrike" baseline="0" dirty="0" smtClean="0"/>
              <a:t>, they are ideal ‘</a:t>
            </a:r>
            <a:r>
              <a:rPr lang="en-US" u="sng" strike="sngStrike" baseline="0" dirty="0" smtClean="0"/>
              <a:t>canaries in the coalmine</a:t>
            </a:r>
            <a:r>
              <a:rPr lang="en-US" strike="sngStrike" baseline="0" dirty="0" smtClean="0"/>
              <a:t>’ of poor sample integrity / history of improper sample handling and/or storage.</a:t>
            </a:r>
            <a:endParaRPr lang="en-US" strike="sngStrike" dirty="0" smtClean="0"/>
          </a:p>
          <a:p>
            <a:pPr marL="0" indent="0">
              <a:buNone/>
            </a:pPr>
            <a:r>
              <a:rPr lang="en-US" strike="sngStrike" baseline="0" dirty="0" smtClean="0"/>
              <a:t>3. There are a few other low-abundance candidate markers of poor sample handling out there that “disappear” according to molecular interaction based assays, but I think these markers are rather appealing (to the analytical chemist in all of us) because they are based on </a:t>
            </a:r>
            <a:r>
              <a:rPr lang="en-US" u="sng" strike="sngStrike" baseline="0" dirty="0" smtClean="0"/>
              <a:t>direct measurement of the molecular</a:t>
            </a:r>
            <a:r>
              <a:rPr lang="en-US" strike="sngStrike" baseline="0" dirty="0" smtClean="0"/>
              <a:t> damage that occurs due to improper sample storage.  They are NOT based on an “apparent” loss of a protein as measure by ELISA or similar assay where you really don’t know what exactly happened to the target protein.</a:t>
            </a:r>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Problem: The population reference range for </a:t>
            </a:r>
            <a:r>
              <a:rPr lang="en-US" u="sng" baseline="0" dirty="0" smtClean="0"/>
              <a:t>our “early damage” marker</a:t>
            </a:r>
            <a:r>
              <a:rPr lang="en-US" baseline="0" dirty="0" smtClean="0"/>
              <a:t>, ox-albumin is unknown… So we don’t know for sure where to draw the “cut-off” on the y-axis that indicates true sample mistreatment (vs. natural in vivo state).</a:t>
            </a:r>
          </a:p>
          <a:p>
            <a:pPr marL="228600" indent="-228600">
              <a:buAutoNum type="arabicPeriod"/>
            </a:pPr>
            <a:r>
              <a:rPr lang="en-US" baseline="0" dirty="0" smtClean="0"/>
              <a:t>Initial estimates based on a </a:t>
            </a:r>
            <a:r>
              <a:rPr lang="en-US" u="sng" baseline="0" dirty="0" smtClean="0"/>
              <a:t>limited number</a:t>
            </a:r>
            <a:r>
              <a:rPr lang="en-US" u="none" baseline="0" dirty="0" smtClean="0"/>
              <a:t> </a:t>
            </a:r>
            <a:r>
              <a:rPr lang="en-US" baseline="0" dirty="0" smtClean="0"/>
              <a:t>of samples for which we’ve absolutely know for sure the entire history of each sample, put 95% of the human population within the blue shaded region… but this is from a limited number of samples and we’d need 100s to determine this range with certainty. … “Too risky”</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We can be more confident of apoA-I because we’ve analyzed hundreds of samples from patients with and without disease that have essentially no </a:t>
            </a:r>
            <a:r>
              <a:rPr lang="en-US" baseline="0" dirty="0" err="1" smtClean="0"/>
              <a:t>apoAI</a:t>
            </a:r>
            <a:r>
              <a:rPr lang="en-US" baseline="0" dirty="0" smtClean="0"/>
              <a:t> oxidation… So </a:t>
            </a:r>
            <a:r>
              <a:rPr lang="en-US" baseline="0" dirty="0" err="1" smtClean="0"/>
              <a:t>OxApoAI</a:t>
            </a:r>
            <a:r>
              <a:rPr lang="en-US" baseline="0" dirty="0" smtClean="0"/>
              <a:t> is useful as a severe-damage indicator;… but we’d like to have a marker that is sensitive to more subtle mistreatment.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baseline="0" dirty="0" smtClean="0"/>
              <a:t>We could set out to determine the pop. Ref range for albumin, but it would be rather expensive to do so and it could be a high-risk proposition if the range is too wide…</a:t>
            </a:r>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a:t>
            </a:r>
            <a:r>
              <a:rPr lang="en-US" baseline="0" dirty="0" smtClean="0"/>
              <a:t> This means that if we look at the CHANGE…</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4.</a:t>
            </a:r>
            <a:r>
              <a:rPr lang="en-US" baseline="0" dirty="0" smtClean="0"/>
              <a:t> </a:t>
            </a:r>
            <a:r>
              <a:rPr lang="en-US" smtClean="0"/>
              <a:t>Define PAVS</a:t>
            </a:r>
            <a:endParaRPr lang="en-US" baseline="0" dirty="0" smtClean="0"/>
          </a:p>
          <a:p>
            <a:pPr marL="0" indent="0">
              <a:buNone/>
            </a:pPr>
            <a:r>
              <a:rPr lang="en-US" baseline="0" dirty="0" smtClean="0"/>
              <a:t>5. BP4 Raises the question… “How can…?”</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1786933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St. Not long after putting this assay together we had occasion to apply it to a set of nominally pristine samples that we had but in which we suspected an integrity problem…</a:t>
            </a:r>
          </a:p>
          <a:p>
            <a:pPr marL="0" indent="0">
              <a:buNone/>
            </a:pPr>
            <a:r>
              <a:rPr lang="en-US" baseline="0" dirty="0" smtClean="0"/>
              <a:t>…Part of R33 (Yes one of the NCI grants that employs previously </a:t>
            </a:r>
            <a:r>
              <a:rPr lang="en-US" baseline="0" dirty="0" err="1" smtClean="0"/>
              <a:t>exisiting</a:t>
            </a:r>
            <a:r>
              <a:rPr lang="en-US" baseline="0" dirty="0" smtClean="0"/>
              <a:t> </a:t>
            </a:r>
            <a:r>
              <a:rPr lang="en-US" baseline="0" smtClean="0"/>
              <a:t>P/S samples)—but </a:t>
            </a:r>
            <a:r>
              <a:rPr lang="en-US" baseline="0" dirty="0" smtClean="0"/>
              <a:t>not just any willy-nilly samples…</a:t>
            </a:r>
          </a:p>
          <a:p>
            <a:pPr marL="0" indent="0">
              <a:buNone/>
            </a:pPr>
            <a:r>
              <a:rPr lang="en-US" baseline="0" dirty="0" err="1" smtClean="0"/>
              <a:t>PreAnim</a:t>
            </a:r>
            <a:r>
              <a:rPr lang="en-US" baseline="0" dirty="0" smtClean="0"/>
              <a:t>: We got some “better-than-expected” data in our validation study, so I got suspicious and decided to apply the </a:t>
            </a:r>
            <a:r>
              <a:rPr lang="el-GR" baseline="0" dirty="0" smtClean="0">
                <a:latin typeface="Calibri"/>
              </a:rPr>
              <a:t>Δ</a:t>
            </a:r>
            <a:r>
              <a:rPr lang="en-US" baseline="0" dirty="0" smtClean="0">
                <a:latin typeface="Calibri"/>
              </a:rPr>
              <a:t>S-Cys-Alb assay to the cases vs. the controls… [</a:t>
            </a:r>
            <a:r>
              <a:rPr lang="en-US" baseline="0" dirty="0" err="1" smtClean="0">
                <a:latin typeface="Calibri"/>
              </a:rPr>
              <a:t>Anim</a:t>
            </a:r>
            <a:r>
              <a:rPr lang="en-US" baseline="0" dirty="0" smtClean="0">
                <a:latin typeface="Calibri"/>
              </a:rPr>
              <a:t>]</a:t>
            </a:r>
            <a:endParaRPr lang="en-US" baseline="0" dirty="0" smtClean="0"/>
          </a:p>
          <a:p>
            <a:pPr marL="0" indent="0">
              <a:buNone/>
            </a:pPr>
            <a:r>
              <a:rPr lang="en-US" dirty="0" smtClean="0"/>
              <a:t>E. Think about the potential to draw</a:t>
            </a:r>
            <a:r>
              <a:rPr lang="en-US" baseline="0" dirty="0" smtClean="0"/>
              <a:t> false conclusions if we just happened to be doing some form of proteomics and measuring many randomly selected proteins in these two sets of samples and we got results for one particular protein that looked like this!</a:t>
            </a:r>
          </a:p>
          <a:p>
            <a:pPr marL="0" indent="0">
              <a:buNone/>
            </a:pPr>
            <a:r>
              <a:rPr lang="en-US" baseline="0" dirty="0" smtClean="0"/>
              <a:t>EE. If you don’t know your samples intimately well, you cannot make any biological conclusions with certainty!</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-NIH</a:t>
            </a:r>
            <a:r>
              <a:rPr lang="en-US" baseline="0" dirty="0" smtClean="0"/>
              <a:t> IMAT R33 Biospecimen Science grant pending to fully validate Delta-S-Cys Alb…</a:t>
            </a:r>
          </a:p>
          <a:p>
            <a:pPr marL="0" indent="0">
              <a:buNone/>
            </a:pPr>
            <a:r>
              <a:rPr lang="en-US" dirty="0" smtClean="0"/>
              <a:t>-US</a:t>
            </a:r>
            <a:r>
              <a:rPr lang="en-US" baseline="0" dirty="0" smtClean="0"/>
              <a:t> Nationalized PCT application filed on oxidized albumin and </a:t>
            </a:r>
            <a:r>
              <a:rPr lang="en-US" baseline="0" dirty="0" err="1" smtClean="0"/>
              <a:t>apoAI</a:t>
            </a:r>
            <a:r>
              <a:rPr lang="en-US" baseline="0" dirty="0" smtClean="0"/>
              <a:t> as well as Delta-S-Cys-Alb as marker of </a:t>
            </a:r>
            <a:r>
              <a:rPr lang="en-US" baseline="0" smtClean="0"/>
              <a:t>biospecimen integrity.</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2811855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-Albumin is the </a:t>
            </a:r>
            <a:r>
              <a:rPr lang="en-US" u="sng" baseline="0" dirty="0" smtClean="0"/>
              <a:t>most abundant protein</a:t>
            </a:r>
            <a:r>
              <a:rPr lang="en-US" baseline="0" dirty="0" smtClean="0"/>
              <a:t> in P/S, but it is also </a:t>
            </a:r>
            <a:r>
              <a:rPr lang="en-US" u="sng" baseline="0" dirty="0" smtClean="0"/>
              <a:t>redox sensitive</a:t>
            </a:r>
            <a:r>
              <a:rPr lang="en-US" baseline="0" dirty="0" smtClean="0"/>
              <a:t>. Given the </a:t>
            </a:r>
            <a:r>
              <a:rPr lang="en-US" u="sng" baseline="0" dirty="0" smtClean="0"/>
              <a:t>native constituents</a:t>
            </a:r>
            <a:r>
              <a:rPr lang="en-US" baseline="0" dirty="0" smtClean="0"/>
              <a:t> of P/S, the form of ox. to which it is most readily susceptible is disulfide bond formation</a:t>
            </a:r>
          </a:p>
          <a:p>
            <a:r>
              <a:rPr lang="en-US" baseline="0" dirty="0" smtClean="0"/>
              <a:t>-To demonstrate the inexorable nature of albumin oxidation we pre-reduced it (to ~3-5% from ~ 20%), then added even more reducing agent (Cys), then watched it over time by intact MS.</a:t>
            </a:r>
          </a:p>
        </p:txBody>
      </p:sp>
      <p:sp>
        <p:nvSpPr>
          <p:cNvPr id="4" name="Slide Number Placeholder 3"/>
          <p:cNvSpPr>
            <a:spLocks noGrp="1"/>
          </p:cNvSpPr>
          <p:nvPr>
            <p:ph type="sldNum" sz="quarter" idx="10"/>
          </p:nvPr>
        </p:nvSpPr>
        <p:spPr/>
        <p:txBody>
          <a:bodyPr/>
          <a:lstStyle/>
          <a:p>
            <a:fld id="{C52E5701-7493-4C11-A6D5-DA691604C050}"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3003512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inevitable</a:t>
            </a:r>
            <a:r>
              <a:rPr lang="en-US" baseline="0" dirty="0" smtClean="0"/>
              <a:t> in the presence of air (and trace quantities of transition metals)</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4290742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ヒラギノ角ゴ Pro W3" pitchFamily="-80" charset="-128"/>
                <a:cs typeface="+mn-cs"/>
              </a:rPr>
              <a:t>4.	Gaza-</a:t>
            </a:r>
            <a:r>
              <a:rPr lang="en-US" sz="1200" kern="1200" dirty="0" err="1" smtClean="0">
                <a:solidFill>
                  <a:schemeClr val="tx1"/>
                </a:solidFill>
                <a:effectLst/>
                <a:latin typeface="Arial" pitchFamily="34" charset="0"/>
                <a:ea typeface="ヒラギノ角ゴ Pro W3" pitchFamily="-80" charset="-128"/>
                <a:cs typeface="+mn-cs"/>
              </a:rPr>
              <a:t>Bulseco</a:t>
            </a:r>
            <a:r>
              <a:rPr lang="en-US" sz="1200" kern="1200" dirty="0" smtClean="0">
                <a:solidFill>
                  <a:schemeClr val="tx1"/>
                </a:solidFill>
                <a:effectLst/>
                <a:latin typeface="Arial" pitchFamily="34" charset="0"/>
                <a:ea typeface="ヒラギノ角ゴ Pro W3" pitchFamily="-80" charset="-128"/>
                <a:cs typeface="+mn-cs"/>
              </a:rPr>
              <a:t> G, </a:t>
            </a:r>
            <a:r>
              <a:rPr lang="en-US" sz="1200" kern="1200" dirty="0" err="1" smtClean="0">
                <a:solidFill>
                  <a:schemeClr val="tx1"/>
                </a:solidFill>
                <a:effectLst/>
                <a:latin typeface="Arial" pitchFamily="34" charset="0"/>
                <a:ea typeface="ヒラギノ角ゴ Pro W3" pitchFamily="-80" charset="-128"/>
                <a:cs typeface="+mn-cs"/>
              </a:rPr>
              <a:t>Faldu</a:t>
            </a:r>
            <a:r>
              <a:rPr lang="en-US" sz="1200" kern="1200" dirty="0" smtClean="0">
                <a:solidFill>
                  <a:schemeClr val="tx1"/>
                </a:solidFill>
                <a:effectLst/>
                <a:latin typeface="Arial" pitchFamily="34" charset="0"/>
                <a:ea typeface="ヒラギノ角ゴ Pro W3" pitchFamily="-80" charset="-128"/>
                <a:cs typeface="+mn-cs"/>
              </a:rPr>
              <a:t> S, </a:t>
            </a:r>
            <a:r>
              <a:rPr lang="en-US" sz="1200" kern="1200" dirty="0" err="1" smtClean="0">
                <a:solidFill>
                  <a:schemeClr val="tx1"/>
                </a:solidFill>
                <a:effectLst/>
                <a:latin typeface="Arial" pitchFamily="34" charset="0"/>
                <a:ea typeface="ヒラギノ角ゴ Pro W3" pitchFamily="-80" charset="-128"/>
                <a:cs typeface="+mn-cs"/>
              </a:rPr>
              <a:t>Hurkmans</a:t>
            </a:r>
            <a:r>
              <a:rPr lang="en-US" sz="1200" kern="1200" dirty="0" smtClean="0">
                <a:solidFill>
                  <a:schemeClr val="tx1"/>
                </a:solidFill>
                <a:effectLst/>
                <a:latin typeface="Arial" pitchFamily="34" charset="0"/>
                <a:ea typeface="ヒラギノ角ゴ Pro W3" pitchFamily="-80" charset="-128"/>
                <a:cs typeface="+mn-cs"/>
              </a:rPr>
              <a:t> K, </a:t>
            </a:r>
            <a:r>
              <a:rPr lang="en-US" sz="1200" kern="1200" dirty="0" err="1" smtClean="0">
                <a:solidFill>
                  <a:schemeClr val="tx1"/>
                </a:solidFill>
                <a:effectLst/>
                <a:latin typeface="Arial" pitchFamily="34" charset="0"/>
                <a:ea typeface="ヒラギノ角ゴ Pro W3" pitchFamily="-80" charset="-128"/>
                <a:cs typeface="+mn-cs"/>
              </a:rPr>
              <a:t>Chumsae</a:t>
            </a:r>
            <a:r>
              <a:rPr lang="en-US" sz="1200" kern="1200" dirty="0" smtClean="0">
                <a:solidFill>
                  <a:schemeClr val="tx1"/>
                </a:solidFill>
                <a:effectLst/>
                <a:latin typeface="Arial" pitchFamily="34" charset="0"/>
                <a:ea typeface="ヒラギノ角ゴ Pro W3" pitchFamily="-80" charset="-128"/>
                <a:cs typeface="+mn-cs"/>
              </a:rPr>
              <a:t> C, Liu H. Effect of methionine oxidation of a recombinant monoclonal antibody on the binding affinity to protein A and protein G. J </a:t>
            </a:r>
            <a:r>
              <a:rPr lang="en-US" sz="1200" kern="1200" dirty="0" err="1" smtClean="0">
                <a:solidFill>
                  <a:schemeClr val="tx1"/>
                </a:solidFill>
                <a:effectLst/>
                <a:latin typeface="Arial" pitchFamily="34" charset="0"/>
                <a:ea typeface="ヒラギノ角ゴ Pro W3" pitchFamily="-80" charset="-128"/>
                <a:cs typeface="+mn-cs"/>
              </a:rPr>
              <a:t>Chromatogr</a:t>
            </a:r>
            <a:r>
              <a:rPr lang="en-US" sz="1200" kern="1200" dirty="0" smtClean="0">
                <a:solidFill>
                  <a:schemeClr val="tx1"/>
                </a:solidFill>
                <a:effectLst/>
                <a:latin typeface="Arial" pitchFamily="34" charset="0"/>
                <a:ea typeface="ヒラギノ角ゴ Pro W3" pitchFamily="-80" charset="-128"/>
                <a:cs typeface="+mn-cs"/>
              </a:rPr>
              <a:t> B </a:t>
            </a:r>
            <a:r>
              <a:rPr lang="en-US" sz="1200" kern="1200" dirty="0" err="1" smtClean="0">
                <a:solidFill>
                  <a:schemeClr val="tx1"/>
                </a:solidFill>
                <a:effectLst/>
                <a:latin typeface="Arial" pitchFamily="34" charset="0"/>
                <a:ea typeface="ヒラギノ角ゴ Pro W3" pitchFamily="-80" charset="-128"/>
                <a:cs typeface="+mn-cs"/>
              </a:rPr>
              <a:t>Analyt</a:t>
            </a:r>
            <a:r>
              <a:rPr lang="en-US" sz="1200" kern="1200" dirty="0" smtClean="0">
                <a:solidFill>
                  <a:schemeClr val="tx1"/>
                </a:solidFill>
                <a:effectLst/>
                <a:latin typeface="Arial" pitchFamily="34" charset="0"/>
                <a:ea typeface="ヒラギノ角ゴ Pro W3" pitchFamily="-80" charset="-128"/>
                <a:cs typeface="+mn-cs"/>
              </a:rPr>
              <a:t> </a:t>
            </a:r>
            <a:r>
              <a:rPr lang="en-US" sz="1200" kern="1200" dirty="0" err="1" smtClean="0">
                <a:solidFill>
                  <a:schemeClr val="tx1"/>
                </a:solidFill>
                <a:effectLst/>
                <a:latin typeface="Arial" pitchFamily="34" charset="0"/>
                <a:ea typeface="ヒラギノ角ゴ Pro W3" pitchFamily="-80" charset="-128"/>
                <a:cs typeface="+mn-cs"/>
              </a:rPr>
              <a:t>Technol</a:t>
            </a:r>
            <a:r>
              <a:rPr lang="en-US" sz="1200" kern="1200" dirty="0" smtClean="0">
                <a:solidFill>
                  <a:schemeClr val="tx1"/>
                </a:solidFill>
                <a:effectLst/>
                <a:latin typeface="Arial" pitchFamily="34" charset="0"/>
                <a:ea typeface="ヒラギノ角ゴ Pro W3" pitchFamily="-80" charset="-128"/>
                <a:cs typeface="+mn-cs"/>
              </a:rPr>
              <a:t> Biomed Life </a:t>
            </a:r>
            <a:r>
              <a:rPr lang="en-US" sz="1200" kern="1200" dirty="0" err="1" smtClean="0">
                <a:solidFill>
                  <a:schemeClr val="tx1"/>
                </a:solidFill>
                <a:effectLst/>
                <a:latin typeface="Arial" pitchFamily="34" charset="0"/>
                <a:ea typeface="ヒラギノ角ゴ Pro W3" pitchFamily="-80" charset="-128"/>
                <a:cs typeface="+mn-cs"/>
              </a:rPr>
              <a:t>Sci</a:t>
            </a:r>
            <a:r>
              <a:rPr lang="en-US" sz="1200" kern="1200" dirty="0" smtClean="0">
                <a:solidFill>
                  <a:schemeClr val="tx1"/>
                </a:solidFill>
                <a:effectLst/>
                <a:latin typeface="Arial" pitchFamily="34" charset="0"/>
                <a:ea typeface="ヒラギノ角ゴ Pro W3" pitchFamily="-80" charset="-128"/>
                <a:cs typeface="+mn-cs"/>
              </a:rPr>
              <a:t> 2008;870:55-62.</a:t>
            </a:r>
          </a:p>
          <a:p>
            <a:r>
              <a:rPr lang="en-US" sz="1200" kern="1200" dirty="0" smtClean="0">
                <a:solidFill>
                  <a:schemeClr val="tx1"/>
                </a:solidFill>
                <a:effectLst/>
                <a:latin typeface="Arial" pitchFamily="34" charset="0"/>
                <a:ea typeface="ヒラギノ角ゴ Pro W3" pitchFamily="-80" charset="-128"/>
                <a:cs typeface="+mn-cs"/>
              </a:rPr>
              <a:t>5.	</a:t>
            </a:r>
            <a:r>
              <a:rPr lang="en-US" sz="1200" kern="1200" dirty="0" err="1" smtClean="0">
                <a:solidFill>
                  <a:schemeClr val="tx1"/>
                </a:solidFill>
                <a:effectLst/>
                <a:latin typeface="Arial" pitchFamily="34" charset="0"/>
                <a:ea typeface="ヒラギノ角ゴ Pro W3" pitchFamily="-80" charset="-128"/>
                <a:cs typeface="+mn-cs"/>
              </a:rPr>
              <a:t>Bertolotti-Ciarlet</a:t>
            </a:r>
            <a:r>
              <a:rPr lang="en-US" sz="1200" kern="1200" dirty="0" smtClean="0">
                <a:solidFill>
                  <a:schemeClr val="tx1"/>
                </a:solidFill>
                <a:effectLst/>
                <a:latin typeface="Arial" pitchFamily="34" charset="0"/>
                <a:ea typeface="ヒラギノ角ゴ Pro W3" pitchFamily="-80" charset="-128"/>
                <a:cs typeface="+mn-cs"/>
              </a:rPr>
              <a:t> A, Wang WR, </a:t>
            </a:r>
            <a:r>
              <a:rPr lang="en-US" sz="1200" kern="1200" dirty="0" err="1" smtClean="0">
                <a:solidFill>
                  <a:schemeClr val="tx1"/>
                </a:solidFill>
                <a:effectLst/>
                <a:latin typeface="Arial" pitchFamily="34" charset="0"/>
                <a:ea typeface="ヒラギノ角ゴ Pro W3" pitchFamily="-80" charset="-128"/>
                <a:cs typeface="+mn-cs"/>
              </a:rPr>
              <a:t>Lownes</a:t>
            </a:r>
            <a:r>
              <a:rPr lang="en-US" sz="1200" kern="1200" dirty="0" smtClean="0">
                <a:solidFill>
                  <a:schemeClr val="tx1"/>
                </a:solidFill>
                <a:effectLst/>
                <a:latin typeface="Arial" pitchFamily="34" charset="0"/>
                <a:ea typeface="ヒラギノ角ゴ Pro W3" pitchFamily="-80" charset="-128"/>
                <a:cs typeface="+mn-cs"/>
              </a:rPr>
              <a:t> R, et al. Impact of methionine oxidation on the binding of human IgG1 to </a:t>
            </a:r>
            <a:r>
              <a:rPr lang="en-US" sz="1200" kern="1200" dirty="0" err="1" smtClean="0">
                <a:solidFill>
                  <a:schemeClr val="tx1"/>
                </a:solidFill>
                <a:effectLst/>
                <a:latin typeface="Arial" pitchFamily="34" charset="0"/>
                <a:ea typeface="ヒラギノ角ゴ Pro W3" pitchFamily="-80" charset="-128"/>
                <a:cs typeface="+mn-cs"/>
              </a:rPr>
              <a:t>FcRn</a:t>
            </a:r>
            <a:r>
              <a:rPr lang="en-US" sz="1200" kern="1200" dirty="0" smtClean="0">
                <a:solidFill>
                  <a:schemeClr val="tx1"/>
                </a:solidFill>
                <a:effectLst/>
                <a:latin typeface="Arial" pitchFamily="34" charset="0"/>
                <a:ea typeface="ヒラギノ角ゴ Pro W3" pitchFamily="-80" charset="-128"/>
                <a:cs typeface="+mn-cs"/>
              </a:rPr>
              <a:t> and Fc gamma receptors. Molecular immunology 2009;46:1878-82.</a:t>
            </a:r>
          </a:p>
          <a:p>
            <a:r>
              <a:rPr lang="en-US" sz="1200" kern="1200" dirty="0" smtClean="0">
                <a:solidFill>
                  <a:schemeClr val="tx1"/>
                </a:solidFill>
                <a:effectLst/>
                <a:latin typeface="Arial" pitchFamily="34" charset="0"/>
                <a:ea typeface="ヒラギノ角ゴ Pro W3" pitchFamily="-80" charset="-128"/>
                <a:cs typeface="+mn-cs"/>
              </a:rPr>
              <a:t>6.	Pan H, Chen K, Chu L, </a:t>
            </a:r>
            <a:r>
              <a:rPr lang="en-US" sz="1200" kern="1200" dirty="0" err="1" smtClean="0">
                <a:solidFill>
                  <a:schemeClr val="tx1"/>
                </a:solidFill>
                <a:effectLst/>
                <a:latin typeface="Arial" pitchFamily="34" charset="0"/>
                <a:ea typeface="ヒラギノ角ゴ Pro W3" pitchFamily="-80" charset="-128"/>
                <a:cs typeface="+mn-cs"/>
              </a:rPr>
              <a:t>Kinderman</a:t>
            </a:r>
            <a:r>
              <a:rPr lang="en-US" sz="1200" kern="1200" dirty="0" smtClean="0">
                <a:solidFill>
                  <a:schemeClr val="tx1"/>
                </a:solidFill>
                <a:effectLst/>
                <a:latin typeface="Arial" pitchFamily="34" charset="0"/>
                <a:ea typeface="ヒラギノ角ゴ Pro W3" pitchFamily="-80" charset="-128"/>
                <a:cs typeface="+mn-cs"/>
              </a:rPr>
              <a:t> F, Apostol I, Huang G. Methionine oxidation in human IgG2 Fc decreases binding affinities to protein A and </a:t>
            </a:r>
            <a:r>
              <a:rPr lang="en-US" sz="1200" kern="1200" dirty="0" err="1" smtClean="0">
                <a:solidFill>
                  <a:schemeClr val="tx1"/>
                </a:solidFill>
                <a:effectLst/>
                <a:latin typeface="Arial" pitchFamily="34" charset="0"/>
                <a:ea typeface="ヒラギノ角ゴ Pro W3" pitchFamily="-80" charset="-128"/>
                <a:cs typeface="+mn-cs"/>
              </a:rPr>
              <a:t>FcRn</a:t>
            </a:r>
            <a:r>
              <a:rPr lang="en-US" sz="1200" kern="1200" dirty="0" smtClean="0">
                <a:solidFill>
                  <a:schemeClr val="tx1"/>
                </a:solidFill>
                <a:effectLst/>
                <a:latin typeface="Arial" pitchFamily="34" charset="0"/>
                <a:ea typeface="ヒラギノ角ゴ Pro W3" pitchFamily="-80" charset="-128"/>
                <a:cs typeface="+mn-cs"/>
              </a:rPr>
              <a:t>. Protein </a:t>
            </a:r>
            <a:r>
              <a:rPr lang="en-US" sz="1200" kern="1200" dirty="0" err="1" smtClean="0">
                <a:solidFill>
                  <a:schemeClr val="tx1"/>
                </a:solidFill>
                <a:effectLst/>
                <a:latin typeface="Arial" pitchFamily="34" charset="0"/>
                <a:ea typeface="ヒラギノ角ゴ Pro W3" pitchFamily="-80" charset="-128"/>
                <a:cs typeface="+mn-cs"/>
              </a:rPr>
              <a:t>Sci</a:t>
            </a:r>
            <a:r>
              <a:rPr lang="en-US" sz="1200" kern="1200" dirty="0" smtClean="0">
                <a:solidFill>
                  <a:schemeClr val="tx1"/>
                </a:solidFill>
                <a:effectLst/>
                <a:latin typeface="Arial" pitchFamily="34" charset="0"/>
                <a:ea typeface="ヒラギノ角ゴ Pro W3" pitchFamily="-80" charset="-128"/>
                <a:cs typeface="+mn-cs"/>
              </a:rPr>
              <a:t> 2009;18:424-33.</a:t>
            </a:r>
          </a:p>
          <a:p>
            <a:r>
              <a:rPr lang="en-US" sz="1200" kern="1200" dirty="0" smtClean="0">
                <a:solidFill>
                  <a:schemeClr val="tx1"/>
                </a:solidFill>
                <a:effectLst/>
                <a:latin typeface="Arial" pitchFamily="34" charset="0"/>
                <a:ea typeface="ヒラギノ角ゴ Pro W3" pitchFamily="-80" charset="-128"/>
                <a:cs typeface="+mn-cs"/>
              </a:rPr>
              <a:t>7.	Yao Y, Yin D, Jas GS, et al. Oxidative modification of a carboxyl-terminal vicinal methionine in calmodulin by hydrogen peroxide inhibits calmodulin-dependent activation of the plasma membrane Ca-ATPase. Biochemistry-Us 1996;35:2767-87.</a:t>
            </a:r>
          </a:p>
          <a:p>
            <a:r>
              <a:rPr lang="en-US" sz="1200" kern="1200" dirty="0" smtClean="0">
                <a:solidFill>
                  <a:schemeClr val="tx1"/>
                </a:solidFill>
                <a:effectLst/>
                <a:latin typeface="Arial" pitchFamily="34" charset="0"/>
                <a:ea typeface="ヒラギノ角ゴ Pro W3" pitchFamily="-80" charset="-128"/>
                <a:cs typeface="+mn-cs"/>
              </a:rPr>
              <a:t>8.	Gao J, Yao Y, </a:t>
            </a:r>
            <a:r>
              <a:rPr lang="en-US" sz="1200" kern="1200" dirty="0" err="1" smtClean="0">
                <a:solidFill>
                  <a:schemeClr val="tx1"/>
                </a:solidFill>
                <a:effectLst/>
                <a:latin typeface="Arial" pitchFamily="34" charset="0"/>
                <a:ea typeface="ヒラギノ角ゴ Pro W3" pitchFamily="-80" charset="-128"/>
                <a:cs typeface="+mn-cs"/>
              </a:rPr>
              <a:t>Squier</a:t>
            </a:r>
            <a:r>
              <a:rPr lang="en-US" sz="1200" kern="1200" dirty="0" smtClean="0">
                <a:solidFill>
                  <a:schemeClr val="tx1"/>
                </a:solidFill>
                <a:effectLst/>
                <a:latin typeface="Arial" pitchFamily="34" charset="0"/>
                <a:ea typeface="ヒラギノ角ゴ Pro W3" pitchFamily="-80" charset="-128"/>
                <a:cs typeface="+mn-cs"/>
              </a:rPr>
              <a:t> TC. Oxidatively modified calmodulin binds to the plasma membrane Ca-ATPase in a nonproductive and </a:t>
            </a:r>
            <a:r>
              <a:rPr lang="en-US" sz="1200" kern="1200" dirty="0" err="1" smtClean="0">
                <a:solidFill>
                  <a:schemeClr val="tx1"/>
                </a:solidFill>
                <a:effectLst/>
                <a:latin typeface="Arial" pitchFamily="34" charset="0"/>
                <a:ea typeface="ヒラギノ角ゴ Pro W3" pitchFamily="-80" charset="-128"/>
                <a:cs typeface="+mn-cs"/>
              </a:rPr>
              <a:t>conformationally</a:t>
            </a:r>
            <a:r>
              <a:rPr lang="en-US" sz="1200" kern="1200" dirty="0" smtClean="0">
                <a:solidFill>
                  <a:schemeClr val="tx1"/>
                </a:solidFill>
                <a:effectLst/>
                <a:latin typeface="Arial" pitchFamily="34" charset="0"/>
                <a:ea typeface="ヒラギノ角ゴ Pro W3" pitchFamily="-80" charset="-128"/>
                <a:cs typeface="+mn-cs"/>
              </a:rPr>
              <a:t> disordered complex. Biophysical journal 2001;80:1791-801.</a:t>
            </a:r>
          </a:p>
          <a:p>
            <a:r>
              <a:rPr lang="en-US" sz="1200" kern="1200" dirty="0" smtClean="0">
                <a:solidFill>
                  <a:schemeClr val="tx1"/>
                </a:solidFill>
                <a:effectLst/>
                <a:latin typeface="Arial" pitchFamily="34" charset="0"/>
                <a:ea typeface="ヒラギノ角ゴ Pro W3" pitchFamily="-80" charset="-128"/>
                <a:cs typeface="+mn-cs"/>
              </a:rPr>
              <a:t>9.	</a:t>
            </a:r>
            <a:r>
              <a:rPr lang="en-US" sz="1200" kern="1200" dirty="0" err="1" smtClean="0">
                <a:solidFill>
                  <a:schemeClr val="tx1"/>
                </a:solidFill>
                <a:effectLst/>
                <a:latin typeface="Arial" pitchFamily="34" charset="0"/>
                <a:ea typeface="ヒラギノ角ゴ Pro W3" pitchFamily="-80" charset="-128"/>
                <a:cs typeface="+mn-cs"/>
              </a:rPr>
              <a:t>Galceran</a:t>
            </a:r>
            <a:r>
              <a:rPr lang="en-US" sz="1200" kern="1200" dirty="0" smtClean="0">
                <a:solidFill>
                  <a:schemeClr val="tx1"/>
                </a:solidFill>
                <a:effectLst/>
                <a:latin typeface="Arial" pitchFamily="34" charset="0"/>
                <a:ea typeface="ヒラギノ角ゴ Pro W3" pitchFamily="-80" charset="-128"/>
                <a:cs typeface="+mn-cs"/>
              </a:rPr>
              <a:t> T, Lewis-Finch J, Martin KJ, </a:t>
            </a:r>
            <a:r>
              <a:rPr lang="en-US" sz="1200" kern="1200" dirty="0" err="1" smtClean="0">
                <a:solidFill>
                  <a:schemeClr val="tx1"/>
                </a:solidFill>
                <a:effectLst/>
                <a:latin typeface="Arial" pitchFamily="34" charset="0"/>
                <a:ea typeface="ヒラギノ角ゴ Pro W3" pitchFamily="-80" charset="-128"/>
                <a:cs typeface="+mn-cs"/>
              </a:rPr>
              <a:t>Slatopolsky</a:t>
            </a:r>
            <a:r>
              <a:rPr lang="en-US" sz="1200" kern="1200" dirty="0" smtClean="0">
                <a:solidFill>
                  <a:schemeClr val="tx1"/>
                </a:solidFill>
                <a:effectLst/>
                <a:latin typeface="Arial" pitchFamily="34" charset="0"/>
                <a:ea typeface="ヒラギノ角ゴ Pro W3" pitchFamily="-80" charset="-128"/>
                <a:cs typeface="+mn-cs"/>
              </a:rPr>
              <a:t> E. Absence of biological effects of oxidized parathyroid hormone-(1-34) in dogs and rats. Endocrinology 1984;115:2375-8.</a:t>
            </a:r>
          </a:p>
          <a:p>
            <a:r>
              <a:rPr lang="en-US" sz="1200" kern="1200" dirty="0" smtClean="0">
                <a:solidFill>
                  <a:schemeClr val="tx1"/>
                </a:solidFill>
                <a:effectLst/>
                <a:latin typeface="Arial" pitchFamily="34" charset="0"/>
                <a:ea typeface="ヒラギノ角ゴ Pro W3" pitchFamily="-80" charset="-128"/>
                <a:cs typeface="+mn-cs"/>
              </a:rPr>
              <a:t>10.	</a:t>
            </a:r>
            <a:r>
              <a:rPr lang="en-US" sz="1200" kern="1200" dirty="0" err="1" smtClean="0">
                <a:solidFill>
                  <a:schemeClr val="tx1"/>
                </a:solidFill>
                <a:effectLst/>
                <a:latin typeface="Arial" pitchFamily="34" charset="0"/>
                <a:ea typeface="ヒラギノ角ゴ Pro W3" pitchFamily="-80" charset="-128"/>
                <a:cs typeface="+mn-cs"/>
              </a:rPr>
              <a:t>Horiuchi</a:t>
            </a:r>
            <a:r>
              <a:rPr lang="en-US" sz="1200" kern="1200" dirty="0" smtClean="0">
                <a:solidFill>
                  <a:schemeClr val="tx1"/>
                </a:solidFill>
                <a:effectLst/>
                <a:latin typeface="Arial" pitchFamily="34" charset="0"/>
                <a:ea typeface="ヒラギノ角ゴ Pro W3" pitchFamily="-80" charset="-128"/>
                <a:cs typeface="+mn-cs"/>
              </a:rPr>
              <a:t> N. Effects of oxidation of human parathyroid hormone on its biological activity in continuously infused, </a:t>
            </a:r>
            <a:r>
              <a:rPr lang="en-US" sz="1200" kern="1200" dirty="0" err="1" smtClean="0">
                <a:solidFill>
                  <a:schemeClr val="tx1"/>
                </a:solidFill>
                <a:effectLst/>
                <a:latin typeface="Arial" pitchFamily="34" charset="0"/>
                <a:ea typeface="ヒラギノ角ゴ Pro W3" pitchFamily="-80" charset="-128"/>
                <a:cs typeface="+mn-cs"/>
              </a:rPr>
              <a:t>thyroparathyroidectomized</a:t>
            </a:r>
            <a:r>
              <a:rPr lang="en-US" sz="1200" kern="1200" dirty="0" smtClean="0">
                <a:solidFill>
                  <a:schemeClr val="tx1"/>
                </a:solidFill>
                <a:effectLst/>
                <a:latin typeface="Arial" pitchFamily="34" charset="0"/>
                <a:ea typeface="ヒラギノ角ゴ Pro W3" pitchFamily="-80" charset="-128"/>
                <a:cs typeface="+mn-cs"/>
              </a:rPr>
              <a:t> rats. J Bone Miner Res 1988;3:353-8.</a:t>
            </a:r>
          </a:p>
          <a:p>
            <a:r>
              <a:rPr lang="en-US" sz="1200" kern="1200" dirty="0" smtClean="0">
                <a:solidFill>
                  <a:schemeClr val="tx1"/>
                </a:solidFill>
                <a:effectLst/>
                <a:latin typeface="Arial" pitchFamily="34" charset="0"/>
                <a:ea typeface="ヒラギノ角ゴ Pro W3" pitchFamily="-80" charset="-128"/>
                <a:cs typeface="+mn-cs"/>
              </a:rPr>
              <a:t>11.	</a:t>
            </a:r>
            <a:r>
              <a:rPr lang="en-US" sz="1200" kern="1200" dirty="0" err="1" smtClean="0">
                <a:solidFill>
                  <a:schemeClr val="tx1"/>
                </a:solidFill>
                <a:effectLst/>
                <a:latin typeface="Arial" pitchFamily="34" charset="0"/>
                <a:ea typeface="ヒラギノ角ゴ Pro W3" pitchFamily="-80" charset="-128"/>
                <a:cs typeface="+mn-cs"/>
              </a:rPr>
              <a:t>Nabuchi</a:t>
            </a:r>
            <a:r>
              <a:rPr lang="en-US" sz="1200" kern="1200" dirty="0" smtClean="0">
                <a:solidFill>
                  <a:schemeClr val="tx1"/>
                </a:solidFill>
                <a:effectLst/>
                <a:latin typeface="Arial" pitchFamily="34" charset="0"/>
                <a:ea typeface="ヒラギノ角ゴ Pro W3" pitchFamily="-80" charset="-128"/>
                <a:cs typeface="+mn-cs"/>
              </a:rPr>
              <a:t> Y, Fujiwara E, Ueno K, </a:t>
            </a:r>
            <a:r>
              <a:rPr lang="en-US" sz="1200" kern="1200" dirty="0" err="1" smtClean="0">
                <a:solidFill>
                  <a:schemeClr val="tx1"/>
                </a:solidFill>
                <a:effectLst/>
                <a:latin typeface="Arial" pitchFamily="34" charset="0"/>
                <a:ea typeface="ヒラギノ角ゴ Pro W3" pitchFamily="-80" charset="-128"/>
                <a:cs typeface="+mn-cs"/>
              </a:rPr>
              <a:t>Kuboniwa</a:t>
            </a:r>
            <a:r>
              <a:rPr lang="en-US" sz="1200" kern="1200" dirty="0" smtClean="0">
                <a:solidFill>
                  <a:schemeClr val="tx1"/>
                </a:solidFill>
                <a:effectLst/>
                <a:latin typeface="Arial" pitchFamily="34" charset="0"/>
                <a:ea typeface="ヒラギノ角ゴ Pro W3" pitchFamily="-80" charset="-128"/>
                <a:cs typeface="+mn-cs"/>
              </a:rPr>
              <a:t> H, </a:t>
            </a:r>
            <a:r>
              <a:rPr lang="en-US" sz="1200" kern="1200" dirty="0" err="1" smtClean="0">
                <a:solidFill>
                  <a:schemeClr val="tx1"/>
                </a:solidFill>
                <a:effectLst/>
                <a:latin typeface="Arial" pitchFamily="34" charset="0"/>
                <a:ea typeface="ヒラギノ角ゴ Pro W3" pitchFamily="-80" charset="-128"/>
                <a:cs typeface="+mn-cs"/>
              </a:rPr>
              <a:t>Asoh</a:t>
            </a:r>
            <a:r>
              <a:rPr lang="en-US" sz="1200" kern="1200" dirty="0" smtClean="0">
                <a:solidFill>
                  <a:schemeClr val="tx1"/>
                </a:solidFill>
                <a:effectLst/>
                <a:latin typeface="Arial" pitchFamily="34" charset="0"/>
                <a:ea typeface="ヒラギノ角ゴ Pro W3" pitchFamily="-80" charset="-128"/>
                <a:cs typeface="+mn-cs"/>
              </a:rPr>
              <a:t> Y, Ushio H. Oxidation of recombinant human parathyroid hormone: effect of oxidized position on the biological activity. Pharm Res 1995;12:2049-52.</a:t>
            </a:r>
          </a:p>
          <a:p>
            <a:r>
              <a:rPr lang="en-US" sz="1200" kern="1200" dirty="0" smtClean="0">
                <a:solidFill>
                  <a:schemeClr val="tx1"/>
                </a:solidFill>
                <a:effectLst/>
                <a:latin typeface="Arial" pitchFamily="34" charset="0"/>
                <a:ea typeface="ヒラギノ角ゴ Pro W3" pitchFamily="-80" charset="-128"/>
                <a:cs typeface="+mn-cs"/>
              </a:rPr>
              <a:t>12.	</a:t>
            </a:r>
            <a:r>
              <a:rPr lang="en-US" sz="1200" kern="1200" dirty="0" err="1" smtClean="0">
                <a:solidFill>
                  <a:schemeClr val="tx1"/>
                </a:solidFill>
                <a:effectLst/>
                <a:latin typeface="Arial" pitchFamily="34" charset="0"/>
                <a:ea typeface="ヒラギノ角ゴ Pro W3" pitchFamily="-80" charset="-128"/>
                <a:cs typeface="+mn-cs"/>
              </a:rPr>
              <a:t>Hocher</a:t>
            </a:r>
            <a:r>
              <a:rPr lang="en-US" sz="1200" kern="1200" dirty="0" smtClean="0">
                <a:solidFill>
                  <a:schemeClr val="tx1"/>
                </a:solidFill>
                <a:effectLst/>
                <a:latin typeface="Arial" pitchFamily="34" charset="0"/>
                <a:ea typeface="ヒラギノ角ゴ Pro W3" pitchFamily="-80" charset="-128"/>
                <a:cs typeface="+mn-cs"/>
              </a:rPr>
              <a:t> B, </a:t>
            </a:r>
            <a:r>
              <a:rPr lang="en-US" sz="1200" kern="1200" dirty="0" err="1" smtClean="0">
                <a:solidFill>
                  <a:schemeClr val="tx1"/>
                </a:solidFill>
                <a:effectLst/>
                <a:latin typeface="Arial" pitchFamily="34" charset="0"/>
                <a:ea typeface="ヒラギノ角ゴ Pro W3" pitchFamily="-80" charset="-128"/>
                <a:cs typeface="+mn-cs"/>
              </a:rPr>
              <a:t>Oberthur</a:t>
            </a:r>
            <a:r>
              <a:rPr lang="en-US" sz="1200" kern="1200" dirty="0" smtClean="0">
                <a:solidFill>
                  <a:schemeClr val="tx1"/>
                </a:solidFill>
                <a:effectLst/>
                <a:latin typeface="Arial" pitchFamily="34" charset="0"/>
                <a:ea typeface="ヒラギノ角ゴ Pro W3" pitchFamily="-80" charset="-128"/>
                <a:cs typeface="+mn-cs"/>
              </a:rPr>
              <a:t> D, </a:t>
            </a:r>
            <a:r>
              <a:rPr lang="en-US" sz="1200" kern="1200" dirty="0" err="1" smtClean="0">
                <a:solidFill>
                  <a:schemeClr val="tx1"/>
                </a:solidFill>
                <a:effectLst/>
                <a:latin typeface="Arial" pitchFamily="34" charset="0"/>
                <a:ea typeface="ヒラギノ角ゴ Pro W3" pitchFamily="-80" charset="-128"/>
                <a:cs typeface="+mn-cs"/>
              </a:rPr>
              <a:t>Slowinski</a:t>
            </a:r>
            <a:r>
              <a:rPr lang="en-US" sz="1200" kern="1200" dirty="0" smtClean="0">
                <a:solidFill>
                  <a:schemeClr val="tx1"/>
                </a:solidFill>
                <a:effectLst/>
                <a:latin typeface="Arial" pitchFamily="34" charset="0"/>
                <a:ea typeface="ヒラギノ角ゴ Pro W3" pitchFamily="-80" charset="-128"/>
                <a:cs typeface="+mn-cs"/>
              </a:rPr>
              <a:t> T, et al. Modeling of oxidized PTH (</a:t>
            </a:r>
            <a:r>
              <a:rPr lang="en-US" sz="1200" kern="1200" dirty="0" err="1" smtClean="0">
                <a:solidFill>
                  <a:schemeClr val="tx1"/>
                </a:solidFill>
                <a:effectLst/>
                <a:latin typeface="Arial" pitchFamily="34" charset="0"/>
                <a:ea typeface="ヒラギノ角ゴ Pro W3" pitchFamily="-80" charset="-128"/>
                <a:cs typeface="+mn-cs"/>
              </a:rPr>
              <a:t>oxPTH</a:t>
            </a:r>
            <a:r>
              <a:rPr lang="en-US" sz="1200" kern="1200" dirty="0" smtClean="0">
                <a:solidFill>
                  <a:schemeClr val="tx1"/>
                </a:solidFill>
                <a:effectLst/>
                <a:latin typeface="Arial" pitchFamily="34" charset="0"/>
                <a:ea typeface="ヒラギノ角ゴ Pro W3" pitchFamily="-80" charset="-128"/>
                <a:cs typeface="+mn-cs"/>
              </a:rPr>
              <a:t>) and non-oxidized PTH (n-</a:t>
            </a:r>
            <a:r>
              <a:rPr lang="en-US" sz="1200" kern="1200" dirty="0" err="1" smtClean="0">
                <a:solidFill>
                  <a:schemeClr val="tx1"/>
                </a:solidFill>
                <a:effectLst/>
                <a:latin typeface="Arial" pitchFamily="34" charset="0"/>
                <a:ea typeface="ヒラギノ角ゴ Pro W3" pitchFamily="-80" charset="-128"/>
                <a:cs typeface="+mn-cs"/>
              </a:rPr>
              <a:t>oxPTH</a:t>
            </a:r>
            <a:r>
              <a:rPr lang="en-US" sz="1200" kern="1200" dirty="0" smtClean="0">
                <a:solidFill>
                  <a:schemeClr val="tx1"/>
                </a:solidFill>
                <a:effectLst/>
                <a:latin typeface="Arial" pitchFamily="34" charset="0"/>
                <a:ea typeface="ヒラギノ角ゴ Pro W3" pitchFamily="-80" charset="-128"/>
                <a:cs typeface="+mn-cs"/>
              </a:rPr>
              <a:t>) receptor binding and relationship of oxidized to non-oxidized PTH in children with chronic renal failure, adult patients on hemodialysis and kidney transplant recipients. Kidney &amp; blood pressure research 2013;37:240-51.</a:t>
            </a:r>
          </a:p>
          <a:p>
            <a:r>
              <a:rPr lang="en-US" sz="1200" kern="1200" dirty="0" smtClean="0">
                <a:solidFill>
                  <a:schemeClr val="tx1"/>
                </a:solidFill>
                <a:effectLst/>
                <a:latin typeface="Arial" pitchFamily="34" charset="0"/>
                <a:ea typeface="ヒラギノ角ゴ Pro W3" pitchFamily="-80" charset="-128"/>
                <a:cs typeface="+mn-cs"/>
              </a:rPr>
              <a:t>13.	Weiskopf D, </a:t>
            </a:r>
            <a:r>
              <a:rPr lang="en-US" sz="1200" kern="1200" dirty="0" err="1" smtClean="0">
                <a:solidFill>
                  <a:schemeClr val="tx1"/>
                </a:solidFill>
                <a:effectLst/>
                <a:latin typeface="Arial" pitchFamily="34" charset="0"/>
                <a:ea typeface="ヒラギノ角ゴ Pro W3" pitchFamily="-80" charset="-128"/>
                <a:cs typeface="+mn-cs"/>
              </a:rPr>
              <a:t>Schwanninger</a:t>
            </a:r>
            <a:r>
              <a:rPr lang="en-US" sz="1200" kern="1200" dirty="0" smtClean="0">
                <a:solidFill>
                  <a:schemeClr val="tx1"/>
                </a:solidFill>
                <a:effectLst/>
                <a:latin typeface="Arial" pitchFamily="34" charset="0"/>
                <a:ea typeface="ヒラギノ角ゴ Pro W3" pitchFamily="-80" charset="-128"/>
                <a:cs typeface="+mn-cs"/>
              </a:rPr>
              <a:t> A, Weinberger B, et al. Oxidative stress can alter the antigenicity of </a:t>
            </a:r>
            <a:r>
              <a:rPr lang="en-US" sz="1200" kern="1200" dirty="0" err="1" smtClean="0">
                <a:solidFill>
                  <a:schemeClr val="tx1"/>
                </a:solidFill>
                <a:effectLst/>
                <a:latin typeface="Arial" pitchFamily="34" charset="0"/>
                <a:ea typeface="ヒラギノ角ゴ Pro W3" pitchFamily="-80" charset="-128"/>
                <a:cs typeface="+mn-cs"/>
              </a:rPr>
              <a:t>immunodominant</a:t>
            </a:r>
            <a:r>
              <a:rPr lang="en-US" sz="1200" kern="1200" dirty="0" smtClean="0">
                <a:solidFill>
                  <a:schemeClr val="tx1"/>
                </a:solidFill>
                <a:effectLst/>
                <a:latin typeface="Arial" pitchFamily="34" charset="0"/>
                <a:ea typeface="ヒラギノ角ゴ Pro W3" pitchFamily="-80" charset="-128"/>
                <a:cs typeface="+mn-cs"/>
              </a:rPr>
              <a:t> peptides. J </a:t>
            </a:r>
            <a:r>
              <a:rPr lang="en-US" sz="1200" kern="1200" dirty="0" err="1" smtClean="0">
                <a:solidFill>
                  <a:schemeClr val="tx1"/>
                </a:solidFill>
                <a:effectLst/>
                <a:latin typeface="Arial" pitchFamily="34" charset="0"/>
                <a:ea typeface="ヒラギノ角ゴ Pro W3" pitchFamily="-80" charset="-128"/>
                <a:cs typeface="+mn-cs"/>
              </a:rPr>
              <a:t>Leukoc</a:t>
            </a:r>
            <a:r>
              <a:rPr lang="en-US" sz="1200" kern="1200" dirty="0" smtClean="0">
                <a:solidFill>
                  <a:schemeClr val="tx1"/>
                </a:solidFill>
                <a:effectLst/>
                <a:latin typeface="Arial" pitchFamily="34" charset="0"/>
                <a:ea typeface="ヒラギノ角ゴ Pro W3" pitchFamily="-80" charset="-128"/>
                <a:cs typeface="+mn-cs"/>
              </a:rPr>
              <a:t> </a:t>
            </a:r>
            <a:r>
              <a:rPr lang="en-US" sz="1200" kern="1200" dirty="0" err="1" smtClean="0">
                <a:solidFill>
                  <a:schemeClr val="tx1"/>
                </a:solidFill>
                <a:effectLst/>
                <a:latin typeface="Arial" pitchFamily="34" charset="0"/>
                <a:ea typeface="ヒラギノ角ゴ Pro W3" pitchFamily="-80" charset="-128"/>
                <a:cs typeface="+mn-cs"/>
              </a:rPr>
              <a:t>Biol</a:t>
            </a:r>
            <a:r>
              <a:rPr lang="en-US" sz="1200" kern="1200" dirty="0" smtClean="0">
                <a:solidFill>
                  <a:schemeClr val="tx1"/>
                </a:solidFill>
                <a:effectLst/>
                <a:latin typeface="Arial" pitchFamily="34" charset="0"/>
                <a:ea typeface="ヒラギノ角ゴ Pro W3" pitchFamily="-80" charset="-128"/>
                <a:cs typeface="+mn-cs"/>
              </a:rPr>
              <a:t> 2010;87:165-72.</a:t>
            </a:r>
          </a:p>
          <a:p>
            <a:r>
              <a:rPr lang="en-US" sz="1200" kern="1200" dirty="0" smtClean="0">
                <a:solidFill>
                  <a:schemeClr val="tx1"/>
                </a:solidFill>
                <a:effectLst/>
                <a:latin typeface="Arial" pitchFamily="34" charset="0"/>
                <a:ea typeface="ヒラギノ角ゴ Pro W3" pitchFamily="-80" charset="-128"/>
                <a:cs typeface="+mn-cs"/>
              </a:rPr>
              <a:t>14.	Thibault G, Grove KL, </a:t>
            </a:r>
            <a:r>
              <a:rPr lang="en-US" sz="1200" kern="1200" dirty="0" err="1" smtClean="0">
                <a:solidFill>
                  <a:schemeClr val="tx1"/>
                </a:solidFill>
                <a:effectLst/>
                <a:latin typeface="Arial" pitchFamily="34" charset="0"/>
                <a:ea typeface="ヒラギノ角ゴ Pro W3" pitchFamily="-80" charset="-128"/>
                <a:cs typeface="+mn-cs"/>
              </a:rPr>
              <a:t>Deschepper</a:t>
            </a:r>
            <a:r>
              <a:rPr lang="en-US" sz="1200" kern="1200" dirty="0" smtClean="0">
                <a:solidFill>
                  <a:schemeClr val="tx1"/>
                </a:solidFill>
                <a:effectLst/>
                <a:latin typeface="Arial" pitchFamily="34" charset="0"/>
                <a:ea typeface="ヒラギノ角ゴ Pro W3" pitchFamily="-80" charset="-128"/>
                <a:cs typeface="+mn-cs"/>
              </a:rPr>
              <a:t> CF. Reduced affinity of iodinated forms of Tyr0 C-type natriuretic peptide for rat natriuretic peptide receptor B. </a:t>
            </a:r>
            <a:r>
              <a:rPr lang="en-US" sz="1200" kern="1200" dirty="0" err="1" smtClean="0">
                <a:solidFill>
                  <a:schemeClr val="tx1"/>
                </a:solidFill>
                <a:effectLst/>
                <a:latin typeface="Arial" pitchFamily="34" charset="0"/>
                <a:ea typeface="ヒラギノ角ゴ Pro W3" pitchFamily="-80" charset="-128"/>
                <a:cs typeface="+mn-cs"/>
              </a:rPr>
              <a:t>Mol</a:t>
            </a:r>
            <a:r>
              <a:rPr lang="en-US" sz="1200" kern="1200" dirty="0" smtClean="0">
                <a:solidFill>
                  <a:schemeClr val="tx1"/>
                </a:solidFill>
                <a:effectLst/>
                <a:latin typeface="Arial" pitchFamily="34" charset="0"/>
                <a:ea typeface="ヒラギノ角ゴ Pro W3" pitchFamily="-80" charset="-128"/>
                <a:cs typeface="+mn-cs"/>
              </a:rPr>
              <a:t> </a:t>
            </a:r>
            <a:r>
              <a:rPr lang="en-US" sz="1200" kern="1200" dirty="0" err="1" smtClean="0">
                <a:solidFill>
                  <a:schemeClr val="tx1"/>
                </a:solidFill>
                <a:effectLst/>
                <a:latin typeface="Arial" pitchFamily="34" charset="0"/>
                <a:ea typeface="ヒラギノ角ゴ Pro W3" pitchFamily="-80" charset="-128"/>
                <a:cs typeface="+mn-cs"/>
              </a:rPr>
              <a:t>Pharmacol</a:t>
            </a:r>
            <a:r>
              <a:rPr lang="en-US" sz="1200" kern="1200" dirty="0" smtClean="0">
                <a:solidFill>
                  <a:schemeClr val="tx1"/>
                </a:solidFill>
                <a:effectLst/>
                <a:latin typeface="Arial" pitchFamily="34" charset="0"/>
                <a:ea typeface="ヒラギノ角ゴ Pro W3" pitchFamily="-80" charset="-128"/>
                <a:cs typeface="+mn-cs"/>
              </a:rPr>
              <a:t> 1995;48:1046-53.</a:t>
            </a:r>
          </a:p>
          <a:p>
            <a:r>
              <a:rPr lang="en-US" sz="1200" kern="1200" dirty="0" smtClean="0">
                <a:solidFill>
                  <a:schemeClr val="tx1"/>
                </a:solidFill>
                <a:effectLst/>
                <a:latin typeface="Arial" pitchFamily="34" charset="0"/>
                <a:ea typeface="ヒラギノ角ゴ Pro W3" pitchFamily="-80" charset="-128"/>
                <a:cs typeface="+mn-cs"/>
              </a:rPr>
              <a:t>15.	</a:t>
            </a:r>
            <a:r>
              <a:rPr lang="en-US" sz="1200" kern="1200" dirty="0" err="1" smtClean="0">
                <a:solidFill>
                  <a:schemeClr val="tx1"/>
                </a:solidFill>
                <a:effectLst/>
                <a:latin typeface="Arial" pitchFamily="34" charset="0"/>
                <a:ea typeface="ヒラギノ角ゴ Pro W3" pitchFamily="-80" charset="-128"/>
                <a:cs typeface="+mn-cs"/>
              </a:rPr>
              <a:t>Canello</a:t>
            </a:r>
            <a:r>
              <a:rPr lang="en-US" sz="1200" kern="1200" dirty="0" smtClean="0">
                <a:solidFill>
                  <a:schemeClr val="tx1"/>
                </a:solidFill>
                <a:effectLst/>
                <a:latin typeface="Arial" pitchFamily="34" charset="0"/>
                <a:ea typeface="ヒラギノ角ゴ Pro W3" pitchFamily="-80" charset="-128"/>
                <a:cs typeface="+mn-cs"/>
              </a:rPr>
              <a:t> T, </a:t>
            </a:r>
            <a:r>
              <a:rPr lang="en-US" sz="1200" kern="1200" dirty="0" err="1" smtClean="0">
                <a:solidFill>
                  <a:schemeClr val="tx1"/>
                </a:solidFill>
                <a:effectLst/>
                <a:latin typeface="Arial" pitchFamily="34" charset="0"/>
                <a:ea typeface="ヒラギノ角ゴ Pro W3" pitchFamily="-80" charset="-128"/>
                <a:cs typeface="+mn-cs"/>
              </a:rPr>
              <a:t>Frid</a:t>
            </a:r>
            <a:r>
              <a:rPr lang="en-US" sz="1200" kern="1200" dirty="0" smtClean="0">
                <a:solidFill>
                  <a:schemeClr val="tx1"/>
                </a:solidFill>
                <a:effectLst/>
                <a:latin typeface="Arial" pitchFamily="34" charset="0"/>
                <a:ea typeface="ヒラギノ角ゴ Pro W3" pitchFamily="-80" charset="-128"/>
                <a:cs typeface="+mn-cs"/>
              </a:rPr>
              <a:t> K, </a:t>
            </a:r>
            <a:r>
              <a:rPr lang="en-US" sz="1200" kern="1200" dirty="0" err="1" smtClean="0">
                <a:solidFill>
                  <a:schemeClr val="tx1"/>
                </a:solidFill>
                <a:effectLst/>
                <a:latin typeface="Arial" pitchFamily="34" charset="0"/>
                <a:ea typeface="ヒラギノ角ゴ Pro W3" pitchFamily="-80" charset="-128"/>
                <a:cs typeface="+mn-cs"/>
              </a:rPr>
              <a:t>Gabizon</a:t>
            </a:r>
            <a:r>
              <a:rPr lang="en-US" sz="1200" kern="1200" dirty="0" smtClean="0">
                <a:solidFill>
                  <a:schemeClr val="tx1"/>
                </a:solidFill>
                <a:effectLst/>
                <a:latin typeface="Arial" pitchFamily="34" charset="0"/>
                <a:ea typeface="ヒラギノ角ゴ Pro W3" pitchFamily="-80" charset="-128"/>
                <a:cs typeface="+mn-cs"/>
              </a:rPr>
              <a:t> R, et al. Oxidation of Helix-3 </a:t>
            </a:r>
            <a:r>
              <a:rPr lang="en-US" sz="1200" kern="1200" dirty="0" err="1" smtClean="0">
                <a:solidFill>
                  <a:schemeClr val="tx1"/>
                </a:solidFill>
                <a:effectLst/>
                <a:latin typeface="Arial" pitchFamily="34" charset="0"/>
                <a:ea typeface="ヒラギノ角ゴ Pro W3" pitchFamily="-80" charset="-128"/>
                <a:cs typeface="+mn-cs"/>
              </a:rPr>
              <a:t>Methionines</a:t>
            </a:r>
            <a:r>
              <a:rPr lang="en-US" sz="1200" kern="1200" dirty="0" smtClean="0">
                <a:solidFill>
                  <a:schemeClr val="tx1"/>
                </a:solidFill>
                <a:effectLst/>
                <a:latin typeface="Arial" pitchFamily="34" charset="0"/>
                <a:ea typeface="ヒラギノ角ゴ Pro W3" pitchFamily="-80" charset="-128"/>
                <a:cs typeface="+mn-cs"/>
              </a:rPr>
              <a:t> Precedes the Formation of PK Resistant </a:t>
            </a:r>
            <a:r>
              <a:rPr lang="en-US" sz="1200" kern="1200" dirty="0" err="1" smtClean="0">
                <a:solidFill>
                  <a:schemeClr val="tx1"/>
                </a:solidFill>
                <a:effectLst/>
                <a:latin typeface="Arial" pitchFamily="34" charset="0"/>
                <a:ea typeface="ヒラギノ角ゴ Pro W3" pitchFamily="-80" charset="-128"/>
                <a:cs typeface="+mn-cs"/>
              </a:rPr>
              <a:t>PrPSc</a:t>
            </a:r>
            <a:r>
              <a:rPr lang="en-US" sz="1200" kern="1200" dirty="0" smtClean="0">
                <a:solidFill>
                  <a:schemeClr val="tx1"/>
                </a:solidFill>
                <a:effectLst/>
                <a:latin typeface="Arial" pitchFamily="34" charset="0"/>
                <a:ea typeface="ヒラギノ角ゴ Pro W3" pitchFamily="-80" charset="-128"/>
                <a:cs typeface="+mn-cs"/>
              </a:rPr>
              <a:t>. </a:t>
            </a:r>
            <a:r>
              <a:rPr lang="en-US" sz="1200" kern="1200" dirty="0" err="1" smtClean="0">
                <a:solidFill>
                  <a:schemeClr val="tx1"/>
                </a:solidFill>
                <a:effectLst/>
                <a:latin typeface="Arial" pitchFamily="34" charset="0"/>
                <a:ea typeface="ヒラギノ角ゴ Pro W3" pitchFamily="-80" charset="-128"/>
                <a:cs typeface="+mn-cs"/>
              </a:rPr>
              <a:t>Plos</a:t>
            </a:r>
            <a:r>
              <a:rPr lang="en-US" sz="1200" kern="1200" dirty="0" smtClean="0">
                <a:solidFill>
                  <a:schemeClr val="tx1"/>
                </a:solidFill>
                <a:effectLst/>
                <a:latin typeface="Arial" pitchFamily="34" charset="0"/>
                <a:ea typeface="ヒラギノ角ゴ Pro W3" pitchFamily="-80" charset="-128"/>
                <a:cs typeface="+mn-cs"/>
              </a:rPr>
              <a:t> </a:t>
            </a:r>
            <a:r>
              <a:rPr lang="en-US" sz="1200" kern="1200" dirty="0" err="1" smtClean="0">
                <a:solidFill>
                  <a:schemeClr val="tx1"/>
                </a:solidFill>
                <a:effectLst/>
                <a:latin typeface="Arial" pitchFamily="34" charset="0"/>
                <a:ea typeface="ヒラギノ角ゴ Pro W3" pitchFamily="-80" charset="-128"/>
                <a:cs typeface="+mn-cs"/>
              </a:rPr>
              <a:t>Pathog</a:t>
            </a:r>
            <a:r>
              <a:rPr lang="en-US" sz="1200" kern="1200" dirty="0" smtClean="0">
                <a:solidFill>
                  <a:schemeClr val="tx1"/>
                </a:solidFill>
                <a:effectLst/>
                <a:latin typeface="Arial" pitchFamily="34" charset="0"/>
                <a:ea typeface="ヒラギノ角ゴ Pro W3" pitchFamily="-80" charset="-128"/>
                <a:cs typeface="+mn-cs"/>
              </a:rPr>
              <a:t> 2010;6.</a:t>
            </a:r>
          </a:p>
          <a:p>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pPr/>
              <a:t>28</a:t>
            </a:fld>
            <a:endParaRPr lang="en-US"/>
          </a:p>
        </p:txBody>
      </p:sp>
    </p:spTree>
    <p:extLst>
      <p:ext uri="{BB962C8B-B14F-4D97-AF65-F5344CB8AC3E}">
        <p14:creationId xmlns:p14="http://schemas.microsoft.com/office/powerpoint/2010/main" val="132573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178693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297429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
            </a:r>
            <a:r>
              <a:rPr lang="en-US" baseline="0" dirty="0" smtClean="0"/>
              <a:t> How is this problem handled in the context of NIH-sponsored research?</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21165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E1: Doctor’s office or other</a:t>
            </a:r>
            <a:r>
              <a:rPr lang="en-US" baseline="0" dirty="0" smtClean="0"/>
              <a:t> community site</a:t>
            </a:r>
          </a:p>
          <a:p>
            <a:pPr marL="0" indent="0">
              <a:buNone/>
            </a:pPr>
            <a:r>
              <a:rPr lang="en-US" baseline="0" dirty="0" smtClean="0"/>
              <a:t>E4: At the site of analysis or to squeeze in unplanned analyses</a:t>
            </a:r>
            <a:endParaRPr lang="en-US" dirty="0" smtClean="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236592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Is eliminating</a:t>
            </a:r>
            <a:r>
              <a:rPr lang="en-US" baseline="0" dirty="0" smtClean="0"/>
              <a:t> O2 an option…. Probably not</a:t>
            </a:r>
            <a:endParaRPr lang="en-US" dirty="0"/>
          </a:p>
        </p:txBody>
      </p:sp>
      <p:sp>
        <p:nvSpPr>
          <p:cNvPr id="4" name="Slide Number Placeholder 3"/>
          <p:cNvSpPr>
            <a:spLocks noGrp="1"/>
          </p:cNvSpPr>
          <p:nvPr>
            <p:ph type="sldNum" sz="quarter" idx="10"/>
          </p:nvPr>
        </p:nvSpPr>
        <p:spPr/>
        <p:txBody>
          <a:bodyPr/>
          <a:lstStyle/>
          <a:p>
            <a:fld id="{C52E5701-7493-4C11-A6D5-DA691604C050}"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265119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St. So how does Ex Vivo oxidation impact the biomolecules in P/S samples?... Probably many 1000s of still-undocumented ways, but I can tell you that when we take 0.5 </a:t>
            </a:r>
            <a:r>
              <a:rPr lang="en-US" baseline="0" dirty="0" err="1" smtClean="0"/>
              <a:t>uL</a:t>
            </a:r>
            <a:r>
              <a:rPr lang="en-US" baseline="0" dirty="0" smtClean="0"/>
              <a:t> of P/S &amp; </a:t>
            </a:r>
            <a:r>
              <a:rPr lang="en-US" baseline="0" dirty="0" err="1" smtClean="0"/>
              <a:t>dil</a:t>
            </a:r>
            <a:r>
              <a:rPr lang="en-US" baseline="0" dirty="0" smtClean="0"/>
              <a:t> 1000x and inject it onto an LC/MS the TWO proteins that we most readily observe exhibit susceptibility to ex vivo oxidation.</a:t>
            </a:r>
          </a:p>
        </p:txBody>
      </p:sp>
      <p:sp>
        <p:nvSpPr>
          <p:cNvPr id="4" name="Slide Number Placeholder 3"/>
          <p:cNvSpPr>
            <a:spLocks noGrp="1"/>
          </p:cNvSpPr>
          <p:nvPr>
            <p:ph type="sldNum" sz="quarter" idx="10"/>
          </p:nvPr>
        </p:nvSpPr>
        <p:spPr/>
        <p:txBody>
          <a:bodyPr/>
          <a:lstStyle/>
          <a:p>
            <a:fld id="{C52E5701-7493-4C11-A6D5-DA691604C050}" type="slidenum">
              <a:rPr lang="en-US" smtClean="0"/>
              <a:pPr/>
              <a:t>8</a:t>
            </a:fld>
            <a:endParaRPr lang="en-US"/>
          </a:p>
        </p:txBody>
      </p:sp>
    </p:spTree>
    <p:extLst>
      <p:ext uri="{BB962C8B-B14F-4D97-AF65-F5344CB8AC3E}">
        <p14:creationId xmlns:p14="http://schemas.microsoft.com/office/powerpoint/2010/main" val="384832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Proteins</a:t>
            </a:r>
            <a:r>
              <a:rPr lang="en-US" baseline="0" dirty="0" smtClean="0"/>
              <a:t> are analyzed intact by LC-ESI-MS; there are some technical reasons why we use ESI rather than MALDI here but I can explain later…</a:t>
            </a:r>
            <a:endParaRPr lang="en-US" dirty="0"/>
          </a:p>
        </p:txBody>
      </p:sp>
      <p:sp>
        <p:nvSpPr>
          <p:cNvPr id="4" name="Slide Number Placeholder 3"/>
          <p:cNvSpPr>
            <a:spLocks noGrp="1"/>
          </p:cNvSpPr>
          <p:nvPr>
            <p:ph type="sldNum" sz="quarter" idx="10"/>
          </p:nvPr>
        </p:nvSpPr>
        <p:spPr/>
        <p:txBody>
          <a:bodyPr/>
          <a:lstStyle/>
          <a:p>
            <a:fld id="{78F1D8A9-6E51-440B-8F91-880D3BF9B7D5}"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6390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39CB6-2B07-4605-901B-3C1F7635F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50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86730-D698-4577-909F-880A3F1AF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4172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8000" y="2502147"/>
            <a:ext cx="6046508" cy="1098303"/>
          </a:xfrm>
        </p:spPr>
        <p:txBody>
          <a:bodyPr>
            <a:normAutofit/>
          </a:bodyPr>
          <a:lstStyle>
            <a:lvl1pPr>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76200" y="360045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5FAADD8-18F0-4DB8-A8E8-AF14B7C25470}" type="datetimeFigureOut">
              <a:rPr lang="en-US">
                <a:solidFill>
                  <a:prstClr val="black"/>
                </a:solidFill>
              </a:rPr>
              <a:pPr defTabSz="457200">
                <a:defRPr/>
              </a:pPr>
              <a:t>3/7/2017</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37BABB1-B518-4A7A-821A-DE812C30DEA3}"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2796478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EA25718-3407-435C-ABA9-BC0ABE162E3F}" type="datetimeFigureOut">
              <a:rPr lang="en-US">
                <a:solidFill>
                  <a:prstClr val="black"/>
                </a:solidFill>
              </a:rPr>
              <a:pPr defTabSz="457200">
                <a:defRPr/>
              </a:pPr>
              <a:t>3/7/2017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CF28EE0-E5C8-446E-A3CB-5EEB723BBEBD}"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7694783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5442475B-305B-4BBF-8424-18DD8707C53A}" type="datetimeFigureOut">
              <a:rPr lang="en-US">
                <a:solidFill>
                  <a:prstClr val="black"/>
                </a:solidFill>
              </a:rPr>
              <a:pPr defTabSz="457200">
                <a:defRPr/>
              </a:pPr>
              <a:t>3/7/2017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1B91F11-5BD5-44F3-92A3-A477F26BD965}"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0354368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90170250-F8ED-4FB8-865C-6CF20FC2B0CB}" type="datetimeFigureOut">
              <a:rPr lang="en-US">
                <a:solidFill>
                  <a:prstClr val="black"/>
                </a:solidFill>
              </a:rPr>
              <a:pPr defTabSz="457200">
                <a:defRPr/>
              </a:pPr>
              <a:t>3/7/2017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5CF1B730-69E2-4019-8CE7-4D7B04A3646F}"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9041237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A9128B4-9278-434A-8BC4-94398B517526}" type="datetimeFigureOut">
              <a:rPr lang="en-US">
                <a:solidFill>
                  <a:prstClr val="black"/>
                </a:solidFill>
              </a:rPr>
              <a:pPr defTabSz="457200">
                <a:defRPr/>
              </a:pPr>
              <a:t>3/7/2017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4A2E75E6-3FD9-40DA-A6C5-7B3A928DD836}"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2175074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EA8FC0B5-62E2-4B38-9A5F-A1EE007EC6D8}" type="datetimeFigureOut">
              <a:rPr lang="en-US">
                <a:solidFill>
                  <a:prstClr val="black"/>
                </a:solidFill>
              </a:rPr>
              <a:pPr defTabSz="457200">
                <a:defRPr/>
              </a:pPr>
              <a:t>3/7/2017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D62AF46-6404-4348-89BA-D193B64F0FAD}"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3161633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80A9AE2-E447-4798-AFA7-E4B6A1C262E8}" type="datetimeFigureOut">
              <a:rPr lang="en-US">
                <a:solidFill>
                  <a:prstClr val="black"/>
                </a:solidFill>
              </a:rPr>
              <a:pPr defTabSz="457200">
                <a:defRPr/>
              </a:pPr>
              <a:t>3/7/2017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49826AF6-BC8E-4015-B736-08A3525F9D0C}"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41840884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B7F41E9-8393-45C8-B6D2-A52B094FA70D}" type="datetimeFigureOut">
              <a:rPr lang="en-US">
                <a:solidFill>
                  <a:prstClr val="black"/>
                </a:solidFill>
              </a:rPr>
              <a:pPr defTabSz="457200">
                <a:defRPr/>
              </a:pPr>
              <a:t>3/7/2017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DA49A9F-BC12-4CC6-9E14-63CD0B458164}"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1372656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E94F4A74-A460-4200-ABB2-971EA94B2F82}" type="datetimeFigureOut">
              <a:rPr lang="en-US">
                <a:solidFill>
                  <a:prstClr val="black"/>
                </a:solidFill>
              </a:rPr>
              <a:pPr defTabSz="457200">
                <a:defRPr/>
              </a:pPr>
              <a:t>3/7/2017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F295BC27-9341-410E-8691-02FD5CBB3426}"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308503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7D6ECE3-9539-4AFD-BBBD-45C5D750F1B5}" type="datetimeFigureOut">
              <a:rPr lang="en-US">
                <a:solidFill>
                  <a:prstClr val="black"/>
                </a:solidFill>
              </a:rPr>
              <a:pPr defTabSz="457200">
                <a:defRPr/>
              </a:pPr>
              <a:t>3/7/2017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D0DE1773-5327-4AB9-9492-A2A90C71A024}"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23261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2313"/>
            <a:ext cx="2057400"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2313"/>
            <a:ext cx="6019800"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B82DF-1E17-405A-8A8F-69FB4B9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1067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47DA82C-58C9-4B99-AB6E-F8F5B3DFD85D}" type="datetimeFigureOut">
              <a:rPr lang="en-US">
                <a:solidFill>
                  <a:prstClr val="black"/>
                </a:solidFill>
              </a:rPr>
              <a:pPr defTabSz="457200">
                <a:defRPr/>
              </a:pPr>
              <a:t>3/7/2017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354FF23-9979-4F3B-858D-6FB5908810DB}"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330477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39CB6-2B07-4605-901B-3C1F7635F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217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0BDA3-40C9-4114-AC96-A17511F0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840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FDB6C-7A5D-44DA-BBAA-82ECFDA5A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34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45C79-BC97-49CD-981C-7C7A6C009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242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9376E-54DF-44AB-ABAD-2C8940AEF1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646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80EE3E-82B5-4430-8159-B2E57913B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2868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54E05-1EF1-4627-B15F-BEC5110E4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06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B5DA79-AF81-45A0-A1D0-5C4CD7BF6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83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0BDA3-40C9-4114-AC96-A17511F0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986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E1DAD-186F-4A95-A078-AF0FB7C3C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949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86730-D698-4577-909F-880A3F1AF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8246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2313"/>
            <a:ext cx="2057400"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2313"/>
            <a:ext cx="6019800"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B82DF-1E17-405A-8A8F-69FB4B9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14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39CB6-2B07-4605-901B-3C1F7635F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63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0BDA3-40C9-4114-AC96-A17511F0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53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FDB6C-7A5D-44DA-BBAA-82ECFDA5A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101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45C79-BC97-49CD-981C-7C7A6C009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9969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9376E-54DF-44AB-ABAD-2C8940AEF1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016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80EE3E-82B5-4430-8159-B2E57913B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7154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54E05-1EF1-4627-B15F-BEC5110E4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04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FDB6C-7A5D-44DA-BBAA-82ECFDA5A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16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B5DA79-AF81-45A0-A1D0-5C4CD7BF6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049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E1DAD-186F-4A95-A078-AF0FB7C3C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39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86730-D698-4577-909F-880A3F1AF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720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2313"/>
            <a:ext cx="2057400"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2313"/>
            <a:ext cx="6019800"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B82DF-1E17-405A-8A8F-69FB4B9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3730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39CB6-2B07-4605-901B-3C1F7635F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3751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0BDA3-40C9-4114-AC96-A17511F0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711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FDB6C-7A5D-44DA-BBAA-82ECFDA5A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975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45C79-BC97-49CD-981C-7C7A6C009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643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9376E-54DF-44AB-ABAD-2C8940AEF1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171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80EE3E-82B5-4430-8159-B2E57913B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733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45C79-BC97-49CD-981C-7C7A6C009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833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54E05-1EF1-4627-B15F-BEC5110E4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9824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B5DA79-AF81-45A0-A1D0-5C4CD7BF6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544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E1DAD-186F-4A95-A078-AF0FB7C3C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5295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86730-D698-4577-909F-880A3F1AF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675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2313"/>
            <a:ext cx="2057400"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2313"/>
            <a:ext cx="6019800"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B82DF-1E17-405A-8A8F-69FB4B9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44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939CB6-2B07-4605-901B-3C1F7635F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037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0BDA3-40C9-4114-AC96-A17511F08E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974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CFDB6C-7A5D-44DA-BBAA-82ECFDA5A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711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0538"/>
            <a:ext cx="403860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245C79-BC97-49CD-981C-7C7A6C009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345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9376E-54DF-44AB-ABAD-2C8940AEF1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13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29376E-54DF-44AB-ABAD-2C8940AEF1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145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80EE3E-82B5-4430-8159-B2E57913B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6417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54E05-1EF1-4627-B15F-BEC5110E4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758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B5DA79-AF81-45A0-A1D0-5C4CD7BF6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034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E1DAD-186F-4A95-A078-AF0FB7C3C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749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86730-D698-4577-909F-880A3F1AF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783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2313"/>
            <a:ext cx="2057400"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22313"/>
            <a:ext cx="6019800"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B82DF-1E17-405A-8A8F-69FB4B99B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8427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8000" y="2502147"/>
            <a:ext cx="6046508" cy="1098303"/>
          </a:xfrm>
        </p:spPr>
        <p:txBody>
          <a:bodyPr>
            <a:normAutofit/>
          </a:bodyPr>
          <a:lstStyle>
            <a:lvl1pPr>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76200" y="360045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5FAADD8-18F0-4DB8-A8E8-AF14B7C25470}" type="datetimeFigureOut">
              <a:rPr lang="en-US">
                <a:solidFill>
                  <a:prstClr val="black"/>
                </a:solidFill>
                <a:ea typeface="+mn-ea"/>
              </a:rPr>
              <a:pPr defTabSz="457200">
                <a:defRPr/>
              </a:pPr>
              <a:t>3/7/2017</a:t>
            </a:fld>
            <a:endParaRPr lang="en-US">
              <a:solidFill>
                <a:prstClr val="black"/>
              </a:solidFill>
              <a:ea typeface="+mn-ea"/>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37BABB1-B518-4A7A-821A-DE812C30DEA3}"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355210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EA25718-3407-435C-ABA9-BC0ABE162E3F}" type="datetimeFigureOut">
              <a:rPr lang="en-US">
                <a:solidFill>
                  <a:prstClr val="black"/>
                </a:solidFill>
                <a:ea typeface="+mn-ea"/>
              </a:rPr>
              <a:pPr defTabSz="457200">
                <a:defRPr/>
              </a:pPr>
              <a:t>3/7/2017</a:t>
            </a:fld>
            <a:endParaRPr lang="en-US">
              <a:solidFill>
                <a:prstClr val="black"/>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CF28EE0-E5C8-446E-A3CB-5EEB723BBEBD}"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3425882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5442475B-305B-4BBF-8424-18DD8707C53A}" type="datetimeFigureOut">
              <a:rPr lang="en-US">
                <a:solidFill>
                  <a:prstClr val="black"/>
                </a:solidFill>
                <a:ea typeface="+mn-ea"/>
              </a:rPr>
              <a:pPr defTabSz="457200">
                <a:defRPr/>
              </a:pPr>
              <a:t>3/7/2017</a:t>
            </a:fld>
            <a:endParaRPr lang="en-US">
              <a:solidFill>
                <a:prstClr val="black"/>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1B91F11-5BD5-44F3-92A3-A477F26BD965}"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1198278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90170250-F8ED-4FB8-865C-6CF20FC2B0CB}" type="datetimeFigureOut">
              <a:rPr lang="en-US">
                <a:solidFill>
                  <a:prstClr val="black"/>
                </a:solidFill>
                <a:ea typeface="+mn-ea"/>
              </a:rPr>
              <a:pPr defTabSz="457200">
                <a:defRPr/>
              </a:pPr>
              <a:t>3/7/2017</a:t>
            </a:fld>
            <a:endParaRPr lang="en-US">
              <a:solidFill>
                <a:prstClr val="black"/>
              </a:solidFill>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5CF1B730-69E2-4019-8CE7-4D7B04A3646F}"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272922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80EE3E-82B5-4430-8159-B2E57913B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706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A9128B4-9278-434A-8BC4-94398B517526}" type="datetimeFigureOut">
              <a:rPr lang="en-US">
                <a:solidFill>
                  <a:prstClr val="black"/>
                </a:solidFill>
                <a:ea typeface="+mn-ea"/>
              </a:rPr>
              <a:pPr defTabSz="457200">
                <a:defRPr/>
              </a:pPr>
              <a:t>3/7/2017</a:t>
            </a:fld>
            <a:endParaRPr lang="en-US">
              <a:solidFill>
                <a:prstClr val="black"/>
              </a:solidFill>
              <a:ea typeface="+mn-e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4A2E75E6-3FD9-40DA-A6C5-7B3A928DD836}"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19117034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EA8FC0B5-62E2-4B38-9A5F-A1EE007EC6D8}" type="datetimeFigureOut">
              <a:rPr lang="en-US">
                <a:solidFill>
                  <a:prstClr val="black"/>
                </a:solidFill>
                <a:ea typeface="+mn-ea"/>
              </a:rPr>
              <a:pPr defTabSz="457200">
                <a:defRPr/>
              </a:pPr>
              <a:t>3/7/2017</a:t>
            </a:fld>
            <a:endParaRPr lang="en-US">
              <a:solidFill>
                <a:prstClr val="black"/>
              </a:solidFill>
              <a:ea typeface="+mn-e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D62AF46-6404-4348-89BA-D193B64F0FAD}"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4235517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080A9AE2-E447-4798-AFA7-E4B6A1C262E8}" type="datetimeFigureOut">
              <a:rPr lang="en-US">
                <a:solidFill>
                  <a:prstClr val="black"/>
                </a:solidFill>
                <a:ea typeface="+mn-ea"/>
              </a:rPr>
              <a:pPr defTabSz="457200">
                <a:defRPr/>
              </a:pPr>
              <a:t>3/7/2017</a:t>
            </a:fld>
            <a:endParaRPr lang="en-US">
              <a:solidFill>
                <a:prstClr val="black"/>
              </a:solidFill>
              <a:ea typeface="+mn-e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49826AF6-BC8E-4015-B736-08A3525F9D0C}"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5906126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B7F41E9-8393-45C8-B6D2-A52B094FA70D}" type="datetimeFigureOut">
              <a:rPr lang="en-US">
                <a:solidFill>
                  <a:prstClr val="black"/>
                </a:solidFill>
                <a:ea typeface="+mn-ea"/>
              </a:rPr>
              <a:pPr defTabSz="457200">
                <a:defRPr/>
              </a:pPr>
              <a:t>3/7/2017</a:t>
            </a:fld>
            <a:endParaRPr lang="en-US">
              <a:solidFill>
                <a:prstClr val="black"/>
              </a:solidFill>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DA49A9F-BC12-4CC6-9E14-63CD0B458164}"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2774651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E94F4A74-A460-4200-ABB2-971EA94B2F82}" type="datetimeFigureOut">
              <a:rPr lang="en-US">
                <a:solidFill>
                  <a:prstClr val="black"/>
                </a:solidFill>
                <a:ea typeface="+mn-ea"/>
              </a:rPr>
              <a:pPr defTabSz="457200">
                <a:defRPr/>
              </a:pPr>
              <a:t>3/7/2017</a:t>
            </a:fld>
            <a:endParaRPr lang="en-US">
              <a:solidFill>
                <a:prstClr val="black"/>
              </a:solidFill>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F295BC27-9341-410E-8691-02FD5CBB3426}"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357399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27D6ECE3-9539-4AFD-BBBD-45C5D750F1B5}" type="datetimeFigureOut">
              <a:rPr lang="en-US">
                <a:solidFill>
                  <a:prstClr val="black"/>
                </a:solidFill>
                <a:ea typeface="+mn-ea"/>
              </a:rPr>
              <a:pPr defTabSz="457200">
                <a:defRPr/>
              </a:pPr>
              <a:t>3/7/2017</a:t>
            </a:fld>
            <a:endParaRPr lang="en-US">
              <a:solidFill>
                <a:prstClr val="black"/>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D0DE1773-5327-4AB9-9492-A2A90C71A024}"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3742150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847DA82C-58C9-4B99-AB6E-F8F5B3DFD85D}" type="datetimeFigureOut">
              <a:rPr lang="en-US">
                <a:solidFill>
                  <a:prstClr val="black"/>
                </a:solidFill>
                <a:ea typeface="+mn-ea"/>
              </a:rPr>
              <a:pPr defTabSz="457200">
                <a:defRPr/>
              </a:pPr>
              <a:t>3/7/2017</a:t>
            </a:fld>
            <a:endParaRPr lang="en-US">
              <a:solidFill>
                <a:prstClr val="black"/>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l" fontAlgn="auto">
              <a:spcBef>
                <a:spcPts val="0"/>
              </a:spcBef>
              <a:spcAft>
                <a:spcPts val="0"/>
              </a:spcAft>
              <a:defRPr sz="1800" b="0">
                <a:latin typeface="+mn-lt"/>
              </a:defRPr>
            </a:lvl1pPr>
          </a:lstStyle>
          <a:p>
            <a:pPr defTabSz="457200">
              <a:defRPr/>
            </a:pPr>
            <a:endParaRPr lang="en-US">
              <a:solidFill>
                <a:prstClr val="black"/>
              </a:solidFil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l" fontAlgn="auto">
              <a:spcBef>
                <a:spcPts val="0"/>
              </a:spcBef>
              <a:spcAft>
                <a:spcPts val="0"/>
              </a:spcAft>
              <a:defRPr sz="1800" b="0">
                <a:latin typeface="+mn-lt"/>
              </a:defRPr>
            </a:lvl1pPr>
          </a:lstStyle>
          <a:p>
            <a:pPr defTabSz="457200">
              <a:defRPr/>
            </a:pPr>
            <a:fld id="{B354FF23-9979-4F3B-858D-6FB5908810DB}" type="slidenum">
              <a:rPr lang="en-US">
                <a:solidFill>
                  <a:prstClr val="black"/>
                </a:solidFill>
                <a:ea typeface="+mn-ea"/>
              </a:rPr>
              <a:pPr defTabSz="457200">
                <a:defRPr/>
              </a:pPr>
              <a:t>‹#›</a:t>
            </a:fld>
            <a:endParaRPr lang="en-US">
              <a:solidFill>
                <a:prstClr val="black"/>
              </a:solidFill>
              <a:ea typeface="+mn-ea"/>
            </a:endParaRPr>
          </a:p>
        </p:txBody>
      </p:sp>
    </p:spTree>
    <p:extLst>
      <p:ext uri="{BB962C8B-B14F-4D97-AF65-F5344CB8AC3E}">
        <p14:creationId xmlns:p14="http://schemas.microsoft.com/office/powerpoint/2010/main" val="2296254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789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16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3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54E05-1EF1-4627-B15F-BEC5110E4F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3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016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597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295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5447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0112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129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869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0938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456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1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B5DA79-AF81-45A0-A1D0-5C4CD7BF68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9357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054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5497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8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513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852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058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186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06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82935-311C-4D8B-8372-6EC6AC754E85}" type="datetimeFigureOut">
              <a:rPr lang="en-US">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DBFBC4-CF33-4B59-8DE9-92974116AD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760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C970A5-B2B5-479F-9CAA-F944D9101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18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E1DAD-186F-4A95-A078-AF0FB7C3C6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8349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7CAAC3-E02F-4CE2-BF54-766AAEC4E8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8377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A356C-C62C-43CC-9D40-4CE06FCDBC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668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3F0521-781B-4923-AF45-FAA9B7ADCC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478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BE61F15-4269-4FD1-A48B-42F2583E84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0388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37B9E8-26CF-4F49-B192-A7210915D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2275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292507-6A64-4DD8-A591-6A690F02B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932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540F3D-8316-4205-B476-0DF9B70BF2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430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F80C45-7003-4C79-B27D-B13DD4BD5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6244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1FD0A-5656-4928-8E1E-7BEE5468C4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7510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D05929-B00E-49C8-BE80-6F14D46EB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86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60538"/>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i="0">
                <a:solidFill>
                  <a:schemeClr val="tx1"/>
                </a:solidFill>
                <a:latin typeface="Arial" pitchFamily="34" charset="0"/>
                <a:cs typeface="+mn-cs"/>
              </a:defRPr>
            </a:lvl1pPr>
          </a:lstStyle>
          <a:p>
            <a:pPr>
              <a:defRPr/>
            </a:pPr>
            <a:fld id="{A569667C-7FD7-4003-B25E-6810D9928AC9}" type="slidenum">
              <a:rPr lang="en-US" sz="1400">
                <a:solidFill>
                  <a:srgbClr val="000000"/>
                </a:solidFill>
                <a:ea typeface="+mn-ea"/>
              </a:rPr>
              <a:pPr>
                <a:defRPr/>
              </a:pPr>
              <a:t>‹#›</a:t>
            </a:fld>
            <a:endParaRPr lang="en-US" sz="1400">
              <a:solidFill>
                <a:srgbClr val="000000"/>
              </a:solidFill>
              <a:ea typeface="+mn-ea"/>
            </a:endParaRPr>
          </a:p>
        </p:txBody>
      </p:sp>
      <p:pic>
        <p:nvPicPr>
          <p:cNvPr id="1030" name="Picture 7" descr="Slide-footer"/>
          <p:cNvPicPr>
            <a:picLocks noChangeAspect="1" noChangeArrowheads="1"/>
          </p:cNvPicPr>
          <p:nvPr/>
        </p:nvPicPr>
        <p:blipFill>
          <a:blip r:embed="rId13" cstate="print"/>
          <a:srcRect/>
          <a:stretch>
            <a:fillRect/>
          </a:stretch>
        </p:blipFill>
        <p:spPr bwMode="auto">
          <a:xfrm>
            <a:off x="0" y="6721475"/>
            <a:ext cx="9137650" cy="136525"/>
          </a:xfrm>
          <a:prstGeom prst="rect">
            <a:avLst/>
          </a:prstGeom>
          <a:noFill/>
          <a:ln w="9525">
            <a:noFill/>
            <a:miter lim="800000"/>
            <a:headEnd/>
            <a:tailEnd/>
          </a:ln>
        </p:spPr>
      </p:pic>
      <p:pic>
        <p:nvPicPr>
          <p:cNvPr id="1031" name="Picture 9" descr="Slide-header"/>
          <p:cNvPicPr>
            <a:picLocks noChangeAspect="1" noChangeArrowheads="1"/>
          </p:cNvPicPr>
          <p:nvPr/>
        </p:nvPicPr>
        <p:blipFill>
          <a:blip r:embed="rId14" cstate="print"/>
          <a:srcRect/>
          <a:stretch>
            <a:fillRect/>
          </a:stretch>
        </p:blipFill>
        <p:spPr bwMode="auto">
          <a:xfrm>
            <a:off x="0" y="0"/>
            <a:ext cx="9145588" cy="868363"/>
          </a:xfrm>
          <a:prstGeom prst="rect">
            <a:avLst/>
          </a:prstGeom>
          <a:noFill/>
          <a:ln w="9525">
            <a:noFill/>
            <a:miter lim="800000"/>
            <a:headEnd/>
            <a:tailEnd/>
          </a:ln>
        </p:spPr>
      </p:pic>
      <p:sp>
        <p:nvSpPr>
          <p:cNvPr id="1032" name="Rectangle 2"/>
          <p:cNvSpPr>
            <a:spLocks noGrp="1" noChangeArrowheads="1"/>
          </p:cNvSpPr>
          <p:nvPr>
            <p:ph type="title"/>
          </p:nvPr>
        </p:nvSpPr>
        <p:spPr bwMode="auto">
          <a:xfrm>
            <a:off x="2106613" y="147638"/>
            <a:ext cx="6902450" cy="382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382378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1400" b="1" i="1">
          <a:solidFill>
            <a:schemeClr val="bg1"/>
          </a:solidFill>
          <a:latin typeface="+mj-lt"/>
          <a:ea typeface="+mj-ea"/>
          <a:cs typeface="+mj-cs"/>
        </a:defRPr>
      </a:lvl1pPr>
      <a:lvl2pPr algn="r" rtl="0" eaLnBrk="0" fontAlgn="base" hangingPunct="0">
        <a:spcBef>
          <a:spcPct val="0"/>
        </a:spcBef>
        <a:spcAft>
          <a:spcPct val="0"/>
        </a:spcAft>
        <a:defRPr sz="1400" b="1" i="1">
          <a:solidFill>
            <a:schemeClr val="bg1"/>
          </a:solidFill>
          <a:latin typeface="Arial" pitchFamily="34" charset="0"/>
        </a:defRPr>
      </a:lvl2pPr>
      <a:lvl3pPr algn="r" rtl="0" eaLnBrk="0" fontAlgn="base" hangingPunct="0">
        <a:spcBef>
          <a:spcPct val="0"/>
        </a:spcBef>
        <a:spcAft>
          <a:spcPct val="0"/>
        </a:spcAft>
        <a:defRPr sz="1400" b="1" i="1">
          <a:solidFill>
            <a:schemeClr val="bg1"/>
          </a:solidFill>
          <a:latin typeface="Arial" pitchFamily="34" charset="0"/>
        </a:defRPr>
      </a:lvl3pPr>
      <a:lvl4pPr algn="r" rtl="0" eaLnBrk="0" fontAlgn="base" hangingPunct="0">
        <a:spcBef>
          <a:spcPct val="0"/>
        </a:spcBef>
        <a:spcAft>
          <a:spcPct val="0"/>
        </a:spcAft>
        <a:defRPr sz="1400" b="1" i="1">
          <a:solidFill>
            <a:schemeClr val="bg1"/>
          </a:solidFill>
          <a:latin typeface="Arial" pitchFamily="34" charset="0"/>
        </a:defRPr>
      </a:lvl4pPr>
      <a:lvl5pPr algn="r" rtl="0" eaLnBrk="0" fontAlgn="base" hangingPunct="0">
        <a:spcBef>
          <a:spcPct val="0"/>
        </a:spcBef>
        <a:spcAft>
          <a:spcPct val="0"/>
        </a:spcAft>
        <a:defRPr sz="1400" b="1" i="1">
          <a:solidFill>
            <a:schemeClr val="bg1"/>
          </a:solidFill>
          <a:latin typeface="Arial" pitchFamily="34" charset="0"/>
        </a:defRPr>
      </a:lvl5pPr>
      <a:lvl6pPr marL="457200" algn="ctr" rtl="0" fontAlgn="base">
        <a:spcBef>
          <a:spcPct val="0"/>
        </a:spcBef>
        <a:spcAft>
          <a:spcPct val="0"/>
        </a:spcAft>
        <a:defRPr sz="2800" b="1">
          <a:solidFill>
            <a:srgbClr val="FAFD00"/>
          </a:solidFill>
          <a:latin typeface="Arial" pitchFamily="34" charset="0"/>
        </a:defRPr>
      </a:lvl6pPr>
      <a:lvl7pPr marL="914400" algn="ctr" rtl="0" fontAlgn="base">
        <a:spcBef>
          <a:spcPct val="0"/>
        </a:spcBef>
        <a:spcAft>
          <a:spcPct val="0"/>
        </a:spcAft>
        <a:defRPr sz="2800" b="1">
          <a:solidFill>
            <a:srgbClr val="FAFD00"/>
          </a:solidFill>
          <a:latin typeface="Arial" pitchFamily="34" charset="0"/>
        </a:defRPr>
      </a:lvl7pPr>
      <a:lvl8pPr marL="1371600" algn="ctr" rtl="0" fontAlgn="base">
        <a:spcBef>
          <a:spcPct val="0"/>
        </a:spcBef>
        <a:spcAft>
          <a:spcPct val="0"/>
        </a:spcAft>
        <a:defRPr sz="2800" b="1">
          <a:solidFill>
            <a:srgbClr val="FAFD00"/>
          </a:solidFill>
          <a:latin typeface="Arial" pitchFamily="34" charset="0"/>
        </a:defRPr>
      </a:lvl8pPr>
      <a:lvl9pPr marL="1828800" algn="ctr" rtl="0" fontAlgn="base">
        <a:spcBef>
          <a:spcPct val="0"/>
        </a:spcBef>
        <a:spcAft>
          <a:spcPct val="0"/>
        </a:spcAft>
        <a:defRPr sz="2800" b="1">
          <a:solidFill>
            <a:srgbClr val="FAFD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l"/>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95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33428015"/>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60538"/>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i="0">
                <a:solidFill>
                  <a:schemeClr val="tx1"/>
                </a:solidFill>
                <a:latin typeface="Arial" pitchFamily="34" charset="0"/>
                <a:cs typeface="+mn-cs"/>
              </a:defRPr>
            </a:lvl1pPr>
          </a:lstStyle>
          <a:p>
            <a:pPr>
              <a:defRPr/>
            </a:pPr>
            <a:fld id="{A569667C-7FD7-4003-B25E-6810D9928AC9}" type="slidenum">
              <a:rPr lang="en-US" sz="1400">
                <a:solidFill>
                  <a:srgbClr val="000000"/>
                </a:solidFill>
                <a:ea typeface="+mn-ea"/>
              </a:rPr>
              <a:pPr>
                <a:defRPr/>
              </a:pPr>
              <a:t>‹#›</a:t>
            </a:fld>
            <a:endParaRPr lang="en-US" sz="1400">
              <a:solidFill>
                <a:srgbClr val="000000"/>
              </a:solidFill>
              <a:ea typeface="+mn-ea"/>
            </a:endParaRPr>
          </a:p>
        </p:txBody>
      </p:sp>
      <p:pic>
        <p:nvPicPr>
          <p:cNvPr id="1030" name="Picture 7" descr="Slide-footer"/>
          <p:cNvPicPr>
            <a:picLocks noChangeAspect="1" noChangeArrowheads="1"/>
          </p:cNvPicPr>
          <p:nvPr/>
        </p:nvPicPr>
        <p:blipFill>
          <a:blip r:embed="rId13" cstate="print"/>
          <a:srcRect/>
          <a:stretch>
            <a:fillRect/>
          </a:stretch>
        </p:blipFill>
        <p:spPr bwMode="auto">
          <a:xfrm>
            <a:off x="0" y="6721475"/>
            <a:ext cx="9137650" cy="136525"/>
          </a:xfrm>
          <a:prstGeom prst="rect">
            <a:avLst/>
          </a:prstGeom>
          <a:noFill/>
          <a:ln w="9525">
            <a:noFill/>
            <a:miter lim="800000"/>
            <a:headEnd/>
            <a:tailEnd/>
          </a:ln>
        </p:spPr>
      </p:pic>
      <p:pic>
        <p:nvPicPr>
          <p:cNvPr id="1031" name="Picture 9" descr="Slide-header"/>
          <p:cNvPicPr>
            <a:picLocks noChangeAspect="1" noChangeArrowheads="1"/>
          </p:cNvPicPr>
          <p:nvPr/>
        </p:nvPicPr>
        <p:blipFill>
          <a:blip r:embed="rId14" cstate="print"/>
          <a:srcRect/>
          <a:stretch>
            <a:fillRect/>
          </a:stretch>
        </p:blipFill>
        <p:spPr bwMode="auto">
          <a:xfrm>
            <a:off x="0" y="0"/>
            <a:ext cx="9145588" cy="868363"/>
          </a:xfrm>
          <a:prstGeom prst="rect">
            <a:avLst/>
          </a:prstGeom>
          <a:noFill/>
          <a:ln w="9525">
            <a:noFill/>
            <a:miter lim="800000"/>
            <a:headEnd/>
            <a:tailEnd/>
          </a:ln>
        </p:spPr>
      </p:pic>
      <p:sp>
        <p:nvSpPr>
          <p:cNvPr id="1032" name="Rectangle 2"/>
          <p:cNvSpPr>
            <a:spLocks noGrp="1" noChangeArrowheads="1"/>
          </p:cNvSpPr>
          <p:nvPr>
            <p:ph type="title"/>
          </p:nvPr>
        </p:nvSpPr>
        <p:spPr bwMode="auto">
          <a:xfrm>
            <a:off x="2106613" y="147638"/>
            <a:ext cx="6902450" cy="382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21902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1400" b="1" i="1">
          <a:solidFill>
            <a:schemeClr val="bg1"/>
          </a:solidFill>
          <a:latin typeface="+mj-lt"/>
          <a:ea typeface="+mj-ea"/>
          <a:cs typeface="+mj-cs"/>
        </a:defRPr>
      </a:lvl1pPr>
      <a:lvl2pPr algn="r" rtl="0" eaLnBrk="0" fontAlgn="base" hangingPunct="0">
        <a:spcBef>
          <a:spcPct val="0"/>
        </a:spcBef>
        <a:spcAft>
          <a:spcPct val="0"/>
        </a:spcAft>
        <a:defRPr sz="1400" b="1" i="1">
          <a:solidFill>
            <a:schemeClr val="bg1"/>
          </a:solidFill>
          <a:latin typeface="Arial" pitchFamily="34" charset="0"/>
        </a:defRPr>
      </a:lvl2pPr>
      <a:lvl3pPr algn="r" rtl="0" eaLnBrk="0" fontAlgn="base" hangingPunct="0">
        <a:spcBef>
          <a:spcPct val="0"/>
        </a:spcBef>
        <a:spcAft>
          <a:spcPct val="0"/>
        </a:spcAft>
        <a:defRPr sz="1400" b="1" i="1">
          <a:solidFill>
            <a:schemeClr val="bg1"/>
          </a:solidFill>
          <a:latin typeface="Arial" pitchFamily="34" charset="0"/>
        </a:defRPr>
      </a:lvl3pPr>
      <a:lvl4pPr algn="r" rtl="0" eaLnBrk="0" fontAlgn="base" hangingPunct="0">
        <a:spcBef>
          <a:spcPct val="0"/>
        </a:spcBef>
        <a:spcAft>
          <a:spcPct val="0"/>
        </a:spcAft>
        <a:defRPr sz="1400" b="1" i="1">
          <a:solidFill>
            <a:schemeClr val="bg1"/>
          </a:solidFill>
          <a:latin typeface="Arial" pitchFamily="34" charset="0"/>
        </a:defRPr>
      </a:lvl4pPr>
      <a:lvl5pPr algn="r" rtl="0" eaLnBrk="0" fontAlgn="base" hangingPunct="0">
        <a:spcBef>
          <a:spcPct val="0"/>
        </a:spcBef>
        <a:spcAft>
          <a:spcPct val="0"/>
        </a:spcAft>
        <a:defRPr sz="1400" b="1" i="1">
          <a:solidFill>
            <a:schemeClr val="bg1"/>
          </a:solidFill>
          <a:latin typeface="Arial" pitchFamily="34" charset="0"/>
        </a:defRPr>
      </a:lvl5pPr>
      <a:lvl6pPr marL="457200" algn="ctr" rtl="0" fontAlgn="base">
        <a:spcBef>
          <a:spcPct val="0"/>
        </a:spcBef>
        <a:spcAft>
          <a:spcPct val="0"/>
        </a:spcAft>
        <a:defRPr sz="2800" b="1">
          <a:solidFill>
            <a:srgbClr val="FAFD00"/>
          </a:solidFill>
          <a:latin typeface="Arial" pitchFamily="34" charset="0"/>
        </a:defRPr>
      </a:lvl6pPr>
      <a:lvl7pPr marL="914400" algn="ctr" rtl="0" fontAlgn="base">
        <a:spcBef>
          <a:spcPct val="0"/>
        </a:spcBef>
        <a:spcAft>
          <a:spcPct val="0"/>
        </a:spcAft>
        <a:defRPr sz="2800" b="1">
          <a:solidFill>
            <a:srgbClr val="FAFD00"/>
          </a:solidFill>
          <a:latin typeface="Arial" pitchFamily="34" charset="0"/>
        </a:defRPr>
      </a:lvl7pPr>
      <a:lvl8pPr marL="1371600" algn="ctr" rtl="0" fontAlgn="base">
        <a:spcBef>
          <a:spcPct val="0"/>
        </a:spcBef>
        <a:spcAft>
          <a:spcPct val="0"/>
        </a:spcAft>
        <a:defRPr sz="2800" b="1">
          <a:solidFill>
            <a:srgbClr val="FAFD00"/>
          </a:solidFill>
          <a:latin typeface="Arial" pitchFamily="34" charset="0"/>
        </a:defRPr>
      </a:lvl8pPr>
      <a:lvl9pPr marL="1828800" algn="ctr" rtl="0" fontAlgn="base">
        <a:spcBef>
          <a:spcPct val="0"/>
        </a:spcBef>
        <a:spcAft>
          <a:spcPct val="0"/>
        </a:spcAft>
        <a:defRPr sz="2800" b="1">
          <a:solidFill>
            <a:srgbClr val="FAFD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l"/>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60538"/>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i="0">
                <a:solidFill>
                  <a:schemeClr val="tx1"/>
                </a:solidFill>
                <a:latin typeface="Arial" pitchFamily="34" charset="0"/>
                <a:cs typeface="+mn-cs"/>
              </a:defRPr>
            </a:lvl1pPr>
          </a:lstStyle>
          <a:p>
            <a:pPr>
              <a:defRPr/>
            </a:pPr>
            <a:fld id="{A569667C-7FD7-4003-B25E-6810D9928AC9}" type="slidenum">
              <a:rPr lang="en-US" sz="1400">
                <a:solidFill>
                  <a:srgbClr val="000000"/>
                </a:solidFill>
                <a:ea typeface="+mn-ea"/>
              </a:rPr>
              <a:pPr>
                <a:defRPr/>
              </a:pPr>
              <a:t>‹#›</a:t>
            </a:fld>
            <a:endParaRPr lang="en-US" sz="1400">
              <a:solidFill>
                <a:srgbClr val="000000"/>
              </a:solidFill>
              <a:ea typeface="+mn-ea"/>
            </a:endParaRPr>
          </a:p>
        </p:txBody>
      </p:sp>
      <p:pic>
        <p:nvPicPr>
          <p:cNvPr id="1030" name="Picture 7" descr="Slide-footer"/>
          <p:cNvPicPr>
            <a:picLocks noChangeAspect="1" noChangeArrowheads="1"/>
          </p:cNvPicPr>
          <p:nvPr/>
        </p:nvPicPr>
        <p:blipFill>
          <a:blip r:embed="rId13" cstate="print"/>
          <a:srcRect/>
          <a:stretch>
            <a:fillRect/>
          </a:stretch>
        </p:blipFill>
        <p:spPr bwMode="auto">
          <a:xfrm>
            <a:off x="0" y="6721475"/>
            <a:ext cx="9137650" cy="136525"/>
          </a:xfrm>
          <a:prstGeom prst="rect">
            <a:avLst/>
          </a:prstGeom>
          <a:noFill/>
          <a:ln w="9525">
            <a:noFill/>
            <a:miter lim="800000"/>
            <a:headEnd/>
            <a:tailEnd/>
          </a:ln>
        </p:spPr>
      </p:pic>
      <p:pic>
        <p:nvPicPr>
          <p:cNvPr id="1031" name="Picture 9" descr="Slide-header"/>
          <p:cNvPicPr>
            <a:picLocks noChangeAspect="1" noChangeArrowheads="1"/>
          </p:cNvPicPr>
          <p:nvPr/>
        </p:nvPicPr>
        <p:blipFill>
          <a:blip r:embed="rId14" cstate="print"/>
          <a:srcRect/>
          <a:stretch>
            <a:fillRect/>
          </a:stretch>
        </p:blipFill>
        <p:spPr bwMode="auto">
          <a:xfrm>
            <a:off x="0" y="0"/>
            <a:ext cx="9145588" cy="868363"/>
          </a:xfrm>
          <a:prstGeom prst="rect">
            <a:avLst/>
          </a:prstGeom>
          <a:noFill/>
          <a:ln w="9525">
            <a:noFill/>
            <a:miter lim="800000"/>
            <a:headEnd/>
            <a:tailEnd/>
          </a:ln>
        </p:spPr>
      </p:pic>
      <p:sp>
        <p:nvSpPr>
          <p:cNvPr id="1032" name="Rectangle 2"/>
          <p:cNvSpPr>
            <a:spLocks noGrp="1" noChangeArrowheads="1"/>
          </p:cNvSpPr>
          <p:nvPr>
            <p:ph type="title"/>
          </p:nvPr>
        </p:nvSpPr>
        <p:spPr bwMode="auto">
          <a:xfrm>
            <a:off x="2106613" y="147638"/>
            <a:ext cx="6902450" cy="382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8288393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0" fontAlgn="base" hangingPunct="0">
        <a:spcBef>
          <a:spcPct val="0"/>
        </a:spcBef>
        <a:spcAft>
          <a:spcPct val="0"/>
        </a:spcAft>
        <a:defRPr sz="1400" b="1" i="1">
          <a:solidFill>
            <a:schemeClr val="bg1"/>
          </a:solidFill>
          <a:latin typeface="+mj-lt"/>
          <a:ea typeface="+mj-ea"/>
          <a:cs typeface="+mj-cs"/>
        </a:defRPr>
      </a:lvl1pPr>
      <a:lvl2pPr algn="r" rtl="0" eaLnBrk="0" fontAlgn="base" hangingPunct="0">
        <a:spcBef>
          <a:spcPct val="0"/>
        </a:spcBef>
        <a:spcAft>
          <a:spcPct val="0"/>
        </a:spcAft>
        <a:defRPr sz="1400" b="1" i="1">
          <a:solidFill>
            <a:schemeClr val="bg1"/>
          </a:solidFill>
          <a:latin typeface="Arial" pitchFamily="34" charset="0"/>
        </a:defRPr>
      </a:lvl2pPr>
      <a:lvl3pPr algn="r" rtl="0" eaLnBrk="0" fontAlgn="base" hangingPunct="0">
        <a:spcBef>
          <a:spcPct val="0"/>
        </a:spcBef>
        <a:spcAft>
          <a:spcPct val="0"/>
        </a:spcAft>
        <a:defRPr sz="1400" b="1" i="1">
          <a:solidFill>
            <a:schemeClr val="bg1"/>
          </a:solidFill>
          <a:latin typeface="Arial" pitchFamily="34" charset="0"/>
        </a:defRPr>
      </a:lvl3pPr>
      <a:lvl4pPr algn="r" rtl="0" eaLnBrk="0" fontAlgn="base" hangingPunct="0">
        <a:spcBef>
          <a:spcPct val="0"/>
        </a:spcBef>
        <a:spcAft>
          <a:spcPct val="0"/>
        </a:spcAft>
        <a:defRPr sz="1400" b="1" i="1">
          <a:solidFill>
            <a:schemeClr val="bg1"/>
          </a:solidFill>
          <a:latin typeface="Arial" pitchFamily="34" charset="0"/>
        </a:defRPr>
      </a:lvl4pPr>
      <a:lvl5pPr algn="r" rtl="0" eaLnBrk="0" fontAlgn="base" hangingPunct="0">
        <a:spcBef>
          <a:spcPct val="0"/>
        </a:spcBef>
        <a:spcAft>
          <a:spcPct val="0"/>
        </a:spcAft>
        <a:defRPr sz="1400" b="1" i="1">
          <a:solidFill>
            <a:schemeClr val="bg1"/>
          </a:solidFill>
          <a:latin typeface="Arial" pitchFamily="34" charset="0"/>
        </a:defRPr>
      </a:lvl5pPr>
      <a:lvl6pPr marL="457200" algn="ctr" rtl="0" fontAlgn="base">
        <a:spcBef>
          <a:spcPct val="0"/>
        </a:spcBef>
        <a:spcAft>
          <a:spcPct val="0"/>
        </a:spcAft>
        <a:defRPr sz="2800" b="1">
          <a:solidFill>
            <a:srgbClr val="FAFD00"/>
          </a:solidFill>
          <a:latin typeface="Arial" pitchFamily="34" charset="0"/>
        </a:defRPr>
      </a:lvl6pPr>
      <a:lvl7pPr marL="914400" algn="ctr" rtl="0" fontAlgn="base">
        <a:spcBef>
          <a:spcPct val="0"/>
        </a:spcBef>
        <a:spcAft>
          <a:spcPct val="0"/>
        </a:spcAft>
        <a:defRPr sz="2800" b="1">
          <a:solidFill>
            <a:srgbClr val="FAFD00"/>
          </a:solidFill>
          <a:latin typeface="Arial" pitchFamily="34" charset="0"/>
        </a:defRPr>
      </a:lvl7pPr>
      <a:lvl8pPr marL="1371600" algn="ctr" rtl="0" fontAlgn="base">
        <a:spcBef>
          <a:spcPct val="0"/>
        </a:spcBef>
        <a:spcAft>
          <a:spcPct val="0"/>
        </a:spcAft>
        <a:defRPr sz="2800" b="1">
          <a:solidFill>
            <a:srgbClr val="FAFD00"/>
          </a:solidFill>
          <a:latin typeface="Arial" pitchFamily="34" charset="0"/>
        </a:defRPr>
      </a:lvl8pPr>
      <a:lvl9pPr marL="1828800" algn="ctr" rtl="0" fontAlgn="base">
        <a:spcBef>
          <a:spcPct val="0"/>
        </a:spcBef>
        <a:spcAft>
          <a:spcPct val="0"/>
        </a:spcAft>
        <a:defRPr sz="2800" b="1">
          <a:solidFill>
            <a:srgbClr val="FAFD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l"/>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60538"/>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i="0">
                <a:solidFill>
                  <a:schemeClr val="tx1"/>
                </a:solidFill>
                <a:latin typeface="Arial" pitchFamily="34" charset="0"/>
                <a:cs typeface="+mn-cs"/>
              </a:defRPr>
            </a:lvl1pPr>
          </a:lstStyle>
          <a:p>
            <a:pPr>
              <a:defRPr/>
            </a:pPr>
            <a:endParaRPr lang="en-US" sz="1400">
              <a:solidFill>
                <a:srgbClr val="000000"/>
              </a:solidFill>
              <a:ea typeface="+mn-ea"/>
            </a:endParaRPr>
          </a:p>
        </p:txBody>
      </p:sp>
      <p:sp>
        <p:nvSpPr>
          <p:cNvPr id="254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i="0">
                <a:solidFill>
                  <a:schemeClr val="tx1"/>
                </a:solidFill>
                <a:latin typeface="Arial" pitchFamily="34" charset="0"/>
                <a:cs typeface="+mn-cs"/>
              </a:defRPr>
            </a:lvl1pPr>
          </a:lstStyle>
          <a:p>
            <a:pPr>
              <a:defRPr/>
            </a:pPr>
            <a:fld id="{A569667C-7FD7-4003-B25E-6810D9928AC9}" type="slidenum">
              <a:rPr lang="en-US" sz="1400">
                <a:solidFill>
                  <a:srgbClr val="000000"/>
                </a:solidFill>
                <a:ea typeface="+mn-ea"/>
              </a:rPr>
              <a:pPr>
                <a:defRPr/>
              </a:pPr>
              <a:t>‹#›</a:t>
            </a:fld>
            <a:endParaRPr lang="en-US" sz="1400">
              <a:solidFill>
                <a:srgbClr val="000000"/>
              </a:solidFill>
              <a:ea typeface="+mn-ea"/>
            </a:endParaRPr>
          </a:p>
        </p:txBody>
      </p:sp>
      <p:pic>
        <p:nvPicPr>
          <p:cNvPr id="1030" name="Picture 7" descr="Slide-footer"/>
          <p:cNvPicPr>
            <a:picLocks noChangeAspect="1" noChangeArrowheads="1"/>
          </p:cNvPicPr>
          <p:nvPr/>
        </p:nvPicPr>
        <p:blipFill>
          <a:blip r:embed="rId13" cstate="print"/>
          <a:srcRect/>
          <a:stretch>
            <a:fillRect/>
          </a:stretch>
        </p:blipFill>
        <p:spPr bwMode="auto">
          <a:xfrm>
            <a:off x="0" y="6721475"/>
            <a:ext cx="9137650" cy="136525"/>
          </a:xfrm>
          <a:prstGeom prst="rect">
            <a:avLst/>
          </a:prstGeom>
          <a:noFill/>
          <a:ln w="9525">
            <a:noFill/>
            <a:miter lim="800000"/>
            <a:headEnd/>
            <a:tailEnd/>
          </a:ln>
        </p:spPr>
      </p:pic>
      <p:pic>
        <p:nvPicPr>
          <p:cNvPr id="1031" name="Picture 9" descr="Slide-header"/>
          <p:cNvPicPr>
            <a:picLocks noChangeAspect="1" noChangeArrowheads="1"/>
          </p:cNvPicPr>
          <p:nvPr/>
        </p:nvPicPr>
        <p:blipFill>
          <a:blip r:embed="rId14" cstate="print"/>
          <a:srcRect/>
          <a:stretch>
            <a:fillRect/>
          </a:stretch>
        </p:blipFill>
        <p:spPr bwMode="auto">
          <a:xfrm>
            <a:off x="0" y="0"/>
            <a:ext cx="9145588" cy="868363"/>
          </a:xfrm>
          <a:prstGeom prst="rect">
            <a:avLst/>
          </a:prstGeom>
          <a:noFill/>
          <a:ln w="9525">
            <a:noFill/>
            <a:miter lim="800000"/>
            <a:headEnd/>
            <a:tailEnd/>
          </a:ln>
        </p:spPr>
      </p:pic>
      <p:sp>
        <p:nvSpPr>
          <p:cNvPr id="1032" name="Rectangle 2"/>
          <p:cNvSpPr>
            <a:spLocks noGrp="1" noChangeArrowheads="1"/>
          </p:cNvSpPr>
          <p:nvPr>
            <p:ph type="title"/>
          </p:nvPr>
        </p:nvSpPr>
        <p:spPr bwMode="auto">
          <a:xfrm>
            <a:off x="2106613" y="147638"/>
            <a:ext cx="6902450" cy="382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0003113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rtl="0" eaLnBrk="0" fontAlgn="base" hangingPunct="0">
        <a:spcBef>
          <a:spcPct val="0"/>
        </a:spcBef>
        <a:spcAft>
          <a:spcPct val="0"/>
        </a:spcAft>
        <a:defRPr sz="1400" b="1" i="1">
          <a:solidFill>
            <a:schemeClr val="bg1"/>
          </a:solidFill>
          <a:latin typeface="+mj-lt"/>
          <a:ea typeface="+mj-ea"/>
          <a:cs typeface="+mj-cs"/>
        </a:defRPr>
      </a:lvl1pPr>
      <a:lvl2pPr algn="r" rtl="0" eaLnBrk="0" fontAlgn="base" hangingPunct="0">
        <a:spcBef>
          <a:spcPct val="0"/>
        </a:spcBef>
        <a:spcAft>
          <a:spcPct val="0"/>
        </a:spcAft>
        <a:defRPr sz="1400" b="1" i="1">
          <a:solidFill>
            <a:schemeClr val="bg1"/>
          </a:solidFill>
          <a:latin typeface="Arial" pitchFamily="34" charset="0"/>
        </a:defRPr>
      </a:lvl2pPr>
      <a:lvl3pPr algn="r" rtl="0" eaLnBrk="0" fontAlgn="base" hangingPunct="0">
        <a:spcBef>
          <a:spcPct val="0"/>
        </a:spcBef>
        <a:spcAft>
          <a:spcPct val="0"/>
        </a:spcAft>
        <a:defRPr sz="1400" b="1" i="1">
          <a:solidFill>
            <a:schemeClr val="bg1"/>
          </a:solidFill>
          <a:latin typeface="Arial" pitchFamily="34" charset="0"/>
        </a:defRPr>
      </a:lvl3pPr>
      <a:lvl4pPr algn="r" rtl="0" eaLnBrk="0" fontAlgn="base" hangingPunct="0">
        <a:spcBef>
          <a:spcPct val="0"/>
        </a:spcBef>
        <a:spcAft>
          <a:spcPct val="0"/>
        </a:spcAft>
        <a:defRPr sz="1400" b="1" i="1">
          <a:solidFill>
            <a:schemeClr val="bg1"/>
          </a:solidFill>
          <a:latin typeface="Arial" pitchFamily="34" charset="0"/>
        </a:defRPr>
      </a:lvl4pPr>
      <a:lvl5pPr algn="r" rtl="0" eaLnBrk="0" fontAlgn="base" hangingPunct="0">
        <a:spcBef>
          <a:spcPct val="0"/>
        </a:spcBef>
        <a:spcAft>
          <a:spcPct val="0"/>
        </a:spcAft>
        <a:defRPr sz="1400" b="1" i="1">
          <a:solidFill>
            <a:schemeClr val="bg1"/>
          </a:solidFill>
          <a:latin typeface="Arial" pitchFamily="34" charset="0"/>
        </a:defRPr>
      </a:lvl5pPr>
      <a:lvl6pPr marL="457200" algn="ctr" rtl="0" fontAlgn="base">
        <a:spcBef>
          <a:spcPct val="0"/>
        </a:spcBef>
        <a:spcAft>
          <a:spcPct val="0"/>
        </a:spcAft>
        <a:defRPr sz="2800" b="1">
          <a:solidFill>
            <a:srgbClr val="FAFD00"/>
          </a:solidFill>
          <a:latin typeface="Arial" pitchFamily="34" charset="0"/>
        </a:defRPr>
      </a:lvl6pPr>
      <a:lvl7pPr marL="914400" algn="ctr" rtl="0" fontAlgn="base">
        <a:spcBef>
          <a:spcPct val="0"/>
        </a:spcBef>
        <a:spcAft>
          <a:spcPct val="0"/>
        </a:spcAft>
        <a:defRPr sz="2800" b="1">
          <a:solidFill>
            <a:srgbClr val="FAFD00"/>
          </a:solidFill>
          <a:latin typeface="Arial" pitchFamily="34" charset="0"/>
        </a:defRPr>
      </a:lvl7pPr>
      <a:lvl8pPr marL="1371600" algn="ctr" rtl="0" fontAlgn="base">
        <a:spcBef>
          <a:spcPct val="0"/>
        </a:spcBef>
        <a:spcAft>
          <a:spcPct val="0"/>
        </a:spcAft>
        <a:defRPr sz="2800" b="1">
          <a:solidFill>
            <a:srgbClr val="FAFD00"/>
          </a:solidFill>
          <a:latin typeface="Arial" pitchFamily="34" charset="0"/>
        </a:defRPr>
      </a:lvl8pPr>
      <a:lvl9pPr marL="1828800" algn="ctr" rtl="0" fontAlgn="base">
        <a:spcBef>
          <a:spcPct val="0"/>
        </a:spcBef>
        <a:spcAft>
          <a:spcPct val="0"/>
        </a:spcAft>
        <a:defRPr sz="2800" b="1">
          <a:solidFill>
            <a:srgbClr val="FAFD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l"/>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760538"/>
            <a:ext cx="8229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b="0" i="0">
                <a:solidFill>
                  <a:schemeClr val="tx1"/>
                </a:solidFill>
                <a:latin typeface="Arial" pitchFamily="34" charset="0"/>
                <a:cs typeface="+mn-cs"/>
              </a:defRPr>
            </a:lvl1pPr>
          </a:lstStyle>
          <a:p>
            <a:pPr>
              <a:defRPr/>
            </a:pPr>
            <a:endParaRPr lang="en-US" sz="1400">
              <a:solidFill>
                <a:srgbClr val="000000"/>
              </a:solidFill>
            </a:endParaRPr>
          </a:p>
        </p:txBody>
      </p:sp>
      <p:sp>
        <p:nvSpPr>
          <p:cNvPr id="2549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0" i="0">
                <a:solidFill>
                  <a:schemeClr val="tx1"/>
                </a:solidFill>
                <a:latin typeface="Arial" pitchFamily="34" charset="0"/>
                <a:cs typeface="+mn-cs"/>
              </a:defRPr>
            </a:lvl1pPr>
          </a:lstStyle>
          <a:p>
            <a:pPr>
              <a:defRPr/>
            </a:pPr>
            <a:endParaRPr lang="en-US" sz="1400">
              <a:solidFill>
                <a:srgbClr val="000000"/>
              </a:solidFill>
            </a:endParaRPr>
          </a:p>
        </p:txBody>
      </p:sp>
      <p:sp>
        <p:nvSpPr>
          <p:cNvPr id="2549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i="0">
                <a:solidFill>
                  <a:schemeClr val="tx1"/>
                </a:solidFill>
                <a:latin typeface="Arial" pitchFamily="34" charset="0"/>
                <a:cs typeface="+mn-cs"/>
              </a:defRPr>
            </a:lvl1pPr>
          </a:lstStyle>
          <a:p>
            <a:pPr>
              <a:defRPr/>
            </a:pPr>
            <a:fld id="{A569667C-7FD7-4003-B25E-6810D9928AC9}" type="slidenum">
              <a:rPr lang="en-US" sz="1400">
                <a:solidFill>
                  <a:srgbClr val="000000"/>
                </a:solidFill>
              </a:rPr>
              <a:pPr>
                <a:defRPr/>
              </a:pPr>
              <a:t>‹#›</a:t>
            </a:fld>
            <a:endParaRPr lang="en-US" sz="1400">
              <a:solidFill>
                <a:srgbClr val="000000"/>
              </a:solidFill>
            </a:endParaRPr>
          </a:p>
        </p:txBody>
      </p:sp>
      <p:pic>
        <p:nvPicPr>
          <p:cNvPr id="1030" name="Picture 7" descr="Slide-footer"/>
          <p:cNvPicPr>
            <a:picLocks noChangeAspect="1" noChangeArrowheads="1"/>
          </p:cNvPicPr>
          <p:nvPr/>
        </p:nvPicPr>
        <p:blipFill>
          <a:blip r:embed="rId13" cstate="print"/>
          <a:srcRect/>
          <a:stretch>
            <a:fillRect/>
          </a:stretch>
        </p:blipFill>
        <p:spPr bwMode="auto">
          <a:xfrm>
            <a:off x="0" y="6721475"/>
            <a:ext cx="9137650" cy="136525"/>
          </a:xfrm>
          <a:prstGeom prst="rect">
            <a:avLst/>
          </a:prstGeom>
          <a:noFill/>
          <a:ln w="9525">
            <a:noFill/>
            <a:miter lim="800000"/>
            <a:headEnd/>
            <a:tailEnd/>
          </a:ln>
        </p:spPr>
      </p:pic>
      <p:pic>
        <p:nvPicPr>
          <p:cNvPr id="1031" name="Picture 9" descr="Slide-header"/>
          <p:cNvPicPr>
            <a:picLocks noChangeAspect="1" noChangeArrowheads="1"/>
          </p:cNvPicPr>
          <p:nvPr/>
        </p:nvPicPr>
        <p:blipFill>
          <a:blip r:embed="rId14" cstate="print"/>
          <a:srcRect/>
          <a:stretch>
            <a:fillRect/>
          </a:stretch>
        </p:blipFill>
        <p:spPr bwMode="auto">
          <a:xfrm>
            <a:off x="0" y="0"/>
            <a:ext cx="9145588" cy="868363"/>
          </a:xfrm>
          <a:prstGeom prst="rect">
            <a:avLst/>
          </a:prstGeom>
          <a:noFill/>
          <a:ln w="9525">
            <a:noFill/>
            <a:miter lim="800000"/>
            <a:headEnd/>
            <a:tailEnd/>
          </a:ln>
        </p:spPr>
      </p:pic>
      <p:sp>
        <p:nvSpPr>
          <p:cNvPr id="1032" name="Rectangle 2"/>
          <p:cNvSpPr>
            <a:spLocks noGrp="1" noChangeArrowheads="1"/>
          </p:cNvSpPr>
          <p:nvPr>
            <p:ph type="title"/>
          </p:nvPr>
        </p:nvSpPr>
        <p:spPr bwMode="auto">
          <a:xfrm>
            <a:off x="2106613" y="147638"/>
            <a:ext cx="6902450" cy="382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4750064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0" eaLnBrk="0" fontAlgn="base" hangingPunct="0">
        <a:spcBef>
          <a:spcPct val="0"/>
        </a:spcBef>
        <a:spcAft>
          <a:spcPct val="0"/>
        </a:spcAft>
        <a:defRPr sz="1400" b="1" i="1">
          <a:solidFill>
            <a:schemeClr val="bg1"/>
          </a:solidFill>
          <a:latin typeface="+mj-lt"/>
          <a:ea typeface="+mj-ea"/>
          <a:cs typeface="+mj-cs"/>
        </a:defRPr>
      </a:lvl1pPr>
      <a:lvl2pPr algn="r" rtl="0" eaLnBrk="0" fontAlgn="base" hangingPunct="0">
        <a:spcBef>
          <a:spcPct val="0"/>
        </a:spcBef>
        <a:spcAft>
          <a:spcPct val="0"/>
        </a:spcAft>
        <a:defRPr sz="1400" b="1" i="1">
          <a:solidFill>
            <a:schemeClr val="bg1"/>
          </a:solidFill>
          <a:latin typeface="Arial" pitchFamily="34" charset="0"/>
        </a:defRPr>
      </a:lvl2pPr>
      <a:lvl3pPr algn="r" rtl="0" eaLnBrk="0" fontAlgn="base" hangingPunct="0">
        <a:spcBef>
          <a:spcPct val="0"/>
        </a:spcBef>
        <a:spcAft>
          <a:spcPct val="0"/>
        </a:spcAft>
        <a:defRPr sz="1400" b="1" i="1">
          <a:solidFill>
            <a:schemeClr val="bg1"/>
          </a:solidFill>
          <a:latin typeface="Arial" pitchFamily="34" charset="0"/>
        </a:defRPr>
      </a:lvl3pPr>
      <a:lvl4pPr algn="r" rtl="0" eaLnBrk="0" fontAlgn="base" hangingPunct="0">
        <a:spcBef>
          <a:spcPct val="0"/>
        </a:spcBef>
        <a:spcAft>
          <a:spcPct val="0"/>
        </a:spcAft>
        <a:defRPr sz="1400" b="1" i="1">
          <a:solidFill>
            <a:schemeClr val="bg1"/>
          </a:solidFill>
          <a:latin typeface="Arial" pitchFamily="34" charset="0"/>
        </a:defRPr>
      </a:lvl4pPr>
      <a:lvl5pPr algn="r" rtl="0" eaLnBrk="0" fontAlgn="base" hangingPunct="0">
        <a:spcBef>
          <a:spcPct val="0"/>
        </a:spcBef>
        <a:spcAft>
          <a:spcPct val="0"/>
        </a:spcAft>
        <a:defRPr sz="1400" b="1" i="1">
          <a:solidFill>
            <a:schemeClr val="bg1"/>
          </a:solidFill>
          <a:latin typeface="Arial" pitchFamily="34" charset="0"/>
        </a:defRPr>
      </a:lvl5pPr>
      <a:lvl6pPr marL="457200" algn="ctr" rtl="0" fontAlgn="base">
        <a:spcBef>
          <a:spcPct val="0"/>
        </a:spcBef>
        <a:spcAft>
          <a:spcPct val="0"/>
        </a:spcAft>
        <a:defRPr sz="2800" b="1">
          <a:solidFill>
            <a:srgbClr val="FAFD00"/>
          </a:solidFill>
          <a:latin typeface="Arial" pitchFamily="34" charset="0"/>
        </a:defRPr>
      </a:lvl6pPr>
      <a:lvl7pPr marL="914400" algn="ctr" rtl="0" fontAlgn="base">
        <a:spcBef>
          <a:spcPct val="0"/>
        </a:spcBef>
        <a:spcAft>
          <a:spcPct val="0"/>
        </a:spcAft>
        <a:defRPr sz="2800" b="1">
          <a:solidFill>
            <a:srgbClr val="FAFD00"/>
          </a:solidFill>
          <a:latin typeface="Arial" pitchFamily="34" charset="0"/>
        </a:defRPr>
      </a:lvl7pPr>
      <a:lvl8pPr marL="1371600" algn="ctr" rtl="0" fontAlgn="base">
        <a:spcBef>
          <a:spcPct val="0"/>
        </a:spcBef>
        <a:spcAft>
          <a:spcPct val="0"/>
        </a:spcAft>
        <a:defRPr sz="2800" b="1">
          <a:solidFill>
            <a:srgbClr val="FAFD00"/>
          </a:solidFill>
          <a:latin typeface="Arial" pitchFamily="34" charset="0"/>
        </a:defRPr>
      </a:lvl8pPr>
      <a:lvl9pPr marL="1828800" algn="ctr" rtl="0" fontAlgn="base">
        <a:spcBef>
          <a:spcPct val="0"/>
        </a:spcBef>
        <a:spcAft>
          <a:spcPct val="0"/>
        </a:spcAft>
        <a:defRPr sz="2800" b="1">
          <a:solidFill>
            <a:srgbClr val="FAFD00"/>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l"/>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953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3331626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F182935-311C-4D8B-8372-6EC6AC754E85}" type="datetimeFigureOut">
              <a:rPr lang="en-US">
                <a:solidFill>
                  <a:prstClr val="black">
                    <a:tint val="75000"/>
                  </a:prstClr>
                </a:solidFill>
                <a:latin typeface="Calibri"/>
                <a:ea typeface="+mn-ea"/>
              </a:rPr>
              <a:pPr fontAlgn="auto">
                <a:spcBef>
                  <a:spcPts val="0"/>
                </a:spcBef>
                <a:spcAft>
                  <a:spcPts val="0"/>
                </a:spcAft>
              </a:pPr>
              <a:t>3/7/2017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DBFBC4-CF33-4B59-8DE9-92974116AD4F}" type="slidenum">
              <a:rPr lang="en-US">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12091163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F182935-311C-4D8B-8372-6EC6AC754E85}" type="datetimeFigureOut">
              <a:rPr lang="en-US">
                <a:solidFill>
                  <a:prstClr val="black">
                    <a:tint val="75000"/>
                  </a:prstClr>
                </a:solidFill>
                <a:latin typeface="Calibri"/>
              </a:rPr>
              <a:pPr fontAlgn="auto">
                <a:spcBef>
                  <a:spcPts val="0"/>
                </a:spcBef>
                <a:spcAft>
                  <a:spcPts val="0"/>
                </a:spcAft>
              </a:pPr>
              <a:t>3/7/2017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DBFBC4-CF33-4B59-8DE9-92974116AD4F}" type="slidenum">
              <a:rPr lang="en-US">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2735666"/>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15D0B10-DFA8-4679-B7DE-8B615846DA8C}"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2523486810"/>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8" Type="http://schemas.openxmlformats.org/officeDocument/2006/relationships/hyperlink" Target="#_ENREF_14"/><Relationship Id="rId3" Type="http://schemas.openxmlformats.org/officeDocument/2006/relationships/hyperlink" Target="#_ENREF_4"/><Relationship Id="rId7" Type="http://schemas.openxmlformats.org/officeDocument/2006/relationships/hyperlink" Target="#_ENREF_13"/><Relationship Id="rId2" Type="http://schemas.openxmlformats.org/officeDocument/2006/relationships/notesSlide" Target="../notesSlides/notesSlide25.xml"/><Relationship Id="rId1" Type="http://schemas.openxmlformats.org/officeDocument/2006/relationships/slideLayout" Target="../slideLayouts/slideLayout57.xml"/><Relationship Id="rId6" Type="http://schemas.openxmlformats.org/officeDocument/2006/relationships/hyperlink" Target="#_ENREF_9"/><Relationship Id="rId5" Type="http://schemas.openxmlformats.org/officeDocument/2006/relationships/hyperlink" Target="#_ENREF_8"/><Relationship Id="rId4" Type="http://schemas.openxmlformats.org/officeDocument/2006/relationships/hyperlink" Target="#_ENREF_7"/><Relationship Id="rId9" Type="http://schemas.openxmlformats.org/officeDocument/2006/relationships/hyperlink" Target="#_ENREF_15"/></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2" y="2209800"/>
            <a:ext cx="6238568" cy="1797050"/>
          </a:xfrm>
        </p:spPr>
        <p:txBody>
          <a:bodyPr rtlCol="0">
            <a:noAutofit/>
          </a:bodyPr>
          <a:lstStyle/>
          <a:p>
            <a:pPr fontAlgn="auto">
              <a:spcAft>
                <a:spcPts val="1200"/>
              </a:spcAft>
              <a:defRPr/>
            </a:pPr>
            <a:r>
              <a:rPr lang="pt-BR" sz="3200" b="1" i="1" dirty="0">
                <a:solidFill>
                  <a:srgbClr val="970338"/>
                </a:solidFill>
              </a:rPr>
              <a:t>Ex Vivo </a:t>
            </a:r>
            <a:r>
              <a:rPr lang="pt-BR" sz="3200" b="1" dirty="0">
                <a:solidFill>
                  <a:srgbClr val="970338"/>
                </a:solidFill>
              </a:rPr>
              <a:t>Protein Oxidation as a Metric of Plasma/Serum Integrity</a:t>
            </a:r>
            <a:endParaRPr lang="en-US" sz="3200" b="1" dirty="0">
              <a:solidFill>
                <a:srgbClr val="970338"/>
              </a:solidFill>
              <a:latin typeface="Arial"/>
              <a:cs typeface="Arial"/>
            </a:endParaRPr>
          </a:p>
        </p:txBody>
      </p:sp>
      <p:sp>
        <p:nvSpPr>
          <p:cNvPr id="5" name="TextBox 4"/>
          <p:cNvSpPr txBox="1"/>
          <p:nvPr/>
        </p:nvSpPr>
        <p:spPr>
          <a:xfrm>
            <a:off x="-76200" y="4189274"/>
            <a:ext cx="6705600" cy="1200329"/>
          </a:xfrm>
          <a:prstGeom prst="rect">
            <a:avLst/>
          </a:prstGeom>
          <a:noFill/>
        </p:spPr>
        <p:txBody>
          <a:bodyPr wrap="square" rtlCol="0">
            <a:spAutoFit/>
          </a:bodyPr>
          <a:lstStyle/>
          <a:p>
            <a:r>
              <a:rPr lang="en-US" sz="1800" dirty="0" smtClean="0">
                <a:solidFill>
                  <a:schemeClr val="tx1"/>
                </a:solidFill>
              </a:rPr>
              <a:t>Chad R. Borges</a:t>
            </a:r>
          </a:p>
          <a:p>
            <a:r>
              <a:rPr lang="en-US" sz="1800" dirty="0" smtClean="0">
                <a:solidFill>
                  <a:schemeClr val="tx1"/>
                </a:solidFill>
              </a:rPr>
              <a:t>Assistant Professor</a:t>
            </a:r>
          </a:p>
          <a:p>
            <a:r>
              <a:rPr lang="en-US" sz="1800" dirty="0" smtClean="0">
                <a:solidFill>
                  <a:schemeClr val="tx1"/>
                </a:solidFill>
              </a:rPr>
              <a:t>School of Molecular Sciences</a:t>
            </a:r>
          </a:p>
          <a:p>
            <a:r>
              <a:rPr lang="en-US" sz="1800" dirty="0" smtClean="0">
                <a:solidFill>
                  <a:schemeClr val="tx1"/>
                </a:solidFill>
              </a:rPr>
              <a:t>The Biodesign Institute – Center for Personalized Diagnostics</a:t>
            </a:r>
          </a:p>
        </p:txBody>
      </p:sp>
    </p:spTree>
    <p:extLst>
      <p:ext uri="{BB962C8B-B14F-4D97-AF65-F5344CB8AC3E}">
        <p14:creationId xmlns:p14="http://schemas.microsoft.com/office/powerpoint/2010/main" val="255329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0"/>
                <a:lumMod val="100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1057275" y="1817013"/>
            <a:ext cx="3117850" cy="2341563"/>
          </a:xfrm>
          <a:custGeom>
            <a:avLst/>
            <a:gdLst>
              <a:gd name="T0" fmla="*/ 30 w 1964"/>
              <a:gd name="T1" fmla="*/ 1469 h 1475"/>
              <a:gd name="T2" fmla="*/ 60 w 1964"/>
              <a:gd name="T3" fmla="*/ 1469 h 1475"/>
              <a:gd name="T4" fmla="*/ 96 w 1964"/>
              <a:gd name="T5" fmla="*/ 1469 h 1475"/>
              <a:gd name="T6" fmla="*/ 126 w 1964"/>
              <a:gd name="T7" fmla="*/ 1433 h 1475"/>
              <a:gd name="T8" fmla="*/ 162 w 1964"/>
              <a:gd name="T9" fmla="*/ 1457 h 1475"/>
              <a:gd name="T10" fmla="*/ 192 w 1964"/>
              <a:gd name="T11" fmla="*/ 1433 h 1475"/>
              <a:gd name="T12" fmla="*/ 228 w 1964"/>
              <a:gd name="T13" fmla="*/ 1439 h 1475"/>
              <a:gd name="T14" fmla="*/ 258 w 1964"/>
              <a:gd name="T15" fmla="*/ 1349 h 1475"/>
              <a:gd name="T16" fmla="*/ 294 w 1964"/>
              <a:gd name="T17" fmla="*/ 1379 h 1475"/>
              <a:gd name="T18" fmla="*/ 324 w 1964"/>
              <a:gd name="T19" fmla="*/ 1307 h 1475"/>
              <a:gd name="T20" fmla="*/ 360 w 1964"/>
              <a:gd name="T21" fmla="*/ 1313 h 1475"/>
              <a:gd name="T22" fmla="*/ 391 w 1964"/>
              <a:gd name="T23" fmla="*/ 1319 h 1475"/>
              <a:gd name="T24" fmla="*/ 421 w 1964"/>
              <a:gd name="T25" fmla="*/ 1331 h 1475"/>
              <a:gd name="T26" fmla="*/ 451 w 1964"/>
              <a:gd name="T27" fmla="*/ 1205 h 1475"/>
              <a:gd name="T28" fmla="*/ 487 w 1964"/>
              <a:gd name="T29" fmla="*/ 1277 h 1475"/>
              <a:gd name="T30" fmla="*/ 517 w 1964"/>
              <a:gd name="T31" fmla="*/ 1217 h 1475"/>
              <a:gd name="T32" fmla="*/ 553 w 1964"/>
              <a:gd name="T33" fmla="*/ 1265 h 1475"/>
              <a:gd name="T34" fmla="*/ 583 w 1964"/>
              <a:gd name="T35" fmla="*/ 1247 h 1475"/>
              <a:gd name="T36" fmla="*/ 613 w 1964"/>
              <a:gd name="T37" fmla="*/ 12 h 1475"/>
              <a:gd name="T38" fmla="*/ 649 w 1964"/>
              <a:gd name="T39" fmla="*/ 1265 h 1475"/>
              <a:gd name="T40" fmla="*/ 679 w 1964"/>
              <a:gd name="T41" fmla="*/ 761 h 1475"/>
              <a:gd name="T42" fmla="*/ 715 w 1964"/>
              <a:gd name="T43" fmla="*/ 1307 h 1475"/>
              <a:gd name="T44" fmla="*/ 745 w 1964"/>
              <a:gd name="T45" fmla="*/ 857 h 1475"/>
              <a:gd name="T46" fmla="*/ 781 w 1964"/>
              <a:gd name="T47" fmla="*/ 1109 h 1475"/>
              <a:gd name="T48" fmla="*/ 805 w 1964"/>
              <a:gd name="T49" fmla="*/ 1253 h 1475"/>
              <a:gd name="T50" fmla="*/ 841 w 1964"/>
              <a:gd name="T51" fmla="*/ 1379 h 1475"/>
              <a:gd name="T52" fmla="*/ 871 w 1964"/>
              <a:gd name="T53" fmla="*/ 1403 h 1475"/>
              <a:gd name="T54" fmla="*/ 901 w 1964"/>
              <a:gd name="T55" fmla="*/ 1373 h 1475"/>
              <a:gd name="T56" fmla="*/ 931 w 1964"/>
              <a:gd name="T57" fmla="*/ 665 h 1475"/>
              <a:gd name="T58" fmla="*/ 967 w 1964"/>
              <a:gd name="T59" fmla="*/ 1409 h 1475"/>
              <a:gd name="T60" fmla="*/ 997 w 1964"/>
              <a:gd name="T61" fmla="*/ 1373 h 1475"/>
              <a:gd name="T62" fmla="*/ 1033 w 1964"/>
              <a:gd name="T63" fmla="*/ 1247 h 1475"/>
              <a:gd name="T64" fmla="*/ 1063 w 1964"/>
              <a:gd name="T65" fmla="*/ 1427 h 1475"/>
              <a:gd name="T66" fmla="*/ 1093 w 1964"/>
              <a:gd name="T67" fmla="*/ 1421 h 1475"/>
              <a:gd name="T68" fmla="*/ 1123 w 1964"/>
              <a:gd name="T69" fmla="*/ 1331 h 1475"/>
              <a:gd name="T70" fmla="*/ 1159 w 1964"/>
              <a:gd name="T71" fmla="*/ 1427 h 1475"/>
              <a:gd name="T72" fmla="*/ 1189 w 1964"/>
              <a:gd name="T73" fmla="*/ 1253 h 1475"/>
              <a:gd name="T74" fmla="*/ 1225 w 1964"/>
              <a:gd name="T75" fmla="*/ 1433 h 1475"/>
              <a:gd name="T76" fmla="*/ 1255 w 1964"/>
              <a:gd name="T77" fmla="*/ 1385 h 1475"/>
              <a:gd name="T78" fmla="*/ 1291 w 1964"/>
              <a:gd name="T79" fmla="*/ 1427 h 1475"/>
              <a:gd name="T80" fmla="*/ 1327 w 1964"/>
              <a:gd name="T81" fmla="*/ 1421 h 1475"/>
              <a:gd name="T82" fmla="*/ 1357 w 1964"/>
              <a:gd name="T83" fmla="*/ 1451 h 1475"/>
              <a:gd name="T84" fmla="*/ 1387 w 1964"/>
              <a:gd name="T85" fmla="*/ 1355 h 1475"/>
              <a:gd name="T86" fmla="*/ 1423 w 1964"/>
              <a:gd name="T87" fmla="*/ 1457 h 1475"/>
              <a:gd name="T88" fmla="*/ 1453 w 1964"/>
              <a:gd name="T89" fmla="*/ 1385 h 1475"/>
              <a:gd name="T90" fmla="*/ 1489 w 1964"/>
              <a:gd name="T91" fmla="*/ 1457 h 1475"/>
              <a:gd name="T92" fmla="*/ 1519 w 1964"/>
              <a:gd name="T93" fmla="*/ 1433 h 1475"/>
              <a:gd name="T94" fmla="*/ 1549 w 1964"/>
              <a:gd name="T95" fmla="*/ 1445 h 1475"/>
              <a:gd name="T96" fmla="*/ 1585 w 1964"/>
              <a:gd name="T97" fmla="*/ 1457 h 1475"/>
              <a:gd name="T98" fmla="*/ 1615 w 1964"/>
              <a:gd name="T99" fmla="*/ 1439 h 1475"/>
              <a:gd name="T100" fmla="*/ 1651 w 1964"/>
              <a:gd name="T101" fmla="*/ 1451 h 1475"/>
              <a:gd name="T102" fmla="*/ 1681 w 1964"/>
              <a:gd name="T103" fmla="*/ 1433 h 1475"/>
              <a:gd name="T104" fmla="*/ 1717 w 1964"/>
              <a:gd name="T105" fmla="*/ 1463 h 1475"/>
              <a:gd name="T106" fmla="*/ 1747 w 1964"/>
              <a:gd name="T107" fmla="*/ 1451 h 1475"/>
              <a:gd name="T108" fmla="*/ 1783 w 1964"/>
              <a:gd name="T109" fmla="*/ 1463 h 1475"/>
              <a:gd name="T110" fmla="*/ 1814 w 1964"/>
              <a:gd name="T111" fmla="*/ 1439 h 1475"/>
              <a:gd name="T112" fmla="*/ 1850 w 1964"/>
              <a:gd name="T113" fmla="*/ 1475 h 1475"/>
              <a:gd name="T114" fmla="*/ 1880 w 1964"/>
              <a:gd name="T115" fmla="*/ 1451 h 1475"/>
              <a:gd name="T116" fmla="*/ 1916 w 1964"/>
              <a:gd name="T117" fmla="*/ 1463 h 1475"/>
              <a:gd name="T118" fmla="*/ 1946 w 1964"/>
              <a:gd name="T119" fmla="*/ 1475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4" h="1475">
                <a:moveTo>
                  <a:pt x="0" y="1463"/>
                </a:moveTo>
                <a:lnTo>
                  <a:pt x="0" y="1475"/>
                </a:lnTo>
                <a:lnTo>
                  <a:pt x="0" y="1463"/>
                </a:lnTo>
                <a:lnTo>
                  <a:pt x="6" y="1469"/>
                </a:lnTo>
                <a:lnTo>
                  <a:pt x="6" y="1475"/>
                </a:lnTo>
                <a:lnTo>
                  <a:pt x="6" y="1415"/>
                </a:lnTo>
                <a:lnTo>
                  <a:pt x="12" y="1469"/>
                </a:lnTo>
                <a:lnTo>
                  <a:pt x="12" y="1475"/>
                </a:lnTo>
                <a:lnTo>
                  <a:pt x="12" y="1457"/>
                </a:lnTo>
                <a:lnTo>
                  <a:pt x="18" y="1463"/>
                </a:lnTo>
                <a:lnTo>
                  <a:pt x="18" y="1475"/>
                </a:lnTo>
                <a:lnTo>
                  <a:pt x="18" y="1457"/>
                </a:lnTo>
                <a:lnTo>
                  <a:pt x="24" y="1469"/>
                </a:lnTo>
                <a:lnTo>
                  <a:pt x="24" y="1475"/>
                </a:lnTo>
                <a:lnTo>
                  <a:pt x="24" y="1427"/>
                </a:lnTo>
                <a:lnTo>
                  <a:pt x="30" y="1469"/>
                </a:lnTo>
                <a:lnTo>
                  <a:pt x="30" y="1475"/>
                </a:lnTo>
                <a:lnTo>
                  <a:pt x="30" y="1409"/>
                </a:lnTo>
                <a:lnTo>
                  <a:pt x="36" y="1457"/>
                </a:lnTo>
                <a:lnTo>
                  <a:pt x="36" y="1469"/>
                </a:lnTo>
                <a:lnTo>
                  <a:pt x="36" y="1439"/>
                </a:lnTo>
                <a:lnTo>
                  <a:pt x="42" y="1469"/>
                </a:lnTo>
                <a:lnTo>
                  <a:pt x="42" y="1475"/>
                </a:lnTo>
                <a:lnTo>
                  <a:pt x="42" y="1427"/>
                </a:lnTo>
                <a:lnTo>
                  <a:pt x="48" y="1463"/>
                </a:lnTo>
                <a:lnTo>
                  <a:pt x="48" y="1475"/>
                </a:lnTo>
                <a:lnTo>
                  <a:pt x="48" y="1433"/>
                </a:lnTo>
                <a:lnTo>
                  <a:pt x="54" y="1463"/>
                </a:lnTo>
                <a:lnTo>
                  <a:pt x="54" y="1475"/>
                </a:lnTo>
                <a:lnTo>
                  <a:pt x="54" y="1403"/>
                </a:lnTo>
                <a:lnTo>
                  <a:pt x="60" y="1463"/>
                </a:lnTo>
                <a:lnTo>
                  <a:pt x="60" y="1469"/>
                </a:lnTo>
                <a:lnTo>
                  <a:pt x="60" y="1397"/>
                </a:lnTo>
                <a:lnTo>
                  <a:pt x="66" y="1469"/>
                </a:lnTo>
                <a:lnTo>
                  <a:pt x="66" y="1439"/>
                </a:lnTo>
                <a:lnTo>
                  <a:pt x="72" y="1469"/>
                </a:lnTo>
                <a:lnTo>
                  <a:pt x="72" y="1475"/>
                </a:lnTo>
                <a:lnTo>
                  <a:pt x="72" y="1421"/>
                </a:lnTo>
                <a:lnTo>
                  <a:pt x="78" y="1469"/>
                </a:lnTo>
                <a:lnTo>
                  <a:pt x="78" y="1439"/>
                </a:lnTo>
                <a:lnTo>
                  <a:pt x="84" y="1439"/>
                </a:lnTo>
                <a:lnTo>
                  <a:pt x="84" y="1469"/>
                </a:lnTo>
                <a:lnTo>
                  <a:pt x="84" y="1391"/>
                </a:lnTo>
                <a:lnTo>
                  <a:pt x="90" y="1457"/>
                </a:lnTo>
                <a:lnTo>
                  <a:pt x="90" y="1469"/>
                </a:lnTo>
                <a:lnTo>
                  <a:pt x="90" y="1403"/>
                </a:lnTo>
                <a:lnTo>
                  <a:pt x="96" y="1457"/>
                </a:lnTo>
                <a:lnTo>
                  <a:pt x="96" y="1469"/>
                </a:lnTo>
                <a:lnTo>
                  <a:pt x="96" y="1427"/>
                </a:lnTo>
                <a:lnTo>
                  <a:pt x="102" y="1439"/>
                </a:lnTo>
                <a:lnTo>
                  <a:pt x="102" y="1469"/>
                </a:lnTo>
                <a:lnTo>
                  <a:pt x="102" y="1421"/>
                </a:lnTo>
                <a:lnTo>
                  <a:pt x="108" y="1457"/>
                </a:lnTo>
                <a:lnTo>
                  <a:pt x="108" y="1469"/>
                </a:lnTo>
                <a:lnTo>
                  <a:pt x="108" y="1391"/>
                </a:lnTo>
                <a:lnTo>
                  <a:pt x="114" y="1457"/>
                </a:lnTo>
                <a:lnTo>
                  <a:pt x="114" y="1469"/>
                </a:lnTo>
                <a:lnTo>
                  <a:pt x="114" y="1427"/>
                </a:lnTo>
                <a:lnTo>
                  <a:pt x="120" y="1457"/>
                </a:lnTo>
                <a:lnTo>
                  <a:pt x="120" y="1469"/>
                </a:lnTo>
                <a:lnTo>
                  <a:pt x="120" y="1415"/>
                </a:lnTo>
                <a:lnTo>
                  <a:pt x="126" y="1457"/>
                </a:lnTo>
                <a:lnTo>
                  <a:pt x="126" y="1469"/>
                </a:lnTo>
                <a:lnTo>
                  <a:pt x="126" y="1433"/>
                </a:lnTo>
                <a:lnTo>
                  <a:pt x="132" y="1463"/>
                </a:lnTo>
                <a:lnTo>
                  <a:pt x="132" y="1445"/>
                </a:lnTo>
                <a:lnTo>
                  <a:pt x="138" y="1445"/>
                </a:lnTo>
                <a:lnTo>
                  <a:pt x="138" y="1463"/>
                </a:lnTo>
                <a:lnTo>
                  <a:pt x="138" y="1379"/>
                </a:lnTo>
                <a:lnTo>
                  <a:pt x="144" y="1445"/>
                </a:lnTo>
                <a:lnTo>
                  <a:pt x="144" y="1463"/>
                </a:lnTo>
                <a:lnTo>
                  <a:pt x="144" y="1439"/>
                </a:lnTo>
                <a:lnTo>
                  <a:pt x="150" y="1457"/>
                </a:lnTo>
                <a:lnTo>
                  <a:pt x="150" y="1463"/>
                </a:lnTo>
                <a:lnTo>
                  <a:pt x="150" y="1361"/>
                </a:lnTo>
                <a:lnTo>
                  <a:pt x="156" y="1433"/>
                </a:lnTo>
                <a:lnTo>
                  <a:pt x="156" y="1463"/>
                </a:lnTo>
                <a:lnTo>
                  <a:pt x="156" y="1421"/>
                </a:lnTo>
                <a:lnTo>
                  <a:pt x="162" y="1451"/>
                </a:lnTo>
                <a:lnTo>
                  <a:pt x="162" y="1457"/>
                </a:lnTo>
                <a:lnTo>
                  <a:pt x="162" y="1415"/>
                </a:lnTo>
                <a:lnTo>
                  <a:pt x="168" y="1457"/>
                </a:lnTo>
                <a:lnTo>
                  <a:pt x="168" y="1463"/>
                </a:lnTo>
                <a:lnTo>
                  <a:pt x="168" y="1367"/>
                </a:lnTo>
                <a:lnTo>
                  <a:pt x="174" y="1367"/>
                </a:lnTo>
                <a:lnTo>
                  <a:pt x="174" y="1457"/>
                </a:lnTo>
                <a:lnTo>
                  <a:pt x="174" y="1367"/>
                </a:lnTo>
                <a:lnTo>
                  <a:pt x="180" y="1445"/>
                </a:lnTo>
                <a:lnTo>
                  <a:pt x="180" y="1463"/>
                </a:lnTo>
                <a:lnTo>
                  <a:pt x="180" y="1403"/>
                </a:lnTo>
                <a:lnTo>
                  <a:pt x="186" y="1421"/>
                </a:lnTo>
                <a:lnTo>
                  <a:pt x="186" y="1457"/>
                </a:lnTo>
                <a:lnTo>
                  <a:pt x="186" y="1421"/>
                </a:lnTo>
                <a:lnTo>
                  <a:pt x="192" y="1451"/>
                </a:lnTo>
                <a:lnTo>
                  <a:pt x="192" y="1457"/>
                </a:lnTo>
                <a:lnTo>
                  <a:pt x="192" y="1433"/>
                </a:lnTo>
                <a:lnTo>
                  <a:pt x="198" y="1445"/>
                </a:lnTo>
                <a:lnTo>
                  <a:pt x="198" y="1457"/>
                </a:lnTo>
                <a:lnTo>
                  <a:pt x="198" y="1409"/>
                </a:lnTo>
                <a:lnTo>
                  <a:pt x="204" y="1421"/>
                </a:lnTo>
                <a:lnTo>
                  <a:pt x="204" y="1451"/>
                </a:lnTo>
                <a:lnTo>
                  <a:pt x="204" y="1361"/>
                </a:lnTo>
                <a:lnTo>
                  <a:pt x="210" y="1439"/>
                </a:lnTo>
                <a:lnTo>
                  <a:pt x="210" y="1445"/>
                </a:lnTo>
                <a:lnTo>
                  <a:pt x="210" y="1409"/>
                </a:lnTo>
                <a:lnTo>
                  <a:pt x="216" y="1433"/>
                </a:lnTo>
                <a:lnTo>
                  <a:pt x="216" y="1439"/>
                </a:lnTo>
                <a:lnTo>
                  <a:pt x="216" y="1379"/>
                </a:lnTo>
                <a:lnTo>
                  <a:pt x="222" y="1433"/>
                </a:lnTo>
                <a:lnTo>
                  <a:pt x="222" y="1445"/>
                </a:lnTo>
                <a:lnTo>
                  <a:pt x="222" y="1361"/>
                </a:lnTo>
                <a:lnTo>
                  <a:pt x="228" y="1439"/>
                </a:lnTo>
                <a:lnTo>
                  <a:pt x="228" y="1277"/>
                </a:lnTo>
                <a:lnTo>
                  <a:pt x="234" y="1403"/>
                </a:lnTo>
                <a:lnTo>
                  <a:pt x="234" y="1439"/>
                </a:lnTo>
                <a:lnTo>
                  <a:pt x="234" y="1391"/>
                </a:lnTo>
                <a:lnTo>
                  <a:pt x="240" y="1427"/>
                </a:lnTo>
                <a:lnTo>
                  <a:pt x="240" y="1433"/>
                </a:lnTo>
                <a:lnTo>
                  <a:pt x="240" y="1349"/>
                </a:lnTo>
                <a:lnTo>
                  <a:pt x="246" y="1397"/>
                </a:lnTo>
                <a:lnTo>
                  <a:pt x="246" y="1421"/>
                </a:lnTo>
                <a:lnTo>
                  <a:pt x="246" y="1271"/>
                </a:lnTo>
                <a:lnTo>
                  <a:pt x="252" y="1409"/>
                </a:lnTo>
                <a:lnTo>
                  <a:pt x="252" y="1433"/>
                </a:lnTo>
                <a:lnTo>
                  <a:pt x="252" y="1397"/>
                </a:lnTo>
                <a:lnTo>
                  <a:pt x="258" y="1421"/>
                </a:lnTo>
                <a:lnTo>
                  <a:pt x="258" y="1427"/>
                </a:lnTo>
                <a:lnTo>
                  <a:pt x="258" y="1349"/>
                </a:lnTo>
                <a:lnTo>
                  <a:pt x="258" y="1367"/>
                </a:lnTo>
                <a:lnTo>
                  <a:pt x="264" y="1343"/>
                </a:lnTo>
                <a:lnTo>
                  <a:pt x="264" y="1415"/>
                </a:lnTo>
                <a:lnTo>
                  <a:pt x="264" y="1211"/>
                </a:lnTo>
                <a:lnTo>
                  <a:pt x="270" y="1403"/>
                </a:lnTo>
                <a:lnTo>
                  <a:pt x="270" y="1421"/>
                </a:lnTo>
                <a:lnTo>
                  <a:pt x="270" y="1385"/>
                </a:lnTo>
                <a:lnTo>
                  <a:pt x="276" y="1415"/>
                </a:lnTo>
                <a:lnTo>
                  <a:pt x="276" y="1139"/>
                </a:lnTo>
                <a:lnTo>
                  <a:pt x="282" y="1319"/>
                </a:lnTo>
                <a:lnTo>
                  <a:pt x="282" y="1403"/>
                </a:lnTo>
                <a:lnTo>
                  <a:pt x="282" y="1229"/>
                </a:lnTo>
                <a:lnTo>
                  <a:pt x="288" y="1403"/>
                </a:lnTo>
                <a:lnTo>
                  <a:pt x="288" y="1409"/>
                </a:lnTo>
                <a:lnTo>
                  <a:pt x="288" y="1367"/>
                </a:lnTo>
                <a:lnTo>
                  <a:pt x="294" y="1379"/>
                </a:lnTo>
                <a:lnTo>
                  <a:pt x="294" y="1397"/>
                </a:lnTo>
                <a:lnTo>
                  <a:pt x="294" y="1043"/>
                </a:lnTo>
                <a:lnTo>
                  <a:pt x="300" y="1313"/>
                </a:lnTo>
                <a:lnTo>
                  <a:pt x="300" y="1391"/>
                </a:lnTo>
                <a:lnTo>
                  <a:pt x="300" y="1241"/>
                </a:lnTo>
                <a:lnTo>
                  <a:pt x="306" y="1373"/>
                </a:lnTo>
                <a:lnTo>
                  <a:pt x="306" y="1397"/>
                </a:lnTo>
                <a:lnTo>
                  <a:pt x="306" y="1355"/>
                </a:lnTo>
                <a:lnTo>
                  <a:pt x="312" y="1373"/>
                </a:lnTo>
                <a:lnTo>
                  <a:pt x="312" y="923"/>
                </a:lnTo>
                <a:lnTo>
                  <a:pt x="318" y="1235"/>
                </a:lnTo>
                <a:lnTo>
                  <a:pt x="318" y="1373"/>
                </a:lnTo>
                <a:lnTo>
                  <a:pt x="318" y="1187"/>
                </a:lnTo>
                <a:lnTo>
                  <a:pt x="324" y="1355"/>
                </a:lnTo>
                <a:lnTo>
                  <a:pt x="324" y="1379"/>
                </a:lnTo>
                <a:lnTo>
                  <a:pt x="324" y="1307"/>
                </a:lnTo>
                <a:lnTo>
                  <a:pt x="330" y="1349"/>
                </a:lnTo>
                <a:lnTo>
                  <a:pt x="330" y="1361"/>
                </a:lnTo>
                <a:lnTo>
                  <a:pt x="330" y="839"/>
                </a:lnTo>
                <a:lnTo>
                  <a:pt x="336" y="1247"/>
                </a:lnTo>
                <a:lnTo>
                  <a:pt x="336" y="1361"/>
                </a:lnTo>
                <a:lnTo>
                  <a:pt x="336" y="1139"/>
                </a:lnTo>
                <a:lnTo>
                  <a:pt x="342" y="1343"/>
                </a:lnTo>
                <a:lnTo>
                  <a:pt x="342" y="1373"/>
                </a:lnTo>
                <a:lnTo>
                  <a:pt x="342" y="1325"/>
                </a:lnTo>
                <a:lnTo>
                  <a:pt x="348" y="1343"/>
                </a:lnTo>
                <a:lnTo>
                  <a:pt x="348" y="1361"/>
                </a:lnTo>
                <a:lnTo>
                  <a:pt x="348" y="713"/>
                </a:lnTo>
                <a:lnTo>
                  <a:pt x="354" y="803"/>
                </a:lnTo>
                <a:lnTo>
                  <a:pt x="354" y="1319"/>
                </a:lnTo>
                <a:lnTo>
                  <a:pt x="354" y="803"/>
                </a:lnTo>
                <a:lnTo>
                  <a:pt x="360" y="1313"/>
                </a:lnTo>
                <a:lnTo>
                  <a:pt x="360" y="1361"/>
                </a:lnTo>
                <a:lnTo>
                  <a:pt x="360" y="1283"/>
                </a:lnTo>
                <a:lnTo>
                  <a:pt x="366" y="1343"/>
                </a:lnTo>
                <a:lnTo>
                  <a:pt x="366" y="1355"/>
                </a:lnTo>
                <a:lnTo>
                  <a:pt x="366" y="1175"/>
                </a:lnTo>
                <a:lnTo>
                  <a:pt x="373" y="1199"/>
                </a:lnTo>
                <a:lnTo>
                  <a:pt x="373" y="1277"/>
                </a:lnTo>
                <a:lnTo>
                  <a:pt x="373" y="611"/>
                </a:lnTo>
                <a:lnTo>
                  <a:pt x="379" y="1277"/>
                </a:lnTo>
                <a:lnTo>
                  <a:pt x="379" y="1349"/>
                </a:lnTo>
                <a:lnTo>
                  <a:pt x="379" y="1241"/>
                </a:lnTo>
                <a:lnTo>
                  <a:pt x="385" y="1337"/>
                </a:lnTo>
                <a:lnTo>
                  <a:pt x="385" y="1349"/>
                </a:lnTo>
                <a:lnTo>
                  <a:pt x="385" y="1271"/>
                </a:lnTo>
                <a:lnTo>
                  <a:pt x="391" y="1277"/>
                </a:lnTo>
                <a:lnTo>
                  <a:pt x="391" y="1319"/>
                </a:lnTo>
                <a:lnTo>
                  <a:pt x="391" y="564"/>
                </a:lnTo>
                <a:lnTo>
                  <a:pt x="397" y="1025"/>
                </a:lnTo>
                <a:lnTo>
                  <a:pt x="397" y="1319"/>
                </a:lnTo>
                <a:lnTo>
                  <a:pt x="397" y="977"/>
                </a:lnTo>
                <a:lnTo>
                  <a:pt x="397" y="1301"/>
                </a:lnTo>
                <a:lnTo>
                  <a:pt x="403" y="1325"/>
                </a:lnTo>
                <a:lnTo>
                  <a:pt x="403" y="1343"/>
                </a:lnTo>
                <a:lnTo>
                  <a:pt x="403" y="1277"/>
                </a:lnTo>
                <a:lnTo>
                  <a:pt x="409" y="1307"/>
                </a:lnTo>
                <a:lnTo>
                  <a:pt x="409" y="1331"/>
                </a:lnTo>
                <a:lnTo>
                  <a:pt x="409" y="1109"/>
                </a:lnTo>
                <a:lnTo>
                  <a:pt x="415" y="1109"/>
                </a:lnTo>
                <a:lnTo>
                  <a:pt x="415" y="1235"/>
                </a:lnTo>
                <a:lnTo>
                  <a:pt x="415" y="474"/>
                </a:lnTo>
                <a:lnTo>
                  <a:pt x="421" y="1199"/>
                </a:lnTo>
                <a:lnTo>
                  <a:pt x="421" y="1331"/>
                </a:lnTo>
                <a:lnTo>
                  <a:pt x="421" y="1193"/>
                </a:lnTo>
                <a:lnTo>
                  <a:pt x="427" y="1313"/>
                </a:lnTo>
                <a:lnTo>
                  <a:pt x="427" y="1331"/>
                </a:lnTo>
                <a:lnTo>
                  <a:pt x="427" y="1271"/>
                </a:lnTo>
                <a:lnTo>
                  <a:pt x="433" y="1283"/>
                </a:lnTo>
                <a:lnTo>
                  <a:pt x="433" y="1301"/>
                </a:lnTo>
                <a:lnTo>
                  <a:pt x="433" y="366"/>
                </a:lnTo>
                <a:lnTo>
                  <a:pt x="439" y="1037"/>
                </a:lnTo>
                <a:lnTo>
                  <a:pt x="439" y="1271"/>
                </a:lnTo>
                <a:lnTo>
                  <a:pt x="439" y="893"/>
                </a:lnTo>
                <a:lnTo>
                  <a:pt x="445" y="1271"/>
                </a:lnTo>
                <a:lnTo>
                  <a:pt x="445" y="1325"/>
                </a:lnTo>
                <a:lnTo>
                  <a:pt x="445" y="1229"/>
                </a:lnTo>
                <a:lnTo>
                  <a:pt x="451" y="1307"/>
                </a:lnTo>
                <a:lnTo>
                  <a:pt x="451" y="1337"/>
                </a:lnTo>
                <a:lnTo>
                  <a:pt x="451" y="1205"/>
                </a:lnTo>
                <a:lnTo>
                  <a:pt x="457" y="1211"/>
                </a:lnTo>
                <a:lnTo>
                  <a:pt x="457" y="1241"/>
                </a:lnTo>
                <a:lnTo>
                  <a:pt x="457" y="306"/>
                </a:lnTo>
                <a:lnTo>
                  <a:pt x="463" y="893"/>
                </a:lnTo>
                <a:lnTo>
                  <a:pt x="463" y="1283"/>
                </a:lnTo>
                <a:lnTo>
                  <a:pt x="463" y="893"/>
                </a:lnTo>
                <a:lnTo>
                  <a:pt x="469" y="1271"/>
                </a:lnTo>
                <a:lnTo>
                  <a:pt x="469" y="1319"/>
                </a:lnTo>
                <a:lnTo>
                  <a:pt x="469" y="1235"/>
                </a:lnTo>
                <a:lnTo>
                  <a:pt x="475" y="1307"/>
                </a:lnTo>
                <a:lnTo>
                  <a:pt x="475" y="1319"/>
                </a:lnTo>
                <a:lnTo>
                  <a:pt x="475" y="1157"/>
                </a:lnTo>
                <a:lnTo>
                  <a:pt x="481" y="1229"/>
                </a:lnTo>
                <a:lnTo>
                  <a:pt x="481" y="228"/>
                </a:lnTo>
                <a:lnTo>
                  <a:pt x="487" y="1055"/>
                </a:lnTo>
                <a:lnTo>
                  <a:pt x="487" y="1277"/>
                </a:lnTo>
                <a:lnTo>
                  <a:pt x="487" y="911"/>
                </a:lnTo>
                <a:lnTo>
                  <a:pt x="493" y="1265"/>
                </a:lnTo>
                <a:lnTo>
                  <a:pt x="493" y="1319"/>
                </a:lnTo>
                <a:lnTo>
                  <a:pt x="493" y="1235"/>
                </a:lnTo>
                <a:lnTo>
                  <a:pt x="499" y="1307"/>
                </a:lnTo>
                <a:lnTo>
                  <a:pt x="499" y="1319"/>
                </a:lnTo>
                <a:lnTo>
                  <a:pt x="499" y="1145"/>
                </a:lnTo>
                <a:lnTo>
                  <a:pt x="505" y="1181"/>
                </a:lnTo>
                <a:lnTo>
                  <a:pt x="505" y="1223"/>
                </a:lnTo>
                <a:lnTo>
                  <a:pt x="505" y="150"/>
                </a:lnTo>
                <a:lnTo>
                  <a:pt x="511" y="797"/>
                </a:lnTo>
                <a:lnTo>
                  <a:pt x="511" y="1259"/>
                </a:lnTo>
                <a:lnTo>
                  <a:pt x="511" y="797"/>
                </a:lnTo>
                <a:lnTo>
                  <a:pt x="517" y="1253"/>
                </a:lnTo>
                <a:lnTo>
                  <a:pt x="517" y="1313"/>
                </a:lnTo>
                <a:lnTo>
                  <a:pt x="517" y="1217"/>
                </a:lnTo>
                <a:lnTo>
                  <a:pt x="523" y="1289"/>
                </a:lnTo>
                <a:lnTo>
                  <a:pt x="523" y="1325"/>
                </a:lnTo>
                <a:lnTo>
                  <a:pt x="523" y="1229"/>
                </a:lnTo>
                <a:lnTo>
                  <a:pt x="529" y="1247"/>
                </a:lnTo>
                <a:lnTo>
                  <a:pt x="529" y="1259"/>
                </a:lnTo>
                <a:lnTo>
                  <a:pt x="529" y="78"/>
                </a:lnTo>
                <a:lnTo>
                  <a:pt x="535" y="917"/>
                </a:lnTo>
                <a:lnTo>
                  <a:pt x="535" y="1211"/>
                </a:lnTo>
                <a:lnTo>
                  <a:pt x="535" y="761"/>
                </a:lnTo>
                <a:lnTo>
                  <a:pt x="541" y="1193"/>
                </a:lnTo>
                <a:lnTo>
                  <a:pt x="541" y="1313"/>
                </a:lnTo>
                <a:lnTo>
                  <a:pt x="541" y="1163"/>
                </a:lnTo>
                <a:lnTo>
                  <a:pt x="547" y="1277"/>
                </a:lnTo>
                <a:lnTo>
                  <a:pt x="547" y="1325"/>
                </a:lnTo>
                <a:lnTo>
                  <a:pt x="547" y="1247"/>
                </a:lnTo>
                <a:lnTo>
                  <a:pt x="553" y="1265"/>
                </a:lnTo>
                <a:lnTo>
                  <a:pt x="553" y="1301"/>
                </a:lnTo>
                <a:lnTo>
                  <a:pt x="553" y="1001"/>
                </a:lnTo>
                <a:lnTo>
                  <a:pt x="559" y="1001"/>
                </a:lnTo>
                <a:lnTo>
                  <a:pt x="559" y="1151"/>
                </a:lnTo>
                <a:lnTo>
                  <a:pt x="559" y="6"/>
                </a:lnTo>
                <a:lnTo>
                  <a:pt x="565" y="1139"/>
                </a:lnTo>
                <a:lnTo>
                  <a:pt x="565" y="1277"/>
                </a:lnTo>
                <a:lnTo>
                  <a:pt x="565" y="1103"/>
                </a:lnTo>
                <a:lnTo>
                  <a:pt x="571" y="1259"/>
                </a:lnTo>
                <a:lnTo>
                  <a:pt x="571" y="1331"/>
                </a:lnTo>
                <a:lnTo>
                  <a:pt x="571" y="1241"/>
                </a:lnTo>
                <a:lnTo>
                  <a:pt x="577" y="1295"/>
                </a:lnTo>
                <a:lnTo>
                  <a:pt x="577" y="1325"/>
                </a:lnTo>
                <a:lnTo>
                  <a:pt x="577" y="1223"/>
                </a:lnTo>
                <a:lnTo>
                  <a:pt x="583" y="1205"/>
                </a:lnTo>
                <a:lnTo>
                  <a:pt x="583" y="1247"/>
                </a:lnTo>
                <a:lnTo>
                  <a:pt x="583" y="66"/>
                </a:lnTo>
                <a:lnTo>
                  <a:pt x="589" y="971"/>
                </a:lnTo>
                <a:lnTo>
                  <a:pt x="589" y="1205"/>
                </a:lnTo>
                <a:lnTo>
                  <a:pt x="589" y="719"/>
                </a:lnTo>
                <a:lnTo>
                  <a:pt x="595" y="1151"/>
                </a:lnTo>
                <a:lnTo>
                  <a:pt x="595" y="1307"/>
                </a:lnTo>
                <a:lnTo>
                  <a:pt x="595" y="1151"/>
                </a:lnTo>
                <a:lnTo>
                  <a:pt x="595" y="1289"/>
                </a:lnTo>
                <a:lnTo>
                  <a:pt x="601" y="1313"/>
                </a:lnTo>
                <a:lnTo>
                  <a:pt x="601" y="1325"/>
                </a:lnTo>
                <a:lnTo>
                  <a:pt x="601" y="1253"/>
                </a:lnTo>
                <a:lnTo>
                  <a:pt x="607" y="1277"/>
                </a:lnTo>
                <a:lnTo>
                  <a:pt x="607" y="1301"/>
                </a:lnTo>
                <a:lnTo>
                  <a:pt x="607" y="1151"/>
                </a:lnTo>
                <a:lnTo>
                  <a:pt x="613" y="1199"/>
                </a:lnTo>
                <a:lnTo>
                  <a:pt x="613" y="12"/>
                </a:lnTo>
                <a:lnTo>
                  <a:pt x="619" y="983"/>
                </a:lnTo>
                <a:lnTo>
                  <a:pt x="619" y="1259"/>
                </a:lnTo>
                <a:lnTo>
                  <a:pt x="619" y="863"/>
                </a:lnTo>
                <a:lnTo>
                  <a:pt x="625" y="1253"/>
                </a:lnTo>
                <a:lnTo>
                  <a:pt x="625" y="1319"/>
                </a:lnTo>
                <a:lnTo>
                  <a:pt x="625" y="1211"/>
                </a:lnTo>
                <a:lnTo>
                  <a:pt x="631" y="1307"/>
                </a:lnTo>
                <a:lnTo>
                  <a:pt x="631" y="1337"/>
                </a:lnTo>
                <a:lnTo>
                  <a:pt x="631" y="1259"/>
                </a:lnTo>
                <a:lnTo>
                  <a:pt x="637" y="1271"/>
                </a:lnTo>
                <a:lnTo>
                  <a:pt x="637" y="1307"/>
                </a:lnTo>
                <a:lnTo>
                  <a:pt x="637" y="1103"/>
                </a:lnTo>
                <a:lnTo>
                  <a:pt x="643" y="1133"/>
                </a:lnTo>
                <a:lnTo>
                  <a:pt x="643" y="0"/>
                </a:lnTo>
                <a:lnTo>
                  <a:pt x="649" y="989"/>
                </a:lnTo>
                <a:lnTo>
                  <a:pt x="649" y="1265"/>
                </a:lnTo>
                <a:lnTo>
                  <a:pt x="649" y="863"/>
                </a:lnTo>
                <a:lnTo>
                  <a:pt x="655" y="1235"/>
                </a:lnTo>
                <a:lnTo>
                  <a:pt x="655" y="1331"/>
                </a:lnTo>
                <a:lnTo>
                  <a:pt x="655" y="1229"/>
                </a:lnTo>
                <a:lnTo>
                  <a:pt x="661" y="1307"/>
                </a:lnTo>
                <a:lnTo>
                  <a:pt x="661" y="1343"/>
                </a:lnTo>
                <a:lnTo>
                  <a:pt x="661" y="1283"/>
                </a:lnTo>
                <a:lnTo>
                  <a:pt x="667" y="1307"/>
                </a:lnTo>
                <a:lnTo>
                  <a:pt x="667" y="1331"/>
                </a:lnTo>
                <a:lnTo>
                  <a:pt x="667" y="1163"/>
                </a:lnTo>
                <a:lnTo>
                  <a:pt x="673" y="1229"/>
                </a:lnTo>
                <a:lnTo>
                  <a:pt x="673" y="1235"/>
                </a:lnTo>
                <a:lnTo>
                  <a:pt x="673" y="72"/>
                </a:lnTo>
                <a:lnTo>
                  <a:pt x="679" y="941"/>
                </a:lnTo>
                <a:lnTo>
                  <a:pt x="679" y="1241"/>
                </a:lnTo>
                <a:lnTo>
                  <a:pt x="679" y="761"/>
                </a:lnTo>
                <a:lnTo>
                  <a:pt x="685" y="1229"/>
                </a:lnTo>
                <a:lnTo>
                  <a:pt x="685" y="1325"/>
                </a:lnTo>
                <a:lnTo>
                  <a:pt x="685" y="1211"/>
                </a:lnTo>
                <a:lnTo>
                  <a:pt x="691" y="1307"/>
                </a:lnTo>
                <a:lnTo>
                  <a:pt x="691" y="1361"/>
                </a:lnTo>
                <a:lnTo>
                  <a:pt x="691" y="1295"/>
                </a:lnTo>
                <a:lnTo>
                  <a:pt x="697" y="1319"/>
                </a:lnTo>
                <a:lnTo>
                  <a:pt x="697" y="1349"/>
                </a:lnTo>
                <a:lnTo>
                  <a:pt x="697" y="1259"/>
                </a:lnTo>
                <a:lnTo>
                  <a:pt x="703" y="1307"/>
                </a:lnTo>
                <a:lnTo>
                  <a:pt x="703" y="174"/>
                </a:lnTo>
                <a:lnTo>
                  <a:pt x="709" y="318"/>
                </a:lnTo>
                <a:lnTo>
                  <a:pt x="709" y="1217"/>
                </a:lnTo>
                <a:lnTo>
                  <a:pt x="709" y="318"/>
                </a:lnTo>
                <a:lnTo>
                  <a:pt x="715" y="1193"/>
                </a:lnTo>
                <a:lnTo>
                  <a:pt x="715" y="1307"/>
                </a:lnTo>
                <a:lnTo>
                  <a:pt x="715" y="1151"/>
                </a:lnTo>
                <a:lnTo>
                  <a:pt x="721" y="1283"/>
                </a:lnTo>
                <a:lnTo>
                  <a:pt x="721" y="1361"/>
                </a:lnTo>
                <a:lnTo>
                  <a:pt x="721" y="1283"/>
                </a:lnTo>
                <a:lnTo>
                  <a:pt x="727" y="1349"/>
                </a:lnTo>
                <a:lnTo>
                  <a:pt x="727" y="1367"/>
                </a:lnTo>
                <a:lnTo>
                  <a:pt x="727" y="1313"/>
                </a:lnTo>
                <a:lnTo>
                  <a:pt x="733" y="1337"/>
                </a:lnTo>
                <a:lnTo>
                  <a:pt x="733" y="1349"/>
                </a:lnTo>
                <a:lnTo>
                  <a:pt x="733" y="1199"/>
                </a:lnTo>
                <a:lnTo>
                  <a:pt x="739" y="1241"/>
                </a:lnTo>
                <a:lnTo>
                  <a:pt x="739" y="1259"/>
                </a:lnTo>
                <a:lnTo>
                  <a:pt x="739" y="270"/>
                </a:lnTo>
                <a:lnTo>
                  <a:pt x="745" y="1067"/>
                </a:lnTo>
                <a:lnTo>
                  <a:pt x="745" y="1259"/>
                </a:lnTo>
                <a:lnTo>
                  <a:pt x="745" y="857"/>
                </a:lnTo>
                <a:lnTo>
                  <a:pt x="751" y="1247"/>
                </a:lnTo>
                <a:lnTo>
                  <a:pt x="751" y="1349"/>
                </a:lnTo>
                <a:lnTo>
                  <a:pt x="751" y="1241"/>
                </a:lnTo>
                <a:lnTo>
                  <a:pt x="757" y="1331"/>
                </a:lnTo>
                <a:lnTo>
                  <a:pt x="757" y="1373"/>
                </a:lnTo>
                <a:lnTo>
                  <a:pt x="757" y="1313"/>
                </a:lnTo>
                <a:lnTo>
                  <a:pt x="763" y="1343"/>
                </a:lnTo>
                <a:lnTo>
                  <a:pt x="763" y="1379"/>
                </a:lnTo>
                <a:lnTo>
                  <a:pt x="763" y="1325"/>
                </a:lnTo>
                <a:lnTo>
                  <a:pt x="769" y="1349"/>
                </a:lnTo>
                <a:lnTo>
                  <a:pt x="769" y="1361"/>
                </a:lnTo>
                <a:lnTo>
                  <a:pt x="769" y="1169"/>
                </a:lnTo>
                <a:lnTo>
                  <a:pt x="775" y="1169"/>
                </a:lnTo>
                <a:lnTo>
                  <a:pt x="775" y="1217"/>
                </a:lnTo>
                <a:lnTo>
                  <a:pt x="775" y="342"/>
                </a:lnTo>
                <a:lnTo>
                  <a:pt x="781" y="1109"/>
                </a:lnTo>
                <a:lnTo>
                  <a:pt x="781" y="1295"/>
                </a:lnTo>
                <a:lnTo>
                  <a:pt x="781" y="1025"/>
                </a:lnTo>
                <a:lnTo>
                  <a:pt x="781" y="1295"/>
                </a:lnTo>
                <a:lnTo>
                  <a:pt x="787" y="1301"/>
                </a:lnTo>
                <a:lnTo>
                  <a:pt x="787" y="1355"/>
                </a:lnTo>
                <a:lnTo>
                  <a:pt x="787" y="1271"/>
                </a:lnTo>
                <a:lnTo>
                  <a:pt x="787" y="1337"/>
                </a:lnTo>
                <a:lnTo>
                  <a:pt x="793" y="1361"/>
                </a:lnTo>
                <a:lnTo>
                  <a:pt x="793" y="1385"/>
                </a:lnTo>
                <a:lnTo>
                  <a:pt x="793" y="1331"/>
                </a:lnTo>
                <a:lnTo>
                  <a:pt x="799" y="1367"/>
                </a:lnTo>
                <a:lnTo>
                  <a:pt x="799" y="1385"/>
                </a:lnTo>
                <a:lnTo>
                  <a:pt x="799" y="1349"/>
                </a:lnTo>
                <a:lnTo>
                  <a:pt x="805" y="1367"/>
                </a:lnTo>
                <a:lnTo>
                  <a:pt x="805" y="1373"/>
                </a:lnTo>
                <a:lnTo>
                  <a:pt x="805" y="1253"/>
                </a:lnTo>
                <a:lnTo>
                  <a:pt x="811" y="1289"/>
                </a:lnTo>
                <a:lnTo>
                  <a:pt x="811" y="1307"/>
                </a:lnTo>
                <a:lnTo>
                  <a:pt x="811" y="456"/>
                </a:lnTo>
                <a:lnTo>
                  <a:pt x="817" y="1091"/>
                </a:lnTo>
                <a:lnTo>
                  <a:pt x="817" y="1295"/>
                </a:lnTo>
                <a:lnTo>
                  <a:pt x="817" y="959"/>
                </a:lnTo>
                <a:lnTo>
                  <a:pt x="823" y="1271"/>
                </a:lnTo>
                <a:lnTo>
                  <a:pt x="823" y="1373"/>
                </a:lnTo>
                <a:lnTo>
                  <a:pt x="823" y="1241"/>
                </a:lnTo>
                <a:lnTo>
                  <a:pt x="829" y="1355"/>
                </a:lnTo>
                <a:lnTo>
                  <a:pt x="829" y="1391"/>
                </a:lnTo>
                <a:lnTo>
                  <a:pt x="829" y="1331"/>
                </a:lnTo>
                <a:lnTo>
                  <a:pt x="835" y="1379"/>
                </a:lnTo>
                <a:lnTo>
                  <a:pt x="835" y="1397"/>
                </a:lnTo>
                <a:lnTo>
                  <a:pt x="835" y="1361"/>
                </a:lnTo>
                <a:lnTo>
                  <a:pt x="841" y="1379"/>
                </a:lnTo>
                <a:lnTo>
                  <a:pt x="841" y="1391"/>
                </a:lnTo>
                <a:lnTo>
                  <a:pt x="841" y="1337"/>
                </a:lnTo>
                <a:lnTo>
                  <a:pt x="847" y="1343"/>
                </a:lnTo>
                <a:lnTo>
                  <a:pt x="847" y="1361"/>
                </a:lnTo>
                <a:lnTo>
                  <a:pt x="847" y="1055"/>
                </a:lnTo>
                <a:lnTo>
                  <a:pt x="853" y="1049"/>
                </a:lnTo>
                <a:lnTo>
                  <a:pt x="853" y="1283"/>
                </a:lnTo>
                <a:lnTo>
                  <a:pt x="853" y="534"/>
                </a:lnTo>
                <a:lnTo>
                  <a:pt x="859" y="1271"/>
                </a:lnTo>
                <a:lnTo>
                  <a:pt x="859" y="1343"/>
                </a:lnTo>
                <a:lnTo>
                  <a:pt x="859" y="1241"/>
                </a:lnTo>
                <a:lnTo>
                  <a:pt x="865" y="1331"/>
                </a:lnTo>
                <a:lnTo>
                  <a:pt x="865" y="1397"/>
                </a:lnTo>
                <a:lnTo>
                  <a:pt x="865" y="1325"/>
                </a:lnTo>
                <a:lnTo>
                  <a:pt x="871" y="1379"/>
                </a:lnTo>
                <a:lnTo>
                  <a:pt x="871" y="1403"/>
                </a:lnTo>
                <a:lnTo>
                  <a:pt x="871" y="1361"/>
                </a:lnTo>
                <a:lnTo>
                  <a:pt x="877" y="1385"/>
                </a:lnTo>
                <a:lnTo>
                  <a:pt x="877" y="1409"/>
                </a:lnTo>
                <a:lnTo>
                  <a:pt x="877" y="1367"/>
                </a:lnTo>
                <a:lnTo>
                  <a:pt x="883" y="1379"/>
                </a:lnTo>
                <a:lnTo>
                  <a:pt x="883" y="1397"/>
                </a:lnTo>
                <a:lnTo>
                  <a:pt x="883" y="1319"/>
                </a:lnTo>
                <a:lnTo>
                  <a:pt x="883" y="1325"/>
                </a:lnTo>
                <a:lnTo>
                  <a:pt x="889" y="1313"/>
                </a:lnTo>
                <a:lnTo>
                  <a:pt x="889" y="1343"/>
                </a:lnTo>
                <a:lnTo>
                  <a:pt x="889" y="623"/>
                </a:lnTo>
                <a:lnTo>
                  <a:pt x="895" y="1157"/>
                </a:lnTo>
                <a:lnTo>
                  <a:pt x="895" y="1319"/>
                </a:lnTo>
                <a:lnTo>
                  <a:pt x="895" y="1061"/>
                </a:lnTo>
                <a:lnTo>
                  <a:pt x="901" y="1295"/>
                </a:lnTo>
                <a:lnTo>
                  <a:pt x="901" y="1373"/>
                </a:lnTo>
                <a:lnTo>
                  <a:pt x="901" y="1271"/>
                </a:lnTo>
                <a:lnTo>
                  <a:pt x="907" y="1355"/>
                </a:lnTo>
                <a:lnTo>
                  <a:pt x="907" y="1403"/>
                </a:lnTo>
                <a:lnTo>
                  <a:pt x="907" y="1343"/>
                </a:lnTo>
                <a:lnTo>
                  <a:pt x="913" y="1391"/>
                </a:lnTo>
                <a:lnTo>
                  <a:pt x="913" y="1415"/>
                </a:lnTo>
                <a:lnTo>
                  <a:pt x="913" y="1379"/>
                </a:lnTo>
                <a:lnTo>
                  <a:pt x="919" y="1397"/>
                </a:lnTo>
                <a:lnTo>
                  <a:pt x="919" y="1415"/>
                </a:lnTo>
                <a:lnTo>
                  <a:pt x="919" y="1385"/>
                </a:lnTo>
                <a:lnTo>
                  <a:pt x="925" y="1397"/>
                </a:lnTo>
                <a:lnTo>
                  <a:pt x="925" y="1403"/>
                </a:lnTo>
                <a:lnTo>
                  <a:pt x="925" y="1349"/>
                </a:lnTo>
                <a:lnTo>
                  <a:pt x="931" y="1361"/>
                </a:lnTo>
                <a:lnTo>
                  <a:pt x="931" y="1367"/>
                </a:lnTo>
                <a:lnTo>
                  <a:pt x="931" y="665"/>
                </a:lnTo>
                <a:lnTo>
                  <a:pt x="937" y="1109"/>
                </a:lnTo>
                <a:lnTo>
                  <a:pt x="937" y="1337"/>
                </a:lnTo>
                <a:lnTo>
                  <a:pt x="937" y="1091"/>
                </a:lnTo>
                <a:lnTo>
                  <a:pt x="943" y="1325"/>
                </a:lnTo>
                <a:lnTo>
                  <a:pt x="943" y="1379"/>
                </a:lnTo>
                <a:lnTo>
                  <a:pt x="943" y="1295"/>
                </a:lnTo>
                <a:lnTo>
                  <a:pt x="949" y="1355"/>
                </a:lnTo>
                <a:lnTo>
                  <a:pt x="949" y="1409"/>
                </a:lnTo>
                <a:lnTo>
                  <a:pt x="949" y="1349"/>
                </a:lnTo>
                <a:lnTo>
                  <a:pt x="955" y="1391"/>
                </a:lnTo>
                <a:lnTo>
                  <a:pt x="955" y="1427"/>
                </a:lnTo>
                <a:lnTo>
                  <a:pt x="955" y="1391"/>
                </a:lnTo>
                <a:lnTo>
                  <a:pt x="961" y="1409"/>
                </a:lnTo>
                <a:lnTo>
                  <a:pt x="961" y="1421"/>
                </a:lnTo>
                <a:lnTo>
                  <a:pt x="961" y="1397"/>
                </a:lnTo>
                <a:lnTo>
                  <a:pt x="967" y="1409"/>
                </a:lnTo>
                <a:lnTo>
                  <a:pt x="967" y="1421"/>
                </a:lnTo>
                <a:lnTo>
                  <a:pt x="967" y="1379"/>
                </a:lnTo>
                <a:lnTo>
                  <a:pt x="973" y="1397"/>
                </a:lnTo>
                <a:lnTo>
                  <a:pt x="973" y="1277"/>
                </a:lnTo>
                <a:lnTo>
                  <a:pt x="979" y="1301"/>
                </a:lnTo>
                <a:lnTo>
                  <a:pt x="979" y="1313"/>
                </a:lnTo>
                <a:lnTo>
                  <a:pt x="979" y="773"/>
                </a:lnTo>
                <a:lnTo>
                  <a:pt x="985" y="1253"/>
                </a:lnTo>
                <a:lnTo>
                  <a:pt x="985" y="1361"/>
                </a:lnTo>
                <a:lnTo>
                  <a:pt x="985" y="1205"/>
                </a:lnTo>
                <a:lnTo>
                  <a:pt x="991" y="1349"/>
                </a:lnTo>
                <a:lnTo>
                  <a:pt x="991" y="1409"/>
                </a:lnTo>
                <a:lnTo>
                  <a:pt x="991" y="1343"/>
                </a:lnTo>
                <a:lnTo>
                  <a:pt x="997" y="1391"/>
                </a:lnTo>
                <a:lnTo>
                  <a:pt x="997" y="1421"/>
                </a:lnTo>
                <a:lnTo>
                  <a:pt x="997" y="1373"/>
                </a:lnTo>
                <a:lnTo>
                  <a:pt x="1003" y="1409"/>
                </a:lnTo>
                <a:lnTo>
                  <a:pt x="1003" y="1427"/>
                </a:lnTo>
                <a:lnTo>
                  <a:pt x="1003" y="1391"/>
                </a:lnTo>
                <a:lnTo>
                  <a:pt x="1009" y="1403"/>
                </a:lnTo>
                <a:lnTo>
                  <a:pt x="1009" y="1427"/>
                </a:lnTo>
                <a:lnTo>
                  <a:pt x="1009" y="1403"/>
                </a:lnTo>
                <a:lnTo>
                  <a:pt x="1015" y="1409"/>
                </a:lnTo>
                <a:lnTo>
                  <a:pt x="1015" y="1427"/>
                </a:lnTo>
                <a:lnTo>
                  <a:pt x="1015" y="1385"/>
                </a:lnTo>
                <a:lnTo>
                  <a:pt x="1021" y="1397"/>
                </a:lnTo>
                <a:lnTo>
                  <a:pt x="1021" y="1403"/>
                </a:lnTo>
                <a:lnTo>
                  <a:pt x="1021" y="1289"/>
                </a:lnTo>
                <a:lnTo>
                  <a:pt x="1027" y="1307"/>
                </a:lnTo>
                <a:lnTo>
                  <a:pt x="1027" y="1319"/>
                </a:lnTo>
                <a:lnTo>
                  <a:pt x="1027" y="821"/>
                </a:lnTo>
                <a:lnTo>
                  <a:pt x="1033" y="1247"/>
                </a:lnTo>
                <a:lnTo>
                  <a:pt x="1033" y="1373"/>
                </a:lnTo>
                <a:lnTo>
                  <a:pt x="1033" y="1241"/>
                </a:lnTo>
                <a:lnTo>
                  <a:pt x="1033" y="1373"/>
                </a:lnTo>
                <a:lnTo>
                  <a:pt x="1039" y="1379"/>
                </a:lnTo>
                <a:lnTo>
                  <a:pt x="1039" y="1409"/>
                </a:lnTo>
                <a:lnTo>
                  <a:pt x="1039" y="1361"/>
                </a:lnTo>
                <a:lnTo>
                  <a:pt x="1045" y="1409"/>
                </a:lnTo>
                <a:lnTo>
                  <a:pt x="1045" y="1421"/>
                </a:lnTo>
                <a:lnTo>
                  <a:pt x="1045" y="1385"/>
                </a:lnTo>
                <a:lnTo>
                  <a:pt x="1051" y="1403"/>
                </a:lnTo>
                <a:lnTo>
                  <a:pt x="1051" y="1427"/>
                </a:lnTo>
                <a:lnTo>
                  <a:pt x="1051" y="1397"/>
                </a:lnTo>
                <a:lnTo>
                  <a:pt x="1057" y="1421"/>
                </a:lnTo>
                <a:lnTo>
                  <a:pt x="1057" y="1433"/>
                </a:lnTo>
                <a:lnTo>
                  <a:pt x="1057" y="1409"/>
                </a:lnTo>
                <a:lnTo>
                  <a:pt x="1063" y="1427"/>
                </a:lnTo>
                <a:lnTo>
                  <a:pt x="1063" y="1433"/>
                </a:lnTo>
                <a:lnTo>
                  <a:pt x="1063" y="1397"/>
                </a:lnTo>
                <a:lnTo>
                  <a:pt x="1069" y="1409"/>
                </a:lnTo>
                <a:lnTo>
                  <a:pt x="1069" y="1421"/>
                </a:lnTo>
                <a:lnTo>
                  <a:pt x="1069" y="1319"/>
                </a:lnTo>
                <a:lnTo>
                  <a:pt x="1075" y="1349"/>
                </a:lnTo>
                <a:lnTo>
                  <a:pt x="1075" y="1361"/>
                </a:lnTo>
                <a:lnTo>
                  <a:pt x="1075" y="911"/>
                </a:lnTo>
                <a:lnTo>
                  <a:pt x="1081" y="1235"/>
                </a:lnTo>
                <a:lnTo>
                  <a:pt x="1081" y="1379"/>
                </a:lnTo>
                <a:lnTo>
                  <a:pt x="1081" y="1193"/>
                </a:lnTo>
                <a:lnTo>
                  <a:pt x="1087" y="1367"/>
                </a:lnTo>
                <a:lnTo>
                  <a:pt x="1087" y="1409"/>
                </a:lnTo>
                <a:lnTo>
                  <a:pt x="1087" y="1343"/>
                </a:lnTo>
                <a:lnTo>
                  <a:pt x="1093" y="1391"/>
                </a:lnTo>
                <a:lnTo>
                  <a:pt x="1093" y="1421"/>
                </a:lnTo>
                <a:lnTo>
                  <a:pt x="1093" y="1385"/>
                </a:lnTo>
                <a:lnTo>
                  <a:pt x="1099" y="1415"/>
                </a:lnTo>
                <a:lnTo>
                  <a:pt x="1099" y="1433"/>
                </a:lnTo>
                <a:lnTo>
                  <a:pt x="1099" y="1409"/>
                </a:lnTo>
                <a:lnTo>
                  <a:pt x="1105" y="1421"/>
                </a:lnTo>
                <a:lnTo>
                  <a:pt x="1105" y="1439"/>
                </a:lnTo>
                <a:lnTo>
                  <a:pt x="1105" y="1415"/>
                </a:lnTo>
                <a:lnTo>
                  <a:pt x="1111" y="1421"/>
                </a:lnTo>
                <a:lnTo>
                  <a:pt x="1111" y="1439"/>
                </a:lnTo>
                <a:lnTo>
                  <a:pt x="1111" y="1415"/>
                </a:lnTo>
                <a:lnTo>
                  <a:pt x="1117" y="1427"/>
                </a:lnTo>
                <a:lnTo>
                  <a:pt x="1117" y="1433"/>
                </a:lnTo>
                <a:lnTo>
                  <a:pt x="1117" y="1403"/>
                </a:lnTo>
                <a:lnTo>
                  <a:pt x="1123" y="1415"/>
                </a:lnTo>
                <a:lnTo>
                  <a:pt x="1123" y="1421"/>
                </a:lnTo>
                <a:lnTo>
                  <a:pt x="1123" y="1331"/>
                </a:lnTo>
                <a:lnTo>
                  <a:pt x="1129" y="1337"/>
                </a:lnTo>
                <a:lnTo>
                  <a:pt x="1129" y="1355"/>
                </a:lnTo>
                <a:lnTo>
                  <a:pt x="1129" y="971"/>
                </a:lnTo>
                <a:lnTo>
                  <a:pt x="1135" y="1259"/>
                </a:lnTo>
                <a:lnTo>
                  <a:pt x="1135" y="1385"/>
                </a:lnTo>
                <a:lnTo>
                  <a:pt x="1135" y="1253"/>
                </a:lnTo>
                <a:lnTo>
                  <a:pt x="1141" y="1373"/>
                </a:lnTo>
                <a:lnTo>
                  <a:pt x="1141" y="1415"/>
                </a:lnTo>
                <a:lnTo>
                  <a:pt x="1141" y="1367"/>
                </a:lnTo>
                <a:lnTo>
                  <a:pt x="1147" y="1415"/>
                </a:lnTo>
                <a:lnTo>
                  <a:pt x="1147" y="1433"/>
                </a:lnTo>
                <a:lnTo>
                  <a:pt x="1147" y="1397"/>
                </a:lnTo>
                <a:lnTo>
                  <a:pt x="1153" y="1421"/>
                </a:lnTo>
                <a:lnTo>
                  <a:pt x="1153" y="1439"/>
                </a:lnTo>
                <a:lnTo>
                  <a:pt x="1153" y="1409"/>
                </a:lnTo>
                <a:lnTo>
                  <a:pt x="1159" y="1427"/>
                </a:lnTo>
                <a:lnTo>
                  <a:pt x="1159" y="1445"/>
                </a:lnTo>
                <a:lnTo>
                  <a:pt x="1159" y="1421"/>
                </a:lnTo>
                <a:lnTo>
                  <a:pt x="1165" y="1427"/>
                </a:lnTo>
                <a:lnTo>
                  <a:pt x="1165" y="1445"/>
                </a:lnTo>
                <a:lnTo>
                  <a:pt x="1165" y="1421"/>
                </a:lnTo>
                <a:lnTo>
                  <a:pt x="1171" y="1427"/>
                </a:lnTo>
                <a:lnTo>
                  <a:pt x="1171" y="1439"/>
                </a:lnTo>
                <a:lnTo>
                  <a:pt x="1171" y="1409"/>
                </a:lnTo>
                <a:lnTo>
                  <a:pt x="1177" y="1427"/>
                </a:lnTo>
                <a:lnTo>
                  <a:pt x="1177" y="1337"/>
                </a:lnTo>
                <a:lnTo>
                  <a:pt x="1183" y="1373"/>
                </a:lnTo>
                <a:lnTo>
                  <a:pt x="1183" y="1379"/>
                </a:lnTo>
                <a:lnTo>
                  <a:pt x="1183" y="1031"/>
                </a:lnTo>
                <a:lnTo>
                  <a:pt x="1189" y="1271"/>
                </a:lnTo>
                <a:lnTo>
                  <a:pt x="1189" y="1391"/>
                </a:lnTo>
                <a:lnTo>
                  <a:pt x="1189" y="1253"/>
                </a:lnTo>
                <a:lnTo>
                  <a:pt x="1195" y="1373"/>
                </a:lnTo>
                <a:lnTo>
                  <a:pt x="1195" y="1415"/>
                </a:lnTo>
                <a:lnTo>
                  <a:pt x="1195" y="1361"/>
                </a:lnTo>
                <a:lnTo>
                  <a:pt x="1201" y="1409"/>
                </a:lnTo>
                <a:lnTo>
                  <a:pt x="1201" y="1439"/>
                </a:lnTo>
                <a:lnTo>
                  <a:pt x="1201" y="1397"/>
                </a:lnTo>
                <a:lnTo>
                  <a:pt x="1207" y="1421"/>
                </a:lnTo>
                <a:lnTo>
                  <a:pt x="1207" y="1439"/>
                </a:lnTo>
                <a:lnTo>
                  <a:pt x="1207" y="1415"/>
                </a:lnTo>
                <a:lnTo>
                  <a:pt x="1213" y="1427"/>
                </a:lnTo>
                <a:lnTo>
                  <a:pt x="1213" y="1445"/>
                </a:lnTo>
                <a:lnTo>
                  <a:pt x="1213" y="1415"/>
                </a:lnTo>
                <a:lnTo>
                  <a:pt x="1219" y="1433"/>
                </a:lnTo>
                <a:lnTo>
                  <a:pt x="1219" y="1445"/>
                </a:lnTo>
                <a:lnTo>
                  <a:pt x="1219" y="1421"/>
                </a:lnTo>
                <a:lnTo>
                  <a:pt x="1225" y="1433"/>
                </a:lnTo>
                <a:lnTo>
                  <a:pt x="1225" y="1445"/>
                </a:lnTo>
                <a:lnTo>
                  <a:pt x="1225" y="1373"/>
                </a:lnTo>
                <a:lnTo>
                  <a:pt x="1231" y="1427"/>
                </a:lnTo>
                <a:lnTo>
                  <a:pt x="1231" y="1433"/>
                </a:lnTo>
                <a:lnTo>
                  <a:pt x="1231" y="1409"/>
                </a:lnTo>
                <a:lnTo>
                  <a:pt x="1237" y="1415"/>
                </a:lnTo>
                <a:lnTo>
                  <a:pt x="1237" y="1433"/>
                </a:lnTo>
                <a:lnTo>
                  <a:pt x="1237" y="1361"/>
                </a:lnTo>
                <a:lnTo>
                  <a:pt x="1243" y="1391"/>
                </a:lnTo>
                <a:lnTo>
                  <a:pt x="1243" y="1109"/>
                </a:lnTo>
                <a:lnTo>
                  <a:pt x="1249" y="1331"/>
                </a:lnTo>
                <a:lnTo>
                  <a:pt x="1249" y="1403"/>
                </a:lnTo>
                <a:lnTo>
                  <a:pt x="1249" y="1319"/>
                </a:lnTo>
                <a:lnTo>
                  <a:pt x="1255" y="1385"/>
                </a:lnTo>
                <a:lnTo>
                  <a:pt x="1255" y="1421"/>
                </a:lnTo>
                <a:lnTo>
                  <a:pt x="1255" y="1385"/>
                </a:lnTo>
                <a:lnTo>
                  <a:pt x="1261" y="1421"/>
                </a:lnTo>
                <a:lnTo>
                  <a:pt x="1261" y="1439"/>
                </a:lnTo>
                <a:lnTo>
                  <a:pt x="1261" y="1409"/>
                </a:lnTo>
                <a:lnTo>
                  <a:pt x="1267" y="1427"/>
                </a:lnTo>
                <a:lnTo>
                  <a:pt x="1267" y="1445"/>
                </a:lnTo>
                <a:lnTo>
                  <a:pt x="1267" y="1421"/>
                </a:lnTo>
                <a:lnTo>
                  <a:pt x="1273" y="1427"/>
                </a:lnTo>
                <a:lnTo>
                  <a:pt x="1273" y="1445"/>
                </a:lnTo>
                <a:lnTo>
                  <a:pt x="1273" y="1415"/>
                </a:lnTo>
                <a:lnTo>
                  <a:pt x="1279" y="1433"/>
                </a:lnTo>
                <a:lnTo>
                  <a:pt x="1279" y="1361"/>
                </a:lnTo>
                <a:lnTo>
                  <a:pt x="1285" y="1427"/>
                </a:lnTo>
                <a:lnTo>
                  <a:pt x="1285" y="1445"/>
                </a:lnTo>
                <a:lnTo>
                  <a:pt x="1285" y="1421"/>
                </a:lnTo>
                <a:lnTo>
                  <a:pt x="1291" y="1445"/>
                </a:lnTo>
                <a:lnTo>
                  <a:pt x="1291" y="1427"/>
                </a:lnTo>
                <a:lnTo>
                  <a:pt x="1297" y="1433"/>
                </a:lnTo>
                <a:lnTo>
                  <a:pt x="1297" y="1439"/>
                </a:lnTo>
                <a:lnTo>
                  <a:pt x="1297" y="1385"/>
                </a:lnTo>
                <a:lnTo>
                  <a:pt x="1303" y="1391"/>
                </a:lnTo>
                <a:lnTo>
                  <a:pt x="1303" y="1415"/>
                </a:lnTo>
                <a:lnTo>
                  <a:pt x="1303" y="1205"/>
                </a:lnTo>
                <a:lnTo>
                  <a:pt x="1309" y="1385"/>
                </a:lnTo>
                <a:lnTo>
                  <a:pt x="1309" y="1415"/>
                </a:lnTo>
                <a:lnTo>
                  <a:pt x="1309" y="1325"/>
                </a:lnTo>
                <a:lnTo>
                  <a:pt x="1315" y="1391"/>
                </a:lnTo>
                <a:lnTo>
                  <a:pt x="1315" y="1427"/>
                </a:lnTo>
                <a:lnTo>
                  <a:pt x="1315" y="1385"/>
                </a:lnTo>
                <a:lnTo>
                  <a:pt x="1321" y="1409"/>
                </a:lnTo>
                <a:lnTo>
                  <a:pt x="1321" y="1433"/>
                </a:lnTo>
                <a:lnTo>
                  <a:pt x="1321" y="1403"/>
                </a:lnTo>
                <a:lnTo>
                  <a:pt x="1327" y="1421"/>
                </a:lnTo>
                <a:lnTo>
                  <a:pt x="1327" y="1439"/>
                </a:lnTo>
                <a:lnTo>
                  <a:pt x="1327" y="1415"/>
                </a:lnTo>
                <a:lnTo>
                  <a:pt x="1333" y="1427"/>
                </a:lnTo>
                <a:lnTo>
                  <a:pt x="1333" y="1439"/>
                </a:lnTo>
                <a:lnTo>
                  <a:pt x="1333" y="1361"/>
                </a:lnTo>
                <a:lnTo>
                  <a:pt x="1339" y="1427"/>
                </a:lnTo>
                <a:lnTo>
                  <a:pt x="1339" y="1445"/>
                </a:lnTo>
                <a:lnTo>
                  <a:pt x="1339" y="1421"/>
                </a:lnTo>
                <a:lnTo>
                  <a:pt x="1345" y="1439"/>
                </a:lnTo>
                <a:lnTo>
                  <a:pt x="1345" y="1451"/>
                </a:lnTo>
                <a:lnTo>
                  <a:pt x="1345" y="1427"/>
                </a:lnTo>
                <a:lnTo>
                  <a:pt x="1351" y="1445"/>
                </a:lnTo>
                <a:lnTo>
                  <a:pt x="1351" y="1451"/>
                </a:lnTo>
                <a:lnTo>
                  <a:pt x="1351" y="1433"/>
                </a:lnTo>
                <a:lnTo>
                  <a:pt x="1357" y="1445"/>
                </a:lnTo>
                <a:lnTo>
                  <a:pt x="1357" y="1451"/>
                </a:lnTo>
                <a:lnTo>
                  <a:pt x="1357" y="1433"/>
                </a:lnTo>
                <a:lnTo>
                  <a:pt x="1363" y="1439"/>
                </a:lnTo>
                <a:lnTo>
                  <a:pt x="1363" y="1451"/>
                </a:lnTo>
                <a:lnTo>
                  <a:pt x="1363" y="1403"/>
                </a:lnTo>
                <a:lnTo>
                  <a:pt x="1369" y="1409"/>
                </a:lnTo>
                <a:lnTo>
                  <a:pt x="1369" y="1427"/>
                </a:lnTo>
                <a:lnTo>
                  <a:pt x="1369" y="1271"/>
                </a:lnTo>
                <a:lnTo>
                  <a:pt x="1375" y="1385"/>
                </a:lnTo>
                <a:lnTo>
                  <a:pt x="1375" y="1415"/>
                </a:lnTo>
                <a:lnTo>
                  <a:pt x="1375" y="1343"/>
                </a:lnTo>
                <a:lnTo>
                  <a:pt x="1381" y="1415"/>
                </a:lnTo>
                <a:lnTo>
                  <a:pt x="1381" y="1427"/>
                </a:lnTo>
                <a:lnTo>
                  <a:pt x="1381" y="1391"/>
                </a:lnTo>
                <a:lnTo>
                  <a:pt x="1387" y="1421"/>
                </a:lnTo>
                <a:lnTo>
                  <a:pt x="1387" y="1427"/>
                </a:lnTo>
                <a:lnTo>
                  <a:pt x="1387" y="1355"/>
                </a:lnTo>
                <a:lnTo>
                  <a:pt x="1393" y="1409"/>
                </a:lnTo>
                <a:lnTo>
                  <a:pt x="1393" y="1445"/>
                </a:lnTo>
                <a:lnTo>
                  <a:pt x="1393" y="1403"/>
                </a:lnTo>
                <a:lnTo>
                  <a:pt x="1399" y="1439"/>
                </a:lnTo>
                <a:lnTo>
                  <a:pt x="1399" y="1451"/>
                </a:lnTo>
                <a:lnTo>
                  <a:pt x="1399" y="1421"/>
                </a:lnTo>
                <a:lnTo>
                  <a:pt x="1405" y="1439"/>
                </a:lnTo>
                <a:lnTo>
                  <a:pt x="1405" y="1457"/>
                </a:lnTo>
                <a:lnTo>
                  <a:pt x="1405" y="1433"/>
                </a:lnTo>
                <a:lnTo>
                  <a:pt x="1411" y="1439"/>
                </a:lnTo>
                <a:lnTo>
                  <a:pt x="1411" y="1457"/>
                </a:lnTo>
                <a:lnTo>
                  <a:pt x="1411" y="1439"/>
                </a:lnTo>
                <a:lnTo>
                  <a:pt x="1417" y="1451"/>
                </a:lnTo>
                <a:lnTo>
                  <a:pt x="1417" y="1457"/>
                </a:lnTo>
                <a:lnTo>
                  <a:pt x="1417" y="1433"/>
                </a:lnTo>
                <a:lnTo>
                  <a:pt x="1423" y="1457"/>
                </a:lnTo>
                <a:lnTo>
                  <a:pt x="1423" y="1463"/>
                </a:lnTo>
                <a:lnTo>
                  <a:pt x="1423" y="1445"/>
                </a:lnTo>
                <a:lnTo>
                  <a:pt x="1429" y="1457"/>
                </a:lnTo>
                <a:lnTo>
                  <a:pt x="1429" y="1439"/>
                </a:lnTo>
                <a:lnTo>
                  <a:pt x="1435" y="1445"/>
                </a:lnTo>
                <a:lnTo>
                  <a:pt x="1435" y="1457"/>
                </a:lnTo>
                <a:lnTo>
                  <a:pt x="1435" y="1421"/>
                </a:lnTo>
                <a:lnTo>
                  <a:pt x="1441" y="1421"/>
                </a:lnTo>
                <a:lnTo>
                  <a:pt x="1441" y="1433"/>
                </a:lnTo>
                <a:lnTo>
                  <a:pt x="1441" y="1331"/>
                </a:lnTo>
                <a:lnTo>
                  <a:pt x="1447" y="1373"/>
                </a:lnTo>
                <a:lnTo>
                  <a:pt x="1447" y="1415"/>
                </a:lnTo>
                <a:lnTo>
                  <a:pt x="1447" y="1337"/>
                </a:lnTo>
                <a:lnTo>
                  <a:pt x="1453" y="1403"/>
                </a:lnTo>
                <a:lnTo>
                  <a:pt x="1453" y="1433"/>
                </a:lnTo>
                <a:lnTo>
                  <a:pt x="1453" y="1385"/>
                </a:lnTo>
                <a:lnTo>
                  <a:pt x="1459" y="1433"/>
                </a:lnTo>
                <a:lnTo>
                  <a:pt x="1459" y="1445"/>
                </a:lnTo>
                <a:lnTo>
                  <a:pt x="1459" y="1415"/>
                </a:lnTo>
                <a:lnTo>
                  <a:pt x="1465" y="1439"/>
                </a:lnTo>
                <a:lnTo>
                  <a:pt x="1465" y="1451"/>
                </a:lnTo>
                <a:lnTo>
                  <a:pt x="1465" y="1427"/>
                </a:lnTo>
                <a:lnTo>
                  <a:pt x="1471" y="1439"/>
                </a:lnTo>
                <a:lnTo>
                  <a:pt x="1471" y="1457"/>
                </a:lnTo>
                <a:lnTo>
                  <a:pt x="1471" y="1439"/>
                </a:lnTo>
                <a:lnTo>
                  <a:pt x="1477" y="1451"/>
                </a:lnTo>
                <a:lnTo>
                  <a:pt x="1477" y="1457"/>
                </a:lnTo>
                <a:lnTo>
                  <a:pt x="1477" y="1439"/>
                </a:lnTo>
                <a:lnTo>
                  <a:pt x="1483" y="1451"/>
                </a:lnTo>
                <a:lnTo>
                  <a:pt x="1483" y="1463"/>
                </a:lnTo>
                <a:lnTo>
                  <a:pt x="1483" y="1439"/>
                </a:lnTo>
                <a:lnTo>
                  <a:pt x="1489" y="1457"/>
                </a:lnTo>
                <a:lnTo>
                  <a:pt x="1489" y="1463"/>
                </a:lnTo>
                <a:lnTo>
                  <a:pt x="1489" y="1445"/>
                </a:lnTo>
                <a:lnTo>
                  <a:pt x="1495" y="1457"/>
                </a:lnTo>
                <a:lnTo>
                  <a:pt x="1495" y="1463"/>
                </a:lnTo>
                <a:lnTo>
                  <a:pt x="1495" y="1445"/>
                </a:lnTo>
                <a:lnTo>
                  <a:pt x="1501" y="1451"/>
                </a:lnTo>
                <a:lnTo>
                  <a:pt x="1501" y="1463"/>
                </a:lnTo>
                <a:lnTo>
                  <a:pt x="1501" y="1439"/>
                </a:lnTo>
                <a:lnTo>
                  <a:pt x="1507" y="1439"/>
                </a:lnTo>
                <a:lnTo>
                  <a:pt x="1507" y="1457"/>
                </a:lnTo>
                <a:lnTo>
                  <a:pt x="1507" y="1385"/>
                </a:lnTo>
                <a:lnTo>
                  <a:pt x="1513" y="1391"/>
                </a:lnTo>
                <a:lnTo>
                  <a:pt x="1513" y="1433"/>
                </a:lnTo>
                <a:lnTo>
                  <a:pt x="1513" y="1367"/>
                </a:lnTo>
                <a:lnTo>
                  <a:pt x="1519" y="1409"/>
                </a:lnTo>
                <a:lnTo>
                  <a:pt x="1519" y="1433"/>
                </a:lnTo>
                <a:lnTo>
                  <a:pt x="1519" y="1385"/>
                </a:lnTo>
                <a:lnTo>
                  <a:pt x="1525" y="1427"/>
                </a:lnTo>
                <a:lnTo>
                  <a:pt x="1525" y="1445"/>
                </a:lnTo>
                <a:lnTo>
                  <a:pt x="1525" y="1409"/>
                </a:lnTo>
                <a:lnTo>
                  <a:pt x="1531" y="1445"/>
                </a:lnTo>
                <a:lnTo>
                  <a:pt x="1531" y="1451"/>
                </a:lnTo>
                <a:lnTo>
                  <a:pt x="1531" y="1427"/>
                </a:lnTo>
                <a:lnTo>
                  <a:pt x="1537" y="1451"/>
                </a:lnTo>
                <a:lnTo>
                  <a:pt x="1537" y="1457"/>
                </a:lnTo>
                <a:lnTo>
                  <a:pt x="1537" y="1439"/>
                </a:lnTo>
                <a:lnTo>
                  <a:pt x="1543" y="1445"/>
                </a:lnTo>
                <a:lnTo>
                  <a:pt x="1543" y="1463"/>
                </a:lnTo>
                <a:lnTo>
                  <a:pt x="1543" y="1439"/>
                </a:lnTo>
                <a:lnTo>
                  <a:pt x="1549" y="1457"/>
                </a:lnTo>
                <a:lnTo>
                  <a:pt x="1549" y="1469"/>
                </a:lnTo>
                <a:lnTo>
                  <a:pt x="1549" y="1445"/>
                </a:lnTo>
                <a:lnTo>
                  <a:pt x="1555" y="1457"/>
                </a:lnTo>
                <a:lnTo>
                  <a:pt x="1555" y="1463"/>
                </a:lnTo>
                <a:lnTo>
                  <a:pt x="1555" y="1445"/>
                </a:lnTo>
                <a:lnTo>
                  <a:pt x="1561" y="1457"/>
                </a:lnTo>
                <a:lnTo>
                  <a:pt x="1561" y="1469"/>
                </a:lnTo>
                <a:lnTo>
                  <a:pt x="1561" y="1439"/>
                </a:lnTo>
                <a:lnTo>
                  <a:pt x="1567" y="1463"/>
                </a:lnTo>
                <a:lnTo>
                  <a:pt x="1567" y="1451"/>
                </a:lnTo>
                <a:lnTo>
                  <a:pt x="1573" y="1457"/>
                </a:lnTo>
                <a:lnTo>
                  <a:pt x="1573" y="1463"/>
                </a:lnTo>
                <a:lnTo>
                  <a:pt x="1573" y="1421"/>
                </a:lnTo>
                <a:lnTo>
                  <a:pt x="1579" y="1421"/>
                </a:lnTo>
                <a:lnTo>
                  <a:pt x="1579" y="1451"/>
                </a:lnTo>
                <a:lnTo>
                  <a:pt x="1579" y="1409"/>
                </a:lnTo>
                <a:lnTo>
                  <a:pt x="1585" y="1445"/>
                </a:lnTo>
                <a:lnTo>
                  <a:pt x="1585" y="1457"/>
                </a:lnTo>
                <a:lnTo>
                  <a:pt x="1585" y="1433"/>
                </a:lnTo>
                <a:lnTo>
                  <a:pt x="1591" y="1445"/>
                </a:lnTo>
                <a:lnTo>
                  <a:pt x="1591" y="1457"/>
                </a:lnTo>
                <a:lnTo>
                  <a:pt x="1591" y="1433"/>
                </a:lnTo>
                <a:lnTo>
                  <a:pt x="1597" y="1445"/>
                </a:lnTo>
                <a:lnTo>
                  <a:pt x="1597" y="1451"/>
                </a:lnTo>
                <a:lnTo>
                  <a:pt x="1597" y="1409"/>
                </a:lnTo>
                <a:lnTo>
                  <a:pt x="1603" y="1433"/>
                </a:lnTo>
                <a:lnTo>
                  <a:pt x="1603" y="1451"/>
                </a:lnTo>
                <a:lnTo>
                  <a:pt x="1603" y="1427"/>
                </a:lnTo>
                <a:lnTo>
                  <a:pt x="1609" y="1445"/>
                </a:lnTo>
                <a:lnTo>
                  <a:pt x="1609" y="1457"/>
                </a:lnTo>
                <a:lnTo>
                  <a:pt x="1609" y="1439"/>
                </a:lnTo>
                <a:lnTo>
                  <a:pt x="1615" y="1445"/>
                </a:lnTo>
                <a:lnTo>
                  <a:pt x="1615" y="1463"/>
                </a:lnTo>
                <a:lnTo>
                  <a:pt x="1615" y="1439"/>
                </a:lnTo>
                <a:lnTo>
                  <a:pt x="1621" y="1451"/>
                </a:lnTo>
                <a:lnTo>
                  <a:pt x="1621" y="1463"/>
                </a:lnTo>
                <a:lnTo>
                  <a:pt x="1621" y="1445"/>
                </a:lnTo>
                <a:lnTo>
                  <a:pt x="1627" y="1463"/>
                </a:lnTo>
                <a:lnTo>
                  <a:pt x="1627" y="1469"/>
                </a:lnTo>
                <a:lnTo>
                  <a:pt x="1627" y="1451"/>
                </a:lnTo>
                <a:lnTo>
                  <a:pt x="1633" y="1457"/>
                </a:lnTo>
                <a:lnTo>
                  <a:pt x="1633" y="1469"/>
                </a:lnTo>
                <a:lnTo>
                  <a:pt x="1633" y="1451"/>
                </a:lnTo>
                <a:lnTo>
                  <a:pt x="1639" y="1457"/>
                </a:lnTo>
                <a:lnTo>
                  <a:pt x="1639" y="1469"/>
                </a:lnTo>
                <a:lnTo>
                  <a:pt x="1639" y="1445"/>
                </a:lnTo>
                <a:lnTo>
                  <a:pt x="1645" y="1463"/>
                </a:lnTo>
                <a:lnTo>
                  <a:pt x="1645" y="1421"/>
                </a:lnTo>
                <a:lnTo>
                  <a:pt x="1651" y="1445"/>
                </a:lnTo>
                <a:lnTo>
                  <a:pt x="1651" y="1451"/>
                </a:lnTo>
                <a:lnTo>
                  <a:pt x="1651" y="1427"/>
                </a:lnTo>
                <a:lnTo>
                  <a:pt x="1657" y="1445"/>
                </a:lnTo>
                <a:lnTo>
                  <a:pt x="1657" y="1457"/>
                </a:lnTo>
                <a:lnTo>
                  <a:pt x="1657" y="1427"/>
                </a:lnTo>
                <a:lnTo>
                  <a:pt x="1663" y="1445"/>
                </a:lnTo>
                <a:lnTo>
                  <a:pt x="1663" y="1463"/>
                </a:lnTo>
                <a:lnTo>
                  <a:pt x="1663" y="1427"/>
                </a:lnTo>
                <a:lnTo>
                  <a:pt x="1669" y="1457"/>
                </a:lnTo>
                <a:lnTo>
                  <a:pt x="1669" y="1463"/>
                </a:lnTo>
                <a:lnTo>
                  <a:pt x="1669" y="1439"/>
                </a:lnTo>
                <a:lnTo>
                  <a:pt x="1675" y="1457"/>
                </a:lnTo>
                <a:lnTo>
                  <a:pt x="1675" y="1469"/>
                </a:lnTo>
                <a:lnTo>
                  <a:pt x="1675" y="1439"/>
                </a:lnTo>
                <a:lnTo>
                  <a:pt x="1681" y="1457"/>
                </a:lnTo>
                <a:lnTo>
                  <a:pt x="1681" y="1463"/>
                </a:lnTo>
                <a:lnTo>
                  <a:pt x="1681" y="1433"/>
                </a:lnTo>
                <a:lnTo>
                  <a:pt x="1687" y="1457"/>
                </a:lnTo>
                <a:lnTo>
                  <a:pt x="1687" y="1463"/>
                </a:lnTo>
                <a:lnTo>
                  <a:pt x="1687" y="1439"/>
                </a:lnTo>
                <a:lnTo>
                  <a:pt x="1693" y="1451"/>
                </a:lnTo>
                <a:lnTo>
                  <a:pt x="1693" y="1463"/>
                </a:lnTo>
                <a:lnTo>
                  <a:pt x="1693" y="1439"/>
                </a:lnTo>
                <a:lnTo>
                  <a:pt x="1699" y="1463"/>
                </a:lnTo>
                <a:lnTo>
                  <a:pt x="1699" y="1445"/>
                </a:lnTo>
                <a:lnTo>
                  <a:pt x="1705" y="1463"/>
                </a:lnTo>
                <a:lnTo>
                  <a:pt x="1705" y="1469"/>
                </a:lnTo>
                <a:lnTo>
                  <a:pt x="1705" y="1451"/>
                </a:lnTo>
                <a:lnTo>
                  <a:pt x="1711" y="1463"/>
                </a:lnTo>
                <a:lnTo>
                  <a:pt x="1711" y="1469"/>
                </a:lnTo>
                <a:lnTo>
                  <a:pt x="1711" y="1445"/>
                </a:lnTo>
                <a:lnTo>
                  <a:pt x="1717" y="1457"/>
                </a:lnTo>
                <a:lnTo>
                  <a:pt x="1717" y="1463"/>
                </a:lnTo>
                <a:lnTo>
                  <a:pt x="1717" y="1445"/>
                </a:lnTo>
                <a:lnTo>
                  <a:pt x="1723" y="1445"/>
                </a:lnTo>
                <a:lnTo>
                  <a:pt x="1723" y="1463"/>
                </a:lnTo>
                <a:lnTo>
                  <a:pt x="1723" y="1439"/>
                </a:lnTo>
                <a:lnTo>
                  <a:pt x="1729" y="1439"/>
                </a:lnTo>
                <a:lnTo>
                  <a:pt x="1729" y="1457"/>
                </a:lnTo>
                <a:lnTo>
                  <a:pt x="1729" y="1427"/>
                </a:lnTo>
                <a:lnTo>
                  <a:pt x="1735" y="1445"/>
                </a:lnTo>
                <a:lnTo>
                  <a:pt x="1735" y="1463"/>
                </a:lnTo>
                <a:lnTo>
                  <a:pt x="1735" y="1439"/>
                </a:lnTo>
                <a:lnTo>
                  <a:pt x="1741" y="1457"/>
                </a:lnTo>
                <a:lnTo>
                  <a:pt x="1741" y="1469"/>
                </a:lnTo>
                <a:lnTo>
                  <a:pt x="1741" y="1445"/>
                </a:lnTo>
                <a:lnTo>
                  <a:pt x="1747" y="1463"/>
                </a:lnTo>
                <a:lnTo>
                  <a:pt x="1747" y="1469"/>
                </a:lnTo>
                <a:lnTo>
                  <a:pt x="1747" y="1451"/>
                </a:lnTo>
                <a:lnTo>
                  <a:pt x="1753" y="1463"/>
                </a:lnTo>
                <a:lnTo>
                  <a:pt x="1753" y="1469"/>
                </a:lnTo>
                <a:lnTo>
                  <a:pt x="1753" y="1451"/>
                </a:lnTo>
                <a:lnTo>
                  <a:pt x="1759" y="1457"/>
                </a:lnTo>
                <a:lnTo>
                  <a:pt x="1759" y="1469"/>
                </a:lnTo>
                <a:lnTo>
                  <a:pt x="1759" y="1451"/>
                </a:lnTo>
                <a:lnTo>
                  <a:pt x="1765" y="1463"/>
                </a:lnTo>
                <a:lnTo>
                  <a:pt x="1765" y="1469"/>
                </a:lnTo>
                <a:lnTo>
                  <a:pt x="1765" y="1451"/>
                </a:lnTo>
                <a:lnTo>
                  <a:pt x="1771" y="1469"/>
                </a:lnTo>
                <a:lnTo>
                  <a:pt x="1771" y="1451"/>
                </a:lnTo>
                <a:lnTo>
                  <a:pt x="1777" y="1457"/>
                </a:lnTo>
                <a:lnTo>
                  <a:pt x="1777" y="1469"/>
                </a:lnTo>
                <a:lnTo>
                  <a:pt x="1777" y="1445"/>
                </a:lnTo>
                <a:lnTo>
                  <a:pt x="1783" y="1457"/>
                </a:lnTo>
                <a:lnTo>
                  <a:pt x="1783" y="1463"/>
                </a:lnTo>
                <a:lnTo>
                  <a:pt x="1783" y="1451"/>
                </a:lnTo>
                <a:lnTo>
                  <a:pt x="1789" y="1463"/>
                </a:lnTo>
                <a:lnTo>
                  <a:pt x="1789" y="1469"/>
                </a:lnTo>
                <a:lnTo>
                  <a:pt x="1789" y="1451"/>
                </a:lnTo>
                <a:lnTo>
                  <a:pt x="1796" y="1457"/>
                </a:lnTo>
                <a:lnTo>
                  <a:pt x="1796" y="1469"/>
                </a:lnTo>
                <a:lnTo>
                  <a:pt x="1796" y="1445"/>
                </a:lnTo>
                <a:lnTo>
                  <a:pt x="1802" y="1457"/>
                </a:lnTo>
                <a:lnTo>
                  <a:pt x="1802" y="1463"/>
                </a:lnTo>
                <a:lnTo>
                  <a:pt x="1802" y="1439"/>
                </a:lnTo>
                <a:lnTo>
                  <a:pt x="1808" y="1445"/>
                </a:lnTo>
                <a:lnTo>
                  <a:pt x="1808" y="1463"/>
                </a:lnTo>
                <a:lnTo>
                  <a:pt x="1808" y="1439"/>
                </a:lnTo>
                <a:lnTo>
                  <a:pt x="1814" y="1457"/>
                </a:lnTo>
                <a:lnTo>
                  <a:pt x="1814" y="1463"/>
                </a:lnTo>
                <a:lnTo>
                  <a:pt x="1814" y="1439"/>
                </a:lnTo>
                <a:lnTo>
                  <a:pt x="1820" y="1457"/>
                </a:lnTo>
                <a:lnTo>
                  <a:pt x="1820" y="1469"/>
                </a:lnTo>
                <a:lnTo>
                  <a:pt x="1820" y="1451"/>
                </a:lnTo>
                <a:lnTo>
                  <a:pt x="1826" y="1463"/>
                </a:lnTo>
                <a:lnTo>
                  <a:pt x="1826" y="1469"/>
                </a:lnTo>
                <a:lnTo>
                  <a:pt x="1826" y="1445"/>
                </a:lnTo>
                <a:lnTo>
                  <a:pt x="1832" y="1457"/>
                </a:lnTo>
                <a:lnTo>
                  <a:pt x="1832" y="1469"/>
                </a:lnTo>
                <a:lnTo>
                  <a:pt x="1832" y="1451"/>
                </a:lnTo>
                <a:lnTo>
                  <a:pt x="1838" y="1463"/>
                </a:lnTo>
                <a:lnTo>
                  <a:pt x="1838" y="1475"/>
                </a:lnTo>
                <a:lnTo>
                  <a:pt x="1838" y="1457"/>
                </a:lnTo>
                <a:lnTo>
                  <a:pt x="1844" y="1469"/>
                </a:lnTo>
                <a:lnTo>
                  <a:pt x="1844" y="1451"/>
                </a:lnTo>
                <a:lnTo>
                  <a:pt x="1850" y="1469"/>
                </a:lnTo>
                <a:lnTo>
                  <a:pt x="1850" y="1475"/>
                </a:lnTo>
                <a:lnTo>
                  <a:pt x="1850" y="1451"/>
                </a:lnTo>
                <a:lnTo>
                  <a:pt x="1856" y="1469"/>
                </a:lnTo>
                <a:lnTo>
                  <a:pt x="1856" y="1475"/>
                </a:lnTo>
                <a:lnTo>
                  <a:pt x="1856" y="1457"/>
                </a:lnTo>
                <a:lnTo>
                  <a:pt x="1862" y="1463"/>
                </a:lnTo>
                <a:lnTo>
                  <a:pt x="1862" y="1475"/>
                </a:lnTo>
                <a:lnTo>
                  <a:pt x="1862" y="1451"/>
                </a:lnTo>
                <a:lnTo>
                  <a:pt x="1868" y="1469"/>
                </a:lnTo>
                <a:lnTo>
                  <a:pt x="1868" y="1475"/>
                </a:lnTo>
                <a:lnTo>
                  <a:pt x="1868" y="1451"/>
                </a:lnTo>
                <a:lnTo>
                  <a:pt x="1874" y="1469"/>
                </a:lnTo>
                <a:lnTo>
                  <a:pt x="1874" y="1475"/>
                </a:lnTo>
                <a:lnTo>
                  <a:pt x="1874" y="1457"/>
                </a:lnTo>
                <a:lnTo>
                  <a:pt x="1880" y="1463"/>
                </a:lnTo>
                <a:lnTo>
                  <a:pt x="1880" y="1469"/>
                </a:lnTo>
                <a:lnTo>
                  <a:pt x="1880" y="1451"/>
                </a:lnTo>
                <a:lnTo>
                  <a:pt x="1886" y="1457"/>
                </a:lnTo>
                <a:lnTo>
                  <a:pt x="1886" y="1463"/>
                </a:lnTo>
                <a:lnTo>
                  <a:pt x="1886" y="1445"/>
                </a:lnTo>
                <a:lnTo>
                  <a:pt x="1892" y="1457"/>
                </a:lnTo>
                <a:lnTo>
                  <a:pt x="1892" y="1463"/>
                </a:lnTo>
                <a:lnTo>
                  <a:pt x="1892" y="1445"/>
                </a:lnTo>
                <a:lnTo>
                  <a:pt x="1898" y="1445"/>
                </a:lnTo>
                <a:lnTo>
                  <a:pt x="1898" y="1463"/>
                </a:lnTo>
                <a:lnTo>
                  <a:pt x="1898" y="1445"/>
                </a:lnTo>
                <a:lnTo>
                  <a:pt x="1904" y="1457"/>
                </a:lnTo>
                <a:lnTo>
                  <a:pt x="1904" y="1469"/>
                </a:lnTo>
                <a:lnTo>
                  <a:pt x="1904" y="1445"/>
                </a:lnTo>
                <a:lnTo>
                  <a:pt x="1910" y="1463"/>
                </a:lnTo>
                <a:lnTo>
                  <a:pt x="1910" y="1469"/>
                </a:lnTo>
                <a:lnTo>
                  <a:pt x="1910" y="1439"/>
                </a:lnTo>
                <a:lnTo>
                  <a:pt x="1916" y="1463"/>
                </a:lnTo>
                <a:lnTo>
                  <a:pt x="1916" y="1469"/>
                </a:lnTo>
                <a:lnTo>
                  <a:pt x="1916" y="1451"/>
                </a:lnTo>
                <a:lnTo>
                  <a:pt x="1922" y="1463"/>
                </a:lnTo>
                <a:lnTo>
                  <a:pt x="1922" y="1469"/>
                </a:lnTo>
                <a:lnTo>
                  <a:pt x="1922" y="1451"/>
                </a:lnTo>
                <a:lnTo>
                  <a:pt x="1928" y="1469"/>
                </a:lnTo>
                <a:lnTo>
                  <a:pt x="1928" y="1475"/>
                </a:lnTo>
                <a:lnTo>
                  <a:pt x="1928" y="1451"/>
                </a:lnTo>
                <a:lnTo>
                  <a:pt x="1934" y="1463"/>
                </a:lnTo>
                <a:lnTo>
                  <a:pt x="1934" y="1475"/>
                </a:lnTo>
                <a:lnTo>
                  <a:pt x="1934" y="1451"/>
                </a:lnTo>
                <a:lnTo>
                  <a:pt x="1940" y="1463"/>
                </a:lnTo>
                <a:lnTo>
                  <a:pt x="1940" y="1475"/>
                </a:lnTo>
                <a:lnTo>
                  <a:pt x="1940" y="1445"/>
                </a:lnTo>
                <a:lnTo>
                  <a:pt x="1946" y="1469"/>
                </a:lnTo>
                <a:lnTo>
                  <a:pt x="1946" y="1475"/>
                </a:lnTo>
                <a:lnTo>
                  <a:pt x="1946" y="1457"/>
                </a:lnTo>
                <a:lnTo>
                  <a:pt x="1952" y="1469"/>
                </a:lnTo>
                <a:lnTo>
                  <a:pt x="1952" y="1475"/>
                </a:lnTo>
                <a:lnTo>
                  <a:pt x="1952" y="1457"/>
                </a:lnTo>
                <a:lnTo>
                  <a:pt x="1958" y="1475"/>
                </a:lnTo>
                <a:lnTo>
                  <a:pt x="1958" y="1457"/>
                </a:lnTo>
                <a:lnTo>
                  <a:pt x="1964" y="1463"/>
                </a:lnTo>
                <a:lnTo>
                  <a:pt x="1964" y="1475"/>
                </a:lnTo>
                <a:lnTo>
                  <a:pt x="1964" y="1463"/>
                </a:lnTo>
                <a:lnTo>
                  <a:pt x="1964" y="1469"/>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396529" y="847636"/>
            <a:ext cx="23467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Averaged Spectra</a:t>
            </a:r>
            <a:r>
              <a:rPr kumimoji="0" lang="en-US" sz="1100" b="0" i="0" u="none" strike="noStrike" cap="none" normalizeH="0" dirty="0" smtClean="0">
                <a:ln>
                  <a:noFill/>
                </a:ln>
                <a:solidFill>
                  <a:srgbClr val="000000"/>
                </a:solidFill>
                <a:effectLst/>
                <a:latin typeface="Arial" pitchFamily="34" charset="0"/>
                <a:cs typeface="Arial" pitchFamily="34" charset="0"/>
              </a:rPr>
              <a:t> from </a:t>
            </a:r>
            <a:r>
              <a:rPr kumimoji="0" lang="en-US" sz="1100" b="0" i="0" u="sng" strike="noStrike" cap="none" normalizeH="0" baseline="0" dirty="0" smtClean="0">
                <a:ln>
                  <a:noFill/>
                </a:ln>
                <a:solidFill>
                  <a:srgbClr val="000000"/>
                </a:solidFill>
                <a:effectLst/>
                <a:latin typeface="Arial" pitchFamily="34" charset="0"/>
                <a:cs typeface="Arial" pitchFamily="34" charset="0"/>
              </a:rPr>
              <a:t>4.84-5.89</a:t>
            </a:r>
            <a:r>
              <a:rPr kumimoji="0" lang="en-US" sz="1100" b="0" i="0" u="none" strike="noStrike" cap="none" normalizeH="0" baseline="0" dirty="0" smtClean="0">
                <a:ln>
                  <a:noFill/>
                </a:ln>
                <a:solidFill>
                  <a:srgbClr val="000000"/>
                </a:solidFill>
                <a:effectLst/>
                <a:latin typeface="Arial" pitchFamily="34" charset="0"/>
                <a:cs typeface="Arial" pitchFamily="34" charset="0"/>
              </a:rPr>
              <a:t> min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Line 8"/>
          <p:cNvSpPr>
            <a:spLocks noChangeShapeType="1"/>
          </p:cNvSpPr>
          <p:nvPr/>
        </p:nvSpPr>
        <p:spPr bwMode="auto">
          <a:xfrm>
            <a:off x="1009650" y="4168101"/>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771525" y="4101426"/>
            <a:ext cx="2095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10"/>
          <p:cNvSpPr>
            <a:spLocks noChangeShapeType="1"/>
          </p:cNvSpPr>
          <p:nvPr/>
        </p:nvSpPr>
        <p:spPr bwMode="auto">
          <a:xfrm>
            <a:off x="1028700" y="402522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p:cNvSpPr>
            <a:spLocks noChangeShapeType="1"/>
          </p:cNvSpPr>
          <p:nvPr/>
        </p:nvSpPr>
        <p:spPr bwMode="auto">
          <a:xfrm>
            <a:off x="1028700" y="388235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p:cNvSpPr>
            <a:spLocks noChangeShapeType="1"/>
          </p:cNvSpPr>
          <p:nvPr/>
        </p:nvSpPr>
        <p:spPr bwMode="auto">
          <a:xfrm>
            <a:off x="1028700" y="37394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p:cNvSpPr>
            <a:spLocks noChangeShapeType="1"/>
          </p:cNvSpPr>
          <p:nvPr/>
        </p:nvSpPr>
        <p:spPr bwMode="auto">
          <a:xfrm>
            <a:off x="1028700" y="359660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p:cNvSpPr>
            <a:spLocks noChangeShapeType="1"/>
          </p:cNvSpPr>
          <p:nvPr/>
        </p:nvSpPr>
        <p:spPr bwMode="auto">
          <a:xfrm>
            <a:off x="1009650" y="3453726"/>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771525" y="3387051"/>
            <a:ext cx="2095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16"/>
          <p:cNvSpPr>
            <a:spLocks noChangeShapeType="1"/>
          </p:cNvSpPr>
          <p:nvPr/>
        </p:nvSpPr>
        <p:spPr bwMode="auto">
          <a:xfrm>
            <a:off x="1028700" y="331085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7"/>
          <p:cNvSpPr>
            <a:spLocks noChangeShapeType="1"/>
          </p:cNvSpPr>
          <p:nvPr/>
        </p:nvSpPr>
        <p:spPr bwMode="auto">
          <a:xfrm>
            <a:off x="1028700" y="31679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8"/>
          <p:cNvSpPr>
            <a:spLocks noChangeShapeType="1"/>
          </p:cNvSpPr>
          <p:nvPr/>
        </p:nvSpPr>
        <p:spPr bwMode="auto">
          <a:xfrm>
            <a:off x="1028700" y="302510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p:nvSpPr>
        <p:spPr bwMode="auto">
          <a:xfrm>
            <a:off x="1028700" y="288222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0"/>
          <p:cNvSpPr>
            <a:spLocks noChangeShapeType="1"/>
          </p:cNvSpPr>
          <p:nvPr/>
        </p:nvSpPr>
        <p:spPr bwMode="auto">
          <a:xfrm>
            <a:off x="1009650" y="2729826"/>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
          <p:cNvSpPr>
            <a:spLocks noChangeArrowheads="1"/>
          </p:cNvSpPr>
          <p:nvPr/>
        </p:nvSpPr>
        <p:spPr bwMode="auto">
          <a:xfrm>
            <a:off x="771525" y="2664738"/>
            <a:ext cx="2095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Line 22"/>
          <p:cNvSpPr>
            <a:spLocks noChangeShapeType="1"/>
          </p:cNvSpPr>
          <p:nvPr/>
        </p:nvSpPr>
        <p:spPr bwMode="auto">
          <a:xfrm>
            <a:off x="1028700" y="2588538"/>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3"/>
          <p:cNvSpPr>
            <a:spLocks noChangeShapeType="1"/>
          </p:cNvSpPr>
          <p:nvPr/>
        </p:nvSpPr>
        <p:spPr bwMode="auto">
          <a:xfrm>
            <a:off x="1028700" y="244566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4"/>
          <p:cNvSpPr>
            <a:spLocks noChangeShapeType="1"/>
          </p:cNvSpPr>
          <p:nvPr/>
        </p:nvSpPr>
        <p:spPr bwMode="auto">
          <a:xfrm>
            <a:off x="1028700" y="2302788"/>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5"/>
          <p:cNvSpPr>
            <a:spLocks noChangeShapeType="1"/>
          </p:cNvSpPr>
          <p:nvPr/>
        </p:nvSpPr>
        <p:spPr bwMode="auto">
          <a:xfrm>
            <a:off x="1028700" y="215991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6"/>
          <p:cNvSpPr>
            <a:spLocks noChangeShapeType="1"/>
          </p:cNvSpPr>
          <p:nvPr/>
        </p:nvSpPr>
        <p:spPr bwMode="auto">
          <a:xfrm>
            <a:off x="1009650" y="2017038"/>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771525" y="1950363"/>
            <a:ext cx="2095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8"/>
          <p:cNvSpPr>
            <a:spLocks noChangeShapeType="1"/>
          </p:cNvSpPr>
          <p:nvPr/>
        </p:nvSpPr>
        <p:spPr bwMode="auto">
          <a:xfrm>
            <a:off x="1028700" y="187416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9"/>
          <p:cNvSpPr>
            <a:spLocks noChangeShapeType="1"/>
          </p:cNvSpPr>
          <p:nvPr/>
        </p:nvSpPr>
        <p:spPr bwMode="auto">
          <a:xfrm>
            <a:off x="1028700" y="1731288"/>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30"/>
          <p:cNvSpPr>
            <a:spLocks noChangeShapeType="1"/>
          </p:cNvSpPr>
          <p:nvPr/>
        </p:nvSpPr>
        <p:spPr bwMode="auto">
          <a:xfrm>
            <a:off x="1028700" y="158841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31"/>
          <p:cNvSpPr>
            <a:spLocks noChangeArrowheads="1"/>
          </p:cNvSpPr>
          <p:nvPr/>
        </p:nvSpPr>
        <p:spPr bwMode="auto">
          <a:xfrm>
            <a:off x="885825" y="1550313"/>
            <a:ext cx="1143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2"/>
          <p:cNvSpPr>
            <a:spLocks noChangeArrowheads="1"/>
          </p:cNvSpPr>
          <p:nvPr/>
        </p:nvSpPr>
        <p:spPr bwMode="auto">
          <a:xfrm>
            <a:off x="714375" y="1578888"/>
            <a:ext cx="2286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x10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3"/>
          <p:cNvSpPr>
            <a:spLocks noChangeArrowheads="1"/>
          </p:cNvSpPr>
          <p:nvPr/>
        </p:nvSpPr>
        <p:spPr bwMode="auto">
          <a:xfrm>
            <a:off x="609600" y="1445538"/>
            <a:ext cx="3905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Intens.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Line 34"/>
          <p:cNvSpPr>
            <a:spLocks noChangeShapeType="1"/>
          </p:cNvSpPr>
          <p:nvPr/>
        </p:nvSpPr>
        <p:spPr bwMode="auto">
          <a:xfrm>
            <a:off x="1095375"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5"/>
          <p:cNvSpPr>
            <a:spLocks noChangeShapeType="1"/>
          </p:cNvSpPr>
          <p:nvPr/>
        </p:nvSpPr>
        <p:spPr bwMode="auto">
          <a:xfrm>
            <a:off x="1181100"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a:off x="1266825"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p:cNvSpPr>
            <a:spLocks noChangeShapeType="1"/>
          </p:cNvSpPr>
          <p:nvPr/>
        </p:nvSpPr>
        <p:spPr bwMode="auto">
          <a:xfrm>
            <a:off x="1352550"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8"/>
          <p:cNvSpPr>
            <a:spLocks noChangeShapeType="1"/>
          </p:cNvSpPr>
          <p:nvPr/>
        </p:nvSpPr>
        <p:spPr bwMode="auto">
          <a:xfrm>
            <a:off x="1428750"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39"/>
          <p:cNvSpPr>
            <a:spLocks noChangeArrowheads="1"/>
          </p:cNvSpPr>
          <p:nvPr/>
        </p:nvSpPr>
        <p:spPr bwMode="auto">
          <a:xfrm>
            <a:off x="1276350"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Line 40"/>
          <p:cNvSpPr>
            <a:spLocks noChangeShapeType="1"/>
          </p:cNvSpPr>
          <p:nvPr/>
        </p:nvSpPr>
        <p:spPr bwMode="auto">
          <a:xfrm>
            <a:off x="1514475"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p:cNvSpPr>
            <a:spLocks noChangeShapeType="1"/>
          </p:cNvSpPr>
          <p:nvPr/>
        </p:nvSpPr>
        <p:spPr bwMode="auto">
          <a:xfrm>
            <a:off x="1600200"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42"/>
          <p:cNvSpPr>
            <a:spLocks noChangeShapeType="1"/>
          </p:cNvSpPr>
          <p:nvPr/>
        </p:nvSpPr>
        <p:spPr bwMode="auto">
          <a:xfrm>
            <a:off x="1685925"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3"/>
          <p:cNvSpPr>
            <a:spLocks noChangeShapeType="1"/>
          </p:cNvSpPr>
          <p:nvPr/>
        </p:nvSpPr>
        <p:spPr bwMode="auto">
          <a:xfrm>
            <a:off x="176371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4"/>
          <p:cNvSpPr>
            <a:spLocks noChangeShapeType="1"/>
          </p:cNvSpPr>
          <p:nvPr/>
        </p:nvSpPr>
        <p:spPr bwMode="auto">
          <a:xfrm>
            <a:off x="1849438"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1697038"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Line 46"/>
          <p:cNvSpPr>
            <a:spLocks noChangeShapeType="1"/>
          </p:cNvSpPr>
          <p:nvPr/>
        </p:nvSpPr>
        <p:spPr bwMode="auto">
          <a:xfrm>
            <a:off x="19351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p:cNvSpPr>
            <a:spLocks noChangeShapeType="1"/>
          </p:cNvSpPr>
          <p:nvPr/>
        </p:nvSpPr>
        <p:spPr bwMode="auto">
          <a:xfrm>
            <a:off x="20113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a:off x="209708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a:off x="218281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a:off x="2268538"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2116138"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52"/>
          <p:cNvSpPr>
            <a:spLocks noChangeShapeType="1"/>
          </p:cNvSpPr>
          <p:nvPr/>
        </p:nvSpPr>
        <p:spPr bwMode="auto">
          <a:xfrm>
            <a:off x="234473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p:cNvSpPr>
            <a:spLocks noChangeShapeType="1"/>
          </p:cNvSpPr>
          <p:nvPr/>
        </p:nvSpPr>
        <p:spPr bwMode="auto">
          <a:xfrm>
            <a:off x="24304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p:cNvSpPr>
            <a:spLocks noChangeShapeType="1"/>
          </p:cNvSpPr>
          <p:nvPr/>
        </p:nvSpPr>
        <p:spPr bwMode="auto">
          <a:xfrm>
            <a:off x="251618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p:cNvSpPr>
            <a:spLocks noChangeShapeType="1"/>
          </p:cNvSpPr>
          <p:nvPr/>
        </p:nvSpPr>
        <p:spPr bwMode="auto">
          <a:xfrm>
            <a:off x="260191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6"/>
          <p:cNvSpPr>
            <a:spLocks noChangeShapeType="1"/>
          </p:cNvSpPr>
          <p:nvPr/>
        </p:nvSpPr>
        <p:spPr bwMode="auto">
          <a:xfrm>
            <a:off x="2678113"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2525713"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Line 58"/>
          <p:cNvSpPr>
            <a:spLocks noChangeShapeType="1"/>
          </p:cNvSpPr>
          <p:nvPr/>
        </p:nvSpPr>
        <p:spPr bwMode="auto">
          <a:xfrm>
            <a:off x="276383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9"/>
          <p:cNvSpPr>
            <a:spLocks noChangeShapeType="1"/>
          </p:cNvSpPr>
          <p:nvPr/>
        </p:nvSpPr>
        <p:spPr bwMode="auto">
          <a:xfrm>
            <a:off x="28495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60"/>
          <p:cNvSpPr>
            <a:spLocks noChangeShapeType="1"/>
          </p:cNvSpPr>
          <p:nvPr/>
        </p:nvSpPr>
        <p:spPr bwMode="auto">
          <a:xfrm>
            <a:off x="29257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61"/>
          <p:cNvSpPr>
            <a:spLocks noChangeShapeType="1"/>
          </p:cNvSpPr>
          <p:nvPr/>
        </p:nvSpPr>
        <p:spPr bwMode="auto">
          <a:xfrm>
            <a:off x="301148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62"/>
          <p:cNvSpPr>
            <a:spLocks noChangeShapeType="1"/>
          </p:cNvSpPr>
          <p:nvPr/>
        </p:nvSpPr>
        <p:spPr bwMode="auto">
          <a:xfrm>
            <a:off x="3097213"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3"/>
          <p:cNvSpPr>
            <a:spLocks noChangeArrowheads="1"/>
          </p:cNvSpPr>
          <p:nvPr/>
        </p:nvSpPr>
        <p:spPr bwMode="auto">
          <a:xfrm>
            <a:off x="2944813"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Line 64"/>
          <p:cNvSpPr>
            <a:spLocks noChangeShapeType="1"/>
          </p:cNvSpPr>
          <p:nvPr/>
        </p:nvSpPr>
        <p:spPr bwMode="auto">
          <a:xfrm>
            <a:off x="318293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5"/>
          <p:cNvSpPr>
            <a:spLocks noChangeShapeType="1"/>
          </p:cNvSpPr>
          <p:nvPr/>
        </p:nvSpPr>
        <p:spPr bwMode="auto">
          <a:xfrm>
            <a:off x="325913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6"/>
          <p:cNvSpPr>
            <a:spLocks noChangeShapeType="1"/>
          </p:cNvSpPr>
          <p:nvPr/>
        </p:nvSpPr>
        <p:spPr bwMode="auto">
          <a:xfrm>
            <a:off x="33448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7"/>
          <p:cNvSpPr>
            <a:spLocks noChangeShapeType="1"/>
          </p:cNvSpPr>
          <p:nvPr/>
        </p:nvSpPr>
        <p:spPr bwMode="auto">
          <a:xfrm>
            <a:off x="343058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8"/>
          <p:cNvSpPr>
            <a:spLocks noChangeShapeType="1"/>
          </p:cNvSpPr>
          <p:nvPr/>
        </p:nvSpPr>
        <p:spPr bwMode="auto">
          <a:xfrm>
            <a:off x="3506788"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69"/>
          <p:cNvSpPr>
            <a:spLocks noChangeArrowheads="1"/>
          </p:cNvSpPr>
          <p:nvPr/>
        </p:nvSpPr>
        <p:spPr bwMode="auto">
          <a:xfrm>
            <a:off x="3354388" y="4225251"/>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2250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Line 70"/>
          <p:cNvSpPr>
            <a:spLocks noChangeShapeType="1"/>
          </p:cNvSpPr>
          <p:nvPr/>
        </p:nvSpPr>
        <p:spPr bwMode="auto">
          <a:xfrm>
            <a:off x="359251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1"/>
          <p:cNvSpPr>
            <a:spLocks noChangeShapeType="1"/>
          </p:cNvSpPr>
          <p:nvPr/>
        </p:nvSpPr>
        <p:spPr bwMode="auto">
          <a:xfrm>
            <a:off x="3678238"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2"/>
          <p:cNvSpPr>
            <a:spLocks noChangeShapeType="1"/>
          </p:cNvSpPr>
          <p:nvPr/>
        </p:nvSpPr>
        <p:spPr bwMode="auto">
          <a:xfrm>
            <a:off x="37639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3"/>
          <p:cNvSpPr>
            <a:spLocks noChangeShapeType="1"/>
          </p:cNvSpPr>
          <p:nvPr/>
        </p:nvSpPr>
        <p:spPr bwMode="auto">
          <a:xfrm>
            <a:off x="3840163"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4"/>
          <p:cNvSpPr>
            <a:spLocks noChangeShapeType="1"/>
          </p:cNvSpPr>
          <p:nvPr/>
        </p:nvSpPr>
        <p:spPr bwMode="auto">
          <a:xfrm>
            <a:off x="3925888" y="417762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5"/>
          <p:cNvSpPr>
            <a:spLocks noChangeShapeType="1"/>
          </p:cNvSpPr>
          <p:nvPr/>
        </p:nvSpPr>
        <p:spPr bwMode="auto">
          <a:xfrm>
            <a:off x="4013200"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76"/>
          <p:cNvSpPr>
            <a:spLocks noChangeShapeType="1"/>
          </p:cNvSpPr>
          <p:nvPr/>
        </p:nvSpPr>
        <p:spPr bwMode="auto">
          <a:xfrm>
            <a:off x="4098925" y="417762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77"/>
          <p:cNvSpPr>
            <a:spLocks noChangeArrowheads="1"/>
          </p:cNvSpPr>
          <p:nvPr/>
        </p:nvSpPr>
        <p:spPr bwMode="auto">
          <a:xfrm>
            <a:off x="3895725" y="4225251"/>
            <a:ext cx="3430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m/z</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Freeform 82"/>
          <p:cNvSpPr>
            <a:spLocks/>
          </p:cNvSpPr>
          <p:nvPr/>
        </p:nvSpPr>
        <p:spPr bwMode="auto">
          <a:xfrm>
            <a:off x="5248275" y="1812251"/>
            <a:ext cx="3117850" cy="2341563"/>
          </a:xfrm>
          <a:custGeom>
            <a:avLst/>
            <a:gdLst>
              <a:gd name="T0" fmla="*/ 30 w 1964"/>
              <a:gd name="T1" fmla="*/ 1433 h 1475"/>
              <a:gd name="T2" fmla="*/ 60 w 1964"/>
              <a:gd name="T3" fmla="*/ 1451 h 1475"/>
              <a:gd name="T4" fmla="*/ 90 w 1964"/>
              <a:gd name="T5" fmla="*/ 1295 h 1475"/>
              <a:gd name="T6" fmla="*/ 126 w 1964"/>
              <a:gd name="T7" fmla="*/ 1277 h 1475"/>
              <a:gd name="T8" fmla="*/ 156 w 1964"/>
              <a:gd name="T9" fmla="*/ 1397 h 1475"/>
              <a:gd name="T10" fmla="*/ 186 w 1964"/>
              <a:gd name="T11" fmla="*/ 546 h 1475"/>
              <a:gd name="T12" fmla="*/ 222 w 1964"/>
              <a:gd name="T13" fmla="*/ 677 h 1475"/>
              <a:gd name="T14" fmla="*/ 252 w 1964"/>
              <a:gd name="T15" fmla="*/ 1373 h 1475"/>
              <a:gd name="T16" fmla="*/ 282 w 1964"/>
              <a:gd name="T17" fmla="*/ 1379 h 1475"/>
              <a:gd name="T18" fmla="*/ 312 w 1964"/>
              <a:gd name="T19" fmla="*/ 1097 h 1475"/>
              <a:gd name="T20" fmla="*/ 348 w 1964"/>
              <a:gd name="T21" fmla="*/ 1355 h 1475"/>
              <a:gd name="T22" fmla="*/ 379 w 1964"/>
              <a:gd name="T23" fmla="*/ 318 h 1475"/>
              <a:gd name="T24" fmla="*/ 415 w 1964"/>
              <a:gd name="T25" fmla="*/ 1271 h 1475"/>
              <a:gd name="T26" fmla="*/ 445 w 1964"/>
              <a:gd name="T27" fmla="*/ 1199 h 1475"/>
              <a:gd name="T28" fmla="*/ 481 w 1964"/>
              <a:gd name="T29" fmla="*/ 1301 h 1475"/>
              <a:gd name="T30" fmla="*/ 511 w 1964"/>
              <a:gd name="T31" fmla="*/ 1157 h 1475"/>
              <a:gd name="T32" fmla="*/ 547 w 1964"/>
              <a:gd name="T33" fmla="*/ 1103 h 1475"/>
              <a:gd name="T34" fmla="*/ 577 w 1964"/>
              <a:gd name="T35" fmla="*/ 1295 h 1475"/>
              <a:gd name="T36" fmla="*/ 607 w 1964"/>
              <a:gd name="T37" fmla="*/ 1121 h 1475"/>
              <a:gd name="T38" fmla="*/ 643 w 1964"/>
              <a:gd name="T39" fmla="*/ 1199 h 1475"/>
              <a:gd name="T40" fmla="*/ 673 w 1964"/>
              <a:gd name="T41" fmla="*/ 1187 h 1475"/>
              <a:gd name="T42" fmla="*/ 709 w 1964"/>
              <a:gd name="T43" fmla="*/ 977 h 1475"/>
              <a:gd name="T44" fmla="*/ 739 w 1964"/>
              <a:gd name="T45" fmla="*/ 1025 h 1475"/>
              <a:gd name="T46" fmla="*/ 769 w 1964"/>
              <a:gd name="T47" fmla="*/ 1133 h 1475"/>
              <a:gd name="T48" fmla="*/ 805 w 1964"/>
              <a:gd name="T49" fmla="*/ 1001 h 1475"/>
              <a:gd name="T50" fmla="*/ 835 w 1964"/>
              <a:gd name="T51" fmla="*/ 1163 h 1475"/>
              <a:gd name="T52" fmla="*/ 865 w 1964"/>
              <a:gd name="T53" fmla="*/ 24 h 1475"/>
              <a:gd name="T54" fmla="*/ 901 w 1964"/>
              <a:gd name="T55" fmla="*/ 1067 h 1475"/>
              <a:gd name="T56" fmla="*/ 931 w 1964"/>
              <a:gd name="T57" fmla="*/ 1097 h 1475"/>
              <a:gd name="T58" fmla="*/ 961 w 1964"/>
              <a:gd name="T59" fmla="*/ 1091 h 1475"/>
              <a:gd name="T60" fmla="*/ 997 w 1964"/>
              <a:gd name="T61" fmla="*/ 1157 h 1475"/>
              <a:gd name="T62" fmla="*/ 1027 w 1964"/>
              <a:gd name="T63" fmla="*/ 1007 h 1475"/>
              <a:gd name="T64" fmla="*/ 1057 w 1964"/>
              <a:gd name="T65" fmla="*/ 1301 h 1475"/>
              <a:gd name="T66" fmla="*/ 1093 w 1964"/>
              <a:gd name="T67" fmla="*/ 1277 h 1475"/>
              <a:gd name="T68" fmla="*/ 1123 w 1964"/>
              <a:gd name="T69" fmla="*/ 1271 h 1475"/>
              <a:gd name="T70" fmla="*/ 1159 w 1964"/>
              <a:gd name="T71" fmla="*/ 1133 h 1475"/>
              <a:gd name="T72" fmla="*/ 1189 w 1964"/>
              <a:gd name="T73" fmla="*/ 1307 h 1475"/>
              <a:gd name="T74" fmla="*/ 1219 w 1964"/>
              <a:gd name="T75" fmla="*/ 1139 h 1475"/>
              <a:gd name="T76" fmla="*/ 1255 w 1964"/>
              <a:gd name="T77" fmla="*/ 1271 h 1475"/>
              <a:gd name="T78" fmla="*/ 1285 w 1964"/>
              <a:gd name="T79" fmla="*/ 1361 h 1475"/>
              <a:gd name="T80" fmla="*/ 1315 w 1964"/>
              <a:gd name="T81" fmla="*/ 737 h 1475"/>
              <a:gd name="T82" fmla="*/ 1351 w 1964"/>
              <a:gd name="T83" fmla="*/ 1313 h 1475"/>
              <a:gd name="T84" fmla="*/ 1381 w 1964"/>
              <a:gd name="T85" fmla="*/ 1319 h 1475"/>
              <a:gd name="T86" fmla="*/ 1411 w 1964"/>
              <a:gd name="T87" fmla="*/ 1247 h 1475"/>
              <a:gd name="T88" fmla="*/ 1447 w 1964"/>
              <a:gd name="T89" fmla="*/ 1271 h 1475"/>
              <a:gd name="T90" fmla="*/ 1471 w 1964"/>
              <a:gd name="T91" fmla="*/ 1271 h 1475"/>
              <a:gd name="T92" fmla="*/ 1507 w 1964"/>
              <a:gd name="T93" fmla="*/ 1295 h 1475"/>
              <a:gd name="T94" fmla="*/ 1537 w 1964"/>
              <a:gd name="T95" fmla="*/ 1385 h 1475"/>
              <a:gd name="T96" fmla="*/ 1567 w 1964"/>
              <a:gd name="T97" fmla="*/ 1151 h 1475"/>
              <a:gd name="T98" fmla="*/ 1603 w 1964"/>
              <a:gd name="T99" fmla="*/ 1307 h 1475"/>
              <a:gd name="T100" fmla="*/ 1633 w 1964"/>
              <a:gd name="T101" fmla="*/ 1085 h 1475"/>
              <a:gd name="T102" fmla="*/ 1669 w 1964"/>
              <a:gd name="T103" fmla="*/ 1325 h 1475"/>
              <a:gd name="T104" fmla="*/ 1699 w 1964"/>
              <a:gd name="T105" fmla="*/ 1379 h 1475"/>
              <a:gd name="T106" fmla="*/ 1729 w 1964"/>
              <a:gd name="T107" fmla="*/ 1229 h 1475"/>
              <a:gd name="T108" fmla="*/ 1765 w 1964"/>
              <a:gd name="T109" fmla="*/ 1343 h 1475"/>
              <a:gd name="T110" fmla="*/ 1796 w 1964"/>
              <a:gd name="T111" fmla="*/ 1367 h 1475"/>
              <a:gd name="T112" fmla="*/ 1826 w 1964"/>
              <a:gd name="T113" fmla="*/ 1265 h 1475"/>
              <a:gd name="T114" fmla="*/ 1862 w 1964"/>
              <a:gd name="T115" fmla="*/ 1343 h 1475"/>
              <a:gd name="T116" fmla="*/ 1892 w 1964"/>
              <a:gd name="T117" fmla="*/ 1391 h 1475"/>
              <a:gd name="T118" fmla="*/ 1922 w 1964"/>
              <a:gd name="T119" fmla="*/ 1277 h 1475"/>
              <a:gd name="T120" fmla="*/ 1958 w 1964"/>
              <a:gd name="T121" fmla="*/ 1367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4" h="1475">
                <a:moveTo>
                  <a:pt x="0" y="1457"/>
                </a:moveTo>
                <a:lnTo>
                  <a:pt x="0" y="1469"/>
                </a:lnTo>
                <a:lnTo>
                  <a:pt x="0" y="1373"/>
                </a:lnTo>
                <a:lnTo>
                  <a:pt x="6" y="1445"/>
                </a:lnTo>
                <a:lnTo>
                  <a:pt x="6" y="1475"/>
                </a:lnTo>
                <a:lnTo>
                  <a:pt x="6" y="1421"/>
                </a:lnTo>
                <a:lnTo>
                  <a:pt x="12" y="1445"/>
                </a:lnTo>
                <a:lnTo>
                  <a:pt x="12" y="1475"/>
                </a:lnTo>
                <a:lnTo>
                  <a:pt x="12" y="1403"/>
                </a:lnTo>
                <a:lnTo>
                  <a:pt x="18" y="1463"/>
                </a:lnTo>
                <a:lnTo>
                  <a:pt x="18" y="1469"/>
                </a:lnTo>
                <a:lnTo>
                  <a:pt x="18" y="1253"/>
                </a:lnTo>
                <a:lnTo>
                  <a:pt x="24" y="1463"/>
                </a:lnTo>
                <a:lnTo>
                  <a:pt x="24" y="1475"/>
                </a:lnTo>
                <a:lnTo>
                  <a:pt x="24" y="1379"/>
                </a:lnTo>
                <a:lnTo>
                  <a:pt x="30" y="1433"/>
                </a:lnTo>
                <a:lnTo>
                  <a:pt x="30" y="1469"/>
                </a:lnTo>
                <a:lnTo>
                  <a:pt x="30" y="1307"/>
                </a:lnTo>
                <a:lnTo>
                  <a:pt x="36" y="1433"/>
                </a:lnTo>
                <a:lnTo>
                  <a:pt x="36" y="1469"/>
                </a:lnTo>
                <a:lnTo>
                  <a:pt x="36" y="1319"/>
                </a:lnTo>
                <a:lnTo>
                  <a:pt x="42" y="1397"/>
                </a:lnTo>
                <a:lnTo>
                  <a:pt x="42" y="1457"/>
                </a:lnTo>
                <a:lnTo>
                  <a:pt x="42" y="1337"/>
                </a:lnTo>
                <a:lnTo>
                  <a:pt x="48" y="1433"/>
                </a:lnTo>
                <a:lnTo>
                  <a:pt x="48" y="1457"/>
                </a:lnTo>
                <a:lnTo>
                  <a:pt x="48" y="1367"/>
                </a:lnTo>
                <a:lnTo>
                  <a:pt x="54" y="1403"/>
                </a:lnTo>
                <a:lnTo>
                  <a:pt x="54" y="1451"/>
                </a:lnTo>
                <a:lnTo>
                  <a:pt x="54" y="1055"/>
                </a:lnTo>
                <a:lnTo>
                  <a:pt x="60" y="1439"/>
                </a:lnTo>
                <a:lnTo>
                  <a:pt x="60" y="1451"/>
                </a:lnTo>
                <a:lnTo>
                  <a:pt x="60" y="1343"/>
                </a:lnTo>
                <a:lnTo>
                  <a:pt x="66" y="1403"/>
                </a:lnTo>
                <a:lnTo>
                  <a:pt x="66" y="1445"/>
                </a:lnTo>
                <a:lnTo>
                  <a:pt x="66" y="1187"/>
                </a:lnTo>
                <a:lnTo>
                  <a:pt x="72" y="1391"/>
                </a:lnTo>
                <a:lnTo>
                  <a:pt x="72" y="1451"/>
                </a:lnTo>
                <a:lnTo>
                  <a:pt x="72" y="1361"/>
                </a:lnTo>
                <a:lnTo>
                  <a:pt x="78" y="1409"/>
                </a:lnTo>
                <a:lnTo>
                  <a:pt x="78" y="1457"/>
                </a:lnTo>
                <a:lnTo>
                  <a:pt x="78" y="1355"/>
                </a:lnTo>
                <a:lnTo>
                  <a:pt x="84" y="1415"/>
                </a:lnTo>
                <a:lnTo>
                  <a:pt x="84" y="1445"/>
                </a:lnTo>
                <a:lnTo>
                  <a:pt x="84" y="1319"/>
                </a:lnTo>
                <a:lnTo>
                  <a:pt x="90" y="1373"/>
                </a:lnTo>
                <a:lnTo>
                  <a:pt x="90" y="1439"/>
                </a:lnTo>
                <a:lnTo>
                  <a:pt x="90" y="1295"/>
                </a:lnTo>
                <a:lnTo>
                  <a:pt x="96" y="1373"/>
                </a:lnTo>
                <a:lnTo>
                  <a:pt x="96" y="1415"/>
                </a:lnTo>
                <a:lnTo>
                  <a:pt x="96" y="905"/>
                </a:lnTo>
                <a:lnTo>
                  <a:pt x="102" y="1229"/>
                </a:lnTo>
                <a:lnTo>
                  <a:pt x="102" y="1433"/>
                </a:lnTo>
                <a:lnTo>
                  <a:pt x="102" y="1229"/>
                </a:lnTo>
                <a:lnTo>
                  <a:pt x="108" y="1361"/>
                </a:lnTo>
                <a:lnTo>
                  <a:pt x="108" y="1433"/>
                </a:lnTo>
                <a:lnTo>
                  <a:pt x="108" y="1301"/>
                </a:lnTo>
                <a:lnTo>
                  <a:pt x="114" y="1403"/>
                </a:lnTo>
                <a:lnTo>
                  <a:pt x="114" y="1427"/>
                </a:lnTo>
                <a:lnTo>
                  <a:pt x="114" y="1319"/>
                </a:lnTo>
                <a:lnTo>
                  <a:pt x="120" y="1385"/>
                </a:lnTo>
                <a:lnTo>
                  <a:pt x="120" y="1415"/>
                </a:lnTo>
                <a:lnTo>
                  <a:pt x="120" y="1193"/>
                </a:lnTo>
                <a:lnTo>
                  <a:pt x="126" y="1277"/>
                </a:lnTo>
                <a:lnTo>
                  <a:pt x="126" y="1409"/>
                </a:lnTo>
                <a:lnTo>
                  <a:pt x="126" y="803"/>
                </a:lnTo>
                <a:lnTo>
                  <a:pt x="132" y="1397"/>
                </a:lnTo>
                <a:lnTo>
                  <a:pt x="132" y="1421"/>
                </a:lnTo>
                <a:lnTo>
                  <a:pt x="132" y="1247"/>
                </a:lnTo>
                <a:lnTo>
                  <a:pt x="138" y="1397"/>
                </a:lnTo>
                <a:lnTo>
                  <a:pt x="138" y="1421"/>
                </a:lnTo>
                <a:lnTo>
                  <a:pt x="138" y="1307"/>
                </a:lnTo>
                <a:lnTo>
                  <a:pt x="144" y="1415"/>
                </a:lnTo>
                <a:lnTo>
                  <a:pt x="144" y="1421"/>
                </a:lnTo>
                <a:lnTo>
                  <a:pt x="144" y="1277"/>
                </a:lnTo>
                <a:lnTo>
                  <a:pt x="150" y="1355"/>
                </a:lnTo>
                <a:lnTo>
                  <a:pt x="150" y="1415"/>
                </a:lnTo>
                <a:lnTo>
                  <a:pt x="150" y="1169"/>
                </a:lnTo>
                <a:lnTo>
                  <a:pt x="156" y="1241"/>
                </a:lnTo>
                <a:lnTo>
                  <a:pt x="156" y="1397"/>
                </a:lnTo>
                <a:lnTo>
                  <a:pt x="156" y="546"/>
                </a:lnTo>
                <a:lnTo>
                  <a:pt x="162" y="1373"/>
                </a:lnTo>
                <a:lnTo>
                  <a:pt x="162" y="1409"/>
                </a:lnTo>
                <a:lnTo>
                  <a:pt x="162" y="1235"/>
                </a:lnTo>
                <a:lnTo>
                  <a:pt x="168" y="1283"/>
                </a:lnTo>
                <a:lnTo>
                  <a:pt x="168" y="1409"/>
                </a:lnTo>
                <a:lnTo>
                  <a:pt x="168" y="1277"/>
                </a:lnTo>
                <a:lnTo>
                  <a:pt x="174" y="1391"/>
                </a:lnTo>
                <a:lnTo>
                  <a:pt x="174" y="1415"/>
                </a:lnTo>
                <a:lnTo>
                  <a:pt x="174" y="1241"/>
                </a:lnTo>
                <a:lnTo>
                  <a:pt x="180" y="1373"/>
                </a:lnTo>
                <a:lnTo>
                  <a:pt x="180" y="1415"/>
                </a:lnTo>
                <a:lnTo>
                  <a:pt x="180" y="1217"/>
                </a:lnTo>
                <a:lnTo>
                  <a:pt x="186" y="1337"/>
                </a:lnTo>
                <a:lnTo>
                  <a:pt x="186" y="1391"/>
                </a:lnTo>
                <a:lnTo>
                  <a:pt x="186" y="546"/>
                </a:lnTo>
                <a:lnTo>
                  <a:pt x="192" y="1289"/>
                </a:lnTo>
                <a:lnTo>
                  <a:pt x="192" y="1397"/>
                </a:lnTo>
                <a:lnTo>
                  <a:pt x="192" y="1253"/>
                </a:lnTo>
                <a:lnTo>
                  <a:pt x="198" y="1343"/>
                </a:lnTo>
                <a:lnTo>
                  <a:pt x="198" y="1415"/>
                </a:lnTo>
                <a:lnTo>
                  <a:pt x="198" y="1235"/>
                </a:lnTo>
                <a:lnTo>
                  <a:pt x="204" y="1349"/>
                </a:lnTo>
                <a:lnTo>
                  <a:pt x="204" y="1415"/>
                </a:lnTo>
                <a:lnTo>
                  <a:pt x="204" y="1295"/>
                </a:lnTo>
                <a:lnTo>
                  <a:pt x="210" y="1361"/>
                </a:lnTo>
                <a:lnTo>
                  <a:pt x="210" y="1409"/>
                </a:lnTo>
                <a:lnTo>
                  <a:pt x="210" y="1259"/>
                </a:lnTo>
                <a:lnTo>
                  <a:pt x="216" y="1307"/>
                </a:lnTo>
                <a:lnTo>
                  <a:pt x="216" y="1391"/>
                </a:lnTo>
                <a:lnTo>
                  <a:pt x="216" y="743"/>
                </a:lnTo>
                <a:lnTo>
                  <a:pt x="222" y="677"/>
                </a:lnTo>
                <a:lnTo>
                  <a:pt x="222" y="1391"/>
                </a:lnTo>
                <a:lnTo>
                  <a:pt x="222" y="402"/>
                </a:lnTo>
                <a:lnTo>
                  <a:pt x="228" y="1355"/>
                </a:lnTo>
                <a:lnTo>
                  <a:pt x="228" y="1391"/>
                </a:lnTo>
                <a:lnTo>
                  <a:pt x="228" y="1235"/>
                </a:lnTo>
                <a:lnTo>
                  <a:pt x="234" y="1325"/>
                </a:lnTo>
                <a:lnTo>
                  <a:pt x="234" y="1385"/>
                </a:lnTo>
                <a:lnTo>
                  <a:pt x="234" y="1055"/>
                </a:lnTo>
                <a:lnTo>
                  <a:pt x="240" y="1343"/>
                </a:lnTo>
                <a:lnTo>
                  <a:pt x="240" y="1403"/>
                </a:lnTo>
                <a:lnTo>
                  <a:pt x="240" y="1253"/>
                </a:lnTo>
                <a:lnTo>
                  <a:pt x="246" y="1343"/>
                </a:lnTo>
                <a:lnTo>
                  <a:pt x="246" y="1397"/>
                </a:lnTo>
                <a:lnTo>
                  <a:pt x="246" y="480"/>
                </a:lnTo>
                <a:lnTo>
                  <a:pt x="252" y="1163"/>
                </a:lnTo>
                <a:lnTo>
                  <a:pt x="252" y="1373"/>
                </a:lnTo>
                <a:lnTo>
                  <a:pt x="252" y="342"/>
                </a:lnTo>
                <a:lnTo>
                  <a:pt x="252" y="462"/>
                </a:lnTo>
                <a:lnTo>
                  <a:pt x="258" y="324"/>
                </a:lnTo>
                <a:lnTo>
                  <a:pt x="258" y="1361"/>
                </a:lnTo>
                <a:lnTo>
                  <a:pt x="258" y="324"/>
                </a:lnTo>
                <a:lnTo>
                  <a:pt x="264" y="1361"/>
                </a:lnTo>
                <a:lnTo>
                  <a:pt x="264" y="1385"/>
                </a:lnTo>
                <a:lnTo>
                  <a:pt x="264" y="1241"/>
                </a:lnTo>
                <a:lnTo>
                  <a:pt x="270" y="1325"/>
                </a:lnTo>
                <a:lnTo>
                  <a:pt x="270" y="1385"/>
                </a:lnTo>
                <a:lnTo>
                  <a:pt x="270" y="1115"/>
                </a:lnTo>
                <a:lnTo>
                  <a:pt x="276" y="1283"/>
                </a:lnTo>
                <a:lnTo>
                  <a:pt x="276" y="1403"/>
                </a:lnTo>
                <a:lnTo>
                  <a:pt x="276" y="1205"/>
                </a:lnTo>
                <a:lnTo>
                  <a:pt x="282" y="1337"/>
                </a:lnTo>
                <a:lnTo>
                  <a:pt x="282" y="1379"/>
                </a:lnTo>
                <a:lnTo>
                  <a:pt x="282" y="1229"/>
                </a:lnTo>
                <a:lnTo>
                  <a:pt x="288" y="1331"/>
                </a:lnTo>
                <a:lnTo>
                  <a:pt x="288" y="1361"/>
                </a:lnTo>
                <a:lnTo>
                  <a:pt x="288" y="1139"/>
                </a:lnTo>
                <a:lnTo>
                  <a:pt x="294" y="1283"/>
                </a:lnTo>
                <a:lnTo>
                  <a:pt x="294" y="1361"/>
                </a:lnTo>
                <a:lnTo>
                  <a:pt x="294" y="282"/>
                </a:lnTo>
                <a:lnTo>
                  <a:pt x="300" y="1319"/>
                </a:lnTo>
                <a:lnTo>
                  <a:pt x="300" y="1373"/>
                </a:lnTo>
                <a:lnTo>
                  <a:pt x="300" y="1193"/>
                </a:lnTo>
                <a:lnTo>
                  <a:pt x="306" y="1331"/>
                </a:lnTo>
                <a:lnTo>
                  <a:pt x="306" y="1373"/>
                </a:lnTo>
                <a:lnTo>
                  <a:pt x="306" y="1061"/>
                </a:lnTo>
                <a:lnTo>
                  <a:pt x="312" y="1133"/>
                </a:lnTo>
                <a:lnTo>
                  <a:pt x="312" y="1373"/>
                </a:lnTo>
                <a:lnTo>
                  <a:pt x="312" y="1097"/>
                </a:lnTo>
                <a:lnTo>
                  <a:pt x="318" y="1373"/>
                </a:lnTo>
                <a:lnTo>
                  <a:pt x="318" y="1169"/>
                </a:lnTo>
                <a:lnTo>
                  <a:pt x="324" y="1331"/>
                </a:lnTo>
                <a:lnTo>
                  <a:pt x="324" y="1373"/>
                </a:lnTo>
                <a:lnTo>
                  <a:pt x="324" y="1241"/>
                </a:lnTo>
                <a:lnTo>
                  <a:pt x="330" y="1265"/>
                </a:lnTo>
                <a:lnTo>
                  <a:pt x="330" y="1343"/>
                </a:lnTo>
                <a:lnTo>
                  <a:pt x="330" y="1133"/>
                </a:lnTo>
                <a:lnTo>
                  <a:pt x="336" y="1229"/>
                </a:lnTo>
                <a:lnTo>
                  <a:pt x="336" y="1343"/>
                </a:lnTo>
                <a:lnTo>
                  <a:pt x="336" y="252"/>
                </a:lnTo>
                <a:lnTo>
                  <a:pt x="342" y="1289"/>
                </a:lnTo>
                <a:lnTo>
                  <a:pt x="342" y="1343"/>
                </a:lnTo>
                <a:lnTo>
                  <a:pt x="342" y="1193"/>
                </a:lnTo>
                <a:lnTo>
                  <a:pt x="348" y="1337"/>
                </a:lnTo>
                <a:lnTo>
                  <a:pt x="348" y="1355"/>
                </a:lnTo>
                <a:lnTo>
                  <a:pt x="348" y="1163"/>
                </a:lnTo>
                <a:lnTo>
                  <a:pt x="354" y="1271"/>
                </a:lnTo>
                <a:lnTo>
                  <a:pt x="354" y="1361"/>
                </a:lnTo>
                <a:lnTo>
                  <a:pt x="354" y="1211"/>
                </a:lnTo>
                <a:lnTo>
                  <a:pt x="360" y="1313"/>
                </a:lnTo>
                <a:lnTo>
                  <a:pt x="360" y="1367"/>
                </a:lnTo>
                <a:lnTo>
                  <a:pt x="360" y="1223"/>
                </a:lnTo>
                <a:lnTo>
                  <a:pt x="366" y="1277"/>
                </a:lnTo>
                <a:lnTo>
                  <a:pt x="366" y="1361"/>
                </a:lnTo>
                <a:lnTo>
                  <a:pt x="366" y="1199"/>
                </a:lnTo>
                <a:lnTo>
                  <a:pt x="373" y="1337"/>
                </a:lnTo>
                <a:lnTo>
                  <a:pt x="373" y="1343"/>
                </a:lnTo>
                <a:lnTo>
                  <a:pt x="373" y="1067"/>
                </a:lnTo>
                <a:lnTo>
                  <a:pt x="379" y="1277"/>
                </a:lnTo>
                <a:lnTo>
                  <a:pt x="379" y="1307"/>
                </a:lnTo>
                <a:lnTo>
                  <a:pt x="379" y="318"/>
                </a:lnTo>
                <a:lnTo>
                  <a:pt x="385" y="1265"/>
                </a:lnTo>
                <a:lnTo>
                  <a:pt x="385" y="1331"/>
                </a:lnTo>
                <a:lnTo>
                  <a:pt x="385" y="1205"/>
                </a:lnTo>
                <a:lnTo>
                  <a:pt x="391" y="1271"/>
                </a:lnTo>
                <a:lnTo>
                  <a:pt x="391" y="1331"/>
                </a:lnTo>
                <a:lnTo>
                  <a:pt x="391" y="1133"/>
                </a:lnTo>
                <a:lnTo>
                  <a:pt x="397" y="1289"/>
                </a:lnTo>
                <a:lnTo>
                  <a:pt x="397" y="1337"/>
                </a:lnTo>
                <a:lnTo>
                  <a:pt x="397" y="1061"/>
                </a:lnTo>
                <a:lnTo>
                  <a:pt x="403" y="1331"/>
                </a:lnTo>
                <a:lnTo>
                  <a:pt x="403" y="1349"/>
                </a:lnTo>
                <a:lnTo>
                  <a:pt x="403" y="1175"/>
                </a:lnTo>
                <a:lnTo>
                  <a:pt x="409" y="1277"/>
                </a:lnTo>
                <a:lnTo>
                  <a:pt x="409" y="1325"/>
                </a:lnTo>
                <a:lnTo>
                  <a:pt x="409" y="1049"/>
                </a:lnTo>
                <a:lnTo>
                  <a:pt x="415" y="1271"/>
                </a:lnTo>
                <a:lnTo>
                  <a:pt x="415" y="1331"/>
                </a:lnTo>
                <a:lnTo>
                  <a:pt x="415" y="1199"/>
                </a:lnTo>
                <a:lnTo>
                  <a:pt x="421" y="1265"/>
                </a:lnTo>
                <a:lnTo>
                  <a:pt x="421" y="1313"/>
                </a:lnTo>
                <a:lnTo>
                  <a:pt x="421" y="1037"/>
                </a:lnTo>
                <a:lnTo>
                  <a:pt x="427" y="1181"/>
                </a:lnTo>
                <a:lnTo>
                  <a:pt x="427" y="1307"/>
                </a:lnTo>
                <a:lnTo>
                  <a:pt x="427" y="396"/>
                </a:lnTo>
                <a:lnTo>
                  <a:pt x="433" y="1199"/>
                </a:lnTo>
                <a:lnTo>
                  <a:pt x="433" y="1313"/>
                </a:lnTo>
                <a:lnTo>
                  <a:pt x="433" y="1103"/>
                </a:lnTo>
                <a:lnTo>
                  <a:pt x="439" y="1307"/>
                </a:lnTo>
                <a:lnTo>
                  <a:pt x="439" y="1085"/>
                </a:lnTo>
                <a:lnTo>
                  <a:pt x="445" y="1205"/>
                </a:lnTo>
                <a:lnTo>
                  <a:pt x="445" y="1331"/>
                </a:lnTo>
                <a:lnTo>
                  <a:pt x="445" y="1199"/>
                </a:lnTo>
                <a:lnTo>
                  <a:pt x="451" y="1307"/>
                </a:lnTo>
                <a:lnTo>
                  <a:pt x="451" y="989"/>
                </a:lnTo>
                <a:lnTo>
                  <a:pt x="457" y="1211"/>
                </a:lnTo>
                <a:lnTo>
                  <a:pt x="457" y="1319"/>
                </a:lnTo>
                <a:lnTo>
                  <a:pt x="457" y="1169"/>
                </a:lnTo>
                <a:lnTo>
                  <a:pt x="463" y="1235"/>
                </a:lnTo>
                <a:lnTo>
                  <a:pt x="463" y="1331"/>
                </a:lnTo>
                <a:lnTo>
                  <a:pt x="463" y="1169"/>
                </a:lnTo>
                <a:lnTo>
                  <a:pt x="469" y="1283"/>
                </a:lnTo>
                <a:lnTo>
                  <a:pt x="469" y="1295"/>
                </a:lnTo>
                <a:lnTo>
                  <a:pt x="469" y="1079"/>
                </a:lnTo>
                <a:lnTo>
                  <a:pt x="475" y="1187"/>
                </a:lnTo>
                <a:lnTo>
                  <a:pt x="475" y="1259"/>
                </a:lnTo>
                <a:lnTo>
                  <a:pt x="475" y="408"/>
                </a:lnTo>
                <a:lnTo>
                  <a:pt x="481" y="1181"/>
                </a:lnTo>
                <a:lnTo>
                  <a:pt x="481" y="1301"/>
                </a:lnTo>
                <a:lnTo>
                  <a:pt x="481" y="1163"/>
                </a:lnTo>
                <a:lnTo>
                  <a:pt x="487" y="1205"/>
                </a:lnTo>
                <a:lnTo>
                  <a:pt x="487" y="1325"/>
                </a:lnTo>
                <a:lnTo>
                  <a:pt x="487" y="1169"/>
                </a:lnTo>
                <a:lnTo>
                  <a:pt x="493" y="1277"/>
                </a:lnTo>
                <a:lnTo>
                  <a:pt x="493" y="1295"/>
                </a:lnTo>
                <a:lnTo>
                  <a:pt x="493" y="929"/>
                </a:lnTo>
                <a:lnTo>
                  <a:pt x="499" y="1169"/>
                </a:lnTo>
                <a:lnTo>
                  <a:pt x="499" y="1271"/>
                </a:lnTo>
                <a:lnTo>
                  <a:pt x="499" y="1049"/>
                </a:lnTo>
                <a:lnTo>
                  <a:pt x="505" y="1187"/>
                </a:lnTo>
                <a:lnTo>
                  <a:pt x="505" y="1295"/>
                </a:lnTo>
                <a:lnTo>
                  <a:pt x="505" y="1127"/>
                </a:lnTo>
                <a:lnTo>
                  <a:pt x="511" y="1181"/>
                </a:lnTo>
                <a:lnTo>
                  <a:pt x="511" y="1325"/>
                </a:lnTo>
                <a:lnTo>
                  <a:pt x="511" y="1157"/>
                </a:lnTo>
                <a:lnTo>
                  <a:pt x="517" y="1247"/>
                </a:lnTo>
                <a:lnTo>
                  <a:pt x="517" y="1277"/>
                </a:lnTo>
                <a:lnTo>
                  <a:pt x="517" y="833"/>
                </a:lnTo>
                <a:lnTo>
                  <a:pt x="523" y="1217"/>
                </a:lnTo>
                <a:lnTo>
                  <a:pt x="523" y="1247"/>
                </a:lnTo>
                <a:lnTo>
                  <a:pt x="523" y="1073"/>
                </a:lnTo>
                <a:lnTo>
                  <a:pt x="529" y="1199"/>
                </a:lnTo>
                <a:lnTo>
                  <a:pt x="529" y="1253"/>
                </a:lnTo>
                <a:lnTo>
                  <a:pt x="529" y="522"/>
                </a:lnTo>
                <a:lnTo>
                  <a:pt x="535" y="1229"/>
                </a:lnTo>
                <a:lnTo>
                  <a:pt x="535" y="1277"/>
                </a:lnTo>
                <a:lnTo>
                  <a:pt x="535" y="941"/>
                </a:lnTo>
                <a:lnTo>
                  <a:pt x="541" y="1013"/>
                </a:lnTo>
                <a:lnTo>
                  <a:pt x="541" y="1229"/>
                </a:lnTo>
                <a:lnTo>
                  <a:pt x="541" y="767"/>
                </a:lnTo>
                <a:lnTo>
                  <a:pt x="547" y="1103"/>
                </a:lnTo>
                <a:lnTo>
                  <a:pt x="547" y="1271"/>
                </a:lnTo>
                <a:lnTo>
                  <a:pt x="547" y="983"/>
                </a:lnTo>
                <a:lnTo>
                  <a:pt x="553" y="1199"/>
                </a:lnTo>
                <a:lnTo>
                  <a:pt x="553" y="1301"/>
                </a:lnTo>
                <a:lnTo>
                  <a:pt x="553" y="1139"/>
                </a:lnTo>
                <a:lnTo>
                  <a:pt x="559" y="1235"/>
                </a:lnTo>
                <a:lnTo>
                  <a:pt x="559" y="1295"/>
                </a:lnTo>
                <a:lnTo>
                  <a:pt x="559" y="1019"/>
                </a:lnTo>
                <a:lnTo>
                  <a:pt x="565" y="1211"/>
                </a:lnTo>
                <a:lnTo>
                  <a:pt x="565" y="1271"/>
                </a:lnTo>
                <a:lnTo>
                  <a:pt x="565" y="659"/>
                </a:lnTo>
                <a:lnTo>
                  <a:pt x="571" y="1055"/>
                </a:lnTo>
                <a:lnTo>
                  <a:pt x="571" y="1235"/>
                </a:lnTo>
                <a:lnTo>
                  <a:pt x="571" y="965"/>
                </a:lnTo>
                <a:lnTo>
                  <a:pt x="577" y="1145"/>
                </a:lnTo>
                <a:lnTo>
                  <a:pt x="577" y="1295"/>
                </a:lnTo>
                <a:lnTo>
                  <a:pt x="577" y="1079"/>
                </a:lnTo>
                <a:lnTo>
                  <a:pt x="583" y="1235"/>
                </a:lnTo>
                <a:lnTo>
                  <a:pt x="583" y="1301"/>
                </a:lnTo>
                <a:lnTo>
                  <a:pt x="583" y="1085"/>
                </a:lnTo>
                <a:lnTo>
                  <a:pt x="589" y="1187"/>
                </a:lnTo>
                <a:lnTo>
                  <a:pt x="589" y="1259"/>
                </a:lnTo>
                <a:lnTo>
                  <a:pt x="589" y="611"/>
                </a:lnTo>
                <a:lnTo>
                  <a:pt x="595" y="887"/>
                </a:lnTo>
                <a:lnTo>
                  <a:pt x="595" y="1247"/>
                </a:lnTo>
                <a:lnTo>
                  <a:pt x="595" y="827"/>
                </a:lnTo>
                <a:lnTo>
                  <a:pt x="601" y="1205"/>
                </a:lnTo>
                <a:lnTo>
                  <a:pt x="601" y="1253"/>
                </a:lnTo>
                <a:lnTo>
                  <a:pt x="601" y="1073"/>
                </a:lnTo>
                <a:lnTo>
                  <a:pt x="607" y="1223"/>
                </a:lnTo>
                <a:lnTo>
                  <a:pt x="607" y="1289"/>
                </a:lnTo>
                <a:lnTo>
                  <a:pt x="607" y="1121"/>
                </a:lnTo>
                <a:lnTo>
                  <a:pt x="613" y="1247"/>
                </a:lnTo>
                <a:lnTo>
                  <a:pt x="613" y="1271"/>
                </a:lnTo>
                <a:lnTo>
                  <a:pt x="613" y="1043"/>
                </a:lnTo>
                <a:lnTo>
                  <a:pt x="619" y="1151"/>
                </a:lnTo>
                <a:lnTo>
                  <a:pt x="619" y="1205"/>
                </a:lnTo>
                <a:lnTo>
                  <a:pt x="619" y="516"/>
                </a:lnTo>
                <a:lnTo>
                  <a:pt x="625" y="1019"/>
                </a:lnTo>
                <a:lnTo>
                  <a:pt x="625" y="1247"/>
                </a:lnTo>
                <a:lnTo>
                  <a:pt x="625" y="929"/>
                </a:lnTo>
                <a:lnTo>
                  <a:pt x="631" y="1217"/>
                </a:lnTo>
                <a:lnTo>
                  <a:pt x="631" y="1289"/>
                </a:lnTo>
                <a:lnTo>
                  <a:pt x="631" y="1127"/>
                </a:lnTo>
                <a:lnTo>
                  <a:pt x="637" y="1223"/>
                </a:lnTo>
                <a:lnTo>
                  <a:pt x="637" y="1277"/>
                </a:lnTo>
                <a:lnTo>
                  <a:pt x="637" y="1043"/>
                </a:lnTo>
                <a:lnTo>
                  <a:pt x="643" y="1199"/>
                </a:lnTo>
                <a:lnTo>
                  <a:pt x="643" y="1253"/>
                </a:lnTo>
                <a:lnTo>
                  <a:pt x="643" y="498"/>
                </a:lnTo>
                <a:lnTo>
                  <a:pt x="649" y="1049"/>
                </a:lnTo>
                <a:lnTo>
                  <a:pt x="649" y="1163"/>
                </a:lnTo>
                <a:lnTo>
                  <a:pt x="649" y="701"/>
                </a:lnTo>
                <a:lnTo>
                  <a:pt x="655" y="1073"/>
                </a:lnTo>
                <a:lnTo>
                  <a:pt x="655" y="1253"/>
                </a:lnTo>
                <a:lnTo>
                  <a:pt x="655" y="1049"/>
                </a:lnTo>
                <a:lnTo>
                  <a:pt x="661" y="1169"/>
                </a:lnTo>
                <a:lnTo>
                  <a:pt x="661" y="1271"/>
                </a:lnTo>
                <a:lnTo>
                  <a:pt x="661" y="1115"/>
                </a:lnTo>
                <a:lnTo>
                  <a:pt x="667" y="1229"/>
                </a:lnTo>
                <a:lnTo>
                  <a:pt x="667" y="1277"/>
                </a:lnTo>
                <a:lnTo>
                  <a:pt x="667" y="1079"/>
                </a:lnTo>
                <a:lnTo>
                  <a:pt x="673" y="1127"/>
                </a:lnTo>
                <a:lnTo>
                  <a:pt x="673" y="1187"/>
                </a:lnTo>
                <a:lnTo>
                  <a:pt x="673" y="330"/>
                </a:lnTo>
                <a:lnTo>
                  <a:pt x="679" y="893"/>
                </a:lnTo>
                <a:lnTo>
                  <a:pt x="679" y="1223"/>
                </a:lnTo>
                <a:lnTo>
                  <a:pt x="679" y="869"/>
                </a:lnTo>
                <a:lnTo>
                  <a:pt x="685" y="1163"/>
                </a:lnTo>
                <a:lnTo>
                  <a:pt x="685" y="1271"/>
                </a:lnTo>
                <a:lnTo>
                  <a:pt x="685" y="1055"/>
                </a:lnTo>
                <a:lnTo>
                  <a:pt x="691" y="1223"/>
                </a:lnTo>
                <a:lnTo>
                  <a:pt x="691" y="1277"/>
                </a:lnTo>
                <a:lnTo>
                  <a:pt x="691" y="1121"/>
                </a:lnTo>
                <a:lnTo>
                  <a:pt x="697" y="1271"/>
                </a:lnTo>
                <a:lnTo>
                  <a:pt x="697" y="995"/>
                </a:lnTo>
                <a:lnTo>
                  <a:pt x="703" y="1061"/>
                </a:lnTo>
                <a:lnTo>
                  <a:pt x="703" y="1169"/>
                </a:lnTo>
                <a:lnTo>
                  <a:pt x="703" y="276"/>
                </a:lnTo>
                <a:lnTo>
                  <a:pt x="709" y="977"/>
                </a:lnTo>
                <a:lnTo>
                  <a:pt x="709" y="1181"/>
                </a:lnTo>
                <a:lnTo>
                  <a:pt x="709" y="941"/>
                </a:lnTo>
                <a:lnTo>
                  <a:pt x="715" y="1085"/>
                </a:lnTo>
                <a:lnTo>
                  <a:pt x="715" y="1241"/>
                </a:lnTo>
                <a:lnTo>
                  <a:pt x="715" y="1013"/>
                </a:lnTo>
                <a:lnTo>
                  <a:pt x="721" y="1121"/>
                </a:lnTo>
                <a:lnTo>
                  <a:pt x="721" y="1241"/>
                </a:lnTo>
                <a:lnTo>
                  <a:pt x="721" y="743"/>
                </a:lnTo>
                <a:lnTo>
                  <a:pt x="727" y="1187"/>
                </a:lnTo>
                <a:lnTo>
                  <a:pt x="727" y="1247"/>
                </a:lnTo>
                <a:lnTo>
                  <a:pt x="727" y="1037"/>
                </a:lnTo>
                <a:lnTo>
                  <a:pt x="727" y="1049"/>
                </a:lnTo>
                <a:lnTo>
                  <a:pt x="733" y="1019"/>
                </a:lnTo>
                <a:lnTo>
                  <a:pt x="733" y="1169"/>
                </a:lnTo>
                <a:lnTo>
                  <a:pt x="733" y="120"/>
                </a:lnTo>
                <a:lnTo>
                  <a:pt x="739" y="1025"/>
                </a:lnTo>
                <a:lnTo>
                  <a:pt x="739" y="1193"/>
                </a:lnTo>
                <a:lnTo>
                  <a:pt x="739" y="815"/>
                </a:lnTo>
                <a:lnTo>
                  <a:pt x="745" y="1157"/>
                </a:lnTo>
                <a:lnTo>
                  <a:pt x="745" y="1217"/>
                </a:lnTo>
                <a:lnTo>
                  <a:pt x="745" y="1019"/>
                </a:lnTo>
                <a:lnTo>
                  <a:pt x="751" y="1085"/>
                </a:lnTo>
                <a:lnTo>
                  <a:pt x="751" y="1259"/>
                </a:lnTo>
                <a:lnTo>
                  <a:pt x="751" y="1085"/>
                </a:lnTo>
                <a:lnTo>
                  <a:pt x="757" y="1181"/>
                </a:lnTo>
                <a:lnTo>
                  <a:pt x="757" y="1223"/>
                </a:lnTo>
                <a:lnTo>
                  <a:pt x="757" y="1061"/>
                </a:lnTo>
                <a:lnTo>
                  <a:pt x="763" y="1139"/>
                </a:lnTo>
                <a:lnTo>
                  <a:pt x="763" y="1193"/>
                </a:lnTo>
                <a:lnTo>
                  <a:pt x="763" y="180"/>
                </a:lnTo>
                <a:lnTo>
                  <a:pt x="769" y="995"/>
                </a:lnTo>
                <a:lnTo>
                  <a:pt x="769" y="1133"/>
                </a:lnTo>
                <a:lnTo>
                  <a:pt x="769" y="779"/>
                </a:lnTo>
                <a:lnTo>
                  <a:pt x="775" y="1127"/>
                </a:lnTo>
                <a:lnTo>
                  <a:pt x="775" y="1229"/>
                </a:lnTo>
                <a:lnTo>
                  <a:pt x="775" y="1019"/>
                </a:lnTo>
                <a:lnTo>
                  <a:pt x="781" y="1187"/>
                </a:lnTo>
                <a:lnTo>
                  <a:pt x="781" y="1259"/>
                </a:lnTo>
                <a:lnTo>
                  <a:pt x="781" y="1055"/>
                </a:lnTo>
                <a:lnTo>
                  <a:pt x="787" y="1169"/>
                </a:lnTo>
                <a:lnTo>
                  <a:pt x="787" y="1283"/>
                </a:lnTo>
                <a:lnTo>
                  <a:pt x="787" y="1103"/>
                </a:lnTo>
                <a:lnTo>
                  <a:pt x="793" y="1175"/>
                </a:lnTo>
                <a:lnTo>
                  <a:pt x="793" y="623"/>
                </a:lnTo>
                <a:lnTo>
                  <a:pt x="799" y="845"/>
                </a:lnTo>
                <a:lnTo>
                  <a:pt x="799" y="1109"/>
                </a:lnTo>
                <a:lnTo>
                  <a:pt x="799" y="36"/>
                </a:lnTo>
                <a:lnTo>
                  <a:pt x="805" y="1001"/>
                </a:lnTo>
                <a:lnTo>
                  <a:pt x="805" y="1187"/>
                </a:lnTo>
                <a:lnTo>
                  <a:pt x="805" y="941"/>
                </a:lnTo>
                <a:lnTo>
                  <a:pt x="811" y="1115"/>
                </a:lnTo>
                <a:lnTo>
                  <a:pt x="811" y="1259"/>
                </a:lnTo>
                <a:lnTo>
                  <a:pt x="811" y="1073"/>
                </a:lnTo>
                <a:lnTo>
                  <a:pt x="817" y="1139"/>
                </a:lnTo>
                <a:lnTo>
                  <a:pt x="817" y="1259"/>
                </a:lnTo>
                <a:lnTo>
                  <a:pt x="817" y="1103"/>
                </a:lnTo>
                <a:lnTo>
                  <a:pt x="823" y="1169"/>
                </a:lnTo>
                <a:lnTo>
                  <a:pt x="823" y="1241"/>
                </a:lnTo>
                <a:lnTo>
                  <a:pt x="823" y="1079"/>
                </a:lnTo>
                <a:lnTo>
                  <a:pt x="829" y="1157"/>
                </a:lnTo>
                <a:lnTo>
                  <a:pt x="829" y="1187"/>
                </a:lnTo>
                <a:lnTo>
                  <a:pt x="829" y="0"/>
                </a:lnTo>
                <a:lnTo>
                  <a:pt x="835" y="1055"/>
                </a:lnTo>
                <a:lnTo>
                  <a:pt x="835" y="1163"/>
                </a:lnTo>
                <a:lnTo>
                  <a:pt x="835" y="755"/>
                </a:lnTo>
                <a:lnTo>
                  <a:pt x="841" y="1061"/>
                </a:lnTo>
                <a:lnTo>
                  <a:pt x="841" y="1187"/>
                </a:lnTo>
                <a:lnTo>
                  <a:pt x="841" y="965"/>
                </a:lnTo>
                <a:lnTo>
                  <a:pt x="847" y="1115"/>
                </a:lnTo>
                <a:lnTo>
                  <a:pt x="847" y="1253"/>
                </a:lnTo>
                <a:lnTo>
                  <a:pt x="847" y="1043"/>
                </a:lnTo>
                <a:lnTo>
                  <a:pt x="853" y="1115"/>
                </a:lnTo>
                <a:lnTo>
                  <a:pt x="853" y="1253"/>
                </a:lnTo>
                <a:lnTo>
                  <a:pt x="853" y="1079"/>
                </a:lnTo>
                <a:lnTo>
                  <a:pt x="859" y="1157"/>
                </a:lnTo>
                <a:lnTo>
                  <a:pt x="859" y="1247"/>
                </a:lnTo>
                <a:lnTo>
                  <a:pt x="859" y="1031"/>
                </a:lnTo>
                <a:lnTo>
                  <a:pt x="865" y="1073"/>
                </a:lnTo>
                <a:lnTo>
                  <a:pt x="865" y="1109"/>
                </a:lnTo>
                <a:lnTo>
                  <a:pt x="865" y="24"/>
                </a:lnTo>
                <a:lnTo>
                  <a:pt x="871" y="845"/>
                </a:lnTo>
                <a:lnTo>
                  <a:pt x="871" y="1145"/>
                </a:lnTo>
                <a:lnTo>
                  <a:pt x="871" y="683"/>
                </a:lnTo>
                <a:lnTo>
                  <a:pt x="877" y="1013"/>
                </a:lnTo>
                <a:lnTo>
                  <a:pt x="877" y="1199"/>
                </a:lnTo>
                <a:lnTo>
                  <a:pt x="877" y="653"/>
                </a:lnTo>
                <a:lnTo>
                  <a:pt x="883" y="1097"/>
                </a:lnTo>
                <a:lnTo>
                  <a:pt x="883" y="1241"/>
                </a:lnTo>
                <a:lnTo>
                  <a:pt x="883" y="1085"/>
                </a:lnTo>
                <a:lnTo>
                  <a:pt x="889" y="1169"/>
                </a:lnTo>
                <a:lnTo>
                  <a:pt x="889" y="1253"/>
                </a:lnTo>
                <a:lnTo>
                  <a:pt x="889" y="1043"/>
                </a:lnTo>
                <a:lnTo>
                  <a:pt x="895" y="1223"/>
                </a:lnTo>
                <a:lnTo>
                  <a:pt x="895" y="1253"/>
                </a:lnTo>
                <a:lnTo>
                  <a:pt x="895" y="1061"/>
                </a:lnTo>
                <a:lnTo>
                  <a:pt x="901" y="1067"/>
                </a:lnTo>
                <a:lnTo>
                  <a:pt x="901" y="1157"/>
                </a:lnTo>
                <a:lnTo>
                  <a:pt x="901" y="54"/>
                </a:lnTo>
                <a:lnTo>
                  <a:pt x="907" y="965"/>
                </a:lnTo>
                <a:lnTo>
                  <a:pt x="907" y="1139"/>
                </a:lnTo>
                <a:lnTo>
                  <a:pt x="907" y="695"/>
                </a:lnTo>
                <a:lnTo>
                  <a:pt x="913" y="1073"/>
                </a:lnTo>
                <a:lnTo>
                  <a:pt x="913" y="1211"/>
                </a:lnTo>
                <a:lnTo>
                  <a:pt x="913" y="983"/>
                </a:lnTo>
                <a:lnTo>
                  <a:pt x="919" y="1145"/>
                </a:lnTo>
                <a:lnTo>
                  <a:pt x="919" y="1259"/>
                </a:lnTo>
                <a:lnTo>
                  <a:pt x="919" y="1079"/>
                </a:lnTo>
                <a:lnTo>
                  <a:pt x="925" y="1187"/>
                </a:lnTo>
                <a:lnTo>
                  <a:pt x="925" y="1271"/>
                </a:lnTo>
                <a:lnTo>
                  <a:pt x="925" y="1157"/>
                </a:lnTo>
                <a:lnTo>
                  <a:pt x="931" y="1253"/>
                </a:lnTo>
                <a:lnTo>
                  <a:pt x="931" y="1097"/>
                </a:lnTo>
                <a:lnTo>
                  <a:pt x="937" y="1121"/>
                </a:lnTo>
                <a:lnTo>
                  <a:pt x="937" y="1181"/>
                </a:lnTo>
                <a:lnTo>
                  <a:pt x="937" y="492"/>
                </a:lnTo>
                <a:lnTo>
                  <a:pt x="943" y="522"/>
                </a:lnTo>
                <a:lnTo>
                  <a:pt x="943" y="1115"/>
                </a:lnTo>
                <a:lnTo>
                  <a:pt x="943" y="78"/>
                </a:lnTo>
                <a:lnTo>
                  <a:pt x="949" y="1043"/>
                </a:lnTo>
                <a:lnTo>
                  <a:pt x="949" y="1199"/>
                </a:lnTo>
                <a:lnTo>
                  <a:pt x="949" y="1013"/>
                </a:lnTo>
                <a:lnTo>
                  <a:pt x="949" y="1103"/>
                </a:lnTo>
                <a:lnTo>
                  <a:pt x="955" y="1223"/>
                </a:lnTo>
                <a:lnTo>
                  <a:pt x="955" y="1235"/>
                </a:lnTo>
                <a:lnTo>
                  <a:pt x="955" y="1049"/>
                </a:lnTo>
                <a:lnTo>
                  <a:pt x="961" y="1181"/>
                </a:lnTo>
                <a:lnTo>
                  <a:pt x="961" y="1277"/>
                </a:lnTo>
                <a:lnTo>
                  <a:pt x="961" y="1091"/>
                </a:lnTo>
                <a:lnTo>
                  <a:pt x="967" y="1163"/>
                </a:lnTo>
                <a:lnTo>
                  <a:pt x="967" y="1253"/>
                </a:lnTo>
                <a:lnTo>
                  <a:pt x="967" y="863"/>
                </a:lnTo>
                <a:lnTo>
                  <a:pt x="973" y="1217"/>
                </a:lnTo>
                <a:lnTo>
                  <a:pt x="973" y="1265"/>
                </a:lnTo>
                <a:lnTo>
                  <a:pt x="973" y="1091"/>
                </a:lnTo>
                <a:lnTo>
                  <a:pt x="979" y="1115"/>
                </a:lnTo>
                <a:lnTo>
                  <a:pt x="979" y="1187"/>
                </a:lnTo>
                <a:lnTo>
                  <a:pt x="979" y="90"/>
                </a:lnTo>
                <a:lnTo>
                  <a:pt x="985" y="953"/>
                </a:lnTo>
                <a:lnTo>
                  <a:pt x="985" y="1139"/>
                </a:lnTo>
                <a:lnTo>
                  <a:pt x="985" y="767"/>
                </a:lnTo>
                <a:lnTo>
                  <a:pt x="991" y="1043"/>
                </a:lnTo>
                <a:lnTo>
                  <a:pt x="991" y="1205"/>
                </a:lnTo>
                <a:lnTo>
                  <a:pt x="991" y="1019"/>
                </a:lnTo>
                <a:lnTo>
                  <a:pt x="997" y="1157"/>
                </a:lnTo>
                <a:lnTo>
                  <a:pt x="997" y="1259"/>
                </a:lnTo>
                <a:lnTo>
                  <a:pt x="997" y="1061"/>
                </a:lnTo>
                <a:lnTo>
                  <a:pt x="997" y="1223"/>
                </a:lnTo>
                <a:lnTo>
                  <a:pt x="1003" y="1265"/>
                </a:lnTo>
                <a:lnTo>
                  <a:pt x="1003" y="1271"/>
                </a:lnTo>
                <a:lnTo>
                  <a:pt x="1003" y="1145"/>
                </a:lnTo>
                <a:lnTo>
                  <a:pt x="1009" y="1223"/>
                </a:lnTo>
                <a:lnTo>
                  <a:pt x="1009" y="1277"/>
                </a:lnTo>
                <a:lnTo>
                  <a:pt x="1009" y="1085"/>
                </a:lnTo>
                <a:lnTo>
                  <a:pt x="1015" y="1115"/>
                </a:lnTo>
                <a:lnTo>
                  <a:pt x="1015" y="1253"/>
                </a:lnTo>
                <a:lnTo>
                  <a:pt x="1015" y="935"/>
                </a:lnTo>
                <a:lnTo>
                  <a:pt x="1021" y="1079"/>
                </a:lnTo>
                <a:lnTo>
                  <a:pt x="1021" y="1157"/>
                </a:lnTo>
                <a:lnTo>
                  <a:pt x="1021" y="114"/>
                </a:lnTo>
                <a:lnTo>
                  <a:pt x="1027" y="1007"/>
                </a:lnTo>
                <a:lnTo>
                  <a:pt x="1027" y="1181"/>
                </a:lnTo>
                <a:lnTo>
                  <a:pt x="1027" y="803"/>
                </a:lnTo>
                <a:lnTo>
                  <a:pt x="1033" y="1139"/>
                </a:lnTo>
                <a:lnTo>
                  <a:pt x="1033" y="1235"/>
                </a:lnTo>
                <a:lnTo>
                  <a:pt x="1033" y="1037"/>
                </a:lnTo>
                <a:lnTo>
                  <a:pt x="1039" y="1151"/>
                </a:lnTo>
                <a:lnTo>
                  <a:pt x="1039" y="1265"/>
                </a:lnTo>
                <a:lnTo>
                  <a:pt x="1039" y="1109"/>
                </a:lnTo>
                <a:lnTo>
                  <a:pt x="1045" y="1241"/>
                </a:lnTo>
                <a:lnTo>
                  <a:pt x="1045" y="1283"/>
                </a:lnTo>
                <a:lnTo>
                  <a:pt x="1045" y="1145"/>
                </a:lnTo>
                <a:lnTo>
                  <a:pt x="1051" y="1265"/>
                </a:lnTo>
                <a:lnTo>
                  <a:pt x="1051" y="1313"/>
                </a:lnTo>
                <a:lnTo>
                  <a:pt x="1051" y="1181"/>
                </a:lnTo>
                <a:lnTo>
                  <a:pt x="1057" y="1217"/>
                </a:lnTo>
                <a:lnTo>
                  <a:pt x="1057" y="1301"/>
                </a:lnTo>
                <a:lnTo>
                  <a:pt x="1057" y="1127"/>
                </a:lnTo>
                <a:lnTo>
                  <a:pt x="1063" y="1235"/>
                </a:lnTo>
                <a:lnTo>
                  <a:pt x="1063" y="270"/>
                </a:lnTo>
                <a:lnTo>
                  <a:pt x="1069" y="1007"/>
                </a:lnTo>
                <a:lnTo>
                  <a:pt x="1069" y="1175"/>
                </a:lnTo>
                <a:lnTo>
                  <a:pt x="1069" y="791"/>
                </a:lnTo>
                <a:lnTo>
                  <a:pt x="1075" y="1157"/>
                </a:lnTo>
                <a:lnTo>
                  <a:pt x="1075" y="1223"/>
                </a:lnTo>
                <a:lnTo>
                  <a:pt x="1075" y="1055"/>
                </a:lnTo>
                <a:lnTo>
                  <a:pt x="1081" y="1121"/>
                </a:lnTo>
                <a:lnTo>
                  <a:pt x="1081" y="1283"/>
                </a:lnTo>
                <a:lnTo>
                  <a:pt x="1081" y="1103"/>
                </a:lnTo>
                <a:lnTo>
                  <a:pt x="1087" y="1241"/>
                </a:lnTo>
                <a:lnTo>
                  <a:pt x="1087" y="1325"/>
                </a:lnTo>
                <a:lnTo>
                  <a:pt x="1087" y="1163"/>
                </a:lnTo>
                <a:lnTo>
                  <a:pt x="1093" y="1277"/>
                </a:lnTo>
                <a:lnTo>
                  <a:pt x="1093" y="1319"/>
                </a:lnTo>
                <a:lnTo>
                  <a:pt x="1093" y="1157"/>
                </a:lnTo>
                <a:lnTo>
                  <a:pt x="1099" y="1265"/>
                </a:lnTo>
                <a:lnTo>
                  <a:pt x="1099" y="1319"/>
                </a:lnTo>
                <a:lnTo>
                  <a:pt x="1099" y="1157"/>
                </a:lnTo>
                <a:lnTo>
                  <a:pt x="1105" y="1259"/>
                </a:lnTo>
                <a:lnTo>
                  <a:pt x="1105" y="1271"/>
                </a:lnTo>
                <a:lnTo>
                  <a:pt x="1105" y="1079"/>
                </a:lnTo>
                <a:lnTo>
                  <a:pt x="1111" y="1175"/>
                </a:lnTo>
                <a:lnTo>
                  <a:pt x="1111" y="1229"/>
                </a:lnTo>
                <a:lnTo>
                  <a:pt x="1111" y="438"/>
                </a:lnTo>
                <a:lnTo>
                  <a:pt x="1117" y="1007"/>
                </a:lnTo>
                <a:lnTo>
                  <a:pt x="1117" y="1247"/>
                </a:lnTo>
                <a:lnTo>
                  <a:pt x="1117" y="1007"/>
                </a:lnTo>
                <a:lnTo>
                  <a:pt x="1123" y="1127"/>
                </a:lnTo>
                <a:lnTo>
                  <a:pt x="1123" y="1271"/>
                </a:lnTo>
                <a:lnTo>
                  <a:pt x="1123" y="1091"/>
                </a:lnTo>
                <a:lnTo>
                  <a:pt x="1129" y="1199"/>
                </a:lnTo>
                <a:lnTo>
                  <a:pt x="1129" y="1295"/>
                </a:lnTo>
                <a:lnTo>
                  <a:pt x="1129" y="1115"/>
                </a:lnTo>
                <a:lnTo>
                  <a:pt x="1135" y="1253"/>
                </a:lnTo>
                <a:lnTo>
                  <a:pt x="1135" y="1319"/>
                </a:lnTo>
                <a:lnTo>
                  <a:pt x="1135" y="1163"/>
                </a:lnTo>
                <a:lnTo>
                  <a:pt x="1141" y="1253"/>
                </a:lnTo>
                <a:lnTo>
                  <a:pt x="1141" y="1349"/>
                </a:lnTo>
                <a:lnTo>
                  <a:pt x="1141" y="1211"/>
                </a:lnTo>
                <a:lnTo>
                  <a:pt x="1147" y="1295"/>
                </a:lnTo>
                <a:lnTo>
                  <a:pt x="1147" y="1331"/>
                </a:lnTo>
                <a:lnTo>
                  <a:pt x="1147" y="1199"/>
                </a:lnTo>
                <a:lnTo>
                  <a:pt x="1153" y="1301"/>
                </a:lnTo>
                <a:lnTo>
                  <a:pt x="1153" y="1049"/>
                </a:lnTo>
                <a:lnTo>
                  <a:pt x="1159" y="1133"/>
                </a:lnTo>
                <a:lnTo>
                  <a:pt x="1159" y="1199"/>
                </a:lnTo>
                <a:lnTo>
                  <a:pt x="1159" y="504"/>
                </a:lnTo>
                <a:lnTo>
                  <a:pt x="1165" y="1037"/>
                </a:lnTo>
                <a:lnTo>
                  <a:pt x="1165" y="1247"/>
                </a:lnTo>
                <a:lnTo>
                  <a:pt x="1165" y="1013"/>
                </a:lnTo>
                <a:lnTo>
                  <a:pt x="1171" y="1151"/>
                </a:lnTo>
                <a:lnTo>
                  <a:pt x="1171" y="1277"/>
                </a:lnTo>
                <a:lnTo>
                  <a:pt x="1171" y="1061"/>
                </a:lnTo>
                <a:lnTo>
                  <a:pt x="1177" y="1253"/>
                </a:lnTo>
                <a:lnTo>
                  <a:pt x="1177" y="1277"/>
                </a:lnTo>
                <a:lnTo>
                  <a:pt x="1177" y="1037"/>
                </a:lnTo>
                <a:lnTo>
                  <a:pt x="1183" y="1277"/>
                </a:lnTo>
                <a:lnTo>
                  <a:pt x="1183" y="1319"/>
                </a:lnTo>
                <a:lnTo>
                  <a:pt x="1183" y="1193"/>
                </a:lnTo>
                <a:lnTo>
                  <a:pt x="1189" y="1265"/>
                </a:lnTo>
                <a:lnTo>
                  <a:pt x="1189" y="1307"/>
                </a:lnTo>
                <a:lnTo>
                  <a:pt x="1189" y="1037"/>
                </a:lnTo>
                <a:lnTo>
                  <a:pt x="1195" y="1283"/>
                </a:lnTo>
                <a:lnTo>
                  <a:pt x="1195" y="1349"/>
                </a:lnTo>
                <a:lnTo>
                  <a:pt x="1195" y="1205"/>
                </a:lnTo>
                <a:lnTo>
                  <a:pt x="1201" y="1301"/>
                </a:lnTo>
                <a:lnTo>
                  <a:pt x="1201" y="1319"/>
                </a:lnTo>
                <a:lnTo>
                  <a:pt x="1201" y="1115"/>
                </a:lnTo>
                <a:lnTo>
                  <a:pt x="1207" y="1127"/>
                </a:lnTo>
                <a:lnTo>
                  <a:pt x="1207" y="1247"/>
                </a:lnTo>
                <a:lnTo>
                  <a:pt x="1207" y="617"/>
                </a:lnTo>
                <a:lnTo>
                  <a:pt x="1213" y="1157"/>
                </a:lnTo>
                <a:lnTo>
                  <a:pt x="1213" y="1271"/>
                </a:lnTo>
                <a:lnTo>
                  <a:pt x="1213" y="1013"/>
                </a:lnTo>
                <a:lnTo>
                  <a:pt x="1219" y="1181"/>
                </a:lnTo>
                <a:lnTo>
                  <a:pt x="1219" y="1289"/>
                </a:lnTo>
                <a:lnTo>
                  <a:pt x="1219" y="1139"/>
                </a:lnTo>
                <a:lnTo>
                  <a:pt x="1225" y="1235"/>
                </a:lnTo>
                <a:lnTo>
                  <a:pt x="1225" y="1313"/>
                </a:lnTo>
                <a:lnTo>
                  <a:pt x="1225" y="1187"/>
                </a:lnTo>
                <a:lnTo>
                  <a:pt x="1231" y="1289"/>
                </a:lnTo>
                <a:lnTo>
                  <a:pt x="1231" y="1325"/>
                </a:lnTo>
                <a:lnTo>
                  <a:pt x="1231" y="1193"/>
                </a:lnTo>
                <a:lnTo>
                  <a:pt x="1237" y="1271"/>
                </a:lnTo>
                <a:lnTo>
                  <a:pt x="1237" y="1343"/>
                </a:lnTo>
                <a:lnTo>
                  <a:pt x="1237" y="1205"/>
                </a:lnTo>
                <a:lnTo>
                  <a:pt x="1243" y="1313"/>
                </a:lnTo>
                <a:lnTo>
                  <a:pt x="1243" y="1343"/>
                </a:lnTo>
                <a:lnTo>
                  <a:pt x="1243" y="1211"/>
                </a:lnTo>
                <a:lnTo>
                  <a:pt x="1249" y="1289"/>
                </a:lnTo>
                <a:lnTo>
                  <a:pt x="1249" y="1337"/>
                </a:lnTo>
                <a:lnTo>
                  <a:pt x="1249" y="1229"/>
                </a:lnTo>
                <a:lnTo>
                  <a:pt x="1255" y="1271"/>
                </a:lnTo>
                <a:lnTo>
                  <a:pt x="1255" y="1307"/>
                </a:lnTo>
                <a:lnTo>
                  <a:pt x="1255" y="1121"/>
                </a:lnTo>
                <a:lnTo>
                  <a:pt x="1261" y="1217"/>
                </a:lnTo>
                <a:lnTo>
                  <a:pt x="1261" y="1259"/>
                </a:lnTo>
                <a:lnTo>
                  <a:pt x="1261" y="659"/>
                </a:lnTo>
                <a:lnTo>
                  <a:pt x="1267" y="1187"/>
                </a:lnTo>
                <a:lnTo>
                  <a:pt x="1267" y="1295"/>
                </a:lnTo>
                <a:lnTo>
                  <a:pt x="1267" y="1121"/>
                </a:lnTo>
                <a:lnTo>
                  <a:pt x="1273" y="1199"/>
                </a:lnTo>
                <a:lnTo>
                  <a:pt x="1273" y="1307"/>
                </a:lnTo>
                <a:lnTo>
                  <a:pt x="1273" y="1175"/>
                </a:lnTo>
                <a:lnTo>
                  <a:pt x="1279" y="1265"/>
                </a:lnTo>
                <a:lnTo>
                  <a:pt x="1279" y="1349"/>
                </a:lnTo>
                <a:lnTo>
                  <a:pt x="1279" y="1181"/>
                </a:lnTo>
                <a:lnTo>
                  <a:pt x="1285" y="1259"/>
                </a:lnTo>
                <a:lnTo>
                  <a:pt x="1285" y="1361"/>
                </a:lnTo>
                <a:lnTo>
                  <a:pt x="1285" y="1229"/>
                </a:lnTo>
                <a:lnTo>
                  <a:pt x="1291" y="1283"/>
                </a:lnTo>
                <a:lnTo>
                  <a:pt x="1291" y="1361"/>
                </a:lnTo>
                <a:lnTo>
                  <a:pt x="1291" y="1223"/>
                </a:lnTo>
                <a:lnTo>
                  <a:pt x="1297" y="1295"/>
                </a:lnTo>
                <a:lnTo>
                  <a:pt x="1297" y="1361"/>
                </a:lnTo>
                <a:lnTo>
                  <a:pt x="1297" y="1229"/>
                </a:lnTo>
                <a:lnTo>
                  <a:pt x="1303" y="1289"/>
                </a:lnTo>
                <a:lnTo>
                  <a:pt x="1303" y="1349"/>
                </a:lnTo>
                <a:lnTo>
                  <a:pt x="1303" y="1151"/>
                </a:lnTo>
                <a:lnTo>
                  <a:pt x="1309" y="1271"/>
                </a:lnTo>
                <a:lnTo>
                  <a:pt x="1309" y="1331"/>
                </a:lnTo>
                <a:lnTo>
                  <a:pt x="1309" y="1193"/>
                </a:lnTo>
                <a:lnTo>
                  <a:pt x="1315" y="1265"/>
                </a:lnTo>
                <a:lnTo>
                  <a:pt x="1315" y="1307"/>
                </a:lnTo>
                <a:lnTo>
                  <a:pt x="1315" y="737"/>
                </a:lnTo>
                <a:lnTo>
                  <a:pt x="1321" y="1103"/>
                </a:lnTo>
                <a:lnTo>
                  <a:pt x="1321" y="1295"/>
                </a:lnTo>
                <a:lnTo>
                  <a:pt x="1321" y="1103"/>
                </a:lnTo>
                <a:lnTo>
                  <a:pt x="1327" y="1259"/>
                </a:lnTo>
                <a:lnTo>
                  <a:pt x="1327" y="1325"/>
                </a:lnTo>
                <a:lnTo>
                  <a:pt x="1327" y="1187"/>
                </a:lnTo>
                <a:lnTo>
                  <a:pt x="1333" y="1259"/>
                </a:lnTo>
                <a:lnTo>
                  <a:pt x="1333" y="1337"/>
                </a:lnTo>
                <a:lnTo>
                  <a:pt x="1333" y="1199"/>
                </a:lnTo>
                <a:lnTo>
                  <a:pt x="1339" y="1313"/>
                </a:lnTo>
                <a:lnTo>
                  <a:pt x="1339" y="1349"/>
                </a:lnTo>
                <a:lnTo>
                  <a:pt x="1339" y="1229"/>
                </a:lnTo>
                <a:lnTo>
                  <a:pt x="1345" y="1301"/>
                </a:lnTo>
                <a:lnTo>
                  <a:pt x="1345" y="1367"/>
                </a:lnTo>
                <a:lnTo>
                  <a:pt x="1345" y="1265"/>
                </a:lnTo>
                <a:lnTo>
                  <a:pt x="1351" y="1313"/>
                </a:lnTo>
                <a:lnTo>
                  <a:pt x="1351" y="1361"/>
                </a:lnTo>
                <a:lnTo>
                  <a:pt x="1351" y="1217"/>
                </a:lnTo>
                <a:lnTo>
                  <a:pt x="1357" y="1307"/>
                </a:lnTo>
                <a:lnTo>
                  <a:pt x="1357" y="1367"/>
                </a:lnTo>
                <a:lnTo>
                  <a:pt x="1357" y="1205"/>
                </a:lnTo>
                <a:lnTo>
                  <a:pt x="1363" y="1343"/>
                </a:lnTo>
                <a:lnTo>
                  <a:pt x="1363" y="1355"/>
                </a:lnTo>
                <a:lnTo>
                  <a:pt x="1363" y="1241"/>
                </a:lnTo>
                <a:lnTo>
                  <a:pt x="1369" y="1319"/>
                </a:lnTo>
                <a:lnTo>
                  <a:pt x="1369" y="1337"/>
                </a:lnTo>
                <a:lnTo>
                  <a:pt x="1369" y="791"/>
                </a:lnTo>
                <a:lnTo>
                  <a:pt x="1375" y="1097"/>
                </a:lnTo>
                <a:lnTo>
                  <a:pt x="1375" y="1271"/>
                </a:lnTo>
                <a:lnTo>
                  <a:pt x="1375" y="1061"/>
                </a:lnTo>
                <a:lnTo>
                  <a:pt x="1381" y="1265"/>
                </a:lnTo>
                <a:lnTo>
                  <a:pt x="1381" y="1319"/>
                </a:lnTo>
                <a:lnTo>
                  <a:pt x="1381" y="1157"/>
                </a:lnTo>
                <a:lnTo>
                  <a:pt x="1387" y="1187"/>
                </a:lnTo>
                <a:lnTo>
                  <a:pt x="1387" y="1319"/>
                </a:lnTo>
                <a:lnTo>
                  <a:pt x="1387" y="1187"/>
                </a:lnTo>
                <a:lnTo>
                  <a:pt x="1393" y="1247"/>
                </a:lnTo>
                <a:lnTo>
                  <a:pt x="1393" y="1331"/>
                </a:lnTo>
                <a:lnTo>
                  <a:pt x="1393" y="1193"/>
                </a:lnTo>
                <a:lnTo>
                  <a:pt x="1399" y="1283"/>
                </a:lnTo>
                <a:lnTo>
                  <a:pt x="1399" y="1349"/>
                </a:lnTo>
                <a:lnTo>
                  <a:pt x="1399" y="1085"/>
                </a:lnTo>
                <a:lnTo>
                  <a:pt x="1405" y="1241"/>
                </a:lnTo>
                <a:lnTo>
                  <a:pt x="1405" y="1355"/>
                </a:lnTo>
                <a:lnTo>
                  <a:pt x="1405" y="1235"/>
                </a:lnTo>
                <a:lnTo>
                  <a:pt x="1411" y="1301"/>
                </a:lnTo>
                <a:lnTo>
                  <a:pt x="1411" y="1373"/>
                </a:lnTo>
                <a:lnTo>
                  <a:pt x="1411" y="1247"/>
                </a:lnTo>
                <a:lnTo>
                  <a:pt x="1417" y="1337"/>
                </a:lnTo>
                <a:lnTo>
                  <a:pt x="1417" y="1361"/>
                </a:lnTo>
                <a:lnTo>
                  <a:pt x="1417" y="1115"/>
                </a:lnTo>
                <a:lnTo>
                  <a:pt x="1423" y="1271"/>
                </a:lnTo>
                <a:lnTo>
                  <a:pt x="1423" y="1373"/>
                </a:lnTo>
                <a:lnTo>
                  <a:pt x="1423" y="1223"/>
                </a:lnTo>
                <a:lnTo>
                  <a:pt x="1429" y="1289"/>
                </a:lnTo>
                <a:lnTo>
                  <a:pt x="1429" y="1337"/>
                </a:lnTo>
                <a:lnTo>
                  <a:pt x="1429" y="911"/>
                </a:lnTo>
                <a:lnTo>
                  <a:pt x="1435" y="911"/>
                </a:lnTo>
                <a:lnTo>
                  <a:pt x="1435" y="1295"/>
                </a:lnTo>
                <a:lnTo>
                  <a:pt x="1435" y="911"/>
                </a:lnTo>
                <a:lnTo>
                  <a:pt x="1441" y="1187"/>
                </a:lnTo>
                <a:lnTo>
                  <a:pt x="1441" y="1325"/>
                </a:lnTo>
                <a:lnTo>
                  <a:pt x="1441" y="1097"/>
                </a:lnTo>
                <a:lnTo>
                  <a:pt x="1447" y="1271"/>
                </a:lnTo>
                <a:lnTo>
                  <a:pt x="1447" y="1313"/>
                </a:lnTo>
                <a:lnTo>
                  <a:pt x="1447" y="1139"/>
                </a:lnTo>
                <a:lnTo>
                  <a:pt x="1447" y="1313"/>
                </a:lnTo>
                <a:lnTo>
                  <a:pt x="1453" y="1325"/>
                </a:lnTo>
                <a:lnTo>
                  <a:pt x="1453" y="1361"/>
                </a:lnTo>
                <a:lnTo>
                  <a:pt x="1453" y="1241"/>
                </a:lnTo>
                <a:lnTo>
                  <a:pt x="1459" y="1307"/>
                </a:lnTo>
                <a:lnTo>
                  <a:pt x="1459" y="1361"/>
                </a:lnTo>
                <a:lnTo>
                  <a:pt x="1459" y="1271"/>
                </a:lnTo>
                <a:lnTo>
                  <a:pt x="1459" y="1313"/>
                </a:lnTo>
                <a:lnTo>
                  <a:pt x="1465" y="1265"/>
                </a:lnTo>
                <a:lnTo>
                  <a:pt x="1465" y="1373"/>
                </a:lnTo>
                <a:lnTo>
                  <a:pt x="1465" y="1259"/>
                </a:lnTo>
                <a:lnTo>
                  <a:pt x="1471" y="1331"/>
                </a:lnTo>
                <a:lnTo>
                  <a:pt x="1471" y="1367"/>
                </a:lnTo>
                <a:lnTo>
                  <a:pt x="1471" y="1271"/>
                </a:lnTo>
                <a:lnTo>
                  <a:pt x="1477" y="1349"/>
                </a:lnTo>
                <a:lnTo>
                  <a:pt x="1477" y="1373"/>
                </a:lnTo>
                <a:lnTo>
                  <a:pt x="1477" y="1277"/>
                </a:lnTo>
                <a:lnTo>
                  <a:pt x="1483" y="1295"/>
                </a:lnTo>
                <a:lnTo>
                  <a:pt x="1483" y="1379"/>
                </a:lnTo>
                <a:lnTo>
                  <a:pt x="1483" y="1277"/>
                </a:lnTo>
                <a:lnTo>
                  <a:pt x="1489" y="1325"/>
                </a:lnTo>
                <a:lnTo>
                  <a:pt x="1489" y="1367"/>
                </a:lnTo>
                <a:lnTo>
                  <a:pt x="1489" y="1211"/>
                </a:lnTo>
                <a:lnTo>
                  <a:pt x="1495" y="1301"/>
                </a:lnTo>
                <a:lnTo>
                  <a:pt x="1495" y="1325"/>
                </a:lnTo>
                <a:lnTo>
                  <a:pt x="1495" y="959"/>
                </a:lnTo>
                <a:lnTo>
                  <a:pt x="1501" y="1271"/>
                </a:lnTo>
                <a:lnTo>
                  <a:pt x="1501" y="1331"/>
                </a:lnTo>
                <a:lnTo>
                  <a:pt x="1501" y="1169"/>
                </a:lnTo>
                <a:lnTo>
                  <a:pt x="1507" y="1295"/>
                </a:lnTo>
                <a:lnTo>
                  <a:pt x="1507" y="1337"/>
                </a:lnTo>
                <a:lnTo>
                  <a:pt x="1507" y="1211"/>
                </a:lnTo>
                <a:lnTo>
                  <a:pt x="1513" y="1307"/>
                </a:lnTo>
                <a:lnTo>
                  <a:pt x="1513" y="1355"/>
                </a:lnTo>
                <a:lnTo>
                  <a:pt x="1513" y="1217"/>
                </a:lnTo>
                <a:lnTo>
                  <a:pt x="1519" y="1307"/>
                </a:lnTo>
                <a:lnTo>
                  <a:pt x="1519" y="1367"/>
                </a:lnTo>
                <a:lnTo>
                  <a:pt x="1519" y="1253"/>
                </a:lnTo>
                <a:lnTo>
                  <a:pt x="1525" y="1349"/>
                </a:lnTo>
                <a:lnTo>
                  <a:pt x="1525" y="1373"/>
                </a:lnTo>
                <a:lnTo>
                  <a:pt x="1525" y="1271"/>
                </a:lnTo>
                <a:lnTo>
                  <a:pt x="1531" y="1307"/>
                </a:lnTo>
                <a:lnTo>
                  <a:pt x="1531" y="1367"/>
                </a:lnTo>
                <a:lnTo>
                  <a:pt x="1531" y="1283"/>
                </a:lnTo>
                <a:lnTo>
                  <a:pt x="1537" y="1337"/>
                </a:lnTo>
                <a:lnTo>
                  <a:pt x="1537" y="1385"/>
                </a:lnTo>
                <a:lnTo>
                  <a:pt x="1537" y="1265"/>
                </a:lnTo>
                <a:lnTo>
                  <a:pt x="1543" y="1331"/>
                </a:lnTo>
                <a:lnTo>
                  <a:pt x="1543" y="1385"/>
                </a:lnTo>
                <a:lnTo>
                  <a:pt x="1543" y="1295"/>
                </a:lnTo>
                <a:lnTo>
                  <a:pt x="1549" y="1343"/>
                </a:lnTo>
                <a:lnTo>
                  <a:pt x="1549" y="1385"/>
                </a:lnTo>
                <a:lnTo>
                  <a:pt x="1549" y="1271"/>
                </a:lnTo>
                <a:lnTo>
                  <a:pt x="1555" y="1367"/>
                </a:lnTo>
                <a:lnTo>
                  <a:pt x="1555" y="1373"/>
                </a:lnTo>
                <a:lnTo>
                  <a:pt x="1555" y="1271"/>
                </a:lnTo>
                <a:lnTo>
                  <a:pt x="1561" y="1295"/>
                </a:lnTo>
                <a:lnTo>
                  <a:pt x="1561" y="1361"/>
                </a:lnTo>
                <a:lnTo>
                  <a:pt x="1561" y="1007"/>
                </a:lnTo>
                <a:lnTo>
                  <a:pt x="1567" y="1223"/>
                </a:lnTo>
                <a:lnTo>
                  <a:pt x="1567" y="1307"/>
                </a:lnTo>
                <a:lnTo>
                  <a:pt x="1567" y="1151"/>
                </a:lnTo>
                <a:lnTo>
                  <a:pt x="1573" y="1295"/>
                </a:lnTo>
                <a:lnTo>
                  <a:pt x="1573" y="1343"/>
                </a:lnTo>
                <a:lnTo>
                  <a:pt x="1573" y="1229"/>
                </a:lnTo>
                <a:lnTo>
                  <a:pt x="1579" y="1301"/>
                </a:lnTo>
                <a:lnTo>
                  <a:pt x="1579" y="1349"/>
                </a:lnTo>
                <a:lnTo>
                  <a:pt x="1579" y="1247"/>
                </a:lnTo>
                <a:lnTo>
                  <a:pt x="1585" y="1295"/>
                </a:lnTo>
                <a:lnTo>
                  <a:pt x="1585" y="1373"/>
                </a:lnTo>
                <a:lnTo>
                  <a:pt x="1585" y="1253"/>
                </a:lnTo>
                <a:lnTo>
                  <a:pt x="1591" y="1331"/>
                </a:lnTo>
                <a:lnTo>
                  <a:pt x="1591" y="1367"/>
                </a:lnTo>
                <a:lnTo>
                  <a:pt x="1591" y="1265"/>
                </a:lnTo>
                <a:lnTo>
                  <a:pt x="1597" y="1337"/>
                </a:lnTo>
                <a:lnTo>
                  <a:pt x="1597" y="1373"/>
                </a:lnTo>
                <a:lnTo>
                  <a:pt x="1597" y="1247"/>
                </a:lnTo>
                <a:lnTo>
                  <a:pt x="1603" y="1307"/>
                </a:lnTo>
                <a:lnTo>
                  <a:pt x="1603" y="1391"/>
                </a:lnTo>
                <a:lnTo>
                  <a:pt x="1603" y="1253"/>
                </a:lnTo>
                <a:lnTo>
                  <a:pt x="1609" y="1337"/>
                </a:lnTo>
                <a:lnTo>
                  <a:pt x="1609" y="1391"/>
                </a:lnTo>
                <a:lnTo>
                  <a:pt x="1609" y="1283"/>
                </a:lnTo>
                <a:lnTo>
                  <a:pt x="1615" y="1337"/>
                </a:lnTo>
                <a:lnTo>
                  <a:pt x="1615" y="1391"/>
                </a:lnTo>
                <a:lnTo>
                  <a:pt x="1615" y="1289"/>
                </a:lnTo>
                <a:lnTo>
                  <a:pt x="1621" y="1373"/>
                </a:lnTo>
                <a:lnTo>
                  <a:pt x="1621" y="1391"/>
                </a:lnTo>
                <a:lnTo>
                  <a:pt x="1621" y="1283"/>
                </a:lnTo>
                <a:lnTo>
                  <a:pt x="1627" y="1313"/>
                </a:lnTo>
                <a:lnTo>
                  <a:pt x="1627" y="1367"/>
                </a:lnTo>
                <a:lnTo>
                  <a:pt x="1627" y="1241"/>
                </a:lnTo>
                <a:lnTo>
                  <a:pt x="1633" y="1361"/>
                </a:lnTo>
                <a:lnTo>
                  <a:pt x="1633" y="1085"/>
                </a:lnTo>
                <a:lnTo>
                  <a:pt x="1639" y="1283"/>
                </a:lnTo>
                <a:lnTo>
                  <a:pt x="1639" y="1337"/>
                </a:lnTo>
                <a:lnTo>
                  <a:pt x="1639" y="1169"/>
                </a:lnTo>
                <a:lnTo>
                  <a:pt x="1645" y="1277"/>
                </a:lnTo>
                <a:lnTo>
                  <a:pt x="1645" y="1337"/>
                </a:lnTo>
                <a:lnTo>
                  <a:pt x="1645" y="1205"/>
                </a:lnTo>
                <a:lnTo>
                  <a:pt x="1651" y="1283"/>
                </a:lnTo>
                <a:lnTo>
                  <a:pt x="1651" y="1361"/>
                </a:lnTo>
                <a:lnTo>
                  <a:pt x="1651" y="1241"/>
                </a:lnTo>
                <a:lnTo>
                  <a:pt x="1657" y="1313"/>
                </a:lnTo>
                <a:lnTo>
                  <a:pt x="1657" y="1361"/>
                </a:lnTo>
                <a:lnTo>
                  <a:pt x="1657" y="1193"/>
                </a:lnTo>
                <a:lnTo>
                  <a:pt x="1663" y="1241"/>
                </a:lnTo>
                <a:lnTo>
                  <a:pt x="1663" y="1373"/>
                </a:lnTo>
                <a:lnTo>
                  <a:pt x="1663" y="1241"/>
                </a:lnTo>
                <a:lnTo>
                  <a:pt x="1669" y="1325"/>
                </a:lnTo>
                <a:lnTo>
                  <a:pt x="1669" y="1379"/>
                </a:lnTo>
                <a:lnTo>
                  <a:pt x="1669" y="1277"/>
                </a:lnTo>
                <a:lnTo>
                  <a:pt x="1675" y="1331"/>
                </a:lnTo>
                <a:lnTo>
                  <a:pt x="1675" y="1373"/>
                </a:lnTo>
                <a:lnTo>
                  <a:pt x="1675" y="1271"/>
                </a:lnTo>
                <a:lnTo>
                  <a:pt x="1681" y="1325"/>
                </a:lnTo>
                <a:lnTo>
                  <a:pt x="1681" y="1385"/>
                </a:lnTo>
                <a:lnTo>
                  <a:pt x="1681" y="1265"/>
                </a:lnTo>
                <a:lnTo>
                  <a:pt x="1687" y="1343"/>
                </a:lnTo>
                <a:lnTo>
                  <a:pt x="1687" y="1397"/>
                </a:lnTo>
                <a:lnTo>
                  <a:pt x="1687" y="1265"/>
                </a:lnTo>
                <a:lnTo>
                  <a:pt x="1693" y="1385"/>
                </a:lnTo>
                <a:lnTo>
                  <a:pt x="1693" y="1391"/>
                </a:lnTo>
                <a:lnTo>
                  <a:pt x="1693" y="1265"/>
                </a:lnTo>
                <a:lnTo>
                  <a:pt x="1699" y="1313"/>
                </a:lnTo>
                <a:lnTo>
                  <a:pt x="1699" y="1379"/>
                </a:lnTo>
                <a:lnTo>
                  <a:pt x="1699" y="1253"/>
                </a:lnTo>
                <a:lnTo>
                  <a:pt x="1705" y="1319"/>
                </a:lnTo>
                <a:lnTo>
                  <a:pt x="1705" y="1367"/>
                </a:lnTo>
                <a:lnTo>
                  <a:pt x="1705" y="1241"/>
                </a:lnTo>
                <a:lnTo>
                  <a:pt x="1711" y="1325"/>
                </a:lnTo>
                <a:lnTo>
                  <a:pt x="1711" y="1355"/>
                </a:lnTo>
                <a:lnTo>
                  <a:pt x="1711" y="1115"/>
                </a:lnTo>
                <a:lnTo>
                  <a:pt x="1717" y="1307"/>
                </a:lnTo>
                <a:lnTo>
                  <a:pt x="1717" y="1367"/>
                </a:lnTo>
                <a:lnTo>
                  <a:pt x="1717" y="1193"/>
                </a:lnTo>
                <a:lnTo>
                  <a:pt x="1723" y="1307"/>
                </a:lnTo>
                <a:lnTo>
                  <a:pt x="1723" y="1349"/>
                </a:lnTo>
                <a:lnTo>
                  <a:pt x="1723" y="1229"/>
                </a:lnTo>
                <a:lnTo>
                  <a:pt x="1729" y="1343"/>
                </a:lnTo>
                <a:lnTo>
                  <a:pt x="1729" y="1361"/>
                </a:lnTo>
                <a:lnTo>
                  <a:pt x="1729" y="1229"/>
                </a:lnTo>
                <a:lnTo>
                  <a:pt x="1735" y="1361"/>
                </a:lnTo>
                <a:lnTo>
                  <a:pt x="1735" y="1373"/>
                </a:lnTo>
                <a:lnTo>
                  <a:pt x="1735" y="1277"/>
                </a:lnTo>
                <a:lnTo>
                  <a:pt x="1741" y="1349"/>
                </a:lnTo>
                <a:lnTo>
                  <a:pt x="1741" y="1379"/>
                </a:lnTo>
                <a:lnTo>
                  <a:pt x="1741" y="1265"/>
                </a:lnTo>
                <a:lnTo>
                  <a:pt x="1747" y="1319"/>
                </a:lnTo>
                <a:lnTo>
                  <a:pt x="1747" y="1385"/>
                </a:lnTo>
                <a:lnTo>
                  <a:pt x="1747" y="1283"/>
                </a:lnTo>
                <a:lnTo>
                  <a:pt x="1753" y="1337"/>
                </a:lnTo>
                <a:lnTo>
                  <a:pt x="1753" y="1391"/>
                </a:lnTo>
                <a:lnTo>
                  <a:pt x="1753" y="1289"/>
                </a:lnTo>
                <a:lnTo>
                  <a:pt x="1759" y="1349"/>
                </a:lnTo>
                <a:lnTo>
                  <a:pt x="1759" y="1385"/>
                </a:lnTo>
                <a:lnTo>
                  <a:pt x="1759" y="1289"/>
                </a:lnTo>
                <a:lnTo>
                  <a:pt x="1765" y="1343"/>
                </a:lnTo>
                <a:lnTo>
                  <a:pt x="1765" y="1397"/>
                </a:lnTo>
                <a:lnTo>
                  <a:pt x="1765" y="1295"/>
                </a:lnTo>
                <a:lnTo>
                  <a:pt x="1771" y="1319"/>
                </a:lnTo>
                <a:lnTo>
                  <a:pt x="1771" y="1391"/>
                </a:lnTo>
                <a:lnTo>
                  <a:pt x="1771" y="1283"/>
                </a:lnTo>
                <a:lnTo>
                  <a:pt x="1777" y="1313"/>
                </a:lnTo>
                <a:lnTo>
                  <a:pt x="1777" y="1391"/>
                </a:lnTo>
                <a:lnTo>
                  <a:pt x="1777" y="1265"/>
                </a:lnTo>
                <a:lnTo>
                  <a:pt x="1783" y="1325"/>
                </a:lnTo>
                <a:lnTo>
                  <a:pt x="1783" y="1385"/>
                </a:lnTo>
                <a:lnTo>
                  <a:pt x="1783" y="1283"/>
                </a:lnTo>
                <a:lnTo>
                  <a:pt x="1789" y="1355"/>
                </a:lnTo>
                <a:lnTo>
                  <a:pt x="1789" y="1379"/>
                </a:lnTo>
                <a:lnTo>
                  <a:pt x="1789" y="1199"/>
                </a:lnTo>
                <a:lnTo>
                  <a:pt x="1796" y="1361"/>
                </a:lnTo>
                <a:lnTo>
                  <a:pt x="1796" y="1367"/>
                </a:lnTo>
                <a:lnTo>
                  <a:pt x="1796" y="1259"/>
                </a:lnTo>
                <a:lnTo>
                  <a:pt x="1802" y="1325"/>
                </a:lnTo>
                <a:lnTo>
                  <a:pt x="1802" y="1379"/>
                </a:lnTo>
                <a:lnTo>
                  <a:pt x="1802" y="1259"/>
                </a:lnTo>
                <a:lnTo>
                  <a:pt x="1808" y="1331"/>
                </a:lnTo>
                <a:lnTo>
                  <a:pt x="1808" y="1379"/>
                </a:lnTo>
                <a:lnTo>
                  <a:pt x="1808" y="1265"/>
                </a:lnTo>
                <a:lnTo>
                  <a:pt x="1814" y="1349"/>
                </a:lnTo>
                <a:lnTo>
                  <a:pt x="1814" y="1373"/>
                </a:lnTo>
                <a:lnTo>
                  <a:pt x="1814" y="1283"/>
                </a:lnTo>
                <a:lnTo>
                  <a:pt x="1820" y="1325"/>
                </a:lnTo>
                <a:lnTo>
                  <a:pt x="1820" y="1385"/>
                </a:lnTo>
                <a:lnTo>
                  <a:pt x="1820" y="1247"/>
                </a:lnTo>
                <a:lnTo>
                  <a:pt x="1826" y="1337"/>
                </a:lnTo>
                <a:lnTo>
                  <a:pt x="1826" y="1391"/>
                </a:lnTo>
                <a:lnTo>
                  <a:pt x="1826" y="1265"/>
                </a:lnTo>
                <a:lnTo>
                  <a:pt x="1832" y="1313"/>
                </a:lnTo>
                <a:lnTo>
                  <a:pt x="1832" y="1397"/>
                </a:lnTo>
                <a:lnTo>
                  <a:pt x="1832" y="1253"/>
                </a:lnTo>
                <a:lnTo>
                  <a:pt x="1838" y="1379"/>
                </a:lnTo>
                <a:lnTo>
                  <a:pt x="1838" y="1391"/>
                </a:lnTo>
                <a:lnTo>
                  <a:pt x="1838" y="1277"/>
                </a:lnTo>
                <a:lnTo>
                  <a:pt x="1844" y="1343"/>
                </a:lnTo>
                <a:lnTo>
                  <a:pt x="1844" y="1403"/>
                </a:lnTo>
                <a:lnTo>
                  <a:pt x="1844" y="1265"/>
                </a:lnTo>
                <a:lnTo>
                  <a:pt x="1850" y="1367"/>
                </a:lnTo>
                <a:lnTo>
                  <a:pt x="1850" y="1409"/>
                </a:lnTo>
                <a:lnTo>
                  <a:pt x="1850" y="1319"/>
                </a:lnTo>
                <a:lnTo>
                  <a:pt x="1856" y="1397"/>
                </a:lnTo>
                <a:lnTo>
                  <a:pt x="1856" y="1409"/>
                </a:lnTo>
                <a:lnTo>
                  <a:pt x="1856" y="1313"/>
                </a:lnTo>
                <a:lnTo>
                  <a:pt x="1862" y="1343"/>
                </a:lnTo>
                <a:lnTo>
                  <a:pt x="1862" y="1403"/>
                </a:lnTo>
                <a:lnTo>
                  <a:pt x="1862" y="1319"/>
                </a:lnTo>
                <a:lnTo>
                  <a:pt x="1868" y="1391"/>
                </a:lnTo>
                <a:lnTo>
                  <a:pt x="1868" y="1403"/>
                </a:lnTo>
                <a:lnTo>
                  <a:pt x="1868" y="1307"/>
                </a:lnTo>
                <a:lnTo>
                  <a:pt x="1874" y="1337"/>
                </a:lnTo>
                <a:lnTo>
                  <a:pt x="1874" y="1385"/>
                </a:lnTo>
                <a:lnTo>
                  <a:pt x="1874" y="1247"/>
                </a:lnTo>
                <a:lnTo>
                  <a:pt x="1880" y="1343"/>
                </a:lnTo>
                <a:lnTo>
                  <a:pt x="1880" y="1373"/>
                </a:lnTo>
                <a:lnTo>
                  <a:pt x="1880" y="1277"/>
                </a:lnTo>
                <a:lnTo>
                  <a:pt x="1886" y="1337"/>
                </a:lnTo>
                <a:lnTo>
                  <a:pt x="1886" y="1391"/>
                </a:lnTo>
                <a:lnTo>
                  <a:pt x="1886" y="1289"/>
                </a:lnTo>
                <a:lnTo>
                  <a:pt x="1892" y="1361"/>
                </a:lnTo>
                <a:lnTo>
                  <a:pt x="1892" y="1391"/>
                </a:lnTo>
                <a:lnTo>
                  <a:pt x="1892" y="1229"/>
                </a:lnTo>
                <a:lnTo>
                  <a:pt x="1898" y="1355"/>
                </a:lnTo>
                <a:lnTo>
                  <a:pt x="1898" y="1391"/>
                </a:lnTo>
                <a:lnTo>
                  <a:pt x="1898" y="1271"/>
                </a:lnTo>
                <a:lnTo>
                  <a:pt x="1904" y="1289"/>
                </a:lnTo>
                <a:lnTo>
                  <a:pt x="1904" y="1403"/>
                </a:lnTo>
                <a:lnTo>
                  <a:pt x="1904" y="1211"/>
                </a:lnTo>
                <a:lnTo>
                  <a:pt x="1910" y="1349"/>
                </a:lnTo>
                <a:lnTo>
                  <a:pt x="1910" y="1397"/>
                </a:lnTo>
                <a:lnTo>
                  <a:pt x="1910" y="1295"/>
                </a:lnTo>
                <a:lnTo>
                  <a:pt x="1916" y="1355"/>
                </a:lnTo>
                <a:lnTo>
                  <a:pt x="1916" y="1409"/>
                </a:lnTo>
                <a:lnTo>
                  <a:pt x="1916" y="1289"/>
                </a:lnTo>
                <a:lnTo>
                  <a:pt x="1922" y="1355"/>
                </a:lnTo>
                <a:lnTo>
                  <a:pt x="1922" y="1397"/>
                </a:lnTo>
                <a:lnTo>
                  <a:pt x="1922" y="1277"/>
                </a:lnTo>
                <a:lnTo>
                  <a:pt x="1928" y="1397"/>
                </a:lnTo>
                <a:lnTo>
                  <a:pt x="1928" y="1403"/>
                </a:lnTo>
                <a:lnTo>
                  <a:pt x="1928" y="1277"/>
                </a:lnTo>
                <a:lnTo>
                  <a:pt x="1934" y="1379"/>
                </a:lnTo>
                <a:lnTo>
                  <a:pt x="1934" y="1415"/>
                </a:lnTo>
                <a:lnTo>
                  <a:pt x="1934" y="1325"/>
                </a:lnTo>
                <a:lnTo>
                  <a:pt x="1940" y="1367"/>
                </a:lnTo>
                <a:lnTo>
                  <a:pt x="1940" y="1397"/>
                </a:lnTo>
                <a:lnTo>
                  <a:pt x="1940" y="1313"/>
                </a:lnTo>
                <a:lnTo>
                  <a:pt x="1946" y="1379"/>
                </a:lnTo>
                <a:lnTo>
                  <a:pt x="1946" y="1415"/>
                </a:lnTo>
                <a:lnTo>
                  <a:pt x="1946" y="1313"/>
                </a:lnTo>
                <a:lnTo>
                  <a:pt x="1952" y="1355"/>
                </a:lnTo>
                <a:lnTo>
                  <a:pt x="1952" y="1415"/>
                </a:lnTo>
                <a:lnTo>
                  <a:pt x="1952" y="1313"/>
                </a:lnTo>
                <a:lnTo>
                  <a:pt x="1958" y="1367"/>
                </a:lnTo>
                <a:lnTo>
                  <a:pt x="1958" y="1415"/>
                </a:lnTo>
                <a:lnTo>
                  <a:pt x="1958" y="1307"/>
                </a:lnTo>
                <a:lnTo>
                  <a:pt x="1964" y="1379"/>
                </a:lnTo>
                <a:lnTo>
                  <a:pt x="1964" y="1391"/>
                </a:lnTo>
                <a:lnTo>
                  <a:pt x="1964" y="1325"/>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85"/>
          <p:cNvSpPr>
            <a:spLocks noChangeShapeType="1"/>
          </p:cNvSpPr>
          <p:nvPr/>
        </p:nvSpPr>
        <p:spPr bwMode="auto">
          <a:xfrm>
            <a:off x="5200650" y="4163339"/>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6"/>
          <p:cNvSpPr>
            <a:spLocks noChangeArrowheads="1"/>
          </p:cNvSpPr>
          <p:nvPr/>
        </p:nvSpPr>
        <p:spPr bwMode="auto">
          <a:xfrm>
            <a:off x="5057775" y="4096664"/>
            <a:ext cx="1143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Line 87"/>
          <p:cNvSpPr>
            <a:spLocks noChangeShapeType="1"/>
          </p:cNvSpPr>
          <p:nvPr/>
        </p:nvSpPr>
        <p:spPr bwMode="auto">
          <a:xfrm>
            <a:off x="5219700" y="406808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88"/>
          <p:cNvSpPr>
            <a:spLocks noChangeShapeType="1"/>
          </p:cNvSpPr>
          <p:nvPr/>
        </p:nvSpPr>
        <p:spPr bwMode="auto">
          <a:xfrm>
            <a:off x="5219700" y="396331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89"/>
          <p:cNvSpPr>
            <a:spLocks noChangeShapeType="1"/>
          </p:cNvSpPr>
          <p:nvPr/>
        </p:nvSpPr>
        <p:spPr bwMode="auto">
          <a:xfrm>
            <a:off x="5219700" y="386806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0"/>
          <p:cNvSpPr>
            <a:spLocks noChangeShapeType="1"/>
          </p:cNvSpPr>
          <p:nvPr/>
        </p:nvSpPr>
        <p:spPr bwMode="auto">
          <a:xfrm>
            <a:off x="5219700" y="376328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91"/>
          <p:cNvSpPr>
            <a:spLocks noChangeShapeType="1"/>
          </p:cNvSpPr>
          <p:nvPr/>
        </p:nvSpPr>
        <p:spPr bwMode="auto">
          <a:xfrm>
            <a:off x="5200650" y="3668039"/>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2"/>
          <p:cNvSpPr>
            <a:spLocks noChangeArrowheads="1"/>
          </p:cNvSpPr>
          <p:nvPr/>
        </p:nvSpPr>
        <p:spPr bwMode="auto">
          <a:xfrm>
            <a:off x="4867275" y="3601364"/>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Line 93"/>
          <p:cNvSpPr>
            <a:spLocks noChangeShapeType="1"/>
          </p:cNvSpPr>
          <p:nvPr/>
        </p:nvSpPr>
        <p:spPr bwMode="auto">
          <a:xfrm>
            <a:off x="5219700" y="356326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94"/>
          <p:cNvSpPr>
            <a:spLocks noChangeShapeType="1"/>
          </p:cNvSpPr>
          <p:nvPr/>
        </p:nvSpPr>
        <p:spPr bwMode="auto">
          <a:xfrm>
            <a:off x="5219700" y="346801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95"/>
          <p:cNvSpPr>
            <a:spLocks noChangeShapeType="1"/>
          </p:cNvSpPr>
          <p:nvPr/>
        </p:nvSpPr>
        <p:spPr bwMode="auto">
          <a:xfrm>
            <a:off x="5219700" y="336323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96"/>
          <p:cNvSpPr>
            <a:spLocks noChangeShapeType="1"/>
          </p:cNvSpPr>
          <p:nvPr/>
        </p:nvSpPr>
        <p:spPr bwMode="auto">
          <a:xfrm>
            <a:off x="5219700" y="326798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97"/>
          <p:cNvSpPr>
            <a:spLocks noChangeShapeType="1"/>
          </p:cNvSpPr>
          <p:nvPr/>
        </p:nvSpPr>
        <p:spPr bwMode="auto">
          <a:xfrm>
            <a:off x="5200650" y="3172739"/>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98"/>
          <p:cNvSpPr>
            <a:spLocks noChangeArrowheads="1"/>
          </p:cNvSpPr>
          <p:nvPr/>
        </p:nvSpPr>
        <p:spPr bwMode="auto">
          <a:xfrm>
            <a:off x="4867275" y="3106064"/>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Line 99"/>
          <p:cNvSpPr>
            <a:spLocks noChangeShapeType="1"/>
          </p:cNvSpPr>
          <p:nvPr/>
        </p:nvSpPr>
        <p:spPr bwMode="auto">
          <a:xfrm>
            <a:off x="5219700" y="306796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00"/>
          <p:cNvSpPr>
            <a:spLocks noChangeShapeType="1"/>
          </p:cNvSpPr>
          <p:nvPr/>
        </p:nvSpPr>
        <p:spPr bwMode="auto">
          <a:xfrm>
            <a:off x="5219700" y="2972714"/>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01"/>
          <p:cNvSpPr>
            <a:spLocks noChangeShapeType="1"/>
          </p:cNvSpPr>
          <p:nvPr/>
        </p:nvSpPr>
        <p:spPr bwMode="auto">
          <a:xfrm>
            <a:off x="5219700" y="286793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02"/>
          <p:cNvSpPr>
            <a:spLocks noChangeShapeType="1"/>
          </p:cNvSpPr>
          <p:nvPr/>
        </p:nvSpPr>
        <p:spPr bwMode="auto">
          <a:xfrm>
            <a:off x="5219700" y="2772689"/>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03"/>
          <p:cNvSpPr>
            <a:spLocks noChangeShapeType="1"/>
          </p:cNvSpPr>
          <p:nvPr/>
        </p:nvSpPr>
        <p:spPr bwMode="auto">
          <a:xfrm>
            <a:off x="5200650" y="2669501"/>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4"/>
          <p:cNvSpPr>
            <a:spLocks noChangeArrowheads="1"/>
          </p:cNvSpPr>
          <p:nvPr/>
        </p:nvSpPr>
        <p:spPr bwMode="auto">
          <a:xfrm>
            <a:off x="4867275" y="2602826"/>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Line 105"/>
          <p:cNvSpPr>
            <a:spLocks noChangeShapeType="1"/>
          </p:cNvSpPr>
          <p:nvPr/>
        </p:nvSpPr>
        <p:spPr bwMode="auto">
          <a:xfrm>
            <a:off x="5219700" y="257425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06"/>
          <p:cNvSpPr>
            <a:spLocks noChangeShapeType="1"/>
          </p:cNvSpPr>
          <p:nvPr/>
        </p:nvSpPr>
        <p:spPr bwMode="auto">
          <a:xfrm>
            <a:off x="5219700" y="24694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07"/>
          <p:cNvSpPr>
            <a:spLocks noChangeShapeType="1"/>
          </p:cNvSpPr>
          <p:nvPr/>
        </p:nvSpPr>
        <p:spPr bwMode="auto">
          <a:xfrm>
            <a:off x="5219700" y="237422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08"/>
          <p:cNvSpPr>
            <a:spLocks noChangeShapeType="1"/>
          </p:cNvSpPr>
          <p:nvPr/>
        </p:nvSpPr>
        <p:spPr bwMode="auto">
          <a:xfrm>
            <a:off x="5219700" y="22789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09"/>
          <p:cNvSpPr>
            <a:spLocks noChangeShapeType="1"/>
          </p:cNvSpPr>
          <p:nvPr/>
        </p:nvSpPr>
        <p:spPr bwMode="auto">
          <a:xfrm>
            <a:off x="5200650" y="2174201"/>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0"/>
          <p:cNvSpPr>
            <a:spLocks noChangeArrowheads="1"/>
          </p:cNvSpPr>
          <p:nvPr/>
        </p:nvSpPr>
        <p:spPr bwMode="auto">
          <a:xfrm>
            <a:off x="4867275" y="2107526"/>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Line 111"/>
          <p:cNvSpPr>
            <a:spLocks noChangeShapeType="1"/>
          </p:cNvSpPr>
          <p:nvPr/>
        </p:nvSpPr>
        <p:spPr bwMode="auto">
          <a:xfrm>
            <a:off x="5219700" y="207895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12"/>
          <p:cNvSpPr>
            <a:spLocks noChangeShapeType="1"/>
          </p:cNvSpPr>
          <p:nvPr/>
        </p:nvSpPr>
        <p:spPr bwMode="auto">
          <a:xfrm>
            <a:off x="5219700" y="19741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13"/>
          <p:cNvSpPr>
            <a:spLocks noChangeShapeType="1"/>
          </p:cNvSpPr>
          <p:nvPr/>
        </p:nvSpPr>
        <p:spPr bwMode="auto">
          <a:xfrm>
            <a:off x="5219700" y="187892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14"/>
          <p:cNvSpPr>
            <a:spLocks noChangeShapeType="1"/>
          </p:cNvSpPr>
          <p:nvPr/>
        </p:nvSpPr>
        <p:spPr bwMode="auto">
          <a:xfrm>
            <a:off x="5219700" y="1774151"/>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15"/>
          <p:cNvSpPr>
            <a:spLocks noChangeShapeType="1"/>
          </p:cNvSpPr>
          <p:nvPr/>
        </p:nvSpPr>
        <p:spPr bwMode="auto">
          <a:xfrm>
            <a:off x="5200650" y="1678901"/>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16"/>
          <p:cNvSpPr>
            <a:spLocks noChangeArrowheads="1"/>
          </p:cNvSpPr>
          <p:nvPr/>
        </p:nvSpPr>
        <p:spPr bwMode="auto">
          <a:xfrm>
            <a:off x="4867275" y="1612226"/>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Line 117"/>
          <p:cNvSpPr>
            <a:spLocks noChangeShapeType="1"/>
          </p:cNvSpPr>
          <p:nvPr/>
        </p:nvSpPr>
        <p:spPr bwMode="auto">
          <a:xfrm>
            <a:off x="5219700" y="157412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18"/>
          <p:cNvSpPr>
            <a:spLocks noChangeShapeType="1"/>
          </p:cNvSpPr>
          <p:nvPr/>
        </p:nvSpPr>
        <p:spPr bwMode="auto">
          <a:xfrm>
            <a:off x="5219700" y="1478876"/>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19"/>
          <p:cNvSpPr>
            <a:spLocks noChangeArrowheads="1"/>
          </p:cNvSpPr>
          <p:nvPr/>
        </p:nvSpPr>
        <p:spPr bwMode="auto">
          <a:xfrm>
            <a:off x="4800600" y="1440776"/>
            <a:ext cx="3905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Intens.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4" name="Line 120"/>
          <p:cNvSpPr>
            <a:spLocks noChangeShapeType="1"/>
          </p:cNvSpPr>
          <p:nvPr/>
        </p:nvSpPr>
        <p:spPr bwMode="auto">
          <a:xfrm>
            <a:off x="5267325"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21"/>
          <p:cNvSpPr>
            <a:spLocks noChangeShapeType="1"/>
          </p:cNvSpPr>
          <p:nvPr/>
        </p:nvSpPr>
        <p:spPr bwMode="auto">
          <a:xfrm>
            <a:off x="5486400"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22"/>
          <p:cNvSpPr>
            <a:spLocks noChangeArrowheads="1"/>
          </p:cNvSpPr>
          <p:nvPr/>
        </p:nvSpPr>
        <p:spPr bwMode="auto">
          <a:xfrm>
            <a:off x="5367338" y="4220489"/>
            <a:ext cx="2381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7" name="Line 123"/>
          <p:cNvSpPr>
            <a:spLocks noChangeShapeType="1"/>
          </p:cNvSpPr>
          <p:nvPr/>
        </p:nvSpPr>
        <p:spPr bwMode="auto">
          <a:xfrm>
            <a:off x="5695950"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24"/>
          <p:cNvSpPr>
            <a:spLocks noChangeShapeType="1"/>
          </p:cNvSpPr>
          <p:nvPr/>
        </p:nvSpPr>
        <p:spPr bwMode="auto">
          <a:xfrm>
            <a:off x="5916613"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25"/>
          <p:cNvSpPr>
            <a:spLocks noChangeArrowheads="1"/>
          </p:cNvSpPr>
          <p:nvPr/>
        </p:nvSpPr>
        <p:spPr bwMode="auto">
          <a:xfrm>
            <a:off x="5764213"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 name="Line 126"/>
          <p:cNvSpPr>
            <a:spLocks noChangeShapeType="1"/>
          </p:cNvSpPr>
          <p:nvPr/>
        </p:nvSpPr>
        <p:spPr bwMode="auto">
          <a:xfrm>
            <a:off x="6126163"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27"/>
          <p:cNvSpPr>
            <a:spLocks noChangeShapeType="1"/>
          </p:cNvSpPr>
          <p:nvPr/>
        </p:nvSpPr>
        <p:spPr bwMode="auto">
          <a:xfrm>
            <a:off x="6335713"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28"/>
          <p:cNvSpPr>
            <a:spLocks noChangeArrowheads="1"/>
          </p:cNvSpPr>
          <p:nvPr/>
        </p:nvSpPr>
        <p:spPr bwMode="auto">
          <a:xfrm>
            <a:off x="6183313"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 name="Line 129"/>
          <p:cNvSpPr>
            <a:spLocks noChangeShapeType="1"/>
          </p:cNvSpPr>
          <p:nvPr/>
        </p:nvSpPr>
        <p:spPr bwMode="auto">
          <a:xfrm>
            <a:off x="6554788"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30"/>
          <p:cNvSpPr>
            <a:spLocks noChangeShapeType="1"/>
          </p:cNvSpPr>
          <p:nvPr/>
        </p:nvSpPr>
        <p:spPr bwMode="auto">
          <a:xfrm>
            <a:off x="6764338"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1"/>
          <p:cNvSpPr>
            <a:spLocks noChangeArrowheads="1"/>
          </p:cNvSpPr>
          <p:nvPr/>
        </p:nvSpPr>
        <p:spPr bwMode="auto">
          <a:xfrm>
            <a:off x="6611938"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6" name="Line 132"/>
          <p:cNvSpPr>
            <a:spLocks noChangeShapeType="1"/>
          </p:cNvSpPr>
          <p:nvPr/>
        </p:nvSpPr>
        <p:spPr bwMode="auto">
          <a:xfrm>
            <a:off x="6983413"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33"/>
          <p:cNvSpPr>
            <a:spLocks noChangeShapeType="1"/>
          </p:cNvSpPr>
          <p:nvPr/>
        </p:nvSpPr>
        <p:spPr bwMode="auto">
          <a:xfrm>
            <a:off x="7192963"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4"/>
          <p:cNvSpPr>
            <a:spLocks noChangeArrowheads="1"/>
          </p:cNvSpPr>
          <p:nvPr/>
        </p:nvSpPr>
        <p:spPr bwMode="auto">
          <a:xfrm>
            <a:off x="7040563"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1600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9" name="Line 135"/>
          <p:cNvSpPr>
            <a:spLocks noChangeShapeType="1"/>
          </p:cNvSpPr>
          <p:nvPr/>
        </p:nvSpPr>
        <p:spPr bwMode="auto">
          <a:xfrm>
            <a:off x="7412038"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36"/>
          <p:cNvSpPr>
            <a:spLocks noChangeShapeType="1"/>
          </p:cNvSpPr>
          <p:nvPr/>
        </p:nvSpPr>
        <p:spPr bwMode="auto">
          <a:xfrm>
            <a:off x="7621588"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37"/>
          <p:cNvSpPr>
            <a:spLocks noChangeArrowheads="1"/>
          </p:cNvSpPr>
          <p:nvPr/>
        </p:nvSpPr>
        <p:spPr bwMode="auto">
          <a:xfrm>
            <a:off x="7469188"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1800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Line 138"/>
          <p:cNvSpPr>
            <a:spLocks noChangeShapeType="1"/>
          </p:cNvSpPr>
          <p:nvPr/>
        </p:nvSpPr>
        <p:spPr bwMode="auto">
          <a:xfrm>
            <a:off x="7831138"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39"/>
          <p:cNvSpPr>
            <a:spLocks noChangeShapeType="1"/>
          </p:cNvSpPr>
          <p:nvPr/>
        </p:nvSpPr>
        <p:spPr bwMode="auto">
          <a:xfrm>
            <a:off x="8050213" y="4172864"/>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40"/>
          <p:cNvSpPr>
            <a:spLocks noChangeArrowheads="1"/>
          </p:cNvSpPr>
          <p:nvPr/>
        </p:nvSpPr>
        <p:spPr bwMode="auto">
          <a:xfrm>
            <a:off x="7897813" y="4220489"/>
            <a:ext cx="3048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Line 141"/>
          <p:cNvSpPr>
            <a:spLocks noChangeShapeType="1"/>
          </p:cNvSpPr>
          <p:nvPr/>
        </p:nvSpPr>
        <p:spPr bwMode="auto">
          <a:xfrm>
            <a:off x="8261350" y="4172864"/>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2"/>
          <p:cNvSpPr>
            <a:spLocks noChangeArrowheads="1"/>
          </p:cNvSpPr>
          <p:nvPr/>
        </p:nvSpPr>
        <p:spPr bwMode="auto">
          <a:xfrm>
            <a:off x="8200882" y="4220489"/>
            <a:ext cx="3430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m/z</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7"/>
          <p:cNvSpPr>
            <a:spLocks noChangeArrowheads="1"/>
          </p:cNvSpPr>
          <p:nvPr/>
        </p:nvSpPr>
        <p:spPr bwMode="auto">
          <a:xfrm>
            <a:off x="5587529" y="788313"/>
            <a:ext cx="23467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Averaged Spectra</a:t>
            </a:r>
            <a:r>
              <a:rPr kumimoji="0" lang="en-US" sz="1100" b="0" i="0" u="none" strike="noStrike" cap="none" normalizeH="0" dirty="0" smtClean="0">
                <a:ln>
                  <a:noFill/>
                </a:ln>
                <a:solidFill>
                  <a:srgbClr val="000000"/>
                </a:solidFill>
                <a:effectLst/>
                <a:latin typeface="Arial" pitchFamily="34" charset="0"/>
                <a:cs typeface="Arial" pitchFamily="34" charset="0"/>
              </a:rPr>
              <a:t> from </a:t>
            </a:r>
            <a:r>
              <a:rPr kumimoji="0" lang="en-US" sz="1100" b="0" i="0" u="sng" strike="noStrike" cap="none" normalizeH="0" baseline="0" dirty="0" smtClean="0">
                <a:ln>
                  <a:noFill/>
                </a:ln>
                <a:solidFill>
                  <a:srgbClr val="000000"/>
                </a:solidFill>
                <a:effectLst/>
                <a:latin typeface="Arial" pitchFamily="34" charset="0"/>
                <a:cs typeface="Arial" pitchFamily="34" charset="0"/>
              </a:rPr>
              <a:t>5.89-6.30</a:t>
            </a:r>
            <a:r>
              <a:rPr kumimoji="0" lang="en-US" sz="1100" b="0" i="0" u="none" strike="noStrike" cap="none" normalizeH="0" baseline="0" dirty="0" smtClean="0">
                <a:ln>
                  <a:noFill/>
                </a:ln>
                <a:solidFill>
                  <a:srgbClr val="000000"/>
                </a:solidFill>
                <a:effectLst/>
                <a:latin typeface="Arial" pitchFamily="34" charset="0"/>
                <a:cs typeface="Arial" pitchFamily="34" charset="0"/>
              </a:rPr>
              <a:t> min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9" name="Straight Arrow Connector 178"/>
          <p:cNvCxnSpPr/>
          <p:nvPr/>
        </p:nvCxnSpPr>
        <p:spPr>
          <a:xfrm flipH="1">
            <a:off x="1276350" y="4598313"/>
            <a:ext cx="223043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 name="Rectangle 77"/>
          <p:cNvSpPr>
            <a:spLocks noChangeArrowheads="1"/>
          </p:cNvSpPr>
          <p:nvPr/>
        </p:nvSpPr>
        <p:spPr bwMode="auto">
          <a:xfrm>
            <a:off x="1381125" y="4611469"/>
            <a:ext cx="19797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Increasing Charge State</a:t>
            </a:r>
            <a:r>
              <a:rPr kumimoji="0" lang="en-US" sz="1400" i="0" u="none" strike="noStrike" cap="none" normalizeH="0" dirty="0" smtClean="0">
                <a:ln>
                  <a:noFill/>
                </a:ln>
                <a:solidFill>
                  <a:srgbClr val="000000"/>
                </a:solidFill>
                <a:effectLst/>
                <a:latin typeface="Arial" pitchFamily="34" charset="0"/>
                <a:cs typeface="Arial" pitchFamily="34" charset="0"/>
              </a:rPr>
              <a:t> </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Rectangle 77"/>
          <p:cNvSpPr>
            <a:spLocks noChangeArrowheads="1"/>
          </p:cNvSpPr>
          <p:nvPr/>
        </p:nvSpPr>
        <p:spPr bwMode="auto">
          <a:xfrm>
            <a:off x="3299704" y="4382869"/>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+30</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Rectangle 77"/>
          <p:cNvSpPr>
            <a:spLocks noChangeArrowheads="1"/>
          </p:cNvSpPr>
          <p:nvPr/>
        </p:nvSpPr>
        <p:spPr bwMode="auto">
          <a:xfrm>
            <a:off x="1382957" y="4382869"/>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+65</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5" name="Straight Arrow Connector 184"/>
          <p:cNvCxnSpPr/>
          <p:nvPr/>
        </p:nvCxnSpPr>
        <p:spPr>
          <a:xfrm flipH="1">
            <a:off x="5114925" y="4598313"/>
            <a:ext cx="10683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Rectangle 77"/>
          <p:cNvSpPr>
            <a:spLocks noChangeArrowheads="1"/>
          </p:cNvSpPr>
          <p:nvPr/>
        </p:nvSpPr>
        <p:spPr bwMode="auto">
          <a:xfrm>
            <a:off x="5191125" y="4598313"/>
            <a:ext cx="1114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Increasing Charge State</a:t>
            </a:r>
            <a:r>
              <a:rPr kumimoji="0" lang="en-US" sz="1400" i="0" u="none" strike="noStrike" cap="none" normalizeH="0" dirty="0" smtClean="0">
                <a:ln>
                  <a:noFill/>
                </a:ln>
                <a:solidFill>
                  <a:srgbClr val="000000"/>
                </a:solidFill>
                <a:effectLst/>
                <a:latin typeface="Arial" pitchFamily="34" charset="0"/>
                <a:cs typeface="Arial" pitchFamily="34" charset="0"/>
              </a:rPr>
              <a:t> </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187" name="Rectangle 77"/>
          <p:cNvSpPr>
            <a:spLocks noChangeArrowheads="1"/>
          </p:cNvSpPr>
          <p:nvPr/>
        </p:nvSpPr>
        <p:spPr bwMode="auto">
          <a:xfrm>
            <a:off x="6031157" y="4382869"/>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+27</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188" name="Rectangle 77"/>
          <p:cNvSpPr>
            <a:spLocks noChangeArrowheads="1"/>
          </p:cNvSpPr>
          <p:nvPr/>
        </p:nvSpPr>
        <p:spPr bwMode="auto">
          <a:xfrm>
            <a:off x="5221532" y="4382869"/>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+38</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Left Brace 189"/>
          <p:cNvSpPr/>
          <p:nvPr/>
        </p:nvSpPr>
        <p:spPr>
          <a:xfrm rot="5400000">
            <a:off x="2280442" y="616071"/>
            <a:ext cx="444503" cy="200818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Connector 191"/>
          <p:cNvCxnSpPr>
            <a:endCxn id="8" idx="1"/>
          </p:cNvCxnSpPr>
          <p:nvPr/>
        </p:nvCxnSpPr>
        <p:spPr>
          <a:xfrm>
            <a:off x="1057275" y="1478876"/>
            <a:ext cx="0" cy="26892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1057279" y="4172070"/>
            <a:ext cx="3143246" cy="2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Rectangle 77"/>
          <p:cNvSpPr>
            <a:spLocks noChangeArrowheads="1"/>
          </p:cNvSpPr>
          <p:nvPr/>
        </p:nvSpPr>
        <p:spPr bwMode="auto">
          <a:xfrm>
            <a:off x="2182813" y="1182469"/>
            <a:ext cx="647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Albumin</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3" name="Straight Connector 202"/>
          <p:cNvCxnSpPr/>
          <p:nvPr/>
        </p:nvCxnSpPr>
        <p:spPr>
          <a:xfrm>
            <a:off x="5267325" y="1474113"/>
            <a:ext cx="0" cy="26892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5267329" y="4167307"/>
            <a:ext cx="3143246" cy="27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Left Brace 204"/>
          <p:cNvSpPr/>
          <p:nvPr/>
        </p:nvSpPr>
        <p:spPr>
          <a:xfrm rot="5400000">
            <a:off x="6861930" y="724018"/>
            <a:ext cx="444503" cy="200818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Rectangle 77"/>
          <p:cNvSpPr>
            <a:spLocks noChangeArrowheads="1"/>
          </p:cNvSpPr>
          <p:nvPr/>
        </p:nvSpPr>
        <p:spPr bwMode="auto">
          <a:xfrm>
            <a:off x="6764301" y="1290416"/>
            <a:ext cx="647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Albumin</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207" name="Left Brace 206"/>
          <p:cNvSpPr/>
          <p:nvPr/>
        </p:nvSpPr>
        <p:spPr>
          <a:xfrm rot="5400000">
            <a:off x="5505845" y="1069699"/>
            <a:ext cx="444503" cy="796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Rectangle 77"/>
          <p:cNvSpPr>
            <a:spLocks noChangeArrowheads="1"/>
          </p:cNvSpPr>
          <p:nvPr/>
        </p:nvSpPr>
        <p:spPr bwMode="auto">
          <a:xfrm>
            <a:off x="5072933" y="1016913"/>
            <a:ext cx="14135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Apolipoprotein</a:t>
            </a:r>
            <a:r>
              <a:rPr kumimoji="0" lang="en-US" sz="1400" i="0" u="none" strike="noStrike" cap="none" normalizeH="0" dirty="0" smtClean="0">
                <a:ln>
                  <a:noFill/>
                </a:ln>
                <a:solidFill>
                  <a:srgbClr val="000000"/>
                </a:solidFill>
                <a:effectLst/>
                <a:latin typeface="Arial" pitchFamily="34" charset="0"/>
                <a:cs typeface="Arial" pitchFamily="34" charset="0"/>
              </a:rPr>
              <a:t> A-I</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209" name="Text Box 11"/>
          <p:cNvSpPr txBox="1">
            <a:spLocks noChangeArrowheads="1"/>
          </p:cNvSpPr>
          <p:nvPr/>
        </p:nvSpPr>
        <p:spPr bwMode="auto">
          <a:xfrm>
            <a:off x="304800" y="76200"/>
            <a:ext cx="8543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fontAlgn="auto">
              <a:spcBef>
                <a:spcPct val="50000"/>
              </a:spcBef>
              <a:spcAft>
                <a:spcPts val="0"/>
              </a:spcAft>
            </a:pPr>
            <a:r>
              <a:rPr lang="en-US" b="1" dirty="0" smtClean="0">
                <a:solidFill>
                  <a:prstClr val="black"/>
                </a:solidFill>
                <a:latin typeface="Arial" pitchFamily="34" charset="0"/>
                <a:ea typeface="+mn-ea"/>
              </a:rPr>
              <a:t>‘Dilute &amp; Shoot’ Raw ESI Mass Spectra</a:t>
            </a:r>
            <a:endParaRPr lang="en-US" b="1" dirty="0">
              <a:solidFill>
                <a:prstClr val="black"/>
              </a:solidFill>
              <a:latin typeface="Arial" pitchFamily="34" charset="0"/>
              <a:ea typeface="+mn-ea"/>
            </a:endParaRPr>
          </a:p>
        </p:txBody>
      </p:sp>
      <p:cxnSp>
        <p:nvCxnSpPr>
          <p:cNvPr id="210" name="Straight Arrow Connector 209"/>
          <p:cNvCxnSpPr/>
          <p:nvPr/>
        </p:nvCxnSpPr>
        <p:spPr>
          <a:xfrm>
            <a:off x="2220119" y="5257800"/>
            <a:ext cx="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5748337" y="5181600"/>
            <a:ext cx="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3" name="Rectangle 77"/>
          <p:cNvSpPr>
            <a:spLocks noChangeArrowheads="1"/>
          </p:cNvSpPr>
          <p:nvPr/>
        </p:nvSpPr>
        <p:spPr bwMode="auto">
          <a:xfrm>
            <a:off x="2198734" y="5410200"/>
            <a:ext cx="1916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Apply charge </a:t>
            </a:r>
            <a:r>
              <a:rPr kumimoji="0" lang="en-US" sz="1400" i="0" u="none" strike="noStrike" cap="none" normalizeH="0" baseline="0" dirty="0" err="1" smtClean="0">
                <a:ln>
                  <a:noFill/>
                </a:ln>
                <a:solidFill>
                  <a:srgbClr val="000000"/>
                </a:solidFill>
                <a:effectLst/>
                <a:latin typeface="Arial" pitchFamily="34" charset="0"/>
                <a:cs typeface="Arial" pitchFamily="34" charset="0"/>
              </a:rPr>
              <a:t>deconvolution</a:t>
            </a:r>
            <a:r>
              <a:rPr kumimoji="0" lang="en-US" sz="1400" i="0" u="none" strike="noStrike" cap="none" normalizeH="0" baseline="0" dirty="0" smtClean="0">
                <a:ln>
                  <a:noFill/>
                </a:ln>
                <a:solidFill>
                  <a:srgbClr val="000000"/>
                </a:solidFill>
                <a:effectLst/>
                <a:latin typeface="Arial" pitchFamily="34" charset="0"/>
                <a:cs typeface="Arial" pitchFamily="34" charset="0"/>
              </a:rPr>
              <a:t> </a:t>
            </a:r>
            <a:r>
              <a:rPr kumimoji="0" lang="en-US" sz="1400" i="0" u="none" strike="noStrike" cap="none" normalizeH="0" dirty="0" smtClean="0">
                <a:ln>
                  <a:noFill/>
                </a:ln>
                <a:solidFill>
                  <a:srgbClr val="000000"/>
                </a:solidFill>
                <a:effectLst/>
                <a:latin typeface="Arial" pitchFamily="34" charset="0"/>
                <a:cs typeface="Arial" pitchFamily="34" charset="0"/>
              </a:rPr>
              <a:t>signal processing algorithm</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
        <p:nvSpPr>
          <p:cNvPr id="214" name="Rectangle 77"/>
          <p:cNvSpPr>
            <a:spLocks noChangeArrowheads="1"/>
          </p:cNvSpPr>
          <p:nvPr/>
        </p:nvSpPr>
        <p:spPr bwMode="auto">
          <a:xfrm>
            <a:off x="5715000" y="5334000"/>
            <a:ext cx="1916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cs typeface="Arial" pitchFamily="34" charset="0"/>
              </a:rPr>
              <a:t>Apply charge </a:t>
            </a:r>
            <a:r>
              <a:rPr kumimoji="0" lang="en-US" sz="1400" i="0" u="none" strike="noStrike" cap="none" normalizeH="0" baseline="0" dirty="0" err="1" smtClean="0">
                <a:ln>
                  <a:noFill/>
                </a:ln>
                <a:solidFill>
                  <a:srgbClr val="000000"/>
                </a:solidFill>
                <a:effectLst/>
                <a:latin typeface="Arial" pitchFamily="34" charset="0"/>
                <a:cs typeface="Arial" pitchFamily="34" charset="0"/>
              </a:rPr>
              <a:t>deconvolution</a:t>
            </a:r>
            <a:r>
              <a:rPr kumimoji="0" lang="en-US" sz="1400" i="0" u="none" strike="noStrike" cap="none" normalizeH="0" baseline="0" dirty="0" smtClean="0">
                <a:ln>
                  <a:noFill/>
                </a:ln>
                <a:solidFill>
                  <a:srgbClr val="000000"/>
                </a:solidFill>
                <a:effectLst/>
                <a:latin typeface="Arial" pitchFamily="34" charset="0"/>
                <a:cs typeface="Arial" pitchFamily="34" charset="0"/>
              </a:rPr>
              <a:t> </a:t>
            </a:r>
            <a:r>
              <a:rPr kumimoji="0" lang="en-US" sz="1400" i="0" u="none" strike="noStrike" cap="none" normalizeH="0" dirty="0" smtClean="0">
                <a:ln>
                  <a:noFill/>
                </a:ln>
                <a:solidFill>
                  <a:srgbClr val="000000"/>
                </a:solidFill>
                <a:effectLst/>
                <a:latin typeface="Arial" pitchFamily="34" charset="0"/>
                <a:cs typeface="Arial" pitchFamily="34" charset="0"/>
              </a:rPr>
              <a:t>signal processing algorithm</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763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0"/>
                <a:lumMod val="100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8" name="Rectangle 77"/>
          <p:cNvSpPr>
            <a:spLocks noChangeArrowheads="1"/>
          </p:cNvSpPr>
          <p:nvPr/>
        </p:nvSpPr>
        <p:spPr bwMode="auto">
          <a:xfrm>
            <a:off x="850493" y="2745143"/>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dirty="0" smtClean="0">
                <a:solidFill>
                  <a:srgbClr val="000000"/>
                </a:solidFill>
                <a:cs typeface="Arial" pitchFamily="34" charset="0"/>
              </a:rPr>
              <a:t>100</a:t>
            </a:r>
            <a:endParaRPr lang="en-US" sz="1800" dirty="0" smtClean="0">
              <a:solidFill>
                <a:prstClr val="black"/>
              </a:solidFill>
              <a:cs typeface="Arial" pitchFamily="34" charset="0"/>
            </a:endParaRPr>
          </a:p>
        </p:txBody>
      </p:sp>
      <p:sp>
        <p:nvSpPr>
          <p:cNvPr id="79" name="Rectangle 64"/>
          <p:cNvSpPr>
            <a:spLocks noChangeArrowheads="1"/>
          </p:cNvSpPr>
          <p:nvPr/>
        </p:nvSpPr>
        <p:spPr bwMode="auto">
          <a:xfrm>
            <a:off x="1099817" y="2487612"/>
            <a:ext cx="2695575" cy="2713038"/>
          </a:xfrm>
          <a:prstGeom prst="rect">
            <a:avLst/>
          </a:prstGeom>
          <a:noFill/>
          <a:ln w="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1" name="Rectangle 66"/>
          <p:cNvSpPr>
            <a:spLocks noChangeArrowheads="1"/>
          </p:cNvSpPr>
          <p:nvPr/>
        </p:nvSpPr>
        <p:spPr bwMode="auto">
          <a:xfrm>
            <a:off x="2014217" y="2668200"/>
            <a:ext cx="106439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b="1" dirty="0" smtClean="0">
                <a:solidFill>
                  <a:srgbClr val="000000"/>
                </a:solidFill>
                <a:cs typeface="Arial" pitchFamily="34" charset="0"/>
              </a:rPr>
              <a:t>66439 (Unmodified)</a:t>
            </a:r>
            <a:endParaRPr lang="en-US" sz="2000" b="1" dirty="0" smtClean="0">
              <a:solidFill>
                <a:prstClr val="black"/>
              </a:solidFill>
              <a:cs typeface="Arial" pitchFamily="34" charset="0"/>
            </a:endParaRPr>
          </a:p>
        </p:txBody>
      </p:sp>
      <p:sp>
        <p:nvSpPr>
          <p:cNvPr id="82" name="Line 103"/>
          <p:cNvSpPr>
            <a:spLocks noChangeShapeType="1"/>
          </p:cNvSpPr>
          <p:nvPr/>
        </p:nvSpPr>
        <p:spPr bwMode="auto">
          <a:xfrm>
            <a:off x="1366517" y="5200650"/>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3" name="Line 104"/>
          <p:cNvSpPr>
            <a:spLocks noChangeShapeType="1"/>
          </p:cNvSpPr>
          <p:nvPr/>
        </p:nvSpPr>
        <p:spPr bwMode="auto">
          <a:xfrm>
            <a:off x="1633217" y="5200650"/>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4" name="Rectangle 105"/>
          <p:cNvSpPr>
            <a:spLocks noChangeArrowheads="1"/>
          </p:cNvSpPr>
          <p:nvPr/>
        </p:nvSpPr>
        <p:spPr bwMode="auto">
          <a:xfrm>
            <a:off x="1452242" y="5248275"/>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66200</a:t>
            </a:r>
            <a:endParaRPr lang="en-US" sz="1800" smtClean="0">
              <a:solidFill>
                <a:prstClr val="black"/>
              </a:solidFill>
              <a:cs typeface="Arial" pitchFamily="34" charset="0"/>
            </a:endParaRPr>
          </a:p>
        </p:txBody>
      </p:sp>
      <p:sp>
        <p:nvSpPr>
          <p:cNvPr id="85" name="Line 106"/>
          <p:cNvSpPr>
            <a:spLocks noChangeShapeType="1"/>
          </p:cNvSpPr>
          <p:nvPr/>
        </p:nvSpPr>
        <p:spPr bwMode="auto">
          <a:xfrm>
            <a:off x="1899917" y="5200650"/>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6" name="Line 107"/>
          <p:cNvSpPr>
            <a:spLocks noChangeShapeType="1"/>
          </p:cNvSpPr>
          <p:nvPr/>
        </p:nvSpPr>
        <p:spPr bwMode="auto">
          <a:xfrm>
            <a:off x="2166617" y="5200650"/>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7" name="Rectangle 108"/>
          <p:cNvSpPr>
            <a:spLocks noChangeArrowheads="1"/>
          </p:cNvSpPr>
          <p:nvPr/>
        </p:nvSpPr>
        <p:spPr bwMode="auto">
          <a:xfrm>
            <a:off x="1985642" y="5248275"/>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66400</a:t>
            </a:r>
            <a:endParaRPr lang="en-US" sz="1800" smtClean="0">
              <a:solidFill>
                <a:prstClr val="black"/>
              </a:solidFill>
              <a:cs typeface="Arial" pitchFamily="34" charset="0"/>
            </a:endParaRPr>
          </a:p>
        </p:txBody>
      </p:sp>
      <p:sp>
        <p:nvSpPr>
          <p:cNvPr id="88" name="Line 109"/>
          <p:cNvSpPr>
            <a:spLocks noChangeShapeType="1"/>
          </p:cNvSpPr>
          <p:nvPr/>
        </p:nvSpPr>
        <p:spPr bwMode="auto">
          <a:xfrm>
            <a:off x="2442842" y="5200650"/>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9" name="Line 110"/>
          <p:cNvSpPr>
            <a:spLocks noChangeShapeType="1"/>
          </p:cNvSpPr>
          <p:nvPr/>
        </p:nvSpPr>
        <p:spPr bwMode="auto">
          <a:xfrm>
            <a:off x="2709542" y="5200650"/>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0" name="Rectangle 111"/>
          <p:cNvSpPr>
            <a:spLocks noChangeArrowheads="1"/>
          </p:cNvSpPr>
          <p:nvPr/>
        </p:nvSpPr>
        <p:spPr bwMode="auto">
          <a:xfrm>
            <a:off x="2528567" y="5248275"/>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66600</a:t>
            </a:r>
            <a:endParaRPr lang="en-US" sz="1800" smtClean="0">
              <a:solidFill>
                <a:prstClr val="black"/>
              </a:solidFill>
              <a:cs typeface="Arial" pitchFamily="34" charset="0"/>
            </a:endParaRPr>
          </a:p>
        </p:txBody>
      </p:sp>
      <p:sp>
        <p:nvSpPr>
          <p:cNvPr id="91" name="Line 112"/>
          <p:cNvSpPr>
            <a:spLocks noChangeShapeType="1"/>
          </p:cNvSpPr>
          <p:nvPr/>
        </p:nvSpPr>
        <p:spPr bwMode="auto">
          <a:xfrm>
            <a:off x="2976242" y="5200650"/>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2" name="Line 113"/>
          <p:cNvSpPr>
            <a:spLocks noChangeShapeType="1"/>
          </p:cNvSpPr>
          <p:nvPr/>
        </p:nvSpPr>
        <p:spPr bwMode="auto">
          <a:xfrm>
            <a:off x="3242942" y="5200650"/>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3" name="Rectangle 114"/>
          <p:cNvSpPr>
            <a:spLocks noChangeArrowheads="1"/>
          </p:cNvSpPr>
          <p:nvPr/>
        </p:nvSpPr>
        <p:spPr bwMode="auto">
          <a:xfrm>
            <a:off x="3061967" y="5248275"/>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66800</a:t>
            </a:r>
            <a:endParaRPr lang="en-US" sz="1800" smtClean="0">
              <a:solidFill>
                <a:prstClr val="black"/>
              </a:solidFill>
              <a:cs typeface="Arial" pitchFamily="34" charset="0"/>
            </a:endParaRPr>
          </a:p>
        </p:txBody>
      </p:sp>
      <p:sp>
        <p:nvSpPr>
          <p:cNvPr id="94" name="Line 115"/>
          <p:cNvSpPr>
            <a:spLocks noChangeShapeType="1"/>
          </p:cNvSpPr>
          <p:nvPr/>
        </p:nvSpPr>
        <p:spPr bwMode="auto">
          <a:xfrm>
            <a:off x="3509642" y="5200650"/>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5" name="Rectangle 117"/>
          <p:cNvSpPr>
            <a:spLocks noChangeArrowheads="1"/>
          </p:cNvSpPr>
          <p:nvPr/>
        </p:nvSpPr>
        <p:spPr bwMode="auto">
          <a:xfrm>
            <a:off x="3610990" y="5229225"/>
            <a:ext cx="1811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1100" b="1" dirty="0" smtClean="0">
                <a:solidFill>
                  <a:srgbClr val="000000"/>
                </a:solidFill>
                <a:cs typeface="Arial" pitchFamily="34" charset="0"/>
              </a:rPr>
              <a:t>Da</a:t>
            </a:r>
            <a:endParaRPr lang="en-US" sz="3200" b="1" dirty="0" smtClean="0">
              <a:solidFill>
                <a:prstClr val="black"/>
              </a:solidFill>
              <a:cs typeface="Arial" pitchFamily="34" charset="0"/>
            </a:endParaRPr>
          </a:p>
        </p:txBody>
      </p:sp>
      <p:sp>
        <p:nvSpPr>
          <p:cNvPr id="96" name="Freeform 95"/>
          <p:cNvSpPr>
            <a:spLocks/>
          </p:cNvSpPr>
          <p:nvPr/>
        </p:nvSpPr>
        <p:spPr bwMode="auto">
          <a:xfrm>
            <a:off x="1114425" y="2830708"/>
            <a:ext cx="2695575" cy="2351088"/>
          </a:xfrm>
          <a:custGeom>
            <a:avLst/>
            <a:gdLst>
              <a:gd name="T0" fmla="*/ 54 w 1698"/>
              <a:gd name="T1" fmla="*/ 1469 h 1481"/>
              <a:gd name="T2" fmla="*/ 90 w 1698"/>
              <a:gd name="T3" fmla="*/ 1463 h 1481"/>
              <a:gd name="T4" fmla="*/ 102 w 1698"/>
              <a:gd name="T5" fmla="*/ 1469 h 1481"/>
              <a:gd name="T6" fmla="*/ 120 w 1698"/>
              <a:gd name="T7" fmla="*/ 1457 h 1481"/>
              <a:gd name="T8" fmla="*/ 162 w 1698"/>
              <a:gd name="T9" fmla="*/ 1469 h 1481"/>
              <a:gd name="T10" fmla="*/ 192 w 1698"/>
              <a:gd name="T11" fmla="*/ 1463 h 1481"/>
              <a:gd name="T12" fmla="*/ 222 w 1698"/>
              <a:gd name="T13" fmla="*/ 1475 h 1481"/>
              <a:gd name="T14" fmla="*/ 252 w 1698"/>
              <a:gd name="T15" fmla="*/ 1457 h 1481"/>
              <a:gd name="T16" fmla="*/ 288 w 1698"/>
              <a:gd name="T17" fmla="*/ 1469 h 1481"/>
              <a:gd name="T18" fmla="*/ 312 w 1698"/>
              <a:gd name="T19" fmla="*/ 1463 h 1481"/>
              <a:gd name="T20" fmla="*/ 330 w 1698"/>
              <a:gd name="T21" fmla="*/ 1469 h 1481"/>
              <a:gd name="T22" fmla="*/ 372 w 1698"/>
              <a:gd name="T23" fmla="*/ 1463 h 1481"/>
              <a:gd name="T24" fmla="*/ 402 w 1698"/>
              <a:gd name="T25" fmla="*/ 1475 h 1481"/>
              <a:gd name="T26" fmla="*/ 432 w 1698"/>
              <a:gd name="T27" fmla="*/ 1427 h 1481"/>
              <a:gd name="T28" fmla="*/ 462 w 1698"/>
              <a:gd name="T29" fmla="*/ 1427 h 1481"/>
              <a:gd name="T30" fmla="*/ 492 w 1698"/>
              <a:gd name="T31" fmla="*/ 1469 h 1481"/>
              <a:gd name="T32" fmla="*/ 522 w 1698"/>
              <a:gd name="T33" fmla="*/ 1469 h 1481"/>
              <a:gd name="T34" fmla="*/ 552 w 1698"/>
              <a:gd name="T35" fmla="*/ 1391 h 1481"/>
              <a:gd name="T36" fmla="*/ 576 w 1698"/>
              <a:gd name="T37" fmla="*/ 1337 h 1481"/>
              <a:gd name="T38" fmla="*/ 600 w 1698"/>
              <a:gd name="T39" fmla="*/ 1457 h 1481"/>
              <a:gd name="T40" fmla="*/ 636 w 1698"/>
              <a:gd name="T41" fmla="*/ 1463 h 1481"/>
              <a:gd name="T42" fmla="*/ 666 w 1698"/>
              <a:gd name="T43" fmla="*/ 1457 h 1481"/>
              <a:gd name="T44" fmla="*/ 684 w 1698"/>
              <a:gd name="T45" fmla="*/ 1469 h 1481"/>
              <a:gd name="T46" fmla="*/ 714 w 1698"/>
              <a:gd name="T47" fmla="*/ 1445 h 1481"/>
              <a:gd name="T48" fmla="*/ 732 w 1698"/>
              <a:gd name="T49" fmla="*/ 1253 h 1481"/>
              <a:gd name="T50" fmla="*/ 750 w 1698"/>
              <a:gd name="T51" fmla="*/ 312 h 1481"/>
              <a:gd name="T52" fmla="*/ 780 w 1698"/>
              <a:gd name="T53" fmla="*/ 761 h 1481"/>
              <a:gd name="T54" fmla="*/ 810 w 1698"/>
              <a:gd name="T55" fmla="*/ 1319 h 1481"/>
              <a:gd name="T56" fmla="*/ 840 w 1698"/>
              <a:gd name="T57" fmla="*/ 1337 h 1481"/>
              <a:gd name="T58" fmla="*/ 870 w 1698"/>
              <a:gd name="T59" fmla="*/ 1415 h 1481"/>
              <a:gd name="T60" fmla="*/ 888 w 1698"/>
              <a:gd name="T61" fmla="*/ 1469 h 1481"/>
              <a:gd name="T62" fmla="*/ 900 w 1698"/>
              <a:gd name="T63" fmla="*/ 1469 h 1481"/>
              <a:gd name="T64" fmla="*/ 924 w 1698"/>
              <a:gd name="T65" fmla="*/ 1355 h 1481"/>
              <a:gd name="T66" fmla="*/ 954 w 1698"/>
              <a:gd name="T67" fmla="*/ 1139 h 1481"/>
              <a:gd name="T68" fmla="*/ 984 w 1698"/>
              <a:gd name="T69" fmla="*/ 1337 h 1481"/>
              <a:gd name="T70" fmla="*/ 1014 w 1698"/>
              <a:gd name="T71" fmla="*/ 1403 h 1481"/>
              <a:gd name="T72" fmla="*/ 1032 w 1698"/>
              <a:gd name="T73" fmla="*/ 1241 h 1481"/>
              <a:gd name="T74" fmla="*/ 1062 w 1698"/>
              <a:gd name="T75" fmla="*/ 1391 h 1481"/>
              <a:gd name="T76" fmla="*/ 1074 w 1698"/>
              <a:gd name="T77" fmla="*/ 1445 h 1481"/>
              <a:gd name="T78" fmla="*/ 1086 w 1698"/>
              <a:gd name="T79" fmla="*/ 1475 h 1481"/>
              <a:gd name="T80" fmla="*/ 1110 w 1698"/>
              <a:gd name="T81" fmla="*/ 1457 h 1481"/>
              <a:gd name="T82" fmla="*/ 1140 w 1698"/>
              <a:gd name="T83" fmla="*/ 1457 h 1481"/>
              <a:gd name="T84" fmla="*/ 1152 w 1698"/>
              <a:gd name="T85" fmla="*/ 1451 h 1481"/>
              <a:gd name="T86" fmla="*/ 1176 w 1698"/>
              <a:gd name="T87" fmla="*/ 1463 h 1481"/>
              <a:gd name="T88" fmla="*/ 1194 w 1698"/>
              <a:gd name="T89" fmla="*/ 1445 h 1481"/>
              <a:gd name="T90" fmla="*/ 1230 w 1698"/>
              <a:gd name="T91" fmla="*/ 1415 h 1481"/>
              <a:gd name="T92" fmla="*/ 1242 w 1698"/>
              <a:gd name="T93" fmla="*/ 1427 h 1481"/>
              <a:gd name="T94" fmla="*/ 1272 w 1698"/>
              <a:gd name="T95" fmla="*/ 1463 h 1481"/>
              <a:gd name="T96" fmla="*/ 1296 w 1698"/>
              <a:gd name="T97" fmla="*/ 1463 h 1481"/>
              <a:gd name="T98" fmla="*/ 1332 w 1698"/>
              <a:gd name="T99" fmla="*/ 1439 h 1481"/>
              <a:gd name="T100" fmla="*/ 1350 w 1698"/>
              <a:gd name="T101" fmla="*/ 1433 h 1481"/>
              <a:gd name="T102" fmla="*/ 1368 w 1698"/>
              <a:gd name="T103" fmla="*/ 1457 h 1481"/>
              <a:gd name="T104" fmla="*/ 1392 w 1698"/>
              <a:gd name="T105" fmla="*/ 1463 h 1481"/>
              <a:gd name="T106" fmla="*/ 1440 w 1698"/>
              <a:gd name="T107" fmla="*/ 1463 h 1481"/>
              <a:gd name="T108" fmla="*/ 1464 w 1698"/>
              <a:gd name="T109" fmla="*/ 1469 h 1481"/>
              <a:gd name="T110" fmla="*/ 1482 w 1698"/>
              <a:gd name="T111" fmla="*/ 1463 h 1481"/>
              <a:gd name="T112" fmla="*/ 1512 w 1698"/>
              <a:gd name="T113" fmla="*/ 1463 h 1481"/>
              <a:gd name="T114" fmla="*/ 1542 w 1698"/>
              <a:gd name="T115" fmla="*/ 1463 h 1481"/>
              <a:gd name="T116" fmla="*/ 1578 w 1698"/>
              <a:gd name="T117" fmla="*/ 1469 h 1481"/>
              <a:gd name="T118" fmla="*/ 1620 w 1698"/>
              <a:gd name="T119" fmla="*/ 1457 h 1481"/>
              <a:gd name="T120" fmla="*/ 1644 w 1698"/>
              <a:gd name="T121" fmla="*/ 1463 h 1481"/>
              <a:gd name="T122" fmla="*/ 1674 w 1698"/>
              <a:gd name="T123" fmla="*/ 1463 h 1481"/>
              <a:gd name="T124" fmla="*/ 1698 w 1698"/>
              <a:gd name="T125" fmla="*/ 146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8" h="1481">
                <a:moveTo>
                  <a:pt x="0" y="1469"/>
                </a:moveTo>
                <a:lnTo>
                  <a:pt x="36" y="1469"/>
                </a:lnTo>
                <a:lnTo>
                  <a:pt x="36" y="1463"/>
                </a:lnTo>
                <a:lnTo>
                  <a:pt x="48" y="1469"/>
                </a:lnTo>
                <a:lnTo>
                  <a:pt x="54" y="1469"/>
                </a:lnTo>
                <a:lnTo>
                  <a:pt x="60" y="1475"/>
                </a:lnTo>
                <a:lnTo>
                  <a:pt x="66" y="1469"/>
                </a:lnTo>
                <a:lnTo>
                  <a:pt x="84" y="1469"/>
                </a:lnTo>
                <a:lnTo>
                  <a:pt x="84" y="1463"/>
                </a:lnTo>
                <a:lnTo>
                  <a:pt x="90" y="1463"/>
                </a:lnTo>
                <a:lnTo>
                  <a:pt x="90" y="1469"/>
                </a:lnTo>
                <a:lnTo>
                  <a:pt x="96" y="1475"/>
                </a:lnTo>
                <a:lnTo>
                  <a:pt x="96" y="1469"/>
                </a:lnTo>
                <a:lnTo>
                  <a:pt x="102" y="1463"/>
                </a:lnTo>
                <a:lnTo>
                  <a:pt x="102" y="1469"/>
                </a:lnTo>
                <a:lnTo>
                  <a:pt x="102" y="1463"/>
                </a:lnTo>
                <a:lnTo>
                  <a:pt x="108" y="1469"/>
                </a:lnTo>
                <a:lnTo>
                  <a:pt x="114" y="1463"/>
                </a:lnTo>
                <a:lnTo>
                  <a:pt x="120" y="1463"/>
                </a:lnTo>
                <a:lnTo>
                  <a:pt x="120" y="1457"/>
                </a:lnTo>
                <a:lnTo>
                  <a:pt x="126" y="1457"/>
                </a:lnTo>
                <a:lnTo>
                  <a:pt x="132" y="1469"/>
                </a:lnTo>
                <a:lnTo>
                  <a:pt x="138" y="1463"/>
                </a:lnTo>
                <a:lnTo>
                  <a:pt x="144" y="1469"/>
                </a:lnTo>
                <a:lnTo>
                  <a:pt x="162" y="1469"/>
                </a:lnTo>
                <a:lnTo>
                  <a:pt x="168" y="1463"/>
                </a:lnTo>
                <a:lnTo>
                  <a:pt x="174" y="1469"/>
                </a:lnTo>
                <a:lnTo>
                  <a:pt x="180" y="1469"/>
                </a:lnTo>
                <a:lnTo>
                  <a:pt x="186" y="1463"/>
                </a:lnTo>
                <a:lnTo>
                  <a:pt x="192" y="1463"/>
                </a:lnTo>
                <a:lnTo>
                  <a:pt x="192" y="1469"/>
                </a:lnTo>
                <a:lnTo>
                  <a:pt x="204" y="1469"/>
                </a:lnTo>
                <a:lnTo>
                  <a:pt x="210" y="1475"/>
                </a:lnTo>
                <a:lnTo>
                  <a:pt x="216" y="1469"/>
                </a:lnTo>
                <a:lnTo>
                  <a:pt x="222" y="1475"/>
                </a:lnTo>
                <a:lnTo>
                  <a:pt x="228" y="1469"/>
                </a:lnTo>
                <a:lnTo>
                  <a:pt x="234" y="1469"/>
                </a:lnTo>
                <a:lnTo>
                  <a:pt x="240" y="1463"/>
                </a:lnTo>
                <a:lnTo>
                  <a:pt x="246" y="1463"/>
                </a:lnTo>
                <a:lnTo>
                  <a:pt x="252" y="1457"/>
                </a:lnTo>
                <a:lnTo>
                  <a:pt x="258" y="1463"/>
                </a:lnTo>
                <a:lnTo>
                  <a:pt x="276" y="1463"/>
                </a:lnTo>
                <a:lnTo>
                  <a:pt x="282" y="1475"/>
                </a:lnTo>
                <a:lnTo>
                  <a:pt x="282" y="1463"/>
                </a:lnTo>
                <a:lnTo>
                  <a:pt x="288" y="1469"/>
                </a:lnTo>
                <a:lnTo>
                  <a:pt x="300" y="1469"/>
                </a:lnTo>
                <a:lnTo>
                  <a:pt x="300" y="1457"/>
                </a:lnTo>
                <a:lnTo>
                  <a:pt x="306" y="1463"/>
                </a:lnTo>
                <a:lnTo>
                  <a:pt x="306" y="1475"/>
                </a:lnTo>
                <a:lnTo>
                  <a:pt x="312" y="1463"/>
                </a:lnTo>
                <a:lnTo>
                  <a:pt x="318" y="1463"/>
                </a:lnTo>
                <a:lnTo>
                  <a:pt x="318" y="1469"/>
                </a:lnTo>
                <a:lnTo>
                  <a:pt x="318" y="1463"/>
                </a:lnTo>
                <a:lnTo>
                  <a:pt x="324" y="1469"/>
                </a:lnTo>
                <a:lnTo>
                  <a:pt x="330" y="1469"/>
                </a:lnTo>
                <a:lnTo>
                  <a:pt x="336" y="1463"/>
                </a:lnTo>
                <a:lnTo>
                  <a:pt x="342" y="1475"/>
                </a:lnTo>
                <a:lnTo>
                  <a:pt x="348" y="1469"/>
                </a:lnTo>
                <a:lnTo>
                  <a:pt x="348" y="1463"/>
                </a:lnTo>
                <a:lnTo>
                  <a:pt x="372" y="1463"/>
                </a:lnTo>
                <a:lnTo>
                  <a:pt x="378" y="1469"/>
                </a:lnTo>
                <a:lnTo>
                  <a:pt x="384" y="1463"/>
                </a:lnTo>
                <a:lnTo>
                  <a:pt x="390" y="1469"/>
                </a:lnTo>
                <a:lnTo>
                  <a:pt x="396" y="1469"/>
                </a:lnTo>
                <a:lnTo>
                  <a:pt x="402" y="1475"/>
                </a:lnTo>
                <a:lnTo>
                  <a:pt x="414" y="1469"/>
                </a:lnTo>
                <a:lnTo>
                  <a:pt x="420" y="1469"/>
                </a:lnTo>
                <a:lnTo>
                  <a:pt x="426" y="1451"/>
                </a:lnTo>
                <a:lnTo>
                  <a:pt x="426" y="1445"/>
                </a:lnTo>
                <a:lnTo>
                  <a:pt x="432" y="1427"/>
                </a:lnTo>
                <a:lnTo>
                  <a:pt x="438" y="1403"/>
                </a:lnTo>
                <a:lnTo>
                  <a:pt x="444" y="1391"/>
                </a:lnTo>
                <a:lnTo>
                  <a:pt x="450" y="1397"/>
                </a:lnTo>
                <a:lnTo>
                  <a:pt x="456" y="1397"/>
                </a:lnTo>
                <a:lnTo>
                  <a:pt x="462" y="1427"/>
                </a:lnTo>
                <a:lnTo>
                  <a:pt x="468" y="1439"/>
                </a:lnTo>
                <a:lnTo>
                  <a:pt x="474" y="1451"/>
                </a:lnTo>
                <a:lnTo>
                  <a:pt x="480" y="1463"/>
                </a:lnTo>
                <a:lnTo>
                  <a:pt x="486" y="1463"/>
                </a:lnTo>
                <a:lnTo>
                  <a:pt x="492" y="1469"/>
                </a:lnTo>
                <a:lnTo>
                  <a:pt x="498" y="1463"/>
                </a:lnTo>
                <a:lnTo>
                  <a:pt x="504" y="1469"/>
                </a:lnTo>
                <a:lnTo>
                  <a:pt x="504" y="1463"/>
                </a:lnTo>
                <a:lnTo>
                  <a:pt x="510" y="1469"/>
                </a:lnTo>
                <a:lnTo>
                  <a:pt x="522" y="1469"/>
                </a:lnTo>
                <a:lnTo>
                  <a:pt x="528" y="1475"/>
                </a:lnTo>
                <a:lnTo>
                  <a:pt x="534" y="1469"/>
                </a:lnTo>
                <a:lnTo>
                  <a:pt x="540" y="1457"/>
                </a:lnTo>
                <a:lnTo>
                  <a:pt x="546" y="1433"/>
                </a:lnTo>
                <a:lnTo>
                  <a:pt x="552" y="1391"/>
                </a:lnTo>
                <a:lnTo>
                  <a:pt x="558" y="1349"/>
                </a:lnTo>
                <a:lnTo>
                  <a:pt x="570" y="1337"/>
                </a:lnTo>
                <a:lnTo>
                  <a:pt x="576" y="1337"/>
                </a:lnTo>
                <a:lnTo>
                  <a:pt x="576" y="1355"/>
                </a:lnTo>
                <a:lnTo>
                  <a:pt x="576" y="1337"/>
                </a:lnTo>
                <a:lnTo>
                  <a:pt x="576" y="1355"/>
                </a:lnTo>
                <a:lnTo>
                  <a:pt x="582" y="1367"/>
                </a:lnTo>
                <a:lnTo>
                  <a:pt x="588" y="1403"/>
                </a:lnTo>
                <a:lnTo>
                  <a:pt x="594" y="1439"/>
                </a:lnTo>
                <a:lnTo>
                  <a:pt x="600" y="1457"/>
                </a:lnTo>
                <a:lnTo>
                  <a:pt x="606" y="1463"/>
                </a:lnTo>
                <a:lnTo>
                  <a:pt x="606" y="1469"/>
                </a:lnTo>
                <a:lnTo>
                  <a:pt x="618" y="1469"/>
                </a:lnTo>
                <a:lnTo>
                  <a:pt x="618" y="1463"/>
                </a:lnTo>
                <a:lnTo>
                  <a:pt x="636" y="1463"/>
                </a:lnTo>
                <a:lnTo>
                  <a:pt x="648" y="1451"/>
                </a:lnTo>
                <a:lnTo>
                  <a:pt x="654" y="1457"/>
                </a:lnTo>
                <a:lnTo>
                  <a:pt x="660" y="1457"/>
                </a:lnTo>
                <a:lnTo>
                  <a:pt x="660" y="1451"/>
                </a:lnTo>
                <a:lnTo>
                  <a:pt x="666" y="1457"/>
                </a:lnTo>
                <a:lnTo>
                  <a:pt x="666" y="1463"/>
                </a:lnTo>
                <a:lnTo>
                  <a:pt x="672" y="1463"/>
                </a:lnTo>
                <a:lnTo>
                  <a:pt x="678" y="1457"/>
                </a:lnTo>
                <a:lnTo>
                  <a:pt x="684" y="1463"/>
                </a:lnTo>
                <a:lnTo>
                  <a:pt x="684" y="1469"/>
                </a:lnTo>
                <a:lnTo>
                  <a:pt x="690" y="1457"/>
                </a:lnTo>
                <a:lnTo>
                  <a:pt x="696" y="1469"/>
                </a:lnTo>
                <a:lnTo>
                  <a:pt x="702" y="1463"/>
                </a:lnTo>
                <a:lnTo>
                  <a:pt x="708" y="1457"/>
                </a:lnTo>
                <a:lnTo>
                  <a:pt x="714" y="1445"/>
                </a:lnTo>
                <a:lnTo>
                  <a:pt x="714" y="1439"/>
                </a:lnTo>
                <a:lnTo>
                  <a:pt x="720" y="1409"/>
                </a:lnTo>
                <a:lnTo>
                  <a:pt x="720" y="1397"/>
                </a:lnTo>
                <a:lnTo>
                  <a:pt x="726" y="1343"/>
                </a:lnTo>
                <a:lnTo>
                  <a:pt x="732" y="1253"/>
                </a:lnTo>
                <a:lnTo>
                  <a:pt x="732" y="1235"/>
                </a:lnTo>
                <a:lnTo>
                  <a:pt x="738" y="1085"/>
                </a:lnTo>
                <a:lnTo>
                  <a:pt x="738" y="971"/>
                </a:lnTo>
                <a:lnTo>
                  <a:pt x="744" y="683"/>
                </a:lnTo>
                <a:lnTo>
                  <a:pt x="750" y="312"/>
                </a:lnTo>
                <a:lnTo>
                  <a:pt x="756" y="48"/>
                </a:lnTo>
                <a:lnTo>
                  <a:pt x="762" y="0"/>
                </a:lnTo>
                <a:lnTo>
                  <a:pt x="768" y="168"/>
                </a:lnTo>
                <a:lnTo>
                  <a:pt x="774" y="444"/>
                </a:lnTo>
                <a:lnTo>
                  <a:pt x="780" y="761"/>
                </a:lnTo>
                <a:lnTo>
                  <a:pt x="786" y="989"/>
                </a:lnTo>
                <a:lnTo>
                  <a:pt x="792" y="1139"/>
                </a:lnTo>
                <a:lnTo>
                  <a:pt x="798" y="1235"/>
                </a:lnTo>
                <a:lnTo>
                  <a:pt x="804" y="1307"/>
                </a:lnTo>
                <a:lnTo>
                  <a:pt x="810" y="1319"/>
                </a:lnTo>
                <a:lnTo>
                  <a:pt x="816" y="1355"/>
                </a:lnTo>
                <a:lnTo>
                  <a:pt x="822" y="1343"/>
                </a:lnTo>
                <a:lnTo>
                  <a:pt x="828" y="1343"/>
                </a:lnTo>
                <a:lnTo>
                  <a:pt x="840" y="1349"/>
                </a:lnTo>
                <a:lnTo>
                  <a:pt x="840" y="1337"/>
                </a:lnTo>
                <a:lnTo>
                  <a:pt x="846" y="1325"/>
                </a:lnTo>
                <a:lnTo>
                  <a:pt x="852" y="1349"/>
                </a:lnTo>
                <a:lnTo>
                  <a:pt x="858" y="1361"/>
                </a:lnTo>
                <a:lnTo>
                  <a:pt x="864" y="1397"/>
                </a:lnTo>
                <a:lnTo>
                  <a:pt x="870" y="1415"/>
                </a:lnTo>
                <a:lnTo>
                  <a:pt x="870" y="1421"/>
                </a:lnTo>
                <a:lnTo>
                  <a:pt x="876" y="1433"/>
                </a:lnTo>
                <a:lnTo>
                  <a:pt x="876" y="1457"/>
                </a:lnTo>
                <a:lnTo>
                  <a:pt x="888" y="1457"/>
                </a:lnTo>
                <a:lnTo>
                  <a:pt x="888" y="1469"/>
                </a:lnTo>
                <a:lnTo>
                  <a:pt x="888" y="1457"/>
                </a:lnTo>
                <a:lnTo>
                  <a:pt x="888" y="1469"/>
                </a:lnTo>
                <a:lnTo>
                  <a:pt x="894" y="1475"/>
                </a:lnTo>
                <a:lnTo>
                  <a:pt x="894" y="1481"/>
                </a:lnTo>
                <a:lnTo>
                  <a:pt x="900" y="1469"/>
                </a:lnTo>
                <a:lnTo>
                  <a:pt x="900" y="1457"/>
                </a:lnTo>
                <a:lnTo>
                  <a:pt x="906" y="1445"/>
                </a:lnTo>
                <a:lnTo>
                  <a:pt x="912" y="1433"/>
                </a:lnTo>
                <a:lnTo>
                  <a:pt x="918" y="1385"/>
                </a:lnTo>
                <a:lnTo>
                  <a:pt x="924" y="1355"/>
                </a:lnTo>
                <a:lnTo>
                  <a:pt x="930" y="1349"/>
                </a:lnTo>
                <a:lnTo>
                  <a:pt x="936" y="1313"/>
                </a:lnTo>
                <a:lnTo>
                  <a:pt x="942" y="1277"/>
                </a:lnTo>
                <a:lnTo>
                  <a:pt x="948" y="1199"/>
                </a:lnTo>
                <a:lnTo>
                  <a:pt x="954" y="1139"/>
                </a:lnTo>
                <a:lnTo>
                  <a:pt x="960" y="1079"/>
                </a:lnTo>
                <a:lnTo>
                  <a:pt x="966" y="1103"/>
                </a:lnTo>
                <a:lnTo>
                  <a:pt x="972" y="1175"/>
                </a:lnTo>
                <a:lnTo>
                  <a:pt x="978" y="1253"/>
                </a:lnTo>
                <a:lnTo>
                  <a:pt x="984" y="1337"/>
                </a:lnTo>
                <a:lnTo>
                  <a:pt x="990" y="1397"/>
                </a:lnTo>
                <a:lnTo>
                  <a:pt x="996" y="1433"/>
                </a:lnTo>
                <a:lnTo>
                  <a:pt x="1002" y="1445"/>
                </a:lnTo>
                <a:lnTo>
                  <a:pt x="1008" y="1433"/>
                </a:lnTo>
                <a:lnTo>
                  <a:pt x="1014" y="1403"/>
                </a:lnTo>
                <a:lnTo>
                  <a:pt x="1020" y="1337"/>
                </a:lnTo>
                <a:lnTo>
                  <a:pt x="1020" y="1325"/>
                </a:lnTo>
                <a:lnTo>
                  <a:pt x="1026" y="1289"/>
                </a:lnTo>
                <a:lnTo>
                  <a:pt x="1026" y="1265"/>
                </a:lnTo>
                <a:lnTo>
                  <a:pt x="1032" y="1241"/>
                </a:lnTo>
                <a:lnTo>
                  <a:pt x="1038" y="1211"/>
                </a:lnTo>
                <a:lnTo>
                  <a:pt x="1044" y="1253"/>
                </a:lnTo>
                <a:lnTo>
                  <a:pt x="1050" y="1301"/>
                </a:lnTo>
                <a:lnTo>
                  <a:pt x="1056" y="1355"/>
                </a:lnTo>
                <a:lnTo>
                  <a:pt x="1062" y="1391"/>
                </a:lnTo>
                <a:lnTo>
                  <a:pt x="1068" y="1403"/>
                </a:lnTo>
                <a:lnTo>
                  <a:pt x="1068" y="1415"/>
                </a:lnTo>
                <a:lnTo>
                  <a:pt x="1068" y="1403"/>
                </a:lnTo>
                <a:lnTo>
                  <a:pt x="1068" y="1415"/>
                </a:lnTo>
                <a:lnTo>
                  <a:pt x="1074" y="1445"/>
                </a:lnTo>
                <a:lnTo>
                  <a:pt x="1080" y="1451"/>
                </a:lnTo>
                <a:lnTo>
                  <a:pt x="1080" y="1463"/>
                </a:lnTo>
                <a:lnTo>
                  <a:pt x="1080" y="1451"/>
                </a:lnTo>
                <a:lnTo>
                  <a:pt x="1086" y="1463"/>
                </a:lnTo>
                <a:lnTo>
                  <a:pt x="1086" y="1475"/>
                </a:lnTo>
                <a:lnTo>
                  <a:pt x="1086" y="1463"/>
                </a:lnTo>
                <a:lnTo>
                  <a:pt x="1092" y="1469"/>
                </a:lnTo>
                <a:lnTo>
                  <a:pt x="1104" y="1469"/>
                </a:lnTo>
                <a:lnTo>
                  <a:pt x="1104" y="1457"/>
                </a:lnTo>
                <a:lnTo>
                  <a:pt x="1110" y="1457"/>
                </a:lnTo>
                <a:lnTo>
                  <a:pt x="1116" y="1445"/>
                </a:lnTo>
                <a:lnTo>
                  <a:pt x="1122" y="1439"/>
                </a:lnTo>
                <a:lnTo>
                  <a:pt x="1134" y="1439"/>
                </a:lnTo>
                <a:lnTo>
                  <a:pt x="1140" y="1445"/>
                </a:lnTo>
                <a:lnTo>
                  <a:pt x="1140" y="1457"/>
                </a:lnTo>
                <a:lnTo>
                  <a:pt x="1140" y="1445"/>
                </a:lnTo>
                <a:lnTo>
                  <a:pt x="1140" y="1457"/>
                </a:lnTo>
                <a:lnTo>
                  <a:pt x="1152" y="1457"/>
                </a:lnTo>
                <a:lnTo>
                  <a:pt x="1152" y="1469"/>
                </a:lnTo>
                <a:lnTo>
                  <a:pt x="1152" y="1451"/>
                </a:lnTo>
                <a:lnTo>
                  <a:pt x="1152" y="1469"/>
                </a:lnTo>
                <a:lnTo>
                  <a:pt x="1158" y="1475"/>
                </a:lnTo>
                <a:lnTo>
                  <a:pt x="1164" y="1463"/>
                </a:lnTo>
                <a:lnTo>
                  <a:pt x="1170" y="1469"/>
                </a:lnTo>
                <a:lnTo>
                  <a:pt x="1176" y="1463"/>
                </a:lnTo>
                <a:lnTo>
                  <a:pt x="1182" y="1451"/>
                </a:lnTo>
                <a:lnTo>
                  <a:pt x="1182" y="1457"/>
                </a:lnTo>
                <a:lnTo>
                  <a:pt x="1182" y="1451"/>
                </a:lnTo>
                <a:lnTo>
                  <a:pt x="1188" y="1457"/>
                </a:lnTo>
                <a:lnTo>
                  <a:pt x="1194" y="1445"/>
                </a:lnTo>
                <a:lnTo>
                  <a:pt x="1212" y="1445"/>
                </a:lnTo>
                <a:lnTo>
                  <a:pt x="1218" y="1433"/>
                </a:lnTo>
                <a:lnTo>
                  <a:pt x="1224" y="1427"/>
                </a:lnTo>
                <a:lnTo>
                  <a:pt x="1224" y="1421"/>
                </a:lnTo>
                <a:lnTo>
                  <a:pt x="1230" y="1415"/>
                </a:lnTo>
                <a:lnTo>
                  <a:pt x="1236" y="1415"/>
                </a:lnTo>
                <a:lnTo>
                  <a:pt x="1242" y="1421"/>
                </a:lnTo>
                <a:lnTo>
                  <a:pt x="1242" y="1427"/>
                </a:lnTo>
                <a:lnTo>
                  <a:pt x="1242" y="1421"/>
                </a:lnTo>
                <a:lnTo>
                  <a:pt x="1242" y="1427"/>
                </a:lnTo>
                <a:lnTo>
                  <a:pt x="1248" y="1433"/>
                </a:lnTo>
                <a:lnTo>
                  <a:pt x="1254" y="1439"/>
                </a:lnTo>
                <a:lnTo>
                  <a:pt x="1260" y="1463"/>
                </a:lnTo>
                <a:lnTo>
                  <a:pt x="1266" y="1457"/>
                </a:lnTo>
                <a:lnTo>
                  <a:pt x="1272" y="1463"/>
                </a:lnTo>
                <a:lnTo>
                  <a:pt x="1272" y="1475"/>
                </a:lnTo>
                <a:lnTo>
                  <a:pt x="1272" y="1463"/>
                </a:lnTo>
                <a:lnTo>
                  <a:pt x="1278" y="1469"/>
                </a:lnTo>
                <a:lnTo>
                  <a:pt x="1290" y="1469"/>
                </a:lnTo>
                <a:lnTo>
                  <a:pt x="1296" y="1463"/>
                </a:lnTo>
                <a:lnTo>
                  <a:pt x="1302" y="1451"/>
                </a:lnTo>
                <a:lnTo>
                  <a:pt x="1314" y="1451"/>
                </a:lnTo>
                <a:lnTo>
                  <a:pt x="1320" y="1445"/>
                </a:lnTo>
                <a:lnTo>
                  <a:pt x="1326" y="1445"/>
                </a:lnTo>
                <a:lnTo>
                  <a:pt x="1332" y="1439"/>
                </a:lnTo>
                <a:lnTo>
                  <a:pt x="1338" y="1439"/>
                </a:lnTo>
                <a:lnTo>
                  <a:pt x="1338" y="1433"/>
                </a:lnTo>
                <a:lnTo>
                  <a:pt x="1344" y="1433"/>
                </a:lnTo>
                <a:lnTo>
                  <a:pt x="1350" y="1427"/>
                </a:lnTo>
                <a:lnTo>
                  <a:pt x="1350" y="1433"/>
                </a:lnTo>
                <a:lnTo>
                  <a:pt x="1350" y="1427"/>
                </a:lnTo>
                <a:lnTo>
                  <a:pt x="1350" y="1433"/>
                </a:lnTo>
                <a:lnTo>
                  <a:pt x="1356" y="1439"/>
                </a:lnTo>
                <a:lnTo>
                  <a:pt x="1362" y="1445"/>
                </a:lnTo>
                <a:lnTo>
                  <a:pt x="1368" y="1457"/>
                </a:lnTo>
                <a:lnTo>
                  <a:pt x="1374" y="1463"/>
                </a:lnTo>
                <a:lnTo>
                  <a:pt x="1374" y="1457"/>
                </a:lnTo>
                <a:lnTo>
                  <a:pt x="1380" y="1463"/>
                </a:lnTo>
                <a:lnTo>
                  <a:pt x="1386" y="1469"/>
                </a:lnTo>
                <a:lnTo>
                  <a:pt x="1392" y="1463"/>
                </a:lnTo>
                <a:lnTo>
                  <a:pt x="1416" y="1463"/>
                </a:lnTo>
                <a:lnTo>
                  <a:pt x="1422" y="1469"/>
                </a:lnTo>
                <a:lnTo>
                  <a:pt x="1428" y="1469"/>
                </a:lnTo>
                <a:lnTo>
                  <a:pt x="1434" y="1457"/>
                </a:lnTo>
                <a:lnTo>
                  <a:pt x="1440" y="1463"/>
                </a:lnTo>
                <a:lnTo>
                  <a:pt x="1452" y="1463"/>
                </a:lnTo>
                <a:lnTo>
                  <a:pt x="1452" y="1469"/>
                </a:lnTo>
                <a:lnTo>
                  <a:pt x="1452" y="1463"/>
                </a:lnTo>
                <a:lnTo>
                  <a:pt x="1464" y="1463"/>
                </a:lnTo>
                <a:lnTo>
                  <a:pt x="1464" y="1469"/>
                </a:lnTo>
                <a:lnTo>
                  <a:pt x="1464" y="1463"/>
                </a:lnTo>
                <a:lnTo>
                  <a:pt x="1464" y="1469"/>
                </a:lnTo>
                <a:lnTo>
                  <a:pt x="1476" y="1469"/>
                </a:lnTo>
                <a:lnTo>
                  <a:pt x="1476" y="1463"/>
                </a:lnTo>
                <a:lnTo>
                  <a:pt x="1482" y="1463"/>
                </a:lnTo>
                <a:lnTo>
                  <a:pt x="1488" y="1469"/>
                </a:lnTo>
                <a:lnTo>
                  <a:pt x="1494" y="1463"/>
                </a:lnTo>
                <a:lnTo>
                  <a:pt x="1500" y="1469"/>
                </a:lnTo>
                <a:lnTo>
                  <a:pt x="1506" y="1457"/>
                </a:lnTo>
                <a:lnTo>
                  <a:pt x="1512" y="1463"/>
                </a:lnTo>
                <a:lnTo>
                  <a:pt x="1518" y="1463"/>
                </a:lnTo>
                <a:lnTo>
                  <a:pt x="1524" y="1469"/>
                </a:lnTo>
                <a:lnTo>
                  <a:pt x="1530" y="1463"/>
                </a:lnTo>
                <a:lnTo>
                  <a:pt x="1536" y="1469"/>
                </a:lnTo>
                <a:lnTo>
                  <a:pt x="1542" y="1463"/>
                </a:lnTo>
                <a:lnTo>
                  <a:pt x="1554" y="1463"/>
                </a:lnTo>
                <a:lnTo>
                  <a:pt x="1554" y="1469"/>
                </a:lnTo>
                <a:lnTo>
                  <a:pt x="1566" y="1469"/>
                </a:lnTo>
                <a:lnTo>
                  <a:pt x="1572" y="1475"/>
                </a:lnTo>
                <a:lnTo>
                  <a:pt x="1578" y="1469"/>
                </a:lnTo>
                <a:lnTo>
                  <a:pt x="1590" y="1469"/>
                </a:lnTo>
                <a:lnTo>
                  <a:pt x="1590" y="1463"/>
                </a:lnTo>
                <a:lnTo>
                  <a:pt x="1596" y="1463"/>
                </a:lnTo>
                <a:lnTo>
                  <a:pt x="1596" y="1457"/>
                </a:lnTo>
                <a:lnTo>
                  <a:pt x="1620" y="1457"/>
                </a:lnTo>
                <a:lnTo>
                  <a:pt x="1626" y="1463"/>
                </a:lnTo>
                <a:lnTo>
                  <a:pt x="1632" y="1463"/>
                </a:lnTo>
                <a:lnTo>
                  <a:pt x="1638" y="1469"/>
                </a:lnTo>
                <a:lnTo>
                  <a:pt x="1644" y="1457"/>
                </a:lnTo>
                <a:lnTo>
                  <a:pt x="1644" y="1463"/>
                </a:lnTo>
                <a:lnTo>
                  <a:pt x="1650" y="1463"/>
                </a:lnTo>
                <a:lnTo>
                  <a:pt x="1656" y="1475"/>
                </a:lnTo>
                <a:lnTo>
                  <a:pt x="1662" y="1463"/>
                </a:lnTo>
                <a:lnTo>
                  <a:pt x="1668" y="1469"/>
                </a:lnTo>
                <a:lnTo>
                  <a:pt x="1674" y="1463"/>
                </a:lnTo>
                <a:lnTo>
                  <a:pt x="1674" y="1469"/>
                </a:lnTo>
                <a:lnTo>
                  <a:pt x="1680" y="1469"/>
                </a:lnTo>
                <a:lnTo>
                  <a:pt x="1686" y="1457"/>
                </a:lnTo>
                <a:lnTo>
                  <a:pt x="1692" y="1463"/>
                </a:lnTo>
                <a:lnTo>
                  <a:pt x="1698" y="146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7" name="Rectangle 66"/>
          <p:cNvSpPr>
            <a:spLocks noChangeArrowheads="1"/>
          </p:cNvSpPr>
          <p:nvPr/>
        </p:nvSpPr>
        <p:spPr bwMode="auto">
          <a:xfrm>
            <a:off x="2471417" y="4280068"/>
            <a:ext cx="12952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b="1" dirty="0" smtClean="0">
                <a:solidFill>
                  <a:srgbClr val="000000"/>
                </a:solidFill>
                <a:cs typeface="Arial" pitchFamily="34" charset="0"/>
              </a:rPr>
              <a:t>66558 (S-</a:t>
            </a:r>
            <a:r>
              <a:rPr lang="en-US" sz="900" b="1" dirty="0" err="1" smtClean="0">
                <a:solidFill>
                  <a:srgbClr val="000000"/>
                </a:solidFill>
                <a:cs typeface="Arial" pitchFamily="34" charset="0"/>
              </a:rPr>
              <a:t>Cysteinylated</a:t>
            </a:r>
            <a:r>
              <a:rPr lang="en-US" sz="900" b="1" dirty="0" smtClean="0">
                <a:solidFill>
                  <a:srgbClr val="000000"/>
                </a:solidFill>
                <a:cs typeface="Arial" pitchFamily="34" charset="0"/>
              </a:rPr>
              <a:t>)</a:t>
            </a:r>
            <a:endParaRPr lang="en-US" sz="2000" b="1" dirty="0" smtClean="0">
              <a:solidFill>
                <a:prstClr val="black"/>
              </a:solidFill>
              <a:cs typeface="Arial" pitchFamily="34" charset="0"/>
            </a:endParaRPr>
          </a:p>
        </p:txBody>
      </p:sp>
      <p:sp>
        <p:nvSpPr>
          <p:cNvPr id="98" name="Rectangle 66"/>
          <p:cNvSpPr>
            <a:spLocks noChangeArrowheads="1"/>
          </p:cNvSpPr>
          <p:nvPr/>
        </p:nvSpPr>
        <p:spPr bwMode="auto">
          <a:xfrm>
            <a:off x="2821347" y="4661068"/>
            <a:ext cx="4552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dirty="0" smtClean="0">
                <a:solidFill>
                  <a:srgbClr val="000000"/>
                </a:solidFill>
                <a:cs typeface="Arial" pitchFamily="34" charset="0"/>
              </a:rPr>
              <a:t>Glycated</a:t>
            </a:r>
            <a:endParaRPr lang="en-US" sz="2000" dirty="0" smtClean="0">
              <a:solidFill>
                <a:prstClr val="black"/>
              </a:solidFill>
              <a:cs typeface="Arial" pitchFamily="34" charset="0"/>
            </a:endParaRPr>
          </a:p>
        </p:txBody>
      </p:sp>
      <p:sp>
        <p:nvSpPr>
          <p:cNvPr id="100" name="Rectangle 66"/>
          <p:cNvSpPr>
            <a:spLocks noChangeArrowheads="1"/>
          </p:cNvSpPr>
          <p:nvPr/>
        </p:nvSpPr>
        <p:spPr bwMode="auto">
          <a:xfrm>
            <a:off x="1692749" y="4406899"/>
            <a:ext cx="533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a:r>
              <a:rPr lang="en-US" sz="850" dirty="0" smtClean="0">
                <a:solidFill>
                  <a:srgbClr val="000000"/>
                </a:solidFill>
                <a:cs typeface="Arial" pitchFamily="34" charset="0"/>
              </a:rPr>
              <a:t>- D from N-terminus</a:t>
            </a:r>
            <a:endParaRPr lang="en-US" sz="850" dirty="0" smtClean="0">
              <a:solidFill>
                <a:prstClr val="black"/>
              </a:solidFill>
              <a:cs typeface="Arial" pitchFamily="34" charset="0"/>
            </a:endParaRPr>
          </a:p>
        </p:txBody>
      </p:sp>
      <p:sp>
        <p:nvSpPr>
          <p:cNvPr id="101" name="Rectangle 66"/>
          <p:cNvSpPr>
            <a:spLocks noChangeArrowheads="1"/>
          </p:cNvSpPr>
          <p:nvPr/>
        </p:nvSpPr>
        <p:spPr bwMode="auto">
          <a:xfrm>
            <a:off x="1154586" y="4668509"/>
            <a:ext cx="533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a:r>
              <a:rPr lang="en-US" sz="850" dirty="0" smtClean="0">
                <a:solidFill>
                  <a:srgbClr val="000000"/>
                </a:solidFill>
                <a:cs typeface="Arial" pitchFamily="34" charset="0"/>
              </a:rPr>
              <a:t>- DA from N-terminus</a:t>
            </a:r>
            <a:endParaRPr lang="en-US" sz="850" dirty="0" smtClean="0">
              <a:solidFill>
                <a:prstClr val="black"/>
              </a:solidFill>
              <a:cs typeface="Arial" pitchFamily="34" charset="0"/>
            </a:endParaRPr>
          </a:p>
        </p:txBody>
      </p:sp>
      <p:cxnSp>
        <p:nvCxnSpPr>
          <p:cNvPr id="102" name="Straight Connector 101"/>
          <p:cNvCxnSpPr/>
          <p:nvPr/>
        </p:nvCxnSpPr>
        <p:spPr>
          <a:xfrm>
            <a:off x="1959449" y="4668509"/>
            <a:ext cx="16668" cy="240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87986" y="4909343"/>
            <a:ext cx="71437"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Line 21"/>
          <p:cNvSpPr>
            <a:spLocks noChangeShapeType="1"/>
          </p:cNvSpPr>
          <p:nvPr/>
        </p:nvSpPr>
        <p:spPr bwMode="auto">
          <a:xfrm>
            <a:off x="1052192" y="2806699"/>
            <a:ext cx="4762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 name="Rectangle 66"/>
          <p:cNvSpPr>
            <a:spLocks noChangeArrowheads="1"/>
          </p:cNvSpPr>
          <p:nvPr/>
        </p:nvSpPr>
        <p:spPr bwMode="auto">
          <a:xfrm rot="16200000">
            <a:off x="398373" y="3841519"/>
            <a:ext cx="11413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b="1" dirty="0" smtClean="0">
                <a:solidFill>
                  <a:srgbClr val="000000"/>
                </a:solidFill>
                <a:cs typeface="Arial" pitchFamily="34" charset="0"/>
              </a:rPr>
              <a:t>Relative Abundance</a:t>
            </a:r>
            <a:endParaRPr lang="en-US" sz="2000" b="1" dirty="0" smtClean="0">
              <a:solidFill>
                <a:prstClr val="black"/>
              </a:solidFill>
              <a:cs typeface="Arial" pitchFamily="34" charset="0"/>
            </a:endParaRPr>
          </a:p>
        </p:txBody>
      </p:sp>
      <p:sp>
        <p:nvSpPr>
          <p:cNvPr id="106" name="Text Box 2017"/>
          <p:cNvSpPr txBox="1">
            <a:spLocks noChangeArrowheads="1"/>
          </p:cNvSpPr>
          <p:nvPr/>
        </p:nvSpPr>
        <p:spPr bwMode="auto">
          <a:xfrm>
            <a:off x="1385567" y="2132567"/>
            <a:ext cx="203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solidFill>
                  <a:srgbClr val="000000"/>
                </a:solidFill>
              </a:rPr>
              <a:t>Albumin</a:t>
            </a:r>
            <a:endParaRPr lang="en-US" sz="2000" dirty="0">
              <a:solidFill>
                <a:srgbClr val="000000"/>
              </a:solidFill>
              <a:cs typeface="Arial" pitchFamily="34" charset="0"/>
            </a:endParaRPr>
          </a:p>
        </p:txBody>
      </p:sp>
      <p:sp>
        <p:nvSpPr>
          <p:cNvPr id="35" name="Rectangle 34"/>
          <p:cNvSpPr>
            <a:spLocks noChangeArrowheads="1"/>
          </p:cNvSpPr>
          <p:nvPr/>
        </p:nvSpPr>
        <p:spPr bwMode="auto">
          <a:xfrm>
            <a:off x="5121275" y="2471748"/>
            <a:ext cx="3108325" cy="2713038"/>
          </a:xfrm>
          <a:prstGeom prst="rect">
            <a:avLst/>
          </a:prstGeom>
          <a:noFill/>
          <a:ln w="6">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6" name="Freeform 35"/>
          <p:cNvSpPr>
            <a:spLocks/>
          </p:cNvSpPr>
          <p:nvPr/>
        </p:nvSpPr>
        <p:spPr bwMode="auto">
          <a:xfrm>
            <a:off x="5121275" y="2814648"/>
            <a:ext cx="3098800" cy="2341563"/>
          </a:xfrm>
          <a:custGeom>
            <a:avLst/>
            <a:gdLst>
              <a:gd name="T0" fmla="*/ 6 w 1952"/>
              <a:gd name="T1" fmla="*/ 1433 h 1475"/>
              <a:gd name="T2" fmla="*/ 18 w 1952"/>
              <a:gd name="T3" fmla="*/ 1439 h 1475"/>
              <a:gd name="T4" fmla="*/ 54 w 1952"/>
              <a:gd name="T5" fmla="*/ 1433 h 1475"/>
              <a:gd name="T6" fmla="*/ 102 w 1952"/>
              <a:gd name="T7" fmla="*/ 1439 h 1475"/>
              <a:gd name="T8" fmla="*/ 126 w 1952"/>
              <a:gd name="T9" fmla="*/ 1433 h 1475"/>
              <a:gd name="T10" fmla="*/ 126 w 1952"/>
              <a:gd name="T11" fmla="*/ 1439 h 1475"/>
              <a:gd name="T12" fmla="*/ 144 w 1952"/>
              <a:gd name="T13" fmla="*/ 1463 h 1475"/>
              <a:gd name="T14" fmla="*/ 168 w 1952"/>
              <a:gd name="T15" fmla="*/ 1439 h 1475"/>
              <a:gd name="T16" fmla="*/ 180 w 1952"/>
              <a:gd name="T17" fmla="*/ 1475 h 1475"/>
              <a:gd name="T18" fmla="*/ 222 w 1952"/>
              <a:gd name="T19" fmla="*/ 1451 h 1475"/>
              <a:gd name="T20" fmla="*/ 252 w 1952"/>
              <a:gd name="T21" fmla="*/ 1457 h 1475"/>
              <a:gd name="T22" fmla="*/ 264 w 1952"/>
              <a:gd name="T23" fmla="*/ 1469 h 1475"/>
              <a:gd name="T24" fmla="*/ 306 w 1952"/>
              <a:gd name="T25" fmla="*/ 1463 h 1475"/>
              <a:gd name="T26" fmla="*/ 318 w 1952"/>
              <a:gd name="T27" fmla="*/ 1451 h 1475"/>
              <a:gd name="T28" fmla="*/ 336 w 1952"/>
              <a:gd name="T29" fmla="*/ 1415 h 1475"/>
              <a:gd name="T30" fmla="*/ 360 w 1952"/>
              <a:gd name="T31" fmla="*/ 1439 h 1475"/>
              <a:gd name="T32" fmla="*/ 409 w 1952"/>
              <a:gd name="T33" fmla="*/ 1433 h 1475"/>
              <a:gd name="T34" fmla="*/ 421 w 1952"/>
              <a:gd name="T35" fmla="*/ 1433 h 1475"/>
              <a:gd name="T36" fmla="*/ 463 w 1952"/>
              <a:gd name="T37" fmla="*/ 1439 h 1475"/>
              <a:gd name="T38" fmla="*/ 475 w 1952"/>
              <a:gd name="T39" fmla="*/ 1463 h 1475"/>
              <a:gd name="T40" fmla="*/ 529 w 1952"/>
              <a:gd name="T41" fmla="*/ 1445 h 1475"/>
              <a:gd name="T42" fmla="*/ 583 w 1952"/>
              <a:gd name="T43" fmla="*/ 1385 h 1475"/>
              <a:gd name="T44" fmla="*/ 637 w 1952"/>
              <a:gd name="T45" fmla="*/ 1325 h 1475"/>
              <a:gd name="T46" fmla="*/ 691 w 1952"/>
              <a:gd name="T47" fmla="*/ 1313 h 1475"/>
              <a:gd name="T48" fmla="*/ 745 w 1952"/>
              <a:gd name="T49" fmla="*/ 923 h 1475"/>
              <a:gd name="T50" fmla="*/ 805 w 1952"/>
              <a:gd name="T51" fmla="*/ 66 h 1475"/>
              <a:gd name="T52" fmla="*/ 859 w 1952"/>
              <a:gd name="T53" fmla="*/ 378 h 1475"/>
              <a:gd name="T54" fmla="*/ 913 w 1952"/>
              <a:gd name="T55" fmla="*/ 1133 h 1475"/>
              <a:gd name="T56" fmla="*/ 967 w 1952"/>
              <a:gd name="T57" fmla="*/ 1325 h 1475"/>
              <a:gd name="T58" fmla="*/ 1021 w 1952"/>
              <a:gd name="T59" fmla="*/ 1397 h 1475"/>
              <a:gd name="T60" fmla="*/ 1063 w 1952"/>
              <a:gd name="T61" fmla="*/ 1421 h 1475"/>
              <a:gd name="T62" fmla="*/ 1075 w 1952"/>
              <a:gd name="T63" fmla="*/ 1409 h 1475"/>
              <a:gd name="T64" fmla="*/ 1147 w 1952"/>
              <a:gd name="T65" fmla="*/ 1427 h 1475"/>
              <a:gd name="T66" fmla="*/ 1177 w 1952"/>
              <a:gd name="T67" fmla="*/ 1427 h 1475"/>
              <a:gd name="T68" fmla="*/ 1207 w 1952"/>
              <a:gd name="T69" fmla="*/ 1451 h 1475"/>
              <a:gd name="T70" fmla="*/ 1219 w 1952"/>
              <a:gd name="T71" fmla="*/ 1457 h 1475"/>
              <a:gd name="T72" fmla="*/ 1261 w 1952"/>
              <a:gd name="T73" fmla="*/ 1421 h 1475"/>
              <a:gd name="T74" fmla="*/ 1315 w 1952"/>
              <a:gd name="T75" fmla="*/ 1385 h 1475"/>
              <a:gd name="T76" fmla="*/ 1369 w 1952"/>
              <a:gd name="T77" fmla="*/ 1457 h 1475"/>
              <a:gd name="T78" fmla="*/ 1423 w 1952"/>
              <a:gd name="T79" fmla="*/ 1457 h 1475"/>
              <a:gd name="T80" fmla="*/ 1477 w 1952"/>
              <a:gd name="T81" fmla="*/ 1475 h 1475"/>
              <a:gd name="T82" fmla="*/ 1489 w 1952"/>
              <a:gd name="T83" fmla="*/ 1445 h 1475"/>
              <a:gd name="T84" fmla="*/ 1513 w 1952"/>
              <a:gd name="T85" fmla="*/ 1475 h 1475"/>
              <a:gd name="T86" fmla="*/ 1573 w 1952"/>
              <a:gd name="T87" fmla="*/ 1439 h 1475"/>
              <a:gd name="T88" fmla="*/ 1627 w 1952"/>
              <a:gd name="T89" fmla="*/ 1427 h 1475"/>
              <a:gd name="T90" fmla="*/ 1681 w 1952"/>
              <a:gd name="T91" fmla="*/ 1445 h 1475"/>
              <a:gd name="T92" fmla="*/ 1735 w 1952"/>
              <a:gd name="T93" fmla="*/ 1451 h 1475"/>
              <a:gd name="T94" fmla="*/ 1789 w 1952"/>
              <a:gd name="T95" fmla="*/ 1427 h 1475"/>
              <a:gd name="T96" fmla="*/ 1844 w 1952"/>
              <a:gd name="T97" fmla="*/ 1427 h 1475"/>
              <a:gd name="T98" fmla="*/ 1898 w 1952"/>
              <a:gd name="T99" fmla="*/ 1433 h 1475"/>
              <a:gd name="T100" fmla="*/ 1952 w 1952"/>
              <a:gd name="T101" fmla="*/ 1415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2" h="1475">
                <a:moveTo>
                  <a:pt x="0" y="1439"/>
                </a:moveTo>
                <a:lnTo>
                  <a:pt x="0" y="1439"/>
                </a:lnTo>
                <a:lnTo>
                  <a:pt x="6" y="1433"/>
                </a:lnTo>
                <a:lnTo>
                  <a:pt x="12" y="1445"/>
                </a:lnTo>
                <a:lnTo>
                  <a:pt x="12" y="1439"/>
                </a:lnTo>
                <a:lnTo>
                  <a:pt x="18" y="1439"/>
                </a:lnTo>
                <a:lnTo>
                  <a:pt x="24" y="1451"/>
                </a:lnTo>
                <a:lnTo>
                  <a:pt x="36" y="1451"/>
                </a:lnTo>
                <a:lnTo>
                  <a:pt x="54" y="1433"/>
                </a:lnTo>
                <a:lnTo>
                  <a:pt x="72" y="1433"/>
                </a:lnTo>
                <a:lnTo>
                  <a:pt x="90" y="1409"/>
                </a:lnTo>
                <a:lnTo>
                  <a:pt x="102" y="1439"/>
                </a:lnTo>
                <a:lnTo>
                  <a:pt x="108" y="1433"/>
                </a:lnTo>
                <a:lnTo>
                  <a:pt x="114" y="1439"/>
                </a:lnTo>
                <a:lnTo>
                  <a:pt x="126" y="1433"/>
                </a:lnTo>
                <a:lnTo>
                  <a:pt x="126" y="1439"/>
                </a:lnTo>
                <a:lnTo>
                  <a:pt x="126" y="1433"/>
                </a:lnTo>
                <a:lnTo>
                  <a:pt x="126" y="1439"/>
                </a:lnTo>
                <a:lnTo>
                  <a:pt x="132" y="1421"/>
                </a:lnTo>
                <a:lnTo>
                  <a:pt x="132" y="1445"/>
                </a:lnTo>
                <a:lnTo>
                  <a:pt x="144" y="1463"/>
                </a:lnTo>
                <a:lnTo>
                  <a:pt x="162" y="1451"/>
                </a:lnTo>
                <a:lnTo>
                  <a:pt x="168" y="1433"/>
                </a:lnTo>
                <a:lnTo>
                  <a:pt x="168" y="1439"/>
                </a:lnTo>
                <a:lnTo>
                  <a:pt x="168" y="1433"/>
                </a:lnTo>
                <a:lnTo>
                  <a:pt x="174" y="1469"/>
                </a:lnTo>
                <a:lnTo>
                  <a:pt x="180" y="1475"/>
                </a:lnTo>
                <a:lnTo>
                  <a:pt x="198" y="1421"/>
                </a:lnTo>
                <a:lnTo>
                  <a:pt x="216" y="1445"/>
                </a:lnTo>
                <a:lnTo>
                  <a:pt x="222" y="1451"/>
                </a:lnTo>
                <a:lnTo>
                  <a:pt x="234" y="1463"/>
                </a:lnTo>
                <a:lnTo>
                  <a:pt x="246" y="1475"/>
                </a:lnTo>
                <a:lnTo>
                  <a:pt x="252" y="1457"/>
                </a:lnTo>
                <a:lnTo>
                  <a:pt x="258" y="1475"/>
                </a:lnTo>
                <a:lnTo>
                  <a:pt x="258" y="1463"/>
                </a:lnTo>
                <a:lnTo>
                  <a:pt x="264" y="1469"/>
                </a:lnTo>
                <a:lnTo>
                  <a:pt x="270" y="1457"/>
                </a:lnTo>
                <a:lnTo>
                  <a:pt x="288" y="1427"/>
                </a:lnTo>
                <a:lnTo>
                  <a:pt x="306" y="1463"/>
                </a:lnTo>
                <a:lnTo>
                  <a:pt x="312" y="1457"/>
                </a:lnTo>
                <a:lnTo>
                  <a:pt x="312" y="1451"/>
                </a:lnTo>
                <a:lnTo>
                  <a:pt x="318" y="1451"/>
                </a:lnTo>
                <a:lnTo>
                  <a:pt x="324" y="1439"/>
                </a:lnTo>
                <a:lnTo>
                  <a:pt x="330" y="1439"/>
                </a:lnTo>
                <a:lnTo>
                  <a:pt x="336" y="1415"/>
                </a:lnTo>
                <a:lnTo>
                  <a:pt x="336" y="1451"/>
                </a:lnTo>
                <a:lnTo>
                  <a:pt x="342" y="1463"/>
                </a:lnTo>
                <a:lnTo>
                  <a:pt x="360" y="1439"/>
                </a:lnTo>
                <a:lnTo>
                  <a:pt x="379" y="1439"/>
                </a:lnTo>
                <a:lnTo>
                  <a:pt x="397" y="1445"/>
                </a:lnTo>
                <a:lnTo>
                  <a:pt x="409" y="1433"/>
                </a:lnTo>
                <a:lnTo>
                  <a:pt x="415" y="1427"/>
                </a:lnTo>
                <a:lnTo>
                  <a:pt x="415" y="1433"/>
                </a:lnTo>
                <a:lnTo>
                  <a:pt x="421" y="1433"/>
                </a:lnTo>
                <a:lnTo>
                  <a:pt x="439" y="1415"/>
                </a:lnTo>
                <a:lnTo>
                  <a:pt x="457" y="1433"/>
                </a:lnTo>
                <a:lnTo>
                  <a:pt x="463" y="1439"/>
                </a:lnTo>
                <a:lnTo>
                  <a:pt x="469" y="1445"/>
                </a:lnTo>
                <a:lnTo>
                  <a:pt x="469" y="1457"/>
                </a:lnTo>
                <a:lnTo>
                  <a:pt x="475" y="1463"/>
                </a:lnTo>
                <a:lnTo>
                  <a:pt x="493" y="1403"/>
                </a:lnTo>
                <a:lnTo>
                  <a:pt x="511" y="1415"/>
                </a:lnTo>
                <a:lnTo>
                  <a:pt x="529" y="1445"/>
                </a:lnTo>
                <a:lnTo>
                  <a:pt x="547" y="1403"/>
                </a:lnTo>
                <a:lnTo>
                  <a:pt x="565" y="1409"/>
                </a:lnTo>
                <a:lnTo>
                  <a:pt x="583" y="1385"/>
                </a:lnTo>
                <a:lnTo>
                  <a:pt x="601" y="1385"/>
                </a:lnTo>
                <a:lnTo>
                  <a:pt x="619" y="1349"/>
                </a:lnTo>
                <a:lnTo>
                  <a:pt x="637" y="1325"/>
                </a:lnTo>
                <a:lnTo>
                  <a:pt x="655" y="1331"/>
                </a:lnTo>
                <a:lnTo>
                  <a:pt x="673" y="1295"/>
                </a:lnTo>
                <a:lnTo>
                  <a:pt x="691" y="1313"/>
                </a:lnTo>
                <a:lnTo>
                  <a:pt x="709" y="1247"/>
                </a:lnTo>
                <a:lnTo>
                  <a:pt x="727" y="1121"/>
                </a:lnTo>
                <a:lnTo>
                  <a:pt x="745" y="923"/>
                </a:lnTo>
                <a:lnTo>
                  <a:pt x="763" y="665"/>
                </a:lnTo>
                <a:lnTo>
                  <a:pt x="781" y="342"/>
                </a:lnTo>
                <a:lnTo>
                  <a:pt x="805" y="66"/>
                </a:lnTo>
                <a:lnTo>
                  <a:pt x="823" y="0"/>
                </a:lnTo>
                <a:lnTo>
                  <a:pt x="841" y="240"/>
                </a:lnTo>
                <a:lnTo>
                  <a:pt x="859" y="378"/>
                </a:lnTo>
                <a:lnTo>
                  <a:pt x="877" y="689"/>
                </a:lnTo>
                <a:lnTo>
                  <a:pt x="895" y="977"/>
                </a:lnTo>
                <a:lnTo>
                  <a:pt x="913" y="1133"/>
                </a:lnTo>
                <a:lnTo>
                  <a:pt x="931" y="1277"/>
                </a:lnTo>
                <a:lnTo>
                  <a:pt x="949" y="1325"/>
                </a:lnTo>
                <a:lnTo>
                  <a:pt x="967" y="1325"/>
                </a:lnTo>
                <a:lnTo>
                  <a:pt x="985" y="1403"/>
                </a:lnTo>
                <a:lnTo>
                  <a:pt x="1003" y="1385"/>
                </a:lnTo>
                <a:lnTo>
                  <a:pt x="1021" y="1397"/>
                </a:lnTo>
                <a:lnTo>
                  <a:pt x="1039" y="1409"/>
                </a:lnTo>
                <a:lnTo>
                  <a:pt x="1057" y="1421"/>
                </a:lnTo>
                <a:lnTo>
                  <a:pt x="1063" y="1421"/>
                </a:lnTo>
                <a:lnTo>
                  <a:pt x="1063" y="1415"/>
                </a:lnTo>
                <a:lnTo>
                  <a:pt x="1069" y="1415"/>
                </a:lnTo>
                <a:lnTo>
                  <a:pt x="1075" y="1409"/>
                </a:lnTo>
                <a:lnTo>
                  <a:pt x="1093" y="1415"/>
                </a:lnTo>
                <a:lnTo>
                  <a:pt x="1111" y="1427"/>
                </a:lnTo>
                <a:lnTo>
                  <a:pt x="1147" y="1427"/>
                </a:lnTo>
                <a:lnTo>
                  <a:pt x="1165" y="1457"/>
                </a:lnTo>
                <a:lnTo>
                  <a:pt x="1171" y="1451"/>
                </a:lnTo>
                <a:lnTo>
                  <a:pt x="1177" y="1427"/>
                </a:lnTo>
                <a:lnTo>
                  <a:pt x="1177" y="1433"/>
                </a:lnTo>
                <a:lnTo>
                  <a:pt x="1189" y="1421"/>
                </a:lnTo>
                <a:lnTo>
                  <a:pt x="1207" y="1451"/>
                </a:lnTo>
                <a:lnTo>
                  <a:pt x="1213" y="1457"/>
                </a:lnTo>
                <a:lnTo>
                  <a:pt x="1219" y="1451"/>
                </a:lnTo>
                <a:lnTo>
                  <a:pt x="1219" y="1457"/>
                </a:lnTo>
                <a:lnTo>
                  <a:pt x="1225" y="1457"/>
                </a:lnTo>
                <a:lnTo>
                  <a:pt x="1243" y="1445"/>
                </a:lnTo>
                <a:lnTo>
                  <a:pt x="1261" y="1421"/>
                </a:lnTo>
                <a:lnTo>
                  <a:pt x="1279" y="1427"/>
                </a:lnTo>
                <a:lnTo>
                  <a:pt x="1297" y="1397"/>
                </a:lnTo>
                <a:lnTo>
                  <a:pt x="1315" y="1385"/>
                </a:lnTo>
                <a:lnTo>
                  <a:pt x="1333" y="1409"/>
                </a:lnTo>
                <a:lnTo>
                  <a:pt x="1351" y="1427"/>
                </a:lnTo>
                <a:lnTo>
                  <a:pt x="1369" y="1457"/>
                </a:lnTo>
                <a:lnTo>
                  <a:pt x="1387" y="1445"/>
                </a:lnTo>
                <a:lnTo>
                  <a:pt x="1405" y="1433"/>
                </a:lnTo>
                <a:lnTo>
                  <a:pt x="1423" y="1457"/>
                </a:lnTo>
                <a:lnTo>
                  <a:pt x="1441" y="1463"/>
                </a:lnTo>
                <a:lnTo>
                  <a:pt x="1459" y="1445"/>
                </a:lnTo>
                <a:lnTo>
                  <a:pt x="1477" y="1475"/>
                </a:lnTo>
                <a:lnTo>
                  <a:pt x="1483" y="1475"/>
                </a:lnTo>
                <a:lnTo>
                  <a:pt x="1483" y="1469"/>
                </a:lnTo>
                <a:lnTo>
                  <a:pt x="1489" y="1445"/>
                </a:lnTo>
                <a:lnTo>
                  <a:pt x="1489" y="1457"/>
                </a:lnTo>
                <a:lnTo>
                  <a:pt x="1495" y="1445"/>
                </a:lnTo>
                <a:lnTo>
                  <a:pt x="1513" y="1475"/>
                </a:lnTo>
                <a:lnTo>
                  <a:pt x="1531" y="1433"/>
                </a:lnTo>
                <a:lnTo>
                  <a:pt x="1549" y="1433"/>
                </a:lnTo>
                <a:lnTo>
                  <a:pt x="1573" y="1439"/>
                </a:lnTo>
                <a:lnTo>
                  <a:pt x="1591" y="1445"/>
                </a:lnTo>
                <a:lnTo>
                  <a:pt x="1609" y="1415"/>
                </a:lnTo>
                <a:lnTo>
                  <a:pt x="1627" y="1427"/>
                </a:lnTo>
                <a:lnTo>
                  <a:pt x="1645" y="1421"/>
                </a:lnTo>
                <a:lnTo>
                  <a:pt x="1663" y="1409"/>
                </a:lnTo>
                <a:lnTo>
                  <a:pt x="1681" y="1445"/>
                </a:lnTo>
                <a:lnTo>
                  <a:pt x="1699" y="1427"/>
                </a:lnTo>
                <a:lnTo>
                  <a:pt x="1717" y="1433"/>
                </a:lnTo>
                <a:lnTo>
                  <a:pt x="1735" y="1451"/>
                </a:lnTo>
                <a:lnTo>
                  <a:pt x="1753" y="1439"/>
                </a:lnTo>
                <a:lnTo>
                  <a:pt x="1771" y="1421"/>
                </a:lnTo>
                <a:lnTo>
                  <a:pt x="1789" y="1427"/>
                </a:lnTo>
                <a:lnTo>
                  <a:pt x="1808" y="1415"/>
                </a:lnTo>
                <a:lnTo>
                  <a:pt x="1826" y="1409"/>
                </a:lnTo>
                <a:lnTo>
                  <a:pt x="1844" y="1427"/>
                </a:lnTo>
                <a:lnTo>
                  <a:pt x="1862" y="1427"/>
                </a:lnTo>
                <a:lnTo>
                  <a:pt x="1880" y="1415"/>
                </a:lnTo>
                <a:lnTo>
                  <a:pt x="1898" y="1433"/>
                </a:lnTo>
                <a:lnTo>
                  <a:pt x="1916" y="1421"/>
                </a:lnTo>
                <a:lnTo>
                  <a:pt x="1934" y="1445"/>
                </a:lnTo>
                <a:lnTo>
                  <a:pt x="1952" y="141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 name="Rectangle 36"/>
          <p:cNvSpPr>
            <a:spLocks noChangeArrowheads="1"/>
          </p:cNvSpPr>
          <p:nvPr/>
        </p:nvSpPr>
        <p:spPr bwMode="auto">
          <a:xfrm>
            <a:off x="6023050" y="2819797"/>
            <a:ext cx="3206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b="1" dirty="0" smtClean="0">
                <a:solidFill>
                  <a:srgbClr val="000000"/>
                </a:solidFill>
                <a:cs typeface="Arial" pitchFamily="34" charset="0"/>
              </a:rPr>
              <a:t>28080</a:t>
            </a:r>
            <a:endParaRPr lang="en-US" sz="2000" b="1" dirty="0" smtClean="0">
              <a:solidFill>
                <a:prstClr val="black"/>
              </a:solidFill>
              <a:cs typeface="Arial" pitchFamily="34" charset="0"/>
            </a:endParaRPr>
          </a:p>
        </p:txBody>
      </p:sp>
      <p:sp>
        <p:nvSpPr>
          <p:cNvPr id="38" name="Line 32"/>
          <p:cNvSpPr>
            <a:spLocks noChangeShapeType="1"/>
          </p:cNvSpPr>
          <p:nvPr/>
        </p:nvSpPr>
        <p:spPr bwMode="auto">
          <a:xfrm>
            <a:off x="5083175" y="270987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9" name="Line 38"/>
          <p:cNvSpPr>
            <a:spLocks noChangeShapeType="1"/>
          </p:cNvSpPr>
          <p:nvPr/>
        </p:nvSpPr>
        <p:spPr bwMode="auto">
          <a:xfrm>
            <a:off x="5245100"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0" name="Rectangle 39"/>
          <p:cNvSpPr>
            <a:spLocks noChangeArrowheads="1"/>
          </p:cNvSpPr>
          <p:nvPr/>
        </p:nvSpPr>
        <p:spPr bwMode="auto">
          <a:xfrm>
            <a:off x="5064125"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28000</a:t>
            </a:r>
            <a:endParaRPr lang="en-US" sz="1800" smtClean="0">
              <a:solidFill>
                <a:prstClr val="black"/>
              </a:solidFill>
              <a:cs typeface="Arial" pitchFamily="34" charset="0"/>
            </a:endParaRPr>
          </a:p>
        </p:txBody>
      </p:sp>
      <p:sp>
        <p:nvSpPr>
          <p:cNvPr id="41" name="Line 40"/>
          <p:cNvSpPr>
            <a:spLocks noChangeShapeType="1"/>
          </p:cNvSpPr>
          <p:nvPr/>
        </p:nvSpPr>
        <p:spPr bwMode="auto">
          <a:xfrm>
            <a:off x="5321300"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2" name="Line 41"/>
          <p:cNvSpPr>
            <a:spLocks noChangeShapeType="1"/>
          </p:cNvSpPr>
          <p:nvPr/>
        </p:nvSpPr>
        <p:spPr bwMode="auto">
          <a:xfrm>
            <a:off x="5387975"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3" name="Line 42"/>
          <p:cNvSpPr>
            <a:spLocks noChangeShapeType="1"/>
          </p:cNvSpPr>
          <p:nvPr/>
        </p:nvSpPr>
        <p:spPr bwMode="auto">
          <a:xfrm>
            <a:off x="5464175"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4" name="Line 43"/>
          <p:cNvSpPr>
            <a:spLocks noChangeShapeType="1"/>
          </p:cNvSpPr>
          <p:nvPr/>
        </p:nvSpPr>
        <p:spPr bwMode="auto">
          <a:xfrm>
            <a:off x="5540375"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5" name="Line 44"/>
          <p:cNvSpPr>
            <a:spLocks noChangeShapeType="1"/>
          </p:cNvSpPr>
          <p:nvPr/>
        </p:nvSpPr>
        <p:spPr bwMode="auto">
          <a:xfrm>
            <a:off x="5616575"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6" name="Rectangle 45"/>
          <p:cNvSpPr>
            <a:spLocks noChangeArrowheads="1"/>
          </p:cNvSpPr>
          <p:nvPr/>
        </p:nvSpPr>
        <p:spPr bwMode="auto">
          <a:xfrm>
            <a:off x="5435600"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28025</a:t>
            </a:r>
            <a:endParaRPr lang="en-US" sz="1800" smtClean="0">
              <a:solidFill>
                <a:prstClr val="black"/>
              </a:solidFill>
              <a:cs typeface="Arial" pitchFamily="34" charset="0"/>
            </a:endParaRPr>
          </a:p>
        </p:txBody>
      </p:sp>
      <p:sp>
        <p:nvSpPr>
          <p:cNvPr id="47" name="Line 46"/>
          <p:cNvSpPr>
            <a:spLocks noChangeShapeType="1"/>
          </p:cNvSpPr>
          <p:nvPr/>
        </p:nvSpPr>
        <p:spPr bwMode="auto">
          <a:xfrm>
            <a:off x="5683250"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8" name="Line 47"/>
          <p:cNvSpPr>
            <a:spLocks noChangeShapeType="1"/>
          </p:cNvSpPr>
          <p:nvPr/>
        </p:nvSpPr>
        <p:spPr bwMode="auto">
          <a:xfrm>
            <a:off x="57610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9" name="Line 48"/>
          <p:cNvSpPr>
            <a:spLocks noChangeShapeType="1"/>
          </p:cNvSpPr>
          <p:nvPr/>
        </p:nvSpPr>
        <p:spPr bwMode="auto">
          <a:xfrm>
            <a:off x="58372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0" name="Line 49"/>
          <p:cNvSpPr>
            <a:spLocks noChangeShapeType="1"/>
          </p:cNvSpPr>
          <p:nvPr/>
        </p:nvSpPr>
        <p:spPr bwMode="auto">
          <a:xfrm>
            <a:off x="59039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1" name="Line 50"/>
          <p:cNvSpPr>
            <a:spLocks noChangeShapeType="1"/>
          </p:cNvSpPr>
          <p:nvPr/>
        </p:nvSpPr>
        <p:spPr bwMode="auto">
          <a:xfrm>
            <a:off x="5980113"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2" name="Rectangle 51"/>
          <p:cNvSpPr>
            <a:spLocks noChangeArrowheads="1"/>
          </p:cNvSpPr>
          <p:nvPr/>
        </p:nvSpPr>
        <p:spPr bwMode="auto">
          <a:xfrm>
            <a:off x="5799138"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28050</a:t>
            </a:r>
            <a:endParaRPr lang="en-US" sz="1800" smtClean="0">
              <a:solidFill>
                <a:prstClr val="black"/>
              </a:solidFill>
              <a:cs typeface="Arial" pitchFamily="34" charset="0"/>
            </a:endParaRPr>
          </a:p>
        </p:txBody>
      </p:sp>
      <p:sp>
        <p:nvSpPr>
          <p:cNvPr id="53" name="Line 52"/>
          <p:cNvSpPr>
            <a:spLocks noChangeShapeType="1"/>
          </p:cNvSpPr>
          <p:nvPr/>
        </p:nvSpPr>
        <p:spPr bwMode="auto">
          <a:xfrm>
            <a:off x="60563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4" name="Line 53"/>
          <p:cNvSpPr>
            <a:spLocks noChangeShapeType="1"/>
          </p:cNvSpPr>
          <p:nvPr/>
        </p:nvSpPr>
        <p:spPr bwMode="auto">
          <a:xfrm>
            <a:off x="61325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5" name="Line 54"/>
          <p:cNvSpPr>
            <a:spLocks noChangeShapeType="1"/>
          </p:cNvSpPr>
          <p:nvPr/>
        </p:nvSpPr>
        <p:spPr bwMode="auto">
          <a:xfrm>
            <a:off x="619918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6" name="Line 55"/>
          <p:cNvSpPr>
            <a:spLocks noChangeShapeType="1"/>
          </p:cNvSpPr>
          <p:nvPr/>
        </p:nvSpPr>
        <p:spPr bwMode="auto">
          <a:xfrm>
            <a:off x="627538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7" name="Line 56"/>
          <p:cNvSpPr>
            <a:spLocks noChangeShapeType="1"/>
          </p:cNvSpPr>
          <p:nvPr/>
        </p:nvSpPr>
        <p:spPr bwMode="auto">
          <a:xfrm>
            <a:off x="6351588"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8" name="Rectangle 57"/>
          <p:cNvSpPr>
            <a:spLocks noChangeArrowheads="1"/>
          </p:cNvSpPr>
          <p:nvPr/>
        </p:nvSpPr>
        <p:spPr bwMode="auto">
          <a:xfrm>
            <a:off x="6170613"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28075</a:t>
            </a:r>
            <a:endParaRPr lang="en-US" sz="1800" smtClean="0">
              <a:solidFill>
                <a:prstClr val="black"/>
              </a:solidFill>
              <a:cs typeface="Arial" pitchFamily="34" charset="0"/>
            </a:endParaRPr>
          </a:p>
        </p:txBody>
      </p:sp>
      <p:sp>
        <p:nvSpPr>
          <p:cNvPr id="59" name="Line 58"/>
          <p:cNvSpPr>
            <a:spLocks noChangeShapeType="1"/>
          </p:cNvSpPr>
          <p:nvPr/>
        </p:nvSpPr>
        <p:spPr bwMode="auto">
          <a:xfrm>
            <a:off x="64182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0" name="Line 59"/>
          <p:cNvSpPr>
            <a:spLocks noChangeShapeType="1"/>
          </p:cNvSpPr>
          <p:nvPr/>
        </p:nvSpPr>
        <p:spPr bwMode="auto">
          <a:xfrm>
            <a:off x="64944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1" name="Line 60"/>
          <p:cNvSpPr>
            <a:spLocks noChangeShapeType="1"/>
          </p:cNvSpPr>
          <p:nvPr/>
        </p:nvSpPr>
        <p:spPr bwMode="auto">
          <a:xfrm>
            <a:off x="65706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2" name="Line 61"/>
          <p:cNvSpPr>
            <a:spLocks noChangeShapeType="1"/>
          </p:cNvSpPr>
          <p:nvPr/>
        </p:nvSpPr>
        <p:spPr bwMode="auto">
          <a:xfrm>
            <a:off x="66468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3" name="Line 62"/>
          <p:cNvSpPr>
            <a:spLocks noChangeShapeType="1"/>
          </p:cNvSpPr>
          <p:nvPr/>
        </p:nvSpPr>
        <p:spPr bwMode="auto">
          <a:xfrm>
            <a:off x="6713538"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4" name="Rectangle 63"/>
          <p:cNvSpPr>
            <a:spLocks noChangeArrowheads="1"/>
          </p:cNvSpPr>
          <p:nvPr/>
        </p:nvSpPr>
        <p:spPr bwMode="auto">
          <a:xfrm>
            <a:off x="6532563"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28100</a:t>
            </a:r>
            <a:endParaRPr lang="en-US" sz="1800" smtClean="0">
              <a:solidFill>
                <a:prstClr val="black"/>
              </a:solidFill>
              <a:cs typeface="Arial" pitchFamily="34" charset="0"/>
            </a:endParaRPr>
          </a:p>
        </p:txBody>
      </p:sp>
      <p:sp>
        <p:nvSpPr>
          <p:cNvPr id="65" name="Line 64"/>
          <p:cNvSpPr>
            <a:spLocks noChangeShapeType="1"/>
          </p:cNvSpPr>
          <p:nvPr/>
        </p:nvSpPr>
        <p:spPr bwMode="auto">
          <a:xfrm>
            <a:off x="67897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6" name="Line 65"/>
          <p:cNvSpPr>
            <a:spLocks noChangeShapeType="1"/>
          </p:cNvSpPr>
          <p:nvPr/>
        </p:nvSpPr>
        <p:spPr bwMode="auto">
          <a:xfrm>
            <a:off x="68659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7" name="Line 66"/>
          <p:cNvSpPr>
            <a:spLocks noChangeShapeType="1"/>
          </p:cNvSpPr>
          <p:nvPr/>
        </p:nvSpPr>
        <p:spPr bwMode="auto">
          <a:xfrm>
            <a:off x="69326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8" name="Line 67"/>
          <p:cNvSpPr>
            <a:spLocks noChangeShapeType="1"/>
          </p:cNvSpPr>
          <p:nvPr/>
        </p:nvSpPr>
        <p:spPr bwMode="auto">
          <a:xfrm>
            <a:off x="70088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9" name="Line 68"/>
          <p:cNvSpPr>
            <a:spLocks noChangeShapeType="1"/>
          </p:cNvSpPr>
          <p:nvPr/>
        </p:nvSpPr>
        <p:spPr bwMode="auto">
          <a:xfrm>
            <a:off x="7085013"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0" name="Rectangle 69"/>
          <p:cNvSpPr>
            <a:spLocks noChangeArrowheads="1"/>
          </p:cNvSpPr>
          <p:nvPr/>
        </p:nvSpPr>
        <p:spPr bwMode="auto">
          <a:xfrm>
            <a:off x="6904038"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28125</a:t>
            </a:r>
            <a:endParaRPr lang="en-US" sz="1800" smtClean="0">
              <a:solidFill>
                <a:prstClr val="black"/>
              </a:solidFill>
              <a:cs typeface="Arial" pitchFamily="34" charset="0"/>
            </a:endParaRPr>
          </a:p>
        </p:txBody>
      </p:sp>
      <p:sp>
        <p:nvSpPr>
          <p:cNvPr id="71" name="Line 70"/>
          <p:cNvSpPr>
            <a:spLocks noChangeShapeType="1"/>
          </p:cNvSpPr>
          <p:nvPr/>
        </p:nvSpPr>
        <p:spPr bwMode="auto">
          <a:xfrm>
            <a:off x="71612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2" name="Line 71"/>
          <p:cNvSpPr>
            <a:spLocks noChangeShapeType="1"/>
          </p:cNvSpPr>
          <p:nvPr/>
        </p:nvSpPr>
        <p:spPr bwMode="auto">
          <a:xfrm>
            <a:off x="722788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3" name="Line 72"/>
          <p:cNvSpPr>
            <a:spLocks noChangeShapeType="1"/>
          </p:cNvSpPr>
          <p:nvPr/>
        </p:nvSpPr>
        <p:spPr bwMode="auto">
          <a:xfrm>
            <a:off x="730408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4" name="Line 73"/>
          <p:cNvSpPr>
            <a:spLocks noChangeShapeType="1"/>
          </p:cNvSpPr>
          <p:nvPr/>
        </p:nvSpPr>
        <p:spPr bwMode="auto">
          <a:xfrm>
            <a:off x="738028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5" name="Line 74"/>
          <p:cNvSpPr>
            <a:spLocks noChangeShapeType="1"/>
          </p:cNvSpPr>
          <p:nvPr/>
        </p:nvSpPr>
        <p:spPr bwMode="auto">
          <a:xfrm>
            <a:off x="7446963"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6" name="Rectangle 75"/>
          <p:cNvSpPr>
            <a:spLocks noChangeArrowheads="1"/>
          </p:cNvSpPr>
          <p:nvPr/>
        </p:nvSpPr>
        <p:spPr bwMode="auto">
          <a:xfrm>
            <a:off x="7265988"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28150</a:t>
            </a:r>
            <a:endParaRPr lang="en-US" sz="1800" smtClean="0">
              <a:solidFill>
                <a:prstClr val="black"/>
              </a:solidFill>
              <a:cs typeface="Arial" pitchFamily="34" charset="0"/>
            </a:endParaRPr>
          </a:p>
        </p:txBody>
      </p:sp>
      <p:sp>
        <p:nvSpPr>
          <p:cNvPr id="77" name="Line 76"/>
          <p:cNvSpPr>
            <a:spLocks noChangeShapeType="1"/>
          </p:cNvSpPr>
          <p:nvPr/>
        </p:nvSpPr>
        <p:spPr bwMode="auto">
          <a:xfrm>
            <a:off x="75231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1" name="Line 77"/>
          <p:cNvSpPr>
            <a:spLocks noChangeShapeType="1"/>
          </p:cNvSpPr>
          <p:nvPr/>
        </p:nvSpPr>
        <p:spPr bwMode="auto">
          <a:xfrm>
            <a:off x="75993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2" name="Line 78"/>
          <p:cNvSpPr>
            <a:spLocks noChangeShapeType="1"/>
          </p:cNvSpPr>
          <p:nvPr/>
        </p:nvSpPr>
        <p:spPr bwMode="auto">
          <a:xfrm>
            <a:off x="767556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3" name="Line 79"/>
          <p:cNvSpPr>
            <a:spLocks noChangeShapeType="1"/>
          </p:cNvSpPr>
          <p:nvPr/>
        </p:nvSpPr>
        <p:spPr bwMode="auto">
          <a:xfrm>
            <a:off x="77422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4" name="Line 80"/>
          <p:cNvSpPr>
            <a:spLocks noChangeShapeType="1"/>
          </p:cNvSpPr>
          <p:nvPr/>
        </p:nvSpPr>
        <p:spPr bwMode="auto">
          <a:xfrm>
            <a:off x="7818438"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5" name="Rectangle 114"/>
          <p:cNvSpPr>
            <a:spLocks noChangeArrowheads="1"/>
          </p:cNvSpPr>
          <p:nvPr/>
        </p:nvSpPr>
        <p:spPr bwMode="auto">
          <a:xfrm>
            <a:off x="7637463" y="5232411"/>
            <a:ext cx="3619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800" smtClean="0">
                <a:solidFill>
                  <a:srgbClr val="000000"/>
                </a:solidFill>
                <a:cs typeface="Arial" pitchFamily="34" charset="0"/>
              </a:rPr>
              <a:t>28175</a:t>
            </a:r>
            <a:endParaRPr lang="en-US" sz="1800" smtClean="0">
              <a:solidFill>
                <a:prstClr val="black"/>
              </a:solidFill>
              <a:cs typeface="Arial" pitchFamily="34" charset="0"/>
            </a:endParaRPr>
          </a:p>
        </p:txBody>
      </p:sp>
      <p:sp>
        <p:nvSpPr>
          <p:cNvPr id="116" name="Line 82"/>
          <p:cNvSpPr>
            <a:spLocks noChangeShapeType="1"/>
          </p:cNvSpPr>
          <p:nvPr/>
        </p:nvSpPr>
        <p:spPr bwMode="auto">
          <a:xfrm>
            <a:off x="7894638"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7" name="Line 83"/>
          <p:cNvSpPr>
            <a:spLocks noChangeShapeType="1"/>
          </p:cNvSpPr>
          <p:nvPr/>
        </p:nvSpPr>
        <p:spPr bwMode="auto">
          <a:xfrm>
            <a:off x="7961313"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8" name="Line 84"/>
          <p:cNvSpPr>
            <a:spLocks noChangeShapeType="1"/>
          </p:cNvSpPr>
          <p:nvPr/>
        </p:nvSpPr>
        <p:spPr bwMode="auto">
          <a:xfrm>
            <a:off x="8039100"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9" name="Line 85"/>
          <p:cNvSpPr>
            <a:spLocks noChangeShapeType="1"/>
          </p:cNvSpPr>
          <p:nvPr/>
        </p:nvSpPr>
        <p:spPr bwMode="auto">
          <a:xfrm>
            <a:off x="8115300" y="5184786"/>
            <a:ext cx="0" cy="2857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0" name="Line 86"/>
          <p:cNvSpPr>
            <a:spLocks noChangeShapeType="1"/>
          </p:cNvSpPr>
          <p:nvPr/>
        </p:nvSpPr>
        <p:spPr bwMode="auto">
          <a:xfrm>
            <a:off x="8191500" y="5184786"/>
            <a:ext cx="0" cy="47625"/>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1" name="Rectangle 120"/>
          <p:cNvSpPr>
            <a:spLocks noChangeArrowheads="1"/>
          </p:cNvSpPr>
          <p:nvPr/>
        </p:nvSpPr>
        <p:spPr bwMode="auto">
          <a:xfrm>
            <a:off x="7981950" y="5232411"/>
            <a:ext cx="1811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1100" b="1" dirty="0" smtClean="0">
                <a:solidFill>
                  <a:srgbClr val="000000"/>
                </a:solidFill>
                <a:cs typeface="Arial" pitchFamily="34" charset="0"/>
              </a:rPr>
              <a:t>Da</a:t>
            </a:r>
            <a:endParaRPr lang="en-US" sz="3200" b="1" dirty="0" smtClean="0">
              <a:solidFill>
                <a:prstClr val="black"/>
              </a:solidFill>
              <a:cs typeface="Arial" pitchFamily="34" charset="0"/>
            </a:endParaRPr>
          </a:p>
        </p:txBody>
      </p:sp>
      <p:sp>
        <p:nvSpPr>
          <p:cNvPr id="122" name="Line 32"/>
          <p:cNvSpPr>
            <a:spLocks noChangeShapeType="1"/>
          </p:cNvSpPr>
          <p:nvPr/>
        </p:nvSpPr>
        <p:spPr bwMode="auto">
          <a:xfrm>
            <a:off x="5092700" y="5148273"/>
            <a:ext cx="2857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3" name="Rectangle 122"/>
          <p:cNvSpPr>
            <a:spLocks noChangeArrowheads="1"/>
          </p:cNvSpPr>
          <p:nvPr/>
        </p:nvSpPr>
        <p:spPr bwMode="auto">
          <a:xfrm rot="16200000">
            <a:off x="4477167" y="3737015"/>
            <a:ext cx="110286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b="1" dirty="0" smtClean="0">
                <a:solidFill>
                  <a:srgbClr val="000000"/>
                </a:solidFill>
                <a:cs typeface="Arial" pitchFamily="34" charset="0"/>
              </a:rPr>
              <a:t>Relative Abundance</a:t>
            </a:r>
            <a:endParaRPr lang="en-US" sz="2000" b="1" dirty="0" smtClean="0">
              <a:solidFill>
                <a:prstClr val="black"/>
              </a:solidFill>
              <a:cs typeface="Arial" pitchFamily="34" charset="0"/>
            </a:endParaRPr>
          </a:p>
        </p:txBody>
      </p:sp>
      <p:sp>
        <p:nvSpPr>
          <p:cNvPr id="125" name="Rectangle 124"/>
          <p:cNvSpPr>
            <a:spLocks noChangeArrowheads="1"/>
          </p:cNvSpPr>
          <p:nvPr/>
        </p:nvSpPr>
        <p:spPr bwMode="auto">
          <a:xfrm>
            <a:off x="5670513" y="2972196"/>
            <a:ext cx="6604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l"/>
            <a:r>
              <a:rPr lang="en-US" sz="900" dirty="0" smtClean="0">
                <a:solidFill>
                  <a:srgbClr val="000000"/>
                </a:solidFill>
                <a:cs typeface="Arial" pitchFamily="34" charset="0"/>
              </a:rPr>
              <a:t>(Unmodified)</a:t>
            </a:r>
            <a:endParaRPr lang="en-US" sz="2000" dirty="0" smtClean="0">
              <a:solidFill>
                <a:prstClr val="black"/>
              </a:solidFill>
              <a:cs typeface="Arial" pitchFamily="34" charset="0"/>
            </a:endParaRPr>
          </a:p>
        </p:txBody>
      </p:sp>
      <p:sp>
        <p:nvSpPr>
          <p:cNvPr id="126" name="Text Box 2017"/>
          <p:cNvSpPr txBox="1">
            <a:spLocks noChangeArrowheads="1"/>
          </p:cNvSpPr>
          <p:nvPr/>
        </p:nvSpPr>
        <p:spPr bwMode="auto">
          <a:xfrm>
            <a:off x="5245100" y="2056367"/>
            <a:ext cx="29368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solidFill>
                  <a:srgbClr val="000000"/>
                </a:solidFill>
              </a:rPr>
              <a:t>Apolipoprotein A-I</a:t>
            </a:r>
            <a:endParaRPr lang="en-US" sz="2000" dirty="0">
              <a:solidFill>
                <a:srgbClr val="000000"/>
              </a:solidFill>
              <a:cs typeface="Arial" pitchFamily="34" charset="0"/>
            </a:endParaRPr>
          </a:p>
        </p:txBody>
      </p:sp>
      <p:cxnSp>
        <p:nvCxnSpPr>
          <p:cNvPr id="99" name="Straight Arrow Connector 98"/>
          <p:cNvCxnSpPr/>
          <p:nvPr/>
        </p:nvCxnSpPr>
        <p:spPr>
          <a:xfrm>
            <a:off x="2413024" y="914400"/>
            <a:ext cx="0" cy="91440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575471" y="914400"/>
            <a:ext cx="0" cy="91440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8" name="Rectangle 77"/>
          <p:cNvSpPr>
            <a:spLocks noChangeArrowheads="1"/>
          </p:cNvSpPr>
          <p:nvPr/>
        </p:nvSpPr>
        <p:spPr bwMode="auto">
          <a:xfrm>
            <a:off x="2391639" y="1066800"/>
            <a:ext cx="1916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sz="1400" dirty="0" smtClean="0">
                <a:solidFill>
                  <a:srgbClr val="000000"/>
                </a:solidFill>
                <a:cs typeface="Arial" pitchFamily="34" charset="0"/>
              </a:rPr>
              <a:t>After charge </a:t>
            </a:r>
            <a:r>
              <a:rPr lang="en-US" sz="1400" dirty="0" err="1" smtClean="0">
                <a:solidFill>
                  <a:srgbClr val="000000"/>
                </a:solidFill>
                <a:cs typeface="Arial" pitchFamily="34" charset="0"/>
              </a:rPr>
              <a:t>deconvolution</a:t>
            </a:r>
            <a:r>
              <a:rPr lang="en-US" sz="1400" dirty="0" smtClean="0">
                <a:solidFill>
                  <a:srgbClr val="000000"/>
                </a:solidFill>
                <a:cs typeface="Arial" pitchFamily="34" charset="0"/>
              </a:rPr>
              <a:t> signal processing algorithm</a:t>
            </a:r>
            <a:endParaRPr lang="en-US" sz="4000" dirty="0" smtClean="0">
              <a:solidFill>
                <a:prstClr val="black"/>
              </a:solidFill>
              <a:cs typeface="Arial" pitchFamily="34" charset="0"/>
            </a:endParaRPr>
          </a:p>
        </p:txBody>
      </p:sp>
      <p:sp>
        <p:nvSpPr>
          <p:cNvPr id="109" name="Rectangle 77"/>
          <p:cNvSpPr>
            <a:spLocks noChangeArrowheads="1"/>
          </p:cNvSpPr>
          <p:nvPr/>
        </p:nvSpPr>
        <p:spPr bwMode="auto">
          <a:xfrm>
            <a:off x="6542134" y="1066800"/>
            <a:ext cx="19160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sz="1400" dirty="0" smtClean="0">
                <a:solidFill>
                  <a:srgbClr val="000000"/>
                </a:solidFill>
                <a:cs typeface="Arial" pitchFamily="34" charset="0"/>
              </a:rPr>
              <a:t>After charge </a:t>
            </a:r>
            <a:r>
              <a:rPr lang="en-US" sz="1400" dirty="0" err="1" smtClean="0">
                <a:solidFill>
                  <a:srgbClr val="000000"/>
                </a:solidFill>
                <a:cs typeface="Arial" pitchFamily="34" charset="0"/>
              </a:rPr>
              <a:t>deconvolution</a:t>
            </a:r>
            <a:r>
              <a:rPr lang="en-US" sz="1400" dirty="0" smtClean="0">
                <a:solidFill>
                  <a:srgbClr val="000000"/>
                </a:solidFill>
                <a:cs typeface="Arial" pitchFamily="34" charset="0"/>
              </a:rPr>
              <a:t> signal processing algorithm</a:t>
            </a:r>
            <a:endParaRPr lang="en-US" sz="4000" dirty="0" smtClean="0">
              <a:solidFill>
                <a:prstClr val="black"/>
              </a:solidFill>
              <a:cs typeface="Arial" pitchFamily="34" charset="0"/>
            </a:endParaRPr>
          </a:p>
        </p:txBody>
      </p:sp>
    </p:spTree>
    <p:extLst>
      <p:ext uri="{BB962C8B-B14F-4D97-AF65-F5344CB8AC3E}">
        <p14:creationId xmlns:p14="http://schemas.microsoft.com/office/powerpoint/2010/main" val="451268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68405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Brace 5"/>
          <p:cNvSpPr/>
          <p:nvPr/>
        </p:nvSpPr>
        <p:spPr>
          <a:xfrm>
            <a:off x="2968337" y="2584382"/>
            <a:ext cx="200890" cy="98667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solidFill>
                <a:prstClr val="black"/>
              </a:solidFill>
            </a:endParaRPr>
          </a:p>
        </p:txBody>
      </p:sp>
      <p:sp>
        <p:nvSpPr>
          <p:cNvPr id="7" name="Text Box 2017"/>
          <p:cNvSpPr txBox="1">
            <a:spLocks noChangeArrowheads="1"/>
          </p:cNvSpPr>
          <p:nvPr/>
        </p:nvSpPr>
        <p:spPr bwMode="auto">
          <a:xfrm>
            <a:off x="1656958" y="76200"/>
            <a:ext cx="6420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000" dirty="0" smtClean="0">
                <a:solidFill>
                  <a:srgbClr val="000000"/>
                </a:solidFill>
              </a:rPr>
              <a:t>Artifactual </a:t>
            </a:r>
            <a:r>
              <a:rPr lang="en-US" sz="2000" i="1" dirty="0" smtClean="0">
                <a:solidFill>
                  <a:srgbClr val="000000"/>
                </a:solidFill>
              </a:rPr>
              <a:t>ex vivo </a:t>
            </a:r>
            <a:r>
              <a:rPr lang="en-US" sz="2000" dirty="0" smtClean="0">
                <a:solidFill>
                  <a:srgbClr val="000000"/>
                </a:solidFill>
              </a:rPr>
              <a:t>Protein Oxidation</a:t>
            </a:r>
            <a:endParaRPr lang="en-US" sz="2000" dirty="0">
              <a:solidFill>
                <a:srgbClr val="000000"/>
              </a:solidFill>
              <a:cs typeface="Arial" pitchFamily="34" charset="0"/>
            </a:endParaRPr>
          </a:p>
        </p:txBody>
      </p:sp>
      <p:sp>
        <p:nvSpPr>
          <p:cNvPr id="8" name="Oval 7"/>
          <p:cNvSpPr/>
          <p:nvPr/>
        </p:nvSpPr>
        <p:spPr>
          <a:xfrm>
            <a:off x="1271156" y="2287883"/>
            <a:ext cx="1076131" cy="551433"/>
          </a:xfrm>
          <a:prstGeom prst="ellipse">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4F81BD"/>
              </a:solidFill>
            </a:endParaRPr>
          </a:p>
        </p:txBody>
      </p:sp>
      <p:sp>
        <p:nvSpPr>
          <p:cNvPr id="10" name="Rectangle 66"/>
          <p:cNvSpPr>
            <a:spLocks noChangeArrowheads="1"/>
          </p:cNvSpPr>
          <p:nvPr/>
        </p:nvSpPr>
        <p:spPr bwMode="auto">
          <a:xfrm>
            <a:off x="858352" y="4966156"/>
            <a:ext cx="5902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285750" indent="-285750" algn="l">
              <a:buFont typeface="Arial" pitchFamily="34" charset="0"/>
              <a:buChar char="•"/>
            </a:pPr>
            <a:r>
              <a:rPr lang="en-US" sz="1400" b="1" dirty="0" smtClean="0">
                <a:solidFill>
                  <a:srgbClr val="FF0000"/>
                </a:solidFill>
                <a:cs typeface="Arial" pitchFamily="34" charset="0"/>
              </a:rPr>
              <a:t>Blood Plasma Does Not Actually Freeze Until -30 ºC.</a:t>
            </a:r>
          </a:p>
          <a:p>
            <a:pPr marL="285750" indent="-285750" algn="l">
              <a:buFont typeface="Arial" pitchFamily="34" charset="0"/>
              <a:buChar char="•"/>
            </a:pPr>
            <a:endParaRPr lang="en-US" sz="1400" b="1" dirty="0">
              <a:solidFill>
                <a:srgbClr val="FF0000"/>
              </a:solidFill>
              <a:cs typeface="Arial" pitchFamily="34" charset="0"/>
            </a:endParaRPr>
          </a:p>
          <a:p>
            <a:pPr marL="285750" indent="-285750" algn="l">
              <a:buFont typeface="Arial" pitchFamily="34" charset="0"/>
              <a:buChar char="•"/>
            </a:pPr>
            <a:r>
              <a:rPr lang="en-US" sz="1400" b="1" dirty="0" smtClean="0">
                <a:solidFill>
                  <a:srgbClr val="FF0000"/>
                </a:solidFill>
                <a:cs typeface="Arial" pitchFamily="34" charset="0"/>
              </a:rPr>
              <a:t>Samples Only </a:t>
            </a:r>
            <a:r>
              <a:rPr lang="en-US" sz="1400" b="1" u="sng" dirty="0" smtClean="0">
                <a:solidFill>
                  <a:srgbClr val="FF0000"/>
                </a:solidFill>
                <a:cs typeface="Arial" pitchFamily="34" charset="0"/>
              </a:rPr>
              <a:t>Appear</a:t>
            </a:r>
            <a:r>
              <a:rPr lang="en-US" sz="1400" b="1" dirty="0" smtClean="0">
                <a:solidFill>
                  <a:srgbClr val="FF0000"/>
                </a:solidFill>
                <a:cs typeface="Arial" pitchFamily="34" charset="0"/>
              </a:rPr>
              <a:t> Frozen at -</a:t>
            </a:r>
            <a:r>
              <a:rPr lang="en-US" sz="1400" b="1" dirty="0">
                <a:solidFill>
                  <a:srgbClr val="FF0000"/>
                </a:solidFill>
                <a:cs typeface="Arial" pitchFamily="34" charset="0"/>
              </a:rPr>
              <a:t>20 </a:t>
            </a:r>
            <a:r>
              <a:rPr lang="en-US" sz="1400" b="1" dirty="0" smtClean="0">
                <a:solidFill>
                  <a:srgbClr val="FF0000"/>
                </a:solidFill>
                <a:cs typeface="Arial" pitchFamily="34" charset="0"/>
              </a:rPr>
              <a:t>ºC.</a:t>
            </a:r>
            <a:endParaRPr lang="en-US" sz="4000" b="1" dirty="0" smtClean="0">
              <a:solidFill>
                <a:srgbClr val="FF0000"/>
              </a:solidFill>
              <a:cs typeface="Arial" pitchFamily="34" charset="0"/>
            </a:endParaRPr>
          </a:p>
        </p:txBody>
      </p:sp>
      <p:sp>
        <p:nvSpPr>
          <p:cNvPr id="11" name="Rectangle 10"/>
          <p:cNvSpPr/>
          <p:nvPr/>
        </p:nvSpPr>
        <p:spPr>
          <a:xfrm>
            <a:off x="3096487" y="2891135"/>
            <a:ext cx="1094513" cy="461665"/>
          </a:xfrm>
          <a:prstGeom prst="rect">
            <a:avLst/>
          </a:prstGeom>
        </p:spPr>
        <p:txBody>
          <a:bodyPr wrap="square">
            <a:spAutoFit/>
          </a:bodyPr>
          <a:lstStyle/>
          <a:p>
            <a:r>
              <a:rPr lang="el-GR" sz="1200" b="1" dirty="0" smtClean="0">
                <a:solidFill>
                  <a:srgbClr val="1F497D"/>
                </a:solidFill>
                <a:cs typeface="Arial" pitchFamily="34" charset="0"/>
              </a:rPr>
              <a:t>Δ</a:t>
            </a:r>
            <a:r>
              <a:rPr lang="en-US" sz="1200" b="1" dirty="0" smtClean="0">
                <a:solidFill>
                  <a:srgbClr val="1F497D"/>
                </a:solidFill>
                <a:cs typeface="Arial" pitchFamily="34" charset="0"/>
              </a:rPr>
              <a:t> oxidized form</a:t>
            </a:r>
            <a:endParaRPr lang="en-US" sz="1200" dirty="0">
              <a:solidFill>
                <a:srgbClr val="1F497D"/>
              </a:solidFill>
            </a:endParaRPr>
          </a:p>
        </p:txBody>
      </p:sp>
      <p:sp>
        <p:nvSpPr>
          <p:cNvPr id="2" name="Rectangle 1"/>
          <p:cNvSpPr/>
          <p:nvPr/>
        </p:nvSpPr>
        <p:spPr>
          <a:xfrm>
            <a:off x="4267200" y="1143000"/>
            <a:ext cx="3563937" cy="3429000"/>
          </a:xfrm>
          <a:prstGeom prst="rect">
            <a:avLst/>
          </a:prstGeom>
          <a:solidFill>
            <a:srgbClr val="F0E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Tree>
    <p:extLst>
      <p:ext uri="{BB962C8B-B14F-4D97-AF65-F5344CB8AC3E}">
        <p14:creationId xmlns:p14="http://schemas.microsoft.com/office/powerpoint/2010/main" val="4123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627085461"/>
              </p:ext>
            </p:extLst>
          </p:nvPr>
        </p:nvGraphicFramePr>
        <p:xfrm>
          <a:off x="-20782" y="957820"/>
          <a:ext cx="9164782" cy="506198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2017"/>
          <p:cNvSpPr txBox="1">
            <a:spLocks noChangeArrowheads="1"/>
          </p:cNvSpPr>
          <p:nvPr/>
        </p:nvSpPr>
        <p:spPr bwMode="auto">
          <a:xfrm>
            <a:off x="6995532" y="4844020"/>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prstClr val="black"/>
                </a:solidFill>
                <a:latin typeface="+mn-lt"/>
                <a:cs typeface="Arial" pitchFamily="34" charset="0"/>
              </a:rPr>
              <a:t>pcT2D = Poorly controlled type 2 diabetic</a:t>
            </a:r>
            <a:endParaRPr lang="en-US" sz="1600" dirty="0">
              <a:solidFill>
                <a:prstClr val="black"/>
              </a:solidFill>
              <a:latin typeface="+mn-lt"/>
              <a:cs typeface="Arial" pitchFamily="34" charset="0"/>
            </a:endParaRPr>
          </a:p>
        </p:txBody>
      </p:sp>
      <p:cxnSp>
        <p:nvCxnSpPr>
          <p:cNvPr id="13" name="Straight Arrow Connector 12"/>
          <p:cNvCxnSpPr/>
          <p:nvPr/>
        </p:nvCxnSpPr>
        <p:spPr>
          <a:xfrm flipH="1">
            <a:off x="1079810" y="2100820"/>
            <a:ext cx="2286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8200" y="1796020"/>
            <a:ext cx="2334266" cy="338554"/>
          </a:xfrm>
          <a:prstGeom prst="rect">
            <a:avLst/>
          </a:prstGeom>
          <a:noFill/>
        </p:spPr>
        <p:txBody>
          <a:bodyPr wrap="square" rtlCol="0">
            <a:spAutoFit/>
          </a:bodyPr>
          <a:lstStyle/>
          <a:p>
            <a:r>
              <a:rPr lang="en-US" sz="1600" dirty="0" smtClean="0">
                <a:solidFill>
                  <a:srgbClr val="FF0000"/>
                </a:solidFill>
              </a:rPr>
              <a:t>Healthy, 25 </a:t>
            </a:r>
            <a:r>
              <a:rPr lang="en-US" sz="1600" baseline="30000" dirty="0" err="1" smtClean="0">
                <a:solidFill>
                  <a:srgbClr val="FF0000"/>
                </a:solidFill>
              </a:rPr>
              <a:t>o</a:t>
            </a:r>
            <a:r>
              <a:rPr lang="en-US" sz="1600" dirty="0" err="1" smtClean="0">
                <a:solidFill>
                  <a:srgbClr val="FF0000"/>
                </a:solidFill>
              </a:rPr>
              <a:t>C</a:t>
            </a:r>
            <a:endParaRPr lang="en-US" sz="1600" dirty="0">
              <a:solidFill>
                <a:srgbClr val="FF0000"/>
              </a:solidFill>
            </a:endParaRPr>
          </a:p>
        </p:txBody>
      </p:sp>
      <p:sp>
        <p:nvSpPr>
          <p:cNvPr id="15" name="Right Brace 14"/>
          <p:cNvSpPr/>
          <p:nvPr/>
        </p:nvSpPr>
        <p:spPr>
          <a:xfrm>
            <a:off x="6001789" y="2391698"/>
            <a:ext cx="228600" cy="7620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6" name="TextBox 15"/>
          <p:cNvSpPr txBox="1"/>
          <p:nvPr/>
        </p:nvSpPr>
        <p:spPr>
          <a:xfrm>
            <a:off x="6105923" y="2597695"/>
            <a:ext cx="2334266" cy="338554"/>
          </a:xfrm>
          <a:prstGeom prst="rect">
            <a:avLst/>
          </a:prstGeom>
          <a:noFill/>
        </p:spPr>
        <p:txBody>
          <a:bodyPr wrap="square" rtlCol="0">
            <a:spAutoFit/>
          </a:bodyPr>
          <a:lstStyle/>
          <a:p>
            <a:r>
              <a:rPr lang="en-US" sz="1600" dirty="0" smtClean="0">
                <a:solidFill>
                  <a:srgbClr val="FF0000"/>
                </a:solidFill>
              </a:rPr>
              <a:t>Both Donors, -20 </a:t>
            </a:r>
            <a:r>
              <a:rPr lang="en-US" sz="1600" baseline="30000" dirty="0" err="1" smtClean="0">
                <a:solidFill>
                  <a:srgbClr val="FF0000"/>
                </a:solidFill>
              </a:rPr>
              <a:t>o</a:t>
            </a:r>
            <a:r>
              <a:rPr lang="en-US" sz="1600" dirty="0" err="1" smtClean="0">
                <a:solidFill>
                  <a:srgbClr val="FF0000"/>
                </a:solidFill>
              </a:rPr>
              <a:t>C</a:t>
            </a:r>
            <a:endParaRPr lang="en-US" sz="1600" dirty="0">
              <a:solidFill>
                <a:srgbClr val="FF0000"/>
              </a:solidFill>
            </a:endParaRPr>
          </a:p>
        </p:txBody>
      </p:sp>
      <p:cxnSp>
        <p:nvCxnSpPr>
          <p:cNvPr id="17" name="Straight Arrow Connector 16"/>
          <p:cNvCxnSpPr/>
          <p:nvPr/>
        </p:nvCxnSpPr>
        <p:spPr>
          <a:xfrm flipV="1">
            <a:off x="6001789" y="4844020"/>
            <a:ext cx="114300" cy="190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390629" y="5034520"/>
            <a:ext cx="2334266" cy="338554"/>
          </a:xfrm>
          <a:prstGeom prst="rect">
            <a:avLst/>
          </a:prstGeom>
          <a:noFill/>
        </p:spPr>
        <p:txBody>
          <a:bodyPr wrap="square" rtlCol="0">
            <a:spAutoFit/>
          </a:bodyPr>
          <a:lstStyle/>
          <a:p>
            <a:r>
              <a:rPr lang="en-US" sz="1600" dirty="0" smtClean="0">
                <a:solidFill>
                  <a:srgbClr val="FF0000"/>
                </a:solidFill>
              </a:rPr>
              <a:t>Healthy, -80 </a:t>
            </a:r>
            <a:r>
              <a:rPr lang="en-US" sz="1600" baseline="30000" dirty="0" err="1" smtClean="0">
                <a:solidFill>
                  <a:srgbClr val="FF0000"/>
                </a:solidFill>
              </a:rPr>
              <a:t>o</a:t>
            </a:r>
            <a:r>
              <a:rPr lang="en-US" sz="1600" dirty="0" err="1" smtClean="0">
                <a:solidFill>
                  <a:srgbClr val="FF0000"/>
                </a:solidFill>
              </a:rPr>
              <a:t>C</a:t>
            </a:r>
            <a:endParaRPr lang="en-US" sz="1600" dirty="0">
              <a:solidFill>
                <a:srgbClr val="FF0000"/>
              </a:solidFill>
            </a:endParaRPr>
          </a:p>
        </p:txBody>
      </p:sp>
      <p:sp>
        <p:nvSpPr>
          <p:cNvPr id="19" name="Text Box 2017"/>
          <p:cNvSpPr txBox="1">
            <a:spLocks noChangeArrowheads="1"/>
          </p:cNvSpPr>
          <p:nvPr/>
        </p:nvSpPr>
        <p:spPr bwMode="auto">
          <a:xfrm>
            <a:off x="1600199" y="76200"/>
            <a:ext cx="4876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000" b="1" i="1" dirty="0" smtClean="0">
                <a:solidFill>
                  <a:srgbClr val="000000"/>
                </a:solidFill>
              </a:rPr>
              <a:t>Ex Vivo </a:t>
            </a:r>
            <a:r>
              <a:rPr lang="en-US" sz="2000" b="1" dirty="0" smtClean="0">
                <a:solidFill>
                  <a:srgbClr val="000000"/>
                </a:solidFill>
              </a:rPr>
              <a:t>Albumin Oxidation Over Time</a:t>
            </a:r>
            <a:endParaRPr lang="en-US" sz="2000" b="1" dirty="0">
              <a:solidFill>
                <a:srgbClr val="000000"/>
              </a:solidFill>
              <a:cs typeface="Arial" pitchFamily="34" charset="0"/>
            </a:endParaRPr>
          </a:p>
        </p:txBody>
      </p:sp>
      <p:sp>
        <p:nvSpPr>
          <p:cNvPr id="11" name="Rectangle 10"/>
          <p:cNvSpPr/>
          <p:nvPr/>
        </p:nvSpPr>
        <p:spPr>
          <a:xfrm>
            <a:off x="76200" y="6172200"/>
            <a:ext cx="8972158" cy="492443"/>
          </a:xfrm>
          <a:prstGeom prst="rect">
            <a:avLst/>
          </a:prstGeom>
        </p:spPr>
        <p:txBody>
          <a:bodyPr wrap="square">
            <a:spAutoFit/>
          </a:bodyPr>
          <a:lstStyle/>
          <a:p>
            <a:pPr algn="l"/>
            <a:r>
              <a:rPr lang="en-US" sz="1300" dirty="0">
                <a:solidFill>
                  <a:schemeClr val="tx1"/>
                </a:solidFill>
              </a:rPr>
              <a:t>Borges CR, Rehder DS, Jensen S, Schaab MR, Sherma ND, Yassine H, </a:t>
            </a:r>
            <a:r>
              <a:rPr lang="en-US" sz="1300" dirty="0" err="1">
                <a:solidFill>
                  <a:schemeClr val="tx1"/>
                </a:solidFill>
              </a:rPr>
              <a:t>Nikolova</a:t>
            </a:r>
            <a:r>
              <a:rPr lang="en-US" sz="1300" dirty="0">
                <a:solidFill>
                  <a:schemeClr val="tx1"/>
                </a:solidFill>
              </a:rPr>
              <a:t> B, </a:t>
            </a:r>
            <a:r>
              <a:rPr lang="en-US" sz="1300" dirty="0" err="1">
                <a:solidFill>
                  <a:schemeClr val="tx1"/>
                </a:solidFill>
              </a:rPr>
              <a:t>Breburda</a:t>
            </a:r>
            <a:r>
              <a:rPr lang="en-US" sz="1300" dirty="0">
                <a:solidFill>
                  <a:schemeClr val="tx1"/>
                </a:solidFill>
              </a:rPr>
              <a:t> C</a:t>
            </a:r>
            <a:r>
              <a:rPr lang="en-US" sz="1300" dirty="0" smtClean="0">
                <a:solidFill>
                  <a:schemeClr val="tx1"/>
                </a:solidFill>
              </a:rPr>
              <a:t>: </a:t>
            </a:r>
            <a:r>
              <a:rPr lang="en-US" sz="1300" i="1" dirty="0">
                <a:solidFill>
                  <a:schemeClr val="tx1"/>
                </a:solidFill>
              </a:rPr>
              <a:t>Molecular &amp; cellular </a:t>
            </a:r>
            <a:r>
              <a:rPr lang="en-US" sz="1300" i="1" dirty="0" smtClean="0">
                <a:solidFill>
                  <a:schemeClr val="tx1"/>
                </a:solidFill>
              </a:rPr>
              <a:t>proteomics</a:t>
            </a:r>
            <a:r>
              <a:rPr lang="en-US" sz="1300" dirty="0" smtClean="0">
                <a:solidFill>
                  <a:schemeClr val="tx1"/>
                </a:solidFill>
              </a:rPr>
              <a:t>, </a:t>
            </a:r>
            <a:r>
              <a:rPr lang="en-US" sz="1300" b="1" dirty="0">
                <a:solidFill>
                  <a:schemeClr val="tx1"/>
                </a:solidFill>
              </a:rPr>
              <a:t>13</a:t>
            </a:r>
            <a:r>
              <a:rPr lang="en-US" sz="1300" dirty="0">
                <a:solidFill>
                  <a:schemeClr val="tx1"/>
                </a:solidFill>
              </a:rPr>
              <a:t>(7):</a:t>
            </a:r>
            <a:r>
              <a:rPr lang="en-US" sz="1300" dirty="0" smtClean="0">
                <a:solidFill>
                  <a:schemeClr val="tx1"/>
                </a:solidFill>
              </a:rPr>
              <a:t>1890-1899, 2014.</a:t>
            </a:r>
            <a:endParaRPr lang="en-US" sz="1300" dirty="0">
              <a:solidFill>
                <a:schemeClr val="tx1"/>
              </a:solidFill>
            </a:endParaRPr>
          </a:p>
        </p:txBody>
      </p:sp>
    </p:spTree>
    <p:extLst>
      <p:ext uri="{BB962C8B-B14F-4D97-AF65-F5344CB8AC3E}">
        <p14:creationId xmlns:p14="http://schemas.microsoft.com/office/powerpoint/2010/main" val="4293085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903407272"/>
              </p:ext>
            </p:extLst>
          </p:nvPr>
        </p:nvGraphicFramePr>
        <p:xfrm>
          <a:off x="0" y="990600"/>
          <a:ext cx="935491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017"/>
          <p:cNvSpPr txBox="1">
            <a:spLocks noChangeArrowheads="1"/>
          </p:cNvSpPr>
          <p:nvPr/>
        </p:nvSpPr>
        <p:spPr bwMode="auto">
          <a:xfrm>
            <a:off x="7010400" y="4571999"/>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prstClr val="black"/>
                </a:solidFill>
                <a:latin typeface="Calibri"/>
                <a:cs typeface="Arial" pitchFamily="34" charset="0"/>
              </a:rPr>
              <a:t>pcT2D = Poorly controlled type 2 diabetic</a:t>
            </a:r>
            <a:endParaRPr lang="en-US" sz="1600" dirty="0">
              <a:solidFill>
                <a:prstClr val="black"/>
              </a:solidFill>
              <a:latin typeface="Calibri"/>
              <a:cs typeface="Arial" pitchFamily="34" charset="0"/>
            </a:endParaRPr>
          </a:p>
        </p:txBody>
      </p:sp>
      <p:cxnSp>
        <p:nvCxnSpPr>
          <p:cNvPr id="21" name="Straight Arrow Connector 20"/>
          <p:cNvCxnSpPr/>
          <p:nvPr/>
        </p:nvCxnSpPr>
        <p:spPr>
          <a:xfrm flipH="1">
            <a:off x="1693071" y="1714021"/>
            <a:ext cx="367990" cy="7620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2" name="TextBox 21"/>
          <p:cNvSpPr txBox="1"/>
          <p:nvPr/>
        </p:nvSpPr>
        <p:spPr>
          <a:xfrm>
            <a:off x="1600200" y="1524000"/>
            <a:ext cx="233426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Healthy, 25 </a:t>
            </a:r>
            <a:r>
              <a:rPr kumimoji="0" lang="en-US" sz="1600" b="0" i="0" u="none" strike="noStrike" kern="0" cap="none" spc="0" normalizeH="0" baseline="30000" noProof="0" dirty="0" err="1" smtClean="0">
                <a:ln>
                  <a:noFill/>
                </a:ln>
                <a:solidFill>
                  <a:srgbClr val="FF0000"/>
                </a:solidFill>
                <a:effectLst/>
                <a:uLnTx/>
                <a:uFillTx/>
              </a:rPr>
              <a:t>o</a:t>
            </a:r>
            <a:r>
              <a:rPr kumimoji="0" lang="en-US" sz="1600" b="0" i="0" u="none" strike="noStrike" kern="0" cap="none" spc="0" normalizeH="0" baseline="0" noProof="0" dirty="0" err="1" smtClean="0">
                <a:ln>
                  <a:noFill/>
                </a:ln>
                <a:solidFill>
                  <a:srgbClr val="FF0000"/>
                </a:solidFill>
                <a:effectLst/>
                <a:uLnTx/>
                <a:uFillTx/>
              </a:rPr>
              <a:t>C</a:t>
            </a:r>
            <a:endParaRPr kumimoji="0" lang="en-US" sz="1600" b="0" i="0" u="none" strike="noStrike" kern="0" cap="none" spc="0" normalizeH="0" baseline="0" noProof="0" dirty="0" smtClean="0">
              <a:ln>
                <a:noFill/>
              </a:ln>
              <a:solidFill>
                <a:srgbClr val="FF0000"/>
              </a:solidFill>
              <a:effectLst/>
              <a:uLnTx/>
              <a:uFillTx/>
            </a:endParaRPr>
          </a:p>
        </p:txBody>
      </p:sp>
      <p:sp>
        <p:nvSpPr>
          <p:cNvPr id="23" name="TextBox 22"/>
          <p:cNvSpPr txBox="1"/>
          <p:nvPr/>
        </p:nvSpPr>
        <p:spPr>
          <a:xfrm>
            <a:off x="2819400" y="3200400"/>
            <a:ext cx="287146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Both Donors, -20 </a:t>
            </a:r>
            <a:r>
              <a:rPr kumimoji="0" lang="en-US" sz="1600" b="0" i="0" u="none" strike="noStrike" kern="0" cap="none" spc="0" normalizeH="0" baseline="30000" noProof="0" dirty="0" err="1" smtClean="0">
                <a:ln>
                  <a:noFill/>
                </a:ln>
                <a:solidFill>
                  <a:srgbClr val="FF0000"/>
                </a:solidFill>
                <a:effectLst/>
                <a:uLnTx/>
                <a:uFillTx/>
              </a:rPr>
              <a:t>o</a:t>
            </a:r>
            <a:r>
              <a:rPr kumimoji="0" lang="en-US" sz="1600" b="0" i="0" u="none" strike="noStrike" kern="0" cap="none" spc="0" normalizeH="0" baseline="0" noProof="0" dirty="0" err="1" smtClean="0">
                <a:ln>
                  <a:noFill/>
                </a:ln>
                <a:solidFill>
                  <a:srgbClr val="FF0000"/>
                </a:solidFill>
                <a:effectLst/>
                <a:uLnTx/>
                <a:uFillTx/>
              </a:rPr>
              <a:t>C</a:t>
            </a:r>
            <a:endParaRPr kumimoji="0" lang="en-US" sz="1600" b="0" i="0" u="none" strike="noStrike" kern="0" cap="none" spc="0" normalizeH="0" baseline="0" noProof="0" dirty="0" smtClean="0">
              <a:ln>
                <a:noFill/>
              </a:ln>
              <a:solidFill>
                <a:srgbClr val="FF0000"/>
              </a:solidFill>
              <a:effectLst/>
              <a:uLnTx/>
              <a:uFillTx/>
            </a:endParaRPr>
          </a:p>
        </p:txBody>
      </p:sp>
      <p:cxnSp>
        <p:nvCxnSpPr>
          <p:cNvPr id="24" name="Straight Arrow Connector 23"/>
          <p:cNvCxnSpPr/>
          <p:nvPr/>
        </p:nvCxnSpPr>
        <p:spPr>
          <a:xfrm flipH="1" flipV="1">
            <a:off x="6781800" y="5181600"/>
            <a:ext cx="457200" cy="53340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5" name="TextBox 24"/>
          <p:cNvSpPr txBox="1"/>
          <p:nvPr/>
        </p:nvSpPr>
        <p:spPr>
          <a:xfrm>
            <a:off x="6560346" y="5715000"/>
            <a:ext cx="233426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Healthy, -80 </a:t>
            </a:r>
            <a:r>
              <a:rPr kumimoji="0" lang="en-US" sz="1600" b="0" i="0" u="none" strike="noStrike" kern="0" cap="none" spc="0" normalizeH="0" baseline="30000" noProof="0" dirty="0" err="1" smtClean="0">
                <a:ln>
                  <a:noFill/>
                </a:ln>
                <a:solidFill>
                  <a:srgbClr val="FF0000"/>
                </a:solidFill>
                <a:effectLst/>
                <a:uLnTx/>
                <a:uFillTx/>
              </a:rPr>
              <a:t>o</a:t>
            </a:r>
            <a:r>
              <a:rPr kumimoji="0" lang="en-US" sz="1600" b="0" i="0" u="none" strike="noStrike" kern="0" cap="none" spc="0" normalizeH="0" baseline="0" noProof="0" dirty="0" err="1" smtClean="0">
                <a:ln>
                  <a:noFill/>
                </a:ln>
                <a:solidFill>
                  <a:srgbClr val="FF0000"/>
                </a:solidFill>
                <a:effectLst/>
                <a:uLnTx/>
                <a:uFillTx/>
              </a:rPr>
              <a:t>C</a:t>
            </a:r>
            <a:endParaRPr kumimoji="0" lang="en-US" sz="1600" b="0" i="0" u="none" strike="noStrike" kern="0" cap="none" spc="0" normalizeH="0" baseline="0" noProof="0" dirty="0" smtClean="0">
              <a:ln>
                <a:noFill/>
              </a:ln>
              <a:solidFill>
                <a:srgbClr val="FF0000"/>
              </a:solidFill>
              <a:effectLst/>
              <a:uLnTx/>
              <a:uFillTx/>
            </a:endParaRPr>
          </a:p>
        </p:txBody>
      </p:sp>
      <p:sp>
        <p:nvSpPr>
          <p:cNvPr id="10" name="Text Box 2017"/>
          <p:cNvSpPr txBox="1">
            <a:spLocks noChangeArrowheads="1"/>
          </p:cNvSpPr>
          <p:nvPr/>
        </p:nvSpPr>
        <p:spPr bwMode="auto">
          <a:xfrm>
            <a:off x="1600199" y="76200"/>
            <a:ext cx="4876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000" b="1" i="1" dirty="0" smtClean="0">
                <a:solidFill>
                  <a:srgbClr val="000000"/>
                </a:solidFill>
              </a:rPr>
              <a:t>Ex Vivo </a:t>
            </a:r>
            <a:r>
              <a:rPr lang="en-US" sz="2000" b="1" dirty="0" smtClean="0">
                <a:solidFill>
                  <a:srgbClr val="000000"/>
                </a:solidFill>
              </a:rPr>
              <a:t>ApoA-I Oxidation Over Time</a:t>
            </a:r>
            <a:endParaRPr lang="en-US" sz="2000" b="1" dirty="0">
              <a:solidFill>
                <a:srgbClr val="000000"/>
              </a:solidFill>
              <a:cs typeface="Arial" pitchFamily="34" charset="0"/>
            </a:endParaRPr>
          </a:p>
        </p:txBody>
      </p:sp>
      <p:sp>
        <p:nvSpPr>
          <p:cNvPr id="12" name="Rectangle 11"/>
          <p:cNvSpPr/>
          <p:nvPr/>
        </p:nvSpPr>
        <p:spPr>
          <a:xfrm>
            <a:off x="76200" y="6172200"/>
            <a:ext cx="8972158" cy="492443"/>
          </a:xfrm>
          <a:prstGeom prst="rect">
            <a:avLst/>
          </a:prstGeom>
        </p:spPr>
        <p:txBody>
          <a:bodyPr wrap="square">
            <a:spAutoFit/>
          </a:bodyPr>
          <a:lstStyle/>
          <a:p>
            <a:pPr algn="l"/>
            <a:r>
              <a:rPr lang="en-US" sz="1300" dirty="0">
                <a:solidFill>
                  <a:schemeClr val="tx1"/>
                </a:solidFill>
              </a:rPr>
              <a:t>Borges CR, Rehder DS, Jensen S, Schaab MR, Sherma ND, Yassine H, </a:t>
            </a:r>
            <a:r>
              <a:rPr lang="en-US" sz="1300" dirty="0" err="1">
                <a:solidFill>
                  <a:schemeClr val="tx1"/>
                </a:solidFill>
              </a:rPr>
              <a:t>Nikolova</a:t>
            </a:r>
            <a:r>
              <a:rPr lang="en-US" sz="1300" dirty="0">
                <a:solidFill>
                  <a:schemeClr val="tx1"/>
                </a:solidFill>
              </a:rPr>
              <a:t> B, </a:t>
            </a:r>
            <a:r>
              <a:rPr lang="en-US" sz="1300" dirty="0" err="1">
                <a:solidFill>
                  <a:schemeClr val="tx1"/>
                </a:solidFill>
              </a:rPr>
              <a:t>Breburda</a:t>
            </a:r>
            <a:r>
              <a:rPr lang="en-US" sz="1300" dirty="0">
                <a:solidFill>
                  <a:schemeClr val="tx1"/>
                </a:solidFill>
              </a:rPr>
              <a:t> C</a:t>
            </a:r>
            <a:r>
              <a:rPr lang="en-US" sz="1300" dirty="0" smtClean="0">
                <a:solidFill>
                  <a:schemeClr val="tx1"/>
                </a:solidFill>
              </a:rPr>
              <a:t>: </a:t>
            </a:r>
            <a:r>
              <a:rPr lang="en-US" sz="1300" i="1" dirty="0">
                <a:solidFill>
                  <a:schemeClr val="tx1"/>
                </a:solidFill>
              </a:rPr>
              <a:t>Molecular &amp; cellular </a:t>
            </a:r>
            <a:r>
              <a:rPr lang="en-US" sz="1300" i="1" dirty="0" smtClean="0">
                <a:solidFill>
                  <a:schemeClr val="tx1"/>
                </a:solidFill>
              </a:rPr>
              <a:t>proteomics</a:t>
            </a:r>
            <a:r>
              <a:rPr lang="en-US" sz="1300" dirty="0" smtClean="0">
                <a:solidFill>
                  <a:schemeClr val="tx1"/>
                </a:solidFill>
              </a:rPr>
              <a:t>, </a:t>
            </a:r>
            <a:r>
              <a:rPr lang="en-US" sz="1300" b="1" dirty="0">
                <a:solidFill>
                  <a:schemeClr val="tx1"/>
                </a:solidFill>
              </a:rPr>
              <a:t>13</a:t>
            </a:r>
            <a:r>
              <a:rPr lang="en-US" sz="1300" dirty="0">
                <a:solidFill>
                  <a:schemeClr val="tx1"/>
                </a:solidFill>
              </a:rPr>
              <a:t>(7):</a:t>
            </a:r>
            <a:r>
              <a:rPr lang="en-US" sz="1300" dirty="0" smtClean="0">
                <a:solidFill>
                  <a:schemeClr val="tx1"/>
                </a:solidFill>
              </a:rPr>
              <a:t>1890-1899, 2014.</a:t>
            </a:r>
            <a:endParaRPr lang="en-US" sz="1300" dirty="0">
              <a:solidFill>
                <a:schemeClr val="tx1"/>
              </a:solidFill>
            </a:endParaRPr>
          </a:p>
        </p:txBody>
      </p:sp>
    </p:spTree>
    <p:extLst>
      <p:ext uri="{BB962C8B-B14F-4D97-AF65-F5344CB8AC3E}">
        <p14:creationId xmlns:p14="http://schemas.microsoft.com/office/powerpoint/2010/main" val="296852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17"/>
          <p:cNvSpPr txBox="1">
            <a:spLocks noChangeArrowheads="1"/>
          </p:cNvSpPr>
          <p:nvPr/>
        </p:nvSpPr>
        <p:spPr bwMode="auto">
          <a:xfrm>
            <a:off x="1676400" y="-762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kern="0" dirty="0" smtClean="0">
                <a:solidFill>
                  <a:srgbClr val="000000"/>
                </a:solidFill>
              </a:rPr>
              <a:t>Additional Results from </a:t>
            </a:r>
            <a:r>
              <a:rPr lang="en-US" i="1" kern="0" dirty="0" smtClean="0">
                <a:solidFill>
                  <a:srgbClr val="000000"/>
                </a:solidFill>
              </a:rPr>
              <a:t>Ex Vivo </a:t>
            </a:r>
            <a:r>
              <a:rPr lang="en-US" kern="0" dirty="0" smtClean="0">
                <a:solidFill>
                  <a:srgbClr val="000000"/>
                </a:solidFill>
              </a:rPr>
              <a:t>Protein Oxidation Studies</a:t>
            </a:r>
            <a:endParaRPr lang="en-US" kern="0" dirty="0" smtClean="0">
              <a:solidFill>
                <a:srgbClr val="000000"/>
              </a:solidFill>
              <a:cs typeface="Arial" pitchFamily="34" charset="0"/>
            </a:endParaRPr>
          </a:p>
        </p:txBody>
      </p:sp>
      <p:sp>
        <p:nvSpPr>
          <p:cNvPr id="9" name="Content Placeholder 2"/>
          <p:cNvSpPr>
            <a:spLocks noGrp="1"/>
          </p:cNvSpPr>
          <p:nvPr>
            <p:ph idx="1"/>
          </p:nvPr>
        </p:nvSpPr>
        <p:spPr>
          <a:xfrm>
            <a:off x="76200" y="685800"/>
            <a:ext cx="8839200" cy="5943600"/>
          </a:xfrm>
        </p:spPr>
        <p:txBody>
          <a:bodyPr/>
          <a:lstStyle/>
          <a:p>
            <a:pPr>
              <a:spcAft>
                <a:spcPts val="600"/>
              </a:spcAft>
            </a:pPr>
            <a:r>
              <a:rPr lang="en-US" sz="2550" dirty="0" smtClean="0"/>
              <a:t>Vial headspace / degree of sealing did not affect oxidation rates</a:t>
            </a:r>
          </a:p>
          <a:p>
            <a:pPr>
              <a:spcAft>
                <a:spcPts val="600"/>
              </a:spcAft>
            </a:pPr>
            <a:r>
              <a:rPr lang="en-US" sz="2550" dirty="0" smtClean="0"/>
              <a:t>Freeze-thaw cycles ALONE have negligible impact on protein oxidation</a:t>
            </a:r>
          </a:p>
          <a:p>
            <a:pPr>
              <a:spcAft>
                <a:spcPts val="600"/>
              </a:spcAft>
            </a:pPr>
            <a:r>
              <a:rPr lang="en-US" sz="2550" dirty="0" smtClean="0"/>
              <a:t>Neither gender or blood collection type (serum vs. EDTA plasma) impacted initial oxidation state</a:t>
            </a:r>
          </a:p>
          <a:p>
            <a:pPr>
              <a:spcAft>
                <a:spcPts val="600"/>
              </a:spcAft>
            </a:pPr>
            <a:r>
              <a:rPr lang="en-US" sz="2550" dirty="0" smtClean="0"/>
              <a:t>Specimen surface area-to-volume ratio impacted apoA-I oxidation rate, but not that of albumin</a:t>
            </a:r>
          </a:p>
          <a:p>
            <a:pPr>
              <a:spcAft>
                <a:spcPts val="600"/>
              </a:spcAft>
            </a:pPr>
            <a:r>
              <a:rPr lang="en-US" sz="2550" dirty="0" smtClean="0"/>
              <a:t>24 patients experiencing </a:t>
            </a:r>
            <a:r>
              <a:rPr lang="en-US" sz="2550" u="sng" dirty="0" smtClean="0"/>
              <a:t>myocardial infarction</a:t>
            </a:r>
            <a:r>
              <a:rPr lang="en-US" sz="2550" dirty="0" smtClean="0"/>
              <a:t> lacked detectable apoA-I oxidation</a:t>
            </a:r>
          </a:p>
          <a:p>
            <a:pPr>
              <a:spcAft>
                <a:spcPts val="600"/>
              </a:spcAft>
            </a:pPr>
            <a:r>
              <a:rPr lang="en-US" sz="2550" dirty="0" smtClean="0"/>
              <a:t>24 patients with </a:t>
            </a:r>
            <a:r>
              <a:rPr lang="en-US" sz="2550" u="sng" dirty="0" smtClean="0"/>
              <a:t>Stage II prostate cancer</a:t>
            </a:r>
            <a:r>
              <a:rPr lang="en-US" sz="2550" dirty="0" smtClean="0"/>
              <a:t> lacked detectable apoA-I oxidation</a:t>
            </a:r>
          </a:p>
        </p:txBody>
      </p:sp>
      <p:sp>
        <p:nvSpPr>
          <p:cNvPr id="5" name="Rectangle 4"/>
          <p:cNvSpPr/>
          <p:nvPr/>
        </p:nvSpPr>
        <p:spPr>
          <a:xfrm>
            <a:off x="76200" y="6172200"/>
            <a:ext cx="8972158" cy="492443"/>
          </a:xfrm>
          <a:prstGeom prst="rect">
            <a:avLst/>
          </a:prstGeom>
        </p:spPr>
        <p:txBody>
          <a:bodyPr wrap="square">
            <a:spAutoFit/>
          </a:bodyPr>
          <a:lstStyle/>
          <a:p>
            <a:pPr algn="l"/>
            <a:r>
              <a:rPr lang="en-US" sz="1300" dirty="0">
                <a:solidFill>
                  <a:schemeClr val="tx1"/>
                </a:solidFill>
              </a:rPr>
              <a:t>Borges CR, Rehder DS, Jensen S, Schaab MR, Sherma ND, Yassine H, </a:t>
            </a:r>
            <a:r>
              <a:rPr lang="en-US" sz="1300" dirty="0" err="1">
                <a:solidFill>
                  <a:schemeClr val="tx1"/>
                </a:solidFill>
              </a:rPr>
              <a:t>Nikolova</a:t>
            </a:r>
            <a:r>
              <a:rPr lang="en-US" sz="1300" dirty="0">
                <a:solidFill>
                  <a:schemeClr val="tx1"/>
                </a:solidFill>
              </a:rPr>
              <a:t> B, </a:t>
            </a:r>
            <a:r>
              <a:rPr lang="en-US" sz="1300" dirty="0" err="1">
                <a:solidFill>
                  <a:schemeClr val="tx1"/>
                </a:solidFill>
              </a:rPr>
              <a:t>Breburda</a:t>
            </a:r>
            <a:r>
              <a:rPr lang="en-US" sz="1300" dirty="0">
                <a:solidFill>
                  <a:schemeClr val="tx1"/>
                </a:solidFill>
              </a:rPr>
              <a:t> C</a:t>
            </a:r>
            <a:r>
              <a:rPr lang="en-US" sz="1300" dirty="0" smtClean="0">
                <a:solidFill>
                  <a:schemeClr val="tx1"/>
                </a:solidFill>
              </a:rPr>
              <a:t>: </a:t>
            </a:r>
            <a:r>
              <a:rPr lang="en-US" sz="1300" i="1" dirty="0">
                <a:solidFill>
                  <a:schemeClr val="tx1"/>
                </a:solidFill>
              </a:rPr>
              <a:t>Molecular &amp; cellular </a:t>
            </a:r>
            <a:r>
              <a:rPr lang="en-US" sz="1300" i="1" dirty="0" smtClean="0">
                <a:solidFill>
                  <a:schemeClr val="tx1"/>
                </a:solidFill>
              </a:rPr>
              <a:t>proteomics</a:t>
            </a:r>
            <a:r>
              <a:rPr lang="en-US" sz="1300" dirty="0" smtClean="0">
                <a:solidFill>
                  <a:schemeClr val="tx1"/>
                </a:solidFill>
              </a:rPr>
              <a:t>, </a:t>
            </a:r>
            <a:r>
              <a:rPr lang="en-US" sz="1300" b="1" dirty="0">
                <a:solidFill>
                  <a:schemeClr val="tx1"/>
                </a:solidFill>
              </a:rPr>
              <a:t>13</a:t>
            </a:r>
            <a:r>
              <a:rPr lang="en-US" sz="1300" dirty="0">
                <a:solidFill>
                  <a:schemeClr val="tx1"/>
                </a:solidFill>
              </a:rPr>
              <a:t>(7):</a:t>
            </a:r>
            <a:r>
              <a:rPr lang="en-US" sz="1300" dirty="0" smtClean="0">
                <a:solidFill>
                  <a:schemeClr val="tx1"/>
                </a:solidFill>
              </a:rPr>
              <a:t>1890-1899, 2014.</a:t>
            </a:r>
            <a:endParaRPr lang="en-US" sz="1300" dirty="0">
              <a:solidFill>
                <a:schemeClr val="tx1"/>
              </a:solidFill>
            </a:endParaRPr>
          </a:p>
        </p:txBody>
      </p:sp>
    </p:spTree>
    <p:extLst>
      <p:ext uri="{BB962C8B-B14F-4D97-AF65-F5344CB8AC3E}">
        <p14:creationId xmlns:p14="http://schemas.microsoft.com/office/powerpoint/2010/main" val="41662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17"/>
          <p:cNvSpPr txBox="1">
            <a:spLocks noChangeArrowheads="1"/>
          </p:cNvSpPr>
          <p:nvPr/>
        </p:nvSpPr>
        <p:spPr bwMode="auto">
          <a:xfrm>
            <a:off x="1676400" y="-76200"/>
            <a:ext cx="609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kern="0" dirty="0" smtClean="0">
                <a:solidFill>
                  <a:srgbClr val="000000"/>
                </a:solidFill>
              </a:rPr>
              <a:t>Conclusions of Initial </a:t>
            </a:r>
            <a:r>
              <a:rPr lang="en-US" i="1" kern="0" dirty="0" smtClean="0">
                <a:solidFill>
                  <a:srgbClr val="000000"/>
                </a:solidFill>
              </a:rPr>
              <a:t>Ex Vivo </a:t>
            </a:r>
            <a:r>
              <a:rPr lang="en-US" kern="0" dirty="0" smtClean="0">
                <a:solidFill>
                  <a:srgbClr val="000000"/>
                </a:solidFill>
              </a:rPr>
              <a:t>Protein Oxidation Study</a:t>
            </a:r>
            <a:endParaRPr lang="en-US" kern="0" dirty="0" smtClean="0">
              <a:solidFill>
                <a:srgbClr val="000000"/>
              </a:solidFill>
              <a:cs typeface="Arial" pitchFamily="34" charset="0"/>
            </a:endParaRPr>
          </a:p>
        </p:txBody>
      </p:sp>
      <p:sp>
        <p:nvSpPr>
          <p:cNvPr id="9" name="Content Placeholder 2"/>
          <p:cNvSpPr>
            <a:spLocks noGrp="1"/>
          </p:cNvSpPr>
          <p:nvPr>
            <p:ph idx="1"/>
          </p:nvPr>
        </p:nvSpPr>
        <p:spPr>
          <a:xfrm>
            <a:off x="76200" y="990600"/>
            <a:ext cx="8839200" cy="5334000"/>
          </a:xfrm>
        </p:spPr>
        <p:txBody>
          <a:bodyPr/>
          <a:lstStyle/>
          <a:p>
            <a:pPr>
              <a:spcAft>
                <a:spcPts val="2400"/>
              </a:spcAft>
            </a:pPr>
            <a:r>
              <a:rPr lang="en-US" sz="2800" dirty="0">
                <a:cs typeface="Times New Roman"/>
              </a:rPr>
              <a:t>Albumin and apoA-I oxidation inevitably occurs in plasma/serum </a:t>
            </a:r>
            <a:r>
              <a:rPr lang="en-US" sz="2800" dirty="0" smtClean="0">
                <a:cs typeface="Times New Roman"/>
              </a:rPr>
              <a:t>at </a:t>
            </a:r>
            <a:r>
              <a:rPr lang="en-US" sz="2800" dirty="0">
                <a:cs typeface="Times New Roman"/>
              </a:rPr>
              <a:t>storage temperatures above the </a:t>
            </a:r>
            <a:r>
              <a:rPr lang="en-US" sz="2800" dirty="0" smtClean="0">
                <a:cs typeface="Times New Roman"/>
              </a:rPr>
              <a:t>freezing </a:t>
            </a:r>
            <a:r>
              <a:rPr lang="en-US" sz="2800" dirty="0">
                <a:cs typeface="Times New Roman"/>
              </a:rPr>
              <a:t>point of −30 </a:t>
            </a:r>
            <a:r>
              <a:rPr lang="en-US" sz="2800" dirty="0"/>
              <a:t>°C</a:t>
            </a:r>
            <a:r>
              <a:rPr lang="en-US" sz="2800" dirty="0" smtClean="0">
                <a:cs typeface="Times New Roman"/>
              </a:rPr>
              <a:t>.</a:t>
            </a:r>
          </a:p>
          <a:p>
            <a:pPr>
              <a:spcAft>
                <a:spcPts val="2400"/>
              </a:spcAft>
            </a:pPr>
            <a:r>
              <a:rPr lang="en-US" sz="2800" i="1" dirty="0" smtClean="0">
                <a:cs typeface="Times New Roman"/>
              </a:rPr>
              <a:t>Implication</a:t>
            </a:r>
            <a:r>
              <a:rPr lang="en-US" sz="2800" dirty="0" smtClean="0">
                <a:cs typeface="Times New Roman"/>
              </a:rPr>
              <a:t>: Other “clinically </a:t>
            </a:r>
            <a:r>
              <a:rPr lang="en-US" sz="2800" dirty="0">
                <a:cs typeface="Times New Roman"/>
              </a:rPr>
              <a:t>important” proteins </a:t>
            </a:r>
            <a:r>
              <a:rPr lang="en-US" sz="2800" dirty="0" smtClean="0">
                <a:cs typeface="Times New Roman"/>
              </a:rPr>
              <a:t>are also susceptible to </a:t>
            </a:r>
            <a:r>
              <a:rPr lang="en-US" sz="2800" i="1" dirty="0" smtClean="0">
                <a:cs typeface="Times New Roman"/>
              </a:rPr>
              <a:t>ex vivo </a:t>
            </a:r>
            <a:r>
              <a:rPr lang="en-US" sz="2800" dirty="0" smtClean="0">
                <a:cs typeface="Times New Roman"/>
              </a:rPr>
              <a:t>oxidation—which can lead to erroneous results in molecular-interaction based assays </a:t>
            </a:r>
            <a:r>
              <a:rPr lang="en-US" sz="2800" u="sng" dirty="0" smtClean="0">
                <a:cs typeface="Times New Roman"/>
              </a:rPr>
              <a:t>without any indication of assay failure</a:t>
            </a:r>
            <a:r>
              <a:rPr lang="en-US" sz="2800" dirty="0" smtClean="0">
                <a:cs typeface="Times New Roman"/>
              </a:rPr>
              <a:t>.</a:t>
            </a:r>
          </a:p>
          <a:p>
            <a:pPr>
              <a:spcAft>
                <a:spcPts val="2400"/>
              </a:spcAft>
            </a:pPr>
            <a:r>
              <a:rPr lang="en-US" sz="2800" dirty="0">
                <a:cs typeface="Times New Roman"/>
              </a:rPr>
              <a:t>Oxidized albumin and apoA-I are candidate </a:t>
            </a:r>
            <a:r>
              <a:rPr lang="en-US" sz="2800" dirty="0" smtClean="0">
                <a:cs typeface="Times New Roman"/>
              </a:rPr>
              <a:t>“canaries in the coalmine” for P/S </a:t>
            </a:r>
            <a:r>
              <a:rPr lang="en-US" sz="2800" dirty="0">
                <a:cs typeface="Times New Roman"/>
              </a:rPr>
              <a:t>sample integrity due to their ease of analysis and </a:t>
            </a:r>
            <a:r>
              <a:rPr lang="en-US" sz="2800" dirty="0" smtClean="0">
                <a:cs typeface="Times New Roman"/>
              </a:rPr>
              <a:t>apparent minimal </a:t>
            </a:r>
            <a:r>
              <a:rPr lang="en-US" sz="2800" i="1" dirty="0">
                <a:cs typeface="Times New Roman"/>
              </a:rPr>
              <a:t>in vivo </a:t>
            </a:r>
            <a:r>
              <a:rPr lang="en-US" sz="2800" dirty="0" smtClean="0">
                <a:cs typeface="Times New Roman"/>
              </a:rPr>
              <a:t>oxidation.</a:t>
            </a:r>
          </a:p>
        </p:txBody>
      </p:sp>
    </p:spTree>
    <p:extLst>
      <p:ext uri="{BB962C8B-B14F-4D97-AF65-F5344CB8AC3E}">
        <p14:creationId xmlns:p14="http://schemas.microsoft.com/office/powerpoint/2010/main" val="233818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0" y="708025"/>
            <a:ext cx="9144000" cy="592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en-US" sz="1800" dirty="0">
              <a:solidFill>
                <a:prstClr val="black"/>
              </a:solidFill>
              <a:latin typeface="Calibri"/>
              <a:ea typeface="+mn-ea"/>
            </a:endParaRPr>
          </a:p>
        </p:txBody>
      </p:sp>
      <p:sp>
        <p:nvSpPr>
          <p:cNvPr id="9" name="Content Placeholder 2"/>
          <p:cNvSpPr>
            <a:spLocks noGrp="1"/>
          </p:cNvSpPr>
          <p:nvPr>
            <p:ph idx="1"/>
          </p:nvPr>
        </p:nvSpPr>
        <p:spPr>
          <a:xfrm>
            <a:off x="152399" y="964550"/>
            <a:ext cx="8839200" cy="609600"/>
          </a:xfrm>
        </p:spPr>
        <p:txBody>
          <a:bodyPr/>
          <a:lstStyle/>
          <a:p>
            <a:pPr marL="0" indent="0" algn="ctr">
              <a:spcBef>
                <a:spcPts val="0"/>
              </a:spcBef>
              <a:spcAft>
                <a:spcPts val="1200"/>
              </a:spcAft>
              <a:buNone/>
            </a:pPr>
            <a:r>
              <a:rPr lang="en-US" sz="2800" u="sng" dirty="0" smtClean="0">
                <a:cs typeface="Times New Roman"/>
              </a:rPr>
              <a:t>Unknown In Vivo Reference Range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68" y="1981200"/>
            <a:ext cx="8575063"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2017"/>
          <p:cNvSpPr txBox="1">
            <a:spLocks noChangeArrowheads="1"/>
          </p:cNvSpPr>
          <p:nvPr/>
        </p:nvSpPr>
        <p:spPr bwMode="auto">
          <a:xfrm>
            <a:off x="1676399" y="76200"/>
            <a:ext cx="58674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000" b="1" dirty="0" smtClean="0">
                <a:solidFill>
                  <a:srgbClr val="000000"/>
                </a:solidFill>
              </a:rPr>
              <a:t>Implementation Problem for S-Cys Albumin</a:t>
            </a:r>
            <a:endParaRPr lang="en-US" sz="2000" b="1" dirty="0">
              <a:solidFill>
                <a:srgbClr val="000000"/>
              </a:solidFill>
              <a:cs typeface="Arial" pitchFamily="34" charset="0"/>
            </a:endParaRPr>
          </a:p>
        </p:txBody>
      </p:sp>
      <p:cxnSp>
        <p:nvCxnSpPr>
          <p:cNvPr id="5" name="Straight Arrow Connector 4"/>
          <p:cNvCxnSpPr/>
          <p:nvPr/>
        </p:nvCxnSpPr>
        <p:spPr>
          <a:xfrm flipH="1">
            <a:off x="4610100" y="1905000"/>
            <a:ext cx="361949" cy="990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191000" y="1504890"/>
            <a:ext cx="5181600" cy="369332"/>
          </a:xfrm>
          <a:prstGeom prst="rect">
            <a:avLst/>
          </a:prstGeom>
          <a:noFill/>
        </p:spPr>
        <p:txBody>
          <a:bodyPr wrap="square" rtlCol="0">
            <a:spAutoFit/>
          </a:bodyPr>
          <a:lstStyle/>
          <a:p>
            <a:r>
              <a:rPr lang="en-US" sz="1800" dirty="0" smtClean="0">
                <a:solidFill>
                  <a:schemeClr val="tx1"/>
                </a:solidFill>
              </a:rPr>
              <a:t>Plateau: All Free Cysteine/Cystine Consumed</a:t>
            </a:r>
            <a:endParaRPr lang="en-US" sz="1800" dirty="0">
              <a:solidFill>
                <a:schemeClr val="tx1"/>
              </a:solidFill>
            </a:endParaRPr>
          </a:p>
        </p:txBody>
      </p:sp>
    </p:spTree>
    <p:extLst>
      <p:ext uri="{BB962C8B-B14F-4D97-AF65-F5344CB8AC3E}">
        <p14:creationId xmlns:p14="http://schemas.microsoft.com/office/powerpoint/2010/main" val="4793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17"/>
          <p:cNvSpPr txBox="1">
            <a:spLocks noChangeArrowheads="1"/>
          </p:cNvSpPr>
          <p:nvPr/>
        </p:nvSpPr>
        <p:spPr bwMode="auto">
          <a:xfrm>
            <a:off x="1676400" y="24825"/>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sz="2800" kern="0" dirty="0" smtClean="0">
                <a:solidFill>
                  <a:srgbClr val="000000"/>
                </a:solidFill>
              </a:rPr>
              <a:t>Further Developments</a:t>
            </a:r>
            <a:endParaRPr lang="en-US" sz="2800" kern="0" dirty="0" smtClean="0">
              <a:solidFill>
                <a:srgbClr val="000000"/>
              </a:solidFill>
              <a:cs typeface="Arial" pitchFamily="34" charset="0"/>
            </a:endParaRPr>
          </a:p>
        </p:txBody>
      </p:sp>
      <p:sp>
        <p:nvSpPr>
          <p:cNvPr id="6" name="Content Placeholder 2"/>
          <p:cNvSpPr>
            <a:spLocks noGrp="1"/>
          </p:cNvSpPr>
          <p:nvPr>
            <p:ph idx="1"/>
          </p:nvPr>
        </p:nvSpPr>
        <p:spPr>
          <a:xfrm>
            <a:off x="76200" y="1295400"/>
            <a:ext cx="8839200" cy="2743200"/>
          </a:xfrm>
        </p:spPr>
        <p:txBody>
          <a:bodyPr/>
          <a:lstStyle/>
          <a:p>
            <a:pPr>
              <a:spcAft>
                <a:spcPts val="600"/>
              </a:spcAft>
            </a:pPr>
            <a:r>
              <a:rPr lang="en-US" dirty="0" smtClean="0"/>
              <a:t>Population reference ranges for albumin, cysteine, and cystine are known:</a:t>
            </a:r>
          </a:p>
          <a:p>
            <a:pPr lvl="1">
              <a:spcAft>
                <a:spcPts val="600"/>
              </a:spcAft>
            </a:pPr>
            <a:r>
              <a:rPr lang="en-US" dirty="0" smtClean="0"/>
              <a:t>Albumin: 650 </a:t>
            </a:r>
            <a:r>
              <a:rPr lang="en-US" dirty="0"/>
              <a:t>µM</a:t>
            </a:r>
            <a:r>
              <a:rPr lang="en-US" dirty="0" smtClean="0"/>
              <a:t> (± 60 SD)</a:t>
            </a:r>
          </a:p>
          <a:p>
            <a:pPr lvl="1">
              <a:spcAft>
                <a:spcPts val="600"/>
              </a:spcAft>
            </a:pPr>
            <a:r>
              <a:rPr lang="en-US" dirty="0" smtClean="0"/>
              <a:t>Cysteine: 11 </a:t>
            </a:r>
            <a:r>
              <a:rPr lang="en-US" dirty="0"/>
              <a:t>µM (± </a:t>
            </a:r>
            <a:r>
              <a:rPr lang="en-US" dirty="0" smtClean="0"/>
              <a:t>1 </a:t>
            </a:r>
            <a:r>
              <a:rPr lang="en-US" dirty="0"/>
              <a:t>SD</a:t>
            </a:r>
            <a:r>
              <a:rPr lang="en-US" dirty="0" smtClean="0"/>
              <a:t>)</a:t>
            </a:r>
          </a:p>
          <a:p>
            <a:pPr lvl="1">
              <a:spcAft>
                <a:spcPts val="600"/>
              </a:spcAft>
            </a:pPr>
            <a:r>
              <a:rPr lang="en-US" dirty="0" smtClean="0"/>
              <a:t>Cystine (Cys-S-S-Cys): 70 </a:t>
            </a:r>
            <a:r>
              <a:rPr lang="en-US" dirty="0"/>
              <a:t>µM (± </a:t>
            </a:r>
            <a:r>
              <a:rPr lang="en-US" dirty="0" smtClean="0"/>
              <a:t>10 </a:t>
            </a:r>
            <a:r>
              <a:rPr lang="en-US" dirty="0"/>
              <a:t>SD</a:t>
            </a:r>
            <a:r>
              <a:rPr lang="en-US" dirty="0" smtClean="0"/>
              <a:t>)</a:t>
            </a:r>
          </a:p>
        </p:txBody>
      </p:sp>
      <p:pic>
        <p:nvPicPr>
          <p:cNvPr id="7" name="Picture 3" descr="C:\Users\crborges\AppData\Local\Microsoft\Windows\Temporary Internet Files\Content.IE5\A0P4W3S0\MC900441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7300" y="5105400"/>
            <a:ext cx="6557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6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17"/>
          <p:cNvSpPr txBox="1">
            <a:spLocks noChangeArrowheads="1"/>
          </p:cNvSpPr>
          <p:nvPr/>
        </p:nvSpPr>
        <p:spPr bwMode="auto">
          <a:xfrm>
            <a:off x="1676400" y="24825"/>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sz="2800" kern="0" dirty="0" smtClean="0">
                <a:solidFill>
                  <a:srgbClr val="000000"/>
                </a:solidFill>
              </a:rPr>
              <a:t>Further Developments</a:t>
            </a:r>
            <a:endParaRPr lang="en-US" sz="2800" kern="0" dirty="0" smtClean="0">
              <a:solidFill>
                <a:srgbClr val="000000"/>
              </a:solidFill>
              <a:cs typeface="Arial" pitchFamily="34" charset="0"/>
            </a:endParaRPr>
          </a:p>
        </p:txBody>
      </p:sp>
      <p:sp>
        <p:nvSpPr>
          <p:cNvPr id="5" name="Text Box 2017"/>
          <p:cNvSpPr txBox="1">
            <a:spLocks noChangeArrowheads="1"/>
          </p:cNvSpPr>
          <p:nvPr/>
        </p:nvSpPr>
        <p:spPr bwMode="auto">
          <a:xfrm>
            <a:off x="1447800" y="786825"/>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l-GR" sz="3200" b="1" kern="0" dirty="0" smtClean="0">
                <a:solidFill>
                  <a:srgbClr val="000000"/>
                </a:solidFill>
                <a:latin typeface="Calibri"/>
              </a:rPr>
              <a:t>Δ</a:t>
            </a:r>
            <a:r>
              <a:rPr lang="en-US" sz="3200" b="1" kern="0" dirty="0" smtClean="0">
                <a:solidFill>
                  <a:srgbClr val="000000"/>
                </a:solidFill>
                <a:latin typeface="Calibri"/>
              </a:rPr>
              <a:t>S-Cys Albumin Concept</a:t>
            </a:r>
            <a:endParaRPr lang="en-US" sz="3200" b="1" kern="0" dirty="0" smtClean="0">
              <a:solidFill>
                <a:srgbClr val="000000"/>
              </a:solidFill>
              <a:cs typeface="Arial" pitchFamily="34" charset="0"/>
            </a:endParaRPr>
          </a:p>
        </p:txBody>
      </p:sp>
      <p:sp>
        <p:nvSpPr>
          <p:cNvPr id="6" name="Content Placeholder 2"/>
          <p:cNvSpPr>
            <a:spLocks noGrp="1"/>
          </p:cNvSpPr>
          <p:nvPr>
            <p:ph idx="1"/>
          </p:nvPr>
        </p:nvSpPr>
        <p:spPr>
          <a:xfrm>
            <a:off x="76200" y="1447800"/>
            <a:ext cx="8839200" cy="4953000"/>
          </a:xfrm>
        </p:spPr>
        <p:txBody>
          <a:bodyPr/>
          <a:lstStyle/>
          <a:p>
            <a:pPr>
              <a:spcBef>
                <a:spcPts val="0"/>
              </a:spcBef>
              <a:spcAft>
                <a:spcPts val="1800"/>
              </a:spcAft>
            </a:pPr>
            <a:r>
              <a:rPr lang="en-US" sz="2600" dirty="0" smtClean="0"/>
              <a:t>CHANGE in S-</a:t>
            </a:r>
            <a:r>
              <a:rPr lang="en-US" sz="2600" dirty="0" err="1" smtClean="0"/>
              <a:t>Cys</a:t>
            </a:r>
            <a:r>
              <a:rPr lang="en-US" sz="2600" dirty="0" smtClean="0"/>
              <a:t>-Albumin that occurs if samples are </a:t>
            </a:r>
            <a:r>
              <a:rPr lang="en-US" sz="2600" u="sng" dirty="0" smtClean="0"/>
              <a:t>intentionally</a:t>
            </a:r>
            <a:r>
              <a:rPr lang="en-US" sz="2600" dirty="0" smtClean="0"/>
              <a:t> </a:t>
            </a:r>
            <a:r>
              <a:rPr lang="en-US" sz="2600" u="sng" dirty="0" smtClean="0"/>
              <a:t>driven</a:t>
            </a:r>
            <a:r>
              <a:rPr lang="en-US" sz="2600" dirty="0" smtClean="0"/>
              <a:t> from </a:t>
            </a:r>
            <a:r>
              <a:rPr lang="en-US" sz="2600" i="1" dirty="0" smtClean="0"/>
              <a:t>in vivo </a:t>
            </a:r>
            <a:r>
              <a:rPr lang="en-US" sz="2600" dirty="0" smtClean="0"/>
              <a:t>state </a:t>
            </a:r>
            <a:r>
              <a:rPr lang="en-US" sz="2600" dirty="0" smtClean="0">
                <a:sym typeface="Wingdings" panose="05000000000000000000" pitchFamily="2" charset="2"/>
              </a:rPr>
              <a:t>to their maximum </a:t>
            </a:r>
            <a:r>
              <a:rPr lang="en-US" sz="2600" i="1" dirty="0" smtClean="0">
                <a:sym typeface="Wingdings" panose="05000000000000000000" pitchFamily="2" charset="2"/>
              </a:rPr>
              <a:t>ex vivo </a:t>
            </a:r>
            <a:r>
              <a:rPr lang="en-US" sz="2600" dirty="0" smtClean="0">
                <a:sym typeface="Wingdings" panose="05000000000000000000" pitchFamily="2" charset="2"/>
              </a:rPr>
              <a:t>plateau:</a:t>
            </a:r>
          </a:p>
          <a:p>
            <a:pPr lvl="1">
              <a:spcBef>
                <a:spcPts val="0"/>
              </a:spcBef>
              <a:spcAft>
                <a:spcPts val="1800"/>
              </a:spcAft>
            </a:pPr>
            <a:r>
              <a:rPr lang="en-US" sz="2600" dirty="0" smtClean="0">
                <a:sym typeface="Wingdings" panose="05000000000000000000" pitchFamily="2" charset="2"/>
              </a:rPr>
              <a:t>95% of the population </a:t>
            </a:r>
            <a:r>
              <a:rPr lang="en-US" sz="2600" i="1" dirty="0" smtClean="0">
                <a:sym typeface="Wingdings" panose="05000000000000000000" pitchFamily="2" charset="2"/>
              </a:rPr>
              <a:t>will</a:t>
            </a:r>
            <a:r>
              <a:rPr lang="en-US" sz="2600" dirty="0" smtClean="0">
                <a:sym typeface="Wingdings" panose="05000000000000000000" pitchFamily="2" charset="2"/>
              </a:rPr>
              <a:t> experience an </a:t>
            </a:r>
            <a:r>
              <a:rPr lang="en-US" sz="2600" i="1" dirty="0" smtClean="0">
                <a:sym typeface="Wingdings" panose="05000000000000000000" pitchFamily="2" charset="2"/>
              </a:rPr>
              <a:t>ex vivo </a:t>
            </a:r>
            <a:r>
              <a:rPr lang="en-US" sz="2600" dirty="0" smtClean="0">
                <a:sym typeface="Wingdings" panose="05000000000000000000" pitchFamily="2" charset="2"/>
              </a:rPr>
              <a:t>INCREASE in S-Cys-Albumin of 14-36% if the sample is driven from its natural </a:t>
            </a:r>
            <a:r>
              <a:rPr lang="en-US" sz="2600" i="1" dirty="0" smtClean="0">
                <a:sym typeface="Wingdings" panose="05000000000000000000" pitchFamily="2" charset="2"/>
              </a:rPr>
              <a:t>in vivo </a:t>
            </a:r>
            <a:r>
              <a:rPr lang="en-US" sz="2600" dirty="0" smtClean="0">
                <a:sym typeface="Wingdings" panose="05000000000000000000" pitchFamily="2" charset="2"/>
              </a:rPr>
              <a:t>value to its max. </a:t>
            </a:r>
            <a:r>
              <a:rPr lang="en-US" sz="2600" i="1" dirty="0" smtClean="0">
                <a:sym typeface="Wingdings" panose="05000000000000000000" pitchFamily="2" charset="2"/>
              </a:rPr>
              <a:t>ex vivo </a:t>
            </a:r>
            <a:r>
              <a:rPr lang="en-US" sz="2600" dirty="0" smtClean="0">
                <a:sym typeface="Wingdings" panose="05000000000000000000" pitchFamily="2" charset="2"/>
              </a:rPr>
              <a:t>plateau</a:t>
            </a:r>
          </a:p>
          <a:p>
            <a:pPr marL="1371600" lvl="1" indent="-914400">
              <a:spcBef>
                <a:spcPts val="0"/>
              </a:spcBef>
              <a:spcAft>
                <a:spcPts val="1800"/>
              </a:spcAft>
              <a:buNone/>
            </a:pPr>
            <a:r>
              <a:rPr lang="en-US" sz="2600" dirty="0" smtClean="0">
                <a:sym typeface="Wingdings" panose="05000000000000000000" pitchFamily="2" charset="2"/>
              </a:rPr>
              <a:t>	</a:t>
            </a:r>
            <a:r>
              <a:rPr lang="en-US" sz="2600" i="1" dirty="0" smtClean="0">
                <a:sym typeface="Wingdings" panose="05000000000000000000" pitchFamily="2" charset="2"/>
              </a:rPr>
              <a:t>I.e.</a:t>
            </a:r>
            <a:r>
              <a:rPr lang="en-US" sz="2600" dirty="0" smtClean="0">
                <a:sym typeface="Wingdings" panose="05000000000000000000" pitchFamily="2" charset="2"/>
              </a:rPr>
              <a:t>, No matter what the </a:t>
            </a:r>
            <a:r>
              <a:rPr lang="en-US" sz="2600" i="1" dirty="0" smtClean="0">
                <a:sym typeface="Wingdings" panose="05000000000000000000" pitchFamily="2" charset="2"/>
              </a:rPr>
              <a:t>in vivo</a:t>
            </a:r>
            <a:r>
              <a:rPr lang="en-US" sz="2600" dirty="0" smtClean="0">
                <a:sym typeface="Wingdings" panose="05000000000000000000" pitchFamily="2" charset="2"/>
              </a:rPr>
              <a:t> value of S-Cys-Albumin actually is, </a:t>
            </a:r>
            <a:r>
              <a:rPr lang="en-US" sz="2600" u="sng" dirty="0" smtClean="0">
                <a:sym typeface="Wingdings" panose="05000000000000000000" pitchFamily="2" charset="2"/>
              </a:rPr>
              <a:t>it will </a:t>
            </a:r>
            <a:r>
              <a:rPr lang="en-US" sz="2600" i="1" u="sng" dirty="0" smtClean="0">
                <a:sym typeface="Wingdings" panose="05000000000000000000" pitchFamily="2" charset="2"/>
              </a:rPr>
              <a:t>always</a:t>
            </a:r>
            <a:r>
              <a:rPr lang="en-US" sz="2600" u="sng" dirty="0" smtClean="0">
                <a:sym typeface="Wingdings" panose="05000000000000000000" pitchFamily="2" charset="2"/>
              </a:rPr>
              <a:t> be possible to INCREASE its fractional abundance by 14-36%</a:t>
            </a:r>
          </a:p>
          <a:p>
            <a:pPr lvl="1">
              <a:spcBef>
                <a:spcPts val="0"/>
              </a:spcBef>
              <a:spcAft>
                <a:spcPts val="1800"/>
              </a:spcAft>
            </a:pPr>
            <a:r>
              <a:rPr lang="en-US" sz="2600" u="sng" dirty="0" smtClean="0">
                <a:sym typeface="Wingdings" panose="05000000000000000000" pitchFamily="2" charset="2"/>
              </a:rPr>
              <a:t>No change</a:t>
            </a:r>
            <a:r>
              <a:rPr lang="en-US" sz="2600" dirty="0" smtClean="0">
                <a:sym typeface="Wingdings" panose="05000000000000000000" pitchFamily="2" charset="2"/>
              </a:rPr>
              <a:t> in S-Cys-Alb indicates a </a:t>
            </a:r>
            <a:r>
              <a:rPr lang="en-US" sz="2600" u="sng" dirty="0" smtClean="0">
                <a:sym typeface="Wingdings" panose="05000000000000000000" pitchFamily="2" charset="2"/>
              </a:rPr>
              <a:t>damaged sample</a:t>
            </a:r>
          </a:p>
        </p:txBody>
      </p:sp>
      <p:pic>
        <p:nvPicPr>
          <p:cNvPr id="8" name="Picture 3" descr="C:\Users\crborges\AppData\Local\Microsoft\Windows\Temporary Internet Files\Content.IE5\A0P4W3S0\MC900441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761051"/>
            <a:ext cx="420012" cy="58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248400" cy="762000"/>
          </a:xfrm>
        </p:spPr>
        <p:txBody>
          <a:bodyPr/>
          <a:lstStyle/>
          <a:p>
            <a:pPr algn="l"/>
            <a:r>
              <a:rPr lang="en-US" sz="2600" b="1" dirty="0" smtClean="0"/>
              <a:t>Quality Control in Biomarker Development</a:t>
            </a:r>
            <a:endParaRPr lang="en-US" sz="2600" b="1" dirty="0"/>
          </a:p>
        </p:txBody>
      </p:sp>
      <p:sp>
        <p:nvSpPr>
          <p:cNvPr id="9" name="Content Placeholder 2"/>
          <p:cNvSpPr>
            <a:spLocks noGrp="1"/>
          </p:cNvSpPr>
          <p:nvPr>
            <p:ph idx="1"/>
          </p:nvPr>
        </p:nvSpPr>
        <p:spPr>
          <a:xfrm>
            <a:off x="244223" y="1143000"/>
            <a:ext cx="8823577" cy="5486400"/>
          </a:xfrm>
        </p:spPr>
        <p:txBody>
          <a:bodyPr/>
          <a:lstStyle/>
          <a:p>
            <a:pPr>
              <a:spcAft>
                <a:spcPts val="1200"/>
              </a:spcAft>
            </a:pPr>
            <a:r>
              <a:rPr lang="en-US" sz="2400" dirty="0" smtClean="0"/>
              <a:t>The risk involved in biomarker discovery is often considered too high to justify opening a clinical study to collect new specimens just for “discovery” work</a:t>
            </a:r>
          </a:p>
          <a:p>
            <a:pPr>
              <a:spcAft>
                <a:spcPts val="1200"/>
              </a:spcAft>
            </a:pPr>
            <a:endParaRPr lang="en-US" sz="2400" dirty="0" smtClean="0"/>
          </a:p>
          <a:p>
            <a:pPr>
              <a:spcAft>
                <a:spcPts val="1200"/>
              </a:spcAft>
            </a:pPr>
            <a:endParaRPr lang="en-US" sz="2400" dirty="0"/>
          </a:p>
          <a:p>
            <a:pPr>
              <a:spcAft>
                <a:spcPts val="1200"/>
              </a:spcAft>
            </a:pPr>
            <a:endParaRPr lang="en-US" sz="2400" dirty="0" smtClean="0"/>
          </a:p>
          <a:p>
            <a:pPr>
              <a:spcAft>
                <a:spcPts val="1200"/>
              </a:spcAft>
            </a:pPr>
            <a:endParaRPr lang="en-US" sz="2400" dirty="0" smtClean="0"/>
          </a:p>
          <a:p>
            <a:pPr>
              <a:spcAft>
                <a:spcPts val="1200"/>
              </a:spcAft>
            </a:pPr>
            <a:endParaRPr lang="en-US" sz="2400" dirty="0"/>
          </a:p>
          <a:p>
            <a:pPr>
              <a:spcAft>
                <a:spcPts val="1200"/>
              </a:spcAft>
            </a:pPr>
            <a:r>
              <a:rPr lang="en-US" sz="2400" dirty="0" smtClean="0"/>
              <a:t>How </a:t>
            </a:r>
            <a:r>
              <a:rPr lang="en-US" sz="2400" dirty="0"/>
              <a:t>can “biomarker discovery” researchers be certain that </a:t>
            </a:r>
            <a:r>
              <a:rPr lang="en-US" sz="2400" dirty="0" smtClean="0"/>
              <a:t>their “discoveries” represent real biology and don’t arise from pre-analytical variables? </a:t>
            </a:r>
          </a:p>
        </p:txBody>
      </p:sp>
      <p:sp>
        <p:nvSpPr>
          <p:cNvPr id="13" name="Title 1"/>
          <p:cNvSpPr txBox="1">
            <a:spLocks/>
          </p:cNvSpPr>
          <p:nvPr/>
        </p:nvSpPr>
        <p:spPr bwMode="auto">
          <a:xfrm>
            <a:off x="990600" y="5334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600" b="1" u="sng" dirty="0" smtClean="0">
                <a:solidFill>
                  <a:srgbClr val="970338"/>
                </a:solidFill>
              </a:rPr>
              <a:t>Background</a:t>
            </a:r>
            <a:endParaRPr lang="en-US" sz="2600" b="1" u="sng" dirty="0">
              <a:solidFill>
                <a:srgbClr val="970338"/>
              </a:solidFill>
            </a:endParaRPr>
          </a:p>
        </p:txBody>
      </p:sp>
      <p:pic>
        <p:nvPicPr>
          <p:cNvPr id="4098" name="Picture 2" descr="Image result for biobank samples freez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590801"/>
            <a:ext cx="2032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250775" y="2514600"/>
            <a:ext cx="678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400" dirty="0" smtClean="0"/>
              <a:t>Clinical biospecimens are </a:t>
            </a:r>
            <a:r>
              <a:rPr lang="en-US" sz="2400" i="1" dirty="0" smtClean="0"/>
              <a:t>precious</a:t>
            </a:r>
            <a:r>
              <a:rPr lang="en-US" sz="2400" dirty="0" smtClean="0"/>
              <a:t> and often archived indefinitely</a:t>
            </a:r>
          </a:p>
          <a:p>
            <a:pPr>
              <a:spcAft>
                <a:spcPts val="1200"/>
              </a:spcAft>
            </a:pPr>
            <a:r>
              <a:rPr lang="en-US" sz="2400" dirty="0" smtClean="0"/>
              <a:t>Archived specimens are commonly used for “discovery” studies</a:t>
            </a:r>
          </a:p>
          <a:p>
            <a:pPr>
              <a:spcAft>
                <a:spcPts val="1200"/>
              </a:spcAft>
            </a:pPr>
            <a:r>
              <a:rPr lang="en-US" sz="2400" dirty="0" smtClean="0"/>
              <a:t>Pre-analytical variables can dramatically impact nature and quantity of biomolecules</a:t>
            </a:r>
          </a:p>
        </p:txBody>
      </p:sp>
      <p:sp>
        <p:nvSpPr>
          <p:cNvPr id="4" name="TextBox 3"/>
          <p:cNvSpPr txBox="1"/>
          <p:nvPr/>
        </p:nvSpPr>
        <p:spPr>
          <a:xfrm>
            <a:off x="7670800" y="4082903"/>
            <a:ext cx="1295400" cy="215444"/>
          </a:xfrm>
          <a:prstGeom prst="rect">
            <a:avLst/>
          </a:prstGeom>
          <a:noFill/>
        </p:spPr>
        <p:txBody>
          <a:bodyPr wrap="square" rtlCol="0">
            <a:spAutoFit/>
          </a:bodyPr>
          <a:lstStyle/>
          <a:p>
            <a:pPr algn="r"/>
            <a:r>
              <a:rPr lang="en-US" sz="800" dirty="0" smtClean="0">
                <a:solidFill>
                  <a:schemeClr val="tx1"/>
                </a:solidFill>
              </a:rPr>
              <a:t>freezerworks.com</a:t>
            </a:r>
            <a:endParaRPr lang="en-US" sz="800" dirty="0">
              <a:solidFill>
                <a:schemeClr val="tx1"/>
              </a:solidFill>
            </a:endParaRPr>
          </a:p>
        </p:txBody>
      </p:sp>
    </p:spTree>
    <p:extLst>
      <p:ext uri="{BB962C8B-B14F-4D97-AF65-F5344CB8AC3E}">
        <p14:creationId xmlns:p14="http://schemas.microsoft.com/office/powerpoint/2010/main" val="5316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08025"/>
            <a:ext cx="9144000" cy="592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en-US" sz="1800">
              <a:solidFill>
                <a:prstClr val="black"/>
              </a:solidFill>
              <a:latin typeface="Calibri"/>
              <a:ea typeface="+mn-ea"/>
            </a:endParaRPr>
          </a:p>
        </p:txBody>
      </p:sp>
      <p:sp>
        <p:nvSpPr>
          <p:cNvPr id="4" name="Text Box 2017"/>
          <p:cNvSpPr txBox="1">
            <a:spLocks noChangeArrowheads="1"/>
          </p:cNvSpPr>
          <p:nvPr/>
        </p:nvSpPr>
        <p:spPr bwMode="auto">
          <a:xfrm>
            <a:off x="1676400" y="24825"/>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sz="2800" kern="0" dirty="0" smtClean="0">
                <a:solidFill>
                  <a:srgbClr val="000000"/>
                </a:solidFill>
              </a:rPr>
              <a:t>Development of </a:t>
            </a:r>
            <a:r>
              <a:rPr lang="el-GR" sz="2800" kern="0" dirty="0" smtClean="0">
                <a:solidFill>
                  <a:srgbClr val="000000"/>
                </a:solidFill>
                <a:latin typeface="Calibri"/>
              </a:rPr>
              <a:t>Δ</a:t>
            </a:r>
            <a:r>
              <a:rPr lang="en-US" sz="2800" kern="0" dirty="0" smtClean="0">
                <a:solidFill>
                  <a:srgbClr val="000000"/>
                </a:solidFill>
                <a:latin typeface="Calibri"/>
              </a:rPr>
              <a:t>S-Cys Albumin</a:t>
            </a:r>
            <a:endParaRPr lang="en-US" sz="2800" kern="0" dirty="0" smtClean="0">
              <a:solidFill>
                <a:srgbClr val="000000"/>
              </a:solidFill>
              <a:cs typeface="Arial" pitchFamily="34" charset="0"/>
            </a:endParaRPr>
          </a:p>
        </p:txBody>
      </p:sp>
      <p:sp>
        <p:nvSpPr>
          <p:cNvPr id="5" name="Text Box 2017"/>
          <p:cNvSpPr txBox="1">
            <a:spLocks noChangeArrowheads="1"/>
          </p:cNvSpPr>
          <p:nvPr/>
        </p:nvSpPr>
        <p:spPr bwMode="auto">
          <a:xfrm>
            <a:off x="1447800" y="762000"/>
            <a:ext cx="609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l-GR" sz="3200" b="1" kern="0" dirty="0" smtClean="0">
                <a:solidFill>
                  <a:srgbClr val="000000"/>
                </a:solidFill>
                <a:latin typeface="Calibri"/>
              </a:rPr>
              <a:t>Δ</a:t>
            </a:r>
            <a:r>
              <a:rPr lang="en-US" sz="3200" b="1" kern="0" dirty="0" smtClean="0">
                <a:solidFill>
                  <a:srgbClr val="000000"/>
                </a:solidFill>
                <a:latin typeface="Calibri"/>
              </a:rPr>
              <a:t>S-Cys Albumin</a:t>
            </a:r>
            <a:endParaRPr lang="en-US" sz="3200" b="1" kern="0" dirty="0" smtClean="0">
              <a:solidFill>
                <a:srgbClr val="000000"/>
              </a:solidFill>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5277"/>
            <a:ext cx="4267200" cy="244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483" y="1452711"/>
            <a:ext cx="4859517" cy="243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9600" y="4038600"/>
            <a:ext cx="7924800" cy="830997"/>
          </a:xfrm>
          <a:prstGeom prst="rect">
            <a:avLst/>
          </a:prstGeom>
        </p:spPr>
        <p:txBody>
          <a:bodyPr wrap="square">
            <a:spAutoFit/>
          </a:bodyPr>
          <a:lstStyle/>
          <a:p>
            <a:pPr lvl="0" defTabSz="457200">
              <a:spcBef>
                <a:spcPts val="0"/>
              </a:spcBef>
              <a:spcAft>
                <a:spcPts val="1200"/>
              </a:spcAft>
            </a:pPr>
            <a:r>
              <a:rPr lang="en-US" dirty="0" smtClean="0">
                <a:solidFill>
                  <a:prstClr val="black"/>
                </a:solidFill>
                <a:latin typeface="Calibri"/>
                <a:ea typeface="+mn-ea"/>
                <a:cs typeface="Times New Roman"/>
              </a:rPr>
              <a:t>An 18-hour (overnight) incubation of plasma or serum at 37 ˚C drives the albumin S-cysteinylation reaction to completion</a:t>
            </a:r>
            <a:endParaRPr lang="en-US" dirty="0">
              <a:solidFill>
                <a:prstClr val="black"/>
              </a:solidFill>
              <a:latin typeface="Calibri"/>
              <a:ea typeface="+mn-ea"/>
              <a:cs typeface="Times New Roman"/>
            </a:endParaRPr>
          </a:p>
        </p:txBody>
      </p:sp>
    </p:spTree>
    <p:extLst>
      <p:ext uri="{BB962C8B-B14F-4D97-AF65-F5344CB8AC3E}">
        <p14:creationId xmlns:p14="http://schemas.microsoft.com/office/powerpoint/2010/main" val="2104589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08025"/>
            <a:ext cx="9144000" cy="592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en-US" sz="1800" dirty="0">
              <a:solidFill>
                <a:prstClr val="black"/>
              </a:solidFill>
              <a:latin typeface="Calibri"/>
            </a:endParaRPr>
          </a:p>
        </p:txBody>
      </p:sp>
      <p:sp>
        <p:nvSpPr>
          <p:cNvPr id="5" name="Text Box 2017"/>
          <p:cNvSpPr txBox="1">
            <a:spLocks noChangeArrowheads="1"/>
          </p:cNvSpPr>
          <p:nvPr/>
        </p:nvSpPr>
        <p:spPr bwMode="auto">
          <a:xfrm>
            <a:off x="152400" y="6096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el-GR" b="1" kern="0" dirty="0" smtClean="0">
                <a:solidFill>
                  <a:srgbClr val="000000"/>
                </a:solidFill>
                <a:latin typeface="Calibri"/>
              </a:rPr>
              <a:t>Δ</a:t>
            </a:r>
            <a:r>
              <a:rPr lang="en-US" b="1" kern="0" dirty="0" smtClean="0">
                <a:solidFill>
                  <a:srgbClr val="000000"/>
                </a:solidFill>
                <a:latin typeface="Calibri"/>
              </a:rPr>
              <a:t>S-Cys Albumin Applied to a Set of Cancer Patient Serum Samples</a:t>
            </a:r>
          </a:p>
        </p:txBody>
      </p:sp>
      <p:grpSp>
        <p:nvGrpSpPr>
          <p:cNvPr id="8" name="Group 7"/>
          <p:cNvGrpSpPr/>
          <p:nvPr/>
        </p:nvGrpSpPr>
        <p:grpSpPr>
          <a:xfrm>
            <a:off x="6103442" y="3489867"/>
            <a:ext cx="2920380" cy="2377533"/>
            <a:chOff x="6103442" y="2518317"/>
            <a:chExt cx="2920380" cy="2377533"/>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442" y="2518317"/>
              <a:ext cx="2920380" cy="237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72200" y="2590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971800" y="3486150"/>
            <a:ext cx="3074352" cy="2381250"/>
            <a:chOff x="2971800" y="2514600"/>
            <a:chExt cx="3074352" cy="2381250"/>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14600"/>
              <a:ext cx="3074352"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048000" y="2590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6731" y="3486150"/>
            <a:ext cx="2924945" cy="2381250"/>
            <a:chOff x="26731" y="2514600"/>
            <a:chExt cx="2924945" cy="2381250"/>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1" y="2514600"/>
              <a:ext cx="292494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52400" y="2609385"/>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914400" y="5997714"/>
            <a:ext cx="7467600" cy="707886"/>
          </a:xfrm>
          <a:prstGeom prst="rect">
            <a:avLst/>
          </a:prstGeom>
        </p:spPr>
        <p:txBody>
          <a:bodyPr wrap="square">
            <a:spAutoFit/>
          </a:bodyPr>
          <a:lstStyle/>
          <a:p>
            <a:pPr lvl="0" defTabSz="457200">
              <a:spcBef>
                <a:spcPts val="0"/>
              </a:spcBef>
              <a:spcAft>
                <a:spcPts val="1200"/>
              </a:spcAft>
            </a:pPr>
            <a:r>
              <a:rPr lang="en-US" sz="2000" dirty="0" smtClean="0">
                <a:solidFill>
                  <a:prstClr val="black"/>
                </a:solidFill>
                <a:latin typeface="Calibri"/>
                <a:ea typeface="+mn-ea"/>
                <a:cs typeface="Times New Roman"/>
              </a:rPr>
              <a:t>Yellow shaded area represents theoretical population reference range for </a:t>
            </a:r>
            <a:r>
              <a:rPr lang="el-GR" sz="2000" dirty="0" smtClean="0">
                <a:solidFill>
                  <a:prstClr val="black"/>
                </a:solidFill>
                <a:latin typeface="Calibri"/>
                <a:ea typeface="+mn-ea"/>
                <a:cs typeface="Times New Roman"/>
              </a:rPr>
              <a:t>Δ</a:t>
            </a:r>
            <a:r>
              <a:rPr lang="en-US" sz="2000" dirty="0" smtClean="0">
                <a:solidFill>
                  <a:prstClr val="black"/>
                </a:solidFill>
                <a:latin typeface="Calibri"/>
                <a:ea typeface="+mn-ea"/>
                <a:cs typeface="Times New Roman"/>
              </a:rPr>
              <a:t>S-Cys Albumin (14-36%) for “pristine” samples</a:t>
            </a:r>
            <a:endParaRPr lang="en-US" sz="2000" dirty="0">
              <a:solidFill>
                <a:prstClr val="black"/>
              </a:solidFill>
              <a:latin typeface="Calibri"/>
              <a:ea typeface="+mn-ea"/>
              <a:cs typeface="Times New Roman"/>
            </a:endParaRPr>
          </a:p>
        </p:txBody>
      </p:sp>
      <p:sp>
        <p:nvSpPr>
          <p:cNvPr id="9" name="Rectangle 8"/>
          <p:cNvSpPr/>
          <p:nvPr/>
        </p:nvSpPr>
        <p:spPr>
          <a:xfrm>
            <a:off x="2362200" y="2999661"/>
            <a:ext cx="4411784" cy="584775"/>
          </a:xfrm>
          <a:prstGeom prst="rect">
            <a:avLst/>
          </a:prstGeom>
        </p:spPr>
        <p:txBody>
          <a:bodyPr wrap="none">
            <a:spAutoFit/>
          </a:bodyPr>
          <a:lstStyle/>
          <a:p>
            <a:pPr lvl="0" fontAlgn="auto">
              <a:spcBef>
                <a:spcPts val="0"/>
              </a:spcBef>
              <a:spcAft>
                <a:spcPts val="0"/>
              </a:spcAft>
              <a:defRPr/>
            </a:pPr>
            <a:r>
              <a:rPr lang="en-US" sz="3200" kern="0" dirty="0">
                <a:solidFill>
                  <a:srgbClr val="000000"/>
                </a:solidFill>
                <a:latin typeface="Calibri"/>
              </a:rPr>
              <a:t>Cancer Cases vs. Controls</a:t>
            </a:r>
            <a:endParaRPr lang="en-US" sz="3200" kern="0" dirty="0">
              <a:solidFill>
                <a:srgbClr val="000000"/>
              </a:solidFill>
              <a:cs typeface="Arial" pitchFamily="34" charset="0"/>
            </a:endParaRPr>
          </a:p>
        </p:txBody>
      </p:sp>
      <p:sp>
        <p:nvSpPr>
          <p:cNvPr id="10" name="Rectangle 9"/>
          <p:cNvSpPr/>
          <p:nvPr/>
        </p:nvSpPr>
        <p:spPr>
          <a:xfrm>
            <a:off x="54768" y="1066800"/>
            <a:ext cx="8632032" cy="1938992"/>
          </a:xfrm>
          <a:prstGeom prst="rect">
            <a:avLst/>
          </a:prstGeom>
        </p:spPr>
        <p:txBody>
          <a:bodyPr wrap="square">
            <a:spAutoFit/>
          </a:bodyPr>
          <a:lstStyle/>
          <a:p>
            <a:pPr marL="457200" lvl="0" indent="-457200" algn="l" fontAlgn="auto">
              <a:spcBef>
                <a:spcPts val="0"/>
              </a:spcBef>
              <a:spcAft>
                <a:spcPts val="0"/>
              </a:spcAft>
              <a:buFontTx/>
              <a:buChar char="-"/>
              <a:defRPr/>
            </a:pPr>
            <a:r>
              <a:rPr lang="en-US" kern="0" dirty="0" smtClean="0">
                <a:solidFill>
                  <a:srgbClr val="000000"/>
                </a:solidFill>
                <a:latin typeface="Calibri"/>
              </a:rPr>
              <a:t>Under R33CA191110 (Borges, PI</a:t>
            </a:r>
            <a:r>
              <a:rPr lang="en-US" kern="0" dirty="0" smtClean="0">
                <a:solidFill>
                  <a:srgbClr val="000000"/>
                </a:solidFill>
                <a:latin typeface="Calibri"/>
              </a:rPr>
              <a:t>) *Employs pre-existing serum*</a:t>
            </a:r>
            <a:endParaRPr lang="en-US" kern="0" dirty="0" smtClean="0">
              <a:solidFill>
                <a:srgbClr val="000000"/>
              </a:solidFill>
              <a:latin typeface="Calibri"/>
            </a:endParaRPr>
          </a:p>
          <a:p>
            <a:pPr marL="457200" lvl="0" indent="-457200" algn="l" fontAlgn="auto">
              <a:spcBef>
                <a:spcPts val="0"/>
              </a:spcBef>
              <a:spcAft>
                <a:spcPts val="0"/>
              </a:spcAft>
              <a:buFontTx/>
              <a:buChar char="-"/>
              <a:defRPr/>
            </a:pPr>
            <a:r>
              <a:rPr lang="en-US" kern="0" dirty="0" smtClean="0">
                <a:solidFill>
                  <a:srgbClr val="000000"/>
                </a:solidFill>
                <a:latin typeface="Calibri"/>
              </a:rPr>
              <a:t>Collecting clinical scientists</a:t>
            </a:r>
          </a:p>
          <a:p>
            <a:pPr marL="914400" lvl="1" indent="-457200" algn="l" fontAlgn="auto">
              <a:spcBef>
                <a:spcPts val="0"/>
              </a:spcBef>
              <a:spcAft>
                <a:spcPts val="0"/>
              </a:spcAft>
              <a:buFontTx/>
              <a:buChar char="-"/>
              <a:defRPr/>
            </a:pPr>
            <a:r>
              <a:rPr lang="en-US" kern="0" dirty="0" smtClean="0">
                <a:solidFill>
                  <a:srgbClr val="000000"/>
                </a:solidFill>
                <a:latin typeface="Calibri"/>
              </a:rPr>
              <a:t>Excellent reputations in cancer biomarker research</a:t>
            </a:r>
          </a:p>
          <a:p>
            <a:pPr marL="914400" lvl="1" indent="-457200" algn="l" fontAlgn="auto">
              <a:spcBef>
                <a:spcPts val="0"/>
              </a:spcBef>
              <a:spcAft>
                <a:spcPts val="0"/>
              </a:spcAft>
              <a:buFontTx/>
              <a:buChar char="-"/>
              <a:defRPr/>
            </a:pPr>
            <a:r>
              <a:rPr lang="en-US" kern="0" dirty="0" smtClean="0">
                <a:solidFill>
                  <a:srgbClr val="000000"/>
                </a:solidFill>
                <a:latin typeface="Calibri"/>
              </a:rPr>
              <a:t>Long histories of NIH funding</a:t>
            </a:r>
          </a:p>
          <a:p>
            <a:pPr marL="457200" indent="-457200" algn="l" fontAlgn="auto">
              <a:spcBef>
                <a:spcPts val="0"/>
              </a:spcBef>
              <a:spcAft>
                <a:spcPts val="0"/>
              </a:spcAft>
              <a:buFontTx/>
              <a:buChar char="-"/>
              <a:defRPr/>
            </a:pPr>
            <a:r>
              <a:rPr lang="en-US" kern="0" dirty="0" smtClean="0">
                <a:solidFill>
                  <a:srgbClr val="000000"/>
                </a:solidFill>
                <a:latin typeface="Calibri"/>
              </a:rPr>
              <a:t>Same SOP for all samples</a:t>
            </a:r>
            <a:endParaRPr lang="en-US" kern="0" dirty="0">
              <a:solidFill>
                <a:srgbClr val="000000"/>
              </a:solidFill>
              <a:latin typeface="Calibri"/>
            </a:endParaRPr>
          </a:p>
        </p:txBody>
      </p:sp>
    </p:spTree>
    <p:extLst>
      <p:ext uri="{BB962C8B-B14F-4D97-AF65-F5344CB8AC3E}">
        <p14:creationId xmlns:p14="http://schemas.microsoft.com/office/powerpoint/2010/main" val="350534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08025"/>
            <a:ext cx="9144000" cy="5921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en-US" sz="1800" dirty="0">
              <a:solidFill>
                <a:prstClr val="black"/>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5943599" cy="222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2017"/>
          <p:cNvSpPr txBox="1">
            <a:spLocks noChangeArrowheads="1"/>
          </p:cNvSpPr>
          <p:nvPr/>
        </p:nvSpPr>
        <p:spPr bwMode="auto">
          <a:xfrm>
            <a:off x="1676400" y="24825"/>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fontAlgn="auto">
              <a:spcBef>
                <a:spcPct val="50000"/>
              </a:spcBef>
              <a:spcAft>
                <a:spcPts val="0"/>
              </a:spcAft>
              <a:defRPr/>
            </a:pPr>
            <a:r>
              <a:rPr lang="en-US" sz="2800" kern="0" dirty="0" smtClean="0">
                <a:solidFill>
                  <a:srgbClr val="000000"/>
                </a:solidFill>
                <a:cs typeface="Arial" panose="020B0604020202020204" pitchFamily="34" charset="0"/>
              </a:rPr>
              <a:t>Initial Application of </a:t>
            </a:r>
            <a:r>
              <a:rPr lang="el-GR" sz="2800" kern="0" dirty="0" smtClean="0">
                <a:solidFill>
                  <a:srgbClr val="000000"/>
                </a:solidFill>
                <a:cs typeface="Arial" panose="020B0604020202020204" pitchFamily="34" charset="0"/>
              </a:rPr>
              <a:t>Δ</a:t>
            </a:r>
            <a:r>
              <a:rPr lang="en-US" sz="2800" kern="0" dirty="0" smtClean="0">
                <a:solidFill>
                  <a:srgbClr val="000000"/>
                </a:solidFill>
                <a:cs typeface="Arial" panose="020B0604020202020204" pitchFamily="34" charset="0"/>
              </a:rPr>
              <a:t>S-Cys Albumin</a:t>
            </a:r>
          </a:p>
        </p:txBody>
      </p:sp>
      <p:grpSp>
        <p:nvGrpSpPr>
          <p:cNvPr id="8" name="Group 7"/>
          <p:cNvGrpSpPr/>
          <p:nvPr/>
        </p:nvGrpSpPr>
        <p:grpSpPr>
          <a:xfrm>
            <a:off x="51420" y="822867"/>
            <a:ext cx="2920380" cy="2377533"/>
            <a:chOff x="6103442" y="2518317"/>
            <a:chExt cx="2920380" cy="2377533"/>
          </a:xfrm>
        </p:grpSpPr>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442" y="2518317"/>
              <a:ext cx="2920380" cy="237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72200" y="2590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sp>
        <p:nvSpPr>
          <p:cNvPr id="17" name="Rectangle 16"/>
          <p:cNvSpPr/>
          <p:nvPr/>
        </p:nvSpPr>
        <p:spPr>
          <a:xfrm>
            <a:off x="76200" y="4038600"/>
            <a:ext cx="2905244" cy="1477328"/>
          </a:xfrm>
          <a:prstGeom prst="rect">
            <a:avLst/>
          </a:prstGeom>
        </p:spPr>
        <p:txBody>
          <a:bodyPr wrap="square">
            <a:spAutoFit/>
          </a:bodyPr>
          <a:lstStyle/>
          <a:p>
            <a:pPr defTabSz="457200">
              <a:spcBef>
                <a:spcPts val="0"/>
              </a:spcBef>
              <a:spcAft>
                <a:spcPts val="1200"/>
              </a:spcAft>
            </a:pPr>
            <a:r>
              <a:rPr lang="en-US" sz="1800" dirty="0" smtClean="0">
                <a:solidFill>
                  <a:prstClr val="black"/>
                </a:solidFill>
                <a:latin typeface="Calibri"/>
                <a:cs typeface="Times New Roman"/>
              </a:rPr>
              <a:t>Yellow shaded areas represent theoretical population reference range for </a:t>
            </a:r>
            <a:r>
              <a:rPr lang="el-GR" sz="1800" dirty="0" smtClean="0">
                <a:solidFill>
                  <a:prstClr val="black"/>
                </a:solidFill>
                <a:latin typeface="Calibri"/>
                <a:cs typeface="Times New Roman"/>
              </a:rPr>
              <a:t>Δ</a:t>
            </a:r>
            <a:r>
              <a:rPr lang="en-US" sz="1800" dirty="0" smtClean="0">
                <a:solidFill>
                  <a:prstClr val="black"/>
                </a:solidFill>
                <a:latin typeface="Calibri"/>
                <a:cs typeface="Times New Roman"/>
              </a:rPr>
              <a:t>S-Cys Albumin (14-36%) for “pristine” samples.</a:t>
            </a:r>
            <a:endParaRPr lang="en-US" sz="1800" dirty="0">
              <a:solidFill>
                <a:prstClr val="black"/>
              </a:solidFill>
              <a:latin typeface="Calibri"/>
              <a:cs typeface="Times New Roman"/>
            </a:endParaRPr>
          </a:p>
        </p:txBody>
      </p:sp>
      <p:cxnSp>
        <p:nvCxnSpPr>
          <p:cNvPr id="11" name="Straight Arrow Connector 10"/>
          <p:cNvCxnSpPr/>
          <p:nvPr/>
        </p:nvCxnSpPr>
        <p:spPr>
          <a:xfrm>
            <a:off x="3121834" y="1752600"/>
            <a:ext cx="533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657600" y="1524000"/>
            <a:ext cx="5601855" cy="400110"/>
          </a:xfrm>
          <a:prstGeom prst="rect">
            <a:avLst/>
          </a:prstGeom>
        </p:spPr>
        <p:txBody>
          <a:bodyPr wrap="none">
            <a:spAutoFit/>
          </a:bodyPr>
          <a:lstStyle/>
          <a:p>
            <a:r>
              <a:rPr lang="en-US" sz="2000" dirty="0" smtClean="0">
                <a:solidFill>
                  <a:prstClr val="black"/>
                </a:solidFill>
                <a:latin typeface="Calibri"/>
                <a:ea typeface="+mn-ea"/>
                <a:sym typeface="Wingdings" panose="05000000000000000000" pitchFamily="2" charset="2"/>
              </a:rPr>
              <a:t>Revealed to clinical scientists who provided samples</a:t>
            </a:r>
            <a:endParaRPr lang="en-US" sz="2000" dirty="0"/>
          </a:p>
        </p:txBody>
      </p:sp>
      <p:cxnSp>
        <p:nvCxnSpPr>
          <p:cNvPr id="45" name="Straight Arrow Connector 44"/>
          <p:cNvCxnSpPr/>
          <p:nvPr/>
        </p:nvCxnSpPr>
        <p:spPr>
          <a:xfrm>
            <a:off x="5562600" y="2011633"/>
            <a:ext cx="0" cy="4267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657600" y="2514600"/>
            <a:ext cx="4903155" cy="707886"/>
          </a:xfrm>
          <a:prstGeom prst="rect">
            <a:avLst/>
          </a:prstGeom>
        </p:spPr>
        <p:txBody>
          <a:bodyPr wrap="square">
            <a:spAutoFit/>
          </a:bodyPr>
          <a:lstStyle/>
          <a:p>
            <a:r>
              <a:rPr lang="en-US" sz="2000" dirty="0" smtClean="0">
                <a:solidFill>
                  <a:prstClr val="black"/>
                </a:solidFill>
                <a:latin typeface="Calibri"/>
                <a:ea typeface="+mn-ea"/>
                <a:sym typeface="Wingdings" panose="05000000000000000000" pitchFamily="2" charset="2"/>
              </a:rPr>
              <a:t>-80 ˚C freezer power outage during a recent natural disaster was revealed</a:t>
            </a:r>
            <a:endParaRPr lang="en-US" sz="2000" dirty="0"/>
          </a:p>
        </p:txBody>
      </p:sp>
      <p:cxnSp>
        <p:nvCxnSpPr>
          <p:cNvPr id="49" name="Straight Arrow Connector 48"/>
          <p:cNvCxnSpPr/>
          <p:nvPr/>
        </p:nvCxnSpPr>
        <p:spPr>
          <a:xfrm>
            <a:off x="5562600" y="3276600"/>
            <a:ext cx="0" cy="4267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071990" y="6182380"/>
            <a:ext cx="6072010" cy="523220"/>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ea typeface="+mn-ea"/>
              </a:rPr>
              <a:t>* p &lt; 0.05 for Dunn’s multiple comparison test following non-parametric ANOVA. ROC AUC for -80 ˚C Power Loss vs. </a:t>
            </a:r>
            <a:r>
              <a:rPr lang="en-US" sz="1400" dirty="0">
                <a:solidFill>
                  <a:prstClr val="black"/>
                </a:solidFill>
                <a:latin typeface="Calibri"/>
                <a:ea typeface="+mn-ea"/>
              </a:rPr>
              <a:t>N</a:t>
            </a:r>
            <a:r>
              <a:rPr lang="en-US" sz="1400" dirty="0" smtClean="0">
                <a:solidFill>
                  <a:prstClr val="black"/>
                </a:solidFill>
                <a:latin typeface="Calibri"/>
                <a:ea typeface="+mn-ea"/>
              </a:rPr>
              <a:t>o </a:t>
            </a:r>
            <a:r>
              <a:rPr lang="en-US" sz="1400" dirty="0">
                <a:solidFill>
                  <a:prstClr val="black"/>
                </a:solidFill>
                <a:latin typeface="Calibri"/>
              </a:rPr>
              <a:t>-80 ˚C </a:t>
            </a:r>
            <a:r>
              <a:rPr lang="en-US" sz="1400" dirty="0" smtClean="0">
                <a:solidFill>
                  <a:prstClr val="black"/>
                </a:solidFill>
                <a:latin typeface="Calibri"/>
              </a:rPr>
              <a:t>Power Loss C</a:t>
            </a:r>
            <a:r>
              <a:rPr lang="en-US" sz="1400" dirty="0" smtClean="0">
                <a:solidFill>
                  <a:prstClr val="black"/>
                </a:solidFill>
                <a:latin typeface="Calibri"/>
                <a:ea typeface="+mn-ea"/>
              </a:rPr>
              <a:t>TRLs = 0.85</a:t>
            </a:r>
            <a:endParaRPr lang="en-US" sz="1400" dirty="0">
              <a:solidFill>
                <a:prstClr val="black"/>
              </a:solidFill>
              <a:latin typeface="Calibri"/>
              <a:ea typeface="+mn-ea"/>
            </a:endParaRPr>
          </a:p>
        </p:txBody>
      </p:sp>
      <p:sp>
        <p:nvSpPr>
          <p:cNvPr id="43" name="Rectangle 42"/>
          <p:cNvSpPr/>
          <p:nvPr/>
        </p:nvSpPr>
        <p:spPr>
          <a:xfrm>
            <a:off x="4034517" y="5507665"/>
            <a:ext cx="603050" cy="292388"/>
          </a:xfrm>
          <a:prstGeom prst="rect">
            <a:avLst/>
          </a:prstGeom>
        </p:spPr>
        <p:txBody>
          <a:bodyPr wrap="none">
            <a:spAutoFit/>
          </a:bodyPr>
          <a:lstStyle/>
          <a:p>
            <a:r>
              <a:rPr lang="en-US" sz="1300" b="1" dirty="0">
                <a:solidFill>
                  <a:prstClr val="black"/>
                </a:solidFill>
                <a:latin typeface="Calibri"/>
              </a:rPr>
              <a:t>n = 31</a:t>
            </a:r>
            <a:endParaRPr lang="en-US" sz="1300" b="1" dirty="0"/>
          </a:p>
        </p:txBody>
      </p:sp>
      <p:sp>
        <p:nvSpPr>
          <p:cNvPr id="53" name="Rectangle 52"/>
          <p:cNvSpPr/>
          <p:nvPr/>
        </p:nvSpPr>
        <p:spPr>
          <a:xfrm>
            <a:off x="5264350" y="5489377"/>
            <a:ext cx="603050" cy="292388"/>
          </a:xfrm>
          <a:prstGeom prst="rect">
            <a:avLst/>
          </a:prstGeom>
        </p:spPr>
        <p:txBody>
          <a:bodyPr wrap="none">
            <a:spAutoFit/>
          </a:bodyPr>
          <a:lstStyle/>
          <a:p>
            <a:r>
              <a:rPr lang="en-US" sz="1300" b="1" dirty="0">
                <a:solidFill>
                  <a:prstClr val="black"/>
                </a:solidFill>
                <a:latin typeface="Calibri"/>
              </a:rPr>
              <a:t>n = </a:t>
            </a:r>
            <a:r>
              <a:rPr lang="en-US" sz="1300" b="1" dirty="0" smtClean="0">
                <a:solidFill>
                  <a:prstClr val="black"/>
                </a:solidFill>
                <a:latin typeface="Calibri"/>
              </a:rPr>
              <a:t>21</a:t>
            </a:r>
            <a:endParaRPr lang="en-US" sz="1300" b="1" dirty="0"/>
          </a:p>
        </p:txBody>
      </p:sp>
      <p:sp>
        <p:nvSpPr>
          <p:cNvPr id="54" name="Rectangle 53"/>
          <p:cNvSpPr/>
          <p:nvPr/>
        </p:nvSpPr>
        <p:spPr>
          <a:xfrm>
            <a:off x="6483550" y="5486400"/>
            <a:ext cx="603050" cy="292388"/>
          </a:xfrm>
          <a:prstGeom prst="rect">
            <a:avLst/>
          </a:prstGeom>
        </p:spPr>
        <p:txBody>
          <a:bodyPr wrap="none">
            <a:spAutoFit/>
          </a:bodyPr>
          <a:lstStyle/>
          <a:p>
            <a:r>
              <a:rPr lang="en-US" sz="1300" b="1" dirty="0">
                <a:solidFill>
                  <a:prstClr val="black"/>
                </a:solidFill>
                <a:latin typeface="Calibri"/>
              </a:rPr>
              <a:t>n = </a:t>
            </a:r>
            <a:r>
              <a:rPr lang="en-US" sz="1300" b="1" dirty="0" smtClean="0">
                <a:solidFill>
                  <a:prstClr val="black"/>
                </a:solidFill>
                <a:latin typeface="Calibri"/>
              </a:rPr>
              <a:t>52</a:t>
            </a:r>
            <a:endParaRPr lang="en-US" sz="1300" b="1" dirty="0"/>
          </a:p>
        </p:txBody>
      </p:sp>
      <p:sp>
        <p:nvSpPr>
          <p:cNvPr id="58" name="Rectangle 57"/>
          <p:cNvSpPr/>
          <p:nvPr/>
        </p:nvSpPr>
        <p:spPr>
          <a:xfrm>
            <a:off x="595037" y="4083756"/>
            <a:ext cx="1919563" cy="304800"/>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0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43"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029200" cy="533400"/>
          </a:xfrm>
        </p:spPr>
        <p:txBody>
          <a:bodyPr/>
          <a:lstStyle/>
          <a:p>
            <a:r>
              <a:rPr lang="en-US" dirty="0" smtClean="0"/>
              <a:t>Acknowledgments</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47800"/>
            <a:ext cx="5806542" cy="326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Image result for NIH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NIH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NIH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4753" y="1524000"/>
            <a:ext cx="9528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NI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2106" y="1524000"/>
            <a:ext cx="1089494" cy="67745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NCI IM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918" y="2705100"/>
            <a:ext cx="2681892" cy="559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467600" y="3273673"/>
            <a:ext cx="1663661" cy="369332"/>
          </a:xfrm>
          <a:prstGeom prst="rect">
            <a:avLst/>
          </a:prstGeom>
        </p:spPr>
        <p:txBody>
          <a:bodyPr wrap="none">
            <a:spAutoFit/>
          </a:bodyPr>
          <a:lstStyle/>
          <a:p>
            <a:r>
              <a:rPr lang="en-US" sz="1800" dirty="0">
                <a:solidFill>
                  <a:schemeClr val="tx1"/>
                </a:solidFill>
              </a:rPr>
              <a:t>R33CA191110</a:t>
            </a:r>
          </a:p>
        </p:txBody>
      </p:sp>
      <p:sp>
        <p:nvSpPr>
          <p:cNvPr id="13" name="Title 1"/>
          <p:cNvSpPr txBox="1">
            <a:spLocks/>
          </p:cNvSpPr>
          <p:nvPr/>
        </p:nvSpPr>
        <p:spPr bwMode="auto">
          <a:xfrm>
            <a:off x="6705600" y="7620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4000" u="sng" dirty="0" smtClean="0"/>
              <a:t>Funding</a:t>
            </a:r>
            <a:endParaRPr lang="en-US" sz="4000" u="sng" dirty="0"/>
          </a:p>
        </p:txBody>
      </p:sp>
      <p:sp>
        <p:nvSpPr>
          <p:cNvPr id="14" name="Title 1"/>
          <p:cNvSpPr txBox="1">
            <a:spLocks/>
          </p:cNvSpPr>
          <p:nvPr/>
        </p:nvSpPr>
        <p:spPr bwMode="auto">
          <a:xfrm>
            <a:off x="333995" y="728546"/>
            <a:ext cx="492380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4000" u="sng" dirty="0" smtClean="0"/>
              <a:t>Borges Lab Group</a:t>
            </a:r>
            <a:endParaRPr lang="en-US" sz="4000" u="sng" dirty="0"/>
          </a:p>
        </p:txBody>
      </p:sp>
      <p:sp>
        <p:nvSpPr>
          <p:cNvPr id="10" name="Rectangle 9"/>
          <p:cNvSpPr/>
          <p:nvPr/>
        </p:nvSpPr>
        <p:spPr>
          <a:xfrm>
            <a:off x="0" y="4713982"/>
            <a:ext cx="1997662" cy="338554"/>
          </a:xfrm>
          <a:prstGeom prst="rect">
            <a:avLst/>
          </a:prstGeom>
        </p:spPr>
        <p:txBody>
          <a:bodyPr wrap="none">
            <a:spAutoFit/>
          </a:bodyPr>
          <a:lstStyle/>
          <a:p>
            <a:r>
              <a:rPr lang="en-US" sz="1600" u="sng" dirty="0" smtClean="0">
                <a:solidFill>
                  <a:schemeClr val="tx1"/>
                </a:solidFill>
              </a:rPr>
              <a:t>Project Contributors</a:t>
            </a:r>
            <a:endParaRPr lang="en-US" sz="1600" dirty="0">
              <a:solidFill>
                <a:schemeClr val="tx1"/>
              </a:solidFill>
            </a:endParaRPr>
          </a:p>
        </p:txBody>
      </p:sp>
      <p:sp>
        <p:nvSpPr>
          <p:cNvPr id="16" name="Rectangle 15"/>
          <p:cNvSpPr/>
          <p:nvPr/>
        </p:nvSpPr>
        <p:spPr>
          <a:xfrm>
            <a:off x="78935" y="5094982"/>
            <a:ext cx="1839951" cy="584775"/>
          </a:xfrm>
          <a:prstGeom prst="rect">
            <a:avLst/>
          </a:prstGeom>
        </p:spPr>
        <p:txBody>
          <a:bodyPr wrap="square">
            <a:spAutoFit/>
          </a:bodyPr>
          <a:lstStyle/>
          <a:p>
            <a:r>
              <a:rPr lang="en-US" sz="1600" dirty="0" smtClean="0">
                <a:solidFill>
                  <a:schemeClr val="tx1"/>
                </a:solidFill>
              </a:rPr>
              <a:t>Joshua Jeffs</a:t>
            </a:r>
          </a:p>
          <a:p>
            <a:r>
              <a:rPr lang="en-US" sz="1600" dirty="0" smtClean="0">
                <a:solidFill>
                  <a:schemeClr val="tx1"/>
                </a:solidFill>
              </a:rPr>
              <a:t>Shadi </a:t>
            </a:r>
            <a:r>
              <a:rPr lang="en-US" sz="1600" dirty="0" err="1" smtClean="0">
                <a:solidFill>
                  <a:schemeClr val="tx1"/>
                </a:solidFill>
              </a:rPr>
              <a:t>Ferdosi</a:t>
            </a:r>
            <a:endParaRPr lang="en-US" sz="1600" dirty="0">
              <a:solidFill>
                <a:schemeClr val="tx1"/>
              </a:solidFill>
            </a:endParaRPr>
          </a:p>
        </p:txBody>
      </p:sp>
      <p:sp>
        <p:nvSpPr>
          <p:cNvPr id="17" name="Rectangle 16"/>
          <p:cNvSpPr/>
          <p:nvPr/>
        </p:nvSpPr>
        <p:spPr>
          <a:xfrm>
            <a:off x="2239780" y="4713982"/>
            <a:ext cx="1612941" cy="338554"/>
          </a:xfrm>
          <a:prstGeom prst="rect">
            <a:avLst/>
          </a:prstGeom>
        </p:spPr>
        <p:txBody>
          <a:bodyPr wrap="none">
            <a:spAutoFit/>
          </a:bodyPr>
          <a:lstStyle/>
          <a:p>
            <a:r>
              <a:rPr lang="en-US" sz="1600" u="sng" dirty="0" smtClean="0">
                <a:solidFill>
                  <a:schemeClr val="tx1"/>
                </a:solidFill>
              </a:rPr>
              <a:t>Other Members</a:t>
            </a:r>
            <a:endParaRPr lang="en-US" sz="1600" dirty="0">
              <a:solidFill>
                <a:schemeClr val="tx1"/>
              </a:solidFill>
            </a:endParaRPr>
          </a:p>
        </p:txBody>
      </p:sp>
      <p:sp>
        <p:nvSpPr>
          <p:cNvPr id="18" name="Rectangle 17"/>
          <p:cNvSpPr/>
          <p:nvPr/>
        </p:nvSpPr>
        <p:spPr>
          <a:xfrm>
            <a:off x="4130720" y="4713982"/>
            <a:ext cx="1760418" cy="338554"/>
          </a:xfrm>
          <a:prstGeom prst="rect">
            <a:avLst/>
          </a:prstGeom>
        </p:spPr>
        <p:txBody>
          <a:bodyPr wrap="none">
            <a:spAutoFit/>
          </a:bodyPr>
          <a:lstStyle/>
          <a:p>
            <a:r>
              <a:rPr lang="en-US" sz="1600" u="sng" dirty="0" smtClean="0">
                <a:solidFill>
                  <a:schemeClr val="tx1"/>
                </a:solidFill>
              </a:rPr>
              <a:t>Former Members</a:t>
            </a:r>
            <a:endParaRPr lang="en-US" sz="1600" dirty="0">
              <a:solidFill>
                <a:schemeClr val="tx1"/>
              </a:solidFill>
            </a:endParaRPr>
          </a:p>
        </p:txBody>
      </p:sp>
      <p:sp>
        <p:nvSpPr>
          <p:cNvPr id="19" name="Rectangle 18"/>
          <p:cNvSpPr/>
          <p:nvPr/>
        </p:nvSpPr>
        <p:spPr>
          <a:xfrm>
            <a:off x="3646702" y="5094982"/>
            <a:ext cx="2677898" cy="1077218"/>
          </a:xfrm>
          <a:prstGeom prst="rect">
            <a:avLst/>
          </a:prstGeom>
        </p:spPr>
        <p:txBody>
          <a:bodyPr wrap="square">
            <a:spAutoFit/>
          </a:bodyPr>
          <a:lstStyle/>
          <a:p>
            <a:r>
              <a:rPr lang="en-US" sz="1600" dirty="0" smtClean="0">
                <a:solidFill>
                  <a:schemeClr val="tx1"/>
                </a:solidFill>
              </a:rPr>
              <a:t>Douglas Rehder</a:t>
            </a:r>
          </a:p>
          <a:p>
            <a:r>
              <a:rPr lang="en-US" sz="1600" dirty="0" smtClean="0">
                <a:solidFill>
                  <a:schemeClr val="tx1"/>
                </a:solidFill>
              </a:rPr>
              <a:t>Sally Jensen</a:t>
            </a:r>
          </a:p>
          <a:p>
            <a:r>
              <a:rPr lang="en-US" sz="1600" dirty="0" smtClean="0">
                <a:solidFill>
                  <a:schemeClr val="tx1"/>
                </a:solidFill>
              </a:rPr>
              <a:t>Sahba Zaare</a:t>
            </a:r>
          </a:p>
          <a:p>
            <a:r>
              <a:rPr lang="en-US" sz="1600" dirty="0" smtClean="0">
                <a:solidFill>
                  <a:schemeClr val="tx1"/>
                </a:solidFill>
              </a:rPr>
              <a:t>James Geiger</a:t>
            </a:r>
            <a:endParaRPr lang="en-US" sz="1600" dirty="0">
              <a:solidFill>
                <a:schemeClr val="tx1"/>
              </a:solidFill>
            </a:endParaRPr>
          </a:p>
        </p:txBody>
      </p:sp>
      <p:sp>
        <p:nvSpPr>
          <p:cNvPr id="20" name="Rectangle 19"/>
          <p:cNvSpPr/>
          <p:nvPr/>
        </p:nvSpPr>
        <p:spPr>
          <a:xfrm>
            <a:off x="1817650" y="5094982"/>
            <a:ext cx="2297150" cy="1077218"/>
          </a:xfrm>
          <a:prstGeom prst="rect">
            <a:avLst/>
          </a:prstGeom>
        </p:spPr>
        <p:txBody>
          <a:bodyPr wrap="square">
            <a:spAutoFit/>
          </a:bodyPr>
          <a:lstStyle/>
          <a:p>
            <a:r>
              <a:rPr lang="en-US" sz="1600" dirty="0" smtClean="0">
                <a:solidFill>
                  <a:schemeClr val="tx1"/>
                </a:solidFill>
              </a:rPr>
              <a:t>Yueming Hu</a:t>
            </a:r>
          </a:p>
          <a:p>
            <a:r>
              <a:rPr lang="en-US" sz="1600" dirty="0" err="1" smtClean="0">
                <a:solidFill>
                  <a:schemeClr val="tx1"/>
                </a:solidFill>
              </a:rPr>
              <a:t>Erandi</a:t>
            </a:r>
            <a:r>
              <a:rPr lang="en-US" sz="1600" dirty="0" smtClean="0">
                <a:solidFill>
                  <a:schemeClr val="tx1"/>
                </a:solidFill>
              </a:rPr>
              <a:t> </a:t>
            </a:r>
            <a:r>
              <a:rPr lang="en-US" sz="1600" dirty="0" err="1" smtClean="0">
                <a:solidFill>
                  <a:schemeClr val="tx1"/>
                </a:solidFill>
              </a:rPr>
              <a:t>Kapuruge</a:t>
            </a:r>
            <a:endParaRPr lang="en-US" sz="1600" dirty="0" smtClean="0">
              <a:solidFill>
                <a:schemeClr val="tx1"/>
              </a:solidFill>
            </a:endParaRPr>
          </a:p>
          <a:p>
            <a:r>
              <a:rPr lang="en-US" sz="1600" dirty="0" smtClean="0">
                <a:solidFill>
                  <a:schemeClr val="tx1"/>
                </a:solidFill>
              </a:rPr>
              <a:t>Stephanie </a:t>
            </a:r>
            <a:r>
              <a:rPr lang="en-US" sz="1600" dirty="0" err="1" smtClean="0">
                <a:solidFill>
                  <a:schemeClr val="tx1"/>
                </a:solidFill>
              </a:rPr>
              <a:t>Thibert</a:t>
            </a:r>
            <a:endParaRPr lang="en-US" sz="1600" dirty="0" smtClean="0">
              <a:solidFill>
                <a:schemeClr val="tx1"/>
              </a:solidFill>
            </a:endParaRPr>
          </a:p>
          <a:p>
            <a:r>
              <a:rPr lang="en-US" sz="1600" dirty="0" err="1" smtClean="0">
                <a:solidFill>
                  <a:schemeClr val="tx1"/>
                </a:solidFill>
              </a:rPr>
              <a:t>Jesús</a:t>
            </a:r>
            <a:r>
              <a:rPr lang="en-US" sz="1600" dirty="0" smtClean="0">
                <a:solidFill>
                  <a:schemeClr val="tx1"/>
                </a:solidFill>
              </a:rPr>
              <a:t> Aguilar</a:t>
            </a:r>
            <a:endParaRPr lang="en-US" sz="1600" dirty="0">
              <a:solidFill>
                <a:schemeClr val="tx1"/>
              </a:solidFill>
            </a:endParaRPr>
          </a:p>
        </p:txBody>
      </p:sp>
      <p:sp>
        <p:nvSpPr>
          <p:cNvPr id="11" name="Rectangle 10"/>
          <p:cNvSpPr/>
          <p:nvPr/>
        </p:nvSpPr>
        <p:spPr>
          <a:xfrm>
            <a:off x="6398918" y="1447800"/>
            <a:ext cx="2722780" cy="472440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7256772" y="3712113"/>
            <a:ext cx="1824038" cy="656172"/>
          </a:xfrm>
          <a:prstGeom prst="rect">
            <a:avLst/>
          </a:prstGeom>
        </p:spPr>
      </p:pic>
      <p:sp>
        <p:nvSpPr>
          <p:cNvPr id="22" name="Rectangle 21"/>
          <p:cNvSpPr/>
          <p:nvPr/>
        </p:nvSpPr>
        <p:spPr>
          <a:xfrm>
            <a:off x="6398919" y="4367479"/>
            <a:ext cx="2745082" cy="369332"/>
          </a:xfrm>
          <a:prstGeom prst="rect">
            <a:avLst/>
          </a:prstGeom>
        </p:spPr>
        <p:txBody>
          <a:bodyPr wrap="square">
            <a:spAutoFit/>
          </a:bodyPr>
          <a:lstStyle/>
          <a:p>
            <a:pPr algn="r"/>
            <a:r>
              <a:rPr lang="en-US" sz="1800" dirty="0" smtClean="0">
                <a:solidFill>
                  <a:schemeClr val="tx1"/>
                </a:solidFill>
              </a:rPr>
              <a:t>Grant No. 1977</a:t>
            </a:r>
            <a:endParaRPr lang="en-US" sz="1800" dirty="0">
              <a:solidFill>
                <a:schemeClr val="tx1"/>
              </a:solidFill>
            </a:endParaRPr>
          </a:p>
        </p:txBody>
      </p:sp>
      <p:pic>
        <p:nvPicPr>
          <p:cNvPr id="15" name="Picture 14"/>
          <p:cNvPicPr>
            <a:picLocks noChangeAspect="1"/>
          </p:cNvPicPr>
          <p:nvPr/>
        </p:nvPicPr>
        <p:blipFill>
          <a:blip r:embed="rId7"/>
          <a:stretch>
            <a:fillRect/>
          </a:stretch>
        </p:blipFill>
        <p:spPr>
          <a:xfrm>
            <a:off x="7332594" y="4952999"/>
            <a:ext cx="1723723" cy="799181"/>
          </a:xfrm>
          <a:prstGeom prst="rect">
            <a:avLst/>
          </a:prstGeom>
        </p:spPr>
      </p:pic>
      <p:sp>
        <p:nvSpPr>
          <p:cNvPr id="25" name="Rectangle 24"/>
          <p:cNvSpPr/>
          <p:nvPr/>
        </p:nvSpPr>
        <p:spPr>
          <a:xfrm>
            <a:off x="6411995" y="5767312"/>
            <a:ext cx="2745082" cy="369332"/>
          </a:xfrm>
          <a:prstGeom prst="rect">
            <a:avLst/>
          </a:prstGeom>
        </p:spPr>
        <p:txBody>
          <a:bodyPr wrap="square">
            <a:spAutoFit/>
          </a:bodyPr>
          <a:lstStyle/>
          <a:p>
            <a:pPr algn="r"/>
            <a:r>
              <a:rPr lang="en-US" sz="1800" dirty="0" smtClean="0">
                <a:solidFill>
                  <a:schemeClr val="tx1"/>
                </a:solidFill>
              </a:rPr>
              <a:t>Start-up Funding</a:t>
            </a:r>
            <a:endParaRPr lang="en-US" sz="1800" dirty="0">
              <a:solidFill>
                <a:schemeClr val="tx1"/>
              </a:solidFill>
            </a:endParaRPr>
          </a:p>
        </p:txBody>
      </p:sp>
    </p:spTree>
    <p:extLst>
      <p:ext uri="{BB962C8B-B14F-4D97-AF65-F5344CB8AC3E}">
        <p14:creationId xmlns:p14="http://schemas.microsoft.com/office/powerpoint/2010/main" val="229141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 Box 2017"/>
          <p:cNvSpPr txBox="1">
            <a:spLocks noChangeArrowheads="1"/>
          </p:cNvSpPr>
          <p:nvPr/>
        </p:nvSpPr>
        <p:spPr bwMode="auto">
          <a:xfrm>
            <a:off x="1352158" y="133290"/>
            <a:ext cx="64202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n-US" i="1" kern="0" dirty="0" smtClean="0">
                <a:solidFill>
                  <a:srgbClr val="000000"/>
                </a:solidFill>
              </a:rPr>
              <a:t>In Vitro </a:t>
            </a:r>
            <a:r>
              <a:rPr lang="en-US" kern="0" dirty="0" smtClean="0">
                <a:solidFill>
                  <a:srgbClr val="000000"/>
                </a:solidFill>
              </a:rPr>
              <a:t>Oxidation of Albumin in pH 7.4 Buffer in the Presence of </a:t>
            </a:r>
            <a:r>
              <a:rPr lang="en-US" u="sng" kern="0" dirty="0" smtClean="0">
                <a:solidFill>
                  <a:srgbClr val="000000"/>
                </a:solidFill>
              </a:rPr>
              <a:t>Cysteine</a:t>
            </a:r>
            <a:endParaRPr lang="en-US" u="sng" kern="0" dirty="0" smtClean="0">
              <a:solidFill>
                <a:srgbClr val="000000"/>
              </a:solidFill>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19200"/>
            <a:ext cx="5958956" cy="4648200"/>
          </a:xfrm>
          <a:prstGeom prst="rect">
            <a:avLst/>
          </a:prstGeom>
        </p:spPr>
      </p:pic>
      <p:sp>
        <p:nvSpPr>
          <p:cNvPr id="2" name="Rectangle 1"/>
          <p:cNvSpPr/>
          <p:nvPr/>
        </p:nvSpPr>
        <p:spPr>
          <a:xfrm>
            <a:off x="49636" y="6019800"/>
            <a:ext cx="9018164" cy="707886"/>
          </a:xfrm>
          <a:prstGeom prst="rect">
            <a:avLst/>
          </a:prstGeom>
        </p:spPr>
        <p:txBody>
          <a:bodyPr wrap="square">
            <a:spAutoFit/>
          </a:bodyPr>
          <a:lstStyle/>
          <a:p>
            <a:r>
              <a:rPr lang="en-US" sz="2000" kern="0" dirty="0" smtClean="0">
                <a:solidFill>
                  <a:srgbClr val="000000"/>
                </a:solidFill>
              </a:rPr>
              <a:t>Blood plasma/serum typically contains:</a:t>
            </a:r>
          </a:p>
          <a:p>
            <a:r>
              <a:rPr lang="en-US" sz="2000" kern="0" dirty="0" smtClean="0">
                <a:solidFill>
                  <a:srgbClr val="000000"/>
                </a:solidFill>
              </a:rPr>
              <a:t>600 µM Albumin, 10 </a:t>
            </a:r>
            <a:r>
              <a:rPr lang="en-US" sz="2000" kern="0" dirty="0">
                <a:solidFill>
                  <a:srgbClr val="000000"/>
                </a:solidFill>
              </a:rPr>
              <a:t>µM C</a:t>
            </a:r>
            <a:r>
              <a:rPr lang="en-US" sz="2000" kern="0" dirty="0" smtClean="0">
                <a:solidFill>
                  <a:srgbClr val="000000"/>
                </a:solidFill>
              </a:rPr>
              <a:t>ysteine and 70 </a:t>
            </a:r>
            <a:r>
              <a:rPr lang="en-US" sz="2000" kern="0" dirty="0">
                <a:solidFill>
                  <a:srgbClr val="000000"/>
                </a:solidFill>
              </a:rPr>
              <a:t>µM </a:t>
            </a:r>
            <a:r>
              <a:rPr lang="en-US" sz="2000" kern="0" dirty="0" smtClean="0">
                <a:solidFill>
                  <a:srgbClr val="000000"/>
                </a:solidFill>
              </a:rPr>
              <a:t>Cys-SS-Cys</a:t>
            </a:r>
            <a:endParaRPr lang="en-US" sz="2000" dirty="0">
              <a:solidFill>
                <a:srgbClr val="FFFFFF"/>
              </a:solidFill>
            </a:endParaRPr>
          </a:p>
        </p:txBody>
      </p:sp>
    </p:spTree>
    <p:extLst>
      <p:ext uri="{BB962C8B-B14F-4D97-AF65-F5344CB8AC3E}">
        <p14:creationId xmlns:p14="http://schemas.microsoft.com/office/powerpoint/2010/main" val="2986398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 Box 2017"/>
          <p:cNvSpPr txBox="1">
            <a:spLocks noChangeArrowheads="1"/>
          </p:cNvSpPr>
          <p:nvPr/>
        </p:nvSpPr>
        <p:spPr bwMode="auto">
          <a:xfrm>
            <a:off x="1352158" y="133290"/>
            <a:ext cx="64202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n-US" i="1" kern="0" dirty="0" smtClean="0">
                <a:solidFill>
                  <a:srgbClr val="000000"/>
                </a:solidFill>
              </a:rPr>
              <a:t>In Vitro </a:t>
            </a:r>
            <a:r>
              <a:rPr lang="en-US" kern="0" dirty="0" smtClean="0">
                <a:solidFill>
                  <a:srgbClr val="000000"/>
                </a:solidFill>
              </a:rPr>
              <a:t>Oxidation of Fully Reduced Albumin in pH 7.4 Buffer in the Presence of Cysteine</a:t>
            </a:r>
            <a:endParaRPr lang="en-US" kern="0" dirty="0" smtClean="0">
              <a:solidFill>
                <a:srgbClr val="000000"/>
              </a:solidFill>
              <a:cs typeface="Arial" pitchFamily="34" charset="0"/>
            </a:endParaRPr>
          </a:p>
        </p:txBody>
      </p:sp>
      <p:sp>
        <p:nvSpPr>
          <p:cNvPr id="6" name="Rectangle 5"/>
          <p:cNvSpPr/>
          <p:nvPr/>
        </p:nvSpPr>
        <p:spPr>
          <a:xfrm>
            <a:off x="49636" y="5604302"/>
            <a:ext cx="9018164" cy="415498"/>
          </a:xfrm>
          <a:prstGeom prst="rect">
            <a:avLst/>
          </a:prstGeom>
        </p:spPr>
        <p:txBody>
          <a:bodyPr wrap="square">
            <a:spAutoFit/>
          </a:bodyPr>
          <a:lstStyle/>
          <a:p>
            <a:r>
              <a:rPr lang="en-US" sz="1050" b="1" dirty="0">
                <a:solidFill>
                  <a:schemeClr val="tx1"/>
                </a:solidFill>
                <a:latin typeface="Times New Roman" panose="02020603050405020304" pitchFamily="18" charset="0"/>
                <a:ea typeface="Times New Roman" panose="02020603050405020304" pitchFamily="18" charset="0"/>
              </a:rPr>
              <a:t>Borges, C.R., Jeffs J.W., Kapuruge E.P.</a:t>
            </a:r>
            <a:r>
              <a:rPr lang="en-US" sz="1050" dirty="0">
                <a:solidFill>
                  <a:schemeClr val="tx1"/>
                </a:solidFill>
                <a:latin typeface="Times New Roman" panose="02020603050405020304" pitchFamily="18" charset="0"/>
                <a:ea typeface="Times New Roman" panose="02020603050405020304" pitchFamily="18" charset="0"/>
              </a:rPr>
              <a:t>: Impact of </a:t>
            </a:r>
            <a:r>
              <a:rPr lang="en-US" sz="1050" dirty="0" err="1">
                <a:solidFill>
                  <a:schemeClr val="tx1"/>
                </a:solidFill>
                <a:latin typeface="Times New Roman" panose="02020603050405020304" pitchFamily="18" charset="0"/>
                <a:ea typeface="Times New Roman" panose="02020603050405020304" pitchFamily="18" charset="0"/>
              </a:rPr>
              <a:t>Artifactual</a:t>
            </a:r>
            <a:r>
              <a:rPr lang="en-US" sz="1050" dirty="0">
                <a:solidFill>
                  <a:schemeClr val="tx1"/>
                </a:solidFill>
                <a:latin typeface="Times New Roman" panose="02020603050405020304" pitchFamily="18" charset="0"/>
                <a:ea typeface="Times New Roman" panose="02020603050405020304" pitchFamily="18" charset="0"/>
              </a:rPr>
              <a:t>, Ex Vivo Oxidation on Biochemical Research. In: </a:t>
            </a:r>
            <a:r>
              <a:rPr lang="en-US" sz="1050" i="1" dirty="0">
                <a:solidFill>
                  <a:schemeClr val="tx1"/>
                </a:solidFill>
                <a:latin typeface="Times New Roman" panose="02020603050405020304" pitchFamily="18" charset="0"/>
                <a:ea typeface="Times New Roman" panose="02020603050405020304" pitchFamily="18" charset="0"/>
              </a:rPr>
              <a:t>Oxidative Stress: Diagnostics and Therapy Volume 2</a:t>
            </a:r>
            <a:r>
              <a:rPr lang="en-US" sz="1050" dirty="0">
                <a:solidFill>
                  <a:schemeClr val="tx1"/>
                </a:solidFill>
                <a:latin typeface="Times New Roman" panose="02020603050405020304" pitchFamily="18" charset="0"/>
                <a:ea typeface="Times New Roman" panose="02020603050405020304" pitchFamily="18" charset="0"/>
              </a:rPr>
              <a:t>. Edited by Hepel M, </a:t>
            </a:r>
            <a:r>
              <a:rPr lang="en-US" sz="1050" dirty="0" err="1">
                <a:solidFill>
                  <a:schemeClr val="tx1"/>
                </a:solidFill>
                <a:latin typeface="Times New Roman" panose="02020603050405020304" pitchFamily="18" charset="0"/>
                <a:ea typeface="Times New Roman" panose="02020603050405020304" pitchFamily="18" charset="0"/>
              </a:rPr>
              <a:t>Andreescu</a:t>
            </a:r>
            <a:r>
              <a:rPr lang="en-US" sz="1050" dirty="0">
                <a:solidFill>
                  <a:schemeClr val="tx1"/>
                </a:solidFill>
                <a:latin typeface="Times New Roman" panose="02020603050405020304" pitchFamily="18" charset="0"/>
                <a:ea typeface="Times New Roman" panose="02020603050405020304" pitchFamily="18" charset="0"/>
              </a:rPr>
              <a:t> S. Washington, DC: American Chemical Society; Chapter 16, pp. 375-413; 2015.</a:t>
            </a:r>
            <a:endParaRPr lang="en-US" dirty="0">
              <a:solidFill>
                <a:schemeClr val="tx1"/>
              </a:solidFill>
            </a:endParaRPr>
          </a:p>
        </p:txBody>
      </p:sp>
      <p:sp>
        <p:nvSpPr>
          <p:cNvPr id="3" name="Rectangle 2"/>
          <p:cNvSpPr/>
          <p:nvPr/>
        </p:nvSpPr>
        <p:spPr>
          <a:xfrm>
            <a:off x="3125474" y="1062335"/>
            <a:ext cx="2866490" cy="461665"/>
          </a:xfrm>
          <a:prstGeom prst="rect">
            <a:avLst/>
          </a:prstGeom>
        </p:spPr>
        <p:txBody>
          <a:bodyPr wrap="none">
            <a:spAutoFit/>
          </a:bodyPr>
          <a:lstStyle/>
          <a:p>
            <a:r>
              <a:rPr lang="en-US" b="1" i="1" kern="0" dirty="0" smtClean="0">
                <a:solidFill>
                  <a:srgbClr val="000000"/>
                </a:solidFill>
              </a:rPr>
              <a:t>What’s Happening</a:t>
            </a:r>
            <a:endParaRPr lang="en-US" b="1" i="1" dirty="0"/>
          </a:p>
        </p:txBody>
      </p:sp>
      <p:pic>
        <p:nvPicPr>
          <p:cNvPr id="7" name="Picture 6"/>
          <p:cNvPicPr>
            <a:picLocks noChangeAspect="1"/>
          </p:cNvPicPr>
          <p:nvPr/>
        </p:nvPicPr>
        <p:blipFill>
          <a:blip r:embed="rId3"/>
          <a:stretch>
            <a:fillRect/>
          </a:stretch>
        </p:blipFill>
        <p:spPr>
          <a:xfrm>
            <a:off x="152400" y="1893388"/>
            <a:ext cx="8608426" cy="3200402"/>
          </a:xfrm>
          <a:prstGeom prst="rect">
            <a:avLst/>
          </a:prstGeom>
        </p:spPr>
      </p:pic>
    </p:spTree>
    <p:extLst>
      <p:ext uri="{BB962C8B-B14F-4D97-AF65-F5344CB8AC3E}">
        <p14:creationId xmlns:p14="http://schemas.microsoft.com/office/powerpoint/2010/main" val="503812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1828800" cy="609600"/>
          </a:xfrm>
        </p:spPr>
        <p:txBody>
          <a:bodyPr/>
          <a:lstStyle/>
          <a:p>
            <a:r>
              <a:rPr lang="en-US" dirty="0" smtClean="0"/>
              <a:t>Extras</a:t>
            </a:r>
            <a:endParaRPr lang="en-US" dirty="0"/>
          </a:p>
        </p:txBody>
      </p:sp>
      <p:pic>
        <p:nvPicPr>
          <p:cNvPr id="4" name="Picture 3"/>
          <p:cNvPicPr>
            <a:picLocks noChangeAspect="1"/>
          </p:cNvPicPr>
          <p:nvPr/>
        </p:nvPicPr>
        <p:blipFill>
          <a:blip r:embed="rId2"/>
          <a:stretch>
            <a:fillRect/>
          </a:stretch>
        </p:blipFill>
        <p:spPr>
          <a:xfrm>
            <a:off x="76200" y="762000"/>
            <a:ext cx="4895028" cy="3638550"/>
          </a:xfrm>
          <a:prstGeom prst="rect">
            <a:avLst/>
          </a:prstGeom>
        </p:spPr>
      </p:pic>
      <p:pic>
        <p:nvPicPr>
          <p:cNvPr id="5" name="Picture 4"/>
          <p:cNvPicPr>
            <a:picLocks noChangeAspect="1"/>
          </p:cNvPicPr>
          <p:nvPr/>
        </p:nvPicPr>
        <p:blipFill>
          <a:blip r:embed="rId3"/>
          <a:stretch>
            <a:fillRect/>
          </a:stretch>
        </p:blipFill>
        <p:spPr>
          <a:xfrm>
            <a:off x="457200" y="4426849"/>
            <a:ext cx="3872280" cy="2133600"/>
          </a:xfrm>
          <a:prstGeom prst="rect">
            <a:avLst/>
          </a:prstGeom>
        </p:spPr>
      </p:pic>
      <p:sp>
        <p:nvSpPr>
          <p:cNvPr id="6" name="Rectangle 5"/>
          <p:cNvSpPr/>
          <p:nvPr/>
        </p:nvSpPr>
        <p:spPr>
          <a:xfrm>
            <a:off x="4419600" y="5821785"/>
            <a:ext cx="4572000" cy="738664"/>
          </a:xfrm>
          <a:prstGeom prst="rect">
            <a:avLst/>
          </a:prstGeom>
        </p:spPr>
        <p:txBody>
          <a:bodyPr>
            <a:spAutoFit/>
          </a:bodyPr>
          <a:lstStyle/>
          <a:p>
            <a:r>
              <a:rPr lang="en-US" sz="1050" b="1" dirty="0">
                <a:solidFill>
                  <a:schemeClr val="tx1"/>
                </a:solidFill>
                <a:latin typeface="Times New Roman" panose="02020603050405020304" pitchFamily="18" charset="0"/>
                <a:ea typeface="Times New Roman" panose="02020603050405020304" pitchFamily="18" charset="0"/>
              </a:rPr>
              <a:t>Borges, C.R., Jeffs J.W., Kapuruge E.P.</a:t>
            </a:r>
            <a:r>
              <a:rPr lang="en-US" sz="1050" dirty="0">
                <a:solidFill>
                  <a:schemeClr val="tx1"/>
                </a:solidFill>
                <a:latin typeface="Times New Roman" panose="02020603050405020304" pitchFamily="18" charset="0"/>
                <a:ea typeface="Times New Roman" panose="02020603050405020304" pitchFamily="18" charset="0"/>
              </a:rPr>
              <a:t>: Impact of </a:t>
            </a:r>
            <a:r>
              <a:rPr lang="en-US" sz="1050" dirty="0" err="1">
                <a:solidFill>
                  <a:schemeClr val="tx1"/>
                </a:solidFill>
                <a:latin typeface="Times New Roman" panose="02020603050405020304" pitchFamily="18" charset="0"/>
                <a:ea typeface="Times New Roman" panose="02020603050405020304" pitchFamily="18" charset="0"/>
              </a:rPr>
              <a:t>Artifactual</a:t>
            </a:r>
            <a:r>
              <a:rPr lang="en-US" sz="1050" dirty="0">
                <a:solidFill>
                  <a:schemeClr val="tx1"/>
                </a:solidFill>
                <a:latin typeface="Times New Roman" panose="02020603050405020304" pitchFamily="18" charset="0"/>
                <a:ea typeface="Times New Roman" panose="02020603050405020304" pitchFamily="18" charset="0"/>
              </a:rPr>
              <a:t>, Ex Vivo Oxidation on Biochemical Research. In: </a:t>
            </a:r>
            <a:r>
              <a:rPr lang="en-US" sz="1050" i="1" dirty="0">
                <a:solidFill>
                  <a:schemeClr val="tx1"/>
                </a:solidFill>
                <a:latin typeface="Times New Roman" panose="02020603050405020304" pitchFamily="18" charset="0"/>
                <a:ea typeface="Times New Roman" panose="02020603050405020304" pitchFamily="18" charset="0"/>
              </a:rPr>
              <a:t>Oxidative Stress: Diagnostics and Therapy Volume 2</a:t>
            </a:r>
            <a:r>
              <a:rPr lang="en-US" sz="1050" dirty="0">
                <a:solidFill>
                  <a:schemeClr val="tx1"/>
                </a:solidFill>
                <a:latin typeface="Times New Roman" panose="02020603050405020304" pitchFamily="18" charset="0"/>
                <a:ea typeface="Times New Roman" panose="02020603050405020304" pitchFamily="18" charset="0"/>
              </a:rPr>
              <a:t>. Edited by Hepel M, </a:t>
            </a:r>
            <a:r>
              <a:rPr lang="en-US" sz="1050" dirty="0" err="1">
                <a:solidFill>
                  <a:schemeClr val="tx1"/>
                </a:solidFill>
                <a:latin typeface="Times New Roman" panose="02020603050405020304" pitchFamily="18" charset="0"/>
                <a:ea typeface="Times New Roman" panose="02020603050405020304" pitchFamily="18" charset="0"/>
              </a:rPr>
              <a:t>Andreescu</a:t>
            </a:r>
            <a:r>
              <a:rPr lang="en-US" sz="1050" dirty="0">
                <a:solidFill>
                  <a:schemeClr val="tx1"/>
                </a:solidFill>
                <a:latin typeface="Times New Roman" panose="02020603050405020304" pitchFamily="18" charset="0"/>
                <a:ea typeface="Times New Roman" panose="02020603050405020304" pitchFamily="18" charset="0"/>
              </a:rPr>
              <a:t> S. Washington, DC: American Chemical Society; Chapter 16, pp. 375-413; 2015.</a:t>
            </a:r>
            <a:endParaRPr lang="en-US" dirty="0">
              <a:solidFill>
                <a:schemeClr val="tx1"/>
              </a:solidFill>
            </a:endParaRPr>
          </a:p>
        </p:txBody>
      </p:sp>
    </p:spTree>
    <p:extLst>
      <p:ext uri="{BB962C8B-B14F-4D97-AF65-F5344CB8AC3E}">
        <p14:creationId xmlns:p14="http://schemas.microsoft.com/office/powerpoint/2010/main" val="3644952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1828800" cy="609600"/>
          </a:xfrm>
        </p:spPr>
        <p:txBody>
          <a:bodyPr/>
          <a:lstStyle/>
          <a:p>
            <a:r>
              <a:rPr lang="en-US" dirty="0" smtClean="0"/>
              <a:t>Extras</a:t>
            </a:r>
            <a:endParaRPr lang="en-US" dirty="0"/>
          </a:p>
        </p:txBody>
      </p:sp>
      <p:pic>
        <p:nvPicPr>
          <p:cNvPr id="3" name="Picture 2"/>
          <p:cNvPicPr>
            <a:picLocks noChangeAspect="1"/>
          </p:cNvPicPr>
          <p:nvPr/>
        </p:nvPicPr>
        <p:blipFill>
          <a:blip r:embed="rId2"/>
          <a:stretch>
            <a:fillRect/>
          </a:stretch>
        </p:blipFill>
        <p:spPr>
          <a:xfrm>
            <a:off x="76200" y="762000"/>
            <a:ext cx="6330758" cy="3333750"/>
          </a:xfrm>
          <a:prstGeom prst="rect">
            <a:avLst/>
          </a:prstGeom>
        </p:spPr>
      </p:pic>
      <p:pic>
        <p:nvPicPr>
          <p:cNvPr id="4" name="Picture 3"/>
          <p:cNvPicPr>
            <a:picLocks noChangeAspect="1"/>
          </p:cNvPicPr>
          <p:nvPr/>
        </p:nvPicPr>
        <p:blipFill>
          <a:blip r:embed="rId3"/>
          <a:stretch>
            <a:fillRect/>
          </a:stretch>
        </p:blipFill>
        <p:spPr>
          <a:xfrm>
            <a:off x="60229" y="4191000"/>
            <a:ext cx="4892771" cy="2491450"/>
          </a:xfrm>
          <a:prstGeom prst="rect">
            <a:avLst/>
          </a:prstGeom>
        </p:spPr>
      </p:pic>
      <p:sp>
        <p:nvSpPr>
          <p:cNvPr id="5" name="Rectangle 4"/>
          <p:cNvSpPr/>
          <p:nvPr/>
        </p:nvSpPr>
        <p:spPr>
          <a:xfrm>
            <a:off x="4918609" y="5735904"/>
            <a:ext cx="4267200" cy="738664"/>
          </a:xfrm>
          <a:prstGeom prst="rect">
            <a:avLst/>
          </a:prstGeom>
        </p:spPr>
        <p:txBody>
          <a:bodyPr wrap="square">
            <a:spAutoFit/>
          </a:bodyPr>
          <a:lstStyle/>
          <a:p>
            <a:r>
              <a:rPr lang="en-US" sz="1050" b="1" dirty="0">
                <a:solidFill>
                  <a:schemeClr val="tx1"/>
                </a:solidFill>
                <a:latin typeface="Times New Roman" panose="02020603050405020304" pitchFamily="18" charset="0"/>
                <a:ea typeface="Times New Roman" panose="02020603050405020304" pitchFamily="18" charset="0"/>
              </a:rPr>
              <a:t>Borges, C.R., Jeffs J.W., Kapuruge E.P.</a:t>
            </a:r>
            <a:r>
              <a:rPr lang="en-US" sz="1050" dirty="0">
                <a:solidFill>
                  <a:schemeClr val="tx1"/>
                </a:solidFill>
                <a:latin typeface="Times New Roman" panose="02020603050405020304" pitchFamily="18" charset="0"/>
                <a:ea typeface="Times New Roman" panose="02020603050405020304" pitchFamily="18" charset="0"/>
              </a:rPr>
              <a:t>: Impact of </a:t>
            </a:r>
            <a:r>
              <a:rPr lang="en-US" sz="1050" dirty="0" err="1">
                <a:solidFill>
                  <a:schemeClr val="tx1"/>
                </a:solidFill>
                <a:latin typeface="Times New Roman" panose="02020603050405020304" pitchFamily="18" charset="0"/>
                <a:ea typeface="Times New Roman" panose="02020603050405020304" pitchFamily="18" charset="0"/>
              </a:rPr>
              <a:t>Artifactual</a:t>
            </a:r>
            <a:r>
              <a:rPr lang="en-US" sz="1050" dirty="0">
                <a:solidFill>
                  <a:schemeClr val="tx1"/>
                </a:solidFill>
                <a:latin typeface="Times New Roman" panose="02020603050405020304" pitchFamily="18" charset="0"/>
                <a:ea typeface="Times New Roman" panose="02020603050405020304" pitchFamily="18" charset="0"/>
              </a:rPr>
              <a:t>, Ex Vivo Oxidation on Biochemical Research. In: </a:t>
            </a:r>
            <a:r>
              <a:rPr lang="en-US" sz="1050" i="1" dirty="0">
                <a:solidFill>
                  <a:schemeClr val="tx1"/>
                </a:solidFill>
                <a:latin typeface="Times New Roman" panose="02020603050405020304" pitchFamily="18" charset="0"/>
                <a:ea typeface="Times New Roman" panose="02020603050405020304" pitchFamily="18" charset="0"/>
              </a:rPr>
              <a:t>Oxidative Stress: Diagnostics and Therapy Volume 2</a:t>
            </a:r>
            <a:r>
              <a:rPr lang="en-US" sz="1050" dirty="0">
                <a:solidFill>
                  <a:schemeClr val="tx1"/>
                </a:solidFill>
                <a:latin typeface="Times New Roman" panose="02020603050405020304" pitchFamily="18" charset="0"/>
                <a:ea typeface="Times New Roman" panose="02020603050405020304" pitchFamily="18" charset="0"/>
              </a:rPr>
              <a:t>. Edited by Hepel M, </a:t>
            </a:r>
            <a:r>
              <a:rPr lang="en-US" sz="1050" dirty="0" err="1">
                <a:solidFill>
                  <a:schemeClr val="tx1"/>
                </a:solidFill>
                <a:latin typeface="Times New Roman" panose="02020603050405020304" pitchFamily="18" charset="0"/>
                <a:ea typeface="Times New Roman" panose="02020603050405020304" pitchFamily="18" charset="0"/>
              </a:rPr>
              <a:t>Andreescu</a:t>
            </a:r>
            <a:r>
              <a:rPr lang="en-US" sz="1050" dirty="0">
                <a:solidFill>
                  <a:schemeClr val="tx1"/>
                </a:solidFill>
                <a:latin typeface="Times New Roman" panose="02020603050405020304" pitchFamily="18" charset="0"/>
                <a:ea typeface="Times New Roman" panose="02020603050405020304" pitchFamily="18" charset="0"/>
              </a:rPr>
              <a:t> S. Washington, DC: American Chemical Society; Chapter 16, pp. 375-413; 2015.</a:t>
            </a:r>
            <a:endParaRPr lang="en-US" dirty="0">
              <a:solidFill>
                <a:schemeClr val="tx1"/>
              </a:solidFill>
            </a:endParaRPr>
          </a:p>
        </p:txBody>
      </p:sp>
    </p:spTree>
    <p:extLst>
      <p:ext uri="{BB962C8B-B14F-4D97-AF65-F5344CB8AC3E}">
        <p14:creationId xmlns:p14="http://schemas.microsoft.com/office/powerpoint/2010/main" val="881305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rot="10800000" flipV="1">
            <a:off x="161262" y="1853147"/>
            <a:ext cx="89065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 sampling of the literature available on the topic reveals that methionine oxidation has been documented to disrupt a large variety of biomolecular interactions including methionine oxidized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IgG antibody binding to protein A/G and Fc receptors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3" tooltip="Gaza-Bulseco, 2008 #4181"/>
              </a:rPr>
              <a:t>4-6</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calmodulin binding to its receptor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4" tooltip="Yao, 1996 #4188"/>
              </a:rPr>
              <a:t>7</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5" tooltip="Gao, 2001 #4189"/>
              </a:rPr>
              <a:t>8</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activity of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parathyroid hormone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6" tooltip="Galceran, 1984 #4176"/>
              </a:rPr>
              <a:t>9-12</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antigenic peptide binding to the MHC and subsequent recognition by the T cell receptor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7" tooltip="Weiskopf, 2010 #4183"/>
              </a:rPr>
              <a:t>13</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binding of a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C-type natriuretic peptide analog to its receptor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8" tooltip="Thibault, 1995 #4180"/>
              </a:rPr>
              <a:t>14</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and the binding of the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MetOx</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prion protein (</a:t>
            </a:r>
            <a:r>
              <a:rPr kumimoji="0" lang="en-US" alt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PrP</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to antibodies against its Helix-3 region </a:t>
            </a:r>
            <a:r>
              <a:rPr kumimoji="0" lang="en-US" alt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hlinkClick r:id="rId9" tooltip="Canello, 2010 #4187"/>
              </a:rPr>
              <a:t>15</a:t>
            </a:r>
            <a:r>
              <a:rPr kumimoji="0" lang="en-US"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Thus it is evident that protein oxidation in improperly handled clinical samples should not be dismissed as an unimportant event that has no possible bearing on the outcome of clinical assays that rely on protein-protein interactions.</a:t>
            </a: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1"/>
          <p:cNvSpPr>
            <a:spLocks noGrp="1"/>
          </p:cNvSpPr>
          <p:nvPr>
            <p:ph type="title"/>
          </p:nvPr>
        </p:nvSpPr>
        <p:spPr>
          <a:xfrm>
            <a:off x="1828800" y="0"/>
            <a:ext cx="1828800" cy="609600"/>
          </a:xfrm>
        </p:spPr>
        <p:txBody>
          <a:bodyPr/>
          <a:lstStyle/>
          <a:p>
            <a:r>
              <a:rPr lang="en-US" dirty="0" smtClean="0"/>
              <a:t>Extras</a:t>
            </a:r>
            <a:endParaRPr lang="en-US" dirty="0"/>
          </a:p>
        </p:txBody>
      </p:sp>
      <p:sp>
        <p:nvSpPr>
          <p:cNvPr id="10" name="Text Box 2017"/>
          <p:cNvSpPr txBox="1">
            <a:spLocks noChangeArrowheads="1"/>
          </p:cNvSpPr>
          <p:nvPr/>
        </p:nvSpPr>
        <p:spPr bwMode="auto">
          <a:xfrm>
            <a:off x="304800" y="6858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defRPr/>
            </a:pPr>
            <a:r>
              <a:rPr lang="en-US" b="1" kern="0" dirty="0" smtClean="0">
                <a:solidFill>
                  <a:srgbClr val="000000"/>
                </a:solidFill>
                <a:latin typeface="Calibri"/>
              </a:rPr>
              <a:t>Clinically Relevant Protein-Protein Interactions Disrupted by Mild Oxidation (Met Sulfoxide)</a:t>
            </a:r>
            <a:endParaRPr lang="en-US" b="1" kern="0" dirty="0" smtClean="0">
              <a:solidFill>
                <a:srgbClr val="000000"/>
              </a:solidFill>
              <a:cs typeface="Arial" pitchFamily="34" charset="0"/>
            </a:endParaRPr>
          </a:p>
        </p:txBody>
      </p:sp>
    </p:spTree>
    <p:extLst>
      <p:ext uri="{BB962C8B-B14F-4D97-AF65-F5344CB8AC3E}">
        <p14:creationId xmlns:p14="http://schemas.microsoft.com/office/powerpoint/2010/main" val="1674779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096000" cy="762000"/>
          </a:xfrm>
        </p:spPr>
        <p:txBody>
          <a:bodyPr/>
          <a:lstStyle/>
          <a:p>
            <a:pPr algn="l"/>
            <a:r>
              <a:rPr lang="en-US" sz="2600" b="1" dirty="0" smtClean="0"/>
              <a:t>Quality Control in Biomarker Development</a:t>
            </a:r>
            <a:endParaRPr lang="en-US" sz="2600" b="1" dirty="0"/>
          </a:p>
        </p:txBody>
      </p:sp>
      <p:sp>
        <p:nvSpPr>
          <p:cNvPr id="8" name="AutoShape 2" descr="data:image/jpeg;base64,/9j/4AAQSkZJRgABAQAAAQABAAD/2wCEAAkGBwgHBgkIBwgKCgkLDRYPDQwMDRsUFRAWIB0iIiAdHx8kKDQsJCYxJx8fLT0tMTU3Ojo6Iys/RD84QzQ5OjcBCgoKDQwNGg8PGjclHyU3Nzc3Nzc3Nzc3Nzc3Nzc3Nzc3Nzc3Nzc3Nzc3Nzc3Nzc3Nzc3Nzc3Nzc3Nzc3Nzc3N//AABEIANoAWQMBIgACEQEDEQH/xAAcAAACAgMBAQAAAAAAAAAAAAAABQYHAQMEAgj/xABDEAABAwICBAkIBwcFAAAAAAABAAIDBBEFIQYHEjEyNkFxcnSxssEiI1Fhc3WB0RMzNEKRocIUJFJiY2SCF1OD0uH/xAAZAQADAQEBAAAAAAAAAAAAAAAAAQIEAwX/xAAiEQEBAAICAgEFAQAAAAAAAAAAAQIxAzIRIRIEEyJBUTP/2gAMAwEAAhEDEQA/ALxQhCAEIUf010lborgwxB9M6p2pmxCMP2czfO9vUnJ5viC3wkCFUjdaWKVh/d6Klpwd1yXn8cuxJse1l6T0NZE2nqqfYdHtFjqcEXv+K6/YzR9zFeiFQ9Prh0kYPO0+HS/8Tm/qVo4FpjRYhFE2stS1D2g+UfIJPoPzU3iyns5nKk6FgEG1je6yuaghCEAIQhACr7XdxOi69H2OVgqvdd/E6Lr0fdcr4+8Tn1qqMIO5cWlOddD6ovErqwrkXJpKb10fsh2lehdM80Vt3KxGu8xGDu+jaPyVesU7jf5lnRCmHF0aKEu0cw4kkn6Ab02SfRA30Zw0/wBAJwvPy3WiaCEISMIQhACrzXhxPg69H3Xqw1XevDifT9fj7r1fH3iM+tVNhZyC4tI/t0fs/Ersw3gj1BcWkP22L2fiVvy04TTiZwfgpgyS0LeiFEGblI2yeQOZScX1oWb6K4Yf6ATpI9CDfRLCj/bhPFgy3WiaCEISMIQhACrvXjxQp+vx916sRV1ry4oU3vCPuvV8feJz61UuGnyRzLh0gP77F7MdpXbh3BC4MeP77H7MdpW+6Zo0M3JxteSLehJ2bky2slCo+htAzfQ/CT/bhPlH9AOJuE9XCkCw5brRNBCEJGEIQgBV1rz4oUvvCPuPViqutefFGl94R9x6vj7xOfWqiw/grhxw3rY/ZjtXdh/AS/G/trOgO1b7pmjVHuXW5+S4oyut2YUKj6M1eG+hWD9XHapEo5q74lYP1cdpUjWHLdaJoIQhIwhCEAKudenFGk94R9x6sZVxr14pUnvCPuPV8feJz61UmH8BLscyrmdAdqY4f9X8Etxw3rm9ALfdM0aGFdd7LhYcl0vdmVCn0jq5N9CMHP8AbjtKkijWrfiNg3Vx2lSVYct1omghCEjCEIQAq4168UqT3jH3Hqx1W+vbilR+8WdyRXx94nPrVS4dwPglWOfbh0AmeG8H4JVjRvXHohb8tM0aIzdb3HMlcjHWI51veVBvpfVob6C4N1fxKkyi+rHiFgvV/EqULDl2rTNBCEJGEIQgMKt9e/FKj94M7j1ZCrbXxxSo/eDO5Ir4+8Tn1qpMN4J5kpxj7aeiE1w42YleL51ht/Ct90yuMLa9y1ALc6M2UG+l9V/EHBer+JUpUV1XZaA4L7D9RUqWHLtWrHQQhCRhCEIDnq6uOl2fpA47V7WUN1g4a3S3CIaCKc0xiqGzbbmbQNmuFrX/AJlI8e3w/wCXgk7ytnDxY/GZftzyv6Vu3V5W0+UeI0r+k17ewFLa3V/iD5g5+IYe24sM5D+hWjIUqxDhR8x8F38OfxivP9PKrlxahy3+TJ/1XZHq/NwJsYgAuB5uBx7VJ6iIzxhokdHne7bZ+o3BWaOnNOTeaSTaIyfbL8kfGF4iUaP1T8CwelwynYySKnZsNc8naOfLkmQ0im+9Tx/BxSVCm8GH8X8qnTCXMafSLrK8RfVs6IXted4dmUIQgE+PHyoPj4JM9OMe4cPMfBKHhehw/wCccstuaRKsR4TOYptIMkpxLhs+K6E5Atz2hj2AEm/MtUTDK7ZBsQCd2+y3VDCyRgLy/kzG6xQRoCs7S1grJKpKex8BvMF6XmPgN5l6XktDKEJdW4xS0kropHHbBA3G2YunJb6hufHfrYeiUpeF1V1SaxzXtqYGWvYOYT4hchE3JLSSf5lvzW/j/HGSuV91qkbkk+KCz2fFO3Nm+82mA9VR/wCJZiUZfbKLaAOTZL9ivzKVL6Vt3bYJLm/cabO5wvVRw4zsPYDuDzc71poyXStLA0m1/KOQy3rbV7X0jDIWFxyJZy58qZGF1hzl52l4Lsxzp/olkM4LeZZWGcEcyyvKruyobpIWNxGV0jg1jHNc5ztwAbvUyVX62pNigrgXmNhdGHOA5LbvibD4rv8AT9k56J6zT7DBK+OmZNM2M2Lg23o3X3711YRjVNjsEktHNYxmz4nMs5vo5fQqmxCrqjStlbHamvstGV0x0GxOZ2O3bBss/ZSx+xltHaFibnfyLRc7L4qJ7WNVOuCHWJa4i9t+QTCmPm4bfwHwSgyOkjLnNLSXnI8wTSlPm4T/ACfJdYVclCXF7Wh4aNk3JF8rZrfUSCR8dpGvtytbs53XLQvDJmlxa0WPlEXtkt9RLtyR+ebLbla21s0AwuvN/KbzryXLy13nGdIJ3RLObuCygbgheU0MqA6bxRT1VRBUMEkUuy17TygtU+UO0qwyuqa58lPTPkYS2xbY7gu3BZMvac56VBimr2oY/YosSY6lObWzAhzfwyP5Lfh+BtwSMQwB0s7yDLMRa/qHoCnOJ01RDE36aCWM2+8whIcjLcnP0XWz8a4yeG1zXNjYXnyj60zpXebh6HySuoeNlue66bYVSVNcIG0kL5PJzIGQ3bzyJz1s77pMHrbG67286kLNA8TcLuqaRvqu4+C7KfQGUEGfEWgjkZFftKj72H9P40nLsk3wvR2trHMllH7PFcG7xmeYfNSjDcDo8Ps9jfpJv9x+Z+HoTNcM/qfPrFcw/oG5CyhZlhCEIAWiSkppfrKeF/SYCt6EBxDCcOBuKClv7JvyXWyNkbQyNjWtG4NFgvSEeQEIQgBCEIAQh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 name="Content Placeholder 2"/>
          <p:cNvSpPr>
            <a:spLocks noGrp="1"/>
          </p:cNvSpPr>
          <p:nvPr>
            <p:ph idx="1"/>
          </p:nvPr>
        </p:nvSpPr>
        <p:spPr>
          <a:xfrm>
            <a:off x="228600" y="685800"/>
            <a:ext cx="8686800" cy="533400"/>
          </a:xfrm>
        </p:spPr>
        <p:txBody>
          <a:bodyPr/>
          <a:lstStyle/>
          <a:p>
            <a:pPr marL="0" indent="0" algn="ctr">
              <a:buNone/>
            </a:pPr>
            <a:r>
              <a:rPr lang="en-US" sz="2400" b="1" dirty="0" smtClean="0">
                <a:solidFill>
                  <a:srgbClr val="970338"/>
                </a:solidFill>
              </a:rPr>
              <a:t>Flashy Science? No…   Important? Absolutely!...</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04" y="1167946"/>
            <a:ext cx="5534490" cy="162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04" y="1541915"/>
            <a:ext cx="53625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79791"/>
            <a:ext cx="6781800" cy="162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341" y="2463346"/>
            <a:ext cx="6711476"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059633" y="3106197"/>
            <a:ext cx="6517655" cy="2590800"/>
            <a:chOff x="2447925" y="3962400"/>
            <a:chExt cx="6517655" cy="2590800"/>
          </a:xfrm>
        </p:grpSpPr>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925" y="3962400"/>
              <a:ext cx="6517655" cy="11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7925" y="5126405"/>
              <a:ext cx="3786187" cy="142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2780384" y="3668311"/>
            <a:ext cx="4838700" cy="1962150"/>
            <a:chOff x="307975" y="1219200"/>
            <a:chExt cx="4838700" cy="1962150"/>
          </a:xfrm>
        </p:grpSpPr>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75" y="1219200"/>
              <a:ext cx="48387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514600"/>
              <a:ext cx="10858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Content Placeholder 2"/>
          <p:cNvSpPr txBox="1">
            <a:spLocks/>
          </p:cNvSpPr>
          <p:nvPr/>
        </p:nvSpPr>
        <p:spPr bwMode="auto">
          <a:xfrm>
            <a:off x="152400" y="623039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dirty="0" smtClean="0">
                <a:solidFill>
                  <a:srgbClr val="970338"/>
                </a:solidFill>
              </a:rPr>
              <a:t>… Because Garbage In = Garbage Out </a:t>
            </a:r>
          </a:p>
        </p:txBody>
      </p:sp>
      <p:grpSp>
        <p:nvGrpSpPr>
          <p:cNvPr id="12" name="Group 11"/>
          <p:cNvGrpSpPr/>
          <p:nvPr/>
        </p:nvGrpSpPr>
        <p:grpSpPr>
          <a:xfrm>
            <a:off x="3528105" y="4410983"/>
            <a:ext cx="5324475" cy="1885950"/>
            <a:chOff x="2195512" y="4458800"/>
            <a:chExt cx="5324475" cy="1885950"/>
          </a:xfrm>
        </p:grpSpPr>
        <p:pic>
          <p:nvPicPr>
            <p:cNvPr id="5128"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512" y="4458800"/>
              <a:ext cx="53244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6066098"/>
              <a:ext cx="2761128" cy="20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432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096000" cy="762000"/>
          </a:xfrm>
        </p:spPr>
        <p:txBody>
          <a:bodyPr/>
          <a:lstStyle/>
          <a:p>
            <a:pPr algn="l"/>
            <a:r>
              <a:rPr lang="en-US" sz="2600" b="1" dirty="0" smtClean="0"/>
              <a:t>Quality Control in Biomarker Development</a:t>
            </a:r>
            <a:endParaRPr lang="en-US" sz="2600" b="1" dirty="0"/>
          </a:p>
        </p:txBody>
      </p:sp>
      <p:sp>
        <p:nvSpPr>
          <p:cNvPr id="8" name="AutoShape 2" descr="data:image/jpeg;base64,/9j/4AAQSkZJRgABAQAAAQABAAD/2wCEAAkGBwgHBgkIBwgKCgkLDRYPDQwMDRsUFRAWIB0iIiAdHx8kKDQsJCYxJx8fLT0tMTU3Ojo6Iys/RD84QzQ5OjcBCgoKDQwNGg8PGjclHyU3Nzc3Nzc3Nzc3Nzc3Nzc3Nzc3Nzc3Nzc3Nzc3Nzc3Nzc3Nzc3Nzc3Nzc3Nzc3Nzc3N//AABEIANoAWQMBIgACEQEDEQH/xAAcAAACAgMBAQAAAAAAAAAAAAAABQYHAQMEAgj/xABDEAABAwICBAkIBwcFAAAAAAABAAIDBBEFIQYHEjEyNkFxcnSxssEiI1Fhc3WB0RMzNEKRocIUJFJiY2SCF1OD0uH/xAAZAQADAQEBAAAAAAAAAAAAAAAAAQIEAwX/xAAiEQEBAAICAgEFAQAAAAAAAAAAAQIxAzIRIRIEEyJBUTP/2gAMAwEAAhEDEQA/ALxQhCAEIUf010lborgwxB9M6p2pmxCMP2czfO9vUnJ5viC3wkCFUjdaWKVh/d6Klpwd1yXn8cuxJse1l6T0NZE2nqqfYdHtFjqcEXv+K6/YzR9zFeiFQ9Prh0kYPO0+HS/8Tm/qVo4FpjRYhFE2stS1D2g+UfIJPoPzU3iyns5nKk6FgEG1je6yuaghCEAIQhACr7XdxOi69H2OVgqvdd/E6Lr0fdcr4+8Tn1qqMIO5cWlOddD6ovErqwrkXJpKb10fsh2lehdM80Vt3KxGu8xGDu+jaPyVesU7jf5lnRCmHF0aKEu0cw4kkn6Ab02SfRA30Zw0/wBAJwvPy3WiaCEISMIQhACrzXhxPg69H3Xqw1XevDifT9fj7r1fH3iM+tVNhZyC4tI/t0fs/Ersw3gj1BcWkP22L2fiVvy04TTiZwfgpgyS0LeiFEGblI2yeQOZScX1oWb6K4Yf6ATpI9CDfRLCj/bhPFgy3WiaCEISMIQhACrvXjxQp+vx916sRV1ry4oU3vCPuvV8feJz61UuGnyRzLh0gP77F7MdpXbh3BC4MeP77H7MdpW+6Zo0M3JxteSLehJ2bky2slCo+htAzfQ/CT/bhPlH9AOJuE9XCkCw5brRNBCEJGEIQgBV1rz4oUvvCPuPViqutefFGl94R9x6vj7xOfWqiw/grhxw3rY/ZjtXdh/AS/G/trOgO1b7pmjVHuXW5+S4oyut2YUKj6M1eG+hWD9XHapEo5q74lYP1cdpUjWHLdaJoIQhIwhCEAKudenFGk94R9x6sZVxr14pUnvCPuPV8feJz61UmH8BLscyrmdAdqY4f9X8Etxw3rm9ALfdM0aGFdd7LhYcl0vdmVCn0jq5N9CMHP8AbjtKkijWrfiNg3Vx2lSVYct1omghCEjCEIQAq4168UqT3jH3Hqx1W+vbilR+8WdyRXx94nPrVS4dwPglWOfbh0AmeG8H4JVjRvXHohb8tM0aIzdb3HMlcjHWI51veVBvpfVob6C4N1fxKkyi+rHiFgvV/EqULDl2rTNBCEJGEIQgMKt9e/FKj94M7j1ZCrbXxxSo/eDO5Ir4+8Tn1qpMN4J5kpxj7aeiE1w42YleL51ht/Ct90yuMLa9y1ALc6M2UG+l9V/EHBer+JUpUV1XZaA4L7D9RUqWHLtWrHQQhCRhCEIDnq6uOl2fpA47V7WUN1g4a3S3CIaCKc0xiqGzbbmbQNmuFrX/AJlI8e3w/wCXgk7ytnDxY/GZftzyv6Vu3V5W0+UeI0r+k17ewFLa3V/iD5g5+IYe24sM5D+hWjIUqxDhR8x8F38OfxivP9PKrlxahy3+TJ/1XZHq/NwJsYgAuB5uBx7VJ6iIzxhokdHne7bZ+o3BWaOnNOTeaSTaIyfbL8kfGF4iUaP1T8CwelwynYySKnZsNc8naOfLkmQ0im+9Tx/BxSVCm8GH8X8qnTCXMafSLrK8RfVs6IXted4dmUIQgE+PHyoPj4JM9OMe4cPMfBKHhehw/wCccstuaRKsR4TOYptIMkpxLhs+K6E5Atz2hj2AEm/MtUTDK7ZBsQCd2+y3VDCyRgLy/kzG6xQRoCs7S1grJKpKex8BvMF6XmPgN5l6XktDKEJdW4xS0kropHHbBA3G2YunJb6hufHfrYeiUpeF1V1SaxzXtqYGWvYOYT4hchE3JLSSf5lvzW/j/HGSuV91qkbkk+KCz2fFO3Nm+82mA9VR/wCJZiUZfbKLaAOTZL9ivzKVL6Vt3bYJLm/cabO5wvVRw4zsPYDuDzc71poyXStLA0m1/KOQy3rbV7X0jDIWFxyJZy58qZGF1hzl52l4Lsxzp/olkM4LeZZWGcEcyyvKruyobpIWNxGV0jg1jHNc5ztwAbvUyVX62pNigrgXmNhdGHOA5LbvibD4rv8AT9k56J6zT7DBK+OmZNM2M2Lg23o3X3711YRjVNjsEktHNYxmz4nMs5vo5fQqmxCrqjStlbHamvstGV0x0GxOZ2O3bBss/ZSx+xltHaFibnfyLRc7L4qJ7WNVOuCHWJa4i9t+QTCmPm4bfwHwSgyOkjLnNLSXnI8wTSlPm4T/ACfJdYVclCXF7Wh4aNk3JF8rZrfUSCR8dpGvtytbs53XLQvDJmlxa0WPlEXtkt9RLtyR+ebLbla21s0AwuvN/KbzryXLy13nGdIJ3RLObuCygbgheU0MqA6bxRT1VRBUMEkUuy17TygtU+UO0qwyuqa58lPTPkYS2xbY7gu3BZMvac56VBimr2oY/YosSY6lObWzAhzfwyP5Lfh+BtwSMQwB0s7yDLMRa/qHoCnOJ01RDE36aCWM2+8whIcjLcnP0XWz8a4yeG1zXNjYXnyj60zpXebh6HySuoeNlue66bYVSVNcIG0kL5PJzIGQ3bzyJz1s77pMHrbG67286kLNA8TcLuqaRvqu4+C7KfQGUEGfEWgjkZFftKj72H9P40nLsk3wvR2trHMllH7PFcG7xmeYfNSjDcDo8Ps9jfpJv9x+Z+HoTNcM/qfPrFcw/oG5CyhZlhCEIAWiSkppfrKeF/SYCt6EBxDCcOBuKClv7JvyXWyNkbQyNjWtG4NFgvSEeQEIQgBCEIAQh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 name="Content Placeholder 2"/>
          <p:cNvSpPr>
            <a:spLocks noGrp="1"/>
          </p:cNvSpPr>
          <p:nvPr>
            <p:ph idx="1"/>
          </p:nvPr>
        </p:nvSpPr>
        <p:spPr>
          <a:xfrm>
            <a:off x="307975" y="2027237"/>
            <a:ext cx="8229600" cy="4525963"/>
          </a:xfrm>
        </p:spPr>
        <p:txBody>
          <a:bodyPr/>
          <a:lstStyle/>
          <a:p>
            <a:pPr>
              <a:buFont typeface="Wingdings" panose="05000000000000000000" pitchFamily="2" charset="2"/>
              <a:buChar char="ü"/>
            </a:pPr>
            <a:r>
              <a:rPr lang="en-US" i="1" dirty="0" smtClean="0"/>
              <a:t> Clinical Chemistry</a:t>
            </a:r>
          </a:p>
          <a:p>
            <a:pPr>
              <a:buFont typeface="Wingdings" panose="05000000000000000000" pitchFamily="2" charset="2"/>
              <a:buChar char="ü"/>
            </a:pPr>
            <a:r>
              <a:rPr lang="en-US" i="1" dirty="0" smtClean="0"/>
              <a:t> Clinical Chemistry &amp; Laboratory Medicine</a:t>
            </a:r>
          </a:p>
          <a:p>
            <a:pPr>
              <a:buFont typeface="Wingdings" panose="05000000000000000000" pitchFamily="2" charset="2"/>
              <a:buChar char="ü"/>
            </a:pPr>
            <a:r>
              <a:rPr lang="en-US" i="1" dirty="0" smtClean="0"/>
              <a:t> Transfusion</a:t>
            </a:r>
          </a:p>
          <a:p>
            <a:pPr>
              <a:buFont typeface="Wingdings" panose="05000000000000000000" pitchFamily="2" charset="2"/>
              <a:buChar char="ü"/>
            </a:pPr>
            <a:r>
              <a:rPr lang="en-US" i="1" dirty="0" smtClean="0"/>
              <a:t> American Journal of Hematology</a:t>
            </a:r>
          </a:p>
          <a:p>
            <a:pPr>
              <a:buFont typeface="Wingdings" panose="05000000000000000000" pitchFamily="2" charset="2"/>
              <a:buChar char="ü"/>
            </a:pPr>
            <a:r>
              <a:rPr lang="en-US" i="1" dirty="0" smtClean="0"/>
              <a:t> Annals of Clinical </a:t>
            </a:r>
            <a:r>
              <a:rPr lang="en-US" i="1" dirty="0" err="1" smtClean="0"/>
              <a:t>Biochemisty</a:t>
            </a:r>
            <a:endParaRPr lang="en-US" i="1" dirty="0" smtClean="0"/>
          </a:p>
          <a:p>
            <a:pPr>
              <a:buFont typeface="Wingdings" panose="05000000000000000000" pitchFamily="2" charset="2"/>
              <a:buChar char="ü"/>
            </a:pPr>
            <a:r>
              <a:rPr lang="en-US" i="1" dirty="0" smtClean="0"/>
              <a:t> </a:t>
            </a:r>
            <a:r>
              <a:rPr lang="en-US" i="1" dirty="0" err="1" smtClean="0"/>
              <a:t>Clinica</a:t>
            </a:r>
            <a:r>
              <a:rPr lang="en-US" i="1" dirty="0" smtClean="0"/>
              <a:t> </a:t>
            </a:r>
            <a:r>
              <a:rPr lang="en-US" i="1" dirty="0" err="1" smtClean="0"/>
              <a:t>Chimica</a:t>
            </a:r>
            <a:r>
              <a:rPr lang="en-US" i="1" dirty="0" smtClean="0"/>
              <a:t> </a:t>
            </a:r>
            <a:r>
              <a:rPr lang="en-US" i="1" dirty="0" err="1" smtClean="0"/>
              <a:t>Acta</a:t>
            </a:r>
            <a:endParaRPr lang="en-US" i="1" dirty="0" smtClean="0"/>
          </a:p>
          <a:p>
            <a:pPr>
              <a:buFont typeface="Wingdings" panose="05000000000000000000" pitchFamily="2" charset="2"/>
              <a:buChar char="ü"/>
            </a:pPr>
            <a:r>
              <a:rPr lang="en-US" i="1" dirty="0" smtClean="0"/>
              <a:t> Clinical Biochemistry</a:t>
            </a:r>
            <a:endParaRPr lang="en-US" i="1" dirty="0"/>
          </a:p>
        </p:txBody>
      </p:sp>
      <p:sp>
        <p:nvSpPr>
          <p:cNvPr id="19" name="Title 1"/>
          <p:cNvSpPr txBox="1">
            <a:spLocks/>
          </p:cNvSpPr>
          <p:nvPr/>
        </p:nvSpPr>
        <p:spPr bwMode="auto">
          <a:xfrm>
            <a:off x="0" y="914400"/>
            <a:ext cx="922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800" b="1" u="sng" dirty="0" smtClean="0">
                <a:solidFill>
                  <a:srgbClr val="970338"/>
                </a:solidFill>
              </a:rPr>
              <a:t>Journals that Now Require Documentation of </a:t>
            </a:r>
            <a:r>
              <a:rPr lang="en-US" sz="2800" b="1" u="sng" dirty="0" err="1" smtClean="0">
                <a:solidFill>
                  <a:srgbClr val="970338"/>
                </a:solidFill>
              </a:rPr>
              <a:t>Biospecimen</a:t>
            </a:r>
            <a:r>
              <a:rPr lang="en-US" sz="2800" b="1" u="sng" dirty="0" smtClean="0">
                <a:solidFill>
                  <a:srgbClr val="970338"/>
                </a:solidFill>
              </a:rPr>
              <a:t> Handling Conditions in Manuscript Submissions</a:t>
            </a:r>
            <a:endParaRPr lang="en-US" sz="2800" b="1" u="sng" dirty="0">
              <a:solidFill>
                <a:srgbClr val="970338"/>
              </a:solidFill>
            </a:endParaRPr>
          </a:p>
        </p:txBody>
      </p:sp>
    </p:spTree>
    <p:extLst>
      <p:ext uri="{BB962C8B-B14F-4D97-AF65-F5344CB8AC3E}">
        <p14:creationId xmlns:p14="http://schemas.microsoft.com/office/powerpoint/2010/main" val="167263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096000" cy="762000"/>
          </a:xfrm>
        </p:spPr>
        <p:txBody>
          <a:bodyPr/>
          <a:lstStyle/>
          <a:p>
            <a:pPr algn="l"/>
            <a:r>
              <a:rPr lang="en-US" sz="2600" b="1" dirty="0" smtClean="0"/>
              <a:t>Quality Control in Biomarker Development</a:t>
            </a:r>
            <a:endParaRPr lang="en-US" sz="2600" b="1" dirty="0"/>
          </a:p>
        </p:txBody>
      </p:sp>
      <p:sp>
        <p:nvSpPr>
          <p:cNvPr id="8" name="AutoShape 2" descr="data:image/jpeg;base64,/9j/4AAQSkZJRgABAQAAAQABAAD/2wCEAAkGBwgHBgkIBwgKCgkLDRYPDQwMDRsUFRAWIB0iIiAdHx8kKDQsJCYxJx8fLT0tMTU3Ojo6Iys/RD84QzQ5OjcBCgoKDQwNGg8PGjclHyU3Nzc3Nzc3Nzc3Nzc3Nzc3Nzc3Nzc3Nzc3Nzc3Nzc3Nzc3Nzc3Nzc3Nzc3Nzc3Nzc3N//AABEIANoAWQMBIgACEQEDEQH/xAAcAAACAgMBAQAAAAAAAAAAAAAABQYHAQMEAgj/xABDEAABAwICBAkIBwcFAAAAAAABAAIDBBEFIQYHEjEyNkFxcnSxssEiI1Fhc3WB0RMzNEKRocIUJFJiY2SCF1OD0uH/xAAZAQADAQEBAAAAAAAAAAAAAAAAAQIEAwX/xAAiEQEBAAICAgEFAQAAAAAAAAAAAQIxAzIRIRIEEyJBUTP/2gAMAwEAAhEDEQA/ALxQhCAEIUf010lborgwxB9M6p2pmxCMP2czfO9vUnJ5viC3wkCFUjdaWKVh/d6Klpwd1yXn8cuxJse1l6T0NZE2nqqfYdHtFjqcEXv+K6/YzR9zFeiFQ9Prh0kYPO0+HS/8Tm/qVo4FpjRYhFE2stS1D2g+UfIJPoPzU3iyns5nKk6FgEG1je6yuaghCEAIQhACr7XdxOi69H2OVgqvdd/E6Lr0fdcr4+8Tn1qqMIO5cWlOddD6ovErqwrkXJpKb10fsh2lehdM80Vt3KxGu8xGDu+jaPyVesU7jf5lnRCmHF0aKEu0cw4kkn6Ab02SfRA30Zw0/wBAJwvPy3WiaCEISMIQhACrzXhxPg69H3Xqw1XevDifT9fj7r1fH3iM+tVNhZyC4tI/t0fs/Ersw3gj1BcWkP22L2fiVvy04TTiZwfgpgyS0LeiFEGblI2yeQOZScX1oWb6K4Yf6ATpI9CDfRLCj/bhPFgy3WiaCEISMIQhACrvXjxQp+vx916sRV1ry4oU3vCPuvV8feJz61UuGnyRzLh0gP77F7MdpXbh3BC4MeP77H7MdpW+6Zo0M3JxteSLehJ2bky2slCo+htAzfQ/CT/bhPlH9AOJuE9XCkCw5brRNBCEJGEIQgBV1rz4oUvvCPuPViqutefFGl94R9x6vj7xOfWqiw/grhxw3rY/ZjtXdh/AS/G/trOgO1b7pmjVHuXW5+S4oyut2YUKj6M1eG+hWD9XHapEo5q74lYP1cdpUjWHLdaJoIQhIwhCEAKudenFGk94R9x6sZVxr14pUnvCPuPV8feJz61UmH8BLscyrmdAdqY4f9X8Etxw3rm9ALfdM0aGFdd7LhYcl0vdmVCn0jq5N9CMHP8AbjtKkijWrfiNg3Vx2lSVYct1omghCEjCEIQAq4168UqT3jH3Hqx1W+vbilR+8WdyRXx94nPrVS4dwPglWOfbh0AmeG8H4JVjRvXHohb8tM0aIzdb3HMlcjHWI51veVBvpfVob6C4N1fxKkyi+rHiFgvV/EqULDl2rTNBCEJGEIQgMKt9e/FKj94M7j1ZCrbXxxSo/eDO5Ir4+8Tn1qpMN4J5kpxj7aeiE1w42YleL51ht/Ct90yuMLa9y1ALc6M2UG+l9V/EHBer+JUpUV1XZaA4L7D9RUqWHLtWrHQQhCRhCEIDnq6uOl2fpA47V7WUN1g4a3S3CIaCKc0xiqGzbbmbQNmuFrX/AJlI8e3w/wCXgk7ytnDxY/GZftzyv6Vu3V5W0+UeI0r+k17ewFLa3V/iD5g5+IYe24sM5D+hWjIUqxDhR8x8F38OfxivP9PKrlxahy3+TJ/1XZHq/NwJsYgAuB5uBx7VJ6iIzxhokdHne7bZ+o3BWaOnNOTeaSTaIyfbL8kfGF4iUaP1T8CwelwynYySKnZsNc8naOfLkmQ0im+9Tx/BxSVCm8GH8X8qnTCXMafSLrK8RfVs6IXted4dmUIQgE+PHyoPj4JM9OMe4cPMfBKHhehw/wCccstuaRKsR4TOYptIMkpxLhs+K6E5Atz2hj2AEm/MtUTDK7ZBsQCd2+y3VDCyRgLy/kzG6xQRoCs7S1grJKpKex8BvMF6XmPgN5l6XktDKEJdW4xS0kropHHbBA3G2YunJb6hufHfrYeiUpeF1V1SaxzXtqYGWvYOYT4hchE3JLSSf5lvzW/j/HGSuV91qkbkk+KCz2fFO3Nm+82mA9VR/wCJZiUZfbKLaAOTZL9ivzKVL6Vt3bYJLm/cabO5wvVRw4zsPYDuDzc71poyXStLA0m1/KOQy3rbV7X0jDIWFxyJZy58qZGF1hzl52l4Lsxzp/olkM4LeZZWGcEcyyvKruyobpIWNxGV0jg1jHNc5ztwAbvUyVX62pNigrgXmNhdGHOA5LbvibD4rv8AT9k56J6zT7DBK+OmZNM2M2Lg23o3X3711YRjVNjsEktHNYxmz4nMs5vo5fQqmxCrqjStlbHamvstGV0x0GxOZ2O3bBss/ZSx+xltHaFibnfyLRc7L4qJ7WNVOuCHWJa4i9t+QTCmPm4bfwHwSgyOkjLnNLSXnI8wTSlPm4T/ACfJdYVclCXF7Wh4aNk3JF8rZrfUSCR8dpGvtytbs53XLQvDJmlxa0WPlEXtkt9RLtyR+ebLbla21s0AwuvN/KbzryXLy13nGdIJ3RLObuCygbgheU0MqA6bxRT1VRBUMEkUuy17TygtU+UO0qwyuqa58lPTPkYS2xbY7gu3BZMvac56VBimr2oY/YosSY6lObWzAhzfwyP5Lfh+BtwSMQwB0s7yDLMRa/qHoCnOJ01RDE36aCWM2+8whIcjLcnP0XWz8a4yeG1zXNjYXnyj60zpXebh6HySuoeNlue66bYVSVNcIG0kL5PJzIGQ3bzyJz1s77pMHrbG67286kLNA8TcLuqaRvqu4+C7KfQGUEGfEWgjkZFftKj72H9P40nLsk3wvR2trHMllH7PFcG7xmeYfNSjDcDo8Ps9jfpJv9x+Z+HoTNcM/qfPrFcw/oG5CyhZlhCEIAWiSkppfrKeF/SYCt6EBxDCcOBuKClv7JvyXWyNkbQyNjWtG4NFgvSEeQEIQgBCEIAQh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 name="Content Placeholder 2"/>
          <p:cNvSpPr>
            <a:spLocks noGrp="1"/>
          </p:cNvSpPr>
          <p:nvPr>
            <p:ph idx="1"/>
          </p:nvPr>
        </p:nvSpPr>
        <p:spPr>
          <a:xfrm>
            <a:off x="155575" y="1447800"/>
            <a:ext cx="8836025" cy="4525963"/>
          </a:xfrm>
        </p:spPr>
        <p:txBody>
          <a:bodyPr/>
          <a:lstStyle/>
          <a:p>
            <a:pPr>
              <a:spcAft>
                <a:spcPts val="1200"/>
              </a:spcAft>
              <a:buFont typeface="Wingdings" panose="05000000000000000000" pitchFamily="2" charset="2"/>
              <a:buChar char="Ø"/>
            </a:pPr>
            <a:r>
              <a:rPr lang="en-US" sz="2800" dirty="0" smtClean="0"/>
              <a:t> In 2014, of 455 NCI-sponsored grants, 287 relied on the use of pre-existing </a:t>
            </a:r>
            <a:r>
              <a:rPr lang="en-US" sz="2800" dirty="0" err="1" smtClean="0"/>
              <a:t>biospecimens</a:t>
            </a:r>
            <a:r>
              <a:rPr lang="en-US" sz="2800" dirty="0" smtClean="0"/>
              <a:t> </a:t>
            </a:r>
            <a:r>
              <a:rPr lang="en-US" sz="2400" baseline="30000" dirty="0" smtClean="0"/>
              <a:t>1</a:t>
            </a:r>
            <a:endParaRPr lang="en-US" sz="2800" baseline="30000" dirty="0" smtClean="0"/>
          </a:p>
          <a:p>
            <a:pPr>
              <a:spcAft>
                <a:spcPts val="1200"/>
              </a:spcAft>
              <a:buFont typeface="Wingdings" panose="05000000000000000000" pitchFamily="2" charset="2"/>
              <a:buChar char="Ø"/>
            </a:pPr>
            <a:r>
              <a:rPr lang="en-US" sz="2800" dirty="0"/>
              <a:t>N</a:t>
            </a:r>
            <a:r>
              <a:rPr lang="en-US" sz="2800" dirty="0" smtClean="0"/>
              <a:t>o </a:t>
            </a:r>
            <a:r>
              <a:rPr lang="en-US" sz="2800" dirty="0"/>
              <a:t>empirical, objective </a:t>
            </a:r>
            <a:r>
              <a:rPr lang="en-US" sz="2800" dirty="0" smtClean="0"/>
              <a:t>QA criteria/thresholds </a:t>
            </a:r>
            <a:r>
              <a:rPr lang="en-US" sz="2800" dirty="0" smtClean="0"/>
              <a:t>exist for </a:t>
            </a:r>
            <a:r>
              <a:rPr lang="en-US" sz="2800" dirty="0"/>
              <a:t>establishing </a:t>
            </a:r>
            <a:r>
              <a:rPr lang="en-US" sz="2800" dirty="0" smtClean="0"/>
              <a:t>the integrity of pre-existing samples employed in </a:t>
            </a:r>
            <a:r>
              <a:rPr lang="en-US" sz="2800" dirty="0" smtClean="0"/>
              <a:t>NCI-sponsored </a:t>
            </a:r>
            <a:r>
              <a:rPr lang="en-US" sz="2800" dirty="0" smtClean="0"/>
              <a:t>research.</a:t>
            </a:r>
          </a:p>
          <a:p>
            <a:pPr>
              <a:spcAft>
                <a:spcPts val="1200"/>
              </a:spcAft>
              <a:buFont typeface="Wingdings" panose="05000000000000000000" pitchFamily="2" charset="2"/>
              <a:buChar char="Ø"/>
            </a:pPr>
            <a:r>
              <a:rPr lang="en-US" sz="2800" dirty="0" smtClean="0"/>
              <a:t>Best </a:t>
            </a:r>
            <a:r>
              <a:rPr lang="en-US" sz="2800" dirty="0" smtClean="0"/>
              <a:t>Practice: Use samples collected under good SOPs and by experienced PIs…</a:t>
            </a:r>
          </a:p>
          <a:p>
            <a:pPr marL="457200" lvl="1" indent="0">
              <a:spcAft>
                <a:spcPts val="1200"/>
              </a:spcAft>
              <a:buNone/>
            </a:pPr>
            <a:r>
              <a:rPr lang="en-US" dirty="0" smtClean="0"/>
              <a:t> … Is that good enough?!</a:t>
            </a:r>
            <a:endParaRPr lang="en-US" dirty="0"/>
          </a:p>
        </p:txBody>
      </p:sp>
      <p:sp>
        <p:nvSpPr>
          <p:cNvPr id="19" name="Title 1"/>
          <p:cNvSpPr txBox="1">
            <a:spLocks/>
          </p:cNvSpPr>
          <p:nvPr/>
        </p:nvSpPr>
        <p:spPr bwMode="auto">
          <a:xfrm>
            <a:off x="0" y="685800"/>
            <a:ext cx="922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200" b="1" u="sng" dirty="0" smtClean="0">
                <a:solidFill>
                  <a:srgbClr val="970338"/>
                </a:solidFill>
              </a:rPr>
              <a:t>NIH-Sponsored Research</a:t>
            </a:r>
            <a:endParaRPr lang="en-US" sz="3200" b="1" u="sng" dirty="0">
              <a:solidFill>
                <a:srgbClr val="970338"/>
              </a:solidFill>
            </a:endParaRPr>
          </a:p>
        </p:txBody>
      </p:sp>
      <p:sp>
        <p:nvSpPr>
          <p:cNvPr id="4" name="Rectangle 3"/>
          <p:cNvSpPr/>
          <p:nvPr/>
        </p:nvSpPr>
        <p:spPr>
          <a:xfrm>
            <a:off x="68036" y="6291590"/>
            <a:ext cx="4572000" cy="261610"/>
          </a:xfrm>
          <a:prstGeom prst="rect">
            <a:avLst/>
          </a:prstGeom>
        </p:spPr>
        <p:txBody>
          <a:bodyPr>
            <a:spAutoFit/>
          </a:bodyPr>
          <a:lstStyle/>
          <a:p>
            <a:pPr algn="l"/>
            <a:r>
              <a:rPr lang="en-US" sz="1100" dirty="0" smtClean="0">
                <a:solidFill>
                  <a:schemeClr val="tx1"/>
                </a:solidFill>
                <a:ea typeface="Calibri" panose="020F0502020204030204" pitchFamily="34" charset="0"/>
              </a:rPr>
              <a:t>1. Carrick </a:t>
            </a:r>
            <a:r>
              <a:rPr lang="en-US" sz="1100" dirty="0">
                <a:solidFill>
                  <a:schemeClr val="tx1"/>
                </a:solidFill>
                <a:ea typeface="Calibri" panose="020F0502020204030204" pitchFamily="34" charset="0"/>
              </a:rPr>
              <a:t>DM, </a:t>
            </a:r>
            <a:r>
              <a:rPr lang="en-US" sz="1100" dirty="0" smtClean="0">
                <a:solidFill>
                  <a:schemeClr val="tx1"/>
                </a:solidFill>
                <a:ea typeface="Calibri" panose="020F0502020204030204" pitchFamily="34" charset="0"/>
              </a:rPr>
              <a:t>et al. </a:t>
            </a:r>
            <a:r>
              <a:rPr lang="en-US" sz="1100" i="1" dirty="0" err="1">
                <a:solidFill>
                  <a:schemeClr val="tx1"/>
                </a:solidFill>
                <a:ea typeface="Calibri" panose="020F0502020204030204" pitchFamily="34" charset="0"/>
              </a:rPr>
              <a:t>Biopreserv</a:t>
            </a:r>
            <a:r>
              <a:rPr lang="en-US" sz="1100" i="1" dirty="0">
                <a:solidFill>
                  <a:schemeClr val="tx1"/>
                </a:solidFill>
                <a:ea typeface="Calibri" panose="020F0502020204030204" pitchFamily="34" charset="0"/>
              </a:rPr>
              <a:t> Biobank </a:t>
            </a:r>
            <a:r>
              <a:rPr lang="en-US" sz="1100" dirty="0">
                <a:solidFill>
                  <a:schemeClr val="tx1"/>
                </a:solidFill>
                <a:ea typeface="Calibri" panose="020F0502020204030204" pitchFamily="34" charset="0"/>
              </a:rPr>
              <a:t>2014, </a:t>
            </a:r>
            <a:r>
              <a:rPr lang="en-US" sz="1100" b="1" dirty="0">
                <a:solidFill>
                  <a:schemeClr val="tx1"/>
                </a:solidFill>
                <a:ea typeface="Calibri" panose="020F0502020204030204" pitchFamily="34" charset="0"/>
              </a:rPr>
              <a:t>12</a:t>
            </a:r>
            <a:r>
              <a:rPr lang="en-US" sz="1100" dirty="0">
                <a:solidFill>
                  <a:schemeClr val="tx1"/>
                </a:solidFill>
                <a:ea typeface="Calibri" panose="020F0502020204030204" pitchFamily="34" charset="0"/>
              </a:rPr>
              <a:t>(4):240-245.</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5715000" y="4833257"/>
            <a:ext cx="2090057" cy="1567543"/>
          </a:xfrm>
          <a:prstGeom prst="rect">
            <a:avLst/>
          </a:prstGeom>
        </p:spPr>
      </p:pic>
    </p:spTree>
    <p:extLst>
      <p:ext uri="{BB962C8B-B14F-4D97-AF65-F5344CB8AC3E}">
        <p14:creationId xmlns:p14="http://schemas.microsoft.com/office/powerpoint/2010/main" val="4981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0" y="1143000"/>
            <a:ext cx="9143999" cy="4648200"/>
          </a:xfrm>
        </p:spPr>
        <p:txBody>
          <a:bodyPr/>
          <a:lstStyle/>
          <a:p>
            <a:pPr>
              <a:spcBef>
                <a:spcPts val="0"/>
              </a:spcBef>
              <a:spcAft>
                <a:spcPts val="600"/>
              </a:spcAft>
            </a:pPr>
            <a:r>
              <a:rPr lang="en-US" sz="2000" dirty="0" smtClean="0"/>
              <a:t>Type of blood collection tube</a:t>
            </a:r>
          </a:p>
          <a:p>
            <a:pPr>
              <a:spcBef>
                <a:spcPts val="0"/>
              </a:spcBef>
              <a:spcAft>
                <a:spcPts val="600"/>
              </a:spcAft>
            </a:pPr>
            <a:r>
              <a:rPr lang="en-US" sz="2000" dirty="0" smtClean="0"/>
              <a:t>Extravascular hemolysis resulting from poor phlebotomy technique(s)</a:t>
            </a:r>
          </a:p>
          <a:p>
            <a:pPr>
              <a:spcBef>
                <a:spcPts val="0"/>
              </a:spcBef>
              <a:spcAft>
                <a:spcPts val="600"/>
              </a:spcAft>
            </a:pPr>
            <a:r>
              <a:rPr lang="en-US" sz="2000" dirty="0" smtClean="0"/>
              <a:t>Improper tube filling</a:t>
            </a:r>
          </a:p>
          <a:p>
            <a:pPr>
              <a:spcBef>
                <a:spcPts val="0"/>
              </a:spcBef>
              <a:spcAft>
                <a:spcPts val="600"/>
              </a:spcAft>
            </a:pPr>
            <a:r>
              <a:rPr lang="en-US" sz="2000" dirty="0" smtClean="0"/>
              <a:t>Improper number of tube inversions post-fill</a:t>
            </a:r>
          </a:p>
          <a:p>
            <a:pPr>
              <a:spcBef>
                <a:spcPts val="0"/>
              </a:spcBef>
              <a:spcAft>
                <a:spcPts val="600"/>
              </a:spcAft>
            </a:pPr>
            <a:r>
              <a:rPr lang="en-US" sz="2000" dirty="0" smtClean="0"/>
              <a:t>Pre-centrifugation delay</a:t>
            </a:r>
          </a:p>
          <a:p>
            <a:pPr>
              <a:spcBef>
                <a:spcPts val="0"/>
              </a:spcBef>
              <a:spcAft>
                <a:spcPts val="600"/>
              </a:spcAft>
            </a:pPr>
            <a:r>
              <a:rPr lang="en-US" sz="2000" dirty="0" smtClean="0"/>
              <a:t>Post-centrifugation delay</a:t>
            </a:r>
          </a:p>
          <a:p>
            <a:pPr>
              <a:spcBef>
                <a:spcPts val="0"/>
              </a:spcBef>
              <a:spcAft>
                <a:spcPts val="600"/>
              </a:spcAft>
            </a:pPr>
            <a:r>
              <a:rPr lang="en-US" sz="2000" b="1" dirty="0" smtClean="0"/>
              <a:t>Improper storage temperature (&gt; -30 </a:t>
            </a:r>
            <a:r>
              <a:rPr lang="en-US" sz="2000" b="1" dirty="0"/>
              <a:t>°C</a:t>
            </a:r>
            <a:r>
              <a:rPr lang="en-US" sz="2000" b="1" dirty="0" smtClean="0"/>
              <a:t>)</a:t>
            </a:r>
          </a:p>
          <a:p>
            <a:pPr lvl="1">
              <a:spcBef>
                <a:spcPts val="0"/>
              </a:spcBef>
              <a:spcAft>
                <a:spcPts val="600"/>
              </a:spcAft>
              <a:buFont typeface="Arial" panose="020B0604020202020204" pitchFamily="34" charset="0"/>
              <a:buChar char="•"/>
            </a:pPr>
            <a:r>
              <a:rPr lang="en-US" sz="1800" b="1" dirty="0" smtClean="0"/>
              <a:t>But -20 </a:t>
            </a:r>
            <a:r>
              <a:rPr lang="en-US" sz="1800" b="1" dirty="0"/>
              <a:t>°</a:t>
            </a:r>
            <a:r>
              <a:rPr lang="en-US" sz="1800" b="1" dirty="0" smtClean="0"/>
              <a:t>C lab freezers are common</a:t>
            </a:r>
          </a:p>
          <a:p>
            <a:pPr lvl="1">
              <a:spcBef>
                <a:spcPts val="0"/>
              </a:spcBef>
              <a:spcAft>
                <a:spcPts val="600"/>
              </a:spcAft>
              <a:buFont typeface="Arial" panose="020B0604020202020204" pitchFamily="34" charset="0"/>
              <a:buChar char="•"/>
            </a:pPr>
            <a:r>
              <a:rPr lang="en-US" sz="1800" b="1" dirty="0" smtClean="0"/>
              <a:t>Plasma/serum </a:t>
            </a:r>
            <a:r>
              <a:rPr lang="en-US" sz="1800" b="1" i="1" dirty="0"/>
              <a:t>appears</a:t>
            </a:r>
            <a:r>
              <a:rPr lang="en-US" sz="1800" b="1" dirty="0"/>
              <a:t> frozen at </a:t>
            </a:r>
            <a:r>
              <a:rPr lang="en-US" sz="1800" b="1" dirty="0" smtClean="0"/>
              <a:t>-20 </a:t>
            </a:r>
            <a:r>
              <a:rPr lang="en-US" sz="1800" b="1" dirty="0"/>
              <a:t>°</a:t>
            </a:r>
            <a:r>
              <a:rPr lang="en-US" sz="1800" b="1" dirty="0" smtClean="0"/>
              <a:t>C</a:t>
            </a:r>
            <a:endParaRPr lang="en-US" sz="1800" b="1" dirty="0" smtClean="0"/>
          </a:p>
          <a:p>
            <a:pPr>
              <a:spcBef>
                <a:spcPts val="0"/>
              </a:spcBef>
              <a:spcAft>
                <a:spcPts val="600"/>
              </a:spcAft>
            </a:pPr>
            <a:r>
              <a:rPr lang="en-US" sz="2000" dirty="0" smtClean="0"/>
              <a:t>Freeze-thaw cycles</a:t>
            </a:r>
          </a:p>
          <a:p>
            <a:pPr>
              <a:spcBef>
                <a:spcPts val="0"/>
              </a:spcBef>
              <a:spcAft>
                <a:spcPts val="600"/>
              </a:spcAft>
            </a:pPr>
            <a:r>
              <a:rPr lang="en-US" sz="2000" b="1" dirty="0" smtClean="0"/>
              <a:t>Exposure to the thawed state </a:t>
            </a:r>
            <a:r>
              <a:rPr lang="en-US" sz="2000" b="1" dirty="0"/>
              <a:t>(&gt; -30 °C </a:t>
            </a:r>
            <a:r>
              <a:rPr lang="en-US" sz="2000" b="1" dirty="0" smtClean="0"/>
              <a:t>) for any reason</a:t>
            </a:r>
          </a:p>
          <a:p>
            <a:pPr lvl="1">
              <a:spcBef>
                <a:spcPts val="0"/>
              </a:spcBef>
              <a:spcAft>
                <a:spcPts val="600"/>
              </a:spcAft>
            </a:pPr>
            <a:r>
              <a:rPr lang="en-US" sz="1800" dirty="0" smtClean="0"/>
              <a:t>Collection </a:t>
            </a:r>
            <a:r>
              <a:rPr lang="en-US" sz="1800" dirty="0"/>
              <a:t>at a site that lacks a -80 °C freezer or liquid nitrogen storage</a:t>
            </a:r>
          </a:p>
          <a:p>
            <a:pPr lvl="1">
              <a:spcBef>
                <a:spcPts val="0"/>
              </a:spcBef>
              <a:spcAft>
                <a:spcPts val="600"/>
              </a:spcAft>
            </a:pPr>
            <a:r>
              <a:rPr lang="en-US" sz="1800" dirty="0"/>
              <a:t>-80 °C freezer failure</a:t>
            </a:r>
          </a:p>
          <a:p>
            <a:pPr lvl="1">
              <a:spcBef>
                <a:spcPts val="0"/>
              </a:spcBef>
              <a:spcAft>
                <a:spcPts val="600"/>
              </a:spcAft>
            </a:pPr>
            <a:r>
              <a:rPr lang="en-US" sz="1800" dirty="0"/>
              <a:t>Delays in shipment &amp; loss of dry ice</a:t>
            </a:r>
          </a:p>
          <a:p>
            <a:pPr lvl="1">
              <a:spcBef>
                <a:spcPts val="0"/>
              </a:spcBef>
              <a:spcAft>
                <a:spcPts val="600"/>
              </a:spcAft>
            </a:pPr>
            <a:r>
              <a:rPr lang="en-US" sz="1800" dirty="0"/>
              <a:t>Need to re-aliquot </a:t>
            </a:r>
            <a:r>
              <a:rPr lang="en-US" sz="1800" dirty="0" smtClean="0"/>
              <a:t>samples</a:t>
            </a:r>
            <a:endParaRPr lang="en-US" sz="1800" dirty="0"/>
          </a:p>
        </p:txBody>
      </p:sp>
      <p:sp>
        <p:nvSpPr>
          <p:cNvPr id="15" name="Title 1"/>
          <p:cNvSpPr txBox="1">
            <a:spLocks/>
          </p:cNvSpPr>
          <p:nvPr/>
        </p:nvSpPr>
        <p:spPr bwMode="auto">
          <a:xfrm>
            <a:off x="152400" y="5334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600" b="1" u="sng" dirty="0" smtClean="0">
                <a:solidFill>
                  <a:srgbClr val="970338"/>
                </a:solidFill>
              </a:rPr>
              <a:t>Pre-Analytical Variables (PAVs) for Blood Plasma/Serum</a:t>
            </a:r>
            <a:endParaRPr lang="en-US" sz="2600" b="1" u="sng" dirty="0">
              <a:solidFill>
                <a:srgbClr val="970338"/>
              </a:solidFill>
            </a:endParaRPr>
          </a:p>
        </p:txBody>
      </p:sp>
      <p:sp>
        <p:nvSpPr>
          <p:cNvPr id="16" name="Title 1"/>
          <p:cNvSpPr>
            <a:spLocks noGrp="1"/>
          </p:cNvSpPr>
          <p:nvPr>
            <p:ph type="title"/>
          </p:nvPr>
        </p:nvSpPr>
        <p:spPr>
          <a:xfrm>
            <a:off x="1622502" y="-98503"/>
            <a:ext cx="6096000" cy="762000"/>
          </a:xfrm>
        </p:spPr>
        <p:txBody>
          <a:bodyPr/>
          <a:lstStyle/>
          <a:p>
            <a:pPr algn="l"/>
            <a:r>
              <a:rPr lang="en-US" sz="2600" b="1" dirty="0" smtClean="0"/>
              <a:t>What Can Go Wrong Prior to Analysis?</a:t>
            </a:r>
            <a:endParaRPr lang="en-US" sz="2600" b="1" dirty="0"/>
          </a:p>
        </p:txBody>
      </p:sp>
      <p:cxnSp>
        <p:nvCxnSpPr>
          <p:cNvPr id="18" name="Straight Arrow Connector 17"/>
          <p:cNvCxnSpPr/>
          <p:nvPr/>
        </p:nvCxnSpPr>
        <p:spPr>
          <a:xfrm flipH="1">
            <a:off x="6019800" y="4568283"/>
            <a:ext cx="405161" cy="384717"/>
          </a:xfrm>
          <a:prstGeom prst="straightConnector1">
            <a:avLst/>
          </a:prstGeom>
          <a:ln>
            <a:solidFill>
              <a:srgbClr val="970338"/>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019800" y="3581400"/>
            <a:ext cx="3048000" cy="923330"/>
          </a:xfrm>
          <a:prstGeom prst="rect">
            <a:avLst/>
          </a:prstGeom>
        </p:spPr>
        <p:txBody>
          <a:bodyPr wrap="square">
            <a:spAutoFit/>
          </a:bodyPr>
          <a:lstStyle/>
          <a:p>
            <a:r>
              <a:rPr lang="en-US" sz="1800" dirty="0" smtClean="0">
                <a:solidFill>
                  <a:prstClr val="black"/>
                </a:solidFill>
                <a:latin typeface="Eras Demi ITC" panose="020B0805030504020804" pitchFamily="34" charset="0"/>
                <a:ea typeface="+mn-ea"/>
              </a:rPr>
              <a:t>Most difficult PAV to control &amp; track over the life of a specimen</a:t>
            </a:r>
            <a:endParaRPr lang="en-US" sz="1800" dirty="0">
              <a:latin typeface="Eras Demi ITC" panose="020B0805030504020804" pitchFamily="34" charset="0"/>
            </a:endParaRPr>
          </a:p>
        </p:txBody>
      </p:sp>
    </p:spTree>
    <p:extLst>
      <p:ext uri="{BB962C8B-B14F-4D97-AF65-F5344CB8AC3E}">
        <p14:creationId xmlns:p14="http://schemas.microsoft.com/office/powerpoint/2010/main" val="227737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data:image/jpeg;base64,/9j/4AAQSkZJRgABAQAAAQABAAD/2wCEAAkGBwgHBgkIBwgKCgkLDRYPDQwMDRsUFRAWIB0iIiAdHx8kKDQsJCYxJx8fLT0tMTU3Ojo6Iys/RD84QzQ5OjcBCgoKDQwNGg8PGjclHyU3Nzc3Nzc3Nzc3Nzc3Nzc3Nzc3Nzc3Nzc3Nzc3Nzc3Nzc3Nzc3Nzc3Nzc3Nzc3Nzc3N//AABEIANoAWQMBIgACEQEDEQH/xAAcAAACAgMBAQAAAAAAAAAAAAAABQYHAQMEAgj/xABDEAABAwICBAkIBwcFAAAAAAABAAIDBBEFIQYHEjEyNkFxcnSxssEiI1Fhc3WB0RMzNEKRocIUJFJiY2SCF1OD0uH/xAAZAQADAQEBAAAAAAAAAAAAAAAAAQIEAwX/xAAiEQEBAAICAgEFAQAAAAAAAAAAAQIxAzIRIRIEEyJBUTP/2gAMAwEAAhEDEQA/ALxQhCAEIUf010lborgwxB9M6p2pmxCMP2czfO9vUnJ5viC3wkCFUjdaWKVh/d6Klpwd1yXn8cuxJse1l6T0NZE2nqqfYdHtFjqcEXv+K6/YzR9zFeiFQ9Prh0kYPO0+HS/8Tm/qVo4FpjRYhFE2stS1D2g+UfIJPoPzU3iyns5nKk6FgEG1je6yuaghCEAIQhACr7XdxOi69H2OVgqvdd/E6Lr0fdcr4+8Tn1qqMIO5cWlOddD6ovErqwrkXJpKb10fsh2lehdM80Vt3KxGu8xGDu+jaPyVesU7jf5lnRCmHF0aKEu0cw4kkn6Ab02SfRA30Zw0/wBAJwvPy3WiaCEISMIQhACrzXhxPg69H3Xqw1XevDifT9fj7r1fH3iM+tVNhZyC4tI/t0fs/Ersw3gj1BcWkP22L2fiVvy04TTiZwfgpgyS0LeiFEGblI2yeQOZScX1oWb6K4Yf6ATpI9CDfRLCj/bhPFgy3WiaCEISMIQhACrvXjxQp+vx916sRV1ry4oU3vCPuvV8feJz61UuGnyRzLh0gP77F7MdpXbh3BC4MeP77H7MdpW+6Zo0M3JxteSLehJ2bky2slCo+htAzfQ/CT/bhPlH9AOJuE9XCkCw5brRNBCEJGEIQgBV1rz4oUvvCPuPViqutefFGl94R9x6vj7xOfWqiw/grhxw3rY/ZjtXdh/AS/G/trOgO1b7pmjVHuXW5+S4oyut2YUKj6M1eG+hWD9XHapEo5q74lYP1cdpUjWHLdaJoIQhIwhCEAKudenFGk94R9x6sZVxr14pUnvCPuPV8feJz61UmH8BLscyrmdAdqY4f9X8Etxw3rm9ALfdM0aGFdd7LhYcl0vdmVCn0jq5N9CMHP8AbjtKkijWrfiNg3Vx2lSVYct1omghCEjCEIQAq4168UqT3jH3Hqx1W+vbilR+8WdyRXx94nPrVS4dwPglWOfbh0AmeG8H4JVjRvXHohb8tM0aIzdb3HMlcjHWI51veVBvpfVob6C4N1fxKkyi+rHiFgvV/EqULDl2rTNBCEJGEIQgMKt9e/FKj94M7j1ZCrbXxxSo/eDO5Ir4+8Tn1qpMN4J5kpxj7aeiE1w42YleL51ht/Ct90yuMLa9y1ALc6M2UG+l9V/EHBer+JUpUV1XZaA4L7D9RUqWHLtWrHQQhCRhCEIDnq6uOl2fpA47V7WUN1g4a3S3CIaCKc0xiqGzbbmbQNmuFrX/AJlI8e3w/wCXgk7ytnDxY/GZftzyv6Vu3V5W0+UeI0r+k17ewFLa3V/iD5g5+IYe24sM5D+hWjIUqxDhR8x8F38OfxivP9PKrlxahy3+TJ/1XZHq/NwJsYgAuB5uBx7VJ6iIzxhokdHne7bZ+o3BWaOnNOTeaSTaIyfbL8kfGF4iUaP1T8CwelwynYySKnZsNc8naOfLkmQ0im+9Tx/BxSVCm8GH8X8qnTCXMafSLrK8RfVs6IXted4dmUIQgE+PHyoPj4JM9OMe4cPMfBKHhehw/wCccstuaRKsR4TOYptIMkpxLhs+K6E5Atz2hj2AEm/MtUTDK7ZBsQCd2+y3VDCyRgLy/kzG6xQRoCs7S1grJKpKex8BvMF6XmPgN5l6XktDKEJdW4xS0kropHHbBA3G2YunJb6hufHfrYeiUpeF1V1SaxzXtqYGWvYOYT4hchE3JLSSf5lvzW/j/HGSuV91qkbkk+KCz2fFO3Nm+82mA9VR/wCJZiUZfbKLaAOTZL9ivzKVL6Vt3bYJLm/cabO5wvVRw4zsPYDuDzc71poyXStLA0m1/KOQy3rbV7X0jDIWFxyJZy58qZGF1hzl52l4Lsxzp/olkM4LeZZWGcEcyyvKruyobpIWNxGV0jg1jHNc5ztwAbvUyVX62pNigrgXmNhdGHOA5LbvibD4rv8AT9k56J6zT7DBK+OmZNM2M2Lg23o3X3711YRjVNjsEktHNYxmz4nMs5vo5fQqmxCrqjStlbHamvstGV0x0GxOZ2O3bBss/ZSx+xltHaFibnfyLRc7L4qJ7WNVOuCHWJa4i9t+QTCmPm4bfwHwSgyOkjLnNLSXnI8wTSlPm4T/ACfJdYVclCXF7Wh4aNk3JF8rZrfUSCR8dpGvtytbs53XLQvDJmlxa0WPlEXtkt9RLtyR+ebLbla21s0AwuvN/KbzryXLy13nGdIJ3RLObuCygbgheU0MqA6bxRT1VRBUMEkUuy17TygtU+UO0qwyuqa58lPTPkYS2xbY7gu3BZMvac56VBimr2oY/YosSY6lObWzAhzfwyP5Lfh+BtwSMQwB0s7yDLMRa/qHoCnOJ01RDE36aCWM2+8whIcjLcnP0XWz8a4yeG1zXNjYXnyj60zpXebh6HySuoeNlue66bYVSVNcIG0kL5PJzIGQ3bzyJz1s77pMHrbG67286kLNA8TcLuqaRvqu4+C7KfQGUEGfEWgjkZFftKj72H9P40nLsk3wvR2trHMllH7PFcG7xmeYfNSjDcDo8Ps9jfpJv9x+Z+HoTNcM/qfPrFcw/oG5CyhZlhCEIAWiSkppfrKeF/SYCt6EBxDCcOBuKClv7JvyXWyNkbQyNjWtG4NFgvSEeQEIQgBCEIAQhC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 name="Content Placeholder 2"/>
          <p:cNvSpPr>
            <a:spLocks noGrp="1"/>
          </p:cNvSpPr>
          <p:nvPr>
            <p:ph idx="1"/>
          </p:nvPr>
        </p:nvSpPr>
        <p:spPr>
          <a:xfrm>
            <a:off x="1" y="1951037"/>
            <a:ext cx="6324599" cy="4525963"/>
          </a:xfrm>
        </p:spPr>
        <p:txBody>
          <a:bodyPr/>
          <a:lstStyle/>
          <a:p>
            <a:pPr>
              <a:spcBef>
                <a:spcPts val="0"/>
              </a:spcBef>
              <a:spcAft>
                <a:spcPts val="1800"/>
              </a:spcAft>
              <a:buFont typeface="Wingdings" panose="05000000000000000000" pitchFamily="2" charset="2"/>
              <a:buChar char="§"/>
            </a:pPr>
            <a:r>
              <a:rPr lang="en-US" dirty="0" smtClean="0"/>
              <a:t> </a:t>
            </a:r>
            <a:r>
              <a:rPr lang="en-US" i="1" dirty="0" smtClean="0"/>
              <a:t>In vivo</a:t>
            </a:r>
            <a:r>
              <a:rPr lang="en-US" dirty="0" smtClean="0"/>
              <a:t>, many chemical systems within P/S are </a:t>
            </a:r>
            <a:r>
              <a:rPr lang="en-US" u="sng" dirty="0" smtClean="0"/>
              <a:t>not</a:t>
            </a:r>
            <a:r>
              <a:rPr lang="en-US" dirty="0" smtClean="0"/>
              <a:t> at chemical equilibrium</a:t>
            </a:r>
          </a:p>
          <a:p>
            <a:pPr>
              <a:spcBef>
                <a:spcPts val="0"/>
              </a:spcBef>
              <a:spcAft>
                <a:spcPts val="1800"/>
              </a:spcAft>
              <a:buFont typeface="Wingdings" panose="05000000000000000000" pitchFamily="2" charset="2"/>
              <a:buChar char="§"/>
            </a:pPr>
            <a:r>
              <a:rPr lang="en-US" i="1" dirty="0" smtClean="0"/>
              <a:t>Ex vivo</a:t>
            </a:r>
            <a:r>
              <a:rPr lang="en-US" dirty="0" smtClean="0"/>
              <a:t>, P/S </a:t>
            </a:r>
            <a:r>
              <a:rPr lang="pt-BR" dirty="0" smtClean="0"/>
              <a:t>[O</a:t>
            </a:r>
            <a:r>
              <a:rPr lang="pt-BR" baseline="-25000" dirty="0" smtClean="0"/>
              <a:t>2 (</a:t>
            </a:r>
            <a:r>
              <a:rPr lang="pt-BR" i="1" baseline="-25000" dirty="0" smtClean="0"/>
              <a:t>aq</a:t>
            </a:r>
            <a:r>
              <a:rPr lang="pt-BR" baseline="-25000" dirty="0" smtClean="0"/>
              <a:t>)</a:t>
            </a:r>
            <a:r>
              <a:rPr lang="pt-BR" dirty="0" smtClean="0"/>
              <a:t>] </a:t>
            </a:r>
            <a:r>
              <a:rPr lang="pt-BR" dirty="0"/>
              <a:t>≈ 0.25 mM. </a:t>
            </a:r>
            <a:r>
              <a:rPr lang="pt-BR" dirty="0" smtClean="0"/>
              <a:t>(</a:t>
            </a:r>
            <a:r>
              <a:rPr lang="pt-BR" i="1" dirty="0" smtClean="0"/>
              <a:t>In </a:t>
            </a:r>
            <a:r>
              <a:rPr lang="pt-BR" i="1" dirty="0"/>
              <a:t>vivo</a:t>
            </a:r>
            <a:r>
              <a:rPr lang="pt-BR" dirty="0"/>
              <a:t>, [O</a:t>
            </a:r>
            <a:r>
              <a:rPr lang="pt-BR" baseline="-25000" dirty="0"/>
              <a:t>2 (</a:t>
            </a:r>
            <a:r>
              <a:rPr lang="pt-BR" i="1" baseline="-25000" dirty="0"/>
              <a:t>aq</a:t>
            </a:r>
            <a:r>
              <a:rPr lang="pt-BR" baseline="-25000" dirty="0"/>
              <a:t>)</a:t>
            </a:r>
            <a:r>
              <a:rPr lang="pt-BR" dirty="0"/>
              <a:t>] </a:t>
            </a:r>
            <a:r>
              <a:rPr lang="pt-BR" dirty="0" smtClean="0"/>
              <a:t>in P/S is negligible.)</a:t>
            </a:r>
          </a:p>
          <a:p>
            <a:pPr>
              <a:spcBef>
                <a:spcPts val="0"/>
              </a:spcBef>
              <a:spcAft>
                <a:spcPts val="1800"/>
              </a:spcAft>
              <a:buFont typeface="Wingdings" panose="05000000000000000000" pitchFamily="2" charset="2"/>
              <a:buChar char="§"/>
            </a:pPr>
            <a:r>
              <a:rPr lang="pt-BR" dirty="0" smtClean="0"/>
              <a:t>Added enzyme inhibitors &amp; heat-denaturation cannot stop </a:t>
            </a:r>
            <a:r>
              <a:rPr lang="pt-BR" i="1" dirty="0" smtClean="0"/>
              <a:t>ex vivo </a:t>
            </a:r>
            <a:r>
              <a:rPr lang="pt-BR" dirty="0" smtClean="0"/>
              <a:t>oxidation</a:t>
            </a:r>
            <a:endParaRPr lang="en-US" sz="3600" dirty="0"/>
          </a:p>
        </p:txBody>
      </p:sp>
      <p:sp>
        <p:nvSpPr>
          <p:cNvPr id="19" name="Title 1"/>
          <p:cNvSpPr txBox="1">
            <a:spLocks/>
          </p:cNvSpPr>
          <p:nvPr/>
        </p:nvSpPr>
        <p:spPr bwMode="auto">
          <a:xfrm>
            <a:off x="155575" y="914400"/>
            <a:ext cx="9137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400" b="1" dirty="0" smtClean="0">
                <a:solidFill>
                  <a:srgbClr val="970338"/>
                </a:solidFill>
              </a:rPr>
              <a:t>What Happens to Plasma/Serum (P/S) in the Thawed State?</a:t>
            </a:r>
            <a:endParaRPr lang="en-US" sz="3400" b="1" dirty="0">
              <a:solidFill>
                <a:srgbClr val="970338"/>
              </a:solidFill>
            </a:endParaRPr>
          </a:p>
        </p:txBody>
      </p:sp>
      <p:pic>
        <p:nvPicPr>
          <p:cNvPr id="7" name="Picture 6"/>
          <p:cNvPicPr>
            <a:picLocks noChangeAspect="1"/>
          </p:cNvPicPr>
          <p:nvPr/>
        </p:nvPicPr>
        <p:blipFill>
          <a:blip r:embed="rId3"/>
          <a:stretch>
            <a:fillRect/>
          </a:stretch>
        </p:blipFill>
        <p:spPr>
          <a:xfrm>
            <a:off x="6319157" y="2213431"/>
            <a:ext cx="2692505" cy="2125662"/>
          </a:xfrm>
          <a:prstGeom prst="rect">
            <a:avLst/>
          </a:prstGeom>
        </p:spPr>
      </p:pic>
      <p:sp>
        <p:nvSpPr>
          <p:cNvPr id="10" name="TextBox 9"/>
          <p:cNvSpPr txBox="1"/>
          <p:nvPr/>
        </p:nvSpPr>
        <p:spPr>
          <a:xfrm>
            <a:off x="7796037" y="4280356"/>
            <a:ext cx="1295400" cy="215444"/>
          </a:xfrm>
          <a:prstGeom prst="rect">
            <a:avLst/>
          </a:prstGeom>
          <a:noFill/>
        </p:spPr>
        <p:txBody>
          <a:bodyPr wrap="square" rtlCol="0">
            <a:spAutoFit/>
          </a:bodyPr>
          <a:lstStyle/>
          <a:p>
            <a:pPr algn="r"/>
            <a:r>
              <a:rPr lang="en-US" sz="800" dirty="0" smtClean="0">
                <a:solidFill>
                  <a:schemeClr val="tx1"/>
                </a:solidFill>
              </a:rPr>
              <a:t>wps.prenhall.com</a:t>
            </a:r>
            <a:endParaRPr lang="en-US" sz="800" dirty="0">
              <a:solidFill>
                <a:schemeClr val="tx1"/>
              </a:solidFill>
            </a:endParaRPr>
          </a:p>
        </p:txBody>
      </p:sp>
      <p:pic>
        <p:nvPicPr>
          <p:cNvPr id="11" name="Picture 10"/>
          <p:cNvPicPr>
            <a:picLocks noChangeAspect="1"/>
          </p:cNvPicPr>
          <p:nvPr/>
        </p:nvPicPr>
        <p:blipFill>
          <a:blip r:embed="rId4"/>
          <a:stretch>
            <a:fillRect/>
          </a:stretch>
        </p:blipFill>
        <p:spPr>
          <a:xfrm>
            <a:off x="6553200" y="4876124"/>
            <a:ext cx="2302880" cy="1724937"/>
          </a:xfrm>
          <a:prstGeom prst="rect">
            <a:avLst/>
          </a:prstGeom>
        </p:spPr>
      </p:pic>
      <p:sp>
        <p:nvSpPr>
          <p:cNvPr id="14" name="TextBox 13"/>
          <p:cNvSpPr txBox="1"/>
          <p:nvPr/>
        </p:nvSpPr>
        <p:spPr>
          <a:xfrm rot="16200000">
            <a:off x="8259535" y="6359979"/>
            <a:ext cx="1295400" cy="215444"/>
          </a:xfrm>
          <a:prstGeom prst="rect">
            <a:avLst/>
          </a:prstGeom>
          <a:noFill/>
        </p:spPr>
        <p:txBody>
          <a:bodyPr wrap="square" rtlCol="0">
            <a:spAutoFit/>
          </a:bodyPr>
          <a:lstStyle/>
          <a:p>
            <a:pPr algn="r"/>
            <a:r>
              <a:rPr lang="en-US" sz="800" dirty="0" smtClean="0">
                <a:solidFill>
                  <a:schemeClr val="tx1"/>
                </a:solidFill>
              </a:rPr>
              <a:t>deviantart.com</a:t>
            </a:r>
            <a:endParaRPr lang="en-US" sz="800" dirty="0">
              <a:solidFill>
                <a:schemeClr val="tx1"/>
              </a:solidFill>
            </a:endParaRPr>
          </a:p>
        </p:txBody>
      </p:sp>
    </p:spTree>
    <p:extLst>
      <p:ext uri="{BB962C8B-B14F-4D97-AF65-F5344CB8AC3E}">
        <p14:creationId xmlns:p14="http://schemas.microsoft.com/office/powerpoint/2010/main" val="172811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5978"/>
            <a:ext cx="8686800" cy="422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4" name="Text Box 2017"/>
          <p:cNvSpPr txBox="1">
            <a:spLocks noChangeArrowheads="1"/>
          </p:cNvSpPr>
          <p:nvPr/>
        </p:nvSpPr>
        <p:spPr bwMode="auto">
          <a:xfrm>
            <a:off x="19442" y="440588"/>
            <a:ext cx="9124558"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2100" i="1" kern="0" noProof="0" dirty="0" smtClean="0">
                <a:solidFill>
                  <a:srgbClr val="000000"/>
                </a:solidFill>
              </a:rPr>
              <a:t>E</a:t>
            </a:r>
            <a:r>
              <a:rPr kumimoji="0" lang="en-US" sz="2100" b="0" i="1" u="none" strike="noStrike" kern="0" cap="none" spc="0" normalizeH="0" baseline="0" noProof="0" dirty="0" smtClean="0">
                <a:ln>
                  <a:noFill/>
                </a:ln>
                <a:solidFill>
                  <a:srgbClr val="000000"/>
                </a:solidFill>
                <a:effectLst/>
                <a:uLnTx/>
                <a:uFillTx/>
              </a:rPr>
              <a:t>x Vivo </a:t>
            </a:r>
            <a:r>
              <a:rPr kumimoji="0" lang="en-US" sz="2100" b="0" i="0" u="none" strike="noStrike" kern="0" cap="none" spc="0" normalizeH="0" baseline="0" noProof="0" dirty="0" smtClean="0">
                <a:ln>
                  <a:noFill/>
                </a:ln>
                <a:solidFill>
                  <a:srgbClr val="000000"/>
                </a:solidFill>
                <a:effectLst/>
                <a:uLnTx/>
                <a:uFillTx/>
              </a:rPr>
              <a:t>Protein Oxidation of</a:t>
            </a:r>
            <a:r>
              <a:rPr kumimoji="0" lang="en-US" sz="2100" b="0" i="0" u="none" strike="noStrike" kern="0" cap="none" spc="0" normalizeH="0" noProof="0" dirty="0" smtClean="0">
                <a:ln>
                  <a:noFill/>
                </a:ln>
                <a:solidFill>
                  <a:srgbClr val="000000"/>
                </a:solidFill>
                <a:effectLst/>
                <a:uLnTx/>
                <a:uFillTx/>
              </a:rPr>
              <a:t> Two Highly Abundant Plasma/Serum Proteins</a:t>
            </a:r>
            <a:endParaRPr kumimoji="0" lang="en-US" sz="2100" b="0" i="0" u="none" strike="noStrike" kern="0" cap="none" spc="0" normalizeH="0" baseline="0" noProof="0" dirty="0" smtClean="0">
              <a:ln>
                <a:noFill/>
              </a:ln>
              <a:solidFill>
                <a:srgbClr val="000000"/>
              </a:solidFill>
              <a:effectLst/>
              <a:uLnTx/>
              <a:uFillTx/>
              <a:cs typeface="Arial" pitchFamily="34" charset="0"/>
            </a:endParaRPr>
          </a:p>
        </p:txBody>
      </p:sp>
      <p:sp>
        <p:nvSpPr>
          <p:cNvPr id="2" name="Rectangle 1"/>
          <p:cNvSpPr/>
          <p:nvPr/>
        </p:nvSpPr>
        <p:spPr>
          <a:xfrm>
            <a:off x="76200" y="6172200"/>
            <a:ext cx="8972158" cy="646331"/>
          </a:xfrm>
          <a:prstGeom prst="rect">
            <a:avLst/>
          </a:prstGeom>
        </p:spPr>
        <p:txBody>
          <a:bodyPr wrap="square">
            <a:spAutoFit/>
          </a:bodyPr>
          <a:lstStyle/>
          <a:p>
            <a:pPr algn="l"/>
            <a:r>
              <a:rPr lang="en-US" sz="1200" dirty="0">
                <a:solidFill>
                  <a:schemeClr val="tx1"/>
                </a:solidFill>
              </a:rPr>
              <a:t>Borges CR, Rehder DS, Jensen S, Schaab MR, Sherma ND, Yassine H, </a:t>
            </a:r>
            <a:r>
              <a:rPr lang="en-US" sz="1200" dirty="0" err="1">
                <a:solidFill>
                  <a:schemeClr val="tx1"/>
                </a:solidFill>
              </a:rPr>
              <a:t>Nikolova</a:t>
            </a:r>
            <a:r>
              <a:rPr lang="en-US" sz="1200" dirty="0">
                <a:solidFill>
                  <a:schemeClr val="tx1"/>
                </a:solidFill>
              </a:rPr>
              <a:t> B, </a:t>
            </a:r>
            <a:r>
              <a:rPr lang="en-US" sz="1200" dirty="0" err="1">
                <a:solidFill>
                  <a:schemeClr val="tx1"/>
                </a:solidFill>
              </a:rPr>
              <a:t>Breburda</a:t>
            </a:r>
            <a:r>
              <a:rPr lang="en-US" sz="1200" dirty="0">
                <a:solidFill>
                  <a:schemeClr val="tx1"/>
                </a:solidFill>
              </a:rPr>
              <a:t> C: </a:t>
            </a:r>
            <a:r>
              <a:rPr lang="en-US" sz="1200" b="1" dirty="0">
                <a:solidFill>
                  <a:schemeClr val="tx1"/>
                </a:solidFill>
              </a:rPr>
              <a:t>Elevated Plasma Albumin and Apolipoprotein A-I Oxidation under Suboptimal Specimen Storage Conditions</a:t>
            </a:r>
            <a:r>
              <a:rPr lang="en-US" sz="1200" dirty="0">
                <a:solidFill>
                  <a:schemeClr val="tx1"/>
                </a:solidFill>
              </a:rPr>
              <a:t>. </a:t>
            </a:r>
            <a:r>
              <a:rPr lang="en-US" sz="1200" i="1" dirty="0">
                <a:solidFill>
                  <a:schemeClr val="tx1"/>
                </a:solidFill>
              </a:rPr>
              <a:t>Molecular &amp; cellular </a:t>
            </a:r>
            <a:r>
              <a:rPr lang="en-US" sz="1200" i="1" dirty="0" smtClean="0">
                <a:solidFill>
                  <a:schemeClr val="tx1"/>
                </a:solidFill>
              </a:rPr>
              <a:t>proteomics</a:t>
            </a:r>
            <a:r>
              <a:rPr lang="en-US" sz="1200" dirty="0" smtClean="0">
                <a:solidFill>
                  <a:schemeClr val="tx1"/>
                </a:solidFill>
              </a:rPr>
              <a:t>, </a:t>
            </a:r>
            <a:r>
              <a:rPr lang="en-US" sz="1200" b="1" dirty="0">
                <a:solidFill>
                  <a:schemeClr val="tx1"/>
                </a:solidFill>
              </a:rPr>
              <a:t>13</a:t>
            </a:r>
            <a:r>
              <a:rPr lang="en-US" sz="1200" dirty="0">
                <a:solidFill>
                  <a:schemeClr val="tx1"/>
                </a:solidFill>
              </a:rPr>
              <a:t>(7):</a:t>
            </a:r>
            <a:r>
              <a:rPr lang="en-US" sz="1200" dirty="0" smtClean="0">
                <a:solidFill>
                  <a:schemeClr val="tx1"/>
                </a:solidFill>
              </a:rPr>
              <a:t>1890-1899, 2014.</a:t>
            </a:r>
            <a:endParaRPr lang="en-US" sz="1200" dirty="0">
              <a:solidFill>
                <a:schemeClr val="tx1"/>
              </a:solidFill>
            </a:endParaRPr>
          </a:p>
        </p:txBody>
      </p:sp>
    </p:spTree>
    <p:extLst>
      <p:ext uri="{BB962C8B-B14F-4D97-AF65-F5344CB8AC3E}">
        <p14:creationId xmlns:p14="http://schemas.microsoft.com/office/powerpoint/2010/main" val="250668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0"/>
                <a:lumMod val="100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84916" y="1421249"/>
            <a:ext cx="8982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fontAlgn="auto">
              <a:spcBef>
                <a:spcPct val="50000"/>
              </a:spcBef>
              <a:spcAft>
                <a:spcPts val="0"/>
              </a:spcAft>
            </a:pPr>
            <a:r>
              <a:rPr lang="en-US" sz="2000" b="1" dirty="0" smtClean="0">
                <a:solidFill>
                  <a:prstClr val="black"/>
                </a:solidFill>
                <a:latin typeface="Arial" pitchFamily="34" charset="0"/>
                <a:ea typeface="+mn-ea"/>
              </a:rPr>
              <a:t>Inject onto a Trap-and-Elute LC-MS System </a:t>
            </a:r>
            <a:r>
              <a:rPr lang="en-US" sz="2000" b="1" dirty="0">
                <a:solidFill>
                  <a:prstClr val="black"/>
                </a:solidFill>
                <a:latin typeface="Arial" pitchFamily="34" charset="0"/>
              </a:rPr>
              <a:t>with Electrospray Ionization (ESI) and Time-of-Flight (TOF) Mass </a:t>
            </a:r>
            <a:r>
              <a:rPr lang="en-US" sz="2000" b="1" dirty="0" smtClean="0">
                <a:solidFill>
                  <a:prstClr val="black"/>
                </a:solidFill>
                <a:latin typeface="Arial" pitchFamily="34" charset="0"/>
              </a:rPr>
              <a:t>Analysis</a:t>
            </a:r>
            <a:endParaRPr lang="en-US" sz="2000" b="1" dirty="0">
              <a:solidFill>
                <a:prstClr val="black"/>
              </a:solidFill>
              <a:latin typeface="Arial" pitchFamily="34" charset="0"/>
              <a:ea typeface="+mn-ea"/>
            </a:endParaRPr>
          </a:p>
        </p:txBody>
      </p:sp>
      <p:pic>
        <p:nvPicPr>
          <p:cNvPr id="231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55" y="2508915"/>
            <a:ext cx="2360635" cy="41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p:cNvSpPr txBox="1">
            <a:spLocks noChangeArrowheads="1"/>
          </p:cNvSpPr>
          <p:nvPr/>
        </p:nvSpPr>
        <p:spPr bwMode="auto">
          <a:xfrm>
            <a:off x="0" y="0"/>
            <a:ext cx="91527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fontAlgn="auto">
              <a:spcBef>
                <a:spcPts val="0"/>
              </a:spcBef>
              <a:spcAft>
                <a:spcPts val="0"/>
              </a:spcAft>
            </a:pPr>
            <a:r>
              <a:rPr lang="en-US" sz="2800" b="1" u="sng" dirty="0" smtClean="0">
                <a:solidFill>
                  <a:prstClr val="black"/>
                </a:solidFill>
                <a:latin typeface="Arial" pitchFamily="34" charset="0"/>
                <a:ea typeface="+mn-ea"/>
              </a:rPr>
              <a:t>Method for Measuring Protein Oxidation</a:t>
            </a:r>
            <a:endParaRPr lang="en-US" sz="2800" b="1" u="sng" dirty="0">
              <a:solidFill>
                <a:prstClr val="black"/>
              </a:solidFill>
              <a:latin typeface="Arial" pitchFamily="34" charset="0"/>
              <a:ea typeface="+mn-ea"/>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868" y="2813715"/>
            <a:ext cx="1208049" cy="161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068" y="2813715"/>
            <a:ext cx="1661331" cy="161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5252114"/>
            <a:ext cx="1560482" cy="112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795" y="5252114"/>
            <a:ext cx="1905000" cy="133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1"/>
          <p:cNvSpPr txBox="1">
            <a:spLocks noChangeArrowheads="1"/>
          </p:cNvSpPr>
          <p:nvPr/>
        </p:nvSpPr>
        <p:spPr bwMode="auto">
          <a:xfrm>
            <a:off x="381000" y="728127"/>
            <a:ext cx="839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fontAlgn="auto">
              <a:spcBef>
                <a:spcPct val="50000"/>
              </a:spcBef>
              <a:spcAft>
                <a:spcPts val="0"/>
              </a:spcAft>
            </a:pPr>
            <a:r>
              <a:rPr lang="en-US" sz="2000" b="1" dirty="0" smtClean="0">
                <a:solidFill>
                  <a:prstClr val="black"/>
                </a:solidFill>
                <a:latin typeface="Arial" pitchFamily="34" charset="0"/>
                <a:ea typeface="+mn-ea"/>
              </a:rPr>
              <a:t>Dilute 0.5 </a:t>
            </a:r>
            <a:r>
              <a:rPr lang="en-US" sz="2000" b="1" dirty="0">
                <a:solidFill>
                  <a:prstClr val="black"/>
                </a:solidFill>
                <a:latin typeface="Arial" pitchFamily="34" charset="0"/>
                <a:ea typeface="+mn-ea"/>
              </a:rPr>
              <a:t>µ</a:t>
            </a:r>
            <a:r>
              <a:rPr lang="en-US" sz="2000" b="1" dirty="0" smtClean="0">
                <a:solidFill>
                  <a:prstClr val="black"/>
                </a:solidFill>
                <a:latin typeface="Arial" pitchFamily="34" charset="0"/>
                <a:ea typeface="+mn-ea"/>
              </a:rPr>
              <a:t>L whole plasma/serum 1000x in 0.1% TFA</a:t>
            </a:r>
            <a:endParaRPr lang="en-US" sz="2000" b="1" dirty="0">
              <a:solidFill>
                <a:prstClr val="black"/>
              </a:solidFill>
              <a:latin typeface="Arial" pitchFamily="34" charset="0"/>
              <a:ea typeface="+mn-ea"/>
            </a:endParaRPr>
          </a:p>
        </p:txBody>
      </p:sp>
      <p:cxnSp>
        <p:nvCxnSpPr>
          <p:cNvPr id="3" name="Straight Arrow Connector 2"/>
          <p:cNvCxnSpPr>
            <a:stCxn id="10" idx="2"/>
            <a:endCxn id="4" idx="0"/>
          </p:cNvCxnSpPr>
          <p:nvPr/>
        </p:nvCxnSpPr>
        <p:spPr>
          <a:xfrm>
            <a:off x="4576358" y="1128237"/>
            <a:ext cx="0" cy="293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85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1" i="1" u="none" strike="noStrike" cap="none" normalizeH="0" baseline="0" smtClean="0">
            <a:ln>
              <a:noFill/>
            </a:ln>
            <a:solidFill>
              <a:schemeClr val="bg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20795</TotalTime>
  <Words>2781</Words>
  <Application>Microsoft Office PowerPoint</Application>
  <PresentationFormat>On-screen Show (4:3)</PresentationFormat>
  <Paragraphs>308</Paragraphs>
  <Slides>28</Slides>
  <Notes>25</Notes>
  <HiddenSlides>0</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Default Design</vt:lpstr>
      <vt:lpstr>1_Default Design</vt:lpstr>
      <vt:lpstr>2_Default Design</vt:lpstr>
      <vt:lpstr>4_Default Design</vt:lpstr>
      <vt:lpstr>5_Default Design</vt:lpstr>
      <vt:lpstr>Office Theme</vt:lpstr>
      <vt:lpstr>7_Office Theme</vt:lpstr>
      <vt:lpstr>8_Office Theme</vt:lpstr>
      <vt:lpstr>7_Default Design</vt:lpstr>
      <vt:lpstr>1_Office Theme</vt:lpstr>
      <vt:lpstr>Ex Vivo Protein Oxidation as a Metric of Plasma/Serum Integrity</vt:lpstr>
      <vt:lpstr>Quality Control in Biomarker Development</vt:lpstr>
      <vt:lpstr>Quality Control in Biomarker Development</vt:lpstr>
      <vt:lpstr>Quality Control in Biomarker Development</vt:lpstr>
      <vt:lpstr>Quality Control in Biomarker Development</vt:lpstr>
      <vt:lpstr>What Can Go Wrong Prior to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lpstr>PowerPoint Presentation</vt:lpstr>
      <vt:lpstr>Extras</vt:lpstr>
      <vt:lpstr>Extras</vt:lpstr>
      <vt:lpstr>Extras</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dc:title>
  <dc:creator>Biodesign Institute</dc:creator>
  <cp:lastModifiedBy>Chad Borges</cp:lastModifiedBy>
  <cp:revision>1518</cp:revision>
  <dcterms:created xsi:type="dcterms:W3CDTF">2008-03-25T16:42:35Z</dcterms:created>
  <dcterms:modified xsi:type="dcterms:W3CDTF">2017-03-07T19:33:35Z</dcterms:modified>
</cp:coreProperties>
</file>