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99" r:id="rId4"/>
    <p:sldId id="260" r:id="rId5"/>
    <p:sldId id="313" r:id="rId6"/>
    <p:sldId id="311" r:id="rId7"/>
    <p:sldId id="310" r:id="rId8"/>
    <p:sldId id="300" r:id="rId9"/>
    <p:sldId id="301" r:id="rId10"/>
    <p:sldId id="263" r:id="rId11"/>
    <p:sldId id="272" r:id="rId12"/>
    <p:sldId id="273" r:id="rId13"/>
    <p:sldId id="298" r:id="rId14"/>
    <p:sldId id="314" r:id="rId15"/>
    <p:sldId id="312" r:id="rId16"/>
    <p:sldId id="265" r:id="rId17"/>
    <p:sldId id="315" r:id="rId18"/>
    <p:sldId id="317" r:id="rId19"/>
    <p:sldId id="305" r:id="rId20"/>
    <p:sldId id="267" r:id="rId21"/>
    <p:sldId id="316" r:id="rId22"/>
    <p:sldId id="274" r:id="rId23"/>
    <p:sldId id="276" r:id="rId24"/>
    <p:sldId id="268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347" autoAdjust="0"/>
    <p:restoredTop sz="94660"/>
  </p:normalViewPr>
  <p:slideViewPr>
    <p:cSldViewPr>
      <p:cViewPr varScale="1">
        <p:scale>
          <a:sx n="66" d="100"/>
          <a:sy n="66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985C1-CFC8-4785-9A87-C04C41825FC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D80E7-C9A4-417B-BEAB-5824BD829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institutions,</a:t>
            </a:r>
            <a:r>
              <a:rPr lang="en-US" baseline="0" dirty="0" smtClean="0"/>
              <a:t> 6 BDLs, 2 CVCs, 2 BRLs.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0B63C-B2CC-4493-848C-72C32E7EAB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Vandy</a:t>
            </a:r>
            <a:r>
              <a:rPr lang="en-US" baseline="0" dirty="0" smtClean="0"/>
              <a:t>, Moffitt, Stanford, U Pen,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348-327A-4A2E-A5C8-18A08CAF5D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5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E070-CB2C-FB4B-9ADF-8E09226D61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625E-E3F4-4AD8-846B-F7AA707631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the enrollment trend, we project subject</a:t>
            </a:r>
            <a:r>
              <a:rPr lang="en-US" baseline="0" dirty="0" smtClean="0"/>
              <a:t> recruitment will be completed by early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625E-E3F4-4AD8-846B-F7AA707631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204A-D95C-4AF9-A518-69CE223B25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3DE4C4-A83B-4B8C-9BB8-2226DFE45ED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885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9355-23DC-430A-85F6-971ED05A90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625E-E3F4-4AD8-846B-F7AA707631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0625E-E3F4-4AD8-846B-F7AA707631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4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2C12-31E4-4661-AA86-DFEC44E21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5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3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C173-848E-4344-8D6A-A06FCE2D0F9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F2B07-75F7-4C44-BE27-E6FCCD5F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tif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26" Type="http://schemas.openxmlformats.org/officeDocument/2006/relationships/image" Target="../media/image52.png"/><Relationship Id="rId3" Type="http://schemas.openxmlformats.org/officeDocument/2006/relationships/image" Target="../media/image31.png"/><Relationship Id="rId21" Type="http://schemas.openxmlformats.org/officeDocument/2006/relationships/image" Target="../media/image49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5" Type="http://schemas.openxmlformats.org/officeDocument/2006/relationships/image" Target="../media/image51.png"/><Relationship Id="rId2" Type="http://schemas.openxmlformats.org/officeDocument/2006/relationships/image" Target="../media/image30.pn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2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0.jpe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hyperlink" Target="http://www.google.com/url?sa=i&amp;source=images&amp;cd=&amp;cad=rja&amp;docid=Tdq4XmVQBe6UOM&amp;tbnid=cB9E-y5FDS8WjM:&amp;ved=0CAgQjRwwAA&amp;url=http://www.mc.vanderbilt.edu/root/vumc.php?site=vmcpathology&amp;doc=23365&amp;ei=xCYwUbwQk7j2BKrsgJAH&amp;psig=AFQjCNG76HGVjraCvgVnrX4_lWqPa8VsGQ&amp;ust=136219654803859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Activities in the </a:t>
            </a:r>
            <a:br>
              <a:rPr lang="en-US" dirty="0" smtClean="0"/>
            </a:br>
            <a:r>
              <a:rPr lang="en-US" dirty="0" smtClean="0"/>
              <a:t>EDRN lung collaborative group</a:t>
            </a:r>
            <a:br>
              <a:rPr lang="en-US" dirty="0" smtClean="0"/>
            </a:br>
            <a:r>
              <a:rPr lang="en-US" dirty="0" smtClean="0"/>
              <a:t>Cohorts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Pierre P. Massion, MD</a:t>
            </a:r>
          </a:p>
          <a:p>
            <a:r>
              <a:rPr lang="en-US" dirty="0" smtClean="0"/>
              <a:t>March 7, 2017 Tempe FL</a:t>
            </a:r>
          </a:p>
          <a:p>
            <a:r>
              <a:rPr lang="en-US" dirty="0" smtClean="0"/>
              <a:t>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repositories: LTP2- IPNs n=132/200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17700" y="1417638"/>
            <a:ext cx="6545263" cy="5505450"/>
            <a:chOff x="1208" y="893"/>
            <a:chExt cx="4123" cy="346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08" y="893"/>
              <a:ext cx="3344" cy="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08" y="893"/>
              <a:ext cx="4123" cy="3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3" y="916"/>
              <a:ext cx="2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Risk Factors Among LTP2 Participants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286" y="1145"/>
              <a:ext cx="4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LC Dx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978" y="1145"/>
              <a:ext cx="4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Other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43" y="1374"/>
              <a:ext cx="5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(n=62)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57" y="1374"/>
              <a:ext cx="5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(n=70)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041" y="1603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Smoker: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637" y="1832"/>
              <a:ext cx="3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372" y="1832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087" y="1832"/>
              <a:ext cx="2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290" y="2061"/>
              <a:ext cx="3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Age: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637" y="2289"/>
              <a:ext cx="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307" y="2289"/>
              <a:ext cx="3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67.6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022" y="2289"/>
              <a:ext cx="3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637" y="2518"/>
              <a:ext cx="2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351" y="2518"/>
              <a:ext cx="2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065" y="2518"/>
              <a:ext cx="2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584" y="2747"/>
              <a:ext cx="10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Diameter mm: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637" y="2976"/>
              <a:ext cx="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307" y="2976"/>
              <a:ext cx="3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022" y="2976"/>
              <a:ext cx="3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637" y="3205"/>
              <a:ext cx="2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351" y="3205"/>
              <a:ext cx="2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065" y="3205"/>
              <a:ext cx="2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262" y="3434"/>
              <a:ext cx="14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Years Since Quitting: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637" y="3663"/>
              <a:ext cx="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351" y="3663"/>
              <a:ext cx="2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065" y="3663"/>
              <a:ext cx="2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37" y="3892"/>
              <a:ext cx="2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3307" y="3892"/>
              <a:ext cx="3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022" y="3892"/>
              <a:ext cx="3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208" y="893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604" y="893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13" y="893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794" y="893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4541" y="893"/>
              <a:ext cx="11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1208" y="1122"/>
              <a:ext cx="33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08" y="1122"/>
              <a:ext cx="334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1208" y="1580"/>
              <a:ext cx="33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208" y="1580"/>
              <a:ext cx="334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1219" y="4098"/>
              <a:ext cx="33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219" y="4098"/>
              <a:ext cx="3322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219" y="4121"/>
              <a:ext cx="33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219" y="4121"/>
              <a:ext cx="332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879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The Detection of Early Lung Cancer Among Military Personnel (</a:t>
            </a:r>
            <a:r>
              <a:rPr lang="en-US" sz="4000" dirty="0" smtClean="0">
                <a:latin typeface="+mn-lt"/>
              </a:rPr>
              <a:t>DECAMP)</a:t>
            </a:r>
            <a:endParaRPr lang="en-US" sz="4000" u="sng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19551"/>
            <a:ext cx="5581650" cy="54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C8EE63-AFB2-4C43-9C4D-188F79B4174D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1676400"/>
            <a:ext cx="1905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Imaging Core:</a:t>
            </a:r>
          </a:p>
          <a:p>
            <a:r>
              <a:rPr lang="en-US" dirty="0" smtClean="0"/>
              <a:t>Denise </a:t>
            </a:r>
            <a:r>
              <a:rPr lang="en-US" dirty="0" err="1" smtClean="0"/>
              <a:t>Aberle</a:t>
            </a:r>
            <a:endParaRPr lang="en-US" dirty="0" smtClean="0"/>
          </a:p>
          <a:p>
            <a:r>
              <a:rPr lang="en-US" dirty="0" smtClean="0"/>
              <a:t>George </a:t>
            </a:r>
            <a:r>
              <a:rPr lang="en-US" dirty="0" err="1" smtClean="0"/>
              <a:t>Washko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3276600"/>
            <a:ext cx="2133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Sequencing Core</a:t>
            </a:r>
          </a:p>
          <a:p>
            <a:r>
              <a:rPr lang="en-US" dirty="0" smtClean="0"/>
              <a:t>Matt Wilkerson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2" y="38100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cs typeface="Times New Roman" panose="02020603050405020304" pitchFamily="18" charset="0"/>
              </a:rPr>
              <a:t>DECAMP1 (nodule) study </a:t>
            </a:r>
            <a:r>
              <a:rPr lang="en-US" sz="4000" dirty="0" smtClean="0">
                <a:cs typeface="Times New Roman" panose="02020603050405020304" pitchFamily="18" charset="0"/>
              </a:rPr>
              <a:t>design</a:t>
            </a:r>
            <a:endParaRPr lang="en-US" sz="4000" u="sng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4" y="1295400"/>
            <a:ext cx="8839200" cy="3699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434" y="4632494"/>
            <a:ext cx="492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Exclusions: prior history of lung cancer, pure GGO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C8EE63-AFB2-4C43-9C4D-188F79B4174D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8" y="34749"/>
            <a:ext cx="88138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 Immune-Related Gene Set is downregulated in bronchial airway wall of smokers with lung cancer in DECAMP-1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"/>
          <a:stretch/>
        </p:blipFill>
        <p:spPr>
          <a:xfrm>
            <a:off x="457199" y="1721895"/>
            <a:ext cx="4852945" cy="5013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3505200"/>
            <a:ext cx="3279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r>
              <a:rPr lang="en-US" dirty="0" smtClean="0"/>
              <a:t>Genes associated with </a:t>
            </a:r>
            <a:r>
              <a:rPr lang="en-US" b="1" dirty="0"/>
              <a:t>immune activation</a:t>
            </a:r>
            <a:r>
              <a:rPr lang="en-US" dirty="0"/>
              <a:t>, </a:t>
            </a:r>
            <a:r>
              <a:rPr lang="en-US" b="1" dirty="0"/>
              <a:t>inflammatory </a:t>
            </a:r>
            <a:r>
              <a:rPr lang="en-US" b="1" dirty="0" smtClean="0"/>
              <a:t>response</a:t>
            </a:r>
            <a:r>
              <a:rPr lang="en-US" dirty="0" smtClean="0"/>
              <a:t>, </a:t>
            </a:r>
            <a:r>
              <a:rPr lang="en-US" b="1" dirty="0" err="1" smtClean="0"/>
              <a:t>chemotaxis</a:t>
            </a:r>
            <a:r>
              <a:rPr lang="en-US" dirty="0" smtClean="0"/>
              <a:t>, </a:t>
            </a:r>
            <a:r>
              <a:rPr lang="en-US" b="1" dirty="0" smtClean="0"/>
              <a:t>cytokine production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81290" y="1538111"/>
            <a:ext cx="22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9068" y="1538111"/>
            <a:ext cx="22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Benign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7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Indolent vs aggressive lung cancer</a:t>
            </a:r>
            <a:br>
              <a:rPr lang="en-US" dirty="0" smtClean="0"/>
            </a:br>
            <a:r>
              <a:rPr lang="en-US" dirty="0" smtClean="0"/>
              <a:t>1 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4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64725" y="6248400"/>
            <a:ext cx="220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ee AJR 2014</a:t>
            </a:r>
          </a:p>
          <a:p>
            <a:r>
              <a:rPr lang="en-US" dirty="0" err="1" smtClean="0"/>
              <a:t>Weichert</a:t>
            </a:r>
            <a:r>
              <a:rPr lang="en-US" dirty="0" smtClean="0"/>
              <a:t> COPM 2014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75379" y="1412762"/>
            <a:ext cx="6279642" cy="3844695"/>
            <a:chOff x="914400" y="1514737"/>
            <a:chExt cx="6881150" cy="4212967"/>
          </a:xfrm>
        </p:grpSpPr>
        <p:grpSp>
          <p:nvGrpSpPr>
            <p:cNvPr id="4" name="Group 3"/>
            <p:cNvGrpSpPr/>
            <p:nvPr/>
          </p:nvGrpSpPr>
          <p:grpSpPr>
            <a:xfrm>
              <a:off x="914400" y="1514737"/>
              <a:ext cx="6881150" cy="4212967"/>
              <a:chOff x="914400" y="1514737"/>
              <a:chExt cx="6881150" cy="421296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1524000"/>
                <a:ext cx="2395537" cy="2335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875" y="3884613"/>
                <a:ext cx="2285300" cy="1843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937" y="1514737"/>
                <a:ext cx="2159000" cy="2353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62" t="9753" r="9372" b="3968"/>
              <a:stretch/>
            </p:blipFill>
            <p:spPr bwMode="auto">
              <a:xfrm>
                <a:off x="3346158" y="3932500"/>
                <a:ext cx="2127766" cy="1754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59" t="9074" r="56372" b="68148"/>
              <a:stretch/>
            </p:blipFill>
            <p:spPr>
              <a:xfrm>
                <a:off x="5596902" y="1567849"/>
                <a:ext cx="2175498" cy="2316764"/>
              </a:xfrm>
              <a:prstGeom prst="rect">
                <a:avLst/>
              </a:prstGeom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16" r="6624"/>
              <a:stretch/>
            </p:blipFill>
            <p:spPr bwMode="auto">
              <a:xfrm>
                <a:off x="5620051" y="3950367"/>
                <a:ext cx="2175499" cy="1754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626463" y="3952203"/>
              <a:ext cx="2904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26725" y="1586525"/>
              <a:ext cx="296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3939168"/>
              <a:ext cx="3273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3110" y="1583515"/>
              <a:ext cx="317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0525" y="3904635"/>
              <a:ext cx="317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0600" y="1586073"/>
              <a:ext cx="317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57400" y="5372100"/>
            <a:ext cx="64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66978" y="537210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MIA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61607" y="5372100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ADC</a:t>
            </a:r>
            <a:endParaRPr lang="en-US" sz="2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84928"/>
            <a:ext cx="9144000" cy="9628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000" dirty="0" smtClean="0">
                <a:latin typeface="+mn-lt"/>
              </a:rPr>
              <a:t>Clinical problem: Indolent vs Aggressive LC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repositories LTP3- Early LCs, n=180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8" y="1600200"/>
            <a:ext cx="602830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4233" y="4114800"/>
            <a:ext cx="32004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All with plasma</a:t>
            </a:r>
          </a:p>
          <a:p>
            <a:r>
              <a:rPr lang="en-US" sz="1600" dirty="0" smtClean="0"/>
              <a:t>178 with </a:t>
            </a:r>
            <a:r>
              <a:rPr lang="en-US" sz="1600" dirty="0"/>
              <a:t>snap frozen matching </a:t>
            </a:r>
            <a:r>
              <a:rPr lang="en-US" sz="1600" dirty="0" smtClean="0"/>
              <a:t>lung  </a:t>
            </a:r>
            <a:r>
              <a:rPr lang="en-US" sz="1600" dirty="0"/>
              <a:t>from the same lobe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531085"/>
            <a:ext cx="1219200" cy="1728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6719" y="3372585"/>
            <a:ext cx="1175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Harvey Pass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487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/>
          <a:lstStyle/>
          <a:p>
            <a:r>
              <a:rPr lang="en-US" dirty="0" smtClean="0"/>
              <a:t>High Risk Cohorts</a:t>
            </a:r>
            <a:br>
              <a:rPr lang="en-US" dirty="0" smtClean="0"/>
            </a:br>
            <a:r>
              <a:rPr lang="en-US" dirty="0" smtClean="0"/>
              <a:t>2 cohorts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0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267200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605" y="1295400"/>
            <a:ext cx="401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Scanning microscopy of the airway epithelium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70820" y="1295400"/>
            <a:ext cx="3602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Life time risk of cancer among smokers?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3" t="34267" r="33191" b="56512"/>
          <a:stretch/>
        </p:blipFill>
        <p:spPr>
          <a:xfrm>
            <a:off x="5193195" y="2282687"/>
            <a:ext cx="3444822" cy="358471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340624" y="2160344"/>
            <a:ext cx="3210342" cy="3514969"/>
            <a:chOff x="5340624" y="2160344"/>
            <a:chExt cx="3210342" cy="3514969"/>
          </a:xfrm>
        </p:grpSpPr>
        <p:grpSp>
          <p:nvGrpSpPr>
            <p:cNvPr id="23" name="Group 22"/>
            <p:cNvGrpSpPr/>
            <p:nvPr/>
          </p:nvGrpSpPr>
          <p:grpSpPr>
            <a:xfrm>
              <a:off x="5340624" y="2494722"/>
              <a:ext cx="3210342" cy="3180591"/>
              <a:chOff x="5340624" y="2494722"/>
              <a:chExt cx="3210342" cy="318059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908234" y="2799522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304722" y="4724400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304722" y="3125032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269144" y="3134467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908234" y="3766888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229600" y="3773587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983356" y="3780286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342083" y="3125032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661990" y="5370513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590510" y="4756833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40624" y="4101833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984815" y="2494722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267253" y="4419600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63449" y="4724400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908234" y="5353850"/>
                <a:ext cx="321366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592307" y="2160344"/>
              <a:ext cx="583814" cy="491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15%</a:t>
              </a:r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population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4EB-4A57-4C3F-A6CC-29AFFF9F20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667000"/>
            <a:ext cx="12192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Baseline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2667000"/>
            <a:ext cx="12192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Year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7000"/>
            <a:ext cx="12192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Year 2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2667000"/>
            <a:ext cx="12192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Year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0" y="2667000"/>
            <a:ext cx="12192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Year 4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990600" y="3200400"/>
            <a:ext cx="1159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omic Sans MS" pitchFamily="66" charset="0"/>
              </a:rPr>
              <a:t>Consent</a:t>
            </a:r>
          </a:p>
          <a:p>
            <a:pPr eaLnBrk="1" hangingPunct="1"/>
            <a:r>
              <a:rPr lang="en-US" sz="1200" dirty="0">
                <a:latin typeface="Comic Sans MS" pitchFamily="66" charset="0"/>
              </a:rPr>
              <a:t>Blood</a:t>
            </a:r>
          </a:p>
          <a:p>
            <a:pPr eaLnBrk="1" hangingPunct="1"/>
            <a:r>
              <a:rPr lang="en-US" sz="1200" dirty="0">
                <a:latin typeface="Comic Sans MS" pitchFamily="66" charset="0"/>
              </a:rPr>
              <a:t>Urine</a:t>
            </a:r>
          </a:p>
          <a:p>
            <a:pPr eaLnBrk="1" hangingPunct="1"/>
            <a:r>
              <a:rPr lang="en-US" sz="1200" dirty="0" smtClean="0">
                <a:latin typeface="Comic Sans MS" pitchFamily="66" charset="0"/>
              </a:rPr>
              <a:t>Sputum</a:t>
            </a:r>
          </a:p>
          <a:p>
            <a:pPr eaLnBrk="1" hangingPunct="1"/>
            <a:r>
              <a:rPr lang="en-US" sz="1200" dirty="0" err="1" smtClean="0">
                <a:latin typeface="Comic Sans MS" pitchFamily="66" charset="0"/>
              </a:rPr>
              <a:t>Spirometry</a:t>
            </a:r>
            <a:endParaRPr lang="en-US" sz="1200" dirty="0">
              <a:latin typeface="Comic Sans MS" pitchFamily="66" charset="0"/>
            </a:endParaRPr>
          </a:p>
          <a:p>
            <a:pPr eaLnBrk="1" hangingPunct="1"/>
            <a:r>
              <a:rPr lang="en-US" sz="1200" dirty="0">
                <a:latin typeface="Comic Sans MS" pitchFamily="66" charset="0"/>
              </a:rPr>
              <a:t>CT scan</a:t>
            </a:r>
          </a:p>
          <a:p>
            <a:pPr eaLnBrk="1" hangingPunct="1"/>
            <a:r>
              <a:rPr lang="en-US" sz="1200" dirty="0">
                <a:latin typeface="Comic Sans MS" pitchFamily="66" charset="0"/>
              </a:rPr>
              <a:t>Bronchoscopy</a:t>
            </a:r>
          </a:p>
          <a:p>
            <a:pPr eaLnBrk="1" hangingPunct="1"/>
            <a:endParaRPr lang="en-US" sz="1200" dirty="0">
              <a:latin typeface="Comic Sans MS" pitchFamily="66" charset="0"/>
            </a:endParaRP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2238375" y="3200400"/>
            <a:ext cx="7413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r>
              <a:rPr lang="en-US" sz="1200">
                <a:latin typeface="Comic Sans MS" pitchFamily="66" charset="0"/>
              </a:rPr>
              <a:t>Blood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Urine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Sputum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CT scan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3484563" y="3200400"/>
            <a:ext cx="1155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r>
              <a:rPr lang="en-US" sz="1200">
                <a:latin typeface="Comic Sans MS" pitchFamily="66" charset="0"/>
              </a:rPr>
              <a:t>Blood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Urine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Sputum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CT scan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Bronchoscopy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4732338" y="3200400"/>
            <a:ext cx="727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r>
              <a:rPr lang="en-US" sz="1200">
                <a:latin typeface="Comic Sans MS" pitchFamily="66" charset="0"/>
              </a:rPr>
              <a:t>Blood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Urine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Sputum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5978525" y="3200400"/>
            <a:ext cx="727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r>
              <a:rPr lang="en-US" sz="1200">
                <a:latin typeface="Comic Sans MS" pitchFamily="66" charset="0"/>
              </a:rPr>
              <a:t>Blood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Urine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Sputum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7226300" y="3200400"/>
            <a:ext cx="1155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>
              <a:latin typeface="Comic Sans MS" pitchFamily="66" charset="0"/>
            </a:endParaRPr>
          </a:p>
          <a:p>
            <a:pPr eaLnBrk="1" hangingPunct="1"/>
            <a:r>
              <a:rPr lang="en-US" sz="1200">
                <a:latin typeface="Comic Sans MS" pitchFamily="66" charset="0"/>
              </a:rPr>
              <a:t>Blood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Urine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Sputum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CT Scan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Bronchoscopy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2667000"/>
            <a:ext cx="12192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Year 5</a:t>
            </a:r>
          </a:p>
        </p:txBody>
      </p:sp>
      <p:sp>
        <p:nvSpPr>
          <p:cNvPr id="14350" name="Title 1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Existing repositories CVC Screening </a:t>
            </a:r>
            <a:r>
              <a:rPr lang="en-US" sz="3600" dirty="0" smtClean="0"/>
              <a:t>235/480</a:t>
            </a: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3350" y="1458913"/>
            <a:ext cx="3886200" cy="10668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>
              <a:defRPr/>
            </a:pP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Age: </a:t>
            </a:r>
            <a: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  <a:t>55-74</a:t>
            </a:r>
            <a:endParaRPr lang="en-US" sz="1200" dirty="0">
              <a:solidFill>
                <a:schemeClr val="tx1"/>
              </a:solidFill>
              <a:latin typeface="Comic Sans MS" pitchFamily="66" charset="0"/>
            </a:endParaRPr>
          </a:p>
          <a:p>
            <a:pPr marL="285750">
              <a:defRPr/>
            </a:pP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Smoking status: </a:t>
            </a:r>
          </a:p>
          <a:p>
            <a:pPr marL="285750">
              <a:defRPr/>
            </a:pP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	Current &gt; 25 years, 10 cig/day</a:t>
            </a:r>
          </a:p>
          <a:p>
            <a:pPr marL="285750">
              <a:defRPr/>
            </a:pP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	Former &gt;20 PKY, quit &lt;20 years ago</a:t>
            </a:r>
          </a:p>
          <a:p>
            <a:pPr marL="285750">
              <a:defRPr/>
            </a:pP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COPD/Emphysema or family </a:t>
            </a:r>
            <a:r>
              <a:rPr lang="en-US" sz="1200" dirty="0" err="1">
                <a:solidFill>
                  <a:schemeClr val="tx1"/>
                </a:solidFill>
                <a:latin typeface="Comic Sans MS" pitchFamily="66" charset="0"/>
              </a:rPr>
              <a:t>hx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 of lung cancer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2667000"/>
            <a:ext cx="944563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Comic Sans MS" pitchFamily="66" charset="0"/>
              </a:rPr>
              <a:t>480 participants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53400" y="2667000"/>
            <a:ext cx="9906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Comic Sans MS" pitchFamily="66" charset="0"/>
              </a:rPr>
              <a:t>450 no cancer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Comic Sans MS" pitchFamily="66" charset="0"/>
              </a:rPr>
              <a:t>30 cancers</a:t>
            </a:r>
          </a:p>
        </p:txBody>
      </p:sp>
      <p:sp>
        <p:nvSpPr>
          <p:cNvPr id="22" name="Isosceles Triangle 21"/>
          <p:cNvSpPr/>
          <p:nvPr/>
        </p:nvSpPr>
        <p:spPr>
          <a:xfrm rot="16200000">
            <a:off x="3200400" y="2746375"/>
            <a:ext cx="266700" cy="4984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5105400"/>
            <a:ext cx="23622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omic Sans MS" pitchFamily="66" charset="0"/>
              </a:rPr>
              <a:t>Clinical Diagnosis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646238" y="54102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41638" y="54102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03838" y="54102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84638" y="54102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0" name="TextBox 28"/>
          <p:cNvSpPr txBox="1">
            <a:spLocks noChangeArrowheads="1"/>
          </p:cNvSpPr>
          <p:nvPr/>
        </p:nvSpPr>
        <p:spPr bwMode="auto">
          <a:xfrm>
            <a:off x="1600200" y="5907088"/>
            <a:ext cx="995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Molecular 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Biomarkers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4361" name="TextBox 29"/>
          <p:cNvSpPr txBox="1">
            <a:spLocks noChangeArrowheads="1"/>
          </p:cNvSpPr>
          <p:nvPr/>
        </p:nvSpPr>
        <p:spPr bwMode="auto">
          <a:xfrm>
            <a:off x="2819400" y="5907088"/>
            <a:ext cx="995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Molecular 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Biomarkers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4362" name="TextBox 30"/>
          <p:cNvSpPr txBox="1">
            <a:spLocks noChangeArrowheads="1"/>
          </p:cNvSpPr>
          <p:nvPr/>
        </p:nvSpPr>
        <p:spPr bwMode="auto">
          <a:xfrm>
            <a:off x="3962400" y="5943600"/>
            <a:ext cx="99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Molecular 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Biomarkers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4363" name="TextBox 31"/>
          <p:cNvSpPr txBox="1">
            <a:spLocks noChangeArrowheads="1"/>
          </p:cNvSpPr>
          <p:nvPr/>
        </p:nvSpPr>
        <p:spPr bwMode="auto">
          <a:xfrm>
            <a:off x="5181600" y="5943600"/>
            <a:ext cx="99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Molecular 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Biomarkers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864475" y="54102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5275" y="5410200"/>
            <a:ext cx="0" cy="45720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7" name="TextBox 30"/>
          <p:cNvSpPr txBox="1">
            <a:spLocks noChangeArrowheads="1"/>
          </p:cNvSpPr>
          <p:nvPr/>
        </p:nvSpPr>
        <p:spPr bwMode="auto">
          <a:xfrm>
            <a:off x="6523038" y="5943600"/>
            <a:ext cx="995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Molecular 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Biomarkers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7742238" y="5943600"/>
            <a:ext cx="995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Molecular 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Biomarkers</a:t>
            </a:r>
          </a:p>
          <a:p>
            <a:pPr eaLnBrk="1" hangingPunct="1"/>
            <a:endParaRPr lang="en-US" sz="120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BE442-C6C2-413F-B2B6-A706C51681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Lung Collaborative Group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19983"/>
              </p:ext>
            </p:extLst>
          </p:nvPr>
        </p:nvGraphicFramePr>
        <p:xfrm>
          <a:off x="1123950" y="1143000"/>
          <a:ext cx="7486650" cy="5471954"/>
        </p:xfrm>
        <a:graphic>
          <a:graphicData uri="http://schemas.openxmlformats.org/drawingml/2006/table">
            <a:tbl>
              <a:tblPr/>
              <a:tblGrid>
                <a:gridCol w="4743450"/>
                <a:gridCol w="2743200"/>
              </a:tblGrid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Biomarker Development Laboratories 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 Spira, Steve Dubinett, Marc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Lenburg,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 Aberle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UCLA 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Lahey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Louise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Qihong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Wistar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Institute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Herman, Jeff Wang, David Wilson, Brenda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Hoegaarde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of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Pittsburgh, Hopkins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Harvey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Pass,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Haining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NYU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Biomarker Reference Laboratory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Sanford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Feng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Clinical Validation Centers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 Massion, Kim Sandler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Vanderilt 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 Gillies, Matt Schabath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Moffitt 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DMCC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Margaret Pepe, Jackie Dahlgren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 Hutchinson 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Officers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Lynn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Sorbara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NCI DCP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 Krueger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NCI DCP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52400"/>
            <a:ext cx="533459" cy="5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repositories CVC Screening 235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80652"/>
            <a:ext cx="5438610" cy="534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6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Proteomic analysis of bronchial epithelium in high risk individuals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7360"/>
            <a:ext cx="3093245" cy="1860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9"/>
          <p:cNvSpPr txBox="1">
            <a:spLocks noChangeArrowheads="1"/>
          </p:cNvSpPr>
          <p:nvPr/>
        </p:nvSpPr>
        <p:spPr bwMode="auto">
          <a:xfrm>
            <a:off x="959685" y="5826304"/>
            <a:ext cx="22996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Calibri" pitchFamily="34" charset="0"/>
              </a:rPr>
              <a:t>S</a:t>
            </a:r>
            <a:r>
              <a:rPr lang="en-US" altLang="en-US" sz="1600" dirty="0" smtClean="0">
                <a:latin typeface="Calibri" pitchFamily="34" charset="0"/>
              </a:rPr>
              <a:t>hotgun </a:t>
            </a:r>
            <a:r>
              <a:rPr lang="en-US" altLang="en-US" sz="1600" dirty="0">
                <a:latin typeface="Calibri" pitchFamily="34" charset="0"/>
              </a:rPr>
              <a:t>proteomics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025617"/>
            <a:ext cx="396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high risk epithelium:</a:t>
            </a:r>
          </a:p>
          <a:p>
            <a:pPr marL="342900" indent="-342900">
              <a:buAutoNum type="arabicPeriod"/>
            </a:pPr>
            <a:r>
              <a:rPr lang="en-US" dirty="0" smtClean="0"/>
              <a:t>Carbohydrate metabolism reprogramming</a:t>
            </a:r>
          </a:p>
          <a:p>
            <a:pPr marL="342900" indent="-342900">
              <a:buAutoNum type="arabicPeriod"/>
            </a:pPr>
            <a:r>
              <a:rPr lang="en-US" dirty="0" smtClean="0"/>
              <a:t>Lipid metabolism reprogramming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Looking to test a Link between reprogramming and cancer </a:t>
            </a:r>
            <a:r>
              <a:rPr lang="en-US" dirty="0" err="1" smtClean="0"/>
              <a:t>dvpt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845" y="4028868"/>
            <a:ext cx="2164555" cy="267543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4EB-4A57-4C3F-A6CC-29AFFF9F20F2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Picture 6" descr="http://www.olympus.co.uk/medical/media/Bild_diagno_1_700x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9" t="30771" r="37419" b="32597"/>
          <a:stretch>
            <a:fillRect/>
          </a:stretch>
        </p:blipFill>
        <p:spPr bwMode="auto">
          <a:xfrm>
            <a:off x="279381" y="1676318"/>
            <a:ext cx="2105428" cy="1993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6631" b="7011"/>
          <a:stretch>
            <a:fillRect/>
          </a:stretch>
        </p:blipFill>
        <p:spPr bwMode="auto">
          <a:xfrm>
            <a:off x="2971800" y="1676318"/>
            <a:ext cx="1934903" cy="19596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0993" y="6164702"/>
            <a:ext cx="3159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1925" algn="l"/>
                <a:tab pos="3082925" algn="l"/>
                <a:tab pos="5656263" algn="l"/>
              </a:tabLst>
            </a:pPr>
            <a:r>
              <a:rPr lang="en-US" alt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n-US" altLang="en-US"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431925" algn="l"/>
                <a:tab pos="3082925" algn="l"/>
                <a:tab pos="5656263" algn="l"/>
              </a:tabLst>
            </a:pPr>
            <a:r>
              <a:rPr lang="fr-FR" sz="1400" smtClean="0">
                <a:latin typeface="Arial" panose="020B0604020202020204" pitchFamily="34" charset="0"/>
                <a:cs typeface="Arial" panose="020B0604020202020204" pitchFamily="34" charset="0"/>
              </a:rPr>
              <a:t>R01 CA 102353, EDRN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CA152662</a:t>
            </a:r>
          </a:p>
          <a:p>
            <a:pPr>
              <a:tabLst>
                <a:tab pos="1431925" algn="l"/>
                <a:tab pos="3082925" algn="l"/>
                <a:tab pos="5656263" algn="l"/>
              </a:tabLst>
            </a:pP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W81XWH-11-2-0161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5055" y="5703255"/>
            <a:ext cx="304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Rahman et al. </a:t>
            </a:r>
            <a:r>
              <a:rPr lang="en-US" i="1" dirty="0"/>
              <a:t>JCI Insight.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7734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DECAMP2 (screening) study design</a:t>
            </a:r>
            <a:endParaRPr kumimoji="0" lang="en-US" sz="4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534400" cy="449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C8EE63-AFB2-4C43-9C4D-188F79B4174D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33400"/>
            <a:ext cx="9144000" cy="1143000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Biomarker validation progress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458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Biomarker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Committee: guidelines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for evaluating candidate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Biomarker (Vanderbilt)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 C4C, CRP and CYFRA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set of DECAMP1 patients with final diagnosis as of May 2016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(n=91; 60 cancers +30 no cancers)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Bronchial Airway Gene Expression Biomarker  (BU)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- 23 gene biomarker validated in AEGIS trials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Silvestri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la. NEJM 2015)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of this biomarker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DECAMP1 patients with final diagnosis as of May 2016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Tx/>
              <a:buChar char="-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Exosomal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microRNA Biomarker (UCLA)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 on ~100 patients with final diagnosis as of Dec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C8EE63-AFB2-4C43-9C4D-188F79B4174D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6587733" y="1513165"/>
            <a:ext cx="2474402" cy="5213346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0"/>
                </a:schemeClr>
              </a:gs>
              <a:gs pos="35000">
                <a:schemeClr val="accent6">
                  <a:tint val="37000"/>
                  <a:satMod val="300000"/>
                  <a:alpha val="50000"/>
                </a:schemeClr>
              </a:gs>
              <a:gs pos="100000">
                <a:schemeClr val="accent6">
                  <a:tint val="15000"/>
                  <a:satMod val="350000"/>
                  <a:alpha val="5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04800" y="1650341"/>
            <a:ext cx="6057900" cy="1778659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21692" y="3505200"/>
            <a:ext cx="3341008" cy="2209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Vanderbilt Lung Repository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552112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Vanderbilt Lung Imaging Repository</a:t>
            </a:r>
            <a:br>
              <a:rPr lang="en-US" sz="3600" dirty="0" smtClean="0"/>
            </a:br>
            <a:r>
              <a:rPr lang="en-US" sz="2000" dirty="0" smtClean="0"/>
              <a:t>Medical image Analysis and Statistical Interpretation lab  </a:t>
            </a:r>
            <a:br>
              <a:rPr lang="en-US" sz="2000" dirty="0" smtClean="0"/>
            </a:br>
            <a:r>
              <a:rPr lang="en-US" sz="2000" dirty="0" smtClean="0"/>
              <a:t>Bennett Landman, PhD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July 26,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Vanderbilt Engineering </a:t>
            </a: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E2A2-D125-4F5C-92A2-C640FDE59F0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6200" y="4224030"/>
            <a:ext cx="1371600" cy="1143000"/>
            <a:chOff x="6393305" y="3928011"/>
            <a:chExt cx="1371600" cy="1143000"/>
          </a:xfrm>
        </p:grpSpPr>
        <p:sp>
          <p:nvSpPr>
            <p:cNvPr id="8" name="Rectangle 7"/>
            <p:cNvSpPr/>
            <p:nvPr/>
          </p:nvSpPr>
          <p:spPr>
            <a:xfrm>
              <a:off x="6393305" y="3928011"/>
              <a:ext cx="1371600" cy="1143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DAX/XNAT</a:t>
              </a:r>
            </a:p>
            <a:p>
              <a:pPr algn="ctr"/>
              <a:endParaRPr lang="en-US" b="1" dirty="0">
                <a:solidFill>
                  <a:prstClr val="black"/>
                </a:solidFill>
              </a:endParaRPr>
            </a:p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470" y="4466481"/>
              <a:ext cx="1197462" cy="4103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3" name="Rectangle 12"/>
          <p:cNvSpPr/>
          <p:nvPr/>
        </p:nvSpPr>
        <p:spPr>
          <a:xfrm>
            <a:off x="5166435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External XNAT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" name="Elbow Connector 13"/>
          <p:cNvCxnSpPr>
            <a:stCxn id="13" idx="2"/>
            <a:endCxn id="28" idx="0"/>
          </p:cNvCxnSpPr>
          <p:nvPr/>
        </p:nvCxnSpPr>
        <p:spPr>
          <a:xfrm rot="5400000">
            <a:off x="3058321" y="1401827"/>
            <a:ext cx="1133887" cy="4026187"/>
          </a:xfrm>
          <a:prstGeom prst="bentConnector3">
            <a:avLst>
              <a:gd name="adj1" fmla="val 3942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97559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External PACS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7" name="Elbow Connector 16"/>
          <p:cNvCxnSpPr>
            <a:stCxn id="20" idx="2"/>
            <a:endCxn id="28" idx="0"/>
          </p:cNvCxnSpPr>
          <p:nvPr/>
        </p:nvCxnSpPr>
        <p:spPr>
          <a:xfrm rot="5400000">
            <a:off x="1889444" y="2570703"/>
            <a:ext cx="1133887" cy="1688434"/>
          </a:xfrm>
          <a:prstGeom prst="bentConnector3">
            <a:avLst>
              <a:gd name="adj1" fmla="val 2488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3" idx="2"/>
            <a:endCxn id="28" idx="0"/>
          </p:cNvCxnSpPr>
          <p:nvPr/>
        </p:nvCxnSpPr>
        <p:spPr>
          <a:xfrm rot="5400000">
            <a:off x="1305006" y="3155142"/>
            <a:ext cx="1133887" cy="519557"/>
          </a:xfrm>
          <a:prstGeom prst="bentConnector3">
            <a:avLst>
              <a:gd name="adj1" fmla="val 1695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8682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External File System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2" name="Elbow Connector 21"/>
          <p:cNvCxnSpPr>
            <a:stCxn id="25" idx="2"/>
            <a:endCxn id="28" idx="0"/>
          </p:cNvCxnSpPr>
          <p:nvPr/>
        </p:nvCxnSpPr>
        <p:spPr>
          <a:xfrm rot="16200000" flipH="1">
            <a:off x="720567" y="3090260"/>
            <a:ext cx="1133887" cy="649320"/>
          </a:xfrm>
          <a:prstGeom prst="bentConnector3">
            <a:avLst>
              <a:gd name="adj1" fmla="val 1034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59805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External Web Browser / Computer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0928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External Programs </a:t>
            </a:r>
          </a:p>
        </p:txBody>
      </p:sp>
      <p:cxnSp>
        <p:nvCxnSpPr>
          <p:cNvPr id="27" name="Elbow Connector 26"/>
          <p:cNvCxnSpPr>
            <a:stCxn id="16" idx="2"/>
            <a:endCxn id="28" idx="0"/>
          </p:cNvCxnSpPr>
          <p:nvPr/>
        </p:nvCxnSpPr>
        <p:spPr>
          <a:xfrm rot="5400000">
            <a:off x="2473883" y="1986265"/>
            <a:ext cx="1133887" cy="2857311"/>
          </a:xfrm>
          <a:prstGeom prst="bentConnector3">
            <a:avLst>
              <a:gd name="adj1" fmla="val 3281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4570" y="3981864"/>
            <a:ext cx="18752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Q/A and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De-identification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28058" y="1509244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prstClr val="white"/>
                </a:solidFill>
              </a:rPr>
              <a:t>Repository Users</a:t>
            </a:r>
            <a:endParaRPr lang="en-US" b="1" u="sng" dirty="0">
              <a:solidFill>
                <a:prstClr val="white"/>
              </a:solidFill>
            </a:endParaRPr>
          </a:p>
        </p:txBody>
      </p:sp>
      <p:sp>
        <p:nvSpPr>
          <p:cNvPr id="48" name="Striped Right Arrow 47"/>
          <p:cNvSpPr/>
          <p:nvPr/>
        </p:nvSpPr>
        <p:spPr>
          <a:xfrm>
            <a:off x="2480247" y="3994356"/>
            <a:ext cx="602105" cy="1130508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08" y="1828065"/>
            <a:ext cx="1371600" cy="111601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064705" y="2820780"/>
            <a:ext cx="16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Web portal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93873" y="6040004"/>
            <a:ext cx="1594070" cy="39984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PACS </a:t>
            </a:r>
            <a:r>
              <a:rPr lang="en-US" dirty="0" smtClean="0">
                <a:solidFill>
                  <a:prstClr val="black"/>
                </a:solidFill>
              </a:rPr>
              <a:t>or XNAT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08" y="3219004"/>
            <a:ext cx="1371600" cy="134914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242470" y="4513534"/>
            <a:ext cx="129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Command </a:t>
            </a:r>
            <a:r>
              <a:rPr lang="en-US" smtClean="0">
                <a:solidFill>
                  <a:prstClr val="white"/>
                </a:solidFill>
              </a:rPr>
              <a:t>line tools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18059" y="5650468"/>
            <a:ext cx="274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Software API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5"/>
          <a:stretch/>
        </p:blipFill>
        <p:spPr>
          <a:xfrm>
            <a:off x="7205108" y="5180636"/>
            <a:ext cx="1371600" cy="430173"/>
          </a:xfrm>
          <a:prstGeom prst="rect">
            <a:avLst/>
          </a:prstGeom>
        </p:spPr>
      </p:pic>
      <p:sp>
        <p:nvSpPr>
          <p:cNvPr id="70" name="Striped Right Arrow 69"/>
          <p:cNvSpPr/>
          <p:nvPr/>
        </p:nvSpPr>
        <p:spPr>
          <a:xfrm>
            <a:off x="6165878" y="3988110"/>
            <a:ext cx="602105" cy="1130508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021691" y="5824229"/>
            <a:ext cx="3409195" cy="695969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6937" y="1613357"/>
            <a:ext cx="199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prstClr val="white"/>
                </a:solidFill>
              </a:rPr>
              <a:t>Contributing Sites</a:t>
            </a:r>
            <a:endParaRPr lang="en-US" b="1" u="sng" dirty="0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00603" y="6053053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prstClr val="white"/>
                </a:solidFill>
              </a:rPr>
              <a:t>Image Processing</a:t>
            </a:r>
            <a:endParaRPr lang="en-US" b="1" u="sng" dirty="0">
              <a:solidFill>
                <a:prstClr val="white"/>
              </a:solidFill>
            </a:endParaRPr>
          </a:p>
        </p:txBody>
      </p:sp>
      <p:sp>
        <p:nvSpPr>
          <p:cNvPr id="75" name="Curved Up Arrow 74"/>
          <p:cNvSpPr/>
          <p:nvPr/>
        </p:nvSpPr>
        <p:spPr>
          <a:xfrm>
            <a:off x="4175956" y="5530024"/>
            <a:ext cx="1081843" cy="517192"/>
          </a:xfrm>
          <a:prstGeom prst="curvedUpArrow">
            <a:avLst>
              <a:gd name="adj1" fmla="val 25000"/>
              <a:gd name="adj2" fmla="val 83848"/>
              <a:gd name="adj3" fmla="val 61483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18675"/>
          <a:stretch/>
        </p:blipFill>
        <p:spPr>
          <a:xfrm>
            <a:off x="5210451" y="5886864"/>
            <a:ext cx="961749" cy="59013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34688" y="5188803"/>
            <a:ext cx="27301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smtClean="0">
                <a:latin typeface="Arial" charset="0"/>
                <a:ea typeface="Arial" charset="0"/>
                <a:cs typeface="Arial" charset="0"/>
              </a:rPr>
              <a:t>DAX: </a:t>
            </a:r>
            <a:r>
              <a:rPr lang="fi-FI" sz="1100" u="sng" dirty="0" smtClean="0">
                <a:latin typeface="Arial" charset="0"/>
                <a:ea typeface="Arial" charset="0"/>
                <a:cs typeface="Arial" charset="0"/>
              </a:rPr>
              <a:t>Neuroimage</a:t>
            </a:r>
            <a:r>
              <a:rPr lang="fi-FI" sz="1100" u="sng" dirty="0">
                <a:latin typeface="Arial" charset="0"/>
                <a:ea typeface="Arial" charset="0"/>
                <a:cs typeface="Arial" charset="0"/>
              </a:rPr>
              <a:t>. 2016 Jan 1;124(Pt B):1097-101. </a:t>
            </a:r>
            <a:r>
              <a:rPr lang="fi-FI" sz="1100" u="sng" dirty="0" err="1">
                <a:latin typeface="Arial" charset="0"/>
                <a:ea typeface="Arial" charset="0"/>
                <a:cs typeface="Arial" charset="0"/>
              </a:rPr>
              <a:t>doi</a:t>
            </a:r>
            <a:r>
              <a:rPr lang="fi-FI" sz="1100" u="sng" dirty="0">
                <a:latin typeface="Arial" charset="0"/>
                <a:ea typeface="Arial" charset="0"/>
                <a:cs typeface="Arial" charset="0"/>
              </a:rPr>
              <a:t>: 10.1016/j.neuroimage.2015.05.021</a:t>
            </a:r>
            <a:r>
              <a:rPr lang="fi-FI" sz="1100" u="sng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fi-FI" sz="1100" u="sng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i-FI" sz="1100" dirty="0" smtClean="0">
                <a:latin typeface="Arial" charset="0"/>
                <a:ea typeface="Arial" charset="0"/>
                <a:cs typeface="Arial" charset="0"/>
              </a:rPr>
              <a:t>XNAT: </a:t>
            </a:r>
            <a:r>
              <a:rPr lang="fi-FI" sz="1100" u="sng" dirty="0" smtClean="0">
                <a:latin typeface="Arial" charset="0"/>
                <a:ea typeface="Arial" charset="0"/>
                <a:cs typeface="Arial" charset="0"/>
              </a:rPr>
              <a:t>Neuroimage</a:t>
            </a:r>
            <a:r>
              <a:rPr lang="fi-FI" sz="1100" u="sng" dirty="0">
                <a:latin typeface="Arial" charset="0"/>
                <a:ea typeface="Arial" charset="0"/>
                <a:cs typeface="Arial" charset="0"/>
              </a:rPr>
              <a:t>. 2016 Jan 1;124(Pt B):1093-6. </a:t>
            </a:r>
            <a:r>
              <a:rPr lang="fi-FI" sz="1100" u="sng" dirty="0" err="1">
                <a:latin typeface="Arial" charset="0"/>
                <a:ea typeface="Arial" charset="0"/>
                <a:cs typeface="Arial" charset="0"/>
              </a:rPr>
              <a:t>doi</a:t>
            </a:r>
            <a:r>
              <a:rPr lang="fi-FI" sz="1100" u="sng" dirty="0">
                <a:latin typeface="Arial" charset="0"/>
                <a:ea typeface="Arial" charset="0"/>
                <a:cs typeface="Arial" charset="0"/>
              </a:rPr>
              <a:t>: 10.1016/j.neuroimage.2015.06.076.</a:t>
            </a:r>
            <a:r>
              <a:rPr lang="fi-FI" sz="11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49" y="869"/>
            <a:ext cx="1049451" cy="16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88938" y="1923541"/>
            <a:ext cx="4999312" cy="1379718"/>
            <a:chOff x="229509" y="1911308"/>
            <a:chExt cx="4999312" cy="13797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314" r="23494"/>
            <a:stretch/>
          </p:blipFill>
          <p:spPr>
            <a:xfrm>
              <a:off x="334766" y="1911308"/>
              <a:ext cx="809490" cy="11181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296" y="1911308"/>
              <a:ext cx="745405" cy="11181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1741" y="1911308"/>
              <a:ext cx="805038" cy="11181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2819" y="1911308"/>
              <a:ext cx="795355" cy="111810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9509" y="3029416"/>
              <a:ext cx="11286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 smtClean="0">
                  <a:solidFill>
                    <a:srgbClr val="0C67A6"/>
                  </a:solidFill>
                  <a:latin typeface="FuturaNDBook"/>
                </a:rPr>
                <a:t>Avi</a:t>
              </a:r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 </a:t>
              </a:r>
              <a:r>
                <a:rPr lang="en-US" sz="1100" dirty="0" err="1" smtClean="0">
                  <a:solidFill>
                    <a:srgbClr val="0C67A6"/>
                  </a:solidFill>
                  <a:latin typeface="FuturaNDBook"/>
                </a:rPr>
                <a:t>Spira</a:t>
              </a:r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 MD</a:t>
              </a:r>
              <a:endParaRPr lang="en-US" sz="1100" b="0" i="0" dirty="0">
                <a:solidFill>
                  <a:srgbClr val="0C67A6"/>
                </a:solidFill>
                <a:effectLst/>
                <a:latin typeface="FuturaNDBook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4231" y="3029416"/>
              <a:ext cx="16151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Steve Dubinett, MD</a:t>
              </a:r>
              <a:endParaRPr lang="en-US" sz="1100" b="0" i="0" dirty="0">
                <a:solidFill>
                  <a:srgbClr val="0C67A6"/>
                </a:solidFill>
                <a:effectLst/>
                <a:latin typeface="FuturaNDBook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3029416"/>
              <a:ext cx="16151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Marc </a:t>
              </a:r>
              <a:r>
                <a:rPr lang="en-US" sz="1100" dirty="0" err="1" smtClean="0">
                  <a:solidFill>
                    <a:srgbClr val="0C67A6"/>
                  </a:solidFill>
                  <a:latin typeface="FuturaNDBook"/>
                </a:rPr>
                <a:t>Lenburg</a:t>
              </a:r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, PhD</a:t>
              </a:r>
              <a:endParaRPr lang="en-US" sz="1100" b="0" i="0" dirty="0">
                <a:solidFill>
                  <a:srgbClr val="0C67A6"/>
                </a:solidFill>
                <a:effectLst/>
                <a:latin typeface="FuturaNDBook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50571" y="3029416"/>
              <a:ext cx="137825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Deni Aberle, MD</a:t>
              </a:r>
              <a:endParaRPr lang="en-US" sz="1100" b="0" i="0" dirty="0">
                <a:solidFill>
                  <a:srgbClr val="0C67A6"/>
                </a:solidFill>
                <a:effectLst/>
                <a:latin typeface="FuturaNDBook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000" y="317412"/>
            <a:ext cx="3048000" cy="1577816"/>
            <a:chOff x="5715000" y="317412"/>
            <a:chExt cx="3048000" cy="15778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0709" y="317412"/>
              <a:ext cx="832048" cy="104006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715000" y="1464341"/>
              <a:ext cx="1143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C67A6"/>
                  </a:solidFill>
                  <a:latin typeface="+mj-lt"/>
                </a:rPr>
                <a:t>Jim Herman, </a:t>
              </a:r>
            </a:p>
            <a:p>
              <a:pPr algn="ctr"/>
              <a:r>
                <a:rPr lang="en-US" sz="1100" dirty="0" smtClean="0">
                  <a:solidFill>
                    <a:srgbClr val="0C67A6"/>
                  </a:solidFill>
                  <a:latin typeface="+mj-lt"/>
                </a:rPr>
                <a:t>MD</a:t>
              </a:r>
              <a:endParaRPr lang="en-US" sz="1100" b="0" i="0" dirty="0">
                <a:solidFill>
                  <a:srgbClr val="0C67A6"/>
                </a:solidFill>
                <a:effectLst/>
                <a:latin typeface="+mj-lt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9356" y="341611"/>
              <a:ext cx="748844" cy="104838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467600" y="1452925"/>
              <a:ext cx="12954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C67A6"/>
                  </a:solidFill>
                  <a:latin typeface="+mj-lt"/>
                </a:rPr>
                <a:t>Brenda </a:t>
              </a:r>
              <a:r>
                <a:rPr lang="en-US" sz="1100" dirty="0" err="1" smtClean="0">
                  <a:solidFill>
                    <a:srgbClr val="0C67A6"/>
                  </a:solidFill>
                  <a:latin typeface="+mj-lt"/>
                </a:rPr>
                <a:t>Diergaarde</a:t>
              </a:r>
              <a:r>
                <a:rPr lang="en-US" sz="1100" dirty="0" smtClean="0">
                  <a:solidFill>
                    <a:srgbClr val="0C67A6"/>
                  </a:solidFill>
                  <a:latin typeface="+mj-lt"/>
                </a:rPr>
                <a:t>,</a:t>
              </a:r>
            </a:p>
            <a:p>
              <a:pPr algn="ctr"/>
              <a:r>
                <a:rPr lang="en-US" sz="1100" dirty="0" smtClean="0">
                  <a:solidFill>
                    <a:srgbClr val="0C67A6"/>
                  </a:solidFill>
                  <a:latin typeface="+mj-lt"/>
                </a:rPr>
                <a:t> PhD</a:t>
              </a:r>
              <a:endParaRPr lang="en-US" sz="1100" b="0" i="0" dirty="0">
                <a:solidFill>
                  <a:srgbClr val="0C67A6"/>
                </a:solidFill>
                <a:effectLst/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743760" y="1905000"/>
            <a:ext cx="3400241" cy="1386027"/>
            <a:chOff x="5743760" y="1905000"/>
            <a:chExt cx="3400241" cy="138602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3800" y="1905000"/>
              <a:ext cx="738917" cy="111137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315201" y="3019937"/>
              <a:ext cx="1828800" cy="27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Haining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Yang, MD, PhD</a:t>
              </a:r>
              <a:endParaRPr lang="en-US" sz="1100" b="0" i="0" dirty="0">
                <a:solidFill>
                  <a:srgbClr val="0C67A6"/>
                </a:solidFill>
                <a:effectLst/>
                <a:latin typeface="FuturaNDBook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43760" y="3019937"/>
              <a:ext cx="1730042" cy="27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Harvey Pass, MD</a:t>
              </a:r>
              <a:endParaRPr lang="en-US" sz="1100" b="0" i="0" dirty="0">
                <a:solidFill>
                  <a:srgbClr val="0C67A6"/>
                </a:solidFill>
                <a:effectLst/>
                <a:latin typeface="FuturaNDBook"/>
              </a:endParaRPr>
            </a:p>
          </p:txBody>
        </p:sp>
        <p:pic>
          <p:nvPicPr>
            <p:cNvPr id="27" name="Picture 2" descr="https://www.ctsnet.org/sites/default/files/styles/user_photo_profile_d/public/contact_profile/11977.jpeg?itok=G0j-6aBt&amp;timestamp=137728920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007" y="1911308"/>
              <a:ext cx="781531" cy="110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74340" y="3625006"/>
            <a:ext cx="3202260" cy="1153356"/>
            <a:chOff x="74340" y="3625006"/>
            <a:chExt cx="3202260" cy="11533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2400" y="3625006"/>
              <a:ext cx="1327829" cy="8852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7416" y="3625006"/>
              <a:ext cx="1327829" cy="88521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4340" y="4516752"/>
              <a:ext cx="146819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Louise </a:t>
              </a:r>
              <a:r>
                <a:rPr lang="en-US" sz="1100" dirty="0" err="1" smtClean="0">
                  <a:solidFill>
                    <a:srgbClr val="0C67A6"/>
                  </a:solidFill>
                  <a:latin typeface="FuturaNDBook"/>
                </a:rPr>
                <a:t>Showe</a:t>
              </a:r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, PhD</a:t>
              </a:r>
              <a:endParaRPr lang="en-US" sz="1100" b="0" i="0" dirty="0">
                <a:solidFill>
                  <a:srgbClr val="0C67A6"/>
                </a:solidFill>
                <a:effectLst/>
                <a:latin typeface="FuturaNDBook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59239" y="4495800"/>
              <a:ext cx="18173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 smtClean="0">
                  <a:solidFill>
                    <a:srgbClr val="0C67A6"/>
                  </a:solidFill>
                  <a:latin typeface="FuturaNDBook"/>
                </a:rPr>
                <a:t>Qihong</a:t>
              </a:r>
              <a:r>
                <a:rPr lang="en-US" sz="1100" dirty="0" smtClean="0">
                  <a:solidFill>
                    <a:srgbClr val="0C67A6"/>
                  </a:solidFill>
                  <a:latin typeface="FuturaNDBook"/>
                </a:rPr>
                <a:t> Huang, MD, PhD</a:t>
              </a:r>
              <a:endParaRPr lang="en-US" sz="1100" b="0" i="0" dirty="0">
                <a:solidFill>
                  <a:srgbClr val="0C67A6"/>
                </a:solidFill>
                <a:effectLst/>
                <a:latin typeface="FuturaNDBook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8940" y="208732"/>
            <a:ext cx="3737522" cy="1447319"/>
            <a:chOff x="1063078" y="263875"/>
            <a:chExt cx="3737522" cy="1451397"/>
          </a:xfrm>
        </p:grpSpPr>
        <p:pic>
          <p:nvPicPr>
            <p:cNvPr id="4" name="Picture 6" descr="Research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89" y="263875"/>
              <a:ext cx="896877" cy="111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Image Place hold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632" y="266733"/>
              <a:ext cx="896877" cy="111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63078" y="1452924"/>
              <a:ext cx="195310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571500" algn="ctr"/>
                  <a:tab pos="2228850" algn="ctr"/>
                </a:tabLst>
              </a:pPr>
              <a:r>
                <a:rPr lang="en-US" sz="1100" dirty="0" smtClean="0">
                  <a:solidFill>
                    <a:prstClr val="black"/>
                  </a:solidFill>
                </a:rPr>
                <a:t>	Matt Schabath, PhD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5300" y="1452925"/>
              <a:ext cx="1115300" cy="262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black"/>
                  </a:solidFill>
                </a:rPr>
                <a:t>Jae Lee, PhD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pic>
          <p:nvPicPr>
            <p:cNvPr id="10" name="Picture 4" descr="Image result for Robert J.  Gilli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040" y="267107"/>
              <a:ext cx="895919" cy="112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289846" y="1452924"/>
              <a:ext cx="1227452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tabLst>
                  <a:tab pos="571500" algn="ctr"/>
                  <a:tab pos="2228850" algn="ctr"/>
                </a:tabLst>
              </a:pPr>
              <a:r>
                <a:rPr lang="en-US" sz="1100" dirty="0">
                  <a:solidFill>
                    <a:prstClr val="black"/>
                  </a:solidFill>
                </a:rPr>
                <a:t>	 Bob Gillies, PhD</a:t>
              </a:r>
            </a:p>
          </p:txBody>
        </p:sp>
      </p:grpSp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"/>
          <a:stretch/>
        </p:blipFill>
        <p:spPr bwMode="auto">
          <a:xfrm>
            <a:off x="5036141" y="3496335"/>
            <a:ext cx="809489" cy="127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 descr="Ronald C.   Walk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36" y="3496335"/>
            <a:ext cx="877747" cy="125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09" y="3496335"/>
            <a:ext cx="837518" cy="12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60" y="3496335"/>
            <a:ext cx="820175" cy="12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https://wag.mc.vanderbilt.edu/PhotoServices/api/image/sandlekl/Professional/190/264/Tru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89" y="3496335"/>
            <a:ext cx="923315" cy="12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935698" y="4716912"/>
            <a:ext cx="114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Pierre Massion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948003" y="4723990"/>
            <a:ext cx="92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Eric Grogan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960534" y="4752201"/>
            <a:ext cx="919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Ron Walker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074057" y="4748032"/>
            <a:ext cx="95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Kim Sandler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8143947" y="4707226"/>
            <a:ext cx="89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Gary Smith</a:t>
            </a:r>
            <a:endParaRPr lang="en-US" sz="1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413536" y="5107858"/>
            <a:ext cx="4678442" cy="1480810"/>
            <a:chOff x="4132004" y="3505200"/>
            <a:chExt cx="4678442" cy="1480810"/>
          </a:xfrm>
        </p:grpSpPr>
        <p:pic>
          <p:nvPicPr>
            <p:cNvPr id="33" name="Picture 32" descr="U:\Talks\SPORE\Lung SPORE\2013-06-14 SPORE seminar Massion\Heidi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608" y="3505200"/>
              <a:ext cx="908867" cy="121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U:\Lab pictures\2012\IMG_0132.JP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9" t="13523" r="16705" b="34829"/>
            <a:stretch/>
          </p:blipFill>
          <p:spPr bwMode="auto">
            <a:xfrm>
              <a:off x="4132004" y="3505200"/>
              <a:ext cx="962353" cy="120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http://www.mc.vanderbilt.edu/documents/vmcpathology/images/Eisenberg.jp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853" y="3505200"/>
              <a:ext cx="824259" cy="123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72" y="3505200"/>
              <a:ext cx="793389" cy="121212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212239" y="4724400"/>
              <a:ext cx="816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Sanja Antic</a:t>
              </a:r>
              <a:endParaRPr lang="en-US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07600" y="4724400"/>
              <a:ext cx="1193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Rosana</a:t>
              </a:r>
              <a:r>
                <a:rPr lang="en-US" sz="1100" dirty="0" smtClean="0"/>
                <a:t> Eisenberg</a:t>
              </a:r>
              <a:endParaRPr lang="en-US" sz="11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00649" y="4724400"/>
              <a:ext cx="8048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Heidi Chen</a:t>
              </a:r>
              <a:endParaRPr lang="en-US" sz="11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04686" y="4724400"/>
              <a:ext cx="120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Bennett Landman</a:t>
              </a:r>
              <a:endParaRPr lang="en-US" sz="1100" dirty="0"/>
            </a:p>
          </p:txBody>
        </p:sp>
      </p:grpSp>
      <p:pic>
        <p:nvPicPr>
          <p:cNvPr id="2050" name="Picture 2" descr="http://www.biostat.washington.edu/sites/default/files/styles/person_medium_thumb/public/people/Pepe_200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78" y="5091434"/>
            <a:ext cx="884770" cy="12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834619" y="6330729"/>
            <a:ext cx="152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Margaret </a:t>
            </a:r>
            <a:r>
              <a:rPr lang="en-US" sz="1100" dirty="0" smtClean="0"/>
              <a:t>Pepe, PhD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86612" y="317413"/>
            <a:ext cx="733388" cy="105268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764344" y="1447800"/>
            <a:ext cx="8556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C67A6"/>
                </a:solidFill>
                <a:latin typeface="+mj-lt"/>
              </a:rPr>
              <a:t>Jeff Wang, PhD</a:t>
            </a:r>
          </a:p>
          <a:p>
            <a:pPr algn="ctr"/>
            <a:endParaRPr lang="en-US" sz="1100" b="0" i="0" dirty="0">
              <a:solidFill>
                <a:srgbClr val="0C67A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43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pearls for Team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Relevant clinical questions, group decision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Careful design and power, support from DMCC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Shared </a:t>
            </a:r>
            <a:r>
              <a:rPr lang="en-US" dirty="0" err="1" smtClean="0"/>
              <a:t>biospecimens</a:t>
            </a:r>
            <a:r>
              <a:rPr lang="en-US" dirty="0" smtClean="0"/>
              <a:t>, </a:t>
            </a:r>
            <a:r>
              <a:rPr lang="en-US" dirty="0"/>
              <a:t>clinical, imaging, </a:t>
            </a:r>
            <a:r>
              <a:rPr lang="en-US" dirty="0" smtClean="0"/>
              <a:t>biological with MTAs, IRBs, Databases VSIMS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Shared Data, publication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Collaboration with outside investigators via set-aside funds and associate memberships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8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05939"/>
            <a:ext cx="8229600" cy="88423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>
              <a:lnSpc>
                <a:spcPts val="3000"/>
              </a:lnSpc>
            </a:pPr>
            <a:r>
              <a:rPr lang="en-US" altLang="en-US" sz="3600" b="1" dirty="0" smtClean="0">
                <a:solidFill>
                  <a:srgbClr val="800000"/>
                </a:solidFill>
                <a:latin typeface="+mj-lt"/>
                <a:cs typeface="Arial"/>
              </a:rPr>
              <a:t>EDRN Lung collaborative group</a:t>
            </a:r>
            <a:endParaRPr lang="en-US" altLang="en-US" sz="3600" b="1" dirty="0">
              <a:solidFill>
                <a:srgbClr val="800000"/>
              </a:solidFill>
              <a:latin typeface="+mj-lt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0785" y="2109060"/>
            <a:ext cx="7437438" cy="1252836"/>
            <a:chOff x="762000" y="2709564"/>
            <a:chExt cx="7437438" cy="1252836"/>
          </a:xfrm>
        </p:grpSpPr>
        <p:sp>
          <p:nvSpPr>
            <p:cNvPr id="57346" name="Rectangle 2"/>
            <p:cNvSpPr>
              <a:spLocks noChangeArrowheads="1"/>
            </p:cNvSpPr>
            <p:nvPr/>
          </p:nvSpPr>
          <p:spPr bwMode="auto">
            <a:xfrm>
              <a:off x="5181600" y="2895600"/>
              <a:ext cx="1219200" cy="838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dirty="0" smtClean="0">
                  <a:latin typeface="Comic Sans MS" pitchFamily="66" charset="0"/>
                </a:rPr>
                <a:t>Early </a:t>
              </a:r>
            </a:p>
            <a:p>
              <a:pPr algn="ctr" eaLnBrk="1" hangingPunct="1"/>
              <a:r>
                <a:rPr lang="en-US" altLang="en-US" sz="1600" dirty="0" smtClean="0">
                  <a:latin typeface="Comic Sans MS" pitchFamily="66" charset="0"/>
                </a:rPr>
                <a:t>Diagnosis</a:t>
              </a:r>
              <a:endParaRPr lang="en-US" altLang="en-US" sz="1600" dirty="0">
                <a:latin typeface="Comic Sans MS" pitchFamily="66" charset="0"/>
              </a:endParaRPr>
            </a:p>
          </p:txBody>
        </p:sp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762000" y="2895600"/>
              <a:ext cx="4419600" cy="838200"/>
            </a:xfrm>
            <a:prstGeom prst="rect">
              <a:avLst/>
            </a:prstGeom>
            <a:gradFill rotWithShape="1">
              <a:gsLst>
                <a:gs pos="0">
                  <a:srgbClr val="FFF1F1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Comic Sans MS" pitchFamily="66" charset="0"/>
                </a:rPr>
                <a:t>R</a:t>
              </a:r>
              <a:r>
                <a:rPr lang="en-US" altLang="en-US" dirty="0" smtClean="0">
                  <a:latin typeface="Comic Sans MS" pitchFamily="66" charset="0"/>
                </a:rPr>
                <a:t>isk</a:t>
              </a:r>
              <a:endParaRPr lang="en-US" altLang="en-US" dirty="0">
                <a:latin typeface="Comic Sans MS" pitchFamily="66" charset="0"/>
              </a:endParaRP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 rot="-5400000">
              <a:off x="6116637" y="3243263"/>
              <a:ext cx="847725" cy="152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100">
                <a:latin typeface="Comic Sans MS" pitchFamily="66" charset="0"/>
              </a:endParaRPr>
            </a:p>
          </p:txBody>
        </p:sp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762000" y="27432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>
              <a:off x="5257800" y="27432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>
              <a:off x="6553200" y="39624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15"/>
            <p:cNvSpPr>
              <a:spLocks noChangeShapeType="1"/>
            </p:cNvSpPr>
            <p:nvPr/>
          </p:nvSpPr>
          <p:spPr bwMode="auto">
            <a:xfrm flipV="1">
              <a:off x="5181600" y="2895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Rectangle 19"/>
            <p:cNvSpPr>
              <a:spLocks noChangeArrowheads="1"/>
            </p:cNvSpPr>
            <p:nvPr/>
          </p:nvSpPr>
          <p:spPr bwMode="auto">
            <a:xfrm>
              <a:off x="6705600" y="2895600"/>
              <a:ext cx="838200" cy="8382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200" dirty="0">
                <a:latin typeface="Comic Sans MS" pitchFamily="66" charset="0"/>
              </a:endParaRPr>
            </a:p>
          </p:txBody>
        </p:sp>
        <p:sp>
          <p:nvSpPr>
            <p:cNvPr id="57359" name="Rectangle 19"/>
            <p:cNvSpPr>
              <a:spLocks noChangeArrowheads="1"/>
            </p:cNvSpPr>
            <p:nvPr/>
          </p:nvSpPr>
          <p:spPr bwMode="auto">
            <a:xfrm>
              <a:off x="7543800" y="2895600"/>
              <a:ext cx="304800" cy="8382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Comic Sans MS" pitchFamily="66" charset="0"/>
                </a:rPr>
                <a:t> </a:t>
              </a:r>
            </a:p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  <p:sp>
          <p:nvSpPr>
            <p:cNvPr id="57360" name="Rectangle 2"/>
            <p:cNvSpPr>
              <a:spLocks noChangeArrowheads="1"/>
            </p:cNvSpPr>
            <p:nvPr/>
          </p:nvSpPr>
          <p:spPr bwMode="auto">
            <a:xfrm>
              <a:off x="7883525" y="2895600"/>
              <a:ext cx="269875" cy="8382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  <p:sp>
          <p:nvSpPr>
            <p:cNvPr id="57362" name="Text Box 8"/>
            <p:cNvSpPr txBox="1">
              <a:spLocks noChangeArrowheads="1"/>
            </p:cNvSpPr>
            <p:nvPr/>
          </p:nvSpPr>
          <p:spPr bwMode="auto">
            <a:xfrm>
              <a:off x="6725166" y="3134797"/>
              <a:ext cx="14269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Comic Sans MS" pitchFamily="66" charset="0"/>
                </a:rPr>
                <a:t>Progression</a:t>
              </a:r>
            </a:p>
          </p:txBody>
        </p:sp>
        <p:sp>
          <p:nvSpPr>
            <p:cNvPr id="57363" name="Text Box 8"/>
            <p:cNvSpPr txBox="1">
              <a:spLocks noChangeArrowheads="1"/>
            </p:cNvSpPr>
            <p:nvPr/>
          </p:nvSpPr>
          <p:spPr bwMode="auto">
            <a:xfrm rot="16200000">
              <a:off x="5955120" y="3122979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omic Sans MS" pitchFamily="66" charset="0"/>
                </a:rPr>
                <a:t>Diagnosis</a:t>
              </a:r>
            </a:p>
          </p:txBody>
        </p:sp>
        <p:sp>
          <p:nvSpPr>
            <p:cNvPr id="57364" name="Line 9"/>
            <p:cNvSpPr>
              <a:spLocks noChangeShapeType="1"/>
            </p:cNvSpPr>
            <p:nvPr/>
          </p:nvSpPr>
          <p:spPr bwMode="auto">
            <a:xfrm>
              <a:off x="762000" y="39624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7"/>
            <p:cNvSpPr>
              <a:spLocks noChangeShapeType="1"/>
            </p:cNvSpPr>
            <p:nvPr/>
          </p:nvSpPr>
          <p:spPr bwMode="auto">
            <a:xfrm>
              <a:off x="6629400" y="2743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Rectangle 2"/>
            <p:cNvSpPr>
              <a:spLocks noChangeArrowheads="1"/>
            </p:cNvSpPr>
            <p:nvPr/>
          </p:nvSpPr>
          <p:spPr bwMode="auto">
            <a:xfrm>
              <a:off x="8153400" y="2895600"/>
              <a:ext cx="46038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34790" y="1255910"/>
            <a:ext cx="10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NCI</a:t>
            </a:r>
          </a:p>
          <a:p>
            <a:r>
              <a:rPr lang="en-US" dirty="0" smtClean="0"/>
              <a:t>LTP2</a:t>
            </a:r>
          </a:p>
          <a:p>
            <a:r>
              <a:rPr lang="en-US" dirty="0" smtClean="0"/>
              <a:t>DECAMP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8800" y="3788348"/>
            <a:ext cx="4363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Biomarker of risk for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never smokers, early onset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disease and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trong family history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9189" y="3788348"/>
            <a:ext cx="3274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Biomarker of Risk of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post-surgical progression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800" y="1071243"/>
            <a:ext cx="270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Biomarker of risk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high risk individuals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6800" y="1071243"/>
            <a:ext cx="364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Diagnostic </a:t>
            </a:r>
            <a:r>
              <a:rPr lang="en-US" sz="2400" dirty="0" smtClean="0">
                <a:solidFill>
                  <a:srgbClr val="0000FF"/>
                </a:solidFill>
              </a:rPr>
              <a:t>biomarker for </a:t>
            </a:r>
            <a:r>
              <a:rPr lang="en-US" sz="2400" dirty="0">
                <a:solidFill>
                  <a:srgbClr val="0000FF"/>
                </a:solidFill>
              </a:rPr>
              <a:t>IPNs </a:t>
            </a:r>
            <a:r>
              <a:rPr lang="en-US" sz="2400" dirty="0" smtClean="0">
                <a:solidFill>
                  <a:srgbClr val="0000FF"/>
                </a:solidFill>
              </a:rPr>
              <a:t>Molecular &amp; Imaging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21438" y="5929235"/>
            <a:ext cx="379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Biomarker-based clinical trial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1780" y="4647650"/>
            <a:ext cx="6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LTP3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86380" y="1178486"/>
            <a:ext cx="10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CVC</a:t>
            </a:r>
          </a:p>
          <a:p>
            <a:r>
              <a:rPr lang="en-US" dirty="0" smtClean="0"/>
              <a:t>DECAMP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1470025"/>
          </a:xfrm>
        </p:spPr>
        <p:txBody>
          <a:bodyPr/>
          <a:lstStyle/>
          <a:p>
            <a:r>
              <a:rPr lang="en-US" dirty="0" smtClean="0"/>
              <a:t>Indeterminate pulmonary nodules</a:t>
            </a:r>
            <a:br>
              <a:rPr lang="en-US" dirty="0" smtClean="0"/>
            </a:br>
            <a:r>
              <a:rPr lang="en-US" dirty="0" smtClean="0"/>
              <a:t>3 cohorts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4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0"/>
            <a:ext cx="9013006" cy="8255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Clinical problem: Indeterminate pulmonary nodules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6764337" cy="514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73937" y="5562600"/>
            <a:ext cx="174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</a:p>
          <a:p>
            <a:r>
              <a:rPr lang="en-US" dirty="0" smtClean="0"/>
              <a:t>Dr. Ron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repositories Lung Cancer: </a:t>
            </a:r>
            <a:br>
              <a:rPr lang="en-US" dirty="0" smtClean="0"/>
            </a:br>
            <a:r>
              <a:rPr lang="en-US" dirty="0" smtClean="0"/>
              <a:t>Blood archives at Frederick</a:t>
            </a:r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77287"/>
              </p:ext>
            </p:extLst>
          </p:nvPr>
        </p:nvGraphicFramePr>
        <p:xfrm>
          <a:off x="685800" y="1600200"/>
          <a:ext cx="7391400" cy="4206877"/>
        </p:xfrm>
        <a:graphic>
          <a:graphicData uri="http://schemas.openxmlformats.org/drawingml/2006/table">
            <a:tbl>
              <a:tblPr/>
              <a:tblGrid>
                <a:gridCol w="1478280"/>
                <a:gridCol w="1478280"/>
                <a:gridCol w="1478280"/>
                <a:gridCol w="2734818"/>
                <a:gridCol w="221742"/>
              </a:tblGrid>
              <a:tr h="50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Set C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</a:tr>
              <a:tr h="50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Collection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Prospective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Prospective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SOP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or not unique SOP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Unique SOP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Date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2000-2005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2006-on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Clinical setting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Diagnosis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Screening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Diagnosis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</a:tr>
              <a:tr h="50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Cases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</a:tr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Controls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</a:tr>
              <a:tr h="50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Other ca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5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collaborative </a:t>
            </a:r>
            <a:r>
              <a:rPr lang="en-US" dirty="0" smtClean="0"/>
              <a:t>project - LTP2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5408" r="4075" b="30253"/>
          <a:stretch/>
        </p:blipFill>
        <p:spPr>
          <a:xfrm>
            <a:off x="228600" y="1344303"/>
            <a:ext cx="8534400" cy="54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18325" r="47426" b="62189"/>
          <a:stretch/>
        </p:blipFill>
        <p:spPr>
          <a:xfrm>
            <a:off x="647467" y="1752599"/>
            <a:ext cx="7734533" cy="40281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collection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932</Words>
  <Application>Microsoft Office PowerPoint</Application>
  <PresentationFormat>On-screen Show (4:3)</PresentationFormat>
  <Paragraphs>329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Comic Sans MS</vt:lpstr>
      <vt:lpstr>FuturaNDBook</vt:lpstr>
      <vt:lpstr>Helvetica</vt:lpstr>
      <vt:lpstr>Times New Roman</vt:lpstr>
      <vt:lpstr>Office Theme</vt:lpstr>
      <vt:lpstr>Activities in the  EDRN lung collaborative group Cohorts </vt:lpstr>
      <vt:lpstr>Lung Collaborative Group</vt:lpstr>
      <vt:lpstr>5 pearls for Team Science</vt:lpstr>
      <vt:lpstr>EDRN Lung collaborative group</vt:lpstr>
      <vt:lpstr>Indeterminate pulmonary nodules 3 cohorts</vt:lpstr>
      <vt:lpstr>Clinical problem: Indeterminate pulmonary nodules</vt:lpstr>
      <vt:lpstr>Existing repositories Lung Cancer:  Blood archives at Frederick</vt:lpstr>
      <vt:lpstr>Lung collaborative project - LTP2</vt:lpstr>
      <vt:lpstr>Participating collection sites</vt:lpstr>
      <vt:lpstr>Existing repositories: LTP2- IPNs n=132/200</vt:lpstr>
      <vt:lpstr>The Detection of Early Lung Cancer Among Military Personnel (DECAMP)</vt:lpstr>
      <vt:lpstr>DECAMP1 (nodule) study design</vt:lpstr>
      <vt:lpstr>An Immune-Related Gene Set is downregulated in bronchial airway wall of smokers with lung cancer in DECAMP-1</vt:lpstr>
      <vt:lpstr>Indolent vs aggressive lung cancer 1 cohort</vt:lpstr>
      <vt:lpstr>PowerPoint Presentation</vt:lpstr>
      <vt:lpstr>Existing repositories LTP3- Early LCs, n=180</vt:lpstr>
      <vt:lpstr>High Risk Cohorts 2 cohorts</vt:lpstr>
      <vt:lpstr>High risk population</vt:lpstr>
      <vt:lpstr>Existing repositories CVC Screening 235/480</vt:lpstr>
      <vt:lpstr>Existing repositories CVC Screening 235</vt:lpstr>
      <vt:lpstr>Proteomic analysis of bronchial epithelium in high risk individuals</vt:lpstr>
      <vt:lpstr>PowerPoint Presentation</vt:lpstr>
      <vt:lpstr>Overview of Biomarker validation progress</vt:lpstr>
      <vt:lpstr>Vanderbilt Lung Imaging Repository Medical image Analysis and Statistical Interpretation lab   Bennett Landman, PhD</vt:lpstr>
      <vt:lpstr>PowerPoint Presentation</vt:lpstr>
    </vt:vector>
  </TitlesOfParts>
  <Company>Vanderbilt University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EDRN lung collaborative group</dc:title>
  <dc:creator>Massion, Pierre</dc:creator>
  <cp:lastModifiedBy>Massion, Pierre</cp:lastModifiedBy>
  <cp:revision>99</cp:revision>
  <dcterms:created xsi:type="dcterms:W3CDTF">2017-02-21T13:16:21Z</dcterms:created>
  <dcterms:modified xsi:type="dcterms:W3CDTF">2017-03-07T16:32:12Z</dcterms:modified>
</cp:coreProperties>
</file>