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91" r:id="rId3"/>
    <p:sldId id="259" r:id="rId4"/>
    <p:sldId id="274" r:id="rId5"/>
    <p:sldId id="260" r:id="rId6"/>
    <p:sldId id="275" r:id="rId7"/>
    <p:sldId id="261" r:id="rId8"/>
    <p:sldId id="262" r:id="rId9"/>
    <p:sldId id="263" r:id="rId10"/>
    <p:sldId id="279" r:id="rId11"/>
    <p:sldId id="264" r:id="rId12"/>
    <p:sldId id="292" r:id="rId13"/>
    <p:sldId id="294" r:id="rId14"/>
    <p:sldId id="283" r:id="rId15"/>
    <p:sldId id="281" r:id="rId16"/>
    <p:sldId id="282" r:id="rId17"/>
    <p:sldId id="266" r:id="rId18"/>
    <p:sldId id="293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C762-E475-4A41-9B4D-12FE263D9BF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2D90B-01E2-476F-84F9-5DC5C71A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3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BDD8-CE48-437E-B067-91B0113F3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Prospectively</a:t>
            </a:r>
            <a:r>
              <a:rPr lang="en-US" baseline="0" dirty="0" smtClean="0"/>
              <a:t> followed UM patients tested by MIPS. Left shows that </a:t>
            </a:r>
            <a:r>
              <a:rPr lang="en-US" baseline="0" dirty="0" err="1" smtClean="0"/>
              <a:t>MiPShg</a:t>
            </a:r>
            <a:r>
              <a:rPr lang="en-US" baseline="0" dirty="0" smtClean="0"/>
              <a:t> risk score impacts decision to make a biopsy (</a:t>
            </a:r>
            <a:r>
              <a:rPr lang="en-US" baseline="0" dirty="0" err="1" smtClean="0"/>
              <a:t>MIPShg</a:t>
            </a:r>
            <a:r>
              <a:rPr lang="en-US" baseline="0" dirty="0" smtClean="0"/>
              <a:t> score distributions are plotted, patients not biopsied on left vs. those biopsied on the right). </a:t>
            </a:r>
          </a:p>
          <a:p>
            <a:r>
              <a:rPr lang="en-US" baseline="0" dirty="0" smtClean="0"/>
              <a:t>Right shows whether high grade (Gleason score &gt;6) was found on biopsy in patients who underwent biopsy. Those with high grade cancer on biopsy (right) had higher </a:t>
            </a:r>
            <a:r>
              <a:rPr lang="en-US" baseline="0" dirty="0" err="1" smtClean="0"/>
              <a:t>mipshg</a:t>
            </a:r>
            <a:r>
              <a:rPr lang="en-US" baseline="0" dirty="0" smtClean="0"/>
              <a:t> scores than those without (left).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34F-CAD1-4669-A874-EF78006505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82 patients who had </a:t>
            </a:r>
            <a:r>
              <a:rPr lang="en-US" dirty="0" err="1" smtClean="0"/>
              <a:t>MiPS</a:t>
            </a:r>
            <a:r>
              <a:rPr lang="en-US" dirty="0" smtClean="0"/>
              <a:t> tests but did</a:t>
            </a:r>
            <a:r>
              <a:rPr lang="en-US" baseline="0" dirty="0" smtClean="0"/>
              <a:t> not undergo immediate biopsy, we tracked “missed” disease by whether they had PSA progression or subsequent biopsy pathology. Of the 40 patients with PSA follow-up, only 3 showed PSA progression (biopsy results were not available at censoring). Of 10 patients who underwent subsequent biopsy, only 1 had prostate cancer.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34F-CAD1-4669-A874-EF78006505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9E49-F6CA-4E06-AC48-652093DFFA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Urine</a:t>
            </a:r>
            <a:r>
              <a:rPr lang="en-US" baseline="0" dirty="0" smtClean="0"/>
              <a:t> T2:ERG and tissue ERG expression is strongly correlated. Hence, high urine T2:ERG is correlated with large tumor burden. PCA3 tissue expression is less correlated with urine PCA3 levels.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9E49-F6CA-4E06-AC48-652093DFFA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61B1D-5634-4DD3-8E99-EEC3673C33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T2:ERG fusions are the</a:t>
            </a:r>
            <a:r>
              <a:rPr lang="en-US" baseline="0" dirty="0" smtClean="0"/>
              <a:t> most prostate cancer specific biomarker yet reported. Tissue expression, using antibodies directed against ERG, is used diagnostically and has specificity for cancer &gt;99.99% by immunohistochemistry across multiple studies using different antibodies. </a:t>
            </a:r>
            <a:endParaRPr lang="en-US" dirty="0" smtClean="0"/>
          </a:p>
          <a:p>
            <a:r>
              <a:rPr lang="en-US" dirty="0" smtClean="0"/>
              <a:t>~50% of prostate cancer foci harbor T2:ERG fusions.</a:t>
            </a:r>
            <a:r>
              <a:rPr lang="en-US" baseline="0" dirty="0" smtClean="0"/>
              <a:t> However, ~80% of men at prostatectomy have at least 1 T2:ERG positive focus, given that most men with prostate cancer have multifocal disease.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9E49-F6CA-4E06-AC48-652093DFFA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development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34F-CAD1-4669-A874-EF7800650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1225 informative validation cohort patients, AUCs for PSA, PSA plus T2:ERG score, PSA plus PCA3 score, and Mi-Prostate Score (</a:t>
            </a:r>
            <a:r>
              <a:rPr lang="en-US" dirty="0" err="1"/>
              <a:t>MiPS</a:t>
            </a:r>
            <a:r>
              <a:rPr lang="en-US" dirty="0"/>
              <a:t>) were 0.585, 0.693, 0.726, and 0.751, respectively </a:t>
            </a:r>
          </a:p>
          <a:p>
            <a:r>
              <a:rPr lang="en-US" dirty="0"/>
              <a:t>all </a:t>
            </a:r>
            <a:r>
              <a:rPr lang="en-US" dirty="0" err="1"/>
              <a:t>MiPS</a:t>
            </a:r>
            <a:r>
              <a:rPr lang="en-US" dirty="0"/>
              <a:t> models showed significantly greater AUC than </a:t>
            </a:r>
            <a:r>
              <a:rPr lang="en-US" dirty="0" err="1"/>
              <a:t>singlebiomarker</a:t>
            </a:r>
            <a:r>
              <a:rPr lang="en-US" dirty="0"/>
              <a:t> (PSA or PCPT) or two-biomarker (PSA or PCPT plus T2:ERG or PCA3)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39D5D-F818-43BD-821D-8E24C0A1F0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shows the Clinical consequences of using a 30% or higher cut-offs of the </a:t>
            </a:r>
            <a:r>
              <a:rPr lang="en-US" dirty="0" err="1"/>
              <a:t>MiPS</a:t>
            </a:r>
            <a:r>
              <a:rPr lang="en-US" dirty="0"/>
              <a:t> and PCPT–based model risk predictions (compared with the strategy of </a:t>
            </a:r>
            <a:r>
              <a:rPr lang="en-US" dirty="0" err="1"/>
              <a:t>biopsying</a:t>
            </a:r>
            <a:r>
              <a:rPr lang="en-US" dirty="0"/>
              <a:t> all patients), including the number  and % of biopsies that could have been avoided and the number of high-grade cancer diagnoses that would have been delayed. The </a:t>
            </a:r>
            <a:r>
              <a:rPr lang="en-US" dirty="0" err="1"/>
              <a:t>apper</a:t>
            </a:r>
            <a:r>
              <a:rPr lang="en-US" dirty="0"/>
              <a:t> has a more detailed table  using varying cutoffs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39D5D-F818-43BD-821D-8E24C0A1F0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Decision curve analysis</a:t>
            </a:r>
            <a:r>
              <a:rPr lang="en-US" baseline="0" dirty="0" smtClean="0"/>
              <a:t> is a method used to show clinical utility (net benefit) across thresholds of risk as patient/provider preference may influence individual decision making. For both predicting prostate cancer or high grade cancer on biopsy, the MIPS models (biomarkers + PCPT risk calculator) outperform the PCPT risk calculator alone. E and F present these results in the % of biopsies that can be avoided without missing any cancers (E) or high grade cancers (F).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34F-CAD1-4669-A874-EF7800650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9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 to quantitative T2:ERG score vs. +/- assays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34F-CAD1-4669-A874-EF78006505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score report is shown. This shows a patient who has a very high risk of prostate cancer by serum PSA, but low values of PCA3 and T2:ERG. The MIPS cancer and high grade cancer risk scores are shown, which are much lower than expected given serum PSA. The MIPS score incorporates serum PSA, PCA3 and T2:ERG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34F-CAD1-4669-A874-EF78006505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9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8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14D7-EEED-46F0-97DA-2E294D0721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E05B-7912-46F7-8C88-1AFA10D7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hyperlink" Target="http://www.prostatecancerfoundation.org/site/pp.asp?c=itIWK2OSG&amp;b=46403" TargetMode="Externa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274" y="4419600"/>
            <a:ext cx="5318125" cy="217714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Assistant Professor of Pathology and Urology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Michigan Center for Translational Pathology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Michigan Medical School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March 7, 2017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62600"/>
            <a:ext cx="199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62600"/>
            <a:ext cx="1776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6400" y="3429000"/>
            <a:ext cx="5715000" cy="217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Scott A. Tomlins M.D., Ph.D.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20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Development and Implementation of </a:t>
            </a:r>
            <a:r>
              <a:rPr lang="en-US" b="1" dirty="0" err="1" smtClean="0"/>
              <a:t>Mi</a:t>
            </a:r>
            <a:r>
              <a:rPr lang="en-US" b="1" dirty="0" smtClean="0"/>
              <a:t>-Prostate Score (</a:t>
            </a:r>
            <a:r>
              <a:rPr lang="en-US" b="1" dirty="0" err="1" smtClean="0"/>
              <a:t>MiPS</a:t>
            </a:r>
            <a:r>
              <a:rPr lang="en-US" b="1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75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2860"/>
            <a:ext cx="7043738" cy="55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2333"/>
            <a:ext cx="7924800" cy="11006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MiPS_PCPT</a:t>
            </a:r>
            <a:r>
              <a:rPr lang="en-US" dirty="0" smtClean="0"/>
              <a:t>(hg) shows net clinical benefit over PCPT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5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clinical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“The </a:t>
            </a:r>
            <a:r>
              <a:rPr lang="en-US" sz="2400" b="1" dirty="0"/>
              <a:t>addition of GPS to CAPRA improved the AUC for favorable pathology to 0.67 from 0.63 with CAPRA alone</a:t>
            </a:r>
            <a:r>
              <a:rPr lang="en-US" sz="2400" b="1" dirty="0" smtClean="0"/>
              <a:t>.”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50000" r="20398"/>
          <a:stretch/>
        </p:blipFill>
        <p:spPr bwMode="auto">
          <a:xfrm>
            <a:off x="4960495" y="2514600"/>
            <a:ext cx="4191000" cy="37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154"/>
          <a:stretch/>
        </p:blipFill>
        <p:spPr bwMode="auto">
          <a:xfrm>
            <a:off x="200264" y="2590800"/>
            <a:ext cx="460033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6488668"/>
            <a:ext cx="262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Klein </a:t>
            </a:r>
            <a:r>
              <a:rPr lang="en-US" i="1" dirty="0" smtClean="0"/>
              <a:t>et al</a:t>
            </a:r>
            <a:r>
              <a:rPr lang="en-US" dirty="0" smtClean="0"/>
              <a:t>. Euro </a:t>
            </a:r>
            <a:r>
              <a:rPr lang="en-US" dirty="0" err="1" smtClean="0"/>
              <a:t>Urol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Reflects known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0" y="1752599"/>
            <a:ext cx="8816229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5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b="53654"/>
          <a:stretch/>
        </p:blipFill>
        <p:spPr bwMode="auto">
          <a:xfrm>
            <a:off x="909638" y="914400"/>
            <a:ext cx="7324725" cy="23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3"/>
          <a:stretch/>
        </p:blipFill>
        <p:spPr bwMode="auto">
          <a:xfrm>
            <a:off x="909638" y="3352800"/>
            <a:ext cx="7324725" cy="236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0"/>
            <a:ext cx="8070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EDRN Validation study (PSA or T2:ERG or PCA3) in press at </a:t>
            </a:r>
            <a:r>
              <a:rPr lang="en-US" sz="2000" b="1" i="1" dirty="0" smtClean="0"/>
              <a:t>JAMA Oncology</a:t>
            </a:r>
          </a:p>
          <a:p>
            <a:pPr algn="ctr"/>
            <a:r>
              <a:rPr lang="en-US" sz="2000" b="1" dirty="0" smtClean="0"/>
              <a:t> (</a:t>
            </a:r>
            <a:r>
              <a:rPr lang="en-US" sz="2000" b="1" dirty="0" err="1" smtClean="0"/>
              <a:t>Sanda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et al</a:t>
            </a:r>
            <a:r>
              <a:rPr lang="en-US" sz="2000" b="1" dirty="0" smtClean="0"/>
              <a:t>.)</a:t>
            </a:r>
            <a:endParaRPr lang="en-US" sz="2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" y="1"/>
            <a:ext cx="51855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675" y="3581400"/>
            <a:ext cx="3390900" cy="7715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4419601"/>
            <a:ext cx="4943475" cy="22860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-1" y="4648200"/>
            <a:ext cx="4943475" cy="2285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9171" y="3195458"/>
            <a:ext cx="168507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Incorporates:</a:t>
            </a:r>
            <a:br>
              <a:rPr lang="en-US" b="1" dirty="0" smtClean="0"/>
            </a:br>
            <a:r>
              <a:rPr lang="en-US" dirty="0" smtClean="0"/>
              <a:t>Serum PSA</a:t>
            </a:r>
          </a:p>
          <a:p>
            <a:r>
              <a:rPr lang="en-US" dirty="0" smtClean="0"/>
              <a:t>PCA3 Score</a:t>
            </a:r>
          </a:p>
          <a:p>
            <a:r>
              <a:rPr lang="en-US" dirty="0" smtClean="0"/>
              <a:t>T2:ERG Score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4218" y="4676685"/>
            <a:ext cx="2274982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Reports:</a:t>
            </a:r>
            <a:br>
              <a:rPr lang="en-US" b="1" dirty="0" smtClean="0"/>
            </a:br>
            <a:r>
              <a:rPr lang="en-US" dirty="0" smtClean="0"/>
              <a:t>Risk of cancer on </a:t>
            </a:r>
            <a:r>
              <a:rPr lang="en-US" dirty="0" err="1" smtClean="0"/>
              <a:t>bx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41040" y="5637199"/>
            <a:ext cx="310771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Reports:</a:t>
            </a:r>
            <a:br>
              <a:rPr lang="en-US" b="1" dirty="0" smtClean="0"/>
            </a:br>
            <a:r>
              <a:rPr lang="en-US" dirty="0" smtClean="0"/>
              <a:t>Risk of Gleason &gt; 6 on </a:t>
            </a:r>
            <a:r>
              <a:rPr lang="en-US" dirty="0" err="1" smtClean="0"/>
              <a:t>bx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925638" y="1423472"/>
            <a:ext cx="3113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Using trained/tested models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906587" y="282059"/>
            <a:ext cx="31797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Prostate Score</a:t>
            </a: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MiPS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3610956"/>
            <a:ext cx="165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17.1 ng/ML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1653" y="435506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27% risk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68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/>
                <a:ea typeface="ＭＳ Ｐゴシック" charset="-128"/>
                <a:cs typeface="Arial"/>
              </a:rPr>
              <a:t>How does </a:t>
            </a:r>
            <a:r>
              <a:rPr lang="en-US" sz="3600" b="1" dirty="0">
                <a:latin typeface="Arial"/>
                <a:ea typeface="ＭＳ Ｐゴシック" charset="-128"/>
                <a:cs typeface="Arial"/>
              </a:rPr>
              <a:t>MiPS </a:t>
            </a:r>
            <a:r>
              <a:rPr lang="en-US" sz="3600" b="1" dirty="0" smtClean="0">
                <a:latin typeface="Arial"/>
                <a:ea typeface="ＭＳ Ｐゴシック" charset="-128"/>
                <a:cs typeface="Arial"/>
              </a:rPr>
              <a:t>work in the real </a:t>
            </a:r>
            <a:r>
              <a:rPr lang="en-US" sz="3600" b="1" dirty="0">
                <a:latin typeface="Arial"/>
                <a:ea typeface="ＭＳ Ｐゴシック" charset="-128"/>
                <a:cs typeface="Arial"/>
              </a:rPr>
              <a:t>world?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9706"/>
            <a:ext cx="873829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149 UMHS patients undergoing MiPS since 8/13</a:t>
            </a:r>
          </a:p>
          <a:p>
            <a:pPr lvl="1"/>
            <a:r>
              <a:rPr lang="en-US" dirty="0" smtClean="0"/>
              <a:t>9.2 months follow up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26021" y="6458440"/>
            <a:ext cx="1956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Helfand</a:t>
            </a:r>
            <a:r>
              <a:rPr lang="en-US" sz="1400" b="1" i="1" dirty="0" smtClean="0">
                <a:solidFill>
                  <a:srgbClr val="FF0000"/>
                </a:solidFill>
              </a:rPr>
              <a:t> et al, AUA 2015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440"/>
          <a:stretch/>
        </p:blipFill>
        <p:spPr>
          <a:xfrm>
            <a:off x="4858298" y="2924324"/>
            <a:ext cx="3964962" cy="25248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171" y="5830669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T2: ERG significantly higher in HG </a:t>
            </a:r>
            <a:r>
              <a:rPr lang="en-US" b="1" dirty="0" err="1" smtClean="0"/>
              <a:t>PCa</a:t>
            </a:r>
            <a:r>
              <a:rPr lang="en-US" b="1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(179 vs 44, p&lt;0.05)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381" b="5736"/>
          <a:stretch/>
        </p:blipFill>
        <p:spPr>
          <a:xfrm>
            <a:off x="238399" y="2931468"/>
            <a:ext cx="4026341" cy="25177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559" y="5369868"/>
            <a:ext cx="35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       NO                                      YES</a:t>
            </a:r>
            <a:endParaRPr lang="en-US" sz="1400" b="1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19399" y="2474268"/>
            <a:ext cx="3645341" cy="450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latin typeface="Arial"/>
                <a:ea typeface="ＭＳ Ｐゴシック" charset="-128"/>
                <a:cs typeface="Arial"/>
              </a:rPr>
              <a:t>MiPShg</a:t>
            </a:r>
            <a:r>
              <a:rPr lang="en-US" sz="2000" b="1" dirty="0" smtClean="0">
                <a:latin typeface="Arial"/>
                <a:ea typeface="ＭＳ Ｐゴシック" charset="-128"/>
                <a:cs typeface="Arial"/>
              </a:rPr>
              <a:t> vs. </a:t>
            </a:r>
            <a:r>
              <a:rPr lang="en-US" sz="2000" b="1" dirty="0" err="1" smtClean="0">
                <a:latin typeface="Arial"/>
                <a:ea typeface="ＭＳ Ｐゴシック" charset="-128"/>
                <a:cs typeface="Arial"/>
              </a:rPr>
              <a:t>bx</a:t>
            </a:r>
            <a:r>
              <a:rPr lang="en-US" sz="2000" b="1" dirty="0" smtClean="0">
                <a:latin typeface="Arial"/>
                <a:ea typeface="ＭＳ Ｐゴシック" charset="-128"/>
                <a:cs typeface="Arial"/>
              </a:rPr>
              <a:t> decision</a:t>
            </a:r>
            <a:endParaRPr lang="en-US" sz="2000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5177919" y="2474268"/>
            <a:ext cx="3645341" cy="450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latin typeface="Arial"/>
                <a:ea typeface="ＭＳ Ｐゴシック" charset="-128"/>
                <a:cs typeface="Arial"/>
              </a:rPr>
              <a:t>MiPShg</a:t>
            </a:r>
            <a:r>
              <a:rPr lang="en-US" sz="2000" b="1" dirty="0" smtClean="0">
                <a:latin typeface="Arial"/>
                <a:ea typeface="ＭＳ Ｐゴシック" charset="-128"/>
                <a:cs typeface="Arial"/>
              </a:rPr>
              <a:t> vs. HG PCa on </a:t>
            </a:r>
            <a:r>
              <a:rPr lang="en-US" sz="2000" b="1" dirty="0" err="1" smtClean="0">
                <a:latin typeface="Arial"/>
                <a:ea typeface="ＭＳ Ｐゴシック" charset="-128"/>
                <a:cs typeface="Arial"/>
              </a:rPr>
              <a:t>bx</a:t>
            </a:r>
            <a:endParaRPr lang="en-US" sz="2000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399" y="559846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n=73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52799" y="559846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n=76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23559" y="5517803"/>
            <a:ext cx="35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       NO                                      YES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28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7818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0" y="6570628"/>
            <a:ext cx="2211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JT Wei , Updated info, July 2015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698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Follow-up of MiPS tested patients who did not undergo biopsy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72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 are we going? 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74342" cy="14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5057"/>
            <a:ext cx="1845452" cy="142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066800" y="2319041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508934"/>
            <a:ext cx="134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Isolate RNA </a:t>
            </a:r>
          </a:p>
          <a:p>
            <a:pPr algn="ctr"/>
            <a:r>
              <a:rPr lang="en-US" b="1" dirty="0" smtClean="0"/>
              <a:t>(and DNA)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2133600"/>
            <a:ext cx="254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Ampliseq RNA</a:t>
            </a:r>
          </a:p>
          <a:p>
            <a:pPr algn="ctr"/>
            <a:r>
              <a:rPr lang="en-US" dirty="0" smtClean="0"/>
              <a:t>(RT, multiplex PCR,</a:t>
            </a:r>
          </a:p>
          <a:p>
            <a:pPr algn="ctr"/>
            <a:r>
              <a:rPr lang="en-US" dirty="0" smtClean="0"/>
              <a:t>Ligate adaptors/barcode)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56643" y="2319041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8137" y="2575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NGS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666" y="4570274"/>
            <a:ext cx="8607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Potential 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&lt;1-10ng FFPE or urine RNA vs. &gt;&gt;10ng </a:t>
            </a:r>
            <a:r>
              <a:rPr lang="en-US" sz="2400" dirty="0" err="1" smtClean="0"/>
              <a:t>qRT</a:t>
            </a:r>
            <a:r>
              <a:rPr lang="en-US" sz="2400" dirty="0" smtClean="0"/>
              <a:t>-PCR for many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Multiplexing is easier by sequencing than most </a:t>
            </a:r>
            <a:r>
              <a:rPr lang="en-US" sz="2400" dirty="0" err="1" smtClean="0"/>
              <a:t>qRT</a:t>
            </a:r>
            <a:r>
              <a:rPr lang="en-US" sz="2400" dirty="0" smtClean="0"/>
              <a:t>-PCR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Digital data (sequence information)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Combinatorial priming for gene fusions/splice variants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2" b="56627"/>
          <a:stretch/>
        </p:blipFill>
        <p:spPr bwMode="auto">
          <a:xfrm>
            <a:off x="171666" y="2971800"/>
            <a:ext cx="1045410" cy="11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666" y="4091216"/>
            <a:ext cx="1045410" cy="9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452"/>
            <a:ext cx="7474573" cy="66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91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88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Summary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169988"/>
            <a:ext cx="8658225" cy="5564187"/>
          </a:xfrm>
        </p:spPr>
        <p:txBody>
          <a:bodyPr>
            <a:normAutofit/>
          </a:bodyPr>
          <a:lstStyle/>
          <a:p>
            <a:r>
              <a:rPr lang="en-US" dirty="0" smtClean="0"/>
              <a:t>Inclusion of T2:ERG and PCA3 improves upon serum PSA (or </a:t>
            </a:r>
            <a:r>
              <a:rPr lang="en-US" dirty="0" err="1" smtClean="0"/>
              <a:t>PCPTrc</a:t>
            </a:r>
            <a:r>
              <a:rPr lang="en-US" dirty="0" smtClean="0"/>
              <a:t>) for predicting prostate cancer and high grade cancer on biopsy</a:t>
            </a:r>
          </a:p>
          <a:p>
            <a:r>
              <a:rPr lang="en-US" dirty="0" smtClean="0"/>
              <a:t>MiPS models provide individualized risk estimates and are clinically available</a:t>
            </a:r>
          </a:p>
          <a:p>
            <a:r>
              <a:rPr lang="en-US" dirty="0" smtClean="0"/>
              <a:t>Results reflect known biology and are impacting treatment practice</a:t>
            </a:r>
          </a:p>
          <a:p>
            <a:r>
              <a:rPr lang="en-US" dirty="0" smtClean="0"/>
              <a:t>EDRN validation study in </a:t>
            </a:r>
            <a:r>
              <a:rPr lang="en-US" dirty="0" smtClean="0"/>
              <a:t>press </a:t>
            </a:r>
            <a:r>
              <a:rPr lang="en-US" dirty="0" smtClean="0"/>
              <a:t>(</a:t>
            </a:r>
            <a:r>
              <a:rPr lang="en-US" dirty="0"/>
              <a:t>EDRN: Sanda and Feng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Potential utility of targeted </a:t>
            </a:r>
            <a:r>
              <a:rPr lang="en-US" dirty="0" err="1" smtClean="0"/>
              <a:t>RNAseq</a:t>
            </a:r>
            <a:r>
              <a:rPr lang="en-US" dirty="0" smtClean="0"/>
              <a:t> approach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Arial" charset="0"/>
              </a:rPr>
              <a:t>I have the following financial relationships to disclose:</a:t>
            </a:r>
          </a:p>
          <a:p>
            <a:r>
              <a:rPr lang="en-US" sz="2400" dirty="0" smtClean="0">
                <a:latin typeface="Arial"/>
              </a:rPr>
              <a:t>The University of Michigan has been issued a patent on ETS gene fusions on which I am a co-inventor.  </a:t>
            </a:r>
          </a:p>
          <a:p>
            <a:pPr lvl="1"/>
            <a:r>
              <a:rPr lang="en-US" sz="2000" dirty="0" smtClean="0">
                <a:latin typeface="Arial"/>
              </a:rPr>
              <a:t>The diagnostic field of use has been licensed to </a:t>
            </a:r>
            <a:r>
              <a:rPr lang="en-US" sz="2000" dirty="0" err="1" smtClean="0">
                <a:latin typeface="Arial"/>
              </a:rPr>
              <a:t>Hologic</a:t>
            </a:r>
            <a:r>
              <a:rPr lang="en-US" sz="2000" dirty="0" smtClean="0">
                <a:latin typeface="Arial"/>
              </a:rPr>
              <a:t>/Gen-Probe, Inc., which has sublicensed rights to Roche/</a:t>
            </a:r>
            <a:r>
              <a:rPr lang="en-US" sz="2000" dirty="0" err="1" smtClean="0">
                <a:latin typeface="Arial"/>
              </a:rPr>
              <a:t>Ventana</a:t>
            </a:r>
            <a:r>
              <a:rPr lang="en-US" sz="2000" dirty="0" smtClean="0">
                <a:latin typeface="Arial"/>
              </a:rPr>
              <a:t> Medical Systems</a:t>
            </a:r>
          </a:p>
          <a:p>
            <a:r>
              <a:rPr lang="en-US" sz="2400" dirty="0" smtClean="0">
                <a:latin typeface="Arial"/>
              </a:rPr>
              <a:t>Consultant for and honoraria from Roche/Ventana </a:t>
            </a:r>
            <a:r>
              <a:rPr lang="en-US" sz="2400" dirty="0">
                <a:latin typeface="Arial"/>
              </a:rPr>
              <a:t>Medical </a:t>
            </a:r>
            <a:r>
              <a:rPr lang="en-US" sz="2400" dirty="0" smtClean="0">
                <a:latin typeface="Arial"/>
              </a:rPr>
              <a:t>Systems, </a:t>
            </a:r>
            <a:r>
              <a:rPr lang="en-US" sz="2400" dirty="0" err="1" smtClean="0">
                <a:latin typeface="Arial"/>
              </a:rPr>
              <a:t>Almac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Diagnpostics</a:t>
            </a:r>
            <a:r>
              <a:rPr lang="en-US" sz="2400" dirty="0" smtClean="0">
                <a:latin typeface="Arial"/>
              </a:rPr>
              <a:t>, </a:t>
            </a:r>
            <a:r>
              <a:rPr lang="en-US" sz="2400" dirty="0" err="1" smtClean="0">
                <a:latin typeface="Arial"/>
              </a:rPr>
              <a:t>Jansenn</a:t>
            </a:r>
            <a:r>
              <a:rPr lang="en-US" sz="2400" dirty="0" smtClean="0">
                <a:latin typeface="Arial"/>
              </a:rPr>
              <a:t>, AbbVie,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/</a:t>
            </a:r>
            <a:r>
              <a:rPr lang="en-US" sz="2400" dirty="0" err="1" smtClean="0">
                <a:latin typeface="Arial"/>
              </a:rPr>
              <a:t>Medivation</a:t>
            </a:r>
            <a:r>
              <a:rPr lang="en-US" sz="2400" dirty="0" smtClean="0">
                <a:latin typeface="Arial"/>
              </a:rPr>
              <a:t> and Sanofi</a:t>
            </a:r>
          </a:p>
          <a:p>
            <a:r>
              <a:rPr lang="en-US" sz="2400" dirty="0" smtClean="0">
                <a:latin typeface="Arial"/>
              </a:rPr>
              <a:t>Sponsored research agreement with, and travel support from, Compendia Biosciences/Life Technologies/</a:t>
            </a:r>
            <a:r>
              <a:rPr lang="en-US" sz="2400" dirty="0" err="1" smtClean="0">
                <a:latin typeface="Arial"/>
              </a:rPr>
              <a:t>ThermoFisher</a:t>
            </a:r>
            <a:r>
              <a:rPr lang="en-US" sz="2400" dirty="0" smtClean="0">
                <a:latin typeface="Arial"/>
              </a:rPr>
              <a:t> Scientific</a:t>
            </a:r>
          </a:p>
          <a:p>
            <a:r>
              <a:rPr lang="en-US" sz="2400" dirty="0" smtClean="0">
                <a:latin typeface="Arial"/>
              </a:rPr>
              <a:t>Sponsored research agreement with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 and </a:t>
            </a:r>
            <a:r>
              <a:rPr lang="en-US" sz="2400" dirty="0" err="1" smtClean="0">
                <a:latin typeface="Arial"/>
              </a:rPr>
              <a:t>GenomeDX</a:t>
            </a:r>
            <a:endParaRPr lang="en-US" sz="240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Co-founder, consultant for and equity holder in Strata Oncology</a:t>
            </a:r>
            <a:endParaRPr lang="en-US" sz="2400" dirty="0">
              <a:latin typeface="Arial"/>
            </a:endParaRPr>
          </a:p>
          <a:p>
            <a:endParaRPr lang="en-US" sz="2400" b="1" dirty="0" smtClean="0">
              <a:latin typeface="Arial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i="1" dirty="0">
              <a:solidFill>
                <a:srgbClr val="FFFF1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1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Disclosure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47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979" y="-9526"/>
            <a:ext cx="6200775" cy="69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66925" y="102079"/>
            <a:ext cx="5669829" cy="114300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Acknowledgements</a:t>
            </a: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533400" y="2179423"/>
            <a:ext cx="3749284" cy="43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Javed Siddiqui</a:t>
            </a:r>
          </a:p>
          <a:p>
            <a:pPr marL="342900" lvl="1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Nallasivam Palanisamy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L</a:t>
            </a:r>
            <a:r>
              <a:rPr lang="en-US" sz="2000" b="1" dirty="0">
                <a:solidFill>
                  <a:srgbClr val="FFFF00"/>
                </a:solidFill>
              </a:rPr>
              <a:t>. Priya Kunju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Allison </a:t>
            </a:r>
            <a:r>
              <a:rPr lang="en-US" sz="2000" b="1" dirty="0">
                <a:solidFill>
                  <a:srgbClr val="FFFF00"/>
                </a:solidFill>
              </a:rPr>
              <a:t>Young</a:t>
            </a:r>
          </a:p>
          <a:p>
            <a:pPr marL="342900" lvl="1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Laurie </a:t>
            </a:r>
            <a:r>
              <a:rPr lang="en-US" sz="2000" b="1" dirty="0" err="1">
                <a:solidFill>
                  <a:srgbClr val="FFFF00"/>
                </a:solidFill>
              </a:rPr>
              <a:t>Sefton</a:t>
            </a:r>
            <a:r>
              <a:rPr lang="en-US" sz="2000" b="1" dirty="0">
                <a:solidFill>
                  <a:srgbClr val="FFFF00"/>
                </a:solidFill>
              </a:rPr>
              <a:t>-Miller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David Wood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Brent Hollenbeck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err="1">
                <a:solidFill>
                  <a:srgbClr val="FFFF00"/>
                </a:solidFill>
              </a:rPr>
              <a:t>Bharathi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Laxman</a:t>
            </a:r>
            <a:endParaRPr lang="en-US" sz="2000" b="1" dirty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5882" y="905565"/>
            <a:ext cx="126509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UMHS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632853" y="2165741"/>
            <a:ext cx="3749284" cy="43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Rohit </a:t>
            </a:r>
            <a:r>
              <a:rPr lang="en-US" sz="2000" b="1" dirty="0">
                <a:solidFill>
                  <a:srgbClr val="FFFF00"/>
                </a:solidFill>
              </a:rPr>
              <a:t>Mehra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Kenneth </a:t>
            </a:r>
            <a:r>
              <a:rPr lang="en-US" sz="2000" b="1" dirty="0">
                <a:solidFill>
                  <a:srgbClr val="FFFF00"/>
                </a:solidFill>
              </a:rPr>
              <a:t>J. </a:t>
            </a:r>
            <a:r>
              <a:rPr lang="en-US" sz="2000" b="1" dirty="0" smtClean="0">
                <a:solidFill>
                  <a:srgbClr val="FFFF00"/>
                </a:solidFill>
              </a:rPr>
              <a:t>Pienta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Daniel </a:t>
            </a:r>
            <a:r>
              <a:rPr lang="en-US" sz="2000" b="1" dirty="0" smtClean="0">
                <a:solidFill>
                  <a:srgbClr val="FFFF00"/>
                </a:solidFill>
              </a:rPr>
              <a:t>Hovelson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Andi Cani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Sumin Han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Komal Kunder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4466" y="1274179"/>
            <a:ext cx="2882713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FF00"/>
                </a:solidFill>
              </a:rPr>
              <a:t>Arul Chinnaiyan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FF00"/>
                </a:solidFill>
              </a:rPr>
              <a:t>John Wei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04286" y="838200"/>
            <a:ext cx="1346459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WCMC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2120" y="1231071"/>
            <a:ext cx="4030480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FF00"/>
                </a:solidFill>
              </a:rPr>
              <a:t>Mark Rubin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61193" y="1828800"/>
            <a:ext cx="263264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BIDMC/Emory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98346" y="2234625"/>
            <a:ext cx="2358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FF00"/>
                </a:solidFill>
              </a:rPr>
              <a:t>Marty </a:t>
            </a:r>
            <a:r>
              <a:rPr lang="en-US" sz="3200" b="1" dirty="0" smtClean="0">
                <a:solidFill>
                  <a:srgbClr val="00FF00"/>
                </a:solidFill>
              </a:rPr>
              <a:t>Sanda</a:t>
            </a:r>
            <a:endParaRPr lang="en-US" sz="3200" b="1" dirty="0">
              <a:solidFill>
                <a:srgbClr val="00FF00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5544532" y="2812725"/>
            <a:ext cx="3665967" cy="25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342900" lvl="0" indent="-342900" algn="ctr">
              <a:defRPr/>
            </a:pPr>
            <a:r>
              <a:rPr lang="en-US" sz="3200" b="1" dirty="0">
                <a:solidFill>
                  <a:srgbClr val="00FF00"/>
                </a:solidFill>
              </a:rPr>
              <a:t>Jack </a:t>
            </a:r>
            <a:r>
              <a:rPr lang="en-US" sz="3200" b="1" dirty="0" err="1">
                <a:solidFill>
                  <a:srgbClr val="00FF00"/>
                </a:solidFill>
              </a:rPr>
              <a:t>Groskopf</a:t>
            </a:r>
            <a:endParaRPr lang="en-US" sz="32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Harry Rittenhouse </a:t>
            </a:r>
          </a:p>
          <a:p>
            <a:pPr marL="342900" indent="-342900"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Sheila M. J. </a:t>
            </a:r>
            <a:r>
              <a:rPr lang="en-US" sz="2000" b="1" dirty="0" err="1" smtClean="0">
                <a:solidFill>
                  <a:srgbClr val="FFFF00"/>
                </a:solidFill>
              </a:rPr>
              <a:t>Aubin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John </a:t>
            </a:r>
            <a:r>
              <a:rPr lang="en-US" sz="2000" b="1" dirty="0">
                <a:solidFill>
                  <a:srgbClr val="FFFF00"/>
                </a:solidFill>
              </a:rPr>
              <a:t>R. Day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Amy </a:t>
            </a:r>
            <a:r>
              <a:rPr lang="en-US" sz="2000" b="1" dirty="0" err="1">
                <a:solidFill>
                  <a:srgbClr val="FFFF00"/>
                </a:solidFill>
              </a:rPr>
              <a:t>Blase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Siobhan </a:t>
            </a:r>
            <a:r>
              <a:rPr lang="en-US" sz="2000" b="1" dirty="0" err="1">
                <a:solidFill>
                  <a:srgbClr val="FFFF00"/>
                </a:solidFill>
              </a:rPr>
              <a:t>Miick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Sarah </a:t>
            </a:r>
            <a:r>
              <a:rPr lang="en-US" sz="2000" b="1" dirty="0" err="1">
                <a:solidFill>
                  <a:srgbClr val="FFFF00"/>
                </a:solidFill>
              </a:rPr>
              <a:t>Williamsen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42900" indent="-342900" algn="ctr"/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52619" y="2856639"/>
            <a:ext cx="3449792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Gen-Probe/</a:t>
            </a:r>
            <a:r>
              <a:rPr lang="en-US" sz="3200" b="1" dirty="0" err="1" smtClean="0">
                <a:solidFill>
                  <a:srgbClr val="FF0000"/>
                </a:solidFill>
              </a:rPr>
              <a:t>Hologic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345" y="4934146"/>
            <a:ext cx="448212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University of Washington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44333" y="5254020"/>
            <a:ext cx="1491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00"/>
                </a:solidFill>
              </a:rPr>
              <a:t>Pete</a:t>
            </a:r>
            <a:r>
              <a:rPr lang="en-US" sz="3200" b="1" dirty="0" smtClean="0">
                <a:solidFill>
                  <a:srgbClr val="00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Nelson</a:t>
            </a:r>
          </a:p>
        </p:txBody>
      </p:sp>
      <p:pic>
        <p:nvPicPr>
          <p:cNvPr id="31" name="Picture 5" descr="Prostate Cancer Found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75" y="5617214"/>
            <a:ext cx="1190957" cy="11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6485062" y="5943600"/>
            <a:ext cx="1363538" cy="799315"/>
            <a:chOff x="5652483" y="5676888"/>
            <a:chExt cx="1924953" cy="1128421"/>
          </a:xfrm>
        </p:grpSpPr>
        <p:sp>
          <p:nvSpPr>
            <p:cNvPr id="34" name="Rectangle 33"/>
            <p:cNvSpPr/>
            <p:nvPr/>
          </p:nvSpPr>
          <p:spPr>
            <a:xfrm>
              <a:off x="5652483" y="5676888"/>
              <a:ext cx="1924953" cy="1128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pic>
          <p:nvPicPr>
            <p:cNvPr id="35" name="Picture 2" descr="Stand Up To Cancer - standup2cancer.or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734696"/>
              <a:ext cx="1786236" cy="104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32" y="5964974"/>
            <a:ext cx="1943612" cy="7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855360"/>
            <a:ext cx="2767009" cy="40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2738434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Image result for movember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578643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3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-189371"/>
            <a:ext cx="8882743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Urine/Tissue ERG and PCA3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" y="1067929"/>
            <a:ext cx="5265965" cy="5551946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41 whole mount prostatectomies, 159 cancer foci, assessed for ERG and PCA3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ERG 99.99% spec. for cancer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49% of foci ERG+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80% of men with at least one ERG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focus</a:t>
            </a:r>
          </a:p>
          <a:p>
            <a:pPr lvl="2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PCA3 &gt;90% spec. for cancer &amp; PIN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56% of foci PCA3+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71% of HGPIN foci PCA3+</a:t>
            </a:r>
          </a:p>
          <a:p>
            <a:pPr marL="36576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Total tumor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vs. urine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T2:ERG</a:t>
            </a:r>
          </a:p>
          <a:p>
            <a:pPr lvl="1"/>
            <a:r>
              <a:rPr lang="en-US" i="1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>
                <a:latin typeface="Calibri" pitchFamily="34" charset="0"/>
                <a:cs typeface="Calibri" pitchFamily="34" charset="0"/>
              </a:rPr>
              <a:t>=0.24 (P=0.13)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Total tumor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vs. urine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PCA3</a:t>
            </a:r>
          </a:p>
          <a:p>
            <a:pPr lvl="1"/>
            <a:r>
              <a:rPr lang="en-US" i="1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>
                <a:latin typeface="Calibri" pitchFamily="34" charset="0"/>
                <a:cs typeface="Calibri" pitchFamily="34" charset="0"/>
              </a:rPr>
              <a:t>=0.26 (P=0.10)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ERG+ tumor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vs. urine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T2:ERG</a:t>
            </a:r>
          </a:p>
          <a:p>
            <a:pPr lvl="1"/>
            <a:r>
              <a:rPr lang="en-US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=0.68 (P&lt;0.0001)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PCA+ tumor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vs. urine PCA3</a:t>
            </a:r>
          </a:p>
          <a:p>
            <a:pPr lvl="1"/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=0.09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P=0.56</a:t>
            </a: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6517" r="21736" b="12882"/>
          <a:stretch/>
        </p:blipFill>
        <p:spPr bwMode="auto">
          <a:xfrm>
            <a:off x="5269138" y="2873827"/>
            <a:ext cx="3846286" cy="2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20305" y="5857297"/>
            <a:ext cx="3356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Young </a:t>
            </a:r>
            <a:r>
              <a:rPr lang="en-US" b="1" i="1" dirty="0" smtClean="0">
                <a:solidFill>
                  <a:srgbClr val="FF0000"/>
                </a:solidFill>
              </a:rPr>
              <a:t>et al</a:t>
            </a:r>
            <a:r>
              <a:rPr lang="en-US" b="1" dirty="0" smtClean="0">
                <a:solidFill>
                  <a:srgbClr val="FF0000"/>
                </a:solidFill>
              </a:rPr>
              <a:t>. AJCP. 2012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Warrick </a:t>
            </a:r>
            <a:r>
              <a:rPr lang="en-US" b="1" i="1" dirty="0" smtClean="0">
                <a:solidFill>
                  <a:srgbClr val="FF0000"/>
                </a:solidFill>
              </a:rPr>
              <a:t>et al</a:t>
            </a:r>
            <a:r>
              <a:rPr lang="en-US" b="1" dirty="0" smtClean="0">
                <a:solidFill>
                  <a:srgbClr val="FF0000"/>
                </a:solidFill>
              </a:rPr>
              <a:t>. Mod Path. 2013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Can we </a:t>
            </a:r>
            <a:r>
              <a:rPr lang="en-US" b="1" dirty="0" smtClean="0"/>
              <a:t>use the prostate cancer genome to improve early </a:t>
            </a:r>
            <a:r>
              <a:rPr lang="en-US" b="1" dirty="0"/>
              <a:t>detection?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9"/>
          <a:stretch/>
        </p:blipFill>
        <p:spPr bwMode="auto">
          <a:xfrm>
            <a:off x="1371600" y="1371600"/>
            <a:ext cx="573054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00" y="6019800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~70% of benign glands show ≥ weak staining for -2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proPSA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8406" y="6388100"/>
            <a:ext cx="357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(Chan et al. Urology 2003)</a:t>
            </a:r>
          </a:p>
        </p:txBody>
      </p:sp>
    </p:spTree>
    <p:extLst>
      <p:ext uri="{BB962C8B-B14F-4D97-AF65-F5344CB8AC3E}">
        <p14:creationId xmlns:p14="http://schemas.microsoft.com/office/powerpoint/2010/main" val="4169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b="1" i="1" dirty="0" smtClean="0">
                <a:latin typeface="Calibri" pitchFamily="34" charset="0"/>
                <a:cs typeface="Calibri" pitchFamily="34" charset="0"/>
              </a:rPr>
              <a:t>TMPRSS2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ERG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gene fusions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00" y="1006107"/>
            <a:ext cx="2325656" cy="2226591"/>
            <a:chOff x="827313" y="3577206"/>
            <a:chExt cx="3187992" cy="30521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0568"/>
            <a:stretch>
              <a:fillRect/>
            </a:stretch>
          </p:blipFill>
          <p:spPr bwMode="auto">
            <a:xfrm>
              <a:off x="827313" y="3577206"/>
              <a:ext cx="3187992" cy="3052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809750" y="3577206"/>
              <a:ext cx="557213" cy="428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9750" y="5482206"/>
              <a:ext cx="709613" cy="428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35931" y="3913632"/>
              <a:ext cx="428625" cy="428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796" y="5832921"/>
              <a:ext cx="428625" cy="428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2" b="69776"/>
          <a:stretch/>
        </p:blipFill>
        <p:spPr bwMode="auto">
          <a:xfrm>
            <a:off x="152400" y="1051645"/>
            <a:ext cx="3532632" cy="195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3" y="3577469"/>
            <a:ext cx="2905125" cy="267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00" y="1006107"/>
            <a:ext cx="304800" cy="245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8847" y="6553200"/>
            <a:ext cx="3714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(</a:t>
            </a:r>
            <a:r>
              <a:rPr lang="en-US" sz="1200" b="1" dirty="0" err="1" smtClean="0"/>
              <a:t>Pettersson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et al</a:t>
            </a:r>
            <a:r>
              <a:rPr lang="en-US" sz="1200" b="1" dirty="0" smtClean="0"/>
              <a:t>. Cancer </a:t>
            </a:r>
            <a:r>
              <a:rPr lang="en-US" sz="1200" b="1" dirty="0" err="1" smtClean="0"/>
              <a:t>Epid</a:t>
            </a:r>
            <a:r>
              <a:rPr lang="en-US" sz="1200" b="1" dirty="0" smtClean="0"/>
              <a:t> Bio </a:t>
            </a:r>
            <a:r>
              <a:rPr lang="en-US" sz="1200" b="1" dirty="0" err="1" smtClean="0"/>
              <a:t>Prev</a:t>
            </a:r>
            <a:r>
              <a:rPr lang="en-US" sz="1200" b="1" dirty="0" smtClean="0"/>
              <a:t>, 2012)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4343400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47%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890485" y="6167735"/>
            <a:ext cx="2181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~10,000 tumors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0" y="322820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(Tomlins et al. Science 2005)</a:t>
            </a:r>
          </a:p>
        </p:txBody>
      </p:sp>
      <p:pic>
        <p:nvPicPr>
          <p:cNvPr id="19" name="Picture 1" descr="H:\Urine_Work\antibody\IHC_DUMP\Poster\used\GU-10-54337_ERG_2_5x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2"/>
          <a:stretch/>
        </p:blipFill>
        <p:spPr bwMode="auto">
          <a:xfrm rot="5400000" flipV="1">
            <a:off x="4044349" y="5046969"/>
            <a:ext cx="2755220" cy="586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98729" y="3877268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IHC &gt;99.99% specific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6193312" y="4267200"/>
            <a:ext cx="1929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i="1" dirty="0"/>
              <a:t>(Young et al. AJCP 2012) 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 err="1"/>
              <a:t>Furusato</a:t>
            </a:r>
            <a:r>
              <a:rPr lang="en-US" sz="1200" b="1" dirty="0"/>
              <a:t> </a:t>
            </a:r>
            <a:r>
              <a:rPr lang="en-US" sz="1200" b="1" i="1" dirty="0"/>
              <a:t>et al</a:t>
            </a:r>
            <a:r>
              <a:rPr lang="en-US" sz="1200" b="1" dirty="0"/>
              <a:t>. PCPD 2010</a:t>
            </a:r>
            <a:r>
              <a:rPr lang="en-US" sz="1200" b="1" dirty="0" smtClean="0"/>
              <a:t>)</a:t>
            </a:r>
          </a:p>
          <a:p>
            <a:pPr algn="ctr"/>
            <a:r>
              <a:rPr lang="en-US" sz="1200" b="1" i="1" dirty="0" smtClean="0"/>
              <a:t>(Tomlins et al. APLM 2012) </a:t>
            </a:r>
            <a:endParaRPr lang="en-US" sz="1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5841925" y="5181600"/>
            <a:ext cx="2692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Resolves 28% of atypical cases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023328" y="6043999"/>
            <a:ext cx="2245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 smtClean="0"/>
              <a:t>(</a:t>
            </a:r>
            <a:r>
              <a:rPr lang="en-US" sz="1200" b="1" dirty="0"/>
              <a:t>Shah </a:t>
            </a:r>
            <a:r>
              <a:rPr lang="en-US" sz="1200" b="1" i="1" dirty="0"/>
              <a:t>et al</a:t>
            </a:r>
            <a:r>
              <a:rPr lang="en-US" sz="1200" b="1" dirty="0"/>
              <a:t>. Human </a:t>
            </a:r>
            <a:r>
              <a:rPr lang="en-US" sz="1200" b="1" dirty="0" err="1"/>
              <a:t>Pathol</a:t>
            </a:r>
            <a:r>
              <a:rPr lang="en-US" sz="1200" b="1" dirty="0"/>
              <a:t> 2013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838200"/>
            <a:ext cx="454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A.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5106694" y="931408"/>
            <a:ext cx="454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B.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3884" y="3340510"/>
            <a:ext cx="42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C.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651750" y="3500735"/>
            <a:ext cx="453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12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Can we </a:t>
            </a:r>
            <a:r>
              <a:rPr lang="en-US" b="1" dirty="0" smtClean="0"/>
              <a:t>use the prostate cancer genome to improve early </a:t>
            </a:r>
            <a:r>
              <a:rPr lang="en-US" b="1" dirty="0"/>
              <a:t>detection?</a:t>
            </a:r>
            <a:br>
              <a:rPr lang="en-US" b="1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199" y="2133600"/>
            <a:ext cx="8974149" cy="4419600"/>
            <a:chOff x="76199" y="2133600"/>
            <a:chExt cx="8974149" cy="4419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2133600"/>
              <a:ext cx="4326822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970" y="2808348"/>
              <a:ext cx="4512378" cy="258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58694" y="6041570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mpMRI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35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T2:ERG</a:t>
            </a:r>
            <a:r>
              <a:rPr lang="en-US" dirty="0" smtClean="0"/>
              <a:t> quantification in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Collaborated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Hologic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/Gen-Probe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develop a TMA assay for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T2:ERG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quantification in urine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Using early generation assays, we assessed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1,312 prospectively collected urine samples from multiple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institutions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T2:ERG+PCA3 improved upon serum PSA (or the PCPT risk calculator) for predicting PCa on biopsy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88668"/>
            <a:ext cx="346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Tomlins et al. </a:t>
            </a:r>
            <a:r>
              <a:rPr lang="en-US" b="1" i="1" dirty="0" err="1" smtClean="0"/>
              <a:t>Sci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Transl</a:t>
            </a:r>
            <a:r>
              <a:rPr lang="en-US" b="1" i="1" dirty="0" smtClean="0"/>
              <a:t> Med</a:t>
            </a:r>
            <a:r>
              <a:rPr lang="en-US" b="1" dirty="0" smtClean="0"/>
              <a:t>.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75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Sample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9" y="838200"/>
            <a:ext cx="7571401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n=711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371600" y="2743200"/>
            <a:ext cx="762000" cy="2931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4654" y="1807958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n=1225</a:t>
            </a:r>
          </a:p>
        </p:txBody>
      </p:sp>
      <p:sp>
        <p:nvSpPr>
          <p:cNvPr id="8" name="Right Arrow 7"/>
          <p:cNvSpPr/>
          <p:nvPr/>
        </p:nvSpPr>
        <p:spPr>
          <a:xfrm rot="8778893">
            <a:off x="6803740" y="2429501"/>
            <a:ext cx="762000" cy="2931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581001"/>
            <a:ext cx="3041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Tomlins et </a:t>
            </a:r>
            <a:r>
              <a:rPr lang="en-US" sz="1400" b="1" i="1" dirty="0"/>
              <a:t>al</a:t>
            </a:r>
            <a:r>
              <a:rPr lang="en-US" sz="1400" b="1" i="1" dirty="0" smtClean="0"/>
              <a:t>., European Urology, 2015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1547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Performance of </a:t>
            </a:r>
            <a:r>
              <a:rPr lang="en-US" sz="4000" b="1" dirty="0" err="1"/>
              <a:t>M</a:t>
            </a:r>
            <a:r>
              <a:rPr lang="en-US" sz="4000" b="1" dirty="0" err="1" smtClean="0"/>
              <a:t>iPS</a:t>
            </a:r>
            <a:r>
              <a:rPr lang="en-US" sz="4000" b="1" dirty="0" smtClean="0"/>
              <a:t> in validation cohort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/>
          <a:stretch/>
        </p:blipFill>
        <p:spPr bwMode="auto">
          <a:xfrm>
            <a:off x="76200" y="2324100"/>
            <a:ext cx="880735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7704" y="3505200"/>
            <a:ext cx="914400" cy="20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05304" y="4263141"/>
            <a:ext cx="916800" cy="1726200"/>
            <a:chOff x="5343600" y="3429000"/>
            <a:chExt cx="916800" cy="1726200"/>
          </a:xfrm>
        </p:grpSpPr>
        <p:sp>
          <p:nvSpPr>
            <p:cNvPr id="7" name="Rectangle 6"/>
            <p:cNvSpPr/>
            <p:nvPr/>
          </p:nvSpPr>
          <p:spPr>
            <a:xfrm>
              <a:off x="5346000" y="3429000"/>
              <a:ext cx="914400" cy="202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6000" y="4191000"/>
              <a:ext cx="914400" cy="20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3600" y="4953000"/>
              <a:ext cx="914400" cy="20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1447800"/>
            <a:ext cx="8661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of serum PSA, PCPT and </a:t>
            </a:r>
            <a:r>
              <a:rPr lang="en-US" sz="2000" b="1" dirty="0" err="1" smtClean="0"/>
              <a:t>MiPS</a:t>
            </a:r>
            <a:r>
              <a:rPr lang="en-US" sz="2000" b="1" dirty="0" smtClean="0"/>
              <a:t> based models for predicting </a:t>
            </a:r>
            <a:r>
              <a:rPr lang="en-US" sz="2000" b="1" dirty="0" err="1" smtClean="0"/>
              <a:t>PCa</a:t>
            </a:r>
            <a:r>
              <a:rPr lang="en-US" sz="2000" b="1" dirty="0" smtClean="0"/>
              <a:t> and </a:t>
            </a:r>
          </a:p>
          <a:p>
            <a:r>
              <a:rPr lang="en-US" sz="2000" b="1" dirty="0" smtClean="0"/>
              <a:t>High-Grade </a:t>
            </a:r>
            <a:r>
              <a:rPr lang="en-US" sz="2000" b="1" dirty="0" err="1" smtClean="0"/>
              <a:t>PCa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72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Performance of </a:t>
            </a:r>
            <a:r>
              <a:rPr lang="en-US" sz="4000" b="1" dirty="0" err="1" smtClean="0"/>
              <a:t>MiPS</a:t>
            </a:r>
            <a:r>
              <a:rPr lang="en-US" sz="4000" b="1" dirty="0" smtClean="0"/>
              <a:t> in validation cohort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800" y="5029200"/>
            <a:ext cx="8534400" cy="1304925"/>
            <a:chOff x="378502" y="304800"/>
            <a:chExt cx="8534400" cy="13049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1" b="68639"/>
            <a:stretch/>
          </p:blipFill>
          <p:spPr bwMode="auto">
            <a:xfrm>
              <a:off x="378502" y="304800"/>
              <a:ext cx="8534400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85" b="63936"/>
            <a:stretch/>
          </p:blipFill>
          <p:spPr bwMode="auto">
            <a:xfrm>
              <a:off x="378502" y="990600"/>
              <a:ext cx="853440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47" b="44674"/>
            <a:stretch/>
          </p:blipFill>
          <p:spPr bwMode="auto">
            <a:xfrm>
              <a:off x="378502" y="1181100"/>
              <a:ext cx="853440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334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1403</Words>
  <Application>Microsoft Office PowerPoint</Application>
  <PresentationFormat>On-screen Show (4:3)</PresentationFormat>
  <Paragraphs>191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Development and Implementation of Mi-Prostate Score (MiPS)</vt:lpstr>
      <vt:lpstr>Disclosure Information</vt:lpstr>
      <vt:lpstr>Can we use the prostate cancer genome to improve early detection? </vt:lpstr>
      <vt:lpstr>TMPRSS2:ERG gene fusions</vt:lpstr>
      <vt:lpstr>Can we use the prostate cancer genome to improve early detection? </vt:lpstr>
      <vt:lpstr>T2:ERG quantification in urine</vt:lpstr>
      <vt:lpstr>Sample Flow</vt:lpstr>
      <vt:lpstr>Performance of MiPS in validation cohort</vt:lpstr>
      <vt:lpstr>Performance of MiPS in validation cohort</vt:lpstr>
      <vt:lpstr>MiPS_PCPT(hg) shows net clinical benefit over PCPT alone</vt:lpstr>
      <vt:lpstr>Context of clinical improvement</vt:lpstr>
      <vt:lpstr>Reflects known biology</vt:lpstr>
      <vt:lpstr>PowerPoint Presentation</vt:lpstr>
      <vt:lpstr>PowerPoint Presentation</vt:lpstr>
      <vt:lpstr>How does MiPS work in the real world?</vt:lpstr>
      <vt:lpstr>PowerPoint Presentation</vt:lpstr>
      <vt:lpstr>Where are we going? </vt:lpstr>
      <vt:lpstr>PowerPoint Presentation</vt:lpstr>
      <vt:lpstr>Summary</vt:lpstr>
      <vt:lpstr>PowerPoint Presentation</vt:lpstr>
      <vt:lpstr>Urine/Tissue ERG and PCA3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A. Tomlins</dc:creator>
  <cp:lastModifiedBy>Scott A. Tomlins</cp:lastModifiedBy>
  <cp:revision>5</cp:revision>
  <dcterms:created xsi:type="dcterms:W3CDTF">2017-03-06T01:33:20Z</dcterms:created>
  <dcterms:modified xsi:type="dcterms:W3CDTF">2017-03-07T15:14:14Z</dcterms:modified>
</cp:coreProperties>
</file>