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4" r:id="rId3"/>
  </p:sldMasterIdLst>
  <p:notesMasterIdLst>
    <p:notesMasterId r:id="rId11"/>
  </p:notesMasterIdLst>
  <p:sldIdLst>
    <p:sldId id="317" r:id="rId4"/>
    <p:sldId id="257" r:id="rId5"/>
    <p:sldId id="315" r:id="rId6"/>
    <p:sldId id="314" r:id="rId7"/>
    <p:sldId id="308" r:id="rId8"/>
    <p:sldId id="313" r:id="rId9"/>
    <p:sldId id="31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8"/>
    <a:srgbClr val="EE4000"/>
    <a:srgbClr val="00868B"/>
    <a:srgbClr val="666699"/>
    <a:srgbClr val="9999CC"/>
    <a:srgbClr val="333366"/>
    <a:srgbClr val="990033"/>
    <a:srgbClr val="FF0033"/>
    <a:srgbClr val="5352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770" autoAdjust="0"/>
    <p:restoredTop sz="99268" autoAdjust="0"/>
  </p:normalViewPr>
  <p:slideViewPr>
    <p:cSldViewPr snapToGrid="0" snapToObjects="1">
      <p:cViewPr varScale="1">
        <p:scale>
          <a:sx n="105" d="100"/>
          <a:sy n="105" d="100"/>
        </p:scale>
        <p:origin x="-6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77CFD1-DF4D-43EC-A59F-057FCC41AB15}" type="doc">
      <dgm:prSet loTypeId="urn:microsoft.com/office/officeart/2005/8/layout/hProcess9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4457E6-12A6-4866-BF03-ED1AA6C1FD20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200" b="1" u="sng" dirty="0" smtClean="0"/>
            <a:t>1996-2000</a:t>
          </a:r>
          <a:r>
            <a:rPr lang="en-US" sz="1200" b="1" dirty="0" smtClean="0"/>
            <a:t>: </a:t>
          </a:r>
        </a:p>
        <a:p>
          <a:pPr>
            <a:spcAft>
              <a:spcPts val="0"/>
            </a:spcAft>
          </a:pPr>
          <a:r>
            <a:rPr lang="en-GB" sz="1200" dirty="0" err="1" smtClean="0">
              <a:ea typeface="Cambria"/>
              <a:cs typeface="Times New Roman"/>
            </a:rPr>
            <a:t>Dr.</a:t>
          </a:r>
          <a:r>
            <a:rPr lang="en-GB" sz="1200" dirty="0" smtClean="0">
              <a:ea typeface="Cambria"/>
              <a:cs typeface="Times New Roman"/>
            </a:rPr>
            <a:t> Mark Goodman et al invent </a:t>
          </a:r>
          <a:r>
            <a:rPr lang="en-US" sz="1200" dirty="0" smtClean="0"/>
            <a:t>FACBC </a:t>
          </a:r>
          <a:r>
            <a:rPr lang="en-GB" sz="1200" dirty="0" smtClean="0">
              <a:ea typeface="Cambria"/>
              <a:cs typeface="Times New Roman"/>
            </a:rPr>
            <a:t>at </a:t>
          </a:r>
          <a:r>
            <a:rPr lang="en-GB" sz="1200" dirty="0">
              <a:ea typeface="Cambria"/>
              <a:cs typeface="Times New Roman"/>
            </a:rPr>
            <a:t>Emory </a:t>
          </a:r>
          <a:r>
            <a:rPr lang="en-GB" sz="1200" dirty="0" smtClean="0">
              <a:ea typeface="Cambria"/>
              <a:cs typeface="Times New Roman"/>
            </a:rPr>
            <a:t>University </a:t>
          </a:r>
        </a:p>
      </dgm:t>
    </dgm:pt>
    <dgm:pt modelId="{24A0A04D-EC1E-409D-A48A-1E96330583F6}" type="parTrans" cxnId="{405922B8-4E62-4405-9C85-740832F41D3F}">
      <dgm:prSet/>
      <dgm:spPr/>
      <dgm:t>
        <a:bodyPr/>
        <a:lstStyle/>
        <a:p>
          <a:endParaRPr lang="en-US"/>
        </a:p>
      </dgm:t>
    </dgm:pt>
    <dgm:pt modelId="{40B9567D-E74B-470F-9459-3D5D924E3852}" type="sibTrans" cxnId="{405922B8-4E62-4405-9C85-740832F41D3F}">
      <dgm:prSet/>
      <dgm:spPr/>
      <dgm:t>
        <a:bodyPr/>
        <a:lstStyle/>
        <a:p>
          <a:endParaRPr lang="en-US"/>
        </a:p>
      </dgm:t>
    </dgm:pt>
    <dgm:pt modelId="{E6BE2A53-464D-4A89-BEA1-B92FDDDC657B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200" b="1" u="sng" dirty="0" smtClean="0"/>
            <a:t>2007-2013</a:t>
          </a:r>
          <a:r>
            <a:rPr lang="en-US" sz="1200" b="0" dirty="0" smtClean="0"/>
            <a:t>:  Emory University 115 patient clinical trial in recurrent prostate cancer</a:t>
          </a:r>
        </a:p>
        <a:p>
          <a:pPr>
            <a:spcAft>
              <a:spcPts val="0"/>
            </a:spcAft>
          </a:pPr>
          <a:r>
            <a:rPr lang="en-US" sz="1200" b="0" dirty="0" smtClean="0"/>
            <a:t>R01 CA 129356</a:t>
          </a:r>
          <a:endParaRPr lang="en-US" sz="1200" b="0" dirty="0"/>
        </a:p>
      </dgm:t>
    </dgm:pt>
    <dgm:pt modelId="{B1AD5C9C-68BF-49CC-A2F5-834E678E5684}" type="parTrans" cxnId="{1448F11F-A9AF-48DA-8B9D-B0B116A682D7}">
      <dgm:prSet/>
      <dgm:spPr/>
      <dgm:t>
        <a:bodyPr/>
        <a:lstStyle/>
        <a:p>
          <a:endParaRPr lang="en-US"/>
        </a:p>
      </dgm:t>
    </dgm:pt>
    <dgm:pt modelId="{BE0C9CB4-A764-4FA5-85E3-A3793FD5D147}" type="sibTrans" cxnId="{1448F11F-A9AF-48DA-8B9D-B0B116A682D7}">
      <dgm:prSet/>
      <dgm:spPr/>
      <dgm:t>
        <a:bodyPr/>
        <a:lstStyle/>
        <a:p>
          <a:endParaRPr lang="en-US"/>
        </a:p>
      </dgm:t>
    </dgm:pt>
    <dgm:pt modelId="{7CA92B91-1DDB-4693-A5D5-256AEFEC241B}">
      <dgm:prSet phldrT="[Text]" custT="1"/>
      <dgm:spPr/>
      <dgm:t>
        <a:bodyPr/>
        <a:lstStyle/>
        <a:p>
          <a:r>
            <a:rPr lang="en-US" sz="1200" b="1" u="sng" dirty="0"/>
            <a:t>2014</a:t>
          </a:r>
          <a:r>
            <a:rPr lang="en-US" sz="1200" b="0" dirty="0"/>
            <a:t>:  </a:t>
          </a:r>
          <a:endParaRPr lang="en-US" sz="1200" b="0" dirty="0" smtClean="0"/>
        </a:p>
        <a:p>
          <a:r>
            <a:rPr lang="en-US" sz="1200" b="0" dirty="0" smtClean="0"/>
            <a:t>BED</a:t>
          </a:r>
          <a:r>
            <a:rPr lang="en-US" sz="1200" b="0" baseline="0" dirty="0" smtClean="0"/>
            <a:t> </a:t>
          </a:r>
          <a:r>
            <a:rPr lang="en-US" sz="1200" b="0" baseline="0" dirty="0"/>
            <a:t>Ltd </a:t>
          </a:r>
          <a:r>
            <a:rPr lang="en-US" sz="1200" b="0" dirty="0"/>
            <a:t>formed </a:t>
          </a:r>
          <a:br>
            <a:rPr lang="en-US" sz="1200" b="0" dirty="0"/>
          </a:br>
          <a:r>
            <a:rPr lang="en-US" sz="1200" b="0" dirty="0"/>
            <a:t>(Oxford</a:t>
          </a:r>
          <a:r>
            <a:rPr lang="en-US" sz="1200" b="0" baseline="0" dirty="0"/>
            <a:t>, UK);</a:t>
          </a:r>
          <a:br>
            <a:rPr lang="en-US" sz="1200" b="0" baseline="0" dirty="0"/>
          </a:br>
          <a:r>
            <a:rPr lang="en-US" sz="1200" b="0" dirty="0"/>
            <a:t>Syncona Partners invests;</a:t>
          </a:r>
          <a:br>
            <a:rPr lang="en-US" sz="1200" b="0" dirty="0"/>
          </a:br>
          <a:r>
            <a:rPr lang="en-US" sz="1200" b="0" dirty="0"/>
            <a:t>Licenses rights from GE </a:t>
          </a:r>
        </a:p>
      </dgm:t>
    </dgm:pt>
    <dgm:pt modelId="{0ADB1851-A859-4BB3-B2C5-116C360D58F3}" type="parTrans" cxnId="{A9B79A56-40CD-4921-BCBC-46B700B61B96}">
      <dgm:prSet/>
      <dgm:spPr/>
      <dgm:t>
        <a:bodyPr/>
        <a:lstStyle/>
        <a:p>
          <a:endParaRPr lang="en-US"/>
        </a:p>
      </dgm:t>
    </dgm:pt>
    <dgm:pt modelId="{C9AE468B-2A2C-47DC-93B1-B779ED6F85FF}" type="sibTrans" cxnId="{A9B79A56-40CD-4921-BCBC-46B700B61B96}">
      <dgm:prSet/>
      <dgm:spPr/>
      <dgm:t>
        <a:bodyPr/>
        <a:lstStyle/>
        <a:p>
          <a:endParaRPr lang="en-US"/>
        </a:p>
      </dgm:t>
    </dgm:pt>
    <dgm:pt modelId="{D07BF60C-68C7-468A-BB07-3704A4C3E788}">
      <dgm:prSet phldrT="[Text]" custT="1"/>
      <dgm:spPr/>
      <dgm:t>
        <a:bodyPr/>
        <a:lstStyle/>
        <a:p>
          <a:r>
            <a:rPr lang="en-US" sz="1200" b="1" u="sng" dirty="0"/>
            <a:t>2003</a:t>
          </a:r>
          <a:r>
            <a:rPr lang="en-US" sz="1200" b="0" dirty="0"/>
            <a:t>:  </a:t>
          </a:r>
          <a:endParaRPr lang="en-US" sz="1200" b="0" dirty="0" smtClean="0"/>
        </a:p>
        <a:p>
          <a:r>
            <a:rPr lang="en-US" sz="1200" b="0" dirty="0" smtClean="0"/>
            <a:t>NMP </a:t>
          </a:r>
          <a:r>
            <a:rPr lang="en-US" sz="1200" b="0" dirty="0"/>
            <a:t>licenses FACBC from Emory University </a:t>
          </a:r>
          <a:endParaRPr lang="en-US" sz="1200" b="0" dirty="0" smtClean="0"/>
        </a:p>
        <a:p>
          <a:r>
            <a:rPr lang="en-US" sz="1200" b="1" u="sng" dirty="0" smtClean="0"/>
            <a:t>2008</a:t>
          </a:r>
          <a:r>
            <a:rPr lang="en-US" sz="1200" b="0" dirty="0" smtClean="0"/>
            <a:t>: </a:t>
          </a:r>
        </a:p>
        <a:p>
          <a:r>
            <a:rPr lang="en-US" sz="1200" b="0" dirty="0" smtClean="0"/>
            <a:t>GE licenses rights</a:t>
          </a:r>
          <a:endParaRPr lang="en-US" sz="1200" b="0" dirty="0"/>
        </a:p>
      </dgm:t>
    </dgm:pt>
    <dgm:pt modelId="{1D0AD635-60BD-47F2-886F-86FEDCA9890E}" type="parTrans" cxnId="{7DA1AE56-D495-4F5A-B5B6-8EB5634C3418}">
      <dgm:prSet/>
      <dgm:spPr/>
      <dgm:t>
        <a:bodyPr/>
        <a:lstStyle/>
        <a:p>
          <a:endParaRPr lang="en-US"/>
        </a:p>
      </dgm:t>
    </dgm:pt>
    <dgm:pt modelId="{DA7D051A-3149-4EC7-81C2-1B738BE30DAE}" type="sibTrans" cxnId="{7DA1AE56-D495-4F5A-B5B6-8EB5634C3418}">
      <dgm:prSet/>
      <dgm:spPr/>
      <dgm:t>
        <a:bodyPr/>
        <a:lstStyle/>
        <a:p>
          <a:endParaRPr lang="en-US"/>
        </a:p>
      </dgm:t>
    </dgm:pt>
    <dgm:pt modelId="{1B2BC397-8B88-41BB-B20E-12F4EF4B8B82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1200" b="1" u="sng" dirty="0" smtClean="0"/>
            <a:t>2015:</a:t>
          </a:r>
          <a:r>
            <a:rPr lang="en-US" sz="1200" b="0" dirty="0" smtClean="0"/>
            <a:t> </a:t>
          </a:r>
          <a:r>
            <a:rPr lang="en-US" sz="1200" b="0" baseline="0" dirty="0" smtClean="0"/>
            <a:t>BED Inc. (Boston, USA) </a:t>
          </a:r>
          <a:r>
            <a:rPr lang="en-US" sz="1200" b="0" dirty="0" smtClean="0"/>
            <a:t>submits </a:t>
          </a:r>
          <a:r>
            <a:rPr lang="en-US" sz="1200" b="0" dirty="0"/>
            <a:t>NDA</a:t>
          </a:r>
          <a:r>
            <a:rPr lang="en-US" sz="1200" b="0" dirty="0" smtClean="0"/>
            <a:t>/ MAA </a:t>
          </a:r>
          <a:r>
            <a:rPr lang="en-US" sz="1200" b="0" dirty="0"/>
            <a:t>for</a:t>
          </a:r>
          <a:r>
            <a:rPr lang="en-US" sz="1200" b="0" baseline="0" dirty="0"/>
            <a:t> </a:t>
          </a:r>
          <a:r>
            <a:rPr lang="en-US" sz="1200" b="0" baseline="0" dirty="0" smtClean="0"/>
            <a:t>PET imaging in BCR </a:t>
          </a:r>
          <a:r>
            <a:rPr lang="en-US" sz="1200" b="0" baseline="0" dirty="0"/>
            <a:t>Prostate </a:t>
          </a:r>
          <a:r>
            <a:rPr lang="en-US" sz="1200" b="0" baseline="0" dirty="0" smtClean="0"/>
            <a:t>cancer based on 700 </a:t>
          </a:r>
          <a:r>
            <a:rPr lang="en-US" sz="1200" b="0" baseline="0" dirty="0" err="1" smtClean="0"/>
            <a:t>pt</a:t>
          </a:r>
          <a:r>
            <a:rPr lang="en-US" sz="1200" b="0" baseline="0" dirty="0" smtClean="0"/>
            <a:t> trials in the US, Italy, Norway</a:t>
          </a:r>
          <a:endParaRPr lang="en-US" sz="1200" b="0" baseline="0" dirty="0"/>
        </a:p>
      </dgm:t>
    </dgm:pt>
    <dgm:pt modelId="{C40F8B18-3CF9-49C7-869F-36FF20737183}" type="parTrans" cxnId="{DC7C3077-CF50-4F43-94A7-FCE8381C99DA}">
      <dgm:prSet/>
      <dgm:spPr/>
      <dgm:t>
        <a:bodyPr/>
        <a:lstStyle/>
        <a:p>
          <a:endParaRPr lang="en-US"/>
        </a:p>
      </dgm:t>
    </dgm:pt>
    <dgm:pt modelId="{C4069D1F-0B39-4FFC-9029-DC0715CBE4AD}" type="sibTrans" cxnId="{DC7C3077-CF50-4F43-94A7-FCE8381C99DA}">
      <dgm:prSet/>
      <dgm:spPr/>
      <dgm:t>
        <a:bodyPr/>
        <a:lstStyle/>
        <a:p>
          <a:endParaRPr lang="en-US"/>
        </a:p>
      </dgm:t>
    </dgm:pt>
    <dgm:pt modelId="{36A1252E-D52E-4649-A421-8318CA5C779C}">
      <dgm:prSet custT="1"/>
      <dgm:spPr/>
      <dgm:t>
        <a:bodyPr/>
        <a:lstStyle/>
        <a:p>
          <a:pPr algn="ctr"/>
          <a:r>
            <a:rPr lang="en-US" sz="1200" b="1" u="sng" dirty="0" smtClean="0"/>
            <a:t>2016</a:t>
          </a:r>
          <a:r>
            <a:rPr lang="en-US" sz="1200" dirty="0"/>
            <a:t>: </a:t>
          </a:r>
          <a:r>
            <a:rPr lang="en-US" sz="1200" dirty="0" smtClean="0"/>
            <a:t> FDA Approves </a:t>
          </a:r>
          <a:r>
            <a:rPr lang="en-US" sz="1200" dirty="0" err="1" smtClean="0"/>
            <a:t>Axumin</a:t>
          </a:r>
          <a:r>
            <a:rPr lang="en-US" sz="1200" baseline="30000" dirty="0" err="1" smtClean="0"/>
            <a:t>TM</a:t>
          </a:r>
          <a:r>
            <a:rPr lang="en-US" sz="1200" dirty="0" smtClean="0"/>
            <a:t> (</a:t>
          </a:r>
          <a:r>
            <a:rPr lang="en-US" sz="1200" dirty="0" err="1" smtClean="0"/>
            <a:t>flucivlovine</a:t>
          </a:r>
          <a:r>
            <a:rPr lang="en-US" sz="1200" dirty="0" smtClean="0"/>
            <a:t> F 18) Imaging </a:t>
          </a:r>
          <a:r>
            <a:rPr lang="en-US" sz="1200" dirty="0"/>
            <a:t>Agent for Use in </a:t>
          </a:r>
          <a:r>
            <a:rPr lang="en-US" sz="1200" dirty="0" smtClean="0"/>
            <a:t> </a:t>
          </a:r>
          <a:r>
            <a:rPr lang="en-US" sz="1200" dirty="0"/>
            <a:t>Biochemically</a:t>
          </a:r>
          <a:r>
            <a:rPr lang="en-US" sz="1200" baseline="0" dirty="0"/>
            <a:t> Recurrent Prostate Cancer</a:t>
          </a:r>
          <a:endParaRPr lang="en-US" sz="1200" dirty="0"/>
        </a:p>
      </dgm:t>
    </dgm:pt>
    <dgm:pt modelId="{EC1F73C9-CC8E-D040-A528-230F522F0C53}" type="parTrans" cxnId="{6DEC6A0D-0BD4-E14B-948A-E63BC7F474D8}">
      <dgm:prSet/>
      <dgm:spPr/>
      <dgm:t>
        <a:bodyPr/>
        <a:lstStyle/>
        <a:p>
          <a:endParaRPr lang="en-US"/>
        </a:p>
      </dgm:t>
    </dgm:pt>
    <dgm:pt modelId="{D4570FF1-519F-4A43-B152-9422310B0DB7}" type="sibTrans" cxnId="{6DEC6A0D-0BD4-E14B-948A-E63BC7F474D8}">
      <dgm:prSet/>
      <dgm:spPr/>
      <dgm:t>
        <a:bodyPr/>
        <a:lstStyle/>
        <a:p>
          <a:endParaRPr lang="en-US"/>
        </a:p>
      </dgm:t>
    </dgm:pt>
    <dgm:pt modelId="{BBDA0980-7DBF-4612-83CB-A3390749A7A3}" type="pres">
      <dgm:prSet presAssocID="{0777CFD1-DF4D-43EC-A59F-057FCC41AB1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BA3678-CF08-4034-8BA9-BA1E14002FB9}" type="pres">
      <dgm:prSet presAssocID="{0777CFD1-DF4D-43EC-A59F-057FCC41AB15}" presName="arrow" presStyleLbl="bgShp" presStyleIdx="0" presStyleCnt="1"/>
      <dgm:spPr/>
    </dgm:pt>
    <dgm:pt modelId="{06B5351E-3656-4516-9549-DB40164D7D17}" type="pres">
      <dgm:prSet presAssocID="{0777CFD1-DF4D-43EC-A59F-057FCC41AB15}" presName="linearProcess" presStyleCnt="0"/>
      <dgm:spPr/>
    </dgm:pt>
    <dgm:pt modelId="{D6FFDAE9-195D-4A40-A85D-4664231554C2}" type="pres">
      <dgm:prSet presAssocID="{CC4457E6-12A6-4866-BF03-ED1AA6C1FD20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E7985-F0E1-4F6B-A94F-04C1E5777ED9}" type="pres">
      <dgm:prSet presAssocID="{40B9567D-E74B-470F-9459-3D5D924E3852}" presName="sibTrans" presStyleCnt="0"/>
      <dgm:spPr/>
    </dgm:pt>
    <dgm:pt modelId="{5F6137B1-D90F-401E-BBD4-273FD3F4DE87}" type="pres">
      <dgm:prSet presAssocID="{D07BF60C-68C7-468A-BB07-3704A4C3E788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AD7C7-348B-4808-8CE5-2A69F23DD814}" type="pres">
      <dgm:prSet presAssocID="{DA7D051A-3149-4EC7-81C2-1B738BE30DAE}" presName="sibTrans" presStyleCnt="0"/>
      <dgm:spPr/>
    </dgm:pt>
    <dgm:pt modelId="{C9A85D36-B725-4D3D-B173-DDDD2E957576}" type="pres">
      <dgm:prSet presAssocID="{E6BE2A53-464D-4A89-BEA1-B92FDDDC657B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0C325-B9E1-4857-9632-86BACD76CA2A}" type="pres">
      <dgm:prSet presAssocID="{BE0C9CB4-A764-4FA5-85E3-A3793FD5D147}" presName="sibTrans" presStyleCnt="0"/>
      <dgm:spPr/>
    </dgm:pt>
    <dgm:pt modelId="{E7006C9C-E9F5-4C4E-A5FA-9256621301B8}" type="pres">
      <dgm:prSet presAssocID="{7CA92B91-1DDB-4693-A5D5-256AEFEC241B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4B0F8-C276-4CF1-89F3-86D117E613BF}" type="pres">
      <dgm:prSet presAssocID="{C9AE468B-2A2C-47DC-93B1-B779ED6F85FF}" presName="sibTrans" presStyleCnt="0"/>
      <dgm:spPr/>
    </dgm:pt>
    <dgm:pt modelId="{795C6CD1-29F5-4869-B830-BB397306D3FE}" type="pres">
      <dgm:prSet presAssocID="{1B2BC397-8B88-41BB-B20E-12F4EF4B8B82}" presName="textNode" presStyleLbl="node1" presStyleIdx="4" presStyleCnt="6" custScaleY="116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30091-A8E9-4845-87F7-29101D3AF179}" type="pres">
      <dgm:prSet presAssocID="{C4069D1F-0B39-4FFC-9029-DC0715CBE4AD}" presName="sibTrans" presStyleCnt="0"/>
      <dgm:spPr/>
    </dgm:pt>
    <dgm:pt modelId="{9E9B5EA2-FFCF-924C-848C-A9E93CAB8890}" type="pres">
      <dgm:prSet presAssocID="{36A1252E-D52E-4649-A421-8318CA5C779C}" presName="textNode" presStyleLbl="node1" presStyleIdx="5" presStyleCnt="6" custScaleY="115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22C24F-9CF1-2140-8A1B-F6123794D8A6}" type="presOf" srcId="{36A1252E-D52E-4649-A421-8318CA5C779C}" destId="{9E9B5EA2-FFCF-924C-848C-A9E93CAB8890}" srcOrd="0" destOrd="0" presId="urn:microsoft.com/office/officeart/2005/8/layout/hProcess9"/>
    <dgm:cxn modelId="{6DEC6A0D-0BD4-E14B-948A-E63BC7F474D8}" srcId="{0777CFD1-DF4D-43EC-A59F-057FCC41AB15}" destId="{36A1252E-D52E-4649-A421-8318CA5C779C}" srcOrd="5" destOrd="0" parTransId="{EC1F73C9-CC8E-D040-A528-230F522F0C53}" sibTransId="{D4570FF1-519F-4A43-B152-9422310B0DB7}"/>
    <dgm:cxn modelId="{75511D46-8F48-D34A-BECC-5F70E8DC4C48}" type="presOf" srcId="{CC4457E6-12A6-4866-BF03-ED1AA6C1FD20}" destId="{D6FFDAE9-195D-4A40-A85D-4664231554C2}" srcOrd="0" destOrd="0" presId="urn:microsoft.com/office/officeart/2005/8/layout/hProcess9"/>
    <dgm:cxn modelId="{405922B8-4E62-4405-9C85-740832F41D3F}" srcId="{0777CFD1-DF4D-43EC-A59F-057FCC41AB15}" destId="{CC4457E6-12A6-4866-BF03-ED1AA6C1FD20}" srcOrd="0" destOrd="0" parTransId="{24A0A04D-EC1E-409D-A48A-1E96330583F6}" sibTransId="{40B9567D-E74B-470F-9459-3D5D924E3852}"/>
    <dgm:cxn modelId="{DC7C3077-CF50-4F43-94A7-FCE8381C99DA}" srcId="{0777CFD1-DF4D-43EC-A59F-057FCC41AB15}" destId="{1B2BC397-8B88-41BB-B20E-12F4EF4B8B82}" srcOrd="4" destOrd="0" parTransId="{C40F8B18-3CF9-49C7-869F-36FF20737183}" sibTransId="{C4069D1F-0B39-4FFC-9029-DC0715CBE4AD}"/>
    <dgm:cxn modelId="{8479C34C-7524-0A4B-A1D1-4AC439CAB85F}" type="presOf" srcId="{D07BF60C-68C7-468A-BB07-3704A4C3E788}" destId="{5F6137B1-D90F-401E-BBD4-273FD3F4DE87}" srcOrd="0" destOrd="0" presId="urn:microsoft.com/office/officeart/2005/8/layout/hProcess9"/>
    <dgm:cxn modelId="{D413CD9B-000F-8E44-B457-B63FDCF8D8B0}" type="presOf" srcId="{1B2BC397-8B88-41BB-B20E-12F4EF4B8B82}" destId="{795C6CD1-29F5-4869-B830-BB397306D3FE}" srcOrd="0" destOrd="0" presId="urn:microsoft.com/office/officeart/2005/8/layout/hProcess9"/>
    <dgm:cxn modelId="{943E2EE5-5893-F845-B0E6-E338804AC2E8}" type="presOf" srcId="{E6BE2A53-464D-4A89-BEA1-B92FDDDC657B}" destId="{C9A85D36-B725-4D3D-B173-DDDD2E957576}" srcOrd="0" destOrd="0" presId="urn:microsoft.com/office/officeart/2005/8/layout/hProcess9"/>
    <dgm:cxn modelId="{A9B79A56-40CD-4921-BCBC-46B700B61B96}" srcId="{0777CFD1-DF4D-43EC-A59F-057FCC41AB15}" destId="{7CA92B91-1DDB-4693-A5D5-256AEFEC241B}" srcOrd="3" destOrd="0" parTransId="{0ADB1851-A859-4BB3-B2C5-116C360D58F3}" sibTransId="{C9AE468B-2A2C-47DC-93B1-B779ED6F85FF}"/>
    <dgm:cxn modelId="{1448F11F-A9AF-48DA-8B9D-B0B116A682D7}" srcId="{0777CFD1-DF4D-43EC-A59F-057FCC41AB15}" destId="{E6BE2A53-464D-4A89-BEA1-B92FDDDC657B}" srcOrd="2" destOrd="0" parTransId="{B1AD5C9C-68BF-49CC-A2F5-834E678E5684}" sibTransId="{BE0C9CB4-A764-4FA5-85E3-A3793FD5D147}"/>
    <dgm:cxn modelId="{7DA1AE56-D495-4F5A-B5B6-8EB5634C3418}" srcId="{0777CFD1-DF4D-43EC-A59F-057FCC41AB15}" destId="{D07BF60C-68C7-468A-BB07-3704A4C3E788}" srcOrd="1" destOrd="0" parTransId="{1D0AD635-60BD-47F2-886F-86FEDCA9890E}" sibTransId="{DA7D051A-3149-4EC7-81C2-1B738BE30DAE}"/>
    <dgm:cxn modelId="{86DA9DF3-F1CD-624E-8E77-1E63AF205056}" type="presOf" srcId="{0777CFD1-DF4D-43EC-A59F-057FCC41AB15}" destId="{BBDA0980-7DBF-4612-83CB-A3390749A7A3}" srcOrd="0" destOrd="0" presId="urn:microsoft.com/office/officeart/2005/8/layout/hProcess9"/>
    <dgm:cxn modelId="{74BC72E5-6545-0447-BE70-C61D573B4E38}" type="presOf" srcId="{7CA92B91-1DDB-4693-A5D5-256AEFEC241B}" destId="{E7006C9C-E9F5-4C4E-A5FA-9256621301B8}" srcOrd="0" destOrd="0" presId="urn:microsoft.com/office/officeart/2005/8/layout/hProcess9"/>
    <dgm:cxn modelId="{2F84B055-29A5-B045-B85E-D41952AE743C}" type="presParOf" srcId="{BBDA0980-7DBF-4612-83CB-A3390749A7A3}" destId="{81BA3678-CF08-4034-8BA9-BA1E14002FB9}" srcOrd="0" destOrd="0" presId="urn:microsoft.com/office/officeart/2005/8/layout/hProcess9"/>
    <dgm:cxn modelId="{988CBB3F-2C85-2C44-BB82-252C1D307CCE}" type="presParOf" srcId="{BBDA0980-7DBF-4612-83CB-A3390749A7A3}" destId="{06B5351E-3656-4516-9549-DB40164D7D17}" srcOrd="1" destOrd="0" presId="urn:microsoft.com/office/officeart/2005/8/layout/hProcess9"/>
    <dgm:cxn modelId="{67272BEA-D662-0645-B9FA-ECE9B383D52A}" type="presParOf" srcId="{06B5351E-3656-4516-9549-DB40164D7D17}" destId="{D6FFDAE9-195D-4A40-A85D-4664231554C2}" srcOrd="0" destOrd="0" presId="urn:microsoft.com/office/officeart/2005/8/layout/hProcess9"/>
    <dgm:cxn modelId="{DFF91ED4-362C-F54E-9E0D-E92FFE127961}" type="presParOf" srcId="{06B5351E-3656-4516-9549-DB40164D7D17}" destId="{614E7985-F0E1-4F6B-A94F-04C1E5777ED9}" srcOrd="1" destOrd="0" presId="urn:microsoft.com/office/officeart/2005/8/layout/hProcess9"/>
    <dgm:cxn modelId="{134DF6B0-C1A3-3C43-A622-3FD7C9F32E3F}" type="presParOf" srcId="{06B5351E-3656-4516-9549-DB40164D7D17}" destId="{5F6137B1-D90F-401E-BBD4-273FD3F4DE87}" srcOrd="2" destOrd="0" presId="urn:microsoft.com/office/officeart/2005/8/layout/hProcess9"/>
    <dgm:cxn modelId="{68849B3D-C5F5-E344-83E3-FF769F2FC7C0}" type="presParOf" srcId="{06B5351E-3656-4516-9549-DB40164D7D17}" destId="{6CCAD7C7-348B-4808-8CE5-2A69F23DD814}" srcOrd="3" destOrd="0" presId="urn:microsoft.com/office/officeart/2005/8/layout/hProcess9"/>
    <dgm:cxn modelId="{E860BE81-AD10-B146-8021-6BF6E1B3C996}" type="presParOf" srcId="{06B5351E-3656-4516-9549-DB40164D7D17}" destId="{C9A85D36-B725-4D3D-B173-DDDD2E957576}" srcOrd="4" destOrd="0" presId="urn:microsoft.com/office/officeart/2005/8/layout/hProcess9"/>
    <dgm:cxn modelId="{E5EE424A-3999-FF4F-A765-062389D225F5}" type="presParOf" srcId="{06B5351E-3656-4516-9549-DB40164D7D17}" destId="{B1A0C325-B9E1-4857-9632-86BACD76CA2A}" srcOrd="5" destOrd="0" presId="urn:microsoft.com/office/officeart/2005/8/layout/hProcess9"/>
    <dgm:cxn modelId="{AD0ED8DB-7978-7846-92D9-9218EB497E1A}" type="presParOf" srcId="{06B5351E-3656-4516-9549-DB40164D7D17}" destId="{E7006C9C-E9F5-4C4E-A5FA-9256621301B8}" srcOrd="6" destOrd="0" presId="urn:microsoft.com/office/officeart/2005/8/layout/hProcess9"/>
    <dgm:cxn modelId="{515F7B08-0FEE-AC40-BD96-FB03F7B3A385}" type="presParOf" srcId="{06B5351E-3656-4516-9549-DB40164D7D17}" destId="{7D64B0F8-C276-4CF1-89F3-86D117E613BF}" srcOrd="7" destOrd="0" presId="urn:microsoft.com/office/officeart/2005/8/layout/hProcess9"/>
    <dgm:cxn modelId="{10F37D94-50F2-8046-828F-8C2EB3C8881F}" type="presParOf" srcId="{06B5351E-3656-4516-9549-DB40164D7D17}" destId="{795C6CD1-29F5-4869-B830-BB397306D3FE}" srcOrd="8" destOrd="0" presId="urn:microsoft.com/office/officeart/2005/8/layout/hProcess9"/>
    <dgm:cxn modelId="{85CBD552-5E07-5843-9730-A4A1ED21E34A}" type="presParOf" srcId="{06B5351E-3656-4516-9549-DB40164D7D17}" destId="{FE130091-A8E9-4845-87F7-29101D3AF179}" srcOrd="9" destOrd="0" presId="urn:microsoft.com/office/officeart/2005/8/layout/hProcess9"/>
    <dgm:cxn modelId="{68A129AF-C8A3-D44A-BAF5-5F6A4F65F7FF}" type="presParOf" srcId="{06B5351E-3656-4516-9549-DB40164D7D17}" destId="{9E9B5EA2-FFCF-924C-848C-A9E93CAB8890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A3678-CF08-4034-8BA9-BA1E14002FB9}">
      <dsp:nvSpPr>
        <dsp:cNvPr id="0" name=""/>
        <dsp:cNvSpPr/>
      </dsp:nvSpPr>
      <dsp:spPr>
        <a:xfrm>
          <a:off x="670776" y="0"/>
          <a:ext cx="7602136" cy="336691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FDAE9-195D-4A40-A85D-4664231554C2}">
      <dsp:nvSpPr>
        <dsp:cNvPr id="0" name=""/>
        <dsp:cNvSpPr/>
      </dsp:nvSpPr>
      <dsp:spPr>
        <a:xfrm>
          <a:off x="109" y="1010073"/>
          <a:ext cx="1308800" cy="1346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u="sng" kern="1200" dirty="0" smtClean="0"/>
            <a:t>1996-2000</a:t>
          </a:r>
          <a:r>
            <a:rPr lang="en-US" sz="1200" b="1" kern="1200" dirty="0" smtClean="0"/>
            <a:t>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200" kern="1200" dirty="0" err="1" smtClean="0">
              <a:ea typeface="Cambria"/>
              <a:cs typeface="Times New Roman"/>
            </a:rPr>
            <a:t>Dr.</a:t>
          </a:r>
          <a:r>
            <a:rPr lang="en-GB" sz="1200" kern="1200" dirty="0" smtClean="0">
              <a:ea typeface="Cambria"/>
              <a:cs typeface="Times New Roman"/>
            </a:rPr>
            <a:t> Mark Goodman et al invent </a:t>
          </a:r>
          <a:r>
            <a:rPr lang="en-US" sz="1200" kern="1200" dirty="0" smtClean="0"/>
            <a:t>FACBC </a:t>
          </a:r>
          <a:r>
            <a:rPr lang="en-GB" sz="1200" kern="1200" dirty="0" smtClean="0">
              <a:ea typeface="Cambria"/>
              <a:cs typeface="Times New Roman"/>
            </a:rPr>
            <a:t>at </a:t>
          </a:r>
          <a:r>
            <a:rPr lang="en-GB" sz="1200" kern="1200" dirty="0">
              <a:ea typeface="Cambria"/>
              <a:cs typeface="Times New Roman"/>
            </a:rPr>
            <a:t>Emory </a:t>
          </a:r>
          <a:r>
            <a:rPr lang="en-GB" sz="1200" kern="1200" dirty="0" smtClean="0">
              <a:ea typeface="Cambria"/>
              <a:cs typeface="Times New Roman"/>
            </a:rPr>
            <a:t>University </a:t>
          </a:r>
        </a:p>
      </dsp:txBody>
      <dsp:txXfrm>
        <a:off x="63999" y="1073963"/>
        <a:ext cx="1181020" cy="1218984"/>
      </dsp:txXfrm>
    </dsp:sp>
    <dsp:sp modelId="{5F6137B1-D90F-401E-BBD4-273FD3F4DE87}">
      <dsp:nvSpPr>
        <dsp:cNvPr id="0" name=""/>
        <dsp:cNvSpPr/>
      </dsp:nvSpPr>
      <dsp:spPr>
        <a:xfrm>
          <a:off x="1527043" y="1010073"/>
          <a:ext cx="1308800" cy="1346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sng" kern="1200" dirty="0"/>
            <a:t>2003</a:t>
          </a:r>
          <a:r>
            <a:rPr lang="en-US" sz="1200" b="0" kern="1200" dirty="0"/>
            <a:t>:  </a:t>
          </a:r>
          <a:endParaRPr lang="en-US" sz="1200" b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NMP </a:t>
          </a:r>
          <a:r>
            <a:rPr lang="en-US" sz="1200" b="0" kern="1200" dirty="0"/>
            <a:t>licenses FACBC from Emory University </a:t>
          </a:r>
          <a:endParaRPr lang="en-US" sz="1200" b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sng" kern="1200" dirty="0" smtClean="0"/>
            <a:t>2008</a:t>
          </a:r>
          <a:r>
            <a:rPr lang="en-US" sz="1200" b="0" kern="1200" dirty="0" smtClean="0"/>
            <a:t>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GE licenses rights</a:t>
          </a:r>
          <a:endParaRPr lang="en-US" sz="1200" b="0" kern="1200" dirty="0"/>
        </a:p>
      </dsp:txBody>
      <dsp:txXfrm>
        <a:off x="1590933" y="1073963"/>
        <a:ext cx="1181020" cy="1218984"/>
      </dsp:txXfrm>
    </dsp:sp>
    <dsp:sp modelId="{C9A85D36-B725-4D3D-B173-DDDD2E957576}">
      <dsp:nvSpPr>
        <dsp:cNvPr id="0" name=""/>
        <dsp:cNvSpPr/>
      </dsp:nvSpPr>
      <dsp:spPr>
        <a:xfrm>
          <a:off x="3053977" y="1010073"/>
          <a:ext cx="1308800" cy="1346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u="sng" kern="1200" dirty="0" smtClean="0"/>
            <a:t>2007-2013</a:t>
          </a:r>
          <a:r>
            <a:rPr lang="en-US" sz="1200" b="0" kern="1200" dirty="0" smtClean="0"/>
            <a:t>:  Emory University 115 patient clinical trial in recurrent prostate cancer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0" kern="1200" dirty="0" smtClean="0"/>
            <a:t>R01 CA 129356</a:t>
          </a:r>
          <a:endParaRPr lang="en-US" sz="1200" b="0" kern="1200" dirty="0"/>
        </a:p>
      </dsp:txBody>
      <dsp:txXfrm>
        <a:off x="3117867" y="1073963"/>
        <a:ext cx="1181020" cy="1218984"/>
      </dsp:txXfrm>
    </dsp:sp>
    <dsp:sp modelId="{E7006C9C-E9F5-4C4E-A5FA-9256621301B8}">
      <dsp:nvSpPr>
        <dsp:cNvPr id="0" name=""/>
        <dsp:cNvSpPr/>
      </dsp:nvSpPr>
      <dsp:spPr>
        <a:xfrm>
          <a:off x="4580911" y="1010073"/>
          <a:ext cx="1308800" cy="1346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sng" kern="1200" dirty="0"/>
            <a:t>2014</a:t>
          </a:r>
          <a:r>
            <a:rPr lang="en-US" sz="1200" b="0" kern="1200" dirty="0"/>
            <a:t>:  </a:t>
          </a:r>
          <a:endParaRPr lang="en-US" sz="1200" b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BED</a:t>
          </a:r>
          <a:r>
            <a:rPr lang="en-US" sz="1200" b="0" kern="1200" baseline="0" dirty="0" smtClean="0"/>
            <a:t> </a:t>
          </a:r>
          <a:r>
            <a:rPr lang="en-US" sz="1200" b="0" kern="1200" baseline="0" dirty="0"/>
            <a:t>Ltd </a:t>
          </a:r>
          <a:r>
            <a:rPr lang="en-US" sz="1200" b="0" kern="1200" dirty="0"/>
            <a:t>formed </a:t>
          </a:r>
          <a:br>
            <a:rPr lang="en-US" sz="1200" b="0" kern="1200" dirty="0"/>
          </a:br>
          <a:r>
            <a:rPr lang="en-US" sz="1200" b="0" kern="1200" dirty="0"/>
            <a:t>(Oxford</a:t>
          </a:r>
          <a:r>
            <a:rPr lang="en-US" sz="1200" b="0" kern="1200" baseline="0" dirty="0"/>
            <a:t>, UK);</a:t>
          </a:r>
          <a:br>
            <a:rPr lang="en-US" sz="1200" b="0" kern="1200" baseline="0" dirty="0"/>
          </a:br>
          <a:r>
            <a:rPr lang="en-US" sz="1200" b="0" kern="1200" dirty="0"/>
            <a:t>Syncona Partners invests;</a:t>
          </a:r>
          <a:br>
            <a:rPr lang="en-US" sz="1200" b="0" kern="1200" dirty="0"/>
          </a:br>
          <a:r>
            <a:rPr lang="en-US" sz="1200" b="0" kern="1200" dirty="0"/>
            <a:t>Licenses rights from GE </a:t>
          </a:r>
        </a:p>
      </dsp:txBody>
      <dsp:txXfrm>
        <a:off x="4644801" y="1073963"/>
        <a:ext cx="1181020" cy="1218984"/>
      </dsp:txXfrm>
    </dsp:sp>
    <dsp:sp modelId="{795C6CD1-29F5-4869-B830-BB397306D3FE}">
      <dsp:nvSpPr>
        <dsp:cNvPr id="0" name=""/>
        <dsp:cNvSpPr/>
      </dsp:nvSpPr>
      <dsp:spPr>
        <a:xfrm>
          <a:off x="6107845" y="901389"/>
          <a:ext cx="1308800" cy="15641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u="sng" kern="1200" dirty="0" smtClean="0"/>
            <a:t>2015:</a:t>
          </a:r>
          <a:r>
            <a:rPr lang="en-US" sz="1200" b="0" kern="1200" dirty="0" smtClean="0"/>
            <a:t> </a:t>
          </a:r>
          <a:r>
            <a:rPr lang="en-US" sz="1200" b="0" kern="1200" baseline="0" dirty="0" smtClean="0"/>
            <a:t>BED Inc. (Boston, USA) </a:t>
          </a:r>
          <a:r>
            <a:rPr lang="en-US" sz="1200" b="0" kern="1200" dirty="0" smtClean="0"/>
            <a:t>submits </a:t>
          </a:r>
          <a:r>
            <a:rPr lang="en-US" sz="1200" b="0" kern="1200" dirty="0"/>
            <a:t>NDA</a:t>
          </a:r>
          <a:r>
            <a:rPr lang="en-US" sz="1200" b="0" kern="1200" dirty="0" smtClean="0"/>
            <a:t>/ MAA </a:t>
          </a:r>
          <a:r>
            <a:rPr lang="en-US" sz="1200" b="0" kern="1200" dirty="0"/>
            <a:t>for</a:t>
          </a:r>
          <a:r>
            <a:rPr lang="en-US" sz="1200" b="0" kern="1200" baseline="0" dirty="0"/>
            <a:t> </a:t>
          </a:r>
          <a:r>
            <a:rPr lang="en-US" sz="1200" b="0" kern="1200" baseline="0" dirty="0" smtClean="0"/>
            <a:t>PET imaging in BCR </a:t>
          </a:r>
          <a:r>
            <a:rPr lang="en-US" sz="1200" b="0" kern="1200" baseline="0" dirty="0"/>
            <a:t>Prostate </a:t>
          </a:r>
          <a:r>
            <a:rPr lang="en-US" sz="1200" b="0" kern="1200" baseline="0" dirty="0" smtClean="0"/>
            <a:t>cancer based on 700 </a:t>
          </a:r>
          <a:r>
            <a:rPr lang="en-US" sz="1200" b="0" kern="1200" baseline="0" dirty="0" err="1" smtClean="0"/>
            <a:t>pt</a:t>
          </a:r>
          <a:r>
            <a:rPr lang="en-US" sz="1200" b="0" kern="1200" baseline="0" dirty="0" smtClean="0"/>
            <a:t> trials in the US, Italy, Norway</a:t>
          </a:r>
          <a:endParaRPr lang="en-US" sz="1200" b="0" kern="1200" baseline="0" dirty="0"/>
        </a:p>
      </dsp:txBody>
      <dsp:txXfrm>
        <a:off x="6171735" y="965279"/>
        <a:ext cx="1181020" cy="1436352"/>
      </dsp:txXfrm>
    </dsp:sp>
    <dsp:sp modelId="{9E9B5EA2-FFCF-924C-848C-A9E93CAB8890}">
      <dsp:nvSpPr>
        <dsp:cNvPr id="0" name=""/>
        <dsp:cNvSpPr/>
      </dsp:nvSpPr>
      <dsp:spPr>
        <a:xfrm>
          <a:off x="7634780" y="909005"/>
          <a:ext cx="1308800" cy="1548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sng" kern="1200" dirty="0" smtClean="0"/>
            <a:t>2016</a:t>
          </a:r>
          <a:r>
            <a:rPr lang="en-US" sz="1200" kern="1200" dirty="0"/>
            <a:t>: </a:t>
          </a:r>
          <a:r>
            <a:rPr lang="en-US" sz="1200" kern="1200" dirty="0" smtClean="0"/>
            <a:t> FDA Approves </a:t>
          </a:r>
          <a:r>
            <a:rPr lang="en-US" sz="1200" kern="1200" dirty="0" err="1" smtClean="0"/>
            <a:t>Axumin</a:t>
          </a:r>
          <a:r>
            <a:rPr lang="en-US" sz="1200" kern="1200" baseline="30000" dirty="0" err="1" smtClean="0"/>
            <a:t>TM</a:t>
          </a:r>
          <a:r>
            <a:rPr lang="en-US" sz="1200" kern="1200" dirty="0" smtClean="0"/>
            <a:t> (</a:t>
          </a:r>
          <a:r>
            <a:rPr lang="en-US" sz="1200" kern="1200" dirty="0" err="1" smtClean="0"/>
            <a:t>flucivlovine</a:t>
          </a:r>
          <a:r>
            <a:rPr lang="en-US" sz="1200" kern="1200" dirty="0" smtClean="0"/>
            <a:t> F 18) Imaging </a:t>
          </a:r>
          <a:r>
            <a:rPr lang="en-US" sz="1200" kern="1200" dirty="0"/>
            <a:t>Agent for Use in </a:t>
          </a:r>
          <a:r>
            <a:rPr lang="en-US" sz="1200" kern="1200" dirty="0" smtClean="0"/>
            <a:t> </a:t>
          </a:r>
          <a:r>
            <a:rPr lang="en-US" sz="1200" kern="1200" dirty="0"/>
            <a:t>Biochemically</a:t>
          </a:r>
          <a:r>
            <a:rPr lang="en-US" sz="1200" kern="1200" baseline="0" dirty="0"/>
            <a:t> Recurrent Prostate Cancer</a:t>
          </a:r>
          <a:endParaRPr lang="en-US" sz="1200" kern="1200" dirty="0"/>
        </a:p>
      </dsp:txBody>
      <dsp:txXfrm>
        <a:off x="7698670" y="972895"/>
        <a:ext cx="1181020" cy="142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D19E5-2160-0F49-B93B-177F9C428E9F}" type="datetimeFigureOut">
              <a:rPr lang="en-US" smtClean="0"/>
              <a:t>3/6/17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D6C54-BC55-214C-B976-C2A369296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9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PCA3 has limited use as a stand-alone marker</a:t>
            </a:r>
          </a:p>
          <a:p>
            <a:r>
              <a:rPr lang="en-US" dirty="0" smtClean="0"/>
              <a:t>We began our studies by</a:t>
            </a:r>
            <a:r>
              <a:rPr lang="en-US" baseline="0" dirty="0" smtClean="0"/>
              <a:t> optimizing the conditions required for RNA isolation from urine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D6C54-BC55-214C-B976-C2A3692960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9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5650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21" y="4342893"/>
            <a:ext cx="5028161" cy="41145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128" tIns="45285" rIns="92128" bIns="45285"/>
          <a:lstStyle/>
          <a:p>
            <a:pPr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21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PCA3 has limited use as a stand-alone marker</a:t>
            </a:r>
          </a:p>
          <a:p>
            <a:r>
              <a:rPr lang="en-US" dirty="0" smtClean="0"/>
              <a:t>We began our studies by</a:t>
            </a:r>
            <a:r>
              <a:rPr lang="en-US" baseline="0" dirty="0" smtClean="0"/>
              <a:t> optimizing the conditions required for RNA isolation from urine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D6C54-BC55-214C-B976-C2A3692960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05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PCA3 has limited use as a stand-alone marker</a:t>
            </a:r>
          </a:p>
          <a:p>
            <a:r>
              <a:rPr lang="en-US" dirty="0" smtClean="0"/>
              <a:t>We began our studies by</a:t>
            </a:r>
            <a:r>
              <a:rPr lang="en-US" baseline="0" dirty="0" smtClean="0"/>
              <a:t> optimizing the conditions required for RNA isolation from urine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D6C54-BC55-214C-B976-C2A3692960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9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PCA3 has limited use as a stand-alone marker</a:t>
            </a:r>
          </a:p>
          <a:p>
            <a:r>
              <a:rPr lang="en-US" dirty="0" smtClean="0"/>
              <a:t>We began our studies by</a:t>
            </a:r>
            <a:r>
              <a:rPr lang="en-US" baseline="0" dirty="0" smtClean="0"/>
              <a:t> optimizing the conditions required for RNA isolation from urine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D6C54-BC55-214C-B976-C2A3692960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31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52CC-7E83-8D49-A988-39F5595DB0CD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0C0-E6B5-5046-B371-EC751507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7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52CC-7E83-8D49-A988-39F5595DB0CD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0C0-E6B5-5046-B371-EC751507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52CC-7E83-8D49-A988-39F5595DB0CD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0C0-E6B5-5046-B371-EC751507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37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1113" y="11113"/>
            <a:ext cx="9121775" cy="6834187"/>
            <a:chOff x="7" y="7"/>
            <a:chExt cx="5746" cy="4305"/>
          </a:xfrm>
        </p:grpSpPr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7" y="7"/>
              <a:ext cx="5746" cy="4305"/>
              <a:chOff x="7" y="7"/>
              <a:chExt cx="5746" cy="4305"/>
            </a:xfrm>
          </p:grpSpPr>
          <p:sp>
            <p:nvSpPr>
              <p:cNvPr id="7" name="Line 2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398" cy="44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" name="Line 3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718" cy="80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" name="Line 4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1049" cy="118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Line 5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1358" cy="152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Line 6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1678" cy="188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2009" cy="226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2340" cy="263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" name="Line 9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2681" cy="301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2990" cy="336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" name="Line 11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3332" cy="374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" name="Line 12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3662" cy="412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ltGray">
              <a:xfrm flipH="1">
                <a:off x="185" y="7"/>
                <a:ext cx="3826" cy="43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ltGray">
              <a:xfrm flipH="1">
                <a:off x="505" y="7"/>
                <a:ext cx="3826" cy="43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ltGray">
              <a:xfrm flipH="1">
                <a:off x="835" y="7"/>
                <a:ext cx="3826" cy="43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ltGray">
              <a:xfrm flipH="1">
                <a:off x="1134" y="7"/>
                <a:ext cx="3826" cy="43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ltGray">
              <a:xfrm flipH="1">
                <a:off x="1465" y="7"/>
                <a:ext cx="3826" cy="43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ltGray">
              <a:xfrm flipH="1">
                <a:off x="1778" y="11"/>
                <a:ext cx="3822" cy="430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ltGray">
              <a:xfrm flipH="1">
                <a:off x="2428" y="571"/>
                <a:ext cx="3325" cy="374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ltGray">
              <a:xfrm flipH="1">
                <a:off x="2727" y="907"/>
                <a:ext cx="3026" cy="34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ltGray">
              <a:xfrm flipH="1">
                <a:off x="3036" y="1255"/>
                <a:ext cx="2717" cy="305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ltGray">
              <a:xfrm flipH="1">
                <a:off x="3356" y="1615"/>
                <a:ext cx="2397" cy="269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" name="Line 23"/>
              <p:cNvSpPr>
                <a:spLocks noChangeShapeType="1"/>
              </p:cNvSpPr>
              <p:nvPr/>
            </p:nvSpPr>
            <p:spPr bwMode="ltGray">
              <a:xfrm flipH="1">
                <a:off x="3698" y="1999"/>
                <a:ext cx="2055" cy="23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" name="Line 24"/>
              <p:cNvSpPr>
                <a:spLocks noChangeShapeType="1"/>
              </p:cNvSpPr>
              <p:nvPr/>
            </p:nvSpPr>
            <p:spPr bwMode="ltGray">
              <a:xfrm flipH="1">
                <a:off x="4039" y="2383"/>
                <a:ext cx="1714" cy="192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" name="Line 25"/>
              <p:cNvSpPr>
                <a:spLocks noChangeShapeType="1"/>
              </p:cNvSpPr>
              <p:nvPr/>
            </p:nvSpPr>
            <p:spPr bwMode="ltGray">
              <a:xfrm flipH="1">
                <a:off x="4359" y="2743"/>
                <a:ext cx="1394" cy="156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1" name="Line 26"/>
              <p:cNvSpPr>
                <a:spLocks noChangeShapeType="1"/>
              </p:cNvSpPr>
              <p:nvPr/>
            </p:nvSpPr>
            <p:spPr bwMode="ltGray">
              <a:xfrm flipH="1">
                <a:off x="4690" y="3115"/>
                <a:ext cx="1063" cy="119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2" name="Line 27"/>
              <p:cNvSpPr>
                <a:spLocks noChangeShapeType="1"/>
              </p:cNvSpPr>
              <p:nvPr/>
            </p:nvSpPr>
            <p:spPr bwMode="ltGray">
              <a:xfrm flipH="1">
                <a:off x="4999" y="3463"/>
                <a:ext cx="754" cy="84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" name="Line 28"/>
              <p:cNvSpPr>
                <a:spLocks noChangeShapeType="1"/>
              </p:cNvSpPr>
              <p:nvPr/>
            </p:nvSpPr>
            <p:spPr bwMode="ltGray">
              <a:xfrm flipH="1">
                <a:off x="5298" y="3799"/>
                <a:ext cx="455" cy="5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4" name="Line 29"/>
              <p:cNvSpPr>
                <a:spLocks noChangeShapeType="1"/>
              </p:cNvSpPr>
              <p:nvPr/>
            </p:nvSpPr>
            <p:spPr bwMode="ltGray">
              <a:xfrm flipH="1">
                <a:off x="5596" y="4135"/>
                <a:ext cx="157" cy="17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" name="Line 30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121" cy="13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6" name="Line 31"/>
              <p:cNvSpPr>
                <a:spLocks noChangeShapeType="1"/>
              </p:cNvSpPr>
              <p:nvPr/>
            </p:nvSpPr>
            <p:spPr bwMode="ltGray">
              <a:xfrm flipH="1">
                <a:off x="2126" y="235"/>
                <a:ext cx="3623" cy="407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" name="Rectangle 33"/>
            <p:cNvSpPr>
              <a:spLocks noChangeArrowheads="1"/>
            </p:cNvSpPr>
            <p:nvPr/>
          </p:nvSpPr>
          <p:spPr bwMode="blackWhite">
            <a:xfrm>
              <a:off x="292" y="1012"/>
              <a:ext cx="5176" cy="26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125724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1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8F2A6-CE17-684A-A8C9-9ECD0E5923E2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6218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0A7B2-3B8B-1147-88F0-11DE0739CDB0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695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5A9E3-8AEC-8949-8C36-4D4A2896AE71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0682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1C3EA-F291-F846-AD2D-84532507192C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201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2E95A-3432-4F4C-904A-5396FC8DE234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6879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C45B6-8106-7B4B-90AC-BB38DFE990F5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9618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3CEEB-5BA4-314A-8E48-8D737FE70ECA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569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59A06-81E4-FD47-B8A5-4366735A5EA1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001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52CC-7E83-8D49-A988-39F5595DB0CD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0C0-E6B5-5046-B371-EC751507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83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F23AE-5423-F64D-B3D0-39DA3A99A952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4281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C83B7-66B8-BB44-B3E1-501E34BEDAD3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0135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1A7DF-22E7-824E-ABA3-CAD5F9817EFA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8331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76A06-992B-774E-BD7B-9EA1AB1868FF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4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FEE59-A9CC-C045-B280-263212617461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7323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564C-7647-8C49-86F0-F8B2C2AD492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3/6/17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DE1F-4818-6A40-8C77-74079109EB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9193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564C-7647-8C49-86F0-F8B2C2AD492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3/6/17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DE1F-4818-6A40-8C77-74079109EB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026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564C-7647-8C49-86F0-F8B2C2AD492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3/6/17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DE1F-4818-6A40-8C77-74079109EB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3602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564C-7647-8C49-86F0-F8B2C2AD492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3/6/17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DE1F-4818-6A40-8C77-74079109EB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4501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564C-7647-8C49-86F0-F8B2C2AD492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3/6/17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DE1F-4818-6A40-8C77-74079109EB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665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52CC-7E83-8D49-A988-39F5595DB0CD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0C0-E6B5-5046-B371-EC751507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88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564C-7647-8C49-86F0-F8B2C2AD492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3/6/17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DE1F-4818-6A40-8C77-74079109EB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9695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564C-7647-8C49-86F0-F8B2C2AD492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3/6/17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DE1F-4818-6A40-8C77-74079109EB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06665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564C-7647-8C49-86F0-F8B2C2AD492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3/6/17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DE1F-4818-6A40-8C77-74079109EB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7426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564C-7647-8C49-86F0-F8B2C2AD492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3/6/17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DE1F-4818-6A40-8C77-74079109EB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3660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564C-7647-8C49-86F0-F8B2C2AD492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3/6/17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DE1F-4818-6A40-8C77-74079109EB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0990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564C-7647-8C49-86F0-F8B2C2AD492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3/6/17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DE1F-4818-6A40-8C77-74079109EB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642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52CC-7E83-8D49-A988-39F5595DB0CD}" type="datetimeFigureOut">
              <a:rPr lang="en-US" smtClean="0"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0C0-E6B5-5046-B371-EC751507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5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52CC-7E83-8D49-A988-39F5595DB0CD}" type="datetimeFigureOut">
              <a:rPr lang="en-US" smtClean="0"/>
              <a:t>3/6/17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0C0-E6B5-5046-B371-EC751507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0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52CC-7E83-8D49-A988-39F5595DB0CD}" type="datetimeFigureOut">
              <a:rPr lang="en-US" smtClean="0"/>
              <a:t>3/6/17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0C0-E6B5-5046-B371-EC751507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6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52CC-7E83-8D49-A988-39F5595DB0CD}" type="datetimeFigureOut">
              <a:rPr lang="en-US" smtClean="0"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0C0-E6B5-5046-B371-EC751507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8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52CC-7E83-8D49-A988-39F5595DB0CD}" type="datetimeFigureOut">
              <a:rPr lang="en-US" smtClean="0"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0C0-E6B5-5046-B371-EC751507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2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52CC-7E83-8D49-A988-39F5595DB0CD}" type="datetimeFigureOut">
              <a:rPr lang="en-US" smtClean="0"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0C0-E6B5-5046-B371-EC751507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8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8060"/>
            <a:ext cx="8229600" cy="5210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552CC-7E83-8D49-A988-39F5595DB0CD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FD0C0-E6B5-5046-B371-EC751507D28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1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4"/>
          <p:cNvGrpSpPr>
            <a:grpSpLocks/>
          </p:cNvGrpSpPr>
          <p:nvPr/>
        </p:nvGrpSpPr>
        <p:grpSpPr bwMode="auto">
          <a:xfrm>
            <a:off x="11113" y="11113"/>
            <a:ext cx="9121775" cy="6834187"/>
            <a:chOff x="7" y="7"/>
            <a:chExt cx="5746" cy="4305"/>
          </a:xfrm>
        </p:grpSpPr>
        <p:grpSp>
          <p:nvGrpSpPr>
            <p:cNvPr id="1032" name="Group 32"/>
            <p:cNvGrpSpPr>
              <a:grpSpLocks/>
            </p:cNvGrpSpPr>
            <p:nvPr/>
          </p:nvGrpSpPr>
          <p:grpSpPr bwMode="auto">
            <a:xfrm>
              <a:off x="7" y="7"/>
              <a:ext cx="5746" cy="4305"/>
              <a:chOff x="7" y="7"/>
              <a:chExt cx="5746" cy="4305"/>
            </a:xfrm>
          </p:grpSpPr>
          <p:sp>
            <p:nvSpPr>
              <p:cNvPr id="2058" name="Line 2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398" cy="44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59" name="Line 3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718" cy="80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60" name="Line 4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1049" cy="118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61" name="Line 5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1358" cy="152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62" name="Line 6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1678" cy="188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63" name="Line 7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2009" cy="226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64" name="Line 8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2340" cy="263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65" name="Line 9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2681" cy="301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66" name="Line 10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2990" cy="336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67" name="Line 11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3332" cy="374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68" name="Line 12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3662" cy="412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69" name="Line 13"/>
              <p:cNvSpPr>
                <a:spLocks noChangeShapeType="1"/>
              </p:cNvSpPr>
              <p:nvPr/>
            </p:nvSpPr>
            <p:spPr bwMode="ltGray">
              <a:xfrm flipH="1">
                <a:off x="185" y="7"/>
                <a:ext cx="3826" cy="43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70" name="Line 14"/>
              <p:cNvSpPr>
                <a:spLocks noChangeShapeType="1"/>
              </p:cNvSpPr>
              <p:nvPr/>
            </p:nvSpPr>
            <p:spPr bwMode="ltGray">
              <a:xfrm flipH="1">
                <a:off x="505" y="7"/>
                <a:ext cx="3826" cy="43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71" name="Line 15"/>
              <p:cNvSpPr>
                <a:spLocks noChangeShapeType="1"/>
              </p:cNvSpPr>
              <p:nvPr/>
            </p:nvSpPr>
            <p:spPr bwMode="ltGray">
              <a:xfrm flipH="1">
                <a:off x="835" y="7"/>
                <a:ext cx="3826" cy="43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72" name="Line 16"/>
              <p:cNvSpPr>
                <a:spLocks noChangeShapeType="1"/>
              </p:cNvSpPr>
              <p:nvPr/>
            </p:nvSpPr>
            <p:spPr bwMode="ltGray">
              <a:xfrm flipH="1">
                <a:off x="1134" y="7"/>
                <a:ext cx="3826" cy="43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73" name="Line 17"/>
              <p:cNvSpPr>
                <a:spLocks noChangeShapeType="1"/>
              </p:cNvSpPr>
              <p:nvPr/>
            </p:nvSpPr>
            <p:spPr bwMode="ltGray">
              <a:xfrm flipH="1">
                <a:off x="1465" y="7"/>
                <a:ext cx="3826" cy="43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74" name="Line 18"/>
              <p:cNvSpPr>
                <a:spLocks noChangeShapeType="1"/>
              </p:cNvSpPr>
              <p:nvPr/>
            </p:nvSpPr>
            <p:spPr bwMode="ltGray">
              <a:xfrm flipH="1">
                <a:off x="1778" y="11"/>
                <a:ext cx="3822" cy="430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75" name="Line 19"/>
              <p:cNvSpPr>
                <a:spLocks noChangeShapeType="1"/>
              </p:cNvSpPr>
              <p:nvPr/>
            </p:nvSpPr>
            <p:spPr bwMode="ltGray">
              <a:xfrm flipH="1">
                <a:off x="2428" y="571"/>
                <a:ext cx="3325" cy="374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76" name="Line 20"/>
              <p:cNvSpPr>
                <a:spLocks noChangeShapeType="1"/>
              </p:cNvSpPr>
              <p:nvPr/>
            </p:nvSpPr>
            <p:spPr bwMode="ltGray">
              <a:xfrm flipH="1">
                <a:off x="2727" y="907"/>
                <a:ext cx="3026" cy="34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77" name="Line 21"/>
              <p:cNvSpPr>
                <a:spLocks noChangeShapeType="1"/>
              </p:cNvSpPr>
              <p:nvPr/>
            </p:nvSpPr>
            <p:spPr bwMode="ltGray">
              <a:xfrm flipH="1">
                <a:off x="3036" y="1255"/>
                <a:ext cx="2717" cy="305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78" name="Line 22"/>
              <p:cNvSpPr>
                <a:spLocks noChangeShapeType="1"/>
              </p:cNvSpPr>
              <p:nvPr/>
            </p:nvSpPr>
            <p:spPr bwMode="ltGray">
              <a:xfrm flipH="1">
                <a:off x="3356" y="1615"/>
                <a:ext cx="2397" cy="269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79" name="Line 23"/>
              <p:cNvSpPr>
                <a:spLocks noChangeShapeType="1"/>
              </p:cNvSpPr>
              <p:nvPr/>
            </p:nvSpPr>
            <p:spPr bwMode="ltGray">
              <a:xfrm flipH="1">
                <a:off x="3698" y="1999"/>
                <a:ext cx="2055" cy="23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80" name="Line 24"/>
              <p:cNvSpPr>
                <a:spLocks noChangeShapeType="1"/>
              </p:cNvSpPr>
              <p:nvPr/>
            </p:nvSpPr>
            <p:spPr bwMode="ltGray">
              <a:xfrm flipH="1">
                <a:off x="4039" y="2383"/>
                <a:ext cx="1714" cy="192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81" name="Line 25"/>
              <p:cNvSpPr>
                <a:spLocks noChangeShapeType="1"/>
              </p:cNvSpPr>
              <p:nvPr/>
            </p:nvSpPr>
            <p:spPr bwMode="ltGray">
              <a:xfrm flipH="1">
                <a:off x="4359" y="2743"/>
                <a:ext cx="1394" cy="156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82" name="Line 26"/>
              <p:cNvSpPr>
                <a:spLocks noChangeShapeType="1"/>
              </p:cNvSpPr>
              <p:nvPr/>
            </p:nvSpPr>
            <p:spPr bwMode="ltGray">
              <a:xfrm flipH="1">
                <a:off x="4690" y="3115"/>
                <a:ext cx="1063" cy="119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83" name="Line 27"/>
              <p:cNvSpPr>
                <a:spLocks noChangeShapeType="1"/>
              </p:cNvSpPr>
              <p:nvPr/>
            </p:nvSpPr>
            <p:spPr bwMode="ltGray">
              <a:xfrm flipH="1">
                <a:off x="4999" y="3463"/>
                <a:ext cx="754" cy="84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84" name="Line 28"/>
              <p:cNvSpPr>
                <a:spLocks noChangeShapeType="1"/>
              </p:cNvSpPr>
              <p:nvPr/>
            </p:nvSpPr>
            <p:spPr bwMode="ltGray">
              <a:xfrm flipH="1">
                <a:off x="5298" y="3799"/>
                <a:ext cx="455" cy="5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85" name="Line 29"/>
              <p:cNvSpPr>
                <a:spLocks noChangeShapeType="1"/>
              </p:cNvSpPr>
              <p:nvPr/>
            </p:nvSpPr>
            <p:spPr bwMode="ltGray">
              <a:xfrm flipH="1">
                <a:off x="5596" y="4135"/>
                <a:ext cx="157" cy="17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86" name="Line 30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121" cy="13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87" name="Line 31"/>
              <p:cNvSpPr>
                <a:spLocks noChangeShapeType="1"/>
              </p:cNvSpPr>
              <p:nvPr/>
            </p:nvSpPr>
            <p:spPr bwMode="ltGray">
              <a:xfrm flipH="1">
                <a:off x="2126" y="235"/>
                <a:ext cx="3623" cy="407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057" name="Rectangle 33"/>
            <p:cNvSpPr>
              <a:spLocks noChangeArrowheads="1"/>
            </p:cNvSpPr>
            <p:nvPr/>
          </p:nvSpPr>
          <p:spPr bwMode="blackWhite">
            <a:xfrm>
              <a:off x="292" y="292"/>
              <a:ext cx="5176" cy="37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125724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051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0D72C6-6A29-2A40-9A7F-A2950E6F0E32}" type="slidenum"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153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2000"/>
        <a:buFont typeface="Monotype Sort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8564C-7647-8C49-86F0-F8B2C2AD492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3/6/17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4DE1F-4818-6A40-8C77-74079109EB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153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1.png"/><Relationship Id="rId6" Type="http://schemas.openxmlformats.org/officeDocument/2006/relationships/image" Target="../media/image8.emf"/><Relationship Id="rId7" Type="http://schemas.openxmlformats.org/officeDocument/2006/relationships/image" Target="../media/image9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.xml"/><Relationship Id="rId12" Type="http://schemas.microsoft.com/office/2007/relationships/diagramDrawing" Target="../diagrams/drawing1.xml"/><Relationship Id="rId13" Type="http://schemas.openxmlformats.org/officeDocument/2006/relationships/image" Target="../media/image13.png"/><Relationship Id="rId14" Type="http://schemas.openxmlformats.org/officeDocument/2006/relationships/image" Target="../media/image14.tiff"/><Relationship Id="rId15" Type="http://schemas.openxmlformats.org/officeDocument/2006/relationships/image" Target="../media/image15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emf"/><Relationship Id="rId7" Type="http://schemas.openxmlformats.org/officeDocument/2006/relationships/image" Target="../media/image2.png"/><Relationship Id="rId8" Type="http://schemas.openxmlformats.org/officeDocument/2006/relationships/diagramData" Target="../diagrams/data1.xml"/><Relationship Id="rId9" Type="http://schemas.openxmlformats.org/officeDocument/2006/relationships/diagramLayout" Target="../diagrams/layout1.xml"/><Relationship Id="rId10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220"/>
            <a:ext cx="8229600" cy="8157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EDRN Prostate Cancer Detection Center Sites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927215"/>
              </p:ext>
            </p:extLst>
          </p:nvPr>
        </p:nvGraphicFramePr>
        <p:xfrm>
          <a:off x="708457" y="561447"/>
          <a:ext cx="7978343" cy="6163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162"/>
                <a:gridCol w="1947333"/>
                <a:gridCol w="2977848"/>
              </a:tblGrid>
              <a:tr h="352574"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EDRN Center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Expertise/Interest</a:t>
                      </a:r>
                      <a:endParaRPr lang="en-US" dirty="0"/>
                    </a:p>
                  </a:txBody>
                  <a:tcPr/>
                </a:tc>
              </a:tr>
              <a:tr h="617005">
                <a:tc>
                  <a:txBody>
                    <a:bodyPr/>
                    <a:lstStyle/>
                    <a:p>
                      <a:r>
                        <a:rPr lang="en-US" dirty="0" smtClean="0"/>
                        <a:t>CPDR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Tissue, Urine </a:t>
                      </a:r>
                      <a:r>
                        <a:rPr lang="en-US" dirty="0" err="1" smtClean="0"/>
                        <a:t>Transcriptome</a:t>
                      </a:r>
                      <a:endParaRPr lang="en-US" dirty="0"/>
                    </a:p>
                  </a:txBody>
                  <a:tcPr/>
                </a:tc>
              </a:tr>
              <a:tr h="201902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/>
                </a:tc>
              </a:tr>
              <a:tr h="617005">
                <a:tc>
                  <a:txBody>
                    <a:bodyPr/>
                    <a:lstStyle/>
                    <a:p>
                      <a:r>
                        <a:rPr lang="en-US" dirty="0" smtClean="0"/>
                        <a:t>Emory-Harvard-</a:t>
                      </a:r>
                      <a:r>
                        <a:rPr lang="en-US" dirty="0" err="1" smtClean="0"/>
                        <a:t>Univ</a:t>
                      </a:r>
                      <a:r>
                        <a:rPr lang="en-US" dirty="0" smtClean="0"/>
                        <a:t> Washington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CVC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Urine </a:t>
                      </a:r>
                      <a:r>
                        <a:rPr lang="en-US" dirty="0" err="1" smtClean="0"/>
                        <a:t>Transcriptome</a:t>
                      </a:r>
                      <a:r>
                        <a:rPr lang="en-US" dirty="0" smtClean="0"/>
                        <a:t>, phi, Clinical Validation</a:t>
                      </a:r>
                      <a:endParaRPr lang="en-US" dirty="0"/>
                    </a:p>
                  </a:txBody>
                  <a:tcPr/>
                </a:tc>
              </a:tr>
              <a:tr h="158843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617005">
                <a:tc>
                  <a:txBody>
                    <a:bodyPr/>
                    <a:lstStyle/>
                    <a:p>
                      <a:r>
                        <a:rPr lang="en-US" dirty="0" smtClean="0"/>
                        <a:t>Eastern Virginia MS-Toronto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BDL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Urine,</a:t>
                      </a:r>
                      <a:r>
                        <a:rPr lang="en-US" baseline="0" dirty="0" smtClean="0"/>
                        <a:t> tissue proteomics</a:t>
                      </a:r>
                      <a:endParaRPr lang="en-US" dirty="0"/>
                    </a:p>
                  </a:txBody>
                  <a:tcPr/>
                </a:tc>
              </a:tr>
              <a:tr h="19933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617005">
                <a:tc>
                  <a:txBody>
                    <a:bodyPr/>
                    <a:lstStyle/>
                    <a:p>
                      <a:r>
                        <a:rPr lang="en-US" dirty="0" smtClean="0"/>
                        <a:t>Johns Hopkins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BDL</a:t>
                      </a:r>
                      <a:r>
                        <a:rPr lang="en-US" baseline="0" dirty="0" smtClean="0"/>
                        <a:t> and BRL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Urine, tissue </a:t>
                      </a:r>
                      <a:r>
                        <a:rPr lang="en-US" dirty="0" err="1" smtClean="0"/>
                        <a:t>glycomics</a:t>
                      </a:r>
                      <a:r>
                        <a:rPr lang="en-US" dirty="0" smtClean="0"/>
                        <a:t>; Reference Laboratory (phi)</a:t>
                      </a:r>
                      <a:endParaRPr lang="en-US" dirty="0"/>
                    </a:p>
                  </a:txBody>
                  <a:tcPr/>
                </a:tc>
              </a:tr>
              <a:tr h="3525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7005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of Michigan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Tissue, Urine </a:t>
                      </a:r>
                      <a:r>
                        <a:rPr lang="en-US" dirty="0" err="1" smtClean="0"/>
                        <a:t>Transcriptome</a:t>
                      </a:r>
                      <a:endParaRPr lang="en-US" dirty="0" smtClean="0"/>
                    </a:p>
                  </a:txBody>
                  <a:tcPr/>
                </a:tc>
              </a:tr>
              <a:tr h="21258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</a:txBody>
                  <a:tcPr/>
                </a:tc>
              </a:tr>
              <a:tr h="617005">
                <a:tc>
                  <a:txBody>
                    <a:bodyPr/>
                    <a:lstStyle/>
                    <a:p>
                      <a:r>
                        <a:rPr lang="en-US" dirty="0" smtClean="0"/>
                        <a:t>Pacific Northwest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Natl</a:t>
                      </a:r>
                      <a:r>
                        <a:rPr lang="en-US" baseline="0" dirty="0" smtClean="0"/>
                        <a:t> Lab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Reference Laboratory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61700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Univ</a:t>
                      </a:r>
                      <a:r>
                        <a:rPr lang="en-US" baseline="0" dirty="0" smtClean="0"/>
                        <a:t> Texas-San Antonio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CVC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validation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33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mory_color.pd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90427" y="-4090424"/>
            <a:ext cx="981436" cy="9162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36" y="60009"/>
            <a:ext cx="7783963" cy="755734"/>
          </a:xfrm>
        </p:spPr>
        <p:txBody>
          <a:bodyPr>
            <a:noAutofit/>
          </a:bodyPr>
          <a:lstStyle/>
          <a:p>
            <a:r>
              <a:rPr lang="en-US" sz="2400" b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Emory-Harvard-University of Washington </a:t>
            </a:r>
            <a:br>
              <a:rPr lang="en-US" sz="2400" b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en-US" sz="2400" b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Prostate Cancer Biomarker Center </a:t>
            </a:r>
            <a:r>
              <a:rPr lang="en-US" sz="2400" b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/>
            </a:r>
            <a:br>
              <a:rPr lang="en-US" sz="2400" b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en-US" sz="2000" b="0" i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NCI Early Detection Research Network U01-CA113913-11 (2016-2020)</a:t>
            </a:r>
            <a:endParaRPr lang="en-US" sz="2000" b="0" i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03" y="3258976"/>
            <a:ext cx="9053997" cy="34402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i="1" u="sng" dirty="0" smtClean="0"/>
              <a:t>HYPOTHESIS</a:t>
            </a:r>
            <a:r>
              <a:rPr lang="en-US" sz="1800" dirty="0" smtClean="0"/>
              <a:t>: early </a:t>
            </a:r>
            <a:r>
              <a:rPr lang="en-US" sz="1800" dirty="0"/>
              <a:t>detection </a:t>
            </a:r>
            <a:r>
              <a:rPr lang="en-US" sz="1800" dirty="0" smtClean="0"/>
              <a:t>targeting </a:t>
            </a:r>
            <a:r>
              <a:rPr lang="en-US" sz="1800" dirty="0"/>
              <a:t>aggressive prostate </a:t>
            </a:r>
            <a:r>
              <a:rPr lang="en-US" sz="1800" dirty="0" smtClean="0"/>
              <a:t>cancer </a:t>
            </a:r>
            <a:r>
              <a:rPr lang="en-US" sz="1800" dirty="0"/>
              <a:t>will enhance survival </a:t>
            </a:r>
            <a:r>
              <a:rPr lang="en-US" sz="1800" dirty="0" smtClean="0"/>
              <a:t>benefit </a:t>
            </a:r>
            <a:r>
              <a:rPr lang="en-US" sz="1800" dirty="0"/>
              <a:t>of </a:t>
            </a:r>
            <a:r>
              <a:rPr lang="en-US" sz="1800" dirty="0" smtClean="0"/>
              <a:t>treating </a:t>
            </a:r>
            <a:r>
              <a:rPr lang="en-US" sz="1800" dirty="0"/>
              <a:t>lethal disease </a:t>
            </a:r>
            <a:r>
              <a:rPr lang="en-US" sz="1800" dirty="0" smtClean="0"/>
              <a:t>while reducing over-treatment of </a:t>
            </a:r>
            <a:r>
              <a:rPr lang="en-US" sz="1800" dirty="0"/>
              <a:t>indolent </a:t>
            </a:r>
            <a:r>
              <a:rPr lang="en-US" sz="1800" dirty="0" err="1" smtClean="0"/>
              <a:t>Pca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i="1" u="sng" dirty="0" smtClean="0"/>
              <a:t>AIMS</a:t>
            </a:r>
            <a:r>
              <a:rPr lang="en-US" sz="1800" dirty="0" smtClean="0"/>
              <a:t>: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Combine serum phi</a:t>
            </a:r>
            <a:r>
              <a:rPr lang="en-US" sz="1600" dirty="0"/>
              <a:t> </a:t>
            </a:r>
            <a:r>
              <a:rPr lang="en-US" sz="1600" dirty="0" smtClean="0"/>
              <a:t>with urine PCA3</a:t>
            </a:r>
            <a:r>
              <a:rPr lang="en-US" sz="1600" dirty="0"/>
              <a:t> </a:t>
            </a:r>
            <a:r>
              <a:rPr lang="en-US" sz="1600" dirty="0" smtClean="0"/>
              <a:t>and T2Erg to detect aggressive prostate cancer (</a:t>
            </a:r>
            <a:r>
              <a:rPr lang="en-US" sz="1600" dirty="0" err="1" smtClean="0"/>
              <a:t>Pca</a:t>
            </a:r>
            <a:r>
              <a:rPr lang="en-US" sz="16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Validate multiplex RNA signatures discerning aggressive from indolent </a:t>
            </a:r>
            <a:r>
              <a:rPr lang="en-US" sz="1600" dirty="0" err="1" smtClean="0"/>
              <a:t>PCa</a:t>
            </a:r>
            <a:r>
              <a:rPr lang="en-US" sz="1600" dirty="0" smtClean="0"/>
              <a:t> (</a:t>
            </a:r>
            <a:r>
              <a:rPr lang="en-US" sz="1600" i="1" dirty="0" smtClean="0"/>
              <a:t>see next slide</a:t>
            </a:r>
            <a:r>
              <a:rPr lang="en-US" sz="16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FACBC-PET imaging to detect occult metastatic in high risk </a:t>
            </a:r>
            <a:r>
              <a:rPr lang="en-US" sz="1600" dirty="0"/>
              <a:t>primary </a:t>
            </a:r>
            <a:r>
              <a:rPr lang="en-US" sz="1600" dirty="0" smtClean="0"/>
              <a:t>prostate cancer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Provide urine, blood, tissue for NIH-funded &amp; other peer-reviewed collaborative projects/PI’s</a:t>
            </a:r>
          </a:p>
          <a:p>
            <a:pPr lvl="1">
              <a:spcBef>
                <a:spcPts val="0"/>
              </a:spcBef>
              <a:buFont typeface="Wingdings" charset="2"/>
              <a:buChar char="Ø"/>
            </a:pPr>
            <a:r>
              <a:rPr lang="en-US" sz="1800" b="1" i="1" u="sng" dirty="0"/>
              <a:t>D</a:t>
            </a:r>
            <a:r>
              <a:rPr lang="en-US" sz="1800" b="1" i="1" u="sng" dirty="0" smtClean="0"/>
              <a:t>istributed 9,361 urine, blood, or tissue samples/aliquots from 4,680 patients to 16 PI’s/projects across the US, in Canada, Ireland, and </a:t>
            </a:r>
            <a:r>
              <a:rPr lang="en-US" sz="1800" b="1" i="1" u="sng" dirty="0"/>
              <a:t> </a:t>
            </a:r>
            <a:r>
              <a:rPr lang="en-US" sz="1800" b="1" i="1" u="sng" dirty="0" smtClean="0"/>
              <a:t>the </a:t>
            </a:r>
            <a:r>
              <a:rPr lang="en-US" sz="1800" b="1" i="1" u="sng" dirty="0"/>
              <a:t>United Kingdom </a:t>
            </a:r>
            <a:r>
              <a:rPr lang="en-US" sz="1800" b="1" i="1" u="sng" dirty="0" smtClean="0"/>
              <a:t>in the prior </a:t>
            </a:r>
            <a:r>
              <a:rPr lang="en-US" sz="1800" b="1" i="1" u="sng" dirty="0"/>
              <a:t>funding </a:t>
            </a:r>
            <a:r>
              <a:rPr lang="en-US" sz="1800" b="1" i="1" u="sng" dirty="0" smtClean="0"/>
              <a:t>cycles (2011-2016)   </a:t>
            </a:r>
          </a:p>
          <a:p>
            <a:pPr>
              <a:spcBef>
                <a:spcPts val="0"/>
              </a:spcBef>
            </a:pPr>
            <a:endParaRPr lang="en-US" sz="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i="1" u="sng" dirty="0" smtClean="0"/>
              <a:t>INVESTIGATORS</a:t>
            </a:r>
            <a:r>
              <a:rPr lang="en-US" sz="1800" dirty="0" smtClean="0"/>
              <a:t>: </a:t>
            </a:r>
            <a:r>
              <a:rPr lang="en-US" sz="1600" b="1" u="sng" dirty="0" smtClean="0"/>
              <a:t>Emory</a:t>
            </a:r>
            <a:r>
              <a:rPr lang="en-US" sz="1600" dirty="0" smtClean="0"/>
              <a:t>: Sanda (PI), Moreno, Schuster, Goodman, Alemozaffar, </a:t>
            </a:r>
            <a:r>
              <a:rPr lang="en-US" sz="1600" dirty="0" err="1" smtClean="0"/>
              <a:t>Petros</a:t>
            </a:r>
            <a:r>
              <a:rPr lang="en-US" sz="1600" dirty="0" smtClean="0"/>
              <a:t> </a:t>
            </a:r>
            <a:r>
              <a:rPr lang="en-US" sz="1600" b="1" u="sng" dirty="0" smtClean="0"/>
              <a:t>Harvard School of Public Health</a:t>
            </a:r>
            <a:r>
              <a:rPr lang="en-US" sz="1600" dirty="0" smtClean="0"/>
              <a:t>: L </a:t>
            </a:r>
            <a:r>
              <a:rPr lang="en-US" sz="1600" dirty="0" err="1" smtClean="0"/>
              <a:t>Mucci</a:t>
            </a:r>
            <a:r>
              <a:rPr lang="en-US" sz="1600" dirty="0" smtClean="0"/>
              <a:t> </a:t>
            </a:r>
            <a:r>
              <a:rPr lang="en-US" sz="1600" b="1" u="sng" dirty="0" smtClean="0"/>
              <a:t>University of Washington, Fred Hutch CCC</a:t>
            </a:r>
            <a:r>
              <a:rPr lang="en-US" sz="1600" dirty="0" smtClean="0"/>
              <a:t>: D Lin</a:t>
            </a:r>
          </a:p>
        </p:txBody>
      </p:sp>
      <p:pic>
        <p:nvPicPr>
          <p:cNvPr id="8" name="Picture 7" descr="EU_vt_rev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5" t="-1" r="11463" b="37781"/>
          <a:stretch/>
        </p:blipFill>
        <p:spPr>
          <a:xfrm>
            <a:off x="800903" y="276159"/>
            <a:ext cx="546833" cy="508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39786"/>
          <a:stretch/>
        </p:blipFill>
        <p:spPr>
          <a:xfrm>
            <a:off x="610042" y="1028025"/>
            <a:ext cx="7936475" cy="2230951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2570868" y="1298484"/>
            <a:ext cx="11244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u="sng" dirty="0" smtClean="0"/>
              <a:t>AIM 1</a:t>
            </a:r>
            <a:r>
              <a:rPr lang="en-US" sz="900" dirty="0" smtClean="0"/>
              <a:t>: Combine serum phi with urine PCA3/T2Erg</a:t>
            </a:r>
            <a:endParaRPr lang="en-US" sz="9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85555"/>
            <a:ext cx="935424" cy="895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lnSpc>
                <a:spcPts val="1100"/>
              </a:lnSpc>
            </a:pPr>
            <a:r>
              <a:rPr lang="en-US" sz="1600" b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EMORY</a:t>
            </a:r>
          </a:p>
          <a:p>
            <a:pPr>
              <a:lnSpc>
                <a:spcPts val="1100"/>
              </a:lnSpc>
            </a:pPr>
            <a:r>
              <a:rPr lang="en-US" sz="1000" b="0" u="sng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University</a:t>
            </a:r>
          </a:p>
          <a:p>
            <a:pPr>
              <a:lnSpc>
                <a:spcPts val="200"/>
              </a:lnSpc>
            </a:pPr>
            <a:endParaRPr lang="en-US" sz="800" b="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/>
              <a:cs typeface="Baskerville Old Face"/>
            </a:endParaRPr>
          </a:p>
          <a:p>
            <a:pPr>
              <a:lnSpc>
                <a:spcPts val="1000"/>
              </a:lnSpc>
            </a:pPr>
            <a:r>
              <a:rPr lang="en-US" sz="1200" b="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Winship</a:t>
            </a:r>
            <a:r>
              <a:rPr lang="en-US" sz="1400" b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 </a:t>
            </a:r>
          </a:p>
          <a:p>
            <a:pPr>
              <a:lnSpc>
                <a:spcPts val="1000"/>
              </a:lnSpc>
            </a:pPr>
            <a:r>
              <a:rPr lang="en-US" sz="900" b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Cancer Center</a:t>
            </a:r>
            <a:endParaRPr lang="en-US" sz="900" b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/>
              <a:cs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val="8399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18"/>
          <a:stretch>
            <a:fillRect/>
          </a:stretch>
        </p:blipFill>
        <p:spPr bwMode="auto">
          <a:xfrm>
            <a:off x="7772400" y="5715000"/>
            <a:ext cx="9825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FDA-approved, Commercially Available Assays: </a:t>
            </a:r>
            <a:b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combining serum </a:t>
            </a:r>
            <a:r>
              <a:rPr lang="en-US" sz="2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phi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and urine PCA3</a:t>
            </a:r>
            <a:b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170431"/>
              </p:ext>
            </p:extLst>
          </p:nvPr>
        </p:nvGraphicFramePr>
        <p:xfrm>
          <a:off x="609600" y="2362200"/>
          <a:ext cx="7923038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813"/>
                <a:gridCol w="3155544"/>
                <a:gridCol w="1358781"/>
                <a:gridCol w="1396900"/>
              </a:tblGrid>
              <a:tr h="64008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Biomarkers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Cutpoints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Sensitivity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Specificity</a:t>
                      </a:r>
                      <a:endParaRPr lang="en-US" baseline="300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PCA3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phi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PCA3 or </a:t>
                      </a:r>
                      <a:r>
                        <a:rPr lang="en-US" i="1" dirty="0" smtClean="0"/>
                        <a:t>phi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phi </a:t>
                      </a:r>
                      <a:r>
                        <a:rPr lang="en-US" dirty="0" smtClean="0"/>
                        <a:t>&gt; 31</a:t>
                      </a:r>
                      <a:r>
                        <a:rPr lang="en-US" baseline="0" dirty="0" smtClean="0"/>
                        <a:t> OR</a:t>
                      </a:r>
                      <a:r>
                        <a:rPr lang="en-US" dirty="0" smtClean="0"/>
                        <a:t> PCA3 </a:t>
                      </a:r>
                      <a:r>
                        <a:rPr lang="en-US" i="1" dirty="0" smtClean="0"/>
                        <a:t>&gt; </a:t>
                      </a:r>
                      <a:r>
                        <a:rPr lang="en-US" dirty="0" smtClean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 [95]</a:t>
                      </a:r>
                      <a:r>
                        <a:rPr lang="en-US" baseline="30000" dirty="0" smtClean="0"/>
                        <a:t>#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r>
                        <a:rPr lang="en-US" baseline="0" dirty="0" smtClean="0"/>
                        <a:t> [35]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 smtClean="0"/>
                        <a:t>First </a:t>
                      </a:r>
                      <a:r>
                        <a:rPr lang="en-US" i="1" dirty="0" smtClean="0"/>
                        <a:t>phi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0" baseline="0" dirty="0" smtClean="0"/>
                        <a:t>then PCA3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phi&gt;</a:t>
                      </a:r>
                      <a:r>
                        <a:rPr lang="en-US" i="0" dirty="0" smtClean="0"/>
                        <a:t>31</a:t>
                      </a:r>
                      <a:r>
                        <a:rPr lang="en-US" i="0" baseline="0" dirty="0" smtClean="0"/>
                        <a:t> OR </a:t>
                      </a:r>
                    </a:p>
                    <a:p>
                      <a:pPr algn="ctr"/>
                      <a:r>
                        <a:rPr lang="en-US" i="1" dirty="0" smtClean="0"/>
                        <a:t>phi&gt;</a:t>
                      </a:r>
                      <a:r>
                        <a:rPr lang="en-US" dirty="0" smtClean="0"/>
                        <a:t>16</a:t>
                      </a:r>
                      <a:r>
                        <a:rPr lang="en-US" baseline="0" dirty="0" smtClean="0"/>
                        <a:t> AND PCA3&gt;29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97 [95]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 [37]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36880" y="4744720"/>
            <a:ext cx="582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rgbClr val="FFFFFF"/>
                </a:solidFill>
                <a:latin typeface="Arial"/>
              </a:rPr>
              <a:t>♯</a:t>
            </a:r>
            <a:r>
              <a:rPr lang="en-US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numbers in brackets were based on 10-fold cross validation</a:t>
            </a:r>
            <a:endParaRPr lang="en-US" sz="1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701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mory_color.pd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42480" y="-4142477"/>
            <a:ext cx="877329" cy="9162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574" y="52924"/>
            <a:ext cx="8154313" cy="755734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Aim 1. Combining 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Serum Prostate Health Index with post-DRE </a:t>
            </a:r>
            <a:br>
              <a:rPr lang="en-US" sz="2000" dirty="0" smtClean="0">
                <a:solidFill>
                  <a:srgbClr val="FFFFFF"/>
                </a:solidFill>
                <a:latin typeface="+mn-lt"/>
              </a:rPr>
            </a:b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Urine PCA3 and T2Erg Clinical Assays to Predict Aggressive Prostate Ca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8" name="Picture 7" descr="EU_vt_rev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24" y="59127"/>
            <a:ext cx="679862" cy="79085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49755" y="904102"/>
            <a:ext cx="79392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 smtClean="0">
                <a:latin typeface="+mj-lt"/>
                <a:cs typeface="Arial" panose="020B0604020202020204" pitchFamily="34" charset="0"/>
              </a:rPr>
              <a:t>Serum Prostate Health Index (y axis), post-DRE Urine PCA3 (x axis), and T2Erg (z axis) clinical assay results stratified by aggressive Gleason 7+ prostate cancer (red) vs benign or indolent (blue)</a:t>
            </a:r>
            <a:endParaRPr lang="en-US" sz="1500" b="1" i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3" name="Picture 12" descr="fi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912" y="808658"/>
            <a:ext cx="5128462" cy="38781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02714"/>
              </p:ext>
            </p:extLst>
          </p:nvPr>
        </p:nvGraphicFramePr>
        <p:xfrm>
          <a:off x="287764" y="4405859"/>
          <a:ext cx="858675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145"/>
                <a:gridCol w="3220035"/>
                <a:gridCol w="1454209"/>
                <a:gridCol w="14393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Biospecimen</a:t>
                      </a:r>
                      <a:r>
                        <a:rPr lang="en-US" baseline="0" dirty="0" smtClean="0"/>
                        <a:t> Substrate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Biomarker Combination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Blood (serum)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Prostate Health Index (</a:t>
                      </a:r>
                      <a:r>
                        <a:rPr lang="en-US" i="1" dirty="0" smtClean="0"/>
                        <a:t>phi)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Urine (post-DRE)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PCA3 + T2Erg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Blood </a:t>
                      </a:r>
                      <a:r>
                        <a:rPr lang="en-US" i="1" dirty="0" smtClean="0"/>
                        <a:t>and </a:t>
                      </a:r>
                      <a:r>
                        <a:rPr lang="en-US" dirty="0" smtClean="0"/>
                        <a:t>Urine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phi</a:t>
                      </a:r>
                      <a:r>
                        <a:rPr lang="en-US" baseline="0" dirty="0" smtClean="0"/>
                        <a:t> + </a:t>
                      </a:r>
                      <a:r>
                        <a:rPr lang="en-US" dirty="0" smtClean="0"/>
                        <a:t>PCA3 + T2erg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Blood, then Urine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phi </a:t>
                      </a:r>
                      <a:r>
                        <a:rPr lang="en-US" i="0" dirty="0" smtClean="0"/>
                        <a:t>&gt; </a:t>
                      </a:r>
                      <a:r>
                        <a:rPr lang="en-US" dirty="0" smtClean="0"/>
                        <a:t>PCA3 + T2erg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Urine,</a:t>
                      </a:r>
                      <a:r>
                        <a:rPr lang="en-US" baseline="0" dirty="0" smtClean="0"/>
                        <a:t> then Blood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PCA3 + T2erg &gt; </a:t>
                      </a:r>
                      <a:r>
                        <a:rPr lang="en-US" i="1" dirty="0" smtClean="0"/>
                        <a:t>phi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93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b="85347"/>
          <a:stretch/>
        </p:blipFill>
        <p:spPr>
          <a:xfrm>
            <a:off x="5813157" y="1357564"/>
            <a:ext cx="3286738" cy="23448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t="12431"/>
          <a:stretch/>
        </p:blipFill>
        <p:spPr>
          <a:xfrm>
            <a:off x="300009" y="4680339"/>
            <a:ext cx="4918258" cy="2087652"/>
          </a:xfrm>
          <a:prstGeom prst="rect">
            <a:avLst/>
          </a:prstGeom>
        </p:spPr>
      </p:pic>
      <p:pic>
        <p:nvPicPr>
          <p:cNvPr id="6" name="Picture 5" descr="Emory_color.pd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42480" y="-4142477"/>
            <a:ext cx="877329" cy="9162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140" y="52924"/>
            <a:ext cx="7777747" cy="755734"/>
          </a:xfrm>
        </p:spPr>
        <p:txBody>
          <a:bodyPr>
            <a:normAutofit fontScale="90000"/>
          </a:bodyPr>
          <a:lstStyle/>
          <a:p>
            <a:r>
              <a:rPr lang="en-US" sz="2700" b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Aim 2: Targeted </a:t>
            </a:r>
            <a:r>
              <a:rPr lang="en-US" sz="2700" b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Sequencing of Prostate </a:t>
            </a:r>
            <a:r>
              <a:rPr lang="en-US" sz="2700" b="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Ca</a:t>
            </a:r>
            <a:r>
              <a:rPr lang="en-US" sz="2700" b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-</a:t>
            </a:r>
            <a:r>
              <a:rPr lang="en-US" sz="2700" b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Associated RNAs in </a:t>
            </a:r>
            <a:r>
              <a:rPr lang="en-US" sz="2700" b="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Exosomes</a:t>
            </a:r>
            <a:r>
              <a:rPr lang="en-US" sz="2700" b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From </a:t>
            </a:r>
            <a:r>
              <a:rPr lang="en-US" sz="2700" b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Post-DRE </a:t>
            </a:r>
            <a:r>
              <a:rPr lang="en-US" sz="2700" b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Urine (U01-CA113913-11)</a:t>
            </a:r>
            <a:endParaRPr lang="en-US" sz="1600" b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2350" y="1554885"/>
            <a:ext cx="3380537" cy="520602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00008" y="4329143"/>
            <a:ext cx="52653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 smtClean="0">
                <a:latin typeface="+mj-lt"/>
                <a:cs typeface="Helvetica"/>
              </a:rPr>
              <a:t>B. Targeted RNA </a:t>
            </a:r>
            <a:r>
              <a:rPr lang="en-US" sz="1500" b="1" i="1" dirty="0" err="1" smtClean="0">
                <a:latin typeface="+mj-lt"/>
                <a:cs typeface="Helvetica"/>
              </a:rPr>
              <a:t>Seq</a:t>
            </a:r>
            <a:r>
              <a:rPr lang="en-US" sz="1500" b="1" i="1" dirty="0" smtClean="0">
                <a:latin typeface="+mj-lt"/>
                <a:cs typeface="Helvetica"/>
              </a:rPr>
              <a:t> Discerns Expected </a:t>
            </a:r>
            <a:r>
              <a:rPr lang="en-US" sz="1500" b="1" i="1" dirty="0" err="1" smtClean="0">
                <a:latin typeface="+mj-lt"/>
                <a:cs typeface="Helvetica"/>
              </a:rPr>
              <a:t>PCa</a:t>
            </a:r>
            <a:r>
              <a:rPr lang="en-US" sz="1500" b="1" i="1" dirty="0" smtClean="0">
                <a:latin typeface="+mj-lt"/>
                <a:cs typeface="Helvetica"/>
              </a:rPr>
              <a:t>-associated RNA’s</a:t>
            </a:r>
            <a:endParaRPr lang="en-US" sz="1500" b="1" i="1" dirty="0">
              <a:latin typeface="+mj-lt"/>
              <a:cs typeface="Helvetic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42350" y="828682"/>
            <a:ext cx="345754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 smtClean="0">
                <a:latin typeface="+mj-lt"/>
                <a:cs typeface="Helvetica"/>
              </a:rPr>
              <a:t>C. </a:t>
            </a:r>
            <a:r>
              <a:rPr lang="en-US" sz="1500" b="1" i="1" dirty="0" err="1" smtClean="0">
                <a:latin typeface="+mj-lt"/>
                <a:cs typeface="Helvetica"/>
              </a:rPr>
              <a:t>RNAseq</a:t>
            </a:r>
            <a:r>
              <a:rPr lang="en-US" sz="1500" b="1" i="1" dirty="0" smtClean="0">
                <a:latin typeface="+mj-lt"/>
                <a:cs typeface="Helvetica"/>
              </a:rPr>
              <a:t> of Urine EV’s Clusters GS7+Pca </a:t>
            </a:r>
            <a:r>
              <a:rPr lang="en-US" sz="1400" i="1" dirty="0" smtClean="0">
                <a:latin typeface="+mj-lt"/>
                <a:cs typeface="Helvetica"/>
              </a:rPr>
              <a:t>(&gt;2-fold change in 178/340 candidate RNA’s)</a:t>
            </a:r>
            <a:endParaRPr lang="en-US" sz="1400" i="1" dirty="0">
              <a:latin typeface="+mj-lt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13087"/>
          <a:stretch/>
        </p:blipFill>
        <p:spPr>
          <a:xfrm>
            <a:off x="412505" y="1248720"/>
            <a:ext cx="5152837" cy="300978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00007" y="868730"/>
            <a:ext cx="54335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 smtClean="0">
                <a:latin typeface="+mj-lt"/>
                <a:cs typeface="Arial" panose="020B0604020202020204" pitchFamily="34" charset="0"/>
              </a:rPr>
              <a:t>A. Post-DRE Urine Extracellular Vesicles Enriched for Prostate RNA</a:t>
            </a:r>
            <a:endParaRPr lang="en-US" sz="1500" b="1" i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3" name="Picture 12" descr="EU_vt_rev.pdf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5" t="-1" r="11463" b="37781"/>
          <a:stretch/>
        </p:blipFill>
        <p:spPr>
          <a:xfrm>
            <a:off x="800903" y="276159"/>
            <a:ext cx="546833" cy="508324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85555"/>
            <a:ext cx="935424" cy="895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lnSpc>
                <a:spcPts val="1100"/>
              </a:lnSpc>
            </a:pPr>
            <a:r>
              <a:rPr lang="en-US" sz="1600" b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EMORY</a:t>
            </a:r>
          </a:p>
          <a:p>
            <a:pPr>
              <a:lnSpc>
                <a:spcPts val="1100"/>
              </a:lnSpc>
            </a:pPr>
            <a:r>
              <a:rPr lang="en-US" sz="1000" b="0" u="sng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University</a:t>
            </a:r>
          </a:p>
          <a:p>
            <a:pPr>
              <a:lnSpc>
                <a:spcPts val="200"/>
              </a:lnSpc>
            </a:pPr>
            <a:endParaRPr lang="en-US" sz="800" b="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/>
              <a:cs typeface="Baskerville Old Face"/>
            </a:endParaRPr>
          </a:p>
          <a:p>
            <a:pPr>
              <a:lnSpc>
                <a:spcPts val="1000"/>
              </a:lnSpc>
            </a:pPr>
            <a:r>
              <a:rPr lang="en-US" sz="1200" b="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Winship</a:t>
            </a:r>
            <a:r>
              <a:rPr lang="en-US" sz="1400" b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 </a:t>
            </a:r>
          </a:p>
          <a:p>
            <a:pPr>
              <a:lnSpc>
                <a:spcPts val="1000"/>
              </a:lnSpc>
            </a:pPr>
            <a:r>
              <a:rPr lang="en-US" sz="900" b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Cancer Center</a:t>
            </a:r>
            <a:endParaRPr lang="en-US" sz="900" b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/>
              <a:cs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val="849018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mory_color.pd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0910" y="-4070907"/>
            <a:ext cx="1020469" cy="9162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623" y="85555"/>
            <a:ext cx="7796264" cy="698928"/>
          </a:xfrm>
        </p:spPr>
        <p:txBody>
          <a:bodyPr>
            <a:noAutofit/>
          </a:bodyPr>
          <a:lstStyle/>
          <a:p>
            <a:r>
              <a:rPr lang="en-US" sz="2400" b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Aim 3: FACBC </a:t>
            </a:r>
            <a:r>
              <a:rPr lang="en-US" sz="2400" b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(</a:t>
            </a:r>
            <a:r>
              <a:rPr lang="en-US" sz="2400" b="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Axumin</a:t>
            </a:r>
            <a:r>
              <a:rPr lang="en-US" sz="2400" b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)</a:t>
            </a:r>
            <a:r>
              <a:rPr lang="en-US" sz="2400" b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2400" b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/>
            </a:r>
            <a:br>
              <a:rPr lang="en-US" sz="2400" b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</a:br>
            <a:r>
              <a:rPr lang="en-US" sz="2200" b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</a:t>
            </a:r>
            <a:r>
              <a:rPr lang="en-US" sz="2200" b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he </a:t>
            </a:r>
            <a:r>
              <a:rPr lang="en-US" sz="2200" b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1st</a:t>
            </a:r>
            <a:r>
              <a:rPr lang="en-US" sz="2200" b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FDA-Approved PET </a:t>
            </a:r>
            <a:r>
              <a:rPr lang="en-US" sz="2200" b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Diagnostic Imaging Test for Prostate </a:t>
            </a:r>
            <a:r>
              <a:rPr lang="en-US" sz="2200" b="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Ca</a:t>
            </a:r>
            <a:r>
              <a:rPr lang="en-US" sz="2200" b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/>
            </a:r>
            <a:br>
              <a:rPr lang="en-US" sz="2200" b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</a:br>
            <a:r>
              <a:rPr lang="en-US" sz="1800" b="0" i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M Goodman, </a:t>
            </a:r>
            <a:r>
              <a:rPr lang="en-US" sz="1800" b="0" i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Dept</a:t>
            </a:r>
            <a:r>
              <a:rPr lang="en-US" sz="1800" b="0" i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of Radiology &amp; Chemistry; D Schuster, </a:t>
            </a:r>
            <a:r>
              <a:rPr lang="en-US" sz="1800" b="0" i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Dept</a:t>
            </a:r>
            <a:r>
              <a:rPr lang="en-US" sz="1800" b="0" i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of Radiology, et al</a:t>
            </a:r>
            <a:endParaRPr lang="en-US" sz="1800" b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0961" y="1020471"/>
            <a:ext cx="3015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u="sng" dirty="0" smtClean="0">
                <a:latin typeface="+mj-lt"/>
                <a:cs typeface="Arial" panose="020B0604020202020204" pitchFamily="34" charset="0"/>
              </a:rPr>
              <a:t>FACBC </a:t>
            </a:r>
            <a:r>
              <a:rPr lang="en-US" sz="1600" b="1" i="1" u="sng" dirty="0" err="1" smtClean="0">
                <a:latin typeface="+mj-lt"/>
                <a:cs typeface="Arial" panose="020B0604020202020204" pitchFamily="34" charset="0"/>
              </a:rPr>
              <a:t>fluciclovine</a:t>
            </a:r>
            <a:r>
              <a:rPr lang="en-US" sz="1600" b="1" i="1" u="sng" dirty="0" smtClean="0">
                <a:latin typeface="+mj-lt"/>
                <a:cs typeface="Arial" panose="020B0604020202020204" pitchFamily="34" charset="0"/>
              </a:rPr>
              <a:t> (</a:t>
            </a:r>
            <a:r>
              <a:rPr lang="en-US" sz="1600" b="1" i="1" u="sng" dirty="0" err="1" smtClean="0">
                <a:latin typeface="+mj-lt"/>
                <a:cs typeface="Arial" panose="020B0604020202020204" pitchFamily="34" charset="0"/>
              </a:rPr>
              <a:t>Axumin</a:t>
            </a:r>
            <a:r>
              <a:rPr lang="en-US" sz="1600" b="1" i="1" u="sng" dirty="0" smtClean="0">
                <a:latin typeface="+mj-lt"/>
                <a:cs typeface="Arial" panose="020B0604020202020204" pitchFamily="34" charset="0"/>
              </a:rPr>
              <a:t>)</a:t>
            </a:r>
            <a:r>
              <a:rPr lang="en-US" sz="1600" b="1" i="1" dirty="0" smtClean="0">
                <a:latin typeface="+mj-lt"/>
                <a:cs typeface="Arial" panose="020B0604020202020204" pitchFamily="34" charset="0"/>
              </a:rPr>
              <a:t>: </a:t>
            </a:r>
            <a:endParaRPr lang="en-US" sz="1600" b="1" i="1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latin typeface="+mj-lt"/>
                <a:cs typeface="Arial" panose="020B0604020202020204" pitchFamily="34" charset="0"/>
              </a:rPr>
              <a:t>A non</a:t>
            </a:r>
            <a:r>
              <a:rPr lang="en-US" sz="1600" b="1" dirty="0">
                <a:latin typeface="+mj-lt"/>
                <a:cs typeface="Arial" panose="020B0604020202020204" pitchFamily="34" charset="0"/>
              </a:rPr>
              <a:t>-natural alicyclic amino acid analogue PET radiotracer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8998" y="1605247"/>
            <a:ext cx="2478901" cy="155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4558" y="1623782"/>
            <a:ext cx="2332750" cy="153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78" y="2036773"/>
            <a:ext cx="1568080" cy="790929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374331" y="1020471"/>
            <a:ext cx="56485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+mj-lt"/>
                <a:cs typeface="Arial" panose="020B0604020202020204" pitchFamily="34" charset="0"/>
              </a:rPr>
              <a:t>Detection of lymph node metastasis (not visible on standard CT) by </a:t>
            </a:r>
            <a:r>
              <a:rPr lang="en-US" sz="1600" b="1" i="1" dirty="0">
                <a:cs typeface="Arial" panose="020B0604020202020204" pitchFamily="34" charset="0"/>
              </a:rPr>
              <a:t>FACBC-PET-CT </a:t>
            </a:r>
            <a:r>
              <a:rPr lang="en-US" sz="1600" b="1" i="1" dirty="0" smtClean="0">
                <a:latin typeface="+mj-lt"/>
                <a:cs typeface="Arial" panose="020B0604020202020204" pitchFamily="34" charset="0"/>
              </a:rPr>
              <a:t>in patient with rising PSA post-prostatectomy</a:t>
            </a:r>
            <a:endParaRPr lang="en-US" sz="16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Picture 19" descr="EU_vt_rev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5" t="-1" r="11463" b="37781"/>
          <a:stretch/>
        </p:blipFill>
        <p:spPr>
          <a:xfrm>
            <a:off x="800903" y="276159"/>
            <a:ext cx="546833" cy="508324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85555"/>
            <a:ext cx="935424" cy="895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lnSpc>
                <a:spcPts val="1100"/>
              </a:lnSpc>
            </a:pPr>
            <a:r>
              <a:rPr lang="en-US" sz="1600" b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EMORY</a:t>
            </a:r>
          </a:p>
          <a:p>
            <a:pPr>
              <a:lnSpc>
                <a:spcPts val="1100"/>
              </a:lnSpc>
            </a:pPr>
            <a:r>
              <a:rPr lang="en-US" sz="1000" b="0" u="sng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University</a:t>
            </a:r>
          </a:p>
          <a:p>
            <a:pPr>
              <a:lnSpc>
                <a:spcPts val="200"/>
              </a:lnSpc>
            </a:pPr>
            <a:endParaRPr lang="en-US" sz="800" b="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/>
              <a:cs typeface="Baskerville Old Face"/>
            </a:endParaRPr>
          </a:p>
          <a:p>
            <a:pPr>
              <a:lnSpc>
                <a:spcPts val="1000"/>
              </a:lnSpc>
            </a:pPr>
            <a:r>
              <a:rPr lang="en-US" sz="1200" b="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Winship</a:t>
            </a:r>
            <a:r>
              <a:rPr lang="en-US" sz="1400" b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 </a:t>
            </a:r>
          </a:p>
          <a:p>
            <a:pPr>
              <a:lnSpc>
                <a:spcPts val="1000"/>
              </a:lnSpc>
            </a:pPr>
            <a:r>
              <a:rPr lang="en-US" sz="900" b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Cancer Center</a:t>
            </a:r>
            <a:endParaRPr lang="en-US" sz="900" b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/>
              <a:cs typeface="Baskerville Old Face"/>
            </a:endParaRPr>
          </a:p>
        </p:txBody>
      </p:sp>
      <p:graphicFrame>
        <p:nvGraphicFramePr>
          <p:cNvPr id="2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769868"/>
              </p:ext>
            </p:extLst>
          </p:nvPr>
        </p:nvGraphicFramePr>
        <p:xfrm>
          <a:off x="79197" y="3280073"/>
          <a:ext cx="8943690" cy="3366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1872" y="6125857"/>
            <a:ext cx="1235436" cy="5211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33647" y="6227161"/>
            <a:ext cx="1675351" cy="41982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208" y="6248178"/>
            <a:ext cx="2494137" cy="4324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04304" y="5933562"/>
            <a:ext cx="793197" cy="78782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15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57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EDRN Prostate Cancer Collaborative </a:t>
            </a:r>
            <a:r>
              <a:rPr lang="en-US" sz="2400" dirty="0" smtClean="0"/>
              <a:t>Proposals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281989"/>
              </p:ext>
            </p:extLst>
          </p:nvPr>
        </p:nvGraphicFramePr>
        <p:xfrm>
          <a:off x="343181" y="1670925"/>
          <a:ext cx="8343619" cy="3936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530"/>
                <a:gridCol w="1462146"/>
                <a:gridCol w="1306286"/>
                <a:gridCol w="2177143"/>
                <a:gridCol w="1538514"/>
              </a:tblGrid>
              <a:tr h="252849"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Biospecimen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endParaRPr lang="en-US" dirty="0"/>
                    </a:p>
                  </a:txBody>
                  <a:tcPr/>
                </a:tc>
              </a:tr>
              <a:tr h="193677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62346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Blood+urine</a:t>
                      </a:r>
                      <a:r>
                        <a:rPr lang="en-US" dirty="0" smtClean="0"/>
                        <a:t> (Phi-PCA3</a:t>
                      </a:r>
                      <a:r>
                        <a:rPr lang="en-US" baseline="0" dirty="0" smtClean="0"/>
                        <a:t>+/-</a:t>
                      </a:r>
                      <a:r>
                        <a:rPr lang="en-US" baseline="0" dirty="0" err="1" smtClean="0"/>
                        <a:t>Terg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Serum, post- DRE urine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Biopsy </a:t>
                      </a:r>
                      <a:r>
                        <a:rPr lang="en-US" dirty="0" err="1" smtClean="0"/>
                        <a:t>Gl</a:t>
                      </a:r>
                      <a:r>
                        <a:rPr lang="en-US" dirty="0" smtClean="0"/>
                        <a:t>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Emory,</a:t>
                      </a:r>
                      <a:r>
                        <a:rPr lang="en-US" baseline="0" dirty="0" smtClean="0"/>
                        <a:t> PCA3 Trial, Michigan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Validation</a:t>
                      </a:r>
                    </a:p>
                  </a:txBody>
                  <a:tcPr/>
                </a:tc>
              </a:tr>
              <a:tr h="290923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62346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Proteoglycomics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Post</a:t>
                      </a:r>
                      <a:r>
                        <a:rPr lang="en-US" dirty="0" smtClean="0"/>
                        <a:t>-DRE </a:t>
                      </a:r>
                      <a:r>
                        <a:rPr lang="en-US" dirty="0" smtClean="0"/>
                        <a:t>Urine, Tissue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Mixed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Hopkins</a:t>
                      </a:r>
                      <a:r>
                        <a:rPr lang="en-US" baseline="0" dirty="0" smtClean="0"/>
                        <a:t>, CPDR, PNNL, EVMS-Toronto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Discovery/</a:t>
                      </a:r>
                      <a:r>
                        <a:rPr lang="en-US" dirty="0" err="1" smtClean="0"/>
                        <a:t>prevalidation</a:t>
                      </a:r>
                      <a:endParaRPr lang="en-US" dirty="0"/>
                    </a:p>
                  </a:txBody>
                  <a:tcPr/>
                </a:tc>
              </a:tr>
              <a:tr h="25284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43642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Transcriptome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Post-DRE urine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 Upgrading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UTHSCSA,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Michigan, CPDR, 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Training/</a:t>
                      </a:r>
                      <a:r>
                        <a:rPr lang="en-US" dirty="0" err="1" smtClean="0"/>
                        <a:t>prevalidation</a:t>
                      </a:r>
                      <a:endParaRPr lang="en-US" dirty="0" smtClean="0"/>
                    </a:p>
                  </a:txBody>
                  <a:tcPr/>
                </a:tc>
              </a:tr>
              <a:tr h="25284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52849">
                <a:tc>
                  <a:txBody>
                    <a:bodyPr/>
                    <a:lstStyle/>
                    <a:p>
                      <a:r>
                        <a:rPr lang="en-US" dirty="0" smtClean="0"/>
                        <a:t>Imaging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(combine)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Mixed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Moffit</a:t>
                      </a:r>
                      <a:r>
                        <a:rPr lang="en-US" dirty="0" smtClean="0"/>
                        <a:t>, Emory, MI, UTHSCSA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Discovery/</a:t>
                      </a:r>
                      <a:r>
                        <a:rPr lang="en-US" dirty="0" err="1" smtClean="0"/>
                        <a:t>prevalidation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22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003B3B"/>
      </a:dk1>
      <a:lt1>
        <a:srgbClr val="FFFFFF"/>
      </a:lt1>
      <a:dk2>
        <a:srgbClr val="3333FF"/>
      </a:dk2>
      <a:lt2>
        <a:srgbClr val="FFFF00"/>
      </a:lt2>
      <a:accent1>
        <a:srgbClr val="CC0066"/>
      </a:accent1>
      <a:accent2>
        <a:srgbClr val="CC66FF"/>
      </a:accent2>
      <a:accent3>
        <a:srgbClr val="ADADFF"/>
      </a:accent3>
      <a:accent4>
        <a:srgbClr val="DADADA"/>
      </a:accent4>
      <a:accent5>
        <a:srgbClr val="E2AAB8"/>
      </a:accent5>
      <a:accent6>
        <a:srgbClr val="B95CE7"/>
      </a:accent6>
      <a:hlink>
        <a:srgbClr val="FF6633"/>
      </a:hlink>
      <a:folHlink>
        <a:srgbClr val="66FFFF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3B3B"/>
        </a:dk1>
        <a:lt1>
          <a:srgbClr val="FFFFFF"/>
        </a:lt1>
        <a:dk2>
          <a:srgbClr val="00B7A5"/>
        </a:dk2>
        <a:lt2>
          <a:srgbClr val="FF99CC"/>
        </a:lt2>
        <a:accent1>
          <a:srgbClr val="FF9900"/>
        </a:accent1>
        <a:accent2>
          <a:srgbClr val="CC66FF"/>
        </a:accent2>
        <a:accent3>
          <a:srgbClr val="AAD8CF"/>
        </a:accent3>
        <a:accent4>
          <a:srgbClr val="DADADA"/>
        </a:accent4>
        <a:accent5>
          <a:srgbClr val="FFCAAA"/>
        </a:accent5>
        <a:accent6>
          <a:srgbClr val="B95CE7"/>
        </a:accent6>
        <a:hlink>
          <a:srgbClr val="D60093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99"/>
        </a:dk2>
        <a:lt2>
          <a:srgbClr val="99D0D6"/>
        </a:lt2>
        <a:accent1>
          <a:srgbClr val="3399FF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2DB92D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39393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5891</TotalTime>
  <Words>891</Words>
  <Application>Microsoft Macintosh PowerPoint</Application>
  <PresentationFormat>On-screen Show (4:3)</PresentationFormat>
  <Paragraphs>161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Default Design</vt:lpstr>
      <vt:lpstr>2_Office Theme</vt:lpstr>
      <vt:lpstr>EDRN Prostate Cancer Detection Center Sites</vt:lpstr>
      <vt:lpstr>Emory-Harvard-University of Washington  Prostate Cancer Biomarker Center  NCI Early Detection Research Network U01-CA113913-11 (2016-2020)</vt:lpstr>
      <vt:lpstr>FDA-approved, Commercially Available Assays:  combining serum phi and urine PCA3 </vt:lpstr>
      <vt:lpstr>Aim 1. Combining Serum Prostate Health Index with post-DRE  Urine PCA3 and T2Erg Clinical Assays to Predict Aggressive Prostate Ca</vt:lpstr>
      <vt:lpstr>Aim 2: Targeted Sequencing of Prostate Ca-Associated RNAs in Exosomes From Post-DRE Urine (U01-CA113913-11)</vt:lpstr>
      <vt:lpstr>Aim 3: FACBC (Axumin)  The 1st FDA-Approved PET Diagnostic Imaging Test for Prostate Ca M Goodman, Dept of Radiology &amp; Chemistry; D Schuster, Dept of Radiology, et al</vt:lpstr>
      <vt:lpstr>EDRN Prostate Cancer Collaborative Proposals</vt:lpstr>
    </vt:vector>
  </TitlesOfParts>
  <Company>Emory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Urinary RNA biomarkers for prostate cancer</dc:title>
  <dc:creator>Kathryn Pellegrini</dc:creator>
  <cp:lastModifiedBy>Martin Sanda</cp:lastModifiedBy>
  <cp:revision>364</cp:revision>
  <cp:lastPrinted>2016-04-19T20:41:11Z</cp:lastPrinted>
  <dcterms:created xsi:type="dcterms:W3CDTF">2014-07-22T19:34:54Z</dcterms:created>
  <dcterms:modified xsi:type="dcterms:W3CDTF">2017-03-06T20:13:51Z</dcterms:modified>
</cp:coreProperties>
</file>