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9" r:id="rId3"/>
    <p:sldMasterId id="2147483705" r:id="rId4"/>
  </p:sldMasterIdLst>
  <p:notesMasterIdLst>
    <p:notesMasterId r:id="rId20"/>
  </p:notesMasterIdLst>
  <p:sldIdLst>
    <p:sldId id="274" r:id="rId5"/>
    <p:sldId id="257" r:id="rId6"/>
    <p:sldId id="275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6E0DB-9592-8941-BD1F-3E80A58F2046}" type="datetimeFigureOut">
              <a:rPr lang="en-US" smtClean="0"/>
              <a:t>Mar-6-17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C47A-9F52-9A43-880A-7A86C87C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E42CD-C8B8-2442-9FAE-CD02EFC5090E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5E8D03A-0336-DB40-85C8-FB05C402D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EA32B3-4E93-C94F-8482-EAB210B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E0B013B-EB99-6642-A8D4-6D9A5191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562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733800"/>
            <a:ext cx="8458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BRG_cover2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9144000" cy="609600"/>
          </a:xfrm>
        </p:spPr>
        <p:txBody>
          <a:bodyPr anchor="t"/>
          <a:lstStyle>
            <a:lvl1pPr algn="ctr">
              <a:defRPr sz="4000" b="0">
                <a:solidFill>
                  <a:srgbClr val="00339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457200"/>
          </a:xfrm>
        </p:spPr>
        <p:txBody>
          <a:bodyPr/>
          <a:lstStyle>
            <a:lvl1pPr marL="0" indent="0" algn="ctr">
              <a:defRPr sz="24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3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94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80A7CFA-2A1D-E44B-A7FD-FECFF796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1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5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48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6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5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0"/>
            <a:ext cx="82296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7505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5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BRG_cover2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9144000" cy="609600"/>
          </a:xfrm>
        </p:spPr>
        <p:txBody>
          <a:bodyPr anchor="t"/>
          <a:lstStyle>
            <a:lvl1pPr algn="ctr">
              <a:defRPr sz="4000" b="0">
                <a:solidFill>
                  <a:srgbClr val="00339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457200"/>
          </a:xfrm>
        </p:spPr>
        <p:txBody>
          <a:bodyPr/>
          <a:lstStyle>
            <a:lvl1pPr marL="0" indent="0" algn="ctr">
              <a:defRPr sz="24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8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6B83835-EE85-2A44-A4A1-2F3DEF90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7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84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2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2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1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8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766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68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6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45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0"/>
            <a:ext cx="82296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A8D014-2F44-4D4F-A26B-2774E6D25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5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33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9590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3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76F2BB-A756-B54B-AF35-C538FB73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3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766686-26CE-5B4E-9A85-59C698E0E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9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242CBD-FBCC-1D4D-97B6-52DEED12D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1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8427CD-5E1B-094A-BAD0-CFEF38EE3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5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BA1AC3-0A8A-454F-8215-27329A397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8EBAA8-A50F-8045-87EA-271ADF2C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2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911007-DC82-6740-B7DC-C119829A0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178BC0-FCAB-FD4D-B744-18C1F10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1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06CA59-0471-3349-9801-51613C825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7A0F0DE-ED0E-B04F-B849-9A889DD50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8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4B54A0-C4D8-AF43-A63E-D065B6C07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9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9F4EDE-2967-FE4F-9FA7-85E4D712C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29B465-62CB-6941-A1ED-C80A31AE0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EBEFD65-7A34-7C40-B030-6410D8994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ACC3569-E701-5D4A-B1CA-9377F772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C0EE4C-71A0-AC40-95E2-007F28BF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2AAEA1-E427-7648-B3B8-2FFCF0074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theme" Target="../theme/theme3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1392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8E0062F4-EF7F-584B-A169-7DC62A356D69}" type="slidenum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927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BRG_inside2_al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34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BRG_inside2_al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Arial Unicode MS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Arial Unicode MS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Arial Unicode MS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D891143-A8C8-F94C-A206-03D56DF0556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7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nstantia" charset="0"/>
              </a:rPr>
              <a:t>EDRN </a:t>
            </a:r>
            <a:r>
              <a:rPr lang="en-US" sz="3600" b="1" dirty="0" smtClean="0">
                <a:solidFill>
                  <a:srgbClr val="000000"/>
                </a:solidFill>
                <a:latin typeface="Constantia" charset="0"/>
              </a:rPr>
              <a:t>Breast/GYN Collaborative Projects</a:t>
            </a:r>
            <a:endParaRPr lang="en-US" sz="36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87" y="2782810"/>
            <a:ext cx="886424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Protein and auto-antibodies in serum for early detection of triple negative breast </a:t>
            </a:r>
            <a:r>
              <a:rPr lang="en-US" sz="2800" dirty="0" smtClean="0"/>
              <a:t>cancer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Protein and auto-antibodies in serum for early detection of ovarian cancer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Tissue biomarkers in benign breast disease for risk of invasive breast cancer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707" y="1694416"/>
            <a:ext cx="555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Ongoing or Completed Projects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958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0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0" y="407988"/>
            <a:ext cx="9144000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0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Freeform 2"/>
          <p:cNvSpPr>
            <a:spLocks/>
          </p:cNvSpPr>
          <p:nvPr/>
        </p:nvSpPr>
        <p:spPr bwMode="auto">
          <a:xfrm>
            <a:off x="5838825" y="2124075"/>
            <a:ext cx="1857375" cy="933450"/>
          </a:xfrm>
          <a:custGeom>
            <a:avLst/>
            <a:gdLst>
              <a:gd name="T0" fmla="*/ 2147483647 w 1170"/>
              <a:gd name="T1" fmla="*/ 2147483647 h 588"/>
              <a:gd name="T2" fmla="*/ 2147483647 w 1170"/>
              <a:gd name="T3" fmla="*/ 2147483647 h 588"/>
              <a:gd name="T4" fmla="*/ 2147483647 w 1170"/>
              <a:gd name="T5" fmla="*/ 2147483647 h 588"/>
              <a:gd name="T6" fmla="*/ 2147483647 w 1170"/>
              <a:gd name="T7" fmla="*/ 2147483647 h 588"/>
              <a:gd name="T8" fmla="*/ 2147483647 w 1170"/>
              <a:gd name="T9" fmla="*/ 2147483647 h 588"/>
              <a:gd name="T10" fmla="*/ 2147483647 w 1170"/>
              <a:gd name="T11" fmla="*/ 2147483647 h 588"/>
              <a:gd name="T12" fmla="*/ 2147483647 w 1170"/>
              <a:gd name="T13" fmla="*/ 2147483647 h 588"/>
              <a:gd name="T14" fmla="*/ 2147483647 w 1170"/>
              <a:gd name="T15" fmla="*/ 2147483647 h 588"/>
              <a:gd name="T16" fmla="*/ 2147483647 w 1170"/>
              <a:gd name="T17" fmla="*/ 2147483647 h 588"/>
              <a:gd name="T18" fmla="*/ 2147483647 w 1170"/>
              <a:gd name="T19" fmla="*/ 2147483647 h 588"/>
              <a:gd name="T20" fmla="*/ 2147483647 w 1170"/>
              <a:gd name="T21" fmla="*/ 2147483647 h 588"/>
              <a:gd name="T22" fmla="*/ 2147483647 w 1170"/>
              <a:gd name="T23" fmla="*/ 2147483647 h 588"/>
              <a:gd name="T24" fmla="*/ 2147483647 w 1170"/>
              <a:gd name="T25" fmla="*/ 2147483647 h 588"/>
              <a:gd name="T26" fmla="*/ 2147483647 w 1170"/>
              <a:gd name="T27" fmla="*/ 2147483647 h 588"/>
              <a:gd name="T28" fmla="*/ 2147483647 w 1170"/>
              <a:gd name="T29" fmla="*/ 2147483647 h 588"/>
              <a:gd name="T30" fmla="*/ 2147483647 w 1170"/>
              <a:gd name="T31" fmla="*/ 0 h 588"/>
              <a:gd name="T32" fmla="*/ 0 w 1170"/>
              <a:gd name="T33" fmla="*/ 2147483647 h 588"/>
              <a:gd name="T34" fmla="*/ 2147483647 w 1170"/>
              <a:gd name="T35" fmla="*/ 2147483647 h 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70"/>
              <a:gd name="T55" fmla="*/ 0 h 588"/>
              <a:gd name="T56" fmla="*/ 1170 w 1170"/>
              <a:gd name="T57" fmla="*/ 588 h 5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70" h="588">
                <a:moveTo>
                  <a:pt x="1170" y="588"/>
                </a:moveTo>
                <a:lnTo>
                  <a:pt x="1170" y="546"/>
                </a:lnTo>
                <a:lnTo>
                  <a:pt x="1170" y="504"/>
                </a:lnTo>
                <a:lnTo>
                  <a:pt x="1164" y="462"/>
                </a:lnTo>
                <a:lnTo>
                  <a:pt x="1164" y="426"/>
                </a:lnTo>
                <a:lnTo>
                  <a:pt x="1152" y="384"/>
                </a:lnTo>
                <a:lnTo>
                  <a:pt x="1146" y="342"/>
                </a:lnTo>
                <a:lnTo>
                  <a:pt x="1140" y="300"/>
                </a:lnTo>
                <a:lnTo>
                  <a:pt x="1128" y="264"/>
                </a:lnTo>
                <a:lnTo>
                  <a:pt x="1116" y="222"/>
                </a:lnTo>
                <a:lnTo>
                  <a:pt x="1104" y="186"/>
                </a:lnTo>
                <a:lnTo>
                  <a:pt x="1086" y="144"/>
                </a:lnTo>
                <a:lnTo>
                  <a:pt x="1068" y="108"/>
                </a:lnTo>
                <a:lnTo>
                  <a:pt x="1050" y="72"/>
                </a:lnTo>
                <a:lnTo>
                  <a:pt x="1032" y="36"/>
                </a:lnTo>
                <a:lnTo>
                  <a:pt x="1014" y="0"/>
                </a:lnTo>
                <a:lnTo>
                  <a:pt x="0" y="588"/>
                </a:lnTo>
                <a:lnTo>
                  <a:pt x="1170" y="588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2" name="Freeform 3"/>
          <p:cNvSpPr>
            <a:spLocks/>
          </p:cNvSpPr>
          <p:nvPr/>
        </p:nvSpPr>
        <p:spPr bwMode="auto">
          <a:xfrm>
            <a:off x="5838825" y="2124075"/>
            <a:ext cx="1857375" cy="933450"/>
          </a:xfrm>
          <a:custGeom>
            <a:avLst/>
            <a:gdLst>
              <a:gd name="T0" fmla="*/ 2147483647 w 195"/>
              <a:gd name="T1" fmla="*/ 2147483647 h 98"/>
              <a:gd name="T2" fmla="*/ 2147483647 w 195"/>
              <a:gd name="T3" fmla="*/ 2147483647 h 98"/>
              <a:gd name="T4" fmla="*/ 2147483647 w 195"/>
              <a:gd name="T5" fmla="*/ 2147483647 h 98"/>
              <a:gd name="T6" fmla="*/ 2147483647 w 195"/>
              <a:gd name="T7" fmla="*/ 2147483647 h 98"/>
              <a:gd name="T8" fmla="*/ 2147483647 w 195"/>
              <a:gd name="T9" fmla="*/ 2147483647 h 98"/>
              <a:gd name="T10" fmla="*/ 2147483647 w 195"/>
              <a:gd name="T11" fmla="*/ 2147483647 h 98"/>
              <a:gd name="T12" fmla="*/ 2147483647 w 195"/>
              <a:gd name="T13" fmla="*/ 2147483647 h 98"/>
              <a:gd name="T14" fmla="*/ 2147483647 w 195"/>
              <a:gd name="T15" fmla="*/ 2147483647 h 98"/>
              <a:gd name="T16" fmla="*/ 2147483647 w 195"/>
              <a:gd name="T17" fmla="*/ 2147483647 h 98"/>
              <a:gd name="T18" fmla="*/ 2147483647 w 195"/>
              <a:gd name="T19" fmla="*/ 2147483647 h 98"/>
              <a:gd name="T20" fmla="*/ 2147483647 w 195"/>
              <a:gd name="T21" fmla="*/ 2147483647 h 98"/>
              <a:gd name="T22" fmla="*/ 2147483647 w 195"/>
              <a:gd name="T23" fmla="*/ 2147483647 h 98"/>
              <a:gd name="T24" fmla="*/ 2147483647 w 195"/>
              <a:gd name="T25" fmla="*/ 2147483647 h 98"/>
              <a:gd name="T26" fmla="*/ 2147483647 w 195"/>
              <a:gd name="T27" fmla="*/ 2147483647 h 98"/>
              <a:gd name="T28" fmla="*/ 2147483647 w 195"/>
              <a:gd name="T29" fmla="*/ 2147483647 h 98"/>
              <a:gd name="T30" fmla="*/ 2147483647 w 195"/>
              <a:gd name="T31" fmla="*/ 0 h 98"/>
              <a:gd name="T32" fmla="*/ 0 w 195"/>
              <a:gd name="T33" fmla="*/ 2147483647 h 98"/>
              <a:gd name="T34" fmla="*/ 2147483647 w 195"/>
              <a:gd name="T35" fmla="*/ 2147483647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5"/>
              <a:gd name="T55" fmla="*/ 0 h 98"/>
              <a:gd name="T56" fmla="*/ 195 w 195"/>
              <a:gd name="T57" fmla="*/ 98 h 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5" h="98">
                <a:moveTo>
                  <a:pt x="195" y="98"/>
                </a:moveTo>
                <a:lnTo>
                  <a:pt x="195" y="91"/>
                </a:lnTo>
                <a:lnTo>
                  <a:pt x="195" y="84"/>
                </a:lnTo>
                <a:lnTo>
                  <a:pt x="194" y="77"/>
                </a:lnTo>
                <a:lnTo>
                  <a:pt x="194" y="71"/>
                </a:lnTo>
                <a:lnTo>
                  <a:pt x="192" y="64"/>
                </a:lnTo>
                <a:lnTo>
                  <a:pt x="191" y="57"/>
                </a:lnTo>
                <a:lnTo>
                  <a:pt x="190" y="50"/>
                </a:lnTo>
                <a:lnTo>
                  <a:pt x="188" y="44"/>
                </a:lnTo>
                <a:lnTo>
                  <a:pt x="186" y="37"/>
                </a:lnTo>
                <a:lnTo>
                  <a:pt x="184" y="31"/>
                </a:lnTo>
                <a:lnTo>
                  <a:pt x="181" y="24"/>
                </a:lnTo>
                <a:lnTo>
                  <a:pt x="178" y="18"/>
                </a:lnTo>
                <a:lnTo>
                  <a:pt x="175" y="12"/>
                </a:lnTo>
                <a:lnTo>
                  <a:pt x="172" y="6"/>
                </a:lnTo>
                <a:lnTo>
                  <a:pt x="169" y="0"/>
                </a:lnTo>
                <a:lnTo>
                  <a:pt x="0" y="98"/>
                </a:lnTo>
                <a:lnTo>
                  <a:pt x="195" y="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3" name="Line 4"/>
          <p:cNvSpPr>
            <a:spLocks noChangeShapeType="1"/>
          </p:cNvSpPr>
          <p:nvPr/>
        </p:nvSpPr>
        <p:spPr bwMode="auto">
          <a:xfrm flipV="1">
            <a:off x="7639050" y="2552700"/>
            <a:ext cx="857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4" name="Rectangle 5"/>
          <p:cNvSpPr>
            <a:spLocks noChangeArrowheads="1"/>
          </p:cNvSpPr>
          <p:nvPr/>
        </p:nvSpPr>
        <p:spPr bwMode="auto">
          <a:xfrm>
            <a:off x="7820025" y="2466975"/>
            <a:ext cx="606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Duke/UNC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5" name="Freeform 6"/>
          <p:cNvSpPr>
            <a:spLocks/>
          </p:cNvSpPr>
          <p:nvPr/>
        </p:nvSpPr>
        <p:spPr bwMode="auto">
          <a:xfrm>
            <a:off x="5838825" y="1562100"/>
            <a:ext cx="1609725" cy="1495425"/>
          </a:xfrm>
          <a:custGeom>
            <a:avLst/>
            <a:gdLst>
              <a:gd name="T0" fmla="*/ 2147483647 w 1014"/>
              <a:gd name="T1" fmla="*/ 2147483647 h 942"/>
              <a:gd name="T2" fmla="*/ 2147483647 w 1014"/>
              <a:gd name="T3" fmla="*/ 2147483647 h 942"/>
              <a:gd name="T4" fmla="*/ 2147483647 w 1014"/>
              <a:gd name="T5" fmla="*/ 2147483647 h 942"/>
              <a:gd name="T6" fmla="*/ 2147483647 w 1014"/>
              <a:gd name="T7" fmla="*/ 2147483647 h 942"/>
              <a:gd name="T8" fmla="*/ 2147483647 w 1014"/>
              <a:gd name="T9" fmla="*/ 2147483647 h 942"/>
              <a:gd name="T10" fmla="*/ 2147483647 w 1014"/>
              <a:gd name="T11" fmla="*/ 2147483647 h 942"/>
              <a:gd name="T12" fmla="*/ 2147483647 w 1014"/>
              <a:gd name="T13" fmla="*/ 2147483647 h 942"/>
              <a:gd name="T14" fmla="*/ 2147483647 w 1014"/>
              <a:gd name="T15" fmla="*/ 2147483647 h 942"/>
              <a:gd name="T16" fmla="*/ 2147483647 w 1014"/>
              <a:gd name="T17" fmla="*/ 2147483647 h 942"/>
              <a:gd name="T18" fmla="*/ 2147483647 w 1014"/>
              <a:gd name="T19" fmla="*/ 2147483647 h 942"/>
              <a:gd name="T20" fmla="*/ 2147483647 w 1014"/>
              <a:gd name="T21" fmla="*/ 2147483647 h 942"/>
              <a:gd name="T22" fmla="*/ 2147483647 w 1014"/>
              <a:gd name="T23" fmla="*/ 0 h 942"/>
              <a:gd name="T24" fmla="*/ 0 w 1014"/>
              <a:gd name="T25" fmla="*/ 2147483647 h 942"/>
              <a:gd name="T26" fmla="*/ 2147483647 w 1014"/>
              <a:gd name="T27" fmla="*/ 2147483647 h 9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14"/>
              <a:gd name="T43" fmla="*/ 0 h 942"/>
              <a:gd name="T44" fmla="*/ 1014 w 1014"/>
              <a:gd name="T45" fmla="*/ 942 h 94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14" h="942">
                <a:moveTo>
                  <a:pt x="1014" y="354"/>
                </a:moveTo>
                <a:lnTo>
                  <a:pt x="990" y="318"/>
                </a:lnTo>
                <a:lnTo>
                  <a:pt x="966" y="282"/>
                </a:lnTo>
                <a:lnTo>
                  <a:pt x="942" y="246"/>
                </a:lnTo>
                <a:lnTo>
                  <a:pt x="918" y="210"/>
                </a:lnTo>
                <a:lnTo>
                  <a:pt x="888" y="180"/>
                </a:lnTo>
                <a:lnTo>
                  <a:pt x="858" y="144"/>
                </a:lnTo>
                <a:lnTo>
                  <a:pt x="828" y="114"/>
                </a:lnTo>
                <a:lnTo>
                  <a:pt x="798" y="84"/>
                </a:lnTo>
                <a:lnTo>
                  <a:pt x="768" y="54"/>
                </a:lnTo>
                <a:lnTo>
                  <a:pt x="732" y="30"/>
                </a:lnTo>
                <a:lnTo>
                  <a:pt x="702" y="0"/>
                </a:lnTo>
                <a:lnTo>
                  <a:pt x="0" y="942"/>
                </a:lnTo>
                <a:lnTo>
                  <a:pt x="1014" y="354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6" name="Freeform 7"/>
          <p:cNvSpPr>
            <a:spLocks/>
          </p:cNvSpPr>
          <p:nvPr/>
        </p:nvSpPr>
        <p:spPr bwMode="auto">
          <a:xfrm>
            <a:off x="5838825" y="1562100"/>
            <a:ext cx="1609725" cy="1495425"/>
          </a:xfrm>
          <a:custGeom>
            <a:avLst/>
            <a:gdLst>
              <a:gd name="T0" fmla="*/ 2147483647 w 169"/>
              <a:gd name="T1" fmla="*/ 2147483647 h 157"/>
              <a:gd name="T2" fmla="*/ 2147483647 w 169"/>
              <a:gd name="T3" fmla="*/ 2147483647 h 157"/>
              <a:gd name="T4" fmla="*/ 2147483647 w 169"/>
              <a:gd name="T5" fmla="*/ 2147483647 h 157"/>
              <a:gd name="T6" fmla="*/ 2147483647 w 169"/>
              <a:gd name="T7" fmla="*/ 2147483647 h 157"/>
              <a:gd name="T8" fmla="*/ 2147483647 w 169"/>
              <a:gd name="T9" fmla="*/ 2147483647 h 157"/>
              <a:gd name="T10" fmla="*/ 2147483647 w 169"/>
              <a:gd name="T11" fmla="*/ 2147483647 h 157"/>
              <a:gd name="T12" fmla="*/ 2147483647 w 169"/>
              <a:gd name="T13" fmla="*/ 2147483647 h 157"/>
              <a:gd name="T14" fmla="*/ 2147483647 w 169"/>
              <a:gd name="T15" fmla="*/ 2147483647 h 157"/>
              <a:gd name="T16" fmla="*/ 2147483647 w 169"/>
              <a:gd name="T17" fmla="*/ 2147483647 h 157"/>
              <a:gd name="T18" fmla="*/ 2147483647 w 169"/>
              <a:gd name="T19" fmla="*/ 2147483647 h 157"/>
              <a:gd name="T20" fmla="*/ 2147483647 w 169"/>
              <a:gd name="T21" fmla="*/ 2147483647 h 157"/>
              <a:gd name="T22" fmla="*/ 2147483647 w 169"/>
              <a:gd name="T23" fmla="*/ 0 h 157"/>
              <a:gd name="T24" fmla="*/ 0 w 169"/>
              <a:gd name="T25" fmla="*/ 2147483647 h 157"/>
              <a:gd name="T26" fmla="*/ 2147483647 w 169"/>
              <a:gd name="T27" fmla="*/ 2147483647 h 15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9"/>
              <a:gd name="T43" fmla="*/ 0 h 157"/>
              <a:gd name="T44" fmla="*/ 169 w 169"/>
              <a:gd name="T45" fmla="*/ 157 h 15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9" h="157">
                <a:moveTo>
                  <a:pt x="169" y="59"/>
                </a:moveTo>
                <a:lnTo>
                  <a:pt x="165" y="53"/>
                </a:lnTo>
                <a:lnTo>
                  <a:pt x="161" y="47"/>
                </a:lnTo>
                <a:lnTo>
                  <a:pt x="157" y="41"/>
                </a:lnTo>
                <a:lnTo>
                  <a:pt x="153" y="35"/>
                </a:lnTo>
                <a:lnTo>
                  <a:pt x="148" y="30"/>
                </a:lnTo>
                <a:lnTo>
                  <a:pt x="143" y="24"/>
                </a:lnTo>
                <a:lnTo>
                  <a:pt x="138" y="19"/>
                </a:lnTo>
                <a:lnTo>
                  <a:pt x="133" y="14"/>
                </a:lnTo>
                <a:lnTo>
                  <a:pt x="128" y="9"/>
                </a:lnTo>
                <a:lnTo>
                  <a:pt x="122" y="5"/>
                </a:lnTo>
                <a:lnTo>
                  <a:pt x="117" y="0"/>
                </a:lnTo>
                <a:lnTo>
                  <a:pt x="0" y="157"/>
                </a:lnTo>
                <a:lnTo>
                  <a:pt x="169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7" name="Line 8"/>
          <p:cNvSpPr>
            <a:spLocks noChangeShapeType="1"/>
          </p:cNvSpPr>
          <p:nvPr/>
        </p:nvSpPr>
        <p:spPr bwMode="auto">
          <a:xfrm flipV="1">
            <a:off x="7229475" y="1752600"/>
            <a:ext cx="6667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8" name="Rectangle 9"/>
          <p:cNvSpPr>
            <a:spLocks noChangeArrowheads="1"/>
          </p:cNvSpPr>
          <p:nvPr/>
        </p:nvSpPr>
        <p:spPr bwMode="auto">
          <a:xfrm>
            <a:off x="7362825" y="1628775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Emory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9" name="Freeform 10"/>
          <p:cNvSpPr>
            <a:spLocks/>
          </p:cNvSpPr>
          <p:nvPr/>
        </p:nvSpPr>
        <p:spPr bwMode="auto">
          <a:xfrm>
            <a:off x="5800725" y="1200150"/>
            <a:ext cx="1152525" cy="1857375"/>
          </a:xfrm>
          <a:custGeom>
            <a:avLst/>
            <a:gdLst>
              <a:gd name="T0" fmla="*/ 2147483647 w 726"/>
              <a:gd name="T1" fmla="*/ 2147483647 h 1170"/>
              <a:gd name="T2" fmla="*/ 2147483647 w 726"/>
              <a:gd name="T3" fmla="*/ 2147483647 h 1170"/>
              <a:gd name="T4" fmla="*/ 2147483647 w 726"/>
              <a:gd name="T5" fmla="*/ 2147483647 h 1170"/>
              <a:gd name="T6" fmla="*/ 2147483647 w 726"/>
              <a:gd name="T7" fmla="*/ 2147483647 h 1170"/>
              <a:gd name="T8" fmla="*/ 2147483647 w 726"/>
              <a:gd name="T9" fmla="*/ 2147483647 h 1170"/>
              <a:gd name="T10" fmla="*/ 2147483647 w 726"/>
              <a:gd name="T11" fmla="*/ 2147483647 h 1170"/>
              <a:gd name="T12" fmla="*/ 2147483647 w 726"/>
              <a:gd name="T13" fmla="*/ 2147483647 h 1170"/>
              <a:gd name="T14" fmla="*/ 2147483647 w 726"/>
              <a:gd name="T15" fmla="*/ 2147483647 h 1170"/>
              <a:gd name="T16" fmla="*/ 2147483647 w 726"/>
              <a:gd name="T17" fmla="*/ 2147483647 h 1170"/>
              <a:gd name="T18" fmla="*/ 2147483647 w 726"/>
              <a:gd name="T19" fmla="*/ 2147483647 h 1170"/>
              <a:gd name="T20" fmla="*/ 2147483647 w 726"/>
              <a:gd name="T21" fmla="*/ 2147483647 h 1170"/>
              <a:gd name="T22" fmla="*/ 2147483647 w 726"/>
              <a:gd name="T23" fmla="*/ 2147483647 h 1170"/>
              <a:gd name="T24" fmla="*/ 2147483647 w 726"/>
              <a:gd name="T25" fmla="*/ 2147483647 h 1170"/>
              <a:gd name="T26" fmla="*/ 2147483647 w 726"/>
              <a:gd name="T27" fmla="*/ 2147483647 h 1170"/>
              <a:gd name="T28" fmla="*/ 2147483647 w 726"/>
              <a:gd name="T29" fmla="*/ 2147483647 h 1170"/>
              <a:gd name="T30" fmla="*/ 2147483647 w 726"/>
              <a:gd name="T31" fmla="*/ 2147483647 h 1170"/>
              <a:gd name="T32" fmla="*/ 2147483647 w 726"/>
              <a:gd name="T33" fmla="*/ 2147483647 h 1170"/>
              <a:gd name="T34" fmla="*/ 2147483647 w 726"/>
              <a:gd name="T35" fmla="*/ 0 h 1170"/>
              <a:gd name="T36" fmla="*/ 2147483647 w 726"/>
              <a:gd name="T37" fmla="*/ 0 h 1170"/>
              <a:gd name="T38" fmla="*/ 2147483647 w 726"/>
              <a:gd name="T39" fmla="*/ 0 h 1170"/>
              <a:gd name="T40" fmla="*/ 0 w 726"/>
              <a:gd name="T41" fmla="*/ 0 h 1170"/>
              <a:gd name="T42" fmla="*/ 2147483647 w 726"/>
              <a:gd name="T43" fmla="*/ 2147483647 h 1170"/>
              <a:gd name="T44" fmla="*/ 2147483647 w 726"/>
              <a:gd name="T45" fmla="*/ 2147483647 h 11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26"/>
              <a:gd name="T70" fmla="*/ 0 h 1170"/>
              <a:gd name="T71" fmla="*/ 726 w 726"/>
              <a:gd name="T72" fmla="*/ 1170 h 117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26" h="1170">
                <a:moveTo>
                  <a:pt x="726" y="228"/>
                </a:moveTo>
                <a:lnTo>
                  <a:pt x="696" y="204"/>
                </a:lnTo>
                <a:lnTo>
                  <a:pt x="660" y="186"/>
                </a:lnTo>
                <a:lnTo>
                  <a:pt x="630" y="162"/>
                </a:lnTo>
                <a:lnTo>
                  <a:pt x="594" y="144"/>
                </a:lnTo>
                <a:lnTo>
                  <a:pt x="558" y="126"/>
                </a:lnTo>
                <a:lnTo>
                  <a:pt x="528" y="108"/>
                </a:lnTo>
                <a:lnTo>
                  <a:pt x="492" y="96"/>
                </a:lnTo>
                <a:lnTo>
                  <a:pt x="456" y="78"/>
                </a:lnTo>
                <a:lnTo>
                  <a:pt x="420" y="66"/>
                </a:lnTo>
                <a:lnTo>
                  <a:pt x="384" y="54"/>
                </a:lnTo>
                <a:lnTo>
                  <a:pt x="342" y="42"/>
                </a:lnTo>
                <a:lnTo>
                  <a:pt x="306" y="30"/>
                </a:lnTo>
                <a:lnTo>
                  <a:pt x="270" y="24"/>
                </a:lnTo>
                <a:lnTo>
                  <a:pt x="234" y="18"/>
                </a:lnTo>
                <a:lnTo>
                  <a:pt x="192" y="12"/>
                </a:lnTo>
                <a:lnTo>
                  <a:pt x="156" y="6"/>
                </a:lnTo>
                <a:lnTo>
                  <a:pt x="114" y="0"/>
                </a:lnTo>
                <a:lnTo>
                  <a:pt x="78" y="0"/>
                </a:lnTo>
                <a:lnTo>
                  <a:pt x="36" y="0"/>
                </a:lnTo>
                <a:lnTo>
                  <a:pt x="0" y="0"/>
                </a:lnTo>
                <a:lnTo>
                  <a:pt x="24" y="1170"/>
                </a:lnTo>
                <a:lnTo>
                  <a:pt x="726" y="228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0" name="Freeform 11"/>
          <p:cNvSpPr>
            <a:spLocks/>
          </p:cNvSpPr>
          <p:nvPr/>
        </p:nvSpPr>
        <p:spPr bwMode="auto">
          <a:xfrm>
            <a:off x="5800725" y="1200150"/>
            <a:ext cx="1152525" cy="1857375"/>
          </a:xfrm>
          <a:custGeom>
            <a:avLst/>
            <a:gdLst>
              <a:gd name="T0" fmla="*/ 2147483647 w 121"/>
              <a:gd name="T1" fmla="*/ 2147483647 h 195"/>
              <a:gd name="T2" fmla="*/ 2147483647 w 121"/>
              <a:gd name="T3" fmla="*/ 2147483647 h 195"/>
              <a:gd name="T4" fmla="*/ 2147483647 w 121"/>
              <a:gd name="T5" fmla="*/ 2147483647 h 195"/>
              <a:gd name="T6" fmla="*/ 2147483647 w 121"/>
              <a:gd name="T7" fmla="*/ 2147483647 h 195"/>
              <a:gd name="T8" fmla="*/ 2147483647 w 121"/>
              <a:gd name="T9" fmla="*/ 2147483647 h 195"/>
              <a:gd name="T10" fmla="*/ 2147483647 w 121"/>
              <a:gd name="T11" fmla="*/ 2147483647 h 195"/>
              <a:gd name="T12" fmla="*/ 2147483647 w 121"/>
              <a:gd name="T13" fmla="*/ 2147483647 h 195"/>
              <a:gd name="T14" fmla="*/ 2147483647 w 121"/>
              <a:gd name="T15" fmla="*/ 2147483647 h 195"/>
              <a:gd name="T16" fmla="*/ 2147483647 w 121"/>
              <a:gd name="T17" fmla="*/ 2147483647 h 195"/>
              <a:gd name="T18" fmla="*/ 2147483647 w 121"/>
              <a:gd name="T19" fmla="*/ 2147483647 h 195"/>
              <a:gd name="T20" fmla="*/ 2147483647 w 121"/>
              <a:gd name="T21" fmla="*/ 2147483647 h 195"/>
              <a:gd name="T22" fmla="*/ 2147483647 w 121"/>
              <a:gd name="T23" fmla="*/ 2147483647 h 195"/>
              <a:gd name="T24" fmla="*/ 2147483647 w 121"/>
              <a:gd name="T25" fmla="*/ 2147483647 h 195"/>
              <a:gd name="T26" fmla="*/ 2147483647 w 121"/>
              <a:gd name="T27" fmla="*/ 2147483647 h 195"/>
              <a:gd name="T28" fmla="*/ 2147483647 w 121"/>
              <a:gd name="T29" fmla="*/ 2147483647 h 195"/>
              <a:gd name="T30" fmla="*/ 2147483647 w 121"/>
              <a:gd name="T31" fmla="*/ 2147483647 h 195"/>
              <a:gd name="T32" fmla="*/ 2147483647 w 121"/>
              <a:gd name="T33" fmla="*/ 2147483647 h 195"/>
              <a:gd name="T34" fmla="*/ 2147483647 w 121"/>
              <a:gd name="T35" fmla="*/ 0 h 195"/>
              <a:gd name="T36" fmla="*/ 2147483647 w 121"/>
              <a:gd name="T37" fmla="*/ 0 h 195"/>
              <a:gd name="T38" fmla="*/ 2147483647 w 121"/>
              <a:gd name="T39" fmla="*/ 0 h 195"/>
              <a:gd name="T40" fmla="*/ 0 w 121"/>
              <a:gd name="T41" fmla="*/ 0 h 195"/>
              <a:gd name="T42" fmla="*/ 2147483647 w 121"/>
              <a:gd name="T43" fmla="*/ 2147483647 h 195"/>
              <a:gd name="T44" fmla="*/ 2147483647 w 121"/>
              <a:gd name="T45" fmla="*/ 2147483647 h 1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1"/>
              <a:gd name="T70" fmla="*/ 0 h 195"/>
              <a:gd name="T71" fmla="*/ 121 w 121"/>
              <a:gd name="T72" fmla="*/ 195 h 1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1" h="195">
                <a:moveTo>
                  <a:pt x="121" y="38"/>
                </a:moveTo>
                <a:lnTo>
                  <a:pt x="116" y="34"/>
                </a:lnTo>
                <a:lnTo>
                  <a:pt x="110" y="31"/>
                </a:lnTo>
                <a:lnTo>
                  <a:pt x="105" y="27"/>
                </a:lnTo>
                <a:lnTo>
                  <a:pt x="99" y="24"/>
                </a:lnTo>
                <a:lnTo>
                  <a:pt x="93" y="21"/>
                </a:lnTo>
                <a:lnTo>
                  <a:pt x="88" y="18"/>
                </a:lnTo>
                <a:lnTo>
                  <a:pt x="82" y="16"/>
                </a:lnTo>
                <a:lnTo>
                  <a:pt x="76" y="13"/>
                </a:lnTo>
                <a:lnTo>
                  <a:pt x="70" y="11"/>
                </a:lnTo>
                <a:lnTo>
                  <a:pt x="64" y="9"/>
                </a:lnTo>
                <a:lnTo>
                  <a:pt x="57" y="7"/>
                </a:lnTo>
                <a:lnTo>
                  <a:pt x="51" y="5"/>
                </a:lnTo>
                <a:lnTo>
                  <a:pt x="45" y="4"/>
                </a:lnTo>
                <a:lnTo>
                  <a:pt x="39" y="3"/>
                </a:lnTo>
                <a:lnTo>
                  <a:pt x="32" y="2"/>
                </a:lnTo>
                <a:lnTo>
                  <a:pt x="26" y="1"/>
                </a:lnTo>
                <a:lnTo>
                  <a:pt x="19" y="0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  <a:lnTo>
                  <a:pt x="4" y="195"/>
                </a:lnTo>
                <a:lnTo>
                  <a:pt x="12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1" name="Line 12"/>
          <p:cNvSpPr>
            <a:spLocks noChangeShapeType="1"/>
          </p:cNvSpPr>
          <p:nvPr/>
        </p:nvSpPr>
        <p:spPr bwMode="auto">
          <a:xfrm flipV="1">
            <a:off x="6410325" y="1200150"/>
            <a:ext cx="2857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2" name="Rectangle 13"/>
          <p:cNvSpPr>
            <a:spLocks noChangeArrowheads="1"/>
          </p:cNvSpPr>
          <p:nvPr/>
        </p:nvSpPr>
        <p:spPr bwMode="auto">
          <a:xfrm>
            <a:off x="6467475" y="1038225"/>
            <a:ext cx="687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Georgetown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3" name="Freeform 14"/>
          <p:cNvSpPr>
            <a:spLocks/>
          </p:cNvSpPr>
          <p:nvPr/>
        </p:nvSpPr>
        <p:spPr bwMode="auto">
          <a:xfrm>
            <a:off x="4848225" y="1200150"/>
            <a:ext cx="990600" cy="1857375"/>
          </a:xfrm>
          <a:custGeom>
            <a:avLst/>
            <a:gdLst>
              <a:gd name="T0" fmla="*/ 2147483647 w 624"/>
              <a:gd name="T1" fmla="*/ 0 h 1170"/>
              <a:gd name="T2" fmla="*/ 2147483647 w 624"/>
              <a:gd name="T3" fmla="*/ 0 h 1170"/>
              <a:gd name="T4" fmla="*/ 2147483647 w 624"/>
              <a:gd name="T5" fmla="*/ 0 h 1170"/>
              <a:gd name="T6" fmla="*/ 2147483647 w 624"/>
              <a:gd name="T7" fmla="*/ 2147483647 h 1170"/>
              <a:gd name="T8" fmla="*/ 2147483647 w 624"/>
              <a:gd name="T9" fmla="*/ 2147483647 h 1170"/>
              <a:gd name="T10" fmla="*/ 2147483647 w 624"/>
              <a:gd name="T11" fmla="*/ 2147483647 h 1170"/>
              <a:gd name="T12" fmla="*/ 2147483647 w 624"/>
              <a:gd name="T13" fmla="*/ 2147483647 h 1170"/>
              <a:gd name="T14" fmla="*/ 2147483647 w 624"/>
              <a:gd name="T15" fmla="*/ 2147483647 h 1170"/>
              <a:gd name="T16" fmla="*/ 2147483647 w 624"/>
              <a:gd name="T17" fmla="*/ 2147483647 h 1170"/>
              <a:gd name="T18" fmla="*/ 2147483647 w 624"/>
              <a:gd name="T19" fmla="*/ 2147483647 h 1170"/>
              <a:gd name="T20" fmla="*/ 2147483647 w 624"/>
              <a:gd name="T21" fmla="*/ 2147483647 h 1170"/>
              <a:gd name="T22" fmla="*/ 2147483647 w 624"/>
              <a:gd name="T23" fmla="*/ 2147483647 h 1170"/>
              <a:gd name="T24" fmla="*/ 2147483647 w 624"/>
              <a:gd name="T25" fmla="*/ 2147483647 h 1170"/>
              <a:gd name="T26" fmla="*/ 2147483647 w 624"/>
              <a:gd name="T27" fmla="*/ 2147483647 h 1170"/>
              <a:gd name="T28" fmla="*/ 2147483647 w 624"/>
              <a:gd name="T29" fmla="*/ 2147483647 h 1170"/>
              <a:gd name="T30" fmla="*/ 2147483647 w 624"/>
              <a:gd name="T31" fmla="*/ 2147483647 h 1170"/>
              <a:gd name="T32" fmla="*/ 0 w 624"/>
              <a:gd name="T33" fmla="*/ 2147483647 h 1170"/>
              <a:gd name="T34" fmla="*/ 2147483647 w 624"/>
              <a:gd name="T35" fmla="*/ 2147483647 h 1170"/>
              <a:gd name="T36" fmla="*/ 2147483647 w 624"/>
              <a:gd name="T37" fmla="*/ 0 h 1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24"/>
              <a:gd name="T58" fmla="*/ 0 h 1170"/>
              <a:gd name="T59" fmla="*/ 624 w 624"/>
              <a:gd name="T60" fmla="*/ 1170 h 1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24" h="1170">
                <a:moveTo>
                  <a:pt x="600" y="0"/>
                </a:moveTo>
                <a:lnTo>
                  <a:pt x="558" y="0"/>
                </a:lnTo>
                <a:lnTo>
                  <a:pt x="522" y="0"/>
                </a:lnTo>
                <a:lnTo>
                  <a:pt x="480" y="6"/>
                </a:lnTo>
                <a:lnTo>
                  <a:pt x="444" y="12"/>
                </a:lnTo>
                <a:lnTo>
                  <a:pt x="402" y="18"/>
                </a:lnTo>
                <a:lnTo>
                  <a:pt x="366" y="24"/>
                </a:lnTo>
                <a:lnTo>
                  <a:pt x="324" y="36"/>
                </a:lnTo>
                <a:lnTo>
                  <a:pt x="288" y="48"/>
                </a:lnTo>
                <a:lnTo>
                  <a:pt x="252" y="60"/>
                </a:lnTo>
                <a:lnTo>
                  <a:pt x="210" y="72"/>
                </a:lnTo>
                <a:lnTo>
                  <a:pt x="174" y="84"/>
                </a:lnTo>
                <a:lnTo>
                  <a:pt x="138" y="102"/>
                </a:lnTo>
                <a:lnTo>
                  <a:pt x="102" y="120"/>
                </a:lnTo>
                <a:lnTo>
                  <a:pt x="66" y="138"/>
                </a:lnTo>
                <a:lnTo>
                  <a:pt x="36" y="156"/>
                </a:lnTo>
                <a:lnTo>
                  <a:pt x="0" y="180"/>
                </a:lnTo>
                <a:lnTo>
                  <a:pt x="624" y="1170"/>
                </a:lnTo>
                <a:lnTo>
                  <a:pt x="600" y="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4" name="Freeform 15"/>
          <p:cNvSpPr>
            <a:spLocks/>
          </p:cNvSpPr>
          <p:nvPr/>
        </p:nvSpPr>
        <p:spPr bwMode="auto">
          <a:xfrm>
            <a:off x="4848225" y="1200150"/>
            <a:ext cx="990600" cy="1857375"/>
          </a:xfrm>
          <a:custGeom>
            <a:avLst/>
            <a:gdLst>
              <a:gd name="T0" fmla="*/ 2147483647 w 104"/>
              <a:gd name="T1" fmla="*/ 0 h 195"/>
              <a:gd name="T2" fmla="*/ 2147483647 w 104"/>
              <a:gd name="T3" fmla="*/ 0 h 195"/>
              <a:gd name="T4" fmla="*/ 2147483647 w 104"/>
              <a:gd name="T5" fmla="*/ 0 h 195"/>
              <a:gd name="T6" fmla="*/ 2147483647 w 104"/>
              <a:gd name="T7" fmla="*/ 2147483647 h 195"/>
              <a:gd name="T8" fmla="*/ 2147483647 w 104"/>
              <a:gd name="T9" fmla="*/ 2147483647 h 195"/>
              <a:gd name="T10" fmla="*/ 2147483647 w 104"/>
              <a:gd name="T11" fmla="*/ 2147483647 h 195"/>
              <a:gd name="T12" fmla="*/ 2147483647 w 104"/>
              <a:gd name="T13" fmla="*/ 2147483647 h 195"/>
              <a:gd name="T14" fmla="*/ 2147483647 w 104"/>
              <a:gd name="T15" fmla="*/ 2147483647 h 195"/>
              <a:gd name="T16" fmla="*/ 2147483647 w 104"/>
              <a:gd name="T17" fmla="*/ 2147483647 h 195"/>
              <a:gd name="T18" fmla="*/ 2147483647 w 104"/>
              <a:gd name="T19" fmla="*/ 2147483647 h 195"/>
              <a:gd name="T20" fmla="*/ 2147483647 w 104"/>
              <a:gd name="T21" fmla="*/ 2147483647 h 195"/>
              <a:gd name="T22" fmla="*/ 2147483647 w 104"/>
              <a:gd name="T23" fmla="*/ 2147483647 h 195"/>
              <a:gd name="T24" fmla="*/ 2147483647 w 104"/>
              <a:gd name="T25" fmla="*/ 2147483647 h 195"/>
              <a:gd name="T26" fmla="*/ 2147483647 w 104"/>
              <a:gd name="T27" fmla="*/ 2147483647 h 195"/>
              <a:gd name="T28" fmla="*/ 2147483647 w 104"/>
              <a:gd name="T29" fmla="*/ 2147483647 h 195"/>
              <a:gd name="T30" fmla="*/ 2147483647 w 104"/>
              <a:gd name="T31" fmla="*/ 2147483647 h 195"/>
              <a:gd name="T32" fmla="*/ 0 w 104"/>
              <a:gd name="T33" fmla="*/ 2147483647 h 195"/>
              <a:gd name="T34" fmla="*/ 2147483647 w 104"/>
              <a:gd name="T35" fmla="*/ 2147483647 h 195"/>
              <a:gd name="T36" fmla="*/ 2147483647 w 104"/>
              <a:gd name="T37" fmla="*/ 0 h 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95"/>
              <a:gd name="T59" fmla="*/ 104 w 104"/>
              <a:gd name="T60" fmla="*/ 195 h 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95">
                <a:moveTo>
                  <a:pt x="100" y="0"/>
                </a:moveTo>
                <a:lnTo>
                  <a:pt x="93" y="0"/>
                </a:lnTo>
                <a:lnTo>
                  <a:pt x="87" y="0"/>
                </a:lnTo>
                <a:lnTo>
                  <a:pt x="80" y="1"/>
                </a:lnTo>
                <a:lnTo>
                  <a:pt x="74" y="2"/>
                </a:lnTo>
                <a:lnTo>
                  <a:pt x="67" y="3"/>
                </a:lnTo>
                <a:lnTo>
                  <a:pt x="61" y="4"/>
                </a:lnTo>
                <a:lnTo>
                  <a:pt x="54" y="6"/>
                </a:lnTo>
                <a:lnTo>
                  <a:pt x="48" y="8"/>
                </a:lnTo>
                <a:lnTo>
                  <a:pt x="42" y="10"/>
                </a:lnTo>
                <a:lnTo>
                  <a:pt x="35" y="12"/>
                </a:lnTo>
                <a:lnTo>
                  <a:pt x="29" y="14"/>
                </a:lnTo>
                <a:lnTo>
                  <a:pt x="23" y="17"/>
                </a:lnTo>
                <a:lnTo>
                  <a:pt x="17" y="20"/>
                </a:lnTo>
                <a:lnTo>
                  <a:pt x="11" y="23"/>
                </a:lnTo>
                <a:lnTo>
                  <a:pt x="6" y="26"/>
                </a:lnTo>
                <a:lnTo>
                  <a:pt x="0" y="30"/>
                </a:lnTo>
                <a:lnTo>
                  <a:pt x="104" y="195"/>
                </a:lnTo>
                <a:lnTo>
                  <a:pt x="1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5" name="Line 16"/>
          <p:cNvSpPr>
            <a:spLocks noChangeShapeType="1"/>
          </p:cNvSpPr>
          <p:nvPr/>
        </p:nvSpPr>
        <p:spPr bwMode="auto">
          <a:xfrm flipH="1" flipV="1">
            <a:off x="5276850" y="1181100"/>
            <a:ext cx="2857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6" name="Rectangle 17"/>
          <p:cNvSpPr>
            <a:spLocks noChangeArrowheads="1"/>
          </p:cNvSpPr>
          <p:nvPr/>
        </p:nvSpPr>
        <p:spPr bwMode="auto">
          <a:xfrm>
            <a:off x="4381500" y="1028700"/>
            <a:ext cx="828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Johns Hopkins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7" name="Freeform 18"/>
          <p:cNvSpPr>
            <a:spLocks/>
          </p:cNvSpPr>
          <p:nvPr/>
        </p:nvSpPr>
        <p:spPr bwMode="auto">
          <a:xfrm>
            <a:off x="4048125" y="1485900"/>
            <a:ext cx="1790700" cy="1571625"/>
          </a:xfrm>
          <a:custGeom>
            <a:avLst/>
            <a:gdLst>
              <a:gd name="T0" fmla="*/ 2147483647 w 1128"/>
              <a:gd name="T1" fmla="*/ 0 h 990"/>
              <a:gd name="T2" fmla="*/ 2147483647 w 1128"/>
              <a:gd name="T3" fmla="*/ 2147483647 h 990"/>
              <a:gd name="T4" fmla="*/ 2147483647 w 1128"/>
              <a:gd name="T5" fmla="*/ 2147483647 h 990"/>
              <a:gd name="T6" fmla="*/ 2147483647 w 1128"/>
              <a:gd name="T7" fmla="*/ 2147483647 h 990"/>
              <a:gd name="T8" fmla="*/ 2147483647 w 1128"/>
              <a:gd name="T9" fmla="*/ 2147483647 h 990"/>
              <a:gd name="T10" fmla="*/ 2147483647 w 1128"/>
              <a:gd name="T11" fmla="*/ 2147483647 h 990"/>
              <a:gd name="T12" fmla="*/ 2147483647 w 1128"/>
              <a:gd name="T13" fmla="*/ 2147483647 h 990"/>
              <a:gd name="T14" fmla="*/ 2147483647 w 1128"/>
              <a:gd name="T15" fmla="*/ 2147483647 h 990"/>
              <a:gd name="T16" fmla="*/ 2147483647 w 1128"/>
              <a:gd name="T17" fmla="*/ 2147483647 h 990"/>
              <a:gd name="T18" fmla="*/ 2147483647 w 1128"/>
              <a:gd name="T19" fmla="*/ 2147483647 h 990"/>
              <a:gd name="T20" fmla="*/ 2147483647 w 1128"/>
              <a:gd name="T21" fmla="*/ 2147483647 h 990"/>
              <a:gd name="T22" fmla="*/ 2147483647 w 1128"/>
              <a:gd name="T23" fmla="*/ 2147483647 h 990"/>
              <a:gd name="T24" fmla="*/ 2147483647 w 1128"/>
              <a:gd name="T25" fmla="*/ 2147483647 h 990"/>
              <a:gd name="T26" fmla="*/ 2147483647 w 1128"/>
              <a:gd name="T27" fmla="*/ 2147483647 h 990"/>
              <a:gd name="T28" fmla="*/ 2147483647 w 1128"/>
              <a:gd name="T29" fmla="*/ 2147483647 h 990"/>
              <a:gd name="T30" fmla="*/ 2147483647 w 1128"/>
              <a:gd name="T31" fmla="*/ 2147483647 h 990"/>
              <a:gd name="T32" fmla="*/ 2147483647 w 1128"/>
              <a:gd name="T33" fmla="*/ 2147483647 h 990"/>
              <a:gd name="T34" fmla="*/ 2147483647 w 1128"/>
              <a:gd name="T35" fmla="*/ 2147483647 h 990"/>
              <a:gd name="T36" fmla="*/ 2147483647 w 1128"/>
              <a:gd name="T37" fmla="*/ 2147483647 h 990"/>
              <a:gd name="T38" fmla="*/ 2147483647 w 1128"/>
              <a:gd name="T39" fmla="*/ 2147483647 h 990"/>
              <a:gd name="T40" fmla="*/ 2147483647 w 1128"/>
              <a:gd name="T41" fmla="*/ 2147483647 h 990"/>
              <a:gd name="T42" fmla="*/ 2147483647 w 1128"/>
              <a:gd name="T43" fmla="*/ 2147483647 h 990"/>
              <a:gd name="T44" fmla="*/ 0 w 1128"/>
              <a:gd name="T45" fmla="*/ 2147483647 h 990"/>
              <a:gd name="T46" fmla="*/ 2147483647 w 1128"/>
              <a:gd name="T47" fmla="*/ 2147483647 h 990"/>
              <a:gd name="T48" fmla="*/ 2147483647 w 1128"/>
              <a:gd name="T49" fmla="*/ 0 h 9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8"/>
              <a:gd name="T76" fmla="*/ 0 h 990"/>
              <a:gd name="T77" fmla="*/ 1128 w 1128"/>
              <a:gd name="T78" fmla="*/ 990 h 9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8" h="990">
                <a:moveTo>
                  <a:pt x="504" y="0"/>
                </a:moveTo>
                <a:lnTo>
                  <a:pt x="468" y="18"/>
                </a:lnTo>
                <a:lnTo>
                  <a:pt x="438" y="42"/>
                </a:lnTo>
                <a:lnTo>
                  <a:pt x="408" y="66"/>
                </a:lnTo>
                <a:lnTo>
                  <a:pt x="378" y="90"/>
                </a:lnTo>
                <a:lnTo>
                  <a:pt x="348" y="114"/>
                </a:lnTo>
                <a:lnTo>
                  <a:pt x="318" y="138"/>
                </a:lnTo>
                <a:lnTo>
                  <a:pt x="294" y="168"/>
                </a:lnTo>
                <a:lnTo>
                  <a:pt x="264" y="198"/>
                </a:lnTo>
                <a:lnTo>
                  <a:pt x="240" y="222"/>
                </a:lnTo>
                <a:lnTo>
                  <a:pt x="216" y="252"/>
                </a:lnTo>
                <a:lnTo>
                  <a:pt x="192" y="288"/>
                </a:lnTo>
                <a:lnTo>
                  <a:pt x="168" y="318"/>
                </a:lnTo>
                <a:lnTo>
                  <a:pt x="144" y="348"/>
                </a:lnTo>
                <a:lnTo>
                  <a:pt x="126" y="384"/>
                </a:lnTo>
                <a:lnTo>
                  <a:pt x="108" y="414"/>
                </a:lnTo>
                <a:lnTo>
                  <a:pt x="90" y="450"/>
                </a:lnTo>
                <a:lnTo>
                  <a:pt x="72" y="486"/>
                </a:lnTo>
                <a:lnTo>
                  <a:pt x="54" y="522"/>
                </a:lnTo>
                <a:lnTo>
                  <a:pt x="36" y="558"/>
                </a:lnTo>
                <a:lnTo>
                  <a:pt x="24" y="594"/>
                </a:lnTo>
                <a:lnTo>
                  <a:pt x="12" y="630"/>
                </a:lnTo>
                <a:lnTo>
                  <a:pt x="0" y="666"/>
                </a:lnTo>
                <a:lnTo>
                  <a:pt x="1128" y="990"/>
                </a:lnTo>
                <a:lnTo>
                  <a:pt x="504" y="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8" name="Freeform 19"/>
          <p:cNvSpPr>
            <a:spLocks/>
          </p:cNvSpPr>
          <p:nvPr/>
        </p:nvSpPr>
        <p:spPr bwMode="auto">
          <a:xfrm>
            <a:off x="4048125" y="1485900"/>
            <a:ext cx="1790700" cy="1571625"/>
          </a:xfrm>
          <a:custGeom>
            <a:avLst/>
            <a:gdLst>
              <a:gd name="T0" fmla="*/ 2147483647 w 188"/>
              <a:gd name="T1" fmla="*/ 0 h 165"/>
              <a:gd name="T2" fmla="*/ 2147483647 w 188"/>
              <a:gd name="T3" fmla="*/ 2147483647 h 165"/>
              <a:gd name="T4" fmla="*/ 2147483647 w 188"/>
              <a:gd name="T5" fmla="*/ 2147483647 h 165"/>
              <a:gd name="T6" fmla="*/ 2147483647 w 188"/>
              <a:gd name="T7" fmla="*/ 2147483647 h 165"/>
              <a:gd name="T8" fmla="*/ 2147483647 w 188"/>
              <a:gd name="T9" fmla="*/ 2147483647 h 165"/>
              <a:gd name="T10" fmla="*/ 2147483647 w 188"/>
              <a:gd name="T11" fmla="*/ 2147483647 h 165"/>
              <a:gd name="T12" fmla="*/ 2147483647 w 188"/>
              <a:gd name="T13" fmla="*/ 2147483647 h 165"/>
              <a:gd name="T14" fmla="*/ 2147483647 w 188"/>
              <a:gd name="T15" fmla="*/ 2147483647 h 165"/>
              <a:gd name="T16" fmla="*/ 2147483647 w 188"/>
              <a:gd name="T17" fmla="*/ 2147483647 h 165"/>
              <a:gd name="T18" fmla="*/ 2147483647 w 188"/>
              <a:gd name="T19" fmla="*/ 2147483647 h 165"/>
              <a:gd name="T20" fmla="*/ 2147483647 w 188"/>
              <a:gd name="T21" fmla="*/ 2147483647 h 165"/>
              <a:gd name="T22" fmla="*/ 2147483647 w 188"/>
              <a:gd name="T23" fmla="*/ 2147483647 h 165"/>
              <a:gd name="T24" fmla="*/ 2147483647 w 188"/>
              <a:gd name="T25" fmla="*/ 2147483647 h 165"/>
              <a:gd name="T26" fmla="*/ 2147483647 w 188"/>
              <a:gd name="T27" fmla="*/ 2147483647 h 165"/>
              <a:gd name="T28" fmla="*/ 2147483647 w 188"/>
              <a:gd name="T29" fmla="*/ 2147483647 h 165"/>
              <a:gd name="T30" fmla="*/ 2147483647 w 188"/>
              <a:gd name="T31" fmla="*/ 2147483647 h 165"/>
              <a:gd name="T32" fmla="*/ 2147483647 w 188"/>
              <a:gd name="T33" fmla="*/ 2147483647 h 165"/>
              <a:gd name="T34" fmla="*/ 2147483647 w 188"/>
              <a:gd name="T35" fmla="*/ 2147483647 h 165"/>
              <a:gd name="T36" fmla="*/ 2147483647 w 188"/>
              <a:gd name="T37" fmla="*/ 2147483647 h 165"/>
              <a:gd name="T38" fmla="*/ 2147483647 w 188"/>
              <a:gd name="T39" fmla="*/ 2147483647 h 165"/>
              <a:gd name="T40" fmla="*/ 2147483647 w 188"/>
              <a:gd name="T41" fmla="*/ 2147483647 h 165"/>
              <a:gd name="T42" fmla="*/ 2147483647 w 188"/>
              <a:gd name="T43" fmla="*/ 2147483647 h 165"/>
              <a:gd name="T44" fmla="*/ 0 w 188"/>
              <a:gd name="T45" fmla="*/ 2147483647 h 165"/>
              <a:gd name="T46" fmla="*/ 2147483647 w 188"/>
              <a:gd name="T47" fmla="*/ 2147483647 h 165"/>
              <a:gd name="T48" fmla="*/ 2147483647 w 188"/>
              <a:gd name="T49" fmla="*/ 0 h 1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8"/>
              <a:gd name="T76" fmla="*/ 0 h 165"/>
              <a:gd name="T77" fmla="*/ 188 w 188"/>
              <a:gd name="T78" fmla="*/ 165 h 1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8" h="165">
                <a:moveTo>
                  <a:pt x="84" y="0"/>
                </a:moveTo>
                <a:lnTo>
                  <a:pt x="78" y="3"/>
                </a:lnTo>
                <a:lnTo>
                  <a:pt x="73" y="7"/>
                </a:lnTo>
                <a:lnTo>
                  <a:pt x="68" y="11"/>
                </a:lnTo>
                <a:lnTo>
                  <a:pt x="63" y="15"/>
                </a:lnTo>
                <a:lnTo>
                  <a:pt x="58" y="19"/>
                </a:lnTo>
                <a:lnTo>
                  <a:pt x="53" y="23"/>
                </a:lnTo>
                <a:lnTo>
                  <a:pt x="49" y="28"/>
                </a:lnTo>
                <a:lnTo>
                  <a:pt x="44" y="33"/>
                </a:lnTo>
                <a:lnTo>
                  <a:pt x="40" y="37"/>
                </a:lnTo>
                <a:lnTo>
                  <a:pt x="36" y="42"/>
                </a:lnTo>
                <a:lnTo>
                  <a:pt x="32" y="48"/>
                </a:lnTo>
                <a:lnTo>
                  <a:pt x="28" y="53"/>
                </a:lnTo>
                <a:lnTo>
                  <a:pt x="24" y="58"/>
                </a:lnTo>
                <a:lnTo>
                  <a:pt x="21" y="64"/>
                </a:lnTo>
                <a:lnTo>
                  <a:pt x="18" y="69"/>
                </a:lnTo>
                <a:lnTo>
                  <a:pt x="15" y="75"/>
                </a:lnTo>
                <a:lnTo>
                  <a:pt x="12" y="81"/>
                </a:lnTo>
                <a:lnTo>
                  <a:pt x="9" y="87"/>
                </a:lnTo>
                <a:lnTo>
                  <a:pt x="6" y="93"/>
                </a:lnTo>
                <a:lnTo>
                  <a:pt x="4" y="99"/>
                </a:lnTo>
                <a:lnTo>
                  <a:pt x="2" y="105"/>
                </a:lnTo>
                <a:lnTo>
                  <a:pt x="0" y="111"/>
                </a:lnTo>
                <a:lnTo>
                  <a:pt x="188" y="165"/>
                </a:lnTo>
                <a:lnTo>
                  <a:pt x="8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59" name="Line 20"/>
          <p:cNvSpPr>
            <a:spLocks noChangeShapeType="1"/>
          </p:cNvSpPr>
          <p:nvPr/>
        </p:nvSpPr>
        <p:spPr bwMode="auto">
          <a:xfrm flipH="1" flipV="1">
            <a:off x="4276725" y="1885950"/>
            <a:ext cx="7620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0" name="Rectangle 21"/>
          <p:cNvSpPr>
            <a:spLocks noChangeArrowheads="1"/>
          </p:cNvSpPr>
          <p:nvPr/>
        </p:nvSpPr>
        <p:spPr bwMode="auto">
          <a:xfrm>
            <a:off x="3714750" y="1771650"/>
            <a:ext cx="4460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FHCRC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1" name="Freeform 22"/>
          <p:cNvSpPr>
            <a:spLocks/>
          </p:cNvSpPr>
          <p:nvPr/>
        </p:nvSpPr>
        <p:spPr bwMode="auto">
          <a:xfrm>
            <a:off x="4019550" y="2543175"/>
            <a:ext cx="1819275" cy="514350"/>
          </a:xfrm>
          <a:custGeom>
            <a:avLst/>
            <a:gdLst>
              <a:gd name="T0" fmla="*/ 2147483647 w 1146"/>
              <a:gd name="T1" fmla="*/ 0 h 324"/>
              <a:gd name="T2" fmla="*/ 0 w 1146"/>
              <a:gd name="T3" fmla="*/ 2147483647 h 324"/>
              <a:gd name="T4" fmla="*/ 2147483647 w 1146"/>
              <a:gd name="T5" fmla="*/ 2147483647 h 324"/>
              <a:gd name="T6" fmla="*/ 2147483647 w 1146"/>
              <a:gd name="T7" fmla="*/ 0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1146"/>
              <a:gd name="T13" fmla="*/ 0 h 324"/>
              <a:gd name="T14" fmla="*/ 1146 w 1146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6" h="324">
                <a:moveTo>
                  <a:pt x="18" y="0"/>
                </a:moveTo>
                <a:lnTo>
                  <a:pt x="0" y="66"/>
                </a:lnTo>
                <a:lnTo>
                  <a:pt x="1146" y="324"/>
                </a:lnTo>
                <a:lnTo>
                  <a:pt x="18" y="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2" name="Freeform 23"/>
          <p:cNvSpPr>
            <a:spLocks/>
          </p:cNvSpPr>
          <p:nvPr/>
        </p:nvSpPr>
        <p:spPr bwMode="auto">
          <a:xfrm>
            <a:off x="4019550" y="2543175"/>
            <a:ext cx="1819275" cy="514350"/>
          </a:xfrm>
          <a:custGeom>
            <a:avLst/>
            <a:gdLst>
              <a:gd name="T0" fmla="*/ 2147483647 w 191"/>
              <a:gd name="T1" fmla="*/ 0 h 54"/>
              <a:gd name="T2" fmla="*/ 0 w 191"/>
              <a:gd name="T3" fmla="*/ 2147483647 h 54"/>
              <a:gd name="T4" fmla="*/ 2147483647 w 191"/>
              <a:gd name="T5" fmla="*/ 2147483647 h 54"/>
              <a:gd name="T6" fmla="*/ 2147483647 w 191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91"/>
              <a:gd name="T13" fmla="*/ 0 h 54"/>
              <a:gd name="T14" fmla="*/ 191 w 191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" h="54">
                <a:moveTo>
                  <a:pt x="3" y="0"/>
                </a:moveTo>
                <a:lnTo>
                  <a:pt x="0" y="11"/>
                </a:lnTo>
                <a:lnTo>
                  <a:pt x="191" y="54"/>
                </a:lnTo>
                <a:lnTo>
                  <a:pt x="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3" name="Line 24"/>
          <p:cNvSpPr>
            <a:spLocks noChangeShapeType="1"/>
          </p:cNvSpPr>
          <p:nvPr/>
        </p:nvSpPr>
        <p:spPr bwMode="auto">
          <a:xfrm flipH="1" flipV="1">
            <a:off x="3943350" y="2571750"/>
            <a:ext cx="952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4" name="Rectangle 25"/>
          <p:cNvSpPr>
            <a:spLocks noChangeArrowheads="1"/>
          </p:cNvSpPr>
          <p:nvPr/>
        </p:nvSpPr>
        <p:spPr bwMode="auto">
          <a:xfrm>
            <a:off x="3457575" y="2476500"/>
            <a:ext cx="358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Baylor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5" name="Freeform 26"/>
          <p:cNvSpPr>
            <a:spLocks/>
          </p:cNvSpPr>
          <p:nvPr/>
        </p:nvSpPr>
        <p:spPr bwMode="auto">
          <a:xfrm>
            <a:off x="3981450" y="2647950"/>
            <a:ext cx="1857375" cy="552450"/>
          </a:xfrm>
          <a:custGeom>
            <a:avLst/>
            <a:gdLst>
              <a:gd name="T0" fmla="*/ 2147483647 w 1170"/>
              <a:gd name="T1" fmla="*/ 0 h 348"/>
              <a:gd name="T2" fmla="*/ 2147483647 w 1170"/>
              <a:gd name="T3" fmla="*/ 2147483647 h 348"/>
              <a:gd name="T4" fmla="*/ 2147483647 w 1170"/>
              <a:gd name="T5" fmla="*/ 2147483647 h 348"/>
              <a:gd name="T6" fmla="*/ 2147483647 w 1170"/>
              <a:gd name="T7" fmla="*/ 2147483647 h 348"/>
              <a:gd name="T8" fmla="*/ 0 w 1170"/>
              <a:gd name="T9" fmla="*/ 2147483647 h 348"/>
              <a:gd name="T10" fmla="*/ 0 w 1170"/>
              <a:gd name="T11" fmla="*/ 2147483647 h 348"/>
              <a:gd name="T12" fmla="*/ 0 w 1170"/>
              <a:gd name="T13" fmla="*/ 2147483647 h 348"/>
              <a:gd name="T14" fmla="*/ 0 w 1170"/>
              <a:gd name="T15" fmla="*/ 2147483647 h 348"/>
              <a:gd name="T16" fmla="*/ 0 w 1170"/>
              <a:gd name="T17" fmla="*/ 2147483647 h 348"/>
              <a:gd name="T18" fmla="*/ 2147483647 w 1170"/>
              <a:gd name="T19" fmla="*/ 2147483647 h 348"/>
              <a:gd name="T20" fmla="*/ 2147483647 w 1170"/>
              <a:gd name="T21" fmla="*/ 0 h 3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348"/>
              <a:gd name="T35" fmla="*/ 1170 w 1170"/>
              <a:gd name="T36" fmla="*/ 348 h 3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348">
                <a:moveTo>
                  <a:pt x="24" y="0"/>
                </a:moveTo>
                <a:lnTo>
                  <a:pt x="18" y="42"/>
                </a:lnTo>
                <a:lnTo>
                  <a:pt x="12" y="84"/>
                </a:lnTo>
                <a:lnTo>
                  <a:pt x="6" y="126"/>
                </a:lnTo>
                <a:lnTo>
                  <a:pt x="0" y="174"/>
                </a:lnTo>
                <a:lnTo>
                  <a:pt x="0" y="216"/>
                </a:lnTo>
                <a:lnTo>
                  <a:pt x="0" y="258"/>
                </a:lnTo>
                <a:lnTo>
                  <a:pt x="0" y="300"/>
                </a:lnTo>
                <a:lnTo>
                  <a:pt x="0" y="348"/>
                </a:lnTo>
                <a:lnTo>
                  <a:pt x="1170" y="258"/>
                </a:lnTo>
                <a:lnTo>
                  <a:pt x="24" y="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6" name="Freeform 27"/>
          <p:cNvSpPr>
            <a:spLocks/>
          </p:cNvSpPr>
          <p:nvPr/>
        </p:nvSpPr>
        <p:spPr bwMode="auto">
          <a:xfrm>
            <a:off x="3981450" y="2647950"/>
            <a:ext cx="1857375" cy="552450"/>
          </a:xfrm>
          <a:custGeom>
            <a:avLst/>
            <a:gdLst>
              <a:gd name="T0" fmla="*/ 2147483647 w 195"/>
              <a:gd name="T1" fmla="*/ 0 h 58"/>
              <a:gd name="T2" fmla="*/ 2147483647 w 195"/>
              <a:gd name="T3" fmla="*/ 2147483647 h 58"/>
              <a:gd name="T4" fmla="*/ 2147483647 w 195"/>
              <a:gd name="T5" fmla="*/ 2147483647 h 58"/>
              <a:gd name="T6" fmla="*/ 2147483647 w 195"/>
              <a:gd name="T7" fmla="*/ 2147483647 h 58"/>
              <a:gd name="T8" fmla="*/ 0 w 195"/>
              <a:gd name="T9" fmla="*/ 2147483647 h 58"/>
              <a:gd name="T10" fmla="*/ 0 w 195"/>
              <a:gd name="T11" fmla="*/ 2147483647 h 58"/>
              <a:gd name="T12" fmla="*/ 0 w 195"/>
              <a:gd name="T13" fmla="*/ 2147483647 h 58"/>
              <a:gd name="T14" fmla="*/ 0 w 195"/>
              <a:gd name="T15" fmla="*/ 2147483647 h 58"/>
              <a:gd name="T16" fmla="*/ 0 w 195"/>
              <a:gd name="T17" fmla="*/ 2147483647 h 58"/>
              <a:gd name="T18" fmla="*/ 2147483647 w 195"/>
              <a:gd name="T19" fmla="*/ 2147483647 h 58"/>
              <a:gd name="T20" fmla="*/ 2147483647 w 195"/>
              <a:gd name="T21" fmla="*/ 0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5"/>
              <a:gd name="T34" fmla="*/ 0 h 58"/>
              <a:gd name="T35" fmla="*/ 195 w 195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5" h="58">
                <a:moveTo>
                  <a:pt x="4" y="0"/>
                </a:moveTo>
                <a:lnTo>
                  <a:pt x="3" y="7"/>
                </a:lnTo>
                <a:lnTo>
                  <a:pt x="2" y="14"/>
                </a:lnTo>
                <a:lnTo>
                  <a:pt x="1" y="21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0" y="58"/>
                </a:lnTo>
                <a:lnTo>
                  <a:pt x="195" y="43"/>
                </a:lnTo>
                <a:lnTo>
                  <a:pt x="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7" name="Line 28"/>
          <p:cNvSpPr>
            <a:spLocks noChangeShapeType="1"/>
          </p:cNvSpPr>
          <p:nvPr/>
        </p:nvSpPr>
        <p:spPr bwMode="auto">
          <a:xfrm flipH="1" flipV="1">
            <a:off x="3886200" y="2914650"/>
            <a:ext cx="952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8" name="Rectangle 29"/>
          <p:cNvSpPr>
            <a:spLocks noChangeArrowheads="1"/>
          </p:cNvSpPr>
          <p:nvPr/>
        </p:nvSpPr>
        <p:spPr bwMode="auto">
          <a:xfrm>
            <a:off x="2990850" y="2838450"/>
            <a:ext cx="773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MD Anderson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9" name="Freeform 30"/>
          <p:cNvSpPr>
            <a:spLocks/>
          </p:cNvSpPr>
          <p:nvPr/>
        </p:nvSpPr>
        <p:spPr bwMode="auto">
          <a:xfrm>
            <a:off x="3981450" y="3057525"/>
            <a:ext cx="1857375" cy="161925"/>
          </a:xfrm>
          <a:custGeom>
            <a:avLst/>
            <a:gdLst>
              <a:gd name="T0" fmla="*/ 0 w 1170"/>
              <a:gd name="T1" fmla="*/ 2147483647 h 102"/>
              <a:gd name="T2" fmla="*/ 0 w 1170"/>
              <a:gd name="T3" fmla="*/ 2147483647 h 102"/>
              <a:gd name="T4" fmla="*/ 2147483647 w 1170"/>
              <a:gd name="T5" fmla="*/ 0 h 102"/>
              <a:gd name="T6" fmla="*/ 0 w 1170"/>
              <a:gd name="T7" fmla="*/ 2147483647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1170"/>
              <a:gd name="T13" fmla="*/ 0 h 102"/>
              <a:gd name="T14" fmla="*/ 1170 w 1170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" h="102">
                <a:moveTo>
                  <a:pt x="0" y="90"/>
                </a:moveTo>
                <a:lnTo>
                  <a:pt x="0" y="102"/>
                </a:lnTo>
                <a:lnTo>
                  <a:pt x="117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0" name="Freeform 31"/>
          <p:cNvSpPr>
            <a:spLocks/>
          </p:cNvSpPr>
          <p:nvPr/>
        </p:nvSpPr>
        <p:spPr bwMode="auto">
          <a:xfrm>
            <a:off x="3981450" y="3057525"/>
            <a:ext cx="1857375" cy="161925"/>
          </a:xfrm>
          <a:custGeom>
            <a:avLst/>
            <a:gdLst>
              <a:gd name="T0" fmla="*/ 0 w 195"/>
              <a:gd name="T1" fmla="*/ 2147483647 h 17"/>
              <a:gd name="T2" fmla="*/ 0 w 195"/>
              <a:gd name="T3" fmla="*/ 2147483647 h 17"/>
              <a:gd name="T4" fmla="*/ 2147483647 w 195"/>
              <a:gd name="T5" fmla="*/ 0 h 17"/>
              <a:gd name="T6" fmla="*/ 0 w 195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17"/>
              <a:gd name="T14" fmla="*/ 195 w 195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17">
                <a:moveTo>
                  <a:pt x="0" y="15"/>
                </a:moveTo>
                <a:lnTo>
                  <a:pt x="0" y="17"/>
                </a:lnTo>
                <a:lnTo>
                  <a:pt x="195" y="0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1" name="Line 32"/>
          <p:cNvSpPr>
            <a:spLocks noChangeShapeType="1"/>
          </p:cNvSpPr>
          <p:nvPr/>
        </p:nvSpPr>
        <p:spPr bwMode="auto">
          <a:xfrm flipH="1">
            <a:off x="3886200" y="3209925"/>
            <a:ext cx="952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2" name="Rectangle 33"/>
          <p:cNvSpPr>
            <a:spLocks noChangeArrowheads="1"/>
          </p:cNvSpPr>
          <p:nvPr/>
        </p:nvSpPr>
        <p:spPr bwMode="auto">
          <a:xfrm>
            <a:off x="2876550" y="3162300"/>
            <a:ext cx="890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UT San Antonio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3" name="Freeform 34"/>
          <p:cNvSpPr>
            <a:spLocks/>
          </p:cNvSpPr>
          <p:nvPr/>
        </p:nvSpPr>
        <p:spPr bwMode="auto">
          <a:xfrm>
            <a:off x="3981450" y="3057525"/>
            <a:ext cx="1857375" cy="752475"/>
          </a:xfrm>
          <a:custGeom>
            <a:avLst/>
            <a:gdLst>
              <a:gd name="T0" fmla="*/ 0 w 1170"/>
              <a:gd name="T1" fmla="*/ 2147483647 h 474"/>
              <a:gd name="T2" fmla="*/ 2147483647 w 1170"/>
              <a:gd name="T3" fmla="*/ 2147483647 h 474"/>
              <a:gd name="T4" fmla="*/ 2147483647 w 1170"/>
              <a:gd name="T5" fmla="*/ 2147483647 h 474"/>
              <a:gd name="T6" fmla="*/ 2147483647 w 1170"/>
              <a:gd name="T7" fmla="*/ 2147483647 h 474"/>
              <a:gd name="T8" fmla="*/ 2147483647 w 1170"/>
              <a:gd name="T9" fmla="*/ 2147483647 h 474"/>
              <a:gd name="T10" fmla="*/ 2147483647 w 1170"/>
              <a:gd name="T11" fmla="*/ 2147483647 h 474"/>
              <a:gd name="T12" fmla="*/ 2147483647 w 1170"/>
              <a:gd name="T13" fmla="*/ 2147483647 h 474"/>
              <a:gd name="T14" fmla="*/ 2147483647 w 1170"/>
              <a:gd name="T15" fmla="*/ 2147483647 h 474"/>
              <a:gd name="T16" fmla="*/ 2147483647 w 1170"/>
              <a:gd name="T17" fmla="*/ 2147483647 h 474"/>
              <a:gd name="T18" fmla="*/ 2147483647 w 1170"/>
              <a:gd name="T19" fmla="*/ 2147483647 h 474"/>
              <a:gd name="T20" fmla="*/ 2147483647 w 1170"/>
              <a:gd name="T21" fmla="*/ 0 h 474"/>
              <a:gd name="T22" fmla="*/ 0 w 1170"/>
              <a:gd name="T23" fmla="*/ 2147483647 h 4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0"/>
              <a:gd name="T37" fmla="*/ 0 h 474"/>
              <a:gd name="T38" fmla="*/ 1170 w 1170"/>
              <a:gd name="T39" fmla="*/ 474 h 4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0" h="474">
                <a:moveTo>
                  <a:pt x="0" y="102"/>
                </a:moveTo>
                <a:lnTo>
                  <a:pt x="6" y="144"/>
                </a:lnTo>
                <a:lnTo>
                  <a:pt x="12" y="192"/>
                </a:lnTo>
                <a:lnTo>
                  <a:pt x="18" y="234"/>
                </a:lnTo>
                <a:lnTo>
                  <a:pt x="30" y="276"/>
                </a:lnTo>
                <a:lnTo>
                  <a:pt x="42" y="312"/>
                </a:lnTo>
                <a:lnTo>
                  <a:pt x="54" y="354"/>
                </a:lnTo>
                <a:lnTo>
                  <a:pt x="66" y="396"/>
                </a:lnTo>
                <a:lnTo>
                  <a:pt x="84" y="438"/>
                </a:lnTo>
                <a:lnTo>
                  <a:pt x="96" y="474"/>
                </a:lnTo>
                <a:lnTo>
                  <a:pt x="1170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4" name="Freeform 35"/>
          <p:cNvSpPr>
            <a:spLocks/>
          </p:cNvSpPr>
          <p:nvPr/>
        </p:nvSpPr>
        <p:spPr bwMode="auto">
          <a:xfrm>
            <a:off x="3981450" y="3057525"/>
            <a:ext cx="1857375" cy="752475"/>
          </a:xfrm>
          <a:custGeom>
            <a:avLst/>
            <a:gdLst>
              <a:gd name="T0" fmla="*/ 0 w 195"/>
              <a:gd name="T1" fmla="*/ 2147483647 h 79"/>
              <a:gd name="T2" fmla="*/ 2147483647 w 195"/>
              <a:gd name="T3" fmla="*/ 2147483647 h 79"/>
              <a:gd name="T4" fmla="*/ 2147483647 w 195"/>
              <a:gd name="T5" fmla="*/ 2147483647 h 79"/>
              <a:gd name="T6" fmla="*/ 2147483647 w 195"/>
              <a:gd name="T7" fmla="*/ 2147483647 h 79"/>
              <a:gd name="T8" fmla="*/ 2147483647 w 195"/>
              <a:gd name="T9" fmla="*/ 2147483647 h 79"/>
              <a:gd name="T10" fmla="*/ 2147483647 w 195"/>
              <a:gd name="T11" fmla="*/ 2147483647 h 79"/>
              <a:gd name="T12" fmla="*/ 2147483647 w 195"/>
              <a:gd name="T13" fmla="*/ 2147483647 h 79"/>
              <a:gd name="T14" fmla="*/ 2147483647 w 195"/>
              <a:gd name="T15" fmla="*/ 2147483647 h 79"/>
              <a:gd name="T16" fmla="*/ 2147483647 w 195"/>
              <a:gd name="T17" fmla="*/ 2147483647 h 79"/>
              <a:gd name="T18" fmla="*/ 2147483647 w 195"/>
              <a:gd name="T19" fmla="*/ 2147483647 h 79"/>
              <a:gd name="T20" fmla="*/ 2147483647 w 195"/>
              <a:gd name="T21" fmla="*/ 0 h 79"/>
              <a:gd name="T22" fmla="*/ 0 w 195"/>
              <a:gd name="T23" fmla="*/ 2147483647 h 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5"/>
              <a:gd name="T37" fmla="*/ 0 h 79"/>
              <a:gd name="T38" fmla="*/ 195 w 195"/>
              <a:gd name="T39" fmla="*/ 79 h 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5" h="79">
                <a:moveTo>
                  <a:pt x="0" y="17"/>
                </a:moveTo>
                <a:lnTo>
                  <a:pt x="1" y="24"/>
                </a:lnTo>
                <a:lnTo>
                  <a:pt x="2" y="32"/>
                </a:lnTo>
                <a:lnTo>
                  <a:pt x="3" y="39"/>
                </a:lnTo>
                <a:lnTo>
                  <a:pt x="5" y="46"/>
                </a:lnTo>
                <a:lnTo>
                  <a:pt x="7" y="52"/>
                </a:lnTo>
                <a:lnTo>
                  <a:pt x="9" y="59"/>
                </a:lnTo>
                <a:lnTo>
                  <a:pt x="11" y="66"/>
                </a:lnTo>
                <a:lnTo>
                  <a:pt x="14" y="73"/>
                </a:lnTo>
                <a:lnTo>
                  <a:pt x="16" y="79"/>
                </a:lnTo>
                <a:lnTo>
                  <a:pt x="195" y="0"/>
                </a:lnTo>
                <a:lnTo>
                  <a:pt x="0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5" name="Line 36"/>
          <p:cNvSpPr>
            <a:spLocks noChangeShapeType="1"/>
          </p:cNvSpPr>
          <p:nvPr/>
        </p:nvSpPr>
        <p:spPr bwMode="auto">
          <a:xfrm flipH="1">
            <a:off x="3943350" y="3524250"/>
            <a:ext cx="952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6" name="Rectangle 37"/>
          <p:cNvSpPr>
            <a:spLocks noChangeArrowheads="1"/>
          </p:cNvSpPr>
          <p:nvPr/>
        </p:nvSpPr>
        <p:spPr bwMode="auto">
          <a:xfrm>
            <a:off x="2847975" y="3505200"/>
            <a:ext cx="9763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UT Southwestern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7" name="Freeform 38"/>
          <p:cNvSpPr>
            <a:spLocks/>
          </p:cNvSpPr>
          <p:nvPr/>
        </p:nvSpPr>
        <p:spPr bwMode="auto">
          <a:xfrm>
            <a:off x="4133850" y="3057525"/>
            <a:ext cx="1704975" cy="1247775"/>
          </a:xfrm>
          <a:custGeom>
            <a:avLst/>
            <a:gdLst>
              <a:gd name="T0" fmla="*/ 0 w 1074"/>
              <a:gd name="T1" fmla="*/ 2147483647 h 786"/>
              <a:gd name="T2" fmla="*/ 2147483647 w 1074"/>
              <a:gd name="T3" fmla="*/ 2147483647 h 786"/>
              <a:gd name="T4" fmla="*/ 2147483647 w 1074"/>
              <a:gd name="T5" fmla="*/ 2147483647 h 786"/>
              <a:gd name="T6" fmla="*/ 2147483647 w 1074"/>
              <a:gd name="T7" fmla="*/ 2147483647 h 786"/>
              <a:gd name="T8" fmla="*/ 2147483647 w 1074"/>
              <a:gd name="T9" fmla="*/ 2147483647 h 786"/>
              <a:gd name="T10" fmla="*/ 2147483647 w 1074"/>
              <a:gd name="T11" fmla="*/ 2147483647 h 786"/>
              <a:gd name="T12" fmla="*/ 2147483647 w 1074"/>
              <a:gd name="T13" fmla="*/ 2147483647 h 786"/>
              <a:gd name="T14" fmla="*/ 2147483647 w 1074"/>
              <a:gd name="T15" fmla="*/ 2147483647 h 786"/>
              <a:gd name="T16" fmla="*/ 2147483647 w 1074"/>
              <a:gd name="T17" fmla="*/ 2147483647 h 786"/>
              <a:gd name="T18" fmla="*/ 2147483647 w 1074"/>
              <a:gd name="T19" fmla="*/ 2147483647 h 786"/>
              <a:gd name="T20" fmla="*/ 2147483647 w 1074"/>
              <a:gd name="T21" fmla="*/ 0 h 786"/>
              <a:gd name="T22" fmla="*/ 0 w 1074"/>
              <a:gd name="T23" fmla="*/ 2147483647 h 7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4"/>
              <a:gd name="T37" fmla="*/ 0 h 786"/>
              <a:gd name="T38" fmla="*/ 1074 w 1074"/>
              <a:gd name="T39" fmla="*/ 786 h 7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4" h="786">
                <a:moveTo>
                  <a:pt x="0" y="474"/>
                </a:moveTo>
                <a:lnTo>
                  <a:pt x="18" y="516"/>
                </a:lnTo>
                <a:lnTo>
                  <a:pt x="36" y="552"/>
                </a:lnTo>
                <a:lnTo>
                  <a:pt x="60" y="588"/>
                </a:lnTo>
                <a:lnTo>
                  <a:pt x="78" y="624"/>
                </a:lnTo>
                <a:lnTo>
                  <a:pt x="102" y="660"/>
                </a:lnTo>
                <a:lnTo>
                  <a:pt x="126" y="690"/>
                </a:lnTo>
                <a:lnTo>
                  <a:pt x="150" y="726"/>
                </a:lnTo>
                <a:lnTo>
                  <a:pt x="180" y="756"/>
                </a:lnTo>
                <a:lnTo>
                  <a:pt x="204" y="786"/>
                </a:lnTo>
                <a:lnTo>
                  <a:pt x="1074" y="0"/>
                </a:lnTo>
                <a:lnTo>
                  <a:pt x="0" y="474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8" name="Freeform 39"/>
          <p:cNvSpPr>
            <a:spLocks/>
          </p:cNvSpPr>
          <p:nvPr/>
        </p:nvSpPr>
        <p:spPr bwMode="auto">
          <a:xfrm>
            <a:off x="4133850" y="3057525"/>
            <a:ext cx="1704975" cy="1247775"/>
          </a:xfrm>
          <a:custGeom>
            <a:avLst/>
            <a:gdLst>
              <a:gd name="T0" fmla="*/ 0 w 179"/>
              <a:gd name="T1" fmla="*/ 2147483647 h 131"/>
              <a:gd name="T2" fmla="*/ 2147483647 w 179"/>
              <a:gd name="T3" fmla="*/ 2147483647 h 131"/>
              <a:gd name="T4" fmla="*/ 2147483647 w 179"/>
              <a:gd name="T5" fmla="*/ 2147483647 h 131"/>
              <a:gd name="T6" fmla="*/ 2147483647 w 179"/>
              <a:gd name="T7" fmla="*/ 2147483647 h 131"/>
              <a:gd name="T8" fmla="*/ 2147483647 w 179"/>
              <a:gd name="T9" fmla="*/ 2147483647 h 131"/>
              <a:gd name="T10" fmla="*/ 2147483647 w 179"/>
              <a:gd name="T11" fmla="*/ 2147483647 h 131"/>
              <a:gd name="T12" fmla="*/ 2147483647 w 179"/>
              <a:gd name="T13" fmla="*/ 2147483647 h 131"/>
              <a:gd name="T14" fmla="*/ 2147483647 w 179"/>
              <a:gd name="T15" fmla="*/ 2147483647 h 131"/>
              <a:gd name="T16" fmla="*/ 2147483647 w 179"/>
              <a:gd name="T17" fmla="*/ 2147483647 h 131"/>
              <a:gd name="T18" fmla="*/ 2147483647 w 179"/>
              <a:gd name="T19" fmla="*/ 2147483647 h 131"/>
              <a:gd name="T20" fmla="*/ 2147483647 w 179"/>
              <a:gd name="T21" fmla="*/ 0 h 131"/>
              <a:gd name="T22" fmla="*/ 0 w 179"/>
              <a:gd name="T23" fmla="*/ 2147483647 h 1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9"/>
              <a:gd name="T37" fmla="*/ 0 h 131"/>
              <a:gd name="T38" fmla="*/ 179 w 179"/>
              <a:gd name="T39" fmla="*/ 131 h 1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9" h="131">
                <a:moveTo>
                  <a:pt x="0" y="79"/>
                </a:moveTo>
                <a:lnTo>
                  <a:pt x="3" y="86"/>
                </a:lnTo>
                <a:lnTo>
                  <a:pt x="6" y="92"/>
                </a:lnTo>
                <a:lnTo>
                  <a:pt x="10" y="98"/>
                </a:lnTo>
                <a:lnTo>
                  <a:pt x="13" y="104"/>
                </a:lnTo>
                <a:lnTo>
                  <a:pt x="17" y="110"/>
                </a:lnTo>
                <a:lnTo>
                  <a:pt x="21" y="115"/>
                </a:lnTo>
                <a:lnTo>
                  <a:pt x="25" y="121"/>
                </a:lnTo>
                <a:lnTo>
                  <a:pt x="30" y="126"/>
                </a:lnTo>
                <a:lnTo>
                  <a:pt x="34" y="131"/>
                </a:lnTo>
                <a:lnTo>
                  <a:pt x="179" y="0"/>
                </a:lnTo>
                <a:lnTo>
                  <a:pt x="0" y="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9" name="Line 40"/>
          <p:cNvSpPr>
            <a:spLocks noChangeShapeType="1"/>
          </p:cNvSpPr>
          <p:nvPr/>
        </p:nvSpPr>
        <p:spPr bwMode="auto">
          <a:xfrm flipH="1">
            <a:off x="4200525" y="4076700"/>
            <a:ext cx="7620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0" name="Rectangle 41"/>
          <p:cNvSpPr>
            <a:spLocks noChangeArrowheads="1"/>
          </p:cNvSpPr>
          <p:nvPr/>
        </p:nvSpPr>
        <p:spPr bwMode="auto">
          <a:xfrm>
            <a:off x="3695700" y="4124325"/>
            <a:ext cx="385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UPenn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1" name="Freeform 42"/>
          <p:cNvSpPr>
            <a:spLocks/>
          </p:cNvSpPr>
          <p:nvPr/>
        </p:nvSpPr>
        <p:spPr bwMode="auto">
          <a:xfrm>
            <a:off x="4457700" y="3057525"/>
            <a:ext cx="1381125" cy="1733550"/>
          </a:xfrm>
          <a:custGeom>
            <a:avLst/>
            <a:gdLst>
              <a:gd name="T0" fmla="*/ 0 w 870"/>
              <a:gd name="T1" fmla="*/ 2147483647 h 1092"/>
              <a:gd name="T2" fmla="*/ 2147483647 w 870"/>
              <a:gd name="T3" fmla="*/ 2147483647 h 1092"/>
              <a:gd name="T4" fmla="*/ 2147483647 w 870"/>
              <a:gd name="T5" fmla="*/ 2147483647 h 1092"/>
              <a:gd name="T6" fmla="*/ 2147483647 w 870"/>
              <a:gd name="T7" fmla="*/ 2147483647 h 1092"/>
              <a:gd name="T8" fmla="*/ 2147483647 w 870"/>
              <a:gd name="T9" fmla="*/ 2147483647 h 1092"/>
              <a:gd name="T10" fmla="*/ 2147483647 w 870"/>
              <a:gd name="T11" fmla="*/ 2147483647 h 1092"/>
              <a:gd name="T12" fmla="*/ 2147483647 w 870"/>
              <a:gd name="T13" fmla="*/ 2147483647 h 1092"/>
              <a:gd name="T14" fmla="*/ 2147483647 w 870"/>
              <a:gd name="T15" fmla="*/ 2147483647 h 1092"/>
              <a:gd name="T16" fmla="*/ 2147483647 w 870"/>
              <a:gd name="T17" fmla="*/ 2147483647 h 1092"/>
              <a:gd name="T18" fmla="*/ 2147483647 w 870"/>
              <a:gd name="T19" fmla="*/ 2147483647 h 1092"/>
              <a:gd name="T20" fmla="*/ 2147483647 w 870"/>
              <a:gd name="T21" fmla="*/ 2147483647 h 1092"/>
              <a:gd name="T22" fmla="*/ 2147483647 w 870"/>
              <a:gd name="T23" fmla="*/ 2147483647 h 1092"/>
              <a:gd name="T24" fmla="*/ 2147483647 w 870"/>
              <a:gd name="T25" fmla="*/ 2147483647 h 1092"/>
              <a:gd name="T26" fmla="*/ 2147483647 w 870"/>
              <a:gd name="T27" fmla="*/ 2147483647 h 1092"/>
              <a:gd name="T28" fmla="*/ 2147483647 w 870"/>
              <a:gd name="T29" fmla="*/ 0 h 1092"/>
              <a:gd name="T30" fmla="*/ 0 w 870"/>
              <a:gd name="T31" fmla="*/ 2147483647 h 10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0"/>
              <a:gd name="T49" fmla="*/ 0 h 1092"/>
              <a:gd name="T50" fmla="*/ 870 w 870"/>
              <a:gd name="T51" fmla="*/ 1092 h 10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0" h="1092">
                <a:moveTo>
                  <a:pt x="0" y="786"/>
                </a:moveTo>
                <a:lnTo>
                  <a:pt x="30" y="816"/>
                </a:lnTo>
                <a:lnTo>
                  <a:pt x="60" y="846"/>
                </a:lnTo>
                <a:lnTo>
                  <a:pt x="90" y="876"/>
                </a:lnTo>
                <a:lnTo>
                  <a:pt x="120" y="906"/>
                </a:lnTo>
                <a:lnTo>
                  <a:pt x="156" y="930"/>
                </a:lnTo>
                <a:lnTo>
                  <a:pt x="186" y="954"/>
                </a:lnTo>
                <a:lnTo>
                  <a:pt x="222" y="978"/>
                </a:lnTo>
                <a:lnTo>
                  <a:pt x="258" y="1002"/>
                </a:lnTo>
                <a:lnTo>
                  <a:pt x="294" y="1020"/>
                </a:lnTo>
                <a:lnTo>
                  <a:pt x="330" y="1038"/>
                </a:lnTo>
                <a:lnTo>
                  <a:pt x="366" y="1062"/>
                </a:lnTo>
                <a:lnTo>
                  <a:pt x="402" y="1074"/>
                </a:lnTo>
                <a:lnTo>
                  <a:pt x="444" y="1092"/>
                </a:lnTo>
                <a:lnTo>
                  <a:pt x="870" y="0"/>
                </a:lnTo>
                <a:lnTo>
                  <a:pt x="0" y="786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2" name="Freeform 43"/>
          <p:cNvSpPr>
            <a:spLocks/>
          </p:cNvSpPr>
          <p:nvPr/>
        </p:nvSpPr>
        <p:spPr bwMode="auto">
          <a:xfrm>
            <a:off x="4457700" y="3057525"/>
            <a:ext cx="1381125" cy="1733550"/>
          </a:xfrm>
          <a:custGeom>
            <a:avLst/>
            <a:gdLst>
              <a:gd name="T0" fmla="*/ 0 w 145"/>
              <a:gd name="T1" fmla="*/ 2147483647 h 182"/>
              <a:gd name="T2" fmla="*/ 2147483647 w 145"/>
              <a:gd name="T3" fmla="*/ 2147483647 h 182"/>
              <a:gd name="T4" fmla="*/ 2147483647 w 145"/>
              <a:gd name="T5" fmla="*/ 2147483647 h 182"/>
              <a:gd name="T6" fmla="*/ 2147483647 w 145"/>
              <a:gd name="T7" fmla="*/ 2147483647 h 182"/>
              <a:gd name="T8" fmla="*/ 2147483647 w 145"/>
              <a:gd name="T9" fmla="*/ 2147483647 h 182"/>
              <a:gd name="T10" fmla="*/ 2147483647 w 145"/>
              <a:gd name="T11" fmla="*/ 2147483647 h 182"/>
              <a:gd name="T12" fmla="*/ 2147483647 w 145"/>
              <a:gd name="T13" fmla="*/ 2147483647 h 182"/>
              <a:gd name="T14" fmla="*/ 2147483647 w 145"/>
              <a:gd name="T15" fmla="*/ 2147483647 h 182"/>
              <a:gd name="T16" fmla="*/ 2147483647 w 145"/>
              <a:gd name="T17" fmla="*/ 2147483647 h 182"/>
              <a:gd name="T18" fmla="*/ 2147483647 w 145"/>
              <a:gd name="T19" fmla="*/ 2147483647 h 182"/>
              <a:gd name="T20" fmla="*/ 2147483647 w 145"/>
              <a:gd name="T21" fmla="*/ 2147483647 h 182"/>
              <a:gd name="T22" fmla="*/ 2147483647 w 145"/>
              <a:gd name="T23" fmla="*/ 2147483647 h 182"/>
              <a:gd name="T24" fmla="*/ 2147483647 w 145"/>
              <a:gd name="T25" fmla="*/ 2147483647 h 182"/>
              <a:gd name="T26" fmla="*/ 2147483647 w 145"/>
              <a:gd name="T27" fmla="*/ 2147483647 h 182"/>
              <a:gd name="T28" fmla="*/ 2147483647 w 145"/>
              <a:gd name="T29" fmla="*/ 0 h 182"/>
              <a:gd name="T30" fmla="*/ 0 w 145"/>
              <a:gd name="T31" fmla="*/ 2147483647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5"/>
              <a:gd name="T49" fmla="*/ 0 h 182"/>
              <a:gd name="T50" fmla="*/ 145 w 145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5" h="182">
                <a:moveTo>
                  <a:pt x="0" y="131"/>
                </a:moveTo>
                <a:lnTo>
                  <a:pt x="5" y="136"/>
                </a:lnTo>
                <a:lnTo>
                  <a:pt x="10" y="141"/>
                </a:lnTo>
                <a:lnTo>
                  <a:pt x="15" y="146"/>
                </a:lnTo>
                <a:lnTo>
                  <a:pt x="20" y="151"/>
                </a:lnTo>
                <a:lnTo>
                  <a:pt x="26" y="155"/>
                </a:lnTo>
                <a:lnTo>
                  <a:pt x="31" y="159"/>
                </a:lnTo>
                <a:lnTo>
                  <a:pt x="37" y="163"/>
                </a:lnTo>
                <a:lnTo>
                  <a:pt x="43" y="167"/>
                </a:lnTo>
                <a:lnTo>
                  <a:pt x="49" y="170"/>
                </a:lnTo>
                <a:lnTo>
                  <a:pt x="55" y="173"/>
                </a:lnTo>
                <a:lnTo>
                  <a:pt x="61" y="177"/>
                </a:lnTo>
                <a:lnTo>
                  <a:pt x="67" y="179"/>
                </a:lnTo>
                <a:lnTo>
                  <a:pt x="74" y="182"/>
                </a:lnTo>
                <a:lnTo>
                  <a:pt x="145" y="0"/>
                </a:lnTo>
                <a:lnTo>
                  <a:pt x="0" y="1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3" name="Line 44"/>
          <p:cNvSpPr>
            <a:spLocks noChangeShapeType="1"/>
          </p:cNvSpPr>
          <p:nvPr/>
        </p:nvSpPr>
        <p:spPr bwMode="auto">
          <a:xfrm flipH="1">
            <a:off x="4724400" y="4591050"/>
            <a:ext cx="5715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4" name="Rectangle 45"/>
          <p:cNvSpPr>
            <a:spLocks noChangeArrowheads="1"/>
          </p:cNvSpPr>
          <p:nvPr/>
        </p:nvSpPr>
        <p:spPr bwMode="auto">
          <a:xfrm>
            <a:off x="4362450" y="4695825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Utah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5" name="Freeform 46"/>
          <p:cNvSpPr>
            <a:spLocks/>
          </p:cNvSpPr>
          <p:nvPr/>
        </p:nvSpPr>
        <p:spPr bwMode="auto">
          <a:xfrm>
            <a:off x="5162550" y="3057525"/>
            <a:ext cx="676275" cy="1857375"/>
          </a:xfrm>
          <a:custGeom>
            <a:avLst/>
            <a:gdLst>
              <a:gd name="T0" fmla="*/ 0 w 426"/>
              <a:gd name="T1" fmla="*/ 2147483647 h 1170"/>
              <a:gd name="T2" fmla="*/ 2147483647 w 426"/>
              <a:gd name="T3" fmla="*/ 2147483647 h 1170"/>
              <a:gd name="T4" fmla="*/ 2147483647 w 426"/>
              <a:gd name="T5" fmla="*/ 2147483647 h 1170"/>
              <a:gd name="T6" fmla="*/ 2147483647 w 426"/>
              <a:gd name="T7" fmla="*/ 2147483647 h 1170"/>
              <a:gd name="T8" fmla="*/ 2147483647 w 426"/>
              <a:gd name="T9" fmla="*/ 2147483647 h 1170"/>
              <a:gd name="T10" fmla="*/ 2147483647 w 426"/>
              <a:gd name="T11" fmla="*/ 2147483647 h 1170"/>
              <a:gd name="T12" fmla="*/ 2147483647 w 426"/>
              <a:gd name="T13" fmla="*/ 2147483647 h 1170"/>
              <a:gd name="T14" fmla="*/ 2147483647 w 426"/>
              <a:gd name="T15" fmla="*/ 2147483647 h 1170"/>
              <a:gd name="T16" fmla="*/ 2147483647 w 426"/>
              <a:gd name="T17" fmla="*/ 2147483647 h 1170"/>
              <a:gd name="T18" fmla="*/ 2147483647 w 426"/>
              <a:gd name="T19" fmla="*/ 2147483647 h 1170"/>
              <a:gd name="T20" fmla="*/ 2147483647 w 426"/>
              <a:gd name="T21" fmla="*/ 0 h 1170"/>
              <a:gd name="T22" fmla="*/ 0 w 426"/>
              <a:gd name="T23" fmla="*/ 2147483647 h 11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1170"/>
              <a:gd name="T38" fmla="*/ 426 w 426"/>
              <a:gd name="T39" fmla="*/ 1170 h 11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1170">
                <a:moveTo>
                  <a:pt x="0" y="1092"/>
                </a:moveTo>
                <a:lnTo>
                  <a:pt x="36" y="1110"/>
                </a:lnTo>
                <a:lnTo>
                  <a:pt x="78" y="1122"/>
                </a:lnTo>
                <a:lnTo>
                  <a:pt x="120" y="1134"/>
                </a:lnTo>
                <a:lnTo>
                  <a:pt x="162" y="1146"/>
                </a:lnTo>
                <a:lnTo>
                  <a:pt x="204" y="1152"/>
                </a:lnTo>
                <a:lnTo>
                  <a:pt x="246" y="1158"/>
                </a:lnTo>
                <a:lnTo>
                  <a:pt x="294" y="1164"/>
                </a:lnTo>
                <a:lnTo>
                  <a:pt x="336" y="1170"/>
                </a:lnTo>
                <a:lnTo>
                  <a:pt x="378" y="1170"/>
                </a:lnTo>
                <a:lnTo>
                  <a:pt x="426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6" name="Freeform 47"/>
          <p:cNvSpPr>
            <a:spLocks/>
          </p:cNvSpPr>
          <p:nvPr/>
        </p:nvSpPr>
        <p:spPr bwMode="auto">
          <a:xfrm>
            <a:off x="5162550" y="3057525"/>
            <a:ext cx="676275" cy="1857375"/>
          </a:xfrm>
          <a:custGeom>
            <a:avLst/>
            <a:gdLst>
              <a:gd name="T0" fmla="*/ 0 w 71"/>
              <a:gd name="T1" fmla="*/ 2147483647 h 195"/>
              <a:gd name="T2" fmla="*/ 2147483647 w 71"/>
              <a:gd name="T3" fmla="*/ 2147483647 h 195"/>
              <a:gd name="T4" fmla="*/ 2147483647 w 71"/>
              <a:gd name="T5" fmla="*/ 2147483647 h 195"/>
              <a:gd name="T6" fmla="*/ 2147483647 w 71"/>
              <a:gd name="T7" fmla="*/ 2147483647 h 195"/>
              <a:gd name="T8" fmla="*/ 2147483647 w 71"/>
              <a:gd name="T9" fmla="*/ 2147483647 h 195"/>
              <a:gd name="T10" fmla="*/ 2147483647 w 71"/>
              <a:gd name="T11" fmla="*/ 2147483647 h 195"/>
              <a:gd name="T12" fmla="*/ 2147483647 w 71"/>
              <a:gd name="T13" fmla="*/ 2147483647 h 195"/>
              <a:gd name="T14" fmla="*/ 2147483647 w 71"/>
              <a:gd name="T15" fmla="*/ 2147483647 h 195"/>
              <a:gd name="T16" fmla="*/ 2147483647 w 71"/>
              <a:gd name="T17" fmla="*/ 2147483647 h 195"/>
              <a:gd name="T18" fmla="*/ 2147483647 w 71"/>
              <a:gd name="T19" fmla="*/ 2147483647 h 195"/>
              <a:gd name="T20" fmla="*/ 2147483647 w 71"/>
              <a:gd name="T21" fmla="*/ 0 h 195"/>
              <a:gd name="T22" fmla="*/ 0 w 71"/>
              <a:gd name="T23" fmla="*/ 2147483647 h 1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195"/>
              <a:gd name="T38" fmla="*/ 71 w 71"/>
              <a:gd name="T39" fmla="*/ 195 h 1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195">
                <a:moveTo>
                  <a:pt x="0" y="182"/>
                </a:moveTo>
                <a:lnTo>
                  <a:pt x="6" y="185"/>
                </a:lnTo>
                <a:lnTo>
                  <a:pt x="13" y="187"/>
                </a:lnTo>
                <a:lnTo>
                  <a:pt x="20" y="189"/>
                </a:lnTo>
                <a:lnTo>
                  <a:pt x="27" y="191"/>
                </a:lnTo>
                <a:lnTo>
                  <a:pt x="34" y="192"/>
                </a:lnTo>
                <a:lnTo>
                  <a:pt x="41" y="193"/>
                </a:lnTo>
                <a:lnTo>
                  <a:pt x="49" y="194"/>
                </a:lnTo>
                <a:lnTo>
                  <a:pt x="56" y="195"/>
                </a:lnTo>
                <a:lnTo>
                  <a:pt x="63" y="195"/>
                </a:lnTo>
                <a:lnTo>
                  <a:pt x="71" y="0"/>
                </a:lnTo>
                <a:lnTo>
                  <a:pt x="0" y="1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7" name="Line 48"/>
          <p:cNvSpPr>
            <a:spLocks noChangeShapeType="1"/>
          </p:cNvSpPr>
          <p:nvPr/>
        </p:nvSpPr>
        <p:spPr bwMode="auto">
          <a:xfrm flipH="1">
            <a:off x="5438775" y="4876800"/>
            <a:ext cx="1905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8" name="Rectangle 49"/>
          <p:cNvSpPr>
            <a:spLocks noChangeArrowheads="1"/>
          </p:cNvSpPr>
          <p:nvPr/>
        </p:nvSpPr>
        <p:spPr bwMode="auto">
          <a:xfrm>
            <a:off x="4867275" y="5010150"/>
            <a:ext cx="512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Colorado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9" name="Freeform 50"/>
          <p:cNvSpPr>
            <a:spLocks/>
          </p:cNvSpPr>
          <p:nvPr/>
        </p:nvSpPr>
        <p:spPr bwMode="auto">
          <a:xfrm>
            <a:off x="5762625" y="3057525"/>
            <a:ext cx="685800" cy="1857375"/>
          </a:xfrm>
          <a:custGeom>
            <a:avLst/>
            <a:gdLst>
              <a:gd name="T0" fmla="*/ 0 w 432"/>
              <a:gd name="T1" fmla="*/ 2147483647 h 1170"/>
              <a:gd name="T2" fmla="*/ 2147483647 w 432"/>
              <a:gd name="T3" fmla="*/ 2147483647 h 1170"/>
              <a:gd name="T4" fmla="*/ 2147483647 w 432"/>
              <a:gd name="T5" fmla="*/ 2147483647 h 1170"/>
              <a:gd name="T6" fmla="*/ 2147483647 w 432"/>
              <a:gd name="T7" fmla="*/ 2147483647 h 1170"/>
              <a:gd name="T8" fmla="*/ 2147483647 w 432"/>
              <a:gd name="T9" fmla="*/ 2147483647 h 1170"/>
              <a:gd name="T10" fmla="*/ 2147483647 w 432"/>
              <a:gd name="T11" fmla="*/ 2147483647 h 1170"/>
              <a:gd name="T12" fmla="*/ 2147483647 w 432"/>
              <a:gd name="T13" fmla="*/ 2147483647 h 1170"/>
              <a:gd name="T14" fmla="*/ 2147483647 w 432"/>
              <a:gd name="T15" fmla="*/ 2147483647 h 1170"/>
              <a:gd name="T16" fmla="*/ 2147483647 w 432"/>
              <a:gd name="T17" fmla="*/ 2147483647 h 1170"/>
              <a:gd name="T18" fmla="*/ 2147483647 w 432"/>
              <a:gd name="T19" fmla="*/ 2147483647 h 1170"/>
              <a:gd name="T20" fmla="*/ 2147483647 w 432"/>
              <a:gd name="T21" fmla="*/ 2147483647 h 1170"/>
              <a:gd name="T22" fmla="*/ 2147483647 w 432"/>
              <a:gd name="T23" fmla="*/ 0 h 1170"/>
              <a:gd name="T24" fmla="*/ 0 w 432"/>
              <a:gd name="T25" fmla="*/ 2147483647 h 11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1170"/>
              <a:gd name="T41" fmla="*/ 432 w 432"/>
              <a:gd name="T42" fmla="*/ 1170 h 11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1170">
                <a:moveTo>
                  <a:pt x="0" y="1170"/>
                </a:moveTo>
                <a:lnTo>
                  <a:pt x="42" y="1170"/>
                </a:lnTo>
                <a:lnTo>
                  <a:pt x="90" y="1170"/>
                </a:lnTo>
                <a:lnTo>
                  <a:pt x="132" y="1170"/>
                </a:lnTo>
                <a:lnTo>
                  <a:pt x="174" y="1164"/>
                </a:lnTo>
                <a:lnTo>
                  <a:pt x="222" y="1158"/>
                </a:lnTo>
                <a:lnTo>
                  <a:pt x="264" y="1152"/>
                </a:lnTo>
                <a:lnTo>
                  <a:pt x="306" y="1146"/>
                </a:lnTo>
                <a:lnTo>
                  <a:pt x="348" y="1134"/>
                </a:lnTo>
                <a:lnTo>
                  <a:pt x="390" y="1122"/>
                </a:lnTo>
                <a:lnTo>
                  <a:pt x="432" y="1110"/>
                </a:lnTo>
                <a:lnTo>
                  <a:pt x="48" y="0"/>
                </a:lnTo>
                <a:lnTo>
                  <a:pt x="0" y="1170"/>
                </a:lnTo>
                <a:close/>
              </a:path>
            </a:pathLst>
          </a:custGeom>
          <a:solidFill>
            <a:srgbClr val="001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0" name="Freeform 51"/>
          <p:cNvSpPr>
            <a:spLocks/>
          </p:cNvSpPr>
          <p:nvPr/>
        </p:nvSpPr>
        <p:spPr bwMode="auto">
          <a:xfrm>
            <a:off x="5762625" y="3057525"/>
            <a:ext cx="685800" cy="1857375"/>
          </a:xfrm>
          <a:custGeom>
            <a:avLst/>
            <a:gdLst>
              <a:gd name="T0" fmla="*/ 0 w 72"/>
              <a:gd name="T1" fmla="*/ 2147483647 h 195"/>
              <a:gd name="T2" fmla="*/ 2147483647 w 72"/>
              <a:gd name="T3" fmla="*/ 2147483647 h 195"/>
              <a:gd name="T4" fmla="*/ 2147483647 w 72"/>
              <a:gd name="T5" fmla="*/ 2147483647 h 195"/>
              <a:gd name="T6" fmla="*/ 2147483647 w 72"/>
              <a:gd name="T7" fmla="*/ 2147483647 h 195"/>
              <a:gd name="T8" fmla="*/ 2147483647 w 72"/>
              <a:gd name="T9" fmla="*/ 2147483647 h 195"/>
              <a:gd name="T10" fmla="*/ 2147483647 w 72"/>
              <a:gd name="T11" fmla="*/ 2147483647 h 195"/>
              <a:gd name="T12" fmla="*/ 2147483647 w 72"/>
              <a:gd name="T13" fmla="*/ 2147483647 h 195"/>
              <a:gd name="T14" fmla="*/ 2147483647 w 72"/>
              <a:gd name="T15" fmla="*/ 2147483647 h 195"/>
              <a:gd name="T16" fmla="*/ 2147483647 w 72"/>
              <a:gd name="T17" fmla="*/ 2147483647 h 195"/>
              <a:gd name="T18" fmla="*/ 2147483647 w 72"/>
              <a:gd name="T19" fmla="*/ 2147483647 h 195"/>
              <a:gd name="T20" fmla="*/ 2147483647 w 72"/>
              <a:gd name="T21" fmla="*/ 2147483647 h 195"/>
              <a:gd name="T22" fmla="*/ 2147483647 w 72"/>
              <a:gd name="T23" fmla="*/ 0 h 195"/>
              <a:gd name="T24" fmla="*/ 0 w 72"/>
              <a:gd name="T25" fmla="*/ 2147483647 h 1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195"/>
              <a:gd name="T41" fmla="*/ 72 w 72"/>
              <a:gd name="T42" fmla="*/ 195 h 1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195">
                <a:moveTo>
                  <a:pt x="0" y="195"/>
                </a:moveTo>
                <a:lnTo>
                  <a:pt x="7" y="195"/>
                </a:lnTo>
                <a:lnTo>
                  <a:pt x="15" y="195"/>
                </a:lnTo>
                <a:lnTo>
                  <a:pt x="22" y="195"/>
                </a:lnTo>
                <a:lnTo>
                  <a:pt x="29" y="194"/>
                </a:lnTo>
                <a:lnTo>
                  <a:pt x="37" y="193"/>
                </a:lnTo>
                <a:lnTo>
                  <a:pt x="44" y="192"/>
                </a:lnTo>
                <a:lnTo>
                  <a:pt x="51" y="191"/>
                </a:lnTo>
                <a:lnTo>
                  <a:pt x="58" y="189"/>
                </a:lnTo>
                <a:lnTo>
                  <a:pt x="65" y="187"/>
                </a:lnTo>
                <a:lnTo>
                  <a:pt x="72" y="185"/>
                </a:lnTo>
                <a:lnTo>
                  <a:pt x="8" y="0"/>
                </a:lnTo>
                <a:lnTo>
                  <a:pt x="0" y="1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1" name="Line 52"/>
          <p:cNvSpPr>
            <a:spLocks noChangeShapeType="1"/>
          </p:cNvSpPr>
          <p:nvPr/>
        </p:nvSpPr>
        <p:spPr bwMode="auto">
          <a:xfrm>
            <a:off x="6115050" y="4895850"/>
            <a:ext cx="95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2" name="Rectangle 53"/>
          <p:cNvSpPr>
            <a:spLocks noChangeArrowheads="1"/>
          </p:cNvSpPr>
          <p:nvPr/>
        </p:nvSpPr>
        <p:spPr bwMode="auto">
          <a:xfrm>
            <a:off x="6134100" y="5029200"/>
            <a:ext cx="219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UCI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3" name="Freeform 54"/>
          <p:cNvSpPr>
            <a:spLocks/>
          </p:cNvSpPr>
          <p:nvPr/>
        </p:nvSpPr>
        <p:spPr bwMode="auto">
          <a:xfrm>
            <a:off x="5838825" y="3057525"/>
            <a:ext cx="1266825" cy="1762125"/>
          </a:xfrm>
          <a:custGeom>
            <a:avLst/>
            <a:gdLst>
              <a:gd name="T0" fmla="*/ 2147483647 w 798"/>
              <a:gd name="T1" fmla="*/ 2147483647 h 1110"/>
              <a:gd name="T2" fmla="*/ 2147483647 w 798"/>
              <a:gd name="T3" fmla="*/ 2147483647 h 1110"/>
              <a:gd name="T4" fmla="*/ 2147483647 w 798"/>
              <a:gd name="T5" fmla="*/ 2147483647 h 1110"/>
              <a:gd name="T6" fmla="*/ 2147483647 w 798"/>
              <a:gd name="T7" fmla="*/ 2147483647 h 1110"/>
              <a:gd name="T8" fmla="*/ 2147483647 w 798"/>
              <a:gd name="T9" fmla="*/ 2147483647 h 1110"/>
              <a:gd name="T10" fmla="*/ 2147483647 w 798"/>
              <a:gd name="T11" fmla="*/ 2147483647 h 1110"/>
              <a:gd name="T12" fmla="*/ 2147483647 w 798"/>
              <a:gd name="T13" fmla="*/ 2147483647 h 1110"/>
              <a:gd name="T14" fmla="*/ 2147483647 w 798"/>
              <a:gd name="T15" fmla="*/ 2147483647 h 1110"/>
              <a:gd name="T16" fmla="*/ 2147483647 w 798"/>
              <a:gd name="T17" fmla="*/ 2147483647 h 1110"/>
              <a:gd name="T18" fmla="*/ 2147483647 w 798"/>
              <a:gd name="T19" fmla="*/ 2147483647 h 1110"/>
              <a:gd name="T20" fmla="*/ 2147483647 w 798"/>
              <a:gd name="T21" fmla="*/ 2147483647 h 1110"/>
              <a:gd name="T22" fmla="*/ 2147483647 w 798"/>
              <a:gd name="T23" fmla="*/ 2147483647 h 1110"/>
              <a:gd name="T24" fmla="*/ 2147483647 w 798"/>
              <a:gd name="T25" fmla="*/ 2147483647 h 1110"/>
              <a:gd name="T26" fmla="*/ 0 w 798"/>
              <a:gd name="T27" fmla="*/ 0 h 1110"/>
              <a:gd name="T28" fmla="*/ 2147483647 w 798"/>
              <a:gd name="T29" fmla="*/ 2147483647 h 11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98"/>
              <a:gd name="T46" fmla="*/ 0 h 1110"/>
              <a:gd name="T47" fmla="*/ 798 w 798"/>
              <a:gd name="T48" fmla="*/ 1110 h 11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98" h="1110">
                <a:moveTo>
                  <a:pt x="384" y="1110"/>
                </a:moveTo>
                <a:lnTo>
                  <a:pt x="426" y="1092"/>
                </a:lnTo>
                <a:lnTo>
                  <a:pt x="462" y="1080"/>
                </a:lnTo>
                <a:lnTo>
                  <a:pt x="498" y="1062"/>
                </a:lnTo>
                <a:lnTo>
                  <a:pt x="534" y="1044"/>
                </a:lnTo>
                <a:lnTo>
                  <a:pt x="570" y="1026"/>
                </a:lnTo>
                <a:lnTo>
                  <a:pt x="606" y="1008"/>
                </a:lnTo>
                <a:lnTo>
                  <a:pt x="636" y="984"/>
                </a:lnTo>
                <a:lnTo>
                  <a:pt x="672" y="960"/>
                </a:lnTo>
                <a:lnTo>
                  <a:pt x="702" y="936"/>
                </a:lnTo>
                <a:lnTo>
                  <a:pt x="738" y="912"/>
                </a:lnTo>
                <a:lnTo>
                  <a:pt x="768" y="888"/>
                </a:lnTo>
                <a:lnTo>
                  <a:pt x="798" y="858"/>
                </a:lnTo>
                <a:lnTo>
                  <a:pt x="0" y="0"/>
                </a:lnTo>
                <a:lnTo>
                  <a:pt x="384" y="1110"/>
                </a:lnTo>
                <a:close/>
              </a:path>
            </a:pathLst>
          </a:custGeom>
          <a:solidFill>
            <a:srgbClr val="C7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4" name="Freeform 55"/>
          <p:cNvSpPr>
            <a:spLocks/>
          </p:cNvSpPr>
          <p:nvPr/>
        </p:nvSpPr>
        <p:spPr bwMode="auto">
          <a:xfrm>
            <a:off x="5838825" y="3057525"/>
            <a:ext cx="1266825" cy="1762125"/>
          </a:xfrm>
          <a:custGeom>
            <a:avLst/>
            <a:gdLst>
              <a:gd name="T0" fmla="*/ 2147483647 w 133"/>
              <a:gd name="T1" fmla="*/ 2147483647 h 185"/>
              <a:gd name="T2" fmla="*/ 2147483647 w 133"/>
              <a:gd name="T3" fmla="*/ 2147483647 h 185"/>
              <a:gd name="T4" fmla="*/ 2147483647 w 133"/>
              <a:gd name="T5" fmla="*/ 2147483647 h 185"/>
              <a:gd name="T6" fmla="*/ 2147483647 w 133"/>
              <a:gd name="T7" fmla="*/ 2147483647 h 185"/>
              <a:gd name="T8" fmla="*/ 2147483647 w 133"/>
              <a:gd name="T9" fmla="*/ 2147483647 h 185"/>
              <a:gd name="T10" fmla="*/ 2147483647 w 133"/>
              <a:gd name="T11" fmla="*/ 2147483647 h 185"/>
              <a:gd name="T12" fmla="*/ 2147483647 w 133"/>
              <a:gd name="T13" fmla="*/ 2147483647 h 185"/>
              <a:gd name="T14" fmla="*/ 2147483647 w 133"/>
              <a:gd name="T15" fmla="*/ 2147483647 h 185"/>
              <a:gd name="T16" fmla="*/ 2147483647 w 133"/>
              <a:gd name="T17" fmla="*/ 2147483647 h 185"/>
              <a:gd name="T18" fmla="*/ 2147483647 w 133"/>
              <a:gd name="T19" fmla="*/ 2147483647 h 185"/>
              <a:gd name="T20" fmla="*/ 2147483647 w 133"/>
              <a:gd name="T21" fmla="*/ 2147483647 h 185"/>
              <a:gd name="T22" fmla="*/ 2147483647 w 133"/>
              <a:gd name="T23" fmla="*/ 2147483647 h 185"/>
              <a:gd name="T24" fmla="*/ 2147483647 w 133"/>
              <a:gd name="T25" fmla="*/ 2147483647 h 185"/>
              <a:gd name="T26" fmla="*/ 0 w 133"/>
              <a:gd name="T27" fmla="*/ 0 h 185"/>
              <a:gd name="T28" fmla="*/ 2147483647 w 133"/>
              <a:gd name="T29" fmla="*/ 2147483647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"/>
              <a:gd name="T46" fmla="*/ 0 h 185"/>
              <a:gd name="T47" fmla="*/ 133 w 133"/>
              <a:gd name="T48" fmla="*/ 185 h 1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" h="185">
                <a:moveTo>
                  <a:pt x="64" y="185"/>
                </a:moveTo>
                <a:lnTo>
                  <a:pt x="71" y="182"/>
                </a:lnTo>
                <a:lnTo>
                  <a:pt x="77" y="180"/>
                </a:lnTo>
                <a:lnTo>
                  <a:pt x="83" y="177"/>
                </a:lnTo>
                <a:lnTo>
                  <a:pt x="89" y="174"/>
                </a:lnTo>
                <a:lnTo>
                  <a:pt x="95" y="171"/>
                </a:lnTo>
                <a:lnTo>
                  <a:pt x="101" y="168"/>
                </a:lnTo>
                <a:lnTo>
                  <a:pt x="106" y="164"/>
                </a:lnTo>
                <a:lnTo>
                  <a:pt x="112" y="160"/>
                </a:lnTo>
                <a:lnTo>
                  <a:pt x="117" y="156"/>
                </a:lnTo>
                <a:lnTo>
                  <a:pt x="123" y="152"/>
                </a:lnTo>
                <a:lnTo>
                  <a:pt x="128" y="148"/>
                </a:lnTo>
                <a:lnTo>
                  <a:pt x="133" y="143"/>
                </a:lnTo>
                <a:lnTo>
                  <a:pt x="0" y="0"/>
                </a:lnTo>
                <a:lnTo>
                  <a:pt x="64" y="18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5" name="Line 56"/>
          <p:cNvSpPr>
            <a:spLocks noChangeShapeType="1"/>
          </p:cNvSpPr>
          <p:nvPr/>
        </p:nvSpPr>
        <p:spPr bwMode="auto">
          <a:xfrm>
            <a:off x="6800850" y="4657725"/>
            <a:ext cx="4762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6" name="Rectangle 57"/>
          <p:cNvSpPr>
            <a:spLocks noChangeArrowheads="1"/>
          </p:cNvSpPr>
          <p:nvPr/>
        </p:nvSpPr>
        <p:spPr bwMode="auto">
          <a:xfrm>
            <a:off x="6896100" y="4743450"/>
            <a:ext cx="611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Fox Chase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7" name="Freeform 58"/>
          <p:cNvSpPr>
            <a:spLocks/>
          </p:cNvSpPr>
          <p:nvPr/>
        </p:nvSpPr>
        <p:spPr bwMode="auto">
          <a:xfrm>
            <a:off x="5838825" y="3057525"/>
            <a:ext cx="1676400" cy="1362075"/>
          </a:xfrm>
          <a:custGeom>
            <a:avLst/>
            <a:gdLst>
              <a:gd name="T0" fmla="*/ 2147483647 w 1056"/>
              <a:gd name="T1" fmla="*/ 2147483647 h 858"/>
              <a:gd name="T2" fmla="*/ 2147483647 w 1056"/>
              <a:gd name="T3" fmla="*/ 2147483647 h 858"/>
              <a:gd name="T4" fmla="*/ 2147483647 w 1056"/>
              <a:gd name="T5" fmla="*/ 2147483647 h 858"/>
              <a:gd name="T6" fmla="*/ 2147483647 w 1056"/>
              <a:gd name="T7" fmla="*/ 2147483647 h 858"/>
              <a:gd name="T8" fmla="*/ 2147483647 w 1056"/>
              <a:gd name="T9" fmla="*/ 2147483647 h 858"/>
              <a:gd name="T10" fmla="*/ 2147483647 w 1056"/>
              <a:gd name="T11" fmla="*/ 2147483647 h 858"/>
              <a:gd name="T12" fmla="*/ 2147483647 w 1056"/>
              <a:gd name="T13" fmla="*/ 2147483647 h 858"/>
              <a:gd name="T14" fmla="*/ 2147483647 w 1056"/>
              <a:gd name="T15" fmla="*/ 2147483647 h 858"/>
              <a:gd name="T16" fmla="*/ 2147483647 w 1056"/>
              <a:gd name="T17" fmla="*/ 2147483647 h 858"/>
              <a:gd name="T18" fmla="*/ 2147483647 w 1056"/>
              <a:gd name="T19" fmla="*/ 2147483647 h 858"/>
              <a:gd name="T20" fmla="*/ 2147483647 w 1056"/>
              <a:gd name="T21" fmla="*/ 2147483647 h 858"/>
              <a:gd name="T22" fmla="*/ 0 w 1056"/>
              <a:gd name="T23" fmla="*/ 0 h 858"/>
              <a:gd name="T24" fmla="*/ 2147483647 w 1056"/>
              <a:gd name="T25" fmla="*/ 2147483647 h 8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858"/>
              <a:gd name="T41" fmla="*/ 1056 w 1056"/>
              <a:gd name="T42" fmla="*/ 858 h 8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858">
                <a:moveTo>
                  <a:pt x="798" y="858"/>
                </a:moveTo>
                <a:lnTo>
                  <a:pt x="828" y="828"/>
                </a:lnTo>
                <a:lnTo>
                  <a:pt x="858" y="798"/>
                </a:lnTo>
                <a:lnTo>
                  <a:pt x="888" y="768"/>
                </a:lnTo>
                <a:lnTo>
                  <a:pt x="918" y="732"/>
                </a:lnTo>
                <a:lnTo>
                  <a:pt x="942" y="696"/>
                </a:lnTo>
                <a:lnTo>
                  <a:pt x="966" y="660"/>
                </a:lnTo>
                <a:lnTo>
                  <a:pt x="990" y="624"/>
                </a:lnTo>
                <a:lnTo>
                  <a:pt x="1014" y="588"/>
                </a:lnTo>
                <a:lnTo>
                  <a:pt x="1038" y="552"/>
                </a:lnTo>
                <a:lnTo>
                  <a:pt x="1056" y="510"/>
                </a:lnTo>
                <a:lnTo>
                  <a:pt x="0" y="0"/>
                </a:lnTo>
                <a:lnTo>
                  <a:pt x="798" y="858"/>
                </a:lnTo>
                <a:close/>
              </a:path>
            </a:pathLst>
          </a:custGeom>
          <a:solidFill>
            <a:srgbClr val="C7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8" name="Freeform 59"/>
          <p:cNvSpPr>
            <a:spLocks/>
          </p:cNvSpPr>
          <p:nvPr/>
        </p:nvSpPr>
        <p:spPr bwMode="auto">
          <a:xfrm>
            <a:off x="5838825" y="3057525"/>
            <a:ext cx="1676400" cy="1362075"/>
          </a:xfrm>
          <a:custGeom>
            <a:avLst/>
            <a:gdLst>
              <a:gd name="T0" fmla="*/ 2147483647 w 176"/>
              <a:gd name="T1" fmla="*/ 2147483647 h 143"/>
              <a:gd name="T2" fmla="*/ 2147483647 w 176"/>
              <a:gd name="T3" fmla="*/ 2147483647 h 143"/>
              <a:gd name="T4" fmla="*/ 2147483647 w 176"/>
              <a:gd name="T5" fmla="*/ 2147483647 h 143"/>
              <a:gd name="T6" fmla="*/ 2147483647 w 176"/>
              <a:gd name="T7" fmla="*/ 2147483647 h 143"/>
              <a:gd name="T8" fmla="*/ 2147483647 w 176"/>
              <a:gd name="T9" fmla="*/ 2147483647 h 143"/>
              <a:gd name="T10" fmla="*/ 2147483647 w 176"/>
              <a:gd name="T11" fmla="*/ 2147483647 h 143"/>
              <a:gd name="T12" fmla="*/ 2147483647 w 176"/>
              <a:gd name="T13" fmla="*/ 2147483647 h 143"/>
              <a:gd name="T14" fmla="*/ 2147483647 w 176"/>
              <a:gd name="T15" fmla="*/ 2147483647 h 143"/>
              <a:gd name="T16" fmla="*/ 2147483647 w 176"/>
              <a:gd name="T17" fmla="*/ 2147483647 h 143"/>
              <a:gd name="T18" fmla="*/ 2147483647 w 176"/>
              <a:gd name="T19" fmla="*/ 2147483647 h 143"/>
              <a:gd name="T20" fmla="*/ 2147483647 w 176"/>
              <a:gd name="T21" fmla="*/ 2147483647 h 143"/>
              <a:gd name="T22" fmla="*/ 0 w 176"/>
              <a:gd name="T23" fmla="*/ 0 h 143"/>
              <a:gd name="T24" fmla="*/ 2147483647 w 176"/>
              <a:gd name="T25" fmla="*/ 2147483647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6"/>
              <a:gd name="T40" fmla="*/ 0 h 143"/>
              <a:gd name="T41" fmla="*/ 176 w 176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6" h="143">
                <a:moveTo>
                  <a:pt x="133" y="143"/>
                </a:moveTo>
                <a:lnTo>
                  <a:pt x="138" y="138"/>
                </a:lnTo>
                <a:lnTo>
                  <a:pt x="143" y="133"/>
                </a:lnTo>
                <a:lnTo>
                  <a:pt x="148" y="128"/>
                </a:lnTo>
                <a:lnTo>
                  <a:pt x="153" y="122"/>
                </a:lnTo>
                <a:lnTo>
                  <a:pt x="157" y="116"/>
                </a:lnTo>
                <a:lnTo>
                  <a:pt x="161" y="110"/>
                </a:lnTo>
                <a:lnTo>
                  <a:pt x="165" y="104"/>
                </a:lnTo>
                <a:lnTo>
                  <a:pt x="169" y="98"/>
                </a:lnTo>
                <a:lnTo>
                  <a:pt x="173" y="92"/>
                </a:lnTo>
                <a:lnTo>
                  <a:pt x="176" y="85"/>
                </a:lnTo>
                <a:lnTo>
                  <a:pt x="0" y="0"/>
                </a:lnTo>
                <a:lnTo>
                  <a:pt x="133" y="1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9" name="Line 60"/>
          <p:cNvSpPr>
            <a:spLocks noChangeShapeType="1"/>
          </p:cNvSpPr>
          <p:nvPr/>
        </p:nvSpPr>
        <p:spPr bwMode="auto">
          <a:xfrm>
            <a:off x="7334250" y="4162425"/>
            <a:ext cx="7620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0" name="Rectangle 61"/>
          <p:cNvSpPr>
            <a:spLocks noChangeArrowheads="1"/>
          </p:cNvSpPr>
          <p:nvPr/>
        </p:nvSpPr>
        <p:spPr bwMode="auto">
          <a:xfrm>
            <a:off x="7486650" y="4219575"/>
            <a:ext cx="498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Alabama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1" name="Freeform 62"/>
          <p:cNvSpPr>
            <a:spLocks/>
          </p:cNvSpPr>
          <p:nvPr/>
        </p:nvSpPr>
        <p:spPr bwMode="auto">
          <a:xfrm>
            <a:off x="5838825" y="3057525"/>
            <a:ext cx="1724025" cy="809625"/>
          </a:xfrm>
          <a:custGeom>
            <a:avLst/>
            <a:gdLst>
              <a:gd name="T0" fmla="*/ 2147483647 w 1086"/>
              <a:gd name="T1" fmla="*/ 2147483647 h 510"/>
              <a:gd name="T2" fmla="*/ 2147483647 w 1086"/>
              <a:gd name="T3" fmla="*/ 2147483647 h 510"/>
              <a:gd name="T4" fmla="*/ 0 w 1086"/>
              <a:gd name="T5" fmla="*/ 0 h 510"/>
              <a:gd name="T6" fmla="*/ 2147483647 w 1086"/>
              <a:gd name="T7" fmla="*/ 2147483647 h 510"/>
              <a:gd name="T8" fmla="*/ 0 60000 65536"/>
              <a:gd name="T9" fmla="*/ 0 60000 65536"/>
              <a:gd name="T10" fmla="*/ 0 60000 65536"/>
              <a:gd name="T11" fmla="*/ 0 60000 65536"/>
              <a:gd name="T12" fmla="*/ 0 w 1086"/>
              <a:gd name="T13" fmla="*/ 0 h 510"/>
              <a:gd name="T14" fmla="*/ 1086 w 1086"/>
              <a:gd name="T15" fmla="*/ 510 h 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6" h="510">
                <a:moveTo>
                  <a:pt x="1056" y="510"/>
                </a:moveTo>
                <a:lnTo>
                  <a:pt x="1086" y="438"/>
                </a:lnTo>
                <a:lnTo>
                  <a:pt x="0" y="0"/>
                </a:lnTo>
                <a:lnTo>
                  <a:pt x="1056" y="510"/>
                </a:lnTo>
                <a:close/>
              </a:path>
            </a:pathLst>
          </a:custGeom>
          <a:solidFill>
            <a:srgbClr val="FF0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2" name="Freeform 63"/>
          <p:cNvSpPr>
            <a:spLocks/>
          </p:cNvSpPr>
          <p:nvPr/>
        </p:nvSpPr>
        <p:spPr bwMode="auto">
          <a:xfrm>
            <a:off x="5838825" y="3057525"/>
            <a:ext cx="1724025" cy="809625"/>
          </a:xfrm>
          <a:custGeom>
            <a:avLst/>
            <a:gdLst>
              <a:gd name="T0" fmla="*/ 2147483647 w 181"/>
              <a:gd name="T1" fmla="*/ 2147483647 h 85"/>
              <a:gd name="T2" fmla="*/ 2147483647 w 181"/>
              <a:gd name="T3" fmla="*/ 2147483647 h 85"/>
              <a:gd name="T4" fmla="*/ 0 w 181"/>
              <a:gd name="T5" fmla="*/ 0 h 85"/>
              <a:gd name="T6" fmla="*/ 2147483647 w 181"/>
              <a:gd name="T7" fmla="*/ 2147483647 h 85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85"/>
              <a:gd name="T14" fmla="*/ 181 w 181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85">
                <a:moveTo>
                  <a:pt x="176" y="85"/>
                </a:moveTo>
                <a:lnTo>
                  <a:pt x="181" y="73"/>
                </a:lnTo>
                <a:lnTo>
                  <a:pt x="0" y="0"/>
                </a:lnTo>
                <a:lnTo>
                  <a:pt x="176" y="8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3" name="Line 64"/>
          <p:cNvSpPr>
            <a:spLocks noChangeShapeType="1"/>
          </p:cNvSpPr>
          <p:nvPr/>
        </p:nvSpPr>
        <p:spPr bwMode="auto">
          <a:xfrm>
            <a:off x="7543800" y="3810000"/>
            <a:ext cx="857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4" name="Rectangle 65"/>
          <p:cNvSpPr>
            <a:spLocks noChangeArrowheads="1"/>
          </p:cNvSpPr>
          <p:nvPr/>
        </p:nvSpPr>
        <p:spPr bwMode="auto">
          <a:xfrm>
            <a:off x="7715250" y="3829050"/>
            <a:ext cx="296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MGH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5" name="Freeform 66"/>
          <p:cNvSpPr>
            <a:spLocks/>
          </p:cNvSpPr>
          <p:nvPr/>
        </p:nvSpPr>
        <p:spPr bwMode="auto">
          <a:xfrm>
            <a:off x="5838825" y="3057525"/>
            <a:ext cx="1762125" cy="695325"/>
          </a:xfrm>
          <a:custGeom>
            <a:avLst/>
            <a:gdLst>
              <a:gd name="T0" fmla="*/ 2147483647 w 1110"/>
              <a:gd name="T1" fmla="*/ 2147483647 h 438"/>
              <a:gd name="T2" fmla="*/ 2147483647 w 1110"/>
              <a:gd name="T3" fmla="*/ 2147483647 h 438"/>
              <a:gd name="T4" fmla="*/ 0 w 1110"/>
              <a:gd name="T5" fmla="*/ 0 h 438"/>
              <a:gd name="T6" fmla="*/ 2147483647 w 1110"/>
              <a:gd name="T7" fmla="*/ 2147483647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1110"/>
              <a:gd name="T13" fmla="*/ 0 h 438"/>
              <a:gd name="T14" fmla="*/ 1110 w 1110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0" h="438">
                <a:moveTo>
                  <a:pt x="1086" y="438"/>
                </a:moveTo>
                <a:lnTo>
                  <a:pt x="1110" y="378"/>
                </a:lnTo>
                <a:lnTo>
                  <a:pt x="0" y="0"/>
                </a:lnTo>
                <a:lnTo>
                  <a:pt x="1086" y="438"/>
                </a:lnTo>
                <a:close/>
              </a:path>
            </a:pathLst>
          </a:custGeom>
          <a:solidFill>
            <a:srgbClr val="FF0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6" name="Freeform 67"/>
          <p:cNvSpPr>
            <a:spLocks/>
          </p:cNvSpPr>
          <p:nvPr/>
        </p:nvSpPr>
        <p:spPr bwMode="auto">
          <a:xfrm>
            <a:off x="5838825" y="3057525"/>
            <a:ext cx="1762125" cy="695325"/>
          </a:xfrm>
          <a:custGeom>
            <a:avLst/>
            <a:gdLst>
              <a:gd name="T0" fmla="*/ 2147483647 w 185"/>
              <a:gd name="T1" fmla="*/ 2147483647 h 73"/>
              <a:gd name="T2" fmla="*/ 2147483647 w 185"/>
              <a:gd name="T3" fmla="*/ 2147483647 h 73"/>
              <a:gd name="T4" fmla="*/ 0 w 185"/>
              <a:gd name="T5" fmla="*/ 0 h 73"/>
              <a:gd name="T6" fmla="*/ 2147483647 w 185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73"/>
              <a:gd name="T14" fmla="*/ 185 w 185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73">
                <a:moveTo>
                  <a:pt x="181" y="73"/>
                </a:moveTo>
                <a:lnTo>
                  <a:pt x="185" y="63"/>
                </a:lnTo>
                <a:lnTo>
                  <a:pt x="0" y="0"/>
                </a:lnTo>
                <a:lnTo>
                  <a:pt x="181" y="7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7" name="Line 68"/>
          <p:cNvSpPr>
            <a:spLocks noChangeShapeType="1"/>
          </p:cNvSpPr>
          <p:nvPr/>
        </p:nvSpPr>
        <p:spPr bwMode="auto">
          <a:xfrm>
            <a:off x="7581900" y="3705225"/>
            <a:ext cx="857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8" name="Rectangle 69"/>
          <p:cNvSpPr>
            <a:spLocks noChangeArrowheads="1"/>
          </p:cNvSpPr>
          <p:nvPr/>
        </p:nvSpPr>
        <p:spPr bwMode="auto">
          <a:xfrm>
            <a:off x="7762875" y="3714750"/>
            <a:ext cx="717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Dana-Farber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9" name="Freeform 70"/>
          <p:cNvSpPr>
            <a:spLocks/>
          </p:cNvSpPr>
          <p:nvPr/>
        </p:nvSpPr>
        <p:spPr bwMode="auto">
          <a:xfrm>
            <a:off x="5838825" y="3057525"/>
            <a:ext cx="1828800" cy="600075"/>
          </a:xfrm>
          <a:custGeom>
            <a:avLst/>
            <a:gdLst>
              <a:gd name="T0" fmla="*/ 2147483647 w 1152"/>
              <a:gd name="T1" fmla="*/ 2147483647 h 378"/>
              <a:gd name="T2" fmla="*/ 2147483647 w 1152"/>
              <a:gd name="T3" fmla="*/ 2147483647 h 378"/>
              <a:gd name="T4" fmla="*/ 2147483647 w 1152"/>
              <a:gd name="T5" fmla="*/ 2147483647 h 378"/>
              <a:gd name="T6" fmla="*/ 2147483647 w 1152"/>
              <a:gd name="T7" fmla="*/ 2147483647 h 378"/>
              <a:gd name="T8" fmla="*/ 0 w 1152"/>
              <a:gd name="T9" fmla="*/ 0 h 378"/>
              <a:gd name="T10" fmla="*/ 2147483647 w 1152"/>
              <a:gd name="T11" fmla="*/ 2147483647 h 3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378"/>
              <a:gd name="T20" fmla="*/ 1152 w 1152"/>
              <a:gd name="T21" fmla="*/ 378 h 3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378">
                <a:moveTo>
                  <a:pt x="1110" y="378"/>
                </a:moveTo>
                <a:lnTo>
                  <a:pt x="1128" y="324"/>
                </a:lnTo>
                <a:lnTo>
                  <a:pt x="1140" y="264"/>
                </a:lnTo>
                <a:lnTo>
                  <a:pt x="1152" y="210"/>
                </a:lnTo>
                <a:lnTo>
                  <a:pt x="0" y="0"/>
                </a:lnTo>
                <a:lnTo>
                  <a:pt x="1110" y="378"/>
                </a:lnTo>
                <a:close/>
              </a:path>
            </a:pathLst>
          </a:custGeom>
          <a:solidFill>
            <a:srgbClr val="FF0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0" name="Freeform 71"/>
          <p:cNvSpPr>
            <a:spLocks/>
          </p:cNvSpPr>
          <p:nvPr/>
        </p:nvSpPr>
        <p:spPr bwMode="auto">
          <a:xfrm>
            <a:off x="5838825" y="3057525"/>
            <a:ext cx="1828800" cy="600075"/>
          </a:xfrm>
          <a:custGeom>
            <a:avLst/>
            <a:gdLst>
              <a:gd name="T0" fmla="*/ 2147483647 w 192"/>
              <a:gd name="T1" fmla="*/ 2147483647 h 63"/>
              <a:gd name="T2" fmla="*/ 2147483647 w 192"/>
              <a:gd name="T3" fmla="*/ 2147483647 h 63"/>
              <a:gd name="T4" fmla="*/ 2147483647 w 192"/>
              <a:gd name="T5" fmla="*/ 2147483647 h 63"/>
              <a:gd name="T6" fmla="*/ 2147483647 w 192"/>
              <a:gd name="T7" fmla="*/ 2147483647 h 63"/>
              <a:gd name="T8" fmla="*/ 0 w 192"/>
              <a:gd name="T9" fmla="*/ 0 h 63"/>
              <a:gd name="T10" fmla="*/ 2147483647 w 192"/>
              <a:gd name="T11" fmla="*/ 2147483647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"/>
              <a:gd name="T19" fmla="*/ 0 h 63"/>
              <a:gd name="T20" fmla="*/ 192 w 192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" h="63">
                <a:moveTo>
                  <a:pt x="185" y="63"/>
                </a:moveTo>
                <a:lnTo>
                  <a:pt x="188" y="54"/>
                </a:lnTo>
                <a:lnTo>
                  <a:pt x="190" y="44"/>
                </a:lnTo>
                <a:lnTo>
                  <a:pt x="192" y="35"/>
                </a:lnTo>
                <a:lnTo>
                  <a:pt x="0" y="0"/>
                </a:lnTo>
                <a:lnTo>
                  <a:pt x="185" y="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1" name="Line 72"/>
          <p:cNvSpPr>
            <a:spLocks noChangeShapeType="1"/>
          </p:cNvSpPr>
          <p:nvPr/>
        </p:nvSpPr>
        <p:spPr bwMode="auto">
          <a:xfrm>
            <a:off x="7639050" y="3524250"/>
            <a:ext cx="952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2" name="Rectangle 73"/>
          <p:cNvSpPr>
            <a:spLocks noChangeArrowheads="1"/>
          </p:cNvSpPr>
          <p:nvPr/>
        </p:nvSpPr>
        <p:spPr bwMode="auto">
          <a:xfrm>
            <a:off x="7820025" y="3505200"/>
            <a:ext cx="385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Magee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3" name="Freeform 74"/>
          <p:cNvSpPr>
            <a:spLocks/>
          </p:cNvSpPr>
          <p:nvPr/>
        </p:nvSpPr>
        <p:spPr bwMode="auto">
          <a:xfrm>
            <a:off x="5838825" y="3057525"/>
            <a:ext cx="1847850" cy="333375"/>
          </a:xfrm>
          <a:custGeom>
            <a:avLst/>
            <a:gdLst>
              <a:gd name="T0" fmla="*/ 2147483647 w 1164"/>
              <a:gd name="T1" fmla="*/ 2147483647 h 210"/>
              <a:gd name="T2" fmla="*/ 2147483647 w 1164"/>
              <a:gd name="T3" fmla="*/ 2147483647 h 210"/>
              <a:gd name="T4" fmla="*/ 0 w 1164"/>
              <a:gd name="T5" fmla="*/ 0 h 210"/>
              <a:gd name="T6" fmla="*/ 2147483647 w 1164"/>
              <a:gd name="T7" fmla="*/ 2147483647 h 210"/>
              <a:gd name="T8" fmla="*/ 0 60000 65536"/>
              <a:gd name="T9" fmla="*/ 0 60000 65536"/>
              <a:gd name="T10" fmla="*/ 0 60000 65536"/>
              <a:gd name="T11" fmla="*/ 0 60000 65536"/>
              <a:gd name="T12" fmla="*/ 0 w 1164"/>
              <a:gd name="T13" fmla="*/ 0 h 210"/>
              <a:gd name="T14" fmla="*/ 1164 w 1164"/>
              <a:gd name="T15" fmla="*/ 210 h 2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4" h="210">
                <a:moveTo>
                  <a:pt x="1152" y="210"/>
                </a:moveTo>
                <a:lnTo>
                  <a:pt x="1164" y="120"/>
                </a:lnTo>
                <a:lnTo>
                  <a:pt x="0" y="0"/>
                </a:lnTo>
                <a:lnTo>
                  <a:pt x="1152" y="210"/>
                </a:lnTo>
                <a:close/>
              </a:path>
            </a:pathLst>
          </a:custGeom>
          <a:solidFill>
            <a:srgbClr val="FF0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4" name="Freeform 75"/>
          <p:cNvSpPr>
            <a:spLocks/>
          </p:cNvSpPr>
          <p:nvPr/>
        </p:nvSpPr>
        <p:spPr bwMode="auto">
          <a:xfrm>
            <a:off x="5838825" y="3057525"/>
            <a:ext cx="1847850" cy="333375"/>
          </a:xfrm>
          <a:custGeom>
            <a:avLst/>
            <a:gdLst>
              <a:gd name="T0" fmla="*/ 2147483647 w 194"/>
              <a:gd name="T1" fmla="*/ 2147483647 h 35"/>
              <a:gd name="T2" fmla="*/ 2147483647 w 194"/>
              <a:gd name="T3" fmla="*/ 2147483647 h 35"/>
              <a:gd name="T4" fmla="*/ 0 w 194"/>
              <a:gd name="T5" fmla="*/ 0 h 35"/>
              <a:gd name="T6" fmla="*/ 2147483647 w 194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194"/>
              <a:gd name="T13" fmla="*/ 0 h 35"/>
              <a:gd name="T14" fmla="*/ 194 w 1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" h="35">
                <a:moveTo>
                  <a:pt x="192" y="35"/>
                </a:moveTo>
                <a:lnTo>
                  <a:pt x="194" y="20"/>
                </a:lnTo>
                <a:lnTo>
                  <a:pt x="0" y="0"/>
                </a:lnTo>
                <a:lnTo>
                  <a:pt x="192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5" name="Line 76"/>
          <p:cNvSpPr>
            <a:spLocks noChangeShapeType="1"/>
          </p:cNvSpPr>
          <p:nvPr/>
        </p:nvSpPr>
        <p:spPr bwMode="auto">
          <a:xfrm>
            <a:off x="7686675" y="3314700"/>
            <a:ext cx="8572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6" name="Rectangle 77"/>
          <p:cNvSpPr>
            <a:spLocks noChangeArrowheads="1"/>
          </p:cNvSpPr>
          <p:nvPr/>
        </p:nvSpPr>
        <p:spPr bwMode="auto">
          <a:xfrm>
            <a:off x="7867650" y="3276600"/>
            <a:ext cx="819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John Stoddard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7" name="Freeform 78"/>
          <p:cNvSpPr>
            <a:spLocks/>
          </p:cNvSpPr>
          <p:nvPr/>
        </p:nvSpPr>
        <p:spPr bwMode="auto">
          <a:xfrm>
            <a:off x="5838825" y="3057525"/>
            <a:ext cx="1857375" cy="190500"/>
          </a:xfrm>
          <a:custGeom>
            <a:avLst/>
            <a:gdLst>
              <a:gd name="T0" fmla="*/ 2147483647 w 1170"/>
              <a:gd name="T1" fmla="*/ 2147483647 h 120"/>
              <a:gd name="T2" fmla="*/ 2147483647 w 1170"/>
              <a:gd name="T3" fmla="*/ 2147483647 h 120"/>
              <a:gd name="T4" fmla="*/ 0 w 1170"/>
              <a:gd name="T5" fmla="*/ 0 h 120"/>
              <a:gd name="T6" fmla="*/ 2147483647 w 1170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170"/>
              <a:gd name="T13" fmla="*/ 0 h 120"/>
              <a:gd name="T14" fmla="*/ 1170 w 1170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" h="120">
                <a:moveTo>
                  <a:pt x="1164" y="120"/>
                </a:moveTo>
                <a:lnTo>
                  <a:pt x="1170" y="72"/>
                </a:lnTo>
                <a:lnTo>
                  <a:pt x="0" y="0"/>
                </a:lnTo>
                <a:lnTo>
                  <a:pt x="1164" y="120"/>
                </a:lnTo>
                <a:close/>
              </a:path>
            </a:pathLst>
          </a:custGeom>
          <a:solidFill>
            <a:srgbClr val="FFE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8" name="Freeform 79"/>
          <p:cNvSpPr>
            <a:spLocks/>
          </p:cNvSpPr>
          <p:nvPr/>
        </p:nvSpPr>
        <p:spPr bwMode="auto">
          <a:xfrm>
            <a:off x="5838825" y="3057525"/>
            <a:ext cx="1857375" cy="190500"/>
          </a:xfrm>
          <a:custGeom>
            <a:avLst/>
            <a:gdLst>
              <a:gd name="T0" fmla="*/ 2147483647 w 195"/>
              <a:gd name="T1" fmla="*/ 2147483647 h 20"/>
              <a:gd name="T2" fmla="*/ 2147483647 w 195"/>
              <a:gd name="T3" fmla="*/ 2147483647 h 20"/>
              <a:gd name="T4" fmla="*/ 0 w 195"/>
              <a:gd name="T5" fmla="*/ 0 h 20"/>
              <a:gd name="T6" fmla="*/ 2147483647 w 195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20"/>
              <a:gd name="T14" fmla="*/ 195 w 195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20">
                <a:moveTo>
                  <a:pt x="194" y="20"/>
                </a:moveTo>
                <a:lnTo>
                  <a:pt x="195" y="12"/>
                </a:lnTo>
                <a:lnTo>
                  <a:pt x="0" y="0"/>
                </a:lnTo>
                <a:lnTo>
                  <a:pt x="194" y="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9" name="Line 80"/>
          <p:cNvSpPr>
            <a:spLocks noChangeShapeType="1"/>
          </p:cNvSpPr>
          <p:nvPr/>
        </p:nvSpPr>
        <p:spPr bwMode="auto">
          <a:xfrm>
            <a:off x="7696200" y="3209925"/>
            <a:ext cx="952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0" name="Rectangle 81"/>
          <p:cNvSpPr>
            <a:spLocks noChangeArrowheads="1"/>
          </p:cNvSpPr>
          <p:nvPr/>
        </p:nvSpPr>
        <p:spPr bwMode="auto">
          <a:xfrm>
            <a:off x="7877175" y="3181350"/>
            <a:ext cx="360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EDRN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1" name="Freeform 82"/>
          <p:cNvSpPr>
            <a:spLocks/>
          </p:cNvSpPr>
          <p:nvPr/>
        </p:nvSpPr>
        <p:spPr bwMode="auto">
          <a:xfrm>
            <a:off x="5838825" y="3057525"/>
            <a:ext cx="1857375" cy="114300"/>
          </a:xfrm>
          <a:custGeom>
            <a:avLst/>
            <a:gdLst>
              <a:gd name="T0" fmla="*/ 2147483647 w 1170"/>
              <a:gd name="T1" fmla="*/ 2147483647 h 72"/>
              <a:gd name="T2" fmla="*/ 2147483647 w 1170"/>
              <a:gd name="T3" fmla="*/ 0 h 72"/>
              <a:gd name="T4" fmla="*/ 0 w 1170"/>
              <a:gd name="T5" fmla="*/ 0 h 72"/>
              <a:gd name="T6" fmla="*/ 2147483647 w 1170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170"/>
              <a:gd name="T13" fmla="*/ 0 h 72"/>
              <a:gd name="T14" fmla="*/ 1170 w 1170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" h="72">
                <a:moveTo>
                  <a:pt x="1170" y="72"/>
                </a:moveTo>
                <a:lnTo>
                  <a:pt x="1170" y="0"/>
                </a:lnTo>
                <a:lnTo>
                  <a:pt x="0" y="0"/>
                </a:lnTo>
                <a:lnTo>
                  <a:pt x="1170" y="72"/>
                </a:lnTo>
                <a:close/>
              </a:path>
            </a:pathLst>
          </a:custGeom>
          <a:solidFill>
            <a:srgbClr val="FFE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2" name="Freeform 83"/>
          <p:cNvSpPr>
            <a:spLocks/>
          </p:cNvSpPr>
          <p:nvPr/>
        </p:nvSpPr>
        <p:spPr bwMode="auto">
          <a:xfrm>
            <a:off x="5838825" y="3057525"/>
            <a:ext cx="1857375" cy="114300"/>
          </a:xfrm>
          <a:custGeom>
            <a:avLst/>
            <a:gdLst>
              <a:gd name="T0" fmla="*/ 2147483647 w 195"/>
              <a:gd name="T1" fmla="*/ 2147483647 h 12"/>
              <a:gd name="T2" fmla="*/ 2147483647 w 195"/>
              <a:gd name="T3" fmla="*/ 0 h 12"/>
              <a:gd name="T4" fmla="*/ 0 w 195"/>
              <a:gd name="T5" fmla="*/ 0 h 12"/>
              <a:gd name="T6" fmla="*/ 2147483647 w 195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12"/>
              <a:gd name="T14" fmla="*/ 195 w 195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12">
                <a:moveTo>
                  <a:pt x="195" y="12"/>
                </a:moveTo>
                <a:lnTo>
                  <a:pt x="195" y="0"/>
                </a:lnTo>
                <a:lnTo>
                  <a:pt x="0" y="0"/>
                </a:lnTo>
                <a:lnTo>
                  <a:pt x="195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3" name="Line 84"/>
          <p:cNvSpPr>
            <a:spLocks noChangeShapeType="1"/>
          </p:cNvSpPr>
          <p:nvPr/>
        </p:nvSpPr>
        <p:spPr bwMode="auto">
          <a:xfrm>
            <a:off x="7696200" y="3114675"/>
            <a:ext cx="952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4" name="Rectangle 85"/>
          <p:cNvSpPr>
            <a:spLocks noChangeArrowheads="1"/>
          </p:cNvSpPr>
          <p:nvPr/>
        </p:nvSpPr>
        <p:spPr bwMode="auto">
          <a:xfrm>
            <a:off x="7886700" y="3057525"/>
            <a:ext cx="547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Creighton</a:t>
            </a: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5" name="Rectangle 8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6" name="Rectangle 95"/>
          <p:cNvSpPr>
            <a:spLocks noChangeArrowheads="1"/>
          </p:cNvSpPr>
          <p:nvPr/>
        </p:nvSpPr>
        <p:spPr bwMode="auto">
          <a:xfrm>
            <a:off x="0" y="56610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Early Detection of Ovarian Cancer in Women at Increased Risk</a:t>
            </a:r>
          </a:p>
          <a:p>
            <a:pPr algn="ctr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Collaboration between CGN, GOG, SPORE, EDRN, &amp; philanthropy</a:t>
            </a:r>
            <a:endParaRPr lang="en-US" sz="2400">
              <a:solidFill>
                <a:srgbClr val="FFFF00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7" name="Rectangle 99"/>
          <p:cNvSpPr>
            <a:spLocks noChangeArrowheads="1"/>
          </p:cNvSpPr>
          <p:nvPr/>
        </p:nvSpPr>
        <p:spPr bwMode="auto">
          <a:xfrm>
            <a:off x="228600" y="1279525"/>
            <a:ext cx="2470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Enrollment by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Study Site</a:t>
            </a:r>
            <a:endParaRPr lang="en-US" sz="4400">
              <a:solidFill>
                <a:srgbClr val="FFFF66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8" name="Text Box 101"/>
          <p:cNvSpPr txBox="1">
            <a:spLocks noChangeArrowheads="1"/>
          </p:cNvSpPr>
          <p:nvPr/>
        </p:nvSpPr>
        <p:spPr bwMode="auto">
          <a:xfrm>
            <a:off x="0" y="390207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66"/>
                </a:solidFill>
                <a:latin typeface="Arial Unicode MS" charset="0"/>
              </a:rPr>
              <a:t>Patients: 3,780</a:t>
            </a:r>
          </a:p>
        </p:txBody>
      </p:sp>
      <p:sp>
        <p:nvSpPr>
          <p:cNvPr id="215129" name="TextBox 1"/>
          <p:cNvSpPr txBox="1">
            <a:spLocks noChangeArrowheads="1"/>
          </p:cNvSpPr>
          <p:nvPr/>
        </p:nvSpPr>
        <p:spPr bwMode="auto">
          <a:xfrm>
            <a:off x="25400" y="39688"/>
            <a:ext cx="8628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</a:rPr>
              <a:t>ROCA Study – Longitudinal Biorepository</a:t>
            </a:r>
          </a:p>
        </p:txBody>
      </p:sp>
    </p:spTree>
    <p:extLst>
      <p:ext uri="{BB962C8B-B14F-4D97-AF65-F5344CB8AC3E}">
        <p14:creationId xmlns:p14="http://schemas.microsoft.com/office/powerpoint/2010/main" val="411494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TextBox 4"/>
          <p:cNvSpPr txBox="1">
            <a:spLocks noChangeArrowheads="1"/>
          </p:cNvSpPr>
          <p:nvPr/>
        </p:nvSpPr>
        <p:spPr bwMode="auto">
          <a:xfrm>
            <a:off x="0" y="111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Broad Institute: Ranked AIMS </a:t>
            </a:r>
            <a:r>
              <a:rPr lang="en-US" sz="2000" dirty="0">
                <a:solidFill>
                  <a:srgbClr val="000000"/>
                </a:solidFill>
              </a:rPr>
              <a:t>results in pooled plasma by </a:t>
            </a:r>
            <a:r>
              <a:rPr lang="en-US" sz="2000" dirty="0" err="1" smtClean="0">
                <a:solidFill>
                  <a:srgbClr val="000000"/>
                </a:solidFill>
              </a:rPr>
              <a:t>avg</a:t>
            </a:r>
            <a:r>
              <a:rPr lang="en-US" sz="2000" dirty="0" smtClean="0">
                <a:solidFill>
                  <a:srgbClr val="000000"/>
                </a:solidFill>
              </a:rPr>
              <a:t> Fold </a:t>
            </a:r>
            <a:r>
              <a:rPr lang="en-US" sz="2000" dirty="0">
                <a:solidFill>
                  <a:srgbClr val="000000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7726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 rot="16200000" flipH="1">
            <a:off x="1666082" y="1475581"/>
            <a:ext cx="392112" cy="199072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503488" y="2312988"/>
            <a:ext cx="392112" cy="31591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179763" y="1952625"/>
            <a:ext cx="392112" cy="10366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3724276" y="1408112"/>
            <a:ext cx="392112" cy="21256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183063" y="949325"/>
            <a:ext cx="392112" cy="30432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4788694" y="343694"/>
            <a:ext cx="392112" cy="42545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2720426" y="3489873"/>
            <a:ext cx="304800" cy="3065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0" name="TextBox 94"/>
          <p:cNvSpPr txBox="1">
            <a:spLocks noChangeArrowheads="1"/>
          </p:cNvSpPr>
          <p:nvPr/>
        </p:nvSpPr>
        <p:spPr bwMode="auto">
          <a:xfrm>
            <a:off x="4724400" y="2667000"/>
            <a:ext cx="30480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Accurate Inclusion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Mass Screening </a:t>
            </a:r>
            <a:r>
              <a:rPr lang="en-US" sz="1800" dirty="0" smtClean="0">
                <a:solidFill>
                  <a:srgbClr val="000000"/>
                </a:solidFill>
              </a:rPr>
              <a:t>(Broad)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5400000">
            <a:off x="7112794" y="1410494"/>
            <a:ext cx="392112" cy="2120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218120" idx="2"/>
            <a:endCxn id="218133" idx="0"/>
          </p:cNvCxnSpPr>
          <p:nvPr/>
        </p:nvCxnSpPr>
        <p:spPr bwMode="auto">
          <a:xfrm rot="5400000">
            <a:off x="4396186" y="1805385"/>
            <a:ext cx="344487" cy="335994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23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Modified design</a:t>
            </a:r>
          </a:p>
        </p:txBody>
      </p:sp>
      <p:sp>
        <p:nvSpPr>
          <p:cNvPr id="218124" name="TextBox 4"/>
          <p:cNvSpPr txBox="1">
            <a:spLocks noChangeArrowheads="1"/>
          </p:cNvSpPr>
          <p:nvPr/>
        </p:nvSpPr>
        <p:spPr bwMode="auto">
          <a:xfrm>
            <a:off x="0" y="1219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150+ ovarian cancer candidates discovered in previous round of funding</a:t>
            </a:r>
          </a:p>
        </p:txBody>
      </p:sp>
      <p:sp>
        <p:nvSpPr>
          <p:cNvPr id="218125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9667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Godwin</a:t>
            </a:r>
          </a:p>
        </p:txBody>
      </p:sp>
      <p:sp>
        <p:nvSpPr>
          <p:cNvPr id="218126" name="TextBox 7"/>
          <p:cNvSpPr txBox="1">
            <a:spLocks noChangeArrowheads="1"/>
          </p:cNvSpPr>
          <p:nvPr/>
        </p:nvSpPr>
        <p:spPr bwMode="auto">
          <a:xfrm>
            <a:off x="3429000" y="1905000"/>
            <a:ext cx="9286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LaBaer</a:t>
            </a:r>
          </a:p>
        </p:txBody>
      </p:sp>
      <p:sp>
        <p:nvSpPr>
          <p:cNvPr id="218127" name="TextBox 8"/>
          <p:cNvSpPr txBox="1">
            <a:spLocks noChangeArrowheads="1"/>
          </p:cNvSpPr>
          <p:nvPr/>
        </p:nvSpPr>
        <p:spPr bwMode="auto">
          <a:xfrm>
            <a:off x="4800600" y="1905000"/>
            <a:ext cx="36353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218128" name="TextBox 9"/>
          <p:cNvSpPr txBox="1">
            <a:spLocks noChangeArrowheads="1"/>
          </p:cNvSpPr>
          <p:nvPr/>
        </p:nvSpPr>
        <p:spPr bwMode="auto">
          <a:xfrm>
            <a:off x="5410200" y="1905000"/>
            <a:ext cx="98107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Lokshin</a:t>
            </a:r>
          </a:p>
        </p:txBody>
      </p:sp>
      <p:sp>
        <p:nvSpPr>
          <p:cNvPr id="218129" name="TextBox 10"/>
          <p:cNvSpPr txBox="1">
            <a:spLocks noChangeArrowheads="1"/>
          </p:cNvSpPr>
          <p:nvPr/>
        </p:nvSpPr>
        <p:spPr bwMode="auto">
          <a:xfrm>
            <a:off x="7924800" y="1905000"/>
            <a:ext cx="8905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Skates</a:t>
            </a:r>
          </a:p>
        </p:txBody>
      </p:sp>
      <p:sp>
        <p:nvSpPr>
          <p:cNvPr id="218130" name="TextBox 11"/>
          <p:cNvSpPr txBox="1">
            <a:spLocks noChangeArrowheads="1"/>
          </p:cNvSpPr>
          <p:nvPr/>
        </p:nvSpPr>
        <p:spPr bwMode="auto">
          <a:xfrm>
            <a:off x="6705600" y="1905000"/>
            <a:ext cx="812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Marks</a:t>
            </a:r>
          </a:p>
        </p:txBody>
      </p:sp>
      <p:sp>
        <p:nvSpPr>
          <p:cNvPr id="218131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2747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Diamandis</a:t>
            </a:r>
          </a:p>
        </p:txBody>
      </p:sp>
      <p:sp>
        <p:nvSpPr>
          <p:cNvPr id="218132" name="TextBox 13"/>
          <p:cNvSpPr txBox="1">
            <a:spLocks noChangeArrowheads="1"/>
          </p:cNvSpPr>
          <p:nvPr/>
        </p:nvSpPr>
        <p:spPr bwMode="auto">
          <a:xfrm>
            <a:off x="1524000" y="2706688"/>
            <a:ext cx="2667000" cy="6461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Bioinformatics (in </a:t>
            </a:r>
            <a:r>
              <a:rPr lang="en-US" sz="1800" dirty="0" err="1">
                <a:solidFill>
                  <a:srgbClr val="000000"/>
                </a:solidFill>
              </a:rPr>
              <a:t>silico</a:t>
            </a:r>
            <a:r>
              <a:rPr lang="en-US" sz="1800" dirty="0">
                <a:solidFill>
                  <a:srgbClr val="000000"/>
                </a:solidFill>
              </a:rPr>
              <a:t>) mRNA </a:t>
            </a:r>
            <a:r>
              <a:rPr lang="en-US" sz="1800" dirty="0" smtClean="0">
                <a:solidFill>
                  <a:srgbClr val="000000"/>
                </a:solidFill>
              </a:rPr>
              <a:t>filter (Toronto)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8133" name="TextBox 15"/>
          <p:cNvSpPr txBox="1">
            <a:spLocks noChangeArrowheads="1"/>
          </p:cNvSpPr>
          <p:nvPr/>
        </p:nvSpPr>
        <p:spPr bwMode="auto">
          <a:xfrm>
            <a:off x="1981200" y="3657600"/>
            <a:ext cx="1814513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50 SRM Assays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PNNL (BRL)</a:t>
            </a:r>
          </a:p>
        </p:txBody>
      </p:sp>
      <p:sp>
        <p:nvSpPr>
          <p:cNvPr id="218134" name="TextBox 16"/>
          <p:cNvSpPr txBox="1">
            <a:spLocks noChangeArrowheads="1"/>
          </p:cNvSpPr>
          <p:nvPr/>
        </p:nvSpPr>
        <p:spPr bwMode="auto">
          <a:xfrm>
            <a:off x="1523889" y="4535488"/>
            <a:ext cx="276406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8 </a:t>
            </a:r>
            <a:r>
              <a:rPr lang="en-US" sz="1800" dirty="0">
                <a:solidFill>
                  <a:srgbClr val="000000"/>
                </a:solidFill>
              </a:rPr>
              <a:t>high throughput assays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JHU (BRL)</a:t>
            </a: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5417344" y="-284956"/>
            <a:ext cx="392112" cy="55118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2781422" y="4410661"/>
            <a:ext cx="231338" cy="178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37" name="TextBox 47"/>
          <p:cNvSpPr txBox="1">
            <a:spLocks noChangeArrowheads="1"/>
          </p:cNvSpPr>
          <p:nvPr/>
        </p:nvSpPr>
        <p:spPr bwMode="auto">
          <a:xfrm>
            <a:off x="1066800" y="5573713"/>
            <a:ext cx="640080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Cases vs. Benigns at Diagnosis – rule out (FHCRC – CEVC)</a:t>
            </a:r>
          </a:p>
        </p:txBody>
      </p:sp>
      <p:sp>
        <p:nvSpPr>
          <p:cNvPr id="218138" name="TextBox 48"/>
          <p:cNvSpPr txBox="1">
            <a:spLocks noChangeArrowheads="1"/>
          </p:cNvSpPr>
          <p:nvPr/>
        </p:nvSpPr>
        <p:spPr bwMode="auto">
          <a:xfrm>
            <a:off x="545649" y="6197600"/>
            <a:ext cx="6189239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25 candidates x Longitudinal ROCA </a:t>
            </a:r>
            <a:r>
              <a:rPr lang="en-US" sz="1800" dirty="0" smtClean="0">
                <a:solidFill>
                  <a:srgbClr val="000000"/>
                </a:solidFill>
              </a:rPr>
              <a:t>samples (MGH/Broad)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8139" name="TextBox 49"/>
          <p:cNvSpPr txBox="1">
            <a:spLocks noChangeArrowheads="1"/>
          </p:cNvSpPr>
          <p:nvPr/>
        </p:nvSpPr>
        <p:spPr bwMode="auto">
          <a:xfrm>
            <a:off x="7162800" y="6059488"/>
            <a:ext cx="19050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Early Detection Biomarkers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3390559" y="4697071"/>
            <a:ext cx="392113" cy="136117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218137" idx="2"/>
          </p:cNvCxnSpPr>
          <p:nvPr/>
        </p:nvCxnSpPr>
        <p:spPr>
          <a:xfrm rot="16200000" flipH="1">
            <a:off x="4147345" y="6063454"/>
            <a:ext cx="253999" cy="1428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18138" idx="3"/>
            <a:endCxn id="218139" idx="1"/>
          </p:cNvCxnSpPr>
          <p:nvPr/>
        </p:nvCxnSpPr>
        <p:spPr>
          <a:xfrm>
            <a:off x="6734888" y="6382266"/>
            <a:ext cx="427912" cy="27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143" name="TextBox 14"/>
          <p:cNvSpPr txBox="1">
            <a:spLocks noChangeArrowheads="1"/>
          </p:cNvSpPr>
          <p:nvPr/>
        </p:nvSpPr>
        <p:spPr bwMode="auto">
          <a:xfrm>
            <a:off x="5486400" y="4572000"/>
            <a:ext cx="2021294" cy="3693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+ </a:t>
            </a:r>
            <a:r>
              <a:rPr lang="en-US" sz="1800" dirty="0" smtClean="0">
                <a:solidFill>
                  <a:srgbClr val="000000"/>
                </a:solidFill>
              </a:rPr>
              <a:t>3 NAPPA </a:t>
            </a:r>
            <a:r>
              <a:rPr lang="en-US" sz="1800" dirty="0">
                <a:solidFill>
                  <a:srgbClr val="000000"/>
                </a:solidFill>
              </a:rPr>
              <a:t>(ASU)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5018087" y="4191000"/>
            <a:ext cx="631826" cy="2133600"/>
          </a:xfrm>
          <a:prstGeom prst="bentConnector3">
            <a:avLst>
              <a:gd name="adj1" fmla="val 67067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Final Steps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138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10200"/>
          </a:xfrm>
        </p:spPr>
        <p:txBody>
          <a:bodyPr/>
          <a:lstStyle/>
          <a:p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Expand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100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serous cases vs. </a:t>
            </a:r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100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serous controls</a:t>
            </a:r>
          </a:p>
          <a:p>
            <a:endParaRPr lang="en-US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onstantia" charset="0"/>
                <a:ea typeface="ＭＳ Ｐゴシック" charset="0"/>
                <a:cs typeface="ＭＳ Ｐゴシック" charset="0"/>
              </a:rPr>
              <a:t>Measure in longitudinal samples e.g. CGN/SPORE/EDRN ROCA, other cohorts via </a:t>
            </a:r>
            <a:r>
              <a:rPr lang="en-US" dirty="0">
                <a:latin typeface="Constantia" charset="0"/>
                <a:ea typeface="ＭＳ Ｐゴシック" charset="0"/>
                <a:cs typeface="ＭＳ Ｐゴシック" charset="0"/>
              </a:rPr>
              <a:t>JHU’s ELISAs.</a:t>
            </a:r>
          </a:p>
        </p:txBody>
      </p:sp>
    </p:spTree>
    <p:extLst>
      <p:ext uri="{BB962C8B-B14F-4D97-AF65-F5344CB8AC3E}">
        <p14:creationId xmlns:p14="http://schemas.microsoft.com/office/powerpoint/2010/main" val="132887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7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nstantia" charset="0"/>
              </a:rPr>
              <a:t>EDRN </a:t>
            </a:r>
            <a:r>
              <a:rPr lang="en-US" sz="3600" b="1" dirty="0" smtClean="0">
                <a:solidFill>
                  <a:srgbClr val="000000"/>
                </a:solidFill>
                <a:latin typeface="Constantia" charset="0"/>
              </a:rPr>
              <a:t>Breast/GYN Collaborative Projects</a:t>
            </a:r>
            <a:endParaRPr lang="en-US" sz="3600" dirty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25" y="1524689"/>
            <a:ext cx="327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Proposed Projects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336" y="2356491"/>
            <a:ext cx="83168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Genomic signatures of ovarian cancer in </a:t>
            </a:r>
            <a:r>
              <a:rPr lang="en-US" sz="2400" dirty="0" err="1" smtClean="0"/>
              <a:t>cervico</a:t>
            </a:r>
            <a:r>
              <a:rPr lang="en-US" sz="2400" dirty="0" smtClean="0"/>
              <a:t>-vaginal fluid (CVF)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Combined blood and image </a:t>
            </a:r>
            <a:r>
              <a:rPr lang="en-US" sz="2400" dirty="0" err="1" smtClean="0"/>
              <a:t>biobank</a:t>
            </a:r>
            <a:r>
              <a:rPr lang="en-US" sz="2400" dirty="0" smtClean="0"/>
              <a:t> for early detection of breast cancer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Validation of blood-based markers for ER+ breast cancer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Validation of mammographic imaging markers specific to different breast cancer subtypes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Integration of imaging and blood based markers to improve breast cancer early detection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80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90609"/>
            <a:ext cx="7886700" cy="5376333"/>
          </a:xfrm>
        </p:spPr>
        <p:txBody>
          <a:bodyPr>
            <a:normAutofit fontScale="92500" lnSpcReduction="10000"/>
          </a:bodyPr>
          <a:lstStyle/>
          <a:p>
            <a:pPr marL="6858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Phase 3 validation of blood-based markers for ER+ breast cancer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Analogous to previous triple-negative project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leverage both the EDRN reference set and our sets of preclinical samples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Clear potential clinical applications</a:t>
            </a:r>
          </a:p>
          <a:p>
            <a:pPr marL="6858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Validation of mammographic imaging markers specific to different breast cancer subtypes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leverage existing sets of samples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guide clinical decision making</a:t>
            </a:r>
          </a:p>
          <a:p>
            <a:pPr marL="6858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Integration of imaging and blood-based markers to improve breast cancer early detection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leverage existing sets of samples including both clinical and preclinical sets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Could guide clinical decision making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Proposed Breast Cancer Projects - Details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545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Box 3"/>
          <p:cNvSpPr txBox="1">
            <a:spLocks noChangeArrowheads="1"/>
          </p:cNvSpPr>
          <p:nvPr/>
        </p:nvSpPr>
        <p:spPr bwMode="auto">
          <a:xfrm>
            <a:off x="596900" y="2342413"/>
            <a:ext cx="623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26" name="TextBox 4"/>
          <p:cNvSpPr txBox="1">
            <a:spLocks noChangeArrowheads="1"/>
          </p:cNvSpPr>
          <p:nvPr/>
        </p:nvSpPr>
        <p:spPr bwMode="auto">
          <a:xfrm>
            <a:off x="596900" y="4612538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BRL</a:t>
            </a:r>
          </a:p>
        </p:txBody>
      </p:sp>
      <p:sp>
        <p:nvSpPr>
          <p:cNvPr id="205827" name="TextBox 6"/>
          <p:cNvSpPr txBox="1">
            <a:spLocks noChangeArrowheads="1"/>
          </p:cNvSpPr>
          <p:nvPr/>
        </p:nvSpPr>
        <p:spPr bwMode="auto">
          <a:xfrm>
            <a:off x="596900" y="49808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IAA</a:t>
            </a:r>
          </a:p>
        </p:txBody>
      </p:sp>
      <p:sp>
        <p:nvSpPr>
          <p:cNvPr id="205828" name="TextBox 7"/>
          <p:cNvSpPr txBox="1">
            <a:spLocks noChangeArrowheads="1"/>
          </p:cNvSpPr>
          <p:nvPr/>
        </p:nvSpPr>
        <p:spPr bwMode="auto">
          <a:xfrm>
            <a:off x="7759700" y="2677375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29" name="TextBox 8"/>
          <p:cNvSpPr txBox="1">
            <a:spLocks noChangeArrowheads="1"/>
          </p:cNvSpPr>
          <p:nvPr/>
        </p:nvSpPr>
        <p:spPr bwMode="auto">
          <a:xfrm>
            <a:off x="7759700" y="345525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CEVC</a:t>
            </a:r>
          </a:p>
        </p:txBody>
      </p:sp>
      <p:sp>
        <p:nvSpPr>
          <p:cNvPr id="205830" name="TextBox 9"/>
          <p:cNvSpPr txBox="1">
            <a:spLocks noChangeArrowheads="1"/>
          </p:cNvSpPr>
          <p:nvPr/>
        </p:nvSpPr>
        <p:spPr bwMode="auto">
          <a:xfrm>
            <a:off x="596900" y="345525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CEVC</a:t>
            </a:r>
          </a:p>
        </p:txBody>
      </p:sp>
      <p:sp>
        <p:nvSpPr>
          <p:cNvPr id="205831" name="TextBox 10"/>
          <p:cNvSpPr txBox="1">
            <a:spLocks noChangeArrowheads="1"/>
          </p:cNvSpPr>
          <p:nvPr/>
        </p:nvSpPr>
        <p:spPr bwMode="auto">
          <a:xfrm>
            <a:off x="596900" y="2829775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32" name="TextBox 11"/>
          <p:cNvSpPr txBox="1">
            <a:spLocks noChangeArrowheads="1"/>
          </p:cNvSpPr>
          <p:nvPr/>
        </p:nvSpPr>
        <p:spPr bwMode="auto">
          <a:xfrm>
            <a:off x="7759700" y="4193438"/>
            <a:ext cx="623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33" name="TextBox 12"/>
          <p:cNvSpPr txBox="1">
            <a:spLocks noChangeArrowheads="1"/>
          </p:cNvSpPr>
          <p:nvPr/>
        </p:nvSpPr>
        <p:spPr bwMode="auto">
          <a:xfrm>
            <a:off x="596900" y="419343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CEVC</a:t>
            </a:r>
          </a:p>
        </p:txBody>
      </p:sp>
      <p:sp>
        <p:nvSpPr>
          <p:cNvPr id="205834" name="TextBox 13"/>
          <p:cNvSpPr txBox="1">
            <a:spLocks noChangeArrowheads="1"/>
          </p:cNvSpPr>
          <p:nvPr/>
        </p:nvSpPr>
        <p:spPr bwMode="auto">
          <a:xfrm>
            <a:off x="7759700" y="3825138"/>
            <a:ext cx="623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35" name="TextBox 14"/>
          <p:cNvSpPr txBox="1">
            <a:spLocks noChangeArrowheads="1"/>
          </p:cNvSpPr>
          <p:nvPr/>
        </p:nvSpPr>
        <p:spPr bwMode="auto">
          <a:xfrm>
            <a:off x="7759700" y="30472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CEVC</a:t>
            </a:r>
          </a:p>
        </p:txBody>
      </p:sp>
      <p:sp>
        <p:nvSpPr>
          <p:cNvPr id="205836" name="TextBox 15"/>
          <p:cNvSpPr txBox="1">
            <a:spLocks noChangeArrowheads="1"/>
          </p:cNvSpPr>
          <p:nvPr/>
        </p:nvSpPr>
        <p:spPr bwMode="auto">
          <a:xfrm>
            <a:off x="7759700" y="2309075"/>
            <a:ext cx="623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37" name="TextBox 2"/>
          <p:cNvSpPr txBox="1">
            <a:spLocks noChangeArrowheads="1"/>
          </p:cNvSpPr>
          <p:nvPr/>
        </p:nvSpPr>
        <p:spPr bwMode="auto">
          <a:xfrm>
            <a:off x="0" y="1805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nstantia" charset="0"/>
              </a:rPr>
              <a:t>EDRN </a:t>
            </a:r>
            <a:r>
              <a:rPr lang="en-US" sz="3600" b="1" dirty="0" smtClean="0">
                <a:solidFill>
                  <a:srgbClr val="000000"/>
                </a:solidFill>
                <a:latin typeface="Constantia" charset="0"/>
              </a:rPr>
              <a:t>Ovarian Cancer Validation Project</a:t>
            </a:r>
            <a:endParaRPr lang="en-US" sz="3600" dirty="0">
              <a:solidFill>
                <a:srgbClr val="000000"/>
              </a:solidFill>
              <a:latin typeface="Constanti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2728"/>
              </p:ext>
            </p:extLst>
          </p:nvPr>
        </p:nvGraphicFramePr>
        <p:xfrm>
          <a:off x="1550988" y="2342413"/>
          <a:ext cx="6096000" cy="33369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Steven Skates</a:t>
                      </a:r>
                      <a:endParaRPr lang="en-US" sz="18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Michael Gillette</a:t>
                      </a:r>
                      <a:endParaRPr lang="en-US" sz="1800" b="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Eleftherios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Diamandis</a:t>
                      </a:r>
                      <a:endParaRPr lang="en-US" sz="1800" dirty="0" smtClean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Vathany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Kulasingam</a:t>
                      </a:r>
                      <a:endParaRPr lang="en-US" sz="1800" dirty="0" smtClean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Andy Godwin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</a:t>
                      </a:r>
                      <a:r>
                        <a:rPr lang="en-US" sz="1800" dirty="0" err="1" smtClean="0"/>
                        <a:t>Engstrom</a:t>
                      </a:r>
                      <a:endParaRPr lang="en-US" sz="1800" dirty="0" smtClean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Nicole</a:t>
                      </a:r>
                      <a:r>
                        <a:rPr lang="en-US" sz="1800" baseline="0" dirty="0" smtClean="0"/>
                        <a:t> Urban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Chris Li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Josh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LaBaer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Karen Anderson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 Marks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Anna </a:t>
                      </a:r>
                      <a:r>
                        <a:rPr lang="en-US" sz="1800" dirty="0" err="1" smtClean="0"/>
                        <a:t>Lokshin</a:t>
                      </a:r>
                      <a:endParaRPr lang="en-US" sz="1800" dirty="0" smtClean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Zhen Zhang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Lori </a:t>
                      </a:r>
                      <a:r>
                        <a:rPr lang="en-US" sz="1800" dirty="0" err="1" smtClean="0"/>
                        <a:t>Sokoll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Karin </a:t>
                      </a:r>
                      <a:r>
                        <a:rPr lang="en-US" sz="1800" dirty="0" err="1" smtClean="0"/>
                        <a:t>Rodland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Tao</a:t>
                      </a:r>
                      <a:r>
                        <a:rPr lang="en-US" sz="1800" baseline="0" dirty="0" smtClean="0"/>
                        <a:t> Liu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David Camp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205870" name="TextBox 17"/>
          <p:cNvSpPr txBox="1">
            <a:spLocks noChangeArrowheads="1"/>
          </p:cNvSpPr>
          <p:nvPr/>
        </p:nvSpPr>
        <p:spPr bwMode="auto">
          <a:xfrm>
            <a:off x="596900" y="3825138"/>
            <a:ext cx="623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BDL</a:t>
            </a:r>
          </a:p>
        </p:txBody>
      </p:sp>
      <p:sp>
        <p:nvSpPr>
          <p:cNvPr id="205871" name="TextBox 18"/>
          <p:cNvSpPr txBox="1">
            <a:spLocks noChangeArrowheads="1"/>
          </p:cNvSpPr>
          <p:nvPr/>
        </p:nvSpPr>
        <p:spPr bwMode="auto">
          <a:xfrm>
            <a:off x="7759700" y="479668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onstantia" charset="0"/>
              </a:rPr>
              <a:t>IAA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5922" y="117610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TEAMS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35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 rot="16200000" flipH="1">
            <a:off x="1666082" y="1475581"/>
            <a:ext cx="392112" cy="199072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503488" y="2312988"/>
            <a:ext cx="392112" cy="31591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179763" y="1952625"/>
            <a:ext cx="392112" cy="10366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3724276" y="1408112"/>
            <a:ext cx="392112" cy="21256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4183063" y="949325"/>
            <a:ext cx="392112" cy="304323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4788694" y="343694"/>
            <a:ext cx="392112" cy="42545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3427413" y="2743200"/>
            <a:ext cx="268287" cy="140811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884" name="TextBox 94"/>
          <p:cNvSpPr txBox="1">
            <a:spLocks noChangeArrowheads="1"/>
          </p:cNvSpPr>
          <p:nvPr/>
        </p:nvSpPr>
        <p:spPr bwMode="auto">
          <a:xfrm>
            <a:off x="4724266" y="2667389"/>
            <a:ext cx="3047548" cy="6460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Accurate Inclusion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Mass Screening (empirical)</a:t>
            </a:r>
          </a:p>
        </p:txBody>
      </p:sp>
      <p:cxnSp>
        <p:nvCxnSpPr>
          <p:cNvPr id="96" name="Elbow Connector 95"/>
          <p:cNvCxnSpPr/>
          <p:nvPr/>
        </p:nvCxnSpPr>
        <p:spPr bwMode="auto">
          <a:xfrm rot="5400000">
            <a:off x="7112794" y="1410494"/>
            <a:ext cx="392112" cy="21209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 bwMode="auto">
          <a:xfrm rot="5400000">
            <a:off x="5122863" y="2455863"/>
            <a:ext cx="268287" cy="1982787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857" name="TextBox 2"/>
          <p:cNvSpPr txBox="1">
            <a:spLocks noChangeArrowheads="1"/>
          </p:cNvSpPr>
          <p:nvPr/>
        </p:nvSpPr>
        <p:spPr bwMode="auto">
          <a:xfrm>
            <a:off x="0" y="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Ovarian Validation Study – Early Detection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</a:rPr>
              <a:t>Original design</a:t>
            </a:r>
          </a:p>
        </p:txBody>
      </p:sp>
      <p:sp>
        <p:nvSpPr>
          <p:cNvPr id="206858" name="TextBox 4"/>
          <p:cNvSpPr txBox="1">
            <a:spLocks noChangeArrowheads="1"/>
          </p:cNvSpPr>
          <p:nvPr/>
        </p:nvSpPr>
        <p:spPr bwMode="auto">
          <a:xfrm>
            <a:off x="0" y="1219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150+ ovarian cancer candidates discovered in previous round of funding</a:t>
            </a:r>
          </a:p>
        </p:txBody>
      </p:sp>
      <p:sp>
        <p:nvSpPr>
          <p:cNvPr id="206859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9667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Godwin</a:t>
            </a:r>
          </a:p>
        </p:txBody>
      </p:sp>
      <p:sp>
        <p:nvSpPr>
          <p:cNvPr id="206860" name="TextBox 7"/>
          <p:cNvSpPr txBox="1">
            <a:spLocks noChangeArrowheads="1"/>
          </p:cNvSpPr>
          <p:nvPr/>
        </p:nvSpPr>
        <p:spPr bwMode="auto">
          <a:xfrm>
            <a:off x="3429000" y="1905000"/>
            <a:ext cx="9286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LaBaer</a:t>
            </a:r>
          </a:p>
        </p:txBody>
      </p:sp>
      <p:sp>
        <p:nvSpPr>
          <p:cNvPr id="206861" name="TextBox 8"/>
          <p:cNvSpPr txBox="1">
            <a:spLocks noChangeArrowheads="1"/>
          </p:cNvSpPr>
          <p:nvPr/>
        </p:nvSpPr>
        <p:spPr bwMode="auto">
          <a:xfrm>
            <a:off x="4800600" y="1905000"/>
            <a:ext cx="36353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206862" name="TextBox 9"/>
          <p:cNvSpPr txBox="1">
            <a:spLocks noChangeArrowheads="1"/>
          </p:cNvSpPr>
          <p:nvPr/>
        </p:nvSpPr>
        <p:spPr bwMode="auto">
          <a:xfrm>
            <a:off x="5410200" y="1905000"/>
            <a:ext cx="98107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Lokshin</a:t>
            </a:r>
          </a:p>
        </p:txBody>
      </p:sp>
      <p:sp>
        <p:nvSpPr>
          <p:cNvPr id="206863" name="TextBox 10"/>
          <p:cNvSpPr txBox="1">
            <a:spLocks noChangeArrowheads="1"/>
          </p:cNvSpPr>
          <p:nvPr/>
        </p:nvSpPr>
        <p:spPr bwMode="auto">
          <a:xfrm>
            <a:off x="7924800" y="1905000"/>
            <a:ext cx="890588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Skates</a:t>
            </a:r>
          </a:p>
        </p:txBody>
      </p:sp>
      <p:sp>
        <p:nvSpPr>
          <p:cNvPr id="206864" name="TextBox 11"/>
          <p:cNvSpPr txBox="1">
            <a:spLocks noChangeArrowheads="1"/>
          </p:cNvSpPr>
          <p:nvPr/>
        </p:nvSpPr>
        <p:spPr bwMode="auto">
          <a:xfrm>
            <a:off x="6705600" y="1905000"/>
            <a:ext cx="812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Marks</a:t>
            </a:r>
          </a:p>
        </p:txBody>
      </p:sp>
      <p:sp>
        <p:nvSpPr>
          <p:cNvPr id="206865" name="TextBox 12"/>
          <p:cNvSpPr txBox="1">
            <a:spLocks noChangeArrowheads="1"/>
          </p:cNvSpPr>
          <p:nvPr/>
        </p:nvSpPr>
        <p:spPr bwMode="auto">
          <a:xfrm>
            <a:off x="228600" y="1905000"/>
            <a:ext cx="12747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Diamandis</a:t>
            </a:r>
          </a:p>
        </p:txBody>
      </p:sp>
      <p:sp>
        <p:nvSpPr>
          <p:cNvPr id="206866" name="TextBox 13"/>
          <p:cNvSpPr txBox="1">
            <a:spLocks noChangeArrowheads="1"/>
          </p:cNvSpPr>
          <p:nvPr/>
        </p:nvSpPr>
        <p:spPr bwMode="auto">
          <a:xfrm>
            <a:off x="1524000" y="2667000"/>
            <a:ext cx="2667000" cy="64611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Bioinformatics (in silico) mRNA filter</a:t>
            </a:r>
          </a:p>
        </p:txBody>
      </p:sp>
      <p:sp>
        <p:nvSpPr>
          <p:cNvPr id="206867" name="TextBox 14"/>
          <p:cNvSpPr txBox="1">
            <a:spLocks noChangeArrowheads="1"/>
          </p:cNvSpPr>
          <p:nvPr/>
        </p:nvSpPr>
        <p:spPr bwMode="auto">
          <a:xfrm>
            <a:off x="3429000" y="3581400"/>
            <a:ext cx="16732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50 Candidates</a:t>
            </a:r>
          </a:p>
        </p:txBody>
      </p:sp>
      <p:sp>
        <p:nvSpPr>
          <p:cNvPr id="206868" name="TextBox 15"/>
          <p:cNvSpPr txBox="1">
            <a:spLocks noChangeArrowheads="1"/>
          </p:cNvSpPr>
          <p:nvPr/>
        </p:nvSpPr>
        <p:spPr bwMode="auto">
          <a:xfrm>
            <a:off x="2133600" y="4343400"/>
            <a:ext cx="1812925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25 SRM Assays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PNNL (BRL)</a:t>
            </a:r>
          </a:p>
        </p:txBody>
      </p:sp>
      <p:sp>
        <p:nvSpPr>
          <p:cNvPr id="206869" name="TextBox 16"/>
          <p:cNvSpPr txBox="1">
            <a:spLocks noChangeArrowheads="1"/>
          </p:cNvSpPr>
          <p:nvPr/>
        </p:nvSpPr>
        <p:spPr bwMode="auto">
          <a:xfrm>
            <a:off x="4495800" y="4343400"/>
            <a:ext cx="20574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25 Bioplex Assays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JHU (BRL)</a:t>
            </a: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5417344" y="-284956"/>
            <a:ext cx="392112" cy="55118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4699000" y="3517900"/>
            <a:ext cx="392112" cy="125888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3456782" y="3534569"/>
            <a:ext cx="392112" cy="122555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873" name="TextBox 47"/>
          <p:cNvSpPr txBox="1">
            <a:spLocks noChangeArrowheads="1"/>
          </p:cNvSpPr>
          <p:nvPr/>
        </p:nvSpPr>
        <p:spPr bwMode="auto">
          <a:xfrm>
            <a:off x="1066800" y="5497513"/>
            <a:ext cx="640080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Cases vs. Benigns at Diagnosis – rule out (FHCRC – CEVC)</a:t>
            </a:r>
          </a:p>
        </p:txBody>
      </p:sp>
      <p:sp>
        <p:nvSpPr>
          <p:cNvPr id="206874" name="TextBox 48"/>
          <p:cNvSpPr txBox="1">
            <a:spLocks noChangeArrowheads="1"/>
          </p:cNvSpPr>
          <p:nvPr/>
        </p:nvSpPr>
        <p:spPr bwMode="auto">
          <a:xfrm>
            <a:off x="1905000" y="6197600"/>
            <a:ext cx="47529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25 candidates x Longitudinal ROCA samples</a:t>
            </a:r>
          </a:p>
        </p:txBody>
      </p:sp>
      <p:sp>
        <p:nvSpPr>
          <p:cNvPr id="206875" name="TextBox 49"/>
          <p:cNvSpPr txBox="1">
            <a:spLocks noChangeArrowheads="1"/>
          </p:cNvSpPr>
          <p:nvPr/>
        </p:nvSpPr>
        <p:spPr bwMode="auto">
          <a:xfrm>
            <a:off x="7162800" y="6059488"/>
            <a:ext cx="1905000" cy="646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Early Detection Biomarkers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3399631" y="4629944"/>
            <a:ext cx="508000" cy="122713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>
            <a:off x="4641850" y="4614863"/>
            <a:ext cx="508000" cy="12573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4108967" y="6025078"/>
            <a:ext cx="330755" cy="1428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6657975" y="6372535"/>
            <a:ext cx="504825" cy="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triangle" w="med" len="sm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0400" y="4481513"/>
            <a:ext cx="1828800" cy="3698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+ NAPPA (ASU)</a:t>
            </a:r>
          </a:p>
        </p:txBody>
      </p:sp>
    </p:spTree>
    <p:extLst>
      <p:ext uri="{BB962C8B-B14F-4D97-AF65-F5344CB8AC3E}">
        <p14:creationId xmlns:p14="http://schemas.microsoft.com/office/powerpoint/2010/main" val="10851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3" descr="comb_univ_2012100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TextBox 2"/>
          <p:cNvSpPr txBox="1">
            <a:spLocks noChangeArrowheads="1"/>
          </p:cNvSpPr>
          <p:nvPr/>
        </p:nvSpPr>
        <p:spPr bwMode="auto">
          <a:xfrm>
            <a:off x="0" y="65039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Top ranked Affy probes amongst 363 probes representing 153 protein candidates</a:t>
            </a:r>
          </a:p>
        </p:txBody>
      </p:sp>
    </p:spTree>
    <p:extLst>
      <p:ext uri="{BB962C8B-B14F-4D97-AF65-F5344CB8AC3E}">
        <p14:creationId xmlns:p14="http://schemas.microsoft.com/office/powerpoint/2010/main" val="236157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xfrm>
            <a:off x="-76200" y="303213"/>
            <a:ext cx="8204200" cy="457200"/>
          </a:xfrm>
        </p:spPr>
        <p:txBody>
          <a:bodyPr/>
          <a:lstStyle/>
          <a:p>
            <a:r>
              <a:rPr lang="en-US">
                <a:latin typeface="Arial" charset="0"/>
              </a:rPr>
              <a:t>Procedure for Developing PRISM-SRM Assays</a:t>
            </a:r>
          </a:p>
        </p:txBody>
      </p:sp>
      <p:sp>
        <p:nvSpPr>
          <p:cNvPr id="2088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713" y="6483350"/>
            <a:ext cx="5095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E47FF79E-0EF0-4148-B596-442652D14282}" type="slidenum">
              <a:rPr lang="en-US" sz="18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8899" name="TextBox 4"/>
          <p:cNvSpPr txBox="1">
            <a:spLocks noChangeArrowheads="1"/>
          </p:cNvSpPr>
          <p:nvPr/>
        </p:nvSpPr>
        <p:spPr bwMode="auto">
          <a:xfrm>
            <a:off x="98425" y="1751013"/>
            <a:ext cx="2928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Peptide selection:</a:t>
            </a:r>
          </a:p>
        </p:txBody>
      </p:sp>
      <p:pic>
        <p:nvPicPr>
          <p:cNvPr id="2089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554163"/>
            <a:ext cx="2908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527175"/>
            <a:ext cx="27590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5" b="64926"/>
          <a:stretch>
            <a:fillRect/>
          </a:stretch>
        </p:blipFill>
        <p:spPr bwMode="auto">
          <a:xfrm>
            <a:off x="7904163" y="1871663"/>
            <a:ext cx="10842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TextBox 10"/>
          <p:cNvSpPr txBox="1">
            <a:spLocks noChangeArrowheads="1"/>
          </p:cNvSpPr>
          <p:nvPr/>
        </p:nvSpPr>
        <p:spPr bwMode="auto">
          <a:xfrm>
            <a:off x="2314575" y="1141413"/>
            <a:ext cx="203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PNNL data</a:t>
            </a:r>
          </a:p>
        </p:txBody>
      </p:sp>
      <p:sp>
        <p:nvSpPr>
          <p:cNvPr id="208904" name="TextBox 11"/>
          <p:cNvSpPr txBox="1">
            <a:spLocks noChangeArrowheads="1"/>
          </p:cNvSpPr>
          <p:nvPr/>
        </p:nvSpPr>
        <p:spPr bwMode="auto">
          <a:xfrm>
            <a:off x="5273675" y="1141413"/>
            <a:ext cx="2036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Online database</a:t>
            </a:r>
          </a:p>
        </p:txBody>
      </p:sp>
      <p:sp>
        <p:nvSpPr>
          <p:cNvPr id="208905" name="TextBox 12"/>
          <p:cNvSpPr txBox="1">
            <a:spLocks noChangeArrowheads="1"/>
          </p:cNvSpPr>
          <p:nvPr/>
        </p:nvSpPr>
        <p:spPr bwMode="auto">
          <a:xfrm>
            <a:off x="7569200" y="1131888"/>
            <a:ext cx="1574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Prediction tools</a:t>
            </a:r>
          </a:p>
        </p:txBody>
      </p:sp>
      <p:pic>
        <p:nvPicPr>
          <p:cNvPr id="2089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622425"/>
            <a:ext cx="11922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7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716213"/>
            <a:ext cx="3790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4572000" y="2236788"/>
            <a:ext cx="179388" cy="2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909" name="TextBox 15"/>
          <p:cNvSpPr txBox="1">
            <a:spLocks noChangeArrowheads="1"/>
          </p:cNvSpPr>
          <p:nvPr/>
        </p:nvSpPr>
        <p:spPr bwMode="auto">
          <a:xfrm>
            <a:off x="98425" y="2871788"/>
            <a:ext cx="259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CE and transition optimization: </a:t>
            </a:r>
          </a:p>
        </p:txBody>
      </p:sp>
      <p:sp>
        <p:nvSpPr>
          <p:cNvPr id="208910" name="TextBox 16"/>
          <p:cNvSpPr txBox="1">
            <a:spLocks noChangeArrowheads="1"/>
          </p:cNvSpPr>
          <p:nvPr/>
        </p:nvSpPr>
        <p:spPr bwMode="auto">
          <a:xfrm>
            <a:off x="3954463" y="241458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Direct infusion</a:t>
            </a:r>
          </a:p>
        </p:txBody>
      </p:sp>
      <p:sp>
        <p:nvSpPr>
          <p:cNvPr id="208911" name="TextBox 18"/>
          <p:cNvSpPr txBox="1">
            <a:spLocks noChangeArrowheads="1"/>
          </p:cNvSpPr>
          <p:nvPr/>
        </p:nvSpPr>
        <p:spPr bwMode="auto">
          <a:xfrm>
            <a:off x="919163" y="4060825"/>
            <a:ext cx="2592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LC-SRM:</a:t>
            </a:r>
          </a:p>
        </p:txBody>
      </p:sp>
      <p:sp>
        <p:nvSpPr>
          <p:cNvPr id="208912" name="TextBox 19"/>
          <p:cNvSpPr txBox="1">
            <a:spLocks noChangeArrowheads="1"/>
          </p:cNvSpPr>
          <p:nvPr/>
        </p:nvSpPr>
        <p:spPr bwMode="auto">
          <a:xfrm>
            <a:off x="919163" y="5775325"/>
            <a:ext cx="2592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PRISM-SRM:</a:t>
            </a:r>
          </a:p>
        </p:txBody>
      </p:sp>
      <p:pic>
        <p:nvPicPr>
          <p:cNvPr id="1230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12"/>
          <a:stretch>
            <a:fillRect/>
          </a:stretch>
        </p:blipFill>
        <p:spPr bwMode="auto">
          <a:xfrm>
            <a:off x="3332163" y="3722688"/>
            <a:ext cx="309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8914" name="TextBox 22"/>
          <p:cNvSpPr txBox="1">
            <a:spLocks noChangeArrowheads="1"/>
          </p:cNvSpPr>
          <p:nvPr/>
        </p:nvSpPr>
        <p:spPr bwMode="auto">
          <a:xfrm>
            <a:off x="3963988" y="350678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Scheduled SRM</a:t>
            </a:r>
          </a:p>
        </p:txBody>
      </p:sp>
      <p:pic>
        <p:nvPicPr>
          <p:cNvPr id="2089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040313"/>
            <a:ext cx="30210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4581525" y="3348038"/>
            <a:ext cx="179388" cy="2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72000" y="4665663"/>
            <a:ext cx="179388" cy="2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918" name="TextBox 26"/>
          <p:cNvSpPr txBox="1">
            <a:spLocks noChangeArrowheads="1"/>
          </p:cNvSpPr>
          <p:nvPr/>
        </p:nvSpPr>
        <p:spPr bwMode="auto">
          <a:xfrm>
            <a:off x="3963988" y="487203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PRISM SRM</a:t>
            </a:r>
          </a:p>
        </p:txBody>
      </p:sp>
    </p:spTree>
    <p:extLst>
      <p:ext uri="{BB962C8B-B14F-4D97-AF65-F5344CB8AC3E}">
        <p14:creationId xmlns:p14="http://schemas.microsoft.com/office/powerpoint/2010/main" val="418347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48600" cy="1143000"/>
          </a:xfrm>
        </p:spPr>
        <p:txBody>
          <a:bodyPr/>
          <a:lstStyle/>
          <a:p>
            <a:pPr algn="ctr"/>
            <a:r>
              <a:rPr lang="en-US" sz="3200" b="0">
                <a:solidFill>
                  <a:srgbClr val="FFFF00"/>
                </a:solidFill>
                <a:latin typeface="Arial" charset="0"/>
              </a:rPr>
              <a:t>Candidate biomarker list and PRISM-SRM analysis – Antibody Free!</a:t>
            </a:r>
          </a:p>
        </p:txBody>
      </p:sp>
      <p:pic>
        <p:nvPicPr>
          <p:cNvPr id="2099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22400"/>
            <a:ext cx="59436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TextBox 2"/>
          <p:cNvSpPr txBox="1">
            <a:spLocks noChangeArrowheads="1"/>
          </p:cNvSpPr>
          <p:nvPr/>
        </p:nvSpPr>
        <p:spPr bwMode="auto">
          <a:xfrm>
            <a:off x="6591300" y="1666875"/>
            <a:ext cx="2355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13 of 16 target proteins detected using PRISM-SRM</a:t>
            </a:r>
          </a:p>
        </p:txBody>
      </p:sp>
      <p:sp>
        <p:nvSpPr>
          <p:cNvPr id="209924" name="TextBox 4"/>
          <p:cNvSpPr txBox="1">
            <a:spLocks noChangeArrowheads="1"/>
          </p:cNvSpPr>
          <p:nvPr/>
        </p:nvSpPr>
        <p:spPr bwMode="auto">
          <a:xfrm>
            <a:off x="6543675" y="3035300"/>
            <a:ext cx="248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Only 5 of 16 detected without PRISM</a:t>
            </a:r>
          </a:p>
        </p:txBody>
      </p:sp>
      <p:sp>
        <p:nvSpPr>
          <p:cNvPr id="209925" name="TextBox 5"/>
          <p:cNvSpPr txBox="1">
            <a:spLocks noChangeArrowheads="1"/>
          </p:cNvSpPr>
          <p:nvPr/>
        </p:nvSpPr>
        <p:spPr bwMode="auto">
          <a:xfrm>
            <a:off x="6678613" y="473075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Data from analysis of 7 cases and 7controls provided by POCRC</a:t>
            </a:r>
          </a:p>
        </p:txBody>
      </p:sp>
    </p:spTree>
    <p:extLst>
      <p:ext uri="{BB962C8B-B14F-4D97-AF65-F5344CB8AC3E}">
        <p14:creationId xmlns:p14="http://schemas.microsoft.com/office/powerpoint/2010/main" val="183802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3736315" y="535309"/>
            <a:ext cx="1689738" cy="1952306"/>
          </a:xfrm>
          <a:prstGeom prst="frame">
            <a:avLst>
              <a:gd name="adj1" fmla="val 43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531005" y="519767"/>
            <a:ext cx="1616271" cy="1952306"/>
          </a:xfrm>
          <a:prstGeom prst="frame">
            <a:avLst>
              <a:gd name="adj1" fmla="val 43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7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CI_cbrg_1b_alt">
  <a:themeElements>
    <a:clrScheme name="NCI_cbrg_1b_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I_cbrg_1b_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_cbrg_1b_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CI_cbrg_1b_alt">
  <a:themeElements>
    <a:clrScheme name="NCI_cbrg_1b_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I_cbrg_1b_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_cbrg_1b_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FFFF66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553</Words>
  <Application>Microsoft Macintosh PowerPoint</Application>
  <PresentationFormat>On-screen Show (4:3)</PresentationFormat>
  <Paragraphs>153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1_Flow</vt:lpstr>
      <vt:lpstr>NCI_cbrg_1b_alt</vt:lpstr>
      <vt:lpstr>1_NCI_cbrg_1b_alt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for Developing PRISM-SRM Assays</vt:lpstr>
      <vt:lpstr>Candidate biomarker list and PRISM-SRM analysis – Antibody Free!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Skates</dc:creator>
  <cp:lastModifiedBy>Steven Skates</cp:lastModifiedBy>
  <cp:revision>10</cp:revision>
  <dcterms:created xsi:type="dcterms:W3CDTF">2016-10-20T14:11:05Z</dcterms:created>
  <dcterms:modified xsi:type="dcterms:W3CDTF">2017-03-06T23:33:28Z</dcterms:modified>
</cp:coreProperties>
</file>