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2"/>
  </p:notesMasterIdLst>
  <p:sldIdLst>
    <p:sldId id="256" r:id="rId3"/>
    <p:sldId id="260" r:id="rId4"/>
    <p:sldId id="329" r:id="rId5"/>
    <p:sldId id="303" r:id="rId6"/>
    <p:sldId id="339" r:id="rId7"/>
    <p:sldId id="314" r:id="rId8"/>
    <p:sldId id="265" r:id="rId9"/>
    <p:sldId id="297" r:id="rId10"/>
    <p:sldId id="330" r:id="rId11"/>
    <p:sldId id="341" r:id="rId12"/>
    <p:sldId id="268" r:id="rId13"/>
    <p:sldId id="351" r:id="rId14"/>
    <p:sldId id="352" r:id="rId15"/>
    <p:sldId id="332" r:id="rId16"/>
    <p:sldId id="342" r:id="rId17"/>
    <p:sldId id="283" r:id="rId18"/>
    <p:sldId id="333" r:id="rId19"/>
    <p:sldId id="343" r:id="rId20"/>
    <p:sldId id="337" r:id="rId21"/>
    <p:sldId id="354" r:id="rId22"/>
    <p:sldId id="355" r:id="rId23"/>
    <p:sldId id="356" r:id="rId24"/>
    <p:sldId id="348" r:id="rId25"/>
    <p:sldId id="313" r:id="rId26"/>
    <p:sldId id="312" r:id="rId27"/>
    <p:sldId id="349" r:id="rId28"/>
    <p:sldId id="315" r:id="rId29"/>
    <p:sldId id="350" r:id="rId30"/>
    <p:sldId id="353"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231" autoAdjust="0"/>
  </p:normalViewPr>
  <p:slideViewPr>
    <p:cSldViewPr>
      <p:cViewPr>
        <p:scale>
          <a:sx n="50" d="100"/>
          <a:sy n="50" d="100"/>
        </p:scale>
        <p:origin x="1740" y="156"/>
      </p:cViewPr>
      <p:guideLst>
        <p:guide orient="horz" pos="2160"/>
        <p:guide pos="2880"/>
      </p:guideLst>
    </p:cSldViewPr>
  </p:slideViewPr>
  <p:notesTextViewPr>
    <p:cViewPr>
      <p:scale>
        <a:sx n="1" d="1"/>
        <a:sy n="1" d="1"/>
      </p:scale>
      <p:origin x="0" y="0"/>
    </p:cViewPr>
  </p:notesTextViewPr>
  <p:sorterViewPr>
    <p:cViewPr>
      <p:scale>
        <a:sx n="69" d="100"/>
        <a:sy n="6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A2F459-85B8-4A04-86A5-5039401A356F}" type="datetimeFigureOut">
              <a:rPr lang="en-US" smtClean="0"/>
              <a:t>3/6/2017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633EE9-8E7F-44F9-8140-1842DF5CBBD5}" type="slidenum">
              <a:rPr lang="en-US" smtClean="0"/>
              <a:t>‹#›</a:t>
            </a:fld>
            <a:endParaRPr lang="en-US"/>
          </a:p>
        </p:txBody>
      </p:sp>
    </p:spTree>
    <p:extLst>
      <p:ext uri="{BB962C8B-B14F-4D97-AF65-F5344CB8AC3E}">
        <p14:creationId xmlns:p14="http://schemas.microsoft.com/office/powerpoint/2010/main" val="2324611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 institutions,</a:t>
            </a:r>
            <a:r>
              <a:rPr lang="en-US" baseline="0" dirty="0" smtClean="0"/>
              <a:t> 6 BDLs, 2 CVCs, 2 BRLs. </a:t>
            </a:r>
            <a:endParaRPr lang="en-US" dirty="0"/>
          </a:p>
        </p:txBody>
      </p:sp>
      <p:sp>
        <p:nvSpPr>
          <p:cNvPr id="4" name="Slide Number Placeholder 3"/>
          <p:cNvSpPr>
            <a:spLocks noGrp="1"/>
          </p:cNvSpPr>
          <p:nvPr>
            <p:ph type="sldNum" sz="quarter" idx="10"/>
          </p:nvPr>
        </p:nvSpPr>
        <p:spPr/>
        <p:txBody>
          <a:bodyPr/>
          <a:lstStyle/>
          <a:p>
            <a:pPr>
              <a:defRPr/>
            </a:pPr>
            <a:fld id="{79C0B63C-B2CC-4493-848C-72C32E7EABD2}" type="slidenum">
              <a:rPr lang="en-US" smtClean="0"/>
              <a:pPr>
                <a:defRPr/>
              </a:pPr>
              <a:t>2</a:t>
            </a:fld>
            <a:endParaRPr lang="en-US"/>
          </a:p>
        </p:txBody>
      </p:sp>
    </p:spTree>
    <p:extLst>
      <p:ext uri="{BB962C8B-B14F-4D97-AF65-F5344CB8AC3E}">
        <p14:creationId xmlns:p14="http://schemas.microsoft.com/office/powerpoint/2010/main" val="3773825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1FE070-CB2C-FB4B-9ADF-8E09226D61BE}" type="slidenum">
              <a:rPr lang="en-US" smtClean="0"/>
              <a:pPr/>
              <a:t>18</a:t>
            </a:fld>
            <a:endParaRPr lang="en-US"/>
          </a:p>
        </p:txBody>
      </p:sp>
    </p:spTree>
    <p:extLst>
      <p:ext uri="{BB962C8B-B14F-4D97-AF65-F5344CB8AC3E}">
        <p14:creationId xmlns:p14="http://schemas.microsoft.com/office/powerpoint/2010/main" val="2200884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633EE9-8E7F-44F9-8140-1842DF5CBBD5}" type="slidenum">
              <a:rPr lang="en-US" smtClean="0"/>
              <a:t>19</a:t>
            </a:fld>
            <a:endParaRPr lang="en-US"/>
          </a:p>
        </p:txBody>
      </p:sp>
    </p:spTree>
    <p:extLst>
      <p:ext uri="{BB962C8B-B14F-4D97-AF65-F5344CB8AC3E}">
        <p14:creationId xmlns:p14="http://schemas.microsoft.com/office/powerpoint/2010/main" val="376328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633EE9-8E7F-44F9-8140-1842DF5CBBD5}" type="slidenum">
              <a:rPr lang="en-US" smtClean="0"/>
              <a:t>20</a:t>
            </a:fld>
            <a:endParaRPr lang="en-US"/>
          </a:p>
        </p:txBody>
      </p:sp>
    </p:spTree>
    <p:extLst>
      <p:ext uri="{BB962C8B-B14F-4D97-AF65-F5344CB8AC3E}">
        <p14:creationId xmlns:p14="http://schemas.microsoft.com/office/powerpoint/2010/main" val="4064236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Considering the enrollment trend, we project subject</a:t>
            </a:r>
            <a:r>
              <a:rPr lang="en-US" baseline="0" dirty="0" smtClean="0"/>
              <a:t> recruitment will be completed by early 2017.</a:t>
            </a:r>
            <a:endParaRPr lang="en-US" dirty="0"/>
          </a:p>
        </p:txBody>
      </p:sp>
      <p:sp>
        <p:nvSpPr>
          <p:cNvPr id="4" name="Slide Number Placeholder 3"/>
          <p:cNvSpPr>
            <a:spLocks noGrp="1"/>
          </p:cNvSpPr>
          <p:nvPr>
            <p:ph type="sldNum" sz="quarter" idx="10"/>
          </p:nvPr>
        </p:nvSpPr>
        <p:spPr/>
        <p:txBody>
          <a:bodyPr/>
          <a:lstStyle/>
          <a:p>
            <a:fld id="{E6B0625E-E3F4-4AD8-846B-F7AA707631B4}"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404101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B0625E-E3F4-4AD8-846B-F7AA707631B4}"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4854645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Vandy</a:t>
            </a:r>
            <a:r>
              <a:rPr lang="en-US" baseline="0" dirty="0" smtClean="0"/>
              <a:t>, Moffitt, Stanford, U Pen, </a:t>
            </a:r>
            <a:endParaRPr lang="en-US" dirty="0"/>
          </a:p>
        </p:txBody>
      </p:sp>
      <p:sp>
        <p:nvSpPr>
          <p:cNvPr id="4" name="Slide Number Placeholder 3"/>
          <p:cNvSpPr>
            <a:spLocks noGrp="1"/>
          </p:cNvSpPr>
          <p:nvPr>
            <p:ph type="sldNum" sz="quarter" idx="10"/>
          </p:nvPr>
        </p:nvSpPr>
        <p:spPr/>
        <p:txBody>
          <a:bodyPr/>
          <a:lstStyle/>
          <a:p>
            <a:fld id="{BD1F5348-327A-4A2E-A5C8-18A08CAF5DA8}" type="slidenum">
              <a:rPr lang="en-US" smtClean="0"/>
              <a:t>23</a:t>
            </a:fld>
            <a:endParaRPr lang="en-US"/>
          </a:p>
        </p:txBody>
      </p:sp>
    </p:spTree>
    <p:extLst>
      <p:ext uri="{BB962C8B-B14F-4D97-AF65-F5344CB8AC3E}">
        <p14:creationId xmlns:p14="http://schemas.microsoft.com/office/powerpoint/2010/main" val="1129623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Figure 1. </a:t>
            </a:r>
            <a:r>
              <a:rPr lang="en-US" sz="1200" b="0" kern="1200" dirty="0" smtClean="0">
                <a:solidFill>
                  <a:schemeClr val="tx1"/>
                </a:solidFill>
                <a:effectLst/>
                <a:latin typeface="+mn-lt"/>
                <a:ea typeface="+mn-ea"/>
                <a:cs typeface="+mn-cs"/>
              </a:rPr>
              <a:t>Added value of </a:t>
            </a:r>
            <a:r>
              <a:rPr lang="en-US" sz="1200" b="0" kern="1200" dirty="0" err="1" smtClean="0">
                <a:solidFill>
                  <a:schemeClr val="tx1"/>
                </a:solidFill>
                <a:effectLst/>
                <a:latin typeface="+mn-lt"/>
                <a:ea typeface="+mn-ea"/>
                <a:cs typeface="+mn-cs"/>
              </a:rPr>
              <a:t>radiomics</a:t>
            </a:r>
            <a:r>
              <a:rPr lang="en-US" sz="1200" b="0" kern="1200" dirty="0" smtClean="0">
                <a:solidFill>
                  <a:schemeClr val="tx1"/>
                </a:solidFill>
                <a:effectLst/>
                <a:latin typeface="+mn-lt"/>
                <a:ea typeface="+mn-ea"/>
                <a:cs typeface="+mn-cs"/>
              </a:rPr>
              <a:t> to the best current model for non-invasive diagnosis of cancer Gould in (A) training set (240 controls and 32 cancers) and (B) validation set (n=39 controls and 34 cancers) (AUC goes from 0.772 to 0.852). All AUCs reported are presented with bootstrap bias corrected 95%CI.</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Figure 2</a:t>
            </a:r>
            <a:r>
              <a:rPr lang="en-US" sz="1200" b="0" kern="1200" dirty="0" smtClean="0">
                <a:solidFill>
                  <a:schemeClr val="tx1"/>
                </a:solidFill>
                <a:effectLst/>
                <a:latin typeface="+mn-lt"/>
                <a:ea typeface="+mn-ea"/>
                <a:cs typeface="+mn-cs"/>
              </a:rPr>
              <a:t>. Plot of PPV (Positive Predictive Value) versus Risk Threshold for the MAYO model.  Curves shown for the MAYO model only (black line with dots) and the MAYO model plus </a:t>
            </a:r>
            <a:r>
              <a:rPr lang="en-US" sz="1200" b="0" kern="1200" dirty="0" err="1" smtClean="0">
                <a:solidFill>
                  <a:schemeClr val="tx1"/>
                </a:solidFill>
                <a:effectLst/>
                <a:latin typeface="+mn-lt"/>
                <a:ea typeface="+mn-ea"/>
                <a:cs typeface="+mn-cs"/>
              </a:rPr>
              <a:t>EarlyCDT</a:t>
            </a:r>
            <a:r>
              <a:rPr lang="en-US" sz="1200" b="0" kern="1200" dirty="0" smtClean="0">
                <a:solidFill>
                  <a:schemeClr val="tx1"/>
                </a:solidFill>
                <a:effectLst/>
                <a:latin typeface="+mn-lt"/>
                <a:ea typeface="+mn-ea"/>
                <a:cs typeface="+mn-cs"/>
              </a:rPr>
              <a:t>-Lung (grey dashed line with triangles).  Also shown is the plot of percentage of subjects with individual risk below the risk threshold on the x-axis (black dashed line).  Adding </a:t>
            </a:r>
            <a:r>
              <a:rPr lang="en-US" sz="1200" b="0" kern="1200" dirty="0" err="1" smtClean="0">
                <a:solidFill>
                  <a:schemeClr val="tx1"/>
                </a:solidFill>
                <a:effectLst/>
                <a:latin typeface="+mn-lt"/>
                <a:ea typeface="+mn-ea"/>
                <a:cs typeface="+mn-cs"/>
              </a:rPr>
              <a:t>EarlyCDT</a:t>
            </a:r>
            <a:r>
              <a:rPr lang="en-US" sz="1200" b="0" kern="1200" dirty="0" smtClean="0">
                <a:solidFill>
                  <a:schemeClr val="tx1"/>
                </a:solidFill>
                <a:effectLst/>
                <a:latin typeface="+mn-lt"/>
                <a:ea typeface="+mn-ea"/>
                <a:cs typeface="+mn-cs"/>
              </a:rPr>
              <a:t>-Lung improves the PPV over the whole range.  For a chosen risk threshold, a patient is risk-model positive if their calculated individual risk is greater than the threshold. [cohort, 4mm-20mm, n=208].  (Massion JTO 2016)</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r>
              <a:rPr lang="en-US" b="1" dirty="0" smtClean="0"/>
              <a:t>Figure 3</a:t>
            </a:r>
            <a:r>
              <a:rPr lang="en-US" dirty="0" smtClean="0"/>
              <a:t>. Incremental diagnostic value of the protein expression classifier to a clinical lung nodule prediction model. Shown are the respective ROC curves for the clinical model48 alone (grey dashed line), the protein expression classifier alone (black dashed line), and the model combining the protein expression classifier and the clinical </a:t>
            </a:r>
            <a:r>
              <a:rPr lang="en-US" dirty="0" err="1" smtClean="0"/>
              <a:t>modeln</a:t>
            </a:r>
            <a:r>
              <a:rPr lang="en-US" dirty="0" smtClean="0"/>
              <a:t> (solid line). Model performance for the clinical models was evaluated based on 1000 </a:t>
            </a:r>
            <a:r>
              <a:rPr lang="en-US" dirty="0" err="1" smtClean="0"/>
              <a:t>bootstrappings</a:t>
            </a:r>
            <a:r>
              <a:rPr lang="en-US" dirty="0" smtClean="0"/>
              <a:t>. Area under the ROC curve (AUC) and partial area under the curve (</a:t>
            </a:r>
            <a:r>
              <a:rPr lang="en-US" dirty="0" err="1" smtClean="0"/>
              <a:t>pAUC</a:t>
            </a:r>
            <a:r>
              <a:rPr lang="en-US" dirty="0" smtClean="0"/>
              <a:t>) at 80% sensitivity (shaded in grey) were calculated with bootstrap bias-corrected 95% confidence intervals (CI). (Vachani JTO 2015)</a:t>
            </a:r>
            <a:endParaRPr lang="en-US" dirty="0"/>
          </a:p>
        </p:txBody>
      </p:sp>
      <p:sp>
        <p:nvSpPr>
          <p:cNvPr id="4" name="Slide Number Placeholder 3"/>
          <p:cNvSpPr>
            <a:spLocks noGrp="1"/>
          </p:cNvSpPr>
          <p:nvPr>
            <p:ph type="sldNum" sz="quarter" idx="10"/>
          </p:nvPr>
        </p:nvSpPr>
        <p:spPr/>
        <p:txBody>
          <a:bodyPr/>
          <a:lstStyle/>
          <a:p>
            <a:fld id="{6936D9E1-DFD2-48AB-8769-8ED6E0747076}" type="slidenum">
              <a:rPr lang="en-US" smtClean="0"/>
              <a:t>24</a:t>
            </a:fld>
            <a:endParaRPr lang="en-US"/>
          </a:p>
        </p:txBody>
      </p:sp>
    </p:spTree>
    <p:extLst>
      <p:ext uri="{BB962C8B-B14F-4D97-AF65-F5344CB8AC3E}">
        <p14:creationId xmlns:p14="http://schemas.microsoft.com/office/powerpoint/2010/main" val="25789845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0C092F-7580-4856-A4B5-A40D5772EE32}" type="slidenum">
              <a:rPr lang="en-US" smtClean="0"/>
              <a:t>25</a:t>
            </a:fld>
            <a:endParaRPr lang="en-US"/>
          </a:p>
        </p:txBody>
      </p:sp>
    </p:spTree>
    <p:extLst>
      <p:ext uri="{BB962C8B-B14F-4D97-AF65-F5344CB8AC3E}">
        <p14:creationId xmlns:p14="http://schemas.microsoft.com/office/powerpoint/2010/main" val="32898472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759355-23DC-430A-85F6-971ED05A9040}" type="slidenum">
              <a:rPr lang="en-US" smtClean="0"/>
              <a:t>26</a:t>
            </a:fld>
            <a:endParaRPr lang="en-US"/>
          </a:p>
        </p:txBody>
      </p:sp>
    </p:spTree>
    <p:extLst>
      <p:ext uri="{BB962C8B-B14F-4D97-AF65-F5344CB8AC3E}">
        <p14:creationId xmlns:p14="http://schemas.microsoft.com/office/powerpoint/2010/main" val="14814386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Interpretation:</a:t>
            </a:r>
          </a:p>
          <a:p>
            <a:pPr marL="214313" indent="-214313">
              <a:buFont typeface="Arial"/>
              <a:buChar char="•"/>
            </a:pPr>
            <a:r>
              <a:rPr lang="en-US" sz="1200" dirty="0" smtClean="0"/>
              <a:t>Similar mutations identified in the two tumor regions </a:t>
            </a:r>
          </a:p>
          <a:p>
            <a:pPr marL="214313" indent="-214313">
              <a:buFont typeface="Arial"/>
              <a:buChar char="•"/>
            </a:pPr>
            <a:r>
              <a:rPr lang="en-US" sz="1200" dirty="0" smtClean="0"/>
              <a:t>Most tumor mutations identified in brush sample when calling without prior knowledge</a:t>
            </a:r>
          </a:p>
          <a:p>
            <a:pPr marL="214313" indent="-214313">
              <a:buFont typeface="Arial"/>
              <a:buChar char="•"/>
            </a:pPr>
            <a:r>
              <a:rPr lang="en-US" sz="1200" dirty="0" smtClean="0"/>
              <a:t>Many reads supporting tumor mutations seen in brush sample when using more sensitive calling approach that uses prior knowledge of tumor mutations</a:t>
            </a:r>
          </a:p>
          <a:p>
            <a:endParaRPr lang="en-US" dirty="0"/>
          </a:p>
        </p:txBody>
      </p:sp>
      <p:sp>
        <p:nvSpPr>
          <p:cNvPr id="4" name="Slide Number Placeholder 3"/>
          <p:cNvSpPr>
            <a:spLocks noGrp="1"/>
          </p:cNvSpPr>
          <p:nvPr>
            <p:ph type="sldNum" sz="quarter" idx="10"/>
          </p:nvPr>
        </p:nvSpPr>
        <p:spPr/>
        <p:txBody>
          <a:bodyPr/>
          <a:lstStyle/>
          <a:p>
            <a:fld id="{B2759355-23DC-430A-85F6-971ED05A9040}" type="slidenum">
              <a:rPr lang="en-US" smtClean="0"/>
              <a:t>27</a:t>
            </a:fld>
            <a:endParaRPr lang="en-US"/>
          </a:p>
        </p:txBody>
      </p:sp>
    </p:spTree>
    <p:extLst>
      <p:ext uri="{BB962C8B-B14F-4D97-AF65-F5344CB8AC3E}">
        <p14:creationId xmlns:p14="http://schemas.microsoft.com/office/powerpoint/2010/main" val="727245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Window of </a:t>
            </a:r>
          </a:p>
        </p:txBody>
      </p:sp>
      <p:sp>
        <p:nvSpPr>
          <p:cNvPr id="368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17" indent="-285698">
              <a:defRPr>
                <a:solidFill>
                  <a:schemeClr val="tx1"/>
                </a:solidFill>
                <a:latin typeface="Calibri" pitchFamily="34" charset="0"/>
              </a:defRPr>
            </a:lvl2pPr>
            <a:lvl3pPr marL="1142795" indent="-228558">
              <a:defRPr>
                <a:solidFill>
                  <a:schemeClr val="tx1"/>
                </a:solidFill>
                <a:latin typeface="Calibri" pitchFamily="34" charset="0"/>
              </a:defRPr>
            </a:lvl3pPr>
            <a:lvl4pPr marL="1599913" indent="-228558">
              <a:defRPr>
                <a:solidFill>
                  <a:schemeClr val="tx1"/>
                </a:solidFill>
                <a:latin typeface="Calibri" pitchFamily="34" charset="0"/>
              </a:defRPr>
            </a:lvl4pPr>
            <a:lvl5pPr marL="2057031" indent="-228558">
              <a:defRPr>
                <a:solidFill>
                  <a:schemeClr val="tx1"/>
                </a:solidFill>
                <a:latin typeface="Calibri" pitchFamily="34" charset="0"/>
              </a:defRPr>
            </a:lvl5pPr>
            <a:lvl6pPr marL="2514149" indent="-228558" fontAlgn="base">
              <a:spcBef>
                <a:spcPct val="0"/>
              </a:spcBef>
              <a:spcAft>
                <a:spcPct val="0"/>
              </a:spcAft>
              <a:defRPr>
                <a:solidFill>
                  <a:schemeClr val="tx1"/>
                </a:solidFill>
                <a:latin typeface="Calibri" pitchFamily="34" charset="0"/>
              </a:defRPr>
            </a:lvl6pPr>
            <a:lvl7pPr marL="2971266" indent="-228558" fontAlgn="base">
              <a:spcBef>
                <a:spcPct val="0"/>
              </a:spcBef>
              <a:spcAft>
                <a:spcPct val="0"/>
              </a:spcAft>
              <a:defRPr>
                <a:solidFill>
                  <a:schemeClr val="tx1"/>
                </a:solidFill>
                <a:latin typeface="Calibri" pitchFamily="34" charset="0"/>
              </a:defRPr>
            </a:lvl7pPr>
            <a:lvl8pPr marL="3428385" indent="-228558" fontAlgn="base">
              <a:spcBef>
                <a:spcPct val="0"/>
              </a:spcBef>
              <a:spcAft>
                <a:spcPct val="0"/>
              </a:spcAft>
              <a:defRPr>
                <a:solidFill>
                  <a:schemeClr val="tx1"/>
                </a:solidFill>
                <a:latin typeface="Calibri" pitchFamily="34" charset="0"/>
              </a:defRPr>
            </a:lvl8pPr>
            <a:lvl9pPr marL="3885503" indent="-228558"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87A465C-E0EE-4ECE-9BAE-3BC629C8E00A}" type="slidenum">
              <a:rPr lang="en-US" altLang="en-US" smtClean="0"/>
              <a:pPr fontAlgn="base">
                <a:spcBef>
                  <a:spcPct val="0"/>
                </a:spcBef>
                <a:spcAft>
                  <a:spcPct val="0"/>
                </a:spcAft>
                <a:defRPr/>
              </a:pPr>
              <a:t>4</a:t>
            </a:fld>
            <a:endParaRPr lang="en-US" altLang="en-US" dirty="0" smtClean="0"/>
          </a:p>
        </p:txBody>
      </p:sp>
    </p:spTree>
    <p:extLst>
      <p:ext uri="{BB962C8B-B14F-4D97-AF65-F5344CB8AC3E}">
        <p14:creationId xmlns:p14="http://schemas.microsoft.com/office/powerpoint/2010/main" val="29181482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SLC1A5 is a Glutamine transporter, it is overexpressed in 70% of lung cancers and associated with poor survival. Its level of expression is correlated</a:t>
            </a:r>
            <a:r>
              <a:rPr lang="en-US" baseline="0" dirty="0" smtClean="0"/>
              <a:t> </a:t>
            </a:r>
            <a:r>
              <a:rPr lang="en-US" dirty="0" smtClean="0"/>
              <a:t>with response to </a:t>
            </a:r>
            <a:r>
              <a:rPr lang="en-US" dirty="0" err="1" smtClean="0"/>
              <a:t>Gln</a:t>
            </a:r>
            <a:r>
              <a:rPr lang="en-US" dirty="0" smtClean="0"/>
              <a:t> Transport inhibition. Inhibition</a:t>
            </a:r>
            <a:r>
              <a:rPr lang="en-US" baseline="0" dirty="0" smtClean="0"/>
              <a:t> of </a:t>
            </a:r>
            <a:r>
              <a:rPr lang="en-US" baseline="0" dirty="0" err="1" smtClean="0"/>
              <a:t>Gln</a:t>
            </a:r>
            <a:r>
              <a:rPr lang="en-US" baseline="0" dirty="0" smtClean="0"/>
              <a:t> transport related to SLC1A5 prevents mouse xenografts tumor growth. With Charles Manning we developed a SLC1A5 specific inhibitor that we are testing in preclinical models. We have already a path for IND and testing in humans during 2016.</a:t>
            </a:r>
            <a:endParaRPr lang="en-US" dirty="0"/>
          </a:p>
        </p:txBody>
      </p:sp>
      <p:sp>
        <p:nvSpPr>
          <p:cNvPr id="4" name="Slide Number Placeholder 3"/>
          <p:cNvSpPr>
            <a:spLocks noGrp="1"/>
          </p:cNvSpPr>
          <p:nvPr>
            <p:ph type="sldNum" sz="quarter" idx="10"/>
          </p:nvPr>
        </p:nvSpPr>
        <p:spPr/>
        <p:txBody>
          <a:bodyPr/>
          <a:lstStyle/>
          <a:p>
            <a:fld id="{6936D9E1-DFD2-48AB-8769-8ED6E0747076}" type="slidenum">
              <a:rPr lang="en-US" smtClean="0"/>
              <a:t>28</a:t>
            </a:fld>
            <a:endParaRPr lang="en-US"/>
          </a:p>
        </p:txBody>
      </p:sp>
    </p:spTree>
    <p:extLst>
      <p:ext uri="{BB962C8B-B14F-4D97-AF65-F5344CB8AC3E}">
        <p14:creationId xmlns:p14="http://schemas.microsoft.com/office/powerpoint/2010/main" val="24703760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 institutions,</a:t>
            </a:r>
            <a:r>
              <a:rPr lang="en-US" baseline="0" dirty="0" smtClean="0"/>
              <a:t> 6 BDLs, 2 CVCs, 2 BRLs. </a:t>
            </a:r>
            <a:endParaRPr lang="en-US" dirty="0"/>
          </a:p>
        </p:txBody>
      </p:sp>
      <p:sp>
        <p:nvSpPr>
          <p:cNvPr id="4" name="Slide Number Placeholder 3"/>
          <p:cNvSpPr>
            <a:spLocks noGrp="1"/>
          </p:cNvSpPr>
          <p:nvPr>
            <p:ph type="sldNum" sz="quarter" idx="10"/>
          </p:nvPr>
        </p:nvSpPr>
        <p:spPr/>
        <p:txBody>
          <a:bodyPr/>
          <a:lstStyle/>
          <a:p>
            <a:pPr>
              <a:defRPr/>
            </a:pPr>
            <a:fld id="{79C0B63C-B2CC-4493-848C-72C32E7EABD2}" type="slidenum">
              <a:rPr lang="en-US" smtClean="0"/>
              <a:pPr>
                <a:defRPr/>
              </a:pPr>
              <a:t>29</a:t>
            </a:fld>
            <a:endParaRPr lang="en-US"/>
          </a:p>
        </p:txBody>
      </p:sp>
    </p:spTree>
    <p:extLst>
      <p:ext uri="{BB962C8B-B14F-4D97-AF65-F5344CB8AC3E}">
        <p14:creationId xmlns:p14="http://schemas.microsoft.com/office/powerpoint/2010/main" val="3358380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1FE070-CB2C-FB4B-9ADF-8E09226D61BE}" type="slidenum">
              <a:rPr lang="en-US" smtClean="0"/>
              <a:pPr/>
              <a:t>5</a:t>
            </a:fld>
            <a:endParaRPr lang="en-US"/>
          </a:p>
        </p:txBody>
      </p:sp>
    </p:spTree>
    <p:extLst>
      <p:ext uri="{BB962C8B-B14F-4D97-AF65-F5344CB8AC3E}">
        <p14:creationId xmlns:p14="http://schemas.microsoft.com/office/powerpoint/2010/main" val="3574740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1. </a:t>
            </a:r>
            <a:endParaRPr lang="en-US" dirty="0"/>
          </a:p>
        </p:txBody>
      </p:sp>
      <p:sp>
        <p:nvSpPr>
          <p:cNvPr id="4" name="Slide Number Placeholder 3"/>
          <p:cNvSpPr>
            <a:spLocks noGrp="1"/>
          </p:cNvSpPr>
          <p:nvPr>
            <p:ph type="sldNum" sz="quarter" idx="10"/>
          </p:nvPr>
        </p:nvSpPr>
        <p:spPr/>
        <p:txBody>
          <a:bodyPr/>
          <a:lstStyle/>
          <a:p>
            <a:fld id="{DB1FE070-CB2C-FB4B-9ADF-8E09226D61BE}"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54495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Phase 4 studies screen people and lead to diagnosis and treatment. </a:t>
            </a:r>
          </a:p>
          <a:p>
            <a:pPr eaLnBrk="1" hangingPunct="1">
              <a:spcBef>
                <a:spcPct val="0"/>
              </a:spcBef>
            </a:pPr>
            <a:r>
              <a:rPr lang="en-US" altLang="en-US" dirty="0" smtClean="0"/>
              <a:t>Phase 5 reduces the burden of cancer. </a:t>
            </a:r>
          </a:p>
          <a:p>
            <a:pPr eaLnBrk="1" hangingPunct="1">
              <a:spcBef>
                <a:spcPct val="0"/>
              </a:spcBef>
            </a:pPr>
            <a:r>
              <a:rPr lang="en-US" altLang="en-US" dirty="0" smtClean="0"/>
              <a:t>Not useful if not treatment, no change in outcomes, in picking up indolent cancers..</a:t>
            </a:r>
          </a:p>
          <a:p>
            <a:pPr eaLnBrk="1" hangingPunct="1">
              <a:spcBef>
                <a:spcPct val="0"/>
              </a:spcBef>
            </a:pPr>
            <a:endParaRPr lang="en-US" altLang="en-US" dirty="0" smtClean="0"/>
          </a:p>
        </p:txBody>
      </p:sp>
      <p:sp>
        <p:nvSpPr>
          <p:cNvPr id="378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958" indent="-291522">
              <a:defRPr>
                <a:solidFill>
                  <a:schemeClr val="tx1"/>
                </a:solidFill>
                <a:latin typeface="Calibri" pitchFamily="34" charset="0"/>
              </a:defRPr>
            </a:lvl2pPr>
            <a:lvl3pPr marL="1166089" indent="-233218">
              <a:defRPr>
                <a:solidFill>
                  <a:schemeClr val="tx1"/>
                </a:solidFill>
                <a:latin typeface="Calibri" pitchFamily="34" charset="0"/>
              </a:defRPr>
            </a:lvl3pPr>
            <a:lvl4pPr marL="1632524" indent="-233218">
              <a:defRPr>
                <a:solidFill>
                  <a:schemeClr val="tx1"/>
                </a:solidFill>
                <a:latin typeface="Calibri" pitchFamily="34" charset="0"/>
              </a:defRPr>
            </a:lvl4pPr>
            <a:lvl5pPr marL="2098959" indent="-233218">
              <a:defRPr>
                <a:solidFill>
                  <a:schemeClr val="tx1"/>
                </a:solidFill>
                <a:latin typeface="Calibri" pitchFamily="34" charset="0"/>
              </a:defRPr>
            </a:lvl5pPr>
            <a:lvl6pPr marL="2565395" indent="-233218" fontAlgn="base">
              <a:spcBef>
                <a:spcPct val="0"/>
              </a:spcBef>
              <a:spcAft>
                <a:spcPct val="0"/>
              </a:spcAft>
              <a:defRPr>
                <a:solidFill>
                  <a:schemeClr val="tx1"/>
                </a:solidFill>
                <a:latin typeface="Calibri" pitchFamily="34" charset="0"/>
              </a:defRPr>
            </a:lvl6pPr>
            <a:lvl7pPr marL="3031830" indent="-233218" fontAlgn="base">
              <a:spcBef>
                <a:spcPct val="0"/>
              </a:spcBef>
              <a:spcAft>
                <a:spcPct val="0"/>
              </a:spcAft>
              <a:defRPr>
                <a:solidFill>
                  <a:schemeClr val="tx1"/>
                </a:solidFill>
                <a:latin typeface="Calibri" pitchFamily="34" charset="0"/>
              </a:defRPr>
            </a:lvl7pPr>
            <a:lvl8pPr marL="3498266" indent="-233218" fontAlgn="base">
              <a:spcBef>
                <a:spcPct val="0"/>
              </a:spcBef>
              <a:spcAft>
                <a:spcPct val="0"/>
              </a:spcAft>
              <a:defRPr>
                <a:solidFill>
                  <a:schemeClr val="tx1"/>
                </a:solidFill>
                <a:latin typeface="Calibri" pitchFamily="34" charset="0"/>
              </a:defRPr>
            </a:lvl8pPr>
            <a:lvl9pPr marL="3964701" indent="-233218"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7E79012-77EA-4BEB-958D-D85F88630595}" type="slidenum">
              <a:rPr lang="en-US" altLang="en-US" smtClean="0"/>
              <a:pPr fontAlgn="base">
                <a:spcBef>
                  <a:spcPct val="0"/>
                </a:spcBef>
                <a:spcAft>
                  <a:spcPct val="0"/>
                </a:spcAft>
                <a:defRPr/>
              </a:pPr>
              <a:t>7</a:t>
            </a:fld>
            <a:endParaRPr lang="en-US" altLang="en-US" smtClean="0"/>
          </a:p>
        </p:txBody>
      </p:sp>
    </p:spTree>
    <p:extLst>
      <p:ext uri="{BB962C8B-B14F-4D97-AF65-F5344CB8AC3E}">
        <p14:creationId xmlns:p14="http://schemas.microsoft.com/office/powerpoint/2010/main" val="2471779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Level of evidence?? Proof that it works? Where do we set the bar?</a:t>
            </a:r>
          </a:p>
          <a:p>
            <a:r>
              <a:rPr lang="en-US" dirty="0" smtClean="0"/>
              <a:t>Who is deciding for what is sufficient?  Sleep studies and PFTs --better outcomes? Bronchoscopies on chronic cough?</a:t>
            </a:r>
          </a:p>
          <a:p>
            <a:r>
              <a:rPr lang="en-US" dirty="0" smtClean="0"/>
              <a:t>Is clinical utility = cancer control (decrease mortality?</a:t>
            </a:r>
          </a:p>
          <a:p>
            <a:endParaRPr lang="en-US" dirty="0"/>
          </a:p>
        </p:txBody>
      </p:sp>
      <p:sp>
        <p:nvSpPr>
          <p:cNvPr id="4" name="Slide Number Placeholder 3"/>
          <p:cNvSpPr>
            <a:spLocks noGrp="1"/>
          </p:cNvSpPr>
          <p:nvPr>
            <p:ph type="sldNum" sz="quarter" idx="10"/>
          </p:nvPr>
        </p:nvSpPr>
        <p:spPr/>
        <p:txBody>
          <a:bodyPr/>
          <a:lstStyle/>
          <a:p>
            <a:fld id="{DB1FE070-CB2C-FB4B-9ADF-8E09226D61BE}" type="slidenum">
              <a:rPr lang="en-US">
                <a:solidFill>
                  <a:srgbClr val="000000"/>
                </a:solidFill>
              </a:rPr>
              <a:pPr/>
              <a:t>8</a:t>
            </a:fld>
            <a:endParaRPr lang="en-US">
              <a:solidFill>
                <a:srgbClr val="000000"/>
              </a:solidFill>
            </a:endParaRPr>
          </a:p>
        </p:txBody>
      </p:sp>
    </p:spTree>
    <p:extLst>
      <p:ext uri="{BB962C8B-B14F-4D97-AF65-F5344CB8AC3E}">
        <p14:creationId xmlns:p14="http://schemas.microsoft.com/office/powerpoint/2010/main" val="4291343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1FE070-CB2C-FB4B-9ADF-8E09226D61BE}" type="slidenum">
              <a:rPr lang="en-US" smtClean="0"/>
              <a:pPr/>
              <a:t>10</a:t>
            </a:fld>
            <a:endParaRPr lang="en-US"/>
          </a:p>
        </p:txBody>
      </p:sp>
    </p:spTree>
    <p:extLst>
      <p:ext uri="{BB962C8B-B14F-4D97-AF65-F5344CB8AC3E}">
        <p14:creationId xmlns:p14="http://schemas.microsoft.com/office/powerpoint/2010/main" val="3946831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1FE070-CB2C-FB4B-9ADF-8E09226D61BE}" type="slidenum">
              <a:rPr lang="en-US" smtClean="0"/>
              <a:pPr/>
              <a:t>15</a:t>
            </a:fld>
            <a:endParaRPr lang="en-US"/>
          </a:p>
        </p:txBody>
      </p:sp>
    </p:spTree>
    <p:extLst>
      <p:ext uri="{BB962C8B-B14F-4D97-AF65-F5344CB8AC3E}">
        <p14:creationId xmlns:p14="http://schemas.microsoft.com/office/powerpoint/2010/main" val="168014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E5204A-D95C-4AF9-A518-69CE223B25FA}" type="slidenum">
              <a:rPr lang="en-US" smtClean="0"/>
              <a:t>16</a:t>
            </a:fld>
            <a:endParaRPr lang="en-US"/>
          </a:p>
        </p:txBody>
      </p:sp>
    </p:spTree>
    <p:extLst>
      <p:ext uri="{BB962C8B-B14F-4D97-AF65-F5344CB8AC3E}">
        <p14:creationId xmlns:p14="http://schemas.microsoft.com/office/powerpoint/2010/main" val="1792049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57C173-848E-4344-8D6A-A06FCE2D0F96}" type="datetimeFigureOut">
              <a:rPr lang="en-US" smtClean="0"/>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F2B07-75F7-4C44-BE27-E6FCCD5FDA61}" type="slidenum">
              <a:rPr lang="en-US" smtClean="0"/>
              <a:t>‹#›</a:t>
            </a:fld>
            <a:endParaRPr lang="en-US"/>
          </a:p>
        </p:txBody>
      </p:sp>
    </p:spTree>
    <p:extLst>
      <p:ext uri="{BB962C8B-B14F-4D97-AF65-F5344CB8AC3E}">
        <p14:creationId xmlns:p14="http://schemas.microsoft.com/office/powerpoint/2010/main" val="2101142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57C173-848E-4344-8D6A-A06FCE2D0F96}" type="datetimeFigureOut">
              <a:rPr lang="en-US" smtClean="0"/>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F2B07-75F7-4C44-BE27-E6FCCD5FDA61}" type="slidenum">
              <a:rPr lang="en-US" smtClean="0"/>
              <a:t>‹#›</a:t>
            </a:fld>
            <a:endParaRPr lang="en-US"/>
          </a:p>
        </p:txBody>
      </p:sp>
    </p:spTree>
    <p:extLst>
      <p:ext uri="{BB962C8B-B14F-4D97-AF65-F5344CB8AC3E}">
        <p14:creationId xmlns:p14="http://schemas.microsoft.com/office/powerpoint/2010/main" val="1989352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57C173-848E-4344-8D6A-A06FCE2D0F96}" type="datetimeFigureOut">
              <a:rPr lang="en-US" smtClean="0"/>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F2B07-75F7-4C44-BE27-E6FCCD5FDA61}" type="slidenum">
              <a:rPr lang="en-US" smtClean="0"/>
              <a:t>‹#›</a:t>
            </a:fld>
            <a:endParaRPr lang="en-US"/>
          </a:p>
        </p:txBody>
      </p:sp>
    </p:spTree>
    <p:extLst>
      <p:ext uri="{BB962C8B-B14F-4D97-AF65-F5344CB8AC3E}">
        <p14:creationId xmlns:p14="http://schemas.microsoft.com/office/powerpoint/2010/main" val="2739484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042C12-31E4-4661-AA86-DFEC44E21ECE}" type="slidenum">
              <a:rPr lang="en-US"/>
              <a:pPr>
                <a:defRPr/>
              </a:pPr>
              <a:t>‹#›</a:t>
            </a:fld>
            <a:endParaRPr lang="en-US"/>
          </a:p>
        </p:txBody>
      </p:sp>
    </p:spTree>
    <p:extLst>
      <p:ext uri="{BB962C8B-B14F-4D97-AF65-F5344CB8AC3E}">
        <p14:creationId xmlns:p14="http://schemas.microsoft.com/office/powerpoint/2010/main" val="1351136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6E18C22-B4BA-404C-BD82-7A53DE49958F}" type="datetime1">
              <a:rPr lang="en-US" smtClean="0">
                <a:solidFill>
                  <a:prstClr val="black"/>
                </a:solidFill>
              </a:rPr>
              <a:pPr/>
              <a:t>3/6/2017</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FC8EE63-AFB2-4C43-9C4D-188F79B4174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20567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2A0B8C4-AE55-4EDE-96E0-2839B4DE3574}" type="datetime1">
              <a:rPr lang="en-US" smtClean="0">
                <a:solidFill>
                  <a:prstClr val="black"/>
                </a:solidFill>
              </a:rPr>
              <a:pPr/>
              <a:t>3/6/2017</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FC8EE63-AFB2-4C43-9C4D-188F79B4174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12078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41DA3E8-2FC8-41F5-B072-11DFACB48011}" type="datetime1">
              <a:rPr lang="en-US" smtClean="0">
                <a:solidFill>
                  <a:prstClr val="black"/>
                </a:solidFill>
              </a:rPr>
              <a:pPr/>
              <a:t>3/6/2017</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FC8EE63-AFB2-4C43-9C4D-188F79B4174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070905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D307E58-B38A-4F08-8952-57A73B8139D7}" type="datetime1">
              <a:rPr lang="en-US" smtClean="0">
                <a:solidFill>
                  <a:prstClr val="black"/>
                </a:solidFill>
              </a:rPr>
              <a:pPr/>
              <a:t>3/6/2017</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FC8EE63-AFB2-4C43-9C4D-188F79B4174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289300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FE7BF00-9667-46C2-84A2-8D1D592673DE}" type="datetime1">
              <a:rPr lang="en-US" smtClean="0">
                <a:solidFill>
                  <a:prstClr val="black"/>
                </a:solidFill>
              </a:rPr>
              <a:pPr/>
              <a:t>3/6/2017</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FC8EE63-AFB2-4C43-9C4D-188F79B4174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649786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9926D8A-CE62-4C22-92D6-D7D84C28A084}" type="datetime1">
              <a:rPr lang="en-US" smtClean="0">
                <a:solidFill>
                  <a:prstClr val="black"/>
                </a:solidFill>
              </a:rPr>
              <a:pPr/>
              <a:t>3/6/2017</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FC8EE63-AFB2-4C43-9C4D-188F79B4174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478865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7B2F1C0-9299-424A-9997-19E47A8925B4}" type="datetime1">
              <a:rPr lang="en-US" smtClean="0">
                <a:solidFill>
                  <a:prstClr val="black"/>
                </a:solidFill>
              </a:rPr>
              <a:pPr/>
              <a:t>3/6/2017</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FC8EE63-AFB2-4C43-9C4D-188F79B4174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59903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57C173-848E-4344-8D6A-A06FCE2D0F96}" type="datetimeFigureOut">
              <a:rPr lang="en-US" smtClean="0"/>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F2B07-75F7-4C44-BE27-E6FCCD5FDA61}" type="slidenum">
              <a:rPr lang="en-US" smtClean="0"/>
              <a:t>‹#›</a:t>
            </a:fld>
            <a:endParaRPr lang="en-US"/>
          </a:p>
        </p:txBody>
      </p:sp>
    </p:spTree>
    <p:extLst>
      <p:ext uri="{BB962C8B-B14F-4D97-AF65-F5344CB8AC3E}">
        <p14:creationId xmlns:p14="http://schemas.microsoft.com/office/powerpoint/2010/main" val="14791567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D29268B-624C-4CE3-8F2A-0BD41D3497D5}" type="datetime1">
              <a:rPr lang="en-US" smtClean="0">
                <a:solidFill>
                  <a:prstClr val="black"/>
                </a:solidFill>
              </a:rPr>
              <a:pPr/>
              <a:t>3/6/2017</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FC8EE63-AFB2-4C43-9C4D-188F79B4174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890525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FB40C2F-7753-4070-B6C3-7D981942C6AF}" type="datetime1">
              <a:rPr lang="en-US" smtClean="0">
                <a:solidFill>
                  <a:prstClr val="black"/>
                </a:solidFill>
              </a:rPr>
              <a:pPr/>
              <a:t>3/6/2017</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FC8EE63-AFB2-4C43-9C4D-188F79B4174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133282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6F92E75-1FB3-4D16-A022-AFCC1CC10F4C}" type="datetime1">
              <a:rPr lang="en-US" smtClean="0">
                <a:solidFill>
                  <a:prstClr val="black"/>
                </a:solidFill>
              </a:rPr>
              <a:pPr/>
              <a:t>3/6/2017</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FC8EE63-AFB2-4C43-9C4D-188F79B4174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600655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8607EEA-F995-4A94-949F-3A1CAF5370D5}" type="datetime1">
              <a:rPr lang="en-US" smtClean="0">
                <a:solidFill>
                  <a:prstClr val="black"/>
                </a:solidFill>
              </a:rPr>
              <a:pPr/>
              <a:t>3/6/2017</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FC8EE63-AFB2-4C43-9C4D-188F79B4174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83658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57C173-848E-4344-8D6A-A06FCE2D0F96}" type="datetimeFigureOut">
              <a:rPr lang="en-US" smtClean="0"/>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F2B07-75F7-4C44-BE27-E6FCCD5FDA61}" type="slidenum">
              <a:rPr lang="en-US" smtClean="0"/>
              <a:t>‹#›</a:t>
            </a:fld>
            <a:endParaRPr lang="en-US"/>
          </a:p>
        </p:txBody>
      </p:sp>
    </p:spTree>
    <p:extLst>
      <p:ext uri="{BB962C8B-B14F-4D97-AF65-F5344CB8AC3E}">
        <p14:creationId xmlns:p14="http://schemas.microsoft.com/office/powerpoint/2010/main" val="1385284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57C173-848E-4344-8D6A-A06FCE2D0F96}" type="datetimeFigureOut">
              <a:rPr lang="en-US" smtClean="0"/>
              <a:t>3/6/2017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EF2B07-75F7-4C44-BE27-E6FCCD5FDA61}" type="slidenum">
              <a:rPr lang="en-US" smtClean="0"/>
              <a:t>‹#›</a:t>
            </a:fld>
            <a:endParaRPr lang="en-US"/>
          </a:p>
        </p:txBody>
      </p:sp>
    </p:spTree>
    <p:extLst>
      <p:ext uri="{BB962C8B-B14F-4D97-AF65-F5344CB8AC3E}">
        <p14:creationId xmlns:p14="http://schemas.microsoft.com/office/powerpoint/2010/main" val="3734539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57C173-848E-4344-8D6A-A06FCE2D0F96}" type="datetimeFigureOut">
              <a:rPr lang="en-US" smtClean="0"/>
              <a:t>3/6/2017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EF2B07-75F7-4C44-BE27-E6FCCD5FDA61}" type="slidenum">
              <a:rPr lang="en-US" smtClean="0"/>
              <a:t>‹#›</a:t>
            </a:fld>
            <a:endParaRPr lang="en-US"/>
          </a:p>
        </p:txBody>
      </p:sp>
    </p:spTree>
    <p:extLst>
      <p:ext uri="{BB962C8B-B14F-4D97-AF65-F5344CB8AC3E}">
        <p14:creationId xmlns:p14="http://schemas.microsoft.com/office/powerpoint/2010/main" val="3630149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57C173-848E-4344-8D6A-A06FCE2D0F96}" type="datetimeFigureOut">
              <a:rPr lang="en-US" smtClean="0"/>
              <a:t>3/6/2017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EF2B07-75F7-4C44-BE27-E6FCCD5FDA61}" type="slidenum">
              <a:rPr lang="en-US" smtClean="0"/>
              <a:t>‹#›</a:t>
            </a:fld>
            <a:endParaRPr lang="en-US"/>
          </a:p>
        </p:txBody>
      </p:sp>
    </p:spTree>
    <p:extLst>
      <p:ext uri="{BB962C8B-B14F-4D97-AF65-F5344CB8AC3E}">
        <p14:creationId xmlns:p14="http://schemas.microsoft.com/office/powerpoint/2010/main" val="3951567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57C173-848E-4344-8D6A-A06FCE2D0F96}" type="datetimeFigureOut">
              <a:rPr lang="en-US" smtClean="0"/>
              <a:t>3/6/2017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EF2B07-75F7-4C44-BE27-E6FCCD5FDA61}" type="slidenum">
              <a:rPr lang="en-US" smtClean="0"/>
              <a:t>‹#›</a:t>
            </a:fld>
            <a:endParaRPr lang="en-US"/>
          </a:p>
        </p:txBody>
      </p:sp>
    </p:spTree>
    <p:extLst>
      <p:ext uri="{BB962C8B-B14F-4D97-AF65-F5344CB8AC3E}">
        <p14:creationId xmlns:p14="http://schemas.microsoft.com/office/powerpoint/2010/main" val="517789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57C173-848E-4344-8D6A-A06FCE2D0F96}" type="datetimeFigureOut">
              <a:rPr lang="en-US" smtClean="0"/>
              <a:t>3/6/2017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EF2B07-75F7-4C44-BE27-E6FCCD5FDA61}" type="slidenum">
              <a:rPr lang="en-US" smtClean="0"/>
              <a:t>‹#›</a:t>
            </a:fld>
            <a:endParaRPr lang="en-US"/>
          </a:p>
        </p:txBody>
      </p:sp>
    </p:spTree>
    <p:extLst>
      <p:ext uri="{BB962C8B-B14F-4D97-AF65-F5344CB8AC3E}">
        <p14:creationId xmlns:p14="http://schemas.microsoft.com/office/powerpoint/2010/main" val="2386438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57C173-848E-4344-8D6A-A06FCE2D0F96}" type="datetimeFigureOut">
              <a:rPr lang="en-US" smtClean="0"/>
              <a:t>3/6/2017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EF2B07-75F7-4C44-BE27-E6FCCD5FDA61}" type="slidenum">
              <a:rPr lang="en-US" smtClean="0"/>
              <a:t>‹#›</a:t>
            </a:fld>
            <a:endParaRPr lang="en-US"/>
          </a:p>
        </p:txBody>
      </p:sp>
    </p:spTree>
    <p:extLst>
      <p:ext uri="{BB962C8B-B14F-4D97-AF65-F5344CB8AC3E}">
        <p14:creationId xmlns:p14="http://schemas.microsoft.com/office/powerpoint/2010/main" val="723933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57C173-848E-4344-8D6A-A06FCE2D0F96}" type="datetimeFigureOut">
              <a:rPr lang="en-US" smtClean="0"/>
              <a:t>3/6/2017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EF2B07-75F7-4C44-BE27-E6FCCD5FDA61}" type="slidenum">
              <a:rPr lang="en-US" smtClean="0"/>
              <a:t>‹#›</a:t>
            </a:fld>
            <a:endParaRPr lang="en-US"/>
          </a:p>
        </p:txBody>
      </p:sp>
    </p:spTree>
    <p:extLst>
      <p:ext uri="{BB962C8B-B14F-4D97-AF65-F5344CB8AC3E}">
        <p14:creationId xmlns:p14="http://schemas.microsoft.com/office/powerpoint/2010/main" val="33902588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628" y="0"/>
            <a:ext cx="9140372" cy="4572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628" y="5765801"/>
            <a:ext cx="3352800" cy="1097280"/>
          </a:xfrm>
          <a:prstGeom prst="rect">
            <a:avLst/>
          </a:prstGeom>
        </p:spPr>
      </p:pic>
      <p:sp>
        <p:nvSpPr>
          <p:cNvPr id="9" name="Rectangle 8"/>
          <p:cNvSpPr/>
          <p:nvPr userDrawn="1"/>
        </p:nvSpPr>
        <p:spPr>
          <a:xfrm>
            <a:off x="3327400" y="6643914"/>
            <a:ext cx="5787572" cy="107043"/>
          </a:xfrm>
          <a:prstGeom prst="rect">
            <a:avLst/>
          </a:prstGeom>
          <a:solidFill>
            <a:srgbClr val="D636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19563618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tiff"/><Relationship Id="rId7"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t>Fourth Annual US Japan Workshop on Cancer Biomarkers </a:t>
            </a:r>
            <a:r>
              <a:rPr lang="en-US" b="1" dirty="0" smtClean="0"/>
              <a:t/>
            </a:r>
            <a:br>
              <a:rPr lang="en-US" b="1" dirty="0" smtClean="0"/>
            </a:br>
            <a:r>
              <a:rPr lang="en-US" b="1" dirty="0"/>
              <a:t/>
            </a:r>
            <a:br>
              <a:rPr lang="en-US" b="1" dirty="0"/>
            </a:br>
            <a:r>
              <a:rPr lang="en-US" dirty="0" smtClean="0"/>
              <a:t>EDRN lung collaborative group</a:t>
            </a:r>
            <a:br>
              <a:rPr lang="en-US" dirty="0" smtClean="0"/>
            </a:br>
            <a:r>
              <a:rPr lang="en-US" dirty="0" smtClean="0"/>
              <a:t/>
            </a:r>
            <a:br>
              <a:rPr lang="en-US" dirty="0" smtClean="0"/>
            </a:br>
            <a:r>
              <a:rPr lang="en-US" dirty="0" smtClean="0"/>
              <a:t>“</a:t>
            </a:r>
            <a:r>
              <a:rPr lang="en-US" dirty="0"/>
              <a:t>Non-invasive diagnosis of lung cancer in an epidemic of indeterminate pulmonary </a:t>
            </a:r>
            <a:r>
              <a:rPr lang="en-US" dirty="0" smtClean="0"/>
              <a:t>nodules”</a:t>
            </a:r>
            <a:r>
              <a:rPr lang="en-US" dirty="0"/>
              <a:t/>
            </a:r>
            <a:br>
              <a:rPr lang="en-US" dirty="0"/>
            </a:br>
            <a:endParaRPr lang="en-US" dirty="0"/>
          </a:p>
        </p:txBody>
      </p:sp>
      <p:sp>
        <p:nvSpPr>
          <p:cNvPr id="3" name="Subtitle 2"/>
          <p:cNvSpPr>
            <a:spLocks noGrp="1"/>
          </p:cNvSpPr>
          <p:nvPr>
            <p:ph type="subTitle" idx="1"/>
          </p:nvPr>
        </p:nvSpPr>
        <p:spPr>
          <a:xfrm>
            <a:off x="1371600" y="5334000"/>
            <a:ext cx="6400800" cy="1066800"/>
          </a:xfrm>
        </p:spPr>
        <p:txBody>
          <a:bodyPr>
            <a:normAutofit lnSpcReduction="10000"/>
          </a:bodyPr>
          <a:lstStyle/>
          <a:p>
            <a:r>
              <a:rPr lang="en-US" dirty="0" smtClean="0"/>
              <a:t>March 7, 2017</a:t>
            </a:r>
          </a:p>
          <a:p>
            <a:r>
              <a:rPr lang="en-US" dirty="0" smtClean="0"/>
              <a:t>Tempe </a:t>
            </a:r>
            <a:r>
              <a:rPr lang="en-US" dirty="0" err="1" smtClean="0"/>
              <a:t>Az</a:t>
            </a:r>
            <a:endParaRPr lang="en-US" dirty="0"/>
          </a:p>
        </p:txBody>
      </p:sp>
    </p:spTree>
    <p:extLst>
      <p:ext uri="{BB962C8B-B14F-4D97-AF65-F5344CB8AC3E}">
        <p14:creationId xmlns:p14="http://schemas.microsoft.com/office/powerpoint/2010/main" val="3865691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8" name="Rectangle 21"/>
          <p:cNvSpPr>
            <a:spLocks noGrp="1" noChangeArrowheads="1"/>
          </p:cNvSpPr>
          <p:nvPr>
            <p:ph type="title"/>
          </p:nvPr>
        </p:nvSpPr>
        <p:spPr>
          <a:xfrm>
            <a:off x="457200" y="105939"/>
            <a:ext cx="8229600" cy="884238"/>
          </a:xfrm>
        </p:spPr>
        <p:txBody>
          <a:bodyPr vert="horz" lIns="91440" tIns="45720" rIns="91440" bIns="45720" rtlCol="0" anchor="ctr" anchorCtr="0">
            <a:normAutofit/>
          </a:bodyPr>
          <a:lstStyle/>
          <a:p>
            <a:pPr>
              <a:lnSpc>
                <a:spcPts val="3000"/>
              </a:lnSpc>
            </a:pPr>
            <a:r>
              <a:rPr lang="en-US" altLang="en-US" sz="3600" b="1" dirty="0">
                <a:solidFill>
                  <a:srgbClr val="800000"/>
                </a:solidFill>
                <a:cs typeface="Arial"/>
              </a:rPr>
              <a:t>EDRN Lung collaborative group</a:t>
            </a:r>
            <a:endParaRPr lang="en-US" altLang="en-US" sz="3600" b="1" dirty="0">
              <a:solidFill>
                <a:srgbClr val="800000"/>
              </a:solidFill>
              <a:latin typeface="+mj-lt"/>
              <a:cs typeface="Arial"/>
            </a:endParaRPr>
          </a:p>
        </p:txBody>
      </p:sp>
      <p:grpSp>
        <p:nvGrpSpPr>
          <p:cNvPr id="4" name="Group 3"/>
          <p:cNvGrpSpPr/>
          <p:nvPr/>
        </p:nvGrpSpPr>
        <p:grpSpPr>
          <a:xfrm>
            <a:off x="730785" y="2109060"/>
            <a:ext cx="7437438" cy="1252836"/>
            <a:chOff x="762000" y="2709564"/>
            <a:chExt cx="7437438" cy="1252836"/>
          </a:xfrm>
        </p:grpSpPr>
        <p:sp>
          <p:nvSpPr>
            <p:cNvPr id="57346" name="Rectangle 2"/>
            <p:cNvSpPr>
              <a:spLocks noChangeArrowheads="1"/>
            </p:cNvSpPr>
            <p:nvPr/>
          </p:nvSpPr>
          <p:spPr bwMode="auto">
            <a:xfrm>
              <a:off x="5181600" y="2895600"/>
              <a:ext cx="1219200" cy="838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sz="1600" dirty="0" smtClean="0">
                  <a:latin typeface="Comic Sans MS" pitchFamily="66" charset="0"/>
                </a:rPr>
                <a:t>Early </a:t>
              </a:r>
            </a:p>
            <a:p>
              <a:pPr algn="ctr" eaLnBrk="1" hangingPunct="1"/>
              <a:r>
                <a:rPr lang="en-US" altLang="en-US" sz="1600" dirty="0" smtClean="0">
                  <a:latin typeface="Comic Sans MS" pitchFamily="66" charset="0"/>
                </a:rPr>
                <a:t>Diagnosis</a:t>
              </a:r>
              <a:endParaRPr lang="en-US" altLang="en-US" sz="1600" dirty="0">
                <a:latin typeface="Comic Sans MS" pitchFamily="66" charset="0"/>
              </a:endParaRPr>
            </a:p>
          </p:txBody>
        </p:sp>
        <p:sp>
          <p:nvSpPr>
            <p:cNvPr id="57347" name="Rectangle 3"/>
            <p:cNvSpPr>
              <a:spLocks noChangeArrowheads="1"/>
            </p:cNvSpPr>
            <p:nvPr/>
          </p:nvSpPr>
          <p:spPr bwMode="auto">
            <a:xfrm>
              <a:off x="762000" y="2895600"/>
              <a:ext cx="4419600" cy="838200"/>
            </a:xfrm>
            <a:prstGeom prst="rect">
              <a:avLst/>
            </a:prstGeom>
            <a:gradFill rotWithShape="1">
              <a:gsLst>
                <a:gs pos="0">
                  <a:srgbClr val="FFF1F1"/>
                </a:gs>
                <a:gs pos="100000">
                  <a:srgbClr val="FF999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dirty="0">
                  <a:latin typeface="Comic Sans MS" pitchFamily="66" charset="0"/>
                </a:rPr>
                <a:t>R</a:t>
              </a:r>
              <a:r>
                <a:rPr lang="en-US" altLang="en-US" dirty="0" smtClean="0">
                  <a:latin typeface="Comic Sans MS" pitchFamily="66" charset="0"/>
                </a:rPr>
                <a:t>isk</a:t>
              </a:r>
              <a:endParaRPr lang="en-US" altLang="en-US" dirty="0">
                <a:latin typeface="Comic Sans MS" pitchFamily="66" charset="0"/>
              </a:endParaRPr>
            </a:p>
          </p:txBody>
        </p:sp>
        <p:sp>
          <p:nvSpPr>
            <p:cNvPr id="57348" name="Rectangle 4"/>
            <p:cNvSpPr>
              <a:spLocks noChangeArrowheads="1"/>
            </p:cNvSpPr>
            <p:nvPr/>
          </p:nvSpPr>
          <p:spPr bwMode="auto">
            <a:xfrm rot="-5400000">
              <a:off x="6116637" y="3243263"/>
              <a:ext cx="847725" cy="152400"/>
            </a:xfrm>
            <a:prstGeom prst="rect">
              <a:avLst/>
            </a:prstGeom>
            <a:solidFill>
              <a:srgbClr val="FFFF00"/>
            </a:solidFill>
            <a:ln w="12700">
              <a:solidFill>
                <a:srgbClr val="FF0000"/>
              </a:solidFill>
              <a:miter lim="800000"/>
              <a:headEnd/>
              <a:tailEnd/>
            </a:ln>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altLang="en-US" sz="1100">
                <a:latin typeface="Comic Sans MS" pitchFamily="66" charset="0"/>
              </a:endParaRPr>
            </a:p>
          </p:txBody>
        </p:sp>
        <p:sp>
          <p:nvSpPr>
            <p:cNvPr id="57349" name="Line 5"/>
            <p:cNvSpPr>
              <a:spLocks noChangeShapeType="1"/>
            </p:cNvSpPr>
            <p:nvPr/>
          </p:nvSpPr>
          <p:spPr bwMode="auto">
            <a:xfrm>
              <a:off x="762000" y="2743200"/>
              <a:ext cx="43434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51" name="Line 7"/>
            <p:cNvSpPr>
              <a:spLocks noChangeShapeType="1"/>
            </p:cNvSpPr>
            <p:nvPr/>
          </p:nvSpPr>
          <p:spPr bwMode="auto">
            <a:xfrm>
              <a:off x="5257800" y="2743200"/>
              <a:ext cx="10668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53" name="Line 9"/>
            <p:cNvSpPr>
              <a:spLocks noChangeShapeType="1"/>
            </p:cNvSpPr>
            <p:nvPr/>
          </p:nvSpPr>
          <p:spPr bwMode="auto">
            <a:xfrm>
              <a:off x="6553200" y="3962400"/>
              <a:ext cx="15240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55" name="Line 15"/>
            <p:cNvSpPr>
              <a:spLocks noChangeShapeType="1"/>
            </p:cNvSpPr>
            <p:nvPr/>
          </p:nvSpPr>
          <p:spPr bwMode="auto">
            <a:xfrm flipV="1">
              <a:off x="5181600" y="2895600"/>
              <a:ext cx="0" cy="8382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7356" name="Rectangle 19"/>
            <p:cNvSpPr>
              <a:spLocks noChangeArrowheads="1"/>
            </p:cNvSpPr>
            <p:nvPr/>
          </p:nvSpPr>
          <p:spPr bwMode="auto">
            <a:xfrm>
              <a:off x="6705600" y="2895600"/>
              <a:ext cx="838200" cy="838200"/>
            </a:xfrm>
            <a:prstGeom prst="rect">
              <a:avLst/>
            </a:prstGeom>
            <a:gradFill rotWithShape="1">
              <a:gsLst>
                <a:gs pos="0">
                  <a:srgbClr val="FFFFFF"/>
                </a:gs>
                <a:gs pos="100000">
                  <a:srgbClr val="FF999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altLang="en-US" sz="1200" dirty="0">
                <a:latin typeface="Comic Sans MS" pitchFamily="66" charset="0"/>
              </a:endParaRPr>
            </a:p>
          </p:txBody>
        </p:sp>
        <p:sp>
          <p:nvSpPr>
            <p:cNvPr id="57359" name="Rectangle 19"/>
            <p:cNvSpPr>
              <a:spLocks noChangeArrowheads="1"/>
            </p:cNvSpPr>
            <p:nvPr/>
          </p:nvSpPr>
          <p:spPr bwMode="auto">
            <a:xfrm>
              <a:off x="7543800" y="2895600"/>
              <a:ext cx="304800" cy="838200"/>
            </a:xfrm>
            <a:prstGeom prst="rect">
              <a:avLst/>
            </a:prstGeom>
            <a:gradFill rotWithShape="1">
              <a:gsLst>
                <a:gs pos="0">
                  <a:srgbClr val="FFFFFF"/>
                </a:gs>
                <a:gs pos="100000">
                  <a:srgbClr val="FF999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a:latin typeface="Comic Sans MS" pitchFamily="66" charset="0"/>
                </a:rPr>
                <a:t> </a:t>
              </a:r>
            </a:p>
            <a:p>
              <a:pPr algn="ctr" eaLnBrk="1" hangingPunct="1"/>
              <a:endParaRPr lang="en-US" altLang="en-US">
                <a:latin typeface="Comic Sans MS" pitchFamily="66" charset="0"/>
              </a:endParaRPr>
            </a:p>
          </p:txBody>
        </p:sp>
        <p:sp>
          <p:nvSpPr>
            <p:cNvPr id="57360" name="Rectangle 2"/>
            <p:cNvSpPr>
              <a:spLocks noChangeArrowheads="1"/>
            </p:cNvSpPr>
            <p:nvPr/>
          </p:nvSpPr>
          <p:spPr bwMode="auto">
            <a:xfrm>
              <a:off x="7883525" y="2895600"/>
              <a:ext cx="269875" cy="838200"/>
            </a:xfrm>
            <a:prstGeom prst="rect">
              <a:avLst/>
            </a:prstGeom>
            <a:solidFill>
              <a:srgbClr val="FF99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altLang="en-US">
                <a:latin typeface="Comic Sans MS" pitchFamily="66" charset="0"/>
              </a:endParaRPr>
            </a:p>
          </p:txBody>
        </p:sp>
        <p:sp>
          <p:nvSpPr>
            <p:cNvPr id="57362" name="Text Box 8"/>
            <p:cNvSpPr txBox="1">
              <a:spLocks noChangeArrowheads="1"/>
            </p:cNvSpPr>
            <p:nvPr/>
          </p:nvSpPr>
          <p:spPr bwMode="auto">
            <a:xfrm>
              <a:off x="6725166" y="3134797"/>
              <a:ext cx="14269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800" dirty="0">
                  <a:latin typeface="Comic Sans MS" pitchFamily="66" charset="0"/>
                </a:rPr>
                <a:t>Progression</a:t>
              </a:r>
            </a:p>
          </p:txBody>
        </p:sp>
        <p:sp>
          <p:nvSpPr>
            <p:cNvPr id="57363" name="Text Box 8"/>
            <p:cNvSpPr txBox="1">
              <a:spLocks noChangeArrowheads="1"/>
            </p:cNvSpPr>
            <p:nvPr/>
          </p:nvSpPr>
          <p:spPr bwMode="auto">
            <a:xfrm rot="16200000">
              <a:off x="5955120" y="3122979"/>
              <a:ext cx="11961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800" b="1" dirty="0">
                  <a:latin typeface="Comic Sans MS" pitchFamily="66" charset="0"/>
                </a:rPr>
                <a:t>Diagnosis</a:t>
              </a:r>
            </a:p>
          </p:txBody>
        </p:sp>
        <p:sp>
          <p:nvSpPr>
            <p:cNvPr id="57364" name="Line 9"/>
            <p:cNvSpPr>
              <a:spLocks noChangeShapeType="1"/>
            </p:cNvSpPr>
            <p:nvPr/>
          </p:nvSpPr>
          <p:spPr bwMode="auto">
            <a:xfrm>
              <a:off x="762000" y="3962400"/>
              <a:ext cx="57150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66" name="Line 7"/>
            <p:cNvSpPr>
              <a:spLocks noChangeShapeType="1"/>
            </p:cNvSpPr>
            <p:nvPr/>
          </p:nvSpPr>
          <p:spPr bwMode="auto">
            <a:xfrm>
              <a:off x="6629400" y="2743200"/>
              <a:ext cx="15240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68" name="Rectangle 2"/>
            <p:cNvSpPr>
              <a:spLocks noChangeArrowheads="1"/>
            </p:cNvSpPr>
            <p:nvPr/>
          </p:nvSpPr>
          <p:spPr bwMode="auto">
            <a:xfrm>
              <a:off x="8153400" y="2895600"/>
              <a:ext cx="46038" cy="838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altLang="en-US">
                <a:latin typeface="Comic Sans MS" pitchFamily="66" charset="0"/>
              </a:endParaRPr>
            </a:p>
          </p:txBody>
        </p:sp>
      </p:grpSp>
      <p:sp>
        <p:nvSpPr>
          <p:cNvPr id="3" name="TextBox 2"/>
          <p:cNvSpPr txBox="1"/>
          <p:nvPr/>
        </p:nvSpPr>
        <p:spPr>
          <a:xfrm>
            <a:off x="7897706" y="1255910"/>
            <a:ext cx="756810" cy="461665"/>
          </a:xfrm>
          <a:prstGeom prst="rect">
            <a:avLst/>
          </a:prstGeom>
          <a:noFill/>
        </p:spPr>
        <p:txBody>
          <a:bodyPr wrap="none" rtlCol="0">
            <a:spAutoFit/>
          </a:bodyPr>
          <a:lstStyle/>
          <a:p>
            <a:r>
              <a:rPr lang="en-US" sz="2400" dirty="0" smtClean="0"/>
              <a:t>LTP2</a:t>
            </a:r>
            <a:endParaRPr lang="en-US" sz="2400" dirty="0"/>
          </a:p>
        </p:txBody>
      </p:sp>
      <p:sp>
        <p:nvSpPr>
          <p:cNvPr id="28" name="TextBox 27"/>
          <p:cNvSpPr txBox="1"/>
          <p:nvPr/>
        </p:nvSpPr>
        <p:spPr>
          <a:xfrm>
            <a:off x="4876800" y="1071243"/>
            <a:ext cx="3643111" cy="830997"/>
          </a:xfrm>
          <a:prstGeom prst="rect">
            <a:avLst/>
          </a:prstGeom>
          <a:noFill/>
        </p:spPr>
        <p:txBody>
          <a:bodyPr wrap="square" rtlCol="0">
            <a:spAutoFit/>
          </a:bodyPr>
          <a:lstStyle/>
          <a:p>
            <a:r>
              <a:rPr lang="en-US" sz="2400" dirty="0" smtClean="0">
                <a:solidFill>
                  <a:srgbClr val="0000FF"/>
                </a:solidFill>
              </a:rPr>
              <a:t>3. Molecular &amp; Imaging biomarker for IPNs </a:t>
            </a:r>
          </a:p>
        </p:txBody>
      </p:sp>
    </p:spTree>
    <p:extLst>
      <p:ext uri="{BB962C8B-B14F-4D97-AF65-F5344CB8AC3E}">
        <p14:creationId xmlns:p14="http://schemas.microsoft.com/office/powerpoint/2010/main" val="2877102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1" y="0"/>
            <a:ext cx="9013006" cy="825500"/>
          </a:xfrm>
        </p:spPr>
        <p:txBody>
          <a:bodyPr>
            <a:normAutofit fontScale="90000"/>
          </a:bodyPr>
          <a:lstStyle/>
          <a:p>
            <a:r>
              <a:rPr lang="en-US" sz="3600" dirty="0" smtClean="0"/>
              <a:t>Clinical problem: Indeterminate pulmonary nodules</a:t>
            </a:r>
            <a:endParaRPr lang="en-US" sz="36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95400"/>
            <a:ext cx="6764337" cy="5147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373937" y="5562600"/>
            <a:ext cx="1740669" cy="646331"/>
          </a:xfrm>
          <a:prstGeom prst="rect">
            <a:avLst/>
          </a:prstGeom>
          <a:noFill/>
        </p:spPr>
        <p:txBody>
          <a:bodyPr wrap="none" rtlCol="0">
            <a:spAutoFit/>
          </a:bodyPr>
          <a:lstStyle/>
          <a:p>
            <a:r>
              <a:rPr lang="en-US" dirty="0" smtClean="0"/>
              <a:t>Courtesy </a:t>
            </a:r>
          </a:p>
          <a:p>
            <a:r>
              <a:rPr lang="en-US" dirty="0" smtClean="0"/>
              <a:t>Dr. Ron Walker</a:t>
            </a:r>
            <a:endParaRPr lang="en-US" dirty="0"/>
          </a:p>
        </p:txBody>
      </p:sp>
    </p:spTree>
    <p:extLst>
      <p:ext uri="{BB962C8B-B14F-4D97-AF65-F5344CB8AC3E}">
        <p14:creationId xmlns:p14="http://schemas.microsoft.com/office/powerpoint/2010/main" val="18053549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Lung collaborative </a:t>
            </a:r>
            <a:r>
              <a:rPr lang="en-US" dirty="0" smtClean="0"/>
              <a:t>project - LTP2</a:t>
            </a:r>
            <a:endParaRPr lang="en-US" dirty="0"/>
          </a:p>
        </p:txBody>
      </p:sp>
      <p:sp>
        <p:nvSpPr>
          <p:cNvPr id="3" name="Content Placeholder 2"/>
          <p:cNvSpPr>
            <a:spLocks noGrp="1"/>
          </p:cNvSpPr>
          <p:nvPr>
            <p:ph idx="1"/>
          </p:nvPr>
        </p:nvSpPr>
        <p:spPr/>
        <p:txBody>
          <a:bodyPr/>
          <a:lstStyle/>
          <a:p>
            <a:endParaRPr lang="en-US"/>
          </a:p>
        </p:txBody>
      </p:sp>
      <p:pic>
        <p:nvPicPr>
          <p:cNvPr id="5"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5359" t="25408" r="4075" b="30253"/>
          <a:stretch/>
        </p:blipFill>
        <p:spPr>
          <a:xfrm>
            <a:off x="228600" y="1344303"/>
            <a:ext cx="8534400" cy="5404513"/>
          </a:xfrm>
          <a:prstGeom prst="rect">
            <a:avLst/>
          </a:prstGeom>
        </p:spPr>
      </p:pic>
    </p:spTree>
    <p:extLst>
      <p:ext uri="{BB962C8B-B14F-4D97-AF65-F5344CB8AC3E}">
        <p14:creationId xmlns:p14="http://schemas.microsoft.com/office/powerpoint/2010/main" val="866243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4179" t="18325" r="47426" b="62189"/>
          <a:stretch/>
        </p:blipFill>
        <p:spPr>
          <a:xfrm>
            <a:off x="647467" y="1752599"/>
            <a:ext cx="7734533" cy="4028171"/>
          </a:xfrm>
          <a:prstGeom prst="rect">
            <a:avLst/>
          </a:prstGeom>
        </p:spPr>
      </p:pic>
      <p:sp>
        <p:nvSpPr>
          <p:cNvPr id="4" name="Title 3"/>
          <p:cNvSpPr>
            <a:spLocks noGrp="1"/>
          </p:cNvSpPr>
          <p:nvPr>
            <p:ph type="title"/>
          </p:nvPr>
        </p:nvSpPr>
        <p:spPr/>
        <p:txBody>
          <a:bodyPr/>
          <a:lstStyle/>
          <a:p>
            <a:r>
              <a:rPr lang="en-US" dirty="0" smtClean="0"/>
              <a:t>Participating collection sites</a:t>
            </a:r>
            <a:endParaRPr lang="en-US" dirty="0"/>
          </a:p>
        </p:txBody>
      </p:sp>
    </p:spTree>
    <p:extLst>
      <p:ext uri="{BB962C8B-B14F-4D97-AF65-F5344CB8AC3E}">
        <p14:creationId xmlns:p14="http://schemas.microsoft.com/office/powerpoint/2010/main" val="41469044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smtClean="0"/>
              <a:t>Existing repositories: LTP2- IPNs: n=200</a:t>
            </a:r>
            <a:endParaRPr lang="en-US" dirty="0"/>
          </a:p>
        </p:txBody>
      </p:sp>
      <p:grpSp>
        <p:nvGrpSpPr>
          <p:cNvPr id="5" name="Group 4"/>
          <p:cNvGrpSpPr>
            <a:grpSpLocks noChangeAspect="1"/>
          </p:cNvGrpSpPr>
          <p:nvPr/>
        </p:nvGrpSpPr>
        <p:grpSpPr bwMode="auto">
          <a:xfrm>
            <a:off x="1917700" y="1417638"/>
            <a:ext cx="6545263" cy="5505450"/>
            <a:chOff x="1208" y="893"/>
            <a:chExt cx="4123" cy="3468"/>
          </a:xfrm>
        </p:grpSpPr>
        <p:sp>
          <p:nvSpPr>
            <p:cNvPr id="6" name="AutoShape 3"/>
            <p:cNvSpPr>
              <a:spLocks noChangeAspect="1" noChangeArrowheads="1" noTextEdit="1"/>
            </p:cNvSpPr>
            <p:nvPr/>
          </p:nvSpPr>
          <p:spPr bwMode="auto">
            <a:xfrm>
              <a:off x="1208" y="893"/>
              <a:ext cx="3344" cy="3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5"/>
            <p:cNvSpPr>
              <a:spLocks noChangeArrowheads="1"/>
            </p:cNvSpPr>
            <p:nvPr/>
          </p:nvSpPr>
          <p:spPr bwMode="auto">
            <a:xfrm>
              <a:off x="1208" y="893"/>
              <a:ext cx="4123" cy="346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6"/>
            <p:cNvSpPr>
              <a:spLocks noChangeArrowheads="1"/>
            </p:cNvSpPr>
            <p:nvPr/>
          </p:nvSpPr>
          <p:spPr bwMode="auto">
            <a:xfrm>
              <a:off x="1673" y="916"/>
              <a:ext cx="2543"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smtClean="0">
                  <a:ln>
                    <a:noFill/>
                  </a:ln>
                  <a:solidFill>
                    <a:srgbClr val="000000"/>
                  </a:solidFill>
                  <a:effectLst/>
                  <a:latin typeface="Calibri" panose="020F0502020204030204" pitchFamily="34" charset="0"/>
                </a:rPr>
                <a:t>Risk Factors Among LTP2 Participants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 name="Rectangle 7"/>
            <p:cNvSpPr>
              <a:spLocks noChangeArrowheads="1"/>
            </p:cNvSpPr>
            <p:nvPr/>
          </p:nvSpPr>
          <p:spPr bwMode="auto">
            <a:xfrm>
              <a:off x="3286" y="1145"/>
              <a:ext cx="45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smtClean="0">
                  <a:ln>
                    <a:noFill/>
                  </a:ln>
                  <a:solidFill>
                    <a:srgbClr val="000000"/>
                  </a:solidFill>
                  <a:effectLst/>
                  <a:latin typeface="Calibri" panose="020F0502020204030204" pitchFamily="34" charset="0"/>
                </a:rPr>
                <a:t>LC Dx</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 name="Rectangle 8"/>
            <p:cNvSpPr>
              <a:spLocks noChangeArrowheads="1"/>
            </p:cNvSpPr>
            <p:nvPr/>
          </p:nvSpPr>
          <p:spPr bwMode="auto">
            <a:xfrm>
              <a:off x="3978" y="1145"/>
              <a:ext cx="47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smtClean="0">
                  <a:ln>
                    <a:noFill/>
                  </a:ln>
                  <a:solidFill>
                    <a:srgbClr val="000000"/>
                  </a:solidFill>
                  <a:effectLst/>
                  <a:latin typeface="Calibri" panose="020F0502020204030204" pitchFamily="34" charset="0"/>
                </a:rPr>
                <a:t>Other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 name="Rectangle 9"/>
            <p:cNvSpPr>
              <a:spLocks noChangeArrowheads="1"/>
            </p:cNvSpPr>
            <p:nvPr/>
          </p:nvSpPr>
          <p:spPr bwMode="auto">
            <a:xfrm>
              <a:off x="3243" y="1374"/>
              <a:ext cx="51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smtClean="0">
                  <a:ln>
                    <a:noFill/>
                  </a:ln>
                  <a:solidFill>
                    <a:srgbClr val="000000"/>
                  </a:solidFill>
                  <a:effectLst/>
                  <a:latin typeface="Calibri" panose="020F0502020204030204" pitchFamily="34" charset="0"/>
                </a:rPr>
                <a:t>(n=62)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 name="Rectangle 10"/>
            <p:cNvSpPr>
              <a:spLocks noChangeArrowheads="1"/>
            </p:cNvSpPr>
            <p:nvPr/>
          </p:nvSpPr>
          <p:spPr bwMode="auto">
            <a:xfrm>
              <a:off x="3957" y="1374"/>
              <a:ext cx="51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smtClean="0">
                  <a:ln>
                    <a:noFill/>
                  </a:ln>
                  <a:solidFill>
                    <a:srgbClr val="000000"/>
                  </a:solidFill>
                  <a:effectLst/>
                  <a:latin typeface="Calibri" panose="020F0502020204030204" pitchFamily="34" charset="0"/>
                </a:rPr>
                <a:t>(n=70)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 name="Rectangle 11"/>
            <p:cNvSpPr>
              <a:spLocks noChangeArrowheads="1"/>
            </p:cNvSpPr>
            <p:nvPr/>
          </p:nvSpPr>
          <p:spPr bwMode="auto">
            <a:xfrm>
              <a:off x="2041" y="1603"/>
              <a:ext cx="62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smtClean="0">
                  <a:ln>
                    <a:noFill/>
                  </a:ln>
                  <a:solidFill>
                    <a:srgbClr val="000000"/>
                  </a:solidFill>
                  <a:effectLst/>
                  <a:latin typeface="Calibri" panose="020F0502020204030204" pitchFamily="34" charset="0"/>
                </a:rPr>
                <a:t>Smoker: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 name="Rectangle 12"/>
            <p:cNvSpPr>
              <a:spLocks noChangeArrowheads="1"/>
            </p:cNvSpPr>
            <p:nvPr/>
          </p:nvSpPr>
          <p:spPr bwMode="auto">
            <a:xfrm>
              <a:off x="2637" y="1832"/>
              <a:ext cx="31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smtClean="0">
                  <a:ln>
                    <a:noFill/>
                  </a:ln>
                  <a:solidFill>
                    <a:srgbClr val="000000"/>
                  </a:solidFill>
                  <a:effectLst/>
                  <a:latin typeface="Calibri" panose="020F0502020204030204" pitchFamily="34" charset="0"/>
                </a:rPr>
                <a:t>Yes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5" name="Rectangle 13"/>
            <p:cNvSpPr>
              <a:spLocks noChangeArrowheads="1"/>
            </p:cNvSpPr>
            <p:nvPr/>
          </p:nvSpPr>
          <p:spPr bwMode="auto">
            <a:xfrm>
              <a:off x="3372" y="1832"/>
              <a:ext cx="24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smtClean="0">
                  <a:ln>
                    <a:noFill/>
                  </a:ln>
                  <a:solidFill>
                    <a:srgbClr val="000000"/>
                  </a:solidFill>
                  <a:effectLst/>
                  <a:latin typeface="Calibri" panose="020F0502020204030204" pitchFamily="34" charset="0"/>
                </a:rPr>
                <a:t>62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6" name="Rectangle 14"/>
            <p:cNvSpPr>
              <a:spLocks noChangeArrowheads="1"/>
            </p:cNvSpPr>
            <p:nvPr/>
          </p:nvSpPr>
          <p:spPr bwMode="auto">
            <a:xfrm>
              <a:off x="4087" y="1832"/>
              <a:ext cx="24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smtClean="0">
                  <a:ln>
                    <a:noFill/>
                  </a:ln>
                  <a:solidFill>
                    <a:srgbClr val="000000"/>
                  </a:solidFill>
                  <a:effectLst/>
                  <a:latin typeface="Calibri" panose="020F0502020204030204" pitchFamily="34" charset="0"/>
                </a:rPr>
                <a:t>70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7" name="Rectangle 15"/>
            <p:cNvSpPr>
              <a:spLocks noChangeArrowheads="1"/>
            </p:cNvSpPr>
            <p:nvPr/>
          </p:nvSpPr>
          <p:spPr bwMode="auto">
            <a:xfrm>
              <a:off x="2290" y="2061"/>
              <a:ext cx="37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smtClean="0">
                  <a:ln>
                    <a:noFill/>
                  </a:ln>
                  <a:solidFill>
                    <a:srgbClr val="000000"/>
                  </a:solidFill>
                  <a:effectLst/>
                  <a:latin typeface="Calibri" panose="020F0502020204030204" pitchFamily="34" charset="0"/>
                </a:rPr>
                <a:t>Age: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8" name="Rectangle 16"/>
            <p:cNvSpPr>
              <a:spLocks noChangeArrowheads="1"/>
            </p:cNvSpPr>
            <p:nvPr/>
          </p:nvSpPr>
          <p:spPr bwMode="auto">
            <a:xfrm>
              <a:off x="2637" y="2289"/>
              <a:ext cx="46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smtClean="0">
                  <a:ln>
                    <a:noFill/>
                  </a:ln>
                  <a:solidFill>
                    <a:srgbClr val="000000"/>
                  </a:solidFill>
                  <a:effectLst/>
                  <a:latin typeface="Calibri" panose="020F0502020204030204" pitchFamily="34" charset="0"/>
                </a:rPr>
                <a:t>mean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9" name="Rectangle 17"/>
            <p:cNvSpPr>
              <a:spLocks noChangeArrowheads="1"/>
            </p:cNvSpPr>
            <p:nvPr/>
          </p:nvSpPr>
          <p:spPr bwMode="auto">
            <a:xfrm>
              <a:off x="3307" y="2289"/>
              <a:ext cx="37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smtClean="0">
                  <a:ln>
                    <a:noFill/>
                  </a:ln>
                  <a:solidFill>
                    <a:srgbClr val="000000"/>
                  </a:solidFill>
                  <a:effectLst/>
                  <a:latin typeface="Calibri" panose="020F0502020204030204" pitchFamily="34" charset="0"/>
                </a:rPr>
                <a:t>67.6</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 name="Rectangle 18"/>
            <p:cNvSpPr>
              <a:spLocks noChangeArrowheads="1"/>
            </p:cNvSpPr>
            <p:nvPr/>
          </p:nvSpPr>
          <p:spPr bwMode="auto">
            <a:xfrm>
              <a:off x="4022" y="2289"/>
              <a:ext cx="37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smtClean="0">
                  <a:ln>
                    <a:noFill/>
                  </a:ln>
                  <a:solidFill>
                    <a:srgbClr val="000000"/>
                  </a:solidFill>
                  <a:effectLst/>
                  <a:latin typeface="Calibri" panose="020F0502020204030204" pitchFamily="34" charset="0"/>
                </a:rPr>
                <a:t>66.7</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1" name="Rectangle 19"/>
            <p:cNvSpPr>
              <a:spLocks noChangeArrowheads="1"/>
            </p:cNvSpPr>
            <p:nvPr/>
          </p:nvSpPr>
          <p:spPr bwMode="auto">
            <a:xfrm>
              <a:off x="2637" y="2518"/>
              <a:ext cx="23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smtClean="0">
                  <a:ln>
                    <a:noFill/>
                  </a:ln>
                  <a:solidFill>
                    <a:srgbClr val="000000"/>
                  </a:solidFill>
                  <a:effectLst/>
                  <a:latin typeface="Calibri" panose="020F0502020204030204" pitchFamily="34" charset="0"/>
                </a:rPr>
                <a:t>sd</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2" name="Rectangle 20"/>
            <p:cNvSpPr>
              <a:spLocks noChangeArrowheads="1"/>
            </p:cNvSpPr>
            <p:nvPr/>
          </p:nvSpPr>
          <p:spPr bwMode="auto">
            <a:xfrm>
              <a:off x="3351" y="2518"/>
              <a:ext cx="29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smtClean="0">
                  <a:ln>
                    <a:noFill/>
                  </a:ln>
                  <a:solidFill>
                    <a:srgbClr val="000000"/>
                  </a:solidFill>
                  <a:effectLst/>
                  <a:latin typeface="Calibri" panose="020F0502020204030204" pitchFamily="34" charset="0"/>
                </a:rPr>
                <a:t>8.7</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3" name="Rectangle 21"/>
            <p:cNvSpPr>
              <a:spLocks noChangeArrowheads="1"/>
            </p:cNvSpPr>
            <p:nvPr/>
          </p:nvSpPr>
          <p:spPr bwMode="auto">
            <a:xfrm>
              <a:off x="4065" y="2518"/>
              <a:ext cx="29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smtClean="0">
                  <a:ln>
                    <a:noFill/>
                  </a:ln>
                  <a:solidFill>
                    <a:srgbClr val="000000"/>
                  </a:solidFill>
                  <a:effectLst/>
                  <a:latin typeface="Calibri" panose="020F0502020204030204" pitchFamily="34" charset="0"/>
                </a:rPr>
                <a:t>8.4</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4" name="Rectangle 22"/>
            <p:cNvSpPr>
              <a:spLocks noChangeArrowheads="1"/>
            </p:cNvSpPr>
            <p:nvPr/>
          </p:nvSpPr>
          <p:spPr bwMode="auto">
            <a:xfrm>
              <a:off x="1584" y="2747"/>
              <a:ext cx="104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smtClean="0">
                  <a:ln>
                    <a:noFill/>
                  </a:ln>
                  <a:solidFill>
                    <a:srgbClr val="000000"/>
                  </a:solidFill>
                  <a:effectLst/>
                  <a:latin typeface="Calibri" panose="020F0502020204030204" pitchFamily="34" charset="0"/>
                </a:rPr>
                <a:t>Diameter mm:</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5" name="Rectangle 23"/>
            <p:cNvSpPr>
              <a:spLocks noChangeArrowheads="1"/>
            </p:cNvSpPr>
            <p:nvPr/>
          </p:nvSpPr>
          <p:spPr bwMode="auto">
            <a:xfrm>
              <a:off x="2637" y="2976"/>
              <a:ext cx="46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smtClean="0">
                  <a:ln>
                    <a:noFill/>
                  </a:ln>
                  <a:solidFill>
                    <a:srgbClr val="000000"/>
                  </a:solidFill>
                  <a:effectLst/>
                  <a:latin typeface="Calibri" panose="020F0502020204030204" pitchFamily="34" charset="0"/>
                </a:rPr>
                <a:t>mean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6" name="Rectangle 24"/>
            <p:cNvSpPr>
              <a:spLocks noChangeArrowheads="1"/>
            </p:cNvSpPr>
            <p:nvPr/>
          </p:nvSpPr>
          <p:spPr bwMode="auto">
            <a:xfrm>
              <a:off x="3307" y="2976"/>
              <a:ext cx="37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smtClean="0">
                  <a:ln>
                    <a:noFill/>
                  </a:ln>
                  <a:solidFill>
                    <a:srgbClr val="000000"/>
                  </a:solidFill>
                  <a:effectLst/>
                  <a:latin typeface="Calibri" panose="020F0502020204030204" pitchFamily="34" charset="0"/>
                </a:rPr>
                <a:t>17.4</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 name="Rectangle 25"/>
            <p:cNvSpPr>
              <a:spLocks noChangeArrowheads="1"/>
            </p:cNvSpPr>
            <p:nvPr/>
          </p:nvSpPr>
          <p:spPr bwMode="auto">
            <a:xfrm>
              <a:off x="4022" y="2976"/>
              <a:ext cx="37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smtClean="0">
                  <a:ln>
                    <a:noFill/>
                  </a:ln>
                  <a:solidFill>
                    <a:srgbClr val="000000"/>
                  </a:solidFill>
                  <a:effectLst/>
                  <a:latin typeface="Calibri" panose="020F0502020204030204" pitchFamily="34" charset="0"/>
                </a:rPr>
                <a:t>13.6</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8" name="Rectangle 26"/>
            <p:cNvSpPr>
              <a:spLocks noChangeArrowheads="1"/>
            </p:cNvSpPr>
            <p:nvPr/>
          </p:nvSpPr>
          <p:spPr bwMode="auto">
            <a:xfrm>
              <a:off x="2637" y="3205"/>
              <a:ext cx="23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smtClean="0">
                  <a:ln>
                    <a:noFill/>
                  </a:ln>
                  <a:solidFill>
                    <a:srgbClr val="000000"/>
                  </a:solidFill>
                  <a:effectLst/>
                  <a:latin typeface="Calibri" panose="020F0502020204030204" pitchFamily="34" charset="0"/>
                </a:rPr>
                <a:t>sd</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9" name="Rectangle 27"/>
            <p:cNvSpPr>
              <a:spLocks noChangeArrowheads="1"/>
            </p:cNvSpPr>
            <p:nvPr/>
          </p:nvSpPr>
          <p:spPr bwMode="auto">
            <a:xfrm>
              <a:off x="3351" y="3205"/>
              <a:ext cx="29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smtClean="0">
                  <a:ln>
                    <a:noFill/>
                  </a:ln>
                  <a:solidFill>
                    <a:srgbClr val="000000"/>
                  </a:solidFill>
                  <a:effectLst/>
                  <a:latin typeface="Calibri" panose="020F0502020204030204" pitchFamily="34" charset="0"/>
                </a:rPr>
                <a:t>5.4</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 name="Rectangle 28"/>
            <p:cNvSpPr>
              <a:spLocks noChangeArrowheads="1"/>
            </p:cNvSpPr>
            <p:nvPr/>
          </p:nvSpPr>
          <p:spPr bwMode="auto">
            <a:xfrm>
              <a:off x="4065" y="3205"/>
              <a:ext cx="29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smtClean="0">
                  <a:ln>
                    <a:noFill/>
                  </a:ln>
                  <a:solidFill>
                    <a:srgbClr val="000000"/>
                  </a:solidFill>
                  <a:effectLst/>
                  <a:latin typeface="Calibri" panose="020F0502020204030204" pitchFamily="34" charset="0"/>
                </a:rPr>
                <a:t>4.5</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 name="Rectangle 29"/>
            <p:cNvSpPr>
              <a:spLocks noChangeArrowheads="1"/>
            </p:cNvSpPr>
            <p:nvPr/>
          </p:nvSpPr>
          <p:spPr bwMode="auto">
            <a:xfrm>
              <a:off x="1262" y="3434"/>
              <a:ext cx="145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smtClean="0">
                  <a:ln>
                    <a:noFill/>
                  </a:ln>
                  <a:solidFill>
                    <a:srgbClr val="000000"/>
                  </a:solidFill>
                  <a:effectLst/>
                  <a:latin typeface="Calibri" panose="020F0502020204030204" pitchFamily="34" charset="0"/>
                </a:rPr>
                <a:t>Years Since Quitting:</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 name="Rectangle 30"/>
            <p:cNvSpPr>
              <a:spLocks noChangeArrowheads="1"/>
            </p:cNvSpPr>
            <p:nvPr/>
          </p:nvSpPr>
          <p:spPr bwMode="auto">
            <a:xfrm>
              <a:off x="2637" y="3663"/>
              <a:ext cx="46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smtClean="0">
                  <a:ln>
                    <a:noFill/>
                  </a:ln>
                  <a:solidFill>
                    <a:srgbClr val="000000"/>
                  </a:solidFill>
                  <a:effectLst/>
                  <a:latin typeface="Calibri" panose="020F0502020204030204" pitchFamily="34" charset="0"/>
                </a:rPr>
                <a:t>mean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 name="Rectangle 31"/>
            <p:cNvSpPr>
              <a:spLocks noChangeArrowheads="1"/>
            </p:cNvSpPr>
            <p:nvPr/>
          </p:nvSpPr>
          <p:spPr bwMode="auto">
            <a:xfrm>
              <a:off x="3351" y="3663"/>
              <a:ext cx="29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smtClean="0">
                  <a:ln>
                    <a:noFill/>
                  </a:ln>
                  <a:solidFill>
                    <a:srgbClr val="000000"/>
                  </a:solidFill>
                  <a:effectLst/>
                  <a:latin typeface="Calibri" panose="020F0502020204030204" pitchFamily="34" charset="0"/>
                </a:rPr>
                <a:t>6.1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4" name="Rectangle 32"/>
            <p:cNvSpPr>
              <a:spLocks noChangeArrowheads="1"/>
            </p:cNvSpPr>
            <p:nvPr/>
          </p:nvSpPr>
          <p:spPr bwMode="auto">
            <a:xfrm>
              <a:off x="4065" y="3663"/>
              <a:ext cx="29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smtClean="0">
                  <a:ln>
                    <a:noFill/>
                  </a:ln>
                  <a:solidFill>
                    <a:srgbClr val="000000"/>
                  </a:solidFill>
                  <a:effectLst/>
                  <a:latin typeface="Calibri" panose="020F0502020204030204" pitchFamily="34" charset="0"/>
                </a:rPr>
                <a:t>7.7</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5" name="Rectangle 33"/>
            <p:cNvSpPr>
              <a:spLocks noChangeArrowheads="1"/>
            </p:cNvSpPr>
            <p:nvPr/>
          </p:nvSpPr>
          <p:spPr bwMode="auto">
            <a:xfrm>
              <a:off x="2637" y="3892"/>
              <a:ext cx="23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smtClean="0">
                  <a:ln>
                    <a:noFill/>
                  </a:ln>
                  <a:solidFill>
                    <a:srgbClr val="000000"/>
                  </a:solidFill>
                  <a:effectLst/>
                  <a:latin typeface="Calibri" panose="020F0502020204030204" pitchFamily="34" charset="0"/>
                </a:rPr>
                <a:t>sd</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6" name="Rectangle 34"/>
            <p:cNvSpPr>
              <a:spLocks noChangeArrowheads="1"/>
            </p:cNvSpPr>
            <p:nvPr/>
          </p:nvSpPr>
          <p:spPr bwMode="auto">
            <a:xfrm>
              <a:off x="3307" y="3892"/>
              <a:ext cx="37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smtClean="0">
                  <a:ln>
                    <a:noFill/>
                  </a:ln>
                  <a:solidFill>
                    <a:srgbClr val="000000"/>
                  </a:solidFill>
                  <a:effectLst/>
                  <a:latin typeface="Calibri" panose="020F0502020204030204" pitchFamily="34" charset="0"/>
                </a:rPr>
                <a:t>10.9</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7" name="Rectangle 35"/>
            <p:cNvSpPr>
              <a:spLocks noChangeArrowheads="1"/>
            </p:cNvSpPr>
            <p:nvPr/>
          </p:nvSpPr>
          <p:spPr bwMode="auto">
            <a:xfrm>
              <a:off x="4022" y="3892"/>
              <a:ext cx="37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smtClean="0">
                  <a:ln>
                    <a:noFill/>
                  </a:ln>
                  <a:solidFill>
                    <a:srgbClr val="000000"/>
                  </a:solidFill>
                  <a:effectLst/>
                  <a:latin typeface="Calibri" panose="020F0502020204030204" pitchFamily="34" charset="0"/>
                </a:rPr>
                <a:t>11.7</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8" name="Rectangle 36"/>
            <p:cNvSpPr>
              <a:spLocks noChangeArrowheads="1"/>
            </p:cNvSpPr>
            <p:nvPr/>
          </p:nvSpPr>
          <p:spPr bwMode="auto">
            <a:xfrm>
              <a:off x="1208" y="893"/>
              <a:ext cx="11"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37"/>
            <p:cNvSpPr>
              <a:spLocks noChangeArrowheads="1"/>
            </p:cNvSpPr>
            <p:nvPr/>
          </p:nvSpPr>
          <p:spPr bwMode="auto">
            <a:xfrm>
              <a:off x="2604" y="893"/>
              <a:ext cx="11"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38"/>
            <p:cNvSpPr>
              <a:spLocks noChangeArrowheads="1"/>
            </p:cNvSpPr>
            <p:nvPr/>
          </p:nvSpPr>
          <p:spPr bwMode="auto">
            <a:xfrm>
              <a:off x="3113" y="893"/>
              <a:ext cx="11"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39"/>
            <p:cNvSpPr>
              <a:spLocks noChangeArrowheads="1"/>
            </p:cNvSpPr>
            <p:nvPr/>
          </p:nvSpPr>
          <p:spPr bwMode="auto">
            <a:xfrm>
              <a:off x="3794" y="893"/>
              <a:ext cx="11"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40"/>
            <p:cNvSpPr>
              <a:spLocks noChangeArrowheads="1"/>
            </p:cNvSpPr>
            <p:nvPr/>
          </p:nvSpPr>
          <p:spPr bwMode="auto">
            <a:xfrm>
              <a:off x="4541" y="893"/>
              <a:ext cx="11"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Line 41"/>
            <p:cNvSpPr>
              <a:spLocks noChangeShapeType="1"/>
            </p:cNvSpPr>
            <p:nvPr/>
          </p:nvSpPr>
          <p:spPr bwMode="auto">
            <a:xfrm>
              <a:off x="1208" y="1122"/>
              <a:ext cx="334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Rectangle 42"/>
            <p:cNvSpPr>
              <a:spLocks noChangeArrowheads="1"/>
            </p:cNvSpPr>
            <p:nvPr/>
          </p:nvSpPr>
          <p:spPr bwMode="auto">
            <a:xfrm>
              <a:off x="1208" y="1122"/>
              <a:ext cx="3344"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Line 43"/>
            <p:cNvSpPr>
              <a:spLocks noChangeShapeType="1"/>
            </p:cNvSpPr>
            <p:nvPr/>
          </p:nvSpPr>
          <p:spPr bwMode="auto">
            <a:xfrm>
              <a:off x="1208" y="1580"/>
              <a:ext cx="334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Rectangle 44"/>
            <p:cNvSpPr>
              <a:spLocks noChangeArrowheads="1"/>
            </p:cNvSpPr>
            <p:nvPr/>
          </p:nvSpPr>
          <p:spPr bwMode="auto">
            <a:xfrm>
              <a:off x="1208" y="1580"/>
              <a:ext cx="3344"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Line 45"/>
            <p:cNvSpPr>
              <a:spLocks noChangeShapeType="1"/>
            </p:cNvSpPr>
            <p:nvPr/>
          </p:nvSpPr>
          <p:spPr bwMode="auto">
            <a:xfrm>
              <a:off x="1219" y="4098"/>
              <a:ext cx="332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Rectangle 46"/>
            <p:cNvSpPr>
              <a:spLocks noChangeArrowheads="1"/>
            </p:cNvSpPr>
            <p:nvPr/>
          </p:nvSpPr>
          <p:spPr bwMode="auto">
            <a:xfrm>
              <a:off x="1219" y="4098"/>
              <a:ext cx="3322"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Line 47"/>
            <p:cNvSpPr>
              <a:spLocks noChangeShapeType="1"/>
            </p:cNvSpPr>
            <p:nvPr/>
          </p:nvSpPr>
          <p:spPr bwMode="auto">
            <a:xfrm>
              <a:off x="1219" y="4121"/>
              <a:ext cx="332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Rectangle 48"/>
            <p:cNvSpPr>
              <a:spLocks noChangeArrowheads="1"/>
            </p:cNvSpPr>
            <p:nvPr/>
          </p:nvSpPr>
          <p:spPr bwMode="auto">
            <a:xfrm>
              <a:off x="1219" y="4121"/>
              <a:ext cx="3322"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7950318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8" name="Rectangle 21"/>
          <p:cNvSpPr>
            <a:spLocks noGrp="1" noChangeArrowheads="1"/>
          </p:cNvSpPr>
          <p:nvPr>
            <p:ph type="title"/>
          </p:nvPr>
        </p:nvSpPr>
        <p:spPr>
          <a:xfrm>
            <a:off x="457200" y="334962"/>
            <a:ext cx="8229600" cy="884238"/>
          </a:xfrm>
        </p:spPr>
        <p:txBody>
          <a:bodyPr vert="horz" lIns="91440" tIns="45720" rIns="91440" bIns="45720" rtlCol="0" anchor="ctr" anchorCtr="0">
            <a:normAutofit/>
          </a:bodyPr>
          <a:lstStyle/>
          <a:p>
            <a:pPr>
              <a:lnSpc>
                <a:spcPts val="3000"/>
              </a:lnSpc>
            </a:pPr>
            <a:r>
              <a:rPr lang="en-US" altLang="en-US" sz="3600" b="1" dirty="0">
                <a:solidFill>
                  <a:srgbClr val="800000"/>
                </a:solidFill>
                <a:cs typeface="Arial"/>
              </a:rPr>
              <a:t>EDRN Lung collaborative group</a:t>
            </a:r>
            <a:endParaRPr lang="en-US" altLang="en-US" sz="3600" b="1" dirty="0">
              <a:solidFill>
                <a:srgbClr val="800000"/>
              </a:solidFill>
              <a:latin typeface="+mj-lt"/>
              <a:cs typeface="Arial"/>
            </a:endParaRPr>
          </a:p>
        </p:txBody>
      </p:sp>
      <p:grpSp>
        <p:nvGrpSpPr>
          <p:cNvPr id="4" name="Group 3"/>
          <p:cNvGrpSpPr/>
          <p:nvPr/>
        </p:nvGrpSpPr>
        <p:grpSpPr>
          <a:xfrm>
            <a:off x="730785" y="2109060"/>
            <a:ext cx="7437438" cy="1252836"/>
            <a:chOff x="762000" y="2709564"/>
            <a:chExt cx="7437438" cy="1252836"/>
          </a:xfrm>
        </p:grpSpPr>
        <p:sp>
          <p:nvSpPr>
            <p:cNvPr id="57346" name="Rectangle 2"/>
            <p:cNvSpPr>
              <a:spLocks noChangeArrowheads="1"/>
            </p:cNvSpPr>
            <p:nvPr/>
          </p:nvSpPr>
          <p:spPr bwMode="auto">
            <a:xfrm>
              <a:off x="5181600" y="2895600"/>
              <a:ext cx="1219200" cy="838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sz="1600" dirty="0" smtClean="0">
                  <a:latin typeface="Comic Sans MS" pitchFamily="66" charset="0"/>
                </a:rPr>
                <a:t>Early </a:t>
              </a:r>
            </a:p>
            <a:p>
              <a:pPr algn="ctr" eaLnBrk="1" hangingPunct="1"/>
              <a:r>
                <a:rPr lang="en-US" altLang="en-US" sz="1600" dirty="0" smtClean="0">
                  <a:latin typeface="Comic Sans MS" pitchFamily="66" charset="0"/>
                </a:rPr>
                <a:t>Diagnosis</a:t>
              </a:r>
              <a:endParaRPr lang="en-US" altLang="en-US" sz="1600" dirty="0">
                <a:latin typeface="Comic Sans MS" pitchFamily="66" charset="0"/>
              </a:endParaRPr>
            </a:p>
          </p:txBody>
        </p:sp>
        <p:sp>
          <p:nvSpPr>
            <p:cNvPr id="57347" name="Rectangle 3"/>
            <p:cNvSpPr>
              <a:spLocks noChangeArrowheads="1"/>
            </p:cNvSpPr>
            <p:nvPr/>
          </p:nvSpPr>
          <p:spPr bwMode="auto">
            <a:xfrm>
              <a:off x="762000" y="2895600"/>
              <a:ext cx="4419600" cy="838200"/>
            </a:xfrm>
            <a:prstGeom prst="rect">
              <a:avLst/>
            </a:prstGeom>
            <a:gradFill rotWithShape="1">
              <a:gsLst>
                <a:gs pos="0">
                  <a:srgbClr val="FFF1F1"/>
                </a:gs>
                <a:gs pos="100000">
                  <a:srgbClr val="FF999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dirty="0">
                  <a:latin typeface="Comic Sans MS" pitchFamily="66" charset="0"/>
                </a:rPr>
                <a:t>R</a:t>
              </a:r>
              <a:r>
                <a:rPr lang="en-US" altLang="en-US" dirty="0" smtClean="0">
                  <a:latin typeface="Comic Sans MS" pitchFamily="66" charset="0"/>
                </a:rPr>
                <a:t>isk</a:t>
              </a:r>
              <a:endParaRPr lang="en-US" altLang="en-US" dirty="0">
                <a:latin typeface="Comic Sans MS" pitchFamily="66" charset="0"/>
              </a:endParaRPr>
            </a:p>
          </p:txBody>
        </p:sp>
        <p:sp>
          <p:nvSpPr>
            <p:cNvPr id="57348" name="Rectangle 4"/>
            <p:cNvSpPr>
              <a:spLocks noChangeArrowheads="1"/>
            </p:cNvSpPr>
            <p:nvPr/>
          </p:nvSpPr>
          <p:spPr bwMode="auto">
            <a:xfrm rot="-5400000">
              <a:off x="6116637" y="3243263"/>
              <a:ext cx="847725" cy="152400"/>
            </a:xfrm>
            <a:prstGeom prst="rect">
              <a:avLst/>
            </a:prstGeom>
            <a:solidFill>
              <a:srgbClr val="FFFF00"/>
            </a:solidFill>
            <a:ln w="12700">
              <a:solidFill>
                <a:srgbClr val="FF0000"/>
              </a:solidFill>
              <a:miter lim="800000"/>
              <a:headEnd/>
              <a:tailEnd/>
            </a:ln>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altLang="en-US" sz="1100">
                <a:latin typeface="Comic Sans MS" pitchFamily="66" charset="0"/>
              </a:endParaRPr>
            </a:p>
          </p:txBody>
        </p:sp>
        <p:sp>
          <p:nvSpPr>
            <p:cNvPr id="57349" name="Line 5"/>
            <p:cNvSpPr>
              <a:spLocks noChangeShapeType="1"/>
            </p:cNvSpPr>
            <p:nvPr/>
          </p:nvSpPr>
          <p:spPr bwMode="auto">
            <a:xfrm>
              <a:off x="762000" y="2743200"/>
              <a:ext cx="43434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51" name="Line 7"/>
            <p:cNvSpPr>
              <a:spLocks noChangeShapeType="1"/>
            </p:cNvSpPr>
            <p:nvPr/>
          </p:nvSpPr>
          <p:spPr bwMode="auto">
            <a:xfrm>
              <a:off x="5257800" y="2743200"/>
              <a:ext cx="10668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53" name="Line 9"/>
            <p:cNvSpPr>
              <a:spLocks noChangeShapeType="1"/>
            </p:cNvSpPr>
            <p:nvPr/>
          </p:nvSpPr>
          <p:spPr bwMode="auto">
            <a:xfrm>
              <a:off x="6553200" y="3962400"/>
              <a:ext cx="15240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55" name="Line 15"/>
            <p:cNvSpPr>
              <a:spLocks noChangeShapeType="1"/>
            </p:cNvSpPr>
            <p:nvPr/>
          </p:nvSpPr>
          <p:spPr bwMode="auto">
            <a:xfrm flipV="1">
              <a:off x="5181600" y="2895600"/>
              <a:ext cx="0" cy="8382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7356" name="Rectangle 19"/>
            <p:cNvSpPr>
              <a:spLocks noChangeArrowheads="1"/>
            </p:cNvSpPr>
            <p:nvPr/>
          </p:nvSpPr>
          <p:spPr bwMode="auto">
            <a:xfrm>
              <a:off x="6705600" y="2895600"/>
              <a:ext cx="838200" cy="838200"/>
            </a:xfrm>
            <a:prstGeom prst="rect">
              <a:avLst/>
            </a:prstGeom>
            <a:gradFill rotWithShape="1">
              <a:gsLst>
                <a:gs pos="0">
                  <a:srgbClr val="FFFFFF"/>
                </a:gs>
                <a:gs pos="100000">
                  <a:srgbClr val="FF999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altLang="en-US" sz="1200" dirty="0">
                <a:latin typeface="Comic Sans MS" pitchFamily="66" charset="0"/>
              </a:endParaRPr>
            </a:p>
          </p:txBody>
        </p:sp>
        <p:sp>
          <p:nvSpPr>
            <p:cNvPr id="57359" name="Rectangle 19"/>
            <p:cNvSpPr>
              <a:spLocks noChangeArrowheads="1"/>
            </p:cNvSpPr>
            <p:nvPr/>
          </p:nvSpPr>
          <p:spPr bwMode="auto">
            <a:xfrm>
              <a:off x="7543800" y="2895600"/>
              <a:ext cx="304800" cy="838200"/>
            </a:xfrm>
            <a:prstGeom prst="rect">
              <a:avLst/>
            </a:prstGeom>
            <a:gradFill rotWithShape="1">
              <a:gsLst>
                <a:gs pos="0">
                  <a:srgbClr val="FFFFFF"/>
                </a:gs>
                <a:gs pos="100000">
                  <a:srgbClr val="FF999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a:latin typeface="Comic Sans MS" pitchFamily="66" charset="0"/>
                </a:rPr>
                <a:t> </a:t>
              </a:r>
            </a:p>
            <a:p>
              <a:pPr algn="ctr" eaLnBrk="1" hangingPunct="1"/>
              <a:endParaRPr lang="en-US" altLang="en-US">
                <a:latin typeface="Comic Sans MS" pitchFamily="66" charset="0"/>
              </a:endParaRPr>
            </a:p>
          </p:txBody>
        </p:sp>
        <p:sp>
          <p:nvSpPr>
            <p:cNvPr id="57360" name="Rectangle 2"/>
            <p:cNvSpPr>
              <a:spLocks noChangeArrowheads="1"/>
            </p:cNvSpPr>
            <p:nvPr/>
          </p:nvSpPr>
          <p:spPr bwMode="auto">
            <a:xfrm>
              <a:off x="7883525" y="2895600"/>
              <a:ext cx="269875" cy="838200"/>
            </a:xfrm>
            <a:prstGeom prst="rect">
              <a:avLst/>
            </a:prstGeom>
            <a:solidFill>
              <a:srgbClr val="FF99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altLang="en-US">
                <a:latin typeface="Comic Sans MS" pitchFamily="66" charset="0"/>
              </a:endParaRPr>
            </a:p>
          </p:txBody>
        </p:sp>
        <p:sp>
          <p:nvSpPr>
            <p:cNvPr id="57362" name="Text Box 8"/>
            <p:cNvSpPr txBox="1">
              <a:spLocks noChangeArrowheads="1"/>
            </p:cNvSpPr>
            <p:nvPr/>
          </p:nvSpPr>
          <p:spPr bwMode="auto">
            <a:xfrm>
              <a:off x="6725166" y="3134797"/>
              <a:ext cx="14269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800" dirty="0">
                  <a:latin typeface="Comic Sans MS" pitchFamily="66" charset="0"/>
                </a:rPr>
                <a:t>Progression</a:t>
              </a:r>
            </a:p>
          </p:txBody>
        </p:sp>
        <p:sp>
          <p:nvSpPr>
            <p:cNvPr id="57363" name="Text Box 8"/>
            <p:cNvSpPr txBox="1">
              <a:spLocks noChangeArrowheads="1"/>
            </p:cNvSpPr>
            <p:nvPr/>
          </p:nvSpPr>
          <p:spPr bwMode="auto">
            <a:xfrm rot="16200000">
              <a:off x="5955120" y="3122979"/>
              <a:ext cx="11961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800" b="1" dirty="0">
                  <a:latin typeface="Comic Sans MS" pitchFamily="66" charset="0"/>
                </a:rPr>
                <a:t>Diagnosis</a:t>
              </a:r>
            </a:p>
          </p:txBody>
        </p:sp>
        <p:sp>
          <p:nvSpPr>
            <p:cNvPr id="57364" name="Line 9"/>
            <p:cNvSpPr>
              <a:spLocks noChangeShapeType="1"/>
            </p:cNvSpPr>
            <p:nvPr/>
          </p:nvSpPr>
          <p:spPr bwMode="auto">
            <a:xfrm>
              <a:off x="762000" y="3962400"/>
              <a:ext cx="57150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66" name="Line 7"/>
            <p:cNvSpPr>
              <a:spLocks noChangeShapeType="1"/>
            </p:cNvSpPr>
            <p:nvPr/>
          </p:nvSpPr>
          <p:spPr bwMode="auto">
            <a:xfrm>
              <a:off x="6629400" y="2743200"/>
              <a:ext cx="15240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68" name="Rectangle 2"/>
            <p:cNvSpPr>
              <a:spLocks noChangeArrowheads="1"/>
            </p:cNvSpPr>
            <p:nvPr/>
          </p:nvSpPr>
          <p:spPr bwMode="auto">
            <a:xfrm>
              <a:off x="8153400" y="2895600"/>
              <a:ext cx="46038" cy="838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altLang="en-US">
                <a:latin typeface="Comic Sans MS" pitchFamily="66" charset="0"/>
              </a:endParaRPr>
            </a:p>
          </p:txBody>
        </p:sp>
      </p:grpSp>
      <p:sp>
        <p:nvSpPr>
          <p:cNvPr id="25" name="TextBox 24"/>
          <p:cNvSpPr txBox="1"/>
          <p:nvPr/>
        </p:nvSpPr>
        <p:spPr>
          <a:xfrm>
            <a:off x="5869189" y="3788348"/>
            <a:ext cx="3643111" cy="830997"/>
          </a:xfrm>
          <a:prstGeom prst="rect">
            <a:avLst/>
          </a:prstGeom>
          <a:noFill/>
        </p:spPr>
        <p:txBody>
          <a:bodyPr wrap="square" rtlCol="0">
            <a:spAutoFit/>
          </a:bodyPr>
          <a:lstStyle/>
          <a:p>
            <a:r>
              <a:rPr lang="en-US" sz="2400" dirty="0" smtClean="0">
                <a:solidFill>
                  <a:srgbClr val="0000FF"/>
                </a:solidFill>
              </a:rPr>
              <a:t>4. Biomarker of Risk of </a:t>
            </a:r>
          </a:p>
          <a:p>
            <a:r>
              <a:rPr lang="en-US" sz="2400" dirty="0" smtClean="0">
                <a:solidFill>
                  <a:srgbClr val="0000FF"/>
                </a:solidFill>
              </a:rPr>
              <a:t>post-surgical progression</a:t>
            </a:r>
            <a:endParaRPr lang="en-US" sz="2400" dirty="0">
              <a:solidFill>
                <a:srgbClr val="0000FF"/>
              </a:solidFill>
            </a:endParaRPr>
          </a:p>
        </p:txBody>
      </p:sp>
      <p:sp>
        <p:nvSpPr>
          <p:cNvPr id="26" name="TextBox 25"/>
          <p:cNvSpPr txBox="1"/>
          <p:nvPr/>
        </p:nvSpPr>
        <p:spPr>
          <a:xfrm>
            <a:off x="6981780" y="4647650"/>
            <a:ext cx="756810" cy="461665"/>
          </a:xfrm>
          <a:prstGeom prst="rect">
            <a:avLst/>
          </a:prstGeom>
          <a:noFill/>
        </p:spPr>
        <p:txBody>
          <a:bodyPr wrap="none" rtlCol="0">
            <a:spAutoFit/>
          </a:bodyPr>
          <a:lstStyle/>
          <a:p>
            <a:r>
              <a:rPr lang="en-US" sz="2400" dirty="0" smtClean="0"/>
              <a:t>LTP3</a:t>
            </a:r>
            <a:endParaRPr lang="en-US" sz="2400" dirty="0"/>
          </a:p>
        </p:txBody>
      </p:sp>
    </p:spTree>
    <p:extLst>
      <p:ext uri="{BB962C8B-B14F-4D97-AF65-F5344CB8AC3E}">
        <p14:creationId xmlns:p14="http://schemas.microsoft.com/office/powerpoint/2010/main" val="1321993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64725" y="6248400"/>
            <a:ext cx="2205155" cy="646331"/>
          </a:xfrm>
          <a:prstGeom prst="rect">
            <a:avLst/>
          </a:prstGeom>
          <a:noFill/>
        </p:spPr>
        <p:txBody>
          <a:bodyPr wrap="none" rtlCol="0">
            <a:spAutoFit/>
          </a:bodyPr>
          <a:lstStyle/>
          <a:p>
            <a:r>
              <a:rPr lang="en-US" dirty="0"/>
              <a:t>L</a:t>
            </a:r>
            <a:r>
              <a:rPr lang="en-US" dirty="0" smtClean="0"/>
              <a:t>ee AJR 2014</a:t>
            </a:r>
          </a:p>
          <a:p>
            <a:r>
              <a:rPr lang="en-US" dirty="0" err="1" smtClean="0"/>
              <a:t>Weichert</a:t>
            </a:r>
            <a:r>
              <a:rPr lang="en-US" dirty="0" smtClean="0"/>
              <a:t> COPM 2014</a:t>
            </a:r>
            <a:endParaRPr lang="en-US" dirty="0"/>
          </a:p>
        </p:txBody>
      </p:sp>
      <p:grpSp>
        <p:nvGrpSpPr>
          <p:cNvPr id="6" name="Group 5"/>
          <p:cNvGrpSpPr/>
          <p:nvPr/>
        </p:nvGrpSpPr>
        <p:grpSpPr>
          <a:xfrm>
            <a:off x="1275379" y="1412762"/>
            <a:ext cx="6279642" cy="3844695"/>
            <a:chOff x="914400" y="1514737"/>
            <a:chExt cx="6881150" cy="4212967"/>
          </a:xfrm>
        </p:grpSpPr>
        <p:grpSp>
          <p:nvGrpSpPr>
            <p:cNvPr id="4" name="Group 3"/>
            <p:cNvGrpSpPr/>
            <p:nvPr/>
          </p:nvGrpSpPr>
          <p:grpSpPr>
            <a:xfrm>
              <a:off x="914400" y="1514737"/>
              <a:ext cx="6881150" cy="4212967"/>
              <a:chOff x="914400" y="1514737"/>
              <a:chExt cx="6881150" cy="4212967"/>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524000"/>
                <a:ext cx="2395537" cy="2335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5875" y="3884613"/>
                <a:ext cx="2285300" cy="1843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9937" y="1514737"/>
                <a:ext cx="2159000" cy="235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rotWithShape="1">
              <a:blip r:embed="rId6">
                <a:extLst>
                  <a:ext uri="{28A0092B-C50C-407E-A947-70E740481C1C}">
                    <a14:useLocalDpi xmlns:a14="http://schemas.microsoft.com/office/drawing/2010/main" val="0"/>
                  </a:ext>
                </a:extLst>
              </a:blip>
              <a:srcRect l="17762" t="9753" r="9372" b="3968"/>
              <a:stretch/>
            </p:blipFill>
            <p:spPr bwMode="auto">
              <a:xfrm>
                <a:off x="3346158" y="3932500"/>
                <a:ext cx="2127766" cy="17541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rotWithShape="1">
              <a:blip r:embed="rId7">
                <a:extLst>
                  <a:ext uri="{28A0092B-C50C-407E-A947-70E740481C1C}">
                    <a14:useLocalDpi xmlns:a14="http://schemas.microsoft.com/office/drawing/2010/main" val="0"/>
                  </a:ext>
                </a:extLst>
              </a:blip>
              <a:srcRect l="15859" t="9074" r="56372" b="68148"/>
              <a:stretch/>
            </p:blipFill>
            <p:spPr>
              <a:xfrm>
                <a:off x="5596902" y="1567849"/>
                <a:ext cx="2175498" cy="2316764"/>
              </a:xfrm>
              <a:prstGeom prst="rect">
                <a:avLst/>
              </a:prstGeom>
            </p:spPr>
          </p:pic>
          <p:pic>
            <p:nvPicPr>
              <p:cNvPr id="13"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41916" r="6624"/>
              <a:stretch/>
            </p:blipFill>
            <p:spPr bwMode="auto">
              <a:xfrm>
                <a:off x="5620051" y="3950367"/>
                <a:ext cx="2175499" cy="17541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 name="TextBox 13"/>
            <p:cNvSpPr txBox="1"/>
            <p:nvPr/>
          </p:nvSpPr>
          <p:spPr>
            <a:xfrm>
              <a:off x="5626463" y="3952203"/>
              <a:ext cx="290464" cy="369332"/>
            </a:xfrm>
            <a:prstGeom prst="rect">
              <a:avLst/>
            </a:prstGeom>
            <a:solidFill>
              <a:schemeClr val="bg1"/>
            </a:solidFill>
          </p:spPr>
          <p:txBody>
            <a:bodyPr wrap="none" rtlCol="0">
              <a:spAutoFit/>
            </a:bodyPr>
            <a:lstStyle/>
            <a:p>
              <a:r>
                <a:rPr lang="en-US" dirty="0" smtClean="0"/>
                <a:t>F</a:t>
              </a:r>
              <a:endParaRPr lang="en-US" dirty="0"/>
            </a:p>
          </p:txBody>
        </p:sp>
        <p:sp>
          <p:nvSpPr>
            <p:cNvPr id="15" name="TextBox 14"/>
            <p:cNvSpPr txBox="1"/>
            <p:nvPr/>
          </p:nvSpPr>
          <p:spPr>
            <a:xfrm>
              <a:off x="5626725" y="1586525"/>
              <a:ext cx="296876" cy="369332"/>
            </a:xfrm>
            <a:prstGeom prst="rect">
              <a:avLst/>
            </a:prstGeom>
            <a:solidFill>
              <a:schemeClr val="bg1"/>
            </a:solidFill>
          </p:spPr>
          <p:txBody>
            <a:bodyPr wrap="none" rtlCol="0">
              <a:spAutoFit/>
            </a:bodyPr>
            <a:lstStyle/>
            <a:p>
              <a:r>
                <a:rPr lang="en-US" dirty="0" smtClean="0"/>
                <a:t>E</a:t>
              </a:r>
              <a:endParaRPr lang="en-US" dirty="0"/>
            </a:p>
          </p:txBody>
        </p:sp>
        <p:sp>
          <p:nvSpPr>
            <p:cNvPr id="16" name="TextBox 15"/>
            <p:cNvSpPr txBox="1"/>
            <p:nvPr/>
          </p:nvSpPr>
          <p:spPr>
            <a:xfrm>
              <a:off x="3352800" y="3939168"/>
              <a:ext cx="327334" cy="369332"/>
            </a:xfrm>
            <a:prstGeom prst="rect">
              <a:avLst/>
            </a:prstGeom>
            <a:solidFill>
              <a:schemeClr val="bg1"/>
            </a:solidFill>
          </p:spPr>
          <p:txBody>
            <a:bodyPr wrap="none" rtlCol="0">
              <a:spAutoFit/>
            </a:bodyPr>
            <a:lstStyle/>
            <a:p>
              <a:r>
                <a:rPr lang="en-US" dirty="0" smtClean="0"/>
                <a:t>D</a:t>
              </a:r>
              <a:endParaRPr lang="en-US" dirty="0"/>
            </a:p>
          </p:txBody>
        </p:sp>
        <p:sp>
          <p:nvSpPr>
            <p:cNvPr id="17" name="TextBox 16"/>
            <p:cNvSpPr txBox="1"/>
            <p:nvPr/>
          </p:nvSpPr>
          <p:spPr>
            <a:xfrm>
              <a:off x="3363110" y="1583515"/>
              <a:ext cx="317716" cy="369332"/>
            </a:xfrm>
            <a:prstGeom prst="rect">
              <a:avLst/>
            </a:prstGeom>
            <a:solidFill>
              <a:schemeClr val="bg1"/>
            </a:solidFill>
          </p:spPr>
          <p:txBody>
            <a:bodyPr wrap="none" rtlCol="0">
              <a:spAutoFit/>
            </a:bodyPr>
            <a:lstStyle/>
            <a:p>
              <a:r>
                <a:rPr lang="en-US" dirty="0" smtClean="0"/>
                <a:t>C</a:t>
              </a:r>
              <a:endParaRPr lang="en-US" dirty="0"/>
            </a:p>
          </p:txBody>
        </p:sp>
        <p:sp>
          <p:nvSpPr>
            <p:cNvPr id="18" name="TextBox 17"/>
            <p:cNvSpPr txBox="1"/>
            <p:nvPr/>
          </p:nvSpPr>
          <p:spPr>
            <a:xfrm>
              <a:off x="1030525" y="3904635"/>
              <a:ext cx="317716" cy="369332"/>
            </a:xfrm>
            <a:prstGeom prst="rect">
              <a:avLst/>
            </a:prstGeom>
            <a:solidFill>
              <a:schemeClr val="bg1"/>
            </a:solidFill>
          </p:spPr>
          <p:txBody>
            <a:bodyPr wrap="none" rtlCol="0">
              <a:spAutoFit/>
            </a:bodyPr>
            <a:lstStyle/>
            <a:p>
              <a:r>
                <a:rPr lang="en-US" dirty="0" smtClean="0"/>
                <a:t>B</a:t>
              </a:r>
              <a:endParaRPr lang="en-US" dirty="0"/>
            </a:p>
          </p:txBody>
        </p:sp>
        <p:sp>
          <p:nvSpPr>
            <p:cNvPr id="19" name="TextBox 18"/>
            <p:cNvSpPr txBox="1"/>
            <p:nvPr/>
          </p:nvSpPr>
          <p:spPr>
            <a:xfrm>
              <a:off x="990600" y="1586073"/>
              <a:ext cx="317716" cy="369332"/>
            </a:xfrm>
            <a:prstGeom prst="rect">
              <a:avLst/>
            </a:prstGeom>
            <a:solidFill>
              <a:schemeClr val="bg1"/>
            </a:solidFill>
          </p:spPr>
          <p:txBody>
            <a:bodyPr wrap="none" rtlCol="0">
              <a:spAutoFit/>
            </a:bodyPr>
            <a:lstStyle/>
            <a:p>
              <a:r>
                <a:rPr lang="en-US" dirty="0" smtClean="0"/>
                <a:t>A</a:t>
              </a:r>
              <a:endParaRPr lang="en-US" dirty="0"/>
            </a:p>
          </p:txBody>
        </p:sp>
      </p:grpSp>
      <p:sp>
        <p:nvSpPr>
          <p:cNvPr id="5" name="TextBox 4"/>
          <p:cNvSpPr txBox="1"/>
          <p:nvPr/>
        </p:nvSpPr>
        <p:spPr>
          <a:xfrm>
            <a:off x="2057400" y="5372100"/>
            <a:ext cx="647934" cy="523220"/>
          </a:xfrm>
          <a:prstGeom prst="rect">
            <a:avLst/>
          </a:prstGeom>
          <a:noFill/>
        </p:spPr>
        <p:txBody>
          <a:bodyPr wrap="none" rtlCol="0">
            <a:spAutoFit/>
          </a:bodyPr>
          <a:lstStyle/>
          <a:p>
            <a:r>
              <a:rPr lang="en-US" sz="2800" dirty="0" smtClean="0"/>
              <a:t>AIS</a:t>
            </a:r>
            <a:endParaRPr lang="en-US" sz="2800" dirty="0"/>
          </a:p>
        </p:txBody>
      </p:sp>
      <p:sp>
        <p:nvSpPr>
          <p:cNvPr id="20" name="TextBox 19"/>
          <p:cNvSpPr txBox="1"/>
          <p:nvPr/>
        </p:nvSpPr>
        <p:spPr>
          <a:xfrm>
            <a:off x="4166978" y="5372100"/>
            <a:ext cx="790601" cy="523220"/>
          </a:xfrm>
          <a:prstGeom prst="rect">
            <a:avLst/>
          </a:prstGeom>
          <a:noFill/>
        </p:spPr>
        <p:txBody>
          <a:bodyPr wrap="none" rtlCol="0">
            <a:spAutoFit/>
          </a:bodyPr>
          <a:lstStyle/>
          <a:p>
            <a:r>
              <a:rPr lang="en-US" sz="2800" dirty="0" smtClean="0"/>
              <a:t>MIA</a:t>
            </a:r>
            <a:endParaRPr lang="en-US" sz="2800" dirty="0"/>
          </a:p>
        </p:txBody>
      </p:sp>
      <p:sp>
        <p:nvSpPr>
          <p:cNvPr id="21" name="TextBox 20"/>
          <p:cNvSpPr txBox="1"/>
          <p:nvPr/>
        </p:nvSpPr>
        <p:spPr>
          <a:xfrm>
            <a:off x="6361607" y="5372100"/>
            <a:ext cx="805029" cy="523220"/>
          </a:xfrm>
          <a:prstGeom prst="rect">
            <a:avLst/>
          </a:prstGeom>
          <a:noFill/>
        </p:spPr>
        <p:txBody>
          <a:bodyPr wrap="none" rtlCol="0">
            <a:spAutoFit/>
          </a:bodyPr>
          <a:lstStyle/>
          <a:p>
            <a:r>
              <a:rPr lang="en-US" sz="2800" dirty="0" smtClean="0"/>
              <a:t>ADC</a:t>
            </a:r>
            <a:endParaRPr lang="en-US" sz="2800" dirty="0"/>
          </a:p>
        </p:txBody>
      </p:sp>
      <p:sp>
        <p:nvSpPr>
          <p:cNvPr id="22" name="Title 1"/>
          <p:cNvSpPr txBox="1">
            <a:spLocks/>
          </p:cNvSpPr>
          <p:nvPr/>
        </p:nvSpPr>
        <p:spPr>
          <a:xfrm>
            <a:off x="0" y="0"/>
            <a:ext cx="9144000" cy="962872"/>
          </a:xfrm>
          <a:prstGeom prst="rect">
            <a:avLst/>
          </a:prstGeom>
        </p:spPr>
        <p:txBody>
          <a:bodyPr/>
          <a:lstStyle>
            <a:lvl1pPr algn="ctr" defTabSz="457200" rtl="0" eaLnBrk="1" latinLnBrk="0" hangingPunct="1">
              <a:spcBef>
                <a:spcPct val="0"/>
              </a:spcBef>
              <a:buNone/>
              <a:defRPr sz="4400" kern="1200">
                <a:solidFill>
                  <a:schemeClr val="tx1"/>
                </a:solidFill>
                <a:latin typeface="Helvetica"/>
                <a:ea typeface="+mj-ea"/>
                <a:cs typeface="Helvetica"/>
              </a:defRPr>
            </a:lvl1pPr>
          </a:lstStyle>
          <a:p>
            <a:r>
              <a:rPr lang="en-US" sz="4000" dirty="0" smtClean="0">
                <a:latin typeface="+mn-lt"/>
              </a:rPr>
              <a:t>Clinical problem: Indolent vs Aggressive LC</a:t>
            </a:r>
            <a:endParaRPr lang="en-US" sz="4000" dirty="0">
              <a:latin typeface="+mn-lt"/>
            </a:endParaRPr>
          </a:p>
        </p:txBody>
      </p:sp>
    </p:spTree>
    <p:extLst>
      <p:ext uri="{BB962C8B-B14F-4D97-AF65-F5344CB8AC3E}">
        <p14:creationId xmlns:p14="http://schemas.microsoft.com/office/powerpoint/2010/main" val="24729096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91600" cy="1143000"/>
          </a:xfrm>
        </p:spPr>
        <p:txBody>
          <a:bodyPr>
            <a:normAutofit fontScale="90000"/>
          </a:bodyPr>
          <a:lstStyle/>
          <a:p>
            <a:r>
              <a:rPr lang="en-US" dirty="0" smtClean="0"/>
              <a:t>Existing repositories LTP3- Early LCs, n=180</a:t>
            </a:r>
            <a:endParaRPr lang="en-US" dirty="0"/>
          </a:p>
        </p:txBody>
      </p:sp>
      <p:pic>
        <p:nvPicPr>
          <p:cNvPr id="4" name="Picture 2"/>
          <p:cNvPicPr>
            <a:picLocks noGrp="1" noChangeAspect="1" noChangeArrowheads="1"/>
          </p:cNvPicPr>
          <p:nvPr>
            <p:ph type="tbl" idx="1"/>
          </p:nvPr>
        </p:nvPicPr>
        <p:blipFill>
          <a:blip r:embed="rId2">
            <a:extLst>
              <a:ext uri="{28A0092B-C50C-407E-A947-70E740481C1C}">
                <a14:useLocalDpi xmlns:a14="http://schemas.microsoft.com/office/drawing/2010/main" val="0"/>
              </a:ext>
            </a:extLst>
          </a:blip>
          <a:srcRect/>
          <a:stretch>
            <a:fillRect/>
          </a:stretch>
        </p:blipFill>
        <p:spPr bwMode="auto">
          <a:xfrm>
            <a:off x="1557848" y="1600200"/>
            <a:ext cx="6028303" cy="45259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954233" y="4114800"/>
            <a:ext cx="3200400" cy="830997"/>
          </a:xfrm>
          <a:prstGeom prst="rect">
            <a:avLst/>
          </a:prstGeom>
          <a:solidFill>
            <a:schemeClr val="bg1"/>
          </a:solidFill>
        </p:spPr>
        <p:txBody>
          <a:bodyPr wrap="square">
            <a:spAutoFit/>
          </a:bodyPr>
          <a:lstStyle/>
          <a:p>
            <a:r>
              <a:rPr lang="en-US" sz="1600" dirty="0" smtClean="0"/>
              <a:t>All with plasma</a:t>
            </a:r>
          </a:p>
          <a:p>
            <a:r>
              <a:rPr lang="en-US" sz="1600" dirty="0" smtClean="0"/>
              <a:t>178 with </a:t>
            </a:r>
            <a:r>
              <a:rPr lang="en-US" sz="1600" dirty="0"/>
              <a:t>snap frozen matching </a:t>
            </a:r>
            <a:r>
              <a:rPr lang="en-US" sz="1600" dirty="0" smtClean="0"/>
              <a:t>lung  </a:t>
            </a:r>
            <a:r>
              <a:rPr lang="en-US" sz="1600" dirty="0"/>
              <a:t>from the same lobe</a:t>
            </a:r>
          </a:p>
        </p:txBody>
      </p:sp>
    </p:spTree>
    <p:extLst>
      <p:ext uri="{BB962C8B-B14F-4D97-AF65-F5344CB8AC3E}">
        <p14:creationId xmlns:p14="http://schemas.microsoft.com/office/powerpoint/2010/main" val="25821485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8" name="Rectangle 21"/>
          <p:cNvSpPr>
            <a:spLocks noGrp="1" noChangeArrowheads="1"/>
          </p:cNvSpPr>
          <p:nvPr>
            <p:ph type="title"/>
          </p:nvPr>
        </p:nvSpPr>
        <p:spPr>
          <a:xfrm>
            <a:off x="457200" y="105939"/>
            <a:ext cx="8229600" cy="884238"/>
          </a:xfrm>
        </p:spPr>
        <p:txBody>
          <a:bodyPr vert="horz" lIns="91440" tIns="45720" rIns="91440" bIns="45720" rtlCol="0" anchor="ctr" anchorCtr="0">
            <a:normAutofit/>
          </a:bodyPr>
          <a:lstStyle/>
          <a:p>
            <a:pPr>
              <a:lnSpc>
                <a:spcPts val="3000"/>
              </a:lnSpc>
            </a:pPr>
            <a:r>
              <a:rPr lang="en-US" altLang="en-US" sz="3600" b="1" dirty="0">
                <a:solidFill>
                  <a:srgbClr val="800000"/>
                </a:solidFill>
                <a:cs typeface="Arial"/>
              </a:rPr>
              <a:t>EDRN Lung collaborative group</a:t>
            </a:r>
            <a:endParaRPr lang="en-US" altLang="en-US" sz="3600" b="1" dirty="0">
              <a:solidFill>
                <a:srgbClr val="800000"/>
              </a:solidFill>
              <a:latin typeface="+mj-lt"/>
              <a:cs typeface="Arial"/>
            </a:endParaRPr>
          </a:p>
        </p:txBody>
      </p:sp>
      <p:grpSp>
        <p:nvGrpSpPr>
          <p:cNvPr id="4" name="Group 3"/>
          <p:cNvGrpSpPr/>
          <p:nvPr/>
        </p:nvGrpSpPr>
        <p:grpSpPr>
          <a:xfrm>
            <a:off x="730785" y="2633364"/>
            <a:ext cx="7437438" cy="1252836"/>
            <a:chOff x="762000" y="2709564"/>
            <a:chExt cx="7437438" cy="1252836"/>
          </a:xfrm>
        </p:grpSpPr>
        <p:sp>
          <p:nvSpPr>
            <p:cNvPr id="57346" name="Rectangle 2"/>
            <p:cNvSpPr>
              <a:spLocks noChangeArrowheads="1"/>
            </p:cNvSpPr>
            <p:nvPr/>
          </p:nvSpPr>
          <p:spPr bwMode="auto">
            <a:xfrm>
              <a:off x="5181600" y="2895600"/>
              <a:ext cx="1219200" cy="838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sz="1600" dirty="0" smtClean="0">
                  <a:latin typeface="Comic Sans MS" pitchFamily="66" charset="0"/>
                </a:rPr>
                <a:t>Early </a:t>
              </a:r>
            </a:p>
            <a:p>
              <a:pPr algn="ctr" eaLnBrk="1" hangingPunct="1"/>
              <a:r>
                <a:rPr lang="en-US" altLang="en-US" sz="1600" dirty="0" smtClean="0">
                  <a:latin typeface="Comic Sans MS" pitchFamily="66" charset="0"/>
                </a:rPr>
                <a:t>Diagnosis</a:t>
              </a:r>
              <a:endParaRPr lang="en-US" altLang="en-US" sz="1600" dirty="0">
                <a:latin typeface="Comic Sans MS" pitchFamily="66" charset="0"/>
              </a:endParaRPr>
            </a:p>
          </p:txBody>
        </p:sp>
        <p:sp>
          <p:nvSpPr>
            <p:cNvPr id="57347" name="Rectangle 3"/>
            <p:cNvSpPr>
              <a:spLocks noChangeArrowheads="1"/>
            </p:cNvSpPr>
            <p:nvPr/>
          </p:nvSpPr>
          <p:spPr bwMode="auto">
            <a:xfrm>
              <a:off x="762000" y="2895600"/>
              <a:ext cx="4419600" cy="838200"/>
            </a:xfrm>
            <a:prstGeom prst="rect">
              <a:avLst/>
            </a:prstGeom>
            <a:gradFill rotWithShape="1">
              <a:gsLst>
                <a:gs pos="0">
                  <a:srgbClr val="FFF1F1"/>
                </a:gs>
                <a:gs pos="100000">
                  <a:srgbClr val="FF999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dirty="0">
                  <a:latin typeface="Comic Sans MS" pitchFamily="66" charset="0"/>
                </a:rPr>
                <a:t>R</a:t>
              </a:r>
              <a:r>
                <a:rPr lang="en-US" altLang="en-US" dirty="0" smtClean="0">
                  <a:latin typeface="Comic Sans MS" pitchFamily="66" charset="0"/>
                </a:rPr>
                <a:t>isk</a:t>
              </a:r>
              <a:endParaRPr lang="en-US" altLang="en-US" dirty="0">
                <a:latin typeface="Comic Sans MS" pitchFamily="66" charset="0"/>
              </a:endParaRPr>
            </a:p>
          </p:txBody>
        </p:sp>
        <p:sp>
          <p:nvSpPr>
            <p:cNvPr id="57348" name="Rectangle 4"/>
            <p:cNvSpPr>
              <a:spLocks noChangeArrowheads="1"/>
            </p:cNvSpPr>
            <p:nvPr/>
          </p:nvSpPr>
          <p:spPr bwMode="auto">
            <a:xfrm rot="-5400000">
              <a:off x="6116637" y="3243263"/>
              <a:ext cx="847725" cy="152400"/>
            </a:xfrm>
            <a:prstGeom prst="rect">
              <a:avLst/>
            </a:prstGeom>
            <a:solidFill>
              <a:srgbClr val="FFFF00"/>
            </a:solidFill>
            <a:ln w="12700">
              <a:solidFill>
                <a:srgbClr val="FF0000"/>
              </a:solidFill>
              <a:miter lim="800000"/>
              <a:headEnd/>
              <a:tailEnd/>
            </a:ln>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altLang="en-US" sz="1100">
                <a:latin typeface="Comic Sans MS" pitchFamily="66" charset="0"/>
              </a:endParaRPr>
            </a:p>
          </p:txBody>
        </p:sp>
        <p:sp>
          <p:nvSpPr>
            <p:cNvPr id="57349" name="Line 5"/>
            <p:cNvSpPr>
              <a:spLocks noChangeShapeType="1"/>
            </p:cNvSpPr>
            <p:nvPr/>
          </p:nvSpPr>
          <p:spPr bwMode="auto">
            <a:xfrm>
              <a:off x="762000" y="2743200"/>
              <a:ext cx="43434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51" name="Line 7"/>
            <p:cNvSpPr>
              <a:spLocks noChangeShapeType="1"/>
            </p:cNvSpPr>
            <p:nvPr/>
          </p:nvSpPr>
          <p:spPr bwMode="auto">
            <a:xfrm>
              <a:off x="5257800" y="2743200"/>
              <a:ext cx="10668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53" name="Line 9"/>
            <p:cNvSpPr>
              <a:spLocks noChangeShapeType="1"/>
            </p:cNvSpPr>
            <p:nvPr/>
          </p:nvSpPr>
          <p:spPr bwMode="auto">
            <a:xfrm>
              <a:off x="6553200" y="3962400"/>
              <a:ext cx="15240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55" name="Line 15"/>
            <p:cNvSpPr>
              <a:spLocks noChangeShapeType="1"/>
            </p:cNvSpPr>
            <p:nvPr/>
          </p:nvSpPr>
          <p:spPr bwMode="auto">
            <a:xfrm flipV="1">
              <a:off x="5181600" y="2895600"/>
              <a:ext cx="0" cy="8382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7356" name="Rectangle 19"/>
            <p:cNvSpPr>
              <a:spLocks noChangeArrowheads="1"/>
            </p:cNvSpPr>
            <p:nvPr/>
          </p:nvSpPr>
          <p:spPr bwMode="auto">
            <a:xfrm>
              <a:off x="6705600" y="2895600"/>
              <a:ext cx="838200" cy="838200"/>
            </a:xfrm>
            <a:prstGeom prst="rect">
              <a:avLst/>
            </a:prstGeom>
            <a:gradFill rotWithShape="1">
              <a:gsLst>
                <a:gs pos="0">
                  <a:srgbClr val="FFFFFF"/>
                </a:gs>
                <a:gs pos="100000">
                  <a:srgbClr val="FF999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altLang="en-US" sz="1200" dirty="0">
                <a:latin typeface="Comic Sans MS" pitchFamily="66" charset="0"/>
              </a:endParaRPr>
            </a:p>
          </p:txBody>
        </p:sp>
        <p:sp>
          <p:nvSpPr>
            <p:cNvPr id="57359" name="Rectangle 19"/>
            <p:cNvSpPr>
              <a:spLocks noChangeArrowheads="1"/>
            </p:cNvSpPr>
            <p:nvPr/>
          </p:nvSpPr>
          <p:spPr bwMode="auto">
            <a:xfrm>
              <a:off x="7543800" y="2895600"/>
              <a:ext cx="304800" cy="838200"/>
            </a:xfrm>
            <a:prstGeom prst="rect">
              <a:avLst/>
            </a:prstGeom>
            <a:gradFill rotWithShape="1">
              <a:gsLst>
                <a:gs pos="0">
                  <a:srgbClr val="FFFFFF"/>
                </a:gs>
                <a:gs pos="100000">
                  <a:srgbClr val="FF999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a:latin typeface="Comic Sans MS" pitchFamily="66" charset="0"/>
                </a:rPr>
                <a:t> </a:t>
              </a:r>
            </a:p>
            <a:p>
              <a:pPr algn="ctr" eaLnBrk="1" hangingPunct="1"/>
              <a:endParaRPr lang="en-US" altLang="en-US">
                <a:latin typeface="Comic Sans MS" pitchFamily="66" charset="0"/>
              </a:endParaRPr>
            </a:p>
          </p:txBody>
        </p:sp>
        <p:sp>
          <p:nvSpPr>
            <p:cNvPr id="57360" name="Rectangle 2"/>
            <p:cNvSpPr>
              <a:spLocks noChangeArrowheads="1"/>
            </p:cNvSpPr>
            <p:nvPr/>
          </p:nvSpPr>
          <p:spPr bwMode="auto">
            <a:xfrm>
              <a:off x="7883525" y="2895600"/>
              <a:ext cx="269875" cy="838200"/>
            </a:xfrm>
            <a:prstGeom prst="rect">
              <a:avLst/>
            </a:prstGeom>
            <a:solidFill>
              <a:srgbClr val="FF99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altLang="en-US">
                <a:latin typeface="Comic Sans MS" pitchFamily="66" charset="0"/>
              </a:endParaRPr>
            </a:p>
          </p:txBody>
        </p:sp>
        <p:sp>
          <p:nvSpPr>
            <p:cNvPr id="57362" name="Text Box 8"/>
            <p:cNvSpPr txBox="1">
              <a:spLocks noChangeArrowheads="1"/>
            </p:cNvSpPr>
            <p:nvPr/>
          </p:nvSpPr>
          <p:spPr bwMode="auto">
            <a:xfrm>
              <a:off x="6725166" y="3134797"/>
              <a:ext cx="14269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800" dirty="0">
                  <a:latin typeface="Comic Sans MS" pitchFamily="66" charset="0"/>
                </a:rPr>
                <a:t>Progression</a:t>
              </a:r>
            </a:p>
          </p:txBody>
        </p:sp>
        <p:sp>
          <p:nvSpPr>
            <p:cNvPr id="57363" name="Text Box 8"/>
            <p:cNvSpPr txBox="1">
              <a:spLocks noChangeArrowheads="1"/>
            </p:cNvSpPr>
            <p:nvPr/>
          </p:nvSpPr>
          <p:spPr bwMode="auto">
            <a:xfrm rot="16200000">
              <a:off x="5955120" y="3122979"/>
              <a:ext cx="11961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800" b="1" dirty="0">
                  <a:latin typeface="Comic Sans MS" pitchFamily="66" charset="0"/>
                </a:rPr>
                <a:t>Diagnosis</a:t>
              </a:r>
            </a:p>
          </p:txBody>
        </p:sp>
        <p:sp>
          <p:nvSpPr>
            <p:cNvPr id="57364" name="Line 9"/>
            <p:cNvSpPr>
              <a:spLocks noChangeShapeType="1"/>
            </p:cNvSpPr>
            <p:nvPr/>
          </p:nvSpPr>
          <p:spPr bwMode="auto">
            <a:xfrm>
              <a:off x="762000" y="3962400"/>
              <a:ext cx="57150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66" name="Line 7"/>
            <p:cNvSpPr>
              <a:spLocks noChangeShapeType="1"/>
            </p:cNvSpPr>
            <p:nvPr/>
          </p:nvSpPr>
          <p:spPr bwMode="auto">
            <a:xfrm>
              <a:off x="6629400" y="2743200"/>
              <a:ext cx="15240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68" name="Rectangle 2"/>
            <p:cNvSpPr>
              <a:spLocks noChangeArrowheads="1"/>
            </p:cNvSpPr>
            <p:nvPr/>
          </p:nvSpPr>
          <p:spPr bwMode="auto">
            <a:xfrm>
              <a:off x="8153400" y="2895600"/>
              <a:ext cx="46038" cy="838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altLang="en-US">
                <a:latin typeface="Comic Sans MS" pitchFamily="66" charset="0"/>
              </a:endParaRPr>
            </a:p>
          </p:txBody>
        </p:sp>
      </p:grpSp>
      <p:sp>
        <p:nvSpPr>
          <p:cNvPr id="27" name="TextBox 26"/>
          <p:cNvSpPr txBox="1"/>
          <p:nvPr/>
        </p:nvSpPr>
        <p:spPr>
          <a:xfrm>
            <a:off x="558800" y="1595547"/>
            <a:ext cx="2735044" cy="830997"/>
          </a:xfrm>
          <a:prstGeom prst="rect">
            <a:avLst/>
          </a:prstGeom>
          <a:noFill/>
        </p:spPr>
        <p:txBody>
          <a:bodyPr wrap="none" rtlCol="0">
            <a:spAutoFit/>
          </a:bodyPr>
          <a:lstStyle/>
          <a:p>
            <a:r>
              <a:rPr lang="en-US" sz="2400" dirty="0" smtClean="0">
                <a:solidFill>
                  <a:srgbClr val="0000FF"/>
                </a:solidFill>
              </a:rPr>
              <a:t>1. Biomarker of risk</a:t>
            </a:r>
          </a:p>
          <a:p>
            <a:r>
              <a:rPr lang="en-US" sz="2400" dirty="0" smtClean="0">
                <a:solidFill>
                  <a:srgbClr val="0000FF"/>
                </a:solidFill>
              </a:rPr>
              <a:t> High risk individuals</a:t>
            </a:r>
            <a:endParaRPr lang="en-US" sz="2400" dirty="0">
              <a:solidFill>
                <a:srgbClr val="0000FF"/>
              </a:solidFill>
            </a:endParaRPr>
          </a:p>
        </p:txBody>
      </p:sp>
      <p:sp>
        <p:nvSpPr>
          <p:cNvPr id="30" name="TextBox 29"/>
          <p:cNvSpPr txBox="1"/>
          <p:nvPr/>
        </p:nvSpPr>
        <p:spPr>
          <a:xfrm>
            <a:off x="3589154" y="1680108"/>
            <a:ext cx="683713" cy="461665"/>
          </a:xfrm>
          <a:prstGeom prst="rect">
            <a:avLst/>
          </a:prstGeom>
          <a:noFill/>
        </p:spPr>
        <p:txBody>
          <a:bodyPr wrap="none" rtlCol="0">
            <a:spAutoFit/>
          </a:bodyPr>
          <a:lstStyle/>
          <a:p>
            <a:r>
              <a:rPr lang="en-US" sz="2400" dirty="0" smtClean="0"/>
              <a:t>CVC</a:t>
            </a:r>
            <a:endParaRPr lang="en-US" sz="2400" dirty="0"/>
          </a:p>
        </p:txBody>
      </p:sp>
    </p:spTree>
    <p:extLst>
      <p:ext uri="{BB962C8B-B14F-4D97-AF65-F5344CB8AC3E}">
        <p14:creationId xmlns:p14="http://schemas.microsoft.com/office/powerpoint/2010/main" val="349046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sz="3600" dirty="0" smtClean="0"/>
              <a:t>Existing repositories CVC Screening </a:t>
            </a:r>
            <a:r>
              <a:rPr lang="en-US" sz="3600" dirty="0" smtClean="0"/>
              <a:t>235/480</a:t>
            </a:r>
            <a:endParaRPr lang="en-US" sz="3600" dirty="0"/>
          </a:p>
        </p:txBody>
      </p:sp>
      <p:pic>
        <p:nvPicPr>
          <p:cNvPr id="4" name="Picture 3"/>
          <p:cNvPicPr>
            <a:picLocks noChangeAspect="1"/>
          </p:cNvPicPr>
          <p:nvPr/>
        </p:nvPicPr>
        <p:blipFill>
          <a:blip r:embed="rId3"/>
          <a:stretch>
            <a:fillRect/>
          </a:stretch>
        </p:blipFill>
        <p:spPr>
          <a:xfrm>
            <a:off x="1752600" y="1143000"/>
            <a:ext cx="5438610" cy="5345907"/>
          </a:xfrm>
          <a:prstGeom prst="rect">
            <a:avLst/>
          </a:prstGeom>
        </p:spPr>
      </p:pic>
    </p:spTree>
    <p:extLst>
      <p:ext uri="{BB962C8B-B14F-4D97-AF65-F5344CB8AC3E}">
        <p14:creationId xmlns:p14="http://schemas.microsoft.com/office/powerpoint/2010/main" val="30805833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229600" cy="1143000"/>
          </a:xfrm>
        </p:spPr>
        <p:txBody>
          <a:bodyPr>
            <a:normAutofit/>
          </a:bodyPr>
          <a:lstStyle/>
          <a:p>
            <a:r>
              <a:rPr lang="en-US" dirty="0" smtClean="0"/>
              <a:t>Lung Collaborative Group</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385065250"/>
              </p:ext>
            </p:extLst>
          </p:nvPr>
        </p:nvGraphicFramePr>
        <p:xfrm>
          <a:off x="1123950" y="1143000"/>
          <a:ext cx="7486650" cy="5471954"/>
        </p:xfrm>
        <a:graphic>
          <a:graphicData uri="http://schemas.openxmlformats.org/drawingml/2006/table">
            <a:tbl>
              <a:tblPr/>
              <a:tblGrid>
                <a:gridCol w="4743450"/>
                <a:gridCol w="2743200"/>
              </a:tblGrid>
              <a:tr h="313743">
                <a:tc>
                  <a:txBody>
                    <a:bodyPr/>
                    <a:lstStyle/>
                    <a:p>
                      <a:pPr algn="l" fontAlgn="b"/>
                      <a:r>
                        <a:rPr lang="en-US" sz="2000" b="1" i="0" u="none" strike="noStrike" dirty="0">
                          <a:solidFill>
                            <a:srgbClr val="FF0000"/>
                          </a:solidFill>
                          <a:effectLst/>
                          <a:latin typeface="Calibri" panose="020F0502020204030204" pitchFamily="34" charset="0"/>
                        </a:rPr>
                        <a:t>Biomarker Development Laboratories </a:t>
                      </a: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a:t>
                      </a: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8566">
                <a:tc>
                  <a:txBody>
                    <a:bodyPr/>
                    <a:lstStyle/>
                    <a:p>
                      <a:pPr algn="l" fontAlgn="b"/>
                      <a:r>
                        <a:rPr lang="it-IT" sz="1600" b="0" i="0" u="none" strike="noStrike" dirty="0">
                          <a:solidFill>
                            <a:srgbClr val="000000"/>
                          </a:solidFill>
                          <a:effectLst/>
                          <a:latin typeface="Calibri" panose="020F0502020204030204" pitchFamily="34" charset="0"/>
                        </a:rPr>
                        <a:t>Avi Spira, Steve Dubinett, Marc </a:t>
                      </a:r>
                      <a:r>
                        <a:rPr lang="it-IT" sz="1600" b="0" i="0" u="none" strike="noStrike" dirty="0" smtClean="0">
                          <a:solidFill>
                            <a:srgbClr val="000000"/>
                          </a:solidFill>
                          <a:effectLst/>
                          <a:latin typeface="Calibri" panose="020F0502020204030204" pitchFamily="34" charset="0"/>
                        </a:rPr>
                        <a:t>Lenburg, </a:t>
                      </a:r>
                      <a:r>
                        <a:rPr lang="it-IT" sz="1600" b="0" i="0" u="none" strike="noStrike" dirty="0">
                          <a:solidFill>
                            <a:srgbClr val="000000"/>
                          </a:solidFill>
                          <a:effectLst/>
                          <a:latin typeface="Calibri" panose="020F0502020204030204" pitchFamily="34" charset="0"/>
                        </a:rPr>
                        <a:t>Deni Aberle</a:t>
                      </a: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smtClean="0">
                          <a:solidFill>
                            <a:srgbClr val="000000"/>
                          </a:solidFill>
                          <a:effectLst/>
                          <a:latin typeface="Calibri" panose="020F0502020204030204" pitchFamily="34" charset="0"/>
                        </a:rPr>
                        <a:t>BU,</a:t>
                      </a:r>
                      <a:r>
                        <a:rPr lang="en-US" sz="1600" b="0" i="0" u="none" strike="noStrike" baseline="0" dirty="0" smtClean="0">
                          <a:solidFill>
                            <a:srgbClr val="000000"/>
                          </a:solidFill>
                          <a:effectLst/>
                          <a:latin typeface="Calibri" panose="020F0502020204030204" pitchFamily="34" charset="0"/>
                        </a:rPr>
                        <a:t> </a:t>
                      </a:r>
                      <a:r>
                        <a:rPr lang="en-US" sz="1600" b="0" i="0" u="none" strike="noStrike" dirty="0" smtClean="0">
                          <a:solidFill>
                            <a:srgbClr val="000000"/>
                          </a:solidFill>
                          <a:effectLst/>
                          <a:latin typeface="Calibri" panose="020F0502020204030204" pitchFamily="34" charset="0"/>
                        </a:rPr>
                        <a:t>UCLA and</a:t>
                      </a:r>
                      <a:r>
                        <a:rPr lang="en-US" sz="1600" b="0" i="0" u="none" strike="noStrike" baseline="0" dirty="0" smtClean="0">
                          <a:solidFill>
                            <a:srgbClr val="000000"/>
                          </a:solidFill>
                          <a:effectLst/>
                          <a:latin typeface="Calibri" panose="020F0502020204030204" pitchFamily="34" charset="0"/>
                        </a:rPr>
                        <a:t> </a:t>
                      </a:r>
                      <a:r>
                        <a:rPr lang="en-US" sz="1600" b="0" i="0" u="none" strike="noStrike" baseline="0" dirty="0" err="1" smtClean="0">
                          <a:solidFill>
                            <a:srgbClr val="000000"/>
                          </a:solidFill>
                          <a:effectLst/>
                          <a:latin typeface="Calibri" panose="020F0502020204030204" pitchFamily="34" charset="0"/>
                        </a:rPr>
                        <a:t>Lahey</a:t>
                      </a:r>
                      <a:r>
                        <a:rPr lang="en-US" sz="1600" b="0" i="0" u="none" strike="noStrike" baseline="0" dirty="0" smtClean="0">
                          <a:solidFill>
                            <a:srgbClr val="000000"/>
                          </a:solidFill>
                          <a:effectLst/>
                          <a:latin typeface="Calibri" panose="020F0502020204030204" pitchFamily="34" charset="0"/>
                        </a:rPr>
                        <a:t> Clinic</a:t>
                      </a:r>
                      <a:endParaRPr lang="en-US" sz="1600" b="0" i="0" u="none" strike="noStrike" dirty="0">
                        <a:solidFill>
                          <a:srgbClr val="000000"/>
                        </a:solidFill>
                        <a:effectLst/>
                        <a:latin typeface="Calibri" panose="020F0502020204030204" pitchFamily="34" charset="0"/>
                      </a:endParaRP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8566">
                <a:tc>
                  <a:txBody>
                    <a:bodyPr/>
                    <a:lstStyle/>
                    <a:p>
                      <a:pPr algn="l" fontAlgn="b"/>
                      <a:r>
                        <a:rPr lang="en-US" sz="1600" b="0" i="0" u="none" strike="noStrike">
                          <a:solidFill>
                            <a:srgbClr val="000000"/>
                          </a:solidFill>
                          <a:effectLst/>
                          <a:latin typeface="Calibri" panose="020F0502020204030204" pitchFamily="34" charset="0"/>
                        </a:rPr>
                        <a:t>Louise Shaw</a:t>
                      </a: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err="1" smtClean="0">
                          <a:solidFill>
                            <a:srgbClr val="000000"/>
                          </a:solidFill>
                          <a:effectLst/>
                          <a:latin typeface="Calibri" panose="020F0502020204030204" pitchFamily="34" charset="0"/>
                        </a:rPr>
                        <a:t>Wistar</a:t>
                      </a:r>
                      <a:r>
                        <a:rPr lang="en-US" sz="1600" b="0" i="0" u="none" strike="noStrike" dirty="0" smtClean="0">
                          <a:solidFill>
                            <a:srgbClr val="000000"/>
                          </a:solidFill>
                          <a:effectLst/>
                          <a:latin typeface="Calibri" panose="020F0502020204030204" pitchFamily="34" charset="0"/>
                        </a:rPr>
                        <a:t> Institute</a:t>
                      </a:r>
                      <a:endParaRPr lang="en-US" sz="1600" b="0" i="0" u="none" strike="noStrike" dirty="0">
                        <a:solidFill>
                          <a:srgbClr val="000000"/>
                        </a:solidFill>
                        <a:effectLst/>
                        <a:latin typeface="Calibri" panose="020F0502020204030204" pitchFamily="34" charset="0"/>
                      </a:endParaRP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8566">
                <a:tc>
                  <a:txBody>
                    <a:bodyPr/>
                    <a:lstStyle/>
                    <a:p>
                      <a:pPr algn="l" fontAlgn="b"/>
                      <a:r>
                        <a:rPr lang="en-US" sz="1600" b="0" i="0" u="none" strike="noStrike" dirty="0">
                          <a:solidFill>
                            <a:srgbClr val="000000"/>
                          </a:solidFill>
                          <a:effectLst/>
                          <a:latin typeface="Calibri" panose="020F0502020204030204" pitchFamily="34" charset="0"/>
                        </a:rPr>
                        <a:t>Jim Herman</a:t>
                      </a: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U of Pittsburgh</a:t>
                      </a: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8566">
                <a:tc>
                  <a:txBody>
                    <a:bodyPr/>
                    <a:lstStyle/>
                    <a:p>
                      <a:pPr algn="l" fontAlgn="b"/>
                      <a:r>
                        <a:rPr lang="en-US" sz="1600" b="0" i="0" u="none" strike="noStrike">
                          <a:solidFill>
                            <a:srgbClr val="000000"/>
                          </a:solidFill>
                          <a:effectLst/>
                          <a:latin typeface="Calibri" panose="020F0502020204030204" pitchFamily="34" charset="0"/>
                        </a:rPr>
                        <a:t>Harvey Pass</a:t>
                      </a: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NYU</a:t>
                      </a: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8566">
                <a:tc>
                  <a:txBody>
                    <a:bodyPr/>
                    <a:lstStyle/>
                    <a:p>
                      <a:pPr algn="l" fontAlgn="b"/>
                      <a:r>
                        <a:rPr lang="en-US" sz="1600" b="0" i="0" u="none" strike="noStrike">
                          <a:solidFill>
                            <a:srgbClr val="000000"/>
                          </a:solidFill>
                          <a:effectLst/>
                          <a:latin typeface="Calibri" panose="020F0502020204030204" pitchFamily="34" charset="0"/>
                        </a:rPr>
                        <a:t> </a:t>
                      </a: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3743">
                <a:tc>
                  <a:txBody>
                    <a:bodyPr/>
                    <a:lstStyle/>
                    <a:p>
                      <a:pPr algn="l" fontAlgn="b"/>
                      <a:r>
                        <a:rPr lang="en-US" sz="2000" b="1" i="0" u="none" strike="noStrike" dirty="0">
                          <a:solidFill>
                            <a:srgbClr val="FF0000"/>
                          </a:solidFill>
                          <a:effectLst/>
                          <a:latin typeface="Calibri" panose="020F0502020204030204" pitchFamily="34" charset="0"/>
                        </a:rPr>
                        <a:t>Biomarker Reference Laboratory</a:t>
                      </a: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a:t>
                      </a: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8566">
                <a:tc>
                  <a:txBody>
                    <a:bodyPr/>
                    <a:lstStyle/>
                    <a:p>
                      <a:pPr algn="l" fontAlgn="b"/>
                      <a:r>
                        <a:rPr lang="en-US" sz="1600" b="0" i="0" u="none" strike="noStrike" dirty="0">
                          <a:solidFill>
                            <a:srgbClr val="000000"/>
                          </a:solidFill>
                          <a:effectLst/>
                          <a:latin typeface="Calibri" panose="020F0502020204030204" pitchFamily="34" charset="0"/>
                        </a:rPr>
                        <a:t>Sanford </a:t>
                      </a:r>
                      <a:r>
                        <a:rPr lang="en-US" sz="1600" b="0" i="0" u="none" strike="noStrike" dirty="0" err="1" smtClean="0">
                          <a:solidFill>
                            <a:srgbClr val="000000"/>
                          </a:solidFill>
                          <a:effectLst/>
                          <a:latin typeface="Calibri" panose="020F0502020204030204" pitchFamily="34" charset="0"/>
                        </a:rPr>
                        <a:t>Stass</a:t>
                      </a:r>
                      <a:r>
                        <a:rPr lang="en-US" sz="1600" b="0" i="0" u="none" strike="noStrike" dirty="0" smtClean="0">
                          <a:solidFill>
                            <a:srgbClr val="000000"/>
                          </a:solidFill>
                          <a:effectLst/>
                          <a:latin typeface="Calibri" panose="020F0502020204030204" pitchFamily="34" charset="0"/>
                        </a:rPr>
                        <a:t>, Feng</a:t>
                      </a:r>
                      <a:r>
                        <a:rPr lang="en-US" sz="1600" b="0" i="0" u="none" strike="noStrike" baseline="0" dirty="0" smtClean="0">
                          <a:solidFill>
                            <a:srgbClr val="000000"/>
                          </a:solidFill>
                          <a:effectLst/>
                          <a:latin typeface="Calibri" panose="020F0502020204030204" pitchFamily="34" charset="0"/>
                        </a:rPr>
                        <a:t> Jiang</a:t>
                      </a:r>
                      <a:endParaRPr lang="en-US" sz="1600" b="0" i="0" u="none" strike="noStrike" dirty="0">
                        <a:solidFill>
                          <a:srgbClr val="000000"/>
                        </a:solidFill>
                        <a:effectLst/>
                        <a:latin typeface="Calibri" panose="020F0502020204030204" pitchFamily="34" charset="0"/>
                      </a:endParaRP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University of Maryland</a:t>
                      </a: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8566">
                <a:tc>
                  <a:txBody>
                    <a:bodyPr/>
                    <a:lstStyle/>
                    <a:p>
                      <a:pPr algn="l" fontAlgn="b"/>
                      <a:r>
                        <a:rPr lang="en-US" sz="1600" b="0" i="0" u="none" strike="noStrike">
                          <a:solidFill>
                            <a:srgbClr val="000000"/>
                          </a:solidFill>
                          <a:effectLst/>
                          <a:latin typeface="Calibri" panose="020F0502020204030204" pitchFamily="34" charset="0"/>
                        </a:rPr>
                        <a:t> </a:t>
                      </a: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a:t>
                      </a: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3743">
                <a:tc>
                  <a:txBody>
                    <a:bodyPr/>
                    <a:lstStyle/>
                    <a:p>
                      <a:pPr algn="l" fontAlgn="b"/>
                      <a:r>
                        <a:rPr lang="en-US" sz="2000" b="1" i="0" u="none" strike="noStrike" dirty="0">
                          <a:solidFill>
                            <a:srgbClr val="FF0000"/>
                          </a:solidFill>
                          <a:effectLst/>
                          <a:latin typeface="Calibri" panose="020F0502020204030204" pitchFamily="34" charset="0"/>
                        </a:rPr>
                        <a:t>Clinical Validation Centers</a:t>
                      </a: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a:t>
                      </a: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8566">
                <a:tc>
                  <a:txBody>
                    <a:bodyPr/>
                    <a:lstStyle/>
                    <a:p>
                      <a:pPr algn="l" fontAlgn="b"/>
                      <a:r>
                        <a:rPr lang="en-US" sz="1600" b="0" i="0" u="none" strike="noStrike">
                          <a:solidFill>
                            <a:srgbClr val="000000"/>
                          </a:solidFill>
                          <a:effectLst/>
                          <a:latin typeface="Calibri" panose="020F0502020204030204" pitchFamily="34" charset="0"/>
                        </a:rPr>
                        <a:t>Pierre Massion, Kim Sandler</a:t>
                      </a: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Vanderilt </a:t>
                      </a: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8566">
                <a:tc>
                  <a:txBody>
                    <a:bodyPr/>
                    <a:lstStyle/>
                    <a:p>
                      <a:pPr algn="l" fontAlgn="b"/>
                      <a:r>
                        <a:rPr lang="en-US" sz="1600" b="0" i="0" u="none" strike="noStrike">
                          <a:solidFill>
                            <a:srgbClr val="000000"/>
                          </a:solidFill>
                          <a:effectLst/>
                          <a:latin typeface="Calibri" panose="020F0502020204030204" pitchFamily="34" charset="0"/>
                        </a:rPr>
                        <a:t>Bob Gillies, Matt Schabath</a:t>
                      </a: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Moffitt CC</a:t>
                      </a: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8566">
                <a:tc>
                  <a:txBody>
                    <a:bodyPr/>
                    <a:lstStyle/>
                    <a:p>
                      <a:pPr algn="l" fontAlgn="b"/>
                      <a:r>
                        <a:rPr lang="en-US" sz="1600" b="0" i="0" u="none" strike="noStrike">
                          <a:solidFill>
                            <a:srgbClr val="000000"/>
                          </a:solidFill>
                          <a:effectLst/>
                          <a:latin typeface="Calibri" panose="020F0502020204030204" pitchFamily="34" charset="0"/>
                        </a:rPr>
                        <a:t> </a:t>
                      </a: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a:t>
                      </a: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3743">
                <a:tc>
                  <a:txBody>
                    <a:bodyPr/>
                    <a:lstStyle/>
                    <a:p>
                      <a:pPr algn="l" fontAlgn="b"/>
                      <a:r>
                        <a:rPr lang="en-US" sz="2000" b="1" i="0" u="none" strike="noStrike" dirty="0">
                          <a:solidFill>
                            <a:srgbClr val="FF0000"/>
                          </a:solidFill>
                          <a:effectLst/>
                          <a:latin typeface="Calibri" panose="020F0502020204030204" pitchFamily="34" charset="0"/>
                        </a:rPr>
                        <a:t>DMCC</a:t>
                      </a: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a:t>
                      </a: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8566">
                <a:tc>
                  <a:txBody>
                    <a:bodyPr/>
                    <a:lstStyle/>
                    <a:p>
                      <a:pPr algn="l" fontAlgn="b"/>
                      <a:r>
                        <a:rPr lang="en-US" sz="1600" b="0" i="0" u="none" strike="noStrike" dirty="0">
                          <a:solidFill>
                            <a:srgbClr val="000000"/>
                          </a:solidFill>
                          <a:effectLst/>
                          <a:latin typeface="Calibri" panose="020F0502020204030204" pitchFamily="34" charset="0"/>
                        </a:rPr>
                        <a:t>Margaret Pepe, Jackie Dahlgren</a:t>
                      </a: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Fred Hutchinson CC</a:t>
                      </a: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8566">
                <a:tc>
                  <a:txBody>
                    <a:bodyPr/>
                    <a:lstStyle/>
                    <a:p>
                      <a:pPr algn="l" fontAlgn="b"/>
                      <a:r>
                        <a:rPr lang="en-US" sz="1600" b="0" i="0" u="none" strike="noStrike">
                          <a:solidFill>
                            <a:srgbClr val="000000"/>
                          </a:solidFill>
                          <a:effectLst/>
                          <a:latin typeface="Calibri" panose="020F0502020204030204" pitchFamily="34" charset="0"/>
                        </a:rPr>
                        <a:t> </a:t>
                      </a: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a:t>
                      </a: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3743">
                <a:tc>
                  <a:txBody>
                    <a:bodyPr/>
                    <a:lstStyle/>
                    <a:p>
                      <a:pPr algn="l" fontAlgn="b"/>
                      <a:r>
                        <a:rPr lang="en-US" sz="2000" b="1" i="0" u="none" strike="noStrike" dirty="0">
                          <a:solidFill>
                            <a:srgbClr val="FF0000"/>
                          </a:solidFill>
                          <a:effectLst/>
                          <a:latin typeface="Calibri" panose="020F0502020204030204" pitchFamily="34" charset="0"/>
                        </a:rPr>
                        <a:t>Program Officers</a:t>
                      </a: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a:t>
                      </a: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8566">
                <a:tc>
                  <a:txBody>
                    <a:bodyPr/>
                    <a:lstStyle/>
                    <a:p>
                      <a:pPr algn="l" fontAlgn="b"/>
                      <a:r>
                        <a:rPr lang="en-US" sz="1600" b="0" i="0" u="none" strike="noStrike" dirty="0">
                          <a:solidFill>
                            <a:srgbClr val="000000"/>
                          </a:solidFill>
                          <a:effectLst/>
                          <a:latin typeface="Calibri" panose="020F0502020204030204" pitchFamily="34" charset="0"/>
                        </a:rPr>
                        <a:t>Lynn </a:t>
                      </a:r>
                      <a:r>
                        <a:rPr lang="en-US" sz="1600" b="0" i="0" u="none" strike="noStrike" dirty="0" err="1" smtClean="0">
                          <a:solidFill>
                            <a:srgbClr val="000000"/>
                          </a:solidFill>
                          <a:effectLst/>
                          <a:latin typeface="Calibri" panose="020F0502020204030204" pitchFamily="34" charset="0"/>
                        </a:rPr>
                        <a:t>Sorbara</a:t>
                      </a:r>
                      <a:endParaRPr lang="en-US" sz="1600" b="0" i="0" u="none" strike="noStrike" dirty="0">
                        <a:solidFill>
                          <a:srgbClr val="000000"/>
                        </a:solidFill>
                        <a:effectLst/>
                        <a:latin typeface="Calibri" panose="020F0502020204030204" pitchFamily="34" charset="0"/>
                      </a:endParaRP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NCI DCP</a:t>
                      </a: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8566">
                <a:tc>
                  <a:txBody>
                    <a:bodyPr/>
                    <a:lstStyle/>
                    <a:p>
                      <a:pPr algn="l" fontAlgn="b"/>
                      <a:r>
                        <a:rPr lang="en-US" sz="1600" b="0" i="0" u="none" strike="noStrike" dirty="0">
                          <a:solidFill>
                            <a:srgbClr val="000000"/>
                          </a:solidFill>
                          <a:effectLst/>
                          <a:latin typeface="Calibri" panose="020F0502020204030204" pitchFamily="34" charset="0"/>
                        </a:rPr>
                        <a:t>Karl Krueger</a:t>
                      </a: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NCI DCP</a:t>
                      </a: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4" name="Picture 3"/>
          <p:cNvPicPr>
            <a:picLocks noChangeAspect="1"/>
          </p:cNvPicPr>
          <p:nvPr/>
        </p:nvPicPr>
        <p:blipFill>
          <a:blip r:embed="rId3"/>
          <a:stretch>
            <a:fillRect/>
          </a:stretch>
        </p:blipFill>
        <p:spPr>
          <a:xfrm>
            <a:off x="8305800" y="152400"/>
            <a:ext cx="533459" cy="533459"/>
          </a:xfrm>
          <a:prstGeom prst="rect">
            <a:avLst/>
          </a:prstGeom>
        </p:spPr>
      </p:pic>
    </p:spTree>
    <p:extLst>
      <p:ext uri="{BB962C8B-B14F-4D97-AF65-F5344CB8AC3E}">
        <p14:creationId xmlns:p14="http://schemas.microsoft.com/office/powerpoint/2010/main" val="23069519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smtClean="0"/>
              <a:t>Existing repositories </a:t>
            </a:r>
            <a:r>
              <a:rPr lang="en-US" dirty="0" smtClean="0"/>
              <a:t>DECAMP</a:t>
            </a:r>
            <a:endParaRPr lang="en-US" dirty="0"/>
          </a:p>
        </p:txBody>
      </p:sp>
      <p:pic>
        <p:nvPicPr>
          <p:cNvPr id="5" name="Picture 4"/>
          <p:cNvPicPr>
            <a:picLocks noChangeAspect="1"/>
          </p:cNvPicPr>
          <p:nvPr/>
        </p:nvPicPr>
        <p:blipFill>
          <a:blip r:embed="rId3"/>
          <a:stretch>
            <a:fillRect/>
          </a:stretch>
        </p:blipFill>
        <p:spPr>
          <a:xfrm>
            <a:off x="762000" y="1417638"/>
            <a:ext cx="5105400" cy="4977089"/>
          </a:xfrm>
          <a:prstGeom prst="rect">
            <a:avLst/>
          </a:prstGeom>
        </p:spPr>
      </p:pic>
      <p:sp>
        <p:nvSpPr>
          <p:cNvPr id="6" name="TextBox 5"/>
          <p:cNvSpPr txBox="1"/>
          <p:nvPr/>
        </p:nvSpPr>
        <p:spPr>
          <a:xfrm>
            <a:off x="6324600" y="2133600"/>
            <a:ext cx="2769925" cy="1938992"/>
          </a:xfrm>
          <a:prstGeom prst="rect">
            <a:avLst/>
          </a:prstGeom>
          <a:noFill/>
        </p:spPr>
        <p:txBody>
          <a:bodyPr wrap="none" rtlCol="0">
            <a:spAutoFit/>
          </a:bodyPr>
          <a:lstStyle/>
          <a:p>
            <a:r>
              <a:rPr lang="en-US" sz="2400" dirty="0" smtClean="0"/>
              <a:t>DECAMP (DoD) 2014</a:t>
            </a:r>
          </a:p>
          <a:p>
            <a:r>
              <a:rPr lang="en-US" sz="2400" dirty="0" smtClean="0"/>
              <a:t>Lung nodule Study </a:t>
            </a:r>
          </a:p>
          <a:p>
            <a:r>
              <a:rPr lang="en-US" sz="2400" dirty="0" smtClean="0"/>
              <a:t>n=337/500</a:t>
            </a:r>
          </a:p>
          <a:p>
            <a:r>
              <a:rPr lang="en-US" sz="2400" dirty="0" smtClean="0"/>
              <a:t>Screening study </a:t>
            </a:r>
          </a:p>
          <a:p>
            <a:r>
              <a:rPr lang="en-US" sz="2400" dirty="0" smtClean="0"/>
              <a:t>n= 417/800</a:t>
            </a:r>
            <a:endParaRPr lang="en-US" sz="2400" dirty="0"/>
          </a:p>
        </p:txBody>
      </p:sp>
    </p:spTree>
    <p:extLst>
      <p:ext uri="{BB962C8B-B14F-4D97-AF65-F5344CB8AC3E}">
        <p14:creationId xmlns:p14="http://schemas.microsoft.com/office/powerpoint/2010/main" val="15913889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pPr algn="l"/>
            <a:r>
              <a:rPr lang="en-US" sz="4000" b="1" dirty="0">
                <a:latin typeface="Times New Roman" panose="02020603050405020304" pitchFamily="18" charset="0"/>
                <a:cs typeface="Times New Roman" panose="02020603050405020304" pitchFamily="18" charset="0"/>
              </a:rPr>
              <a:t>DECAMP1 (nodule) study </a:t>
            </a:r>
            <a:r>
              <a:rPr lang="en-US" sz="4000" b="1" dirty="0" smtClean="0">
                <a:latin typeface="Times New Roman" panose="02020603050405020304" pitchFamily="18" charset="0"/>
                <a:cs typeface="Times New Roman" panose="02020603050405020304" pitchFamily="18" charset="0"/>
              </a:rPr>
              <a:t>design</a:t>
            </a:r>
            <a:endParaRPr lang="en-US" sz="4000" u="sng"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212434" y="1295400"/>
            <a:ext cx="8839200" cy="3699282"/>
          </a:xfrm>
          <a:prstGeom prst="rect">
            <a:avLst/>
          </a:prstGeom>
        </p:spPr>
      </p:pic>
      <p:sp>
        <p:nvSpPr>
          <p:cNvPr id="6" name="TextBox 5"/>
          <p:cNvSpPr txBox="1"/>
          <p:nvPr/>
        </p:nvSpPr>
        <p:spPr>
          <a:xfrm>
            <a:off x="212434" y="4632494"/>
            <a:ext cx="4920321" cy="369332"/>
          </a:xfrm>
          <a:prstGeom prst="rect">
            <a:avLst/>
          </a:prstGeom>
          <a:noFill/>
        </p:spPr>
        <p:txBody>
          <a:bodyPr wrap="none" rtlCol="0">
            <a:spAutoFit/>
          </a:bodyPr>
          <a:lstStyle/>
          <a:p>
            <a:r>
              <a:rPr lang="en-US" dirty="0" smtClean="0">
                <a:solidFill>
                  <a:prstClr val="black"/>
                </a:solidFill>
                <a:latin typeface="Times New Roman" panose="02020603050405020304" pitchFamily="18" charset="0"/>
                <a:cs typeface="Times New Roman" panose="02020603050405020304" pitchFamily="18" charset="0"/>
              </a:rPr>
              <a:t>Exclusions: prior history of lung cancer, pure GGO</a:t>
            </a:r>
            <a:endParaRPr lang="en-US" dirty="0">
              <a:solidFill>
                <a:prstClr val="black"/>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algn="r"/>
            <a:fld id="{7FC8EE63-AFB2-4C43-9C4D-188F79B4174D}" type="slidenum">
              <a:rPr lang="en-US" smtClean="0">
                <a:solidFill>
                  <a:prstClr val="black"/>
                </a:solidFill>
              </a:rPr>
              <a:pPr algn="r"/>
              <a:t>21</a:t>
            </a:fld>
            <a:endParaRPr lang="en-US">
              <a:solidFill>
                <a:prstClr val="black"/>
              </a:solidFill>
            </a:endParaRPr>
          </a:p>
        </p:txBody>
      </p:sp>
    </p:spTree>
    <p:extLst>
      <p:ext uri="{BB962C8B-B14F-4D97-AF65-F5344CB8AC3E}">
        <p14:creationId xmlns:p14="http://schemas.microsoft.com/office/powerpoint/2010/main" val="26115930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09600"/>
            <a:ext cx="8763000" cy="707886"/>
          </a:xfrm>
          <a:prstGeom prst="rect">
            <a:avLst/>
          </a:prstGeom>
        </p:spPr>
        <p:txBody>
          <a:bodyPr wrap="square">
            <a:spAutoFit/>
          </a:bodyPr>
          <a:lstStyle/>
          <a:p>
            <a:pPr>
              <a:defRPr/>
            </a:pPr>
            <a:r>
              <a:rPr lang="en-US" sz="4000" b="1" kern="0" dirty="0" smtClean="0">
                <a:solidFill>
                  <a:prstClr val="black"/>
                </a:solidFill>
                <a:latin typeface="Times New Roman" panose="02020603050405020304" pitchFamily="18" charset="0"/>
                <a:cs typeface="Times New Roman" panose="02020603050405020304" pitchFamily="18" charset="0"/>
              </a:rPr>
              <a:t>DECAMP2 (screening) study design</a:t>
            </a:r>
            <a:endParaRPr lang="en-US" sz="4000" kern="0" dirty="0" smtClean="0">
              <a:solidFill>
                <a:sysClr val="windowText" lastClr="00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295400"/>
            <a:ext cx="8534400" cy="4495800"/>
          </a:xfrm>
          <a:prstGeom prst="rect">
            <a:avLst/>
          </a:prstGeom>
        </p:spPr>
      </p:pic>
      <p:sp>
        <p:nvSpPr>
          <p:cNvPr id="3" name="Slide Number Placeholder 2"/>
          <p:cNvSpPr>
            <a:spLocks noGrp="1"/>
          </p:cNvSpPr>
          <p:nvPr>
            <p:ph type="sldNum" sz="quarter" idx="12"/>
          </p:nvPr>
        </p:nvSpPr>
        <p:spPr/>
        <p:txBody>
          <a:bodyPr/>
          <a:lstStyle/>
          <a:p>
            <a:pPr algn="r"/>
            <a:fld id="{7FC8EE63-AFB2-4C43-9C4D-188F79B4174D}" type="slidenum">
              <a:rPr lang="en-US" smtClean="0">
                <a:solidFill>
                  <a:prstClr val="black"/>
                </a:solidFill>
              </a:rPr>
              <a:pPr algn="r"/>
              <a:t>22</a:t>
            </a:fld>
            <a:endParaRPr lang="en-US">
              <a:solidFill>
                <a:prstClr val="black"/>
              </a:solidFill>
            </a:endParaRPr>
          </a:p>
        </p:txBody>
      </p:sp>
    </p:spTree>
    <p:extLst>
      <p:ext uri="{BB962C8B-B14F-4D97-AF65-F5344CB8AC3E}">
        <p14:creationId xmlns:p14="http://schemas.microsoft.com/office/powerpoint/2010/main" val="26777354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ounded Rectangle 68"/>
          <p:cNvSpPr/>
          <p:nvPr/>
        </p:nvSpPr>
        <p:spPr>
          <a:xfrm>
            <a:off x="6587733" y="1513165"/>
            <a:ext cx="2474402" cy="5213346"/>
          </a:xfrm>
          <a:prstGeom prst="roundRect">
            <a:avLst/>
          </a:prstGeom>
          <a:gradFill>
            <a:gsLst>
              <a:gs pos="0">
                <a:schemeClr val="accent6">
                  <a:tint val="50000"/>
                  <a:satMod val="300000"/>
                  <a:alpha val="50000"/>
                </a:schemeClr>
              </a:gs>
              <a:gs pos="35000">
                <a:schemeClr val="accent6">
                  <a:tint val="37000"/>
                  <a:satMod val="300000"/>
                  <a:alpha val="50000"/>
                </a:schemeClr>
              </a:gs>
              <a:gs pos="100000">
                <a:schemeClr val="accent6">
                  <a:tint val="15000"/>
                  <a:satMod val="350000"/>
                  <a:alpha val="50000"/>
                </a:schemeClr>
              </a:gs>
            </a:gsLst>
          </a:gra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solidFill>
                <a:prstClr val="black"/>
              </a:solidFill>
            </a:endParaRPr>
          </a:p>
        </p:txBody>
      </p:sp>
      <p:sp>
        <p:nvSpPr>
          <p:cNvPr id="45" name="Rounded Rectangle 44"/>
          <p:cNvSpPr/>
          <p:nvPr/>
        </p:nvSpPr>
        <p:spPr>
          <a:xfrm>
            <a:off x="304800" y="1650341"/>
            <a:ext cx="6057900" cy="1778659"/>
          </a:xfrm>
          <a:prstGeom prst="roundRect">
            <a:avLst/>
          </a:prstGeom>
          <a:solidFill>
            <a:schemeClr val="tx2">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ounded Rectangle 9"/>
          <p:cNvSpPr/>
          <p:nvPr/>
        </p:nvSpPr>
        <p:spPr>
          <a:xfrm>
            <a:off x="3021692" y="3505200"/>
            <a:ext cx="3341008" cy="2209800"/>
          </a:xfrm>
          <a:prstGeom prst="round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bg1"/>
                </a:solidFill>
              </a:rPr>
              <a:t>Vanderbilt Lung Repository</a:t>
            </a:r>
          </a:p>
          <a:p>
            <a:pPr algn="ctr"/>
            <a:endParaRPr lang="en-US" b="1" dirty="0">
              <a:solidFill>
                <a:schemeClr val="bg1"/>
              </a:solidFill>
            </a:endParaRPr>
          </a:p>
          <a:p>
            <a:pPr algn="ctr"/>
            <a:endParaRPr lang="en-US" b="1" dirty="0" smtClean="0">
              <a:solidFill>
                <a:schemeClr val="bg1"/>
              </a:solidFill>
            </a:endParaRPr>
          </a:p>
          <a:p>
            <a:pPr algn="ctr"/>
            <a:endParaRPr lang="en-US" b="1" dirty="0">
              <a:solidFill>
                <a:schemeClr val="bg1"/>
              </a:solidFill>
            </a:endParaRPr>
          </a:p>
          <a:p>
            <a:pPr algn="ctr"/>
            <a:endParaRPr lang="en-US" b="1" dirty="0" smtClean="0">
              <a:solidFill>
                <a:schemeClr val="bg1"/>
              </a:solidFill>
            </a:endParaRPr>
          </a:p>
          <a:p>
            <a:pPr algn="ctr"/>
            <a:endParaRPr lang="en-US" b="1" dirty="0">
              <a:solidFill>
                <a:schemeClr val="bg1"/>
              </a:solidFill>
            </a:endParaRPr>
          </a:p>
        </p:txBody>
      </p:sp>
      <p:sp>
        <p:nvSpPr>
          <p:cNvPr id="2" name="Title 1"/>
          <p:cNvSpPr>
            <a:spLocks noGrp="1"/>
          </p:cNvSpPr>
          <p:nvPr>
            <p:ph type="title"/>
          </p:nvPr>
        </p:nvSpPr>
        <p:spPr>
          <a:xfrm>
            <a:off x="76200" y="152400"/>
            <a:ext cx="8552112" cy="1252728"/>
          </a:xfrm>
        </p:spPr>
        <p:txBody>
          <a:bodyPr>
            <a:normAutofit/>
          </a:bodyPr>
          <a:lstStyle/>
          <a:p>
            <a:r>
              <a:rPr lang="en-US" sz="3600" dirty="0" smtClean="0"/>
              <a:t>Vanderbilt Lung Imaging Repository</a:t>
            </a:r>
            <a:br>
              <a:rPr lang="en-US" sz="3600" dirty="0" smtClean="0"/>
            </a:br>
            <a:r>
              <a:rPr lang="en-US" sz="2000" dirty="0" smtClean="0"/>
              <a:t>Medical image Analysis and Statistical Interpretation lab, Bennett Landman, PhD</a:t>
            </a:r>
            <a:endParaRPr lang="en-US" sz="2000" dirty="0"/>
          </a:p>
        </p:txBody>
      </p:sp>
      <p:sp>
        <p:nvSpPr>
          <p:cNvPr id="4" name="Date Placeholder 3"/>
          <p:cNvSpPr>
            <a:spLocks noGrp="1"/>
          </p:cNvSpPr>
          <p:nvPr>
            <p:ph type="dt" sz="half" idx="10"/>
          </p:nvPr>
        </p:nvSpPr>
        <p:spPr/>
        <p:txBody>
          <a:bodyPr/>
          <a:lstStyle/>
          <a:p>
            <a:r>
              <a:rPr lang="en-US" dirty="0" smtClean="0">
                <a:solidFill>
                  <a:schemeClr val="tx1"/>
                </a:solidFill>
              </a:rPr>
              <a:t>July 26, 2016</a:t>
            </a:r>
            <a:endParaRPr lang="en-US" dirty="0">
              <a:solidFill>
                <a:schemeClr val="tx1"/>
              </a:solidFill>
            </a:endParaRPr>
          </a:p>
        </p:txBody>
      </p:sp>
      <p:sp>
        <p:nvSpPr>
          <p:cNvPr id="5" name="Footer Placeholder 4"/>
          <p:cNvSpPr>
            <a:spLocks noGrp="1"/>
          </p:cNvSpPr>
          <p:nvPr>
            <p:ph type="ftr" sz="quarter" idx="11"/>
          </p:nvPr>
        </p:nvSpPr>
        <p:spPr/>
        <p:txBody>
          <a:bodyPr/>
          <a:lstStyle/>
          <a:p>
            <a:pPr algn="ctr"/>
            <a:r>
              <a:rPr lang="en-US" smtClean="0">
                <a:solidFill>
                  <a:prstClr val="white">
                    <a:tint val="95000"/>
                  </a:prstClr>
                </a:solidFill>
              </a:rPr>
              <a:t>Vanderbilt Engineering </a:t>
            </a:r>
            <a:endParaRPr lang="en-US" dirty="0">
              <a:solidFill>
                <a:prstClr val="white">
                  <a:tint val="95000"/>
                </a:prstClr>
              </a:solidFill>
            </a:endParaRPr>
          </a:p>
        </p:txBody>
      </p:sp>
      <p:sp>
        <p:nvSpPr>
          <p:cNvPr id="6" name="Slide Number Placeholder 5"/>
          <p:cNvSpPr>
            <a:spLocks noGrp="1"/>
          </p:cNvSpPr>
          <p:nvPr>
            <p:ph type="sldNum" sz="quarter" idx="12"/>
          </p:nvPr>
        </p:nvSpPr>
        <p:spPr/>
        <p:txBody>
          <a:bodyPr/>
          <a:lstStyle/>
          <a:p>
            <a:fld id="{DD04E2A2-D125-4F5C-92A2-C640FDE59F04}" type="slidenum">
              <a:rPr lang="en-US" smtClean="0">
                <a:solidFill>
                  <a:prstClr val="white">
                    <a:tint val="95000"/>
                  </a:prstClr>
                </a:solidFill>
              </a:rPr>
              <a:pPr/>
              <a:t>23</a:t>
            </a:fld>
            <a:endParaRPr lang="en-US">
              <a:solidFill>
                <a:prstClr val="white">
                  <a:tint val="95000"/>
                </a:prstClr>
              </a:solidFill>
            </a:endParaRPr>
          </a:p>
        </p:txBody>
      </p:sp>
      <p:grpSp>
        <p:nvGrpSpPr>
          <p:cNvPr id="7" name="Group 6"/>
          <p:cNvGrpSpPr/>
          <p:nvPr/>
        </p:nvGrpSpPr>
        <p:grpSpPr>
          <a:xfrm>
            <a:off x="3886200" y="4224030"/>
            <a:ext cx="1371600" cy="1143000"/>
            <a:chOff x="6393305" y="3928011"/>
            <a:chExt cx="1371600" cy="1143000"/>
          </a:xfrm>
        </p:grpSpPr>
        <p:sp>
          <p:nvSpPr>
            <p:cNvPr id="8" name="Rectangle 7"/>
            <p:cNvSpPr/>
            <p:nvPr/>
          </p:nvSpPr>
          <p:spPr>
            <a:xfrm>
              <a:off x="6393305" y="3928011"/>
              <a:ext cx="1371600" cy="1143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solidFill>
                    <a:prstClr val="black"/>
                  </a:solidFill>
                </a:rPr>
                <a:t>DAX/XNAT</a:t>
              </a:r>
            </a:p>
            <a:p>
              <a:pPr algn="ctr"/>
              <a:endParaRPr lang="en-US" b="1" dirty="0">
                <a:solidFill>
                  <a:prstClr val="black"/>
                </a:solidFill>
              </a:endParaRPr>
            </a:p>
            <a:p>
              <a:pPr algn="ctr"/>
              <a:endParaRPr lang="en-US" b="1" dirty="0">
                <a:solidFill>
                  <a:prstClr val="black"/>
                </a:solidFill>
              </a:endParaRPr>
            </a:p>
          </p:txBody>
        </p:sp>
        <p:pic>
          <p:nvPicPr>
            <p:cNvPr id="9" name="Picture 8"/>
            <p:cNvPicPr>
              <a:picLocks noChangeAspect="1"/>
            </p:cNvPicPr>
            <p:nvPr/>
          </p:nvPicPr>
          <p:blipFill>
            <a:blip r:embed="rId3"/>
            <a:stretch>
              <a:fillRect/>
            </a:stretch>
          </p:blipFill>
          <p:spPr>
            <a:xfrm>
              <a:off x="6484470" y="4466481"/>
              <a:ext cx="1197462" cy="410319"/>
            </a:xfrm>
            <a:prstGeom prst="rect">
              <a:avLst/>
            </a:prstGeom>
            <a:ln>
              <a:solidFill>
                <a:schemeClr val="bg1"/>
              </a:solidFill>
            </a:ln>
          </p:spPr>
        </p:pic>
      </p:grpSp>
      <p:sp>
        <p:nvSpPr>
          <p:cNvPr id="13" name="Rectangle 12"/>
          <p:cNvSpPr/>
          <p:nvPr/>
        </p:nvSpPr>
        <p:spPr>
          <a:xfrm>
            <a:off x="5166435" y="2009777"/>
            <a:ext cx="943843" cy="8382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smtClean="0">
                <a:solidFill>
                  <a:prstClr val="black"/>
                </a:solidFill>
              </a:rPr>
              <a:t>External XNAT</a:t>
            </a:r>
            <a:endParaRPr lang="en-US" sz="1400" dirty="0">
              <a:solidFill>
                <a:prstClr val="black"/>
              </a:solidFill>
            </a:endParaRPr>
          </a:p>
        </p:txBody>
      </p:sp>
      <p:cxnSp>
        <p:nvCxnSpPr>
          <p:cNvPr id="14" name="Elbow Connector 13"/>
          <p:cNvCxnSpPr>
            <a:stCxn id="13" idx="2"/>
            <a:endCxn id="28" idx="0"/>
          </p:cNvCxnSpPr>
          <p:nvPr/>
        </p:nvCxnSpPr>
        <p:spPr>
          <a:xfrm rot="5400000">
            <a:off x="3058321" y="1401827"/>
            <a:ext cx="1133887" cy="4026187"/>
          </a:xfrm>
          <a:prstGeom prst="bentConnector3">
            <a:avLst>
              <a:gd name="adj1" fmla="val 39424"/>
            </a:avLst>
          </a:prstGeom>
          <a:ln>
            <a:tailEnd type="triangle"/>
          </a:ln>
        </p:spPr>
        <p:style>
          <a:lnRef idx="3">
            <a:schemeClr val="dk1"/>
          </a:lnRef>
          <a:fillRef idx="0">
            <a:schemeClr val="dk1"/>
          </a:fillRef>
          <a:effectRef idx="2">
            <a:schemeClr val="dk1"/>
          </a:effectRef>
          <a:fontRef idx="minor">
            <a:schemeClr val="tx1"/>
          </a:fontRef>
        </p:style>
      </p:cxnSp>
      <p:sp>
        <p:nvSpPr>
          <p:cNvPr id="16" name="Rectangle 15"/>
          <p:cNvSpPr/>
          <p:nvPr/>
        </p:nvSpPr>
        <p:spPr>
          <a:xfrm>
            <a:off x="3997559" y="2009777"/>
            <a:ext cx="943843" cy="8382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smtClean="0">
                <a:solidFill>
                  <a:prstClr val="black"/>
                </a:solidFill>
              </a:rPr>
              <a:t>External PACS</a:t>
            </a:r>
            <a:endParaRPr lang="en-US" sz="1400" dirty="0">
              <a:solidFill>
                <a:prstClr val="black"/>
              </a:solidFill>
            </a:endParaRPr>
          </a:p>
        </p:txBody>
      </p:sp>
      <p:cxnSp>
        <p:nvCxnSpPr>
          <p:cNvPr id="17" name="Elbow Connector 16"/>
          <p:cNvCxnSpPr>
            <a:stCxn id="20" idx="2"/>
            <a:endCxn id="28" idx="0"/>
          </p:cNvCxnSpPr>
          <p:nvPr/>
        </p:nvCxnSpPr>
        <p:spPr>
          <a:xfrm rot="5400000">
            <a:off x="1889444" y="2570703"/>
            <a:ext cx="1133887" cy="1688434"/>
          </a:xfrm>
          <a:prstGeom prst="bentConnector3">
            <a:avLst>
              <a:gd name="adj1" fmla="val 24882"/>
            </a:avLst>
          </a:prstGeom>
          <a:ln>
            <a:tailEnd type="triangle"/>
          </a:ln>
        </p:spPr>
        <p:style>
          <a:lnRef idx="3">
            <a:schemeClr val="dk1"/>
          </a:lnRef>
          <a:fillRef idx="0">
            <a:schemeClr val="dk1"/>
          </a:fillRef>
          <a:effectRef idx="2">
            <a:schemeClr val="dk1"/>
          </a:effectRef>
          <a:fontRef idx="minor">
            <a:schemeClr val="tx1"/>
          </a:fontRef>
        </p:style>
      </p:cxnSp>
      <p:cxnSp>
        <p:nvCxnSpPr>
          <p:cNvPr id="19" name="Elbow Connector 18"/>
          <p:cNvCxnSpPr>
            <a:stCxn id="23" idx="2"/>
            <a:endCxn id="28" idx="0"/>
          </p:cNvCxnSpPr>
          <p:nvPr/>
        </p:nvCxnSpPr>
        <p:spPr>
          <a:xfrm rot="5400000">
            <a:off x="1305006" y="3155142"/>
            <a:ext cx="1133887" cy="519557"/>
          </a:xfrm>
          <a:prstGeom prst="bentConnector3">
            <a:avLst>
              <a:gd name="adj1" fmla="val 16950"/>
            </a:avLst>
          </a:prstGeom>
          <a:ln>
            <a:tailEnd type="triangle"/>
          </a:ln>
        </p:spPr>
        <p:style>
          <a:lnRef idx="3">
            <a:schemeClr val="dk1"/>
          </a:lnRef>
          <a:fillRef idx="0">
            <a:schemeClr val="dk1"/>
          </a:fillRef>
          <a:effectRef idx="2">
            <a:schemeClr val="dk1"/>
          </a:effectRef>
          <a:fontRef idx="minor">
            <a:schemeClr val="tx1"/>
          </a:fontRef>
        </p:style>
      </p:cxnSp>
      <p:sp>
        <p:nvSpPr>
          <p:cNvPr id="20" name="Rectangle 19"/>
          <p:cNvSpPr/>
          <p:nvPr/>
        </p:nvSpPr>
        <p:spPr>
          <a:xfrm>
            <a:off x="2828682" y="2009777"/>
            <a:ext cx="943843" cy="8382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smtClean="0">
                <a:solidFill>
                  <a:prstClr val="black"/>
                </a:solidFill>
              </a:rPr>
              <a:t>External File System</a:t>
            </a:r>
            <a:endParaRPr lang="en-US" sz="1400" dirty="0">
              <a:solidFill>
                <a:prstClr val="black"/>
              </a:solidFill>
            </a:endParaRPr>
          </a:p>
        </p:txBody>
      </p:sp>
      <p:cxnSp>
        <p:nvCxnSpPr>
          <p:cNvPr id="22" name="Elbow Connector 21"/>
          <p:cNvCxnSpPr>
            <a:stCxn id="25" idx="2"/>
            <a:endCxn id="28" idx="0"/>
          </p:cNvCxnSpPr>
          <p:nvPr/>
        </p:nvCxnSpPr>
        <p:spPr>
          <a:xfrm rot="16200000" flipH="1">
            <a:off x="720567" y="3090260"/>
            <a:ext cx="1133887" cy="649320"/>
          </a:xfrm>
          <a:prstGeom prst="bentConnector3">
            <a:avLst>
              <a:gd name="adj1" fmla="val 10340"/>
            </a:avLst>
          </a:prstGeom>
          <a:ln>
            <a:tailEnd type="triangle"/>
          </a:ln>
        </p:spPr>
        <p:style>
          <a:lnRef idx="3">
            <a:schemeClr val="dk1"/>
          </a:lnRef>
          <a:fillRef idx="0">
            <a:schemeClr val="dk1"/>
          </a:fillRef>
          <a:effectRef idx="2">
            <a:schemeClr val="dk1"/>
          </a:effectRef>
          <a:fontRef idx="minor">
            <a:schemeClr val="tx1"/>
          </a:fontRef>
        </p:style>
      </p:cxnSp>
      <p:sp>
        <p:nvSpPr>
          <p:cNvPr id="23" name="Rectangle 22"/>
          <p:cNvSpPr/>
          <p:nvPr/>
        </p:nvSpPr>
        <p:spPr>
          <a:xfrm>
            <a:off x="1659805" y="2009777"/>
            <a:ext cx="943843" cy="8382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smtClean="0">
                <a:solidFill>
                  <a:prstClr val="black"/>
                </a:solidFill>
              </a:rPr>
              <a:t>External Web Browser / Computer</a:t>
            </a:r>
            <a:endParaRPr lang="en-US" sz="1400" dirty="0">
              <a:solidFill>
                <a:prstClr val="black"/>
              </a:solidFill>
            </a:endParaRPr>
          </a:p>
        </p:txBody>
      </p:sp>
      <p:sp>
        <p:nvSpPr>
          <p:cNvPr id="25" name="Rectangle 24"/>
          <p:cNvSpPr/>
          <p:nvPr/>
        </p:nvSpPr>
        <p:spPr>
          <a:xfrm>
            <a:off x="490928" y="2009777"/>
            <a:ext cx="943843" cy="8382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smtClean="0">
                <a:solidFill>
                  <a:prstClr val="black"/>
                </a:solidFill>
              </a:rPr>
              <a:t>External Programs </a:t>
            </a:r>
          </a:p>
        </p:txBody>
      </p:sp>
      <p:cxnSp>
        <p:nvCxnSpPr>
          <p:cNvPr id="27" name="Elbow Connector 26"/>
          <p:cNvCxnSpPr>
            <a:stCxn id="16" idx="2"/>
            <a:endCxn id="28" idx="0"/>
          </p:cNvCxnSpPr>
          <p:nvPr/>
        </p:nvCxnSpPr>
        <p:spPr>
          <a:xfrm rot="5400000">
            <a:off x="2473883" y="1986265"/>
            <a:ext cx="1133887" cy="2857311"/>
          </a:xfrm>
          <a:prstGeom prst="bentConnector3">
            <a:avLst>
              <a:gd name="adj1" fmla="val 32814"/>
            </a:avLst>
          </a:prstGeom>
          <a:ln>
            <a:tailEnd type="triangle"/>
          </a:ln>
        </p:spPr>
        <p:style>
          <a:lnRef idx="3">
            <a:schemeClr val="dk1"/>
          </a:lnRef>
          <a:fillRef idx="0">
            <a:schemeClr val="dk1"/>
          </a:fillRef>
          <a:effectRef idx="2">
            <a:schemeClr val="dk1"/>
          </a:effectRef>
          <a:fontRef idx="minor">
            <a:schemeClr val="tx1"/>
          </a:fontRef>
        </p:style>
      </p:cxnSp>
      <p:sp>
        <p:nvSpPr>
          <p:cNvPr id="28" name="Rectangle 27"/>
          <p:cNvSpPr/>
          <p:nvPr/>
        </p:nvSpPr>
        <p:spPr>
          <a:xfrm>
            <a:off x="674570" y="3981864"/>
            <a:ext cx="1875200" cy="1143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FF0000"/>
                </a:solidFill>
              </a:rPr>
              <a:t>Q/A and</a:t>
            </a:r>
          </a:p>
          <a:p>
            <a:pPr algn="ctr"/>
            <a:r>
              <a:rPr lang="en-US" sz="1600" b="1" dirty="0" smtClean="0">
                <a:solidFill>
                  <a:srgbClr val="FF0000"/>
                </a:solidFill>
              </a:rPr>
              <a:t>De-identification</a:t>
            </a:r>
            <a:endParaRPr lang="en-US" sz="1600" b="1" dirty="0">
              <a:solidFill>
                <a:srgbClr val="FF0000"/>
              </a:solidFill>
            </a:endParaRPr>
          </a:p>
        </p:txBody>
      </p:sp>
      <p:sp>
        <p:nvSpPr>
          <p:cNvPr id="47" name="TextBox 46"/>
          <p:cNvSpPr txBox="1"/>
          <p:nvPr/>
        </p:nvSpPr>
        <p:spPr>
          <a:xfrm>
            <a:off x="6828058" y="1509244"/>
            <a:ext cx="1866408" cy="369332"/>
          </a:xfrm>
          <a:prstGeom prst="rect">
            <a:avLst/>
          </a:prstGeom>
          <a:noFill/>
        </p:spPr>
        <p:txBody>
          <a:bodyPr wrap="none" rtlCol="0">
            <a:spAutoFit/>
          </a:bodyPr>
          <a:lstStyle/>
          <a:p>
            <a:r>
              <a:rPr lang="en-US" b="1" u="sng" dirty="0" smtClean="0">
                <a:solidFill>
                  <a:prstClr val="white"/>
                </a:solidFill>
              </a:rPr>
              <a:t>Repository Users</a:t>
            </a:r>
            <a:endParaRPr lang="en-US" b="1" u="sng" dirty="0">
              <a:solidFill>
                <a:prstClr val="white"/>
              </a:solidFill>
            </a:endParaRPr>
          </a:p>
        </p:txBody>
      </p:sp>
      <p:sp>
        <p:nvSpPr>
          <p:cNvPr id="48" name="Striped Right Arrow 47"/>
          <p:cNvSpPr/>
          <p:nvPr/>
        </p:nvSpPr>
        <p:spPr>
          <a:xfrm>
            <a:off x="2480247" y="3994356"/>
            <a:ext cx="602105" cy="1130508"/>
          </a:xfrm>
          <a:prstGeom prst="striped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3" name="Picture 5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5108" y="1828065"/>
            <a:ext cx="1371600" cy="1116011"/>
          </a:xfrm>
          <a:prstGeom prst="rect">
            <a:avLst/>
          </a:prstGeom>
        </p:spPr>
      </p:pic>
      <p:sp>
        <p:nvSpPr>
          <p:cNvPr id="54" name="TextBox 53"/>
          <p:cNvSpPr txBox="1"/>
          <p:nvPr/>
        </p:nvSpPr>
        <p:spPr>
          <a:xfrm>
            <a:off x="7064705" y="2820780"/>
            <a:ext cx="1652406" cy="369332"/>
          </a:xfrm>
          <a:prstGeom prst="rect">
            <a:avLst/>
          </a:prstGeom>
          <a:noFill/>
        </p:spPr>
        <p:txBody>
          <a:bodyPr wrap="square" rtlCol="0">
            <a:spAutoFit/>
          </a:bodyPr>
          <a:lstStyle/>
          <a:p>
            <a:pPr algn="ctr"/>
            <a:r>
              <a:rPr lang="en-US" smtClean="0">
                <a:solidFill>
                  <a:prstClr val="white"/>
                </a:solidFill>
              </a:rPr>
              <a:t>Web portal</a:t>
            </a:r>
            <a:endParaRPr lang="en-US" dirty="0">
              <a:solidFill>
                <a:prstClr val="white"/>
              </a:solidFill>
            </a:endParaRPr>
          </a:p>
        </p:txBody>
      </p:sp>
      <p:sp>
        <p:nvSpPr>
          <p:cNvPr id="59" name="Rectangle 58"/>
          <p:cNvSpPr/>
          <p:nvPr/>
        </p:nvSpPr>
        <p:spPr>
          <a:xfrm>
            <a:off x="7093873" y="6040004"/>
            <a:ext cx="1594070" cy="399847"/>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smtClean="0">
                <a:solidFill>
                  <a:prstClr val="black"/>
                </a:solidFill>
              </a:rPr>
              <a:t>PACS </a:t>
            </a:r>
            <a:r>
              <a:rPr lang="en-US" dirty="0" smtClean="0">
                <a:solidFill>
                  <a:prstClr val="black"/>
                </a:solidFill>
              </a:rPr>
              <a:t>or XNAT</a:t>
            </a:r>
            <a:endParaRPr lang="en-US" dirty="0">
              <a:solidFill>
                <a:prstClr val="black"/>
              </a:solidFill>
            </a:endParaRPr>
          </a:p>
        </p:txBody>
      </p:sp>
      <p:pic>
        <p:nvPicPr>
          <p:cNvPr id="62" name="Picture 6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5108" y="3219004"/>
            <a:ext cx="1371600" cy="1349144"/>
          </a:xfrm>
          <a:prstGeom prst="rect">
            <a:avLst/>
          </a:prstGeom>
        </p:spPr>
      </p:pic>
      <p:sp>
        <p:nvSpPr>
          <p:cNvPr id="63" name="TextBox 62"/>
          <p:cNvSpPr txBox="1"/>
          <p:nvPr/>
        </p:nvSpPr>
        <p:spPr>
          <a:xfrm>
            <a:off x="7242470" y="4513534"/>
            <a:ext cx="1296876" cy="646331"/>
          </a:xfrm>
          <a:prstGeom prst="rect">
            <a:avLst/>
          </a:prstGeom>
          <a:noFill/>
        </p:spPr>
        <p:txBody>
          <a:bodyPr wrap="square" rtlCol="0">
            <a:spAutoFit/>
          </a:bodyPr>
          <a:lstStyle/>
          <a:p>
            <a:pPr algn="ctr"/>
            <a:r>
              <a:rPr lang="en-US" dirty="0" smtClean="0">
                <a:solidFill>
                  <a:prstClr val="white"/>
                </a:solidFill>
              </a:rPr>
              <a:t>Command </a:t>
            </a:r>
            <a:r>
              <a:rPr lang="en-US" smtClean="0">
                <a:solidFill>
                  <a:prstClr val="white"/>
                </a:solidFill>
              </a:rPr>
              <a:t>line tools</a:t>
            </a:r>
            <a:endParaRPr lang="en-US" dirty="0">
              <a:solidFill>
                <a:prstClr val="white"/>
              </a:solidFill>
            </a:endParaRPr>
          </a:p>
        </p:txBody>
      </p:sp>
      <p:sp>
        <p:nvSpPr>
          <p:cNvPr id="65" name="TextBox 64"/>
          <p:cNvSpPr txBox="1"/>
          <p:nvPr/>
        </p:nvSpPr>
        <p:spPr>
          <a:xfrm>
            <a:off x="6518059" y="5650468"/>
            <a:ext cx="2745699" cy="369332"/>
          </a:xfrm>
          <a:prstGeom prst="rect">
            <a:avLst/>
          </a:prstGeom>
          <a:noFill/>
        </p:spPr>
        <p:txBody>
          <a:bodyPr wrap="square" rtlCol="0">
            <a:spAutoFit/>
          </a:bodyPr>
          <a:lstStyle/>
          <a:p>
            <a:pPr algn="ctr"/>
            <a:r>
              <a:rPr lang="en-US" dirty="0" smtClean="0">
                <a:solidFill>
                  <a:prstClr val="white"/>
                </a:solidFill>
              </a:rPr>
              <a:t>Software API</a:t>
            </a:r>
            <a:endParaRPr lang="en-US" dirty="0">
              <a:solidFill>
                <a:prstClr val="white"/>
              </a:solidFill>
            </a:endParaRPr>
          </a:p>
        </p:txBody>
      </p:sp>
      <p:pic>
        <p:nvPicPr>
          <p:cNvPr id="66" name="Picture 65"/>
          <p:cNvPicPr>
            <a:picLocks noChangeAspect="1"/>
          </p:cNvPicPr>
          <p:nvPr/>
        </p:nvPicPr>
        <p:blipFill rotWithShape="1">
          <a:blip r:embed="rId6" cstate="print">
            <a:extLst>
              <a:ext uri="{28A0092B-C50C-407E-A947-70E740481C1C}">
                <a14:useLocalDpi xmlns:a14="http://schemas.microsoft.com/office/drawing/2010/main" val="0"/>
              </a:ext>
            </a:extLst>
          </a:blip>
          <a:srcRect b="35635"/>
          <a:stretch/>
        </p:blipFill>
        <p:spPr>
          <a:xfrm>
            <a:off x="7205108" y="5180636"/>
            <a:ext cx="1371600" cy="430173"/>
          </a:xfrm>
          <a:prstGeom prst="rect">
            <a:avLst/>
          </a:prstGeom>
        </p:spPr>
      </p:pic>
      <p:sp>
        <p:nvSpPr>
          <p:cNvPr id="70" name="Striped Right Arrow 69"/>
          <p:cNvSpPr/>
          <p:nvPr/>
        </p:nvSpPr>
        <p:spPr>
          <a:xfrm>
            <a:off x="6165878" y="3988110"/>
            <a:ext cx="602105" cy="1130508"/>
          </a:xfrm>
          <a:prstGeom prst="striped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2" name="Rounded Rectangle 71"/>
          <p:cNvSpPr/>
          <p:nvPr/>
        </p:nvSpPr>
        <p:spPr>
          <a:xfrm>
            <a:off x="3021691" y="5824229"/>
            <a:ext cx="3409195" cy="695969"/>
          </a:xfrm>
          <a:prstGeom prst="roundRect">
            <a:avLst/>
          </a:prstGeom>
          <a:solidFill>
            <a:schemeClr val="tx2">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3" name="TextBox 72"/>
          <p:cNvSpPr txBox="1"/>
          <p:nvPr/>
        </p:nvSpPr>
        <p:spPr>
          <a:xfrm>
            <a:off x="426937" y="1613357"/>
            <a:ext cx="1993751" cy="369332"/>
          </a:xfrm>
          <a:prstGeom prst="rect">
            <a:avLst/>
          </a:prstGeom>
          <a:noFill/>
        </p:spPr>
        <p:txBody>
          <a:bodyPr wrap="none" rtlCol="0">
            <a:spAutoFit/>
          </a:bodyPr>
          <a:lstStyle/>
          <a:p>
            <a:r>
              <a:rPr lang="en-US" b="1" u="sng" dirty="0" smtClean="0">
                <a:solidFill>
                  <a:prstClr val="white"/>
                </a:solidFill>
              </a:rPr>
              <a:t>Contributing Sites</a:t>
            </a:r>
            <a:endParaRPr lang="en-US" b="1" u="sng" dirty="0">
              <a:solidFill>
                <a:prstClr val="white"/>
              </a:solidFill>
            </a:endParaRPr>
          </a:p>
        </p:txBody>
      </p:sp>
      <p:sp>
        <p:nvSpPr>
          <p:cNvPr id="74" name="TextBox 73"/>
          <p:cNvSpPr txBox="1"/>
          <p:nvPr/>
        </p:nvSpPr>
        <p:spPr>
          <a:xfrm>
            <a:off x="3300603" y="6053053"/>
            <a:ext cx="1931939" cy="369332"/>
          </a:xfrm>
          <a:prstGeom prst="rect">
            <a:avLst/>
          </a:prstGeom>
          <a:noFill/>
        </p:spPr>
        <p:txBody>
          <a:bodyPr wrap="none" rtlCol="0">
            <a:spAutoFit/>
          </a:bodyPr>
          <a:lstStyle/>
          <a:p>
            <a:r>
              <a:rPr lang="en-US" b="1" u="sng" dirty="0" smtClean="0">
                <a:solidFill>
                  <a:prstClr val="white"/>
                </a:solidFill>
              </a:rPr>
              <a:t>Image Processing</a:t>
            </a:r>
            <a:endParaRPr lang="en-US" b="1" u="sng" dirty="0">
              <a:solidFill>
                <a:prstClr val="white"/>
              </a:solidFill>
            </a:endParaRPr>
          </a:p>
        </p:txBody>
      </p:sp>
      <p:sp>
        <p:nvSpPr>
          <p:cNvPr id="75" name="Curved Up Arrow 74"/>
          <p:cNvSpPr/>
          <p:nvPr/>
        </p:nvSpPr>
        <p:spPr>
          <a:xfrm>
            <a:off x="4175956" y="5530024"/>
            <a:ext cx="1081843" cy="517192"/>
          </a:xfrm>
          <a:prstGeom prst="curvedUpArrow">
            <a:avLst>
              <a:gd name="adj1" fmla="val 25000"/>
              <a:gd name="adj2" fmla="val 83848"/>
              <a:gd name="adj3" fmla="val 61483"/>
            </a:avLst>
          </a:prstGeom>
          <a:solidFill>
            <a:schemeClr val="tx2">
              <a:lumMod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6" name="Picture 75"/>
          <p:cNvPicPr>
            <a:picLocks noChangeAspect="1"/>
          </p:cNvPicPr>
          <p:nvPr/>
        </p:nvPicPr>
        <p:blipFill rotWithShape="1">
          <a:blip r:embed="rId7" cstate="print">
            <a:extLst>
              <a:ext uri="{28A0092B-C50C-407E-A947-70E740481C1C}">
                <a14:useLocalDpi xmlns:a14="http://schemas.microsoft.com/office/drawing/2010/main" val="0"/>
              </a:ext>
            </a:extLst>
          </a:blip>
          <a:srcRect t="19964" b="18675"/>
          <a:stretch/>
        </p:blipFill>
        <p:spPr>
          <a:xfrm>
            <a:off x="5210451" y="5886864"/>
            <a:ext cx="961749" cy="590136"/>
          </a:xfrm>
          <a:prstGeom prst="rect">
            <a:avLst/>
          </a:prstGeom>
        </p:spPr>
      </p:pic>
      <p:sp>
        <p:nvSpPr>
          <p:cNvPr id="77" name="Rectangle 76"/>
          <p:cNvSpPr/>
          <p:nvPr/>
        </p:nvSpPr>
        <p:spPr>
          <a:xfrm>
            <a:off x="134688" y="5188803"/>
            <a:ext cx="2730156" cy="1277273"/>
          </a:xfrm>
          <a:prstGeom prst="rect">
            <a:avLst/>
          </a:prstGeom>
        </p:spPr>
        <p:txBody>
          <a:bodyPr wrap="square">
            <a:spAutoFit/>
          </a:bodyPr>
          <a:lstStyle/>
          <a:p>
            <a:r>
              <a:rPr lang="fi-FI" sz="1100" dirty="0" smtClean="0">
                <a:latin typeface="Arial" charset="0"/>
                <a:ea typeface="Arial" charset="0"/>
                <a:cs typeface="Arial" charset="0"/>
              </a:rPr>
              <a:t>DAX: </a:t>
            </a:r>
            <a:r>
              <a:rPr lang="fi-FI" sz="1100" u="sng" dirty="0" smtClean="0">
                <a:latin typeface="Arial" charset="0"/>
                <a:ea typeface="Arial" charset="0"/>
                <a:cs typeface="Arial" charset="0"/>
              </a:rPr>
              <a:t>Neuroimage</a:t>
            </a:r>
            <a:r>
              <a:rPr lang="fi-FI" sz="1100" u="sng" dirty="0">
                <a:latin typeface="Arial" charset="0"/>
                <a:ea typeface="Arial" charset="0"/>
                <a:cs typeface="Arial" charset="0"/>
              </a:rPr>
              <a:t>. 2016 Jan 1;124(Pt B):1097-101. </a:t>
            </a:r>
            <a:r>
              <a:rPr lang="fi-FI" sz="1100" u="sng" dirty="0" err="1">
                <a:latin typeface="Arial" charset="0"/>
                <a:ea typeface="Arial" charset="0"/>
                <a:cs typeface="Arial" charset="0"/>
              </a:rPr>
              <a:t>doi</a:t>
            </a:r>
            <a:r>
              <a:rPr lang="fi-FI" sz="1100" u="sng" dirty="0">
                <a:latin typeface="Arial" charset="0"/>
                <a:ea typeface="Arial" charset="0"/>
                <a:cs typeface="Arial" charset="0"/>
              </a:rPr>
              <a:t>: 10.1016/j.neuroimage.2015.05.021</a:t>
            </a:r>
            <a:r>
              <a:rPr lang="fi-FI" sz="1100" u="sng" dirty="0" smtClean="0">
                <a:latin typeface="Arial" charset="0"/>
                <a:ea typeface="Arial" charset="0"/>
                <a:cs typeface="Arial" charset="0"/>
              </a:rPr>
              <a:t>.</a:t>
            </a:r>
          </a:p>
          <a:p>
            <a:endParaRPr lang="fi-FI" sz="1100" u="sng" dirty="0" smtClean="0">
              <a:latin typeface="Arial" charset="0"/>
              <a:ea typeface="Arial" charset="0"/>
              <a:cs typeface="Arial" charset="0"/>
            </a:endParaRPr>
          </a:p>
          <a:p>
            <a:r>
              <a:rPr lang="fi-FI" sz="1100" dirty="0" smtClean="0">
                <a:latin typeface="Arial" charset="0"/>
                <a:ea typeface="Arial" charset="0"/>
                <a:cs typeface="Arial" charset="0"/>
              </a:rPr>
              <a:t>XNAT: </a:t>
            </a:r>
            <a:r>
              <a:rPr lang="fi-FI" sz="1100" u="sng" dirty="0" smtClean="0">
                <a:latin typeface="Arial" charset="0"/>
                <a:ea typeface="Arial" charset="0"/>
                <a:cs typeface="Arial" charset="0"/>
              </a:rPr>
              <a:t>Neuroimage</a:t>
            </a:r>
            <a:r>
              <a:rPr lang="fi-FI" sz="1100" u="sng" dirty="0">
                <a:latin typeface="Arial" charset="0"/>
                <a:ea typeface="Arial" charset="0"/>
                <a:cs typeface="Arial" charset="0"/>
              </a:rPr>
              <a:t>. 2016 Jan 1;124(Pt B):1093-6. </a:t>
            </a:r>
            <a:r>
              <a:rPr lang="fi-FI" sz="1100" u="sng" dirty="0" err="1">
                <a:latin typeface="Arial" charset="0"/>
                <a:ea typeface="Arial" charset="0"/>
                <a:cs typeface="Arial" charset="0"/>
              </a:rPr>
              <a:t>doi</a:t>
            </a:r>
            <a:r>
              <a:rPr lang="fi-FI" sz="1100" u="sng" dirty="0">
                <a:latin typeface="Arial" charset="0"/>
                <a:ea typeface="Arial" charset="0"/>
                <a:cs typeface="Arial" charset="0"/>
              </a:rPr>
              <a:t>: 10.1016/j.neuroimage.2015.06.076.</a:t>
            </a:r>
            <a:r>
              <a:rPr lang="fi-FI" sz="1100" u="sng" dirty="0" smtClean="0">
                <a:latin typeface="Arial" charset="0"/>
                <a:ea typeface="Arial" charset="0"/>
                <a:cs typeface="Arial" charset="0"/>
              </a:rPr>
              <a:t> </a:t>
            </a:r>
            <a:endParaRPr lang="en-US" sz="1100" dirty="0">
              <a:latin typeface="Arial" charset="0"/>
              <a:ea typeface="Arial" charset="0"/>
              <a:cs typeface="Arial" charset="0"/>
            </a:endParaRPr>
          </a:p>
        </p:txBody>
      </p:sp>
    </p:spTree>
    <p:extLst>
      <p:ext uri="{BB962C8B-B14F-4D97-AF65-F5344CB8AC3E}">
        <p14:creationId xmlns:p14="http://schemas.microsoft.com/office/powerpoint/2010/main" val="34673593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39999" y="-4703"/>
            <a:ext cx="3619203" cy="2062103"/>
          </a:xfrm>
          <a:prstGeom prst="rect">
            <a:avLst/>
          </a:prstGeom>
          <a:noFill/>
        </p:spPr>
        <p:txBody>
          <a:bodyPr wrap="square" rtlCol="0">
            <a:spAutoFit/>
          </a:bodyPr>
          <a:lstStyle/>
          <a:p>
            <a:pPr algn="ctr"/>
            <a:r>
              <a:rPr lang="en-US" sz="3200" dirty="0" smtClean="0"/>
              <a:t>Non invasive diagnosis of Indeterminate Pulmonary Nodules</a:t>
            </a:r>
            <a:endParaRPr lang="en-US" sz="3200" dirty="0"/>
          </a:p>
        </p:txBody>
      </p:sp>
      <p:grpSp>
        <p:nvGrpSpPr>
          <p:cNvPr id="18" name="Group 17"/>
          <p:cNvGrpSpPr/>
          <p:nvPr/>
        </p:nvGrpSpPr>
        <p:grpSpPr>
          <a:xfrm>
            <a:off x="913670" y="5299375"/>
            <a:ext cx="7925530" cy="1390143"/>
            <a:chOff x="819250" y="5945698"/>
            <a:chExt cx="6969382" cy="1390143"/>
          </a:xfrm>
        </p:grpSpPr>
        <p:sp>
          <p:nvSpPr>
            <p:cNvPr id="19" name="Rectangle 18"/>
            <p:cNvSpPr/>
            <p:nvPr/>
          </p:nvSpPr>
          <p:spPr>
            <a:xfrm>
              <a:off x="819250" y="5945698"/>
              <a:ext cx="1688133" cy="646331"/>
            </a:xfrm>
            <a:prstGeom prst="rect">
              <a:avLst/>
            </a:prstGeom>
            <a:noFill/>
          </p:spPr>
          <p:txBody>
            <a:bodyPr wrap="square" rtlCol="0">
              <a:spAutoFit/>
            </a:bodyPr>
            <a:lstStyle/>
            <a:p>
              <a:pPr>
                <a:tabLst>
                  <a:tab pos="1431925" algn="l"/>
                  <a:tab pos="3082925" algn="l"/>
                  <a:tab pos="5656263" algn="l"/>
                </a:tabLst>
              </a:pPr>
              <a:r>
                <a:rPr lang="en-US" altLang="en-US" sz="1200" b="1" i="1" dirty="0" smtClean="0">
                  <a:solidFill>
                    <a:srgbClr val="000000"/>
                  </a:solidFill>
                  <a:latin typeface="Arial" panose="020B0604020202020204" pitchFamily="34" charset="0"/>
                  <a:cs typeface="Arial" panose="020B0604020202020204" pitchFamily="34" charset="0"/>
                </a:rPr>
                <a:t>Funding</a:t>
              </a:r>
              <a:endParaRPr lang="en-US" altLang="en-US" sz="1200" b="1" i="1" dirty="0">
                <a:solidFill>
                  <a:srgbClr val="000000"/>
                </a:solidFill>
                <a:latin typeface="Arial" panose="020B0604020202020204" pitchFamily="34" charset="0"/>
                <a:cs typeface="Arial" panose="020B0604020202020204" pitchFamily="34" charset="0"/>
              </a:endParaRPr>
            </a:p>
            <a:p>
              <a:pPr>
                <a:tabLst>
                  <a:tab pos="1431925" algn="l"/>
                  <a:tab pos="3082925" algn="l"/>
                  <a:tab pos="5656263" algn="l"/>
                </a:tabLst>
              </a:pPr>
              <a:r>
                <a:rPr lang="fr-FR" sz="1200" dirty="0" smtClean="0">
                  <a:latin typeface="Arial" panose="020B0604020202020204" pitchFamily="34" charset="0"/>
                  <a:cs typeface="Arial" panose="020B0604020202020204" pitchFamily="34" charset="0"/>
                </a:rPr>
                <a:t>UO1 CA186145 (CIB)</a:t>
              </a:r>
            </a:p>
            <a:p>
              <a:pPr>
                <a:tabLst>
                  <a:tab pos="1431925" algn="l"/>
                  <a:tab pos="3082925" algn="l"/>
                  <a:tab pos="5656263" algn="l"/>
                </a:tabLst>
              </a:pPr>
              <a:r>
                <a:rPr lang="fr-FR" sz="1200" dirty="0" smtClean="0">
                  <a:latin typeface="Arial" panose="020B0604020202020204" pitchFamily="34" charset="0"/>
                  <a:cs typeface="Arial" panose="020B0604020202020204" pitchFamily="34" charset="0"/>
                </a:rPr>
                <a:t>UO1 CA152662 (EDRN)</a:t>
              </a:r>
            </a:p>
          </p:txBody>
        </p:sp>
        <p:sp>
          <p:nvSpPr>
            <p:cNvPr id="21" name="Rectangle 20"/>
            <p:cNvSpPr/>
            <p:nvPr/>
          </p:nvSpPr>
          <p:spPr>
            <a:xfrm>
              <a:off x="2907060" y="5950846"/>
              <a:ext cx="2125219" cy="1384995"/>
            </a:xfrm>
            <a:prstGeom prst="rect">
              <a:avLst/>
            </a:prstGeom>
            <a:noFill/>
          </p:spPr>
          <p:txBody>
            <a:bodyPr wrap="square" rtlCol="0">
              <a:spAutoFit/>
            </a:bodyPr>
            <a:lstStyle/>
            <a:p>
              <a:pPr>
                <a:tabLst>
                  <a:tab pos="1431925" algn="l"/>
                  <a:tab pos="3082925" algn="l"/>
                  <a:tab pos="5656263" algn="l"/>
                </a:tabLst>
              </a:pPr>
              <a:r>
                <a:rPr lang="en-US" altLang="en-US" sz="1200" b="1" i="1" dirty="0" smtClean="0">
                  <a:solidFill>
                    <a:srgbClr val="000000"/>
                  </a:solidFill>
                  <a:latin typeface="Arial" panose="020B0604020202020204" pitchFamily="34" charset="0"/>
                  <a:cs typeface="Arial" panose="020B0604020202020204" pitchFamily="34" charset="0"/>
                </a:rPr>
                <a:t>Publications</a:t>
              </a:r>
              <a:endParaRPr lang="en-US" altLang="en-US" sz="1200" b="1" i="1" dirty="0">
                <a:solidFill>
                  <a:srgbClr val="000000"/>
                </a:solidFill>
                <a:latin typeface="Arial" panose="020B0604020202020204" pitchFamily="34" charset="0"/>
                <a:cs typeface="Arial" panose="020B0604020202020204" pitchFamily="34" charset="0"/>
              </a:endParaRPr>
            </a:p>
            <a:p>
              <a:pPr>
                <a:tabLst>
                  <a:tab pos="1431925" algn="l"/>
                  <a:tab pos="3082925" algn="l"/>
                  <a:tab pos="5656263" algn="l"/>
                </a:tabLst>
              </a:pPr>
              <a:r>
                <a:rPr lang="en-US" altLang="en-US" sz="1200" dirty="0">
                  <a:solidFill>
                    <a:srgbClr val="000000"/>
                  </a:solidFill>
                  <a:latin typeface="Arial" panose="020B0604020202020204" pitchFamily="34" charset="0"/>
                  <a:cs typeface="Arial" panose="020B0604020202020204" pitchFamily="34" charset="0"/>
                </a:rPr>
                <a:t>Liu, CCR 2016</a:t>
              </a:r>
            </a:p>
            <a:p>
              <a:pPr>
                <a:tabLst>
                  <a:tab pos="1431925" algn="l"/>
                  <a:tab pos="3082925" algn="l"/>
                  <a:tab pos="5656263" algn="l"/>
                </a:tabLst>
              </a:pPr>
              <a:r>
                <a:rPr lang="en-US" altLang="en-US" sz="1200" dirty="0" smtClean="0">
                  <a:solidFill>
                    <a:srgbClr val="000000"/>
                  </a:solidFill>
                  <a:latin typeface="Arial" panose="020B0604020202020204" pitchFamily="34" charset="0"/>
                  <a:cs typeface="Arial" panose="020B0604020202020204" pitchFamily="34" charset="0"/>
                </a:rPr>
                <a:t>Massion </a:t>
              </a:r>
              <a:r>
                <a:rPr lang="en-US" altLang="en-US" sz="1200" dirty="0">
                  <a:solidFill>
                    <a:srgbClr val="000000"/>
                  </a:solidFill>
                  <a:latin typeface="Arial" panose="020B0604020202020204" pitchFamily="34" charset="0"/>
                  <a:cs typeface="Arial" panose="020B0604020202020204" pitchFamily="34" charset="0"/>
                </a:rPr>
                <a:t>JTO 2016</a:t>
              </a:r>
            </a:p>
            <a:p>
              <a:pPr>
                <a:tabLst>
                  <a:tab pos="1431925" algn="l"/>
                  <a:tab pos="3082925" algn="l"/>
                  <a:tab pos="5656263" algn="l"/>
                </a:tabLst>
              </a:pPr>
              <a:r>
                <a:rPr lang="en-US" altLang="en-US" sz="1200" dirty="0" smtClean="0">
                  <a:solidFill>
                    <a:srgbClr val="000000"/>
                  </a:solidFill>
                  <a:latin typeface="Arial" panose="020B0604020202020204" pitchFamily="34" charset="0"/>
                  <a:cs typeface="Arial" panose="020B0604020202020204" pitchFamily="34" charset="0"/>
                </a:rPr>
                <a:t>Vachani  JTO 2015</a:t>
              </a:r>
            </a:p>
            <a:p>
              <a:pPr>
                <a:tabLst>
                  <a:tab pos="1431925" algn="l"/>
                  <a:tab pos="3082925" algn="l"/>
                  <a:tab pos="5656263" algn="l"/>
                </a:tabLst>
              </a:pPr>
              <a:r>
                <a:rPr lang="en-US" altLang="en-US" sz="1200" dirty="0" smtClean="0">
                  <a:solidFill>
                    <a:srgbClr val="000000"/>
                  </a:solidFill>
                  <a:latin typeface="Arial" panose="020B0604020202020204" pitchFamily="34" charset="0"/>
                  <a:cs typeface="Arial" panose="020B0604020202020204" pitchFamily="34" charset="0"/>
                </a:rPr>
                <a:t>Deppen JAMA. 2014</a:t>
              </a:r>
            </a:p>
            <a:p>
              <a:pPr>
                <a:tabLst>
                  <a:tab pos="1431925" algn="l"/>
                  <a:tab pos="3082925" algn="l"/>
                  <a:tab pos="5656263" algn="l"/>
                </a:tabLst>
              </a:pPr>
              <a:r>
                <a:rPr lang="en-US" altLang="en-US" sz="1200" dirty="0" smtClean="0">
                  <a:solidFill>
                    <a:srgbClr val="000000"/>
                  </a:solidFill>
                  <a:latin typeface="Arial" panose="020B0604020202020204" pitchFamily="34" charset="0"/>
                  <a:cs typeface="Arial" panose="020B0604020202020204" pitchFamily="34" charset="0"/>
                </a:rPr>
                <a:t> </a:t>
              </a:r>
              <a:endParaRPr lang="en-US" altLang="en-US" sz="1200" dirty="0">
                <a:solidFill>
                  <a:srgbClr val="000000"/>
                </a:solidFill>
                <a:latin typeface="Arial" panose="020B0604020202020204" pitchFamily="34" charset="0"/>
                <a:cs typeface="Arial" panose="020B0604020202020204" pitchFamily="34" charset="0"/>
              </a:endParaRPr>
            </a:p>
            <a:p>
              <a:pPr>
                <a:tabLst>
                  <a:tab pos="1431925" algn="l"/>
                  <a:tab pos="3082925" algn="l"/>
                  <a:tab pos="5656263" algn="l"/>
                </a:tabLst>
              </a:pPr>
              <a:endParaRPr lang="en-US" altLang="en-US" sz="1200" dirty="0">
                <a:solidFill>
                  <a:srgbClr val="000000"/>
                </a:solidFill>
                <a:latin typeface="Arial" panose="020B0604020202020204" pitchFamily="34" charset="0"/>
                <a:cs typeface="Arial" panose="020B0604020202020204" pitchFamily="34" charset="0"/>
              </a:endParaRPr>
            </a:p>
          </p:txBody>
        </p:sp>
        <p:sp>
          <p:nvSpPr>
            <p:cNvPr id="22" name="Rectangle 21"/>
            <p:cNvSpPr/>
            <p:nvPr/>
          </p:nvSpPr>
          <p:spPr>
            <a:xfrm>
              <a:off x="5431954" y="5945881"/>
              <a:ext cx="2356678" cy="830997"/>
            </a:xfrm>
            <a:prstGeom prst="rect">
              <a:avLst/>
            </a:prstGeom>
            <a:noFill/>
          </p:spPr>
          <p:txBody>
            <a:bodyPr wrap="square" rtlCol="0">
              <a:spAutoFit/>
            </a:bodyPr>
            <a:lstStyle/>
            <a:p>
              <a:pPr>
                <a:tabLst>
                  <a:tab pos="1431925" algn="l"/>
                  <a:tab pos="3082925" algn="l"/>
                  <a:tab pos="5656263" algn="l"/>
                </a:tabLst>
              </a:pPr>
              <a:r>
                <a:rPr lang="en-US" altLang="en-US" sz="1200" b="1" i="1" dirty="0" smtClean="0">
                  <a:solidFill>
                    <a:srgbClr val="000000"/>
                  </a:solidFill>
                  <a:latin typeface="Arial" panose="020B0604020202020204" pitchFamily="34" charset="0"/>
                  <a:cs typeface="Arial" panose="020B0604020202020204" pitchFamily="34" charset="0"/>
                </a:rPr>
                <a:t>Shared Resources</a:t>
              </a:r>
              <a:endParaRPr lang="en-US" altLang="en-US" sz="1200" b="1" i="1" dirty="0">
                <a:solidFill>
                  <a:srgbClr val="000000"/>
                </a:solidFill>
                <a:latin typeface="Arial" panose="020B0604020202020204" pitchFamily="34" charset="0"/>
                <a:cs typeface="Arial" panose="020B0604020202020204" pitchFamily="34" charset="0"/>
              </a:endParaRPr>
            </a:p>
            <a:p>
              <a:pPr>
                <a:tabLst>
                  <a:tab pos="1431925" algn="l"/>
                  <a:tab pos="3082925" algn="l"/>
                  <a:tab pos="5656263" algn="l"/>
                </a:tabLst>
              </a:pPr>
              <a:r>
                <a:rPr lang="en-US" altLang="en-US" sz="1200" dirty="0" smtClean="0">
                  <a:solidFill>
                    <a:srgbClr val="000000"/>
                  </a:solidFill>
                  <a:latin typeface="Arial" panose="020B0604020202020204" pitchFamily="34" charset="0"/>
                  <a:cs typeface="Arial" panose="020B0604020202020204" pitchFamily="34" charset="0"/>
                </a:rPr>
                <a:t>Proteomics core</a:t>
              </a:r>
            </a:p>
            <a:p>
              <a:pPr>
                <a:tabLst>
                  <a:tab pos="1431925" algn="l"/>
                  <a:tab pos="3082925" algn="l"/>
                  <a:tab pos="5656263" algn="l"/>
                </a:tabLst>
              </a:pPr>
              <a:r>
                <a:rPr lang="en-US" altLang="en-US" sz="1200" dirty="0" smtClean="0">
                  <a:solidFill>
                    <a:srgbClr val="000000"/>
                  </a:solidFill>
                  <a:latin typeface="Arial" panose="020B0604020202020204" pitchFamily="34" charset="0"/>
                  <a:cs typeface="Arial" panose="020B0604020202020204" pitchFamily="34" charset="0"/>
                </a:rPr>
                <a:t>Quantitative Sciences</a:t>
              </a:r>
            </a:p>
            <a:p>
              <a:pPr>
                <a:tabLst>
                  <a:tab pos="1431925" algn="l"/>
                  <a:tab pos="3082925" algn="l"/>
                  <a:tab pos="5656263" algn="l"/>
                </a:tabLst>
              </a:pPr>
              <a:r>
                <a:rPr lang="en-US" sz="1200" dirty="0">
                  <a:latin typeface="Arial" panose="020B0604020202020204" pitchFamily="34" charset="0"/>
                  <a:cs typeface="Arial" panose="020B0604020202020204" pitchFamily="34" charset="0"/>
                </a:rPr>
                <a:t> Innovative Translational </a:t>
              </a:r>
              <a:r>
                <a:rPr lang="en-US" sz="1200" dirty="0" smtClean="0">
                  <a:latin typeface="Arial" panose="020B0604020202020204" pitchFamily="34" charset="0"/>
                  <a:cs typeface="Arial" panose="020B0604020202020204" pitchFamily="34" charset="0"/>
                </a:rPr>
                <a:t>Research</a:t>
              </a:r>
              <a:endParaRPr lang="en-US" altLang="en-US" sz="1200" dirty="0">
                <a:solidFill>
                  <a:srgbClr val="000000"/>
                </a:solidFill>
                <a:latin typeface="Arial" panose="020B0604020202020204" pitchFamily="34" charset="0"/>
                <a:cs typeface="Arial" panose="020B0604020202020204" pitchFamily="34" charset="0"/>
              </a:endParaRPr>
            </a:p>
          </p:txBody>
        </p:sp>
      </p:grpSp>
      <p:sp>
        <p:nvSpPr>
          <p:cNvPr id="20" name="TextBox 19"/>
          <p:cNvSpPr txBox="1"/>
          <p:nvPr/>
        </p:nvSpPr>
        <p:spPr>
          <a:xfrm>
            <a:off x="1253899" y="2012874"/>
            <a:ext cx="1141659" cy="369332"/>
          </a:xfrm>
          <a:prstGeom prst="rect">
            <a:avLst/>
          </a:prstGeom>
          <a:noFill/>
        </p:spPr>
        <p:txBody>
          <a:bodyPr wrap="none" rtlCol="0">
            <a:spAutoFit/>
          </a:bodyPr>
          <a:lstStyle/>
          <a:p>
            <a:r>
              <a:rPr lang="en-US" dirty="0" err="1" smtClean="0"/>
              <a:t>Radiomics</a:t>
            </a:r>
            <a:endParaRPr lang="en-US" dirty="0"/>
          </a:p>
        </p:txBody>
      </p:sp>
      <p:sp>
        <p:nvSpPr>
          <p:cNvPr id="43" name="TextBox 42"/>
          <p:cNvSpPr txBox="1"/>
          <p:nvPr/>
        </p:nvSpPr>
        <p:spPr>
          <a:xfrm>
            <a:off x="3807934" y="2012874"/>
            <a:ext cx="1337226" cy="369332"/>
          </a:xfrm>
          <a:prstGeom prst="rect">
            <a:avLst/>
          </a:prstGeom>
          <a:noFill/>
        </p:spPr>
        <p:txBody>
          <a:bodyPr wrap="none" rtlCol="0">
            <a:spAutoFit/>
          </a:bodyPr>
          <a:lstStyle/>
          <a:p>
            <a:r>
              <a:rPr lang="en-US" dirty="0" err="1" smtClean="0"/>
              <a:t>Oncimmune</a:t>
            </a:r>
            <a:endParaRPr lang="en-US" dirty="0"/>
          </a:p>
        </p:txBody>
      </p:sp>
      <p:sp>
        <p:nvSpPr>
          <p:cNvPr id="16" name="TextBox 15"/>
          <p:cNvSpPr txBox="1"/>
          <p:nvPr/>
        </p:nvSpPr>
        <p:spPr>
          <a:xfrm>
            <a:off x="6773457" y="2012874"/>
            <a:ext cx="1451488" cy="369332"/>
          </a:xfrm>
          <a:prstGeom prst="rect">
            <a:avLst/>
          </a:prstGeom>
          <a:noFill/>
        </p:spPr>
        <p:txBody>
          <a:bodyPr wrap="none" rtlCol="0">
            <a:spAutoFit/>
          </a:bodyPr>
          <a:lstStyle/>
          <a:p>
            <a:r>
              <a:rPr lang="en-US" dirty="0" smtClean="0"/>
              <a:t>Integrated </a:t>
            </a:r>
            <a:r>
              <a:rPr lang="en-US" dirty="0" err="1" smtClean="0"/>
              <a:t>Dx</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326" y="93041"/>
            <a:ext cx="1751830" cy="138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0000"/>
          <a:stretch/>
        </p:blipFill>
        <p:spPr bwMode="auto">
          <a:xfrm>
            <a:off x="47652" y="2429831"/>
            <a:ext cx="3025176" cy="281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4261" y="118566"/>
            <a:ext cx="2335961" cy="177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48400" y="2368137"/>
            <a:ext cx="2456295" cy="2774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37722" y="2345423"/>
            <a:ext cx="2719424" cy="278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2107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43"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952500"/>
          </a:xfrm>
        </p:spPr>
        <p:txBody>
          <a:bodyPr>
            <a:noAutofit/>
          </a:bodyPr>
          <a:lstStyle/>
          <a:p>
            <a:r>
              <a:rPr lang="en-US" sz="3200" dirty="0" smtClean="0">
                <a:latin typeface="Helvetica" panose="020B0604020202020204" pitchFamily="34" charset="0"/>
                <a:cs typeface="Helvetica" panose="020B0604020202020204" pitchFamily="34" charset="0"/>
              </a:rPr>
              <a:t>Lung cancer---- Histoplasmosis</a:t>
            </a:r>
            <a:endParaRPr lang="en-US" sz="3200" dirty="0">
              <a:latin typeface="Helvetica" panose="020B0604020202020204" pitchFamily="34" charset="0"/>
              <a:cs typeface="Helvetica"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596" y="2059372"/>
            <a:ext cx="4515589" cy="3084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Histoplasma capsulatum: Areas of Endemic for Histoplasmos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0148" y="2022675"/>
            <a:ext cx="4256192" cy="312120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27312" y="1693261"/>
            <a:ext cx="3284874" cy="338554"/>
          </a:xfrm>
          <a:prstGeom prst="rect">
            <a:avLst/>
          </a:prstGeom>
          <a:noFill/>
        </p:spPr>
        <p:txBody>
          <a:bodyPr wrap="none" rtlCol="0">
            <a:spAutoFit/>
          </a:bodyPr>
          <a:lstStyle/>
          <a:p>
            <a:r>
              <a:rPr lang="en-US" sz="1600" b="1" dirty="0" smtClean="0">
                <a:latin typeface="Helvetica" panose="020B0604020202020204" pitchFamily="34" charset="0"/>
                <a:cs typeface="Helvetica" panose="020B0604020202020204" pitchFamily="34" charset="0"/>
              </a:rPr>
              <a:t>Areas </a:t>
            </a:r>
            <a:r>
              <a:rPr lang="en-US" sz="1600" b="1" dirty="0">
                <a:latin typeface="Helvetica" panose="020B0604020202020204" pitchFamily="34" charset="0"/>
                <a:cs typeface="Helvetica" panose="020B0604020202020204" pitchFamily="34" charset="0"/>
              </a:rPr>
              <a:t>E</a:t>
            </a:r>
            <a:r>
              <a:rPr lang="en-US" sz="1600" b="1" dirty="0" smtClean="0">
                <a:latin typeface="Helvetica" panose="020B0604020202020204" pitchFamily="34" charset="0"/>
                <a:cs typeface="Helvetica" panose="020B0604020202020204" pitchFamily="34" charset="0"/>
              </a:rPr>
              <a:t>ndemic for Lung </a:t>
            </a:r>
            <a:r>
              <a:rPr lang="en-US" sz="1600" b="1" dirty="0">
                <a:latin typeface="Helvetica" panose="020B0604020202020204" pitchFamily="34" charset="0"/>
                <a:cs typeface="Helvetica" panose="020B0604020202020204" pitchFamily="34" charset="0"/>
              </a:rPr>
              <a:t>C</a:t>
            </a:r>
            <a:r>
              <a:rPr lang="en-US" sz="1600" b="1" dirty="0" smtClean="0">
                <a:latin typeface="Helvetica" panose="020B0604020202020204" pitchFamily="34" charset="0"/>
                <a:cs typeface="Helvetica" panose="020B0604020202020204" pitchFamily="34" charset="0"/>
              </a:rPr>
              <a:t>ancer</a:t>
            </a:r>
            <a:endParaRPr lang="en-US" sz="1600" b="1" dirty="0">
              <a:latin typeface="Helvetica" panose="020B0604020202020204" pitchFamily="34" charset="0"/>
              <a:cs typeface="Helvetica" panose="020B0604020202020204" pitchFamily="34" charset="0"/>
            </a:endParaRPr>
          </a:p>
        </p:txBody>
      </p:sp>
      <p:sp>
        <p:nvSpPr>
          <p:cNvPr id="14" name="TextBox 13"/>
          <p:cNvSpPr txBox="1"/>
          <p:nvPr/>
        </p:nvSpPr>
        <p:spPr>
          <a:xfrm>
            <a:off x="5166136" y="1693261"/>
            <a:ext cx="3571812" cy="584775"/>
          </a:xfrm>
          <a:prstGeom prst="rect">
            <a:avLst/>
          </a:prstGeom>
          <a:solidFill>
            <a:schemeClr val="bg1"/>
          </a:solidFill>
        </p:spPr>
        <p:txBody>
          <a:bodyPr wrap="none" rtlCol="0">
            <a:spAutoFit/>
          </a:bodyPr>
          <a:lstStyle/>
          <a:p>
            <a:r>
              <a:rPr lang="en-US" sz="1600" b="1" dirty="0" smtClean="0">
                <a:latin typeface="Helvetica" panose="020B0604020202020204" pitchFamily="34" charset="0"/>
                <a:cs typeface="Helvetica" panose="020B0604020202020204" pitchFamily="34" charset="0"/>
              </a:rPr>
              <a:t>Areas </a:t>
            </a:r>
            <a:r>
              <a:rPr lang="en-US" sz="1600" b="1" dirty="0">
                <a:latin typeface="Helvetica" panose="020B0604020202020204" pitchFamily="34" charset="0"/>
                <a:cs typeface="Helvetica" panose="020B0604020202020204" pitchFamily="34" charset="0"/>
              </a:rPr>
              <a:t>E</a:t>
            </a:r>
            <a:r>
              <a:rPr lang="en-US" sz="1600" b="1" dirty="0" smtClean="0">
                <a:latin typeface="Helvetica" panose="020B0604020202020204" pitchFamily="34" charset="0"/>
                <a:cs typeface="Helvetica" panose="020B0604020202020204" pitchFamily="34" charset="0"/>
              </a:rPr>
              <a:t>ndemic for Histoplasmosis</a:t>
            </a:r>
          </a:p>
          <a:p>
            <a:endParaRPr lang="en-US" sz="1600" b="1" dirty="0">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12"/>
          </p:nvPr>
        </p:nvSpPr>
        <p:spPr/>
        <p:txBody>
          <a:bodyPr/>
          <a:lstStyle/>
          <a:p>
            <a:fld id="{C41AA536-82D0-064B-B25A-213BFFE66E5A}" type="slidenum">
              <a:rPr lang="en-US" smtClean="0"/>
              <a:pPr/>
              <a:t>25</a:t>
            </a:fld>
            <a:endParaRPr lang="en-US"/>
          </a:p>
        </p:txBody>
      </p:sp>
      <p:sp>
        <p:nvSpPr>
          <p:cNvPr id="5" name="TextBox 4"/>
          <p:cNvSpPr txBox="1"/>
          <p:nvPr/>
        </p:nvSpPr>
        <p:spPr>
          <a:xfrm>
            <a:off x="1981200" y="5844727"/>
            <a:ext cx="5082995" cy="523220"/>
          </a:xfrm>
          <a:prstGeom prst="rect">
            <a:avLst/>
          </a:prstGeom>
          <a:noFill/>
        </p:spPr>
        <p:txBody>
          <a:bodyPr wrap="none" rtlCol="0">
            <a:spAutoFit/>
          </a:bodyPr>
          <a:lstStyle/>
          <a:p>
            <a:pPr algn="ctr"/>
            <a:r>
              <a:rPr lang="en-US" sz="2800" dirty="0" smtClean="0"/>
              <a:t>Eric Grogan and Karen Anderson</a:t>
            </a:r>
            <a:endParaRPr lang="en-US" sz="2800" dirty="0"/>
          </a:p>
        </p:txBody>
      </p:sp>
    </p:spTree>
    <p:extLst>
      <p:ext uri="{BB962C8B-B14F-4D97-AF65-F5344CB8AC3E}">
        <p14:creationId xmlns:p14="http://schemas.microsoft.com/office/powerpoint/2010/main" val="7168923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Proteomic analysis of bronchial epithelium in high risk individuals</a:t>
            </a:r>
            <a:endParaRPr lang="en-US" sz="3600" dirty="0"/>
          </a:p>
        </p:txBody>
      </p:sp>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957360"/>
            <a:ext cx="3093245" cy="186098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 name="TextBox 79"/>
          <p:cNvSpPr txBox="1">
            <a:spLocks noChangeArrowheads="1"/>
          </p:cNvSpPr>
          <p:nvPr/>
        </p:nvSpPr>
        <p:spPr bwMode="auto">
          <a:xfrm>
            <a:off x="959685" y="5826304"/>
            <a:ext cx="22996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en-US" sz="1600" dirty="0">
                <a:latin typeface="Calibri" pitchFamily="34" charset="0"/>
              </a:rPr>
              <a:t>S</a:t>
            </a:r>
            <a:r>
              <a:rPr lang="en-US" altLang="en-US" sz="1600" dirty="0" smtClean="0">
                <a:latin typeface="Calibri" pitchFamily="34" charset="0"/>
              </a:rPr>
              <a:t>hotgun </a:t>
            </a:r>
            <a:r>
              <a:rPr lang="en-US" altLang="en-US" sz="1600" dirty="0">
                <a:latin typeface="Calibri" pitchFamily="34" charset="0"/>
              </a:rPr>
              <a:t>proteomics</a:t>
            </a:r>
          </a:p>
        </p:txBody>
      </p:sp>
      <p:sp>
        <p:nvSpPr>
          <p:cNvPr id="4" name="TextBox 3"/>
          <p:cNvSpPr txBox="1"/>
          <p:nvPr/>
        </p:nvSpPr>
        <p:spPr>
          <a:xfrm>
            <a:off x="5181600" y="2025617"/>
            <a:ext cx="3962399" cy="1754326"/>
          </a:xfrm>
          <a:prstGeom prst="rect">
            <a:avLst/>
          </a:prstGeom>
          <a:noFill/>
        </p:spPr>
        <p:txBody>
          <a:bodyPr wrap="square" rtlCol="0">
            <a:spAutoFit/>
          </a:bodyPr>
          <a:lstStyle/>
          <a:p>
            <a:r>
              <a:rPr lang="en-US" dirty="0" smtClean="0"/>
              <a:t>In the high risk epithelium:</a:t>
            </a:r>
          </a:p>
          <a:p>
            <a:pPr marL="342900" indent="-342900">
              <a:buAutoNum type="arabicPeriod"/>
            </a:pPr>
            <a:r>
              <a:rPr lang="en-US" dirty="0" smtClean="0"/>
              <a:t>Carbohydrate metabolism reprogramming</a:t>
            </a:r>
          </a:p>
          <a:p>
            <a:pPr marL="342900" indent="-342900">
              <a:buAutoNum type="arabicPeriod"/>
            </a:pPr>
            <a:r>
              <a:rPr lang="en-US" dirty="0" smtClean="0"/>
              <a:t>Lipid metabolism reprogramming</a:t>
            </a:r>
            <a:endParaRPr lang="en-US" dirty="0"/>
          </a:p>
          <a:p>
            <a:pPr marL="342900" indent="-342900">
              <a:buAutoNum type="arabicPeriod"/>
            </a:pPr>
            <a:r>
              <a:rPr lang="en-US" dirty="0" smtClean="0"/>
              <a:t>Looking to test a Link between reprogramming and cancer </a:t>
            </a:r>
            <a:r>
              <a:rPr lang="en-US" dirty="0" err="1" smtClean="0"/>
              <a:t>dvpt</a:t>
            </a:r>
            <a:endParaRPr lang="en-US" dirty="0" smtClean="0"/>
          </a:p>
        </p:txBody>
      </p:sp>
      <p:pic>
        <p:nvPicPr>
          <p:cNvPr id="10" name="Picture 9"/>
          <p:cNvPicPr>
            <a:picLocks noChangeAspect="1"/>
          </p:cNvPicPr>
          <p:nvPr/>
        </p:nvPicPr>
        <p:blipFill>
          <a:blip r:embed="rId4"/>
          <a:stretch>
            <a:fillRect/>
          </a:stretch>
        </p:blipFill>
        <p:spPr>
          <a:xfrm>
            <a:off x="3702845" y="4028868"/>
            <a:ext cx="2164555" cy="2675431"/>
          </a:xfrm>
          <a:prstGeom prst="rect">
            <a:avLst/>
          </a:prstGeom>
        </p:spPr>
      </p:pic>
      <p:sp>
        <p:nvSpPr>
          <p:cNvPr id="11" name="Slide Number Placeholder 10"/>
          <p:cNvSpPr>
            <a:spLocks noGrp="1"/>
          </p:cNvSpPr>
          <p:nvPr>
            <p:ph type="sldNum" sz="quarter" idx="12"/>
          </p:nvPr>
        </p:nvSpPr>
        <p:spPr/>
        <p:txBody>
          <a:bodyPr/>
          <a:lstStyle/>
          <a:p>
            <a:fld id="{F94BC4EB-4A57-4C3F-A6CC-29AFFF9F20F2}" type="slidenum">
              <a:rPr lang="en-US" smtClean="0"/>
              <a:t>26</a:t>
            </a:fld>
            <a:endParaRPr lang="en-US" dirty="0"/>
          </a:p>
        </p:txBody>
      </p:sp>
      <p:pic>
        <p:nvPicPr>
          <p:cNvPr id="12" name="Picture 6" descr="http://www.olympus.co.uk/medical/media/Bild_diagno_1_700x480.jpg"/>
          <p:cNvPicPr>
            <a:picLocks noChangeAspect="1" noChangeArrowheads="1"/>
          </p:cNvPicPr>
          <p:nvPr/>
        </p:nvPicPr>
        <p:blipFill>
          <a:blip r:embed="rId5">
            <a:extLst>
              <a:ext uri="{28A0092B-C50C-407E-A947-70E740481C1C}">
                <a14:useLocalDpi xmlns:a14="http://schemas.microsoft.com/office/drawing/2010/main" val="0"/>
              </a:ext>
            </a:extLst>
          </a:blip>
          <a:srcRect l="38039" t="30771" r="37419" b="32597"/>
          <a:stretch>
            <a:fillRect/>
          </a:stretch>
        </p:blipFill>
        <p:spPr bwMode="auto">
          <a:xfrm>
            <a:off x="279381" y="1676318"/>
            <a:ext cx="2105428" cy="19933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3"/>
          <p:cNvPicPr>
            <a:picLocks noChangeAspect="1" noChangeArrowheads="1"/>
          </p:cNvPicPr>
          <p:nvPr/>
        </p:nvPicPr>
        <p:blipFill>
          <a:blip r:embed="rId6">
            <a:extLst>
              <a:ext uri="{28A0092B-C50C-407E-A947-70E740481C1C}">
                <a14:useLocalDpi xmlns:a14="http://schemas.microsoft.com/office/drawing/2010/main" val="0"/>
              </a:ext>
            </a:extLst>
          </a:blip>
          <a:srcRect l="14259" r="16631" b="7011"/>
          <a:stretch>
            <a:fillRect/>
          </a:stretch>
        </p:blipFill>
        <p:spPr bwMode="auto">
          <a:xfrm>
            <a:off x="2971800" y="1676318"/>
            <a:ext cx="1934903" cy="195963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 name="Rectangle 13"/>
          <p:cNvSpPr/>
          <p:nvPr/>
        </p:nvSpPr>
        <p:spPr>
          <a:xfrm>
            <a:off x="390993" y="6164702"/>
            <a:ext cx="3159451" cy="738664"/>
          </a:xfrm>
          <a:prstGeom prst="rect">
            <a:avLst/>
          </a:prstGeom>
          <a:noFill/>
        </p:spPr>
        <p:txBody>
          <a:bodyPr wrap="square" rtlCol="0">
            <a:spAutoFit/>
          </a:bodyPr>
          <a:lstStyle/>
          <a:p>
            <a:pPr>
              <a:tabLst>
                <a:tab pos="1431925" algn="l"/>
                <a:tab pos="3082925" algn="l"/>
                <a:tab pos="5656263" algn="l"/>
              </a:tabLst>
            </a:pPr>
            <a:r>
              <a:rPr lang="en-US" altLang="en-US" sz="1400" b="1" i="1" dirty="0" smtClean="0">
                <a:solidFill>
                  <a:srgbClr val="000000"/>
                </a:solidFill>
                <a:latin typeface="Arial" panose="020B0604020202020204" pitchFamily="34" charset="0"/>
                <a:cs typeface="Arial" panose="020B0604020202020204" pitchFamily="34" charset="0"/>
              </a:rPr>
              <a:t>Funding</a:t>
            </a:r>
            <a:endParaRPr lang="en-US" altLang="en-US" sz="1400" b="1" i="1" dirty="0">
              <a:solidFill>
                <a:srgbClr val="000000"/>
              </a:solidFill>
              <a:latin typeface="Arial" panose="020B0604020202020204" pitchFamily="34" charset="0"/>
              <a:cs typeface="Arial" panose="020B0604020202020204" pitchFamily="34" charset="0"/>
            </a:endParaRPr>
          </a:p>
          <a:p>
            <a:pPr>
              <a:tabLst>
                <a:tab pos="1431925" algn="l"/>
                <a:tab pos="3082925" algn="l"/>
                <a:tab pos="5656263" algn="l"/>
              </a:tabLst>
            </a:pPr>
            <a:r>
              <a:rPr lang="fr-FR" sz="1400" smtClean="0">
                <a:latin typeface="Arial" panose="020B0604020202020204" pitchFamily="34" charset="0"/>
                <a:cs typeface="Arial" panose="020B0604020202020204" pitchFamily="34" charset="0"/>
              </a:rPr>
              <a:t>R01 CA 102353, EDRN </a:t>
            </a:r>
            <a:r>
              <a:rPr lang="fr-FR" sz="1400" dirty="0" smtClean="0">
                <a:latin typeface="Arial" panose="020B0604020202020204" pitchFamily="34" charset="0"/>
                <a:cs typeface="Arial" panose="020B0604020202020204" pitchFamily="34" charset="0"/>
              </a:rPr>
              <a:t>CA152662</a:t>
            </a:r>
          </a:p>
          <a:p>
            <a:pPr>
              <a:tabLst>
                <a:tab pos="1431925" algn="l"/>
                <a:tab pos="3082925" algn="l"/>
                <a:tab pos="5656263" algn="l"/>
              </a:tabLst>
            </a:pPr>
            <a:r>
              <a:rPr lang="fr-FR" sz="1400" dirty="0" err="1" smtClean="0">
                <a:latin typeface="Arial" panose="020B0604020202020204" pitchFamily="34" charset="0"/>
                <a:cs typeface="Arial" panose="020B0604020202020204" pitchFamily="34" charset="0"/>
              </a:rPr>
              <a:t>DoD</a:t>
            </a:r>
            <a:r>
              <a:rPr lang="fr-FR" sz="1400" dirty="0">
                <a:latin typeface="Arial" panose="020B0604020202020204" pitchFamily="34" charset="0"/>
                <a:cs typeface="Arial" panose="020B0604020202020204" pitchFamily="34" charset="0"/>
              </a:rPr>
              <a:t> </a:t>
            </a:r>
            <a:r>
              <a:rPr lang="fr-FR" sz="1400" dirty="0" smtClean="0">
                <a:latin typeface="Arial" panose="020B0604020202020204" pitchFamily="34" charset="0"/>
                <a:cs typeface="Arial" panose="020B0604020202020204" pitchFamily="34" charset="0"/>
              </a:rPr>
              <a:t>W81XWH-11-2-0161</a:t>
            </a:r>
          </a:p>
        </p:txBody>
      </p:sp>
      <p:sp>
        <p:nvSpPr>
          <p:cNvPr id="15" name="TextBox 14"/>
          <p:cNvSpPr txBox="1"/>
          <p:nvPr/>
        </p:nvSpPr>
        <p:spPr>
          <a:xfrm>
            <a:off x="6015055" y="5703255"/>
            <a:ext cx="3044167" cy="369332"/>
          </a:xfrm>
          <a:prstGeom prst="rect">
            <a:avLst/>
          </a:prstGeom>
          <a:noFill/>
        </p:spPr>
        <p:txBody>
          <a:bodyPr wrap="none" rtlCol="0">
            <a:spAutoFit/>
          </a:bodyPr>
          <a:lstStyle/>
          <a:p>
            <a:r>
              <a:rPr lang="en-US" dirty="0" smtClean="0"/>
              <a:t>Rahman et al. </a:t>
            </a:r>
            <a:r>
              <a:rPr lang="en-US" i="1" dirty="0"/>
              <a:t>JCI Insight.</a:t>
            </a:r>
            <a:r>
              <a:rPr lang="en-US" dirty="0"/>
              <a:t> 2016</a:t>
            </a:r>
          </a:p>
        </p:txBody>
      </p:sp>
    </p:spTree>
    <p:extLst>
      <p:ext uri="{BB962C8B-B14F-4D97-AF65-F5344CB8AC3E}">
        <p14:creationId xmlns:p14="http://schemas.microsoft.com/office/powerpoint/2010/main" val="424744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295400"/>
            <a:ext cx="6226576" cy="400110"/>
          </a:xfrm>
          <a:prstGeom prst="rect">
            <a:avLst/>
          </a:prstGeom>
          <a:noFill/>
          <a:ln>
            <a:solidFill>
              <a:srgbClr val="7030A0"/>
            </a:solidFill>
          </a:ln>
        </p:spPr>
        <p:txBody>
          <a:bodyPr wrap="none" rtlCol="0">
            <a:spAutoFit/>
          </a:bodyPr>
          <a:lstStyle/>
          <a:p>
            <a:r>
              <a:rPr lang="en-US" sz="2000" dirty="0"/>
              <a:t>LUP405: Patient with tumors, germline and brush samples</a:t>
            </a:r>
          </a:p>
        </p:txBody>
      </p:sp>
      <p:graphicFrame>
        <p:nvGraphicFramePr>
          <p:cNvPr id="4" name="Table 3"/>
          <p:cNvGraphicFramePr>
            <a:graphicFrameLocks noGrp="1"/>
          </p:cNvGraphicFramePr>
          <p:nvPr>
            <p:extLst/>
          </p:nvPr>
        </p:nvGraphicFramePr>
        <p:xfrm>
          <a:off x="914400" y="1734306"/>
          <a:ext cx="7138577" cy="4818921"/>
        </p:xfrm>
        <a:graphic>
          <a:graphicData uri="http://schemas.openxmlformats.org/drawingml/2006/table">
            <a:tbl>
              <a:tblPr/>
              <a:tblGrid>
                <a:gridCol w="1015457"/>
                <a:gridCol w="1015457"/>
                <a:gridCol w="1015457"/>
                <a:gridCol w="705119"/>
                <a:gridCol w="674719"/>
                <a:gridCol w="863640"/>
                <a:gridCol w="1025571"/>
                <a:gridCol w="823157"/>
              </a:tblGrid>
              <a:tr h="1402153">
                <a:tc>
                  <a:txBody>
                    <a:bodyPr/>
                    <a:lstStyle/>
                    <a:p>
                      <a:pPr algn="l" fontAlgn="b"/>
                      <a:r>
                        <a:rPr lang="en-US" sz="1300" b="1" i="0" u="none" strike="noStrike" dirty="0" smtClean="0">
                          <a:solidFill>
                            <a:srgbClr val="000000"/>
                          </a:solidFill>
                          <a:effectLst/>
                          <a:latin typeface="Calibri" panose="020F0502020204030204" pitchFamily="34" charset="0"/>
                        </a:rPr>
                        <a:t>Gene</a:t>
                      </a:r>
                      <a:endParaRPr lang="en-US" sz="1300" b="1" i="0" u="none" strike="noStrike" dirty="0">
                        <a:solidFill>
                          <a:srgbClr val="000000"/>
                        </a:solidFill>
                        <a:effectLst/>
                        <a:latin typeface="Calibri" panose="020F0502020204030204" pitchFamily="34" charset="0"/>
                      </a:endParaRP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dirty="0">
                          <a:solidFill>
                            <a:srgbClr val="000000"/>
                          </a:solidFill>
                          <a:effectLst/>
                          <a:latin typeface="Calibri" panose="020F0502020204030204" pitchFamily="34" charset="0"/>
                        </a:rPr>
                        <a:t>Residue change</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panose="020F0502020204030204" pitchFamily="34" charset="0"/>
                        </a:rPr>
                        <a:t>Protein position</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panose="020F0502020204030204" pitchFamily="34" charset="0"/>
                        </a:rPr>
                        <a:t>T1 (AF%)</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panose="020F0502020204030204" pitchFamily="34" charset="0"/>
                        </a:rPr>
                        <a:t>T2 (AF%)</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dirty="0" smtClean="0">
                          <a:solidFill>
                            <a:srgbClr val="000000"/>
                          </a:solidFill>
                          <a:effectLst/>
                          <a:latin typeface="Calibri" panose="020F0502020204030204" pitchFamily="34" charset="0"/>
                        </a:rPr>
                        <a:t>Brush – Mutation calling without prior knowledge </a:t>
                      </a:r>
                      <a:r>
                        <a:rPr lang="en-US" sz="1300" b="0" i="0" u="none" strike="noStrike" dirty="0">
                          <a:solidFill>
                            <a:srgbClr val="000000"/>
                          </a:solidFill>
                          <a:effectLst/>
                          <a:latin typeface="Calibri" panose="020F0502020204030204" pitchFamily="34" charset="0"/>
                        </a:rPr>
                        <a:t>(AF%)</a:t>
                      </a:r>
                    </a:p>
                  </a:txBody>
                  <a:tcPr marL="11290" marR="11290" marT="112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dirty="0" smtClean="0">
                          <a:solidFill>
                            <a:srgbClr val="000000"/>
                          </a:solidFill>
                          <a:effectLst/>
                          <a:latin typeface="Calibri" panose="020F0502020204030204" pitchFamily="34" charset="0"/>
                        </a:rPr>
                        <a:t>Brus</a:t>
                      </a:r>
                      <a:r>
                        <a:rPr lang="en-US" sz="1300" b="0" i="0" u="none" strike="noStrike" baseline="0" dirty="0" smtClean="0">
                          <a:solidFill>
                            <a:srgbClr val="000000"/>
                          </a:solidFill>
                          <a:effectLst/>
                          <a:latin typeface="Calibri" panose="020F0502020204030204" pitchFamily="34" charset="0"/>
                        </a:rPr>
                        <a:t>h – Reads seen with prior knowledge of tumor mutations</a:t>
                      </a:r>
                      <a:endParaRPr lang="en-US" sz="1300" b="0" i="0" u="none" strike="noStrike" dirty="0">
                        <a:solidFill>
                          <a:srgbClr val="000000"/>
                        </a:solidFill>
                        <a:effectLst/>
                        <a:latin typeface="Calibri" panose="020F0502020204030204" pitchFamily="34" charset="0"/>
                      </a:endParaRPr>
                    </a:p>
                  </a:txBody>
                  <a:tcPr marL="11290" marR="11290" marT="112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300" b="0" i="0" u="none" strike="noStrike" dirty="0" smtClean="0">
                          <a:solidFill>
                            <a:srgbClr val="000000"/>
                          </a:solidFill>
                          <a:effectLst/>
                          <a:latin typeface="Calibri" panose="020F0502020204030204" pitchFamily="34" charset="0"/>
                        </a:rPr>
                        <a:t>Reported in COSMIC</a:t>
                      </a:r>
                      <a:endParaRPr lang="en-US" sz="1300" b="0" i="0" u="none" strike="noStrike" dirty="0">
                        <a:solidFill>
                          <a:srgbClr val="000000"/>
                        </a:solidFill>
                        <a:effectLst/>
                        <a:latin typeface="Calibri" panose="020F0502020204030204" pitchFamily="34" charset="0"/>
                      </a:endParaRP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0822">
                <a:tc>
                  <a:txBody>
                    <a:bodyPr/>
                    <a:lstStyle/>
                    <a:p>
                      <a:pPr algn="l" fontAlgn="b"/>
                      <a:r>
                        <a:rPr lang="en-US" sz="1300" b="1" i="0" u="none" strike="noStrike" dirty="0">
                          <a:solidFill>
                            <a:srgbClr val="FF0000"/>
                          </a:solidFill>
                          <a:effectLst/>
                          <a:latin typeface="Calibri" panose="020F0502020204030204" pitchFamily="34" charset="0"/>
                        </a:rPr>
                        <a:t>ZFHX4</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dirty="0">
                          <a:solidFill>
                            <a:srgbClr val="FF0000"/>
                          </a:solidFill>
                          <a:effectLst/>
                          <a:latin typeface="Calibri" panose="020F0502020204030204" pitchFamily="34" charset="0"/>
                        </a:rPr>
                        <a:t>VAL&gt;LEU</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dirty="0">
                          <a:solidFill>
                            <a:srgbClr val="000000"/>
                          </a:solidFill>
                          <a:effectLst/>
                          <a:latin typeface="Calibri" panose="020F0502020204030204" pitchFamily="34" charset="0"/>
                        </a:rPr>
                        <a:t>2668/3617</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libri" panose="020F0502020204030204" pitchFamily="34" charset="0"/>
                        </a:rPr>
                        <a:t>1.70%</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1C67C"/>
                    </a:solidFill>
                  </a:tcPr>
                </a:tc>
                <a:tc>
                  <a:txBody>
                    <a:bodyPr/>
                    <a:lstStyle/>
                    <a:p>
                      <a:pPr algn="r" fontAlgn="b"/>
                      <a:r>
                        <a:rPr lang="en-US" sz="1300" b="0" i="0" u="none" strike="noStrike" dirty="0">
                          <a:solidFill>
                            <a:srgbClr val="000000"/>
                          </a:solidFill>
                          <a:effectLst/>
                          <a:latin typeface="Calibri" panose="020F0502020204030204" pitchFamily="34" charset="0"/>
                        </a:rPr>
                        <a:t>9.84%</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283"/>
                    </a:solidFill>
                  </a:tcPr>
                </a:tc>
                <a:tc>
                  <a:txBody>
                    <a:bodyPr/>
                    <a:lstStyle/>
                    <a:p>
                      <a:pPr algn="r" fontAlgn="b"/>
                      <a:r>
                        <a:rPr lang="en-US" sz="1300" b="0" i="0" u="none" strike="noStrike">
                          <a:solidFill>
                            <a:srgbClr val="000000"/>
                          </a:solidFill>
                          <a:effectLst/>
                          <a:latin typeface="Calibri" panose="020F0502020204030204" pitchFamily="34" charset="0"/>
                        </a:rPr>
                        <a:t>0.80%</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EC17B"/>
                    </a:solidFill>
                  </a:tcPr>
                </a:tc>
                <a:tc>
                  <a:txBody>
                    <a:bodyPr/>
                    <a:lstStyle/>
                    <a:p>
                      <a:pPr algn="r" fontAlgn="b"/>
                      <a:r>
                        <a:rPr lang="en-US" sz="1300" b="0" i="0" u="none" strike="noStrike" dirty="0">
                          <a:solidFill>
                            <a:srgbClr val="000000"/>
                          </a:solidFill>
                          <a:effectLst/>
                          <a:latin typeface="Calibri" panose="020F0502020204030204" pitchFamily="34" charset="0"/>
                        </a:rPr>
                        <a:t>29</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panose="020F0502020204030204" pitchFamily="34" charset="0"/>
                        </a:rPr>
                        <a:t> </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0822">
                <a:tc>
                  <a:txBody>
                    <a:bodyPr/>
                    <a:lstStyle/>
                    <a:p>
                      <a:pPr algn="l" fontAlgn="b"/>
                      <a:r>
                        <a:rPr lang="en-US" sz="1300" b="1" i="0" u="none" strike="noStrike">
                          <a:solidFill>
                            <a:srgbClr val="000000"/>
                          </a:solidFill>
                          <a:effectLst/>
                          <a:latin typeface="Calibri" panose="020F0502020204030204" pitchFamily="34" charset="0"/>
                        </a:rPr>
                        <a:t>UGT3A2</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dirty="0">
                          <a:solidFill>
                            <a:srgbClr val="000000"/>
                          </a:solidFill>
                          <a:effectLst/>
                          <a:latin typeface="Calibri" panose="020F0502020204030204" pitchFamily="34" charset="0"/>
                        </a:rPr>
                        <a:t>none</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dirty="0">
                          <a:solidFill>
                            <a:srgbClr val="000000"/>
                          </a:solidFill>
                          <a:effectLst/>
                          <a:latin typeface="Calibri" panose="020F0502020204030204" pitchFamily="34" charset="0"/>
                        </a:rPr>
                        <a:t>412/524</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libri" panose="020F0502020204030204" pitchFamily="34" charset="0"/>
                        </a:rPr>
                        <a:t>1.56%</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EC67C"/>
                    </a:solidFill>
                  </a:tcPr>
                </a:tc>
                <a:tc>
                  <a:txBody>
                    <a:bodyPr/>
                    <a:lstStyle/>
                    <a:p>
                      <a:pPr algn="r" fontAlgn="b"/>
                      <a:r>
                        <a:rPr lang="en-US" sz="1300" b="0" i="0" u="none" strike="noStrike">
                          <a:solidFill>
                            <a:srgbClr val="000000"/>
                          </a:solidFill>
                          <a:effectLst/>
                          <a:latin typeface="Calibri" panose="020F0502020204030204" pitchFamily="34" charset="0"/>
                        </a:rPr>
                        <a:t>9.03%</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583"/>
                    </a:solidFill>
                  </a:tcPr>
                </a:tc>
                <a:tc>
                  <a:txBody>
                    <a:bodyPr/>
                    <a:lstStyle/>
                    <a:p>
                      <a:pPr algn="r" fontAlgn="b"/>
                      <a:r>
                        <a:rPr lang="en-US" sz="1300" b="0" i="0" u="none" strike="noStrike">
                          <a:solidFill>
                            <a:srgbClr val="000000"/>
                          </a:solidFill>
                          <a:effectLst/>
                          <a:latin typeface="Calibri" panose="020F0502020204030204" pitchFamily="34" charset="0"/>
                        </a:rPr>
                        <a:t>0.78%</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EC17B"/>
                    </a:solidFill>
                  </a:tcPr>
                </a:tc>
                <a:tc>
                  <a:txBody>
                    <a:bodyPr/>
                    <a:lstStyle/>
                    <a:p>
                      <a:pPr algn="r" fontAlgn="b"/>
                      <a:r>
                        <a:rPr lang="en-US" sz="1300" b="0" i="0" u="none" strike="noStrike">
                          <a:solidFill>
                            <a:srgbClr val="000000"/>
                          </a:solidFill>
                          <a:effectLst/>
                          <a:latin typeface="Calibri" panose="020F0502020204030204" pitchFamily="34" charset="0"/>
                        </a:rPr>
                        <a:t>16</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panose="020F0502020204030204" pitchFamily="34" charset="0"/>
                        </a:rPr>
                        <a:t> </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3863">
                <a:tc>
                  <a:txBody>
                    <a:bodyPr/>
                    <a:lstStyle/>
                    <a:p>
                      <a:pPr algn="l" fontAlgn="b"/>
                      <a:r>
                        <a:rPr lang="en-US" sz="1300" b="1" i="0" u="none" strike="noStrike" dirty="0">
                          <a:solidFill>
                            <a:srgbClr val="000000"/>
                          </a:solidFill>
                          <a:effectLst/>
                          <a:latin typeface="Calibri" panose="020F0502020204030204" pitchFamily="34" charset="0"/>
                        </a:rPr>
                        <a:t>DCAF4L2</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300" b="0" i="0" u="none" strike="noStrike" dirty="0">
                          <a:solidFill>
                            <a:srgbClr val="000000"/>
                          </a:solidFill>
                          <a:effectLst/>
                          <a:latin typeface="Calibri" panose="020F0502020204030204" pitchFamily="34" charset="0"/>
                        </a:rPr>
                        <a:t>none</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panose="020F0502020204030204" pitchFamily="34" charset="0"/>
                        </a:rPr>
                        <a:t>254/396</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300" b="0" i="0" u="none" strike="noStrike" dirty="0">
                          <a:solidFill>
                            <a:srgbClr val="000000"/>
                          </a:solidFill>
                          <a:effectLst/>
                          <a:latin typeface="Calibri" panose="020F0502020204030204" pitchFamily="34" charset="0"/>
                        </a:rPr>
                        <a:t>1.39%</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BC47C"/>
                    </a:solidFill>
                  </a:tcPr>
                </a:tc>
                <a:tc>
                  <a:txBody>
                    <a:bodyPr/>
                    <a:lstStyle/>
                    <a:p>
                      <a:pPr algn="r" fontAlgn="b"/>
                      <a:r>
                        <a:rPr lang="en-US" sz="1300" b="0" i="0" u="none" strike="noStrike">
                          <a:solidFill>
                            <a:srgbClr val="000000"/>
                          </a:solidFill>
                          <a:effectLst/>
                          <a:latin typeface="Calibri" panose="020F0502020204030204" pitchFamily="34" charset="0"/>
                        </a:rPr>
                        <a:t>8.75%</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84"/>
                    </a:solidFill>
                  </a:tcPr>
                </a:tc>
                <a:tc>
                  <a:txBody>
                    <a:bodyPr/>
                    <a:lstStyle/>
                    <a:p>
                      <a:pPr algn="l" fontAlgn="b"/>
                      <a:r>
                        <a:rPr lang="en-US" sz="1300" b="0" i="0" u="none" strike="noStrike">
                          <a:solidFill>
                            <a:srgbClr val="000000"/>
                          </a:solidFill>
                          <a:effectLst/>
                          <a:latin typeface="Calibri" panose="020F0502020204030204" pitchFamily="34" charset="0"/>
                        </a:rPr>
                        <a:t> </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300" b="0" i="0" u="none" strike="noStrike" dirty="0">
                          <a:solidFill>
                            <a:srgbClr val="000000"/>
                          </a:solidFill>
                          <a:effectLst/>
                          <a:latin typeface="Calibri" panose="020F0502020204030204" pitchFamily="34" charset="0"/>
                        </a:rPr>
                        <a:t>12</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300" b="0" i="0" u="none" strike="noStrike" dirty="0">
                          <a:solidFill>
                            <a:srgbClr val="000000"/>
                          </a:solidFill>
                          <a:effectLst/>
                          <a:latin typeface="Calibri" panose="020F0502020204030204" pitchFamily="34" charset="0"/>
                        </a:rPr>
                        <a:t> </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3863">
                <a:tc>
                  <a:txBody>
                    <a:bodyPr/>
                    <a:lstStyle/>
                    <a:p>
                      <a:pPr algn="l" fontAlgn="b"/>
                      <a:r>
                        <a:rPr lang="en-US" sz="1300" b="1" i="0" u="none" strike="noStrike" dirty="0">
                          <a:solidFill>
                            <a:srgbClr val="FF0000"/>
                          </a:solidFill>
                          <a:effectLst/>
                          <a:latin typeface="Calibri" panose="020F0502020204030204" pitchFamily="34" charset="0"/>
                        </a:rPr>
                        <a:t>PTEN</a:t>
                      </a:r>
                    </a:p>
                  </a:txBody>
                  <a:tcPr marL="5717" marR="5717" marT="57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en-US" sz="1300" b="0" i="0" u="none" strike="noStrike" dirty="0">
                          <a:solidFill>
                            <a:srgbClr val="FF0000"/>
                          </a:solidFill>
                          <a:effectLst/>
                          <a:latin typeface="Calibri" panose="020F0502020204030204" pitchFamily="34" charset="0"/>
                        </a:rPr>
                        <a:t>ARG&gt;GLN</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panose="020F0502020204030204" pitchFamily="34" charset="0"/>
                        </a:rPr>
                        <a:t>130/404</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300" b="0" i="0" u="none" strike="noStrike" dirty="0">
                          <a:solidFill>
                            <a:srgbClr val="000000"/>
                          </a:solidFill>
                          <a:effectLst/>
                          <a:latin typeface="Calibri" panose="020F0502020204030204" pitchFamily="34" charset="0"/>
                        </a:rPr>
                        <a:t>1.36%</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AC47C"/>
                    </a:solidFill>
                  </a:tcPr>
                </a:tc>
                <a:tc>
                  <a:txBody>
                    <a:bodyPr/>
                    <a:lstStyle/>
                    <a:p>
                      <a:pPr algn="r" fontAlgn="b"/>
                      <a:r>
                        <a:rPr lang="en-US" sz="1300" b="0" i="0" u="none" strike="noStrike">
                          <a:solidFill>
                            <a:srgbClr val="000000"/>
                          </a:solidFill>
                          <a:effectLst/>
                          <a:latin typeface="Calibri" panose="020F0502020204030204" pitchFamily="34" charset="0"/>
                        </a:rPr>
                        <a:t>8.42%</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884"/>
                    </a:solidFill>
                  </a:tcPr>
                </a:tc>
                <a:tc>
                  <a:txBody>
                    <a:bodyPr/>
                    <a:lstStyle/>
                    <a:p>
                      <a:pPr algn="r" fontAlgn="b"/>
                      <a:r>
                        <a:rPr lang="en-US" sz="1300" b="0" i="0" u="none" strike="noStrike" dirty="0">
                          <a:solidFill>
                            <a:srgbClr val="000000"/>
                          </a:solidFill>
                          <a:effectLst/>
                          <a:latin typeface="Calibri" panose="020F0502020204030204" pitchFamily="34" charset="0"/>
                        </a:rPr>
                        <a:t>0.92%</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C27B"/>
                    </a:solidFill>
                  </a:tcPr>
                </a:tc>
                <a:tc>
                  <a:txBody>
                    <a:bodyPr/>
                    <a:lstStyle/>
                    <a:p>
                      <a:pPr algn="r" fontAlgn="b"/>
                      <a:r>
                        <a:rPr lang="en-US" sz="1300" b="0" i="0" u="none" strike="noStrike" dirty="0">
                          <a:solidFill>
                            <a:srgbClr val="000000"/>
                          </a:solidFill>
                          <a:effectLst/>
                          <a:latin typeface="Calibri" panose="020F0502020204030204" pitchFamily="34" charset="0"/>
                        </a:rPr>
                        <a:t>19</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dirty="0" smtClean="0">
                          <a:solidFill>
                            <a:srgbClr val="000000"/>
                          </a:solidFill>
                          <a:effectLst/>
                          <a:latin typeface="Calibri" panose="020F0502020204030204" pitchFamily="34" charset="0"/>
                        </a:rPr>
                        <a:t>Yes</a:t>
                      </a:r>
                      <a:endParaRPr lang="en-US" sz="1300" b="1" i="0" u="none" strike="noStrike" dirty="0">
                        <a:solidFill>
                          <a:srgbClr val="000000"/>
                        </a:solidFill>
                        <a:effectLst/>
                        <a:latin typeface="Calibri" panose="020F0502020204030204" pitchFamily="34" charset="0"/>
                      </a:endParaRP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0822">
                <a:tc>
                  <a:txBody>
                    <a:bodyPr/>
                    <a:lstStyle/>
                    <a:p>
                      <a:pPr algn="l" fontAlgn="b"/>
                      <a:r>
                        <a:rPr lang="en-US" sz="1300" b="1" i="0" u="none" strike="noStrike" dirty="0">
                          <a:solidFill>
                            <a:srgbClr val="000000"/>
                          </a:solidFill>
                          <a:effectLst/>
                          <a:latin typeface="Calibri" panose="020F0502020204030204" pitchFamily="34" charset="0"/>
                        </a:rPr>
                        <a:t>LRFN5</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panose="020F0502020204030204" pitchFamily="34" charset="0"/>
                        </a:rPr>
                        <a:t>none</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panose="020F0502020204030204" pitchFamily="34" charset="0"/>
                        </a:rPr>
                        <a:t>154/720</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dirty="0">
                          <a:solidFill>
                            <a:srgbClr val="000000"/>
                          </a:solidFill>
                          <a:effectLst/>
                          <a:latin typeface="Calibri" panose="020F0502020204030204" pitchFamily="34" charset="0"/>
                        </a:rPr>
                        <a:t>0.96%</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27B"/>
                    </a:solidFill>
                  </a:tcPr>
                </a:tc>
                <a:tc>
                  <a:txBody>
                    <a:bodyPr/>
                    <a:lstStyle/>
                    <a:p>
                      <a:pPr algn="r" fontAlgn="b"/>
                      <a:r>
                        <a:rPr lang="en-US" sz="1300" b="0" i="0" u="none" strike="noStrike" dirty="0">
                          <a:solidFill>
                            <a:srgbClr val="000000"/>
                          </a:solidFill>
                          <a:effectLst/>
                          <a:latin typeface="Calibri" panose="020F0502020204030204" pitchFamily="34" charset="0"/>
                        </a:rPr>
                        <a:t>8.02%</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984"/>
                    </a:solidFill>
                  </a:tcPr>
                </a:tc>
                <a:tc>
                  <a:txBody>
                    <a:bodyPr/>
                    <a:lstStyle/>
                    <a:p>
                      <a:pPr algn="r" fontAlgn="b"/>
                      <a:r>
                        <a:rPr lang="en-US" sz="1300" b="0" i="0" u="none" strike="noStrike">
                          <a:solidFill>
                            <a:srgbClr val="000000"/>
                          </a:solidFill>
                          <a:effectLst/>
                          <a:latin typeface="Calibri" panose="020F0502020204030204" pitchFamily="34" charset="0"/>
                        </a:rPr>
                        <a:t>1.28%</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8C47C"/>
                    </a:solidFill>
                  </a:tcPr>
                </a:tc>
                <a:tc>
                  <a:txBody>
                    <a:bodyPr/>
                    <a:lstStyle/>
                    <a:p>
                      <a:pPr algn="l" fontAlgn="b"/>
                      <a:r>
                        <a:rPr lang="en-US" sz="1300" b="0" i="0" u="none" strike="noStrike" dirty="0">
                          <a:solidFill>
                            <a:srgbClr val="000000"/>
                          </a:solidFill>
                          <a:effectLst/>
                          <a:latin typeface="Calibri" panose="020F0502020204030204" pitchFamily="34" charset="0"/>
                        </a:rPr>
                        <a:t> </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panose="020F0502020204030204" pitchFamily="34" charset="0"/>
                        </a:rPr>
                        <a:t> </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0822">
                <a:tc>
                  <a:txBody>
                    <a:bodyPr/>
                    <a:lstStyle/>
                    <a:p>
                      <a:pPr algn="l" fontAlgn="b"/>
                      <a:r>
                        <a:rPr lang="en-US" sz="1300" b="1" i="0" u="none" strike="noStrike">
                          <a:solidFill>
                            <a:srgbClr val="FF0000"/>
                          </a:solidFill>
                          <a:effectLst/>
                          <a:latin typeface="Calibri" panose="020F0502020204030204" pitchFamily="34" charset="0"/>
                        </a:rPr>
                        <a:t>PEG3,ZIM2</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dirty="0">
                          <a:solidFill>
                            <a:srgbClr val="FF0000"/>
                          </a:solidFill>
                          <a:effectLst/>
                          <a:latin typeface="Calibri" panose="020F0502020204030204" pitchFamily="34" charset="0"/>
                        </a:rPr>
                        <a:t>GLU&gt;VAL</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panose="020F0502020204030204" pitchFamily="34" charset="0"/>
                        </a:rPr>
                        <a:t>1403/1589</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libri" panose="020F0502020204030204" pitchFamily="34" charset="0"/>
                        </a:rPr>
                        <a:t>1.59%</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C67C"/>
                    </a:solidFill>
                  </a:tcPr>
                </a:tc>
                <a:tc>
                  <a:txBody>
                    <a:bodyPr/>
                    <a:lstStyle/>
                    <a:p>
                      <a:pPr algn="r" fontAlgn="b"/>
                      <a:r>
                        <a:rPr lang="en-US" sz="1300" b="0" i="0" u="none" strike="noStrike">
                          <a:solidFill>
                            <a:srgbClr val="000000"/>
                          </a:solidFill>
                          <a:effectLst/>
                          <a:latin typeface="Calibri" panose="020F0502020204030204" pitchFamily="34" charset="0"/>
                        </a:rPr>
                        <a:t>7.67%</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1300" b="0" i="0" u="none" strike="noStrike" dirty="0">
                          <a:solidFill>
                            <a:srgbClr val="000000"/>
                          </a:solidFill>
                          <a:effectLst/>
                          <a:latin typeface="Calibri" panose="020F0502020204030204" pitchFamily="34" charset="0"/>
                        </a:rPr>
                        <a:t>1.33%</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9C47C"/>
                    </a:solidFill>
                  </a:tcPr>
                </a:tc>
                <a:tc>
                  <a:txBody>
                    <a:bodyPr/>
                    <a:lstStyle/>
                    <a:p>
                      <a:pPr algn="r" fontAlgn="b"/>
                      <a:r>
                        <a:rPr lang="en-US" sz="1300" b="0" i="0" u="none" strike="noStrike" dirty="0">
                          <a:solidFill>
                            <a:srgbClr val="000000"/>
                          </a:solidFill>
                          <a:effectLst/>
                          <a:latin typeface="Calibri" panose="020F0502020204030204" pitchFamily="34" charset="0"/>
                        </a:rPr>
                        <a:t>38</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panose="020F0502020204030204" pitchFamily="34" charset="0"/>
                        </a:rPr>
                        <a:t> </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0822">
                <a:tc>
                  <a:txBody>
                    <a:bodyPr/>
                    <a:lstStyle/>
                    <a:p>
                      <a:pPr algn="l" fontAlgn="b"/>
                      <a:r>
                        <a:rPr lang="en-US" sz="1300" b="1" i="0" u="none" strike="noStrike">
                          <a:solidFill>
                            <a:srgbClr val="FF0000"/>
                          </a:solidFill>
                          <a:effectLst/>
                          <a:latin typeface="Calibri" panose="020F0502020204030204" pitchFamily="34" charset="0"/>
                        </a:rPr>
                        <a:t>ZFHX4</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dirty="0">
                          <a:solidFill>
                            <a:srgbClr val="FF0000"/>
                          </a:solidFill>
                          <a:effectLst/>
                          <a:latin typeface="Calibri" panose="020F0502020204030204" pitchFamily="34" charset="0"/>
                        </a:rPr>
                        <a:t>GLN&gt;LYS</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dirty="0">
                          <a:solidFill>
                            <a:srgbClr val="000000"/>
                          </a:solidFill>
                          <a:effectLst/>
                          <a:latin typeface="Calibri" panose="020F0502020204030204" pitchFamily="34" charset="0"/>
                        </a:rPr>
                        <a:t>505/3617</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libri" panose="020F0502020204030204" pitchFamily="34" charset="0"/>
                        </a:rPr>
                        <a:t>1.29%</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8C47C"/>
                    </a:solidFill>
                  </a:tcPr>
                </a:tc>
                <a:tc>
                  <a:txBody>
                    <a:bodyPr/>
                    <a:lstStyle/>
                    <a:p>
                      <a:pPr algn="r" fontAlgn="b"/>
                      <a:r>
                        <a:rPr lang="en-US" sz="1300" b="0" i="0" u="none" strike="noStrike">
                          <a:solidFill>
                            <a:srgbClr val="000000"/>
                          </a:solidFill>
                          <a:effectLst/>
                          <a:latin typeface="Calibri" panose="020F0502020204030204" pitchFamily="34" charset="0"/>
                        </a:rPr>
                        <a:t>7.61%</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1300" b="0" i="0" u="none" strike="noStrike" dirty="0">
                          <a:solidFill>
                            <a:srgbClr val="000000"/>
                          </a:solidFill>
                          <a:effectLst/>
                          <a:latin typeface="Calibri" panose="020F0502020204030204" pitchFamily="34" charset="0"/>
                        </a:rPr>
                        <a:t>1.12%</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C37C"/>
                    </a:solidFill>
                  </a:tcPr>
                </a:tc>
                <a:tc>
                  <a:txBody>
                    <a:bodyPr/>
                    <a:lstStyle/>
                    <a:p>
                      <a:pPr algn="r" fontAlgn="b"/>
                      <a:r>
                        <a:rPr lang="en-US" sz="1300" b="0" i="0" u="none" strike="noStrike">
                          <a:solidFill>
                            <a:srgbClr val="000000"/>
                          </a:solidFill>
                          <a:effectLst/>
                          <a:latin typeface="Calibri" panose="020F0502020204030204" pitchFamily="34" charset="0"/>
                        </a:rPr>
                        <a:t>41</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panose="020F0502020204030204" pitchFamily="34" charset="0"/>
                        </a:rPr>
                        <a:t> </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0822">
                <a:tc>
                  <a:txBody>
                    <a:bodyPr/>
                    <a:lstStyle/>
                    <a:p>
                      <a:pPr algn="l" fontAlgn="b"/>
                      <a:r>
                        <a:rPr lang="en-US" sz="1300" b="1" i="0" u="none" strike="noStrike">
                          <a:solidFill>
                            <a:srgbClr val="FF0000"/>
                          </a:solidFill>
                          <a:effectLst/>
                          <a:latin typeface="Calibri" panose="020F0502020204030204" pitchFamily="34" charset="0"/>
                        </a:rPr>
                        <a:t>TRIM58</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dirty="0">
                          <a:solidFill>
                            <a:srgbClr val="FF0000"/>
                          </a:solidFill>
                          <a:effectLst/>
                          <a:latin typeface="Calibri" panose="020F0502020204030204" pitchFamily="34" charset="0"/>
                        </a:rPr>
                        <a:t>LEU&gt;PHE</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panose="020F0502020204030204" pitchFamily="34" charset="0"/>
                        </a:rPr>
                        <a:t>306/487</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libri" panose="020F0502020204030204" pitchFamily="34" charset="0"/>
                        </a:rPr>
                        <a:t>1.78%</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C77C"/>
                    </a:solidFill>
                  </a:tcPr>
                </a:tc>
                <a:tc>
                  <a:txBody>
                    <a:bodyPr/>
                    <a:lstStyle/>
                    <a:p>
                      <a:pPr algn="r" fontAlgn="b"/>
                      <a:r>
                        <a:rPr lang="en-US" sz="1300" b="0" i="0" u="none" strike="noStrike">
                          <a:solidFill>
                            <a:srgbClr val="000000"/>
                          </a:solidFill>
                          <a:effectLst/>
                          <a:latin typeface="Calibri" panose="020F0502020204030204" pitchFamily="34" charset="0"/>
                        </a:rPr>
                        <a:t>7.47%</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83"/>
                    </a:solidFill>
                  </a:tcPr>
                </a:tc>
                <a:tc>
                  <a:txBody>
                    <a:bodyPr/>
                    <a:lstStyle/>
                    <a:p>
                      <a:pPr algn="r" fontAlgn="b"/>
                      <a:r>
                        <a:rPr lang="en-US" sz="1300" b="0" i="0" u="none" strike="noStrike">
                          <a:solidFill>
                            <a:srgbClr val="000000"/>
                          </a:solidFill>
                          <a:effectLst/>
                          <a:latin typeface="Calibri" panose="020F0502020204030204" pitchFamily="34" charset="0"/>
                        </a:rPr>
                        <a:t>1.46%</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CC57C"/>
                    </a:solidFill>
                  </a:tcPr>
                </a:tc>
                <a:tc>
                  <a:txBody>
                    <a:bodyPr/>
                    <a:lstStyle/>
                    <a:p>
                      <a:pPr algn="r" fontAlgn="b"/>
                      <a:r>
                        <a:rPr lang="en-US" sz="1300" b="0" i="0" u="none" strike="noStrike" dirty="0">
                          <a:solidFill>
                            <a:srgbClr val="000000"/>
                          </a:solidFill>
                          <a:effectLst/>
                          <a:latin typeface="Calibri" panose="020F0502020204030204" pitchFamily="34" charset="0"/>
                        </a:rPr>
                        <a:t>30</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panose="020F0502020204030204" pitchFamily="34" charset="0"/>
                        </a:rPr>
                        <a:t> </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0822">
                <a:tc>
                  <a:txBody>
                    <a:bodyPr/>
                    <a:lstStyle/>
                    <a:p>
                      <a:pPr algn="l" fontAlgn="b"/>
                      <a:r>
                        <a:rPr lang="en-US" sz="1300" b="1" i="0" u="none" strike="noStrike">
                          <a:solidFill>
                            <a:srgbClr val="FF0000"/>
                          </a:solidFill>
                          <a:effectLst/>
                          <a:latin typeface="Calibri" panose="020F0502020204030204" pitchFamily="34" charset="0"/>
                        </a:rPr>
                        <a:t>ZNF831</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dirty="0">
                          <a:solidFill>
                            <a:srgbClr val="FF0000"/>
                          </a:solidFill>
                          <a:effectLst/>
                          <a:latin typeface="Calibri" panose="020F0502020204030204" pitchFamily="34" charset="0"/>
                        </a:rPr>
                        <a:t>ASN&gt;LYS</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dirty="0">
                          <a:solidFill>
                            <a:srgbClr val="000000"/>
                          </a:solidFill>
                          <a:effectLst/>
                          <a:latin typeface="Calibri" panose="020F0502020204030204" pitchFamily="34" charset="0"/>
                        </a:rPr>
                        <a:t>1172/1678</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libri" panose="020F0502020204030204" pitchFamily="34" charset="0"/>
                        </a:rPr>
                        <a:t>0.99%</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2C27B"/>
                    </a:solidFill>
                  </a:tcPr>
                </a:tc>
                <a:tc>
                  <a:txBody>
                    <a:bodyPr/>
                    <a:lstStyle/>
                    <a:p>
                      <a:pPr algn="r" fontAlgn="b"/>
                      <a:r>
                        <a:rPr lang="en-US" sz="1300" b="0" i="0" u="none" strike="noStrike">
                          <a:solidFill>
                            <a:srgbClr val="000000"/>
                          </a:solidFill>
                          <a:effectLst/>
                          <a:latin typeface="Calibri" panose="020F0502020204030204" pitchFamily="34" charset="0"/>
                        </a:rPr>
                        <a:t>7.29%</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E983"/>
                    </a:solidFill>
                  </a:tcPr>
                </a:tc>
                <a:tc>
                  <a:txBody>
                    <a:bodyPr/>
                    <a:lstStyle/>
                    <a:p>
                      <a:pPr algn="r" fontAlgn="b"/>
                      <a:r>
                        <a:rPr lang="en-US" sz="1300" b="0" i="0" u="none" strike="noStrike">
                          <a:solidFill>
                            <a:srgbClr val="000000"/>
                          </a:solidFill>
                          <a:effectLst/>
                          <a:latin typeface="Calibri" panose="020F0502020204030204" pitchFamily="34" charset="0"/>
                        </a:rPr>
                        <a:t>1.24%</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7C47C"/>
                    </a:solidFill>
                  </a:tcPr>
                </a:tc>
                <a:tc>
                  <a:txBody>
                    <a:bodyPr/>
                    <a:lstStyle/>
                    <a:p>
                      <a:pPr algn="r" fontAlgn="b"/>
                      <a:r>
                        <a:rPr lang="en-US" sz="1300" b="0" i="0" u="none" strike="noStrike" dirty="0">
                          <a:solidFill>
                            <a:srgbClr val="000000"/>
                          </a:solidFill>
                          <a:effectLst/>
                          <a:latin typeface="Calibri" panose="020F0502020204030204" pitchFamily="34" charset="0"/>
                        </a:rPr>
                        <a:t>35</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panose="020F0502020204030204" pitchFamily="34" charset="0"/>
                        </a:rPr>
                        <a:t> </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0822">
                <a:tc>
                  <a:txBody>
                    <a:bodyPr/>
                    <a:lstStyle/>
                    <a:p>
                      <a:pPr algn="l" fontAlgn="b"/>
                      <a:r>
                        <a:rPr lang="en-US" sz="1300" b="1" i="0" u="none" strike="noStrike" dirty="0">
                          <a:solidFill>
                            <a:srgbClr val="FF0000"/>
                          </a:solidFill>
                          <a:effectLst/>
                          <a:latin typeface="Calibri" panose="020F0502020204030204" pitchFamily="34" charset="0"/>
                        </a:rPr>
                        <a:t>APOB</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dirty="0">
                          <a:solidFill>
                            <a:srgbClr val="FF0000"/>
                          </a:solidFill>
                          <a:effectLst/>
                          <a:latin typeface="Calibri" panose="020F0502020204030204" pitchFamily="34" charset="0"/>
                        </a:rPr>
                        <a:t>SER&gt;CYS</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panose="020F0502020204030204" pitchFamily="34" charset="0"/>
                        </a:rPr>
                        <a:t>3720/4564</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libri" panose="020F0502020204030204" pitchFamily="34" charset="0"/>
                        </a:rPr>
                        <a:t>0.85%</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FC17B"/>
                    </a:solidFill>
                  </a:tcPr>
                </a:tc>
                <a:tc>
                  <a:txBody>
                    <a:bodyPr/>
                    <a:lstStyle/>
                    <a:p>
                      <a:pPr algn="r" fontAlgn="b"/>
                      <a:r>
                        <a:rPr lang="en-US" sz="1300" b="0" i="0" u="none" strike="noStrike">
                          <a:solidFill>
                            <a:srgbClr val="000000"/>
                          </a:solidFill>
                          <a:effectLst/>
                          <a:latin typeface="Calibri" panose="020F0502020204030204" pitchFamily="34" charset="0"/>
                        </a:rPr>
                        <a:t>6.94%</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E783"/>
                    </a:solidFill>
                  </a:tcPr>
                </a:tc>
                <a:tc>
                  <a:txBody>
                    <a:bodyPr/>
                    <a:lstStyle/>
                    <a:p>
                      <a:pPr algn="r" fontAlgn="b"/>
                      <a:r>
                        <a:rPr lang="en-US" sz="1300" b="0" i="0" u="none" strike="noStrike">
                          <a:solidFill>
                            <a:srgbClr val="000000"/>
                          </a:solidFill>
                          <a:effectLst/>
                          <a:latin typeface="Calibri" panose="020F0502020204030204" pitchFamily="34" charset="0"/>
                        </a:rPr>
                        <a:t>0.70%</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CC07B"/>
                    </a:solidFill>
                  </a:tcPr>
                </a:tc>
                <a:tc>
                  <a:txBody>
                    <a:bodyPr/>
                    <a:lstStyle/>
                    <a:p>
                      <a:pPr algn="l" fontAlgn="b"/>
                      <a:r>
                        <a:rPr lang="en-US" sz="1300" b="0" i="0" u="none" strike="noStrike" dirty="0">
                          <a:solidFill>
                            <a:srgbClr val="000000"/>
                          </a:solidFill>
                          <a:effectLst/>
                          <a:latin typeface="Calibri" panose="020F0502020204030204" pitchFamily="34" charset="0"/>
                        </a:rPr>
                        <a:t> </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panose="020F0502020204030204" pitchFamily="34" charset="0"/>
                        </a:rPr>
                        <a:t> </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0822">
                <a:tc>
                  <a:txBody>
                    <a:bodyPr/>
                    <a:lstStyle/>
                    <a:p>
                      <a:pPr algn="l" fontAlgn="b"/>
                      <a:r>
                        <a:rPr lang="en-US" sz="1300" b="1" i="0" u="none" strike="noStrike" dirty="0">
                          <a:solidFill>
                            <a:srgbClr val="FF0000"/>
                          </a:solidFill>
                          <a:effectLst/>
                          <a:latin typeface="Calibri" panose="020F0502020204030204" pitchFamily="34" charset="0"/>
                        </a:rPr>
                        <a:t>PAPPA2</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dirty="0">
                          <a:solidFill>
                            <a:srgbClr val="FF0000"/>
                          </a:solidFill>
                          <a:effectLst/>
                          <a:latin typeface="Calibri" panose="020F0502020204030204" pitchFamily="34" charset="0"/>
                        </a:rPr>
                        <a:t>GLN&gt;HIS</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panose="020F0502020204030204" pitchFamily="34" charset="0"/>
                        </a:rPr>
                        <a:t>384/1792</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libri" panose="020F0502020204030204" pitchFamily="34" charset="0"/>
                        </a:rPr>
                        <a:t>1.03%</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3C27B"/>
                    </a:solidFill>
                  </a:tcPr>
                </a:tc>
                <a:tc>
                  <a:txBody>
                    <a:bodyPr/>
                    <a:lstStyle/>
                    <a:p>
                      <a:pPr algn="r" fontAlgn="b"/>
                      <a:r>
                        <a:rPr lang="en-US" sz="1300" b="0" i="0" u="none" strike="noStrike">
                          <a:solidFill>
                            <a:srgbClr val="000000"/>
                          </a:solidFill>
                          <a:effectLst/>
                          <a:latin typeface="Calibri" panose="020F0502020204030204" pitchFamily="34" charset="0"/>
                        </a:rPr>
                        <a:t>6.68%</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E582"/>
                    </a:solidFill>
                  </a:tcPr>
                </a:tc>
                <a:tc>
                  <a:txBody>
                    <a:bodyPr/>
                    <a:lstStyle/>
                    <a:p>
                      <a:pPr algn="r" fontAlgn="b"/>
                      <a:r>
                        <a:rPr lang="en-US" sz="1300" b="0" i="0" u="none" strike="noStrike">
                          <a:solidFill>
                            <a:srgbClr val="000000"/>
                          </a:solidFill>
                          <a:effectLst/>
                          <a:latin typeface="Calibri" panose="020F0502020204030204" pitchFamily="34" charset="0"/>
                        </a:rPr>
                        <a:t>0.49%</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BF7B"/>
                    </a:solidFill>
                  </a:tcPr>
                </a:tc>
                <a:tc>
                  <a:txBody>
                    <a:bodyPr/>
                    <a:lstStyle/>
                    <a:p>
                      <a:pPr algn="r" fontAlgn="b"/>
                      <a:r>
                        <a:rPr lang="en-US" sz="1300" b="0" i="0" u="none" strike="noStrike" dirty="0">
                          <a:solidFill>
                            <a:srgbClr val="000000"/>
                          </a:solidFill>
                          <a:effectLst/>
                          <a:latin typeface="Calibri" panose="020F0502020204030204" pitchFamily="34" charset="0"/>
                        </a:rPr>
                        <a:t>13</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dirty="0">
                          <a:solidFill>
                            <a:srgbClr val="000000"/>
                          </a:solidFill>
                          <a:effectLst/>
                          <a:latin typeface="Calibri" panose="020F0502020204030204" pitchFamily="34" charset="0"/>
                        </a:rPr>
                        <a:t> </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0822">
                <a:tc>
                  <a:txBody>
                    <a:bodyPr/>
                    <a:lstStyle/>
                    <a:p>
                      <a:pPr algn="l" fontAlgn="b"/>
                      <a:r>
                        <a:rPr lang="en-US" sz="1300" b="1" i="0" u="none" strike="noStrike">
                          <a:solidFill>
                            <a:srgbClr val="FF0000"/>
                          </a:solidFill>
                          <a:effectLst/>
                          <a:latin typeface="Calibri" panose="020F0502020204030204" pitchFamily="34" charset="0"/>
                        </a:rPr>
                        <a:t>MKRN3</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dirty="0">
                          <a:solidFill>
                            <a:srgbClr val="FF0000"/>
                          </a:solidFill>
                          <a:effectLst/>
                          <a:latin typeface="Calibri" panose="020F0502020204030204" pitchFamily="34" charset="0"/>
                        </a:rPr>
                        <a:t>GLY&gt;TRP</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panose="020F0502020204030204" pitchFamily="34" charset="0"/>
                        </a:rPr>
                        <a:t>29/508</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libri" panose="020F0502020204030204" pitchFamily="34" charset="0"/>
                        </a:rPr>
                        <a:t>1.46%</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CC57C"/>
                    </a:solidFill>
                  </a:tcPr>
                </a:tc>
                <a:tc>
                  <a:txBody>
                    <a:bodyPr/>
                    <a:lstStyle/>
                    <a:p>
                      <a:pPr algn="r" fontAlgn="b"/>
                      <a:r>
                        <a:rPr lang="en-US" sz="1300" b="0" i="0" u="none" strike="noStrike">
                          <a:solidFill>
                            <a:srgbClr val="000000"/>
                          </a:solidFill>
                          <a:effectLst/>
                          <a:latin typeface="Calibri" panose="020F0502020204030204" pitchFamily="34" charset="0"/>
                        </a:rPr>
                        <a:t>6.66%</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E582"/>
                    </a:solidFill>
                  </a:tcPr>
                </a:tc>
                <a:tc>
                  <a:txBody>
                    <a:bodyPr/>
                    <a:lstStyle/>
                    <a:p>
                      <a:pPr algn="l" fontAlgn="b"/>
                      <a:r>
                        <a:rPr lang="en-US" sz="1300" b="0" i="0" u="none" strike="noStrike">
                          <a:solidFill>
                            <a:srgbClr val="000000"/>
                          </a:solidFill>
                          <a:effectLst/>
                          <a:latin typeface="Calibri" panose="020F0502020204030204" pitchFamily="34" charset="0"/>
                        </a:rPr>
                        <a:t> </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libri" panose="020F0502020204030204" pitchFamily="34" charset="0"/>
                        </a:rPr>
                        <a:t>10</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dirty="0">
                          <a:solidFill>
                            <a:srgbClr val="000000"/>
                          </a:solidFill>
                          <a:effectLst/>
                          <a:latin typeface="Calibri" panose="020F0502020204030204" pitchFamily="34" charset="0"/>
                        </a:rPr>
                        <a:t> </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0822">
                <a:tc>
                  <a:txBody>
                    <a:bodyPr/>
                    <a:lstStyle/>
                    <a:p>
                      <a:pPr algn="l" fontAlgn="b"/>
                      <a:r>
                        <a:rPr lang="en-US" sz="1300" b="1" i="0" u="none" strike="noStrike">
                          <a:solidFill>
                            <a:srgbClr val="FF0000"/>
                          </a:solidFill>
                          <a:effectLst/>
                          <a:latin typeface="Calibri" panose="020F0502020204030204" pitchFamily="34" charset="0"/>
                        </a:rPr>
                        <a:t>C1orf173</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dirty="0">
                          <a:solidFill>
                            <a:srgbClr val="FF0000"/>
                          </a:solidFill>
                          <a:effectLst/>
                          <a:latin typeface="Calibri" panose="020F0502020204030204" pitchFamily="34" charset="0"/>
                        </a:rPr>
                        <a:t>ALA&gt;GLY</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panose="020F0502020204030204" pitchFamily="34" charset="0"/>
                        </a:rPr>
                        <a:t>1022/1531</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libri" panose="020F0502020204030204" pitchFamily="34" charset="0"/>
                        </a:rPr>
                        <a:t>1.67%</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1C67C"/>
                    </a:solidFill>
                  </a:tcPr>
                </a:tc>
                <a:tc>
                  <a:txBody>
                    <a:bodyPr/>
                    <a:lstStyle/>
                    <a:p>
                      <a:pPr algn="r" fontAlgn="b"/>
                      <a:r>
                        <a:rPr lang="en-US" sz="1300" b="0" i="0" u="none" strike="noStrike" dirty="0">
                          <a:solidFill>
                            <a:srgbClr val="000000"/>
                          </a:solidFill>
                          <a:effectLst/>
                          <a:latin typeface="Calibri" panose="020F0502020204030204" pitchFamily="34" charset="0"/>
                        </a:rPr>
                        <a:t>1.78%</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C77C"/>
                    </a:solidFill>
                  </a:tcPr>
                </a:tc>
                <a:tc>
                  <a:txBody>
                    <a:bodyPr/>
                    <a:lstStyle/>
                    <a:p>
                      <a:pPr algn="r" fontAlgn="b"/>
                      <a:r>
                        <a:rPr lang="en-US" sz="1300" b="0" i="0" u="none" strike="noStrike">
                          <a:solidFill>
                            <a:srgbClr val="000000"/>
                          </a:solidFill>
                          <a:effectLst/>
                          <a:latin typeface="Calibri" panose="020F0502020204030204" pitchFamily="34" charset="0"/>
                        </a:rPr>
                        <a:t>2.29%</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CA7D"/>
                    </a:solidFill>
                  </a:tcPr>
                </a:tc>
                <a:tc>
                  <a:txBody>
                    <a:bodyPr/>
                    <a:lstStyle/>
                    <a:p>
                      <a:pPr algn="r" fontAlgn="b"/>
                      <a:r>
                        <a:rPr lang="en-US" sz="1300" b="0" i="0" u="none" strike="noStrike" dirty="0">
                          <a:solidFill>
                            <a:srgbClr val="000000"/>
                          </a:solidFill>
                          <a:effectLst/>
                          <a:latin typeface="Calibri" panose="020F0502020204030204" pitchFamily="34" charset="0"/>
                        </a:rPr>
                        <a:t>72</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dirty="0">
                          <a:solidFill>
                            <a:srgbClr val="000000"/>
                          </a:solidFill>
                          <a:effectLst/>
                          <a:latin typeface="Calibri" panose="020F0502020204030204" pitchFamily="34" charset="0"/>
                        </a:rPr>
                        <a:t> </a:t>
                      </a:r>
                    </a:p>
                  </a:txBody>
                  <a:tcPr marL="5717" marR="5717" marT="5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Title 1"/>
          <p:cNvSpPr txBox="1">
            <a:spLocks/>
          </p:cNvSpPr>
          <p:nvPr/>
        </p:nvSpPr>
        <p:spPr>
          <a:xfrm>
            <a:off x="457200" y="228600"/>
            <a:ext cx="8229600" cy="1143000"/>
          </a:xfrm>
          <a:prstGeom prst="rect">
            <a:avLst/>
          </a:prstGeom>
        </p:spPr>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Point mutations detected in the normal airway epithelium of a patient with cancer</a:t>
            </a:r>
            <a:endParaRPr lang="en-US" dirty="0"/>
          </a:p>
        </p:txBody>
      </p:sp>
      <p:sp>
        <p:nvSpPr>
          <p:cNvPr id="7" name="TextBox 6"/>
          <p:cNvSpPr txBox="1"/>
          <p:nvPr/>
        </p:nvSpPr>
        <p:spPr>
          <a:xfrm>
            <a:off x="4801051" y="6537349"/>
            <a:ext cx="3296160" cy="369332"/>
          </a:xfrm>
          <a:prstGeom prst="rect">
            <a:avLst/>
          </a:prstGeom>
          <a:noFill/>
        </p:spPr>
        <p:txBody>
          <a:bodyPr wrap="none" rtlCol="0">
            <a:spAutoFit/>
          </a:bodyPr>
          <a:lstStyle/>
          <a:p>
            <a:pPr algn="ctr"/>
            <a:r>
              <a:rPr lang="en-US" i="1" dirty="0" smtClean="0"/>
              <a:t>Massion, </a:t>
            </a:r>
            <a:r>
              <a:rPr lang="en-US" i="1" dirty="0" err="1" smtClean="0"/>
              <a:t>Diehn</a:t>
            </a:r>
            <a:r>
              <a:rPr lang="en-US" i="1" dirty="0" smtClean="0"/>
              <a:t> unpublished data</a:t>
            </a:r>
            <a:endParaRPr lang="en-US" i="1" dirty="0"/>
          </a:p>
        </p:txBody>
      </p:sp>
    </p:spTree>
    <p:extLst>
      <p:ext uri="{BB962C8B-B14F-4D97-AF65-F5344CB8AC3E}">
        <p14:creationId xmlns:p14="http://schemas.microsoft.com/office/powerpoint/2010/main" val="10119378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52400"/>
            <a:ext cx="9601200" cy="646331"/>
          </a:xfrm>
          <a:prstGeom prst="rect">
            <a:avLst/>
          </a:prstGeom>
          <a:noFill/>
        </p:spPr>
        <p:txBody>
          <a:bodyPr wrap="square" rtlCol="0">
            <a:spAutoFit/>
          </a:bodyPr>
          <a:lstStyle/>
          <a:p>
            <a:pPr algn="ctr"/>
            <a:r>
              <a:rPr lang="en-US" sz="3600" dirty="0" smtClean="0"/>
              <a:t>SLC1A5 and Glutamine metabolism in cancer</a:t>
            </a:r>
            <a:endParaRPr lang="en-US" sz="3600" dirty="0"/>
          </a:p>
        </p:txBody>
      </p:sp>
      <p:grpSp>
        <p:nvGrpSpPr>
          <p:cNvPr id="18" name="Group 17"/>
          <p:cNvGrpSpPr/>
          <p:nvPr/>
        </p:nvGrpSpPr>
        <p:grpSpPr>
          <a:xfrm>
            <a:off x="94560" y="5715000"/>
            <a:ext cx="9049439" cy="1385178"/>
            <a:chOff x="819251" y="5945698"/>
            <a:chExt cx="6969381" cy="1385178"/>
          </a:xfrm>
        </p:grpSpPr>
        <p:sp>
          <p:nvSpPr>
            <p:cNvPr id="19" name="Rectangle 18"/>
            <p:cNvSpPr/>
            <p:nvPr/>
          </p:nvSpPr>
          <p:spPr>
            <a:xfrm>
              <a:off x="819251" y="5945698"/>
              <a:ext cx="1602293" cy="523220"/>
            </a:xfrm>
            <a:prstGeom prst="rect">
              <a:avLst/>
            </a:prstGeom>
            <a:noFill/>
          </p:spPr>
          <p:txBody>
            <a:bodyPr wrap="square" rtlCol="0">
              <a:spAutoFit/>
            </a:bodyPr>
            <a:lstStyle/>
            <a:p>
              <a:pPr>
                <a:tabLst>
                  <a:tab pos="1431925" algn="l"/>
                  <a:tab pos="3082925" algn="l"/>
                  <a:tab pos="5656263" algn="l"/>
                </a:tabLst>
              </a:pPr>
              <a:r>
                <a:rPr lang="en-US" altLang="en-US" sz="1400" b="1" i="1" dirty="0" smtClean="0">
                  <a:solidFill>
                    <a:srgbClr val="000000"/>
                  </a:solidFill>
                  <a:latin typeface="Arial" panose="020B0604020202020204" pitchFamily="34" charset="0"/>
                  <a:cs typeface="Arial" panose="020B0604020202020204" pitchFamily="34" charset="0"/>
                </a:rPr>
                <a:t>Funding</a:t>
              </a:r>
              <a:endParaRPr lang="en-US" altLang="en-US" sz="1400" b="1" i="1" dirty="0">
                <a:solidFill>
                  <a:srgbClr val="000000"/>
                </a:solidFill>
                <a:latin typeface="Arial" panose="020B0604020202020204" pitchFamily="34" charset="0"/>
                <a:cs typeface="Arial" panose="020B0604020202020204" pitchFamily="34" charset="0"/>
              </a:endParaRPr>
            </a:p>
            <a:p>
              <a:pPr>
                <a:tabLst>
                  <a:tab pos="1431925" algn="l"/>
                  <a:tab pos="3082925" algn="l"/>
                  <a:tab pos="5656263" algn="l"/>
                </a:tabLst>
              </a:pPr>
              <a:r>
                <a:rPr lang="fr-FR" sz="1400" dirty="0" smtClean="0">
                  <a:latin typeface="Arial" panose="020B0604020202020204" pitchFamily="34" charset="0"/>
                  <a:cs typeface="Arial" panose="020B0604020202020204" pitchFamily="34" charset="0"/>
                </a:rPr>
                <a:t>U01 </a:t>
              </a:r>
              <a:r>
                <a:rPr lang="fr-FR" sz="1400" dirty="0">
                  <a:latin typeface="Arial" panose="020B0604020202020204" pitchFamily="34" charset="0"/>
                  <a:cs typeface="Arial" panose="020B0604020202020204" pitchFamily="34" charset="0"/>
                </a:rPr>
                <a:t>CA186145 </a:t>
              </a:r>
              <a:endParaRPr lang="fr-FR" sz="1400" dirty="0" smtClean="0">
                <a:latin typeface="Arial" panose="020B0604020202020204" pitchFamily="34" charset="0"/>
                <a:cs typeface="Arial" panose="020B0604020202020204" pitchFamily="34" charset="0"/>
              </a:endParaRPr>
            </a:p>
          </p:txBody>
        </p:sp>
        <p:sp>
          <p:nvSpPr>
            <p:cNvPr id="21" name="Rectangle 20"/>
            <p:cNvSpPr/>
            <p:nvPr/>
          </p:nvSpPr>
          <p:spPr>
            <a:xfrm>
              <a:off x="2421544" y="5950846"/>
              <a:ext cx="2875087" cy="954107"/>
            </a:xfrm>
            <a:prstGeom prst="rect">
              <a:avLst/>
            </a:prstGeom>
            <a:noFill/>
          </p:spPr>
          <p:txBody>
            <a:bodyPr wrap="square" rtlCol="0">
              <a:spAutoFit/>
            </a:bodyPr>
            <a:lstStyle/>
            <a:p>
              <a:pPr>
                <a:tabLst>
                  <a:tab pos="1431925" algn="l"/>
                  <a:tab pos="3082925" algn="l"/>
                  <a:tab pos="5656263" algn="l"/>
                </a:tabLst>
              </a:pPr>
              <a:r>
                <a:rPr lang="en-US" altLang="en-US" sz="1400" b="1" i="1" dirty="0" smtClean="0">
                  <a:solidFill>
                    <a:srgbClr val="000000"/>
                  </a:solidFill>
                  <a:latin typeface="Arial" panose="020B0604020202020204" pitchFamily="34" charset="0"/>
                  <a:cs typeface="Arial" panose="020B0604020202020204" pitchFamily="34" charset="0"/>
                </a:rPr>
                <a:t>Publications</a:t>
              </a:r>
              <a:endParaRPr lang="en-US" altLang="en-US" sz="1400" dirty="0">
                <a:solidFill>
                  <a:srgbClr val="000000"/>
                </a:solidFill>
                <a:latin typeface="Arial" panose="020B0604020202020204" pitchFamily="34" charset="0"/>
                <a:cs typeface="Arial" panose="020B0604020202020204" pitchFamily="34" charset="0"/>
              </a:endParaRPr>
            </a:p>
            <a:p>
              <a:pPr>
                <a:tabLst>
                  <a:tab pos="1431925" algn="l"/>
                  <a:tab pos="3082925" algn="l"/>
                  <a:tab pos="5656263" algn="l"/>
                </a:tabLst>
              </a:pPr>
              <a:r>
                <a:rPr lang="en-US" altLang="en-US" sz="1400" dirty="0" smtClean="0">
                  <a:solidFill>
                    <a:srgbClr val="000000"/>
                  </a:solidFill>
                  <a:latin typeface="Arial" panose="020B0604020202020204" pitchFamily="34" charset="0"/>
                  <a:cs typeface="Arial" panose="020B0604020202020204" pitchFamily="34" charset="0"/>
                </a:rPr>
                <a:t>Hassanein CCR 2013</a:t>
              </a:r>
            </a:p>
            <a:p>
              <a:pPr>
                <a:tabLst>
                  <a:tab pos="1431925" algn="l"/>
                  <a:tab pos="3082925" algn="l"/>
                  <a:tab pos="5656263" algn="l"/>
                </a:tabLst>
              </a:pPr>
              <a:r>
                <a:rPr lang="en-US" altLang="en-US" sz="1400" dirty="0">
                  <a:solidFill>
                    <a:srgbClr val="000000"/>
                  </a:solidFill>
                  <a:latin typeface="Arial" panose="020B0604020202020204" pitchFamily="34" charset="0"/>
                  <a:cs typeface="Arial" panose="020B0604020202020204" pitchFamily="34" charset="0"/>
                </a:rPr>
                <a:t>Hassanein </a:t>
              </a:r>
              <a:r>
                <a:rPr lang="en-US" altLang="en-US" sz="1400" dirty="0" err="1">
                  <a:solidFill>
                    <a:srgbClr val="000000"/>
                  </a:solidFill>
                  <a:latin typeface="Arial" panose="020B0604020202020204" pitchFamily="34" charset="0"/>
                  <a:cs typeface="Arial" panose="020B0604020202020204" pitchFamily="34" charset="0"/>
                </a:rPr>
                <a:t>Int</a:t>
              </a:r>
              <a:r>
                <a:rPr lang="en-US" altLang="en-US" sz="1400" dirty="0">
                  <a:solidFill>
                    <a:srgbClr val="000000"/>
                  </a:solidFill>
                  <a:latin typeface="Arial" panose="020B0604020202020204" pitchFamily="34" charset="0"/>
                  <a:cs typeface="Arial" panose="020B0604020202020204" pitchFamily="34" charset="0"/>
                </a:rPr>
                <a:t> J Cancer. 2015</a:t>
              </a:r>
            </a:p>
            <a:p>
              <a:pPr>
                <a:tabLst>
                  <a:tab pos="1431925" algn="l"/>
                  <a:tab pos="3082925" algn="l"/>
                  <a:tab pos="5656263" algn="l"/>
                </a:tabLst>
              </a:pPr>
              <a:r>
                <a:rPr lang="en-US" altLang="en-US" sz="1400" dirty="0" smtClean="0">
                  <a:solidFill>
                    <a:srgbClr val="000000"/>
                  </a:solidFill>
                  <a:latin typeface="Arial" panose="020B0604020202020204" pitchFamily="34" charset="0"/>
                  <a:cs typeface="Arial" panose="020B0604020202020204" pitchFamily="34" charset="0"/>
                </a:rPr>
                <a:t>Hassanein </a:t>
              </a:r>
              <a:r>
                <a:rPr lang="en-US" altLang="en-US" sz="1400" dirty="0" err="1" smtClean="0">
                  <a:solidFill>
                    <a:srgbClr val="000000"/>
                  </a:solidFill>
                  <a:latin typeface="Arial" panose="020B0604020202020204" pitchFamily="34" charset="0"/>
                  <a:cs typeface="Arial" panose="020B0604020202020204" pitchFamily="34" charset="0"/>
                </a:rPr>
                <a:t>Mol</a:t>
              </a:r>
              <a:r>
                <a:rPr lang="en-US" altLang="en-US" sz="1400" dirty="0" smtClean="0">
                  <a:solidFill>
                    <a:srgbClr val="000000"/>
                  </a:solidFill>
                  <a:latin typeface="Arial" panose="020B0604020202020204" pitchFamily="34" charset="0"/>
                  <a:cs typeface="Arial" panose="020B0604020202020204" pitchFamily="34" charset="0"/>
                </a:rPr>
                <a:t> </a:t>
              </a:r>
              <a:r>
                <a:rPr lang="en-US" altLang="en-US" sz="1400" dirty="0">
                  <a:solidFill>
                    <a:srgbClr val="000000"/>
                  </a:solidFill>
                  <a:latin typeface="Arial" panose="020B0604020202020204" pitchFamily="34" charset="0"/>
                  <a:cs typeface="Arial" panose="020B0604020202020204" pitchFamily="34" charset="0"/>
                </a:rPr>
                <a:t>Imaging Biol. </a:t>
              </a:r>
              <a:r>
                <a:rPr lang="en-US" altLang="en-US" sz="1400" dirty="0" smtClean="0">
                  <a:solidFill>
                    <a:srgbClr val="000000"/>
                  </a:solidFill>
                  <a:latin typeface="Arial" panose="020B0604020202020204" pitchFamily="34" charset="0"/>
                  <a:cs typeface="Arial" panose="020B0604020202020204" pitchFamily="34" charset="0"/>
                </a:rPr>
                <a:t>2016</a:t>
              </a:r>
            </a:p>
          </p:txBody>
        </p:sp>
        <p:sp>
          <p:nvSpPr>
            <p:cNvPr id="22" name="Rectangle 21"/>
            <p:cNvSpPr/>
            <p:nvPr/>
          </p:nvSpPr>
          <p:spPr>
            <a:xfrm>
              <a:off x="5431954" y="5945881"/>
              <a:ext cx="2356678" cy="1384995"/>
            </a:xfrm>
            <a:prstGeom prst="rect">
              <a:avLst/>
            </a:prstGeom>
            <a:noFill/>
          </p:spPr>
          <p:txBody>
            <a:bodyPr wrap="square" rtlCol="0">
              <a:spAutoFit/>
            </a:bodyPr>
            <a:lstStyle/>
            <a:p>
              <a:pPr>
                <a:tabLst>
                  <a:tab pos="1431925" algn="l"/>
                  <a:tab pos="3082925" algn="l"/>
                  <a:tab pos="5656263" algn="l"/>
                </a:tabLst>
              </a:pPr>
              <a:r>
                <a:rPr lang="en-US" altLang="en-US" sz="1400" b="1" i="1" dirty="0" smtClean="0">
                  <a:solidFill>
                    <a:srgbClr val="000000"/>
                  </a:solidFill>
                  <a:latin typeface="Arial" panose="020B0604020202020204" pitchFamily="34" charset="0"/>
                  <a:cs typeface="Arial" panose="020B0604020202020204" pitchFamily="34" charset="0"/>
                </a:rPr>
                <a:t>Shared Resources</a:t>
              </a:r>
              <a:endParaRPr lang="en-US" altLang="en-US" sz="1400" b="1" i="1" dirty="0">
                <a:solidFill>
                  <a:srgbClr val="000000"/>
                </a:solidFill>
                <a:latin typeface="Arial" panose="020B0604020202020204" pitchFamily="34" charset="0"/>
                <a:cs typeface="Arial" panose="020B0604020202020204" pitchFamily="34" charset="0"/>
              </a:endParaRPr>
            </a:p>
            <a:p>
              <a:pPr>
                <a:tabLst>
                  <a:tab pos="1431925" algn="l"/>
                  <a:tab pos="3082925" algn="l"/>
                  <a:tab pos="5656263" algn="l"/>
                </a:tabLst>
              </a:pPr>
              <a:r>
                <a:rPr lang="en-US" altLang="en-US" sz="1400" dirty="0" smtClean="0">
                  <a:solidFill>
                    <a:srgbClr val="000000"/>
                  </a:solidFill>
                  <a:latin typeface="Arial" panose="020B0604020202020204" pitchFamily="34" charset="0"/>
                  <a:cs typeface="Arial" panose="020B0604020202020204" pitchFamily="34" charset="0"/>
                </a:rPr>
                <a:t>Genomic Sciences</a:t>
              </a:r>
            </a:p>
            <a:p>
              <a:pPr>
                <a:tabLst>
                  <a:tab pos="1431925" algn="l"/>
                  <a:tab pos="3082925" algn="l"/>
                  <a:tab pos="5656263" algn="l"/>
                </a:tabLst>
              </a:pPr>
              <a:r>
                <a:rPr lang="en-US" altLang="en-US" sz="1400" dirty="0" smtClean="0">
                  <a:solidFill>
                    <a:srgbClr val="000000"/>
                  </a:solidFill>
                  <a:latin typeface="Arial" panose="020B0604020202020204" pitchFamily="34" charset="0"/>
                  <a:cs typeface="Arial" panose="020B0604020202020204" pitchFamily="34" charset="0"/>
                </a:rPr>
                <a:t>Quantitative Sciences</a:t>
              </a:r>
            </a:p>
            <a:p>
              <a:pPr>
                <a:tabLst>
                  <a:tab pos="1431925" algn="l"/>
                  <a:tab pos="3082925" algn="l"/>
                  <a:tab pos="5656263" algn="l"/>
                </a:tabLst>
              </a:pPr>
              <a:r>
                <a:rPr lang="en-US" altLang="en-US" sz="1400" dirty="0" smtClean="0">
                  <a:solidFill>
                    <a:srgbClr val="000000"/>
                  </a:solidFill>
                  <a:latin typeface="Arial" panose="020B0604020202020204" pitchFamily="34" charset="0"/>
                  <a:cs typeface="Arial" panose="020B0604020202020204" pitchFamily="34" charset="0"/>
                </a:rPr>
                <a:t>VUIIS</a:t>
              </a:r>
            </a:p>
            <a:p>
              <a:pPr>
                <a:tabLst>
                  <a:tab pos="1431925" algn="l"/>
                  <a:tab pos="3082925" algn="l"/>
                  <a:tab pos="5656263" algn="l"/>
                </a:tabLst>
              </a:pPr>
              <a:r>
                <a:rPr lang="en-US" sz="1400" dirty="0">
                  <a:latin typeface="Arial" panose="020B0604020202020204" pitchFamily="34" charset="0"/>
                  <a:cs typeface="Arial" panose="020B0604020202020204" pitchFamily="34" charset="0"/>
                </a:rPr>
                <a:t> Innovative Translational </a:t>
              </a:r>
              <a:r>
                <a:rPr lang="en-US" sz="1400" dirty="0" smtClean="0">
                  <a:latin typeface="Arial" panose="020B0604020202020204" pitchFamily="34" charset="0"/>
                  <a:cs typeface="Arial" panose="020B0604020202020204" pitchFamily="34" charset="0"/>
                </a:rPr>
                <a:t>Research</a:t>
              </a:r>
              <a:endParaRPr lang="en-US" altLang="en-US" sz="1400" dirty="0">
                <a:solidFill>
                  <a:srgbClr val="000000"/>
                </a:solidFill>
                <a:latin typeface="Arial" panose="020B0604020202020204" pitchFamily="34" charset="0"/>
                <a:cs typeface="Arial" panose="020B0604020202020204" pitchFamily="34" charset="0"/>
              </a:endParaRPr>
            </a:p>
          </p:txBody>
        </p:sp>
      </p:gr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560" y="1057672"/>
            <a:ext cx="2487612" cy="1389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t="42264"/>
          <a:stretch/>
        </p:blipFill>
        <p:spPr bwMode="auto">
          <a:xfrm>
            <a:off x="3124200" y="3810000"/>
            <a:ext cx="2816717" cy="1860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92169" y="860000"/>
            <a:ext cx="3456231" cy="287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560" y="2743200"/>
            <a:ext cx="236105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65019" y="932701"/>
            <a:ext cx="2420412" cy="429379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9562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229600" cy="1143000"/>
          </a:xfrm>
        </p:spPr>
        <p:txBody>
          <a:bodyPr>
            <a:normAutofit/>
          </a:bodyPr>
          <a:lstStyle/>
          <a:p>
            <a:r>
              <a:rPr lang="en-US" dirty="0" smtClean="0"/>
              <a:t>Lung Collaborative Group</a:t>
            </a:r>
            <a:endParaRPr lang="en-US" dirty="0"/>
          </a:p>
        </p:txBody>
      </p:sp>
      <p:graphicFrame>
        <p:nvGraphicFramePr>
          <p:cNvPr id="3" name="Table 2"/>
          <p:cNvGraphicFramePr>
            <a:graphicFrameLocks noGrp="1"/>
          </p:cNvGraphicFramePr>
          <p:nvPr>
            <p:extLst/>
          </p:nvPr>
        </p:nvGraphicFramePr>
        <p:xfrm>
          <a:off x="1123950" y="1143000"/>
          <a:ext cx="7486650" cy="5471954"/>
        </p:xfrm>
        <a:graphic>
          <a:graphicData uri="http://schemas.openxmlformats.org/drawingml/2006/table">
            <a:tbl>
              <a:tblPr/>
              <a:tblGrid>
                <a:gridCol w="4743450"/>
                <a:gridCol w="2743200"/>
              </a:tblGrid>
              <a:tr h="313743">
                <a:tc>
                  <a:txBody>
                    <a:bodyPr/>
                    <a:lstStyle/>
                    <a:p>
                      <a:pPr algn="l" fontAlgn="b"/>
                      <a:r>
                        <a:rPr lang="en-US" sz="2000" b="1" i="0" u="none" strike="noStrike" dirty="0">
                          <a:solidFill>
                            <a:srgbClr val="FF0000"/>
                          </a:solidFill>
                          <a:effectLst/>
                          <a:latin typeface="Calibri" panose="020F0502020204030204" pitchFamily="34" charset="0"/>
                        </a:rPr>
                        <a:t>Biomarker Development Laboratories </a:t>
                      </a: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a:t>
                      </a: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8566">
                <a:tc>
                  <a:txBody>
                    <a:bodyPr/>
                    <a:lstStyle/>
                    <a:p>
                      <a:pPr algn="l" fontAlgn="b"/>
                      <a:r>
                        <a:rPr lang="it-IT" sz="1600" b="0" i="0" u="none" strike="noStrike" dirty="0">
                          <a:solidFill>
                            <a:srgbClr val="000000"/>
                          </a:solidFill>
                          <a:effectLst/>
                          <a:latin typeface="Calibri" panose="020F0502020204030204" pitchFamily="34" charset="0"/>
                        </a:rPr>
                        <a:t>Avi Spira, Steve Dubinett, Marc </a:t>
                      </a:r>
                      <a:r>
                        <a:rPr lang="it-IT" sz="1600" b="0" i="0" u="none" strike="noStrike" dirty="0" smtClean="0">
                          <a:solidFill>
                            <a:srgbClr val="000000"/>
                          </a:solidFill>
                          <a:effectLst/>
                          <a:latin typeface="Calibri" panose="020F0502020204030204" pitchFamily="34" charset="0"/>
                        </a:rPr>
                        <a:t>Lenburg, </a:t>
                      </a:r>
                      <a:r>
                        <a:rPr lang="it-IT" sz="1600" b="0" i="0" u="none" strike="noStrike" dirty="0">
                          <a:solidFill>
                            <a:srgbClr val="000000"/>
                          </a:solidFill>
                          <a:effectLst/>
                          <a:latin typeface="Calibri" panose="020F0502020204030204" pitchFamily="34" charset="0"/>
                        </a:rPr>
                        <a:t>Deni Aberle</a:t>
                      </a: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smtClean="0">
                          <a:solidFill>
                            <a:srgbClr val="000000"/>
                          </a:solidFill>
                          <a:effectLst/>
                          <a:latin typeface="Calibri" panose="020F0502020204030204" pitchFamily="34" charset="0"/>
                        </a:rPr>
                        <a:t>BU,</a:t>
                      </a:r>
                      <a:r>
                        <a:rPr lang="en-US" sz="1600" b="0" i="0" u="none" strike="noStrike" baseline="0" dirty="0" smtClean="0">
                          <a:solidFill>
                            <a:srgbClr val="000000"/>
                          </a:solidFill>
                          <a:effectLst/>
                          <a:latin typeface="Calibri" panose="020F0502020204030204" pitchFamily="34" charset="0"/>
                        </a:rPr>
                        <a:t> </a:t>
                      </a:r>
                      <a:r>
                        <a:rPr lang="en-US" sz="1600" b="0" i="0" u="none" strike="noStrike" dirty="0" smtClean="0">
                          <a:solidFill>
                            <a:srgbClr val="000000"/>
                          </a:solidFill>
                          <a:effectLst/>
                          <a:latin typeface="Calibri" panose="020F0502020204030204" pitchFamily="34" charset="0"/>
                        </a:rPr>
                        <a:t>UCLA and</a:t>
                      </a:r>
                      <a:r>
                        <a:rPr lang="en-US" sz="1600" b="0" i="0" u="none" strike="noStrike" baseline="0" dirty="0" smtClean="0">
                          <a:solidFill>
                            <a:srgbClr val="000000"/>
                          </a:solidFill>
                          <a:effectLst/>
                          <a:latin typeface="Calibri" panose="020F0502020204030204" pitchFamily="34" charset="0"/>
                        </a:rPr>
                        <a:t> </a:t>
                      </a:r>
                      <a:r>
                        <a:rPr lang="en-US" sz="1600" b="0" i="0" u="none" strike="noStrike" baseline="0" dirty="0" err="1" smtClean="0">
                          <a:solidFill>
                            <a:srgbClr val="000000"/>
                          </a:solidFill>
                          <a:effectLst/>
                          <a:latin typeface="Calibri" panose="020F0502020204030204" pitchFamily="34" charset="0"/>
                        </a:rPr>
                        <a:t>Lahey</a:t>
                      </a:r>
                      <a:r>
                        <a:rPr lang="en-US" sz="1600" b="0" i="0" u="none" strike="noStrike" baseline="0" dirty="0" smtClean="0">
                          <a:solidFill>
                            <a:srgbClr val="000000"/>
                          </a:solidFill>
                          <a:effectLst/>
                          <a:latin typeface="Calibri" panose="020F0502020204030204" pitchFamily="34" charset="0"/>
                        </a:rPr>
                        <a:t> Clinic</a:t>
                      </a:r>
                      <a:endParaRPr lang="en-US" sz="1600" b="0" i="0" u="none" strike="noStrike" dirty="0">
                        <a:solidFill>
                          <a:srgbClr val="000000"/>
                        </a:solidFill>
                        <a:effectLst/>
                        <a:latin typeface="Calibri" panose="020F0502020204030204" pitchFamily="34" charset="0"/>
                      </a:endParaRP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8566">
                <a:tc>
                  <a:txBody>
                    <a:bodyPr/>
                    <a:lstStyle/>
                    <a:p>
                      <a:pPr algn="l" fontAlgn="b"/>
                      <a:r>
                        <a:rPr lang="en-US" sz="1600" b="0" i="0" u="none" strike="noStrike">
                          <a:solidFill>
                            <a:srgbClr val="000000"/>
                          </a:solidFill>
                          <a:effectLst/>
                          <a:latin typeface="Calibri" panose="020F0502020204030204" pitchFamily="34" charset="0"/>
                        </a:rPr>
                        <a:t>Louise Shaw</a:t>
                      </a: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err="1" smtClean="0">
                          <a:solidFill>
                            <a:srgbClr val="000000"/>
                          </a:solidFill>
                          <a:effectLst/>
                          <a:latin typeface="Calibri" panose="020F0502020204030204" pitchFamily="34" charset="0"/>
                        </a:rPr>
                        <a:t>Wistar</a:t>
                      </a:r>
                      <a:r>
                        <a:rPr lang="en-US" sz="1600" b="0" i="0" u="none" strike="noStrike" dirty="0" smtClean="0">
                          <a:solidFill>
                            <a:srgbClr val="000000"/>
                          </a:solidFill>
                          <a:effectLst/>
                          <a:latin typeface="Calibri" panose="020F0502020204030204" pitchFamily="34" charset="0"/>
                        </a:rPr>
                        <a:t> Institute</a:t>
                      </a:r>
                      <a:endParaRPr lang="en-US" sz="1600" b="0" i="0" u="none" strike="noStrike" dirty="0">
                        <a:solidFill>
                          <a:srgbClr val="000000"/>
                        </a:solidFill>
                        <a:effectLst/>
                        <a:latin typeface="Calibri" panose="020F0502020204030204" pitchFamily="34" charset="0"/>
                      </a:endParaRP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8566">
                <a:tc>
                  <a:txBody>
                    <a:bodyPr/>
                    <a:lstStyle/>
                    <a:p>
                      <a:pPr algn="l" fontAlgn="b"/>
                      <a:r>
                        <a:rPr lang="en-US" sz="1600" b="0" i="0" u="none" strike="noStrike" dirty="0">
                          <a:solidFill>
                            <a:srgbClr val="000000"/>
                          </a:solidFill>
                          <a:effectLst/>
                          <a:latin typeface="Calibri" panose="020F0502020204030204" pitchFamily="34" charset="0"/>
                        </a:rPr>
                        <a:t>Jim Herman</a:t>
                      </a: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U of Pittsburgh</a:t>
                      </a: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8566">
                <a:tc>
                  <a:txBody>
                    <a:bodyPr/>
                    <a:lstStyle/>
                    <a:p>
                      <a:pPr algn="l" fontAlgn="b"/>
                      <a:r>
                        <a:rPr lang="en-US" sz="1600" b="0" i="0" u="none" strike="noStrike">
                          <a:solidFill>
                            <a:srgbClr val="000000"/>
                          </a:solidFill>
                          <a:effectLst/>
                          <a:latin typeface="Calibri" panose="020F0502020204030204" pitchFamily="34" charset="0"/>
                        </a:rPr>
                        <a:t>Harvey Pass</a:t>
                      </a: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NYU</a:t>
                      </a: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8566">
                <a:tc>
                  <a:txBody>
                    <a:bodyPr/>
                    <a:lstStyle/>
                    <a:p>
                      <a:pPr algn="l" fontAlgn="b"/>
                      <a:r>
                        <a:rPr lang="en-US" sz="1600" b="0" i="0" u="none" strike="noStrike">
                          <a:solidFill>
                            <a:srgbClr val="000000"/>
                          </a:solidFill>
                          <a:effectLst/>
                          <a:latin typeface="Calibri" panose="020F0502020204030204" pitchFamily="34" charset="0"/>
                        </a:rPr>
                        <a:t> </a:t>
                      </a: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3743">
                <a:tc>
                  <a:txBody>
                    <a:bodyPr/>
                    <a:lstStyle/>
                    <a:p>
                      <a:pPr algn="l" fontAlgn="b"/>
                      <a:r>
                        <a:rPr lang="en-US" sz="2000" b="1" i="0" u="none" strike="noStrike" dirty="0">
                          <a:solidFill>
                            <a:srgbClr val="FF0000"/>
                          </a:solidFill>
                          <a:effectLst/>
                          <a:latin typeface="Calibri" panose="020F0502020204030204" pitchFamily="34" charset="0"/>
                        </a:rPr>
                        <a:t>Biomarker Reference Laboratory</a:t>
                      </a: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a:t>
                      </a: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8566">
                <a:tc>
                  <a:txBody>
                    <a:bodyPr/>
                    <a:lstStyle/>
                    <a:p>
                      <a:pPr algn="l" fontAlgn="b"/>
                      <a:r>
                        <a:rPr lang="en-US" sz="1600" b="0" i="0" u="none" strike="noStrike" dirty="0">
                          <a:solidFill>
                            <a:srgbClr val="000000"/>
                          </a:solidFill>
                          <a:effectLst/>
                          <a:latin typeface="Calibri" panose="020F0502020204030204" pitchFamily="34" charset="0"/>
                        </a:rPr>
                        <a:t>Sanford </a:t>
                      </a:r>
                      <a:r>
                        <a:rPr lang="en-US" sz="1600" b="0" i="0" u="none" strike="noStrike" dirty="0" err="1" smtClean="0">
                          <a:solidFill>
                            <a:srgbClr val="000000"/>
                          </a:solidFill>
                          <a:effectLst/>
                          <a:latin typeface="Calibri" panose="020F0502020204030204" pitchFamily="34" charset="0"/>
                        </a:rPr>
                        <a:t>Stass</a:t>
                      </a:r>
                      <a:r>
                        <a:rPr lang="en-US" sz="1600" b="0" i="0" u="none" strike="noStrike" dirty="0" smtClean="0">
                          <a:solidFill>
                            <a:srgbClr val="000000"/>
                          </a:solidFill>
                          <a:effectLst/>
                          <a:latin typeface="Calibri" panose="020F0502020204030204" pitchFamily="34" charset="0"/>
                        </a:rPr>
                        <a:t>, Feng</a:t>
                      </a:r>
                      <a:r>
                        <a:rPr lang="en-US" sz="1600" b="0" i="0" u="none" strike="noStrike" baseline="0" dirty="0" smtClean="0">
                          <a:solidFill>
                            <a:srgbClr val="000000"/>
                          </a:solidFill>
                          <a:effectLst/>
                          <a:latin typeface="Calibri" panose="020F0502020204030204" pitchFamily="34" charset="0"/>
                        </a:rPr>
                        <a:t> Jiang</a:t>
                      </a:r>
                      <a:endParaRPr lang="en-US" sz="1600" b="0" i="0" u="none" strike="noStrike" dirty="0">
                        <a:solidFill>
                          <a:srgbClr val="000000"/>
                        </a:solidFill>
                        <a:effectLst/>
                        <a:latin typeface="Calibri" panose="020F0502020204030204" pitchFamily="34" charset="0"/>
                      </a:endParaRP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University of Maryland</a:t>
                      </a: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8566">
                <a:tc>
                  <a:txBody>
                    <a:bodyPr/>
                    <a:lstStyle/>
                    <a:p>
                      <a:pPr algn="l" fontAlgn="b"/>
                      <a:r>
                        <a:rPr lang="en-US" sz="1600" b="0" i="0" u="none" strike="noStrike">
                          <a:solidFill>
                            <a:srgbClr val="000000"/>
                          </a:solidFill>
                          <a:effectLst/>
                          <a:latin typeface="Calibri" panose="020F0502020204030204" pitchFamily="34" charset="0"/>
                        </a:rPr>
                        <a:t> </a:t>
                      </a: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a:t>
                      </a: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3743">
                <a:tc>
                  <a:txBody>
                    <a:bodyPr/>
                    <a:lstStyle/>
                    <a:p>
                      <a:pPr algn="l" fontAlgn="b"/>
                      <a:r>
                        <a:rPr lang="en-US" sz="2000" b="1" i="0" u="none" strike="noStrike" dirty="0">
                          <a:solidFill>
                            <a:srgbClr val="FF0000"/>
                          </a:solidFill>
                          <a:effectLst/>
                          <a:latin typeface="Calibri" panose="020F0502020204030204" pitchFamily="34" charset="0"/>
                        </a:rPr>
                        <a:t>Clinical Validation Centers</a:t>
                      </a: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a:t>
                      </a: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8566">
                <a:tc>
                  <a:txBody>
                    <a:bodyPr/>
                    <a:lstStyle/>
                    <a:p>
                      <a:pPr algn="l" fontAlgn="b"/>
                      <a:r>
                        <a:rPr lang="en-US" sz="1600" b="0" i="0" u="none" strike="noStrike">
                          <a:solidFill>
                            <a:srgbClr val="000000"/>
                          </a:solidFill>
                          <a:effectLst/>
                          <a:latin typeface="Calibri" panose="020F0502020204030204" pitchFamily="34" charset="0"/>
                        </a:rPr>
                        <a:t>Pierre Massion, Kim Sandler</a:t>
                      </a: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Vanderilt </a:t>
                      </a: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8566">
                <a:tc>
                  <a:txBody>
                    <a:bodyPr/>
                    <a:lstStyle/>
                    <a:p>
                      <a:pPr algn="l" fontAlgn="b"/>
                      <a:r>
                        <a:rPr lang="en-US" sz="1600" b="0" i="0" u="none" strike="noStrike">
                          <a:solidFill>
                            <a:srgbClr val="000000"/>
                          </a:solidFill>
                          <a:effectLst/>
                          <a:latin typeface="Calibri" panose="020F0502020204030204" pitchFamily="34" charset="0"/>
                        </a:rPr>
                        <a:t>Bob Gillies, Matt Schabath</a:t>
                      </a: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Moffitt CC</a:t>
                      </a: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8566">
                <a:tc>
                  <a:txBody>
                    <a:bodyPr/>
                    <a:lstStyle/>
                    <a:p>
                      <a:pPr algn="l" fontAlgn="b"/>
                      <a:r>
                        <a:rPr lang="en-US" sz="1600" b="0" i="0" u="none" strike="noStrike">
                          <a:solidFill>
                            <a:srgbClr val="000000"/>
                          </a:solidFill>
                          <a:effectLst/>
                          <a:latin typeface="Calibri" panose="020F0502020204030204" pitchFamily="34" charset="0"/>
                        </a:rPr>
                        <a:t> </a:t>
                      </a: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a:t>
                      </a: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3743">
                <a:tc>
                  <a:txBody>
                    <a:bodyPr/>
                    <a:lstStyle/>
                    <a:p>
                      <a:pPr algn="l" fontAlgn="b"/>
                      <a:r>
                        <a:rPr lang="en-US" sz="2000" b="1" i="0" u="none" strike="noStrike" dirty="0">
                          <a:solidFill>
                            <a:srgbClr val="FF0000"/>
                          </a:solidFill>
                          <a:effectLst/>
                          <a:latin typeface="Calibri" panose="020F0502020204030204" pitchFamily="34" charset="0"/>
                        </a:rPr>
                        <a:t>DMCC</a:t>
                      </a: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a:t>
                      </a: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8566">
                <a:tc>
                  <a:txBody>
                    <a:bodyPr/>
                    <a:lstStyle/>
                    <a:p>
                      <a:pPr algn="l" fontAlgn="b"/>
                      <a:r>
                        <a:rPr lang="en-US" sz="1600" b="0" i="0" u="none" strike="noStrike" dirty="0">
                          <a:solidFill>
                            <a:srgbClr val="000000"/>
                          </a:solidFill>
                          <a:effectLst/>
                          <a:latin typeface="Calibri" panose="020F0502020204030204" pitchFamily="34" charset="0"/>
                        </a:rPr>
                        <a:t>Margaret Pepe, Jackie Dahlgren</a:t>
                      </a: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Fred Hutchinson CC</a:t>
                      </a: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8566">
                <a:tc>
                  <a:txBody>
                    <a:bodyPr/>
                    <a:lstStyle/>
                    <a:p>
                      <a:pPr algn="l" fontAlgn="b"/>
                      <a:r>
                        <a:rPr lang="en-US" sz="1600" b="0" i="0" u="none" strike="noStrike">
                          <a:solidFill>
                            <a:srgbClr val="000000"/>
                          </a:solidFill>
                          <a:effectLst/>
                          <a:latin typeface="Calibri" panose="020F0502020204030204" pitchFamily="34" charset="0"/>
                        </a:rPr>
                        <a:t> </a:t>
                      </a: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a:t>
                      </a: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3743">
                <a:tc>
                  <a:txBody>
                    <a:bodyPr/>
                    <a:lstStyle/>
                    <a:p>
                      <a:pPr algn="l" fontAlgn="b"/>
                      <a:r>
                        <a:rPr lang="en-US" sz="2000" b="1" i="0" u="none" strike="noStrike" dirty="0">
                          <a:solidFill>
                            <a:srgbClr val="FF0000"/>
                          </a:solidFill>
                          <a:effectLst/>
                          <a:latin typeface="Calibri" panose="020F0502020204030204" pitchFamily="34" charset="0"/>
                        </a:rPr>
                        <a:t>Program Officers</a:t>
                      </a: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a:t>
                      </a: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8566">
                <a:tc>
                  <a:txBody>
                    <a:bodyPr/>
                    <a:lstStyle/>
                    <a:p>
                      <a:pPr algn="l" fontAlgn="b"/>
                      <a:r>
                        <a:rPr lang="en-US" sz="1600" b="0" i="0" u="none" strike="noStrike" dirty="0">
                          <a:solidFill>
                            <a:srgbClr val="000000"/>
                          </a:solidFill>
                          <a:effectLst/>
                          <a:latin typeface="Calibri" panose="020F0502020204030204" pitchFamily="34" charset="0"/>
                        </a:rPr>
                        <a:t>Lynn </a:t>
                      </a:r>
                      <a:r>
                        <a:rPr lang="en-US" sz="1600" b="0" i="0" u="none" strike="noStrike" dirty="0" err="1" smtClean="0">
                          <a:solidFill>
                            <a:srgbClr val="000000"/>
                          </a:solidFill>
                          <a:effectLst/>
                          <a:latin typeface="Calibri" panose="020F0502020204030204" pitchFamily="34" charset="0"/>
                        </a:rPr>
                        <a:t>Sorbara</a:t>
                      </a:r>
                      <a:endParaRPr lang="en-US" sz="1600" b="0" i="0" u="none" strike="noStrike" dirty="0">
                        <a:solidFill>
                          <a:srgbClr val="000000"/>
                        </a:solidFill>
                        <a:effectLst/>
                        <a:latin typeface="Calibri" panose="020F0502020204030204" pitchFamily="34" charset="0"/>
                      </a:endParaRP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NCI DCP</a:t>
                      </a: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8566">
                <a:tc>
                  <a:txBody>
                    <a:bodyPr/>
                    <a:lstStyle/>
                    <a:p>
                      <a:pPr algn="l" fontAlgn="b"/>
                      <a:r>
                        <a:rPr lang="en-US" sz="1600" b="0" i="0" u="none" strike="noStrike" dirty="0">
                          <a:solidFill>
                            <a:srgbClr val="000000"/>
                          </a:solidFill>
                          <a:effectLst/>
                          <a:latin typeface="Calibri" panose="020F0502020204030204" pitchFamily="34" charset="0"/>
                        </a:rPr>
                        <a:t>Karl Krueger</a:t>
                      </a: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NCI DCP</a:t>
                      </a:r>
                    </a:p>
                  </a:txBody>
                  <a:tcPr marL="9606" marR="9606" marT="9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4" name="Picture 3"/>
          <p:cNvPicPr>
            <a:picLocks noChangeAspect="1"/>
          </p:cNvPicPr>
          <p:nvPr/>
        </p:nvPicPr>
        <p:blipFill>
          <a:blip r:embed="rId3"/>
          <a:stretch>
            <a:fillRect/>
          </a:stretch>
        </p:blipFill>
        <p:spPr>
          <a:xfrm>
            <a:off x="8305800" y="152400"/>
            <a:ext cx="533459" cy="533459"/>
          </a:xfrm>
          <a:prstGeom prst="rect">
            <a:avLst/>
          </a:prstGeom>
        </p:spPr>
      </p:pic>
    </p:spTree>
    <p:extLst>
      <p:ext uri="{BB962C8B-B14F-4D97-AF65-F5344CB8AC3E}">
        <p14:creationId xmlns:p14="http://schemas.microsoft.com/office/powerpoint/2010/main" val="2543451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a:t>
            </a:r>
            <a:r>
              <a:rPr lang="en-US" dirty="0" smtClean="0"/>
              <a:t>pearls for </a:t>
            </a:r>
            <a:r>
              <a:rPr lang="en-US" dirty="0" smtClean="0"/>
              <a:t>Team Science</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Relevant clinical questions, group decision</a:t>
            </a:r>
          </a:p>
          <a:p>
            <a:pPr marL="514350" indent="-514350">
              <a:buFont typeface="+mj-lt"/>
              <a:buAutoNum type="arabicPeriod"/>
            </a:pPr>
            <a:r>
              <a:rPr lang="en-US" dirty="0" smtClean="0"/>
              <a:t>Careful design and power, support from DMCC</a:t>
            </a:r>
          </a:p>
          <a:p>
            <a:pPr marL="514350" indent="-514350">
              <a:buFont typeface="+mj-lt"/>
              <a:buAutoNum type="arabicPeriod"/>
            </a:pPr>
            <a:r>
              <a:rPr lang="en-US" dirty="0" smtClean="0"/>
              <a:t>Shared </a:t>
            </a:r>
            <a:r>
              <a:rPr lang="en-US" dirty="0" err="1" smtClean="0"/>
              <a:t>biospecimens</a:t>
            </a:r>
            <a:r>
              <a:rPr lang="en-US" dirty="0" smtClean="0"/>
              <a:t>, </a:t>
            </a:r>
            <a:r>
              <a:rPr lang="en-US" dirty="0"/>
              <a:t>clinical, imaging, </a:t>
            </a:r>
            <a:r>
              <a:rPr lang="en-US" dirty="0" smtClean="0"/>
              <a:t>biological with MTAs, IRBs, Databases VSIMS</a:t>
            </a:r>
          </a:p>
          <a:p>
            <a:pPr marL="514350" indent="-514350">
              <a:buFont typeface="+mj-lt"/>
              <a:buAutoNum type="arabicPeriod"/>
            </a:pPr>
            <a:r>
              <a:rPr lang="en-US" dirty="0" smtClean="0"/>
              <a:t>Shared Data, publication policy</a:t>
            </a:r>
          </a:p>
          <a:p>
            <a:pPr marL="514350" indent="-514350">
              <a:buFont typeface="+mj-lt"/>
              <a:buAutoNum type="arabicPeriod"/>
            </a:pPr>
            <a:r>
              <a:rPr lang="en-US" dirty="0" smtClean="0"/>
              <a:t>Collaboration with outside investigators via set-aside funds and associate memberships</a:t>
            </a:r>
          </a:p>
          <a:p>
            <a:endParaRPr lang="en-US" dirty="0"/>
          </a:p>
        </p:txBody>
      </p:sp>
    </p:spTree>
    <p:extLst>
      <p:ext uri="{BB962C8B-B14F-4D97-AF65-F5344CB8AC3E}">
        <p14:creationId xmlns:p14="http://schemas.microsoft.com/office/powerpoint/2010/main" val="25847774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5181600" y="2895600"/>
            <a:ext cx="1219200" cy="838200"/>
          </a:xfrm>
          <a:prstGeom prst="rect">
            <a:avLst/>
          </a:prstGeom>
          <a:solidFill>
            <a:srgbClr val="FFFF00"/>
          </a:solidFill>
          <a:ln>
            <a:noFill/>
          </a:ln>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600" dirty="0">
                <a:latin typeface="Helvetica" panose="020B0604020202020204" pitchFamily="34" charset="0"/>
                <a:cs typeface="Helvetica" panose="020B0604020202020204" pitchFamily="34" charset="0"/>
              </a:rPr>
              <a:t>Diagnostic</a:t>
            </a:r>
          </a:p>
          <a:p>
            <a:pPr algn="ctr" eaLnBrk="1" hangingPunct="1">
              <a:spcBef>
                <a:spcPct val="0"/>
              </a:spcBef>
              <a:buFontTx/>
              <a:buNone/>
            </a:pPr>
            <a:r>
              <a:rPr lang="en-US" altLang="en-US" sz="1600" dirty="0">
                <a:latin typeface="Helvetica" panose="020B0604020202020204" pitchFamily="34" charset="0"/>
                <a:cs typeface="Helvetica" panose="020B0604020202020204" pitchFamily="34" charset="0"/>
              </a:rPr>
              <a:t>BM</a:t>
            </a:r>
          </a:p>
        </p:txBody>
      </p:sp>
      <p:sp>
        <p:nvSpPr>
          <p:cNvPr id="6147" name="Rectangle 3"/>
          <p:cNvSpPr>
            <a:spLocks noChangeArrowheads="1"/>
          </p:cNvSpPr>
          <p:nvPr/>
        </p:nvSpPr>
        <p:spPr bwMode="auto">
          <a:xfrm>
            <a:off x="762000" y="2895600"/>
            <a:ext cx="4419600" cy="838200"/>
          </a:xfrm>
          <a:prstGeom prst="rect">
            <a:avLst/>
          </a:prstGeom>
          <a:gradFill rotWithShape="1">
            <a:gsLst>
              <a:gs pos="0">
                <a:srgbClr val="FFF1F1"/>
              </a:gs>
              <a:gs pos="100000">
                <a:srgbClr val="FF999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dirty="0">
                <a:latin typeface="Helvetica" panose="020B0604020202020204" pitchFamily="34" charset="0"/>
                <a:cs typeface="Helvetica" panose="020B0604020202020204" pitchFamily="34" charset="0"/>
              </a:rPr>
              <a:t>BM of risk</a:t>
            </a:r>
          </a:p>
        </p:txBody>
      </p:sp>
      <p:sp>
        <p:nvSpPr>
          <p:cNvPr id="6148" name="Rectangle 4"/>
          <p:cNvSpPr>
            <a:spLocks noChangeArrowheads="1"/>
          </p:cNvSpPr>
          <p:nvPr/>
        </p:nvSpPr>
        <p:spPr bwMode="auto">
          <a:xfrm rot="-5400000">
            <a:off x="6129337" y="3243263"/>
            <a:ext cx="847725" cy="152400"/>
          </a:xfrm>
          <a:prstGeom prst="rect">
            <a:avLst/>
          </a:prstGeom>
          <a:solidFill>
            <a:srgbClr val="FFFF00"/>
          </a:solidFill>
          <a:ln>
            <a:noFill/>
          </a:ln>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en-US" sz="1100" dirty="0">
              <a:latin typeface="Helvetica" panose="020B0604020202020204" pitchFamily="34" charset="0"/>
              <a:cs typeface="Helvetica" panose="020B0604020202020204" pitchFamily="34" charset="0"/>
            </a:endParaRPr>
          </a:p>
        </p:txBody>
      </p:sp>
      <p:sp>
        <p:nvSpPr>
          <p:cNvPr id="6149" name="Line 5"/>
          <p:cNvSpPr>
            <a:spLocks noChangeShapeType="1"/>
          </p:cNvSpPr>
          <p:nvPr/>
        </p:nvSpPr>
        <p:spPr bwMode="auto">
          <a:xfrm>
            <a:off x="762000" y="2743200"/>
            <a:ext cx="43434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latin typeface="Helvetica" panose="020B0604020202020204" pitchFamily="34" charset="0"/>
              <a:cs typeface="Helvetica" panose="020B0604020202020204" pitchFamily="34" charset="0"/>
            </a:endParaRPr>
          </a:p>
        </p:txBody>
      </p:sp>
      <p:sp>
        <p:nvSpPr>
          <p:cNvPr id="6150" name="Text Box 6"/>
          <p:cNvSpPr txBox="1">
            <a:spLocks noChangeArrowheads="1"/>
          </p:cNvSpPr>
          <p:nvPr/>
        </p:nvSpPr>
        <p:spPr bwMode="auto">
          <a:xfrm rot="-986082">
            <a:off x="1431925" y="2105025"/>
            <a:ext cx="14843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dirty="0">
                <a:latin typeface="Helvetica" panose="020B0604020202020204" pitchFamily="34" charset="0"/>
                <a:cs typeface="Helvetica" panose="020B0604020202020204" pitchFamily="34" charset="0"/>
              </a:rPr>
              <a:t>Disease </a:t>
            </a:r>
          </a:p>
          <a:p>
            <a:pPr eaLnBrk="1" hangingPunct="1">
              <a:spcBef>
                <a:spcPct val="0"/>
              </a:spcBef>
              <a:buFontTx/>
              <a:buNone/>
            </a:pPr>
            <a:r>
              <a:rPr lang="en-US" altLang="en-US" sz="1400" dirty="0">
                <a:latin typeface="Helvetica" panose="020B0604020202020204" pitchFamily="34" charset="0"/>
                <a:cs typeface="Helvetica" panose="020B0604020202020204" pitchFamily="34" charset="0"/>
              </a:rPr>
              <a:t>non-measurable</a:t>
            </a:r>
          </a:p>
        </p:txBody>
      </p:sp>
      <p:sp>
        <p:nvSpPr>
          <p:cNvPr id="6151" name="Line 7"/>
          <p:cNvSpPr>
            <a:spLocks noChangeShapeType="1"/>
          </p:cNvSpPr>
          <p:nvPr/>
        </p:nvSpPr>
        <p:spPr bwMode="auto">
          <a:xfrm>
            <a:off x="5257800" y="2743200"/>
            <a:ext cx="10668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latin typeface="Helvetica" panose="020B0604020202020204" pitchFamily="34" charset="0"/>
              <a:cs typeface="Helvetica" panose="020B0604020202020204" pitchFamily="34" charset="0"/>
            </a:endParaRPr>
          </a:p>
        </p:txBody>
      </p:sp>
      <p:sp>
        <p:nvSpPr>
          <p:cNvPr id="6152" name="Text Box 8"/>
          <p:cNvSpPr txBox="1">
            <a:spLocks noChangeArrowheads="1"/>
          </p:cNvSpPr>
          <p:nvPr/>
        </p:nvSpPr>
        <p:spPr bwMode="auto">
          <a:xfrm rot="-986082">
            <a:off x="5314950" y="2105025"/>
            <a:ext cx="8080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dirty="0">
                <a:latin typeface="Helvetica" panose="020B0604020202020204" pitchFamily="34" charset="0"/>
                <a:cs typeface="Helvetica" panose="020B0604020202020204" pitchFamily="34" charset="0"/>
              </a:rPr>
              <a:t>Lung </a:t>
            </a:r>
          </a:p>
          <a:p>
            <a:pPr eaLnBrk="1" hangingPunct="1">
              <a:spcBef>
                <a:spcPct val="0"/>
              </a:spcBef>
              <a:buFontTx/>
              <a:buNone/>
            </a:pPr>
            <a:r>
              <a:rPr lang="en-US" altLang="en-US" sz="1400" dirty="0">
                <a:latin typeface="Helvetica" panose="020B0604020202020204" pitchFamily="34" charset="0"/>
                <a:cs typeface="Helvetica" panose="020B0604020202020204" pitchFamily="34" charset="0"/>
              </a:rPr>
              <a:t>nodules</a:t>
            </a:r>
          </a:p>
        </p:txBody>
      </p:sp>
      <p:sp>
        <p:nvSpPr>
          <p:cNvPr id="6153" name="Line 9"/>
          <p:cNvSpPr>
            <a:spLocks noChangeShapeType="1"/>
          </p:cNvSpPr>
          <p:nvPr/>
        </p:nvSpPr>
        <p:spPr bwMode="auto">
          <a:xfrm>
            <a:off x="6553200" y="4276725"/>
            <a:ext cx="15240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latin typeface="Helvetica" panose="020B0604020202020204" pitchFamily="34" charset="0"/>
              <a:cs typeface="Helvetica" panose="020B0604020202020204" pitchFamily="34" charset="0"/>
            </a:endParaRPr>
          </a:p>
        </p:txBody>
      </p:sp>
      <p:sp>
        <p:nvSpPr>
          <p:cNvPr id="15370" name="Text Box 10"/>
          <p:cNvSpPr txBox="1">
            <a:spLocks noChangeArrowheads="1"/>
          </p:cNvSpPr>
          <p:nvPr/>
        </p:nvSpPr>
        <p:spPr bwMode="auto">
          <a:xfrm>
            <a:off x="2458765" y="4277380"/>
            <a:ext cx="2321469" cy="369332"/>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dirty="0">
                <a:ln>
                  <a:solidFill>
                    <a:srgbClr val="FF0000"/>
                  </a:solidFill>
                </a:ln>
                <a:latin typeface="Helvetica" panose="020B0604020202020204" pitchFamily="34" charset="0"/>
                <a:cs typeface="Helvetica" panose="020B0604020202020204" pitchFamily="34" charset="0"/>
              </a:rPr>
              <a:t>Screening programs</a:t>
            </a:r>
          </a:p>
        </p:txBody>
      </p:sp>
      <p:sp>
        <p:nvSpPr>
          <p:cNvPr id="6155" name="Line 15"/>
          <p:cNvSpPr>
            <a:spLocks noChangeShapeType="1"/>
          </p:cNvSpPr>
          <p:nvPr/>
        </p:nvSpPr>
        <p:spPr bwMode="auto">
          <a:xfrm flipV="1">
            <a:off x="5181600" y="2895600"/>
            <a:ext cx="0" cy="8382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dirty="0">
              <a:latin typeface="Helvetica" panose="020B0604020202020204" pitchFamily="34" charset="0"/>
              <a:cs typeface="Helvetica" panose="020B0604020202020204" pitchFamily="34" charset="0"/>
            </a:endParaRPr>
          </a:p>
        </p:txBody>
      </p:sp>
      <p:sp>
        <p:nvSpPr>
          <p:cNvPr id="6156" name="Rectangle 19"/>
          <p:cNvSpPr>
            <a:spLocks noChangeArrowheads="1"/>
          </p:cNvSpPr>
          <p:nvPr/>
        </p:nvSpPr>
        <p:spPr bwMode="auto">
          <a:xfrm>
            <a:off x="6705600" y="2895600"/>
            <a:ext cx="838200" cy="838200"/>
          </a:xfrm>
          <a:prstGeom prst="rect">
            <a:avLst/>
          </a:prstGeom>
          <a:gradFill rotWithShape="1">
            <a:gsLst>
              <a:gs pos="0">
                <a:srgbClr val="FFFFFF"/>
              </a:gs>
              <a:gs pos="100000">
                <a:srgbClr val="FF999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400" dirty="0">
                <a:latin typeface="Helvetica" panose="020B0604020202020204" pitchFamily="34" charset="0"/>
                <a:cs typeface="Helvetica" panose="020B0604020202020204" pitchFamily="34" charset="0"/>
              </a:rPr>
              <a:t>BM of </a:t>
            </a:r>
          </a:p>
          <a:p>
            <a:pPr algn="ctr" eaLnBrk="1" hangingPunct="1">
              <a:spcBef>
                <a:spcPct val="0"/>
              </a:spcBef>
              <a:buFontTx/>
              <a:buNone/>
            </a:pPr>
            <a:r>
              <a:rPr lang="en-US" altLang="en-US" sz="1400" dirty="0">
                <a:latin typeface="Helvetica" panose="020B0604020202020204" pitchFamily="34" charset="0"/>
                <a:cs typeface="Helvetica" panose="020B0604020202020204" pitchFamily="34" charset="0"/>
              </a:rPr>
              <a:t>Response</a:t>
            </a:r>
          </a:p>
        </p:txBody>
      </p:sp>
      <p:sp>
        <p:nvSpPr>
          <p:cNvPr id="3088" name="Rectangle 21"/>
          <p:cNvSpPr>
            <a:spLocks noGrp="1" noChangeArrowheads="1"/>
          </p:cNvSpPr>
          <p:nvPr>
            <p:ph type="title"/>
          </p:nvPr>
        </p:nvSpPr>
        <p:spPr>
          <a:xfrm>
            <a:off x="304800" y="59573"/>
            <a:ext cx="8534400" cy="884238"/>
          </a:xfrm>
        </p:spPr>
        <p:txBody>
          <a:bodyPr rtlCol="0">
            <a:normAutofit/>
          </a:bodyPr>
          <a:lstStyle/>
          <a:p>
            <a:pPr eaLnBrk="1" fontAlgn="auto" hangingPunct="1">
              <a:spcAft>
                <a:spcPts val="0"/>
              </a:spcAft>
              <a:defRPr/>
            </a:pPr>
            <a:r>
              <a:rPr lang="en-US" sz="3600" dirty="0" smtClean="0">
                <a:cs typeface="Helvetica" panose="020B0604020202020204" pitchFamily="34" charset="0"/>
              </a:rPr>
              <a:t>The Challenges of Early Detection</a:t>
            </a:r>
          </a:p>
        </p:txBody>
      </p:sp>
      <p:sp>
        <p:nvSpPr>
          <p:cNvPr id="6159" name="Rectangle 19"/>
          <p:cNvSpPr>
            <a:spLocks noChangeArrowheads="1"/>
          </p:cNvSpPr>
          <p:nvPr/>
        </p:nvSpPr>
        <p:spPr bwMode="auto">
          <a:xfrm>
            <a:off x="7543800" y="2895600"/>
            <a:ext cx="304800" cy="838200"/>
          </a:xfrm>
          <a:prstGeom prst="rect">
            <a:avLst/>
          </a:prstGeom>
          <a:gradFill rotWithShape="1">
            <a:gsLst>
              <a:gs pos="0">
                <a:srgbClr val="FFFFFF"/>
              </a:gs>
              <a:gs pos="100000">
                <a:srgbClr val="FF999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dirty="0">
                <a:latin typeface="Helvetica" panose="020B0604020202020204" pitchFamily="34" charset="0"/>
                <a:cs typeface="Helvetica" panose="020B0604020202020204" pitchFamily="34" charset="0"/>
              </a:rPr>
              <a:t> </a:t>
            </a:r>
          </a:p>
          <a:p>
            <a:pPr algn="ctr" eaLnBrk="1" hangingPunct="1">
              <a:spcBef>
                <a:spcPct val="0"/>
              </a:spcBef>
              <a:buFontTx/>
              <a:buNone/>
            </a:pPr>
            <a:endParaRPr lang="en-US" altLang="en-US" sz="1800" dirty="0">
              <a:latin typeface="Helvetica" panose="020B0604020202020204" pitchFamily="34" charset="0"/>
              <a:cs typeface="Helvetica" panose="020B0604020202020204" pitchFamily="34" charset="0"/>
            </a:endParaRPr>
          </a:p>
        </p:txBody>
      </p:sp>
      <p:sp>
        <p:nvSpPr>
          <p:cNvPr id="6160" name="Rectangle 2"/>
          <p:cNvSpPr>
            <a:spLocks noChangeArrowheads="1"/>
          </p:cNvSpPr>
          <p:nvPr/>
        </p:nvSpPr>
        <p:spPr bwMode="auto">
          <a:xfrm>
            <a:off x="7883525" y="2895600"/>
            <a:ext cx="269875" cy="838200"/>
          </a:xfrm>
          <a:prstGeom prst="rect">
            <a:avLst/>
          </a:prstGeom>
          <a:solidFill>
            <a:srgbClr val="FF99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en-US" sz="1800" dirty="0">
              <a:latin typeface="Helvetica" panose="020B0604020202020204" pitchFamily="34" charset="0"/>
              <a:cs typeface="Helvetica" panose="020B0604020202020204" pitchFamily="34" charset="0"/>
            </a:endParaRPr>
          </a:p>
        </p:txBody>
      </p:sp>
      <p:sp>
        <p:nvSpPr>
          <p:cNvPr id="6161" name="Text Box 8"/>
          <p:cNvSpPr txBox="1">
            <a:spLocks noChangeArrowheads="1"/>
          </p:cNvSpPr>
          <p:nvPr/>
        </p:nvSpPr>
        <p:spPr bwMode="auto">
          <a:xfrm rot="-986082">
            <a:off x="6767513" y="2357438"/>
            <a:ext cx="1136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dirty="0">
                <a:latin typeface="Helvetica" panose="020B0604020202020204" pitchFamily="34" charset="0"/>
                <a:cs typeface="Helvetica" panose="020B0604020202020204" pitchFamily="34" charset="0"/>
              </a:rPr>
              <a:t>Recurrence</a:t>
            </a:r>
          </a:p>
        </p:txBody>
      </p:sp>
      <p:sp>
        <p:nvSpPr>
          <p:cNvPr id="6162" name="Text Box 8"/>
          <p:cNvSpPr txBox="1">
            <a:spLocks noChangeArrowheads="1"/>
          </p:cNvSpPr>
          <p:nvPr/>
        </p:nvSpPr>
        <p:spPr bwMode="auto">
          <a:xfrm rot="-986082">
            <a:off x="7645400" y="2354263"/>
            <a:ext cx="908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dirty="0">
                <a:latin typeface="Helvetica" panose="020B0604020202020204" pitchFamily="34" charset="0"/>
                <a:cs typeface="Helvetica" panose="020B0604020202020204" pitchFamily="34" charset="0"/>
              </a:rPr>
              <a:t>Behavior</a:t>
            </a:r>
          </a:p>
        </p:txBody>
      </p:sp>
      <p:sp>
        <p:nvSpPr>
          <p:cNvPr id="6163" name="Text Box 8"/>
          <p:cNvSpPr txBox="1">
            <a:spLocks noChangeArrowheads="1"/>
          </p:cNvSpPr>
          <p:nvPr/>
        </p:nvSpPr>
        <p:spPr bwMode="auto">
          <a:xfrm rot="-5400000">
            <a:off x="6035255" y="2157511"/>
            <a:ext cx="10390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b="1" dirty="0">
                <a:latin typeface="Helvetica" panose="020B0604020202020204" pitchFamily="34" charset="0"/>
                <a:cs typeface="Helvetica" panose="020B0604020202020204" pitchFamily="34" charset="0"/>
              </a:rPr>
              <a:t>Diagnosis</a:t>
            </a:r>
          </a:p>
        </p:txBody>
      </p:sp>
      <p:sp>
        <p:nvSpPr>
          <p:cNvPr id="6164" name="Line 9"/>
          <p:cNvSpPr>
            <a:spLocks noChangeShapeType="1"/>
          </p:cNvSpPr>
          <p:nvPr/>
        </p:nvSpPr>
        <p:spPr bwMode="auto">
          <a:xfrm>
            <a:off x="762000" y="4276725"/>
            <a:ext cx="57150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latin typeface="Helvetica" panose="020B0604020202020204" pitchFamily="34" charset="0"/>
              <a:cs typeface="Helvetica" panose="020B0604020202020204" pitchFamily="34" charset="0"/>
            </a:endParaRPr>
          </a:p>
        </p:txBody>
      </p:sp>
      <p:sp>
        <p:nvSpPr>
          <p:cNvPr id="23" name="Text Box 10"/>
          <p:cNvSpPr txBox="1">
            <a:spLocks noChangeArrowheads="1"/>
          </p:cNvSpPr>
          <p:nvPr/>
        </p:nvSpPr>
        <p:spPr bwMode="auto">
          <a:xfrm>
            <a:off x="6747132" y="4277380"/>
            <a:ext cx="1218602" cy="307777"/>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sz="1400" dirty="0">
                <a:ln>
                  <a:solidFill>
                    <a:srgbClr val="FF0000"/>
                  </a:solidFill>
                </a:ln>
                <a:latin typeface="Helvetica" panose="020B0604020202020204" pitchFamily="34" charset="0"/>
                <a:cs typeface="Helvetica" panose="020B0604020202020204" pitchFamily="34" charset="0"/>
              </a:rPr>
              <a:t>Therapeutics</a:t>
            </a:r>
          </a:p>
        </p:txBody>
      </p:sp>
      <p:sp>
        <p:nvSpPr>
          <p:cNvPr id="6166" name="Line 7"/>
          <p:cNvSpPr>
            <a:spLocks noChangeShapeType="1"/>
          </p:cNvSpPr>
          <p:nvPr/>
        </p:nvSpPr>
        <p:spPr bwMode="auto">
          <a:xfrm>
            <a:off x="6629400" y="2743200"/>
            <a:ext cx="8382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latin typeface="Helvetica" panose="020B0604020202020204" pitchFamily="34" charset="0"/>
              <a:cs typeface="Helvetica" panose="020B0604020202020204" pitchFamily="34" charset="0"/>
            </a:endParaRPr>
          </a:p>
        </p:txBody>
      </p:sp>
      <p:sp>
        <p:nvSpPr>
          <p:cNvPr id="6167" name="Line 7"/>
          <p:cNvSpPr>
            <a:spLocks noChangeShapeType="1"/>
          </p:cNvSpPr>
          <p:nvPr/>
        </p:nvSpPr>
        <p:spPr bwMode="auto">
          <a:xfrm>
            <a:off x="7543800" y="2743200"/>
            <a:ext cx="6096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latin typeface="Helvetica" panose="020B0604020202020204" pitchFamily="34" charset="0"/>
              <a:cs typeface="Helvetica" panose="020B0604020202020204" pitchFamily="34" charset="0"/>
            </a:endParaRPr>
          </a:p>
        </p:txBody>
      </p:sp>
      <p:sp>
        <p:nvSpPr>
          <p:cNvPr id="6168" name="Rectangle 2"/>
          <p:cNvSpPr>
            <a:spLocks noChangeArrowheads="1"/>
          </p:cNvSpPr>
          <p:nvPr/>
        </p:nvSpPr>
        <p:spPr bwMode="auto">
          <a:xfrm>
            <a:off x="8153400" y="2895600"/>
            <a:ext cx="46038" cy="838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en-US" sz="1800" dirty="0">
              <a:latin typeface="Helvetica" panose="020B0604020202020204" pitchFamily="34" charset="0"/>
              <a:cs typeface="Helvetica" panose="020B0604020202020204" pitchFamily="34" charset="0"/>
            </a:endParaRPr>
          </a:p>
        </p:txBody>
      </p:sp>
      <p:sp>
        <p:nvSpPr>
          <p:cNvPr id="6169" name="Line 15"/>
          <p:cNvSpPr>
            <a:spLocks noChangeShapeType="1"/>
          </p:cNvSpPr>
          <p:nvPr/>
        </p:nvSpPr>
        <p:spPr bwMode="auto">
          <a:xfrm flipV="1">
            <a:off x="6400800" y="2895600"/>
            <a:ext cx="0" cy="8382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dirty="0">
              <a:latin typeface="Helvetica" panose="020B0604020202020204" pitchFamily="34" charset="0"/>
              <a:cs typeface="Helvetica" panose="020B0604020202020204" pitchFamily="34" charset="0"/>
            </a:endParaRPr>
          </a:p>
        </p:txBody>
      </p:sp>
      <p:grpSp>
        <p:nvGrpSpPr>
          <p:cNvPr id="3" name="Group 2"/>
          <p:cNvGrpSpPr/>
          <p:nvPr/>
        </p:nvGrpSpPr>
        <p:grpSpPr>
          <a:xfrm>
            <a:off x="2933700" y="3835400"/>
            <a:ext cx="5118100" cy="355600"/>
            <a:chOff x="2933700" y="3835400"/>
            <a:chExt cx="5118100" cy="355600"/>
          </a:xfrm>
        </p:grpSpPr>
        <p:grpSp>
          <p:nvGrpSpPr>
            <p:cNvPr id="6170" name="Group 2"/>
            <p:cNvGrpSpPr>
              <a:grpSpLocks/>
            </p:cNvGrpSpPr>
            <p:nvPr/>
          </p:nvGrpSpPr>
          <p:grpSpPr bwMode="auto">
            <a:xfrm>
              <a:off x="5381625" y="3835400"/>
              <a:ext cx="2670175" cy="355600"/>
              <a:chOff x="5382260" y="3581400"/>
              <a:chExt cx="2669540" cy="355600"/>
            </a:xfrm>
          </p:grpSpPr>
          <p:sp>
            <p:nvSpPr>
              <p:cNvPr id="2" name="Oval 1"/>
              <p:cNvSpPr/>
              <p:nvPr/>
            </p:nvSpPr>
            <p:spPr>
              <a:xfrm>
                <a:off x="5382260" y="3736975"/>
                <a:ext cx="46027" cy="444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Helvetica" panose="020B0604020202020204" pitchFamily="34" charset="0"/>
                  <a:cs typeface="Helvetica" panose="020B0604020202020204" pitchFamily="34" charset="0"/>
                </a:endParaRPr>
              </a:p>
            </p:txBody>
          </p:sp>
          <p:sp>
            <p:nvSpPr>
              <p:cNvPr id="26" name="Oval 25"/>
              <p:cNvSpPr/>
              <p:nvPr/>
            </p:nvSpPr>
            <p:spPr>
              <a:xfrm>
                <a:off x="5671116" y="3698875"/>
                <a:ext cx="122209" cy="1206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Helvetica" panose="020B0604020202020204" pitchFamily="34" charset="0"/>
                  <a:cs typeface="Helvetica" panose="020B0604020202020204" pitchFamily="34" charset="0"/>
                </a:endParaRPr>
              </a:p>
            </p:txBody>
          </p:sp>
          <p:sp>
            <p:nvSpPr>
              <p:cNvPr id="27" name="Oval 26"/>
              <p:cNvSpPr/>
              <p:nvPr/>
            </p:nvSpPr>
            <p:spPr>
              <a:xfrm>
                <a:off x="6426587" y="3644900"/>
                <a:ext cx="22854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Helvetica" panose="020B0604020202020204" pitchFamily="34" charset="0"/>
                  <a:cs typeface="Helvetica" panose="020B0604020202020204" pitchFamily="34" charset="0"/>
                </a:endParaRPr>
              </a:p>
            </p:txBody>
          </p:sp>
          <p:sp>
            <p:nvSpPr>
              <p:cNvPr id="28" name="Oval 27"/>
              <p:cNvSpPr/>
              <p:nvPr/>
            </p:nvSpPr>
            <p:spPr>
              <a:xfrm>
                <a:off x="7112223" y="3602038"/>
                <a:ext cx="312664" cy="3143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Helvetica" panose="020B0604020202020204" pitchFamily="34" charset="0"/>
                  <a:cs typeface="Helvetica" panose="020B0604020202020204" pitchFamily="34" charset="0"/>
                </a:endParaRPr>
              </a:p>
            </p:txBody>
          </p:sp>
          <p:sp>
            <p:nvSpPr>
              <p:cNvPr id="30" name="Oval 29"/>
              <p:cNvSpPr/>
              <p:nvPr/>
            </p:nvSpPr>
            <p:spPr>
              <a:xfrm>
                <a:off x="7696285" y="3581400"/>
                <a:ext cx="355515" cy="355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Helvetica" panose="020B0604020202020204" pitchFamily="34" charset="0"/>
                  <a:cs typeface="Helvetica" panose="020B0604020202020204" pitchFamily="34" charset="0"/>
                </a:endParaRPr>
              </a:p>
            </p:txBody>
          </p:sp>
          <p:sp>
            <p:nvSpPr>
              <p:cNvPr id="31" name="Oval 30"/>
              <p:cNvSpPr/>
              <p:nvPr/>
            </p:nvSpPr>
            <p:spPr>
              <a:xfrm>
                <a:off x="6083768" y="3675063"/>
                <a:ext cx="168235" cy="1682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Helvetica" panose="020B0604020202020204" pitchFamily="34" charset="0"/>
                  <a:cs typeface="Helvetica" panose="020B0604020202020204" pitchFamily="34" charset="0"/>
                </a:endParaRPr>
              </a:p>
            </p:txBody>
          </p:sp>
          <p:sp>
            <p:nvSpPr>
              <p:cNvPr id="32" name="Oval 31"/>
              <p:cNvSpPr/>
              <p:nvPr/>
            </p:nvSpPr>
            <p:spPr>
              <a:xfrm>
                <a:off x="6782102" y="3675063"/>
                <a:ext cx="166648" cy="1682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Helvetica" panose="020B0604020202020204" pitchFamily="34" charset="0"/>
                  <a:cs typeface="Helvetica" panose="020B0604020202020204" pitchFamily="34" charset="0"/>
                </a:endParaRPr>
              </a:p>
            </p:txBody>
          </p:sp>
        </p:grpSp>
        <p:cxnSp>
          <p:nvCxnSpPr>
            <p:cNvPr id="5" name="Straight Arrow Connector 4"/>
            <p:cNvCxnSpPr/>
            <p:nvPr/>
          </p:nvCxnSpPr>
          <p:spPr>
            <a:xfrm>
              <a:off x="2933700" y="4035425"/>
              <a:ext cx="2247900" cy="0"/>
            </a:xfrm>
            <a:prstGeom prst="straightConnector1">
              <a:avLst/>
            </a:prstGeom>
            <a:ln>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5723" y="5562600"/>
            <a:ext cx="725487"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C41AA536-82D0-064B-B25A-213BFFE66E5A}" type="slidenum">
              <a:rPr lang="en-US" smtClean="0"/>
              <a:pPr/>
              <a:t>4</a:t>
            </a:fld>
            <a:endParaRPr lang="en-US"/>
          </a:p>
        </p:txBody>
      </p:sp>
    </p:spTree>
    <p:extLst>
      <p:ext uri="{BB962C8B-B14F-4D97-AF65-F5344CB8AC3E}">
        <p14:creationId xmlns:p14="http://schemas.microsoft.com/office/powerpoint/2010/main" val="2447714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8" name="Rectangle 21"/>
          <p:cNvSpPr>
            <a:spLocks noGrp="1" noChangeArrowheads="1"/>
          </p:cNvSpPr>
          <p:nvPr>
            <p:ph type="title"/>
          </p:nvPr>
        </p:nvSpPr>
        <p:spPr>
          <a:xfrm>
            <a:off x="457200" y="105939"/>
            <a:ext cx="8229600" cy="884238"/>
          </a:xfrm>
        </p:spPr>
        <p:txBody>
          <a:bodyPr vert="horz" lIns="91440" tIns="45720" rIns="91440" bIns="45720" rtlCol="0" anchor="ctr" anchorCtr="0">
            <a:normAutofit/>
          </a:bodyPr>
          <a:lstStyle/>
          <a:p>
            <a:pPr defTabSz="914400">
              <a:lnSpc>
                <a:spcPts val="3000"/>
              </a:lnSpc>
            </a:pPr>
            <a:r>
              <a:rPr lang="en-US" altLang="en-US" sz="3600" b="1" dirty="0" smtClean="0">
                <a:solidFill>
                  <a:srgbClr val="800000"/>
                </a:solidFill>
                <a:latin typeface="+mj-lt"/>
                <a:cs typeface="Arial"/>
              </a:rPr>
              <a:t>EDRN Lung collaborative group</a:t>
            </a:r>
            <a:endParaRPr lang="en-US" altLang="en-US" sz="3600" b="1" dirty="0">
              <a:solidFill>
                <a:srgbClr val="800000"/>
              </a:solidFill>
              <a:latin typeface="+mj-lt"/>
              <a:cs typeface="Arial"/>
            </a:endParaRPr>
          </a:p>
        </p:txBody>
      </p:sp>
      <p:grpSp>
        <p:nvGrpSpPr>
          <p:cNvPr id="4" name="Group 3"/>
          <p:cNvGrpSpPr/>
          <p:nvPr/>
        </p:nvGrpSpPr>
        <p:grpSpPr>
          <a:xfrm>
            <a:off x="730785" y="2109060"/>
            <a:ext cx="7437438" cy="1252836"/>
            <a:chOff x="762000" y="2709564"/>
            <a:chExt cx="7437438" cy="1252836"/>
          </a:xfrm>
        </p:grpSpPr>
        <p:sp>
          <p:nvSpPr>
            <p:cNvPr id="57346" name="Rectangle 2"/>
            <p:cNvSpPr>
              <a:spLocks noChangeArrowheads="1"/>
            </p:cNvSpPr>
            <p:nvPr/>
          </p:nvSpPr>
          <p:spPr bwMode="auto">
            <a:xfrm>
              <a:off x="5181600" y="2895600"/>
              <a:ext cx="1219200" cy="838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sz="1600" dirty="0" smtClean="0">
                  <a:latin typeface="Comic Sans MS" pitchFamily="66" charset="0"/>
                </a:rPr>
                <a:t>Early </a:t>
              </a:r>
            </a:p>
            <a:p>
              <a:pPr algn="ctr" eaLnBrk="1" hangingPunct="1"/>
              <a:r>
                <a:rPr lang="en-US" altLang="en-US" sz="1600" dirty="0" smtClean="0">
                  <a:latin typeface="Comic Sans MS" pitchFamily="66" charset="0"/>
                </a:rPr>
                <a:t>Diagnosis</a:t>
              </a:r>
              <a:endParaRPr lang="en-US" altLang="en-US" sz="1600" dirty="0">
                <a:latin typeface="Comic Sans MS" pitchFamily="66" charset="0"/>
              </a:endParaRPr>
            </a:p>
          </p:txBody>
        </p:sp>
        <p:sp>
          <p:nvSpPr>
            <p:cNvPr id="57347" name="Rectangle 3"/>
            <p:cNvSpPr>
              <a:spLocks noChangeArrowheads="1"/>
            </p:cNvSpPr>
            <p:nvPr/>
          </p:nvSpPr>
          <p:spPr bwMode="auto">
            <a:xfrm>
              <a:off x="762000" y="2895600"/>
              <a:ext cx="4419600" cy="838200"/>
            </a:xfrm>
            <a:prstGeom prst="rect">
              <a:avLst/>
            </a:prstGeom>
            <a:gradFill rotWithShape="1">
              <a:gsLst>
                <a:gs pos="0">
                  <a:srgbClr val="FFF1F1"/>
                </a:gs>
                <a:gs pos="100000">
                  <a:srgbClr val="FF999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dirty="0">
                  <a:latin typeface="Comic Sans MS" pitchFamily="66" charset="0"/>
                </a:rPr>
                <a:t>R</a:t>
              </a:r>
              <a:r>
                <a:rPr lang="en-US" altLang="en-US" dirty="0" smtClean="0">
                  <a:latin typeface="Comic Sans MS" pitchFamily="66" charset="0"/>
                </a:rPr>
                <a:t>isk</a:t>
              </a:r>
              <a:endParaRPr lang="en-US" altLang="en-US" dirty="0">
                <a:latin typeface="Comic Sans MS" pitchFamily="66" charset="0"/>
              </a:endParaRPr>
            </a:p>
          </p:txBody>
        </p:sp>
        <p:sp>
          <p:nvSpPr>
            <p:cNvPr id="57348" name="Rectangle 4"/>
            <p:cNvSpPr>
              <a:spLocks noChangeArrowheads="1"/>
            </p:cNvSpPr>
            <p:nvPr/>
          </p:nvSpPr>
          <p:spPr bwMode="auto">
            <a:xfrm rot="-5400000">
              <a:off x="6116637" y="3243263"/>
              <a:ext cx="847725" cy="152400"/>
            </a:xfrm>
            <a:prstGeom prst="rect">
              <a:avLst/>
            </a:prstGeom>
            <a:solidFill>
              <a:srgbClr val="FFFF00"/>
            </a:solidFill>
            <a:ln w="12700">
              <a:solidFill>
                <a:srgbClr val="FF0000"/>
              </a:solidFill>
              <a:miter lim="800000"/>
              <a:headEnd/>
              <a:tailEnd/>
            </a:ln>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altLang="en-US" sz="1100">
                <a:latin typeface="Comic Sans MS" pitchFamily="66" charset="0"/>
              </a:endParaRPr>
            </a:p>
          </p:txBody>
        </p:sp>
        <p:sp>
          <p:nvSpPr>
            <p:cNvPr id="57349" name="Line 5"/>
            <p:cNvSpPr>
              <a:spLocks noChangeShapeType="1"/>
            </p:cNvSpPr>
            <p:nvPr/>
          </p:nvSpPr>
          <p:spPr bwMode="auto">
            <a:xfrm>
              <a:off x="762000" y="2743200"/>
              <a:ext cx="43434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51" name="Line 7"/>
            <p:cNvSpPr>
              <a:spLocks noChangeShapeType="1"/>
            </p:cNvSpPr>
            <p:nvPr/>
          </p:nvSpPr>
          <p:spPr bwMode="auto">
            <a:xfrm>
              <a:off x="5257800" y="2743200"/>
              <a:ext cx="10668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53" name="Line 9"/>
            <p:cNvSpPr>
              <a:spLocks noChangeShapeType="1"/>
            </p:cNvSpPr>
            <p:nvPr/>
          </p:nvSpPr>
          <p:spPr bwMode="auto">
            <a:xfrm>
              <a:off x="6553200" y="3962400"/>
              <a:ext cx="15240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55" name="Line 15"/>
            <p:cNvSpPr>
              <a:spLocks noChangeShapeType="1"/>
            </p:cNvSpPr>
            <p:nvPr/>
          </p:nvSpPr>
          <p:spPr bwMode="auto">
            <a:xfrm flipV="1">
              <a:off x="5181600" y="2895600"/>
              <a:ext cx="0" cy="8382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7356" name="Rectangle 19"/>
            <p:cNvSpPr>
              <a:spLocks noChangeArrowheads="1"/>
            </p:cNvSpPr>
            <p:nvPr/>
          </p:nvSpPr>
          <p:spPr bwMode="auto">
            <a:xfrm>
              <a:off x="6705600" y="2895600"/>
              <a:ext cx="838200" cy="838200"/>
            </a:xfrm>
            <a:prstGeom prst="rect">
              <a:avLst/>
            </a:prstGeom>
            <a:gradFill rotWithShape="1">
              <a:gsLst>
                <a:gs pos="0">
                  <a:srgbClr val="FFFFFF"/>
                </a:gs>
                <a:gs pos="100000">
                  <a:srgbClr val="FF999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altLang="en-US" sz="1200" dirty="0">
                <a:latin typeface="Comic Sans MS" pitchFamily="66" charset="0"/>
              </a:endParaRPr>
            </a:p>
          </p:txBody>
        </p:sp>
        <p:sp>
          <p:nvSpPr>
            <p:cNvPr id="57359" name="Rectangle 19"/>
            <p:cNvSpPr>
              <a:spLocks noChangeArrowheads="1"/>
            </p:cNvSpPr>
            <p:nvPr/>
          </p:nvSpPr>
          <p:spPr bwMode="auto">
            <a:xfrm>
              <a:off x="7543800" y="2895600"/>
              <a:ext cx="304800" cy="838200"/>
            </a:xfrm>
            <a:prstGeom prst="rect">
              <a:avLst/>
            </a:prstGeom>
            <a:gradFill rotWithShape="1">
              <a:gsLst>
                <a:gs pos="0">
                  <a:srgbClr val="FFFFFF"/>
                </a:gs>
                <a:gs pos="100000">
                  <a:srgbClr val="FF999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a:latin typeface="Comic Sans MS" pitchFamily="66" charset="0"/>
                </a:rPr>
                <a:t> </a:t>
              </a:r>
            </a:p>
            <a:p>
              <a:pPr algn="ctr" eaLnBrk="1" hangingPunct="1"/>
              <a:endParaRPr lang="en-US" altLang="en-US">
                <a:latin typeface="Comic Sans MS" pitchFamily="66" charset="0"/>
              </a:endParaRPr>
            </a:p>
          </p:txBody>
        </p:sp>
        <p:sp>
          <p:nvSpPr>
            <p:cNvPr id="57360" name="Rectangle 2"/>
            <p:cNvSpPr>
              <a:spLocks noChangeArrowheads="1"/>
            </p:cNvSpPr>
            <p:nvPr/>
          </p:nvSpPr>
          <p:spPr bwMode="auto">
            <a:xfrm>
              <a:off x="7883525" y="2895600"/>
              <a:ext cx="269875" cy="838200"/>
            </a:xfrm>
            <a:prstGeom prst="rect">
              <a:avLst/>
            </a:prstGeom>
            <a:solidFill>
              <a:srgbClr val="FF99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altLang="en-US">
                <a:latin typeface="Comic Sans MS" pitchFamily="66" charset="0"/>
              </a:endParaRPr>
            </a:p>
          </p:txBody>
        </p:sp>
        <p:sp>
          <p:nvSpPr>
            <p:cNvPr id="57362" name="Text Box 8"/>
            <p:cNvSpPr txBox="1">
              <a:spLocks noChangeArrowheads="1"/>
            </p:cNvSpPr>
            <p:nvPr/>
          </p:nvSpPr>
          <p:spPr bwMode="auto">
            <a:xfrm>
              <a:off x="6725166" y="3134797"/>
              <a:ext cx="14269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800" dirty="0">
                  <a:latin typeface="Comic Sans MS" pitchFamily="66" charset="0"/>
                </a:rPr>
                <a:t>Progression</a:t>
              </a:r>
            </a:p>
          </p:txBody>
        </p:sp>
        <p:sp>
          <p:nvSpPr>
            <p:cNvPr id="57363" name="Text Box 8"/>
            <p:cNvSpPr txBox="1">
              <a:spLocks noChangeArrowheads="1"/>
            </p:cNvSpPr>
            <p:nvPr/>
          </p:nvSpPr>
          <p:spPr bwMode="auto">
            <a:xfrm rot="16200000">
              <a:off x="5955120" y="3122979"/>
              <a:ext cx="11961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800" b="1" dirty="0">
                  <a:latin typeface="Comic Sans MS" pitchFamily="66" charset="0"/>
                </a:rPr>
                <a:t>Diagnosis</a:t>
              </a:r>
            </a:p>
          </p:txBody>
        </p:sp>
        <p:sp>
          <p:nvSpPr>
            <p:cNvPr id="57364" name="Line 9"/>
            <p:cNvSpPr>
              <a:spLocks noChangeShapeType="1"/>
            </p:cNvSpPr>
            <p:nvPr/>
          </p:nvSpPr>
          <p:spPr bwMode="auto">
            <a:xfrm>
              <a:off x="762000" y="3962400"/>
              <a:ext cx="57150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66" name="Line 7"/>
            <p:cNvSpPr>
              <a:spLocks noChangeShapeType="1"/>
            </p:cNvSpPr>
            <p:nvPr/>
          </p:nvSpPr>
          <p:spPr bwMode="auto">
            <a:xfrm>
              <a:off x="6629400" y="2743200"/>
              <a:ext cx="15240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68" name="Rectangle 2"/>
            <p:cNvSpPr>
              <a:spLocks noChangeArrowheads="1"/>
            </p:cNvSpPr>
            <p:nvPr/>
          </p:nvSpPr>
          <p:spPr bwMode="auto">
            <a:xfrm>
              <a:off x="8153400" y="2895600"/>
              <a:ext cx="46038" cy="838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altLang="en-US">
                <a:latin typeface="Comic Sans MS" pitchFamily="66" charset="0"/>
              </a:endParaRPr>
            </a:p>
          </p:txBody>
        </p:sp>
      </p:grpSp>
      <p:sp>
        <p:nvSpPr>
          <p:cNvPr id="3" name="TextBox 2"/>
          <p:cNvSpPr txBox="1"/>
          <p:nvPr/>
        </p:nvSpPr>
        <p:spPr>
          <a:xfrm>
            <a:off x="7897706" y="1255910"/>
            <a:ext cx="756810" cy="461665"/>
          </a:xfrm>
          <a:prstGeom prst="rect">
            <a:avLst/>
          </a:prstGeom>
          <a:noFill/>
        </p:spPr>
        <p:txBody>
          <a:bodyPr wrap="none" rtlCol="0">
            <a:spAutoFit/>
          </a:bodyPr>
          <a:lstStyle/>
          <a:p>
            <a:r>
              <a:rPr lang="en-US" sz="2400" dirty="0" smtClean="0"/>
              <a:t>LTP2</a:t>
            </a:r>
            <a:endParaRPr lang="en-US" sz="2400" dirty="0"/>
          </a:p>
        </p:txBody>
      </p:sp>
      <p:sp>
        <p:nvSpPr>
          <p:cNvPr id="24" name="TextBox 23"/>
          <p:cNvSpPr txBox="1"/>
          <p:nvPr/>
        </p:nvSpPr>
        <p:spPr>
          <a:xfrm>
            <a:off x="558800" y="3815476"/>
            <a:ext cx="4363759" cy="1200329"/>
          </a:xfrm>
          <a:prstGeom prst="rect">
            <a:avLst/>
          </a:prstGeom>
          <a:noFill/>
        </p:spPr>
        <p:txBody>
          <a:bodyPr wrap="none" rtlCol="0">
            <a:spAutoFit/>
          </a:bodyPr>
          <a:lstStyle/>
          <a:p>
            <a:r>
              <a:rPr lang="en-US" sz="2400" dirty="0" smtClean="0">
                <a:solidFill>
                  <a:srgbClr val="0000FF"/>
                </a:solidFill>
              </a:rPr>
              <a:t>2. Biomarker of risk for </a:t>
            </a:r>
          </a:p>
          <a:p>
            <a:r>
              <a:rPr lang="en-US" sz="2400" dirty="0" smtClean="0">
                <a:solidFill>
                  <a:srgbClr val="0000FF"/>
                </a:solidFill>
              </a:rPr>
              <a:t>never smokers, early onset</a:t>
            </a:r>
          </a:p>
          <a:p>
            <a:r>
              <a:rPr lang="en-US" sz="2400" dirty="0" smtClean="0">
                <a:solidFill>
                  <a:srgbClr val="0000FF"/>
                </a:solidFill>
              </a:rPr>
              <a:t> disease and </a:t>
            </a:r>
            <a:r>
              <a:rPr lang="en-US" sz="2400" dirty="0">
                <a:solidFill>
                  <a:srgbClr val="0000FF"/>
                </a:solidFill>
              </a:rPr>
              <a:t>s</a:t>
            </a:r>
            <a:r>
              <a:rPr lang="en-US" sz="2400" dirty="0" smtClean="0">
                <a:solidFill>
                  <a:srgbClr val="0000FF"/>
                </a:solidFill>
              </a:rPr>
              <a:t>trong family history</a:t>
            </a:r>
            <a:endParaRPr lang="en-US" sz="2400" dirty="0">
              <a:solidFill>
                <a:srgbClr val="0000FF"/>
              </a:solidFill>
            </a:endParaRPr>
          </a:p>
        </p:txBody>
      </p:sp>
      <p:sp>
        <p:nvSpPr>
          <p:cNvPr id="25" name="TextBox 24"/>
          <p:cNvSpPr txBox="1"/>
          <p:nvPr/>
        </p:nvSpPr>
        <p:spPr>
          <a:xfrm>
            <a:off x="5869189" y="3788348"/>
            <a:ext cx="3643111" cy="830997"/>
          </a:xfrm>
          <a:prstGeom prst="rect">
            <a:avLst/>
          </a:prstGeom>
          <a:noFill/>
        </p:spPr>
        <p:txBody>
          <a:bodyPr wrap="square" rtlCol="0">
            <a:spAutoFit/>
          </a:bodyPr>
          <a:lstStyle/>
          <a:p>
            <a:r>
              <a:rPr lang="en-US" sz="2400" dirty="0" smtClean="0">
                <a:solidFill>
                  <a:srgbClr val="0000FF"/>
                </a:solidFill>
              </a:rPr>
              <a:t>4. Biomarker of Risk of </a:t>
            </a:r>
          </a:p>
          <a:p>
            <a:r>
              <a:rPr lang="en-US" sz="2400" dirty="0" smtClean="0">
                <a:solidFill>
                  <a:srgbClr val="0000FF"/>
                </a:solidFill>
              </a:rPr>
              <a:t>post-surgical progression</a:t>
            </a:r>
            <a:endParaRPr lang="en-US" sz="2400" dirty="0">
              <a:solidFill>
                <a:srgbClr val="0000FF"/>
              </a:solidFill>
            </a:endParaRPr>
          </a:p>
        </p:txBody>
      </p:sp>
      <p:sp>
        <p:nvSpPr>
          <p:cNvPr id="27" name="TextBox 26"/>
          <p:cNvSpPr txBox="1"/>
          <p:nvPr/>
        </p:nvSpPr>
        <p:spPr>
          <a:xfrm>
            <a:off x="558800" y="1071243"/>
            <a:ext cx="2704587" cy="830997"/>
          </a:xfrm>
          <a:prstGeom prst="rect">
            <a:avLst/>
          </a:prstGeom>
          <a:noFill/>
        </p:spPr>
        <p:txBody>
          <a:bodyPr wrap="none" rtlCol="0">
            <a:spAutoFit/>
          </a:bodyPr>
          <a:lstStyle/>
          <a:p>
            <a:r>
              <a:rPr lang="en-US" sz="2400" dirty="0" smtClean="0">
                <a:solidFill>
                  <a:srgbClr val="0000FF"/>
                </a:solidFill>
              </a:rPr>
              <a:t>1. Biomarker of risk</a:t>
            </a:r>
          </a:p>
          <a:p>
            <a:r>
              <a:rPr lang="en-US" sz="2400" dirty="0" smtClean="0">
                <a:solidFill>
                  <a:srgbClr val="0000FF"/>
                </a:solidFill>
              </a:rPr>
              <a:t> high risk individuals</a:t>
            </a:r>
            <a:endParaRPr lang="en-US" sz="2400" dirty="0">
              <a:solidFill>
                <a:srgbClr val="0000FF"/>
              </a:solidFill>
            </a:endParaRPr>
          </a:p>
        </p:txBody>
      </p:sp>
      <p:sp>
        <p:nvSpPr>
          <p:cNvPr id="28" name="TextBox 27"/>
          <p:cNvSpPr txBox="1"/>
          <p:nvPr/>
        </p:nvSpPr>
        <p:spPr>
          <a:xfrm>
            <a:off x="4876800" y="1071243"/>
            <a:ext cx="3643111" cy="830997"/>
          </a:xfrm>
          <a:prstGeom prst="rect">
            <a:avLst/>
          </a:prstGeom>
          <a:noFill/>
        </p:spPr>
        <p:txBody>
          <a:bodyPr wrap="square" rtlCol="0">
            <a:spAutoFit/>
          </a:bodyPr>
          <a:lstStyle/>
          <a:p>
            <a:r>
              <a:rPr lang="en-US" sz="2400" dirty="0" smtClean="0">
                <a:solidFill>
                  <a:srgbClr val="0000FF"/>
                </a:solidFill>
              </a:rPr>
              <a:t>3. Molecular &amp; Imaging biomarker for IPNs </a:t>
            </a:r>
          </a:p>
        </p:txBody>
      </p:sp>
      <p:sp>
        <p:nvSpPr>
          <p:cNvPr id="29" name="TextBox 28"/>
          <p:cNvSpPr txBox="1"/>
          <p:nvPr/>
        </p:nvSpPr>
        <p:spPr>
          <a:xfrm>
            <a:off x="2521438" y="5929235"/>
            <a:ext cx="4101123" cy="461665"/>
          </a:xfrm>
          <a:prstGeom prst="rect">
            <a:avLst/>
          </a:prstGeom>
          <a:noFill/>
        </p:spPr>
        <p:txBody>
          <a:bodyPr wrap="none" rtlCol="0">
            <a:spAutoFit/>
          </a:bodyPr>
          <a:lstStyle/>
          <a:p>
            <a:r>
              <a:rPr lang="en-US" sz="2400" dirty="0" smtClean="0">
                <a:solidFill>
                  <a:srgbClr val="0000FF"/>
                </a:solidFill>
              </a:rPr>
              <a:t>5. Biomarker-based clinical trial</a:t>
            </a:r>
            <a:endParaRPr lang="en-US" sz="2400" dirty="0">
              <a:solidFill>
                <a:srgbClr val="0000FF"/>
              </a:solidFill>
            </a:endParaRPr>
          </a:p>
        </p:txBody>
      </p:sp>
      <p:sp>
        <p:nvSpPr>
          <p:cNvPr id="26" name="TextBox 25"/>
          <p:cNvSpPr txBox="1"/>
          <p:nvPr/>
        </p:nvSpPr>
        <p:spPr>
          <a:xfrm>
            <a:off x="6981780" y="4647650"/>
            <a:ext cx="756810" cy="461665"/>
          </a:xfrm>
          <a:prstGeom prst="rect">
            <a:avLst/>
          </a:prstGeom>
          <a:noFill/>
        </p:spPr>
        <p:txBody>
          <a:bodyPr wrap="none" rtlCol="0">
            <a:spAutoFit/>
          </a:bodyPr>
          <a:lstStyle/>
          <a:p>
            <a:r>
              <a:rPr lang="en-US" sz="2400" dirty="0" smtClean="0"/>
              <a:t>LTP3</a:t>
            </a:r>
            <a:endParaRPr lang="en-US" sz="2400" dirty="0"/>
          </a:p>
        </p:txBody>
      </p:sp>
      <p:sp>
        <p:nvSpPr>
          <p:cNvPr id="30" name="TextBox 29"/>
          <p:cNvSpPr txBox="1"/>
          <p:nvPr/>
        </p:nvSpPr>
        <p:spPr>
          <a:xfrm>
            <a:off x="3589154" y="1155804"/>
            <a:ext cx="683713" cy="461665"/>
          </a:xfrm>
          <a:prstGeom prst="rect">
            <a:avLst/>
          </a:prstGeom>
          <a:noFill/>
        </p:spPr>
        <p:txBody>
          <a:bodyPr wrap="none" rtlCol="0">
            <a:spAutoFit/>
          </a:bodyPr>
          <a:lstStyle/>
          <a:p>
            <a:r>
              <a:rPr lang="en-US" sz="2400" dirty="0" smtClean="0"/>
              <a:t>CVC</a:t>
            </a:r>
            <a:endParaRPr lang="en-US" sz="2400" dirty="0"/>
          </a:p>
        </p:txBody>
      </p:sp>
    </p:spTree>
    <p:extLst>
      <p:ext uri="{BB962C8B-B14F-4D97-AF65-F5344CB8AC3E}">
        <p14:creationId xmlns:p14="http://schemas.microsoft.com/office/powerpoint/2010/main" val="3481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41AA536-82D0-064B-B25A-213BFFE66E5A}" type="slidenum">
              <a:rPr lang="en-US" smtClean="0">
                <a:solidFill>
                  <a:prstClr val="black">
                    <a:tint val="75000"/>
                  </a:prstClr>
                </a:solidFill>
              </a:rPr>
              <a:pPr/>
              <a:t>6</a:t>
            </a:fld>
            <a:endParaRPr lang="en-US">
              <a:solidFill>
                <a:prstClr val="black">
                  <a:tint val="75000"/>
                </a:prstClr>
              </a:solidFill>
            </a:endParaRPr>
          </a:p>
        </p:txBody>
      </p:sp>
      <p:grpSp>
        <p:nvGrpSpPr>
          <p:cNvPr id="7" name="Group 6"/>
          <p:cNvGrpSpPr/>
          <p:nvPr/>
        </p:nvGrpSpPr>
        <p:grpSpPr>
          <a:xfrm>
            <a:off x="2438400" y="1111726"/>
            <a:ext cx="3875758" cy="5226486"/>
            <a:chOff x="2209799" y="536855"/>
            <a:chExt cx="3875758" cy="5226486"/>
          </a:xfrm>
        </p:grpSpPr>
        <p:sp>
          <p:nvSpPr>
            <p:cNvPr id="18" name="Rectangle 17"/>
            <p:cNvSpPr/>
            <p:nvPr/>
          </p:nvSpPr>
          <p:spPr>
            <a:xfrm>
              <a:off x="2209799" y="536855"/>
              <a:ext cx="3875757" cy="751610"/>
            </a:xfrm>
            <a:prstGeom prst="rect">
              <a:avLst/>
            </a:prstGeom>
            <a:solidFill>
              <a:schemeClr val="accent1">
                <a:lumMod val="20000"/>
                <a:lumOff val="80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6" name="Rectangle 15"/>
            <p:cNvSpPr/>
            <p:nvPr/>
          </p:nvSpPr>
          <p:spPr>
            <a:xfrm>
              <a:off x="2209800" y="2819400"/>
              <a:ext cx="3875757" cy="2943941"/>
            </a:xfrm>
            <a:prstGeom prst="rect">
              <a:avLst/>
            </a:prstGeom>
            <a:solidFill>
              <a:schemeClr val="accent1">
                <a:lumMod val="20000"/>
                <a:lumOff val="80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1" name="Rectangle 10"/>
            <p:cNvSpPr/>
            <p:nvPr/>
          </p:nvSpPr>
          <p:spPr>
            <a:xfrm>
              <a:off x="2209800" y="1316180"/>
              <a:ext cx="3875757" cy="1454609"/>
            </a:xfrm>
            <a:prstGeom prst="rect">
              <a:avLst/>
            </a:prstGeom>
            <a:solidFill>
              <a:srgbClr val="FFFF66"/>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5" name="Rounded Rectangle 4"/>
            <p:cNvSpPr/>
            <p:nvPr/>
          </p:nvSpPr>
          <p:spPr>
            <a:xfrm>
              <a:off x="2381855" y="621924"/>
              <a:ext cx="1919767" cy="6157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Risk assessment test</a:t>
              </a:r>
              <a:endParaRPr lang="en-US" dirty="0">
                <a:solidFill>
                  <a:prstClr val="white"/>
                </a:solidFill>
              </a:endParaRPr>
            </a:p>
          </p:txBody>
        </p:sp>
        <p:sp>
          <p:nvSpPr>
            <p:cNvPr id="6" name="Rounded Rectangle 5"/>
            <p:cNvSpPr/>
            <p:nvPr/>
          </p:nvSpPr>
          <p:spPr>
            <a:xfrm>
              <a:off x="2384874" y="1357438"/>
              <a:ext cx="1919767" cy="6157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Screening test</a:t>
              </a:r>
              <a:endParaRPr lang="en-US" dirty="0">
                <a:solidFill>
                  <a:prstClr val="white"/>
                </a:solidFill>
              </a:endParaRPr>
            </a:p>
          </p:txBody>
        </p:sp>
        <p:sp>
          <p:nvSpPr>
            <p:cNvPr id="8" name="Rounded Rectangle 7"/>
            <p:cNvSpPr/>
            <p:nvPr/>
          </p:nvSpPr>
          <p:spPr>
            <a:xfrm>
              <a:off x="2384874" y="2092952"/>
              <a:ext cx="1919767" cy="6157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Diagnostic test</a:t>
              </a:r>
              <a:endParaRPr lang="en-US" dirty="0">
                <a:solidFill>
                  <a:prstClr val="white"/>
                </a:solidFill>
              </a:endParaRPr>
            </a:p>
          </p:txBody>
        </p:sp>
        <p:sp>
          <p:nvSpPr>
            <p:cNvPr id="9" name="Rounded Rectangle 8"/>
            <p:cNvSpPr/>
            <p:nvPr/>
          </p:nvSpPr>
          <p:spPr>
            <a:xfrm>
              <a:off x="2387893" y="2828466"/>
              <a:ext cx="1919767" cy="6157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Staging test</a:t>
              </a:r>
              <a:endParaRPr lang="en-US" dirty="0">
                <a:solidFill>
                  <a:prstClr val="white"/>
                </a:solidFill>
              </a:endParaRPr>
            </a:p>
          </p:txBody>
        </p:sp>
        <p:sp>
          <p:nvSpPr>
            <p:cNvPr id="10" name="Rounded Rectangle 9"/>
            <p:cNvSpPr/>
            <p:nvPr/>
          </p:nvSpPr>
          <p:spPr>
            <a:xfrm>
              <a:off x="2381855" y="3563980"/>
              <a:ext cx="1919767" cy="6157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Prognostic test</a:t>
              </a:r>
              <a:endParaRPr lang="en-US" dirty="0">
                <a:solidFill>
                  <a:prstClr val="white"/>
                </a:solidFill>
              </a:endParaRPr>
            </a:p>
          </p:txBody>
        </p:sp>
        <p:sp>
          <p:nvSpPr>
            <p:cNvPr id="12" name="TextBox 11"/>
            <p:cNvSpPr txBox="1"/>
            <p:nvPr/>
          </p:nvSpPr>
          <p:spPr>
            <a:xfrm>
              <a:off x="4421406" y="1866658"/>
              <a:ext cx="1664151" cy="369332"/>
            </a:xfrm>
            <a:prstGeom prst="rect">
              <a:avLst/>
            </a:prstGeom>
            <a:noFill/>
          </p:spPr>
          <p:txBody>
            <a:bodyPr wrap="square" rtlCol="0">
              <a:spAutoFit/>
            </a:bodyPr>
            <a:lstStyle/>
            <a:p>
              <a:pPr algn="ctr" fontAlgn="auto">
                <a:spcBef>
                  <a:spcPts val="0"/>
                </a:spcBef>
                <a:spcAft>
                  <a:spcPts val="0"/>
                </a:spcAft>
              </a:pPr>
              <a:r>
                <a:rPr lang="en-US" dirty="0" smtClean="0">
                  <a:solidFill>
                    <a:prstClr val="black"/>
                  </a:solidFill>
                  <a:latin typeface="Calibri"/>
                </a:rPr>
                <a:t>Early detection</a:t>
              </a:r>
              <a:endParaRPr lang="en-US" dirty="0">
                <a:solidFill>
                  <a:prstClr val="black"/>
                </a:solidFill>
                <a:latin typeface="Calibri"/>
              </a:endParaRPr>
            </a:p>
          </p:txBody>
        </p:sp>
        <p:sp>
          <p:nvSpPr>
            <p:cNvPr id="14" name="Rounded Rectangle 13"/>
            <p:cNvSpPr/>
            <p:nvPr/>
          </p:nvSpPr>
          <p:spPr>
            <a:xfrm>
              <a:off x="2393931" y="4299495"/>
              <a:ext cx="1919767" cy="6157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Test predictive of response</a:t>
              </a:r>
              <a:endParaRPr lang="en-US" dirty="0">
                <a:solidFill>
                  <a:prstClr val="white"/>
                </a:solidFill>
              </a:endParaRPr>
            </a:p>
          </p:txBody>
        </p:sp>
        <p:sp>
          <p:nvSpPr>
            <p:cNvPr id="17" name="TextBox 16"/>
            <p:cNvSpPr txBox="1"/>
            <p:nvPr/>
          </p:nvSpPr>
          <p:spPr>
            <a:xfrm>
              <a:off x="4421405" y="3988688"/>
              <a:ext cx="1664151" cy="646331"/>
            </a:xfrm>
            <a:prstGeom prst="rect">
              <a:avLst/>
            </a:prstGeom>
            <a:noFill/>
          </p:spPr>
          <p:txBody>
            <a:bodyPr wrap="square" rtlCol="0">
              <a:spAutoFit/>
            </a:bodyPr>
            <a:lstStyle/>
            <a:p>
              <a:pPr algn="ctr" fontAlgn="auto">
                <a:spcBef>
                  <a:spcPts val="0"/>
                </a:spcBef>
                <a:spcAft>
                  <a:spcPts val="0"/>
                </a:spcAft>
              </a:pPr>
              <a:r>
                <a:rPr lang="en-US" dirty="0" smtClean="0">
                  <a:solidFill>
                    <a:prstClr val="black"/>
                  </a:solidFill>
                  <a:latin typeface="Calibri"/>
                </a:rPr>
                <a:t>Disease Management</a:t>
              </a:r>
              <a:endParaRPr lang="en-US" dirty="0">
                <a:solidFill>
                  <a:prstClr val="black"/>
                </a:solidFill>
                <a:latin typeface="Calibri"/>
              </a:endParaRPr>
            </a:p>
          </p:txBody>
        </p:sp>
        <p:sp>
          <p:nvSpPr>
            <p:cNvPr id="19" name="TextBox 18"/>
            <p:cNvSpPr txBox="1"/>
            <p:nvPr/>
          </p:nvSpPr>
          <p:spPr>
            <a:xfrm>
              <a:off x="4421406" y="622558"/>
              <a:ext cx="1664151" cy="646331"/>
            </a:xfrm>
            <a:prstGeom prst="rect">
              <a:avLst/>
            </a:prstGeom>
            <a:noFill/>
          </p:spPr>
          <p:txBody>
            <a:bodyPr wrap="square" rtlCol="0">
              <a:spAutoFit/>
            </a:bodyPr>
            <a:lstStyle/>
            <a:p>
              <a:pPr algn="ctr" fontAlgn="auto">
                <a:spcBef>
                  <a:spcPts val="0"/>
                </a:spcBef>
                <a:spcAft>
                  <a:spcPts val="0"/>
                </a:spcAft>
              </a:pPr>
              <a:r>
                <a:rPr lang="en-US" dirty="0" smtClean="0">
                  <a:solidFill>
                    <a:prstClr val="black"/>
                  </a:solidFill>
                  <a:latin typeface="Calibri"/>
                </a:rPr>
                <a:t>Risk assessment</a:t>
              </a:r>
              <a:endParaRPr lang="en-US" dirty="0">
                <a:solidFill>
                  <a:prstClr val="black"/>
                </a:solidFill>
                <a:latin typeface="Calibri"/>
              </a:endParaRPr>
            </a:p>
          </p:txBody>
        </p:sp>
        <p:sp>
          <p:nvSpPr>
            <p:cNvPr id="20" name="Rounded Rectangle 19"/>
            <p:cNvSpPr/>
            <p:nvPr/>
          </p:nvSpPr>
          <p:spPr>
            <a:xfrm>
              <a:off x="2393931" y="5020396"/>
              <a:ext cx="1919767" cy="6157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Monitoring</a:t>
              </a:r>
              <a:endParaRPr lang="en-US" dirty="0">
                <a:solidFill>
                  <a:prstClr val="white"/>
                </a:solidFill>
              </a:endParaRPr>
            </a:p>
          </p:txBody>
        </p:sp>
      </p:grpSp>
      <p:sp>
        <p:nvSpPr>
          <p:cNvPr id="3" name="Rectangle 2"/>
          <p:cNvSpPr/>
          <p:nvPr/>
        </p:nvSpPr>
        <p:spPr>
          <a:xfrm>
            <a:off x="4038600" y="6480821"/>
            <a:ext cx="4557658" cy="369332"/>
          </a:xfrm>
          <a:prstGeom prst="rect">
            <a:avLst/>
          </a:prstGeom>
        </p:spPr>
        <p:txBody>
          <a:bodyPr wrap="none">
            <a:spAutoFit/>
          </a:bodyPr>
          <a:lstStyle/>
          <a:p>
            <a:r>
              <a:rPr lang="en-US" i="1" dirty="0" smtClean="0">
                <a:latin typeface="JansonTextLT-Italic"/>
              </a:rPr>
              <a:t>Atwater  </a:t>
            </a:r>
            <a:r>
              <a:rPr lang="en-US" i="1" dirty="0" err="1"/>
              <a:t>Semin</a:t>
            </a:r>
            <a:r>
              <a:rPr lang="en-US" i="1" dirty="0"/>
              <a:t> </a:t>
            </a:r>
            <a:r>
              <a:rPr lang="en-US" i="1" dirty="0" err="1"/>
              <a:t>Respir</a:t>
            </a:r>
            <a:r>
              <a:rPr lang="en-US" i="1" dirty="0"/>
              <a:t> </a:t>
            </a:r>
            <a:r>
              <a:rPr lang="en-US" i="1" dirty="0" err="1"/>
              <a:t>Crit</a:t>
            </a:r>
            <a:r>
              <a:rPr lang="en-US" i="1" dirty="0"/>
              <a:t> Care Med 2016</a:t>
            </a:r>
          </a:p>
        </p:txBody>
      </p:sp>
      <p:sp>
        <p:nvSpPr>
          <p:cNvPr id="4" name="Rectangle 3"/>
          <p:cNvSpPr/>
          <p:nvPr/>
        </p:nvSpPr>
        <p:spPr>
          <a:xfrm>
            <a:off x="0" y="85205"/>
            <a:ext cx="8991600" cy="523220"/>
          </a:xfrm>
          <a:prstGeom prst="rect">
            <a:avLst/>
          </a:prstGeom>
        </p:spPr>
        <p:txBody>
          <a:bodyPr wrap="square">
            <a:spAutoFit/>
          </a:bodyPr>
          <a:lstStyle/>
          <a:p>
            <a:pPr algn="ctr"/>
            <a:r>
              <a:rPr lang="en-US" sz="2800" dirty="0">
                <a:solidFill>
                  <a:srgbClr val="231F20"/>
                </a:solidFill>
                <a:latin typeface="AdvTTe16fe38b"/>
              </a:rPr>
              <a:t>The Pursuit of Noninvasive Diagnosis </a:t>
            </a:r>
            <a:r>
              <a:rPr lang="en-US" sz="2800" dirty="0" smtClean="0">
                <a:solidFill>
                  <a:srgbClr val="231F20"/>
                </a:solidFill>
                <a:latin typeface="AdvTTe16fe38b"/>
              </a:rPr>
              <a:t>of Lung </a:t>
            </a:r>
            <a:r>
              <a:rPr lang="en-US" sz="2800" dirty="0">
                <a:solidFill>
                  <a:srgbClr val="231F20"/>
                </a:solidFill>
                <a:latin typeface="AdvTTe16fe38b"/>
              </a:rPr>
              <a:t>Cancer</a:t>
            </a:r>
            <a:endParaRPr lang="en-US" sz="2800" dirty="0"/>
          </a:p>
        </p:txBody>
      </p:sp>
    </p:spTree>
    <p:extLst>
      <p:ext uri="{BB962C8B-B14F-4D97-AF65-F5344CB8AC3E}">
        <p14:creationId xmlns:p14="http://schemas.microsoft.com/office/powerpoint/2010/main" val="29832598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04775" y="-50800"/>
            <a:ext cx="8915400" cy="1143000"/>
          </a:xfrm>
        </p:spPr>
        <p:txBody>
          <a:bodyPr/>
          <a:lstStyle/>
          <a:p>
            <a:pPr eaLnBrk="1" hangingPunct="1"/>
            <a:r>
              <a:rPr lang="en-US" altLang="en-US" sz="3600" dirty="0" smtClean="0">
                <a:latin typeface="+mn-lt"/>
              </a:rPr>
              <a:t>Biomarkers of early detection</a:t>
            </a:r>
            <a:br>
              <a:rPr lang="en-US" altLang="en-US" sz="3600" dirty="0" smtClean="0">
                <a:latin typeface="+mn-lt"/>
              </a:rPr>
            </a:br>
            <a:r>
              <a:rPr lang="en-US" altLang="en-US" sz="2000" dirty="0" smtClean="0">
                <a:latin typeface="+mn-lt"/>
              </a:rPr>
              <a:t>Sullivan-</a:t>
            </a:r>
            <a:r>
              <a:rPr lang="en-US" altLang="en-US" sz="2000" dirty="0" err="1" smtClean="0">
                <a:latin typeface="+mn-lt"/>
              </a:rPr>
              <a:t>Pepe</a:t>
            </a:r>
            <a:r>
              <a:rPr lang="en-US" altLang="en-US" sz="2000" dirty="0" smtClean="0">
                <a:latin typeface="+mn-lt"/>
              </a:rPr>
              <a:t>, JNCI 2001- EDRN</a:t>
            </a:r>
            <a:endParaRPr lang="en-US" altLang="en-US" sz="3600" dirty="0" smtClean="0">
              <a:latin typeface="+mn-lt"/>
            </a:endParaRPr>
          </a:p>
        </p:txBody>
      </p:sp>
      <p:graphicFrame>
        <p:nvGraphicFramePr>
          <p:cNvPr id="134355" name="Group 211"/>
          <p:cNvGraphicFramePr>
            <a:graphicFrameLocks noGrp="1"/>
          </p:cNvGraphicFramePr>
          <p:nvPr>
            <p:ph type="tbl" idx="1"/>
            <p:extLst>
              <p:ext uri="{D42A27DB-BD31-4B8C-83A1-F6EECF244321}">
                <p14:modId xmlns:p14="http://schemas.microsoft.com/office/powerpoint/2010/main" val="3279593226"/>
              </p:ext>
            </p:extLst>
          </p:nvPr>
        </p:nvGraphicFramePr>
        <p:xfrm>
          <a:off x="152400" y="1117600"/>
          <a:ext cx="8686800" cy="5504700"/>
        </p:xfrm>
        <a:graphic>
          <a:graphicData uri="http://schemas.openxmlformats.org/drawingml/2006/table">
            <a:tbl>
              <a:tblPr/>
              <a:tblGrid>
                <a:gridCol w="1957519"/>
                <a:gridCol w="1510892"/>
                <a:gridCol w="1153923"/>
                <a:gridCol w="1354822"/>
                <a:gridCol w="1593908"/>
                <a:gridCol w="1115736"/>
              </a:tblGrid>
              <a:tr h="3271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cs typeface="Arial" charset="0"/>
                        </a:rPr>
                        <a:t>Candidates</a:t>
                      </a:r>
                      <a:endParaRPr kumimoji="0" lang="en-US" sz="2000" b="0" i="0" u="none" strike="noStrike" cap="none" normalizeH="0" baseline="0" dirty="0" smtClean="0">
                        <a:ln>
                          <a:noFill/>
                        </a:ln>
                        <a:solidFill>
                          <a:schemeClr val="tx1"/>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mn-lt"/>
                          <a:cs typeface="Arial" charset="0"/>
                        </a:rPr>
                        <a:t>Phase 1</a:t>
                      </a:r>
                      <a:endParaRPr kumimoji="0" lang="en-US" sz="2000" b="0" i="0" u="none" strike="noStrike" cap="none" normalizeH="0" baseline="0" smtClean="0">
                        <a:ln>
                          <a:noFill/>
                        </a:ln>
                        <a:solidFill>
                          <a:schemeClr val="tx1"/>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99C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mn-lt"/>
                          <a:cs typeface="Arial" charset="0"/>
                        </a:rPr>
                        <a:t>Phase 2</a:t>
                      </a:r>
                      <a:endParaRPr kumimoji="0" lang="en-US" sz="2000" b="0" i="0" u="none" strike="noStrike" cap="none" normalizeH="0" baseline="0" smtClean="0">
                        <a:ln>
                          <a:noFill/>
                        </a:ln>
                        <a:solidFill>
                          <a:schemeClr val="tx1"/>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CC9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mn-lt"/>
                          <a:cs typeface="Arial" charset="0"/>
                        </a:rPr>
                        <a:t>Phase 3</a:t>
                      </a:r>
                      <a:endParaRPr kumimoji="0" lang="en-US" sz="2000" b="0" i="0" u="none" strike="noStrike" cap="none" normalizeH="0" baseline="0" smtClean="0">
                        <a:ln>
                          <a:noFill/>
                        </a:ln>
                        <a:solidFill>
                          <a:schemeClr val="tx1"/>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9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mn-lt"/>
                          <a:cs typeface="Arial" charset="0"/>
                        </a:rPr>
                        <a:t>Phase 4</a:t>
                      </a:r>
                      <a:endParaRPr kumimoji="0" lang="en-US" sz="2000" b="0" i="0" u="none" strike="noStrike" cap="none" normalizeH="0" baseline="0" smtClean="0">
                        <a:ln>
                          <a:noFill/>
                        </a:ln>
                        <a:solidFill>
                          <a:schemeClr val="tx1"/>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CCFFC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mn-lt"/>
                          <a:cs typeface="Arial" charset="0"/>
                        </a:rPr>
                        <a:t>Phase 5</a:t>
                      </a:r>
                      <a:endParaRPr kumimoji="0" lang="en-US" sz="2000" b="0" i="0" u="none" strike="noStrike" cap="none" normalizeH="0" baseline="0" smtClean="0">
                        <a:ln>
                          <a:noFill/>
                        </a:ln>
                        <a:solidFill>
                          <a:schemeClr val="tx1"/>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CCFFFF"/>
                    </a:solidFill>
                  </a:tcPr>
                </a:tc>
              </a:tr>
              <a:tr h="26174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chemeClr val="tx1"/>
                          </a:solidFill>
                          <a:effectLst/>
                          <a:latin typeface="+mn-lt"/>
                          <a:cs typeface="Arial" charset="0"/>
                        </a:rPr>
                        <a:t> </a:t>
                      </a:r>
                      <a:endParaRPr kumimoji="0" lang="en-US" sz="2000" b="0" i="0" u="none" strike="noStrike" cap="none" normalizeH="0" baseline="0" smtClean="0">
                        <a:ln>
                          <a:noFill/>
                        </a:ln>
                        <a:solidFill>
                          <a:schemeClr val="tx1"/>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chemeClr val="tx1"/>
                          </a:solidFill>
                          <a:effectLst/>
                          <a:latin typeface="+mn-lt"/>
                          <a:cs typeface="Arial" charset="0"/>
                        </a:rPr>
                        <a:t>Discovery, Prediction</a:t>
                      </a:r>
                      <a:endParaRPr kumimoji="0" lang="en-US" sz="2000" b="0" i="0" u="none" strike="noStrike" cap="none" normalizeH="0" baseline="0" smtClean="0">
                        <a:ln>
                          <a:noFill/>
                        </a:ln>
                        <a:solidFill>
                          <a:schemeClr val="tx1"/>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mn-lt"/>
                          <a:cs typeface="Arial" charset="0"/>
                        </a:rPr>
                        <a:t>Assay validation</a:t>
                      </a:r>
                      <a:endParaRPr kumimoji="0" lang="en-US" sz="2000" b="0" i="0" u="none" strike="noStrike" cap="none" normalizeH="0" baseline="0" dirty="0" smtClean="0">
                        <a:ln>
                          <a:noFill/>
                        </a:ln>
                        <a:solidFill>
                          <a:schemeClr val="tx1"/>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mn-lt"/>
                          <a:cs typeface="Arial" charset="0"/>
                        </a:rPr>
                        <a:t>Retro-longitudinal</a:t>
                      </a:r>
                      <a:endParaRPr kumimoji="0" lang="en-US" sz="2000" b="0" i="0" u="none" strike="noStrike" cap="none" normalizeH="0" baseline="0" dirty="0" smtClean="0">
                        <a:ln>
                          <a:noFill/>
                        </a:ln>
                        <a:solidFill>
                          <a:schemeClr val="tx1"/>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chemeClr val="tx1"/>
                          </a:solidFill>
                          <a:effectLst/>
                          <a:latin typeface="+mn-lt"/>
                          <a:cs typeface="Arial" charset="0"/>
                        </a:rPr>
                        <a:t>Prospective screening</a:t>
                      </a:r>
                      <a:endParaRPr kumimoji="0" lang="en-US" sz="2000" b="0" i="0" u="none" strike="noStrike" cap="none" normalizeH="0" baseline="0" smtClean="0">
                        <a:ln>
                          <a:noFill/>
                        </a:ln>
                        <a:solidFill>
                          <a:schemeClr val="tx1"/>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chemeClr val="tx1"/>
                          </a:solidFill>
                          <a:effectLst/>
                          <a:latin typeface="+mn-lt"/>
                          <a:cs typeface="Arial" charset="0"/>
                        </a:rPr>
                        <a:t>Cancer Control</a:t>
                      </a:r>
                      <a:endParaRPr kumimoji="0" lang="en-US" sz="2000" b="0" i="0" u="none" strike="noStrike" cap="none" normalizeH="0" baseline="0" smtClean="0">
                        <a:ln>
                          <a:noFill/>
                        </a:ln>
                        <a:solidFill>
                          <a:schemeClr val="tx1"/>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29446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cs typeface="Arial" charset="0"/>
                        </a:rPr>
                        <a:t>SERUM/PLASMA</a:t>
                      </a:r>
                      <a:endParaRPr kumimoji="0" lang="en-US" sz="2000" b="0" i="0" u="none" strike="noStrike" cap="none" normalizeH="0" baseline="0" dirty="0" smtClean="0">
                        <a:ln>
                          <a:noFill/>
                        </a:ln>
                        <a:solidFill>
                          <a:schemeClr val="tx1"/>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charset="0"/>
                        </a:rPr>
                        <a:t> </a:t>
                      </a:r>
                      <a:endParaRPr kumimoji="0" lang="en-US" sz="2400" b="1" i="0" u="none" strike="noStrike" cap="none" normalizeH="0" baseline="0" dirty="0" smtClean="0">
                        <a:ln>
                          <a:noFill/>
                        </a:ln>
                        <a:solidFill>
                          <a:schemeClr val="tx1"/>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mn-lt"/>
                          <a:cs typeface="Arial" charset="0"/>
                        </a:rPr>
                        <a:t> </a:t>
                      </a:r>
                      <a:endParaRPr kumimoji="0" lang="en-US" sz="2400" b="1" i="0" u="none" strike="noStrike" cap="none" normalizeH="0" baseline="0" smtClean="0">
                        <a:ln>
                          <a:noFill/>
                        </a:ln>
                        <a:solidFill>
                          <a:schemeClr val="tx1"/>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mn-lt"/>
                          <a:cs typeface="Arial" charset="0"/>
                        </a:rPr>
                        <a:t> </a:t>
                      </a:r>
                      <a:endParaRPr kumimoji="0" lang="en-US" sz="2400" b="1" i="0" u="none" strike="noStrike" cap="none" normalizeH="0" baseline="0" smtClean="0">
                        <a:ln>
                          <a:noFill/>
                        </a:ln>
                        <a:solidFill>
                          <a:schemeClr val="tx1"/>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mn-lt"/>
                          <a:cs typeface="Arial" charset="0"/>
                        </a:rPr>
                        <a:t> </a:t>
                      </a:r>
                      <a:endParaRPr kumimoji="0" lang="en-US" sz="2400" b="1" i="0" u="none" strike="noStrike" cap="none" normalizeH="0" baseline="0" smtClean="0">
                        <a:ln>
                          <a:noFill/>
                        </a:ln>
                        <a:solidFill>
                          <a:schemeClr val="tx1"/>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mn-lt"/>
                          <a:cs typeface="Arial" charset="0"/>
                        </a:rPr>
                        <a:t> </a:t>
                      </a:r>
                      <a:endParaRPr kumimoji="0" lang="en-US" sz="2000" b="0" i="0" u="none" strike="noStrike" cap="none" normalizeH="0" baseline="0" dirty="0" smtClean="0">
                        <a:ln>
                          <a:noFill/>
                        </a:ln>
                        <a:solidFill>
                          <a:schemeClr val="tx1"/>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26174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mn-lt"/>
                          <a:cs typeface="Arial" charset="0"/>
                        </a:rPr>
                        <a:t>MS profiling</a:t>
                      </a:r>
                      <a:endParaRPr kumimoji="0" lang="en-US" sz="2000" b="0" i="0" u="none" strike="noStrike" cap="none" normalizeH="0" baseline="0" dirty="0" smtClean="0">
                        <a:ln>
                          <a:noFill/>
                        </a:ln>
                        <a:solidFill>
                          <a:schemeClr val="tx1"/>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charset="0"/>
                        </a:rPr>
                        <a:t>x</a:t>
                      </a:r>
                      <a:endParaRPr kumimoji="0" lang="en-US" sz="2400" b="1" i="0" u="none" strike="noStrike" cap="none" normalizeH="0" baseline="0" dirty="0" smtClean="0">
                        <a:ln>
                          <a:noFill/>
                        </a:ln>
                        <a:solidFill>
                          <a:schemeClr val="tx1"/>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charset="0"/>
                        </a:rPr>
                        <a:t>x</a:t>
                      </a:r>
                      <a:endParaRPr kumimoji="0" lang="en-US" sz="2400" b="1" i="0" u="none" strike="noStrike" cap="none" normalizeH="0" baseline="0" dirty="0" smtClean="0">
                        <a:ln>
                          <a:noFill/>
                        </a:ln>
                        <a:solidFill>
                          <a:schemeClr val="tx1"/>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charset="0"/>
                        </a:rPr>
                        <a:t>x </a:t>
                      </a:r>
                      <a:endParaRPr kumimoji="0" lang="en-US" sz="2400" b="1" i="0" u="none" strike="noStrike" cap="none" normalizeH="0" baseline="0" dirty="0" smtClean="0">
                        <a:ln>
                          <a:noFill/>
                        </a:ln>
                        <a:solidFill>
                          <a:schemeClr val="tx1"/>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mn-lt"/>
                          <a:cs typeface="Arial" charset="0"/>
                        </a:rPr>
                        <a:t> </a:t>
                      </a:r>
                      <a:endParaRPr kumimoji="0" lang="en-US" sz="2400" b="1" i="0" u="none" strike="noStrike" cap="none" normalizeH="0" baseline="0" smtClean="0">
                        <a:ln>
                          <a:noFill/>
                        </a:ln>
                        <a:solidFill>
                          <a:schemeClr val="tx1"/>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chemeClr val="tx1"/>
                          </a:solidFill>
                          <a:effectLst/>
                          <a:latin typeface="+mn-lt"/>
                          <a:cs typeface="Arial" charset="0"/>
                        </a:rPr>
                        <a:t> </a:t>
                      </a:r>
                      <a:endParaRPr kumimoji="0" lang="en-US" sz="2000" b="0" i="0" u="none" strike="noStrike" cap="none" normalizeH="0" baseline="0" smtClean="0">
                        <a:ln>
                          <a:noFill/>
                        </a:ln>
                        <a:solidFill>
                          <a:schemeClr val="tx1"/>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6174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FF0000"/>
                          </a:solidFill>
                          <a:effectLst/>
                          <a:latin typeface="+mn-lt"/>
                          <a:cs typeface="Arial" charset="0"/>
                        </a:rPr>
                        <a:t>Autoantibodies</a:t>
                      </a:r>
                      <a:endParaRPr kumimoji="0" lang="en-US" sz="2000" b="0" i="0" u="none" strike="noStrike" cap="none" normalizeH="0" baseline="0" dirty="0" smtClean="0">
                        <a:ln>
                          <a:noFill/>
                        </a:ln>
                        <a:solidFill>
                          <a:srgbClr val="FF0000"/>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charset="0"/>
                        </a:rPr>
                        <a:t>x</a:t>
                      </a:r>
                      <a:endParaRPr kumimoji="0" lang="en-US" sz="2400" b="1" i="0" u="none" strike="noStrike" cap="none" normalizeH="0" baseline="0" dirty="0" smtClean="0">
                        <a:ln>
                          <a:noFill/>
                        </a:ln>
                        <a:solidFill>
                          <a:schemeClr val="tx1"/>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charset="0"/>
                        </a:rPr>
                        <a:t>x</a:t>
                      </a:r>
                      <a:endParaRPr kumimoji="0" lang="en-US" sz="2400" b="1" i="0" u="none" strike="noStrike" cap="none" normalizeH="0" baseline="0" dirty="0" smtClean="0">
                        <a:ln>
                          <a:noFill/>
                        </a:ln>
                        <a:solidFill>
                          <a:schemeClr val="tx1"/>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charset="0"/>
                        </a:rPr>
                        <a:t>x </a:t>
                      </a:r>
                      <a:endParaRPr kumimoji="0" lang="en-US" sz="2400" b="1" i="0" u="none" strike="noStrike" cap="none" normalizeH="0" baseline="0" dirty="0" smtClean="0">
                        <a:ln>
                          <a:noFill/>
                        </a:ln>
                        <a:solidFill>
                          <a:schemeClr val="tx1"/>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cs typeface="Arial" charset="0"/>
                        </a:rPr>
                        <a:t> </a:t>
                      </a:r>
                      <a:r>
                        <a:rPr kumimoji="0" lang="en-US" sz="1400" b="1" i="0" u="none" strike="noStrike" cap="none" normalizeH="0" baseline="0" dirty="0" smtClean="0">
                          <a:ln>
                            <a:noFill/>
                          </a:ln>
                          <a:solidFill>
                            <a:srgbClr val="FF0000"/>
                          </a:solidFill>
                          <a:effectLst/>
                          <a:latin typeface="+mn-lt"/>
                          <a:cs typeface="Arial" charset="0"/>
                        </a:rPr>
                        <a:t>x</a:t>
                      </a:r>
                      <a:endParaRPr kumimoji="0" lang="en-US" sz="3200" b="1" i="0" u="none" strike="noStrike" cap="none" normalizeH="0" baseline="0" dirty="0" smtClean="0">
                        <a:ln>
                          <a:noFill/>
                        </a:ln>
                        <a:solidFill>
                          <a:srgbClr val="FF0000"/>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chemeClr val="tx1"/>
                          </a:solidFill>
                          <a:effectLst/>
                          <a:latin typeface="+mn-lt"/>
                          <a:cs typeface="Arial" charset="0"/>
                        </a:rPr>
                        <a:t> </a:t>
                      </a:r>
                      <a:endParaRPr kumimoji="0" lang="en-US" sz="2000" b="0" i="0" u="none" strike="noStrike" cap="none" normalizeH="0" baseline="0" smtClean="0">
                        <a:ln>
                          <a:noFill/>
                        </a:ln>
                        <a:solidFill>
                          <a:schemeClr val="tx1"/>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6174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mn-lt"/>
                          <a:cs typeface="Arial" charset="0"/>
                        </a:rPr>
                        <a:t>Specific antigens /proteins</a:t>
                      </a:r>
                      <a:endParaRPr kumimoji="0" lang="en-US" sz="2000" b="0" i="0" u="none" strike="noStrike" cap="none" normalizeH="0" baseline="0" dirty="0" smtClean="0">
                        <a:ln>
                          <a:noFill/>
                        </a:ln>
                        <a:solidFill>
                          <a:schemeClr val="tx1"/>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mn-lt"/>
                          <a:cs typeface="Arial" charset="0"/>
                        </a:rPr>
                        <a:t>x</a:t>
                      </a:r>
                      <a:endParaRPr kumimoji="0" lang="en-US" sz="2400" b="1" i="0" u="none" strike="noStrike" cap="none" normalizeH="0" baseline="0" smtClean="0">
                        <a:ln>
                          <a:noFill/>
                        </a:ln>
                        <a:solidFill>
                          <a:schemeClr val="tx1"/>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charset="0"/>
                        </a:rPr>
                        <a:t>x</a:t>
                      </a:r>
                      <a:endParaRPr kumimoji="0" lang="en-US" sz="2400" b="1" i="0" u="none" strike="noStrike" cap="none" normalizeH="0" baseline="0" dirty="0" smtClean="0">
                        <a:ln>
                          <a:noFill/>
                        </a:ln>
                        <a:solidFill>
                          <a:schemeClr val="tx1"/>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cs typeface="Arial" charset="0"/>
                        </a:rPr>
                        <a:t>x </a:t>
                      </a:r>
                      <a:endParaRPr kumimoji="0" lang="en-US" sz="1400" b="1" i="0" u="none" strike="noStrike" cap="none" normalizeH="0" baseline="0" dirty="0" smtClean="0">
                        <a:ln>
                          <a:noFill/>
                        </a:ln>
                        <a:solidFill>
                          <a:schemeClr val="tx1"/>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charset="0"/>
                        </a:rPr>
                        <a:t> </a:t>
                      </a:r>
                      <a:endParaRPr kumimoji="0" lang="en-US" sz="2400" b="1" i="0" u="none" strike="noStrike" cap="none" normalizeH="0" baseline="0" dirty="0" smtClean="0">
                        <a:ln>
                          <a:noFill/>
                        </a:ln>
                        <a:solidFill>
                          <a:schemeClr val="tx1"/>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mn-lt"/>
                          <a:cs typeface="Arial" charset="0"/>
                        </a:rPr>
                        <a:t> </a:t>
                      </a:r>
                      <a:endParaRPr kumimoji="0" lang="en-US" sz="2000" b="0" i="0" u="none" strike="noStrike" cap="none" normalizeH="0" baseline="0" dirty="0" smtClean="0">
                        <a:ln>
                          <a:noFill/>
                        </a:ln>
                        <a:solidFill>
                          <a:schemeClr val="tx1"/>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6174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50" b="0" i="0" u="none" strike="noStrike" cap="none" normalizeH="0" baseline="0" dirty="0" err="1" smtClean="0">
                          <a:ln>
                            <a:noFill/>
                          </a:ln>
                          <a:solidFill>
                            <a:srgbClr val="FF0000"/>
                          </a:solidFill>
                          <a:effectLst/>
                          <a:latin typeface="+mn-lt"/>
                          <a:cs typeface="Arial" charset="0"/>
                        </a:rPr>
                        <a:t>miRNA</a:t>
                      </a:r>
                      <a:endParaRPr kumimoji="0" lang="en-US" sz="2000" b="0" i="0" u="none" strike="noStrike" cap="none" normalizeH="0" baseline="0" dirty="0" smtClean="0">
                        <a:ln>
                          <a:noFill/>
                        </a:ln>
                        <a:solidFill>
                          <a:srgbClr val="FF0000"/>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mn-lt"/>
                          <a:cs typeface="Arial" charset="0"/>
                        </a:rPr>
                        <a:t>x</a:t>
                      </a:r>
                      <a:endParaRPr kumimoji="0" lang="en-US" sz="2400" b="1" i="0" u="none" strike="noStrike" cap="none" normalizeH="0" baseline="0" smtClean="0">
                        <a:ln>
                          <a:noFill/>
                        </a:ln>
                        <a:solidFill>
                          <a:schemeClr val="tx1"/>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charset="0"/>
                        </a:rPr>
                        <a:t> x </a:t>
                      </a:r>
                      <a:endParaRPr kumimoji="0" lang="en-US" sz="2400" b="1" i="0" u="none" strike="noStrike" cap="none" normalizeH="0" baseline="0" dirty="0" smtClean="0">
                        <a:ln>
                          <a:noFill/>
                        </a:ln>
                        <a:solidFill>
                          <a:schemeClr val="tx1"/>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cs typeface="Arial" charset="0"/>
                        </a:rPr>
                        <a:t>x </a:t>
                      </a:r>
                      <a:endParaRPr kumimoji="0" lang="en-US" sz="1400" b="1" i="0" u="none" strike="noStrike" cap="none" normalizeH="0" baseline="0" dirty="0" smtClean="0">
                        <a:ln>
                          <a:noFill/>
                        </a:ln>
                        <a:solidFill>
                          <a:schemeClr val="tx1"/>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0000"/>
                          </a:solidFill>
                          <a:effectLst/>
                          <a:latin typeface="+mn-lt"/>
                          <a:cs typeface="Arial" charset="0"/>
                        </a:rPr>
                        <a:t> x</a:t>
                      </a:r>
                      <a:endParaRPr kumimoji="0" lang="en-US" sz="3200" b="1" i="0" u="none" strike="noStrike" cap="none" normalizeH="0" baseline="0" dirty="0" smtClean="0">
                        <a:ln>
                          <a:noFill/>
                        </a:ln>
                        <a:solidFill>
                          <a:srgbClr val="FF0000"/>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chemeClr val="tx1"/>
                          </a:solidFill>
                          <a:effectLst/>
                          <a:latin typeface="+mn-lt"/>
                          <a:cs typeface="Arial" charset="0"/>
                        </a:rPr>
                        <a:t> </a:t>
                      </a:r>
                      <a:endParaRPr kumimoji="0" lang="en-US" sz="2000" b="0" i="0" u="none" strike="noStrike" cap="none" normalizeH="0" baseline="0" smtClean="0">
                        <a:ln>
                          <a:noFill/>
                        </a:ln>
                        <a:solidFill>
                          <a:schemeClr val="tx1"/>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6174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mn-lt"/>
                          <a:cs typeface="Arial" charset="0"/>
                        </a:rPr>
                        <a:t>DNA methylation Blood</a:t>
                      </a:r>
                      <a:endParaRPr kumimoji="0" lang="en-US" sz="2000" b="0" i="0" u="none" strike="noStrike" cap="none" normalizeH="0" baseline="0" dirty="0" smtClean="0">
                        <a:ln>
                          <a:noFill/>
                        </a:ln>
                        <a:solidFill>
                          <a:schemeClr val="tx1"/>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mn-lt"/>
                          <a:cs typeface="Arial" charset="0"/>
                        </a:rPr>
                        <a:t>x</a:t>
                      </a:r>
                      <a:endParaRPr kumimoji="0" lang="en-US" sz="2400" b="1" i="0" u="none" strike="noStrike" cap="none" normalizeH="0" baseline="0" smtClean="0">
                        <a:ln>
                          <a:noFill/>
                        </a:ln>
                        <a:solidFill>
                          <a:schemeClr val="tx1"/>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charset="0"/>
                        </a:rPr>
                        <a:t> x</a:t>
                      </a:r>
                      <a:endParaRPr kumimoji="0" lang="en-US" sz="2400" b="1" i="0" u="none" strike="noStrike" cap="none" normalizeH="0" baseline="0" dirty="0" smtClean="0">
                        <a:ln>
                          <a:noFill/>
                        </a:ln>
                        <a:solidFill>
                          <a:schemeClr val="tx1"/>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charset="0"/>
                        </a:rPr>
                        <a:t> </a:t>
                      </a:r>
                      <a:endParaRPr kumimoji="0" lang="en-US" sz="2400" b="1" i="0" u="none" strike="noStrike" cap="none" normalizeH="0" baseline="0" dirty="0" smtClean="0">
                        <a:ln>
                          <a:noFill/>
                        </a:ln>
                        <a:solidFill>
                          <a:schemeClr val="tx1"/>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charset="0"/>
                        </a:rPr>
                        <a:t> </a:t>
                      </a:r>
                      <a:endParaRPr kumimoji="0" lang="en-US" sz="2400" b="1" i="0" u="none" strike="noStrike" cap="none" normalizeH="0" baseline="0" dirty="0" smtClean="0">
                        <a:ln>
                          <a:noFill/>
                        </a:ln>
                        <a:solidFill>
                          <a:schemeClr val="tx1"/>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chemeClr val="tx1"/>
                          </a:solidFill>
                          <a:effectLst/>
                          <a:latin typeface="+mn-lt"/>
                          <a:cs typeface="Arial" charset="0"/>
                        </a:rPr>
                        <a:t> </a:t>
                      </a:r>
                      <a:endParaRPr kumimoji="0" lang="en-US" sz="2000" b="0" i="0" u="none" strike="noStrike" cap="none" normalizeH="0" baseline="0" smtClean="0">
                        <a:ln>
                          <a:noFill/>
                        </a:ln>
                        <a:solidFill>
                          <a:schemeClr val="tx1"/>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6174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mn-lt"/>
                          <a:cs typeface="Arial" charset="0"/>
                        </a:rPr>
                        <a:t>Circulating Tumor cells</a:t>
                      </a:r>
                      <a:endParaRPr kumimoji="0" lang="en-US" sz="2000" b="0" i="0" u="none" strike="noStrike" cap="none" normalizeH="0" baseline="0" dirty="0" smtClean="0">
                        <a:ln>
                          <a:noFill/>
                        </a:ln>
                        <a:solidFill>
                          <a:schemeClr val="tx1"/>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mn-lt"/>
                          <a:cs typeface="Arial" charset="0"/>
                        </a:rPr>
                        <a:t>x</a:t>
                      </a:r>
                      <a:endParaRPr kumimoji="0" lang="en-US" sz="2400" b="1" i="0" u="none" strike="noStrike" cap="none" normalizeH="0" baseline="0" smtClean="0">
                        <a:ln>
                          <a:noFill/>
                        </a:ln>
                        <a:solidFill>
                          <a:schemeClr val="tx1"/>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mn-lt"/>
                          <a:cs typeface="Arial" charset="0"/>
                        </a:rPr>
                        <a:t> </a:t>
                      </a:r>
                      <a:endParaRPr kumimoji="0" lang="en-US" sz="2400" b="1" i="0" u="none" strike="noStrike" cap="none" normalizeH="0" baseline="0" smtClean="0">
                        <a:ln>
                          <a:noFill/>
                        </a:ln>
                        <a:solidFill>
                          <a:schemeClr val="tx1"/>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charset="0"/>
                        </a:rPr>
                        <a:t> </a:t>
                      </a:r>
                      <a:endParaRPr kumimoji="0" lang="en-US" sz="2400" b="1" i="0" u="none" strike="noStrike" cap="none" normalizeH="0" baseline="0" dirty="0" smtClean="0">
                        <a:ln>
                          <a:noFill/>
                        </a:ln>
                        <a:solidFill>
                          <a:schemeClr val="tx1"/>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charset="0"/>
                        </a:rPr>
                        <a:t> </a:t>
                      </a:r>
                      <a:endParaRPr kumimoji="0" lang="en-US" sz="2400" b="1" i="0" u="none" strike="noStrike" cap="none" normalizeH="0" baseline="0" dirty="0" smtClean="0">
                        <a:ln>
                          <a:noFill/>
                        </a:ln>
                        <a:solidFill>
                          <a:schemeClr val="tx1"/>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chemeClr val="tx1"/>
                          </a:solidFill>
                          <a:effectLst/>
                          <a:latin typeface="+mn-lt"/>
                          <a:cs typeface="Arial" charset="0"/>
                        </a:rPr>
                        <a:t> </a:t>
                      </a:r>
                      <a:endParaRPr kumimoji="0" lang="en-US" sz="2000" b="0" i="0" u="none" strike="noStrike" cap="none" normalizeH="0" baseline="0" smtClean="0">
                        <a:ln>
                          <a:noFill/>
                        </a:ln>
                        <a:solidFill>
                          <a:schemeClr val="tx1"/>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49078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cs typeface="Arial" charset="0"/>
                        </a:rPr>
                        <a:t>TUMOR/airway </a:t>
                      </a:r>
                      <a:r>
                        <a:rPr kumimoji="0" lang="en-US" sz="1400" b="1" i="0" u="none" strike="noStrike" cap="none" normalizeH="0" baseline="0" dirty="0" err="1" smtClean="0">
                          <a:ln>
                            <a:noFill/>
                          </a:ln>
                          <a:solidFill>
                            <a:schemeClr val="tx1"/>
                          </a:solidFill>
                          <a:effectLst/>
                          <a:latin typeface="+mn-lt"/>
                          <a:cs typeface="Arial" charset="0"/>
                        </a:rPr>
                        <a:t>epith</a:t>
                      </a:r>
                      <a:endParaRPr kumimoji="0" lang="en-US" sz="1400" b="1" i="0" u="none" strike="noStrike" cap="none" normalizeH="0" baseline="0" dirty="0" smtClean="0">
                        <a:ln>
                          <a:noFill/>
                        </a:ln>
                        <a:solidFill>
                          <a:schemeClr val="tx1"/>
                        </a:solidFill>
                        <a:effectLst/>
                        <a:latin typeface="+mn-lt"/>
                        <a:cs typeface="Arial" charset="0"/>
                      </a:endParaRPr>
                    </a:p>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mn-lt"/>
                          <a:cs typeface="Arial" charset="0"/>
                        </a:rPr>
                        <a:t>Preinvasive</a:t>
                      </a:r>
                      <a:r>
                        <a:rPr kumimoji="0" lang="en-US" sz="1400" b="0" i="0" u="none" strike="noStrike" cap="none" normalizeH="0" baseline="0" dirty="0" smtClean="0">
                          <a:ln>
                            <a:noFill/>
                          </a:ln>
                          <a:solidFill>
                            <a:schemeClr val="tx1"/>
                          </a:solidFill>
                          <a:effectLst/>
                          <a:latin typeface="+mn-lt"/>
                          <a:cs typeface="Arial" charset="0"/>
                        </a:rPr>
                        <a:t> </a:t>
                      </a:r>
                      <a:r>
                        <a:rPr kumimoji="0" lang="en-US" sz="1050" b="0" i="0" u="none" strike="noStrike" cap="none" normalizeH="0" baseline="0" dirty="0" err="1" smtClean="0">
                          <a:ln>
                            <a:noFill/>
                          </a:ln>
                          <a:solidFill>
                            <a:schemeClr val="tx1"/>
                          </a:solidFill>
                          <a:effectLst/>
                          <a:latin typeface="+mn-lt"/>
                          <a:cs typeface="Arial" charset="0"/>
                        </a:rPr>
                        <a:t>histo</a:t>
                      </a:r>
                      <a:r>
                        <a:rPr kumimoji="0" lang="en-US" sz="1050" b="0" i="0" u="none" strike="noStrike" cap="none" normalizeH="0" baseline="0" dirty="0" smtClean="0">
                          <a:ln>
                            <a:noFill/>
                          </a:ln>
                          <a:solidFill>
                            <a:schemeClr val="tx1"/>
                          </a:solidFill>
                          <a:effectLst/>
                          <a:latin typeface="+mn-lt"/>
                          <a:cs typeface="Arial" charset="0"/>
                        </a:rPr>
                        <a:t>/cytology</a:t>
                      </a: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mn-lt"/>
                          <a:cs typeface="Arial" charset="0"/>
                        </a:rPr>
                        <a:t>x</a:t>
                      </a: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mn-lt"/>
                          <a:cs typeface="Arial" charset="0"/>
                        </a:rPr>
                        <a:t>x</a:t>
                      </a: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charset="0"/>
                        </a:rPr>
                        <a:t>x</a:t>
                      </a:r>
                      <a:endParaRPr kumimoji="0" lang="en-US" sz="2400" b="1" i="0" u="none" strike="noStrike" cap="none" normalizeH="0" baseline="0" dirty="0" smtClean="0">
                        <a:ln>
                          <a:noFill/>
                        </a:ln>
                        <a:solidFill>
                          <a:schemeClr val="tx1"/>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charset="0"/>
                        </a:rPr>
                        <a:t> </a:t>
                      </a:r>
                      <a:endParaRPr kumimoji="0" lang="en-US" sz="2400" b="1" i="0" u="none" strike="noStrike" cap="none" normalizeH="0" baseline="0" dirty="0" smtClean="0">
                        <a:ln>
                          <a:noFill/>
                        </a:ln>
                        <a:solidFill>
                          <a:schemeClr val="tx1"/>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chemeClr val="tx1"/>
                          </a:solidFill>
                          <a:effectLst/>
                          <a:latin typeface="+mn-lt"/>
                          <a:cs typeface="Arial" charset="0"/>
                        </a:rPr>
                        <a:t> </a:t>
                      </a:r>
                      <a:endParaRPr kumimoji="0" lang="en-US" sz="2000" b="0" i="0" u="none" strike="noStrike" cap="none" normalizeH="0" baseline="0" smtClean="0">
                        <a:ln>
                          <a:noFill/>
                        </a:ln>
                        <a:solidFill>
                          <a:schemeClr val="tx1"/>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26174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mn-lt"/>
                          <a:cs typeface="Arial" charset="0"/>
                        </a:rPr>
                        <a:t>DNA methylation </a:t>
                      </a:r>
                      <a:endParaRPr kumimoji="0" lang="en-US" sz="2000" b="0" i="0" u="none" strike="noStrike" cap="none" normalizeH="0" baseline="0" dirty="0" smtClean="0">
                        <a:ln>
                          <a:noFill/>
                        </a:ln>
                        <a:solidFill>
                          <a:schemeClr val="tx1"/>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mn-lt"/>
                          <a:cs typeface="Arial" charset="0"/>
                        </a:rPr>
                        <a:t>x</a:t>
                      </a:r>
                      <a:endParaRPr kumimoji="0" lang="en-US" sz="2400" b="1" i="0" u="none" strike="noStrike" cap="none" normalizeH="0" baseline="0" smtClean="0">
                        <a:ln>
                          <a:noFill/>
                        </a:ln>
                        <a:solidFill>
                          <a:schemeClr val="tx1"/>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mn-lt"/>
                          <a:cs typeface="Arial" charset="0"/>
                        </a:rPr>
                        <a:t>x</a:t>
                      </a:r>
                      <a:endParaRPr kumimoji="0" lang="en-US" sz="2400" b="1" i="0" u="none" strike="noStrike" cap="none" normalizeH="0" baseline="0" smtClean="0">
                        <a:ln>
                          <a:noFill/>
                        </a:ln>
                        <a:solidFill>
                          <a:schemeClr val="tx1"/>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sz="1100" b="1" i="0" u="none" strike="noStrike" cap="none" normalizeH="0" baseline="0" dirty="0" smtClean="0">
                          <a:ln>
                            <a:noFill/>
                          </a:ln>
                          <a:solidFill>
                            <a:schemeClr val="tx1"/>
                          </a:solidFill>
                          <a:effectLst/>
                          <a:latin typeface="+mn-lt"/>
                          <a:cs typeface="Arial" charset="0"/>
                        </a:rPr>
                        <a:t> </a:t>
                      </a:r>
                      <a:r>
                        <a:rPr kumimoji="0" lang="en-US" sz="1100" b="1" i="0" u="none" strike="noStrike" kern="1200" cap="none" spc="0" normalizeH="0" baseline="0" noProof="0" dirty="0" smtClean="0">
                          <a:ln>
                            <a:noFill/>
                          </a:ln>
                          <a:solidFill>
                            <a:srgbClr val="000000"/>
                          </a:solidFill>
                          <a:effectLst/>
                          <a:uLnTx/>
                          <a:uFillTx/>
                          <a:latin typeface="+mn-lt"/>
                          <a:ea typeface="+mn-ea"/>
                          <a:cs typeface="Arial" charset="0"/>
                        </a:rPr>
                        <a:t>x</a:t>
                      </a: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charset="0"/>
                        </a:rPr>
                        <a:t> </a:t>
                      </a:r>
                      <a:endParaRPr kumimoji="0" lang="en-US" sz="2400" b="1" i="0" u="none" strike="noStrike" cap="none" normalizeH="0" baseline="0" dirty="0" smtClean="0">
                        <a:ln>
                          <a:noFill/>
                        </a:ln>
                        <a:solidFill>
                          <a:schemeClr val="tx1"/>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mn-lt"/>
                          <a:cs typeface="Arial" charset="0"/>
                        </a:rPr>
                        <a:t> </a:t>
                      </a:r>
                      <a:endParaRPr kumimoji="0" lang="en-US" sz="2000" b="0" i="0" u="none" strike="noStrike" cap="none" normalizeH="0" baseline="0" dirty="0" smtClean="0">
                        <a:ln>
                          <a:noFill/>
                        </a:ln>
                        <a:solidFill>
                          <a:schemeClr val="tx1"/>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5140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FF0000"/>
                          </a:solidFill>
                          <a:effectLst/>
                          <a:latin typeface="+mn-lt"/>
                          <a:cs typeface="Arial" charset="0"/>
                        </a:rPr>
                        <a:t>RNA airway signature</a:t>
                      </a:r>
                      <a:endParaRPr kumimoji="0" lang="en-US" sz="2000" b="0" i="0" u="none" strike="noStrike" cap="none" normalizeH="0" baseline="0" dirty="0" smtClean="0">
                        <a:ln>
                          <a:noFill/>
                        </a:ln>
                        <a:solidFill>
                          <a:srgbClr val="FF0000"/>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charset="0"/>
                        </a:rPr>
                        <a:t>x</a:t>
                      </a:r>
                      <a:endParaRPr kumimoji="0" lang="en-US" sz="2400" b="1" i="0" u="none" strike="noStrike" cap="none" normalizeH="0" baseline="0" dirty="0" smtClean="0">
                        <a:ln>
                          <a:noFill/>
                        </a:ln>
                        <a:solidFill>
                          <a:schemeClr val="tx1"/>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charset="0"/>
                        </a:rPr>
                        <a:t>x</a:t>
                      </a:r>
                      <a:endParaRPr kumimoji="0" lang="en-US" sz="2400" b="1" i="0" u="none" strike="noStrike" cap="none" normalizeH="0" baseline="0" dirty="0" smtClean="0">
                        <a:ln>
                          <a:noFill/>
                        </a:ln>
                        <a:solidFill>
                          <a:schemeClr val="tx1"/>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charset="0"/>
                        </a:rPr>
                        <a:t> x</a:t>
                      </a:r>
                      <a:endParaRPr kumimoji="0" lang="en-US" sz="2800" b="1" i="0" u="none" strike="noStrike" cap="none" normalizeH="0" baseline="0" dirty="0" smtClean="0">
                        <a:ln>
                          <a:noFill/>
                        </a:ln>
                        <a:solidFill>
                          <a:schemeClr val="tx1"/>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0000"/>
                          </a:solidFill>
                          <a:effectLst/>
                          <a:latin typeface="+mn-lt"/>
                          <a:cs typeface="Arial" charset="0"/>
                        </a:rPr>
                        <a:t> x</a:t>
                      </a:r>
                      <a:endParaRPr kumimoji="0" lang="en-US" sz="2400" b="1" i="0" u="none" strike="noStrike" cap="none" normalizeH="0" baseline="0" dirty="0" smtClean="0">
                        <a:ln>
                          <a:noFill/>
                        </a:ln>
                        <a:solidFill>
                          <a:srgbClr val="FF0000"/>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chemeClr val="tx1"/>
                          </a:solidFill>
                          <a:effectLst/>
                          <a:latin typeface="+mn-lt"/>
                          <a:cs typeface="Arial" charset="0"/>
                        </a:rPr>
                        <a:t> </a:t>
                      </a:r>
                      <a:endParaRPr kumimoji="0" lang="en-US" sz="2000" b="0" i="0" u="none" strike="noStrike" cap="none" normalizeH="0" baseline="0" smtClean="0">
                        <a:ln>
                          <a:noFill/>
                        </a:ln>
                        <a:solidFill>
                          <a:schemeClr val="tx1"/>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1014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mn-lt"/>
                          <a:cs typeface="Arial" charset="0"/>
                        </a:rPr>
                        <a:t>Proteomic profiling</a:t>
                      </a:r>
                      <a:endParaRPr kumimoji="0" lang="en-US" sz="2000" b="0" i="0" u="none" strike="noStrike" cap="none" normalizeH="0" baseline="0" dirty="0" smtClean="0">
                        <a:ln>
                          <a:noFill/>
                        </a:ln>
                        <a:solidFill>
                          <a:schemeClr val="tx1"/>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mn-lt"/>
                          <a:cs typeface="Arial" charset="0"/>
                        </a:rPr>
                        <a:t>x</a:t>
                      </a:r>
                      <a:endParaRPr kumimoji="0" lang="en-US" sz="2400" b="1" i="0" u="none" strike="noStrike" cap="none" normalizeH="0" baseline="0" smtClean="0">
                        <a:ln>
                          <a:noFill/>
                        </a:ln>
                        <a:solidFill>
                          <a:schemeClr val="tx1"/>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mn-lt"/>
                          <a:cs typeface="Arial" charset="0"/>
                        </a:rPr>
                        <a:t>x</a:t>
                      </a:r>
                      <a:endParaRPr kumimoji="0" lang="en-US" sz="2400" b="1" i="0" u="none" strike="noStrike" cap="none" normalizeH="0" baseline="0" smtClean="0">
                        <a:ln>
                          <a:noFill/>
                        </a:ln>
                        <a:solidFill>
                          <a:schemeClr val="tx1"/>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charset="0"/>
                        </a:rPr>
                        <a:t> </a:t>
                      </a:r>
                      <a:endParaRPr kumimoji="0" lang="en-US" sz="2400" b="1" i="0" u="none" strike="noStrike" cap="none" normalizeH="0" baseline="0" dirty="0" smtClean="0">
                        <a:ln>
                          <a:noFill/>
                        </a:ln>
                        <a:solidFill>
                          <a:schemeClr val="tx1"/>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charset="0"/>
                        </a:rPr>
                        <a:t> </a:t>
                      </a:r>
                      <a:endParaRPr kumimoji="0" lang="en-US" sz="2400" b="1" i="0" u="none" strike="noStrike" cap="none" normalizeH="0" baseline="0" dirty="0" smtClean="0">
                        <a:ln>
                          <a:noFill/>
                        </a:ln>
                        <a:solidFill>
                          <a:schemeClr val="tx1"/>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chemeClr val="tx1"/>
                          </a:solidFill>
                          <a:effectLst/>
                          <a:latin typeface="+mn-lt"/>
                          <a:cs typeface="Arial" charset="0"/>
                        </a:rPr>
                        <a:t> </a:t>
                      </a:r>
                      <a:endParaRPr kumimoji="0" lang="en-US" sz="2000" b="0" i="0" u="none" strike="noStrike" cap="none" normalizeH="0" baseline="0" smtClean="0">
                        <a:ln>
                          <a:noFill/>
                        </a:ln>
                        <a:solidFill>
                          <a:schemeClr val="tx1"/>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6174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mn-lt"/>
                          <a:cs typeface="Arial" charset="0"/>
                        </a:rPr>
                        <a:t>Chromosome aberrations</a:t>
                      </a:r>
                      <a:endParaRPr kumimoji="0" lang="en-US" sz="2000" b="0" i="0" u="none" strike="noStrike" cap="none" normalizeH="0" baseline="0" dirty="0" smtClean="0">
                        <a:ln>
                          <a:noFill/>
                        </a:ln>
                        <a:solidFill>
                          <a:schemeClr val="tx1"/>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charset="0"/>
                        </a:rPr>
                        <a:t>x</a:t>
                      </a:r>
                      <a:endParaRPr kumimoji="0" lang="en-US" sz="2400" b="1" i="0" u="none" strike="noStrike" cap="none" normalizeH="0" baseline="0" dirty="0" smtClean="0">
                        <a:ln>
                          <a:noFill/>
                        </a:ln>
                        <a:solidFill>
                          <a:schemeClr val="tx1"/>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charset="0"/>
                        </a:rPr>
                        <a:t> x</a:t>
                      </a:r>
                      <a:endParaRPr kumimoji="0" lang="en-US" sz="2400" b="1" i="0" u="none" strike="noStrike" cap="none" normalizeH="0" baseline="0" dirty="0" smtClean="0">
                        <a:ln>
                          <a:noFill/>
                        </a:ln>
                        <a:solidFill>
                          <a:schemeClr val="tx1"/>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charset="0"/>
                        </a:rPr>
                        <a:t> </a:t>
                      </a:r>
                      <a:endParaRPr kumimoji="0" lang="en-US" sz="2400" b="1" i="0" u="none" strike="noStrike" cap="none" normalizeH="0" baseline="0" dirty="0" smtClean="0">
                        <a:ln>
                          <a:noFill/>
                        </a:ln>
                        <a:solidFill>
                          <a:schemeClr val="tx1"/>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charset="0"/>
                        </a:rPr>
                        <a:t> </a:t>
                      </a:r>
                      <a:endParaRPr kumimoji="0" lang="en-US" sz="2400" b="1" i="0" u="none" strike="noStrike" cap="none" normalizeH="0" baseline="0" dirty="0" smtClean="0">
                        <a:ln>
                          <a:noFill/>
                        </a:ln>
                        <a:solidFill>
                          <a:schemeClr val="tx1"/>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mn-lt"/>
                          <a:cs typeface="Arial" charset="0"/>
                        </a:rPr>
                        <a:t> </a:t>
                      </a:r>
                      <a:endParaRPr kumimoji="0" lang="en-US" sz="2000" b="0" i="0" u="none" strike="noStrike" cap="none" normalizeH="0" baseline="0" dirty="0" smtClean="0">
                        <a:ln>
                          <a:noFill/>
                        </a:ln>
                        <a:solidFill>
                          <a:schemeClr val="tx1"/>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3118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cs typeface="Arial" charset="0"/>
                        </a:rPr>
                        <a:t>SPUTUM/EBC</a:t>
                      </a:r>
                      <a:endParaRPr kumimoji="0" lang="en-US" sz="2000" b="0" i="0" u="none" strike="noStrike" cap="none" normalizeH="0" baseline="0" dirty="0" smtClean="0">
                        <a:ln>
                          <a:noFill/>
                        </a:ln>
                        <a:solidFill>
                          <a:schemeClr val="tx1"/>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mn-lt"/>
                          <a:cs typeface="Arial" charset="0"/>
                        </a:rPr>
                        <a:t> </a:t>
                      </a:r>
                      <a:endParaRPr kumimoji="0" lang="en-US" sz="2400" b="1" i="0" u="none" strike="noStrike" cap="none" normalizeH="0" baseline="0" smtClean="0">
                        <a:ln>
                          <a:noFill/>
                        </a:ln>
                        <a:solidFill>
                          <a:schemeClr val="tx1"/>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mn-lt"/>
                          <a:cs typeface="Arial" charset="0"/>
                        </a:rPr>
                        <a:t> </a:t>
                      </a:r>
                      <a:endParaRPr kumimoji="0" lang="en-US" sz="2400" b="1" i="0" u="none" strike="noStrike" cap="none" normalizeH="0" baseline="0" smtClean="0">
                        <a:ln>
                          <a:noFill/>
                        </a:ln>
                        <a:solidFill>
                          <a:schemeClr val="tx1"/>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mn-lt"/>
                          <a:cs typeface="Arial" charset="0"/>
                        </a:rPr>
                        <a:t> </a:t>
                      </a:r>
                      <a:endParaRPr kumimoji="0" lang="en-US" sz="2400" b="1" i="0" u="none" strike="noStrike" cap="none" normalizeH="0" baseline="0" smtClean="0">
                        <a:ln>
                          <a:noFill/>
                        </a:ln>
                        <a:solidFill>
                          <a:schemeClr val="tx1"/>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charset="0"/>
                        </a:rPr>
                        <a:t> </a:t>
                      </a:r>
                      <a:endParaRPr kumimoji="0" lang="en-US" sz="2400" b="1" i="0" u="none" strike="noStrike" cap="none" normalizeH="0" baseline="0" dirty="0" smtClean="0">
                        <a:ln>
                          <a:noFill/>
                        </a:ln>
                        <a:solidFill>
                          <a:schemeClr val="tx1"/>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mn-lt"/>
                          <a:cs typeface="Arial" charset="0"/>
                        </a:rPr>
                        <a:t> </a:t>
                      </a:r>
                      <a:endParaRPr kumimoji="0" lang="en-US" sz="2000" b="0" i="0" u="none" strike="noStrike" cap="none" normalizeH="0" baseline="0" dirty="0" smtClean="0">
                        <a:ln>
                          <a:noFill/>
                        </a:ln>
                        <a:solidFill>
                          <a:schemeClr val="tx1"/>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26174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mn-lt"/>
                          <a:cs typeface="Arial" charset="0"/>
                        </a:rPr>
                        <a:t>DNA Methylation Sputum</a:t>
                      </a:r>
                      <a:endParaRPr kumimoji="0" lang="en-US" sz="2000" b="0" i="0" u="none" strike="noStrike" cap="none" normalizeH="0" baseline="0" dirty="0" smtClean="0">
                        <a:ln>
                          <a:noFill/>
                        </a:ln>
                        <a:solidFill>
                          <a:schemeClr val="tx1"/>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mn-lt"/>
                          <a:cs typeface="Arial" charset="0"/>
                        </a:rPr>
                        <a:t>x</a:t>
                      </a:r>
                      <a:endParaRPr kumimoji="0" lang="en-US" sz="2400" b="1" i="0" u="none" strike="noStrike" cap="none" normalizeH="0" baseline="0" smtClean="0">
                        <a:ln>
                          <a:noFill/>
                        </a:ln>
                        <a:solidFill>
                          <a:schemeClr val="tx1"/>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mn-lt"/>
                          <a:cs typeface="Arial" charset="0"/>
                        </a:rPr>
                        <a:t>x</a:t>
                      </a:r>
                      <a:endParaRPr kumimoji="0" lang="en-US" sz="2400" b="1" i="0" u="none" strike="noStrike" cap="none" normalizeH="0" baseline="0" smtClean="0">
                        <a:ln>
                          <a:noFill/>
                        </a:ln>
                        <a:solidFill>
                          <a:schemeClr val="tx1"/>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charset="0"/>
                        </a:rPr>
                        <a:t> x</a:t>
                      </a:r>
                      <a:endParaRPr kumimoji="0" lang="en-US" sz="2400" b="1" i="0" u="none" strike="noStrike" cap="none" normalizeH="0" baseline="0" dirty="0" smtClean="0">
                        <a:ln>
                          <a:noFill/>
                        </a:ln>
                        <a:solidFill>
                          <a:schemeClr val="tx1"/>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charset="0"/>
                        </a:rPr>
                        <a:t> </a:t>
                      </a:r>
                      <a:endParaRPr kumimoji="0" lang="en-US" sz="2400" b="1" i="0" u="none" strike="noStrike" cap="none" normalizeH="0" baseline="0" dirty="0" smtClean="0">
                        <a:ln>
                          <a:noFill/>
                        </a:ln>
                        <a:solidFill>
                          <a:schemeClr val="tx1"/>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chemeClr val="tx1"/>
                          </a:solidFill>
                          <a:effectLst/>
                          <a:latin typeface="+mn-lt"/>
                          <a:cs typeface="Arial" charset="0"/>
                        </a:rPr>
                        <a:t> </a:t>
                      </a:r>
                      <a:endParaRPr kumimoji="0" lang="en-US" sz="2000" b="0" i="0" u="none" strike="noStrike" cap="none" normalizeH="0" baseline="0" smtClean="0">
                        <a:ln>
                          <a:noFill/>
                        </a:ln>
                        <a:solidFill>
                          <a:schemeClr val="tx1"/>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6174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mn-lt"/>
                          <a:cs typeface="Arial" charset="0"/>
                        </a:rPr>
                        <a:t>DNA CN -FISH</a:t>
                      </a:r>
                      <a:endParaRPr kumimoji="0" lang="en-US" sz="2000" b="0" i="0" u="none" strike="noStrike" cap="none" normalizeH="0" baseline="0" dirty="0" smtClean="0">
                        <a:ln>
                          <a:noFill/>
                        </a:ln>
                        <a:solidFill>
                          <a:schemeClr val="tx1"/>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charset="0"/>
                        </a:rPr>
                        <a:t>x</a:t>
                      </a:r>
                      <a:endParaRPr kumimoji="0" lang="en-US" sz="2400" b="1" i="0" u="none" strike="noStrike" cap="none" normalizeH="0" baseline="0" dirty="0" smtClean="0">
                        <a:ln>
                          <a:noFill/>
                        </a:ln>
                        <a:solidFill>
                          <a:schemeClr val="tx1"/>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charset="0"/>
                        </a:rPr>
                        <a:t> x</a:t>
                      </a:r>
                      <a:endParaRPr kumimoji="0" lang="en-US" sz="2400" b="1" i="0" u="none" strike="noStrike" cap="none" normalizeH="0" baseline="0" dirty="0" smtClean="0">
                        <a:ln>
                          <a:noFill/>
                        </a:ln>
                        <a:solidFill>
                          <a:schemeClr val="tx1"/>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charset="0"/>
                        </a:rPr>
                        <a:t> </a:t>
                      </a:r>
                      <a:endParaRPr kumimoji="0" lang="en-US" sz="2400" b="1" i="0" u="none" strike="noStrike" cap="none" normalizeH="0" baseline="0" dirty="0" smtClean="0">
                        <a:ln>
                          <a:noFill/>
                        </a:ln>
                        <a:solidFill>
                          <a:schemeClr val="tx1"/>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cs typeface="Arial" charset="0"/>
                        </a:rPr>
                        <a:t> </a:t>
                      </a:r>
                      <a:endParaRPr kumimoji="0" lang="en-US" sz="2400" b="1" i="0" u="none" strike="noStrike" cap="none" normalizeH="0" baseline="0" dirty="0" smtClean="0">
                        <a:ln>
                          <a:noFill/>
                        </a:ln>
                        <a:solidFill>
                          <a:schemeClr val="tx1"/>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mn-lt"/>
                          <a:cs typeface="Arial" charset="0"/>
                        </a:rPr>
                        <a:t> </a:t>
                      </a:r>
                      <a:endParaRPr kumimoji="0" lang="en-US" sz="2000" b="0" i="0" u="none" strike="noStrike" cap="none" normalizeH="0" baseline="0" dirty="0" smtClean="0">
                        <a:ln>
                          <a:noFill/>
                        </a:ln>
                        <a:solidFill>
                          <a:schemeClr val="tx1"/>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r>
              <a:tr h="36573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VOCs</a:t>
                      </a: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rPr>
                        <a:t>x</a:t>
                      </a: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rPr>
                        <a:t>x</a:t>
                      </a: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mn-lt"/>
                      </a:endParaRPr>
                    </a:p>
                  </a:txBody>
                  <a:tcPr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9574348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200" y="-81516"/>
            <a:ext cx="7962014"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solidFill>
                  <a:srgbClr val="000000"/>
                </a:solidFill>
              </a:rPr>
              <a:t>Criteria for clinical use of biomarkers</a:t>
            </a:r>
          </a:p>
        </p:txBody>
      </p:sp>
      <p:sp>
        <p:nvSpPr>
          <p:cNvPr id="5" name="Rounded Rectangle 4"/>
          <p:cNvSpPr/>
          <p:nvPr/>
        </p:nvSpPr>
        <p:spPr>
          <a:xfrm>
            <a:off x="3429000" y="1361650"/>
            <a:ext cx="1981200" cy="6096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Cancer Control</a:t>
            </a:r>
            <a:endParaRPr lang="en-US" dirty="0">
              <a:solidFill>
                <a:srgbClr val="FFFFFF"/>
              </a:solidFill>
            </a:endParaRPr>
          </a:p>
        </p:txBody>
      </p:sp>
      <p:sp>
        <p:nvSpPr>
          <p:cNvPr id="6" name="Rounded Rectangle 5"/>
          <p:cNvSpPr/>
          <p:nvPr/>
        </p:nvSpPr>
        <p:spPr>
          <a:xfrm>
            <a:off x="3200400" y="2060150"/>
            <a:ext cx="2438400" cy="6096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Cost effectiveness</a:t>
            </a:r>
            <a:endParaRPr lang="en-US" dirty="0">
              <a:solidFill>
                <a:srgbClr val="FFFFFF"/>
              </a:solidFill>
            </a:endParaRPr>
          </a:p>
        </p:txBody>
      </p:sp>
      <p:sp>
        <p:nvSpPr>
          <p:cNvPr id="7" name="Rounded Rectangle 6"/>
          <p:cNvSpPr/>
          <p:nvPr/>
        </p:nvSpPr>
        <p:spPr>
          <a:xfrm>
            <a:off x="2933700" y="2758650"/>
            <a:ext cx="2971800" cy="6096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Adds value or change management</a:t>
            </a:r>
            <a:endParaRPr lang="en-US" dirty="0">
              <a:solidFill>
                <a:srgbClr val="000000"/>
              </a:solidFill>
            </a:endParaRPr>
          </a:p>
        </p:txBody>
      </p:sp>
      <p:sp>
        <p:nvSpPr>
          <p:cNvPr id="8" name="Rounded Rectangle 7"/>
          <p:cNvSpPr/>
          <p:nvPr/>
        </p:nvSpPr>
        <p:spPr>
          <a:xfrm>
            <a:off x="2705100" y="3457150"/>
            <a:ext cx="3429000" cy="60960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Reduces false positive</a:t>
            </a:r>
            <a:endParaRPr lang="en-US" dirty="0">
              <a:solidFill>
                <a:srgbClr val="000000"/>
              </a:solidFill>
            </a:endParaRPr>
          </a:p>
        </p:txBody>
      </p:sp>
      <p:sp>
        <p:nvSpPr>
          <p:cNvPr id="10" name="Rounded Rectangle 9"/>
          <p:cNvSpPr/>
          <p:nvPr/>
        </p:nvSpPr>
        <p:spPr>
          <a:xfrm>
            <a:off x="2476500" y="4155650"/>
            <a:ext cx="3886200" cy="6096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Causes a Stage shift</a:t>
            </a:r>
            <a:endParaRPr lang="en-US" dirty="0">
              <a:solidFill>
                <a:srgbClr val="FFFFFF"/>
              </a:solidFill>
            </a:endParaRPr>
          </a:p>
        </p:txBody>
      </p:sp>
      <p:sp>
        <p:nvSpPr>
          <p:cNvPr id="11" name="Rounded Rectangle 10"/>
          <p:cNvSpPr/>
          <p:nvPr/>
        </p:nvSpPr>
        <p:spPr>
          <a:xfrm>
            <a:off x="2209800" y="4854150"/>
            <a:ext cx="4419600" cy="609600"/>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Validates in an Independent cohort</a:t>
            </a:r>
            <a:endParaRPr lang="en-US" dirty="0">
              <a:solidFill>
                <a:srgbClr val="FFFFFF"/>
              </a:solidFill>
            </a:endParaRPr>
          </a:p>
        </p:txBody>
      </p:sp>
      <p:sp>
        <p:nvSpPr>
          <p:cNvPr id="12" name="Rounded Rectangle 11"/>
          <p:cNvSpPr/>
          <p:nvPr/>
        </p:nvSpPr>
        <p:spPr>
          <a:xfrm>
            <a:off x="2019300" y="5552650"/>
            <a:ext cx="4800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Analytical Validation of the assay</a:t>
            </a:r>
          </a:p>
        </p:txBody>
      </p:sp>
      <p:cxnSp>
        <p:nvCxnSpPr>
          <p:cNvPr id="16" name="Straight Connector 15"/>
          <p:cNvCxnSpPr/>
          <p:nvPr/>
        </p:nvCxnSpPr>
        <p:spPr>
          <a:xfrm>
            <a:off x="914400" y="1133050"/>
            <a:ext cx="0" cy="5029200"/>
          </a:xfrm>
          <a:prstGeom prst="line">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6200" y="1481784"/>
            <a:ext cx="1649554" cy="461665"/>
          </a:xfrm>
          <a:prstGeom prst="rect">
            <a:avLst/>
          </a:prstGeom>
          <a:solidFill>
            <a:schemeClr val="bg1"/>
          </a:solidFill>
        </p:spPr>
        <p:txBody>
          <a:bodyPr wrap="none" rtlCol="0">
            <a:spAutoFit/>
          </a:bodyPr>
          <a:lstStyle/>
          <a:p>
            <a:r>
              <a:rPr lang="en-US" sz="2400" dirty="0" smtClean="0">
                <a:solidFill>
                  <a:srgbClr val="000000"/>
                </a:solidFill>
              </a:rPr>
              <a:t>Cost &amp; time</a:t>
            </a:r>
            <a:endParaRPr lang="en-US" sz="2400" dirty="0">
              <a:solidFill>
                <a:srgbClr val="000000"/>
              </a:solidFill>
            </a:endParaRPr>
          </a:p>
        </p:txBody>
      </p:sp>
      <p:cxnSp>
        <p:nvCxnSpPr>
          <p:cNvPr id="18" name="Straight Connector 17"/>
          <p:cNvCxnSpPr/>
          <p:nvPr/>
        </p:nvCxnSpPr>
        <p:spPr>
          <a:xfrm flipV="1">
            <a:off x="7543800" y="1133050"/>
            <a:ext cx="0" cy="5181600"/>
          </a:xfrm>
          <a:prstGeom prst="line">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918036" y="5219122"/>
            <a:ext cx="1870320" cy="830997"/>
          </a:xfrm>
          <a:prstGeom prst="rect">
            <a:avLst/>
          </a:prstGeom>
          <a:solidFill>
            <a:schemeClr val="bg1"/>
          </a:solidFill>
        </p:spPr>
        <p:txBody>
          <a:bodyPr wrap="none" rtlCol="0">
            <a:spAutoFit/>
          </a:bodyPr>
          <a:lstStyle/>
          <a:p>
            <a:pPr algn="ctr"/>
            <a:r>
              <a:rPr lang="en-US" sz="2400" dirty="0" smtClean="0">
                <a:solidFill>
                  <a:srgbClr val="000000"/>
                </a:solidFill>
              </a:rPr>
              <a:t>Innovation &amp; </a:t>
            </a:r>
          </a:p>
          <a:p>
            <a:pPr algn="ctr"/>
            <a:r>
              <a:rPr lang="en-US" sz="2400" dirty="0" smtClean="0">
                <a:solidFill>
                  <a:srgbClr val="000000"/>
                </a:solidFill>
              </a:rPr>
              <a:t>biology</a:t>
            </a:r>
            <a:endParaRPr lang="en-US" sz="2400" dirty="0">
              <a:solidFill>
                <a:srgbClr val="000000"/>
              </a:solidFill>
            </a:endParaRPr>
          </a:p>
        </p:txBody>
      </p:sp>
      <p:grpSp>
        <p:nvGrpSpPr>
          <p:cNvPr id="9" name="Group 8"/>
          <p:cNvGrpSpPr/>
          <p:nvPr/>
        </p:nvGrpSpPr>
        <p:grpSpPr>
          <a:xfrm>
            <a:off x="1768286" y="3063450"/>
            <a:ext cx="5094146" cy="14171"/>
            <a:chOff x="1725754" y="3063450"/>
            <a:chExt cx="5094146" cy="14171"/>
          </a:xfrm>
        </p:grpSpPr>
        <p:cxnSp>
          <p:nvCxnSpPr>
            <p:cNvPr id="3" name="Straight Arrow Connector 2"/>
            <p:cNvCxnSpPr/>
            <p:nvPr/>
          </p:nvCxnSpPr>
          <p:spPr>
            <a:xfrm>
              <a:off x="1725754" y="3063450"/>
              <a:ext cx="484046" cy="0"/>
            </a:xfrm>
            <a:prstGeom prst="straightConnector1">
              <a:avLst/>
            </a:prstGeom>
            <a:ln w="28575">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6335854" y="3077621"/>
              <a:ext cx="484046" cy="0"/>
            </a:xfrm>
            <a:prstGeom prst="straightConnector1">
              <a:avLst/>
            </a:prstGeom>
            <a:ln w="28575">
              <a:solidFill>
                <a:srgbClr val="FF0000"/>
              </a:solidFill>
              <a:headEnd type="arrow" w="med" len="med"/>
              <a:tailEnd type="none" w="med" len="med"/>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8518437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Existing repositories: Blood archives at Frederick</a:t>
            </a:r>
            <a:endParaRPr lang="en-US" dirty="0"/>
          </a:p>
        </p:txBody>
      </p:sp>
      <p:graphicFrame>
        <p:nvGraphicFramePr>
          <p:cNvPr id="4" name="Group 2"/>
          <p:cNvGraphicFramePr>
            <a:graphicFrameLocks noGrp="1"/>
          </p:cNvGraphicFramePr>
          <p:nvPr/>
        </p:nvGraphicFramePr>
        <p:xfrm>
          <a:off x="685800" y="1600200"/>
          <a:ext cx="7391400" cy="4206877"/>
        </p:xfrm>
        <a:graphic>
          <a:graphicData uri="http://schemas.openxmlformats.org/drawingml/2006/table">
            <a:tbl>
              <a:tblPr/>
              <a:tblGrid>
                <a:gridCol w="1478280"/>
                <a:gridCol w="1478280"/>
                <a:gridCol w="1478280"/>
                <a:gridCol w="2734818"/>
                <a:gridCol w="221742"/>
              </a:tblGrid>
              <a:tr h="5080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rPr>
                        <a:t>Set A</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EEB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rPr>
                        <a:t>Set B</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CE6F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rPr>
                        <a:t>Set C</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EEB0"/>
                    </a:solidFill>
                  </a:tcPr>
                </a:tc>
                <a:tc>
                  <a:txBody>
                    <a:bodyPr/>
                    <a:lstStyle/>
                    <a:p>
                      <a:endParaRPr lang="en-US" sz="1800" dirty="0"/>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CE6F2"/>
                    </a:solidFill>
                  </a:tcPr>
                </a:tc>
              </a:tr>
              <a:tr h="5080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rPr>
                        <a:t>Collection</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rPr>
                        <a:t>Prospectively collected</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omic Sans MS" pitchFamily="66" charset="0"/>
                        </a:rPr>
                        <a:t>Prospective collection</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5080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rPr>
                        <a:t>SOP</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rPr>
                        <a:t>No or not unique SOP</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omic Sans MS" pitchFamily="66" charset="0"/>
                        </a:rPr>
                        <a:t>Unique SOP</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5080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rPr>
                        <a:t>Date </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rPr>
                        <a:t>2000-2005</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omic Sans MS" pitchFamily="66" charset="0"/>
                        </a:rPr>
                        <a:t>2006-on</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7011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rPr>
                        <a:t>Clinical setting</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rPr>
                        <a:t>Diagnosis</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EEB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rPr>
                        <a:t>Screening</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CE6F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rPr>
                        <a:t>Diagnosis</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EEB0"/>
                    </a:solidFill>
                  </a:tcPr>
                </a:tc>
                <a:tc>
                  <a:txBody>
                    <a:bodyPr/>
                    <a:lstStyle/>
                    <a:p>
                      <a:endParaRPr lang="en-US" sz="1800" dirty="0"/>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CE6F2"/>
                    </a:solidFill>
                  </a:tcPr>
                </a:tc>
              </a:tr>
              <a:tr h="5080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rPr>
                        <a:t>Cases</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rPr>
                        <a:t>180</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EEB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rPr>
                        <a:t>170</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CE6F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rPr>
                        <a:t>180</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EEB0"/>
                    </a:solidFill>
                  </a:tcPr>
                </a:tc>
                <a:tc>
                  <a:txBody>
                    <a:bodyPr/>
                    <a:lstStyle/>
                    <a:p>
                      <a:endParaRPr lang="en-US" sz="1800"/>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CE6F2"/>
                    </a:solidFill>
                  </a:tcPr>
                </a:tc>
              </a:tr>
              <a:tr h="4572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rPr>
                        <a:t>Controls</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rPr>
                        <a:t>180</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EEB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rPr>
                        <a:t>250</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CE6F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rPr>
                        <a:t>180</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EEB0"/>
                    </a:solidFill>
                  </a:tcPr>
                </a:tc>
                <a:tc>
                  <a:txBody>
                    <a:bodyPr/>
                    <a:lstStyle/>
                    <a:p>
                      <a:endParaRPr lang="en-US" sz="1800"/>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CE6F2"/>
                    </a:solidFill>
                  </a:tcPr>
                </a:tc>
              </a:tr>
              <a:tr h="5080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rPr>
                        <a:t>Other ca</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rPr>
                        <a:t>75</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5EEB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CE6F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rPr>
                        <a:t>75</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5EEB0"/>
                    </a:solidFill>
                  </a:tcPr>
                </a:tc>
                <a:tc>
                  <a:txBody>
                    <a:bodyPr/>
                    <a:lstStyle/>
                    <a:p>
                      <a:endParaRPr lang="en-US" sz="1800" dirty="0"/>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CE6F2"/>
                    </a:solidFill>
                  </a:tcPr>
                </a:tc>
              </a:tr>
            </a:tbl>
          </a:graphicData>
        </a:graphic>
      </p:graphicFrame>
    </p:spTree>
    <p:extLst>
      <p:ext uri="{BB962C8B-B14F-4D97-AF65-F5344CB8AC3E}">
        <p14:creationId xmlns:p14="http://schemas.microsoft.com/office/powerpoint/2010/main" val="25878801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TotalTime>
  <Words>1729</Words>
  <Application>Microsoft Office PowerPoint</Application>
  <PresentationFormat>On-screen Show (4:3)</PresentationFormat>
  <Paragraphs>604</Paragraphs>
  <Slides>29</Slides>
  <Notes>21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29</vt:i4>
      </vt:variant>
    </vt:vector>
  </HeadingPairs>
  <TitlesOfParts>
    <vt:vector size="39" baseType="lpstr">
      <vt:lpstr>ＭＳ Ｐゴシック</vt:lpstr>
      <vt:lpstr>AdvTTe16fe38b</vt:lpstr>
      <vt:lpstr>Arial</vt:lpstr>
      <vt:lpstr>Calibri</vt:lpstr>
      <vt:lpstr>Comic Sans MS</vt:lpstr>
      <vt:lpstr>Helvetica</vt:lpstr>
      <vt:lpstr>JansonTextLT-Italic</vt:lpstr>
      <vt:lpstr>Times New Roman</vt:lpstr>
      <vt:lpstr>Office Theme</vt:lpstr>
      <vt:lpstr>2_Custom Design</vt:lpstr>
      <vt:lpstr>Fourth Annual US Japan Workshop on Cancer Biomarkers   EDRN lung collaborative group  “Non-invasive diagnosis of lung cancer in an epidemic of indeterminate pulmonary nodules” </vt:lpstr>
      <vt:lpstr>Lung Collaborative Group</vt:lpstr>
      <vt:lpstr>5 pearls for Team Science</vt:lpstr>
      <vt:lpstr>The Challenges of Early Detection</vt:lpstr>
      <vt:lpstr>EDRN Lung collaborative group</vt:lpstr>
      <vt:lpstr>PowerPoint Presentation</vt:lpstr>
      <vt:lpstr>Biomarkers of early detection Sullivan-Pepe, JNCI 2001- EDRN</vt:lpstr>
      <vt:lpstr>PowerPoint Presentation</vt:lpstr>
      <vt:lpstr>Existing repositories: Blood archives at Frederick</vt:lpstr>
      <vt:lpstr>EDRN Lung collaborative group</vt:lpstr>
      <vt:lpstr>Clinical problem: Indeterminate pulmonary nodules</vt:lpstr>
      <vt:lpstr>Lung collaborative project - LTP2</vt:lpstr>
      <vt:lpstr>Participating collection sites</vt:lpstr>
      <vt:lpstr>Existing repositories: LTP2- IPNs: n=200</vt:lpstr>
      <vt:lpstr>EDRN Lung collaborative group</vt:lpstr>
      <vt:lpstr>PowerPoint Presentation</vt:lpstr>
      <vt:lpstr>Existing repositories LTP3- Early LCs, n=180</vt:lpstr>
      <vt:lpstr>EDRN Lung collaborative group</vt:lpstr>
      <vt:lpstr>Existing repositories CVC Screening 235/480</vt:lpstr>
      <vt:lpstr>Existing repositories DECAMP</vt:lpstr>
      <vt:lpstr>DECAMP1 (nodule) study design</vt:lpstr>
      <vt:lpstr>PowerPoint Presentation</vt:lpstr>
      <vt:lpstr>Vanderbilt Lung Imaging Repository Medical image Analysis and Statistical Interpretation lab, Bennett Landman, PhD</vt:lpstr>
      <vt:lpstr>PowerPoint Presentation</vt:lpstr>
      <vt:lpstr>Lung cancer---- Histoplasmosis</vt:lpstr>
      <vt:lpstr>Proteomic analysis of bronchial epithelium in high risk individuals</vt:lpstr>
      <vt:lpstr>PowerPoint Presentation</vt:lpstr>
      <vt:lpstr>PowerPoint Presentation</vt:lpstr>
      <vt:lpstr>Lung Collaborative Group</vt:lpstr>
    </vt:vector>
  </TitlesOfParts>
  <Company>Vanderbilt University Medical Center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EDRN lung collaborative group</dc:title>
  <dc:creator>Massion, Pierre</dc:creator>
  <cp:lastModifiedBy>Massion, Pierre</cp:lastModifiedBy>
  <cp:revision>76</cp:revision>
  <dcterms:created xsi:type="dcterms:W3CDTF">2017-02-21T13:16:21Z</dcterms:created>
  <dcterms:modified xsi:type="dcterms:W3CDTF">2017-03-06T22:57:29Z</dcterms:modified>
</cp:coreProperties>
</file>