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27" r:id="rId1"/>
    <p:sldMasterId id="2147484939" r:id="rId2"/>
  </p:sldMasterIdLst>
  <p:notesMasterIdLst>
    <p:notesMasterId r:id="rId18"/>
  </p:notesMasterIdLst>
  <p:handoutMasterIdLst>
    <p:handoutMasterId r:id="rId19"/>
  </p:handoutMasterIdLst>
  <p:sldIdLst>
    <p:sldId id="1088" r:id="rId3"/>
    <p:sldId id="1149" r:id="rId4"/>
    <p:sldId id="1195" r:id="rId5"/>
    <p:sldId id="1210" r:id="rId6"/>
    <p:sldId id="1191" r:id="rId7"/>
    <p:sldId id="1126" r:id="rId8"/>
    <p:sldId id="1100" r:id="rId9"/>
    <p:sldId id="1216" r:id="rId10"/>
    <p:sldId id="1202" r:id="rId11"/>
    <p:sldId id="1215" r:id="rId12"/>
    <p:sldId id="1214" r:id="rId13"/>
    <p:sldId id="1200" r:id="rId14"/>
    <p:sldId id="1199" r:id="rId15"/>
    <p:sldId id="1184" r:id="rId16"/>
    <p:sldId id="1193" r:id="rId17"/>
  </p:sldIdLst>
  <p:sldSz cx="9906000" cy="6858000" type="A4"/>
  <p:notesSz cx="6735763" cy="9866313"/>
  <p:defaultTextStyle>
    <a:defPPr>
      <a:defRPr lang="ja-JP"/>
    </a:defPPr>
    <a:lvl1pPr algn="ctr" rtl="0" fontAlgn="base">
      <a:spcBef>
        <a:spcPct val="0"/>
      </a:spcBef>
      <a:spcAft>
        <a:spcPct val="0"/>
      </a:spcAft>
      <a:defRPr kumimoji="1" sz="2000" kern="1200">
        <a:solidFill>
          <a:schemeClr val="tx1"/>
        </a:solidFill>
        <a:latin typeface="Times New Roman" pitchFamily="18" charset="0"/>
        <a:ea typeface="ＭＳ Ｐゴシック" pitchFamily="50" charset="-128"/>
        <a:cs typeface="+mn-cs"/>
      </a:defRPr>
    </a:lvl1pPr>
    <a:lvl2pPr marL="457200" algn="ctr" rtl="0" fontAlgn="base">
      <a:spcBef>
        <a:spcPct val="0"/>
      </a:spcBef>
      <a:spcAft>
        <a:spcPct val="0"/>
      </a:spcAft>
      <a:defRPr kumimoji="1" sz="2000" kern="1200">
        <a:solidFill>
          <a:schemeClr val="tx1"/>
        </a:solidFill>
        <a:latin typeface="Times New Roman" pitchFamily="18" charset="0"/>
        <a:ea typeface="ＭＳ Ｐゴシック" pitchFamily="50" charset="-128"/>
        <a:cs typeface="+mn-cs"/>
      </a:defRPr>
    </a:lvl2pPr>
    <a:lvl3pPr marL="914400" algn="ctr" rtl="0" fontAlgn="base">
      <a:spcBef>
        <a:spcPct val="0"/>
      </a:spcBef>
      <a:spcAft>
        <a:spcPct val="0"/>
      </a:spcAft>
      <a:defRPr kumimoji="1" sz="2000" kern="1200">
        <a:solidFill>
          <a:schemeClr val="tx1"/>
        </a:solidFill>
        <a:latin typeface="Times New Roman" pitchFamily="18" charset="0"/>
        <a:ea typeface="ＭＳ Ｐゴシック" pitchFamily="50" charset="-128"/>
        <a:cs typeface="+mn-cs"/>
      </a:defRPr>
    </a:lvl3pPr>
    <a:lvl4pPr marL="1371600" algn="ctr" rtl="0" fontAlgn="base">
      <a:spcBef>
        <a:spcPct val="0"/>
      </a:spcBef>
      <a:spcAft>
        <a:spcPct val="0"/>
      </a:spcAft>
      <a:defRPr kumimoji="1" sz="2000" kern="1200">
        <a:solidFill>
          <a:schemeClr val="tx1"/>
        </a:solidFill>
        <a:latin typeface="Times New Roman" pitchFamily="18" charset="0"/>
        <a:ea typeface="ＭＳ Ｐゴシック" pitchFamily="50" charset="-128"/>
        <a:cs typeface="+mn-cs"/>
      </a:defRPr>
    </a:lvl4pPr>
    <a:lvl5pPr marL="1828800" algn="ctr" rtl="0" fontAlgn="base">
      <a:spcBef>
        <a:spcPct val="0"/>
      </a:spcBef>
      <a:spcAft>
        <a:spcPct val="0"/>
      </a:spcAft>
      <a:defRPr kumimoji="1" sz="20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0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0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0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0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498">
          <p15:clr>
            <a:srgbClr val="A4A3A4"/>
          </p15:clr>
        </p15:guide>
        <p15:guide id="2" pos="6013">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umataars" initial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C3300"/>
    <a:srgbClr val="DCE6F2"/>
    <a:srgbClr val="376092"/>
    <a:srgbClr val="FFFFCC"/>
    <a:srgbClr val="66FFFF"/>
    <a:srgbClr val="009900"/>
    <a:srgbClr val="0082DC"/>
    <a:srgbClr val="CC99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82271" autoAdjust="0"/>
  </p:normalViewPr>
  <p:slideViewPr>
    <p:cSldViewPr snapToGrid="0">
      <p:cViewPr varScale="1">
        <p:scale>
          <a:sx n="81" d="100"/>
          <a:sy n="81" d="100"/>
        </p:scale>
        <p:origin x="474" y="72"/>
      </p:cViewPr>
      <p:guideLst>
        <p:guide orient="horz" pos="498"/>
        <p:guide pos="60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74" d="100"/>
          <a:sy n="74" d="100"/>
        </p:scale>
        <p:origin x="-2256" y="-108"/>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m000257\Desktop\AMED%20Budg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rgbClr val="FFCCCC"/>
              </a:solidFill>
              <a:ln w="19050">
                <a:solidFill>
                  <a:schemeClr val="lt1"/>
                </a:solidFill>
              </a:ln>
              <a:effectLst/>
            </c:spPr>
          </c:dPt>
          <c:dPt>
            <c:idx val="2"/>
            <c:bubble3D val="0"/>
            <c:spPr>
              <a:solidFill>
                <a:srgbClr val="FFFFCC"/>
              </a:solidFill>
              <a:ln w="19050">
                <a:solidFill>
                  <a:schemeClr val="lt1"/>
                </a:solidFill>
              </a:ln>
              <a:effectLst/>
            </c:spPr>
          </c:dPt>
          <c:dPt>
            <c:idx val="3"/>
            <c:bubble3D val="0"/>
            <c:spPr>
              <a:solidFill>
                <a:srgbClr val="99FF99"/>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rgbClr val="FFC000"/>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rgbClr val="FFFF00"/>
              </a:solidFill>
              <a:ln w="19050">
                <a:solidFill>
                  <a:schemeClr val="lt1"/>
                </a:solidFill>
              </a:ln>
              <a:effectLst/>
            </c:spPr>
          </c:dPt>
          <c:cat>
            <c:strRef>
              <c:f>Sheet1!$B$2:$B$11</c:f>
              <c:strCache>
                <c:ptCount val="10"/>
                <c:pt idx="0">
                  <c:v>Drug Discovery</c:v>
                </c:pt>
                <c:pt idx="1">
                  <c:v>Medical Devices</c:v>
                </c:pt>
                <c:pt idx="2">
                  <c:v>For Clinical Research and Clinical Trial</c:v>
                </c:pt>
                <c:pt idx="3">
                  <c:v>Regenerative Medicine</c:v>
                </c:pt>
                <c:pt idx="4">
                  <c:v>Genomic Medicine</c:v>
                </c:pt>
                <c:pt idx="5">
                  <c:v>Cancer</c:v>
                </c:pt>
                <c:pt idx="6">
                  <c:v>Psychiatric and Neurological Disorders</c:v>
                </c:pt>
                <c:pt idx="7">
                  <c:v>Emerging and Re-emerging Infectious Diseases</c:v>
                </c:pt>
                <c:pt idx="8">
                  <c:v>Intractable Diseases</c:v>
                </c:pt>
                <c:pt idx="9">
                  <c:v>Others</c:v>
                </c:pt>
              </c:strCache>
            </c:strRef>
          </c:cat>
          <c:val>
            <c:numRef>
              <c:f>Sheet1!$C$2:$C$11</c:f>
              <c:numCache>
                <c:formatCode>0.0%</c:formatCode>
                <c:ptCount val="10"/>
                <c:pt idx="0">
                  <c:v>0.17597998331943288</c:v>
                </c:pt>
                <c:pt idx="1">
                  <c:v>0.12093411175979984</c:v>
                </c:pt>
                <c:pt idx="2">
                  <c:v>8.8407005838198507E-2</c:v>
                </c:pt>
                <c:pt idx="3">
                  <c:v>0.11926605504587158</c:v>
                </c:pt>
                <c:pt idx="4">
                  <c:v>4.9207673060884076E-2</c:v>
                </c:pt>
                <c:pt idx="5">
                  <c:v>0.13511259382819016</c:v>
                </c:pt>
                <c:pt idx="6">
                  <c:v>5.6713928273561302E-2</c:v>
                </c:pt>
                <c:pt idx="7">
                  <c:v>3.4195162635529609E-2</c:v>
                </c:pt>
                <c:pt idx="8">
                  <c:v>8.0066722268557128E-2</c:v>
                </c:pt>
                <c:pt idx="9">
                  <c:v>0.14011676396997499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3" y="1"/>
            <a:ext cx="2918621" cy="493237"/>
          </a:xfrm>
          <a:prstGeom prst="rect">
            <a:avLst/>
          </a:prstGeom>
          <a:noFill/>
          <a:ln w="9525">
            <a:noFill/>
            <a:miter lim="800000"/>
            <a:headEnd/>
            <a:tailEnd/>
          </a:ln>
          <a:effectLst/>
        </p:spPr>
        <p:txBody>
          <a:bodyPr vert="horz" wrap="square" lIns="90535" tIns="45269" rIns="90535" bIns="45269" numCol="1" anchor="t" anchorCtr="0" compatLnSpc="1">
            <a:prstTxWarp prst="textNoShape">
              <a:avLst/>
            </a:prstTxWarp>
          </a:bodyPr>
          <a:lstStyle>
            <a:lvl1pPr algn="l" defTabSz="904599">
              <a:defRPr sz="1200">
                <a:ea typeface="ＭＳ Ｐゴシック" pitchFamily="50" charset="-128"/>
              </a:defRPr>
            </a:lvl1pPr>
          </a:lstStyle>
          <a:p>
            <a:pPr>
              <a:defRPr/>
            </a:pPr>
            <a:endParaRPr lang="en-US" altLang="ja-JP" dirty="0"/>
          </a:p>
        </p:txBody>
      </p:sp>
      <p:sp>
        <p:nvSpPr>
          <p:cNvPr id="21507" name="Rectangle 3"/>
          <p:cNvSpPr>
            <a:spLocks noGrp="1" noChangeArrowheads="1"/>
          </p:cNvSpPr>
          <p:nvPr>
            <p:ph type="dt" sz="quarter" idx="1"/>
          </p:nvPr>
        </p:nvSpPr>
        <p:spPr bwMode="auto">
          <a:xfrm>
            <a:off x="3817145" y="1"/>
            <a:ext cx="2918621" cy="493237"/>
          </a:xfrm>
          <a:prstGeom prst="rect">
            <a:avLst/>
          </a:prstGeom>
          <a:noFill/>
          <a:ln w="9525">
            <a:noFill/>
            <a:miter lim="800000"/>
            <a:headEnd/>
            <a:tailEnd/>
          </a:ln>
          <a:effectLst/>
        </p:spPr>
        <p:txBody>
          <a:bodyPr vert="horz" wrap="square" lIns="90535" tIns="45269" rIns="90535" bIns="45269" numCol="1" anchor="t" anchorCtr="0" compatLnSpc="1">
            <a:prstTxWarp prst="textNoShape">
              <a:avLst/>
            </a:prstTxWarp>
          </a:bodyPr>
          <a:lstStyle>
            <a:lvl1pPr algn="r" defTabSz="904599">
              <a:defRPr sz="1200">
                <a:ea typeface="ＭＳ Ｐゴシック" pitchFamily="50" charset="-128"/>
              </a:defRPr>
            </a:lvl1pPr>
          </a:lstStyle>
          <a:p>
            <a:pPr>
              <a:defRPr/>
            </a:pPr>
            <a:endParaRPr lang="en-US" altLang="ja-JP" dirty="0"/>
          </a:p>
        </p:txBody>
      </p:sp>
      <p:sp>
        <p:nvSpPr>
          <p:cNvPr id="21508" name="Rectangle 4"/>
          <p:cNvSpPr>
            <a:spLocks noGrp="1" noChangeArrowheads="1"/>
          </p:cNvSpPr>
          <p:nvPr>
            <p:ph type="ftr" sz="quarter" idx="2"/>
          </p:nvPr>
        </p:nvSpPr>
        <p:spPr bwMode="auto">
          <a:xfrm>
            <a:off x="3" y="9373078"/>
            <a:ext cx="2918621" cy="493237"/>
          </a:xfrm>
          <a:prstGeom prst="rect">
            <a:avLst/>
          </a:prstGeom>
          <a:noFill/>
          <a:ln w="9525">
            <a:noFill/>
            <a:miter lim="800000"/>
            <a:headEnd/>
            <a:tailEnd/>
          </a:ln>
          <a:effectLst/>
        </p:spPr>
        <p:txBody>
          <a:bodyPr vert="horz" wrap="square" lIns="90535" tIns="45269" rIns="90535" bIns="45269" numCol="1" anchor="b" anchorCtr="0" compatLnSpc="1">
            <a:prstTxWarp prst="textNoShape">
              <a:avLst/>
            </a:prstTxWarp>
          </a:bodyPr>
          <a:lstStyle>
            <a:lvl1pPr algn="l" defTabSz="904599">
              <a:defRPr sz="1200">
                <a:ea typeface="ＭＳ Ｐゴシック" pitchFamily="50" charset="-128"/>
              </a:defRPr>
            </a:lvl1pPr>
          </a:lstStyle>
          <a:p>
            <a:pPr>
              <a:defRPr/>
            </a:pPr>
            <a:endParaRPr lang="en-US" altLang="ja-JP" dirty="0"/>
          </a:p>
        </p:txBody>
      </p:sp>
      <p:sp>
        <p:nvSpPr>
          <p:cNvPr id="21509" name="Rectangle 5"/>
          <p:cNvSpPr>
            <a:spLocks noGrp="1" noChangeArrowheads="1"/>
          </p:cNvSpPr>
          <p:nvPr>
            <p:ph type="sldNum" sz="quarter" idx="3"/>
          </p:nvPr>
        </p:nvSpPr>
        <p:spPr bwMode="auto">
          <a:xfrm>
            <a:off x="3817145" y="9373078"/>
            <a:ext cx="2918621" cy="493237"/>
          </a:xfrm>
          <a:prstGeom prst="rect">
            <a:avLst/>
          </a:prstGeom>
          <a:noFill/>
          <a:ln w="9525">
            <a:noFill/>
            <a:miter lim="800000"/>
            <a:headEnd/>
            <a:tailEnd/>
          </a:ln>
          <a:effectLst/>
        </p:spPr>
        <p:txBody>
          <a:bodyPr vert="horz" wrap="square" lIns="90535" tIns="45269" rIns="90535" bIns="45269" numCol="1" anchor="b" anchorCtr="0" compatLnSpc="1">
            <a:prstTxWarp prst="textNoShape">
              <a:avLst/>
            </a:prstTxWarp>
          </a:bodyPr>
          <a:lstStyle>
            <a:lvl1pPr algn="r" defTabSz="904599">
              <a:defRPr sz="1200">
                <a:ea typeface="ＭＳ Ｐゴシック" pitchFamily="50" charset="-128"/>
              </a:defRPr>
            </a:lvl1pPr>
          </a:lstStyle>
          <a:p>
            <a:pPr>
              <a:defRPr/>
            </a:pPr>
            <a:fld id="{50DD3888-4236-4078-A6A4-56BB52506824}" type="slidenum">
              <a:rPr lang="en-US" altLang="ja-JP"/>
              <a:pPr>
                <a:defRPr/>
              </a:pPr>
              <a:t>‹#›</a:t>
            </a:fld>
            <a:endParaRPr lang="en-US" altLang="ja-JP" dirty="0"/>
          </a:p>
        </p:txBody>
      </p:sp>
    </p:spTree>
    <p:extLst>
      <p:ext uri="{BB962C8B-B14F-4D97-AF65-F5344CB8AC3E}">
        <p14:creationId xmlns:p14="http://schemas.microsoft.com/office/powerpoint/2010/main" val="3093009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3" y="1"/>
            <a:ext cx="2918621" cy="493237"/>
          </a:xfrm>
          <a:prstGeom prst="rect">
            <a:avLst/>
          </a:prstGeom>
          <a:noFill/>
          <a:ln w="9525">
            <a:noFill/>
            <a:miter lim="800000"/>
            <a:headEnd/>
            <a:tailEnd/>
          </a:ln>
          <a:effectLst/>
        </p:spPr>
        <p:txBody>
          <a:bodyPr vert="horz" wrap="square" lIns="90535" tIns="45269" rIns="90535" bIns="45269" numCol="1" anchor="t" anchorCtr="0" compatLnSpc="1">
            <a:prstTxWarp prst="textNoShape">
              <a:avLst/>
            </a:prstTxWarp>
          </a:bodyPr>
          <a:lstStyle>
            <a:lvl1pPr algn="l" defTabSz="904599">
              <a:defRPr sz="1200">
                <a:ea typeface="ＭＳ Ｐゴシック" pitchFamily="50" charset="-128"/>
              </a:defRPr>
            </a:lvl1pPr>
          </a:lstStyle>
          <a:p>
            <a:pPr>
              <a:defRPr/>
            </a:pPr>
            <a:endParaRPr lang="en-US" altLang="ja-JP" dirty="0"/>
          </a:p>
        </p:txBody>
      </p:sp>
      <p:sp>
        <p:nvSpPr>
          <p:cNvPr id="1027" name="Rectangle 3"/>
          <p:cNvSpPr>
            <a:spLocks noGrp="1" noChangeArrowheads="1"/>
          </p:cNvSpPr>
          <p:nvPr>
            <p:ph type="dt" idx="1"/>
          </p:nvPr>
        </p:nvSpPr>
        <p:spPr bwMode="auto">
          <a:xfrm>
            <a:off x="3817145" y="1"/>
            <a:ext cx="2918621" cy="493237"/>
          </a:xfrm>
          <a:prstGeom prst="rect">
            <a:avLst/>
          </a:prstGeom>
          <a:noFill/>
          <a:ln w="9525">
            <a:noFill/>
            <a:miter lim="800000"/>
            <a:headEnd/>
            <a:tailEnd/>
          </a:ln>
          <a:effectLst/>
        </p:spPr>
        <p:txBody>
          <a:bodyPr vert="horz" wrap="square" lIns="90535" tIns="45269" rIns="90535" bIns="45269" numCol="1" anchor="t" anchorCtr="0" compatLnSpc="1">
            <a:prstTxWarp prst="textNoShape">
              <a:avLst/>
            </a:prstTxWarp>
          </a:bodyPr>
          <a:lstStyle>
            <a:lvl1pPr algn="r" defTabSz="904599">
              <a:defRPr sz="1200">
                <a:ea typeface="ＭＳ Ｐゴシック" pitchFamily="50" charset="-128"/>
              </a:defRPr>
            </a:lvl1pPr>
          </a:lstStyle>
          <a:p>
            <a:pPr>
              <a:defRPr/>
            </a:pPr>
            <a:endParaRPr lang="en-US" altLang="ja-JP" dirty="0"/>
          </a:p>
        </p:txBody>
      </p:sp>
      <p:sp>
        <p:nvSpPr>
          <p:cNvPr id="5124" name="Rectangle 4"/>
          <p:cNvSpPr>
            <a:spLocks noGrp="1" noRot="1" noChangeAspect="1" noChangeArrowheads="1" noTextEdit="1"/>
          </p:cNvSpPr>
          <p:nvPr>
            <p:ph type="sldImg" idx="2"/>
          </p:nvPr>
        </p:nvSpPr>
        <p:spPr bwMode="auto">
          <a:xfrm>
            <a:off x="698500" y="741363"/>
            <a:ext cx="5338763" cy="3697287"/>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896951" y="4686539"/>
            <a:ext cx="4941863" cy="4439132"/>
          </a:xfrm>
          <a:prstGeom prst="rect">
            <a:avLst/>
          </a:prstGeom>
          <a:noFill/>
          <a:ln w="9525">
            <a:noFill/>
            <a:miter lim="800000"/>
            <a:headEnd/>
            <a:tailEnd/>
          </a:ln>
          <a:effectLst/>
        </p:spPr>
        <p:txBody>
          <a:bodyPr vert="horz" wrap="square" lIns="90535" tIns="45269" rIns="90535" bIns="4526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30" name="Rectangle 6"/>
          <p:cNvSpPr>
            <a:spLocks noGrp="1" noChangeArrowheads="1"/>
          </p:cNvSpPr>
          <p:nvPr>
            <p:ph type="ftr" sz="quarter" idx="4"/>
          </p:nvPr>
        </p:nvSpPr>
        <p:spPr bwMode="auto">
          <a:xfrm>
            <a:off x="3" y="9373078"/>
            <a:ext cx="2918621" cy="493237"/>
          </a:xfrm>
          <a:prstGeom prst="rect">
            <a:avLst/>
          </a:prstGeom>
          <a:noFill/>
          <a:ln w="9525">
            <a:noFill/>
            <a:miter lim="800000"/>
            <a:headEnd/>
            <a:tailEnd/>
          </a:ln>
          <a:effectLst/>
        </p:spPr>
        <p:txBody>
          <a:bodyPr vert="horz" wrap="square" lIns="90535" tIns="45269" rIns="90535" bIns="45269" numCol="1" anchor="b" anchorCtr="0" compatLnSpc="1">
            <a:prstTxWarp prst="textNoShape">
              <a:avLst/>
            </a:prstTxWarp>
          </a:bodyPr>
          <a:lstStyle>
            <a:lvl1pPr algn="l" defTabSz="904599">
              <a:defRPr sz="1200">
                <a:ea typeface="ＭＳ Ｐゴシック" pitchFamily="50" charset="-128"/>
              </a:defRPr>
            </a:lvl1pPr>
          </a:lstStyle>
          <a:p>
            <a:pPr>
              <a:defRPr/>
            </a:pPr>
            <a:endParaRPr lang="en-US" altLang="ja-JP" dirty="0"/>
          </a:p>
        </p:txBody>
      </p:sp>
      <p:sp>
        <p:nvSpPr>
          <p:cNvPr id="1031" name="Rectangle 7"/>
          <p:cNvSpPr>
            <a:spLocks noGrp="1" noChangeArrowheads="1"/>
          </p:cNvSpPr>
          <p:nvPr>
            <p:ph type="sldNum" sz="quarter" idx="5"/>
          </p:nvPr>
        </p:nvSpPr>
        <p:spPr bwMode="auto">
          <a:xfrm>
            <a:off x="3817145" y="9373078"/>
            <a:ext cx="2918621" cy="493237"/>
          </a:xfrm>
          <a:prstGeom prst="rect">
            <a:avLst/>
          </a:prstGeom>
          <a:noFill/>
          <a:ln w="9525">
            <a:noFill/>
            <a:miter lim="800000"/>
            <a:headEnd/>
            <a:tailEnd/>
          </a:ln>
          <a:effectLst/>
        </p:spPr>
        <p:txBody>
          <a:bodyPr vert="horz" wrap="square" lIns="90535" tIns="45269" rIns="90535" bIns="45269" numCol="1" anchor="b" anchorCtr="0" compatLnSpc="1">
            <a:prstTxWarp prst="textNoShape">
              <a:avLst/>
            </a:prstTxWarp>
          </a:bodyPr>
          <a:lstStyle>
            <a:lvl1pPr algn="r" defTabSz="904599">
              <a:defRPr sz="1200">
                <a:ea typeface="ＭＳ Ｐゴシック" pitchFamily="50" charset="-128"/>
              </a:defRPr>
            </a:lvl1pPr>
          </a:lstStyle>
          <a:p>
            <a:pPr>
              <a:defRPr/>
            </a:pPr>
            <a:fld id="{5C495EAD-95EF-45FF-A160-6483D78EE776}" type="slidenum">
              <a:rPr lang="en-US" altLang="ja-JP"/>
              <a:pPr>
                <a:defRPr/>
              </a:pPr>
              <a:t>‹#›</a:t>
            </a:fld>
            <a:endParaRPr lang="en-US" altLang="ja-JP" dirty="0"/>
          </a:p>
        </p:txBody>
      </p:sp>
    </p:spTree>
    <p:extLst>
      <p:ext uri="{BB962C8B-B14F-4D97-AF65-F5344CB8AC3E}">
        <p14:creationId xmlns:p14="http://schemas.microsoft.com/office/powerpoint/2010/main" val="281733241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Thank you for inviting us the ICRP annual meeting. My name is </a:t>
            </a:r>
            <a:r>
              <a:rPr kumimoji="1" lang="en-US" altLang="ja-JP" dirty="0" err="1" smtClean="0"/>
              <a:t>Eisaku</a:t>
            </a:r>
            <a:r>
              <a:rPr kumimoji="1" lang="en-US" altLang="ja-JP" dirty="0" smtClean="0"/>
              <a:t> Mizuguchi, and my colleague Kazuhiko Aoyagi</a:t>
            </a:r>
            <a:r>
              <a:rPr kumimoji="1" lang="en-US" altLang="ja-JP" baseline="0" dirty="0" smtClean="0"/>
              <a:t> is </a:t>
            </a:r>
            <a:r>
              <a:rPr kumimoji="1" lang="en-US" altLang="ja-JP" dirty="0" smtClean="0"/>
              <a:t>here. We are from Japan</a:t>
            </a:r>
            <a:r>
              <a:rPr kumimoji="1" lang="en-US" altLang="ja-JP" baseline="0" dirty="0" smtClean="0"/>
              <a:t> Agency for Medical Research and Development (AMED) and we are belonging to the Division of Cancer Research in a Department of Research Promotion in AMED. </a:t>
            </a:r>
            <a:r>
              <a:rPr kumimoji="1" lang="en-US" altLang="ja-JP" sz="1200" b="0" i="0" u="none" strike="noStrike" kern="1200" baseline="0" dirty="0" smtClean="0">
                <a:solidFill>
                  <a:schemeClr val="tx1"/>
                </a:solidFill>
                <a:latin typeface="Times New Roman" pitchFamily="18" charset="0"/>
                <a:ea typeface="ＭＳ Ｐ明朝" pitchFamily="18" charset="-128"/>
                <a:cs typeface="+mn-cs"/>
              </a:rPr>
              <a:t>In this opportunity, we would like to make a good relationship between other countries FAs participating in ICRP.</a:t>
            </a:r>
            <a:r>
              <a:rPr kumimoji="1" lang="ja-JP" altLang="en-US" sz="1200" b="0" i="0" u="none" strike="noStrike" kern="1200" baseline="0" dirty="0" smtClean="0">
                <a:solidFill>
                  <a:schemeClr val="tx1"/>
                </a:solidFill>
                <a:latin typeface="Times New Roman" pitchFamily="18" charset="0"/>
                <a:ea typeface="ＭＳ Ｐ明朝" pitchFamily="18" charset="-128"/>
                <a:cs typeface="+mn-cs"/>
              </a:rPr>
              <a:t>　</a:t>
            </a:r>
            <a:r>
              <a:rPr kumimoji="1" lang="en-US" altLang="ja-JP" baseline="0" dirty="0" smtClean="0"/>
              <a:t>I‘d like to give you a brief introduction about AMED.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1</a:t>
            </a:fld>
            <a:endParaRPr lang="en-US" altLang="ja-JP" dirty="0"/>
          </a:p>
        </p:txBody>
      </p:sp>
    </p:spTree>
    <p:extLst>
      <p:ext uri="{BB962C8B-B14F-4D97-AF65-F5344CB8AC3E}">
        <p14:creationId xmlns:p14="http://schemas.microsoft.com/office/powerpoint/2010/main" val="106530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Actually, AMED was established on</a:t>
            </a:r>
            <a:r>
              <a:rPr kumimoji="1" lang="en-US" altLang="ja-JP" baseline="0" dirty="0" smtClean="0"/>
              <a:t> April in</a:t>
            </a:r>
            <a:r>
              <a:rPr kumimoji="1" lang="en-US" altLang="ja-JP" dirty="0" smtClean="0"/>
              <a:t> last year 2015.  Before that</a:t>
            </a:r>
            <a:r>
              <a:rPr kumimoji="1" lang="en-US" altLang="ja-JP" baseline="0" dirty="0" smtClean="0"/>
              <a:t> in 2013, Japanese Cabinet decided to make a new organization which </a:t>
            </a:r>
            <a:r>
              <a:rPr lang="en-US" altLang="ja-JP" sz="12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accelerates the development of practical applications of innovative medical technologies.</a:t>
            </a:r>
            <a:r>
              <a:rPr lang="en-US" altLang="ja-JP" sz="1200" baseline="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Based on these elementary thinking, especially integrated medical R&amp;D which accelerate the basic research to the </a:t>
            </a:r>
            <a:r>
              <a:rPr lang="en-US" altLang="ja-JP" sz="12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practical applications is the main policy for AMED.  Now,</a:t>
            </a:r>
            <a:r>
              <a:rPr lang="en-US" altLang="ja-JP" sz="1200" baseline="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we AMED is intensively conducting 9 inter-related project which are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supported by 3 Ministries</a:t>
            </a:r>
            <a:r>
              <a:rPr lang="en-US" altLang="ja-JP" sz="1200" baseline="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I will show you about it later.  </a:t>
            </a:r>
            <a:endParaRPr lang="en-US" altLang="ja-JP" sz="12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2</a:t>
            </a:fld>
            <a:endParaRPr lang="en-US" altLang="ja-JP" dirty="0"/>
          </a:p>
        </p:txBody>
      </p:sp>
    </p:spTree>
    <p:extLst>
      <p:ext uri="{BB962C8B-B14F-4D97-AF65-F5344CB8AC3E}">
        <p14:creationId xmlns:p14="http://schemas.microsoft.com/office/powerpoint/2010/main" val="10589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Headquarters for Healthcare Policy (HHP) headed by prime minister Abe, make</a:t>
            </a:r>
            <a:r>
              <a:rPr lang="en-US" altLang="ja-JP" sz="1200" baseline="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 comprehensive plan for the promotion of the medical R&amp;D, integrate medical R&amp;D budget requests and make strategic decisions to give an advise to each Ministries.  AMED should be affected the headquarters direction </a:t>
            </a:r>
            <a:r>
              <a:rPr lang="en-US" altLang="ja-JP" sz="1200" baseline="0" dirty="0" smtClean="0">
                <a:solidFill>
                  <a:schemeClr val="tx1"/>
                </a:solidFill>
                <a:effectLst/>
                <a:latin typeface="Times New Roman" pitchFamily="18" charset="0"/>
                <a:ea typeface="ＭＳ Ｐ明朝" pitchFamily="18" charset="-128"/>
                <a:cs typeface="+mn-cs"/>
              </a:rPr>
              <a:t>secondarily</a:t>
            </a:r>
            <a:r>
              <a:rPr lang="en-US" altLang="ja-JP" dirty="0" smtClean="0">
                <a:effectLst/>
              </a:rPr>
              <a:t> </a:t>
            </a:r>
            <a:r>
              <a:rPr lang="en-US" altLang="ja-JP" sz="1200" baseline="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from each Ministries and concentrates budget from </a:t>
            </a:r>
            <a:r>
              <a:rPr lang="en-US" altLang="ja-JP" dirty="0" smtClean="0">
                <a:effectLst/>
              </a:rPr>
              <a:t>Ministry of education, Ministry of Health, Labor and Welfare, Ministry of Economy, Trade and Industry.</a:t>
            </a:r>
            <a:r>
              <a:rPr lang="en-US" altLang="ja-JP" baseline="0" dirty="0" smtClean="0">
                <a:effectLst/>
              </a:rPr>
              <a:t>  AMED is funding from this concentrated budget. This years total budgets was about 1.3 billion US$. Before establishment of AMED, each ministries independently funded to researchers without careful search.  So, there were often overwrapped and concentrated funding to the same major institutes.  AMED provides unified point of contact for funding.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3</a:t>
            </a:fld>
            <a:endParaRPr lang="en-US" altLang="ja-JP" dirty="0"/>
          </a:p>
        </p:txBody>
      </p:sp>
    </p:spTree>
    <p:extLst>
      <p:ext uri="{BB962C8B-B14F-4D97-AF65-F5344CB8AC3E}">
        <p14:creationId xmlns:p14="http://schemas.microsoft.com/office/powerpoint/2010/main" val="122743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He is a president of AMED,</a:t>
            </a:r>
            <a:r>
              <a:rPr kumimoji="1" lang="en-US" altLang="ja-JP" baseline="0" dirty="0" smtClean="0"/>
              <a:t> Dr. Makoto </a:t>
            </a:r>
            <a:r>
              <a:rPr kumimoji="1" lang="en-US" altLang="ja-JP" baseline="0" dirty="0" err="1" smtClean="0"/>
              <a:t>Suematsu</a:t>
            </a:r>
            <a:r>
              <a:rPr kumimoji="1" lang="en-US" altLang="ja-JP" baseline="0" dirty="0" smtClean="0"/>
              <a:t>, He always tells us the AMED mission is as follows, </a:t>
            </a:r>
            <a:r>
              <a:rPr lang="en-US" altLang="ja-JP" sz="1200" b="0" i="0" dirty="0" smtClean="0">
                <a:solidFill>
                  <a:srgbClr val="000000"/>
                </a:solidFill>
              </a:rPr>
              <a:t>Our goal is to fast-track medical R&amp;D that directly benefits people not only by extending lifespans but also by improving quality of life. </a:t>
            </a:r>
            <a:endParaRPr lang="ja-JP" altLang="en-US" sz="1200" b="0" i="0" dirty="0" smtClean="0">
              <a:solidFill>
                <a:srgbClr val="000000"/>
              </a:solidFill>
            </a:endParaRP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4</a:t>
            </a:fld>
            <a:endParaRPr lang="en-US" altLang="ja-JP" dirty="0"/>
          </a:p>
        </p:txBody>
      </p:sp>
    </p:spTree>
    <p:extLst>
      <p:ext uri="{BB962C8B-B14F-4D97-AF65-F5344CB8AC3E}">
        <p14:creationId xmlns:p14="http://schemas.microsoft.com/office/powerpoint/2010/main" val="32796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a organization of AMED.  About 300 people</a:t>
            </a:r>
            <a:r>
              <a:rPr kumimoji="1" lang="en-US" altLang="ja-JP" baseline="0" dirty="0" smtClean="0"/>
              <a:t> are working in AMED. Among them 200 are fixed-term staff and come from outside organization such as the Ministries or Pharmaceutical companies or national institutes like national cancer center. Dr. Aoyagi is basically a researcher of national cancer center and now he is working at AMED.  And I am also a fixed-term staff and temporary from pharmaceutical company.  </a:t>
            </a:r>
            <a:r>
              <a:rPr kumimoji="1" lang="en-US" altLang="ja-JP" dirty="0" smtClean="0"/>
              <a:t>Under the president there are 11 departments shown here. Our</a:t>
            </a:r>
            <a:r>
              <a:rPr kumimoji="1" lang="en-US" altLang="ja-JP" baseline="0" dirty="0" smtClean="0"/>
              <a:t> cancer research division is included in Department of Research Promotion which </a:t>
            </a:r>
            <a:r>
              <a:rPr kumimoji="1" lang="en-US" altLang="ja-JP" dirty="0" smtClean="0"/>
              <a:t>conducts the actual funding into various types of projects. Especially, 9</a:t>
            </a:r>
            <a:r>
              <a:rPr kumimoji="1" lang="en-US" altLang="ja-JP" baseline="0" dirty="0" smtClean="0"/>
              <a:t> interrelated projects, shown in previous slide, are directed by corresponding division in Department of Research Promotion.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5</a:t>
            </a:fld>
            <a:endParaRPr lang="en-US" altLang="ja-JP" dirty="0"/>
          </a:p>
        </p:txBody>
      </p:sp>
    </p:spTree>
    <p:extLst>
      <p:ext uri="{BB962C8B-B14F-4D97-AF65-F5344CB8AC3E}">
        <p14:creationId xmlns:p14="http://schemas.microsoft.com/office/powerpoint/2010/main" val="396654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AMED is basically funding the projects</a:t>
            </a:r>
            <a:r>
              <a:rPr kumimoji="1" lang="en-US" altLang="ja-JP" baseline="0" dirty="0" smtClean="0"/>
              <a:t> </a:t>
            </a:r>
            <a:r>
              <a:rPr lang="en-US" altLang="ja-JP" sz="12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from basic research to clinical research</a:t>
            </a:r>
            <a:r>
              <a:rPr lang="en-US" altLang="ja-JP" sz="1200" baseline="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or trial.  And project management is done by program director (PD) and program officer (PO). And AMED has these activities shown here on these </a:t>
            </a:r>
            <a:r>
              <a:rPr kumimoji="1" lang="en-US" altLang="ja-JP" dirty="0" smtClean="0"/>
              <a:t>9</a:t>
            </a:r>
            <a:r>
              <a:rPr kumimoji="1" lang="en-US" altLang="ja-JP" baseline="0" dirty="0" smtClean="0"/>
              <a:t> interrelated projects which </a:t>
            </a:r>
            <a:r>
              <a:rPr lang="en-US" altLang="ja-JP" sz="1200" baseline="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are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supported by 3 Ministries.</a:t>
            </a:r>
            <a:r>
              <a:rPr lang="en-US" altLang="ja-JP"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3 ministries are </a:t>
            </a:r>
            <a:r>
              <a:rPr lang="en-US" altLang="ja-JP" dirty="0" smtClean="0">
                <a:effectLst/>
              </a:rPr>
              <a:t>Ministry of education, Ministry of Health, Labor and Welfare, Ministry of Economy, Trade and Industry.</a:t>
            </a:r>
            <a:r>
              <a:rPr lang="en-US" altLang="ja-JP" baseline="0" dirty="0" smtClean="0">
                <a:effectLst/>
              </a:rPr>
              <a:t> </a:t>
            </a:r>
            <a:r>
              <a:rPr lang="en-US" altLang="ja-JP" dirty="0" smtClean="0">
                <a:effectLst/>
              </a:rPr>
              <a:t> The Cancer research</a:t>
            </a:r>
            <a:r>
              <a:rPr lang="en-US" altLang="ja-JP" baseline="0" dirty="0" smtClean="0">
                <a:effectLst/>
              </a:rPr>
              <a:t> project is a one of the </a:t>
            </a:r>
            <a:r>
              <a:rPr kumimoji="1" lang="en-US" altLang="ja-JP" baseline="0" dirty="0" smtClean="0"/>
              <a:t>interrelated projects.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6</a:t>
            </a:fld>
            <a:endParaRPr lang="en-US" altLang="ja-JP" dirty="0"/>
          </a:p>
        </p:txBody>
      </p:sp>
    </p:spTree>
    <p:extLst>
      <p:ext uri="{BB962C8B-B14F-4D97-AF65-F5344CB8AC3E}">
        <p14:creationId xmlns:p14="http://schemas.microsoft.com/office/powerpoint/2010/main" val="205137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This slide shows you</a:t>
            </a:r>
            <a:r>
              <a:rPr kumimoji="1" lang="en-US" altLang="ja-JP" baseline="0" dirty="0" smtClean="0"/>
              <a:t> the</a:t>
            </a:r>
            <a:r>
              <a:rPr kumimoji="1" lang="en-US" altLang="ja-JP" dirty="0" smtClean="0"/>
              <a:t> total budget of AMED in 2015 and 2016. This</a:t>
            </a:r>
            <a:r>
              <a:rPr kumimoji="1" lang="en-US" altLang="ja-JP" baseline="0" dirty="0" smtClean="0"/>
              <a:t> years AMED budget is about 1.3 billion dollars.  As you can see, to the Japan Cancer Research Project, one of </a:t>
            </a:r>
            <a:r>
              <a:rPr kumimoji="1" lang="en-US" altLang="ja-JP" dirty="0" smtClean="0"/>
              <a:t>9</a:t>
            </a:r>
            <a:r>
              <a:rPr kumimoji="1" lang="en-US" altLang="ja-JP" baseline="0" dirty="0" smtClean="0"/>
              <a:t> interrelated projects, 160 million dollars will be funded in this year. That is second largest amount of budget in this years AMED budget.  </a:t>
            </a:r>
            <a:endParaRPr kumimoji="1" lang="ja-JP" altLang="en-US" dirty="0"/>
          </a:p>
        </p:txBody>
      </p:sp>
      <p:sp>
        <p:nvSpPr>
          <p:cNvPr id="4" name="スライド番号プレースホルダ 3"/>
          <p:cNvSpPr>
            <a:spLocks noGrp="1"/>
          </p:cNvSpPr>
          <p:nvPr>
            <p:ph type="sldNum" sz="quarter" idx="10"/>
          </p:nvPr>
        </p:nvSpPr>
        <p:spPr/>
        <p:txBody>
          <a:bodyPr/>
          <a:lstStyle/>
          <a:p>
            <a:fld id="{514C4501-EB1F-4A15-B4B2-D2FECF77EB4E}" type="slidenum">
              <a:rPr kumimoji="1" lang="ja-JP" altLang="en-US" smtClean="0"/>
              <a:pPr/>
              <a:t>7</a:t>
            </a:fld>
            <a:endParaRPr kumimoji="1" lang="ja-JP" altLang="en-US"/>
          </a:p>
        </p:txBody>
      </p:sp>
    </p:spTree>
    <p:extLst>
      <p:ext uri="{BB962C8B-B14F-4D97-AF65-F5344CB8AC3E}">
        <p14:creationId xmlns:p14="http://schemas.microsoft.com/office/powerpoint/2010/main" val="89438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We cancer research division, conducting two programs, in the Japan Cancer Research Project. Both programs are shown in the red circles. One is the [Program for the Development of innovative Research on cancer therapeutics] whose budget is supported by Ministry of education. The main target of this program is to identify the drug seeds for the next-generation cancer treatment as First in class drugs.  And the other one is [Practical research for innovative cancer control] that is supported by Ministry of Health, labor and welfare. The major objective of this program is to develop the new therapeutics to the practical application.  The translational research and revers TR are comprised in this program.  </a:t>
            </a:r>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8</a:t>
            </a:fld>
            <a:endParaRPr lang="en-US" altLang="ja-JP" dirty="0"/>
          </a:p>
        </p:txBody>
      </p:sp>
    </p:spTree>
    <p:extLst>
      <p:ext uri="{BB962C8B-B14F-4D97-AF65-F5344CB8AC3E}">
        <p14:creationId xmlns:p14="http://schemas.microsoft.com/office/powerpoint/2010/main" val="50007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Ok, Thank you.  If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C495EAD-95EF-45FF-A160-6483D78EE776}" type="slidenum">
              <a:rPr lang="en-US" altLang="ja-JP" smtClean="0"/>
              <a:pPr>
                <a:defRPr/>
              </a:pPr>
              <a:t>9</a:t>
            </a:fld>
            <a:endParaRPr lang="en-US" altLang="ja-JP" dirty="0"/>
          </a:p>
        </p:txBody>
      </p:sp>
    </p:spTree>
    <p:extLst>
      <p:ext uri="{BB962C8B-B14F-4D97-AF65-F5344CB8AC3E}">
        <p14:creationId xmlns:p14="http://schemas.microsoft.com/office/powerpoint/2010/main" val="426911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00CB4FB-4E8F-4AE3-9977-FB0B6A34F7CB}" type="datetime1">
              <a:rPr lang="ja-JP" altLang="en-US" smtClean="0">
                <a:solidFill>
                  <a:prstClr val="black">
                    <a:tint val="75000"/>
                  </a:prstClr>
                </a:solidFill>
              </a:rPr>
              <a:t>2017/3/3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11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B656FCD-2170-453B-AC5C-286FFB3E23EB}" type="datetime1">
              <a:rPr lang="ja-JP" altLang="en-US" smtClean="0">
                <a:solidFill>
                  <a:prstClr val="black">
                    <a:tint val="75000"/>
                  </a:prstClr>
                </a:solidFill>
              </a:rPr>
              <a:t>2017/3/3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882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91013FC-0176-4C49-8B5E-C7F942A1410A}" type="datetime1">
              <a:rPr lang="ja-JP" altLang="en-US" smtClean="0">
                <a:solidFill>
                  <a:prstClr val="black">
                    <a:tint val="75000"/>
                  </a:prstClr>
                </a:solidFill>
              </a:rPr>
              <a:t>2017/3/3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7642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スライド番号プレースホルダ 7"/>
          <p:cNvSpPr>
            <a:spLocks noGrp="1"/>
          </p:cNvSpPr>
          <p:nvPr>
            <p:ph type="sldNum" sz="quarter" idx="10"/>
          </p:nvPr>
        </p:nvSpPr>
        <p:spPr/>
        <p:txBody>
          <a:bodyPr/>
          <a:lstStyle>
            <a:lvl1pPr>
              <a:defRPr/>
            </a:lvl1pPr>
          </a:lstStyle>
          <a:p>
            <a:pPr>
              <a:defRPr/>
            </a:pPr>
            <a:fld id="{08A5C62B-3DC0-4679-9624-1D8EB816740E}" type="slidenum">
              <a:rPr lang="ja-JP" altLang="en-US">
                <a:solidFill>
                  <a:srgbClr val="000000">
                    <a:tint val="75000"/>
                  </a:srgbClr>
                </a:solidFill>
              </a:rPr>
              <a:pPr>
                <a:defRPr/>
              </a:pPr>
              <a:t>‹#›</a:t>
            </a:fld>
            <a:endParaRPr lang="ja-JP" altLang="en-US" dirty="0">
              <a:solidFill>
                <a:srgbClr val="000000">
                  <a:tint val="75000"/>
                </a:srgbClr>
              </a:solidFill>
            </a:endParaRPr>
          </a:p>
        </p:txBody>
      </p:sp>
    </p:spTree>
    <p:extLst>
      <p:ext uri="{BB962C8B-B14F-4D97-AF65-F5344CB8AC3E}">
        <p14:creationId xmlns:p14="http://schemas.microsoft.com/office/powerpoint/2010/main" val="2290676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2" name="スライド番号プレースホルダ 7"/>
          <p:cNvSpPr>
            <a:spLocks noGrp="1"/>
          </p:cNvSpPr>
          <p:nvPr>
            <p:ph type="sldNum" sz="quarter" idx="10"/>
          </p:nvPr>
        </p:nvSpPr>
        <p:spPr/>
        <p:txBody>
          <a:bodyPr/>
          <a:lstStyle>
            <a:lvl1pPr>
              <a:defRPr/>
            </a:lvl1pPr>
          </a:lstStyle>
          <a:p>
            <a:pPr>
              <a:defRPr/>
            </a:pPr>
            <a:fld id="{08A5C62B-3DC0-4679-9624-1D8EB816740E}" type="slidenum">
              <a:rPr lang="ja-JP" altLang="en-US">
                <a:solidFill>
                  <a:srgbClr val="000000">
                    <a:tint val="75000"/>
                  </a:srgbClr>
                </a:solidFill>
              </a:rPr>
              <a:pPr>
                <a:defRPr/>
              </a:pPr>
              <a:t>‹#›</a:t>
            </a:fld>
            <a:endParaRPr lang="ja-JP" altLang="en-US" dirty="0">
              <a:solidFill>
                <a:srgbClr val="000000">
                  <a:tint val="75000"/>
                </a:srgbClr>
              </a:solidFill>
            </a:endParaRPr>
          </a:p>
        </p:txBody>
      </p:sp>
    </p:spTree>
    <p:extLst>
      <p:ext uri="{BB962C8B-B14F-4D97-AF65-F5344CB8AC3E}">
        <p14:creationId xmlns:p14="http://schemas.microsoft.com/office/powerpoint/2010/main" val="207336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fld id="{694CE547-DC31-45C0-A3CB-9746090ED550}" type="slidenum">
              <a:rPr lang="ja-JP" altLang="en-US" smtClean="0">
                <a:solidFill>
                  <a:srgbClr val="000000">
                    <a:tint val="75000"/>
                  </a:srgbClr>
                </a:solidFill>
              </a:rPr>
              <a:pPr/>
              <a:t>‹#›</a:t>
            </a:fld>
            <a:endParaRPr lang="ja-JP" altLang="en-US" dirty="0">
              <a:solidFill>
                <a:srgbClr val="000000">
                  <a:tint val="75000"/>
                </a:srgbClr>
              </a:solidFill>
            </a:endParaRPr>
          </a:p>
        </p:txBody>
      </p:sp>
    </p:spTree>
    <p:extLst>
      <p:ext uri="{BB962C8B-B14F-4D97-AF65-F5344CB8AC3E}">
        <p14:creationId xmlns:p14="http://schemas.microsoft.com/office/powerpoint/2010/main" val="1060900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fld id="{694CE547-DC31-45C0-A3CB-9746090ED550}" type="slidenum">
              <a:rPr lang="ja-JP" altLang="en-US" smtClean="0">
                <a:solidFill>
                  <a:srgbClr val="000000">
                    <a:tint val="75000"/>
                  </a:srgbClr>
                </a:solidFill>
              </a:rPr>
              <a:pPr/>
              <a:t>‹#›</a:t>
            </a:fld>
            <a:endParaRPr lang="ja-JP" altLang="en-US" dirty="0">
              <a:solidFill>
                <a:srgbClr val="000000">
                  <a:tint val="75000"/>
                </a:srgbClr>
              </a:solidFill>
            </a:endParaRPr>
          </a:p>
        </p:txBody>
      </p:sp>
    </p:spTree>
    <p:extLst>
      <p:ext uri="{BB962C8B-B14F-4D97-AF65-F5344CB8AC3E}">
        <p14:creationId xmlns:p14="http://schemas.microsoft.com/office/powerpoint/2010/main" val="489157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fld id="{694CE547-DC31-45C0-A3CB-9746090ED550}" type="slidenum">
              <a:rPr lang="ja-JP" altLang="en-US" smtClean="0">
                <a:solidFill>
                  <a:srgbClr val="000000">
                    <a:tint val="75000"/>
                  </a:srgbClr>
                </a:solidFill>
              </a:rPr>
              <a:pPr/>
              <a:t>‹#›</a:t>
            </a:fld>
            <a:endParaRPr lang="ja-JP" altLang="en-US" dirty="0">
              <a:solidFill>
                <a:srgbClr val="000000">
                  <a:tint val="75000"/>
                </a:srgbClr>
              </a:solidFill>
            </a:endParaRPr>
          </a:p>
        </p:txBody>
      </p:sp>
    </p:spTree>
    <p:extLst>
      <p:ext uri="{BB962C8B-B14F-4D97-AF65-F5344CB8AC3E}">
        <p14:creationId xmlns:p14="http://schemas.microsoft.com/office/powerpoint/2010/main" val="563042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82AF772-E739-4CCD-B951-3D0086C64721}" type="slidenum">
              <a:rPr lang="ja-JP" altLang="en-US" smtClean="0">
                <a:solidFill>
                  <a:prstClr val="black">
                    <a:tint val="75000"/>
                  </a:prstClr>
                </a:solidFill>
              </a:rPr>
              <a:pPr/>
              <a:t>‹#›</a:t>
            </a:fld>
            <a:endParaRPr lang="ja-JP" altLang="en-US">
              <a:solidFill>
                <a:prstClr val="black">
                  <a:tint val="75000"/>
                </a:prstClr>
              </a:solidFill>
            </a:endParaRPr>
          </a:p>
        </p:txBody>
      </p:sp>
      <p:cxnSp>
        <p:nvCxnSpPr>
          <p:cNvPr id="7" name="直線コネクタ 6"/>
          <p:cNvCxnSpPr/>
          <p:nvPr userDrawn="1"/>
        </p:nvCxnSpPr>
        <p:spPr>
          <a:xfrm>
            <a:off x="776268" y="3439623"/>
            <a:ext cx="8738261" cy="0"/>
          </a:xfrm>
          <a:prstGeom prst="line">
            <a:avLst/>
          </a:prstGeom>
          <a:ln w="63500" cmpd="thinThick">
            <a:solidFill>
              <a:srgbClr val="8F9BB5"/>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userDrawn="1"/>
        </p:nvSpPr>
        <p:spPr>
          <a:xfrm>
            <a:off x="381000" y="6314148"/>
            <a:ext cx="6187440" cy="224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a:solidFill>
                <a:prstClr val="white"/>
              </a:solidFill>
            </a:endParaRPr>
          </a:p>
        </p:txBody>
      </p:sp>
    </p:spTree>
    <p:extLst>
      <p:ext uri="{BB962C8B-B14F-4D97-AF65-F5344CB8AC3E}">
        <p14:creationId xmlns:p14="http://schemas.microsoft.com/office/powerpoint/2010/main" val="2217127707"/>
      </p:ext>
    </p:extLst>
  </p:cSld>
  <p:clrMapOvr>
    <a:masterClrMapping/>
  </p:clrMapOvr>
  <p:extLst mod="1">
    <p:ext uri="{DCECCB84-F9BA-43D5-87BE-67443E8EF086}">
      <p15:sldGuideLst xmlns:p15="http://schemas.microsoft.com/office/powerpoint/2012/main">
        <p15:guide id="1" pos="2880">
          <p15:clr>
            <a:srgbClr val="FBAE40"/>
          </p15:clr>
        </p15:guide>
        <p15:guide id="2" orient="horz" pos="2160">
          <p15:clr>
            <a:srgbClr val="FBAE40"/>
          </p15:clr>
        </p15:guide>
        <p15:guide id="3" pos="453">
          <p15:clr>
            <a:srgbClr val="FBAE40"/>
          </p15:clr>
        </p15:guide>
        <p15:guide id="4" orient="horz" pos="406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49965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9" y="1709740"/>
            <a:ext cx="8543925"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9" y="4589465"/>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2E94863-59CC-4E9A-971D-6BEE8B0ADDF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6532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946A7E9-F2FF-4814-AE49-3F315FDA1074}" type="datetime1">
              <a:rPr lang="ja-JP" altLang="en-US" smtClean="0">
                <a:solidFill>
                  <a:prstClr val="black">
                    <a:tint val="75000"/>
                  </a:prstClr>
                </a:solidFill>
              </a:rPr>
              <a:t>2017/3/3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4394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2E94863-59CC-4E9A-971D-6BEE8B0ADDF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07151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7"/>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9"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2E94863-59CC-4E9A-971D-6BEE8B0ADDF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87061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endParaRPr lang="ja-JP" altLang="ja-JP">
              <a:solidFill>
                <a:prstClr val="black">
                  <a:tint val="75000"/>
                </a:prstClr>
              </a:solidFill>
            </a:endParaRPr>
          </a:p>
        </p:txBody>
      </p:sp>
    </p:spTree>
    <p:extLst>
      <p:ext uri="{BB962C8B-B14F-4D97-AF65-F5344CB8AC3E}">
        <p14:creationId xmlns:p14="http://schemas.microsoft.com/office/powerpoint/2010/main" val="3743345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endParaRPr lang="ja-JP" altLang="ja-JP">
              <a:solidFill>
                <a:prstClr val="black">
                  <a:tint val="75000"/>
                </a:prstClr>
              </a:solidFill>
            </a:endParaRPr>
          </a:p>
        </p:txBody>
      </p:sp>
    </p:spTree>
    <p:extLst>
      <p:ext uri="{BB962C8B-B14F-4D97-AF65-F5344CB8AC3E}">
        <p14:creationId xmlns:p14="http://schemas.microsoft.com/office/powerpoint/2010/main" val="3868785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7"/>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2E94863-59CC-4E9A-971D-6BEE8B0ADDF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18983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7"/>
            <a:ext cx="5014913"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2E94863-59CC-4E9A-971D-6BEE8B0ADDF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11084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2E94863-59CC-4E9A-971D-6BEE8B0ADDF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79635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2"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2E94863-59CC-4E9A-971D-6BEE8B0ADDF9}"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43818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中ページタイトル下線ありバージョン">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60999" y="421396"/>
            <a:ext cx="8543925" cy="798976"/>
          </a:xfrm>
          <a:prstGeom prst="rect">
            <a:avLst/>
          </a:prstGeom>
        </p:spPr>
        <p:txBody>
          <a:bodyPr/>
          <a:lstStyle/>
          <a:p>
            <a:r>
              <a:rPr kumimoji="1" lang="ja-JP" altLang="en-US" dirty="0" smtClean="0"/>
              <a:t>マスター タイトルの書式設定</a:t>
            </a:r>
            <a:r>
              <a:rPr kumimoji="1" lang="en-US" altLang="ja-JP" dirty="0" smtClean="0"/>
              <a:t/>
            </a:r>
            <a:br>
              <a:rPr kumimoji="1" lang="en-US" altLang="ja-JP" dirty="0" smtClean="0"/>
            </a:br>
            <a:r>
              <a:rPr lang="en-US" altLang="ja-JP" dirty="0" smtClean="0"/>
              <a:t>HGM</a:t>
            </a:r>
            <a:r>
              <a:rPr lang="ja-JP" altLang="en-US" dirty="0" smtClean="0"/>
              <a:t>ゴシック</a:t>
            </a:r>
            <a:r>
              <a:rPr lang="en-US" altLang="ja-JP" dirty="0" smtClean="0"/>
              <a:t>M</a:t>
            </a:r>
            <a:r>
              <a:rPr lang="ja-JP" altLang="en-US" dirty="0" smtClean="0"/>
              <a:t>　サイズは</a:t>
            </a:r>
            <a:r>
              <a:rPr lang="en-US" altLang="ja-JP" dirty="0" smtClean="0"/>
              <a:t>24PT</a:t>
            </a:r>
            <a:endParaRPr kumimoji="1" lang="ja-JP" altLang="en-US" dirty="0"/>
          </a:p>
        </p:txBody>
      </p:sp>
      <p:sp>
        <p:nvSpPr>
          <p:cNvPr id="3" name="スライド番号プレースホルダー 2"/>
          <p:cNvSpPr>
            <a:spLocks noGrp="1"/>
          </p:cNvSpPr>
          <p:nvPr>
            <p:ph type="sldNum" sz="quarter" idx="10"/>
          </p:nvPr>
        </p:nvSpPr>
        <p:spPr/>
        <p:txBody>
          <a:bodyPr/>
          <a:lstStyle/>
          <a:p>
            <a:fld id="{02E94863-59CC-4E9A-971D-6BEE8B0ADDF9}" type="slidenum">
              <a:rPr lang="ja-JP" altLang="en-US" smtClean="0">
                <a:solidFill>
                  <a:prstClr val="black">
                    <a:tint val="75000"/>
                  </a:prstClr>
                </a:solidFill>
              </a:rPr>
              <a:pPr/>
              <a:t>‹#›</a:t>
            </a:fld>
            <a:endParaRPr lang="ja-JP" altLang="en-US" dirty="0">
              <a:solidFill>
                <a:prstClr val="black">
                  <a:tint val="75000"/>
                </a:prstClr>
              </a:solidFill>
            </a:endParaRPr>
          </a:p>
        </p:txBody>
      </p:sp>
      <p:cxnSp>
        <p:nvCxnSpPr>
          <p:cNvPr id="4" name="直線コネクタ 3"/>
          <p:cNvCxnSpPr/>
          <p:nvPr userDrawn="1"/>
        </p:nvCxnSpPr>
        <p:spPr>
          <a:xfrm>
            <a:off x="428229" y="1220371"/>
            <a:ext cx="9089098" cy="0"/>
          </a:xfrm>
          <a:prstGeom prst="line">
            <a:avLst/>
          </a:prstGeom>
          <a:ln w="63500" cmpd="thinThick">
            <a:solidFill>
              <a:srgbClr val="8F9BB5"/>
            </a:solidFill>
          </a:ln>
        </p:spPr>
        <p:style>
          <a:lnRef idx="3">
            <a:schemeClr val="accent5"/>
          </a:lnRef>
          <a:fillRef idx="0">
            <a:schemeClr val="accent5"/>
          </a:fillRef>
          <a:effectRef idx="2">
            <a:schemeClr val="accent5"/>
          </a:effectRef>
          <a:fontRef idx="minor">
            <a:schemeClr val="tx1"/>
          </a:fontRef>
        </p:style>
      </p:cxnSp>
      <p:sp>
        <p:nvSpPr>
          <p:cNvPr id="5" name="Text Placeholder 2"/>
          <p:cNvSpPr>
            <a:spLocks noGrp="1"/>
          </p:cNvSpPr>
          <p:nvPr>
            <p:ph idx="1"/>
          </p:nvPr>
        </p:nvSpPr>
        <p:spPr>
          <a:xfrm>
            <a:off x="428229" y="1505582"/>
            <a:ext cx="9049543" cy="4671720"/>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Tree>
    <p:extLst>
      <p:ext uri="{BB962C8B-B14F-4D97-AF65-F5344CB8AC3E}">
        <p14:creationId xmlns:p14="http://schemas.microsoft.com/office/powerpoint/2010/main" val="2852900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639"/>
            <a:ext cx="8915400" cy="5851525"/>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dt" sz="half" idx="10"/>
          </p:nvPr>
        </p:nvSpPr>
        <p:spPr>
          <a:xfrm>
            <a:off x="495300" y="6245225"/>
            <a:ext cx="2311400" cy="476250"/>
          </a:xfrm>
          <a:prstGeom prst="rect">
            <a:avLst/>
          </a:prstGeom>
          <a:ln/>
        </p:spPr>
        <p:txBody>
          <a:bodyPr/>
          <a:lstStyle>
            <a:lvl1pPr>
              <a:defRPr/>
            </a:lvl1pPr>
          </a:lstStyle>
          <a:p>
            <a:pPr>
              <a:defRPr/>
            </a:pPr>
            <a:endParaRPr lang="en-US" altLang="ja-JP">
              <a:solidFill>
                <a:prstClr val="black">
                  <a:tint val="75000"/>
                </a:prstClr>
              </a:solidFill>
            </a:endParaRPr>
          </a:p>
        </p:txBody>
      </p:sp>
      <p:sp>
        <p:nvSpPr>
          <p:cNvPr id="4" name="Rectangle 6"/>
          <p:cNvSpPr>
            <a:spLocks noGrp="1" noChangeArrowheads="1"/>
          </p:cNvSpPr>
          <p:nvPr>
            <p:ph type="ftr" sz="quarter" idx="11"/>
          </p:nvPr>
        </p:nvSpPr>
        <p:spPr>
          <a:xfrm>
            <a:off x="3384550" y="6245225"/>
            <a:ext cx="3136900" cy="476250"/>
          </a:xfrm>
          <a:prstGeom prst="rect">
            <a:avLst/>
          </a:prstGeom>
          <a:ln/>
        </p:spPr>
        <p:txBody>
          <a:bodyPr/>
          <a:lstStyle>
            <a:lvl1pPr>
              <a:defRPr/>
            </a:lvl1pPr>
          </a:lstStyle>
          <a:p>
            <a:pPr>
              <a:defRPr/>
            </a:pPr>
            <a:endParaRPr lang="en-US" altLang="ja-JP">
              <a:solidFill>
                <a:prstClr val="black">
                  <a:tint val="75000"/>
                </a:prstClr>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endParaRPr lang="ja-JP" altLang="ja-JP">
              <a:solidFill>
                <a:prstClr val="black">
                  <a:tint val="75000"/>
                </a:prstClr>
              </a:solidFill>
            </a:endParaRPr>
          </a:p>
        </p:txBody>
      </p:sp>
    </p:spTree>
    <p:extLst>
      <p:ext uri="{BB962C8B-B14F-4D97-AF65-F5344CB8AC3E}">
        <p14:creationId xmlns:p14="http://schemas.microsoft.com/office/powerpoint/2010/main" val="102428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C0F058F-B3CB-4390-8389-50370BBDD735}" type="datetime1">
              <a:rPr lang="ja-JP" altLang="en-US" smtClean="0">
                <a:solidFill>
                  <a:prstClr val="black">
                    <a:tint val="75000"/>
                  </a:prstClr>
                </a:solidFill>
              </a:rPr>
              <a:t>2017/3/3</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94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91540" y="1845736"/>
            <a:ext cx="401193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FB21EA6-85AF-4ED8-8D8A-284C12B30951}" type="datetime1">
              <a:rPr lang="ja-JP" altLang="en-US" smtClean="0">
                <a:solidFill>
                  <a:prstClr val="black">
                    <a:tint val="75000"/>
                  </a:prstClr>
                </a:solidFill>
              </a:rPr>
              <a:t>2017/3/3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241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91540" y="2582335"/>
            <a:ext cx="401193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52060" y="2582334"/>
            <a:ext cx="401193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E0E5EAE-0E4B-41FB-84C1-756F6282B217}" type="datetime1">
              <a:rPr lang="ja-JP" altLang="en-US" smtClean="0">
                <a:solidFill>
                  <a:prstClr val="black">
                    <a:tint val="75000"/>
                  </a:prstClr>
                </a:solidFill>
              </a:rPr>
              <a:t>2017/3/3</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473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83ED721-6BFC-4E10-9BA8-1AB8CC6CED5A}" type="datetime1">
              <a:rPr lang="ja-JP" altLang="en-US" smtClean="0">
                <a:solidFill>
                  <a:prstClr val="black">
                    <a:tint val="75000"/>
                  </a:prstClr>
                </a:solidFill>
              </a:rPr>
              <a:t>2017/3/3</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98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9F4E63-2A30-4EBF-A2AB-E15B0B790261}" type="datetime1">
              <a:rPr lang="ja-JP" altLang="en-US" smtClean="0">
                <a:solidFill>
                  <a:prstClr val="black">
                    <a:tint val="75000"/>
                  </a:prstClr>
                </a:solidFill>
              </a:rPr>
              <a:t>2017/3/3</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117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2E0200A3-F3BC-427E-83D6-3788CC9AAC67}" type="datetime1">
              <a:rPr lang="ja-JP" altLang="en-US" smtClean="0">
                <a:solidFill>
                  <a:prstClr val="black">
                    <a:tint val="75000"/>
                  </a:prstClr>
                </a:solidFill>
              </a:rPr>
              <a:t>2017/3/3</a:t>
            </a:fld>
            <a:endParaRPr lang="ja-JP" altLang="en-US">
              <a:solidFill>
                <a:prstClr val="black">
                  <a:tint val="75000"/>
                </a:prstClr>
              </a:solidFill>
            </a:endParaRPr>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136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4903537-70B0-4861-90D4-D6BEE20AA8BC}" type="datetime1">
              <a:rPr lang="ja-JP" altLang="en-US" smtClean="0">
                <a:solidFill>
                  <a:prstClr val="black">
                    <a:tint val="75000"/>
                  </a:prstClr>
                </a:solidFill>
              </a:rPr>
              <a:t>2017/3/3</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977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EE91236A-2954-4AD8-8B73-A32FC85463D8}" type="datetime1">
              <a:rPr lang="ja-JP" altLang="en-US" smtClean="0"/>
              <a:t>2017/3/3</a:t>
            </a:fld>
            <a:endParaRPr lang="en-US" dirty="0"/>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694CE547-DC31-45C0-A3CB-9746090ED550}" type="slidenum">
              <a:rPr lang="ja-JP" altLang="en-US" smtClean="0">
                <a:solidFill>
                  <a:srgbClr val="000000">
                    <a:tint val="75000"/>
                  </a:srgbClr>
                </a:solidFill>
              </a:rPr>
              <a:pPr/>
              <a:t>‹#›</a:t>
            </a:fld>
            <a:endParaRPr lang="ja-JP" altLang="en-US" dirty="0">
              <a:solidFill>
                <a:srgbClr val="000000">
                  <a:tint val="75000"/>
                </a:srgbClr>
              </a:solidFill>
            </a:endParaRPr>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587852"/>
      </p:ext>
    </p:extLst>
  </p:cSld>
  <p:clrMap bg1="lt1" tx1="dk1" bg2="lt2" tx2="dk2" accent1="accent1" accent2="accent2" accent3="accent3" accent4="accent4" accent5="accent5" accent6="accent6" hlink="hlink" folHlink="folHlink"/>
  <p:sldLayoutIdLst>
    <p:sldLayoutId id="2147484928" r:id="rId1"/>
    <p:sldLayoutId id="2147484929" r:id="rId2"/>
    <p:sldLayoutId id="2147484930" r:id="rId3"/>
    <p:sldLayoutId id="2147484931" r:id="rId4"/>
    <p:sldLayoutId id="2147484932" r:id="rId5"/>
    <p:sldLayoutId id="2147484933" r:id="rId6"/>
    <p:sldLayoutId id="2147484934" r:id="rId7"/>
    <p:sldLayoutId id="2147484935" r:id="rId8"/>
    <p:sldLayoutId id="2147484936" r:id="rId9"/>
    <p:sldLayoutId id="2147484937" r:id="rId10"/>
    <p:sldLayoutId id="2147484938" r:id="rId11"/>
    <p:sldLayoutId id="2147484772" r:id="rId12"/>
    <p:sldLayoutId id="2147484801" r:id="rId13"/>
    <p:sldLayoutId id="2147484766" r:id="rId14"/>
    <p:sldLayoutId id="2147484884" r:id="rId15"/>
    <p:sldLayoutId id="2147484878" r:id="rId16"/>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ndParaRPr>
          </a:p>
        </p:txBody>
      </p:sp>
      <p:sp>
        <p:nvSpPr>
          <p:cNvPr id="5" name="フッター プレースホルダー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ndParaRPr>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02E94863-59CC-4E9A-971D-6BEE8B0ADDF9}" type="slidenum">
              <a:rPr lang="ja-JP" altLang="en-US" smtClean="0">
                <a:solidFill>
                  <a:prstClr val="black">
                    <a:tint val="75000"/>
                  </a:prstClr>
                </a:solidFill>
                <a:latin typeface="Calibri" panose="020F0502020204030204"/>
              </a:rPr>
              <a:pPr fontAlgn="auto">
                <a:spcBef>
                  <a:spcPts val="0"/>
                </a:spcBef>
                <a:spcAft>
                  <a:spcPts val="0"/>
                </a:spcAft>
              </a:pPr>
              <a:t>‹#›</a:t>
            </a:fld>
            <a:endParaRPr lang="ja-JP" altLang="en-US" dirty="0">
              <a:solidFill>
                <a:prstClr val="black">
                  <a:tint val="75000"/>
                </a:prstClr>
              </a:solidFill>
              <a:latin typeface="Calibri" panose="020F0502020204030204"/>
            </a:endParaRPr>
          </a:p>
        </p:txBody>
      </p:sp>
      <p:pic>
        <p:nvPicPr>
          <p:cNvPr id="7" name="図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622832" y="345387"/>
            <a:ext cx="891697" cy="827530"/>
          </a:xfrm>
          <a:prstGeom prst="rect">
            <a:avLst/>
          </a:prstGeom>
        </p:spPr>
      </p:pic>
      <p:sp>
        <p:nvSpPr>
          <p:cNvPr id="8" name="テキスト プレースホルダー 2"/>
          <p:cNvSpPr txBox="1">
            <a:spLocks/>
          </p:cNvSpPr>
          <p:nvPr userDrawn="1"/>
        </p:nvSpPr>
        <p:spPr>
          <a:xfrm>
            <a:off x="428229" y="6314148"/>
            <a:ext cx="6902211" cy="365125"/>
          </a:xfrm>
          <a:prstGeom prst="rect">
            <a:avLst/>
          </a:prstGeom>
        </p:spPr>
        <p:txBody>
          <a:bodyPr>
            <a:normAutofit/>
          </a:bodyPr>
          <a:lstStyle>
            <a:lvl1pPr marL="0" indent="0" algn="l" defTabSz="914400" rtl="0" eaLnBrk="1" latinLnBrk="0" hangingPunct="1">
              <a:lnSpc>
                <a:spcPct val="90000"/>
              </a:lnSpc>
              <a:spcBef>
                <a:spcPts val="1000"/>
              </a:spcBef>
              <a:buFontTx/>
              <a:buNone/>
              <a:defRPr kumimoji="1"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fontAlgn="auto">
              <a:spcAft>
                <a:spcPts val="0"/>
              </a:spcAft>
            </a:pPr>
            <a:r>
              <a:rPr lang="en-US" altLang="ja-JP" smtClean="0">
                <a:solidFill>
                  <a:prstClr val="black"/>
                </a:solidFill>
              </a:rPr>
              <a:t>Copyright 2015 Japan</a:t>
            </a:r>
            <a:r>
              <a:rPr lang="ja-JP" altLang="en-US" smtClean="0">
                <a:solidFill>
                  <a:prstClr val="black"/>
                </a:solidFill>
              </a:rPr>
              <a:t> </a:t>
            </a:r>
            <a:r>
              <a:rPr lang="en-US" altLang="ja-JP" smtClean="0">
                <a:solidFill>
                  <a:prstClr val="black"/>
                </a:solidFill>
              </a:rPr>
              <a:t>Agency</a:t>
            </a:r>
            <a:r>
              <a:rPr lang="ja-JP" altLang="en-US" smtClean="0">
                <a:solidFill>
                  <a:prstClr val="black"/>
                </a:solidFill>
              </a:rPr>
              <a:t> </a:t>
            </a:r>
            <a:r>
              <a:rPr lang="en-US" altLang="ja-JP" smtClean="0">
                <a:solidFill>
                  <a:prstClr val="black"/>
                </a:solidFill>
              </a:rPr>
              <a:t>for</a:t>
            </a:r>
            <a:r>
              <a:rPr lang="ja-JP" altLang="en-US" smtClean="0">
                <a:solidFill>
                  <a:prstClr val="black"/>
                </a:solidFill>
              </a:rPr>
              <a:t> </a:t>
            </a:r>
            <a:r>
              <a:rPr lang="en-US" altLang="ja-JP" smtClean="0">
                <a:solidFill>
                  <a:prstClr val="black"/>
                </a:solidFill>
              </a:rPr>
              <a:t>Medical</a:t>
            </a:r>
            <a:r>
              <a:rPr lang="ja-JP" altLang="en-US" smtClean="0">
                <a:solidFill>
                  <a:prstClr val="black"/>
                </a:solidFill>
              </a:rPr>
              <a:t> </a:t>
            </a:r>
            <a:r>
              <a:rPr lang="en-US" altLang="ja-JP" smtClean="0">
                <a:solidFill>
                  <a:prstClr val="black"/>
                </a:solidFill>
              </a:rPr>
              <a:t>Research</a:t>
            </a:r>
            <a:r>
              <a:rPr lang="ja-JP" altLang="en-US" smtClean="0">
                <a:solidFill>
                  <a:prstClr val="black"/>
                </a:solidFill>
              </a:rPr>
              <a:t> </a:t>
            </a:r>
            <a:r>
              <a:rPr lang="en-US" altLang="ja-JP" smtClean="0">
                <a:solidFill>
                  <a:prstClr val="black"/>
                </a:solidFill>
              </a:rPr>
              <a:t>and</a:t>
            </a:r>
            <a:r>
              <a:rPr lang="ja-JP" altLang="en-US" smtClean="0">
                <a:solidFill>
                  <a:prstClr val="black"/>
                </a:solidFill>
              </a:rPr>
              <a:t> </a:t>
            </a:r>
            <a:r>
              <a:rPr lang="en-US" altLang="ja-JP" smtClean="0">
                <a:solidFill>
                  <a:prstClr val="black"/>
                </a:solidFill>
              </a:rPr>
              <a:t>Development. All Rights Reserved.</a:t>
            </a:r>
            <a:endParaRPr lang="ja-JP" altLang="en-US" dirty="0" smtClean="0">
              <a:solidFill>
                <a:prstClr val="black"/>
              </a:solidFill>
            </a:endParaRPr>
          </a:p>
        </p:txBody>
      </p:sp>
    </p:spTree>
    <p:extLst>
      <p:ext uri="{BB962C8B-B14F-4D97-AF65-F5344CB8AC3E}">
        <p14:creationId xmlns:p14="http://schemas.microsoft.com/office/powerpoint/2010/main" val="872522180"/>
      </p:ext>
    </p:extLst>
  </p:cSld>
  <p:clrMap bg1="lt1" tx1="dk1" bg2="lt2" tx2="dk2" accent1="accent1" accent2="accent2" accent3="accent3" accent4="accent4" accent5="accent5" accent6="accent6" hlink="hlink" folHlink="folHlink"/>
  <p:sldLayoutIdLst>
    <p:sldLayoutId id="2147484940" r:id="rId1"/>
    <p:sldLayoutId id="2147484941" r:id="rId2"/>
    <p:sldLayoutId id="2147484942" r:id="rId3"/>
    <p:sldLayoutId id="2147484943" r:id="rId4"/>
    <p:sldLayoutId id="2147484944" r:id="rId5"/>
    <p:sldLayoutId id="2147484945" r:id="rId6"/>
    <p:sldLayoutId id="2147484946" r:id="rId7"/>
    <p:sldLayoutId id="2147484947" r:id="rId8"/>
    <p:sldLayoutId id="2147484948" r:id="rId9"/>
    <p:sldLayoutId id="2147484949" r:id="rId10"/>
    <p:sldLayoutId id="2147484950" r:id="rId11"/>
    <p:sldLayoutId id="2147484951" r:id="rId12"/>
    <p:sldLayoutId id="2147484952" r:id="rId13"/>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jpeg"/><Relationship Id="rId10" Type="http://schemas.openxmlformats.org/officeDocument/2006/relationships/image" Target="../media/image2.png"/><Relationship Id="rId4" Type="http://schemas.openxmlformats.org/officeDocument/2006/relationships/image" Target="../media/image13.jpe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2366858" y="3434486"/>
            <a:ext cx="5263091" cy="1550115"/>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lvl="0"/>
            <a:endParaRPr kumimoji="1" lang="en-US" altLang="ja-JP" sz="24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Meiryo UI" panose="020B0604030504040204" pitchFamily="50" charset="-128"/>
            </a:endParaRPr>
          </a:p>
          <a:p>
            <a:pPr lvl="0"/>
            <a:r>
              <a:rPr lang="en-US" altLang="ja-JP" sz="1800" b="1" baseline="0" dirty="0" smtClean="0">
                <a:latin typeface="Calibri" panose="020F0502020204030204" pitchFamily="34" charset="0"/>
                <a:ea typeface="Meiryo UI" panose="020B0604030504040204" pitchFamily="50" charset="-128"/>
                <a:cs typeface="Meiryo UI" panose="020B0604030504040204" pitchFamily="50" charset="-128"/>
              </a:rPr>
              <a:t>Division </a:t>
            </a:r>
            <a:r>
              <a:rPr lang="en-US" altLang="ja-JP" sz="1800" b="1" baseline="0" dirty="0" smtClean="0">
                <a:latin typeface="Calibri" panose="020F0502020204030204" pitchFamily="34" charset="0"/>
                <a:ea typeface="Meiryo UI" panose="020B0604030504040204" pitchFamily="50" charset="-128"/>
                <a:cs typeface="Meiryo UI" panose="020B0604030504040204" pitchFamily="50" charset="-128"/>
              </a:rPr>
              <a:t>of Cancer Research,</a:t>
            </a:r>
          </a:p>
          <a:p>
            <a:pPr lvl="0"/>
            <a:r>
              <a:rPr lang="en-US" altLang="ja-JP" sz="1800" b="1" baseline="0" dirty="0" smtClean="0">
                <a:latin typeface="Calibri" panose="020F0502020204030204" pitchFamily="34" charset="0"/>
                <a:ea typeface="Meiryo UI" panose="020B0604030504040204" pitchFamily="50" charset="-128"/>
                <a:cs typeface="Meiryo UI" panose="020B0604030504040204" pitchFamily="50" charset="-128"/>
              </a:rPr>
              <a:t>Department of Research Promotion</a:t>
            </a:r>
            <a:endParaRPr kumimoji="1" lang="ja-JP" sz="1800" b="1" i="0" u="none" strike="noStrike" cap="none" normalizeH="0" baseline="0" dirty="0" smtClean="0">
              <a:ln>
                <a:noFill/>
              </a:ln>
              <a:solidFill>
                <a:schemeClr val="tx1"/>
              </a:solidFill>
              <a:effectLst/>
              <a:latin typeface="Calibri" panose="020F0502020204030204" pitchFamily="34" charset="0"/>
              <a:ea typeface="Meiryo UI" panose="020B0604030504040204" pitchFamily="50" charset="-128"/>
              <a:cs typeface="Meiryo UI" panose="020B0604030504040204" pitchFamily="50" charset="-128"/>
            </a:endParaRPr>
          </a:p>
        </p:txBody>
      </p:sp>
      <p:sp>
        <p:nvSpPr>
          <p:cNvPr id="10" name="Text Box 11"/>
          <p:cNvSpPr txBox="1">
            <a:spLocks noChangeArrowheads="1"/>
          </p:cNvSpPr>
          <p:nvPr/>
        </p:nvSpPr>
        <p:spPr bwMode="auto">
          <a:xfrm>
            <a:off x="738637" y="1641549"/>
            <a:ext cx="8519532" cy="1253803"/>
          </a:xfrm>
          <a:prstGeom prst="rect">
            <a:avLst/>
          </a:prstGeom>
          <a:noFill/>
          <a:ln w="9525">
            <a:noFill/>
            <a:miter lim="800000"/>
            <a:headEnd/>
            <a:tailEnd/>
          </a:ln>
        </p:spPr>
        <p:txBody>
          <a:bodyPr vert="horz" wrap="square" lIns="74295" tIns="8890" rIns="74295" bIns="8890" numCol="1" anchor="ctr" anchorCtr="0" compatLnSpc="1">
            <a:prstTxWarp prst="textNoShape">
              <a:avLst/>
            </a:prstTxWarp>
          </a:bodyPr>
          <a:lstStyle/>
          <a:p>
            <a:pPr lvl="0"/>
            <a:r>
              <a:rPr kumimoji="1" lang="en-US" altLang="ja-JP"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Japan Agency for Medical</a:t>
            </a:r>
            <a:endParaRPr lang="en-US" altLang="ja-JP" sz="3600" b="1" dirty="0" smtClean="0">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endParaRPr>
          </a:p>
          <a:p>
            <a:pPr lvl="0"/>
            <a:r>
              <a:rPr lang="en-US" altLang="ja-JP" sz="3600" b="1" dirty="0" smtClean="0">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Research and Development (AMED)</a:t>
            </a:r>
            <a:endParaRPr kumimoji="1" lang="en-US" altLang="ja-JP"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7" name="Picture 2"/>
          <p:cNvPicPr>
            <a:picLocks noChangeAspect="1" noChangeArrowheads="1"/>
          </p:cNvPicPr>
          <p:nvPr/>
        </p:nvPicPr>
        <p:blipFill>
          <a:blip r:embed="rId3" cstate="print"/>
          <a:srcRect/>
          <a:stretch>
            <a:fillRect/>
          </a:stretch>
        </p:blipFill>
        <p:spPr bwMode="auto">
          <a:xfrm>
            <a:off x="9159226" y="3643"/>
            <a:ext cx="739340" cy="735557"/>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8832545" y="6492875"/>
            <a:ext cx="1066021" cy="365125"/>
          </a:xfrm>
        </p:spPr>
        <p:txBody>
          <a:bodyPr/>
          <a:lstStyle/>
          <a:p>
            <a:fld id="{233F1555-E842-417F-B375-CE00A4CC2ACD}" type="slidenum">
              <a:rPr lang="ja-JP" altLang="en-US" sz="1600" smtClean="0">
                <a:solidFill>
                  <a:schemeClr val="tx1"/>
                </a:solidFill>
              </a:rPr>
              <a:pPr/>
              <a:t>1</a:t>
            </a:fld>
            <a:endParaRPr lang="ja-JP" altLang="en-US" sz="16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33F1555-E842-417F-B375-CE00A4CC2ACD}"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3" name="テキスト ボックス 2"/>
          <p:cNvSpPr txBox="1"/>
          <p:nvPr/>
        </p:nvSpPr>
        <p:spPr>
          <a:xfrm>
            <a:off x="3134586" y="2378922"/>
            <a:ext cx="3464411" cy="1015663"/>
          </a:xfrm>
          <a:prstGeom prst="rect">
            <a:avLst/>
          </a:prstGeom>
          <a:noFill/>
        </p:spPr>
        <p:txBody>
          <a:bodyPr wrap="none" rtlCol="0">
            <a:spAutoFit/>
          </a:bodyPr>
          <a:lstStyle/>
          <a:p>
            <a:r>
              <a:rPr kumimoji="1" lang="en-US" altLang="ja-JP" sz="6000" b="1" i="1" dirty="0" smtClean="0">
                <a:latin typeface="+mn-lt"/>
              </a:rPr>
              <a:t>APPENDIX</a:t>
            </a:r>
            <a:endParaRPr kumimoji="1" lang="ja-JP" altLang="en-US" sz="6000" b="1" i="1" dirty="0">
              <a:latin typeface="+mn-lt"/>
            </a:endParaRPr>
          </a:p>
        </p:txBody>
      </p:sp>
    </p:spTree>
    <p:extLst>
      <p:ext uri="{BB962C8B-B14F-4D97-AF65-F5344CB8AC3E}">
        <p14:creationId xmlns:p14="http://schemas.microsoft.com/office/powerpoint/2010/main" val="1835648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2"/>
          <p:cNvSpPr>
            <a:spLocks noChangeArrowheads="1"/>
          </p:cNvSpPr>
          <p:nvPr/>
        </p:nvSpPr>
        <p:spPr bwMode="auto">
          <a:xfrm>
            <a:off x="641840" y="486370"/>
            <a:ext cx="7593623" cy="426567"/>
          </a:xfrm>
          <a:prstGeom prst="rect">
            <a:avLst/>
          </a:prstGeom>
          <a:solidFill>
            <a:srgbClr val="FFFFCC"/>
          </a:solidFill>
          <a:ln w="9525">
            <a:noFill/>
            <a:miter lim="800000"/>
            <a:headEnd/>
            <a:tailEnd/>
          </a:ln>
        </p:spPr>
        <p:txBody>
          <a:bodyPr anchor="ctr" anchorCtr="0"/>
          <a:lstStyle/>
          <a:p>
            <a:pPr algn="l" fontAlgn="auto">
              <a:spcBef>
                <a:spcPts val="0"/>
              </a:spcBef>
              <a:spcAft>
                <a:spcPts val="0"/>
              </a:spcAft>
            </a:pPr>
            <a:r>
              <a:rPr lang="en-US" altLang="ja-JP" sz="2585" b="1" dirty="0">
                <a:solidFill>
                  <a:prstClr val="black"/>
                </a:solidFill>
                <a:latin typeface="Calibri" panose="020F0502020204030204" pitchFamily="34" charset="0"/>
                <a:ea typeface="Meiryo UI" panose="020B0604030504040204" pitchFamily="50" charset="-128"/>
                <a:cs typeface="Meiryo UI" panose="020B0604030504040204" pitchFamily="50" charset="-128"/>
              </a:rPr>
              <a:t>Overview </a:t>
            </a:r>
            <a:endParaRPr lang="ja-JP" altLang="en-US" sz="1662"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p:txBody>
      </p:sp>
      <p:cxnSp>
        <p:nvCxnSpPr>
          <p:cNvPr id="6" name="直線コネクタ 5"/>
          <p:cNvCxnSpPr/>
          <p:nvPr/>
        </p:nvCxnSpPr>
        <p:spPr bwMode="auto">
          <a:xfrm>
            <a:off x="612532" y="912936"/>
            <a:ext cx="7622931" cy="1"/>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bwMode="auto">
          <a:xfrm>
            <a:off x="641838" y="583225"/>
            <a:ext cx="0" cy="331177"/>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sp>
        <p:nvSpPr>
          <p:cNvPr id="8" name="Text Box 11"/>
          <p:cNvSpPr txBox="1">
            <a:spLocks noChangeArrowheads="1"/>
          </p:cNvSpPr>
          <p:nvPr/>
        </p:nvSpPr>
        <p:spPr bwMode="auto">
          <a:xfrm>
            <a:off x="688536" y="1504437"/>
            <a:ext cx="3871053" cy="4851951"/>
          </a:xfrm>
          <a:prstGeom prst="rect">
            <a:avLst/>
          </a:prstGeom>
          <a:noFill/>
          <a:ln w="44450" cmpd="dbl">
            <a:solidFill>
              <a:schemeClr val="bg2">
                <a:lumMod val="50000"/>
              </a:schemeClr>
            </a:solidFill>
            <a:round/>
            <a:headEnd/>
            <a:tailEnd/>
          </a:ln>
        </p:spPr>
        <p:txBody>
          <a:bodyPr vert="horz" wrap="square" lIns="68580" tIns="132923" rIns="68580" bIns="8206" numCol="1" anchor="t" anchorCtr="0" compatLnSpc="1">
            <a:prstTxWarp prst="textNoShape">
              <a:avLst/>
            </a:prstTxWarp>
          </a:bodyPr>
          <a:lstStyle/>
          <a:p>
            <a:pPr marL="246191" indent="-246191" algn="l" fontAlgn="auto">
              <a:spcBef>
                <a:spcPts val="0"/>
              </a:spcBef>
              <a:spcAft>
                <a:spcPts val="0"/>
              </a:spcAft>
            </a:pPr>
            <a:endParaRPr lang="en-US" altLang="ja-JP" sz="2215"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a:p>
            <a:pPr marL="246191" indent="-246191" algn="l" fontAlgn="auto">
              <a:spcBef>
                <a:spcPts val="0"/>
              </a:spcBef>
              <a:spcAft>
                <a:spcPts val="0"/>
              </a:spcAft>
              <a:buFont typeface="Wingdings" pitchFamily="2" charset="2"/>
              <a:buChar char="Ø"/>
            </a:pPr>
            <a:endParaRPr lang="en-US" altLang="ja-JP" sz="2215"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11" name="Text Box 11"/>
          <p:cNvSpPr txBox="1">
            <a:spLocks noChangeArrowheads="1"/>
          </p:cNvSpPr>
          <p:nvPr/>
        </p:nvSpPr>
        <p:spPr bwMode="auto">
          <a:xfrm>
            <a:off x="656333" y="1104776"/>
            <a:ext cx="2915221" cy="409830"/>
          </a:xfrm>
          <a:prstGeom prst="rect">
            <a:avLst/>
          </a:prstGeom>
          <a:solidFill>
            <a:schemeClr val="tx2">
              <a:lumMod val="60000"/>
              <a:lumOff val="40000"/>
            </a:schemeClr>
          </a:solidFill>
          <a:ln w="44450" cmpd="dbl">
            <a:noFill/>
            <a:round/>
            <a:headEnd/>
            <a:tailEnd/>
          </a:ln>
        </p:spPr>
        <p:txBody>
          <a:bodyPr vert="horz" wrap="square" lIns="68580" tIns="132923" rIns="68580" bIns="8206" numCol="1" anchor="t" anchorCtr="0" compatLnSpc="1">
            <a:prstTxWarp prst="textNoShape">
              <a:avLst/>
            </a:prstTxWarp>
          </a:bodyPr>
          <a:lstStyle/>
          <a:p>
            <a:pPr marL="246191" indent="-246191" algn="l" fontAlgn="auto">
              <a:spcBef>
                <a:spcPts val="0"/>
              </a:spcBef>
              <a:spcAft>
                <a:spcPts val="0"/>
              </a:spcAft>
            </a:pPr>
            <a:endParaRPr lang="en-US" altLang="ja-JP" sz="2215"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a:p>
            <a:pPr marL="246191" indent="-246191" algn="l" fontAlgn="auto">
              <a:spcBef>
                <a:spcPts val="0"/>
              </a:spcBef>
              <a:spcAft>
                <a:spcPts val="0"/>
              </a:spcAft>
              <a:buFont typeface="Wingdings" pitchFamily="2" charset="2"/>
              <a:buChar char="Ø"/>
            </a:pPr>
            <a:endParaRPr lang="en-US" altLang="ja-JP" sz="2215"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14" name="テキスト ボックス 13"/>
          <p:cNvSpPr txBox="1"/>
          <p:nvPr/>
        </p:nvSpPr>
        <p:spPr bwMode="auto">
          <a:xfrm>
            <a:off x="769694" y="1720745"/>
            <a:ext cx="3641537" cy="297517"/>
          </a:xfrm>
          <a:prstGeom prst="rect">
            <a:avLst/>
          </a:prstGeom>
          <a:noFill/>
          <a:ln w="38100" cmpd="dbl">
            <a:noFill/>
            <a:miter lim="800000"/>
            <a:headEnd/>
            <a:tailEnd/>
          </a:ln>
        </p:spPr>
        <p:txBody>
          <a:bodyPr wrap="square" rtlCol="0">
            <a:spAutoFit/>
          </a:bodyPr>
          <a:lstStyle/>
          <a:p>
            <a:pPr marL="263776" indent="-263776" algn="l" fontAlgn="auto">
              <a:lnSpc>
                <a:spcPts val="1569"/>
              </a:lnSpc>
              <a:spcBef>
                <a:spcPts val="0"/>
              </a:spcBef>
              <a:spcAft>
                <a:spcPts val="0"/>
              </a:spcAft>
              <a:buFont typeface="Wingdings" panose="05000000000000000000" pitchFamily="2" charset="2"/>
              <a:buChar char="n"/>
            </a:pPr>
            <a:r>
              <a:rPr lang="en-US" altLang="ja-JP" sz="1662" b="1" dirty="0">
                <a:solidFill>
                  <a:srgbClr val="44546A">
                    <a:lumMod val="60000"/>
                    <a:lumOff val="40000"/>
                  </a:srgbClr>
                </a:solidFill>
                <a:latin typeface="Calibri" panose="020F0502020204030204" pitchFamily="34" charset="0"/>
                <a:ea typeface="Meiryo UI" panose="020B0604030504040204" pitchFamily="50" charset="-128"/>
                <a:cs typeface="Meiryo UI" panose="020B0604030504040204" pitchFamily="50" charset="-128"/>
              </a:rPr>
              <a:t>Mission</a:t>
            </a:r>
            <a:r>
              <a:rPr lang="ja-JP" altLang="en-US" sz="1662" b="1" dirty="0">
                <a:solidFill>
                  <a:prstClr val="black"/>
                </a:solidFill>
                <a:latin typeface="Calibri" panose="020F0502020204030204" pitchFamily="34" charset="0"/>
                <a:ea typeface="Meiryo UI" panose="020B0604030504040204" pitchFamily="50" charset="-128"/>
                <a:cs typeface="Meiryo UI" panose="020B0604030504040204" pitchFamily="50" charset="-128"/>
              </a:rPr>
              <a:t>　</a:t>
            </a:r>
          </a:p>
        </p:txBody>
      </p:sp>
      <p:sp>
        <p:nvSpPr>
          <p:cNvPr id="16" name="Text Box 11"/>
          <p:cNvSpPr txBox="1">
            <a:spLocks noChangeArrowheads="1"/>
          </p:cNvSpPr>
          <p:nvPr/>
        </p:nvSpPr>
        <p:spPr bwMode="auto">
          <a:xfrm>
            <a:off x="822714" y="1951894"/>
            <a:ext cx="3494225" cy="3425431"/>
          </a:xfrm>
          <a:prstGeom prst="rect">
            <a:avLst/>
          </a:prstGeom>
          <a:noFill/>
          <a:ln w="9525">
            <a:noFill/>
            <a:miter lim="800000"/>
            <a:headEnd/>
            <a:tailEnd/>
          </a:ln>
        </p:spPr>
        <p:txBody>
          <a:bodyPr vert="horz" wrap="square" lIns="68580" tIns="8206" rIns="68580" bIns="8206" numCol="1" anchor="ctr" anchorCtr="0" compatLnSpc="1">
            <a:prstTxWarp prst="textNoShape">
              <a:avLst/>
            </a:prstTxWarp>
          </a:bodyPr>
          <a:lstStyle/>
          <a:p>
            <a:pPr marL="316531" indent="-316531" algn="l" fontAlgn="auto">
              <a:spcBef>
                <a:spcPts val="0"/>
              </a:spcBef>
              <a:spcAft>
                <a:spcPts val="0"/>
              </a:spcAft>
              <a:buFont typeface="Wingdings" panose="05000000000000000000" pitchFamily="2" charset="2"/>
              <a:buChar char="u"/>
            </a:pPr>
            <a:r>
              <a:rPr lang="en-US" altLang="ja-JP" sz="1662" b="1" dirty="0">
                <a:solidFill>
                  <a:prstClr val="black"/>
                </a:solidFill>
                <a:latin typeface="Calibri" panose="020F0502020204030204" pitchFamily="34" charset="0"/>
                <a:ea typeface="Meiryo UI" panose="020B0604030504040204" pitchFamily="50" charset="-128"/>
                <a:cs typeface="Meiryo UI" panose="020B0604030504040204" pitchFamily="50" charset="-128"/>
              </a:rPr>
              <a:t>to promote coherent R&amp;D from the initial research phase  to the practical application phase, and apply the research outcomes for practical medical uses</a:t>
            </a:r>
          </a:p>
          <a:p>
            <a:pPr marL="316531" indent="-316531" algn="l" fontAlgn="auto">
              <a:spcBef>
                <a:spcPts val="0"/>
              </a:spcBef>
              <a:spcAft>
                <a:spcPts val="0"/>
              </a:spcAft>
            </a:pPr>
            <a:endParaRPr lang="en-US" altLang="ja-JP" sz="1662"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a:p>
            <a:pPr marL="316531" indent="-316531" algn="l" fontAlgn="auto">
              <a:spcBef>
                <a:spcPts val="0"/>
              </a:spcBef>
              <a:spcAft>
                <a:spcPts val="0"/>
              </a:spcAft>
              <a:buFont typeface="Wingdings" panose="05000000000000000000" pitchFamily="2" charset="2"/>
              <a:buChar char="u"/>
            </a:pPr>
            <a:r>
              <a:rPr lang="en-US" altLang="ja-JP" sz="1662" b="1" dirty="0">
                <a:solidFill>
                  <a:prstClr val="black"/>
                </a:solidFill>
                <a:latin typeface="Calibri" panose="020F0502020204030204" pitchFamily="34" charset="0"/>
                <a:ea typeface="Meiryo UI" panose="020B0604030504040204" pitchFamily="50" charset="-128"/>
                <a:cs typeface="Meiryo UI" panose="020B0604030504040204" pitchFamily="50" charset="-128"/>
              </a:rPr>
              <a:t>to comprehensively and effectively implement medical R&amp;D as well as improve the working conditions</a:t>
            </a:r>
          </a:p>
        </p:txBody>
      </p:sp>
      <p:sp>
        <p:nvSpPr>
          <p:cNvPr id="18" name="テキスト ボックス 17"/>
          <p:cNvSpPr txBox="1"/>
          <p:nvPr/>
        </p:nvSpPr>
        <p:spPr bwMode="auto">
          <a:xfrm>
            <a:off x="769693" y="1181636"/>
            <a:ext cx="2208040" cy="297517"/>
          </a:xfrm>
          <a:prstGeom prst="rect">
            <a:avLst/>
          </a:prstGeom>
          <a:noFill/>
          <a:ln w="38100" cmpd="dbl">
            <a:noFill/>
            <a:miter lim="800000"/>
            <a:headEnd/>
            <a:tailEnd/>
          </a:ln>
        </p:spPr>
        <p:txBody>
          <a:bodyPr wrap="none" rtlCol="0">
            <a:spAutoFit/>
          </a:bodyPr>
          <a:lstStyle/>
          <a:p>
            <a:pPr algn="l" fontAlgn="auto">
              <a:lnSpc>
                <a:spcPts val="1569"/>
              </a:lnSpc>
              <a:spcBef>
                <a:spcPts val="0"/>
              </a:spcBef>
              <a:spcAft>
                <a:spcPts val="0"/>
              </a:spcAft>
            </a:pPr>
            <a:r>
              <a:rPr lang="en-US" altLang="ja-JP" sz="1662" b="1" dirty="0">
                <a:solidFill>
                  <a:prstClr val="black"/>
                </a:solidFill>
                <a:latin typeface="Calibri" panose="020F0502020204030204" pitchFamily="34" charset="0"/>
                <a:ea typeface="Meiryo UI" panose="020B0604030504040204" pitchFamily="50" charset="-128"/>
                <a:cs typeface="Meiryo UI" panose="020B0604030504040204" pitchFamily="50" charset="-128"/>
              </a:rPr>
              <a:t>Organizational Mission</a:t>
            </a:r>
            <a:endParaRPr lang="ja-JP" altLang="en-US" sz="1662"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19" name="テキスト ボックス 18"/>
          <p:cNvSpPr txBox="1"/>
          <p:nvPr/>
        </p:nvSpPr>
        <p:spPr bwMode="auto">
          <a:xfrm>
            <a:off x="670893" y="5450945"/>
            <a:ext cx="3966072" cy="297517"/>
          </a:xfrm>
          <a:prstGeom prst="rect">
            <a:avLst/>
          </a:prstGeom>
          <a:noFill/>
          <a:ln w="38100" cmpd="dbl">
            <a:noFill/>
            <a:miter lim="800000"/>
            <a:headEnd/>
            <a:tailEnd/>
          </a:ln>
        </p:spPr>
        <p:txBody>
          <a:bodyPr wrap="square" rtlCol="0">
            <a:spAutoFit/>
          </a:bodyPr>
          <a:lstStyle/>
          <a:p>
            <a:pPr algn="l" fontAlgn="auto">
              <a:lnSpc>
                <a:spcPts val="1569"/>
              </a:lnSpc>
              <a:spcBef>
                <a:spcPts val="0"/>
              </a:spcBef>
              <a:spcAft>
                <a:spcPts val="0"/>
              </a:spcAft>
            </a:pPr>
            <a:r>
              <a:rPr lang="ja-JP" altLang="en-US" sz="1662" b="1" dirty="0">
                <a:solidFill>
                  <a:srgbClr val="44546A">
                    <a:lumMod val="60000"/>
                    <a:lumOff val="40000"/>
                  </a:srgbClr>
                </a:solidFill>
                <a:latin typeface="Calibri" panose="020F0502020204030204" pitchFamily="34" charset="0"/>
                <a:ea typeface="Meiryo UI" panose="020B0604030504040204" pitchFamily="50" charset="-128"/>
                <a:cs typeface="Meiryo UI" panose="020B0604030504040204" pitchFamily="50" charset="-128"/>
              </a:rPr>
              <a:t>■　</a:t>
            </a:r>
            <a:r>
              <a:rPr lang="en-US" altLang="ja-JP" sz="1662" b="1" dirty="0">
                <a:solidFill>
                  <a:srgbClr val="44546A">
                    <a:lumMod val="60000"/>
                    <a:lumOff val="40000"/>
                  </a:srgbClr>
                </a:solidFill>
                <a:latin typeface="Calibri" panose="020F0502020204030204" pitchFamily="34" charset="0"/>
                <a:ea typeface="Meiryo UI" panose="020B0604030504040204" pitchFamily="50" charset="-128"/>
                <a:cs typeface="Meiryo UI" panose="020B0604030504040204" pitchFamily="50" charset="-128"/>
              </a:rPr>
              <a:t>Effective Date</a:t>
            </a:r>
            <a:endParaRPr lang="ja-JP" altLang="en-US" sz="1662"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20" name="Text Box 11"/>
          <p:cNvSpPr txBox="1">
            <a:spLocks noChangeArrowheads="1"/>
          </p:cNvSpPr>
          <p:nvPr/>
        </p:nvSpPr>
        <p:spPr bwMode="auto">
          <a:xfrm>
            <a:off x="1157837" y="5731571"/>
            <a:ext cx="3143221" cy="420576"/>
          </a:xfrm>
          <a:prstGeom prst="rect">
            <a:avLst/>
          </a:prstGeom>
          <a:noFill/>
          <a:ln w="9525">
            <a:noFill/>
            <a:miter lim="800000"/>
            <a:headEnd/>
            <a:tailEnd/>
          </a:ln>
        </p:spPr>
        <p:txBody>
          <a:bodyPr vert="horz" wrap="square" lIns="68580" tIns="8206" rIns="68580" bIns="8206" numCol="1" anchor="ctr" anchorCtr="0" compatLnSpc="1">
            <a:prstTxWarp prst="textNoShape">
              <a:avLst/>
            </a:prstTxWarp>
          </a:bodyPr>
          <a:lstStyle/>
          <a:p>
            <a:pPr marL="474796" indent="-474796" algn="l" fontAlgn="auto">
              <a:spcBef>
                <a:spcPts val="0"/>
              </a:spcBef>
              <a:spcAft>
                <a:spcPts val="0"/>
              </a:spcAft>
            </a:pPr>
            <a:r>
              <a:rPr lang="en-US" altLang="ja-JP" sz="1662" b="1" dirty="0">
                <a:solidFill>
                  <a:prstClr val="black"/>
                </a:solidFill>
                <a:latin typeface="Calibri" panose="020F0502020204030204" pitchFamily="34" charset="0"/>
                <a:ea typeface="Meiryo UI" panose="020B0604030504040204" pitchFamily="50" charset="-128"/>
                <a:cs typeface="Meiryo UI" panose="020B0604030504040204" pitchFamily="50" charset="-128"/>
              </a:rPr>
              <a:t>April 1, 2015</a:t>
            </a:r>
          </a:p>
        </p:txBody>
      </p:sp>
      <p:sp>
        <p:nvSpPr>
          <p:cNvPr id="21" name="Text Box 11"/>
          <p:cNvSpPr txBox="1">
            <a:spLocks noChangeArrowheads="1"/>
          </p:cNvSpPr>
          <p:nvPr/>
        </p:nvSpPr>
        <p:spPr bwMode="auto">
          <a:xfrm>
            <a:off x="4711324" y="1486119"/>
            <a:ext cx="4558062" cy="4870269"/>
          </a:xfrm>
          <a:prstGeom prst="rect">
            <a:avLst/>
          </a:prstGeom>
          <a:noFill/>
          <a:ln w="44450" cmpd="dbl">
            <a:solidFill>
              <a:schemeClr val="bg2">
                <a:lumMod val="50000"/>
              </a:schemeClr>
            </a:solidFill>
            <a:round/>
            <a:headEnd/>
            <a:tailEnd/>
          </a:ln>
        </p:spPr>
        <p:txBody>
          <a:bodyPr vert="horz" wrap="square" lIns="68580" tIns="132923" rIns="68580" bIns="8206" numCol="1" anchor="t" anchorCtr="0" compatLnSpc="1">
            <a:prstTxWarp prst="textNoShape">
              <a:avLst/>
            </a:prstTxWarp>
          </a:bodyPr>
          <a:lstStyle/>
          <a:p>
            <a:pPr marL="246191" indent="-246191" algn="l" fontAlgn="auto">
              <a:spcBef>
                <a:spcPts val="0"/>
              </a:spcBef>
              <a:spcAft>
                <a:spcPts val="0"/>
              </a:spcAft>
            </a:pPr>
            <a:endParaRPr lang="en-US" altLang="ja-JP" sz="2215"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a:p>
            <a:pPr marL="246191" indent="-246191" algn="l" fontAlgn="auto">
              <a:spcBef>
                <a:spcPts val="0"/>
              </a:spcBef>
              <a:spcAft>
                <a:spcPts val="0"/>
              </a:spcAft>
              <a:buFont typeface="Wingdings" pitchFamily="2" charset="2"/>
              <a:buChar char="Ø"/>
            </a:pPr>
            <a:endParaRPr lang="en-US" altLang="ja-JP" sz="2215"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22" name="Text Box 11"/>
          <p:cNvSpPr txBox="1">
            <a:spLocks noChangeArrowheads="1"/>
          </p:cNvSpPr>
          <p:nvPr/>
        </p:nvSpPr>
        <p:spPr bwMode="auto">
          <a:xfrm>
            <a:off x="4730115" y="1076287"/>
            <a:ext cx="2237505" cy="409830"/>
          </a:xfrm>
          <a:prstGeom prst="rect">
            <a:avLst/>
          </a:prstGeom>
          <a:solidFill>
            <a:schemeClr val="tx2">
              <a:lumMod val="60000"/>
              <a:lumOff val="40000"/>
            </a:schemeClr>
          </a:solidFill>
          <a:ln w="44450" cmpd="dbl">
            <a:noFill/>
            <a:round/>
            <a:headEnd/>
            <a:tailEnd/>
          </a:ln>
        </p:spPr>
        <p:txBody>
          <a:bodyPr vert="horz" wrap="square" lIns="68580" tIns="132923" rIns="68580" bIns="8206" numCol="1" anchor="t" anchorCtr="0" compatLnSpc="1">
            <a:prstTxWarp prst="textNoShape">
              <a:avLst/>
            </a:prstTxWarp>
          </a:bodyPr>
          <a:lstStyle/>
          <a:p>
            <a:pPr marL="246191" indent="-246191" algn="l" fontAlgn="auto">
              <a:spcBef>
                <a:spcPts val="0"/>
              </a:spcBef>
              <a:spcAft>
                <a:spcPts val="0"/>
              </a:spcAft>
            </a:pPr>
            <a:endParaRPr lang="en-US" altLang="ja-JP" sz="2215"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a:p>
            <a:pPr marL="246191" indent="-246191" algn="l" fontAlgn="auto">
              <a:spcBef>
                <a:spcPts val="0"/>
              </a:spcBef>
              <a:spcAft>
                <a:spcPts val="0"/>
              </a:spcAft>
              <a:buFont typeface="Wingdings" pitchFamily="2" charset="2"/>
              <a:buChar char="Ø"/>
            </a:pPr>
            <a:endParaRPr lang="en-US" altLang="ja-JP" sz="2215"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23" name="テキスト ボックス 22"/>
          <p:cNvSpPr txBox="1"/>
          <p:nvPr/>
        </p:nvSpPr>
        <p:spPr bwMode="auto">
          <a:xfrm>
            <a:off x="4711324" y="1613086"/>
            <a:ext cx="4435856" cy="502702"/>
          </a:xfrm>
          <a:prstGeom prst="rect">
            <a:avLst/>
          </a:prstGeom>
          <a:noFill/>
          <a:ln w="38100" cmpd="dbl">
            <a:noFill/>
            <a:miter lim="800000"/>
            <a:headEnd/>
            <a:tailEnd/>
          </a:ln>
        </p:spPr>
        <p:txBody>
          <a:bodyPr wrap="square" rtlCol="0">
            <a:spAutoFit/>
          </a:bodyPr>
          <a:lstStyle/>
          <a:p>
            <a:pPr marL="246191" indent="-246191" algn="l" fontAlgn="auto">
              <a:lnSpc>
                <a:spcPts val="1569"/>
              </a:lnSpc>
              <a:spcBef>
                <a:spcPts val="0"/>
              </a:spcBef>
              <a:spcAft>
                <a:spcPts val="0"/>
              </a:spcAft>
            </a:pPr>
            <a:r>
              <a:rPr lang="ja-JP" altLang="en-US" sz="1662" b="1">
                <a:solidFill>
                  <a:srgbClr val="44546A">
                    <a:lumMod val="60000"/>
                    <a:lumOff val="40000"/>
                  </a:srgbClr>
                </a:solidFill>
                <a:latin typeface="Calibri" panose="020F0502020204030204" pitchFamily="34" charset="0"/>
                <a:ea typeface="Meiryo UI" panose="020B0604030504040204" pitchFamily="50" charset="-128"/>
                <a:cs typeface="Meiryo UI" panose="020B0604030504040204" pitchFamily="50" charset="-128"/>
              </a:rPr>
              <a:t>① </a:t>
            </a:r>
            <a:r>
              <a:rPr lang="en-US" altLang="ja-JP" sz="1662" b="1" dirty="0">
                <a:solidFill>
                  <a:srgbClr val="44546A">
                    <a:lumMod val="60000"/>
                    <a:lumOff val="40000"/>
                  </a:srgbClr>
                </a:solidFill>
                <a:latin typeface="Calibri" panose="020F0502020204030204" pitchFamily="34" charset="0"/>
                <a:ea typeface="Meiryo UI" panose="020B0604030504040204" pitchFamily="50" charset="-128"/>
                <a:cs typeface="Meiryo UI" panose="020B0604030504040204" pitchFamily="50" charset="-128"/>
              </a:rPr>
              <a:t>Improvement of medical R&amp;D and working conditions </a:t>
            </a:r>
            <a:r>
              <a:rPr lang="ja-JP" altLang="en-US" sz="1662" b="1">
                <a:solidFill>
                  <a:srgbClr val="44546A">
                    <a:lumMod val="60000"/>
                    <a:lumOff val="40000"/>
                  </a:srgbClr>
                </a:solidFill>
                <a:latin typeface="Calibri" panose="020F0502020204030204" pitchFamily="34" charset="0"/>
                <a:ea typeface="Meiryo UI" panose="020B0604030504040204" pitchFamily="50" charset="-128"/>
                <a:cs typeface="Meiryo UI" panose="020B0604030504040204" pitchFamily="50" charset="-128"/>
              </a:rPr>
              <a:t>　</a:t>
            </a:r>
            <a:r>
              <a:rPr lang="ja-JP" altLang="en-US" sz="1662" b="1" dirty="0">
                <a:solidFill>
                  <a:prstClr val="black"/>
                </a:solidFill>
                <a:latin typeface="Calibri" panose="020F0502020204030204" pitchFamily="34" charset="0"/>
                <a:ea typeface="Meiryo UI" panose="020B0604030504040204" pitchFamily="50" charset="-128"/>
                <a:cs typeface="Meiryo UI" panose="020B0604030504040204" pitchFamily="50" charset="-128"/>
              </a:rPr>
              <a:t>　</a:t>
            </a:r>
          </a:p>
        </p:txBody>
      </p:sp>
      <p:sp>
        <p:nvSpPr>
          <p:cNvPr id="25" name="テキスト ボックス 24"/>
          <p:cNvSpPr txBox="1"/>
          <p:nvPr/>
        </p:nvSpPr>
        <p:spPr bwMode="auto">
          <a:xfrm>
            <a:off x="5524324" y="1166458"/>
            <a:ext cx="678391" cy="297517"/>
          </a:xfrm>
          <a:prstGeom prst="rect">
            <a:avLst/>
          </a:prstGeom>
          <a:noFill/>
          <a:ln w="38100" cmpd="dbl">
            <a:noFill/>
            <a:miter lim="800000"/>
            <a:headEnd/>
            <a:tailEnd/>
          </a:ln>
        </p:spPr>
        <p:txBody>
          <a:bodyPr wrap="none" rtlCol="0">
            <a:spAutoFit/>
          </a:bodyPr>
          <a:lstStyle/>
          <a:p>
            <a:pPr algn="l" fontAlgn="auto">
              <a:lnSpc>
                <a:spcPts val="1569"/>
              </a:lnSpc>
              <a:spcBef>
                <a:spcPts val="0"/>
              </a:spcBef>
              <a:spcAft>
                <a:spcPts val="0"/>
              </a:spcAft>
            </a:pPr>
            <a:r>
              <a:rPr lang="en-US" altLang="ja-JP" sz="1662" b="1" dirty="0">
                <a:solidFill>
                  <a:prstClr val="black"/>
                </a:solidFill>
                <a:latin typeface="Calibri" panose="020F0502020204030204" pitchFamily="34" charset="0"/>
                <a:ea typeface="Meiryo UI" panose="020B0604030504040204" pitchFamily="50" charset="-128"/>
                <a:cs typeface="Meiryo UI" panose="020B0604030504040204" pitchFamily="50" charset="-128"/>
              </a:rPr>
              <a:t>Goals</a:t>
            </a:r>
            <a:endParaRPr lang="ja-JP" altLang="en-US" sz="1662"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28" name="テキスト ボックス 27"/>
          <p:cNvSpPr txBox="1"/>
          <p:nvPr/>
        </p:nvSpPr>
        <p:spPr bwMode="auto">
          <a:xfrm>
            <a:off x="4711326" y="2925485"/>
            <a:ext cx="4570689" cy="707886"/>
          </a:xfrm>
          <a:prstGeom prst="rect">
            <a:avLst/>
          </a:prstGeom>
          <a:noFill/>
          <a:ln w="38100" cmpd="dbl">
            <a:noFill/>
            <a:miter lim="800000"/>
            <a:headEnd/>
            <a:tailEnd/>
          </a:ln>
        </p:spPr>
        <p:txBody>
          <a:bodyPr wrap="square" rtlCol="0">
            <a:spAutoFit/>
          </a:bodyPr>
          <a:lstStyle/>
          <a:p>
            <a:pPr marL="246191" indent="-246191" algn="l" fontAlgn="auto">
              <a:lnSpc>
                <a:spcPts val="1569"/>
              </a:lnSpc>
              <a:spcBef>
                <a:spcPts val="0"/>
              </a:spcBef>
              <a:spcAft>
                <a:spcPts val="0"/>
              </a:spcAft>
            </a:pPr>
            <a:r>
              <a:rPr lang="ja-JP" altLang="en-US" sz="1662" b="1" dirty="0">
                <a:solidFill>
                  <a:srgbClr val="44546A">
                    <a:lumMod val="60000"/>
                    <a:lumOff val="40000"/>
                  </a:srgbClr>
                </a:solidFill>
                <a:latin typeface="Calibri" panose="020F0502020204030204" pitchFamily="34" charset="0"/>
                <a:ea typeface="Meiryo UI" panose="020B0604030504040204" pitchFamily="50" charset="-128"/>
                <a:cs typeface="Meiryo UI" panose="020B0604030504040204" pitchFamily="50" charset="-128"/>
              </a:rPr>
              <a:t>② </a:t>
            </a:r>
            <a:r>
              <a:rPr lang="en-US" altLang="ja-JP" sz="1662" b="1" dirty="0">
                <a:solidFill>
                  <a:srgbClr val="44546A">
                    <a:lumMod val="60000"/>
                    <a:lumOff val="40000"/>
                  </a:srgbClr>
                </a:solidFill>
                <a:latin typeface="Calibri" panose="020F0502020204030204" pitchFamily="34" charset="0"/>
                <a:ea typeface="Meiryo UI" panose="020B0604030504040204" pitchFamily="50" charset="-128"/>
                <a:cs typeface="Meiryo UI" panose="020B0604030504040204" pitchFamily="50" charset="-128"/>
              </a:rPr>
              <a:t>Dissemination of information on the outcomes of medical R&amp;D, and promotion of their effective use</a:t>
            </a:r>
          </a:p>
        </p:txBody>
      </p:sp>
      <p:sp>
        <p:nvSpPr>
          <p:cNvPr id="30" name="テキスト ボックス 29"/>
          <p:cNvSpPr txBox="1"/>
          <p:nvPr/>
        </p:nvSpPr>
        <p:spPr bwMode="auto">
          <a:xfrm>
            <a:off x="4730114" y="4666300"/>
            <a:ext cx="4539272" cy="707886"/>
          </a:xfrm>
          <a:prstGeom prst="rect">
            <a:avLst/>
          </a:prstGeom>
          <a:noFill/>
          <a:ln w="38100" cmpd="dbl">
            <a:noFill/>
            <a:miter lim="800000"/>
            <a:headEnd/>
            <a:tailEnd/>
          </a:ln>
        </p:spPr>
        <p:txBody>
          <a:bodyPr wrap="square" rtlCol="0">
            <a:spAutoFit/>
          </a:bodyPr>
          <a:lstStyle/>
          <a:p>
            <a:pPr marL="246191" indent="-246191" algn="l" fontAlgn="auto">
              <a:lnSpc>
                <a:spcPts val="1569"/>
              </a:lnSpc>
              <a:spcBef>
                <a:spcPts val="0"/>
              </a:spcBef>
              <a:spcAft>
                <a:spcPts val="0"/>
              </a:spcAft>
            </a:pPr>
            <a:r>
              <a:rPr lang="ja-JP" altLang="en-US" sz="1662" b="1" dirty="0">
                <a:solidFill>
                  <a:srgbClr val="44546A">
                    <a:lumMod val="60000"/>
                    <a:lumOff val="40000"/>
                  </a:srgbClr>
                </a:solidFill>
                <a:latin typeface="Calibri" panose="020F0502020204030204" pitchFamily="34" charset="0"/>
                <a:ea typeface="Meiryo UI" panose="020B0604030504040204" pitchFamily="50" charset="-128"/>
                <a:cs typeface="Meiryo UI" panose="020B0604030504040204" pitchFamily="50" charset="-128"/>
              </a:rPr>
              <a:t>③ </a:t>
            </a:r>
            <a:r>
              <a:rPr lang="en-US" altLang="ja-JP" sz="1662" b="1" dirty="0">
                <a:solidFill>
                  <a:srgbClr val="44546A">
                    <a:lumMod val="60000"/>
                    <a:lumOff val="40000"/>
                  </a:srgbClr>
                </a:solidFill>
                <a:latin typeface="Calibri" panose="020F0502020204030204" pitchFamily="34" charset="0"/>
                <a:ea typeface="Meiryo UI" panose="020B0604030504040204" pitchFamily="50" charset="-128"/>
                <a:cs typeface="Meiryo UI" panose="020B0604030504040204" pitchFamily="50" charset="-128"/>
              </a:rPr>
              <a:t>Subsidization for the promotion of medical R&amp;D and improvement of the R&amp;D environment</a:t>
            </a:r>
            <a:endParaRPr lang="ja-JP" altLang="en-US" sz="1662"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32" name="テキスト ボックス 31"/>
          <p:cNvSpPr txBox="1"/>
          <p:nvPr/>
        </p:nvSpPr>
        <p:spPr bwMode="auto">
          <a:xfrm>
            <a:off x="4730114" y="5983095"/>
            <a:ext cx="3755250" cy="502702"/>
          </a:xfrm>
          <a:prstGeom prst="rect">
            <a:avLst/>
          </a:prstGeom>
          <a:noFill/>
          <a:ln w="38100" cmpd="dbl">
            <a:noFill/>
            <a:miter lim="800000"/>
            <a:headEnd/>
            <a:tailEnd/>
          </a:ln>
        </p:spPr>
        <p:txBody>
          <a:bodyPr wrap="square" rtlCol="0">
            <a:spAutoFit/>
          </a:bodyPr>
          <a:lstStyle/>
          <a:p>
            <a:pPr marL="357563" indent="-357563" algn="l" fontAlgn="auto">
              <a:lnSpc>
                <a:spcPts val="1569"/>
              </a:lnSpc>
              <a:spcBef>
                <a:spcPts val="0"/>
              </a:spcBef>
              <a:spcAft>
                <a:spcPts val="0"/>
              </a:spcAft>
            </a:pPr>
            <a:r>
              <a:rPr lang="ja-JP" altLang="en-US" sz="1662" b="1">
                <a:solidFill>
                  <a:srgbClr val="44546A">
                    <a:lumMod val="60000"/>
                    <a:lumOff val="40000"/>
                  </a:srgbClr>
                </a:solidFill>
                <a:latin typeface="Calibri" panose="020F0502020204030204" pitchFamily="34" charset="0"/>
                <a:ea typeface="ＤＦ特太ゴシック体" panose="020B0509000000000000" pitchFamily="49" charset="-128"/>
              </a:rPr>
              <a:t>④ </a:t>
            </a:r>
            <a:r>
              <a:rPr lang="en-US" altLang="ja-JP" sz="1662" b="1" dirty="0">
                <a:solidFill>
                  <a:srgbClr val="44546A">
                    <a:lumMod val="60000"/>
                    <a:lumOff val="40000"/>
                  </a:srgbClr>
                </a:solidFill>
                <a:latin typeface="Calibri" panose="020F0502020204030204" pitchFamily="34" charset="0"/>
                <a:ea typeface="ＤＦ特太ゴシック体" panose="020B0509000000000000" pitchFamily="49" charset="-128"/>
              </a:rPr>
              <a:t>Operations related to </a:t>
            </a:r>
            <a:r>
              <a:rPr lang="ja-JP" altLang="en-US" sz="1662" b="1">
                <a:solidFill>
                  <a:srgbClr val="44546A">
                    <a:lumMod val="60000"/>
                    <a:lumOff val="40000"/>
                  </a:srgbClr>
                </a:solidFill>
                <a:latin typeface="Calibri" panose="020F0502020204030204" pitchFamily="34" charset="0"/>
                <a:ea typeface="ＤＦ特太ゴシック体" panose="020B0509000000000000" pitchFamily="49" charset="-128"/>
              </a:rPr>
              <a:t>①</a:t>
            </a:r>
            <a:r>
              <a:rPr lang="en-US" altLang="ja-JP" sz="1662" b="1" dirty="0">
                <a:solidFill>
                  <a:srgbClr val="44546A">
                    <a:lumMod val="60000"/>
                    <a:lumOff val="40000"/>
                  </a:srgbClr>
                </a:solidFill>
                <a:latin typeface="Calibri" panose="020F0502020204030204" pitchFamily="34" charset="0"/>
                <a:ea typeface="ＤＦ特太ゴシック体" panose="020B0509000000000000" pitchFamily="49" charset="-128"/>
              </a:rPr>
              <a:t>, </a:t>
            </a:r>
            <a:r>
              <a:rPr lang="ja-JP" altLang="en-US" sz="1662" b="1" dirty="0">
                <a:solidFill>
                  <a:srgbClr val="44546A">
                    <a:lumMod val="60000"/>
                    <a:lumOff val="40000"/>
                  </a:srgbClr>
                </a:solidFill>
                <a:latin typeface="Calibri" panose="020F0502020204030204" pitchFamily="34" charset="0"/>
                <a:ea typeface="ＤＦ特太ゴシック体" panose="020B0509000000000000" pitchFamily="49" charset="-128"/>
              </a:rPr>
              <a:t>②</a:t>
            </a:r>
            <a:r>
              <a:rPr lang="en-US" altLang="ja-JP" sz="1662" b="1" dirty="0">
                <a:solidFill>
                  <a:srgbClr val="44546A">
                    <a:lumMod val="60000"/>
                    <a:lumOff val="40000"/>
                  </a:srgbClr>
                </a:solidFill>
                <a:latin typeface="Calibri" panose="020F0502020204030204" pitchFamily="34" charset="0"/>
                <a:ea typeface="ＤＦ特太ゴシック体" panose="020B0509000000000000" pitchFamily="49" charset="-128"/>
              </a:rPr>
              <a:t> and </a:t>
            </a:r>
            <a:r>
              <a:rPr lang="ja-JP" altLang="en-US" sz="1662" b="1" dirty="0">
                <a:solidFill>
                  <a:srgbClr val="44546A">
                    <a:lumMod val="60000"/>
                    <a:lumOff val="40000"/>
                  </a:srgbClr>
                </a:solidFill>
                <a:latin typeface="Calibri" panose="020F0502020204030204" pitchFamily="34" charset="0"/>
                <a:ea typeface="ＤＦ特太ゴシック体" panose="020B0509000000000000" pitchFamily="49" charset="-128"/>
              </a:rPr>
              <a:t>③</a:t>
            </a:r>
            <a:endParaRPr lang="en-US" altLang="ja-JP" sz="1662" b="1" dirty="0">
              <a:solidFill>
                <a:srgbClr val="44546A">
                  <a:lumMod val="60000"/>
                  <a:lumOff val="40000"/>
                </a:srgbClr>
              </a:solidFill>
              <a:latin typeface="Calibri" panose="020F0502020204030204" pitchFamily="34" charset="0"/>
              <a:ea typeface="ＤＦ特太ゴシック体" panose="020B0509000000000000" pitchFamily="49" charset="-128"/>
            </a:endParaRPr>
          </a:p>
          <a:p>
            <a:pPr marL="357563" indent="-357563" algn="l" fontAlgn="auto">
              <a:lnSpc>
                <a:spcPts val="1569"/>
              </a:lnSpc>
              <a:spcBef>
                <a:spcPts val="0"/>
              </a:spcBef>
              <a:spcAft>
                <a:spcPts val="0"/>
              </a:spcAft>
            </a:pPr>
            <a:r>
              <a:rPr lang="ja-JP" altLang="en-US" sz="1662" b="1" dirty="0">
                <a:solidFill>
                  <a:prstClr val="black"/>
                </a:solidFill>
                <a:latin typeface="Calibri" panose="020F0502020204030204" pitchFamily="34" charset="0"/>
                <a:ea typeface="ＤＦ特太ゴシック体" panose="020B0509000000000000" pitchFamily="49" charset="-128"/>
              </a:rPr>
              <a:t>　</a:t>
            </a:r>
          </a:p>
        </p:txBody>
      </p:sp>
      <p:sp>
        <p:nvSpPr>
          <p:cNvPr id="3" name="正方形/長方形 2"/>
          <p:cNvSpPr/>
          <p:nvPr/>
        </p:nvSpPr>
        <p:spPr>
          <a:xfrm>
            <a:off x="4741293" y="2014812"/>
            <a:ext cx="4528095" cy="688843"/>
          </a:xfrm>
          <a:prstGeom prst="rect">
            <a:avLst/>
          </a:prstGeom>
        </p:spPr>
        <p:txBody>
          <a:bodyPr wrap="square">
            <a:spAutoFit/>
          </a:bodyPr>
          <a:lstStyle/>
          <a:p>
            <a:pPr marL="335582" indent="-335582" algn="l" fontAlgn="auto">
              <a:spcBef>
                <a:spcPts val="0"/>
              </a:spcBef>
              <a:spcAft>
                <a:spcPts val="0"/>
              </a:spcAft>
            </a:pPr>
            <a:r>
              <a:rPr lang="en-US" altLang="ja-JP" sz="1292" b="1" dirty="0">
                <a:solidFill>
                  <a:prstClr val="black"/>
                </a:solidFill>
                <a:latin typeface="Calibri" panose="020F0502020204030204" pitchFamily="34" charset="0"/>
                <a:ea typeface="Meiryo UI" panose="020B0604030504040204" pitchFamily="50" charset="-128"/>
                <a:cs typeface="Meiryo UI" panose="020B0604030504040204" pitchFamily="50" charset="-128"/>
              </a:rPr>
              <a:t>e.g. In a contracted project, researching regenerative medicine using </a:t>
            </a:r>
            <a:r>
              <a:rPr lang="en-US" altLang="ja-JP" sz="1292" b="1" dirty="0" err="1">
                <a:solidFill>
                  <a:prstClr val="black"/>
                </a:solidFill>
                <a:latin typeface="Calibri" panose="020F0502020204030204" pitchFamily="34" charset="0"/>
                <a:ea typeface="Meiryo UI" panose="020B0604030504040204" pitchFamily="50" charset="-128"/>
                <a:cs typeface="Meiryo UI" panose="020B0604030504040204" pitchFamily="50" charset="-128"/>
              </a:rPr>
              <a:t>iPS</a:t>
            </a:r>
            <a:r>
              <a:rPr lang="en-US" altLang="ja-JP" sz="1292" b="1" dirty="0">
                <a:solidFill>
                  <a:prstClr val="black"/>
                </a:solidFill>
                <a:latin typeface="Calibri" panose="020F0502020204030204" pitchFamily="34" charset="0"/>
                <a:ea typeface="Meiryo UI" panose="020B0604030504040204" pitchFamily="50" charset="-128"/>
                <a:cs typeface="Meiryo UI" panose="020B0604030504040204" pitchFamily="50" charset="-128"/>
              </a:rPr>
              <a:t> cells and preparing the necessary instruments for the research performed at Kyoto University</a:t>
            </a:r>
            <a:endParaRPr lang="ja-JP" altLang="en-US" sz="1292"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4" name="正方形/長方形 3"/>
          <p:cNvSpPr/>
          <p:nvPr/>
        </p:nvSpPr>
        <p:spPr>
          <a:xfrm>
            <a:off x="4764221" y="3774668"/>
            <a:ext cx="4353431" cy="688843"/>
          </a:xfrm>
          <a:prstGeom prst="rect">
            <a:avLst/>
          </a:prstGeom>
        </p:spPr>
        <p:txBody>
          <a:bodyPr wrap="square">
            <a:spAutoFit/>
          </a:bodyPr>
          <a:lstStyle/>
          <a:p>
            <a:pPr marL="335582" indent="-335582" algn="l" fontAlgn="auto">
              <a:spcBef>
                <a:spcPts val="0"/>
              </a:spcBef>
              <a:spcAft>
                <a:spcPts val="0"/>
              </a:spcAft>
            </a:pPr>
            <a:r>
              <a:rPr lang="en-US" altLang="ja-JP" sz="1292" b="1" dirty="0">
                <a:solidFill>
                  <a:prstClr val="black"/>
                </a:solidFill>
                <a:latin typeface="Calibri" panose="020F0502020204030204" pitchFamily="34" charset="0"/>
                <a:ea typeface="Meiryo UI" panose="020B0604030504040204" pitchFamily="50" charset="-128"/>
                <a:cs typeface="Meiryo UI" panose="020B0604030504040204" pitchFamily="50" charset="-128"/>
              </a:rPr>
              <a:t>e.g. Introducing the outcome of research on the discovery of new drugs to pharmaceutical companies and facilitating the development of their practical use</a:t>
            </a:r>
            <a:endParaRPr lang="ja-JP" altLang="en-US" sz="1292"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9" name="正方形/長方形 8"/>
          <p:cNvSpPr/>
          <p:nvPr/>
        </p:nvSpPr>
        <p:spPr>
          <a:xfrm>
            <a:off x="4770557" y="5289924"/>
            <a:ext cx="4510359" cy="688843"/>
          </a:xfrm>
          <a:prstGeom prst="rect">
            <a:avLst/>
          </a:prstGeom>
        </p:spPr>
        <p:txBody>
          <a:bodyPr wrap="square">
            <a:spAutoFit/>
          </a:bodyPr>
          <a:lstStyle/>
          <a:p>
            <a:pPr marL="335582" indent="-335582" algn="l" fontAlgn="auto">
              <a:spcBef>
                <a:spcPts val="0"/>
              </a:spcBef>
              <a:spcAft>
                <a:spcPts val="0"/>
              </a:spcAft>
            </a:pPr>
            <a:r>
              <a:rPr lang="en-US" altLang="ja-JP" sz="1292" b="1" dirty="0">
                <a:solidFill>
                  <a:prstClr val="black"/>
                </a:solidFill>
                <a:latin typeface="Calibri" panose="020F0502020204030204" pitchFamily="34" charset="0"/>
                <a:ea typeface="Meiryo UI" panose="020B0604030504040204" pitchFamily="50" charset="-128"/>
                <a:cs typeface="Meiryo UI" panose="020B0604030504040204" pitchFamily="50" charset="-128"/>
              </a:rPr>
              <a:t>e.g. Subsidizing the process for developing biotechnology-based drugs or the improvement of the clinical research system</a:t>
            </a:r>
            <a:endParaRPr lang="ja-JP" altLang="en-US" sz="1292" b="1" dirty="0">
              <a:solidFill>
                <a:prstClr val="black"/>
              </a:solidFill>
              <a:latin typeface="Calibri" panose="020F0502020204030204" pitchFamily="34" charset="0"/>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732059" y="6460766"/>
            <a:ext cx="2133600" cy="337038"/>
          </a:xfrm>
        </p:spPr>
        <p:txBody>
          <a:bodyPr/>
          <a:lstStyle/>
          <a:p>
            <a:fld id="{233F1555-E842-417F-B375-CE00A4CC2ACD}" type="slidenum">
              <a:rPr lang="ja-JP" altLang="en-US" sz="1600" smtClean="0">
                <a:solidFill>
                  <a:prstClr val="black"/>
                </a:solidFill>
                <a:cs typeface="Times New Roman" panose="02020603050405020304" pitchFamily="18" charset="0"/>
              </a:rPr>
              <a:pPr/>
              <a:t>11</a:t>
            </a:fld>
            <a:endParaRPr lang="ja-JP" altLang="en-US" sz="1600"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4062531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テキスト ボックス 2"/>
          <p:cNvSpPr txBox="1">
            <a:spLocks noChangeArrowheads="1"/>
          </p:cNvSpPr>
          <p:nvPr/>
        </p:nvSpPr>
        <p:spPr bwMode="auto">
          <a:xfrm>
            <a:off x="250825" y="1050788"/>
            <a:ext cx="7954402" cy="342979"/>
          </a:xfrm>
          <a:prstGeom prst="rect">
            <a:avLst/>
          </a:prstGeom>
          <a:noFill/>
          <a:ln w="38100" cmpd="dbl">
            <a:noFill/>
            <a:miter lim="800000"/>
            <a:headEnd/>
            <a:tailEnd/>
          </a:ln>
        </p:spPr>
        <p:txBody>
          <a:bodyPr wrap="square" anchor="ctr">
            <a:spAutoFit/>
          </a:bodyPr>
          <a:lstStyle/>
          <a:p>
            <a:pPr algn="l">
              <a:lnSpc>
                <a:spcPts val="1700"/>
              </a:lnSpc>
            </a:pPr>
            <a:r>
              <a:rPr lang="en-US" altLang="ja-JP" sz="2800" b="1"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How has Japan’s medical R&amp;D changed?</a:t>
            </a:r>
            <a:endParaRPr lang="ja-JP" altLang="en-US" sz="2800" b="1"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89443" name="テキスト ボックス 3"/>
          <p:cNvSpPr txBox="1">
            <a:spLocks noChangeArrowheads="1"/>
          </p:cNvSpPr>
          <p:nvPr/>
        </p:nvSpPr>
        <p:spPr bwMode="auto">
          <a:xfrm>
            <a:off x="316414" y="2553638"/>
            <a:ext cx="9293225" cy="1477328"/>
          </a:xfrm>
          <a:prstGeom prst="rect">
            <a:avLst/>
          </a:prstGeom>
          <a:noFill/>
          <a:ln w="38100" cmpd="dbl">
            <a:noFill/>
            <a:miter lim="800000"/>
            <a:headEnd/>
            <a:tailEnd/>
          </a:ln>
        </p:spPr>
        <p:txBody>
          <a:bodyPr anchor="ctr">
            <a:spAutoFit/>
          </a:bodyPr>
          <a:lstStyle/>
          <a:p>
            <a:pPr algn="l"/>
            <a:r>
              <a:rPr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２．</a:t>
            </a:r>
            <a:r>
              <a:rPr lang="en-US" altLang="ja-JP" sz="180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The Pharmaceutical Affairs Act</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was partly revised.</a:t>
            </a:r>
            <a:endParaRPr lang="en-US" altLang="ja-JP"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714375" indent="-268288" algn="l"/>
            <a:r>
              <a:rPr lang="ja-JP" altLang="en-US"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Enhancing safety measures for </a:t>
            </a: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drugs and medical devices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and establishing regulations for </a:t>
            </a:r>
            <a:r>
              <a:rPr lang="en-US" altLang="ja-JP" sz="18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medical devices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based on their characteristics separately from those for </a:t>
            </a:r>
            <a:r>
              <a:rPr lang="en-US" altLang="ja-JP" sz="18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drugs</a:t>
            </a:r>
            <a:endParaRPr lang="en-US" altLang="ja-JP" sz="18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714375" indent="-268288" algn="l"/>
            <a:r>
              <a:rPr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Establishing a </a:t>
            </a:r>
            <a:r>
              <a:rPr lang="en-US" altLang="ja-JP"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new definition of </a:t>
            </a:r>
            <a:r>
              <a:rPr lang="en-US" altLang="ja-JP" sz="18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regenerative </a:t>
            </a:r>
            <a:r>
              <a:rPr lang="en-US" altLang="ja-JP" sz="18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medical products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and their regulations</a:t>
            </a:r>
            <a:endParaRPr lang="ja-JP" altLang="en-US"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 name="Rectangle 32"/>
          <p:cNvSpPr>
            <a:spLocks noChangeArrowheads="1"/>
          </p:cNvSpPr>
          <p:nvPr/>
        </p:nvSpPr>
        <p:spPr bwMode="auto">
          <a:xfrm>
            <a:off x="283290" y="184248"/>
            <a:ext cx="9359474" cy="519015"/>
          </a:xfrm>
          <a:prstGeom prst="rect">
            <a:avLst/>
          </a:prstGeom>
          <a:noFill/>
          <a:ln w="9525">
            <a:noFill/>
            <a:miter lim="800000"/>
            <a:headEnd/>
            <a:tailEnd/>
          </a:ln>
        </p:spPr>
        <p:txBody>
          <a:bodyPr anchor="ctr" anchorCtr="0"/>
          <a:lstStyle/>
          <a:p>
            <a:r>
              <a:rPr lang="en-US" altLang="ja-JP" sz="2800" b="1"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New </a:t>
            </a:r>
            <a:r>
              <a:rPr lang="en-US" altLang="ja-JP" sz="2800" b="1"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System for Medical R&amp;D</a:t>
            </a:r>
            <a:endParaRPr lang="ja-JP" altLang="en-US" sz="2800" b="1"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6" name="直線コネクタ 5"/>
          <p:cNvCxnSpPr/>
          <p:nvPr/>
        </p:nvCxnSpPr>
        <p:spPr bwMode="auto">
          <a:xfrm>
            <a:off x="282575" y="346075"/>
            <a:ext cx="0" cy="358775"/>
          </a:xfrm>
          <a:prstGeom prst="line">
            <a:avLst/>
          </a:prstGeom>
          <a:noFill/>
          <a:ln w="57150" cap="flat" cmpd="sng" algn="ctr">
            <a:solidFill>
              <a:srgbClr val="164A95"/>
            </a:solidFill>
            <a:prstDash val="solid"/>
          </a:ln>
          <a:effectLst/>
        </p:spPr>
      </p:cxnSp>
      <p:cxnSp>
        <p:nvCxnSpPr>
          <p:cNvPr id="7" name="直線コネクタ 6"/>
          <p:cNvCxnSpPr/>
          <p:nvPr/>
        </p:nvCxnSpPr>
        <p:spPr bwMode="auto">
          <a:xfrm>
            <a:off x="250825" y="703263"/>
            <a:ext cx="9391939" cy="0"/>
          </a:xfrm>
          <a:prstGeom prst="line">
            <a:avLst/>
          </a:prstGeom>
          <a:noFill/>
          <a:ln w="25400" cap="flat" cmpd="sng" algn="ctr">
            <a:solidFill>
              <a:srgbClr val="7A98C3"/>
            </a:solidFill>
            <a:prstDash val="solid"/>
          </a:ln>
          <a:effectLst/>
        </p:spPr>
      </p:cxnSp>
      <p:pic>
        <p:nvPicPr>
          <p:cNvPr id="8" name="Picture 2"/>
          <p:cNvPicPr>
            <a:picLocks noChangeAspect="1" noChangeArrowheads="1"/>
          </p:cNvPicPr>
          <p:nvPr/>
        </p:nvPicPr>
        <p:blipFill>
          <a:blip r:embed="rId2" cstate="print"/>
          <a:srcRect/>
          <a:stretch>
            <a:fillRect/>
          </a:stretch>
        </p:blipFill>
        <p:spPr bwMode="auto">
          <a:xfrm>
            <a:off x="9159226" y="3643"/>
            <a:ext cx="739340" cy="735557"/>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8826331" y="6492875"/>
            <a:ext cx="1066021" cy="365125"/>
          </a:xfrm>
        </p:spPr>
        <p:txBody>
          <a:bodyPr/>
          <a:lstStyle/>
          <a:p>
            <a:fld id="{233F1555-E842-417F-B375-CE00A4CC2ACD}" type="slidenum">
              <a:rPr lang="ja-JP" altLang="en-US" sz="1600" smtClean="0">
                <a:solidFill>
                  <a:schemeClr val="tx1"/>
                </a:solidFill>
              </a:rPr>
              <a:pPr/>
              <a:t>12</a:t>
            </a:fld>
            <a:endParaRPr lang="ja-JP" altLang="en-US" sz="1600" dirty="0">
              <a:solidFill>
                <a:schemeClr val="tx1"/>
              </a:solidFill>
            </a:endParaRPr>
          </a:p>
        </p:txBody>
      </p:sp>
    </p:spTree>
    <p:extLst>
      <p:ext uri="{BB962C8B-B14F-4D97-AF65-F5344CB8AC3E}">
        <p14:creationId xmlns:p14="http://schemas.microsoft.com/office/powerpoint/2010/main" val="1834698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809219" y="6492875"/>
            <a:ext cx="1066021" cy="365125"/>
          </a:xfrm>
        </p:spPr>
        <p:txBody>
          <a:bodyPr/>
          <a:lstStyle/>
          <a:p>
            <a:fld id="{233F1555-E842-417F-B375-CE00A4CC2ACD}" type="slidenum">
              <a:rPr lang="ja-JP" altLang="en-US" sz="1600" smtClean="0">
                <a:solidFill>
                  <a:schemeClr val="tx1"/>
                </a:solidFill>
              </a:rPr>
              <a:pPr/>
              <a:t>13</a:t>
            </a:fld>
            <a:endParaRPr lang="ja-JP" altLang="en-US" sz="1600">
              <a:solidFill>
                <a:schemeClr val="tx1"/>
              </a:solidFill>
            </a:endParaRPr>
          </a:p>
        </p:txBody>
      </p:sp>
      <p:sp>
        <p:nvSpPr>
          <p:cNvPr id="3" name="テキスト ボックス 2"/>
          <p:cNvSpPr txBox="1"/>
          <p:nvPr/>
        </p:nvSpPr>
        <p:spPr>
          <a:xfrm>
            <a:off x="-85041" y="1073031"/>
            <a:ext cx="4787901" cy="369332"/>
          </a:xfrm>
          <a:prstGeom prst="rect">
            <a:avLst/>
          </a:prstGeom>
          <a:noFill/>
          <a:ln w="25400" cap="flat" cmpd="sng" algn="ctr">
            <a:noFill/>
            <a:prstDash val="solid"/>
          </a:ln>
          <a:effectLst/>
        </p:spPr>
        <p:txBody>
          <a:bodyPr>
            <a:spAutoFit/>
          </a:bodyPr>
          <a:lstStyle/>
          <a:p>
            <a:pPr algn="l" fontAlgn="auto">
              <a:spcBef>
                <a:spcPts val="0"/>
              </a:spcBef>
              <a:spcAft>
                <a:spcPts val="0"/>
              </a:spcAft>
              <a:defRPr/>
            </a:pPr>
            <a:r>
              <a:rPr lang="en-US" altLang="ja-JP" sz="1800" kern="0" dirty="0" smtClean="0">
                <a:ln w="0"/>
                <a:effectLst>
                  <a:outerShdw blurRad="38100" dist="19050" dir="2700000" algn="tl" rotWithShape="0">
                    <a:schemeClr val="dk1">
                      <a:alpha val="40000"/>
                    </a:schemeClr>
                  </a:outerShdw>
                </a:effectLst>
                <a:latin typeface="Arial Unicode MS" panose="020B0604020202020204" pitchFamily="50" charset="-128"/>
                <a:ea typeface="Arial Unicode MS" panose="020B0604020202020204" pitchFamily="50" charset="-128"/>
                <a:cs typeface="Arial Unicode MS" panose="020B0604020202020204" pitchFamily="50" charset="-128"/>
              </a:rPr>
              <a:t>【Traditional </a:t>
            </a:r>
            <a:r>
              <a:rPr lang="en-US" altLang="ja-JP" sz="1800" kern="0" dirty="0">
                <a:ln w="0"/>
                <a:effectLst>
                  <a:outerShdw blurRad="38100" dist="19050" dir="2700000" algn="tl" rotWithShape="0">
                    <a:schemeClr val="dk1">
                      <a:alpha val="40000"/>
                    </a:schemeClr>
                  </a:outerShdw>
                </a:effectLst>
                <a:latin typeface="Arial Unicode MS" panose="020B0604020202020204" pitchFamily="50" charset="-128"/>
                <a:ea typeface="Arial Unicode MS" panose="020B0604020202020204" pitchFamily="50" charset="-128"/>
                <a:cs typeface="Arial Unicode MS" panose="020B0604020202020204" pitchFamily="50" charset="-128"/>
              </a:rPr>
              <a:t>Approval</a:t>
            </a:r>
            <a:r>
              <a:rPr lang="ja-JP" altLang="en-US" sz="1800" kern="0" dirty="0">
                <a:ln w="0"/>
                <a:effectLst>
                  <a:outerShdw blurRad="38100" dist="19050" dir="2700000" algn="tl" rotWithShape="0">
                    <a:schemeClr val="dk1">
                      <a:alpha val="40000"/>
                    </a:schemeClr>
                  </a:outerShdw>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kern="0" dirty="0" smtClean="0">
                <a:ln w="0"/>
                <a:effectLst>
                  <a:outerShdw blurRad="38100" dist="19050" dir="2700000" algn="tl" rotWithShape="0">
                    <a:schemeClr val="dk1">
                      <a:alpha val="40000"/>
                    </a:schemeClr>
                  </a:outerShdw>
                </a:effectLst>
                <a:latin typeface="Arial Unicode MS" panose="020B0604020202020204" pitchFamily="50" charset="-128"/>
                <a:ea typeface="Arial Unicode MS" panose="020B0604020202020204" pitchFamily="50" charset="-128"/>
                <a:cs typeface="Arial Unicode MS" panose="020B0604020202020204" pitchFamily="50" charset="-128"/>
              </a:rPr>
              <a:t>Process】</a:t>
            </a:r>
            <a:endParaRPr lang="en-GB" sz="1800" kern="0" dirty="0">
              <a:ln w="0"/>
              <a:effectLst>
                <a:outerShdw blurRad="38100" dist="19050" dir="2700000" algn="tl" rotWithShape="0">
                  <a:schemeClr val="dk1">
                    <a:alpha val="40000"/>
                  </a:schemeClr>
                </a:outerShdw>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テキスト ボックス 3"/>
          <p:cNvSpPr txBox="1"/>
          <p:nvPr/>
        </p:nvSpPr>
        <p:spPr>
          <a:xfrm>
            <a:off x="-68216" y="2791502"/>
            <a:ext cx="5891112" cy="369332"/>
          </a:xfrm>
          <a:prstGeom prst="rect">
            <a:avLst/>
          </a:prstGeom>
          <a:noFill/>
          <a:ln w="25400" cap="flat" cmpd="sng" algn="ctr">
            <a:noFill/>
            <a:prstDash val="solid"/>
          </a:ln>
          <a:effectLst/>
        </p:spPr>
        <p:txBody>
          <a:bodyPr wrap="square">
            <a:spAutoFit/>
          </a:bodyPr>
          <a:lstStyle/>
          <a:p>
            <a:pPr marL="88900" indent="-88900" algn="l" fontAlgn="auto">
              <a:spcBef>
                <a:spcPts val="0"/>
              </a:spcBef>
              <a:spcAft>
                <a:spcPts val="0"/>
              </a:spcAft>
              <a:defRPr/>
            </a:pPr>
            <a:r>
              <a:rPr lang="en-US" altLang="ja-JP" sz="1800" kern="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【New </a:t>
            </a:r>
            <a:r>
              <a:rPr lang="en-US" altLang="ja-JP" sz="1800" kern="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Scheme for Regenerative Medical Products 】</a:t>
            </a:r>
            <a:endParaRPr lang="en-GB" sz="1800" kern="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 name="テキスト ボックス 25"/>
          <p:cNvSpPr txBox="1">
            <a:spLocks noChangeArrowheads="1"/>
          </p:cNvSpPr>
          <p:nvPr/>
        </p:nvSpPr>
        <p:spPr bwMode="auto">
          <a:xfrm>
            <a:off x="6383011" y="2919578"/>
            <a:ext cx="3675194" cy="430887"/>
          </a:xfrm>
          <a:prstGeom prst="rect">
            <a:avLst/>
          </a:prstGeom>
          <a:noFill/>
          <a:ln w="28575">
            <a:noFill/>
            <a:miter lim="800000"/>
            <a:headEnd/>
            <a:tailEnd/>
          </a:ln>
        </p:spPr>
        <p:txBody>
          <a:bodyPr>
            <a:spAutoFit/>
          </a:bodyPr>
          <a:lstStyle/>
          <a:p>
            <a:pPr>
              <a:lnSpc>
                <a:spcPct val="110000"/>
              </a:lnSpc>
              <a:defRPr/>
            </a:pPr>
            <a:r>
              <a:rPr lang="en-US" altLang="ja-JP" b="1"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※Earlier Patient Access !</a:t>
            </a:r>
            <a:endParaRPr lang="en-GB" altLang="ja-JP" b="1"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6" name="直線矢印コネクタ 41"/>
          <p:cNvCxnSpPr>
            <a:cxnSpLocks noChangeShapeType="1"/>
          </p:cNvCxnSpPr>
          <p:nvPr/>
        </p:nvCxnSpPr>
        <p:spPr bwMode="auto">
          <a:xfrm>
            <a:off x="4325314" y="5244980"/>
            <a:ext cx="5537729" cy="0"/>
          </a:xfrm>
          <a:prstGeom prst="straightConnector1">
            <a:avLst/>
          </a:prstGeom>
          <a:noFill/>
          <a:ln w="57150"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7" name="テキスト ボックス 30"/>
          <p:cNvSpPr txBox="1">
            <a:spLocks noChangeArrowheads="1"/>
          </p:cNvSpPr>
          <p:nvPr/>
        </p:nvSpPr>
        <p:spPr bwMode="auto">
          <a:xfrm>
            <a:off x="5452817" y="4934125"/>
            <a:ext cx="3272763" cy="584200"/>
          </a:xfrm>
          <a:prstGeom prst="rect">
            <a:avLst/>
          </a:prstGeom>
          <a:solidFill>
            <a:sysClr val="window" lastClr="FFFFFF"/>
          </a:solidFill>
          <a:ln w="25400" cap="flat" cmpd="sng" algn="ctr">
            <a:solidFill>
              <a:sysClr val="windowText" lastClr="000000"/>
            </a:solidFill>
            <a:prstDash val="solid"/>
            <a:headEnd/>
            <a:tailEnd/>
          </a:ln>
          <a:effectLst/>
        </p:spPr>
        <p:txBody>
          <a:bodyPr>
            <a:spAutoFit/>
          </a:bodyPr>
          <a:lstStyle/>
          <a:p>
            <a:pPr algn="l" fontAlgn="auto">
              <a:spcBef>
                <a:spcPts val="0"/>
              </a:spcBef>
              <a:spcAft>
                <a:spcPts val="0"/>
              </a:spcAft>
              <a:defRPr/>
            </a:pPr>
            <a:r>
              <a:rPr lang="en-GB" sz="16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Informed Consent and Post Market Safety Measures</a:t>
            </a:r>
          </a:p>
        </p:txBody>
      </p:sp>
      <p:grpSp>
        <p:nvGrpSpPr>
          <p:cNvPr id="8" name="グループ化 7"/>
          <p:cNvGrpSpPr/>
          <p:nvPr/>
        </p:nvGrpSpPr>
        <p:grpSpPr>
          <a:xfrm>
            <a:off x="51829" y="3291987"/>
            <a:ext cx="9819151" cy="1595531"/>
            <a:chOff x="27517" y="3273527"/>
            <a:chExt cx="9876764" cy="1836737"/>
          </a:xfrm>
        </p:grpSpPr>
        <p:sp>
          <p:nvSpPr>
            <p:cNvPr id="9" name="山形 8"/>
            <p:cNvSpPr/>
            <p:nvPr/>
          </p:nvSpPr>
          <p:spPr>
            <a:xfrm>
              <a:off x="1210734" y="3538639"/>
              <a:ext cx="1943365" cy="1287463"/>
            </a:xfrm>
            <a:prstGeom prst="chevron">
              <a:avLst>
                <a:gd name="adj" fmla="val 26814"/>
              </a:avLst>
            </a:prstGeom>
            <a:solidFill>
              <a:srgbClr val="F79646">
                <a:lumMod val="60000"/>
                <a:lumOff val="40000"/>
              </a:srgb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lang="ja-JP" altLang="en-US" sz="14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0" name="山形 9"/>
            <p:cNvSpPr/>
            <p:nvPr/>
          </p:nvSpPr>
          <p:spPr>
            <a:xfrm>
              <a:off x="2689754" y="3273527"/>
              <a:ext cx="2160932" cy="1836737"/>
            </a:xfrm>
            <a:prstGeom prst="chevron">
              <a:avLst>
                <a:gd name="adj" fmla="val 26534"/>
              </a:avLst>
            </a:prstGeom>
            <a:solidFill>
              <a:srgbClr val="F79646">
                <a:lumMod val="75000"/>
              </a:srgbClr>
            </a:solidFill>
            <a:ln w="25400" cap="flat" cmpd="sng" algn="ctr">
              <a:solidFill>
                <a:srgbClr val="4F81BD">
                  <a:shade val="50000"/>
                </a:srgbClr>
              </a:solidFill>
              <a:prstDash val="dash"/>
            </a:ln>
            <a:effectLst/>
          </p:spPr>
          <p:txBody>
            <a:bodyPr anchor="ctr"/>
            <a:lstStyle/>
            <a:p>
              <a:pPr fontAlgn="auto">
                <a:spcBef>
                  <a:spcPts val="0"/>
                </a:spcBef>
                <a:spcAft>
                  <a:spcPts val="0"/>
                </a:spcAft>
                <a:defRPr/>
              </a:pPr>
              <a:endParaRPr lang="ja-JP" altLang="en-US" sz="1200" b="1" kern="0" dirty="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1" name="山形 10"/>
            <p:cNvSpPr/>
            <p:nvPr/>
          </p:nvSpPr>
          <p:spPr>
            <a:xfrm>
              <a:off x="6949679" y="3479901"/>
              <a:ext cx="1886611" cy="1441450"/>
            </a:xfrm>
            <a:prstGeom prst="chevron">
              <a:avLst>
                <a:gd name="adj" fmla="val 29997"/>
              </a:avLst>
            </a:prstGeom>
            <a:solidFill>
              <a:srgbClr val="F79646">
                <a:lumMod val="75000"/>
              </a:srgb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lang="ja-JP" altLang="en-US" sz="1400" kern="0" dirty="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2" name="山形 11"/>
            <p:cNvSpPr/>
            <p:nvPr/>
          </p:nvSpPr>
          <p:spPr>
            <a:xfrm>
              <a:off x="4505855" y="3481488"/>
              <a:ext cx="2777464" cy="1439863"/>
            </a:xfrm>
            <a:prstGeom prst="chevron">
              <a:avLst>
                <a:gd name="adj" fmla="val 28118"/>
              </a:avLst>
            </a:prstGeom>
            <a:solidFill>
              <a:srgbClr val="4F81BD">
                <a:lumMod val="40000"/>
                <a:lumOff val="60000"/>
              </a:srgb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lang="ja-JP" altLang="en-US" sz="18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3" name="テキスト ボックス 12"/>
            <p:cNvSpPr txBox="1"/>
            <p:nvPr/>
          </p:nvSpPr>
          <p:spPr>
            <a:xfrm>
              <a:off x="4485215" y="3652432"/>
              <a:ext cx="2620963" cy="938720"/>
            </a:xfrm>
            <a:prstGeom prst="rect">
              <a:avLst/>
            </a:prstGeom>
            <a:noFill/>
          </p:spPr>
          <p:txBody>
            <a:bodyPr>
              <a:spAutoFit/>
            </a:bodyPr>
            <a:lstStyle/>
            <a:p>
              <a:pPr fontAlgn="auto">
                <a:spcBef>
                  <a:spcPts val="0"/>
                </a:spcBef>
                <a:spcAft>
                  <a:spcPts val="0"/>
                </a:spcAft>
                <a:defRPr/>
              </a:pPr>
              <a:r>
                <a:rPr lang="en-US" altLang="ja-JP" sz="18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Marketing</a:t>
              </a:r>
              <a:endParaRPr lang="ja-JP" altLang="en-US" sz="18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indent="88900" fontAlgn="auto">
                <a:spcBef>
                  <a:spcPts val="600"/>
                </a:spcBef>
                <a:spcAft>
                  <a:spcPts val="0"/>
                </a:spcAft>
                <a:defRPr/>
              </a:pPr>
              <a:r>
                <a:rPr lang="en-US" altLang="ja-JP" sz="16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(further confirmation</a:t>
              </a:r>
            </a:p>
            <a:p>
              <a:pPr fontAlgn="auto">
                <a:spcBef>
                  <a:spcPts val="0"/>
                </a:spcBef>
                <a:spcAft>
                  <a:spcPts val="0"/>
                </a:spcAft>
                <a:defRPr/>
              </a:pPr>
              <a:r>
                <a:rPr lang="en-US" altLang="ja-JP" sz="16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 of efficacy and safety)</a:t>
              </a:r>
              <a:endParaRPr lang="ja-JP" altLang="en-US" sz="16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4" name="テキスト ボックス 13"/>
            <p:cNvSpPr txBox="1"/>
            <p:nvPr/>
          </p:nvSpPr>
          <p:spPr>
            <a:xfrm>
              <a:off x="3134556" y="3644498"/>
              <a:ext cx="1826419" cy="923330"/>
            </a:xfrm>
            <a:prstGeom prst="rect">
              <a:avLst/>
            </a:prstGeom>
            <a:noFill/>
          </p:spPr>
          <p:txBody>
            <a:bodyPr>
              <a:spAutoFit/>
            </a:bodyPr>
            <a:lstStyle/>
            <a:p>
              <a:pPr algn="l" fontAlgn="auto">
                <a:spcBef>
                  <a:spcPts val="0"/>
                </a:spcBef>
                <a:spcAft>
                  <a:spcPts val="0"/>
                </a:spcAft>
              </a:pPr>
              <a:r>
                <a:rPr lang="en-US" altLang="ja-JP" sz="1800" b="1"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Conditional/</a:t>
              </a:r>
              <a:endParaRPr lang="en-US" altLang="ja-JP" sz="1800" b="1"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lgn="l" fontAlgn="auto">
                <a:spcBef>
                  <a:spcPts val="0"/>
                </a:spcBef>
                <a:spcAft>
                  <a:spcPts val="0"/>
                </a:spcAft>
              </a:pPr>
              <a:r>
                <a:rPr lang="en-US" altLang="ja-JP" sz="1800" b="1"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time limited authorization</a:t>
              </a:r>
              <a:endParaRPr lang="en-GB" altLang="ja-JP" sz="1600" b="1" kern="0" dirty="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5" name="ホームベース 14"/>
            <p:cNvSpPr/>
            <p:nvPr/>
          </p:nvSpPr>
          <p:spPr>
            <a:xfrm>
              <a:off x="27517" y="3533876"/>
              <a:ext cx="1522016" cy="1287462"/>
            </a:xfrm>
            <a:prstGeom prst="homePlate">
              <a:avLst>
                <a:gd name="adj" fmla="val 27458"/>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lang="en-US" altLang="ja-JP" sz="18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Pre-Clinical </a:t>
              </a:r>
              <a:r>
                <a:rPr lang="en-US" altLang="ja-JP" sz="18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Research</a:t>
              </a:r>
              <a:endParaRPr lang="en-GB" sz="18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6" name="正方形/長方形 15"/>
            <p:cNvSpPr/>
            <p:nvPr/>
          </p:nvSpPr>
          <p:spPr>
            <a:xfrm>
              <a:off x="7197642" y="3456577"/>
              <a:ext cx="1458383" cy="1277938"/>
            </a:xfrm>
            <a:prstGeom prst="rect">
              <a:avLst/>
            </a:prstGeom>
          </p:spPr>
          <p:txBody>
            <a:bodyPr>
              <a:spAutoFit/>
            </a:bodyPr>
            <a:lstStyle/>
            <a:p>
              <a:pPr fontAlgn="auto">
                <a:spcBef>
                  <a:spcPts val="0"/>
                </a:spcBef>
                <a:spcAft>
                  <a:spcPts val="0"/>
                </a:spcAft>
                <a:defRPr/>
              </a:pPr>
              <a:r>
                <a:rPr lang="en-US" altLang="ja-JP" sz="1800" b="1" u="heavy" kern="0" dirty="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rPr>
                <a:t>Approval</a:t>
              </a:r>
              <a:r>
                <a:rPr lang="ja-JP" altLang="en-US" sz="1800" b="1" u="heavy" kern="0" dirty="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sz="1800" b="1" u="heavy" kern="0" dirty="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fontAlgn="auto">
                <a:spcBef>
                  <a:spcPts val="0"/>
                </a:spcBef>
                <a:spcAft>
                  <a:spcPts val="0"/>
                </a:spcAft>
                <a:defRPr/>
              </a:pPr>
              <a:r>
                <a:rPr lang="en-US" altLang="ja-JP" sz="1100" b="1" u="heavy" kern="0" dirty="0" smtClean="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rPr>
                <a:t>or</a:t>
              </a:r>
              <a:endParaRPr lang="en-US" altLang="ja-JP" sz="1100" b="1" u="heavy" kern="0" dirty="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fontAlgn="auto">
                <a:spcBef>
                  <a:spcPts val="0"/>
                </a:spcBef>
                <a:spcAft>
                  <a:spcPts val="0"/>
                </a:spcAft>
                <a:defRPr/>
              </a:pPr>
              <a:r>
                <a:rPr lang="en-US" altLang="ja-JP" sz="1200" b="1" u="heavy" kern="0" dirty="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rPr>
                <a:t>Expiration</a:t>
              </a:r>
              <a:r>
                <a:rPr lang="en-US" altLang="ja-JP" sz="1100" b="1" u="heavy" kern="0" dirty="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b="1" kern="0" dirty="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rPr>
                <a:t>of Conditional</a:t>
              </a:r>
            </a:p>
            <a:p>
              <a:pPr fontAlgn="auto">
                <a:spcBef>
                  <a:spcPts val="0"/>
                </a:spcBef>
                <a:spcAft>
                  <a:spcPts val="0"/>
                </a:spcAft>
                <a:defRPr/>
              </a:pPr>
              <a:r>
                <a:rPr lang="en-US" altLang="ja-JP" sz="1100" b="1" kern="0" dirty="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rPr>
                <a:t>/Time-limited</a:t>
              </a:r>
            </a:p>
            <a:p>
              <a:pPr fontAlgn="auto">
                <a:spcBef>
                  <a:spcPts val="0"/>
                </a:spcBef>
                <a:spcAft>
                  <a:spcPts val="0"/>
                </a:spcAft>
                <a:defRPr/>
              </a:pPr>
              <a:r>
                <a:rPr lang="en-US" altLang="ja-JP" sz="1100" b="1" kern="0" dirty="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rPr>
                <a:t>Authorization</a:t>
              </a:r>
            </a:p>
          </p:txBody>
        </p:sp>
        <p:sp>
          <p:nvSpPr>
            <p:cNvPr id="17" name="山形 16"/>
            <p:cNvSpPr/>
            <p:nvPr/>
          </p:nvSpPr>
          <p:spPr>
            <a:xfrm>
              <a:off x="8466535" y="3481488"/>
              <a:ext cx="1437746" cy="1439863"/>
            </a:xfrm>
            <a:prstGeom prst="chevron">
              <a:avLst>
                <a:gd name="adj" fmla="val 30608"/>
              </a:avLst>
            </a:prstGeom>
            <a:solidFill>
              <a:srgbClr val="4F81BD">
                <a:lumMod val="40000"/>
                <a:lumOff val="60000"/>
              </a:srgb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lang="ja-JP" altLang="en-US" sz="18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8" name="テキスト ボックス 17"/>
            <p:cNvSpPr txBox="1"/>
            <p:nvPr/>
          </p:nvSpPr>
          <p:spPr>
            <a:xfrm>
              <a:off x="1362075" y="3810102"/>
              <a:ext cx="1582208" cy="708025"/>
            </a:xfrm>
            <a:prstGeom prst="rect">
              <a:avLst/>
            </a:prstGeom>
            <a:noFill/>
          </p:spPr>
          <p:txBody>
            <a:bodyPr>
              <a:spAutoFit/>
            </a:bodyPr>
            <a:lstStyle/>
            <a:p>
              <a:pPr fontAlgn="auto">
                <a:spcBef>
                  <a:spcPts val="0"/>
                </a:spcBef>
                <a:spcAft>
                  <a:spcPts val="0"/>
                </a:spcAft>
                <a:defRPr/>
              </a:pPr>
              <a:r>
                <a:rPr lang="en-US" altLang="ja-JP"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Clinical </a:t>
              </a:r>
            </a:p>
            <a:p>
              <a:pPr fontAlgn="auto">
                <a:spcBef>
                  <a:spcPts val="0"/>
                </a:spcBef>
                <a:spcAft>
                  <a:spcPts val="0"/>
                </a:spcAft>
                <a:defRPr/>
              </a:pPr>
              <a:r>
                <a:rPr lang="en-US" altLang="ja-JP"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Trial</a:t>
              </a:r>
            </a:p>
          </p:txBody>
        </p:sp>
        <p:sp useBgFill="1">
          <p:nvSpPr>
            <p:cNvPr id="19" name="テキスト ボックス 18"/>
            <p:cNvSpPr txBox="1"/>
            <p:nvPr/>
          </p:nvSpPr>
          <p:spPr>
            <a:xfrm>
              <a:off x="6921044" y="3380564"/>
              <a:ext cx="400110" cy="1594762"/>
            </a:xfrm>
            <a:prstGeom prst="rect">
              <a:avLst/>
            </a:prstGeom>
            <a:ln w="28575">
              <a:solidFill>
                <a:srgbClr val="1F497D">
                  <a:lumMod val="75000"/>
                </a:srgbClr>
              </a:solidFill>
              <a:prstDash val="solid"/>
            </a:ln>
          </p:spPr>
          <p:txBody>
            <a:bodyPr vert="eaVert" wrap="square">
              <a:spAutoFit/>
            </a:bodyPr>
            <a:lstStyle/>
            <a:p>
              <a:pPr fontAlgn="auto">
                <a:spcBef>
                  <a:spcPts val="0"/>
                </a:spcBef>
                <a:spcAft>
                  <a:spcPts val="0"/>
                </a:spcAft>
                <a:defRPr/>
              </a:pPr>
              <a:r>
                <a:rPr lang="en-US" altLang="ja-JP" sz="1400" b="1" kern="0" dirty="0" smtClean="0">
                  <a:solidFill>
                    <a:srgbClr val="1F497D">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rPr>
                <a:t>Re-Application</a:t>
              </a:r>
              <a:endParaRPr lang="ja-JP" altLang="en-US" sz="1400" b="1" kern="0" dirty="0">
                <a:solidFill>
                  <a:srgbClr val="1F497D">
                    <a:lumMod val="75000"/>
                  </a:srgb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sp>
        <p:nvSpPr>
          <p:cNvPr id="20" name="正方形/長方形 19"/>
          <p:cNvSpPr/>
          <p:nvPr/>
        </p:nvSpPr>
        <p:spPr>
          <a:xfrm>
            <a:off x="24595" y="5746760"/>
            <a:ext cx="5572125" cy="461963"/>
          </a:xfrm>
          <a:prstGeom prst="rect">
            <a:avLst/>
          </a:prstGeom>
        </p:spPr>
        <p:txBody>
          <a:bodyPr>
            <a:spAutoFit/>
          </a:bodyPr>
          <a:lstStyle/>
          <a:p>
            <a:pPr algn="l" fontAlgn="auto">
              <a:spcBef>
                <a:spcPts val="0"/>
              </a:spcBef>
              <a:spcAft>
                <a:spcPts val="0"/>
              </a:spcAft>
              <a:defRPr/>
            </a:pPr>
            <a:r>
              <a:rPr lang="en-GB"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 Probable benefit: Confirmation of efficacy with small patient population.</a:t>
            </a:r>
          </a:p>
          <a:p>
            <a:pPr algn="l" fontAlgn="auto">
              <a:spcBef>
                <a:spcPts val="0"/>
              </a:spcBef>
              <a:spcAft>
                <a:spcPts val="0"/>
              </a:spcAft>
              <a:defRPr/>
            </a:pPr>
            <a:r>
              <a:rPr lang="en-GB"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 Safety: </a:t>
            </a: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E</a:t>
            </a:r>
            <a:r>
              <a:rPr lang="en-GB"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valuation of acute adverse events etc.</a:t>
            </a:r>
          </a:p>
        </p:txBody>
      </p:sp>
      <p:sp>
        <p:nvSpPr>
          <p:cNvPr id="21" name="角丸四角形吹き出し 20"/>
          <p:cNvSpPr/>
          <p:nvPr/>
        </p:nvSpPr>
        <p:spPr bwMode="auto">
          <a:xfrm>
            <a:off x="75203" y="5045471"/>
            <a:ext cx="2569369" cy="612775"/>
          </a:xfrm>
          <a:prstGeom prst="wedgeRoundRectCallout">
            <a:avLst>
              <a:gd name="adj1" fmla="val 21857"/>
              <a:gd name="adj2" fmla="val -113552"/>
              <a:gd name="adj3" fmla="val 16667"/>
            </a:avLst>
          </a:prstGeom>
          <a:ln>
            <a:solidFill>
              <a:schemeClr val="tx2">
                <a:lumMod val="95000"/>
                <a:lumOff val="5000"/>
              </a:schemeClr>
            </a:solid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a:lstStyle/>
          <a:p>
            <a:pPr fontAlgn="auto">
              <a:spcBef>
                <a:spcPts val="600"/>
              </a:spcBef>
              <a:spcAft>
                <a:spcPts val="0"/>
              </a:spcAft>
              <a:defRPr/>
            </a:pPr>
            <a:r>
              <a:rPr lang="en-US" altLang="ja-JP" sz="1400" b="1"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probable benefit* and confirmation of safety</a:t>
            </a:r>
            <a:r>
              <a:rPr lang="ja-JP" altLang="en-US" sz="1400" b="1"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400" b="1"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lang="en-US" altLang="ja-JP" sz="1400" b="1" u="sng"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2" name="正方形/長方形 21"/>
          <p:cNvSpPr/>
          <p:nvPr/>
        </p:nvSpPr>
        <p:spPr>
          <a:xfrm>
            <a:off x="8769454" y="3926052"/>
            <a:ext cx="1101526" cy="338554"/>
          </a:xfrm>
          <a:prstGeom prst="rect">
            <a:avLst/>
          </a:prstGeom>
        </p:spPr>
        <p:txBody>
          <a:bodyPr wrap="square">
            <a:spAutoFit/>
          </a:bodyPr>
          <a:lstStyle/>
          <a:p>
            <a:pPr fontAlgn="auto">
              <a:spcBef>
                <a:spcPts val="0"/>
              </a:spcBef>
              <a:spcAft>
                <a:spcPts val="0"/>
              </a:spcAft>
              <a:defRPr/>
            </a:pPr>
            <a:r>
              <a:rPr lang="en-US" altLang="ja-JP" sz="16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Marketing</a:t>
            </a:r>
            <a:endParaRPr lang="en-US" altLang="ja-JP" sz="16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24" name="直線コネクタ 23"/>
          <p:cNvCxnSpPr/>
          <p:nvPr/>
        </p:nvCxnSpPr>
        <p:spPr bwMode="auto">
          <a:xfrm>
            <a:off x="282575" y="564559"/>
            <a:ext cx="0" cy="358775"/>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bwMode="auto">
          <a:xfrm>
            <a:off x="250825" y="921747"/>
            <a:ext cx="9391939" cy="0"/>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p:nvPicPr>
        <p:blipFill>
          <a:blip r:embed="rId2" cstate="print"/>
          <a:srcRect/>
          <a:stretch>
            <a:fillRect/>
          </a:stretch>
        </p:blipFill>
        <p:spPr bwMode="auto">
          <a:xfrm>
            <a:off x="9151221" y="4831"/>
            <a:ext cx="739340" cy="735557"/>
          </a:xfrm>
          <a:prstGeom prst="rect">
            <a:avLst/>
          </a:prstGeom>
          <a:noFill/>
          <a:ln w="9525">
            <a:noFill/>
            <a:miter lim="800000"/>
            <a:headEnd/>
            <a:tailEnd/>
          </a:ln>
        </p:spPr>
      </p:pic>
      <p:cxnSp>
        <p:nvCxnSpPr>
          <p:cNvPr id="27" name="直線矢印コネクタ 39"/>
          <p:cNvCxnSpPr>
            <a:cxnSpLocks noChangeShapeType="1"/>
          </p:cNvCxnSpPr>
          <p:nvPr/>
        </p:nvCxnSpPr>
        <p:spPr bwMode="auto">
          <a:xfrm flipH="1">
            <a:off x="4504044" y="2506894"/>
            <a:ext cx="3363548" cy="878074"/>
          </a:xfrm>
          <a:prstGeom prst="straightConnector1">
            <a:avLst/>
          </a:prstGeom>
          <a:noFill/>
          <a:ln w="57150" algn="ctr">
            <a:solidFill>
              <a:srgbClr val="4A7EBB"/>
            </a:solidFill>
            <a:round/>
            <a:headEnd/>
            <a:tailEnd type="arrow" w="med" len="med"/>
          </a:ln>
          <a:extLst>
            <a:ext uri="{909E8E84-426E-40DD-AFC4-6F175D3DCCD1}">
              <a14:hiddenFill xmlns:a14="http://schemas.microsoft.com/office/drawing/2010/main">
                <a:noFill/>
              </a14:hiddenFill>
            </a:ext>
          </a:extLst>
        </p:spPr>
      </p:cxnSp>
      <p:grpSp>
        <p:nvGrpSpPr>
          <p:cNvPr id="28" name="グループ化 27"/>
          <p:cNvGrpSpPr/>
          <p:nvPr/>
        </p:nvGrpSpPr>
        <p:grpSpPr>
          <a:xfrm>
            <a:off x="27517" y="1534683"/>
            <a:ext cx="9843463" cy="981506"/>
            <a:chOff x="27517" y="1539875"/>
            <a:chExt cx="9843463" cy="1289050"/>
          </a:xfrm>
        </p:grpSpPr>
        <p:sp>
          <p:nvSpPr>
            <p:cNvPr id="29" name="山形 28"/>
            <p:cNvSpPr/>
            <p:nvPr/>
          </p:nvSpPr>
          <p:spPr>
            <a:xfrm>
              <a:off x="1210734" y="1539875"/>
              <a:ext cx="5962518" cy="1289050"/>
            </a:xfrm>
            <a:prstGeom prst="chevron">
              <a:avLst>
                <a:gd name="adj" fmla="val 27941"/>
              </a:avLst>
            </a:prstGeom>
            <a:solidFill>
              <a:srgbClr val="F79646">
                <a:lumMod val="60000"/>
                <a:lumOff val="40000"/>
              </a:srgb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lang="en-US" altLang="ja-JP" sz="18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Clinical Trial</a:t>
              </a:r>
              <a:endParaRPr lang="ja-JP" altLang="en-US" sz="18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fontAlgn="auto">
                <a:spcBef>
                  <a:spcPts val="600"/>
                </a:spcBef>
                <a:spcAft>
                  <a:spcPts val="0"/>
                </a:spcAft>
                <a:defRPr/>
              </a:pPr>
              <a:r>
                <a:rPr lang="en-US" altLang="ja-JP" sz="14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(confirmation of efficacy and safety)</a:t>
              </a:r>
              <a:endParaRPr lang="ja-JP" altLang="en-US" sz="14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0" name="山形 29"/>
            <p:cNvSpPr/>
            <p:nvPr/>
          </p:nvSpPr>
          <p:spPr>
            <a:xfrm>
              <a:off x="6825854" y="1539875"/>
              <a:ext cx="2083477" cy="1289050"/>
            </a:xfrm>
            <a:prstGeom prst="chevron">
              <a:avLst>
                <a:gd name="adj" fmla="val 29068"/>
              </a:avLst>
            </a:prstGeom>
            <a:solidFill>
              <a:srgbClr val="F79646">
                <a:lumMod val="75000"/>
              </a:srgbClr>
            </a:solidFill>
            <a:ln w="25400" cap="flat" cmpd="sng" algn="ctr">
              <a:solidFill>
                <a:srgbClr val="4F81BD">
                  <a:shade val="50000"/>
                </a:srgbClr>
              </a:solidFill>
              <a:prstDash val="solid"/>
            </a:ln>
            <a:effectLst/>
          </p:spPr>
          <p:txBody>
            <a:bodyPr lIns="0" rIns="0" anchor="ctr"/>
            <a:lstStyle/>
            <a:p>
              <a:pPr fontAlgn="auto">
                <a:spcBef>
                  <a:spcPts val="0"/>
                </a:spcBef>
                <a:spcAft>
                  <a:spcPts val="0"/>
                </a:spcAft>
                <a:defRPr/>
              </a:pPr>
              <a:r>
                <a:rPr lang="en-US" altLang="ja-JP" sz="1800" b="1" kern="0" dirty="0" smtClean="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rPr>
                <a:t>Approval</a:t>
              </a:r>
              <a:endParaRPr lang="en-GB" sz="1800" b="1" kern="0" dirty="0">
                <a:solidFill>
                  <a:sysClr val="window" lastClr="FFFFFF"/>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1" name="ホームベース 30"/>
            <p:cNvSpPr/>
            <p:nvPr/>
          </p:nvSpPr>
          <p:spPr>
            <a:xfrm>
              <a:off x="27517" y="1539875"/>
              <a:ext cx="1522016" cy="1289050"/>
            </a:xfrm>
            <a:prstGeom prst="homePlate">
              <a:avLst>
                <a:gd name="adj" fmla="val 27458"/>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r>
                <a:rPr lang="en-GB" sz="18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Pre-Clinical </a:t>
              </a:r>
              <a:endParaRPr lang="en-GB" sz="18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fontAlgn="auto">
                <a:spcBef>
                  <a:spcPts val="0"/>
                </a:spcBef>
                <a:spcAft>
                  <a:spcPts val="0"/>
                </a:spcAft>
                <a:defRPr/>
              </a:pPr>
              <a:r>
                <a:rPr lang="en-GB" sz="18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Research</a:t>
              </a:r>
            </a:p>
          </p:txBody>
        </p:sp>
        <p:sp>
          <p:nvSpPr>
            <p:cNvPr id="32" name="山形 31"/>
            <p:cNvSpPr/>
            <p:nvPr/>
          </p:nvSpPr>
          <p:spPr>
            <a:xfrm>
              <a:off x="8577133" y="1539875"/>
              <a:ext cx="1293847" cy="1289050"/>
            </a:xfrm>
            <a:prstGeom prst="chevron">
              <a:avLst>
                <a:gd name="adj" fmla="val 29729"/>
              </a:avLst>
            </a:prstGeom>
            <a:solidFill>
              <a:srgbClr val="4F81BD">
                <a:lumMod val="40000"/>
                <a:lumOff val="60000"/>
              </a:srgbClr>
            </a:solid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3" name="正方形/長方形 32"/>
            <p:cNvSpPr/>
            <p:nvPr/>
          </p:nvSpPr>
          <p:spPr>
            <a:xfrm>
              <a:off x="8771562" y="1952480"/>
              <a:ext cx="1099418" cy="338554"/>
            </a:xfrm>
            <a:prstGeom prst="rect">
              <a:avLst/>
            </a:prstGeom>
          </p:spPr>
          <p:txBody>
            <a:bodyPr wrap="square">
              <a:spAutoFit/>
            </a:bodyPr>
            <a:lstStyle/>
            <a:p>
              <a:pPr fontAlgn="auto">
                <a:spcBef>
                  <a:spcPts val="0"/>
                </a:spcBef>
                <a:spcAft>
                  <a:spcPts val="0"/>
                </a:spcAft>
                <a:defRPr/>
              </a:pPr>
              <a:r>
                <a:rPr lang="en-US" altLang="ja-JP" sz="16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Marketing</a:t>
              </a:r>
              <a:endParaRPr lang="en-US" altLang="ja-JP" sz="16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sp>
        <p:nvSpPr>
          <p:cNvPr id="34" name="Rectangle 32"/>
          <p:cNvSpPr>
            <a:spLocks noChangeArrowheads="1"/>
          </p:cNvSpPr>
          <p:nvPr/>
        </p:nvSpPr>
        <p:spPr bwMode="auto">
          <a:xfrm>
            <a:off x="295322" y="280504"/>
            <a:ext cx="9359474" cy="519015"/>
          </a:xfrm>
          <a:prstGeom prst="rect">
            <a:avLst/>
          </a:prstGeom>
          <a:noFill/>
          <a:ln w="9525">
            <a:noFill/>
            <a:miter lim="800000"/>
            <a:headEnd/>
            <a:tailEnd/>
          </a:ln>
        </p:spPr>
        <p:txBody>
          <a:bodyPr anchor="ctr" anchorCtr="0"/>
          <a:lstStyle/>
          <a:p>
            <a:pPr algn="l"/>
            <a:r>
              <a:rPr lang="en-US" altLang="ja-JP" b="1"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New Approval System under the Pharmaceuticals and Medical devises Act (PMD-Act)</a:t>
            </a:r>
            <a:endParaRPr lang="ja-JP" altLang="en-US" b="1"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218990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04336" y="625529"/>
            <a:ext cx="9815952" cy="6023548"/>
            <a:chOff x="104336" y="625529"/>
            <a:chExt cx="9815952" cy="6023548"/>
          </a:xfrm>
        </p:grpSpPr>
        <p:pic>
          <p:nvPicPr>
            <p:cNvPr id="3" name="Picture 68"/>
            <p:cNvPicPr>
              <a:picLocks noChangeAspect="1" noChangeArrowheads="1"/>
            </p:cNvPicPr>
            <p:nvPr/>
          </p:nvPicPr>
          <p:blipFill>
            <a:blip r:embed="rId2" cstate="print"/>
            <a:srcRect/>
            <a:stretch>
              <a:fillRect/>
            </a:stretch>
          </p:blipFill>
          <p:spPr bwMode="auto">
            <a:xfrm>
              <a:off x="110432" y="5715627"/>
              <a:ext cx="693738" cy="933450"/>
            </a:xfrm>
            <a:prstGeom prst="rect">
              <a:avLst/>
            </a:prstGeom>
            <a:noFill/>
            <a:ln w="9525">
              <a:noFill/>
              <a:miter lim="800000"/>
              <a:headEnd/>
              <a:tailEnd/>
            </a:ln>
          </p:spPr>
        </p:pic>
        <p:pic>
          <p:nvPicPr>
            <p:cNvPr id="4" name="Picture 66"/>
            <p:cNvPicPr>
              <a:picLocks noChangeAspect="1" noChangeArrowheads="1"/>
            </p:cNvPicPr>
            <p:nvPr/>
          </p:nvPicPr>
          <p:blipFill>
            <a:blip r:embed="rId3" cstate="print"/>
            <a:srcRect/>
            <a:stretch>
              <a:fillRect/>
            </a:stretch>
          </p:blipFill>
          <p:spPr bwMode="auto">
            <a:xfrm>
              <a:off x="104336" y="4252179"/>
              <a:ext cx="692150" cy="933450"/>
            </a:xfrm>
            <a:prstGeom prst="rect">
              <a:avLst/>
            </a:prstGeom>
            <a:noFill/>
            <a:ln w="9525">
              <a:noFill/>
              <a:miter lim="800000"/>
              <a:headEnd/>
              <a:tailEnd/>
            </a:ln>
          </p:spPr>
        </p:pic>
        <p:pic>
          <p:nvPicPr>
            <p:cNvPr id="6" name="Picture 60"/>
            <p:cNvPicPr>
              <a:picLocks noChangeAspect="1" noChangeArrowheads="1"/>
            </p:cNvPicPr>
            <p:nvPr/>
          </p:nvPicPr>
          <p:blipFill>
            <a:blip r:embed="rId4" cstate="print"/>
            <a:srcRect/>
            <a:stretch>
              <a:fillRect/>
            </a:stretch>
          </p:blipFill>
          <p:spPr bwMode="auto">
            <a:xfrm>
              <a:off x="118116" y="2762763"/>
              <a:ext cx="693738" cy="933450"/>
            </a:xfrm>
            <a:prstGeom prst="rect">
              <a:avLst/>
            </a:prstGeom>
            <a:noFill/>
            <a:ln w="9525">
              <a:noFill/>
              <a:miter lim="800000"/>
              <a:headEnd/>
              <a:tailEnd/>
            </a:ln>
          </p:spPr>
        </p:pic>
        <p:sp>
          <p:nvSpPr>
            <p:cNvPr id="7" name="正方形/長方形 6"/>
            <p:cNvSpPr/>
            <p:nvPr/>
          </p:nvSpPr>
          <p:spPr bwMode="auto">
            <a:xfrm>
              <a:off x="5589588" y="625529"/>
              <a:ext cx="4289425" cy="1235075"/>
            </a:xfrm>
            <a:prstGeom prst="rect">
              <a:avLst/>
            </a:prstGeom>
            <a:noFill/>
            <a:ln w="9525" cap="flat" cmpd="sng" algn="ctr">
              <a:noFill/>
              <a:prstDash val="solid"/>
              <a:round/>
              <a:headEnd type="none" w="med" len="med"/>
              <a:tailEnd type="none" w="med" len="med"/>
            </a:ln>
            <a:effectLst/>
            <a:extLst/>
          </p:spPr>
          <p:txBody>
            <a:bodyPr lIns="72000" rIns="7200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FF"/>
                  </a:solidFill>
                  <a:effectLst/>
                  <a:uLnTx/>
                  <a:uFillTx/>
                  <a:latin typeface="Arial" pitchFamily="34" charset="0"/>
                  <a:ea typeface="HGP創英角ｺﾞｼｯｸUB" panose="020B0900000000000000" pitchFamily="50" charset="-128"/>
                  <a:cs typeface="Arial" pitchFamily="34" charset="0"/>
                </a:rPr>
                <a:t>2. Project for Medical Device Development</a:t>
              </a:r>
              <a:endParaRPr kumimoji="0" lang="en-US" altLang="ja-JP" sz="1000" b="1" i="0" u="none" strike="noStrike" kern="0" cap="none" spc="0" normalizeH="0" baseline="0" noProof="0" dirty="0">
                <a:ln>
                  <a:noFill/>
                </a:ln>
                <a:solidFill>
                  <a:srgbClr val="0000FF"/>
                </a:solidFill>
                <a:effectLst/>
                <a:uLnTx/>
                <a:uFillTx/>
                <a:latin typeface="Arial" pitchFamily="34" charset="0"/>
                <a:ea typeface="HGP創英角ｺﾞｼｯｸUB" panose="020B0900000000000000" pitchFamily="50" charset="-128"/>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00"/>
                  </a:solidFill>
                  <a:effectLst/>
                  <a:uLnTx/>
                  <a:uFillTx/>
                  <a:latin typeface="Arial" pitchFamily="34" charset="0"/>
                  <a:ea typeface="HGP創英角ｺﾞｼｯｸUB" panose="020B0900000000000000" pitchFamily="50" charset="-128"/>
                  <a:cs typeface="Arial" pitchFamily="34" charset="0"/>
                </a:rPr>
                <a:t>Makoto Kikuchi, President, Japan Association for the Advancement of Medical Equipment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smtClean="0">
                  <a:ln>
                    <a:noFill/>
                  </a:ln>
                  <a:solidFill>
                    <a:srgbClr val="000000"/>
                  </a:solidFill>
                  <a:effectLst/>
                  <a:uLnTx/>
                  <a:uFillTx/>
                  <a:latin typeface="Arial" pitchFamily="34" charset="0"/>
                  <a:ea typeface="HGP創英角ｺﾞｼｯｸUB" panose="020B0900000000000000" pitchFamily="50" charset="-128"/>
                  <a:cs typeface="Arial" pitchFamily="34" charset="0"/>
                </a:rPr>
                <a:t>To promote the development of medical devices </a:t>
              </a:r>
              <a:r>
                <a:rPr kumimoji="0" lang="en-US" altLang="ja-JP" sz="800" b="0" i="0" u="none" strike="noStrike" kern="0" cap="none" spc="0" normalizeH="0" baseline="0" noProof="0" dirty="0">
                  <a:ln>
                    <a:noFill/>
                  </a:ln>
                  <a:solidFill>
                    <a:srgbClr val="000000"/>
                  </a:solidFill>
                  <a:effectLst/>
                  <a:uLnTx/>
                  <a:uFillTx/>
                  <a:latin typeface="Arial" pitchFamily="34" charset="0"/>
                  <a:ea typeface="HGP創英角ｺﾞｼｯｸUB" panose="020B0900000000000000" pitchFamily="50" charset="-128"/>
                  <a:cs typeface="Arial" pitchFamily="34" charset="0"/>
                </a:rPr>
                <a:t>through collaboration between </a:t>
              </a:r>
              <a:r>
                <a:rPr kumimoji="0" lang="en-US" altLang="ja-JP" sz="800" b="0" i="0" u="none" strike="noStrike" kern="0" cap="none" spc="0" normalizeH="0" baseline="0" noProof="0" dirty="0" smtClean="0">
                  <a:ln>
                    <a:noFill/>
                  </a:ln>
                  <a:solidFill>
                    <a:srgbClr val="000000"/>
                  </a:solidFill>
                  <a:effectLst/>
                  <a:uLnTx/>
                  <a:uFillTx/>
                  <a:latin typeface="Arial" pitchFamily="34" charset="0"/>
                  <a:ea typeface="HGP創英角ｺﾞｼｯｸUB" panose="020B0900000000000000" pitchFamily="50" charset="-128"/>
                  <a:cs typeface="Arial" pitchFamily="34" charset="0"/>
                </a:rPr>
                <a:t>medicine and engineering, is working to establish a </a:t>
              </a:r>
              <a:r>
                <a:rPr kumimoji="0" lang="en-US" altLang="ja-JP" sz="800" b="0" i="0" u="none" strike="noStrike" kern="0" cap="none" spc="0" normalizeH="0" baseline="0" noProof="0" dirty="0">
                  <a:ln>
                    <a:noFill/>
                  </a:ln>
                  <a:solidFill>
                    <a:srgbClr val="000000"/>
                  </a:solidFill>
                  <a:effectLst/>
                  <a:uLnTx/>
                  <a:uFillTx/>
                  <a:latin typeface="Arial" pitchFamily="34" charset="0"/>
                  <a:ea typeface="HGP創英角ｺﾞｼｯｸUB" panose="020B0900000000000000" pitchFamily="50" charset="-128"/>
                  <a:cs typeface="Arial" pitchFamily="34" charset="0"/>
                </a:rPr>
                <a:t>system to support the development </a:t>
              </a:r>
              <a:r>
                <a:rPr kumimoji="0" lang="en-US" altLang="ja-JP" sz="800" b="0" i="0" u="none" strike="noStrike" kern="0" cap="none" spc="0" normalizeH="0" baseline="0" noProof="0" dirty="0" smtClean="0">
                  <a:ln>
                    <a:noFill/>
                  </a:ln>
                  <a:solidFill>
                    <a:srgbClr val="000000"/>
                  </a:solidFill>
                  <a:effectLst/>
                  <a:uLnTx/>
                  <a:uFillTx/>
                  <a:latin typeface="Arial" pitchFamily="34" charset="0"/>
                  <a:ea typeface="HGP創英角ｺﾞｼｯｸUB" panose="020B0900000000000000" pitchFamily="50" charset="-128"/>
                  <a:cs typeface="Arial" pitchFamily="34" charset="0"/>
                </a:rPr>
                <a:t>of medical devices (a medical device development support network) consisting of several specialized support institutions. Also engages in R&amp;D to create new promising technologies and to achieve the practical use of medical devices and systems, making use of Japan’s sophisticated technologies. Is also working to speed up the approval process for medical devices and to develop human resources for R&amp;D.</a:t>
              </a:r>
              <a:endParaRPr kumimoji="0" lang="ja-JP" altLang="en-US" sz="800" b="0" i="0" u="none" strike="noStrike" kern="0" cap="none" spc="0" normalizeH="0" baseline="0" noProof="0" dirty="0">
                <a:ln>
                  <a:noFill/>
                </a:ln>
                <a:solidFill>
                  <a:srgbClr val="000000"/>
                </a:solidFill>
                <a:effectLst/>
                <a:uLnTx/>
                <a:uFillTx/>
                <a:latin typeface="Arial" pitchFamily="34" charset="0"/>
                <a:ea typeface="HGPｺﾞｼｯｸM" pitchFamily="50" charset="-128"/>
                <a:cs typeface="Arial" pitchFamily="34" charset="0"/>
              </a:endParaRPr>
            </a:p>
          </p:txBody>
        </p:sp>
        <p:sp>
          <p:nvSpPr>
            <p:cNvPr id="8" name="正方形/長方形 7"/>
            <p:cNvSpPr/>
            <p:nvPr/>
          </p:nvSpPr>
          <p:spPr bwMode="auto">
            <a:xfrm>
              <a:off x="5630863" y="1938391"/>
              <a:ext cx="4289425" cy="1092200"/>
            </a:xfrm>
            <a:prstGeom prst="rect">
              <a:avLst/>
            </a:prstGeom>
            <a:noFill/>
            <a:ln w="9525" cap="flat" cmpd="sng" algn="ctr">
              <a:noFill/>
              <a:prstDash val="solid"/>
              <a:round/>
              <a:headEnd type="none" w="med" len="med"/>
              <a:tailEnd type="none" w="med" len="med"/>
            </a:ln>
            <a:effectLst/>
            <a:extLst/>
          </p:spPr>
          <p:txBody>
            <a:bodyPr lIns="72000" rIns="7200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FF"/>
                  </a:solidFill>
                  <a:effectLst/>
                  <a:uLnTx/>
                  <a:uFillTx/>
                  <a:latin typeface="Arial" pitchFamily="34" charset="0"/>
                  <a:ea typeface="HGP創英角ｺﾞｼｯｸUB" panose="020B0900000000000000" pitchFamily="50" charset="-128"/>
                  <a:cs typeface="Arial" pitchFamily="34" charset="0"/>
                </a:rPr>
                <a:t>4. </a:t>
              </a:r>
              <a:r>
                <a:rPr kumimoji="0" lang="en-US" altLang="ja-JP" sz="1000" b="1" i="0" u="none" strike="noStrike" kern="0" cap="none" spc="0" normalizeH="0" baseline="0" noProof="0" dirty="0" smtClean="0">
                  <a:ln>
                    <a:noFill/>
                  </a:ln>
                  <a:solidFill>
                    <a:srgbClr val="3333FF"/>
                  </a:solidFill>
                  <a:effectLst/>
                  <a:uLnTx/>
                  <a:uFillTx/>
                  <a:latin typeface="Arial" pitchFamily="34" charset="0"/>
                  <a:ea typeface="ＭＳ Ｐゴシック" charset="-128"/>
                  <a:cs typeface="Arial" pitchFamily="34" charset="0"/>
                </a:rPr>
                <a:t>Japan Regenerative Medicine Project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00"/>
                  </a:solidFill>
                  <a:effectLst/>
                  <a:uLnTx/>
                  <a:uFillTx/>
                  <a:latin typeface="Arial" pitchFamily="34" charset="0"/>
                  <a:ea typeface="HGP創英角ｺﾞｼｯｸUB" panose="020B0900000000000000" pitchFamily="50" charset="-128"/>
                  <a:cs typeface="Arial" pitchFamily="34" charset="0"/>
                </a:rPr>
                <a:t>Hidehiko Saito, </a:t>
              </a:r>
              <a:r>
                <a:rPr kumimoji="0" lang="en-US" altLang="ja-JP" sz="1000" b="1" i="0" u="none" strike="noStrike" kern="0" cap="none" spc="0" normalizeH="0" baseline="0" noProof="0" dirty="0" smtClean="0">
                  <a:ln>
                    <a:noFill/>
                  </a:ln>
                  <a:solidFill>
                    <a:srgbClr val="000000"/>
                  </a:solidFill>
                  <a:effectLst/>
                  <a:uLnTx/>
                  <a:uFillTx/>
                  <a:latin typeface="Arial" pitchFamily="34" charset="0"/>
                  <a:ea typeface="ＭＳ Ｐゴシック" charset="-128"/>
                  <a:cs typeface="Arial" pitchFamily="34" charset="0"/>
                </a:rPr>
                <a:t>Honorary Director, National Hospital Organization Nagoya Medical Center</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smtClean="0">
                  <a:ln>
                    <a:noFill/>
                  </a:ln>
                  <a:solidFill>
                    <a:srgbClr val="000000"/>
                  </a:solidFill>
                  <a:effectLst/>
                  <a:uLnTx/>
                  <a:uFillTx/>
                  <a:latin typeface="Arial" pitchFamily="34" charset="0"/>
                  <a:ea typeface="HGP創英角ｺﾞｼｯｸUB" panose="020B0900000000000000" pitchFamily="50" charset="-128"/>
                  <a:cs typeface="Arial" pitchFamily="34" charset="0"/>
                </a:rPr>
                <a:t>Provides consistent support  for basic research through clinical trials, and promotes the improvement of the basis for regenerative medicine-related projects and support for the utilization of iPS cells as a drug development tool to raise the efficiency of new drug development.</a:t>
              </a:r>
              <a:endParaRPr kumimoji="0" lang="en-US" altLang="ja-JP" sz="800" b="0" i="0" u="none" strike="noStrike" kern="0" cap="none" spc="0" normalizeH="0" baseline="0" noProof="0" dirty="0">
                <a:ln>
                  <a:noFill/>
                </a:ln>
                <a:solidFill>
                  <a:srgbClr val="000000"/>
                </a:solidFill>
                <a:effectLst/>
                <a:uLnTx/>
                <a:uFillTx/>
                <a:latin typeface="Arial" pitchFamily="34" charset="0"/>
                <a:ea typeface="HGP創英角ｺﾞｼｯｸUB" panose="020B0900000000000000" pitchFamily="50" charset="-128"/>
                <a:cs typeface="Arial" pitchFamily="34" charset="0"/>
              </a:endParaRPr>
            </a:p>
          </p:txBody>
        </p:sp>
        <p:sp>
          <p:nvSpPr>
            <p:cNvPr id="9" name="正方形/長方形 24"/>
            <p:cNvSpPr>
              <a:spLocks noChangeArrowheads="1"/>
            </p:cNvSpPr>
            <p:nvPr/>
          </p:nvSpPr>
          <p:spPr bwMode="auto">
            <a:xfrm>
              <a:off x="803915" y="5561013"/>
              <a:ext cx="4079875" cy="1088064"/>
            </a:xfrm>
            <a:prstGeom prst="rect">
              <a:avLst/>
            </a:prstGeom>
            <a:solidFill>
              <a:sysClr val="window" lastClr="FFFFFF"/>
            </a:solidFill>
            <a:ln w="9525" algn="ctr">
              <a:noFill/>
              <a:round/>
              <a:headEnd/>
              <a:tailEnd/>
            </a:ln>
          </p:spPr>
          <p:txBody>
            <a:bodyPr lIns="72000" rIns="72000"/>
            <a:lstStyle/>
            <a:p>
              <a:pPr marL="0" marR="0" lvl="0" indent="0" algn="l" defTabSz="914400" eaLnBrk="1" fontAlgn="auto" latinLnBrk="0" hangingPunct="1">
                <a:lnSpc>
                  <a:spcPts val="1338"/>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3333FF"/>
                  </a:solidFill>
                  <a:effectLst/>
                  <a:uLnTx/>
                  <a:uFillTx/>
                  <a:latin typeface="Arial" pitchFamily="34" charset="0"/>
                  <a:ea typeface="HGP創英角ｺﾞｼｯｸUB" pitchFamily="50" charset="-128"/>
                  <a:cs typeface="Arial" pitchFamily="34" charset="0"/>
                </a:rPr>
                <a:t>7. </a:t>
              </a:r>
              <a:r>
                <a:rPr kumimoji="0" lang="en-US" altLang="ja-JP" sz="1000" b="1" i="0" u="none" strike="noStrike" kern="0" cap="none" spc="0" normalizeH="0" baseline="0" noProof="0" dirty="0" smtClean="0">
                  <a:ln>
                    <a:noFill/>
                  </a:ln>
                  <a:solidFill>
                    <a:srgbClr val="3333FF"/>
                  </a:solidFill>
                  <a:effectLst/>
                  <a:uLnTx/>
                  <a:uFillTx/>
                  <a:latin typeface="Arial" pitchFamily="34" charset="0"/>
                  <a:ea typeface="ＭＳ Ｐゴシック" charset="-128"/>
                  <a:cs typeface="Arial" pitchFamily="34" charset="0"/>
                </a:rPr>
                <a:t>Project for Psychiatric and Neurological Disorders</a:t>
              </a:r>
            </a:p>
            <a:p>
              <a:pPr marL="0" marR="0" lvl="0" indent="0" algn="l" defTabSz="914400" eaLnBrk="1" fontAlgn="auto" latinLnBrk="0" hangingPunct="1">
                <a:lnSpc>
                  <a:spcPts val="1338"/>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00"/>
                  </a:solidFill>
                  <a:effectLst/>
                  <a:uLnTx/>
                  <a:uFillTx/>
                  <a:latin typeface="Arial" pitchFamily="34" charset="0"/>
                  <a:ea typeface="HGS創英角ｺﾞｼｯｸUB" pitchFamily="50" charset="-128"/>
                  <a:cs typeface="Arial" pitchFamily="34" charset="0"/>
                </a:rPr>
                <a:t>Tadaharu Tsumoto, Senior Team Leader, RIKEN Brain Science Institute</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smtClean="0">
                  <a:ln>
                    <a:noFill/>
                  </a:ln>
                  <a:solidFill>
                    <a:srgbClr val="000000"/>
                  </a:solidFill>
                  <a:effectLst/>
                  <a:uLnTx/>
                  <a:uFillTx/>
                  <a:latin typeface="Arial" pitchFamily="34" charset="0"/>
                  <a:ea typeface="メイリオ"/>
                  <a:cs typeface="Arial" pitchFamily="34" charset="0"/>
                </a:rPr>
                <a:t>Promotes </a:t>
              </a:r>
              <a:r>
                <a:rPr kumimoji="0" lang="ja-JP" altLang="en-US" sz="800" b="0" i="0" u="none" strike="noStrike" kern="0" cap="none" spc="0" normalizeH="0" baseline="0" noProof="0" dirty="0" smtClean="0">
                  <a:ln>
                    <a:noFill/>
                  </a:ln>
                  <a:solidFill>
                    <a:srgbClr val="000000"/>
                  </a:solidFill>
                  <a:effectLst/>
                  <a:uLnTx/>
                  <a:uFillTx/>
                  <a:latin typeface="Arial" pitchFamily="34" charset="0"/>
                  <a:ea typeface="メイリオ"/>
                  <a:cs typeface="Arial" pitchFamily="34" charset="0"/>
                </a:rPr>
                <a:t> </a:t>
              </a:r>
              <a:r>
                <a:rPr kumimoji="0" lang="en-US" altLang="ja-JP" sz="800" b="0" i="0" u="none" strike="noStrike" kern="0" cap="none" spc="0" normalizeH="0" baseline="0" noProof="0" dirty="0" smtClean="0">
                  <a:ln>
                    <a:noFill/>
                  </a:ln>
                  <a:solidFill>
                    <a:srgbClr val="000000"/>
                  </a:solidFill>
                  <a:effectLst/>
                  <a:uLnTx/>
                  <a:uFillTx/>
                  <a:latin typeface="Arial" pitchFamily="34" charset="0"/>
                  <a:ea typeface="メイリオ"/>
                  <a:cs typeface="Arial" pitchFamily="34" charset="0"/>
                </a:rPr>
                <a:t>R&amp;D  and improvement of the basis for clarifying the structure and function of the entire neural network in the brain and for developing bio-markers. Aims to clarify the mechanism of the development of psychiatric disorders, such as dementia and depression, and to establish diagnostic methods and appropriate treatments.</a:t>
              </a:r>
              <a:endParaRPr kumimoji="0" lang="ja-JP" altLang="en-US" sz="800" b="0" i="0" u="none" strike="noStrike" kern="0" cap="none" spc="0" normalizeH="0" baseline="0" noProof="0" dirty="0" smtClean="0">
                <a:ln>
                  <a:noFill/>
                </a:ln>
                <a:solidFill>
                  <a:srgbClr val="404040"/>
                </a:solidFill>
                <a:effectLst/>
                <a:uLnTx/>
                <a:uFillTx/>
                <a:latin typeface="Arial" pitchFamily="34" charset="0"/>
                <a:ea typeface="HGPｺﾞｼｯｸM" pitchFamily="50" charset="-128"/>
                <a:cs typeface="Arial" pitchFamily="34" charset="0"/>
              </a:endParaRPr>
            </a:p>
          </p:txBody>
        </p:sp>
        <p:sp>
          <p:nvSpPr>
            <p:cNvPr id="10" name="正方形/長方形 25"/>
            <p:cNvSpPr>
              <a:spLocks noChangeArrowheads="1"/>
            </p:cNvSpPr>
            <p:nvPr/>
          </p:nvSpPr>
          <p:spPr bwMode="auto">
            <a:xfrm>
              <a:off x="5608638" y="5235575"/>
              <a:ext cx="4291012" cy="1413502"/>
            </a:xfrm>
            <a:prstGeom prst="rect">
              <a:avLst/>
            </a:prstGeom>
            <a:solidFill>
              <a:sysClr val="window" lastClr="FFFFFF"/>
            </a:solidFill>
            <a:ln w="9525" algn="ctr">
              <a:noFill/>
              <a:round/>
              <a:headEnd/>
              <a:tailEnd/>
            </a:ln>
          </p:spPr>
          <p:txBody>
            <a:bodyPr lIns="72000" rIns="72000"/>
            <a:lstStyle/>
            <a:p>
              <a:pPr marL="0" marR="0" lvl="0" indent="0" algn="l" defTabSz="914400" eaLnBrk="1" fontAlgn="auto" latinLnBrk="0" hangingPunct="1">
                <a:lnSpc>
                  <a:spcPts val="1338"/>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3333FF"/>
                  </a:solidFill>
                  <a:effectLst/>
                  <a:uLnTx/>
                  <a:uFillTx/>
                  <a:latin typeface="Arial" pitchFamily="34" charset="0"/>
                  <a:ea typeface="HGP創英角ｺﾞｼｯｸUB" pitchFamily="50" charset="-128"/>
                  <a:cs typeface="Arial" pitchFamily="34" charset="0"/>
                </a:rPr>
                <a:t>9. Rare/Intractable Disease Project of Japan</a:t>
              </a:r>
              <a:endParaRPr kumimoji="0" lang="zh-TW" altLang="en-US" sz="1000" b="1" i="0" u="none" strike="noStrike" kern="0" cap="none" spc="0" normalizeH="0" baseline="0" noProof="0" dirty="0" smtClean="0">
                <a:ln>
                  <a:noFill/>
                </a:ln>
                <a:solidFill>
                  <a:srgbClr val="3333FF"/>
                </a:solidFill>
                <a:effectLst/>
                <a:uLnTx/>
                <a:uFillTx/>
                <a:latin typeface="Arial" pitchFamily="34" charset="0"/>
                <a:ea typeface="HGP創英角ｺﾞｼｯｸUB" pitchFamily="50" charset="-128"/>
                <a:cs typeface="Arial" pitchFamily="34" charset="0"/>
              </a:endParaRPr>
            </a:p>
            <a:p>
              <a:pPr marL="0" marR="0" lvl="0" indent="0" algn="l" defTabSz="914400" eaLnBrk="1" fontAlgn="auto" latinLnBrk="0" hangingPunct="1">
                <a:lnSpc>
                  <a:spcPts val="1338"/>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00"/>
                  </a:solidFill>
                  <a:effectLst/>
                  <a:uLnTx/>
                  <a:uFillTx/>
                  <a:latin typeface="Arial" pitchFamily="34" charset="0"/>
                  <a:ea typeface="HGP創英角ｺﾞｼｯｸUB" pitchFamily="50" charset="-128"/>
                  <a:cs typeface="Arial" pitchFamily="34" charset="0"/>
                </a:rPr>
                <a:t>Shigeki Kuzuhara,  Dean,</a:t>
              </a:r>
              <a:r>
                <a:rPr kumimoji="0" lang="en-US" altLang="ja-JP" sz="1000" b="1" i="0" u="none" strike="noStrike" kern="0" cap="none" spc="0" normalizeH="0" baseline="0" noProof="0" dirty="0" smtClean="0">
                  <a:ln>
                    <a:noFill/>
                  </a:ln>
                  <a:solidFill>
                    <a:srgbClr val="000000"/>
                  </a:solidFill>
                  <a:effectLst/>
                  <a:uLnTx/>
                  <a:uFillTx/>
                  <a:latin typeface="Arial" pitchFamily="34" charset="0"/>
                  <a:ea typeface="ＭＳ Ｐゴシック" charset="-128"/>
                  <a:cs typeface="Arial" pitchFamily="34" charset="0"/>
                </a:rPr>
                <a:t> Graduate School of Health Science, Suzuka University of Medical Science</a:t>
              </a:r>
              <a:endParaRPr kumimoji="0" lang="en-US" altLang="zh-CN" sz="1000" b="1" i="0" u="none" strike="noStrike" kern="0" cap="none" spc="0" normalizeH="0" baseline="0" noProof="0" dirty="0" smtClean="0">
                <a:ln>
                  <a:noFill/>
                </a:ln>
                <a:solidFill>
                  <a:srgbClr val="000000"/>
                </a:solidFill>
                <a:effectLst/>
                <a:uLnTx/>
                <a:uFillTx/>
                <a:latin typeface="Arial" pitchFamily="34" charset="0"/>
                <a:ea typeface="HGP創英角ｺﾞｼｯｸUB" pitchFamily="50" charset="-128"/>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smtClean="0">
                  <a:ln>
                    <a:noFill/>
                  </a:ln>
                  <a:solidFill>
                    <a:srgbClr val="000000"/>
                  </a:solidFill>
                  <a:effectLst/>
                  <a:uLnTx/>
                  <a:uFillTx/>
                  <a:latin typeface="Arial" pitchFamily="34" charset="0"/>
                  <a:ea typeface="HGPｺﾞｼｯｸM" pitchFamily="50" charset="-128"/>
                  <a:cs typeface="Arial" pitchFamily="34" charset="0"/>
                </a:rPr>
                <a:t>Aiming to overcome rare or intractable diseases, promotes research to clarify the causes and clinical conditions of new diseases, leading to the development of new therapeutic methods, and research to develop breakthrough diagnostic, therapeutic and preventive methods for the practical application of drugs and medical devices. Also aims to promptly feed back research outcomes using iPS cells to society by promoting analysis of the pathogenic mechanisms of diseases, drug discovery research, and development of preventive and therapeutic methods, which are conducted using disease-specific iPS cells.</a:t>
              </a:r>
              <a:endParaRPr kumimoji="0" lang="ja-JP" altLang="en-US" sz="800" b="0" i="0" u="none" strike="noStrike" kern="0" cap="none" spc="0" normalizeH="0" baseline="0" noProof="0" dirty="0" smtClean="0">
                <a:ln>
                  <a:noFill/>
                </a:ln>
                <a:solidFill>
                  <a:srgbClr val="000000"/>
                </a:solidFill>
                <a:effectLst/>
                <a:uLnTx/>
                <a:uFillTx/>
                <a:latin typeface="Arial" pitchFamily="34" charset="0"/>
                <a:ea typeface="HGPｺﾞｼｯｸM" pitchFamily="50" charset="-128"/>
                <a:cs typeface="Arial" pitchFamily="34" charset="0"/>
              </a:endParaRPr>
            </a:p>
          </p:txBody>
        </p:sp>
        <p:sp>
          <p:nvSpPr>
            <p:cNvPr id="11" name="正方形/長方形 10"/>
            <p:cNvSpPr/>
            <p:nvPr/>
          </p:nvSpPr>
          <p:spPr bwMode="auto">
            <a:xfrm>
              <a:off x="819030" y="1096685"/>
              <a:ext cx="4135433" cy="1225550"/>
            </a:xfrm>
            <a:prstGeom prst="rect">
              <a:avLst/>
            </a:prstGeom>
            <a:noFill/>
            <a:ln w="9525" cap="flat" cmpd="sng" algn="ctr">
              <a:noFill/>
              <a:prstDash val="solid"/>
              <a:round/>
              <a:headEnd type="none" w="med" len="med"/>
              <a:tailEnd type="none" w="med" len="med"/>
            </a:ln>
            <a:effectLst/>
            <a:extLst/>
          </p:spPr>
          <p:txBody>
            <a:bodyPr lIns="72000" rIns="7200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FF"/>
                  </a:solidFill>
                  <a:effectLst/>
                  <a:uLnTx/>
                  <a:uFillTx/>
                  <a:latin typeface="Arial" pitchFamily="34" charset="0"/>
                  <a:ea typeface="HGP創英角ｺﾞｼｯｸUB" panose="020B0900000000000000" pitchFamily="50" charset="-128"/>
                  <a:cs typeface="Arial" pitchFamily="34" charset="0"/>
                </a:rPr>
                <a:t>1. Project for Drug Discovery and Development</a:t>
              </a:r>
              <a:endParaRPr kumimoji="0" lang="en-US" altLang="ja-JP" sz="1000" b="1" i="0" u="none" strike="noStrike" kern="0" cap="none" spc="0" normalizeH="0" baseline="0" noProof="0" dirty="0">
                <a:ln>
                  <a:noFill/>
                </a:ln>
                <a:solidFill>
                  <a:srgbClr val="0000FF"/>
                </a:solidFill>
                <a:effectLst/>
                <a:uLnTx/>
                <a:uFillTx/>
                <a:latin typeface="Arial" pitchFamily="34" charset="0"/>
                <a:ea typeface="HGP創英角ｺﾞｼｯｸUB" panose="020B0900000000000000" pitchFamily="50" charset="-128"/>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00"/>
                  </a:solidFill>
                  <a:effectLst/>
                  <a:uLnTx/>
                  <a:uFillTx/>
                  <a:latin typeface="Arial" pitchFamily="34" charset="0"/>
                  <a:ea typeface="HGP創英角ｺﾞｼｯｸUB" panose="020B0900000000000000" pitchFamily="50" charset="-128"/>
                  <a:cs typeface="Arial" pitchFamily="34" charset="0"/>
                </a:rPr>
                <a:t>Toichi Takenaka, Chairman, Japan Health Sciences Foundations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smtClean="0">
                  <a:ln>
                    <a:noFill/>
                  </a:ln>
                  <a:solidFill>
                    <a:srgbClr val="000000"/>
                  </a:solidFill>
                  <a:effectLst/>
                  <a:uLnTx/>
                  <a:uFillTx/>
                  <a:latin typeface="Arial" pitchFamily="34" charset="0"/>
                  <a:ea typeface="HGP創英角ｺﾞｼｯｸUB" panose="020B0900000000000000" pitchFamily="50" charset="-128"/>
                  <a:cs typeface="Arial" pitchFamily="34" charset="0"/>
                </a:rPr>
                <a:t>Supports R&amp;D on developing new drugs and reinforcing the basis for new drug development, in cooperation with universities and industry, by establishing a support network for new drug development. Also promotes research related to the identification of drug targets, technology development as a basis for new drug development, and practical application of medical technologies to help develop innovative drugs and  orphan drugs.</a:t>
              </a:r>
              <a:endParaRPr kumimoji="0" lang="en-US" altLang="ja-JP" sz="800" b="0" i="0" u="none" strike="noStrike" kern="0" cap="none" spc="0" normalizeH="0" baseline="0" noProof="0" dirty="0">
                <a:ln>
                  <a:noFill/>
                </a:ln>
                <a:solidFill>
                  <a:srgbClr val="000000"/>
                </a:solidFill>
                <a:effectLst/>
                <a:uLnTx/>
                <a:uFillTx/>
                <a:latin typeface="Arial" pitchFamily="34" charset="0"/>
                <a:ea typeface="HGPｺﾞｼｯｸM" pitchFamily="50" charset="-128"/>
                <a:cs typeface="Arial" pitchFamily="34" charset="0"/>
              </a:endParaRPr>
            </a:p>
          </p:txBody>
        </p:sp>
        <p:sp>
          <p:nvSpPr>
            <p:cNvPr id="12" name="正方形/長方形 11"/>
            <p:cNvSpPr/>
            <p:nvPr/>
          </p:nvSpPr>
          <p:spPr bwMode="auto">
            <a:xfrm>
              <a:off x="807918" y="2358781"/>
              <a:ext cx="4098924" cy="1606550"/>
            </a:xfrm>
            <a:prstGeom prst="rect">
              <a:avLst/>
            </a:prstGeom>
            <a:noFill/>
            <a:ln w="9525" cap="flat" cmpd="sng" algn="ctr">
              <a:noFill/>
              <a:prstDash val="solid"/>
              <a:round/>
              <a:headEnd type="none" w="med" len="med"/>
              <a:tailEnd type="none" w="med" len="med"/>
            </a:ln>
            <a:effectLst/>
            <a:extLst/>
          </p:spPr>
          <p:txBody>
            <a:bodyPr lIns="72000" rIns="72000"/>
            <a:lstStyle/>
            <a:p>
              <a:pPr marL="0" marR="0" lvl="0" indent="0" algn="l" defTabSz="914400" eaLnBrk="1" fontAlgn="auto" latinLnBrk="0" hangingPunct="1">
                <a:lnSpc>
                  <a:spcPts val="134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FF"/>
                  </a:solidFill>
                  <a:effectLst/>
                  <a:uLnTx/>
                  <a:uFillTx/>
                  <a:latin typeface="Arial" pitchFamily="34" charset="0"/>
                  <a:ea typeface="HGP創英角ｺﾞｼｯｸUB" panose="020B0900000000000000" pitchFamily="50" charset="-128"/>
                  <a:cs typeface="Arial" pitchFamily="34" charset="0"/>
                </a:rPr>
                <a:t>3. Project for Japan Translational and Clinical Research Core Centers</a:t>
              </a:r>
              <a:endParaRPr kumimoji="0" lang="en-US" altLang="ja-JP" sz="1000" b="1" i="0" u="none" strike="noStrike" kern="0" cap="none" spc="0" normalizeH="0" baseline="0" noProof="0" dirty="0">
                <a:ln>
                  <a:noFill/>
                </a:ln>
                <a:solidFill>
                  <a:srgbClr val="0000FF"/>
                </a:solidFill>
                <a:effectLst/>
                <a:uLnTx/>
                <a:uFillTx/>
                <a:latin typeface="Arial" pitchFamily="34" charset="0"/>
                <a:ea typeface="HGP創英角ｺﾞｼｯｸUB" panose="020B0900000000000000" pitchFamily="50" charset="-128"/>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00"/>
                  </a:solidFill>
                  <a:effectLst/>
                  <a:uLnTx/>
                  <a:uFillTx/>
                  <a:latin typeface="Arial" pitchFamily="34" charset="0"/>
                  <a:ea typeface="HGP創英角ｺﾞｼｯｸUB" panose="020B0900000000000000" pitchFamily="50" charset="-128"/>
                  <a:cs typeface="Arial" pitchFamily="34" charset="0"/>
                </a:rPr>
                <a:t>Takao Saruta, Adviser at the Foundation for Promotion of Medical Training, Emeritus Professor at Keio University</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smtClean="0">
                  <a:ln>
                    <a:noFill/>
                  </a:ln>
                  <a:solidFill>
                    <a:srgbClr val="000000"/>
                  </a:solidFill>
                  <a:effectLst/>
                  <a:uLnTx/>
                  <a:uFillTx/>
                  <a:latin typeface="Arial" pitchFamily="34" charset="0"/>
                  <a:ea typeface="HGP創英角ｺﾞｼｯｸUB" panose="020B0900000000000000" pitchFamily="50" charset="-128"/>
                  <a:cs typeface="Arial" pitchFamily="34" charset="0"/>
                </a:rPr>
                <a:t>Promotes integration </a:t>
              </a:r>
              <a:r>
                <a:rPr kumimoji="0" lang="en-US" altLang="ja-JP" sz="800" b="0" i="0" u="none" strike="noStrike" kern="0" cap="none" spc="0" normalizeH="0" baseline="0" noProof="0" dirty="0">
                  <a:ln>
                    <a:noFill/>
                  </a:ln>
                  <a:solidFill>
                    <a:srgbClr val="000000"/>
                  </a:solidFill>
                  <a:effectLst/>
                  <a:uLnTx/>
                  <a:uFillTx/>
                  <a:latin typeface="Arial" pitchFamily="34" charset="0"/>
                  <a:ea typeface="HGP創英角ｺﾞｼｯｸUB" panose="020B0900000000000000" pitchFamily="50" charset="-128"/>
                  <a:cs typeface="Arial" pitchFamily="34" charset="0"/>
                </a:rPr>
                <a:t>between research support centers, which work as a bridge, and core clinical research </a:t>
              </a:r>
              <a:r>
                <a:rPr kumimoji="0" lang="en-US" altLang="ja-JP" sz="800" b="0" i="0" u="none" strike="noStrike" kern="0" cap="none" spc="0" normalizeH="0" baseline="0" noProof="0" dirty="0" smtClean="0">
                  <a:ln>
                    <a:noFill/>
                  </a:ln>
                  <a:solidFill>
                    <a:srgbClr val="000000"/>
                  </a:solidFill>
                  <a:effectLst/>
                  <a:uLnTx/>
                  <a:uFillTx/>
                  <a:latin typeface="Arial" pitchFamily="34" charset="0"/>
                  <a:ea typeface="HGP創英角ｺﾞｼｯｸUB" panose="020B0900000000000000" pitchFamily="50" charset="-128"/>
                  <a:cs typeface="Arial" pitchFamily="34" charset="0"/>
                </a:rPr>
                <a:t>hospitals, in order to establish a system for the consistent, practical application of basic research outcomes at universities. Also works to strengthen the function of core centers, including securing and developing human resources, and to promote their networking and expansion of promising technologies. Is involved in </a:t>
              </a:r>
              <a:r>
                <a:rPr kumimoji="0" lang="en-US" altLang="ja-JP" sz="800" b="0" i="0" u="none" strike="noStrike" kern="0" cap="none" spc="0" normalizeH="0" baseline="0" noProof="0" dirty="0" smtClean="0">
                  <a:ln>
                    <a:noFill/>
                  </a:ln>
                  <a:solidFill>
                    <a:srgbClr val="000000"/>
                  </a:solidFill>
                  <a:effectLst/>
                  <a:uLnTx/>
                  <a:uFillTx/>
                  <a:latin typeface="Arial" pitchFamily="34" charset="0"/>
                  <a:ea typeface="HGPｺﾞｼｯｸM" pitchFamily="50" charset="-128"/>
                  <a:cs typeface="Arial" pitchFamily="34" charset="0"/>
                </a:rPr>
                <a:t>conducting high-quality clinical research and trials in compliance with the ICH-GCP Guidelines, and improving a system to support multicenter studies by using an ARO function.</a:t>
              </a:r>
              <a:endParaRPr kumimoji="0" lang="en-US" altLang="ja-JP" sz="800" b="0" i="0" u="none" strike="noStrike" kern="0" cap="none" spc="0" normalizeH="0" baseline="0" noProof="0" dirty="0" smtClean="0">
                <a:ln>
                  <a:noFill/>
                </a:ln>
                <a:solidFill>
                  <a:srgbClr val="000000"/>
                </a:solidFill>
                <a:effectLst/>
                <a:uLnTx/>
                <a:uFillTx/>
                <a:latin typeface="Arial" pitchFamily="34" charset="0"/>
                <a:ea typeface="HGP創英角ｺﾞｼｯｸUB" panose="020B0900000000000000" pitchFamily="50" charset="-128"/>
                <a:cs typeface="Arial" pitchFamily="34" charset="0"/>
              </a:endParaRPr>
            </a:p>
          </p:txBody>
        </p:sp>
        <p:sp>
          <p:nvSpPr>
            <p:cNvPr id="13" name="正方形/長方形 28"/>
            <p:cNvSpPr>
              <a:spLocks noChangeArrowheads="1"/>
            </p:cNvSpPr>
            <p:nvPr/>
          </p:nvSpPr>
          <p:spPr bwMode="auto">
            <a:xfrm>
              <a:off x="793883" y="4013485"/>
              <a:ext cx="4117335" cy="1295030"/>
            </a:xfrm>
            <a:prstGeom prst="rect">
              <a:avLst/>
            </a:prstGeom>
            <a:noFill/>
            <a:ln w="9525" algn="ctr">
              <a:noFill/>
              <a:round/>
              <a:headEnd/>
              <a:tailEnd/>
            </a:ln>
          </p:spPr>
          <p:txBody>
            <a:bodyPr lIns="72000" rIns="7200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FF"/>
                  </a:solidFill>
                  <a:effectLst/>
                  <a:uLnTx/>
                  <a:uFillTx/>
                  <a:latin typeface="Arial" pitchFamily="34" charset="0"/>
                  <a:ea typeface="HGP創英角ｺﾞｼｯｸUB" pitchFamily="50" charset="-128"/>
                  <a:cs typeface="Arial" pitchFamily="34" charset="0"/>
                </a:rPr>
                <a:t>5. Japan Genomic Medicine Project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00"/>
                  </a:solidFill>
                  <a:effectLst/>
                  <a:uLnTx/>
                  <a:uFillTx/>
                  <a:latin typeface="Arial" pitchFamily="34" charset="0"/>
                  <a:ea typeface="HGP創英角ｺﾞｼｯｸUB" pitchFamily="50" charset="-128"/>
                  <a:cs typeface="Arial" pitchFamily="34" charset="0"/>
                </a:rPr>
                <a:t>Masato Kasuga, President, </a:t>
              </a:r>
              <a:r>
                <a:rPr kumimoji="0" lang="en-US" altLang="ja-JP" sz="1000" b="1" i="0" u="none" strike="noStrike" kern="0" cap="none" spc="0" normalizeH="0" baseline="0" noProof="0" dirty="0" smtClean="0">
                  <a:ln>
                    <a:noFill/>
                  </a:ln>
                  <a:solidFill>
                    <a:srgbClr val="000000"/>
                  </a:solidFill>
                  <a:effectLst/>
                  <a:uLnTx/>
                  <a:uFillTx/>
                  <a:latin typeface="Arial" pitchFamily="34" charset="0"/>
                  <a:ea typeface="ＭＳ Ｐゴシック" charset="-128"/>
                  <a:cs typeface="Arial" pitchFamily="34" charset="0"/>
                </a:rPr>
                <a:t>National Center for Global Health and Medicine</a:t>
              </a:r>
              <a:endParaRPr kumimoji="0" lang="en-US" altLang="ja-JP" sz="1000" b="1" i="0" u="none" strike="noStrike" kern="0" cap="none" spc="0" normalizeH="0" baseline="0" noProof="0" dirty="0" smtClean="0">
                <a:ln>
                  <a:noFill/>
                </a:ln>
                <a:solidFill>
                  <a:srgbClr val="000000"/>
                </a:solidFill>
                <a:effectLst/>
                <a:uLnTx/>
                <a:uFillTx/>
                <a:latin typeface="Arial" pitchFamily="34" charset="0"/>
                <a:ea typeface="HGP創英角ｺﾞｼｯｸUB" pitchFamily="50" charset="-128"/>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smtClean="0">
                  <a:ln>
                    <a:noFill/>
                  </a:ln>
                  <a:solidFill>
                    <a:srgbClr val="000000"/>
                  </a:solidFill>
                  <a:effectLst/>
                  <a:uLnTx/>
                  <a:uFillTx/>
                  <a:latin typeface="Arial" pitchFamily="34" charset="0"/>
                  <a:ea typeface="メイリオ"/>
                  <a:cs typeface="Arial" pitchFamily="34" charset="0"/>
                </a:rPr>
                <a:t>Is engaged in the BioBank project for people with diseases and healthy people. Analyzes data including genome analysis information and clinical information to enhance the identification and validation of disease- and drug-related genes and identification of the standard genome sequence of Japanese people. Also promotes an integrated search for genes responsible for intractable or rare diseases through joint research, research contributing to the formulation of guidelines for diagnosis and treatment using genomic information, improvement of the research base for genomic medicine, and experimental and empirical clinical research.</a:t>
              </a:r>
              <a:endParaRPr kumimoji="0" lang="ja-JP" altLang="en-US" sz="800" b="0" i="0" u="none" strike="noStrike" kern="0" cap="none" spc="0" normalizeH="0" baseline="0" noProof="0" dirty="0" smtClean="0">
                <a:ln>
                  <a:noFill/>
                </a:ln>
                <a:solidFill>
                  <a:srgbClr val="000000"/>
                </a:solidFill>
                <a:effectLst/>
                <a:uLnTx/>
                <a:uFillTx/>
                <a:latin typeface="Arial" pitchFamily="34" charset="0"/>
                <a:ea typeface="HGPｺﾞｼｯｸM" pitchFamily="50" charset="-128"/>
                <a:cs typeface="Arial" pitchFamily="34" charset="0"/>
              </a:endParaRPr>
            </a:p>
          </p:txBody>
        </p:sp>
        <p:sp>
          <p:nvSpPr>
            <p:cNvPr id="14" name="正方形/長方形 29"/>
            <p:cNvSpPr>
              <a:spLocks noChangeArrowheads="1"/>
            </p:cNvSpPr>
            <p:nvPr/>
          </p:nvSpPr>
          <p:spPr bwMode="auto">
            <a:xfrm>
              <a:off x="5613400" y="2936875"/>
              <a:ext cx="4283075" cy="1228725"/>
            </a:xfrm>
            <a:prstGeom prst="rect">
              <a:avLst/>
            </a:prstGeom>
            <a:noFill/>
            <a:ln w="9525" algn="ctr">
              <a:noFill/>
              <a:round/>
              <a:headEnd/>
              <a:tailEnd/>
            </a:ln>
          </p:spPr>
          <p:txBody>
            <a:bodyPr lIns="72000" rIns="72000"/>
            <a:lstStyle/>
            <a:p>
              <a:pPr marL="0" marR="0" lvl="0" indent="0" algn="l" defTabSz="914400" eaLnBrk="1" fontAlgn="auto" latinLnBrk="0" hangingPunct="1">
                <a:lnSpc>
                  <a:spcPts val="1338"/>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3333FF"/>
                  </a:solidFill>
                  <a:effectLst/>
                  <a:uLnTx/>
                  <a:uFillTx/>
                  <a:latin typeface="Arial" pitchFamily="34" charset="0"/>
                  <a:ea typeface="ＭＳ Ｐゴシック" charset="-128"/>
                  <a:cs typeface="Arial" pitchFamily="34" charset="0"/>
                </a:rPr>
                <a:t>6. Japan Cancer Research Project</a:t>
              </a:r>
            </a:p>
            <a:p>
              <a:pPr marL="0" marR="0" lvl="0" indent="0" algn="l" defTabSz="914400" eaLnBrk="1" fontAlgn="auto" latinLnBrk="0" hangingPunct="1">
                <a:lnSpc>
                  <a:spcPts val="1338"/>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00"/>
                  </a:solidFill>
                  <a:effectLst/>
                  <a:uLnTx/>
                  <a:uFillTx/>
                  <a:latin typeface="Arial" pitchFamily="34" charset="0"/>
                  <a:ea typeface="ＭＳ Ｐゴシック" charset="-128"/>
                  <a:cs typeface="Arial" pitchFamily="34" charset="0"/>
                </a:rPr>
                <a:t>Tomomitsu Hotta, President, National Cancer Center</a:t>
              </a:r>
              <a:endParaRPr kumimoji="0" lang="en-US" altLang="ja-JP" sz="1000" b="1" i="0" u="none" strike="noStrike" kern="0" cap="none" spc="0" normalizeH="0" baseline="0" noProof="0" dirty="0" smtClean="0">
                <a:ln>
                  <a:noFill/>
                </a:ln>
                <a:solidFill>
                  <a:srgbClr val="000000"/>
                </a:solidFill>
                <a:effectLst/>
                <a:uLnTx/>
                <a:uFillTx/>
                <a:latin typeface="Arial" pitchFamily="34" charset="0"/>
                <a:ea typeface="HGP創英角ｺﾞｼｯｸUB" pitchFamily="50" charset="-128"/>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smtClean="0">
                  <a:ln>
                    <a:noFill/>
                  </a:ln>
                  <a:solidFill>
                    <a:srgbClr val="000000"/>
                  </a:solidFill>
                  <a:effectLst/>
                  <a:uLnTx/>
                  <a:uFillTx/>
                  <a:latin typeface="Arial" pitchFamily="34" charset="0"/>
                  <a:ea typeface="HGPｺﾞｼｯｸM" pitchFamily="50" charset="-128"/>
                  <a:cs typeface="Arial" pitchFamily="34" charset="0"/>
                </a:rPr>
                <a:t>Strictly selects promising outcomes from basic research and promotes further research to develop practical drugs and medical devices, in order to link research outcomes to clinical research. Also feeds back clinical data obtained from clinical research to basic research to accelerate the practical application of cancer treatments, including the development of drugs and medical devices, based on the </a:t>
              </a:r>
              <a:r>
                <a:rPr kumimoji="0" lang="en-US" altLang="ja-JP" sz="800" b="0" i="0" u="none" strike="noStrike" kern="100" cap="none" spc="0" normalizeH="0" baseline="0" noProof="0" dirty="0" smtClean="0">
                  <a:ln>
                    <a:noFill/>
                  </a:ln>
                  <a:solidFill>
                    <a:srgbClr val="000000"/>
                  </a:solidFill>
                  <a:effectLst/>
                  <a:uLnTx/>
                  <a:uFillTx/>
                  <a:latin typeface="Arial" pitchFamily="34" charset="0"/>
                  <a:ea typeface="ＭＳ 明朝"/>
                  <a:cs typeface="Arial" pitchFamily="34" charset="0"/>
                </a:rPr>
                <a:t>Comprehensive 10-year Strategy for Cancer Control.</a:t>
              </a:r>
              <a:endParaRPr kumimoji="0" lang="ja-JP" altLang="en-US" sz="800" b="0" i="0" u="none" strike="noStrike" kern="0" cap="none" spc="0" normalizeH="0" baseline="0" noProof="0" dirty="0" smtClean="0">
                <a:ln>
                  <a:noFill/>
                </a:ln>
                <a:solidFill>
                  <a:srgbClr val="000000"/>
                </a:solidFill>
                <a:effectLst/>
                <a:uLnTx/>
                <a:uFillTx/>
                <a:latin typeface="Arial" pitchFamily="34" charset="0"/>
                <a:ea typeface="HGPｺﾞｼｯｸM" pitchFamily="50" charset="-128"/>
                <a:cs typeface="Arial" pitchFamily="34" charset="0"/>
              </a:endParaRPr>
            </a:p>
          </p:txBody>
        </p:sp>
        <p:sp>
          <p:nvSpPr>
            <p:cNvPr id="15" name="正方形/長方形 30"/>
            <p:cNvSpPr>
              <a:spLocks noChangeArrowheads="1"/>
            </p:cNvSpPr>
            <p:nvPr/>
          </p:nvSpPr>
          <p:spPr bwMode="auto">
            <a:xfrm>
              <a:off x="5616575" y="4086903"/>
              <a:ext cx="4289425" cy="1148672"/>
            </a:xfrm>
            <a:prstGeom prst="rect">
              <a:avLst/>
            </a:prstGeom>
            <a:noFill/>
            <a:ln w="9525" algn="ctr">
              <a:noFill/>
              <a:round/>
              <a:headEnd/>
              <a:tailEnd/>
            </a:ln>
          </p:spPr>
          <p:txBody>
            <a:bodyPr lIns="72000" rIns="7200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FF"/>
                  </a:solidFill>
                  <a:effectLst/>
                  <a:uLnTx/>
                  <a:uFillTx/>
                  <a:latin typeface="Arial" pitchFamily="34" charset="0"/>
                  <a:ea typeface="HGP創英角ｺﾞｼｯｸUB" pitchFamily="50" charset="-128"/>
                  <a:cs typeface="Arial" pitchFamily="34" charset="0"/>
                </a:rPr>
                <a:t>8. </a:t>
              </a:r>
              <a:r>
                <a:rPr kumimoji="0" lang="en-US" altLang="ja-JP" sz="1000" b="1" i="0" u="none" strike="noStrike" kern="0" cap="none" spc="0" normalizeH="0" baseline="0" noProof="0" dirty="0" smtClean="0">
                  <a:ln>
                    <a:noFill/>
                  </a:ln>
                  <a:solidFill>
                    <a:srgbClr val="3333FF"/>
                  </a:solidFill>
                  <a:effectLst/>
                  <a:uLnTx/>
                  <a:uFillTx/>
                  <a:latin typeface="Arial" pitchFamily="34" charset="0"/>
                  <a:ea typeface="ＭＳ Ｐゴシック" charset="-128"/>
                  <a:cs typeface="Arial" pitchFamily="34" charset="0"/>
                </a:rPr>
                <a:t>Emerging /Re-emerging Infectious Disease Project of Japan</a:t>
              </a:r>
              <a:endParaRPr kumimoji="0" lang="en-US" altLang="ja-JP" sz="1000" b="1" i="0" u="none" strike="noStrike" kern="0" cap="none" spc="0" normalizeH="0" baseline="0" noProof="0" dirty="0" smtClean="0">
                <a:ln>
                  <a:noFill/>
                </a:ln>
                <a:solidFill>
                  <a:srgbClr val="3333FF"/>
                </a:solidFill>
                <a:effectLst/>
                <a:uLnTx/>
                <a:uFillTx/>
                <a:latin typeface="Arial" pitchFamily="34" charset="0"/>
                <a:ea typeface="HGP創英角ｺﾞｼｯｸUB" pitchFamily="50" charset="-128"/>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000000"/>
                  </a:solidFill>
                  <a:effectLst/>
                  <a:uLnTx/>
                  <a:uFillTx/>
                  <a:latin typeface="Arial" pitchFamily="34" charset="0"/>
                  <a:ea typeface="HGP創英角ｺﾞｼｯｸUB" pitchFamily="50" charset="-128"/>
                  <a:cs typeface="Arial" pitchFamily="34" charset="0"/>
                </a:rPr>
                <a:t>Tatsuo Miyamura, Honorary Member,</a:t>
              </a:r>
              <a:r>
                <a:rPr kumimoji="0" lang="en-US" altLang="ja-JP" sz="1000" b="1" i="0" u="none" strike="noStrike" kern="0" cap="none" spc="0" normalizeH="0" baseline="0" noProof="0" dirty="0" smtClean="0">
                  <a:ln>
                    <a:noFill/>
                  </a:ln>
                  <a:solidFill>
                    <a:srgbClr val="000000"/>
                  </a:solidFill>
                  <a:effectLst/>
                  <a:uLnTx/>
                  <a:uFillTx/>
                  <a:latin typeface="Arial" pitchFamily="34" charset="0"/>
                  <a:ea typeface="ＭＳ Ｐゴシック" charset="-128"/>
                  <a:cs typeface="Arial" pitchFamily="34" charset="0"/>
                </a:rPr>
                <a:t> National Institute of Infectious Diseases </a:t>
              </a:r>
              <a:endParaRPr kumimoji="0" lang="en-US" altLang="zh-CN" sz="1000" b="1" i="0" u="none" strike="noStrike" kern="0" cap="none" spc="0" normalizeH="0" baseline="0" noProof="0" dirty="0" smtClean="0">
                <a:ln>
                  <a:noFill/>
                </a:ln>
                <a:solidFill>
                  <a:srgbClr val="000000"/>
                </a:solidFill>
                <a:effectLst/>
                <a:uLnTx/>
                <a:uFillTx/>
                <a:latin typeface="Arial" pitchFamily="34" charset="0"/>
                <a:ea typeface="HGP創英角ｺﾞｼｯｸUB" pitchFamily="50" charset="-128"/>
                <a:cs typeface="Arial"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smtClean="0">
                  <a:ln>
                    <a:noFill/>
                  </a:ln>
                  <a:solidFill>
                    <a:srgbClr val="000000"/>
                  </a:solidFill>
                  <a:effectLst/>
                  <a:uLnTx/>
                  <a:uFillTx/>
                  <a:latin typeface="Arial" pitchFamily="34" charset="0"/>
                  <a:ea typeface="HGPｺﾞｼｯｸM" pitchFamily="50" charset="-128"/>
                  <a:cs typeface="Arial" pitchFamily="34" charset="0"/>
                </a:rPr>
                <a:t>Promotes domestic and overseas research related to infectious diseases to protect Japanese people as well as people around the world from infectious diseases, such as new types of influenza. Also strengthens measures against infectious diseases by linking research outcomes to the more efficient and effective development of therapeutic agents, diagnostic agents, and vaccines.</a:t>
              </a:r>
              <a:endParaRPr kumimoji="0" lang="ja-JP" altLang="en-US" sz="800" b="0" i="0" u="none" strike="noStrike" kern="0" cap="none" spc="0" normalizeH="0" baseline="0" noProof="0" dirty="0" smtClean="0">
                <a:ln>
                  <a:noFill/>
                </a:ln>
                <a:solidFill>
                  <a:srgbClr val="000000"/>
                </a:solidFill>
                <a:effectLst/>
                <a:uLnTx/>
                <a:uFillTx/>
                <a:latin typeface="Arial" pitchFamily="34" charset="0"/>
                <a:ea typeface="HGPｺﾞｼｯｸM" pitchFamily="50" charset="-128"/>
                <a:cs typeface="Arial" pitchFamily="34" charset="0"/>
              </a:endParaRPr>
            </a:p>
          </p:txBody>
        </p:sp>
        <p:pic>
          <p:nvPicPr>
            <p:cNvPr id="16" name="Picture 70"/>
            <p:cNvPicPr>
              <a:picLocks noChangeAspect="1" noChangeArrowheads="1"/>
            </p:cNvPicPr>
            <p:nvPr/>
          </p:nvPicPr>
          <p:blipFill>
            <a:blip r:embed="rId5" cstate="print"/>
            <a:srcRect/>
            <a:stretch>
              <a:fillRect/>
            </a:stretch>
          </p:blipFill>
          <p:spPr bwMode="auto">
            <a:xfrm>
              <a:off x="109924" y="1263650"/>
              <a:ext cx="693738" cy="935038"/>
            </a:xfrm>
            <a:prstGeom prst="rect">
              <a:avLst/>
            </a:prstGeom>
            <a:noFill/>
            <a:ln w="9525">
              <a:noFill/>
              <a:miter lim="800000"/>
              <a:headEnd/>
              <a:tailEnd/>
            </a:ln>
          </p:spPr>
        </p:pic>
        <p:pic>
          <p:nvPicPr>
            <p:cNvPr id="17" name="Picture 62"/>
            <p:cNvPicPr>
              <a:picLocks noChangeAspect="1" noChangeArrowheads="1"/>
            </p:cNvPicPr>
            <p:nvPr/>
          </p:nvPicPr>
          <p:blipFill>
            <a:blip r:embed="rId6" cstate="print"/>
            <a:srcRect/>
            <a:stretch>
              <a:fillRect/>
            </a:stretch>
          </p:blipFill>
          <p:spPr bwMode="auto">
            <a:xfrm>
              <a:off x="4895848" y="995836"/>
              <a:ext cx="693738" cy="933450"/>
            </a:xfrm>
            <a:prstGeom prst="rect">
              <a:avLst/>
            </a:prstGeom>
            <a:noFill/>
            <a:ln w="9525">
              <a:noFill/>
              <a:miter lim="800000"/>
              <a:headEnd/>
              <a:tailEnd/>
            </a:ln>
          </p:spPr>
        </p:pic>
        <p:pic>
          <p:nvPicPr>
            <p:cNvPr id="18" name="Picture 62"/>
            <p:cNvPicPr>
              <a:picLocks noChangeAspect="1" noChangeArrowheads="1"/>
            </p:cNvPicPr>
            <p:nvPr/>
          </p:nvPicPr>
          <p:blipFill>
            <a:blip r:embed="rId7" cstate="print"/>
            <a:srcRect/>
            <a:stretch>
              <a:fillRect/>
            </a:stretch>
          </p:blipFill>
          <p:spPr bwMode="auto">
            <a:xfrm>
              <a:off x="4895849" y="2029054"/>
              <a:ext cx="693737" cy="933450"/>
            </a:xfrm>
            <a:prstGeom prst="rect">
              <a:avLst/>
            </a:prstGeom>
            <a:noFill/>
            <a:ln w="9525">
              <a:noFill/>
              <a:miter lim="800000"/>
              <a:headEnd/>
              <a:tailEnd/>
            </a:ln>
          </p:spPr>
        </p:pic>
        <p:pic>
          <p:nvPicPr>
            <p:cNvPr id="19" name="Picture 62"/>
            <p:cNvPicPr>
              <a:picLocks noChangeAspect="1" noChangeArrowheads="1"/>
            </p:cNvPicPr>
            <p:nvPr/>
          </p:nvPicPr>
          <p:blipFill>
            <a:blip r:embed="rId8" cstate="print"/>
            <a:srcRect/>
            <a:stretch>
              <a:fillRect/>
            </a:stretch>
          </p:blipFill>
          <p:spPr bwMode="auto">
            <a:xfrm>
              <a:off x="4895850" y="3139648"/>
              <a:ext cx="693737" cy="933450"/>
            </a:xfrm>
            <a:prstGeom prst="rect">
              <a:avLst/>
            </a:prstGeom>
            <a:noFill/>
            <a:ln w="9525">
              <a:noFill/>
              <a:miter lim="800000"/>
              <a:headEnd/>
              <a:tailEnd/>
            </a:ln>
          </p:spPr>
        </p:pic>
        <p:pic>
          <p:nvPicPr>
            <p:cNvPr id="20" name="図 1"/>
            <p:cNvPicPr>
              <a:picLocks noChangeAspect="1"/>
            </p:cNvPicPr>
            <p:nvPr/>
          </p:nvPicPr>
          <p:blipFill>
            <a:blip r:embed="rId9" cstate="print"/>
            <a:srcRect l="59579" t="3554" r="8540" b="33444"/>
            <a:stretch>
              <a:fillRect/>
            </a:stretch>
          </p:blipFill>
          <p:spPr bwMode="auto">
            <a:xfrm>
              <a:off x="4895850" y="4338211"/>
              <a:ext cx="696913" cy="900112"/>
            </a:xfrm>
            <a:prstGeom prst="rect">
              <a:avLst/>
            </a:prstGeom>
            <a:noFill/>
            <a:ln w="9525">
              <a:noFill/>
              <a:miter lim="800000"/>
              <a:headEnd/>
              <a:tailEnd/>
            </a:ln>
          </p:spPr>
        </p:pic>
      </p:grpSp>
      <p:pic>
        <p:nvPicPr>
          <p:cNvPr id="22" name="Picture 2"/>
          <p:cNvPicPr>
            <a:picLocks noChangeAspect="1" noChangeArrowheads="1"/>
          </p:cNvPicPr>
          <p:nvPr/>
        </p:nvPicPr>
        <p:blipFill>
          <a:blip r:embed="rId10" cstate="print"/>
          <a:srcRect/>
          <a:stretch>
            <a:fillRect/>
          </a:stretch>
        </p:blipFill>
        <p:spPr bwMode="auto">
          <a:xfrm>
            <a:off x="9166008" y="3423"/>
            <a:ext cx="739340" cy="735557"/>
          </a:xfrm>
          <a:prstGeom prst="rect">
            <a:avLst/>
          </a:prstGeom>
          <a:noFill/>
          <a:ln w="9525">
            <a:noFill/>
            <a:miter lim="800000"/>
            <a:headEnd/>
            <a:tailEnd/>
          </a:ln>
        </p:spPr>
      </p:pic>
      <p:cxnSp>
        <p:nvCxnSpPr>
          <p:cNvPr id="23" name="直線コネクタ 22"/>
          <p:cNvCxnSpPr/>
          <p:nvPr/>
        </p:nvCxnSpPr>
        <p:spPr bwMode="auto">
          <a:xfrm>
            <a:off x="183862" y="217605"/>
            <a:ext cx="0" cy="358775"/>
          </a:xfrm>
          <a:prstGeom prst="line">
            <a:avLst/>
          </a:prstGeom>
          <a:noFill/>
          <a:ln w="57150" cap="flat" cmpd="sng" algn="ctr">
            <a:solidFill>
              <a:srgbClr val="164A95"/>
            </a:solidFill>
            <a:prstDash val="solid"/>
          </a:ln>
          <a:effectLst/>
        </p:spPr>
      </p:cxnSp>
      <p:cxnSp>
        <p:nvCxnSpPr>
          <p:cNvPr id="24" name="直線コネクタ 23"/>
          <p:cNvCxnSpPr/>
          <p:nvPr/>
        </p:nvCxnSpPr>
        <p:spPr bwMode="auto">
          <a:xfrm flipV="1">
            <a:off x="200500" y="553865"/>
            <a:ext cx="8977231" cy="8570"/>
          </a:xfrm>
          <a:prstGeom prst="line">
            <a:avLst/>
          </a:prstGeom>
          <a:noFill/>
          <a:ln w="25400" cap="flat" cmpd="sng" algn="ctr">
            <a:solidFill>
              <a:srgbClr val="7A98C3"/>
            </a:solidFill>
            <a:prstDash val="solid"/>
          </a:ln>
          <a:effectLst/>
        </p:spPr>
      </p:cxnSp>
      <p:sp>
        <p:nvSpPr>
          <p:cNvPr id="25" name="スライド番号プレースホルダー 24"/>
          <p:cNvSpPr>
            <a:spLocks noGrp="1"/>
          </p:cNvSpPr>
          <p:nvPr>
            <p:ph type="sldNum" sz="quarter" idx="12"/>
          </p:nvPr>
        </p:nvSpPr>
        <p:spPr>
          <a:xfrm>
            <a:off x="8808401" y="6633979"/>
            <a:ext cx="1066021" cy="216000"/>
          </a:xfrm>
        </p:spPr>
        <p:txBody>
          <a:bodyPr/>
          <a:lstStyle/>
          <a:p>
            <a:r>
              <a:rPr lang="en-US" altLang="ja-JP" sz="1600" dirty="0" smtClean="0">
                <a:solidFill>
                  <a:schemeClr val="tx1"/>
                </a:solidFill>
              </a:rPr>
              <a:t>9</a:t>
            </a:r>
            <a:endParaRPr lang="ja-JP" altLang="en-US" sz="1600" dirty="0">
              <a:solidFill>
                <a:schemeClr val="tx1"/>
              </a:solidFill>
            </a:endParaRPr>
          </a:p>
        </p:txBody>
      </p:sp>
      <p:sp>
        <p:nvSpPr>
          <p:cNvPr id="26" name="テキスト ボックス 25"/>
          <p:cNvSpPr txBox="1"/>
          <p:nvPr/>
        </p:nvSpPr>
        <p:spPr>
          <a:xfrm>
            <a:off x="15046" y="92151"/>
            <a:ext cx="9871407" cy="461665"/>
          </a:xfrm>
          <a:prstGeom prst="rect">
            <a:avLst/>
          </a:prstGeom>
          <a:noFill/>
        </p:spPr>
        <p:txBody>
          <a:bodyPr wrap="square" rtlCol="0">
            <a:spAutoFit/>
          </a:bodyPr>
          <a:lstStyle/>
          <a:p>
            <a:r>
              <a:rPr lang="en-US" altLang="ja-JP" sz="2400" b="1" dirty="0" smtClean="0">
                <a:latin typeface="Arial Unicode MS" panose="020B0604020202020204" pitchFamily="50" charset="-128"/>
                <a:ea typeface="Arial Unicode MS" panose="020B0604020202020204" pitchFamily="50" charset="-128"/>
                <a:cs typeface="Arial Unicode MS" panose="020B0604020202020204" pitchFamily="50" charset="-128"/>
              </a:rPr>
              <a:t>Nine interrelated projects (AMED) </a:t>
            </a:r>
            <a:endParaRPr lang="ja-JP" altLang="en-US" sz="24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1" name="正方形/長方形 20"/>
          <p:cNvSpPr/>
          <p:nvPr/>
        </p:nvSpPr>
        <p:spPr>
          <a:xfrm>
            <a:off x="4827494" y="5493575"/>
            <a:ext cx="792000" cy="1155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Picture 62"/>
          <p:cNvPicPr>
            <a:picLocks noChangeAspect="1" noChangeArrowheads="1"/>
          </p:cNvPicPr>
          <p:nvPr/>
        </p:nvPicPr>
        <p:blipFill>
          <a:blip r:embed="rId11" cstate="print"/>
          <a:srcRect/>
          <a:stretch>
            <a:fillRect/>
          </a:stretch>
        </p:blipFill>
        <p:spPr bwMode="auto">
          <a:xfrm>
            <a:off x="4895850" y="5493575"/>
            <a:ext cx="693738" cy="933450"/>
          </a:xfrm>
          <a:prstGeom prst="rect">
            <a:avLst/>
          </a:prstGeom>
          <a:noFill/>
          <a:ln w="9525">
            <a:noFill/>
            <a:miter lim="800000"/>
            <a:headEnd/>
            <a:tailEnd/>
          </a:ln>
        </p:spPr>
      </p:pic>
    </p:spTree>
    <p:extLst>
      <p:ext uri="{BB962C8B-B14F-4D97-AF65-F5344CB8AC3E}">
        <p14:creationId xmlns:p14="http://schemas.microsoft.com/office/powerpoint/2010/main" val="1143391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832545" y="6492875"/>
            <a:ext cx="1066021" cy="365125"/>
          </a:xfrm>
        </p:spPr>
        <p:txBody>
          <a:bodyPr/>
          <a:lstStyle/>
          <a:p>
            <a:fld id="{233F1555-E842-417F-B375-CE00A4CC2ACD}" type="slidenum">
              <a:rPr lang="ja-JP" altLang="en-US" sz="1600" smtClean="0">
                <a:solidFill>
                  <a:schemeClr val="tx1"/>
                </a:solidFill>
              </a:rPr>
              <a:pPr/>
              <a:t>15</a:t>
            </a:fld>
            <a:endParaRPr lang="ja-JP" altLang="en-US" sz="1600" dirty="0">
              <a:solidFill>
                <a:schemeClr val="tx1"/>
              </a:solidFill>
            </a:endParaRPr>
          </a:p>
        </p:txBody>
      </p:sp>
      <p:grpSp>
        <p:nvGrpSpPr>
          <p:cNvPr id="4" name="グループ化 3"/>
          <p:cNvGrpSpPr/>
          <p:nvPr/>
        </p:nvGrpSpPr>
        <p:grpSpPr>
          <a:xfrm>
            <a:off x="992618" y="1380343"/>
            <a:ext cx="7330912" cy="4236105"/>
            <a:chOff x="-1004" y="1332022"/>
            <a:chExt cx="9134552" cy="5416082"/>
          </a:xfrm>
        </p:grpSpPr>
        <p:graphicFrame>
          <p:nvGraphicFramePr>
            <p:cNvPr id="5" name="グラフ 4"/>
            <p:cNvGraphicFramePr>
              <a:graphicFrameLocks/>
            </p:cNvGraphicFramePr>
            <p:nvPr>
              <p:extLst/>
            </p:nvPr>
          </p:nvGraphicFramePr>
          <p:xfrm>
            <a:off x="2410062" y="1622573"/>
            <a:ext cx="5512157" cy="4307039"/>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bwMode="auto">
            <a:xfrm>
              <a:off x="2286082" y="1332022"/>
              <a:ext cx="3498905" cy="722569"/>
            </a:xfrm>
            <a:prstGeom prst="rect">
              <a:avLst/>
            </a:prstGeom>
            <a:noFill/>
            <a:ln w="38100" cmpd="dbl">
              <a:noFill/>
              <a:miter lim="800000"/>
              <a:headEnd/>
              <a:tailEnd/>
            </a:ln>
          </p:spPr>
          <p:txBody>
            <a:bodyPr vert="horz" wrap="square" tIns="36000" bIns="36000" rtlCol="0">
              <a:spAutoFit/>
            </a:bodyPr>
            <a:lstStyle/>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Others</a:t>
              </a:r>
            </a:p>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14.0%</a:t>
              </a:r>
              <a:endParaRPr lang="ja-JP" altLang="en-US"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 name="テキスト ボックス 6"/>
            <p:cNvSpPr txBox="1"/>
            <p:nvPr/>
          </p:nvSpPr>
          <p:spPr bwMode="auto">
            <a:xfrm>
              <a:off x="6067247" y="1656790"/>
              <a:ext cx="1975821" cy="722569"/>
            </a:xfrm>
            <a:prstGeom prst="rect">
              <a:avLst/>
            </a:prstGeom>
            <a:noFill/>
            <a:ln w="38100" cmpd="dbl">
              <a:noFill/>
              <a:miter lim="800000"/>
              <a:headEnd/>
              <a:tailEnd/>
            </a:ln>
          </p:spPr>
          <p:txBody>
            <a:bodyPr vert="horz" wrap="none" tIns="36000" bIns="36000" rtlCol="0">
              <a:spAutoFit/>
            </a:bodyPr>
            <a:lstStyle/>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Drug Discovery</a:t>
              </a:r>
            </a:p>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17.6%</a:t>
              </a:r>
              <a:endParaRPr lang="ja-JP" altLang="en-US"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 name="テキスト ボックス 7"/>
            <p:cNvSpPr txBox="1"/>
            <p:nvPr/>
          </p:nvSpPr>
          <p:spPr bwMode="auto">
            <a:xfrm>
              <a:off x="7045872" y="3204799"/>
              <a:ext cx="2087676" cy="722569"/>
            </a:xfrm>
            <a:prstGeom prst="rect">
              <a:avLst/>
            </a:prstGeom>
            <a:noFill/>
            <a:ln w="38100" cmpd="dbl">
              <a:noFill/>
              <a:miter lim="800000"/>
              <a:headEnd/>
              <a:tailEnd/>
            </a:ln>
          </p:spPr>
          <p:txBody>
            <a:bodyPr vert="horz" wrap="none" tIns="36000" bIns="36000" rtlCol="0">
              <a:spAutoFit/>
            </a:bodyPr>
            <a:lstStyle/>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Medical Devices</a:t>
              </a:r>
            </a:p>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12.1%</a:t>
              </a:r>
              <a:endParaRPr lang="ja-JP" altLang="en-US"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 name="テキスト ボックス 8"/>
            <p:cNvSpPr txBox="1"/>
            <p:nvPr/>
          </p:nvSpPr>
          <p:spPr bwMode="auto">
            <a:xfrm>
              <a:off x="6801143" y="4605058"/>
              <a:ext cx="2285416" cy="1037375"/>
            </a:xfrm>
            <a:prstGeom prst="rect">
              <a:avLst/>
            </a:prstGeom>
            <a:noFill/>
            <a:ln w="38100" cmpd="dbl">
              <a:noFill/>
              <a:miter lim="800000"/>
              <a:headEnd/>
              <a:tailEnd/>
            </a:ln>
          </p:spPr>
          <p:txBody>
            <a:bodyPr vert="horz" wrap="none" tIns="36000" bIns="36000" rtlCol="0">
              <a:spAutoFit/>
            </a:bodyPr>
            <a:lstStyle/>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Clinical Research </a:t>
              </a:r>
            </a:p>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&amp; Clinical Trial</a:t>
              </a:r>
            </a:p>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8.8%</a:t>
              </a:r>
              <a:endParaRPr lang="ja-JP" altLang="en-US"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0" name="テキスト ボックス 9"/>
            <p:cNvSpPr txBox="1"/>
            <p:nvPr/>
          </p:nvSpPr>
          <p:spPr bwMode="auto">
            <a:xfrm>
              <a:off x="5464482" y="5751948"/>
              <a:ext cx="2840693" cy="722569"/>
            </a:xfrm>
            <a:prstGeom prst="rect">
              <a:avLst/>
            </a:prstGeom>
            <a:noFill/>
            <a:ln w="38100" cmpd="dbl">
              <a:noFill/>
              <a:miter lim="800000"/>
              <a:headEnd/>
              <a:tailEnd/>
            </a:ln>
          </p:spPr>
          <p:txBody>
            <a:bodyPr vert="horz" wrap="none" tIns="36000" bIns="36000" rtlCol="0">
              <a:spAutoFit/>
            </a:bodyPr>
            <a:lstStyle/>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Regenerative Medicine</a:t>
              </a:r>
            </a:p>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11.9%</a:t>
              </a:r>
              <a:endParaRPr lang="ja-JP" altLang="en-US"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1" name="テキスト ボックス 10"/>
            <p:cNvSpPr txBox="1"/>
            <p:nvPr/>
          </p:nvSpPr>
          <p:spPr bwMode="auto">
            <a:xfrm>
              <a:off x="3111334" y="6025535"/>
              <a:ext cx="2345339" cy="722569"/>
            </a:xfrm>
            <a:prstGeom prst="rect">
              <a:avLst/>
            </a:prstGeom>
            <a:noFill/>
            <a:ln w="38100" cmpd="dbl">
              <a:noFill/>
              <a:miter lim="800000"/>
              <a:headEnd/>
              <a:tailEnd/>
            </a:ln>
          </p:spPr>
          <p:txBody>
            <a:bodyPr vert="horz" wrap="none" tIns="36000" bIns="36000" rtlCol="0">
              <a:spAutoFit/>
            </a:bodyPr>
            <a:lstStyle/>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Genomic Medicine</a:t>
              </a:r>
            </a:p>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4.9%</a:t>
              </a:r>
              <a:endParaRPr lang="ja-JP" altLang="en-US"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2" name="テキスト ボックス 11"/>
            <p:cNvSpPr txBox="1"/>
            <p:nvPr/>
          </p:nvSpPr>
          <p:spPr bwMode="auto">
            <a:xfrm>
              <a:off x="2745967" y="5099799"/>
              <a:ext cx="1053026" cy="722569"/>
            </a:xfrm>
            <a:prstGeom prst="rect">
              <a:avLst/>
            </a:prstGeom>
            <a:noFill/>
            <a:ln w="38100" cmpd="dbl">
              <a:noFill/>
              <a:miter lim="800000"/>
              <a:headEnd/>
              <a:tailEnd/>
            </a:ln>
          </p:spPr>
          <p:txBody>
            <a:bodyPr vert="horz" wrap="none" tIns="36000" bIns="36000" rtlCol="0">
              <a:spAutoFit/>
            </a:bodyPr>
            <a:lstStyle/>
            <a:p>
              <a:r>
                <a:rPr lang="en-US" altLang="ja-JP" sz="1600" b="1"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Cancer</a:t>
              </a:r>
            </a:p>
            <a:p>
              <a:r>
                <a:rPr lang="en-US" altLang="ja-JP" sz="1600" b="1"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13.5%</a:t>
              </a:r>
              <a:endParaRPr lang="ja-JP" altLang="en-US" sz="1600" b="1"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3" name="テキスト ボックス 12"/>
            <p:cNvSpPr txBox="1"/>
            <p:nvPr/>
          </p:nvSpPr>
          <p:spPr bwMode="auto">
            <a:xfrm>
              <a:off x="149800" y="4423709"/>
              <a:ext cx="2810732" cy="1037375"/>
            </a:xfrm>
            <a:prstGeom prst="rect">
              <a:avLst/>
            </a:prstGeom>
            <a:noFill/>
            <a:ln w="38100" cmpd="dbl">
              <a:noFill/>
              <a:miter lim="800000"/>
              <a:headEnd/>
              <a:tailEnd/>
            </a:ln>
          </p:spPr>
          <p:txBody>
            <a:bodyPr vert="horz" wrap="none" tIns="36000" bIns="36000" rtlCol="0">
              <a:spAutoFit/>
            </a:bodyPr>
            <a:lstStyle/>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Psychiatric &amp;</a:t>
              </a:r>
            </a:p>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Neurological Disorders</a:t>
              </a:r>
            </a:p>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5.7%</a:t>
              </a:r>
              <a:endParaRPr lang="ja-JP" altLang="en-US"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4" name="テキスト ボックス 13"/>
            <p:cNvSpPr txBox="1"/>
            <p:nvPr/>
          </p:nvSpPr>
          <p:spPr bwMode="auto">
            <a:xfrm>
              <a:off x="-1004" y="3315150"/>
              <a:ext cx="3112338" cy="1037375"/>
            </a:xfrm>
            <a:prstGeom prst="rect">
              <a:avLst/>
            </a:prstGeom>
            <a:noFill/>
            <a:ln w="38100" cmpd="dbl">
              <a:noFill/>
              <a:miter lim="800000"/>
              <a:headEnd/>
              <a:tailEnd/>
            </a:ln>
          </p:spPr>
          <p:txBody>
            <a:bodyPr vert="horz" wrap="none" tIns="36000" bIns="36000" rtlCol="0" anchor="ctr">
              <a:spAutoFit/>
            </a:bodyPr>
            <a:lstStyle/>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Emerging &amp; Re-emerging</a:t>
              </a:r>
            </a:p>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Infectious Diseases</a:t>
              </a:r>
            </a:p>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3.4%</a:t>
              </a:r>
              <a:endParaRPr lang="ja-JP" altLang="en-US"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5" name="テキスト ボックス 14"/>
            <p:cNvSpPr txBox="1"/>
            <p:nvPr/>
          </p:nvSpPr>
          <p:spPr bwMode="auto">
            <a:xfrm>
              <a:off x="229507" y="2435178"/>
              <a:ext cx="3498905" cy="722569"/>
            </a:xfrm>
            <a:prstGeom prst="rect">
              <a:avLst/>
            </a:prstGeom>
            <a:noFill/>
            <a:ln w="38100" cmpd="dbl">
              <a:noFill/>
              <a:miter lim="800000"/>
              <a:headEnd/>
              <a:tailEnd/>
            </a:ln>
          </p:spPr>
          <p:txBody>
            <a:bodyPr vert="horz" wrap="square" tIns="36000" bIns="36000" rtlCol="0">
              <a:spAutoFit/>
            </a:bodyPr>
            <a:lstStyle/>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Intractable Diseases</a:t>
              </a:r>
            </a:p>
            <a:p>
              <a:r>
                <a:rPr lang="en-US" altLang="ja-JP"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8.0%</a:t>
              </a:r>
              <a:endParaRPr lang="ja-JP" altLang="en-US" sz="16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cxnSp>
        <p:nvCxnSpPr>
          <p:cNvPr id="17" name="直線コネクタ 16"/>
          <p:cNvCxnSpPr/>
          <p:nvPr/>
        </p:nvCxnSpPr>
        <p:spPr bwMode="auto">
          <a:xfrm>
            <a:off x="282575" y="179815"/>
            <a:ext cx="0" cy="358775"/>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bwMode="auto">
          <a:xfrm>
            <a:off x="250825" y="537003"/>
            <a:ext cx="9391939" cy="0"/>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3" cstate="print"/>
          <a:srcRect/>
          <a:stretch>
            <a:fillRect/>
          </a:stretch>
        </p:blipFill>
        <p:spPr bwMode="auto">
          <a:xfrm>
            <a:off x="9159226" y="3643"/>
            <a:ext cx="739340" cy="735557"/>
          </a:xfrm>
          <a:prstGeom prst="rect">
            <a:avLst/>
          </a:prstGeom>
          <a:noFill/>
          <a:ln w="9525">
            <a:noFill/>
            <a:miter lim="800000"/>
            <a:headEnd/>
            <a:tailEnd/>
          </a:ln>
        </p:spPr>
      </p:pic>
      <p:sp>
        <p:nvSpPr>
          <p:cNvPr id="20" name="正方形/長方形 19"/>
          <p:cNvSpPr/>
          <p:nvPr/>
        </p:nvSpPr>
        <p:spPr>
          <a:xfrm>
            <a:off x="0" y="74838"/>
            <a:ext cx="9898566" cy="461665"/>
          </a:xfrm>
          <a:prstGeom prst="rect">
            <a:avLst/>
          </a:prstGeom>
        </p:spPr>
        <p:txBody>
          <a:bodyPr wrap="square">
            <a:spAutoFit/>
          </a:bodyPr>
          <a:lstStyle/>
          <a:p>
            <a:r>
              <a:rPr lang="en-US" altLang="ja-JP" sz="2400" b="1"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Allocation </a:t>
            </a:r>
            <a:r>
              <a:rPr lang="en-US" altLang="ja-JP" sz="2400" b="1"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of</a:t>
            </a:r>
            <a:r>
              <a:rPr lang="ja-JP" altLang="en-US" sz="2400" b="1"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400" b="1"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FY2015 </a:t>
            </a:r>
            <a:r>
              <a:rPr lang="en-US" altLang="ja-JP" sz="2400" b="1"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Budget for Medical </a:t>
            </a:r>
            <a:r>
              <a:rPr lang="en-US" altLang="ja-JP" sz="2400" b="1"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Research</a:t>
            </a:r>
            <a:endParaRPr lang="ja-JP" altLang="en-US" sz="2400" dirty="0"/>
          </a:p>
        </p:txBody>
      </p:sp>
    </p:spTree>
    <p:extLst>
      <p:ext uri="{BB962C8B-B14F-4D97-AF65-F5344CB8AC3E}">
        <p14:creationId xmlns:p14="http://schemas.microsoft.com/office/powerpoint/2010/main" val="877305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テキスト ボックス 2"/>
          <p:cNvSpPr txBox="1">
            <a:spLocks noChangeArrowheads="1"/>
          </p:cNvSpPr>
          <p:nvPr/>
        </p:nvSpPr>
        <p:spPr bwMode="auto">
          <a:xfrm>
            <a:off x="250825" y="1050788"/>
            <a:ext cx="7954402" cy="342979"/>
          </a:xfrm>
          <a:prstGeom prst="rect">
            <a:avLst/>
          </a:prstGeom>
          <a:noFill/>
          <a:ln w="38100" cmpd="dbl">
            <a:noFill/>
            <a:miter lim="800000"/>
            <a:headEnd/>
            <a:tailEnd/>
          </a:ln>
        </p:spPr>
        <p:txBody>
          <a:bodyPr wrap="square" anchor="ctr">
            <a:spAutoFit/>
          </a:bodyPr>
          <a:lstStyle/>
          <a:p>
            <a:pPr algn="l">
              <a:lnSpc>
                <a:spcPts val="1700"/>
              </a:lnSpc>
            </a:pPr>
            <a:r>
              <a:rPr lang="en-US" altLang="ja-JP" sz="2800" b="1"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How has Japan’s medical R&amp;D changed?</a:t>
            </a:r>
            <a:endParaRPr lang="ja-JP" altLang="en-US" sz="2800" b="1"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89443" name="テキスト ボックス 3"/>
          <p:cNvSpPr txBox="1">
            <a:spLocks noChangeArrowheads="1"/>
          </p:cNvSpPr>
          <p:nvPr/>
        </p:nvSpPr>
        <p:spPr bwMode="auto">
          <a:xfrm>
            <a:off x="282575" y="1662953"/>
            <a:ext cx="9293225" cy="4565352"/>
          </a:xfrm>
          <a:prstGeom prst="rect">
            <a:avLst/>
          </a:prstGeom>
          <a:noFill/>
          <a:ln w="38100" cmpd="dbl">
            <a:noFill/>
            <a:miter lim="800000"/>
            <a:headEnd/>
            <a:tailEnd/>
          </a:ln>
        </p:spPr>
        <p:txBody>
          <a:bodyPr anchor="ctr">
            <a:spAutoFit/>
          </a:bodyPr>
          <a:lstStyle/>
          <a:p>
            <a:pPr algn="l">
              <a:lnSpc>
                <a:spcPts val="1700"/>
              </a:lnSpc>
            </a:pPr>
            <a:r>
              <a:rPr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１．</a:t>
            </a:r>
            <a:r>
              <a:rPr lang="en-US" altLang="ja-JP" sz="180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The Japan Revitalization Strategy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was </a:t>
            </a:r>
            <a:r>
              <a:rPr lang="en-US" altLang="ja-JP"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approved by the Cabinet in June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2013.</a:t>
            </a:r>
          </a:p>
          <a:p>
            <a:pPr marL="446088" indent="-177800" algn="l">
              <a:lnSpc>
                <a:spcPts val="1700"/>
              </a:lnSpc>
            </a:pPr>
            <a:r>
              <a:rPr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To accelerate the </a:t>
            </a:r>
            <a:r>
              <a:rPr lang="en-US" altLang="ja-JP"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development of practical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applications of innovative </a:t>
            </a:r>
            <a:r>
              <a:rPr lang="en-US" altLang="ja-JP"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medical technologies</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p>
          <a:p>
            <a:pPr marL="446088" indent="-177800" algn="l">
              <a:lnSpc>
                <a:spcPts val="1700"/>
              </a:lnSpc>
            </a:pPr>
            <a:endPar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806450" indent="-360363" algn="l"/>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a:t>
            </a:r>
            <a:r>
              <a:rPr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establish the </a:t>
            </a:r>
            <a:r>
              <a:rPr lang="en-US" altLang="ja-JP" sz="18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Headquarters for Healthcare Policy (HHP</a:t>
            </a:r>
            <a:r>
              <a:rPr lang="en-US" altLang="ja-JP" sz="180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with core functions, headed by the Prime Minister, in the Cabinet</a:t>
            </a:r>
          </a:p>
          <a:p>
            <a:pPr marL="630238" indent="-184150" algn="l"/>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B)</a:t>
            </a:r>
            <a:r>
              <a:rPr lang="ja-JP" altLang="en-US"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determine </a:t>
            </a:r>
            <a:r>
              <a:rPr lang="en-US" altLang="ja-JP" sz="180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the Healthcare Policy</a:t>
            </a:r>
          </a:p>
          <a:p>
            <a:pPr marL="630238" indent="176213" algn="l"/>
            <a:r>
              <a:rPr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①　</a:t>
            </a: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promote integrated medical R&amp;D, </a:t>
            </a:r>
            <a:r>
              <a:rPr lang="en-US" altLang="ja-JP" sz="1800" dirty="0">
                <a:latin typeface="Arial Unicode MS" panose="020B0604020202020204" pitchFamily="50" charset="-128"/>
                <a:ea typeface="Arial Unicode MS" panose="020B0604020202020204" pitchFamily="50" charset="-128"/>
                <a:cs typeface="Arial Unicode MS" panose="020B0604020202020204" pitchFamily="50" charset="-128"/>
              </a:rPr>
              <a:t>from </a:t>
            </a: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basic </a:t>
            </a:r>
            <a:r>
              <a:rPr lang="en-US" altLang="ja-JP" sz="1800" dirty="0">
                <a:latin typeface="Arial Unicode MS" panose="020B0604020202020204" pitchFamily="50" charset="-128"/>
                <a:ea typeface="Arial Unicode MS" panose="020B0604020202020204" pitchFamily="50" charset="-128"/>
                <a:cs typeface="Arial Unicode MS" panose="020B0604020202020204" pitchFamily="50" charset="-128"/>
              </a:rPr>
              <a:t>research </a:t>
            </a: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to practical application</a:t>
            </a:r>
          </a:p>
          <a:p>
            <a:pPr marL="1168400" indent="-361950" algn="l"/>
            <a:r>
              <a:rPr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②　</a:t>
            </a: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boost economic growth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and the quality of medical care by promoting the creation and overseas expansion of new industrial activities related to healthcare and medical care</a:t>
            </a:r>
          </a:p>
          <a:p>
            <a:pPr marL="630238" indent="-184150" algn="l"/>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C)</a:t>
            </a:r>
            <a:r>
              <a:rPr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determine the </a:t>
            </a:r>
            <a:r>
              <a:rPr lang="en-US" altLang="ja-JP" sz="180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Plan for </a:t>
            </a:r>
            <a:r>
              <a:rPr lang="en-US" altLang="ja-JP" sz="18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Promotion of Medical Research and </a:t>
            </a:r>
            <a:r>
              <a:rPr lang="en-US" altLang="ja-JP" sz="1800" dirty="0" smtClean="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Development</a:t>
            </a:r>
            <a:endParaRPr lang="en-US" altLang="ja-JP" sz="18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630238" indent="176213" algn="l"/>
            <a:r>
              <a:rPr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①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formulate 10 basic policies</a:t>
            </a:r>
          </a:p>
          <a:p>
            <a:pPr marL="630238" indent="176213" algn="l"/>
            <a:r>
              <a:rPr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②  </a:t>
            </a:r>
            <a:r>
              <a:rPr lang="en-US" altLang="ja-JP" sz="1800" u="sng"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draw up </a:t>
            </a:r>
            <a:r>
              <a:rPr lang="en-US" altLang="ja-JP" sz="1800" u="sng" dirty="0" smtClean="0">
                <a:latin typeface="Arial Unicode MS" panose="020B0604020202020204" pitchFamily="50" charset="-128"/>
                <a:ea typeface="Arial Unicode MS" panose="020B0604020202020204" pitchFamily="50" charset="-128"/>
                <a:cs typeface="Arial Unicode MS" panose="020B0604020202020204" pitchFamily="50" charset="-128"/>
              </a:rPr>
              <a:t>9 interrelated projects</a:t>
            </a:r>
          </a:p>
          <a:p>
            <a:pPr marL="806450" indent="-360363" algn="l"/>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a:t>
            </a:r>
            <a:r>
              <a:rPr lang="ja-JP" altLang="en-US"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establish the </a:t>
            </a:r>
            <a:r>
              <a:rPr lang="en-US" altLang="ja-JP" sz="18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Japan </a:t>
            </a:r>
            <a:r>
              <a:rPr lang="en-US" altLang="ja-JP" sz="18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Agency for Medical Research and </a:t>
            </a:r>
            <a:r>
              <a:rPr lang="en-US" altLang="ja-JP" sz="180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Development </a:t>
            </a:r>
            <a:r>
              <a:rPr lang="en-US" altLang="ja-JP" sz="180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as a corporation that directs integrated research management</a:t>
            </a:r>
            <a:endParaRPr lang="en-US" altLang="ja-JP"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lgn="l"/>
            <a:endParaRPr lang="en-US" altLang="ja-JP" sz="1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 name="Rectangle 32"/>
          <p:cNvSpPr>
            <a:spLocks noChangeArrowheads="1"/>
          </p:cNvSpPr>
          <p:nvPr/>
        </p:nvSpPr>
        <p:spPr bwMode="auto">
          <a:xfrm>
            <a:off x="283290" y="184248"/>
            <a:ext cx="9359474" cy="519015"/>
          </a:xfrm>
          <a:prstGeom prst="rect">
            <a:avLst/>
          </a:prstGeom>
          <a:noFill/>
          <a:ln w="9525">
            <a:noFill/>
            <a:miter lim="800000"/>
            <a:headEnd/>
            <a:tailEnd/>
          </a:ln>
        </p:spPr>
        <p:txBody>
          <a:bodyPr anchor="ctr" anchorCtr="0"/>
          <a:lstStyle/>
          <a:p>
            <a:r>
              <a:rPr lang="en-US" altLang="ja-JP" sz="2800" b="1"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New </a:t>
            </a:r>
            <a:r>
              <a:rPr lang="en-US" altLang="ja-JP" sz="2800" b="1"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System for Medical R&amp;D</a:t>
            </a:r>
            <a:endParaRPr lang="ja-JP" altLang="en-US" sz="2800" b="1"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6" name="直線コネクタ 5"/>
          <p:cNvCxnSpPr/>
          <p:nvPr/>
        </p:nvCxnSpPr>
        <p:spPr bwMode="auto">
          <a:xfrm>
            <a:off x="282575" y="346075"/>
            <a:ext cx="0" cy="358775"/>
          </a:xfrm>
          <a:prstGeom prst="line">
            <a:avLst/>
          </a:prstGeom>
          <a:noFill/>
          <a:ln w="57150" cap="flat" cmpd="sng" algn="ctr">
            <a:solidFill>
              <a:srgbClr val="164A95"/>
            </a:solidFill>
            <a:prstDash val="solid"/>
          </a:ln>
          <a:effectLst/>
        </p:spPr>
      </p:cxnSp>
      <p:cxnSp>
        <p:nvCxnSpPr>
          <p:cNvPr id="7" name="直線コネクタ 6"/>
          <p:cNvCxnSpPr/>
          <p:nvPr/>
        </p:nvCxnSpPr>
        <p:spPr bwMode="auto">
          <a:xfrm>
            <a:off x="250825" y="703263"/>
            <a:ext cx="9391939" cy="0"/>
          </a:xfrm>
          <a:prstGeom prst="line">
            <a:avLst/>
          </a:prstGeom>
          <a:noFill/>
          <a:ln w="25400" cap="flat" cmpd="sng" algn="ctr">
            <a:solidFill>
              <a:srgbClr val="7A98C3"/>
            </a:solidFill>
            <a:prstDash val="solid"/>
          </a:ln>
          <a:effectLst/>
        </p:spPr>
      </p:cxnSp>
      <p:pic>
        <p:nvPicPr>
          <p:cNvPr id="8" name="Picture 2"/>
          <p:cNvPicPr>
            <a:picLocks noChangeAspect="1" noChangeArrowheads="1"/>
          </p:cNvPicPr>
          <p:nvPr/>
        </p:nvPicPr>
        <p:blipFill>
          <a:blip r:embed="rId3" cstate="print"/>
          <a:srcRect/>
          <a:stretch>
            <a:fillRect/>
          </a:stretch>
        </p:blipFill>
        <p:spPr bwMode="auto">
          <a:xfrm>
            <a:off x="9159226" y="3643"/>
            <a:ext cx="739340" cy="735557"/>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8839979" y="6492875"/>
            <a:ext cx="1066021" cy="365125"/>
          </a:xfrm>
        </p:spPr>
        <p:txBody>
          <a:bodyPr/>
          <a:lstStyle/>
          <a:p>
            <a:fld id="{233F1555-E842-417F-B375-CE00A4CC2ACD}" type="slidenum">
              <a:rPr lang="ja-JP" altLang="en-US" sz="1600" smtClean="0">
                <a:solidFill>
                  <a:schemeClr val="tx1"/>
                </a:solidFill>
              </a:rPr>
              <a:pPr/>
              <a:t>2</a:t>
            </a:fld>
            <a:endParaRPr lang="ja-JP" altLang="en-US" sz="1600">
              <a:solidFill>
                <a:schemeClr val="tx1"/>
              </a:solidFill>
            </a:endParaRPr>
          </a:p>
        </p:txBody>
      </p:sp>
    </p:spTree>
    <p:extLst>
      <p:ext uri="{BB962C8B-B14F-4D97-AF65-F5344CB8AC3E}">
        <p14:creationId xmlns:p14="http://schemas.microsoft.com/office/powerpoint/2010/main" val="3953496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832545" y="6487097"/>
            <a:ext cx="1066021" cy="365125"/>
          </a:xfrm>
        </p:spPr>
        <p:txBody>
          <a:bodyPr/>
          <a:lstStyle/>
          <a:p>
            <a:fld id="{233F1555-E842-417F-B375-CE00A4CC2ACD}" type="slidenum">
              <a:rPr lang="ja-JP" altLang="en-US" sz="1600" smtClean="0">
                <a:solidFill>
                  <a:schemeClr val="tx1"/>
                </a:solidFill>
              </a:rPr>
              <a:pPr/>
              <a:t>3</a:t>
            </a:fld>
            <a:endParaRPr lang="ja-JP" altLang="en-US" sz="1600" dirty="0">
              <a:solidFill>
                <a:schemeClr val="tx1"/>
              </a:solidFill>
            </a:endParaRPr>
          </a:p>
        </p:txBody>
      </p:sp>
      <p:sp>
        <p:nvSpPr>
          <p:cNvPr id="3" name="下矢印 2"/>
          <p:cNvSpPr/>
          <p:nvPr/>
        </p:nvSpPr>
        <p:spPr bwMode="auto">
          <a:xfrm rot="2633854">
            <a:off x="6749178" y="3447813"/>
            <a:ext cx="581909" cy="1061403"/>
          </a:xfrm>
          <a:prstGeom prst="downArrow">
            <a:avLst/>
          </a:prstGeom>
          <a:solidFill>
            <a:srgbClr val="99FF99"/>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75000"/>
              </a:spcBef>
              <a:spcAft>
                <a:spcPct val="0"/>
              </a:spcAft>
              <a:buClrTx/>
              <a:buSzTx/>
              <a:buFontTx/>
              <a:buNone/>
              <a:tabLst/>
            </a:pPr>
            <a:endParaRPr kumimoji="1" lang="ja-JP" altLang="en-US" sz="1400" b="1" i="0" u="none" strike="noStrike" cap="none" normalizeH="0" baseline="0" smtClean="0">
              <a:ln>
                <a:noFill/>
              </a:ln>
              <a:solidFill>
                <a:schemeClr val="tx1"/>
              </a:solidFill>
              <a:effectLst/>
              <a:latin typeface="+mj-lt"/>
            </a:endParaRPr>
          </a:p>
        </p:txBody>
      </p:sp>
      <p:sp>
        <p:nvSpPr>
          <p:cNvPr id="4" name="下矢印 3"/>
          <p:cNvSpPr/>
          <p:nvPr/>
        </p:nvSpPr>
        <p:spPr bwMode="auto">
          <a:xfrm rot="19091362">
            <a:off x="1835076" y="3641378"/>
            <a:ext cx="581909" cy="813271"/>
          </a:xfrm>
          <a:prstGeom prst="downArrow">
            <a:avLst/>
          </a:prstGeom>
          <a:solidFill>
            <a:srgbClr val="FFC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75000"/>
              </a:spcBef>
              <a:spcAft>
                <a:spcPct val="0"/>
              </a:spcAft>
              <a:buClrTx/>
              <a:buSzTx/>
              <a:buFontTx/>
              <a:buNone/>
              <a:tabLst/>
            </a:pPr>
            <a:endParaRPr kumimoji="1" lang="ja-JP" altLang="en-US" sz="1400" b="1" i="0" u="none" strike="noStrike" cap="none" normalizeH="0" baseline="0" smtClean="0">
              <a:ln>
                <a:noFill/>
              </a:ln>
              <a:solidFill>
                <a:schemeClr val="tx1"/>
              </a:solidFill>
              <a:effectLst/>
              <a:latin typeface="+mj-lt"/>
            </a:endParaRPr>
          </a:p>
        </p:txBody>
      </p:sp>
      <p:sp>
        <p:nvSpPr>
          <p:cNvPr id="5" name="角丸四角形 4"/>
          <p:cNvSpPr/>
          <p:nvPr/>
        </p:nvSpPr>
        <p:spPr bwMode="auto">
          <a:xfrm>
            <a:off x="526473" y="2964870"/>
            <a:ext cx="9033164" cy="785338"/>
          </a:xfrm>
          <a:prstGeom prst="roundRect">
            <a:avLst>
              <a:gd name="adj" fmla="val 4422"/>
            </a:avLst>
          </a:prstGeom>
          <a:solidFill>
            <a:schemeClr val="bg2">
              <a:lumMod val="20000"/>
              <a:lumOff val="80000"/>
            </a:schemeClr>
          </a:solidFill>
          <a:ln w="38100"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75000"/>
              </a:spcBef>
              <a:spcAft>
                <a:spcPct val="0"/>
              </a:spcAft>
              <a:buClrTx/>
              <a:buSzTx/>
              <a:buFontTx/>
              <a:buNone/>
              <a:tabLst/>
            </a:pPr>
            <a:endParaRPr kumimoji="1" lang="ja-JP" altLang="en-US" sz="1400" b="1" i="0" u="none" strike="noStrike" cap="none" normalizeH="0" baseline="0" smtClean="0">
              <a:ln>
                <a:noFill/>
              </a:ln>
              <a:solidFill>
                <a:schemeClr val="tx1"/>
              </a:solidFill>
              <a:effectLst/>
              <a:latin typeface="+mj-lt"/>
            </a:endParaRPr>
          </a:p>
        </p:txBody>
      </p:sp>
      <p:sp>
        <p:nvSpPr>
          <p:cNvPr id="6" name="Rectangle 32"/>
          <p:cNvSpPr>
            <a:spLocks noChangeArrowheads="1"/>
          </p:cNvSpPr>
          <p:nvPr/>
        </p:nvSpPr>
        <p:spPr bwMode="auto">
          <a:xfrm>
            <a:off x="283290" y="184248"/>
            <a:ext cx="9359474" cy="519015"/>
          </a:xfrm>
          <a:prstGeom prst="rect">
            <a:avLst/>
          </a:prstGeom>
          <a:noFill/>
          <a:ln w="9525">
            <a:noFill/>
            <a:miter lim="800000"/>
            <a:headEnd/>
            <a:tailEnd/>
          </a:ln>
        </p:spPr>
        <p:txBody>
          <a:bodyPr anchor="ctr" anchorCtr="0"/>
          <a:lstStyle/>
          <a:p>
            <a:r>
              <a:rPr lang="en-US" altLang="ja-JP" sz="2800" b="1" dirty="0" smtClean="0">
                <a:latin typeface="Arial Unicode MS" panose="020B0604020202020204" pitchFamily="50" charset="-128"/>
                <a:ea typeface="Arial Unicode MS" panose="020B0604020202020204" pitchFamily="50" charset="-128"/>
                <a:cs typeface="Arial Unicode MS" panose="020B0604020202020204" pitchFamily="50" charset="-128"/>
              </a:rPr>
              <a:t>New </a:t>
            </a:r>
            <a:r>
              <a:rPr lang="en-US" altLang="ja-JP" sz="2800" b="1" dirty="0">
                <a:latin typeface="Arial Unicode MS" panose="020B0604020202020204" pitchFamily="50" charset="-128"/>
                <a:ea typeface="Arial Unicode MS" panose="020B0604020202020204" pitchFamily="50" charset="-128"/>
                <a:cs typeface="Arial Unicode MS" panose="020B0604020202020204" pitchFamily="50" charset="-128"/>
              </a:rPr>
              <a:t>System for Medical R&amp;D</a:t>
            </a:r>
            <a:endParaRPr lang="ja-JP" altLang="en-US" sz="2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7" name="直線コネクタ 6"/>
          <p:cNvCxnSpPr/>
          <p:nvPr/>
        </p:nvCxnSpPr>
        <p:spPr bwMode="auto">
          <a:xfrm>
            <a:off x="282575" y="346075"/>
            <a:ext cx="0" cy="358775"/>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bwMode="auto">
          <a:xfrm>
            <a:off x="484909" y="1260763"/>
            <a:ext cx="9033164" cy="1025237"/>
          </a:xfrm>
          <a:prstGeom prst="roundRect">
            <a:avLst>
              <a:gd name="adj" fmla="val 442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75000"/>
              </a:spcBef>
              <a:spcAft>
                <a:spcPct val="0"/>
              </a:spcAft>
              <a:buClrTx/>
              <a:buSzTx/>
              <a:buFontTx/>
              <a:buNone/>
              <a:tabLst/>
            </a:pPr>
            <a:endParaRPr kumimoji="1" lang="ja-JP" altLang="en-US" sz="1400" b="1" i="0" u="none" strike="noStrike" cap="none" normalizeH="0" baseline="0" smtClean="0">
              <a:ln>
                <a:noFill/>
              </a:ln>
              <a:solidFill>
                <a:schemeClr val="tx1"/>
              </a:solidFill>
              <a:effectLst/>
              <a:latin typeface="+mj-lt"/>
            </a:endParaRPr>
          </a:p>
        </p:txBody>
      </p:sp>
      <p:sp>
        <p:nvSpPr>
          <p:cNvPr id="9" name="テキスト ボックス 8"/>
          <p:cNvSpPr txBox="1"/>
          <p:nvPr/>
        </p:nvSpPr>
        <p:spPr bwMode="auto">
          <a:xfrm>
            <a:off x="283290" y="817413"/>
            <a:ext cx="3770820" cy="629535"/>
          </a:xfrm>
          <a:prstGeom prst="rect">
            <a:avLst/>
          </a:prstGeom>
          <a:solidFill>
            <a:schemeClr val="bg1"/>
          </a:solidFill>
          <a:ln w="50800" cmpd="dbl">
            <a:solidFill>
              <a:srgbClr val="FF0000"/>
            </a:solidFill>
            <a:miter lim="800000"/>
            <a:headEnd/>
            <a:tailEnd/>
          </a:ln>
        </p:spPr>
        <p:txBody>
          <a:bodyPr vert="horz" wrap="square" tIns="108000" rtlCol="0" anchor="ctr" anchorCtr="0">
            <a:noAutofit/>
          </a:bodyPr>
          <a:lstStyle/>
          <a:p>
            <a:pPr>
              <a:lnSpc>
                <a:spcPts val="1700"/>
              </a:lnSpc>
            </a:pPr>
            <a:r>
              <a:rPr lang="en-US" altLang="ja-JP" b="1" dirty="0">
                <a:solidFill>
                  <a:srgbClr val="FF0000"/>
                </a:solidFill>
                <a:latin typeface="+mj-lt"/>
                <a:ea typeface="HG創英角ｺﾞｼｯｸUB" panose="020B0909000000000000" pitchFamily="49" charset="-128"/>
              </a:rPr>
              <a:t>Headquarters for Healthcare Policy (HHP)</a:t>
            </a:r>
          </a:p>
        </p:txBody>
      </p:sp>
      <p:sp>
        <p:nvSpPr>
          <p:cNvPr id="10" name="テキスト ボックス 9"/>
          <p:cNvSpPr txBox="1"/>
          <p:nvPr/>
        </p:nvSpPr>
        <p:spPr bwMode="auto">
          <a:xfrm>
            <a:off x="403417" y="2729338"/>
            <a:ext cx="1532476" cy="472912"/>
          </a:xfrm>
          <a:prstGeom prst="rect">
            <a:avLst/>
          </a:prstGeom>
          <a:solidFill>
            <a:schemeClr val="bg1"/>
          </a:solidFill>
          <a:ln w="50800" cmpd="dbl">
            <a:solidFill>
              <a:schemeClr val="bg2">
                <a:lumMod val="75000"/>
              </a:schemeClr>
            </a:solidFill>
            <a:miter lim="800000"/>
            <a:headEnd/>
            <a:tailEnd/>
          </a:ln>
        </p:spPr>
        <p:txBody>
          <a:bodyPr vert="horz" wrap="square" tIns="108000" rtlCol="0" anchor="ctr" anchorCtr="0">
            <a:noAutofit/>
          </a:bodyPr>
          <a:lstStyle/>
          <a:p>
            <a:pPr>
              <a:lnSpc>
                <a:spcPts val="1700"/>
              </a:lnSpc>
            </a:pPr>
            <a:r>
              <a:rPr kumimoji="1" lang="en-US" altLang="ja-JP" b="1" dirty="0" smtClean="0">
                <a:solidFill>
                  <a:schemeClr val="bg2">
                    <a:lumMod val="50000"/>
                  </a:schemeClr>
                </a:solidFill>
                <a:latin typeface="+mj-lt"/>
                <a:ea typeface="HG創英角ｺﾞｼｯｸUB" panose="020B0909000000000000" pitchFamily="49" charset="-128"/>
              </a:rPr>
              <a:t>Ministries</a:t>
            </a:r>
            <a:endParaRPr kumimoji="1" lang="ja-JP" altLang="en-US" b="1" dirty="0">
              <a:solidFill>
                <a:schemeClr val="bg2">
                  <a:lumMod val="50000"/>
                </a:schemeClr>
              </a:solidFill>
              <a:latin typeface="+mj-lt"/>
              <a:ea typeface="HG創英角ｺﾞｼｯｸUB" panose="020B0909000000000000" pitchFamily="49" charset="-128"/>
            </a:endParaRPr>
          </a:p>
        </p:txBody>
      </p:sp>
      <p:sp>
        <p:nvSpPr>
          <p:cNvPr id="11" name="対角する 2 つの角を丸めた四角形 10"/>
          <p:cNvSpPr/>
          <p:nvPr/>
        </p:nvSpPr>
        <p:spPr bwMode="auto">
          <a:xfrm>
            <a:off x="2406128" y="3114360"/>
            <a:ext cx="1390017" cy="548118"/>
          </a:xfrm>
          <a:prstGeom prst="round2DiagRect">
            <a:avLst>
              <a:gd name="adj1" fmla="val 50000"/>
              <a:gd name="adj2" fmla="val 0"/>
            </a:avLst>
          </a:prstGeom>
          <a:solidFill>
            <a:schemeClr val="bg1"/>
          </a:solidFill>
          <a:ln w="38100"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75000"/>
              </a:spcBef>
              <a:spcAft>
                <a:spcPct val="0"/>
              </a:spcAft>
              <a:buClrTx/>
              <a:buSzTx/>
              <a:buFontTx/>
              <a:buNone/>
              <a:tabLst/>
            </a:pPr>
            <a:endParaRPr kumimoji="1" lang="ja-JP" altLang="en-US" sz="2500" b="1" i="0" u="none" strike="noStrike" cap="none" normalizeH="0" baseline="0" dirty="0" smtClean="0">
              <a:ln>
                <a:noFill/>
              </a:ln>
              <a:solidFill>
                <a:srgbClr val="CC3300"/>
              </a:solidFill>
              <a:effectLst/>
              <a:latin typeface="+mj-lt"/>
              <a:ea typeface="HGSｺﾞｼｯｸM" panose="020B0600000000000000" pitchFamily="50" charset="-128"/>
            </a:endParaRPr>
          </a:p>
        </p:txBody>
      </p:sp>
      <p:sp>
        <p:nvSpPr>
          <p:cNvPr id="12" name="片側の 2 つの角を丸めた四角形 11"/>
          <p:cNvSpPr/>
          <p:nvPr/>
        </p:nvSpPr>
        <p:spPr bwMode="auto">
          <a:xfrm>
            <a:off x="4571999" y="3085684"/>
            <a:ext cx="4655127" cy="592978"/>
          </a:xfrm>
          <a:prstGeom prst="round2SameRect">
            <a:avLst>
              <a:gd name="adj1" fmla="val 40196"/>
              <a:gd name="adj2" fmla="val 0"/>
            </a:avLst>
          </a:prstGeom>
          <a:solidFill>
            <a:schemeClr val="bg1"/>
          </a:solidFill>
          <a:ln w="444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75000"/>
              </a:spcBef>
              <a:spcAft>
                <a:spcPct val="0"/>
              </a:spcAft>
              <a:buClrTx/>
              <a:buSzTx/>
              <a:buFontTx/>
              <a:buNone/>
              <a:tabLst/>
            </a:pPr>
            <a:endParaRPr kumimoji="1" lang="ja-JP" altLang="en-US" sz="2500" b="1" i="0" u="none" strike="noStrike" cap="none" normalizeH="0" baseline="0" dirty="0" smtClean="0">
              <a:ln>
                <a:noFill/>
              </a:ln>
              <a:solidFill>
                <a:srgbClr val="008000"/>
              </a:solidFill>
              <a:effectLst/>
              <a:latin typeface="+mj-lt"/>
              <a:ea typeface="HGSｺﾞｼｯｸM" panose="020B0600000000000000" pitchFamily="50" charset="-128"/>
            </a:endParaRPr>
          </a:p>
        </p:txBody>
      </p:sp>
      <p:sp>
        <p:nvSpPr>
          <p:cNvPr id="13" name="テキスト ボックス 12"/>
          <p:cNvSpPr txBox="1"/>
          <p:nvPr/>
        </p:nvSpPr>
        <p:spPr bwMode="auto">
          <a:xfrm>
            <a:off x="1174111" y="4411272"/>
            <a:ext cx="6220691" cy="678878"/>
          </a:xfrm>
          <a:prstGeom prst="rect">
            <a:avLst/>
          </a:prstGeom>
          <a:solidFill>
            <a:schemeClr val="accent6">
              <a:lumMod val="20000"/>
              <a:lumOff val="80000"/>
            </a:schemeClr>
          </a:solidFill>
          <a:ln w="50800" cmpd="dbl">
            <a:solidFill>
              <a:schemeClr val="accent6">
                <a:lumMod val="50000"/>
              </a:schemeClr>
            </a:solidFill>
            <a:miter lim="800000"/>
            <a:headEnd/>
            <a:tailEnd/>
          </a:ln>
        </p:spPr>
        <p:txBody>
          <a:bodyPr vert="horz" wrap="square" tIns="108000" rtlCol="0" anchor="ctr" anchorCtr="0">
            <a:noAutofit/>
          </a:bodyPr>
          <a:lstStyle/>
          <a:p>
            <a:pPr>
              <a:lnSpc>
                <a:spcPts val="1700"/>
              </a:lnSpc>
            </a:pPr>
            <a:r>
              <a:rPr lang="en-US" altLang="ja-JP" b="1" dirty="0">
                <a:solidFill>
                  <a:schemeClr val="accent6">
                    <a:lumMod val="50000"/>
                  </a:schemeClr>
                </a:solidFill>
                <a:latin typeface="+mj-lt"/>
                <a:ea typeface="HG創英角ｺﾞｼｯｸUB" panose="020B0909000000000000" pitchFamily="49" charset="-128"/>
              </a:rPr>
              <a:t>Japan Agency for Medical Research and </a:t>
            </a:r>
            <a:r>
              <a:rPr lang="en-US" altLang="ja-JP" b="1" dirty="0" smtClean="0">
                <a:solidFill>
                  <a:schemeClr val="accent6">
                    <a:lumMod val="50000"/>
                  </a:schemeClr>
                </a:solidFill>
                <a:latin typeface="+mj-lt"/>
                <a:ea typeface="HG創英角ｺﾞｼｯｸUB" panose="020B0909000000000000" pitchFamily="49" charset="-128"/>
              </a:rPr>
              <a:t>Development</a:t>
            </a:r>
            <a:r>
              <a:rPr lang="ja-JP" altLang="en-US" b="1" dirty="0" smtClean="0">
                <a:solidFill>
                  <a:schemeClr val="accent6">
                    <a:lumMod val="50000"/>
                  </a:schemeClr>
                </a:solidFill>
                <a:latin typeface="+mj-lt"/>
                <a:ea typeface="HG創英角ｺﾞｼｯｸUB" panose="020B0909000000000000" pitchFamily="49" charset="-128"/>
              </a:rPr>
              <a:t>（</a:t>
            </a:r>
            <a:r>
              <a:rPr lang="en-US" altLang="ja-JP" b="1" dirty="0" smtClean="0">
                <a:solidFill>
                  <a:schemeClr val="accent6">
                    <a:lumMod val="50000"/>
                  </a:schemeClr>
                </a:solidFill>
                <a:latin typeface="+mj-lt"/>
                <a:ea typeface="HG創英角ｺﾞｼｯｸUB" panose="020B0909000000000000" pitchFamily="49" charset="-128"/>
              </a:rPr>
              <a:t>AMED</a:t>
            </a:r>
            <a:r>
              <a:rPr lang="ja-JP" altLang="en-US" b="1" dirty="0" smtClean="0">
                <a:solidFill>
                  <a:schemeClr val="accent6">
                    <a:lumMod val="50000"/>
                  </a:schemeClr>
                </a:solidFill>
                <a:latin typeface="+mj-lt"/>
                <a:ea typeface="HG創英角ｺﾞｼｯｸUB" panose="020B0909000000000000" pitchFamily="49" charset="-128"/>
              </a:rPr>
              <a:t>）</a:t>
            </a:r>
            <a:r>
              <a:rPr lang="en-US" altLang="ja-JP" b="1" dirty="0" smtClean="0">
                <a:solidFill>
                  <a:schemeClr val="accent6">
                    <a:lumMod val="50000"/>
                  </a:schemeClr>
                </a:solidFill>
                <a:latin typeface="+mj-lt"/>
                <a:ea typeface="HG創英角ｺﾞｼｯｸUB" panose="020B0909000000000000" pitchFamily="49" charset="-128"/>
              </a:rPr>
              <a:t>     </a:t>
            </a:r>
            <a:r>
              <a:rPr lang="en-US" altLang="ja-JP" b="1" u="sng" dirty="0" smtClean="0">
                <a:solidFill>
                  <a:srgbClr val="FF0000"/>
                </a:solidFill>
                <a:latin typeface="+mj-lt"/>
                <a:ea typeface="HG創英角ｺﾞｼｯｸUB" panose="020B0909000000000000" pitchFamily="49" charset="-128"/>
              </a:rPr>
              <a:t>1.3 billion US$/FY2016</a:t>
            </a:r>
            <a:endParaRPr kumimoji="1" lang="ja-JP" altLang="en-US" b="1" u="sng" dirty="0">
              <a:solidFill>
                <a:srgbClr val="FF0000"/>
              </a:solidFill>
              <a:latin typeface="+mj-lt"/>
              <a:ea typeface="HG創英角ｺﾞｼｯｸUB" panose="020B0909000000000000" pitchFamily="49" charset="-128"/>
            </a:endParaRPr>
          </a:p>
        </p:txBody>
      </p:sp>
      <p:sp>
        <p:nvSpPr>
          <p:cNvPr id="14" name="下矢印 13"/>
          <p:cNvSpPr/>
          <p:nvPr/>
        </p:nvSpPr>
        <p:spPr bwMode="auto">
          <a:xfrm rot="2477226">
            <a:off x="2590248" y="2117215"/>
            <a:ext cx="581909" cy="931924"/>
          </a:xfrm>
          <a:prstGeom prst="downArrow">
            <a:avLst/>
          </a:prstGeom>
          <a:solidFill>
            <a:srgbClr val="FFC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75000"/>
              </a:spcBef>
              <a:spcAft>
                <a:spcPct val="0"/>
              </a:spcAft>
              <a:buClrTx/>
              <a:buSzTx/>
              <a:buFontTx/>
              <a:buNone/>
              <a:tabLst/>
            </a:pPr>
            <a:endParaRPr kumimoji="1" lang="ja-JP" altLang="en-US" sz="1400" b="1" i="0" u="none" strike="noStrike" cap="none" normalizeH="0" baseline="0" smtClean="0">
              <a:ln>
                <a:noFill/>
              </a:ln>
              <a:solidFill>
                <a:schemeClr val="tx1"/>
              </a:solidFill>
              <a:effectLst/>
              <a:latin typeface="+mj-lt"/>
            </a:endParaRPr>
          </a:p>
        </p:txBody>
      </p:sp>
      <p:sp>
        <p:nvSpPr>
          <p:cNvPr id="15" name="下矢印 14"/>
          <p:cNvSpPr/>
          <p:nvPr/>
        </p:nvSpPr>
        <p:spPr bwMode="auto">
          <a:xfrm>
            <a:off x="5351043" y="2314793"/>
            <a:ext cx="581909" cy="643580"/>
          </a:xfrm>
          <a:prstGeom prst="downArrow">
            <a:avLst/>
          </a:prstGeom>
          <a:solidFill>
            <a:srgbClr val="00B0F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75000"/>
              </a:spcBef>
              <a:spcAft>
                <a:spcPct val="0"/>
              </a:spcAft>
              <a:buClrTx/>
              <a:buSzTx/>
              <a:buFontTx/>
              <a:buNone/>
              <a:tabLst/>
            </a:pPr>
            <a:endParaRPr kumimoji="1" lang="ja-JP" altLang="en-US" sz="1400" b="1" i="0" u="none" strike="noStrike" cap="none" normalizeH="0" baseline="0" smtClean="0">
              <a:ln>
                <a:noFill/>
              </a:ln>
              <a:solidFill>
                <a:schemeClr val="tx1"/>
              </a:solidFill>
              <a:effectLst/>
              <a:latin typeface="+mj-lt"/>
            </a:endParaRPr>
          </a:p>
        </p:txBody>
      </p:sp>
      <p:sp>
        <p:nvSpPr>
          <p:cNvPr id="16" name="下矢印 15"/>
          <p:cNvSpPr/>
          <p:nvPr/>
        </p:nvSpPr>
        <p:spPr bwMode="auto">
          <a:xfrm rot="19352915">
            <a:off x="8309852" y="2089988"/>
            <a:ext cx="581909" cy="933251"/>
          </a:xfrm>
          <a:prstGeom prst="downArrow">
            <a:avLst/>
          </a:prstGeom>
          <a:solidFill>
            <a:srgbClr val="99FF99"/>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75000"/>
              </a:spcBef>
              <a:spcAft>
                <a:spcPct val="0"/>
              </a:spcAft>
              <a:buClrTx/>
              <a:buSzTx/>
              <a:buFontTx/>
              <a:buNone/>
              <a:tabLst/>
            </a:pPr>
            <a:endParaRPr kumimoji="1" lang="ja-JP" altLang="en-US" sz="1400" b="1" i="0" u="none" strike="noStrike" cap="none" normalizeH="0" baseline="0" smtClean="0">
              <a:ln>
                <a:noFill/>
              </a:ln>
              <a:solidFill>
                <a:schemeClr val="tx1"/>
              </a:solidFill>
              <a:effectLst/>
              <a:latin typeface="+mj-lt"/>
            </a:endParaRPr>
          </a:p>
        </p:txBody>
      </p:sp>
      <p:sp>
        <p:nvSpPr>
          <p:cNvPr id="17" name="Text Box 11"/>
          <p:cNvSpPr txBox="1">
            <a:spLocks noChangeArrowheads="1"/>
          </p:cNvSpPr>
          <p:nvPr/>
        </p:nvSpPr>
        <p:spPr bwMode="auto">
          <a:xfrm>
            <a:off x="1833743" y="2398387"/>
            <a:ext cx="2137051" cy="793243"/>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a:lnSpc>
                <a:spcPts val="1700"/>
              </a:lnSpc>
            </a:pPr>
            <a:r>
              <a:rPr lang="en-US" altLang="ja-JP" sz="1200" b="1" dirty="0">
                <a:latin typeface="Calibri" panose="020F0502020204030204" pitchFamily="34" charset="0"/>
              </a:rPr>
              <a:t>Advise on Nomination of President and Auditor </a:t>
            </a:r>
          </a:p>
        </p:txBody>
      </p:sp>
      <p:sp>
        <p:nvSpPr>
          <p:cNvPr id="18" name="Text Box 11"/>
          <p:cNvSpPr txBox="1">
            <a:spLocks noChangeArrowheads="1"/>
          </p:cNvSpPr>
          <p:nvPr/>
        </p:nvSpPr>
        <p:spPr bwMode="auto">
          <a:xfrm>
            <a:off x="4980732" y="2403018"/>
            <a:ext cx="1510145" cy="517434"/>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defPPr>
              <a:defRPr lang="ja-JP"/>
            </a:defPPr>
            <a:lvl1pPr>
              <a:lnSpc>
                <a:spcPts val="1700"/>
              </a:lnSpc>
              <a:defRPr sz="1050">
                <a:latin typeface="Arial Rounded MT Bold" panose="020F0704030504030204" pitchFamily="34" charset="0"/>
              </a:defRPr>
            </a:lvl1pPr>
          </a:lstStyle>
          <a:p>
            <a:r>
              <a:rPr lang="en-US" altLang="ja-JP" sz="1200" b="1" dirty="0">
                <a:latin typeface="Calibri" panose="020F0502020204030204" pitchFamily="34" charset="0"/>
              </a:rPr>
              <a:t>Advise on Mid-to-Long Term </a:t>
            </a:r>
            <a:r>
              <a:rPr lang="en-US" altLang="ja-JP" sz="1200" b="1" dirty="0" smtClean="0">
                <a:latin typeface="Calibri" panose="020F0502020204030204" pitchFamily="34" charset="0"/>
              </a:rPr>
              <a:t>Targets </a:t>
            </a:r>
            <a:endParaRPr lang="en-US" altLang="ja-JP" sz="1200" b="1" dirty="0">
              <a:latin typeface="Calibri" panose="020F0502020204030204" pitchFamily="34" charset="0"/>
            </a:endParaRPr>
          </a:p>
        </p:txBody>
      </p:sp>
      <p:sp>
        <p:nvSpPr>
          <p:cNvPr id="19" name="Text Box 11"/>
          <p:cNvSpPr txBox="1">
            <a:spLocks noChangeArrowheads="1"/>
          </p:cNvSpPr>
          <p:nvPr/>
        </p:nvSpPr>
        <p:spPr bwMode="auto">
          <a:xfrm>
            <a:off x="7552553" y="2398387"/>
            <a:ext cx="2090211" cy="512666"/>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defPPr>
              <a:defRPr lang="ja-JP"/>
            </a:defPPr>
            <a:lvl1pPr>
              <a:lnSpc>
                <a:spcPts val="1700"/>
              </a:lnSpc>
              <a:defRPr sz="1050">
                <a:latin typeface="Arial Rounded MT Bold" panose="020F0704030504030204" pitchFamily="34" charset="0"/>
              </a:defRPr>
            </a:lvl1pPr>
          </a:lstStyle>
          <a:p>
            <a:r>
              <a:rPr lang="en-US" altLang="ja-JP" sz="1200" b="1" dirty="0">
                <a:latin typeface="Calibri" panose="020F0502020204030204" pitchFamily="34" charset="0"/>
              </a:rPr>
              <a:t>Comprehensive adjustment of budget request</a:t>
            </a:r>
          </a:p>
        </p:txBody>
      </p:sp>
      <p:sp>
        <p:nvSpPr>
          <p:cNvPr id="20" name="下矢印 19"/>
          <p:cNvSpPr/>
          <p:nvPr/>
        </p:nvSpPr>
        <p:spPr bwMode="auto">
          <a:xfrm>
            <a:off x="4398823" y="3778616"/>
            <a:ext cx="581909" cy="660290"/>
          </a:xfrm>
          <a:prstGeom prst="downArrow">
            <a:avLst/>
          </a:prstGeom>
          <a:solidFill>
            <a:srgbClr val="00B0F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75000"/>
              </a:spcBef>
              <a:spcAft>
                <a:spcPct val="0"/>
              </a:spcAft>
              <a:buClrTx/>
              <a:buSzTx/>
              <a:buFontTx/>
              <a:buNone/>
              <a:tabLst/>
            </a:pPr>
            <a:endParaRPr kumimoji="1" lang="ja-JP" altLang="en-US" sz="1400" b="1" i="0" u="none" strike="noStrike" cap="none" normalizeH="0" baseline="0" smtClean="0">
              <a:ln>
                <a:noFill/>
              </a:ln>
              <a:solidFill>
                <a:schemeClr val="tx1"/>
              </a:solidFill>
              <a:effectLst/>
              <a:latin typeface="+mj-lt"/>
            </a:endParaRPr>
          </a:p>
        </p:txBody>
      </p:sp>
      <p:sp>
        <p:nvSpPr>
          <p:cNvPr id="21" name="Text Box 11"/>
          <p:cNvSpPr txBox="1">
            <a:spLocks noChangeArrowheads="1"/>
          </p:cNvSpPr>
          <p:nvPr/>
        </p:nvSpPr>
        <p:spPr bwMode="auto">
          <a:xfrm>
            <a:off x="364044" y="3717323"/>
            <a:ext cx="2146209" cy="661379"/>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defPPr>
              <a:defRPr lang="ja-JP"/>
            </a:defPPr>
            <a:lvl1pPr>
              <a:lnSpc>
                <a:spcPts val="1700"/>
              </a:lnSpc>
              <a:defRPr sz="1050">
                <a:latin typeface="Arial Rounded MT Bold" panose="020F0704030504030204" pitchFamily="34" charset="0"/>
              </a:defRPr>
            </a:lvl1pPr>
          </a:lstStyle>
          <a:p>
            <a:r>
              <a:rPr lang="en-US" altLang="ja-JP" sz="1200" b="1" dirty="0">
                <a:latin typeface="Calibri" panose="020F0502020204030204" pitchFamily="34" charset="0"/>
              </a:rPr>
              <a:t>Handle Nomination and Dismissal of AMED</a:t>
            </a:r>
          </a:p>
          <a:p>
            <a:r>
              <a:rPr lang="en-US" altLang="ja-JP" sz="1200" b="1" dirty="0">
                <a:latin typeface="Calibri" panose="020F0502020204030204" pitchFamily="34" charset="0"/>
              </a:rPr>
              <a:t>President and Auditor</a:t>
            </a:r>
          </a:p>
        </p:txBody>
      </p:sp>
      <p:sp>
        <p:nvSpPr>
          <p:cNvPr id="22" name="Text Box 11"/>
          <p:cNvSpPr txBox="1">
            <a:spLocks noChangeArrowheads="1"/>
          </p:cNvSpPr>
          <p:nvPr/>
        </p:nvSpPr>
        <p:spPr bwMode="auto">
          <a:xfrm>
            <a:off x="3911112" y="3855614"/>
            <a:ext cx="1510145" cy="512666"/>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defPPr>
              <a:defRPr lang="ja-JP"/>
            </a:defPPr>
            <a:lvl1pPr>
              <a:lnSpc>
                <a:spcPts val="1700"/>
              </a:lnSpc>
              <a:defRPr sz="1050">
                <a:latin typeface="Arial Rounded MT Bold" panose="020F0704030504030204" pitchFamily="34" charset="0"/>
              </a:defRPr>
            </a:lvl1pPr>
          </a:lstStyle>
          <a:p>
            <a:r>
              <a:rPr lang="en-US" altLang="ja-JP" sz="1200" b="1" dirty="0">
                <a:latin typeface="Calibri" panose="020F0502020204030204" pitchFamily="34" charset="0"/>
              </a:rPr>
              <a:t>Present Mid-to-Long Term </a:t>
            </a:r>
            <a:r>
              <a:rPr lang="en-US" altLang="ja-JP" sz="1200" b="1" dirty="0" smtClean="0">
                <a:latin typeface="Calibri" panose="020F0502020204030204" pitchFamily="34" charset="0"/>
              </a:rPr>
              <a:t>Targets</a:t>
            </a:r>
            <a:endParaRPr lang="en-US" altLang="ja-JP" sz="1200" b="1" dirty="0">
              <a:latin typeface="Calibri" panose="020F0502020204030204" pitchFamily="34" charset="0"/>
            </a:endParaRPr>
          </a:p>
          <a:p>
            <a:endParaRPr lang="en-US" altLang="ja-JP" sz="1200" b="1" dirty="0">
              <a:latin typeface="Calibri" panose="020F0502020204030204" pitchFamily="34" charset="0"/>
            </a:endParaRPr>
          </a:p>
        </p:txBody>
      </p:sp>
      <p:sp>
        <p:nvSpPr>
          <p:cNvPr id="23" name="Text Box 11"/>
          <p:cNvSpPr txBox="1">
            <a:spLocks noChangeArrowheads="1"/>
          </p:cNvSpPr>
          <p:nvPr/>
        </p:nvSpPr>
        <p:spPr bwMode="auto">
          <a:xfrm>
            <a:off x="6490877" y="3848477"/>
            <a:ext cx="1668095" cy="512666"/>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defPPr>
              <a:defRPr lang="ja-JP"/>
            </a:defPPr>
            <a:lvl1pPr>
              <a:lnSpc>
                <a:spcPts val="1700"/>
              </a:lnSpc>
              <a:defRPr sz="1050">
                <a:latin typeface="Arial Rounded MT Bold" panose="020F0704030504030204" pitchFamily="34" charset="0"/>
              </a:defRPr>
            </a:lvl1pPr>
          </a:lstStyle>
          <a:p>
            <a:r>
              <a:rPr lang="en-US" altLang="ja-JP" sz="1200" b="1" dirty="0">
                <a:latin typeface="Calibri" panose="020F0502020204030204" pitchFamily="34" charset="0"/>
              </a:rPr>
              <a:t>Allocate </a:t>
            </a:r>
            <a:r>
              <a:rPr lang="en-US" altLang="ja-JP" sz="1200" b="1" dirty="0" smtClean="0">
                <a:latin typeface="Calibri" panose="020F0502020204030204" pitchFamily="34" charset="0"/>
              </a:rPr>
              <a:t>Subsidy Operating </a:t>
            </a:r>
            <a:r>
              <a:rPr lang="en-US" altLang="ja-JP" sz="1200" b="1" dirty="0">
                <a:latin typeface="Calibri" panose="020F0502020204030204" pitchFamily="34" charset="0"/>
              </a:rPr>
              <a:t>Expense</a:t>
            </a:r>
          </a:p>
        </p:txBody>
      </p:sp>
      <p:sp>
        <p:nvSpPr>
          <p:cNvPr id="24" name="角丸四角形 23"/>
          <p:cNvSpPr/>
          <p:nvPr/>
        </p:nvSpPr>
        <p:spPr bwMode="auto">
          <a:xfrm>
            <a:off x="976776" y="6012874"/>
            <a:ext cx="3194484" cy="562630"/>
          </a:xfrm>
          <a:prstGeom prst="roundRect">
            <a:avLst>
              <a:gd name="adj" fmla="val 50000"/>
            </a:avLst>
          </a:prstGeom>
          <a:solidFill>
            <a:srgbClr val="FFFFCC"/>
          </a:solidFill>
          <a:ln w="50800" cap="rnd" cmpd="thickThin" algn="ctr">
            <a:solidFill>
              <a:srgbClr val="CC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75000"/>
              </a:spcBef>
            </a:pPr>
            <a:r>
              <a:rPr lang="en-US" altLang="ja-JP" b="1" dirty="0" smtClean="0">
                <a:solidFill>
                  <a:srgbClr val="CC9900"/>
                </a:solidFill>
                <a:latin typeface="+mj-lt"/>
                <a:ea typeface="HGP創英角ｺﾞｼｯｸUB" panose="020B0900000000000000" pitchFamily="50" charset="-128"/>
              </a:rPr>
              <a:t>Institutes / Researchers</a:t>
            </a:r>
            <a:endParaRPr lang="en-US" altLang="ja-JP" b="1" dirty="0">
              <a:solidFill>
                <a:srgbClr val="CC9900"/>
              </a:solidFill>
              <a:latin typeface="+mj-lt"/>
              <a:ea typeface="HGP創英角ｺﾞｼｯｸUB" panose="020B0900000000000000" pitchFamily="50" charset="-128"/>
            </a:endParaRPr>
          </a:p>
        </p:txBody>
      </p:sp>
      <p:sp>
        <p:nvSpPr>
          <p:cNvPr id="25" name="下矢印 24"/>
          <p:cNvSpPr/>
          <p:nvPr/>
        </p:nvSpPr>
        <p:spPr bwMode="auto">
          <a:xfrm>
            <a:off x="1117596" y="5112452"/>
            <a:ext cx="818297" cy="1061268"/>
          </a:xfrm>
          <a:prstGeom prst="downArrow">
            <a:avLst/>
          </a:prstGeom>
          <a:solidFill>
            <a:schemeClr val="accent6">
              <a:lumMod val="20000"/>
              <a:lumOff val="80000"/>
            </a:schemeClr>
          </a:solidFill>
          <a:ln w="444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75000"/>
              </a:spcBef>
              <a:spcAft>
                <a:spcPct val="0"/>
              </a:spcAft>
              <a:buClrTx/>
              <a:buSzTx/>
              <a:buFontTx/>
              <a:buNone/>
              <a:tabLst/>
            </a:pPr>
            <a:endParaRPr kumimoji="1" lang="ja-JP" altLang="en-US" sz="1400" b="1" i="0" u="none" strike="noStrike" cap="none" normalizeH="0" baseline="0" smtClean="0">
              <a:ln>
                <a:noFill/>
              </a:ln>
              <a:solidFill>
                <a:schemeClr val="tx1"/>
              </a:solidFill>
              <a:effectLst/>
              <a:latin typeface="+mj-lt"/>
            </a:endParaRPr>
          </a:p>
        </p:txBody>
      </p:sp>
      <p:sp>
        <p:nvSpPr>
          <p:cNvPr id="26" name="Text Box 11"/>
          <p:cNvSpPr txBox="1">
            <a:spLocks noChangeArrowheads="1"/>
          </p:cNvSpPr>
          <p:nvPr/>
        </p:nvSpPr>
        <p:spPr bwMode="auto">
          <a:xfrm>
            <a:off x="1314618" y="5446983"/>
            <a:ext cx="2161330" cy="466419"/>
          </a:xfrm>
          <a:prstGeom prst="rect">
            <a:avLst/>
          </a:prstGeom>
          <a:noFill/>
          <a:ln w="9525">
            <a:noFill/>
            <a:miter lim="800000"/>
            <a:headEnd/>
            <a:tailEnd/>
          </a:ln>
        </p:spPr>
        <p:txBody>
          <a:bodyPr vert="horz" wrap="square" lIns="74295" tIns="8890" rIns="74295" bIns="8890" numCol="1" anchor="ctr" anchorCtr="0" compatLnSpc="1">
            <a:prstTxWarp prst="textNoShape">
              <a:avLst/>
            </a:prstTxWarp>
          </a:bodyPr>
          <a:lstStyle/>
          <a:p>
            <a:pPr>
              <a:lnSpc>
                <a:spcPts val="1700"/>
              </a:lnSpc>
            </a:pPr>
            <a:r>
              <a:rPr lang="en-US" altLang="ja-JP" b="1" dirty="0" smtClean="0">
                <a:latin typeface="+mj-lt"/>
                <a:ea typeface="HGPｺﾞｼｯｸE" panose="020B0900000000000000" pitchFamily="50" charset="-128"/>
              </a:rPr>
              <a:t>Funding</a:t>
            </a:r>
          </a:p>
        </p:txBody>
      </p:sp>
      <p:sp>
        <p:nvSpPr>
          <p:cNvPr id="27" name="テキスト ボックス 26"/>
          <p:cNvSpPr txBox="1"/>
          <p:nvPr/>
        </p:nvSpPr>
        <p:spPr bwMode="auto">
          <a:xfrm>
            <a:off x="7862753" y="3900728"/>
            <a:ext cx="1912006" cy="528350"/>
          </a:xfrm>
          <a:prstGeom prst="rect">
            <a:avLst/>
          </a:prstGeom>
          <a:noFill/>
          <a:ln w="38100" cmpd="dbl">
            <a:noFill/>
            <a:miter lim="800000"/>
            <a:headEnd/>
            <a:tailEnd/>
          </a:ln>
        </p:spPr>
        <p:txBody>
          <a:bodyPr wrap="square" rtlCol="0">
            <a:spAutoFit/>
          </a:bodyPr>
          <a:lstStyle/>
          <a:p>
            <a:pPr>
              <a:lnSpc>
                <a:spcPts val="1700"/>
              </a:lnSpc>
            </a:pPr>
            <a:r>
              <a:rPr lang="en-US" altLang="ja-JP" sz="1600" b="1" dirty="0">
                <a:solidFill>
                  <a:srgbClr val="FF0000"/>
                </a:solidFill>
                <a:latin typeface="+mj-lt"/>
                <a:ea typeface="ＤＦ特太ゴシック体" panose="020B0509000000000000" pitchFamily="49" charset="-128"/>
              </a:rPr>
              <a:t>budget </a:t>
            </a:r>
            <a:r>
              <a:rPr lang="en-US" altLang="ja-JP" sz="1600" b="1" dirty="0" smtClean="0">
                <a:solidFill>
                  <a:srgbClr val="FF0000"/>
                </a:solidFill>
                <a:latin typeface="+mj-lt"/>
                <a:ea typeface="ＤＦ特太ゴシック体" panose="020B0509000000000000" pitchFamily="49" charset="-128"/>
              </a:rPr>
              <a:t>concentration </a:t>
            </a:r>
            <a:endParaRPr kumimoji="1" lang="ja-JP" altLang="en-US" sz="1600" b="1" dirty="0" smtClean="0">
              <a:solidFill>
                <a:srgbClr val="FF0000"/>
              </a:solidFill>
              <a:latin typeface="+mj-lt"/>
              <a:ea typeface="ＤＦ特太ゴシック体" panose="020B0509000000000000" pitchFamily="49" charset="-128"/>
            </a:endParaRPr>
          </a:p>
        </p:txBody>
      </p:sp>
      <p:cxnSp>
        <p:nvCxnSpPr>
          <p:cNvPr id="28" name="直線コネクタ 27"/>
          <p:cNvCxnSpPr/>
          <p:nvPr/>
        </p:nvCxnSpPr>
        <p:spPr bwMode="auto">
          <a:xfrm>
            <a:off x="250825" y="703263"/>
            <a:ext cx="9391939" cy="0"/>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6185" y="3231460"/>
            <a:ext cx="1603345" cy="281738"/>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9004" y="3202249"/>
            <a:ext cx="1426532" cy="376031"/>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857" y="3225037"/>
            <a:ext cx="1227696" cy="346273"/>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3840" y="3244796"/>
            <a:ext cx="1243497" cy="333483"/>
          </a:xfrm>
          <a:prstGeom prst="rect">
            <a:avLst/>
          </a:prstGeom>
        </p:spPr>
      </p:pic>
      <p:sp>
        <p:nvSpPr>
          <p:cNvPr id="33" name="正方形/長方形 32"/>
          <p:cNvSpPr/>
          <p:nvPr/>
        </p:nvSpPr>
        <p:spPr>
          <a:xfrm>
            <a:off x="531463" y="1446948"/>
            <a:ext cx="9028174" cy="830997"/>
          </a:xfrm>
          <a:prstGeom prst="rect">
            <a:avLst/>
          </a:prstGeom>
        </p:spPr>
        <p:txBody>
          <a:bodyPr wrap="square">
            <a:spAutoFit/>
          </a:bodyPr>
          <a:lstStyle/>
          <a:p>
            <a:pPr marL="285750" indent="-285750" algn="l">
              <a:buFont typeface="Wingdings" panose="05000000000000000000" pitchFamily="2" charset="2"/>
              <a:buChar char="n"/>
            </a:pPr>
            <a:r>
              <a:rPr lang="en-US" altLang="ja-JP" sz="1600" b="1" dirty="0" smtClean="0">
                <a:latin typeface="+mj-lt"/>
              </a:rPr>
              <a:t>develop </a:t>
            </a:r>
            <a:r>
              <a:rPr lang="en-US" altLang="ja-JP" sz="1600" b="1" dirty="0">
                <a:latin typeface="+mj-lt"/>
              </a:rPr>
              <a:t>a comprehensive plan for </a:t>
            </a:r>
            <a:r>
              <a:rPr lang="en-US" altLang="ja-JP" sz="1600" b="1" dirty="0" smtClean="0">
                <a:latin typeface="+mj-lt"/>
              </a:rPr>
              <a:t>the promotion </a:t>
            </a:r>
            <a:r>
              <a:rPr lang="en-US" altLang="ja-JP" sz="1600" b="1" dirty="0">
                <a:latin typeface="+mj-lt"/>
              </a:rPr>
              <a:t>of medical </a:t>
            </a:r>
            <a:r>
              <a:rPr lang="en-US" altLang="ja-JP" sz="1600" b="1" dirty="0" smtClean="0">
                <a:latin typeface="+mj-lt"/>
              </a:rPr>
              <a:t>R&amp;D</a:t>
            </a:r>
          </a:p>
          <a:p>
            <a:pPr marL="285750" indent="-285750" algn="l">
              <a:buFont typeface="Wingdings" panose="05000000000000000000" pitchFamily="2" charset="2"/>
              <a:buChar char="n"/>
            </a:pPr>
            <a:r>
              <a:rPr lang="en-US" altLang="ja-JP" sz="1600" b="1" dirty="0" smtClean="0">
                <a:latin typeface="+mj-lt"/>
              </a:rPr>
              <a:t>integrate </a:t>
            </a:r>
            <a:r>
              <a:rPr lang="en-US" altLang="ja-JP" sz="1600" b="1" dirty="0">
                <a:latin typeface="+mj-lt"/>
              </a:rPr>
              <a:t>medical R&amp;D budget requests of relevant </a:t>
            </a:r>
            <a:r>
              <a:rPr lang="en-US" altLang="ja-JP" sz="1600" b="1" dirty="0" smtClean="0">
                <a:latin typeface="+mj-lt"/>
              </a:rPr>
              <a:t>ministries</a:t>
            </a:r>
          </a:p>
          <a:p>
            <a:pPr marL="285750" indent="-285750" algn="l">
              <a:buFont typeface="Wingdings" panose="05000000000000000000" pitchFamily="2" charset="2"/>
              <a:buChar char="n"/>
            </a:pPr>
            <a:r>
              <a:rPr lang="en-US" altLang="ja-JP" sz="1600" b="1" dirty="0" smtClean="0">
                <a:latin typeface="+mj-lt"/>
              </a:rPr>
              <a:t>make strategic decisions on the allocation of </a:t>
            </a:r>
            <a:r>
              <a:rPr lang="en-US" altLang="ja-JP" sz="1600" b="1" dirty="0">
                <a:latin typeface="+mj-lt"/>
              </a:rPr>
              <a:t>promotional adjustment funds </a:t>
            </a:r>
          </a:p>
        </p:txBody>
      </p:sp>
      <p:sp>
        <p:nvSpPr>
          <p:cNvPr id="34" name="正方形/長方形 33"/>
          <p:cNvSpPr/>
          <p:nvPr/>
        </p:nvSpPr>
        <p:spPr>
          <a:xfrm>
            <a:off x="3853388" y="5483813"/>
            <a:ext cx="5915082" cy="523220"/>
          </a:xfrm>
          <a:prstGeom prst="rect">
            <a:avLst/>
          </a:prstGeom>
        </p:spPr>
        <p:txBody>
          <a:bodyPr wrap="square">
            <a:spAutoFit/>
          </a:bodyPr>
          <a:lstStyle/>
          <a:p>
            <a:pPr marL="180975" indent="-180975" algn="just">
              <a:buFont typeface="Arial" panose="020B0604020202020204" pitchFamily="34" charset="0"/>
              <a:buChar char="•"/>
            </a:pPr>
            <a:r>
              <a:rPr lang="en-US" altLang="ja-JP" sz="1400" b="1" dirty="0" smtClean="0">
                <a:solidFill>
                  <a:srgbClr val="FF0000"/>
                </a:solidFill>
                <a:latin typeface="+mj-lt"/>
              </a:rPr>
              <a:t>Provides a unified point of contact for funding and for application procedures.</a:t>
            </a:r>
            <a:endParaRPr lang="en-US" altLang="ja-JP" sz="1400" b="1" dirty="0">
              <a:solidFill>
                <a:srgbClr val="FF0000"/>
              </a:solidFill>
              <a:latin typeface="+mj-lt"/>
            </a:endParaRPr>
          </a:p>
          <a:p>
            <a:pPr marL="180975" indent="-180975" algn="just">
              <a:buFont typeface="Arial" panose="020B0604020202020204" pitchFamily="34" charset="0"/>
              <a:buChar char="•"/>
            </a:pPr>
            <a:r>
              <a:rPr lang="en-US" altLang="ja-JP" sz="1400" b="1" dirty="0" smtClean="0">
                <a:solidFill>
                  <a:srgbClr val="FF0000"/>
                </a:solidFill>
                <a:latin typeface="+mj-lt"/>
              </a:rPr>
              <a:t>Provides support </a:t>
            </a:r>
            <a:r>
              <a:rPr lang="en-US" altLang="ja-JP" sz="1400" b="1" dirty="0">
                <a:solidFill>
                  <a:srgbClr val="FF0000"/>
                </a:solidFill>
                <a:latin typeface="+mj-lt"/>
              </a:rPr>
              <a:t>from basic research to practical use.</a:t>
            </a:r>
          </a:p>
        </p:txBody>
      </p:sp>
      <p:pic>
        <p:nvPicPr>
          <p:cNvPr id="35" name="Picture 2"/>
          <p:cNvPicPr>
            <a:picLocks noChangeAspect="1" noChangeArrowheads="1"/>
          </p:cNvPicPr>
          <p:nvPr/>
        </p:nvPicPr>
        <p:blipFill>
          <a:blip r:embed="rId7" cstate="print"/>
          <a:srcRect/>
          <a:stretch>
            <a:fillRect/>
          </a:stretch>
        </p:blipFill>
        <p:spPr bwMode="auto">
          <a:xfrm>
            <a:off x="9159226" y="3643"/>
            <a:ext cx="739340" cy="735557"/>
          </a:xfrm>
          <a:prstGeom prst="rect">
            <a:avLst/>
          </a:prstGeom>
          <a:noFill/>
          <a:ln w="9525">
            <a:noFill/>
            <a:miter lim="800000"/>
            <a:headEnd/>
            <a:tailEnd/>
          </a:ln>
        </p:spPr>
      </p:pic>
      <p:sp>
        <p:nvSpPr>
          <p:cNvPr id="37" name="角丸四角形 36"/>
          <p:cNvSpPr/>
          <p:nvPr/>
        </p:nvSpPr>
        <p:spPr>
          <a:xfrm>
            <a:off x="1974998" y="5034395"/>
            <a:ext cx="7264506" cy="360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Not only budgets but also officers and scientists with new mindsets</a:t>
            </a:r>
            <a:endParaRPr kumimoji="1" lang="ja-JP" altLang="en-US" dirty="0"/>
          </a:p>
        </p:txBody>
      </p:sp>
    </p:spTree>
    <p:extLst>
      <p:ext uri="{BB962C8B-B14F-4D97-AF65-F5344CB8AC3E}">
        <p14:creationId xmlns:p14="http://schemas.microsoft.com/office/powerpoint/2010/main" val="4092441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93740" y="1996723"/>
            <a:ext cx="8889902" cy="1384995"/>
          </a:xfrm>
          <a:prstGeom prst="rect">
            <a:avLst/>
          </a:prstGeom>
        </p:spPr>
        <p:txBody>
          <a:bodyPr wrap="square">
            <a:spAutoFit/>
          </a:bodyPr>
          <a:lstStyle/>
          <a:p>
            <a:pPr algn="just"/>
            <a:r>
              <a:rPr lang="en-US" altLang="ja-JP" sz="2800" b="1" i="1" dirty="0">
                <a:solidFill>
                  <a:srgbClr val="000000"/>
                </a:solidFill>
              </a:rPr>
              <a:t>Our goal is to fast-track medical R&amp;D that directly benefits people not only by extending lifespans but also by improving quality of life. </a:t>
            </a:r>
            <a:endParaRPr lang="ja-JP" altLang="en-US" sz="2800" b="1" i="1" dirty="0">
              <a:solidFill>
                <a:srgbClr val="000000"/>
              </a:solidFill>
            </a:endParaRPr>
          </a:p>
        </p:txBody>
      </p:sp>
      <p:sp>
        <p:nvSpPr>
          <p:cNvPr id="4" name="正方形/長方形 3"/>
          <p:cNvSpPr/>
          <p:nvPr/>
        </p:nvSpPr>
        <p:spPr>
          <a:xfrm>
            <a:off x="362857" y="742784"/>
            <a:ext cx="9159468" cy="1323439"/>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altLang="ja-JP" i="1"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There are still people all over the world with diseases that lack treatment because causes have yet to be elucidated and or who are suffering from illnesses that still do not even have a diagnosis, and this fact has become more widely recognized as information technology has advanced. </a:t>
            </a:r>
            <a:endParaRPr lang="ja-JP" altLang="en-US" i="1"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057" y="2960698"/>
            <a:ext cx="4075585" cy="292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93740" y="5798128"/>
            <a:ext cx="9028585" cy="584775"/>
          </a:xfrm>
          <a:prstGeom prst="rect">
            <a:avLst/>
          </a:prstGeom>
        </p:spPr>
        <p:txBody>
          <a:bodyPr wrap="square">
            <a:spAutoFit/>
          </a:bodyPr>
          <a:lstStyle/>
          <a:p>
            <a:pPr algn="r"/>
            <a:r>
              <a:rPr lang="en-US" altLang="ja-JP" sz="1600" b="1" i="1" dirty="0">
                <a:solidFill>
                  <a:srgbClr val="000000"/>
                </a:solidFill>
              </a:rPr>
              <a:t>Makoto </a:t>
            </a:r>
            <a:r>
              <a:rPr lang="en-US" altLang="ja-JP" sz="1600" b="1" i="1" dirty="0" err="1" smtClean="0">
                <a:solidFill>
                  <a:srgbClr val="000000"/>
                </a:solidFill>
              </a:rPr>
              <a:t>Suematsu</a:t>
            </a:r>
            <a:r>
              <a:rPr lang="en-US" altLang="ja-JP" sz="1600" b="1" i="1" dirty="0" smtClean="0">
                <a:solidFill>
                  <a:srgbClr val="000000"/>
                </a:solidFill>
              </a:rPr>
              <a:t>, MD, </a:t>
            </a:r>
            <a:r>
              <a:rPr lang="en-US" altLang="ja-JP" sz="1600" b="1" i="1" dirty="0" err="1" smtClean="0">
                <a:solidFill>
                  <a:srgbClr val="000000"/>
                </a:solidFill>
              </a:rPr>
              <a:t>Ph.D</a:t>
            </a:r>
            <a:endParaRPr lang="en-US" altLang="ja-JP" sz="1600" b="1" i="1" dirty="0">
              <a:solidFill>
                <a:srgbClr val="000000"/>
              </a:solidFill>
            </a:endParaRPr>
          </a:p>
          <a:p>
            <a:pPr algn="r"/>
            <a:r>
              <a:rPr lang="en-US" altLang="ja-JP" sz="1600" b="1" i="1" dirty="0" smtClean="0">
                <a:solidFill>
                  <a:srgbClr val="000000"/>
                </a:solidFill>
              </a:rPr>
              <a:t>President, </a:t>
            </a:r>
            <a:r>
              <a:rPr lang="en-US" altLang="ja-JP" sz="1600" b="1" i="1" dirty="0">
                <a:solidFill>
                  <a:srgbClr val="000000"/>
                </a:solidFill>
              </a:rPr>
              <a:t>Japan Agency for Medical Research and Development (AMED)</a:t>
            </a:r>
          </a:p>
        </p:txBody>
      </p:sp>
      <p:sp>
        <p:nvSpPr>
          <p:cNvPr id="6" name="正方形/長方形 5"/>
          <p:cNvSpPr/>
          <p:nvPr/>
        </p:nvSpPr>
        <p:spPr bwMode="auto">
          <a:xfrm>
            <a:off x="246743" y="213000"/>
            <a:ext cx="986971" cy="301888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75000"/>
              </a:spcBef>
            </a:pPr>
            <a:endParaRPr lang="ja-JP" altLang="en-US" sz="1400" smtClean="0">
              <a:solidFill>
                <a:srgbClr val="000000"/>
              </a:solidFill>
              <a:latin typeface="ＭＳ Ｐゴシック" pitchFamily="50" charset="-128"/>
            </a:endParaRPr>
          </a:p>
        </p:txBody>
      </p:sp>
      <p:sp>
        <p:nvSpPr>
          <p:cNvPr id="7" name="正方形/長方形 6"/>
          <p:cNvSpPr/>
          <p:nvPr/>
        </p:nvSpPr>
        <p:spPr bwMode="auto">
          <a:xfrm>
            <a:off x="0" y="0"/>
            <a:ext cx="9906000" cy="6858000"/>
          </a:xfrm>
          <a:prstGeom prst="rect">
            <a:avLst/>
          </a:prstGeom>
          <a:noFill/>
          <a:ln w="76200" cap="flat" cmpd="sng" algn="ctr">
            <a:solidFill>
              <a:srgbClr val="CC9900"/>
            </a:solidFill>
            <a:prstDash val="solid"/>
            <a:round/>
            <a:headEnd type="none" w="med" len="med"/>
            <a:tailEnd type="non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spAutoFit/>
          </a:bodyPr>
          <a:lstStyle/>
          <a:p>
            <a:pPr>
              <a:spcBef>
                <a:spcPct val="75000"/>
              </a:spcBef>
            </a:pPr>
            <a:endParaRPr lang="ja-JP" altLang="en-US" sz="1400" smtClean="0">
              <a:solidFill>
                <a:srgbClr val="000000"/>
              </a:solidFill>
              <a:latin typeface="ＭＳ Ｐゴシック" pitchFamily="50" charset="-128"/>
            </a:endParaRPr>
          </a:p>
        </p:txBody>
      </p:sp>
      <p:sp>
        <p:nvSpPr>
          <p:cNvPr id="8" name="スライド番号プレースホルダー 1"/>
          <p:cNvSpPr>
            <a:spLocks noGrp="1"/>
          </p:cNvSpPr>
          <p:nvPr>
            <p:ph type="sldNum" sz="quarter" idx="12"/>
          </p:nvPr>
        </p:nvSpPr>
        <p:spPr>
          <a:xfrm>
            <a:off x="8818897" y="6492875"/>
            <a:ext cx="1066021" cy="365125"/>
          </a:xfrm>
        </p:spPr>
        <p:txBody>
          <a:bodyPr/>
          <a:lstStyle/>
          <a:p>
            <a:r>
              <a:rPr lang="en-US" altLang="ja-JP" sz="1600" dirty="0" smtClean="0">
                <a:solidFill>
                  <a:schemeClr val="tx1"/>
                </a:solidFill>
              </a:rPr>
              <a:t>6</a:t>
            </a:r>
            <a:endParaRPr lang="ja-JP" altLang="en-US" sz="1600" dirty="0">
              <a:solidFill>
                <a:schemeClr val="tx1"/>
              </a:solidFill>
            </a:endParaRPr>
          </a:p>
        </p:txBody>
      </p:sp>
      <p:sp>
        <p:nvSpPr>
          <p:cNvPr id="9" name="Rectangle 32"/>
          <p:cNvSpPr>
            <a:spLocks noChangeArrowheads="1"/>
          </p:cNvSpPr>
          <p:nvPr/>
        </p:nvSpPr>
        <p:spPr bwMode="auto">
          <a:xfrm>
            <a:off x="187034" y="220344"/>
            <a:ext cx="9359474" cy="519015"/>
          </a:xfrm>
          <a:prstGeom prst="rect">
            <a:avLst/>
          </a:prstGeom>
          <a:noFill/>
          <a:ln w="9525">
            <a:noFill/>
            <a:miter lim="800000"/>
            <a:headEnd/>
            <a:tailEnd/>
          </a:ln>
        </p:spPr>
        <p:txBody>
          <a:bodyPr anchor="ctr" anchorCtr="0"/>
          <a:lstStyle/>
          <a:p>
            <a:pPr algn="l"/>
            <a:r>
              <a:rPr lang="en-US" altLang="ja-JP" sz="2400" b="1"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Japan Agency for Medical Research and Development (AMED)</a:t>
            </a:r>
            <a:endParaRPr lang="ja-JP" altLang="en-US" sz="2400" b="1"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10" name="直線コネクタ 9"/>
          <p:cNvCxnSpPr/>
          <p:nvPr/>
        </p:nvCxnSpPr>
        <p:spPr bwMode="auto">
          <a:xfrm>
            <a:off x="186319" y="382171"/>
            <a:ext cx="0" cy="358775"/>
          </a:xfrm>
          <a:prstGeom prst="line">
            <a:avLst/>
          </a:prstGeom>
          <a:noFill/>
          <a:ln w="57150" cap="flat" cmpd="sng" algn="ctr">
            <a:solidFill>
              <a:srgbClr val="164A95"/>
            </a:solidFill>
            <a:prstDash val="solid"/>
          </a:ln>
          <a:effectLst/>
        </p:spPr>
      </p:cxnSp>
      <p:cxnSp>
        <p:nvCxnSpPr>
          <p:cNvPr id="11" name="直線コネクタ 10"/>
          <p:cNvCxnSpPr/>
          <p:nvPr/>
        </p:nvCxnSpPr>
        <p:spPr bwMode="auto">
          <a:xfrm>
            <a:off x="154569" y="739359"/>
            <a:ext cx="9391939" cy="0"/>
          </a:xfrm>
          <a:prstGeom prst="line">
            <a:avLst/>
          </a:prstGeom>
          <a:noFill/>
          <a:ln w="25400" cap="flat" cmpd="sng" algn="ctr">
            <a:solidFill>
              <a:srgbClr val="7A98C3"/>
            </a:solidFill>
            <a:prstDash val="solid"/>
          </a:ln>
          <a:effectLst/>
        </p:spPr>
      </p:cxnSp>
      <p:pic>
        <p:nvPicPr>
          <p:cNvPr id="12" name="Picture 2"/>
          <p:cNvPicPr>
            <a:picLocks noChangeAspect="1" noChangeArrowheads="1"/>
          </p:cNvPicPr>
          <p:nvPr/>
        </p:nvPicPr>
        <p:blipFill>
          <a:blip r:embed="rId4" cstate="print"/>
          <a:srcRect/>
          <a:stretch>
            <a:fillRect/>
          </a:stretch>
        </p:blipFill>
        <p:spPr bwMode="auto">
          <a:xfrm>
            <a:off x="9062970" y="87867"/>
            <a:ext cx="739340" cy="735557"/>
          </a:xfrm>
          <a:prstGeom prst="rect">
            <a:avLst/>
          </a:prstGeom>
          <a:noFill/>
          <a:ln w="9525">
            <a:noFill/>
            <a:miter lim="800000"/>
            <a:headEnd/>
            <a:tailEnd/>
          </a:ln>
        </p:spPr>
      </p:pic>
    </p:spTree>
    <p:extLst>
      <p:ext uri="{BB962C8B-B14F-4D97-AF65-F5344CB8AC3E}">
        <p14:creationId xmlns:p14="http://schemas.microsoft.com/office/powerpoint/2010/main" val="2749471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839979" y="6492875"/>
            <a:ext cx="1066021" cy="365125"/>
          </a:xfrm>
        </p:spPr>
        <p:txBody>
          <a:bodyPr/>
          <a:lstStyle/>
          <a:p>
            <a:fld id="{233F1555-E842-417F-B375-CE00A4CC2ACD}" type="slidenum">
              <a:rPr lang="ja-JP" altLang="en-US" sz="1600" smtClean="0">
                <a:solidFill>
                  <a:schemeClr val="tx1"/>
                </a:solidFill>
              </a:rPr>
              <a:pPr/>
              <a:t>5</a:t>
            </a:fld>
            <a:endParaRPr lang="ja-JP" altLang="en-US" sz="1600" dirty="0">
              <a:solidFill>
                <a:schemeClr val="tx1"/>
              </a:solidFill>
            </a:endParaRPr>
          </a:p>
        </p:txBody>
      </p:sp>
      <p:sp>
        <p:nvSpPr>
          <p:cNvPr id="3" name="テキスト ボックス 2"/>
          <p:cNvSpPr txBox="1"/>
          <p:nvPr/>
        </p:nvSpPr>
        <p:spPr>
          <a:xfrm>
            <a:off x="0" y="110176"/>
            <a:ext cx="9898566" cy="461665"/>
          </a:xfrm>
          <a:prstGeom prst="rect">
            <a:avLst/>
          </a:prstGeom>
          <a:noFill/>
        </p:spPr>
        <p:txBody>
          <a:bodyPr wrap="square" rtlCol="0">
            <a:spAutoFit/>
          </a:bodyPr>
          <a:lstStyle/>
          <a:p>
            <a:pPr defTabSz="914149" fontAlgn="auto">
              <a:spcBef>
                <a:spcPts val="0"/>
              </a:spcBef>
              <a:spcAft>
                <a:spcPts val="0"/>
              </a:spcAft>
            </a:pPr>
            <a:r>
              <a:rPr lang="en-US" altLang="ja-JP" sz="2400" b="1"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Organization of AMED</a:t>
            </a:r>
          </a:p>
        </p:txBody>
      </p:sp>
      <p:grpSp>
        <p:nvGrpSpPr>
          <p:cNvPr id="4" name="グループ化 3"/>
          <p:cNvGrpSpPr/>
          <p:nvPr/>
        </p:nvGrpSpPr>
        <p:grpSpPr>
          <a:xfrm>
            <a:off x="276186" y="687162"/>
            <a:ext cx="9176295" cy="5548076"/>
            <a:chOff x="452299" y="1225512"/>
            <a:chExt cx="9176295" cy="5548076"/>
          </a:xfrm>
        </p:grpSpPr>
        <p:cxnSp>
          <p:nvCxnSpPr>
            <p:cNvPr id="5" name="直線コネクタ 4"/>
            <p:cNvCxnSpPr/>
            <p:nvPr/>
          </p:nvCxnSpPr>
          <p:spPr>
            <a:xfrm>
              <a:off x="670328" y="4395950"/>
              <a:ext cx="1" cy="209924"/>
            </a:xfrm>
            <a:prstGeom prst="line">
              <a:avLst/>
            </a:prstGeom>
            <a:noFill/>
            <a:ln w="25400" cap="flat" cmpd="sng" algn="ctr">
              <a:solidFill>
                <a:sysClr val="windowText" lastClr="000000"/>
              </a:solidFill>
              <a:prstDash val="solid"/>
            </a:ln>
            <a:effectLst/>
          </p:spPr>
        </p:cxnSp>
        <p:cxnSp>
          <p:nvCxnSpPr>
            <p:cNvPr id="6" name="直線コネクタ 5"/>
            <p:cNvCxnSpPr/>
            <p:nvPr/>
          </p:nvCxnSpPr>
          <p:spPr>
            <a:xfrm>
              <a:off x="1208586" y="1548838"/>
              <a:ext cx="1716191" cy="0"/>
            </a:xfrm>
            <a:prstGeom prst="line">
              <a:avLst/>
            </a:prstGeom>
            <a:noFill/>
            <a:ln w="25400" cap="flat" cmpd="sng" algn="ctr">
              <a:solidFill>
                <a:sysClr val="windowText" lastClr="000000"/>
              </a:solidFill>
              <a:prstDash val="solid"/>
            </a:ln>
            <a:effectLst/>
          </p:spPr>
        </p:cxnSp>
        <p:cxnSp>
          <p:nvCxnSpPr>
            <p:cNvPr id="7" name="直線コネクタ 6"/>
            <p:cNvCxnSpPr/>
            <p:nvPr/>
          </p:nvCxnSpPr>
          <p:spPr>
            <a:xfrm>
              <a:off x="2202552" y="2130434"/>
              <a:ext cx="328449" cy="0"/>
            </a:xfrm>
            <a:prstGeom prst="line">
              <a:avLst/>
            </a:prstGeom>
            <a:noFill/>
            <a:ln w="25400" cap="flat" cmpd="sng" algn="ctr">
              <a:solidFill>
                <a:sysClr val="windowText" lastClr="000000"/>
              </a:solidFill>
              <a:prstDash val="solid"/>
            </a:ln>
            <a:effectLst/>
          </p:spPr>
        </p:cxnSp>
        <p:cxnSp>
          <p:nvCxnSpPr>
            <p:cNvPr id="8" name="直線コネクタ 7"/>
            <p:cNvCxnSpPr/>
            <p:nvPr/>
          </p:nvCxnSpPr>
          <p:spPr>
            <a:xfrm>
              <a:off x="827509" y="3720926"/>
              <a:ext cx="1380692" cy="0"/>
            </a:xfrm>
            <a:prstGeom prst="line">
              <a:avLst/>
            </a:prstGeom>
            <a:noFill/>
            <a:ln w="25400" cap="flat" cmpd="sng" algn="ctr">
              <a:solidFill>
                <a:sysClr val="windowText" lastClr="000000"/>
              </a:solidFill>
              <a:prstDash val="solid"/>
            </a:ln>
            <a:effectLst/>
          </p:spPr>
        </p:cxnSp>
        <p:sp>
          <p:nvSpPr>
            <p:cNvPr id="9" name="角丸四角形 8"/>
            <p:cNvSpPr/>
            <p:nvPr/>
          </p:nvSpPr>
          <p:spPr>
            <a:xfrm>
              <a:off x="2502435" y="1380443"/>
              <a:ext cx="2996626" cy="352585"/>
            </a:xfrm>
            <a:prstGeom prst="roundRect">
              <a:avLst/>
            </a:prstGeom>
            <a:solidFill>
              <a:schemeClr val="bg1">
                <a:lumMod val="95000"/>
              </a:schemeClr>
            </a:solidFill>
            <a:ln w="19050" cap="flat" cmpd="sng" algn="ctr">
              <a:solidFill>
                <a:schemeClr val="bg1">
                  <a:lumMod val="50000"/>
                </a:schemeClr>
              </a:solidFill>
              <a:prstDash val="solid"/>
            </a:ln>
            <a:effectLst/>
          </p:spPr>
          <p:txBody>
            <a:bodyPr rtlCol="0" anchor="ctr"/>
            <a:lstStyle/>
            <a:p>
              <a:pPr algn="l" fontAlgn="auto">
                <a:spcBef>
                  <a:spcPts val="0"/>
                </a:spcBef>
                <a:spcAft>
                  <a:spcPts val="0"/>
                </a:spcAft>
                <a:defRPr/>
              </a:pP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Office of Audit</a:t>
              </a:r>
              <a:endPar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10" name="直線コネクタ 9"/>
            <p:cNvCxnSpPr/>
            <p:nvPr/>
          </p:nvCxnSpPr>
          <p:spPr>
            <a:xfrm>
              <a:off x="2192399" y="2549636"/>
              <a:ext cx="328449" cy="0"/>
            </a:xfrm>
            <a:prstGeom prst="line">
              <a:avLst/>
            </a:prstGeom>
            <a:noFill/>
            <a:ln w="25400" cap="flat" cmpd="sng" algn="ctr">
              <a:solidFill>
                <a:sysClr val="windowText" lastClr="000000"/>
              </a:solidFill>
              <a:prstDash val="solid"/>
            </a:ln>
            <a:effectLst/>
          </p:spPr>
        </p:cxnSp>
        <p:cxnSp>
          <p:nvCxnSpPr>
            <p:cNvPr id="11" name="直線コネクタ 10"/>
            <p:cNvCxnSpPr/>
            <p:nvPr/>
          </p:nvCxnSpPr>
          <p:spPr>
            <a:xfrm>
              <a:off x="2199968" y="3381491"/>
              <a:ext cx="314503" cy="0"/>
            </a:xfrm>
            <a:prstGeom prst="line">
              <a:avLst/>
            </a:prstGeom>
            <a:noFill/>
            <a:ln w="25400" cap="flat" cmpd="sng" algn="ctr">
              <a:solidFill>
                <a:sysClr val="windowText" lastClr="000000"/>
              </a:solidFill>
              <a:prstDash val="solid"/>
            </a:ln>
            <a:effectLst/>
          </p:spPr>
        </p:cxnSp>
        <p:cxnSp>
          <p:nvCxnSpPr>
            <p:cNvPr id="12" name="直線コネクタ 11"/>
            <p:cNvCxnSpPr/>
            <p:nvPr/>
          </p:nvCxnSpPr>
          <p:spPr>
            <a:xfrm>
              <a:off x="2199968" y="3797418"/>
              <a:ext cx="316721" cy="0"/>
            </a:xfrm>
            <a:prstGeom prst="line">
              <a:avLst/>
            </a:prstGeom>
            <a:noFill/>
            <a:ln w="25400" cap="flat" cmpd="sng" algn="ctr">
              <a:solidFill>
                <a:sysClr val="windowText" lastClr="000000"/>
              </a:solidFill>
              <a:prstDash val="solid"/>
            </a:ln>
            <a:effectLst/>
          </p:spPr>
        </p:cxnSp>
        <p:cxnSp>
          <p:nvCxnSpPr>
            <p:cNvPr id="13" name="直線コネクタ 12"/>
            <p:cNvCxnSpPr/>
            <p:nvPr/>
          </p:nvCxnSpPr>
          <p:spPr>
            <a:xfrm>
              <a:off x="2199883" y="2125579"/>
              <a:ext cx="16622" cy="4320182"/>
            </a:xfrm>
            <a:prstGeom prst="line">
              <a:avLst/>
            </a:prstGeom>
            <a:noFill/>
            <a:ln w="25400" cap="flat" cmpd="sng" algn="ctr">
              <a:solidFill>
                <a:sysClr val="windowText" lastClr="000000"/>
              </a:solidFill>
              <a:prstDash val="solid"/>
            </a:ln>
            <a:effectLst/>
          </p:spPr>
        </p:cxnSp>
        <p:cxnSp>
          <p:nvCxnSpPr>
            <p:cNvPr id="14" name="直線コネクタ 13"/>
            <p:cNvCxnSpPr/>
            <p:nvPr/>
          </p:nvCxnSpPr>
          <p:spPr>
            <a:xfrm>
              <a:off x="2209467" y="6438576"/>
              <a:ext cx="315215" cy="0"/>
            </a:xfrm>
            <a:prstGeom prst="line">
              <a:avLst/>
            </a:prstGeom>
            <a:noFill/>
            <a:ln w="25400" cap="flat" cmpd="sng" algn="ctr">
              <a:solidFill>
                <a:sysClr val="windowText" lastClr="000000"/>
              </a:solidFill>
              <a:prstDash val="solid"/>
            </a:ln>
            <a:effectLst/>
          </p:spPr>
        </p:cxnSp>
        <p:sp>
          <p:nvSpPr>
            <p:cNvPr id="15" name="角丸四角形 14"/>
            <p:cNvSpPr/>
            <p:nvPr/>
          </p:nvSpPr>
          <p:spPr>
            <a:xfrm>
              <a:off x="962002" y="1225512"/>
              <a:ext cx="332029" cy="805121"/>
            </a:xfrm>
            <a:prstGeom prst="roundRect">
              <a:avLst/>
            </a:prstGeom>
            <a:solidFill>
              <a:schemeClr val="bg1"/>
            </a:solidFill>
            <a:ln w="19050" cap="flat" cmpd="sng" algn="ctr">
              <a:solidFill>
                <a:schemeClr val="tx1"/>
              </a:solidFill>
              <a:prstDash val="solid"/>
            </a:ln>
            <a:effectLst/>
          </p:spPr>
          <p:txBody>
            <a:bodyPr vert="vert270" rtlCol="0" anchor="ctr"/>
            <a:lstStyle/>
            <a:p>
              <a:pPr algn="l" fontAlgn="auto">
                <a:spcBef>
                  <a:spcPts val="0"/>
                </a:spcBef>
                <a:spcAft>
                  <a:spcPts val="0"/>
                </a:spcAft>
                <a:defRPr/>
              </a:pPr>
              <a:r>
                <a:rPr lang="en-US" altLang="ja-JP" sz="16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Auditor</a:t>
              </a:r>
              <a:endParaRPr lang="ja-JP" altLang="en-US" sz="16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16" name="直線コネクタ 15"/>
            <p:cNvCxnSpPr/>
            <p:nvPr/>
          </p:nvCxnSpPr>
          <p:spPr>
            <a:xfrm>
              <a:off x="2212874" y="4320124"/>
              <a:ext cx="324527" cy="0"/>
            </a:xfrm>
            <a:prstGeom prst="line">
              <a:avLst/>
            </a:prstGeom>
            <a:noFill/>
            <a:ln w="25400" cap="flat" cmpd="sng" algn="ctr">
              <a:solidFill>
                <a:sysClr val="windowText" lastClr="000000"/>
              </a:solidFill>
              <a:prstDash val="solid"/>
            </a:ln>
            <a:effectLst/>
          </p:spPr>
        </p:cxnSp>
        <p:cxnSp>
          <p:nvCxnSpPr>
            <p:cNvPr id="17" name="直線コネクタ 16"/>
            <p:cNvCxnSpPr/>
            <p:nvPr/>
          </p:nvCxnSpPr>
          <p:spPr>
            <a:xfrm>
              <a:off x="2212875" y="4743814"/>
              <a:ext cx="326973" cy="0"/>
            </a:xfrm>
            <a:prstGeom prst="line">
              <a:avLst/>
            </a:prstGeom>
            <a:noFill/>
            <a:ln w="25400" cap="flat" cmpd="sng" algn="ctr">
              <a:solidFill>
                <a:sysClr val="windowText" lastClr="000000"/>
              </a:solidFill>
              <a:prstDash val="solid"/>
            </a:ln>
            <a:effectLst/>
          </p:spPr>
        </p:cxnSp>
        <p:cxnSp>
          <p:nvCxnSpPr>
            <p:cNvPr id="18" name="直線コネクタ 17"/>
            <p:cNvCxnSpPr/>
            <p:nvPr/>
          </p:nvCxnSpPr>
          <p:spPr>
            <a:xfrm>
              <a:off x="2209472" y="5591195"/>
              <a:ext cx="319402" cy="0"/>
            </a:xfrm>
            <a:prstGeom prst="line">
              <a:avLst/>
            </a:prstGeom>
            <a:noFill/>
            <a:ln w="25400" cap="flat" cmpd="sng" algn="ctr">
              <a:solidFill>
                <a:sysClr val="windowText" lastClr="000000"/>
              </a:solidFill>
              <a:prstDash val="solid"/>
            </a:ln>
            <a:effectLst/>
          </p:spPr>
        </p:cxnSp>
        <p:cxnSp>
          <p:nvCxnSpPr>
            <p:cNvPr id="19" name="直線コネクタ 18"/>
            <p:cNvCxnSpPr/>
            <p:nvPr/>
          </p:nvCxnSpPr>
          <p:spPr>
            <a:xfrm>
              <a:off x="2209480" y="6014885"/>
              <a:ext cx="321621" cy="0"/>
            </a:xfrm>
            <a:prstGeom prst="line">
              <a:avLst/>
            </a:prstGeom>
            <a:noFill/>
            <a:ln w="25400" cap="flat" cmpd="sng" algn="ctr">
              <a:solidFill>
                <a:sysClr val="windowText" lastClr="000000"/>
              </a:solidFill>
              <a:prstDash val="solid"/>
            </a:ln>
            <a:effectLst/>
          </p:spPr>
        </p:cxnSp>
        <p:cxnSp>
          <p:nvCxnSpPr>
            <p:cNvPr id="20" name="直線コネクタ 19"/>
            <p:cNvCxnSpPr/>
            <p:nvPr/>
          </p:nvCxnSpPr>
          <p:spPr>
            <a:xfrm>
              <a:off x="2209479" y="5167504"/>
              <a:ext cx="319409" cy="0"/>
            </a:xfrm>
            <a:prstGeom prst="line">
              <a:avLst/>
            </a:prstGeom>
            <a:noFill/>
            <a:ln w="25400" cap="flat" cmpd="sng" algn="ctr">
              <a:solidFill>
                <a:sysClr val="windowText" lastClr="000000"/>
              </a:solidFill>
              <a:prstDash val="solid"/>
            </a:ln>
            <a:effectLst/>
          </p:spPr>
        </p:cxnSp>
        <p:cxnSp>
          <p:nvCxnSpPr>
            <p:cNvPr id="21" name="直線コネクタ 20"/>
            <p:cNvCxnSpPr/>
            <p:nvPr/>
          </p:nvCxnSpPr>
          <p:spPr>
            <a:xfrm>
              <a:off x="2192399" y="2965563"/>
              <a:ext cx="330098" cy="0"/>
            </a:xfrm>
            <a:prstGeom prst="line">
              <a:avLst/>
            </a:prstGeom>
            <a:noFill/>
            <a:ln w="25400" cap="flat" cmpd="sng" algn="ctr">
              <a:solidFill>
                <a:sysClr val="windowText" lastClr="000000"/>
              </a:solidFill>
              <a:prstDash val="solid"/>
            </a:ln>
            <a:effectLst/>
          </p:spPr>
        </p:cxnSp>
        <p:sp>
          <p:nvSpPr>
            <p:cNvPr id="22" name="角丸四角形 21"/>
            <p:cNvSpPr/>
            <p:nvPr/>
          </p:nvSpPr>
          <p:spPr>
            <a:xfrm>
              <a:off x="2502435" y="2373349"/>
              <a:ext cx="2996626" cy="352585"/>
            </a:xfrm>
            <a:prstGeom prst="roundRect">
              <a:avLst/>
            </a:prstGeom>
            <a:solidFill>
              <a:srgbClr val="DCE6F2"/>
            </a:solidFill>
            <a:ln w="19050" cap="flat" cmpd="sng" algn="ctr">
              <a:solidFill>
                <a:srgbClr val="376092"/>
              </a:solidFill>
              <a:prstDash val="solid"/>
            </a:ln>
            <a:effectLst/>
          </p:spPr>
          <p:txBody>
            <a:bodyPr rtlCol="0" anchor="ctr"/>
            <a:lstStyle/>
            <a:p>
              <a:pPr algn="l"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General Affairs</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3" name="角丸四角形 22"/>
            <p:cNvSpPr/>
            <p:nvPr/>
          </p:nvSpPr>
          <p:spPr>
            <a:xfrm>
              <a:off x="2543884" y="4564310"/>
              <a:ext cx="2952169" cy="352585"/>
            </a:xfrm>
            <a:prstGeom prst="roundRect">
              <a:avLst/>
            </a:prstGeom>
            <a:solidFill>
              <a:schemeClr val="accent4">
                <a:lumMod val="20000"/>
                <a:lumOff val="80000"/>
              </a:schemeClr>
            </a:solidFill>
            <a:ln w="19050" cap="flat" cmpd="sng" algn="ctr">
              <a:solidFill>
                <a:srgbClr val="7030A0"/>
              </a:solidFill>
              <a:prstDash val="solid"/>
            </a:ln>
            <a:effectLst/>
          </p:spPr>
          <p:txBody>
            <a:bodyPr rtlCol="0" anchor="ctr"/>
            <a:lstStyle/>
            <a:p>
              <a:pPr algn="l"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Industrial-Academic Collaboration</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4" name="角丸四角形 23"/>
            <p:cNvSpPr/>
            <p:nvPr/>
          </p:nvSpPr>
          <p:spPr>
            <a:xfrm>
              <a:off x="2534735" y="4140251"/>
              <a:ext cx="2964376" cy="352585"/>
            </a:xfrm>
            <a:prstGeom prst="roundRect">
              <a:avLst/>
            </a:prstGeom>
            <a:solidFill>
              <a:schemeClr val="accent4">
                <a:lumMod val="20000"/>
                <a:lumOff val="80000"/>
              </a:schemeClr>
            </a:solidFill>
            <a:ln w="19050" cap="flat" cmpd="sng" algn="ctr">
              <a:solidFill>
                <a:srgbClr val="7030A0"/>
              </a:solidFill>
              <a:prstDash val="solid"/>
            </a:ln>
            <a:effectLst/>
          </p:spPr>
          <p:txBody>
            <a:bodyPr rtlCol="0" anchor="ctr"/>
            <a:lstStyle/>
            <a:p>
              <a:pPr algn="l" fontAlgn="auto">
                <a:spcBef>
                  <a:spcPts val="0"/>
                </a:spcBef>
                <a:spcAft>
                  <a:spcPts val="0"/>
                </a:spcAft>
                <a:defRPr/>
              </a:pPr>
              <a:r>
                <a:rPr lang="en-US" altLang="ja-JP" sz="1200" b="1" kern="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b="1" kern="0"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Research Promotion</a:t>
              </a:r>
              <a:endParaRPr lang="ja-JP" altLang="en-US" sz="1200" b="1" kern="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5" name="角丸四角形 24"/>
            <p:cNvSpPr/>
            <p:nvPr/>
          </p:nvSpPr>
          <p:spPr>
            <a:xfrm>
              <a:off x="2536412" y="5412446"/>
              <a:ext cx="2962140" cy="352585"/>
            </a:xfrm>
            <a:prstGeom prst="roundRect">
              <a:avLst/>
            </a:prstGeom>
            <a:solidFill>
              <a:schemeClr val="accent4">
                <a:lumMod val="20000"/>
                <a:lumOff val="80000"/>
              </a:schemeClr>
            </a:solidFill>
            <a:ln w="19050" cap="flat" cmpd="sng" algn="ctr">
              <a:solidFill>
                <a:srgbClr val="7030A0"/>
              </a:solidFill>
              <a:prstDash val="solid"/>
            </a:ln>
            <a:effectLst/>
          </p:spPr>
          <p:txBody>
            <a:bodyPr rtlCol="0" anchor="ctr"/>
            <a:lstStyle/>
            <a:p>
              <a:pPr algn="l"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Research Infrastructure</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6" name="角丸四角形 25"/>
            <p:cNvSpPr/>
            <p:nvPr/>
          </p:nvSpPr>
          <p:spPr>
            <a:xfrm>
              <a:off x="2540339" y="5836503"/>
              <a:ext cx="2956903" cy="352585"/>
            </a:xfrm>
            <a:prstGeom prst="roundRect">
              <a:avLst/>
            </a:prstGeom>
            <a:solidFill>
              <a:schemeClr val="accent4">
                <a:lumMod val="20000"/>
                <a:lumOff val="80000"/>
              </a:schemeClr>
            </a:solidFill>
            <a:ln w="19050" cap="flat" cmpd="sng" algn="ctr">
              <a:solidFill>
                <a:srgbClr val="7030A0"/>
              </a:solidFill>
              <a:prstDash val="solid"/>
            </a:ln>
            <a:effectLst/>
          </p:spPr>
          <p:txBody>
            <a:bodyPr rtlCol="0" anchor="ctr"/>
            <a:lstStyle/>
            <a:p>
              <a:pPr algn="l"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Clinical Research and Trials</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7" name="角丸四角形 26"/>
            <p:cNvSpPr/>
            <p:nvPr/>
          </p:nvSpPr>
          <p:spPr>
            <a:xfrm>
              <a:off x="2539559" y="4988388"/>
              <a:ext cx="2957943" cy="352585"/>
            </a:xfrm>
            <a:prstGeom prst="roundRect">
              <a:avLst/>
            </a:prstGeom>
            <a:solidFill>
              <a:schemeClr val="accent4">
                <a:lumMod val="20000"/>
                <a:lumOff val="80000"/>
              </a:schemeClr>
            </a:solidFill>
            <a:ln w="19050" cap="flat" cmpd="sng" algn="ctr">
              <a:solidFill>
                <a:srgbClr val="7030A0"/>
              </a:solidFill>
              <a:prstDash val="solid"/>
            </a:ln>
            <a:effectLst/>
          </p:spPr>
          <p:txBody>
            <a:bodyPr rtlCol="0" anchor="ctr"/>
            <a:lstStyle/>
            <a:p>
              <a:pPr algn="l"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International Affairs</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8" name="角丸四角形 27"/>
            <p:cNvSpPr/>
            <p:nvPr/>
          </p:nvSpPr>
          <p:spPr>
            <a:xfrm>
              <a:off x="2499170" y="3690239"/>
              <a:ext cx="2986050" cy="352585"/>
            </a:xfrm>
            <a:prstGeom prst="roundRect">
              <a:avLst/>
            </a:prstGeom>
            <a:solidFill>
              <a:srgbClr val="9BBB59">
                <a:lumMod val="20000"/>
                <a:lumOff val="80000"/>
              </a:srgbClr>
            </a:solidFill>
            <a:ln w="19050" cap="flat" cmpd="sng" algn="ctr">
              <a:solidFill>
                <a:srgbClr val="9BBB59">
                  <a:lumMod val="50000"/>
                </a:srgbClr>
              </a:solidFill>
              <a:prstDash val="solid"/>
            </a:ln>
            <a:effectLst/>
          </p:spPr>
          <p:txBody>
            <a:bodyPr rtlCol="0" anchor="ctr"/>
            <a:lstStyle/>
            <a:p>
              <a:pPr algn="l" defTabSz="914149"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Intellectual Property</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9" name="角丸四角形 28"/>
            <p:cNvSpPr/>
            <p:nvPr/>
          </p:nvSpPr>
          <p:spPr>
            <a:xfrm>
              <a:off x="2503550" y="3217627"/>
              <a:ext cx="2994395" cy="386698"/>
            </a:xfrm>
            <a:prstGeom prst="roundRect">
              <a:avLst/>
            </a:prstGeom>
            <a:solidFill>
              <a:srgbClr val="9BBB59">
                <a:lumMod val="20000"/>
                <a:lumOff val="80000"/>
              </a:srgbClr>
            </a:solidFill>
            <a:ln w="19050" cap="flat" cmpd="sng" algn="ctr">
              <a:solidFill>
                <a:srgbClr val="9BBB59">
                  <a:lumMod val="50000"/>
                </a:srgbClr>
              </a:solidFill>
              <a:prstDash val="solid"/>
            </a:ln>
            <a:effectLst/>
          </p:spPr>
          <p:txBody>
            <a:bodyPr rtlCol="0" anchor="ctr"/>
            <a:lstStyle/>
            <a:p>
              <a:pPr algn="l" defTabSz="914149"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Research Integrity and Legal Affairs</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0" name="角丸四角形 29"/>
            <p:cNvSpPr/>
            <p:nvPr/>
          </p:nvSpPr>
          <p:spPr>
            <a:xfrm>
              <a:off x="2535888" y="6260561"/>
              <a:ext cx="2962830" cy="352585"/>
            </a:xfrm>
            <a:prstGeom prst="roundRect">
              <a:avLst/>
            </a:prstGeom>
            <a:solidFill>
              <a:schemeClr val="accent4">
                <a:lumMod val="20000"/>
                <a:lumOff val="80000"/>
              </a:schemeClr>
            </a:solidFill>
            <a:ln w="19050" cap="flat" cmpd="sng" algn="ctr">
              <a:solidFill>
                <a:srgbClr val="7030A0"/>
              </a:solidFill>
              <a:prstDash val="solid"/>
            </a:ln>
            <a:effectLst/>
          </p:spPr>
          <p:txBody>
            <a:bodyPr rtlCol="0" anchor="ctr"/>
            <a:lstStyle/>
            <a:p>
              <a:pPr algn="l" defTabSz="914149"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Innovative Drug Discovery and Development </a:t>
              </a:r>
              <a:r>
                <a:rPr lang="ja-JP" altLang="en-US"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1" name="角丸四角形 30"/>
            <p:cNvSpPr/>
            <p:nvPr/>
          </p:nvSpPr>
          <p:spPr>
            <a:xfrm>
              <a:off x="2504097" y="2789295"/>
              <a:ext cx="2994395" cy="352585"/>
            </a:xfrm>
            <a:prstGeom prst="roundRect">
              <a:avLst/>
            </a:prstGeom>
            <a:solidFill>
              <a:srgbClr val="4F81BD">
                <a:lumMod val="20000"/>
                <a:lumOff val="80000"/>
              </a:srgbClr>
            </a:solidFill>
            <a:ln w="19050" cap="flat" cmpd="sng" algn="ctr">
              <a:solidFill>
                <a:srgbClr val="4F81BD">
                  <a:lumMod val="75000"/>
                </a:srgbClr>
              </a:solidFill>
              <a:prstDash val="solid"/>
            </a:ln>
            <a:effectLst/>
          </p:spPr>
          <p:txBody>
            <a:bodyPr rtlCol="0" anchor="ctr"/>
            <a:lstStyle/>
            <a:p>
              <a:pPr algn="l" fontAlgn="auto">
                <a:spcBef>
                  <a:spcPts val="0"/>
                </a:spcBef>
                <a:spcAft>
                  <a:spcPts val="0"/>
                </a:spcAft>
                <a:defRPr/>
              </a:pPr>
              <a:r>
                <a:rPr lang="en-US" altLang="ja-JP"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a:t>
              </a: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Financial Affairs</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2" name="角丸四角形 31"/>
            <p:cNvSpPr/>
            <p:nvPr/>
          </p:nvSpPr>
          <p:spPr>
            <a:xfrm>
              <a:off x="2502435" y="1949310"/>
              <a:ext cx="2996626" cy="352585"/>
            </a:xfrm>
            <a:prstGeom prst="roundRect">
              <a:avLst/>
            </a:prstGeom>
            <a:solidFill>
              <a:srgbClr val="4F81BD">
                <a:lumMod val="20000"/>
                <a:lumOff val="80000"/>
              </a:srgbClr>
            </a:solidFill>
            <a:ln w="19050" cap="flat" cmpd="sng" algn="ctr">
              <a:solidFill>
                <a:srgbClr val="4F81BD">
                  <a:lumMod val="75000"/>
                </a:srgbClr>
              </a:solidFill>
              <a:prstDash val="solid"/>
            </a:ln>
            <a:effectLst/>
          </p:spPr>
          <p:txBody>
            <a:bodyPr rtlCol="0" anchor="ctr"/>
            <a:lstStyle/>
            <a:p>
              <a:pPr algn="l" fontAlgn="auto">
                <a:spcBef>
                  <a:spcPts val="0"/>
                </a:spcBef>
                <a:spcAft>
                  <a:spcPts val="0"/>
                </a:spcAft>
                <a:defRPr/>
              </a:pP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Department of Planning and Management</a:t>
              </a:r>
            </a:p>
          </p:txBody>
        </p:sp>
        <p:sp>
          <p:nvSpPr>
            <p:cNvPr id="33" name="角丸四角形 32"/>
            <p:cNvSpPr/>
            <p:nvPr/>
          </p:nvSpPr>
          <p:spPr>
            <a:xfrm>
              <a:off x="1520619" y="3239283"/>
              <a:ext cx="432494" cy="941994"/>
            </a:xfrm>
            <a:prstGeom prst="roundRect">
              <a:avLst/>
            </a:prstGeom>
            <a:solidFill>
              <a:srgbClr val="FFCCFF"/>
            </a:solidFill>
            <a:ln w="19050" cap="flat" cmpd="sng" algn="ctr">
              <a:solidFill>
                <a:srgbClr val="C00000"/>
              </a:solidFill>
              <a:prstDash val="solid"/>
            </a:ln>
            <a:effectLst/>
          </p:spPr>
          <p:txBody>
            <a:bodyPr vert="vert270" rtlCol="0" anchor="ctr"/>
            <a:lstStyle/>
            <a:p>
              <a:pPr fontAlgn="auto">
                <a:spcBef>
                  <a:spcPts val="0"/>
                </a:spcBef>
                <a:spcAft>
                  <a:spcPts val="0"/>
                </a:spcAft>
                <a:defRPr/>
              </a:pPr>
              <a:r>
                <a:rPr lang="en-US" altLang="ja-JP" sz="14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Executive</a:t>
              </a:r>
            </a:p>
            <a:p>
              <a:pPr fontAlgn="auto">
                <a:spcBef>
                  <a:spcPts val="0"/>
                </a:spcBef>
                <a:spcAft>
                  <a:spcPts val="0"/>
                </a:spcAft>
                <a:defRPr/>
              </a:pPr>
              <a:r>
                <a:rPr lang="en-US" altLang="ja-JP" sz="14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Director</a:t>
              </a:r>
              <a:endParaRPr lang="ja-JP" altLang="en-US" sz="14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4" name="角丸四角形 33"/>
            <p:cNvSpPr/>
            <p:nvPr/>
          </p:nvSpPr>
          <p:spPr>
            <a:xfrm>
              <a:off x="1150103" y="4768739"/>
              <a:ext cx="370516" cy="1999242"/>
            </a:xfrm>
            <a:prstGeom prst="roundRect">
              <a:avLst>
                <a:gd name="adj" fmla="val 0"/>
              </a:avLst>
            </a:prstGeom>
            <a:solidFill>
              <a:schemeClr val="bg1"/>
            </a:solidFill>
            <a:ln w="19050" cap="flat" cmpd="sng" algn="ctr">
              <a:solidFill>
                <a:schemeClr val="tx1"/>
              </a:solidFill>
              <a:prstDash val="solid"/>
            </a:ln>
            <a:effectLst/>
          </p:spPr>
          <p:txBody>
            <a:bodyPr vert="vert270" rtlCol="0" anchor="ctr"/>
            <a:lstStyle/>
            <a:p>
              <a:pPr fontAlgn="auto">
                <a:spcBef>
                  <a:spcPts val="0"/>
                </a:spcBef>
                <a:spcAft>
                  <a:spcPts val="0"/>
                </a:spcAft>
                <a:defRPr/>
              </a:pPr>
              <a:r>
                <a:rPr lang="ja-JP" altLang="en-US" sz="16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Advisory Board</a:t>
              </a:r>
              <a:endParaRPr lang="ja-JP" altLang="en-US" sz="16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5" name="角丸四角形 34"/>
            <p:cNvSpPr/>
            <p:nvPr/>
          </p:nvSpPr>
          <p:spPr>
            <a:xfrm>
              <a:off x="452299" y="4564331"/>
              <a:ext cx="420557" cy="2209257"/>
            </a:xfrm>
            <a:prstGeom prst="roundRect">
              <a:avLst>
                <a:gd name="adj" fmla="val 13242"/>
              </a:avLst>
            </a:prstGeom>
            <a:solidFill>
              <a:schemeClr val="bg1"/>
            </a:solidFill>
            <a:ln w="19050" cap="flat" cmpd="sng" algn="ctr">
              <a:solidFill>
                <a:schemeClr val="tx1"/>
              </a:solidFill>
              <a:prstDash val="solid"/>
            </a:ln>
            <a:effectLst/>
          </p:spPr>
          <p:txBody>
            <a:bodyPr vert="vert270" rtlCol="0" anchor="ctr"/>
            <a:lstStyle/>
            <a:p>
              <a:pPr defTabSz="914149" fontAlgn="auto">
                <a:spcBef>
                  <a:spcPts val="0"/>
                </a:spcBef>
                <a:spcAft>
                  <a:spcPts val="0"/>
                </a:spcAft>
                <a:defRPr/>
              </a:pP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Council of </a:t>
              </a:r>
            </a:p>
            <a:p>
              <a:pPr defTabSz="914149" fontAlgn="auto">
                <a:spcBef>
                  <a:spcPts val="0"/>
                </a:spcBef>
                <a:spcAft>
                  <a:spcPts val="0"/>
                </a:spcAft>
                <a:defRPr/>
              </a:pPr>
              <a:r>
                <a:rPr lang="en-US" altLang="ja-JP"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Research and Management</a:t>
              </a:r>
              <a:r>
                <a:rPr lang="ja-JP" altLang="en-US" sz="12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lang="ja-JP" altLang="en-US" sz="12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36" name="直線コネクタ 35"/>
            <p:cNvCxnSpPr>
              <a:stCxn id="15" idx="2"/>
            </p:cNvCxnSpPr>
            <p:nvPr/>
          </p:nvCxnSpPr>
          <p:spPr>
            <a:xfrm>
              <a:off x="1128015" y="2030631"/>
              <a:ext cx="0" cy="1350860"/>
            </a:xfrm>
            <a:prstGeom prst="line">
              <a:avLst/>
            </a:prstGeom>
            <a:noFill/>
            <a:ln w="25400" cap="flat" cmpd="sng" algn="ctr">
              <a:solidFill>
                <a:sysClr val="windowText" lastClr="000000"/>
              </a:solidFill>
              <a:prstDash val="solid"/>
            </a:ln>
            <a:effectLst/>
          </p:spPr>
        </p:cxnSp>
        <p:cxnSp>
          <p:nvCxnSpPr>
            <p:cNvPr id="37" name="直線コネクタ 36"/>
            <p:cNvCxnSpPr/>
            <p:nvPr/>
          </p:nvCxnSpPr>
          <p:spPr>
            <a:xfrm>
              <a:off x="720300" y="3378418"/>
              <a:ext cx="407716" cy="0"/>
            </a:xfrm>
            <a:prstGeom prst="line">
              <a:avLst/>
            </a:prstGeom>
            <a:noFill/>
            <a:ln w="25400" cap="flat" cmpd="sng" algn="ctr">
              <a:solidFill>
                <a:sysClr val="windowText" lastClr="000000"/>
              </a:solidFill>
              <a:prstDash val="solid"/>
            </a:ln>
            <a:effectLst/>
          </p:spPr>
        </p:cxnSp>
        <p:cxnSp>
          <p:nvCxnSpPr>
            <p:cNvPr id="38" name="直線コネクタ 37"/>
            <p:cNvCxnSpPr/>
            <p:nvPr/>
          </p:nvCxnSpPr>
          <p:spPr>
            <a:xfrm>
              <a:off x="720298" y="4063434"/>
              <a:ext cx="628180" cy="0"/>
            </a:xfrm>
            <a:prstGeom prst="line">
              <a:avLst/>
            </a:prstGeom>
            <a:noFill/>
            <a:ln w="25400" cap="flat" cmpd="sng" algn="ctr">
              <a:solidFill>
                <a:sysClr val="windowText" lastClr="000000"/>
              </a:solidFill>
              <a:prstDash val="solid"/>
            </a:ln>
            <a:effectLst/>
          </p:spPr>
        </p:cxnSp>
        <p:cxnSp>
          <p:nvCxnSpPr>
            <p:cNvPr id="39" name="直線コネクタ 38"/>
            <p:cNvCxnSpPr>
              <a:endCxn id="34" idx="0"/>
            </p:cNvCxnSpPr>
            <p:nvPr/>
          </p:nvCxnSpPr>
          <p:spPr>
            <a:xfrm>
              <a:off x="1335373" y="4063436"/>
              <a:ext cx="1" cy="705305"/>
            </a:xfrm>
            <a:prstGeom prst="line">
              <a:avLst/>
            </a:prstGeom>
            <a:noFill/>
            <a:ln w="25400" cap="flat" cmpd="sng" algn="ctr">
              <a:solidFill>
                <a:sysClr val="windowText" lastClr="000000"/>
              </a:solidFill>
              <a:prstDash val="solid"/>
            </a:ln>
            <a:effectLst/>
          </p:spPr>
        </p:cxnSp>
        <p:sp>
          <p:nvSpPr>
            <p:cNvPr id="40" name="角丸四角形 39"/>
            <p:cNvSpPr/>
            <p:nvPr/>
          </p:nvSpPr>
          <p:spPr>
            <a:xfrm>
              <a:off x="495478" y="3035910"/>
              <a:ext cx="332030" cy="1361944"/>
            </a:xfrm>
            <a:prstGeom prst="roundRect">
              <a:avLst/>
            </a:prstGeom>
            <a:solidFill>
              <a:srgbClr val="FFCCFF"/>
            </a:solidFill>
            <a:ln w="19050" cap="flat" cmpd="sng" algn="ctr">
              <a:solidFill>
                <a:srgbClr val="C00000"/>
              </a:solidFill>
              <a:prstDash val="solid"/>
            </a:ln>
            <a:effectLst/>
          </p:spPr>
          <p:txBody>
            <a:bodyPr vert="vert270" rtlCol="0" anchor="ctr"/>
            <a:lstStyle/>
            <a:p>
              <a:pPr fontAlgn="auto">
                <a:spcBef>
                  <a:spcPts val="0"/>
                </a:spcBef>
                <a:spcAft>
                  <a:spcPts val="0"/>
                </a:spcAft>
                <a:defRPr/>
              </a:pPr>
              <a:r>
                <a:rPr lang="en-US" altLang="ja-JP" sz="1400" kern="0" dirty="0" smtClea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President</a:t>
              </a:r>
              <a:endParaRPr lang="ja-JP" altLang="en-US" sz="14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1" name="角丸四角形 40"/>
            <p:cNvSpPr/>
            <p:nvPr/>
          </p:nvSpPr>
          <p:spPr>
            <a:xfrm>
              <a:off x="1507627" y="1228953"/>
              <a:ext cx="332029" cy="805121"/>
            </a:xfrm>
            <a:prstGeom prst="roundRect">
              <a:avLst/>
            </a:prstGeom>
            <a:solidFill>
              <a:schemeClr val="bg1"/>
            </a:solidFill>
            <a:ln w="19050" cap="flat" cmpd="sng" algn="ctr">
              <a:solidFill>
                <a:schemeClr val="tx1"/>
              </a:solidFill>
              <a:prstDash val="solid"/>
            </a:ln>
            <a:effectLst/>
          </p:spPr>
          <p:txBody>
            <a:bodyPr vert="vert270" rtlCol="0" anchor="ctr"/>
            <a:lstStyle/>
            <a:p>
              <a:pPr fontAlgn="auto">
                <a:spcBef>
                  <a:spcPts val="0"/>
                </a:spcBef>
                <a:spcAft>
                  <a:spcPts val="0"/>
                </a:spcAft>
                <a:defRPr/>
              </a:pPr>
              <a:r>
                <a:rPr lang="en-US" altLang="ja-JP" sz="1600"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Auditor</a:t>
              </a:r>
            </a:p>
          </p:txBody>
        </p:sp>
        <p:sp>
          <p:nvSpPr>
            <p:cNvPr id="42" name="角丸四角形 41"/>
            <p:cNvSpPr/>
            <p:nvPr/>
          </p:nvSpPr>
          <p:spPr>
            <a:xfrm>
              <a:off x="7817600" y="1331424"/>
              <a:ext cx="1560173" cy="5398977"/>
            </a:xfrm>
            <a:prstGeom prst="roundRect">
              <a:avLst>
                <a:gd name="adj" fmla="val 4901"/>
              </a:avLst>
            </a:prstGeom>
            <a:solidFill>
              <a:srgbClr val="FFFF99">
                <a:alpha val="60000"/>
              </a:srgbClr>
            </a:solidFill>
            <a:ln>
              <a:solidFill>
                <a:srgbClr val="FFC000">
                  <a:alpha val="6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49" fontAlgn="auto">
                <a:spcBef>
                  <a:spcPts val="0"/>
                </a:spcBef>
                <a:spcAft>
                  <a:spcPts val="0"/>
                </a:spcAft>
              </a:pPr>
              <a:endParaRPr lang="ja-JP" altLang="en-US" sz="1800" dirty="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3" name="角丸四角形 42"/>
            <p:cNvSpPr/>
            <p:nvPr/>
          </p:nvSpPr>
          <p:spPr>
            <a:xfrm>
              <a:off x="6599661" y="1348050"/>
              <a:ext cx="960335" cy="5398977"/>
            </a:xfrm>
            <a:prstGeom prst="roundRect">
              <a:avLst>
                <a:gd name="adj" fmla="val 9847"/>
              </a:avLst>
            </a:prstGeom>
            <a:solidFill>
              <a:srgbClr val="FFC000">
                <a:alpha val="4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49" fontAlgn="auto">
                <a:spcBef>
                  <a:spcPts val="0"/>
                </a:spcBef>
                <a:spcAft>
                  <a:spcPts val="0"/>
                </a:spcAft>
              </a:pPr>
              <a:endParaRPr lang="ja-JP" altLang="en-US" sz="180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4" name="テキスト ボックス 43"/>
            <p:cNvSpPr txBox="1"/>
            <p:nvPr/>
          </p:nvSpPr>
          <p:spPr>
            <a:xfrm>
              <a:off x="6576972" y="3341731"/>
              <a:ext cx="1011277" cy="430887"/>
            </a:xfrm>
            <a:prstGeom prst="rect">
              <a:avLst/>
            </a:prstGeom>
            <a:noFill/>
          </p:spPr>
          <p:txBody>
            <a:bodyPr wrap="square" rtlCol="0">
              <a:spAutoFit/>
            </a:bodyPr>
            <a:lstStyle/>
            <a:p>
              <a:pPr defTabSz="914149" fontAlgn="auto">
                <a:spcBef>
                  <a:spcPts val="0"/>
                </a:spcBef>
                <a:spcAft>
                  <a:spcPts val="0"/>
                </a:spcAft>
              </a:pPr>
              <a:r>
                <a:rPr lang="en-US" altLang="ja-JP" sz="11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Permanent Staff</a:t>
              </a:r>
              <a:endParaRPr lang="ja-JP" altLang="en-US" sz="11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5" name="テキスト ボックス 44"/>
            <p:cNvSpPr txBox="1"/>
            <p:nvPr/>
          </p:nvSpPr>
          <p:spPr>
            <a:xfrm>
              <a:off x="7559996" y="3365644"/>
              <a:ext cx="2068598" cy="276999"/>
            </a:xfrm>
            <a:prstGeom prst="rect">
              <a:avLst/>
            </a:prstGeom>
            <a:noFill/>
          </p:spPr>
          <p:txBody>
            <a:bodyPr wrap="square" rtlCol="0">
              <a:spAutoFit/>
            </a:bodyPr>
            <a:lstStyle/>
            <a:p>
              <a:pPr defTabSz="914149" fontAlgn="auto">
                <a:spcBef>
                  <a:spcPts val="0"/>
                </a:spcBef>
                <a:spcAft>
                  <a:spcPts val="0"/>
                </a:spcAft>
              </a:pPr>
              <a:r>
                <a:rPr lang="en-US" altLang="ja-JP" sz="12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Fixed-term Staff</a:t>
              </a:r>
              <a:endParaRPr lang="ja-JP" altLang="en-US" sz="10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6" name="テキスト ボックス 45"/>
            <p:cNvSpPr txBox="1"/>
            <p:nvPr/>
          </p:nvSpPr>
          <p:spPr>
            <a:xfrm>
              <a:off x="6810599" y="4160495"/>
              <a:ext cx="569388" cy="369332"/>
            </a:xfrm>
            <a:prstGeom prst="rect">
              <a:avLst/>
            </a:prstGeom>
            <a:noFill/>
          </p:spPr>
          <p:txBody>
            <a:bodyPr wrap="none" rtlCol="0">
              <a:spAutoFit/>
            </a:bodyPr>
            <a:lstStyle/>
            <a:p>
              <a:pPr defTabSz="914149" fontAlgn="auto">
                <a:spcBef>
                  <a:spcPts val="0"/>
                </a:spcBef>
                <a:spcAft>
                  <a:spcPts val="0"/>
                </a:spcAft>
              </a:pPr>
              <a:r>
                <a:rPr lang="en-US" altLang="ja-JP"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102</a:t>
              </a:r>
              <a:endParaRPr lang="ja-JP" altLang="en-US" sz="18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7" name="テキスト ボックス 46"/>
            <p:cNvSpPr txBox="1"/>
            <p:nvPr/>
          </p:nvSpPr>
          <p:spPr>
            <a:xfrm>
              <a:off x="7891750" y="4158916"/>
              <a:ext cx="1428596" cy="369332"/>
            </a:xfrm>
            <a:prstGeom prst="rect">
              <a:avLst/>
            </a:prstGeom>
            <a:noFill/>
          </p:spPr>
          <p:txBody>
            <a:bodyPr wrap="none" rtlCol="0">
              <a:spAutoFit/>
            </a:bodyPr>
            <a:lstStyle/>
            <a:p>
              <a:pPr defTabSz="914149" fontAlgn="auto">
                <a:spcBef>
                  <a:spcPts val="0"/>
                </a:spcBef>
                <a:spcAft>
                  <a:spcPts val="0"/>
                </a:spcAft>
              </a:pPr>
              <a:r>
                <a:rPr lang="en-US" altLang="ja-JP"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Approx. 200</a:t>
              </a:r>
              <a:endParaRPr lang="ja-JP" altLang="en-US" sz="1800" baseline="300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48" name="直線コネクタ 47"/>
            <p:cNvCxnSpPr>
              <a:stCxn id="40" idx="2"/>
              <a:endCxn id="40" idx="2"/>
            </p:cNvCxnSpPr>
            <p:nvPr/>
          </p:nvCxnSpPr>
          <p:spPr>
            <a:xfrm>
              <a:off x="661487" y="4397854"/>
              <a:ext cx="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9" name="Picture 2"/>
          <p:cNvPicPr>
            <a:picLocks noChangeAspect="1" noChangeArrowheads="1"/>
          </p:cNvPicPr>
          <p:nvPr/>
        </p:nvPicPr>
        <p:blipFill>
          <a:blip r:embed="rId3" cstate="print"/>
          <a:srcRect/>
          <a:stretch>
            <a:fillRect/>
          </a:stretch>
        </p:blipFill>
        <p:spPr bwMode="auto">
          <a:xfrm>
            <a:off x="9159226" y="3643"/>
            <a:ext cx="739340" cy="735557"/>
          </a:xfrm>
          <a:prstGeom prst="rect">
            <a:avLst/>
          </a:prstGeom>
          <a:noFill/>
          <a:ln w="9525">
            <a:noFill/>
            <a:miter lim="800000"/>
            <a:headEnd/>
            <a:tailEnd/>
          </a:ln>
        </p:spPr>
      </p:pic>
      <p:cxnSp>
        <p:nvCxnSpPr>
          <p:cNvPr id="50" name="直線コネクタ 49"/>
          <p:cNvCxnSpPr/>
          <p:nvPr/>
        </p:nvCxnSpPr>
        <p:spPr bwMode="auto">
          <a:xfrm>
            <a:off x="246935" y="245059"/>
            <a:ext cx="0" cy="358775"/>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bwMode="auto">
          <a:xfrm>
            <a:off x="215185" y="602247"/>
            <a:ext cx="8944041" cy="5690"/>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rot="16200000">
            <a:off x="5281774" y="1814210"/>
            <a:ext cx="1192569" cy="490146"/>
          </a:xfrm>
          <a:prstGeom prst="roundRect">
            <a:avLst/>
          </a:prstGeom>
          <a:solidFill>
            <a:srgbClr val="DCE6F2"/>
          </a:solidFill>
          <a:ln w="19050" cap="flat" cmpd="sng" algn="ctr">
            <a:solidFill>
              <a:srgbClr val="376092"/>
            </a:solidFill>
            <a:prstDash val="solid"/>
          </a:ln>
          <a:effectLst/>
        </p:spPr>
        <p:txBody>
          <a:bodyPr rtlCol="0" anchor="ctr"/>
          <a:lstStyle/>
          <a:p>
            <a:pPr fontAlgn="auto">
              <a:spcBef>
                <a:spcPts val="0"/>
              </a:spcBef>
              <a:spcAft>
                <a:spcPts val="0"/>
              </a:spcAft>
              <a:defRPr/>
            </a:pPr>
            <a:r>
              <a:rPr lang="en-US" altLang="ja-JP" sz="1200" b="1"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Management Section</a:t>
            </a:r>
          </a:p>
        </p:txBody>
      </p:sp>
      <p:sp>
        <p:nvSpPr>
          <p:cNvPr id="53" name="角丸四角形 52"/>
          <p:cNvSpPr/>
          <p:nvPr/>
        </p:nvSpPr>
        <p:spPr>
          <a:xfrm rot="16200000">
            <a:off x="5465461" y="2898841"/>
            <a:ext cx="825197" cy="490145"/>
          </a:xfrm>
          <a:prstGeom prst="roundRect">
            <a:avLst/>
          </a:prstGeom>
          <a:solidFill>
            <a:srgbClr val="9BBB59">
              <a:lumMod val="20000"/>
              <a:lumOff val="80000"/>
            </a:srgbClr>
          </a:solidFill>
          <a:ln w="19050" cap="flat" cmpd="sng" algn="ctr">
            <a:solidFill>
              <a:srgbClr val="9BBB59">
                <a:lumMod val="50000"/>
              </a:srgbClr>
            </a:solidFill>
            <a:prstDash val="solid"/>
          </a:ln>
          <a:effectLst/>
        </p:spPr>
        <p:txBody>
          <a:bodyPr rtlCol="0" anchor="ctr"/>
          <a:lstStyle/>
          <a:p>
            <a:pPr algn="l" defTabSz="914149" fontAlgn="auto">
              <a:spcBef>
                <a:spcPts val="0"/>
              </a:spcBef>
              <a:spcAft>
                <a:spcPts val="0"/>
              </a:spcAft>
              <a:defRPr/>
            </a:pPr>
            <a:r>
              <a:rPr lang="en-US" altLang="ja-JP" sz="1200" b="1"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Support </a:t>
            </a:r>
          </a:p>
          <a:p>
            <a:pPr algn="l" defTabSz="914149" fontAlgn="auto">
              <a:spcBef>
                <a:spcPts val="0"/>
              </a:spcBef>
              <a:spcAft>
                <a:spcPts val="0"/>
              </a:spcAft>
              <a:defRPr/>
            </a:pPr>
            <a:r>
              <a:rPr lang="en-US" altLang="ja-JP" sz="1200" b="1"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Section</a:t>
            </a:r>
          </a:p>
        </p:txBody>
      </p:sp>
      <p:sp>
        <p:nvSpPr>
          <p:cNvPr id="54" name="角丸四角形 53"/>
          <p:cNvSpPr/>
          <p:nvPr/>
        </p:nvSpPr>
        <p:spPr>
          <a:xfrm rot="16200000">
            <a:off x="4651411" y="4655113"/>
            <a:ext cx="2472895" cy="470548"/>
          </a:xfrm>
          <a:prstGeom prst="roundRect">
            <a:avLst/>
          </a:prstGeom>
          <a:solidFill>
            <a:schemeClr val="accent4">
              <a:lumMod val="20000"/>
              <a:lumOff val="80000"/>
            </a:schemeClr>
          </a:solidFill>
          <a:ln w="19050" cap="flat" cmpd="sng" algn="ctr">
            <a:solidFill>
              <a:srgbClr val="7030A0"/>
            </a:solidFill>
            <a:prstDash val="solid"/>
          </a:ln>
          <a:effectLst/>
        </p:spPr>
        <p:txBody>
          <a:bodyPr rtlCol="0" anchor="ctr"/>
          <a:lstStyle/>
          <a:p>
            <a:pPr fontAlgn="auto">
              <a:spcBef>
                <a:spcPts val="0"/>
              </a:spcBef>
              <a:spcAft>
                <a:spcPts val="0"/>
              </a:spcAft>
              <a:defRPr/>
            </a:pPr>
            <a:r>
              <a:rPr lang="en-US" altLang="ja-JP" sz="1200" b="1" kern="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rPr>
              <a:t>Project Section</a:t>
            </a:r>
            <a:endParaRPr lang="en-US" altLang="ja-JP" sz="1200" b="1" kern="0" dirty="0">
              <a:solidFill>
                <a:sysClr val="windowText" lastClr="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843009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山形 4"/>
          <p:cNvSpPr/>
          <p:nvPr/>
        </p:nvSpPr>
        <p:spPr>
          <a:xfrm>
            <a:off x="356617" y="1155014"/>
            <a:ext cx="2011680" cy="585216"/>
          </a:xfrm>
          <a:prstGeom prst="chevron">
            <a:avLst/>
          </a:prstGeom>
          <a:solidFill>
            <a:srgbClr val="CCE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71037" tIns="85519" rIns="171037" bIns="85519" rtlCol="0" anchor="ctr"/>
          <a:lstStyle/>
          <a:p>
            <a:pPr fontAlgn="auto">
              <a:spcBef>
                <a:spcPts val="0"/>
              </a:spcBef>
              <a:spcAft>
                <a:spcPts val="0"/>
              </a:spcAft>
            </a:pPr>
            <a:endParaRPr lang="ja-JP" altLang="en-US" sz="16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 name="テキスト ボックス 5"/>
          <p:cNvSpPr txBox="1"/>
          <p:nvPr/>
        </p:nvSpPr>
        <p:spPr>
          <a:xfrm>
            <a:off x="582499" y="1271612"/>
            <a:ext cx="1636776" cy="338554"/>
          </a:xfrm>
          <a:prstGeom prst="rect">
            <a:avLst/>
          </a:prstGeom>
          <a:noFill/>
        </p:spPr>
        <p:txBody>
          <a:bodyPr wrap="square" rtlCol="0">
            <a:spAutoFit/>
          </a:bodyPr>
          <a:lstStyle/>
          <a:p>
            <a:pPr algn="l" fontAlgn="auto">
              <a:spcBef>
                <a:spcPts val="0"/>
              </a:spcBef>
              <a:spcAft>
                <a:spcPts val="0"/>
              </a:spcAft>
            </a:pPr>
            <a:r>
              <a:rPr lang="en-US" altLang="ja-JP" sz="16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Basic Research</a:t>
            </a:r>
            <a:endParaRPr lang="ja-JP" altLang="en-US" sz="16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 name="山形 6"/>
          <p:cNvSpPr/>
          <p:nvPr/>
        </p:nvSpPr>
        <p:spPr>
          <a:xfrm>
            <a:off x="2142531" y="1155014"/>
            <a:ext cx="2011680" cy="585216"/>
          </a:xfrm>
          <a:prstGeom prst="chevron">
            <a:avLst/>
          </a:prstGeom>
          <a:solidFill>
            <a:srgbClr val="CCE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71037" tIns="85519" rIns="171037" bIns="85519" rtlCol="0" anchor="ctr"/>
          <a:lstStyle/>
          <a:p>
            <a:pPr fontAlgn="auto">
              <a:spcBef>
                <a:spcPts val="0"/>
              </a:spcBef>
              <a:spcAft>
                <a:spcPts val="0"/>
              </a:spcAft>
            </a:pPr>
            <a:endParaRPr lang="ja-JP" altLang="en-US" sz="16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 name="山形 7"/>
          <p:cNvSpPr/>
          <p:nvPr/>
        </p:nvSpPr>
        <p:spPr>
          <a:xfrm>
            <a:off x="3928445" y="1163193"/>
            <a:ext cx="2011680" cy="585216"/>
          </a:xfrm>
          <a:prstGeom prst="chevron">
            <a:avLst/>
          </a:prstGeom>
          <a:solidFill>
            <a:srgbClr val="CCE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71037" tIns="85519" rIns="171037" bIns="85519" rtlCol="0" anchor="ctr"/>
          <a:lstStyle/>
          <a:p>
            <a:pPr fontAlgn="auto">
              <a:spcBef>
                <a:spcPts val="0"/>
              </a:spcBef>
              <a:spcAft>
                <a:spcPts val="0"/>
              </a:spcAft>
            </a:pPr>
            <a:endParaRPr lang="ja-JP" altLang="en-US" sz="16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 name="山形 8"/>
          <p:cNvSpPr/>
          <p:nvPr/>
        </p:nvSpPr>
        <p:spPr>
          <a:xfrm>
            <a:off x="5723951" y="1163193"/>
            <a:ext cx="2011680" cy="585216"/>
          </a:xfrm>
          <a:prstGeom prst="chevron">
            <a:avLst/>
          </a:prstGeom>
          <a:solidFill>
            <a:srgbClr val="CCE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71037" tIns="85519" rIns="171037" bIns="85519" rtlCol="0" anchor="ctr"/>
          <a:lstStyle/>
          <a:p>
            <a:pPr fontAlgn="auto">
              <a:spcBef>
                <a:spcPts val="0"/>
              </a:spcBef>
              <a:spcAft>
                <a:spcPts val="0"/>
              </a:spcAft>
            </a:pPr>
            <a:endParaRPr lang="ja-JP" altLang="en-US" sz="16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0" name="山形 9"/>
          <p:cNvSpPr/>
          <p:nvPr/>
        </p:nvSpPr>
        <p:spPr>
          <a:xfrm>
            <a:off x="7500273" y="1157014"/>
            <a:ext cx="2011680" cy="585216"/>
          </a:xfrm>
          <a:prstGeom prst="chevron">
            <a:avLst/>
          </a:prstGeom>
          <a:solidFill>
            <a:srgbClr val="CCE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71037" tIns="85519" rIns="171037" bIns="85519" rtlCol="0" anchor="ctr"/>
          <a:lstStyle/>
          <a:p>
            <a:pPr fontAlgn="auto">
              <a:spcBef>
                <a:spcPts val="0"/>
              </a:spcBef>
              <a:spcAft>
                <a:spcPts val="0"/>
              </a:spcAft>
            </a:pPr>
            <a:endParaRPr lang="ja-JP" altLang="en-US" sz="16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1" name="テキスト ボックス 10"/>
          <p:cNvSpPr txBox="1"/>
          <p:nvPr/>
        </p:nvSpPr>
        <p:spPr>
          <a:xfrm>
            <a:off x="2424257" y="1148502"/>
            <a:ext cx="1504188" cy="584775"/>
          </a:xfrm>
          <a:prstGeom prst="rect">
            <a:avLst/>
          </a:prstGeom>
          <a:noFill/>
        </p:spPr>
        <p:txBody>
          <a:bodyPr wrap="square" rtlCol="0">
            <a:spAutoFit/>
          </a:bodyPr>
          <a:lstStyle/>
          <a:p>
            <a:pPr algn="l" fontAlgn="auto">
              <a:spcBef>
                <a:spcPts val="0"/>
              </a:spcBef>
              <a:spcAft>
                <a:spcPts val="0"/>
              </a:spcAft>
            </a:pPr>
            <a:r>
              <a:rPr lang="en-US" altLang="ja-JP" sz="16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Application </a:t>
            </a:r>
          </a:p>
          <a:p>
            <a:pPr algn="l" fontAlgn="auto">
              <a:spcBef>
                <a:spcPts val="0"/>
              </a:spcBef>
              <a:spcAft>
                <a:spcPts val="0"/>
              </a:spcAft>
            </a:pPr>
            <a:r>
              <a:rPr lang="en-US" altLang="ja-JP" sz="16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Research</a:t>
            </a:r>
            <a:endParaRPr lang="ja-JP" altLang="en-US" sz="16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2" name="テキスト ボックス 11"/>
          <p:cNvSpPr txBox="1"/>
          <p:nvPr/>
        </p:nvSpPr>
        <p:spPr>
          <a:xfrm>
            <a:off x="4286693" y="1155455"/>
            <a:ext cx="1425702" cy="584775"/>
          </a:xfrm>
          <a:prstGeom prst="rect">
            <a:avLst/>
          </a:prstGeom>
          <a:noFill/>
        </p:spPr>
        <p:txBody>
          <a:bodyPr wrap="square" rtlCol="0">
            <a:spAutoFit/>
          </a:bodyPr>
          <a:lstStyle/>
          <a:p>
            <a:pPr algn="l" fontAlgn="auto">
              <a:spcBef>
                <a:spcPts val="0"/>
              </a:spcBef>
              <a:spcAft>
                <a:spcPts val="0"/>
              </a:spcAft>
            </a:pPr>
            <a:r>
              <a:rPr lang="en-US" altLang="ja-JP" sz="16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Pre-Clinical </a:t>
            </a:r>
          </a:p>
          <a:p>
            <a:pPr algn="l" fontAlgn="auto">
              <a:spcBef>
                <a:spcPts val="0"/>
              </a:spcBef>
              <a:spcAft>
                <a:spcPts val="0"/>
              </a:spcAft>
            </a:pPr>
            <a:r>
              <a:rPr lang="en-US" altLang="ja-JP" sz="16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Research</a:t>
            </a:r>
            <a:endParaRPr lang="ja-JP" altLang="en-US" sz="16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3" name="テキスト ボックス 12"/>
          <p:cNvSpPr txBox="1"/>
          <p:nvPr/>
        </p:nvSpPr>
        <p:spPr>
          <a:xfrm>
            <a:off x="5975186" y="1163193"/>
            <a:ext cx="1792224" cy="584775"/>
          </a:xfrm>
          <a:prstGeom prst="rect">
            <a:avLst/>
          </a:prstGeom>
          <a:noFill/>
        </p:spPr>
        <p:txBody>
          <a:bodyPr wrap="square" rtlCol="0">
            <a:spAutoFit/>
          </a:bodyPr>
          <a:lstStyle/>
          <a:p>
            <a:pPr algn="l" fontAlgn="auto">
              <a:spcBef>
                <a:spcPts val="0"/>
              </a:spcBef>
              <a:spcAft>
                <a:spcPts val="0"/>
              </a:spcAft>
            </a:pPr>
            <a:r>
              <a:rPr lang="en-US" altLang="ja-JP" sz="16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Clinical Research/Trial</a:t>
            </a:r>
            <a:endParaRPr lang="ja-JP" altLang="en-US" sz="16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4" name="テキスト ボックス 13"/>
          <p:cNvSpPr txBox="1"/>
          <p:nvPr/>
        </p:nvSpPr>
        <p:spPr>
          <a:xfrm>
            <a:off x="7756071" y="1163193"/>
            <a:ext cx="1574961" cy="584775"/>
          </a:xfrm>
          <a:prstGeom prst="rect">
            <a:avLst/>
          </a:prstGeom>
          <a:noFill/>
        </p:spPr>
        <p:txBody>
          <a:bodyPr wrap="square" rtlCol="0">
            <a:spAutoFit/>
          </a:bodyPr>
          <a:lstStyle/>
          <a:p>
            <a:pPr algn="l" fontAlgn="auto">
              <a:spcBef>
                <a:spcPts val="0"/>
              </a:spcBef>
              <a:spcAft>
                <a:spcPts val="0"/>
              </a:spcAft>
            </a:pPr>
            <a:r>
              <a:rPr lang="en-US" altLang="ja-JP" sz="16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Market</a:t>
            </a:r>
          </a:p>
          <a:p>
            <a:pPr algn="l" fontAlgn="auto">
              <a:spcBef>
                <a:spcPts val="0"/>
              </a:spcBef>
              <a:spcAft>
                <a:spcPts val="0"/>
              </a:spcAft>
            </a:pPr>
            <a:r>
              <a:rPr lang="en-US" altLang="ja-JP" sz="16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/Clinical Use</a:t>
            </a:r>
            <a:endParaRPr lang="ja-JP" altLang="en-US" sz="16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5" name="左中かっこ 14"/>
          <p:cNvSpPr/>
          <p:nvPr/>
        </p:nvSpPr>
        <p:spPr>
          <a:xfrm rot="16200000">
            <a:off x="4071047" y="-1423708"/>
            <a:ext cx="431292" cy="7062216"/>
          </a:xfrm>
          <a:prstGeom prst="leftBrace">
            <a:avLst>
              <a:gd name="adj1" fmla="val 0"/>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fontAlgn="auto">
              <a:spcBef>
                <a:spcPts val="0"/>
              </a:spcBef>
              <a:spcAft>
                <a:spcPts val="0"/>
              </a:spcAft>
            </a:pPr>
            <a:endParaRPr lang="ja-JP" altLang="en-US" sz="1800" b="1">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テキスト ボックス 3"/>
          <p:cNvSpPr txBox="1"/>
          <p:nvPr/>
        </p:nvSpPr>
        <p:spPr>
          <a:xfrm>
            <a:off x="755585" y="2427725"/>
            <a:ext cx="8503920" cy="1754326"/>
          </a:xfrm>
          <a:prstGeom prst="rect">
            <a:avLst/>
          </a:prstGeom>
          <a:noFill/>
          <a:ln>
            <a:solidFill>
              <a:schemeClr val="tx1"/>
            </a:solidFill>
          </a:ln>
        </p:spPr>
        <p:txBody>
          <a:bodyPr wrap="square" rtlCol="0">
            <a:spAutoFit/>
          </a:bodyPr>
          <a:lstStyle/>
          <a:p>
            <a:pPr algn="l" fontAlgn="auto">
              <a:spcBef>
                <a:spcPts val="0"/>
              </a:spcBef>
              <a:spcAft>
                <a:spcPts val="0"/>
              </a:spcAft>
            </a:pPr>
            <a:r>
              <a:rPr lang="en-US" altLang="ja-JP"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Promote and support medical R&amp;D consecutively from basic research to clinical research/trial by effective funding</a:t>
            </a:r>
          </a:p>
          <a:p>
            <a:pPr marL="285750" indent="-285750" algn="l" fontAlgn="auto">
              <a:spcBef>
                <a:spcPts val="0"/>
              </a:spcBef>
              <a:spcAft>
                <a:spcPts val="0"/>
              </a:spcAft>
              <a:buFont typeface="Wingdings" panose="05000000000000000000" pitchFamily="2" charset="2"/>
              <a:buChar char="u"/>
            </a:pPr>
            <a:r>
              <a:rPr lang="en-US" altLang="ja-JP"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Strong management of R&amp;D program by PD, PO and etc.</a:t>
            </a:r>
          </a:p>
          <a:p>
            <a:pPr marL="285750" indent="-285750" algn="l" fontAlgn="auto">
              <a:spcBef>
                <a:spcPts val="0"/>
              </a:spcBef>
              <a:spcAft>
                <a:spcPts val="0"/>
              </a:spcAft>
              <a:buFont typeface="Wingdings" panose="05000000000000000000" pitchFamily="2" charset="2"/>
              <a:buChar char="u"/>
            </a:pPr>
            <a:r>
              <a:rPr lang="en-US" altLang="ja-JP"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Improvement </a:t>
            </a:r>
            <a:r>
              <a:rPr lang="en-US" altLang="ja-JP" sz="18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of the infrastructure for clinical </a:t>
            </a:r>
            <a:r>
              <a:rPr lang="en-US" altLang="ja-JP"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research/trial</a:t>
            </a:r>
          </a:p>
          <a:p>
            <a:pPr marL="285750" indent="-285750" algn="l" fontAlgn="auto">
              <a:spcBef>
                <a:spcPts val="0"/>
              </a:spcBef>
              <a:spcAft>
                <a:spcPts val="0"/>
              </a:spcAft>
              <a:buFont typeface="Wingdings" panose="05000000000000000000" pitchFamily="2" charset="2"/>
              <a:buChar char="u"/>
            </a:pPr>
            <a:r>
              <a:rPr lang="en-US" altLang="ja-JP"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Support for industrialization; bridging academia and industry</a:t>
            </a:r>
          </a:p>
          <a:p>
            <a:pPr marL="285750" indent="-285750" algn="l" fontAlgn="auto">
              <a:spcBef>
                <a:spcPts val="0"/>
              </a:spcBef>
              <a:spcAft>
                <a:spcPts val="0"/>
              </a:spcAft>
              <a:buFont typeface="Wingdings" panose="05000000000000000000" pitchFamily="2" charset="2"/>
              <a:buChar char="u"/>
            </a:pPr>
            <a:r>
              <a:rPr lang="en-US" altLang="ja-JP"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Promotion of International strategy </a:t>
            </a:r>
            <a:endParaRPr lang="ja-JP" altLang="en-US" sz="18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6" name="テキスト ボックス 15"/>
          <p:cNvSpPr txBox="1"/>
          <p:nvPr/>
        </p:nvSpPr>
        <p:spPr>
          <a:xfrm>
            <a:off x="553456" y="4347827"/>
            <a:ext cx="6317842" cy="2308324"/>
          </a:xfrm>
          <a:prstGeom prst="rect">
            <a:avLst/>
          </a:prstGeom>
          <a:noFill/>
        </p:spPr>
        <p:txBody>
          <a:bodyPr wrap="square" rtlCol="0">
            <a:spAutoFit/>
          </a:bodyPr>
          <a:lstStyle/>
          <a:p>
            <a:pPr algn="l" fontAlgn="auto">
              <a:spcBef>
                <a:spcPts val="0"/>
              </a:spcBef>
              <a:spcAft>
                <a:spcPts val="0"/>
              </a:spcAft>
            </a:pP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9 </a:t>
            </a:r>
            <a:r>
              <a:rPr lang="en-US" altLang="ja-JP" sz="1800" dirty="0">
                <a:latin typeface="Arial Unicode MS" panose="020B0604020202020204" pitchFamily="50" charset="-128"/>
                <a:ea typeface="Arial Unicode MS" panose="020B0604020202020204" pitchFamily="50" charset="-128"/>
                <a:cs typeface="Arial Unicode MS" panose="020B0604020202020204" pitchFamily="50" charset="-128"/>
              </a:rPr>
              <a:t>interrelated </a:t>
            </a: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Projects supported by 3 Ministries;</a:t>
            </a:r>
          </a:p>
          <a:p>
            <a:pPr marL="342900" indent="-342900" algn="l" fontAlgn="auto">
              <a:spcBef>
                <a:spcPts val="0"/>
              </a:spcBef>
              <a:spcAft>
                <a:spcPts val="0"/>
              </a:spcAft>
              <a:buFont typeface="+mj-ea"/>
              <a:buAutoNum type="circleNumDbPlain"/>
            </a:pP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Drug discovery</a:t>
            </a:r>
          </a:p>
          <a:p>
            <a:pPr marL="342900" indent="-342900" algn="l" fontAlgn="auto">
              <a:spcBef>
                <a:spcPts val="0"/>
              </a:spcBef>
              <a:spcAft>
                <a:spcPts val="0"/>
              </a:spcAft>
              <a:buFont typeface="+mj-ea"/>
              <a:buAutoNum type="circleNumDbPlain"/>
            </a:pP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Medical devices</a:t>
            </a:r>
          </a:p>
          <a:p>
            <a:pPr marL="342900" indent="-342900" algn="l" fontAlgn="auto">
              <a:spcBef>
                <a:spcPts val="0"/>
              </a:spcBef>
              <a:spcAft>
                <a:spcPts val="0"/>
              </a:spcAft>
              <a:buFont typeface="+mj-ea"/>
              <a:buAutoNum type="circleNumDbPlain"/>
            </a:pP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Infrastructure of clinical research and trial</a:t>
            </a:r>
          </a:p>
          <a:p>
            <a:pPr marL="342900" indent="-342900" algn="l" fontAlgn="auto">
              <a:spcBef>
                <a:spcPts val="0"/>
              </a:spcBef>
              <a:spcAft>
                <a:spcPts val="0"/>
              </a:spcAft>
              <a:buFont typeface="+mj-ea"/>
              <a:buAutoNum type="circleNumDbPlain"/>
            </a:pP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Regenerative medicine</a:t>
            </a:r>
          </a:p>
          <a:p>
            <a:pPr marL="342900" indent="-342900" algn="l" fontAlgn="auto">
              <a:spcBef>
                <a:spcPts val="0"/>
              </a:spcBef>
              <a:spcAft>
                <a:spcPts val="0"/>
              </a:spcAft>
              <a:buFont typeface="+mj-ea"/>
              <a:buAutoNum type="circleNumDbPlain"/>
            </a:pP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Genomic Medicine</a:t>
            </a:r>
          </a:p>
          <a:p>
            <a:pPr marL="342900" indent="-342900" algn="l" fontAlgn="auto">
              <a:spcBef>
                <a:spcPts val="0"/>
              </a:spcBef>
              <a:spcAft>
                <a:spcPts val="0"/>
              </a:spcAft>
              <a:buFont typeface="+mj-ea"/>
              <a:buAutoNum type="circleNumDbPlain"/>
            </a:pPr>
            <a:endPar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342900" indent="-342900" algn="l" fontAlgn="auto">
              <a:spcBef>
                <a:spcPts val="0"/>
              </a:spcBef>
              <a:spcAft>
                <a:spcPts val="0"/>
              </a:spcAft>
              <a:buFont typeface="+mj-ea"/>
              <a:buAutoNum type="circleNumDbPlain"/>
            </a:pPr>
            <a:endParaRPr lang="ja-JP" altLang="en-US" sz="1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7" name="テキスト ボックス 16"/>
          <p:cNvSpPr txBox="1"/>
          <p:nvPr/>
        </p:nvSpPr>
        <p:spPr>
          <a:xfrm>
            <a:off x="5199490" y="4632895"/>
            <a:ext cx="4722659" cy="2308324"/>
          </a:xfrm>
          <a:prstGeom prst="rect">
            <a:avLst/>
          </a:prstGeom>
          <a:noFill/>
        </p:spPr>
        <p:txBody>
          <a:bodyPr wrap="square" rtlCol="0">
            <a:spAutoFit/>
          </a:bodyPr>
          <a:lstStyle/>
          <a:p>
            <a:pPr algn="l" fontAlgn="auto">
              <a:spcBef>
                <a:spcPts val="0"/>
              </a:spcBef>
              <a:spcAft>
                <a:spcPts val="0"/>
              </a:spcAft>
            </a:pPr>
            <a:r>
              <a:rPr lang="ja-JP" altLang="en-US" sz="1800" u="sng"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⑥ </a:t>
            </a:r>
            <a:r>
              <a:rPr lang="en-US" altLang="ja-JP" sz="1800" u="sng"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Cancer (Japan Cancer Research Project)</a:t>
            </a:r>
          </a:p>
          <a:p>
            <a:pPr algn="l" fontAlgn="auto">
              <a:spcBef>
                <a:spcPts val="0"/>
              </a:spcBef>
              <a:spcAft>
                <a:spcPts val="0"/>
              </a:spcAft>
            </a:pPr>
            <a:r>
              <a:rPr lang="ja-JP" altLang="en-US" sz="18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⑦ </a:t>
            </a:r>
            <a:r>
              <a:rPr lang="en-US" altLang="ja-JP"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Psychiatric </a:t>
            </a:r>
            <a:r>
              <a:rPr lang="en-US" altLang="ja-JP" sz="18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and Neurological </a:t>
            </a:r>
            <a:r>
              <a:rPr lang="en-US" altLang="ja-JP"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Disorders</a:t>
            </a:r>
          </a:p>
          <a:p>
            <a:pPr algn="l" fontAlgn="auto">
              <a:spcBef>
                <a:spcPts val="0"/>
              </a:spcBef>
              <a:spcAft>
                <a:spcPts val="0"/>
              </a:spcAft>
            </a:pPr>
            <a:r>
              <a:rPr lang="en-US" altLang="ja-JP" sz="18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(Brain research)</a:t>
            </a:r>
          </a:p>
          <a:p>
            <a:pPr marL="268288" indent="-268288" algn="l" fontAlgn="auto">
              <a:spcBef>
                <a:spcPts val="0"/>
              </a:spcBef>
              <a:spcAft>
                <a:spcPts val="0"/>
              </a:spcAft>
            </a:pPr>
            <a:r>
              <a:rPr lang="ja-JP" altLang="en-US"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⑧ </a:t>
            </a:r>
            <a:r>
              <a:rPr lang="en-US" altLang="ja-JP"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Emerging and re-emerging infectious diseases</a:t>
            </a:r>
          </a:p>
          <a:p>
            <a:pPr algn="l" fontAlgn="auto">
              <a:spcBef>
                <a:spcPts val="0"/>
              </a:spcBef>
              <a:spcAft>
                <a:spcPts val="0"/>
              </a:spcAft>
            </a:pPr>
            <a:r>
              <a:rPr lang="ja-JP" altLang="en-US"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⑨ </a:t>
            </a:r>
            <a:r>
              <a:rPr lang="en-US" altLang="ja-JP" sz="1800"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Intractable diseases</a:t>
            </a:r>
          </a:p>
          <a:p>
            <a:pPr algn="l" fontAlgn="auto">
              <a:spcBef>
                <a:spcPts val="0"/>
              </a:spcBef>
              <a:spcAft>
                <a:spcPts val="0"/>
              </a:spcAft>
            </a:pPr>
            <a:endParaRPr lang="en-US" altLang="ja-JP" sz="18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lgn="l" fontAlgn="auto">
              <a:spcBef>
                <a:spcPts val="0"/>
              </a:spcBef>
              <a:spcAft>
                <a:spcPts val="0"/>
              </a:spcAft>
            </a:pPr>
            <a:endParaRPr lang="ja-JP" altLang="en-US" sz="1800"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9" name="左中かっこ 18"/>
          <p:cNvSpPr/>
          <p:nvPr/>
        </p:nvSpPr>
        <p:spPr>
          <a:xfrm>
            <a:off x="270902" y="4490225"/>
            <a:ext cx="171429" cy="1611698"/>
          </a:xfrm>
          <a:prstGeom prst="lef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ja-JP" altLang="en-US" sz="1800" b="1">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20" name="Picture 2"/>
          <p:cNvPicPr>
            <a:picLocks noChangeAspect="1" noChangeArrowheads="1"/>
          </p:cNvPicPr>
          <p:nvPr/>
        </p:nvPicPr>
        <p:blipFill>
          <a:blip r:embed="rId3" cstate="print"/>
          <a:srcRect/>
          <a:stretch>
            <a:fillRect/>
          </a:stretch>
        </p:blipFill>
        <p:spPr bwMode="auto">
          <a:xfrm>
            <a:off x="9153667" y="15455"/>
            <a:ext cx="739340" cy="735557"/>
          </a:xfrm>
          <a:prstGeom prst="rect">
            <a:avLst/>
          </a:prstGeom>
          <a:noFill/>
          <a:ln w="9525">
            <a:noFill/>
            <a:miter lim="800000"/>
            <a:headEnd/>
            <a:tailEnd/>
          </a:ln>
        </p:spPr>
      </p:pic>
      <p:cxnSp>
        <p:nvCxnSpPr>
          <p:cNvPr id="21" name="直線コネクタ 20"/>
          <p:cNvCxnSpPr/>
          <p:nvPr/>
        </p:nvCxnSpPr>
        <p:spPr bwMode="auto">
          <a:xfrm>
            <a:off x="183862" y="370004"/>
            <a:ext cx="0" cy="358775"/>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flipV="1">
            <a:off x="200500" y="718296"/>
            <a:ext cx="8977231" cy="8570"/>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8826331" y="6479227"/>
            <a:ext cx="1066021" cy="365125"/>
          </a:xfrm>
        </p:spPr>
        <p:txBody>
          <a:bodyPr/>
          <a:lstStyle/>
          <a:p>
            <a:fld id="{233F1555-E842-417F-B375-CE00A4CC2ACD}" type="slidenum">
              <a:rPr lang="ja-JP" altLang="en-US" sz="1600" smtClean="0">
                <a:solidFill>
                  <a:schemeClr val="tx1"/>
                </a:solidFill>
              </a:rPr>
              <a:pPr/>
              <a:t>6</a:t>
            </a:fld>
            <a:endParaRPr lang="ja-JP" altLang="en-US" sz="1600" dirty="0">
              <a:solidFill>
                <a:schemeClr val="tx1"/>
              </a:solidFill>
            </a:endParaRPr>
          </a:p>
        </p:txBody>
      </p:sp>
      <p:sp>
        <p:nvSpPr>
          <p:cNvPr id="23" name="Rectangle 32"/>
          <p:cNvSpPr>
            <a:spLocks noChangeArrowheads="1"/>
          </p:cNvSpPr>
          <p:nvPr/>
        </p:nvSpPr>
        <p:spPr bwMode="auto">
          <a:xfrm>
            <a:off x="187034" y="220344"/>
            <a:ext cx="9359474" cy="519015"/>
          </a:xfrm>
          <a:prstGeom prst="rect">
            <a:avLst/>
          </a:prstGeom>
          <a:noFill/>
          <a:ln w="9525">
            <a:noFill/>
            <a:miter lim="800000"/>
            <a:headEnd/>
            <a:tailEnd/>
          </a:ln>
        </p:spPr>
        <p:txBody>
          <a:bodyPr anchor="ctr" anchorCtr="0"/>
          <a:lstStyle/>
          <a:p>
            <a:pPr algn="l"/>
            <a:r>
              <a:rPr lang="en-US" altLang="ja-JP" sz="2400" b="1" dirty="0" smtClean="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Japan Agency for Medical Research and Development (AMED)</a:t>
            </a:r>
            <a:endParaRPr lang="ja-JP" altLang="en-US" sz="2400" b="1" dirty="0">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147260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15844" y="68087"/>
            <a:ext cx="9326920" cy="461665"/>
          </a:xfrm>
          <a:prstGeom prst="rect">
            <a:avLst/>
          </a:prstGeom>
          <a:noFill/>
        </p:spPr>
        <p:txBody>
          <a:bodyPr wrap="square" rtlCol="0">
            <a:spAutoFit/>
          </a:bodyPr>
          <a:lstStyle/>
          <a:p>
            <a:r>
              <a:rPr lang="en-US" altLang="ja-JP" sz="2400" b="1" dirty="0" smtClean="0">
                <a:latin typeface="Arial Unicode MS" panose="020B0604020202020204" pitchFamily="50" charset="-128"/>
                <a:ea typeface="Arial Unicode MS" panose="020B0604020202020204" pitchFamily="50" charset="-128"/>
                <a:cs typeface="Arial Unicode MS" panose="020B0604020202020204" pitchFamily="50" charset="-128"/>
              </a:rPr>
              <a:t>Budget Bill for Medical Research in FY 2016</a:t>
            </a:r>
            <a:endParaRPr lang="ja-JP" altLang="en-US" sz="24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60" name="直線コネクタ 59"/>
          <p:cNvCxnSpPr/>
          <p:nvPr/>
        </p:nvCxnSpPr>
        <p:spPr bwMode="auto">
          <a:xfrm>
            <a:off x="282575" y="179815"/>
            <a:ext cx="0" cy="358775"/>
          </a:xfrm>
          <a:prstGeom prst="line">
            <a:avLst/>
          </a:prstGeom>
          <a:ln w="57150">
            <a:solidFill>
              <a:srgbClr val="164A95"/>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bwMode="auto">
          <a:xfrm>
            <a:off x="250825" y="537003"/>
            <a:ext cx="9391939" cy="0"/>
          </a:xfrm>
          <a:prstGeom prst="line">
            <a:avLst/>
          </a:prstGeom>
          <a:ln w="25400">
            <a:solidFill>
              <a:srgbClr val="7A98C3"/>
            </a:solidFill>
          </a:ln>
        </p:spPr>
        <p:style>
          <a:lnRef idx="1">
            <a:schemeClr val="accent1"/>
          </a:lnRef>
          <a:fillRef idx="0">
            <a:schemeClr val="accent1"/>
          </a:fillRef>
          <a:effectRef idx="0">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2143130106"/>
              </p:ext>
            </p:extLst>
          </p:nvPr>
        </p:nvGraphicFramePr>
        <p:xfrm>
          <a:off x="264078" y="636020"/>
          <a:ext cx="8908402" cy="1114991"/>
        </p:xfrm>
        <a:graphic>
          <a:graphicData uri="http://schemas.openxmlformats.org/drawingml/2006/table">
            <a:tbl>
              <a:tblPr/>
              <a:tblGrid>
                <a:gridCol w="1441756"/>
                <a:gridCol w="2887250"/>
                <a:gridCol w="2887250"/>
                <a:gridCol w="1692146"/>
              </a:tblGrid>
              <a:tr h="248775">
                <a:tc>
                  <a:txBody>
                    <a:bodyPr/>
                    <a:lstStyle/>
                    <a:p>
                      <a:pPr marL="762000" indent="-762000" algn="ctr">
                        <a:spcAft>
                          <a:spcPts val="0"/>
                        </a:spcAft>
                      </a:pPr>
                      <a:endParaRPr lang="ja-JP" sz="2000" kern="1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27935" marR="2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762000" indent="-762000" algn="ctr">
                        <a:lnSpc>
                          <a:spcPct val="100000"/>
                        </a:lnSpc>
                        <a:spcAft>
                          <a:spcPts val="0"/>
                        </a:spcAft>
                      </a:pPr>
                      <a:r>
                        <a:rPr lang="en-US" altLang="ja-JP" sz="2000" b="1" kern="100"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FY 2015</a:t>
                      </a:r>
                      <a:endParaRPr lang="ja-JP" sz="2000" b="1" kern="1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27935" marR="2793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762000" indent="-762000" algn="ctr">
                        <a:lnSpc>
                          <a:spcPct val="100000"/>
                        </a:lnSpc>
                        <a:spcAft>
                          <a:spcPts val="0"/>
                        </a:spcAft>
                      </a:pPr>
                      <a:r>
                        <a:rPr lang="en-US" altLang="ja-JP" sz="2000" b="1" kern="100" dirty="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FY 2016</a:t>
                      </a:r>
                      <a:endParaRPr lang="ja-JP" sz="2000" b="1" kern="1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27935" marR="279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762000" indent="-762000" algn="ctr">
                        <a:lnSpc>
                          <a:spcPct val="100000"/>
                        </a:lnSpc>
                        <a:spcAft>
                          <a:spcPts val="0"/>
                        </a:spcAft>
                      </a:pPr>
                      <a:r>
                        <a:rPr lang="en-US" altLang="ja-JP" sz="2000" b="1" kern="10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I</a:t>
                      </a:r>
                      <a:r>
                        <a:rPr lang="en-US" altLang="ja-JP" sz="2000" b="1" kern="100" baseline="0" smtClean="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 D</a:t>
                      </a:r>
                      <a:endParaRPr lang="ja-JP" sz="2000" b="1" kern="1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27935" marR="2793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810191">
                <a:tc>
                  <a:txBody>
                    <a:bodyPr/>
                    <a:lstStyle/>
                    <a:p>
                      <a:pPr marL="762000" indent="-762000" algn="ctr">
                        <a:spcAft>
                          <a:spcPts val="0"/>
                        </a:spcAft>
                      </a:pPr>
                      <a:r>
                        <a:rPr lang="en-US" altLang="ja-JP" sz="1800" kern="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Budget Bill</a:t>
                      </a:r>
                    </a:p>
                    <a:p>
                      <a:pPr marL="88900" indent="-88900" algn="ctr">
                        <a:spcAft>
                          <a:spcPts val="0"/>
                        </a:spcAft>
                      </a:pPr>
                      <a:r>
                        <a:rPr lang="ja-JP" altLang="en-US" sz="1100" kern="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kern="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promotional adjustment funds </a:t>
                      </a:r>
                      <a:r>
                        <a:rPr lang="ja-JP" altLang="en-US" sz="1100" kern="100" dirty="0" smtClean="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lang="ja-JP" sz="1100" kern="100" dirty="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27935" marR="2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62000" indent="-762000" algn="ctr">
                        <a:lnSpc>
                          <a:spcPct val="100000"/>
                        </a:lnSpc>
                        <a:spcAft>
                          <a:spcPts val="0"/>
                        </a:spcAft>
                      </a:pPr>
                      <a:r>
                        <a:rPr lang="en-US" altLang="ja-JP" sz="18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1.2 Billion $</a:t>
                      </a:r>
                    </a:p>
                    <a:p>
                      <a:pPr marL="762000" indent="-762000" algn="ctr">
                        <a:lnSpc>
                          <a:spcPct val="100000"/>
                        </a:lnSpc>
                        <a:spcAft>
                          <a:spcPts val="0"/>
                        </a:spcAft>
                      </a:pPr>
                      <a:r>
                        <a:rPr lang="en-US" altLang="ja-JP"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(MEXT</a:t>
                      </a:r>
                      <a:r>
                        <a:rPr lang="ja-JP" altLang="en-US"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0.57</a:t>
                      </a:r>
                      <a:r>
                        <a:rPr lang="ja-JP" altLang="en-US" sz="1100" kern="100" dirty="0" err="1"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MHLW</a:t>
                      </a:r>
                      <a:r>
                        <a:rPr lang="ja-JP" altLang="en-US"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0.45</a:t>
                      </a:r>
                      <a:r>
                        <a:rPr lang="ja-JP" altLang="en-US" sz="1100" kern="100" dirty="0" err="1"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METI</a:t>
                      </a:r>
                      <a:r>
                        <a:rPr lang="ja-JP" altLang="en-US"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0.17)</a:t>
                      </a:r>
                    </a:p>
                    <a:p>
                      <a:pPr marL="762000" indent="-762000" algn="ctr">
                        <a:lnSpc>
                          <a:spcPct val="100000"/>
                        </a:lnSpc>
                        <a:spcAft>
                          <a:spcPts val="0"/>
                        </a:spcAft>
                      </a:pPr>
                      <a:r>
                        <a:rPr lang="ja-JP" altLang="en-US" sz="16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6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0.17 B $</a:t>
                      </a:r>
                      <a:r>
                        <a:rPr lang="ja-JP" altLang="en-US" sz="16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lang="ja-JP" sz="1600" kern="100" dirty="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27935" marR="2793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0" marR="0" indent="-762000" algn="ctr" defTabSz="914400" rtl="0" eaLnBrk="1" fontAlgn="auto" latinLnBrk="0" hangingPunct="1">
                        <a:lnSpc>
                          <a:spcPct val="100000"/>
                        </a:lnSpc>
                        <a:spcBef>
                          <a:spcPts val="0"/>
                        </a:spcBef>
                        <a:spcAft>
                          <a:spcPts val="0"/>
                        </a:spcAft>
                        <a:buClrTx/>
                        <a:buSzTx/>
                        <a:buFontTx/>
                        <a:buNone/>
                        <a:tabLst/>
                        <a:defRPr/>
                      </a:pPr>
                      <a:r>
                        <a:rPr lang="en-US" altLang="ja-JP" sz="18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1.3 Billion $</a:t>
                      </a:r>
                    </a:p>
                    <a:p>
                      <a:pPr marL="762000" marR="0" indent="-762000" algn="ctr" defTabSz="914400" rtl="0" eaLnBrk="1" fontAlgn="auto" latinLnBrk="0" hangingPunct="1">
                        <a:lnSpc>
                          <a:spcPct val="100000"/>
                        </a:lnSpc>
                        <a:spcBef>
                          <a:spcPts val="0"/>
                        </a:spcBef>
                        <a:spcAft>
                          <a:spcPts val="0"/>
                        </a:spcAft>
                        <a:buClrTx/>
                        <a:buSzTx/>
                        <a:buFontTx/>
                        <a:buNone/>
                        <a:tabLst/>
                        <a:defRPr/>
                      </a:pPr>
                      <a:r>
                        <a:rPr lang="en-US" altLang="ja-JP"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(MEXT</a:t>
                      </a:r>
                      <a:r>
                        <a:rPr lang="ja-JP" altLang="en-US"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0.6</a:t>
                      </a:r>
                      <a:r>
                        <a:rPr lang="ja-JP" altLang="en-US" sz="1100" kern="100" dirty="0" err="1"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MHLW</a:t>
                      </a:r>
                      <a:r>
                        <a:rPr lang="ja-JP" altLang="en-US"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0.48</a:t>
                      </a:r>
                      <a:r>
                        <a:rPr lang="ja-JP" altLang="en-US" sz="1100" kern="100" dirty="0" err="1"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METI</a:t>
                      </a:r>
                      <a:r>
                        <a:rPr lang="ja-JP" altLang="en-US"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1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0.18)</a:t>
                      </a:r>
                    </a:p>
                    <a:p>
                      <a:pPr marL="762000" marR="0" indent="-762000" algn="ctr"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6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0.17 B $</a:t>
                      </a:r>
                      <a:r>
                        <a:rPr lang="ja-JP" altLang="en-US" sz="16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lang="ja-JP" altLang="ja-JP" sz="1600" kern="1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27935" marR="279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0" indent="-762000" algn="ctr">
                        <a:lnSpc>
                          <a:spcPct val="100000"/>
                        </a:lnSpc>
                        <a:spcAft>
                          <a:spcPts val="0"/>
                        </a:spcAft>
                      </a:pPr>
                      <a:r>
                        <a:rPr lang="en-US" altLang="ja-JP" sz="18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+16 M</a:t>
                      </a:r>
                      <a:r>
                        <a:rPr lang="en-US" altLang="ja-JP" sz="1800" kern="1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sz="1800" kern="1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762000" indent="-762000" algn="ctr">
                        <a:lnSpc>
                          <a:spcPct val="100000"/>
                        </a:lnSpc>
                        <a:spcAft>
                          <a:spcPts val="0"/>
                        </a:spcAft>
                      </a:pPr>
                      <a:r>
                        <a:rPr lang="en-US" altLang="ja-JP" sz="14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(+1.3%)</a:t>
                      </a:r>
                    </a:p>
                    <a:p>
                      <a:pPr marL="762000" marR="0" indent="-762000" algn="ctr"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600" kern="100" dirty="0" smtClean="0">
                          <a:latin typeface="Arial Unicode MS" panose="020B0604020202020204" pitchFamily="50" charset="-128"/>
                          <a:ea typeface="Arial Unicode MS" panose="020B0604020202020204" pitchFamily="50" charset="-128"/>
                          <a:cs typeface="Arial Unicode MS" panose="020B0604020202020204" pitchFamily="50" charset="-128"/>
                        </a:rPr>
                        <a:t>0 B Y$</a:t>
                      </a:r>
                      <a:r>
                        <a:rPr lang="ja-JP" altLang="en-US" sz="1600" b="0" kern="100" dirty="0" smtClean="0">
                          <a:effectLst/>
                          <a:latin typeface="Arial Unicode MS" panose="020B0604020202020204" pitchFamily="50" charset="-128"/>
                          <a:ea typeface="Arial Unicode MS" panose="020B0604020202020204" pitchFamily="50" charset="-128"/>
                          <a:cs typeface="Arial Unicode MS" panose="020B0604020202020204" pitchFamily="50" charset="-128"/>
                        </a:rPr>
                        <a:t>］</a:t>
                      </a:r>
                    </a:p>
                  </a:txBody>
                  <a:tcPr marL="27935" marR="2793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グループ化 1"/>
          <p:cNvGrpSpPr/>
          <p:nvPr/>
        </p:nvGrpSpPr>
        <p:grpSpPr>
          <a:xfrm>
            <a:off x="381161" y="1859675"/>
            <a:ext cx="8672951" cy="4713869"/>
            <a:chOff x="581883" y="2038091"/>
            <a:chExt cx="8672951" cy="4713869"/>
          </a:xfrm>
        </p:grpSpPr>
        <p:sp>
          <p:nvSpPr>
            <p:cNvPr id="13" name="ホームベース 12"/>
            <p:cNvSpPr/>
            <p:nvPr/>
          </p:nvSpPr>
          <p:spPr bwMode="auto">
            <a:xfrm>
              <a:off x="581888" y="2592031"/>
              <a:ext cx="8672946" cy="400110"/>
            </a:xfrm>
            <a:prstGeom prst="homePlate">
              <a:avLst/>
            </a:prstGeom>
            <a:solidFill>
              <a:srgbClr val="66FFFF"/>
            </a:solidFill>
            <a:ln w="25400" cap="flat" cmpd="dbl"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75000"/>
                </a:spcBef>
                <a:spcAft>
                  <a:spcPct val="0"/>
                </a:spcAft>
                <a:buClrTx/>
                <a:buSzTx/>
                <a:buFontTx/>
                <a:buNone/>
                <a:tabLst/>
              </a:pPr>
              <a:r>
                <a:rPr lang="ja-JP" altLang="en-US" b="1" dirty="0" smtClean="0">
                  <a:latin typeface="Arial Unicode MS" panose="020B0604020202020204" pitchFamily="50" charset="-128"/>
                  <a:ea typeface="Arial Unicode MS" panose="020B0604020202020204" pitchFamily="50" charset="-128"/>
                  <a:cs typeface="Arial Unicode MS" panose="020B0604020202020204" pitchFamily="50" charset="-128"/>
                </a:rPr>
                <a:t>　② </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Medical Devices		</a:t>
              </a:r>
              <a:r>
                <a:rPr lang="en-US" altLang="ja-JP" b="1"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	               140 M $</a:t>
              </a:r>
              <a:endParaRPr kumimoji="1" lang="ja-JP" altLang="en-US" b="1" i="0" u="none" strike="noStrike" cap="none" normalizeH="0" baseline="0" dirty="0" smtClean="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9" name="ホームベース 68"/>
            <p:cNvSpPr/>
            <p:nvPr/>
          </p:nvSpPr>
          <p:spPr bwMode="auto">
            <a:xfrm>
              <a:off x="581883" y="3144094"/>
              <a:ext cx="8672946" cy="400110"/>
            </a:xfrm>
            <a:prstGeom prst="homePlate">
              <a:avLst/>
            </a:prstGeom>
            <a:solidFill>
              <a:srgbClr val="66FFFF"/>
            </a:solidFill>
            <a:ln w="25400" cap="flat" cmpd="dbl"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a:spcBef>
                  <a:spcPct val="75000"/>
                </a:spcBef>
              </a:pPr>
              <a:r>
                <a:rPr lang="ja-JP" altLang="en-US" b="1" dirty="0" smtClean="0">
                  <a:latin typeface="Arial Unicode MS" panose="020B0604020202020204" pitchFamily="50" charset="-128"/>
                  <a:ea typeface="Arial Unicode MS" panose="020B0604020202020204" pitchFamily="50" charset="-128"/>
                  <a:cs typeface="Arial Unicode MS" panose="020B0604020202020204" pitchFamily="50" charset="-128"/>
                </a:rPr>
                <a:t>　③ </a:t>
              </a:r>
              <a:r>
                <a:rPr lang="en-US" altLang="ja-JP" b="1" dirty="0">
                  <a:latin typeface="Arial Unicode MS" panose="020B0604020202020204" pitchFamily="50" charset="-128"/>
                  <a:ea typeface="Arial Unicode MS" panose="020B0604020202020204" pitchFamily="50" charset="-128"/>
                  <a:cs typeface="Arial Unicode MS" panose="020B0604020202020204" pitchFamily="50" charset="-128"/>
                </a:rPr>
                <a:t>Infrastructure of clinical research and </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trial   	  	</a:t>
              </a:r>
              <a:r>
                <a:rPr lang="ja-JP" altLang="en-US" b="1"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b="1"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 100 M $</a:t>
              </a:r>
              <a:endParaRPr kumimoji="1" lang="ja-JP" altLang="en-US" b="1" i="0" u="none" strike="noStrike" cap="none" normalizeH="0" baseline="0" dirty="0" smtClean="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0" name="ホームベース 69"/>
            <p:cNvSpPr/>
            <p:nvPr/>
          </p:nvSpPr>
          <p:spPr bwMode="auto">
            <a:xfrm>
              <a:off x="581888" y="3704821"/>
              <a:ext cx="8672946" cy="400110"/>
            </a:xfrm>
            <a:prstGeom prst="homePlate">
              <a:avLst/>
            </a:prstGeom>
            <a:solidFill>
              <a:srgbClr val="66FFFF"/>
            </a:solidFill>
            <a:ln w="25400" cap="flat" cmpd="dbl"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a:spcBef>
                  <a:spcPct val="75000"/>
                </a:spcBef>
              </a:pPr>
              <a:r>
                <a:rPr lang="ja-JP" altLang="en-US" b="1" dirty="0" smtClean="0">
                  <a:latin typeface="Arial Unicode MS" panose="020B0604020202020204" pitchFamily="50" charset="-128"/>
                  <a:ea typeface="Arial Unicode MS" panose="020B0604020202020204" pitchFamily="50" charset="-128"/>
                  <a:cs typeface="Arial Unicode MS" panose="020B0604020202020204" pitchFamily="50" charset="-128"/>
                </a:rPr>
                <a:t>　④ </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Regenerative Medicine			    	   141 M $</a:t>
              </a:r>
              <a:endParaRPr kumimoji="1" lang="ja-JP" altLang="en-US" b="1" i="0" u="none" strike="noStrike" cap="none" normalizeH="0" baseline="0" dirty="0" smtClean="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1" name="ホームベース 70"/>
            <p:cNvSpPr/>
            <p:nvPr/>
          </p:nvSpPr>
          <p:spPr bwMode="auto">
            <a:xfrm>
              <a:off x="581883" y="4245161"/>
              <a:ext cx="8672946" cy="400110"/>
            </a:xfrm>
            <a:prstGeom prst="homePlate">
              <a:avLst/>
            </a:prstGeom>
            <a:solidFill>
              <a:srgbClr val="66FFFF"/>
            </a:solidFill>
            <a:ln w="25400" cap="flat" cmpd="dbl"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a:spcBef>
                  <a:spcPct val="75000"/>
                </a:spcBef>
              </a:pPr>
              <a:r>
                <a:rPr lang="ja-JP" altLang="en-US" b="1" dirty="0" smtClean="0">
                  <a:latin typeface="Arial Unicode MS" panose="020B0604020202020204" pitchFamily="50" charset="-128"/>
                  <a:ea typeface="Arial Unicode MS" panose="020B0604020202020204" pitchFamily="50" charset="-128"/>
                  <a:cs typeface="Arial Unicode MS" panose="020B0604020202020204" pitchFamily="50" charset="-128"/>
                </a:rPr>
                <a:t>　⑤ </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Genomic Medicine				                 85 M $</a:t>
              </a:r>
              <a:endParaRPr kumimoji="1" lang="ja-JP" altLang="en-US" b="1" i="0" u="none" strike="noStrike" cap="none" normalizeH="0" baseline="0" dirty="0" smtClean="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5" name="ホームベース 84"/>
            <p:cNvSpPr/>
            <p:nvPr/>
          </p:nvSpPr>
          <p:spPr bwMode="auto">
            <a:xfrm>
              <a:off x="581883" y="4762846"/>
              <a:ext cx="8672946" cy="400110"/>
            </a:xfrm>
            <a:prstGeom prst="homePlate">
              <a:avLst/>
            </a:prstGeom>
            <a:solidFill>
              <a:srgbClr val="66FFFF"/>
            </a:solidFill>
            <a:ln w="25400" cap="flat" cmpd="dbl"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a:spcBef>
                  <a:spcPct val="75000"/>
                </a:spcBef>
              </a:pPr>
              <a:r>
                <a:rPr lang="ja-JP" altLang="en-US" b="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b="1"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⑥ </a:t>
              </a:r>
              <a:r>
                <a:rPr lang="en-US" altLang="ja-JP" b="1" dirty="0" smtClean="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Cancer (Japan Cancer Research Project)		   160 M $</a:t>
              </a:r>
              <a:endParaRPr kumimoji="1" lang="ja-JP" altLang="en-US" b="1" i="0" u="none" strike="noStrike" cap="none" normalizeH="0" baseline="0" dirty="0" smtClean="0">
                <a:ln>
                  <a:noFill/>
                </a:ln>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1" name="ホームベース 90"/>
            <p:cNvSpPr/>
            <p:nvPr/>
          </p:nvSpPr>
          <p:spPr bwMode="auto">
            <a:xfrm>
              <a:off x="581883" y="5304767"/>
              <a:ext cx="8672946" cy="400110"/>
            </a:xfrm>
            <a:prstGeom prst="homePlate">
              <a:avLst/>
            </a:prstGeom>
            <a:solidFill>
              <a:srgbClr val="66FFFF"/>
            </a:solidFill>
            <a:ln w="25400" cap="flat" cmpd="dbl"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a:spcBef>
                  <a:spcPct val="75000"/>
                </a:spcBef>
              </a:pPr>
              <a:r>
                <a:rPr lang="ja-JP" altLang="en-US" b="1" dirty="0" smtClean="0">
                  <a:latin typeface="Arial Unicode MS" panose="020B0604020202020204" pitchFamily="50" charset="-128"/>
                  <a:ea typeface="Arial Unicode MS" panose="020B0604020202020204" pitchFamily="50" charset="-128"/>
                  <a:cs typeface="Arial Unicode MS" panose="020B0604020202020204" pitchFamily="50" charset="-128"/>
                </a:rPr>
                <a:t>　⑦ </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Psychiatric and Neurological Disorders		    92 M $ </a:t>
              </a:r>
              <a:endParaRPr kumimoji="1" lang="ja-JP" altLang="en-US" b="1" i="0" u="none" strike="noStrike" cap="none" normalizeH="0" baseline="0" dirty="0" smtClean="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2" name="ホームベース 91"/>
            <p:cNvSpPr/>
            <p:nvPr/>
          </p:nvSpPr>
          <p:spPr bwMode="auto">
            <a:xfrm>
              <a:off x="581883" y="5834404"/>
              <a:ext cx="8672946" cy="400110"/>
            </a:xfrm>
            <a:prstGeom prst="homePlate">
              <a:avLst/>
            </a:prstGeom>
            <a:solidFill>
              <a:srgbClr val="66FFFF"/>
            </a:solidFill>
            <a:ln w="25400" cap="flat" cmpd="dbl"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a:spcBef>
                  <a:spcPct val="75000"/>
                </a:spcBef>
              </a:pPr>
              <a:r>
                <a:rPr lang="ja-JP" altLang="en-US" b="1" dirty="0" smtClean="0">
                  <a:latin typeface="Arial Unicode MS" panose="020B0604020202020204" pitchFamily="50" charset="-128"/>
                  <a:ea typeface="Arial Unicode MS" panose="020B0604020202020204" pitchFamily="50" charset="-128"/>
                  <a:cs typeface="Arial Unicode MS" panose="020B0604020202020204" pitchFamily="50" charset="-128"/>
                </a:rPr>
                <a:t>　⑧ </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Emerging and Re-emerging Infectious Diseases    	    6</a:t>
              </a:r>
              <a:r>
                <a:rPr lang="en-US" altLang="ja-JP" b="1" dirty="0">
                  <a:latin typeface="Arial Unicode MS" panose="020B0604020202020204" pitchFamily="50" charset="-128"/>
                  <a:ea typeface="Arial Unicode MS" panose="020B0604020202020204" pitchFamily="50" charset="-128"/>
                  <a:cs typeface="Arial Unicode MS" panose="020B0604020202020204" pitchFamily="50" charset="-128"/>
                </a:rPr>
                <a:t>3</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b="1" dirty="0">
                  <a:latin typeface="Arial Unicode MS" panose="020B0604020202020204" pitchFamily="50" charset="-128"/>
                  <a:ea typeface="Arial Unicode MS" panose="020B0604020202020204" pitchFamily="50" charset="-128"/>
                  <a:cs typeface="Arial Unicode MS" panose="020B0604020202020204" pitchFamily="50" charset="-128"/>
                </a:rPr>
                <a:t>M</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kumimoji="1" lang="ja-JP" altLang="en-US" b="1" i="0" u="none" strike="noStrike" cap="none" normalizeH="0" baseline="0" dirty="0" smtClean="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3" name="ホームベース 92"/>
            <p:cNvSpPr/>
            <p:nvPr/>
          </p:nvSpPr>
          <p:spPr bwMode="auto">
            <a:xfrm>
              <a:off x="581883" y="6351850"/>
              <a:ext cx="8672946" cy="400110"/>
            </a:xfrm>
            <a:prstGeom prst="homePlate">
              <a:avLst/>
            </a:prstGeom>
            <a:solidFill>
              <a:srgbClr val="66FFFF"/>
            </a:solidFill>
            <a:ln w="25400" cap="flat" cmpd="dbl"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a:spcBef>
                  <a:spcPct val="75000"/>
                </a:spcBef>
              </a:pPr>
              <a:r>
                <a:rPr lang="ja-JP" altLang="en-US" b="1" dirty="0" smtClean="0">
                  <a:latin typeface="Arial Unicode MS" panose="020B0604020202020204" pitchFamily="50" charset="-128"/>
                  <a:ea typeface="Arial Unicode MS" panose="020B0604020202020204" pitchFamily="50" charset="-128"/>
                  <a:cs typeface="Arial Unicode MS" panose="020B0604020202020204" pitchFamily="50" charset="-128"/>
                </a:rPr>
                <a:t>　⑨ </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Intractable Diseases			    	    12 M $</a:t>
              </a:r>
              <a:endParaRPr kumimoji="1" lang="ja-JP" altLang="en-US" b="1" i="0" u="none" strike="noStrike" cap="none" normalizeH="0" baseline="0" dirty="0" smtClean="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4" name="ホームベース 93"/>
            <p:cNvSpPr/>
            <p:nvPr/>
          </p:nvSpPr>
          <p:spPr bwMode="auto">
            <a:xfrm>
              <a:off x="581883" y="2038091"/>
              <a:ext cx="8672946" cy="400110"/>
            </a:xfrm>
            <a:prstGeom prst="homePlate">
              <a:avLst/>
            </a:prstGeom>
            <a:solidFill>
              <a:srgbClr val="66FFFF"/>
            </a:solidFill>
            <a:ln w="25400" cap="flat" cmpd="dbl"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75000"/>
                </a:spcBef>
                <a:spcAft>
                  <a:spcPct val="0"/>
                </a:spcAft>
                <a:buClrTx/>
                <a:buSzTx/>
                <a:buFontTx/>
                <a:buNone/>
                <a:tabLst/>
              </a:pPr>
              <a:r>
                <a:rPr lang="ja-JP" altLang="en-US" b="1" dirty="0" smtClean="0">
                  <a:latin typeface="Arial Unicode MS" panose="020B0604020202020204" pitchFamily="50" charset="-128"/>
                  <a:ea typeface="Arial Unicode MS" panose="020B0604020202020204" pitchFamily="50" charset="-128"/>
                  <a:cs typeface="Arial Unicode MS" panose="020B0604020202020204" pitchFamily="50" charset="-128"/>
                </a:rPr>
                <a:t>　① </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Drug Discovery     			</a:t>
              </a:r>
              <a:r>
                <a:rPr lang="ja-JP" altLang="en-US" b="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b="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	  204 M $</a:t>
              </a:r>
              <a:endParaRPr kumimoji="1" lang="ja-JP" altLang="en-US" b="1" i="0" u="none" strike="noStrike" cap="none" normalizeH="0" baseline="0" dirty="0" smtClean="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pic>
        <p:nvPicPr>
          <p:cNvPr id="17" name="Picture 2"/>
          <p:cNvPicPr>
            <a:picLocks noChangeAspect="1" noChangeArrowheads="1"/>
          </p:cNvPicPr>
          <p:nvPr/>
        </p:nvPicPr>
        <p:blipFill>
          <a:blip r:embed="rId3" cstate="print"/>
          <a:srcRect/>
          <a:stretch>
            <a:fillRect/>
          </a:stretch>
        </p:blipFill>
        <p:spPr bwMode="auto">
          <a:xfrm>
            <a:off x="9159226" y="3643"/>
            <a:ext cx="739340" cy="735557"/>
          </a:xfrm>
          <a:prstGeom prst="rect">
            <a:avLst/>
          </a:prstGeom>
          <a:noFill/>
          <a:ln w="9525">
            <a:noFill/>
            <a:miter lim="800000"/>
            <a:headEnd/>
            <a:tailEnd/>
          </a:ln>
        </p:spPr>
      </p:pic>
      <p:sp>
        <p:nvSpPr>
          <p:cNvPr id="18" name="スライド番号プレースホルダー 1"/>
          <p:cNvSpPr>
            <a:spLocks noGrp="1"/>
          </p:cNvSpPr>
          <p:nvPr>
            <p:ph type="sldNum" sz="quarter" idx="12"/>
          </p:nvPr>
        </p:nvSpPr>
        <p:spPr>
          <a:xfrm>
            <a:off x="8826331" y="6479227"/>
            <a:ext cx="1066021" cy="365125"/>
          </a:xfrm>
        </p:spPr>
        <p:txBody>
          <a:bodyPr/>
          <a:lstStyle/>
          <a:p>
            <a:r>
              <a:rPr lang="en-US" altLang="ja-JP" sz="1600" dirty="0" smtClean="0">
                <a:solidFill>
                  <a:schemeClr val="tx1"/>
                </a:solidFill>
              </a:rPr>
              <a:t>10</a:t>
            </a:r>
            <a:endParaRPr lang="ja-JP" altLang="en-US" sz="16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ストライプ矢印 98"/>
          <p:cNvSpPr/>
          <p:nvPr/>
        </p:nvSpPr>
        <p:spPr>
          <a:xfrm>
            <a:off x="7963361" y="2678297"/>
            <a:ext cx="688884" cy="1391034"/>
          </a:xfrm>
          <a:prstGeom prst="stripedRightArrow">
            <a:avLst>
              <a:gd name="adj1" fmla="val 78301"/>
              <a:gd name="adj2" fmla="val 20653"/>
            </a:avLst>
          </a:prstGeom>
          <a:no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ja-JP" altLang="en-US" sz="1357">
              <a:solidFill>
                <a:schemeClr val="tx1"/>
              </a:solidFill>
            </a:endParaRPr>
          </a:p>
        </p:txBody>
      </p:sp>
      <p:sp>
        <p:nvSpPr>
          <p:cNvPr id="17" name="ストライプ矢印 16"/>
          <p:cNvSpPr/>
          <p:nvPr/>
        </p:nvSpPr>
        <p:spPr>
          <a:xfrm>
            <a:off x="4274367" y="1815184"/>
            <a:ext cx="4377878" cy="471004"/>
          </a:xfrm>
          <a:prstGeom prst="stripedRightArrow">
            <a:avLst>
              <a:gd name="adj1" fmla="val 50000"/>
              <a:gd name="adj2" fmla="val 25918"/>
            </a:avLst>
          </a:prstGeom>
          <a:no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ja-JP" altLang="en-US" sz="1357">
              <a:solidFill>
                <a:schemeClr val="tx1"/>
              </a:solidFill>
            </a:endParaRPr>
          </a:p>
        </p:txBody>
      </p:sp>
      <p:sp>
        <p:nvSpPr>
          <p:cNvPr id="4" name="テキスト ボックス 3"/>
          <p:cNvSpPr txBox="1"/>
          <p:nvPr/>
        </p:nvSpPr>
        <p:spPr>
          <a:xfrm>
            <a:off x="409574" y="14290"/>
            <a:ext cx="9080500" cy="439885"/>
          </a:xfrm>
          <a:prstGeom prst="rect">
            <a:avLst/>
          </a:prstGeom>
          <a:ln w="38100">
            <a:solidFill>
              <a:srgbClr val="002060"/>
            </a:solidFill>
          </a:ln>
        </p:spPr>
        <p:style>
          <a:lnRef idx="1">
            <a:schemeClr val="accent1"/>
          </a:lnRef>
          <a:fillRef idx="2">
            <a:schemeClr val="accent1"/>
          </a:fillRef>
          <a:effectRef idx="1">
            <a:schemeClr val="accent1"/>
          </a:effectRef>
          <a:fontRef idx="minor">
            <a:schemeClr val="dk1"/>
          </a:fontRef>
        </p:style>
        <p:txBody>
          <a:bodyPr lIns="87269" tIns="43635" rIns="87269" bIns="43635">
            <a:spAutoFit/>
          </a:bodyPr>
          <a:lstStyle/>
          <a:p>
            <a:pPr>
              <a:defRPr/>
            </a:pPr>
            <a:r>
              <a:rPr lang="ja-JP" altLang="en-US" sz="2286" dirty="0">
                <a:solidFill>
                  <a:prstClr val="black"/>
                </a:solidFill>
              </a:rPr>
              <a:t>　</a:t>
            </a:r>
            <a:r>
              <a:rPr lang="ja-JP" altLang="en-US" sz="2286" b="1" dirty="0">
                <a:solidFill>
                  <a:srgbClr val="FF0000"/>
                </a:solidFill>
              </a:rPr>
              <a:t>６．</a:t>
            </a:r>
            <a:r>
              <a:rPr lang="en-US" altLang="ja-JP" sz="2286" b="1" dirty="0">
                <a:solidFill>
                  <a:srgbClr val="FF0000"/>
                </a:solidFill>
              </a:rPr>
              <a:t> Japan Cancer Research Project </a:t>
            </a:r>
            <a:r>
              <a:rPr lang="ja-JP" altLang="en-US" sz="2286" dirty="0">
                <a:solidFill>
                  <a:prstClr val="black"/>
                </a:solidFill>
              </a:rPr>
              <a:t>　　　　　　　</a:t>
            </a:r>
          </a:p>
        </p:txBody>
      </p:sp>
      <p:sp>
        <p:nvSpPr>
          <p:cNvPr id="129" name="正方形/長方形 128"/>
          <p:cNvSpPr/>
          <p:nvPr/>
        </p:nvSpPr>
        <p:spPr>
          <a:xfrm>
            <a:off x="398894" y="507850"/>
            <a:ext cx="9080500" cy="752373"/>
          </a:xfrm>
          <a:prstGeom prst="rect">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269" tIns="43635" rIns="87269" bIns="43635"/>
          <a:lstStyle/>
          <a:p>
            <a:pPr>
              <a:defRPr/>
            </a:pPr>
            <a:r>
              <a:rPr lang="ja-JP" altLang="en-US" sz="1429" b="1" dirty="0">
                <a:solidFill>
                  <a:srgbClr val="0070C0"/>
                </a:solidFill>
              </a:rPr>
              <a:t>　</a:t>
            </a:r>
            <a:endParaRPr lang="en-US" altLang="ja-JP" sz="1071" dirty="0">
              <a:solidFill>
                <a:prstClr val="black"/>
              </a:solidFill>
            </a:endParaRPr>
          </a:p>
        </p:txBody>
      </p:sp>
      <p:sp>
        <p:nvSpPr>
          <p:cNvPr id="13" name="テキスト ボックス 12"/>
          <p:cNvSpPr txBox="1"/>
          <p:nvPr/>
        </p:nvSpPr>
        <p:spPr>
          <a:xfrm>
            <a:off x="391301" y="490790"/>
            <a:ext cx="9091854" cy="769470"/>
          </a:xfrm>
          <a:prstGeom prst="rect">
            <a:avLst/>
          </a:prstGeom>
          <a:noFill/>
        </p:spPr>
        <p:txBody>
          <a:bodyPr wrap="square" lIns="65306" tIns="32653" rIns="65306" bIns="32653" rtlCol="0">
            <a:spAutoFit/>
          </a:bodyPr>
          <a:lstStyle/>
          <a:p>
            <a:pPr algn="just"/>
            <a:r>
              <a:rPr lang="ja-JP" altLang="en-US" sz="1143" dirty="0">
                <a:solidFill>
                  <a:prstClr val="black"/>
                </a:solidFill>
              </a:rPr>
              <a:t>　</a:t>
            </a:r>
            <a:r>
              <a:rPr lang="en-US" altLang="ja-JP" sz="1143" dirty="0">
                <a:solidFill>
                  <a:prstClr val="black"/>
                </a:solidFill>
              </a:rPr>
              <a:t> Carefully selecting promising results from basic research, the government will promote research aimed at the development of drugs and medical devices with a view to their practical application, and will license the results out for clinical research and trials. In addition, it will feed clinical data from clinical research and trials back into basic research, to expedite the development of practical applications for use in treating cancer, including the development of drugs and medical devices, based on the 10-year Strategy for Cancer Research.</a:t>
            </a:r>
            <a:endParaRPr lang="ja-JP" altLang="en-US" sz="1143" dirty="0">
              <a:solidFill>
                <a:prstClr val="black"/>
              </a:solidFill>
            </a:endParaRPr>
          </a:p>
        </p:txBody>
      </p:sp>
      <p:sp>
        <p:nvSpPr>
          <p:cNvPr id="91" name="角丸四角形 90"/>
          <p:cNvSpPr/>
          <p:nvPr/>
        </p:nvSpPr>
        <p:spPr>
          <a:xfrm>
            <a:off x="2047011" y="2293813"/>
            <a:ext cx="2506604" cy="1293876"/>
          </a:xfrm>
          <a:prstGeom prst="roundRect">
            <a:avLst>
              <a:gd name="adj" fmla="val 4726"/>
            </a:avLst>
          </a:prstGeom>
          <a:gradFill>
            <a:gsLst>
              <a:gs pos="0">
                <a:schemeClr val="accent3">
                  <a:lumMod val="60000"/>
                  <a:lumOff val="40000"/>
                </a:schemeClr>
              </a:gs>
              <a:gs pos="100000">
                <a:schemeClr val="bg1"/>
              </a:gs>
            </a:gsLst>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lIns="87269" tIns="43635" rIns="87269" bIns="43635" anchor="ctr"/>
          <a:lstStyle/>
          <a:p>
            <a:pPr algn="ctr">
              <a:defRPr/>
            </a:pPr>
            <a:endParaRPr lang="ja-JP" altLang="en-US" sz="1357" dirty="0">
              <a:solidFill>
                <a:srgbClr val="FF0000"/>
              </a:solidFill>
            </a:endParaRPr>
          </a:p>
        </p:txBody>
      </p:sp>
      <p:sp>
        <p:nvSpPr>
          <p:cNvPr id="94" name="テキスト ボックス 35"/>
          <p:cNvSpPr txBox="1">
            <a:spLocks noChangeArrowheads="1"/>
          </p:cNvSpPr>
          <p:nvPr/>
        </p:nvSpPr>
        <p:spPr bwMode="auto">
          <a:xfrm>
            <a:off x="1964036" y="2536939"/>
            <a:ext cx="2651804" cy="395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269" tIns="43635" rIns="87269" bIns="43635">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102847" indent="-326539"/>
            <a:r>
              <a:rPr lang="ja-JP" altLang="en-US" sz="1000" b="1" dirty="0">
                <a:solidFill>
                  <a:srgbClr val="FF0000"/>
                </a:solidFill>
                <a:latin typeface="+mn-lt"/>
                <a:ea typeface="ＭＳ Ｐゴシック" pitchFamily="50" charset="-128"/>
              </a:rPr>
              <a:t>● </a:t>
            </a:r>
            <a:r>
              <a:rPr lang="en-US" altLang="ja-JP" sz="1000" b="1" dirty="0">
                <a:solidFill>
                  <a:srgbClr val="FF0000"/>
                </a:solidFill>
                <a:latin typeface="+mn-lt"/>
              </a:rPr>
              <a:t>Program for Development of Innovative Research on Cancer </a:t>
            </a:r>
            <a:r>
              <a:rPr lang="en-US" altLang="ja-JP" sz="1000" b="1" dirty="0" smtClean="0">
                <a:solidFill>
                  <a:srgbClr val="FF0000"/>
                </a:solidFill>
                <a:latin typeface="+mn-lt"/>
              </a:rPr>
              <a:t>Therapeutics</a:t>
            </a:r>
            <a:endParaRPr lang="ja-JP" altLang="en-US" sz="1000" dirty="0">
              <a:solidFill>
                <a:srgbClr val="FF0000"/>
              </a:solidFill>
              <a:latin typeface="+mn-lt"/>
            </a:endParaRPr>
          </a:p>
        </p:txBody>
      </p:sp>
      <p:cxnSp>
        <p:nvCxnSpPr>
          <p:cNvPr id="145" name="直線コネクタ 144"/>
          <p:cNvCxnSpPr/>
          <p:nvPr/>
        </p:nvCxnSpPr>
        <p:spPr>
          <a:xfrm>
            <a:off x="475185" y="1876221"/>
            <a:ext cx="8968981" cy="159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3" name="角丸四角形 152"/>
          <p:cNvSpPr/>
          <p:nvPr/>
        </p:nvSpPr>
        <p:spPr>
          <a:xfrm>
            <a:off x="403372" y="1327710"/>
            <a:ext cx="9098217" cy="4291675"/>
          </a:xfrm>
          <a:prstGeom prst="roundRect">
            <a:avLst>
              <a:gd name="adj" fmla="val 19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ja-JP" altLang="en-US" sz="1357">
              <a:solidFill>
                <a:prstClr val="white"/>
              </a:solidFill>
            </a:endParaRPr>
          </a:p>
        </p:txBody>
      </p:sp>
      <p:sp>
        <p:nvSpPr>
          <p:cNvPr id="164" name="テキスト ボックス 163"/>
          <p:cNvSpPr txBox="1"/>
          <p:nvPr/>
        </p:nvSpPr>
        <p:spPr>
          <a:xfrm>
            <a:off x="2841734" y="2332800"/>
            <a:ext cx="1458223" cy="226622"/>
          </a:xfrm>
          <a:prstGeom prst="rect">
            <a:avLst/>
          </a:prstGeom>
          <a:solidFill>
            <a:schemeClr val="bg1"/>
          </a:solidFill>
          <a:ln>
            <a:solidFill>
              <a:schemeClr val="tx1"/>
            </a:solidFill>
          </a:ln>
        </p:spPr>
        <p:txBody>
          <a:bodyPr wrap="square" lIns="44665" tIns="43635" rIns="44665" bIns="43635" rtlCol="0" anchor="ctr">
            <a:noAutofit/>
          </a:bodyPr>
          <a:lstStyle/>
          <a:p>
            <a:pPr algn="ctr" defTabSz="872025">
              <a:spcBef>
                <a:spcPct val="50000"/>
              </a:spcBef>
            </a:pPr>
            <a:r>
              <a:rPr lang="en-US" altLang="ja-JP" sz="786" dirty="0" smtClean="0"/>
              <a:t>FY2016 </a:t>
            </a:r>
            <a:r>
              <a:rPr lang="en-US" altLang="ja-JP" sz="786" dirty="0"/>
              <a:t>Budget </a:t>
            </a:r>
            <a:r>
              <a:rPr lang="en-US" altLang="ja-JP" sz="786" dirty="0" smtClean="0"/>
              <a:t> </a:t>
            </a:r>
            <a:r>
              <a:rPr lang="en-US" altLang="ja-JP" sz="786" dirty="0"/>
              <a:t>: </a:t>
            </a:r>
            <a:r>
              <a:rPr lang="en-US" altLang="ja-JP" sz="786" dirty="0" smtClean="0"/>
              <a:t>$ 38 M</a:t>
            </a:r>
            <a:endParaRPr lang="ja-JP" altLang="en-US" sz="786" dirty="0"/>
          </a:p>
        </p:txBody>
      </p:sp>
      <p:sp>
        <p:nvSpPr>
          <p:cNvPr id="166" name="正方形/長方形 165"/>
          <p:cNvSpPr/>
          <p:nvPr/>
        </p:nvSpPr>
        <p:spPr>
          <a:xfrm>
            <a:off x="481201" y="4799611"/>
            <a:ext cx="257705" cy="7775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ja-JP" altLang="en-US" sz="1357">
              <a:solidFill>
                <a:schemeClr val="tx1"/>
              </a:solidFill>
            </a:endParaRPr>
          </a:p>
        </p:txBody>
      </p:sp>
      <p:sp>
        <p:nvSpPr>
          <p:cNvPr id="169" name="正方形/長方形 168"/>
          <p:cNvSpPr/>
          <p:nvPr/>
        </p:nvSpPr>
        <p:spPr>
          <a:xfrm>
            <a:off x="479495" y="2026758"/>
            <a:ext cx="261801" cy="27592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ja-JP" altLang="en-US" sz="1357">
              <a:solidFill>
                <a:schemeClr val="tx1"/>
              </a:solidFill>
            </a:endParaRPr>
          </a:p>
        </p:txBody>
      </p:sp>
      <p:sp>
        <p:nvSpPr>
          <p:cNvPr id="15" name="角丸四角形 14"/>
          <p:cNvSpPr/>
          <p:nvPr/>
        </p:nvSpPr>
        <p:spPr>
          <a:xfrm>
            <a:off x="857453" y="5189617"/>
            <a:ext cx="4341648" cy="18206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ja-JP" altLang="en-US" sz="1357">
              <a:solidFill>
                <a:schemeClr val="tx1"/>
              </a:solidFill>
            </a:endParaRPr>
          </a:p>
        </p:txBody>
      </p:sp>
      <p:sp>
        <p:nvSpPr>
          <p:cNvPr id="5" name="L 字 4"/>
          <p:cNvSpPr/>
          <p:nvPr/>
        </p:nvSpPr>
        <p:spPr>
          <a:xfrm rot="16200000" flipH="1">
            <a:off x="5739086" y="1856671"/>
            <a:ext cx="2160000" cy="3034286"/>
          </a:xfrm>
          <a:prstGeom prst="corner">
            <a:avLst>
              <a:gd name="adj1" fmla="val 18798"/>
              <a:gd name="adj2" fmla="val 59215"/>
            </a:avLst>
          </a:prstGeom>
          <a:gradFill flip="none" rotWithShape="1">
            <a:gsLst>
              <a:gs pos="0">
                <a:schemeClr val="accent2">
                  <a:lumMod val="60000"/>
                  <a:lumOff val="40000"/>
                </a:schemeClr>
              </a:gs>
              <a:gs pos="100000">
                <a:schemeClr val="bg1"/>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ja-JP" altLang="en-US" sz="1357">
              <a:solidFill>
                <a:schemeClr val="tx1"/>
              </a:solidFill>
            </a:endParaRPr>
          </a:p>
        </p:txBody>
      </p:sp>
      <p:sp>
        <p:nvSpPr>
          <p:cNvPr id="170" name="テキスト ボックス 169"/>
          <p:cNvSpPr txBox="1"/>
          <p:nvPr/>
        </p:nvSpPr>
        <p:spPr>
          <a:xfrm>
            <a:off x="6767008" y="2341371"/>
            <a:ext cx="1545466" cy="209053"/>
          </a:xfrm>
          <a:prstGeom prst="rect">
            <a:avLst/>
          </a:prstGeom>
          <a:solidFill>
            <a:schemeClr val="bg1"/>
          </a:solidFill>
          <a:ln>
            <a:solidFill>
              <a:schemeClr val="tx1"/>
            </a:solidFill>
          </a:ln>
        </p:spPr>
        <p:txBody>
          <a:bodyPr wrap="square" lIns="44665" tIns="43635" rIns="44665" bIns="43635" rtlCol="0">
            <a:spAutoFit/>
          </a:bodyPr>
          <a:lstStyle/>
          <a:p>
            <a:pPr algn="ctr" defTabSz="872025">
              <a:spcBef>
                <a:spcPct val="50000"/>
              </a:spcBef>
            </a:pPr>
            <a:r>
              <a:rPr lang="en-US" altLang="ja-JP" sz="786" dirty="0"/>
              <a:t> </a:t>
            </a:r>
            <a:r>
              <a:rPr lang="en-US" altLang="ja-JP" sz="786" dirty="0" smtClean="0"/>
              <a:t>FY2016 </a:t>
            </a:r>
            <a:r>
              <a:rPr lang="en-US" altLang="ja-JP" sz="786" dirty="0"/>
              <a:t>Budget </a:t>
            </a:r>
            <a:r>
              <a:rPr lang="en-US" altLang="ja-JP" sz="786" dirty="0" smtClean="0"/>
              <a:t> </a:t>
            </a:r>
            <a:r>
              <a:rPr lang="en-US" altLang="ja-JP" sz="786" dirty="0"/>
              <a:t>: </a:t>
            </a:r>
            <a:r>
              <a:rPr lang="en-US" altLang="ja-JP" sz="786" dirty="0" smtClean="0"/>
              <a:t>$ 77 M</a:t>
            </a:r>
            <a:endParaRPr lang="ja-JP" altLang="en-US" sz="786" dirty="0"/>
          </a:p>
        </p:txBody>
      </p:sp>
      <p:pic>
        <p:nvPicPr>
          <p:cNvPr id="4098" name="Picture 2" descr="C:\Users\CS945659\AppData\Local\Microsoft\Windows\Temporary Internet Files\Content.IE5\HH64QFF6\MC900439799[1].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29538">
            <a:off x="4384591" y="1983354"/>
            <a:ext cx="481673" cy="506763"/>
          </a:xfrm>
          <a:prstGeom prst="rect">
            <a:avLst/>
          </a:prstGeom>
          <a:noFill/>
          <a:extLst>
            <a:ext uri="{909E8E84-426E-40dd-AFC4-6F175D3DCCD1}">
              <a14:hiddenFill xmlns:a14="http://schemas.microsoft.com/office/drawing/2010/main" xmlns="">
                <a:solidFill>
                  <a:srgbClr val="FFFFFF"/>
                </a:solidFill>
              </a14:hiddenFill>
            </a:ext>
          </a:extLst>
        </p:spPr>
      </p:pic>
      <p:sp>
        <p:nvSpPr>
          <p:cNvPr id="95" name="ストライプ矢印 94"/>
          <p:cNvSpPr/>
          <p:nvPr/>
        </p:nvSpPr>
        <p:spPr>
          <a:xfrm>
            <a:off x="4274367" y="4480883"/>
            <a:ext cx="4377878" cy="403425"/>
          </a:xfrm>
          <a:prstGeom prst="stripedRightArrow">
            <a:avLst>
              <a:gd name="adj1" fmla="val 50000"/>
              <a:gd name="adj2" fmla="val 25918"/>
            </a:avLst>
          </a:prstGeom>
          <a:no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ja-JP" altLang="en-US" sz="1357">
              <a:solidFill>
                <a:schemeClr val="tx1"/>
              </a:solidFill>
            </a:endParaRPr>
          </a:p>
        </p:txBody>
      </p:sp>
      <p:sp>
        <p:nvSpPr>
          <p:cNvPr id="123" name="角丸四角形 122"/>
          <p:cNvSpPr/>
          <p:nvPr/>
        </p:nvSpPr>
        <p:spPr>
          <a:xfrm>
            <a:off x="3729704" y="3617688"/>
            <a:ext cx="3283566" cy="953199"/>
          </a:xfrm>
          <a:prstGeom prst="roundRect">
            <a:avLst>
              <a:gd name="adj" fmla="val 4726"/>
            </a:avLst>
          </a:prstGeom>
          <a:gradFill>
            <a:gsLst>
              <a:gs pos="0">
                <a:schemeClr val="accent5">
                  <a:lumMod val="60000"/>
                  <a:lumOff val="40000"/>
                </a:schemeClr>
              </a:gs>
              <a:gs pos="100000">
                <a:schemeClr val="bg1"/>
              </a:gs>
            </a:gsLst>
          </a:gra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87269" tIns="43635" rIns="87269" bIns="43635" anchor="ctr"/>
          <a:lstStyle/>
          <a:p>
            <a:pPr algn="ctr">
              <a:defRPr/>
            </a:pPr>
            <a:endParaRPr lang="ja-JP" altLang="en-US" sz="1357">
              <a:solidFill>
                <a:schemeClr val="tx1"/>
              </a:solidFill>
            </a:endParaRPr>
          </a:p>
        </p:txBody>
      </p:sp>
      <p:sp>
        <p:nvSpPr>
          <p:cNvPr id="124" name="テキスト ボックス 11"/>
          <p:cNvSpPr txBox="1">
            <a:spLocks noChangeArrowheads="1"/>
          </p:cNvSpPr>
          <p:nvPr/>
        </p:nvSpPr>
        <p:spPr bwMode="auto">
          <a:xfrm>
            <a:off x="3692292" y="4132622"/>
            <a:ext cx="3392107" cy="472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269" tIns="43635" rIns="87269" bIns="43635">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nSpc>
                <a:spcPts val="1000"/>
              </a:lnSpc>
            </a:pPr>
            <a:r>
              <a:rPr lang="en-US" altLang="ja-JP" sz="857" dirty="0">
                <a:solidFill>
                  <a:schemeClr val="tx1">
                    <a:lumMod val="50000"/>
                    <a:lumOff val="50000"/>
                  </a:schemeClr>
                </a:solidFill>
                <a:latin typeface="+mn-lt"/>
              </a:rPr>
              <a:t>To develop cutting-edge medical devices through </a:t>
            </a:r>
            <a:r>
              <a:rPr lang="en-US" altLang="ja-JP" sz="857" dirty="0" smtClean="0">
                <a:solidFill>
                  <a:schemeClr val="tx1">
                    <a:lumMod val="50000"/>
                    <a:lumOff val="50000"/>
                  </a:schemeClr>
                </a:solidFill>
                <a:latin typeface="+mn-lt"/>
              </a:rPr>
              <a:t>collaboration </a:t>
            </a:r>
            <a:r>
              <a:rPr lang="en-US" altLang="ja-JP" sz="857" dirty="0">
                <a:solidFill>
                  <a:schemeClr val="tx1">
                    <a:lumMod val="50000"/>
                    <a:lumOff val="50000"/>
                  </a:schemeClr>
                </a:solidFill>
                <a:latin typeface="+mn-lt"/>
              </a:rPr>
              <a:t>between academia and industry, to improve the QOL of patients and strengthen</a:t>
            </a:r>
            <a:r>
              <a:rPr lang="ja-JP" altLang="en-US" sz="857" dirty="0">
                <a:solidFill>
                  <a:schemeClr val="tx1">
                    <a:lumMod val="50000"/>
                    <a:lumOff val="50000"/>
                  </a:schemeClr>
                </a:solidFill>
                <a:latin typeface="+mn-lt"/>
              </a:rPr>
              <a:t>　</a:t>
            </a:r>
            <a:r>
              <a:rPr lang="en-US" altLang="ja-JP" sz="857" dirty="0">
                <a:solidFill>
                  <a:schemeClr val="tx1">
                    <a:lumMod val="50000"/>
                    <a:lumOff val="50000"/>
                  </a:schemeClr>
                </a:solidFill>
                <a:latin typeface="+mn-lt"/>
              </a:rPr>
              <a:t>international competitiveness of the medical device industry.</a:t>
            </a:r>
            <a:endParaRPr lang="ja-JP" altLang="en-US" sz="857" dirty="0">
              <a:solidFill>
                <a:schemeClr val="tx1">
                  <a:lumMod val="50000"/>
                  <a:lumOff val="50000"/>
                </a:schemeClr>
              </a:solidFill>
              <a:latin typeface="+mn-lt"/>
              <a:ea typeface="ＭＳ Ｐゴシック" pitchFamily="50" charset="-128"/>
            </a:endParaRPr>
          </a:p>
        </p:txBody>
      </p:sp>
      <p:sp>
        <p:nvSpPr>
          <p:cNvPr id="173" name="テキスト ボックス 53"/>
          <p:cNvSpPr txBox="1">
            <a:spLocks noChangeArrowheads="1"/>
          </p:cNvSpPr>
          <p:nvPr/>
        </p:nvSpPr>
        <p:spPr bwMode="auto">
          <a:xfrm>
            <a:off x="3729705" y="3828870"/>
            <a:ext cx="3299096" cy="395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269" tIns="43635" rIns="87269" bIns="43635">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000" b="1" dirty="0">
                <a:solidFill>
                  <a:schemeClr val="tx1">
                    <a:lumMod val="50000"/>
                    <a:lumOff val="50000"/>
                  </a:schemeClr>
                </a:solidFill>
                <a:latin typeface="+mn-lt"/>
                <a:ea typeface="ＭＳ Ｐゴシック" pitchFamily="50" charset="-128"/>
              </a:rPr>
              <a:t>● </a:t>
            </a:r>
            <a:r>
              <a:rPr lang="en-US" altLang="ja-JP" sz="1000" b="1" dirty="0">
                <a:solidFill>
                  <a:schemeClr val="tx1">
                    <a:lumMod val="50000"/>
                    <a:lumOff val="50000"/>
                  </a:schemeClr>
                </a:solidFill>
                <a:latin typeface="+mn-lt"/>
              </a:rPr>
              <a:t>Development of Medical Device and System for </a:t>
            </a:r>
          </a:p>
          <a:p>
            <a:r>
              <a:rPr lang="ja-JP" altLang="en-US" sz="1000" b="1" dirty="0">
                <a:solidFill>
                  <a:schemeClr val="tx1">
                    <a:lumMod val="50000"/>
                    <a:lumOff val="50000"/>
                  </a:schemeClr>
                </a:solidFill>
                <a:latin typeface="+mn-lt"/>
              </a:rPr>
              <a:t>　　　</a:t>
            </a:r>
            <a:r>
              <a:rPr lang="en-US" altLang="ja-JP" sz="1000" b="1" dirty="0">
                <a:solidFill>
                  <a:schemeClr val="tx1">
                    <a:lumMod val="50000"/>
                    <a:lumOff val="50000"/>
                  </a:schemeClr>
                </a:solidFill>
                <a:latin typeface="+mn-lt"/>
              </a:rPr>
              <a:t>Advanced Medical Service</a:t>
            </a:r>
            <a:r>
              <a:rPr lang="ja-JP" altLang="en-US" sz="1000" b="1" dirty="0">
                <a:solidFill>
                  <a:schemeClr val="tx1">
                    <a:lumMod val="50000"/>
                    <a:lumOff val="50000"/>
                  </a:schemeClr>
                </a:solidFill>
                <a:latin typeface="+mn-lt"/>
              </a:rPr>
              <a:t>　</a:t>
            </a:r>
            <a:r>
              <a:rPr lang="ja-JP" altLang="en-US" sz="1000" dirty="0">
                <a:solidFill>
                  <a:schemeClr val="tx1">
                    <a:lumMod val="50000"/>
                    <a:lumOff val="50000"/>
                  </a:schemeClr>
                </a:solidFill>
                <a:latin typeface="+mn-lt"/>
              </a:rPr>
              <a:t>　　</a:t>
            </a:r>
            <a:endParaRPr lang="en-US" altLang="ja-JP" sz="1000" dirty="0">
              <a:solidFill>
                <a:schemeClr val="tx1">
                  <a:lumMod val="50000"/>
                  <a:lumOff val="50000"/>
                </a:schemeClr>
              </a:solidFill>
              <a:latin typeface="+mn-lt"/>
            </a:endParaRPr>
          </a:p>
        </p:txBody>
      </p:sp>
      <p:sp>
        <p:nvSpPr>
          <p:cNvPr id="174" name="テキスト ボックス 173"/>
          <p:cNvSpPr txBox="1"/>
          <p:nvPr/>
        </p:nvSpPr>
        <p:spPr>
          <a:xfrm>
            <a:off x="5199101" y="3645301"/>
            <a:ext cx="1776209" cy="231467"/>
          </a:xfrm>
          <a:prstGeom prst="rect">
            <a:avLst/>
          </a:prstGeom>
          <a:solidFill>
            <a:schemeClr val="bg1"/>
          </a:solidFill>
          <a:ln>
            <a:solidFill>
              <a:schemeClr val="tx1"/>
            </a:solidFill>
          </a:ln>
        </p:spPr>
        <p:txBody>
          <a:bodyPr wrap="square" lIns="25714" tIns="25714" rIns="25714" bIns="25714" rtlCol="0">
            <a:spAutoFit/>
          </a:bodyPr>
          <a:lstStyle/>
          <a:p>
            <a:pPr algn="ctr">
              <a:lnSpc>
                <a:spcPts val="714"/>
              </a:lnSpc>
            </a:pPr>
            <a:r>
              <a:rPr lang="en-US" altLang="ja-JP" sz="786" dirty="0" smtClean="0"/>
              <a:t>FY2016 </a:t>
            </a:r>
            <a:r>
              <a:rPr lang="en-US" altLang="ja-JP" sz="786" dirty="0"/>
              <a:t>Budget </a:t>
            </a:r>
            <a:r>
              <a:rPr lang="ja-JP" altLang="en-US" sz="786" dirty="0" smtClean="0"/>
              <a:t> </a:t>
            </a:r>
            <a:r>
              <a:rPr lang="en-US" altLang="ja-JP" sz="786" dirty="0"/>
              <a:t>: </a:t>
            </a:r>
            <a:r>
              <a:rPr lang="en-US" altLang="ja-JP" sz="786" dirty="0" smtClean="0"/>
              <a:t>$ 22 M  </a:t>
            </a:r>
            <a:endParaRPr lang="en-US" altLang="ja-JP" sz="786" dirty="0"/>
          </a:p>
          <a:p>
            <a:pPr algn="ctr">
              <a:lnSpc>
                <a:spcPts val="714"/>
              </a:lnSpc>
            </a:pPr>
            <a:r>
              <a:rPr lang="ja-JP" altLang="en-US" sz="786" dirty="0"/>
              <a:t>（</a:t>
            </a:r>
            <a:r>
              <a:rPr lang="en-US" altLang="ja-JP" sz="786" dirty="0"/>
              <a:t>noted before in the cancer related field</a:t>
            </a:r>
            <a:r>
              <a:rPr lang="ja-JP" altLang="en-US" sz="786" dirty="0"/>
              <a:t>）</a:t>
            </a:r>
            <a:endParaRPr lang="en-US" altLang="ja-JP" sz="786" dirty="0"/>
          </a:p>
        </p:txBody>
      </p:sp>
      <p:pic>
        <p:nvPicPr>
          <p:cNvPr id="93" name="Picture 2" descr="C:\Users\CS945659\AppData\Local\Microsoft\Windows\Temporary Internet Files\Content.IE5\HH64QFF6\MC900439799[1].pn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470462" flipV="1">
            <a:off x="5989807" y="4382500"/>
            <a:ext cx="444748" cy="467914"/>
          </a:xfrm>
          <a:prstGeom prst="rect">
            <a:avLst/>
          </a:prstGeom>
          <a:noFill/>
          <a:extLst>
            <a:ext uri="{909E8E84-426E-40dd-AFC4-6F175D3DCCD1}">
              <a14:hiddenFill xmlns:a14="http://schemas.microsoft.com/office/drawing/2010/main" xmlns="">
                <a:solidFill>
                  <a:srgbClr val="FFFFFF"/>
                </a:solidFill>
              </a14:hiddenFill>
            </a:ext>
          </a:extLst>
        </p:spPr>
      </p:pic>
      <p:pic>
        <p:nvPicPr>
          <p:cNvPr id="77" name="Picture 2" descr="C:\Users\CS945659\AppData\Local\Microsoft\Windows\Temporary Internet Files\Content.IE5\HH64QFF6\MC900439799[1].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29538">
            <a:off x="7855756" y="1981715"/>
            <a:ext cx="481673" cy="506763"/>
          </a:xfrm>
          <a:prstGeom prst="rect">
            <a:avLst/>
          </a:prstGeom>
          <a:noFill/>
          <a:extLst>
            <a:ext uri="{909E8E84-426E-40dd-AFC4-6F175D3DCCD1}">
              <a14:hiddenFill xmlns:a14="http://schemas.microsoft.com/office/drawing/2010/main" xmlns="">
                <a:solidFill>
                  <a:srgbClr val="FFFFFF"/>
                </a:solidFill>
              </a14:hiddenFill>
            </a:ext>
          </a:extLst>
        </p:spPr>
      </p:pic>
      <p:sp>
        <p:nvSpPr>
          <p:cNvPr id="86" name="ストライプ矢印 85"/>
          <p:cNvSpPr/>
          <p:nvPr/>
        </p:nvSpPr>
        <p:spPr>
          <a:xfrm>
            <a:off x="1048037" y="3552386"/>
            <a:ext cx="2053999" cy="568800"/>
          </a:xfrm>
          <a:prstGeom prst="stripedRightArrow">
            <a:avLst>
              <a:gd name="adj1" fmla="val 50000"/>
              <a:gd name="adj2" fmla="val 25918"/>
            </a:avLst>
          </a:prstGeom>
          <a:no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ja-JP" altLang="en-US" sz="1357">
              <a:solidFill>
                <a:schemeClr val="tx1"/>
              </a:solidFill>
            </a:endParaRPr>
          </a:p>
        </p:txBody>
      </p:sp>
      <p:pic>
        <p:nvPicPr>
          <p:cNvPr id="70" name="Picture 2" descr="C:\Users\CS945659\AppData\Local\Microsoft\Windows\Temporary Internet Files\Content.IE5\HH64QFF6\MC900439799[1].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8884">
            <a:off x="1747641" y="3313913"/>
            <a:ext cx="481673" cy="506763"/>
          </a:xfrm>
          <a:prstGeom prst="rect">
            <a:avLst/>
          </a:prstGeom>
          <a:noFill/>
          <a:extLst>
            <a:ext uri="{909E8E84-426E-40dd-AFC4-6F175D3DCCD1}">
              <a14:hiddenFill xmlns:a14="http://schemas.microsoft.com/office/drawing/2010/main" xmlns="">
                <a:solidFill>
                  <a:srgbClr val="FFFFFF"/>
                </a:solidFill>
              </a14:hiddenFill>
            </a:ext>
          </a:extLst>
        </p:spPr>
      </p:pic>
      <p:sp>
        <p:nvSpPr>
          <p:cNvPr id="80" name="テキスト ボックス 79"/>
          <p:cNvSpPr txBox="1"/>
          <p:nvPr/>
        </p:nvSpPr>
        <p:spPr>
          <a:xfrm>
            <a:off x="7716536" y="136954"/>
            <a:ext cx="1649663" cy="178831"/>
          </a:xfrm>
          <a:prstGeom prst="rect">
            <a:avLst/>
          </a:prstGeom>
          <a:solidFill>
            <a:schemeClr val="bg1"/>
          </a:solidFill>
          <a:ln>
            <a:solidFill>
              <a:schemeClr val="tx1"/>
            </a:solidFill>
          </a:ln>
        </p:spPr>
        <p:txBody>
          <a:bodyPr wrap="square" lIns="44654" tIns="43624" rIns="0" bIns="43624" rtlCol="0" anchor="ctr">
            <a:spAutoFit/>
          </a:bodyPr>
          <a:lstStyle/>
          <a:p>
            <a:pPr algn="ctr">
              <a:lnSpc>
                <a:spcPct val="75000"/>
              </a:lnSpc>
            </a:pPr>
            <a:r>
              <a:rPr lang="en-US" altLang="ja-JP" sz="786" dirty="0" smtClean="0"/>
              <a:t>FY2016 </a:t>
            </a:r>
            <a:r>
              <a:rPr lang="en-US" altLang="ja-JP" sz="786" dirty="0"/>
              <a:t>Budget </a:t>
            </a:r>
            <a:r>
              <a:rPr lang="en-US" altLang="ja-JP" sz="786" dirty="0" smtClean="0"/>
              <a:t> </a:t>
            </a:r>
            <a:r>
              <a:rPr lang="en-US" altLang="ja-JP" sz="786" dirty="0"/>
              <a:t>: </a:t>
            </a:r>
            <a:r>
              <a:rPr lang="en-US" altLang="ja-JP" sz="786" dirty="0" smtClean="0"/>
              <a:t>$ 159M</a:t>
            </a:r>
            <a:endParaRPr lang="ja-JP" altLang="en-US" sz="786" dirty="0"/>
          </a:p>
        </p:txBody>
      </p:sp>
      <p:sp>
        <p:nvSpPr>
          <p:cNvPr id="79" name="テキスト ボックス 78"/>
          <p:cNvSpPr txBox="1"/>
          <p:nvPr/>
        </p:nvSpPr>
        <p:spPr>
          <a:xfrm rot="5400000" flipV="1">
            <a:off x="460450" y="1406236"/>
            <a:ext cx="274845" cy="352868"/>
          </a:xfrm>
          <a:prstGeom prst="rect">
            <a:avLst/>
          </a:prstGeom>
          <a:noFill/>
        </p:spPr>
        <p:txBody>
          <a:bodyPr vert="eaVert" wrap="none" lIns="65291" tIns="32646" rIns="65291" bIns="32646" rtlCol="0">
            <a:spAutoFit/>
          </a:bodyPr>
          <a:lstStyle/>
          <a:p>
            <a:r>
              <a:rPr lang="en-US" altLang="ja-JP" sz="929" dirty="0">
                <a:solidFill>
                  <a:prstClr val="black"/>
                </a:solidFill>
              </a:rPr>
              <a:t>Phase</a:t>
            </a:r>
            <a:endParaRPr lang="ja-JP" altLang="en-US" sz="929" dirty="0">
              <a:solidFill>
                <a:prstClr val="black"/>
              </a:solidFill>
            </a:endParaRPr>
          </a:p>
        </p:txBody>
      </p:sp>
      <p:grpSp>
        <p:nvGrpSpPr>
          <p:cNvPr id="84" name="グループ化 83"/>
          <p:cNvGrpSpPr/>
          <p:nvPr/>
        </p:nvGrpSpPr>
        <p:grpSpPr>
          <a:xfrm>
            <a:off x="846384" y="1407720"/>
            <a:ext cx="8631248" cy="400110"/>
            <a:chOff x="651537" y="2098705"/>
            <a:chExt cx="12083747" cy="525851"/>
          </a:xfrm>
        </p:grpSpPr>
        <p:sp>
          <p:nvSpPr>
            <p:cNvPr id="85" name="平行四辺形 84"/>
            <p:cNvSpPr/>
            <p:nvPr/>
          </p:nvSpPr>
          <p:spPr>
            <a:xfrm>
              <a:off x="651537" y="2115301"/>
              <a:ext cx="3420976" cy="464276"/>
            </a:xfrm>
            <a:prstGeom prst="parallelogram">
              <a:avLst>
                <a:gd name="adj" fmla="val 29774"/>
              </a:avLst>
            </a:pr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7">
                <a:solidFill>
                  <a:prstClr val="black"/>
                </a:solidFill>
              </a:endParaRPr>
            </a:p>
          </p:txBody>
        </p:sp>
        <p:sp>
          <p:nvSpPr>
            <p:cNvPr id="87" name="平行四辺形 86"/>
            <p:cNvSpPr/>
            <p:nvPr/>
          </p:nvSpPr>
          <p:spPr>
            <a:xfrm>
              <a:off x="7003794" y="2115301"/>
              <a:ext cx="1234716" cy="464276"/>
            </a:xfrm>
            <a:prstGeom prst="parallelogram">
              <a:avLst>
                <a:gd name="adj" fmla="val 30157"/>
              </a:avLst>
            </a:prstGeom>
            <a:solidFill>
              <a:schemeClr val="accent1">
                <a:lumMod val="20000"/>
                <a:lumOff val="80000"/>
                <a:alpha val="7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7">
                <a:solidFill>
                  <a:prstClr val="black"/>
                </a:solidFill>
              </a:endParaRPr>
            </a:p>
          </p:txBody>
        </p:sp>
        <p:sp>
          <p:nvSpPr>
            <p:cNvPr id="89" name="平行四辺形 88"/>
            <p:cNvSpPr/>
            <p:nvPr/>
          </p:nvSpPr>
          <p:spPr>
            <a:xfrm>
              <a:off x="8163652" y="2115301"/>
              <a:ext cx="2493399" cy="464276"/>
            </a:xfrm>
            <a:prstGeom prst="parallelogram">
              <a:avLst>
                <a:gd name="adj" fmla="val 30884"/>
              </a:avLst>
            </a:prstGeom>
            <a:solidFill>
              <a:schemeClr val="accent1">
                <a:lumMod val="20000"/>
                <a:lumOff val="80000"/>
                <a:alpha val="7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7">
                <a:solidFill>
                  <a:prstClr val="black"/>
                </a:solidFill>
              </a:endParaRPr>
            </a:p>
          </p:txBody>
        </p:sp>
        <p:sp>
          <p:nvSpPr>
            <p:cNvPr id="90" name="テキスト ボックス 89"/>
            <p:cNvSpPr txBox="1"/>
            <p:nvPr/>
          </p:nvSpPr>
          <p:spPr>
            <a:xfrm>
              <a:off x="1526897" y="2179858"/>
              <a:ext cx="1743775" cy="283529"/>
            </a:xfrm>
            <a:prstGeom prst="rect">
              <a:avLst/>
            </a:prstGeom>
            <a:noFill/>
          </p:spPr>
          <p:txBody>
            <a:bodyPr wrap="square" rtlCol="0">
              <a:noAutofit/>
            </a:bodyPr>
            <a:lstStyle/>
            <a:p>
              <a:r>
                <a:rPr lang="en-US" altLang="ja-JP" sz="1000" b="1" dirty="0">
                  <a:solidFill>
                    <a:prstClr val="black"/>
                  </a:solidFill>
                  <a:ea typeface="HG丸ｺﾞｼｯｸM-PRO" panose="020F0600000000000000" pitchFamily="50" charset="-128"/>
                </a:rPr>
                <a:t>Basic Research</a:t>
              </a:r>
              <a:endParaRPr lang="ja-JP" altLang="en-US" sz="1000" b="1" dirty="0">
                <a:solidFill>
                  <a:prstClr val="black"/>
                </a:solidFill>
                <a:ea typeface="HG丸ｺﾞｼｯｸM-PRO" panose="020F0600000000000000" pitchFamily="50" charset="-128"/>
              </a:endParaRPr>
            </a:p>
          </p:txBody>
        </p:sp>
        <p:sp>
          <p:nvSpPr>
            <p:cNvPr id="92" name="テキスト ボックス 91"/>
            <p:cNvSpPr txBox="1"/>
            <p:nvPr/>
          </p:nvSpPr>
          <p:spPr>
            <a:xfrm>
              <a:off x="8487900" y="2098705"/>
              <a:ext cx="1887150" cy="525851"/>
            </a:xfrm>
            <a:prstGeom prst="rect">
              <a:avLst/>
            </a:prstGeom>
            <a:noFill/>
          </p:spPr>
          <p:txBody>
            <a:bodyPr wrap="square" rtlCol="0">
              <a:spAutoFit/>
            </a:bodyPr>
            <a:lstStyle/>
            <a:p>
              <a:pPr algn="ctr"/>
              <a:r>
                <a:rPr lang="en-US" altLang="ja-JP" sz="1000" b="1" dirty="0">
                  <a:solidFill>
                    <a:prstClr val="black"/>
                  </a:solidFill>
                  <a:ea typeface="HG丸ｺﾞｼｯｸM-PRO" panose="020F0600000000000000" pitchFamily="50" charset="-128"/>
                </a:rPr>
                <a:t>Clinical Research </a:t>
              </a:r>
            </a:p>
            <a:p>
              <a:pPr algn="ctr"/>
              <a:r>
                <a:rPr lang="en-US" altLang="ja-JP" sz="1000" b="1" dirty="0">
                  <a:solidFill>
                    <a:prstClr val="black"/>
                  </a:solidFill>
                  <a:ea typeface="HG丸ｺﾞｼｯｸM-PRO" panose="020F0600000000000000" pitchFamily="50" charset="-128"/>
                </a:rPr>
                <a:t>and Trial</a:t>
              </a:r>
              <a:endParaRPr lang="ja-JP" altLang="en-US" sz="1000" b="1" dirty="0">
                <a:solidFill>
                  <a:prstClr val="black"/>
                </a:solidFill>
                <a:ea typeface="HG丸ｺﾞｼｯｸM-PRO" panose="020F0600000000000000" pitchFamily="50" charset="-128"/>
              </a:endParaRPr>
            </a:p>
          </p:txBody>
        </p:sp>
        <p:sp>
          <p:nvSpPr>
            <p:cNvPr id="97" name="平行四辺形 96"/>
            <p:cNvSpPr/>
            <p:nvPr/>
          </p:nvSpPr>
          <p:spPr>
            <a:xfrm>
              <a:off x="10527455" y="2115301"/>
              <a:ext cx="2207829" cy="464276"/>
            </a:xfrm>
            <a:prstGeom prst="parallelogram">
              <a:avLst>
                <a:gd name="adj" fmla="val 30157"/>
              </a:avLst>
            </a:prstGeom>
            <a:solidFill>
              <a:schemeClr val="accent1">
                <a:lumMod val="20000"/>
                <a:lumOff val="80000"/>
                <a:alpha val="69804"/>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7">
                <a:solidFill>
                  <a:prstClr val="black"/>
                </a:solidFill>
              </a:endParaRPr>
            </a:p>
          </p:txBody>
        </p:sp>
        <p:sp>
          <p:nvSpPr>
            <p:cNvPr id="98" name="テキスト ボックス 97"/>
            <p:cNvSpPr txBox="1"/>
            <p:nvPr/>
          </p:nvSpPr>
          <p:spPr>
            <a:xfrm>
              <a:off x="10631410" y="2188868"/>
              <a:ext cx="2056109" cy="323600"/>
            </a:xfrm>
            <a:prstGeom prst="rect">
              <a:avLst/>
            </a:prstGeom>
            <a:noFill/>
          </p:spPr>
          <p:txBody>
            <a:bodyPr vert="horz" wrap="square" rtlCol="0">
              <a:spAutoFit/>
            </a:bodyPr>
            <a:lstStyle/>
            <a:p>
              <a:r>
                <a:rPr lang="en-US" altLang="ja-JP" sz="1000" b="1" dirty="0">
                  <a:solidFill>
                    <a:prstClr val="black"/>
                  </a:solidFill>
                  <a:ea typeface="HG丸ｺﾞｼｯｸM-PRO" panose="020F0600000000000000" pitchFamily="50" charset="-128"/>
                </a:rPr>
                <a:t>Practical Application</a:t>
              </a:r>
              <a:endParaRPr lang="ja-JP" altLang="en-US" sz="1000" b="1" dirty="0">
                <a:solidFill>
                  <a:prstClr val="black"/>
                </a:solidFill>
                <a:ea typeface="HG丸ｺﾞｼｯｸM-PRO" panose="020F0600000000000000" pitchFamily="50" charset="-128"/>
              </a:endParaRPr>
            </a:p>
          </p:txBody>
        </p:sp>
        <p:sp>
          <p:nvSpPr>
            <p:cNvPr id="100" name="テキスト ボックス 99"/>
            <p:cNvSpPr txBox="1"/>
            <p:nvPr/>
          </p:nvSpPr>
          <p:spPr>
            <a:xfrm>
              <a:off x="7036492" y="2176745"/>
              <a:ext cx="1288097" cy="323600"/>
            </a:xfrm>
            <a:prstGeom prst="rect">
              <a:avLst/>
            </a:prstGeom>
            <a:noFill/>
          </p:spPr>
          <p:txBody>
            <a:bodyPr wrap="square" rtlCol="0">
              <a:spAutoFit/>
            </a:bodyPr>
            <a:lstStyle/>
            <a:p>
              <a:r>
                <a:rPr lang="en-US" altLang="ja-JP" sz="1000" b="1" dirty="0">
                  <a:solidFill>
                    <a:prstClr val="black"/>
                  </a:solidFill>
                  <a:ea typeface="HG丸ｺﾞｼｯｸM-PRO" panose="020F0600000000000000" pitchFamily="50" charset="-128"/>
                </a:rPr>
                <a:t>Nonclinical</a:t>
              </a:r>
              <a:endParaRPr lang="ja-JP" altLang="en-US" sz="1000" b="1" dirty="0">
                <a:solidFill>
                  <a:prstClr val="black"/>
                </a:solidFill>
                <a:ea typeface="HG丸ｺﾞｼｯｸM-PRO" panose="020F0600000000000000" pitchFamily="50" charset="-128"/>
              </a:endParaRPr>
            </a:p>
          </p:txBody>
        </p:sp>
        <p:sp>
          <p:nvSpPr>
            <p:cNvPr id="102" name="平行四辺形 101"/>
            <p:cNvSpPr/>
            <p:nvPr/>
          </p:nvSpPr>
          <p:spPr>
            <a:xfrm>
              <a:off x="3990975" y="2116009"/>
              <a:ext cx="3087082" cy="464276"/>
            </a:xfrm>
            <a:prstGeom prst="parallelogram">
              <a:avLst>
                <a:gd name="adj" fmla="val 29774"/>
              </a:avLst>
            </a:pr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5291" tIns="32646" rIns="65291" bIns="32646" rtlCol="0" anchor="ctr"/>
            <a:lstStyle/>
            <a:p>
              <a:pPr algn="ctr"/>
              <a:r>
                <a:rPr lang="en-US" altLang="ja-JP" sz="929" b="1" dirty="0">
                  <a:solidFill>
                    <a:prstClr val="black"/>
                  </a:solidFill>
                  <a:ea typeface="HG丸ｺﾞｼｯｸM-PRO" panose="020F0600000000000000" pitchFamily="50" charset="-128"/>
                </a:rPr>
                <a:t>Applied Research</a:t>
              </a:r>
              <a:endParaRPr lang="ja-JP" altLang="en-US" sz="929" b="1" dirty="0">
                <a:solidFill>
                  <a:prstClr val="black"/>
                </a:solidFill>
                <a:ea typeface="HG丸ｺﾞｼｯｸM-PRO" panose="020F0600000000000000" pitchFamily="50" charset="-128"/>
              </a:endParaRPr>
            </a:p>
          </p:txBody>
        </p:sp>
      </p:grpSp>
      <p:sp>
        <p:nvSpPr>
          <p:cNvPr id="108" name="角丸四角形 107"/>
          <p:cNvSpPr/>
          <p:nvPr/>
        </p:nvSpPr>
        <p:spPr>
          <a:xfrm rot="10800000">
            <a:off x="8738877" y="1971923"/>
            <a:ext cx="659869" cy="360520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eaVert" lIns="65291" tIns="32646" rIns="65291" bIns="32646" rtlCol="0" anchor="ctr" anchorCtr="1"/>
          <a:lstStyle/>
          <a:p>
            <a:pPr algn="ctr"/>
            <a:r>
              <a:rPr lang="en-US" altLang="ja-JP" sz="1429" dirty="0">
                <a:solidFill>
                  <a:schemeClr val="tx1"/>
                </a:solidFill>
              </a:rPr>
              <a:t>Practical Application </a:t>
            </a:r>
          </a:p>
          <a:p>
            <a:pPr algn="ctr"/>
            <a:r>
              <a:rPr lang="en-US" altLang="ja-JP" sz="1429" dirty="0">
                <a:solidFill>
                  <a:schemeClr val="tx1"/>
                </a:solidFill>
              </a:rPr>
              <a:t>(commercialization and clinical use etc.)</a:t>
            </a:r>
            <a:endParaRPr lang="ja-JP" altLang="en-US" sz="1429" dirty="0">
              <a:solidFill>
                <a:schemeClr val="tx1"/>
              </a:solidFill>
            </a:endParaRPr>
          </a:p>
        </p:txBody>
      </p:sp>
      <p:sp>
        <p:nvSpPr>
          <p:cNvPr id="110" name="テキスト ボックス 109"/>
          <p:cNvSpPr txBox="1"/>
          <p:nvPr/>
        </p:nvSpPr>
        <p:spPr>
          <a:xfrm rot="10800000">
            <a:off x="473924" y="2769369"/>
            <a:ext cx="274821" cy="1399616"/>
          </a:xfrm>
          <a:prstGeom prst="rect">
            <a:avLst/>
          </a:prstGeom>
          <a:noFill/>
        </p:spPr>
        <p:txBody>
          <a:bodyPr vert="eaVert" wrap="none" lIns="65279" tIns="32640" rIns="65279" bIns="32640" rtlCol="0">
            <a:spAutoFit/>
          </a:bodyPr>
          <a:lstStyle/>
          <a:p>
            <a:pPr defTabSz="872025"/>
            <a:r>
              <a:rPr lang="en-US" altLang="ja-JP" sz="929" dirty="0"/>
              <a:t>Research and Development</a:t>
            </a:r>
            <a:endParaRPr lang="ja-JP" altLang="en-US" sz="929" dirty="0"/>
          </a:p>
        </p:txBody>
      </p:sp>
      <p:sp>
        <p:nvSpPr>
          <p:cNvPr id="112" name="正方形/長方形 111"/>
          <p:cNvSpPr/>
          <p:nvPr/>
        </p:nvSpPr>
        <p:spPr>
          <a:xfrm rot="16200000">
            <a:off x="142820" y="4976543"/>
            <a:ext cx="919815" cy="400110"/>
          </a:xfrm>
          <a:prstGeom prst="rect">
            <a:avLst/>
          </a:prstGeom>
        </p:spPr>
        <p:txBody>
          <a:bodyPr wrap="square">
            <a:spAutoFit/>
          </a:bodyPr>
          <a:lstStyle/>
          <a:p>
            <a:pPr algn="ctr"/>
            <a:r>
              <a:rPr lang="en-US" altLang="ja-JP" sz="1000" dirty="0"/>
              <a:t>Support </a:t>
            </a:r>
            <a:r>
              <a:rPr lang="en-US" altLang="ja-JP" sz="1000" dirty="0" err="1"/>
              <a:t>infrastracture</a:t>
            </a:r>
            <a:endParaRPr lang="ja-JP" altLang="en-US" sz="1000" dirty="0"/>
          </a:p>
        </p:txBody>
      </p:sp>
      <p:sp>
        <p:nvSpPr>
          <p:cNvPr id="113" name="正方形/長方形 112"/>
          <p:cNvSpPr/>
          <p:nvPr/>
        </p:nvSpPr>
        <p:spPr>
          <a:xfrm>
            <a:off x="4518163" y="4557324"/>
            <a:ext cx="3885001" cy="224229"/>
          </a:xfrm>
          <a:prstGeom prst="rect">
            <a:avLst/>
          </a:prstGeom>
        </p:spPr>
        <p:txBody>
          <a:bodyPr wrap="square">
            <a:spAutoFit/>
          </a:bodyPr>
          <a:lstStyle/>
          <a:p>
            <a:pPr algn="ctr"/>
            <a:r>
              <a:rPr lang="en-US" altLang="ja-JP" sz="857" dirty="0"/>
              <a:t>Implementation for development by companies / ventures etc.</a:t>
            </a:r>
            <a:endParaRPr lang="ja-JP" altLang="en-US" sz="857" dirty="0"/>
          </a:p>
        </p:txBody>
      </p:sp>
      <p:sp>
        <p:nvSpPr>
          <p:cNvPr id="114" name="正方形/長方形 113"/>
          <p:cNvSpPr/>
          <p:nvPr/>
        </p:nvSpPr>
        <p:spPr>
          <a:xfrm>
            <a:off x="4518163" y="1940201"/>
            <a:ext cx="3982652" cy="224229"/>
          </a:xfrm>
          <a:prstGeom prst="rect">
            <a:avLst/>
          </a:prstGeom>
        </p:spPr>
        <p:txBody>
          <a:bodyPr wrap="square">
            <a:spAutoFit/>
          </a:bodyPr>
          <a:lstStyle/>
          <a:p>
            <a:pPr algn="ctr"/>
            <a:r>
              <a:rPr lang="en-US" altLang="ja-JP" sz="857" dirty="0"/>
              <a:t>Implementation for development by companies / ventures etc.</a:t>
            </a:r>
            <a:endParaRPr lang="ja-JP" altLang="en-US" sz="857" dirty="0"/>
          </a:p>
        </p:txBody>
      </p:sp>
      <p:sp>
        <p:nvSpPr>
          <p:cNvPr id="115" name="テキスト ボックス 114"/>
          <p:cNvSpPr txBox="1"/>
          <p:nvPr/>
        </p:nvSpPr>
        <p:spPr>
          <a:xfrm>
            <a:off x="2283589" y="5160525"/>
            <a:ext cx="1776448" cy="235321"/>
          </a:xfrm>
          <a:prstGeom prst="rect">
            <a:avLst/>
          </a:prstGeom>
          <a:noFill/>
        </p:spPr>
        <p:txBody>
          <a:bodyPr wrap="none" rtlCol="0">
            <a:spAutoFit/>
          </a:bodyPr>
          <a:lstStyle/>
          <a:p>
            <a:r>
              <a:rPr lang="en-US" altLang="ja-JP" sz="929" dirty="0"/>
              <a:t>Drug Discovery Support Network</a:t>
            </a:r>
            <a:endParaRPr lang="ja-JP" altLang="en-US" sz="929" dirty="0"/>
          </a:p>
        </p:txBody>
      </p:sp>
      <p:sp>
        <p:nvSpPr>
          <p:cNvPr id="78" name="テキスト ボックス 122"/>
          <p:cNvSpPr txBox="1">
            <a:spLocks noChangeArrowheads="1"/>
          </p:cNvSpPr>
          <p:nvPr/>
        </p:nvSpPr>
        <p:spPr bwMode="auto">
          <a:xfrm>
            <a:off x="2094418" y="2872349"/>
            <a:ext cx="2520000" cy="729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269" tIns="43635" rIns="87269" bIns="43635">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nSpc>
                <a:spcPts val="1000"/>
              </a:lnSpc>
              <a:spcBef>
                <a:spcPct val="0"/>
              </a:spcBef>
            </a:pPr>
            <a:r>
              <a:rPr lang="ja-JP" altLang="en-US" sz="857" dirty="0">
                <a:latin typeface="+mn-lt"/>
                <a:ea typeface="ＭＳ Ｐゴシック" pitchFamily="50" charset="-128"/>
              </a:rPr>
              <a:t> </a:t>
            </a:r>
            <a:r>
              <a:rPr lang="ja-JP" altLang="en-US" sz="857" dirty="0">
                <a:latin typeface="+mn-lt"/>
                <a:ea typeface="HGSｺﾞｼｯｸM" panose="020B0600000000000000" pitchFamily="50" charset="-128"/>
              </a:rPr>
              <a:t>Careful selection of the results of innovative basic research and promotion of research into compounds which can be used in clinical trials for diagnosis and treatment drugs </a:t>
            </a:r>
            <a:r>
              <a:rPr lang="en-US" altLang="ja-JP" sz="857" dirty="0">
                <a:latin typeface="+mn-lt"/>
                <a:ea typeface="HGSｺﾞｼｯｸM" panose="020B0600000000000000" pitchFamily="50" charset="-128"/>
              </a:rPr>
              <a:t>for establishment of the next-generation cancer treatment.</a:t>
            </a:r>
            <a:endParaRPr lang="ja-JP" altLang="en-US" sz="857" dirty="0">
              <a:latin typeface="+mn-lt"/>
              <a:ea typeface="HGSｺﾞｼｯｸM" panose="020B0600000000000000" pitchFamily="50" charset="-128"/>
            </a:endParaRPr>
          </a:p>
        </p:txBody>
      </p:sp>
      <p:sp>
        <p:nvSpPr>
          <p:cNvPr id="81" name="正方形/長方形 80"/>
          <p:cNvSpPr/>
          <p:nvPr/>
        </p:nvSpPr>
        <p:spPr>
          <a:xfrm>
            <a:off x="1086800" y="3732605"/>
            <a:ext cx="2015236" cy="224229"/>
          </a:xfrm>
          <a:prstGeom prst="rect">
            <a:avLst/>
          </a:prstGeom>
        </p:spPr>
        <p:txBody>
          <a:bodyPr wrap="square">
            <a:spAutoFit/>
          </a:bodyPr>
          <a:lstStyle/>
          <a:p>
            <a:pPr algn="ctr"/>
            <a:r>
              <a:rPr lang="en-US" altLang="ja-JP" sz="857" dirty="0"/>
              <a:t>Seeds derived from academia</a:t>
            </a:r>
            <a:endParaRPr lang="ja-JP" altLang="en-US" sz="857" dirty="0"/>
          </a:p>
        </p:txBody>
      </p:sp>
      <p:sp>
        <p:nvSpPr>
          <p:cNvPr id="107" name="テキスト ボックス 53"/>
          <p:cNvSpPr txBox="1">
            <a:spLocks noChangeArrowheads="1"/>
          </p:cNvSpPr>
          <p:nvPr/>
        </p:nvSpPr>
        <p:spPr bwMode="auto">
          <a:xfrm>
            <a:off x="5336234" y="2536940"/>
            <a:ext cx="2941277" cy="242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269" tIns="43635" rIns="87269" bIns="43635">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000" b="1" dirty="0">
                <a:solidFill>
                  <a:srgbClr val="FF0000"/>
                </a:solidFill>
                <a:latin typeface="+mn-lt"/>
                <a:ea typeface="ＭＳ Ｐゴシック" pitchFamily="50" charset="-128"/>
              </a:rPr>
              <a:t>● </a:t>
            </a:r>
            <a:r>
              <a:rPr lang="en-US" altLang="ja-JP" sz="1000" b="1" dirty="0">
                <a:solidFill>
                  <a:srgbClr val="FF0000"/>
                </a:solidFill>
                <a:latin typeface="+mn-lt"/>
              </a:rPr>
              <a:t>Practical Research for Innovative Cancer Control</a:t>
            </a:r>
            <a:r>
              <a:rPr lang="ja-JP" altLang="en-US" sz="1000" dirty="0">
                <a:solidFill>
                  <a:srgbClr val="FF0000"/>
                </a:solidFill>
                <a:latin typeface="+mn-lt"/>
              </a:rPr>
              <a:t>　　　　</a:t>
            </a:r>
            <a:endParaRPr lang="en-US" altLang="ja-JP" sz="1000" dirty="0">
              <a:solidFill>
                <a:srgbClr val="FF0000"/>
              </a:solidFill>
              <a:latin typeface="+mn-lt"/>
            </a:endParaRPr>
          </a:p>
        </p:txBody>
      </p:sp>
      <p:sp>
        <p:nvSpPr>
          <p:cNvPr id="116" name="テキスト ボックス 11"/>
          <p:cNvSpPr txBox="1">
            <a:spLocks noChangeArrowheads="1"/>
          </p:cNvSpPr>
          <p:nvPr/>
        </p:nvSpPr>
        <p:spPr bwMode="auto">
          <a:xfrm>
            <a:off x="5287529" y="2777293"/>
            <a:ext cx="3048700" cy="472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269" tIns="43635" rIns="87269" bIns="43635">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nSpc>
                <a:spcPts val="1000"/>
              </a:lnSpc>
            </a:pPr>
            <a:r>
              <a:rPr lang="en-US" altLang="ja-JP" sz="857" dirty="0">
                <a:latin typeface="+mn-lt"/>
              </a:rPr>
              <a:t>To promote researches for innovative diagnosis and treatment ranging from a later phase of applied research to a phase of practical application.</a:t>
            </a:r>
            <a:endParaRPr lang="ja-JP" altLang="en-US" sz="857" dirty="0">
              <a:latin typeface="+mn-lt"/>
            </a:endParaRPr>
          </a:p>
        </p:txBody>
      </p:sp>
      <p:sp>
        <p:nvSpPr>
          <p:cNvPr id="117" name="テキスト ボックス 116"/>
          <p:cNvSpPr txBox="1"/>
          <p:nvPr/>
        </p:nvSpPr>
        <p:spPr>
          <a:xfrm>
            <a:off x="5403241" y="3231262"/>
            <a:ext cx="2831689" cy="351912"/>
          </a:xfrm>
          <a:prstGeom prst="rect">
            <a:avLst/>
          </a:prstGeom>
          <a:noFill/>
        </p:spPr>
        <p:txBody>
          <a:bodyPr wrap="square" lIns="87269" tIns="43635" rIns="87269" bIns="43635" rtlCol="0">
            <a:spAutoFit/>
          </a:bodyPr>
          <a:lstStyle/>
          <a:p>
            <a:r>
              <a:rPr lang="en-US" altLang="ja-JP" sz="857" b="1" i="1" dirty="0"/>
              <a:t>The selection of study is based on the result in the early phases of programs.</a:t>
            </a:r>
            <a:endParaRPr lang="ja-JP" altLang="en-US" sz="857" b="1" i="1" dirty="0"/>
          </a:p>
        </p:txBody>
      </p:sp>
      <p:grpSp>
        <p:nvGrpSpPr>
          <p:cNvPr id="118" name="グループ化 117"/>
          <p:cNvGrpSpPr/>
          <p:nvPr/>
        </p:nvGrpSpPr>
        <p:grpSpPr>
          <a:xfrm>
            <a:off x="7084399" y="3720050"/>
            <a:ext cx="816212" cy="593715"/>
            <a:chOff x="9384758" y="5390944"/>
            <a:chExt cx="1142697" cy="831201"/>
          </a:xfrm>
        </p:grpSpPr>
        <p:sp>
          <p:nvSpPr>
            <p:cNvPr id="119" name="テキスト ボックス 119"/>
            <p:cNvSpPr txBox="1">
              <a:spLocks noChangeArrowheads="1"/>
            </p:cNvSpPr>
            <p:nvPr/>
          </p:nvSpPr>
          <p:spPr bwMode="auto">
            <a:xfrm>
              <a:off x="9384758" y="5437913"/>
              <a:ext cx="1142697" cy="308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279" tIns="43640" rIns="87279" bIns="4364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857" dirty="0">
                  <a:latin typeface="+mn-lt"/>
                </a:rPr>
                <a:t>development</a:t>
              </a:r>
              <a:endParaRPr lang="ja-JP" altLang="en-US" sz="857" dirty="0">
                <a:latin typeface="+mn-lt"/>
              </a:endParaRPr>
            </a:p>
          </p:txBody>
        </p:sp>
        <p:sp>
          <p:nvSpPr>
            <p:cNvPr id="120" name="テキスト ボックス 128"/>
            <p:cNvSpPr txBox="1">
              <a:spLocks noChangeArrowheads="1"/>
            </p:cNvSpPr>
            <p:nvPr/>
          </p:nvSpPr>
          <p:spPr bwMode="auto">
            <a:xfrm>
              <a:off x="9496114" y="5853673"/>
              <a:ext cx="919984" cy="308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279" tIns="43640" rIns="87279" bIns="4364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857" dirty="0">
                  <a:latin typeface="+mn-lt"/>
                </a:rPr>
                <a:t>feedback</a:t>
              </a:r>
              <a:endParaRPr lang="ja-JP" altLang="en-US" sz="857" dirty="0">
                <a:latin typeface="+mn-lt"/>
              </a:endParaRPr>
            </a:p>
          </p:txBody>
        </p:sp>
        <p:sp>
          <p:nvSpPr>
            <p:cNvPr id="121" name="右矢印 120"/>
            <p:cNvSpPr/>
            <p:nvPr/>
          </p:nvSpPr>
          <p:spPr>
            <a:xfrm>
              <a:off x="9470458" y="5390944"/>
              <a:ext cx="986668" cy="428890"/>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279" tIns="43640" rIns="87279" bIns="43640" anchor="ctr"/>
            <a:lstStyle/>
            <a:p>
              <a:pPr algn="ctr">
                <a:defRPr/>
              </a:pPr>
              <a:endParaRPr lang="ja-JP" altLang="en-US" sz="1357">
                <a:solidFill>
                  <a:schemeClr val="tx1"/>
                </a:solidFill>
              </a:endParaRPr>
            </a:p>
          </p:txBody>
        </p:sp>
        <p:sp>
          <p:nvSpPr>
            <p:cNvPr id="122" name="右矢印 121"/>
            <p:cNvSpPr/>
            <p:nvPr/>
          </p:nvSpPr>
          <p:spPr>
            <a:xfrm flipH="1">
              <a:off x="9470458" y="5793255"/>
              <a:ext cx="986668" cy="428890"/>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279" tIns="43640" rIns="87279" bIns="43640" anchor="ctr"/>
            <a:lstStyle/>
            <a:p>
              <a:pPr algn="ctr">
                <a:defRPr/>
              </a:pPr>
              <a:endParaRPr lang="ja-JP" altLang="en-US" sz="1357">
                <a:solidFill>
                  <a:schemeClr val="tx1"/>
                </a:solidFill>
              </a:endParaRPr>
            </a:p>
          </p:txBody>
        </p:sp>
      </p:grpSp>
      <p:grpSp>
        <p:nvGrpSpPr>
          <p:cNvPr id="125" name="グループ化 124"/>
          <p:cNvGrpSpPr/>
          <p:nvPr/>
        </p:nvGrpSpPr>
        <p:grpSpPr>
          <a:xfrm>
            <a:off x="4518163" y="2605752"/>
            <a:ext cx="816212" cy="593715"/>
            <a:chOff x="9384758" y="5390944"/>
            <a:chExt cx="1142697" cy="831201"/>
          </a:xfrm>
        </p:grpSpPr>
        <p:sp>
          <p:nvSpPr>
            <p:cNvPr id="126" name="テキスト ボックス 119"/>
            <p:cNvSpPr txBox="1">
              <a:spLocks noChangeArrowheads="1"/>
            </p:cNvSpPr>
            <p:nvPr/>
          </p:nvSpPr>
          <p:spPr bwMode="auto">
            <a:xfrm>
              <a:off x="9384758" y="5437913"/>
              <a:ext cx="1142697" cy="308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279" tIns="43640" rIns="87279" bIns="4364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857" dirty="0">
                  <a:latin typeface="+mn-lt"/>
                </a:rPr>
                <a:t>development</a:t>
              </a:r>
              <a:endParaRPr lang="ja-JP" altLang="en-US" sz="857" dirty="0">
                <a:latin typeface="+mn-lt"/>
              </a:endParaRPr>
            </a:p>
          </p:txBody>
        </p:sp>
        <p:sp>
          <p:nvSpPr>
            <p:cNvPr id="127" name="テキスト ボックス 128"/>
            <p:cNvSpPr txBox="1">
              <a:spLocks noChangeArrowheads="1"/>
            </p:cNvSpPr>
            <p:nvPr/>
          </p:nvSpPr>
          <p:spPr bwMode="auto">
            <a:xfrm>
              <a:off x="9496114" y="5853673"/>
              <a:ext cx="919984" cy="308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279" tIns="43640" rIns="87279" bIns="4364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857" dirty="0">
                  <a:latin typeface="+mn-lt"/>
                </a:rPr>
                <a:t>feedback</a:t>
              </a:r>
              <a:endParaRPr lang="ja-JP" altLang="en-US" sz="857" dirty="0">
                <a:latin typeface="+mn-lt"/>
              </a:endParaRPr>
            </a:p>
          </p:txBody>
        </p:sp>
        <p:sp>
          <p:nvSpPr>
            <p:cNvPr id="128" name="右矢印 127"/>
            <p:cNvSpPr/>
            <p:nvPr/>
          </p:nvSpPr>
          <p:spPr>
            <a:xfrm>
              <a:off x="9470458" y="5390944"/>
              <a:ext cx="986668" cy="428890"/>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279" tIns="43640" rIns="87279" bIns="43640" anchor="ctr"/>
            <a:lstStyle/>
            <a:p>
              <a:pPr algn="ctr">
                <a:defRPr/>
              </a:pPr>
              <a:endParaRPr lang="ja-JP" altLang="en-US" sz="1357">
                <a:solidFill>
                  <a:schemeClr val="tx1"/>
                </a:solidFill>
              </a:endParaRPr>
            </a:p>
          </p:txBody>
        </p:sp>
        <p:sp>
          <p:nvSpPr>
            <p:cNvPr id="130" name="右矢印 129"/>
            <p:cNvSpPr/>
            <p:nvPr/>
          </p:nvSpPr>
          <p:spPr>
            <a:xfrm flipH="1">
              <a:off x="9470458" y="5793255"/>
              <a:ext cx="986668" cy="428890"/>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279" tIns="43640" rIns="87279" bIns="43640" anchor="ctr"/>
            <a:lstStyle/>
            <a:p>
              <a:pPr algn="ctr">
                <a:defRPr/>
              </a:pPr>
              <a:endParaRPr lang="ja-JP" altLang="en-US" sz="1357">
                <a:solidFill>
                  <a:schemeClr val="tx1"/>
                </a:solidFill>
              </a:endParaRPr>
            </a:p>
          </p:txBody>
        </p:sp>
      </p:grpSp>
      <p:sp>
        <p:nvSpPr>
          <p:cNvPr id="71" name="テキスト ボックス 70"/>
          <p:cNvSpPr txBox="1"/>
          <p:nvPr/>
        </p:nvSpPr>
        <p:spPr>
          <a:xfrm>
            <a:off x="849473" y="1923378"/>
            <a:ext cx="1523264" cy="208917"/>
          </a:xfrm>
          <a:prstGeom prst="rect">
            <a:avLst/>
          </a:prstGeom>
          <a:noFill/>
        </p:spPr>
        <p:txBody>
          <a:bodyPr wrap="none" lIns="65291" tIns="32646" rIns="65291" bIns="32646" rtlCol="0">
            <a:spAutoFit/>
          </a:bodyPr>
          <a:lstStyle/>
          <a:p>
            <a:r>
              <a:rPr lang="ja-JP" altLang="en-US" sz="929" dirty="0">
                <a:solidFill>
                  <a:srgbClr val="9BBB59">
                    <a:lumMod val="60000"/>
                    <a:lumOff val="40000"/>
                  </a:srgbClr>
                </a:solidFill>
                <a:ea typeface="+mj-ea"/>
              </a:rPr>
              <a:t>■</a:t>
            </a:r>
            <a:r>
              <a:rPr lang="ja-JP" altLang="en-US" sz="929" dirty="0">
                <a:solidFill>
                  <a:prstClr val="black"/>
                </a:solidFill>
                <a:ea typeface="+mj-ea"/>
              </a:rPr>
              <a:t>：</a:t>
            </a:r>
            <a:r>
              <a:rPr lang="en-US" altLang="ja-JP" sz="929" dirty="0">
                <a:solidFill>
                  <a:prstClr val="black"/>
                </a:solidFill>
                <a:ea typeface="+mj-ea"/>
              </a:rPr>
              <a:t>MEXT, </a:t>
            </a:r>
            <a:r>
              <a:rPr lang="ja-JP" altLang="en-US" sz="929" dirty="0">
                <a:solidFill>
                  <a:srgbClr val="C0504D">
                    <a:lumMod val="60000"/>
                    <a:lumOff val="40000"/>
                  </a:srgbClr>
                </a:solidFill>
                <a:ea typeface="+mj-ea"/>
              </a:rPr>
              <a:t>■</a:t>
            </a:r>
            <a:r>
              <a:rPr lang="en-US" altLang="ja-JP" sz="929" dirty="0">
                <a:solidFill>
                  <a:prstClr val="black"/>
                </a:solidFill>
                <a:ea typeface="+mj-ea"/>
              </a:rPr>
              <a:t>MHLW</a:t>
            </a:r>
            <a:r>
              <a:rPr lang="en-US" altLang="ja-JP" sz="929" dirty="0"/>
              <a:t>, </a:t>
            </a:r>
            <a:r>
              <a:rPr lang="ja-JP" altLang="en-US" sz="929" dirty="0">
                <a:solidFill>
                  <a:schemeClr val="tx2">
                    <a:lumMod val="40000"/>
                    <a:lumOff val="60000"/>
                  </a:schemeClr>
                </a:solidFill>
              </a:rPr>
              <a:t>■</a:t>
            </a:r>
            <a:r>
              <a:rPr lang="en-US" altLang="ja-JP" sz="929" dirty="0"/>
              <a:t>METI</a:t>
            </a:r>
            <a:endParaRPr lang="ja-JP" altLang="en-US" sz="929" dirty="0"/>
          </a:p>
        </p:txBody>
      </p:sp>
      <p:sp>
        <p:nvSpPr>
          <p:cNvPr id="72" name="スライド番号プレースホルダー 1"/>
          <p:cNvSpPr>
            <a:spLocks noGrp="1"/>
          </p:cNvSpPr>
          <p:nvPr>
            <p:ph type="sldNum" sz="quarter" idx="12"/>
          </p:nvPr>
        </p:nvSpPr>
        <p:spPr>
          <a:xfrm>
            <a:off x="7647573" y="6553038"/>
            <a:ext cx="2311400" cy="365125"/>
          </a:xfrm>
        </p:spPr>
        <p:txBody>
          <a:bodyPr/>
          <a:lstStyle/>
          <a:p>
            <a:r>
              <a:rPr kumimoji="1" lang="en-US" altLang="ja-JP" dirty="0" smtClean="0"/>
              <a:t>15</a:t>
            </a:r>
            <a:endParaRPr kumimoji="1" lang="ja-JP" altLang="en-US" dirty="0"/>
          </a:p>
        </p:txBody>
      </p:sp>
      <p:sp>
        <p:nvSpPr>
          <p:cNvPr id="105" name="角丸四角形 104"/>
          <p:cNvSpPr/>
          <p:nvPr/>
        </p:nvSpPr>
        <p:spPr>
          <a:xfrm>
            <a:off x="5008478" y="5423425"/>
            <a:ext cx="3604139" cy="20338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25714" bIns="25714" rtlCol="0" anchor="ctr" anchorCtr="1">
            <a:spAutoFit/>
          </a:bodyPr>
          <a:lstStyle/>
          <a:p>
            <a:pPr algn="ctr"/>
            <a:r>
              <a:rPr lang="en-US" altLang="ja-JP" sz="857" dirty="0">
                <a:solidFill>
                  <a:schemeClr val="tx1"/>
                </a:solidFill>
              </a:rPr>
              <a:t>Technical Support by  PMDA (Pharmaceuticals and Medical Devices Agency)</a:t>
            </a:r>
            <a:endParaRPr lang="ja-JP" altLang="en-US" sz="857" dirty="0">
              <a:solidFill>
                <a:schemeClr val="tx1"/>
              </a:solidFill>
            </a:endParaRPr>
          </a:p>
        </p:txBody>
      </p:sp>
      <p:sp>
        <p:nvSpPr>
          <p:cNvPr id="8" name="正方形/長方形 7"/>
          <p:cNvSpPr/>
          <p:nvPr/>
        </p:nvSpPr>
        <p:spPr>
          <a:xfrm>
            <a:off x="4667210" y="5660285"/>
            <a:ext cx="4834378" cy="117982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anchor="ctr"/>
          <a:lstStyle/>
          <a:p>
            <a:pPr>
              <a:defRPr/>
            </a:pPr>
            <a:endParaRPr lang="en-US" altLang="ja-JP" sz="1429" dirty="0">
              <a:solidFill>
                <a:prstClr val="black"/>
              </a:solidFill>
            </a:endParaRPr>
          </a:p>
        </p:txBody>
      </p:sp>
      <p:sp>
        <p:nvSpPr>
          <p:cNvPr id="10" name="テキスト ボックス 24"/>
          <p:cNvSpPr txBox="1">
            <a:spLocks noChangeArrowheads="1"/>
          </p:cNvSpPr>
          <p:nvPr/>
        </p:nvSpPr>
        <p:spPr bwMode="auto">
          <a:xfrm>
            <a:off x="4611314" y="5639178"/>
            <a:ext cx="3289298" cy="343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2191" tIns="61096" rIns="122191" bIns="61096">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429" b="1" dirty="0">
                <a:solidFill>
                  <a:srgbClr val="000000"/>
                </a:solidFill>
                <a:latin typeface="+mn-lt"/>
              </a:rPr>
              <a:t>【</a:t>
            </a:r>
            <a:r>
              <a:rPr lang="en-US" altLang="ja-JP" sz="1429" dirty="0">
                <a:solidFill>
                  <a:prstClr val="black"/>
                </a:solidFill>
                <a:latin typeface="+mn-lt"/>
              </a:rPr>
              <a:t> KPIs to be achieved by around 2020 </a:t>
            </a:r>
            <a:r>
              <a:rPr lang="en-US" altLang="ja-JP" sz="1429" b="1" dirty="0">
                <a:solidFill>
                  <a:srgbClr val="000000"/>
                </a:solidFill>
                <a:latin typeface="+mn-lt"/>
              </a:rPr>
              <a:t>】</a:t>
            </a:r>
          </a:p>
        </p:txBody>
      </p:sp>
      <p:sp>
        <p:nvSpPr>
          <p:cNvPr id="11" name="正方形/長方形 10"/>
          <p:cNvSpPr/>
          <p:nvPr/>
        </p:nvSpPr>
        <p:spPr>
          <a:xfrm>
            <a:off x="403372" y="5659688"/>
            <a:ext cx="4212468" cy="11804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anchor="ctr"/>
          <a:lstStyle/>
          <a:p>
            <a:pPr>
              <a:defRPr/>
            </a:pPr>
            <a:endParaRPr lang="en-US" altLang="ja-JP" sz="1429" dirty="0">
              <a:solidFill>
                <a:prstClr val="black"/>
              </a:solidFill>
            </a:endParaRPr>
          </a:p>
        </p:txBody>
      </p:sp>
      <p:sp>
        <p:nvSpPr>
          <p:cNvPr id="12" name="テキスト ボックス 24"/>
          <p:cNvSpPr txBox="1">
            <a:spLocks noChangeArrowheads="1"/>
          </p:cNvSpPr>
          <p:nvPr/>
        </p:nvSpPr>
        <p:spPr bwMode="auto">
          <a:xfrm>
            <a:off x="358942" y="5639178"/>
            <a:ext cx="3098582" cy="343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2191" tIns="61096" rIns="122191" bIns="61096">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357" b="1" dirty="0">
                <a:solidFill>
                  <a:prstClr val="black"/>
                </a:solidFill>
                <a:latin typeface="+mn-lt"/>
              </a:rPr>
              <a:t>【</a:t>
            </a:r>
            <a:r>
              <a:rPr lang="en-US" altLang="ja-JP" sz="1429" dirty="0">
                <a:solidFill>
                  <a:prstClr val="black"/>
                </a:solidFill>
                <a:latin typeface="+mn-lt"/>
              </a:rPr>
              <a:t> KPIs to be achieved by </a:t>
            </a:r>
            <a:r>
              <a:rPr lang="en-US" altLang="ja-JP" sz="1429" dirty="0" smtClean="0">
                <a:solidFill>
                  <a:prstClr val="black"/>
                </a:solidFill>
                <a:latin typeface="+mn-lt"/>
              </a:rPr>
              <a:t>FY2016 </a:t>
            </a:r>
            <a:r>
              <a:rPr lang="en-US" altLang="ja-JP" sz="1357" b="1" dirty="0">
                <a:solidFill>
                  <a:prstClr val="black"/>
                </a:solidFill>
                <a:latin typeface="+mn-lt"/>
              </a:rPr>
              <a:t>】</a:t>
            </a:r>
            <a:endParaRPr lang="ja-JP" altLang="en-US" sz="1357" b="1" dirty="0">
              <a:solidFill>
                <a:prstClr val="black"/>
              </a:solidFill>
              <a:latin typeface="+mn-lt"/>
            </a:endParaRPr>
          </a:p>
        </p:txBody>
      </p:sp>
      <p:sp>
        <p:nvSpPr>
          <p:cNvPr id="2" name="テキスト ボックス 1"/>
          <p:cNvSpPr txBox="1"/>
          <p:nvPr/>
        </p:nvSpPr>
        <p:spPr>
          <a:xfrm>
            <a:off x="415862" y="5843611"/>
            <a:ext cx="4209721" cy="738938"/>
          </a:xfrm>
          <a:prstGeom prst="rect">
            <a:avLst/>
          </a:prstGeom>
          <a:noFill/>
        </p:spPr>
        <p:txBody>
          <a:bodyPr wrap="square" lIns="122191" tIns="61096" rIns="122191" bIns="61096" rtlCol="0">
            <a:spAutoFit/>
          </a:bodyPr>
          <a:lstStyle/>
          <a:p>
            <a:pPr marL="128574" indent="-128574" algn="l">
              <a:buFont typeface="Wingdings" panose="05000000000000000000" pitchFamily="2" charset="2"/>
              <a:buChar char="l"/>
            </a:pPr>
            <a:r>
              <a:rPr lang="en-US" altLang="ja-JP" sz="1000" dirty="0">
                <a:solidFill>
                  <a:prstClr val="black"/>
                </a:solidFill>
              </a:rPr>
              <a:t>Identify 10 seeds of new anti-cancer agents</a:t>
            </a:r>
            <a:endParaRPr lang="ja-JP" altLang="en-US" sz="1000" dirty="0">
              <a:solidFill>
                <a:prstClr val="black"/>
              </a:solidFill>
            </a:endParaRPr>
          </a:p>
          <a:p>
            <a:pPr marL="128574" indent="-128574" algn="l">
              <a:buFont typeface="Wingdings" panose="05000000000000000000" pitchFamily="2" charset="2"/>
              <a:buChar char="l"/>
            </a:pPr>
            <a:r>
              <a:rPr lang="en-US" altLang="ja-JP" sz="1000" dirty="0">
                <a:solidFill>
                  <a:prstClr val="black"/>
                </a:solidFill>
              </a:rPr>
              <a:t>Identify 5 biomarkers for early diagnostics and immuno-therapeutics</a:t>
            </a:r>
            <a:endParaRPr lang="ja-JP" altLang="en-US" sz="1000" dirty="0">
              <a:solidFill>
                <a:prstClr val="black"/>
              </a:solidFill>
            </a:endParaRPr>
          </a:p>
          <a:p>
            <a:pPr marL="128574" indent="-128574" algn="l">
              <a:buFont typeface="Wingdings" panose="05000000000000000000" pitchFamily="2" charset="2"/>
              <a:buChar char="l"/>
            </a:pPr>
            <a:r>
              <a:rPr lang="en-US" altLang="ja-JP" sz="1000" dirty="0">
                <a:solidFill>
                  <a:prstClr val="black"/>
                </a:solidFill>
              </a:rPr>
              <a:t>Reduce cancer mortality rate by 20% (20% by 2015, compared to age-adjusted mortality rate in people aged less than 75 years old in 2005)</a:t>
            </a:r>
          </a:p>
        </p:txBody>
      </p:sp>
      <p:sp>
        <p:nvSpPr>
          <p:cNvPr id="22" name="テキスト ボックス 21"/>
          <p:cNvSpPr txBox="1"/>
          <p:nvPr/>
        </p:nvSpPr>
        <p:spPr>
          <a:xfrm>
            <a:off x="4667210" y="5843611"/>
            <a:ext cx="4925825" cy="1046715"/>
          </a:xfrm>
          <a:prstGeom prst="rect">
            <a:avLst/>
          </a:prstGeom>
          <a:noFill/>
        </p:spPr>
        <p:txBody>
          <a:bodyPr wrap="square" lIns="122191" tIns="61096" rIns="122191" bIns="61096" rtlCol="0">
            <a:spAutoFit/>
          </a:bodyPr>
          <a:lstStyle/>
          <a:p>
            <a:pPr marL="128574" indent="-128574" algn="l">
              <a:lnSpc>
                <a:spcPts val="857"/>
              </a:lnSpc>
              <a:buFont typeface="Wingdings" panose="05000000000000000000" pitchFamily="2" charset="2"/>
              <a:buChar char="l"/>
            </a:pPr>
            <a:r>
              <a:rPr lang="en-US" altLang="ja-JP" sz="1000" dirty="0">
                <a:solidFill>
                  <a:prstClr val="black"/>
                </a:solidFill>
              </a:rPr>
              <a:t>Within five years, start 10 clinical trials in innovative anti-cancer agents</a:t>
            </a:r>
            <a:endParaRPr lang="ja-JP" altLang="en-US" sz="1000" dirty="0">
              <a:solidFill>
                <a:prstClr val="black"/>
              </a:solidFill>
            </a:endParaRPr>
          </a:p>
          <a:p>
            <a:pPr marL="128574" indent="-128574" algn="l">
              <a:lnSpc>
                <a:spcPts val="857"/>
              </a:lnSpc>
              <a:buFont typeface="Wingdings" panose="05000000000000000000" pitchFamily="2" charset="2"/>
              <a:buChar char="l"/>
            </a:pPr>
            <a:r>
              <a:rPr lang="en-US" altLang="ja-JP" sz="1000" dirty="0">
                <a:solidFill>
                  <a:prstClr val="black"/>
                </a:solidFill>
              </a:rPr>
              <a:t>Initiate more than six clinical trials on new anti-cancer agents, including unapproved and off-label drugs, in pediatric, intractable, and rare cancers, etc.</a:t>
            </a:r>
            <a:endParaRPr lang="ja-JP" altLang="en-US" sz="1000" dirty="0">
              <a:solidFill>
                <a:prstClr val="black"/>
              </a:solidFill>
            </a:endParaRPr>
          </a:p>
          <a:p>
            <a:pPr marL="128574" indent="-128574" algn="l">
              <a:lnSpc>
                <a:spcPts val="857"/>
              </a:lnSpc>
              <a:buFont typeface="Wingdings" panose="05000000000000000000" pitchFamily="2" charset="2"/>
              <a:buChar char="l"/>
            </a:pPr>
            <a:r>
              <a:rPr lang="en-US" altLang="ja-JP" sz="1000" dirty="0">
                <a:solidFill>
                  <a:prstClr val="black"/>
                </a:solidFill>
              </a:rPr>
              <a:t>Obtain at least one additional PMDA approval and clinical indication in drugs for pediatric and rare cancers, etc.</a:t>
            </a:r>
          </a:p>
          <a:p>
            <a:pPr marL="128574" indent="-128574" algn="l">
              <a:lnSpc>
                <a:spcPts val="857"/>
              </a:lnSpc>
              <a:buFont typeface="Wingdings" panose="05000000000000000000" pitchFamily="2" charset="2"/>
              <a:buChar char="l"/>
            </a:pPr>
            <a:r>
              <a:rPr lang="en-US" altLang="ja-JP" sz="1000" dirty="0">
                <a:solidFill>
                  <a:prstClr val="black"/>
                </a:solidFill>
              </a:rPr>
              <a:t>Resolve so-called ‘device-lags’ and ‘drug-lags’</a:t>
            </a:r>
            <a:endParaRPr lang="ja-JP" altLang="en-US" sz="1000" dirty="0">
              <a:solidFill>
                <a:prstClr val="black"/>
              </a:solidFill>
            </a:endParaRPr>
          </a:p>
          <a:p>
            <a:pPr marL="128574" indent="-128574" algn="l">
              <a:lnSpc>
                <a:spcPts val="857"/>
              </a:lnSpc>
              <a:buFont typeface="Wingdings" panose="05000000000000000000" pitchFamily="2" charset="2"/>
              <a:buChar char="l"/>
            </a:pPr>
            <a:r>
              <a:rPr lang="en-US" altLang="ja-JP" sz="1000" dirty="0">
                <a:solidFill>
                  <a:prstClr val="black"/>
                </a:solidFill>
              </a:rPr>
              <a:t>Establish standard treatments in pediatric, geriatric and rare cancers (draw at least three guidelines)</a:t>
            </a:r>
          </a:p>
        </p:txBody>
      </p:sp>
      <p:grpSp>
        <p:nvGrpSpPr>
          <p:cNvPr id="3" name="グループ化 2"/>
          <p:cNvGrpSpPr/>
          <p:nvPr/>
        </p:nvGrpSpPr>
        <p:grpSpPr>
          <a:xfrm>
            <a:off x="5217373" y="4789174"/>
            <a:ext cx="3392107" cy="609132"/>
            <a:chOff x="10963284" y="3973627"/>
            <a:chExt cx="3392107" cy="775936"/>
          </a:xfrm>
        </p:grpSpPr>
        <p:sp>
          <p:nvSpPr>
            <p:cNvPr id="69" name="角丸四角形 68"/>
            <p:cNvSpPr/>
            <p:nvPr/>
          </p:nvSpPr>
          <p:spPr>
            <a:xfrm>
              <a:off x="11000696" y="3973627"/>
              <a:ext cx="3283566" cy="711344"/>
            </a:xfrm>
            <a:prstGeom prst="roundRect">
              <a:avLst>
                <a:gd name="adj" fmla="val 4726"/>
              </a:avLst>
            </a:prstGeom>
            <a:gradFill>
              <a:gsLst>
                <a:gs pos="0">
                  <a:schemeClr val="accent5">
                    <a:lumMod val="60000"/>
                    <a:lumOff val="40000"/>
                  </a:schemeClr>
                </a:gs>
                <a:gs pos="100000">
                  <a:schemeClr val="bg1"/>
                </a:gs>
              </a:gsLst>
            </a:gra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87269" tIns="43635" rIns="87269" bIns="43635" anchor="ctr"/>
            <a:lstStyle/>
            <a:p>
              <a:pPr algn="ctr">
                <a:defRPr/>
              </a:pPr>
              <a:endParaRPr lang="ja-JP" altLang="en-US" sz="1357">
                <a:solidFill>
                  <a:schemeClr val="tx1"/>
                </a:solidFill>
              </a:endParaRPr>
            </a:p>
          </p:txBody>
        </p:sp>
        <p:sp>
          <p:nvSpPr>
            <p:cNvPr id="73" name="テキスト ボックス 11"/>
            <p:cNvSpPr txBox="1">
              <a:spLocks noChangeArrowheads="1"/>
            </p:cNvSpPr>
            <p:nvPr/>
          </p:nvSpPr>
          <p:spPr bwMode="auto">
            <a:xfrm>
              <a:off x="10963284" y="4310594"/>
              <a:ext cx="3392107" cy="438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269" tIns="43635" rIns="87269" bIns="43635">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nSpc>
                  <a:spcPts val="1000"/>
                </a:lnSpc>
              </a:pPr>
              <a:r>
                <a:rPr lang="en-US" altLang="ja-JP" sz="857" dirty="0">
                  <a:solidFill>
                    <a:schemeClr val="tx1">
                      <a:lumMod val="50000"/>
                      <a:lumOff val="50000"/>
                    </a:schemeClr>
                  </a:solidFill>
                  <a:latin typeface="+mn-lt"/>
                </a:rPr>
                <a:t>To develop </a:t>
              </a:r>
              <a:r>
                <a:rPr lang="en-US" altLang="ja-JP" sz="857" dirty="0" smtClean="0">
                  <a:solidFill>
                    <a:schemeClr val="tx1">
                      <a:lumMod val="50000"/>
                      <a:lumOff val="50000"/>
                    </a:schemeClr>
                  </a:solidFill>
                  <a:latin typeface="+mn-lt"/>
                </a:rPr>
                <a:t>integrated clinical genome database by all Japan clinical network to accelerate  the precision medicine. </a:t>
              </a:r>
              <a:endParaRPr lang="ja-JP" altLang="en-US" sz="857" dirty="0">
                <a:solidFill>
                  <a:schemeClr val="tx1">
                    <a:lumMod val="50000"/>
                    <a:lumOff val="50000"/>
                  </a:schemeClr>
                </a:solidFill>
                <a:latin typeface="+mn-lt"/>
                <a:ea typeface="ＭＳ Ｐゴシック" pitchFamily="50" charset="-128"/>
              </a:endParaRPr>
            </a:p>
          </p:txBody>
        </p:sp>
        <p:sp>
          <p:nvSpPr>
            <p:cNvPr id="74" name="テキスト ボックス 53"/>
            <p:cNvSpPr txBox="1">
              <a:spLocks noChangeArrowheads="1"/>
            </p:cNvSpPr>
            <p:nvPr/>
          </p:nvSpPr>
          <p:spPr bwMode="auto">
            <a:xfrm>
              <a:off x="10963626" y="4095545"/>
              <a:ext cx="3299096" cy="242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269" tIns="43635" rIns="87269" bIns="43635">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000" b="1" dirty="0">
                  <a:solidFill>
                    <a:schemeClr val="tx1">
                      <a:lumMod val="50000"/>
                      <a:lumOff val="50000"/>
                    </a:schemeClr>
                  </a:solidFill>
                  <a:latin typeface="+mn-lt"/>
                  <a:ea typeface="ＭＳ Ｐゴシック" pitchFamily="50" charset="-128"/>
                </a:rPr>
                <a:t>● </a:t>
              </a:r>
              <a:r>
                <a:rPr lang="en-US" altLang="ja-JP" sz="1000" b="1" dirty="0" smtClean="0">
                  <a:solidFill>
                    <a:schemeClr val="tx1">
                      <a:lumMod val="50000"/>
                      <a:lumOff val="50000"/>
                    </a:schemeClr>
                  </a:solidFill>
                  <a:latin typeface="+mn-lt"/>
                  <a:ea typeface="ＭＳ Ｐゴシック" pitchFamily="50" charset="-128"/>
                </a:rPr>
                <a:t>Integrated Clinical </a:t>
              </a:r>
              <a:r>
                <a:rPr lang="en-US" altLang="ja-JP" sz="1000" b="1" dirty="0" smtClean="0">
                  <a:solidFill>
                    <a:schemeClr val="tx1">
                      <a:lumMod val="50000"/>
                      <a:lumOff val="50000"/>
                    </a:schemeClr>
                  </a:solidFill>
                  <a:latin typeface="+mn-lt"/>
                </a:rPr>
                <a:t>Genome database</a:t>
              </a:r>
              <a:endParaRPr lang="en-US" altLang="ja-JP" sz="1000" dirty="0">
                <a:solidFill>
                  <a:schemeClr val="tx1">
                    <a:lumMod val="50000"/>
                    <a:lumOff val="50000"/>
                  </a:schemeClr>
                </a:solidFill>
                <a:latin typeface="+mn-lt"/>
              </a:endParaRPr>
            </a:p>
          </p:txBody>
        </p:sp>
        <p:sp>
          <p:nvSpPr>
            <p:cNvPr id="75" name="テキスト ボックス 74"/>
            <p:cNvSpPr txBox="1"/>
            <p:nvPr/>
          </p:nvSpPr>
          <p:spPr>
            <a:xfrm>
              <a:off x="12408924" y="4006262"/>
              <a:ext cx="1776209" cy="141698"/>
            </a:xfrm>
            <a:prstGeom prst="rect">
              <a:avLst/>
            </a:prstGeom>
            <a:solidFill>
              <a:schemeClr val="bg1"/>
            </a:solidFill>
            <a:ln>
              <a:solidFill>
                <a:schemeClr val="tx1"/>
              </a:solidFill>
            </a:ln>
          </p:spPr>
          <p:txBody>
            <a:bodyPr wrap="square" lIns="25714" tIns="25714" rIns="25714" bIns="25714" rtlCol="0">
              <a:spAutoFit/>
            </a:bodyPr>
            <a:lstStyle/>
            <a:p>
              <a:pPr algn="ctr">
                <a:lnSpc>
                  <a:spcPts val="714"/>
                </a:lnSpc>
              </a:pPr>
              <a:r>
                <a:rPr lang="en-US" altLang="ja-JP" sz="786" dirty="0" smtClean="0"/>
                <a:t>FY2016 </a:t>
              </a:r>
              <a:r>
                <a:rPr lang="en-US" altLang="ja-JP" sz="786" dirty="0"/>
                <a:t>Budget </a:t>
              </a:r>
              <a:r>
                <a:rPr lang="ja-JP" altLang="en-US" sz="786" dirty="0" smtClean="0"/>
                <a:t> </a:t>
              </a:r>
              <a:r>
                <a:rPr lang="en-US" altLang="ja-JP" sz="786" dirty="0"/>
                <a:t>: </a:t>
              </a:r>
              <a:r>
                <a:rPr lang="en-US" altLang="ja-JP" sz="786" dirty="0" smtClean="0"/>
                <a:t>$ 23 M  </a:t>
              </a:r>
              <a:endParaRPr lang="en-US" altLang="ja-JP" sz="786" dirty="0"/>
            </a:p>
          </p:txBody>
        </p:sp>
      </p:grpSp>
      <p:sp>
        <p:nvSpPr>
          <p:cNvPr id="6" name="角丸四角形 5"/>
          <p:cNvSpPr/>
          <p:nvPr/>
        </p:nvSpPr>
        <p:spPr>
          <a:xfrm>
            <a:off x="1916642" y="2225377"/>
            <a:ext cx="6562921" cy="14232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8589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1"/>
          <p:cNvSpPr txBox="1">
            <a:spLocks noChangeArrowheads="1"/>
          </p:cNvSpPr>
          <p:nvPr/>
        </p:nvSpPr>
        <p:spPr bwMode="auto">
          <a:xfrm>
            <a:off x="0" y="46090"/>
            <a:ext cx="9884918" cy="1253803"/>
          </a:xfrm>
          <a:prstGeom prst="rect">
            <a:avLst/>
          </a:prstGeom>
          <a:noFill/>
          <a:ln w="9525">
            <a:noFill/>
            <a:miter lim="800000"/>
            <a:headEnd/>
            <a:tailEnd/>
          </a:ln>
        </p:spPr>
        <p:txBody>
          <a:bodyPr vert="horz" wrap="square" lIns="74295" tIns="8890" rIns="74295" bIns="8890" numCol="1" anchor="ctr" anchorCtr="0" compatLnSpc="1">
            <a:prstTxWarp prst="textNoShape">
              <a:avLst/>
            </a:prstTxWarp>
          </a:bodyPr>
          <a:lstStyle/>
          <a:p>
            <a:pPr lvl="0"/>
            <a:r>
              <a:rPr kumimoji="1" lang="en-US" altLang="ja-JP" sz="40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Thank you</a:t>
            </a:r>
            <a:r>
              <a:rPr kumimoji="1" lang="en-US" altLang="ja-JP" sz="4000" b="1" i="1" u="none" strike="noStrike" cap="none" normalizeH="0" dirty="0" smtClean="0">
                <a:ln>
                  <a:noFill/>
                </a:ln>
                <a:solidFill>
                  <a:schemeClr val="tx1"/>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4000" b="1" i="1" dirty="0" smtClean="0">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rPr>
              <a:t>for your attention!</a:t>
            </a:r>
            <a:endParaRPr kumimoji="1" lang="en-US" altLang="ja-JP" sz="40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7" name="Picture 2"/>
          <p:cNvPicPr>
            <a:picLocks noChangeAspect="1" noChangeArrowheads="1"/>
          </p:cNvPicPr>
          <p:nvPr/>
        </p:nvPicPr>
        <p:blipFill>
          <a:blip r:embed="rId3" cstate="print"/>
          <a:srcRect/>
          <a:stretch>
            <a:fillRect/>
          </a:stretch>
        </p:blipFill>
        <p:spPr bwMode="auto">
          <a:xfrm>
            <a:off x="9159226" y="3643"/>
            <a:ext cx="739340" cy="735557"/>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8818897" y="6492875"/>
            <a:ext cx="1066021" cy="365125"/>
          </a:xfrm>
        </p:spPr>
        <p:txBody>
          <a:bodyPr/>
          <a:lstStyle/>
          <a:p>
            <a:fld id="{233F1555-E842-417F-B375-CE00A4CC2ACD}" type="slidenum">
              <a:rPr lang="ja-JP" altLang="en-US" sz="1600" smtClean="0">
                <a:solidFill>
                  <a:schemeClr val="tx1"/>
                </a:solidFill>
              </a:rPr>
              <a:pPr/>
              <a:t>9</a:t>
            </a:fld>
            <a:endParaRPr lang="ja-JP" altLang="en-US" sz="1600" dirty="0">
              <a:solidFill>
                <a:schemeClr val="tx1"/>
              </a:solidFill>
            </a:endParaRPr>
          </a:p>
        </p:txBody>
      </p:sp>
      <p:sp>
        <p:nvSpPr>
          <p:cNvPr id="3" name="テキスト ボックス 2"/>
          <p:cNvSpPr txBox="1"/>
          <p:nvPr/>
        </p:nvSpPr>
        <p:spPr>
          <a:xfrm>
            <a:off x="1716963" y="4448186"/>
            <a:ext cx="6635213" cy="1754326"/>
          </a:xfrm>
          <a:prstGeom prst="rect">
            <a:avLst/>
          </a:prstGeom>
          <a:noFill/>
        </p:spPr>
        <p:txBody>
          <a:bodyPr wrap="none" rtlCol="0">
            <a:spAutoFit/>
          </a:bodyPr>
          <a:lstStyle/>
          <a:p>
            <a:r>
              <a:rPr lang="en-US" altLang="ja-JP" sz="1800" dirty="0" smtClean="0">
                <a:latin typeface="Arial" panose="020B0604020202020204" pitchFamily="34" charset="0"/>
                <a:cs typeface="Arial" panose="020B0604020202020204" pitchFamily="34" charset="0"/>
              </a:rPr>
              <a:t>Division of Cancer Research</a:t>
            </a:r>
          </a:p>
          <a:p>
            <a:r>
              <a:rPr lang="en-US" altLang="ja-JP" sz="1800" dirty="0" smtClean="0">
                <a:latin typeface="Arial" panose="020B0604020202020204" pitchFamily="34" charset="0"/>
                <a:cs typeface="Arial" panose="020B0604020202020204" pitchFamily="34" charset="0"/>
              </a:rPr>
              <a:t>Japan Agency for Medical Research and Development (AMED)</a:t>
            </a:r>
            <a:endParaRPr lang="ja-JP" altLang="en-US" sz="1800" dirty="0">
              <a:latin typeface="Arial" panose="020B0604020202020204" pitchFamily="34" charset="0"/>
              <a:cs typeface="Arial" panose="020B0604020202020204" pitchFamily="34" charset="0"/>
            </a:endParaRPr>
          </a:p>
          <a:p>
            <a:endParaRPr lang="en-US" altLang="ja-JP" sz="1800" dirty="0" smtClean="0">
              <a:latin typeface="Arial" panose="020B0604020202020204" pitchFamily="34" charset="0"/>
              <a:cs typeface="Arial" panose="020B0604020202020204" pitchFamily="34" charset="0"/>
            </a:endParaRPr>
          </a:p>
          <a:p>
            <a:r>
              <a:rPr lang="en-US" altLang="ja-JP" sz="1800" dirty="0" smtClean="0">
                <a:latin typeface="Arial" panose="020B0604020202020204" pitchFamily="34" charset="0"/>
                <a:cs typeface="Arial" panose="020B0604020202020204" pitchFamily="34" charset="0"/>
              </a:rPr>
              <a:t>1-7-1, </a:t>
            </a:r>
            <a:r>
              <a:rPr lang="en-US" altLang="ja-JP" sz="1800" dirty="0" err="1" smtClean="0">
                <a:latin typeface="Arial" panose="020B0604020202020204" pitchFamily="34" charset="0"/>
                <a:cs typeface="Arial" panose="020B0604020202020204" pitchFamily="34" charset="0"/>
              </a:rPr>
              <a:t>Otemachi</a:t>
            </a:r>
            <a:r>
              <a:rPr lang="en-US" altLang="ja-JP" sz="1800" dirty="0" smtClean="0">
                <a:latin typeface="Arial" panose="020B0604020202020204" pitchFamily="34" charset="0"/>
                <a:cs typeface="Arial" panose="020B0604020202020204" pitchFamily="34" charset="0"/>
              </a:rPr>
              <a:t>, Chiyoda-</a:t>
            </a:r>
            <a:r>
              <a:rPr lang="en-US" altLang="ja-JP" sz="1800" dirty="0" err="1" smtClean="0">
                <a:latin typeface="Arial" panose="020B0604020202020204" pitchFamily="34" charset="0"/>
                <a:cs typeface="Arial" panose="020B0604020202020204" pitchFamily="34" charset="0"/>
              </a:rPr>
              <a:t>ku</a:t>
            </a:r>
            <a:r>
              <a:rPr lang="en-US" altLang="ja-JP" sz="1800" dirty="0" smtClean="0">
                <a:latin typeface="Arial" panose="020B0604020202020204" pitchFamily="34" charset="0"/>
                <a:cs typeface="Arial" panose="020B0604020202020204" pitchFamily="34" charset="0"/>
              </a:rPr>
              <a:t>, Tokyo 100-0004 Japan</a:t>
            </a:r>
            <a:endParaRPr lang="en-US" altLang="ja-JP" sz="1800" dirty="0">
              <a:latin typeface="Arial" panose="020B0604020202020204" pitchFamily="34" charset="0"/>
              <a:cs typeface="Arial" panose="020B0604020202020204" pitchFamily="34" charset="0"/>
            </a:endParaRPr>
          </a:p>
          <a:p>
            <a:r>
              <a:rPr lang="ja-JP" altLang="en-US" sz="1800" dirty="0">
                <a:latin typeface="Arial" panose="020B0604020202020204" pitchFamily="34" charset="0"/>
                <a:cs typeface="Arial" panose="020B0604020202020204" pitchFamily="34" charset="0"/>
              </a:rPr>
              <a:t>　</a:t>
            </a:r>
            <a:r>
              <a:rPr lang="en-US" altLang="ja-JP" sz="1800" dirty="0" smtClean="0">
                <a:latin typeface="Arial" panose="020B0604020202020204" pitchFamily="34" charset="0"/>
                <a:cs typeface="Arial" panose="020B0604020202020204" pitchFamily="34" charset="0"/>
              </a:rPr>
              <a:t>phone</a:t>
            </a:r>
            <a:r>
              <a:rPr lang="ja-JP" altLang="en-US" sz="1800" dirty="0" smtClean="0">
                <a:latin typeface="Arial" panose="020B0604020202020204" pitchFamily="34" charset="0"/>
                <a:cs typeface="Arial" panose="020B0604020202020204" pitchFamily="34" charset="0"/>
              </a:rPr>
              <a:t>： </a:t>
            </a:r>
            <a:r>
              <a:rPr lang="en-US" altLang="ja-JP" sz="1800" dirty="0" smtClean="0">
                <a:latin typeface="Arial" panose="020B0604020202020204" pitchFamily="34" charset="0"/>
                <a:cs typeface="Arial" panose="020B0604020202020204" pitchFamily="34" charset="0"/>
              </a:rPr>
              <a:t>+81-3-6870-2221</a:t>
            </a:r>
            <a:endParaRPr lang="ja-JP" altLang="en-US" sz="1800" dirty="0">
              <a:latin typeface="Arial" panose="020B0604020202020204" pitchFamily="34" charset="0"/>
              <a:cs typeface="Arial" panose="020B0604020202020204" pitchFamily="34" charset="0"/>
            </a:endParaRPr>
          </a:p>
          <a:p>
            <a:r>
              <a:rPr lang="ja-JP" altLang="en-US" sz="1800" dirty="0">
                <a:latin typeface="Arial" panose="020B0604020202020204" pitchFamily="34" charset="0"/>
                <a:cs typeface="Arial" panose="020B0604020202020204" pitchFamily="34" charset="0"/>
              </a:rPr>
              <a:t>　</a:t>
            </a:r>
            <a:r>
              <a:rPr lang="en-US" altLang="ja-JP" sz="1800" dirty="0" smtClean="0">
                <a:latin typeface="Arial" panose="020B0604020202020204" pitchFamily="34" charset="0"/>
                <a:cs typeface="Arial" panose="020B0604020202020204" pitchFamily="34" charset="0"/>
              </a:rPr>
              <a:t>email</a:t>
            </a:r>
            <a:r>
              <a:rPr lang="ja-JP" altLang="en-US" sz="1800" dirty="0">
                <a:latin typeface="Arial" panose="020B0604020202020204" pitchFamily="34" charset="0"/>
                <a:cs typeface="Arial" panose="020B0604020202020204" pitchFamily="34" charset="0"/>
              </a:rPr>
              <a:t>： </a:t>
            </a:r>
            <a:r>
              <a:rPr lang="en-US" altLang="ja-JP" sz="1800" dirty="0" smtClean="0">
                <a:latin typeface="Arial" panose="020B0604020202020204" pitchFamily="34" charset="0"/>
                <a:cs typeface="Arial" panose="020B0604020202020204" pitchFamily="34" charset="0"/>
              </a:rPr>
              <a:t>cancer@amed.go.jp</a:t>
            </a:r>
            <a:endParaRPr kumimoji="1" lang="ja-JP" altLang="en-US" sz="1800" dirty="0">
              <a:latin typeface="Arial" panose="020B0604020202020204" pitchFamily="34" charset="0"/>
              <a:cs typeface="Arial" panose="020B0604020202020204" pitchFamily="34" charset="0"/>
            </a:endParaRPr>
          </a:p>
        </p:txBody>
      </p:sp>
      <p:pic>
        <p:nvPicPr>
          <p:cNvPr id="6" name="図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7603" y="1259552"/>
            <a:ext cx="5045674" cy="3035618"/>
          </a:xfrm>
          <a:prstGeom prst="rect">
            <a:avLst/>
          </a:prstGeom>
          <a:noFill/>
          <a:ln>
            <a:noFill/>
          </a:ln>
        </p:spPr>
      </p:pic>
    </p:spTree>
    <p:extLst>
      <p:ext uri="{BB962C8B-B14F-4D97-AF65-F5344CB8AC3E}">
        <p14:creationId xmlns:p14="http://schemas.microsoft.com/office/powerpoint/2010/main" val="353691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23827</TotalTime>
  <Words>3003</Words>
  <Application>Microsoft Office PowerPoint</Application>
  <PresentationFormat>A4 210 x 297 mm</PresentationFormat>
  <Paragraphs>315</Paragraphs>
  <Slides>15</Slides>
  <Notes>9</Notes>
  <HiddenSlides>0</HiddenSlides>
  <MMClips>0</MMClips>
  <ScaleCrop>false</ScaleCrop>
  <HeadingPairs>
    <vt:vector size="6" baseType="variant">
      <vt:variant>
        <vt:lpstr>使用されているフォント</vt:lpstr>
      </vt:variant>
      <vt:variant>
        <vt:i4>19</vt:i4>
      </vt:variant>
      <vt:variant>
        <vt:lpstr>テーマ</vt:lpstr>
      </vt:variant>
      <vt:variant>
        <vt:i4>2</vt:i4>
      </vt:variant>
      <vt:variant>
        <vt:lpstr>スライド タイトル</vt:lpstr>
      </vt:variant>
      <vt:variant>
        <vt:i4>15</vt:i4>
      </vt:variant>
    </vt:vector>
  </HeadingPairs>
  <TitlesOfParts>
    <vt:vector size="36" baseType="lpstr">
      <vt:lpstr>Arial Unicode MS</vt:lpstr>
      <vt:lpstr>ＤＦ特太ゴシック体</vt:lpstr>
      <vt:lpstr>HGPｺﾞｼｯｸE</vt:lpstr>
      <vt:lpstr>HGPｺﾞｼｯｸM</vt:lpstr>
      <vt:lpstr>HGP創英角ｺﾞｼｯｸUB</vt:lpstr>
      <vt:lpstr>HGSｺﾞｼｯｸM</vt:lpstr>
      <vt:lpstr>HGS創英角ｺﾞｼｯｸUB</vt:lpstr>
      <vt:lpstr>HG丸ｺﾞｼｯｸM-PRO</vt:lpstr>
      <vt:lpstr>HG創英角ｺﾞｼｯｸUB</vt:lpstr>
      <vt:lpstr>Meiryo UI</vt:lpstr>
      <vt:lpstr>ＭＳ Ｐゴシック</vt:lpstr>
      <vt:lpstr>ＭＳ Ｐ明朝</vt:lpstr>
      <vt:lpstr>ＭＳ 明朝</vt:lpstr>
      <vt:lpstr>メイリオ</vt:lpstr>
      <vt:lpstr>Arial</vt:lpstr>
      <vt:lpstr>Calibri</vt:lpstr>
      <vt:lpstr>Calibri Light</vt:lpstr>
      <vt:lpstr>Times New Roman</vt:lpstr>
      <vt:lpstr>Wingdings</vt:lpstr>
      <vt:lpstr>レトロスペクト</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新ｴﾈﾙｷﾞｰ産業技術総合開発機構</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政府研究開発プロジェクトの費用対効果分析手法に関する一考察</dc:title>
  <dc:creator>tokudayuk-haken</dc:creator>
  <cp:lastModifiedBy>水口栄作</cp:lastModifiedBy>
  <cp:revision>2137</cp:revision>
  <cp:lastPrinted>2015-11-19T04:10:57Z</cp:lastPrinted>
  <dcterms:created xsi:type="dcterms:W3CDTF">2003-10-15T05:55:37Z</dcterms:created>
  <dcterms:modified xsi:type="dcterms:W3CDTF">2017-03-03T12:17:08Z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