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53" r:id="rId2"/>
    <p:sldId id="1009" r:id="rId3"/>
    <p:sldId id="1011" r:id="rId4"/>
    <p:sldId id="1012" r:id="rId5"/>
    <p:sldId id="1013" r:id="rId6"/>
    <p:sldId id="1014" r:id="rId7"/>
    <p:sldId id="1018" r:id="rId8"/>
    <p:sldId id="1019" r:id="rId9"/>
    <p:sldId id="1017" r:id="rId10"/>
    <p:sldId id="1020" r:id="rId11"/>
    <p:sldId id="1021" r:id="rId12"/>
    <p:sldId id="1022" r:id="rId13"/>
    <p:sldId id="1023" r:id="rId14"/>
    <p:sldId id="1024" r:id="rId15"/>
    <p:sldId id="1025" r:id="rId16"/>
    <p:sldId id="1026" r:id="rId17"/>
    <p:sldId id="1027" r:id="rId18"/>
    <p:sldId id="1030" r:id="rId19"/>
    <p:sldId id="1032" r:id="rId20"/>
    <p:sldId id="1033" r:id="rId21"/>
    <p:sldId id="1031" r:id="rId22"/>
    <p:sldId id="1028" r:id="rId23"/>
    <p:sldId id="1034" r:id="rId24"/>
    <p:sldId id="102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9429" autoAdjust="0"/>
  </p:normalViewPr>
  <p:slideViewPr>
    <p:cSldViewPr>
      <p:cViewPr>
        <p:scale>
          <a:sx n="81" d="100"/>
          <a:sy n="81" d="100"/>
        </p:scale>
        <p:origin x="-1544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122E301-A8D9-47B9-834D-FA3B1FC70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25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EF9F6-B515-46CD-BD64-E1B1FEECF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022A-964B-4386-AA25-DDF291A7A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76A1-BFF5-403B-89CF-1BA58F364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C485-E8CD-48F7-B986-C56CE134D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757E1-F3F2-48CB-B7AB-EDE104C47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13F61-E8A0-41A8-8370-D1FE2D424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2DAC-0343-484A-BBEF-667EE51E8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36114-F29B-40DA-B83C-1C7680017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0770-FF32-440A-87DF-AE0DEC952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F8F7-2591-4FB8-BD0E-E3549EB1B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CC15A-4FC0-4D86-A2D7-577FECBEC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306BB2C-A61D-4758-A224-35DE0DC2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.emf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4" y="0"/>
            <a:ext cx="9139010" cy="6858000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1066800"/>
            <a:ext cx="9144000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  <a:latin typeface="Bookman Old Style" pitchFamily="18" charset="0"/>
              </a:rPr>
              <a:t>Blood-based Tests for Early Detection of Pancreatic Cancer</a:t>
            </a:r>
            <a:endParaRPr lang="en-US" sz="2800" b="1" i="1" dirty="0">
              <a:solidFill>
                <a:srgbClr val="000000"/>
              </a:solidFill>
              <a:latin typeface="Bookman Old Style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Anirban </a:t>
            </a:r>
            <a:r>
              <a:rPr lang="en-US" b="1" dirty="0">
                <a:latin typeface="Bookman Old Style"/>
                <a:cs typeface="Bookman Old Style"/>
              </a:rPr>
              <a:t>Maitra, M.B.B.S</a:t>
            </a:r>
            <a:r>
              <a:rPr lang="en-US" b="1" dirty="0" smtClean="0">
                <a:latin typeface="Bookman Old Style"/>
                <a:cs typeface="Bookman Old Style"/>
              </a:rPr>
              <a:t>.</a:t>
            </a: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Sheikh Ahmed Pancreatic Cancer Research Center </a:t>
            </a:r>
            <a:endParaRPr lang="en-US" b="1" dirty="0">
              <a:latin typeface="Bookman Old Style"/>
              <a:cs typeface="Bookman Old Style"/>
            </a:endParaRP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University of Texas MD Anderson Cancer Center</a:t>
            </a:r>
          </a:p>
          <a:p>
            <a:pPr algn="ctr"/>
            <a:r>
              <a:rPr lang="en-US" b="1" dirty="0" smtClean="0">
                <a:latin typeface="Bookman Old Style"/>
                <a:cs typeface="Bookman Old Style"/>
              </a:rPr>
              <a:t>Houston, Texas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3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6181" y="98721"/>
            <a:ext cx="83716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The Anderson strategy for blood based biomarker discovery</a:t>
            </a:r>
            <a:endParaRPr lang="en-GB" altLang="en-US" sz="3600" dirty="0">
              <a:solidFill>
                <a:srgbClr val="000000"/>
              </a:solidFill>
              <a:latin typeface="Bookman Old Style"/>
              <a:ea typeface="MS PGothic" pitchFamily="34" charset="-128"/>
              <a:cs typeface="Bookman Old Style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27711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15" y="1683417"/>
            <a:ext cx="6475152" cy="5007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0848" y="6400800"/>
            <a:ext cx="24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Bookman Old Style"/>
                <a:cs typeface="Bookman Old Style"/>
              </a:rPr>
              <a:t>Capello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smtClean="0">
                <a:latin typeface="Bookman Old Style"/>
                <a:cs typeface="Bookman Old Style"/>
              </a:rPr>
              <a:t>&amp; </a:t>
            </a:r>
            <a:r>
              <a:rPr lang="en-US" b="1" i="1" dirty="0" err="1" smtClean="0">
                <a:latin typeface="Bookman Old Style"/>
                <a:cs typeface="Bookman Old Style"/>
              </a:rPr>
              <a:t>Hanash</a:t>
            </a:r>
            <a:endParaRPr lang="en-US" b="1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5339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427711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6181" y="98721"/>
            <a:ext cx="83716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In-depth Quantitative Profiling of Plasma Proteins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9200" y="1676400"/>
            <a:ext cx="5543551" cy="4993871"/>
            <a:chOff x="152400" y="1464109"/>
            <a:chExt cx="4991100" cy="499387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12816"/>
            <a:stretch/>
          </p:blipFill>
          <p:spPr bwMode="auto">
            <a:xfrm>
              <a:off x="152400" y="1987550"/>
              <a:ext cx="4991100" cy="447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912813" y="1911100"/>
              <a:ext cx="14702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Immunodepletion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251" y="1464109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Cancer pool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10856" y="1464109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pool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30848" y="6400800"/>
            <a:ext cx="24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Bookman Old Style"/>
                <a:cs typeface="Bookman Old Style"/>
              </a:rPr>
              <a:t>Capello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smtClean="0">
                <a:latin typeface="Bookman Old Style"/>
                <a:cs typeface="Bookman Old Style"/>
              </a:rPr>
              <a:t>&amp; </a:t>
            </a:r>
            <a:r>
              <a:rPr lang="en-US" b="1" i="1" dirty="0" err="1" smtClean="0">
                <a:latin typeface="Bookman Old Style"/>
                <a:cs typeface="Bookman Old Style"/>
              </a:rPr>
              <a:t>Hanash</a:t>
            </a:r>
            <a:endParaRPr lang="en-US" b="1" i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12301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427711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312" name="Group 13311"/>
          <p:cNvGrpSpPr/>
          <p:nvPr/>
        </p:nvGrpSpPr>
        <p:grpSpPr>
          <a:xfrm>
            <a:off x="94197" y="2062890"/>
            <a:ext cx="8942769" cy="4098331"/>
            <a:chOff x="170090" y="1531625"/>
            <a:chExt cx="8942769" cy="4098330"/>
          </a:xfrm>
        </p:grpSpPr>
        <p:sp>
          <p:nvSpPr>
            <p:cNvPr id="8" name="TextBox 7"/>
            <p:cNvSpPr txBox="1"/>
            <p:nvPr/>
          </p:nvSpPr>
          <p:spPr>
            <a:xfrm>
              <a:off x="4735103" y="1531625"/>
              <a:ext cx="4377756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 Pre-Diagnostic Samples</a:t>
              </a:r>
            </a:p>
            <a:p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CARET Cohort</a:t>
              </a:r>
            </a:p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Cases diagnosed with stage I-II PDAC within 1 year </a:t>
              </a:r>
              <a:r>
                <a:rPr lang="en-US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matched healthy controls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70090" y="1531625"/>
              <a:ext cx="4401910" cy="4098330"/>
              <a:chOff x="-57595" y="1531625"/>
              <a:chExt cx="4401910" cy="409833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150" y="1634477"/>
                <a:ext cx="4268420" cy="3892626"/>
                <a:chOff x="0" y="1667729"/>
                <a:chExt cx="4268420" cy="3892626"/>
              </a:xfrm>
              <a:effectLst/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5252578"/>
                  <a:ext cx="263245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Faca VM </a:t>
                  </a:r>
                  <a:r>
                    <a:rPr lang="es-ES" sz="14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et al</a:t>
                  </a:r>
                  <a:r>
                    <a:rPr lang="es-ES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s-ES" sz="1400" i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Plos</a:t>
                  </a:r>
                  <a:r>
                    <a:rPr lang="es-ES" sz="14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ES" sz="1400" i="1" dirty="0" err="1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Med</a:t>
                  </a:r>
                  <a:r>
                    <a:rPr lang="es-ES" sz="1400" i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s-ES" sz="1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2008</a:t>
                  </a:r>
                  <a:endPara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90167" y="1667729"/>
                  <a:ext cx="26532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44" indent="-285744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PDAC Mouse Model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190166" y="2097006"/>
                  <a:ext cx="4078254" cy="3001684"/>
                  <a:chOff x="395945" y="2005927"/>
                  <a:chExt cx="3189420" cy="2242734"/>
                </a:xfrm>
              </p:grpSpPr>
              <p:pic>
                <p:nvPicPr>
                  <p:cNvPr id="5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7775" y="2005927"/>
                    <a:ext cx="3187590" cy="22427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Rectangle 3"/>
                  <p:cNvSpPr/>
                  <p:nvPr/>
                </p:nvSpPr>
                <p:spPr>
                  <a:xfrm>
                    <a:off x="395945" y="2062890"/>
                    <a:ext cx="457200" cy="3035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3" name="Rectangle 12"/>
              <p:cNvSpPr/>
              <p:nvPr/>
            </p:nvSpPr>
            <p:spPr>
              <a:xfrm>
                <a:off x="-57595" y="1531625"/>
                <a:ext cx="4401910" cy="4098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4735103" y="3656685"/>
              <a:ext cx="1961957" cy="91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869063" y="3125420"/>
              <a:ext cx="54918" cy="14420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77546" y="4657916"/>
              <a:ext cx="358303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Protein Biomarker Candidates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CA19-9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030144" y="2544407"/>
            <a:ext cx="683055" cy="286767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9872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Plasma Protein Biomarker Candidates: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0" y="6324600"/>
            <a:ext cx="306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Capello M </a:t>
            </a:r>
            <a:r>
              <a:rPr lang="en-US" sz="1600" b="1" i="1" dirty="0">
                <a:solidFill>
                  <a:prstClr val="black"/>
                </a:solidFill>
                <a:latin typeface="Bookman Old Style"/>
                <a:cs typeface="Bookman Old Style"/>
              </a:rPr>
              <a:t>et al, </a:t>
            </a:r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JNCI 2017</a:t>
            </a:r>
          </a:p>
        </p:txBody>
      </p:sp>
    </p:spTree>
    <p:extLst>
      <p:ext uri="{BB962C8B-B14F-4D97-AF65-F5344CB8AC3E}">
        <p14:creationId xmlns:p14="http://schemas.microsoft.com/office/powerpoint/2010/main" val="201806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427711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9872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4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Sequential Validation Strategy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9" y="1671043"/>
            <a:ext cx="7754827" cy="518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1200" y="6324600"/>
            <a:ext cx="306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Capello M </a:t>
            </a:r>
            <a:r>
              <a:rPr lang="en-US" sz="1600" b="1" i="1" dirty="0">
                <a:solidFill>
                  <a:prstClr val="black"/>
                </a:solidFill>
                <a:latin typeface="Bookman Old Style"/>
                <a:cs typeface="Bookman Old Style"/>
              </a:rPr>
              <a:t>et al, </a:t>
            </a:r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JNCI 2017</a:t>
            </a:r>
          </a:p>
        </p:txBody>
      </p:sp>
    </p:spTree>
    <p:extLst>
      <p:ext uri="{BB962C8B-B14F-4D97-AF65-F5344CB8AC3E}">
        <p14:creationId xmlns:p14="http://schemas.microsoft.com/office/powerpoint/2010/main" val="410788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427711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9872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Biomarker Model Building and 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9546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prstClr val="black"/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4938" y="1766997"/>
            <a:ext cx="270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Validation 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593" y="1766997"/>
            <a:ext cx="101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Set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06" y="1911100"/>
            <a:ext cx="9384325" cy="364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6905" y="5562600"/>
            <a:ext cx="5226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Model: TIMP1 + LRG1 + CA19-</a:t>
            </a:r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9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“Anchor Panel”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6500565"/>
            <a:ext cx="306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Capello M </a:t>
            </a:r>
            <a:r>
              <a:rPr lang="en-US" sz="1600" b="1" i="1" dirty="0">
                <a:solidFill>
                  <a:prstClr val="black"/>
                </a:solidFill>
                <a:latin typeface="Bookman Old Style"/>
                <a:cs typeface="Bookman Old Style"/>
              </a:rPr>
              <a:t>et al, </a:t>
            </a:r>
            <a:r>
              <a:rPr lang="en-US" sz="1600" b="1" dirty="0">
                <a:solidFill>
                  <a:prstClr val="black"/>
                </a:solidFill>
                <a:latin typeface="Bookman Old Style"/>
                <a:cs typeface="Bookman Old Style"/>
              </a:rPr>
              <a:t>JNCI 2017</a:t>
            </a:r>
          </a:p>
        </p:txBody>
      </p:sp>
    </p:spTree>
    <p:extLst>
      <p:ext uri="{BB962C8B-B14F-4D97-AF65-F5344CB8AC3E}">
        <p14:creationId xmlns:p14="http://schemas.microsoft.com/office/powerpoint/2010/main" val="135186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243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 err="1">
                <a:latin typeface="Bookman Old Style"/>
                <a:ea typeface="MS PGothic" pitchFamily="34" charset="-128"/>
                <a:cs typeface="Bookman Old Style"/>
              </a:rPr>
              <a:t>Tumor</a:t>
            </a:r>
            <a:r>
              <a:rPr lang="en-GB" altLang="en-US" sz="4000" dirty="0">
                <a:latin typeface="Bookman Old Style"/>
                <a:ea typeface="MS PGothic" pitchFamily="34" charset="-128"/>
                <a:cs typeface="Bookman Old Style"/>
              </a:rPr>
              <a:t>-Associated Antigen Candidates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19635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8600" y="6474023"/>
            <a:ext cx="876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Qiu</a:t>
            </a:r>
            <a:r>
              <a:rPr lang="en-US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 J </a:t>
            </a:r>
            <a:r>
              <a:rPr lang="en-US" sz="1400" b="1" i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et al</a:t>
            </a:r>
            <a:r>
              <a:rPr lang="en-US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, JCO 2008;</a:t>
            </a:r>
            <a:r>
              <a:rPr lang="da-DK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 Ladd JJ </a:t>
            </a:r>
            <a:r>
              <a:rPr lang="da-DK" sz="1400" b="1" i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et al</a:t>
            </a:r>
            <a:r>
              <a:rPr lang="da-DK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, </a:t>
            </a:r>
            <a:r>
              <a:rPr lang="da-DK" sz="1400" b="1" i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Cancer Res </a:t>
            </a:r>
            <a:r>
              <a:rPr lang="da-DK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2013; Katayama H </a:t>
            </a:r>
            <a:r>
              <a:rPr lang="da-DK" sz="1400" b="1" i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et al, Cancer Res </a:t>
            </a:r>
            <a:r>
              <a:rPr lang="da-DK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2015</a:t>
            </a:r>
            <a:r>
              <a:rPr lang="en-US" sz="1400" b="1" dirty="0">
                <a:solidFill>
                  <a:prstClr val="black"/>
                </a:solidFill>
                <a:latin typeface="Bookman Old Style"/>
                <a:ea typeface="Verdana" panose="020B0604030504040204" pitchFamily="34" charset="0"/>
                <a:cs typeface="Bookman Old Style"/>
              </a:rPr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" y="1905000"/>
            <a:ext cx="9122872" cy="387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5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7622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Autoantibody Biomarker Candidates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376505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7" t="4985" r="40483" b="8692"/>
          <a:stretch/>
        </p:blipFill>
        <p:spPr bwMode="auto">
          <a:xfrm>
            <a:off x="533400" y="1981200"/>
            <a:ext cx="821603" cy="33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75" y="2052935"/>
            <a:ext cx="3059677" cy="84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76400"/>
            <a:ext cx="4596135" cy="4638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0848" y="6400800"/>
            <a:ext cx="24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Bookman Old Style"/>
                <a:cs typeface="Bookman Old Style"/>
              </a:rPr>
              <a:t>Capello</a:t>
            </a:r>
            <a:r>
              <a:rPr lang="en-US" b="1" i="1" dirty="0">
                <a:latin typeface="Bookman Old Style"/>
                <a:cs typeface="Bookman Old Style"/>
              </a:rPr>
              <a:t> </a:t>
            </a:r>
            <a:r>
              <a:rPr lang="en-US" b="1" i="1" dirty="0" smtClean="0">
                <a:latin typeface="Bookman Old Style"/>
                <a:cs typeface="Bookman Old Style"/>
              </a:rPr>
              <a:t>&amp; </a:t>
            </a:r>
            <a:r>
              <a:rPr lang="en-US" b="1" i="1" dirty="0" err="1" smtClean="0">
                <a:latin typeface="Bookman Old Style"/>
                <a:cs typeface="Bookman Old Style"/>
              </a:rPr>
              <a:t>Hanash</a:t>
            </a:r>
            <a:endParaRPr lang="en-US" b="1" i="1" dirty="0">
              <a:latin typeface="Bookman Old Style"/>
              <a:cs typeface="Bookman Old Style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689375" y="3119735"/>
            <a:ext cx="914400" cy="1600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51175" y="4796135"/>
            <a:ext cx="29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4 Autoantibodies 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04549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6181" y="134027"/>
            <a:ext cx="83716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Protein and Autoantibody Biomarker Model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" y="541691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0237" y="5102918"/>
            <a:ext cx="2691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ookman Old Style"/>
                <a:cs typeface="Bookman Old Style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anchor panel P=0.012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5185" y="5112772"/>
            <a:ext cx="2691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ookman Old Style"/>
                <a:cs typeface="Bookman Old Style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anchor panel P=0.043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549" y="1770219"/>
            <a:ext cx="3965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Bookman Old Style"/>
                <a:cs typeface="Bookman Old Style"/>
              </a:rPr>
              <a:t>Resectable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-PDAC </a:t>
            </a:r>
            <a:r>
              <a:rPr lang="en-US" sz="1600" i="1" dirty="0">
                <a:solidFill>
                  <a:prstClr val="black"/>
                </a:solidFill>
                <a:latin typeface="Bookman Old Style"/>
                <a:cs typeface="Bookman Old Style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 Healthy Controls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400" y="1524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>
                <a:solidFill>
                  <a:prstClr val="black"/>
                </a:solidFill>
                <a:latin typeface="Bookman Old Style"/>
                <a:cs typeface="Bookman Old Style"/>
              </a:rPr>
              <a:t>Resectable</a:t>
            </a:r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-PDAC </a:t>
            </a:r>
            <a:r>
              <a:rPr lang="en-US" sz="1600" i="1" dirty="0">
                <a:solidFill>
                  <a:prstClr val="black"/>
                </a:solidFill>
                <a:latin typeface="Bookman Old Style"/>
                <a:cs typeface="Bookman Old Style"/>
              </a:rPr>
              <a:t>vs</a:t>
            </a:r>
            <a:endParaRPr lang="en-US" sz="16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Bookman Old Style"/>
                <a:cs typeface="Bookman Old Style"/>
              </a:rPr>
              <a:t>Benign Pancreatic Disease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5791200"/>
            <a:ext cx="8265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4 autoantibodies + anchor panel (TIMP1, LRG1 &amp; CA19-9)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24402" y="2094208"/>
            <a:ext cx="4263219" cy="3031123"/>
            <a:chOff x="4724400" y="2350265"/>
            <a:chExt cx="4263219" cy="3031123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/>
            <a:srcRect t="5289"/>
            <a:stretch/>
          </p:blipFill>
          <p:spPr bwMode="auto">
            <a:xfrm>
              <a:off x="4724400" y="2350265"/>
              <a:ext cx="4263219" cy="3031123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7246081" y="4233507"/>
              <a:ext cx="1290215" cy="75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Bookman Old Style"/>
                <a:cs typeface="Bookman Old Style"/>
              </a:endParaRPr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367" y="4360272"/>
              <a:ext cx="2381929" cy="620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4"/>
          <a:srcRect t="5884"/>
          <a:stretch/>
        </p:blipFill>
        <p:spPr bwMode="auto">
          <a:xfrm>
            <a:off x="76202" y="2108774"/>
            <a:ext cx="4169515" cy="29403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4135" y="3905258"/>
            <a:ext cx="1290215" cy="758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Bookman Old Style"/>
              <a:cs typeface="Bookman Old Style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09" y="4104215"/>
            <a:ext cx="2381929" cy="62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45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005072" cy="48006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7562" r="12996" b="23927"/>
          <a:stretch>
            <a:fillRect/>
          </a:stretch>
        </p:blipFill>
        <p:spPr bwMode="auto">
          <a:xfrm>
            <a:off x="5257800" y="1752599"/>
            <a:ext cx="2819400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038599"/>
            <a:ext cx="3994702" cy="198120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90600" y="76200"/>
            <a:ext cx="77672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Next Steps: Integrating Genomic Markers  </a:t>
            </a:r>
            <a:endParaRPr lang="en-GB" altLang="en-US" sz="3600" dirty="0">
              <a:solidFill>
                <a:srgbClr val="000000"/>
              </a:solidFill>
              <a:latin typeface="Bookman Old Style"/>
              <a:ea typeface="MS PGothic" pitchFamily="34" charset="-128"/>
              <a:cs typeface="Bookman Old Styl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59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_hector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12090" r="17515" b="12207"/>
          <a:stretch/>
        </p:blipFill>
        <p:spPr>
          <a:xfrm>
            <a:off x="152400" y="1479400"/>
            <a:ext cx="5022372" cy="5378600"/>
          </a:xfrm>
          <a:prstGeom prst="rect">
            <a:avLst/>
          </a:prstGeom>
        </p:spPr>
      </p:pic>
      <p:pic>
        <p:nvPicPr>
          <p:cNvPr id="13" name="CNV_Fox_1_short_final-01.png"/>
          <p:cNvPicPr/>
          <p:nvPr/>
        </p:nvPicPr>
        <p:blipFill>
          <a:blip r:embed="rId3">
            <a:extLst/>
          </a:blip>
          <a:srcRect l="83031" t="13854" r="5973"/>
          <a:stretch>
            <a:fillRect/>
          </a:stretch>
        </p:blipFill>
        <p:spPr>
          <a:xfrm>
            <a:off x="5624319" y="2117735"/>
            <a:ext cx="1416481" cy="2518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NV_Fox_1_short_final-01.png"/>
          <p:cNvPicPr/>
          <p:nvPr/>
        </p:nvPicPr>
        <p:blipFill>
          <a:blip r:embed="rId3">
            <a:extLst/>
          </a:blip>
          <a:srcRect l="49113" t="13854" r="39891"/>
          <a:stretch>
            <a:fillRect/>
          </a:stretch>
        </p:blipFill>
        <p:spPr>
          <a:xfrm>
            <a:off x="7363803" y="2117735"/>
            <a:ext cx="1416481" cy="25185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8610600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Liquid Biopsies can enable serial monitoring of genomic alterations during the course of therapy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6019800"/>
            <a:ext cx="2745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Bookman Old Style"/>
                <a:cs typeface="Bookman Old Style"/>
              </a:rPr>
              <a:t>San Lucas et al Ann </a:t>
            </a:r>
            <a:r>
              <a:rPr lang="en-US" sz="1200" b="1" dirty="0" err="1" smtClean="0">
                <a:latin typeface="Bookman Old Style"/>
                <a:cs typeface="Bookman Old Style"/>
              </a:rPr>
              <a:t>Oncol</a:t>
            </a:r>
            <a:r>
              <a:rPr lang="en-US" sz="1200" b="1" dirty="0" smtClean="0">
                <a:latin typeface="Bookman Old Style"/>
                <a:cs typeface="Bookman Old Style"/>
              </a:rPr>
              <a:t> 2016</a:t>
            </a:r>
          </a:p>
          <a:p>
            <a:r>
              <a:rPr lang="en-US" sz="1200" b="1" dirty="0" err="1" smtClean="0">
                <a:latin typeface="Bookman Old Style"/>
                <a:cs typeface="Bookman Old Style"/>
              </a:rPr>
              <a:t>Allenson</a:t>
            </a:r>
            <a:r>
              <a:rPr lang="en-US" sz="1200" b="1" dirty="0" smtClean="0">
                <a:latin typeface="Bookman Old Style"/>
                <a:cs typeface="Bookman Old Style"/>
              </a:rPr>
              <a:t> et al Ann </a:t>
            </a:r>
            <a:r>
              <a:rPr lang="en-US" sz="1200" b="1" dirty="0" err="1" smtClean="0">
                <a:latin typeface="Bookman Old Style"/>
                <a:cs typeface="Bookman Old Style"/>
              </a:rPr>
              <a:t>Oncol</a:t>
            </a:r>
            <a:r>
              <a:rPr lang="en-US" sz="1200" b="1" dirty="0" smtClean="0">
                <a:latin typeface="Bookman Old Style"/>
                <a:cs typeface="Bookman Old Style"/>
              </a:rPr>
              <a:t> 2017</a:t>
            </a:r>
            <a:endParaRPr lang="en-US" sz="1200" b="1" dirty="0">
              <a:latin typeface="Bookman Old Style"/>
              <a:cs typeface="Bookman Old Styl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5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79" y="190501"/>
            <a:ext cx="8242493" cy="825499"/>
          </a:xfrm>
        </p:spPr>
        <p:txBody>
          <a:bodyPr/>
          <a:lstStyle/>
          <a:p>
            <a:r>
              <a:rPr lang="en-US" sz="3600" b="1" dirty="0" smtClean="0">
                <a:latin typeface="Bookman Old Style"/>
                <a:cs typeface="Bookman Old Style"/>
              </a:rPr>
              <a:t>The Incidence of Pancreatic cancer is on the Rise</a:t>
            </a:r>
            <a:endParaRPr lang="en-US" sz="3600" b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571500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343400"/>
            <a:ext cx="2133600" cy="2387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447800"/>
            <a:ext cx="1486910" cy="2791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400800"/>
            <a:ext cx="1792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Rahib</a:t>
            </a:r>
            <a:r>
              <a:rPr lang="en-US" sz="1600" b="1" dirty="0" smtClean="0"/>
              <a:t> et al, 2014</a:t>
            </a:r>
            <a:endParaRPr lang="en-US" sz="16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24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hony publication slide for flagshi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25861" r="3667" b="17664"/>
          <a:stretch/>
        </p:blipFill>
        <p:spPr>
          <a:xfrm>
            <a:off x="1447800" y="1295400"/>
            <a:ext cx="5791200" cy="277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14800"/>
            <a:ext cx="3505200" cy="1104060"/>
          </a:xfrm>
          <a:prstGeom prst="rect">
            <a:avLst/>
          </a:prstGeom>
        </p:spPr>
      </p:pic>
      <p:pic>
        <p:nvPicPr>
          <p:cNvPr id="6" name="Picture 5" descr="MUC16_VGLL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91000"/>
            <a:ext cx="3657600" cy="242407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152400"/>
            <a:ext cx="8610600" cy="83099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Preservation of RNA in shed </a:t>
            </a:r>
            <a:r>
              <a:rPr lang="en-US" sz="2400" b="1" dirty="0" err="1" smtClean="0">
                <a:latin typeface="Bookman Old Style"/>
                <a:cs typeface="Bookman Old Style"/>
              </a:rPr>
              <a:t>exosomes</a:t>
            </a:r>
            <a:r>
              <a:rPr lang="en-US" sz="2400" b="1" dirty="0" smtClean="0">
                <a:latin typeface="Bookman Old Style"/>
                <a:cs typeface="Bookman Old Style"/>
              </a:rPr>
              <a:t> allows for monitoring of </a:t>
            </a:r>
            <a:r>
              <a:rPr lang="en-US" sz="2400" b="1" smtClean="0">
                <a:latin typeface="Bookman Old Style"/>
                <a:cs typeface="Bookman Old Style"/>
              </a:rPr>
              <a:t>expressed tumor antigens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3297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419600"/>
            <a:ext cx="4374596" cy="220627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941637"/>
            <a:ext cx="2835039" cy="957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60837"/>
            <a:ext cx="2819400" cy="9529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380037"/>
            <a:ext cx="2884676" cy="8683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1" name="Title 1"/>
          <p:cNvSpPr txBox="1">
            <a:spLocks/>
          </p:cNvSpPr>
          <p:nvPr/>
        </p:nvSpPr>
        <p:spPr>
          <a:xfrm>
            <a:off x="0" y="76200"/>
            <a:ext cx="9067800" cy="7487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Isolating Cancer-specific exosomes (CSEs) can enhance diagnostic yield in low tumor burden settings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Biomarker Candidates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8465" b="8411"/>
          <a:stretch/>
        </p:blipFill>
        <p:spPr>
          <a:xfrm>
            <a:off x="569011" y="914399"/>
            <a:ext cx="4002989" cy="33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5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47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33600" y="3962400"/>
            <a:ext cx="990600" cy="1143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29200" y="3962400"/>
            <a:ext cx="990600" cy="1143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813" y="6019800"/>
            <a:ext cx="855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Bookman Old Style"/>
                <a:cs typeface="Bookman Old Style"/>
              </a:rPr>
              <a:t>Combine the high sensitivity of protein/autoantibody markers with the high specificity of genomic markers (mutant KRAS)</a:t>
            </a:r>
            <a:endParaRPr lang="en-US" b="1" i="1" dirty="0">
              <a:latin typeface="Bookman Old Style"/>
              <a:cs typeface="Bookman Old Sty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192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90600" y="76200"/>
            <a:ext cx="77672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6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Plasma </a:t>
            </a:r>
            <a:r>
              <a:rPr lang="en-GB" altLang="en-US" sz="3600" dirty="0" err="1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ExoDNA</a:t>
            </a:r>
            <a:r>
              <a:rPr lang="en-GB" altLang="en-US" sz="36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 for Early Pancreatic </a:t>
            </a:r>
            <a:r>
              <a:rPr lang="en-GB" altLang="en-US" sz="36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C</a:t>
            </a:r>
            <a:r>
              <a:rPr lang="en-GB" altLang="en-US" sz="36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ancer Detection</a:t>
            </a:r>
            <a:endParaRPr lang="en-GB" altLang="en-US" sz="3600" dirty="0">
              <a:solidFill>
                <a:srgbClr val="000000"/>
              </a:solidFill>
              <a:latin typeface="Bookman Old Style"/>
              <a:ea typeface="MS PGothic" pitchFamily="34" charset="-128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0625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vbernard:Desktop:HRHR_CPRIT17_Figure1-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15200" cy="3200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" name="Picture 2" descr="Macintosh HD:Users:haalvarez:Google Drive:Notes:Grants:CPRIT High Risk 2017:Final-Final Submission to CPRIT:CPRIT_figure1-01-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4876800" cy="1676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90600" y="0"/>
            <a:ext cx="77672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Urine </a:t>
            </a:r>
            <a:r>
              <a:rPr lang="en-GB" altLang="en-US" sz="3200" dirty="0" err="1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ExoDNA</a:t>
            </a:r>
            <a:r>
              <a:rPr lang="en-GB" altLang="en-US" sz="32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 for Early Pancreatic </a:t>
            </a:r>
            <a:r>
              <a:rPr lang="en-GB" altLang="en-US" sz="3200" dirty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C</a:t>
            </a:r>
            <a:r>
              <a:rPr lang="en-GB" altLang="en-US" sz="3200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ancer Detection</a:t>
            </a:r>
            <a:endParaRPr lang="en-GB" altLang="en-US" sz="3200" dirty="0">
              <a:solidFill>
                <a:srgbClr val="000000"/>
              </a:solidFill>
              <a:latin typeface="Bookman Old Style"/>
              <a:ea typeface="MS PGothic" pitchFamily="34" charset="-128"/>
              <a:cs typeface="Bookman Old Sty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4495800"/>
            <a:ext cx="29161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10/13 early stage PDAC </a:t>
            </a:r>
          </a:p>
          <a:p>
            <a:endParaRPr lang="en-US" dirty="0" smtClean="0"/>
          </a:p>
          <a:p>
            <a:r>
              <a:rPr lang="en-US" dirty="0" smtClean="0"/>
              <a:t>Mutant KRAS in </a:t>
            </a:r>
            <a:r>
              <a:rPr lang="en-US" dirty="0" err="1" smtClean="0"/>
              <a:t>UexoDNA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2/13 early stage PDAC</a:t>
            </a:r>
          </a:p>
          <a:p>
            <a:endParaRPr lang="en-US" dirty="0"/>
          </a:p>
          <a:p>
            <a:r>
              <a:rPr lang="en-US" dirty="0" smtClean="0"/>
              <a:t>Mutant KRAS in </a:t>
            </a:r>
            <a:r>
              <a:rPr lang="en-US" dirty="0" err="1" smtClean="0"/>
              <a:t>UcfDNA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4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6181" y="134027"/>
            <a:ext cx="83716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18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4000" i="1" dirty="0" smtClean="0">
                <a:solidFill>
                  <a:srgbClr val="000000"/>
                </a:solidFill>
                <a:latin typeface="Bookman Old Style"/>
                <a:ea typeface="MS PGothic" pitchFamily="34" charset="-128"/>
                <a:cs typeface="Bookman Old Style"/>
              </a:rPr>
              <a:t>Acknowledgements</a:t>
            </a:r>
            <a:endParaRPr lang="en-GB" altLang="en-US" sz="4000" i="1" dirty="0">
              <a:solidFill>
                <a:srgbClr val="000000"/>
              </a:solidFill>
              <a:latin typeface="Bookman Old Style"/>
              <a:ea typeface="MS PGothic" pitchFamily="34" charset="-128"/>
              <a:cs typeface="Bookman Old Style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14600" y="1524000"/>
            <a:ext cx="3780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Sam </a:t>
            </a:r>
            <a:r>
              <a:rPr lang="en-US" sz="2400" b="1" dirty="0" err="1" smtClean="0">
                <a:latin typeface="Bookman Old Style"/>
                <a:cs typeface="Bookman Old Style"/>
              </a:rPr>
              <a:t>Hanash</a:t>
            </a:r>
            <a:endParaRPr lang="en-US" sz="24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400" b="1" dirty="0" err="1" smtClean="0">
                <a:latin typeface="Bookman Old Style"/>
                <a:cs typeface="Bookman Old Style"/>
              </a:rPr>
              <a:t>Michela</a:t>
            </a:r>
            <a:r>
              <a:rPr lang="en-US" sz="2400" b="1" dirty="0" smtClean="0">
                <a:latin typeface="Bookman Old Style"/>
                <a:cs typeface="Bookman Old Style"/>
              </a:rPr>
              <a:t> </a:t>
            </a:r>
            <a:r>
              <a:rPr lang="en-US" sz="2400" b="1" dirty="0" err="1" smtClean="0">
                <a:latin typeface="Bookman Old Style"/>
                <a:cs typeface="Bookman Old Style"/>
              </a:rPr>
              <a:t>Capello</a:t>
            </a:r>
            <a:endParaRPr lang="en-US" sz="24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Hector Alvarez</a:t>
            </a:r>
          </a:p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Mark </a:t>
            </a:r>
            <a:r>
              <a:rPr lang="en-US" sz="2400" b="1" dirty="0" err="1" smtClean="0">
                <a:latin typeface="Bookman Old Style"/>
                <a:cs typeface="Bookman Old Style"/>
              </a:rPr>
              <a:t>Hurd</a:t>
            </a:r>
            <a:endParaRPr lang="en-US" sz="2400" b="1" dirty="0" smtClean="0">
              <a:latin typeface="Bookman Old Style"/>
              <a:cs typeface="Bookman Old Style"/>
            </a:endParaRPr>
          </a:p>
          <a:p>
            <a:pPr algn="ctr"/>
            <a:endParaRPr lang="en-US" sz="2400" b="1" dirty="0">
              <a:latin typeface="Bookman Old Style"/>
              <a:cs typeface="Bookman Old Style"/>
            </a:endParaRPr>
          </a:p>
          <a:p>
            <a:pPr algn="ctr"/>
            <a:endParaRPr lang="en-US" sz="24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400" b="1" dirty="0" err="1" smtClean="0">
                <a:latin typeface="Bookman Old Style"/>
                <a:cs typeface="Bookman Old Style"/>
              </a:rPr>
              <a:t>Sudhir</a:t>
            </a:r>
            <a:r>
              <a:rPr lang="en-US" sz="2400" b="1" dirty="0" smtClean="0">
                <a:latin typeface="Bookman Old Style"/>
                <a:cs typeface="Bookman Old Style"/>
              </a:rPr>
              <a:t> </a:t>
            </a:r>
            <a:r>
              <a:rPr lang="en-US" sz="2400" b="1" dirty="0" err="1" smtClean="0">
                <a:latin typeface="Bookman Old Style"/>
                <a:cs typeface="Bookman Old Style"/>
              </a:rPr>
              <a:t>Srivastava</a:t>
            </a:r>
            <a:endParaRPr lang="en-US" sz="2400" b="1" dirty="0" smtClean="0">
              <a:latin typeface="Bookman Old Style"/>
              <a:cs typeface="Bookman Old Style"/>
            </a:endParaRPr>
          </a:p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JoAnn </a:t>
            </a:r>
            <a:r>
              <a:rPr lang="en-US" sz="2400" b="1" dirty="0" err="1" smtClean="0">
                <a:latin typeface="Bookman Old Style"/>
                <a:cs typeface="Bookman Old Style"/>
              </a:rPr>
              <a:t>Rinaudo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80060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NCI U01CA196403 (</a:t>
            </a:r>
            <a:r>
              <a:rPr lang="en-US" sz="2400" b="1" dirty="0" err="1" smtClean="0">
                <a:latin typeface="Bookman Old Style"/>
                <a:cs typeface="Bookman Old Style"/>
              </a:rPr>
              <a:t>Overdiagnosis</a:t>
            </a:r>
            <a:r>
              <a:rPr lang="en-US" sz="2400" b="1" dirty="0" smtClean="0">
                <a:latin typeface="Bookman Old Style"/>
                <a:cs typeface="Bookman Old Style"/>
              </a:rPr>
              <a:t> Consortium)</a:t>
            </a:r>
          </a:p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NCI  U01CA200468 (EDRN CVC)</a:t>
            </a:r>
          </a:p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NCI/NIDDK U01DK108328 (CPDPC)</a:t>
            </a:r>
          </a:p>
        </p:txBody>
      </p:sp>
    </p:spTree>
    <p:extLst>
      <p:ext uri="{BB962C8B-B14F-4D97-AF65-F5344CB8AC3E}">
        <p14:creationId xmlns:p14="http://schemas.microsoft.com/office/powerpoint/2010/main" val="352457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44" y="-22578"/>
            <a:ext cx="5008504" cy="3756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729567"/>
            <a:ext cx="4171244" cy="3128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533400"/>
            <a:ext cx="3962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Bookman Old Style"/>
                <a:cs typeface="Bookman Old Style"/>
              </a:rPr>
              <a:t>What would it take to “double” pancreatic cancer survival?</a:t>
            </a:r>
            <a:endParaRPr lang="en-US" sz="2400" b="1" i="1" dirty="0">
              <a:latin typeface="Bookman Old Style"/>
              <a:cs typeface="Bookman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60198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ookman Old Style"/>
                <a:cs typeface="Bookman Old Style"/>
              </a:rPr>
              <a:t>&gt;</a:t>
            </a:r>
            <a:r>
              <a:rPr lang="en-US" sz="1400" b="1" dirty="0" smtClean="0">
                <a:latin typeface="Bookman Old Style"/>
                <a:cs typeface="Bookman Old Style"/>
              </a:rPr>
              <a:t>10-fold increase in Stage 1A patients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038600" y="5791200"/>
            <a:ext cx="762000" cy="838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5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65" y="990600"/>
            <a:ext cx="4372681" cy="4647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044" y="1306144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No consensus or tools available currently</a:t>
            </a:r>
            <a:endParaRPr lang="en-US" b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4444" y="266522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Define high risk groups for pancreatic cancer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4444" y="4078069"/>
            <a:ext cx="459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Garamond"/>
                <a:cs typeface="Garamond"/>
              </a:rPr>
              <a:t>Most likely a blood, urine or saliva-based test</a:t>
            </a:r>
          </a:p>
          <a:p>
            <a:r>
              <a:rPr lang="en-US" b="1" dirty="0">
                <a:solidFill>
                  <a:srgbClr val="000090"/>
                </a:solidFill>
                <a:latin typeface="Garamond"/>
                <a:cs typeface="Garamond"/>
              </a:rPr>
              <a:t>	</a:t>
            </a:r>
            <a:r>
              <a:rPr lang="en-US" b="1" i="1" dirty="0" smtClean="0">
                <a:solidFill>
                  <a:srgbClr val="000090"/>
                </a:solidFill>
                <a:latin typeface="Garamond"/>
                <a:cs typeface="Garamond"/>
              </a:rPr>
              <a:t>Cannot be ivory tower assay </a:t>
            </a:r>
            <a:endParaRPr lang="en-US" b="1" i="1" dirty="0">
              <a:solidFill>
                <a:srgbClr val="000090"/>
              </a:solidFill>
              <a:latin typeface="Garamond"/>
              <a:cs typeface="Garamond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228600" y="1588"/>
            <a:ext cx="883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Bookman Old Style" charset="0"/>
              </a:rPr>
              <a:t>Early detection of pancreatic cancer requires defining whom to screen</a:t>
            </a:r>
            <a:endParaRPr lang="en-US" sz="2800" dirty="0">
              <a:latin typeface="Bookman Old Sty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4953000"/>
            <a:ext cx="40190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Familial pancreatic cancer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Pancreatic cysts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Adult new-onset diabetes</a:t>
            </a: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15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wswee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284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232229"/>
              </p:ext>
            </p:extLst>
          </p:nvPr>
        </p:nvGraphicFramePr>
        <p:xfrm>
          <a:off x="76200" y="83403"/>
          <a:ext cx="3962400" cy="2922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Worksheet" r:id="rId4" imgW="3667354" imgH="2562454" progId="Excel.Sheet.8">
                  <p:embed/>
                </p:oleObj>
              </mc:Choice>
              <mc:Fallback>
                <p:oleObj name="Worksheet" r:id="rId4" imgW="3667354" imgH="25624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403"/>
                        <a:ext cx="3962400" cy="2922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4985" y="3131403"/>
            <a:ext cx="23596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latin typeface="Bookman Old Style" charset="0"/>
              </a:rPr>
              <a:t>5-10% </a:t>
            </a:r>
            <a:r>
              <a:rPr lang="en-US" sz="2000" b="1" dirty="0">
                <a:latin typeface="Bookman Old Style" charset="0"/>
              </a:rPr>
              <a:t>- Positive </a:t>
            </a:r>
          </a:p>
          <a:p>
            <a:pPr algn="ctr"/>
            <a:r>
              <a:rPr lang="en-US" sz="2000" b="1" dirty="0">
                <a:latin typeface="Bookman Old Style" charset="0"/>
              </a:rPr>
              <a:t>Family History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9566373">
            <a:off x="1082394" y="2558285"/>
            <a:ext cx="1066800" cy="381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 descr="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0" y="4051790"/>
            <a:ext cx="2362200" cy="27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u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1"/>
            <a:ext cx="27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ells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53000"/>
            <a:ext cx="2743200" cy="1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immy-Car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00600"/>
            <a:ext cx="2678850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3800" y="178475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Bookman Old Style"/>
                <a:cs typeface="Bookman Old Style"/>
              </a:rPr>
              <a:t>BRCA2</a:t>
            </a:r>
            <a:r>
              <a:rPr lang="en-US" sz="1400" b="1" dirty="0" smtClean="0">
                <a:latin typeface="Bookman Old Style"/>
                <a:cs typeface="Bookman Old Style"/>
              </a:rPr>
              <a:t> </a:t>
            </a:r>
            <a:r>
              <a:rPr lang="en-US" sz="1400" b="1" dirty="0" err="1" smtClean="0">
                <a:latin typeface="Bookman Old Style"/>
                <a:cs typeface="Bookman Old Style"/>
              </a:rPr>
              <a:t>germline</a:t>
            </a:r>
            <a:r>
              <a:rPr lang="en-US" sz="1400" b="1" dirty="0" smtClean="0">
                <a:latin typeface="Bookman Old Style"/>
                <a:cs typeface="Bookman Old Style"/>
              </a:rPr>
              <a:t> mutations</a:t>
            </a:r>
          </a:p>
          <a:p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 smtClean="0">
                <a:latin typeface="Bookman Old Style"/>
                <a:cs typeface="Bookman Old Style"/>
              </a:rPr>
              <a:t>~5% of pancreatic cancers</a:t>
            </a:r>
          </a:p>
          <a:p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 smtClean="0">
                <a:latin typeface="Bookman Old Style"/>
                <a:cs typeface="Bookman Old Style"/>
              </a:rPr>
              <a:t>Most common </a:t>
            </a:r>
            <a:r>
              <a:rPr lang="en-US" sz="1400" u="sng" dirty="0" smtClean="0">
                <a:latin typeface="Bookman Old Style"/>
                <a:cs typeface="Bookman Old Style"/>
              </a:rPr>
              <a:t>known</a:t>
            </a:r>
            <a:r>
              <a:rPr lang="en-US" sz="1400" dirty="0" smtClean="0">
                <a:latin typeface="Bookman Old Style"/>
                <a:cs typeface="Bookman Old Style"/>
              </a:rPr>
              <a:t> familial pancreatic cancer gene</a:t>
            </a:r>
          </a:p>
          <a:p>
            <a:endParaRPr lang="en-US" sz="1400" dirty="0">
              <a:latin typeface="Bookman Old Style"/>
              <a:cs typeface="Bookman Old Style"/>
            </a:endParaRPr>
          </a:p>
          <a:p>
            <a:r>
              <a:rPr lang="en-US" sz="1400" dirty="0" smtClean="0">
                <a:latin typeface="Bookman Old Style"/>
                <a:cs typeface="Bookman Old Style"/>
              </a:rPr>
              <a:t>Founder mutation in Ashkenazi Jewish population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060" y="4038600"/>
            <a:ext cx="24397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Bookman Old Style"/>
                <a:cs typeface="Bookman Old Style"/>
              </a:rPr>
              <a:t>p</a:t>
            </a:r>
            <a:r>
              <a:rPr lang="en-US" sz="1400" b="1" i="1" dirty="0" smtClean="0">
                <a:latin typeface="Bookman Old Style"/>
                <a:cs typeface="Bookman Old Style"/>
              </a:rPr>
              <a:t>16</a:t>
            </a:r>
            <a:r>
              <a:rPr lang="en-US" sz="1400" b="1" dirty="0" smtClean="0">
                <a:latin typeface="Bookman Old Style"/>
                <a:cs typeface="Bookman Old Style"/>
              </a:rPr>
              <a:t> </a:t>
            </a:r>
            <a:r>
              <a:rPr lang="en-US" sz="1400" b="1" dirty="0" err="1" smtClean="0">
                <a:latin typeface="Bookman Old Style"/>
                <a:cs typeface="Bookman Old Style"/>
              </a:rPr>
              <a:t>germline</a:t>
            </a:r>
            <a:r>
              <a:rPr lang="en-US" sz="1400" b="1" dirty="0" smtClean="0">
                <a:latin typeface="Bookman Old Style"/>
                <a:cs typeface="Bookman Old Style"/>
              </a:rPr>
              <a:t> mutations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2667000"/>
            <a:ext cx="24888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latin typeface="Bookman Old Style"/>
                <a:cs typeface="Bookman Old Style"/>
              </a:rPr>
              <a:t>Peutz-Jeghers</a:t>
            </a:r>
            <a:r>
              <a:rPr lang="en-US" sz="1400" b="1" i="1" dirty="0" smtClean="0">
                <a:latin typeface="Bookman Old Style"/>
                <a:cs typeface="Bookman Old Style"/>
              </a:rPr>
              <a:t> syndrome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1681" y="4495800"/>
            <a:ext cx="29423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Bookman Old Style"/>
                <a:cs typeface="Bookman Old Style"/>
              </a:rPr>
              <a:t>“Familial  Pancreatic Cancer”</a:t>
            </a:r>
            <a:endParaRPr lang="en-US" sz="14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80096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33" y="140893"/>
            <a:ext cx="7484567" cy="825499"/>
          </a:xfrm>
        </p:spPr>
        <p:txBody>
          <a:bodyPr/>
          <a:lstStyle/>
          <a:p>
            <a:pPr algn="ctr"/>
            <a:r>
              <a:rPr lang="en-US" sz="3600" b="1" dirty="0" smtClean="0">
                <a:latin typeface="Bookman Old Style"/>
                <a:cs typeface="Bookman Old Style"/>
              </a:rPr>
              <a:t>Pancreatic cysts </a:t>
            </a:r>
            <a:endParaRPr lang="en-US" sz="3600" b="1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7" y="1486020"/>
            <a:ext cx="5519392" cy="168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418" y="2037415"/>
            <a:ext cx="2798367" cy="1132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218" y="3637615"/>
            <a:ext cx="2211582" cy="24573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0618" y="3471055"/>
            <a:ext cx="3260585" cy="2701145"/>
            <a:chOff x="2116770" y="1029720"/>
            <a:chExt cx="4881791" cy="35207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6770" y="1029720"/>
              <a:ext cx="4881791" cy="3520723"/>
            </a:xfrm>
            <a:prstGeom prst="rect">
              <a:avLst/>
            </a:prstGeom>
          </p:spPr>
        </p:pic>
        <p:pic>
          <p:nvPicPr>
            <p:cNvPr id="10" name="Picture 5" descr="pancreasindex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209" y="1534016"/>
              <a:ext cx="4498133" cy="2575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IMAGE23`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03417" y="3561415"/>
            <a:ext cx="3047999" cy="236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0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5499"/>
          </a:xfrm>
        </p:spPr>
        <p:txBody>
          <a:bodyPr/>
          <a:lstStyle/>
          <a:p>
            <a:pPr algn="ctr"/>
            <a:r>
              <a:rPr lang="en-US" sz="2400" b="1" dirty="0" smtClean="0">
                <a:latin typeface="Bookman Old Style"/>
                <a:cs typeface="Bookman Old Style"/>
              </a:rPr>
              <a:t>Natural history of cystic </a:t>
            </a:r>
            <a:r>
              <a:rPr lang="en-US" sz="2400" b="1" dirty="0" err="1" smtClean="0">
                <a:latin typeface="Bookman Old Style"/>
                <a:cs typeface="Bookman Old Style"/>
              </a:rPr>
              <a:t>neoplasia</a:t>
            </a:r>
            <a:r>
              <a:rPr lang="en-US" sz="2400" b="1" dirty="0" smtClean="0">
                <a:latin typeface="Bookman Old Style"/>
                <a:cs typeface="Bookman Old Style"/>
              </a:rPr>
              <a:t> in the pancreas</a:t>
            </a:r>
            <a:endParaRPr lang="en-US" sz="2400" b="1" dirty="0">
              <a:latin typeface="Bookman Old Style"/>
              <a:cs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5257800" cy="329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07125"/>
            <a:ext cx="5029200" cy="2574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676400"/>
            <a:ext cx="3352800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Caveat:</a:t>
            </a:r>
            <a:r>
              <a:rPr lang="en-US" dirty="0" smtClean="0">
                <a:latin typeface="Bookman Old Style"/>
                <a:cs typeface="Bookman Old Style"/>
              </a:rPr>
              <a:t/>
            </a:r>
            <a:br>
              <a:rPr lang="en-US" dirty="0" smtClean="0">
                <a:latin typeface="Bookman Old Style"/>
                <a:cs typeface="Bookman Old Style"/>
              </a:rPr>
            </a:br>
            <a:r>
              <a:rPr lang="en-US" dirty="0" smtClean="0">
                <a:latin typeface="Bookman Old Style"/>
                <a:cs typeface="Bookman Old Style"/>
              </a:rPr>
              <a:t/>
            </a:r>
            <a:br>
              <a:rPr lang="en-US" dirty="0" smtClean="0">
                <a:latin typeface="Bookman Old Style"/>
                <a:cs typeface="Bookman Old Style"/>
              </a:rPr>
            </a:br>
            <a:r>
              <a:rPr lang="en-US" dirty="0" smtClean="0">
                <a:latin typeface="Bookman Old Style"/>
                <a:cs typeface="Bookman Old Style"/>
              </a:rPr>
              <a:t>Vast majority (&gt;90%) of mucinous cysts are not going to progress to pancreatic cancer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Challenge: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 smtClean="0">
                <a:latin typeface="Bookman Old Style"/>
                <a:cs typeface="Bookman Old Style"/>
              </a:rPr>
              <a:t>Identify the minority with aggressive biology using </a:t>
            </a:r>
            <a:r>
              <a:rPr lang="en-US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biomarkers</a:t>
            </a:r>
            <a:r>
              <a:rPr lang="en-US" dirty="0" smtClean="0">
                <a:latin typeface="Bookman Old Style"/>
                <a:cs typeface="Bookman Old Style"/>
              </a:rPr>
              <a:t> that will predict which patients need surgery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39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52512"/>
          </a:xfrm>
        </p:spPr>
        <p:txBody>
          <a:bodyPr/>
          <a:lstStyle/>
          <a:p>
            <a:pPr algn="ctr"/>
            <a:r>
              <a:rPr lang="en-US" sz="2800" b="1" dirty="0" smtClean="0">
                <a:latin typeface="Bookman Old Style"/>
                <a:cs typeface="Bookman Old Style"/>
              </a:rPr>
              <a:t>New-onset diabetes and pancreatic cancer</a:t>
            </a:r>
            <a:br>
              <a:rPr lang="en-US" sz="2800" b="1" dirty="0" smtClean="0">
                <a:latin typeface="Bookman Old Style"/>
                <a:cs typeface="Bookman Old Style"/>
              </a:rPr>
            </a:br>
            <a:r>
              <a:rPr lang="en-US" sz="2800" b="1" i="1" dirty="0" smtClean="0">
                <a:latin typeface="Bookman Old Style"/>
                <a:cs typeface="Bookman Old Style"/>
              </a:rPr>
              <a:t>Diabetes as a biomarker for occult cancer</a:t>
            </a:r>
            <a:endParaRPr lang="en-US" sz="2800" b="1" i="1" dirty="0">
              <a:latin typeface="Bookman Old Style"/>
              <a:cs typeface="Bookman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1676400"/>
            <a:ext cx="4343400" cy="2652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9530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CHALLENGE: Only 1 in 100 NOD patients above 50 have an underlying pancreatic cancer </a:t>
            </a:r>
          </a:p>
          <a:p>
            <a:endParaRPr lang="en-US" sz="2000" b="1" i="1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How do we find the needle in a haystack?</a:t>
            </a:r>
            <a:endParaRPr lang="en-US" sz="20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0574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ookman Old Style"/>
                <a:cs typeface="Bookman Old Style"/>
              </a:rPr>
              <a:t>Between 25-50% of pancreatic cancer patients have new-onset diabetes as their first symptom</a:t>
            </a:r>
          </a:p>
          <a:p>
            <a:endParaRPr lang="en-US" sz="2000" dirty="0">
              <a:latin typeface="Bookman Old Style"/>
              <a:cs typeface="Bookman Old Style"/>
            </a:endParaRPr>
          </a:p>
          <a:p>
            <a:r>
              <a:rPr lang="en-US" sz="2000" dirty="0" smtClean="0">
                <a:latin typeface="Bookman Old Style"/>
                <a:cs typeface="Bookman Old Style"/>
              </a:rPr>
              <a:t>Can pre-date cancer diagnosis by 2 </a:t>
            </a:r>
            <a:r>
              <a:rPr lang="en-US" sz="2000" dirty="0" smtClean="0">
                <a:latin typeface="Bookman Old Style"/>
                <a:cs typeface="Bookman Old Style"/>
              </a:rPr>
              <a:t>years</a:t>
            </a:r>
            <a:endParaRPr lang="en-US" sz="2000" dirty="0">
              <a:latin typeface="Bookman Old Style"/>
              <a:cs typeface="Bookman Old Style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19635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05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3965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Bookman Old Style"/>
                <a:cs typeface="Bookman Old Style"/>
              </a:rPr>
              <a:t>Consortium for the Study of Chronic Pancreatitis,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b="1" dirty="0" smtClean="0">
                <a:latin typeface="Bookman Old Style"/>
                <a:cs typeface="Bookman Old Style"/>
              </a:rPr>
              <a:t>Diabetes and Pancreatic Cancer (CPDPC)</a:t>
            </a:r>
          </a:p>
          <a:p>
            <a:r>
              <a:rPr lang="en-US" sz="2000" i="1" dirty="0" smtClean="0">
                <a:latin typeface="Bookman Old Style"/>
                <a:cs typeface="Bookman Old Style"/>
              </a:rPr>
              <a:t>NIDDK/NCI Consortium (U01 DK108328)</a:t>
            </a:r>
          </a:p>
          <a:p>
            <a:endParaRPr lang="en-US" sz="2000" i="1" dirty="0">
              <a:latin typeface="Bookman Old Style"/>
              <a:cs typeface="Bookman Old Style"/>
            </a:endParaRPr>
          </a:p>
        </p:txBody>
      </p:sp>
      <p:pic>
        <p:nvPicPr>
          <p:cNvPr id="31" name="Picture 2" descr="MCMP00224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80" y="1549560"/>
            <a:ext cx="68580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87880" y="2602072"/>
            <a:ext cx="152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Stanford U.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5393280" y="5432585"/>
            <a:ext cx="12954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Baylor U.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192880" y="5421472"/>
            <a:ext cx="1905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U.Texas - M.D. Anderson 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536280" y="1930560"/>
            <a:ext cx="167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U.Pittsburgh</a:t>
            </a:r>
            <a:endParaRPr lang="en-US" altLang="en-US" sz="2000" b="1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3488280" y="1549560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U.Iowa</a:t>
            </a: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 flipH="1">
            <a:off x="7050630" y="2221072"/>
            <a:ext cx="95250" cy="868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 flipV="1">
            <a:off x="5088480" y="5026185"/>
            <a:ext cx="5334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7450680" y="4964272"/>
            <a:ext cx="152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U.Florida</a:t>
            </a:r>
            <a:endParaRPr lang="en-US" altLang="en-US" sz="2000" b="1"/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 flipH="1" flipV="1">
            <a:off x="6898230" y="4924585"/>
            <a:ext cx="62865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V="1">
            <a:off x="3793080" y="5070635"/>
            <a:ext cx="1285875" cy="547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7"/>
          <p:cNvSpPr>
            <a:spLocks noChangeShapeType="1"/>
          </p:cNvSpPr>
          <p:nvPr/>
        </p:nvSpPr>
        <p:spPr bwMode="auto">
          <a:xfrm>
            <a:off x="1011780" y="2940210"/>
            <a:ext cx="573088" cy="401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64080" y="3973672"/>
            <a:ext cx="1295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Cedars Sinai LA</a:t>
            </a: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1418180" y="3792697"/>
            <a:ext cx="268288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6002880" y="1306672"/>
            <a:ext cx="1600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Ohio State U 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5164680" y="1701960"/>
            <a:ext cx="1447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Indiana U</a:t>
            </a: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6536280" y="1673385"/>
            <a:ext cx="0" cy="1614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>
            <a:off x="5850480" y="2068672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4326480" y="1306672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Mayo C</a:t>
            </a: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250280" y="1795622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4872580" y="1673385"/>
            <a:ext cx="52070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291056" y="1834515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/>
              <a:t>Kaiser F, UCSF</a:t>
            </a:r>
            <a:endParaRPr lang="en-US" altLang="en-US" b="1" dirty="0"/>
          </a:p>
        </p:txBody>
      </p:sp>
      <p:sp>
        <p:nvSpPr>
          <p:cNvPr id="53" name="Line 17"/>
          <p:cNvSpPr>
            <a:spLocks noChangeShapeType="1"/>
          </p:cNvSpPr>
          <p:nvPr/>
        </p:nvSpPr>
        <p:spPr bwMode="auto">
          <a:xfrm>
            <a:off x="897480" y="2480846"/>
            <a:ext cx="605998" cy="7016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81400" y="6248400"/>
            <a:ext cx="2437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“NOD Cohort”</a:t>
            </a:r>
            <a:endParaRPr lang="en-US" sz="2400" b="1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7150">
            <a:solidFill>
              <a:srgbClr val="CC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05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20570</TotalTime>
  <Words>629</Words>
  <Application>Microsoft Macintosh PowerPoint</Application>
  <PresentationFormat>On-screen Show (4:3)</PresentationFormat>
  <Paragraphs>125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Worksheet</vt:lpstr>
      <vt:lpstr>PowerPoint Presentation</vt:lpstr>
      <vt:lpstr>The Incidence of Pancreatic cancer is on the Rise</vt:lpstr>
      <vt:lpstr>PowerPoint Presentation</vt:lpstr>
      <vt:lpstr>PowerPoint Presentation</vt:lpstr>
      <vt:lpstr>PowerPoint Presentation</vt:lpstr>
      <vt:lpstr>Pancreatic cysts </vt:lpstr>
      <vt:lpstr>Natural history of cystic neoplasia in the pancreas</vt:lpstr>
      <vt:lpstr>New-onset diabetes and pancreatic cancer Diabetes as a biomarker for occult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Pathology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Anirban Maitra</dc:creator>
  <cp:lastModifiedBy>Anirban Maitra</cp:lastModifiedBy>
  <cp:revision>1073</cp:revision>
  <dcterms:created xsi:type="dcterms:W3CDTF">2007-05-19T16:53:48Z</dcterms:created>
  <dcterms:modified xsi:type="dcterms:W3CDTF">2017-03-06T18:20:37Z</dcterms:modified>
</cp:coreProperties>
</file>