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handoutMasterIdLst>
    <p:handoutMasterId r:id="rId36"/>
  </p:handoutMasterIdLst>
  <p:sldIdLst>
    <p:sldId id="258" r:id="rId2"/>
    <p:sldId id="421" r:id="rId3"/>
    <p:sldId id="416" r:id="rId4"/>
    <p:sldId id="417" r:id="rId5"/>
    <p:sldId id="302" r:id="rId6"/>
    <p:sldId id="276" r:id="rId7"/>
    <p:sldId id="277" r:id="rId8"/>
    <p:sldId id="340" r:id="rId9"/>
    <p:sldId id="287" r:id="rId10"/>
    <p:sldId id="313" r:id="rId11"/>
    <p:sldId id="314" r:id="rId12"/>
    <p:sldId id="383" r:id="rId13"/>
    <p:sldId id="382" r:id="rId14"/>
    <p:sldId id="419" r:id="rId15"/>
    <p:sldId id="423" r:id="rId16"/>
    <p:sldId id="401" r:id="rId17"/>
    <p:sldId id="402" r:id="rId18"/>
    <p:sldId id="403" r:id="rId19"/>
    <p:sldId id="405" r:id="rId20"/>
    <p:sldId id="406" r:id="rId21"/>
    <p:sldId id="407" r:id="rId22"/>
    <p:sldId id="361" r:id="rId23"/>
    <p:sldId id="395" r:id="rId24"/>
    <p:sldId id="422" r:id="rId25"/>
    <p:sldId id="396" r:id="rId26"/>
    <p:sldId id="397" r:id="rId27"/>
    <p:sldId id="399" r:id="rId28"/>
    <p:sldId id="408" r:id="rId29"/>
    <p:sldId id="409" r:id="rId30"/>
    <p:sldId id="420" r:id="rId31"/>
    <p:sldId id="373" r:id="rId32"/>
    <p:sldId id="326" r:id="rId33"/>
    <p:sldId id="372" r:id="rId34"/>
  </p:sldIdLst>
  <p:sldSz cx="9144000" cy="6858000" type="screen4x3"/>
  <p:notesSz cx="7010400" cy="92964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D05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74" d="100"/>
          <a:sy n="74" d="100"/>
        </p:scale>
        <p:origin x="1522" y="48"/>
      </p:cViewPr>
      <p:guideLst>
        <p:guide orient="horz" pos="2160"/>
        <p:guide pos="2880"/>
      </p:guideLst>
    </p:cSldViewPr>
  </p:slideViewPr>
  <p:notesTextViewPr>
    <p:cViewPr>
      <p:scale>
        <a:sx n="3" d="2"/>
        <a:sy n="3" d="2"/>
      </p:scale>
      <p:origin x="0" y="0"/>
    </p:cViewPr>
  </p:notesTextViewPr>
  <p:sorterViewPr>
    <p:cViewPr>
      <p:scale>
        <a:sx n="100" d="100"/>
        <a:sy n="100" d="100"/>
      </p:scale>
      <p:origin x="0" y="0"/>
    </p:cViewPr>
  </p:sorterViewPr>
  <p:notesViewPr>
    <p:cSldViewPr snapToGrid="0" snapToObjects="1">
      <p:cViewPr varScale="1">
        <p:scale>
          <a:sx n="81" d="100"/>
          <a:sy n="81" d="100"/>
        </p:scale>
        <p:origin x="2022"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image" Target="../media/image1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3177" tIns="46589" rIns="93177" bIns="46589" rtlCol="0"/>
          <a:lstStyle>
            <a:lvl1pPr algn="l" eaLnBrk="1" hangingPunct="1">
              <a:defRPr sz="1200"/>
            </a:lvl1pPr>
          </a:lstStyle>
          <a:p>
            <a:pPr>
              <a:defRPr/>
            </a:pPr>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3177" tIns="46589" rIns="93177" bIns="46589" rtlCol="0"/>
          <a:lstStyle>
            <a:lvl1pPr algn="r" eaLnBrk="1" hangingPunct="1">
              <a:defRPr sz="1200"/>
            </a:lvl1pPr>
          </a:lstStyle>
          <a:p>
            <a:pPr>
              <a:defRPr/>
            </a:pPr>
            <a:fld id="{2E956624-2D72-4074-BAF7-D0CF21E9C78F}" type="datetimeFigureOut">
              <a:rPr lang="en-US"/>
              <a:pPr>
                <a:defRPr/>
              </a:pPr>
              <a:t>3/6/2017</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3177" tIns="46589" rIns="93177" bIns="46589" rtlCol="0" anchor="b"/>
          <a:lstStyle>
            <a:lvl1pPr algn="l" eaLnBrk="1" hangingPunct="1">
              <a:defRPr sz="1200"/>
            </a:lvl1pPr>
          </a:lstStyle>
          <a:p>
            <a:pPr>
              <a:defRPr/>
            </a:pPr>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lvl1pPr>
          </a:lstStyle>
          <a:p>
            <a:fld id="{C962EAC7-7375-4F31-9D0C-404A23FB8876}" type="slidenum">
              <a:rPr lang="en-US" altLang="en-US"/>
              <a:pPr/>
              <a:t>‹#›</a:t>
            </a:fld>
            <a:endParaRPr lang="en-US" altLang="en-US"/>
          </a:p>
        </p:txBody>
      </p:sp>
    </p:spTree>
    <p:extLst>
      <p:ext uri="{BB962C8B-B14F-4D97-AF65-F5344CB8AC3E}">
        <p14:creationId xmlns:p14="http://schemas.microsoft.com/office/powerpoint/2010/main" val="23565203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pPr>
              <a:defRPr/>
            </a:pPr>
            <a:fld id="{3B8393E7-D3FD-4AC1-8F1D-26807CB34623}" type="datetimeFigureOut">
              <a:rPr lang="en-US"/>
              <a:pPr>
                <a:defRPr/>
              </a:pPr>
              <a:t>3/6/2017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586285A2-D43E-44DA-8C19-3BA6F2568821}" type="slidenum">
              <a:rPr lang="en-US" altLang="en-US"/>
              <a:pPr/>
              <a:t>‹#›</a:t>
            </a:fld>
            <a:endParaRPr lang="en-US" altLang="en-US"/>
          </a:p>
        </p:txBody>
      </p:sp>
    </p:spTree>
    <p:extLst>
      <p:ext uri="{BB962C8B-B14F-4D97-AF65-F5344CB8AC3E}">
        <p14:creationId xmlns:p14="http://schemas.microsoft.com/office/powerpoint/2010/main" val="428643234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4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C1B54A91-3A66-4089-BB6A-830DE9CFCD5E}" type="slidenum">
              <a:rPr lang="en-US" altLang="en-US"/>
              <a:pPr/>
              <a:t>1</a:t>
            </a:fld>
            <a:endParaRPr lang="en-US" altLang="en-US"/>
          </a:p>
        </p:txBody>
      </p:sp>
    </p:spTree>
    <p:extLst>
      <p:ext uri="{BB962C8B-B14F-4D97-AF65-F5344CB8AC3E}">
        <p14:creationId xmlns:p14="http://schemas.microsoft.com/office/powerpoint/2010/main" val="18831843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Text Box 1"/>
          <p:cNvSpPr txBox="1">
            <a:spLocks noChangeArrowheads="1"/>
          </p:cNvSpPr>
          <p:nvPr/>
        </p:nvSpPr>
        <p:spPr bwMode="auto">
          <a:xfrm>
            <a:off x="1400175" y="914400"/>
            <a:ext cx="4056063" cy="3135313"/>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058" tIns="41029" rIns="82058" bIns="41029" anchor="ctr"/>
          <a:lstStyle>
            <a:lvl1pPr eaLnBrk="0" hangingPunct="0">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eaLnBrk="1" hangingPunct="1">
              <a:spcBef>
                <a:spcPct val="0"/>
              </a:spcBef>
            </a:pPr>
            <a:endParaRPr lang="en-US" altLang="en-US" sz="1800"/>
          </a:p>
        </p:txBody>
      </p:sp>
      <p:sp>
        <p:nvSpPr>
          <p:cNvPr id="39939" name="Text Box 2"/>
          <p:cNvSpPr>
            <a:spLocks noGrp="1" noChangeArrowheads="1"/>
          </p:cNvSpPr>
          <p:nvPr>
            <p:ph type="body"/>
          </p:nvPr>
        </p:nvSpPr>
        <p:spPr bwMode="auto">
          <a:xfrm>
            <a:off x="1046163" y="4352925"/>
            <a:ext cx="4770437" cy="3478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numCol="1" anchor="t" anchorCtr="0" compatLnSpc="1">
            <a:prstTxWarp prst="textNoShape">
              <a:avLst/>
            </a:prstTxWarp>
          </a:bodyPr>
          <a:lstStyle/>
          <a:p>
            <a:pPr marL="76200" indent="-76200" eaLnBrk="1">
              <a:lnSpc>
                <a:spcPct val="93000"/>
              </a:lnSpc>
              <a:spcBef>
                <a:spcPct val="0"/>
              </a:spcBef>
              <a:buSzPct val="45000"/>
              <a:tabLst>
                <a:tab pos="649288" algn="l"/>
                <a:tab pos="1298575" algn="l"/>
                <a:tab pos="1947863" algn="l"/>
                <a:tab pos="2597150" algn="l"/>
                <a:tab pos="3248025" algn="l"/>
                <a:tab pos="3897313" algn="l"/>
                <a:tab pos="4546600" algn="l"/>
              </a:tabLst>
            </a:pPr>
            <a:r>
              <a:rPr lang="en-GB" altLang="en-US" smtClean="0">
                <a:latin typeface="Arial" panose="020B0604020202020204" pitchFamily="34" charset="0"/>
                <a:ea typeface="msgothic"/>
                <a:cs typeface="msgothic"/>
              </a:rPr>
              <a:t>Associations of different TNBC subtypes. TNBC gene expression subtypes are associated with distinct molecular features. Luminal AR cancers are the most distinct TNBC subtypes associated with </a:t>
            </a:r>
            <a:r>
              <a:rPr lang="en-GB" altLang="en-US" i="1" smtClean="0">
                <a:latin typeface="Arial" panose="020B0604020202020204" pitchFamily="34" charset="0"/>
                <a:ea typeface="msgothic"/>
                <a:cs typeface="msgothic"/>
              </a:rPr>
              <a:t>PIK3CA</a:t>
            </a:r>
            <a:r>
              <a:rPr lang="en-GB" altLang="en-US" smtClean="0">
                <a:latin typeface="Arial" panose="020B0604020202020204" pitchFamily="34" charset="0"/>
                <a:ea typeface="msgothic"/>
                <a:cs typeface="msgothic"/>
              </a:rPr>
              <a:t> mutations and apocrine histology. The immunomodulatory subtype is likely composed of all other subtypes, with the gene expression consequences of lymphocytic infiltration dominating the gene expression subtyping. Although current data suggest that </a:t>
            </a:r>
            <a:r>
              <a:rPr lang="en-GB" altLang="en-US" i="1" smtClean="0">
                <a:latin typeface="Arial" panose="020B0604020202020204" pitchFamily="34" charset="0"/>
                <a:ea typeface="msgothic"/>
                <a:cs typeface="msgothic"/>
              </a:rPr>
              <a:t>BRCA1</a:t>
            </a:r>
            <a:r>
              <a:rPr lang="en-GB" altLang="en-US" smtClean="0">
                <a:latin typeface="Arial" panose="020B0604020202020204" pitchFamily="34" charset="0"/>
                <a:ea typeface="msgothic"/>
                <a:cs typeface="msgothic"/>
              </a:rPr>
              <a:t> mutant TNBC cell lines fall in the basal-like 1 TNBC subtype, it is unclear if this association will also be seen in TNBC cancers. Subtypes of TNBC: BL1, basal-like 1; BL2, basal-like 2; IM, immunomodulatory; ML, mesenchymal-like; MSL, mesenchymal stem-like; LAR, luminal androgen receptor; AR, androgen receptor; path CR pathologic complete response.</a:t>
            </a:r>
          </a:p>
        </p:txBody>
      </p:sp>
    </p:spTree>
    <p:extLst>
      <p:ext uri="{BB962C8B-B14F-4D97-AF65-F5344CB8AC3E}">
        <p14:creationId xmlns:p14="http://schemas.microsoft.com/office/powerpoint/2010/main" val="2312324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82F88D-2EFB-4922-80B5-1AC38A04210A}"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14576303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82F88D-2EFB-4922-80B5-1AC38A04210A}"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26082996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82F88D-2EFB-4922-80B5-1AC38A04210A}"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15005655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6285A2-D43E-44DA-8C19-3BA6F2568821}" type="slidenum">
              <a:rPr lang="en-US" altLang="en-US" smtClean="0"/>
              <a:pPr/>
              <a:t>31</a:t>
            </a:fld>
            <a:endParaRPr lang="en-US" altLang="en-US"/>
          </a:p>
        </p:txBody>
      </p:sp>
    </p:spTree>
    <p:extLst>
      <p:ext uri="{BB962C8B-B14F-4D97-AF65-F5344CB8AC3E}">
        <p14:creationId xmlns:p14="http://schemas.microsoft.com/office/powerpoint/2010/main" val="35166935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EB4C6743-B807-4577-9271-F1A78980C9C8}" type="slidenum">
              <a:rPr lang="en-US" altLang="en-US">
                <a:latin typeface="Arial" panose="020B0604020202020204" pitchFamily="34" charset="0"/>
              </a:rPr>
              <a:pPr/>
              <a:t>32</a:t>
            </a:fld>
            <a:endParaRPr lang="en-US" altLang="en-US">
              <a:latin typeface="Arial" panose="020B0604020202020204" pitchFamily="34" charset="0"/>
            </a:endParaRPr>
          </a:p>
        </p:txBody>
      </p:sp>
      <p:sp>
        <p:nvSpPr>
          <p:cNvPr id="1157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6" name="Rectangle 3"/>
          <p:cNvSpPr>
            <a:spLocks noGrp="1" noChangeArrowheads="1"/>
          </p:cNvSpPr>
          <p:nvPr>
            <p:ph type="body" idx="1"/>
          </p:nvPr>
        </p:nvSpPr>
        <p:spPr bwMode="auto">
          <a:xfrm>
            <a:off x="935038" y="4416425"/>
            <a:ext cx="5140325"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407516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DF9C624C-D7F2-46A0-A01A-FBFFB439002E}" type="slidenum">
              <a:rPr lang="en-US" altLang="en-US"/>
              <a:pPr/>
              <a:t>3</a:t>
            </a:fld>
            <a:endParaRPr lang="en-US" altLang="en-US"/>
          </a:p>
        </p:txBody>
      </p:sp>
      <p:sp>
        <p:nvSpPr>
          <p:cNvPr id="1034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3903708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8E546CBC-FCE7-4DE1-8C43-98BA6389DD60}" type="slidenum">
              <a:rPr lang="en-US" altLang="en-US">
                <a:latin typeface="Arial" panose="020B0604020202020204" pitchFamily="34" charset="0"/>
              </a:rPr>
              <a:pPr/>
              <a:t>4</a:t>
            </a:fld>
            <a:endParaRPr lang="en-US" altLang="en-US">
              <a:latin typeface="Arial" panose="020B0604020202020204" pitchFamily="34" charset="0"/>
            </a:endParaRPr>
          </a:p>
        </p:txBody>
      </p:sp>
      <p:sp>
        <p:nvSpPr>
          <p:cNvPr id="1044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10757957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BB1E393A-CF3D-43B2-96F7-C700589016B8}" type="slidenum">
              <a:rPr lang="en-US" altLang="en-US">
                <a:latin typeface="Arial" panose="020B0604020202020204" pitchFamily="34" charset="0"/>
              </a:rPr>
              <a:pPr/>
              <a:t>6</a:t>
            </a:fld>
            <a:endParaRPr lang="en-US" altLang="en-US">
              <a:latin typeface="Arial" panose="020B0604020202020204" pitchFamily="34" charset="0"/>
            </a:endParaRPr>
          </a:p>
        </p:txBody>
      </p:sp>
      <p:sp>
        <p:nvSpPr>
          <p:cNvPr id="90115" name="Rectangle 2"/>
          <p:cNvSpPr>
            <a:spLocks noGrp="1" noRot="1" noChangeAspect="1" noChangeArrowheads="1" noTextEdit="1"/>
          </p:cNvSpPr>
          <p:nvPr>
            <p:ph type="sldImg"/>
          </p:nvPr>
        </p:nvSpPr>
        <p:spPr bwMode="auto">
          <a:xfrm>
            <a:off x="1181100" y="696913"/>
            <a:ext cx="4649788"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6" name="Rectangle 3"/>
          <p:cNvSpPr>
            <a:spLocks noGrp="1" noChangeArrowheads="1"/>
          </p:cNvSpPr>
          <p:nvPr>
            <p:ph type="body" idx="1"/>
          </p:nvPr>
        </p:nvSpPr>
        <p:spPr bwMode="auto">
          <a:xfrm>
            <a:off x="935038" y="4416425"/>
            <a:ext cx="5140325"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22104106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fld id="{81484250-991F-449D-9FF3-575B6F5D1B38}" type="slidenum">
              <a:rPr lang="en-US" altLang="en-US" smtClean="0">
                <a:latin typeface="Arial" pitchFamily="34" charset="0"/>
              </a:rPr>
              <a:pPr/>
              <a:t>8</a:t>
            </a:fld>
            <a:endParaRPr lang="en-US" altLang="en-US" smtClean="0">
              <a:latin typeface="Arial" pitchFamily="34" charset="0"/>
            </a:endParaRPr>
          </a:p>
        </p:txBody>
      </p:sp>
      <p:sp>
        <p:nvSpPr>
          <p:cNvPr id="91139" name="Rectangle 2"/>
          <p:cNvSpPr>
            <a:spLocks noGrp="1" noRot="1" noChangeAspect="1" noChangeArrowheads="1" noTextEdit="1"/>
          </p:cNvSpPr>
          <p:nvPr>
            <p:ph type="sldImg"/>
          </p:nvPr>
        </p:nvSpPr>
        <p:spPr bwMode="auto">
          <a:xfrm>
            <a:off x="1181100" y="696913"/>
            <a:ext cx="4649788"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40" name="Rectangle 3"/>
          <p:cNvSpPr>
            <a:spLocks noGrp="1" noChangeArrowheads="1"/>
          </p:cNvSpPr>
          <p:nvPr>
            <p:ph type="body" idx="1"/>
          </p:nvPr>
        </p:nvSpPr>
        <p:spPr bwMode="auto">
          <a:xfrm>
            <a:off x="935038" y="4416425"/>
            <a:ext cx="5140325"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So here what we have done is go right to a microscale and a density of 512 spots. We express 8 genes. We detect the expression of all 8 genes using an gst antibody. But in order to show you that we are detecting these proteins specifically we use protein specific antibodies such as p21, and here we identify only p21 of the 8 target genes, we can also use Jun and highlight Jun expression alone.</a:t>
            </a:r>
          </a:p>
        </p:txBody>
      </p:sp>
    </p:spTree>
    <p:extLst>
      <p:ext uri="{BB962C8B-B14F-4D97-AF65-F5344CB8AC3E}">
        <p14:creationId xmlns:p14="http://schemas.microsoft.com/office/powerpoint/2010/main" val="29387052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fld id="{A47B56FB-F650-41E8-B610-1097599C182A}" type="slidenum">
              <a:rPr lang="en-US" altLang="en-US" smtClean="0">
                <a:latin typeface="Arial" pitchFamily="34" charset="0"/>
              </a:rPr>
              <a:pPr/>
              <a:t>12</a:t>
            </a:fld>
            <a:endParaRPr lang="en-US" altLang="en-US" smtClean="0">
              <a:latin typeface="Arial" pitchFamily="34" charset="0"/>
            </a:endParaRPr>
          </a:p>
        </p:txBody>
      </p:sp>
      <p:sp>
        <p:nvSpPr>
          <p:cNvPr id="108547" name="Rectangle 2"/>
          <p:cNvSpPr>
            <a:spLocks noGrp="1" noRot="1" noChangeAspect="1" noChangeArrowheads="1" noTextEdit="1"/>
          </p:cNvSpPr>
          <p:nvPr>
            <p:ph type="sldImg"/>
          </p:nvPr>
        </p:nvSpPr>
        <p:spPr bwMode="auto">
          <a:xfrm>
            <a:off x="1181100" y="695325"/>
            <a:ext cx="4649788" cy="34877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8" name="Rectangle 3"/>
          <p:cNvSpPr>
            <a:spLocks noGrp="1" noChangeArrowheads="1"/>
          </p:cNvSpPr>
          <p:nvPr>
            <p:ph type="body" idx="1"/>
          </p:nvPr>
        </p:nvSpPr>
        <p:spPr bwMode="auto">
          <a:xfrm>
            <a:off x="701675" y="4416425"/>
            <a:ext cx="5608638" cy="4184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10764669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defTabSz="930275"/>
            <a:r>
              <a:rPr lang="en-US" altLang="en-US"/>
              <a:t>Kinase array</a:t>
            </a:r>
          </a:p>
          <a:p>
            <a:pPr defTabSz="930275" eaLnBrk="1" hangingPunct="1">
              <a:spcBef>
                <a:spcPct val="0"/>
              </a:spcBef>
            </a:pPr>
            <a:endParaRPr lang="en-US" altLang="en-US"/>
          </a:p>
        </p:txBody>
      </p:sp>
      <p:sp>
        <p:nvSpPr>
          <p:cNvPr id="9523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fld id="{A5446070-F296-4886-AD93-DD966730A90C}" type="slidenum">
              <a:rPr lang="en-US" altLang="en-US" smtClean="0"/>
              <a:pPr/>
              <a:t>15</a:t>
            </a:fld>
            <a:endParaRPr lang="en-US" altLang="en-US"/>
          </a:p>
        </p:txBody>
      </p:sp>
    </p:spTree>
    <p:extLst>
      <p:ext uri="{BB962C8B-B14F-4D97-AF65-F5344CB8AC3E}">
        <p14:creationId xmlns:p14="http://schemas.microsoft.com/office/powerpoint/2010/main" val="33775107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High TP53 mutation rate</a:t>
            </a:r>
          </a:p>
          <a:p>
            <a:pPr eaLnBrk="1" hangingPunct="1">
              <a:spcBef>
                <a:spcPct val="0"/>
              </a:spcBef>
            </a:pPr>
            <a:r>
              <a:rPr lang="en-US" altLang="en-US" smtClean="0"/>
              <a:t>More aggressive</a:t>
            </a:r>
          </a:p>
          <a:p>
            <a:pPr eaLnBrk="1" hangingPunct="1">
              <a:spcBef>
                <a:spcPct val="0"/>
              </a:spcBef>
            </a:pPr>
            <a:r>
              <a:rPr lang="en-US" altLang="en-US" smtClean="0"/>
              <a:t>High proliferation cluster</a:t>
            </a:r>
          </a:p>
          <a:p>
            <a:pPr eaLnBrk="1" hangingPunct="1">
              <a:spcBef>
                <a:spcPct val="0"/>
              </a:spcBef>
            </a:pPr>
            <a:r>
              <a:rPr lang="en-US" altLang="en-US" smtClean="0"/>
              <a:t>High histological grade</a:t>
            </a:r>
          </a:p>
        </p:txBody>
      </p:sp>
      <p:sp>
        <p:nvSpPr>
          <p:cNvPr id="1095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C5A1A3FF-F633-4B42-AD0E-98ADCBC41893}" type="slidenum">
              <a:rPr lang="en-US" altLang="en-US"/>
              <a:pPr/>
              <a:t>16</a:t>
            </a:fld>
            <a:endParaRPr lang="en-US" altLang="en-US"/>
          </a:p>
        </p:txBody>
      </p:sp>
    </p:spTree>
    <p:extLst>
      <p:ext uri="{BB962C8B-B14F-4D97-AF65-F5344CB8AC3E}">
        <p14:creationId xmlns:p14="http://schemas.microsoft.com/office/powerpoint/2010/main" val="28822062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BBC were classified based on TMA data</a:t>
            </a:r>
          </a:p>
        </p:txBody>
      </p:sp>
      <p:sp>
        <p:nvSpPr>
          <p:cNvPr id="1105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7BAB668F-8021-4E36-8E79-DD407839AF67}" type="slidenum">
              <a:rPr lang="en-US" altLang="en-US"/>
              <a:pPr/>
              <a:t>17</a:t>
            </a:fld>
            <a:endParaRPr lang="en-US" altLang="en-US"/>
          </a:p>
        </p:txBody>
      </p:sp>
    </p:spTree>
    <p:extLst>
      <p:ext uri="{BB962C8B-B14F-4D97-AF65-F5344CB8AC3E}">
        <p14:creationId xmlns:p14="http://schemas.microsoft.com/office/powerpoint/2010/main" val="12590912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7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640513" y="150813"/>
            <a:ext cx="2439987"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78000" y="2502147"/>
            <a:ext cx="6046508" cy="1098303"/>
          </a:xfrm>
        </p:spPr>
        <p:txBody>
          <a:bodyPr>
            <a:normAutofit/>
          </a:bodyPr>
          <a:lstStyle>
            <a:lvl1pPr>
              <a:defRPr sz="3800"/>
            </a:lvl1pPr>
          </a:lstStyle>
          <a:p>
            <a:r>
              <a:rPr lang="en-US" dirty="0" smtClean="0"/>
              <a:t>Click to edit Master title style</a:t>
            </a:r>
            <a:endParaRPr lang="en-US" dirty="0"/>
          </a:p>
        </p:txBody>
      </p:sp>
      <p:sp>
        <p:nvSpPr>
          <p:cNvPr id="3" name="Subtitle 2"/>
          <p:cNvSpPr>
            <a:spLocks noGrp="1"/>
          </p:cNvSpPr>
          <p:nvPr>
            <p:ph type="subTitle" idx="1"/>
          </p:nvPr>
        </p:nvSpPr>
        <p:spPr>
          <a:xfrm>
            <a:off x="-76200" y="3600450"/>
            <a:ext cx="6400800" cy="1752600"/>
          </a:xfrm>
        </p:spPr>
        <p:txBody>
          <a:bodyPr/>
          <a:lstStyle>
            <a:lvl1pPr marL="0" indent="0" algn="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6"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B93D3B3A-DB66-4E68-BED8-2AD3AEB9B11E}" type="datetimeFigureOut">
              <a:rPr lang="en-US" altLang="en-US"/>
              <a:pPr>
                <a:defRPr/>
              </a:pPr>
              <a:t>3/6/2017</a:t>
            </a:fld>
            <a:endParaRPr lang="en-US" altLang="en-US"/>
          </a:p>
        </p:txBody>
      </p:sp>
      <p:sp>
        <p:nvSpPr>
          <p:cNvPr id="7"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en-US"/>
          </a:p>
        </p:txBody>
      </p:sp>
      <p:sp>
        <p:nvSpPr>
          <p:cNvPr id="8"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B89361D1-7C4A-40E6-B52B-1A4FE310D031}" type="slidenum">
              <a:rPr lang="en-US" altLang="en-US"/>
              <a:pPr/>
              <a:t>‹#›</a:t>
            </a:fld>
            <a:endParaRPr lang="en-US" altLang="en-US"/>
          </a:p>
        </p:txBody>
      </p:sp>
    </p:spTree>
    <p:extLst>
      <p:ext uri="{BB962C8B-B14F-4D97-AF65-F5344CB8AC3E}">
        <p14:creationId xmlns:p14="http://schemas.microsoft.com/office/powerpoint/2010/main" val="8802566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7B8AB3CA-10F0-48B6-B345-5BE1DA519620}" type="datetimeFigureOut">
              <a:rPr lang="en-US" altLang="en-US"/>
              <a:pPr>
                <a:defRPr/>
              </a:pPr>
              <a:t>3/6/2017</a:t>
            </a:fld>
            <a:endParaRPr lang="en-US" alt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F7626FDB-5A94-4799-93D1-4A0B33B2C2A0}" type="slidenum">
              <a:rPr lang="en-US" altLang="en-US"/>
              <a:pPr/>
              <a:t>‹#›</a:t>
            </a:fld>
            <a:endParaRPr lang="en-US" altLang="en-US"/>
          </a:p>
        </p:txBody>
      </p:sp>
    </p:spTree>
    <p:extLst>
      <p:ext uri="{BB962C8B-B14F-4D97-AF65-F5344CB8AC3E}">
        <p14:creationId xmlns:p14="http://schemas.microsoft.com/office/powerpoint/2010/main" val="2694255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DFFA3FC8-17F7-44B0-9ACB-81496256D8A3}" type="datetimeFigureOut">
              <a:rPr lang="en-US" altLang="en-US"/>
              <a:pPr>
                <a:defRPr/>
              </a:pPr>
              <a:t>3/6/2017</a:t>
            </a:fld>
            <a:endParaRPr lang="en-US" alt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9AAC3303-95F4-49A1-8886-35A6B169ED5F}" type="slidenum">
              <a:rPr lang="en-US" altLang="en-US"/>
              <a:pPr/>
              <a:t>‹#›</a:t>
            </a:fld>
            <a:endParaRPr lang="en-US" altLang="en-US"/>
          </a:p>
        </p:txBody>
      </p:sp>
    </p:spTree>
    <p:extLst>
      <p:ext uri="{BB962C8B-B14F-4D97-AF65-F5344CB8AC3E}">
        <p14:creationId xmlns:p14="http://schemas.microsoft.com/office/powerpoint/2010/main" val="2698980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027B340E-3B93-4AA9-983E-36B8CCE98F20}" type="datetimeFigureOut">
              <a:rPr lang="en-US" altLang="en-US"/>
              <a:pPr>
                <a:defRPr/>
              </a:pPr>
              <a:t>3/6/2017</a:t>
            </a:fld>
            <a:endParaRPr lang="en-US" alt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7BFC251E-156B-4D56-8567-1004F77E2CF3}" type="slidenum">
              <a:rPr lang="en-US" altLang="en-US"/>
              <a:pPr/>
              <a:t>‹#›</a:t>
            </a:fld>
            <a:endParaRPr lang="en-US" altLang="en-US"/>
          </a:p>
        </p:txBody>
      </p:sp>
    </p:spTree>
    <p:extLst>
      <p:ext uri="{BB962C8B-B14F-4D97-AF65-F5344CB8AC3E}">
        <p14:creationId xmlns:p14="http://schemas.microsoft.com/office/powerpoint/2010/main" val="2118327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278E0E75-28C7-4D79-A6E3-241E9D98B93C}" type="datetimeFigureOut">
              <a:rPr lang="en-US" altLang="en-US"/>
              <a:pPr>
                <a:defRPr/>
              </a:pPr>
              <a:t>3/6/2017</a:t>
            </a:fld>
            <a:endParaRPr lang="en-US" alt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6CE21369-3020-49CF-AD3F-2D28F1125BF7}" type="slidenum">
              <a:rPr lang="en-US" altLang="en-US"/>
              <a:pPr/>
              <a:t>‹#›</a:t>
            </a:fld>
            <a:endParaRPr lang="en-US" altLang="en-US"/>
          </a:p>
        </p:txBody>
      </p:sp>
    </p:spTree>
    <p:extLst>
      <p:ext uri="{BB962C8B-B14F-4D97-AF65-F5344CB8AC3E}">
        <p14:creationId xmlns:p14="http://schemas.microsoft.com/office/powerpoint/2010/main" val="3880534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7839E520-C1CE-4CD7-B371-B505B89AEBDD}" type="datetimeFigureOut">
              <a:rPr lang="en-US" altLang="en-US"/>
              <a:pPr>
                <a:defRPr/>
              </a:pPr>
              <a:t>3/6/2017</a:t>
            </a:fld>
            <a:endParaRPr lang="en-US" alt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D5BF0E87-30D4-489A-9407-C8DC050FB705}" type="slidenum">
              <a:rPr lang="en-US" altLang="en-US"/>
              <a:pPr/>
              <a:t>‹#›</a:t>
            </a:fld>
            <a:endParaRPr lang="en-US" altLang="en-US"/>
          </a:p>
        </p:txBody>
      </p:sp>
    </p:spTree>
    <p:extLst>
      <p:ext uri="{BB962C8B-B14F-4D97-AF65-F5344CB8AC3E}">
        <p14:creationId xmlns:p14="http://schemas.microsoft.com/office/powerpoint/2010/main" val="3731198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6B023C97-AC71-4A2D-88E1-F7B3F3A99B51}" type="datetimeFigureOut">
              <a:rPr lang="en-US" altLang="en-US"/>
              <a:pPr>
                <a:defRPr/>
              </a:pPr>
              <a:t>3/6/2017</a:t>
            </a:fld>
            <a:endParaRPr lang="en-US" alt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977FDC2A-DA06-4326-82B1-331A386D067F}" type="slidenum">
              <a:rPr lang="en-US" altLang="en-US"/>
              <a:pPr/>
              <a:t>‹#›</a:t>
            </a:fld>
            <a:endParaRPr lang="en-US" altLang="en-US"/>
          </a:p>
        </p:txBody>
      </p:sp>
    </p:spTree>
    <p:extLst>
      <p:ext uri="{BB962C8B-B14F-4D97-AF65-F5344CB8AC3E}">
        <p14:creationId xmlns:p14="http://schemas.microsoft.com/office/powerpoint/2010/main" val="3611782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6C1FCB30-53B2-4687-A046-9C70EBBA031E}" type="datetimeFigureOut">
              <a:rPr lang="en-US" altLang="en-US"/>
              <a:pPr>
                <a:defRPr/>
              </a:pPr>
              <a:t>3/6/2017</a:t>
            </a:fld>
            <a:endParaRPr lang="en-US" alt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52E88AD6-E530-4DB1-AEDF-DF74D17A9566}" type="slidenum">
              <a:rPr lang="en-US" altLang="en-US"/>
              <a:pPr/>
              <a:t>‹#›</a:t>
            </a:fld>
            <a:endParaRPr lang="en-US" altLang="en-US"/>
          </a:p>
        </p:txBody>
      </p:sp>
    </p:spTree>
    <p:extLst>
      <p:ext uri="{BB962C8B-B14F-4D97-AF65-F5344CB8AC3E}">
        <p14:creationId xmlns:p14="http://schemas.microsoft.com/office/powerpoint/2010/main" val="2480063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3BEFEEB9-3226-438E-9D84-2DBDF9D1D1F6}" type="datetimeFigureOut">
              <a:rPr lang="en-US" altLang="en-US"/>
              <a:pPr>
                <a:defRPr/>
              </a:pPr>
              <a:t>3/6/2017</a:t>
            </a:fld>
            <a:endParaRPr lang="en-US" alt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0FF2A8FC-4D58-4488-B099-13F7F26A54AD}" type="slidenum">
              <a:rPr lang="en-US" altLang="en-US"/>
              <a:pPr/>
              <a:t>‹#›</a:t>
            </a:fld>
            <a:endParaRPr lang="en-US" altLang="en-US"/>
          </a:p>
        </p:txBody>
      </p:sp>
    </p:spTree>
    <p:extLst>
      <p:ext uri="{BB962C8B-B14F-4D97-AF65-F5344CB8AC3E}">
        <p14:creationId xmlns:p14="http://schemas.microsoft.com/office/powerpoint/2010/main" val="8561577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1F922775-426B-4B94-8406-3E28F55ABD6A}" type="datetimeFigureOut">
              <a:rPr lang="en-US" altLang="en-US"/>
              <a:pPr>
                <a:defRPr/>
              </a:pPr>
              <a:t>3/6/2017</a:t>
            </a:fld>
            <a:endParaRPr lang="en-US" alt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18733BC9-D6E9-4FA3-A4E7-4915E0CC437A}" type="slidenum">
              <a:rPr lang="en-US" altLang="en-US"/>
              <a:pPr/>
              <a:t>‹#›</a:t>
            </a:fld>
            <a:endParaRPr lang="en-US" altLang="en-US"/>
          </a:p>
        </p:txBody>
      </p:sp>
    </p:spTree>
    <p:extLst>
      <p:ext uri="{BB962C8B-B14F-4D97-AF65-F5344CB8AC3E}">
        <p14:creationId xmlns:p14="http://schemas.microsoft.com/office/powerpoint/2010/main" val="8230280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F2F713F2-08D8-403F-87B8-7FA4EBBAFB9D}" type="datetimeFigureOut">
              <a:rPr lang="en-US" altLang="en-US"/>
              <a:pPr>
                <a:defRPr/>
              </a:pPr>
              <a:t>3/6/2017</a:t>
            </a:fld>
            <a:endParaRPr lang="en-US" alt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latin typeface="+mn-lt"/>
                <a:ea typeface="+mn-ea"/>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19BBBB1D-6B9B-45FD-9946-5C77BAF1E556}" type="slidenum">
              <a:rPr lang="en-US" altLang="en-US"/>
              <a:pPr/>
              <a:t>‹#›</a:t>
            </a:fld>
            <a:endParaRPr lang="en-US" altLang="en-US"/>
          </a:p>
        </p:txBody>
      </p:sp>
    </p:spTree>
    <p:extLst>
      <p:ext uri="{BB962C8B-B14F-4D97-AF65-F5344CB8AC3E}">
        <p14:creationId xmlns:p14="http://schemas.microsoft.com/office/powerpoint/2010/main" val="21839965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8"/>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50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457200" y="4953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1029" name="Picture 2"/>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304088" y="-9525"/>
            <a:ext cx="184785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Lst>
  <p:timing>
    <p:tnLst>
      <p:par>
        <p:cTn id="1" dur="indefinite" restart="never" nodeType="tmRoot"/>
      </p:par>
    </p:tnLst>
  </p:timing>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39.png"/><Relationship Id="rId18" Type="http://schemas.microsoft.com/office/2007/relationships/hdphoto" Target="../media/hdphoto7.wdp"/><Relationship Id="rId3" Type="http://schemas.openxmlformats.org/officeDocument/2006/relationships/image" Target="../media/image34.png"/><Relationship Id="rId7" Type="http://schemas.openxmlformats.org/officeDocument/2006/relationships/image" Target="../media/image36.png"/><Relationship Id="rId12" Type="http://schemas.microsoft.com/office/2007/relationships/hdphoto" Target="../media/hdphoto5.wdp"/><Relationship Id="rId17" Type="http://schemas.openxmlformats.org/officeDocument/2006/relationships/image" Target="../media/image42.png"/><Relationship Id="rId2" Type="http://schemas.openxmlformats.org/officeDocument/2006/relationships/notesSlide" Target="../notesSlides/notesSlide12.xml"/><Relationship Id="rId16" Type="http://schemas.openxmlformats.org/officeDocument/2006/relationships/image" Target="../media/image41.pn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38.png"/><Relationship Id="rId5" Type="http://schemas.openxmlformats.org/officeDocument/2006/relationships/image" Target="../media/image35.png"/><Relationship Id="rId15" Type="http://schemas.openxmlformats.org/officeDocument/2006/relationships/image" Target="../media/image40.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37.png"/><Relationship Id="rId14" Type="http://schemas.microsoft.com/office/2007/relationships/hdphoto" Target="../media/hdphoto6.wdp"/></Relationships>
</file>

<file path=ppt/slides/_rels/slide25.xml.rels><?xml version="1.0" encoding="UTF-8" standalone="yes"?>
<Relationships xmlns="http://schemas.openxmlformats.org/package/2006/relationships"><Relationship Id="rId8" Type="http://schemas.microsoft.com/office/2007/relationships/hdphoto" Target="../media/hdphoto7.wdp"/><Relationship Id="rId13" Type="http://schemas.microsoft.com/office/2007/relationships/hdphoto" Target="../media/hdphoto9.wdp"/><Relationship Id="rId3" Type="http://schemas.microsoft.com/office/2007/relationships/hdphoto" Target="../media/hdphoto6.wdp"/><Relationship Id="rId7" Type="http://schemas.openxmlformats.org/officeDocument/2006/relationships/image" Target="../media/image42.png"/><Relationship Id="rId12" Type="http://schemas.openxmlformats.org/officeDocument/2006/relationships/image" Target="../media/image45.png"/><Relationship Id="rId2" Type="http://schemas.openxmlformats.org/officeDocument/2006/relationships/image" Target="../media/image39.png"/><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44.png"/><Relationship Id="rId5" Type="http://schemas.openxmlformats.org/officeDocument/2006/relationships/image" Target="../media/image34.png"/><Relationship Id="rId15" Type="http://schemas.microsoft.com/office/2007/relationships/hdphoto" Target="../media/hdphoto10.wdp"/><Relationship Id="rId10" Type="http://schemas.microsoft.com/office/2007/relationships/hdphoto" Target="../media/hdphoto8.wdp"/><Relationship Id="rId4" Type="http://schemas.openxmlformats.org/officeDocument/2006/relationships/image" Target="../media/image40.png"/><Relationship Id="rId9" Type="http://schemas.openxmlformats.org/officeDocument/2006/relationships/image" Target="../media/image43.png"/><Relationship Id="rId1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10.wdp"/></Relationships>
</file>

<file path=ppt/slides/_rels/slide2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9.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jpeg"/><Relationship Id="rId7"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image" Target="../media/image52.jpeg"/><Relationship Id="rId9" Type="http://schemas.openxmlformats.org/officeDocument/2006/relationships/image" Target="../media/image57.jpeg"/></Relationships>
</file>

<file path=ppt/slides/_rels/slide33.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3.wmf"/><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17.wmf"/><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16.w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5.png"/><Relationship Id="rId11" Type="http://schemas.openxmlformats.org/officeDocument/2006/relationships/oleObject" Target="../embeddings/oleObject7.bin"/><Relationship Id="rId5" Type="http://schemas.openxmlformats.org/officeDocument/2006/relationships/oleObject" Target="../embeddings/oleObject2.bin"/><Relationship Id="rId10" Type="http://schemas.openxmlformats.org/officeDocument/2006/relationships/oleObject" Target="../embeddings/oleObject6.bin"/><Relationship Id="rId4" Type="http://schemas.openxmlformats.org/officeDocument/2006/relationships/image" Target="../media/image14.png"/><Relationship Id="rId9" Type="http://schemas.openxmlformats.org/officeDocument/2006/relationships/oleObject" Target="../embeddings/oleObject5.bin"/></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 descr="100529_Sedona_GrCanyon_2882.jpg"/>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0" y="725121"/>
            <a:ext cx="9144000" cy="608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p:nvSpPr>
        <p:spPr>
          <a:xfrm>
            <a:off x="0" y="1244110"/>
            <a:ext cx="9144000" cy="1674935"/>
          </a:xfrm>
          <a:prstGeom prst="rect">
            <a:avLst/>
          </a:prstGeom>
          <a:effectLst>
            <a:outerShdw blurRad="50800" dist="50800" dir="5400000" algn="ctr" rotWithShape="0">
              <a:srgbClr val="C00000"/>
            </a:outerShdw>
          </a:effectLst>
        </p:spPr>
        <p:txBody>
          <a:bodyPr>
            <a:normAutofit fontScale="97500"/>
          </a:bodyPr>
          <a:lstStyle/>
          <a:p>
            <a:pPr algn="ctr" eaLnBrk="1" fontAlgn="auto" hangingPunct="1">
              <a:spcAft>
                <a:spcPts val="0"/>
              </a:spcAft>
              <a:defRPr/>
            </a:pPr>
            <a:r>
              <a:rPr lang="en-US" sz="3200" b="1" i="1" dirty="0" smtClean="0">
                <a:solidFill>
                  <a:srgbClr val="FFFF00"/>
                </a:solidFill>
                <a:effectLst>
                  <a:outerShdw blurRad="38100" dist="38100" dir="2700000" algn="tl">
                    <a:srgbClr val="000000">
                      <a:alpha val="43137"/>
                    </a:srgbClr>
                  </a:outerShdw>
                </a:effectLst>
                <a:latin typeface="Trebuchet MS" pitchFamily="34" charset="0"/>
                <a:ea typeface="ヒラギノ角ゴ Pro W3"/>
                <a:cs typeface="+mj-cs"/>
              </a:rPr>
              <a:t>Early Cancer Detection Through Autoantibody </a:t>
            </a:r>
            <a:r>
              <a:rPr lang="en-US" sz="3200" b="1" i="1" dirty="0" smtClean="0">
                <a:solidFill>
                  <a:srgbClr val="FFFF00"/>
                </a:solidFill>
                <a:effectLst>
                  <a:outerShdw blurRad="38100" dist="38100" dir="2700000" algn="tl">
                    <a:srgbClr val="000000">
                      <a:alpha val="43137"/>
                    </a:srgbClr>
                  </a:outerShdw>
                </a:effectLst>
                <a:latin typeface="Trebuchet MS" pitchFamily="34" charset="0"/>
                <a:ea typeface="ヒラギノ角ゴ Pro W3"/>
                <a:cs typeface="+mj-cs"/>
              </a:rPr>
              <a:t>Discovery</a:t>
            </a:r>
          </a:p>
          <a:p>
            <a:pPr algn="ctr" eaLnBrk="1" fontAlgn="auto" hangingPunct="1">
              <a:spcAft>
                <a:spcPts val="0"/>
              </a:spcAft>
              <a:defRPr/>
            </a:pPr>
            <a:r>
              <a:rPr lang="en-US" sz="3200" b="1" i="1" dirty="0" smtClean="0">
                <a:solidFill>
                  <a:srgbClr val="FFFF00"/>
                </a:solidFill>
                <a:effectLst>
                  <a:outerShdw blurRad="38100" dist="38100" dir="2700000" algn="tl">
                    <a:srgbClr val="000000">
                      <a:alpha val="43137"/>
                    </a:srgbClr>
                  </a:outerShdw>
                </a:effectLst>
                <a:latin typeface="Trebuchet MS" pitchFamily="34" charset="0"/>
                <a:ea typeface="ヒラギノ角ゴ Pro W3"/>
                <a:cs typeface="+mj-cs"/>
              </a:rPr>
              <a:t>- Proteomics to Clinic - </a:t>
            </a:r>
            <a:endParaRPr lang="en-US" sz="2700" b="1" i="1" dirty="0">
              <a:solidFill>
                <a:srgbClr val="FFFF00"/>
              </a:solidFill>
              <a:effectLst>
                <a:outerShdw blurRad="38100" dist="38100" dir="2700000" algn="tl">
                  <a:srgbClr val="000000">
                    <a:alpha val="43137"/>
                  </a:srgbClr>
                </a:outerShdw>
              </a:effectLst>
              <a:latin typeface="Trebuchet MS" pitchFamily="34" charset="0"/>
              <a:ea typeface="ヒラギノ角ゴ Pro W3"/>
              <a:cs typeface="+mj-cs"/>
            </a:endParaRPr>
          </a:p>
        </p:txBody>
      </p:sp>
      <p:sp>
        <p:nvSpPr>
          <p:cNvPr id="4" name="Rectangle 3"/>
          <p:cNvSpPr txBox="1">
            <a:spLocks noChangeArrowheads="1"/>
          </p:cNvSpPr>
          <p:nvPr/>
        </p:nvSpPr>
        <p:spPr bwMode="auto">
          <a:xfrm>
            <a:off x="76200" y="4693357"/>
            <a:ext cx="9170831" cy="1066800"/>
          </a:xfrm>
          <a:prstGeom prst="rect">
            <a:avLst/>
          </a:prstGeom>
          <a:noFill/>
          <a:ln>
            <a:miter lim="800000"/>
            <a:headEnd/>
            <a:tailEnd/>
          </a:ln>
          <a:effectLst>
            <a:outerShdw blurRad="50800" dist="50800" dir="5400000" algn="ctr" rotWithShape="0">
              <a:schemeClr val="tx1"/>
            </a:outerShdw>
          </a:effectLst>
        </p:spPr>
        <p:txBody>
          <a:bodyPr/>
          <a:lstStyle/>
          <a:p>
            <a:pPr marL="342900" indent="-342900" algn="ctr" eaLnBrk="1" hangingPunct="1">
              <a:lnSpc>
                <a:spcPct val="80000"/>
              </a:lnSpc>
              <a:spcBef>
                <a:spcPct val="20000"/>
              </a:spcBef>
              <a:defRPr/>
            </a:pPr>
            <a:r>
              <a:rPr lang="en-US" sz="2200" kern="0" dirty="0">
                <a:solidFill>
                  <a:srgbClr val="FFFFFF"/>
                </a:solidFill>
                <a:effectLst>
                  <a:outerShdw blurRad="38100" dist="38100" dir="2700000" algn="tl">
                    <a:srgbClr val="000000">
                      <a:alpha val="43137"/>
                    </a:srgbClr>
                  </a:outerShdw>
                </a:effectLst>
                <a:latin typeface="Arial"/>
                <a:ea typeface="ヒラギノ角ゴ Pro W3"/>
              </a:rPr>
              <a:t>Joshua LaBaer, M.D., Ph.D.</a:t>
            </a:r>
          </a:p>
          <a:p>
            <a:pPr marL="342900" indent="-342900" algn="ctr" eaLnBrk="1" hangingPunct="1">
              <a:lnSpc>
                <a:spcPct val="80000"/>
              </a:lnSpc>
              <a:spcBef>
                <a:spcPct val="20000"/>
              </a:spcBef>
              <a:defRPr/>
            </a:pPr>
            <a:r>
              <a:rPr lang="en-US" sz="2200" kern="0" dirty="0">
                <a:solidFill>
                  <a:srgbClr val="FFFFFF"/>
                </a:solidFill>
                <a:effectLst>
                  <a:outerShdw blurRad="38100" dist="38100" dir="2700000" algn="tl">
                    <a:srgbClr val="000000">
                      <a:alpha val="43137"/>
                    </a:srgbClr>
                  </a:outerShdw>
                </a:effectLst>
                <a:latin typeface="Arial"/>
                <a:ea typeface="ヒラギノ角ゴ Pro W3"/>
              </a:rPr>
              <a:t>Director, Virginia G. </a:t>
            </a:r>
            <a:r>
              <a:rPr lang="en-US" sz="2200" kern="0" dirty="0" smtClean="0">
                <a:solidFill>
                  <a:srgbClr val="FFFFFF"/>
                </a:solidFill>
                <a:effectLst>
                  <a:outerShdw blurRad="38100" dist="38100" dir="2700000" algn="tl">
                    <a:srgbClr val="000000">
                      <a:alpha val="43137"/>
                    </a:srgbClr>
                  </a:outerShdw>
                </a:effectLst>
                <a:latin typeface="Arial"/>
                <a:ea typeface="ヒラギノ角ゴ Pro W3"/>
              </a:rPr>
              <a:t>Piper Center </a:t>
            </a:r>
            <a:r>
              <a:rPr lang="en-US" sz="2200" kern="0" dirty="0">
                <a:solidFill>
                  <a:srgbClr val="FFFFFF"/>
                </a:solidFill>
                <a:effectLst>
                  <a:outerShdw blurRad="38100" dist="38100" dir="2700000" algn="tl">
                    <a:srgbClr val="000000">
                      <a:alpha val="43137"/>
                    </a:srgbClr>
                  </a:outerShdw>
                </a:effectLst>
                <a:latin typeface="Arial"/>
                <a:ea typeface="ヒラギノ角ゴ Pro W3"/>
              </a:rPr>
              <a:t>for Personalized </a:t>
            </a:r>
            <a:r>
              <a:rPr lang="en-US" sz="2200" kern="0" dirty="0" smtClean="0">
                <a:solidFill>
                  <a:srgbClr val="FFFFFF"/>
                </a:solidFill>
                <a:effectLst>
                  <a:outerShdw blurRad="38100" dist="38100" dir="2700000" algn="tl">
                    <a:srgbClr val="000000">
                      <a:alpha val="43137"/>
                    </a:srgbClr>
                  </a:outerShdw>
                </a:effectLst>
                <a:latin typeface="Arial"/>
                <a:ea typeface="ヒラギノ角ゴ Pro W3"/>
              </a:rPr>
              <a:t>Diagnostics</a:t>
            </a:r>
          </a:p>
          <a:p>
            <a:pPr marL="342900" indent="-342900" algn="ctr" eaLnBrk="1" hangingPunct="1">
              <a:lnSpc>
                <a:spcPct val="80000"/>
              </a:lnSpc>
              <a:spcBef>
                <a:spcPct val="20000"/>
              </a:spcBef>
              <a:defRPr/>
            </a:pPr>
            <a:r>
              <a:rPr lang="en-US" sz="2200" kern="0" dirty="0" smtClean="0">
                <a:solidFill>
                  <a:srgbClr val="FFFFFF"/>
                </a:solidFill>
                <a:effectLst>
                  <a:outerShdw blurRad="38100" dist="38100" dir="2700000" algn="tl">
                    <a:srgbClr val="000000">
                      <a:alpha val="43137"/>
                    </a:srgbClr>
                  </a:outerShdw>
                </a:effectLst>
                <a:latin typeface="Arial"/>
                <a:ea typeface="ヒラギノ角ゴ Pro W3"/>
              </a:rPr>
              <a:t>Executive Director (interim), Biodesign Institute</a:t>
            </a:r>
            <a:endParaRPr lang="en-US" sz="2200" kern="0" dirty="0">
              <a:solidFill>
                <a:srgbClr val="FFFFFF"/>
              </a:solidFill>
              <a:effectLst>
                <a:outerShdw blurRad="38100" dist="38100" dir="2700000" algn="tl">
                  <a:srgbClr val="000000">
                    <a:alpha val="43137"/>
                  </a:srgbClr>
                </a:outerShdw>
              </a:effectLst>
              <a:latin typeface="Arial"/>
              <a:ea typeface="ヒラギノ角ゴ Pro W3"/>
            </a:endParaRPr>
          </a:p>
          <a:p>
            <a:pPr marL="342900" indent="-342900" algn="ctr" eaLnBrk="1" hangingPunct="1">
              <a:lnSpc>
                <a:spcPct val="80000"/>
              </a:lnSpc>
              <a:spcBef>
                <a:spcPct val="20000"/>
              </a:spcBef>
              <a:defRPr/>
            </a:pPr>
            <a:r>
              <a:rPr lang="en-US" sz="2200" kern="0" dirty="0">
                <a:solidFill>
                  <a:srgbClr val="FFFFFF"/>
                </a:solidFill>
                <a:effectLst>
                  <a:outerShdw blurRad="38100" dist="38100" dir="2700000" algn="tl">
                    <a:srgbClr val="000000">
                      <a:alpha val="43137"/>
                    </a:srgbClr>
                  </a:outerShdw>
                </a:effectLst>
                <a:latin typeface="Arial"/>
                <a:ea typeface="ヒラギノ角ゴ Pro W3"/>
              </a:rPr>
              <a:t>Biodesign Institute, ASU</a:t>
            </a:r>
          </a:p>
        </p:txBody>
      </p:sp>
      <p:sp>
        <p:nvSpPr>
          <p:cNvPr id="5" name="Rectangle 8"/>
          <p:cNvSpPr>
            <a:spLocks noChangeArrowheads="1"/>
          </p:cNvSpPr>
          <p:nvPr/>
        </p:nvSpPr>
        <p:spPr bwMode="auto">
          <a:xfrm>
            <a:off x="76200" y="6061630"/>
            <a:ext cx="8991600" cy="369332"/>
          </a:xfrm>
          <a:prstGeom prst="rect">
            <a:avLst/>
          </a:prstGeom>
          <a:noFill/>
          <a:ln w="9525">
            <a:noFill/>
            <a:miter lim="800000"/>
            <a:headEnd/>
            <a:tailEnd/>
          </a:ln>
          <a:effectLst>
            <a:outerShdw blurRad="38100" dist="50800" dir="5400000" algn="ctr" rotWithShape="0">
              <a:srgbClr val="C00000"/>
            </a:outerShdw>
          </a:effectLst>
        </p:spPr>
        <p:txBody>
          <a:bodyPr wrap="square">
            <a:spAutoFit/>
          </a:bodyPr>
          <a:lstStyle/>
          <a:p>
            <a:pPr algn="ctr">
              <a:spcBef>
                <a:spcPct val="50000"/>
              </a:spcBef>
              <a:defRPr/>
            </a:pPr>
            <a:r>
              <a:rPr lang="en-US" sz="1800" dirty="0" smtClean="0">
                <a:solidFill>
                  <a:srgbClr val="FFFF00"/>
                </a:solidFill>
                <a:effectLst>
                  <a:outerShdw blurRad="38100" dist="38100" dir="2700000" algn="tl">
                    <a:srgbClr val="000000">
                      <a:alpha val="43137"/>
                    </a:srgbClr>
                  </a:outerShdw>
                </a:effectLst>
                <a:latin typeface="Arial" charset="0"/>
              </a:rPr>
              <a:t>US Japan Worksho</a:t>
            </a:r>
            <a:r>
              <a:rPr lang="en-US" dirty="0" smtClean="0">
                <a:solidFill>
                  <a:srgbClr val="FFFF00"/>
                </a:solidFill>
                <a:effectLst>
                  <a:outerShdw blurRad="38100" dist="38100" dir="2700000" algn="tl">
                    <a:srgbClr val="000000">
                      <a:alpha val="43137"/>
                    </a:srgbClr>
                  </a:outerShdw>
                </a:effectLst>
                <a:latin typeface="Arial" charset="0"/>
              </a:rPr>
              <a:t>p for Cancer Research</a:t>
            </a:r>
            <a:r>
              <a:rPr lang="en-US" sz="1800" dirty="0" smtClean="0">
                <a:solidFill>
                  <a:srgbClr val="FFFF00"/>
                </a:solidFill>
                <a:effectLst>
                  <a:outerShdw blurRad="38100" dist="38100" dir="2700000" algn="tl">
                    <a:srgbClr val="000000">
                      <a:alpha val="43137"/>
                    </a:srgbClr>
                  </a:outerShdw>
                </a:effectLst>
                <a:latin typeface="Arial" charset="0"/>
              </a:rPr>
              <a:t> </a:t>
            </a:r>
            <a:r>
              <a:rPr lang="en-US" sz="1800" dirty="0" smtClean="0">
                <a:solidFill>
                  <a:srgbClr val="FFFF00"/>
                </a:solidFill>
                <a:effectLst>
                  <a:outerShdw blurRad="38100" dist="38100" dir="2700000" algn="tl">
                    <a:srgbClr val="000000">
                      <a:alpha val="43137"/>
                    </a:srgbClr>
                  </a:outerShdw>
                </a:effectLst>
                <a:latin typeface="Arial" charset="0"/>
                <a:cs typeface="Arial" charset="0"/>
              </a:rPr>
              <a:t>• </a:t>
            </a:r>
            <a:r>
              <a:rPr lang="en-US" dirty="0" smtClean="0">
                <a:solidFill>
                  <a:srgbClr val="FFFF00"/>
                </a:solidFill>
                <a:effectLst>
                  <a:outerShdw blurRad="38100" dist="38100" dir="2700000" algn="tl">
                    <a:srgbClr val="000000">
                      <a:alpha val="43137"/>
                    </a:srgbClr>
                  </a:outerShdw>
                </a:effectLst>
                <a:latin typeface="Arial" charset="0"/>
                <a:cs typeface="Arial" charset="0"/>
              </a:rPr>
              <a:t>March 6</a:t>
            </a:r>
            <a:r>
              <a:rPr lang="en-US" sz="1800" dirty="0" smtClean="0">
                <a:solidFill>
                  <a:srgbClr val="FFFF00"/>
                </a:solidFill>
                <a:effectLst>
                  <a:outerShdw blurRad="38100" dist="38100" dir="2700000" algn="tl">
                    <a:srgbClr val="000000">
                      <a:alpha val="43137"/>
                    </a:srgbClr>
                  </a:outerShdw>
                </a:effectLst>
                <a:latin typeface="Arial" charset="0"/>
                <a:cs typeface="Arial" charset="0"/>
              </a:rPr>
              <a:t>, 2017 </a:t>
            </a:r>
            <a:r>
              <a:rPr lang="en-US" sz="1800" dirty="0" smtClean="0">
                <a:solidFill>
                  <a:srgbClr val="FFFF00"/>
                </a:solidFill>
                <a:effectLst>
                  <a:outerShdw blurRad="38100" dist="38100" dir="2700000" algn="tl">
                    <a:srgbClr val="000000">
                      <a:alpha val="43137"/>
                    </a:srgbClr>
                  </a:outerShdw>
                </a:effectLst>
                <a:latin typeface="Arial" charset="0"/>
                <a:cs typeface="Arial" charset="0"/>
              </a:rPr>
              <a:t>• </a:t>
            </a:r>
            <a:r>
              <a:rPr lang="en-US" dirty="0" smtClean="0">
                <a:solidFill>
                  <a:srgbClr val="FFFF00"/>
                </a:solidFill>
                <a:effectLst>
                  <a:outerShdw blurRad="38100" dist="38100" dir="2700000" algn="tl">
                    <a:srgbClr val="000000">
                      <a:alpha val="43137"/>
                    </a:srgbClr>
                  </a:outerShdw>
                </a:effectLst>
                <a:latin typeface="Arial" charset="0"/>
                <a:cs typeface="Arial" charset="0"/>
              </a:rPr>
              <a:t>Tempe, AZ</a:t>
            </a:r>
            <a:endParaRPr lang="en-US" sz="1800" dirty="0">
              <a:solidFill>
                <a:srgbClr val="FFFF00"/>
              </a:solidFill>
              <a:effectLst>
                <a:outerShdw blurRad="38100" dist="38100" dir="2700000" algn="tl">
                  <a:srgbClr val="000000">
                    <a:alpha val="43137"/>
                  </a:srgbClr>
                </a:outerShdw>
              </a:effectLst>
              <a:latin typeface="Arial" charset="0"/>
              <a:cs typeface="Arial"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9850" y="1947863"/>
            <a:ext cx="6508750" cy="4757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txBox="1">
            <a:spLocks/>
          </p:cNvSpPr>
          <p:nvPr/>
        </p:nvSpPr>
        <p:spPr>
          <a:xfrm>
            <a:off x="457200" y="819150"/>
            <a:ext cx="8229600" cy="1143000"/>
          </a:xfrm>
          <a:prstGeom prst="rect">
            <a:avLst/>
          </a:prstGeom>
          <a:ln>
            <a:miter lim="800000"/>
            <a:headEnd/>
            <a:tailEnd/>
          </a:ln>
        </p:spPr>
        <p:txBody>
          <a:bodyPr anchor="ctr">
            <a:normAutofit fontScale="97500"/>
          </a:bodyPr>
          <a:lstStyle>
            <a:lvl1pPr algn="ctr" fontAlgn="base">
              <a:spcBef>
                <a:spcPct val="0"/>
              </a:spcBef>
              <a:spcAft>
                <a:spcPct val="0"/>
              </a:spcAft>
              <a:defRPr sz="3400" b="1">
                <a:solidFill>
                  <a:srgbClr val="991A37"/>
                </a:solidFill>
                <a:effectLst>
                  <a:outerShdw blurRad="38100" dist="38100" dir="2700000" algn="tl">
                    <a:srgbClr val="000000">
                      <a:alpha val="43137"/>
                    </a:srgbClr>
                  </a:outerShdw>
                </a:effectLst>
                <a:latin typeface="Trebuchet MS" pitchFamily="34" charset="0"/>
                <a:ea typeface="+mj-ea"/>
                <a:cs typeface="+mj-cs"/>
              </a:defRPr>
            </a:lvl1pPr>
            <a:lvl2pPr algn="ctr" eaLnBrk="0" fontAlgn="base" hangingPunct="0">
              <a:spcBef>
                <a:spcPct val="0"/>
              </a:spcBef>
              <a:spcAft>
                <a:spcPct val="0"/>
              </a:spcAft>
              <a:defRPr sz="4400">
                <a:solidFill>
                  <a:schemeClr val="tx2"/>
                </a:solidFill>
                <a:latin typeface="Arial" pitchFamily="48" charset="0"/>
                <a:ea typeface="ヒラギノ角ゴ Pro W3" pitchFamily="48" charset="-128"/>
                <a:cs typeface="ヒラギノ角ゴ Pro W3" pitchFamily="48" charset="-128"/>
              </a:defRPr>
            </a:lvl2pPr>
            <a:lvl3pPr algn="ctr" eaLnBrk="0" fontAlgn="base" hangingPunct="0">
              <a:spcBef>
                <a:spcPct val="0"/>
              </a:spcBef>
              <a:spcAft>
                <a:spcPct val="0"/>
              </a:spcAft>
              <a:defRPr sz="4400">
                <a:solidFill>
                  <a:schemeClr val="tx2"/>
                </a:solidFill>
                <a:latin typeface="Arial" pitchFamily="48" charset="0"/>
                <a:ea typeface="ヒラギノ角ゴ Pro W3" pitchFamily="48" charset="-128"/>
                <a:cs typeface="ヒラギノ角ゴ Pro W3" pitchFamily="48" charset="-128"/>
              </a:defRPr>
            </a:lvl3pPr>
            <a:lvl4pPr algn="ctr" eaLnBrk="0" fontAlgn="base" hangingPunct="0">
              <a:spcBef>
                <a:spcPct val="0"/>
              </a:spcBef>
              <a:spcAft>
                <a:spcPct val="0"/>
              </a:spcAft>
              <a:defRPr sz="4400">
                <a:solidFill>
                  <a:schemeClr val="tx2"/>
                </a:solidFill>
                <a:latin typeface="Arial" pitchFamily="48" charset="0"/>
                <a:ea typeface="ヒラギノ角ゴ Pro W3" pitchFamily="48" charset="-128"/>
                <a:cs typeface="ヒラギノ角ゴ Pro W3" pitchFamily="48" charset="-128"/>
              </a:defRPr>
            </a:lvl4pPr>
            <a:lvl5pPr algn="ctr" eaLnBrk="0" fontAlgn="base" hangingPunct="0">
              <a:spcBef>
                <a:spcPct val="0"/>
              </a:spcBef>
              <a:spcAft>
                <a:spcPct val="0"/>
              </a:spcAft>
              <a:defRPr sz="4400">
                <a:solidFill>
                  <a:schemeClr val="tx2"/>
                </a:solidFill>
                <a:latin typeface="Arial" pitchFamily="48" charset="0"/>
                <a:ea typeface="ヒラギノ角ゴ Pro W3" pitchFamily="48" charset="-128"/>
                <a:cs typeface="ヒラギノ角ゴ Pro W3" pitchFamily="48" charset="-128"/>
              </a:defRPr>
            </a:lvl5pPr>
            <a:lvl6pPr marL="457200" algn="ctr" fontAlgn="base">
              <a:spcBef>
                <a:spcPct val="0"/>
              </a:spcBef>
              <a:spcAft>
                <a:spcPct val="0"/>
              </a:spcAft>
              <a:defRPr sz="4400">
                <a:solidFill>
                  <a:schemeClr val="tx2"/>
                </a:solidFill>
                <a:latin typeface="Arial" pitchFamily="48" charset="0"/>
                <a:ea typeface="ヒラギノ角ゴ Pro W3" pitchFamily="48" charset="-128"/>
                <a:cs typeface="ヒラギノ角ゴ Pro W3" pitchFamily="48" charset="-128"/>
              </a:defRPr>
            </a:lvl6pPr>
            <a:lvl7pPr marL="914400" algn="ctr" fontAlgn="base">
              <a:spcBef>
                <a:spcPct val="0"/>
              </a:spcBef>
              <a:spcAft>
                <a:spcPct val="0"/>
              </a:spcAft>
              <a:defRPr sz="4400">
                <a:solidFill>
                  <a:schemeClr val="tx2"/>
                </a:solidFill>
                <a:latin typeface="Arial" pitchFamily="48" charset="0"/>
                <a:ea typeface="ヒラギノ角ゴ Pro W3" pitchFamily="48" charset="-128"/>
                <a:cs typeface="ヒラギノ角ゴ Pro W3" pitchFamily="48" charset="-128"/>
              </a:defRPr>
            </a:lvl7pPr>
            <a:lvl8pPr marL="1371600" algn="ctr" fontAlgn="base">
              <a:spcBef>
                <a:spcPct val="0"/>
              </a:spcBef>
              <a:spcAft>
                <a:spcPct val="0"/>
              </a:spcAft>
              <a:defRPr sz="4400">
                <a:solidFill>
                  <a:schemeClr val="tx2"/>
                </a:solidFill>
                <a:latin typeface="Arial" pitchFamily="48" charset="0"/>
                <a:ea typeface="ヒラギノ角ゴ Pro W3" pitchFamily="48" charset="-128"/>
                <a:cs typeface="ヒラギノ角ゴ Pro W3" pitchFamily="48" charset="-128"/>
              </a:defRPr>
            </a:lvl8pPr>
            <a:lvl9pPr marL="1828800" algn="ctr" fontAlgn="base">
              <a:spcBef>
                <a:spcPct val="0"/>
              </a:spcBef>
              <a:spcAft>
                <a:spcPct val="0"/>
              </a:spcAft>
              <a:defRPr sz="4400">
                <a:solidFill>
                  <a:schemeClr val="tx2"/>
                </a:solidFill>
                <a:latin typeface="Arial" pitchFamily="48" charset="0"/>
                <a:ea typeface="ヒラギノ角ゴ Pro W3" pitchFamily="48" charset="-128"/>
                <a:cs typeface="ヒラギノ角ゴ Pro W3" pitchFamily="48" charset="-128"/>
              </a:defRPr>
            </a:lvl9pPr>
          </a:lstStyle>
          <a:p>
            <a:pPr>
              <a:defRPr/>
            </a:pPr>
            <a:r>
              <a:rPr lang="en-US" altLang="zh-CN" i="1" dirty="0"/>
              <a:t>Images of plasma probed arrays</a:t>
            </a:r>
            <a:endParaRPr lang="zh-CN" altLang="en-US" i="1"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838200"/>
            <a:ext cx="8229600" cy="1143000"/>
          </a:xfrm>
          <a:prstGeom prst="rect">
            <a:avLst/>
          </a:prstGeom>
        </p:spPr>
        <p:txBody>
          <a:bodyPr anchor="ctr">
            <a:normAutofit/>
          </a:bodyPr>
          <a:lstStyle>
            <a:defPPr>
              <a:defRPr lang="en-US"/>
            </a:defPPr>
            <a:lvl1pPr algn="ctr" eaLnBrk="0" fontAlgn="base" hangingPunct="0">
              <a:spcBef>
                <a:spcPct val="0"/>
              </a:spcBef>
              <a:spcAft>
                <a:spcPct val="0"/>
              </a:spcAft>
              <a:defRPr sz="3400" b="1">
                <a:solidFill>
                  <a:srgbClr val="991A37"/>
                </a:solidFill>
                <a:effectLst>
                  <a:outerShdw blurRad="38100" dist="38100" dir="2700000" algn="tl">
                    <a:srgbClr val="C0C0C0"/>
                  </a:outerShdw>
                </a:effectLst>
                <a:latin typeface="Trebuchet MS" pitchFamily="34" charset="0"/>
                <a:ea typeface="+mj-ea"/>
                <a:cs typeface="+mj-cs"/>
              </a:defRPr>
            </a:lvl1pPr>
            <a:lvl2pPr algn="ctr" eaLnBrk="0" fontAlgn="base" hangingPunct="0">
              <a:spcBef>
                <a:spcPct val="0"/>
              </a:spcBef>
              <a:spcAft>
                <a:spcPct val="0"/>
              </a:spcAft>
              <a:defRPr sz="4400">
                <a:solidFill>
                  <a:schemeClr val="tx2"/>
                </a:solidFill>
                <a:latin typeface="Arial" pitchFamily="48" charset="0"/>
                <a:ea typeface="ヒラギノ角ゴ Pro W3" pitchFamily="48" charset="-128"/>
                <a:cs typeface="ヒラギノ角ゴ Pro W3" pitchFamily="48" charset="-128"/>
              </a:defRPr>
            </a:lvl2pPr>
            <a:lvl3pPr algn="ctr" eaLnBrk="0" fontAlgn="base" hangingPunct="0">
              <a:spcBef>
                <a:spcPct val="0"/>
              </a:spcBef>
              <a:spcAft>
                <a:spcPct val="0"/>
              </a:spcAft>
              <a:defRPr sz="4400">
                <a:solidFill>
                  <a:schemeClr val="tx2"/>
                </a:solidFill>
                <a:latin typeface="Arial" pitchFamily="48" charset="0"/>
                <a:ea typeface="ヒラギノ角ゴ Pro W3" pitchFamily="48" charset="-128"/>
                <a:cs typeface="ヒラギノ角ゴ Pro W3" pitchFamily="48" charset="-128"/>
              </a:defRPr>
            </a:lvl3pPr>
            <a:lvl4pPr algn="ctr" eaLnBrk="0" fontAlgn="base" hangingPunct="0">
              <a:spcBef>
                <a:spcPct val="0"/>
              </a:spcBef>
              <a:spcAft>
                <a:spcPct val="0"/>
              </a:spcAft>
              <a:defRPr sz="4400">
                <a:solidFill>
                  <a:schemeClr val="tx2"/>
                </a:solidFill>
                <a:latin typeface="Arial" pitchFamily="48" charset="0"/>
                <a:ea typeface="ヒラギノ角ゴ Pro W3" pitchFamily="48" charset="-128"/>
                <a:cs typeface="ヒラギノ角ゴ Pro W3" pitchFamily="48" charset="-128"/>
              </a:defRPr>
            </a:lvl4pPr>
            <a:lvl5pPr algn="ctr" eaLnBrk="0" fontAlgn="base" hangingPunct="0">
              <a:spcBef>
                <a:spcPct val="0"/>
              </a:spcBef>
              <a:spcAft>
                <a:spcPct val="0"/>
              </a:spcAft>
              <a:defRPr sz="4400">
                <a:solidFill>
                  <a:schemeClr val="tx2"/>
                </a:solidFill>
                <a:latin typeface="Arial" pitchFamily="48" charset="0"/>
                <a:ea typeface="ヒラギノ角ゴ Pro W3" pitchFamily="48" charset="-128"/>
                <a:cs typeface="ヒラギノ角ゴ Pro W3" pitchFamily="48" charset="-128"/>
              </a:defRPr>
            </a:lvl5pPr>
            <a:lvl6pPr marL="457200" algn="ctr" fontAlgn="base">
              <a:spcBef>
                <a:spcPct val="0"/>
              </a:spcBef>
              <a:spcAft>
                <a:spcPct val="0"/>
              </a:spcAft>
              <a:defRPr sz="4400">
                <a:solidFill>
                  <a:schemeClr val="tx2"/>
                </a:solidFill>
                <a:latin typeface="Arial" pitchFamily="48" charset="0"/>
                <a:ea typeface="ヒラギノ角ゴ Pro W3" pitchFamily="48" charset="-128"/>
                <a:cs typeface="ヒラギノ角ゴ Pro W3" pitchFamily="48" charset="-128"/>
              </a:defRPr>
            </a:lvl6pPr>
            <a:lvl7pPr marL="914400" algn="ctr" fontAlgn="base">
              <a:spcBef>
                <a:spcPct val="0"/>
              </a:spcBef>
              <a:spcAft>
                <a:spcPct val="0"/>
              </a:spcAft>
              <a:defRPr sz="4400">
                <a:solidFill>
                  <a:schemeClr val="tx2"/>
                </a:solidFill>
                <a:latin typeface="Arial" pitchFamily="48" charset="0"/>
                <a:ea typeface="ヒラギノ角ゴ Pro W3" pitchFamily="48" charset="-128"/>
                <a:cs typeface="ヒラギノ角ゴ Pro W3" pitchFamily="48" charset="-128"/>
              </a:defRPr>
            </a:lvl7pPr>
            <a:lvl8pPr marL="1371600" algn="ctr" fontAlgn="base">
              <a:spcBef>
                <a:spcPct val="0"/>
              </a:spcBef>
              <a:spcAft>
                <a:spcPct val="0"/>
              </a:spcAft>
              <a:defRPr sz="4400">
                <a:solidFill>
                  <a:schemeClr val="tx2"/>
                </a:solidFill>
                <a:latin typeface="Arial" pitchFamily="48" charset="0"/>
                <a:ea typeface="ヒラギノ角ゴ Pro W3" pitchFamily="48" charset="-128"/>
                <a:cs typeface="ヒラギノ角ゴ Pro W3" pitchFamily="48" charset="-128"/>
              </a:defRPr>
            </a:lvl8pPr>
            <a:lvl9pPr marL="1828800" algn="ctr" fontAlgn="base">
              <a:spcBef>
                <a:spcPct val="0"/>
              </a:spcBef>
              <a:spcAft>
                <a:spcPct val="0"/>
              </a:spcAft>
              <a:defRPr sz="4400">
                <a:solidFill>
                  <a:schemeClr val="tx2"/>
                </a:solidFill>
                <a:latin typeface="Arial" pitchFamily="48" charset="0"/>
                <a:ea typeface="ヒラギノ角ゴ Pro W3" pitchFamily="48" charset="-128"/>
                <a:cs typeface="ヒラギノ角ゴ Pro W3" pitchFamily="48" charset="-128"/>
              </a:defRPr>
            </a:lvl9pPr>
          </a:lstStyle>
          <a:p>
            <a:pPr>
              <a:defRPr/>
            </a:pPr>
            <a:r>
              <a:rPr lang="en-US" altLang="zh-CN" i="1" dirty="0"/>
              <a:t>Screening Reproducibility</a:t>
            </a:r>
            <a:endParaRPr lang="zh-CN" altLang="en-US" i="1" dirty="0"/>
          </a:p>
        </p:txBody>
      </p:sp>
      <p:pic>
        <p:nvPicPr>
          <p:cNvPr id="6758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0" y="1676400"/>
            <a:ext cx="6886575" cy="447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588" name="Picture 10"/>
          <p:cNvPicPr>
            <a:picLocks noChangeAspect="1" noChangeArrowheads="1"/>
          </p:cNvPicPr>
          <p:nvPr/>
        </p:nvPicPr>
        <p:blipFill>
          <a:blip r:embed="rId3">
            <a:extLst>
              <a:ext uri="{28A0092B-C50C-407E-A947-70E740481C1C}">
                <a14:useLocalDpi xmlns:a14="http://schemas.microsoft.com/office/drawing/2010/main" val="0"/>
              </a:ext>
            </a:extLst>
          </a:blip>
          <a:srcRect b="27742"/>
          <a:stretch>
            <a:fillRect/>
          </a:stretch>
        </p:blipFill>
        <p:spPr bwMode="auto">
          <a:xfrm>
            <a:off x="1752600" y="6153150"/>
            <a:ext cx="182880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589" name="TextBox 5"/>
          <p:cNvSpPr txBox="1">
            <a:spLocks noChangeArrowheads="1"/>
          </p:cNvSpPr>
          <p:nvPr/>
        </p:nvSpPr>
        <p:spPr bwMode="auto">
          <a:xfrm>
            <a:off x="6553200" y="6364288"/>
            <a:ext cx="18557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800"/>
              <a:t>Jie Wang, Ji Qiu</a:t>
            </a:r>
          </a:p>
        </p:txBody>
      </p:sp>
      <p:sp>
        <p:nvSpPr>
          <p:cNvPr id="2" name="TextBox 1"/>
          <p:cNvSpPr txBox="1"/>
          <p:nvPr/>
        </p:nvSpPr>
        <p:spPr>
          <a:xfrm>
            <a:off x="3581400" y="6567227"/>
            <a:ext cx="5741444" cy="369332"/>
          </a:xfrm>
          <a:prstGeom prst="rect">
            <a:avLst/>
          </a:prstGeom>
          <a:noFill/>
        </p:spPr>
        <p:txBody>
          <a:bodyPr wrap="none" rtlCol="0">
            <a:spAutoFit/>
          </a:bodyPr>
          <a:lstStyle/>
          <a:p>
            <a:r>
              <a:rPr lang="en-US">
                <a:solidFill>
                  <a:srgbClr val="FFFF00"/>
                </a:solidFill>
              </a:rPr>
              <a:t>Cancer Epidemiol Biomarkers Prev. 2015 Sep;24(9):1332-40</a:t>
            </a:r>
            <a:endParaRPr lang="en-US" dirty="0">
              <a:solidFill>
                <a:srgbClr val="FFFF00"/>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3"/>
          <p:cNvSpPr>
            <a:spLocks noGrp="1" noChangeArrowheads="1"/>
          </p:cNvSpPr>
          <p:nvPr>
            <p:ph type="body" idx="1"/>
          </p:nvPr>
        </p:nvSpPr>
        <p:spPr>
          <a:xfrm>
            <a:off x="2552700" y="1745669"/>
            <a:ext cx="3733800" cy="4876800"/>
          </a:xfrm>
          <a:ln>
            <a:miter lim="800000"/>
            <a:headEnd/>
            <a:tailEnd/>
          </a:ln>
        </p:spPr>
        <p:txBody>
          <a:bodyPr/>
          <a:lstStyle/>
          <a:p>
            <a:pPr>
              <a:buFont typeface="Arial" charset="0"/>
              <a:buChar char="•"/>
              <a:defRPr/>
            </a:pPr>
            <a:r>
              <a:rPr lang="en-US" sz="1600" dirty="0" smtClean="0">
                <a:effectLst>
                  <a:outerShdw blurRad="38100" dist="38100" dir="2700000" algn="tl">
                    <a:srgbClr val="000000">
                      <a:alpha val="43137"/>
                    </a:srgbClr>
                  </a:outerShdw>
                </a:effectLst>
                <a:latin typeface="Trebuchet MS" pitchFamily="34" charset="0"/>
              </a:rPr>
              <a:t>Routine mammography </a:t>
            </a:r>
          </a:p>
          <a:p>
            <a:pPr>
              <a:buFont typeface="Arial" charset="0"/>
              <a:buChar char="•"/>
              <a:defRPr/>
            </a:pPr>
            <a:r>
              <a:rPr lang="en-US" sz="1600" dirty="0" smtClean="0">
                <a:effectLst>
                  <a:outerShdw blurRad="38100" dist="38100" dir="2700000" algn="tl">
                    <a:srgbClr val="000000">
                      <a:alpha val="43137"/>
                    </a:srgbClr>
                  </a:outerShdw>
                </a:effectLst>
                <a:latin typeface="Trebuchet MS" pitchFamily="34" charset="0"/>
              </a:rPr>
              <a:t>53 cases/53 controls</a:t>
            </a:r>
          </a:p>
          <a:p>
            <a:pPr>
              <a:buFont typeface="Arial" charset="0"/>
              <a:buChar char="•"/>
              <a:defRPr/>
            </a:pPr>
            <a:r>
              <a:rPr lang="en-US" sz="1600" dirty="0" smtClean="0">
                <a:effectLst>
                  <a:outerShdw blurRad="38100" dist="38100" dir="2700000" algn="tl">
                    <a:srgbClr val="000000">
                      <a:alpha val="43137"/>
                    </a:srgbClr>
                  </a:outerShdw>
                </a:effectLst>
                <a:latin typeface="Trebuchet MS" pitchFamily="34" charset="0"/>
              </a:rPr>
              <a:t>Eliminate uninformative features</a:t>
            </a:r>
          </a:p>
          <a:p>
            <a:pPr>
              <a:buFont typeface="Arial" charset="0"/>
              <a:buChar char="•"/>
              <a:defRPr/>
            </a:pPr>
            <a:endParaRPr lang="en-US" sz="1600" dirty="0" smtClean="0">
              <a:effectLst>
                <a:outerShdw blurRad="38100" dist="38100" dir="2700000" algn="tl">
                  <a:srgbClr val="000000">
                    <a:alpha val="43137"/>
                  </a:srgbClr>
                </a:outerShdw>
              </a:effectLst>
              <a:latin typeface="Trebuchet MS" pitchFamily="34" charset="0"/>
            </a:endParaRPr>
          </a:p>
          <a:p>
            <a:pPr>
              <a:buFont typeface="Arial" charset="0"/>
              <a:buChar char="•"/>
              <a:defRPr/>
            </a:pPr>
            <a:endParaRPr lang="en-US" sz="1600" dirty="0" smtClean="0">
              <a:effectLst>
                <a:outerShdw blurRad="38100" dist="38100" dir="2700000" algn="tl">
                  <a:srgbClr val="000000">
                    <a:alpha val="43137"/>
                  </a:srgbClr>
                </a:outerShdw>
              </a:effectLst>
              <a:latin typeface="Trebuchet MS" pitchFamily="34" charset="0"/>
            </a:endParaRPr>
          </a:p>
          <a:p>
            <a:pPr>
              <a:buFont typeface="Arial" charset="0"/>
              <a:buChar char="•"/>
              <a:defRPr/>
            </a:pPr>
            <a:endParaRPr lang="en-US" sz="1600" dirty="0" smtClean="0">
              <a:effectLst>
                <a:outerShdw blurRad="38100" dist="38100" dir="2700000" algn="tl">
                  <a:srgbClr val="000000">
                    <a:alpha val="43137"/>
                  </a:srgbClr>
                </a:outerShdw>
              </a:effectLst>
              <a:latin typeface="Trebuchet MS" pitchFamily="34" charset="0"/>
            </a:endParaRPr>
          </a:p>
          <a:p>
            <a:pPr>
              <a:buFont typeface="Arial" charset="0"/>
              <a:buChar char="•"/>
              <a:defRPr/>
            </a:pPr>
            <a:r>
              <a:rPr lang="en-US" sz="1600" dirty="0" smtClean="0">
                <a:effectLst>
                  <a:outerShdw blurRad="38100" dist="38100" dir="2700000" algn="tl">
                    <a:srgbClr val="000000">
                      <a:alpha val="43137"/>
                    </a:srgbClr>
                  </a:outerShdw>
                </a:effectLst>
                <a:latin typeface="Trebuchet MS" pitchFamily="34" charset="0"/>
              </a:rPr>
              <a:t>Diagnostic mammography </a:t>
            </a:r>
          </a:p>
          <a:p>
            <a:pPr>
              <a:buFont typeface="Arial" charset="0"/>
              <a:buChar char="•"/>
              <a:defRPr/>
            </a:pPr>
            <a:r>
              <a:rPr lang="en-US" sz="1600" dirty="0" smtClean="0">
                <a:effectLst>
                  <a:outerShdw blurRad="38100" dist="38100" dir="2700000" algn="tl">
                    <a:srgbClr val="000000">
                      <a:alpha val="43137"/>
                    </a:srgbClr>
                  </a:outerShdw>
                </a:effectLst>
                <a:latin typeface="Trebuchet MS" pitchFamily="34" charset="0"/>
              </a:rPr>
              <a:t>51 cases/39 controls</a:t>
            </a:r>
          </a:p>
          <a:p>
            <a:pPr>
              <a:buFont typeface="Arial" charset="0"/>
              <a:buChar char="•"/>
              <a:defRPr/>
            </a:pPr>
            <a:r>
              <a:rPr lang="en-US" sz="1600" dirty="0" smtClean="0">
                <a:effectLst>
                  <a:outerShdw blurRad="38100" dist="38100" dir="2700000" algn="tl">
                    <a:srgbClr val="000000">
                      <a:alpha val="43137"/>
                    </a:srgbClr>
                  </a:outerShdw>
                </a:effectLst>
                <a:latin typeface="Trebuchet MS" pitchFamily="34" charset="0"/>
              </a:rPr>
              <a:t>Benign breast disease</a:t>
            </a:r>
          </a:p>
          <a:p>
            <a:pPr>
              <a:buFontTx/>
              <a:buNone/>
              <a:defRPr/>
            </a:pPr>
            <a:endParaRPr lang="en-US" sz="1600" dirty="0" smtClean="0">
              <a:effectLst>
                <a:outerShdw blurRad="38100" dist="38100" dir="2700000" algn="tl">
                  <a:srgbClr val="000000">
                    <a:alpha val="43137"/>
                  </a:srgbClr>
                </a:outerShdw>
              </a:effectLst>
              <a:latin typeface="Trebuchet MS" pitchFamily="34" charset="0"/>
            </a:endParaRPr>
          </a:p>
          <a:p>
            <a:pPr>
              <a:buFontTx/>
              <a:buNone/>
              <a:defRPr/>
            </a:pPr>
            <a:endParaRPr lang="en-US" sz="1600" dirty="0" smtClean="0">
              <a:effectLst>
                <a:outerShdw blurRad="38100" dist="38100" dir="2700000" algn="tl">
                  <a:srgbClr val="000000">
                    <a:alpha val="43137"/>
                  </a:srgbClr>
                </a:outerShdw>
              </a:effectLst>
              <a:latin typeface="Trebuchet MS" pitchFamily="34" charset="0"/>
            </a:endParaRPr>
          </a:p>
          <a:p>
            <a:pPr>
              <a:buFont typeface="Arial" charset="0"/>
              <a:buChar char="•"/>
              <a:defRPr/>
            </a:pPr>
            <a:endParaRPr lang="en-US" sz="1600" dirty="0" smtClean="0">
              <a:effectLst>
                <a:outerShdw blurRad="38100" dist="38100" dir="2700000" algn="tl">
                  <a:srgbClr val="000000">
                    <a:alpha val="43137"/>
                  </a:srgbClr>
                </a:outerShdw>
              </a:effectLst>
              <a:latin typeface="Trebuchet MS" pitchFamily="34" charset="0"/>
            </a:endParaRPr>
          </a:p>
          <a:p>
            <a:pPr>
              <a:buFont typeface="Arial" charset="0"/>
              <a:buChar char="•"/>
              <a:defRPr/>
            </a:pPr>
            <a:r>
              <a:rPr lang="en-US" sz="1600" dirty="0" smtClean="0">
                <a:effectLst>
                  <a:outerShdw blurRad="38100" dist="38100" dir="2700000" algn="tl">
                    <a:srgbClr val="000000">
                      <a:alpha val="43137"/>
                    </a:srgbClr>
                  </a:outerShdw>
                </a:effectLst>
                <a:latin typeface="Trebuchet MS" pitchFamily="34" charset="0"/>
              </a:rPr>
              <a:t>Diagnostic mammography </a:t>
            </a:r>
          </a:p>
          <a:p>
            <a:pPr>
              <a:buFont typeface="Arial" charset="0"/>
              <a:buChar char="•"/>
              <a:defRPr/>
            </a:pPr>
            <a:r>
              <a:rPr lang="en-US" sz="1600" dirty="0" smtClean="0">
                <a:effectLst>
                  <a:outerShdw blurRad="38100" dist="38100" dir="2700000" algn="tl">
                    <a:srgbClr val="000000">
                      <a:alpha val="43137"/>
                    </a:srgbClr>
                  </a:outerShdw>
                </a:effectLst>
                <a:latin typeface="Trebuchet MS" pitchFamily="34" charset="0"/>
              </a:rPr>
              <a:t>51 cases/38 controls</a:t>
            </a:r>
          </a:p>
          <a:p>
            <a:pPr>
              <a:buFont typeface="Arial" charset="0"/>
              <a:buChar char="•"/>
              <a:defRPr/>
            </a:pPr>
            <a:r>
              <a:rPr lang="en-US" sz="1600" dirty="0" smtClean="0">
                <a:effectLst>
                  <a:outerShdw blurRad="38100" dist="38100" dir="2700000" algn="tl">
                    <a:srgbClr val="000000">
                      <a:alpha val="43137"/>
                    </a:srgbClr>
                  </a:outerShdw>
                </a:effectLst>
                <a:latin typeface="Trebuchet MS" pitchFamily="34" charset="0"/>
              </a:rPr>
              <a:t>Benign breast disease</a:t>
            </a:r>
          </a:p>
          <a:p>
            <a:pPr>
              <a:buFont typeface="Arial" charset="0"/>
              <a:buChar char="•"/>
              <a:defRPr/>
            </a:pPr>
            <a:r>
              <a:rPr lang="en-US" sz="1600" b="1" dirty="0" smtClean="0">
                <a:effectLst>
                  <a:outerShdw blurRad="38100" dist="38100" dir="2700000" algn="tl">
                    <a:srgbClr val="000000">
                      <a:alpha val="43137"/>
                    </a:srgbClr>
                  </a:outerShdw>
                </a:effectLst>
                <a:latin typeface="Trebuchet MS" pitchFamily="34" charset="0"/>
              </a:rPr>
              <a:t>28 antigen panel selected</a:t>
            </a:r>
          </a:p>
        </p:txBody>
      </p:sp>
      <p:sp>
        <p:nvSpPr>
          <p:cNvPr id="69635" name="Rectangle 4"/>
          <p:cNvSpPr>
            <a:spLocks noChangeArrowheads="1"/>
          </p:cNvSpPr>
          <p:nvPr/>
        </p:nvSpPr>
        <p:spPr bwMode="auto">
          <a:xfrm>
            <a:off x="609600" y="1745669"/>
            <a:ext cx="1828800" cy="914400"/>
          </a:xfrm>
          <a:prstGeom prst="rect">
            <a:avLst/>
          </a:prstGeom>
          <a:solidFill>
            <a:srgbClr val="00B0F0"/>
          </a:solidFill>
          <a:ln w="9525">
            <a:solidFill>
              <a:schemeClr val="tx1"/>
            </a:solidFill>
            <a:miter lim="800000"/>
            <a:headEnd/>
            <a:tailEnd/>
          </a:ln>
          <a:effectLst>
            <a:outerShdw blurRad="50800" dist="38100" dir="2700000" algn="tl" rotWithShape="0">
              <a:prstClr val="black">
                <a:alpha val="40000"/>
              </a:prstClr>
            </a:outerShdw>
          </a:effectLst>
        </p:spPr>
        <p:txBody>
          <a:bodyPr wrap="none" anchor="ctr"/>
          <a:lstStyle/>
          <a:p>
            <a:pPr algn="ctr">
              <a:defRPr/>
            </a:pPr>
            <a:r>
              <a:rPr lang="en-US" sz="2000" dirty="0">
                <a:cs typeface="Arial" pitchFamily="34" charset="0"/>
              </a:rPr>
              <a:t>Phase 1:</a:t>
            </a:r>
          </a:p>
          <a:p>
            <a:pPr algn="ctr">
              <a:defRPr/>
            </a:pPr>
            <a:r>
              <a:rPr lang="en-US" sz="2000" dirty="0">
                <a:cs typeface="Arial" pitchFamily="34" charset="0"/>
              </a:rPr>
              <a:t>Pre-screen</a:t>
            </a:r>
          </a:p>
          <a:p>
            <a:pPr algn="ctr">
              <a:defRPr/>
            </a:pPr>
            <a:r>
              <a:rPr lang="en-US" sz="2000" dirty="0">
                <a:cs typeface="Arial" pitchFamily="34" charset="0"/>
              </a:rPr>
              <a:t>~5000 Ag’s</a:t>
            </a:r>
          </a:p>
        </p:txBody>
      </p:sp>
      <p:sp>
        <p:nvSpPr>
          <p:cNvPr id="69636" name="Rectangle 5"/>
          <p:cNvSpPr>
            <a:spLocks noChangeArrowheads="1"/>
          </p:cNvSpPr>
          <p:nvPr/>
        </p:nvSpPr>
        <p:spPr bwMode="auto">
          <a:xfrm>
            <a:off x="609600" y="3498269"/>
            <a:ext cx="1828800" cy="914400"/>
          </a:xfrm>
          <a:prstGeom prst="rect">
            <a:avLst/>
          </a:prstGeom>
          <a:solidFill>
            <a:srgbClr val="00B0F0"/>
          </a:solidFill>
          <a:ln w="9525">
            <a:solidFill>
              <a:schemeClr val="tx1"/>
            </a:solidFill>
            <a:miter lim="800000"/>
            <a:headEnd/>
            <a:tailEnd/>
          </a:ln>
          <a:effectLst>
            <a:outerShdw blurRad="50800" dist="38100" dir="2700000" algn="tl" rotWithShape="0">
              <a:prstClr val="black">
                <a:alpha val="40000"/>
              </a:prstClr>
            </a:outerShdw>
          </a:effectLst>
        </p:spPr>
        <p:txBody>
          <a:bodyPr wrap="none" anchor="ctr"/>
          <a:lstStyle/>
          <a:p>
            <a:pPr algn="ctr">
              <a:defRPr/>
            </a:pPr>
            <a:r>
              <a:rPr lang="en-US" sz="2000">
                <a:cs typeface="Arial" pitchFamily="34" charset="0"/>
              </a:rPr>
              <a:t>Phase 2:</a:t>
            </a:r>
          </a:p>
          <a:p>
            <a:pPr algn="ctr">
              <a:defRPr/>
            </a:pPr>
            <a:r>
              <a:rPr lang="en-US" sz="2000">
                <a:cs typeface="Arial" pitchFamily="34" charset="0"/>
              </a:rPr>
              <a:t>Training</a:t>
            </a:r>
          </a:p>
          <a:p>
            <a:pPr algn="ctr">
              <a:defRPr/>
            </a:pPr>
            <a:r>
              <a:rPr lang="en-US" sz="2000">
                <a:cs typeface="Arial" pitchFamily="34" charset="0"/>
              </a:rPr>
              <a:t>761 Ag’s</a:t>
            </a:r>
          </a:p>
        </p:txBody>
      </p:sp>
      <p:sp>
        <p:nvSpPr>
          <p:cNvPr id="69637" name="Rectangle 6"/>
          <p:cNvSpPr>
            <a:spLocks noChangeArrowheads="1"/>
          </p:cNvSpPr>
          <p:nvPr/>
        </p:nvSpPr>
        <p:spPr bwMode="auto">
          <a:xfrm>
            <a:off x="609600" y="5250869"/>
            <a:ext cx="1828800" cy="1143000"/>
          </a:xfrm>
          <a:prstGeom prst="rect">
            <a:avLst/>
          </a:prstGeom>
          <a:solidFill>
            <a:srgbClr val="00B0F0"/>
          </a:solidFill>
          <a:ln w="9525">
            <a:solidFill>
              <a:schemeClr val="tx1"/>
            </a:solidFill>
            <a:miter lim="800000"/>
            <a:headEnd/>
            <a:tailEnd/>
          </a:ln>
          <a:effectLst>
            <a:outerShdw blurRad="50800" dist="38100" dir="2700000" algn="tl" rotWithShape="0">
              <a:prstClr val="black">
                <a:alpha val="40000"/>
              </a:prstClr>
            </a:outerShdw>
          </a:effectLst>
        </p:spPr>
        <p:txBody>
          <a:bodyPr wrap="none" anchor="ctr"/>
          <a:lstStyle/>
          <a:p>
            <a:pPr algn="ctr">
              <a:defRPr/>
            </a:pPr>
            <a:r>
              <a:rPr lang="en-US" sz="2000">
                <a:cs typeface="Arial" pitchFamily="34" charset="0"/>
              </a:rPr>
              <a:t>Phase 3:</a:t>
            </a:r>
          </a:p>
          <a:p>
            <a:pPr algn="ctr">
              <a:defRPr/>
            </a:pPr>
            <a:r>
              <a:rPr lang="en-US" sz="2000">
                <a:cs typeface="Arial" pitchFamily="34" charset="0"/>
              </a:rPr>
              <a:t>Validation</a:t>
            </a:r>
          </a:p>
          <a:p>
            <a:pPr algn="ctr">
              <a:defRPr/>
            </a:pPr>
            <a:r>
              <a:rPr lang="en-US" sz="2000">
                <a:cs typeface="Arial" pitchFamily="34" charset="0"/>
              </a:rPr>
              <a:t>(Blinded)</a:t>
            </a:r>
          </a:p>
          <a:p>
            <a:pPr algn="ctr">
              <a:defRPr/>
            </a:pPr>
            <a:r>
              <a:rPr lang="en-US" sz="2000">
                <a:cs typeface="Arial" pitchFamily="34" charset="0"/>
              </a:rPr>
              <a:t>119 Ag’s</a:t>
            </a:r>
          </a:p>
        </p:txBody>
      </p:sp>
      <p:sp>
        <p:nvSpPr>
          <p:cNvPr id="69638" name="Line 7"/>
          <p:cNvSpPr>
            <a:spLocks noChangeShapeType="1"/>
          </p:cNvSpPr>
          <p:nvPr/>
        </p:nvSpPr>
        <p:spPr bwMode="auto">
          <a:xfrm>
            <a:off x="1524000" y="2698169"/>
            <a:ext cx="0" cy="762000"/>
          </a:xfrm>
          <a:prstGeom prst="line">
            <a:avLst/>
          </a:prstGeom>
          <a:noFill/>
          <a:ln w="9525">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69639" name="Line 8"/>
          <p:cNvSpPr>
            <a:spLocks noChangeShapeType="1"/>
          </p:cNvSpPr>
          <p:nvPr/>
        </p:nvSpPr>
        <p:spPr bwMode="auto">
          <a:xfrm>
            <a:off x="1524000" y="4450769"/>
            <a:ext cx="0" cy="762000"/>
          </a:xfrm>
          <a:prstGeom prst="line">
            <a:avLst/>
          </a:prstGeom>
          <a:noFill/>
          <a:ln w="9525">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10" name="TextBox 9"/>
          <p:cNvSpPr txBox="1"/>
          <p:nvPr/>
        </p:nvSpPr>
        <p:spPr>
          <a:xfrm>
            <a:off x="1371600" y="819943"/>
            <a:ext cx="5919788" cy="646113"/>
          </a:xfrm>
          <a:prstGeom prst="rect">
            <a:avLst/>
          </a:prstGeom>
          <a:noFill/>
          <a:effectLst>
            <a:outerShdw blurRad="50800" dist="38100" dir="5400000" algn="t" rotWithShape="0">
              <a:prstClr val="black">
                <a:alpha val="40000"/>
              </a:prstClr>
            </a:outerShdw>
          </a:effectLst>
        </p:spPr>
        <p:txBody>
          <a:bodyPr wrap="none">
            <a:spAutoFit/>
          </a:bodyPr>
          <a:lstStyle/>
          <a:p>
            <a:pPr>
              <a:defRPr/>
            </a:pPr>
            <a:r>
              <a:rPr lang="en-US" sz="3600" b="1" i="1" dirty="0">
                <a:solidFill>
                  <a:srgbClr val="C00000"/>
                </a:solidFill>
                <a:latin typeface="Trebuchet MS" pitchFamily="34" charset="0"/>
              </a:rPr>
              <a:t>Three Phases of Screening</a:t>
            </a:r>
          </a:p>
        </p:txBody>
      </p:sp>
      <p:graphicFrame>
        <p:nvGraphicFramePr>
          <p:cNvPr id="9" name="Table 8"/>
          <p:cNvGraphicFramePr>
            <a:graphicFrameLocks noGrp="1"/>
          </p:cNvGraphicFramePr>
          <p:nvPr>
            <p:extLst>
              <p:ext uri="{D42A27DB-BD31-4B8C-83A1-F6EECF244321}">
                <p14:modId xmlns:p14="http://schemas.microsoft.com/office/powerpoint/2010/main" val="3036935069"/>
              </p:ext>
            </p:extLst>
          </p:nvPr>
        </p:nvGraphicFramePr>
        <p:xfrm>
          <a:off x="6400800" y="1467933"/>
          <a:ext cx="2543825" cy="5000623"/>
        </p:xfrm>
        <a:graphic>
          <a:graphicData uri="http://schemas.openxmlformats.org/drawingml/2006/table">
            <a:tbl>
              <a:tblPr>
                <a:tableStyleId>{5C22544A-7EE6-4342-B048-85BDC9FD1C3A}</a:tableStyleId>
              </a:tblPr>
              <a:tblGrid>
                <a:gridCol w="1231406">
                  <a:extLst>
                    <a:ext uri="{9D8B030D-6E8A-4147-A177-3AD203B41FA5}">
                      <a16:colId xmlns:a16="http://schemas.microsoft.com/office/drawing/2014/main" xmlns="" val="20000"/>
                    </a:ext>
                  </a:extLst>
                </a:gridCol>
                <a:gridCol w="1312419">
                  <a:extLst>
                    <a:ext uri="{9D8B030D-6E8A-4147-A177-3AD203B41FA5}">
                      <a16:colId xmlns:a16="http://schemas.microsoft.com/office/drawing/2014/main" xmlns="" val="20001"/>
                    </a:ext>
                  </a:extLst>
                </a:gridCol>
              </a:tblGrid>
              <a:tr h="172600">
                <a:tc>
                  <a:txBody>
                    <a:bodyPr/>
                    <a:lstStyle/>
                    <a:p>
                      <a:pPr algn="ctr" fontAlgn="ctr"/>
                      <a:r>
                        <a:rPr lang="en-US" sz="1050" b="1" u="none" strike="noStrike" dirty="0" smtClean="0">
                          <a:effectLst/>
                        </a:rPr>
                        <a:t>Antigens</a:t>
                      </a:r>
                      <a:endParaRPr lang="en-US" sz="1050" b="1" i="0" u="none" strike="noStrike" dirty="0">
                        <a:solidFill>
                          <a:srgbClr val="000000"/>
                        </a:solidFill>
                        <a:effectLst/>
                        <a:latin typeface="Calibri"/>
                      </a:endParaRPr>
                    </a:p>
                  </a:txBody>
                  <a:tcPr marL="7803" marR="7803" marT="7803" marB="0" anchor="ctr"/>
                </a:tc>
                <a:tc>
                  <a:txBody>
                    <a:bodyPr/>
                    <a:lstStyle/>
                    <a:p>
                      <a:pPr algn="ctr" fontAlgn="ctr"/>
                      <a:r>
                        <a:rPr lang="en-US" sz="1050" b="1" u="none" strike="noStrike" dirty="0" smtClean="0">
                          <a:effectLst/>
                        </a:rPr>
                        <a:t>Sensitivity (%)</a:t>
                      </a:r>
                      <a:endParaRPr lang="en-US" sz="1050" b="1" i="0" u="none" strike="noStrike" dirty="0">
                        <a:solidFill>
                          <a:srgbClr val="000000"/>
                        </a:solidFill>
                        <a:effectLst/>
                        <a:latin typeface="Calibri"/>
                      </a:endParaRPr>
                    </a:p>
                  </a:txBody>
                  <a:tcPr marL="7803" marR="7803" marT="7803" marB="0" anchor="ctr"/>
                </a:tc>
                <a:extLst>
                  <a:ext uri="{0D108BD9-81ED-4DB2-BD59-A6C34878D82A}">
                    <a16:rowId xmlns:a16="http://schemas.microsoft.com/office/drawing/2014/main" xmlns="" val="10000"/>
                  </a:ext>
                </a:extLst>
              </a:tr>
              <a:tr h="172600">
                <a:tc>
                  <a:txBody>
                    <a:bodyPr/>
                    <a:lstStyle/>
                    <a:p>
                      <a:pPr algn="ctr" fontAlgn="ctr"/>
                      <a:r>
                        <a:rPr lang="en-US" sz="1050" u="none" strike="noStrike" dirty="0">
                          <a:effectLst/>
                        </a:rPr>
                        <a:t>BAT4</a:t>
                      </a:r>
                      <a:endParaRPr lang="en-US" sz="1050" b="0" i="0" u="none" strike="noStrike" dirty="0">
                        <a:solidFill>
                          <a:srgbClr val="000000"/>
                        </a:solidFill>
                        <a:effectLst/>
                        <a:latin typeface="Calibri"/>
                      </a:endParaRPr>
                    </a:p>
                  </a:txBody>
                  <a:tcPr marL="7803" marR="7803" marT="7803" marB="0" anchor="ctr"/>
                </a:tc>
                <a:tc>
                  <a:txBody>
                    <a:bodyPr/>
                    <a:lstStyle/>
                    <a:p>
                      <a:pPr algn="ctr" fontAlgn="b"/>
                      <a:r>
                        <a:rPr lang="en-US" sz="1050" u="none" strike="noStrike">
                          <a:effectLst/>
                        </a:rPr>
                        <a:t>29.41</a:t>
                      </a:r>
                      <a:endParaRPr lang="en-US" sz="1050" b="0" i="0" u="none" strike="noStrike">
                        <a:solidFill>
                          <a:srgbClr val="000000"/>
                        </a:solidFill>
                        <a:effectLst/>
                        <a:latin typeface="Calibri"/>
                      </a:endParaRPr>
                    </a:p>
                  </a:txBody>
                  <a:tcPr marL="7803" marR="7803" marT="7803" marB="0" anchor="b"/>
                </a:tc>
                <a:extLst>
                  <a:ext uri="{0D108BD9-81ED-4DB2-BD59-A6C34878D82A}">
                    <a16:rowId xmlns:a16="http://schemas.microsoft.com/office/drawing/2014/main" xmlns="" val="10001"/>
                  </a:ext>
                </a:extLst>
              </a:tr>
              <a:tr h="0">
                <a:tc>
                  <a:txBody>
                    <a:bodyPr/>
                    <a:lstStyle/>
                    <a:p>
                      <a:pPr algn="ctr" fontAlgn="ctr"/>
                      <a:r>
                        <a:rPr lang="en-US" sz="1050" u="none" strike="noStrike" dirty="0">
                          <a:effectLst/>
                        </a:rPr>
                        <a:t>CTBP1</a:t>
                      </a:r>
                      <a:endParaRPr lang="en-US" sz="1050" b="0" i="0" u="none" strike="noStrike" dirty="0">
                        <a:solidFill>
                          <a:srgbClr val="000000"/>
                        </a:solidFill>
                        <a:effectLst/>
                        <a:latin typeface="Calibri"/>
                      </a:endParaRPr>
                    </a:p>
                  </a:txBody>
                  <a:tcPr marL="7803" marR="7803" marT="7803" marB="0" anchor="ctr"/>
                </a:tc>
                <a:tc>
                  <a:txBody>
                    <a:bodyPr/>
                    <a:lstStyle/>
                    <a:p>
                      <a:pPr algn="ctr" fontAlgn="b"/>
                      <a:r>
                        <a:rPr lang="en-US" sz="1050" u="none" strike="noStrike" dirty="0">
                          <a:effectLst/>
                        </a:rPr>
                        <a:t>19.61</a:t>
                      </a:r>
                      <a:endParaRPr lang="en-US" sz="1050" b="0" i="0" u="none" strike="noStrike" dirty="0">
                        <a:solidFill>
                          <a:srgbClr val="000000"/>
                        </a:solidFill>
                        <a:effectLst/>
                        <a:latin typeface="Calibri"/>
                      </a:endParaRPr>
                    </a:p>
                  </a:txBody>
                  <a:tcPr marL="7803" marR="7803" marT="7803" marB="0" anchor="b"/>
                </a:tc>
                <a:extLst>
                  <a:ext uri="{0D108BD9-81ED-4DB2-BD59-A6C34878D82A}">
                    <a16:rowId xmlns:a16="http://schemas.microsoft.com/office/drawing/2014/main" xmlns="" val="10002"/>
                  </a:ext>
                </a:extLst>
              </a:tr>
              <a:tr h="172600">
                <a:tc>
                  <a:txBody>
                    <a:bodyPr/>
                    <a:lstStyle/>
                    <a:p>
                      <a:pPr algn="ctr" fontAlgn="ctr"/>
                      <a:r>
                        <a:rPr lang="en-US" sz="1050" u="none" strike="noStrike" dirty="0">
                          <a:effectLst/>
                        </a:rPr>
                        <a:t>SF3A1</a:t>
                      </a:r>
                      <a:endParaRPr lang="en-US" sz="1050" b="0" i="0" u="none" strike="noStrike" dirty="0">
                        <a:solidFill>
                          <a:srgbClr val="000000"/>
                        </a:solidFill>
                        <a:effectLst/>
                        <a:latin typeface="Calibri"/>
                      </a:endParaRPr>
                    </a:p>
                  </a:txBody>
                  <a:tcPr marL="7803" marR="7803" marT="7803" marB="0" anchor="ctr"/>
                </a:tc>
                <a:tc>
                  <a:txBody>
                    <a:bodyPr/>
                    <a:lstStyle/>
                    <a:p>
                      <a:pPr algn="ctr" fontAlgn="b"/>
                      <a:r>
                        <a:rPr lang="en-US" sz="1050" u="none" strike="noStrike">
                          <a:effectLst/>
                        </a:rPr>
                        <a:t>33.33</a:t>
                      </a:r>
                      <a:endParaRPr lang="en-US" sz="1050" b="0" i="0" u="none" strike="noStrike">
                        <a:solidFill>
                          <a:srgbClr val="000000"/>
                        </a:solidFill>
                        <a:effectLst/>
                        <a:latin typeface="Calibri"/>
                      </a:endParaRPr>
                    </a:p>
                  </a:txBody>
                  <a:tcPr marL="7803" marR="7803" marT="7803" marB="0" anchor="b"/>
                </a:tc>
                <a:extLst>
                  <a:ext uri="{0D108BD9-81ED-4DB2-BD59-A6C34878D82A}">
                    <a16:rowId xmlns:a16="http://schemas.microsoft.com/office/drawing/2014/main" xmlns="" val="10003"/>
                  </a:ext>
                </a:extLst>
              </a:tr>
              <a:tr h="172600">
                <a:tc>
                  <a:txBody>
                    <a:bodyPr/>
                    <a:lstStyle/>
                    <a:p>
                      <a:pPr algn="ctr" fontAlgn="ctr"/>
                      <a:r>
                        <a:rPr lang="en-US" sz="1050" u="none" strike="noStrike" dirty="0">
                          <a:effectLst/>
                        </a:rPr>
                        <a:t>BDNF</a:t>
                      </a:r>
                      <a:endParaRPr lang="en-US" sz="1050" b="0" i="0" u="none" strike="noStrike" dirty="0">
                        <a:solidFill>
                          <a:srgbClr val="000000"/>
                        </a:solidFill>
                        <a:effectLst/>
                        <a:latin typeface="Calibri"/>
                      </a:endParaRPr>
                    </a:p>
                  </a:txBody>
                  <a:tcPr marL="7803" marR="7803" marT="7803" marB="0" anchor="ctr"/>
                </a:tc>
                <a:tc>
                  <a:txBody>
                    <a:bodyPr/>
                    <a:lstStyle/>
                    <a:p>
                      <a:pPr algn="ctr" fontAlgn="b"/>
                      <a:r>
                        <a:rPr lang="en-US" sz="1050" u="none" strike="noStrike">
                          <a:effectLst/>
                        </a:rPr>
                        <a:t>17.65</a:t>
                      </a:r>
                      <a:endParaRPr lang="en-US" sz="1050" b="0" i="0" u="none" strike="noStrike">
                        <a:solidFill>
                          <a:srgbClr val="000000"/>
                        </a:solidFill>
                        <a:effectLst/>
                        <a:latin typeface="Calibri"/>
                      </a:endParaRPr>
                    </a:p>
                  </a:txBody>
                  <a:tcPr marL="7803" marR="7803" marT="7803" marB="0" anchor="b"/>
                </a:tc>
                <a:extLst>
                  <a:ext uri="{0D108BD9-81ED-4DB2-BD59-A6C34878D82A}">
                    <a16:rowId xmlns:a16="http://schemas.microsoft.com/office/drawing/2014/main" xmlns="" val="10004"/>
                  </a:ext>
                </a:extLst>
              </a:tr>
              <a:tr h="172600">
                <a:tc>
                  <a:txBody>
                    <a:bodyPr/>
                    <a:lstStyle/>
                    <a:p>
                      <a:pPr algn="ctr" fontAlgn="ctr"/>
                      <a:r>
                        <a:rPr lang="en-US" sz="1050" u="none" strike="noStrike" dirty="0">
                          <a:effectLst/>
                        </a:rPr>
                        <a:t>ZNF510</a:t>
                      </a:r>
                      <a:endParaRPr lang="en-US" sz="1050" b="0" i="0" u="none" strike="noStrike" dirty="0">
                        <a:solidFill>
                          <a:srgbClr val="000000"/>
                        </a:solidFill>
                        <a:effectLst/>
                        <a:latin typeface="Calibri"/>
                      </a:endParaRPr>
                    </a:p>
                  </a:txBody>
                  <a:tcPr marL="7803" marR="7803" marT="7803" marB="0" anchor="ctr"/>
                </a:tc>
                <a:tc>
                  <a:txBody>
                    <a:bodyPr/>
                    <a:lstStyle/>
                    <a:p>
                      <a:pPr algn="ctr" fontAlgn="b"/>
                      <a:r>
                        <a:rPr lang="en-US" sz="1050" u="none" strike="noStrike">
                          <a:effectLst/>
                        </a:rPr>
                        <a:t>21.28</a:t>
                      </a:r>
                      <a:endParaRPr lang="en-US" sz="1050" b="0" i="0" u="none" strike="noStrike">
                        <a:solidFill>
                          <a:srgbClr val="000000"/>
                        </a:solidFill>
                        <a:effectLst/>
                        <a:latin typeface="Calibri"/>
                      </a:endParaRPr>
                    </a:p>
                  </a:txBody>
                  <a:tcPr marL="7803" marR="7803" marT="7803" marB="0" anchor="b"/>
                </a:tc>
                <a:extLst>
                  <a:ext uri="{0D108BD9-81ED-4DB2-BD59-A6C34878D82A}">
                    <a16:rowId xmlns:a16="http://schemas.microsoft.com/office/drawing/2014/main" xmlns="" val="10005"/>
                  </a:ext>
                </a:extLst>
              </a:tr>
              <a:tr h="172600">
                <a:tc>
                  <a:txBody>
                    <a:bodyPr/>
                    <a:lstStyle/>
                    <a:p>
                      <a:pPr algn="ctr" fontAlgn="ctr"/>
                      <a:r>
                        <a:rPr lang="en-US" sz="1050" u="none" strike="noStrike" dirty="0">
                          <a:effectLst/>
                        </a:rPr>
                        <a:t>ATP6AP1</a:t>
                      </a:r>
                      <a:endParaRPr lang="en-US" sz="1050" b="0" i="0" u="none" strike="noStrike" dirty="0">
                        <a:solidFill>
                          <a:srgbClr val="000000"/>
                        </a:solidFill>
                        <a:effectLst/>
                        <a:latin typeface="Calibri"/>
                      </a:endParaRPr>
                    </a:p>
                  </a:txBody>
                  <a:tcPr marL="7803" marR="7803" marT="7803" marB="0" anchor="ctr"/>
                </a:tc>
                <a:tc>
                  <a:txBody>
                    <a:bodyPr/>
                    <a:lstStyle/>
                    <a:p>
                      <a:pPr algn="ctr" fontAlgn="b"/>
                      <a:r>
                        <a:rPr lang="en-US" sz="1050" u="none" strike="noStrike" dirty="0">
                          <a:effectLst/>
                        </a:rPr>
                        <a:t>24</a:t>
                      </a:r>
                      <a:endParaRPr lang="en-US" sz="1050" b="0" i="0" u="none" strike="noStrike" dirty="0">
                        <a:solidFill>
                          <a:srgbClr val="000000"/>
                        </a:solidFill>
                        <a:effectLst/>
                        <a:latin typeface="Calibri"/>
                      </a:endParaRPr>
                    </a:p>
                  </a:txBody>
                  <a:tcPr marL="7803" marR="7803" marT="7803" marB="0" anchor="b"/>
                </a:tc>
                <a:extLst>
                  <a:ext uri="{0D108BD9-81ED-4DB2-BD59-A6C34878D82A}">
                    <a16:rowId xmlns:a16="http://schemas.microsoft.com/office/drawing/2014/main" xmlns="" val="10006"/>
                  </a:ext>
                </a:extLst>
              </a:tr>
              <a:tr h="172600">
                <a:tc>
                  <a:txBody>
                    <a:bodyPr/>
                    <a:lstStyle/>
                    <a:p>
                      <a:pPr algn="ctr" fontAlgn="ctr"/>
                      <a:r>
                        <a:rPr lang="en-US" sz="1050" u="none" strike="noStrike" dirty="0">
                          <a:effectLst/>
                        </a:rPr>
                        <a:t>BMX</a:t>
                      </a:r>
                      <a:endParaRPr lang="en-US" sz="1050" b="0" i="0" u="none" strike="noStrike" dirty="0">
                        <a:solidFill>
                          <a:srgbClr val="000000"/>
                        </a:solidFill>
                        <a:effectLst/>
                        <a:latin typeface="Calibri"/>
                      </a:endParaRPr>
                    </a:p>
                  </a:txBody>
                  <a:tcPr marL="7803" marR="7803" marT="7803" marB="0" anchor="ctr"/>
                </a:tc>
                <a:tc>
                  <a:txBody>
                    <a:bodyPr/>
                    <a:lstStyle/>
                    <a:p>
                      <a:pPr algn="ctr" fontAlgn="b"/>
                      <a:r>
                        <a:rPr lang="en-US" sz="1050" u="none" strike="noStrike">
                          <a:effectLst/>
                        </a:rPr>
                        <a:t>13.73</a:t>
                      </a:r>
                      <a:endParaRPr lang="en-US" sz="1050" b="0" i="0" u="none" strike="noStrike">
                        <a:solidFill>
                          <a:srgbClr val="000000"/>
                        </a:solidFill>
                        <a:effectLst/>
                        <a:latin typeface="Calibri"/>
                      </a:endParaRPr>
                    </a:p>
                  </a:txBody>
                  <a:tcPr marL="7803" marR="7803" marT="7803" marB="0" anchor="b"/>
                </a:tc>
                <a:extLst>
                  <a:ext uri="{0D108BD9-81ED-4DB2-BD59-A6C34878D82A}">
                    <a16:rowId xmlns:a16="http://schemas.microsoft.com/office/drawing/2014/main" xmlns="" val="10007"/>
                  </a:ext>
                </a:extLst>
              </a:tr>
              <a:tr h="172600">
                <a:tc>
                  <a:txBody>
                    <a:bodyPr/>
                    <a:lstStyle/>
                    <a:p>
                      <a:pPr algn="ctr" fontAlgn="ctr"/>
                      <a:r>
                        <a:rPr lang="en-US" sz="1050" u="none" strike="noStrike" dirty="0">
                          <a:effectLst/>
                        </a:rPr>
                        <a:t>UBAP1</a:t>
                      </a:r>
                      <a:endParaRPr lang="en-US" sz="1050" b="0" i="0" u="none" strike="noStrike" dirty="0">
                        <a:solidFill>
                          <a:srgbClr val="000000"/>
                        </a:solidFill>
                        <a:effectLst/>
                        <a:latin typeface="Calibri"/>
                      </a:endParaRPr>
                    </a:p>
                  </a:txBody>
                  <a:tcPr marL="7803" marR="7803" marT="7803" marB="0" anchor="ctr"/>
                </a:tc>
                <a:tc>
                  <a:txBody>
                    <a:bodyPr/>
                    <a:lstStyle/>
                    <a:p>
                      <a:pPr algn="ctr" fontAlgn="b"/>
                      <a:r>
                        <a:rPr lang="en-US" sz="1050" u="none" strike="noStrike" dirty="0">
                          <a:effectLst/>
                        </a:rPr>
                        <a:t>13.73</a:t>
                      </a:r>
                      <a:endParaRPr lang="en-US" sz="1050" b="0" i="0" u="none" strike="noStrike" dirty="0">
                        <a:solidFill>
                          <a:srgbClr val="000000"/>
                        </a:solidFill>
                        <a:effectLst/>
                        <a:latin typeface="Calibri"/>
                      </a:endParaRPr>
                    </a:p>
                  </a:txBody>
                  <a:tcPr marL="7803" marR="7803" marT="7803" marB="0" anchor="b"/>
                </a:tc>
                <a:extLst>
                  <a:ext uri="{0D108BD9-81ED-4DB2-BD59-A6C34878D82A}">
                    <a16:rowId xmlns:a16="http://schemas.microsoft.com/office/drawing/2014/main" xmlns="" val="10008"/>
                  </a:ext>
                </a:extLst>
              </a:tr>
              <a:tr h="172600">
                <a:tc>
                  <a:txBody>
                    <a:bodyPr/>
                    <a:lstStyle/>
                    <a:p>
                      <a:pPr algn="ctr" fontAlgn="ctr"/>
                      <a:r>
                        <a:rPr lang="en-US" sz="1050" u="none" strike="noStrike" dirty="0">
                          <a:effectLst/>
                        </a:rPr>
                        <a:t>RAC3</a:t>
                      </a:r>
                      <a:endParaRPr lang="en-US" sz="1050" b="0" i="0" u="none" strike="noStrike" dirty="0">
                        <a:solidFill>
                          <a:srgbClr val="000000"/>
                        </a:solidFill>
                        <a:effectLst/>
                        <a:latin typeface="Calibri"/>
                      </a:endParaRPr>
                    </a:p>
                  </a:txBody>
                  <a:tcPr marL="7803" marR="7803" marT="7803" marB="0" anchor="ctr"/>
                </a:tc>
                <a:tc>
                  <a:txBody>
                    <a:bodyPr/>
                    <a:lstStyle/>
                    <a:p>
                      <a:pPr algn="ctr" fontAlgn="b"/>
                      <a:r>
                        <a:rPr lang="en-US" sz="1050" u="none" strike="noStrike">
                          <a:effectLst/>
                        </a:rPr>
                        <a:t>25.49</a:t>
                      </a:r>
                      <a:endParaRPr lang="en-US" sz="1050" b="0" i="0" u="none" strike="noStrike">
                        <a:solidFill>
                          <a:srgbClr val="000000"/>
                        </a:solidFill>
                        <a:effectLst/>
                        <a:latin typeface="Calibri"/>
                      </a:endParaRPr>
                    </a:p>
                  </a:txBody>
                  <a:tcPr marL="7803" marR="7803" marT="7803" marB="0" anchor="b"/>
                </a:tc>
                <a:extLst>
                  <a:ext uri="{0D108BD9-81ED-4DB2-BD59-A6C34878D82A}">
                    <a16:rowId xmlns:a16="http://schemas.microsoft.com/office/drawing/2014/main" xmlns="" val="10009"/>
                  </a:ext>
                </a:extLst>
              </a:tr>
              <a:tr h="172600">
                <a:tc>
                  <a:txBody>
                    <a:bodyPr/>
                    <a:lstStyle/>
                    <a:p>
                      <a:pPr algn="ctr" fontAlgn="ctr"/>
                      <a:r>
                        <a:rPr lang="en-US" sz="1050" u="none" strike="noStrike" dirty="0">
                          <a:effectLst/>
                        </a:rPr>
                        <a:t>HOXD1</a:t>
                      </a:r>
                      <a:endParaRPr lang="en-US" sz="1050" b="0" i="0" u="none" strike="noStrike" dirty="0">
                        <a:solidFill>
                          <a:srgbClr val="000000"/>
                        </a:solidFill>
                        <a:effectLst/>
                        <a:latin typeface="Calibri"/>
                      </a:endParaRPr>
                    </a:p>
                  </a:txBody>
                  <a:tcPr marL="7803" marR="7803" marT="7803" marB="0" anchor="ctr"/>
                </a:tc>
                <a:tc>
                  <a:txBody>
                    <a:bodyPr/>
                    <a:lstStyle/>
                    <a:p>
                      <a:pPr algn="ctr" fontAlgn="b"/>
                      <a:r>
                        <a:rPr lang="en-US" sz="1050" u="none" strike="noStrike" dirty="0">
                          <a:effectLst/>
                        </a:rPr>
                        <a:t>21.57</a:t>
                      </a:r>
                      <a:endParaRPr lang="en-US" sz="1050" b="0" i="0" u="none" strike="noStrike" dirty="0">
                        <a:solidFill>
                          <a:srgbClr val="000000"/>
                        </a:solidFill>
                        <a:effectLst/>
                        <a:latin typeface="Calibri"/>
                      </a:endParaRPr>
                    </a:p>
                  </a:txBody>
                  <a:tcPr marL="7803" marR="7803" marT="7803" marB="0" anchor="b"/>
                </a:tc>
                <a:extLst>
                  <a:ext uri="{0D108BD9-81ED-4DB2-BD59-A6C34878D82A}">
                    <a16:rowId xmlns:a16="http://schemas.microsoft.com/office/drawing/2014/main" xmlns="" val="10010"/>
                  </a:ext>
                </a:extLst>
              </a:tr>
              <a:tr h="172600">
                <a:tc>
                  <a:txBody>
                    <a:bodyPr/>
                    <a:lstStyle/>
                    <a:p>
                      <a:pPr algn="ctr" fontAlgn="ctr"/>
                      <a:r>
                        <a:rPr lang="en-US" sz="1050" u="none" strike="noStrike" dirty="0">
                          <a:effectLst/>
                        </a:rPr>
                        <a:t>SOX2</a:t>
                      </a:r>
                      <a:endParaRPr lang="en-US" sz="1050" b="0" i="0" u="none" strike="noStrike" dirty="0">
                        <a:solidFill>
                          <a:srgbClr val="000000"/>
                        </a:solidFill>
                        <a:effectLst/>
                        <a:latin typeface="Calibri"/>
                      </a:endParaRPr>
                    </a:p>
                  </a:txBody>
                  <a:tcPr marL="7803" marR="7803" marT="7803" marB="0" anchor="ctr"/>
                </a:tc>
                <a:tc>
                  <a:txBody>
                    <a:bodyPr/>
                    <a:lstStyle/>
                    <a:p>
                      <a:pPr algn="ctr" fontAlgn="b"/>
                      <a:r>
                        <a:rPr lang="en-US" sz="1050" u="none" strike="noStrike">
                          <a:effectLst/>
                        </a:rPr>
                        <a:t>15.56</a:t>
                      </a:r>
                      <a:endParaRPr lang="en-US" sz="1050" b="0" i="0" u="none" strike="noStrike">
                        <a:solidFill>
                          <a:srgbClr val="000000"/>
                        </a:solidFill>
                        <a:effectLst/>
                        <a:latin typeface="Calibri"/>
                      </a:endParaRPr>
                    </a:p>
                  </a:txBody>
                  <a:tcPr marL="7803" marR="7803" marT="7803" marB="0" anchor="b"/>
                </a:tc>
                <a:extLst>
                  <a:ext uri="{0D108BD9-81ED-4DB2-BD59-A6C34878D82A}">
                    <a16:rowId xmlns:a16="http://schemas.microsoft.com/office/drawing/2014/main" xmlns="" val="10011"/>
                  </a:ext>
                </a:extLst>
              </a:tr>
              <a:tr h="172600">
                <a:tc>
                  <a:txBody>
                    <a:bodyPr/>
                    <a:lstStyle/>
                    <a:p>
                      <a:pPr algn="ctr" fontAlgn="ctr"/>
                      <a:r>
                        <a:rPr lang="en-US" sz="1050" u="none" strike="noStrike" dirty="0">
                          <a:effectLst/>
                        </a:rPr>
                        <a:t>GPR157</a:t>
                      </a:r>
                      <a:endParaRPr lang="en-US" sz="1050" b="0" i="0" u="none" strike="noStrike" dirty="0">
                        <a:solidFill>
                          <a:srgbClr val="000000"/>
                        </a:solidFill>
                        <a:effectLst/>
                        <a:latin typeface="Calibri"/>
                      </a:endParaRPr>
                    </a:p>
                  </a:txBody>
                  <a:tcPr marL="7803" marR="7803" marT="7803" marB="0" anchor="ctr"/>
                </a:tc>
                <a:tc>
                  <a:txBody>
                    <a:bodyPr/>
                    <a:lstStyle/>
                    <a:p>
                      <a:pPr algn="ctr" fontAlgn="b"/>
                      <a:r>
                        <a:rPr lang="en-US" sz="1050" u="none" strike="noStrike" dirty="0">
                          <a:effectLst/>
                        </a:rPr>
                        <a:t>12</a:t>
                      </a:r>
                      <a:endParaRPr lang="en-US" sz="1050" b="0" i="0" u="none" strike="noStrike" dirty="0">
                        <a:solidFill>
                          <a:srgbClr val="000000"/>
                        </a:solidFill>
                        <a:effectLst/>
                        <a:latin typeface="Calibri"/>
                      </a:endParaRPr>
                    </a:p>
                  </a:txBody>
                  <a:tcPr marL="7803" marR="7803" marT="7803" marB="0" anchor="b"/>
                </a:tc>
                <a:extLst>
                  <a:ext uri="{0D108BD9-81ED-4DB2-BD59-A6C34878D82A}">
                    <a16:rowId xmlns:a16="http://schemas.microsoft.com/office/drawing/2014/main" xmlns="" val="10012"/>
                  </a:ext>
                </a:extLst>
              </a:tr>
              <a:tr h="172600">
                <a:tc>
                  <a:txBody>
                    <a:bodyPr/>
                    <a:lstStyle/>
                    <a:p>
                      <a:pPr algn="ctr" fontAlgn="ctr"/>
                      <a:r>
                        <a:rPr lang="en-US" sz="1050" u="none" strike="noStrike" dirty="0">
                          <a:effectLst/>
                        </a:rPr>
                        <a:t>SLC33A1</a:t>
                      </a:r>
                      <a:endParaRPr lang="en-US" sz="1050" b="0" i="0" u="none" strike="noStrike" dirty="0">
                        <a:solidFill>
                          <a:srgbClr val="000000"/>
                        </a:solidFill>
                        <a:effectLst/>
                        <a:latin typeface="Calibri"/>
                      </a:endParaRPr>
                    </a:p>
                  </a:txBody>
                  <a:tcPr marL="7803" marR="7803" marT="7803" marB="0" anchor="ctr"/>
                </a:tc>
                <a:tc>
                  <a:txBody>
                    <a:bodyPr/>
                    <a:lstStyle/>
                    <a:p>
                      <a:pPr algn="ctr" fontAlgn="b"/>
                      <a:r>
                        <a:rPr lang="en-US" sz="1050" u="none" strike="noStrike" dirty="0">
                          <a:effectLst/>
                        </a:rPr>
                        <a:t>18</a:t>
                      </a:r>
                      <a:endParaRPr lang="en-US" sz="1050" b="0" i="0" u="none" strike="noStrike" dirty="0">
                        <a:solidFill>
                          <a:srgbClr val="000000"/>
                        </a:solidFill>
                        <a:effectLst/>
                        <a:latin typeface="Calibri"/>
                      </a:endParaRPr>
                    </a:p>
                  </a:txBody>
                  <a:tcPr marL="7803" marR="7803" marT="7803" marB="0" anchor="b"/>
                </a:tc>
                <a:extLst>
                  <a:ext uri="{0D108BD9-81ED-4DB2-BD59-A6C34878D82A}">
                    <a16:rowId xmlns:a16="http://schemas.microsoft.com/office/drawing/2014/main" xmlns="" val="10013"/>
                  </a:ext>
                </a:extLst>
              </a:tr>
              <a:tr h="172600">
                <a:tc>
                  <a:txBody>
                    <a:bodyPr/>
                    <a:lstStyle/>
                    <a:p>
                      <a:pPr algn="ctr" fontAlgn="ctr"/>
                      <a:r>
                        <a:rPr lang="en-US" sz="1050" u="none" strike="noStrike" dirty="0">
                          <a:effectLst/>
                        </a:rPr>
                        <a:t>C15orf48</a:t>
                      </a:r>
                      <a:endParaRPr lang="en-US" sz="1050" b="0" i="0" u="none" strike="noStrike" dirty="0">
                        <a:solidFill>
                          <a:srgbClr val="000000"/>
                        </a:solidFill>
                        <a:effectLst/>
                        <a:latin typeface="Calibri"/>
                      </a:endParaRPr>
                    </a:p>
                  </a:txBody>
                  <a:tcPr marL="7803" marR="7803" marT="7803" marB="0" anchor="ctr"/>
                </a:tc>
                <a:tc>
                  <a:txBody>
                    <a:bodyPr/>
                    <a:lstStyle/>
                    <a:p>
                      <a:pPr algn="ctr" fontAlgn="b"/>
                      <a:r>
                        <a:rPr lang="en-US" sz="1050" u="none" strike="noStrike">
                          <a:effectLst/>
                        </a:rPr>
                        <a:t>11.76</a:t>
                      </a:r>
                      <a:endParaRPr lang="en-US" sz="1050" b="0" i="0" u="none" strike="noStrike">
                        <a:solidFill>
                          <a:srgbClr val="000000"/>
                        </a:solidFill>
                        <a:effectLst/>
                        <a:latin typeface="Calibri"/>
                      </a:endParaRPr>
                    </a:p>
                  </a:txBody>
                  <a:tcPr marL="7803" marR="7803" marT="7803" marB="0" anchor="b"/>
                </a:tc>
                <a:extLst>
                  <a:ext uri="{0D108BD9-81ED-4DB2-BD59-A6C34878D82A}">
                    <a16:rowId xmlns:a16="http://schemas.microsoft.com/office/drawing/2014/main" xmlns="" val="10014"/>
                  </a:ext>
                </a:extLst>
              </a:tr>
              <a:tr h="172600">
                <a:tc>
                  <a:txBody>
                    <a:bodyPr/>
                    <a:lstStyle/>
                    <a:p>
                      <a:pPr algn="ctr" fontAlgn="ctr"/>
                      <a:r>
                        <a:rPr lang="en-US" sz="1050" u="none" strike="noStrike" dirty="0">
                          <a:effectLst/>
                        </a:rPr>
                        <a:t>ZMYM6</a:t>
                      </a:r>
                      <a:endParaRPr lang="en-US" sz="1050" b="0" i="0" u="none" strike="noStrike" dirty="0">
                        <a:solidFill>
                          <a:srgbClr val="000000"/>
                        </a:solidFill>
                        <a:effectLst/>
                        <a:latin typeface="Calibri"/>
                      </a:endParaRPr>
                    </a:p>
                  </a:txBody>
                  <a:tcPr marL="7803" marR="7803" marT="7803" marB="0" anchor="ctr"/>
                </a:tc>
                <a:tc>
                  <a:txBody>
                    <a:bodyPr/>
                    <a:lstStyle/>
                    <a:p>
                      <a:pPr algn="ctr" fontAlgn="b"/>
                      <a:r>
                        <a:rPr lang="en-US" sz="1050" u="none" strike="noStrike" dirty="0">
                          <a:effectLst/>
                        </a:rPr>
                        <a:t>17.65</a:t>
                      </a:r>
                      <a:endParaRPr lang="en-US" sz="1050" b="0" i="0" u="none" strike="noStrike" dirty="0">
                        <a:solidFill>
                          <a:srgbClr val="000000"/>
                        </a:solidFill>
                        <a:effectLst/>
                        <a:latin typeface="Calibri"/>
                      </a:endParaRPr>
                    </a:p>
                  </a:txBody>
                  <a:tcPr marL="7803" marR="7803" marT="7803" marB="0" anchor="b"/>
                </a:tc>
                <a:extLst>
                  <a:ext uri="{0D108BD9-81ED-4DB2-BD59-A6C34878D82A}">
                    <a16:rowId xmlns:a16="http://schemas.microsoft.com/office/drawing/2014/main" xmlns="" val="10015"/>
                  </a:ext>
                </a:extLst>
              </a:tr>
              <a:tr h="172600">
                <a:tc>
                  <a:txBody>
                    <a:bodyPr/>
                    <a:lstStyle/>
                    <a:p>
                      <a:pPr algn="ctr" fontAlgn="ctr"/>
                      <a:r>
                        <a:rPr lang="en-US" sz="1050" u="none" strike="noStrike" dirty="0">
                          <a:effectLst/>
                        </a:rPr>
                        <a:t>TRIM32</a:t>
                      </a:r>
                      <a:endParaRPr lang="en-US" sz="1050" b="0" i="0" u="none" strike="noStrike" dirty="0">
                        <a:solidFill>
                          <a:srgbClr val="000000"/>
                        </a:solidFill>
                        <a:effectLst/>
                        <a:latin typeface="Calibri"/>
                      </a:endParaRPr>
                    </a:p>
                  </a:txBody>
                  <a:tcPr marL="7803" marR="7803" marT="7803" marB="0" anchor="ctr"/>
                </a:tc>
                <a:tc>
                  <a:txBody>
                    <a:bodyPr/>
                    <a:lstStyle/>
                    <a:p>
                      <a:pPr algn="ctr" fontAlgn="b"/>
                      <a:r>
                        <a:rPr lang="en-US" sz="1050" u="none" strike="noStrike" dirty="0">
                          <a:effectLst/>
                        </a:rPr>
                        <a:t>26</a:t>
                      </a:r>
                      <a:endParaRPr lang="en-US" sz="1050" b="0" i="0" u="none" strike="noStrike" dirty="0">
                        <a:solidFill>
                          <a:srgbClr val="000000"/>
                        </a:solidFill>
                        <a:effectLst/>
                        <a:latin typeface="Calibri"/>
                      </a:endParaRPr>
                    </a:p>
                  </a:txBody>
                  <a:tcPr marL="7803" marR="7803" marT="7803" marB="0" anchor="b"/>
                </a:tc>
                <a:extLst>
                  <a:ext uri="{0D108BD9-81ED-4DB2-BD59-A6C34878D82A}">
                    <a16:rowId xmlns:a16="http://schemas.microsoft.com/office/drawing/2014/main" xmlns="" val="10016"/>
                  </a:ext>
                </a:extLst>
              </a:tr>
              <a:tr h="172600">
                <a:tc>
                  <a:txBody>
                    <a:bodyPr/>
                    <a:lstStyle/>
                    <a:p>
                      <a:pPr algn="ctr" fontAlgn="ctr"/>
                      <a:r>
                        <a:rPr lang="en-US" sz="1050" u="none" strike="noStrike">
                          <a:effectLst/>
                        </a:rPr>
                        <a:t>DBT</a:t>
                      </a:r>
                      <a:endParaRPr lang="en-US" sz="1050" b="0" i="0" u="none" strike="noStrike">
                        <a:solidFill>
                          <a:srgbClr val="000000"/>
                        </a:solidFill>
                        <a:effectLst/>
                        <a:latin typeface="Calibri"/>
                      </a:endParaRPr>
                    </a:p>
                  </a:txBody>
                  <a:tcPr marL="7803" marR="7803" marT="7803" marB="0" anchor="ctr"/>
                </a:tc>
                <a:tc>
                  <a:txBody>
                    <a:bodyPr/>
                    <a:lstStyle/>
                    <a:p>
                      <a:pPr algn="ctr" fontAlgn="b"/>
                      <a:r>
                        <a:rPr lang="en-US" sz="1050" u="none" strike="noStrike" dirty="0">
                          <a:effectLst/>
                        </a:rPr>
                        <a:t>21.57</a:t>
                      </a:r>
                      <a:endParaRPr lang="en-US" sz="1050" b="0" i="0" u="none" strike="noStrike" dirty="0">
                        <a:solidFill>
                          <a:srgbClr val="000000"/>
                        </a:solidFill>
                        <a:effectLst/>
                        <a:latin typeface="Calibri"/>
                      </a:endParaRPr>
                    </a:p>
                  </a:txBody>
                  <a:tcPr marL="7803" marR="7803" marT="7803" marB="0" anchor="b"/>
                </a:tc>
                <a:extLst>
                  <a:ext uri="{0D108BD9-81ED-4DB2-BD59-A6C34878D82A}">
                    <a16:rowId xmlns:a16="http://schemas.microsoft.com/office/drawing/2014/main" xmlns="" val="10017"/>
                  </a:ext>
                </a:extLst>
              </a:tr>
              <a:tr h="172600">
                <a:tc>
                  <a:txBody>
                    <a:bodyPr/>
                    <a:lstStyle/>
                    <a:p>
                      <a:pPr algn="ctr" fontAlgn="ctr"/>
                      <a:r>
                        <a:rPr lang="en-US" sz="1050" u="none" strike="noStrike">
                          <a:effectLst/>
                        </a:rPr>
                        <a:t>CSNK1E</a:t>
                      </a:r>
                      <a:endParaRPr lang="en-US" sz="1050" b="0" i="0" u="none" strike="noStrike">
                        <a:solidFill>
                          <a:srgbClr val="000000"/>
                        </a:solidFill>
                        <a:effectLst/>
                        <a:latin typeface="Calibri"/>
                      </a:endParaRPr>
                    </a:p>
                  </a:txBody>
                  <a:tcPr marL="7803" marR="7803" marT="7803" marB="0" anchor="ctr"/>
                </a:tc>
                <a:tc>
                  <a:txBody>
                    <a:bodyPr/>
                    <a:lstStyle/>
                    <a:p>
                      <a:pPr algn="ctr" fontAlgn="b"/>
                      <a:r>
                        <a:rPr lang="en-US" sz="1050" u="none" strike="noStrike" dirty="0">
                          <a:effectLst/>
                        </a:rPr>
                        <a:t>31.37</a:t>
                      </a:r>
                      <a:endParaRPr lang="en-US" sz="1050" b="0" i="0" u="none" strike="noStrike" dirty="0">
                        <a:solidFill>
                          <a:srgbClr val="000000"/>
                        </a:solidFill>
                        <a:effectLst/>
                        <a:latin typeface="Calibri"/>
                      </a:endParaRPr>
                    </a:p>
                  </a:txBody>
                  <a:tcPr marL="7803" marR="7803" marT="7803" marB="0" anchor="b"/>
                </a:tc>
                <a:extLst>
                  <a:ext uri="{0D108BD9-81ED-4DB2-BD59-A6C34878D82A}">
                    <a16:rowId xmlns:a16="http://schemas.microsoft.com/office/drawing/2014/main" xmlns="" val="10018"/>
                  </a:ext>
                </a:extLst>
              </a:tr>
              <a:tr h="172600">
                <a:tc>
                  <a:txBody>
                    <a:bodyPr/>
                    <a:lstStyle/>
                    <a:p>
                      <a:pPr algn="ctr" fontAlgn="ctr"/>
                      <a:r>
                        <a:rPr lang="en-US" sz="1050" u="none" strike="noStrike">
                          <a:effectLst/>
                        </a:rPr>
                        <a:t>MYOZ2</a:t>
                      </a:r>
                      <a:endParaRPr lang="en-US" sz="1050" b="0" i="0" u="none" strike="noStrike">
                        <a:solidFill>
                          <a:srgbClr val="000000"/>
                        </a:solidFill>
                        <a:effectLst/>
                        <a:latin typeface="Calibri"/>
                      </a:endParaRPr>
                    </a:p>
                  </a:txBody>
                  <a:tcPr marL="7803" marR="7803" marT="7803" marB="0" anchor="ctr"/>
                </a:tc>
                <a:tc>
                  <a:txBody>
                    <a:bodyPr/>
                    <a:lstStyle/>
                    <a:p>
                      <a:pPr algn="ctr" fontAlgn="b"/>
                      <a:r>
                        <a:rPr lang="en-US" sz="1050" u="none" strike="noStrike" dirty="0">
                          <a:effectLst/>
                        </a:rPr>
                        <a:t>25.49</a:t>
                      </a:r>
                      <a:endParaRPr lang="en-US" sz="1050" b="0" i="0" u="none" strike="noStrike" dirty="0">
                        <a:solidFill>
                          <a:srgbClr val="000000"/>
                        </a:solidFill>
                        <a:effectLst/>
                        <a:latin typeface="Calibri"/>
                      </a:endParaRPr>
                    </a:p>
                  </a:txBody>
                  <a:tcPr marL="7803" marR="7803" marT="7803" marB="0" anchor="b"/>
                </a:tc>
                <a:extLst>
                  <a:ext uri="{0D108BD9-81ED-4DB2-BD59-A6C34878D82A}">
                    <a16:rowId xmlns:a16="http://schemas.microsoft.com/office/drawing/2014/main" xmlns="" val="10019"/>
                  </a:ext>
                </a:extLst>
              </a:tr>
              <a:tr h="172600">
                <a:tc>
                  <a:txBody>
                    <a:bodyPr/>
                    <a:lstStyle/>
                    <a:p>
                      <a:pPr algn="ctr" fontAlgn="ctr"/>
                      <a:r>
                        <a:rPr lang="en-US" sz="1050" u="none" strike="noStrike">
                          <a:effectLst/>
                        </a:rPr>
                        <a:t>EIF3E</a:t>
                      </a:r>
                      <a:endParaRPr lang="en-US" sz="1050" b="0" i="0" u="none" strike="noStrike">
                        <a:solidFill>
                          <a:srgbClr val="000000"/>
                        </a:solidFill>
                        <a:effectLst/>
                        <a:latin typeface="Calibri"/>
                      </a:endParaRPr>
                    </a:p>
                  </a:txBody>
                  <a:tcPr marL="7803" marR="7803" marT="7803" marB="0" anchor="ctr"/>
                </a:tc>
                <a:tc>
                  <a:txBody>
                    <a:bodyPr/>
                    <a:lstStyle/>
                    <a:p>
                      <a:pPr algn="ctr" fontAlgn="b"/>
                      <a:r>
                        <a:rPr lang="en-US" sz="1050" u="none" strike="noStrike" dirty="0">
                          <a:effectLst/>
                        </a:rPr>
                        <a:t>21.57</a:t>
                      </a:r>
                      <a:endParaRPr lang="en-US" sz="1050" b="0" i="0" u="none" strike="noStrike" dirty="0">
                        <a:solidFill>
                          <a:srgbClr val="000000"/>
                        </a:solidFill>
                        <a:effectLst/>
                        <a:latin typeface="Calibri"/>
                      </a:endParaRPr>
                    </a:p>
                  </a:txBody>
                  <a:tcPr marL="7803" marR="7803" marT="7803" marB="0" anchor="b"/>
                </a:tc>
                <a:extLst>
                  <a:ext uri="{0D108BD9-81ED-4DB2-BD59-A6C34878D82A}">
                    <a16:rowId xmlns:a16="http://schemas.microsoft.com/office/drawing/2014/main" xmlns="" val="10020"/>
                  </a:ext>
                </a:extLst>
              </a:tr>
              <a:tr h="172600">
                <a:tc>
                  <a:txBody>
                    <a:bodyPr/>
                    <a:lstStyle/>
                    <a:p>
                      <a:pPr algn="ctr" fontAlgn="ctr"/>
                      <a:r>
                        <a:rPr lang="en-US" sz="1050" u="none" strike="noStrike">
                          <a:effectLst/>
                        </a:rPr>
                        <a:t>PDCD6IP</a:t>
                      </a:r>
                      <a:endParaRPr lang="en-US" sz="1050" b="0" i="0" u="none" strike="noStrike">
                        <a:solidFill>
                          <a:srgbClr val="000000"/>
                        </a:solidFill>
                        <a:effectLst/>
                        <a:latin typeface="Calibri"/>
                      </a:endParaRPr>
                    </a:p>
                  </a:txBody>
                  <a:tcPr marL="7803" marR="7803" marT="7803" marB="0" anchor="ctr"/>
                </a:tc>
                <a:tc>
                  <a:txBody>
                    <a:bodyPr/>
                    <a:lstStyle/>
                    <a:p>
                      <a:pPr algn="ctr" fontAlgn="b"/>
                      <a:r>
                        <a:rPr lang="en-US" sz="1050" u="none" strike="noStrike" dirty="0">
                          <a:effectLst/>
                        </a:rPr>
                        <a:t>19.61</a:t>
                      </a:r>
                      <a:endParaRPr lang="en-US" sz="1050" b="0" i="0" u="none" strike="noStrike" dirty="0">
                        <a:solidFill>
                          <a:srgbClr val="000000"/>
                        </a:solidFill>
                        <a:effectLst/>
                        <a:latin typeface="Calibri"/>
                      </a:endParaRPr>
                    </a:p>
                  </a:txBody>
                  <a:tcPr marL="7803" marR="7803" marT="7803" marB="0" anchor="b"/>
                </a:tc>
                <a:extLst>
                  <a:ext uri="{0D108BD9-81ED-4DB2-BD59-A6C34878D82A}">
                    <a16:rowId xmlns:a16="http://schemas.microsoft.com/office/drawing/2014/main" xmlns="" val="10021"/>
                  </a:ext>
                </a:extLst>
              </a:tr>
              <a:tr h="172600">
                <a:tc>
                  <a:txBody>
                    <a:bodyPr/>
                    <a:lstStyle/>
                    <a:p>
                      <a:pPr algn="ctr" fontAlgn="ctr"/>
                      <a:r>
                        <a:rPr lang="en-US" sz="1050" u="none" strike="noStrike">
                          <a:effectLst/>
                        </a:rPr>
                        <a:t>ATF3</a:t>
                      </a:r>
                      <a:endParaRPr lang="en-US" sz="1050" b="0" i="0" u="none" strike="noStrike">
                        <a:solidFill>
                          <a:srgbClr val="000000"/>
                        </a:solidFill>
                        <a:effectLst/>
                        <a:latin typeface="Calibri"/>
                      </a:endParaRPr>
                    </a:p>
                  </a:txBody>
                  <a:tcPr marL="7803" marR="7803" marT="7803" marB="0" anchor="ctr"/>
                </a:tc>
                <a:tc>
                  <a:txBody>
                    <a:bodyPr/>
                    <a:lstStyle/>
                    <a:p>
                      <a:pPr algn="ctr" fontAlgn="b"/>
                      <a:r>
                        <a:rPr lang="en-US" sz="1050" u="none" strike="noStrike" dirty="0">
                          <a:effectLst/>
                        </a:rPr>
                        <a:t>17.65</a:t>
                      </a:r>
                      <a:endParaRPr lang="en-US" sz="1050" b="0" i="0" u="none" strike="noStrike" dirty="0">
                        <a:solidFill>
                          <a:srgbClr val="000000"/>
                        </a:solidFill>
                        <a:effectLst/>
                        <a:latin typeface="Calibri"/>
                      </a:endParaRPr>
                    </a:p>
                  </a:txBody>
                  <a:tcPr marL="7803" marR="7803" marT="7803" marB="0" anchor="b"/>
                </a:tc>
                <a:extLst>
                  <a:ext uri="{0D108BD9-81ED-4DB2-BD59-A6C34878D82A}">
                    <a16:rowId xmlns:a16="http://schemas.microsoft.com/office/drawing/2014/main" xmlns="" val="10022"/>
                  </a:ext>
                </a:extLst>
              </a:tr>
              <a:tr h="172600">
                <a:tc>
                  <a:txBody>
                    <a:bodyPr/>
                    <a:lstStyle/>
                    <a:p>
                      <a:pPr algn="ctr" fontAlgn="ctr"/>
                      <a:r>
                        <a:rPr lang="en-US" sz="1050" u="none" strike="noStrike">
                          <a:effectLst/>
                        </a:rPr>
                        <a:t>TFCP2</a:t>
                      </a:r>
                      <a:endParaRPr lang="en-US" sz="1050" b="0" i="0" u="none" strike="noStrike">
                        <a:solidFill>
                          <a:srgbClr val="000000"/>
                        </a:solidFill>
                        <a:effectLst/>
                        <a:latin typeface="Calibri"/>
                      </a:endParaRPr>
                    </a:p>
                  </a:txBody>
                  <a:tcPr marL="7803" marR="7803" marT="7803" marB="0" anchor="ctr"/>
                </a:tc>
                <a:tc>
                  <a:txBody>
                    <a:bodyPr/>
                    <a:lstStyle/>
                    <a:p>
                      <a:pPr algn="ctr" fontAlgn="b"/>
                      <a:r>
                        <a:rPr lang="en-US" sz="1050" u="none" strike="noStrike">
                          <a:effectLst/>
                        </a:rPr>
                        <a:t>23.53</a:t>
                      </a:r>
                      <a:endParaRPr lang="en-US" sz="1050" b="0" i="0" u="none" strike="noStrike">
                        <a:solidFill>
                          <a:srgbClr val="000000"/>
                        </a:solidFill>
                        <a:effectLst/>
                        <a:latin typeface="Calibri"/>
                      </a:endParaRPr>
                    </a:p>
                  </a:txBody>
                  <a:tcPr marL="7803" marR="7803" marT="7803" marB="0" anchor="b"/>
                </a:tc>
                <a:extLst>
                  <a:ext uri="{0D108BD9-81ED-4DB2-BD59-A6C34878D82A}">
                    <a16:rowId xmlns:a16="http://schemas.microsoft.com/office/drawing/2014/main" xmlns="" val="10023"/>
                  </a:ext>
                </a:extLst>
              </a:tr>
              <a:tr h="172600">
                <a:tc>
                  <a:txBody>
                    <a:bodyPr/>
                    <a:lstStyle/>
                    <a:p>
                      <a:pPr algn="ctr" fontAlgn="ctr"/>
                      <a:r>
                        <a:rPr lang="en-US" sz="1050" u="none" strike="noStrike" dirty="0">
                          <a:effectLst/>
                        </a:rPr>
                        <a:t>SERPINH1</a:t>
                      </a:r>
                      <a:endParaRPr lang="en-US" sz="1050" b="0" i="0" u="none" strike="noStrike" dirty="0">
                        <a:solidFill>
                          <a:srgbClr val="000000"/>
                        </a:solidFill>
                        <a:effectLst/>
                        <a:latin typeface="Calibri"/>
                      </a:endParaRPr>
                    </a:p>
                  </a:txBody>
                  <a:tcPr marL="7803" marR="7803" marT="7803" marB="0" anchor="ctr"/>
                </a:tc>
                <a:tc>
                  <a:txBody>
                    <a:bodyPr/>
                    <a:lstStyle/>
                    <a:p>
                      <a:pPr algn="ctr" fontAlgn="b"/>
                      <a:r>
                        <a:rPr lang="en-US" sz="1050" u="none" strike="noStrike" dirty="0">
                          <a:effectLst/>
                        </a:rPr>
                        <a:t>27.45</a:t>
                      </a:r>
                      <a:endParaRPr lang="en-US" sz="1050" b="0" i="0" u="none" strike="noStrike" dirty="0">
                        <a:solidFill>
                          <a:srgbClr val="000000"/>
                        </a:solidFill>
                        <a:effectLst/>
                        <a:latin typeface="Calibri"/>
                      </a:endParaRPr>
                    </a:p>
                  </a:txBody>
                  <a:tcPr marL="7803" marR="7803" marT="7803" marB="0" anchor="b"/>
                </a:tc>
                <a:extLst>
                  <a:ext uri="{0D108BD9-81ED-4DB2-BD59-A6C34878D82A}">
                    <a16:rowId xmlns:a16="http://schemas.microsoft.com/office/drawing/2014/main" xmlns="" val="10024"/>
                  </a:ext>
                </a:extLst>
              </a:tr>
              <a:tr h="172600">
                <a:tc>
                  <a:txBody>
                    <a:bodyPr/>
                    <a:lstStyle/>
                    <a:p>
                      <a:pPr algn="ctr" fontAlgn="ctr"/>
                      <a:r>
                        <a:rPr lang="en-US" sz="1050" u="none" strike="noStrike">
                          <a:effectLst/>
                        </a:rPr>
                        <a:t>FRS3</a:t>
                      </a:r>
                      <a:endParaRPr lang="en-US" sz="1050" b="0" i="0" u="none" strike="noStrike">
                        <a:solidFill>
                          <a:srgbClr val="000000"/>
                        </a:solidFill>
                        <a:effectLst/>
                        <a:latin typeface="Calibri"/>
                      </a:endParaRPr>
                    </a:p>
                  </a:txBody>
                  <a:tcPr marL="7803" marR="7803" marT="7803" marB="0" anchor="ctr"/>
                </a:tc>
                <a:tc>
                  <a:txBody>
                    <a:bodyPr/>
                    <a:lstStyle/>
                    <a:p>
                      <a:pPr algn="ctr" fontAlgn="b"/>
                      <a:r>
                        <a:rPr lang="en-US" sz="1050" u="none" strike="noStrike" dirty="0">
                          <a:effectLst/>
                        </a:rPr>
                        <a:t>39.22</a:t>
                      </a:r>
                      <a:endParaRPr lang="en-US" sz="1050" b="0" i="0" u="none" strike="noStrike" dirty="0">
                        <a:solidFill>
                          <a:srgbClr val="000000"/>
                        </a:solidFill>
                        <a:effectLst/>
                        <a:latin typeface="Calibri"/>
                      </a:endParaRPr>
                    </a:p>
                  </a:txBody>
                  <a:tcPr marL="7803" marR="7803" marT="7803" marB="0" anchor="b"/>
                </a:tc>
                <a:extLst>
                  <a:ext uri="{0D108BD9-81ED-4DB2-BD59-A6C34878D82A}">
                    <a16:rowId xmlns:a16="http://schemas.microsoft.com/office/drawing/2014/main" xmlns="" val="10025"/>
                  </a:ext>
                </a:extLst>
              </a:tr>
              <a:tr h="172600">
                <a:tc>
                  <a:txBody>
                    <a:bodyPr/>
                    <a:lstStyle/>
                    <a:p>
                      <a:pPr algn="ctr" fontAlgn="ctr"/>
                      <a:r>
                        <a:rPr lang="en-US" sz="1050" u="none" strike="noStrike">
                          <a:effectLst/>
                        </a:rPr>
                        <a:t>RAB5A</a:t>
                      </a:r>
                      <a:endParaRPr lang="en-US" sz="1050" b="0" i="0" u="none" strike="noStrike">
                        <a:solidFill>
                          <a:srgbClr val="000000"/>
                        </a:solidFill>
                        <a:effectLst/>
                        <a:latin typeface="Calibri"/>
                      </a:endParaRPr>
                    </a:p>
                  </a:txBody>
                  <a:tcPr marL="7803" marR="7803" marT="7803" marB="0" anchor="ctr"/>
                </a:tc>
                <a:tc>
                  <a:txBody>
                    <a:bodyPr/>
                    <a:lstStyle/>
                    <a:p>
                      <a:pPr algn="ctr" fontAlgn="b"/>
                      <a:r>
                        <a:rPr lang="en-US" sz="1050" u="none" strike="noStrike">
                          <a:effectLst/>
                        </a:rPr>
                        <a:t>24</a:t>
                      </a:r>
                      <a:endParaRPr lang="en-US" sz="1050" b="0" i="0" u="none" strike="noStrike">
                        <a:solidFill>
                          <a:srgbClr val="000000"/>
                        </a:solidFill>
                        <a:effectLst/>
                        <a:latin typeface="Calibri"/>
                      </a:endParaRPr>
                    </a:p>
                  </a:txBody>
                  <a:tcPr marL="7803" marR="7803" marT="7803" marB="0" anchor="b"/>
                </a:tc>
                <a:extLst>
                  <a:ext uri="{0D108BD9-81ED-4DB2-BD59-A6C34878D82A}">
                    <a16:rowId xmlns:a16="http://schemas.microsoft.com/office/drawing/2014/main" xmlns="" val="10026"/>
                  </a:ext>
                </a:extLst>
              </a:tr>
              <a:tr h="172600">
                <a:tc>
                  <a:txBody>
                    <a:bodyPr/>
                    <a:lstStyle/>
                    <a:p>
                      <a:pPr algn="ctr" fontAlgn="ctr"/>
                      <a:r>
                        <a:rPr lang="en-US" sz="1050" u="none" strike="noStrike">
                          <a:effectLst/>
                        </a:rPr>
                        <a:t>ALG10</a:t>
                      </a:r>
                      <a:endParaRPr lang="en-US" sz="1050" b="0" i="0" u="none" strike="noStrike">
                        <a:solidFill>
                          <a:srgbClr val="000000"/>
                        </a:solidFill>
                        <a:effectLst/>
                        <a:latin typeface="Calibri"/>
                      </a:endParaRPr>
                    </a:p>
                  </a:txBody>
                  <a:tcPr marL="7803" marR="7803" marT="7803" marB="0" anchor="ctr"/>
                </a:tc>
                <a:tc>
                  <a:txBody>
                    <a:bodyPr/>
                    <a:lstStyle/>
                    <a:p>
                      <a:pPr algn="ctr" fontAlgn="b"/>
                      <a:r>
                        <a:rPr lang="en-US" sz="1050" u="none" strike="noStrike" dirty="0">
                          <a:effectLst/>
                        </a:rPr>
                        <a:t>15.69</a:t>
                      </a:r>
                      <a:endParaRPr lang="en-US" sz="1050" b="0" i="0" u="none" strike="noStrike" dirty="0">
                        <a:solidFill>
                          <a:srgbClr val="000000"/>
                        </a:solidFill>
                        <a:effectLst/>
                        <a:latin typeface="Calibri"/>
                      </a:endParaRPr>
                    </a:p>
                  </a:txBody>
                  <a:tcPr marL="7803" marR="7803" marT="7803" marB="0" anchor="b"/>
                </a:tc>
                <a:extLst>
                  <a:ext uri="{0D108BD9-81ED-4DB2-BD59-A6C34878D82A}">
                    <a16:rowId xmlns:a16="http://schemas.microsoft.com/office/drawing/2014/main" xmlns="" val="10027"/>
                  </a:ext>
                </a:extLst>
              </a:tr>
              <a:tr h="172600">
                <a:tc>
                  <a:txBody>
                    <a:bodyPr/>
                    <a:lstStyle/>
                    <a:p>
                      <a:pPr algn="ctr" fontAlgn="ctr"/>
                      <a:r>
                        <a:rPr lang="en-US" sz="1050" u="none" strike="noStrike">
                          <a:effectLst/>
                        </a:rPr>
                        <a:t>SELL</a:t>
                      </a:r>
                      <a:endParaRPr lang="en-US" sz="1050" b="0" i="0" u="none" strike="noStrike">
                        <a:solidFill>
                          <a:srgbClr val="000000"/>
                        </a:solidFill>
                        <a:effectLst/>
                        <a:latin typeface="Calibri"/>
                      </a:endParaRPr>
                    </a:p>
                  </a:txBody>
                  <a:tcPr marL="7803" marR="7803" marT="7803" marB="0" anchor="ctr"/>
                </a:tc>
                <a:tc>
                  <a:txBody>
                    <a:bodyPr/>
                    <a:lstStyle/>
                    <a:p>
                      <a:pPr algn="ctr" fontAlgn="b"/>
                      <a:r>
                        <a:rPr lang="en-US" sz="1050" u="none" strike="noStrike" dirty="0">
                          <a:effectLst/>
                        </a:rPr>
                        <a:t>25</a:t>
                      </a:r>
                      <a:endParaRPr lang="en-US" sz="1050" b="0" i="0" u="none" strike="noStrike" dirty="0">
                        <a:solidFill>
                          <a:srgbClr val="000000"/>
                        </a:solidFill>
                        <a:effectLst/>
                        <a:latin typeface="Calibri"/>
                      </a:endParaRPr>
                    </a:p>
                  </a:txBody>
                  <a:tcPr marL="7803" marR="7803" marT="7803" marB="0" anchor="b"/>
                </a:tc>
                <a:extLst>
                  <a:ext uri="{0D108BD9-81ED-4DB2-BD59-A6C34878D82A}">
                    <a16:rowId xmlns:a16="http://schemas.microsoft.com/office/drawing/2014/main" xmlns="" val="10028"/>
                  </a:ext>
                </a:extLst>
              </a:tr>
            </a:tbl>
          </a:graphicData>
        </a:graphic>
      </p:graphicFrame>
      <p:sp>
        <p:nvSpPr>
          <p:cNvPr id="2" name="TextBox 1"/>
          <p:cNvSpPr txBox="1"/>
          <p:nvPr/>
        </p:nvSpPr>
        <p:spPr>
          <a:xfrm>
            <a:off x="5062472" y="6563503"/>
            <a:ext cx="3882153" cy="369332"/>
          </a:xfrm>
          <a:prstGeom prst="rect">
            <a:avLst/>
          </a:prstGeom>
          <a:noFill/>
        </p:spPr>
        <p:txBody>
          <a:bodyPr wrap="none" rtlCol="0">
            <a:spAutoFit/>
          </a:bodyPr>
          <a:lstStyle/>
          <a:p>
            <a:r>
              <a:rPr lang="en-US" dirty="0">
                <a:solidFill>
                  <a:srgbClr val="FFFF00"/>
                </a:solidFill>
              </a:rPr>
              <a:t>J Proteome Res. 2011 Jan 7;10(1):85-96</a:t>
            </a:r>
          </a:p>
        </p:txBody>
      </p:sp>
      <p:sp>
        <p:nvSpPr>
          <p:cNvPr id="3" name="Rectangle 2"/>
          <p:cNvSpPr/>
          <p:nvPr/>
        </p:nvSpPr>
        <p:spPr>
          <a:xfrm>
            <a:off x="2914650" y="4101610"/>
            <a:ext cx="2110154" cy="346227"/>
          </a:xfrm>
          <a:prstGeom prst="rect">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468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530841" y="2582089"/>
            <a:ext cx="8248278" cy="1877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4" rIns="91407" bIns="45704">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914400" indent="-4572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371600" indent="-4572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indent="0">
              <a:buNone/>
            </a:pPr>
            <a:r>
              <a:rPr lang="en-US" altLang="en-US" sz="2000" dirty="0" smtClean="0">
                <a:solidFill>
                  <a:schemeClr val="accent2"/>
                </a:solidFill>
                <a:latin typeface="Trebuchet MS" panose="020B0603020202020204" pitchFamily="34" charset="0"/>
              </a:rPr>
              <a:t>Optimization of individual assays improves performance considerably</a:t>
            </a:r>
          </a:p>
          <a:p>
            <a:pPr>
              <a:buFontTx/>
              <a:buChar char="•"/>
            </a:pPr>
            <a:r>
              <a:rPr lang="en-US" altLang="en-US" sz="1600" dirty="0" smtClean="0">
                <a:solidFill>
                  <a:schemeClr val="accent2"/>
                </a:solidFill>
                <a:latin typeface="Trebuchet MS" panose="020B0603020202020204" pitchFamily="34" charset="0"/>
              </a:rPr>
              <a:t>Proteomics is ideal for discovery</a:t>
            </a:r>
          </a:p>
          <a:p>
            <a:pPr>
              <a:buFontTx/>
              <a:buChar char="•"/>
            </a:pPr>
            <a:r>
              <a:rPr lang="en-US" altLang="en-US" sz="1600" dirty="0" smtClean="0">
                <a:solidFill>
                  <a:schemeClr val="accent2"/>
                </a:solidFill>
                <a:latin typeface="Trebuchet MS" panose="020B0603020202020204" pitchFamily="34" charset="0"/>
              </a:rPr>
              <a:t>Clinical grade tests require:</a:t>
            </a:r>
            <a:endParaRPr lang="en-US" altLang="en-US" sz="1600" dirty="0">
              <a:solidFill>
                <a:schemeClr val="accent2"/>
              </a:solidFill>
              <a:latin typeface="Trebuchet MS" panose="020B0603020202020204" pitchFamily="34" charset="0"/>
            </a:endParaRPr>
          </a:p>
          <a:p>
            <a:pPr lvl="1">
              <a:buFont typeface="Wingdings" panose="05000000000000000000" pitchFamily="2" charset="2"/>
              <a:buChar char="Ø"/>
            </a:pPr>
            <a:r>
              <a:rPr lang="en-US" altLang="en-US" sz="1600" dirty="0" smtClean="0">
                <a:solidFill>
                  <a:schemeClr val="accent2"/>
                </a:solidFill>
                <a:latin typeface="Trebuchet MS" panose="020B0603020202020204" pitchFamily="34" charset="0"/>
              </a:rPr>
              <a:t>Analytical chemistry</a:t>
            </a:r>
          </a:p>
          <a:p>
            <a:pPr lvl="1">
              <a:buFont typeface="Wingdings" panose="05000000000000000000" pitchFamily="2" charset="2"/>
              <a:buChar char="Ø"/>
            </a:pPr>
            <a:r>
              <a:rPr lang="en-US" altLang="en-US" sz="1600" dirty="0" smtClean="0">
                <a:solidFill>
                  <a:schemeClr val="accent2"/>
                </a:solidFill>
                <a:latin typeface="Trebuchet MS" panose="020B0603020202020204" pitchFamily="34" charset="0"/>
              </a:rPr>
              <a:t>Robust assays</a:t>
            </a:r>
          </a:p>
          <a:p>
            <a:pPr lvl="1">
              <a:buFont typeface="Wingdings" panose="05000000000000000000" pitchFamily="2" charset="2"/>
              <a:buChar char="Ø"/>
            </a:pPr>
            <a:r>
              <a:rPr lang="en-US" altLang="en-US" sz="1600" dirty="0" smtClean="0">
                <a:solidFill>
                  <a:schemeClr val="accent2"/>
                </a:solidFill>
                <a:latin typeface="Trebuchet MS" panose="020B0603020202020204" pitchFamily="34" charset="0"/>
              </a:rPr>
              <a:t>Quality assurance methods</a:t>
            </a:r>
            <a:endParaRPr lang="en-US" altLang="en-US" sz="1600" dirty="0">
              <a:solidFill>
                <a:schemeClr val="accent2"/>
              </a:solidFill>
              <a:latin typeface="Trebuchet MS" panose="020B0603020202020204" pitchFamily="34" charset="0"/>
            </a:endParaRPr>
          </a:p>
        </p:txBody>
      </p:sp>
      <p:sp>
        <p:nvSpPr>
          <p:cNvPr id="4" name="Text Box 4"/>
          <p:cNvSpPr txBox="1">
            <a:spLocks noChangeArrowheads="1"/>
          </p:cNvSpPr>
          <p:nvPr/>
        </p:nvSpPr>
        <p:spPr bwMode="auto">
          <a:xfrm>
            <a:off x="587991" y="4431869"/>
            <a:ext cx="7848600" cy="2172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914400" indent="-4572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371600" indent="-4572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indent="0">
              <a:buNone/>
            </a:pPr>
            <a:r>
              <a:rPr lang="en-US" altLang="en-US" sz="2000" dirty="0" smtClean="0">
                <a:solidFill>
                  <a:schemeClr val="accent2"/>
                </a:solidFill>
                <a:latin typeface="Trebuchet MS" panose="020B0603020202020204" pitchFamily="34" charset="0"/>
              </a:rPr>
              <a:t>Combine multiple assays to get an ideal panel</a:t>
            </a:r>
          </a:p>
          <a:p>
            <a:pPr>
              <a:buFontTx/>
              <a:buChar char="•"/>
            </a:pPr>
            <a:r>
              <a:rPr lang="en-US" altLang="en-US" sz="1600" dirty="0" smtClean="0">
                <a:solidFill>
                  <a:schemeClr val="accent2"/>
                </a:solidFill>
                <a:latin typeface="Trebuchet MS" panose="020B0603020202020204" pitchFamily="34" charset="0"/>
              </a:rPr>
              <a:t>Improves both</a:t>
            </a:r>
            <a:endParaRPr lang="en-US" altLang="en-US" sz="1600" dirty="0">
              <a:solidFill>
                <a:schemeClr val="accent2"/>
              </a:solidFill>
              <a:latin typeface="Trebuchet MS" panose="020B0603020202020204" pitchFamily="34" charset="0"/>
            </a:endParaRPr>
          </a:p>
          <a:p>
            <a:pPr lvl="1">
              <a:buFont typeface="Wingdings" panose="05000000000000000000" pitchFamily="2" charset="2"/>
              <a:buChar char="Ø"/>
            </a:pPr>
            <a:r>
              <a:rPr lang="en-US" altLang="en-US" sz="1600" dirty="0" smtClean="0">
                <a:solidFill>
                  <a:schemeClr val="accent2"/>
                </a:solidFill>
                <a:latin typeface="Trebuchet MS" panose="020B0603020202020204" pitchFamily="34" charset="0"/>
              </a:rPr>
              <a:t>Sensitivity</a:t>
            </a:r>
          </a:p>
          <a:p>
            <a:pPr lvl="1">
              <a:buFont typeface="Wingdings" panose="05000000000000000000" pitchFamily="2" charset="2"/>
              <a:buChar char="Ø"/>
            </a:pPr>
            <a:r>
              <a:rPr lang="en-US" altLang="en-US" sz="1600" dirty="0" smtClean="0">
                <a:solidFill>
                  <a:schemeClr val="accent2"/>
                </a:solidFill>
                <a:latin typeface="Trebuchet MS" panose="020B0603020202020204" pitchFamily="34" charset="0"/>
              </a:rPr>
              <a:t>Specificity</a:t>
            </a:r>
          </a:p>
          <a:p>
            <a:r>
              <a:rPr lang="en-US" altLang="en-US" sz="1600" dirty="0" smtClean="0">
                <a:solidFill>
                  <a:schemeClr val="accent2"/>
                </a:solidFill>
                <a:latin typeface="Trebuchet MS" panose="020B0603020202020204" pitchFamily="34" charset="0"/>
              </a:rPr>
              <a:t>For patient care we really care about</a:t>
            </a:r>
          </a:p>
          <a:p>
            <a:pPr lvl="1">
              <a:buFont typeface="Wingdings" panose="05000000000000000000" pitchFamily="2" charset="2"/>
              <a:buChar char="Ø"/>
            </a:pPr>
            <a:r>
              <a:rPr lang="en-US" altLang="en-US" sz="1600" dirty="0" smtClean="0">
                <a:solidFill>
                  <a:schemeClr val="accent2"/>
                </a:solidFill>
                <a:latin typeface="Trebuchet MS" panose="020B0603020202020204" pitchFamily="34" charset="0"/>
              </a:rPr>
              <a:t>NPV</a:t>
            </a:r>
          </a:p>
          <a:p>
            <a:pPr lvl="1">
              <a:buFont typeface="Wingdings" panose="05000000000000000000" pitchFamily="2" charset="2"/>
              <a:buChar char="Ø"/>
            </a:pPr>
            <a:r>
              <a:rPr lang="en-US" altLang="en-US" sz="1600" dirty="0" smtClean="0">
                <a:solidFill>
                  <a:schemeClr val="accent2"/>
                </a:solidFill>
                <a:latin typeface="Trebuchet MS" panose="020B0603020202020204" pitchFamily="34" charset="0"/>
              </a:rPr>
              <a:t>PPV</a:t>
            </a:r>
          </a:p>
        </p:txBody>
      </p:sp>
      <p:sp>
        <p:nvSpPr>
          <p:cNvPr id="5" name="TextBox 4"/>
          <p:cNvSpPr txBox="1"/>
          <p:nvPr/>
        </p:nvSpPr>
        <p:spPr>
          <a:xfrm>
            <a:off x="901211" y="826598"/>
            <a:ext cx="7658892" cy="646331"/>
          </a:xfrm>
          <a:prstGeom prst="rect">
            <a:avLst/>
          </a:prstGeom>
          <a:noFill/>
          <a:effectLst>
            <a:outerShdw blurRad="50800" dist="38100" dir="5400000" algn="t" rotWithShape="0">
              <a:prstClr val="black">
                <a:alpha val="40000"/>
              </a:prstClr>
            </a:outerShdw>
          </a:effectLst>
        </p:spPr>
        <p:txBody>
          <a:bodyPr wrap="none">
            <a:spAutoFit/>
          </a:bodyPr>
          <a:lstStyle/>
          <a:p>
            <a:pPr>
              <a:defRPr/>
            </a:pPr>
            <a:r>
              <a:rPr lang="en-US" sz="3600" b="1" i="1" dirty="0" smtClean="0">
                <a:solidFill>
                  <a:srgbClr val="C00000"/>
                </a:solidFill>
                <a:latin typeface="Trebuchet MS" pitchFamily="34" charset="0"/>
              </a:rPr>
              <a:t>Translating Proteomic Discoveries</a:t>
            </a:r>
            <a:endParaRPr lang="en-US" sz="3600" b="1" i="1" dirty="0">
              <a:solidFill>
                <a:srgbClr val="C00000"/>
              </a:solidFill>
              <a:latin typeface="Trebuchet MS" pitchFamily="34" charset="0"/>
            </a:endParaRPr>
          </a:p>
        </p:txBody>
      </p:sp>
      <p:sp>
        <p:nvSpPr>
          <p:cNvPr id="7" name="Rectangle 6"/>
          <p:cNvSpPr/>
          <p:nvPr/>
        </p:nvSpPr>
        <p:spPr>
          <a:xfrm>
            <a:off x="468923" y="1599617"/>
            <a:ext cx="2286000" cy="838200"/>
          </a:xfrm>
          <a:prstGeom prst="rect">
            <a:avLst/>
          </a:prstGeom>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Biomarker </a:t>
            </a:r>
            <a:r>
              <a:rPr lang="en-US" dirty="0" smtClean="0">
                <a:solidFill>
                  <a:schemeClr val="tx1"/>
                </a:solidFill>
              </a:rPr>
              <a:t>Discovery</a:t>
            </a:r>
          </a:p>
          <a:p>
            <a:pPr algn="ctr">
              <a:defRPr/>
            </a:pPr>
            <a:r>
              <a:rPr lang="en-US" dirty="0" smtClean="0">
                <a:solidFill>
                  <a:schemeClr val="tx1"/>
                </a:solidFill>
              </a:rPr>
              <a:t>&amp; Independent Verification </a:t>
            </a:r>
            <a:endParaRPr lang="en-US" dirty="0">
              <a:solidFill>
                <a:schemeClr val="tx1"/>
              </a:solidFill>
            </a:endParaRPr>
          </a:p>
        </p:txBody>
      </p:sp>
      <p:sp>
        <p:nvSpPr>
          <p:cNvPr id="8" name="Rectangle 7"/>
          <p:cNvSpPr/>
          <p:nvPr/>
        </p:nvSpPr>
        <p:spPr>
          <a:xfrm>
            <a:off x="3440723" y="1599617"/>
            <a:ext cx="2286000" cy="838200"/>
          </a:xfrm>
          <a:prstGeom prst="rect">
            <a:avLst/>
          </a:prstGeom>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smtClean="0">
                <a:solidFill>
                  <a:schemeClr val="tx1"/>
                </a:solidFill>
              </a:rPr>
              <a:t>Optimize and Lockdown Assay</a:t>
            </a:r>
            <a:endParaRPr lang="en-US" dirty="0">
              <a:solidFill>
                <a:schemeClr val="tx1"/>
              </a:solidFill>
            </a:endParaRPr>
          </a:p>
        </p:txBody>
      </p:sp>
      <p:sp>
        <p:nvSpPr>
          <p:cNvPr id="9" name="Rectangle 8"/>
          <p:cNvSpPr/>
          <p:nvPr/>
        </p:nvSpPr>
        <p:spPr>
          <a:xfrm>
            <a:off x="6412523" y="1599617"/>
            <a:ext cx="2286000" cy="838200"/>
          </a:xfrm>
          <a:prstGeom prst="rect">
            <a:avLst/>
          </a:prstGeom>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Clinical Validation</a:t>
            </a:r>
          </a:p>
        </p:txBody>
      </p:sp>
      <p:sp>
        <p:nvSpPr>
          <p:cNvPr id="10" name="Right Arrow 9"/>
          <p:cNvSpPr/>
          <p:nvPr/>
        </p:nvSpPr>
        <p:spPr>
          <a:xfrm>
            <a:off x="2907323" y="1904417"/>
            <a:ext cx="457200" cy="304800"/>
          </a:xfrm>
          <a:prstGeom prst="rightArrow">
            <a:avLst/>
          </a:prstGeom>
          <a:solidFill>
            <a:schemeClr val="tx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ight Arrow 10"/>
          <p:cNvSpPr/>
          <p:nvPr/>
        </p:nvSpPr>
        <p:spPr>
          <a:xfrm>
            <a:off x="5879123" y="1904417"/>
            <a:ext cx="457200" cy="304800"/>
          </a:xfrm>
          <a:prstGeom prst="rightArrow">
            <a:avLst/>
          </a:prstGeom>
          <a:solidFill>
            <a:schemeClr val="tx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41358344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chemeClr val="tx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
                                        </p:tgtEl>
                                        <p:attrNameLst>
                                          <p:attrName>style.visibility</p:attrName>
                                        </p:attrNameLst>
                                      </p:cBhvr>
                                      <p:to>
                                        <p:strVal val="visible"/>
                                      </p:to>
                                    </p:set>
                                  </p:childTnLst>
                                  <p:subTnLst>
                                    <p:animClr clrSpc="rgb" dir="cw">
                                      <p:cBhvr override="childStyle">
                                        <p:cTn dur="1" fill="hold" display="0" masterRel="nextClick" afterEffect="1"/>
                                        <p:tgtEl>
                                          <p:spTgt spid="4"/>
                                        </p:tgtEl>
                                        <p:attrNameLst>
                                          <p:attrName>ppt_c</p:attrName>
                                        </p:attrNameLst>
                                      </p:cBhvr>
                                      <p:to>
                                        <a:schemeClr val="tx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P spid="4"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6036"/>
            <a:ext cx="9144000" cy="5971369"/>
          </a:xfrm>
          <a:prstGeom prst="rect">
            <a:avLst/>
          </a:prstGeom>
        </p:spPr>
      </p:pic>
    </p:spTree>
    <p:extLst>
      <p:ext uri="{BB962C8B-B14F-4D97-AF65-F5344CB8AC3E}">
        <p14:creationId xmlns:p14="http://schemas.microsoft.com/office/powerpoint/2010/main" val="20995552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
          <p:cNvSpPr>
            <a:spLocks noChangeArrowheads="1"/>
          </p:cNvSpPr>
          <p:nvPr/>
        </p:nvSpPr>
        <p:spPr bwMode="auto">
          <a:xfrm>
            <a:off x="152400" y="821918"/>
            <a:ext cx="8991600" cy="439782"/>
          </a:xfrm>
          <a:prstGeom prst="rect">
            <a:avLst/>
          </a:prstGeom>
          <a:noFill/>
          <a:ln w="9525">
            <a:noFill/>
            <a:miter lim="800000"/>
            <a:headEnd/>
            <a:tailEnd/>
          </a:ln>
        </p:spPr>
        <p:txBody>
          <a:bodyPr lIns="92075" tIns="46038" rIns="92075" bIns="46038" anchor="ctr"/>
          <a:lstStyle/>
          <a:p>
            <a:pPr algn="ctr">
              <a:defRPr/>
            </a:pPr>
            <a:r>
              <a:rPr lang="en-US" sz="2800" b="1" i="1" dirty="0">
                <a:solidFill>
                  <a:srgbClr val="991A37"/>
                </a:solidFill>
                <a:effectLst>
                  <a:outerShdw blurRad="38100" dist="38100" dir="2700000" algn="tl">
                    <a:srgbClr val="000000">
                      <a:alpha val="43137"/>
                    </a:srgbClr>
                  </a:outerShdw>
                </a:effectLst>
                <a:latin typeface="Trebuchet MS" pitchFamily="34" charset="0"/>
              </a:rPr>
              <a:t>Early Detection </a:t>
            </a:r>
            <a:r>
              <a:rPr lang="en-US" sz="2800" b="1" i="1" dirty="0" smtClean="0">
                <a:solidFill>
                  <a:srgbClr val="991A37"/>
                </a:solidFill>
                <a:effectLst>
                  <a:outerShdw blurRad="38100" dist="38100" dir="2700000" algn="tl">
                    <a:srgbClr val="000000">
                      <a:alpha val="43137"/>
                    </a:srgbClr>
                  </a:outerShdw>
                </a:effectLst>
                <a:latin typeface="Trebuchet MS" pitchFamily="34" charset="0"/>
              </a:rPr>
              <a:t>of Breast Cancer</a:t>
            </a:r>
          </a:p>
        </p:txBody>
      </p:sp>
      <p:sp>
        <p:nvSpPr>
          <p:cNvPr id="4" name="Slide Number Placeholder 3"/>
          <p:cNvSpPr>
            <a:spLocks noGrp="1"/>
          </p:cNvSpPr>
          <p:nvPr>
            <p:ph type="sldNum" sz="quarter" idx="12"/>
          </p:nvPr>
        </p:nvSpPr>
        <p:spPr/>
        <p:txBody>
          <a:bodyPr/>
          <a:lstStyle/>
          <a:p>
            <a:fld id="{0FF2A8FC-4D58-4488-B099-13F7F26A54AD}" type="slidenum">
              <a:rPr lang="en-US" altLang="en-US" smtClean="0"/>
              <a:pPr/>
              <a:t>15</a:t>
            </a:fld>
            <a:endParaRPr lang="en-US" altLang="en-US"/>
          </a:p>
        </p:txBody>
      </p:sp>
      <p:sp>
        <p:nvSpPr>
          <p:cNvPr id="2" name="TextBox 1"/>
          <p:cNvSpPr txBox="1"/>
          <p:nvPr/>
        </p:nvSpPr>
        <p:spPr>
          <a:xfrm>
            <a:off x="305393" y="4485445"/>
            <a:ext cx="7991940" cy="2246769"/>
          </a:xfrm>
          <a:prstGeom prst="rect">
            <a:avLst/>
          </a:prstGeom>
          <a:noFill/>
        </p:spPr>
        <p:txBody>
          <a:bodyPr wrap="square" rtlCol="0">
            <a:spAutoFit/>
          </a:bodyPr>
          <a:lstStyle/>
          <a:p>
            <a:pPr marL="342900" indent="-342900">
              <a:buAutoNum type="arabicPeriod"/>
            </a:pPr>
            <a:r>
              <a:rPr lang="en-US" sz="2000" dirty="0" smtClean="0"/>
              <a:t>Significantly reduce total number of biopsies and rate of false positives</a:t>
            </a:r>
          </a:p>
          <a:p>
            <a:pPr marL="342900" indent="-342900">
              <a:buAutoNum type="arabicPeriod"/>
            </a:pPr>
            <a:r>
              <a:rPr lang="en-US" sz="2000" dirty="0"/>
              <a:t>PPV 26% (dense)/46% (fatty)</a:t>
            </a:r>
          </a:p>
          <a:p>
            <a:pPr marL="342900" indent="-342900">
              <a:buAutoNum type="arabicPeriod"/>
            </a:pPr>
            <a:r>
              <a:rPr lang="en-US" sz="2000" dirty="0"/>
              <a:t>NPV &gt;98% both </a:t>
            </a:r>
            <a:r>
              <a:rPr lang="en-US" sz="2000" dirty="0" smtClean="0"/>
              <a:t>groups</a:t>
            </a:r>
          </a:p>
          <a:p>
            <a:pPr marL="342900" indent="-342900">
              <a:buAutoNum type="arabicPeriod"/>
            </a:pPr>
            <a:r>
              <a:rPr lang="en-US" sz="2000" dirty="0" smtClean="0"/>
              <a:t>When combined with imaging – Improves the sensitivity of breast cancer detection (100% detection)</a:t>
            </a:r>
          </a:p>
          <a:p>
            <a:pPr marL="342900" indent="-342900">
              <a:buAutoNum type="arabicPeriod"/>
            </a:pPr>
            <a:r>
              <a:rPr lang="en-US" sz="2000" dirty="0" smtClean="0"/>
              <a:t>Improved cancer-to-biopsy yield</a:t>
            </a:r>
          </a:p>
          <a:p>
            <a:pPr marL="342900" indent="-342900">
              <a:buAutoNum type="arabicPeriod"/>
            </a:pPr>
            <a:r>
              <a:rPr lang="en-US" sz="2000" dirty="0" smtClean="0"/>
              <a:t>Accurately detects breast cancer irrespective of breast density</a:t>
            </a:r>
            <a:endParaRPr lang="en-US" sz="2000" dirty="0"/>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1424" y="1395023"/>
            <a:ext cx="4336766" cy="2743200"/>
          </a:xfrm>
          <a:prstGeom prst="rect">
            <a:avLst/>
          </a:prstGeom>
        </p:spPr>
      </p:pic>
      <p:sp>
        <p:nvSpPr>
          <p:cNvPr id="7" name="TextBox 6"/>
          <p:cNvSpPr txBox="1"/>
          <p:nvPr/>
        </p:nvSpPr>
        <p:spPr>
          <a:xfrm>
            <a:off x="5232642" y="1831560"/>
            <a:ext cx="3711061" cy="1631216"/>
          </a:xfrm>
          <a:prstGeom prst="rect">
            <a:avLst/>
          </a:prstGeom>
          <a:noFill/>
        </p:spPr>
        <p:txBody>
          <a:bodyPr wrap="square" rtlCol="0">
            <a:spAutoFit/>
          </a:bodyPr>
          <a:lstStyle/>
          <a:p>
            <a:r>
              <a:rPr lang="en-US" sz="2000" dirty="0" smtClean="0"/>
              <a:t>Based on two large, prospectively collected, randomized, blinded, multi-centered clinical trials;</a:t>
            </a:r>
          </a:p>
          <a:p>
            <a:pPr marL="342900" indent="-342900">
              <a:buAutoNum type="arabicPeriod"/>
            </a:pPr>
            <a:r>
              <a:rPr lang="en-US" sz="2000" dirty="0" smtClean="0"/>
              <a:t>Provista001 (NCT01839045)</a:t>
            </a:r>
          </a:p>
          <a:p>
            <a:pPr marL="342900" indent="-342900">
              <a:buAutoNum type="arabicPeriod"/>
            </a:pPr>
            <a:r>
              <a:rPr lang="en-US" sz="2000" dirty="0" smtClean="0"/>
              <a:t>Provista002 (NCT02078570)</a:t>
            </a:r>
            <a:endParaRPr lang="en-US" sz="2000" dirty="0"/>
          </a:p>
        </p:txBody>
      </p:sp>
      <p:sp>
        <p:nvSpPr>
          <p:cNvPr id="8" name="Rectangle 7"/>
          <p:cNvSpPr/>
          <p:nvPr/>
        </p:nvSpPr>
        <p:spPr>
          <a:xfrm>
            <a:off x="181539" y="4271546"/>
            <a:ext cx="2382383" cy="369332"/>
          </a:xfrm>
          <a:prstGeom prst="rect">
            <a:avLst/>
          </a:prstGeom>
        </p:spPr>
        <p:txBody>
          <a:bodyPr wrap="none">
            <a:spAutoFit/>
          </a:bodyPr>
          <a:lstStyle/>
          <a:p>
            <a:pPr algn="ctr">
              <a:defRPr/>
            </a:pPr>
            <a:r>
              <a:rPr lang="en-US" b="1" i="1" dirty="0">
                <a:solidFill>
                  <a:srgbClr val="991A37"/>
                </a:solidFill>
                <a:effectLst>
                  <a:outerShdw blurRad="38100" dist="38100" dir="2700000" algn="tl">
                    <a:srgbClr val="000000">
                      <a:alpha val="43137"/>
                    </a:srgbClr>
                  </a:outerShdw>
                </a:effectLst>
                <a:latin typeface="Trebuchet MS" pitchFamily="34" charset="0"/>
              </a:rPr>
              <a:t>Clinical Significance</a:t>
            </a:r>
          </a:p>
        </p:txBody>
      </p:sp>
    </p:spTree>
    <p:extLst>
      <p:ext uri="{BB962C8B-B14F-4D97-AF65-F5344CB8AC3E}">
        <p14:creationId xmlns:p14="http://schemas.microsoft.com/office/powerpoint/2010/main" val="14734222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Box 7"/>
          <p:cNvSpPr txBox="1">
            <a:spLocks noChangeArrowheads="1"/>
          </p:cNvSpPr>
          <p:nvPr/>
        </p:nvSpPr>
        <p:spPr bwMode="auto">
          <a:xfrm>
            <a:off x="5715000" y="6324600"/>
            <a:ext cx="30384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zh-CN" sz="1400"/>
              <a:t>Britta, Weigelt  et al. J Pathol 2010</a:t>
            </a:r>
            <a:endParaRPr lang="zh-CN" altLang="en-US" sz="1400"/>
          </a:p>
        </p:txBody>
      </p:sp>
      <p:pic>
        <p:nvPicPr>
          <p:cNvPr id="71683" name="Picture 1" descr="\\biofs\CPD\Administration\Users\Ryan\presentations\EDRN Josh's presentation\Picture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688" y="1644650"/>
            <a:ext cx="7732712"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a:xfrm>
            <a:off x="517525" y="501650"/>
            <a:ext cx="8229600" cy="1143000"/>
          </a:xfrm>
          <a:prstGeom prst="rect">
            <a:avLst/>
          </a:prstGeom>
          <a:ln>
            <a:miter lim="800000"/>
            <a:headEnd/>
            <a:tailEnd/>
          </a:ln>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3200" b="1" i="1" dirty="0" smtClean="0">
                <a:solidFill>
                  <a:srgbClr val="991A37"/>
                </a:solidFill>
                <a:effectLst>
                  <a:outerShdw blurRad="38100" dist="38100" dir="2700000" algn="tl">
                    <a:srgbClr val="000000">
                      <a:alpha val="43137"/>
                    </a:srgbClr>
                  </a:outerShdw>
                </a:effectLst>
                <a:latin typeface="Trebuchet MS" pitchFamily="34" charset="0"/>
              </a:rPr>
              <a:t>Breast Cancer is a heterogeneous disease</a:t>
            </a:r>
            <a:endParaRPr lang="en-US" sz="3200" b="1" i="1" dirty="0">
              <a:solidFill>
                <a:srgbClr val="991A37"/>
              </a:solidFill>
              <a:effectLst>
                <a:outerShdw blurRad="38100" dist="38100" dir="2700000" algn="tl">
                  <a:srgbClr val="000000">
                    <a:alpha val="43137"/>
                  </a:srgbClr>
                </a:outerShdw>
              </a:effectLst>
              <a:latin typeface="Trebuchet MS" pitchFamily="34" charset="0"/>
            </a:endParaRPr>
          </a:p>
        </p:txBody>
      </p:sp>
      <p:sp>
        <p:nvSpPr>
          <p:cNvPr id="2" name="Rectangle 1"/>
          <p:cNvSpPr>
            <a:spLocks noChangeArrowheads="1"/>
          </p:cNvSpPr>
          <p:nvPr/>
        </p:nvSpPr>
        <p:spPr bwMode="auto">
          <a:xfrm>
            <a:off x="517525" y="2209800"/>
            <a:ext cx="8229600" cy="533400"/>
          </a:xfrm>
          <a:prstGeom prst="rect">
            <a:avLst/>
          </a:prstGeom>
          <a:noFill/>
          <a:ln w="1905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914400">
              <a:spcBef>
                <a:spcPct val="0"/>
              </a:spcBef>
              <a:buFontTx/>
              <a:buNone/>
            </a:pPr>
            <a:endParaRPr lang="en-US" altLang="en-US" sz="2400">
              <a:latin typeface="Arial" panose="020B0604020202020204" pitchFamily="34" charset="0"/>
              <a:ea typeface="ヒラギノ角ゴ Pro W3"/>
              <a:cs typeface="ヒラギノ角ゴ Pro W3"/>
            </a:endParaRPr>
          </a:p>
        </p:txBody>
      </p:sp>
    </p:spTree>
    <p:extLst>
      <p:ext uri="{BB962C8B-B14F-4D97-AF65-F5344CB8AC3E}">
        <p14:creationId xmlns:p14="http://schemas.microsoft.com/office/powerpoint/2010/main" val="92422329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7635" y="473075"/>
            <a:ext cx="8229600" cy="1143000"/>
          </a:xfrm>
          <a:ln>
            <a:miter lim="800000"/>
            <a:headEnd/>
            <a:tailEnd/>
          </a:ln>
        </p:spPr>
        <p:txBody>
          <a:bodyPr rtlCol="0">
            <a:normAutofit/>
          </a:bodyPr>
          <a:lstStyle/>
          <a:p>
            <a:pPr>
              <a:defRPr/>
            </a:pPr>
            <a:r>
              <a:rPr lang="en-US" sz="3200" b="1" i="1" dirty="0">
                <a:solidFill>
                  <a:srgbClr val="991A37"/>
                </a:solidFill>
                <a:effectLst>
                  <a:outerShdw blurRad="38100" dist="38100" dir="2700000" algn="tl">
                    <a:srgbClr val="000000">
                      <a:alpha val="43137"/>
                    </a:srgbClr>
                  </a:outerShdw>
                </a:effectLst>
                <a:latin typeface="Trebuchet MS" pitchFamily="34" charset="0"/>
              </a:rPr>
              <a:t>Study Population</a:t>
            </a:r>
          </a:p>
        </p:txBody>
      </p:sp>
      <p:sp>
        <p:nvSpPr>
          <p:cNvPr id="3" name="Content Placeholder 2"/>
          <p:cNvSpPr>
            <a:spLocks noGrp="1"/>
          </p:cNvSpPr>
          <p:nvPr>
            <p:ph idx="1"/>
          </p:nvPr>
        </p:nvSpPr>
        <p:spPr>
          <a:xfrm>
            <a:off x="0" y="1676400"/>
            <a:ext cx="6705600" cy="4373563"/>
          </a:xfrm>
        </p:spPr>
        <p:txBody>
          <a:bodyPr/>
          <a:lstStyle/>
          <a:p>
            <a:pPr>
              <a:buFont typeface="Arial" charset="0"/>
              <a:buChar char="•"/>
              <a:defRPr/>
            </a:pPr>
            <a:r>
              <a:rPr lang="en-US" sz="2800" dirty="0">
                <a:latin typeface="Trebuchet MS" pitchFamily="34" charset="0"/>
              </a:rPr>
              <a:t>Polish Breast Cancer Study</a:t>
            </a:r>
          </a:p>
          <a:p>
            <a:pPr marL="514350" indent="-230188">
              <a:buFont typeface="Arial" charset="0"/>
              <a:buChar char="•"/>
              <a:defRPr/>
            </a:pPr>
            <a:r>
              <a:rPr lang="en-US" sz="2000" dirty="0" smtClean="0">
                <a:latin typeface="Trebuchet MS" pitchFamily="34" charset="0"/>
              </a:rPr>
              <a:t>2000~2003 in </a:t>
            </a:r>
            <a:r>
              <a:rPr lang="en-US" sz="2000" dirty="0">
                <a:latin typeface="Trebuchet MS" pitchFamily="34" charset="0"/>
              </a:rPr>
              <a:t>Warsaw and </a:t>
            </a:r>
            <a:r>
              <a:rPr lang="en-US" sz="2000" dirty="0" smtClean="0">
                <a:latin typeface="Trebuchet MS" pitchFamily="34" charset="0"/>
              </a:rPr>
              <a:t>Lodz, Poland</a:t>
            </a:r>
            <a:endParaRPr lang="en-US" sz="2000" dirty="0">
              <a:latin typeface="Trebuchet MS" pitchFamily="34" charset="0"/>
            </a:endParaRPr>
          </a:p>
          <a:p>
            <a:pPr marL="514350" indent="-230188">
              <a:buFont typeface="Arial" charset="0"/>
              <a:buChar char="•"/>
              <a:defRPr/>
            </a:pPr>
            <a:r>
              <a:rPr lang="en-US" sz="2000" dirty="0">
                <a:latin typeface="Trebuchet MS" pitchFamily="34" charset="0"/>
              </a:rPr>
              <a:t>2386 BC cases + 2798 age and location matched </a:t>
            </a:r>
            <a:r>
              <a:rPr lang="en-US" sz="2000" dirty="0" smtClean="0">
                <a:latin typeface="Trebuchet MS" pitchFamily="34" charset="0"/>
              </a:rPr>
              <a:t>controls</a:t>
            </a:r>
          </a:p>
          <a:p>
            <a:pPr marL="284162" indent="0">
              <a:buFont typeface="Arial" charset="0"/>
              <a:buNone/>
              <a:defRPr/>
            </a:pPr>
            <a:endParaRPr lang="en-US" sz="2000" dirty="0" smtClean="0">
              <a:latin typeface="Trebuchet MS" pitchFamily="34" charset="0"/>
            </a:endParaRPr>
          </a:p>
          <a:p>
            <a:pPr>
              <a:buFont typeface="Arial" charset="0"/>
              <a:buChar char="•"/>
              <a:defRPr/>
            </a:pPr>
            <a:r>
              <a:rPr lang="en-US" sz="2800" dirty="0">
                <a:latin typeface="Trebuchet MS" pitchFamily="34" charset="0"/>
              </a:rPr>
              <a:t>148 cases had Basal-like Breast Cancer(BBC) with plasma available</a:t>
            </a:r>
          </a:p>
          <a:p>
            <a:pPr marL="514350" indent="-230188">
              <a:buFont typeface="Arial" charset="0"/>
              <a:buChar char="•"/>
              <a:defRPr/>
            </a:pPr>
            <a:r>
              <a:rPr lang="en-US" sz="2000" dirty="0">
                <a:latin typeface="Trebuchet MS" pitchFamily="34" charset="0"/>
              </a:rPr>
              <a:t>TMA: ER, PR, HER2 negative, CK5/6 or EGFR positive</a:t>
            </a:r>
          </a:p>
          <a:p>
            <a:pPr marL="514350" indent="-230188">
              <a:buFont typeface="Arial" charset="0"/>
              <a:buChar char="•"/>
              <a:defRPr/>
            </a:pPr>
            <a:r>
              <a:rPr lang="en-US" sz="2000" dirty="0">
                <a:latin typeface="Trebuchet MS" pitchFamily="34" charset="0"/>
              </a:rPr>
              <a:t>Molecular profiling </a:t>
            </a:r>
            <a:r>
              <a:rPr lang="en-US" sz="2000" dirty="0" smtClean="0">
                <a:latin typeface="Trebuchet MS" pitchFamily="34" charset="0"/>
              </a:rPr>
              <a:t>data</a:t>
            </a:r>
            <a:endParaRPr lang="en-US" sz="2000" dirty="0">
              <a:latin typeface="Trebuchet MS" pitchFamily="34" charset="0"/>
            </a:endParaRPr>
          </a:p>
        </p:txBody>
      </p:sp>
      <p:pic>
        <p:nvPicPr>
          <p:cNvPr id="7270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1371600"/>
            <a:ext cx="2170113"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9" name="TextBox 4"/>
          <p:cNvSpPr txBox="1">
            <a:spLocks noChangeArrowheads="1"/>
          </p:cNvSpPr>
          <p:nvPr/>
        </p:nvSpPr>
        <p:spPr bwMode="auto">
          <a:xfrm>
            <a:off x="6480175" y="6170613"/>
            <a:ext cx="23955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800"/>
              <a:t>Jonine Figueroa</a:t>
            </a:r>
          </a:p>
        </p:txBody>
      </p:sp>
    </p:spTree>
    <p:extLst>
      <p:ext uri="{BB962C8B-B14F-4D97-AF65-F5344CB8AC3E}">
        <p14:creationId xmlns:p14="http://schemas.microsoft.com/office/powerpoint/2010/main" val="356065550"/>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65093" y="404870"/>
            <a:ext cx="8229600" cy="1143000"/>
          </a:xfrm>
          <a:prstGeom prst="rect">
            <a:avLst/>
          </a:prstGeom>
          <a:ln>
            <a:miter lim="800000"/>
            <a:headEnd/>
            <a:tailEnd/>
          </a:ln>
        </p:spPr>
        <p:txBody>
          <a:bodyPr anchor="ctr">
            <a:normAutofit/>
          </a:bodyPr>
          <a:lstStyle>
            <a:defPPr>
              <a:defRPr lang="en-US"/>
            </a:defPPr>
            <a:lvl1pPr fontAlgn="base">
              <a:spcBef>
                <a:spcPct val="0"/>
              </a:spcBef>
              <a:spcAft>
                <a:spcPct val="0"/>
              </a:spcAft>
              <a:buNone/>
              <a:defRPr sz="3200" b="1" i="1">
                <a:effectLst>
                  <a:outerShdw blurRad="38100" dist="38100" dir="2700000" algn="tl">
                    <a:srgbClr val="000000">
                      <a:alpha val="43137"/>
                    </a:srgbClr>
                  </a:outerShdw>
                </a:effectLst>
                <a:latin typeface="+mj-lt"/>
                <a:ea typeface="+mj-ea"/>
                <a:cs typeface="+mj-cs"/>
              </a:defRPr>
            </a:lvl1pPr>
          </a:lstStyle>
          <a:p>
            <a:pPr algn="ctr">
              <a:defRPr/>
            </a:pPr>
            <a:r>
              <a:rPr lang="en-US" altLang="zh-CN" dirty="0">
                <a:solidFill>
                  <a:srgbClr val="991A37"/>
                </a:solidFill>
                <a:latin typeface="Trebuchet MS" pitchFamily="34" charset="0"/>
              </a:rPr>
              <a:t>Screening Strategy</a:t>
            </a:r>
            <a:endParaRPr lang="zh-CN" altLang="en-US" dirty="0">
              <a:solidFill>
                <a:srgbClr val="991A37"/>
              </a:solidFill>
              <a:latin typeface="Trebuchet MS" pitchFamily="34" charset="0"/>
            </a:endParaRPr>
          </a:p>
        </p:txBody>
      </p:sp>
      <p:pic>
        <p:nvPicPr>
          <p:cNvPr id="11" name="Picture 10" descr="Z:\Users\Ryan\Manuscripts\Basal like breast cancer AAb screening\Files_archive 3\Figure Pool\Study Design\Study Design_v6_ceb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80973" y="1292893"/>
            <a:ext cx="5915581" cy="5196921"/>
          </a:xfrm>
          <a:prstGeom prst="rect">
            <a:avLst/>
          </a:prstGeom>
          <a:noFill/>
          <a:ln>
            <a:noFill/>
          </a:ln>
        </p:spPr>
      </p:pic>
    </p:spTree>
    <p:extLst>
      <p:ext uri="{BB962C8B-B14F-4D97-AF65-F5344CB8AC3E}">
        <p14:creationId xmlns:p14="http://schemas.microsoft.com/office/powerpoint/2010/main" val="3255826423"/>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8" name="Picture 4"/>
          <p:cNvPicPr>
            <a:picLocks noChangeAspect="1" noChangeArrowheads="1"/>
          </p:cNvPicPr>
          <p:nvPr/>
        </p:nvPicPr>
        <p:blipFill>
          <a:blip r:embed="rId2" cstate="print"/>
          <a:srcRect/>
          <a:stretch>
            <a:fillRect/>
          </a:stretch>
        </p:blipFill>
        <p:spPr bwMode="auto">
          <a:xfrm>
            <a:off x="0" y="673100"/>
            <a:ext cx="9144000" cy="5983514"/>
          </a:xfrm>
          <a:prstGeom prst="rect">
            <a:avLst/>
          </a:prstGeom>
          <a:noFill/>
          <a:ln w="9525">
            <a:noFill/>
            <a:miter lim="800000"/>
            <a:headEnd/>
            <a:tailEnd/>
          </a:ln>
        </p:spPr>
      </p:pic>
      <p:sp>
        <p:nvSpPr>
          <p:cNvPr id="5" name="TextBox 4"/>
          <p:cNvSpPr txBox="1"/>
          <p:nvPr/>
        </p:nvSpPr>
        <p:spPr>
          <a:xfrm>
            <a:off x="3581400" y="6567227"/>
            <a:ext cx="5741444" cy="369332"/>
          </a:xfrm>
          <a:prstGeom prst="rect">
            <a:avLst/>
          </a:prstGeom>
          <a:noFill/>
        </p:spPr>
        <p:txBody>
          <a:bodyPr wrap="none" rtlCol="0">
            <a:spAutoFit/>
          </a:bodyPr>
          <a:lstStyle/>
          <a:p>
            <a:r>
              <a:rPr lang="en-US" dirty="0">
                <a:solidFill>
                  <a:srgbClr val="FFFF00"/>
                </a:solidFill>
              </a:rPr>
              <a:t>Cancer </a:t>
            </a:r>
            <a:r>
              <a:rPr lang="en-US" dirty="0" err="1">
                <a:solidFill>
                  <a:srgbClr val="FFFF00"/>
                </a:solidFill>
              </a:rPr>
              <a:t>Epidemiol</a:t>
            </a:r>
            <a:r>
              <a:rPr lang="en-US" dirty="0">
                <a:solidFill>
                  <a:srgbClr val="FFFF00"/>
                </a:solidFill>
              </a:rPr>
              <a:t> Biomarkers Prev. 2015 Sep;24(9):1332-40</a:t>
            </a:r>
          </a:p>
        </p:txBody>
      </p:sp>
    </p:spTree>
    <p:extLst>
      <p:ext uri="{BB962C8B-B14F-4D97-AF65-F5344CB8AC3E}">
        <p14:creationId xmlns:p14="http://schemas.microsoft.com/office/powerpoint/2010/main" val="23866759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descr="100102_BellRockSedona_2240.jpg"/>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681404"/>
            <a:ext cx="9144000" cy="618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28600" y="877888"/>
            <a:ext cx="8289449" cy="646331"/>
          </a:xfrm>
          <a:prstGeom prst="rect">
            <a:avLst/>
          </a:prstGeom>
          <a:noFill/>
          <a:effectLst>
            <a:outerShdw blurRad="50800" dist="38100" dir="5400000" algn="t" rotWithShape="0">
              <a:srgbClr val="C00000">
                <a:alpha val="40000"/>
              </a:srgbClr>
            </a:outerShdw>
          </a:effectLst>
        </p:spPr>
        <p:txBody>
          <a:bodyPr wrap="none">
            <a:spAutoFit/>
          </a:bodyPr>
          <a:lstStyle/>
          <a:p>
            <a:pPr>
              <a:defRPr/>
            </a:pPr>
            <a:r>
              <a:rPr lang="en-US" sz="3600" b="1" i="1" dirty="0" smtClean="0">
                <a:solidFill>
                  <a:srgbClr val="FFC000"/>
                </a:solidFill>
                <a:effectLst>
                  <a:outerShdw blurRad="38100" dist="38100" dir="2700000" algn="tl">
                    <a:srgbClr val="000000">
                      <a:alpha val="43137"/>
                    </a:srgbClr>
                  </a:outerShdw>
                </a:effectLst>
                <a:latin typeface="Trebuchet MS" pitchFamily="34" charset="0"/>
              </a:rPr>
              <a:t>How will proteomics achieve impact?</a:t>
            </a:r>
            <a:endParaRPr lang="en-US" sz="3600" b="1" i="1" dirty="0">
              <a:solidFill>
                <a:srgbClr val="FFC000"/>
              </a:solidFill>
              <a:effectLst>
                <a:outerShdw blurRad="38100" dist="38100" dir="2700000" algn="tl">
                  <a:srgbClr val="000000">
                    <a:alpha val="43137"/>
                  </a:srgbClr>
                </a:outerShdw>
              </a:effectLst>
              <a:latin typeface="Trebuchet MS" pitchFamily="34" charset="0"/>
            </a:endParaRPr>
          </a:p>
        </p:txBody>
      </p:sp>
      <p:sp>
        <p:nvSpPr>
          <p:cNvPr id="5" name="Rectangle 3"/>
          <p:cNvSpPr txBox="1">
            <a:spLocks noChangeArrowheads="1"/>
          </p:cNvSpPr>
          <p:nvPr/>
        </p:nvSpPr>
        <p:spPr bwMode="auto">
          <a:xfrm>
            <a:off x="1371599" y="3733800"/>
            <a:ext cx="4822581" cy="2895600"/>
          </a:xfrm>
          <a:prstGeom prst="rect">
            <a:avLst/>
          </a:prstGeom>
          <a:ln>
            <a:miter lim="800000"/>
            <a:headEnd/>
            <a:tailEnd/>
          </a:ln>
        </p:spPr>
        <p:txBody>
          <a:bodyPr/>
          <a:lstStyle/>
          <a:p>
            <a:pPr eaLnBrk="1" hangingPunct="1">
              <a:spcBef>
                <a:spcPct val="20000"/>
              </a:spcBef>
              <a:defRPr/>
            </a:pPr>
            <a:r>
              <a:rPr lang="en-US" sz="3200" b="1" i="1" kern="0" dirty="0" smtClean="0">
                <a:solidFill>
                  <a:schemeClr val="bg1"/>
                </a:solidFill>
                <a:effectLst>
                  <a:outerShdw blurRad="38100" dist="38100" dir="2700000" algn="tl">
                    <a:srgbClr val="000000">
                      <a:alpha val="43137"/>
                    </a:srgbClr>
                  </a:outerShdw>
                </a:effectLst>
                <a:latin typeface="Trebuchet MS" pitchFamily="34" charset="0"/>
                <a:ea typeface="+mn-ea"/>
              </a:rPr>
              <a:t>By finding new</a:t>
            </a:r>
            <a:r>
              <a:rPr lang="en-US" sz="3200" b="1" i="1" kern="0" dirty="0" smtClean="0">
                <a:solidFill>
                  <a:schemeClr val="bg1"/>
                </a:solidFill>
                <a:effectLst>
                  <a:outerShdw blurRad="38100" dist="38100" dir="2700000" algn="tl">
                    <a:srgbClr val="000000">
                      <a:alpha val="43137"/>
                    </a:srgbClr>
                  </a:outerShdw>
                </a:effectLst>
                <a:latin typeface="Trebuchet MS" pitchFamily="34" charset="0"/>
                <a:ea typeface="+mn-ea"/>
                <a:sym typeface="Wingdings" panose="05000000000000000000" pitchFamily="2" charset="2"/>
              </a:rPr>
              <a:t></a:t>
            </a:r>
            <a:endParaRPr lang="en-US" sz="3200" b="1" i="1" kern="0" dirty="0" smtClean="0">
              <a:solidFill>
                <a:schemeClr val="bg1"/>
              </a:solidFill>
              <a:effectLst>
                <a:outerShdw blurRad="38100" dist="38100" dir="2700000" algn="tl">
                  <a:srgbClr val="000000">
                    <a:alpha val="43137"/>
                  </a:srgbClr>
                </a:outerShdw>
              </a:effectLst>
              <a:latin typeface="Trebuchet MS" pitchFamily="34" charset="0"/>
              <a:ea typeface="+mn-ea"/>
            </a:endParaRPr>
          </a:p>
          <a:p>
            <a:pPr lvl="1" eaLnBrk="1" hangingPunct="1">
              <a:spcBef>
                <a:spcPct val="20000"/>
              </a:spcBef>
              <a:defRPr/>
            </a:pPr>
            <a:r>
              <a:rPr lang="en-US" sz="3200" b="1" i="1" kern="0" dirty="0" smtClean="0">
                <a:solidFill>
                  <a:schemeClr val="bg1"/>
                </a:solidFill>
                <a:effectLst>
                  <a:outerShdw blurRad="38100" dist="38100" dir="2700000" algn="tl">
                    <a:srgbClr val="000000">
                      <a:alpha val="43137"/>
                    </a:srgbClr>
                  </a:outerShdw>
                </a:effectLst>
                <a:latin typeface="Trebuchet MS" pitchFamily="34" charset="0"/>
                <a:ea typeface="+mn-ea"/>
              </a:rPr>
              <a:t>Biological discoveries</a:t>
            </a:r>
            <a:endParaRPr lang="en-US" sz="3200" b="1" i="1" kern="0" dirty="0">
              <a:solidFill>
                <a:schemeClr val="bg1"/>
              </a:solidFill>
              <a:effectLst>
                <a:outerShdw blurRad="38100" dist="38100" dir="2700000" algn="tl">
                  <a:srgbClr val="000000">
                    <a:alpha val="43137"/>
                  </a:srgbClr>
                </a:outerShdw>
              </a:effectLst>
              <a:latin typeface="Trebuchet MS" pitchFamily="34" charset="0"/>
              <a:ea typeface="+mn-ea"/>
            </a:endParaRPr>
          </a:p>
          <a:p>
            <a:pPr lvl="1" eaLnBrk="1" hangingPunct="1">
              <a:spcBef>
                <a:spcPct val="20000"/>
              </a:spcBef>
              <a:defRPr/>
            </a:pPr>
            <a:r>
              <a:rPr lang="en-US" sz="3200" b="1" i="1" kern="0" dirty="0" smtClean="0">
                <a:solidFill>
                  <a:schemeClr val="bg1"/>
                </a:solidFill>
                <a:effectLst>
                  <a:outerShdw blurRad="38100" dist="38100" dir="2700000" algn="tl">
                    <a:srgbClr val="000000">
                      <a:alpha val="43137"/>
                    </a:srgbClr>
                  </a:outerShdw>
                </a:effectLst>
                <a:latin typeface="Trebuchet MS" pitchFamily="34" charset="0"/>
                <a:ea typeface="+mn-ea"/>
              </a:rPr>
              <a:t>Therapeutics </a:t>
            </a:r>
            <a:endParaRPr lang="en-US" sz="3200" b="1" i="1" kern="0" dirty="0">
              <a:solidFill>
                <a:schemeClr val="bg1"/>
              </a:solidFill>
              <a:effectLst>
                <a:outerShdw blurRad="38100" dist="38100" dir="2700000" algn="tl">
                  <a:srgbClr val="000000">
                    <a:alpha val="43137"/>
                  </a:srgbClr>
                </a:outerShdw>
              </a:effectLst>
              <a:latin typeface="Trebuchet MS" pitchFamily="34" charset="0"/>
              <a:ea typeface="+mn-ea"/>
            </a:endParaRPr>
          </a:p>
          <a:p>
            <a:pPr lvl="1" eaLnBrk="1" hangingPunct="1">
              <a:spcBef>
                <a:spcPct val="20000"/>
              </a:spcBef>
              <a:defRPr/>
            </a:pPr>
            <a:r>
              <a:rPr lang="en-US" sz="3200" b="1" i="1" kern="0" dirty="0" smtClean="0">
                <a:solidFill>
                  <a:schemeClr val="bg1"/>
                </a:solidFill>
                <a:effectLst>
                  <a:outerShdw blurRad="38100" dist="38100" dir="2700000" algn="tl">
                    <a:srgbClr val="000000">
                      <a:alpha val="43137"/>
                    </a:srgbClr>
                  </a:outerShdw>
                </a:effectLst>
                <a:latin typeface="Trebuchet MS" pitchFamily="34" charset="0"/>
                <a:ea typeface="+mn-ea"/>
              </a:rPr>
              <a:t>Diagnostics</a:t>
            </a:r>
            <a:endParaRPr lang="en-US" sz="3200" b="1" i="1" kern="0" dirty="0">
              <a:solidFill>
                <a:schemeClr val="bg1"/>
              </a:solidFill>
              <a:effectLst>
                <a:outerShdw blurRad="38100" dist="38100" dir="2700000" algn="tl">
                  <a:srgbClr val="000000">
                    <a:alpha val="43137"/>
                  </a:srgbClr>
                </a:outerShdw>
              </a:effectLst>
              <a:latin typeface="Trebuchet MS" pitchFamily="34" charset="0"/>
              <a:ea typeface="+mn-ea"/>
            </a:endParaRPr>
          </a:p>
          <a:p>
            <a:pPr eaLnBrk="1" hangingPunct="1">
              <a:spcBef>
                <a:spcPct val="20000"/>
              </a:spcBef>
              <a:defRPr/>
            </a:pPr>
            <a:r>
              <a:rPr lang="en-US" sz="3200" b="1" i="1" kern="0" dirty="0">
                <a:solidFill>
                  <a:schemeClr val="bg1"/>
                </a:solidFill>
                <a:effectLst>
                  <a:outerShdw blurRad="38100" dist="38100" dir="2700000" algn="tl">
                    <a:srgbClr val="000000">
                      <a:alpha val="43137"/>
                    </a:srgbClr>
                  </a:outerShdw>
                </a:effectLst>
                <a:latin typeface="Trebuchet MS" pitchFamily="34" charset="0"/>
                <a:ea typeface="+mn-ea"/>
              </a:rPr>
              <a:t/>
            </a:r>
            <a:br>
              <a:rPr lang="en-US" sz="3200" b="1" i="1" kern="0" dirty="0">
                <a:solidFill>
                  <a:schemeClr val="bg1"/>
                </a:solidFill>
                <a:effectLst>
                  <a:outerShdw blurRad="38100" dist="38100" dir="2700000" algn="tl">
                    <a:srgbClr val="000000">
                      <a:alpha val="43137"/>
                    </a:srgbClr>
                  </a:outerShdw>
                </a:effectLst>
                <a:latin typeface="Trebuchet MS" pitchFamily="34" charset="0"/>
                <a:ea typeface="+mn-ea"/>
              </a:rPr>
            </a:br>
            <a:r>
              <a:rPr lang="en-US" sz="3200" b="1" i="1" kern="0" dirty="0">
                <a:solidFill>
                  <a:schemeClr val="bg1"/>
                </a:solidFill>
                <a:effectLst>
                  <a:outerShdw blurRad="38100" dist="38100" dir="2700000" algn="tl">
                    <a:srgbClr val="000000">
                      <a:alpha val="43137"/>
                    </a:srgbClr>
                  </a:outerShdw>
                </a:effectLst>
                <a:latin typeface="Trebuchet MS" pitchFamily="34" charset="0"/>
                <a:ea typeface="+mn-ea"/>
              </a:rPr>
              <a:t/>
            </a:r>
            <a:br>
              <a:rPr lang="en-US" sz="3200" b="1" i="1" kern="0" dirty="0">
                <a:solidFill>
                  <a:schemeClr val="bg1"/>
                </a:solidFill>
                <a:effectLst>
                  <a:outerShdw blurRad="38100" dist="38100" dir="2700000" algn="tl">
                    <a:srgbClr val="000000">
                      <a:alpha val="43137"/>
                    </a:srgbClr>
                  </a:outerShdw>
                </a:effectLst>
                <a:latin typeface="Trebuchet MS" pitchFamily="34" charset="0"/>
                <a:ea typeface="+mn-ea"/>
              </a:rPr>
            </a:br>
            <a:endParaRPr lang="en-US" sz="3200" b="1" i="1" kern="0" dirty="0">
              <a:solidFill>
                <a:schemeClr val="bg1"/>
              </a:solidFill>
              <a:effectLst>
                <a:outerShdw blurRad="38100" dist="38100" dir="2700000" algn="tl">
                  <a:srgbClr val="000000">
                    <a:alpha val="43137"/>
                  </a:srgbClr>
                </a:outerShdw>
              </a:effectLst>
              <a:latin typeface="Trebuchet MS" pitchFamily="34" charset="0"/>
              <a:ea typeface="+mn-ea"/>
            </a:endParaRPr>
          </a:p>
        </p:txBody>
      </p:sp>
    </p:spTree>
    <p:extLst>
      <p:ext uri="{BB962C8B-B14F-4D97-AF65-F5344CB8AC3E}">
        <p14:creationId xmlns:p14="http://schemas.microsoft.com/office/powerpoint/2010/main" val="40496575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a:xfrm>
            <a:off x="123825" y="739775"/>
            <a:ext cx="8229600" cy="792163"/>
          </a:xfrm>
        </p:spPr>
        <p:txBody>
          <a:bodyPr/>
          <a:lstStyle/>
          <a:p>
            <a:pPr eaLnBrk="1" hangingPunct="1"/>
            <a:r>
              <a:rPr lang="en-US" altLang="en-US" sz="2400" b="1" i="1" dirty="0">
                <a:solidFill>
                  <a:srgbClr val="8D0528"/>
                </a:solidFill>
                <a:effectLst>
                  <a:outerShdw blurRad="38100" dist="38100" dir="2700000" algn="tl">
                    <a:srgbClr val="000000">
                      <a:alpha val="43137"/>
                    </a:srgbClr>
                  </a:outerShdw>
                </a:effectLst>
                <a:latin typeface="Trebuchet MS" panose="020B0603020202020204" pitchFamily="34" charset="0"/>
                <a:cs typeface="+mn-cs"/>
              </a:rPr>
              <a:t>A National Study for Blood Tests for TNBC cancers</a:t>
            </a:r>
          </a:p>
        </p:txBody>
      </p:sp>
      <p:pic>
        <p:nvPicPr>
          <p:cNvPr id="2969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8738" y="2205038"/>
            <a:ext cx="6067425" cy="3800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Arrow Connector 2"/>
          <p:cNvCxnSpPr/>
          <p:nvPr/>
        </p:nvCxnSpPr>
        <p:spPr>
          <a:xfrm>
            <a:off x="1260475" y="1830388"/>
            <a:ext cx="469900" cy="65881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9701" name="TextBox 3"/>
          <p:cNvSpPr txBox="1">
            <a:spLocks noChangeArrowheads="1"/>
          </p:cNvSpPr>
          <p:nvPr/>
        </p:nvSpPr>
        <p:spPr bwMode="auto">
          <a:xfrm>
            <a:off x="958850" y="1531938"/>
            <a:ext cx="8048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a:t>FHCRC</a:t>
            </a:r>
          </a:p>
        </p:txBody>
      </p:sp>
      <p:cxnSp>
        <p:nvCxnSpPr>
          <p:cNvPr id="13" name="Straight Arrow Connector 12"/>
          <p:cNvCxnSpPr/>
          <p:nvPr/>
        </p:nvCxnSpPr>
        <p:spPr>
          <a:xfrm flipV="1">
            <a:off x="1500188" y="4668838"/>
            <a:ext cx="982662" cy="33337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9703" name="TextBox 13"/>
          <p:cNvSpPr txBox="1">
            <a:spLocks noChangeArrowheads="1"/>
          </p:cNvSpPr>
          <p:nvPr/>
        </p:nvSpPr>
        <p:spPr bwMode="auto">
          <a:xfrm>
            <a:off x="311150" y="4818063"/>
            <a:ext cx="11890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a:t>ASU/Mayo</a:t>
            </a:r>
          </a:p>
        </p:txBody>
      </p:sp>
      <p:cxnSp>
        <p:nvCxnSpPr>
          <p:cNvPr id="15" name="Straight Arrow Connector 14"/>
          <p:cNvCxnSpPr>
            <a:stCxn id="29705" idx="1"/>
          </p:cNvCxnSpPr>
          <p:nvPr/>
        </p:nvCxnSpPr>
        <p:spPr>
          <a:xfrm flipH="1" flipV="1">
            <a:off x="6453188" y="4375150"/>
            <a:ext cx="539750" cy="13176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9705" name="TextBox 15"/>
          <p:cNvSpPr txBox="1">
            <a:spLocks noChangeArrowheads="1"/>
          </p:cNvSpPr>
          <p:nvPr/>
        </p:nvSpPr>
        <p:spPr bwMode="auto">
          <a:xfrm>
            <a:off x="6992938" y="4322763"/>
            <a:ext cx="7953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a:t>DUMC</a:t>
            </a:r>
          </a:p>
        </p:txBody>
      </p:sp>
      <p:cxnSp>
        <p:nvCxnSpPr>
          <p:cNvPr id="18" name="Straight Arrow Connector 17"/>
          <p:cNvCxnSpPr>
            <a:stCxn id="29707" idx="1"/>
          </p:cNvCxnSpPr>
          <p:nvPr/>
        </p:nvCxnSpPr>
        <p:spPr>
          <a:xfrm flipH="1" flipV="1">
            <a:off x="6691313" y="3565525"/>
            <a:ext cx="539750" cy="13176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9707" name="TextBox 18"/>
          <p:cNvSpPr txBox="1">
            <a:spLocks noChangeArrowheads="1"/>
          </p:cNvSpPr>
          <p:nvPr/>
        </p:nvSpPr>
        <p:spPr bwMode="auto">
          <a:xfrm>
            <a:off x="7231063" y="3513138"/>
            <a:ext cx="6588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a:t>FCCC</a:t>
            </a:r>
          </a:p>
        </p:txBody>
      </p:sp>
      <p:cxnSp>
        <p:nvCxnSpPr>
          <p:cNvPr id="20" name="Straight Arrow Connector 19"/>
          <p:cNvCxnSpPr>
            <a:stCxn id="29709" idx="1"/>
          </p:cNvCxnSpPr>
          <p:nvPr/>
        </p:nvCxnSpPr>
        <p:spPr>
          <a:xfrm flipH="1">
            <a:off x="1920875" y="1830388"/>
            <a:ext cx="682625" cy="65881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9709" name="TextBox 20"/>
          <p:cNvSpPr txBox="1">
            <a:spLocks noChangeArrowheads="1"/>
          </p:cNvSpPr>
          <p:nvPr/>
        </p:nvSpPr>
        <p:spPr bwMode="auto">
          <a:xfrm>
            <a:off x="2603500" y="1646238"/>
            <a:ext cx="7000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a:t>PNNL</a:t>
            </a:r>
          </a:p>
        </p:txBody>
      </p:sp>
      <p:cxnSp>
        <p:nvCxnSpPr>
          <p:cNvPr id="23" name="Straight Arrow Connector 22"/>
          <p:cNvCxnSpPr>
            <a:stCxn id="29711" idx="1"/>
          </p:cNvCxnSpPr>
          <p:nvPr/>
        </p:nvCxnSpPr>
        <p:spPr>
          <a:xfrm flipH="1" flipV="1">
            <a:off x="6605588" y="4005263"/>
            <a:ext cx="539750" cy="13176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9711" name="TextBox 23"/>
          <p:cNvSpPr txBox="1">
            <a:spLocks noChangeArrowheads="1"/>
          </p:cNvSpPr>
          <p:nvPr/>
        </p:nvSpPr>
        <p:spPr bwMode="auto">
          <a:xfrm>
            <a:off x="7145338" y="3952875"/>
            <a:ext cx="5159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a:t>NCI</a:t>
            </a:r>
          </a:p>
        </p:txBody>
      </p:sp>
      <p:cxnSp>
        <p:nvCxnSpPr>
          <p:cNvPr id="25" name="Straight Arrow Connector 24"/>
          <p:cNvCxnSpPr>
            <a:stCxn id="29713" idx="1"/>
          </p:cNvCxnSpPr>
          <p:nvPr/>
        </p:nvCxnSpPr>
        <p:spPr>
          <a:xfrm flipH="1" flipV="1">
            <a:off x="5311775" y="4506913"/>
            <a:ext cx="1554163" cy="36988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9713" name="TextBox 25"/>
          <p:cNvSpPr txBox="1">
            <a:spLocks noChangeArrowheads="1"/>
          </p:cNvSpPr>
          <p:nvPr/>
        </p:nvSpPr>
        <p:spPr bwMode="auto">
          <a:xfrm>
            <a:off x="6865938" y="4692650"/>
            <a:ext cx="11572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a:t>Vanderbilt</a:t>
            </a:r>
          </a:p>
        </p:txBody>
      </p:sp>
      <p:cxnSp>
        <p:nvCxnSpPr>
          <p:cNvPr id="28" name="Straight Arrow Connector 27"/>
          <p:cNvCxnSpPr>
            <a:stCxn id="29715" idx="1"/>
          </p:cNvCxnSpPr>
          <p:nvPr/>
        </p:nvCxnSpPr>
        <p:spPr>
          <a:xfrm flipH="1" flipV="1">
            <a:off x="6875463" y="3432175"/>
            <a:ext cx="1014412" cy="13335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9715" name="TextBox 28"/>
          <p:cNvSpPr txBox="1">
            <a:spLocks noChangeArrowheads="1"/>
          </p:cNvSpPr>
          <p:nvPr/>
        </p:nvSpPr>
        <p:spPr bwMode="auto">
          <a:xfrm>
            <a:off x="7889875" y="3379788"/>
            <a:ext cx="8461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a:t>MSKCC</a:t>
            </a:r>
          </a:p>
        </p:txBody>
      </p:sp>
      <p:cxnSp>
        <p:nvCxnSpPr>
          <p:cNvPr id="31" name="Straight Arrow Connector 30"/>
          <p:cNvCxnSpPr/>
          <p:nvPr/>
        </p:nvCxnSpPr>
        <p:spPr>
          <a:xfrm>
            <a:off x="1023938" y="3214688"/>
            <a:ext cx="468312" cy="65881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9717" name="TextBox 31"/>
          <p:cNvSpPr txBox="1">
            <a:spLocks noChangeArrowheads="1"/>
          </p:cNvSpPr>
          <p:nvPr/>
        </p:nvSpPr>
        <p:spPr bwMode="auto">
          <a:xfrm>
            <a:off x="523875" y="2916238"/>
            <a:ext cx="666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a:t>UCSF</a:t>
            </a:r>
          </a:p>
        </p:txBody>
      </p:sp>
      <p:sp>
        <p:nvSpPr>
          <p:cNvPr id="22" name="TextBox 5"/>
          <p:cNvSpPr txBox="1">
            <a:spLocks noChangeArrowheads="1"/>
          </p:cNvSpPr>
          <p:nvPr/>
        </p:nvSpPr>
        <p:spPr bwMode="auto">
          <a:xfrm>
            <a:off x="7233160" y="6179622"/>
            <a:ext cx="16806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spcBef>
                <a:spcPct val="0"/>
              </a:spcBef>
              <a:buFontTx/>
              <a:buNone/>
            </a:pPr>
            <a:r>
              <a:rPr lang="en-US" altLang="en-US" sz="1800" dirty="0" smtClean="0"/>
              <a:t>Karen Anderson</a:t>
            </a:r>
            <a:endParaRPr lang="en-US" altLang="en-US" sz="1800" dirty="0"/>
          </a:p>
        </p:txBody>
      </p:sp>
    </p:spTree>
    <p:extLst>
      <p:ext uri="{BB962C8B-B14F-4D97-AF65-F5344CB8AC3E}">
        <p14:creationId xmlns:p14="http://schemas.microsoft.com/office/powerpoint/2010/main" val="1265383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Box 7"/>
          <p:cNvSpPr txBox="1">
            <a:spLocks noChangeArrowheads="1"/>
          </p:cNvSpPr>
          <p:nvPr/>
        </p:nvSpPr>
        <p:spPr bwMode="auto">
          <a:xfrm>
            <a:off x="1148366" y="717878"/>
            <a:ext cx="667394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None/>
            </a:pPr>
            <a:r>
              <a:rPr lang="en-US" altLang="en-US" sz="2000" b="1" i="1" dirty="0">
                <a:solidFill>
                  <a:srgbClr val="8D0528"/>
                </a:solidFill>
                <a:effectLst>
                  <a:outerShdw blurRad="38100" dist="38100" dir="2700000" algn="tl">
                    <a:srgbClr val="000000">
                      <a:alpha val="43137"/>
                    </a:srgbClr>
                  </a:outerShdw>
                </a:effectLst>
                <a:latin typeface="Trebuchet MS" panose="020B0603020202020204" pitchFamily="34" charset="0"/>
              </a:rPr>
              <a:t>Biomarker Panel for Triple-Negative Breast Cancer</a:t>
            </a:r>
          </a:p>
          <a:p>
            <a:pPr algn="ctr" eaLnBrk="1" hangingPunct="1">
              <a:spcBef>
                <a:spcPct val="0"/>
              </a:spcBef>
              <a:buNone/>
            </a:pPr>
            <a:r>
              <a:rPr lang="en-US" altLang="en-US" sz="2000" b="1" i="1" dirty="0">
                <a:solidFill>
                  <a:srgbClr val="8D0528"/>
                </a:solidFill>
                <a:effectLst>
                  <a:outerShdw blurRad="38100" dist="38100" dir="2700000" algn="tl">
                    <a:srgbClr val="000000">
                      <a:alpha val="43137"/>
                    </a:srgbClr>
                  </a:outerShdw>
                </a:effectLst>
                <a:latin typeface="Trebuchet MS" panose="020B0603020202020204" pitchFamily="34" charset="0"/>
              </a:rPr>
              <a:t>	Autoantibodies to p53, CTAG1A, </a:t>
            </a:r>
            <a:r>
              <a:rPr lang="en-US" altLang="en-US" sz="2000" b="1" i="1" dirty="0" smtClean="0">
                <a:solidFill>
                  <a:srgbClr val="8D0528"/>
                </a:solidFill>
                <a:effectLst>
                  <a:outerShdw blurRad="38100" dist="38100" dir="2700000" algn="tl">
                    <a:srgbClr val="000000">
                      <a:alpha val="43137"/>
                    </a:srgbClr>
                  </a:outerShdw>
                </a:effectLst>
                <a:latin typeface="Trebuchet MS" panose="020B0603020202020204" pitchFamily="34" charset="0"/>
              </a:rPr>
              <a:t>CTAG2 </a:t>
            </a:r>
            <a:r>
              <a:rPr lang="en-US" altLang="en-US" sz="2000" b="1" i="1" dirty="0">
                <a:solidFill>
                  <a:srgbClr val="8D0528"/>
                </a:solidFill>
                <a:effectLst>
                  <a:outerShdw blurRad="38100" dist="38100" dir="2700000" algn="tl">
                    <a:srgbClr val="000000">
                      <a:alpha val="43137"/>
                    </a:srgbClr>
                  </a:outerShdw>
                </a:effectLst>
                <a:latin typeface="Trebuchet MS" panose="020B0603020202020204" pitchFamily="34" charset="0"/>
              </a:rPr>
              <a:t>with CA 125</a:t>
            </a:r>
          </a:p>
        </p:txBody>
      </p:sp>
      <p:pic>
        <p:nvPicPr>
          <p:cNvPr id="3174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4038" y="2836863"/>
            <a:ext cx="5000625" cy="313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e 1"/>
          <p:cNvGraphicFramePr>
            <a:graphicFrameLocks noGrp="1"/>
          </p:cNvGraphicFramePr>
          <p:nvPr/>
        </p:nvGraphicFramePr>
        <p:xfrm>
          <a:off x="1273175" y="1570038"/>
          <a:ext cx="5983288" cy="1079500"/>
        </p:xfrm>
        <a:graphic>
          <a:graphicData uri="http://schemas.openxmlformats.org/drawingml/2006/table">
            <a:tbl>
              <a:tblPr/>
              <a:tblGrid>
                <a:gridCol w="1631950">
                  <a:extLst>
                    <a:ext uri="{9D8B030D-6E8A-4147-A177-3AD203B41FA5}">
                      <a16:colId xmlns:a16="http://schemas.microsoft.com/office/drawing/2014/main" xmlns="" val="20000"/>
                    </a:ext>
                  </a:extLst>
                </a:gridCol>
                <a:gridCol w="979488">
                  <a:extLst>
                    <a:ext uri="{9D8B030D-6E8A-4147-A177-3AD203B41FA5}">
                      <a16:colId xmlns:a16="http://schemas.microsoft.com/office/drawing/2014/main" xmlns="" val="20001"/>
                    </a:ext>
                  </a:extLst>
                </a:gridCol>
                <a:gridCol w="676275">
                  <a:extLst>
                    <a:ext uri="{9D8B030D-6E8A-4147-A177-3AD203B41FA5}">
                      <a16:colId xmlns:a16="http://schemas.microsoft.com/office/drawing/2014/main" xmlns="" val="20002"/>
                    </a:ext>
                  </a:extLst>
                </a:gridCol>
                <a:gridCol w="908050">
                  <a:extLst>
                    <a:ext uri="{9D8B030D-6E8A-4147-A177-3AD203B41FA5}">
                      <a16:colId xmlns:a16="http://schemas.microsoft.com/office/drawing/2014/main" xmlns="" val="20003"/>
                    </a:ext>
                  </a:extLst>
                </a:gridCol>
                <a:gridCol w="525462">
                  <a:extLst>
                    <a:ext uri="{9D8B030D-6E8A-4147-A177-3AD203B41FA5}">
                      <a16:colId xmlns:a16="http://schemas.microsoft.com/office/drawing/2014/main" xmlns="" val="20004"/>
                    </a:ext>
                  </a:extLst>
                </a:gridCol>
                <a:gridCol w="679450">
                  <a:extLst>
                    <a:ext uri="{9D8B030D-6E8A-4147-A177-3AD203B41FA5}">
                      <a16:colId xmlns:a16="http://schemas.microsoft.com/office/drawing/2014/main" xmlns="" val="20005"/>
                    </a:ext>
                  </a:extLst>
                </a:gridCol>
                <a:gridCol w="582613">
                  <a:extLst>
                    <a:ext uri="{9D8B030D-6E8A-4147-A177-3AD203B41FA5}">
                      <a16:colId xmlns:a16="http://schemas.microsoft.com/office/drawing/2014/main" xmlns="" val="20006"/>
                    </a:ext>
                  </a:extLst>
                </a:gridCol>
              </a:tblGrid>
              <a:tr h="243984">
                <a:tc>
                  <a:txBody>
                    <a:bodyPr/>
                    <a:lstStyle>
                      <a:lvl1pPr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rgbClr val="000000"/>
                          </a:solidFill>
                          <a:effectLst/>
                          <a:latin typeface="Calibri" pitchFamily="34" charset="0"/>
                          <a:ea typeface="MS PGothic" pitchFamily="34" charset="-128"/>
                        </a:rPr>
                        <a:t> </a:t>
                      </a:r>
                      <a:endParaRPr kumimoji="0" lang="en-US" altLang="en-US" sz="1400" b="0" i="0" u="none" strike="noStrike" cap="none" normalizeH="0" baseline="0" dirty="0" smtClean="0">
                        <a:ln>
                          <a:noFill/>
                        </a:ln>
                        <a:solidFill>
                          <a:srgbClr val="000000"/>
                        </a:solidFill>
                        <a:effectLst/>
                        <a:latin typeface="Times New Roman" pitchFamily="18" charset="0"/>
                        <a:ea typeface="MS PGothic" pitchFamily="34" charset="-128"/>
                        <a:cs typeface="Times New Roman"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marL="73025"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73025" marR="0" lvl="0" indent="0" algn="l" defTabSz="4572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Calibri" pitchFamily="34" charset="0"/>
                          <a:ea typeface="MS PGothic" pitchFamily="34" charset="-128"/>
                        </a:rPr>
                        <a:t>ROC (0.05)</a:t>
                      </a:r>
                      <a:endParaRPr kumimoji="0" lang="en-US" altLang="en-US" sz="1400" b="0" i="0" u="none" strike="noStrike" cap="none" normalizeH="0" baseline="0" smtClean="0">
                        <a:ln>
                          <a:noFill/>
                        </a:ln>
                        <a:solidFill>
                          <a:srgbClr val="000000"/>
                        </a:solidFill>
                        <a:effectLst/>
                        <a:latin typeface="Times New Roman" pitchFamily="18" charset="0"/>
                        <a:ea typeface="MS PGothic" pitchFamily="34" charset="-128"/>
                        <a:cs typeface="Times New Roman"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marL="73025"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73025" marR="0" lvl="0" indent="0" algn="l" defTabSz="4572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Calibri" pitchFamily="34" charset="0"/>
                          <a:ea typeface="MS PGothic" pitchFamily="34" charset="-128"/>
                        </a:rPr>
                        <a:t>p-value</a:t>
                      </a:r>
                      <a:endParaRPr kumimoji="0" lang="en-US" altLang="en-US" sz="1400" b="0" i="0" u="none" strike="noStrike" cap="none" normalizeH="0" baseline="0" smtClean="0">
                        <a:ln>
                          <a:noFill/>
                        </a:ln>
                        <a:solidFill>
                          <a:srgbClr val="000000"/>
                        </a:solidFill>
                        <a:effectLst/>
                        <a:latin typeface="Times New Roman" pitchFamily="18" charset="0"/>
                        <a:ea typeface="MS PGothic" pitchFamily="34" charset="-128"/>
                        <a:cs typeface="Times New Roman"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marL="158750"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158750" marR="0" lvl="0" indent="0" algn="l" defTabSz="4572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Calibri" pitchFamily="34" charset="0"/>
                          <a:ea typeface="MS PGothic" pitchFamily="34" charset="-128"/>
                        </a:rPr>
                        <a:t>95% CI</a:t>
                      </a:r>
                      <a:endParaRPr kumimoji="0" lang="en-US" altLang="en-US" sz="1400" b="0" i="0" u="none" strike="noStrike" cap="none" normalizeH="0" baseline="0" smtClean="0">
                        <a:ln>
                          <a:noFill/>
                        </a:ln>
                        <a:solidFill>
                          <a:srgbClr val="000000"/>
                        </a:solidFill>
                        <a:effectLst/>
                        <a:latin typeface="Times New Roman" pitchFamily="18" charset="0"/>
                        <a:ea typeface="MS PGothic" pitchFamily="34" charset="-128"/>
                        <a:cs typeface="Times New Roman"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marL="69850"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69850" marR="0" lvl="0" indent="0" algn="l" defTabSz="4572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Calibri" pitchFamily="34" charset="0"/>
                          <a:ea typeface="MS PGothic" pitchFamily="34" charset="-128"/>
                        </a:rPr>
                        <a:t>AUC</a:t>
                      </a:r>
                      <a:endParaRPr kumimoji="0" lang="en-US" altLang="en-US" sz="1400" b="0" i="0" u="none" strike="noStrike" cap="none" normalizeH="0" baseline="0" smtClean="0">
                        <a:ln>
                          <a:noFill/>
                        </a:ln>
                        <a:solidFill>
                          <a:srgbClr val="000000"/>
                        </a:solidFill>
                        <a:effectLst/>
                        <a:latin typeface="Times New Roman" pitchFamily="18" charset="0"/>
                        <a:ea typeface="MS PGothic" pitchFamily="34" charset="-128"/>
                        <a:cs typeface="Times New Roman"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marL="73025"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73025" marR="0" lvl="0" indent="0" algn="l" defTabSz="4572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Calibri" pitchFamily="34" charset="0"/>
                          <a:ea typeface="MS PGothic" pitchFamily="34" charset="-128"/>
                        </a:rPr>
                        <a:t>p-value</a:t>
                      </a:r>
                      <a:endParaRPr kumimoji="0" lang="en-US" altLang="en-US" sz="1400" b="0" i="0" u="none" strike="noStrike" cap="none" normalizeH="0" baseline="0" smtClean="0">
                        <a:ln>
                          <a:noFill/>
                        </a:ln>
                        <a:solidFill>
                          <a:srgbClr val="000000"/>
                        </a:solidFill>
                        <a:effectLst/>
                        <a:latin typeface="Times New Roman" pitchFamily="18" charset="0"/>
                        <a:ea typeface="MS PGothic" pitchFamily="34" charset="-128"/>
                        <a:cs typeface="Times New Roman"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marL="85725"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85725" marR="0" lvl="0" indent="0" algn="l" defTabSz="4572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Calibri" pitchFamily="34" charset="0"/>
                          <a:ea typeface="MS PGothic" pitchFamily="34" charset="-128"/>
                        </a:rPr>
                        <a:t>t-test</a:t>
                      </a:r>
                      <a:endParaRPr kumimoji="0" lang="en-US" altLang="en-US" sz="1400" b="0" i="0" u="none" strike="noStrike" cap="none" normalizeH="0" baseline="0" smtClean="0">
                        <a:ln>
                          <a:noFill/>
                        </a:ln>
                        <a:solidFill>
                          <a:srgbClr val="000000"/>
                        </a:solidFill>
                        <a:effectLst/>
                        <a:latin typeface="Times New Roman" pitchFamily="18" charset="0"/>
                        <a:ea typeface="MS PGothic" pitchFamily="34" charset="-128"/>
                        <a:cs typeface="Times New Roman"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xmlns="" val="10000"/>
                  </a:ext>
                </a:extLst>
              </a:tr>
              <a:tr h="835516">
                <a:tc>
                  <a:txBody>
                    <a:bodyPr/>
                    <a:lstStyle>
                      <a:lvl1pPr marL="73025"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73025" marR="0" lvl="0" indent="0" algn="l" defTabSz="4572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pitchFamily="34" charset="0"/>
                          <a:ea typeface="MS PGothic" pitchFamily="34" charset="-128"/>
                        </a:rPr>
                        <a:t>TP53</a:t>
                      </a:r>
                      <a:endParaRPr kumimoji="0" lang="en-US" altLang="en-US" sz="1400" b="0" i="0" u="none" strike="noStrike" cap="none" normalizeH="0" baseline="0" dirty="0" smtClean="0">
                        <a:ln>
                          <a:noFill/>
                        </a:ln>
                        <a:solidFill>
                          <a:srgbClr val="000000"/>
                        </a:solidFill>
                        <a:effectLst/>
                        <a:latin typeface="Calibri" pitchFamily="34" charset="0"/>
                        <a:ea typeface="MS PGothic" pitchFamily="34" charset="-128"/>
                      </a:endParaRPr>
                    </a:p>
                    <a:p>
                      <a:pPr marL="73025" marR="0" lvl="0" indent="0" algn="l" defTabSz="457200" rtl="0" eaLnBrk="1" fontAlgn="base" latinLnBrk="0" hangingPunct="1">
                        <a:lnSpc>
                          <a:spcPct val="100000"/>
                        </a:lnSpc>
                        <a:spcBef>
                          <a:spcPts val="25"/>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pitchFamily="34" charset="0"/>
                          <a:ea typeface="MS PGothic" pitchFamily="34" charset="-128"/>
                        </a:rPr>
                        <a:t>CTAG1A </a:t>
                      </a:r>
                    </a:p>
                    <a:p>
                      <a:pPr marL="73025" marR="0" lvl="0" indent="0" algn="l" defTabSz="457200" rtl="0" eaLnBrk="1" fontAlgn="base" latinLnBrk="0" hangingPunct="1">
                        <a:lnSpc>
                          <a:spcPct val="100000"/>
                        </a:lnSpc>
                        <a:spcBef>
                          <a:spcPts val="25"/>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Calibri" pitchFamily="34" charset="0"/>
                          <a:ea typeface="MS PGothic" pitchFamily="34" charset="-128"/>
                        </a:rPr>
                        <a:t>CTAG2</a:t>
                      </a:r>
                      <a:endParaRPr kumimoji="0" lang="en-US" altLang="en-US" sz="1400" b="0" i="0" u="none" strike="noStrike" cap="none" normalizeH="0" baseline="0" dirty="0" smtClean="0">
                        <a:ln>
                          <a:noFill/>
                        </a:ln>
                        <a:solidFill>
                          <a:srgbClr val="000000"/>
                        </a:solidFill>
                        <a:effectLst/>
                        <a:latin typeface="Calibri" pitchFamily="34" charset="0"/>
                        <a:ea typeface="MS PGothic" pitchFamily="34" charset="-128"/>
                      </a:endParaRPr>
                    </a:p>
                    <a:p>
                      <a:pPr marL="73025" marR="0" lvl="0" indent="0" algn="l" defTabSz="4572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err="1" smtClean="0">
                          <a:ln>
                            <a:noFill/>
                          </a:ln>
                          <a:solidFill>
                            <a:srgbClr val="000000"/>
                          </a:solidFill>
                          <a:effectLst/>
                          <a:latin typeface="Calibri" pitchFamily="34" charset="0"/>
                          <a:ea typeface="MS PGothic" pitchFamily="34" charset="-128"/>
                        </a:rPr>
                        <a:t>PRoBE</a:t>
                      </a:r>
                      <a:r>
                        <a:rPr kumimoji="0" lang="en-US" altLang="en-US" sz="1100" b="0" i="0" u="none" strike="noStrike" cap="none" normalizeH="0" baseline="0" dirty="0" smtClean="0">
                          <a:ln>
                            <a:noFill/>
                          </a:ln>
                          <a:solidFill>
                            <a:srgbClr val="000000"/>
                          </a:solidFill>
                          <a:effectLst/>
                          <a:latin typeface="Calibri" pitchFamily="34" charset="0"/>
                          <a:ea typeface="MS PGothic" pitchFamily="34" charset="-128"/>
                        </a:rPr>
                        <a:t> Combination</a:t>
                      </a:r>
                      <a:endParaRPr kumimoji="0" lang="en-US" altLang="en-US" sz="1400" b="0" i="0" u="none" strike="noStrike" cap="none" normalizeH="0" baseline="0" dirty="0" smtClean="0">
                        <a:ln>
                          <a:noFill/>
                        </a:ln>
                        <a:solidFill>
                          <a:srgbClr val="000000"/>
                        </a:solidFill>
                        <a:effectLst/>
                        <a:latin typeface="Times New Roman" pitchFamily="18" charset="0"/>
                        <a:ea typeface="MS PGothic" pitchFamily="34" charset="-128"/>
                        <a:cs typeface="Times New Roman"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marL="257175"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257175" marR="0" lvl="0" indent="0" algn="ctr" defTabSz="4572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Calibri" pitchFamily="34" charset="0"/>
                          <a:ea typeface="MS PGothic" pitchFamily="34" charset="-128"/>
                        </a:rPr>
                        <a:t>.133</a:t>
                      </a:r>
                      <a:endParaRPr kumimoji="0" lang="en-US" altLang="en-US" sz="1400" b="0" i="0" u="none" strike="noStrike" cap="none" normalizeH="0" baseline="0" smtClean="0">
                        <a:ln>
                          <a:noFill/>
                        </a:ln>
                        <a:solidFill>
                          <a:srgbClr val="000000"/>
                        </a:solidFill>
                        <a:effectLst/>
                        <a:latin typeface="Calibri" pitchFamily="34" charset="0"/>
                        <a:ea typeface="MS PGothic" pitchFamily="34" charset="-128"/>
                      </a:endParaRPr>
                    </a:p>
                    <a:p>
                      <a:pPr marL="257175" marR="0" lvl="0" indent="0" algn="ctr" defTabSz="457200" rtl="0" eaLnBrk="1" fontAlgn="base" latinLnBrk="0" hangingPunct="1">
                        <a:lnSpc>
                          <a:spcPct val="100000"/>
                        </a:lnSpc>
                        <a:spcBef>
                          <a:spcPts val="25"/>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Calibri" pitchFamily="34" charset="0"/>
                          <a:ea typeface="MS PGothic" pitchFamily="34" charset="-128"/>
                        </a:rPr>
                        <a:t>.117</a:t>
                      </a:r>
                      <a:endParaRPr kumimoji="0" lang="en-US" altLang="en-US" sz="1400" b="0" i="0" u="none" strike="noStrike" cap="none" normalizeH="0" baseline="0" smtClean="0">
                        <a:ln>
                          <a:noFill/>
                        </a:ln>
                        <a:solidFill>
                          <a:srgbClr val="000000"/>
                        </a:solidFill>
                        <a:effectLst/>
                        <a:latin typeface="Calibri" pitchFamily="34" charset="0"/>
                        <a:ea typeface="MS PGothic" pitchFamily="34" charset="-128"/>
                      </a:endParaRPr>
                    </a:p>
                    <a:p>
                      <a:pPr marL="257175" marR="0" lvl="0" indent="0" algn="ctr" defTabSz="457200" rtl="0" eaLnBrk="1" fontAlgn="base" latinLnBrk="0" hangingPunct="1">
                        <a:lnSpc>
                          <a:spcPct val="100000"/>
                        </a:lnSpc>
                        <a:spcBef>
                          <a:spcPts val="5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Calibri" pitchFamily="34" charset="0"/>
                          <a:ea typeface="MS PGothic" pitchFamily="34" charset="-128"/>
                        </a:rPr>
                        <a:t>.233</a:t>
                      </a:r>
                      <a:endParaRPr kumimoji="0" lang="en-US" altLang="en-US" sz="1400" b="0" i="0" u="none" strike="noStrike" cap="none" normalizeH="0" baseline="0" smtClean="0">
                        <a:ln>
                          <a:noFill/>
                        </a:ln>
                        <a:solidFill>
                          <a:srgbClr val="000000"/>
                        </a:solidFill>
                        <a:effectLst/>
                        <a:latin typeface="Calibri" pitchFamily="34" charset="0"/>
                        <a:ea typeface="MS PGothic" pitchFamily="34" charset="-128"/>
                      </a:endParaRPr>
                    </a:p>
                    <a:p>
                      <a:pPr marL="257175" marR="0" lvl="0" indent="0" algn="ctr" defTabSz="457200" rtl="0" eaLnBrk="1" fontAlgn="base" latinLnBrk="0" hangingPunct="1">
                        <a:lnSpc>
                          <a:spcPct val="100000"/>
                        </a:lnSpc>
                        <a:spcBef>
                          <a:spcPts val="5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Calibri" pitchFamily="34" charset="0"/>
                          <a:ea typeface="MS PGothic" pitchFamily="34" charset="-128"/>
                        </a:rPr>
                        <a:t>.217</a:t>
                      </a:r>
                      <a:endParaRPr kumimoji="0" lang="en-US" altLang="en-US" sz="1400" b="0" i="0" u="none" strike="noStrike" cap="none" normalizeH="0" baseline="0" smtClean="0">
                        <a:ln>
                          <a:noFill/>
                        </a:ln>
                        <a:solidFill>
                          <a:srgbClr val="000000"/>
                        </a:solidFill>
                        <a:effectLst/>
                        <a:latin typeface="Times New Roman" pitchFamily="18" charset="0"/>
                        <a:ea typeface="MS PGothic" pitchFamily="34" charset="-128"/>
                        <a:cs typeface="Times New Roman"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marL="158750"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158750" marR="0" lvl="0" indent="0" algn="l" defTabSz="4572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Calibri" pitchFamily="34" charset="0"/>
                          <a:ea typeface="MS PGothic" pitchFamily="34" charset="-128"/>
                        </a:rPr>
                        <a:t>.073</a:t>
                      </a:r>
                      <a:endParaRPr kumimoji="0" lang="en-US" altLang="en-US" sz="1400" b="0" i="0" u="none" strike="noStrike" cap="none" normalizeH="0" baseline="0" smtClean="0">
                        <a:ln>
                          <a:noFill/>
                        </a:ln>
                        <a:solidFill>
                          <a:srgbClr val="000000"/>
                        </a:solidFill>
                        <a:effectLst/>
                        <a:latin typeface="Calibri" pitchFamily="34" charset="0"/>
                        <a:ea typeface="MS PGothic" pitchFamily="34" charset="-128"/>
                      </a:endParaRPr>
                    </a:p>
                    <a:p>
                      <a:pPr marL="158750" marR="0" lvl="0" indent="0" algn="l" defTabSz="457200" rtl="0" eaLnBrk="1" fontAlgn="base" latinLnBrk="0" hangingPunct="1">
                        <a:lnSpc>
                          <a:spcPct val="100000"/>
                        </a:lnSpc>
                        <a:spcBef>
                          <a:spcPts val="25"/>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Calibri" pitchFamily="34" charset="0"/>
                          <a:ea typeface="MS PGothic" pitchFamily="34" charset="-128"/>
                        </a:rPr>
                        <a:t>.159</a:t>
                      </a:r>
                      <a:endParaRPr kumimoji="0" lang="en-US" altLang="en-US" sz="1400" b="0" i="0" u="none" strike="noStrike" cap="none" normalizeH="0" baseline="0" smtClean="0">
                        <a:ln>
                          <a:noFill/>
                        </a:ln>
                        <a:solidFill>
                          <a:srgbClr val="000000"/>
                        </a:solidFill>
                        <a:effectLst/>
                        <a:latin typeface="Calibri" pitchFamily="34" charset="0"/>
                        <a:ea typeface="MS PGothic" pitchFamily="34" charset="-128"/>
                      </a:endParaRPr>
                    </a:p>
                    <a:p>
                      <a:pPr marL="158750" marR="0" lvl="0" indent="0" algn="l" defTabSz="457200" rtl="0" eaLnBrk="1" fontAlgn="base" latinLnBrk="0" hangingPunct="1">
                        <a:lnSpc>
                          <a:spcPct val="100000"/>
                        </a:lnSpc>
                        <a:spcBef>
                          <a:spcPts val="5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Calibri" pitchFamily="34" charset="0"/>
                          <a:ea typeface="MS PGothic" pitchFamily="34" charset="-128"/>
                        </a:rPr>
                        <a:t>.001</a:t>
                      </a:r>
                      <a:endParaRPr kumimoji="0" lang="en-US" altLang="en-US" sz="1400" b="0" i="0" u="none" strike="noStrike" cap="none" normalizeH="0" baseline="0" smtClean="0">
                        <a:ln>
                          <a:noFill/>
                        </a:ln>
                        <a:solidFill>
                          <a:srgbClr val="000000"/>
                        </a:solidFill>
                        <a:effectLst/>
                        <a:latin typeface="Calibri" pitchFamily="34" charset="0"/>
                        <a:ea typeface="MS PGothic" pitchFamily="34" charset="-128"/>
                      </a:endParaRPr>
                    </a:p>
                    <a:p>
                      <a:pPr marL="158750" marR="0" lvl="0" indent="0" algn="l" defTabSz="457200" rtl="0" eaLnBrk="1" fontAlgn="base" latinLnBrk="0" hangingPunct="1">
                        <a:lnSpc>
                          <a:spcPct val="100000"/>
                        </a:lnSpc>
                        <a:spcBef>
                          <a:spcPts val="5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Calibri" pitchFamily="34" charset="0"/>
                          <a:ea typeface="MS PGothic" pitchFamily="34" charset="-128"/>
                        </a:rPr>
                        <a:t>.004</a:t>
                      </a:r>
                      <a:endParaRPr kumimoji="0" lang="en-US" altLang="en-US" sz="1400" b="0" i="0" u="none" strike="noStrike" cap="none" normalizeH="0" baseline="0" smtClean="0">
                        <a:ln>
                          <a:noFill/>
                        </a:ln>
                        <a:solidFill>
                          <a:srgbClr val="000000"/>
                        </a:solidFill>
                        <a:effectLst/>
                        <a:latin typeface="Times New Roman" pitchFamily="18" charset="0"/>
                        <a:ea typeface="MS PGothic" pitchFamily="34" charset="-128"/>
                        <a:cs typeface="Times New Roman"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marL="73025"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73025" marR="0" lvl="0" indent="0" algn="just" defTabSz="4572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Calibri" pitchFamily="34" charset="0"/>
                          <a:ea typeface="MS PGothic" pitchFamily="34" charset="-128"/>
                        </a:rPr>
                        <a:t>(0.05,0.22)</a:t>
                      </a:r>
                      <a:endParaRPr kumimoji="0" lang="en-US" altLang="en-US" sz="1400" b="0" i="0" u="none" strike="noStrike" cap="none" normalizeH="0" baseline="0" smtClean="0">
                        <a:ln>
                          <a:noFill/>
                        </a:ln>
                        <a:solidFill>
                          <a:srgbClr val="000000"/>
                        </a:solidFill>
                        <a:effectLst/>
                        <a:latin typeface="Calibri" pitchFamily="34" charset="0"/>
                        <a:ea typeface="MS PGothic" pitchFamily="34" charset="-128"/>
                      </a:endParaRPr>
                    </a:p>
                    <a:p>
                      <a:pPr marL="73025" marR="0" lvl="0" indent="0" algn="just" defTabSz="457200" rtl="0" eaLnBrk="1" fontAlgn="base" latinLnBrk="0" hangingPunct="1">
                        <a:lnSpc>
                          <a:spcPct val="100000"/>
                        </a:lnSpc>
                        <a:spcBef>
                          <a:spcPts val="25"/>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Calibri" pitchFamily="34" charset="0"/>
                          <a:ea typeface="MS PGothic" pitchFamily="34" charset="-128"/>
                        </a:rPr>
                        <a:t>(0.05,0.23) (0.12,0.33) (0.10,0.33)</a:t>
                      </a:r>
                      <a:endParaRPr kumimoji="0" lang="en-US" altLang="en-US" sz="1400" b="0" i="0" u="none" strike="noStrike" cap="none" normalizeH="0" baseline="0" smtClean="0">
                        <a:ln>
                          <a:noFill/>
                        </a:ln>
                        <a:solidFill>
                          <a:srgbClr val="000000"/>
                        </a:solidFill>
                        <a:effectLst/>
                        <a:latin typeface="Times New Roman" pitchFamily="18" charset="0"/>
                        <a:ea typeface="MS PGothic" pitchFamily="34" charset="-128"/>
                        <a:cs typeface="Times New Roman"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marL="127000"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127000" marR="0" lvl="0" indent="0" algn="l" defTabSz="4572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Calibri" pitchFamily="34" charset="0"/>
                          <a:ea typeface="MS PGothic" pitchFamily="34" charset="-128"/>
                        </a:rPr>
                        <a:t>.51</a:t>
                      </a:r>
                      <a:endParaRPr kumimoji="0" lang="en-US" altLang="en-US" sz="1400" b="0" i="0" u="none" strike="noStrike" cap="none" normalizeH="0" baseline="0" smtClean="0">
                        <a:ln>
                          <a:noFill/>
                        </a:ln>
                        <a:solidFill>
                          <a:srgbClr val="000000"/>
                        </a:solidFill>
                        <a:effectLst/>
                        <a:latin typeface="Calibri" pitchFamily="34" charset="0"/>
                        <a:ea typeface="MS PGothic" pitchFamily="34" charset="-128"/>
                      </a:endParaRPr>
                    </a:p>
                    <a:p>
                      <a:pPr marL="127000" marR="0" lvl="0" indent="0" algn="l" defTabSz="457200" rtl="0" eaLnBrk="1" fontAlgn="base" latinLnBrk="0" hangingPunct="1">
                        <a:lnSpc>
                          <a:spcPct val="100000"/>
                        </a:lnSpc>
                        <a:spcBef>
                          <a:spcPts val="25"/>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Calibri" pitchFamily="34" charset="0"/>
                          <a:ea typeface="MS PGothic" pitchFamily="34" charset="-128"/>
                        </a:rPr>
                        <a:t>.54</a:t>
                      </a:r>
                      <a:endParaRPr kumimoji="0" lang="en-US" altLang="en-US" sz="1400" b="0" i="0" u="none" strike="noStrike" cap="none" normalizeH="0" baseline="0" smtClean="0">
                        <a:ln>
                          <a:noFill/>
                        </a:ln>
                        <a:solidFill>
                          <a:srgbClr val="000000"/>
                        </a:solidFill>
                        <a:effectLst/>
                        <a:latin typeface="Calibri" pitchFamily="34" charset="0"/>
                        <a:ea typeface="MS PGothic" pitchFamily="34" charset="-128"/>
                      </a:endParaRPr>
                    </a:p>
                    <a:p>
                      <a:pPr marL="127000" marR="0" lvl="0" indent="0" algn="l" defTabSz="457200" rtl="0" eaLnBrk="1" fontAlgn="base" latinLnBrk="0" hangingPunct="1">
                        <a:lnSpc>
                          <a:spcPct val="100000"/>
                        </a:lnSpc>
                        <a:spcBef>
                          <a:spcPts val="5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Calibri" pitchFamily="34" charset="0"/>
                          <a:ea typeface="MS PGothic" pitchFamily="34" charset="-128"/>
                        </a:rPr>
                        <a:t>.56</a:t>
                      </a:r>
                      <a:endParaRPr kumimoji="0" lang="en-US" altLang="en-US" sz="1400" b="0" i="0" u="none" strike="noStrike" cap="none" normalizeH="0" baseline="0" smtClean="0">
                        <a:ln>
                          <a:noFill/>
                        </a:ln>
                        <a:solidFill>
                          <a:srgbClr val="000000"/>
                        </a:solidFill>
                        <a:effectLst/>
                        <a:latin typeface="Calibri" pitchFamily="34" charset="0"/>
                        <a:ea typeface="MS PGothic" pitchFamily="34" charset="-128"/>
                      </a:endParaRPr>
                    </a:p>
                    <a:p>
                      <a:pPr marL="127000" marR="0" lvl="0" indent="0" algn="l" defTabSz="457200" rtl="0" eaLnBrk="1" fontAlgn="base" latinLnBrk="0" hangingPunct="1">
                        <a:lnSpc>
                          <a:spcPct val="100000"/>
                        </a:lnSpc>
                        <a:spcBef>
                          <a:spcPts val="5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Calibri" pitchFamily="34" charset="0"/>
                          <a:ea typeface="MS PGothic" pitchFamily="34" charset="-128"/>
                        </a:rPr>
                        <a:t>.56</a:t>
                      </a:r>
                      <a:endParaRPr kumimoji="0" lang="en-US" altLang="en-US" sz="1400" b="0" i="0" u="none" strike="noStrike" cap="none" normalizeH="0" baseline="0" smtClean="0">
                        <a:ln>
                          <a:noFill/>
                        </a:ln>
                        <a:solidFill>
                          <a:srgbClr val="000000"/>
                        </a:solidFill>
                        <a:effectLst/>
                        <a:latin typeface="Times New Roman" pitchFamily="18" charset="0"/>
                        <a:ea typeface="MS PGothic" pitchFamily="34" charset="-128"/>
                        <a:cs typeface="Times New Roman"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marL="158750"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158750" marR="0" lvl="0" indent="0" algn="l" defTabSz="4572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Calibri" pitchFamily="34" charset="0"/>
                          <a:ea typeface="MS PGothic" pitchFamily="34" charset="-128"/>
                        </a:rPr>
                        <a:t>.848</a:t>
                      </a:r>
                      <a:endParaRPr kumimoji="0" lang="en-US" altLang="en-US" sz="1400" b="0" i="0" u="none" strike="noStrike" cap="none" normalizeH="0" baseline="0" smtClean="0">
                        <a:ln>
                          <a:noFill/>
                        </a:ln>
                        <a:solidFill>
                          <a:srgbClr val="000000"/>
                        </a:solidFill>
                        <a:effectLst/>
                        <a:latin typeface="Calibri" pitchFamily="34" charset="0"/>
                        <a:ea typeface="MS PGothic" pitchFamily="34" charset="-128"/>
                      </a:endParaRPr>
                    </a:p>
                    <a:p>
                      <a:pPr marL="158750" marR="0" lvl="0" indent="0" algn="l" defTabSz="457200" rtl="0" eaLnBrk="1" fontAlgn="base" latinLnBrk="0" hangingPunct="1">
                        <a:lnSpc>
                          <a:spcPct val="100000"/>
                        </a:lnSpc>
                        <a:spcBef>
                          <a:spcPts val="25"/>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Calibri" pitchFamily="34" charset="0"/>
                          <a:ea typeface="MS PGothic" pitchFamily="34" charset="-128"/>
                        </a:rPr>
                        <a:t>.397</a:t>
                      </a:r>
                      <a:endParaRPr kumimoji="0" lang="en-US" altLang="en-US" sz="1400" b="0" i="0" u="none" strike="noStrike" cap="none" normalizeH="0" baseline="0" smtClean="0">
                        <a:ln>
                          <a:noFill/>
                        </a:ln>
                        <a:solidFill>
                          <a:srgbClr val="000000"/>
                        </a:solidFill>
                        <a:effectLst/>
                        <a:latin typeface="Calibri" pitchFamily="34" charset="0"/>
                        <a:ea typeface="MS PGothic" pitchFamily="34" charset="-128"/>
                      </a:endParaRPr>
                    </a:p>
                    <a:p>
                      <a:pPr marL="158750" marR="0" lvl="0" indent="0" algn="l" defTabSz="457200" rtl="0" eaLnBrk="1" fontAlgn="base" latinLnBrk="0" hangingPunct="1">
                        <a:lnSpc>
                          <a:spcPct val="100000"/>
                        </a:lnSpc>
                        <a:spcBef>
                          <a:spcPts val="5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Calibri" pitchFamily="34" charset="0"/>
                          <a:ea typeface="MS PGothic" pitchFamily="34" charset="-128"/>
                        </a:rPr>
                        <a:t>.196</a:t>
                      </a:r>
                      <a:endParaRPr kumimoji="0" lang="en-US" altLang="en-US" sz="1400" b="0" i="0" u="none" strike="noStrike" cap="none" normalizeH="0" baseline="0" smtClean="0">
                        <a:ln>
                          <a:noFill/>
                        </a:ln>
                        <a:solidFill>
                          <a:srgbClr val="000000"/>
                        </a:solidFill>
                        <a:effectLst/>
                        <a:latin typeface="Calibri" pitchFamily="34" charset="0"/>
                        <a:ea typeface="MS PGothic" pitchFamily="34" charset="-128"/>
                      </a:endParaRPr>
                    </a:p>
                    <a:p>
                      <a:pPr marL="158750" marR="0" lvl="0" indent="0" algn="l" defTabSz="457200" rtl="0" eaLnBrk="1" fontAlgn="base" latinLnBrk="0" hangingPunct="1">
                        <a:lnSpc>
                          <a:spcPct val="100000"/>
                        </a:lnSpc>
                        <a:spcBef>
                          <a:spcPts val="5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Calibri" pitchFamily="34" charset="0"/>
                          <a:ea typeface="MS PGothic" pitchFamily="34" charset="-128"/>
                        </a:rPr>
                        <a:t>.171</a:t>
                      </a:r>
                      <a:endParaRPr kumimoji="0" lang="en-US" altLang="en-US" sz="1400" b="0" i="0" u="none" strike="noStrike" cap="none" normalizeH="0" baseline="0" smtClean="0">
                        <a:ln>
                          <a:noFill/>
                        </a:ln>
                        <a:solidFill>
                          <a:srgbClr val="000000"/>
                        </a:solidFill>
                        <a:effectLst/>
                        <a:latin typeface="Times New Roman" pitchFamily="18" charset="0"/>
                        <a:ea typeface="MS PGothic" pitchFamily="34" charset="-128"/>
                        <a:cs typeface="Times New Roman"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marL="119063" eaLnBrk="0" hangingPunct="0">
                        <a:spcBef>
                          <a:spcPct val="20000"/>
                        </a:spcBef>
                        <a:buFont typeface="Arial" pitchFamily="34" charset="0"/>
                        <a:defRPr sz="28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defRPr sz="24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defRPr sz="20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defRPr>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defRPr>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defRPr>
                          <a:solidFill>
                            <a:schemeClr val="tx1"/>
                          </a:solidFill>
                          <a:latin typeface="Calibri" pitchFamily="34" charset="0"/>
                          <a:ea typeface="MS PGothic" pitchFamily="34" charset="-128"/>
                        </a:defRPr>
                      </a:lvl9pPr>
                    </a:lstStyle>
                    <a:p>
                      <a:pPr marL="119063" marR="0" lvl="0" indent="0" algn="l" defTabSz="4572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Calibri" pitchFamily="34" charset="0"/>
                          <a:ea typeface="MS PGothic" pitchFamily="34" charset="-128"/>
                        </a:rPr>
                        <a:t>.069</a:t>
                      </a:r>
                      <a:endParaRPr kumimoji="0" lang="en-US" altLang="en-US" sz="1400" b="0" i="0" u="none" strike="noStrike" cap="none" normalizeH="0" baseline="0" smtClean="0">
                        <a:ln>
                          <a:noFill/>
                        </a:ln>
                        <a:solidFill>
                          <a:srgbClr val="000000"/>
                        </a:solidFill>
                        <a:effectLst/>
                        <a:latin typeface="Calibri" pitchFamily="34" charset="0"/>
                        <a:ea typeface="MS PGothic" pitchFamily="34" charset="-128"/>
                      </a:endParaRPr>
                    </a:p>
                    <a:p>
                      <a:pPr marL="119063" marR="0" lvl="0" indent="0" algn="l" defTabSz="457200" rtl="0" eaLnBrk="1" fontAlgn="base" latinLnBrk="0" hangingPunct="1">
                        <a:lnSpc>
                          <a:spcPct val="100000"/>
                        </a:lnSpc>
                        <a:spcBef>
                          <a:spcPts val="25"/>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Calibri" pitchFamily="34" charset="0"/>
                          <a:ea typeface="MS PGothic" pitchFamily="34" charset="-128"/>
                        </a:rPr>
                        <a:t>.048</a:t>
                      </a:r>
                      <a:endParaRPr kumimoji="0" lang="en-US" altLang="en-US" sz="1400" b="0" i="0" u="none" strike="noStrike" cap="none" normalizeH="0" baseline="0" smtClean="0">
                        <a:ln>
                          <a:noFill/>
                        </a:ln>
                        <a:solidFill>
                          <a:srgbClr val="000000"/>
                        </a:solidFill>
                        <a:effectLst/>
                        <a:latin typeface="Calibri" pitchFamily="34" charset="0"/>
                        <a:ea typeface="MS PGothic" pitchFamily="34" charset="-128"/>
                      </a:endParaRPr>
                    </a:p>
                    <a:p>
                      <a:pPr marL="119063" marR="0" lvl="0" indent="0" algn="l" defTabSz="457200" rtl="0" eaLnBrk="1" fontAlgn="base" latinLnBrk="0" hangingPunct="1">
                        <a:lnSpc>
                          <a:spcPct val="100000"/>
                        </a:lnSpc>
                        <a:spcBef>
                          <a:spcPts val="5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Calibri" pitchFamily="34" charset="0"/>
                          <a:ea typeface="MS PGothic" pitchFamily="34" charset="-128"/>
                        </a:rPr>
                        <a:t>.012</a:t>
                      </a:r>
                      <a:endParaRPr kumimoji="0" lang="en-US" altLang="en-US" sz="1400" b="0" i="0" u="none" strike="noStrike" cap="none" normalizeH="0" baseline="0" smtClean="0">
                        <a:ln>
                          <a:noFill/>
                        </a:ln>
                        <a:solidFill>
                          <a:srgbClr val="000000"/>
                        </a:solidFill>
                        <a:effectLst/>
                        <a:latin typeface="Calibri" pitchFamily="34" charset="0"/>
                        <a:ea typeface="MS PGothic" pitchFamily="34" charset="-128"/>
                      </a:endParaRPr>
                    </a:p>
                    <a:p>
                      <a:pPr marL="119063" marR="0" lvl="0" indent="0" algn="l" defTabSz="457200" rtl="0" eaLnBrk="1" fontAlgn="base" latinLnBrk="0" hangingPunct="1">
                        <a:lnSpc>
                          <a:spcPct val="100000"/>
                        </a:lnSpc>
                        <a:spcBef>
                          <a:spcPts val="50"/>
                        </a:spcBef>
                        <a:spcAft>
                          <a:spcPct val="0"/>
                        </a:spcAft>
                        <a:buClrTx/>
                        <a:buSzTx/>
                        <a:buFontTx/>
                        <a:buNone/>
                        <a:tabLst/>
                      </a:pPr>
                      <a:r>
                        <a:rPr kumimoji="0" lang="en-US" altLang="en-US" sz="1100" b="0" i="0" u="none" strike="noStrike" cap="none" normalizeH="0" baseline="0" smtClean="0">
                          <a:ln>
                            <a:noFill/>
                          </a:ln>
                          <a:solidFill>
                            <a:srgbClr val="000000"/>
                          </a:solidFill>
                          <a:effectLst/>
                          <a:latin typeface="Calibri" pitchFamily="34" charset="0"/>
                          <a:ea typeface="MS PGothic" pitchFamily="34" charset="-128"/>
                        </a:rPr>
                        <a:t>&lt;.001</a:t>
                      </a:r>
                      <a:endParaRPr kumimoji="0" lang="en-US" altLang="en-US" sz="1400" b="0" i="0" u="none" strike="noStrike" cap="none" normalizeH="0" baseline="0" smtClean="0">
                        <a:ln>
                          <a:noFill/>
                        </a:ln>
                        <a:solidFill>
                          <a:srgbClr val="000000"/>
                        </a:solidFill>
                        <a:effectLst/>
                        <a:latin typeface="Times New Roman" pitchFamily="18" charset="0"/>
                        <a:ea typeface="MS PGothic" pitchFamily="34" charset="-128"/>
                        <a:cs typeface="Times New Roman" pitchFamily="18" charset="0"/>
                      </a:endParaRPr>
                    </a:p>
                  </a:txBody>
                  <a:tcPr marL="0" marR="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xmlns="" val="10001"/>
                  </a:ext>
                </a:extLst>
              </a:tr>
            </a:tbl>
          </a:graphicData>
        </a:graphic>
      </p:graphicFrame>
      <p:sp>
        <p:nvSpPr>
          <p:cNvPr id="31774" name="TextBox 2"/>
          <p:cNvSpPr txBox="1">
            <a:spLocks noChangeArrowheads="1"/>
          </p:cNvSpPr>
          <p:nvPr/>
        </p:nvSpPr>
        <p:spPr bwMode="auto">
          <a:xfrm>
            <a:off x="2698750" y="5973763"/>
            <a:ext cx="3251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a:t>AUC 0.73</a:t>
            </a:r>
          </a:p>
          <a:p>
            <a:pPr eaLnBrk="1" hangingPunct="1">
              <a:spcBef>
                <a:spcPct val="0"/>
              </a:spcBef>
              <a:buFontTx/>
              <a:buNone/>
            </a:pPr>
            <a:r>
              <a:rPr lang="en-US" altLang="en-US" sz="1800"/>
              <a:t>41% sensitivity at 95% specificity</a:t>
            </a:r>
          </a:p>
        </p:txBody>
      </p:sp>
      <p:sp>
        <p:nvSpPr>
          <p:cNvPr id="6" name="TextBox 5"/>
          <p:cNvSpPr txBox="1">
            <a:spLocks noChangeArrowheads="1"/>
          </p:cNvSpPr>
          <p:nvPr/>
        </p:nvSpPr>
        <p:spPr bwMode="auto">
          <a:xfrm>
            <a:off x="7233160" y="6179622"/>
            <a:ext cx="16806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spcBef>
                <a:spcPct val="0"/>
              </a:spcBef>
              <a:buFontTx/>
              <a:buNone/>
            </a:pPr>
            <a:r>
              <a:rPr lang="en-US" altLang="en-US" sz="1800" dirty="0" smtClean="0"/>
              <a:t>Karen Anderson</a:t>
            </a:r>
            <a:endParaRPr lang="en-US" altLang="en-US" sz="1800" dirty="0"/>
          </a:p>
        </p:txBody>
      </p:sp>
    </p:spTree>
    <p:extLst>
      <p:ext uri="{BB962C8B-B14F-4D97-AF65-F5344CB8AC3E}">
        <p14:creationId xmlns:p14="http://schemas.microsoft.com/office/powerpoint/2010/main" val="31170296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P:\My Documents\My Pictures\AZ\AntelopeCanyon-118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33425"/>
            <a:ext cx="9144000" cy="593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28600" y="877888"/>
            <a:ext cx="7110665" cy="1200329"/>
          </a:xfrm>
          <a:prstGeom prst="rect">
            <a:avLst/>
          </a:prstGeom>
          <a:noFill/>
          <a:effectLst>
            <a:outerShdw blurRad="50800" dist="38100" dir="5400000" algn="t" rotWithShape="0">
              <a:srgbClr val="C00000">
                <a:alpha val="40000"/>
              </a:srgbClr>
            </a:outerShdw>
          </a:effectLst>
        </p:spPr>
        <p:txBody>
          <a:bodyPr wrap="none">
            <a:spAutoFit/>
          </a:bodyPr>
          <a:lstStyle/>
          <a:p>
            <a:pPr>
              <a:defRPr/>
            </a:pPr>
            <a:r>
              <a:rPr lang="en-US" sz="3600" b="1" i="1" dirty="0" smtClean="0">
                <a:solidFill>
                  <a:srgbClr val="FFC000"/>
                </a:solidFill>
                <a:effectLst>
                  <a:outerShdw blurRad="38100" dist="38100" dir="2700000" algn="tl">
                    <a:srgbClr val="000000">
                      <a:alpha val="43137"/>
                    </a:srgbClr>
                  </a:outerShdw>
                </a:effectLst>
                <a:latin typeface="Trebuchet MS" pitchFamily="34" charset="0"/>
              </a:rPr>
              <a:t>The Future of Biomarkers – </a:t>
            </a:r>
          </a:p>
          <a:p>
            <a:pPr>
              <a:defRPr/>
            </a:pPr>
            <a:r>
              <a:rPr lang="en-US" sz="3600" b="1" i="1" dirty="0" smtClean="0">
                <a:solidFill>
                  <a:srgbClr val="FFC000"/>
                </a:solidFill>
                <a:effectLst>
                  <a:outerShdw blurRad="38100" dist="38100" dir="2700000" algn="tl">
                    <a:srgbClr val="000000">
                      <a:alpha val="43137"/>
                    </a:srgbClr>
                  </a:outerShdw>
                </a:effectLst>
                <a:latin typeface="Trebuchet MS" pitchFamily="34" charset="0"/>
              </a:rPr>
              <a:t>Post Translational Modification</a:t>
            </a:r>
            <a:endParaRPr lang="en-US" sz="3600" b="1" i="1" dirty="0">
              <a:solidFill>
                <a:srgbClr val="FFC000"/>
              </a:solidFill>
              <a:effectLst>
                <a:outerShdw blurRad="38100" dist="38100" dir="2700000" algn="tl">
                  <a:srgbClr val="000000">
                    <a:alpha val="43137"/>
                  </a:srgbClr>
                </a:outerShdw>
              </a:effectLst>
              <a:latin typeface="Trebuchet MS" pitchFamily="34" charset="0"/>
            </a:endParaRPr>
          </a:p>
        </p:txBody>
      </p:sp>
      <p:sp>
        <p:nvSpPr>
          <p:cNvPr id="5" name="Rectangle 3"/>
          <p:cNvSpPr txBox="1">
            <a:spLocks noChangeArrowheads="1"/>
          </p:cNvSpPr>
          <p:nvPr/>
        </p:nvSpPr>
        <p:spPr bwMode="auto">
          <a:xfrm>
            <a:off x="138113" y="5657850"/>
            <a:ext cx="3581400" cy="1301750"/>
          </a:xfrm>
          <a:prstGeom prst="rect">
            <a:avLst/>
          </a:prstGeom>
          <a:ln>
            <a:miter lim="800000"/>
            <a:headEnd/>
            <a:tailEnd/>
          </a:ln>
        </p:spPr>
        <p:txBody>
          <a:bodyPr/>
          <a:lstStyle/>
          <a:p>
            <a:pPr eaLnBrk="1" hangingPunct="1">
              <a:spcBef>
                <a:spcPct val="20000"/>
              </a:spcBef>
              <a:defRPr/>
            </a:pPr>
            <a:r>
              <a:rPr lang="en-US" b="1" i="1" kern="0" dirty="0" smtClean="0">
                <a:solidFill>
                  <a:schemeClr val="bg1"/>
                </a:solidFill>
                <a:effectLst>
                  <a:outerShdw blurRad="38100" dist="38100" dir="2700000" algn="tl">
                    <a:srgbClr val="000000">
                      <a:alpha val="43137"/>
                    </a:srgbClr>
                  </a:outerShdw>
                </a:effectLst>
                <a:latin typeface="Trebuchet MS" pitchFamily="34" charset="0"/>
                <a:ea typeface="+mn-ea"/>
              </a:rPr>
              <a:t>Ji </a:t>
            </a:r>
            <a:r>
              <a:rPr lang="en-US" b="1" i="1" kern="0" dirty="0" err="1" smtClean="0">
                <a:solidFill>
                  <a:schemeClr val="bg1"/>
                </a:solidFill>
                <a:effectLst>
                  <a:outerShdw blurRad="38100" dist="38100" dir="2700000" algn="tl">
                    <a:srgbClr val="000000">
                      <a:alpha val="43137"/>
                    </a:srgbClr>
                  </a:outerShdw>
                </a:effectLst>
                <a:latin typeface="Trebuchet MS" pitchFamily="34" charset="0"/>
                <a:ea typeface="+mn-ea"/>
              </a:rPr>
              <a:t>Qiu</a:t>
            </a:r>
            <a:endParaRPr lang="en-US" b="1" i="1" kern="0" dirty="0">
              <a:solidFill>
                <a:schemeClr val="bg1"/>
              </a:solidFill>
              <a:effectLst>
                <a:outerShdw blurRad="38100" dist="38100" dir="2700000" algn="tl">
                  <a:srgbClr val="000000">
                    <a:alpha val="43137"/>
                  </a:srgbClr>
                </a:outerShdw>
              </a:effectLst>
              <a:latin typeface="Trebuchet MS" pitchFamily="34" charset="0"/>
              <a:ea typeface="+mn-ea"/>
            </a:endParaRPr>
          </a:p>
          <a:p>
            <a:pPr eaLnBrk="1" hangingPunct="1">
              <a:spcBef>
                <a:spcPct val="20000"/>
              </a:spcBef>
              <a:defRPr/>
            </a:pPr>
            <a:r>
              <a:rPr lang="en-US" b="1" i="1" kern="0" dirty="0" smtClean="0">
                <a:solidFill>
                  <a:schemeClr val="bg1"/>
                </a:solidFill>
                <a:effectLst>
                  <a:outerShdw blurRad="38100" dist="38100" dir="2700000" algn="tl">
                    <a:srgbClr val="000000">
                      <a:alpha val="43137"/>
                    </a:srgbClr>
                  </a:outerShdw>
                </a:effectLst>
                <a:latin typeface="Trebuchet MS" pitchFamily="34" charset="0"/>
                <a:ea typeface="+mn-ea"/>
              </a:rPr>
              <a:t>Kailash </a:t>
            </a:r>
            <a:r>
              <a:rPr lang="en-US" b="1" i="1" kern="0" dirty="0" err="1" smtClean="0">
                <a:solidFill>
                  <a:schemeClr val="bg1"/>
                </a:solidFill>
                <a:effectLst>
                  <a:outerShdw blurRad="38100" dist="38100" dir="2700000" algn="tl">
                    <a:srgbClr val="000000">
                      <a:alpha val="43137"/>
                    </a:srgbClr>
                  </a:outerShdw>
                </a:effectLst>
                <a:latin typeface="Trebuchet MS" pitchFamily="34" charset="0"/>
                <a:ea typeface="+mn-ea"/>
              </a:rPr>
              <a:t>Karthekeyan</a:t>
            </a:r>
            <a:endParaRPr lang="en-US" b="1" i="1" kern="0" dirty="0" smtClean="0">
              <a:solidFill>
                <a:schemeClr val="bg1"/>
              </a:solidFill>
              <a:effectLst>
                <a:outerShdw blurRad="38100" dist="38100" dir="2700000" algn="tl">
                  <a:srgbClr val="000000">
                    <a:alpha val="43137"/>
                  </a:srgbClr>
                </a:outerShdw>
              </a:effectLst>
              <a:latin typeface="Trebuchet MS" pitchFamily="34" charset="0"/>
              <a:ea typeface="+mn-ea"/>
            </a:endParaRPr>
          </a:p>
          <a:p>
            <a:pPr eaLnBrk="1" hangingPunct="1">
              <a:spcBef>
                <a:spcPct val="20000"/>
              </a:spcBef>
              <a:defRPr/>
            </a:pPr>
            <a:r>
              <a:rPr lang="en-US" b="1" i="1" kern="0" dirty="0">
                <a:solidFill>
                  <a:schemeClr val="bg1"/>
                </a:solidFill>
                <a:effectLst>
                  <a:outerShdw blurRad="38100" dist="38100" dir="2700000" algn="tl">
                    <a:srgbClr val="000000">
                      <a:alpha val="43137"/>
                    </a:srgbClr>
                  </a:outerShdw>
                </a:effectLst>
                <a:latin typeface="Trebuchet MS" pitchFamily="34" charset="0"/>
                <a:ea typeface="+mn-ea"/>
              </a:rPr>
              <a:t/>
            </a:r>
            <a:br>
              <a:rPr lang="en-US" b="1" i="1" kern="0" dirty="0">
                <a:solidFill>
                  <a:schemeClr val="bg1"/>
                </a:solidFill>
                <a:effectLst>
                  <a:outerShdw blurRad="38100" dist="38100" dir="2700000" algn="tl">
                    <a:srgbClr val="000000">
                      <a:alpha val="43137"/>
                    </a:srgbClr>
                  </a:outerShdw>
                </a:effectLst>
                <a:latin typeface="Trebuchet MS" pitchFamily="34" charset="0"/>
                <a:ea typeface="+mn-ea"/>
              </a:rPr>
            </a:br>
            <a:r>
              <a:rPr lang="en-US" b="1" i="1" kern="0" dirty="0">
                <a:solidFill>
                  <a:schemeClr val="bg1"/>
                </a:solidFill>
                <a:effectLst>
                  <a:outerShdw blurRad="38100" dist="38100" dir="2700000" algn="tl">
                    <a:srgbClr val="000000">
                      <a:alpha val="43137"/>
                    </a:srgbClr>
                  </a:outerShdw>
                </a:effectLst>
                <a:latin typeface="Trebuchet MS" pitchFamily="34" charset="0"/>
                <a:ea typeface="+mn-ea"/>
              </a:rPr>
              <a:t/>
            </a:r>
            <a:br>
              <a:rPr lang="en-US" b="1" i="1" kern="0" dirty="0">
                <a:solidFill>
                  <a:schemeClr val="bg1"/>
                </a:solidFill>
                <a:effectLst>
                  <a:outerShdw blurRad="38100" dist="38100" dir="2700000" algn="tl">
                    <a:srgbClr val="000000">
                      <a:alpha val="43137"/>
                    </a:srgbClr>
                  </a:outerShdw>
                </a:effectLst>
                <a:latin typeface="Trebuchet MS" pitchFamily="34" charset="0"/>
                <a:ea typeface="+mn-ea"/>
              </a:rPr>
            </a:br>
            <a:endParaRPr lang="en-US" b="1" i="1" kern="0" dirty="0">
              <a:solidFill>
                <a:schemeClr val="bg1"/>
              </a:solidFill>
              <a:effectLst>
                <a:outerShdw blurRad="38100" dist="38100" dir="2700000" algn="tl">
                  <a:srgbClr val="000000">
                    <a:alpha val="43137"/>
                  </a:srgbClr>
                </a:outerShdw>
              </a:effectLst>
              <a:latin typeface="Trebuchet MS" pitchFamily="34" charset="0"/>
              <a:ea typeface="+mn-ea"/>
            </a:endParaRPr>
          </a:p>
        </p:txBody>
      </p:sp>
    </p:spTree>
    <p:extLst>
      <p:ext uri="{BB962C8B-B14F-4D97-AF65-F5344CB8AC3E}">
        <p14:creationId xmlns:p14="http://schemas.microsoft.com/office/powerpoint/2010/main" val="2815695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2"/>
          <p:cNvSpPr>
            <a:spLocks noGrp="1"/>
          </p:cNvSpPr>
          <p:nvPr>
            <p:ph type="title"/>
          </p:nvPr>
        </p:nvSpPr>
        <p:spPr>
          <a:xfrm>
            <a:off x="-157857" y="698114"/>
            <a:ext cx="9459714" cy="1143000"/>
          </a:xfrm>
        </p:spPr>
        <p:txBody>
          <a:bodyPr/>
          <a:lstStyle/>
          <a:p>
            <a:r>
              <a:rPr lang="en-US" sz="3200" b="1" i="1" dirty="0" smtClean="0">
                <a:solidFill>
                  <a:srgbClr val="A30046"/>
                </a:solidFill>
                <a:effectLst>
                  <a:outerShdw blurRad="38100" dist="38100" dir="2700000" algn="tl">
                    <a:srgbClr val="000000">
                      <a:alpha val="43137"/>
                    </a:srgbClr>
                  </a:outerShdw>
                </a:effectLst>
                <a:latin typeface="Trebuchet MS" panose="020B0603020202020204" pitchFamily="34" charset="0"/>
              </a:rPr>
              <a:t>Post Translational Modification is Altered in Cancer – Simplistic Version</a:t>
            </a:r>
            <a:endParaRPr lang="en-US" sz="3200" b="1" i="1" dirty="0">
              <a:solidFill>
                <a:srgbClr val="A30046"/>
              </a:solidFill>
              <a:effectLst>
                <a:outerShdw blurRad="38100" dist="38100" dir="2700000" algn="tl">
                  <a:srgbClr val="000000">
                    <a:alpha val="43137"/>
                  </a:srgbClr>
                </a:outerShdw>
              </a:effectLst>
              <a:latin typeface="Trebuchet MS" panose="020B0603020202020204" pitchFamily="34" charset="0"/>
            </a:endParaRPr>
          </a:p>
        </p:txBody>
      </p:sp>
      <p:sp>
        <p:nvSpPr>
          <p:cNvPr id="7" name="Rectangle 6"/>
          <p:cNvSpPr/>
          <p:nvPr/>
        </p:nvSpPr>
        <p:spPr>
          <a:xfrm>
            <a:off x="4374173" y="2844311"/>
            <a:ext cx="3930161" cy="109904"/>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Protein X</a:t>
            </a:r>
            <a:endParaRPr lang="en-US" dirty="0">
              <a:solidFill>
                <a:schemeClr val="tx1"/>
              </a:solidFill>
            </a:endParaRPr>
          </a:p>
        </p:txBody>
      </p:sp>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5486" y="2297939"/>
            <a:ext cx="386129" cy="560659"/>
          </a:xfrm>
          <a:prstGeom prst="rect">
            <a:avLst/>
          </a:prstGeom>
        </p:spPr>
      </p:pic>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0129" y="2297939"/>
            <a:ext cx="386129" cy="560659"/>
          </a:xfrm>
          <a:prstGeom prst="rect">
            <a:avLst/>
          </a:prstGeom>
        </p:spPr>
      </p:pic>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0717" y="2297939"/>
            <a:ext cx="386129" cy="560659"/>
          </a:xfrm>
          <a:prstGeom prst="rect">
            <a:avLst/>
          </a:prstGeom>
        </p:spPr>
      </p:pic>
      <p:sp>
        <p:nvSpPr>
          <p:cNvPr id="41" name="TextBox 40"/>
          <p:cNvSpPr txBox="1"/>
          <p:nvPr/>
        </p:nvSpPr>
        <p:spPr>
          <a:xfrm>
            <a:off x="156384" y="2296928"/>
            <a:ext cx="4217787" cy="923330"/>
          </a:xfrm>
          <a:prstGeom prst="rect">
            <a:avLst/>
          </a:prstGeom>
          <a:noFill/>
        </p:spPr>
        <p:txBody>
          <a:bodyPr wrap="square" rtlCol="0">
            <a:spAutoFit/>
          </a:bodyPr>
          <a:lstStyle/>
          <a:p>
            <a:r>
              <a:rPr lang="en-US" b="1" dirty="0" smtClean="0">
                <a:latin typeface="Trebuchet MS" panose="020B0603020202020204" pitchFamily="34" charset="0"/>
              </a:rPr>
              <a:t>Healthy Cells</a:t>
            </a:r>
          </a:p>
          <a:p>
            <a:pPr marL="285750" indent="-285750">
              <a:buFont typeface="Arial" panose="020B0604020202020204" pitchFamily="34" charset="0"/>
              <a:buChar char="•"/>
            </a:pPr>
            <a:r>
              <a:rPr lang="en-US" dirty="0" smtClean="0">
                <a:latin typeface="Trebuchet MS" panose="020B0603020202020204" pitchFamily="34" charset="0"/>
              </a:rPr>
              <a:t>O-Glycosylated at specific residues</a:t>
            </a:r>
          </a:p>
          <a:p>
            <a:pPr marL="285750" indent="-285750">
              <a:buFont typeface="Arial" panose="020B0604020202020204" pitchFamily="34" charset="0"/>
              <a:buChar char="•"/>
            </a:pPr>
            <a:r>
              <a:rPr lang="en-US" dirty="0" smtClean="0">
                <a:latin typeface="Trebuchet MS" panose="020B0603020202020204" pitchFamily="34" charset="0"/>
              </a:rPr>
              <a:t>Complex branched structures</a:t>
            </a:r>
            <a:endParaRPr lang="en-US" dirty="0">
              <a:latin typeface="Trebuchet MS" panose="020B0603020202020204" pitchFamily="34" charset="0"/>
            </a:endParaRPr>
          </a:p>
        </p:txBody>
      </p:sp>
      <p:grpSp>
        <p:nvGrpSpPr>
          <p:cNvPr id="56" name="Group 55"/>
          <p:cNvGrpSpPr/>
          <p:nvPr/>
        </p:nvGrpSpPr>
        <p:grpSpPr>
          <a:xfrm>
            <a:off x="91380" y="4223455"/>
            <a:ext cx="8212953" cy="1477328"/>
            <a:chOff x="91380" y="4223455"/>
            <a:chExt cx="8212953" cy="1477328"/>
          </a:xfrm>
        </p:grpSpPr>
        <p:grpSp>
          <p:nvGrpSpPr>
            <p:cNvPr id="55" name="Group 54"/>
            <p:cNvGrpSpPr/>
            <p:nvPr/>
          </p:nvGrpSpPr>
          <p:grpSpPr>
            <a:xfrm>
              <a:off x="4374172" y="4880318"/>
              <a:ext cx="3930161" cy="247718"/>
              <a:chOff x="4374172" y="4880318"/>
              <a:chExt cx="3930161" cy="247718"/>
            </a:xfrm>
          </p:grpSpPr>
          <p:pic>
            <p:nvPicPr>
              <p:cNvPr id="34" name="Picture 33"/>
              <p:cNvPicPr>
                <a:picLocks noChangeAspect="1"/>
              </p:cNvPicPr>
              <p:nvPr/>
            </p:nvPicPr>
            <p:blipFill rotWithShape="1">
              <a:blip r:embed="rId3">
                <a:extLst>
                  <a:ext uri="{28A0092B-C50C-407E-A947-70E740481C1C}">
                    <a14:useLocalDpi xmlns:a14="http://schemas.microsoft.com/office/drawing/2010/main" val="0"/>
                  </a:ext>
                </a:extLst>
              </a:blip>
              <a:srcRect l="24758" t="78794" r="26723" b="411"/>
              <a:stretch/>
            </p:blipFill>
            <p:spPr>
              <a:xfrm>
                <a:off x="4695456" y="4880318"/>
                <a:ext cx="246185" cy="153202"/>
              </a:xfrm>
              <a:prstGeom prst="rect">
                <a:avLst/>
              </a:prstGeom>
            </p:spPr>
          </p:pic>
          <p:sp>
            <p:nvSpPr>
              <p:cNvPr id="35" name="Rectangle 34"/>
              <p:cNvSpPr/>
              <p:nvPr/>
            </p:nvSpPr>
            <p:spPr>
              <a:xfrm>
                <a:off x="4374172" y="5018132"/>
                <a:ext cx="3930161" cy="109904"/>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Protein X</a:t>
                </a:r>
                <a:endParaRPr lang="en-US" dirty="0">
                  <a:solidFill>
                    <a:schemeClr val="tx1"/>
                  </a:solidFill>
                </a:endParaRPr>
              </a:p>
            </p:txBody>
          </p:sp>
          <p:pic>
            <p:nvPicPr>
              <p:cNvPr id="36" name="Picture 35"/>
              <p:cNvPicPr>
                <a:picLocks noChangeAspect="1"/>
              </p:cNvPicPr>
              <p:nvPr/>
            </p:nvPicPr>
            <p:blipFill rotWithShape="1">
              <a:blip r:embed="rId3">
                <a:extLst>
                  <a:ext uri="{28A0092B-C50C-407E-A947-70E740481C1C}">
                    <a14:useLocalDpi xmlns:a14="http://schemas.microsoft.com/office/drawing/2010/main" val="0"/>
                  </a:ext>
                </a:extLst>
              </a:blip>
              <a:srcRect l="24758" t="78794" r="26723" b="411"/>
              <a:stretch/>
            </p:blipFill>
            <p:spPr>
              <a:xfrm>
                <a:off x="5790099" y="4880460"/>
                <a:ext cx="246185" cy="153202"/>
              </a:xfrm>
              <a:prstGeom prst="rect">
                <a:avLst/>
              </a:prstGeom>
            </p:spPr>
          </p:pic>
          <p:pic>
            <p:nvPicPr>
              <p:cNvPr id="37" name="Picture 36"/>
              <p:cNvPicPr>
                <a:picLocks noChangeAspect="1"/>
              </p:cNvPicPr>
              <p:nvPr/>
            </p:nvPicPr>
            <p:blipFill rotWithShape="1">
              <a:blip r:embed="rId3">
                <a:extLst>
                  <a:ext uri="{28A0092B-C50C-407E-A947-70E740481C1C}">
                    <a14:useLocalDpi xmlns:a14="http://schemas.microsoft.com/office/drawing/2010/main" val="0"/>
                  </a:ext>
                </a:extLst>
              </a:blip>
              <a:srcRect l="24758" t="78794" r="26723" b="411"/>
              <a:stretch/>
            </p:blipFill>
            <p:spPr>
              <a:xfrm>
                <a:off x="7860687" y="4884714"/>
                <a:ext cx="246185" cy="153202"/>
              </a:xfrm>
              <a:prstGeom prst="rect">
                <a:avLst/>
              </a:prstGeom>
            </p:spPr>
          </p:pic>
          <p:pic>
            <p:nvPicPr>
              <p:cNvPr id="38" name="Picture 37"/>
              <p:cNvPicPr>
                <a:picLocks noChangeAspect="1"/>
              </p:cNvPicPr>
              <p:nvPr/>
            </p:nvPicPr>
            <p:blipFill rotWithShape="1">
              <a:blip r:embed="rId3">
                <a:extLst>
                  <a:ext uri="{28A0092B-C50C-407E-A947-70E740481C1C}">
                    <a14:useLocalDpi xmlns:a14="http://schemas.microsoft.com/office/drawing/2010/main" val="0"/>
                  </a:ext>
                </a:extLst>
              </a:blip>
              <a:srcRect l="24758" t="78794" r="26723" b="411"/>
              <a:stretch/>
            </p:blipFill>
            <p:spPr>
              <a:xfrm>
                <a:off x="6541072" y="4880460"/>
                <a:ext cx="246185" cy="153202"/>
              </a:xfrm>
              <a:prstGeom prst="rect">
                <a:avLst/>
              </a:prstGeom>
            </p:spPr>
          </p:pic>
          <p:pic>
            <p:nvPicPr>
              <p:cNvPr id="39" name="Picture 38"/>
              <p:cNvPicPr>
                <a:picLocks noChangeAspect="1"/>
              </p:cNvPicPr>
              <p:nvPr/>
            </p:nvPicPr>
            <p:blipFill rotWithShape="1">
              <a:blip r:embed="rId3">
                <a:extLst>
                  <a:ext uri="{28A0092B-C50C-407E-A947-70E740481C1C}">
                    <a14:useLocalDpi xmlns:a14="http://schemas.microsoft.com/office/drawing/2010/main" val="0"/>
                  </a:ext>
                </a:extLst>
              </a:blip>
              <a:srcRect l="24758" t="78794" r="26723" b="411"/>
              <a:stretch/>
            </p:blipFill>
            <p:spPr>
              <a:xfrm>
                <a:off x="7292045" y="4880460"/>
                <a:ext cx="246185" cy="153202"/>
              </a:xfrm>
              <a:prstGeom prst="rect">
                <a:avLst/>
              </a:prstGeom>
            </p:spPr>
          </p:pic>
          <p:pic>
            <p:nvPicPr>
              <p:cNvPr id="40" name="Picture 39"/>
              <p:cNvPicPr>
                <a:picLocks noChangeAspect="1"/>
              </p:cNvPicPr>
              <p:nvPr/>
            </p:nvPicPr>
            <p:blipFill rotWithShape="1">
              <a:blip r:embed="rId3">
                <a:extLst>
                  <a:ext uri="{28A0092B-C50C-407E-A947-70E740481C1C}">
                    <a14:useLocalDpi xmlns:a14="http://schemas.microsoft.com/office/drawing/2010/main" val="0"/>
                  </a:ext>
                </a:extLst>
              </a:blip>
              <a:srcRect l="24758" t="78794" r="26723" b="411"/>
              <a:stretch/>
            </p:blipFill>
            <p:spPr>
              <a:xfrm>
                <a:off x="5242777" y="4880460"/>
                <a:ext cx="246185" cy="153202"/>
              </a:xfrm>
              <a:prstGeom prst="rect">
                <a:avLst/>
              </a:prstGeom>
            </p:spPr>
          </p:pic>
        </p:grpSp>
        <p:sp>
          <p:nvSpPr>
            <p:cNvPr id="42" name="TextBox 41"/>
            <p:cNvSpPr txBox="1"/>
            <p:nvPr/>
          </p:nvSpPr>
          <p:spPr>
            <a:xfrm>
              <a:off x="91380" y="4223455"/>
              <a:ext cx="4281619" cy="1477328"/>
            </a:xfrm>
            <a:prstGeom prst="rect">
              <a:avLst/>
            </a:prstGeom>
            <a:noFill/>
          </p:spPr>
          <p:txBody>
            <a:bodyPr wrap="square" rtlCol="0">
              <a:spAutoFit/>
            </a:bodyPr>
            <a:lstStyle/>
            <a:p>
              <a:r>
                <a:rPr lang="en-US" b="1" dirty="0" smtClean="0">
                  <a:latin typeface="Trebuchet MS" panose="020B0603020202020204" pitchFamily="34" charset="0"/>
                </a:rPr>
                <a:t>Cancer Cells</a:t>
              </a:r>
            </a:p>
            <a:p>
              <a:pPr marL="285750" indent="-285750">
                <a:buFont typeface="Arial" panose="020B0604020202020204" pitchFamily="34" charset="0"/>
                <a:buChar char="•"/>
              </a:pPr>
              <a:r>
                <a:rPr lang="en-US" dirty="0" smtClean="0">
                  <a:latin typeface="Trebuchet MS" panose="020B0603020202020204" pitchFamily="34" charset="0"/>
                </a:rPr>
                <a:t>O-Glycosylation is significantly truncated to a few residues </a:t>
              </a:r>
            </a:p>
            <a:p>
              <a:pPr marL="285750" indent="-285750">
                <a:buFont typeface="Arial" panose="020B0604020202020204" pitchFamily="34" charset="0"/>
                <a:buChar char="•"/>
              </a:pPr>
              <a:r>
                <a:rPr lang="en-US" dirty="0" smtClean="0">
                  <a:latin typeface="Trebuchet MS" panose="020B0603020202020204" pitchFamily="34" charset="0"/>
                </a:rPr>
                <a:t>Increased promiscuity of where glycosylation occurs</a:t>
              </a:r>
              <a:endParaRPr lang="en-US" dirty="0">
                <a:latin typeface="Trebuchet MS" panose="020B0603020202020204" pitchFamily="34" charset="0"/>
              </a:endParaRPr>
            </a:p>
          </p:txBody>
        </p:sp>
      </p:grpSp>
      <p:sp>
        <p:nvSpPr>
          <p:cNvPr id="30" name="Rectangle 29"/>
          <p:cNvSpPr/>
          <p:nvPr/>
        </p:nvSpPr>
        <p:spPr>
          <a:xfrm>
            <a:off x="2505808" y="3570622"/>
            <a:ext cx="2591896" cy="595905"/>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Truncated sugar chains create </a:t>
            </a:r>
            <a:r>
              <a:rPr lang="en-US" dirty="0" err="1" smtClean="0">
                <a:solidFill>
                  <a:schemeClr val="tx1"/>
                </a:solidFill>
              </a:rPr>
              <a:t>neoantigenic</a:t>
            </a:r>
            <a:r>
              <a:rPr lang="en-US" dirty="0" smtClean="0">
                <a:solidFill>
                  <a:schemeClr val="tx1"/>
                </a:solidFill>
              </a:rPr>
              <a:t> sites</a:t>
            </a:r>
            <a:endParaRPr lang="en-US" dirty="0">
              <a:solidFill>
                <a:schemeClr val="tx1"/>
              </a:solidFill>
            </a:endParaRPr>
          </a:p>
        </p:txBody>
      </p:sp>
      <p:cxnSp>
        <p:nvCxnSpPr>
          <p:cNvPr id="44" name="Straight Arrow Connector 43"/>
          <p:cNvCxnSpPr>
            <a:stCxn id="30" idx="2"/>
          </p:cNvCxnSpPr>
          <p:nvPr/>
        </p:nvCxnSpPr>
        <p:spPr>
          <a:xfrm>
            <a:off x="3801756" y="4166527"/>
            <a:ext cx="1016793" cy="69693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49" name="Rectangle 48"/>
          <p:cNvSpPr/>
          <p:nvPr/>
        </p:nvSpPr>
        <p:spPr>
          <a:xfrm>
            <a:off x="5429977" y="3570621"/>
            <a:ext cx="2874356" cy="595905"/>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Newly modified amino acids create </a:t>
            </a:r>
            <a:r>
              <a:rPr lang="en-US" dirty="0" err="1" smtClean="0">
                <a:solidFill>
                  <a:schemeClr val="tx1"/>
                </a:solidFill>
              </a:rPr>
              <a:t>neoantigenic</a:t>
            </a:r>
            <a:r>
              <a:rPr lang="en-US" dirty="0" smtClean="0">
                <a:solidFill>
                  <a:schemeClr val="tx1"/>
                </a:solidFill>
              </a:rPr>
              <a:t> sites</a:t>
            </a:r>
            <a:endParaRPr lang="en-US" dirty="0">
              <a:solidFill>
                <a:schemeClr val="tx1"/>
              </a:solidFill>
            </a:endParaRPr>
          </a:p>
        </p:txBody>
      </p:sp>
      <p:cxnSp>
        <p:nvCxnSpPr>
          <p:cNvPr id="54" name="Straight Arrow Connector 53"/>
          <p:cNvCxnSpPr>
            <a:stCxn id="49" idx="2"/>
          </p:cNvCxnSpPr>
          <p:nvPr/>
        </p:nvCxnSpPr>
        <p:spPr>
          <a:xfrm>
            <a:off x="6867155" y="4166526"/>
            <a:ext cx="547983" cy="69708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8" name="TextBox 57"/>
          <p:cNvSpPr txBox="1"/>
          <p:nvPr/>
        </p:nvSpPr>
        <p:spPr>
          <a:xfrm>
            <a:off x="4528401" y="5592904"/>
            <a:ext cx="3903421" cy="954107"/>
          </a:xfrm>
          <a:prstGeom prst="rect">
            <a:avLst/>
          </a:prstGeom>
          <a:noFill/>
        </p:spPr>
        <p:txBody>
          <a:bodyPr wrap="square" rtlCol="0">
            <a:spAutoFit/>
          </a:bodyPr>
          <a:lstStyle/>
          <a:p>
            <a:r>
              <a:rPr lang="en-US" sz="2800" dirty="0" smtClean="0"/>
              <a:t>Opportunity to look for new autoantibodies</a:t>
            </a:r>
            <a:endParaRPr lang="en-US" sz="2800" dirty="0"/>
          </a:p>
        </p:txBody>
      </p:sp>
    </p:spTree>
    <p:extLst>
      <p:ext uri="{BB962C8B-B14F-4D97-AF65-F5344CB8AC3E}">
        <p14:creationId xmlns:p14="http://schemas.microsoft.com/office/powerpoint/2010/main" val="28625686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49" grpId="0" animBg="1"/>
      <p:bldP spid="5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3158" y="1477688"/>
            <a:ext cx="8802242" cy="4759094"/>
            <a:chOff x="113158" y="1103612"/>
            <a:chExt cx="8802242" cy="4759094"/>
          </a:xfrm>
        </p:grpSpPr>
        <p:grpSp>
          <p:nvGrpSpPr>
            <p:cNvPr id="13" name="Group 12"/>
            <p:cNvGrpSpPr>
              <a:grpSpLocks noChangeAspect="1"/>
            </p:cNvGrpSpPr>
            <p:nvPr/>
          </p:nvGrpSpPr>
          <p:grpSpPr>
            <a:xfrm>
              <a:off x="696939" y="1103612"/>
              <a:ext cx="4180974" cy="1028700"/>
              <a:chOff x="1468566" y="442783"/>
              <a:chExt cx="8826500" cy="2171700"/>
            </a:xfrm>
          </p:grpSpPr>
          <p:pic>
            <p:nvPicPr>
              <p:cNvPr id="4" name="Picture 3" descr="C:\Users\kkarthi2\Desktop\Kailash(local)\Projects\Cit\Manuscript\Cover capture\Presentation\Concept\Images\Cover capture\PDMS Wells_2.tif"/>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339" b="100000" l="0" r="100000"/>
                        </a14:imgEffect>
                      </a14:imgLayer>
                    </a14:imgProps>
                  </a:ext>
                  <a:ext uri="{28A0092B-C50C-407E-A947-70E740481C1C}">
                    <a14:useLocalDpi xmlns:a14="http://schemas.microsoft.com/office/drawing/2010/main" val="0"/>
                  </a:ext>
                </a:extLst>
              </a:blip>
              <a:srcRect/>
              <a:stretch>
                <a:fillRect/>
              </a:stretch>
            </p:blipFill>
            <p:spPr bwMode="auto">
              <a:xfrm>
                <a:off x="1468566" y="442783"/>
                <a:ext cx="8826500" cy="21717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descr="C:\Users\kkarthi2\Desktop\Kailash(local)\Projects\Cit\Manuscript\Cover capture\Presentation\Concept\Images\Cover capture\Plasmid-4.tif"/>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565476" y="1431582"/>
                <a:ext cx="819302" cy="6400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Users\kkarthi2\Desktop\Kailash(local)\Projects\Cit\Manuscript\Cover capture\Presentation\Concept\Images\Cover capture\Plasmid-1.tif"/>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426043" y="1460157"/>
                <a:ext cx="857708" cy="6400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C:\Users\kkarthi2\Desktop\Kailash(local)\Projects\Cit\Manuscript\Cover capture\Presentation\Concept\Images\Cover capture\Plasmid-2.tif"/>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898988" y="1449338"/>
                <a:ext cx="844906" cy="6400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Users\kkarthi2\Desktop\Kailash(local)\Projects\Cit\Manuscript\Cover capture\Presentation\Concept\Images\Cover capture\Plasmid-3.tif"/>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4082" b="100000" l="0" r="100000"/>
                        </a14:imgEffect>
                      </a14:imgLayer>
                    </a14:imgProps>
                  </a:ext>
                  <a:ext uri="{28A0092B-C50C-407E-A947-70E740481C1C}">
                    <a14:useLocalDpi xmlns:a14="http://schemas.microsoft.com/office/drawing/2010/main" val="0"/>
                  </a:ext>
                </a:extLst>
              </a:blip>
              <a:srcRect/>
              <a:stretch>
                <a:fillRect/>
              </a:stretch>
            </p:blipFill>
            <p:spPr bwMode="auto">
              <a:xfrm>
                <a:off x="7301778" y="1451999"/>
                <a:ext cx="875211" cy="6400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p:cNvGrpSpPr>
              <a:grpSpLocks noChangeAspect="1"/>
            </p:cNvGrpSpPr>
            <p:nvPr/>
          </p:nvGrpSpPr>
          <p:grpSpPr>
            <a:xfrm>
              <a:off x="696939" y="3051476"/>
              <a:ext cx="4180974" cy="1028700"/>
              <a:chOff x="1468566" y="3239531"/>
              <a:chExt cx="8826500" cy="2171700"/>
            </a:xfrm>
          </p:grpSpPr>
          <p:pic>
            <p:nvPicPr>
              <p:cNvPr id="10" name="Picture 8" descr="C:\Users\kkarthi2\Desktop\Kailash(local)\Projects\Cit\Manuscript\Cover capture\Presentation\Concept\Images\Cover capture\plasmid in lysate.tif"/>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0" b="100000" l="0" r="41129"/>
                        </a14:imgEffect>
                      </a14:imgLayer>
                    </a14:imgProps>
                  </a:ext>
                  <a:ext uri="{28A0092B-C50C-407E-A947-70E740481C1C}">
                    <a14:useLocalDpi xmlns:a14="http://schemas.microsoft.com/office/drawing/2010/main" val="0"/>
                  </a:ext>
                </a:extLst>
              </a:blip>
              <a:srcRect r="57917"/>
              <a:stretch/>
            </p:blipFill>
            <p:spPr bwMode="auto">
              <a:xfrm>
                <a:off x="1964324" y="3249049"/>
                <a:ext cx="3313590" cy="17399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C:\Users\kkarthi2\Desktop\Kailash(local)\Projects\Cit\Manuscript\Cover capture\Presentation\Concept\Images\Cover capture\plasmid in lysate.tif"/>
              <p:cNvPicPr>
                <a:picLocks noChangeAspect="1" noChangeArrowheads="1"/>
              </p:cNvPicPr>
              <p:nvPr/>
            </p:nvPicPr>
            <p:blipFill rotWithShape="1">
              <a:blip r:embed="rId15">
                <a:extLst>
                  <a:ext uri="{BEBA8EAE-BF5A-486C-A8C5-ECC9F3942E4B}">
                    <a14:imgProps xmlns:a14="http://schemas.microsoft.com/office/drawing/2010/main">
                      <a14:imgLayer r:embed="rId14">
                        <a14:imgEffect>
                          <a14:backgroundRemoval t="0" b="100000" l="57097" r="100000"/>
                        </a14:imgEffect>
                      </a14:imgLayer>
                    </a14:imgProps>
                  </a:ext>
                  <a:ext uri="{28A0092B-C50C-407E-A947-70E740481C1C}">
                    <a14:useLocalDpi xmlns:a14="http://schemas.microsoft.com/office/drawing/2010/main" val="0"/>
                  </a:ext>
                </a:extLst>
              </a:blip>
              <a:srcRect l="57441"/>
              <a:stretch/>
            </p:blipFill>
            <p:spPr bwMode="auto">
              <a:xfrm>
                <a:off x="6489517" y="3272483"/>
                <a:ext cx="3351074" cy="17399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kkarthi2\Desktop\Kailash(local)\Projects\Cit\Manuscript\Cover capture\Presentation\Concept\Images\Cover capture\PDMS Wells_2.tif"/>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339" b="100000" l="0" r="100000"/>
                        </a14:imgEffect>
                      </a14:imgLayer>
                    </a14:imgProps>
                  </a:ext>
                  <a:ext uri="{28A0092B-C50C-407E-A947-70E740481C1C}">
                    <a14:useLocalDpi xmlns:a14="http://schemas.microsoft.com/office/drawing/2010/main" val="0"/>
                  </a:ext>
                </a:extLst>
              </a:blip>
              <a:srcRect/>
              <a:stretch>
                <a:fillRect/>
              </a:stretch>
            </p:blipFill>
            <p:spPr bwMode="auto">
              <a:xfrm>
                <a:off x="1468566" y="3239531"/>
                <a:ext cx="8826500" cy="2171700"/>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Oval 14"/>
            <p:cNvSpPr>
              <a:spLocks noChangeAspect="1"/>
            </p:cNvSpPr>
            <p:nvPr/>
          </p:nvSpPr>
          <p:spPr>
            <a:xfrm>
              <a:off x="876161" y="2466490"/>
              <a:ext cx="548640" cy="548640"/>
            </a:xfrm>
            <a:prstGeom prst="ellipse">
              <a:avLst/>
            </a:prstGeom>
            <a:solidFill>
              <a:srgbClr val="FFDDB8"/>
            </a:solidFill>
            <a:ln>
              <a:solidFill>
                <a:srgbClr val="FFDD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pPr>
              <a:endParaRPr lang="en-US" sz="675" b="1" dirty="0">
                <a:solidFill>
                  <a:prstClr val="black"/>
                </a:solidFill>
                <a:latin typeface="Trebuchet MS" panose="020B0603020202020204" pitchFamily="34" charset="0"/>
              </a:endParaRPr>
            </a:p>
          </p:txBody>
        </p:sp>
        <p:pic>
          <p:nvPicPr>
            <p:cNvPr id="16" name="Picture 2" descr="Pipette With Tip Clip Art"/>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20487604" flipH="1">
              <a:off x="113158" y="1894497"/>
              <a:ext cx="657917" cy="960120"/>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p:cNvGrpSpPr>
              <a:grpSpLocks noChangeAspect="1"/>
            </p:cNvGrpSpPr>
            <p:nvPr/>
          </p:nvGrpSpPr>
          <p:grpSpPr>
            <a:xfrm>
              <a:off x="751416" y="4834006"/>
              <a:ext cx="4126497" cy="1028700"/>
              <a:chOff x="3097341" y="244566"/>
              <a:chExt cx="6400800" cy="1595664"/>
            </a:xfrm>
          </p:grpSpPr>
          <p:grpSp>
            <p:nvGrpSpPr>
              <p:cNvPr id="18" name="Group 17"/>
              <p:cNvGrpSpPr>
                <a:grpSpLocks noChangeAspect="1"/>
              </p:cNvGrpSpPr>
              <p:nvPr/>
            </p:nvGrpSpPr>
            <p:grpSpPr>
              <a:xfrm>
                <a:off x="3125916" y="285750"/>
                <a:ext cx="6317916" cy="1554480"/>
                <a:chOff x="1468566" y="3239531"/>
                <a:chExt cx="8826500" cy="2171700"/>
              </a:xfrm>
            </p:grpSpPr>
            <p:pic>
              <p:nvPicPr>
                <p:cNvPr id="20" name="Picture 8" descr="C:\Users\kkarthi2\Desktop\Kailash(local)\Projects\Cit\Manuscript\Cover capture\Presentation\Concept\Images\Cover capture\plasmid in lysate.tif"/>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0" b="100000" l="0" r="41129"/>
                          </a14:imgEffect>
                        </a14:imgLayer>
                      </a14:imgProps>
                    </a:ext>
                    <a:ext uri="{28A0092B-C50C-407E-A947-70E740481C1C}">
                      <a14:useLocalDpi xmlns:a14="http://schemas.microsoft.com/office/drawing/2010/main" val="0"/>
                    </a:ext>
                  </a:extLst>
                </a:blip>
                <a:srcRect r="57917"/>
                <a:stretch/>
              </p:blipFill>
              <p:spPr bwMode="auto">
                <a:xfrm>
                  <a:off x="1964324" y="3249049"/>
                  <a:ext cx="3313590" cy="17399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C:\Users\kkarthi2\Desktop\Kailash(local)\Projects\Cit\Manuscript\Cover capture\Presentation\Concept\Images\Cover capture\plasmid in lysate.tif"/>
                <p:cNvPicPr>
                  <a:picLocks noChangeAspect="1" noChangeArrowheads="1"/>
                </p:cNvPicPr>
                <p:nvPr/>
              </p:nvPicPr>
              <p:blipFill rotWithShape="1">
                <a:blip r:embed="rId15">
                  <a:extLst>
                    <a:ext uri="{BEBA8EAE-BF5A-486C-A8C5-ECC9F3942E4B}">
                      <a14:imgProps xmlns:a14="http://schemas.microsoft.com/office/drawing/2010/main">
                        <a14:imgLayer r:embed="rId14">
                          <a14:imgEffect>
                            <a14:backgroundRemoval t="0" b="100000" l="57097" r="100000"/>
                          </a14:imgEffect>
                        </a14:imgLayer>
                      </a14:imgProps>
                    </a:ext>
                    <a:ext uri="{28A0092B-C50C-407E-A947-70E740481C1C}">
                      <a14:useLocalDpi xmlns:a14="http://schemas.microsoft.com/office/drawing/2010/main" val="0"/>
                    </a:ext>
                  </a:extLst>
                </a:blip>
                <a:srcRect l="57441"/>
                <a:stretch/>
              </p:blipFill>
              <p:spPr bwMode="auto">
                <a:xfrm>
                  <a:off x="6489517" y="3272483"/>
                  <a:ext cx="3351074" cy="17399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 descr="C:\Users\kkarthi2\Desktop\Kailash(local)\Projects\Cit\Manuscript\Cover capture\Presentation\Concept\Images\Cover capture\PDMS Wells_2.tif"/>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339" b="100000" l="0" r="100000"/>
                          </a14:imgEffect>
                        </a14:imgLayer>
                      </a14:imgProps>
                    </a:ext>
                    <a:ext uri="{28A0092B-C50C-407E-A947-70E740481C1C}">
                      <a14:useLocalDpi xmlns:a14="http://schemas.microsoft.com/office/drawing/2010/main" val="0"/>
                    </a:ext>
                  </a:extLst>
                </a:blip>
                <a:srcRect/>
                <a:stretch>
                  <a:fillRect/>
                </a:stretch>
              </p:blipFill>
              <p:spPr bwMode="auto">
                <a:xfrm>
                  <a:off x="1468566" y="3239531"/>
                  <a:ext cx="8826500" cy="2171700"/>
                </a:xfrm>
                <a:prstGeom prst="rect">
                  <a:avLst/>
                </a:prstGeom>
                <a:noFill/>
                <a:extLst>
                  <a:ext uri="{909E8E84-426E-40DD-AFC4-6F175D3DCCD1}">
                    <a14:hiddenFill xmlns:a14="http://schemas.microsoft.com/office/drawing/2010/main">
                      <a:solidFill>
                        <a:srgbClr val="FFFFFF"/>
                      </a:solidFill>
                    </a14:hiddenFill>
                  </a:ext>
                </a:extLst>
              </p:spPr>
            </p:pic>
          </p:grpSp>
          <p:pic>
            <p:nvPicPr>
              <p:cNvPr id="19" name="Picture 9" descr="C:\Users\kkarthi2\Desktop\Kailash(local)\Projects\Cit\Manuscript\Cover capture\Presentation\Concept\Images\Cover capture\Capture slide with halo ligand.tif"/>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2703" b="94595" l="432" r="99281"/>
                        </a14:imgEffect>
                      </a14:imgLayer>
                    </a14:imgProps>
                  </a:ext>
                  <a:ext uri="{28A0092B-C50C-407E-A947-70E740481C1C}">
                    <a14:useLocalDpi xmlns:a14="http://schemas.microsoft.com/office/drawing/2010/main" val="0"/>
                  </a:ext>
                </a:extLst>
              </a:blip>
              <a:srcRect/>
              <a:stretch>
                <a:fillRect/>
              </a:stretch>
            </p:blipFill>
            <p:spPr bwMode="auto">
              <a:xfrm>
                <a:off x="3097341" y="244566"/>
                <a:ext cx="6400800" cy="340763"/>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Down Arrow 22"/>
            <p:cNvSpPr/>
            <p:nvPr/>
          </p:nvSpPr>
          <p:spPr>
            <a:xfrm>
              <a:off x="2686050" y="2221706"/>
              <a:ext cx="128588" cy="57150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914400" eaLnBrk="1" fontAlgn="auto" hangingPunct="1">
                <a:spcBef>
                  <a:spcPts val="0"/>
                </a:spcBef>
                <a:spcAft>
                  <a:spcPts val="0"/>
                </a:spcAft>
              </a:pPr>
              <a:endParaRPr lang="en-US" sz="1350">
                <a:solidFill>
                  <a:prstClr val="white"/>
                </a:solidFill>
                <a:latin typeface="Trebuchet MS" panose="020B0603020202020204" pitchFamily="34" charset="0"/>
              </a:endParaRPr>
            </a:p>
          </p:txBody>
        </p:sp>
        <p:sp>
          <p:nvSpPr>
            <p:cNvPr id="24" name="Down Arrow 23"/>
            <p:cNvSpPr/>
            <p:nvPr/>
          </p:nvSpPr>
          <p:spPr>
            <a:xfrm>
              <a:off x="2686050" y="4186238"/>
              <a:ext cx="128588" cy="57150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914400" eaLnBrk="1" fontAlgn="auto" hangingPunct="1">
                <a:spcBef>
                  <a:spcPts val="0"/>
                </a:spcBef>
                <a:spcAft>
                  <a:spcPts val="0"/>
                </a:spcAft>
              </a:pPr>
              <a:endParaRPr lang="en-US" sz="1350">
                <a:solidFill>
                  <a:prstClr val="white"/>
                </a:solidFill>
                <a:latin typeface="Trebuchet MS" panose="020B0603020202020204" pitchFamily="34" charset="0"/>
              </a:endParaRPr>
            </a:p>
          </p:txBody>
        </p:sp>
        <p:sp>
          <p:nvSpPr>
            <p:cNvPr id="25" name="TextBox 24"/>
            <p:cNvSpPr txBox="1"/>
            <p:nvPr/>
          </p:nvSpPr>
          <p:spPr>
            <a:xfrm>
              <a:off x="5048031" y="1435894"/>
              <a:ext cx="2712537" cy="300082"/>
            </a:xfrm>
            <a:prstGeom prst="rect">
              <a:avLst/>
            </a:prstGeom>
            <a:noFill/>
          </p:spPr>
          <p:txBody>
            <a:bodyPr wrap="none" rtlCol="0">
              <a:spAutoFit/>
            </a:bodyPr>
            <a:lstStyle/>
            <a:p>
              <a:pPr defTabSz="914400" eaLnBrk="1" fontAlgn="auto" hangingPunct="1">
                <a:spcBef>
                  <a:spcPts val="0"/>
                </a:spcBef>
                <a:spcAft>
                  <a:spcPts val="0"/>
                </a:spcAft>
              </a:pPr>
              <a:r>
                <a:rPr lang="en-US" sz="1350" dirty="0">
                  <a:solidFill>
                    <a:prstClr val="black"/>
                  </a:solidFill>
                  <a:latin typeface="Trebuchet MS" panose="020B0603020202020204" pitchFamily="34" charset="0"/>
                  <a:ea typeface="+mn-ea"/>
                </a:rPr>
                <a:t>Step 1: Print cDNA in PDMS wells</a:t>
              </a:r>
            </a:p>
          </p:txBody>
        </p:sp>
        <p:sp>
          <p:nvSpPr>
            <p:cNvPr id="26" name="TextBox 25"/>
            <p:cNvSpPr txBox="1"/>
            <p:nvPr/>
          </p:nvSpPr>
          <p:spPr>
            <a:xfrm>
              <a:off x="5048030" y="3293269"/>
              <a:ext cx="3583032" cy="507831"/>
            </a:xfrm>
            <a:prstGeom prst="rect">
              <a:avLst/>
            </a:prstGeom>
            <a:noFill/>
          </p:spPr>
          <p:txBody>
            <a:bodyPr wrap="none" rtlCol="0">
              <a:spAutoFit/>
            </a:bodyPr>
            <a:lstStyle/>
            <a:p>
              <a:pPr defTabSz="914400" eaLnBrk="1" fontAlgn="auto" hangingPunct="1">
                <a:spcBef>
                  <a:spcPts val="0"/>
                </a:spcBef>
                <a:spcAft>
                  <a:spcPts val="0"/>
                </a:spcAft>
              </a:pPr>
              <a:r>
                <a:rPr lang="en-US" sz="1350" dirty="0">
                  <a:solidFill>
                    <a:prstClr val="black"/>
                  </a:solidFill>
                  <a:latin typeface="Trebuchet MS" panose="020B0603020202020204" pitchFamily="34" charset="0"/>
                  <a:ea typeface="+mn-ea"/>
                </a:rPr>
                <a:t>Step 2: Fill PDMS wells with </a:t>
              </a:r>
              <a:r>
                <a:rPr lang="en-US" sz="1350" i="1" dirty="0">
                  <a:solidFill>
                    <a:prstClr val="black"/>
                  </a:solidFill>
                  <a:latin typeface="Trebuchet MS" panose="020B0603020202020204" pitchFamily="34" charset="0"/>
                  <a:ea typeface="+mn-ea"/>
                </a:rPr>
                <a:t>in vitro </a:t>
              </a:r>
              <a:r>
                <a:rPr lang="en-US" sz="1350" dirty="0">
                  <a:solidFill>
                    <a:prstClr val="black"/>
                  </a:solidFill>
                  <a:latin typeface="Trebuchet MS" panose="020B0603020202020204" pitchFamily="34" charset="0"/>
                  <a:ea typeface="+mn-ea"/>
                </a:rPr>
                <a:t>protein</a:t>
              </a:r>
              <a:br>
                <a:rPr lang="en-US" sz="1350" dirty="0">
                  <a:solidFill>
                    <a:prstClr val="black"/>
                  </a:solidFill>
                  <a:latin typeface="Trebuchet MS" panose="020B0603020202020204" pitchFamily="34" charset="0"/>
                  <a:ea typeface="+mn-ea"/>
                </a:rPr>
              </a:br>
              <a:r>
                <a:rPr lang="en-US" sz="1350" dirty="0">
                  <a:solidFill>
                    <a:prstClr val="black"/>
                  </a:solidFill>
                  <a:latin typeface="Trebuchet MS" panose="020B0603020202020204" pitchFamily="34" charset="0"/>
                  <a:ea typeface="+mn-ea"/>
                </a:rPr>
                <a:t>expression mixture</a:t>
              </a:r>
            </a:p>
          </p:txBody>
        </p:sp>
        <p:sp>
          <p:nvSpPr>
            <p:cNvPr id="27" name="TextBox 26"/>
            <p:cNvSpPr txBox="1"/>
            <p:nvPr/>
          </p:nvSpPr>
          <p:spPr>
            <a:xfrm>
              <a:off x="5048030" y="5086350"/>
              <a:ext cx="3867370" cy="507831"/>
            </a:xfrm>
            <a:prstGeom prst="rect">
              <a:avLst/>
            </a:prstGeom>
            <a:noFill/>
          </p:spPr>
          <p:txBody>
            <a:bodyPr wrap="square" rtlCol="0">
              <a:spAutoFit/>
            </a:bodyPr>
            <a:lstStyle/>
            <a:p>
              <a:pPr defTabSz="914400" eaLnBrk="1" fontAlgn="auto" hangingPunct="1">
                <a:spcBef>
                  <a:spcPts val="0"/>
                </a:spcBef>
                <a:spcAft>
                  <a:spcPts val="0"/>
                </a:spcAft>
              </a:pPr>
              <a:r>
                <a:rPr lang="en-US" sz="1350" dirty="0">
                  <a:solidFill>
                    <a:prstClr val="black"/>
                  </a:solidFill>
                  <a:latin typeface="Trebuchet MS" panose="020B0603020202020204" pitchFamily="34" charset="0"/>
                  <a:ea typeface="+mn-ea"/>
                </a:rPr>
                <a:t>Step 3: Seal PDMS wells with </a:t>
              </a:r>
              <a:r>
                <a:rPr lang="en-US" sz="1350" dirty="0" smtClean="0">
                  <a:solidFill>
                    <a:prstClr val="black"/>
                  </a:solidFill>
                  <a:latin typeface="Trebuchet MS" panose="020B0603020202020204" pitchFamily="34" charset="0"/>
                  <a:ea typeface="+mn-ea"/>
                </a:rPr>
                <a:t>capture </a:t>
              </a:r>
              <a:r>
                <a:rPr lang="en-US" sz="1350" dirty="0">
                  <a:solidFill>
                    <a:prstClr val="black"/>
                  </a:solidFill>
                  <a:latin typeface="Trebuchet MS" panose="020B0603020202020204" pitchFamily="34" charset="0"/>
                  <a:ea typeface="+mn-ea"/>
                </a:rPr>
                <a:t>ligand coated slide</a:t>
              </a:r>
            </a:p>
          </p:txBody>
        </p:sp>
      </p:grpSp>
      <p:sp>
        <p:nvSpPr>
          <p:cNvPr id="29" name="Title 2"/>
          <p:cNvSpPr>
            <a:spLocks noGrp="1"/>
          </p:cNvSpPr>
          <p:nvPr>
            <p:ph type="title"/>
          </p:nvPr>
        </p:nvSpPr>
        <p:spPr>
          <a:xfrm>
            <a:off x="-157857" y="495300"/>
            <a:ext cx="9459714" cy="1143000"/>
          </a:xfrm>
        </p:spPr>
        <p:txBody>
          <a:bodyPr/>
          <a:lstStyle/>
          <a:p>
            <a:r>
              <a:rPr lang="en-US" sz="4000" b="1" i="1" dirty="0">
                <a:solidFill>
                  <a:srgbClr val="A30046"/>
                </a:solidFill>
                <a:effectLst>
                  <a:outerShdw blurRad="38100" dist="38100" dir="2700000" algn="tl">
                    <a:srgbClr val="000000">
                      <a:alpha val="43137"/>
                    </a:srgbClr>
                  </a:outerShdw>
                </a:effectLst>
                <a:latin typeface="Trebuchet MS" panose="020B0603020202020204" pitchFamily="34" charset="0"/>
              </a:rPr>
              <a:t>Contra </a:t>
            </a:r>
            <a:r>
              <a:rPr lang="en-US" sz="4000" b="1" i="1" dirty="0" smtClean="0">
                <a:solidFill>
                  <a:srgbClr val="A30046"/>
                </a:solidFill>
                <a:effectLst>
                  <a:outerShdw blurRad="38100" dist="38100" dir="2700000" algn="tl">
                    <a:srgbClr val="000000">
                      <a:alpha val="43137"/>
                    </a:srgbClr>
                  </a:outerShdw>
                </a:effectLst>
                <a:latin typeface="Trebuchet MS" panose="020B0603020202020204" pitchFamily="34" charset="0"/>
              </a:rPr>
              <a:t>capture protein array </a:t>
            </a:r>
            <a:r>
              <a:rPr lang="en-US" sz="4000" b="1" i="1" dirty="0">
                <a:solidFill>
                  <a:srgbClr val="A30046"/>
                </a:solidFill>
                <a:effectLst>
                  <a:outerShdw blurRad="38100" dist="38100" dir="2700000" algn="tl">
                    <a:srgbClr val="000000">
                      <a:alpha val="43137"/>
                    </a:srgbClr>
                  </a:outerShdw>
                </a:effectLst>
                <a:latin typeface="Trebuchet MS" panose="020B0603020202020204" pitchFamily="34" charset="0"/>
              </a:rPr>
              <a:t>concept</a:t>
            </a:r>
          </a:p>
        </p:txBody>
      </p:sp>
      <p:sp>
        <p:nvSpPr>
          <p:cNvPr id="31" name="TextBox 30"/>
          <p:cNvSpPr txBox="1"/>
          <p:nvPr/>
        </p:nvSpPr>
        <p:spPr>
          <a:xfrm>
            <a:off x="796885" y="2844836"/>
            <a:ext cx="665568" cy="507831"/>
          </a:xfrm>
          <a:prstGeom prst="rect">
            <a:avLst/>
          </a:prstGeom>
          <a:noFill/>
        </p:spPr>
        <p:txBody>
          <a:bodyPr wrap="none" rtlCol="0">
            <a:spAutoFit/>
          </a:bodyPr>
          <a:lstStyle/>
          <a:p>
            <a:pPr algn="ctr" defTabSz="914400" eaLnBrk="1" fontAlgn="auto" hangingPunct="1">
              <a:spcBef>
                <a:spcPts val="0"/>
              </a:spcBef>
              <a:spcAft>
                <a:spcPts val="0"/>
              </a:spcAft>
            </a:pPr>
            <a:r>
              <a:rPr lang="en-US" sz="1350" b="1" dirty="0" smtClean="0">
                <a:solidFill>
                  <a:prstClr val="black"/>
                </a:solidFill>
                <a:latin typeface="Trebuchet MS" panose="020B0603020202020204" pitchFamily="34" charset="0"/>
                <a:ea typeface="+mn-ea"/>
              </a:rPr>
              <a:t>HeLa</a:t>
            </a:r>
          </a:p>
          <a:p>
            <a:pPr algn="ctr" defTabSz="914400" eaLnBrk="1" fontAlgn="auto" hangingPunct="1">
              <a:spcBef>
                <a:spcPts val="0"/>
              </a:spcBef>
              <a:spcAft>
                <a:spcPts val="0"/>
              </a:spcAft>
            </a:pPr>
            <a:r>
              <a:rPr lang="en-US" sz="1350" b="1" dirty="0" smtClean="0">
                <a:solidFill>
                  <a:prstClr val="black"/>
                </a:solidFill>
                <a:latin typeface="Trebuchet MS" panose="020B0603020202020204" pitchFamily="34" charset="0"/>
                <a:ea typeface="+mn-ea"/>
              </a:rPr>
              <a:t>lysate</a:t>
            </a:r>
            <a:endParaRPr lang="en-US" sz="1350" b="1" dirty="0">
              <a:solidFill>
                <a:prstClr val="black"/>
              </a:solidFill>
              <a:latin typeface="Trebuchet MS" panose="020B0603020202020204" pitchFamily="34" charset="0"/>
              <a:ea typeface="+mn-ea"/>
            </a:endParaRPr>
          </a:p>
        </p:txBody>
      </p:sp>
      <p:sp>
        <p:nvSpPr>
          <p:cNvPr id="3" name="TextBox 2"/>
          <p:cNvSpPr txBox="1"/>
          <p:nvPr/>
        </p:nvSpPr>
        <p:spPr>
          <a:xfrm>
            <a:off x="4622146" y="6594953"/>
            <a:ext cx="4330224" cy="369332"/>
          </a:xfrm>
          <a:prstGeom prst="rect">
            <a:avLst/>
          </a:prstGeom>
          <a:noFill/>
        </p:spPr>
        <p:txBody>
          <a:bodyPr wrap="none" rtlCol="0">
            <a:spAutoFit/>
          </a:bodyPr>
          <a:lstStyle/>
          <a:p>
            <a:r>
              <a:rPr lang="en-US">
                <a:solidFill>
                  <a:srgbClr val="FFFF00"/>
                </a:solidFill>
              </a:rPr>
              <a:t>Mol Cell Proteomics. 2016 Jul;15(7):2324-37</a:t>
            </a:r>
          </a:p>
        </p:txBody>
      </p:sp>
    </p:spTree>
    <p:extLst>
      <p:ext uri="{BB962C8B-B14F-4D97-AF65-F5344CB8AC3E}">
        <p14:creationId xmlns:p14="http://schemas.microsoft.com/office/powerpoint/2010/main" val="13254433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99516" y="1597891"/>
            <a:ext cx="8518719" cy="4374853"/>
            <a:chOff x="699516" y="1140687"/>
            <a:chExt cx="8518719" cy="4374853"/>
          </a:xfrm>
        </p:grpSpPr>
        <p:grpSp>
          <p:nvGrpSpPr>
            <p:cNvPr id="48" name="Group 47"/>
            <p:cNvGrpSpPr>
              <a:grpSpLocks noChangeAspect="1"/>
            </p:cNvGrpSpPr>
            <p:nvPr/>
          </p:nvGrpSpPr>
          <p:grpSpPr>
            <a:xfrm>
              <a:off x="699516" y="1140687"/>
              <a:ext cx="4126497" cy="1028700"/>
              <a:chOff x="3097341" y="2702016"/>
              <a:chExt cx="6400800" cy="1595664"/>
            </a:xfrm>
          </p:grpSpPr>
          <p:grpSp>
            <p:nvGrpSpPr>
              <p:cNvPr id="9" name="Group 8"/>
              <p:cNvGrpSpPr>
                <a:grpSpLocks noChangeAspect="1"/>
              </p:cNvGrpSpPr>
              <p:nvPr/>
            </p:nvGrpSpPr>
            <p:grpSpPr>
              <a:xfrm>
                <a:off x="3125916" y="2743200"/>
                <a:ext cx="6317916" cy="1554480"/>
                <a:chOff x="1468566" y="3239531"/>
                <a:chExt cx="8826500" cy="2171700"/>
              </a:xfrm>
            </p:grpSpPr>
            <p:pic>
              <p:nvPicPr>
                <p:cNvPr id="10" name="Picture 8" descr="C:\Users\kkarthi2\Desktop\Kailash(local)\Projects\Cit\Manuscript\Cover capture\Presentation\Concept\Images\Cover capture\plasmid in lysate.tif"/>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100000" l="0" r="41129"/>
                          </a14:imgEffect>
                        </a14:imgLayer>
                      </a14:imgProps>
                    </a:ext>
                    <a:ext uri="{28A0092B-C50C-407E-A947-70E740481C1C}">
                      <a14:useLocalDpi xmlns:a14="http://schemas.microsoft.com/office/drawing/2010/main" val="0"/>
                    </a:ext>
                  </a:extLst>
                </a:blip>
                <a:srcRect r="57917"/>
                <a:stretch/>
              </p:blipFill>
              <p:spPr bwMode="auto">
                <a:xfrm>
                  <a:off x="1964324" y="3249049"/>
                  <a:ext cx="3313590" cy="17399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C:\Users\kkarthi2\Desktop\Kailash(local)\Projects\Cit\Manuscript\Cover capture\Presentation\Concept\Images\Cover capture\plasmid in lysate.tif"/>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0" b="100000" l="57097" r="100000"/>
                          </a14:imgEffect>
                        </a14:imgLayer>
                      </a14:imgProps>
                    </a:ext>
                    <a:ext uri="{28A0092B-C50C-407E-A947-70E740481C1C}">
                      <a14:useLocalDpi xmlns:a14="http://schemas.microsoft.com/office/drawing/2010/main" val="0"/>
                    </a:ext>
                  </a:extLst>
                </a:blip>
                <a:srcRect l="57441"/>
                <a:stretch/>
              </p:blipFill>
              <p:spPr bwMode="auto">
                <a:xfrm>
                  <a:off x="6489517" y="3272483"/>
                  <a:ext cx="3351074" cy="17399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kkarthi2\Desktop\Kailash(local)\Projects\Cit\Manuscript\Cover capture\Presentation\Concept\Images\Cover capture\PDMS Wells_2.tif"/>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339" b="100000" l="0" r="100000"/>
                          </a14:imgEffect>
                        </a14:imgLayer>
                      </a14:imgProps>
                    </a:ext>
                    <a:ext uri="{28A0092B-C50C-407E-A947-70E740481C1C}">
                      <a14:useLocalDpi xmlns:a14="http://schemas.microsoft.com/office/drawing/2010/main" val="0"/>
                    </a:ext>
                  </a:extLst>
                </a:blip>
                <a:srcRect/>
                <a:stretch>
                  <a:fillRect/>
                </a:stretch>
              </p:blipFill>
              <p:spPr bwMode="auto">
                <a:xfrm>
                  <a:off x="1468566" y="3239531"/>
                  <a:ext cx="8826500" cy="2171700"/>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9" descr="C:\Users\kkarthi2\Desktop\Kailash(local)\Projects\Cit\Manuscript\Cover capture\Presentation\Concept\Images\Cover capture\Capture slide with halo ligand.tif"/>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703" b="94595" l="432" r="99281"/>
                        </a14:imgEffect>
                      </a14:imgLayer>
                    </a14:imgProps>
                  </a:ext>
                  <a:ext uri="{28A0092B-C50C-407E-A947-70E740481C1C}">
                    <a14:useLocalDpi xmlns:a14="http://schemas.microsoft.com/office/drawing/2010/main" val="0"/>
                  </a:ext>
                </a:extLst>
              </a:blip>
              <a:srcRect/>
              <a:stretch>
                <a:fillRect/>
              </a:stretch>
            </p:blipFill>
            <p:spPr bwMode="auto">
              <a:xfrm>
                <a:off x="3097341" y="2702016"/>
                <a:ext cx="6400800" cy="340763"/>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p:cNvGrpSpPr>
                <a:grpSpLocks noChangeAspect="1"/>
              </p:cNvGrpSpPr>
              <p:nvPr/>
            </p:nvGrpSpPr>
            <p:grpSpPr>
              <a:xfrm>
                <a:off x="3790165" y="2793098"/>
                <a:ext cx="5037794" cy="909060"/>
                <a:chOff x="1398957" y="4762960"/>
                <a:chExt cx="6847508" cy="1235618"/>
              </a:xfrm>
            </p:grpSpPr>
            <p:cxnSp>
              <p:nvCxnSpPr>
                <p:cNvPr id="14" name="Straight Arrow Connector 1039"/>
                <p:cNvCxnSpPr>
                  <a:endCxn id="17" idx="1"/>
                </p:cNvCxnSpPr>
                <p:nvPr/>
              </p:nvCxnSpPr>
              <p:spPr>
                <a:xfrm rot="5400000" flipH="1" flipV="1">
                  <a:off x="1233401" y="5401255"/>
                  <a:ext cx="607261" cy="276150"/>
                </a:xfrm>
                <a:prstGeom prst="curvedConnector2">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051"/>
                <p:cNvCxnSpPr/>
                <p:nvPr/>
              </p:nvCxnSpPr>
              <p:spPr>
                <a:xfrm rot="16200000" flipV="1">
                  <a:off x="3166672" y="5504475"/>
                  <a:ext cx="516504" cy="195590"/>
                </a:xfrm>
                <a:prstGeom prst="curvedConnector3">
                  <a:avLst>
                    <a:gd name="adj1" fmla="val 50000"/>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051"/>
                <p:cNvCxnSpPr/>
                <p:nvPr/>
              </p:nvCxnSpPr>
              <p:spPr>
                <a:xfrm rot="16200000" flipV="1">
                  <a:off x="7918081" y="5569811"/>
                  <a:ext cx="469901" cy="186867"/>
                </a:xfrm>
                <a:prstGeom prst="curvedConnector3">
                  <a:avLst>
                    <a:gd name="adj1" fmla="val 99121"/>
                  </a:avLst>
                </a:prstGeom>
                <a:ln w="25400">
                  <a:tailEnd type="arrow"/>
                </a:ln>
              </p:spPr>
              <p:style>
                <a:lnRef idx="1">
                  <a:schemeClr val="accent1"/>
                </a:lnRef>
                <a:fillRef idx="0">
                  <a:schemeClr val="accent1"/>
                </a:fillRef>
                <a:effectRef idx="0">
                  <a:schemeClr val="accent1"/>
                </a:effectRef>
                <a:fontRef idx="minor">
                  <a:schemeClr val="tx1"/>
                </a:fontRef>
              </p:style>
            </p:cxnSp>
            <p:pic>
              <p:nvPicPr>
                <p:cNvPr id="17" name="Picture 11" descr="C:\Users\kkarthi2\Desktop\Kailash(local)\Projects\Cit\Manuscript\Cover capture\Presentation\Concept\Images\Cover capture\expressed proteins_2.tif"/>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0" b="88710" l="10287" r="22249"/>
                          </a14:imgEffect>
                        </a14:imgLayer>
                      </a14:imgProps>
                    </a:ext>
                    <a:ext uri="{28A0092B-C50C-407E-A947-70E740481C1C}">
                      <a14:useLocalDpi xmlns:a14="http://schemas.microsoft.com/office/drawing/2010/main" val="0"/>
                    </a:ext>
                  </a:extLst>
                </a:blip>
                <a:srcRect l="11041" r="77918"/>
                <a:stretch/>
              </p:blipFill>
              <p:spPr bwMode="auto">
                <a:xfrm>
                  <a:off x="1675106" y="4778498"/>
                  <a:ext cx="680646" cy="9144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1" descr="C:\Users\kkarthi2\Desktop\Kailash(local)\Projects\Cit\Manuscript\Cover capture\Presentation\Concept\Images\Cover capture\expressed proteins_2.tif"/>
                <p:cNvPicPr>
                  <a:picLocks noChangeAspect="1" noChangeArrowheads="1"/>
                </p:cNvPicPr>
                <p:nvPr/>
              </p:nvPicPr>
              <p:blipFill rotWithShape="1">
                <a:blip r:embed="rId11">
                  <a:extLst>
                    <a:ext uri="{BEBA8EAE-BF5A-486C-A8C5-ECC9F3942E4B}">
                      <a14:imgProps xmlns:a14="http://schemas.microsoft.com/office/drawing/2010/main">
                        <a14:imgLayer r:embed="rId10">
                          <a14:imgEffect>
                            <a14:backgroundRemoval t="0" b="100000" l="74402" r="90670"/>
                          </a14:imgEffect>
                        </a14:imgLayer>
                      </a14:imgProps>
                    </a:ext>
                    <a:ext uri="{28A0092B-C50C-407E-A947-70E740481C1C}">
                      <a14:useLocalDpi xmlns:a14="http://schemas.microsoft.com/office/drawing/2010/main" val="0"/>
                    </a:ext>
                  </a:extLst>
                </a:blip>
                <a:srcRect l="76685" r="11658"/>
                <a:stretch/>
              </p:blipFill>
              <p:spPr bwMode="auto">
                <a:xfrm>
                  <a:off x="6261830" y="4766663"/>
                  <a:ext cx="718662" cy="9144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1" descr="C:\Users\kkarthi2\Desktop\Kailash(local)\Projects\Cit\Manuscript\Cover capture\Presentation\Concept\Images\Cover capture\expressed proteins_2.tif"/>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0" b="88710" l="10287" r="22249"/>
                          </a14:imgEffect>
                        </a14:imgLayer>
                      </a14:imgProps>
                    </a:ext>
                    <a:ext uri="{28A0092B-C50C-407E-A947-70E740481C1C}">
                      <a14:useLocalDpi xmlns:a14="http://schemas.microsoft.com/office/drawing/2010/main" val="0"/>
                    </a:ext>
                  </a:extLst>
                </a:blip>
                <a:srcRect l="11041" r="77918"/>
                <a:stretch/>
              </p:blipFill>
              <p:spPr bwMode="auto">
                <a:xfrm>
                  <a:off x="2825108" y="4765182"/>
                  <a:ext cx="680645" cy="9144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1" descr="C:\Users\kkarthi2\Desktop\Kailash(local)\Projects\Cit\Manuscript\Cover capture\Presentation\Concept\Images\Cover capture\expressed proteins_2.tif"/>
                <p:cNvPicPr>
                  <a:picLocks noChangeAspect="1" noChangeArrowheads="1"/>
                </p:cNvPicPr>
                <p:nvPr/>
              </p:nvPicPr>
              <p:blipFill rotWithShape="1">
                <a:blip r:embed="rId11">
                  <a:extLst>
                    <a:ext uri="{BEBA8EAE-BF5A-486C-A8C5-ECC9F3942E4B}">
                      <a14:imgProps xmlns:a14="http://schemas.microsoft.com/office/drawing/2010/main">
                        <a14:imgLayer r:embed="rId10">
                          <a14:imgEffect>
                            <a14:backgroundRemoval t="0" b="100000" l="74402" r="90670"/>
                          </a14:imgEffect>
                        </a14:imgLayer>
                      </a14:imgProps>
                    </a:ext>
                    <a:ext uri="{28A0092B-C50C-407E-A947-70E740481C1C}">
                      <a14:useLocalDpi xmlns:a14="http://schemas.microsoft.com/office/drawing/2010/main" val="0"/>
                    </a:ext>
                  </a:extLst>
                </a:blip>
                <a:srcRect l="76685" r="11658"/>
                <a:stretch/>
              </p:blipFill>
              <p:spPr bwMode="auto">
                <a:xfrm>
                  <a:off x="7433071" y="4762960"/>
                  <a:ext cx="718662"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p:cNvGrpSpPr/>
                <p:nvPr/>
              </p:nvGrpSpPr>
              <p:grpSpPr>
                <a:xfrm>
                  <a:off x="1979391" y="5525815"/>
                  <a:ext cx="5587137" cy="472763"/>
                  <a:chOff x="1617441" y="4468540"/>
                  <a:chExt cx="5587137" cy="472763"/>
                </a:xfrm>
              </p:grpSpPr>
              <p:cxnSp>
                <p:nvCxnSpPr>
                  <p:cNvPr id="22" name="Curved Connector 21"/>
                  <p:cNvCxnSpPr/>
                  <p:nvPr/>
                </p:nvCxnSpPr>
                <p:spPr>
                  <a:xfrm flipV="1">
                    <a:off x="1617441" y="4696474"/>
                    <a:ext cx="334670" cy="170277"/>
                  </a:xfrm>
                  <a:prstGeom prst="curvedConnector3">
                    <a:avLst>
                      <a:gd name="adj1" fmla="val -5706"/>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23" name="Curved Connector 22"/>
                  <p:cNvCxnSpPr/>
                  <p:nvPr/>
                </p:nvCxnSpPr>
                <p:spPr>
                  <a:xfrm flipV="1">
                    <a:off x="6387292" y="4705387"/>
                    <a:ext cx="334670" cy="170278"/>
                  </a:xfrm>
                  <a:prstGeom prst="curvedConnector3">
                    <a:avLst>
                      <a:gd name="adj1" fmla="val -5706"/>
                    </a:avLst>
                  </a:prstGeom>
                  <a:ln w="25400">
                    <a:tailEnd type="arrow"/>
                  </a:ln>
                </p:spPr>
                <p:style>
                  <a:lnRef idx="1">
                    <a:schemeClr val="accent1"/>
                  </a:lnRef>
                  <a:fillRef idx="0">
                    <a:schemeClr val="accent1"/>
                  </a:fillRef>
                  <a:effectRef idx="0">
                    <a:schemeClr val="accent1"/>
                  </a:effectRef>
                  <a:fontRef idx="minor">
                    <a:schemeClr val="tx1"/>
                  </a:fontRef>
                </p:style>
              </p:cxnSp>
              <p:pic>
                <p:nvPicPr>
                  <p:cNvPr id="24" name="Picture 11" descr="C:\Users\kkarthi2\Desktop\Kailash(local)\Projects\Cit\Manuscript\Cover capture\Presentation\Concept\Images\Cover capture\expressed proteins_2.tif"/>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0" b="88710" l="10287" r="22249"/>
                            </a14:imgEffect>
                          </a14:imgLayer>
                        </a14:imgProps>
                      </a:ext>
                      <a:ext uri="{28A0092B-C50C-407E-A947-70E740481C1C}">
                        <a14:useLocalDpi xmlns:a14="http://schemas.microsoft.com/office/drawing/2010/main" val="0"/>
                      </a:ext>
                    </a:extLst>
                  </a:blip>
                  <a:srcRect l="11041" r="77918"/>
                  <a:stretch/>
                </p:blipFill>
                <p:spPr bwMode="auto">
                  <a:xfrm rot="14684712">
                    <a:off x="2021593" y="4398414"/>
                    <a:ext cx="408387" cy="5486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1" descr="C:\Users\kkarthi2\Desktop\Kailash(local)\Projects\Cit\Manuscript\Cover capture\Presentation\Concept\Images\Cover capture\expressed proteins_2.tif"/>
                  <p:cNvPicPr>
                    <a:picLocks noChangeAspect="1" noChangeArrowheads="1"/>
                  </p:cNvPicPr>
                  <p:nvPr/>
                </p:nvPicPr>
                <p:blipFill rotWithShape="1">
                  <a:blip r:embed="rId11">
                    <a:extLst>
                      <a:ext uri="{BEBA8EAE-BF5A-486C-A8C5-ECC9F3942E4B}">
                        <a14:imgProps xmlns:a14="http://schemas.microsoft.com/office/drawing/2010/main">
                          <a14:imgLayer r:embed="rId10">
                            <a14:imgEffect>
                              <a14:backgroundRemoval t="0" b="100000" l="74402" r="90670"/>
                            </a14:imgEffect>
                          </a14:imgLayer>
                        </a14:imgProps>
                      </a:ext>
                      <a:ext uri="{28A0092B-C50C-407E-A947-70E740481C1C}">
                        <a14:useLocalDpi xmlns:a14="http://schemas.microsoft.com/office/drawing/2010/main" val="0"/>
                      </a:ext>
                    </a:extLst>
                  </a:blip>
                  <a:srcRect l="76685" r="11658"/>
                  <a:stretch/>
                </p:blipFill>
                <p:spPr bwMode="auto">
                  <a:xfrm rot="14929687">
                    <a:off x="6714659" y="4451384"/>
                    <a:ext cx="431198" cy="548640"/>
                  </a:xfrm>
                  <a:prstGeom prst="rect">
                    <a:avLst/>
                  </a:prstGeom>
                  <a:noFill/>
                  <a:extLst>
                    <a:ext uri="{909E8E84-426E-40DD-AFC4-6F175D3DCCD1}">
                      <a14:hiddenFill xmlns:a14="http://schemas.microsoft.com/office/drawing/2010/main">
                        <a:solidFill>
                          <a:srgbClr val="FFFFFF"/>
                        </a:solidFill>
                      </a14:hiddenFill>
                    </a:ext>
                  </a:extLst>
                </p:spPr>
              </p:pic>
            </p:grpSp>
          </p:grpSp>
          <p:cxnSp>
            <p:nvCxnSpPr>
              <p:cNvPr id="40" name="Straight Arrow Connector 1039"/>
              <p:cNvCxnSpPr/>
              <p:nvPr/>
            </p:nvCxnSpPr>
            <p:spPr>
              <a:xfrm rot="5400000" flipH="1" flipV="1">
                <a:off x="7176342" y="3322340"/>
                <a:ext cx="446770" cy="203167"/>
              </a:xfrm>
              <a:prstGeom prst="curvedConnector2">
                <a:avLst/>
              </a:prstGeom>
              <a:ln w="25400">
                <a:tailEnd type="arrow"/>
              </a:ln>
            </p:spPr>
            <p:style>
              <a:lnRef idx="1">
                <a:schemeClr val="accent1"/>
              </a:lnRef>
              <a:fillRef idx="0">
                <a:schemeClr val="accent1"/>
              </a:fillRef>
              <a:effectRef idx="0">
                <a:schemeClr val="accent1"/>
              </a:effectRef>
              <a:fontRef idx="minor">
                <a:schemeClr val="tx1"/>
              </a:fontRef>
            </p:style>
          </p:cxnSp>
        </p:grpSp>
        <p:grpSp>
          <p:nvGrpSpPr>
            <p:cNvPr id="49" name="Group 48"/>
            <p:cNvGrpSpPr>
              <a:grpSpLocks noChangeAspect="1"/>
            </p:cNvGrpSpPr>
            <p:nvPr/>
          </p:nvGrpSpPr>
          <p:grpSpPr>
            <a:xfrm>
              <a:off x="699516" y="2757485"/>
              <a:ext cx="4128516" cy="1417899"/>
              <a:chOff x="3045327" y="4514846"/>
              <a:chExt cx="6400800" cy="2198293"/>
            </a:xfrm>
          </p:grpSpPr>
          <p:grpSp>
            <p:nvGrpSpPr>
              <p:cNvPr id="41" name="Group 40"/>
              <p:cNvGrpSpPr>
                <a:grpSpLocks noChangeAspect="1"/>
              </p:cNvGrpSpPr>
              <p:nvPr/>
            </p:nvGrpSpPr>
            <p:grpSpPr>
              <a:xfrm>
                <a:off x="3045327" y="5158659"/>
                <a:ext cx="6317916" cy="1554480"/>
                <a:chOff x="1468566" y="3239531"/>
                <a:chExt cx="8826500" cy="2171700"/>
              </a:xfrm>
            </p:grpSpPr>
            <p:pic>
              <p:nvPicPr>
                <p:cNvPr id="42" name="Picture 8" descr="C:\Users\kkarthi2\Desktop\Kailash(local)\Projects\Cit\Manuscript\Cover capture\Presentation\Concept\Images\Cover capture\plasmid in lysate.tif"/>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100000" l="0" r="41129"/>
                          </a14:imgEffect>
                        </a14:imgLayer>
                      </a14:imgProps>
                    </a:ext>
                    <a:ext uri="{28A0092B-C50C-407E-A947-70E740481C1C}">
                      <a14:useLocalDpi xmlns:a14="http://schemas.microsoft.com/office/drawing/2010/main" val="0"/>
                    </a:ext>
                  </a:extLst>
                </a:blip>
                <a:srcRect r="57917"/>
                <a:stretch/>
              </p:blipFill>
              <p:spPr bwMode="auto">
                <a:xfrm>
                  <a:off x="1964324" y="3249049"/>
                  <a:ext cx="3313590" cy="17399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8" descr="C:\Users\kkarthi2\Desktop\Kailash(local)\Projects\Cit\Manuscript\Cover capture\Presentation\Concept\Images\Cover capture\plasmid in lysate.tif"/>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0" b="100000" l="57097" r="100000"/>
                          </a14:imgEffect>
                        </a14:imgLayer>
                      </a14:imgProps>
                    </a:ext>
                    <a:ext uri="{28A0092B-C50C-407E-A947-70E740481C1C}">
                      <a14:useLocalDpi xmlns:a14="http://schemas.microsoft.com/office/drawing/2010/main" val="0"/>
                    </a:ext>
                  </a:extLst>
                </a:blip>
                <a:srcRect l="57441"/>
                <a:stretch/>
              </p:blipFill>
              <p:spPr bwMode="auto">
                <a:xfrm>
                  <a:off x="6489517" y="3272483"/>
                  <a:ext cx="3351074" cy="173990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3" descr="C:\Users\kkarthi2\Desktop\Kailash(local)\Projects\Cit\Manuscript\Cover capture\Presentation\Concept\Images\Cover capture\PDMS Wells_2.tif"/>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339" b="100000" l="0" r="100000"/>
                          </a14:imgEffect>
                        </a14:imgLayer>
                      </a14:imgProps>
                    </a:ext>
                    <a:ext uri="{28A0092B-C50C-407E-A947-70E740481C1C}">
                      <a14:useLocalDpi xmlns:a14="http://schemas.microsoft.com/office/drawing/2010/main" val="0"/>
                    </a:ext>
                  </a:extLst>
                </a:blip>
                <a:srcRect/>
                <a:stretch>
                  <a:fillRect/>
                </a:stretch>
              </p:blipFill>
              <p:spPr bwMode="auto">
                <a:xfrm>
                  <a:off x="1468566" y="3239531"/>
                  <a:ext cx="8826500" cy="2171700"/>
                </a:xfrm>
                <a:prstGeom prst="rect">
                  <a:avLst/>
                </a:prstGeom>
                <a:noFill/>
                <a:extLst>
                  <a:ext uri="{909E8E84-426E-40DD-AFC4-6F175D3DCCD1}">
                    <a14:hiddenFill xmlns:a14="http://schemas.microsoft.com/office/drawing/2010/main">
                      <a:solidFill>
                        <a:srgbClr val="FFFFFF"/>
                      </a:solidFill>
                    </a14:hiddenFill>
                  </a:ext>
                </a:extLst>
              </p:spPr>
            </p:pic>
          </p:grpSp>
          <p:pic>
            <p:nvPicPr>
              <p:cNvPr id="45" name="Picture 12" descr="C:\Users\kkarthi2\Desktop\Kailash(local)\Projects\Cit\Manuscript\Cover capture\Presentation\Concept\Images\Cover capture\Capture slide opening.tif"/>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89404" l="0" r="100000"/>
                        </a14:imgEffect>
                      </a14:imgLayer>
                    </a14:imgProps>
                  </a:ext>
                  <a:ext uri="{28A0092B-C50C-407E-A947-70E740481C1C}">
                    <a14:useLocalDpi xmlns:a14="http://schemas.microsoft.com/office/drawing/2010/main" val="0"/>
                  </a:ext>
                </a:extLst>
              </a:blip>
              <a:srcRect/>
              <a:stretch>
                <a:fillRect/>
              </a:stretch>
            </p:blipFill>
            <p:spPr bwMode="auto">
              <a:xfrm>
                <a:off x="3045327" y="4514846"/>
                <a:ext cx="6400800" cy="1396706"/>
              </a:xfrm>
              <a:prstGeom prst="rect">
                <a:avLst/>
              </a:prstGeom>
              <a:noFill/>
              <a:extLst>
                <a:ext uri="{909E8E84-426E-40DD-AFC4-6F175D3DCCD1}">
                  <a14:hiddenFill xmlns:a14="http://schemas.microsoft.com/office/drawing/2010/main">
                    <a:solidFill>
                      <a:srgbClr val="FFFFFF"/>
                    </a:solidFill>
                  </a14:hiddenFill>
                </a:ext>
              </a:extLst>
            </p:spPr>
          </p:pic>
        </p:grpSp>
        <p:pic>
          <p:nvPicPr>
            <p:cNvPr id="50" name="Picture 7" descr="C:\Users\kkarthi2\Desktop\Kailash(local)\Projects\Cit\Manuscript\Cover capture\Presentation\Concept\Images\Cover capture\Capture slide with proteins.tif"/>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100000" l="0" r="100000"/>
                      </a14:imgEffect>
                    </a14:imgLayer>
                  </a14:imgProps>
                </a:ext>
                <a:ext uri="{28A0092B-C50C-407E-A947-70E740481C1C}">
                  <a14:useLocalDpi xmlns:a14="http://schemas.microsoft.com/office/drawing/2010/main" val="0"/>
                </a:ext>
              </a:extLst>
            </a:blip>
            <a:srcRect/>
            <a:stretch>
              <a:fillRect/>
            </a:stretch>
          </p:blipFill>
          <p:spPr bwMode="auto">
            <a:xfrm>
              <a:off x="699516" y="4862105"/>
              <a:ext cx="4128516" cy="653435"/>
            </a:xfrm>
            <a:prstGeom prst="rect">
              <a:avLst/>
            </a:prstGeom>
            <a:noFill/>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Lst>
          </p:spPr>
        </p:pic>
        <p:sp>
          <p:nvSpPr>
            <p:cNvPr id="51" name="Down Arrow 50"/>
            <p:cNvSpPr/>
            <p:nvPr/>
          </p:nvSpPr>
          <p:spPr>
            <a:xfrm>
              <a:off x="2685478" y="2214563"/>
              <a:ext cx="128588" cy="57150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914400" eaLnBrk="1" fontAlgn="auto" hangingPunct="1">
                <a:spcBef>
                  <a:spcPts val="0"/>
                </a:spcBef>
                <a:spcAft>
                  <a:spcPts val="0"/>
                </a:spcAft>
              </a:pPr>
              <a:endParaRPr lang="en-US" sz="1350">
                <a:solidFill>
                  <a:prstClr val="white"/>
                </a:solidFill>
              </a:endParaRPr>
            </a:p>
          </p:txBody>
        </p:sp>
        <p:sp>
          <p:nvSpPr>
            <p:cNvPr id="52" name="Down Arrow 51"/>
            <p:cNvSpPr/>
            <p:nvPr/>
          </p:nvSpPr>
          <p:spPr>
            <a:xfrm>
              <a:off x="2685478" y="4200525"/>
              <a:ext cx="128588" cy="57150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914400" eaLnBrk="1" fontAlgn="auto" hangingPunct="1">
                <a:spcBef>
                  <a:spcPts val="0"/>
                </a:spcBef>
                <a:spcAft>
                  <a:spcPts val="0"/>
                </a:spcAft>
              </a:pPr>
              <a:endParaRPr lang="en-US" sz="1350">
                <a:solidFill>
                  <a:prstClr val="white"/>
                </a:solidFill>
              </a:endParaRPr>
            </a:p>
          </p:txBody>
        </p:sp>
        <p:sp>
          <p:nvSpPr>
            <p:cNvPr id="53" name="TextBox 52"/>
            <p:cNvSpPr txBox="1"/>
            <p:nvPr/>
          </p:nvSpPr>
          <p:spPr>
            <a:xfrm>
              <a:off x="4903209" y="1435894"/>
              <a:ext cx="4164592" cy="300082"/>
            </a:xfrm>
            <a:prstGeom prst="rect">
              <a:avLst/>
            </a:prstGeom>
            <a:noFill/>
          </p:spPr>
          <p:txBody>
            <a:bodyPr wrap="square" rtlCol="0">
              <a:spAutoFit/>
            </a:bodyPr>
            <a:lstStyle/>
            <a:p>
              <a:pPr defTabSz="914400" eaLnBrk="1" fontAlgn="auto" hangingPunct="1">
                <a:spcBef>
                  <a:spcPts val="0"/>
                </a:spcBef>
                <a:spcAft>
                  <a:spcPts val="0"/>
                </a:spcAft>
              </a:pPr>
              <a:r>
                <a:rPr lang="en-US" sz="1350" dirty="0">
                  <a:solidFill>
                    <a:prstClr val="black"/>
                  </a:solidFill>
                  <a:latin typeface="Trebuchet MS" panose="020B0603020202020204" pitchFamily="34" charset="0"/>
                  <a:ea typeface="+mn-ea"/>
                </a:rPr>
                <a:t>Step 4: Expressed proteins captured onto </a:t>
              </a:r>
              <a:r>
                <a:rPr lang="en-US" sz="1350" dirty="0" smtClean="0">
                  <a:solidFill>
                    <a:prstClr val="black"/>
                  </a:solidFill>
                  <a:latin typeface="Trebuchet MS" panose="020B0603020202020204" pitchFamily="34" charset="0"/>
                  <a:ea typeface="+mn-ea"/>
                </a:rPr>
                <a:t>slide </a:t>
              </a:r>
              <a:endParaRPr lang="en-US" sz="1350" dirty="0">
                <a:solidFill>
                  <a:prstClr val="black"/>
                </a:solidFill>
                <a:latin typeface="Trebuchet MS" panose="020B0603020202020204" pitchFamily="34" charset="0"/>
                <a:ea typeface="+mn-ea"/>
              </a:endParaRPr>
            </a:p>
          </p:txBody>
        </p:sp>
        <p:sp>
          <p:nvSpPr>
            <p:cNvPr id="54" name="TextBox 53"/>
            <p:cNvSpPr txBox="1"/>
            <p:nvPr/>
          </p:nvSpPr>
          <p:spPr>
            <a:xfrm>
              <a:off x="4903208" y="3293269"/>
              <a:ext cx="4315027" cy="300082"/>
            </a:xfrm>
            <a:prstGeom prst="rect">
              <a:avLst/>
            </a:prstGeom>
            <a:noFill/>
          </p:spPr>
          <p:txBody>
            <a:bodyPr wrap="none" rtlCol="0">
              <a:spAutoFit/>
            </a:bodyPr>
            <a:lstStyle/>
            <a:p>
              <a:pPr defTabSz="914400" eaLnBrk="1" fontAlgn="auto" hangingPunct="1">
                <a:spcBef>
                  <a:spcPts val="0"/>
                </a:spcBef>
                <a:spcAft>
                  <a:spcPts val="0"/>
                </a:spcAft>
              </a:pPr>
              <a:r>
                <a:rPr lang="en-US" sz="1350" dirty="0">
                  <a:solidFill>
                    <a:prstClr val="black"/>
                  </a:solidFill>
                  <a:latin typeface="Trebuchet MS" panose="020B0603020202020204" pitchFamily="34" charset="0"/>
                  <a:ea typeface="+mn-ea"/>
                </a:rPr>
                <a:t>Step 5: Remove capture slide and discard PDMS wells</a:t>
              </a:r>
            </a:p>
          </p:txBody>
        </p:sp>
        <p:sp>
          <p:nvSpPr>
            <p:cNvPr id="55" name="TextBox 54"/>
            <p:cNvSpPr txBox="1"/>
            <p:nvPr/>
          </p:nvSpPr>
          <p:spPr>
            <a:xfrm>
              <a:off x="4903208" y="5086350"/>
              <a:ext cx="2454390" cy="300082"/>
            </a:xfrm>
            <a:prstGeom prst="rect">
              <a:avLst/>
            </a:prstGeom>
            <a:noFill/>
          </p:spPr>
          <p:txBody>
            <a:bodyPr wrap="none" rtlCol="0">
              <a:spAutoFit/>
            </a:bodyPr>
            <a:lstStyle/>
            <a:p>
              <a:pPr defTabSz="914400" eaLnBrk="1" fontAlgn="auto" hangingPunct="1">
                <a:spcBef>
                  <a:spcPts val="0"/>
                </a:spcBef>
                <a:spcAft>
                  <a:spcPts val="0"/>
                </a:spcAft>
              </a:pPr>
              <a:r>
                <a:rPr lang="en-US" sz="1350" dirty="0">
                  <a:solidFill>
                    <a:prstClr val="black"/>
                  </a:solidFill>
                  <a:latin typeface="Trebuchet MS" panose="020B0603020202020204" pitchFamily="34" charset="0"/>
                  <a:ea typeface="+mn-ea"/>
                </a:rPr>
                <a:t>Step 6: Prepare slide for PTM</a:t>
              </a:r>
            </a:p>
          </p:txBody>
        </p:sp>
      </p:grpSp>
      <p:sp>
        <p:nvSpPr>
          <p:cNvPr id="38" name="Title 2"/>
          <p:cNvSpPr>
            <a:spLocks noGrp="1"/>
          </p:cNvSpPr>
          <p:nvPr>
            <p:ph type="title"/>
          </p:nvPr>
        </p:nvSpPr>
        <p:spPr>
          <a:xfrm>
            <a:off x="-157857" y="495300"/>
            <a:ext cx="9459714" cy="1143000"/>
          </a:xfrm>
        </p:spPr>
        <p:txBody>
          <a:bodyPr/>
          <a:lstStyle/>
          <a:p>
            <a:r>
              <a:rPr lang="en-US" sz="4000" b="1" i="1" dirty="0">
                <a:solidFill>
                  <a:srgbClr val="A30046"/>
                </a:solidFill>
                <a:effectLst>
                  <a:outerShdw blurRad="38100" dist="38100" dir="2700000" algn="tl">
                    <a:srgbClr val="000000">
                      <a:alpha val="43137"/>
                    </a:srgbClr>
                  </a:outerShdw>
                </a:effectLst>
                <a:latin typeface="Trebuchet MS" panose="020B0603020202020204" pitchFamily="34" charset="0"/>
              </a:rPr>
              <a:t>Contra </a:t>
            </a:r>
            <a:r>
              <a:rPr lang="en-US" sz="4000" b="1" i="1" dirty="0" smtClean="0">
                <a:solidFill>
                  <a:srgbClr val="A30046"/>
                </a:solidFill>
                <a:effectLst>
                  <a:outerShdw blurRad="38100" dist="38100" dir="2700000" algn="tl">
                    <a:srgbClr val="000000">
                      <a:alpha val="43137"/>
                    </a:srgbClr>
                  </a:outerShdw>
                </a:effectLst>
                <a:latin typeface="Trebuchet MS" panose="020B0603020202020204" pitchFamily="34" charset="0"/>
              </a:rPr>
              <a:t>capture protein array </a:t>
            </a:r>
            <a:r>
              <a:rPr lang="en-US" sz="4000" b="1" i="1" dirty="0">
                <a:solidFill>
                  <a:srgbClr val="A30046"/>
                </a:solidFill>
                <a:effectLst>
                  <a:outerShdw blurRad="38100" dist="38100" dir="2700000" algn="tl">
                    <a:srgbClr val="000000">
                      <a:alpha val="43137"/>
                    </a:srgbClr>
                  </a:outerShdw>
                </a:effectLst>
                <a:latin typeface="Trebuchet MS" panose="020B0603020202020204" pitchFamily="34" charset="0"/>
              </a:rPr>
              <a:t>concept</a:t>
            </a:r>
          </a:p>
        </p:txBody>
      </p:sp>
      <p:sp>
        <p:nvSpPr>
          <p:cNvPr id="4" name="Slide Number Placeholder 3"/>
          <p:cNvSpPr>
            <a:spLocks noGrp="1"/>
          </p:cNvSpPr>
          <p:nvPr>
            <p:ph type="sldNum" sz="quarter" idx="12"/>
          </p:nvPr>
        </p:nvSpPr>
        <p:spPr/>
        <p:txBody>
          <a:bodyPr/>
          <a:lstStyle/>
          <a:p>
            <a:pPr defTabSz="457200" fontAlgn="base">
              <a:spcBef>
                <a:spcPct val="0"/>
              </a:spcBef>
              <a:spcAft>
                <a:spcPct val="0"/>
              </a:spcAft>
            </a:pPr>
            <a:fld id="{CD745331-6C76-4869-B8E2-50D0852729FA}" type="slidenum">
              <a:rPr lang="en-US" altLang="en-US" smtClean="0">
                <a:solidFill>
                  <a:prstClr val="black"/>
                </a:solidFill>
                <a:ea typeface="MS PGothic" pitchFamily="34" charset="-128"/>
              </a:rPr>
              <a:pPr defTabSz="457200" fontAlgn="base">
                <a:spcBef>
                  <a:spcPct val="0"/>
                </a:spcBef>
                <a:spcAft>
                  <a:spcPct val="0"/>
                </a:spcAft>
              </a:pPr>
              <a:t>25</a:t>
            </a:fld>
            <a:endParaRPr lang="en-US" altLang="en-US">
              <a:solidFill>
                <a:prstClr val="black"/>
              </a:solidFill>
              <a:ea typeface="MS PGothic" pitchFamily="34" charset="-128"/>
            </a:endParaRPr>
          </a:p>
        </p:txBody>
      </p:sp>
      <p:sp>
        <p:nvSpPr>
          <p:cNvPr id="37" name="TextBox 36"/>
          <p:cNvSpPr txBox="1"/>
          <p:nvPr/>
        </p:nvSpPr>
        <p:spPr>
          <a:xfrm>
            <a:off x="4622146" y="6594953"/>
            <a:ext cx="4330224" cy="369332"/>
          </a:xfrm>
          <a:prstGeom prst="rect">
            <a:avLst/>
          </a:prstGeom>
          <a:noFill/>
        </p:spPr>
        <p:txBody>
          <a:bodyPr wrap="none" rtlCol="0">
            <a:spAutoFit/>
          </a:bodyPr>
          <a:lstStyle/>
          <a:p>
            <a:r>
              <a:rPr lang="en-US">
                <a:solidFill>
                  <a:srgbClr val="FFFF00"/>
                </a:solidFill>
              </a:rPr>
              <a:t>Mol Cell Proteomics. 2016 Jul;15(7):2324-37</a:t>
            </a:r>
          </a:p>
        </p:txBody>
      </p:sp>
    </p:spTree>
    <p:extLst>
      <p:ext uri="{BB962C8B-B14F-4D97-AF65-F5344CB8AC3E}">
        <p14:creationId xmlns:p14="http://schemas.microsoft.com/office/powerpoint/2010/main" val="22307987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Title 2"/>
          <p:cNvSpPr>
            <a:spLocks noGrp="1"/>
          </p:cNvSpPr>
          <p:nvPr>
            <p:ph type="title"/>
          </p:nvPr>
        </p:nvSpPr>
        <p:spPr>
          <a:xfrm>
            <a:off x="-157857" y="495300"/>
            <a:ext cx="9459714" cy="1143000"/>
          </a:xfrm>
        </p:spPr>
        <p:txBody>
          <a:bodyPr/>
          <a:lstStyle/>
          <a:p>
            <a:r>
              <a:rPr lang="en-US" sz="4000" b="1" i="1" dirty="0">
                <a:solidFill>
                  <a:srgbClr val="A30046"/>
                </a:solidFill>
                <a:effectLst>
                  <a:outerShdw blurRad="38100" dist="38100" dir="2700000" algn="tl">
                    <a:srgbClr val="000000">
                      <a:alpha val="43137"/>
                    </a:srgbClr>
                  </a:outerShdw>
                </a:effectLst>
                <a:latin typeface="Trebuchet MS" panose="020B0603020202020204" pitchFamily="34" charset="0"/>
              </a:rPr>
              <a:t>Contra </a:t>
            </a:r>
            <a:r>
              <a:rPr lang="en-US" sz="4000" b="1" i="1" dirty="0" smtClean="0">
                <a:solidFill>
                  <a:srgbClr val="A30046"/>
                </a:solidFill>
                <a:effectLst>
                  <a:outerShdw blurRad="38100" dist="38100" dir="2700000" algn="tl">
                    <a:srgbClr val="000000">
                      <a:alpha val="43137"/>
                    </a:srgbClr>
                  </a:outerShdw>
                </a:effectLst>
                <a:latin typeface="Trebuchet MS" panose="020B0603020202020204" pitchFamily="34" charset="0"/>
              </a:rPr>
              <a:t>capture protein array </a:t>
            </a:r>
            <a:r>
              <a:rPr lang="en-US" sz="4000" b="1" i="1" dirty="0">
                <a:solidFill>
                  <a:srgbClr val="A30046"/>
                </a:solidFill>
                <a:effectLst>
                  <a:outerShdw blurRad="38100" dist="38100" dir="2700000" algn="tl">
                    <a:srgbClr val="000000">
                      <a:alpha val="43137"/>
                    </a:srgbClr>
                  </a:outerShdw>
                </a:effectLst>
                <a:latin typeface="Trebuchet MS" panose="020B0603020202020204" pitchFamily="34" charset="0"/>
              </a:rPr>
              <a:t>concept</a:t>
            </a:r>
          </a:p>
        </p:txBody>
      </p:sp>
      <p:sp>
        <p:nvSpPr>
          <p:cNvPr id="64" name="Slide Number Placeholder 63"/>
          <p:cNvSpPr>
            <a:spLocks noGrp="1"/>
          </p:cNvSpPr>
          <p:nvPr>
            <p:ph type="sldNum" sz="quarter" idx="12"/>
          </p:nvPr>
        </p:nvSpPr>
        <p:spPr/>
        <p:txBody>
          <a:bodyPr/>
          <a:lstStyle/>
          <a:p>
            <a:pPr defTabSz="457200" fontAlgn="base">
              <a:spcBef>
                <a:spcPct val="0"/>
              </a:spcBef>
              <a:spcAft>
                <a:spcPct val="0"/>
              </a:spcAft>
            </a:pPr>
            <a:fld id="{CD745331-6C76-4869-B8E2-50D0852729FA}" type="slidenum">
              <a:rPr lang="en-US" altLang="en-US" smtClean="0">
                <a:solidFill>
                  <a:prstClr val="black"/>
                </a:solidFill>
                <a:ea typeface="MS PGothic" pitchFamily="34" charset="-128"/>
              </a:rPr>
              <a:pPr defTabSz="457200" fontAlgn="base">
                <a:spcBef>
                  <a:spcPct val="0"/>
                </a:spcBef>
                <a:spcAft>
                  <a:spcPct val="0"/>
                </a:spcAft>
              </a:pPr>
              <a:t>26</a:t>
            </a:fld>
            <a:endParaRPr lang="en-US" altLang="en-US">
              <a:solidFill>
                <a:prstClr val="black"/>
              </a:solidFill>
              <a:ea typeface="MS PGothic" pitchFamily="34" charset="-128"/>
            </a:endParaRPr>
          </a:p>
        </p:txBody>
      </p:sp>
      <p:grpSp>
        <p:nvGrpSpPr>
          <p:cNvPr id="112" name="Group 111"/>
          <p:cNvGrpSpPr/>
          <p:nvPr/>
        </p:nvGrpSpPr>
        <p:grpSpPr>
          <a:xfrm>
            <a:off x="509255" y="2500246"/>
            <a:ext cx="8702877" cy="2196499"/>
            <a:chOff x="107156" y="1461035"/>
            <a:chExt cx="8702877" cy="2196499"/>
          </a:xfrm>
        </p:grpSpPr>
        <p:grpSp>
          <p:nvGrpSpPr>
            <p:cNvPr id="77" name="Group 76"/>
            <p:cNvGrpSpPr/>
            <p:nvPr/>
          </p:nvGrpSpPr>
          <p:grpSpPr>
            <a:xfrm>
              <a:off x="107156" y="2582604"/>
              <a:ext cx="5700933" cy="653435"/>
              <a:chOff x="1257300" y="1320257"/>
              <a:chExt cx="7601244" cy="871246"/>
            </a:xfrm>
          </p:grpSpPr>
          <p:grpSp>
            <p:nvGrpSpPr>
              <p:cNvPr id="68" name="Group 67"/>
              <p:cNvGrpSpPr/>
              <p:nvPr/>
            </p:nvGrpSpPr>
            <p:grpSpPr>
              <a:xfrm>
                <a:off x="1257300" y="1320257"/>
                <a:ext cx="7601244" cy="871246"/>
                <a:chOff x="1257300" y="786857"/>
                <a:chExt cx="7601244" cy="871246"/>
              </a:xfrm>
            </p:grpSpPr>
            <p:sp>
              <p:nvSpPr>
                <p:cNvPr id="5" name="Rounded Rectangle 4"/>
                <p:cNvSpPr/>
                <p:nvPr/>
              </p:nvSpPr>
              <p:spPr>
                <a:xfrm>
                  <a:off x="1257300" y="841480"/>
                  <a:ext cx="1066800" cy="6096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pPr>
                  <a:r>
                    <a:rPr lang="en-US" sz="1350" dirty="0">
                      <a:solidFill>
                        <a:prstClr val="white"/>
                      </a:solidFill>
                    </a:rPr>
                    <a:t>Enzyme for PTM</a:t>
                  </a:r>
                </a:p>
              </p:txBody>
            </p:sp>
            <p:grpSp>
              <p:nvGrpSpPr>
                <p:cNvPr id="10" name="Group 9"/>
                <p:cNvGrpSpPr/>
                <p:nvPr/>
              </p:nvGrpSpPr>
              <p:grpSpPr>
                <a:xfrm>
                  <a:off x="3353856" y="786857"/>
                  <a:ext cx="5504688" cy="871246"/>
                  <a:chOff x="3353856" y="786857"/>
                  <a:chExt cx="5504688" cy="871246"/>
                </a:xfrm>
              </p:grpSpPr>
              <p:pic>
                <p:nvPicPr>
                  <p:cNvPr id="4" name="Picture 7" descr="C:\Users\kkarthi2\Desktop\Kailash(local)\Projects\Cit\Manuscript\Cover capture\Presentation\Concept\Images\Cover capture\Capture slide with proteins.tif"/>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100000" l="0" r="100000"/>
                            </a14:imgEffect>
                          </a14:imgLayer>
                        </a14:imgProps>
                      </a:ext>
                      <a:ext uri="{28A0092B-C50C-407E-A947-70E740481C1C}">
                        <a14:useLocalDpi xmlns:a14="http://schemas.microsoft.com/office/drawing/2010/main" val="0"/>
                      </a:ext>
                    </a:extLst>
                  </a:blip>
                  <a:srcRect/>
                  <a:stretch>
                    <a:fillRect/>
                  </a:stretch>
                </p:blipFill>
                <p:spPr bwMode="auto">
                  <a:xfrm>
                    <a:off x="3353856" y="786857"/>
                    <a:ext cx="5504688" cy="871246"/>
                  </a:xfrm>
                  <a:prstGeom prst="rect">
                    <a:avLst/>
                  </a:prstGeom>
                  <a:noFill/>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Lst>
                </p:spPr>
              </p:pic>
              <p:sp>
                <p:nvSpPr>
                  <p:cNvPr id="6" name="Oval 5"/>
                  <p:cNvSpPr>
                    <a:spLocks noChangeAspect="1"/>
                  </p:cNvSpPr>
                  <p:nvPr/>
                </p:nvSpPr>
                <p:spPr>
                  <a:xfrm>
                    <a:off x="4147257" y="796382"/>
                    <a:ext cx="274320" cy="27432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pPr>
                    <a:endParaRPr lang="en-US" sz="1350">
                      <a:solidFill>
                        <a:prstClr val="white"/>
                      </a:solidFill>
                    </a:endParaRPr>
                  </a:p>
                </p:txBody>
              </p:sp>
              <p:sp>
                <p:nvSpPr>
                  <p:cNvPr id="7" name="Oval 6"/>
                  <p:cNvSpPr>
                    <a:spLocks noChangeAspect="1"/>
                  </p:cNvSpPr>
                  <p:nvPr/>
                </p:nvSpPr>
                <p:spPr>
                  <a:xfrm>
                    <a:off x="4885555" y="795528"/>
                    <a:ext cx="274320" cy="27432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pPr>
                    <a:endParaRPr lang="en-US" sz="1350">
                      <a:solidFill>
                        <a:prstClr val="white"/>
                      </a:solidFill>
                    </a:endParaRPr>
                  </a:p>
                </p:txBody>
              </p:sp>
              <p:sp>
                <p:nvSpPr>
                  <p:cNvPr id="8" name="Oval 7"/>
                  <p:cNvSpPr>
                    <a:spLocks noChangeAspect="1"/>
                  </p:cNvSpPr>
                  <p:nvPr/>
                </p:nvSpPr>
                <p:spPr>
                  <a:xfrm>
                    <a:off x="7119057" y="808955"/>
                    <a:ext cx="274320" cy="27432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pPr>
                    <a:endParaRPr lang="en-US" sz="1350">
                      <a:solidFill>
                        <a:prstClr val="white"/>
                      </a:solidFill>
                    </a:endParaRPr>
                  </a:p>
                </p:txBody>
              </p:sp>
              <p:sp>
                <p:nvSpPr>
                  <p:cNvPr id="9" name="Oval 8"/>
                  <p:cNvSpPr>
                    <a:spLocks noChangeAspect="1"/>
                  </p:cNvSpPr>
                  <p:nvPr/>
                </p:nvSpPr>
                <p:spPr>
                  <a:xfrm>
                    <a:off x="7857355" y="808101"/>
                    <a:ext cx="274320" cy="27432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pPr>
                    <a:endParaRPr lang="en-US" sz="1350">
                      <a:solidFill>
                        <a:prstClr val="white"/>
                      </a:solidFill>
                    </a:endParaRPr>
                  </a:p>
                </p:txBody>
              </p:sp>
            </p:grpSp>
          </p:grpSp>
          <p:sp>
            <p:nvSpPr>
              <p:cNvPr id="69" name="Right Arrow 68"/>
              <p:cNvSpPr/>
              <p:nvPr/>
            </p:nvSpPr>
            <p:spPr>
              <a:xfrm>
                <a:off x="2543175" y="1685925"/>
                <a:ext cx="810681" cy="6995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914400" eaLnBrk="1" fontAlgn="auto" hangingPunct="1">
                  <a:spcBef>
                    <a:spcPts val="0"/>
                  </a:spcBef>
                  <a:spcAft>
                    <a:spcPts val="0"/>
                  </a:spcAft>
                </a:pPr>
                <a:endParaRPr lang="en-US" sz="1350">
                  <a:solidFill>
                    <a:prstClr val="white"/>
                  </a:solidFill>
                </a:endParaRPr>
              </a:p>
            </p:txBody>
          </p:sp>
          <p:sp>
            <p:nvSpPr>
              <p:cNvPr id="70" name="TextBox 69"/>
              <p:cNvSpPr txBox="1"/>
              <p:nvPr/>
            </p:nvSpPr>
            <p:spPr>
              <a:xfrm>
                <a:off x="2638425" y="1384405"/>
                <a:ext cx="622392" cy="400109"/>
              </a:xfrm>
              <a:prstGeom prst="rect">
                <a:avLst/>
              </a:prstGeom>
              <a:noFill/>
            </p:spPr>
            <p:txBody>
              <a:bodyPr wrap="none" rtlCol="0">
                <a:spAutoFit/>
              </a:bodyPr>
              <a:lstStyle/>
              <a:p>
                <a:pPr defTabSz="914400" eaLnBrk="1" fontAlgn="auto" hangingPunct="1">
                  <a:spcBef>
                    <a:spcPts val="0"/>
                  </a:spcBef>
                  <a:spcAft>
                    <a:spcPts val="0"/>
                  </a:spcAft>
                </a:pPr>
                <a:r>
                  <a:rPr lang="en-US" sz="1350" dirty="0">
                    <a:solidFill>
                      <a:prstClr val="black"/>
                    </a:solidFill>
                    <a:latin typeface="Calibri"/>
                    <a:ea typeface="+mn-ea"/>
                  </a:rPr>
                  <a:t>Add</a:t>
                </a:r>
              </a:p>
            </p:txBody>
          </p:sp>
        </p:grpSp>
        <p:pic>
          <p:nvPicPr>
            <p:cNvPr id="78" name="Picture 7" descr="C:\Users\kkarthi2\Desktop\Kailash(local)\Projects\Cit\Manuscript\Cover capture\Presentation\Concept\Images\Cover capture\Capture slide with proteins.tif"/>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100000" l="0" r="100000"/>
                      </a14:imgEffect>
                    </a14:imgLayer>
                  </a14:imgProps>
                </a:ext>
                <a:ext uri="{28A0092B-C50C-407E-A947-70E740481C1C}">
                  <a14:useLocalDpi xmlns:a14="http://schemas.microsoft.com/office/drawing/2010/main" val="0"/>
                </a:ext>
              </a:extLst>
            </a:blip>
            <a:srcRect/>
            <a:stretch>
              <a:fillRect/>
            </a:stretch>
          </p:blipFill>
          <p:spPr bwMode="auto">
            <a:xfrm>
              <a:off x="1693861" y="1461035"/>
              <a:ext cx="4128516" cy="653435"/>
            </a:xfrm>
            <a:prstGeom prst="rect">
              <a:avLst/>
            </a:prstGeom>
            <a:noFill/>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Lst>
          </p:spPr>
        </p:pic>
        <p:sp>
          <p:nvSpPr>
            <p:cNvPr id="79" name="Down Arrow 78"/>
            <p:cNvSpPr/>
            <p:nvPr/>
          </p:nvSpPr>
          <p:spPr>
            <a:xfrm>
              <a:off x="3843337" y="2156190"/>
              <a:ext cx="128588" cy="344056"/>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914400" eaLnBrk="1" fontAlgn="auto" hangingPunct="1">
                <a:spcBef>
                  <a:spcPts val="0"/>
                </a:spcBef>
                <a:spcAft>
                  <a:spcPts val="0"/>
                </a:spcAft>
              </a:pPr>
              <a:endParaRPr lang="en-US" sz="1350">
                <a:solidFill>
                  <a:prstClr val="white"/>
                </a:solidFill>
              </a:endParaRPr>
            </a:p>
          </p:txBody>
        </p:sp>
        <p:sp>
          <p:nvSpPr>
            <p:cNvPr id="81" name="Down Arrow 80"/>
            <p:cNvSpPr/>
            <p:nvPr/>
          </p:nvSpPr>
          <p:spPr>
            <a:xfrm>
              <a:off x="3843337" y="3313478"/>
              <a:ext cx="128588" cy="344056"/>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914400" eaLnBrk="1" fontAlgn="auto" hangingPunct="1">
                <a:spcBef>
                  <a:spcPts val="0"/>
                </a:spcBef>
                <a:spcAft>
                  <a:spcPts val="0"/>
                </a:spcAft>
              </a:pPr>
              <a:endParaRPr lang="en-US" sz="1350">
                <a:solidFill>
                  <a:prstClr val="white"/>
                </a:solidFill>
              </a:endParaRPr>
            </a:p>
          </p:txBody>
        </p:sp>
        <p:sp>
          <p:nvSpPr>
            <p:cNvPr id="83" name="TextBox 82"/>
            <p:cNvSpPr txBox="1"/>
            <p:nvPr/>
          </p:nvSpPr>
          <p:spPr>
            <a:xfrm>
              <a:off x="5579277" y="2578248"/>
              <a:ext cx="3230756" cy="369332"/>
            </a:xfrm>
            <a:prstGeom prst="rect">
              <a:avLst/>
            </a:prstGeom>
            <a:noFill/>
          </p:spPr>
          <p:txBody>
            <a:bodyPr wrap="none" rtlCol="0">
              <a:spAutoFit/>
            </a:bodyPr>
            <a:lstStyle/>
            <a:p>
              <a:pPr defTabSz="914400" eaLnBrk="1" fontAlgn="auto" hangingPunct="1">
                <a:spcBef>
                  <a:spcPts val="0"/>
                </a:spcBef>
                <a:spcAft>
                  <a:spcPts val="0"/>
                </a:spcAft>
              </a:pPr>
              <a:r>
                <a:rPr lang="en-US" dirty="0">
                  <a:solidFill>
                    <a:prstClr val="black"/>
                  </a:solidFill>
                  <a:latin typeface="Trebuchet MS" panose="020B0603020202020204" pitchFamily="34" charset="0"/>
                  <a:ea typeface="+mn-ea"/>
                </a:rPr>
                <a:t>Step 7: Perform PTM on array</a:t>
              </a:r>
            </a:p>
          </p:txBody>
        </p:sp>
      </p:grpSp>
      <p:sp>
        <p:nvSpPr>
          <p:cNvPr id="2" name="TextBox 1"/>
          <p:cNvSpPr txBox="1"/>
          <p:nvPr/>
        </p:nvSpPr>
        <p:spPr>
          <a:xfrm>
            <a:off x="3630762" y="4963258"/>
            <a:ext cx="1357936" cy="523220"/>
          </a:xfrm>
          <a:prstGeom prst="rect">
            <a:avLst/>
          </a:prstGeom>
          <a:noFill/>
        </p:spPr>
        <p:txBody>
          <a:bodyPr wrap="none" rtlCol="0">
            <a:spAutoFit/>
          </a:bodyPr>
          <a:lstStyle/>
          <a:p>
            <a:r>
              <a:rPr lang="en-US" sz="2800" dirty="0" smtClean="0"/>
              <a:t>Analysis</a:t>
            </a:r>
            <a:endParaRPr lang="en-US" sz="2800" dirty="0"/>
          </a:p>
        </p:txBody>
      </p:sp>
    </p:spTree>
    <p:extLst>
      <p:ext uri="{BB962C8B-B14F-4D97-AF65-F5344CB8AC3E}">
        <p14:creationId xmlns:p14="http://schemas.microsoft.com/office/powerpoint/2010/main" val="32876388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46371"/>
          <a:stretch/>
        </p:blipFill>
        <p:spPr>
          <a:xfrm>
            <a:off x="612011" y="1403724"/>
            <a:ext cx="5950714" cy="5246876"/>
          </a:xfrm>
        </p:spPr>
      </p:pic>
      <p:sp>
        <p:nvSpPr>
          <p:cNvPr id="4" name="Slide Number Placeholder 3"/>
          <p:cNvSpPr>
            <a:spLocks noGrp="1"/>
          </p:cNvSpPr>
          <p:nvPr>
            <p:ph type="sldNum" sz="quarter" idx="12"/>
          </p:nvPr>
        </p:nvSpPr>
        <p:spPr/>
        <p:txBody>
          <a:bodyPr/>
          <a:lstStyle/>
          <a:p>
            <a:fld id="{CD745331-6C76-4869-B8E2-50D0852729FA}" type="slidenum">
              <a:rPr lang="en-US" altLang="en-US" smtClean="0">
                <a:solidFill>
                  <a:prstClr val="black">
                    <a:tint val="75000"/>
                  </a:prstClr>
                </a:solidFill>
              </a:rPr>
              <a:pPr/>
              <a:t>27</a:t>
            </a:fld>
            <a:endParaRPr lang="en-US" altLang="en-US">
              <a:solidFill>
                <a:prstClr val="black">
                  <a:tint val="75000"/>
                </a:prstClr>
              </a:solidFill>
            </a:endParaRPr>
          </a:p>
        </p:txBody>
      </p:sp>
      <p:sp>
        <p:nvSpPr>
          <p:cNvPr id="7" name="Title 1"/>
          <p:cNvSpPr>
            <a:spLocks noGrp="1"/>
          </p:cNvSpPr>
          <p:nvPr>
            <p:ph type="title"/>
          </p:nvPr>
        </p:nvSpPr>
        <p:spPr>
          <a:xfrm>
            <a:off x="457200" y="495300"/>
            <a:ext cx="8229600" cy="1143000"/>
          </a:xfrm>
        </p:spPr>
        <p:txBody>
          <a:bodyPr/>
          <a:lstStyle/>
          <a:p>
            <a:r>
              <a:rPr lang="en-US" sz="2400" b="1" i="1" dirty="0">
                <a:solidFill>
                  <a:srgbClr val="C00000"/>
                </a:solidFill>
                <a:effectLst>
                  <a:outerShdw blurRad="38100" dist="38100" dir="2700000" algn="tl">
                    <a:srgbClr val="000000">
                      <a:alpha val="43137"/>
                    </a:srgbClr>
                  </a:outerShdw>
                </a:effectLst>
                <a:latin typeface="Trebuchet MS" panose="020B0603020202020204" pitchFamily="34" charset="0"/>
              </a:rPr>
              <a:t>Specific serum reactivity to citrullinated proteins on </a:t>
            </a:r>
            <a:r>
              <a:rPr lang="en-US" sz="2400" b="1" i="1" dirty="0" smtClean="0">
                <a:solidFill>
                  <a:srgbClr val="C00000"/>
                </a:solidFill>
                <a:effectLst>
                  <a:outerShdw blurRad="38100" dist="38100" dir="2700000" algn="tl">
                    <a:srgbClr val="000000">
                      <a:alpha val="43137"/>
                    </a:srgbClr>
                  </a:outerShdw>
                </a:effectLst>
                <a:latin typeface="Trebuchet MS" panose="020B0603020202020204" pitchFamily="34" charset="0"/>
              </a:rPr>
              <a:t>contra </a:t>
            </a:r>
            <a:r>
              <a:rPr lang="en-US" sz="2400" b="1" i="1" dirty="0">
                <a:solidFill>
                  <a:srgbClr val="C00000"/>
                </a:solidFill>
                <a:effectLst>
                  <a:outerShdw blurRad="38100" dist="38100" dir="2700000" algn="tl">
                    <a:srgbClr val="000000">
                      <a:alpha val="43137"/>
                    </a:srgbClr>
                  </a:outerShdw>
                </a:effectLst>
                <a:latin typeface="Trebuchet MS" panose="020B0603020202020204" pitchFamily="34" charset="0"/>
              </a:rPr>
              <a:t>capture protein arrays</a:t>
            </a:r>
            <a:endParaRPr lang="en-US" sz="2400" i="1" dirty="0">
              <a:solidFill>
                <a:srgbClr val="C00000"/>
              </a:solidFill>
              <a:effectLst>
                <a:outerShdw blurRad="38100" dist="38100" dir="2700000" algn="tl">
                  <a:srgbClr val="000000">
                    <a:alpha val="43137"/>
                  </a:srgbClr>
                </a:outerShdw>
              </a:effectLst>
              <a:latin typeface="Trebuchet MS" panose="020B0603020202020204" pitchFamily="34" charset="0"/>
            </a:endParaRPr>
          </a:p>
        </p:txBody>
      </p:sp>
      <p:sp>
        <p:nvSpPr>
          <p:cNvPr id="2" name="TextBox 1"/>
          <p:cNvSpPr txBox="1"/>
          <p:nvPr/>
        </p:nvSpPr>
        <p:spPr>
          <a:xfrm>
            <a:off x="6905625" y="2667193"/>
            <a:ext cx="1752600" cy="923330"/>
          </a:xfrm>
          <a:prstGeom prst="rect">
            <a:avLst/>
          </a:prstGeom>
          <a:noFill/>
        </p:spPr>
        <p:txBody>
          <a:bodyPr wrap="square" rtlCol="0">
            <a:spAutoFit/>
          </a:bodyPr>
          <a:lstStyle/>
          <a:p>
            <a:pPr defTabSz="914400" eaLnBrk="1" fontAlgn="auto" hangingPunct="1">
              <a:spcBef>
                <a:spcPts val="0"/>
              </a:spcBef>
              <a:spcAft>
                <a:spcPts val="0"/>
              </a:spcAft>
            </a:pPr>
            <a:r>
              <a:rPr lang="en-US" dirty="0" smtClean="0">
                <a:solidFill>
                  <a:prstClr val="black"/>
                </a:solidFill>
                <a:latin typeface="Trebuchet MS" panose="020B0603020202020204" pitchFamily="34" charset="0"/>
                <a:ea typeface="+mn-ea"/>
              </a:rPr>
              <a:t>Citrullination sensitive by clinical assay</a:t>
            </a:r>
            <a:endParaRPr lang="en-US" dirty="0">
              <a:solidFill>
                <a:prstClr val="black"/>
              </a:solidFill>
              <a:latin typeface="Trebuchet MS" panose="020B0603020202020204" pitchFamily="34" charset="0"/>
              <a:ea typeface="+mn-ea"/>
            </a:endParaRPr>
          </a:p>
        </p:txBody>
      </p:sp>
      <p:sp>
        <p:nvSpPr>
          <p:cNvPr id="9" name="TextBox 8"/>
          <p:cNvSpPr txBox="1"/>
          <p:nvPr/>
        </p:nvSpPr>
        <p:spPr>
          <a:xfrm>
            <a:off x="6905624" y="4953000"/>
            <a:ext cx="2085976" cy="923330"/>
          </a:xfrm>
          <a:prstGeom prst="rect">
            <a:avLst/>
          </a:prstGeom>
          <a:noFill/>
        </p:spPr>
        <p:txBody>
          <a:bodyPr wrap="square" rtlCol="0">
            <a:spAutoFit/>
          </a:bodyPr>
          <a:lstStyle/>
          <a:p>
            <a:pPr defTabSz="914400" eaLnBrk="1" fontAlgn="auto" hangingPunct="1">
              <a:spcBef>
                <a:spcPts val="0"/>
              </a:spcBef>
              <a:spcAft>
                <a:spcPts val="0"/>
              </a:spcAft>
            </a:pPr>
            <a:r>
              <a:rPr lang="en-US" dirty="0" smtClean="0">
                <a:solidFill>
                  <a:prstClr val="black"/>
                </a:solidFill>
                <a:latin typeface="Trebuchet MS" panose="020B0603020202020204" pitchFamily="34" charset="0"/>
                <a:ea typeface="+mn-ea"/>
              </a:rPr>
              <a:t>NOT citrullination sensitive by clinical assay</a:t>
            </a:r>
            <a:endParaRPr lang="en-US" dirty="0">
              <a:solidFill>
                <a:prstClr val="black"/>
              </a:solidFill>
              <a:latin typeface="Trebuchet MS" panose="020B0603020202020204" pitchFamily="34" charset="0"/>
              <a:ea typeface="+mn-ea"/>
            </a:endParaRPr>
          </a:p>
        </p:txBody>
      </p:sp>
    </p:spTree>
    <p:extLst>
      <p:ext uri="{BB962C8B-B14F-4D97-AF65-F5344CB8AC3E}">
        <p14:creationId xmlns:p14="http://schemas.microsoft.com/office/powerpoint/2010/main" val="32281629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103574" y="2071871"/>
            <a:ext cx="4899252" cy="3192857"/>
          </a:xfrm>
        </p:spPr>
      </p:pic>
      <p:sp>
        <p:nvSpPr>
          <p:cNvPr id="4" name="Slide Number Placeholder 3"/>
          <p:cNvSpPr>
            <a:spLocks noGrp="1"/>
          </p:cNvSpPr>
          <p:nvPr>
            <p:ph type="sldNum" sz="quarter" idx="12"/>
          </p:nvPr>
        </p:nvSpPr>
        <p:spPr/>
        <p:txBody>
          <a:bodyPr/>
          <a:lstStyle/>
          <a:p>
            <a:fld id="{CD745331-6C76-4869-B8E2-50D0852729FA}" type="slidenum">
              <a:rPr lang="en-US" altLang="en-US" smtClean="0">
                <a:solidFill>
                  <a:prstClr val="black">
                    <a:tint val="75000"/>
                  </a:prstClr>
                </a:solidFill>
              </a:rPr>
              <a:pPr/>
              <a:t>28</a:t>
            </a:fld>
            <a:endParaRPr lang="en-US" altLang="en-US">
              <a:solidFill>
                <a:prstClr val="black">
                  <a:tint val="75000"/>
                </a:prstClr>
              </a:solidFill>
            </a:endParaRPr>
          </a:p>
        </p:txBody>
      </p:sp>
      <p:sp>
        <p:nvSpPr>
          <p:cNvPr id="5" name="Title 1"/>
          <p:cNvSpPr>
            <a:spLocks noGrp="1"/>
          </p:cNvSpPr>
          <p:nvPr>
            <p:ph type="title"/>
          </p:nvPr>
        </p:nvSpPr>
        <p:spPr>
          <a:xfrm>
            <a:off x="457200" y="762000"/>
            <a:ext cx="8229600" cy="1143000"/>
          </a:xfrm>
        </p:spPr>
        <p:txBody>
          <a:bodyPr/>
          <a:lstStyle/>
          <a:p>
            <a:r>
              <a:rPr lang="en-US" sz="3200" b="1" i="1" dirty="0">
                <a:solidFill>
                  <a:srgbClr val="C00000"/>
                </a:solidFill>
                <a:effectLst>
                  <a:outerShdw blurRad="38100" dist="38100" dir="2700000" algn="tl">
                    <a:srgbClr val="000000">
                      <a:alpha val="43137"/>
                    </a:srgbClr>
                  </a:outerShdw>
                </a:effectLst>
              </a:rPr>
              <a:t>Identification of novel anti-citrullinated antigen antibodies in RA patients</a:t>
            </a:r>
          </a:p>
        </p:txBody>
      </p:sp>
      <p:sp>
        <p:nvSpPr>
          <p:cNvPr id="7" name="Content Placeholder 2"/>
          <p:cNvSpPr txBox="1">
            <a:spLocks/>
          </p:cNvSpPr>
          <p:nvPr/>
        </p:nvSpPr>
        <p:spPr bwMode="auto">
          <a:xfrm>
            <a:off x="114589" y="2281526"/>
            <a:ext cx="4191000" cy="2983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anose="020B0600070205080204" pitchFamily="34" charset="-128"/>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solidFill>
                  <a:prstClr val="black"/>
                </a:solidFill>
              </a:rPr>
              <a:t>190 genes printed </a:t>
            </a:r>
          </a:p>
          <a:p>
            <a:r>
              <a:rPr lang="en-US" sz="2400" dirty="0" smtClean="0">
                <a:solidFill>
                  <a:prstClr val="black"/>
                </a:solidFill>
              </a:rPr>
              <a:t>96 out of 190 were selected due to high/differential expression in RA synovial fluid</a:t>
            </a:r>
          </a:p>
          <a:p>
            <a:r>
              <a:rPr lang="en-US" sz="2400" dirty="0" smtClean="0">
                <a:solidFill>
                  <a:prstClr val="black"/>
                </a:solidFill>
              </a:rPr>
              <a:t>Rest are randomly selected genes from DNASU</a:t>
            </a:r>
          </a:p>
        </p:txBody>
      </p:sp>
      <p:sp>
        <p:nvSpPr>
          <p:cNvPr id="2" name="Oval 1"/>
          <p:cNvSpPr/>
          <p:nvPr/>
        </p:nvSpPr>
        <p:spPr>
          <a:xfrm>
            <a:off x="4533904" y="2390775"/>
            <a:ext cx="200025" cy="2000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pPr>
            <a:endParaRPr lang="en-US">
              <a:solidFill>
                <a:prstClr val="white"/>
              </a:solidFill>
            </a:endParaRPr>
          </a:p>
        </p:txBody>
      </p:sp>
      <p:sp>
        <p:nvSpPr>
          <p:cNvPr id="8" name="Oval 7"/>
          <p:cNvSpPr/>
          <p:nvPr/>
        </p:nvSpPr>
        <p:spPr>
          <a:xfrm>
            <a:off x="4924422" y="2205038"/>
            <a:ext cx="200025" cy="2000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pPr>
            <a:endParaRPr lang="en-US">
              <a:solidFill>
                <a:prstClr val="white"/>
              </a:solidFill>
            </a:endParaRPr>
          </a:p>
        </p:txBody>
      </p:sp>
      <p:sp>
        <p:nvSpPr>
          <p:cNvPr id="9" name="Oval 8"/>
          <p:cNvSpPr/>
          <p:nvPr/>
        </p:nvSpPr>
        <p:spPr>
          <a:xfrm>
            <a:off x="5872160" y="3290888"/>
            <a:ext cx="200025" cy="2000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pPr>
            <a:endParaRPr lang="en-US">
              <a:solidFill>
                <a:prstClr val="white"/>
              </a:solidFill>
            </a:endParaRPr>
          </a:p>
        </p:txBody>
      </p:sp>
      <p:sp>
        <p:nvSpPr>
          <p:cNvPr id="10" name="Oval 9"/>
          <p:cNvSpPr/>
          <p:nvPr/>
        </p:nvSpPr>
        <p:spPr>
          <a:xfrm>
            <a:off x="6362697" y="3214688"/>
            <a:ext cx="200025" cy="2000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pPr>
            <a:endParaRPr lang="en-US">
              <a:solidFill>
                <a:prstClr val="white"/>
              </a:solidFill>
            </a:endParaRPr>
          </a:p>
        </p:txBody>
      </p:sp>
      <p:sp>
        <p:nvSpPr>
          <p:cNvPr id="11" name="Oval 10"/>
          <p:cNvSpPr/>
          <p:nvPr/>
        </p:nvSpPr>
        <p:spPr>
          <a:xfrm>
            <a:off x="6357935" y="3395663"/>
            <a:ext cx="200025" cy="2000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17643694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0" grpId="0"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D745331-6C76-4869-B8E2-50D0852729FA}" type="slidenum">
              <a:rPr lang="en-US" altLang="en-US" smtClean="0">
                <a:solidFill>
                  <a:prstClr val="black">
                    <a:tint val="75000"/>
                  </a:prstClr>
                </a:solidFill>
              </a:rPr>
              <a:pPr/>
              <a:t>29</a:t>
            </a:fld>
            <a:endParaRPr lang="en-US" altLang="en-US">
              <a:solidFill>
                <a:prstClr val="black">
                  <a:tint val="75000"/>
                </a:prstClr>
              </a:solidFill>
            </a:endParaRPr>
          </a:p>
        </p:txBody>
      </p:sp>
      <p:sp>
        <p:nvSpPr>
          <p:cNvPr id="5" name="Title 1"/>
          <p:cNvSpPr>
            <a:spLocks noGrp="1"/>
          </p:cNvSpPr>
          <p:nvPr>
            <p:ph type="title"/>
          </p:nvPr>
        </p:nvSpPr>
        <p:spPr>
          <a:xfrm>
            <a:off x="612178" y="625207"/>
            <a:ext cx="8229600" cy="1143000"/>
          </a:xfrm>
        </p:spPr>
        <p:txBody>
          <a:bodyPr/>
          <a:lstStyle/>
          <a:p>
            <a:r>
              <a:rPr lang="en-US" sz="3200" b="1" i="1" dirty="0" smtClean="0">
                <a:solidFill>
                  <a:srgbClr val="C00000"/>
                </a:solidFill>
                <a:effectLst>
                  <a:outerShdw blurRad="38100" dist="38100" dir="2700000" algn="tl">
                    <a:srgbClr val="000000">
                      <a:alpha val="43137"/>
                    </a:srgbClr>
                  </a:outerShdw>
                </a:effectLst>
              </a:rPr>
              <a:t>Glycosylation-specific patient responses to tumor antigens</a:t>
            </a:r>
            <a:endParaRPr lang="en-US" sz="3200" b="1" i="1" dirty="0">
              <a:solidFill>
                <a:srgbClr val="C00000"/>
              </a:solidFill>
              <a:effectLst>
                <a:outerShdw blurRad="38100" dist="38100" dir="2700000" algn="tl">
                  <a:srgbClr val="000000">
                    <a:alpha val="43137"/>
                  </a:srgbClr>
                </a:outerShdw>
              </a:effectLst>
            </a:endParaRPr>
          </a:p>
        </p:txBody>
      </p:sp>
      <p:pic>
        <p:nvPicPr>
          <p:cNvPr id="12" name="Picture 11" descr="C:\Users\kkarthi2\Desktop\Kailash(local)\Projects\Cit\Manuscript\Cover capture\Images\Glycosylation\Picture4(used in manuscript).ti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2030" y="1400559"/>
            <a:ext cx="7744857" cy="5187078"/>
          </a:xfrm>
          <a:prstGeom prst="rect">
            <a:avLst/>
          </a:prstGeom>
          <a:noFill/>
          <a:ln>
            <a:noFill/>
          </a:ln>
        </p:spPr>
      </p:pic>
      <p:sp>
        <p:nvSpPr>
          <p:cNvPr id="2" name="Oval 1"/>
          <p:cNvSpPr/>
          <p:nvPr/>
        </p:nvSpPr>
        <p:spPr>
          <a:xfrm>
            <a:off x="2892390" y="1944362"/>
            <a:ext cx="200025" cy="2000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pPr>
            <a:endParaRPr lang="en-US">
              <a:solidFill>
                <a:prstClr val="white"/>
              </a:solidFill>
            </a:endParaRPr>
          </a:p>
        </p:txBody>
      </p:sp>
      <p:sp>
        <p:nvSpPr>
          <p:cNvPr id="8" name="Oval 7"/>
          <p:cNvSpPr/>
          <p:nvPr/>
        </p:nvSpPr>
        <p:spPr>
          <a:xfrm>
            <a:off x="4604932" y="2288296"/>
            <a:ext cx="200025" cy="2000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pPr>
            <a:endParaRPr lang="en-US">
              <a:solidFill>
                <a:prstClr val="white"/>
              </a:solidFill>
            </a:endParaRPr>
          </a:p>
        </p:txBody>
      </p:sp>
      <p:sp>
        <p:nvSpPr>
          <p:cNvPr id="9" name="Oval 8"/>
          <p:cNvSpPr/>
          <p:nvPr/>
        </p:nvSpPr>
        <p:spPr>
          <a:xfrm>
            <a:off x="2897606" y="4233462"/>
            <a:ext cx="200025" cy="200025"/>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pPr>
            <a:endParaRPr lang="en-US">
              <a:solidFill>
                <a:prstClr val="white"/>
              </a:solidFill>
            </a:endParaRPr>
          </a:p>
        </p:txBody>
      </p:sp>
      <p:sp>
        <p:nvSpPr>
          <p:cNvPr id="10" name="Oval 9"/>
          <p:cNvSpPr/>
          <p:nvPr/>
        </p:nvSpPr>
        <p:spPr>
          <a:xfrm>
            <a:off x="4704944" y="5027595"/>
            <a:ext cx="200025" cy="200025"/>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pPr>
            <a:endParaRPr lang="en-US">
              <a:solidFill>
                <a:prstClr val="white"/>
              </a:solidFill>
            </a:endParaRPr>
          </a:p>
        </p:txBody>
      </p:sp>
      <p:sp>
        <p:nvSpPr>
          <p:cNvPr id="13" name="Oval 12"/>
          <p:cNvSpPr/>
          <p:nvPr/>
        </p:nvSpPr>
        <p:spPr>
          <a:xfrm>
            <a:off x="2898348" y="4433487"/>
            <a:ext cx="200025" cy="200025"/>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pPr>
            <a:endParaRPr lang="en-US">
              <a:solidFill>
                <a:prstClr val="white"/>
              </a:solidFill>
            </a:endParaRPr>
          </a:p>
        </p:txBody>
      </p:sp>
      <p:sp>
        <p:nvSpPr>
          <p:cNvPr id="15" name="Oval 14"/>
          <p:cNvSpPr/>
          <p:nvPr/>
        </p:nvSpPr>
        <p:spPr>
          <a:xfrm>
            <a:off x="4726978" y="6206400"/>
            <a:ext cx="200025" cy="200025"/>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15639303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0" grpId="0" animBg="1"/>
      <p:bldP spid="13" grpId="0" animBg="1"/>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2"/>
          <p:cNvSpPr txBox="1">
            <a:spLocks noChangeArrowheads="1"/>
          </p:cNvSpPr>
          <p:nvPr/>
        </p:nvSpPr>
        <p:spPr bwMode="auto">
          <a:xfrm>
            <a:off x="457200" y="1752600"/>
            <a:ext cx="2825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800">
                <a:latin typeface="Trebuchet MS" panose="020B0603020202020204" pitchFamily="34" charset="0"/>
              </a:rPr>
              <a:t>Annual Incidence:182,460</a:t>
            </a:r>
          </a:p>
          <a:p>
            <a:pPr>
              <a:spcBef>
                <a:spcPct val="0"/>
              </a:spcBef>
              <a:buFontTx/>
              <a:buNone/>
            </a:pPr>
            <a:r>
              <a:rPr lang="en-US" altLang="en-US" sz="1800">
                <a:latin typeface="Trebuchet MS" panose="020B0603020202020204" pitchFamily="34" charset="0"/>
              </a:rPr>
              <a:t>Annual Mortality:  40,480</a:t>
            </a:r>
          </a:p>
        </p:txBody>
      </p:sp>
      <p:graphicFrame>
        <p:nvGraphicFramePr>
          <p:cNvPr id="214019" name="Group 3"/>
          <p:cNvGraphicFramePr>
            <a:graphicFrameLocks noGrp="1"/>
          </p:cNvGraphicFramePr>
          <p:nvPr>
            <p:extLst>
              <p:ext uri="{D42A27DB-BD31-4B8C-83A1-F6EECF244321}">
                <p14:modId xmlns:p14="http://schemas.microsoft.com/office/powerpoint/2010/main" val="3222779602"/>
              </p:ext>
            </p:extLst>
          </p:nvPr>
        </p:nvGraphicFramePr>
        <p:xfrm>
          <a:off x="5111261" y="1454286"/>
          <a:ext cx="2463311" cy="2614537"/>
        </p:xfrm>
        <a:graphic>
          <a:graphicData uri="http://schemas.openxmlformats.org/drawingml/2006/table">
            <a:tbl>
              <a:tblPr/>
              <a:tblGrid>
                <a:gridCol w="794874">
                  <a:extLst>
                    <a:ext uri="{9D8B030D-6E8A-4147-A177-3AD203B41FA5}">
                      <a16:colId xmlns:a16="http://schemas.microsoft.com/office/drawing/2014/main" xmlns="" val="20000"/>
                    </a:ext>
                  </a:extLst>
                </a:gridCol>
                <a:gridCol w="1668437">
                  <a:extLst>
                    <a:ext uri="{9D8B030D-6E8A-4147-A177-3AD203B41FA5}">
                      <a16:colId xmlns:a16="http://schemas.microsoft.com/office/drawing/2014/main" xmlns="" val="20001"/>
                    </a:ext>
                  </a:extLst>
                </a:gridCol>
              </a:tblGrid>
              <a:tr h="69429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Stage</a:t>
                      </a:r>
                    </a:p>
                  </a:txBody>
                  <a:tcPr anchor="ctr" horzOverflow="overflow">
                    <a:lnL cap="flat">
                      <a:noFill/>
                    </a:lnL>
                    <a:lnR>
                      <a:noFill/>
                    </a:lnR>
                    <a:lnT cap="flat">
                      <a:noFill/>
                    </a:lnT>
                    <a:lnB>
                      <a:noFill/>
                    </a:lnB>
                    <a:lnTlToBr>
                      <a:noFill/>
                    </a:lnTlToBr>
                    <a:lnBlToTr>
                      <a:noFill/>
                    </a:lnBlToTr>
                    <a:solidFill>
                      <a:srgbClr val="ECE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5-year Relative </a:t>
                      </a:r>
                      <a:br>
                        <a:rPr kumimoji="0" lang="en-US" sz="1200" b="1" i="0" u="none" strike="noStrike" cap="none" normalizeH="0" baseline="0" dirty="0" smtClean="0">
                          <a:ln>
                            <a:noFill/>
                          </a:ln>
                          <a:solidFill>
                            <a:schemeClr val="tx1"/>
                          </a:solidFill>
                          <a:effectLst/>
                          <a:latin typeface="Arial" charset="0"/>
                        </a:rPr>
                      </a:br>
                      <a:r>
                        <a:rPr kumimoji="0" lang="en-US" sz="1200" b="1" i="0" u="none" strike="noStrike" cap="none" normalizeH="0" baseline="0" dirty="0" smtClean="0">
                          <a:ln>
                            <a:noFill/>
                          </a:ln>
                          <a:solidFill>
                            <a:schemeClr val="tx1"/>
                          </a:solidFill>
                          <a:effectLst/>
                          <a:latin typeface="Arial" charset="0"/>
                        </a:rPr>
                        <a:t>Survival Rate</a:t>
                      </a:r>
                    </a:p>
                  </a:txBody>
                  <a:tcPr anchor="ctr" horzOverflow="overflow">
                    <a:lnL>
                      <a:noFill/>
                    </a:lnL>
                    <a:lnR cap="flat">
                      <a:noFill/>
                    </a:lnR>
                    <a:lnT cap="flat">
                      <a:noFill/>
                    </a:lnT>
                    <a:lnB>
                      <a:noFill/>
                    </a:lnB>
                    <a:lnTlToBr>
                      <a:noFill/>
                    </a:lnTlToBr>
                    <a:lnBlToTr>
                      <a:noFill/>
                    </a:lnBlToTr>
                    <a:solidFill>
                      <a:srgbClr val="ECECFF"/>
                    </a:solidFill>
                  </a:tcPr>
                </a:tc>
                <a:extLst>
                  <a:ext uri="{0D108BD9-81ED-4DB2-BD59-A6C34878D82A}">
                    <a16:rowId xmlns:a16="http://schemas.microsoft.com/office/drawing/2014/main" xmlns="" val="10000"/>
                  </a:ext>
                </a:extLst>
              </a:tr>
              <a:tr h="22920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0</a:t>
                      </a:r>
                    </a:p>
                  </a:txBody>
                  <a:tcPr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100%</a:t>
                      </a: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xmlns="" val="10001"/>
                  </a:ext>
                </a:extLst>
              </a:tr>
              <a:tr h="22809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I</a:t>
                      </a:r>
                    </a:p>
                  </a:txBody>
                  <a:tcPr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100%</a:t>
                      </a: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xmlns="" val="10002"/>
                  </a:ext>
                </a:extLst>
              </a:tr>
              <a:tr h="22920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IIA</a:t>
                      </a:r>
                    </a:p>
                  </a:txBody>
                  <a:tcPr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92%</a:t>
                      </a: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xmlns="" val="10003"/>
                  </a:ext>
                </a:extLst>
              </a:tr>
              <a:tr h="22809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IIB</a:t>
                      </a:r>
                    </a:p>
                  </a:txBody>
                  <a:tcPr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81% </a:t>
                      </a: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xmlns="" val="10004"/>
                  </a:ext>
                </a:extLst>
              </a:tr>
              <a:tr h="22920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IIIA</a:t>
                      </a:r>
                    </a:p>
                  </a:txBody>
                  <a:tcPr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67%</a:t>
                      </a: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xmlns="" val="10005"/>
                  </a:ext>
                </a:extLst>
              </a:tr>
              <a:tr h="22809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IIIB</a:t>
                      </a:r>
                    </a:p>
                  </a:txBody>
                  <a:tcPr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54%</a:t>
                      </a: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xmlns="" val="10006"/>
                  </a:ext>
                </a:extLst>
              </a:tr>
              <a:tr h="22920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IV</a:t>
                      </a:r>
                    </a:p>
                  </a:txBody>
                  <a:tcPr anchor="ctr" horzOverflow="overflow">
                    <a:lnL cap="flat">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20%</a:t>
                      </a:r>
                    </a:p>
                  </a:txBody>
                  <a:tcPr anchor="ctr"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xmlns="" val="10007"/>
                  </a:ext>
                </a:extLst>
              </a:tr>
            </a:tbl>
          </a:graphicData>
        </a:graphic>
      </p:graphicFrame>
      <p:sp>
        <p:nvSpPr>
          <p:cNvPr id="61460" name="Rectangle 24"/>
          <p:cNvSpPr>
            <a:spLocks noChangeArrowheads="1"/>
          </p:cNvSpPr>
          <p:nvPr/>
        </p:nvSpPr>
        <p:spPr bwMode="auto">
          <a:xfrm>
            <a:off x="5043853" y="1453441"/>
            <a:ext cx="2530719" cy="265674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endParaRPr lang="en-US" altLang="en-US" sz="1800">
              <a:latin typeface="Trebuchet MS" panose="020B0603020202020204" pitchFamily="34" charset="0"/>
            </a:endParaRPr>
          </a:p>
        </p:txBody>
      </p:sp>
      <p:pic>
        <p:nvPicPr>
          <p:cNvPr id="61461" name="Picture 26" descr="breast MRI"/>
          <p:cNvPicPr>
            <a:picLocks noChangeAspect="1" noChangeArrowheads="1"/>
          </p:cNvPicPr>
          <p:nvPr/>
        </p:nvPicPr>
        <p:blipFill>
          <a:blip r:embed="rId3">
            <a:extLst>
              <a:ext uri="{28A0092B-C50C-407E-A947-70E740481C1C}">
                <a14:useLocalDpi xmlns:a14="http://schemas.microsoft.com/office/drawing/2010/main" val="0"/>
              </a:ext>
            </a:extLst>
          </a:blip>
          <a:srcRect l="56400" r="6747" b="34474"/>
          <a:stretch>
            <a:fillRect/>
          </a:stretch>
        </p:blipFill>
        <p:spPr bwMode="auto">
          <a:xfrm>
            <a:off x="1982292" y="2590800"/>
            <a:ext cx="1808499" cy="2412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2" name="Picture 27" descr="Mammogram"/>
          <p:cNvPicPr>
            <a:picLocks noChangeAspect="1" noChangeArrowheads="1"/>
          </p:cNvPicPr>
          <p:nvPr/>
        </p:nvPicPr>
        <p:blipFill>
          <a:blip r:embed="rId4">
            <a:extLst>
              <a:ext uri="{28A0092B-C50C-407E-A947-70E740481C1C}">
                <a14:useLocalDpi xmlns:a14="http://schemas.microsoft.com/office/drawing/2010/main" val="0"/>
              </a:ext>
            </a:extLst>
          </a:blip>
          <a:srcRect r="10844"/>
          <a:stretch>
            <a:fillRect/>
          </a:stretch>
        </p:blipFill>
        <p:spPr bwMode="auto">
          <a:xfrm>
            <a:off x="344489" y="2590800"/>
            <a:ext cx="1563442" cy="2412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63" name="Text Box 28"/>
          <p:cNvSpPr txBox="1">
            <a:spLocks noChangeArrowheads="1"/>
          </p:cNvSpPr>
          <p:nvPr/>
        </p:nvSpPr>
        <p:spPr bwMode="auto">
          <a:xfrm>
            <a:off x="134694" y="5140892"/>
            <a:ext cx="1773237"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400" b="1" dirty="0">
                <a:latin typeface="Trebuchet MS" panose="020B0603020202020204" pitchFamily="34" charset="0"/>
              </a:rPr>
              <a:t>Mammography:</a:t>
            </a:r>
          </a:p>
          <a:p>
            <a:pPr>
              <a:spcBef>
                <a:spcPct val="0"/>
              </a:spcBef>
              <a:buFontTx/>
              <a:buNone/>
            </a:pPr>
            <a:r>
              <a:rPr lang="en-US" altLang="en-US" sz="1400" b="1" dirty="0">
                <a:latin typeface="Trebuchet MS" panose="020B0603020202020204" pitchFamily="34" charset="0"/>
              </a:rPr>
              <a:t>Sensitivity: 75%</a:t>
            </a:r>
          </a:p>
          <a:p>
            <a:pPr>
              <a:spcBef>
                <a:spcPct val="0"/>
              </a:spcBef>
              <a:buFontTx/>
              <a:buNone/>
            </a:pPr>
            <a:r>
              <a:rPr lang="en-US" altLang="en-US" sz="1400" b="1" dirty="0">
                <a:latin typeface="Trebuchet MS" panose="020B0603020202020204" pitchFamily="34" charset="0"/>
              </a:rPr>
              <a:t>Specificity: 80-95%</a:t>
            </a:r>
          </a:p>
        </p:txBody>
      </p:sp>
      <p:sp>
        <p:nvSpPr>
          <p:cNvPr id="61464" name="Text Box 29"/>
          <p:cNvSpPr txBox="1">
            <a:spLocks noChangeArrowheads="1"/>
          </p:cNvSpPr>
          <p:nvPr/>
        </p:nvSpPr>
        <p:spPr bwMode="auto">
          <a:xfrm>
            <a:off x="2014903" y="5162384"/>
            <a:ext cx="1498600"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400" b="1" dirty="0">
                <a:latin typeface="Trebuchet MS" panose="020B0603020202020204" pitchFamily="34" charset="0"/>
              </a:rPr>
              <a:t>MRI:</a:t>
            </a:r>
          </a:p>
          <a:p>
            <a:pPr>
              <a:spcBef>
                <a:spcPct val="0"/>
              </a:spcBef>
              <a:buFontTx/>
              <a:buNone/>
            </a:pPr>
            <a:r>
              <a:rPr lang="en-US" altLang="en-US" sz="1400" b="1" dirty="0">
                <a:latin typeface="Trebuchet MS" panose="020B0603020202020204" pitchFamily="34" charset="0"/>
              </a:rPr>
              <a:t>Sensitivity: 88%</a:t>
            </a:r>
          </a:p>
          <a:p>
            <a:pPr>
              <a:spcBef>
                <a:spcPct val="0"/>
              </a:spcBef>
              <a:buFontTx/>
              <a:buNone/>
            </a:pPr>
            <a:r>
              <a:rPr lang="en-US" altLang="en-US" sz="1400" b="1" dirty="0">
                <a:latin typeface="Trebuchet MS" panose="020B0603020202020204" pitchFamily="34" charset="0"/>
              </a:rPr>
              <a:t>Specificity: 67%</a:t>
            </a:r>
          </a:p>
        </p:txBody>
      </p:sp>
      <p:sp>
        <p:nvSpPr>
          <p:cNvPr id="10" name="Text Box 2"/>
          <p:cNvSpPr txBox="1">
            <a:spLocks noChangeArrowheads="1"/>
          </p:cNvSpPr>
          <p:nvPr/>
        </p:nvSpPr>
        <p:spPr bwMode="auto">
          <a:xfrm>
            <a:off x="1497013" y="858043"/>
            <a:ext cx="6165850" cy="55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sz="3000" b="1" i="1" dirty="0">
                <a:solidFill>
                  <a:srgbClr val="C00000"/>
                </a:solidFill>
                <a:effectLst>
                  <a:outerShdw blurRad="38100" dist="38100" dir="2700000" algn="tl">
                    <a:srgbClr val="000000">
                      <a:alpha val="43137"/>
                    </a:srgbClr>
                  </a:outerShdw>
                </a:effectLst>
                <a:latin typeface="Trebuchet MS" pitchFamily="34" charset="0"/>
              </a:rPr>
              <a:t>Early Detection of Breast Cancer</a:t>
            </a:r>
          </a:p>
        </p:txBody>
      </p:sp>
      <p:sp>
        <p:nvSpPr>
          <p:cNvPr id="61466" name="TextBox 1"/>
          <p:cNvSpPr txBox="1">
            <a:spLocks noChangeArrowheads="1"/>
          </p:cNvSpPr>
          <p:nvPr/>
        </p:nvSpPr>
        <p:spPr bwMode="auto">
          <a:xfrm>
            <a:off x="4049937" y="4432258"/>
            <a:ext cx="505449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285750" indent="-285750">
              <a:spcBef>
                <a:spcPct val="0"/>
              </a:spcBef>
            </a:pPr>
            <a:r>
              <a:rPr lang="en-US" altLang="en-US" sz="1800" dirty="0" smtClean="0">
                <a:latin typeface="Trebuchet MS" panose="020B0603020202020204" pitchFamily="34" charset="0"/>
              </a:rPr>
              <a:t>Compliance </a:t>
            </a:r>
            <a:r>
              <a:rPr lang="en-US" altLang="en-US" sz="1800" dirty="0">
                <a:latin typeface="Trebuchet MS" panose="020B0603020202020204" pitchFamily="34" charset="0"/>
              </a:rPr>
              <a:t>with mammography </a:t>
            </a:r>
            <a:r>
              <a:rPr lang="en-US" altLang="en-US" sz="1800" dirty="0" smtClean="0">
                <a:latin typeface="Trebuchet MS" panose="020B0603020202020204" pitchFamily="34" charset="0"/>
              </a:rPr>
              <a:t>varies</a:t>
            </a:r>
          </a:p>
          <a:p>
            <a:pPr marL="285750" indent="-285750">
              <a:spcBef>
                <a:spcPct val="0"/>
              </a:spcBef>
            </a:pPr>
            <a:r>
              <a:rPr lang="en-US" altLang="en-US" sz="1800" dirty="0" smtClean="0">
                <a:latin typeface="Trebuchet MS" panose="020B0603020202020204" pitchFamily="34" charset="0"/>
              </a:rPr>
              <a:t>Dense breasts limit detection</a:t>
            </a:r>
            <a:endParaRPr lang="en-US" altLang="en-US" sz="1800" dirty="0">
              <a:latin typeface="Trebuchet MS" panose="020B0603020202020204" pitchFamily="34" charset="0"/>
            </a:endParaRPr>
          </a:p>
          <a:p>
            <a:pPr marL="285750" indent="-285750">
              <a:spcBef>
                <a:spcPct val="0"/>
              </a:spcBef>
            </a:pPr>
            <a:r>
              <a:rPr lang="en-US" altLang="en-US" sz="1800" dirty="0" smtClean="0">
                <a:latin typeface="Trebuchet MS" panose="020B0603020202020204" pitchFamily="34" charset="0"/>
              </a:rPr>
              <a:t>Some </a:t>
            </a:r>
            <a:r>
              <a:rPr lang="en-US" altLang="en-US" sz="1800" dirty="0">
                <a:latin typeface="Trebuchet MS" panose="020B0603020202020204" pitchFamily="34" charset="0"/>
              </a:rPr>
              <a:t>subtypes occur as interval </a:t>
            </a:r>
            <a:r>
              <a:rPr lang="en-US" altLang="en-US" sz="1800" dirty="0" smtClean="0">
                <a:latin typeface="Trebuchet MS" panose="020B0603020202020204" pitchFamily="34" charset="0"/>
              </a:rPr>
              <a:t>cancers</a:t>
            </a:r>
          </a:p>
          <a:p>
            <a:pPr marL="285750" indent="-285750">
              <a:spcBef>
                <a:spcPct val="0"/>
              </a:spcBef>
            </a:pPr>
            <a:r>
              <a:rPr lang="en-US" altLang="en-US" sz="1800" dirty="0" smtClean="0">
                <a:latin typeface="Trebuchet MS" panose="020B0603020202020204" pitchFamily="34" charset="0"/>
              </a:rPr>
              <a:t>Access to mammography is not universal</a:t>
            </a:r>
            <a:endParaRPr lang="en-US" altLang="en-US" sz="1800" dirty="0">
              <a:latin typeface="Trebuchet MS" panose="020B0603020202020204" pitchFamily="34" charset="0"/>
            </a:endParaRPr>
          </a:p>
        </p:txBody>
      </p:sp>
    </p:spTree>
    <p:extLst>
      <p:ext uri="{BB962C8B-B14F-4D97-AF65-F5344CB8AC3E}">
        <p14:creationId xmlns:p14="http://schemas.microsoft.com/office/powerpoint/2010/main" val="1163499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6" grpId="0"/>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6186" y="1806819"/>
            <a:ext cx="8845060" cy="4525963"/>
          </a:xfrm>
        </p:spPr>
        <p:txBody>
          <a:bodyPr/>
          <a:lstStyle/>
          <a:p>
            <a:r>
              <a:rPr lang="en-US" sz="2800" dirty="0" smtClean="0">
                <a:latin typeface="Trebuchet MS" panose="020B0603020202020204" pitchFamily="34" charset="0"/>
              </a:rPr>
              <a:t>Ensure robust and reproducible platform</a:t>
            </a:r>
          </a:p>
          <a:p>
            <a:r>
              <a:rPr lang="en-US" sz="2800" dirty="0" smtClean="0">
                <a:latin typeface="Trebuchet MS" panose="020B0603020202020204" pitchFamily="34" charset="0"/>
              </a:rPr>
              <a:t>Use an appropriate clinical design</a:t>
            </a:r>
          </a:p>
          <a:p>
            <a:r>
              <a:rPr lang="en-US" sz="2800" dirty="0" smtClean="0">
                <a:latin typeface="Trebuchet MS" panose="020B0603020202020204" pitchFamily="34" charset="0"/>
              </a:rPr>
              <a:t>Use strong biostatistics</a:t>
            </a:r>
          </a:p>
          <a:p>
            <a:r>
              <a:rPr lang="en-US" sz="2800" dirty="0" smtClean="0">
                <a:latin typeface="Trebuchet MS" panose="020B0603020202020204" pitchFamily="34" charset="0"/>
              </a:rPr>
              <a:t>Optimize assay </a:t>
            </a:r>
          </a:p>
          <a:p>
            <a:r>
              <a:rPr lang="en-US" sz="2800" dirty="0" smtClean="0">
                <a:latin typeface="Trebuchet MS" panose="020B0603020202020204" pitchFamily="34" charset="0"/>
              </a:rPr>
              <a:t>Combine assays as needed</a:t>
            </a:r>
          </a:p>
          <a:p>
            <a:r>
              <a:rPr lang="en-US" sz="2800" dirty="0" smtClean="0">
                <a:latin typeface="Trebuchet MS" panose="020B0603020202020204" pitchFamily="34" charset="0"/>
              </a:rPr>
              <a:t>Partner with careful diagnostics company</a:t>
            </a:r>
          </a:p>
          <a:p>
            <a:r>
              <a:rPr lang="en-US" sz="2800" dirty="0" smtClean="0">
                <a:latin typeface="Trebuchet MS" panose="020B0603020202020204" pitchFamily="34" charset="0"/>
              </a:rPr>
              <a:t>Prepare for a long process  </a:t>
            </a:r>
            <a:endParaRPr lang="en-US" sz="2800" dirty="0">
              <a:latin typeface="Trebuchet MS" panose="020B0603020202020204" pitchFamily="34" charset="0"/>
            </a:endParaRPr>
          </a:p>
        </p:txBody>
      </p:sp>
      <p:sp>
        <p:nvSpPr>
          <p:cNvPr id="5" name="Title 1"/>
          <p:cNvSpPr>
            <a:spLocks noGrp="1"/>
          </p:cNvSpPr>
          <p:nvPr>
            <p:ph type="title"/>
          </p:nvPr>
        </p:nvSpPr>
        <p:spPr>
          <a:xfrm>
            <a:off x="612178" y="625207"/>
            <a:ext cx="8229600" cy="1143000"/>
          </a:xfrm>
        </p:spPr>
        <p:txBody>
          <a:bodyPr/>
          <a:lstStyle/>
          <a:p>
            <a:r>
              <a:rPr lang="en-US" sz="4800" b="1" i="1" dirty="0" smtClean="0">
                <a:solidFill>
                  <a:srgbClr val="C00000"/>
                </a:solidFill>
                <a:effectLst>
                  <a:outerShdw blurRad="38100" dist="38100" dir="2700000" algn="tl">
                    <a:srgbClr val="000000">
                      <a:alpha val="43137"/>
                    </a:srgbClr>
                  </a:outerShdw>
                </a:effectLst>
              </a:rPr>
              <a:t>Translational Take Homes</a:t>
            </a:r>
            <a:endParaRPr lang="en-US" sz="4800" b="1" i="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607258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844399"/>
            <a:ext cx="9220657" cy="5527826"/>
          </a:xfrm>
          <a:prstGeom prst="rect">
            <a:avLst/>
          </a:prstGeom>
        </p:spPr>
      </p:pic>
      <p:sp>
        <p:nvSpPr>
          <p:cNvPr id="3" name="TextBox 2"/>
          <p:cNvSpPr txBox="1"/>
          <p:nvPr/>
        </p:nvSpPr>
        <p:spPr>
          <a:xfrm>
            <a:off x="3658351" y="1653807"/>
            <a:ext cx="3469155" cy="646331"/>
          </a:xfrm>
          <a:prstGeom prst="rect">
            <a:avLst/>
          </a:prstGeom>
          <a:solidFill>
            <a:schemeClr val="accent5">
              <a:lumMod val="20000"/>
              <a:lumOff val="80000"/>
              <a:alpha val="48000"/>
            </a:schemeClr>
          </a:solidFill>
          <a:effectLst>
            <a:outerShdw blurRad="50800" dist="38100" dir="2700000" algn="tl" rotWithShape="0">
              <a:prstClr val="black">
                <a:alpha val="40000"/>
              </a:prstClr>
            </a:outerShdw>
          </a:effectLst>
        </p:spPr>
        <p:txBody>
          <a:bodyPr wrap="none" rtlCol="0">
            <a:spAutoFit/>
          </a:bodyPr>
          <a:lstStyle/>
          <a:p>
            <a:r>
              <a:rPr lang="en-US" dirty="0" smtClean="0"/>
              <a:t>Non-profit Protein Microarray Core</a:t>
            </a:r>
          </a:p>
          <a:p>
            <a:pPr algn="ctr"/>
            <a:r>
              <a:rPr lang="en-US" b="1" dirty="0" smtClean="0">
                <a:solidFill>
                  <a:srgbClr val="C00000"/>
                </a:solidFill>
                <a:effectLst>
                  <a:outerShdw blurRad="38100" dist="38100" dir="2700000" algn="tl">
                    <a:srgbClr val="000000">
                      <a:alpha val="43137"/>
                    </a:srgbClr>
                  </a:outerShdw>
                </a:effectLst>
              </a:rPr>
              <a:t>nappaproteinarray.org</a:t>
            </a:r>
            <a:endParaRPr lang="en-US"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0225225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946" name="Group 2"/>
          <p:cNvGrpSpPr>
            <a:grpSpLocks/>
          </p:cNvGrpSpPr>
          <p:nvPr/>
        </p:nvGrpSpPr>
        <p:grpSpPr bwMode="auto">
          <a:xfrm>
            <a:off x="1828800" y="1295400"/>
            <a:ext cx="5029200" cy="2124075"/>
            <a:chOff x="1152" y="816"/>
            <a:chExt cx="3168" cy="1338"/>
          </a:xfrm>
        </p:grpSpPr>
        <p:pic>
          <p:nvPicPr>
            <p:cNvPr id="82970" name="Picture 3" descr="cente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2" y="816"/>
              <a:ext cx="1757" cy="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71" name="Picture 4" descr="center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9" y="819"/>
              <a:ext cx="1411" cy="1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2947" name="Rectangle 6"/>
          <p:cNvSpPr>
            <a:spLocks noChangeArrowheads="1"/>
          </p:cNvSpPr>
          <p:nvPr/>
        </p:nvSpPr>
        <p:spPr bwMode="auto">
          <a:xfrm>
            <a:off x="4181475" y="2986088"/>
            <a:ext cx="9144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endParaRPr lang="en-US" altLang="en-US" sz="1800">
              <a:solidFill>
                <a:srgbClr val="C00000"/>
              </a:solidFill>
            </a:endParaRPr>
          </a:p>
        </p:txBody>
      </p:sp>
      <p:grpSp>
        <p:nvGrpSpPr>
          <p:cNvPr id="82948" name="Group 7"/>
          <p:cNvGrpSpPr>
            <a:grpSpLocks/>
          </p:cNvGrpSpPr>
          <p:nvPr/>
        </p:nvGrpSpPr>
        <p:grpSpPr bwMode="auto">
          <a:xfrm>
            <a:off x="5416550" y="3429000"/>
            <a:ext cx="4794250" cy="3500438"/>
            <a:chOff x="4587" y="917"/>
            <a:chExt cx="3401" cy="2205"/>
          </a:xfrm>
        </p:grpSpPr>
        <p:sp>
          <p:nvSpPr>
            <p:cNvPr id="82968" name="Text Box 8"/>
            <p:cNvSpPr txBox="1">
              <a:spLocks noChangeArrowheads="1"/>
            </p:cNvSpPr>
            <p:nvPr/>
          </p:nvSpPr>
          <p:spPr bwMode="auto">
            <a:xfrm>
              <a:off x="4587" y="917"/>
              <a:ext cx="761" cy="250"/>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2000" u="sng">
                  <a:solidFill>
                    <a:srgbClr val="C00000"/>
                  </a:solidFill>
                  <a:latin typeface="Trebuchet MS" panose="020B0603020202020204" pitchFamily="34" charset="0"/>
                </a:rPr>
                <a:t>Funding</a:t>
              </a:r>
            </a:p>
          </p:txBody>
        </p:sp>
        <p:sp>
          <p:nvSpPr>
            <p:cNvPr id="82969" name="Text Box 9"/>
            <p:cNvSpPr txBox="1">
              <a:spLocks noChangeArrowheads="1"/>
            </p:cNvSpPr>
            <p:nvPr/>
          </p:nvSpPr>
          <p:spPr bwMode="auto">
            <a:xfrm>
              <a:off x="4921" y="1125"/>
              <a:ext cx="3067" cy="1997"/>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2000" dirty="0" smtClean="0">
                  <a:solidFill>
                    <a:srgbClr val="C00000"/>
                  </a:solidFill>
                  <a:latin typeface="Trebuchet MS" panose="020B0603020202020204" pitchFamily="34" charset="0"/>
                </a:rPr>
                <a:t>EDRN</a:t>
              </a:r>
            </a:p>
            <a:p>
              <a:pPr>
                <a:spcBef>
                  <a:spcPct val="0"/>
                </a:spcBef>
                <a:buFontTx/>
                <a:buNone/>
              </a:pPr>
              <a:r>
                <a:rPr lang="en-US" altLang="en-US" sz="2000" dirty="0" smtClean="0">
                  <a:solidFill>
                    <a:srgbClr val="C00000"/>
                  </a:solidFill>
                  <a:latin typeface="Trebuchet MS" panose="020B0603020202020204" pitchFamily="34" charset="0"/>
                </a:rPr>
                <a:t>NIGMS </a:t>
              </a:r>
              <a:r>
                <a:rPr lang="en-US" altLang="en-US" sz="2000" dirty="0">
                  <a:solidFill>
                    <a:srgbClr val="C00000"/>
                  </a:solidFill>
                  <a:latin typeface="Trebuchet MS" panose="020B0603020202020204" pitchFamily="34" charset="0"/>
                </a:rPr>
                <a:t>- PSI</a:t>
              </a:r>
            </a:p>
            <a:p>
              <a:pPr>
                <a:spcBef>
                  <a:spcPct val="0"/>
                </a:spcBef>
                <a:buFontTx/>
                <a:buNone/>
              </a:pPr>
              <a:r>
                <a:rPr lang="en-US" altLang="en-US" sz="2000" dirty="0">
                  <a:solidFill>
                    <a:srgbClr val="C00000"/>
                  </a:solidFill>
                  <a:latin typeface="Trebuchet MS" panose="020B0603020202020204" pitchFamily="34" charset="0"/>
                </a:rPr>
                <a:t>JDRF</a:t>
              </a:r>
            </a:p>
            <a:p>
              <a:pPr>
                <a:spcBef>
                  <a:spcPct val="0"/>
                </a:spcBef>
                <a:buFontTx/>
                <a:buNone/>
              </a:pPr>
              <a:r>
                <a:rPr lang="en-US" altLang="en-US" sz="2000" dirty="0">
                  <a:solidFill>
                    <a:srgbClr val="C00000"/>
                  </a:solidFill>
                  <a:latin typeface="Trebuchet MS" panose="020B0603020202020204" pitchFamily="34" charset="0"/>
                </a:rPr>
                <a:t>BCRF</a:t>
              </a:r>
            </a:p>
            <a:p>
              <a:pPr>
                <a:spcBef>
                  <a:spcPct val="0"/>
                </a:spcBef>
                <a:buFontTx/>
                <a:buNone/>
              </a:pPr>
              <a:r>
                <a:rPr lang="en-US" altLang="en-US" sz="2000" dirty="0">
                  <a:solidFill>
                    <a:srgbClr val="C00000"/>
                  </a:solidFill>
                  <a:latin typeface="Trebuchet MS" panose="020B0603020202020204" pitchFamily="34" charset="0"/>
                </a:rPr>
                <a:t>NIAID</a:t>
              </a:r>
            </a:p>
            <a:p>
              <a:pPr>
                <a:spcBef>
                  <a:spcPct val="0"/>
                </a:spcBef>
                <a:buFontTx/>
                <a:buNone/>
              </a:pPr>
              <a:r>
                <a:rPr lang="en-US" altLang="en-US" sz="2000" dirty="0">
                  <a:solidFill>
                    <a:srgbClr val="C00000"/>
                  </a:solidFill>
                  <a:latin typeface="Trebuchet MS" panose="020B0603020202020204" pitchFamily="34" charset="0"/>
                </a:rPr>
                <a:t>NCI (Breast Cancer </a:t>
              </a:r>
              <a:r>
                <a:rPr lang="en-US" altLang="en-US" sz="2000" dirty="0" smtClean="0">
                  <a:solidFill>
                    <a:srgbClr val="C00000"/>
                  </a:solidFill>
                  <a:latin typeface="Trebuchet MS" panose="020B0603020202020204" pitchFamily="34" charset="0"/>
                </a:rPr>
                <a:t>SPORE, </a:t>
              </a:r>
              <a:endParaRPr lang="en-US" altLang="en-US" sz="2000" dirty="0">
                <a:solidFill>
                  <a:srgbClr val="C00000"/>
                </a:solidFill>
                <a:latin typeface="Trebuchet MS" panose="020B0603020202020204" pitchFamily="34" charset="0"/>
              </a:endParaRPr>
            </a:p>
            <a:p>
              <a:pPr>
                <a:spcBef>
                  <a:spcPct val="0"/>
                </a:spcBef>
                <a:buFontTx/>
                <a:buNone/>
              </a:pPr>
              <a:r>
                <a:rPr lang="en-US" altLang="en-US" sz="2000" dirty="0" smtClean="0">
                  <a:solidFill>
                    <a:srgbClr val="C00000"/>
                  </a:solidFill>
                  <a:latin typeface="Trebuchet MS" panose="020B0603020202020204" pitchFamily="34" charset="0"/>
                </a:rPr>
                <a:t>R01, </a:t>
              </a:r>
              <a:r>
                <a:rPr lang="en-US" altLang="en-US" sz="2000" dirty="0">
                  <a:solidFill>
                    <a:srgbClr val="C00000"/>
                  </a:solidFill>
                  <a:latin typeface="Trebuchet MS" panose="020B0603020202020204" pitchFamily="34" charset="0"/>
                </a:rPr>
                <a:t>IMAT)</a:t>
              </a:r>
            </a:p>
            <a:p>
              <a:pPr>
                <a:spcBef>
                  <a:spcPct val="0"/>
                </a:spcBef>
                <a:buNone/>
              </a:pPr>
              <a:r>
                <a:rPr lang="en-US" altLang="en-US" sz="2000" dirty="0" smtClean="0">
                  <a:solidFill>
                    <a:srgbClr val="C00000"/>
                  </a:solidFill>
                  <a:latin typeface="Trebuchet MS" panose="020B0603020202020204" pitchFamily="34" charset="0"/>
                </a:rPr>
                <a:t>NHGRI</a:t>
              </a:r>
            </a:p>
            <a:p>
              <a:pPr>
                <a:spcBef>
                  <a:spcPct val="0"/>
                </a:spcBef>
                <a:buNone/>
              </a:pPr>
              <a:r>
                <a:rPr lang="en-US" altLang="en-US" sz="2000" dirty="0" err="1" smtClean="0">
                  <a:solidFill>
                    <a:srgbClr val="C00000"/>
                  </a:solidFill>
                  <a:latin typeface="Trebuchet MS" panose="020B0603020202020204" pitchFamily="34" charset="0"/>
                </a:rPr>
                <a:t>Viginia</a:t>
              </a:r>
              <a:r>
                <a:rPr lang="en-US" altLang="en-US" sz="2000" dirty="0" smtClean="0">
                  <a:solidFill>
                    <a:srgbClr val="C00000"/>
                  </a:solidFill>
                  <a:latin typeface="Trebuchet MS" panose="020B0603020202020204" pitchFamily="34" charset="0"/>
                </a:rPr>
                <a:t> </a:t>
              </a:r>
              <a:r>
                <a:rPr lang="en-US" altLang="en-US" sz="2000" dirty="0">
                  <a:solidFill>
                    <a:srgbClr val="C00000"/>
                  </a:solidFill>
                  <a:latin typeface="Trebuchet MS" panose="020B0603020202020204" pitchFamily="34" charset="0"/>
                </a:rPr>
                <a:t>G. Piper Foundation</a:t>
              </a:r>
            </a:p>
            <a:p>
              <a:pPr>
                <a:spcBef>
                  <a:spcPct val="0"/>
                </a:spcBef>
                <a:buFontTx/>
                <a:buNone/>
              </a:pPr>
              <a:endParaRPr lang="en-US" altLang="en-US" sz="2000" dirty="0">
                <a:solidFill>
                  <a:srgbClr val="C00000"/>
                </a:solidFill>
                <a:latin typeface="Trebuchet MS" panose="020B0603020202020204" pitchFamily="34" charset="0"/>
              </a:endParaRPr>
            </a:p>
          </p:txBody>
        </p:sp>
      </p:grpSp>
      <p:grpSp>
        <p:nvGrpSpPr>
          <p:cNvPr id="82949" name="Group 10"/>
          <p:cNvGrpSpPr>
            <a:grpSpLocks/>
          </p:cNvGrpSpPr>
          <p:nvPr/>
        </p:nvGrpSpPr>
        <p:grpSpPr bwMode="auto">
          <a:xfrm>
            <a:off x="3352800" y="4800600"/>
            <a:ext cx="1654175" cy="593725"/>
            <a:chOff x="186" y="2097"/>
            <a:chExt cx="1172" cy="374"/>
          </a:xfrm>
        </p:grpSpPr>
        <p:sp>
          <p:nvSpPr>
            <p:cNvPr id="82966" name="Text Box 11"/>
            <p:cNvSpPr txBox="1">
              <a:spLocks noChangeArrowheads="1"/>
            </p:cNvSpPr>
            <p:nvPr/>
          </p:nvSpPr>
          <p:spPr bwMode="auto">
            <a:xfrm>
              <a:off x="478" y="2259"/>
              <a:ext cx="880" cy="212"/>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600">
                  <a:solidFill>
                    <a:srgbClr val="C00000"/>
                  </a:solidFill>
                  <a:latin typeface="Trebuchet MS" panose="020B0603020202020204" pitchFamily="34" charset="0"/>
                </a:rPr>
                <a:t>Dale Larson</a:t>
              </a:r>
            </a:p>
          </p:txBody>
        </p:sp>
        <p:sp>
          <p:nvSpPr>
            <p:cNvPr id="82967" name="Text Box 12"/>
            <p:cNvSpPr txBox="1">
              <a:spLocks noChangeArrowheads="1"/>
            </p:cNvSpPr>
            <p:nvPr/>
          </p:nvSpPr>
          <p:spPr bwMode="auto">
            <a:xfrm>
              <a:off x="186" y="2097"/>
              <a:ext cx="929" cy="212"/>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600">
                  <a:solidFill>
                    <a:srgbClr val="C00000"/>
                  </a:solidFill>
                  <a:latin typeface="Trebuchet MS" panose="020B0603020202020204" pitchFamily="34" charset="0"/>
                </a:rPr>
                <a:t>Engineering</a:t>
              </a:r>
              <a:r>
                <a:rPr lang="en-US" altLang="en-US" sz="1600" u="sng">
                  <a:solidFill>
                    <a:srgbClr val="C00000"/>
                  </a:solidFill>
                  <a:latin typeface="Trebuchet MS" panose="020B0603020202020204" pitchFamily="34" charset="0"/>
                </a:rPr>
                <a:t> </a:t>
              </a:r>
            </a:p>
          </p:txBody>
        </p:sp>
      </p:grpSp>
      <p:grpSp>
        <p:nvGrpSpPr>
          <p:cNvPr id="82950" name="Group 13"/>
          <p:cNvGrpSpPr>
            <a:grpSpLocks/>
          </p:cNvGrpSpPr>
          <p:nvPr/>
        </p:nvGrpSpPr>
        <p:grpSpPr bwMode="auto">
          <a:xfrm>
            <a:off x="152400" y="3810000"/>
            <a:ext cx="2238375" cy="1654175"/>
            <a:chOff x="186" y="995"/>
            <a:chExt cx="1585" cy="1042"/>
          </a:xfrm>
        </p:grpSpPr>
        <p:sp>
          <p:nvSpPr>
            <p:cNvPr id="82964" name="Text Box 14"/>
            <p:cNvSpPr txBox="1">
              <a:spLocks noChangeArrowheads="1"/>
            </p:cNvSpPr>
            <p:nvPr/>
          </p:nvSpPr>
          <p:spPr bwMode="auto">
            <a:xfrm>
              <a:off x="479" y="1203"/>
              <a:ext cx="1142" cy="834"/>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600">
                  <a:solidFill>
                    <a:srgbClr val="C00000"/>
                  </a:solidFill>
                  <a:latin typeface="Trebuchet MS" panose="020B0603020202020204" pitchFamily="34" charset="0"/>
                </a:rPr>
                <a:t>Karen Anderson</a:t>
              </a:r>
            </a:p>
            <a:p>
              <a:pPr>
                <a:spcBef>
                  <a:spcPct val="0"/>
                </a:spcBef>
                <a:buFontTx/>
                <a:buNone/>
              </a:pPr>
              <a:r>
                <a:rPr lang="en-US" altLang="en-US" sz="1600">
                  <a:solidFill>
                    <a:srgbClr val="C00000"/>
                  </a:solidFill>
                  <a:latin typeface="Trebuchet MS" panose="020B0603020202020204" pitchFamily="34" charset="0"/>
                </a:rPr>
                <a:t>Andy Godwin</a:t>
              </a:r>
            </a:p>
            <a:p>
              <a:pPr>
                <a:spcBef>
                  <a:spcPct val="0"/>
                </a:spcBef>
                <a:buFontTx/>
                <a:buNone/>
              </a:pPr>
              <a:r>
                <a:rPr lang="en-US" altLang="en-US" sz="1600">
                  <a:solidFill>
                    <a:srgbClr val="C00000"/>
                  </a:solidFill>
                  <a:latin typeface="Trebuchet MS" panose="020B0603020202020204" pitchFamily="34" charset="0"/>
                </a:rPr>
                <a:t>Paul Engstrom</a:t>
              </a:r>
            </a:p>
            <a:p>
              <a:pPr>
                <a:spcBef>
                  <a:spcPct val="0"/>
                </a:spcBef>
                <a:buFontTx/>
                <a:buNone/>
              </a:pPr>
              <a:r>
                <a:rPr lang="en-US" altLang="en-US" sz="1600">
                  <a:solidFill>
                    <a:srgbClr val="C00000"/>
                  </a:solidFill>
                  <a:latin typeface="Trebuchet MS" panose="020B0603020202020204" pitchFamily="34" charset="0"/>
                </a:rPr>
                <a:t>Steve Skates</a:t>
              </a:r>
            </a:p>
            <a:p>
              <a:pPr>
                <a:spcBef>
                  <a:spcPct val="0"/>
                </a:spcBef>
                <a:buFontTx/>
                <a:buNone/>
              </a:pPr>
              <a:r>
                <a:rPr lang="en-US" altLang="en-US" sz="1600">
                  <a:solidFill>
                    <a:srgbClr val="C00000"/>
                  </a:solidFill>
                  <a:latin typeface="Trebuchet MS" panose="020B0603020202020204" pitchFamily="34" charset="0"/>
                </a:rPr>
                <a:t>Jeff Marks</a:t>
              </a:r>
            </a:p>
          </p:txBody>
        </p:sp>
        <p:sp>
          <p:nvSpPr>
            <p:cNvPr id="82965" name="Text Box 15"/>
            <p:cNvSpPr txBox="1">
              <a:spLocks noChangeArrowheads="1"/>
            </p:cNvSpPr>
            <p:nvPr/>
          </p:nvSpPr>
          <p:spPr bwMode="auto">
            <a:xfrm>
              <a:off x="186" y="995"/>
              <a:ext cx="1585" cy="213"/>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600">
                  <a:solidFill>
                    <a:srgbClr val="C00000"/>
                  </a:solidFill>
                  <a:latin typeface="Trebuchet MS" panose="020B0603020202020204" pitchFamily="34" charset="0"/>
                </a:rPr>
                <a:t>Breast Cancer/Ob Gyn</a:t>
              </a:r>
            </a:p>
          </p:txBody>
        </p:sp>
      </p:grpSp>
      <p:grpSp>
        <p:nvGrpSpPr>
          <p:cNvPr id="82951" name="Group 16"/>
          <p:cNvGrpSpPr>
            <a:grpSpLocks/>
          </p:cNvGrpSpPr>
          <p:nvPr/>
        </p:nvGrpSpPr>
        <p:grpSpPr bwMode="auto">
          <a:xfrm>
            <a:off x="3200400" y="3505200"/>
            <a:ext cx="2066925" cy="1168400"/>
            <a:chOff x="4597" y="2337"/>
            <a:chExt cx="1466" cy="736"/>
          </a:xfrm>
        </p:grpSpPr>
        <p:sp>
          <p:nvSpPr>
            <p:cNvPr id="82962" name="Text Box 17"/>
            <p:cNvSpPr txBox="1">
              <a:spLocks noChangeArrowheads="1"/>
            </p:cNvSpPr>
            <p:nvPr/>
          </p:nvSpPr>
          <p:spPr bwMode="auto">
            <a:xfrm>
              <a:off x="4921" y="2553"/>
              <a:ext cx="1142" cy="520"/>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600">
                  <a:solidFill>
                    <a:srgbClr val="C00000"/>
                  </a:solidFill>
                  <a:latin typeface="Trebuchet MS" panose="020B0603020202020204" pitchFamily="34" charset="0"/>
                </a:rPr>
                <a:t>Steve Lory</a:t>
              </a:r>
            </a:p>
            <a:p>
              <a:pPr>
                <a:spcBef>
                  <a:spcPct val="0"/>
                </a:spcBef>
                <a:buFontTx/>
                <a:buNone/>
              </a:pPr>
              <a:r>
                <a:rPr lang="en-US" altLang="en-US" sz="1600">
                  <a:solidFill>
                    <a:srgbClr val="C00000"/>
                  </a:solidFill>
                  <a:latin typeface="Trebuchet MS" panose="020B0603020202020204" pitchFamily="34" charset="0"/>
                </a:rPr>
                <a:t>Ed Ryan</a:t>
              </a:r>
            </a:p>
            <a:p>
              <a:pPr>
                <a:spcBef>
                  <a:spcPct val="0"/>
                </a:spcBef>
                <a:buFontTx/>
                <a:buNone/>
              </a:pPr>
              <a:r>
                <a:rPr lang="en-US" altLang="en-US" sz="1600">
                  <a:solidFill>
                    <a:srgbClr val="C00000"/>
                  </a:solidFill>
                  <a:latin typeface="Trebuchet MS" panose="020B0603020202020204" pitchFamily="34" charset="0"/>
                </a:rPr>
                <a:t>John Mekalanos</a:t>
              </a:r>
            </a:p>
          </p:txBody>
        </p:sp>
        <p:sp>
          <p:nvSpPr>
            <p:cNvPr id="82963" name="Text Box 18"/>
            <p:cNvSpPr txBox="1">
              <a:spLocks noChangeArrowheads="1"/>
            </p:cNvSpPr>
            <p:nvPr/>
          </p:nvSpPr>
          <p:spPr bwMode="auto">
            <a:xfrm>
              <a:off x="4597" y="2337"/>
              <a:ext cx="942" cy="212"/>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600">
                  <a:solidFill>
                    <a:srgbClr val="C00000"/>
                  </a:solidFill>
                  <a:latin typeface="Trebuchet MS" panose="020B0603020202020204" pitchFamily="34" charset="0"/>
                </a:rPr>
                <a:t>Microbiology</a:t>
              </a:r>
            </a:p>
          </p:txBody>
        </p:sp>
      </p:grpSp>
      <p:grpSp>
        <p:nvGrpSpPr>
          <p:cNvPr id="82952" name="Group 22"/>
          <p:cNvGrpSpPr>
            <a:grpSpLocks/>
          </p:cNvGrpSpPr>
          <p:nvPr/>
        </p:nvGrpSpPr>
        <p:grpSpPr bwMode="auto">
          <a:xfrm>
            <a:off x="762000" y="3352800"/>
            <a:ext cx="1703388" cy="727075"/>
            <a:chOff x="4587" y="917"/>
            <a:chExt cx="1209" cy="458"/>
          </a:xfrm>
        </p:grpSpPr>
        <p:sp>
          <p:nvSpPr>
            <p:cNvPr id="82960" name="Text Box 23"/>
            <p:cNvSpPr txBox="1">
              <a:spLocks noChangeArrowheads="1"/>
            </p:cNvSpPr>
            <p:nvPr/>
          </p:nvSpPr>
          <p:spPr bwMode="auto">
            <a:xfrm>
              <a:off x="4587" y="917"/>
              <a:ext cx="1209" cy="250"/>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2000" u="sng">
                  <a:solidFill>
                    <a:srgbClr val="C00000"/>
                  </a:solidFill>
                  <a:latin typeface="Trebuchet MS" panose="020B0603020202020204" pitchFamily="34" charset="0"/>
                </a:rPr>
                <a:t>Collaborators</a:t>
              </a:r>
            </a:p>
          </p:txBody>
        </p:sp>
        <p:sp>
          <p:nvSpPr>
            <p:cNvPr id="82961" name="Text Box 24"/>
            <p:cNvSpPr txBox="1">
              <a:spLocks noChangeArrowheads="1"/>
            </p:cNvSpPr>
            <p:nvPr/>
          </p:nvSpPr>
          <p:spPr bwMode="auto">
            <a:xfrm>
              <a:off x="4921" y="1125"/>
              <a:ext cx="133" cy="250"/>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endParaRPr lang="en-US" altLang="en-US" sz="2000">
                <a:solidFill>
                  <a:srgbClr val="C00000"/>
                </a:solidFill>
                <a:latin typeface="Trebuchet MS" panose="020B0603020202020204" pitchFamily="34" charset="0"/>
              </a:endParaRPr>
            </a:p>
          </p:txBody>
        </p:sp>
      </p:grpSp>
      <p:grpSp>
        <p:nvGrpSpPr>
          <p:cNvPr id="82953" name="Group 25"/>
          <p:cNvGrpSpPr>
            <a:grpSpLocks/>
          </p:cNvGrpSpPr>
          <p:nvPr/>
        </p:nvGrpSpPr>
        <p:grpSpPr bwMode="auto">
          <a:xfrm>
            <a:off x="152400" y="5461000"/>
            <a:ext cx="2176463" cy="1168400"/>
            <a:chOff x="4597" y="2337"/>
            <a:chExt cx="1544" cy="736"/>
          </a:xfrm>
        </p:grpSpPr>
        <p:sp>
          <p:nvSpPr>
            <p:cNvPr id="82958" name="Text Box 26"/>
            <p:cNvSpPr txBox="1">
              <a:spLocks noChangeArrowheads="1"/>
            </p:cNvSpPr>
            <p:nvPr/>
          </p:nvSpPr>
          <p:spPr bwMode="auto">
            <a:xfrm>
              <a:off x="4921" y="2553"/>
              <a:ext cx="1220" cy="520"/>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600">
                  <a:solidFill>
                    <a:srgbClr val="C00000"/>
                  </a:solidFill>
                  <a:latin typeface="Trebuchet MS" panose="020B0603020202020204" pitchFamily="34" charset="0"/>
                </a:rPr>
                <a:t>Des Schatz</a:t>
              </a:r>
            </a:p>
            <a:p>
              <a:pPr>
                <a:spcBef>
                  <a:spcPct val="0"/>
                </a:spcBef>
                <a:buFontTx/>
                <a:buNone/>
              </a:pPr>
              <a:r>
                <a:rPr lang="en-US" altLang="en-US" sz="1600">
                  <a:solidFill>
                    <a:srgbClr val="C00000"/>
                  </a:solidFill>
                  <a:latin typeface="Trebuchet MS" panose="020B0603020202020204" pitchFamily="34" charset="0"/>
                </a:rPr>
                <a:t>Mark Atkinson</a:t>
              </a:r>
            </a:p>
            <a:p>
              <a:pPr>
                <a:spcBef>
                  <a:spcPct val="0"/>
                </a:spcBef>
                <a:buFontTx/>
                <a:buNone/>
              </a:pPr>
              <a:r>
                <a:rPr lang="en-US" altLang="en-US" sz="1600">
                  <a:solidFill>
                    <a:srgbClr val="C00000"/>
                  </a:solidFill>
                  <a:latin typeface="Trebuchet MS" panose="020B0603020202020204" pitchFamily="34" charset="0"/>
                </a:rPr>
                <a:t>Clive Wasserman</a:t>
              </a:r>
            </a:p>
          </p:txBody>
        </p:sp>
        <p:sp>
          <p:nvSpPr>
            <p:cNvPr id="82959" name="Text Box 27"/>
            <p:cNvSpPr txBox="1">
              <a:spLocks noChangeArrowheads="1"/>
            </p:cNvSpPr>
            <p:nvPr/>
          </p:nvSpPr>
          <p:spPr bwMode="auto">
            <a:xfrm>
              <a:off x="4597" y="2337"/>
              <a:ext cx="690" cy="212"/>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600">
                  <a:solidFill>
                    <a:srgbClr val="C00000"/>
                  </a:solidFill>
                  <a:latin typeface="Trebuchet MS" panose="020B0603020202020204" pitchFamily="34" charset="0"/>
                </a:rPr>
                <a:t>Diabetes</a:t>
              </a:r>
            </a:p>
          </p:txBody>
        </p:sp>
      </p:grpSp>
      <p:pic>
        <p:nvPicPr>
          <p:cNvPr id="82954" name="Picture 5240" descr="piper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14400"/>
            <a:ext cx="2112963"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5" name="Picture 5247" descr="Biodesign Logo-CMYK30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77075" y="2754313"/>
            <a:ext cx="1951038"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6" name="Picture 5249" descr="NIGMS - National Institute of General Medical Science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26200" y="914400"/>
            <a:ext cx="27178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7" name="Picture 5250" descr="PSIlog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39000" y="1828800"/>
            <a:ext cx="156210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38" name="Picture 2" descr="https://encrypted-tbn2.gstatic.com/images?q=tbn:ANd9GcTdYOGPCT-6INkTeff7s4L3WfQYSfMstWMeMeftq_IH5vKaA1ktGitkK7U"/>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101" y="1866899"/>
            <a:ext cx="1600200" cy="12573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069" y="841663"/>
            <a:ext cx="9500625" cy="5669973"/>
          </a:xfrm>
        </p:spPr>
      </p:pic>
      <p:sp>
        <p:nvSpPr>
          <p:cNvPr id="2" name="Title 1"/>
          <p:cNvSpPr>
            <a:spLocks noGrp="1"/>
          </p:cNvSpPr>
          <p:nvPr>
            <p:ph type="title"/>
          </p:nvPr>
        </p:nvSpPr>
        <p:spPr>
          <a:xfrm>
            <a:off x="102112" y="5811986"/>
            <a:ext cx="9144000" cy="838200"/>
          </a:xfrm>
          <a:effectLst>
            <a:outerShdw blurRad="50800" dist="50800" dir="5400000" algn="ctr" rotWithShape="0">
              <a:schemeClr val="accent6"/>
            </a:outerShdw>
          </a:effectLst>
        </p:spPr>
        <p:txBody>
          <a:bodyPr>
            <a:noAutofit/>
          </a:bodyPr>
          <a:lstStyle/>
          <a:p>
            <a:pPr>
              <a:defRPr/>
            </a:pPr>
            <a:r>
              <a:rPr lang="en-US" sz="3600" b="1" i="1" dirty="0" smtClean="0">
                <a:solidFill>
                  <a:srgbClr val="FFC000"/>
                </a:solidFill>
                <a:effectLst>
                  <a:outerShdw blurRad="38100" dist="38100" dir="2700000" algn="tl">
                    <a:srgbClr val="000000">
                      <a:alpha val="43137"/>
                    </a:srgbClr>
                  </a:outerShdw>
                </a:effectLst>
                <a:latin typeface="Trebuchet MS" pitchFamily="34" charset="0"/>
              </a:rPr>
              <a:t>Thanks to the team that does the work!</a:t>
            </a:r>
            <a:endParaRPr lang="en-US" sz="3600" b="1" i="1" dirty="0">
              <a:solidFill>
                <a:srgbClr val="FFC000"/>
              </a:solidFill>
              <a:effectLst>
                <a:outerShdw blurRad="38100" dist="38100" dir="2700000" algn="tl">
                  <a:srgbClr val="000000">
                    <a:alpha val="43137"/>
                  </a:srgbClr>
                </a:outerShdw>
              </a:effectLst>
              <a:latin typeface="Trebuchet MS" pitchFamily="34" charset="0"/>
            </a:endParaRPr>
          </a:p>
        </p:txBody>
      </p:sp>
    </p:spTree>
    <p:extLst>
      <p:ext uri="{BB962C8B-B14F-4D97-AF65-F5344CB8AC3E}">
        <p14:creationId xmlns:p14="http://schemas.microsoft.com/office/powerpoint/2010/main" val="25331330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54" y="703878"/>
            <a:ext cx="9144000" cy="596118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415562" y="716573"/>
            <a:ext cx="6096000" cy="646113"/>
          </a:xfrm>
          <a:prstGeom prst="rect">
            <a:avLst/>
          </a:prstGeom>
          <a:noFill/>
          <a:effectLst>
            <a:outerShdw blurRad="50800" dist="38100" dir="5400000" algn="t" rotWithShape="0">
              <a:prstClr val="black">
                <a:alpha val="40000"/>
              </a:prstClr>
            </a:outerShdw>
          </a:effectLst>
        </p:spPr>
        <p:txBody>
          <a:bodyPr wrap="none">
            <a:spAutoFit/>
          </a:bodyPr>
          <a:lstStyle/>
          <a:p>
            <a:pPr>
              <a:defRPr/>
            </a:pPr>
            <a:r>
              <a:rPr lang="en-US" sz="3600" b="1" i="1" dirty="0">
                <a:solidFill>
                  <a:srgbClr val="C00000"/>
                </a:solidFill>
                <a:latin typeface="Trebuchet MS" pitchFamily="34" charset="0"/>
              </a:rPr>
              <a:t>Autoantibodies and Cancer</a:t>
            </a:r>
          </a:p>
        </p:txBody>
      </p:sp>
      <p:grpSp>
        <p:nvGrpSpPr>
          <p:cNvPr id="10" name="Group 9"/>
          <p:cNvGrpSpPr/>
          <p:nvPr/>
        </p:nvGrpSpPr>
        <p:grpSpPr>
          <a:xfrm>
            <a:off x="395869" y="1582855"/>
            <a:ext cx="7040081" cy="1551600"/>
            <a:chOff x="395869" y="1582855"/>
            <a:chExt cx="7040081" cy="155160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162" y="1884283"/>
              <a:ext cx="914400" cy="635000"/>
            </a:xfrm>
            <a:prstGeom prst="rect">
              <a:avLst/>
            </a:prstGeom>
          </p:spPr>
        </p:pic>
        <p:cxnSp>
          <p:nvCxnSpPr>
            <p:cNvPr id="7" name="Straight Arrow Connector 6"/>
            <p:cNvCxnSpPr/>
            <p:nvPr/>
          </p:nvCxnSpPr>
          <p:spPr>
            <a:xfrm>
              <a:off x="1846385" y="2195973"/>
              <a:ext cx="672611" cy="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8" name="Oval 7"/>
            <p:cNvSpPr/>
            <p:nvPr/>
          </p:nvSpPr>
          <p:spPr>
            <a:xfrm>
              <a:off x="3155340" y="1981654"/>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3243263" y="2008080"/>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3307740" y="2134054"/>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3395663" y="2160480"/>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3310674" y="2255682"/>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3174391" y="2286504"/>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2983889" y="2214658"/>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3071812" y="2241084"/>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3114307" y="2147244"/>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3202230" y="2173670"/>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3011732" y="2049066"/>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3099655" y="2075492"/>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5185555" y="1837314"/>
              <a:ext cx="2250395" cy="646331"/>
            </a:xfrm>
            <a:prstGeom prst="rect">
              <a:avLst/>
            </a:prstGeom>
            <a:noFill/>
          </p:spPr>
          <p:txBody>
            <a:bodyPr wrap="square" rtlCol="0">
              <a:spAutoFit/>
            </a:bodyPr>
            <a:lstStyle/>
            <a:p>
              <a:r>
                <a:rPr lang="en-US" dirty="0" smtClean="0">
                  <a:latin typeface="Trebuchet MS" panose="020B0603020202020204" pitchFamily="34" charset="0"/>
                </a:rPr>
                <a:t>No Immune Response</a:t>
              </a:r>
              <a:endParaRPr lang="en-US" dirty="0">
                <a:latin typeface="Trebuchet MS" panose="020B0603020202020204" pitchFamily="34" charset="0"/>
              </a:endParaRPr>
            </a:p>
          </p:txBody>
        </p:sp>
        <p:cxnSp>
          <p:nvCxnSpPr>
            <p:cNvPr id="23" name="Straight Arrow Connector 22"/>
            <p:cNvCxnSpPr/>
            <p:nvPr/>
          </p:nvCxnSpPr>
          <p:spPr>
            <a:xfrm>
              <a:off x="4092820" y="2143915"/>
              <a:ext cx="672611" cy="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2768992" y="2488124"/>
              <a:ext cx="1668264" cy="338554"/>
            </a:xfrm>
            <a:prstGeom prst="rect">
              <a:avLst/>
            </a:prstGeom>
            <a:noFill/>
          </p:spPr>
          <p:txBody>
            <a:bodyPr wrap="square" rtlCol="0">
              <a:spAutoFit/>
            </a:bodyPr>
            <a:lstStyle/>
            <a:p>
              <a:r>
                <a:rPr lang="en-US" sz="1600" dirty="0" smtClean="0">
                  <a:latin typeface="Trebuchet MS" panose="020B0603020202020204" pitchFamily="34" charset="0"/>
                </a:rPr>
                <a:t>Normal Proteins</a:t>
              </a:r>
              <a:endParaRPr lang="en-US" sz="1600" dirty="0">
                <a:latin typeface="Trebuchet MS" panose="020B0603020202020204" pitchFamily="34" charset="0"/>
              </a:endParaRPr>
            </a:p>
          </p:txBody>
        </p:sp>
        <p:sp>
          <p:nvSpPr>
            <p:cNvPr id="25" name="TextBox 24"/>
            <p:cNvSpPr txBox="1"/>
            <p:nvPr/>
          </p:nvSpPr>
          <p:spPr>
            <a:xfrm>
              <a:off x="1675348" y="1621137"/>
              <a:ext cx="1399884" cy="523220"/>
            </a:xfrm>
            <a:prstGeom prst="rect">
              <a:avLst/>
            </a:prstGeom>
            <a:noFill/>
          </p:spPr>
          <p:txBody>
            <a:bodyPr wrap="square" rtlCol="0">
              <a:spAutoFit/>
            </a:bodyPr>
            <a:lstStyle/>
            <a:p>
              <a:r>
                <a:rPr lang="en-US" sz="1400" dirty="0" smtClean="0">
                  <a:latin typeface="Trebuchet MS" panose="020B0603020202020204" pitchFamily="34" charset="0"/>
                </a:rPr>
                <a:t>Secretion </a:t>
              </a:r>
            </a:p>
            <a:p>
              <a:r>
                <a:rPr lang="en-US" sz="1400" dirty="0" smtClean="0">
                  <a:latin typeface="Trebuchet MS" panose="020B0603020202020204" pitchFamily="34" charset="0"/>
                </a:rPr>
                <a:t>Cell Death</a:t>
              </a:r>
              <a:endParaRPr lang="en-US" sz="1400" dirty="0">
                <a:latin typeface="Trebuchet MS" panose="020B0603020202020204" pitchFamily="34" charset="0"/>
              </a:endParaRPr>
            </a:p>
          </p:txBody>
        </p:sp>
        <p:sp>
          <p:nvSpPr>
            <p:cNvPr id="26" name="TextBox 25"/>
            <p:cNvSpPr txBox="1"/>
            <p:nvPr/>
          </p:nvSpPr>
          <p:spPr>
            <a:xfrm>
              <a:off x="3972880" y="1582855"/>
              <a:ext cx="1399884" cy="523220"/>
            </a:xfrm>
            <a:prstGeom prst="rect">
              <a:avLst/>
            </a:prstGeom>
            <a:noFill/>
          </p:spPr>
          <p:txBody>
            <a:bodyPr wrap="square" rtlCol="0">
              <a:spAutoFit/>
            </a:bodyPr>
            <a:lstStyle/>
            <a:p>
              <a:r>
                <a:rPr lang="en-US" sz="1400" dirty="0" smtClean="0">
                  <a:latin typeface="Trebuchet MS" panose="020B0603020202020204" pitchFamily="34" charset="0"/>
                </a:rPr>
                <a:t>Immune </a:t>
              </a:r>
            </a:p>
            <a:p>
              <a:r>
                <a:rPr lang="en-US" sz="1400" dirty="0" smtClean="0">
                  <a:latin typeface="Trebuchet MS" panose="020B0603020202020204" pitchFamily="34" charset="0"/>
                </a:rPr>
                <a:t>Tolerance</a:t>
              </a:r>
              <a:endParaRPr lang="en-US" sz="1400" dirty="0">
                <a:latin typeface="Trebuchet MS" panose="020B0603020202020204" pitchFamily="34" charset="0"/>
              </a:endParaRPr>
            </a:p>
          </p:txBody>
        </p:sp>
        <p:sp>
          <p:nvSpPr>
            <p:cNvPr id="27" name="Oval 26"/>
            <p:cNvSpPr/>
            <p:nvPr/>
          </p:nvSpPr>
          <p:spPr>
            <a:xfrm>
              <a:off x="3361956" y="1863235"/>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3449879" y="1889661"/>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3514356" y="2015635"/>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3602279" y="2042061"/>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3517290" y="213726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3381007" y="2168085"/>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3190505" y="2096239"/>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3278428" y="2122665"/>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3320923" y="2028825"/>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3408846" y="2055251"/>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3218348" y="1930647"/>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3306271" y="195707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3339468" y="2099715"/>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3427391" y="2126141"/>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3491868" y="2252115"/>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3579791" y="2278541"/>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3494802" y="237374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3358519" y="2404565"/>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a:off x="3168017" y="2332719"/>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3255940" y="2359145"/>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3298435" y="2265305"/>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3386358" y="2291731"/>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a:off x="3195860" y="2167127"/>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p:nvSpPr>
          <p:spPr>
            <a:xfrm>
              <a:off x="3283783" y="219355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p:cNvSpPr/>
            <p:nvPr/>
          </p:nvSpPr>
          <p:spPr>
            <a:xfrm>
              <a:off x="3546084" y="1981296"/>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p:cNvSpPr/>
            <p:nvPr/>
          </p:nvSpPr>
          <p:spPr>
            <a:xfrm>
              <a:off x="3634007" y="2007722"/>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a:off x="3698484" y="2133696"/>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p:nvSpPr>
          <p:spPr>
            <a:xfrm>
              <a:off x="3786407" y="2160122"/>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3701418" y="2255324"/>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p:nvSpPr>
          <p:spPr>
            <a:xfrm>
              <a:off x="3565135" y="2286146"/>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3374633" y="2214300"/>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p:nvSpPr>
          <p:spPr>
            <a:xfrm>
              <a:off x="3462556" y="2240726"/>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p:nvSpPr>
          <p:spPr>
            <a:xfrm>
              <a:off x="3505051" y="2146886"/>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p:cNvSpPr/>
            <p:nvPr/>
          </p:nvSpPr>
          <p:spPr>
            <a:xfrm>
              <a:off x="3592974" y="2173312"/>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p:cNvSpPr/>
            <p:nvPr/>
          </p:nvSpPr>
          <p:spPr>
            <a:xfrm>
              <a:off x="3402476" y="2048708"/>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Oval 61"/>
            <p:cNvSpPr/>
            <p:nvPr/>
          </p:nvSpPr>
          <p:spPr>
            <a:xfrm>
              <a:off x="3490399" y="2075134"/>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TextBox 62"/>
            <p:cNvSpPr txBox="1"/>
            <p:nvPr/>
          </p:nvSpPr>
          <p:spPr>
            <a:xfrm>
              <a:off x="395869" y="2488124"/>
              <a:ext cx="1399884" cy="646331"/>
            </a:xfrm>
            <a:prstGeom prst="rect">
              <a:avLst/>
            </a:prstGeom>
            <a:noFill/>
          </p:spPr>
          <p:txBody>
            <a:bodyPr wrap="square" rtlCol="0">
              <a:spAutoFit/>
            </a:bodyPr>
            <a:lstStyle/>
            <a:p>
              <a:r>
                <a:rPr lang="en-US" dirty="0" smtClean="0">
                  <a:latin typeface="Trebuchet MS" panose="020B0603020202020204" pitchFamily="34" charset="0"/>
                </a:rPr>
                <a:t>Normal Cells</a:t>
              </a:r>
              <a:endParaRPr lang="en-US" dirty="0">
                <a:latin typeface="Trebuchet MS" panose="020B0603020202020204" pitchFamily="34" charset="0"/>
              </a:endParaRPr>
            </a:p>
          </p:txBody>
        </p:sp>
      </p:grpSp>
      <p:grpSp>
        <p:nvGrpSpPr>
          <p:cNvPr id="22" name="Group 21"/>
          <p:cNvGrpSpPr/>
          <p:nvPr/>
        </p:nvGrpSpPr>
        <p:grpSpPr>
          <a:xfrm>
            <a:off x="452839" y="3246649"/>
            <a:ext cx="7040081" cy="1598009"/>
            <a:chOff x="395869" y="3391451"/>
            <a:chExt cx="7040081" cy="1598009"/>
          </a:xfrm>
        </p:grpSpPr>
        <p:pic>
          <p:nvPicPr>
            <p:cNvPr id="64" name="Picture 6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162" y="3671495"/>
              <a:ext cx="914400" cy="635000"/>
            </a:xfrm>
            <a:prstGeom prst="rect">
              <a:avLst/>
            </a:prstGeom>
          </p:spPr>
        </p:pic>
        <p:cxnSp>
          <p:nvCxnSpPr>
            <p:cNvPr id="65" name="Straight Arrow Connector 64"/>
            <p:cNvCxnSpPr/>
            <p:nvPr/>
          </p:nvCxnSpPr>
          <p:spPr>
            <a:xfrm>
              <a:off x="1846385" y="3983185"/>
              <a:ext cx="672611" cy="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66" name="Oval 65"/>
            <p:cNvSpPr/>
            <p:nvPr/>
          </p:nvSpPr>
          <p:spPr>
            <a:xfrm>
              <a:off x="3155340" y="3768866"/>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p:cNvSpPr/>
            <p:nvPr/>
          </p:nvSpPr>
          <p:spPr>
            <a:xfrm>
              <a:off x="3243263" y="3795292"/>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p:cNvSpPr/>
            <p:nvPr/>
          </p:nvSpPr>
          <p:spPr>
            <a:xfrm>
              <a:off x="3307740" y="3921266"/>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p:cNvSpPr/>
            <p:nvPr/>
          </p:nvSpPr>
          <p:spPr>
            <a:xfrm>
              <a:off x="3395663" y="3947692"/>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Oval 69"/>
            <p:cNvSpPr/>
            <p:nvPr/>
          </p:nvSpPr>
          <p:spPr>
            <a:xfrm>
              <a:off x="3310674" y="4042894"/>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Oval 70"/>
            <p:cNvSpPr/>
            <p:nvPr/>
          </p:nvSpPr>
          <p:spPr>
            <a:xfrm>
              <a:off x="3174391" y="4073716"/>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Oval 71"/>
            <p:cNvSpPr/>
            <p:nvPr/>
          </p:nvSpPr>
          <p:spPr>
            <a:xfrm>
              <a:off x="2983889" y="4001870"/>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Oval 72"/>
            <p:cNvSpPr/>
            <p:nvPr/>
          </p:nvSpPr>
          <p:spPr>
            <a:xfrm>
              <a:off x="3071812" y="4028296"/>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Oval 73"/>
            <p:cNvSpPr/>
            <p:nvPr/>
          </p:nvSpPr>
          <p:spPr>
            <a:xfrm>
              <a:off x="3114307" y="3934456"/>
              <a:ext cx="45719" cy="4571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p:cNvSpPr/>
            <p:nvPr/>
          </p:nvSpPr>
          <p:spPr>
            <a:xfrm>
              <a:off x="3202230" y="3960882"/>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Oval 75"/>
            <p:cNvSpPr/>
            <p:nvPr/>
          </p:nvSpPr>
          <p:spPr>
            <a:xfrm>
              <a:off x="3011732" y="3836278"/>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Oval 76"/>
            <p:cNvSpPr/>
            <p:nvPr/>
          </p:nvSpPr>
          <p:spPr>
            <a:xfrm>
              <a:off x="3099655" y="3862704"/>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8" name="Straight Arrow Connector 77"/>
            <p:cNvCxnSpPr/>
            <p:nvPr/>
          </p:nvCxnSpPr>
          <p:spPr>
            <a:xfrm>
              <a:off x="4092820" y="3931127"/>
              <a:ext cx="672611" cy="0"/>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80" name="TextBox 79"/>
            <p:cNvSpPr txBox="1"/>
            <p:nvPr/>
          </p:nvSpPr>
          <p:spPr>
            <a:xfrm>
              <a:off x="1652799" y="3391451"/>
              <a:ext cx="1399884" cy="523220"/>
            </a:xfrm>
            <a:prstGeom prst="rect">
              <a:avLst/>
            </a:prstGeom>
            <a:noFill/>
          </p:spPr>
          <p:txBody>
            <a:bodyPr wrap="square" rtlCol="0">
              <a:spAutoFit/>
            </a:bodyPr>
            <a:lstStyle/>
            <a:p>
              <a:r>
                <a:rPr lang="en-US" sz="1400" dirty="0" smtClean="0">
                  <a:latin typeface="Trebuchet MS" panose="020B0603020202020204" pitchFamily="34" charset="0"/>
                </a:rPr>
                <a:t>Secretion </a:t>
              </a:r>
            </a:p>
            <a:p>
              <a:r>
                <a:rPr lang="en-US" sz="1400" dirty="0" smtClean="0">
                  <a:latin typeface="Trebuchet MS" panose="020B0603020202020204" pitchFamily="34" charset="0"/>
                </a:rPr>
                <a:t>Cell Death</a:t>
              </a:r>
              <a:endParaRPr lang="en-US" sz="1400" dirty="0">
                <a:latin typeface="Trebuchet MS" panose="020B0603020202020204" pitchFamily="34" charset="0"/>
              </a:endParaRPr>
            </a:p>
          </p:txBody>
        </p:sp>
        <p:sp>
          <p:nvSpPr>
            <p:cNvPr id="81" name="TextBox 80"/>
            <p:cNvSpPr txBox="1"/>
            <p:nvPr/>
          </p:nvSpPr>
          <p:spPr>
            <a:xfrm>
              <a:off x="3972880" y="3475590"/>
              <a:ext cx="1399884" cy="307777"/>
            </a:xfrm>
            <a:prstGeom prst="rect">
              <a:avLst/>
            </a:prstGeom>
            <a:noFill/>
          </p:spPr>
          <p:txBody>
            <a:bodyPr wrap="square" rtlCol="0">
              <a:spAutoFit/>
            </a:bodyPr>
            <a:lstStyle/>
            <a:p>
              <a:r>
                <a:rPr lang="en-US" sz="1400" dirty="0" err="1" smtClean="0">
                  <a:latin typeface="Trebuchet MS" panose="020B0603020202020204" pitchFamily="34" charset="0"/>
                </a:rPr>
                <a:t>Neoantigens</a:t>
              </a:r>
              <a:endParaRPr lang="en-US" sz="1400" dirty="0">
                <a:latin typeface="Trebuchet MS" panose="020B0603020202020204" pitchFamily="34" charset="0"/>
              </a:endParaRPr>
            </a:p>
          </p:txBody>
        </p:sp>
        <p:sp>
          <p:nvSpPr>
            <p:cNvPr id="82" name="Oval 81"/>
            <p:cNvSpPr/>
            <p:nvPr/>
          </p:nvSpPr>
          <p:spPr>
            <a:xfrm>
              <a:off x="3361956" y="3650447"/>
              <a:ext cx="45719" cy="4571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Oval 82"/>
            <p:cNvSpPr/>
            <p:nvPr/>
          </p:nvSpPr>
          <p:spPr>
            <a:xfrm>
              <a:off x="3449879" y="367687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Oval 83"/>
            <p:cNvSpPr/>
            <p:nvPr/>
          </p:nvSpPr>
          <p:spPr>
            <a:xfrm>
              <a:off x="3514356" y="3802847"/>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Oval 84"/>
            <p:cNvSpPr/>
            <p:nvPr/>
          </p:nvSpPr>
          <p:spPr>
            <a:xfrm>
              <a:off x="3602279" y="382927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Oval 85"/>
            <p:cNvSpPr/>
            <p:nvPr/>
          </p:nvSpPr>
          <p:spPr>
            <a:xfrm>
              <a:off x="3517290" y="3924475"/>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Oval 86"/>
            <p:cNvSpPr/>
            <p:nvPr/>
          </p:nvSpPr>
          <p:spPr>
            <a:xfrm>
              <a:off x="3381007" y="3955297"/>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Oval 87"/>
            <p:cNvSpPr/>
            <p:nvPr/>
          </p:nvSpPr>
          <p:spPr>
            <a:xfrm>
              <a:off x="3190505" y="3883451"/>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Oval 88"/>
            <p:cNvSpPr/>
            <p:nvPr/>
          </p:nvSpPr>
          <p:spPr>
            <a:xfrm>
              <a:off x="3278428" y="3909877"/>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Oval 89"/>
            <p:cNvSpPr/>
            <p:nvPr/>
          </p:nvSpPr>
          <p:spPr>
            <a:xfrm>
              <a:off x="3320923" y="3816037"/>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Oval 90"/>
            <p:cNvSpPr/>
            <p:nvPr/>
          </p:nvSpPr>
          <p:spPr>
            <a:xfrm>
              <a:off x="3408846" y="384246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Oval 91"/>
            <p:cNvSpPr/>
            <p:nvPr/>
          </p:nvSpPr>
          <p:spPr>
            <a:xfrm>
              <a:off x="3218348" y="3717859"/>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Oval 92"/>
            <p:cNvSpPr/>
            <p:nvPr/>
          </p:nvSpPr>
          <p:spPr>
            <a:xfrm>
              <a:off x="3306271" y="3744285"/>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Oval 93"/>
            <p:cNvSpPr/>
            <p:nvPr/>
          </p:nvSpPr>
          <p:spPr>
            <a:xfrm>
              <a:off x="3339468" y="3886927"/>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Oval 94"/>
            <p:cNvSpPr/>
            <p:nvPr/>
          </p:nvSpPr>
          <p:spPr>
            <a:xfrm>
              <a:off x="3427391" y="391335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Oval 95"/>
            <p:cNvSpPr/>
            <p:nvPr/>
          </p:nvSpPr>
          <p:spPr>
            <a:xfrm>
              <a:off x="3491868" y="4039327"/>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Oval 96"/>
            <p:cNvSpPr/>
            <p:nvPr/>
          </p:nvSpPr>
          <p:spPr>
            <a:xfrm>
              <a:off x="3579791" y="406575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Oval 97"/>
            <p:cNvSpPr/>
            <p:nvPr/>
          </p:nvSpPr>
          <p:spPr>
            <a:xfrm>
              <a:off x="3494802" y="4160955"/>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Oval 98"/>
            <p:cNvSpPr/>
            <p:nvPr/>
          </p:nvSpPr>
          <p:spPr>
            <a:xfrm>
              <a:off x="3358519" y="4191777"/>
              <a:ext cx="45719" cy="4571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Oval 99"/>
            <p:cNvSpPr/>
            <p:nvPr/>
          </p:nvSpPr>
          <p:spPr>
            <a:xfrm>
              <a:off x="3168017" y="4119931"/>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Oval 100"/>
            <p:cNvSpPr/>
            <p:nvPr/>
          </p:nvSpPr>
          <p:spPr>
            <a:xfrm>
              <a:off x="3255940" y="4146357"/>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Oval 101"/>
            <p:cNvSpPr/>
            <p:nvPr/>
          </p:nvSpPr>
          <p:spPr>
            <a:xfrm>
              <a:off x="3298435" y="4052517"/>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Oval 102"/>
            <p:cNvSpPr/>
            <p:nvPr/>
          </p:nvSpPr>
          <p:spPr>
            <a:xfrm>
              <a:off x="3386358" y="4078943"/>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Oval 103"/>
            <p:cNvSpPr/>
            <p:nvPr/>
          </p:nvSpPr>
          <p:spPr>
            <a:xfrm>
              <a:off x="3195860" y="3954339"/>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Oval 104"/>
            <p:cNvSpPr/>
            <p:nvPr/>
          </p:nvSpPr>
          <p:spPr>
            <a:xfrm>
              <a:off x="3283783" y="3980765"/>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Oval 105"/>
            <p:cNvSpPr/>
            <p:nvPr/>
          </p:nvSpPr>
          <p:spPr>
            <a:xfrm>
              <a:off x="3546084" y="3768508"/>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Oval 106"/>
            <p:cNvSpPr/>
            <p:nvPr/>
          </p:nvSpPr>
          <p:spPr>
            <a:xfrm>
              <a:off x="3634007" y="3794934"/>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Oval 107"/>
            <p:cNvSpPr/>
            <p:nvPr/>
          </p:nvSpPr>
          <p:spPr>
            <a:xfrm>
              <a:off x="3698484" y="3920908"/>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Oval 108"/>
            <p:cNvSpPr/>
            <p:nvPr/>
          </p:nvSpPr>
          <p:spPr>
            <a:xfrm>
              <a:off x="3786407" y="3947334"/>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Oval 109"/>
            <p:cNvSpPr/>
            <p:nvPr/>
          </p:nvSpPr>
          <p:spPr>
            <a:xfrm>
              <a:off x="3701418" y="4042536"/>
              <a:ext cx="45719" cy="45719"/>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Oval 110"/>
            <p:cNvSpPr/>
            <p:nvPr/>
          </p:nvSpPr>
          <p:spPr>
            <a:xfrm>
              <a:off x="3565135" y="4073358"/>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Oval 111"/>
            <p:cNvSpPr/>
            <p:nvPr/>
          </p:nvSpPr>
          <p:spPr>
            <a:xfrm>
              <a:off x="3374633" y="4001512"/>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Oval 112"/>
            <p:cNvSpPr/>
            <p:nvPr/>
          </p:nvSpPr>
          <p:spPr>
            <a:xfrm>
              <a:off x="3462556" y="4027938"/>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Oval 113"/>
            <p:cNvSpPr/>
            <p:nvPr/>
          </p:nvSpPr>
          <p:spPr>
            <a:xfrm>
              <a:off x="3505051" y="3934098"/>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Oval 114"/>
            <p:cNvSpPr/>
            <p:nvPr/>
          </p:nvSpPr>
          <p:spPr>
            <a:xfrm>
              <a:off x="3592974" y="3960524"/>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 name="Oval 115"/>
            <p:cNvSpPr/>
            <p:nvPr/>
          </p:nvSpPr>
          <p:spPr>
            <a:xfrm>
              <a:off x="3402476" y="3835920"/>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 name="Oval 116"/>
            <p:cNvSpPr/>
            <p:nvPr/>
          </p:nvSpPr>
          <p:spPr>
            <a:xfrm>
              <a:off x="3490399" y="3862346"/>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 name="TextBox 117"/>
            <p:cNvSpPr txBox="1"/>
            <p:nvPr/>
          </p:nvSpPr>
          <p:spPr>
            <a:xfrm>
              <a:off x="395869" y="4275336"/>
              <a:ext cx="1399884" cy="646331"/>
            </a:xfrm>
            <a:prstGeom prst="rect">
              <a:avLst/>
            </a:prstGeom>
            <a:noFill/>
          </p:spPr>
          <p:txBody>
            <a:bodyPr wrap="square" rtlCol="0">
              <a:spAutoFit/>
            </a:bodyPr>
            <a:lstStyle/>
            <a:p>
              <a:r>
                <a:rPr lang="en-US" dirty="0" smtClean="0">
                  <a:latin typeface="Trebuchet MS" panose="020B0603020202020204" pitchFamily="34" charset="0"/>
                </a:rPr>
                <a:t>Cancer Cells</a:t>
              </a:r>
              <a:endParaRPr lang="en-US" dirty="0">
                <a:latin typeface="Trebuchet MS" panose="020B0603020202020204" pitchFamily="34" charset="0"/>
              </a:endParaRPr>
            </a:p>
          </p:txBody>
        </p:sp>
        <p:sp>
          <p:nvSpPr>
            <p:cNvPr id="119" name="TextBox 118"/>
            <p:cNvSpPr txBox="1"/>
            <p:nvPr/>
          </p:nvSpPr>
          <p:spPr>
            <a:xfrm>
              <a:off x="2730228" y="4404685"/>
              <a:ext cx="1789820" cy="584775"/>
            </a:xfrm>
            <a:prstGeom prst="rect">
              <a:avLst/>
            </a:prstGeom>
            <a:noFill/>
          </p:spPr>
          <p:txBody>
            <a:bodyPr wrap="square" rtlCol="0">
              <a:spAutoFit/>
            </a:bodyPr>
            <a:lstStyle/>
            <a:p>
              <a:r>
                <a:rPr lang="en-US" sz="1600" dirty="0" smtClean="0">
                  <a:latin typeface="Trebuchet MS" panose="020B0603020202020204" pitchFamily="34" charset="0"/>
                </a:rPr>
                <a:t>Normal Proteins &amp; </a:t>
              </a:r>
              <a:r>
                <a:rPr lang="en-US" sz="1600" dirty="0" smtClean="0">
                  <a:solidFill>
                    <a:srgbClr val="C00000"/>
                  </a:solidFill>
                  <a:latin typeface="Trebuchet MS" panose="020B0603020202020204" pitchFamily="34" charset="0"/>
                </a:rPr>
                <a:t>Tumor Antigens</a:t>
              </a:r>
              <a:endParaRPr lang="en-US" sz="1600" dirty="0">
                <a:solidFill>
                  <a:srgbClr val="C00000"/>
                </a:solidFill>
                <a:latin typeface="Trebuchet MS" panose="020B0603020202020204" pitchFamily="34" charset="0"/>
              </a:endParaRPr>
            </a:p>
          </p:txBody>
        </p:sp>
        <p:sp>
          <p:nvSpPr>
            <p:cNvPr id="120" name="TextBox 119"/>
            <p:cNvSpPr txBox="1"/>
            <p:nvPr/>
          </p:nvSpPr>
          <p:spPr>
            <a:xfrm>
              <a:off x="5185555" y="3613046"/>
              <a:ext cx="2250395" cy="646331"/>
            </a:xfrm>
            <a:prstGeom prst="rect">
              <a:avLst/>
            </a:prstGeom>
            <a:noFill/>
          </p:spPr>
          <p:txBody>
            <a:bodyPr wrap="square" rtlCol="0">
              <a:spAutoFit/>
            </a:bodyPr>
            <a:lstStyle/>
            <a:p>
              <a:r>
                <a:rPr lang="en-US" dirty="0" smtClean="0">
                  <a:solidFill>
                    <a:srgbClr val="C00000"/>
                  </a:solidFill>
                  <a:latin typeface="Trebuchet MS" panose="020B0603020202020204" pitchFamily="34" charset="0"/>
                </a:rPr>
                <a:t>Autoantibodies to Tumor Antigens</a:t>
              </a:r>
              <a:endParaRPr lang="en-US" dirty="0">
                <a:solidFill>
                  <a:srgbClr val="C00000"/>
                </a:solidFill>
                <a:latin typeface="Trebuchet MS" panose="020B0603020202020204" pitchFamily="34" charset="0"/>
              </a:endParaRPr>
            </a:p>
          </p:txBody>
        </p:sp>
      </p:grpSp>
      <p:sp>
        <p:nvSpPr>
          <p:cNvPr id="121" name="Rectangle 4"/>
          <p:cNvSpPr txBox="1">
            <a:spLocks noChangeArrowheads="1"/>
          </p:cNvSpPr>
          <p:nvPr/>
        </p:nvSpPr>
        <p:spPr>
          <a:xfrm>
            <a:off x="5460825" y="4427685"/>
            <a:ext cx="3239164" cy="1935962"/>
          </a:xfrm>
          <a:prstGeom prst="rect">
            <a:avLst/>
          </a:prstGeom>
          <a:solidFill>
            <a:schemeClr val="bg1"/>
          </a:solidFill>
          <a:effectLst>
            <a:outerShdw blurRad="50800" dist="38100" dir="2700000" algn="tl" rotWithShape="0">
              <a:prstClr val="black">
                <a:alpha val="40000"/>
              </a:prstClr>
            </a:outerShdw>
          </a:effectLst>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80000"/>
              </a:lnSpc>
              <a:spcBef>
                <a:spcPct val="40000"/>
              </a:spcBef>
            </a:pPr>
            <a:r>
              <a:rPr lang="en-US" altLang="en-US" sz="1600" dirty="0" smtClean="0">
                <a:latin typeface="Trebuchet MS" panose="020B0603020202020204" pitchFamily="34" charset="0"/>
              </a:rPr>
              <a:t>Amplify Signal</a:t>
            </a:r>
          </a:p>
          <a:p>
            <a:pPr>
              <a:lnSpc>
                <a:spcPct val="80000"/>
              </a:lnSpc>
              <a:spcBef>
                <a:spcPct val="40000"/>
              </a:spcBef>
            </a:pPr>
            <a:r>
              <a:rPr lang="en-US" altLang="en-US" sz="1600" dirty="0" smtClean="0">
                <a:latin typeface="Trebuchet MS" panose="020B0603020202020204" pitchFamily="34" charset="0"/>
              </a:rPr>
              <a:t>Persist after antigen gone</a:t>
            </a:r>
            <a:endParaRPr lang="en-US" altLang="en-US" sz="1100" dirty="0" smtClean="0">
              <a:latin typeface="Trebuchet MS" panose="020B0603020202020204" pitchFamily="34" charset="0"/>
            </a:endParaRPr>
          </a:p>
          <a:p>
            <a:pPr>
              <a:lnSpc>
                <a:spcPct val="80000"/>
              </a:lnSpc>
              <a:spcBef>
                <a:spcPct val="40000"/>
              </a:spcBef>
            </a:pPr>
            <a:r>
              <a:rPr lang="en-US" altLang="en-US" sz="1600" dirty="0" smtClean="0">
                <a:latin typeface="Trebuchet MS" panose="020B0603020202020204" pitchFamily="34" charset="0"/>
              </a:rPr>
              <a:t>Occur early in disease</a:t>
            </a:r>
            <a:endParaRPr lang="en-US" altLang="en-US" sz="600" dirty="0" smtClean="0">
              <a:latin typeface="Trebuchet MS" panose="020B0603020202020204" pitchFamily="34" charset="0"/>
            </a:endParaRPr>
          </a:p>
          <a:p>
            <a:pPr>
              <a:lnSpc>
                <a:spcPct val="80000"/>
              </a:lnSpc>
              <a:spcBef>
                <a:spcPct val="40000"/>
              </a:spcBef>
            </a:pPr>
            <a:r>
              <a:rPr lang="en-US" altLang="en-US" sz="1600" dirty="0" smtClean="0">
                <a:latin typeface="Trebuchet MS" panose="020B0603020202020204" pitchFamily="34" charset="0"/>
              </a:rPr>
              <a:t>Very stable in serum sample</a:t>
            </a:r>
            <a:endParaRPr lang="en-US" altLang="en-US" sz="800" dirty="0" smtClean="0">
              <a:latin typeface="Trebuchet MS" panose="020B0603020202020204" pitchFamily="34" charset="0"/>
            </a:endParaRPr>
          </a:p>
          <a:p>
            <a:pPr>
              <a:lnSpc>
                <a:spcPct val="80000"/>
              </a:lnSpc>
              <a:spcBef>
                <a:spcPct val="40000"/>
              </a:spcBef>
            </a:pPr>
            <a:r>
              <a:rPr lang="en-US" altLang="en-US" sz="1600" dirty="0" smtClean="0">
                <a:latin typeface="Trebuchet MS" panose="020B0603020202020204" pitchFamily="34" charset="0"/>
              </a:rPr>
              <a:t>Well established chemistry – excellent detection reagents</a:t>
            </a:r>
          </a:p>
          <a:p>
            <a:pPr>
              <a:lnSpc>
                <a:spcPct val="80000"/>
              </a:lnSpc>
              <a:spcBef>
                <a:spcPct val="40000"/>
              </a:spcBef>
            </a:pPr>
            <a:endParaRPr lang="en-US" altLang="en-US" sz="1600" dirty="0" smtClean="0">
              <a:latin typeface="Trebuchet MS" panose="020B0603020202020204" pitchFamily="34" charset="0"/>
            </a:endParaRPr>
          </a:p>
        </p:txBody>
      </p:sp>
    </p:spTree>
    <p:extLst>
      <p:ext uri="{BB962C8B-B14F-4D97-AF65-F5344CB8AC3E}">
        <p14:creationId xmlns:p14="http://schemas.microsoft.com/office/powerpoint/2010/main" val="26610177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4"/>
          <p:cNvSpPr txBox="1">
            <a:spLocks noChangeArrowheads="1"/>
          </p:cNvSpPr>
          <p:nvPr/>
        </p:nvSpPr>
        <p:spPr bwMode="auto">
          <a:xfrm>
            <a:off x="76200" y="1844675"/>
            <a:ext cx="8839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2800" dirty="0"/>
              <a:t>-High density protein microarrays-</a:t>
            </a:r>
          </a:p>
        </p:txBody>
      </p:sp>
      <p:pic>
        <p:nvPicPr>
          <p:cNvPr id="55299" name="Picture 5" descr="Protein Microarr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4600575"/>
            <a:ext cx="3529013"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Text Box 6"/>
          <p:cNvSpPr txBox="1">
            <a:spLocks noChangeArrowheads="1"/>
          </p:cNvSpPr>
          <p:nvPr/>
        </p:nvSpPr>
        <p:spPr bwMode="auto">
          <a:xfrm>
            <a:off x="1828800" y="3154363"/>
            <a:ext cx="12223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2000">
                <a:latin typeface="Trebuchet MS" panose="020B0603020202020204" pitchFamily="34" charset="0"/>
              </a:rPr>
              <a:t>Test sera</a:t>
            </a:r>
          </a:p>
        </p:txBody>
      </p:sp>
      <p:sp>
        <p:nvSpPr>
          <p:cNvPr id="55301" name="Text Box 7"/>
          <p:cNvSpPr txBox="1">
            <a:spLocks noChangeArrowheads="1"/>
          </p:cNvSpPr>
          <p:nvPr/>
        </p:nvSpPr>
        <p:spPr bwMode="auto">
          <a:xfrm>
            <a:off x="533400" y="5038725"/>
            <a:ext cx="31908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1600" dirty="0">
                <a:latin typeface="Trebuchet MS" panose="020B0603020202020204" pitchFamily="34" charset="0"/>
              </a:rPr>
              <a:t>Replicate microscopic arrays of candidate proteins</a:t>
            </a:r>
          </a:p>
        </p:txBody>
      </p:sp>
      <p:sp>
        <p:nvSpPr>
          <p:cNvPr id="55302" name="AutoShape 8"/>
          <p:cNvSpPr>
            <a:spLocks noChangeArrowheads="1"/>
          </p:cNvSpPr>
          <p:nvPr/>
        </p:nvSpPr>
        <p:spPr bwMode="auto">
          <a:xfrm rot="2269044">
            <a:off x="1822450" y="3725863"/>
            <a:ext cx="814388" cy="219075"/>
          </a:xfrm>
          <a:prstGeom prst="rightArrow">
            <a:avLst>
              <a:gd name="adj1" fmla="val 50000"/>
              <a:gd name="adj2" fmla="val 92935"/>
            </a:avLst>
          </a:prstGeom>
          <a:solidFill>
            <a:srgbClr val="991A37"/>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endParaRPr lang="en-US" altLang="en-US" sz="1800"/>
          </a:p>
        </p:txBody>
      </p:sp>
      <p:sp>
        <p:nvSpPr>
          <p:cNvPr id="55303" name="AutoShape 9"/>
          <p:cNvSpPr>
            <a:spLocks noChangeArrowheads="1"/>
          </p:cNvSpPr>
          <p:nvPr/>
        </p:nvSpPr>
        <p:spPr bwMode="auto">
          <a:xfrm rot="21561912" flipV="1">
            <a:off x="4198938" y="4308475"/>
            <a:ext cx="814387" cy="219075"/>
          </a:xfrm>
          <a:prstGeom prst="rightArrow">
            <a:avLst>
              <a:gd name="adj1" fmla="val 50000"/>
              <a:gd name="adj2" fmla="val 92935"/>
            </a:avLst>
          </a:prstGeom>
          <a:solidFill>
            <a:srgbClr val="991A37"/>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endParaRPr lang="en-US" altLang="en-US" sz="1800"/>
          </a:p>
        </p:txBody>
      </p:sp>
      <p:sp>
        <p:nvSpPr>
          <p:cNvPr id="55304" name="Text Box 10"/>
          <p:cNvSpPr txBox="1">
            <a:spLocks noChangeArrowheads="1"/>
          </p:cNvSpPr>
          <p:nvPr/>
        </p:nvSpPr>
        <p:spPr bwMode="auto">
          <a:xfrm>
            <a:off x="4706938" y="4965700"/>
            <a:ext cx="4208462"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1600">
                <a:latin typeface="Trebuchet MS" panose="020B0603020202020204" pitchFamily="34" charset="0"/>
              </a:rPr>
              <a:t>Identify which proteins are</a:t>
            </a:r>
          </a:p>
          <a:p>
            <a:pPr algn="ctr">
              <a:spcBef>
                <a:spcPct val="0"/>
              </a:spcBef>
              <a:buFontTx/>
              <a:buNone/>
            </a:pPr>
            <a:r>
              <a:rPr lang="en-US" altLang="en-US" sz="1600">
                <a:latin typeface="Trebuchet MS" panose="020B0603020202020204" pitchFamily="34" charset="0"/>
              </a:rPr>
              <a:t> specific to patient sera</a:t>
            </a:r>
          </a:p>
          <a:p>
            <a:pPr algn="ctr">
              <a:spcBef>
                <a:spcPct val="0"/>
              </a:spcBef>
              <a:buFontTx/>
              <a:buNone/>
            </a:pPr>
            <a:r>
              <a:rPr lang="en-US" altLang="en-US" sz="1600" b="1" i="1">
                <a:latin typeface="Trebuchet MS" panose="020B0603020202020204" pitchFamily="34" charset="0"/>
              </a:rPr>
              <a:t>Validation and Discovery in </a:t>
            </a:r>
            <a:r>
              <a:rPr lang="en-US" altLang="en-US" sz="1600" b="1" i="1" u="sng">
                <a:latin typeface="Trebuchet MS" panose="020B0603020202020204" pitchFamily="34" charset="0"/>
              </a:rPr>
              <a:t>One Step</a:t>
            </a:r>
          </a:p>
        </p:txBody>
      </p:sp>
      <p:grpSp>
        <p:nvGrpSpPr>
          <p:cNvPr id="55305" name="Group 11"/>
          <p:cNvGrpSpPr>
            <a:grpSpLocks/>
          </p:cNvGrpSpPr>
          <p:nvPr/>
        </p:nvGrpSpPr>
        <p:grpSpPr bwMode="auto">
          <a:xfrm rot="9370355">
            <a:off x="1468438" y="2911475"/>
            <a:ext cx="150812" cy="365125"/>
            <a:chOff x="2592" y="2784"/>
            <a:chExt cx="192" cy="432"/>
          </a:xfrm>
        </p:grpSpPr>
        <p:sp>
          <p:nvSpPr>
            <p:cNvPr id="55333" name="Line 12"/>
            <p:cNvSpPr>
              <a:spLocks noChangeShapeType="1"/>
            </p:cNvSpPr>
            <p:nvPr/>
          </p:nvSpPr>
          <p:spPr bwMode="auto">
            <a:xfrm>
              <a:off x="2592" y="2784"/>
              <a:ext cx="96" cy="192"/>
            </a:xfrm>
            <a:prstGeom prst="line">
              <a:avLst/>
            </a:prstGeom>
            <a:noFill/>
            <a:ln w="762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34" name="Line 13"/>
            <p:cNvSpPr>
              <a:spLocks noChangeShapeType="1"/>
            </p:cNvSpPr>
            <p:nvPr/>
          </p:nvSpPr>
          <p:spPr bwMode="auto">
            <a:xfrm flipV="1">
              <a:off x="2688" y="2784"/>
              <a:ext cx="96" cy="192"/>
            </a:xfrm>
            <a:prstGeom prst="line">
              <a:avLst/>
            </a:prstGeom>
            <a:noFill/>
            <a:ln w="762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35" name="Line 14"/>
            <p:cNvSpPr>
              <a:spLocks noChangeShapeType="1"/>
            </p:cNvSpPr>
            <p:nvPr/>
          </p:nvSpPr>
          <p:spPr bwMode="auto">
            <a:xfrm>
              <a:off x="2688" y="2976"/>
              <a:ext cx="0" cy="240"/>
            </a:xfrm>
            <a:prstGeom prst="line">
              <a:avLst/>
            </a:prstGeom>
            <a:noFill/>
            <a:ln w="762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5306" name="Group 15"/>
          <p:cNvGrpSpPr>
            <a:grpSpLocks/>
          </p:cNvGrpSpPr>
          <p:nvPr/>
        </p:nvGrpSpPr>
        <p:grpSpPr bwMode="auto">
          <a:xfrm>
            <a:off x="1536700" y="3433763"/>
            <a:ext cx="150813" cy="365125"/>
            <a:chOff x="2592" y="2784"/>
            <a:chExt cx="192" cy="432"/>
          </a:xfrm>
        </p:grpSpPr>
        <p:sp>
          <p:nvSpPr>
            <p:cNvPr id="55330" name="Line 16"/>
            <p:cNvSpPr>
              <a:spLocks noChangeShapeType="1"/>
            </p:cNvSpPr>
            <p:nvPr/>
          </p:nvSpPr>
          <p:spPr bwMode="auto">
            <a:xfrm>
              <a:off x="2592" y="2784"/>
              <a:ext cx="96" cy="192"/>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31" name="Line 17"/>
            <p:cNvSpPr>
              <a:spLocks noChangeShapeType="1"/>
            </p:cNvSpPr>
            <p:nvPr/>
          </p:nvSpPr>
          <p:spPr bwMode="auto">
            <a:xfrm flipV="1">
              <a:off x="2688" y="2784"/>
              <a:ext cx="96" cy="192"/>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32" name="Line 18"/>
            <p:cNvSpPr>
              <a:spLocks noChangeShapeType="1"/>
            </p:cNvSpPr>
            <p:nvPr/>
          </p:nvSpPr>
          <p:spPr bwMode="auto">
            <a:xfrm>
              <a:off x="2688" y="2976"/>
              <a:ext cx="0" cy="24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5307" name="Group 19"/>
          <p:cNvGrpSpPr>
            <a:grpSpLocks/>
          </p:cNvGrpSpPr>
          <p:nvPr/>
        </p:nvGrpSpPr>
        <p:grpSpPr bwMode="auto">
          <a:xfrm rot="-1196279">
            <a:off x="1246188" y="3227388"/>
            <a:ext cx="150812" cy="363537"/>
            <a:chOff x="2592" y="2784"/>
            <a:chExt cx="192" cy="432"/>
          </a:xfrm>
        </p:grpSpPr>
        <p:sp>
          <p:nvSpPr>
            <p:cNvPr id="55327" name="Line 20"/>
            <p:cNvSpPr>
              <a:spLocks noChangeShapeType="1"/>
            </p:cNvSpPr>
            <p:nvPr/>
          </p:nvSpPr>
          <p:spPr bwMode="auto">
            <a:xfrm>
              <a:off x="2592" y="2784"/>
              <a:ext cx="96" cy="192"/>
            </a:xfrm>
            <a:prstGeom prst="line">
              <a:avLst/>
            </a:prstGeom>
            <a:noFill/>
            <a:ln w="762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28" name="Line 21"/>
            <p:cNvSpPr>
              <a:spLocks noChangeShapeType="1"/>
            </p:cNvSpPr>
            <p:nvPr/>
          </p:nvSpPr>
          <p:spPr bwMode="auto">
            <a:xfrm flipV="1">
              <a:off x="2688" y="2784"/>
              <a:ext cx="96" cy="192"/>
            </a:xfrm>
            <a:prstGeom prst="line">
              <a:avLst/>
            </a:prstGeom>
            <a:noFill/>
            <a:ln w="762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29" name="Line 22"/>
            <p:cNvSpPr>
              <a:spLocks noChangeShapeType="1"/>
            </p:cNvSpPr>
            <p:nvPr/>
          </p:nvSpPr>
          <p:spPr bwMode="auto">
            <a:xfrm>
              <a:off x="2688" y="2976"/>
              <a:ext cx="0" cy="240"/>
            </a:xfrm>
            <a:prstGeom prst="line">
              <a:avLst/>
            </a:prstGeom>
            <a:noFill/>
            <a:ln w="76200">
              <a:solidFill>
                <a:srgbClr val="FF33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5308" name="Group 23"/>
          <p:cNvGrpSpPr>
            <a:grpSpLocks/>
          </p:cNvGrpSpPr>
          <p:nvPr/>
        </p:nvGrpSpPr>
        <p:grpSpPr bwMode="auto">
          <a:xfrm rot="3599510">
            <a:off x="1081088" y="3563938"/>
            <a:ext cx="161925" cy="339725"/>
            <a:chOff x="2592" y="2784"/>
            <a:chExt cx="192" cy="432"/>
          </a:xfrm>
        </p:grpSpPr>
        <p:sp>
          <p:nvSpPr>
            <p:cNvPr id="55324" name="Line 24"/>
            <p:cNvSpPr>
              <a:spLocks noChangeShapeType="1"/>
            </p:cNvSpPr>
            <p:nvPr/>
          </p:nvSpPr>
          <p:spPr bwMode="auto">
            <a:xfrm>
              <a:off x="2592" y="2784"/>
              <a:ext cx="96" cy="192"/>
            </a:xfrm>
            <a:prstGeom prst="line">
              <a:avLst/>
            </a:prstGeom>
            <a:noFill/>
            <a:ln w="762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25" name="Line 25"/>
            <p:cNvSpPr>
              <a:spLocks noChangeShapeType="1"/>
            </p:cNvSpPr>
            <p:nvPr/>
          </p:nvSpPr>
          <p:spPr bwMode="auto">
            <a:xfrm flipV="1">
              <a:off x="2688" y="2784"/>
              <a:ext cx="96" cy="192"/>
            </a:xfrm>
            <a:prstGeom prst="line">
              <a:avLst/>
            </a:prstGeom>
            <a:noFill/>
            <a:ln w="762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26" name="Line 26"/>
            <p:cNvSpPr>
              <a:spLocks noChangeShapeType="1"/>
            </p:cNvSpPr>
            <p:nvPr/>
          </p:nvSpPr>
          <p:spPr bwMode="auto">
            <a:xfrm>
              <a:off x="2688" y="2976"/>
              <a:ext cx="0" cy="240"/>
            </a:xfrm>
            <a:prstGeom prst="line">
              <a:avLst/>
            </a:prstGeom>
            <a:noFill/>
            <a:ln w="762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5309" name="Group 27"/>
          <p:cNvGrpSpPr>
            <a:grpSpLocks/>
          </p:cNvGrpSpPr>
          <p:nvPr/>
        </p:nvGrpSpPr>
        <p:grpSpPr bwMode="auto">
          <a:xfrm rot="8280767">
            <a:off x="925513" y="3141663"/>
            <a:ext cx="150812" cy="365125"/>
            <a:chOff x="2592" y="2784"/>
            <a:chExt cx="192" cy="432"/>
          </a:xfrm>
        </p:grpSpPr>
        <p:sp>
          <p:nvSpPr>
            <p:cNvPr id="55321" name="Line 28"/>
            <p:cNvSpPr>
              <a:spLocks noChangeShapeType="1"/>
            </p:cNvSpPr>
            <p:nvPr/>
          </p:nvSpPr>
          <p:spPr bwMode="auto">
            <a:xfrm>
              <a:off x="2592" y="2784"/>
              <a:ext cx="96" cy="192"/>
            </a:xfrm>
            <a:prstGeom prst="line">
              <a:avLst/>
            </a:prstGeom>
            <a:noFill/>
            <a:ln w="762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22" name="Line 29"/>
            <p:cNvSpPr>
              <a:spLocks noChangeShapeType="1"/>
            </p:cNvSpPr>
            <p:nvPr/>
          </p:nvSpPr>
          <p:spPr bwMode="auto">
            <a:xfrm flipV="1">
              <a:off x="2688" y="2784"/>
              <a:ext cx="96" cy="192"/>
            </a:xfrm>
            <a:prstGeom prst="line">
              <a:avLst/>
            </a:prstGeom>
            <a:noFill/>
            <a:ln w="762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323" name="Line 30"/>
            <p:cNvSpPr>
              <a:spLocks noChangeShapeType="1"/>
            </p:cNvSpPr>
            <p:nvPr/>
          </p:nvSpPr>
          <p:spPr bwMode="auto">
            <a:xfrm>
              <a:off x="2688" y="2976"/>
              <a:ext cx="0" cy="240"/>
            </a:xfrm>
            <a:prstGeom prst="line">
              <a:avLst/>
            </a:prstGeom>
            <a:noFill/>
            <a:ln w="762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grpSp>
      <p:pic>
        <p:nvPicPr>
          <p:cNvPr id="55310" name="Picture 31" descr="Microarray multicol readou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263" y="4014788"/>
            <a:ext cx="3190875" cy="95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1" name="Picture 32" descr="Protein Microarr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4381500"/>
            <a:ext cx="3529013"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2" name="Picture 33" descr="Protein Microarr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4162425"/>
            <a:ext cx="3529013"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5313" name="Group 37"/>
          <p:cNvGrpSpPr>
            <a:grpSpLocks/>
          </p:cNvGrpSpPr>
          <p:nvPr/>
        </p:nvGrpSpPr>
        <p:grpSpPr bwMode="auto">
          <a:xfrm>
            <a:off x="3041650" y="4191000"/>
            <a:ext cx="1073150" cy="838200"/>
            <a:chOff x="1916" y="2640"/>
            <a:chExt cx="676" cy="528"/>
          </a:xfrm>
          <a:solidFill>
            <a:schemeClr val="bg2"/>
          </a:solidFill>
        </p:grpSpPr>
        <p:sp>
          <p:nvSpPr>
            <p:cNvPr id="55318" name="AutoShape 34"/>
            <p:cNvSpPr>
              <a:spLocks noChangeArrowheads="1"/>
            </p:cNvSpPr>
            <p:nvPr/>
          </p:nvSpPr>
          <p:spPr bwMode="auto">
            <a:xfrm flipH="1">
              <a:off x="1968" y="2640"/>
              <a:ext cx="592" cy="227"/>
            </a:xfrm>
            <a:prstGeom prst="rtTriangle">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endParaRPr lang="en-US" altLang="en-US" sz="1800"/>
            </a:p>
          </p:txBody>
        </p:sp>
        <p:sp>
          <p:nvSpPr>
            <p:cNvPr id="55319" name="AutoShape 35"/>
            <p:cNvSpPr>
              <a:spLocks noChangeArrowheads="1"/>
            </p:cNvSpPr>
            <p:nvPr/>
          </p:nvSpPr>
          <p:spPr bwMode="auto">
            <a:xfrm flipH="1">
              <a:off x="1968" y="2784"/>
              <a:ext cx="592" cy="227"/>
            </a:xfrm>
            <a:prstGeom prst="rtTriangle">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endParaRPr lang="en-US" altLang="en-US" sz="1800"/>
            </a:p>
          </p:txBody>
        </p:sp>
        <p:sp>
          <p:nvSpPr>
            <p:cNvPr id="55320" name="AutoShape 36"/>
            <p:cNvSpPr>
              <a:spLocks noChangeArrowheads="1"/>
            </p:cNvSpPr>
            <p:nvPr/>
          </p:nvSpPr>
          <p:spPr bwMode="auto">
            <a:xfrm flipH="1">
              <a:off x="1916" y="2928"/>
              <a:ext cx="676" cy="240"/>
            </a:xfrm>
            <a:prstGeom prst="rtTriangle">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endParaRPr lang="en-US" altLang="en-US" sz="1800"/>
            </a:p>
          </p:txBody>
        </p:sp>
      </p:grpSp>
      <p:sp>
        <p:nvSpPr>
          <p:cNvPr id="55314" name="AutoShape 39"/>
          <p:cNvSpPr>
            <a:spLocks noChangeArrowheads="1"/>
          </p:cNvSpPr>
          <p:nvPr/>
        </p:nvSpPr>
        <p:spPr bwMode="auto">
          <a:xfrm rot="10800000" flipH="1">
            <a:off x="457200" y="4800600"/>
            <a:ext cx="533400" cy="207963"/>
          </a:xfrm>
          <a:prstGeom prst="rtTriangle">
            <a:avLst/>
          </a:prstGeom>
          <a:solidFill>
            <a:schemeClr val="bg2"/>
          </a:solidFill>
          <a:ln>
            <a:noFill/>
          </a:ln>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endParaRPr lang="en-US" altLang="en-US" sz="1800"/>
          </a:p>
        </p:txBody>
      </p:sp>
      <p:sp>
        <p:nvSpPr>
          <p:cNvPr id="55315" name="AutoShape 40"/>
          <p:cNvSpPr>
            <a:spLocks noChangeArrowheads="1"/>
          </p:cNvSpPr>
          <p:nvPr/>
        </p:nvSpPr>
        <p:spPr bwMode="auto">
          <a:xfrm rot="10800000" flipH="1">
            <a:off x="76200" y="4572000"/>
            <a:ext cx="939800" cy="360363"/>
          </a:xfrm>
          <a:prstGeom prst="rtTriangle">
            <a:avLst/>
          </a:prstGeom>
          <a:solidFill>
            <a:schemeClr val="bg2"/>
          </a:solidFill>
          <a:ln>
            <a:noFill/>
          </a:ln>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endParaRPr lang="en-US" altLang="en-US" sz="1800"/>
          </a:p>
        </p:txBody>
      </p:sp>
      <p:sp>
        <p:nvSpPr>
          <p:cNvPr id="55316" name="AutoShape 41"/>
          <p:cNvSpPr>
            <a:spLocks noChangeArrowheads="1"/>
          </p:cNvSpPr>
          <p:nvPr/>
        </p:nvSpPr>
        <p:spPr bwMode="auto">
          <a:xfrm rot="10800000" flipH="1">
            <a:off x="457200" y="4164013"/>
            <a:ext cx="1038225" cy="407987"/>
          </a:xfrm>
          <a:prstGeom prst="rtTriangle">
            <a:avLst/>
          </a:prstGeom>
          <a:solidFill>
            <a:schemeClr val="bg2"/>
          </a:solidFill>
          <a:ln>
            <a:noFill/>
          </a:ln>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endParaRPr lang="en-US" altLang="en-US" sz="1800"/>
          </a:p>
        </p:txBody>
      </p:sp>
      <p:sp>
        <p:nvSpPr>
          <p:cNvPr id="40" name="Text Box 4"/>
          <p:cNvSpPr txBox="1">
            <a:spLocks noChangeArrowheads="1"/>
          </p:cNvSpPr>
          <p:nvPr/>
        </p:nvSpPr>
        <p:spPr bwMode="auto">
          <a:xfrm>
            <a:off x="-12029" y="1034659"/>
            <a:ext cx="9236319" cy="523196"/>
          </a:xfrm>
          <a:prstGeom prst="rect">
            <a:avLst/>
          </a:prstGeom>
          <a:noFill/>
          <a:ln w="9525" algn="ctr">
            <a:noFill/>
            <a:miter lim="800000"/>
            <a:headEnd/>
            <a:tailEnd/>
          </a:ln>
          <a:effectLst>
            <a:outerShdw blurRad="50800" dist="38100" dir="2700000" algn="tl" rotWithShape="0">
              <a:prstClr val="black">
                <a:alpha val="40000"/>
              </a:prstClr>
            </a:outerShdw>
          </a:effectLst>
        </p:spPr>
        <p:txBody>
          <a:bodyPr wrap="square" lIns="91417" tIns="45708" rIns="91417" bIns="45708">
            <a:spAutoFit/>
          </a:bodyPr>
          <a:lstStyle/>
          <a:p>
            <a:pPr marL="342900" indent="-342900" algn="ctr">
              <a:spcBef>
                <a:spcPct val="50000"/>
              </a:spcBef>
              <a:defRPr/>
            </a:pPr>
            <a:r>
              <a:rPr lang="en-US" sz="2800" b="1" i="1" dirty="0">
                <a:solidFill>
                  <a:srgbClr val="C00000"/>
                </a:solidFill>
                <a:latin typeface="Trebuchet MS" pitchFamily="34" charset="0"/>
              </a:rPr>
              <a:t>Using Protein Microarrays </a:t>
            </a:r>
            <a:r>
              <a:rPr lang="en-US" sz="2800" b="1" i="1" dirty="0" smtClean="0">
                <a:solidFill>
                  <a:srgbClr val="C00000"/>
                </a:solidFill>
                <a:latin typeface="Trebuchet MS" pitchFamily="34" charset="0"/>
              </a:rPr>
              <a:t>to Identify Autoantigens</a:t>
            </a:r>
            <a:endParaRPr lang="es-ES_tradnl" sz="2800" b="1" i="1" dirty="0">
              <a:solidFill>
                <a:srgbClr val="C00000"/>
              </a:solidFill>
              <a:latin typeface="Trebuchet MS" pitchFamily="34" charset="0"/>
              <a:cs typeface="Times New Roman" pitchFamily="18" charset="0"/>
            </a:endParaRPr>
          </a:p>
        </p:txBody>
      </p:sp>
      <p:sp>
        <p:nvSpPr>
          <p:cNvPr id="41" name="Text Box 7"/>
          <p:cNvSpPr txBox="1">
            <a:spLocks noChangeArrowheads="1"/>
          </p:cNvSpPr>
          <p:nvPr/>
        </p:nvSpPr>
        <p:spPr bwMode="auto">
          <a:xfrm>
            <a:off x="3594100" y="3369720"/>
            <a:ext cx="1908256" cy="584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4" rIns="91407" bIns="45704">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1600" dirty="0" smtClean="0">
                <a:latin typeface="Trebuchet MS" panose="020B0603020202020204" pitchFamily="34" charset="0"/>
              </a:rPr>
              <a:t>Compare Cases and Controls</a:t>
            </a:r>
            <a:endParaRPr lang="en-US" altLang="en-US" sz="1600" dirty="0">
              <a:latin typeface="Trebuchet MS" panose="020B0603020202020204" pitchFamily="34" charset="0"/>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304800" y="4572000"/>
            <a:ext cx="4648200" cy="1981200"/>
          </a:xfrm>
          <a:prstGeom prst="rect">
            <a:avLst/>
          </a:prstGeom>
          <a:solidFill>
            <a:schemeClr val="bg1"/>
          </a:solidFill>
          <a:ln w="9525">
            <a:solidFill>
              <a:schemeClr val="tx1"/>
            </a:solidFill>
            <a:miter lim="800000"/>
            <a:headEnd/>
            <a:tailEnd/>
          </a:ln>
          <a:effectLst>
            <a:outerShdw dist="53882" dir="2700000" algn="ctr" rotWithShape="0">
              <a:schemeClr val="bg2"/>
            </a:outerShdw>
          </a:effec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endParaRPr lang="en-US" altLang="en-US" sz="1800">
              <a:latin typeface="Trebuchet MS" panose="020B0603020202020204" pitchFamily="34" charset="0"/>
            </a:endParaRPr>
          </a:p>
        </p:txBody>
      </p:sp>
      <p:grpSp>
        <p:nvGrpSpPr>
          <p:cNvPr id="36867" name="Group 5"/>
          <p:cNvGrpSpPr>
            <a:grpSpLocks/>
          </p:cNvGrpSpPr>
          <p:nvPr/>
        </p:nvGrpSpPr>
        <p:grpSpPr bwMode="auto">
          <a:xfrm>
            <a:off x="5410200" y="4648200"/>
            <a:ext cx="3352800" cy="1992313"/>
            <a:chOff x="192" y="1011"/>
            <a:chExt cx="2112" cy="1255"/>
          </a:xfrm>
        </p:grpSpPr>
        <p:pic>
          <p:nvPicPr>
            <p:cNvPr id="36875" name="Picture 6" descr="ovidwe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 y="1011"/>
              <a:ext cx="1824" cy="1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6" name="Text Box 7"/>
            <p:cNvSpPr txBox="1">
              <a:spLocks noChangeArrowheads="1"/>
            </p:cNvSpPr>
            <p:nvPr/>
          </p:nvSpPr>
          <p:spPr bwMode="auto">
            <a:xfrm>
              <a:off x="240" y="2092"/>
              <a:ext cx="2064"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50000"/>
                </a:spcBef>
                <a:buFontTx/>
                <a:buNone/>
              </a:pPr>
              <a:r>
                <a:rPr lang="en-US" altLang="en-US" sz="1200" b="1">
                  <a:latin typeface="Trebuchet MS" panose="020B0603020202020204" pitchFamily="34" charset="0"/>
                </a:rPr>
                <a:t>Zhu et al., Science (293) 2001</a:t>
              </a:r>
            </a:p>
          </p:txBody>
        </p:sp>
      </p:grpSp>
      <p:grpSp>
        <p:nvGrpSpPr>
          <p:cNvPr id="36868" name="Group 8"/>
          <p:cNvGrpSpPr>
            <a:grpSpLocks/>
          </p:cNvGrpSpPr>
          <p:nvPr/>
        </p:nvGrpSpPr>
        <p:grpSpPr bwMode="auto">
          <a:xfrm>
            <a:off x="0" y="1752600"/>
            <a:ext cx="5878513" cy="2790825"/>
            <a:chOff x="1920" y="2400"/>
            <a:chExt cx="3703" cy="1758"/>
          </a:xfrm>
        </p:grpSpPr>
        <p:pic>
          <p:nvPicPr>
            <p:cNvPr id="36873" name="Picture 9" descr="se34088060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0" y="2400"/>
              <a:ext cx="3703" cy="1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4" name="Text Box 10"/>
            <p:cNvSpPr txBox="1">
              <a:spLocks noChangeArrowheads="1"/>
            </p:cNvSpPr>
            <p:nvPr/>
          </p:nvSpPr>
          <p:spPr bwMode="auto">
            <a:xfrm>
              <a:off x="2208" y="3984"/>
              <a:ext cx="3024"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50000"/>
                </a:spcBef>
                <a:buFontTx/>
                <a:buNone/>
              </a:pPr>
              <a:r>
                <a:rPr lang="en-US" altLang="en-US" sz="1200" b="1">
                  <a:latin typeface="Trebuchet MS" panose="020B0603020202020204" pitchFamily="34" charset="0"/>
                </a:rPr>
                <a:t>MacBeath and Schreiber Science (289) 2000</a:t>
              </a:r>
            </a:p>
          </p:txBody>
        </p:sp>
      </p:grpSp>
      <p:pic>
        <p:nvPicPr>
          <p:cNvPr id="36869" name="Picture 14" descr="PE03022_"/>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5562600"/>
            <a:ext cx="58578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Text Box 15"/>
          <p:cNvSpPr txBox="1">
            <a:spLocks noChangeArrowheads="1"/>
          </p:cNvSpPr>
          <p:nvPr/>
        </p:nvSpPr>
        <p:spPr bwMode="auto">
          <a:xfrm>
            <a:off x="304800" y="5181600"/>
            <a:ext cx="4800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50000"/>
              </a:spcBef>
              <a:buFont typeface="Wingdings" panose="05000000000000000000" pitchFamily="2" charset="2"/>
              <a:buChar char="Ø"/>
            </a:pPr>
            <a:r>
              <a:rPr lang="en-US" altLang="en-US" sz="1800" b="1">
                <a:latin typeface="Trebuchet MS" panose="020B0603020202020204" pitchFamily="34" charset="0"/>
              </a:rPr>
              <a:t>Protein expression/purification needed</a:t>
            </a:r>
          </a:p>
          <a:p>
            <a:pPr>
              <a:spcBef>
                <a:spcPct val="50000"/>
              </a:spcBef>
              <a:buFont typeface="Wingdings" panose="05000000000000000000" pitchFamily="2" charset="2"/>
              <a:buChar char="Ø"/>
            </a:pPr>
            <a:r>
              <a:rPr lang="en-US" altLang="en-US" sz="1800" b="1">
                <a:latin typeface="Trebuchet MS" panose="020B0603020202020204" pitchFamily="34" charset="0"/>
              </a:rPr>
              <a:t>Array shelf life</a:t>
            </a:r>
          </a:p>
          <a:p>
            <a:pPr>
              <a:spcBef>
                <a:spcPct val="50000"/>
              </a:spcBef>
              <a:buFont typeface="Wingdings" panose="05000000000000000000" pitchFamily="2" charset="2"/>
              <a:buChar char="Ø"/>
            </a:pPr>
            <a:r>
              <a:rPr lang="en-US" altLang="en-US" sz="1800" b="1">
                <a:latin typeface="Trebuchet MS" panose="020B0603020202020204" pitchFamily="34" charset="0"/>
              </a:rPr>
              <a:t>Mammalian context</a:t>
            </a:r>
          </a:p>
        </p:txBody>
      </p:sp>
      <p:sp>
        <p:nvSpPr>
          <p:cNvPr id="36871" name="Text Box 17"/>
          <p:cNvSpPr txBox="1">
            <a:spLocks noChangeArrowheads="1"/>
          </p:cNvSpPr>
          <p:nvPr/>
        </p:nvSpPr>
        <p:spPr bwMode="auto">
          <a:xfrm>
            <a:off x="914400" y="4724400"/>
            <a:ext cx="2568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7" tIns="45704" rIns="91407" bIns="45704">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800" b="1" u="sng">
                <a:latin typeface="Trebuchet MS" panose="020B0603020202020204" pitchFamily="34" charset="0"/>
              </a:rPr>
              <a:t>Persistent Challenges:</a:t>
            </a:r>
          </a:p>
        </p:txBody>
      </p:sp>
      <p:sp>
        <p:nvSpPr>
          <p:cNvPr id="20" name="TextBox 19"/>
          <p:cNvSpPr txBox="1"/>
          <p:nvPr/>
        </p:nvSpPr>
        <p:spPr>
          <a:xfrm>
            <a:off x="1765300" y="1030288"/>
            <a:ext cx="5778500" cy="646112"/>
          </a:xfrm>
          <a:prstGeom prst="rect">
            <a:avLst/>
          </a:prstGeom>
          <a:noFill/>
          <a:effectLst>
            <a:outerShdw blurRad="50800" dist="38100" dir="5400000" algn="t" rotWithShape="0">
              <a:prstClr val="black">
                <a:alpha val="40000"/>
              </a:prstClr>
            </a:outerShdw>
          </a:effectLst>
        </p:spPr>
        <p:txBody>
          <a:bodyPr wrap="none">
            <a:spAutoFit/>
          </a:bodyPr>
          <a:lstStyle/>
          <a:p>
            <a:pPr>
              <a:defRPr/>
            </a:pPr>
            <a:r>
              <a:rPr lang="en-US" sz="3600" b="1" i="1" dirty="0">
                <a:solidFill>
                  <a:srgbClr val="C00000"/>
                </a:solidFill>
                <a:latin typeface="Trebuchet MS" pitchFamily="34" charset="0"/>
              </a:rPr>
              <a:t>Printing Purified Proteins</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idx="4294967295"/>
          </p:nvPr>
        </p:nvSpPr>
        <p:spPr>
          <a:xfrm>
            <a:off x="685800" y="1066800"/>
            <a:ext cx="7772400" cy="1143000"/>
          </a:xfrm>
          <a:extLst/>
        </p:spPr>
        <p:txBody>
          <a:bodyPr/>
          <a:lstStyle/>
          <a:p>
            <a:pPr algn="l" eaLnBrk="1" hangingPunct="1">
              <a:defRPr/>
            </a:pPr>
            <a:r>
              <a:rPr lang="en-US" sz="3400" b="1" i="1" dirty="0" smtClean="0">
                <a:solidFill>
                  <a:srgbClr val="991A37"/>
                </a:solidFill>
                <a:effectLst>
                  <a:outerShdw blurRad="38100" dist="38100" dir="2700000" algn="tl">
                    <a:srgbClr val="000000">
                      <a:alpha val="43137"/>
                    </a:srgbClr>
                  </a:outerShdw>
                </a:effectLst>
                <a:latin typeface="Trebuchet MS" pitchFamily="34" charset="0"/>
              </a:rPr>
              <a:t>How NAPPA works…</a:t>
            </a:r>
            <a:endParaRPr lang="en-US" sz="3400" b="1" i="1" dirty="0" smtClean="0">
              <a:solidFill>
                <a:srgbClr val="A21853"/>
              </a:solidFill>
              <a:effectLst>
                <a:outerShdw blurRad="38100" dist="38100" dir="2700000" algn="tl">
                  <a:srgbClr val="000000">
                    <a:alpha val="43137"/>
                  </a:srgbClr>
                </a:outerShdw>
              </a:effectLst>
              <a:latin typeface="Trebuchet MS" pitchFamily="34" charset="0"/>
            </a:endParaRPr>
          </a:p>
        </p:txBody>
      </p:sp>
      <p:sp>
        <p:nvSpPr>
          <p:cNvPr id="37891" name="AutoShape 5"/>
          <p:cNvSpPr>
            <a:spLocks noChangeArrowheads="1"/>
          </p:cNvSpPr>
          <p:nvPr/>
        </p:nvSpPr>
        <p:spPr bwMode="auto">
          <a:xfrm flipH="1">
            <a:off x="6142038" y="3175000"/>
            <a:ext cx="2087562" cy="1970088"/>
          </a:xfrm>
          <a:prstGeom prst="parallelogram">
            <a:avLst>
              <a:gd name="adj" fmla="val 49891"/>
            </a:avLst>
          </a:prstGeom>
          <a:solidFill>
            <a:schemeClr val="bg1"/>
          </a:solidFill>
          <a:ln w="19050">
            <a:solidFill>
              <a:schemeClr val="tx1"/>
            </a:solidFill>
            <a:miter lim="800000"/>
            <a:headEnd/>
            <a:tailEnd/>
          </a:ln>
          <a:effectLst>
            <a:outerShdw dist="127000" dir="2212194" algn="ctr" rotWithShape="0">
              <a:schemeClr val="bg2">
                <a:alpha val="50000"/>
              </a:schemeClr>
            </a:outerShdw>
          </a:effec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endParaRPr lang="en-US" altLang="en-US" sz="1800"/>
          </a:p>
        </p:txBody>
      </p:sp>
      <p:graphicFrame>
        <p:nvGraphicFramePr>
          <p:cNvPr id="37892" name="Object 6"/>
          <p:cNvGraphicFramePr>
            <a:graphicFrameLocks noChangeAspect="1"/>
          </p:cNvGraphicFramePr>
          <p:nvPr/>
        </p:nvGraphicFramePr>
        <p:xfrm>
          <a:off x="685800" y="2454275"/>
          <a:ext cx="2801938" cy="3151188"/>
        </p:xfrm>
        <a:graphic>
          <a:graphicData uri="http://schemas.openxmlformats.org/presentationml/2006/ole">
            <mc:AlternateContent xmlns:mc="http://schemas.openxmlformats.org/markup-compatibility/2006">
              <mc:Choice xmlns:v="urn:schemas-microsoft-com:vml" Requires="v">
                <p:oleObj spid="_x0000_s38696" name="Image" r:id="rId3" imgW="2592305" imgH="2897282" progId="Photoshop.Image.7">
                  <p:embed/>
                </p:oleObj>
              </mc:Choice>
              <mc:Fallback>
                <p:oleObj name="Image" r:id="rId3" imgW="2592305" imgH="2897282" progId="Photoshop.Image.7">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2454275"/>
                        <a:ext cx="2801938" cy="3151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7893" name="AutoShape 158"/>
          <p:cNvSpPr>
            <a:spLocks noChangeArrowheads="1"/>
          </p:cNvSpPr>
          <p:nvPr/>
        </p:nvSpPr>
        <p:spPr bwMode="auto">
          <a:xfrm rot="10800000">
            <a:off x="2133600" y="2438400"/>
            <a:ext cx="1371600" cy="3276600"/>
          </a:xfrm>
          <a:prstGeom prst="rtTriangle">
            <a:avLst/>
          </a:prstGeom>
          <a:solidFill>
            <a:schemeClr val="bg2"/>
          </a:solidFill>
          <a:ln>
            <a:noFill/>
          </a:ln>
          <a:effectLs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endParaRPr lang="en-US" altLang="en-US" sz="1800"/>
          </a:p>
        </p:txBody>
      </p:sp>
      <p:sp>
        <p:nvSpPr>
          <p:cNvPr id="37894" name="AutoShape 7"/>
          <p:cNvSpPr>
            <a:spLocks noChangeArrowheads="1"/>
          </p:cNvSpPr>
          <p:nvPr/>
        </p:nvSpPr>
        <p:spPr bwMode="auto">
          <a:xfrm flipH="1">
            <a:off x="3295650" y="3175000"/>
            <a:ext cx="2087563" cy="1970088"/>
          </a:xfrm>
          <a:prstGeom prst="parallelogram">
            <a:avLst>
              <a:gd name="adj" fmla="val 49891"/>
            </a:avLst>
          </a:prstGeom>
          <a:solidFill>
            <a:schemeClr val="bg1"/>
          </a:solidFill>
          <a:ln w="19050">
            <a:solidFill>
              <a:schemeClr val="tx1"/>
            </a:solidFill>
            <a:miter lim="800000"/>
            <a:headEnd/>
            <a:tailEnd/>
          </a:ln>
          <a:effectLst>
            <a:outerShdw dist="127000" dir="2212194" algn="ctr" rotWithShape="0">
              <a:srgbClr val="808080">
                <a:alpha val="50000"/>
              </a:srgbClr>
            </a:outerShdw>
          </a:effec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endParaRPr lang="en-US" altLang="en-US" sz="1800"/>
          </a:p>
        </p:txBody>
      </p:sp>
      <p:grpSp>
        <p:nvGrpSpPr>
          <p:cNvPr id="37895" name="Group 8"/>
          <p:cNvGrpSpPr>
            <a:grpSpLocks/>
          </p:cNvGrpSpPr>
          <p:nvPr/>
        </p:nvGrpSpPr>
        <p:grpSpPr bwMode="auto">
          <a:xfrm>
            <a:off x="3668713" y="3224213"/>
            <a:ext cx="736600" cy="668337"/>
            <a:chOff x="1344" y="2680"/>
            <a:chExt cx="541" cy="489"/>
          </a:xfrm>
        </p:grpSpPr>
        <p:graphicFrame>
          <p:nvGraphicFramePr>
            <p:cNvPr id="38032" name="Object 9"/>
            <p:cNvGraphicFramePr>
              <a:graphicFrameLocks noChangeAspect="1"/>
            </p:cNvGraphicFramePr>
            <p:nvPr/>
          </p:nvGraphicFramePr>
          <p:xfrm>
            <a:off x="1344" y="2880"/>
            <a:ext cx="541" cy="289"/>
          </p:xfrm>
          <a:graphic>
            <a:graphicData uri="http://schemas.openxmlformats.org/presentationml/2006/ole">
              <mc:AlternateContent xmlns:mc="http://schemas.openxmlformats.org/markup-compatibility/2006">
                <mc:Choice xmlns:v="urn:schemas-microsoft-com:vml" Requires="v">
                  <p:oleObj spid="_x0000_s38697" name="Image" r:id="rId5" imgW="1588422" imgH="953053" progId="Photoshop.Image.5">
                    <p:embed/>
                  </p:oleObj>
                </mc:Choice>
                <mc:Fallback>
                  <p:oleObj name="Image" r:id="rId5" imgW="1588422" imgH="953053" progId="Photoshop.Image.5">
                    <p:embed/>
                    <p:pic>
                      <p:nvPicPr>
                        <p:cNvPr id="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44" y="2880"/>
                          <a:ext cx="541" cy="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38033" name="Group 10"/>
            <p:cNvGrpSpPr>
              <a:grpSpLocks/>
            </p:cNvGrpSpPr>
            <p:nvPr/>
          </p:nvGrpSpPr>
          <p:grpSpPr bwMode="auto">
            <a:xfrm>
              <a:off x="1494" y="2680"/>
              <a:ext cx="181" cy="359"/>
              <a:chOff x="1728" y="3168"/>
              <a:chExt cx="181" cy="359"/>
            </a:xfrm>
          </p:grpSpPr>
          <p:grpSp>
            <p:nvGrpSpPr>
              <p:cNvPr id="38034" name="Group 11"/>
              <p:cNvGrpSpPr>
                <a:grpSpLocks noChangeAspect="1"/>
              </p:cNvGrpSpPr>
              <p:nvPr/>
            </p:nvGrpSpPr>
            <p:grpSpPr bwMode="auto">
              <a:xfrm>
                <a:off x="1728" y="3168"/>
                <a:ext cx="78" cy="328"/>
                <a:chOff x="1198" y="574"/>
                <a:chExt cx="288" cy="1632"/>
              </a:xfrm>
            </p:grpSpPr>
            <p:sp>
              <p:nvSpPr>
                <p:cNvPr id="24588" name="AutoShape 12"/>
                <p:cNvSpPr>
                  <a:spLocks noChangeAspect="1" noChangeArrowheads="1"/>
                </p:cNvSpPr>
                <p:nvPr/>
              </p:nvSpPr>
              <p:spPr bwMode="auto">
                <a:xfrm rot="5400000">
                  <a:off x="1214" y="1641"/>
                  <a:ext cx="260" cy="288"/>
                </a:xfrm>
                <a:prstGeom prst="parallelogram">
                  <a:avLst>
                    <a:gd name="adj" fmla="val 67500"/>
                  </a:avLst>
                </a:prstGeom>
                <a:gradFill rotWithShape="0">
                  <a:gsLst>
                    <a:gs pos="0">
                      <a:schemeClr val="tx1">
                        <a:gamma/>
                        <a:shade val="46275"/>
                        <a:invGamma/>
                      </a:schemeClr>
                    </a:gs>
                    <a:gs pos="50000">
                      <a:schemeClr val="tx1"/>
                    </a:gs>
                    <a:gs pos="100000">
                      <a:schemeClr val="tx1">
                        <a:gamma/>
                        <a:shade val="46275"/>
                        <a:invGamma/>
                      </a:schemeClr>
                    </a:gs>
                  </a:gsLst>
                  <a:lin ang="0" scaled="1"/>
                </a:gra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4589" name="AutoShape 13"/>
                <p:cNvSpPr>
                  <a:spLocks noChangeAspect="1" noChangeArrowheads="1"/>
                </p:cNvSpPr>
                <p:nvPr/>
              </p:nvSpPr>
              <p:spPr bwMode="auto">
                <a:xfrm rot="5400000">
                  <a:off x="1214" y="1750"/>
                  <a:ext cx="260" cy="288"/>
                </a:xfrm>
                <a:prstGeom prst="parallelogram">
                  <a:avLst>
                    <a:gd name="adj" fmla="val 67500"/>
                  </a:avLst>
                </a:prstGeom>
                <a:gradFill rotWithShape="0">
                  <a:gsLst>
                    <a:gs pos="0">
                      <a:schemeClr val="tx1">
                        <a:gamma/>
                        <a:shade val="46275"/>
                        <a:invGamma/>
                      </a:schemeClr>
                    </a:gs>
                    <a:gs pos="50000">
                      <a:schemeClr val="tx1"/>
                    </a:gs>
                    <a:gs pos="100000">
                      <a:schemeClr val="tx1">
                        <a:gamma/>
                        <a:shade val="46275"/>
                        <a:invGamma/>
                      </a:schemeClr>
                    </a:gs>
                  </a:gsLst>
                  <a:lin ang="0" scaled="1"/>
                </a:gra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4590" name="AutoShape 14"/>
                <p:cNvSpPr>
                  <a:spLocks noChangeAspect="1" noChangeArrowheads="1"/>
                </p:cNvSpPr>
                <p:nvPr/>
              </p:nvSpPr>
              <p:spPr bwMode="auto">
                <a:xfrm rot="5400000" flipH="1">
                  <a:off x="1217" y="1823"/>
                  <a:ext cx="254" cy="288"/>
                </a:xfrm>
                <a:prstGeom prst="parallelogram">
                  <a:avLst>
                    <a:gd name="adj" fmla="val 67500"/>
                  </a:avLst>
                </a:prstGeom>
                <a:gradFill rotWithShape="0">
                  <a:gsLst>
                    <a:gs pos="0">
                      <a:schemeClr val="tx1"/>
                    </a:gs>
                    <a:gs pos="50000">
                      <a:schemeClr val="accent1"/>
                    </a:gs>
                    <a:gs pos="100000">
                      <a:schemeClr val="tx1"/>
                    </a:gs>
                  </a:gsLst>
                  <a:lin ang="0" scaled="1"/>
                </a:gra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4591" name="AutoShape 15"/>
                <p:cNvSpPr>
                  <a:spLocks noChangeAspect="1" noChangeArrowheads="1"/>
                </p:cNvSpPr>
                <p:nvPr/>
              </p:nvSpPr>
              <p:spPr bwMode="auto">
                <a:xfrm rot="5400000" flipH="1">
                  <a:off x="1219" y="1930"/>
                  <a:ext cx="249" cy="288"/>
                </a:xfrm>
                <a:prstGeom prst="parallelogram">
                  <a:avLst>
                    <a:gd name="adj" fmla="val 67500"/>
                  </a:avLst>
                </a:prstGeom>
                <a:gradFill rotWithShape="0">
                  <a:gsLst>
                    <a:gs pos="0">
                      <a:schemeClr val="tx1"/>
                    </a:gs>
                    <a:gs pos="50000">
                      <a:schemeClr val="accent1"/>
                    </a:gs>
                    <a:gs pos="100000">
                      <a:schemeClr val="tx1"/>
                    </a:gs>
                  </a:gsLst>
                  <a:lin ang="0" scaled="1"/>
                </a:gra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4592" name="AutoShape 16"/>
                <p:cNvSpPr>
                  <a:spLocks noChangeAspect="1" noChangeArrowheads="1"/>
                </p:cNvSpPr>
                <p:nvPr/>
              </p:nvSpPr>
              <p:spPr bwMode="auto">
                <a:xfrm rot="5400000">
                  <a:off x="1217" y="1274"/>
                  <a:ext cx="254" cy="288"/>
                </a:xfrm>
                <a:prstGeom prst="parallelogram">
                  <a:avLst>
                    <a:gd name="adj" fmla="val 67500"/>
                  </a:avLst>
                </a:prstGeom>
                <a:gradFill rotWithShape="0">
                  <a:gsLst>
                    <a:gs pos="0">
                      <a:schemeClr val="tx1">
                        <a:gamma/>
                        <a:shade val="46275"/>
                        <a:invGamma/>
                      </a:schemeClr>
                    </a:gs>
                    <a:gs pos="50000">
                      <a:schemeClr val="tx1"/>
                    </a:gs>
                    <a:gs pos="100000">
                      <a:schemeClr val="tx1">
                        <a:gamma/>
                        <a:shade val="46275"/>
                        <a:invGamma/>
                      </a:schemeClr>
                    </a:gs>
                  </a:gsLst>
                  <a:lin ang="0" scaled="1"/>
                </a:gra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4593" name="AutoShape 17"/>
                <p:cNvSpPr>
                  <a:spLocks noChangeAspect="1" noChangeArrowheads="1"/>
                </p:cNvSpPr>
                <p:nvPr/>
              </p:nvSpPr>
              <p:spPr bwMode="auto">
                <a:xfrm rot="5400000">
                  <a:off x="1217" y="1383"/>
                  <a:ext cx="254" cy="288"/>
                </a:xfrm>
                <a:prstGeom prst="parallelogram">
                  <a:avLst>
                    <a:gd name="adj" fmla="val 67500"/>
                  </a:avLst>
                </a:prstGeom>
                <a:gradFill rotWithShape="0">
                  <a:gsLst>
                    <a:gs pos="0">
                      <a:schemeClr val="tx1">
                        <a:gamma/>
                        <a:shade val="46275"/>
                        <a:invGamma/>
                      </a:schemeClr>
                    </a:gs>
                    <a:gs pos="50000">
                      <a:schemeClr val="tx1"/>
                    </a:gs>
                    <a:gs pos="100000">
                      <a:schemeClr val="tx1">
                        <a:gamma/>
                        <a:shade val="46275"/>
                        <a:invGamma/>
                      </a:schemeClr>
                    </a:gs>
                  </a:gsLst>
                  <a:lin ang="0" scaled="1"/>
                </a:gra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4594" name="AutoShape 18"/>
                <p:cNvSpPr>
                  <a:spLocks noChangeAspect="1" noChangeArrowheads="1"/>
                </p:cNvSpPr>
                <p:nvPr/>
              </p:nvSpPr>
              <p:spPr bwMode="auto">
                <a:xfrm rot="5400000" flipH="1">
                  <a:off x="1217" y="1458"/>
                  <a:ext cx="254" cy="288"/>
                </a:xfrm>
                <a:prstGeom prst="parallelogram">
                  <a:avLst>
                    <a:gd name="adj" fmla="val 67500"/>
                  </a:avLst>
                </a:prstGeom>
                <a:gradFill rotWithShape="0">
                  <a:gsLst>
                    <a:gs pos="0">
                      <a:schemeClr val="tx1"/>
                    </a:gs>
                    <a:gs pos="50000">
                      <a:schemeClr val="accent1"/>
                    </a:gs>
                    <a:gs pos="100000">
                      <a:schemeClr val="tx1"/>
                    </a:gs>
                  </a:gsLst>
                  <a:lin ang="0" scaled="1"/>
                </a:gra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4595" name="AutoShape 19"/>
                <p:cNvSpPr>
                  <a:spLocks noChangeAspect="1" noChangeArrowheads="1"/>
                </p:cNvSpPr>
                <p:nvPr/>
              </p:nvSpPr>
              <p:spPr bwMode="auto">
                <a:xfrm rot="5400000" flipH="1">
                  <a:off x="1217" y="1568"/>
                  <a:ext cx="254" cy="288"/>
                </a:xfrm>
                <a:prstGeom prst="parallelogram">
                  <a:avLst>
                    <a:gd name="adj" fmla="val 67500"/>
                  </a:avLst>
                </a:prstGeom>
                <a:gradFill rotWithShape="0">
                  <a:gsLst>
                    <a:gs pos="0">
                      <a:schemeClr val="tx1"/>
                    </a:gs>
                    <a:gs pos="50000">
                      <a:schemeClr val="accent1"/>
                    </a:gs>
                    <a:gs pos="100000">
                      <a:schemeClr val="tx1"/>
                    </a:gs>
                  </a:gsLst>
                  <a:lin ang="0" scaled="1"/>
                </a:gra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4596" name="AutoShape 20"/>
                <p:cNvSpPr>
                  <a:spLocks noChangeAspect="1" noChangeArrowheads="1"/>
                </p:cNvSpPr>
                <p:nvPr/>
              </p:nvSpPr>
              <p:spPr bwMode="auto">
                <a:xfrm rot="5400000">
                  <a:off x="1217" y="921"/>
                  <a:ext cx="254" cy="288"/>
                </a:xfrm>
                <a:prstGeom prst="parallelogram">
                  <a:avLst>
                    <a:gd name="adj" fmla="val 67500"/>
                  </a:avLst>
                </a:prstGeom>
                <a:gradFill rotWithShape="0">
                  <a:gsLst>
                    <a:gs pos="0">
                      <a:schemeClr val="tx1">
                        <a:gamma/>
                        <a:shade val="46275"/>
                        <a:invGamma/>
                      </a:schemeClr>
                    </a:gs>
                    <a:gs pos="50000">
                      <a:schemeClr val="tx1"/>
                    </a:gs>
                    <a:gs pos="100000">
                      <a:schemeClr val="tx1">
                        <a:gamma/>
                        <a:shade val="46275"/>
                        <a:invGamma/>
                      </a:schemeClr>
                    </a:gs>
                  </a:gsLst>
                  <a:lin ang="0" scaled="1"/>
                </a:gra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4597" name="AutoShape 21"/>
                <p:cNvSpPr>
                  <a:spLocks noChangeAspect="1" noChangeArrowheads="1"/>
                </p:cNvSpPr>
                <p:nvPr/>
              </p:nvSpPr>
              <p:spPr bwMode="auto">
                <a:xfrm rot="5400000">
                  <a:off x="1217" y="1031"/>
                  <a:ext cx="254" cy="288"/>
                </a:xfrm>
                <a:prstGeom prst="parallelogram">
                  <a:avLst>
                    <a:gd name="adj" fmla="val 67500"/>
                  </a:avLst>
                </a:prstGeom>
                <a:gradFill rotWithShape="0">
                  <a:gsLst>
                    <a:gs pos="0">
                      <a:schemeClr val="tx1">
                        <a:gamma/>
                        <a:shade val="46275"/>
                        <a:invGamma/>
                      </a:schemeClr>
                    </a:gs>
                    <a:gs pos="50000">
                      <a:schemeClr val="tx1"/>
                    </a:gs>
                    <a:gs pos="100000">
                      <a:schemeClr val="tx1">
                        <a:gamma/>
                        <a:shade val="46275"/>
                        <a:invGamma/>
                      </a:schemeClr>
                    </a:gs>
                  </a:gsLst>
                  <a:lin ang="0" scaled="1"/>
                </a:gra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4598" name="AutoShape 22"/>
                <p:cNvSpPr>
                  <a:spLocks noChangeAspect="1" noChangeArrowheads="1"/>
                </p:cNvSpPr>
                <p:nvPr/>
              </p:nvSpPr>
              <p:spPr bwMode="auto">
                <a:xfrm rot="5400000" flipH="1">
                  <a:off x="1217" y="1106"/>
                  <a:ext cx="254" cy="288"/>
                </a:xfrm>
                <a:prstGeom prst="parallelogram">
                  <a:avLst>
                    <a:gd name="adj" fmla="val 67500"/>
                  </a:avLst>
                </a:prstGeom>
                <a:gradFill rotWithShape="0">
                  <a:gsLst>
                    <a:gs pos="0">
                      <a:schemeClr val="tx1"/>
                    </a:gs>
                    <a:gs pos="50000">
                      <a:schemeClr val="accent1"/>
                    </a:gs>
                    <a:gs pos="100000">
                      <a:schemeClr val="tx1"/>
                    </a:gs>
                  </a:gsLst>
                  <a:lin ang="0" scaled="1"/>
                </a:gra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4599" name="AutoShape 23"/>
                <p:cNvSpPr>
                  <a:spLocks noChangeAspect="1" noChangeArrowheads="1"/>
                </p:cNvSpPr>
                <p:nvPr/>
              </p:nvSpPr>
              <p:spPr bwMode="auto">
                <a:xfrm rot="5400000" flipH="1">
                  <a:off x="1217" y="1216"/>
                  <a:ext cx="254" cy="288"/>
                </a:xfrm>
                <a:prstGeom prst="parallelogram">
                  <a:avLst>
                    <a:gd name="adj" fmla="val 67500"/>
                  </a:avLst>
                </a:prstGeom>
                <a:gradFill rotWithShape="0">
                  <a:gsLst>
                    <a:gs pos="0">
                      <a:schemeClr val="tx1"/>
                    </a:gs>
                    <a:gs pos="50000">
                      <a:schemeClr val="accent1"/>
                    </a:gs>
                    <a:gs pos="100000">
                      <a:schemeClr val="tx1"/>
                    </a:gs>
                  </a:gsLst>
                  <a:lin ang="0" scaled="1"/>
                </a:gra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4600" name="AutoShape 24"/>
                <p:cNvSpPr>
                  <a:spLocks noChangeAspect="1" noChangeArrowheads="1"/>
                </p:cNvSpPr>
                <p:nvPr/>
              </p:nvSpPr>
              <p:spPr bwMode="auto">
                <a:xfrm rot="5400000">
                  <a:off x="1217" y="557"/>
                  <a:ext cx="254" cy="288"/>
                </a:xfrm>
                <a:prstGeom prst="parallelogram">
                  <a:avLst>
                    <a:gd name="adj" fmla="val 67500"/>
                  </a:avLst>
                </a:prstGeom>
                <a:gradFill rotWithShape="0">
                  <a:gsLst>
                    <a:gs pos="0">
                      <a:schemeClr val="tx1">
                        <a:gamma/>
                        <a:shade val="46275"/>
                        <a:invGamma/>
                      </a:schemeClr>
                    </a:gs>
                    <a:gs pos="50000">
                      <a:schemeClr val="tx1"/>
                    </a:gs>
                    <a:gs pos="100000">
                      <a:schemeClr val="tx1">
                        <a:gamma/>
                        <a:shade val="46275"/>
                        <a:invGamma/>
                      </a:schemeClr>
                    </a:gs>
                  </a:gsLst>
                  <a:lin ang="0" scaled="1"/>
                </a:gra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4601" name="AutoShape 25"/>
                <p:cNvSpPr>
                  <a:spLocks noChangeAspect="1" noChangeArrowheads="1"/>
                </p:cNvSpPr>
                <p:nvPr/>
              </p:nvSpPr>
              <p:spPr bwMode="auto">
                <a:xfrm rot="5400000">
                  <a:off x="1217" y="667"/>
                  <a:ext cx="254" cy="288"/>
                </a:xfrm>
                <a:prstGeom prst="parallelogram">
                  <a:avLst>
                    <a:gd name="adj" fmla="val 67500"/>
                  </a:avLst>
                </a:prstGeom>
                <a:gradFill rotWithShape="0">
                  <a:gsLst>
                    <a:gs pos="0">
                      <a:schemeClr val="tx1">
                        <a:gamma/>
                        <a:shade val="46275"/>
                        <a:invGamma/>
                      </a:schemeClr>
                    </a:gs>
                    <a:gs pos="50000">
                      <a:schemeClr val="tx1"/>
                    </a:gs>
                    <a:gs pos="100000">
                      <a:schemeClr val="tx1">
                        <a:gamma/>
                        <a:shade val="46275"/>
                        <a:invGamma/>
                      </a:schemeClr>
                    </a:gs>
                  </a:gsLst>
                  <a:lin ang="0" scaled="1"/>
                </a:gra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4602" name="AutoShape 26"/>
                <p:cNvSpPr>
                  <a:spLocks noChangeAspect="1" noChangeArrowheads="1"/>
                </p:cNvSpPr>
                <p:nvPr/>
              </p:nvSpPr>
              <p:spPr bwMode="auto">
                <a:xfrm rot="5400000" flipH="1">
                  <a:off x="1214" y="739"/>
                  <a:ext cx="260" cy="288"/>
                </a:xfrm>
                <a:prstGeom prst="parallelogram">
                  <a:avLst>
                    <a:gd name="adj" fmla="val 67500"/>
                  </a:avLst>
                </a:prstGeom>
                <a:gradFill rotWithShape="0">
                  <a:gsLst>
                    <a:gs pos="0">
                      <a:schemeClr val="tx1"/>
                    </a:gs>
                    <a:gs pos="50000">
                      <a:schemeClr val="accent1"/>
                    </a:gs>
                    <a:gs pos="100000">
                      <a:schemeClr val="tx1"/>
                    </a:gs>
                  </a:gsLst>
                  <a:lin ang="0" scaled="1"/>
                </a:gra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4603" name="AutoShape 27"/>
                <p:cNvSpPr>
                  <a:spLocks noChangeAspect="1" noChangeArrowheads="1"/>
                </p:cNvSpPr>
                <p:nvPr/>
              </p:nvSpPr>
              <p:spPr bwMode="auto">
                <a:xfrm rot="5400000" flipH="1">
                  <a:off x="1214" y="849"/>
                  <a:ext cx="260" cy="288"/>
                </a:xfrm>
                <a:prstGeom prst="parallelogram">
                  <a:avLst>
                    <a:gd name="adj" fmla="val 67500"/>
                  </a:avLst>
                </a:prstGeom>
                <a:gradFill rotWithShape="0">
                  <a:gsLst>
                    <a:gs pos="0">
                      <a:schemeClr val="tx1"/>
                    </a:gs>
                    <a:gs pos="50000">
                      <a:schemeClr val="accent1"/>
                    </a:gs>
                    <a:gs pos="100000">
                      <a:schemeClr val="tx1"/>
                    </a:gs>
                  </a:gsLst>
                  <a:lin ang="0" scaled="1"/>
                </a:gra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grpSp>
          <p:sp>
            <p:nvSpPr>
              <p:cNvPr id="38035" name="WordArt 28"/>
              <p:cNvSpPr>
                <a:spLocks noChangeArrowheads="1" noChangeShapeType="1" noTextEdit="1"/>
              </p:cNvSpPr>
              <p:nvPr/>
            </p:nvSpPr>
            <p:spPr bwMode="auto">
              <a:xfrm>
                <a:off x="1824" y="3264"/>
                <a:ext cx="85" cy="263"/>
              </a:xfrm>
              <a:prstGeom prst="rect">
                <a:avLst/>
              </a:prstGeom>
            </p:spPr>
            <p:txBody>
              <a:bodyPr wrap="none" fromWordArt="1">
                <a:prstTxWarp prst="textDeflate">
                  <a:avLst>
                    <a:gd name="adj" fmla="val 26227"/>
                  </a:avLst>
                </a:prstTxWarp>
              </a:bodyPr>
              <a:lstStyle/>
              <a:p>
                <a:pPr algn="ctr"/>
                <a:r>
                  <a:rPr lang="en-US" sz="3600" kern="10">
                    <a:ln w="9525">
                      <a:solidFill>
                        <a:srgbClr val="000000"/>
                      </a:solidFill>
                      <a:round/>
                      <a:headEnd/>
                      <a:tailEnd/>
                    </a:ln>
                    <a:solidFill>
                      <a:srgbClr val="000000"/>
                    </a:solidFill>
                    <a:latin typeface="Impact" panose="020B0806030902050204" pitchFamily="34" charset="0"/>
                  </a:rPr>
                  <a:t>Y</a:t>
                </a:r>
              </a:p>
            </p:txBody>
          </p:sp>
        </p:grpSp>
      </p:grpSp>
      <p:grpSp>
        <p:nvGrpSpPr>
          <p:cNvPr id="37896" name="Group 29"/>
          <p:cNvGrpSpPr>
            <a:grpSpLocks/>
          </p:cNvGrpSpPr>
          <p:nvPr/>
        </p:nvGrpSpPr>
        <p:grpSpPr bwMode="auto">
          <a:xfrm>
            <a:off x="3935413" y="3662363"/>
            <a:ext cx="735012" cy="677862"/>
            <a:chOff x="384" y="2721"/>
            <a:chExt cx="541" cy="496"/>
          </a:xfrm>
        </p:grpSpPr>
        <p:graphicFrame>
          <p:nvGraphicFramePr>
            <p:cNvPr id="38012" name="Object 30"/>
            <p:cNvGraphicFramePr>
              <a:graphicFrameLocks noChangeAspect="1"/>
            </p:cNvGraphicFramePr>
            <p:nvPr/>
          </p:nvGraphicFramePr>
          <p:xfrm>
            <a:off x="384" y="2928"/>
            <a:ext cx="541" cy="289"/>
          </p:xfrm>
          <a:graphic>
            <a:graphicData uri="http://schemas.openxmlformats.org/presentationml/2006/ole">
              <mc:AlternateContent xmlns:mc="http://schemas.openxmlformats.org/markup-compatibility/2006">
                <mc:Choice xmlns:v="urn:schemas-microsoft-com:vml" Requires="v">
                  <p:oleObj spid="_x0000_s38698" name="Image" r:id="rId7" imgW="1588422" imgH="953053" progId="Photoshop.Image.5">
                    <p:embed/>
                  </p:oleObj>
                </mc:Choice>
                <mc:Fallback>
                  <p:oleObj name="Image" r:id="rId7" imgW="1588422" imgH="953053" progId="Photoshop.Image.5">
                    <p:embed/>
                    <p:pic>
                      <p:nvPicPr>
                        <p:cNvPr id="0" name="Object 3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4" y="2928"/>
                          <a:ext cx="541" cy="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38013" name="Group 31"/>
            <p:cNvGrpSpPr>
              <a:grpSpLocks/>
            </p:cNvGrpSpPr>
            <p:nvPr/>
          </p:nvGrpSpPr>
          <p:grpSpPr bwMode="auto">
            <a:xfrm>
              <a:off x="535" y="2721"/>
              <a:ext cx="191" cy="359"/>
              <a:chOff x="998" y="3168"/>
              <a:chExt cx="191" cy="359"/>
            </a:xfrm>
          </p:grpSpPr>
          <p:sp>
            <p:nvSpPr>
              <p:cNvPr id="38014" name="WordArt 32"/>
              <p:cNvSpPr>
                <a:spLocks noChangeArrowheads="1" noChangeShapeType="1" noTextEdit="1"/>
              </p:cNvSpPr>
              <p:nvPr/>
            </p:nvSpPr>
            <p:spPr bwMode="auto">
              <a:xfrm>
                <a:off x="1104" y="3264"/>
                <a:ext cx="85" cy="263"/>
              </a:xfrm>
              <a:prstGeom prst="rect">
                <a:avLst/>
              </a:prstGeom>
            </p:spPr>
            <p:txBody>
              <a:bodyPr wrap="none" fromWordArt="1">
                <a:prstTxWarp prst="textDeflate">
                  <a:avLst>
                    <a:gd name="adj" fmla="val 26227"/>
                  </a:avLst>
                </a:prstTxWarp>
              </a:bodyPr>
              <a:lstStyle/>
              <a:p>
                <a:pPr algn="ctr"/>
                <a:r>
                  <a:rPr lang="en-US" sz="3600" kern="10">
                    <a:ln w="9525">
                      <a:solidFill>
                        <a:srgbClr val="000000"/>
                      </a:solidFill>
                      <a:round/>
                      <a:headEnd/>
                      <a:tailEnd/>
                    </a:ln>
                    <a:solidFill>
                      <a:srgbClr val="000000"/>
                    </a:solidFill>
                    <a:latin typeface="Impact" panose="020B0806030902050204" pitchFamily="34" charset="0"/>
                  </a:rPr>
                  <a:t>Y</a:t>
                </a:r>
              </a:p>
            </p:txBody>
          </p:sp>
          <p:grpSp>
            <p:nvGrpSpPr>
              <p:cNvPr id="38015" name="Group 33"/>
              <p:cNvGrpSpPr>
                <a:grpSpLocks noChangeAspect="1"/>
              </p:cNvGrpSpPr>
              <p:nvPr/>
            </p:nvGrpSpPr>
            <p:grpSpPr bwMode="auto">
              <a:xfrm>
                <a:off x="998" y="3168"/>
                <a:ext cx="74" cy="316"/>
                <a:chOff x="1198" y="574"/>
                <a:chExt cx="288" cy="1632"/>
              </a:xfrm>
            </p:grpSpPr>
            <p:sp>
              <p:nvSpPr>
                <p:cNvPr id="24610" name="AutoShape 34"/>
                <p:cNvSpPr>
                  <a:spLocks noChangeAspect="1" noChangeArrowheads="1"/>
                </p:cNvSpPr>
                <p:nvPr/>
              </p:nvSpPr>
              <p:spPr bwMode="auto">
                <a:xfrm rot="5400000">
                  <a:off x="1216" y="1640"/>
                  <a:ext cx="252" cy="291"/>
                </a:xfrm>
                <a:prstGeom prst="parallelogram">
                  <a:avLst>
                    <a:gd name="adj" fmla="val 67500"/>
                  </a:avLst>
                </a:prstGeom>
                <a:gradFill rotWithShape="0">
                  <a:gsLst>
                    <a:gs pos="0">
                      <a:schemeClr val="tx1">
                        <a:gamma/>
                        <a:shade val="46275"/>
                        <a:invGamma/>
                      </a:schemeClr>
                    </a:gs>
                    <a:gs pos="50000">
                      <a:schemeClr val="tx1"/>
                    </a:gs>
                    <a:gs pos="100000">
                      <a:schemeClr val="tx1">
                        <a:gamma/>
                        <a:shade val="46275"/>
                        <a:invGamma/>
                      </a:schemeClr>
                    </a:gs>
                  </a:gsLst>
                  <a:lin ang="0" scaled="1"/>
                </a:gra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4611" name="AutoShape 35"/>
                <p:cNvSpPr>
                  <a:spLocks noChangeAspect="1" noChangeArrowheads="1"/>
                </p:cNvSpPr>
                <p:nvPr/>
              </p:nvSpPr>
              <p:spPr bwMode="auto">
                <a:xfrm rot="5400000">
                  <a:off x="1213" y="1751"/>
                  <a:ext cx="258" cy="291"/>
                </a:xfrm>
                <a:prstGeom prst="parallelogram">
                  <a:avLst>
                    <a:gd name="adj" fmla="val 67500"/>
                  </a:avLst>
                </a:prstGeom>
                <a:gradFill rotWithShape="0">
                  <a:gsLst>
                    <a:gs pos="0">
                      <a:schemeClr val="tx1">
                        <a:gamma/>
                        <a:shade val="46275"/>
                        <a:invGamma/>
                      </a:schemeClr>
                    </a:gs>
                    <a:gs pos="50000">
                      <a:schemeClr val="tx1"/>
                    </a:gs>
                    <a:gs pos="100000">
                      <a:schemeClr val="tx1">
                        <a:gamma/>
                        <a:shade val="46275"/>
                        <a:invGamma/>
                      </a:schemeClr>
                    </a:gs>
                  </a:gsLst>
                  <a:lin ang="0" scaled="1"/>
                </a:gra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4612" name="AutoShape 36"/>
                <p:cNvSpPr>
                  <a:spLocks noChangeAspect="1" noChangeArrowheads="1"/>
                </p:cNvSpPr>
                <p:nvPr/>
              </p:nvSpPr>
              <p:spPr bwMode="auto">
                <a:xfrm rot="5400000" flipH="1">
                  <a:off x="1213" y="1823"/>
                  <a:ext cx="258" cy="291"/>
                </a:xfrm>
                <a:prstGeom prst="parallelogram">
                  <a:avLst>
                    <a:gd name="adj" fmla="val 67500"/>
                  </a:avLst>
                </a:prstGeom>
                <a:gradFill rotWithShape="0">
                  <a:gsLst>
                    <a:gs pos="0">
                      <a:schemeClr val="tx1"/>
                    </a:gs>
                    <a:gs pos="50000">
                      <a:schemeClr val="accent1"/>
                    </a:gs>
                    <a:gs pos="100000">
                      <a:schemeClr val="tx1"/>
                    </a:gs>
                  </a:gsLst>
                  <a:lin ang="0" scaled="1"/>
                </a:gra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4613" name="AutoShape 37"/>
                <p:cNvSpPr>
                  <a:spLocks noChangeAspect="1" noChangeArrowheads="1"/>
                </p:cNvSpPr>
                <p:nvPr/>
              </p:nvSpPr>
              <p:spPr bwMode="auto">
                <a:xfrm rot="5400000" flipH="1">
                  <a:off x="1216" y="1934"/>
                  <a:ext cx="252" cy="291"/>
                </a:xfrm>
                <a:prstGeom prst="parallelogram">
                  <a:avLst>
                    <a:gd name="adj" fmla="val 67500"/>
                  </a:avLst>
                </a:prstGeom>
                <a:gradFill rotWithShape="0">
                  <a:gsLst>
                    <a:gs pos="0">
                      <a:schemeClr val="tx1"/>
                    </a:gs>
                    <a:gs pos="50000">
                      <a:schemeClr val="accent1"/>
                    </a:gs>
                    <a:gs pos="100000">
                      <a:schemeClr val="tx1"/>
                    </a:gs>
                  </a:gsLst>
                  <a:lin ang="0" scaled="1"/>
                </a:gra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4614" name="AutoShape 38"/>
                <p:cNvSpPr>
                  <a:spLocks noChangeAspect="1" noChangeArrowheads="1"/>
                </p:cNvSpPr>
                <p:nvPr/>
              </p:nvSpPr>
              <p:spPr bwMode="auto">
                <a:xfrm rot="5400000">
                  <a:off x="1213" y="1277"/>
                  <a:ext cx="258" cy="291"/>
                </a:xfrm>
                <a:prstGeom prst="parallelogram">
                  <a:avLst>
                    <a:gd name="adj" fmla="val 67500"/>
                  </a:avLst>
                </a:prstGeom>
                <a:gradFill rotWithShape="0">
                  <a:gsLst>
                    <a:gs pos="0">
                      <a:schemeClr val="tx1">
                        <a:gamma/>
                        <a:shade val="46275"/>
                        <a:invGamma/>
                      </a:schemeClr>
                    </a:gs>
                    <a:gs pos="50000">
                      <a:schemeClr val="tx1"/>
                    </a:gs>
                    <a:gs pos="100000">
                      <a:schemeClr val="tx1">
                        <a:gamma/>
                        <a:shade val="46275"/>
                        <a:invGamma/>
                      </a:schemeClr>
                    </a:gs>
                  </a:gsLst>
                  <a:lin ang="0" scaled="1"/>
                </a:gra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4615" name="AutoShape 39"/>
                <p:cNvSpPr>
                  <a:spLocks noChangeAspect="1" noChangeArrowheads="1"/>
                </p:cNvSpPr>
                <p:nvPr/>
              </p:nvSpPr>
              <p:spPr bwMode="auto">
                <a:xfrm rot="5400000">
                  <a:off x="1213" y="1385"/>
                  <a:ext cx="258" cy="291"/>
                </a:xfrm>
                <a:prstGeom prst="parallelogram">
                  <a:avLst>
                    <a:gd name="adj" fmla="val 67500"/>
                  </a:avLst>
                </a:prstGeom>
                <a:gradFill rotWithShape="0">
                  <a:gsLst>
                    <a:gs pos="0">
                      <a:schemeClr val="tx1">
                        <a:gamma/>
                        <a:shade val="46275"/>
                        <a:invGamma/>
                      </a:schemeClr>
                    </a:gs>
                    <a:gs pos="50000">
                      <a:schemeClr val="tx1"/>
                    </a:gs>
                    <a:gs pos="100000">
                      <a:schemeClr val="tx1">
                        <a:gamma/>
                        <a:shade val="46275"/>
                        <a:invGamma/>
                      </a:schemeClr>
                    </a:gs>
                  </a:gsLst>
                  <a:lin ang="0" scaled="1"/>
                </a:gra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4616" name="AutoShape 40"/>
                <p:cNvSpPr>
                  <a:spLocks noChangeAspect="1" noChangeArrowheads="1"/>
                </p:cNvSpPr>
                <p:nvPr/>
              </p:nvSpPr>
              <p:spPr bwMode="auto">
                <a:xfrm rot="5400000" flipH="1">
                  <a:off x="1213" y="1457"/>
                  <a:ext cx="258" cy="291"/>
                </a:xfrm>
                <a:prstGeom prst="parallelogram">
                  <a:avLst>
                    <a:gd name="adj" fmla="val 67500"/>
                  </a:avLst>
                </a:prstGeom>
                <a:gradFill rotWithShape="0">
                  <a:gsLst>
                    <a:gs pos="0">
                      <a:schemeClr val="tx1"/>
                    </a:gs>
                    <a:gs pos="50000">
                      <a:schemeClr val="accent1"/>
                    </a:gs>
                    <a:gs pos="100000">
                      <a:schemeClr val="tx1"/>
                    </a:gs>
                  </a:gsLst>
                  <a:lin ang="0" scaled="1"/>
                </a:gra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4617" name="AutoShape 41"/>
                <p:cNvSpPr>
                  <a:spLocks noChangeAspect="1" noChangeArrowheads="1"/>
                </p:cNvSpPr>
                <p:nvPr/>
              </p:nvSpPr>
              <p:spPr bwMode="auto">
                <a:xfrm rot="5400000" flipH="1">
                  <a:off x="1216" y="1568"/>
                  <a:ext cx="252" cy="291"/>
                </a:xfrm>
                <a:prstGeom prst="parallelogram">
                  <a:avLst>
                    <a:gd name="adj" fmla="val 67500"/>
                  </a:avLst>
                </a:prstGeom>
                <a:gradFill rotWithShape="0">
                  <a:gsLst>
                    <a:gs pos="0">
                      <a:schemeClr val="tx1"/>
                    </a:gs>
                    <a:gs pos="50000">
                      <a:schemeClr val="accent1"/>
                    </a:gs>
                    <a:gs pos="100000">
                      <a:schemeClr val="tx1"/>
                    </a:gs>
                  </a:gsLst>
                  <a:lin ang="0" scaled="1"/>
                </a:gra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4618" name="AutoShape 42"/>
                <p:cNvSpPr>
                  <a:spLocks noChangeAspect="1" noChangeArrowheads="1"/>
                </p:cNvSpPr>
                <p:nvPr/>
              </p:nvSpPr>
              <p:spPr bwMode="auto">
                <a:xfrm rot="5400000">
                  <a:off x="1216" y="920"/>
                  <a:ext cx="252" cy="291"/>
                </a:xfrm>
                <a:prstGeom prst="parallelogram">
                  <a:avLst>
                    <a:gd name="adj" fmla="val 67500"/>
                  </a:avLst>
                </a:prstGeom>
                <a:gradFill rotWithShape="0">
                  <a:gsLst>
                    <a:gs pos="0">
                      <a:schemeClr val="tx1">
                        <a:gamma/>
                        <a:shade val="46275"/>
                        <a:invGamma/>
                      </a:schemeClr>
                    </a:gs>
                    <a:gs pos="50000">
                      <a:schemeClr val="tx1"/>
                    </a:gs>
                    <a:gs pos="100000">
                      <a:schemeClr val="tx1">
                        <a:gamma/>
                        <a:shade val="46275"/>
                        <a:invGamma/>
                      </a:schemeClr>
                    </a:gs>
                  </a:gsLst>
                  <a:lin ang="0" scaled="1"/>
                </a:gra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4619" name="AutoShape 43"/>
                <p:cNvSpPr>
                  <a:spLocks noChangeAspect="1" noChangeArrowheads="1"/>
                </p:cNvSpPr>
                <p:nvPr/>
              </p:nvSpPr>
              <p:spPr bwMode="auto">
                <a:xfrm rot="5400000">
                  <a:off x="1213" y="1031"/>
                  <a:ext cx="258" cy="291"/>
                </a:xfrm>
                <a:prstGeom prst="parallelogram">
                  <a:avLst>
                    <a:gd name="adj" fmla="val 67500"/>
                  </a:avLst>
                </a:prstGeom>
                <a:gradFill rotWithShape="0">
                  <a:gsLst>
                    <a:gs pos="0">
                      <a:schemeClr val="tx1">
                        <a:gamma/>
                        <a:shade val="46275"/>
                        <a:invGamma/>
                      </a:schemeClr>
                    </a:gs>
                    <a:gs pos="50000">
                      <a:schemeClr val="tx1"/>
                    </a:gs>
                    <a:gs pos="100000">
                      <a:schemeClr val="tx1">
                        <a:gamma/>
                        <a:shade val="46275"/>
                        <a:invGamma/>
                      </a:schemeClr>
                    </a:gs>
                  </a:gsLst>
                  <a:lin ang="0" scaled="1"/>
                </a:gra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4620" name="AutoShape 44"/>
                <p:cNvSpPr>
                  <a:spLocks noChangeAspect="1" noChangeArrowheads="1"/>
                </p:cNvSpPr>
                <p:nvPr/>
              </p:nvSpPr>
              <p:spPr bwMode="auto">
                <a:xfrm rot="5400000" flipH="1">
                  <a:off x="1213" y="1103"/>
                  <a:ext cx="258" cy="291"/>
                </a:xfrm>
                <a:prstGeom prst="parallelogram">
                  <a:avLst>
                    <a:gd name="adj" fmla="val 67500"/>
                  </a:avLst>
                </a:prstGeom>
                <a:gradFill rotWithShape="0">
                  <a:gsLst>
                    <a:gs pos="0">
                      <a:schemeClr val="tx1"/>
                    </a:gs>
                    <a:gs pos="50000">
                      <a:schemeClr val="accent1"/>
                    </a:gs>
                    <a:gs pos="100000">
                      <a:schemeClr val="tx1"/>
                    </a:gs>
                  </a:gsLst>
                  <a:lin ang="0" scaled="1"/>
                </a:gra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4621" name="AutoShape 45"/>
                <p:cNvSpPr>
                  <a:spLocks noChangeAspect="1" noChangeArrowheads="1"/>
                </p:cNvSpPr>
                <p:nvPr/>
              </p:nvSpPr>
              <p:spPr bwMode="auto">
                <a:xfrm rot="5400000" flipH="1">
                  <a:off x="1216" y="1214"/>
                  <a:ext cx="252" cy="291"/>
                </a:xfrm>
                <a:prstGeom prst="parallelogram">
                  <a:avLst>
                    <a:gd name="adj" fmla="val 67500"/>
                  </a:avLst>
                </a:prstGeom>
                <a:gradFill rotWithShape="0">
                  <a:gsLst>
                    <a:gs pos="0">
                      <a:schemeClr val="tx1"/>
                    </a:gs>
                    <a:gs pos="50000">
                      <a:schemeClr val="accent1"/>
                    </a:gs>
                    <a:gs pos="100000">
                      <a:schemeClr val="tx1"/>
                    </a:gs>
                  </a:gsLst>
                  <a:lin ang="0" scaled="1"/>
                </a:gra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4622" name="AutoShape 46"/>
                <p:cNvSpPr>
                  <a:spLocks noChangeAspect="1" noChangeArrowheads="1"/>
                </p:cNvSpPr>
                <p:nvPr/>
              </p:nvSpPr>
              <p:spPr bwMode="auto">
                <a:xfrm rot="5400000">
                  <a:off x="1213" y="557"/>
                  <a:ext cx="258" cy="291"/>
                </a:xfrm>
                <a:prstGeom prst="parallelogram">
                  <a:avLst>
                    <a:gd name="adj" fmla="val 67500"/>
                  </a:avLst>
                </a:prstGeom>
                <a:gradFill rotWithShape="0">
                  <a:gsLst>
                    <a:gs pos="0">
                      <a:schemeClr val="tx1">
                        <a:gamma/>
                        <a:shade val="46275"/>
                        <a:invGamma/>
                      </a:schemeClr>
                    </a:gs>
                    <a:gs pos="50000">
                      <a:schemeClr val="tx1"/>
                    </a:gs>
                    <a:gs pos="100000">
                      <a:schemeClr val="tx1">
                        <a:gamma/>
                        <a:shade val="46275"/>
                        <a:invGamma/>
                      </a:schemeClr>
                    </a:gs>
                  </a:gsLst>
                  <a:lin ang="0" scaled="1"/>
                </a:gra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4623" name="AutoShape 47"/>
                <p:cNvSpPr>
                  <a:spLocks noChangeAspect="1" noChangeArrowheads="1"/>
                </p:cNvSpPr>
                <p:nvPr/>
              </p:nvSpPr>
              <p:spPr bwMode="auto">
                <a:xfrm rot="5400000">
                  <a:off x="1213" y="665"/>
                  <a:ext cx="258" cy="291"/>
                </a:xfrm>
                <a:prstGeom prst="parallelogram">
                  <a:avLst>
                    <a:gd name="adj" fmla="val 67500"/>
                  </a:avLst>
                </a:prstGeom>
                <a:gradFill rotWithShape="0">
                  <a:gsLst>
                    <a:gs pos="0">
                      <a:schemeClr val="tx1">
                        <a:gamma/>
                        <a:shade val="46275"/>
                        <a:invGamma/>
                      </a:schemeClr>
                    </a:gs>
                    <a:gs pos="50000">
                      <a:schemeClr val="tx1"/>
                    </a:gs>
                    <a:gs pos="100000">
                      <a:schemeClr val="tx1">
                        <a:gamma/>
                        <a:shade val="46275"/>
                        <a:invGamma/>
                      </a:schemeClr>
                    </a:gs>
                  </a:gsLst>
                  <a:lin ang="0" scaled="1"/>
                </a:gra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4624" name="AutoShape 48"/>
                <p:cNvSpPr>
                  <a:spLocks noChangeAspect="1" noChangeArrowheads="1"/>
                </p:cNvSpPr>
                <p:nvPr/>
              </p:nvSpPr>
              <p:spPr bwMode="auto">
                <a:xfrm rot="5400000" flipH="1">
                  <a:off x="1213" y="737"/>
                  <a:ext cx="258" cy="291"/>
                </a:xfrm>
                <a:prstGeom prst="parallelogram">
                  <a:avLst>
                    <a:gd name="adj" fmla="val 67500"/>
                  </a:avLst>
                </a:prstGeom>
                <a:gradFill rotWithShape="0">
                  <a:gsLst>
                    <a:gs pos="0">
                      <a:schemeClr val="tx1"/>
                    </a:gs>
                    <a:gs pos="50000">
                      <a:schemeClr val="accent1"/>
                    </a:gs>
                    <a:gs pos="100000">
                      <a:schemeClr val="tx1"/>
                    </a:gs>
                  </a:gsLst>
                  <a:lin ang="0" scaled="1"/>
                </a:gra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4625" name="AutoShape 49"/>
                <p:cNvSpPr>
                  <a:spLocks noChangeAspect="1" noChangeArrowheads="1"/>
                </p:cNvSpPr>
                <p:nvPr/>
              </p:nvSpPr>
              <p:spPr bwMode="auto">
                <a:xfrm rot="5400000" flipH="1">
                  <a:off x="1216" y="848"/>
                  <a:ext cx="252" cy="291"/>
                </a:xfrm>
                <a:prstGeom prst="parallelogram">
                  <a:avLst>
                    <a:gd name="adj" fmla="val 67500"/>
                  </a:avLst>
                </a:prstGeom>
                <a:gradFill rotWithShape="0">
                  <a:gsLst>
                    <a:gs pos="0">
                      <a:schemeClr val="tx1"/>
                    </a:gs>
                    <a:gs pos="50000">
                      <a:schemeClr val="accent1"/>
                    </a:gs>
                    <a:gs pos="100000">
                      <a:schemeClr val="tx1"/>
                    </a:gs>
                  </a:gsLst>
                  <a:lin ang="0" scaled="1"/>
                </a:gra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grpSp>
        </p:grpSp>
      </p:grpSp>
      <p:grpSp>
        <p:nvGrpSpPr>
          <p:cNvPr id="37897" name="Group 50"/>
          <p:cNvGrpSpPr>
            <a:grpSpLocks/>
          </p:cNvGrpSpPr>
          <p:nvPr/>
        </p:nvGrpSpPr>
        <p:grpSpPr bwMode="auto">
          <a:xfrm>
            <a:off x="4240213" y="4156075"/>
            <a:ext cx="735012" cy="665163"/>
            <a:chOff x="1008" y="2875"/>
            <a:chExt cx="541" cy="486"/>
          </a:xfrm>
        </p:grpSpPr>
        <p:graphicFrame>
          <p:nvGraphicFramePr>
            <p:cNvPr id="37992" name="Object 51"/>
            <p:cNvGraphicFramePr>
              <a:graphicFrameLocks noChangeAspect="1"/>
            </p:cNvGraphicFramePr>
            <p:nvPr/>
          </p:nvGraphicFramePr>
          <p:xfrm>
            <a:off x="1008" y="3072"/>
            <a:ext cx="541" cy="289"/>
          </p:xfrm>
          <a:graphic>
            <a:graphicData uri="http://schemas.openxmlformats.org/presentationml/2006/ole">
              <mc:AlternateContent xmlns:mc="http://schemas.openxmlformats.org/markup-compatibility/2006">
                <mc:Choice xmlns:v="urn:schemas-microsoft-com:vml" Requires="v">
                  <p:oleObj spid="_x0000_s38699" name="Image" r:id="rId8" imgW="1588422" imgH="953053" progId="Photoshop.Image.5">
                    <p:embed/>
                  </p:oleObj>
                </mc:Choice>
                <mc:Fallback>
                  <p:oleObj name="Image" r:id="rId8" imgW="1588422" imgH="953053" progId="Photoshop.Image.5">
                    <p:embed/>
                    <p:pic>
                      <p:nvPicPr>
                        <p:cNvPr id="0" name="Object 5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8" y="3072"/>
                          <a:ext cx="541" cy="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37993" name="Group 52"/>
            <p:cNvGrpSpPr>
              <a:grpSpLocks/>
            </p:cNvGrpSpPr>
            <p:nvPr/>
          </p:nvGrpSpPr>
          <p:grpSpPr bwMode="auto">
            <a:xfrm>
              <a:off x="1158" y="2875"/>
              <a:ext cx="181" cy="344"/>
              <a:chOff x="1307" y="3304"/>
              <a:chExt cx="181" cy="344"/>
            </a:xfrm>
          </p:grpSpPr>
          <p:grpSp>
            <p:nvGrpSpPr>
              <p:cNvPr id="37994" name="Group 53"/>
              <p:cNvGrpSpPr>
                <a:grpSpLocks noChangeAspect="1"/>
              </p:cNvGrpSpPr>
              <p:nvPr/>
            </p:nvGrpSpPr>
            <p:grpSpPr bwMode="auto">
              <a:xfrm>
                <a:off x="1307" y="3304"/>
                <a:ext cx="78" cy="328"/>
                <a:chOff x="1198" y="574"/>
                <a:chExt cx="288" cy="1632"/>
              </a:xfrm>
            </p:grpSpPr>
            <p:sp>
              <p:nvSpPr>
                <p:cNvPr id="24630" name="AutoShape 54"/>
                <p:cNvSpPr>
                  <a:spLocks noChangeAspect="1" noChangeArrowheads="1"/>
                </p:cNvSpPr>
                <p:nvPr/>
              </p:nvSpPr>
              <p:spPr bwMode="auto">
                <a:xfrm rot="5400000">
                  <a:off x="1214" y="1641"/>
                  <a:ext cx="254" cy="289"/>
                </a:xfrm>
                <a:prstGeom prst="parallelogram">
                  <a:avLst>
                    <a:gd name="adj" fmla="val 67500"/>
                  </a:avLst>
                </a:prstGeom>
                <a:gradFill rotWithShape="0">
                  <a:gsLst>
                    <a:gs pos="0">
                      <a:schemeClr val="tx1">
                        <a:gamma/>
                        <a:shade val="46275"/>
                        <a:invGamma/>
                      </a:schemeClr>
                    </a:gs>
                    <a:gs pos="50000">
                      <a:schemeClr val="tx1"/>
                    </a:gs>
                    <a:gs pos="100000">
                      <a:schemeClr val="tx1">
                        <a:gamma/>
                        <a:shade val="46275"/>
                        <a:invGamma/>
                      </a:schemeClr>
                    </a:gs>
                  </a:gsLst>
                  <a:lin ang="0" scaled="1"/>
                </a:gradFill>
                <a:ln w="9525">
                  <a:solidFill>
                    <a:srgbClr val="FFFF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4631" name="AutoShape 55"/>
                <p:cNvSpPr>
                  <a:spLocks noChangeAspect="1" noChangeArrowheads="1"/>
                </p:cNvSpPr>
                <p:nvPr/>
              </p:nvSpPr>
              <p:spPr bwMode="auto">
                <a:xfrm rot="5400000">
                  <a:off x="1214" y="1751"/>
                  <a:ext cx="254" cy="289"/>
                </a:xfrm>
                <a:prstGeom prst="parallelogram">
                  <a:avLst>
                    <a:gd name="adj" fmla="val 67500"/>
                  </a:avLst>
                </a:prstGeom>
                <a:gradFill rotWithShape="0">
                  <a:gsLst>
                    <a:gs pos="0">
                      <a:schemeClr val="tx1">
                        <a:gamma/>
                        <a:shade val="46275"/>
                        <a:invGamma/>
                      </a:schemeClr>
                    </a:gs>
                    <a:gs pos="50000">
                      <a:schemeClr val="tx1"/>
                    </a:gs>
                    <a:gs pos="100000">
                      <a:schemeClr val="tx1">
                        <a:gamma/>
                        <a:shade val="46275"/>
                        <a:invGamma/>
                      </a:schemeClr>
                    </a:gs>
                  </a:gsLst>
                  <a:lin ang="0" scaled="1"/>
                </a:gradFill>
                <a:ln w="9525">
                  <a:solidFill>
                    <a:srgbClr val="FFFF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4632" name="AutoShape 56"/>
                <p:cNvSpPr>
                  <a:spLocks noChangeAspect="1" noChangeArrowheads="1"/>
                </p:cNvSpPr>
                <p:nvPr/>
              </p:nvSpPr>
              <p:spPr bwMode="auto">
                <a:xfrm rot="5400000" flipH="1">
                  <a:off x="1214" y="1826"/>
                  <a:ext cx="254" cy="289"/>
                </a:xfrm>
                <a:prstGeom prst="parallelogram">
                  <a:avLst>
                    <a:gd name="adj" fmla="val 67500"/>
                  </a:avLst>
                </a:prstGeom>
                <a:gradFill rotWithShape="0">
                  <a:gsLst>
                    <a:gs pos="0">
                      <a:schemeClr val="tx1"/>
                    </a:gs>
                    <a:gs pos="50000">
                      <a:schemeClr val="accent1"/>
                    </a:gs>
                    <a:gs pos="100000">
                      <a:schemeClr val="tx1"/>
                    </a:gs>
                  </a:gsLst>
                  <a:lin ang="0" scaled="1"/>
                </a:gradFill>
                <a:ln w="9525">
                  <a:solidFill>
                    <a:srgbClr val="FFFF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4633" name="AutoShape 57"/>
                <p:cNvSpPr>
                  <a:spLocks noChangeAspect="1" noChangeArrowheads="1"/>
                </p:cNvSpPr>
                <p:nvPr/>
              </p:nvSpPr>
              <p:spPr bwMode="auto">
                <a:xfrm rot="5400000" flipH="1">
                  <a:off x="1214" y="1936"/>
                  <a:ext cx="254" cy="289"/>
                </a:xfrm>
                <a:prstGeom prst="parallelogram">
                  <a:avLst>
                    <a:gd name="adj" fmla="val 67500"/>
                  </a:avLst>
                </a:prstGeom>
                <a:gradFill rotWithShape="0">
                  <a:gsLst>
                    <a:gs pos="0">
                      <a:schemeClr val="tx1"/>
                    </a:gs>
                    <a:gs pos="50000">
                      <a:schemeClr val="accent1"/>
                    </a:gs>
                    <a:gs pos="100000">
                      <a:schemeClr val="tx1"/>
                    </a:gs>
                  </a:gsLst>
                  <a:lin ang="0" scaled="1"/>
                </a:gradFill>
                <a:ln w="9525">
                  <a:solidFill>
                    <a:srgbClr val="FFFF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4634" name="AutoShape 58"/>
                <p:cNvSpPr>
                  <a:spLocks noChangeAspect="1" noChangeArrowheads="1"/>
                </p:cNvSpPr>
                <p:nvPr/>
              </p:nvSpPr>
              <p:spPr bwMode="auto">
                <a:xfrm rot="5400000">
                  <a:off x="1214" y="1278"/>
                  <a:ext cx="254" cy="289"/>
                </a:xfrm>
                <a:prstGeom prst="parallelogram">
                  <a:avLst>
                    <a:gd name="adj" fmla="val 67500"/>
                  </a:avLst>
                </a:prstGeom>
                <a:gradFill rotWithShape="0">
                  <a:gsLst>
                    <a:gs pos="0">
                      <a:schemeClr val="tx1">
                        <a:gamma/>
                        <a:shade val="46275"/>
                        <a:invGamma/>
                      </a:schemeClr>
                    </a:gs>
                    <a:gs pos="50000">
                      <a:schemeClr val="tx1"/>
                    </a:gs>
                    <a:gs pos="100000">
                      <a:schemeClr val="tx1">
                        <a:gamma/>
                        <a:shade val="46275"/>
                        <a:invGamma/>
                      </a:schemeClr>
                    </a:gs>
                  </a:gsLst>
                  <a:lin ang="0" scaled="1"/>
                </a:gradFill>
                <a:ln w="9525">
                  <a:solidFill>
                    <a:srgbClr val="FFFF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4635" name="AutoShape 59"/>
                <p:cNvSpPr>
                  <a:spLocks noChangeAspect="1" noChangeArrowheads="1"/>
                </p:cNvSpPr>
                <p:nvPr/>
              </p:nvSpPr>
              <p:spPr bwMode="auto">
                <a:xfrm rot="5400000">
                  <a:off x="1214" y="1387"/>
                  <a:ext cx="254" cy="289"/>
                </a:xfrm>
                <a:prstGeom prst="parallelogram">
                  <a:avLst>
                    <a:gd name="adj" fmla="val 67500"/>
                  </a:avLst>
                </a:prstGeom>
                <a:gradFill rotWithShape="0">
                  <a:gsLst>
                    <a:gs pos="0">
                      <a:schemeClr val="tx1">
                        <a:gamma/>
                        <a:shade val="46275"/>
                        <a:invGamma/>
                      </a:schemeClr>
                    </a:gs>
                    <a:gs pos="50000">
                      <a:schemeClr val="tx1"/>
                    </a:gs>
                    <a:gs pos="100000">
                      <a:schemeClr val="tx1">
                        <a:gamma/>
                        <a:shade val="46275"/>
                        <a:invGamma/>
                      </a:schemeClr>
                    </a:gs>
                  </a:gsLst>
                  <a:lin ang="0" scaled="1"/>
                </a:gradFill>
                <a:ln w="9525">
                  <a:solidFill>
                    <a:srgbClr val="FFFF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4636" name="AutoShape 60"/>
                <p:cNvSpPr>
                  <a:spLocks noChangeAspect="1" noChangeArrowheads="1"/>
                </p:cNvSpPr>
                <p:nvPr/>
              </p:nvSpPr>
              <p:spPr bwMode="auto">
                <a:xfrm rot="5400000" flipH="1">
                  <a:off x="1211" y="1460"/>
                  <a:ext cx="260" cy="289"/>
                </a:xfrm>
                <a:prstGeom prst="parallelogram">
                  <a:avLst>
                    <a:gd name="adj" fmla="val 67500"/>
                  </a:avLst>
                </a:prstGeom>
                <a:gradFill rotWithShape="0">
                  <a:gsLst>
                    <a:gs pos="0">
                      <a:schemeClr val="tx1"/>
                    </a:gs>
                    <a:gs pos="50000">
                      <a:schemeClr val="accent1"/>
                    </a:gs>
                    <a:gs pos="100000">
                      <a:schemeClr val="tx1"/>
                    </a:gs>
                  </a:gsLst>
                  <a:lin ang="0" scaled="1"/>
                </a:gradFill>
                <a:ln w="9525">
                  <a:solidFill>
                    <a:srgbClr val="FFFF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4637" name="AutoShape 61"/>
                <p:cNvSpPr>
                  <a:spLocks noChangeAspect="1" noChangeArrowheads="1"/>
                </p:cNvSpPr>
                <p:nvPr/>
              </p:nvSpPr>
              <p:spPr bwMode="auto">
                <a:xfrm rot="5400000" flipH="1">
                  <a:off x="1211" y="1569"/>
                  <a:ext cx="260" cy="289"/>
                </a:xfrm>
                <a:prstGeom prst="parallelogram">
                  <a:avLst>
                    <a:gd name="adj" fmla="val 67500"/>
                  </a:avLst>
                </a:prstGeom>
                <a:gradFill rotWithShape="0">
                  <a:gsLst>
                    <a:gs pos="0">
                      <a:schemeClr val="tx1"/>
                    </a:gs>
                    <a:gs pos="50000">
                      <a:schemeClr val="accent1"/>
                    </a:gs>
                    <a:gs pos="100000">
                      <a:schemeClr val="tx1"/>
                    </a:gs>
                  </a:gsLst>
                  <a:lin ang="0" scaled="1"/>
                </a:gradFill>
                <a:ln w="9525">
                  <a:solidFill>
                    <a:srgbClr val="FFFF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4638" name="AutoShape 62"/>
                <p:cNvSpPr>
                  <a:spLocks noChangeAspect="1" noChangeArrowheads="1"/>
                </p:cNvSpPr>
                <p:nvPr/>
              </p:nvSpPr>
              <p:spPr bwMode="auto">
                <a:xfrm rot="5400000">
                  <a:off x="1211" y="923"/>
                  <a:ext cx="260" cy="289"/>
                </a:xfrm>
                <a:prstGeom prst="parallelogram">
                  <a:avLst>
                    <a:gd name="adj" fmla="val 67500"/>
                  </a:avLst>
                </a:prstGeom>
                <a:gradFill rotWithShape="0">
                  <a:gsLst>
                    <a:gs pos="0">
                      <a:schemeClr val="tx1">
                        <a:gamma/>
                        <a:shade val="46275"/>
                        <a:invGamma/>
                      </a:schemeClr>
                    </a:gs>
                    <a:gs pos="50000">
                      <a:schemeClr val="tx1"/>
                    </a:gs>
                    <a:gs pos="100000">
                      <a:schemeClr val="tx1">
                        <a:gamma/>
                        <a:shade val="46275"/>
                        <a:invGamma/>
                      </a:schemeClr>
                    </a:gs>
                  </a:gsLst>
                  <a:lin ang="0" scaled="1"/>
                </a:gradFill>
                <a:ln w="9525">
                  <a:solidFill>
                    <a:srgbClr val="FFFF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4639" name="AutoShape 63"/>
                <p:cNvSpPr>
                  <a:spLocks noChangeAspect="1" noChangeArrowheads="1"/>
                </p:cNvSpPr>
                <p:nvPr/>
              </p:nvSpPr>
              <p:spPr bwMode="auto">
                <a:xfrm rot="5400000">
                  <a:off x="1211" y="1033"/>
                  <a:ext cx="260" cy="289"/>
                </a:xfrm>
                <a:prstGeom prst="parallelogram">
                  <a:avLst>
                    <a:gd name="adj" fmla="val 67500"/>
                  </a:avLst>
                </a:prstGeom>
                <a:gradFill rotWithShape="0">
                  <a:gsLst>
                    <a:gs pos="0">
                      <a:schemeClr val="tx1">
                        <a:gamma/>
                        <a:shade val="46275"/>
                        <a:invGamma/>
                      </a:schemeClr>
                    </a:gs>
                    <a:gs pos="50000">
                      <a:schemeClr val="tx1"/>
                    </a:gs>
                    <a:gs pos="100000">
                      <a:schemeClr val="tx1">
                        <a:gamma/>
                        <a:shade val="46275"/>
                        <a:invGamma/>
                      </a:schemeClr>
                    </a:gs>
                  </a:gsLst>
                  <a:lin ang="0" scaled="1"/>
                </a:gradFill>
                <a:ln w="9525">
                  <a:solidFill>
                    <a:srgbClr val="FFFF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4640" name="AutoShape 64"/>
                <p:cNvSpPr>
                  <a:spLocks noChangeAspect="1" noChangeArrowheads="1"/>
                </p:cNvSpPr>
                <p:nvPr/>
              </p:nvSpPr>
              <p:spPr bwMode="auto">
                <a:xfrm rot="5400000" flipH="1">
                  <a:off x="1214" y="1105"/>
                  <a:ext cx="254" cy="289"/>
                </a:xfrm>
                <a:prstGeom prst="parallelogram">
                  <a:avLst>
                    <a:gd name="adj" fmla="val 67500"/>
                  </a:avLst>
                </a:prstGeom>
                <a:gradFill rotWithShape="0">
                  <a:gsLst>
                    <a:gs pos="0">
                      <a:schemeClr val="tx1"/>
                    </a:gs>
                    <a:gs pos="50000">
                      <a:schemeClr val="accent1"/>
                    </a:gs>
                    <a:gs pos="100000">
                      <a:schemeClr val="tx1"/>
                    </a:gs>
                  </a:gsLst>
                  <a:lin ang="0" scaled="1"/>
                </a:gradFill>
                <a:ln w="9525">
                  <a:solidFill>
                    <a:srgbClr val="FFFF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4641" name="AutoShape 65"/>
                <p:cNvSpPr>
                  <a:spLocks noChangeAspect="1" noChangeArrowheads="1"/>
                </p:cNvSpPr>
                <p:nvPr/>
              </p:nvSpPr>
              <p:spPr bwMode="auto">
                <a:xfrm rot="5400000" flipH="1">
                  <a:off x="1214" y="1214"/>
                  <a:ext cx="254" cy="289"/>
                </a:xfrm>
                <a:prstGeom prst="parallelogram">
                  <a:avLst>
                    <a:gd name="adj" fmla="val 67500"/>
                  </a:avLst>
                </a:prstGeom>
                <a:gradFill rotWithShape="0">
                  <a:gsLst>
                    <a:gs pos="0">
                      <a:schemeClr val="tx1"/>
                    </a:gs>
                    <a:gs pos="50000">
                      <a:schemeClr val="accent1"/>
                    </a:gs>
                    <a:gs pos="100000">
                      <a:schemeClr val="tx1"/>
                    </a:gs>
                  </a:gsLst>
                  <a:lin ang="0" scaled="1"/>
                </a:gradFill>
                <a:ln w="9525">
                  <a:solidFill>
                    <a:srgbClr val="FFFF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4642" name="AutoShape 66"/>
                <p:cNvSpPr>
                  <a:spLocks noChangeAspect="1" noChangeArrowheads="1"/>
                </p:cNvSpPr>
                <p:nvPr/>
              </p:nvSpPr>
              <p:spPr bwMode="auto">
                <a:xfrm rot="5400000">
                  <a:off x="1214" y="556"/>
                  <a:ext cx="254" cy="289"/>
                </a:xfrm>
                <a:prstGeom prst="parallelogram">
                  <a:avLst>
                    <a:gd name="adj" fmla="val 67500"/>
                  </a:avLst>
                </a:prstGeom>
                <a:gradFill rotWithShape="0">
                  <a:gsLst>
                    <a:gs pos="0">
                      <a:schemeClr val="tx1">
                        <a:gamma/>
                        <a:shade val="46275"/>
                        <a:invGamma/>
                      </a:schemeClr>
                    </a:gs>
                    <a:gs pos="50000">
                      <a:schemeClr val="tx1"/>
                    </a:gs>
                    <a:gs pos="100000">
                      <a:schemeClr val="tx1">
                        <a:gamma/>
                        <a:shade val="46275"/>
                        <a:invGamma/>
                      </a:schemeClr>
                    </a:gs>
                  </a:gsLst>
                  <a:lin ang="0" scaled="1"/>
                </a:gradFill>
                <a:ln w="9525">
                  <a:solidFill>
                    <a:srgbClr val="FFFF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4643" name="AutoShape 67"/>
                <p:cNvSpPr>
                  <a:spLocks noChangeAspect="1" noChangeArrowheads="1"/>
                </p:cNvSpPr>
                <p:nvPr/>
              </p:nvSpPr>
              <p:spPr bwMode="auto">
                <a:xfrm rot="5400000">
                  <a:off x="1214" y="666"/>
                  <a:ext cx="254" cy="289"/>
                </a:xfrm>
                <a:prstGeom prst="parallelogram">
                  <a:avLst>
                    <a:gd name="adj" fmla="val 67500"/>
                  </a:avLst>
                </a:prstGeom>
                <a:gradFill rotWithShape="0">
                  <a:gsLst>
                    <a:gs pos="0">
                      <a:schemeClr val="tx1">
                        <a:gamma/>
                        <a:shade val="46275"/>
                        <a:invGamma/>
                      </a:schemeClr>
                    </a:gs>
                    <a:gs pos="50000">
                      <a:schemeClr val="tx1"/>
                    </a:gs>
                    <a:gs pos="100000">
                      <a:schemeClr val="tx1">
                        <a:gamma/>
                        <a:shade val="46275"/>
                        <a:invGamma/>
                      </a:schemeClr>
                    </a:gs>
                  </a:gsLst>
                  <a:lin ang="0" scaled="1"/>
                </a:gradFill>
                <a:ln w="9525">
                  <a:solidFill>
                    <a:srgbClr val="FFFF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4644" name="AutoShape 68"/>
                <p:cNvSpPr>
                  <a:spLocks noChangeAspect="1" noChangeArrowheads="1"/>
                </p:cNvSpPr>
                <p:nvPr/>
              </p:nvSpPr>
              <p:spPr bwMode="auto">
                <a:xfrm rot="5400000" flipH="1">
                  <a:off x="1214" y="741"/>
                  <a:ext cx="254" cy="289"/>
                </a:xfrm>
                <a:prstGeom prst="parallelogram">
                  <a:avLst>
                    <a:gd name="adj" fmla="val 67500"/>
                  </a:avLst>
                </a:prstGeom>
                <a:gradFill rotWithShape="0">
                  <a:gsLst>
                    <a:gs pos="0">
                      <a:schemeClr val="tx1"/>
                    </a:gs>
                    <a:gs pos="50000">
                      <a:schemeClr val="accent1"/>
                    </a:gs>
                    <a:gs pos="100000">
                      <a:schemeClr val="tx1"/>
                    </a:gs>
                  </a:gsLst>
                  <a:lin ang="0" scaled="1"/>
                </a:gradFill>
                <a:ln w="9525">
                  <a:solidFill>
                    <a:srgbClr val="FFFF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4645" name="AutoShape 69"/>
                <p:cNvSpPr>
                  <a:spLocks noChangeAspect="1" noChangeArrowheads="1"/>
                </p:cNvSpPr>
                <p:nvPr/>
              </p:nvSpPr>
              <p:spPr bwMode="auto">
                <a:xfrm rot="5400000" flipH="1">
                  <a:off x="1214" y="851"/>
                  <a:ext cx="254" cy="289"/>
                </a:xfrm>
                <a:prstGeom prst="parallelogram">
                  <a:avLst>
                    <a:gd name="adj" fmla="val 67500"/>
                  </a:avLst>
                </a:prstGeom>
                <a:gradFill rotWithShape="0">
                  <a:gsLst>
                    <a:gs pos="0">
                      <a:schemeClr val="tx1"/>
                    </a:gs>
                    <a:gs pos="50000">
                      <a:schemeClr val="accent1"/>
                    </a:gs>
                    <a:gs pos="100000">
                      <a:schemeClr val="tx1"/>
                    </a:gs>
                  </a:gsLst>
                  <a:lin ang="0" scaled="1"/>
                </a:gradFill>
                <a:ln w="9525">
                  <a:solidFill>
                    <a:srgbClr val="FFFF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grpSp>
          <p:sp>
            <p:nvSpPr>
              <p:cNvPr id="37995" name="WordArt 70"/>
              <p:cNvSpPr>
                <a:spLocks noChangeArrowheads="1" noChangeShapeType="1" noTextEdit="1"/>
              </p:cNvSpPr>
              <p:nvPr/>
            </p:nvSpPr>
            <p:spPr bwMode="auto">
              <a:xfrm>
                <a:off x="1403" y="3385"/>
                <a:ext cx="85" cy="263"/>
              </a:xfrm>
              <a:prstGeom prst="rect">
                <a:avLst/>
              </a:prstGeom>
            </p:spPr>
            <p:txBody>
              <a:bodyPr wrap="none" fromWordArt="1">
                <a:prstTxWarp prst="textDeflate">
                  <a:avLst>
                    <a:gd name="adj" fmla="val 26227"/>
                  </a:avLst>
                </a:prstTxWarp>
              </a:bodyPr>
              <a:lstStyle/>
              <a:p>
                <a:pPr algn="ctr"/>
                <a:r>
                  <a:rPr lang="en-US" sz="3600" kern="10">
                    <a:ln w="9525">
                      <a:solidFill>
                        <a:srgbClr val="000000"/>
                      </a:solidFill>
                      <a:round/>
                      <a:headEnd/>
                      <a:tailEnd/>
                    </a:ln>
                    <a:solidFill>
                      <a:srgbClr val="000000"/>
                    </a:solidFill>
                    <a:latin typeface="Impact" panose="020B0806030902050204" pitchFamily="34" charset="0"/>
                  </a:rPr>
                  <a:t>Y</a:t>
                </a:r>
              </a:p>
            </p:txBody>
          </p:sp>
        </p:grpSp>
      </p:grpSp>
      <p:grpSp>
        <p:nvGrpSpPr>
          <p:cNvPr id="37898" name="Group 71"/>
          <p:cNvGrpSpPr>
            <a:grpSpLocks/>
          </p:cNvGrpSpPr>
          <p:nvPr/>
        </p:nvGrpSpPr>
        <p:grpSpPr bwMode="auto">
          <a:xfrm>
            <a:off x="6515100" y="2767013"/>
            <a:ext cx="736600" cy="1150937"/>
            <a:chOff x="3456" y="3288"/>
            <a:chExt cx="541" cy="841"/>
          </a:xfrm>
        </p:grpSpPr>
        <p:graphicFrame>
          <p:nvGraphicFramePr>
            <p:cNvPr id="37967" name="Object 72"/>
            <p:cNvGraphicFramePr>
              <a:graphicFrameLocks noChangeAspect="1"/>
            </p:cNvGraphicFramePr>
            <p:nvPr/>
          </p:nvGraphicFramePr>
          <p:xfrm>
            <a:off x="3456" y="3840"/>
            <a:ext cx="541" cy="289"/>
          </p:xfrm>
          <a:graphic>
            <a:graphicData uri="http://schemas.openxmlformats.org/presentationml/2006/ole">
              <mc:AlternateContent xmlns:mc="http://schemas.openxmlformats.org/markup-compatibility/2006">
                <mc:Choice xmlns:v="urn:schemas-microsoft-com:vml" Requires="v">
                  <p:oleObj spid="_x0000_s38700" name="Image" r:id="rId9" imgW="1588422" imgH="953053" progId="Photoshop.Image.5">
                    <p:embed/>
                  </p:oleObj>
                </mc:Choice>
                <mc:Fallback>
                  <p:oleObj name="Image" r:id="rId9" imgW="1588422" imgH="953053" progId="Photoshop.Image.5">
                    <p:embed/>
                    <p:pic>
                      <p:nvPicPr>
                        <p:cNvPr id="0" name="Object 7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56" y="3840"/>
                          <a:ext cx="541" cy="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37968" name="Group 73"/>
            <p:cNvGrpSpPr>
              <a:grpSpLocks/>
            </p:cNvGrpSpPr>
            <p:nvPr/>
          </p:nvGrpSpPr>
          <p:grpSpPr bwMode="auto">
            <a:xfrm>
              <a:off x="3614" y="3288"/>
              <a:ext cx="193" cy="699"/>
              <a:chOff x="3419" y="3130"/>
              <a:chExt cx="193" cy="699"/>
            </a:xfrm>
          </p:grpSpPr>
          <p:grpSp>
            <p:nvGrpSpPr>
              <p:cNvPr id="37969" name="Group 74"/>
              <p:cNvGrpSpPr>
                <a:grpSpLocks/>
              </p:cNvGrpSpPr>
              <p:nvPr/>
            </p:nvGrpSpPr>
            <p:grpSpPr bwMode="auto">
              <a:xfrm>
                <a:off x="3419" y="3470"/>
                <a:ext cx="181" cy="359"/>
                <a:chOff x="1728" y="3168"/>
                <a:chExt cx="181" cy="359"/>
              </a:xfrm>
            </p:grpSpPr>
            <p:grpSp>
              <p:nvGrpSpPr>
                <p:cNvPr id="37974" name="Group 75"/>
                <p:cNvGrpSpPr>
                  <a:grpSpLocks noChangeAspect="1"/>
                </p:cNvGrpSpPr>
                <p:nvPr/>
              </p:nvGrpSpPr>
              <p:grpSpPr bwMode="auto">
                <a:xfrm>
                  <a:off x="1728" y="3168"/>
                  <a:ext cx="78" cy="328"/>
                  <a:chOff x="1198" y="574"/>
                  <a:chExt cx="288" cy="1632"/>
                </a:xfrm>
              </p:grpSpPr>
              <p:sp>
                <p:nvSpPr>
                  <p:cNvPr id="24652" name="AutoShape 76"/>
                  <p:cNvSpPr>
                    <a:spLocks noChangeAspect="1" noChangeArrowheads="1"/>
                  </p:cNvSpPr>
                  <p:nvPr/>
                </p:nvSpPr>
                <p:spPr bwMode="auto">
                  <a:xfrm rot="5400000">
                    <a:off x="1217" y="1641"/>
                    <a:ext cx="254" cy="288"/>
                  </a:xfrm>
                  <a:prstGeom prst="parallelogram">
                    <a:avLst>
                      <a:gd name="adj" fmla="val 67500"/>
                    </a:avLst>
                  </a:prstGeom>
                  <a:gradFill rotWithShape="0">
                    <a:gsLst>
                      <a:gs pos="0">
                        <a:schemeClr val="tx1">
                          <a:gamma/>
                          <a:shade val="46275"/>
                          <a:invGamma/>
                        </a:schemeClr>
                      </a:gs>
                      <a:gs pos="50000">
                        <a:schemeClr val="tx1"/>
                      </a:gs>
                      <a:gs pos="100000">
                        <a:schemeClr val="tx1">
                          <a:gamma/>
                          <a:shade val="46275"/>
                          <a:invGamma/>
                        </a:schemeClr>
                      </a:gs>
                    </a:gsLst>
                    <a:lin ang="0" scaled="1"/>
                  </a:gra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4653" name="AutoShape 77"/>
                  <p:cNvSpPr>
                    <a:spLocks noChangeAspect="1" noChangeArrowheads="1"/>
                  </p:cNvSpPr>
                  <p:nvPr/>
                </p:nvSpPr>
                <p:spPr bwMode="auto">
                  <a:xfrm rot="5400000">
                    <a:off x="1217" y="1751"/>
                    <a:ext cx="254" cy="288"/>
                  </a:xfrm>
                  <a:prstGeom prst="parallelogram">
                    <a:avLst>
                      <a:gd name="adj" fmla="val 67500"/>
                    </a:avLst>
                  </a:prstGeom>
                  <a:gradFill rotWithShape="0">
                    <a:gsLst>
                      <a:gs pos="0">
                        <a:schemeClr val="tx1">
                          <a:gamma/>
                          <a:shade val="46275"/>
                          <a:invGamma/>
                        </a:schemeClr>
                      </a:gs>
                      <a:gs pos="50000">
                        <a:schemeClr val="tx1"/>
                      </a:gs>
                      <a:gs pos="100000">
                        <a:schemeClr val="tx1">
                          <a:gamma/>
                          <a:shade val="46275"/>
                          <a:invGamma/>
                        </a:schemeClr>
                      </a:gs>
                    </a:gsLst>
                    <a:lin ang="0" scaled="1"/>
                  </a:gra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4654" name="AutoShape 78"/>
                  <p:cNvSpPr>
                    <a:spLocks noChangeAspect="1" noChangeArrowheads="1"/>
                  </p:cNvSpPr>
                  <p:nvPr/>
                </p:nvSpPr>
                <p:spPr bwMode="auto">
                  <a:xfrm rot="5400000" flipH="1">
                    <a:off x="1217" y="1826"/>
                    <a:ext cx="254" cy="288"/>
                  </a:xfrm>
                  <a:prstGeom prst="parallelogram">
                    <a:avLst>
                      <a:gd name="adj" fmla="val 67500"/>
                    </a:avLst>
                  </a:prstGeom>
                  <a:gradFill rotWithShape="0">
                    <a:gsLst>
                      <a:gs pos="0">
                        <a:schemeClr val="tx1"/>
                      </a:gs>
                      <a:gs pos="50000">
                        <a:schemeClr val="accent1"/>
                      </a:gs>
                      <a:gs pos="100000">
                        <a:schemeClr val="tx1"/>
                      </a:gs>
                    </a:gsLst>
                    <a:lin ang="0" scaled="1"/>
                  </a:gra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4655" name="AutoShape 79"/>
                  <p:cNvSpPr>
                    <a:spLocks noChangeAspect="1" noChangeArrowheads="1"/>
                  </p:cNvSpPr>
                  <p:nvPr/>
                </p:nvSpPr>
                <p:spPr bwMode="auto">
                  <a:xfrm rot="5400000" flipH="1">
                    <a:off x="1217" y="1936"/>
                    <a:ext cx="254" cy="288"/>
                  </a:xfrm>
                  <a:prstGeom prst="parallelogram">
                    <a:avLst>
                      <a:gd name="adj" fmla="val 67500"/>
                    </a:avLst>
                  </a:prstGeom>
                  <a:gradFill rotWithShape="0">
                    <a:gsLst>
                      <a:gs pos="0">
                        <a:schemeClr val="tx1"/>
                      </a:gs>
                      <a:gs pos="50000">
                        <a:schemeClr val="accent1"/>
                      </a:gs>
                      <a:gs pos="100000">
                        <a:schemeClr val="tx1"/>
                      </a:gs>
                    </a:gsLst>
                    <a:lin ang="0" scaled="1"/>
                  </a:gra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4656" name="AutoShape 80"/>
                  <p:cNvSpPr>
                    <a:spLocks noChangeAspect="1" noChangeArrowheads="1"/>
                  </p:cNvSpPr>
                  <p:nvPr/>
                </p:nvSpPr>
                <p:spPr bwMode="auto">
                  <a:xfrm rot="5400000">
                    <a:off x="1217" y="1278"/>
                    <a:ext cx="254" cy="288"/>
                  </a:xfrm>
                  <a:prstGeom prst="parallelogram">
                    <a:avLst>
                      <a:gd name="adj" fmla="val 67500"/>
                    </a:avLst>
                  </a:prstGeom>
                  <a:gradFill rotWithShape="0">
                    <a:gsLst>
                      <a:gs pos="0">
                        <a:schemeClr val="tx1">
                          <a:gamma/>
                          <a:shade val="46275"/>
                          <a:invGamma/>
                        </a:schemeClr>
                      </a:gs>
                      <a:gs pos="50000">
                        <a:schemeClr val="tx1"/>
                      </a:gs>
                      <a:gs pos="100000">
                        <a:schemeClr val="tx1">
                          <a:gamma/>
                          <a:shade val="46275"/>
                          <a:invGamma/>
                        </a:schemeClr>
                      </a:gs>
                    </a:gsLst>
                    <a:lin ang="0" scaled="1"/>
                  </a:gra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4657" name="AutoShape 81"/>
                  <p:cNvSpPr>
                    <a:spLocks noChangeAspect="1" noChangeArrowheads="1"/>
                  </p:cNvSpPr>
                  <p:nvPr/>
                </p:nvSpPr>
                <p:spPr bwMode="auto">
                  <a:xfrm rot="5400000">
                    <a:off x="1217" y="1387"/>
                    <a:ext cx="254" cy="288"/>
                  </a:xfrm>
                  <a:prstGeom prst="parallelogram">
                    <a:avLst>
                      <a:gd name="adj" fmla="val 67500"/>
                    </a:avLst>
                  </a:prstGeom>
                  <a:gradFill rotWithShape="0">
                    <a:gsLst>
                      <a:gs pos="0">
                        <a:schemeClr val="tx1">
                          <a:gamma/>
                          <a:shade val="46275"/>
                          <a:invGamma/>
                        </a:schemeClr>
                      </a:gs>
                      <a:gs pos="50000">
                        <a:schemeClr val="tx1"/>
                      </a:gs>
                      <a:gs pos="100000">
                        <a:schemeClr val="tx1">
                          <a:gamma/>
                          <a:shade val="46275"/>
                          <a:invGamma/>
                        </a:schemeClr>
                      </a:gs>
                    </a:gsLst>
                    <a:lin ang="0" scaled="1"/>
                  </a:gra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4658" name="AutoShape 82"/>
                  <p:cNvSpPr>
                    <a:spLocks noChangeAspect="1" noChangeArrowheads="1"/>
                  </p:cNvSpPr>
                  <p:nvPr/>
                </p:nvSpPr>
                <p:spPr bwMode="auto">
                  <a:xfrm rot="5400000" flipH="1">
                    <a:off x="1214" y="1459"/>
                    <a:ext cx="260" cy="288"/>
                  </a:xfrm>
                  <a:prstGeom prst="parallelogram">
                    <a:avLst>
                      <a:gd name="adj" fmla="val 67500"/>
                    </a:avLst>
                  </a:prstGeom>
                  <a:gradFill rotWithShape="0">
                    <a:gsLst>
                      <a:gs pos="0">
                        <a:schemeClr val="tx1"/>
                      </a:gs>
                      <a:gs pos="50000">
                        <a:schemeClr val="accent1"/>
                      </a:gs>
                      <a:gs pos="100000">
                        <a:schemeClr val="tx1"/>
                      </a:gs>
                    </a:gsLst>
                    <a:lin ang="0" scaled="1"/>
                  </a:gra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4659" name="AutoShape 83"/>
                  <p:cNvSpPr>
                    <a:spLocks noChangeAspect="1" noChangeArrowheads="1"/>
                  </p:cNvSpPr>
                  <p:nvPr/>
                </p:nvSpPr>
                <p:spPr bwMode="auto">
                  <a:xfrm rot="5400000" flipH="1">
                    <a:off x="1214" y="1569"/>
                    <a:ext cx="260" cy="288"/>
                  </a:xfrm>
                  <a:prstGeom prst="parallelogram">
                    <a:avLst>
                      <a:gd name="adj" fmla="val 67500"/>
                    </a:avLst>
                  </a:prstGeom>
                  <a:gradFill rotWithShape="0">
                    <a:gsLst>
                      <a:gs pos="0">
                        <a:schemeClr val="tx1"/>
                      </a:gs>
                      <a:gs pos="50000">
                        <a:schemeClr val="accent1"/>
                      </a:gs>
                      <a:gs pos="100000">
                        <a:schemeClr val="tx1"/>
                      </a:gs>
                    </a:gsLst>
                    <a:lin ang="0" scaled="1"/>
                  </a:gra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4660" name="AutoShape 84"/>
                  <p:cNvSpPr>
                    <a:spLocks noChangeAspect="1" noChangeArrowheads="1"/>
                  </p:cNvSpPr>
                  <p:nvPr/>
                </p:nvSpPr>
                <p:spPr bwMode="auto">
                  <a:xfrm rot="5400000">
                    <a:off x="1214" y="923"/>
                    <a:ext cx="260" cy="288"/>
                  </a:xfrm>
                  <a:prstGeom prst="parallelogram">
                    <a:avLst>
                      <a:gd name="adj" fmla="val 67500"/>
                    </a:avLst>
                  </a:prstGeom>
                  <a:gradFill rotWithShape="0">
                    <a:gsLst>
                      <a:gs pos="0">
                        <a:schemeClr val="tx1">
                          <a:gamma/>
                          <a:shade val="46275"/>
                          <a:invGamma/>
                        </a:schemeClr>
                      </a:gs>
                      <a:gs pos="50000">
                        <a:schemeClr val="tx1"/>
                      </a:gs>
                      <a:gs pos="100000">
                        <a:schemeClr val="tx1">
                          <a:gamma/>
                          <a:shade val="46275"/>
                          <a:invGamma/>
                        </a:schemeClr>
                      </a:gs>
                    </a:gsLst>
                    <a:lin ang="0" scaled="1"/>
                  </a:gra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4661" name="AutoShape 85"/>
                  <p:cNvSpPr>
                    <a:spLocks noChangeAspect="1" noChangeArrowheads="1"/>
                  </p:cNvSpPr>
                  <p:nvPr/>
                </p:nvSpPr>
                <p:spPr bwMode="auto">
                  <a:xfrm rot="5400000">
                    <a:off x="1214" y="1032"/>
                    <a:ext cx="260" cy="288"/>
                  </a:xfrm>
                  <a:prstGeom prst="parallelogram">
                    <a:avLst>
                      <a:gd name="adj" fmla="val 67500"/>
                    </a:avLst>
                  </a:prstGeom>
                  <a:gradFill rotWithShape="0">
                    <a:gsLst>
                      <a:gs pos="0">
                        <a:schemeClr val="tx1">
                          <a:gamma/>
                          <a:shade val="46275"/>
                          <a:invGamma/>
                        </a:schemeClr>
                      </a:gs>
                      <a:gs pos="50000">
                        <a:schemeClr val="tx1"/>
                      </a:gs>
                      <a:gs pos="100000">
                        <a:schemeClr val="tx1">
                          <a:gamma/>
                          <a:shade val="46275"/>
                          <a:invGamma/>
                        </a:schemeClr>
                      </a:gs>
                    </a:gsLst>
                    <a:lin ang="0" scaled="1"/>
                  </a:gra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4662" name="AutoShape 86"/>
                  <p:cNvSpPr>
                    <a:spLocks noChangeAspect="1" noChangeArrowheads="1"/>
                  </p:cNvSpPr>
                  <p:nvPr/>
                </p:nvSpPr>
                <p:spPr bwMode="auto">
                  <a:xfrm rot="5400000" flipH="1">
                    <a:off x="1217" y="1104"/>
                    <a:ext cx="254" cy="288"/>
                  </a:xfrm>
                  <a:prstGeom prst="parallelogram">
                    <a:avLst>
                      <a:gd name="adj" fmla="val 67500"/>
                    </a:avLst>
                  </a:prstGeom>
                  <a:gradFill rotWithShape="0">
                    <a:gsLst>
                      <a:gs pos="0">
                        <a:schemeClr val="tx1"/>
                      </a:gs>
                      <a:gs pos="50000">
                        <a:schemeClr val="accent1"/>
                      </a:gs>
                      <a:gs pos="100000">
                        <a:schemeClr val="tx1"/>
                      </a:gs>
                    </a:gsLst>
                    <a:lin ang="0" scaled="1"/>
                  </a:gra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4663" name="AutoShape 87"/>
                  <p:cNvSpPr>
                    <a:spLocks noChangeAspect="1" noChangeArrowheads="1"/>
                  </p:cNvSpPr>
                  <p:nvPr/>
                </p:nvSpPr>
                <p:spPr bwMode="auto">
                  <a:xfrm rot="5400000" flipH="1">
                    <a:off x="1217" y="1214"/>
                    <a:ext cx="254" cy="288"/>
                  </a:xfrm>
                  <a:prstGeom prst="parallelogram">
                    <a:avLst>
                      <a:gd name="adj" fmla="val 67500"/>
                    </a:avLst>
                  </a:prstGeom>
                  <a:gradFill rotWithShape="0">
                    <a:gsLst>
                      <a:gs pos="0">
                        <a:schemeClr val="tx1"/>
                      </a:gs>
                      <a:gs pos="50000">
                        <a:schemeClr val="accent1"/>
                      </a:gs>
                      <a:gs pos="100000">
                        <a:schemeClr val="tx1"/>
                      </a:gs>
                    </a:gsLst>
                    <a:lin ang="0" scaled="1"/>
                  </a:gra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4664" name="AutoShape 88"/>
                  <p:cNvSpPr>
                    <a:spLocks noChangeAspect="1" noChangeArrowheads="1"/>
                  </p:cNvSpPr>
                  <p:nvPr/>
                </p:nvSpPr>
                <p:spPr bwMode="auto">
                  <a:xfrm rot="5400000">
                    <a:off x="1217" y="556"/>
                    <a:ext cx="254" cy="288"/>
                  </a:xfrm>
                  <a:prstGeom prst="parallelogram">
                    <a:avLst>
                      <a:gd name="adj" fmla="val 67500"/>
                    </a:avLst>
                  </a:prstGeom>
                  <a:gradFill rotWithShape="0">
                    <a:gsLst>
                      <a:gs pos="0">
                        <a:schemeClr val="tx1">
                          <a:gamma/>
                          <a:shade val="46275"/>
                          <a:invGamma/>
                        </a:schemeClr>
                      </a:gs>
                      <a:gs pos="50000">
                        <a:schemeClr val="tx1"/>
                      </a:gs>
                      <a:gs pos="100000">
                        <a:schemeClr val="tx1">
                          <a:gamma/>
                          <a:shade val="46275"/>
                          <a:invGamma/>
                        </a:schemeClr>
                      </a:gs>
                    </a:gsLst>
                    <a:lin ang="0" scaled="1"/>
                  </a:gra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4665" name="AutoShape 89"/>
                  <p:cNvSpPr>
                    <a:spLocks noChangeAspect="1" noChangeArrowheads="1"/>
                  </p:cNvSpPr>
                  <p:nvPr/>
                </p:nvSpPr>
                <p:spPr bwMode="auto">
                  <a:xfrm rot="5400000">
                    <a:off x="1217" y="666"/>
                    <a:ext cx="254" cy="288"/>
                  </a:xfrm>
                  <a:prstGeom prst="parallelogram">
                    <a:avLst>
                      <a:gd name="adj" fmla="val 67500"/>
                    </a:avLst>
                  </a:prstGeom>
                  <a:gradFill rotWithShape="0">
                    <a:gsLst>
                      <a:gs pos="0">
                        <a:schemeClr val="tx1">
                          <a:gamma/>
                          <a:shade val="46275"/>
                          <a:invGamma/>
                        </a:schemeClr>
                      </a:gs>
                      <a:gs pos="50000">
                        <a:schemeClr val="tx1"/>
                      </a:gs>
                      <a:gs pos="100000">
                        <a:schemeClr val="tx1">
                          <a:gamma/>
                          <a:shade val="46275"/>
                          <a:invGamma/>
                        </a:schemeClr>
                      </a:gs>
                    </a:gsLst>
                    <a:lin ang="0" scaled="1"/>
                  </a:gra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4666" name="AutoShape 90"/>
                  <p:cNvSpPr>
                    <a:spLocks noChangeAspect="1" noChangeArrowheads="1"/>
                  </p:cNvSpPr>
                  <p:nvPr/>
                </p:nvSpPr>
                <p:spPr bwMode="auto">
                  <a:xfrm rot="5400000" flipH="1">
                    <a:off x="1217" y="741"/>
                    <a:ext cx="254" cy="288"/>
                  </a:xfrm>
                  <a:prstGeom prst="parallelogram">
                    <a:avLst>
                      <a:gd name="adj" fmla="val 67500"/>
                    </a:avLst>
                  </a:prstGeom>
                  <a:gradFill rotWithShape="0">
                    <a:gsLst>
                      <a:gs pos="0">
                        <a:schemeClr val="tx1"/>
                      </a:gs>
                      <a:gs pos="50000">
                        <a:schemeClr val="accent1"/>
                      </a:gs>
                      <a:gs pos="100000">
                        <a:schemeClr val="tx1"/>
                      </a:gs>
                    </a:gsLst>
                    <a:lin ang="0" scaled="1"/>
                  </a:gra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4667" name="AutoShape 91"/>
                  <p:cNvSpPr>
                    <a:spLocks noChangeAspect="1" noChangeArrowheads="1"/>
                  </p:cNvSpPr>
                  <p:nvPr/>
                </p:nvSpPr>
                <p:spPr bwMode="auto">
                  <a:xfrm rot="5400000" flipH="1">
                    <a:off x="1217" y="851"/>
                    <a:ext cx="254" cy="288"/>
                  </a:xfrm>
                  <a:prstGeom prst="parallelogram">
                    <a:avLst>
                      <a:gd name="adj" fmla="val 67500"/>
                    </a:avLst>
                  </a:prstGeom>
                  <a:gradFill rotWithShape="0">
                    <a:gsLst>
                      <a:gs pos="0">
                        <a:schemeClr val="tx1"/>
                      </a:gs>
                      <a:gs pos="50000">
                        <a:schemeClr val="accent1"/>
                      </a:gs>
                      <a:gs pos="100000">
                        <a:schemeClr val="tx1"/>
                      </a:gs>
                    </a:gsLst>
                    <a:lin ang="0" scaled="1"/>
                  </a:gra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grpSp>
            <p:sp>
              <p:nvSpPr>
                <p:cNvPr id="37975" name="WordArt 92"/>
                <p:cNvSpPr>
                  <a:spLocks noChangeArrowheads="1" noChangeShapeType="1" noTextEdit="1"/>
                </p:cNvSpPr>
                <p:nvPr/>
              </p:nvSpPr>
              <p:spPr bwMode="auto">
                <a:xfrm>
                  <a:off x="1824" y="3264"/>
                  <a:ext cx="85" cy="263"/>
                </a:xfrm>
                <a:prstGeom prst="rect">
                  <a:avLst/>
                </a:prstGeom>
              </p:spPr>
              <p:txBody>
                <a:bodyPr wrap="none" fromWordArt="1">
                  <a:prstTxWarp prst="textDeflate">
                    <a:avLst>
                      <a:gd name="adj" fmla="val 26227"/>
                    </a:avLst>
                  </a:prstTxWarp>
                </a:bodyPr>
                <a:lstStyle/>
                <a:p>
                  <a:pPr algn="ctr"/>
                  <a:r>
                    <a:rPr lang="en-US" sz="3600" kern="10">
                      <a:ln w="9525">
                        <a:solidFill>
                          <a:srgbClr val="000000"/>
                        </a:solidFill>
                        <a:round/>
                        <a:headEnd/>
                        <a:tailEnd/>
                      </a:ln>
                      <a:solidFill>
                        <a:srgbClr val="000000"/>
                      </a:solidFill>
                      <a:latin typeface="Impact" panose="020B0806030902050204" pitchFamily="34" charset="0"/>
                    </a:rPr>
                    <a:t>Y</a:t>
                  </a:r>
                </a:p>
              </p:txBody>
            </p:sp>
          </p:grpSp>
          <p:grpSp>
            <p:nvGrpSpPr>
              <p:cNvPr id="37970" name="Group 93"/>
              <p:cNvGrpSpPr>
                <a:grpSpLocks noChangeAspect="1"/>
              </p:cNvGrpSpPr>
              <p:nvPr/>
            </p:nvGrpSpPr>
            <p:grpSpPr bwMode="auto">
              <a:xfrm rot="10800000">
                <a:off x="3504" y="3447"/>
                <a:ext cx="108" cy="151"/>
                <a:chOff x="1920" y="2688"/>
                <a:chExt cx="240" cy="336"/>
              </a:xfrm>
            </p:grpSpPr>
            <p:sp>
              <p:nvSpPr>
                <p:cNvPr id="37972" name="AutoShape 94"/>
                <p:cNvSpPr>
                  <a:spLocks noChangeAspect="1" noChangeArrowheads="1"/>
                </p:cNvSpPr>
                <p:nvPr/>
              </p:nvSpPr>
              <p:spPr bwMode="auto">
                <a:xfrm>
                  <a:off x="1920" y="2784"/>
                  <a:ext cx="240" cy="240"/>
                </a:xfrm>
                <a:prstGeom prst="plus">
                  <a:avLst>
                    <a:gd name="adj"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endParaRPr lang="en-US" altLang="en-US" sz="1800"/>
                </a:p>
              </p:txBody>
            </p:sp>
            <p:sp>
              <p:nvSpPr>
                <p:cNvPr id="37973" name="AutoShape 95"/>
                <p:cNvSpPr>
                  <a:spLocks noChangeAspect="1" noChangeArrowheads="1"/>
                </p:cNvSpPr>
                <p:nvPr/>
              </p:nvSpPr>
              <p:spPr bwMode="auto">
                <a:xfrm>
                  <a:off x="1992" y="2688"/>
                  <a:ext cx="96" cy="96"/>
                </a:xfrm>
                <a:prstGeom prst="octagon">
                  <a:avLst>
                    <a:gd name="adj" fmla="val 2928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endParaRPr lang="en-US" altLang="en-US" sz="1800"/>
                </a:p>
              </p:txBody>
            </p:sp>
          </p:grpSp>
          <p:sp>
            <p:nvSpPr>
              <p:cNvPr id="37971" name="AutoShape 96"/>
              <p:cNvSpPr>
                <a:spLocks noChangeArrowheads="1"/>
              </p:cNvSpPr>
              <p:nvPr/>
            </p:nvSpPr>
            <p:spPr bwMode="auto">
              <a:xfrm>
                <a:off x="3444" y="3130"/>
                <a:ext cx="144" cy="288"/>
              </a:xfrm>
              <a:prstGeom prst="curvedDownArrow">
                <a:avLst>
                  <a:gd name="adj1" fmla="val 20000"/>
                  <a:gd name="adj2" fmla="val 40000"/>
                  <a:gd name="adj3" fmla="val 66667"/>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endParaRPr lang="en-US" altLang="en-US" sz="1800"/>
              </a:p>
            </p:txBody>
          </p:sp>
        </p:grpSp>
      </p:grpSp>
      <p:grpSp>
        <p:nvGrpSpPr>
          <p:cNvPr id="37899" name="Group 97"/>
          <p:cNvGrpSpPr>
            <a:grpSpLocks/>
          </p:cNvGrpSpPr>
          <p:nvPr/>
        </p:nvGrpSpPr>
        <p:grpSpPr bwMode="auto">
          <a:xfrm>
            <a:off x="6788150" y="3227388"/>
            <a:ext cx="735013" cy="1125537"/>
            <a:chOff x="2544" y="3403"/>
            <a:chExt cx="541" cy="822"/>
          </a:xfrm>
        </p:grpSpPr>
        <p:graphicFrame>
          <p:nvGraphicFramePr>
            <p:cNvPr id="37942" name="Object 98"/>
            <p:cNvGraphicFramePr>
              <a:graphicFrameLocks noChangeAspect="1"/>
            </p:cNvGraphicFramePr>
            <p:nvPr/>
          </p:nvGraphicFramePr>
          <p:xfrm>
            <a:off x="2544" y="3936"/>
            <a:ext cx="541" cy="289"/>
          </p:xfrm>
          <a:graphic>
            <a:graphicData uri="http://schemas.openxmlformats.org/presentationml/2006/ole">
              <mc:AlternateContent xmlns:mc="http://schemas.openxmlformats.org/markup-compatibility/2006">
                <mc:Choice xmlns:v="urn:schemas-microsoft-com:vml" Requires="v">
                  <p:oleObj spid="_x0000_s38701" name="Image" r:id="rId10" imgW="1588422" imgH="953053" progId="Photoshop.Image.5">
                    <p:embed/>
                  </p:oleObj>
                </mc:Choice>
                <mc:Fallback>
                  <p:oleObj name="Image" r:id="rId10" imgW="1588422" imgH="953053" progId="Photoshop.Image.5">
                    <p:embed/>
                    <p:pic>
                      <p:nvPicPr>
                        <p:cNvPr id="0" name="Object 9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44" y="3936"/>
                          <a:ext cx="541" cy="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37943" name="Group 99"/>
            <p:cNvGrpSpPr>
              <a:grpSpLocks/>
            </p:cNvGrpSpPr>
            <p:nvPr/>
          </p:nvGrpSpPr>
          <p:grpSpPr bwMode="auto">
            <a:xfrm>
              <a:off x="2694" y="3403"/>
              <a:ext cx="201" cy="692"/>
              <a:chOff x="2817" y="3112"/>
              <a:chExt cx="201" cy="692"/>
            </a:xfrm>
          </p:grpSpPr>
          <p:grpSp>
            <p:nvGrpSpPr>
              <p:cNvPr id="37944" name="Group 100"/>
              <p:cNvGrpSpPr>
                <a:grpSpLocks/>
              </p:cNvGrpSpPr>
              <p:nvPr/>
            </p:nvGrpSpPr>
            <p:grpSpPr bwMode="auto">
              <a:xfrm>
                <a:off x="2817" y="3445"/>
                <a:ext cx="191" cy="359"/>
                <a:chOff x="998" y="3168"/>
                <a:chExt cx="191" cy="359"/>
              </a:xfrm>
            </p:grpSpPr>
            <p:sp>
              <p:nvSpPr>
                <p:cNvPr id="37949" name="WordArt 101"/>
                <p:cNvSpPr>
                  <a:spLocks noChangeArrowheads="1" noChangeShapeType="1" noTextEdit="1"/>
                </p:cNvSpPr>
                <p:nvPr/>
              </p:nvSpPr>
              <p:spPr bwMode="auto">
                <a:xfrm>
                  <a:off x="1104" y="3264"/>
                  <a:ext cx="85" cy="263"/>
                </a:xfrm>
                <a:prstGeom prst="rect">
                  <a:avLst/>
                </a:prstGeom>
              </p:spPr>
              <p:txBody>
                <a:bodyPr wrap="none" fromWordArt="1">
                  <a:prstTxWarp prst="textDeflate">
                    <a:avLst>
                      <a:gd name="adj" fmla="val 26227"/>
                    </a:avLst>
                  </a:prstTxWarp>
                </a:bodyPr>
                <a:lstStyle/>
                <a:p>
                  <a:pPr algn="ctr"/>
                  <a:r>
                    <a:rPr lang="en-US" sz="3600" kern="10">
                      <a:ln w="9525">
                        <a:solidFill>
                          <a:srgbClr val="000000"/>
                        </a:solidFill>
                        <a:round/>
                        <a:headEnd/>
                        <a:tailEnd/>
                      </a:ln>
                      <a:solidFill>
                        <a:srgbClr val="000000"/>
                      </a:solidFill>
                      <a:latin typeface="Impact" panose="020B0806030902050204" pitchFamily="34" charset="0"/>
                    </a:rPr>
                    <a:t>Y</a:t>
                  </a:r>
                </a:p>
              </p:txBody>
            </p:sp>
            <p:grpSp>
              <p:nvGrpSpPr>
                <p:cNvPr id="37950" name="Group 102"/>
                <p:cNvGrpSpPr>
                  <a:grpSpLocks noChangeAspect="1"/>
                </p:cNvGrpSpPr>
                <p:nvPr/>
              </p:nvGrpSpPr>
              <p:grpSpPr bwMode="auto">
                <a:xfrm>
                  <a:off x="998" y="3168"/>
                  <a:ext cx="74" cy="316"/>
                  <a:chOff x="1198" y="574"/>
                  <a:chExt cx="288" cy="1632"/>
                </a:xfrm>
              </p:grpSpPr>
              <p:sp>
                <p:nvSpPr>
                  <p:cNvPr id="24679" name="AutoShape 103"/>
                  <p:cNvSpPr>
                    <a:spLocks noChangeAspect="1" noChangeArrowheads="1"/>
                  </p:cNvSpPr>
                  <p:nvPr/>
                </p:nvSpPr>
                <p:spPr bwMode="auto">
                  <a:xfrm rot="5400000">
                    <a:off x="1209" y="1644"/>
                    <a:ext cx="257" cy="282"/>
                  </a:xfrm>
                  <a:prstGeom prst="parallelogram">
                    <a:avLst>
                      <a:gd name="adj" fmla="val 67500"/>
                    </a:avLst>
                  </a:prstGeom>
                  <a:gradFill rotWithShape="0">
                    <a:gsLst>
                      <a:gs pos="0">
                        <a:schemeClr val="tx1">
                          <a:gamma/>
                          <a:shade val="46275"/>
                          <a:invGamma/>
                        </a:schemeClr>
                      </a:gs>
                      <a:gs pos="50000">
                        <a:schemeClr val="tx1"/>
                      </a:gs>
                      <a:gs pos="100000">
                        <a:schemeClr val="tx1">
                          <a:gamma/>
                          <a:shade val="46275"/>
                          <a:invGamma/>
                        </a:schemeClr>
                      </a:gs>
                    </a:gsLst>
                    <a:lin ang="0" scaled="1"/>
                  </a:gra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4680" name="AutoShape 104"/>
                  <p:cNvSpPr>
                    <a:spLocks noChangeAspect="1" noChangeArrowheads="1"/>
                  </p:cNvSpPr>
                  <p:nvPr/>
                </p:nvSpPr>
                <p:spPr bwMode="auto">
                  <a:xfrm rot="5400000">
                    <a:off x="1209" y="1758"/>
                    <a:ext cx="257" cy="282"/>
                  </a:xfrm>
                  <a:prstGeom prst="parallelogram">
                    <a:avLst>
                      <a:gd name="adj" fmla="val 67500"/>
                    </a:avLst>
                  </a:prstGeom>
                  <a:gradFill rotWithShape="0">
                    <a:gsLst>
                      <a:gs pos="0">
                        <a:schemeClr val="tx1">
                          <a:gamma/>
                          <a:shade val="46275"/>
                          <a:invGamma/>
                        </a:schemeClr>
                      </a:gs>
                      <a:gs pos="50000">
                        <a:schemeClr val="tx1"/>
                      </a:gs>
                      <a:gs pos="100000">
                        <a:schemeClr val="tx1">
                          <a:gamma/>
                          <a:shade val="46275"/>
                          <a:invGamma/>
                        </a:schemeClr>
                      </a:gs>
                    </a:gsLst>
                    <a:lin ang="0" scaled="1"/>
                  </a:gra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4681" name="AutoShape 105"/>
                  <p:cNvSpPr>
                    <a:spLocks noChangeAspect="1" noChangeArrowheads="1"/>
                  </p:cNvSpPr>
                  <p:nvPr/>
                </p:nvSpPr>
                <p:spPr bwMode="auto">
                  <a:xfrm rot="5400000" flipH="1">
                    <a:off x="1209" y="1830"/>
                    <a:ext cx="257" cy="282"/>
                  </a:xfrm>
                  <a:prstGeom prst="parallelogram">
                    <a:avLst>
                      <a:gd name="adj" fmla="val 67500"/>
                    </a:avLst>
                  </a:prstGeom>
                  <a:gradFill rotWithShape="0">
                    <a:gsLst>
                      <a:gs pos="0">
                        <a:schemeClr val="tx1"/>
                      </a:gs>
                      <a:gs pos="50000">
                        <a:schemeClr val="accent1"/>
                      </a:gs>
                      <a:gs pos="100000">
                        <a:schemeClr val="tx1"/>
                      </a:gs>
                    </a:gsLst>
                    <a:lin ang="0" scaled="1"/>
                  </a:gra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4682" name="AutoShape 106"/>
                  <p:cNvSpPr>
                    <a:spLocks noChangeAspect="1" noChangeArrowheads="1"/>
                  </p:cNvSpPr>
                  <p:nvPr/>
                </p:nvSpPr>
                <p:spPr bwMode="auto">
                  <a:xfrm rot="5400000" flipH="1">
                    <a:off x="1209" y="1938"/>
                    <a:ext cx="257" cy="282"/>
                  </a:xfrm>
                  <a:prstGeom prst="parallelogram">
                    <a:avLst>
                      <a:gd name="adj" fmla="val 67500"/>
                    </a:avLst>
                  </a:prstGeom>
                  <a:gradFill rotWithShape="0">
                    <a:gsLst>
                      <a:gs pos="0">
                        <a:schemeClr val="tx1"/>
                      </a:gs>
                      <a:gs pos="50000">
                        <a:schemeClr val="accent1"/>
                      </a:gs>
                      <a:gs pos="100000">
                        <a:schemeClr val="tx1"/>
                      </a:gs>
                    </a:gsLst>
                    <a:lin ang="0" scaled="1"/>
                  </a:gra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4683" name="AutoShape 107"/>
                  <p:cNvSpPr>
                    <a:spLocks noChangeAspect="1" noChangeArrowheads="1"/>
                  </p:cNvSpPr>
                  <p:nvPr/>
                </p:nvSpPr>
                <p:spPr bwMode="auto">
                  <a:xfrm rot="5400000">
                    <a:off x="1209" y="1279"/>
                    <a:ext cx="257" cy="282"/>
                  </a:xfrm>
                  <a:prstGeom prst="parallelogram">
                    <a:avLst>
                      <a:gd name="adj" fmla="val 67500"/>
                    </a:avLst>
                  </a:prstGeom>
                  <a:gradFill rotWithShape="0">
                    <a:gsLst>
                      <a:gs pos="0">
                        <a:schemeClr val="tx1">
                          <a:gamma/>
                          <a:shade val="46275"/>
                          <a:invGamma/>
                        </a:schemeClr>
                      </a:gs>
                      <a:gs pos="50000">
                        <a:schemeClr val="tx1"/>
                      </a:gs>
                      <a:gs pos="100000">
                        <a:schemeClr val="tx1">
                          <a:gamma/>
                          <a:shade val="46275"/>
                          <a:invGamma/>
                        </a:schemeClr>
                      </a:gs>
                    </a:gsLst>
                    <a:lin ang="0" scaled="1"/>
                  </a:gra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4684" name="AutoShape 108"/>
                  <p:cNvSpPr>
                    <a:spLocks noChangeAspect="1" noChangeArrowheads="1"/>
                  </p:cNvSpPr>
                  <p:nvPr/>
                </p:nvSpPr>
                <p:spPr bwMode="auto">
                  <a:xfrm rot="5400000">
                    <a:off x="1212" y="1390"/>
                    <a:ext cx="251" cy="282"/>
                  </a:xfrm>
                  <a:prstGeom prst="parallelogram">
                    <a:avLst>
                      <a:gd name="adj" fmla="val 67500"/>
                    </a:avLst>
                  </a:prstGeom>
                  <a:gradFill rotWithShape="0">
                    <a:gsLst>
                      <a:gs pos="0">
                        <a:schemeClr val="tx1">
                          <a:gamma/>
                          <a:shade val="46275"/>
                          <a:invGamma/>
                        </a:schemeClr>
                      </a:gs>
                      <a:gs pos="50000">
                        <a:schemeClr val="tx1"/>
                      </a:gs>
                      <a:gs pos="100000">
                        <a:schemeClr val="tx1">
                          <a:gamma/>
                          <a:shade val="46275"/>
                          <a:invGamma/>
                        </a:schemeClr>
                      </a:gs>
                    </a:gsLst>
                    <a:lin ang="0" scaled="1"/>
                  </a:gra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4685" name="AutoShape 109"/>
                  <p:cNvSpPr>
                    <a:spLocks noChangeAspect="1" noChangeArrowheads="1"/>
                  </p:cNvSpPr>
                  <p:nvPr/>
                </p:nvSpPr>
                <p:spPr bwMode="auto">
                  <a:xfrm rot="5400000" flipH="1">
                    <a:off x="1209" y="1465"/>
                    <a:ext cx="257" cy="282"/>
                  </a:xfrm>
                  <a:prstGeom prst="parallelogram">
                    <a:avLst>
                      <a:gd name="adj" fmla="val 67500"/>
                    </a:avLst>
                  </a:prstGeom>
                  <a:gradFill rotWithShape="0">
                    <a:gsLst>
                      <a:gs pos="0">
                        <a:schemeClr val="tx1"/>
                      </a:gs>
                      <a:gs pos="50000">
                        <a:schemeClr val="accent1"/>
                      </a:gs>
                      <a:gs pos="100000">
                        <a:schemeClr val="tx1"/>
                      </a:gs>
                    </a:gsLst>
                    <a:lin ang="0" scaled="1"/>
                  </a:gra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4686" name="AutoShape 110"/>
                  <p:cNvSpPr>
                    <a:spLocks noChangeAspect="1" noChangeArrowheads="1"/>
                  </p:cNvSpPr>
                  <p:nvPr/>
                </p:nvSpPr>
                <p:spPr bwMode="auto">
                  <a:xfrm rot="5400000" flipH="1">
                    <a:off x="1209" y="1572"/>
                    <a:ext cx="257" cy="282"/>
                  </a:xfrm>
                  <a:prstGeom prst="parallelogram">
                    <a:avLst>
                      <a:gd name="adj" fmla="val 67500"/>
                    </a:avLst>
                  </a:prstGeom>
                  <a:gradFill rotWithShape="0">
                    <a:gsLst>
                      <a:gs pos="0">
                        <a:schemeClr val="tx1"/>
                      </a:gs>
                      <a:gs pos="50000">
                        <a:schemeClr val="accent1"/>
                      </a:gs>
                      <a:gs pos="100000">
                        <a:schemeClr val="tx1"/>
                      </a:gs>
                    </a:gsLst>
                    <a:lin ang="0" scaled="1"/>
                  </a:gra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4687" name="AutoShape 111"/>
                  <p:cNvSpPr>
                    <a:spLocks noChangeAspect="1" noChangeArrowheads="1"/>
                  </p:cNvSpPr>
                  <p:nvPr/>
                </p:nvSpPr>
                <p:spPr bwMode="auto">
                  <a:xfrm rot="5400000">
                    <a:off x="1209" y="926"/>
                    <a:ext cx="257" cy="282"/>
                  </a:xfrm>
                  <a:prstGeom prst="parallelogram">
                    <a:avLst>
                      <a:gd name="adj" fmla="val 67500"/>
                    </a:avLst>
                  </a:prstGeom>
                  <a:gradFill rotWithShape="0">
                    <a:gsLst>
                      <a:gs pos="0">
                        <a:schemeClr val="tx1">
                          <a:gamma/>
                          <a:shade val="46275"/>
                          <a:invGamma/>
                        </a:schemeClr>
                      </a:gs>
                      <a:gs pos="50000">
                        <a:schemeClr val="tx1"/>
                      </a:gs>
                      <a:gs pos="100000">
                        <a:schemeClr val="tx1">
                          <a:gamma/>
                          <a:shade val="46275"/>
                          <a:invGamma/>
                        </a:schemeClr>
                      </a:gs>
                    </a:gsLst>
                    <a:lin ang="0" scaled="1"/>
                  </a:gra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4688" name="AutoShape 112"/>
                  <p:cNvSpPr>
                    <a:spLocks noChangeAspect="1" noChangeArrowheads="1"/>
                  </p:cNvSpPr>
                  <p:nvPr/>
                </p:nvSpPr>
                <p:spPr bwMode="auto">
                  <a:xfrm rot="5400000">
                    <a:off x="1209" y="1033"/>
                    <a:ext cx="257" cy="282"/>
                  </a:xfrm>
                  <a:prstGeom prst="parallelogram">
                    <a:avLst>
                      <a:gd name="adj" fmla="val 67500"/>
                    </a:avLst>
                  </a:prstGeom>
                  <a:gradFill rotWithShape="0">
                    <a:gsLst>
                      <a:gs pos="0">
                        <a:schemeClr val="tx1">
                          <a:gamma/>
                          <a:shade val="46275"/>
                          <a:invGamma/>
                        </a:schemeClr>
                      </a:gs>
                      <a:gs pos="50000">
                        <a:schemeClr val="tx1"/>
                      </a:gs>
                      <a:gs pos="100000">
                        <a:schemeClr val="tx1">
                          <a:gamma/>
                          <a:shade val="46275"/>
                          <a:invGamma/>
                        </a:schemeClr>
                      </a:gs>
                    </a:gsLst>
                    <a:lin ang="0" scaled="1"/>
                  </a:gra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4689" name="AutoShape 113"/>
                  <p:cNvSpPr>
                    <a:spLocks noChangeAspect="1" noChangeArrowheads="1"/>
                  </p:cNvSpPr>
                  <p:nvPr/>
                </p:nvSpPr>
                <p:spPr bwMode="auto">
                  <a:xfrm rot="5400000" flipH="1">
                    <a:off x="1212" y="1108"/>
                    <a:ext cx="251" cy="282"/>
                  </a:xfrm>
                  <a:prstGeom prst="parallelogram">
                    <a:avLst>
                      <a:gd name="adj" fmla="val 67500"/>
                    </a:avLst>
                  </a:prstGeom>
                  <a:gradFill rotWithShape="0">
                    <a:gsLst>
                      <a:gs pos="0">
                        <a:schemeClr val="tx1"/>
                      </a:gs>
                      <a:gs pos="50000">
                        <a:schemeClr val="accent1"/>
                      </a:gs>
                      <a:gs pos="100000">
                        <a:schemeClr val="tx1"/>
                      </a:gs>
                    </a:gsLst>
                    <a:lin ang="0" scaled="1"/>
                  </a:gra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4690" name="AutoShape 114"/>
                  <p:cNvSpPr>
                    <a:spLocks noChangeAspect="1" noChangeArrowheads="1"/>
                  </p:cNvSpPr>
                  <p:nvPr/>
                </p:nvSpPr>
                <p:spPr bwMode="auto">
                  <a:xfrm rot="5400000" flipH="1">
                    <a:off x="1209" y="1219"/>
                    <a:ext cx="257" cy="282"/>
                  </a:xfrm>
                  <a:prstGeom prst="parallelogram">
                    <a:avLst>
                      <a:gd name="adj" fmla="val 67500"/>
                    </a:avLst>
                  </a:prstGeom>
                  <a:gradFill rotWithShape="0">
                    <a:gsLst>
                      <a:gs pos="0">
                        <a:schemeClr val="tx1"/>
                      </a:gs>
                      <a:gs pos="50000">
                        <a:schemeClr val="accent1"/>
                      </a:gs>
                      <a:gs pos="100000">
                        <a:schemeClr val="tx1"/>
                      </a:gs>
                    </a:gsLst>
                    <a:lin ang="0" scaled="1"/>
                  </a:gra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4691" name="AutoShape 115"/>
                  <p:cNvSpPr>
                    <a:spLocks noChangeAspect="1" noChangeArrowheads="1"/>
                  </p:cNvSpPr>
                  <p:nvPr/>
                </p:nvSpPr>
                <p:spPr bwMode="auto">
                  <a:xfrm rot="5400000">
                    <a:off x="1209" y="560"/>
                    <a:ext cx="257" cy="282"/>
                  </a:xfrm>
                  <a:prstGeom prst="parallelogram">
                    <a:avLst>
                      <a:gd name="adj" fmla="val 67500"/>
                    </a:avLst>
                  </a:prstGeom>
                  <a:gradFill rotWithShape="0">
                    <a:gsLst>
                      <a:gs pos="0">
                        <a:schemeClr val="tx1">
                          <a:gamma/>
                          <a:shade val="46275"/>
                          <a:invGamma/>
                        </a:schemeClr>
                      </a:gs>
                      <a:gs pos="50000">
                        <a:schemeClr val="tx1"/>
                      </a:gs>
                      <a:gs pos="100000">
                        <a:schemeClr val="tx1">
                          <a:gamma/>
                          <a:shade val="46275"/>
                          <a:invGamma/>
                        </a:schemeClr>
                      </a:gs>
                    </a:gsLst>
                    <a:lin ang="0" scaled="1"/>
                  </a:gra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4692" name="AutoShape 116"/>
                  <p:cNvSpPr>
                    <a:spLocks noChangeAspect="1" noChangeArrowheads="1"/>
                  </p:cNvSpPr>
                  <p:nvPr/>
                </p:nvSpPr>
                <p:spPr bwMode="auto">
                  <a:xfrm rot="5400000">
                    <a:off x="1209" y="668"/>
                    <a:ext cx="257" cy="282"/>
                  </a:xfrm>
                  <a:prstGeom prst="parallelogram">
                    <a:avLst>
                      <a:gd name="adj" fmla="val 67500"/>
                    </a:avLst>
                  </a:prstGeom>
                  <a:gradFill rotWithShape="0">
                    <a:gsLst>
                      <a:gs pos="0">
                        <a:schemeClr val="tx1">
                          <a:gamma/>
                          <a:shade val="46275"/>
                          <a:invGamma/>
                        </a:schemeClr>
                      </a:gs>
                      <a:gs pos="50000">
                        <a:schemeClr val="tx1"/>
                      </a:gs>
                      <a:gs pos="100000">
                        <a:schemeClr val="tx1">
                          <a:gamma/>
                          <a:shade val="46275"/>
                          <a:invGamma/>
                        </a:schemeClr>
                      </a:gs>
                    </a:gsLst>
                    <a:lin ang="0" scaled="1"/>
                  </a:gra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4693" name="AutoShape 117"/>
                  <p:cNvSpPr>
                    <a:spLocks noChangeAspect="1" noChangeArrowheads="1"/>
                  </p:cNvSpPr>
                  <p:nvPr/>
                </p:nvSpPr>
                <p:spPr bwMode="auto">
                  <a:xfrm rot="5400000" flipH="1">
                    <a:off x="1209" y="740"/>
                    <a:ext cx="257" cy="282"/>
                  </a:xfrm>
                  <a:prstGeom prst="parallelogram">
                    <a:avLst>
                      <a:gd name="adj" fmla="val 67500"/>
                    </a:avLst>
                  </a:prstGeom>
                  <a:gradFill rotWithShape="0">
                    <a:gsLst>
                      <a:gs pos="0">
                        <a:schemeClr val="tx1"/>
                      </a:gs>
                      <a:gs pos="50000">
                        <a:schemeClr val="accent1"/>
                      </a:gs>
                      <a:gs pos="100000">
                        <a:schemeClr val="tx1"/>
                      </a:gs>
                    </a:gsLst>
                    <a:lin ang="0" scaled="1"/>
                  </a:gra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4694" name="AutoShape 118"/>
                  <p:cNvSpPr>
                    <a:spLocks noChangeAspect="1" noChangeArrowheads="1"/>
                  </p:cNvSpPr>
                  <p:nvPr/>
                </p:nvSpPr>
                <p:spPr bwMode="auto">
                  <a:xfrm rot="5400000" flipH="1">
                    <a:off x="1209" y="854"/>
                    <a:ext cx="257" cy="282"/>
                  </a:xfrm>
                  <a:prstGeom prst="parallelogram">
                    <a:avLst>
                      <a:gd name="adj" fmla="val 67500"/>
                    </a:avLst>
                  </a:prstGeom>
                  <a:gradFill rotWithShape="0">
                    <a:gsLst>
                      <a:gs pos="0">
                        <a:schemeClr val="tx1"/>
                      </a:gs>
                      <a:gs pos="50000">
                        <a:schemeClr val="accent1"/>
                      </a:gs>
                      <a:gs pos="100000">
                        <a:schemeClr val="tx1"/>
                      </a:gs>
                    </a:gsLst>
                    <a:lin ang="0" scaled="1"/>
                  </a:gra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grpSp>
          </p:grpSp>
          <p:sp>
            <p:nvSpPr>
              <p:cNvPr id="37945" name="AutoShape 119"/>
              <p:cNvSpPr>
                <a:spLocks noChangeArrowheads="1"/>
              </p:cNvSpPr>
              <p:nvPr/>
            </p:nvSpPr>
            <p:spPr bwMode="auto">
              <a:xfrm>
                <a:off x="2835" y="3112"/>
                <a:ext cx="144" cy="288"/>
              </a:xfrm>
              <a:prstGeom prst="curvedDownArrow">
                <a:avLst>
                  <a:gd name="adj1" fmla="val 20000"/>
                  <a:gd name="adj2" fmla="val 40000"/>
                  <a:gd name="adj3" fmla="val 66667"/>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endParaRPr lang="en-US" altLang="en-US" sz="1800"/>
              </a:p>
            </p:txBody>
          </p:sp>
          <p:grpSp>
            <p:nvGrpSpPr>
              <p:cNvPr id="37946" name="Group 120"/>
              <p:cNvGrpSpPr>
                <a:grpSpLocks noChangeAspect="1"/>
              </p:cNvGrpSpPr>
              <p:nvPr/>
            </p:nvGrpSpPr>
            <p:grpSpPr bwMode="auto">
              <a:xfrm rot="10800000">
                <a:off x="2910" y="3409"/>
                <a:ext cx="108" cy="173"/>
                <a:chOff x="624" y="2592"/>
                <a:chExt cx="240" cy="384"/>
              </a:xfrm>
            </p:grpSpPr>
            <p:sp>
              <p:nvSpPr>
                <p:cNvPr id="37947" name="AutoShape 121"/>
                <p:cNvSpPr>
                  <a:spLocks noChangeAspect="1" noChangeArrowheads="1"/>
                </p:cNvSpPr>
                <p:nvPr/>
              </p:nvSpPr>
              <p:spPr bwMode="auto">
                <a:xfrm flipH="1">
                  <a:off x="624" y="2688"/>
                  <a:ext cx="240" cy="288"/>
                </a:xfrm>
                <a:prstGeom prst="diamond">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endParaRPr lang="en-US" altLang="en-US" sz="1800"/>
                </a:p>
              </p:txBody>
            </p:sp>
            <p:sp>
              <p:nvSpPr>
                <p:cNvPr id="37948" name="AutoShape 122"/>
                <p:cNvSpPr>
                  <a:spLocks noChangeAspect="1" noChangeArrowheads="1"/>
                </p:cNvSpPr>
                <p:nvPr/>
              </p:nvSpPr>
              <p:spPr bwMode="auto">
                <a:xfrm>
                  <a:off x="696" y="2592"/>
                  <a:ext cx="96" cy="96"/>
                </a:xfrm>
                <a:prstGeom prst="octagon">
                  <a:avLst>
                    <a:gd name="adj" fmla="val 29287"/>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endParaRPr lang="en-US" altLang="en-US" sz="1800"/>
                </a:p>
              </p:txBody>
            </p:sp>
          </p:grpSp>
        </p:grpSp>
      </p:grpSp>
      <p:grpSp>
        <p:nvGrpSpPr>
          <p:cNvPr id="37900" name="Group 123"/>
          <p:cNvGrpSpPr>
            <a:grpSpLocks/>
          </p:cNvGrpSpPr>
          <p:nvPr/>
        </p:nvGrpSpPr>
        <p:grpSpPr bwMode="auto">
          <a:xfrm>
            <a:off x="7080250" y="3714750"/>
            <a:ext cx="735013" cy="1101725"/>
            <a:chOff x="1872" y="3324"/>
            <a:chExt cx="541" cy="805"/>
          </a:xfrm>
        </p:grpSpPr>
        <p:graphicFrame>
          <p:nvGraphicFramePr>
            <p:cNvPr id="37917" name="Object 124"/>
            <p:cNvGraphicFramePr>
              <a:graphicFrameLocks noChangeAspect="1"/>
            </p:cNvGraphicFramePr>
            <p:nvPr/>
          </p:nvGraphicFramePr>
          <p:xfrm>
            <a:off x="1872" y="3840"/>
            <a:ext cx="541" cy="289"/>
          </p:xfrm>
          <a:graphic>
            <a:graphicData uri="http://schemas.openxmlformats.org/presentationml/2006/ole">
              <mc:AlternateContent xmlns:mc="http://schemas.openxmlformats.org/markup-compatibility/2006">
                <mc:Choice xmlns:v="urn:schemas-microsoft-com:vml" Requires="v">
                  <p:oleObj spid="_x0000_s38702" name="Image" r:id="rId11" imgW="1588422" imgH="953053" progId="Photoshop.Image.5">
                    <p:embed/>
                  </p:oleObj>
                </mc:Choice>
                <mc:Fallback>
                  <p:oleObj name="Image" r:id="rId11" imgW="1588422" imgH="953053" progId="Photoshop.Image.5">
                    <p:embed/>
                    <p:pic>
                      <p:nvPicPr>
                        <p:cNvPr id="0" name="Object 12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2" y="3840"/>
                          <a:ext cx="541" cy="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37918" name="Group 125"/>
            <p:cNvGrpSpPr>
              <a:grpSpLocks/>
            </p:cNvGrpSpPr>
            <p:nvPr/>
          </p:nvGrpSpPr>
          <p:grpSpPr bwMode="auto">
            <a:xfrm>
              <a:off x="2031" y="3324"/>
              <a:ext cx="193" cy="660"/>
              <a:chOff x="3131" y="3265"/>
              <a:chExt cx="193" cy="660"/>
            </a:xfrm>
          </p:grpSpPr>
          <p:grpSp>
            <p:nvGrpSpPr>
              <p:cNvPr id="37919" name="Group 126"/>
              <p:cNvGrpSpPr>
                <a:grpSpLocks/>
              </p:cNvGrpSpPr>
              <p:nvPr/>
            </p:nvGrpSpPr>
            <p:grpSpPr bwMode="auto">
              <a:xfrm>
                <a:off x="3131" y="3581"/>
                <a:ext cx="181" cy="344"/>
                <a:chOff x="1307" y="3304"/>
                <a:chExt cx="181" cy="344"/>
              </a:xfrm>
            </p:grpSpPr>
            <p:grpSp>
              <p:nvGrpSpPr>
                <p:cNvPr id="37924" name="Group 127"/>
                <p:cNvGrpSpPr>
                  <a:grpSpLocks noChangeAspect="1"/>
                </p:cNvGrpSpPr>
                <p:nvPr/>
              </p:nvGrpSpPr>
              <p:grpSpPr bwMode="auto">
                <a:xfrm>
                  <a:off x="1307" y="3304"/>
                  <a:ext cx="78" cy="328"/>
                  <a:chOff x="1198" y="574"/>
                  <a:chExt cx="288" cy="1632"/>
                </a:xfrm>
              </p:grpSpPr>
              <p:sp>
                <p:nvSpPr>
                  <p:cNvPr id="24704" name="AutoShape 128"/>
                  <p:cNvSpPr>
                    <a:spLocks noChangeAspect="1" noChangeArrowheads="1"/>
                  </p:cNvSpPr>
                  <p:nvPr/>
                </p:nvSpPr>
                <p:spPr bwMode="auto">
                  <a:xfrm rot="5400000">
                    <a:off x="1215" y="1639"/>
                    <a:ext cx="254" cy="289"/>
                  </a:xfrm>
                  <a:prstGeom prst="parallelogram">
                    <a:avLst>
                      <a:gd name="adj" fmla="val 67500"/>
                    </a:avLst>
                  </a:prstGeom>
                  <a:gradFill rotWithShape="0">
                    <a:gsLst>
                      <a:gs pos="0">
                        <a:schemeClr val="tx1">
                          <a:gamma/>
                          <a:shade val="46275"/>
                          <a:invGamma/>
                        </a:schemeClr>
                      </a:gs>
                      <a:gs pos="50000">
                        <a:schemeClr val="tx1"/>
                      </a:gs>
                      <a:gs pos="100000">
                        <a:schemeClr val="tx1">
                          <a:gamma/>
                          <a:shade val="46275"/>
                          <a:invGamma/>
                        </a:schemeClr>
                      </a:gs>
                    </a:gsLst>
                    <a:lin ang="0" scaled="1"/>
                  </a:gradFill>
                  <a:ln w="9525">
                    <a:solidFill>
                      <a:srgbClr val="FFFF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4705" name="AutoShape 129"/>
                  <p:cNvSpPr>
                    <a:spLocks noChangeAspect="1" noChangeArrowheads="1"/>
                  </p:cNvSpPr>
                  <p:nvPr/>
                </p:nvSpPr>
                <p:spPr bwMode="auto">
                  <a:xfrm rot="5400000">
                    <a:off x="1215" y="1749"/>
                    <a:ext cx="254" cy="289"/>
                  </a:xfrm>
                  <a:prstGeom prst="parallelogram">
                    <a:avLst>
                      <a:gd name="adj" fmla="val 67500"/>
                    </a:avLst>
                  </a:prstGeom>
                  <a:gradFill rotWithShape="0">
                    <a:gsLst>
                      <a:gs pos="0">
                        <a:schemeClr val="tx1">
                          <a:gamma/>
                          <a:shade val="46275"/>
                          <a:invGamma/>
                        </a:schemeClr>
                      </a:gs>
                      <a:gs pos="50000">
                        <a:schemeClr val="tx1"/>
                      </a:gs>
                      <a:gs pos="100000">
                        <a:schemeClr val="tx1">
                          <a:gamma/>
                          <a:shade val="46275"/>
                          <a:invGamma/>
                        </a:schemeClr>
                      </a:gs>
                    </a:gsLst>
                    <a:lin ang="0" scaled="1"/>
                  </a:gradFill>
                  <a:ln w="9525">
                    <a:solidFill>
                      <a:srgbClr val="FFFF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4706" name="AutoShape 130"/>
                  <p:cNvSpPr>
                    <a:spLocks noChangeAspect="1" noChangeArrowheads="1"/>
                  </p:cNvSpPr>
                  <p:nvPr/>
                </p:nvSpPr>
                <p:spPr bwMode="auto">
                  <a:xfrm rot="5400000" flipH="1">
                    <a:off x="1215" y="1824"/>
                    <a:ext cx="254" cy="289"/>
                  </a:xfrm>
                  <a:prstGeom prst="parallelogram">
                    <a:avLst>
                      <a:gd name="adj" fmla="val 67500"/>
                    </a:avLst>
                  </a:prstGeom>
                  <a:gradFill rotWithShape="0">
                    <a:gsLst>
                      <a:gs pos="0">
                        <a:schemeClr val="tx1"/>
                      </a:gs>
                      <a:gs pos="50000">
                        <a:schemeClr val="accent1"/>
                      </a:gs>
                      <a:gs pos="100000">
                        <a:schemeClr val="tx1"/>
                      </a:gs>
                    </a:gsLst>
                    <a:lin ang="0" scaled="1"/>
                  </a:gradFill>
                  <a:ln w="9525">
                    <a:solidFill>
                      <a:srgbClr val="FFFF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4707" name="AutoShape 131"/>
                  <p:cNvSpPr>
                    <a:spLocks noChangeAspect="1" noChangeArrowheads="1"/>
                  </p:cNvSpPr>
                  <p:nvPr/>
                </p:nvSpPr>
                <p:spPr bwMode="auto">
                  <a:xfrm rot="5400000" flipH="1">
                    <a:off x="1215" y="1933"/>
                    <a:ext cx="254" cy="289"/>
                  </a:xfrm>
                  <a:prstGeom prst="parallelogram">
                    <a:avLst>
                      <a:gd name="adj" fmla="val 67500"/>
                    </a:avLst>
                  </a:prstGeom>
                  <a:gradFill rotWithShape="0">
                    <a:gsLst>
                      <a:gs pos="0">
                        <a:schemeClr val="tx1"/>
                      </a:gs>
                      <a:gs pos="50000">
                        <a:schemeClr val="accent1"/>
                      </a:gs>
                      <a:gs pos="100000">
                        <a:schemeClr val="tx1"/>
                      </a:gs>
                    </a:gsLst>
                    <a:lin ang="0" scaled="1"/>
                  </a:gradFill>
                  <a:ln w="9525">
                    <a:solidFill>
                      <a:srgbClr val="FFFF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4708" name="AutoShape 132"/>
                  <p:cNvSpPr>
                    <a:spLocks noChangeAspect="1" noChangeArrowheads="1"/>
                  </p:cNvSpPr>
                  <p:nvPr/>
                </p:nvSpPr>
                <p:spPr bwMode="auto">
                  <a:xfrm rot="5400000">
                    <a:off x="1215" y="1275"/>
                    <a:ext cx="254" cy="289"/>
                  </a:xfrm>
                  <a:prstGeom prst="parallelogram">
                    <a:avLst>
                      <a:gd name="adj" fmla="val 67500"/>
                    </a:avLst>
                  </a:prstGeom>
                  <a:gradFill rotWithShape="0">
                    <a:gsLst>
                      <a:gs pos="0">
                        <a:schemeClr val="tx1">
                          <a:gamma/>
                          <a:shade val="46275"/>
                          <a:invGamma/>
                        </a:schemeClr>
                      </a:gs>
                      <a:gs pos="50000">
                        <a:schemeClr val="tx1"/>
                      </a:gs>
                      <a:gs pos="100000">
                        <a:schemeClr val="tx1">
                          <a:gamma/>
                          <a:shade val="46275"/>
                          <a:invGamma/>
                        </a:schemeClr>
                      </a:gs>
                    </a:gsLst>
                    <a:lin ang="0" scaled="1"/>
                  </a:gradFill>
                  <a:ln w="9525">
                    <a:solidFill>
                      <a:srgbClr val="FFFF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4709" name="AutoShape 133"/>
                  <p:cNvSpPr>
                    <a:spLocks noChangeAspect="1" noChangeArrowheads="1"/>
                  </p:cNvSpPr>
                  <p:nvPr/>
                </p:nvSpPr>
                <p:spPr bwMode="auto">
                  <a:xfrm rot="5400000">
                    <a:off x="1215" y="1385"/>
                    <a:ext cx="254" cy="289"/>
                  </a:xfrm>
                  <a:prstGeom prst="parallelogram">
                    <a:avLst>
                      <a:gd name="adj" fmla="val 67500"/>
                    </a:avLst>
                  </a:prstGeom>
                  <a:gradFill rotWithShape="0">
                    <a:gsLst>
                      <a:gs pos="0">
                        <a:schemeClr val="tx1">
                          <a:gamma/>
                          <a:shade val="46275"/>
                          <a:invGamma/>
                        </a:schemeClr>
                      </a:gs>
                      <a:gs pos="50000">
                        <a:schemeClr val="tx1"/>
                      </a:gs>
                      <a:gs pos="100000">
                        <a:schemeClr val="tx1">
                          <a:gamma/>
                          <a:shade val="46275"/>
                          <a:invGamma/>
                        </a:schemeClr>
                      </a:gs>
                    </a:gsLst>
                    <a:lin ang="0" scaled="1"/>
                  </a:gradFill>
                  <a:ln w="9525">
                    <a:solidFill>
                      <a:srgbClr val="FFFF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4710" name="AutoShape 134"/>
                  <p:cNvSpPr>
                    <a:spLocks noChangeAspect="1" noChangeArrowheads="1"/>
                  </p:cNvSpPr>
                  <p:nvPr/>
                </p:nvSpPr>
                <p:spPr bwMode="auto">
                  <a:xfrm rot="5400000" flipH="1">
                    <a:off x="1212" y="1457"/>
                    <a:ext cx="260" cy="289"/>
                  </a:xfrm>
                  <a:prstGeom prst="parallelogram">
                    <a:avLst>
                      <a:gd name="adj" fmla="val 67500"/>
                    </a:avLst>
                  </a:prstGeom>
                  <a:gradFill rotWithShape="0">
                    <a:gsLst>
                      <a:gs pos="0">
                        <a:schemeClr val="tx1"/>
                      </a:gs>
                      <a:gs pos="50000">
                        <a:schemeClr val="accent1"/>
                      </a:gs>
                      <a:gs pos="100000">
                        <a:schemeClr val="tx1"/>
                      </a:gs>
                    </a:gsLst>
                    <a:lin ang="0" scaled="1"/>
                  </a:gradFill>
                  <a:ln w="9525">
                    <a:solidFill>
                      <a:srgbClr val="FFFF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4711" name="AutoShape 135"/>
                  <p:cNvSpPr>
                    <a:spLocks noChangeAspect="1" noChangeArrowheads="1"/>
                  </p:cNvSpPr>
                  <p:nvPr/>
                </p:nvSpPr>
                <p:spPr bwMode="auto">
                  <a:xfrm rot="5400000" flipH="1">
                    <a:off x="1212" y="1567"/>
                    <a:ext cx="260" cy="289"/>
                  </a:xfrm>
                  <a:prstGeom prst="parallelogram">
                    <a:avLst>
                      <a:gd name="adj" fmla="val 67500"/>
                    </a:avLst>
                  </a:prstGeom>
                  <a:gradFill rotWithShape="0">
                    <a:gsLst>
                      <a:gs pos="0">
                        <a:schemeClr val="tx1"/>
                      </a:gs>
                      <a:gs pos="50000">
                        <a:schemeClr val="accent1"/>
                      </a:gs>
                      <a:gs pos="100000">
                        <a:schemeClr val="tx1"/>
                      </a:gs>
                    </a:gsLst>
                    <a:lin ang="0" scaled="1"/>
                  </a:gradFill>
                  <a:ln w="9525">
                    <a:solidFill>
                      <a:srgbClr val="FFFF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4712" name="AutoShape 136"/>
                  <p:cNvSpPr>
                    <a:spLocks noChangeAspect="1" noChangeArrowheads="1"/>
                  </p:cNvSpPr>
                  <p:nvPr/>
                </p:nvSpPr>
                <p:spPr bwMode="auto">
                  <a:xfrm rot="5400000">
                    <a:off x="1212" y="920"/>
                    <a:ext cx="260" cy="289"/>
                  </a:xfrm>
                  <a:prstGeom prst="parallelogram">
                    <a:avLst>
                      <a:gd name="adj" fmla="val 67500"/>
                    </a:avLst>
                  </a:prstGeom>
                  <a:gradFill rotWithShape="0">
                    <a:gsLst>
                      <a:gs pos="0">
                        <a:schemeClr val="tx1">
                          <a:gamma/>
                          <a:shade val="46275"/>
                          <a:invGamma/>
                        </a:schemeClr>
                      </a:gs>
                      <a:gs pos="50000">
                        <a:schemeClr val="tx1"/>
                      </a:gs>
                      <a:gs pos="100000">
                        <a:schemeClr val="tx1">
                          <a:gamma/>
                          <a:shade val="46275"/>
                          <a:invGamma/>
                        </a:schemeClr>
                      </a:gs>
                    </a:gsLst>
                    <a:lin ang="0" scaled="1"/>
                  </a:gradFill>
                  <a:ln w="9525">
                    <a:solidFill>
                      <a:srgbClr val="FFFF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4713" name="AutoShape 137"/>
                  <p:cNvSpPr>
                    <a:spLocks noChangeAspect="1" noChangeArrowheads="1"/>
                  </p:cNvSpPr>
                  <p:nvPr/>
                </p:nvSpPr>
                <p:spPr bwMode="auto">
                  <a:xfrm rot="5400000">
                    <a:off x="1212" y="1030"/>
                    <a:ext cx="260" cy="289"/>
                  </a:xfrm>
                  <a:prstGeom prst="parallelogram">
                    <a:avLst>
                      <a:gd name="adj" fmla="val 67500"/>
                    </a:avLst>
                  </a:prstGeom>
                  <a:gradFill rotWithShape="0">
                    <a:gsLst>
                      <a:gs pos="0">
                        <a:schemeClr val="tx1">
                          <a:gamma/>
                          <a:shade val="46275"/>
                          <a:invGamma/>
                        </a:schemeClr>
                      </a:gs>
                      <a:gs pos="50000">
                        <a:schemeClr val="tx1"/>
                      </a:gs>
                      <a:gs pos="100000">
                        <a:schemeClr val="tx1">
                          <a:gamma/>
                          <a:shade val="46275"/>
                          <a:invGamma/>
                        </a:schemeClr>
                      </a:gs>
                    </a:gsLst>
                    <a:lin ang="0" scaled="1"/>
                  </a:gradFill>
                  <a:ln w="9525">
                    <a:solidFill>
                      <a:srgbClr val="FFFF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4714" name="AutoShape 138"/>
                  <p:cNvSpPr>
                    <a:spLocks noChangeAspect="1" noChangeArrowheads="1"/>
                  </p:cNvSpPr>
                  <p:nvPr/>
                </p:nvSpPr>
                <p:spPr bwMode="auto">
                  <a:xfrm rot="5400000" flipH="1">
                    <a:off x="1215" y="1102"/>
                    <a:ext cx="254" cy="289"/>
                  </a:xfrm>
                  <a:prstGeom prst="parallelogram">
                    <a:avLst>
                      <a:gd name="adj" fmla="val 67500"/>
                    </a:avLst>
                  </a:prstGeom>
                  <a:gradFill rotWithShape="0">
                    <a:gsLst>
                      <a:gs pos="0">
                        <a:schemeClr val="tx1"/>
                      </a:gs>
                      <a:gs pos="50000">
                        <a:schemeClr val="accent1"/>
                      </a:gs>
                      <a:gs pos="100000">
                        <a:schemeClr val="tx1"/>
                      </a:gs>
                    </a:gsLst>
                    <a:lin ang="0" scaled="1"/>
                  </a:gradFill>
                  <a:ln w="9525">
                    <a:solidFill>
                      <a:srgbClr val="FFFF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4715" name="AutoShape 139"/>
                  <p:cNvSpPr>
                    <a:spLocks noChangeAspect="1" noChangeArrowheads="1"/>
                  </p:cNvSpPr>
                  <p:nvPr/>
                </p:nvSpPr>
                <p:spPr bwMode="auto">
                  <a:xfrm rot="5400000" flipH="1">
                    <a:off x="1215" y="1212"/>
                    <a:ext cx="254" cy="289"/>
                  </a:xfrm>
                  <a:prstGeom prst="parallelogram">
                    <a:avLst>
                      <a:gd name="adj" fmla="val 67500"/>
                    </a:avLst>
                  </a:prstGeom>
                  <a:gradFill rotWithShape="0">
                    <a:gsLst>
                      <a:gs pos="0">
                        <a:schemeClr val="tx1"/>
                      </a:gs>
                      <a:gs pos="50000">
                        <a:schemeClr val="accent1"/>
                      </a:gs>
                      <a:gs pos="100000">
                        <a:schemeClr val="tx1"/>
                      </a:gs>
                    </a:gsLst>
                    <a:lin ang="0" scaled="1"/>
                  </a:gradFill>
                  <a:ln w="9525">
                    <a:solidFill>
                      <a:srgbClr val="FFFF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4716" name="AutoShape 140"/>
                  <p:cNvSpPr>
                    <a:spLocks noChangeAspect="1" noChangeArrowheads="1"/>
                  </p:cNvSpPr>
                  <p:nvPr/>
                </p:nvSpPr>
                <p:spPr bwMode="auto">
                  <a:xfrm rot="5400000">
                    <a:off x="1215" y="554"/>
                    <a:ext cx="254" cy="289"/>
                  </a:xfrm>
                  <a:prstGeom prst="parallelogram">
                    <a:avLst>
                      <a:gd name="adj" fmla="val 67500"/>
                    </a:avLst>
                  </a:prstGeom>
                  <a:gradFill rotWithShape="0">
                    <a:gsLst>
                      <a:gs pos="0">
                        <a:schemeClr val="tx1">
                          <a:gamma/>
                          <a:shade val="46275"/>
                          <a:invGamma/>
                        </a:schemeClr>
                      </a:gs>
                      <a:gs pos="50000">
                        <a:schemeClr val="tx1"/>
                      </a:gs>
                      <a:gs pos="100000">
                        <a:schemeClr val="tx1">
                          <a:gamma/>
                          <a:shade val="46275"/>
                          <a:invGamma/>
                        </a:schemeClr>
                      </a:gs>
                    </a:gsLst>
                    <a:lin ang="0" scaled="1"/>
                  </a:gradFill>
                  <a:ln w="9525">
                    <a:solidFill>
                      <a:srgbClr val="FFFF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4717" name="AutoShape 141"/>
                  <p:cNvSpPr>
                    <a:spLocks noChangeAspect="1" noChangeArrowheads="1"/>
                  </p:cNvSpPr>
                  <p:nvPr/>
                </p:nvSpPr>
                <p:spPr bwMode="auto">
                  <a:xfrm rot="5400000">
                    <a:off x="1215" y="664"/>
                    <a:ext cx="254" cy="289"/>
                  </a:xfrm>
                  <a:prstGeom prst="parallelogram">
                    <a:avLst>
                      <a:gd name="adj" fmla="val 67500"/>
                    </a:avLst>
                  </a:prstGeom>
                  <a:gradFill rotWithShape="0">
                    <a:gsLst>
                      <a:gs pos="0">
                        <a:schemeClr val="tx1">
                          <a:gamma/>
                          <a:shade val="46275"/>
                          <a:invGamma/>
                        </a:schemeClr>
                      </a:gs>
                      <a:gs pos="50000">
                        <a:schemeClr val="tx1"/>
                      </a:gs>
                      <a:gs pos="100000">
                        <a:schemeClr val="tx1">
                          <a:gamma/>
                          <a:shade val="46275"/>
                          <a:invGamma/>
                        </a:schemeClr>
                      </a:gs>
                    </a:gsLst>
                    <a:lin ang="0" scaled="1"/>
                  </a:gradFill>
                  <a:ln w="9525">
                    <a:solidFill>
                      <a:srgbClr val="FFFF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4718" name="AutoShape 142"/>
                  <p:cNvSpPr>
                    <a:spLocks noChangeAspect="1" noChangeArrowheads="1"/>
                  </p:cNvSpPr>
                  <p:nvPr/>
                </p:nvSpPr>
                <p:spPr bwMode="auto">
                  <a:xfrm rot="5400000" flipH="1">
                    <a:off x="1215" y="739"/>
                    <a:ext cx="254" cy="289"/>
                  </a:xfrm>
                  <a:prstGeom prst="parallelogram">
                    <a:avLst>
                      <a:gd name="adj" fmla="val 67500"/>
                    </a:avLst>
                  </a:prstGeom>
                  <a:gradFill rotWithShape="0">
                    <a:gsLst>
                      <a:gs pos="0">
                        <a:schemeClr val="tx1"/>
                      </a:gs>
                      <a:gs pos="50000">
                        <a:schemeClr val="accent1"/>
                      </a:gs>
                      <a:gs pos="100000">
                        <a:schemeClr val="tx1"/>
                      </a:gs>
                    </a:gsLst>
                    <a:lin ang="0" scaled="1"/>
                  </a:gradFill>
                  <a:ln w="9525">
                    <a:solidFill>
                      <a:srgbClr val="FFFF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4719" name="AutoShape 143"/>
                  <p:cNvSpPr>
                    <a:spLocks noChangeAspect="1" noChangeArrowheads="1"/>
                  </p:cNvSpPr>
                  <p:nvPr/>
                </p:nvSpPr>
                <p:spPr bwMode="auto">
                  <a:xfrm rot="5400000" flipH="1">
                    <a:off x="1215" y="848"/>
                    <a:ext cx="254" cy="289"/>
                  </a:xfrm>
                  <a:prstGeom prst="parallelogram">
                    <a:avLst>
                      <a:gd name="adj" fmla="val 67500"/>
                    </a:avLst>
                  </a:prstGeom>
                  <a:gradFill rotWithShape="0">
                    <a:gsLst>
                      <a:gs pos="0">
                        <a:schemeClr val="tx1"/>
                      </a:gs>
                      <a:gs pos="50000">
                        <a:schemeClr val="accent1"/>
                      </a:gs>
                      <a:gs pos="100000">
                        <a:schemeClr val="tx1"/>
                      </a:gs>
                    </a:gsLst>
                    <a:lin ang="0" scaled="1"/>
                  </a:gradFill>
                  <a:ln w="9525">
                    <a:solidFill>
                      <a:srgbClr val="FFFF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grpSp>
            <p:sp>
              <p:nvSpPr>
                <p:cNvPr id="37925" name="WordArt 144"/>
                <p:cNvSpPr>
                  <a:spLocks noChangeArrowheads="1" noChangeShapeType="1" noTextEdit="1"/>
                </p:cNvSpPr>
                <p:nvPr/>
              </p:nvSpPr>
              <p:spPr bwMode="auto">
                <a:xfrm>
                  <a:off x="1403" y="3385"/>
                  <a:ext cx="85" cy="263"/>
                </a:xfrm>
                <a:prstGeom prst="rect">
                  <a:avLst/>
                </a:prstGeom>
              </p:spPr>
              <p:txBody>
                <a:bodyPr wrap="none" fromWordArt="1">
                  <a:prstTxWarp prst="textDeflate">
                    <a:avLst>
                      <a:gd name="adj" fmla="val 26227"/>
                    </a:avLst>
                  </a:prstTxWarp>
                </a:bodyPr>
                <a:lstStyle/>
                <a:p>
                  <a:pPr algn="ctr"/>
                  <a:r>
                    <a:rPr lang="en-US" sz="3600" kern="10">
                      <a:ln w="9525">
                        <a:solidFill>
                          <a:srgbClr val="000000"/>
                        </a:solidFill>
                        <a:round/>
                        <a:headEnd/>
                        <a:tailEnd/>
                      </a:ln>
                      <a:solidFill>
                        <a:srgbClr val="000000"/>
                      </a:solidFill>
                      <a:latin typeface="Impact" panose="020B0806030902050204" pitchFamily="34" charset="0"/>
                    </a:rPr>
                    <a:t>Y</a:t>
                  </a:r>
                </a:p>
              </p:txBody>
            </p:sp>
          </p:grpSp>
          <p:grpSp>
            <p:nvGrpSpPr>
              <p:cNvPr id="37920" name="Group 145"/>
              <p:cNvGrpSpPr>
                <a:grpSpLocks noChangeAspect="1"/>
              </p:cNvGrpSpPr>
              <p:nvPr/>
            </p:nvGrpSpPr>
            <p:grpSpPr bwMode="auto">
              <a:xfrm rot="10800000">
                <a:off x="3216" y="3565"/>
                <a:ext cx="108" cy="133"/>
                <a:chOff x="1224" y="2592"/>
                <a:chExt cx="240" cy="296"/>
              </a:xfrm>
            </p:grpSpPr>
            <p:sp>
              <p:nvSpPr>
                <p:cNvPr id="37922" name="AutoShape 146"/>
                <p:cNvSpPr>
                  <a:spLocks noChangeAspect="1" noChangeArrowheads="1"/>
                </p:cNvSpPr>
                <p:nvPr/>
              </p:nvSpPr>
              <p:spPr bwMode="auto">
                <a:xfrm rot="5400000">
                  <a:off x="1248" y="2672"/>
                  <a:ext cx="192" cy="240"/>
                </a:xfrm>
                <a:prstGeom prst="moon">
                  <a:avLst>
                    <a:gd name="adj" fmla="val 50000"/>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endParaRPr lang="en-US" altLang="en-US" sz="1800"/>
                </a:p>
              </p:txBody>
            </p:sp>
            <p:sp>
              <p:nvSpPr>
                <p:cNvPr id="37923" name="AutoShape 147"/>
                <p:cNvSpPr>
                  <a:spLocks noChangeAspect="1" noChangeArrowheads="1"/>
                </p:cNvSpPr>
                <p:nvPr/>
              </p:nvSpPr>
              <p:spPr bwMode="auto">
                <a:xfrm>
                  <a:off x="1296" y="2592"/>
                  <a:ext cx="96" cy="96"/>
                </a:xfrm>
                <a:prstGeom prst="octagon">
                  <a:avLst>
                    <a:gd name="adj" fmla="val 29287"/>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endParaRPr lang="en-US" altLang="en-US" sz="1800"/>
                </a:p>
              </p:txBody>
            </p:sp>
          </p:grpSp>
          <p:sp>
            <p:nvSpPr>
              <p:cNvPr id="37921" name="AutoShape 148"/>
              <p:cNvSpPr>
                <a:spLocks noChangeArrowheads="1"/>
              </p:cNvSpPr>
              <p:nvPr/>
            </p:nvSpPr>
            <p:spPr bwMode="auto">
              <a:xfrm>
                <a:off x="3162" y="3265"/>
                <a:ext cx="144" cy="288"/>
              </a:xfrm>
              <a:prstGeom prst="curvedDownArrow">
                <a:avLst>
                  <a:gd name="adj1" fmla="val 20000"/>
                  <a:gd name="adj2" fmla="val 40000"/>
                  <a:gd name="adj3" fmla="val 66667"/>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endParaRPr lang="en-US" altLang="en-US" sz="1800"/>
              </a:p>
            </p:txBody>
          </p:sp>
        </p:grpSp>
      </p:grpSp>
      <p:sp>
        <p:nvSpPr>
          <p:cNvPr id="37901" name="Line 149"/>
          <p:cNvSpPr>
            <a:spLocks noChangeShapeType="1"/>
          </p:cNvSpPr>
          <p:nvPr/>
        </p:nvSpPr>
        <p:spPr bwMode="auto">
          <a:xfrm flipV="1">
            <a:off x="2773363" y="3175000"/>
            <a:ext cx="522287" cy="13128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02" name="Line 150"/>
          <p:cNvSpPr>
            <a:spLocks noChangeShapeType="1"/>
          </p:cNvSpPr>
          <p:nvPr/>
        </p:nvSpPr>
        <p:spPr bwMode="auto">
          <a:xfrm rot="-262998">
            <a:off x="2879725" y="4716463"/>
            <a:ext cx="1397000" cy="4921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03" name="Line 151"/>
          <p:cNvSpPr>
            <a:spLocks noChangeShapeType="1"/>
          </p:cNvSpPr>
          <p:nvPr/>
        </p:nvSpPr>
        <p:spPr bwMode="auto">
          <a:xfrm>
            <a:off x="5130800" y="4159250"/>
            <a:ext cx="1239838" cy="0"/>
          </a:xfrm>
          <a:prstGeom prst="line">
            <a:avLst/>
          </a:prstGeom>
          <a:noFill/>
          <a:ln w="2857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04" name="Text Box 152"/>
          <p:cNvSpPr txBox="1">
            <a:spLocks noChangeArrowheads="1"/>
          </p:cNvSpPr>
          <p:nvPr/>
        </p:nvSpPr>
        <p:spPr bwMode="auto">
          <a:xfrm>
            <a:off x="4860925" y="3910013"/>
            <a:ext cx="1668463" cy="50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6454" tIns="43227" rIns="86454" bIns="43227">
            <a:spAutoFit/>
          </a:bodyPr>
          <a:lstStyle>
            <a:lvl1pPr defTabSz="865188">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defTabSz="865188">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defTabSz="865188">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defTabSz="865188">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defTabSz="865188">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8651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8651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8651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8651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50000"/>
              </a:spcBef>
              <a:buFontTx/>
              <a:buNone/>
            </a:pPr>
            <a:r>
              <a:rPr lang="en-US" altLang="en-US" sz="1100" b="1">
                <a:latin typeface="Arial" panose="020B0604020202020204" pitchFamily="34" charset="0"/>
                <a:ea typeface="ヒラギノ角ゴ Pro W3"/>
                <a:cs typeface="Arial" panose="020B0604020202020204" pitchFamily="34" charset="0"/>
              </a:rPr>
              <a:t>Cell free expression of </a:t>
            </a:r>
          </a:p>
          <a:p>
            <a:pPr algn="ctr" eaLnBrk="1" hangingPunct="1">
              <a:spcBef>
                <a:spcPct val="50000"/>
              </a:spcBef>
              <a:buFontTx/>
              <a:buNone/>
            </a:pPr>
            <a:r>
              <a:rPr lang="en-US" altLang="en-US" sz="1100" b="1">
                <a:latin typeface="Arial" panose="020B0604020202020204" pitchFamily="34" charset="0"/>
                <a:ea typeface="ヒラギノ角ゴ Pro W3"/>
                <a:cs typeface="Arial" panose="020B0604020202020204" pitchFamily="34" charset="0"/>
              </a:rPr>
              <a:t>target protein</a:t>
            </a:r>
          </a:p>
        </p:txBody>
      </p:sp>
      <p:sp>
        <p:nvSpPr>
          <p:cNvPr id="37905" name="Text Box 153"/>
          <p:cNvSpPr txBox="1">
            <a:spLocks noChangeArrowheads="1"/>
          </p:cNvSpPr>
          <p:nvPr/>
        </p:nvSpPr>
        <p:spPr bwMode="auto">
          <a:xfrm>
            <a:off x="2978150" y="2149475"/>
            <a:ext cx="1593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800"/>
              <a:t>1. Print genes</a:t>
            </a:r>
          </a:p>
        </p:txBody>
      </p:sp>
      <p:sp>
        <p:nvSpPr>
          <p:cNvPr id="37906" name="Text Box 154"/>
          <p:cNvSpPr txBox="1">
            <a:spLocks noChangeArrowheads="1"/>
          </p:cNvSpPr>
          <p:nvPr/>
        </p:nvSpPr>
        <p:spPr bwMode="auto">
          <a:xfrm>
            <a:off x="5327650" y="2133600"/>
            <a:ext cx="2971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1800"/>
              <a:t>2. Express </a:t>
            </a:r>
            <a:r>
              <a:rPr lang="en-US" altLang="en-US" sz="1800" i="1"/>
              <a:t>in situ</a:t>
            </a:r>
            <a:r>
              <a:rPr lang="en-US" altLang="en-US" sz="1800"/>
              <a:t> &amp; capture proteins</a:t>
            </a:r>
            <a:endParaRPr lang="en-US" altLang="en-US" sz="1800" i="1"/>
          </a:p>
        </p:txBody>
      </p:sp>
      <p:pic>
        <p:nvPicPr>
          <p:cNvPr id="37907" name="Picture 155" descr="bs00175_"/>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67200" y="5426075"/>
            <a:ext cx="1143000" cy="94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8" name="Picture 156" descr="pe01534_"/>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315200" y="5273675"/>
            <a:ext cx="8683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9" name="AutoShape 157"/>
          <p:cNvSpPr>
            <a:spLocks noChangeArrowheads="1"/>
          </p:cNvSpPr>
          <p:nvPr/>
        </p:nvSpPr>
        <p:spPr bwMode="auto">
          <a:xfrm>
            <a:off x="685800" y="2438400"/>
            <a:ext cx="1371600" cy="3276600"/>
          </a:xfrm>
          <a:prstGeom prst="rtTriangle">
            <a:avLst/>
          </a:prstGeom>
          <a:solidFill>
            <a:schemeClr val="bg2"/>
          </a:solidFill>
          <a:ln>
            <a:noFill/>
          </a:ln>
          <a:effectLs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endParaRPr lang="en-US" altLang="en-US" sz="1800"/>
          </a:p>
        </p:txBody>
      </p:sp>
      <p:sp>
        <p:nvSpPr>
          <p:cNvPr id="37910" name="AutoShape 159"/>
          <p:cNvSpPr>
            <a:spLocks noChangeArrowheads="1"/>
          </p:cNvSpPr>
          <p:nvPr/>
        </p:nvSpPr>
        <p:spPr bwMode="auto">
          <a:xfrm rot="2788778">
            <a:off x="635000" y="2274888"/>
            <a:ext cx="457200" cy="609600"/>
          </a:xfrm>
          <a:prstGeom prst="moon">
            <a:avLst>
              <a:gd name="adj" fmla="val 50000"/>
            </a:avLst>
          </a:prstGeom>
          <a:solidFill>
            <a:schemeClr val="bg2"/>
          </a:solidFill>
          <a:ln>
            <a:noFill/>
          </a:ln>
          <a:effectLs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endParaRPr lang="en-US" altLang="en-US" sz="1800"/>
          </a:p>
        </p:txBody>
      </p:sp>
      <p:sp>
        <p:nvSpPr>
          <p:cNvPr id="37911" name="AutoShape 160"/>
          <p:cNvSpPr>
            <a:spLocks noChangeArrowheads="1"/>
          </p:cNvSpPr>
          <p:nvPr/>
        </p:nvSpPr>
        <p:spPr bwMode="auto">
          <a:xfrm rot="-4328465">
            <a:off x="2052638" y="4899025"/>
            <a:ext cx="457200" cy="1371600"/>
          </a:xfrm>
          <a:prstGeom prst="moon">
            <a:avLst>
              <a:gd name="adj" fmla="val 50000"/>
            </a:avLst>
          </a:prstGeom>
          <a:solidFill>
            <a:schemeClr val="bg2"/>
          </a:solidFill>
          <a:ln>
            <a:noFill/>
          </a:ln>
          <a:effectLs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endParaRPr lang="en-US" altLang="en-US" sz="1800"/>
          </a:p>
        </p:txBody>
      </p:sp>
      <p:sp>
        <p:nvSpPr>
          <p:cNvPr id="37912" name="AutoShape 161"/>
          <p:cNvSpPr>
            <a:spLocks noChangeArrowheads="1"/>
          </p:cNvSpPr>
          <p:nvPr/>
        </p:nvSpPr>
        <p:spPr bwMode="auto">
          <a:xfrm rot="-6858741">
            <a:off x="2971800" y="4800600"/>
            <a:ext cx="457200" cy="1371600"/>
          </a:xfrm>
          <a:prstGeom prst="moon">
            <a:avLst>
              <a:gd name="adj" fmla="val 50000"/>
            </a:avLst>
          </a:prstGeom>
          <a:solidFill>
            <a:schemeClr val="bg2"/>
          </a:solidFill>
          <a:ln>
            <a:noFill/>
          </a:ln>
          <a:effectLs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endParaRPr lang="en-US" altLang="en-US" sz="1800"/>
          </a:p>
        </p:txBody>
      </p:sp>
      <p:sp>
        <p:nvSpPr>
          <p:cNvPr id="37913" name="AutoShape 162"/>
          <p:cNvSpPr>
            <a:spLocks noChangeArrowheads="1"/>
          </p:cNvSpPr>
          <p:nvPr/>
        </p:nvSpPr>
        <p:spPr bwMode="auto">
          <a:xfrm rot="7150746">
            <a:off x="1778000" y="2012950"/>
            <a:ext cx="457200" cy="990600"/>
          </a:xfrm>
          <a:prstGeom prst="moon">
            <a:avLst>
              <a:gd name="adj" fmla="val 50000"/>
            </a:avLst>
          </a:prstGeom>
          <a:solidFill>
            <a:schemeClr val="bg2"/>
          </a:solidFill>
          <a:ln>
            <a:noFill/>
          </a:ln>
          <a:effectLs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endParaRPr lang="en-US" altLang="en-US" sz="1800"/>
          </a:p>
        </p:txBody>
      </p:sp>
      <p:sp>
        <p:nvSpPr>
          <p:cNvPr id="37914" name="Rectangle 163"/>
          <p:cNvSpPr>
            <a:spLocks noChangeArrowheads="1"/>
          </p:cNvSpPr>
          <p:nvPr/>
        </p:nvSpPr>
        <p:spPr bwMode="auto">
          <a:xfrm>
            <a:off x="533400" y="2286000"/>
            <a:ext cx="1752600" cy="228600"/>
          </a:xfrm>
          <a:prstGeom prst="rect">
            <a:avLst/>
          </a:prstGeom>
          <a:solidFill>
            <a:schemeClr val="bg2"/>
          </a:solidFill>
          <a:ln>
            <a:noFill/>
          </a:ln>
          <a:effectLs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endParaRPr lang="en-US" altLang="en-US" sz="1800"/>
          </a:p>
        </p:txBody>
      </p:sp>
      <p:sp>
        <p:nvSpPr>
          <p:cNvPr id="37915" name="Rectangle 164"/>
          <p:cNvSpPr>
            <a:spLocks noChangeArrowheads="1"/>
          </p:cNvSpPr>
          <p:nvPr/>
        </p:nvSpPr>
        <p:spPr bwMode="auto">
          <a:xfrm>
            <a:off x="1752600" y="5486400"/>
            <a:ext cx="1752600" cy="228600"/>
          </a:xfrm>
          <a:prstGeom prst="rect">
            <a:avLst/>
          </a:prstGeom>
          <a:solidFill>
            <a:schemeClr val="bg2"/>
          </a:solidFill>
          <a:ln>
            <a:noFill/>
          </a:ln>
          <a:effectLs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endParaRPr lang="en-US" altLang="en-US" sz="1800"/>
          </a:p>
        </p:txBody>
      </p:sp>
      <p:sp>
        <p:nvSpPr>
          <p:cNvPr id="2" name="TextBox 1"/>
          <p:cNvSpPr txBox="1"/>
          <p:nvPr/>
        </p:nvSpPr>
        <p:spPr>
          <a:xfrm>
            <a:off x="70250" y="6300271"/>
            <a:ext cx="3565400" cy="369332"/>
          </a:xfrm>
          <a:prstGeom prst="rect">
            <a:avLst/>
          </a:prstGeom>
          <a:noFill/>
        </p:spPr>
        <p:txBody>
          <a:bodyPr wrap="none" rtlCol="0">
            <a:spAutoFit/>
          </a:bodyPr>
          <a:lstStyle/>
          <a:p>
            <a:r>
              <a:rPr lang="fr-FR"/>
              <a:t>Science. 2004 Jul 2;305(5680):86-90</a:t>
            </a:r>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3" descr="gst 38h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2813" y="2165350"/>
            <a:ext cx="1579562" cy="312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ext Box 4"/>
          <p:cNvSpPr txBox="1">
            <a:spLocks noChangeArrowheads="1"/>
          </p:cNvSpPr>
          <p:nvPr/>
        </p:nvSpPr>
        <p:spPr bwMode="auto">
          <a:xfrm>
            <a:off x="2424113" y="2397125"/>
            <a:ext cx="927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spcBef>
                <a:spcPct val="50000"/>
              </a:spcBef>
              <a:buFontTx/>
              <a:buNone/>
            </a:pPr>
            <a:r>
              <a:rPr lang="en-US" altLang="en-US" sz="1800" b="1">
                <a:latin typeface="Trebuchet MS" pitchFamily="34" charset="0"/>
              </a:rPr>
              <a:t>CDT1</a:t>
            </a:r>
          </a:p>
        </p:txBody>
      </p:sp>
      <p:sp>
        <p:nvSpPr>
          <p:cNvPr id="38916" name="Text Box 5"/>
          <p:cNvSpPr txBox="1">
            <a:spLocks noChangeArrowheads="1"/>
          </p:cNvSpPr>
          <p:nvPr/>
        </p:nvSpPr>
        <p:spPr bwMode="auto">
          <a:xfrm>
            <a:off x="63500" y="2338388"/>
            <a:ext cx="927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r">
              <a:spcBef>
                <a:spcPct val="50000"/>
              </a:spcBef>
              <a:buFontTx/>
              <a:buNone/>
            </a:pPr>
            <a:r>
              <a:rPr lang="en-US" altLang="en-US" sz="2000" b="1">
                <a:latin typeface="Trebuchet MS" pitchFamily="34" charset="0"/>
              </a:rPr>
              <a:t>Cdk2</a:t>
            </a:r>
          </a:p>
        </p:txBody>
      </p:sp>
      <p:sp>
        <p:nvSpPr>
          <p:cNvPr id="38917" name="Text Box 6"/>
          <p:cNvSpPr txBox="1">
            <a:spLocks noChangeArrowheads="1"/>
          </p:cNvSpPr>
          <p:nvPr/>
        </p:nvSpPr>
        <p:spPr bwMode="auto">
          <a:xfrm>
            <a:off x="2438400" y="4830763"/>
            <a:ext cx="927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spcBef>
                <a:spcPct val="50000"/>
              </a:spcBef>
              <a:buFontTx/>
              <a:buNone/>
            </a:pPr>
            <a:r>
              <a:rPr lang="en-US" altLang="en-US" sz="1800" b="1">
                <a:latin typeface="Trebuchet MS" pitchFamily="34" charset="0"/>
              </a:rPr>
              <a:t>CycD1</a:t>
            </a:r>
          </a:p>
        </p:txBody>
      </p:sp>
      <p:sp>
        <p:nvSpPr>
          <p:cNvPr id="38918" name="Text Box 7"/>
          <p:cNvSpPr txBox="1">
            <a:spLocks noChangeArrowheads="1"/>
          </p:cNvSpPr>
          <p:nvPr/>
        </p:nvSpPr>
        <p:spPr bwMode="auto">
          <a:xfrm>
            <a:off x="63500" y="3182938"/>
            <a:ext cx="927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r">
              <a:spcBef>
                <a:spcPct val="50000"/>
              </a:spcBef>
              <a:buFontTx/>
              <a:buNone/>
            </a:pPr>
            <a:r>
              <a:rPr lang="en-US" altLang="en-US" sz="2000" b="1">
                <a:latin typeface="Trebuchet MS" pitchFamily="34" charset="0"/>
              </a:rPr>
              <a:t>Fos</a:t>
            </a:r>
          </a:p>
        </p:txBody>
      </p:sp>
      <p:sp>
        <p:nvSpPr>
          <p:cNvPr id="38919" name="Text Box 8"/>
          <p:cNvSpPr txBox="1">
            <a:spLocks noChangeArrowheads="1"/>
          </p:cNvSpPr>
          <p:nvPr/>
        </p:nvSpPr>
        <p:spPr bwMode="auto">
          <a:xfrm>
            <a:off x="63500" y="3979863"/>
            <a:ext cx="927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r">
              <a:spcBef>
                <a:spcPct val="50000"/>
              </a:spcBef>
              <a:buFontTx/>
              <a:buNone/>
            </a:pPr>
            <a:r>
              <a:rPr lang="en-US" altLang="en-US" sz="2000" b="1">
                <a:latin typeface="Trebuchet MS" pitchFamily="34" charset="0"/>
              </a:rPr>
              <a:t>Cdk6</a:t>
            </a:r>
          </a:p>
        </p:txBody>
      </p:sp>
      <p:sp>
        <p:nvSpPr>
          <p:cNvPr id="38920" name="Text Box 9"/>
          <p:cNvSpPr txBox="1">
            <a:spLocks noChangeArrowheads="1"/>
          </p:cNvSpPr>
          <p:nvPr/>
        </p:nvSpPr>
        <p:spPr bwMode="auto">
          <a:xfrm>
            <a:off x="2424113" y="3208338"/>
            <a:ext cx="927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spcBef>
                <a:spcPct val="50000"/>
              </a:spcBef>
              <a:buFontTx/>
              <a:buNone/>
            </a:pPr>
            <a:r>
              <a:rPr lang="en-US" altLang="en-US" sz="1800" b="1">
                <a:latin typeface="Trebuchet MS" pitchFamily="34" charset="0"/>
              </a:rPr>
              <a:t>Cdk4</a:t>
            </a:r>
          </a:p>
        </p:txBody>
      </p:sp>
      <p:sp>
        <p:nvSpPr>
          <p:cNvPr id="38921" name="Text Box 10"/>
          <p:cNvSpPr txBox="1">
            <a:spLocks noChangeArrowheads="1"/>
          </p:cNvSpPr>
          <p:nvPr/>
        </p:nvSpPr>
        <p:spPr bwMode="auto">
          <a:xfrm>
            <a:off x="2416175" y="4019550"/>
            <a:ext cx="927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spcBef>
                <a:spcPct val="50000"/>
              </a:spcBef>
              <a:buFontTx/>
              <a:buNone/>
            </a:pPr>
            <a:r>
              <a:rPr lang="en-US" altLang="en-US" sz="1800" b="1">
                <a:latin typeface="Trebuchet MS" pitchFamily="34" charset="0"/>
              </a:rPr>
              <a:t>Jun</a:t>
            </a:r>
          </a:p>
        </p:txBody>
      </p:sp>
      <p:sp>
        <p:nvSpPr>
          <p:cNvPr id="38922" name="Text Box 11"/>
          <p:cNvSpPr txBox="1">
            <a:spLocks noChangeArrowheads="1"/>
          </p:cNvSpPr>
          <p:nvPr/>
        </p:nvSpPr>
        <p:spPr bwMode="auto">
          <a:xfrm>
            <a:off x="63500" y="4725988"/>
            <a:ext cx="927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r">
              <a:spcBef>
                <a:spcPct val="50000"/>
              </a:spcBef>
              <a:buFontTx/>
              <a:buNone/>
            </a:pPr>
            <a:r>
              <a:rPr lang="en-US" altLang="en-US" sz="2000" b="1">
                <a:latin typeface="Trebuchet MS" pitchFamily="34" charset="0"/>
              </a:rPr>
              <a:t>p21</a:t>
            </a:r>
          </a:p>
        </p:txBody>
      </p:sp>
      <p:sp>
        <p:nvSpPr>
          <p:cNvPr id="38923" name="Text Box 12"/>
          <p:cNvSpPr txBox="1">
            <a:spLocks noChangeArrowheads="1"/>
          </p:cNvSpPr>
          <p:nvPr/>
        </p:nvSpPr>
        <p:spPr bwMode="auto">
          <a:xfrm>
            <a:off x="381000" y="1581150"/>
            <a:ext cx="2667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a:spcBef>
                <a:spcPct val="0"/>
              </a:spcBef>
              <a:buFontTx/>
              <a:buNone/>
            </a:pPr>
            <a:r>
              <a:rPr lang="en-US" altLang="en-US" sz="1800" b="1">
                <a:latin typeface="Trebuchet MS" pitchFamily="34" charset="0"/>
              </a:rPr>
              <a:t>Protein Expression</a:t>
            </a:r>
          </a:p>
          <a:p>
            <a:pPr algn="ctr">
              <a:spcBef>
                <a:spcPct val="0"/>
              </a:spcBef>
              <a:buFontTx/>
              <a:buNone/>
            </a:pPr>
            <a:r>
              <a:rPr lang="en-US" altLang="en-US" sz="1800" b="1">
                <a:latin typeface="Trebuchet MS" pitchFamily="34" charset="0"/>
              </a:rPr>
              <a:t>Anti-GST </a:t>
            </a:r>
          </a:p>
        </p:txBody>
      </p:sp>
      <p:grpSp>
        <p:nvGrpSpPr>
          <p:cNvPr id="2" name="Group 13"/>
          <p:cNvGrpSpPr>
            <a:grpSpLocks/>
          </p:cNvGrpSpPr>
          <p:nvPr/>
        </p:nvGrpSpPr>
        <p:grpSpPr bwMode="auto">
          <a:xfrm>
            <a:off x="2819400" y="1828800"/>
            <a:ext cx="2438400" cy="3465513"/>
            <a:chOff x="1728" y="1152"/>
            <a:chExt cx="1536" cy="2183"/>
          </a:xfrm>
        </p:grpSpPr>
        <p:pic>
          <p:nvPicPr>
            <p:cNvPr id="38928" name="Picture 14" descr="P21 HD60"/>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61" y="1363"/>
              <a:ext cx="1003" cy="1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9" name="Text Box 15"/>
            <p:cNvSpPr txBox="1">
              <a:spLocks noChangeArrowheads="1"/>
            </p:cNvSpPr>
            <p:nvPr/>
          </p:nvSpPr>
          <p:spPr bwMode="auto">
            <a:xfrm>
              <a:off x="1728" y="3043"/>
              <a:ext cx="584"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r">
                <a:spcBef>
                  <a:spcPct val="50000"/>
                </a:spcBef>
                <a:buFontTx/>
                <a:buNone/>
              </a:pPr>
              <a:r>
                <a:rPr lang="en-US" altLang="en-US" sz="1800" b="1">
                  <a:latin typeface="Trebuchet MS" pitchFamily="34" charset="0"/>
                </a:rPr>
                <a:t>p21</a:t>
              </a:r>
              <a:endParaRPr lang="en-US" altLang="en-US" sz="2000" b="1">
                <a:latin typeface="Trebuchet MS" pitchFamily="34" charset="0"/>
              </a:endParaRPr>
            </a:p>
          </p:txBody>
        </p:sp>
        <p:sp>
          <p:nvSpPr>
            <p:cNvPr id="38930" name="Text Box 16"/>
            <p:cNvSpPr txBox="1">
              <a:spLocks noChangeArrowheads="1"/>
            </p:cNvSpPr>
            <p:nvPr/>
          </p:nvSpPr>
          <p:spPr bwMode="auto">
            <a:xfrm>
              <a:off x="2302" y="1152"/>
              <a:ext cx="876"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a:spcBef>
                  <a:spcPct val="50000"/>
                </a:spcBef>
                <a:buFontTx/>
                <a:buNone/>
              </a:pPr>
              <a:r>
                <a:rPr lang="en-US" altLang="en-US" sz="2000" b="1">
                  <a:latin typeface="Trebuchet MS" pitchFamily="34" charset="0"/>
                </a:rPr>
                <a:t>Anti-p21</a:t>
              </a:r>
            </a:p>
          </p:txBody>
        </p:sp>
      </p:grpSp>
      <p:sp>
        <p:nvSpPr>
          <p:cNvPr id="66577" name="Rectangle 17"/>
          <p:cNvSpPr>
            <a:spLocks noChangeArrowheads="1"/>
          </p:cNvSpPr>
          <p:nvPr/>
        </p:nvSpPr>
        <p:spPr bwMode="auto">
          <a:xfrm>
            <a:off x="5322888" y="1852507"/>
            <a:ext cx="3821112" cy="375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lstStyle>
            <a:lvl1pPr marL="342900" indent="-34290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nSpc>
                <a:spcPct val="90000"/>
              </a:lnSpc>
              <a:spcBef>
                <a:spcPct val="40000"/>
              </a:spcBef>
              <a:buFontTx/>
              <a:buNone/>
            </a:pPr>
            <a:r>
              <a:rPr lang="en-US" altLang="en-US" sz="2000" dirty="0">
                <a:latin typeface="Trebuchet MS" pitchFamily="34" charset="0"/>
              </a:rPr>
              <a:t>Advantages:</a:t>
            </a:r>
          </a:p>
          <a:p>
            <a:pPr>
              <a:lnSpc>
                <a:spcPct val="90000"/>
              </a:lnSpc>
              <a:spcBef>
                <a:spcPct val="40000"/>
              </a:spcBef>
              <a:buFontTx/>
              <a:buChar char="•"/>
            </a:pPr>
            <a:r>
              <a:rPr lang="en-US" altLang="en-US" sz="1800" dirty="0">
                <a:latin typeface="Trebuchet MS" pitchFamily="34" charset="0"/>
              </a:rPr>
              <a:t>No need to express and purify protein separately</a:t>
            </a:r>
          </a:p>
          <a:p>
            <a:pPr>
              <a:lnSpc>
                <a:spcPct val="90000"/>
              </a:lnSpc>
              <a:spcBef>
                <a:spcPct val="40000"/>
              </a:spcBef>
              <a:buFontTx/>
              <a:buChar char="•"/>
            </a:pPr>
            <a:r>
              <a:rPr lang="en-US" altLang="en-US" sz="1800" dirty="0" smtClean="0">
                <a:latin typeface="Trebuchet MS" pitchFamily="34" charset="0"/>
              </a:rPr>
              <a:t>Highly consistent protein </a:t>
            </a:r>
            <a:r>
              <a:rPr lang="en-US" altLang="en-US" sz="1800" dirty="0">
                <a:latin typeface="Trebuchet MS" pitchFamily="34" charset="0"/>
              </a:rPr>
              <a:t>levels</a:t>
            </a:r>
            <a:r>
              <a:rPr lang="en-US" altLang="en-US" sz="1600" dirty="0">
                <a:latin typeface="Trebuchet MS" pitchFamily="34" charset="0"/>
              </a:rPr>
              <a:t>        </a:t>
            </a:r>
          </a:p>
          <a:p>
            <a:pPr>
              <a:lnSpc>
                <a:spcPct val="90000"/>
              </a:lnSpc>
              <a:spcBef>
                <a:spcPct val="40000"/>
              </a:spcBef>
              <a:buFontTx/>
              <a:buChar char="•"/>
            </a:pPr>
            <a:r>
              <a:rPr lang="en-US" altLang="en-US" sz="1800" dirty="0">
                <a:latin typeface="Trebuchet MS" pitchFamily="34" charset="0"/>
              </a:rPr>
              <a:t>H</a:t>
            </a:r>
            <a:r>
              <a:rPr lang="en-US" altLang="en-US" sz="1800" dirty="0" smtClean="0">
                <a:latin typeface="Trebuchet MS" pitchFamily="34" charset="0"/>
              </a:rPr>
              <a:t>uman milieu </a:t>
            </a:r>
            <a:r>
              <a:rPr lang="en-US" altLang="en-US" sz="1800" dirty="0">
                <a:latin typeface="Trebuchet MS" pitchFamily="34" charset="0"/>
                <a:sym typeface="Wingdings" pitchFamily="2" charset="2"/>
              </a:rPr>
              <a:t> natural folding</a:t>
            </a:r>
            <a:endParaRPr lang="en-US" altLang="en-US" sz="1800" dirty="0">
              <a:latin typeface="Trebuchet MS" pitchFamily="34" charset="0"/>
            </a:endParaRPr>
          </a:p>
          <a:p>
            <a:pPr>
              <a:lnSpc>
                <a:spcPct val="90000"/>
              </a:lnSpc>
              <a:spcBef>
                <a:spcPct val="40000"/>
              </a:spcBef>
              <a:buFontTx/>
              <a:buChar char="•"/>
            </a:pPr>
            <a:r>
              <a:rPr lang="en-US" altLang="en-US" sz="1800" dirty="0">
                <a:latin typeface="Trebuchet MS" pitchFamily="34" charset="0"/>
              </a:rPr>
              <a:t>Proteins </a:t>
            </a:r>
            <a:r>
              <a:rPr lang="en-US" altLang="en-US" sz="1800" dirty="0" smtClean="0">
                <a:latin typeface="Trebuchet MS" pitchFamily="34" charset="0"/>
              </a:rPr>
              <a:t>just-in-time </a:t>
            </a:r>
            <a:r>
              <a:rPr lang="en-US" altLang="en-US" sz="1800" dirty="0" smtClean="0">
                <a:latin typeface="Trebuchet MS" pitchFamily="34" charset="0"/>
                <a:sym typeface="Wingdings" pitchFamily="2" charset="2"/>
              </a:rPr>
              <a:t> </a:t>
            </a:r>
            <a:r>
              <a:rPr lang="en-US" altLang="en-US" sz="1800" dirty="0">
                <a:latin typeface="Trebuchet MS" pitchFamily="34" charset="0"/>
                <a:sym typeface="Wingdings" pitchFamily="2" charset="2"/>
              </a:rPr>
              <a:t>shelf life not an issue</a:t>
            </a:r>
            <a:endParaRPr lang="en-US" altLang="en-US" sz="1800" dirty="0">
              <a:latin typeface="Trebuchet MS" pitchFamily="34" charset="0"/>
            </a:endParaRPr>
          </a:p>
          <a:p>
            <a:pPr>
              <a:lnSpc>
                <a:spcPct val="90000"/>
              </a:lnSpc>
              <a:spcBef>
                <a:spcPct val="40000"/>
              </a:spcBef>
              <a:buFontTx/>
              <a:buChar char="•"/>
            </a:pPr>
            <a:r>
              <a:rPr lang="en-US" altLang="en-US" sz="1800" dirty="0">
                <a:latin typeface="Trebuchet MS" pitchFamily="34" charset="0"/>
              </a:rPr>
              <a:t>Access to all cloned </a:t>
            </a:r>
            <a:r>
              <a:rPr lang="en-US" altLang="en-US" sz="1800" dirty="0" err="1">
                <a:latin typeface="Trebuchet MS" pitchFamily="34" charset="0"/>
              </a:rPr>
              <a:t>cDNAs</a:t>
            </a:r>
            <a:endParaRPr lang="en-US" altLang="en-US" sz="1800" dirty="0">
              <a:latin typeface="Trebuchet MS" pitchFamily="34" charset="0"/>
            </a:endParaRPr>
          </a:p>
          <a:p>
            <a:pPr>
              <a:lnSpc>
                <a:spcPct val="90000"/>
              </a:lnSpc>
              <a:spcBef>
                <a:spcPct val="40000"/>
              </a:spcBef>
              <a:buFontTx/>
              <a:buChar char="•"/>
            </a:pPr>
            <a:r>
              <a:rPr lang="en-US" altLang="en-US" sz="1800" dirty="0" smtClean="0">
                <a:latin typeface="Trebuchet MS" pitchFamily="34" charset="0"/>
              </a:rPr>
              <a:t>Easy to produce custom arrays</a:t>
            </a:r>
            <a:endParaRPr lang="en-US" altLang="en-US" sz="1800" dirty="0">
              <a:latin typeface="Trebuchet MS" pitchFamily="34" charset="0"/>
            </a:endParaRPr>
          </a:p>
          <a:p>
            <a:pPr>
              <a:lnSpc>
                <a:spcPct val="90000"/>
              </a:lnSpc>
              <a:spcBef>
                <a:spcPct val="40000"/>
              </a:spcBef>
              <a:buFontTx/>
              <a:buChar char="•"/>
            </a:pPr>
            <a:r>
              <a:rPr lang="en-US" altLang="en-US" sz="1800" dirty="0">
                <a:latin typeface="Trebuchet MS" pitchFamily="34" charset="0"/>
              </a:rPr>
              <a:t>Arrays stable on bench until activated</a:t>
            </a:r>
          </a:p>
          <a:p>
            <a:pPr>
              <a:lnSpc>
                <a:spcPct val="90000"/>
              </a:lnSpc>
              <a:spcBef>
                <a:spcPct val="40000"/>
              </a:spcBef>
              <a:buFontTx/>
              <a:buChar char="•"/>
            </a:pPr>
            <a:endParaRPr lang="en-US" altLang="en-US" sz="1800" dirty="0">
              <a:latin typeface="Trebuchet MS" pitchFamily="34" charset="0"/>
            </a:endParaRPr>
          </a:p>
        </p:txBody>
      </p:sp>
      <p:sp>
        <p:nvSpPr>
          <p:cNvPr id="18" name="TextBox 17"/>
          <p:cNvSpPr txBox="1"/>
          <p:nvPr/>
        </p:nvSpPr>
        <p:spPr>
          <a:xfrm>
            <a:off x="3276600" y="990600"/>
            <a:ext cx="1697038" cy="708025"/>
          </a:xfrm>
          <a:prstGeom prst="rect">
            <a:avLst/>
          </a:prstGeom>
          <a:noFill/>
          <a:effectLst>
            <a:outerShdw blurRad="50800" dist="38100" dir="5400000" algn="t" rotWithShape="0">
              <a:prstClr val="black">
                <a:alpha val="40000"/>
              </a:prstClr>
            </a:outerShdw>
          </a:effectLst>
        </p:spPr>
        <p:txBody>
          <a:bodyPr wrap="none">
            <a:spAutoFit/>
          </a:bodyPr>
          <a:lstStyle/>
          <a:p>
            <a:pPr>
              <a:defRPr/>
            </a:pPr>
            <a:r>
              <a:rPr lang="en-US" sz="4000" b="1" i="1" dirty="0">
                <a:solidFill>
                  <a:srgbClr val="C00000"/>
                </a:solidFill>
                <a:latin typeface="Trebuchet MS" pitchFamily="34" charset="0"/>
              </a:rPr>
              <a:t>NAPPA</a:t>
            </a:r>
            <a:endParaRPr lang="en-US" sz="4000" dirty="0">
              <a:latin typeface="Arial" charset="0"/>
            </a:endParaRPr>
          </a:p>
        </p:txBody>
      </p:sp>
      <p:sp>
        <p:nvSpPr>
          <p:cNvPr id="38927" name="TextBox 18"/>
          <p:cNvSpPr txBox="1">
            <a:spLocks noChangeArrowheads="1"/>
          </p:cNvSpPr>
          <p:nvPr/>
        </p:nvSpPr>
        <p:spPr bwMode="auto">
          <a:xfrm>
            <a:off x="6019800" y="6319838"/>
            <a:ext cx="2943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spcBef>
                <a:spcPct val="0"/>
              </a:spcBef>
              <a:buFontTx/>
              <a:buNone/>
            </a:pPr>
            <a:r>
              <a:rPr lang="en-US" altLang="en-US" sz="1800"/>
              <a:t>Niro Ramachandran</a:t>
            </a:r>
          </a:p>
        </p:txBody>
      </p:sp>
    </p:spTree>
    <p:extLst>
      <p:ext uri="{BB962C8B-B14F-4D97-AF65-F5344CB8AC3E}">
        <p14:creationId xmlns:p14="http://schemas.microsoft.com/office/powerpoint/2010/main" val="27577263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65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7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1"/>
          <p:cNvSpPr>
            <a:spLocks noChangeArrowheads="1"/>
          </p:cNvSpPr>
          <p:nvPr/>
        </p:nvSpPr>
        <p:spPr bwMode="auto">
          <a:xfrm>
            <a:off x="0" y="672029"/>
            <a:ext cx="9144000" cy="6033571"/>
          </a:xfrm>
          <a:prstGeom prst="rect">
            <a:avLst/>
          </a:prstGeom>
          <a:solidFill>
            <a:schemeClr val="bg1"/>
          </a:solidFill>
          <a:ln w="9525" algn="ctr">
            <a:solidFill>
              <a:schemeClr val="bg1"/>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914400">
              <a:spcBef>
                <a:spcPct val="0"/>
              </a:spcBef>
              <a:buFontTx/>
              <a:buNone/>
            </a:pPr>
            <a:endParaRPr lang="en-US" altLang="en-US" sz="2400">
              <a:latin typeface="Arial" panose="020B0604020202020204" pitchFamily="34" charset="0"/>
              <a:ea typeface="ヒラギノ角ゴ Pro W3"/>
              <a:cs typeface="ヒラギノ角ゴ Pro W3"/>
            </a:endParaRPr>
          </a:p>
        </p:txBody>
      </p:sp>
      <p:sp>
        <p:nvSpPr>
          <p:cNvPr id="40963" name="Rectangle 17"/>
          <p:cNvSpPr>
            <a:spLocks noChangeArrowheads="1"/>
          </p:cNvSpPr>
          <p:nvPr/>
        </p:nvSpPr>
        <p:spPr bwMode="auto">
          <a:xfrm>
            <a:off x="4932363" y="1828800"/>
            <a:ext cx="41910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nSpc>
                <a:spcPct val="150000"/>
              </a:lnSpc>
              <a:spcBef>
                <a:spcPct val="40000"/>
              </a:spcBef>
              <a:buFontTx/>
              <a:buNone/>
            </a:pPr>
            <a:endParaRPr lang="en-US" altLang="en-US" sz="1400">
              <a:latin typeface="Tahoma" panose="020B0604030504040204" pitchFamily="34" charset="0"/>
              <a:cs typeface="Tahoma" panose="020B0604030504040204" pitchFamily="34" charset="0"/>
            </a:endParaRPr>
          </a:p>
        </p:txBody>
      </p:sp>
      <p:pic>
        <p:nvPicPr>
          <p:cNvPr id="14" name="Picture 4" descr="An external file that holds a picture, illustration, etc.&#10;Object name is nihms123668f2.jpg Object name is nihms123668f2.jpg"/>
          <p:cNvPicPr>
            <a:picLocks noChangeAspect="1" noChangeArrowheads="1"/>
          </p:cNvPicPr>
          <p:nvPr/>
        </p:nvPicPr>
        <p:blipFill>
          <a:blip r:embed="rId2">
            <a:extLst>
              <a:ext uri="{28A0092B-C50C-407E-A947-70E740481C1C}">
                <a14:useLocalDpi xmlns:a14="http://schemas.microsoft.com/office/drawing/2010/main" val="0"/>
              </a:ext>
            </a:extLst>
          </a:blip>
          <a:srcRect r="85939" b="47746"/>
          <a:stretch>
            <a:fillRect/>
          </a:stretch>
        </p:blipFill>
        <p:spPr bwMode="auto">
          <a:xfrm>
            <a:off x="0" y="2130425"/>
            <a:ext cx="1524000" cy="419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Rectangle 14"/>
          <p:cNvSpPr>
            <a:spLocks noChangeArrowheads="1"/>
          </p:cNvSpPr>
          <p:nvPr/>
        </p:nvSpPr>
        <p:spPr bwMode="auto">
          <a:xfrm>
            <a:off x="71438" y="1955800"/>
            <a:ext cx="423862" cy="525463"/>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defTabSz="914400">
              <a:spcBef>
                <a:spcPct val="0"/>
              </a:spcBef>
              <a:buFontTx/>
              <a:buNone/>
            </a:pPr>
            <a:endParaRPr lang="en-US" altLang="en-US" sz="2400">
              <a:latin typeface="Arial" panose="020B0604020202020204" pitchFamily="34" charset="0"/>
              <a:ea typeface="ヒラギノ角ゴ Pro W3"/>
              <a:cs typeface="ヒラギノ角ゴ Pro W3"/>
            </a:endParaRPr>
          </a:p>
        </p:txBody>
      </p:sp>
      <p:sp>
        <p:nvSpPr>
          <p:cNvPr id="25" name="Rectangle 24"/>
          <p:cNvSpPr/>
          <p:nvPr/>
        </p:nvSpPr>
        <p:spPr>
          <a:xfrm>
            <a:off x="-76200" y="990600"/>
            <a:ext cx="8991600" cy="696913"/>
          </a:xfrm>
          <a:prstGeom prst="rect">
            <a:avLst/>
          </a:prstGeom>
        </p:spPr>
        <p:txBody>
          <a:bodyPr>
            <a:spAutoFit/>
          </a:bodyPr>
          <a:lstStyle/>
          <a:p>
            <a:pPr algn="ctr">
              <a:lnSpc>
                <a:spcPct val="120000"/>
              </a:lnSpc>
              <a:defRPr/>
            </a:pPr>
            <a:r>
              <a:rPr lang="en-US" sz="3600" b="1" i="1" dirty="0">
                <a:solidFill>
                  <a:srgbClr val="800000"/>
                </a:solidFill>
                <a:effectLst>
                  <a:outerShdw blurRad="38100" dist="38100" dir="2700000" algn="tl">
                    <a:srgbClr val="000000">
                      <a:alpha val="43137"/>
                    </a:srgbClr>
                  </a:outerShdw>
                </a:effectLst>
                <a:latin typeface="Trebuchet MS" pitchFamily="34" charset="0"/>
                <a:cs typeface="Tahoma" pitchFamily="34" charset="0"/>
              </a:rPr>
              <a:t>High-density NAPPA arrays</a:t>
            </a:r>
          </a:p>
        </p:txBody>
      </p:sp>
      <p:sp>
        <p:nvSpPr>
          <p:cNvPr id="40967" name="Rectangle 17"/>
          <p:cNvSpPr>
            <a:spLocks noChangeArrowheads="1"/>
          </p:cNvSpPr>
          <p:nvPr/>
        </p:nvSpPr>
        <p:spPr bwMode="auto">
          <a:xfrm>
            <a:off x="4551363" y="1905000"/>
            <a:ext cx="41910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nSpc>
                <a:spcPct val="150000"/>
              </a:lnSpc>
              <a:spcBef>
                <a:spcPct val="40000"/>
              </a:spcBef>
              <a:buFontTx/>
              <a:buChar char="•"/>
            </a:pPr>
            <a:endParaRPr lang="en-US" altLang="en-US" sz="1400">
              <a:latin typeface="Tahoma" panose="020B0604030504040204" pitchFamily="34" charset="0"/>
              <a:cs typeface="Tahoma" panose="020B0604030504040204" pitchFamily="34" charset="0"/>
            </a:endParaRPr>
          </a:p>
        </p:txBody>
      </p:sp>
      <p:sp>
        <p:nvSpPr>
          <p:cNvPr id="40968" name="Rectangle 17"/>
          <p:cNvSpPr>
            <a:spLocks noChangeArrowheads="1"/>
          </p:cNvSpPr>
          <p:nvPr/>
        </p:nvSpPr>
        <p:spPr bwMode="auto">
          <a:xfrm>
            <a:off x="4857750" y="3328988"/>
            <a:ext cx="41910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nSpc>
                <a:spcPct val="150000"/>
              </a:lnSpc>
              <a:spcBef>
                <a:spcPct val="40000"/>
              </a:spcBef>
              <a:buFontTx/>
              <a:buChar char="•"/>
            </a:pPr>
            <a:endParaRPr lang="en-US" altLang="en-US" sz="1400">
              <a:latin typeface="Tahoma" panose="020B0604030504040204" pitchFamily="34" charset="0"/>
              <a:cs typeface="Tahoma" panose="020B0604030504040204" pitchFamily="34" charset="0"/>
            </a:endParaRPr>
          </a:p>
        </p:txBody>
      </p:sp>
      <p:sp>
        <p:nvSpPr>
          <p:cNvPr id="40969" name="Rectangle 17"/>
          <p:cNvSpPr>
            <a:spLocks noChangeArrowheads="1"/>
          </p:cNvSpPr>
          <p:nvPr/>
        </p:nvSpPr>
        <p:spPr bwMode="auto">
          <a:xfrm>
            <a:off x="4800600" y="3825875"/>
            <a:ext cx="41910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nSpc>
                <a:spcPct val="150000"/>
              </a:lnSpc>
              <a:spcBef>
                <a:spcPct val="40000"/>
              </a:spcBef>
              <a:buFontTx/>
              <a:buChar char="•"/>
            </a:pPr>
            <a:endParaRPr lang="en-US" altLang="en-US" sz="1400">
              <a:latin typeface="Tahoma" panose="020B0604030504040204" pitchFamily="34" charset="0"/>
              <a:cs typeface="Tahoma" panose="020B0604030504040204" pitchFamily="34" charset="0"/>
            </a:endParaRPr>
          </a:p>
        </p:txBody>
      </p:sp>
      <p:sp>
        <p:nvSpPr>
          <p:cNvPr id="40970" name="Rectangle 17"/>
          <p:cNvSpPr>
            <a:spLocks noChangeArrowheads="1"/>
          </p:cNvSpPr>
          <p:nvPr/>
        </p:nvSpPr>
        <p:spPr bwMode="auto">
          <a:xfrm>
            <a:off x="4800600" y="4243388"/>
            <a:ext cx="41910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nSpc>
                <a:spcPct val="150000"/>
              </a:lnSpc>
              <a:spcBef>
                <a:spcPct val="40000"/>
              </a:spcBef>
              <a:buFontTx/>
              <a:buChar char="•"/>
            </a:pPr>
            <a:endParaRPr lang="en-US" altLang="en-US" sz="1400">
              <a:latin typeface="Tahoma" panose="020B0604030504040204" pitchFamily="34" charset="0"/>
              <a:cs typeface="Tahoma" panose="020B0604030504040204" pitchFamily="34" charset="0"/>
            </a:endParaRPr>
          </a:p>
        </p:txBody>
      </p:sp>
      <p:sp>
        <p:nvSpPr>
          <p:cNvPr id="40971" name="Rectangle 17"/>
          <p:cNvSpPr>
            <a:spLocks noChangeArrowheads="1"/>
          </p:cNvSpPr>
          <p:nvPr/>
        </p:nvSpPr>
        <p:spPr bwMode="auto">
          <a:xfrm>
            <a:off x="4810125" y="4481513"/>
            <a:ext cx="41910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nSpc>
                <a:spcPct val="150000"/>
              </a:lnSpc>
              <a:spcBef>
                <a:spcPct val="40000"/>
              </a:spcBef>
              <a:buFontTx/>
              <a:buChar char="•"/>
            </a:pPr>
            <a:endParaRPr lang="en-US" altLang="en-US" sz="1400">
              <a:latin typeface="Tahoma" panose="020B0604030504040204" pitchFamily="34" charset="0"/>
              <a:cs typeface="Tahoma" panose="020B0604030504040204" pitchFamily="34" charset="0"/>
            </a:endParaRPr>
          </a:p>
        </p:txBody>
      </p:sp>
      <p:sp>
        <p:nvSpPr>
          <p:cNvPr id="40972" name="Rectangle 17"/>
          <p:cNvSpPr>
            <a:spLocks noChangeArrowheads="1"/>
          </p:cNvSpPr>
          <p:nvPr/>
        </p:nvSpPr>
        <p:spPr bwMode="auto">
          <a:xfrm>
            <a:off x="4922838" y="3429000"/>
            <a:ext cx="41910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nSpc>
                <a:spcPct val="150000"/>
              </a:lnSpc>
              <a:spcBef>
                <a:spcPct val="40000"/>
              </a:spcBef>
              <a:buFontTx/>
              <a:buChar char="•"/>
            </a:pPr>
            <a:endParaRPr lang="en-US" altLang="en-US" sz="1400">
              <a:latin typeface="Tahoma" panose="020B0604030504040204" pitchFamily="34" charset="0"/>
              <a:cs typeface="Tahoma" panose="020B0604030504040204" pitchFamily="34" charset="0"/>
            </a:endParaRPr>
          </a:p>
        </p:txBody>
      </p:sp>
      <p:sp>
        <p:nvSpPr>
          <p:cNvPr id="40973" name="Rectangle 33"/>
          <p:cNvSpPr>
            <a:spLocks noChangeArrowheads="1"/>
          </p:cNvSpPr>
          <p:nvPr/>
        </p:nvSpPr>
        <p:spPr bwMode="auto">
          <a:xfrm>
            <a:off x="152400" y="6248400"/>
            <a:ext cx="457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200">
                <a:latin typeface="Tahoma" panose="020B0604030504040204" pitchFamily="34" charset="0"/>
                <a:cs typeface="Tahoma" panose="020B0604030504040204" pitchFamily="34" charset="0"/>
              </a:rPr>
              <a:t>Nat Methods. 2008 Jun;5(6):535-8. </a:t>
            </a:r>
          </a:p>
        </p:txBody>
      </p:sp>
      <p:grpSp>
        <p:nvGrpSpPr>
          <p:cNvPr id="53" name="Group 52"/>
          <p:cNvGrpSpPr>
            <a:grpSpLocks/>
          </p:cNvGrpSpPr>
          <p:nvPr/>
        </p:nvGrpSpPr>
        <p:grpSpPr bwMode="auto">
          <a:xfrm>
            <a:off x="4017963" y="1828800"/>
            <a:ext cx="5029200" cy="4791075"/>
            <a:chOff x="4017816" y="1828800"/>
            <a:chExt cx="5029200" cy="4791364"/>
          </a:xfrm>
        </p:grpSpPr>
        <p:grpSp>
          <p:nvGrpSpPr>
            <p:cNvPr id="40986" name="Group 35"/>
            <p:cNvGrpSpPr>
              <a:grpSpLocks/>
            </p:cNvGrpSpPr>
            <p:nvPr/>
          </p:nvGrpSpPr>
          <p:grpSpPr bwMode="auto">
            <a:xfrm>
              <a:off x="4094016" y="2133600"/>
              <a:ext cx="4953000" cy="1981200"/>
              <a:chOff x="762000" y="3581400"/>
              <a:chExt cx="5638801" cy="1390365"/>
            </a:xfrm>
          </p:grpSpPr>
          <p:pic>
            <p:nvPicPr>
              <p:cNvPr id="40993" name="Picture 4" descr="An external file that holds a picture, illustration, etc.&#10;Object name is nihms123668f2.jpg Object name is nihms123668f2.jpg"/>
              <p:cNvPicPr>
                <a:picLocks noChangeAspect="1" noChangeArrowheads="1"/>
              </p:cNvPicPr>
              <p:nvPr/>
            </p:nvPicPr>
            <p:blipFill>
              <a:blip r:embed="rId2">
                <a:extLst>
                  <a:ext uri="{28A0092B-C50C-407E-A947-70E740481C1C}">
                    <a14:useLocalDpi xmlns:a14="http://schemas.microsoft.com/office/drawing/2010/main" val="0"/>
                  </a:ext>
                </a:extLst>
              </a:blip>
              <a:srcRect l="45161" t="35593" r="27422" b="33481"/>
              <a:stretch>
                <a:fillRect/>
              </a:stretch>
            </p:blipFill>
            <p:spPr bwMode="auto">
              <a:xfrm>
                <a:off x="4495800" y="3581400"/>
                <a:ext cx="1905001" cy="1390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4" name="Picture 4" descr="An external file that holds a picture, illustration, etc.&#10;Object name is nihms123668f2.jpg Object name is nihms123668f2.jpg"/>
              <p:cNvPicPr>
                <a:picLocks noChangeAspect="1" noChangeArrowheads="1"/>
              </p:cNvPicPr>
              <p:nvPr/>
            </p:nvPicPr>
            <p:blipFill>
              <a:blip r:embed="rId2">
                <a:extLst>
                  <a:ext uri="{28A0092B-C50C-407E-A947-70E740481C1C}">
                    <a14:useLocalDpi xmlns:a14="http://schemas.microsoft.com/office/drawing/2010/main" val="0"/>
                  </a:ext>
                </a:extLst>
              </a:blip>
              <a:srcRect l="45161" t="67796" r="27422" b="1277"/>
              <a:stretch>
                <a:fillRect/>
              </a:stretch>
            </p:blipFill>
            <p:spPr bwMode="auto">
              <a:xfrm>
                <a:off x="762000" y="3581400"/>
                <a:ext cx="1905001" cy="1390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5" name="Picture 4" descr="An external file that holds a picture, illustration, etc.&#10;Object name is nihms123668f2.jpg Object name is nihms123668f2.jpg"/>
              <p:cNvPicPr>
                <a:picLocks noChangeAspect="1" noChangeArrowheads="1"/>
              </p:cNvPicPr>
              <p:nvPr/>
            </p:nvPicPr>
            <p:blipFill>
              <a:blip r:embed="rId2">
                <a:extLst>
                  <a:ext uri="{28A0092B-C50C-407E-A947-70E740481C1C}">
                    <a14:useLocalDpi xmlns:a14="http://schemas.microsoft.com/office/drawing/2010/main" val="0"/>
                  </a:ext>
                </a:extLst>
              </a:blip>
              <a:srcRect l="45161" t="3391" r="27422" b="65685"/>
              <a:stretch>
                <a:fillRect/>
              </a:stretch>
            </p:blipFill>
            <p:spPr bwMode="auto">
              <a:xfrm>
                <a:off x="2667001" y="3581400"/>
                <a:ext cx="1905001" cy="1390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987" name="Text Box 12"/>
            <p:cNvSpPr txBox="1">
              <a:spLocks noChangeArrowheads="1"/>
            </p:cNvSpPr>
            <p:nvPr/>
          </p:nvSpPr>
          <p:spPr bwMode="auto">
            <a:xfrm>
              <a:off x="4800600" y="1828800"/>
              <a:ext cx="3525984" cy="36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1800">
                  <a:solidFill>
                    <a:srgbClr val="800000"/>
                  </a:solidFill>
                  <a:latin typeface="Tahoma" panose="020B0604030504040204" pitchFamily="34" charset="0"/>
                  <a:cs typeface="Tahoma" panose="020B0604030504040204" pitchFamily="34" charset="0"/>
                </a:rPr>
                <a:t>Different types</a:t>
              </a:r>
            </a:p>
          </p:txBody>
        </p:sp>
        <p:grpSp>
          <p:nvGrpSpPr>
            <p:cNvPr id="40988" name="Group 11"/>
            <p:cNvGrpSpPr>
              <a:grpSpLocks/>
            </p:cNvGrpSpPr>
            <p:nvPr/>
          </p:nvGrpSpPr>
          <p:grpSpPr bwMode="auto">
            <a:xfrm>
              <a:off x="4017816" y="4648200"/>
              <a:ext cx="5029200" cy="1971964"/>
              <a:chOff x="6913503" y="3581400"/>
              <a:chExt cx="5727261" cy="1390365"/>
            </a:xfrm>
          </p:grpSpPr>
          <p:pic>
            <p:nvPicPr>
              <p:cNvPr id="40990" name="Picture 4" descr="An external file that holds a picture, illustration, etc.&#10;Object name is nihms123668f2.jpg Object name is nihms123668f2.jpg"/>
              <p:cNvPicPr>
                <a:picLocks noChangeAspect="1" noChangeArrowheads="1"/>
              </p:cNvPicPr>
              <p:nvPr/>
            </p:nvPicPr>
            <p:blipFill>
              <a:blip r:embed="rId2">
                <a:extLst>
                  <a:ext uri="{28A0092B-C50C-407E-A947-70E740481C1C}">
                    <a14:useLocalDpi xmlns:a14="http://schemas.microsoft.com/office/drawing/2010/main" val="0"/>
                  </a:ext>
                </a:extLst>
              </a:blip>
              <a:srcRect l="71309" t="67796" r="1100" b="1277"/>
              <a:stretch>
                <a:fillRect/>
              </a:stretch>
            </p:blipFill>
            <p:spPr bwMode="auto">
              <a:xfrm>
                <a:off x="6913503" y="3581400"/>
                <a:ext cx="1917007" cy="1390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1" name="Picture 4" descr="An external file that holds a picture, illustration, etc.&#10;Object name is nihms123668f2.jpg Object name is nihms123668f2.jpg"/>
              <p:cNvPicPr>
                <a:picLocks noChangeAspect="1" noChangeArrowheads="1"/>
              </p:cNvPicPr>
              <p:nvPr/>
            </p:nvPicPr>
            <p:blipFill>
              <a:blip r:embed="rId2">
                <a:extLst>
                  <a:ext uri="{28A0092B-C50C-407E-A947-70E740481C1C}">
                    <a14:useLocalDpi xmlns:a14="http://schemas.microsoft.com/office/drawing/2010/main" val="0"/>
                  </a:ext>
                </a:extLst>
              </a:blip>
              <a:srcRect l="72581" t="3391" b="65685"/>
              <a:stretch>
                <a:fillRect/>
              </a:stretch>
            </p:blipFill>
            <p:spPr bwMode="auto">
              <a:xfrm>
                <a:off x="8906707" y="3581400"/>
                <a:ext cx="1904999" cy="1390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2" name="Picture 4" descr="An external file that holds a picture, illustration, etc.&#10;Object name is nihms123668f2.jpg Object name is nihms123668f2.jpg"/>
              <p:cNvPicPr>
                <a:picLocks noChangeAspect="1" noChangeArrowheads="1"/>
              </p:cNvPicPr>
              <p:nvPr/>
            </p:nvPicPr>
            <p:blipFill>
              <a:blip r:embed="rId2">
                <a:extLst>
                  <a:ext uri="{28A0092B-C50C-407E-A947-70E740481C1C}">
                    <a14:useLocalDpi xmlns:a14="http://schemas.microsoft.com/office/drawing/2010/main" val="0"/>
                  </a:ext>
                </a:extLst>
              </a:blip>
              <a:srcRect l="72578" t="35593" b="33481"/>
              <a:stretch>
                <a:fillRect/>
              </a:stretch>
            </p:blipFill>
            <p:spPr bwMode="auto">
              <a:xfrm>
                <a:off x="10735510" y="3581400"/>
                <a:ext cx="1905254" cy="1390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989" name="Text Box 12"/>
            <p:cNvSpPr txBox="1">
              <a:spLocks noChangeArrowheads="1"/>
            </p:cNvSpPr>
            <p:nvPr/>
          </p:nvSpPr>
          <p:spPr bwMode="auto">
            <a:xfrm>
              <a:off x="4802912" y="4447433"/>
              <a:ext cx="3599872" cy="36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1800">
                  <a:solidFill>
                    <a:srgbClr val="800000"/>
                  </a:solidFill>
                  <a:latin typeface="Tahoma" panose="020B0604030504040204" pitchFamily="34" charset="0"/>
                  <a:cs typeface="Tahoma" panose="020B0604030504040204" pitchFamily="34" charset="0"/>
                </a:rPr>
                <a:t>Different sizes</a:t>
              </a:r>
            </a:p>
          </p:txBody>
        </p:sp>
      </p:grpSp>
      <p:grpSp>
        <p:nvGrpSpPr>
          <p:cNvPr id="54" name="Group 53"/>
          <p:cNvGrpSpPr>
            <a:grpSpLocks/>
          </p:cNvGrpSpPr>
          <p:nvPr/>
        </p:nvGrpSpPr>
        <p:grpSpPr bwMode="auto">
          <a:xfrm>
            <a:off x="4514850" y="2868613"/>
            <a:ext cx="5132388" cy="2936875"/>
            <a:chOff x="4514272" y="2867892"/>
            <a:chExt cx="5133657" cy="2938083"/>
          </a:xfrm>
        </p:grpSpPr>
        <p:cxnSp>
          <p:nvCxnSpPr>
            <p:cNvPr id="40978" name="Straight Connector 18"/>
            <p:cNvCxnSpPr>
              <a:cxnSpLocks noChangeShapeType="1"/>
            </p:cNvCxnSpPr>
            <p:nvPr/>
          </p:nvCxnSpPr>
          <p:spPr bwMode="auto">
            <a:xfrm>
              <a:off x="4516584" y="2867892"/>
              <a:ext cx="4267200" cy="0"/>
            </a:xfrm>
            <a:prstGeom prst="line">
              <a:avLst/>
            </a:prstGeom>
            <a:noFill/>
            <a:ln w="9525" algn="ctr">
              <a:solidFill>
                <a:srgbClr val="00B050"/>
              </a:solidFill>
              <a:prstDash val="sysDot"/>
              <a:round/>
              <a:headEnd/>
              <a:tailEnd/>
            </a:ln>
            <a:extLst>
              <a:ext uri="{909E8E84-426E-40DD-AFC4-6F175D3DCCD1}">
                <a14:hiddenFill xmlns:a14="http://schemas.microsoft.com/office/drawing/2010/main">
                  <a:noFill/>
                </a14:hiddenFill>
              </a:ext>
            </a:extLst>
          </p:spPr>
        </p:cxnSp>
        <p:cxnSp>
          <p:nvCxnSpPr>
            <p:cNvPr id="40979" name="Straight Arrow Connector 21"/>
            <p:cNvCxnSpPr>
              <a:cxnSpLocks noChangeShapeType="1"/>
            </p:cNvCxnSpPr>
            <p:nvPr/>
          </p:nvCxnSpPr>
          <p:spPr bwMode="auto">
            <a:xfrm>
              <a:off x="8689112" y="2868441"/>
              <a:ext cx="0" cy="399472"/>
            </a:xfrm>
            <a:prstGeom prst="straightConnector1">
              <a:avLst/>
            </a:prstGeom>
            <a:noFill/>
            <a:ln w="9525" algn="ctr">
              <a:solidFill>
                <a:srgbClr val="00B050"/>
              </a:solidFill>
              <a:round/>
              <a:headEnd type="arrow" w="med" len="med"/>
              <a:tailEnd type="arrow" w="med" len="med"/>
            </a:ln>
            <a:extLst>
              <a:ext uri="{909E8E84-426E-40DD-AFC4-6F175D3DCCD1}">
                <a14:hiddenFill xmlns:a14="http://schemas.microsoft.com/office/drawing/2010/main">
                  <a:noFill/>
                </a14:hiddenFill>
              </a:ext>
            </a:extLst>
          </p:spPr>
        </p:cxnSp>
        <p:sp>
          <p:nvSpPr>
            <p:cNvPr id="40980" name="Text Box 12"/>
            <p:cNvSpPr txBox="1">
              <a:spLocks noChangeArrowheads="1"/>
            </p:cNvSpPr>
            <p:nvPr/>
          </p:nvSpPr>
          <p:spPr bwMode="auto">
            <a:xfrm>
              <a:off x="6979465" y="2999425"/>
              <a:ext cx="2667000" cy="307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1400">
                  <a:solidFill>
                    <a:srgbClr val="00B050"/>
                  </a:solidFill>
                  <a:latin typeface="Tahoma" panose="020B0604030504040204" pitchFamily="34" charset="0"/>
                  <a:cs typeface="Tahoma" panose="020B0604030504040204" pitchFamily="34" charset="0"/>
                </a:rPr>
                <a:t>~1 log</a:t>
              </a:r>
            </a:p>
          </p:txBody>
        </p:sp>
        <p:cxnSp>
          <p:nvCxnSpPr>
            <p:cNvPr id="40981" name="Straight Connector 45"/>
            <p:cNvCxnSpPr>
              <a:cxnSpLocks noChangeShapeType="1"/>
            </p:cNvCxnSpPr>
            <p:nvPr/>
          </p:nvCxnSpPr>
          <p:spPr bwMode="auto">
            <a:xfrm>
              <a:off x="4516584" y="3280376"/>
              <a:ext cx="4267200" cy="0"/>
            </a:xfrm>
            <a:prstGeom prst="line">
              <a:avLst/>
            </a:prstGeom>
            <a:noFill/>
            <a:ln w="9525" algn="ctr">
              <a:solidFill>
                <a:srgbClr val="00B050"/>
              </a:solidFill>
              <a:prstDash val="sysDot"/>
              <a:round/>
              <a:headEnd/>
              <a:tailEnd/>
            </a:ln>
            <a:extLst>
              <a:ext uri="{909E8E84-426E-40DD-AFC4-6F175D3DCCD1}">
                <a14:hiddenFill xmlns:a14="http://schemas.microsoft.com/office/drawing/2010/main">
                  <a:noFill/>
                </a14:hiddenFill>
              </a:ext>
            </a:extLst>
          </p:spPr>
        </p:cxnSp>
        <p:cxnSp>
          <p:nvCxnSpPr>
            <p:cNvPr id="40982" name="Straight Connector 47"/>
            <p:cNvCxnSpPr>
              <a:cxnSpLocks noChangeShapeType="1"/>
            </p:cNvCxnSpPr>
            <p:nvPr/>
          </p:nvCxnSpPr>
          <p:spPr bwMode="auto">
            <a:xfrm>
              <a:off x="4514272" y="5339539"/>
              <a:ext cx="4267200" cy="0"/>
            </a:xfrm>
            <a:prstGeom prst="line">
              <a:avLst/>
            </a:prstGeom>
            <a:noFill/>
            <a:ln w="9525" algn="ctr">
              <a:solidFill>
                <a:srgbClr val="00B050"/>
              </a:solidFill>
              <a:prstDash val="sysDot"/>
              <a:round/>
              <a:headEnd/>
              <a:tailEnd/>
            </a:ln>
            <a:extLst>
              <a:ext uri="{909E8E84-426E-40DD-AFC4-6F175D3DCCD1}">
                <a14:hiddenFill xmlns:a14="http://schemas.microsoft.com/office/drawing/2010/main">
                  <a:noFill/>
                </a14:hiddenFill>
              </a:ext>
            </a:extLst>
          </p:spPr>
        </p:cxnSp>
        <p:cxnSp>
          <p:nvCxnSpPr>
            <p:cNvPr id="40983" name="Straight Arrow Connector 48"/>
            <p:cNvCxnSpPr>
              <a:cxnSpLocks noChangeShapeType="1"/>
            </p:cNvCxnSpPr>
            <p:nvPr/>
          </p:nvCxnSpPr>
          <p:spPr bwMode="auto">
            <a:xfrm>
              <a:off x="8686800" y="5352106"/>
              <a:ext cx="0" cy="399472"/>
            </a:xfrm>
            <a:prstGeom prst="straightConnector1">
              <a:avLst/>
            </a:prstGeom>
            <a:noFill/>
            <a:ln w="9525" algn="ctr">
              <a:solidFill>
                <a:srgbClr val="00B050"/>
              </a:solidFill>
              <a:round/>
              <a:headEnd type="arrow" w="med" len="med"/>
              <a:tailEnd type="arrow" w="med" len="med"/>
            </a:ln>
            <a:extLst>
              <a:ext uri="{909E8E84-426E-40DD-AFC4-6F175D3DCCD1}">
                <a14:hiddenFill xmlns:a14="http://schemas.microsoft.com/office/drawing/2010/main">
                  <a:noFill/>
                </a14:hiddenFill>
              </a:ext>
            </a:extLst>
          </p:spPr>
        </p:cxnSp>
        <p:sp>
          <p:nvSpPr>
            <p:cNvPr id="40984" name="Text Box 12"/>
            <p:cNvSpPr txBox="1">
              <a:spLocks noChangeArrowheads="1"/>
            </p:cNvSpPr>
            <p:nvPr/>
          </p:nvSpPr>
          <p:spPr bwMode="auto">
            <a:xfrm>
              <a:off x="6980929" y="5498231"/>
              <a:ext cx="2667000" cy="307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7" tIns="45704" rIns="91407" bIns="45704">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1400">
                  <a:solidFill>
                    <a:srgbClr val="00B050"/>
                  </a:solidFill>
                  <a:latin typeface="Tahoma" panose="020B0604030504040204" pitchFamily="34" charset="0"/>
                  <a:cs typeface="Tahoma" panose="020B0604030504040204" pitchFamily="34" charset="0"/>
                </a:rPr>
                <a:t>~1 log</a:t>
              </a:r>
            </a:p>
          </p:txBody>
        </p:sp>
        <p:cxnSp>
          <p:nvCxnSpPr>
            <p:cNvPr id="40985" name="Straight Connector 50"/>
            <p:cNvCxnSpPr>
              <a:cxnSpLocks noChangeShapeType="1"/>
            </p:cNvCxnSpPr>
            <p:nvPr/>
          </p:nvCxnSpPr>
          <p:spPr bwMode="auto">
            <a:xfrm>
              <a:off x="4514272" y="5764041"/>
              <a:ext cx="4267200" cy="0"/>
            </a:xfrm>
            <a:prstGeom prst="line">
              <a:avLst/>
            </a:prstGeom>
            <a:noFill/>
            <a:ln w="9525" algn="ctr">
              <a:solidFill>
                <a:srgbClr val="00B050"/>
              </a:solidFill>
              <a:prstDash val="sysDot"/>
              <a:round/>
              <a:headEnd/>
              <a:tailEnd/>
            </a:ln>
            <a:extLst>
              <a:ext uri="{909E8E84-426E-40DD-AFC4-6F175D3DCCD1}">
                <a14:hiddenFill xmlns:a14="http://schemas.microsoft.com/office/drawing/2010/main">
                  <a:noFill/>
                </a14:hiddenFill>
              </a:ext>
            </a:extLst>
          </p:spPr>
        </p:cxnSp>
      </p:grpSp>
      <p:pic>
        <p:nvPicPr>
          <p:cNvPr id="56" name="Picture 4" descr="An external file that holds a picture, illustration, etc.&#10;Object name is nihms123668f2.jpg Object name is nihms123668f2.jpg"/>
          <p:cNvPicPr>
            <a:picLocks noChangeAspect="1" noChangeArrowheads="1"/>
          </p:cNvPicPr>
          <p:nvPr/>
        </p:nvPicPr>
        <p:blipFill>
          <a:blip r:embed="rId2">
            <a:extLst>
              <a:ext uri="{28A0092B-C50C-407E-A947-70E740481C1C}">
                <a14:useLocalDpi xmlns:a14="http://schemas.microsoft.com/office/drawing/2010/main" val="0"/>
              </a:ext>
            </a:extLst>
          </a:blip>
          <a:srcRect l="23201" r="63441" b="47746"/>
          <a:stretch>
            <a:fillRect/>
          </a:stretch>
        </p:blipFill>
        <p:spPr bwMode="auto">
          <a:xfrm>
            <a:off x="2590800" y="2130425"/>
            <a:ext cx="1447800" cy="419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4" descr="An external file that holds a picture, illustration, etc.&#10;Object name is nihms123668f2.jpg Object name is nihms123668f2.jpg"/>
          <p:cNvPicPr>
            <a:picLocks noChangeAspect="1" noChangeArrowheads="1"/>
          </p:cNvPicPr>
          <p:nvPr/>
        </p:nvPicPr>
        <p:blipFill>
          <a:blip r:embed="rId2">
            <a:extLst>
              <a:ext uri="{28A0092B-C50C-407E-A947-70E740481C1C}">
                <a14:useLocalDpi xmlns:a14="http://schemas.microsoft.com/office/drawing/2010/main" val="0"/>
              </a:ext>
            </a:extLst>
          </a:blip>
          <a:srcRect l="14250" r="76875" b="47746"/>
          <a:stretch>
            <a:fillRect/>
          </a:stretch>
        </p:blipFill>
        <p:spPr bwMode="auto">
          <a:xfrm>
            <a:off x="1600200" y="1981200"/>
            <a:ext cx="962025" cy="419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1000"/>
                                        <p:tgtEl>
                                          <p:spTgt spid="14"/>
                                        </p:tgtEl>
                                      </p:cBhvr>
                                    </p:animEffect>
                                  </p:childTnLst>
                                </p:cTn>
                              </p:par>
                            </p:childTnLst>
                          </p:cTn>
                        </p:par>
                        <p:par>
                          <p:cTn id="8" fill="hold" nodeType="afterGroup">
                            <p:stCondLst>
                              <p:cond delay="1000"/>
                            </p:stCondLst>
                            <p:childTnLst>
                              <p:par>
                                <p:cTn id="9" presetID="22" presetClass="entr" presetSubtype="8" fill="hold" nodeType="afterEffect">
                                  <p:stCondLst>
                                    <p:cond delay="0"/>
                                  </p:stCondLst>
                                  <p:childTnLst>
                                    <p:set>
                                      <p:cBhvr>
                                        <p:cTn id="10" dur="1" fill="hold">
                                          <p:stCondLst>
                                            <p:cond delay="0"/>
                                          </p:stCondLst>
                                        </p:cTn>
                                        <p:tgtEl>
                                          <p:spTgt spid="59"/>
                                        </p:tgtEl>
                                        <p:attrNameLst>
                                          <p:attrName>style.visibility</p:attrName>
                                        </p:attrNameLst>
                                      </p:cBhvr>
                                      <p:to>
                                        <p:strVal val="visible"/>
                                      </p:to>
                                    </p:set>
                                    <p:animEffect transition="in" filter="wipe(left)">
                                      <p:cBhvr>
                                        <p:cTn id="11" dur="1000"/>
                                        <p:tgtEl>
                                          <p:spTgt spid="59"/>
                                        </p:tgtEl>
                                      </p:cBhvr>
                                    </p:animEffect>
                                  </p:childTnLst>
                                </p:cTn>
                              </p:par>
                            </p:childTnLst>
                          </p:cTn>
                        </p:par>
                        <p:par>
                          <p:cTn id="12" fill="hold" nodeType="afterGroup">
                            <p:stCondLst>
                              <p:cond delay="2000"/>
                            </p:stCondLst>
                            <p:childTnLst>
                              <p:par>
                                <p:cTn id="13" presetID="22" presetClass="entr" presetSubtype="1" fill="hold" nodeType="afterEffect">
                                  <p:stCondLst>
                                    <p:cond delay="0"/>
                                  </p:stCondLst>
                                  <p:childTnLst>
                                    <p:set>
                                      <p:cBhvr>
                                        <p:cTn id="14" dur="1" fill="hold">
                                          <p:stCondLst>
                                            <p:cond delay="0"/>
                                          </p:stCondLst>
                                        </p:cTn>
                                        <p:tgtEl>
                                          <p:spTgt spid="56"/>
                                        </p:tgtEl>
                                        <p:attrNameLst>
                                          <p:attrName>style.visibility</p:attrName>
                                        </p:attrNameLst>
                                      </p:cBhvr>
                                      <p:to>
                                        <p:strVal val="visible"/>
                                      </p:to>
                                    </p:set>
                                    <p:animEffect transition="in" filter="wipe(up)">
                                      <p:cBhvr>
                                        <p:cTn id="15" dur="1000"/>
                                        <p:tgtEl>
                                          <p:spTgt spid="5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1" fill="hold" nodeType="clickEffect">
                                  <p:stCondLst>
                                    <p:cond delay="0"/>
                                  </p:stCondLst>
                                  <p:childTnLst>
                                    <p:set>
                                      <p:cBhvr>
                                        <p:cTn id="19" dur="1" fill="hold">
                                          <p:stCondLst>
                                            <p:cond delay="0"/>
                                          </p:stCondLst>
                                        </p:cTn>
                                        <p:tgtEl>
                                          <p:spTgt spid="53"/>
                                        </p:tgtEl>
                                        <p:attrNameLst>
                                          <p:attrName>style.visibility</p:attrName>
                                        </p:attrNameLst>
                                      </p:cBhvr>
                                      <p:to>
                                        <p:strVal val="visible"/>
                                      </p:to>
                                    </p:set>
                                    <p:animEffect transition="in" filter="wipe(up)">
                                      <p:cBhvr>
                                        <p:cTn id="20" dur="1000"/>
                                        <p:tgtEl>
                                          <p:spTgt spid="53"/>
                                        </p:tgtEl>
                                      </p:cBhvr>
                                    </p:animEffect>
                                  </p:childTnLst>
                                </p:cTn>
                              </p:par>
                            </p:childTnLst>
                          </p:cTn>
                        </p:par>
                        <p:par>
                          <p:cTn id="21" fill="hold" nodeType="afterGroup">
                            <p:stCondLst>
                              <p:cond delay="1000"/>
                            </p:stCondLst>
                            <p:childTnLst>
                              <p:par>
                                <p:cTn id="22" presetID="10" presetClass="entr" presetSubtype="0" fill="hold" nodeType="after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fade">
                                      <p:cBhvr>
                                        <p:cTn id="24" dur="2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3328</TotalTime>
  <Words>1439</Words>
  <Application>Microsoft Office PowerPoint</Application>
  <PresentationFormat>On-screen Show (4:3)</PresentationFormat>
  <Paragraphs>405</Paragraphs>
  <Slides>33</Slides>
  <Notes>15</Notes>
  <HiddenSlides>2</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46" baseType="lpstr">
      <vt:lpstr>MS PGothic</vt:lpstr>
      <vt:lpstr>宋体</vt:lpstr>
      <vt:lpstr>Arial</vt:lpstr>
      <vt:lpstr>Calibri</vt:lpstr>
      <vt:lpstr>Impact</vt:lpstr>
      <vt:lpstr>msgothic</vt:lpstr>
      <vt:lpstr>Tahoma</vt:lpstr>
      <vt:lpstr>Times New Roman</vt:lpstr>
      <vt:lpstr>Trebuchet MS</vt:lpstr>
      <vt:lpstr>Wingdings</vt:lpstr>
      <vt:lpstr>ヒラギノ角ゴ Pro W3</vt:lpstr>
      <vt:lpstr>Office Theme</vt:lpstr>
      <vt:lpstr>Image</vt:lpstr>
      <vt:lpstr>PowerPoint Presentation</vt:lpstr>
      <vt:lpstr>PowerPoint Presentation</vt:lpstr>
      <vt:lpstr>PowerPoint Presentation</vt:lpstr>
      <vt:lpstr>PowerPoint Presentation</vt:lpstr>
      <vt:lpstr>PowerPoint Presentation</vt:lpstr>
      <vt:lpstr>PowerPoint Presentation</vt:lpstr>
      <vt:lpstr>How NAPPA works…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Study Population</vt:lpstr>
      <vt:lpstr>PowerPoint Presentation</vt:lpstr>
      <vt:lpstr>PowerPoint Presentation</vt:lpstr>
      <vt:lpstr>A National Study for Blood Tests for TNBC cancers</vt:lpstr>
      <vt:lpstr>PowerPoint Presentation</vt:lpstr>
      <vt:lpstr>PowerPoint Presentation</vt:lpstr>
      <vt:lpstr>Post Translational Modification is Altered in Cancer – Simplistic Version</vt:lpstr>
      <vt:lpstr>Contra capture protein array concept</vt:lpstr>
      <vt:lpstr>Contra capture protein array concept</vt:lpstr>
      <vt:lpstr>Contra capture protein array concept</vt:lpstr>
      <vt:lpstr>Specific serum reactivity to citrullinated proteins on contra capture protein arrays</vt:lpstr>
      <vt:lpstr>Identification of novel anti-citrullinated antigen antibodies in RA patients</vt:lpstr>
      <vt:lpstr>Glycosylation-specific patient responses to tumor antigens</vt:lpstr>
      <vt:lpstr>Translational Take Homes</vt:lpstr>
      <vt:lpstr>PowerPoint Presentation</vt:lpstr>
      <vt:lpstr>PowerPoint Presentation</vt:lpstr>
      <vt:lpstr>Thanks to the team that does the work!</vt:lpstr>
    </vt:vector>
  </TitlesOfParts>
  <Company>School of Computing and Informatics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 2004 Test Drive User</dc:creator>
  <cp:lastModifiedBy>Joshua LaBaer</cp:lastModifiedBy>
  <cp:revision>137</cp:revision>
  <cp:lastPrinted>2014-06-18T19:08:48Z</cp:lastPrinted>
  <dcterms:created xsi:type="dcterms:W3CDTF">2011-04-20T01:27:31Z</dcterms:created>
  <dcterms:modified xsi:type="dcterms:W3CDTF">2017-03-06T17:27:43Z</dcterms:modified>
</cp:coreProperties>
</file>