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4" r:id="rId2"/>
    <p:sldId id="258" r:id="rId3"/>
    <p:sldId id="259" r:id="rId4"/>
    <p:sldId id="260" r:id="rId5"/>
    <p:sldId id="290" r:id="rId6"/>
    <p:sldId id="257" r:id="rId7"/>
    <p:sldId id="289" r:id="rId8"/>
    <p:sldId id="270" r:id="rId9"/>
    <p:sldId id="271" r:id="rId10"/>
    <p:sldId id="272" r:id="rId11"/>
    <p:sldId id="273" r:id="rId12"/>
    <p:sldId id="261" r:id="rId13"/>
    <p:sldId id="274" r:id="rId14"/>
    <p:sldId id="275" r:id="rId15"/>
    <p:sldId id="267" r:id="rId16"/>
    <p:sldId id="291" r:id="rId17"/>
    <p:sldId id="279" r:id="rId18"/>
    <p:sldId id="281" r:id="rId19"/>
    <p:sldId id="280" r:id="rId20"/>
    <p:sldId id="287" r:id="rId21"/>
    <p:sldId id="265" r:id="rId22"/>
    <p:sldId id="292" r:id="rId23"/>
    <p:sldId id="29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35611F-D436-4530-A701-A97EAFF45F95}">
          <p14:sldIdLst>
            <p14:sldId id="294"/>
            <p14:sldId id="258"/>
            <p14:sldId id="259"/>
            <p14:sldId id="260"/>
            <p14:sldId id="290"/>
            <p14:sldId id="257"/>
            <p14:sldId id="289"/>
            <p14:sldId id="270"/>
            <p14:sldId id="271"/>
            <p14:sldId id="272"/>
            <p14:sldId id="273"/>
            <p14:sldId id="261"/>
            <p14:sldId id="274"/>
            <p14:sldId id="275"/>
            <p14:sldId id="267"/>
            <p14:sldId id="291"/>
            <p14:sldId id="279"/>
            <p14:sldId id="281"/>
            <p14:sldId id="280"/>
            <p14:sldId id="287"/>
            <p14:sldId id="265"/>
            <p14:sldId id="292"/>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35" autoAdjust="0"/>
  </p:normalViewPr>
  <p:slideViewPr>
    <p:cSldViewPr>
      <p:cViewPr varScale="1">
        <p:scale>
          <a:sx n="68" d="100"/>
          <a:sy n="68" d="100"/>
        </p:scale>
        <p:origin x="84" y="54"/>
      </p:cViewPr>
      <p:guideLst>
        <p:guide orient="horz" pos="2160"/>
        <p:guide pos="2880"/>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CD0EC6-B763-45FA-907B-A568495E7D7C}" type="datetimeFigureOut">
              <a:rPr lang="en-US" smtClean="0"/>
              <a:t>3/6/2017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989ABB-FC7E-48A8-A505-7721F6A69881}" type="slidenum">
              <a:rPr lang="en-US" smtClean="0"/>
              <a:t>‹#›</a:t>
            </a:fld>
            <a:endParaRPr lang="en-US"/>
          </a:p>
        </p:txBody>
      </p:sp>
    </p:spTree>
    <p:extLst>
      <p:ext uri="{BB962C8B-B14F-4D97-AF65-F5344CB8AC3E}">
        <p14:creationId xmlns:p14="http://schemas.microsoft.com/office/powerpoint/2010/main" val="244972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 1 Schematic presentation showing the immunological effects of asbestos fibers on regulatory T cells, CD4+ helper T cells, CD8+ cytotoxic T and natural killer cells. ORG MT-2 original cell line, CB1 one of the sublines of the MT-2 cell line continuously exposed to chrysotile B asbestos, IL interleukin, TGF transforming growth factor, SMAD signal transducing adaptor proteins, STAT3 signal transducer and activator of transcription 3, R receptor, CXCR3 chemokine (C-XC motif) receptor 3, IFN interferon, CTL cytotoxic T lymphocyte, PBMC peripheral blood mononuclear cells, NK natural killer. a Excess production of IL-10 and TGF-b in MT-2 subline (CB1) continuously</a:t>
            </a:r>
          </a:p>
          <a:p>
            <a:r>
              <a:rPr lang="en-US" sz="1200" b="0" i="0" u="none" strike="noStrike" kern="1200" baseline="0" dirty="0">
                <a:solidFill>
                  <a:schemeClr val="tx1"/>
                </a:solidFill>
                <a:latin typeface="+mn-lt"/>
                <a:ea typeface="+mn-ea"/>
                <a:cs typeface="+mn-cs"/>
              </a:rPr>
              <a:t>exposed to asbestos, b resistance to TGF-b-induced growth inhibition in MT-2 subline (CB1), c acquisition of asbestos-induced apoptosis in MT-2 subline (CB1) via excess production of IL-10, phosphorylation of STAT3 subsequent overexpression of Bcl-2, d enhanced b-actin phosphorylation in MT-2 subline (CB1), e reduction of CXCR3 and IFN-c-</a:t>
            </a:r>
            <a:r>
              <a:rPr lang="en-US" sz="1200" b="0" i="0" u="none" strike="noStrike" kern="1200" baseline="0" dirty="0" err="1">
                <a:solidFill>
                  <a:schemeClr val="tx1"/>
                </a:solidFill>
                <a:latin typeface="+mn-lt"/>
                <a:ea typeface="+mn-ea"/>
                <a:cs typeface="+mn-cs"/>
              </a:rPr>
              <a:t>producibility</a:t>
            </a:r>
            <a:r>
              <a:rPr lang="en-US" sz="1200" b="0" i="0" u="none" strike="noStrike" kern="1200" baseline="0" dirty="0">
                <a:solidFill>
                  <a:schemeClr val="tx1"/>
                </a:solidFill>
                <a:latin typeface="+mn-lt"/>
                <a:ea typeface="+mn-ea"/>
                <a:cs typeface="+mn-cs"/>
              </a:rPr>
              <a:t> inMT-2 subline (CB1) meaning reduction of antitumor immunity, f reduction of CTL clonal expansion in co-culture with asbestos, g aberrant CTL population and function in patients with pleural plaque (PP) or malignant mesothelioma (MM), h decrease of NKp46 activating receptor by asbestos exposure in NK cells and i progressive reduction of NKp46 in patients with PP–MM</a:t>
            </a:r>
            <a:endParaRPr lang="en-US" dirty="0"/>
          </a:p>
        </p:txBody>
      </p:sp>
      <p:sp>
        <p:nvSpPr>
          <p:cNvPr id="4" name="Slide Number Placeholder 3"/>
          <p:cNvSpPr>
            <a:spLocks noGrp="1"/>
          </p:cNvSpPr>
          <p:nvPr>
            <p:ph type="sldNum" sz="quarter" idx="10"/>
          </p:nvPr>
        </p:nvSpPr>
        <p:spPr/>
        <p:txBody>
          <a:bodyPr/>
          <a:lstStyle/>
          <a:p>
            <a:fld id="{F1989ABB-FC7E-48A8-A505-7721F6A69881}" type="slidenum">
              <a:rPr lang="en-US" smtClean="0"/>
              <a:t>4</a:t>
            </a:fld>
            <a:endParaRPr lang="en-US"/>
          </a:p>
        </p:txBody>
      </p:sp>
    </p:spTree>
    <p:extLst>
      <p:ext uri="{BB962C8B-B14F-4D97-AF65-F5344CB8AC3E}">
        <p14:creationId xmlns:p14="http://schemas.microsoft.com/office/powerpoint/2010/main" val="381936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21B565-19BB-44FA-B17C-A61C132D1C1B}"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83766-5A90-4097-AF76-280277281536}" type="slidenum">
              <a:rPr lang="en-US" smtClean="0"/>
              <a:t>‹#›</a:t>
            </a:fld>
            <a:endParaRPr lang="en-US"/>
          </a:p>
        </p:txBody>
      </p:sp>
    </p:spTree>
    <p:extLst>
      <p:ext uri="{BB962C8B-B14F-4D97-AF65-F5344CB8AC3E}">
        <p14:creationId xmlns:p14="http://schemas.microsoft.com/office/powerpoint/2010/main" val="3792627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21B565-19BB-44FA-B17C-A61C132D1C1B}"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83766-5A90-4097-AF76-280277281536}" type="slidenum">
              <a:rPr lang="en-US" smtClean="0"/>
              <a:t>‹#›</a:t>
            </a:fld>
            <a:endParaRPr lang="en-US"/>
          </a:p>
        </p:txBody>
      </p:sp>
    </p:spTree>
    <p:extLst>
      <p:ext uri="{BB962C8B-B14F-4D97-AF65-F5344CB8AC3E}">
        <p14:creationId xmlns:p14="http://schemas.microsoft.com/office/powerpoint/2010/main" val="129848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21B565-19BB-44FA-B17C-A61C132D1C1B}"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83766-5A90-4097-AF76-280277281536}" type="slidenum">
              <a:rPr lang="en-US" smtClean="0"/>
              <a:t>‹#›</a:t>
            </a:fld>
            <a:endParaRPr lang="en-US"/>
          </a:p>
        </p:txBody>
      </p:sp>
    </p:spTree>
    <p:extLst>
      <p:ext uri="{BB962C8B-B14F-4D97-AF65-F5344CB8AC3E}">
        <p14:creationId xmlns:p14="http://schemas.microsoft.com/office/powerpoint/2010/main" val="412917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21B565-19BB-44FA-B17C-A61C132D1C1B}"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83766-5A90-4097-AF76-280277281536}" type="slidenum">
              <a:rPr lang="en-US" smtClean="0"/>
              <a:t>‹#›</a:t>
            </a:fld>
            <a:endParaRPr lang="en-US"/>
          </a:p>
        </p:txBody>
      </p:sp>
    </p:spTree>
    <p:extLst>
      <p:ext uri="{BB962C8B-B14F-4D97-AF65-F5344CB8AC3E}">
        <p14:creationId xmlns:p14="http://schemas.microsoft.com/office/powerpoint/2010/main" val="189050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1B565-19BB-44FA-B17C-A61C132D1C1B}"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83766-5A90-4097-AF76-280277281536}" type="slidenum">
              <a:rPr lang="en-US" smtClean="0"/>
              <a:t>‹#›</a:t>
            </a:fld>
            <a:endParaRPr lang="en-US"/>
          </a:p>
        </p:txBody>
      </p:sp>
    </p:spTree>
    <p:extLst>
      <p:ext uri="{BB962C8B-B14F-4D97-AF65-F5344CB8AC3E}">
        <p14:creationId xmlns:p14="http://schemas.microsoft.com/office/powerpoint/2010/main" val="131521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21B565-19BB-44FA-B17C-A61C132D1C1B}"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83766-5A90-4097-AF76-280277281536}" type="slidenum">
              <a:rPr lang="en-US" smtClean="0"/>
              <a:t>‹#›</a:t>
            </a:fld>
            <a:endParaRPr lang="en-US"/>
          </a:p>
        </p:txBody>
      </p:sp>
    </p:spTree>
    <p:extLst>
      <p:ext uri="{BB962C8B-B14F-4D97-AF65-F5344CB8AC3E}">
        <p14:creationId xmlns:p14="http://schemas.microsoft.com/office/powerpoint/2010/main" val="171373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21B565-19BB-44FA-B17C-A61C132D1C1B}"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83766-5A90-4097-AF76-280277281536}" type="slidenum">
              <a:rPr lang="en-US" smtClean="0"/>
              <a:t>‹#›</a:t>
            </a:fld>
            <a:endParaRPr lang="en-US"/>
          </a:p>
        </p:txBody>
      </p:sp>
    </p:spTree>
    <p:extLst>
      <p:ext uri="{BB962C8B-B14F-4D97-AF65-F5344CB8AC3E}">
        <p14:creationId xmlns:p14="http://schemas.microsoft.com/office/powerpoint/2010/main" val="327985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21B565-19BB-44FA-B17C-A61C132D1C1B}"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83766-5A90-4097-AF76-280277281536}" type="slidenum">
              <a:rPr lang="en-US" smtClean="0"/>
              <a:t>‹#›</a:t>
            </a:fld>
            <a:endParaRPr lang="en-US"/>
          </a:p>
        </p:txBody>
      </p:sp>
    </p:spTree>
    <p:extLst>
      <p:ext uri="{BB962C8B-B14F-4D97-AF65-F5344CB8AC3E}">
        <p14:creationId xmlns:p14="http://schemas.microsoft.com/office/powerpoint/2010/main" val="264536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1B565-19BB-44FA-B17C-A61C132D1C1B}"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83766-5A90-4097-AF76-280277281536}" type="slidenum">
              <a:rPr lang="en-US" smtClean="0"/>
              <a:t>‹#›</a:t>
            </a:fld>
            <a:endParaRPr lang="en-US"/>
          </a:p>
        </p:txBody>
      </p:sp>
    </p:spTree>
    <p:extLst>
      <p:ext uri="{BB962C8B-B14F-4D97-AF65-F5344CB8AC3E}">
        <p14:creationId xmlns:p14="http://schemas.microsoft.com/office/powerpoint/2010/main" val="207358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21B565-19BB-44FA-B17C-A61C132D1C1B}"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83766-5A90-4097-AF76-280277281536}" type="slidenum">
              <a:rPr lang="en-US" smtClean="0"/>
              <a:t>‹#›</a:t>
            </a:fld>
            <a:endParaRPr lang="en-US"/>
          </a:p>
        </p:txBody>
      </p:sp>
    </p:spTree>
    <p:extLst>
      <p:ext uri="{BB962C8B-B14F-4D97-AF65-F5344CB8AC3E}">
        <p14:creationId xmlns:p14="http://schemas.microsoft.com/office/powerpoint/2010/main" val="312882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21B565-19BB-44FA-B17C-A61C132D1C1B}"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83766-5A90-4097-AF76-280277281536}" type="slidenum">
              <a:rPr lang="en-US" smtClean="0"/>
              <a:t>‹#›</a:t>
            </a:fld>
            <a:endParaRPr lang="en-US"/>
          </a:p>
        </p:txBody>
      </p:sp>
    </p:spTree>
    <p:extLst>
      <p:ext uri="{BB962C8B-B14F-4D97-AF65-F5344CB8AC3E}">
        <p14:creationId xmlns:p14="http://schemas.microsoft.com/office/powerpoint/2010/main" val="253137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1B565-19BB-44FA-B17C-A61C132D1C1B}" type="datetimeFigureOut">
              <a:rPr lang="en-US" smtClean="0"/>
              <a:t>3/6/2017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83766-5A90-4097-AF76-280277281536}" type="slidenum">
              <a:rPr lang="en-US" smtClean="0"/>
              <a:t>‹#›</a:t>
            </a:fld>
            <a:endParaRPr lang="en-US"/>
          </a:p>
        </p:txBody>
      </p:sp>
    </p:spTree>
    <p:extLst>
      <p:ext uri="{BB962C8B-B14F-4D97-AF65-F5344CB8AC3E}">
        <p14:creationId xmlns:p14="http://schemas.microsoft.com/office/powerpoint/2010/main" val="1467471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219200"/>
            <a:ext cx="7772400" cy="1470025"/>
          </a:xfrm>
        </p:spPr>
        <p:txBody>
          <a:bodyPr>
            <a:normAutofit fontScale="90000"/>
          </a:bodyPr>
          <a:lstStyle/>
          <a:p>
            <a:r>
              <a:rPr lang="en-US" dirty="0" smtClean="0"/>
              <a:t>Mesothelioma, Buffy Coats, and Mononuclear Cells: Immunodiagnostics?</a:t>
            </a:r>
            <a:endParaRPr lang="en-US" dirty="0"/>
          </a:p>
        </p:txBody>
      </p:sp>
      <p:sp>
        <p:nvSpPr>
          <p:cNvPr id="5" name="Subtitle 4"/>
          <p:cNvSpPr>
            <a:spLocks noGrp="1"/>
          </p:cNvSpPr>
          <p:nvPr>
            <p:ph type="subTitle" idx="1"/>
          </p:nvPr>
        </p:nvSpPr>
        <p:spPr/>
        <p:txBody>
          <a:bodyPr/>
          <a:lstStyle/>
          <a:p>
            <a:r>
              <a:rPr lang="en-US" dirty="0" smtClean="0"/>
              <a:t>Harvey I. Pass MD</a:t>
            </a:r>
          </a:p>
          <a:p>
            <a:r>
              <a:rPr lang="en-US" dirty="0" smtClean="0"/>
              <a:t>NYU </a:t>
            </a:r>
            <a:r>
              <a:rPr lang="en-US" dirty="0" err="1" smtClean="0"/>
              <a:t>Langone</a:t>
            </a:r>
            <a:r>
              <a:rPr lang="en-US" dirty="0" smtClean="0"/>
              <a:t> Medical Center</a:t>
            </a:r>
            <a:endParaRPr lang="en-US" dirty="0"/>
          </a:p>
        </p:txBody>
      </p:sp>
    </p:spTree>
    <p:extLst>
      <p:ext uri="{BB962C8B-B14F-4D97-AF65-F5344CB8AC3E}">
        <p14:creationId xmlns:p14="http://schemas.microsoft.com/office/powerpoint/2010/main" val="2394064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a:xfrm>
            <a:off x="457200" y="1219200"/>
            <a:ext cx="8229600" cy="4525963"/>
          </a:xfrm>
        </p:spPr>
        <p:txBody>
          <a:bodyPr>
            <a:normAutofit fontScale="70000" lnSpcReduction="20000"/>
          </a:bodyPr>
          <a:lstStyle/>
          <a:p>
            <a:r>
              <a:rPr lang="en-US" dirty="0"/>
              <a:t>What fraction?</a:t>
            </a:r>
          </a:p>
          <a:p>
            <a:pPr lvl="1"/>
            <a:r>
              <a:rPr lang="en-US" dirty="0"/>
              <a:t>Selective…..impossible</a:t>
            </a:r>
          </a:p>
          <a:p>
            <a:r>
              <a:rPr lang="en-US" dirty="0"/>
              <a:t>Heterogeneity</a:t>
            </a:r>
          </a:p>
          <a:p>
            <a:pPr lvl="1"/>
            <a:r>
              <a:rPr lang="en-US" dirty="0"/>
              <a:t>Buffy coat (BC), from EDTA plasma</a:t>
            </a:r>
          </a:p>
          <a:p>
            <a:pPr lvl="2"/>
            <a:r>
              <a:rPr lang="en-US" dirty="0"/>
              <a:t>white cell fraction which includes granulocytes as well as platelets;</a:t>
            </a:r>
          </a:p>
          <a:p>
            <a:pPr lvl="3"/>
            <a:r>
              <a:rPr lang="en-US" dirty="0"/>
              <a:t>despite SOPs for its processing, the removal of the buffy coat from the plasma interface is subject to human variation. </a:t>
            </a:r>
          </a:p>
          <a:p>
            <a:pPr lvl="1"/>
            <a:r>
              <a:rPr lang="en-US" dirty="0"/>
              <a:t>Peripheral blood mononuclear cells (PMBC), </a:t>
            </a:r>
          </a:p>
          <a:p>
            <a:pPr lvl="2"/>
            <a:r>
              <a:rPr lang="en-US" dirty="0"/>
              <a:t>harvested at the same time of the buffy coat using the BD CPT 32670 </a:t>
            </a:r>
            <a:r>
              <a:rPr lang="en-US" dirty="0" err="1"/>
              <a:t>Ficoll</a:t>
            </a:r>
            <a:r>
              <a:rPr lang="en-US" dirty="0"/>
              <a:t> separation tubes</a:t>
            </a:r>
          </a:p>
          <a:p>
            <a:pPr lvl="2"/>
            <a:r>
              <a:rPr lang="en-US" dirty="0"/>
              <a:t>monocytes, lymphocytes and platelets without granulocytes, and these are </a:t>
            </a:r>
            <a:r>
              <a:rPr lang="en-US" i="1" dirty="0"/>
              <a:t>cryopreserved</a:t>
            </a:r>
            <a:r>
              <a:rPr lang="en-US" dirty="0"/>
              <a:t>. </a:t>
            </a:r>
          </a:p>
          <a:p>
            <a:pPr lvl="2"/>
            <a:r>
              <a:rPr lang="en-US" dirty="0"/>
              <a:t>Whether immune-gene expression would be more sensitive and specific with or without granulocytes is unknown. </a:t>
            </a:r>
          </a:p>
          <a:p>
            <a:r>
              <a:rPr lang="en-US" dirty="0"/>
              <a:t>Therefore to decide which blood fraction is the ideal one for cohort differentiation would require preliminary investigations of matched both isolated fractions (PBMC and BC).</a:t>
            </a:r>
          </a:p>
        </p:txBody>
      </p:sp>
    </p:spTree>
    <p:extLst>
      <p:ext uri="{BB962C8B-B14F-4D97-AF65-F5344CB8AC3E}">
        <p14:creationId xmlns:p14="http://schemas.microsoft.com/office/powerpoint/2010/main" val="2499536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a:t>
            </a:r>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r>
              <a:rPr lang="en-US" dirty="0"/>
              <a:t>51 archived, never used, BCs and matching PBMCs from venous samples of 17 MPM, 17 AE, and 17 healthy, non asbestos  exposed (HR) </a:t>
            </a:r>
          </a:p>
          <a:p>
            <a:r>
              <a:rPr lang="en-US" dirty="0"/>
              <a:t>All cell pellets were thawed at 4</a:t>
            </a:r>
            <a:r>
              <a:rPr lang="en-US" baseline="30000" dirty="0"/>
              <a:t>o</a:t>
            </a:r>
            <a:r>
              <a:rPr lang="en-US" dirty="0"/>
              <a:t>C, and when liquid, were vortexed. </a:t>
            </a:r>
          </a:p>
          <a:p>
            <a:r>
              <a:rPr lang="en-US" dirty="0"/>
              <a:t>An aliquot of the stock was then removed for RNA extraction from the all 102 specimens. </a:t>
            </a:r>
          </a:p>
          <a:p>
            <a:r>
              <a:rPr lang="en-US" dirty="0"/>
              <a:t>These 102 samples were then processed with the </a:t>
            </a:r>
            <a:r>
              <a:rPr lang="en-US" dirty="0" err="1"/>
              <a:t>nanostring</a:t>
            </a:r>
            <a:r>
              <a:rPr lang="en-US" dirty="0"/>
              <a:t> platform, and data normalized for the experiment to all housekeeping genes.</a:t>
            </a:r>
          </a:p>
        </p:txBody>
      </p:sp>
    </p:spTree>
    <p:extLst>
      <p:ext uri="{BB962C8B-B14F-4D97-AF65-F5344CB8AC3E}">
        <p14:creationId xmlns:p14="http://schemas.microsoft.com/office/powerpoint/2010/main" val="1145749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752" y="1905000"/>
            <a:ext cx="3240128" cy="1794787"/>
          </a:xfrm>
          <a:prstGeom prst="rect">
            <a:avLst/>
          </a:prstGeom>
          <a:ln>
            <a:noFill/>
          </a:ln>
          <a:effectLst>
            <a:outerShdw blurRad="292100" dist="139700" dir="2700000" algn="tl" rotWithShape="0">
              <a:srgbClr val="333333">
                <a:alpha val="65000"/>
              </a:srgbClr>
            </a:outerShdw>
          </a:effectLst>
        </p:spPr>
      </p:pic>
      <p:grpSp>
        <p:nvGrpSpPr>
          <p:cNvPr id="7" name="Group 6"/>
          <p:cNvGrpSpPr>
            <a:grpSpLocks noChangeAspect="1"/>
          </p:cNvGrpSpPr>
          <p:nvPr/>
        </p:nvGrpSpPr>
        <p:grpSpPr>
          <a:xfrm>
            <a:off x="1727785" y="1065883"/>
            <a:ext cx="3409054" cy="5577840"/>
            <a:chOff x="1837029" y="126308"/>
            <a:chExt cx="4035805" cy="6603322"/>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041"/>
            <a:stretch/>
          </p:blipFill>
          <p:spPr bwMode="auto">
            <a:xfrm>
              <a:off x="2341339" y="204305"/>
              <a:ext cx="874304" cy="134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Image result for buffy co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382" y="126308"/>
              <a:ext cx="1632452" cy="142329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flipH="1">
              <a:off x="2412260" y="1627599"/>
              <a:ext cx="228600" cy="523994"/>
              <a:chOff x="4281178" y="858472"/>
              <a:chExt cx="1547605" cy="4648201"/>
            </a:xfrm>
          </p:grpSpPr>
          <p:pic>
            <p:nvPicPr>
              <p:cNvPr id="3085" name="Picture 13" descr="Image result for flip top cryovial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398" r="41284"/>
              <a:stretch/>
            </p:blipFill>
            <p:spPr bwMode="auto">
              <a:xfrm>
                <a:off x="4935523" y="858472"/>
                <a:ext cx="886436" cy="46482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Image result for flip top cryovial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719" r="41284" b="25423"/>
              <a:stretch/>
            </p:blipFill>
            <p:spPr bwMode="auto">
              <a:xfrm>
                <a:off x="4281178" y="883639"/>
                <a:ext cx="1547605" cy="3466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flipH="1">
              <a:off x="4439491" y="1630436"/>
              <a:ext cx="228600" cy="523994"/>
              <a:chOff x="4281178" y="858472"/>
              <a:chExt cx="1547605" cy="4648201"/>
            </a:xfrm>
          </p:grpSpPr>
          <p:pic>
            <p:nvPicPr>
              <p:cNvPr id="23" name="Picture 13" descr="Image result for flip top cryovial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398" r="41284"/>
              <a:stretch/>
            </p:blipFill>
            <p:spPr bwMode="auto">
              <a:xfrm>
                <a:off x="4935523" y="858472"/>
                <a:ext cx="886436" cy="46482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descr="Image result for flip top cryovial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719" r="41284" b="25423"/>
              <a:stretch/>
            </p:blipFill>
            <p:spPr bwMode="auto">
              <a:xfrm>
                <a:off x="4281178" y="883639"/>
                <a:ext cx="1547605" cy="3466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801788" y="2297767"/>
              <a:ext cx="1700875" cy="4431863"/>
              <a:chOff x="1773212" y="2210882"/>
              <a:chExt cx="1700875" cy="4431863"/>
            </a:xfrm>
          </p:grpSpPr>
          <p:pic>
            <p:nvPicPr>
              <p:cNvPr id="19" name="Picture 11" descr="Image result for zymo research rna extracti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8068" t="37692"/>
              <a:stretch/>
            </p:blipFill>
            <p:spPr bwMode="auto">
              <a:xfrm>
                <a:off x="1785952" y="4623296"/>
                <a:ext cx="1053565" cy="7083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Image result for zymo research rna extracti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312" r="29848"/>
              <a:stretch/>
            </p:blipFill>
            <p:spPr bwMode="auto">
              <a:xfrm>
                <a:off x="1785952" y="3505199"/>
                <a:ext cx="1424718" cy="7870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Image result for zymo research rna extracti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4373" r="77792"/>
              <a:stretch/>
            </p:blipFill>
            <p:spPr bwMode="auto">
              <a:xfrm>
                <a:off x="2407287" y="2428465"/>
                <a:ext cx="1066800" cy="746114"/>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2446127" y="2210882"/>
                <a:ext cx="76200" cy="261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2462320" y="3190044"/>
                <a:ext cx="76200" cy="261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2506105" y="4361299"/>
                <a:ext cx="76200" cy="261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6"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3212" y="5624747"/>
                <a:ext cx="1590622" cy="1017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0" name="Group 29"/>
            <p:cNvGrpSpPr/>
            <p:nvPr/>
          </p:nvGrpSpPr>
          <p:grpSpPr>
            <a:xfrm>
              <a:off x="1837029" y="2297767"/>
              <a:ext cx="1700875" cy="4431863"/>
              <a:chOff x="1773212" y="2210882"/>
              <a:chExt cx="1700875" cy="4431863"/>
            </a:xfrm>
          </p:grpSpPr>
          <p:pic>
            <p:nvPicPr>
              <p:cNvPr id="31" name="Picture 11" descr="Image result for zymo research rna extracti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8068" t="37692"/>
              <a:stretch/>
            </p:blipFill>
            <p:spPr bwMode="auto">
              <a:xfrm>
                <a:off x="1785952" y="4623296"/>
                <a:ext cx="1053565" cy="70836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Image result for zymo research rna extracti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312" r="29848"/>
              <a:stretch/>
            </p:blipFill>
            <p:spPr bwMode="auto">
              <a:xfrm>
                <a:off x="1785952" y="3505199"/>
                <a:ext cx="1424718" cy="7870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Image result for zymo research rna extracti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4373" r="77792"/>
              <a:stretch/>
            </p:blipFill>
            <p:spPr bwMode="auto">
              <a:xfrm>
                <a:off x="2407287" y="2428465"/>
                <a:ext cx="1066800" cy="746114"/>
              </a:xfrm>
              <a:prstGeom prst="rect">
                <a:avLst/>
              </a:prstGeom>
              <a:noFill/>
              <a:extLst>
                <a:ext uri="{909E8E84-426E-40DD-AFC4-6F175D3DCCD1}">
                  <a14:hiddenFill xmlns:a14="http://schemas.microsoft.com/office/drawing/2010/main">
                    <a:solidFill>
                      <a:srgbClr val="FFFFFF"/>
                    </a:solidFill>
                  </a14:hiddenFill>
                </a:ext>
              </a:extLst>
            </p:spPr>
          </p:pic>
          <p:sp>
            <p:nvSpPr>
              <p:cNvPr id="34" name="Down Arrow 33"/>
              <p:cNvSpPr/>
              <p:nvPr/>
            </p:nvSpPr>
            <p:spPr>
              <a:xfrm>
                <a:off x="2446127" y="2210882"/>
                <a:ext cx="76200" cy="261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2462320" y="3190044"/>
                <a:ext cx="76200" cy="261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2506105" y="4361299"/>
                <a:ext cx="76200" cy="261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3212" y="5624747"/>
                <a:ext cx="1590622" cy="1017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8" name="TextBox 7"/>
          <p:cNvSpPr txBox="1"/>
          <p:nvPr/>
        </p:nvSpPr>
        <p:spPr>
          <a:xfrm>
            <a:off x="1331409" y="662729"/>
            <a:ext cx="3815468" cy="369332"/>
          </a:xfrm>
          <a:prstGeom prst="rect">
            <a:avLst/>
          </a:prstGeom>
          <a:noFill/>
        </p:spPr>
        <p:txBody>
          <a:bodyPr wrap="none" rtlCol="0">
            <a:spAutoFit/>
          </a:bodyPr>
          <a:lstStyle/>
          <a:p>
            <a:r>
              <a:rPr lang="en-US" dirty="0">
                <a:latin typeface="Comic Sans MS" panose="030F0702030302020204" pitchFamily="66" charset="0"/>
              </a:rPr>
              <a:t>17 High Risk vs 17 AE vs 17 MPMs</a:t>
            </a:r>
          </a:p>
        </p:txBody>
      </p:sp>
      <p:sp>
        <p:nvSpPr>
          <p:cNvPr id="10" name="TextBox 9"/>
          <p:cNvSpPr txBox="1"/>
          <p:nvPr/>
        </p:nvSpPr>
        <p:spPr>
          <a:xfrm>
            <a:off x="1030686" y="1492427"/>
            <a:ext cx="601447" cy="369332"/>
          </a:xfrm>
          <a:prstGeom prst="rect">
            <a:avLst/>
          </a:prstGeom>
          <a:noFill/>
        </p:spPr>
        <p:txBody>
          <a:bodyPr wrap="none" rtlCol="0">
            <a:spAutoFit/>
          </a:bodyPr>
          <a:lstStyle/>
          <a:p>
            <a:r>
              <a:rPr lang="en-US" dirty="0">
                <a:latin typeface="Comic Sans MS" panose="030F0702030302020204" pitchFamily="66" charset="0"/>
              </a:rPr>
              <a:t>CPT</a:t>
            </a:r>
          </a:p>
        </p:txBody>
      </p:sp>
      <p:sp>
        <p:nvSpPr>
          <p:cNvPr id="41" name="TextBox 40"/>
          <p:cNvSpPr txBox="1"/>
          <p:nvPr/>
        </p:nvSpPr>
        <p:spPr>
          <a:xfrm>
            <a:off x="2976892" y="1480250"/>
            <a:ext cx="821059" cy="369332"/>
          </a:xfrm>
          <a:prstGeom prst="rect">
            <a:avLst/>
          </a:prstGeom>
          <a:noFill/>
        </p:spPr>
        <p:txBody>
          <a:bodyPr wrap="none" rtlCol="0">
            <a:spAutoFit/>
          </a:bodyPr>
          <a:lstStyle/>
          <a:p>
            <a:r>
              <a:rPr lang="en-US" dirty="0">
                <a:latin typeface="Comic Sans MS" panose="030F0702030302020204" pitchFamily="66" charset="0"/>
              </a:rPr>
              <a:t>EDTA</a:t>
            </a:r>
          </a:p>
        </p:txBody>
      </p:sp>
      <p:pic>
        <p:nvPicPr>
          <p:cNvPr id="3087"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9998" y="2810834"/>
            <a:ext cx="399256" cy="2709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12077" y="2340707"/>
            <a:ext cx="1055097" cy="261610"/>
          </a:xfrm>
          <a:prstGeom prst="rect">
            <a:avLst/>
          </a:prstGeom>
          <a:noFill/>
        </p:spPr>
        <p:txBody>
          <a:bodyPr wrap="none" rtlCol="0">
            <a:spAutoFit/>
          </a:bodyPr>
          <a:lstStyle/>
          <a:p>
            <a:r>
              <a:rPr lang="en-US" sz="1100" dirty="0">
                <a:latin typeface="Comic Sans MS" panose="030F0702030302020204" pitchFamily="66" charset="0"/>
              </a:rPr>
              <a:t>Freeze Pellet</a:t>
            </a:r>
          </a:p>
        </p:txBody>
      </p:sp>
      <p:sp>
        <p:nvSpPr>
          <p:cNvPr id="25" name="TextBox 24"/>
          <p:cNvSpPr txBox="1"/>
          <p:nvPr/>
        </p:nvSpPr>
        <p:spPr>
          <a:xfrm>
            <a:off x="487783" y="6082965"/>
            <a:ext cx="1034257" cy="261610"/>
          </a:xfrm>
          <a:prstGeom prst="rect">
            <a:avLst/>
          </a:prstGeom>
          <a:noFill/>
        </p:spPr>
        <p:txBody>
          <a:bodyPr wrap="none" rtlCol="0">
            <a:spAutoFit/>
          </a:bodyPr>
          <a:lstStyle/>
          <a:p>
            <a:r>
              <a:rPr lang="en-US" sz="1100" dirty="0">
                <a:latin typeface="Comic Sans MS" panose="030F0702030302020204" pitchFamily="66" charset="0"/>
              </a:rPr>
              <a:t>Load Fluidics</a:t>
            </a:r>
          </a:p>
        </p:txBody>
      </p:sp>
    </p:spTree>
    <p:extLst>
      <p:ext uri="{BB962C8B-B14F-4D97-AF65-F5344CB8AC3E}">
        <p14:creationId xmlns:p14="http://schemas.microsoft.com/office/powerpoint/2010/main" val="2617403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Considerations</a:t>
            </a:r>
          </a:p>
        </p:txBody>
      </p:sp>
      <p:sp>
        <p:nvSpPr>
          <p:cNvPr id="3" name="Content Placeholder 2"/>
          <p:cNvSpPr>
            <a:spLocks noGrp="1"/>
          </p:cNvSpPr>
          <p:nvPr>
            <p:ph idx="1"/>
          </p:nvPr>
        </p:nvSpPr>
        <p:spPr>
          <a:xfrm>
            <a:off x="457200" y="1295400"/>
            <a:ext cx="8229600" cy="4525963"/>
          </a:xfrm>
        </p:spPr>
        <p:txBody>
          <a:bodyPr/>
          <a:lstStyle/>
          <a:p>
            <a:r>
              <a:rPr lang="en-US" dirty="0"/>
              <a:t>Two sample t-tests for each of 730 endogenous immune-genes was performed to detect differentially expressed genes.</a:t>
            </a:r>
          </a:p>
          <a:p>
            <a:r>
              <a:rPr lang="en-US" dirty="0"/>
              <a:t>The Bonferroni corrected p-value&lt;0.05/730 = 6.85e-5 was used as the p-value threshold. </a:t>
            </a:r>
          </a:p>
          <a:p>
            <a:r>
              <a:rPr lang="en-US" dirty="0"/>
              <a:t>ROC curves for the top five genes were constructed, and these genes were then used for multi-variate logistic regression model.</a:t>
            </a:r>
          </a:p>
        </p:txBody>
      </p:sp>
    </p:spTree>
    <p:extLst>
      <p:ext uri="{BB962C8B-B14F-4D97-AF65-F5344CB8AC3E}">
        <p14:creationId xmlns:p14="http://schemas.microsoft.com/office/powerpoint/2010/main" val="2640236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Technical Reproducibility</a:t>
            </a:r>
          </a:p>
        </p:txBody>
      </p:sp>
      <p:sp>
        <p:nvSpPr>
          <p:cNvPr id="3" name="Content Placeholder 2"/>
          <p:cNvSpPr>
            <a:spLocks noGrp="1"/>
          </p:cNvSpPr>
          <p:nvPr>
            <p:ph idx="1"/>
          </p:nvPr>
        </p:nvSpPr>
        <p:spPr/>
        <p:txBody>
          <a:bodyPr/>
          <a:lstStyle/>
          <a:p>
            <a:r>
              <a:rPr lang="en-US" dirty="0"/>
              <a:t>Two different aliquots of the identical 14/17 Asbestos Exposed and 14/17 MPMs buffy coats were analyzed for gene expression by </a:t>
            </a:r>
            <a:r>
              <a:rPr lang="en-US" dirty="0" err="1"/>
              <a:t>Nanostring</a:t>
            </a:r>
            <a:r>
              <a:rPr lang="en-US" dirty="0"/>
              <a:t> on different days (30 days apart).</a:t>
            </a:r>
          </a:p>
          <a:p>
            <a:pPr lvl="1"/>
            <a:r>
              <a:rPr lang="en-US" dirty="0"/>
              <a:t>Repeat thaw, identical vortex, new RNA extraction</a:t>
            </a:r>
          </a:p>
          <a:p>
            <a:pPr lvl="1"/>
            <a:r>
              <a:rPr lang="en-US" dirty="0"/>
              <a:t>Run on new </a:t>
            </a:r>
            <a:r>
              <a:rPr lang="en-US" dirty="0" err="1"/>
              <a:t>nanostring</a:t>
            </a:r>
            <a:r>
              <a:rPr lang="en-US" dirty="0"/>
              <a:t> chips</a:t>
            </a:r>
          </a:p>
          <a:p>
            <a:pPr lvl="1"/>
            <a:r>
              <a:rPr lang="en-US" dirty="0"/>
              <a:t>Correlation of previous run with repeat run</a:t>
            </a:r>
          </a:p>
        </p:txBody>
      </p:sp>
    </p:spTree>
    <p:extLst>
      <p:ext uri="{BB962C8B-B14F-4D97-AF65-F5344CB8AC3E}">
        <p14:creationId xmlns:p14="http://schemas.microsoft.com/office/powerpoint/2010/main" val="195115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0" y="1295400"/>
            <a:ext cx="7848600" cy="3276600"/>
            <a:chOff x="762000" y="571500"/>
            <a:chExt cx="7467600" cy="278130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09600"/>
              <a:ext cx="36576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71500"/>
              <a:ext cx="36576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762000"/>
              <a:ext cx="1737360" cy="649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762000"/>
              <a:ext cx="1752600" cy="58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normAutofit/>
          </a:bodyPr>
          <a:lstStyle/>
          <a:p>
            <a:r>
              <a:rPr lang="en-US" sz="3200" dirty="0"/>
              <a:t>Sampling heterogeneity is not a problem</a:t>
            </a:r>
          </a:p>
        </p:txBody>
      </p:sp>
      <p:sp>
        <p:nvSpPr>
          <p:cNvPr id="6" name="Content Placeholder 5"/>
          <p:cNvSpPr>
            <a:spLocks noGrp="1"/>
          </p:cNvSpPr>
          <p:nvPr>
            <p:ph idx="4294967295"/>
          </p:nvPr>
        </p:nvSpPr>
        <p:spPr>
          <a:xfrm>
            <a:off x="0" y="4800600"/>
            <a:ext cx="8229600" cy="1858963"/>
          </a:xfrm>
        </p:spPr>
        <p:txBody>
          <a:bodyPr>
            <a:normAutofit fontScale="85000" lnSpcReduction="20000"/>
          </a:bodyPr>
          <a:lstStyle/>
          <a:p>
            <a:r>
              <a:rPr lang="en-US" dirty="0"/>
              <a:t>Excellent correlation between the two samples, whether AE or MPM was seen.</a:t>
            </a:r>
          </a:p>
          <a:p>
            <a:r>
              <a:rPr lang="en-US" dirty="0"/>
              <a:t>The same 6 genes were outliers for both AE and MPM which we believe are “lot” effect and were not any of the significant genes in our analysis. </a:t>
            </a:r>
          </a:p>
        </p:txBody>
      </p:sp>
    </p:spTree>
    <p:extLst>
      <p:ext uri="{BB962C8B-B14F-4D97-AF65-F5344CB8AC3E}">
        <p14:creationId xmlns:p14="http://schemas.microsoft.com/office/powerpoint/2010/main" val="2564723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is less variable? </a:t>
            </a:r>
            <a:br>
              <a:rPr lang="en-US" dirty="0"/>
            </a:br>
            <a:r>
              <a:rPr lang="en-US" dirty="0"/>
              <a:t>BC or PBMC</a:t>
            </a:r>
          </a:p>
        </p:txBody>
      </p:sp>
      <p:sp>
        <p:nvSpPr>
          <p:cNvPr id="5" name="Content Placeholder 4"/>
          <p:cNvSpPr>
            <a:spLocks noGrp="1"/>
          </p:cNvSpPr>
          <p:nvPr>
            <p:ph idx="1"/>
          </p:nvPr>
        </p:nvSpPr>
        <p:spPr>
          <a:xfrm>
            <a:off x="457200" y="1600201"/>
            <a:ext cx="8229600" cy="1676400"/>
          </a:xfrm>
        </p:spPr>
        <p:txBody>
          <a:bodyPr/>
          <a:lstStyle/>
          <a:p>
            <a:r>
              <a:rPr lang="en-US" sz="2000" dirty="0"/>
              <a:t>For each of the 730 genes, we calculated the standard deviation (SD) across 17 samples in the same cohort. Smaller standard deviation would indicate less variability. </a:t>
            </a:r>
          </a:p>
          <a:p>
            <a:r>
              <a:rPr lang="en-US" sz="2000" dirty="0"/>
              <a:t>Then we compared the standard deviation of all genes between BC and PBMC.</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589" y="3276600"/>
            <a:ext cx="6035040" cy="32257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252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8751" y="219799"/>
            <a:ext cx="6945787" cy="6627651"/>
            <a:chOff x="238751" y="219799"/>
            <a:chExt cx="6945787" cy="6627651"/>
          </a:xfrm>
        </p:grpSpPr>
        <p:pic>
          <p:nvPicPr>
            <p:cNvPr id="5" name="Picture 4"/>
            <p:cNvPicPr>
              <a:picLocks noChangeAspect="1"/>
            </p:cNvPicPr>
            <p:nvPr/>
          </p:nvPicPr>
          <p:blipFill rotWithShape="1">
            <a:blip r:embed="rId2"/>
            <a:srcRect l="73735" t="33480" r="5001" b="36761"/>
            <a:stretch/>
          </p:blipFill>
          <p:spPr>
            <a:xfrm>
              <a:off x="2877667" y="4341890"/>
              <a:ext cx="2468880" cy="2505560"/>
            </a:xfrm>
            <a:prstGeom prst="rect">
              <a:avLst/>
            </a:prstGeom>
          </p:spPr>
        </p:pic>
        <p:pic>
          <p:nvPicPr>
            <p:cNvPr id="6" name="Picture 5"/>
            <p:cNvPicPr>
              <a:picLocks noChangeAspect="1"/>
            </p:cNvPicPr>
            <p:nvPr/>
          </p:nvPicPr>
          <p:blipFill rotWithShape="1">
            <a:blip r:embed="rId3"/>
            <a:srcRect l="73735" t="3716" r="4684" b="67173"/>
            <a:stretch/>
          </p:blipFill>
          <p:spPr>
            <a:xfrm>
              <a:off x="2855255" y="1057495"/>
              <a:ext cx="2438400" cy="2387600"/>
            </a:xfrm>
            <a:prstGeom prst="rect">
              <a:avLst/>
            </a:prstGeom>
          </p:spPr>
        </p:pic>
        <p:pic>
          <p:nvPicPr>
            <p:cNvPr id="7" name="Picture 6"/>
            <p:cNvPicPr>
              <a:picLocks noChangeAspect="1"/>
            </p:cNvPicPr>
            <p:nvPr/>
          </p:nvPicPr>
          <p:blipFill rotWithShape="1">
            <a:blip r:embed="rId3"/>
            <a:srcRect l="56304" t="24583" r="30217" b="61791"/>
            <a:stretch/>
          </p:blipFill>
          <p:spPr>
            <a:xfrm>
              <a:off x="3796312" y="2063937"/>
              <a:ext cx="1349866" cy="990600"/>
            </a:xfrm>
            <a:prstGeom prst="rect">
              <a:avLst/>
            </a:prstGeom>
          </p:spPr>
        </p:pic>
        <p:pic>
          <p:nvPicPr>
            <p:cNvPr id="9" name="Picture 8"/>
            <p:cNvPicPr>
              <a:picLocks noChangeAspect="1"/>
            </p:cNvPicPr>
            <p:nvPr/>
          </p:nvPicPr>
          <p:blipFill rotWithShape="1">
            <a:blip r:embed="rId4"/>
            <a:srcRect r="18301" b="50000"/>
            <a:stretch/>
          </p:blipFill>
          <p:spPr>
            <a:xfrm>
              <a:off x="1375631" y="3429000"/>
              <a:ext cx="5808907" cy="1147142"/>
            </a:xfrm>
            <a:prstGeom prst="rect">
              <a:avLst/>
            </a:prstGeom>
          </p:spPr>
        </p:pic>
        <p:pic>
          <p:nvPicPr>
            <p:cNvPr id="12" name="Picture 11"/>
            <p:cNvPicPr>
              <a:picLocks noChangeAspect="1"/>
            </p:cNvPicPr>
            <p:nvPr/>
          </p:nvPicPr>
          <p:blipFill rotWithShape="1">
            <a:blip r:embed="rId5"/>
            <a:srcRect l="81086"/>
            <a:stretch/>
          </p:blipFill>
          <p:spPr>
            <a:xfrm>
              <a:off x="3810667" y="5257800"/>
              <a:ext cx="1344476" cy="1146147"/>
            </a:xfrm>
            <a:prstGeom prst="rect">
              <a:avLst/>
            </a:prstGeom>
          </p:spPr>
        </p:pic>
        <p:pic>
          <p:nvPicPr>
            <p:cNvPr id="13" name="Picture 12"/>
            <p:cNvPicPr>
              <a:picLocks noChangeAspect="1"/>
            </p:cNvPicPr>
            <p:nvPr/>
          </p:nvPicPr>
          <p:blipFill rotWithShape="1">
            <a:blip r:embed="rId6"/>
            <a:srcRect r="19461"/>
            <a:stretch/>
          </p:blipFill>
          <p:spPr>
            <a:xfrm>
              <a:off x="1371149" y="219799"/>
              <a:ext cx="5626911" cy="993734"/>
            </a:xfrm>
            <a:prstGeom prst="rect">
              <a:avLst/>
            </a:prstGeom>
          </p:spPr>
        </p:pic>
        <p:sp>
          <p:nvSpPr>
            <p:cNvPr id="14" name="TextBox 13"/>
            <p:cNvSpPr txBox="1"/>
            <p:nvPr/>
          </p:nvSpPr>
          <p:spPr>
            <a:xfrm>
              <a:off x="238751" y="463070"/>
              <a:ext cx="1159292" cy="369332"/>
            </a:xfrm>
            <a:prstGeom prst="rect">
              <a:avLst/>
            </a:prstGeom>
            <a:noFill/>
          </p:spPr>
          <p:txBody>
            <a:bodyPr wrap="none" rtlCol="0">
              <a:spAutoFit/>
            </a:bodyPr>
            <a:lstStyle/>
            <a:p>
              <a:r>
                <a:rPr lang="en-US" dirty="0"/>
                <a:t>Buffy Coat</a:t>
              </a:r>
            </a:p>
          </p:txBody>
        </p:sp>
        <p:sp>
          <p:nvSpPr>
            <p:cNvPr id="15" name="TextBox 14"/>
            <p:cNvSpPr txBox="1"/>
            <p:nvPr/>
          </p:nvSpPr>
          <p:spPr>
            <a:xfrm>
              <a:off x="533400" y="3817905"/>
              <a:ext cx="748923" cy="369332"/>
            </a:xfrm>
            <a:prstGeom prst="rect">
              <a:avLst/>
            </a:prstGeom>
            <a:noFill/>
          </p:spPr>
          <p:txBody>
            <a:bodyPr wrap="none" rtlCol="0">
              <a:spAutoFit/>
            </a:bodyPr>
            <a:lstStyle/>
            <a:p>
              <a:r>
                <a:rPr lang="en-US" dirty="0"/>
                <a:t>PBMC</a:t>
              </a:r>
            </a:p>
          </p:txBody>
        </p:sp>
      </p:grpSp>
      <p:sp>
        <p:nvSpPr>
          <p:cNvPr id="16" name="TextBox 15"/>
          <p:cNvSpPr txBox="1"/>
          <p:nvPr/>
        </p:nvSpPr>
        <p:spPr>
          <a:xfrm>
            <a:off x="5292257" y="1454069"/>
            <a:ext cx="378456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HMGB1: 2.16 FC MPM/AE, p=2.77E-09</a:t>
            </a:r>
          </a:p>
        </p:txBody>
      </p:sp>
      <p:sp>
        <p:nvSpPr>
          <p:cNvPr id="17" name="TextBox 16"/>
          <p:cNvSpPr txBox="1"/>
          <p:nvPr/>
        </p:nvSpPr>
        <p:spPr>
          <a:xfrm>
            <a:off x="5417035" y="5073134"/>
            <a:ext cx="348480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HMGB1: 1.20 FC MPM/AE, p=0.001</a:t>
            </a:r>
          </a:p>
        </p:txBody>
      </p:sp>
      <p:sp>
        <p:nvSpPr>
          <p:cNvPr id="3" name="TextBox 2"/>
          <p:cNvSpPr txBox="1"/>
          <p:nvPr/>
        </p:nvSpPr>
        <p:spPr>
          <a:xfrm>
            <a:off x="79363" y="2003095"/>
            <a:ext cx="8839199"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smtClean="0"/>
              <a:t>Healthy Age and Tobacco Matched Cohort vs </a:t>
            </a:r>
          </a:p>
          <a:p>
            <a:pPr algn="ctr"/>
            <a:r>
              <a:rPr lang="en-US" sz="4000" dirty="0" smtClean="0"/>
              <a:t>Asbestos Exposed </a:t>
            </a:r>
            <a:endParaRPr lang="en-US" sz="4000" dirty="0"/>
          </a:p>
        </p:txBody>
      </p:sp>
    </p:spTree>
    <p:extLst>
      <p:ext uri="{BB962C8B-B14F-4D97-AF65-F5344CB8AC3E}">
        <p14:creationId xmlns:p14="http://schemas.microsoft.com/office/powerpoint/2010/main" val="178264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165"/>
            <a:ext cx="8229600" cy="1143000"/>
          </a:xfrm>
        </p:spPr>
        <p:txBody>
          <a:bodyPr>
            <a:normAutofit fontScale="90000"/>
          </a:bodyPr>
          <a:lstStyle/>
          <a:p>
            <a:r>
              <a:rPr lang="en-US" dirty="0" smtClean="0"/>
              <a:t>Healthy cohort vs Asbestos Exposed</a:t>
            </a:r>
            <a:endParaRPr lang="en-US" dirty="0"/>
          </a:p>
        </p:txBody>
      </p:sp>
      <p:sp>
        <p:nvSpPr>
          <p:cNvPr id="6" name="Text Placeholder 5"/>
          <p:cNvSpPr>
            <a:spLocks noGrp="1"/>
          </p:cNvSpPr>
          <p:nvPr>
            <p:ph type="body" idx="1"/>
          </p:nvPr>
        </p:nvSpPr>
        <p:spPr>
          <a:xfrm>
            <a:off x="457200" y="854893"/>
            <a:ext cx="4040188" cy="639762"/>
          </a:xfrm>
        </p:spPr>
        <p:txBody>
          <a:bodyPr/>
          <a:lstStyle/>
          <a:p>
            <a:r>
              <a:rPr lang="en-US" dirty="0" smtClean="0"/>
              <a:t>Buffy Coat</a:t>
            </a:r>
            <a:endParaRPr lang="en-US" dirty="0"/>
          </a:p>
        </p:txBody>
      </p:sp>
      <p:sp>
        <p:nvSpPr>
          <p:cNvPr id="3" name="Content Placeholder 2"/>
          <p:cNvSpPr>
            <a:spLocks noGrp="1"/>
          </p:cNvSpPr>
          <p:nvPr>
            <p:ph sz="half" idx="2"/>
          </p:nvPr>
        </p:nvSpPr>
        <p:spPr>
          <a:xfrm>
            <a:off x="457200" y="1461196"/>
            <a:ext cx="4040188" cy="5244403"/>
          </a:xfrm>
        </p:spPr>
        <p:txBody>
          <a:bodyPr>
            <a:normAutofit lnSpcReduction="10000"/>
          </a:bodyPr>
          <a:lstStyle/>
          <a:p>
            <a:r>
              <a:rPr lang="en-US" sz="1600" dirty="0"/>
              <a:t>UBC  </a:t>
            </a:r>
            <a:endParaRPr lang="en-US" sz="1600" dirty="0" smtClean="0"/>
          </a:p>
          <a:p>
            <a:pPr lvl="1"/>
            <a:r>
              <a:rPr lang="en-US" sz="1200" dirty="0" smtClean="0"/>
              <a:t>protein </a:t>
            </a:r>
            <a:r>
              <a:rPr lang="en-US" sz="1200" dirty="0"/>
              <a:t>degradation, DNA repair, cell cycle regulation, kinase modification, endocytosis, and regulation of other cell signaling pathways</a:t>
            </a:r>
          </a:p>
          <a:p>
            <a:r>
              <a:rPr lang="en-US" sz="1600" dirty="0"/>
              <a:t>Interleukin-16 </a:t>
            </a:r>
            <a:endParaRPr lang="en-US" sz="1600" dirty="0" smtClean="0"/>
          </a:p>
          <a:p>
            <a:pPr lvl="1"/>
            <a:r>
              <a:rPr lang="en-US" sz="1200" dirty="0" smtClean="0"/>
              <a:t>migration of  </a:t>
            </a:r>
            <a:r>
              <a:rPr lang="en-US" sz="1200" dirty="0"/>
              <a:t>CD4+ lymphocytes, monocytes, and eosinophils. Primes CD4+ T-cells for IL-2 and IL-15 responsiveness. Also induces T-lymphocyte expression of interleukin 2 receptor. Ligand for CD4</a:t>
            </a:r>
          </a:p>
          <a:p>
            <a:r>
              <a:rPr lang="en-US" sz="1600" dirty="0"/>
              <a:t>IFNAR2 </a:t>
            </a:r>
            <a:r>
              <a:rPr lang="en-US" sz="1600" dirty="0" smtClean="0"/>
              <a:t> (receptor </a:t>
            </a:r>
            <a:r>
              <a:rPr lang="en-US" sz="1600" dirty="0"/>
              <a:t>for interferons alpha and </a:t>
            </a:r>
            <a:r>
              <a:rPr lang="en-US" sz="1600" dirty="0" smtClean="0"/>
              <a:t>beta)</a:t>
            </a:r>
          </a:p>
          <a:p>
            <a:pPr lvl="1"/>
            <a:r>
              <a:rPr lang="en-US" sz="1200" dirty="0" smtClean="0"/>
              <a:t>Involved </a:t>
            </a:r>
            <a:r>
              <a:rPr lang="en-US" sz="1200" dirty="0"/>
              <a:t>in IFN-mediated STAT1, STAT2 and STAT3 activation </a:t>
            </a:r>
          </a:p>
          <a:p>
            <a:r>
              <a:rPr lang="en-US" sz="1600" dirty="0"/>
              <a:t>Selectin P </a:t>
            </a:r>
            <a:r>
              <a:rPr lang="en-US" sz="1600" dirty="0" smtClean="0"/>
              <a:t>Ligand </a:t>
            </a:r>
          </a:p>
          <a:p>
            <a:pPr lvl="1"/>
            <a:r>
              <a:rPr lang="en-US" sz="1200" dirty="0" smtClean="0"/>
              <a:t>critical </a:t>
            </a:r>
            <a:r>
              <a:rPr lang="en-US" sz="1200" dirty="0"/>
              <a:t>role in leukocyte trafficking during inflammation by tethering of leukocytes to activated platelets or endothelial expressing selectins. 4 fold decrease  in our mesotheliomas compared to normal mesothelium </a:t>
            </a:r>
          </a:p>
          <a:p>
            <a:r>
              <a:rPr lang="sv-SE" sz="1600" dirty="0"/>
              <a:t>Interleukin 2 Receptor Subunit Gamma </a:t>
            </a:r>
            <a:endParaRPr lang="sv-SE" sz="1600" dirty="0" smtClean="0"/>
          </a:p>
          <a:p>
            <a:pPr lvl="1"/>
            <a:r>
              <a:rPr lang="sv-SE" sz="1200" dirty="0"/>
              <a:t>i</a:t>
            </a:r>
            <a:r>
              <a:rPr lang="en-US" sz="1200" dirty="0" err="1" smtClean="0"/>
              <a:t>mportant</a:t>
            </a:r>
            <a:r>
              <a:rPr lang="en-US" sz="1200" dirty="0" smtClean="0"/>
              <a:t> </a:t>
            </a:r>
            <a:r>
              <a:rPr lang="en-US" sz="1200" dirty="0"/>
              <a:t>signaling component of many interleukin receptors, including those of interleukin -2, -4, -7 and -21.  1.5 fold elevated in mesothelioma compared to normal mesothelium</a:t>
            </a:r>
          </a:p>
        </p:txBody>
      </p:sp>
      <p:sp>
        <p:nvSpPr>
          <p:cNvPr id="7" name="Text Placeholder 6"/>
          <p:cNvSpPr>
            <a:spLocks noGrp="1"/>
          </p:cNvSpPr>
          <p:nvPr>
            <p:ph type="body" sz="quarter" idx="3"/>
          </p:nvPr>
        </p:nvSpPr>
        <p:spPr>
          <a:xfrm>
            <a:off x="4645025" y="854893"/>
            <a:ext cx="4041775" cy="639762"/>
          </a:xfrm>
        </p:spPr>
        <p:txBody>
          <a:bodyPr/>
          <a:lstStyle/>
          <a:p>
            <a:r>
              <a:rPr lang="en-US" dirty="0" smtClean="0"/>
              <a:t>PBMC</a:t>
            </a:r>
            <a:endParaRPr lang="en-US" dirty="0"/>
          </a:p>
        </p:txBody>
      </p:sp>
      <p:sp>
        <p:nvSpPr>
          <p:cNvPr id="4" name="Content Placeholder 3"/>
          <p:cNvSpPr>
            <a:spLocks noGrp="1"/>
          </p:cNvSpPr>
          <p:nvPr>
            <p:ph sz="quarter" idx="4"/>
          </p:nvPr>
        </p:nvSpPr>
        <p:spPr>
          <a:xfrm>
            <a:off x="4645025" y="1461197"/>
            <a:ext cx="4041775" cy="5244402"/>
          </a:xfrm>
        </p:spPr>
        <p:txBody>
          <a:bodyPr>
            <a:normAutofit lnSpcReduction="10000"/>
          </a:bodyPr>
          <a:lstStyle/>
          <a:p>
            <a:r>
              <a:rPr lang="en-US" sz="1600" dirty="0" smtClean="0"/>
              <a:t>CD47 </a:t>
            </a:r>
            <a:r>
              <a:rPr lang="en-US" sz="1600" dirty="0"/>
              <a:t>expression </a:t>
            </a:r>
            <a:endParaRPr lang="en-US" sz="1600" dirty="0" smtClean="0"/>
          </a:p>
          <a:p>
            <a:pPr lvl="1"/>
            <a:r>
              <a:rPr lang="en-US" sz="1200" dirty="0" smtClean="0"/>
              <a:t>Used by cancers to evade </a:t>
            </a:r>
            <a:r>
              <a:rPr lang="en-US" sz="1200" dirty="0"/>
              <a:t>immunological eradication, and has a  role as a negative checkpoint for innate immunity and subsequent adaptive immunity.  its overexpression is seen in our mesotheliomas 4.5 fold over normal mesothelium.  </a:t>
            </a:r>
          </a:p>
          <a:p>
            <a:r>
              <a:rPr lang="en-US" sz="1600" dirty="0"/>
              <a:t>HLA-E</a:t>
            </a:r>
            <a:r>
              <a:rPr lang="en-US" sz="1400" dirty="0"/>
              <a:t> </a:t>
            </a:r>
            <a:endParaRPr lang="en-US" sz="1400" dirty="0" smtClean="0"/>
          </a:p>
          <a:p>
            <a:pPr lvl="1"/>
            <a:r>
              <a:rPr lang="en-US" sz="1200" dirty="0" smtClean="0"/>
              <a:t>Associated with NK </a:t>
            </a:r>
            <a:r>
              <a:rPr lang="en-US" sz="1200" dirty="0"/>
              <a:t>cells and is the ligand for NKG2A. HLAE is 2 fold upregulated in mesothelioma over normal mesothelium. </a:t>
            </a:r>
          </a:p>
          <a:p>
            <a:r>
              <a:rPr lang="en-US" sz="1600" dirty="0" smtClean="0"/>
              <a:t>Selectin L </a:t>
            </a:r>
          </a:p>
          <a:p>
            <a:pPr lvl="1"/>
            <a:r>
              <a:rPr lang="en-US" sz="1200" dirty="0" smtClean="0"/>
              <a:t>encodes a cell surface adhesion protein which mediates the adherence of lymphocytes to endothelial cells of high endothelial </a:t>
            </a:r>
            <a:r>
              <a:rPr lang="en-US" sz="1200" dirty="0" err="1" smtClean="0"/>
              <a:t>venules</a:t>
            </a:r>
            <a:r>
              <a:rPr lang="en-US" sz="1200" dirty="0" smtClean="0"/>
              <a:t> in peripheral lymph nodes.</a:t>
            </a:r>
          </a:p>
          <a:p>
            <a:r>
              <a:rPr lang="en-US" sz="1600" dirty="0" smtClean="0"/>
              <a:t>TNFSF8</a:t>
            </a:r>
          </a:p>
          <a:p>
            <a:pPr lvl="1"/>
            <a:r>
              <a:rPr lang="en-US" sz="1200" dirty="0" smtClean="0"/>
              <a:t> induces proliferation of T cells and also inhibits  B cell Ig  class production. </a:t>
            </a:r>
          </a:p>
          <a:p>
            <a:r>
              <a:rPr lang="en-US" sz="1600" dirty="0" smtClean="0"/>
              <a:t>MAPK3 </a:t>
            </a:r>
          </a:p>
          <a:p>
            <a:pPr lvl="1"/>
            <a:r>
              <a:rPr lang="en-US" sz="1200" dirty="0" smtClean="0"/>
              <a:t>activated </a:t>
            </a:r>
            <a:r>
              <a:rPr lang="en-US" sz="1200" dirty="0"/>
              <a:t>by upstream kinases, resulting in its translocation to the nucleus where it phosphorylates nuclear targets and regulates various cellular processes such as proliferation, differentiation, and cell cycle progression in response to a variety of extracellular signals</a:t>
            </a:r>
          </a:p>
          <a:p>
            <a:endParaRPr lang="en-US" sz="1400" dirty="0"/>
          </a:p>
        </p:txBody>
      </p:sp>
    </p:spTree>
    <p:extLst>
      <p:ext uri="{BB962C8B-B14F-4D97-AF65-F5344CB8AC3E}">
        <p14:creationId xmlns:p14="http://schemas.microsoft.com/office/powerpoint/2010/main" val="686825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9150" r="43350" b="46283"/>
          <a:stretch/>
        </p:blipFill>
        <p:spPr>
          <a:xfrm>
            <a:off x="1442419" y="414525"/>
            <a:ext cx="7299136" cy="1362434"/>
          </a:xfrm>
          <a:prstGeom prst="rect">
            <a:avLst/>
          </a:prstGeom>
        </p:spPr>
      </p:pic>
      <p:grpSp>
        <p:nvGrpSpPr>
          <p:cNvPr id="11" name="Group 10"/>
          <p:cNvGrpSpPr/>
          <p:nvPr/>
        </p:nvGrpSpPr>
        <p:grpSpPr>
          <a:xfrm>
            <a:off x="3611291" y="1788981"/>
            <a:ext cx="1828959" cy="1606568"/>
            <a:chOff x="3924220" y="1517632"/>
            <a:chExt cx="1828959" cy="1606568"/>
          </a:xfrm>
        </p:grpSpPr>
        <p:pic>
          <p:nvPicPr>
            <p:cNvPr id="4" name="Picture 3"/>
            <p:cNvPicPr>
              <a:picLocks noChangeAspect="1"/>
            </p:cNvPicPr>
            <p:nvPr/>
          </p:nvPicPr>
          <p:blipFill rotWithShape="1">
            <a:blip r:embed="rId3"/>
            <a:srcRect t="11503" b="4840"/>
            <a:stretch/>
          </p:blipFill>
          <p:spPr>
            <a:xfrm>
              <a:off x="3924220" y="1517632"/>
              <a:ext cx="1828959" cy="160656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srcRect l="81181"/>
            <a:stretch/>
          </p:blipFill>
          <p:spPr>
            <a:xfrm>
              <a:off x="4521959" y="2068260"/>
              <a:ext cx="1112887" cy="890093"/>
            </a:xfrm>
            <a:prstGeom prst="rect">
              <a:avLst/>
            </a:prstGeom>
            <a:ln>
              <a:noFill/>
            </a:ln>
            <a:effectLst>
              <a:outerShdw blurRad="292100" dist="139700" dir="2700000" algn="tl" rotWithShape="0">
                <a:srgbClr val="333333">
                  <a:alpha val="65000"/>
                </a:srgbClr>
              </a:outerShdw>
            </a:effectLst>
          </p:spPr>
        </p:pic>
      </p:grpSp>
      <p:grpSp>
        <p:nvGrpSpPr>
          <p:cNvPr id="10" name="Group 9"/>
          <p:cNvGrpSpPr/>
          <p:nvPr/>
        </p:nvGrpSpPr>
        <p:grpSpPr>
          <a:xfrm>
            <a:off x="3606809" y="4948150"/>
            <a:ext cx="1828959" cy="1687875"/>
            <a:chOff x="3924220" y="4865324"/>
            <a:chExt cx="1828959" cy="1687875"/>
          </a:xfrm>
        </p:grpSpPr>
        <p:pic>
          <p:nvPicPr>
            <p:cNvPr id="5" name="Picture 4"/>
            <p:cNvPicPr>
              <a:picLocks noChangeAspect="1"/>
            </p:cNvPicPr>
            <p:nvPr/>
          </p:nvPicPr>
          <p:blipFill rotWithShape="1">
            <a:blip r:embed="rId3"/>
            <a:srcRect t="11306" b="802"/>
            <a:stretch/>
          </p:blipFill>
          <p:spPr>
            <a:xfrm>
              <a:off x="3924220" y="4865324"/>
              <a:ext cx="1828959" cy="168787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5"/>
            <a:srcRect l="80928"/>
            <a:stretch/>
          </p:blipFill>
          <p:spPr>
            <a:xfrm>
              <a:off x="4457620" y="5228752"/>
              <a:ext cx="1127857" cy="993734"/>
            </a:xfrm>
            <a:prstGeom prst="rect">
              <a:avLst/>
            </a:prstGeom>
            <a:ln>
              <a:noFill/>
            </a:ln>
            <a:effectLst>
              <a:outerShdw blurRad="292100" dist="139700" dir="2700000" algn="tl" rotWithShape="0">
                <a:srgbClr val="333333">
                  <a:alpha val="65000"/>
                </a:srgbClr>
              </a:outerShdw>
            </a:effectLst>
          </p:spPr>
        </p:pic>
      </p:grpSp>
      <p:pic>
        <p:nvPicPr>
          <p:cNvPr id="7" name="Picture 6"/>
          <p:cNvPicPr>
            <a:picLocks noChangeAspect="1"/>
          </p:cNvPicPr>
          <p:nvPr/>
        </p:nvPicPr>
        <p:blipFill rotWithShape="1">
          <a:blip r:embed="rId6"/>
          <a:srcRect r="19074"/>
          <a:stretch/>
        </p:blipFill>
        <p:spPr>
          <a:xfrm>
            <a:off x="1295400" y="3378503"/>
            <a:ext cx="7075556" cy="1469240"/>
          </a:xfrm>
          <a:prstGeom prst="rect">
            <a:avLst/>
          </a:prstGeom>
        </p:spPr>
      </p:pic>
      <p:sp>
        <p:nvSpPr>
          <p:cNvPr id="8" name="TextBox 7"/>
          <p:cNvSpPr txBox="1"/>
          <p:nvPr/>
        </p:nvSpPr>
        <p:spPr>
          <a:xfrm>
            <a:off x="269680" y="653533"/>
            <a:ext cx="1159292" cy="369332"/>
          </a:xfrm>
          <a:prstGeom prst="rect">
            <a:avLst/>
          </a:prstGeom>
          <a:noFill/>
        </p:spPr>
        <p:txBody>
          <a:bodyPr wrap="none" rtlCol="0">
            <a:spAutoFit/>
          </a:bodyPr>
          <a:lstStyle/>
          <a:p>
            <a:r>
              <a:rPr lang="en-US" dirty="0"/>
              <a:t>Buffy Coat</a:t>
            </a:r>
          </a:p>
        </p:txBody>
      </p:sp>
      <p:pic>
        <p:nvPicPr>
          <p:cNvPr id="9" name="Picture 8"/>
          <p:cNvPicPr>
            <a:picLocks noChangeAspect="1"/>
          </p:cNvPicPr>
          <p:nvPr/>
        </p:nvPicPr>
        <p:blipFill>
          <a:blip r:embed="rId7"/>
          <a:stretch>
            <a:fillRect/>
          </a:stretch>
        </p:blipFill>
        <p:spPr>
          <a:xfrm>
            <a:off x="269680" y="3619304"/>
            <a:ext cx="853514" cy="493819"/>
          </a:xfrm>
          <a:prstGeom prst="rect">
            <a:avLst/>
          </a:prstGeom>
        </p:spPr>
      </p:pic>
      <p:sp>
        <p:nvSpPr>
          <p:cNvPr id="12" name="Rectangle 11"/>
          <p:cNvSpPr/>
          <p:nvPr/>
        </p:nvSpPr>
        <p:spPr>
          <a:xfrm>
            <a:off x="1478267" y="681677"/>
            <a:ext cx="7181628"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1688" y="2078294"/>
            <a:ext cx="8839199"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a:t>Asbestos </a:t>
            </a:r>
            <a:r>
              <a:rPr lang="en-US" sz="4000" dirty="0" smtClean="0"/>
              <a:t>Exposed</a:t>
            </a:r>
          </a:p>
          <a:p>
            <a:pPr algn="ctr"/>
            <a:r>
              <a:rPr lang="en-US" sz="4000" dirty="0" smtClean="0"/>
              <a:t> </a:t>
            </a:r>
            <a:r>
              <a:rPr lang="en-US" sz="4000" dirty="0"/>
              <a:t>vs </a:t>
            </a:r>
          </a:p>
          <a:p>
            <a:pPr algn="ctr"/>
            <a:r>
              <a:rPr lang="en-US" sz="4000" dirty="0" smtClean="0"/>
              <a:t>Mesothelioma</a:t>
            </a:r>
          </a:p>
        </p:txBody>
      </p:sp>
    </p:spTree>
    <p:extLst>
      <p:ext uri="{BB962C8B-B14F-4D97-AF65-F5344CB8AC3E}">
        <p14:creationId xmlns:p14="http://schemas.microsoft.com/office/powerpoint/2010/main" val="426691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72882"/>
            <a:ext cx="6172200" cy="880707"/>
          </a:xfrm>
        </p:spPr>
        <p:txBody>
          <a:bodyPr/>
          <a:lstStyle/>
          <a:p>
            <a:r>
              <a:rPr lang="en-US" dirty="0">
                <a:latin typeface="Comic Sans MS" panose="030F0702030302020204" pitchFamily="66" charset="0"/>
              </a:rPr>
              <a:t>Disclosures</a:t>
            </a:r>
          </a:p>
        </p:txBody>
      </p:sp>
      <p:sp>
        <p:nvSpPr>
          <p:cNvPr id="3" name="Content Placeholder 2"/>
          <p:cNvSpPr>
            <a:spLocks noGrp="1"/>
          </p:cNvSpPr>
          <p:nvPr>
            <p:ph idx="1"/>
          </p:nvPr>
        </p:nvSpPr>
        <p:spPr>
          <a:xfrm>
            <a:off x="222069" y="822960"/>
            <a:ext cx="8582297" cy="5639835"/>
          </a:xfrm>
        </p:spPr>
        <p:txBody>
          <a:bodyPr>
            <a:noAutofit/>
          </a:bodyPr>
          <a:lstStyle/>
          <a:p>
            <a:r>
              <a:rPr lang="en-US" sz="2400" b="1" dirty="0">
                <a:latin typeface="Comic Sans MS" panose="030F0702030302020204" pitchFamily="66" charset="0"/>
              </a:rPr>
              <a:t>Grants:</a:t>
            </a:r>
            <a:r>
              <a:rPr lang="en-US" sz="2400" dirty="0">
                <a:latin typeface="Comic Sans MS" panose="030F0702030302020204" pitchFamily="66" charset="0"/>
              </a:rPr>
              <a:t> NCI EDRN,TCGA, DOD, </a:t>
            </a:r>
            <a:r>
              <a:rPr lang="en-US" sz="2400" dirty="0" err="1">
                <a:latin typeface="Comic Sans MS" panose="030F0702030302020204" pitchFamily="66" charset="0"/>
              </a:rPr>
              <a:t>Technion</a:t>
            </a:r>
            <a:r>
              <a:rPr lang="en-US" sz="2400" dirty="0">
                <a:latin typeface="Comic Sans MS" panose="030F0702030302020204" pitchFamily="66" charset="0"/>
              </a:rPr>
              <a:t>, CDC</a:t>
            </a:r>
          </a:p>
          <a:p>
            <a:r>
              <a:rPr lang="en-US" sz="2400" b="1" dirty="0">
                <a:latin typeface="Comic Sans MS" panose="030F0702030302020204" pitchFamily="66" charset="0"/>
              </a:rPr>
              <a:t>Philanthropy:</a:t>
            </a:r>
            <a:r>
              <a:rPr lang="en-US" sz="2400" dirty="0">
                <a:latin typeface="Comic Sans MS" panose="030F0702030302020204" pitchFamily="66" charset="0"/>
              </a:rPr>
              <a:t> </a:t>
            </a:r>
            <a:r>
              <a:rPr lang="en-US" sz="2400" dirty="0" err="1">
                <a:latin typeface="Comic Sans MS" panose="030F0702030302020204" pitchFamily="66" charset="0"/>
              </a:rPr>
              <a:t>Rosenwald</a:t>
            </a:r>
            <a:r>
              <a:rPr lang="en-US" sz="2400" dirty="0">
                <a:latin typeface="Comic Sans MS" panose="030F0702030302020204" pitchFamily="66" charset="0"/>
              </a:rPr>
              <a:t> Foundation, Stephen A. Banner Lung Cancer Foundation, </a:t>
            </a:r>
            <a:r>
              <a:rPr lang="en-US" sz="2400" dirty="0" err="1">
                <a:latin typeface="Comic Sans MS" panose="030F0702030302020204" pitchFamily="66" charset="0"/>
              </a:rPr>
              <a:t>Belluck</a:t>
            </a:r>
            <a:r>
              <a:rPr lang="en-US" sz="2400" dirty="0">
                <a:latin typeface="Comic Sans MS" panose="030F0702030302020204" pitchFamily="66" charset="0"/>
              </a:rPr>
              <a:t> and Fox, Levi, Phillips and Konigsberg, Simmons Foundation, Baron and Budd, multiple patients who shall remain anonymous</a:t>
            </a:r>
          </a:p>
          <a:p>
            <a:r>
              <a:rPr lang="en-US" sz="2400" b="1" dirty="0">
                <a:latin typeface="Comic Sans MS" panose="030F0702030302020204" pitchFamily="66" charset="0"/>
              </a:rPr>
              <a:t>Royalties: </a:t>
            </a:r>
            <a:r>
              <a:rPr lang="en-US" sz="2400" dirty="0">
                <a:latin typeface="Comic Sans MS" panose="030F0702030302020204" pitchFamily="66" charset="0"/>
              </a:rPr>
              <a:t>NCI cell lines</a:t>
            </a:r>
            <a:endParaRPr lang="en-US" sz="2400" b="1" dirty="0">
              <a:latin typeface="Comic Sans MS" panose="030F0702030302020204" pitchFamily="66" charset="0"/>
            </a:endParaRPr>
          </a:p>
          <a:p>
            <a:r>
              <a:rPr lang="en-US" sz="2400" b="1" dirty="0">
                <a:latin typeface="Comic Sans MS" panose="030F0702030302020204" pitchFamily="66" charset="0"/>
              </a:rPr>
              <a:t>Industry</a:t>
            </a:r>
            <a:r>
              <a:rPr lang="en-US" sz="2400" dirty="0">
                <a:latin typeface="Comic Sans MS" panose="030F0702030302020204" pitchFamily="66" charset="0"/>
              </a:rPr>
              <a:t>: </a:t>
            </a:r>
            <a:r>
              <a:rPr lang="en-US" sz="2400" dirty="0" err="1">
                <a:latin typeface="Comic Sans MS" panose="030F0702030302020204" pitchFamily="66" charset="0"/>
              </a:rPr>
              <a:t>Fujirebio</a:t>
            </a:r>
            <a:r>
              <a:rPr lang="en-US" sz="2400" dirty="0">
                <a:latin typeface="Comic Sans MS" panose="030F0702030302020204" pitchFamily="66" charset="0"/>
              </a:rPr>
              <a:t>, 20/20 Gene, </a:t>
            </a:r>
            <a:r>
              <a:rPr lang="en-US" sz="2400" dirty="0" err="1">
                <a:latin typeface="Comic Sans MS" panose="030F0702030302020204" pitchFamily="66" charset="0"/>
              </a:rPr>
              <a:t>MesoScale</a:t>
            </a:r>
            <a:r>
              <a:rPr lang="en-US" sz="2400" dirty="0">
                <a:latin typeface="Comic Sans MS" panose="030F0702030302020204" pitchFamily="66" charset="0"/>
              </a:rPr>
              <a:t> Diagnostics, </a:t>
            </a:r>
            <a:r>
              <a:rPr lang="en-US" sz="2400" dirty="0" err="1">
                <a:latin typeface="Comic Sans MS" panose="030F0702030302020204" pitchFamily="66" charset="0"/>
              </a:rPr>
              <a:t>Cynvezio</a:t>
            </a:r>
            <a:r>
              <a:rPr lang="en-US" sz="2400" dirty="0">
                <a:latin typeface="Comic Sans MS" panose="030F0702030302020204" pitchFamily="66" charset="0"/>
              </a:rPr>
              <a:t>, Source MDX, Celera, OPKO, </a:t>
            </a:r>
            <a:r>
              <a:rPr lang="en-US" sz="2400" dirty="0" err="1">
                <a:latin typeface="Comic Sans MS" panose="030F0702030302020204" pitchFamily="66" charset="0"/>
              </a:rPr>
              <a:t>SomaLogic</a:t>
            </a:r>
            <a:r>
              <a:rPr lang="en-US" sz="2400" dirty="0">
                <a:latin typeface="Comic Sans MS" panose="030F0702030302020204" pitchFamily="66" charset="0"/>
              </a:rPr>
              <a:t>, Genentech, Integrated Diagnostics, </a:t>
            </a:r>
            <a:r>
              <a:rPr lang="en-US" sz="2400" dirty="0" err="1">
                <a:latin typeface="Comic Sans MS" panose="030F0702030302020204" pitchFamily="66" charset="0"/>
              </a:rPr>
              <a:t>Transgenomics</a:t>
            </a:r>
            <a:r>
              <a:rPr lang="en-US" sz="2400" dirty="0">
                <a:latin typeface="Comic Sans MS" panose="030F0702030302020204" pitchFamily="66" charset="0"/>
              </a:rPr>
              <a:t>, Rosetta Genomics, </a:t>
            </a:r>
            <a:r>
              <a:rPr lang="en-US" sz="2400" dirty="0" err="1">
                <a:latin typeface="Comic Sans MS" panose="030F0702030302020204" pitchFamily="66" charset="0"/>
              </a:rPr>
              <a:t>Calithera</a:t>
            </a:r>
            <a:r>
              <a:rPr lang="en-US" sz="2400" dirty="0">
                <a:latin typeface="Comic Sans MS" panose="030F0702030302020204" pitchFamily="66" charset="0"/>
              </a:rPr>
              <a:t>, Pinpoint Genomics, </a:t>
            </a:r>
            <a:r>
              <a:rPr lang="en-US" sz="2400" dirty="0" err="1">
                <a:latin typeface="Comic Sans MS" panose="030F0702030302020204" pitchFamily="66" charset="0"/>
              </a:rPr>
              <a:t>Cizzle</a:t>
            </a:r>
            <a:r>
              <a:rPr lang="en-US" sz="2400" dirty="0">
                <a:latin typeface="Comic Sans MS" panose="030F0702030302020204" pitchFamily="66" charset="0"/>
              </a:rPr>
              <a:t>, </a:t>
            </a:r>
            <a:r>
              <a:rPr lang="en-US" sz="2400" dirty="0" err="1">
                <a:latin typeface="Comic Sans MS" panose="030F0702030302020204" pitchFamily="66" charset="0"/>
              </a:rPr>
              <a:t>emeraldLogic</a:t>
            </a:r>
            <a:r>
              <a:rPr lang="en-US" sz="2400" dirty="0">
                <a:latin typeface="Comic Sans MS" panose="030F0702030302020204" pitchFamily="66" charset="0"/>
              </a:rPr>
              <a:t>, HTG</a:t>
            </a:r>
          </a:p>
          <a:p>
            <a:r>
              <a:rPr lang="en-US" sz="2400" b="1" dirty="0">
                <a:latin typeface="Comic Sans MS" panose="030F0702030302020204" pitchFamily="66" charset="0"/>
              </a:rPr>
              <a:t>Patents</a:t>
            </a:r>
            <a:r>
              <a:rPr lang="en-US" sz="2400" dirty="0">
                <a:latin typeface="Comic Sans MS" panose="030F0702030302020204" pitchFamily="66" charset="0"/>
              </a:rPr>
              <a:t> (no money): </a:t>
            </a:r>
            <a:r>
              <a:rPr lang="en-US" sz="2400" dirty="0" err="1">
                <a:latin typeface="Comic Sans MS" panose="030F0702030302020204" pitchFamily="66" charset="0"/>
              </a:rPr>
              <a:t>Osteopontin</a:t>
            </a:r>
            <a:r>
              <a:rPr lang="en-US" sz="2400" dirty="0">
                <a:latin typeface="Comic Sans MS" panose="030F0702030302020204" pitchFamily="66" charset="0"/>
              </a:rPr>
              <a:t> for diagnosis and prognosis of MPM; </a:t>
            </a:r>
            <a:r>
              <a:rPr lang="en-US" sz="2400" dirty="0" err="1">
                <a:latin typeface="Comic Sans MS" panose="030F0702030302020204" pitchFamily="66" charset="0"/>
              </a:rPr>
              <a:t>fibulin</a:t>
            </a:r>
            <a:r>
              <a:rPr lang="en-US" sz="2400" dirty="0">
                <a:latin typeface="Comic Sans MS" panose="030F0702030302020204" pitchFamily="66" charset="0"/>
              </a:rPr>
              <a:t> 3 for diagnosis and prognosis of MPM; mir-29c* for prognosis of MPM; mir-31 for diagnosis of MPM, HMGB1 for diagnosis of MPM</a:t>
            </a:r>
          </a:p>
        </p:txBody>
      </p:sp>
    </p:spTree>
    <p:extLst>
      <p:ext uri="{BB962C8B-B14F-4D97-AF65-F5344CB8AC3E}">
        <p14:creationId xmlns:p14="http://schemas.microsoft.com/office/powerpoint/2010/main" val="632861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639762"/>
          </a:xfrm>
        </p:spPr>
        <p:txBody>
          <a:bodyPr>
            <a:normAutofit fontScale="90000"/>
          </a:bodyPr>
          <a:lstStyle/>
          <a:p>
            <a:r>
              <a:rPr lang="en-US" dirty="0" smtClean="0"/>
              <a:t>Asbestos Exposed vs MPM</a:t>
            </a:r>
            <a:endParaRPr lang="en-US" dirty="0"/>
          </a:p>
        </p:txBody>
      </p:sp>
      <p:sp>
        <p:nvSpPr>
          <p:cNvPr id="6" name="Text Placeholder 5"/>
          <p:cNvSpPr>
            <a:spLocks noGrp="1"/>
          </p:cNvSpPr>
          <p:nvPr>
            <p:ph type="body" idx="1"/>
          </p:nvPr>
        </p:nvSpPr>
        <p:spPr>
          <a:xfrm>
            <a:off x="457200" y="765683"/>
            <a:ext cx="4040188" cy="639762"/>
          </a:xfrm>
        </p:spPr>
        <p:txBody>
          <a:bodyPr/>
          <a:lstStyle/>
          <a:p>
            <a:r>
              <a:rPr lang="en-US" dirty="0" smtClean="0"/>
              <a:t>Buffy Coat</a:t>
            </a:r>
            <a:endParaRPr lang="en-US" dirty="0"/>
          </a:p>
        </p:txBody>
      </p:sp>
      <p:sp>
        <p:nvSpPr>
          <p:cNvPr id="3" name="Content Placeholder 2"/>
          <p:cNvSpPr>
            <a:spLocks noGrp="1"/>
          </p:cNvSpPr>
          <p:nvPr>
            <p:ph sz="half" idx="2"/>
          </p:nvPr>
        </p:nvSpPr>
        <p:spPr>
          <a:xfrm>
            <a:off x="223837" y="1399533"/>
            <a:ext cx="4040188" cy="5452555"/>
          </a:xfrm>
        </p:spPr>
        <p:txBody>
          <a:bodyPr>
            <a:normAutofit lnSpcReduction="10000"/>
          </a:bodyPr>
          <a:lstStyle/>
          <a:p>
            <a:r>
              <a:rPr lang="en-US" sz="1600" dirty="0" smtClean="0"/>
              <a:t>ILF3 </a:t>
            </a:r>
          </a:p>
          <a:p>
            <a:pPr lvl="1"/>
            <a:r>
              <a:rPr lang="en-US" sz="1200" dirty="0" smtClean="0"/>
              <a:t>required </a:t>
            </a:r>
            <a:r>
              <a:rPr lang="en-US" sz="1200" dirty="0"/>
              <a:t>for T-cell expression of interleukin 2. Can also regulate methyltransferase activity</a:t>
            </a:r>
          </a:p>
          <a:p>
            <a:r>
              <a:rPr lang="en-US" sz="1600" dirty="0"/>
              <a:t>FCGR3a </a:t>
            </a:r>
            <a:endParaRPr lang="en-US" sz="1600" dirty="0" smtClean="0"/>
          </a:p>
          <a:p>
            <a:pPr lvl="1"/>
            <a:r>
              <a:rPr lang="en-US" sz="1200" dirty="0"/>
              <a:t> </a:t>
            </a:r>
            <a:r>
              <a:rPr lang="en-US" sz="1200" dirty="0" smtClean="0"/>
              <a:t>expressed </a:t>
            </a:r>
            <a:r>
              <a:rPr lang="en-US" sz="1200" dirty="0"/>
              <a:t>on natural killer (NK) </a:t>
            </a:r>
            <a:r>
              <a:rPr lang="en-US" sz="1200" dirty="0" smtClean="0"/>
              <a:t>cells and involved </a:t>
            </a:r>
            <a:r>
              <a:rPr lang="en-US" sz="1200" dirty="0"/>
              <a:t>in the removal of antigen-antibody complexes from the circulation, as well as other </a:t>
            </a:r>
            <a:r>
              <a:rPr lang="en-US" sz="1200" dirty="0" smtClean="0"/>
              <a:t>antibody-dependent </a:t>
            </a:r>
            <a:r>
              <a:rPr lang="en-US" sz="1200" dirty="0"/>
              <a:t>responses including </a:t>
            </a:r>
            <a:r>
              <a:rPr lang="en-US" sz="1200" dirty="0" smtClean="0"/>
              <a:t>phagocytosis</a:t>
            </a:r>
          </a:p>
          <a:p>
            <a:r>
              <a:rPr lang="en-US" sz="1600" dirty="0" smtClean="0"/>
              <a:t>IL15 </a:t>
            </a:r>
          </a:p>
          <a:p>
            <a:pPr lvl="1"/>
            <a:r>
              <a:rPr lang="en-US" sz="1200" dirty="0" smtClean="0"/>
              <a:t> </a:t>
            </a:r>
            <a:r>
              <a:rPr lang="en-US" sz="1200" dirty="0"/>
              <a:t>regulates T and natural killer cell activation and proliferation, increase the expression of apoptosis inhibitor BCL2L1/BCL-x(L), possibly through the transcription activation activity of STAT6, and thus prevent apoptosis</a:t>
            </a:r>
          </a:p>
          <a:p>
            <a:r>
              <a:rPr lang="en-US" sz="1600" dirty="0" smtClean="0"/>
              <a:t>SH2D1B</a:t>
            </a:r>
          </a:p>
          <a:p>
            <a:pPr lvl="1"/>
            <a:r>
              <a:rPr lang="en-US" sz="1200" dirty="0" smtClean="0"/>
              <a:t>Plays </a:t>
            </a:r>
            <a:r>
              <a:rPr lang="en-US" sz="1200" dirty="0"/>
              <a:t>a role in regulation of effector functions of natural killer (NK) cells </a:t>
            </a:r>
            <a:endParaRPr lang="en-US" sz="1200" dirty="0" smtClean="0"/>
          </a:p>
          <a:p>
            <a:pPr lvl="1"/>
            <a:r>
              <a:rPr lang="en-US" sz="1200" dirty="0"/>
              <a:t>s</a:t>
            </a:r>
            <a:r>
              <a:rPr lang="en-US" sz="1200" dirty="0" smtClean="0"/>
              <a:t>timulates </a:t>
            </a:r>
            <a:r>
              <a:rPr lang="en-US" sz="1200" dirty="0"/>
              <a:t>polarization of the microtubule-organizing center and cytotoxic granules toward the NK cell </a:t>
            </a:r>
            <a:r>
              <a:rPr lang="en-US" sz="1200" dirty="0" smtClean="0"/>
              <a:t>synapse. Negatively </a:t>
            </a:r>
            <a:r>
              <a:rPr lang="en-US" sz="1200" dirty="0"/>
              <a:t>regulates CD40-induced cytokine </a:t>
            </a:r>
            <a:r>
              <a:rPr lang="en-US" sz="1200" dirty="0" smtClean="0"/>
              <a:t>production by  </a:t>
            </a:r>
            <a:r>
              <a:rPr lang="en-US" sz="1200" dirty="0"/>
              <a:t>dendritic cells </a:t>
            </a:r>
            <a:r>
              <a:rPr lang="en-US" sz="1200" dirty="0" smtClean="0"/>
              <a:t>by activation </a:t>
            </a:r>
            <a:r>
              <a:rPr lang="en-US" sz="1200" dirty="0"/>
              <a:t>of the PI3K pathway </a:t>
            </a:r>
          </a:p>
          <a:p>
            <a:r>
              <a:rPr lang="en-US" sz="1600" dirty="0" smtClean="0"/>
              <a:t>CXCR1</a:t>
            </a:r>
          </a:p>
          <a:p>
            <a:pPr lvl="1"/>
            <a:r>
              <a:rPr lang="en-US" sz="1200" dirty="0" smtClean="0"/>
              <a:t>interleukin-8 receptor and along with IL-8 acts as a neutrophil </a:t>
            </a:r>
            <a:r>
              <a:rPr lang="en-US" sz="1200" dirty="0"/>
              <a:t>chemotactic factor. Binding of IL-8 to the receptor causes activation of neutrophils. </a:t>
            </a:r>
          </a:p>
          <a:p>
            <a:endParaRPr lang="en-US" sz="1200" dirty="0"/>
          </a:p>
          <a:p>
            <a:endParaRPr lang="en-US" sz="1200" dirty="0"/>
          </a:p>
        </p:txBody>
      </p:sp>
      <p:sp>
        <p:nvSpPr>
          <p:cNvPr id="7" name="Text Placeholder 6"/>
          <p:cNvSpPr>
            <a:spLocks noGrp="1"/>
          </p:cNvSpPr>
          <p:nvPr>
            <p:ph type="body" sz="quarter" idx="3"/>
          </p:nvPr>
        </p:nvSpPr>
        <p:spPr>
          <a:xfrm>
            <a:off x="4645025" y="765683"/>
            <a:ext cx="4041775" cy="639762"/>
          </a:xfrm>
        </p:spPr>
        <p:txBody>
          <a:bodyPr/>
          <a:lstStyle/>
          <a:p>
            <a:r>
              <a:rPr lang="en-US" dirty="0" smtClean="0"/>
              <a:t>PBMC</a:t>
            </a:r>
            <a:endParaRPr lang="en-US" dirty="0"/>
          </a:p>
        </p:txBody>
      </p:sp>
      <p:sp>
        <p:nvSpPr>
          <p:cNvPr id="8" name="Content Placeholder 7"/>
          <p:cNvSpPr>
            <a:spLocks noGrp="1"/>
          </p:cNvSpPr>
          <p:nvPr>
            <p:ph sz="quarter" idx="4"/>
          </p:nvPr>
        </p:nvSpPr>
        <p:spPr>
          <a:xfrm>
            <a:off x="4343400" y="1399532"/>
            <a:ext cx="4422775" cy="5229867"/>
          </a:xfrm>
        </p:spPr>
        <p:txBody>
          <a:bodyPr>
            <a:normAutofit lnSpcReduction="10000"/>
          </a:bodyPr>
          <a:lstStyle/>
          <a:p>
            <a:r>
              <a:rPr lang="en-US" sz="1600" dirty="0" smtClean="0"/>
              <a:t>Dusp4</a:t>
            </a:r>
          </a:p>
          <a:p>
            <a:pPr lvl="1"/>
            <a:r>
              <a:rPr lang="en-US" sz="1200" dirty="0"/>
              <a:t>involved in epithelial-to-mesenchymal transition (EMT) and </a:t>
            </a:r>
            <a:r>
              <a:rPr lang="en-US" sz="1200" dirty="0" smtClean="0"/>
              <a:t>stem </a:t>
            </a:r>
            <a:r>
              <a:rPr lang="en-US" sz="1200" dirty="0"/>
              <a:t>cell (CSC) </a:t>
            </a:r>
            <a:r>
              <a:rPr lang="en-US" sz="1200" dirty="0" smtClean="0"/>
              <a:t>regulation</a:t>
            </a:r>
          </a:p>
          <a:p>
            <a:pPr lvl="1"/>
            <a:r>
              <a:rPr lang="en-US" sz="1200" dirty="0"/>
              <a:t>Increased DUSP4 expression in activated T cells in the elderly in part accounts for defective adaptive immune responses</a:t>
            </a:r>
          </a:p>
          <a:p>
            <a:pPr lvl="1"/>
            <a:r>
              <a:rPr lang="en-US" sz="1200" dirty="0" smtClean="0"/>
              <a:t>negative </a:t>
            </a:r>
            <a:r>
              <a:rPr lang="en-US" sz="1200" dirty="0"/>
              <a:t>effect on the expansion of antigen-specific B </a:t>
            </a:r>
            <a:r>
              <a:rPr lang="en-US" sz="1200" dirty="0" smtClean="0"/>
              <a:t>cells</a:t>
            </a:r>
          </a:p>
          <a:p>
            <a:r>
              <a:rPr lang="en-US" sz="1600" dirty="0" smtClean="0"/>
              <a:t>CD46</a:t>
            </a:r>
          </a:p>
          <a:p>
            <a:pPr lvl="1"/>
            <a:r>
              <a:rPr lang="en-US" sz="1200" dirty="0"/>
              <a:t>a costimulatory molecule for T cells </a:t>
            </a:r>
            <a:r>
              <a:rPr lang="en-US" sz="1200" dirty="0" smtClean="0"/>
              <a:t>and drives T-cell to secrete anti-inflammatory  cytokine IL-10</a:t>
            </a:r>
            <a:r>
              <a:rPr lang="en-US" sz="1200" dirty="0"/>
              <a:t>, acquiring a so-called Type I regulatory phenotype (Tr1</a:t>
            </a:r>
            <a:r>
              <a:rPr lang="en-US" sz="1200" dirty="0" smtClean="0"/>
              <a:t>)</a:t>
            </a:r>
          </a:p>
          <a:p>
            <a:r>
              <a:rPr lang="en-US" sz="1600" dirty="0" smtClean="0"/>
              <a:t>CYBB</a:t>
            </a:r>
          </a:p>
          <a:p>
            <a:pPr lvl="1"/>
            <a:r>
              <a:rPr lang="en-US" sz="1200" dirty="0" smtClean="0"/>
              <a:t>Critical for ROS generation</a:t>
            </a:r>
            <a:r>
              <a:rPr lang="en-US" sz="1200" dirty="0"/>
              <a:t>, specifically superoxide into phagosomes of immune cells</a:t>
            </a:r>
            <a:r>
              <a:rPr lang="en-US" sz="1200" dirty="0" smtClean="0"/>
              <a:t>.</a:t>
            </a:r>
          </a:p>
          <a:p>
            <a:pPr lvl="1"/>
            <a:r>
              <a:rPr lang="en-US" sz="1200" dirty="0" smtClean="0"/>
              <a:t>Influences production of TAM</a:t>
            </a:r>
          </a:p>
          <a:p>
            <a:r>
              <a:rPr lang="en-US" sz="1600" dirty="0"/>
              <a:t>Mitochondrial Antiviral-Signaling </a:t>
            </a:r>
            <a:r>
              <a:rPr lang="en-US" sz="1600" dirty="0" smtClean="0"/>
              <a:t>Protein(MAVS)</a:t>
            </a:r>
          </a:p>
          <a:p>
            <a:pPr lvl="1"/>
            <a:r>
              <a:rPr lang="en-US" sz="1200" dirty="0"/>
              <a:t>required for activation of transcription factors which regulate expression of beta interferon and contributes to antiviral immunity</a:t>
            </a:r>
          </a:p>
          <a:p>
            <a:r>
              <a:rPr lang="en-US" sz="1600" dirty="0"/>
              <a:t>TNFSF10 (TRAIL</a:t>
            </a:r>
            <a:r>
              <a:rPr lang="en-US" sz="1600" dirty="0" smtClean="0"/>
              <a:t>)</a:t>
            </a:r>
          </a:p>
          <a:p>
            <a:pPr lvl="1"/>
            <a:r>
              <a:rPr lang="en-US" sz="1200" dirty="0"/>
              <a:t>Tumor necrosis factor-related, apoptosis-inducing </a:t>
            </a:r>
            <a:r>
              <a:rPr lang="en-US" sz="1200" dirty="0" smtClean="0"/>
              <a:t>ligand </a:t>
            </a:r>
            <a:r>
              <a:rPr lang="en-US" sz="1200" dirty="0"/>
              <a:t>which induces cancer cell death through extrinsic apoptotic pathway, while sparing normal cells</a:t>
            </a:r>
            <a:endParaRPr lang="en-US" sz="1200" dirty="0" smtClean="0"/>
          </a:p>
          <a:p>
            <a:pPr lvl="1"/>
            <a:endParaRPr lang="en-US" sz="1200" dirty="0" smtClean="0"/>
          </a:p>
          <a:p>
            <a:pPr marL="457200" lvl="1" indent="0">
              <a:buNone/>
            </a:pPr>
            <a:endParaRPr lang="en-US" sz="1200" dirty="0" smtClean="0"/>
          </a:p>
          <a:p>
            <a:pPr lvl="1"/>
            <a:endParaRPr lang="en-US" sz="1200" dirty="0" smtClean="0"/>
          </a:p>
          <a:p>
            <a:endParaRPr lang="en-US" sz="1600" dirty="0" smtClean="0"/>
          </a:p>
          <a:p>
            <a:pPr lvl="1"/>
            <a:endParaRPr lang="en-US" sz="1200" dirty="0" smtClean="0"/>
          </a:p>
          <a:p>
            <a:pPr lvl="1"/>
            <a:endParaRPr lang="en-US" sz="1200" dirty="0" smtClean="0"/>
          </a:p>
          <a:p>
            <a:pPr lvl="1"/>
            <a:endParaRPr lang="en-US" sz="1200" dirty="0"/>
          </a:p>
          <a:p>
            <a:pPr lvl="1"/>
            <a:endParaRPr lang="en-US" sz="1200" dirty="0"/>
          </a:p>
          <a:p>
            <a:pPr lvl="1"/>
            <a:endParaRPr lang="en-US" dirty="0"/>
          </a:p>
          <a:p>
            <a:pPr lvl="1"/>
            <a:endParaRPr lang="en-US" dirty="0"/>
          </a:p>
        </p:txBody>
      </p:sp>
    </p:spTree>
    <p:extLst>
      <p:ext uri="{BB962C8B-B14F-4D97-AF65-F5344CB8AC3E}">
        <p14:creationId xmlns:p14="http://schemas.microsoft.com/office/powerpoint/2010/main" val="722581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76" y="266700"/>
            <a:ext cx="8229600" cy="571500"/>
          </a:xfrm>
        </p:spPr>
        <p:txBody>
          <a:bodyPr>
            <a:normAutofit fontScale="90000"/>
          </a:bodyPr>
          <a:lstStyle/>
          <a:p>
            <a:r>
              <a:rPr lang="en-US" sz="2800" dirty="0" smtClean="0"/>
              <a:t>Validation: BC </a:t>
            </a:r>
            <a:br>
              <a:rPr lang="en-US" sz="2800" dirty="0" smtClean="0"/>
            </a:br>
            <a:r>
              <a:rPr lang="en-US" sz="2800" dirty="0" smtClean="0"/>
              <a:t>Asbestos Exposed vs Healthy Matched</a:t>
            </a:r>
            <a:endParaRPr lang="en-US" sz="2800"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617" y="1010568"/>
            <a:ext cx="5009305" cy="43996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524000" y="5430078"/>
            <a:ext cx="5627096" cy="993734"/>
          </a:xfrm>
          <a:prstGeom prst="rect">
            <a:avLst/>
          </a:prstGeom>
        </p:spPr>
      </p:pic>
    </p:spTree>
    <p:extLst>
      <p:ext uri="{BB962C8B-B14F-4D97-AF65-F5344CB8AC3E}">
        <p14:creationId xmlns:p14="http://schemas.microsoft.com/office/powerpoint/2010/main" val="2483130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Observations</a:t>
            </a:r>
            <a:endParaRPr lang="en-US" dirty="0"/>
          </a:p>
        </p:txBody>
      </p:sp>
      <p:sp>
        <p:nvSpPr>
          <p:cNvPr id="6" name="Content Placeholder 5"/>
          <p:cNvSpPr>
            <a:spLocks noGrp="1"/>
          </p:cNvSpPr>
          <p:nvPr>
            <p:ph idx="1"/>
          </p:nvPr>
        </p:nvSpPr>
        <p:spPr/>
        <p:txBody>
          <a:bodyPr>
            <a:normAutofit lnSpcReduction="10000"/>
          </a:bodyPr>
          <a:lstStyle/>
          <a:p>
            <a:r>
              <a:rPr lang="en-US" dirty="0" smtClean="0"/>
              <a:t>A first series of discovery experiments reveals differences in the BC and PBMC fraction of AE, HR, and Mesothelioma patients</a:t>
            </a:r>
          </a:p>
          <a:p>
            <a:r>
              <a:rPr lang="en-US" dirty="0" smtClean="0"/>
              <a:t>A profound decrease in immune effectors seems to occur with asbestos exposure</a:t>
            </a:r>
          </a:p>
          <a:p>
            <a:r>
              <a:rPr lang="en-US" dirty="0" smtClean="0"/>
              <a:t>Further segregation of the components of the </a:t>
            </a:r>
            <a:r>
              <a:rPr lang="en-US" dirty="0" err="1" smtClean="0"/>
              <a:t>nanostring</a:t>
            </a:r>
            <a:r>
              <a:rPr lang="en-US" dirty="0" smtClean="0"/>
              <a:t> immune profiles is necessary to comment on specific immune effector cell type dysfunction.</a:t>
            </a:r>
            <a:endParaRPr lang="en-US" dirty="0"/>
          </a:p>
        </p:txBody>
      </p:sp>
    </p:spTree>
    <p:extLst>
      <p:ext uri="{BB962C8B-B14F-4D97-AF65-F5344CB8AC3E}">
        <p14:creationId xmlns:p14="http://schemas.microsoft.com/office/powerpoint/2010/main" val="172521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a:t>
            </a:r>
            <a:endParaRPr lang="en-US" dirty="0"/>
          </a:p>
        </p:txBody>
      </p:sp>
      <p:sp>
        <p:nvSpPr>
          <p:cNvPr id="3" name="Content Placeholder 2"/>
          <p:cNvSpPr>
            <a:spLocks noGrp="1"/>
          </p:cNvSpPr>
          <p:nvPr>
            <p:ph idx="1"/>
          </p:nvPr>
        </p:nvSpPr>
        <p:spPr/>
        <p:txBody>
          <a:bodyPr/>
          <a:lstStyle/>
          <a:p>
            <a:r>
              <a:rPr lang="en-US" dirty="0" smtClean="0"/>
              <a:t>Chandra </a:t>
            </a:r>
            <a:r>
              <a:rPr lang="en-US" dirty="0" err="1" smtClean="0"/>
              <a:t>Goparaju</a:t>
            </a:r>
            <a:r>
              <a:rPr lang="en-US" dirty="0" smtClean="0"/>
              <a:t> PhD</a:t>
            </a:r>
          </a:p>
          <a:p>
            <a:r>
              <a:rPr lang="en-US" dirty="0" smtClean="0"/>
              <a:t>Judy Goldberg MS</a:t>
            </a:r>
          </a:p>
          <a:p>
            <a:r>
              <a:rPr lang="en-US" dirty="0" smtClean="0"/>
              <a:t>Ki </a:t>
            </a:r>
            <a:r>
              <a:rPr lang="en-US" dirty="0" err="1" smtClean="0"/>
              <a:t>Prokrym</a:t>
            </a:r>
            <a:r>
              <a:rPr lang="en-US" dirty="0" smtClean="0"/>
              <a:t> BS</a:t>
            </a:r>
          </a:p>
          <a:p>
            <a:r>
              <a:rPr lang="en-US" dirty="0" smtClean="0"/>
              <a:t>Brady </a:t>
            </a:r>
            <a:r>
              <a:rPr lang="en-US" dirty="0" err="1" smtClean="0"/>
              <a:t>Kwong</a:t>
            </a:r>
            <a:r>
              <a:rPr lang="en-US" dirty="0" smtClean="0"/>
              <a:t> BS</a:t>
            </a:r>
            <a:endParaRPr lang="en-US" dirty="0"/>
          </a:p>
        </p:txBody>
      </p:sp>
    </p:spTree>
    <p:extLst>
      <p:ext uri="{BB962C8B-B14F-4D97-AF65-F5344CB8AC3E}">
        <p14:creationId xmlns:p14="http://schemas.microsoft.com/office/powerpoint/2010/main" val="536884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latin typeface="Comic Sans MS" panose="030F0702030302020204" pitchFamily="66" charset="0"/>
              </a:rPr>
              <a:t>Targets for Mesothelioma?</a:t>
            </a:r>
            <a:br>
              <a:rPr lang="en-US" dirty="0">
                <a:latin typeface="Comic Sans MS" panose="030F0702030302020204" pitchFamily="66" charset="0"/>
              </a:rPr>
            </a:br>
            <a:r>
              <a:rPr lang="en-US" dirty="0">
                <a:latin typeface="Comic Sans MS" panose="030F0702030302020204" pitchFamily="66" charset="0"/>
              </a:rPr>
              <a:t>The Usual Suspects…</a:t>
            </a:r>
          </a:p>
        </p:txBody>
      </p:sp>
      <p:pic>
        <p:nvPicPr>
          <p:cNvPr id="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792273"/>
            <a:ext cx="5841515" cy="4197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37" y="3174276"/>
            <a:ext cx="5238206" cy="278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68109"/>
          <a:stretch/>
        </p:blipFill>
        <p:spPr bwMode="auto">
          <a:xfrm>
            <a:off x="-198755" y="1580516"/>
            <a:ext cx="6432550" cy="152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2"/>
          </p:nvPr>
        </p:nvSpPr>
        <p:spPr>
          <a:xfrm>
            <a:off x="5841515" y="1830642"/>
            <a:ext cx="3043645" cy="4167040"/>
          </a:xfrm>
        </p:spPr>
        <p:style>
          <a:lnRef idx="2">
            <a:schemeClr val="dk1"/>
          </a:lnRef>
          <a:fillRef idx="1">
            <a:schemeClr val="lt1"/>
          </a:fillRef>
          <a:effectRef idx="0">
            <a:schemeClr val="dk1"/>
          </a:effectRef>
          <a:fontRef idx="minor">
            <a:schemeClr val="dk1"/>
          </a:fontRef>
        </p:style>
        <p:txBody>
          <a:bodyPr/>
          <a:lstStyle/>
          <a:p>
            <a:r>
              <a:rPr lang="en-US" sz="2400" dirty="0"/>
              <a:t>Actionable Mutations</a:t>
            </a:r>
          </a:p>
          <a:p>
            <a:r>
              <a:rPr lang="en-US" sz="2400" dirty="0"/>
              <a:t>Angiogenesis Inhibition</a:t>
            </a:r>
          </a:p>
          <a:p>
            <a:r>
              <a:rPr lang="en-US" sz="2400" dirty="0"/>
              <a:t>RTK inhibition</a:t>
            </a:r>
          </a:p>
          <a:p>
            <a:r>
              <a:rPr lang="en-US" sz="2400" dirty="0"/>
              <a:t>MSN Overexpression</a:t>
            </a:r>
          </a:p>
          <a:p>
            <a:r>
              <a:rPr lang="en-US" sz="2400" dirty="0"/>
              <a:t>Immune Suppression</a:t>
            </a:r>
          </a:p>
          <a:p>
            <a:r>
              <a:rPr lang="en-US" sz="2400" dirty="0"/>
              <a:t>Microenvironment</a:t>
            </a:r>
          </a:p>
          <a:p>
            <a:endParaRPr lang="en-US" dirty="0"/>
          </a:p>
          <a:p>
            <a:endParaRPr lang="en-US" dirty="0"/>
          </a:p>
          <a:p>
            <a:endParaRPr lang="en-US" dirty="0"/>
          </a:p>
        </p:txBody>
      </p:sp>
    </p:spTree>
    <p:extLst>
      <p:ext uri="{BB962C8B-B14F-4D97-AF65-F5344CB8AC3E}">
        <p14:creationId xmlns:p14="http://schemas.microsoft.com/office/powerpoint/2010/main" val="363007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74437"/>
            <a:ext cx="6400799" cy="6771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439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5072040"/>
              </p:ext>
            </p:extLst>
          </p:nvPr>
        </p:nvGraphicFramePr>
        <p:xfrm>
          <a:off x="152400" y="1103241"/>
          <a:ext cx="8839200" cy="5054219"/>
        </p:xfrm>
        <a:graphic>
          <a:graphicData uri="http://schemas.openxmlformats.org/drawingml/2006/table">
            <a:tbl>
              <a:tblPr firstRow="1" firstCol="1" bandRow="1"/>
              <a:tblGrid>
                <a:gridCol w="609602"/>
                <a:gridCol w="609598"/>
                <a:gridCol w="609602"/>
                <a:gridCol w="761998"/>
                <a:gridCol w="609600"/>
                <a:gridCol w="381000"/>
                <a:gridCol w="838200"/>
                <a:gridCol w="1066800"/>
                <a:gridCol w="457200"/>
                <a:gridCol w="457200"/>
                <a:gridCol w="838200"/>
                <a:gridCol w="1600200"/>
              </a:tblGrid>
              <a:tr h="347811">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Author</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Number MPM</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 cells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Regulatory cells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Memory</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 cells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Macrophages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Cytokine/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chemokine receptors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PD-L1</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PMN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Techniques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Findings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r>
              <a:tr h="231874">
                <a:tc>
                  <a:txBody>
                    <a:bodyPr/>
                    <a:lstStyle/>
                    <a:p>
                      <a:pPr marL="0" marR="0" algn="ctr">
                        <a:lnSpc>
                          <a:spcPct val="107000"/>
                        </a:lnSpc>
                        <a:spcBef>
                          <a:spcPts val="0"/>
                        </a:spcBef>
                        <a:spcAft>
                          <a:spcPts val="0"/>
                        </a:spcAft>
                      </a:pPr>
                      <a:r>
                        <a:rPr lang="en-US" sz="800" b="1" dirty="0" err="1">
                          <a:effectLst/>
                          <a:latin typeface="Calibri" panose="020F0502020204030204" pitchFamily="34" charset="0"/>
                          <a:ea typeface="Calibri" panose="020F0502020204030204" pitchFamily="34" charset="0"/>
                          <a:cs typeface="Times New Roman" panose="02020603050405020304" pitchFamily="18" charset="0"/>
                        </a:rPr>
                        <a:t>Anraku</a:t>
                      </a: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2008</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32</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Cd3,cd4,CD8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Cd25, foxp3</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Cd45R0</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IHC</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Times New Roman" panose="02020603050405020304" pitchFamily="18" charset="0"/>
                        </a:rPr>
                        <a:t>CD8  </a:t>
                      </a:r>
                      <a:r>
                        <a:rPr lang="en-US"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Times New Roman" panose="02020603050405020304" pitchFamily="18" charset="0"/>
                        </a:rPr>
                        <a:t>survival;</a:t>
                      </a:r>
                      <a:r>
                        <a:rPr lang="en-US" sz="800" b="1" dirty="0">
                          <a:effectLst/>
                          <a:latin typeface="Calibri" panose="020F0502020204030204" pitchFamily="34" charset="0"/>
                          <a:ea typeface="Calibri" panose="020F0502020204030204" pitchFamily="34" charset="0"/>
                          <a:cs typeface="Calibri" panose="020F0502020204030204" pitchFamily="34" charset="0"/>
                        </a:rPr>
                        <a:t> ↑CD4 or CD25↓survival;↓cd450↓survival</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231874">
                <a:tc>
                  <a:txBody>
                    <a:bodyPr/>
                    <a:lstStyle/>
                    <a:p>
                      <a:pPr marL="0" marR="0" algn="ctr">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Cornelissen</a:t>
                      </a:r>
                    </a:p>
                    <a:p>
                      <a:pPr marL="0" marR="0" algn="ctr">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2014</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16</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CD8</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CD68 total</a:t>
                      </a:r>
                    </a:p>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CD163 M2</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IHC</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Times New Roman" panose="02020603050405020304" pitchFamily="18" charset="0"/>
                        </a:rPr>
                        <a:t>CD163/CD68 Ratio </a:t>
                      </a:r>
                      <a:r>
                        <a:rPr lang="en-US" sz="800" b="1">
                          <a:effectLst/>
                          <a:latin typeface="Calibri" panose="020F0502020204030204" pitchFamily="34" charset="0"/>
                          <a:ea typeface="Calibri" panose="020F0502020204030204" pitchFamily="34" charset="0"/>
                          <a:cs typeface="Calibri" panose="020F0502020204030204" pitchFamily="34" charset="0"/>
                        </a:rPr>
                        <a:t>↓survival</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347811">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Yamada 2010</a:t>
                      </a:r>
                    </a:p>
                  </a:txBody>
                  <a:tcPr marL="60960" marR="60960"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44</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CD8 and HLA,CD5, CD56 NK</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IHC</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Times New Roman" panose="02020603050405020304" pitchFamily="18" charset="0"/>
                        </a:rPr>
                        <a:t>CD8</a:t>
                      </a:r>
                      <a:r>
                        <a:rPr lang="en-US"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Times New Roman" panose="02020603050405020304" pitchFamily="18" charset="0"/>
                        </a:rPr>
                        <a:t>survival for EPP patients</a:t>
                      </a:r>
                    </a:p>
                    <a:p>
                      <a:pPr marL="0" marR="0">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Times New Roman" panose="02020603050405020304" pitchFamily="18" charset="0"/>
                        </a:rPr>
                        <a:t>CD4</a:t>
                      </a:r>
                      <a:r>
                        <a:rPr lang="en-US"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Times New Roman" panose="02020603050405020304" pitchFamily="18" charset="0"/>
                        </a:rPr>
                        <a:t>survival trend only</a:t>
                      </a:r>
                    </a:p>
                    <a:p>
                      <a:pPr marL="0" marR="0">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ND CD56 NK</a:t>
                      </a:r>
                    </a:p>
                  </a:txBody>
                  <a:tcPr marL="60960" marR="60960"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579684">
                <a:tc>
                  <a:txBody>
                    <a:bodyPr/>
                    <a:lstStyle/>
                    <a:p>
                      <a:pPr marL="0" marR="0" algn="ctr">
                        <a:lnSpc>
                          <a:spcPct val="107000"/>
                        </a:lnSpc>
                        <a:spcBef>
                          <a:spcPts val="0"/>
                        </a:spcBef>
                        <a:spcAft>
                          <a:spcPts val="0"/>
                        </a:spcAft>
                      </a:pPr>
                      <a:r>
                        <a:rPr lang="en-US" sz="800" b="1" dirty="0" err="1" smtClean="0">
                          <a:effectLst/>
                          <a:latin typeface="Calibri" panose="020F0502020204030204" pitchFamily="34" charset="0"/>
                          <a:ea typeface="Calibri" panose="020F0502020204030204" pitchFamily="34" charset="0"/>
                          <a:cs typeface="Times New Roman" panose="02020603050405020304" pitchFamily="18" charset="0"/>
                        </a:rPr>
                        <a:t>Ujiie</a:t>
                      </a: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2015</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230</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CD3, CD4, CD8</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FOXP3</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Cd45RO,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Cd20</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CD68,CD163</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IL-7R, IL12Rb2,CCR7,CXCL12, CxCR4</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IHC</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Times New Roman" panose="02020603050405020304" pitchFamily="18" charset="0"/>
                        </a:rPr>
                        <a:t>CD4</a:t>
                      </a:r>
                      <a:r>
                        <a:rPr lang="en-US"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Times New Roman" panose="02020603050405020304" pitchFamily="18" charset="0"/>
                        </a:rPr>
                        <a:t>survival;</a:t>
                      </a:r>
                      <a:r>
                        <a:rPr lang="en-US"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Times New Roman" panose="02020603050405020304" pitchFamily="18" charset="0"/>
                        </a:rPr>
                        <a:t>CD8 trend only;</a:t>
                      </a:r>
                    </a:p>
                    <a:p>
                      <a:pPr marL="0" marR="0">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Times New Roman" panose="02020603050405020304" pitchFamily="18" charset="0"/>
                        </a:rPr>
                        <a:t>CD20</a:t>
                      </a:r>
                      <a:r>
                        <a:rPr lang="en-US"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Times New Roman" panose="02020603050405020304" pitchFamily="18" charset="0"/>
                        </a:rPr>
                        <a:t>survival</a:t>
                      </a:r>
                    </a:p>
                    <a:p>
                      <a:pPr marL="0" marR="0">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↑IL7R↓survival</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↑CD163/CD8 ratio↓survival</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↓163/CD20 ratio ↑survival</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231874">
                <a:tc>
                  <a:txBody>
                    <a:bodyPr/>
                    <a:lstStyle/>
                    <a:p>
                      <a:pPr marL="0" marR="0" algn="ctr">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Mansfield </a:t>
                      </a:r>
                      <a:r>
                        <a:rPr lang="en-US" sz="800" b="1" dirty="0">
                          <a:effectLst/>
                          <a:latin typeface="Calibri" panose="020F0502020204030204" pitchFamily="34" charset="0"/>
                          <a:ea typeface="Calibri" panose="020F0502020204030204" pitchFamily="34" charset="0"/>
                          <a:cs typeface="Times New Roman" panose="02020603050405020304" pitchFamily="18" charset="0"/>
                        </a:rPr>
                        <a:t>2014</a:t>
                      </a:r>
                    </a:p>
                  </a:txBody>
                  <a:tcPr marL="60960" marR="60960"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105</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PDL1</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IHC 5H1-A3</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PDL1 </a:t>
                      </a:r>
                      <a:r>
                        <a:rPr lang="en-US"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Times New Roman" panose="02020603050405020304" pitchFamily="18" charset="0"/>
                        </a:rPr>
                        <a:t>40% total (epi, 33%;BMM,29%;SMM, 38%)</a:t>
                      </a:r>
                    </a:p>
                    <a:p>
                      <a:pPr marL="0" marR="0">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Times New Roman" panose="02020603050405020304" pitchFamily="18" charset="0"/>
                        </a:rPr>
                        <a:t>PDL1</a:t>
                      </a:r>
                      <a:r>
                        <a:rPr lang="en-US"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Times New Roman" panose="02020603050405020304" pitchFamily="18" charset="0"/>
                        </a:rPr>
                        <a:t>survival(5 vs 14 months)</a:t>
                      </a:r>
                    </a:p>
                  </a:txBody>
                  <a:tcPr marL="60960" marR="60960"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231874">
                <a:tc>
                  <a:txBody>
                    <a:bodyPr/>
                    <a:lstStyle/>
                    <a:p>
                      <a:pPr marL="0" marR="0" algn="ctr">
                        <a:lnSpc>
                          <a:spcPct val="107000"/>
                        </a:lnSpc>
                        <a:spcBef>
                          <a:spcPts val="0"/>
                        </a:spcBef>
                        <a:spcAft>
                          <a:spcPts val="0"/>
                        </a:spcAft>
                      </a:pPr>
                      <a:r>
                        <a:rPr lang="en-US" sz="800" b="1" dirty="0" err="1" smtClean="0">
                          <a:effectLst/>
                          <a:latin typeface="Calibri" panose="020F0502020204030204" pitchFamily="34" charset="0"/>
                          <a:ea typeface="Calibri" panose="020F0502020204030204" pitchFamily="34" charset="0"/>
                          <a:cs typeface="Times New Roman" panose="02020603050405020304" pitchFamily="18" charset="0"/>
                        </a:rPr>
                        <a:t>Cedres</a:t>
                      </a: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a:effectLst/>
                          <a:latin typeface="Calibri" panose="020F0502020204030204" pitchFamily="34" charset="0"/>
                          <a:ea typeface="Calibri" panose="020F0502020204030204" pitchFamily="34" charset="0"/>
                          <a:cs typeface="Times New Roman" panose="02020603050405020304" pitchFamily="18" charset="0"/>
                        </a:rPr>
                        <a:t>2015</a:t>
                      </a:r>
                    </a:p>
                  </a:txBody>
                  <a:tcPr marL="60960" marR="60960"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119</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PDL1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IHC E1L3N</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PDL1</a:t>
                      </a:r>
                      <a:r>
                        <a:rPr lang="en-US"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Times New Roman" panose="02020603050405020304" pitchFamily="18" charset="0"/>
                        </a:rPr>
                        <a:t> 37% nonepi;13%epi</a:t>
                      </a:r>
                    </a:p>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Times New Roman" panose="02020603050405020304" pitchFamily="18" charset="0"/>
                        </a:rPr>
                        <a:t>PDL1</a:t>
                      </a:r>
                      <a:r>
                        <a:rPr lang="en-US"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Times New Roman" panose="02020603050405020304" pitchFamily="18" charset="0"/>
                        </a:rPr>
                        <a:t>survival (5 vs 16 months)</a:t>
                      </a:r>
                    </a:p>
                  </a:txBody>
                  <a:tcPr marL="60960" marR="60960"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579684">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Combaz-Lair 2016</a:t>
                      </a:r>
                    </a:p>
                  </a:txBody>
                  <a:tcPr marL="60960" marR="60960"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58</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CD3, CD8</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TLR3</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PDL1 and PD1</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IHC E1L3N, SP142,</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PDL1 </a:t>
                      </a:r>
                      <a:r>
                        <a:rPr lang="en-US"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Times New Roman" panose="02020603050405020304" pitchFamily="18" charset="0"/>
                        </a:rPr>
                        <a:t>29% total </a:t>
                      </a:r>
                    </a:p>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PDL1</a:t>
                      </a:r>
                      <a:r>
                        <a:rPr lang="en-US"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Times New Roman" panose="02020603050405020304" pitchFamily="18" charset="0"/>
                        </a:rPr>
                        <a:t>62% SMM;9% BMM;24% EMM</a:t>
                      </a:r>
                    </a:p>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PDL1</a:t>
                      </a:r>
                      <a:r>
                        <a:rPr lang="en-US"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Times New Roman" panose="02020603050405020304" pitchFamily="18" charset="0"/>
                        </a:rPr>
                        <a:t>staining in TILS from </a:t>
                      </a:r>
                      <a:r>
                        <a:rPr lang="en-US" sz="800" b="1" dirty="0" err="1">
                          <a:effectLst/>
                          <a:latin typeface="Calibri" panose="020F0502020204030204" pitchFamily="34" charset="0"/>
                          <a:ea typeface="Calibri" panose="020F0502020204030204" pitchFamily="34" charset="0"/>
                          <a:cs typeface="Times New Roman" panose="02020603050405020304" pitchFamily="18" charset="0"/>
                        </a:rPr>
                        <a:t>nonepi</a:t>
                      </a:r>
                      <a:r>
                        <a:rPr lang="en-US" sz="800" b="1" dirty="0">
                          <a:effectLst/>
                          <a:latin typeface="Calibri" panose="020F0502020204030204" pitchFamily="34" charset="0"/>
                          <a:ea typeface="Calibri" panose="020F0502020204030204" pitchFamily="34" charset="0"/>
                          <a:cs typeface="Times New Roman" panose="02020603050405020304" pitchFamily="18" charset="0"/>
                        </a:rPr>
                        <a:t> (10%) vs epi (4%)</a:t>
                      </a:r>
                    </a:p>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Times New Roman" panose="02020603050405020304" pitchFamily="18" charset="0"/>
                        </a:rPr>
                        <a:t>PDL1</a:t>
                      </a:r>
                      <a:r>
                        <a:rPr lang="en-US"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Times New Roman" panose="02020603050405020304" pitchFamily="18" charset="0"/>
                        </a:rPr>
                        <a:t>survival seen only with SP142 clone</a:t>
                      </a:r>
                    </a:p>
                    <a:p>
                      <a:pPr marL="0" marR="0">
                        <a:lnSpc>
                          <a:spcPct val="107000"/>
                        </a:lnSpc>
                        <a:spcBef>
                          <a:spcPts val="0"/>
                        </a:spcBef>
                        <a:spcAft>
                          <a:spcPts val="0"/>
                        </a:spcAft>
                      </a:pPr>
                      <a:r>
                        <a:rPr lang="en-US" sz="800" b="1" dirty="0" err="1">
                          <a:effectLst/>
                          <a:latin typeface="Calibri" panose="020F0502020204030204" pitchFamily="34" charset="0"/>
                          <a:ea typeface="Calibri" panose="020F0502020204030204" pitchFamily="34" charset="0"/>
                          <a:cs typeface="Times New Roman" panose="02020603050405020304" pitchFamily="18" charset="0"/>
                        </a:rPr>
                        <a:t>TLR</a:t>
                      </a:r>
                      <a:r>
                        <a:rPr lang="en-US" sz="800" b="1" dirty="0" err="1">
                          <a:effectLst/>
                          <a:latin typeface="Calibri" panose="020F0502020204030204" pitchFamily="34" charset="0"/>
                          <a:ea typeface="Calibri" panose="020F0502020204030204" pitchFamily="34" charset="0"/>
                          <a:cs typeface="Calibri" panose="020F0502020204030204" pitchFamily="34" charset="0"/>
                        </a:rPr>
                        <a:t>↑</a:t>
                      </a:r>
                      <a:r>
                        <a:rPr lang="en-US" sz="800" b="1" dirty="0" err="1">
                          <a:effectLst/>
                          <a:latin typeface="Calibri" panose="020F0502020204030204" pitchFamily="34" charset="0"/>
                          <a:ea typeface="Calibri" panose="020F0502020204030204" pitchFamily="34" charset="0"/>
                          <a:cs typeface="Times New Roman" panose="02020603050405020304" pitchFamily="18" charset="0"/>
                        </a:rPr>
                        <a:t>in</a:t>
                      </a:r>
                      <a:r>
                        <a:rPr lang="en-US" sz="800" b="1" dirty="0">
                          <a:effectLst/>
                          <a:latin typeface="Calibri" panose="020F0502020204030204" pitchFamily="34" charset="0"/>
                          <a:ea typeface="Calibri" panose="020F0502020204030204" pitchFamily="34" charset="0"/>
                          <a:cs typeface="Times New Roman" panose="02020603050405020304" pitchFamily="18" charset="0"/>
                        </a:rPr>
                        <a:t> all MPM</a:t>
                      </a:r>
                    </a:p>
                  </a:txBody>
                  <a:tcPr marL="60960" marR="60960"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579684">
                <a:tc>
                  <a:txBody>
                    <a:bodyPr/>
                    <a:lstStyle/>
                    <a:p>
                      <a:pPr marL="0" marR="0" algn="ctr">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Awa</a:t>
                      </a:r>
                    </a:p>
                    <a:p>
                      <a:pPr marL="0" marR="0" algn="ctr">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d </a:t>
                      </a:r>
                      <a:r>
                        <a:rPr lang="en-US" sz="800" b="1" dirty="0">
                          <a:effectLst/>
                          <a:latin typeface="Calibri" panose="020F0502020204030204" pitchFamily="34" charset="0"/>
                          <a:ea typeface="Calibri" panose="020F0502020204030204" pitchFamily="34" charset="0"/>
                          <a:cs typeface="Times New Roman" panose="02020603050405020304" pitchFamily="18" charset="0"/>
                        </a:rPr>
                        <a:t>2016</a:t>
                      </a:r>
                    </a:p>
                  </a:txBody>
                  <a:tcPr marL="60960" marR="60960"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43</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CD3 , CD4,CD8 , CD56</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FOXP3, LAG-3</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CD45</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CD16 CD19</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CD33</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CD14 CD123</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CD279 (PD1), HLA-DR TIM-3</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CD66b</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Flow of processed fresh tumor</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PDL1 (+) vs PDL1 (-):</a:t>
                      </a:r>
                    </a:p>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Times New Roman" panose="02020603050405020304" pitchFamily="18" charset="0"/>
                        </a:rPr>
                        <a:t>CD45, </a:t>
                      </a:r>
                      <a:r>
                        <a:rPr lang="en-US"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Times New Roman" panose="02020603050405020304" pitchFamily="18" charset="0"/>
                        </a:rPr>
                        <a:t>CD3,</a:t>
                      </a:r>
                      <a:r>
                        <a:rPr lang="en-US"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Times New Roman" panose="02020603050405020304" pitchFamily="18" charset="0"/>
                        </a:rPr>
                        <a:t>CD8</a:t>
                      </a:r>
                    </a:p>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↑FOXP3 CD4+ </a:t>
                      </a:r>
                      <a:r>
                        <a:rPr lang="en-US" sz="800" b="1" dirty="0" err="1">
                          <a:effectLst/>
                          <a:latin typeface="Calibri" panose="020F0502020204030204" pitchFamily="34" charset="0"/>
                          <a:ea typeface="Calibri" panose="020F0502020204030204" pitchFamily="34" charset="0"/>
                          <a:cs typeface="Calibri" panose="020F0502020204030204" pitchFamily="34" charset="0"/>
                        </a:rPr>
                        <a:t>Tregs</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↑PD1/TIM3 on CD4 and CD8 cells</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b="1" dirty="0" err="1">
                          <a:effectLst/>
                          <a:latin typeface="Calibri" panose="020F0502020204030204" pitchFamily="34" charset="0"/>
                          <a:ea typeface="Calibri" panose="020F0502020204030204" pitchFamily="34" charset="0"/>
                          <a:cs typeface="Times New Roman" panose="02020603050405020304" pitchFamily="18" charset="0"/>
                        </a:rPr>
                        <a:t>Sarcomatoid</a:t>
                      </a:r>
                      <a:r>
                        <a:rPr lang="en-US" sz="800" b="1" dirty="0">
                          <a:effectLst/>
                          <a:latin typeface="Calibri" panose="020F0502020204030204" pitchFamily="34" charset="0"/>
                          <a:ea typeface="Calibri" panose="020F0502020204030204" pitchFamily="34" charset="0"/>
                          <a:cs typeface="Times New Roman" panose="02020603050405020304" pitchFamily="18" charset="0"/>
                        </a:rPr>
                        <a:t> and biphasic had higher levels of PDL-1, CD3, and PD1(+)Tim-3(+) CD8 cells</a:t>
                      </a:r>
                    </a:p>
                  </a:txBody>
                  <a:tcPr marL="60960" marR="60960"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231874">
                <a:tc>
                  <a:txBody>
                    <a:bodyPr/>
                    <a:lstStyle/>
                    <a:p>
                      <a:pPr marL="0" marR="0" algn="ctr">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Khanna</a:t>
                      </a:r>
                    </a:p>
                    <a:p>
                      <a:pPr marL="0" marR="0" algn="ctr">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a:effectLst/>
                          <a:latin typeface="Calibri" panose="020F0502020204030204" pitchFamily="34" charset="0"/>
                          <a:ea typeface="Calibri" panose="020F0502020204030204" pitchFamily="34" charset="0"/>
                          <a:cs typeface="Times New Roman" panose="02020603050405020304" pitchFamily="18" charset="0"/>
                        </a:rPr>
                        <a:t>2016</a:t>
                      </a:r>
                    </a:p>
                  </a:txBody>
                  <a:tcPr marL="60960" marR="60960"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65 tumor/</a:t>
                      </a:r>
                    </a:p>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9 effusion</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Cd3, CD8</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Cd14</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PDL1, PD1</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IHC/flow</a:t>
                      </a:r>
                    </a:p>
                  </a:txBody>
                  <a:tcPr marL="60960" marR="6096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Much higher levels of PDL1 positive T cells in the effusion vs blood; same for PD1</a:t>
                      </a:r>
                    </a:p>
                  </a:txBody>
                  <a:tcPr marL="60960" marR="60960"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bl>
          </a:graphicData>
        </a:graphic>
      </p:graphicFrame>
      <p:sp>
        <p:nvSpPr>
          <p:cNvPr id="5" name="Title 4"/>
          <p:cNvSpPr>
            <a:spLocks noGrp="1"/>
          </p:cNvSpPr>
          <p:nvPr>
            <p:ph type="title"/>
          </p:nvPr>
        </p:nvSpPr>
        <p:spPr>
          <a:xfrm>
            <a:off x="457200" y="274638"/>
            <a:ext cx="8229600" cy="411162"/>
          </a:xfrm>
        </p:spPr>
        <p:txBody>
          <a:bodyPr>
            <a:normAutofit fontScale="90000"/>
          </a:bodyPr>
          <a:lstStyle/>
          <a:p>
            <a:r>
              <a:rPr lang="en-US" sz="3600" dirty="0" smtClean="0"/>
              <a:t>MPM Tumor Microenvironment Studies: </a:t>
            </a:r>
            <a:br>
              <a:rPr lang="en-US" sz="3600" dirty="0" smtClean="0"/>
            </a:br>
            <a:r>
              <a:rPr lang="en-US" sz="3600" dirty="0" smtClean="0"/>
              <a:t>Mainly Differences between MPMs</a:t>
            </a:r>
            <a:endParaRPr lang="en-US" sz="3600" dirty="0"/>
          </a:p>
        </p:txBody>
      </p:sp>
    </p:spTree>
    <p:extLst>
      <p:ext uri="{BB962C8B-B14F-4D97-AF65-F5344CB8AC3E}">
        <p14:creationId xmlns:p14="http://schemas.microsoft.com/office/powerpoint/2010/main" val="389999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dirty="0" smtClean="0"/>
              <a:t>Specificity and Sensitivity of Blood Cellular Elements  for Diagnosis of Mesothelioma</a:t>
            </a:r>
            <a:endParaRPr lang="en-US" sz="3600" dirty="0"/>
          </a:p>
        </p:txBody>
      </p:sp>
      <p:sp>
        <p:nvSpPr>
          <p:cNvPr id="3" name="Content Placeholder 2"/>
          <p:cNvSpPr>
            <a:spLocks noGrp="1"/>
          </p:cNvSpPr>
          <p:nvPr>
            <p:ph idx="1"/>
          </p:nvPr>
        </p:nvSpPr>
        <p:spPr>
          <a:xfrm>
            <a:off x="381000" y="1371600"/>
            <a:ext cx="8229600" cy="4525963"/>
          </a:xfrm>
        </p:spPr>
        <p:txBody>
          <a:bodyPr>
            <a:noAutofit/>
          </a:bodyPr>
          <a:lstStyle/>
          <a:p>
            <a:r>
              <a:rPr lang="en-US" dirty="0" smtClean="0"/>
              <a:t>The microenvironment of the Buffy Coat</a:t>
            </a:r>
          </a:p>
          <a:p>
            <a:pPr lvl="1"/>
            <a:r>
              <a:rPr lang="en-US" sz="2400" dirty="0" smtClean="0"/>
              <a:t>granulocytes</a:t>
            </a:r>
            <a:r>
              <a:rPr lang="en-US" sz="2400" dirty="0"/>
              <a:t>, lymphocytes, macrophages, mast cells, eosinophils, dendritic cells, circulating tumor cells (either free or in </a:t>
            </a:r>
            <a:r>
              <a:rPr lang="en-US" sz="2400" dirty="0" err="1"/>
              <a:t>microvesicles</a:t>
            </a:r>
            <a:r>
              <a:rPr lang="en-US" sz="2400" dirty="0"/>
              <a:t>), along with platelets. </a:t>
            </a:r>
            <a:endParaRPr lang="en-US" sz="2400" dirty="0" smtClean="0"/>
          </a:p>
          <a:p>
            <a:pPr lvl="1"/>
            <a:r>
              <a:rPr lang="en-US" sz="2400" dirty="0" smtClean="0"/>
              <a:t>Further </a:t>
            </a:r>
            <a:r>
              <a:rPr lang="en-US" sz="2400" dirty="0"/>
              <a:t>heterogeneity occurs even when sampling such a conglomeration of materials in that the relative proportions of the components described above may differ from specimen to specimen and experiment to experiment. </a:t>
            </a:r>
            <a:endParaRPr lang="en-US" sz="2400" dirty="0" smtClean="0"/>
          </a:p>
        </p:txBody>
      </p:sp>
    </p:spTree>
    <p:extLst>
      <p:ext uri="{BB962C8B-B14F-4D97-AF65-F5344CB8AC3E}">
        <p14:creationId xmlns:p14="http://schemas.microsoft.com/office/powerpoint/2010/main" val="488263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Cells and Microenvironment</a:t>
            </a:r>
            <a:endParaRPr lang="en-US" dirty="0"/>
          </a:p>
        </p:txBody>
      </p:sp>
      <p:sp>
        <p:nvSpPr>
          <p:cNvPr id="3" name="Content Placeholder 2"/>
          <p:cNvSpPr>
            <a:spLocks noGrp="1"/>
          </p:cNvSpPr>
          <p:nvPr>
            <p:ph idx="1"/>
          </p:nvPr>
        </p:nvSpPr>
        <p:spPr>
          <a:xfrm>
            <a:off x="457200" y="1412062"/>
            <a:ext cx="8229600" cy="4525963"/>
          </a:xfrm>
        </p:spPr>
        <p:txBody>
          <a:bodyPr>
            <a:normAutofit fontScale="92500"/>
          </a:bodyPr>
          <a:lstStyle/>
          <a:p>
            <a:r>
              <a:rPr lang="en-US" sz="2200" dirty="0"/>
              <a:t> Previous efforts in non-MPM cancers </a:t>
            </a:r>
            <a:endParaRPr lang="en-US" sz="2200" dirty="0" smtClean="0"/>
          </a:p>
          <a:p>
            <a:pPr lvl="1"/>
            <a:r>
              <a:rPr lang="en-US" sz="1800" dirty="0" smtClean="0"/>
              <a:t>bead </a:t>
            </a:r>
            <a:r>
              <a:rPr lang="en-US" sz="1800" dirty="0"/>
              <a:t>separation of individual components of the </a:t>
            </a:r>
            <a:r>
              <a:rPr lang="en-US" sz="1800" dirty="0" smtClean="0"/>
              <a:t>microenvironment.</a:t>
            </a:r>
          </a:p>
          <a:p>
            <a:pPr lvl="2"/>
            <a:r>
              <a:rPr lang="en-US" sz="1600" dirty="0" smtClean="0"/>
              <a:t>lymphocytes </a:t>
            </a:r>
            <a:r>
              <a:rPr lang="en-US" sz="1600" dirty="0"/>
              <a:t>or mononuclear cells, or even platelets, which could be studied for their unique RNA or proteomic expression. </a:t>
            </a:r>
          </a:p>
          <a:p>
            <a:pPr lvl="1"/>
            <a:r>
              <a:rPr lang="en-US" sz="2000" dirty="0" smtClean="0"/>
              <a:t>Literature review reveals </a:t>
            </a:r>
            <a:r>
              <a:rPr lang="en-US" sz="2000" dirty="0"/>
              <a:t>sparse information on analysis of the blood cellular fraction for the diagnosis of asbestos exposure or MPM </a:t>
            </a:r>
            <a:endParaRPr lang="en-US" sz="2000" dirty="0" smtClean="0"/>
          </a:p>
          <a:p>
            <a:pPr lvl="2"/>
            <a:r>
              <a:rPr lang="en-US" sz="1600" dirty="0" smtClean="0"/>
              <a:t>most </a:t>
            </a:r>
            <a:r>
              <a:rPr lang="en-US" sz="1600" dirty="0"/>
              <a:t>studies performing in vitro effects of asbestos on mononuclear cell populations. </a:t>
            </a:r>
          </a:p>
          <a:p>
            <a:pPr lvl="1"/>
            <a:r>
              <a:rPr lang="en-US" sz="2000" dirty="0" smtClean="0"/>
              <a:t>To our knowledge, large scale comparisons of </a:t>
            </a:r>
            <a:r>
              <a:rPr lang="en-US" sz="2000" dirty="0" err="1" smtClean="0"/>
              <a:t>immunogene</a:t>
            </a:r>
            <a:r>
              <a:rPr lang="en-US" sz="2000" dirty="0" smtClean="0"/>
              <a:t> expression from circulating blood fraction </a:t>
            </a:r>
            <a:r>
              <a:rPr lang="en-US" sz="2000" dirty="0"/>
              <a:t>to separate healthy from asbestos exposed individuals, and from MPM </a:t>
            </a:r>
            <a:r>
              <a:rPr lang="en-US" sz="2000" dirty="0" smtClean="0"/>
              <a:t>patients have never been reported .</a:t>
            </a:r>
          </a:p>
          <a:p>
            <a:pPr lvl="2"/>
            <a:r>
              <a:rPr lang="en-US" sz="1600" dirty="0" smtClean="0"/>
              <a:t> The complexity of such an investigation is amplified by the lack of well documented specimens and which genes to investigate. </a:t>
            </a:r>
          </a:p>
          <a:p>
            <a:pPr lvl="1"/>
            <a:r>
              <a:rPr lang="en-US" sz="2000" dirty="0" smtClean="0"/>
              <a:t>These </a:t>
            </a:r>
            <a:r>
              <a:rPr lang="en-US" sz="2000" dirty="0"/>
              <a:t>issues are minimized by our huge archive of matched buffy coat and PBMCs in MPM and control cohorts, and our expertise in the use of the </a:t>
            </a:r>
            <a:r>
              <a:rPr lang="en-US" sz="2000" dirty="0" err="1"/>
              <a:t>Nanostring</a:t>
            </a:r>
            <a:r>
              <a:rPr lang="en-US" sz="2000" dirty="0"/>
              <a:t> </a:t>
            </a:r>
            <a:r>
              <a:rPr lang="en-US" sz="2000" dirty="0" err="1"/>
              <a:t>nCounter</a:t>
            </a:r>
            <a:r>
              <a:rPr lang="en-US" sz="2000" dirty="0"/>
              <a:t> system. </a:t>
            </a:r>
          </a:p>
          <a:p>
            <a:endParaRPr lang="en-US" dirty="0"/>
          </a:p>
        </p:txBody>
      </p:sp>
    </p:spTree>
    <p:extLst>
      <p:ext uri="{BB962C8B-B14F-4D97-AF65-F5344CB8AC3E}">
        <p14:creationId xmlns:p14="http://schemas.microsoft.com/office/powerpoint/2010/main" val="1416218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a:t>
            </a:r>
          </a:p>
        </p:txBody>
      </p:sp>
      <p:sp>
        <p:nvSpPr>
          <p:cNvPr id="3" name="Content Placeholder 2"/>
          <p:cNvSpPr>
            <a:spLocks noGrp="1"/>
          </p:cNvSpPr>
          <p:nvPr>
            <p:ph idx="1"/>
          </p:nvPr>
        </p:nvSpPr>
        <p:spPr/>
        <p:txBody>
          <a:bodyPr>
            <a:normAutofit/>
          </a:bodyPr>
          <a:lstStyle/>
          <a:p>
            <a:r>
              <a:rPr lang="en-US" sz="2000" dirty="0"/>
              <a:t>Cellular fractions of the blood may be educated/influenced by the presence of asbestos exposure, and the gene expression associated with these asbestos induced changes will differ from healthy non-asbestos exposed individuals. </a:t>
            </a:r>
          </a:p>
          <a:p>
            <a:r>
              <a:rPr lang="en-US" sz="2000" dirty="0"/>
              <a:t>Moreover, as an individual develops MPM, we hypothesize that the cellular fraction of blood will have a different profile than those only with asbestos exposure</a:t>
            </a:r>
          </a:p>
          <a:p>
            <a:endParaRPr lang="en-US" sz="2000" dirty="0"/>
          </a:p>
        </p:txBody>
      </p:sp>
    </p:spTree>
    <p:extLst>
      <p:ext uri="{BB962C8B-B14F-4D97-AF65-F5344CB8AC3E}">
        <p14:creationId xmlns:p14="http://schemas.microsoft.com/office/powerpoint/2010/main" val="2016418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Nanostring</a:t>
            </a:r>
            <a:r>
              <a:rPr lang="en-US" dirty="0"/>
              <a:t> Immune-Oncology Panel </a:t>
            </a:r>
          </a:p>
        </p:txBody>
      </p:sp>
      <p:sp>
        <p:nvSpPr>
          <p:cNvPr id="3" name="Content Placeholder 2"/>
          <p:cNvSpPr>
            <a:spLocks noGrp="1"/>
          </p:cNvSpPr>
          <p:nvPr>
            <p:ph idx="1"/>
          </p:nvPr>
        </p:nvSpPr>
        <p:spPr/>
        <p:txBody>
          <a:bodyPr>
            <a:normAutofit fontScale="92500"/>
          </a:bodyPr>
          <a:lstStyle/>
          <a:p>
            <a:r>
              <a:rPr lang="en-US" dirty="0"/>
              <a:t>770 gene panel which measures gene expression of human immune response in all cancer types </a:t>
            </a:r>
          </a:p>
          <a:p>
            <a:r>
              <a:rPr lang="en-US" dirty="0"/>
              <a:t>Combines markers for 24 different immune cell types and populations including 109 genes to cell surface markers for 24 different immune cell types and populations, 30 common cancer antigens and genes that represent all categories of immune response including key checkpoint blockade genes.</a:t>
            </a:r>
          </a:p>
        </p:txBody>
      </p:sp>
    </p:spTree>
    <p:extLst>
      <p:ext uri="{BB962C8B-B14F-4D97-AF65-F5344CB8AC3E}">
        <p14:creationId xmlns:p14="http://schemas.microsoft.com/office/powerpoint/2010/main" val="256651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2251</Words>
  <Application>Microsoft Office PowerPoint</Application>
  <PresentationFormat>On-screen Show (4:3)</PresentationFormat>
  <Paragraphs>301</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Comic Sans MS</vt:lpstr>
      <vt:lpstr>Times New Roman</vt:lpstr>
      <vt:lpstr>Office Theme</vt:lpstr>
      <vt:lpstr>Mesothelioma, Buffy Coats, and Mononuclear Cells: Immunodiagnostics?</vt:lpstr>
      <vt:lpstr>Disclosures</vt:lpstr>
      <vt:lpstr>Targets for Mesothelioma? The Usual Suspects…</vt:lpstr>
      <vt:lpstr>PowerPoint Presentation</vt:lpstr>
      <vt:lpstr>MPM Tumor Microenvironment Studies:  Mainly Differences between MPMs</vt:lpstr>
      <vt:lpstr>Specificity and Sensitivity of Blood Cellular Elements  for Diagnosis of Mesothelioma</vt:lpstr>
      <vt:lpstr>Blood Cells and Microenvironment</vt:lpstr>
      <vt:lpstr>Hypothesis</vt:lpstr>
      <vt:lpstr>Nanostring Immune-Oncology Panel </vt:lpstr>
      <vt:lpstr>Issues</vt:lpstr>
      <vt:lpstr>Population</vt:lpstr>
      <vt:lpstr>PowerPoint Presentation</vt:lpstr>
      <vt:lpstr>Statistical Considerations</vt:lpstr>
      <vt:lpstr>Technical Reproducibility</vt:lpstr>
      <vt:lpstr>Sampling heterogeneity is not a problem</vt:lpstr>
      <vt:lpstr>Which is less variable?  BC or PBMC</vt:lpstr>
      <vt:lpstr>PowerPoint Presentation</vt:lpstr>
      <vt:lpstr>Healthy cohort vs Asbestos Exposed</vt:lpstr>
      <vt:lpstr>PowerPoint Presentation</vt:lpstr>
      <vt:lpstr>Asbestos Exposed vs MPM</vt:lpstr>
      <vt:lpstr>Validation: BC  Asbestos Exposed vs Healthy Matched</vt:lpstr>
      <vt:lpstr>Observations</vt:lpstr>
      <vt:lpstr>Thanks to</vt:lpstr>
    </vt:vector>
  </TitlesOfParts>
  <Company>NYU Langone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Disclosures</dc:title>
  <dc:creator>admin</dc:creator>
  <cp:lastModifiedBy>harvey pass</cp:lastModifiedBy>
  <cp:revision>43</cp:revision>
  <dcterms:created xsi:type="dcterms:W3CDTF">2017-03-03T18:17:14Z</dcterms:created>
  <dcterms:modified xsi:type="dcterms:W3CDTF">2017-03-06T17:35:57Z</dcterms:modified>
</cp:coreProperties>
</file>