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7" r:id="rId3"/>
    <p:sldMasterId id="2147483722" r:id="rId4"/>
    <p:sldMasterId id="2147483936" r:id="rId5"/>
    <p:sldMasterId id="2147483984" r:id="rId6"/>
    <p:sldMasterId id="2147483997" r:id="rId7"/>
    <p:sldMasterId id="2147484010" r:id="rId8"/>
    <p:sldMasterId id="2147484059" r:id="rId9"/>
  </p:sldMasterIdLst>
  <p:notesMasterIdLst>
    <p:notesMasterId r:id="rId49"/>
  </p:notesMasterIdLst>
  <p:sldIdLst>
    <p:sldId id="497" r:id="rId10"/>
    <p:sldId id="367" r:id="rId11"/>
    <p:sldId id="369" r:id="rId12"/>
    <p:sldId id="266" r:id="rId13"/>
    <p:sldId id="370" r:id="rId14"/>
    <p:sldId id="371" r:id="rId15"/>
    <p:sldId id="372" r:id="rId16"/>
    <p:sldId id="498" r:id="rId17"/>
    <p:sldId id="499" r:id="rId18"/>
    <p:sldId id="500" r:id="rId19"/>
    <p:sldId id="502" r:id="rId20"/>
    <p:sldId id="503" r:id="rId21"/>
    <p:sldId id="504" r:id="rId22"/>
    <p:sldId id="506" r:id="rId23"/>
    <p:sldId id="508" r:id="rId24"/>
    <p:sldId id="510" r:id="rId25"/>
    <p:sldId id="512" r:id="rId26"/>
    <p:sldId id="413" r:id="rId27"/>
    <p:sldId id="403" r:id="rId28"/>
    <p:sldId id="404" r:id="rId29"/>
    <p:sldId id="405" r:id="rId30"/>
    <p:sldId id="513" r:id="rId31"/>
    <p:sldId id="406" r:id="rId32"/>
    <p:sldId id="481" r:id="rId33"/>
    <p:sldId id="409" r:id="rId34"/>
    <p:sldId id="514" r:id="rId35"/>
    <p:sldId id="412" r:id="rId36"/>
    <p:sldId id="396" r:id="rId37"/>
    <p:sldId id="397" r:id="rId38"/>
    <p:sldId id="489" r:id="rId39"/>
    <p:sldId id="490" r:id="rId40"/>
    <p:sldId id="496" r:id="rId41"/>
    <p:sldId id="491" r:id="rId42"/>
    <p:sldId id="492" r:id="rId43"/>
    <p:sldId id="493" r:id="rId44"/>
    <p:sldId id="278" r:id="rId45"/>
    <p:sldId id="480" r:id="rId46"/>
    <p:sldId id="417" r:id="rId47"/>
    <p:sldId id="429" r:id="rId4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56" y="-60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1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ul\Dropbox\Manuscripts\Manuscripts%202016\MET%20500\Copy%20of%20mo500-librar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22033634215632078"/>
                  <c:y val="-0.13444816747716759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ADULT Solid Tumor
62%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37-4B86-B431-98369DEE40A1}"/>
                </c:ext>
              </c:extLst>
            </c:dLbl>
            <c:dLbl>
              <c:idx val="1"/>
              <c:layout>
                <c:manualLayout>
                  <c:x val="-3.6039708779516386E-2"/>
                  <c:y val="2.770623500372397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/>
                      <a:t>ADULT </a:t>
                    </a:r>
                    <a:r>
                      <a:rPr lang="en-US" sz="1400" b="1" dirty="0" err="1"/>
                      <a:t>Heme</a:t>
                    </a:r>
                    <a:r>
                      <a:rPr lang="en-US" sz="1400" b="1" dirty="0"/>
                      <a:t>
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37-4B86-B431-98369DEE40A1}"/>
                </c:ext>
              </c:extLst>
            </c:dLbl>
            <c:dLbl>
              <c:idx val="2"/>
              <c:layout>
                <c:manualLayout>
                  <c:x val="0.1704561543556786"/>
                  <c:y val="5.5450499306910456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/>
                      <a:t>PEDS
16%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37-4B86-B431-98369DEE40A1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600" b="1" dirty="0"/>
                      <a:t>SU2C </a:t>
                    </a:r>
                  </a:p>
                  <a:p>
                    <a:r>
                      <a:rPr lang="en-US" sz="1600" b="1" dirty="0"/>
                      <a:t>(non-UM)
14%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37-4B86-B431-98369DEE40A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Sheet2!$A$47:$A$50</c:f>
              <c:strCache>
                <c:ptCount val="4"/>
                <c:pt idx="0">
                  <c:v>ADULT Solid Tumor</c:v>
                </c:pt>
                <c:pt idx="1">
                  <c:v>ADULT Heme</c:v>
                </c:pt>
                <c:pt idx="2">
                  <c:v>PEDS</c:v>
                </c:pt>
                <c:pt idx="3">
                  <c:v>SU2C (non-UM)</c:v>
                </c:pt>
              </c:strCache>
            </c:strRef>
          </c:cat>
          <c:val>
            <c:numRef>
              <c:f>Sheet2!$B$47:$B$50</c:f>
              <c:numCache>
                <c:formatCode>General</c:formatCode>
                <c:ptCount val="4"/>
                <c:pt idx="0">
                  <c:v>645</c:v>
                </c:pt>
                <c:pt idx="1">
                  <c:v>80</c:v>
                </c:pt>
                <c:pt idx="2">
                  <c:v>165</c:v>
                </c:pt>
                <c:pt idx="3">
                  <c:v>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137-4B86-B431-98369DEE40A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CBE0E-2114-4605-9B69-6E0573CDED1C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60893-6A20-4C09-A41C-18E43986D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5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18">
              <a:defRPr/>
            </a:pPr>
            <a:fld id="{80E305D5-862E-C345-9E2C-2478CE03C0AC}" type="slidenum">
              <a:rPr lang="en-US" sz="1800" kern="0">
                <a:solidFill>
                  <a:prstClr val="black"/>
                </a:solidFill>
              </a:rPr>
              <a:pPr defTabSz="914318">
                <a:defRPr/>
              </a:pPr>
              <a:t>5</a:t>
            </a:fld>
            <a:endParaRPr lang="en-US" sz="18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99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244B1-342C-46CF-A58D-91C073A9954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96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Shape 8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246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Shape 5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0393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241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Shape 7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1000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Shape 8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885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Shape 8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246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244B1-342C-46CF-A58D-91C073A99541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5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4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8069-2E6B-4D6C-97D5-CC9F42FF053C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6A7-D95D-44D9-B083-B355D98E0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86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8069-2E6B-4D6C-97D5-CC9F42FF053C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6A7-D95D-44D9-B083-B355D98E0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561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C8EBF-A1EC-4F73-AA64-CAD68DB744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414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F74DB-CBA4-4CB5-A405-03E941A7C6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501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85727"/>
            <a:ext cx="2109787" cy="4486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85727"/>
            <a:ext cx="6176963" cy="4486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39040-5526-4E68-BF18-0D8B958F26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418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"/>
            <a:ext cx="843915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4" y="1132298"/>
            <a:ext cx="4138613" cy="34397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8213" y="1132298"/>
            <a:ext cx="4138612" cy="34397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9C967-6FE7-4CDB-8805-1AF106BBC9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1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8069-2E6B-4D6C-97D5-CC9F42FF053C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6A7-D95D-44D9-B083-B355D98E0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61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4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12B08-F257-4CD0-9CF6-1D36DF47F8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49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25698-C579-4860-BBA8-68C9ED829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0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07123-0803-4ACB-9419-39A7EA6CB8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4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37E27-2636-4BA1-8112-1ED8AE76E8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94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03507-2E5B-4B6F-93CC-8742251685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45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B50A0-08D8-40C1-93D7-206B259DED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26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16B8E-AE44-4278-BB8A-D6174DA166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87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12814-4869-4565-B8FF-9F95200093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9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8069-2E6B-4D6C-97D5-CC9F42FF053C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6A7-D95D-44D9-B083-B355D98E0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3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1170A-274D-4C86-9E62-8B30E824A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78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896B2-99B2-4CB4-B95E-909B421A26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04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A04BF-650B-40FC-A7A5-52E212AF3B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76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4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00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59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99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67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09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40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3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8069-2E6B-4D6C-97D5-CC9F42FF053C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6A7-D95D-44D9-B083-B355D98E0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21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63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77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15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94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88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4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20D-1415-7C41-B2FD-B41D4B585F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3BCF-AB37-9F41-A575-6EDB57655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71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20D-1415-7C41-B2FD-B41D4B585F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3BCF-AB37-9F41-A575-6EDB57655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857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20D-1415-7C41-B2FD-B41D4B585F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3BCF-AB37-9F41-A575-6EDB57655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64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20D-1415-7C41-B2FD-B41D4B585F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3BCF-AB37-9F41-A575-6EDB57655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10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20D-1415-7C41-B2FD-B41D4B585F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3BCF-AB37-9F41-A575-6EDB57655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50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8069-2E6B-4D6C-97D5-CC9F42FF053C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6A7-D95D-44D9-B083-B355D98E0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01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20D-1415-7C41-B2FD-B41D4B585F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3BCF-AB37-9F41-A575-6EDB57655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63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20D-1415-7C41-B2FD-B41D4B585F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3BCF-AB37-9F41-A575-6EDB57655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85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20D-1415-7C41-B2FD-B41D4B585F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3BCF-AB37-9F41-A575-6EDB57655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70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20D-1415-7C41-B2FD-B41D4B585F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3BCF-AB37-9F41-A575-6EDB57655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677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20D-1415-7C41-B2FD-B41D4B585F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3BCF-AB37-9F41-A575-6EDB57655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05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120D-1415-7C41-B2FD-B41D4B585F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3BCF-AB37-9F41-A575-6EDB57655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743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5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7C372-D64C-4C0A-9A4A-232F8BCA7F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868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56016-4482-4618-852D-789B188DBF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01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9CE0C-5117-4ED3-B7C4-E0F6C50BB0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841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F4A1F-F997-4C4E-82BC-0A45642279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3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8069-2E6B-4D6C-97D5-CC9F42FF053C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6A7-D95D-44D9-B083-B355D98E0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423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2FFCA-8B41-4CFB-976A-05D331B1B2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475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F220C-0FB5-4C70-BF3D-62B8A621E5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949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96CF9-C1A3-4093-A3A8-BC0CA216F5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73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4C168-84E9-416E-9068-45B4183BAA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69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FA14C-3112-453A-8E0D-D50A6854CF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68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FE3D3-DCEF-4DC0-AD7E-EB21C03888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842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6FC9E-3D46-44B1-811C-05F2D73CF8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263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1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49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838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0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8069-2E6B-4D6C-97D5-CC9F42FF053C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6A7-D95D-44D9-B083-B355D98E0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5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115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417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996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08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043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229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8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23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003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05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0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3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8069-2E6B-4D6C-97D5-CC9F42FF053C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6A7-D95D-44D9-B083-B355D98E0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02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163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427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465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650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888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06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258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7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387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172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7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8069-2E6B-4D6C-97D5-CC9F42FF053C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6A7-D95D-44D9-B083-B355D98E0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545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8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627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106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10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007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449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125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436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750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456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53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8069-2E6B-4D6C-97D5-CC9F42FF053C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6A7-D95D-44D9-B083-B355D98E0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271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185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625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52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158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07282"/>
            <a:ext cx="7772400" cy="1564481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46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847975"/>
            <a:ext cx="7772400" cy="685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  <a:p>
            <a:endParaRPr lang="en-US"/>
          </a:p>
        </p:txBody>
      </p:sp>
      <p:sp>
        <p:nvSpPr>
          <p:cNvPr id="27463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463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46374" name="Rectangle 6"/>
          <p:cNvSpPr>
            <a:spLocks noChangeArrowheads="1"/>
          </p:cNvSpPr>
          <p:nvPr/>
        </p:nvSpPr>
        <p:spPr bwMode="auto">
          <a:xfrm>
            <a:off x="0" y="2695576"/>
            <a:ext cx="9144000" cy="33338"/>
          </a:xfrm>
          <a:prstGeom prst="rect">
            <a:avLst/>
          </a:prstGeom>
          <a:gradFill rotWithShape="0">
            <a:gsLst>
              <a:gs pos="0">
                <a:srgbClr val="EB5A02"/>
              </a:gs>
              <a:gs pos="100000">
                <a:srgbClr val="E69B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746375" name="Picture 7" descr="LEAD_VII_cmy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342" y="122637"/>
            <a:ext cx="2352675" cy="407194"/>
          </a:xfrm>
          <a:prstGeom prst="rect">
            <a:avLst/>
          </a:prstGeom>
          <a:noFill/>
        </p:spPr>
      </p:pic>
      <p:pic>
        <p:nvPicPr>
          <p:cNvPr id="2746376" name="Picture 8" descr="NVS_Onc CMY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1038" y="4623218"/>
            <a:ext cx="1885950" cy="383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09149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1EDA1-0F8B-416C-9A73-D5396F20DB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539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2494E-2393-4A5E-B3DE-7D8B9D4188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95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132298"/>
            <a:ext cx="4138613" cy="34397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8213" y="1132298"/>
            <a:ext cx="4138612" cy="34397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E950C-B35E-4EFC-8DA5-27B225C9DA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3480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D8647-0867-4805-9848-AF09C80975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253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071AA-7BDB-41B8-8F15-4455874B30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805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8824-ACCA-4637-9064-B98BA5B062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582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9AA3A-5F8F-4933-ABFD-8714E2EF43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08069-2E6B-4D6C-97D5-CC9F42FF053C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316A7-D95D-44D9-B083-B355D98E0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61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61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61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56723C-0CE9-4C45-96B1-0BBE1C7ECD3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8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8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FDE120D-1415-7C41-B2FD-B41D4B585F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D403BCF-AB37-9F41-A575-6EDB576556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9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543706-4F24-49E1-8C59-5EA54ADE618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5E255-56B6-4FAF-B1EC-CC1E8A77B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7300A-4133-42E9-97BE-B7F8D9D00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5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12D55-4845-4D63-8DEA-DCC48D7E83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6E269-5207-4135-BDBC-7EA819E90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2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5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5725"/>
            <a:ext cx="84391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4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132298"/>
            <a:ext cx="8429625" cy="343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4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4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4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9313" y="4805362"/>
            <a:ext cx="50165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12D246-2774-4A6B-A796-68AC482F126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45351" name="Rectangle 7"/>
          <p:cNvSpPr>
            <a:spLocks noChangeArrowheads="1"/>
          </p:cNvSpPr>
          <p:nvPr/>
        </p:nvSpPr>
        <p:spPr bwMode="auto">
          <a:xfrm>
            <a:off x="0" y="854869"/>
            <a:ext cx="9144000" cy="33338"/>
          </a:xfrm>
          <a:prstGeom prst="rect">
            <a:avLst/>
          </a:prstGeom>
          <a:gradFill rotWithShape="0">
            <a:gsLst>
              <a:gs pos="0">
                <a:srgbClr val="EB5A02"/>
              </a:gs>
              <a:gs pos="100000">
                <a:srgbClr val="E69B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745354" name="Picture 10" descr="UMMS-200-dar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94688" y="32150"/>
            <a:ext cx="806450" cy="442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58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EB5A0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EB5A02"/>
          </a:solidFill>
          <a:latin typeface="Arial" pitchFamily="34" charset="0"/>
          <a:ea typeface="ＭＳ Ｐゴシック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EB5A02"/>
          </a:solidFill>
          <a:latin typeface="Arial" pitchFamily="34" charset="0"/>
          <a:ea typeface="ＭＳ Ｐゴシック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EB5A02"/>
          </a:solidFill>
          <a:latin typeface="Arial" pitchFamily="34" charset="0"/>
          <a:ea typeface="ＭＳ Ｐゴシック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EB5A02"/>
          </a:solidFill>
          <a:latin typeface="Arial" pitchFamily="34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EB5A02"/>
          </a:solidFill>
          <a:latin typeface="Arial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EB5A02"/>
          </a:solidFill>
          <a:latin typeface="Arial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EB5A02"/>
          </a:solidFill>
          <a:latin typeface="Arial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EB5A02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CC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CC00"/>
        </a:buClr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8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7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2.med.umich.edu/prmc/Onlinecalendar/aimages/Tomlins,%20Scott.jpg&amp;imgrefurl=http://www2.med.umich.edu/PRMC/bulletin/archive.cfm?month=04/01/2006&amp;h=281&amp;w=225&amp;sz=23&amp;hl=en&amp;start=5&amp;tbnid=1-w_nYFeEzd5GM:&amp;tbnh=114&amp;tbnw=91&amp;prev=/images?q=scott+tomlins&amp;svnum=10&amp;hl=en&amp;sa=N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18" Type="http://schemas.openxmlformats.org/officeDocument/2006/relationships/image" Target="../media/image40.gif"/><Relationship Id="rId26" Type="http://schemas.openxmlformats.org/officeDocument/2006/relationships/image" Target="../media/image18.jpeg"/><Relationship Id="rId3" Type="http://schemas.openxmlformats.org/officeDocument/2006/relationships/image" Target="../media/image27.png"/><Relationship Id="rId21" Type="http://schemas.openxmlformats.org/officeDocument/2006/relationships/image" Target="../media/image43.jpeg"/><Relationship Id="rId7" Type="http://schemas.openxmlformats.org/officeDocument/2006/relationships/image" Target="../media/image30.png"/><Relationship Id="rId12" Type="http://schemas.openxmlformats.org/officeDocument/2006/relationships/image" Target="../media/image35.jpg"/><Relationship Id="rId17" Type="http://schemas.openxmlformats.org/officeDocument/2006/relationships/image" Target="../media/image39.gif"/><Relationship Id="rId25" Type="http://schemas.openxmlformats.org/officeDocument/2006/relationships/image" Target="../media/image47.jpeg"/><Relationship Id="rId2" Type="http://schemas.openxmlformats.org/officeDocument/2006/relationships/image" Target="../media/image26.jpeg"/><Relationship Id="rId16" Type="http://schemas.microsoft.com/office/2007/relationships/hdphoto" Target="../media/hdphoto2.wdp"/><Relationship Id="rId20" Type="http://schemas.openxmlformats.org/officeDocument/2006/relationships/image" Target="../media/image42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24" Type="http://schemas.openxmlformats.org/officeDocument/2006/relationships/image" Target="../media/image46.jpg"/><Relationship Id="rId5" Type="http://schemas.microsoft.com/office/2007/relationships/hdphoto" Target="../media/hdphoto1.wdp"/><Relationship Id="rId15" Type="http://schemas.openxmlformats.org/officeDocument/2006/relationships/image" Target="../media/image38.jpeg"/><Relationship Id="rId23" Type="http://schemas.openxmlformats.org/officeDocument/2006/relationships/image" Target="../media/image45.jpeg"/><Relationship Id="rId10" Type="http://schemas.openxmlformats.org/officeDocument/2006/relationships/image" Target="../media/image33.jpg"/><Relationship Id="rId19" Type="http://schemas.openxmlformats.org/officeDocument/2006/relationships/image" Target="../media/image41.jpeg"/><Relationship Id="rId4" Type="http://schemas.openxmlformats.org/officeDocument/2006/relationships/image" Target="../media/image28.png"/><Relationship Id="rId9" Type="http://schemas.openxmlformats.org/officeDocument/2006/relationships/image" Target="../media/image32.jpg"/><Relationship Id="rId14" Type="http://schemas.openxmlformats.org/officeDocument/2006/relationships/image" Target="../media/image37.jpg"/><Relationship Id="rId22" Type="http://schemas.openxmlformats.org/officeDocument/2006/relationships/image" Target="../media/image4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Aerial photo of U-M medical camp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93729" y="1047752"/>
            <a:ext cx="8245475" cy="2460261"/>
          </a:xfrm>
          <a:prstGeom prst="rect">
            <a:avLst/>
          </a:prstGeom>
          <a:solidFill>
            <a:srgbClr val="D9D9D9">
              <a:alpha val="4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333399"/>
                </a:solidFill>
              </a:rPr>
              <a:t>The Application of Integrative Sequencing for Precision Oncology</a:t>
            </a:r>
            <a:br>
              <a:rPr lang="en-US" sz="3200" b="1" dirty="0">
                <a:solidFill>
                  <a:srgbClr val="333399"/>
                </a:solidFill>
              </a:rPr>
            </a:br>
            <a:r>
              <a:rPr lang="en-US" b="1" dirty="0">
                <a:solidFill>
                  <a:srgbClr val="333399"/>
                </a:solidFill>
              </a:rPr>
              <a:t>Arul M. </a:t>
            </a:r>
            <a:r>
              <a:rPr lang="en-US" b="1" dirty="0" err="1">
                <a:solidFill>
                  <a:srgbClr val="333399"/>
                </a:solidFill>
              </a:rPr>
              <a:t>Chinnaiyan</a:t>
            </a:r>
            <a:r>
              <a:rPr lang="en-US" b="1" dirty="0">
                <a:solidFill>
                  <a:srgbClr val="333399"/>
                </a:solidFill>
              </a:rPr>
              <a:t>, M.D., Ph.D.</a:t>
            </a:r>
            <a:br>
              <a:rPr lang="en-US" b="1" dirty="0">
                <a:solidFill>
                  <a:srgbClr val="333399"/>
                </a:solidFill>
              </a:rPr>
            </a:br>
            <a:r>
              <a:rPr lang="en-US" sz="1600" b="1" dirty="0">
                <a:solidFill>
                  <a:srgbClr val="333399"/>
                </a:solidFill>
              </a:rPr>
              <a:t>American Cancer Society Research Professor</a:t>
            </a:r>
            <a:br>
              <a:rPr lang="en-US" sz="1600" b="1" dirty="0">
                <a:solidFill>
                  <a:srgbClr val="333399"/>
                </a:solidFill>
              </a:rPr>
            </a:br>
            <a:r>
              <a:rPr lang="en-US" sz="1600" b="1" dirty="0">
                <a:solidFill>
                  <a:srgbClr val="333399"/>
                </a:solidFill>
              </a:rPr>
              <a:t>Howard Hughes Medical Institute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915004"/>
            <a:ext cx="1409700" cy="977179"/>
          </a:xfrm>
          <a:prstGeom prst="rect">
            <a:avLst/>
          </a:prstGeom>
          <a:solidFill>
            <a:srgbClr val="000000">
              <a:alpha val="23137"/>
            </a:srgbClr>
          </a:solidFill>
        </p:spPr>
      </p:pic>
    </p:spTree>
    <p:extLst>
      <p:ext uri="{BB962C8B-B14F-4D97-AF65-F5344CB8AC3E}">
        <p14:creationId xmlns:p14="http://schemas.microsoft.com/office/powerpoint/2010/main" val="24657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45386" y="579414"/>
            <a:ext cx="1742687" cy="461204"/>
          </a:xfrm>
          <a:prstGeom prst="rect">
            <a:avLst/>
          </a:prstGeom>
          <a:noFill/>
        </p:spPr>
        <p:txBody>
          <a:bodyPr wrap="none" lIns="90979" tIns="45492" rIns="90979" bIns="45492" rtlCol="0">
            <a:spAutoFit/>
          </a:bodyPr>
          <a:lstStyle/>
          <a:p>
            <a:pPr algn="ctr" defTabSz="909956"/>
            <a:r>
              <a:rPr lang="en-US" sz="2400" b="1" dirty="0">
                <a:solidFill>
                  <a:prstClr val="black"/>
                </a:solidFill>
              </a:rPr>
              <a:t>Clinical sites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9061" y="1703886"/>
            <a:ext cx="1163170" cy="338094"/>
          </a:xfrm>
          <a:prstGeom prst="rect">
            <a:avLst/>
          </a:prstGeom>
          <a:noFill/>
        </p:spPr>
        <p:txBody>
          <a:bodyPr wrap="none" lIns="90979" tIns="45492" rIns="90979" bIns="45492" rtlCol="0">
            <a:spAutoFit/>
          </a:bodyPr>
          <a:lstStyle/>
          <a:p>
            <a:pPr defTabSz="909956"/>
            <a:r>
              <a:rPr lang="en-US" sz="1600" b="1" dirty="0">
                <a:solidFill>
                  <a:prstClr val="black"/>
                </a:solidFill>
              </a:rPr>
              <a:t>Sequencing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0670" y="2488742"/>
            <a:ext cx="1300644" cy="338094"/>
          </a:xfrm>
          <a:prstGeom prst="rect">
            <a:avLst/>
          </a:prstGeom>
          <a:noFill/>
        </p:spPr>
        <p:txBody>
          <a:bodyPr wrap="none" lIns="90979" tIns="45492" rIns="90979" bIns="45492" rtlCol="0">
            <a:spAutoFit/>
          </a:bodyPr>
          <a:lstStyle/>
          <a:p>
            <a:pPr defTabSz="909956"/>
            <a:r>
              <a:rPr lang="en-US" sz="1600" b="1" dirty="0">
                <a:solidFill>
                  <a:prstClr val="black"/>
                </a:solidFill>
              </a:rPr>
              <a:t>Data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8818" y="3198437"/>
            <a:ext cx="1115913" cy="522760"/>
          </a:xfrm>
          <a:prstGeom prst="rect">
            <a:avLst/>
          </a:prstGeom>
          <a:noFill/>
        </p:spPr>
        <p:txBody>
          <a:bodyPr wrap="none" lIns="90979" tIns="45492" rIns="90979" bIns="45492" rtlCol="0">
            <a:spAutoFit/>
          </a:bodyPr>
          <a:lstStyle/>
          <a:p>
            <a:pPr algn="ctr" defTabSz="909956"/>
            <a:r>
              <a:rPr lang="en-US" sz="1400" b="1" dirty="0">
                <a:solidFill>
                  <a:prstClr val="black"/>
                </a:solidFill>
              </a:rPr>
              <a:t>Data 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visualization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6469" y="1564938"/>
            <a:ext cx="960614" cy="461204"/>
          </a:xfrm>
          <a:prstGeom prst="rect">
            <a:avLst/>
          </a:prstGeom>
          <a:noFill/>
        </p:spPr>
        <p:txBody>
          <a:bodyPr wrap="none" lIns="90979" tIns="45492" rIns="90979" bIns="45492" rtlCol="0">
            <a:spAutoFit/>
          </a:bodyPr>
          <a:lstStyle/>
          <a:p>
            <a:pPr algn="ctr" defTabSz="909956"/>
            <a:r>
              <a:rPr lang="en-US" sz="1200" b="1" dirty="0">
                <a:solidFill>
                  <a:prstClr val="black"/>
                </a:solidFill>
              </a:rPr>
              <a:t>Clinical data</a:t>
            </a:r>
            <a:br>
              <a:rPr lang="en-US" sz="1200" b="1" dirty="0">
                <a:solidFill>
                  <a:prstClr val="black"/>
                </a:solidFill>
              </a:rPr>
            </a:br>
            <a:r>
              <a:rPr lang="en-US" sz="1200" b="1" dirty="0">
                <a:solidFill>
                  <a:prstClr val="black"/>
                </a:solidFill>
              </a:rPr>
              <a:t>integration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1134" y="3380224"/>
            <a:ext cx="1023387" cy="307316"/>
          </a:xfrm>
          <a:prstGeom prst="rect">
            <a:avLst/>
          </a:prstGeom>
          <a:noFill/>
        </p:spPr>
        <p:txBody>
          <a:bodyPr wrap="none" lIns="90979" tIns="45492" rIns="90979" bIns="45492" rtlCol="0">
            <a:spAutoFit/>
          </a:bodyPr>
          <a:lstStyle/>
          <a:p>
            <a:pPr algn="ctr" defTabSz="909956"/>
            <a:r>
              <a:rPr lang="en-US" sz="1400" b="1" dirty="0">
                <a:solidFill>
                  <a:prstClr val="black"/>
                </a:solidFill>
              </a:rPr>
              <a:t>Data portal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465" y="4652726"/>
            <a:ext cx="3693094" cy="399649"/>
          </a:xfrm>
          <a:prstGeom prst="rect">
            <a:avLst/>
          </a:prstGeom>
          <a:noFill/>
        </p:spPr>
        <p:txBody>
          <a:bodyPr wrap="none" lIns="90979" tIns="45492" rIns="90979" bIns="45492" rtlCol="0">
            <a:spAutoFit/>
          </a:bodyPr>
          <a:lstStyle/>
          <a:p>
            <a:pPr algn="ctr" defTabSz="909956"/>
            <a:r>
              <a:rPr lang="en-US" sz="2000" b="1" dirty="0">
                <a:solidFill>
                  <a:prstClr val="black"/>
                </a:solidFill>
              </a:rPr>
              <a:t>Precision medicine tumor boards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58734" y="1581998"/>
            <a:ext cx="1658190" cy="522760"/>
          </a:xfrm>
          <a:prstGeom prst="rect">
            <a:avLst/>
          </a:prstGeom>
        </p:spPr>
        <p:txBody>
          <a:bodyPr wrap="square" lIns="90979" tIns="45492" rIns="90979" bIns="45492">
            <a:spAutoFit/>
          </a:bodyPr>
          <a:lstStyle/>
          <a:p>
            <a:pPr algn="ctr" defTabSz="909956"/>
            <a:r>
              <a:rPr lang="en-US" sz="1400" b="1" dirty="0">
                <a:solidFill>
                  <a:prstClr val="black"/>
                </a:solidFill>
              </a:rPr>
              <a:t>Pathology data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coordination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805" y="906787"/>
            <a:ext cx="428204" cy="3795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642" y="967457"/>
            <a:ext cx="401868" cy="3014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151" y="950810"/>
            <a:ext cx="465668" cy="349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8695" y="950810"/>
            <a:ext cx="452856" cy="339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231" y="984744"/>
            <a:ext cx="420593" cy="315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4062" y="963252"/>
            <a:ext cx="437685" cy="328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56" y="978412"/>
            <a:ext cx="410726" cy="3080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682" y="2027589"/>
            <a:ext cx="444333" cy="333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7" r="14304" b="34743"/>
          <a:stretch/>
        </p:blipFill>
        <p:spPr>
          <a:xfrm>
            <a:off x="1179600" y="2018122"/>
            <a:ext cx="703651" cy="1710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/>
          <a:srcRect t="23638" b="30081"/>
          <a:stretch/>
        </p:blipFill>
        <p:spPr>
          <a:xfrm>
            <a:off x="4690242" y="1176487"/>
            <a:ext cx="769762" cy="109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698" y="1923785"/>
            <a:ext cx="465668" cy="3492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24024" y="1997144"/>
            <a:ext cx="631882" cy="3056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25" y="2006366"/>
            <a:ext cx="410726" cy="3080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7" r="14304" b="34743"/>
          <a:stretch/>
        </p:blipFill>
        <p:spPr>
          <a:xfrm>
            <a:off x="1269083" y="3700916"/>
            <a:ext cx="703651" cy="17106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63" y="3750738"/>
            <a:ext cx="410726" cy="3080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7" r="14304" b="34743"/>
          <a:stretch/>
        </p:blipFill>
        <p:spPr>
          <a:xfrm>
            <a:off x="1219220" y="2826507"/>
            <a:ext cx="703651" cy="171065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6751626" y="1604860"/>
            <a:ext cx="1672445" cy="778805"/>
          </a:xfrm>
          <a:prstGeom prst="roundRect">
            <a:avLst/>
          </a:prstGeom>
          <a:noFill/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79" tIns="45492" rIns="90979" bIns="45492" rtlCol="0" anchor="ctr"/>
          <a:lstStyle/>
          <a:p>
            <a:pPr algn="ctr" defTabSz="909956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877400" y="3207922"/>
            <a:ext cx="1478652" cy="928334"/>
          </a:xfrm>
          <a:prstGeom prst="round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79" tIns="45492" rIns="90979" bIns="45492" rtlCol="0" anchor="ctr"/>
          <a:lstStyle/>
          <a:p>
            <a:pPr algn="ctr" defTabSz="909956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57916" y="4652603"/>
            <a:ext cx="3720348" cy="312576"/>
          </a:xfrm>
          <a:prstGeom prst="roundRect">
            <a:avLst/>
          </a:prstGeom>
          <a:noFill/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79" tIns="45492" rIns="90979" bIns="45492" rtlCol="0" anchor="ctr"/>
          <a:lstStyle/>
          <a:p>
            <a:pPr algn="ctr" defTabSz="909956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58665" y="3359128"/>
            <a:ext cx="1288375" cy="625994"/>
          </a:xfrm>
          <a:prstGeom prst="roundRect">
            <a:avLst/>
          </a:prstGeom>
          <a:noFill/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79" tIns="45492" rIns="90979" bIns="45492" rtlCol="0" anchor="ctr"/>
          <a:lstStyle/>
          <a:p>
            <a:pPr algn="ctr" defTabSz="909956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58665" y="2500228"/>
            <a:ext cx="1288375" cy="625994"/>
          </a:xfrm>
          <a:prstGeom prst="roundRect">
            <a:avLst/>
          </a:prstGeom>
          <a:noFill/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79" tIns="45492" rIns="90979" bIns="45492" rtlCol="0" anchor="ctr"/>
          <a:lstStyle/>
          <a:p>
            <a:pPr algn="ctr" defTabSz="909956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58665" y="1681141"/>
            <a:ext cx="1288375" cy="625994"/>
          </a:xfrm>
          <a:prstGeom prst="roundRect">
            <a:avLst/>
          </a:prstGeom>
          <a:noFill/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79" tIns="45492" rIns="90979" bIns="45492" rtlCol="0" anchor="ctr"/>
          <a:lstStyle/>
          <a:p>
            <a:pPr algn="ctr" defTabSz="909956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858403" y="1605984"/>
            <a:ext cx="1516646" cy="776308"/>
          </a:xfrm>
          <a:prstGeom prst="roundRect">
            <a:avLst/>
          </a:prstGeom>
          <a:noFill/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79" tIns="45492" rIns="90979" bIns="45492" rtlCol="0" anchor="ctr"/>
          <a:lstStyle/>
          <a:p>
            <a:pPr algn="ctr" defTabSz="909956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610613" y="589034"/>
            <a:ext cx="4012233" cy="776308"/>
          </a:xfrm>
          <a:prstGeom prst="roundRect">
            <a:avLst/>
          </a:prstGeom>
          <a:noFill/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79" tIns="45492" rIns="90979" bIns="45492" rtlCol="0" anchor="ctr"/>
          <a:lstStyle/>
          <a:p>
            <a:pPr algn="ctr" defTabSz="909956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2289726" y="1365306"/>
            <a:ext cx="320884" cy="30071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1" idx="2"/>
            <a:endCxn id="6" idx="0"/>
          </p:cNvCxnSpPr>
          <p:nvPr/>
        </p:nvCxnSpPr>
        <p:spPr>
          <a:xfrm flipH="1">
            <a:off x="1790992" y="2307135"/>
            <a:ext cx="11861" cy="18160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0" idx="2"/>
            <a:endCxn id="39" idx="0"/>
          </p:cNvCxnSpPr>
          <p:nvPr/>
        </p:nvCxnSpPr>
        <p:spPr>
          <a:xfrm>
            <a:off x="1802828" y="3126200"/>
            <a:ext cx="0" cy="23290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3" idx="2"/>
            <a:endCxn id="42" idx="0"/>
          </p:cNvCxnSpPr>
          <p:nvPr/>
        </p:nvCxnSpPr>
        <p:spPr>
          <a:xfrm flipH="1">
            <a:off x="4616781" y="1365307"/>
            <a:ext cx="1" cy="24064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2" idx="2"/>
            <a:endCxn id="7" idx="0"/>
          </p:cNvCxnSpPr>
          <p:nvPr/>
        </p:nvCxnSpPr>
        <p:spPr>
          <a:xfrm>
            <a:off x="4616726" y="2382292"/>
            <a:ext cx="49" cy="81614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1789072" y="3985247"/>
            <a:ext cx="13262" cy="52259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6622843" y="1365342"/>
            <a:ext cx="308186" cy="21919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5305931" y="2403710"/>
            <a:ext cx="1625098" cy="8042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39" idx="3"/>
            <a:endCxn id="37" idx="1"/>
          </p:cNvCxnSpPr>
          <p:nvPr/>
        </p:nvCxnSpPr>
        <p:spPr>
          <a:xfrm flipV="1">
            <a:off x="2447024" y="3672249"/>
            <a:ext cx="1430385" cy="1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733" y="2736851"/>
            <a:ext cx="465668" cy="34925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854" y="3632426"/>
            <a:ext cx="410726" cy="308045"/>
          </a:xfrm>
          <a:prstGeom prst="rect">
            <a:avLst/>
          </a:prstGeom>
        </p:spPr>
      </p:pic>
      <p:pic>
        <p:nvPicPr>
          <p:cNvPr id="1026" name="Picture 2" descr="http://www.karmanos.org/images/design001/Karmanos_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195" y="616190"/>
            <a:ext cx="868107" cy="30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38" y="616206"/>
            <a:ext cx="444333" cy="333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28277" y="133043"/>
            <a:ext cx="5067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9956"/>
            <a:r>
              <a:rPr lang="en-US" sz="3200" dirty="0">
                <a:solidFill>
                  <a:prstClr val="black"/>
                </a:solidFill>
              </a:rPr>
              <a:t>Schema of Project Work Flow</a:t>
            </a:r>
          </a:p>
        </p:txBody>
      </p:sp>
    </p:spTree>
    <p:extLst>
      <p:ext uri="{BB962C8B-B14F-4D97-AF65-F5344CB8AC3E}">
        <p14:creationId xmlns:p14="http://schemas.microsoft.com/office/powerpoint/2010/main" val="1073891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2"/>
            <a:ext cx="7954606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7150"/>
            <a:ext cx="9220200" cy="857250"/>
          </a:xfrm>
        </p:spPr>
        <p:txBody>
          <a:bodyPr>
            <a:noAutofit/>
          </a:bodyPr>
          <a:lstStyle/>
          <a:p>
            <a:r>
              <a:rPr lang="en-US" sz="2800" b="1" dirty="0"/>
              <a:t>The Genomic Landscape of the SU2C-PCF </a:t>
            </a:r>
            <a:r>
              <a:rPr lang="en-US" sz="2800" b="1" dirty="0" err="1"/>
              <a:t>mCRPC</a:t>
            </a:r>
            <a:r>
              <a:rPr lang="en-US" sz="2800" b="1" dirty="0"/>
              <a:t> Cohort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4795066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9956"/>
            <a:r>
              <a:rPr lang="en-US" sz="1200" dirty="0">
                <a:solidFill>
                  <a:prstClr val="black"/>
                </a:solidFill>
              </a:rPr>
              <a:t>Robinson et al, </a:t>
            </a:r>
            <a:r>
              <a:rPr lang="en-US" sz="1200" i="1" dirty="0">
                <a:solidFill>
                  <a:prstClr val="black"/>
                </a:solidFill>
              </a:rPr>
              <a:t>Cell</a:t>
            </a:r>
            <a:r>
              <a:rPr lang="en-US" sz="1200" dirty="0">
                <a:solidFill>
                  <a:prstClr val="black"/>
                </a:solidFill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679210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43" y="1143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Enrichment of key driver mutations in metastatic prostate cancer relative to primary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11" y="4428473"/>
            <a:ext cx="4507793" cy="78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949500"/>
            <a:ext cx="7079253" cy="348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400573"/>
            <a:ext cx="10059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Submitted,</a:t>
            </a:r>
          </a:p>
          <a:p>
            <a:r>
              <a:rPr lang="en-US" sz="1400" b="1" dirty="0"/>
              <a:t>Van Allen,</a:t>
            </a:r>
          </a:p>
          <a:p>
            <a:r>
              <a:rPr lang="en-US" sz="1400" b="1" dirty="0"/>
              <a:t>Shultz et al</a:t>
            </a:r>
          </a:p>
        </p:txBody>
      </p:sp>
    </p:spTree>
    <p:extLst>
      <p:ext uri="{BB962C8B-B14F-4D97-AF65-F5344CB8AC3E}">
        <p14:creationId xmlns:p14="http://schemas.microsoft.com/office/powerpoint/2010/main" val="1545724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1450"/>
            <a:ext cx="87630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DNA Repair Pathway Aberrations (23%)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2"/>
            <a:ext cx="8305800" cy="133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10"/>
            <a:ext cx="8610600" cy="232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993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Advanced prostate cancer patients with DNA repair aberrations tend respond to PARP inhibitors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57" y="1028701"/>
            <a:ext cx="8001000" cy="361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5" y="4731548"/>
            <a:ext cx="550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Johann de Bono, Mateo et al, TO-PARP study, </a:t>
            </a:r>
            <a:r>
              <a:rPr lang="en-US" i="1" dirty="0"/>
              <a:t>NEJM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230084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17560" r="48735" b="28524"/>
          <a:stretch/>
        </p:blipFill>
        <p:spPr>
          <a:xfrm>
            <a:off x="1371609" y="820277"/>
            <a:ext cx="2543345" cy="2317889"/>
          </a:xfrm>
          <a:prstGeom prst="rect">
            <a:avLst/>
          </a:prstGeom>
        </p:spPr>
      </p:pic>
      <p:pic>
        <p:nvPicPr>
          <p:cNvPr id="5" name="Content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0" r="50981" b="25993"/>
          <a:stretch/>
        </p:blipFill>
        <p:spPr>
          <a:xfrm>
            <a:off x="4904136" y="800100"/>
            <a:ext cx="2671973" cy="231419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523174">
            <a:off x="4892812" y="1659907"/>
            <a:ext cx="457200" cy="2857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79" tIns="45492" rIns="90979" bIns="45492" rtlCol="0" anchor="ctr"/>
          <a:lstStyle/>
          <a:p>
            <a:pPr algn="ctr" defTabSz="909956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523174">
            <a:off x="1378679" y="1369751"/>
            <a:ext cx="457200" cy="2857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79" tIns="45492" rIns="90979" bIns="45492" rtlCol="0" anchor="ctr"/>
          <a:lstStyle/>
          <a:p>
            <a:pPr algn="ctr" defTabSz="909956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4580" y="4705390"/>
            <a:ext cx="1900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chr13: </a:t>
            </a:r>
            <a:r>
              <a:rPr lang="en-US" sz="11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BRCA2</a:t>
            </a:r>
            <a:r>
              <a:rPr lang="en-US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homozygous deletion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75272" y="2735479"/>
            <a:ext cx="109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chrX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copy gain of </a:t>
            </a:r>
            <a:r>
              <a:rPr lang="en-US" sz="14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0" y="3425118"/>
            <a:ext cx="8991600" cy="1157845"/>
            <a:chOff x="0" y="1923802"/>
            <a:chExt cx="9144000" cy="1543793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97" b="4587"/>
            <a:stretch/>
          </p:blipFill>
          <p:spPr bwMode="auto">
            <a:xfrm>
              <a:off x="0" y="1923802"/>
              <a:ext cx="9144000" cy="1543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370419" y="2742482"/>
              <a:ext cx="841858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/>
          <p:cNvCxnSpPr/>
          <p:nvPr/>
        </p:nvCxnSpPr>
        <p:spPr>
          <a:xfrm flipV="1">
            <a:off x="6172200" y="4289048"/>
            <a:ext cx="0" cy="2939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371861" y="3412588"/>
            <a:ext cx="0" cy="320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86929" y="3104851"/>
            <a:ext cx="912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PSA 127.9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85425" y="3114418"/>
            <a:ext cx="2490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PSA &lt; 0.1 (Aug 2013 to present)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7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Exceptional Responder: </a:t>
            </a:r>
            <a:r>
              <a:rPr lang="en-US" sz="2400" dirty="0"/>
              <a:t>CRPC patient with BRCA2 loss/AR amplification receiving ABT888 (</a:t>
            </a:r>
            <a:r>
              <a:rPr lang="en-US" sz="2400" dirty="0" err="1"/>
              <a:t>PARPi</a:t>
            </a:r>
            <a:r>
              <a:rPr lang="en-US" sz="2400" dirty="0"/>
              <a:t>) and </a:t>
            </a:r>
            <a:r>
              <a:rPr lang="en-US" sz="2400" dirty="0" err="1"/>
              <a:t>abiraterone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86351" y="4761008"/>
            <a:ext cx="434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Maha Hussain et al,  CTEP gene fusion study unpublished</a:t>
            </a:r>
          </a:p>
        </p:txBody>
      </p:sp>
    </p:spTree>
    <p:extLst>
      <p:ext uri="{BB962C8B-B14F-4D97-AF65-F5344CB8AC3E}">
        <p14:creationId xmlns:p14="http://schemas.microsoft.com/office/powerpoint/2010/main" val="4140788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3" y="1200153"/>
            <a:ext cx="7396921" cy="284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37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819151" y="1089428"/>
          <a:ext cx="7524750" cy="35671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0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7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22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377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0192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Series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800" i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Mutated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1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SU2C/PCF Discovery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10.0%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1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SU2C/PCF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Validation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10.7%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1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MSKCC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18.5%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1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Royal Marsden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1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Washington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1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Weill Cornell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1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Michigan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1687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16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Combined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692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11.8%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84535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dirty="0"/>
              <a:t>Germline DNA repair alterations across SU2C and extension cohorts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5" y="4775952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Pritchard et al,  </a:t>
            </a:r>
            <a:r>
              <a:rPr lang="en-US" i="1" kern="0" dirty="0">
                <a:solidFill>
                  <a:sysClr val="windowText" lastClr="000000"/>
                </a:solidFill>
              </a:rPr>
              <a:t>NEJM </a:t>
            </a:r>
            <a:r>
              <a:rPr lang="en-US" kern="0" dirty="0">
                <a:solidFill>
                  <a:sysClr val="windowText" lastClr="000000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411752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Integrative Clinical Sequencing of Metastatic Cancers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ttps://upload.wikimedia.org/wikipedia/commons/thumb/7/7e/Metastasis_sites_for_common_cancers.svg/240px-Metastasis_sites_for_common_cancer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363790"/>
            <a:ext cx="2108372" cy="33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305" y="4705350"/>
            <a:ext cx="18293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Manuscript submitted</a:t>
            </a:r>
          </a:p>
        </p:txBody>
      </p:sp>
    </p:spTree>
    <p:extLst>
      <p:ext uri="{BB962C8B-B14F-4D97-AF65-F5344CB8AC3E}">
        <p14:creationId xmlns:p14="http://schemas.microsoft.com/office/powerpoint/2010/main" val="4269244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8"/>
            <a:ext cx="3200400" cy="3813572"/>
          </a:xfrm>
        </p:spPr>
        <p:txBody>
          <a:bodyPr>
            <a:normAutofit/>
          </a:bodyPr>
          <a:lstStyle/>
          <a:p>
            <a:r>
              <a:rPr lang="en-US" b="1" dirty="0"/>
              <a:t>MET 500 </a:t>
            </a:r>
            <a:br>
              <a:rPr lang="en-US" b="1" dirty="0"/>
            </a:br>
            <a:r>
              <a:rPr lang="en-US" sz="1800" dirty="0"/>
              <a:t>Cancer Types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7309" y="4437547"/>
            <a:ext cx="24897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050" kern="0" dirty="0">
                <a:solidFill>
                  <a:prstClr val="black"/>
                </a:solidFill>
              </a:rPr>
              <a:t>n=500 solid tumor metastases sequenced </a:t>
            </a:r>
          </a:p>
          <a:p>
            <a:pPr>
              <a:defRPr/>
            </a:pPr>
            <a:r>
              <a:rPr lang="en-US" sz="1050" kern="0" dirty="0">
                <a:solidFill>
                  <a:prstClr val="black"/>
                </a:solidFill>
              </a:rPr>
              <a:t>(subset of CSER1 cohort)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4" y="177737"/>
            <a:ext cx="3200399" cy="481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44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08983" y="1293477"/>
            <a:ext cx="8775700" cy="2624636"/>
            <a:chOff x="232" y="1140"/>
            <a:chExt cx="5288" cy="1768"/>
          </a:xfrm>
        </p:grpSpPr>
        <p:sp>
          <p:nvSpPr>
            <p:cNvPr id="8195" name="Freeform 208"/>
            <p:cNvSpPr>
              <a:spLocks noChangeAspect="1"/>
            </p:cNvSpPr>
            <p:nvPr/>
          </p:nvSpPr>
          <p:spPr bwMode="auto">
            <a:xfrm>
              <a:off x="943" y="1448"/>
              <a:ext cx="401" cy="1376"/>
            </a:xfrm>
            <a:custGeom>
              <a:avLst/>
              <a:gdLst>
                <a:gd name="T0" fmla="*/ 250960 w 1083"/>
                <a:gd name="T1" fmla="*/ 34958 h 3124"/>
                <a:gd name="T2" fmla="*/ 256528 w 1083"/>
                <a:gd name="T3" fmla="*/ 117263 h 3124"/>
                <a:gd name="T4" fmla="*/ 235367 w 1083"/>
                <a:gd name="T5" fmla="*/ 155761 h 3124"/>
                <a:gd name="T6" fmla="*/ 322238 w 1083"/>
                <a:gd name="T7" fmla="*/ 261520 h 3124"/>
                <a:gd name="T8" fmla="*/ 370871 w 1083"/>
                <a:gd name="T9" fmla="*/ 409758 h 3124"/>
                <a:gd name="T10" fmla="*/ 396115 w 1083"/>
                <a:gd name="T11" fmla="*/ 578795 h 3124"/>
                <a:gd name="T12" fmla="*/ 392032 w 1083"/>
                <a:gd name="T13" fmla="*/ 715528 h 3124"/>
                <a:gd name="T14" fmla="*/ 368643 w 1083"/>
                <a:gd name="T15" fmla="*/ 840314 h 3124"/>
                <a:gd name="T16" fmla="*/ 371242 w 1083"/>
                <a:gd name="T17" fmla="*/ 765531 h 3124"/>
                <a:gd name="T18" fmla="*/ 358248 w 1083"/>
                <a:gd name="T19" fmla="*/ 753141 h 3124"/>
                <a:gd name="T20" fmla="*/ 350081 w 1083"/>
                <a:gd name="T21" fmla="*/ 658446 h 3124"/>
                <a:gd name="T22" fmla="*/ 326693 w 1083"/>
                <a:gd name="T23" fmla="*/ 521269 h 3124"/>
                <a:gd name="T24" fmla="*/ 310358 w 1083"/>
                <a:gd name="T25" fmla="*/ 399138 h 3124"/>
                <a:gd name="T26" fmla="*/ 316298 w 1083"/>
                <a:gd name="T27" fmla="*/ 574370 h 3124"/>
                <a:gd name="T28" fmla="*/ 321124 w 1083"/>
                <a:gd name="T29" fmla="*/ 782789 h 3124"/>
                <a:gd name="T30" fmla="*/ 278803 w 1083"/>
                <a:gd name="T31" fmla="*/ 1006696 h 3124"/>
                <a:gd name="T32" fmla="*/ 288826 w 1083"/>
                <a:gd name="T33" fmla="*/ 1077496 h 3124"/>
                <a:gd name="T34" fmla="*/ 262468 w 1083"/>
                <a:gd name="T35" fmla="*/ 1288570 h 3124"/>
                <a:gd name="T36" fmla="*/ 281402 w 1083"/>
                <a:gd name="T37" fmla="*/ 1370876 h 3124"/>
                <a:gd name="T38" fmla="*/ 235367 w 1083"/>
                <a:gd name="T39" fmla="*/ 1379726 h 3124"/>
                <a:gd name="T40" fmla="*/ 217919 w 1083"/>
                <a:gd name="T41" fmla="*/ 1324413 h 3124"/>
                <a:gd name="T42" fmla="*/ 226087 w 1083"/>
                <a:gd name="T43" fmla="*/ 1268658 h 3124"/>
                <a:gd name="T44" fmla="*/ 206782 w 1083"/>
                <a:gd name="T45" fmla="*/ 1127057 h 3124"/>
                <a:gd name="T46" fmla="*/ 206782 w 1083"/>
                <a:gd name="T47" fmla="*/ 987226 h 3124"/>
                <a:gd name="T48" fmla="*/ 201956 w 1083"/>
                <a:gd name="T49" fmla="*/ 790312 h 3124"/>
                <a:gd name="T50" fmla="*/ 183022 w 1083"/>
                <a:gd name="T51" fmla="*/ 886777 h 3124"/>
                <a:gd name="T52" fmla="*/ 174484 w 1083"/>
                <a:gd name="T53" fmla="*/ 1066434 h 3124"/>
                <a:gd name="T54" fmla="*/ 157778 w 1083"/>
                <a:gd name="T55" fmla="*/ 1250515 h 3124"/>
                <a:gd name="T56" fmla="*/ 175226 w 1083"/>
                <a:gd name="T57" fmla="*/ 1343883 h 3124"/>
                <a:gd name="T58" fmla="*/ 153694 w 1083"/>
                <a:gd name="T59" fmla="*/ 1377513 h 3124"/>
                <a:gd name="T60" fmla="*/ 108403 w 1083"/>
                <a:gd name="T61" fmla="*/ 1373089 h 3124"/>
                <a:gd name="T62" fmla="*/ 125109 w 1083"/>
                <a:gd name="T63" fmla="*/ 1282818 h 3124"/>
                <a:gd name="T64" fmla="*/ 111001 w 1083"/>
                <a:gd name="T65" fmla="*/ 1031918 h 3124"/>
                <a:gd name="T66" fmla="*/ 75362 w 1083"/>
                <a:gd name="T67" fmla="*/ 850050 h 3124"/>
                <a:gd name="T68" fmla="*/ 80188 w 1083"/>
                <a:gd name="T69" fmla="*/ 574370 h 3124"/>
                <a:gd name="T70" fmla="*/ 82787 w 1083"/>
                <a:gd name="T71" fmla="*/ 451354 h 3124"/>
                <a:gd name="T72" fmla="*/ 69422 w 1083"/>
                <a:gd name="T73" fmla="*/ 513747 h 3124"/>
                <a:gd name="T74" fmla="*/ 54944 w 1083"/>
                <a:gd name="T75" fmla="*/ 641188 h 3124"/>
                <a:gd name="T76" fmla="*/ 46777 w 1083"/>
                <a:gd name="T77" fmla="*/ 743406 h 3124"/>
                <a:gd name="T78" fmla="*/ 46777 w 1083"/>
                <a:gd name="T79" fmla="*/ 800489 h 3124"/>
                <a:gd name="T80" fmla="*/ 42693 w 1083"/>
                <a:gd name="T81" fmla="*/ 842970 h 3124"/>
                <a:gd name="T82" fmla="*/ 5197 w 1083"/>
                <a:gd name="T83" fmla="*/ 742964 h 3124"/>
                <a:gd name="T84" fmla="*/ 4826 w 1083"/>
                <a:gd name="T85" fmla="*/ 615965 h 3124"/>
                <a:gd name="T86" fmla="*/ 24502 w 1083"/>
                <a:gd name="T87" fmla="*/ 400908 h 3124"/>
                <a:gd name="T88" fmla="*/ 104690 w 1083"/>
                <a:gd name="T89" fmla="*/ 242050 h 3124"/>
                <a:gd name="T90" fmla="*/ 144413 w 1083"/>
                <a:gd name="T91" fmla="*/ 130539 h 3124"/>
                <a:gd name="T92" fmla="*/ 127336 w 1083"/>
                <a:gd name="T93" fmla="*/ 92041 h 3124"/>
                <a:gd name="T94" fmla="*/ 155922 w 1083"/>
                <a:gd name="T95" fmla="*/ 11948 h 31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83"/>
                <a:gd name="T145" fmla="*/ 0 h 3124"/>
                <a:gd name="T146" fmla="*/ 1083 w 1083"/>
                <a:gd name="T147" fmla="*/ 3124 h 31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83" h="3124">
                  <a:moveTo>
                    <a:pt x="517" y="2"/>
                  </a:moveTo>
                  <a:cubicBezTo>
                    <a:pt x="546" y="0"/>
                    <a:pt x="573" y="1"/>
                    <a:pt x="599" y="14"/>
                  </a:cubicBezTo>
                  <a:cubicBezTo>
                    <a:pt x="626" y="26"/>
                    <a:pt x="662" y="47"/>
                    <a:pt x="676" y="79"/>
                  </a:cubicBezTo>
                  <a:cubicBezTo>
                    <a:pt x="690" y="111"/>
                    <a:pt x="681" y="185"/>
                    <a:pt x="686" y="208"/>
                  </a:cubicBezTo>
                  <a:cubicBezTo>
                    <a:pt x="690" y="230"/>
                    <a:pt x="706" y="206"/>
                    <a:pt x="707" y="216"/>
                  </a:cubicBezTo>
                  <a:cubicBezTo>
                    <a:pt x="707" y="225"/>
                    <a:pt x="696" y="249"/>
                    <a:pt x="691" y="265"/>
                  </a:cubicBezTo>
                  <a:cubicBezTo>
                    <a:pt x="686" y="281"/>
                    <a:pt x="681" y="306"/>
                    <a:pt x="676" y="310"/>
                  </a:cubicBezTo>
                  <a:cubicBezTo>
                    <a:pt x="671" y="314"/>
                    <a:pt x="667" y="283"/>
                    <a:pt x="660" y="290"/>
                  </a:cubicBezTo>
                  <a:cubicBezTo>
                    <a:pt x="653" y="298"/>
                    <a:pt x="637" y="323"/>
                    <a:pt x="634" y="352"/>
                  </a:cubicBezTo>
                  <a:cubicBezTo>
                    <a:pt x="632" y="381"/>
                    <a:pt x="627" y="433"/>
                    <a:pt x="645" y="464"/>
                  </a:cubicBezTo>
                  <a:cubicBezTo>
                    <a:pt x="662" y="496"/>
                    <a:pt x="705" y="521"/>
                    <a:pt x="743" y="541"/>
                  </a:cubicBezTo>
                  <a:cubicBezTo>
                    <a:pt x="780" y="562"/>
                    <a:pt x="831" y="569"/>
                    <a:pt x="868" y="591"/>
                  </a:cubicBezTo>
                  <a:cubicBezTo>
                    <a:pt x="905" y="614"/>
                    <a:pt x="940" y="642"/>
                    <a:pt x="962" y="678"/>
                  </a:cubicBezTo>
                  <a:cubicBezTo>
                    <a:pt x="984" y="713"/>
                    <a:pt x="998" y="763"/>
                    <a:pt x="1004" y="804"/>
                  </a:cubicBezTo>
                  <a:cubicBezTo>
                    <a:pt x="1011" y="846"/>
                    <a:pt x="997" y="875"/>
                    <a:pt x="999" y="926"/>
                  </a:cubicBezTo>
                  <a:cubicBezTo>
                    <a:pt x="1000" y="978"/>
                    <a:pt x="1009" y="1066"/>
                    <a:pt x="1016" y="1111"/>
                  </a:cubicBezTo>
                  <a:cubicBezTo>
                    <a:pt x="1022" y="1156"/>
                    <a:pt x="1029" y="1162"/>
                    <a:pt x="1038" y="1195"/>
                  </a:cubicBezTo>
                  <a:cubicBezTo>
                    <a:pt x="1047" y="1228"/>
                    <a:pt x="1061" y="1273"/>
                    <a:pt x="1067" y="1308"/>
                  </a:cubicBezTo>
                  <a:cubicBezTo>
                    <a:pt x="1073" y="1343"/>
                    <a:pt x="1073" y="1368"/>
                    <a:pt x="1073" y="1409"/>
                  </a:cubicBezTo>
                  <a:cubicBezTo>
                    <a:pt x="1072" y="1451"/>
                    <a:pt x="1064" y="1526"/>
                    <a:pt x="1061" y="1561"/>
                  </a:cubicBezTo>
                  <a:cubicBezTo>
                    <a:pt x="1059" y="1595"/>
                    <a:pt x="1057" y="1599"/>
                    <a:pt x="1056" y="1617"/>
                  </a:cubicBezTo>
                  <a:cubicBezTo>
                    <a:pt x="1055" y="1635"/>
                    <a:pt x="1053" y="1643"/>
                    <a:pt x="1056" y="1667"/>
                  </a:cubicBezTo>
                  <a:cubicBezTo>
                    <a:pt x="1058" y="1692"/>
                    <a:pt x="1083" y="1725"/>
                    <a:pt x="1073" y="1764"/>
                  </a:cubicBezTo>
                  <a:cubicBezTo>
                    <a:pt x="1062" y="1802"/>
                    <a:pt x="1011" y="1879"/>
                    <a:pt x="993" y="1899"/>
                  </a:cubicBezTo>
                  <a:cubicBezTo>
                    <a:pt x="976" y="1919"/>
                    <a:pt x="961" y="1901"/>
                    <a:pt x="965" y="1882"/>
                  </a:cubicBezTo>
                  <a:cubicBezTo>
                    <a:pt x="969" y="1864"/>
                    <a:pt x="1010" y="1812"/>
                    <a:pt x="1016" y="1786"/>
                  </a:cubicBezTo>
                  <a:lnTo>
                    <a:pt x="1000" y="1730"/>
                  </a:lnTo>
                  <a:cubicBezTo>
                    <a:pt x="990" y="1733"/>
                    <a:pt x="970" y="1794"/>
                    <a:pt x="960" y="1804"/>
                  </a:cubicBezTo>
                  <a:cubicBezTo>
                    <a:pt x="949" y="1813"/>
                    <a:pt x="936" y="1804"/>
                    <a:pt x="937" y="1787"/>
                  </a:cubicBezTo>
                  <a:cubicBezTo>
                    <a:pt x="938" y="1770"/>
                    <a:pt x="961" y="1723"/>
                    <a:pt x="965" y="1702"/>
                  </a:cubicBezTo>
                  <a:cubicBezTo>
                    <a:pt x="969" y="1681"/>
                    <a:pt x="958" y="1680"/>
                    <a:pt x="960" y="1663"/>
                  </a:cubicBezTo>
                  <a:cubicBezTo>
                    <a:pt x="961" y="1646"/>
                    <a:pt x="979" y="1630"/>
                    <a:pt x="976" y="1601"/>
                  </a:cubicBezTo>
                  <a:cubicBezTo>
                    <a:pt x="974" y="1572"/>
                    <a:pt x="954" y="1526"/>
                    <a:pt x="943" y="1488"/>
                  </a:cubicBezTo>
                  <a:cubicBezTo>
                    <a:pt x="932" y="1449"/>
                    <a:pt x="916" y="1405"/>
                    <a:pt x="909" y="1370"/>
                  </a:cubicBezTo>
                  <a:cubicBezTo>
                    <a:pt x="903" y="1335"/>
                    <a:pt x="908" y="1306"/>
                    <a:pt x="904" y="1274"/>
                  </a:cubicBezTo>
                  <a:cubicBezTo>
                    <a:pt x="899" y="1242"/>
                    <a:pt x="884" y="1210"/>
                    <a:pt x="880" y="1178"/>
                  </a:cubicBezTo>
                  <a:cubicBezTo>
                    <a:pt x="875" y="1146"/>
                    <a:pt x="881" y="1120"/>
                    <a:pt x="874" y="1083"/>
                  </a:cubicBezTo>
                  <a:cubicBezTo>
                    <a:pt x="867" y="1045"/>
                    <a:pt x="841" y="983"/>
                    <a:pt x="835" y="952"/>
                  </a:cubicBezTo>
                  <a:cubicBezTo>
                    <a:pt x="828" y="922"/>
                    <a:pt x="836" y="894"/>
                    <a:pt x="836" y="902"/>
                  </a:cubicBezTo>
                  <a:cubicBezTo>
                    <a:pt x="836" y="909"/>
                    <a:pt x="836" y="962"/>
                    <a:pt x="836" y="998"/>
                  </a:cubicBezTo>
                  <a:cubicBezTo>
                    <a:pt x="836" y="1034"/>
                    <a:pt x="831" y="1068"/>
                    <a:pt x="834" y="1118"/>
                  </a:cubicBezTo>
                  <a:cubicBezTo>
                    <a:pt x="837" y="1168"/>
                    <a:pt x="846" y="1247"/>
                    <a:pt x="852" y="1298"/>
                  </a:cubicBezTo>
                  <a:cubicBezTo>
                    <a:pt x="858" y="1349"/>
                    <a:pt x="867" y="1386"/>
                    <a:pt x="870" y="1424"/>
                  </a:cubicBezTo>
                  <a:cubicBezTo>
                    <a:pt x="873" y="1462"/>
                    <a:pt x="871" y="1469"/>
                    <a:pt x="870" y="1526"/>
                  </a:cubicBezTo>
                  <a:cubicBezTo>
                    <a:pt x="869" y="1583"/>
                    <a:pt x="871" y="1691"/>
                    <a:pt x="865" y="1769"/>
                  </a:cubicBezTo>
                  <a:cubicBezTo>
                    <a:pt x="859" y="1847"/>
                    <a:pt x="847" y="1935"/>
                    <a:pt x="833" y="1996"/>
                  </a:cubicBezTo>
                  <a:cubicBezTo>
                    <a:pt x="819" y="2058"/>
                    <a:pt x="797" y="2092"/>
                    <a:pt x="783" y="2138"/>
                  </a:cubicBezTo>
                  <a:cubicBezTo>
                    <a:pt x="770" y="2185"/>
                    <a:pt x="755" y="2247"/>
                    <a:pt x="751" y="2275"/>
                  </a:cubicBezTo>
                  <a:cubicBezTo>
                    <a:pt x="746" y="2304"/>
                    <a:pt x="753" y="2298"/>
                    <a:pt x="753" y="2312"/>
                  </a:cubicBezTo>
                  <a:cubicBezTo>
                    <a:pt x="753" y="2327"/>
                    <a:pt x="749" y="2344"/>
                    <a:pt x="753" y="2364"/>
                  </a:cubicBezTo>
                  <a:cubicBezTo>
                    <a:pt x="757" y="2384"/>
                    <a:pt x="774" y="2398"/>
                    <a:pt x="778" y="2435"/>
                  </a:cubicBezTo>
                  <a:cubicBezTo>
                    <a:pt x="782" y="2472"/>
                    <a:pt x="785" y="2534"/>
                    <a:pt x="778" y="2587"/>
                  </a:cubicBezTo>
                  <a:cubicBezTo>
                    <a:pt x="771" y="2641"/>
                    <a:pt x="744" y="2705"/>
                    <a:pt x="732" y="2759"/>
                  </a:cubicBezTo>
                  <a:cubicBezTo>
                    <a:pt x="720" y="2813"/>
                    <a:pt x="711" y="2872"/>
                    <a:pt x="707" y="2912"/>
                  </a:cubicBezTo>
                  <a:cubicBezTo>
                    <a:pt x="702" y="2952"/>
                    <a:pt x="694" y="2974"/>
                    <a:pt x="705" y="2999"/>
                  </a:cubicBezTo>
                  <a:cubicBezTo>
                    <a:pt x="715" y="3024"/>
                    <a:pt x="759" y="3045"/>
                    <a:pt x="768" y="3062"/>
                  </a:cubicBezTo>
                  <a:cubicBezTo>
                    <a:pt x="777" y="3079"/>
                    <a:pt x="766" y="3091"/>
                    <a:pt x="758" y="3098"/>
                  </a:cubicBezTo>
                  <a:cubicBezTo>
                    <a:pt x="750" y="3106"/>
                    <a:pt x="734" y="3105"/>
                    <a:pt x="720" y="3107"/>
                  </a:cubicBezTo>
                  <a:cubicBezTo>
                    <a:pt x="707" y="3110"/>
                    <a:pt x="688" y="3110"/>
                    <a:pt x="674" y="3111"/>
                  </a:cubicBezTo>
                  <a:cubicBezTo>
                    <a:pt x="659" y="3113"/>
                    <a:pt x="650" y="3124"/>
                    <a:pt x="634" y="3118"/>
                  </a:cubicBezTo>
                  <a:cubicBezTo>
                    <a:pt x="618" y="3113"/>
                    <a:pt x="589" y="3090"/>
                    <a:pt x="578" y="3077"/>
                  </a:cubicBezTo>
                  <a:cubicBezTo>
                    <a:pt x="568" y="3065"/>
                    <a:pt x="572" y="3061"/>
                    <a:pt x="574" y="3047"/>
                  </a:cubicBezTo>
                  <a:cubicBezTo>
                    <a:pt x="575" y="3033"/>
                    <a:pt x="586" y="3009"/>
                    <a:pt x="587" y="2993"/>
                  </a:cubicBezTo>
                  <a:cubicBezTo>
                    <a:pt x="589" y="2977"/>
                    <a:pt x="582" y="2963"/>
                    <a:pt x="583" y="2949"/>
                  </a:cubicBezTo>
                  <a:cubicBezTo>
                    <a:pt x="585" y="2936"/>
                    <a:pt x="593" y="2923"/>
                    <a:pt x="597" y="2909"/>
                  </a:cubicBezTo>
                  <a:cubicBezTo>
                    <a:pt x="601" y="2895"/>
                    <a:pt x="609" y="2891"/>
                    <a:pt x="609" y="2867"/>
                  </a:cubicBezTo>
                  <a:cubicBezTo>
                    <a:pt x="609" y="2843"/>
                    <a:pt x="604" y="2806"/>
                    <a:pt x="599" y="2766"/>
                  </a:cubicBezTo>
                  <a:cubicBezTo>
                    <a:pt x="594" y="2727"/>
                    <a:pt x="585" y="2668"/>
                    <a:pt x="578" y="2632"/>
                  </a:cubicBezTo>
                  <a:cubicBezTo>
                    <a:pt x="570" y="2595"/>
                    <a:pt x="556" y="2583"/>
                    <a:pt x="557" y="2547"/>
                  </a:cubicBezTo>
                  <a:cubicBezTo>
                    <a:pt x="558" y="2510"/>
                    <a:pt x="579" y="2447"/>
                    <a:pt x="583" y="2410"/>
                  </a:cubicBezTo>
                  <a:cubicBezTo>
                    <a:pt x="587" y="2373"/>
                    <a:pt x="587" y="2352"/>
                    <a:pt x="583" y="2323"/>
                  </a:cubicBezTo>
                  <a:cubicBezTo>
                    <a:pt x="579" y="2293"/>
                    <a:pt x="559" y="2283"/>
                    <a:pt x="557" y="2231"/>
                  </a:cubicBezTo>
                  <a:cubicBezTo>
                    <a:pt x="554" y="2179"/>
                    <a:pt x="567" y="2060"/>
                    <a:pt x="568" y="2012"/>
                  </a:cubicBezTo>
                  <a:cubicBezTo>
                    <a:pt x="569" y="1963"/>
                    <a:pt x="567" y="1975"/>
                    <a:pt x="563" y="1938"/>
                  </a:cubicBezTo>
                  <a:cubicBezTo>
                    <a:pt x="559" y="1900"/>
                    <a:pt x="548" y="1836"/>
                    <a:pt x="544" y="1786"/>
                  </a:cubicBezTo>
                  <a:cubicBezTo>
                    <a:pt x="540" y="1736"/>
                    <a:pt x="542" y="1639"/>
                    <a:pt x="538" y="1639"/>
                  </a:cubicBezTo>
                  <a:cubicBezTo>
                    <a:pt x="534" y="1639"/>
                    <a:pt x="528" y="1725"/>
                    <a:pt x="521" y="1786"/>
                  </a:cubicBezTo>
                  <a:cubicBezTo>
                    <a:pt x="513" y="1847"/>
                    <a:pt x="497" y="1932"/>
                    <a:pt x="493" y="2004"/>
                  </a:cubicBezTo>
                  <a:cubicBezTo>
                    <a:pt x="489" y="2077"/>
                    <a:pt x="502" y="2166"/>
                    <a:pt x="497" y="2220"/>
                  </a:cubicBezTo>
                  <a:cubicBezTo>
                    <a:pt x="491" y="2274"/>
                    <a:pt x="465" y="2297"/>
                    <a:pt x="461" y="2328"/>
                  </a:cubicBezTo>
                  <a:cubicBezTo>
                    <a:pt x="457" y="2360"/>
                    <a:pt x="465" y="2372"/>
                    <a:pt x="470" y="2410"/>
                  </a:cubicBezTo>
                  <a:cubicBezTo>
                    <a:pt x="476" y="2448"/>
                    <a:pt x="497" y="2518"/>
                    <a:pt x="497" y="2556"/>
                  </a:cubicBezTo>
                  <a:cubicBezTo>
                    <a:pt x="497" y="2595"/>
                    <a:pt x="483" y="2596"/>
                    <a:pt x="471" y="2641"/>
                  </a:cubicBezTo>
                  <a:cubicBezTo>
                    <a:pt x="459" y="2686"/>
                    <a:pt x="427" y="2778"/>
                    <a:pt x="425" y="2826"/>
                  </a:cubicBezTo>
                  <a:cubicBezTo>
                    <a:pt x="422" y="2874"/>
                    <a:pt x="450" y="2903"/>
                    <a:pt x="455" y="2928"/>
                  </a:cubicBezTo>
                  <a:cubicBezTo>
                    <a:pt x="460" y="2953"/>
                    <a:pt x="453" y="2956"/>
                    <a:pt x="455" y="2975"/>
                  </a:cubicBezTo>
                  <a:cubicBezTo>
                    <a:pt x="457" y="2993"/>
                    <a:pt x="469" y="3020"/>
                    <a:pt x="472" y="3037"/>
                  </a:cubicBezTo>
                  <a:cubicBezTo>
                    <a:pt x="475" y="3055"/>
                    <a:pt x="477" y="3073"/>
                    <a:pt x="474" y="3082"/>
                  </a:cubicBezTo>
                  <a:cubicBezTo>
                    <a:pt x="472" y="3092"/>
                    <a:pt x="465" y="3090"/>
                    <a:pt x="455" y="3095"/>
                  </a:cubicBezTo>
                  <a:cubicBezTo>
                    <a:pt x="445" y="3100"/>
                    <a:pt x="427" y="3110"/>
                    <a:pt x="414" y="3113"/>
                  </a:cubicBezTo>
                  <a:cubicBezTo>
                    <a:pt x="401" y="3115"/>
                    <a:pt x="393" y="3112"/>
                    <a:pt x="380" y="3111"/>
                  </a:cubicBezTo>
                  <a:cubicBezTo>
                    <a:pt x="367" y="3110"/>
                    <a:pt x="352" y="3109"/>
                    <a:pt x="337" y="3107"/>
                  </a:cubicBezTo>
                  <a:cubicBezTo>
                    <a:pt x="323" y="3106"/>
                    <a:pt x="300" y="3111"/>
                    <a:pt x="292" y="3103"/>
                  </a:cubicBezTo>
                  <a:cubicBezTo>
                    <a:pt x="283" y="3095"/>
                    <a:pt x="276" y="3074"/>
                    <a:pt x="284" y="3057"/>
                  </a:cubicBezTo>
                  <a:cubicBezTo>
                    <a:pt x="292" y="3039"/>
                    <a:pt x="331" y="3025"/>
                    <a:pt x="340" y="2999"/>
                  </a:cubicBezTo>
                  <a:cubicBezTo>
                    <a:pt x="348" y="2972"/>
                    <a:pt x="346" y="2967"/>
                    <a:pt x="337" y="2899"/>
                  </a:cubicBezTo>
                  <a:cubicBezTo>
                    <a:pt x="328" y="2832"/>
                    <a:pt x="297" y="2662"/>
                    <a:pt x="286" y="2595"/>
                  </a:cubicBezTo>
                  <a:cubicBezTo>
                    <a:pt x="275" y="2527"/>
                    <a:pt x="268" y="2539"/>
                    <a:pt x="270" y="2495"/>
                  </a:cubicBezTo>
                  <a:cubicBezTo>
                    <a:pt x="272" y="2451"/>
                    <a:pt x="296" y="2376"/>
                    <a:pt x="299" y="2332"/>
                  </a:cubicBezTo>
                  <a:cubicBezTo>
                    <a:pt x="301" y="2287"/>
                    <a:pt x="288" y="2253"/>
                    <a:pt x="284" y="2223"/>
                  </a:cubicBezTo>
                  <a:cubicBezTo>
                    <a:pt x="279" y="2194"/>
                    <a:pt x="284" y="2204"/>
                    <a:pt x="271" y="2154"/>
                  </a:cubicBezTo>
                  <a:cubicBezTo>
                    <a:pt x="257" y="2103"/>
                    <a:pt x="215" y="2008"/>
                    <a:pt x="203" y="1921"/>
                  </a:cubicBezTo>
                  <a:cubicBezTo>
                    <a:pt x="190" y="1834"/>
                    <a:pt x="194" y="1720"/>
                    <a:pt x="195" y="1636"/>
                  </a:cubicBezTo>
                  <a:cubicBezTo>
                    <a:pt x="196" y="1552"/>
                    <a:pt x="206" y="1474"/>
                    <a:pt x="210" y="1418"/>
                  </a:cubicBezTo>
                  <a:cubicBezTo>
                    <a:pt x="214" y="1362"/>
                    <a:pt x="214" y="1333"/>
                    <a:pt x="216" y="1298"/>
                  </a:cubicBezTo>
                  <a:cubicBezTo>
                    <a:pt x="218" y="1263"/>
                    <a:pt x="222" y="1243"/>
                    <a:pt x="222" y="1208"/>
                  </a:cubicBezTo>
                  <a:cubicBezTo>
                    <a:pt x="222" y="1173"/>
                    <a:pt x="216" y="1119"/>
                    <a:pt x="216" y="1088"/>
                  </a:cubicBezTo>
                  <a:cubicBezTo>
                    <a:pt x="216" y="1057"/>
                    <a:pt x="221" y="1051"/>
                    <a:pt x="223" y="1020"/>
                  </a:cubicBezTo>
                  <a:cubicBezTo>
                    <a:pt x="225" y="989"/>
                    <a:pt x="228" y="910"/>
                    <a:pt x="228" y="902"/>
                  </a:cubicBezTo>
                  <a:cubicBezTo>
                    <a:pt x="228" y="893"/>
                    <a:pt x="229" y="926"/>
                    <a:pt x="223" y="969"/>
                  </a:cubicBezTo>
                  <a:cubicBezTo>
                    <a:pt x="216" y="1012"/>
                    <a:pt x="193" y="1115"/>
                    <a:pt x="187" y="1161"/>
                  </a:cubicBezTo>
                  <a:cubicBezTo>
                    <a:pt x="182" y="1208"/>
                    <a:pt x="190" y="1218"/>
                    <a:pt x="187" y="1246"/>
                  </a:cubicBezTo>
                  <a:cubicBezTo>
                    <a:pt x="185" y="1273"/>
                    <a:pt x="177" y="1291"/>
                    <a:pt x="171" y="1325"/>
                  </a:cubicBezTo>
                  <a:cubicBezTo>
                    <a:pt x="164" y="1359"/>
                    <a:pt x="159" y="1408"/>
                    <a:pt x="148" y="1449"/>
                  </a:cubicBezTo>
                  <a:cubicBezTo>
                    <a:pt x="137" y="1489"/>
                    <a:pt x="111" y="1543"/>
                    <a:pt x="103" y="1573"/>
                  </a:cubicBezTo>
                  <a:cubicBezTo>
                    <a:pt x="95" y="1603"/>
                    <a:pt x="94" y="1611"/>
                    <a:pt x="98" y="1629"/>
                  </a:cubicBezTo>
                  <a:cubicBezTo>
                    <a:pt x="102" y="1647"/>
                    <a:pt x="121" y="1664"/>
                    <a:pt x="126" y="1680"/>
                  </a:cubicBezTo>
                  <a:cubicBezTo>
                    <a:pt x="131" y="1695"/>
                    <a:pt x="123" y="1701"/>
                    <a:pt x="126" y="1719"/>
                  </a:cubicBezTo>
                  <a:cubicBezTo>
                    <a:pt x="128" y="1736"/>
                    <a:pt x="143" y="1772"/>
                    <a:pt x="143" y="1787"/>
                  </a:cubicBezTo>
                  <a:cubicBezTo>
                    <a:pt x="143" y="1802"/>
                    <a:pt x="136" y="1817"/>
                    <a:pt x="126" y="1809"/>
                  </a:cubicBezTo>
                  <a:cubicBezTo>
                    <a:pt x="115" y="1802"/>
                    <a:pt x="92" y="1746"/>
                    <a:pt x="81" y="1741"/>
                  </a:cubicBezTo>
                  <a:lnTo>
                    <a:pt x="58" y="1781"/>
                  </a:lnTo>
                  <a:cubicBezTo>
                    <a:pt x="63" y="1809"/>
                    <a:pt x="109" y="1882"/>
                    <a:pt x="115" y="1905"/>
                  </a:cubicBezTo>
                  <a:cubicBezTo>
                    <a:pt x="120" y="1927"/>
                    <a:pt x="109" y="1937"/>
                    <a:pt x="92" y="1916"/>
                  </a:cubicBezTo>
                  <a:cubicBezTo>
                    <a:pt x="75" y="1895"/>
                    <a:pt x="26" y="1821"/>
                    <a:pt x="13" y="1781"/>
                  </a:cubicBezTo>
                  <a:cubicBezTo>
                    <a:pt x="0" y="1742"/>
                    <a:pt x="14" y="1708"/>
                    <a:pt x="14" y="1679"/>
                  </a:cubicBezTo>
                  <a:cubicBezTo>
                    <a:pt x="15" y="1650"/>
                    <a:pt x="19" y="1635"/>
                    <a:pt x="20" y="1606"/>
                  </a:cubicBezTo>
                  <a:cubicBezTo>
                    <a:pt x="21" y="1576"/>
                    <a:pt x="19" y="1534"/>
                    <a:pt x="18" y="1499"/>
                  </a:cubicBezTo>
                  <a:cubicBezTo>
                    <a:pt x="18" y="1464"/>
                    <a:pt x="12" y="1432"/>
                    <a:pt x="13" y="1392"/>
                  </a:cubicBezTo>
                  <a:cubicBezTo>
                    <a:pt x="14" y="1353"/>
                    <a:pt x="17" y="1306"/>
                    <a:pt x="24" y="1262"/>
                  </a:cubicBezTo>
                  <a:cubicBezTo>
                    <a:pt x="31" y="1219"/>
                    <a:pt x="51" y="1193"/>
                    <a:pt x="58" y="1133"/>
                  </a:cubicBezTo>
                  <a:cubicBezTo>
                    <a:pt x="66" y="1074"/>
                    <a:pt x="66" y="967"/>
                    <a:pt x="66" y="906"/>
                  </a:cubicBezTo>
                  <a:cubicBezTo>
                    <a:pt x="66" y="845"/>
                    <a:pt x="50" y="816"/>
                    <a:pt x="61" y="768"/>
                  </a:cubicBezTo>
                  <a:cubicBezTo>
                    <a:pt x="72" y="721"/>
                    <a:pt x="97" y="658"/>
                    <a:pt x="134" y="622"/>
                  </a:cubicBezTo>
                  <a:cubicBezTo>
                    <a:pt x="171" y="585"/>
                    <a:pt x="237" y="574"/>
                    <a:pt x="282" y="547"/>
                  </a:cubicBezTo>
                  <a:cubicBezTo>
                    <a:pt x="327" y="520"/>
                    <a:pt x="384" y="492"/>
                    <a:pt x="404" y="460"/>
                  </a:cubicBezTo>
                  <a:cubicBezTo>
                    <a:pt x="424" y="427"/>
                    <a:pt x="406" y="379"/>
                    <a:pt x="404" y="352"/>
                  </a:cubicBezTo>
                  <a:cubicBezTo>
                    <a:pt x="401" y="325"/>
                    <a:pt x="394" y="300"/>
                    <a:pt x="389" y="295"/>
                  </a:cubicBezTo>
                  <a:cubicBezTo>
                    <a:pt x="383" y="290"/>
                    <a:pt x="374" y="324"/>
                    <a:pt x="368" y="321"/>
                  </a:cubicBezTo>
                  <a:cubicBezTo>
                    <a:pt x="363" y="318"/>
                    <a:pt x="356" y="294"/>
                    <a:pt x="352" y="275"/>
                  </a:cubicBezTo>
                  <a:cubicBezTo>
                    <a:pt x="348" y="257"/>
                    <a:pt x="340" y="219"/>
                    <a:pt x="343" y="208"/>
                  </a:cubicBezTo>
                  <a:cubicBezTo>
                    <a:pt x="345" y="197"/>
                    <a:pt x="366" y="223"/>
                    <a:pt x="368" y="208"/>
                  </a:cubicBezTo>
                  <a:cubicBezTo>
                    <a:pt x="371" y="192"/>
                    <a:pt x="349" y="145"/>
                    <a:pt x="358" y="115"/>
                  </a:cubicBezTo>
                  <a:cubicBezTo>
                    <a:pt x="367" y="86"/>
                    <a:pt x="393" y="46"/>
                    <a:pt x="420" y="27"/>
                  </a:cubicBezTo>
                  <a:cubicBezTo>
                    <a:pt x="446" y="9"/>
                    <a:pt x="497" y="7"/>
                    <a:pt x="517" y="2"/>
                  </a:cubicBezTo>
                  <a:close/>
                </a:path>
              </a:pathLst>
            </a:cu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8199" name="Picture 7" descr="microscop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2" y="1152"/>
              <a:ext cx="44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0" name="Line 8"/>
            <p:cNvSpPr>
              <a:spLocks noChangeShapeType="1"/>
            </p:cNvSpPr>
            <p:nvPr/>
          </p:nvSpPr>
          <p:spPr bwMode="auto">
            <a:xfrm flipV="1">
              <a:off x="1302" y="2176"/>
              <a:ext cx="2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8202" name="Picture 9" descr="http://www.illumina.com/images/systems/hiseq_200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3" y="1880"/>
              <a:ext cx="581" cy="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3" name="Line 11"/>
            <p:cNvSpPr>
              <a:spLocks noChangeShapeType="1"/>
            </p:cNvSpPr>
            <p:nvPr/>
          </p:nvSpPr>
          <p:spPr bwMode="auto">
            <a:xfrm flipV="1">
              <a:off x="1882" y="2180"/>
              <a:ext cx="2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8204" name="Picture 12" descr="blood tube"/>
            <p:cNvPicPr>
              <a:picLocks noChangeAspect="1" noChangeArrowheads="1"/>
            </p:cNvPicPr>
            <p:nvPr/>
          </p:nvPicPr>
          <p:blipFill>
            <a:blip r:embed="rId5" cstate="print"/>
            <a:srcRect l="18420" t="7253" r="21930" b="13359"/>
            <a:stretch>
              <a:fillRect/>
            </a:stretch>
          </p:blipFill>
          <p:spPr bwMode="auto">
            <a:xfrm>
              <a:off x="1545" y="2016"/>
              <a:ext cx="28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>
              <a:off x="2125" y="2383"/>
              <a:ext cx="618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prstClr val="black"/>
                  </a:solidFill>
                </a:rPr>
                <a:t>Sequencing</a:t>
              </a:r>
            </a:p>
          </p:txBody>
        </p:sp>
        <p:pic>
          <p:nvPicPr>
            <p:cNvPr id="8207" name="Picture 15" descr="buccal swa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1" y="1824"/>
              <a:ext cx="3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8" name="Text Box 16"/>
            <p:cNvSpPr txBox="1">
              <a:spLocks noChangeArrowheads="1"/>
            </p:cNvSpPr>
            <p:nvPr/>
          </p:nvSpPr>
          <p:spPr bwMode="auto">
            <a:xfrm>
              <a:off x="1444" y="2421"/>
              <a:ext cx="111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09" name="Text Box 17"/>
            <p:cNvSpPr txBox="1">
              <a:spLocks noChangeArrowheads="1"/>
            </p:cNvSpPr>
            <p:nvPr/>
          </p:nvSpPr>
          <p:spPr bwMode="auto">
            <a:xfrm>
              <a:off x="1357" y="2438"/>
              <a:ext cx="670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solidFill>
                    <a:prstClr val="black"/>
                  </a:solidFill>
                </a:rPr>
                <a:t>Buccal swab </a:t>
              </a:r>
            </a:p>
          </p:txBody>
        </p:sp>
        <p:sp>
          <p:nvSpPr>
            <p:cNvPr id="8210" name="Rectangle 18"/>
            <p:cNvSpPr>
              <a:spLocks noChangeArrowheads="1"/>
            </p:cNvSpPr>
            <p:nvPr/>
          </p:nvSpPr>
          <p:spPr bwMode="auto">
            <a:xfrm>
              <a:off x="1570" y="2522"/>
              <a:ext cx="206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prstClr val="black"/>
                  </a:solidFill>
                </a:rPr>
                <a:t>or</a:t>
              </a:r>
            </a:p>
          </p:txBody>
        </p:sp>
        <p:sp>
          <p:nvSpPr>
            <p:cNvPr id="8211" name="Rectangle 19"/>
            <p:cNvSpPr>
              <a:spLocks noChangeArrowheads="1"/>
            </p:cNvSpPr>
            <p:nvPr/>
          </p:nvSpPr>
          <p:spPr bwMode="auto">
            <a:xfrm>
              <a:off x="1486" y="2611"/>
              <a:ext cx="366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prstClr val="black"/>
                  </a:solidFill>
                </a:rPr>
                <a:t>Blood</a:t>
              </a:r>
            </a:p>
          </p:txBody>
        </p:sp>
        <p:pic>
          <p:nvPicPr>
            <p:cNvPr id="8212" name="Picture 17" descr="http://www.henryfordhealth.org/images/HFMA/TumorBoard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30" y="1715"/>
              <a:ext cx="720" cy="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3" name="Text Box 21"/>
            <p:cNvSpPr txBox="1">
              <a:spLocks noChangeArrowheads="1"/>
            </p:cNvSpPr>
            <p:nvPr/>
          </p:nvSpPr>
          <p:spPr bwMode="auto">
            <a:xfrm>
              <a:off x="3486" y="1390"/>
              <a:ext cx="9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solidFill>
                    <a:prstClr val="black"/>
                  </a:solidFill>
                </a:rPr>
                <a:t>Sequencing Tumor Board</a:t>
              </a:r>
            </a:p>
          </p:txBody>
        </p:sp>
        <p:pic>
          <p:nvPicPr>
            <p:cNvPr id="8214" name="Picture 15" descr="http://www.umgcc.org/patient_info/images/doctor_patient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70" y="2112"/>
              <a:ext cx="691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5" name="Text Box 23"/>
            <p:cNvSpPr txBox="1">
              <a:spLocks noChangeArrowheads="1"/>
            </p:cNvSpPr>
            <p:nvPr/>
          </p:nvSpPr>
          <p:spPr bwMode="auto">
            <a:xfrm>
              <a:off x="4550" y="2556"/>
              <a:ext cx="9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solidFill>
                    <a:prstClr val="black"/>
                  </a:solidFill>
                </a:rPr>
                <a:t>Disclosure of Results</a:t>
              </a:r>
            </a:p>
          </p:txBody>
        </p:sp>
        <p:pic>
          <p:nvPicPr>
            <p:cNvPr id="8216" name="Picture 21" descr="http://www.northeastmedical.org/images/genetic_counseling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61" y="1495"/>
              <a:ext cx="691" cy="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7" name="Text Box 25"/>
            <p:cNvSpPr txBox="1">
              <a:spLocks noChangeArrowheads="1"/>
            </p:cNvSpPr>
            <p:nvPr/>
          </p:nvSpPr>
          <p:spPr bwMode="auto">
            <a:xfrm>
              <a:off x="4608" y="1188"/>
              <a:ext cx="816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solidFill>
                    <a:prstClr val="black"/>
                  </a:solidFill>
                </a:rPr>
                <a:t>Genetic Counselor</a:t>
              </a:r>
            </a:p>
          </p:txBody>
        </p:sp>
        <p:pic>
          <p:nvPicPr>
            <p:cNvPr id="8218" name="Picture 11" descr="http://b2b.in.88db.com/images/stories/computer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94" y="1862"/>
              <a:ext cx="514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9" name="Text Box 27"/>
            <p:cNvSpPr txBox="1">
              <a:spLocks noChangeArrowheads="1"/>
            </p:cNvSpPr>
            <p:nvPr/>
          </p:nvSpPr>
          <p:spPr bwMode="auto">
            <a:xfrm>
              <a:off x="2906" y="2384"/>
              <a:ext cx="467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prstClr val="black"/>
                  </a:solidFill>
                </a:rPr>
                <a:t>Analysis</a:t>
              </a:r>
            </a:p>
          </p:txBody>
        </p:sp>
        <p:sp>
          <p:nvSpPr>
            <p:cNvPr id="8220" name="Line 28"/>
            <p:cNvSpPr>
              <a:spLocks noChangeShapeType="1"/>
            </p:cNvSpPr>
            <p:nvPr/>
          </p:nvSpPr>
          <p:spPr bwMode="auto">
            <a:xfrm flipV="1">
              <a:off x="2736" y="2132"/>
              <a:ext cx="1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21" name="Rectangle 29"/>
            <p:cNvSpPr>
              <a:spLocks noChangeArrowheads="1"/>
            </p:cNvSpPr>
            <p:nvPr/>
          </p:nvSpPr>
          <p:spPr bwMode="auto">
            <a:xfrm>
              <a:off x="282" y="1140"/>
              <a:ext cx="5184" cy="17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22" name="Line 30"/>
            <p:cNvSpPr>
              <a:spLocks noChangeShapeType="1"/>
            </p:cNvSpPr>
            <p:nvPr/>
          </p:nvSpPr>
          <p:spPr bwMode="auto">
            <a:xfrm flipV="1">
              <a:off x="3408" y="2132"/>
              <a:ext cx="1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23" name="Line 31"/>
            <p:cNvSpPr>
              <a:spLocks noChangeShapeType="1"/>
            </p:cNvSpPr>
            <p:nvPr/>
          </p:nvSpPr>
          <p:spPr bwMode="auto">
            <a:xfrm flipV="1">
              <a:off x="4410" y="1892"/>
              <a:ext cx="1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24" name="Line 32"/>
            <p:cNvSpPr>
              <a:spLocks noChangeShapeType="1"/>
            </p:cNvSpPr>
            <p:nvPr/>
          </p:nvSpPr>
          <p:spPr bwMode="auto">
            <a:xfrm flipV="1">
              <a:off x="4410" y="2372"/>
              <a:ext cx="1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25" name="Text Box 33"/>
            <p:cNvSpPr txBox="1">
              <a:spLocks noChangeArrowheads="1"/>
            </p:cNvSpPr>
            <p:nvPr/>
          </p:nvSpPr>
          <p:spPr bwMode="auto">
            <a:xfrm>
              <a:off x="3504" y="2398"/>
              <a:ext cx="1008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68275" indent="-168275">
                <a:buFontTx/>
                <a:buAutoNum type="arabicParenR"/>
              </a:pPr>
              <a:r>
                <a:rPr lang="en-US" sz="1200">
                  <a:solidFill>
                    <a:prstClr val="black"/>
                  </a:solidFill>
                </a:rPr>
                <a:t>Actionable Results?</a:t>
              </a:r>
            </a:p>
            <a:p>
              <a:pPr marL="168275" indent="-168275">
                <a:buFontTx/>
                <a:buAutoNum type="arabicParenR"/>
              </a:pPr>
              <a:r>
                <a:rPr lang="en-US" sz="1200">
                  <a:solidFill>
                    <a:prstClr val="black"/>
                  </a:solidFill>
                </a:rPr>
                <a:t>Incidental Results?</a:t>
              </a:r>
            </a:p>
            <a:p>
              <a:pPr marL="168275" indent="-168275">
                <a:buFontTx/>
                <a:buAutoNum type="arabicParenR"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pic>
          <p:nvPicPr>
            <p:cNvPr id="8227" name="Picture 35" descr="1j edit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48" y="1200"/>
              <a:ext cx="461" cy="346"/>
            </a:xfrm>
            <a:prstGeom prst="rect">
              <a:avLst/>
            </a:prstGeom>
            <a:noFill/>
          </p:spPr>
        </p:pic>
        <p:pic>
          <p:nvPicPr>
            <p:cNvPr id="8229" name="Picture 4" descr="http://graphics8.nytimes.com/images/2009/07/30/health/chen_600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76" y="1968"/>
              <a:ext cx="461" cy="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30" name="Rectangle 13"/>
            <p:cNvSpPr>
              <a:spLocks noChangeArrowheads="1"/>
            </p:cNvSpPr>
            <p:nvPr/>
          </p:nvSpPr>
          <p:spPr bwMode="auto">
            <a:xfrm>
              <a:off x="232" y="1632"/>
              <a:ext cx="728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solidFill>
                    <a:prstClr val="black"/>
                  </a:solidFill>
                </a:rPr>
                <a:t>Informed Consent</a:t>
              </a:r>
            </a:p>
          </p:txBody>
        </p:sp>
        <p:sp>
          <p:nvSpPr>
            <p:cNvPr id="8201" name="Line 9"/>
            <p:cNvSpPr>
              <a:spLocks noChangeShapeType="1"/>
            </p:cNvSpPr>
            <p:nvPr/>
          </p:nvSpPr>
          <p:spPr bwMode="auto">
            <a:xfrm>
              <a:off x="1968" y="1584"/>
              <a:ext cx="173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96" name="Line 4"/>
            <p:cNvSpPr>
              <a:spLocks noChangeShapeType="1"/>
            </p:cNvSpPr>
            <p:nvPr/>
          </p:nvSpPr>
          <p:spPr bwMode="auto">
            <a:xfrm flipV="1">
              <a:off x="1248" y="1488"/>
              <a:ext cx="23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97" name="Text Box 5"/>
            <p:cNvSpPr txBox="1">
              <a:spLocks noChangeArrowheads="1"/>
            </p:cNvSpPr>
            <p:nvPr/>
          </p:nvSpPr>
          <p:spPr bwMode="auto">
            <a:xfrm>
              <a:off x="960" y="1152"/>
              <a:ext cx="48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solidFill>
                    <a:prstClr val="black"/>
                  </a:solidFill>
                </a:rPr>
                <a:t>Tumor Biopsy</a:t>
              </a:r>
            </a:p>
          </p:txBody>
        </p:sp>
        <p:sp>
          <p:nvSpPr>
            <p:cNvPr id="8231" name="Rectangle 13"/>
            <p:cNvSpPr>
              <a:spLocks noChangeArrowheads="1"/>
            </p:cNvSpPr>
            <p:nvPr/>
          </p:nvSpPr>
          <p:spPr bwMode="auto">
            <a:xfrm>
              <a:off x="232" y="2352"/>
              <a:ext cx="728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solidFill>
                    <a:prstClr val="black"/>
                  </a:solidFill>
                </a:rPr>
                <a:t>Genetic Counseling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63911" y="240030"/>
            <a:ext cx="77438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</a:rPr>
              <a:t>MiOncoSeq</a:t>
            </a:r>
            <a:r>
              <a:rPr lang="en-US" sz="3200" b="1" dirty="0">
                <a:solidFill>
                  <a:prstClr val="black"/>
                </a:solidFill>
              </a:rPr>
              <a:t>: </a:t>
            </a:r>
          </a:p>
          <a:p>
            <a:pPr algn="ctr"/>
            <a:r>
              <a:rPr lang="en-US" sz="3200" b="1" dirty="0">
                <a:solidFill>
                  <a:prstClr val="black"/>
                </a:solidFill>
              </a:rPr>
              <a:t>The Michigan Oncology Sequencing Program</a:t>
            </a:r>
          </a:p>
        </p:txBody>
      </p:sp>
      <p:graphicFrame>
        <p:nvGraphicFramePr>
          <p:cNvPr id="37" name="Object 4"/>
          <p:cNvGraphicFramePr>
            <a:graphicFrameLocks noChangeAspect="1"/>
          </p:cNvGraphicFramePr>
          <p:nvPr/>
        </p:nvGraphicFramePr>
        <p:xfrm>
          <a:off x="304800" y="4343400"/>
          <a:ext cx="1363852" cy="668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Photo Editor Photo" r:id="rId13" imgW="10698068" imgH="6990476" progId="">
                  <p:embed/>
                </p:oleObj>
              </mc:Choice>
              <mc:Fallback>
                <p:oleObj name="Photo Editor Photo" r:id="rId13" imgW="10698068" imgH="69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343400"/>
                        <a:ext cx="1363852" cy="6688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Content Placeholder 10" descr="UMHSLogoC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924811" y="4457700"/>
            <a:ext cx="921045" cy="514350"/>
          </a:xfrm>
          <a:prstGeom prst="rect">
            <a:avLst/>
          </a:prstGeom>
        </p:spPr>
      </p:pic>
      <p:pic>
        <p:nvPicPr>
          <p:cNvPr id="39" name="Picture 2" descr="http://t0.gstatic.com/images?q=tbn:ANd9GcQpHGbPV9rJZYk4ha9uyBBHeuL5Bkb3eQcQxG5EnThACGcfPIN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07" y="4327791"/>
            <a:ext cx="993473" cy="68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39034" y="1606808"/>
            <a:ext cx="1503553" cy="417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7129" y="1667577"/>
            <a:ext cx="1607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Precision Medicine </a:t>
            </a:r>
          </a:p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Tumor Board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641" y="4384989"/>
            <a:ext cx="1651794" cy="54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2"/>
          <p:cNvSpPr txBox="1">
            <a:spLocks noChangeArrowheads="1"/>
          </p:cNvSpPr>
          <p:nvPr/>
        </p:nvSpPr>
        <p:spPr bwMode="auto">
          <a:xfrm>
            <a:off x="286098" y="3884064"/>
            <a:ext cx="44710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sz="1400" b="1" kern="0" dirty="0" err="1">
                <a:solidFill>
                  <a:prstClr val="black"/>
                </a:solidFill>
              </a:rPr>
              <a:t>Roychowdhury</a:t>
            </a:r>
            <a:r>
              <a:rPr lang="en-US" sz="1400" b="1" kern="0" dirty="0">
                <a:solidFill>
                  <a:prstClr val="black"/>
                </a:solidFill>
              </a:rPr>
              <a:t> et al </a:t>
            </a:r>
            <a:r>
              <a:rPr lang="en-US" sz="1400" b="1" i="1" kern="0" dirty="0" err="1">
                <a:solidFill>
                  <a:prstClr val="black"/>
                </a:solidFill>
              </a:rPr>
              <a:t>Sci.Tran.Med</a:t>
            </a:r>
            <a:r>
              <a:rPr lang="en-US" sz="1400" b="1" i="1" kern="0" dirty="0">
                <a:solidFill>
                  <a:prstClr val="black"/>
                </a:solidFill>
              </a:rPr>
              <a:t>.</a:t>
            </a:r>
            <a:r>
              <a:rPr lang="en-US" sz="1400" b="1" kern="0" dirty="0">
                <a:solidFill>
                  <a:prstClr val="black"/>
                </a:solidFill>
              </a:rPr>
              <a:t> November 2011</a:t>
            </a:r>
          </a:p>
        </p:txBody>
      </p:sp>
    </p:spTree>
    <p:extLst>
      <p:ext uri="{BB962C8B-B14F-4D97-AF65-F5344CB8AC3E}">
        <p14:creationId xmlns:p14="http://schemas.microsoft.com/office/powerpoint/2010/main" val="4173000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8"/>
            <a:ext cx="3200400" cy="3813572"/>
          </a:xfrm>
        </p:spPr>
        <p:txBody>
          <a:bodyPr>
            <a:normAutofit/>
          </a:bodyPr>
          <a:lstStyle/>
          <a:p>
            <a:r>
              <a:rPr lang="en-US" b="1" dirty="0"/>
              <a:t>MET 500 </a:t>
            </a:r>
            <a:br>
              <a:rPr lang="en-US" b="1" dirty="0"/>
            </a:br>
            <a:r>
              <a:rPr lang="en-US" sz="1800" dirty="0"/>
              <a:t>Clinical Sites of Biopsy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7309" y="4437547"/>
            <a:ext cx="24897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050" kern="0" dirty="0">
                <a:solidFill>
                  <a:prstClr val="black"/>
                </a:solidFill>
              </a:rPr>
              <a:t>n=500 solid tumor metastases sequenced </a:t>
            </a:r>
          </a:p>
          <a:p>
            <a:pPr>
              <a:defRPr/>
            </a:pPr>
            <a:r>
              <a:rPr lang="en-US" sz="1050" kern="0" dirty="0">
                <a:solidFill>
                  <a:prstClr val="black"/>
                </a:solidFill>
              </a:rPr>
              <a:t>(subset of CSER1 cohort)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330662"/>
            <a:ext cx="2857500" cy="456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112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Landscape of Alterations in Metastatic Cancers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69515"/>
            <a:ext cx="4800600" cy="395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689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6477000" cy="85725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Mutational burden of metastatic cancer vs. clinically localized disease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52550"/>
            <a:ext cx="53420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90" y="285750"/>
            <a:ext cx="1919307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879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195" y="150952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Germline Events in Metastatic Cancer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867150"/>
            <a:ext cx="13452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50" kern="0" dirty="0">
                <a:solidFill>
                  <a:sysClr val="windowText" lastClr="000000"/>
                </a:solidFill>
              </a:rPr>
              <a:t>12.2%   (62/500)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1" y="1504950"/>
            <a:ext cx="4549955" cy="227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97" y="2038350"/>
            <a:ext cx="1838603" cy="234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88109"/>
            <a:ext cx="2192070" cy="387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697490"/>
            <a:ext cx="2530078" cy="44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339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26" y="1657350"/>
            <a:ext cx="2877594" cy="219119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484990"/>
            <a:ext cx="4694228" cy="2535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449" y="153199"/>
            <a:ext cx="7332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Classes of Clinically Relevant Alterations Identified by Integrative Sequencing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8726" y="4709647"/>
            <a:ext cx="2351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Bob </a:t>
            </a:r>
            <a:r>
              <a:rPr lang="en-US" sz="1200" dirty="0" err="1"/>
              <a:t>Lonigro</a:t>
            </a:r>
            <a:r>
              <a:rPr lang="en-US" sz="1200" dirty="0"/>
              <a:t>, Yi-</a:t>
            </a:r>
            <a:r>
              <a:rPr lang="en-US" sz="1200" dirty="0" err="1"/>
              <a:t>Mi</a:t>
            </a:r>
            <a:r>
              <a:rPr lang="en-US" sz="1200" dirty="0"/>
              <a:t> Wu, Pankaj Vats</a:t>
            </a:r>
          </a:p>
        </p:txBody>
      </p:sp>
    </p:spTree>
    <p:extLst>
      <p:ext uri="{BB962C8B-B14F-4D97-AF65-F5344CB8AC3E}">
        <p14:creationId xmlns:p14="http://schemas.microsoft.com/office/powerpoint/2010/main" val="1744505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43050" y="171451"/>
            <a:ext cx="6172200" cy="64293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Importance of RNA-</a:t>
            </a:r>
            <a:r>
              <a:rPr lang="en-US" sz="2400" dirty="0" err="1"/>
              <a:t>seq</a:t>
            </a:r>
            <a:r>
              <a:rPr lang="en-US" sz="2400" dirty="0"/>
              <a:t> in the assessment of cancer patients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9" y="814389"/>
            <a:ext cx="2228201" cy="204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1" y="2858890"/>
            <a:ext cx="2057576" cy="205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47750"/>
            <a:ext cx="559857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85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 txBox="1">
            <a:spLocks noGrp="1"/>
          </p:cNvSpPr>
          <p:nvPr>
            <p:ph type="title"/>
          </p:nvPr>
        </p:nvSpPr>
        <p:spPr>
          <a:xfrm>
            <a:off x="301025" y="211467"/>
            <a:ext cx="8520600" cy="5726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b="1" dirty="0" err="1"/>
              <a:t>Immunophenotypes</a:t>
            </a:r>
            <a:r>
              <a:rPr lang="en-US" sz="2400" b="1" dirty="0"/>
              <a:t>:</a:t>
            </a:r>
            <a:br>
              <a:rPr lang="en-US" sz="2400" b="1" dirty="0"/>
            </a:br>
            <a:r>
              <a:rPr lang="en-US" sz="2400" b="1" dirty="0"/>
              <a:t> What types of cells are infiltrating the tumor?</a:t>
            </a:r>
            <a:endParaRPr lang="en" sz="2400" b="1" dirty="0"/>
          </a:p>
        </p:txBody>
      </p:sp>
      <p:pic>
        <p:nvPicPr>
          <p:cNvPr id="852" name="Shape 8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699" y="2674313"/>
            <a:ext cx="4900600" cy="218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Shape 8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9900" y="1123162"/>
            <a:ext cx="3181646" cy="1445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Shape 8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0417" y="1123162"/>
            <a:ext cx="3336883" cy="1445643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Shape 855"/>
          <p:cNvSpPr/>
          <p:nvPr/>
        </p:nvSpPr>
        <p:spPr>
          <a:xfrm>
            <a:off x="2808725" y="1439475"/>
            <a:ext cx="526800" cy="1129275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856" name="Shape 856"/>
          <p:cNvSpPr/>
          <p:nvPr/>
        </p:nvSpPr>
        <p:spPr>
          <a:xfrm>
            <a:off x="6161525" y="1439475"/>
            <a:ext cx="526800" cy="1129275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857" name="Shape 857"/>
          <p:cNvSpPr/>
          <p:nvPr/>
        </p:nvSpPr>
        <p:spPr>
          <a:xfrm>
            <a:off x="4561325" y="3554025"/>
            <a:ext cx="253800" cy="13059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0288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428" y="285752"/>
            <a:ext cx="6958372" cy="572625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Clinical </a:t>
            </a:r>
            <a:r>
              <a:rPr lang="en-US" sz="2800" dirty="0" err="1"/>
              <a:t>Tiering</a:t>
            </a:r>
            <a:r>
              <a:rPr lang="en-US" sz="2800" dirty="0"/>
              <a:t> of Molecular Alterations  in Metastatic Cancers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241" y="4707190"/>
            <a:ext cx="10743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050" kern="0" dirty="0">
                <a:solidFill>
                  <a:srgbClr val="000000"/>
                </a:solidFill>
              </a:rPr>
              <a:t>Erin Cobain et al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84" y="1352550"/>
            <a:ext cx="808771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8533" y="4586568"/>
            <a:ext cx="6373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2700 Molecular alterations resulted in 2105 Tiered events.</a:t>
            </a:r>
          </a:p>
        </p:txBody>
      </p:sp>
    </p:spTree>
    <p:extLst>
      <p:ext uri="{BB962C8B-B14F-4D97-AF65-F5344CB8AC3E}">
        <p14:creationId xmlns:p14="http://schemas.microsoft.com/office/powerpoint/2010/main" val="3422211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Take Home Points… </a:t>
            </a:r>
          </a:p>
        </p:txBody>
      </p:sp>
      <p:sp>
        <p:nvSpPr>
          <p:cNvPr id="320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28651"/>
            <a:ext cx="8686800" cy="3633788"/>
          </a:xfrm>
        </p:spPr>
        <p:txBody>
          <a:bodyPr/>
          <a:lstStyle/>
          <a:p>
            <a:r>
              <a:rPr lang="en-US" sz="1600" dirty="0"/>
              <a:t>It is possible to provide a relatively </a:t>
            </a:r>
            <a:r>
              <a:rPr lang="en-US" sz="1600" dirty="0">
                <a:solidFill>
                  <a:srgbClr val="FF0000"/>
                </a:solidFill>
              </a:rPr>
              <a:t>comprehensive mutational landscape </a:t>
            </a:r>
            <a:r>
              <a:rPr lang="en-US" sz="1600" dirty="0"/>
              <a:t>to individual cancer patients (exome/transcriptome)</a:t>
            </a:r>
          </a:p>
          <a:p>
            <a:r>
              <a:rPr lang="en-US" sz="1600" dirty="0"/>
              <a:t>A </a:t>
            </a:r>
            <a:r>
              <a:rPr lang="en-US" sz="1600" dirty="0">
                <a:solidFill>
                  <a:srgbClr val="FF0000"/>
                </a:solidFill>
              </a:rPr>
              <a:t>variety of mutations </a:t>
            </a:r>
            <a:r>
              <a:rPr lang="en-US" sz="1600" dirty="0"/>
              <a:t>types will need to be monitored including point mutations, </a:t>
            </a:r>
            <a:r>
              <a:rPr lang="en-US" sz="1600" dirty="0" err="1"/>
              <a:t>indels</a:t>
            </a:r>
            <a:r>
              <a:rPr lang="en-US" sz="1600" dirty="0"/>
              <a:t>, copy number alteration, gene fusions/translocations, germline, among others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RNA-</a:t>
            </a:r>
            <a:r>
              <a:rPr lang="en-US" sz="1600" dirty="0" err="1">
                <a:solidFill>
                  <a:srgbClr val="FF0000"/>
                </a:solidFill>
              </a:rPr>
              <a:t>seq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will be an important complement to DNA-</a:t>
            </a:r>
            <a:r>
              <a:rPr lang="en-US" sz="1600" dirty="0" err="1"/>
              <a:t>seq</a:t>
            </a:r>
            <a:r>
              <a:rPr lang="en-US" sz="1600" dirty="0"/>
              <a:t> as it provides information with regards to gene fusions, outlier expression, pathway activation, viruses, and immune environment</a:t>
            </a:r>
          </a:p>
          <a:p>
            <a:r>
              <a:rPr lang="en-US" sz="1600" dirty="0">
                <a:solidFill>
                  <a:srgbClr val="FF0000"/>
                </a:solidFill>
              </a:rPr>
              <a:t>Metastatic prostate cancer</a:t>
            </a:r>
            <a:r>
              <a:rPr lang="en-US" sz="1600" dirty="0"/>
              <a:t>: &gt;90% actionable pathways, </a:t>
            </a:r>
            <a:r>
              <a:rPr lang="en-US" sz="1600" dirty="0">
                <a:solidFill>
                  <a:srgbClr val="FF0000"/>
                </a:solidFill>
              </a:rPr>
              <a:t>~25% harbor DNA repair gene defects</a:t>
            </a:r>
            <a:r>
              <a:rPr lang="en-US" sz="1600" dirty="0"/>
              <a:t>, ~12% DNA repair related germline alterations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10-12% pathogenic germline alterations</a:t>
            </a:r>
            <a:r>
              <a:rPr lang="en-US" sz="1600" dirty="0"/>
              <a:t> across cancers </a:t>
            </a:r>
          </a:p>
          <a:p>
            <a:r>
              <a:rPr lang="en-US" sz="1600" dirty="0"/>
              <a:t>Comprehensive sequencing approaches will better facilitate </a:t>
            </a:r>
            <a:r>
              <a:rPr lang="en-US" sz="1600" dirty="0">
                <a:solidFill>
                  <a:srgbClr val="FF0000"/>
                </a:solidFill>
              </a:rPr>
              <a:t>enrollment </a:t>
            </a:r>
            <a:r>
              <a:rPr lang="en-US" sz="1600" dirty="0"/>
              <a:t>in </a:t>
            </a:r>
            <a:r>
              <a:rPr lang="en-US" sz="1600" dirty="0">
                <a:solidFill>
                  <a:srgbClr val="FF0000"/>
                </a:solidFill>
              </a:rPr>
              <a:t>Phase I/II clinical trials</a:t>
            </a:r>
          </a:p>
          <a:p>
            <a:r>
              <a:rPr lang="en-US" sz="1600" dirty="0"/>
              <a:t>May facilitate the move toward </a:t>
            </a:r>
            <a:r>
              <a:rPr lang="en-US" sz="1600" dirty="0">
                <a:solidFill>
                  <a:srgbClr val="FF0000"/>
                </a:solidFill>
              </a:rPr>
              <a:t>combination therapeutic regimens</a:t>
            </a:r>
          </a:p>
          <a:p>
            <a:r>
              <a:rPr lang="en-US" sz="1600" dirty="0"/>
              <a:t>Requires buy-in from a </a:t>
            </a:r>
            <a:r>
              <a:rPr lang="en-US" sz="1600" dirty="0">
                <a:solidFill>
                  <a:srgbClr val="FF0000"/>
                </a:solidFill>
              </a:rPr>
              <a:t>multi-disciplinary team of investigators </a:t>
            </a:r>
            <a:r>
              <a:rPr lang="en-US" sz="1600" dirty="0"/>
              <a:t>including pathologists, genetic counselors, oncologists, radiologists,  </a:t>
            </a:r>
            <a:r>
              <a:rPr lang="en-US" sz="1600" dirty="0" err="1"/>
              <a:t>bioinformaticians</a:t>
            </a:r>
            <a:r>
              <a:rPr lang="en-US" sz="1600" dirty="0"/>
              <a:t>, clinical geneticists, and bioethicists.  </a:t>
            </a:r>
          </a:p>
        </p:txBody>
      </p:sp>
      <p:pic>
        <p:nvPicPr>
          <p:cNvPr id="4" name="Content Placeholder 10" descr="UMHSLogo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33350"/>
            <a:ext cx="9207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4"/>
          <p:cNvSpPr txBox="1">
            <a:spLocks noChangeArrowheads="1"/>
          </p:cNvSpPr>
          <p:nvPr/>
        </p:nvSpPr>
        <p:spPr bwMode="auto">
          <a:xfrm>
            <a:off x="152406" y="96458"/>
            <a:ext cx="8397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sz="3200" b="1" kern="0" dirty="0">
                <a:solidFill>
                  <a:prstClr val="black"/>
                </a:solidFill>
              </a:rPr>
              <a:t>Acknowledgements</a:t>
            </a:r>
            <a:endParaRPr lang="en-US" sz="3200" b="1" i="1" kern="0" dirty="0">
              <a:solidFill>
                <a:prstClr val="black"/>
              </a:solidFill>
            </a:endParaRPr>
          </a:p>
        </p:txBody>
      </p:sp>
      <p:sp>
        <p:nvSpPr>
          <p:cNvPr id="74757" name="Text Box 8"/>
          <p:cNvSpPr txBox="1">
            <a:spLocks noChangeArrowheads="1"/>
          </p:cNvSpPr>
          <p:nvPr/>
        </p:nvSpPr>
        <p:spPr bwMode="auto">
          <a:xfrm>
            <a:off x="267820" y="605777"/>
            <a:ext cx="2032929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sz="1400" b="1" kern="0" dirty="0">
                <a:solidFill>
                  <a:prstClr val="black"/>
                </a:solidFill>
              </a:rPr>
              <a:t>U of Michigan (MCTP)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srgbClr val="FF0000"/>
                </a:solidFill>
              </a:rPr>
              <a:t>Dan Robinson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srgbClr val="FF0000"/>
                </a:solidFill>
              </a:rPr>
              <a:t>Xuhong Cao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srgbClr val="FF0000"/>
                </a:solidFill>
              </a:rPr>
              <a:t>Yi-Mi Wu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srgbClr val="FF0000"/>
                </a:solidFill>
              </a:rPr>
              <a:t>Bob Lonigro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Pankaj Vats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Priya Kunju</a:t>
            </a:r>
            <a:endParaRPr lang="en-US" sz="1400" kern="0" baseline="3000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Yu Ning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Fengyun Su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Rui Wang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Scott Tomlins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Chandan Kumar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Lynda Hodges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Erica Rabban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Fu-</a:t>
            </a:r>
            <a:r>
              <a:rPr lang="en-US" sz="1400" kern="0" dirty="0" err="1">
                <a:solidFill>
                  <a:prstClr val="black"/>
                </a:solidFill>
              </a:rPr>
              <a:t>Zon</a:t>
            </a:r>
            <a:r>
              <a:rPr lang="en-US" sz="1400" kern="0" dirty="0">
                <a:solidFill>
                  <a:prstClr val="black"/>
                </a:solidFill>
              </a:rPr>
              <a:t> Chung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Pallavi Mohapatra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Terry Barrette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Christine Brennan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srgbClr val="FF0000"/>
                </a:solidFill>
              </a:rPr>
              <a:t>Marcin Cieslik</a:t>
            </a:r>
          </a:p>
          <a:p>
            <a:pPr defTabSz="457200" eaLnBrk="1" hangingPunct="1">
              <a:defRPr/>
            </a:pPr>
            <a:endParaRPr lang="en-US" sz="1400" kern="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endParaRPr lang="en-US" sz="1400" kern="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endParaRPr lang="en-US" sz="1400" kern="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endParaRPr lang="en-US" sz="1400" kern="0" dirty="0">
              <a:solidFill>
                <a:prstClr val="black"/>
              </a:solidFill>
            </a:endParaRPr>
          </a:p>
        </p:txBody>
      </p:sp>
      <p:sp>
        <p:nvSpPr>
          <p:cNvPr id="74758" name="Text Box 9"/>
          <p:cNvSpPr txBox="1">
            <a:spLocks noChangeArrowheads="1"/>
          </p:cNvSpPr>
          <p:nvPr/>
        </p:nvSpPr>
        <p:spPr bwMode="auto">
          <a:xfrm>
            <a:off x="6874340" y="1503062"/>
            <a:ext cx="238125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sz="1400" b="1" kern="0" dirty="0">
                <a:solidFill>
                  <a:prstClr val="black"/>
                </a:solidFill>
              </a:rPr>
              <a:t>Med </a:t>
            </a:r>
            <a:r>
              <a:rPr lang="en-US" sz="1400" b="1" kern="0" dirty="0" err="1">
                <a:solidFill>
                  <a:prstClr val="black"/>
                </a:solidFill>
              </a:rPr>
              <a:t>Onc</a:t>
            </a:r>
            <a:r>
              <a:rPr lang="en-US" sz="1400" b="1" kern="0" dirty="0">
                <a:solidFill>
                  <a:prstClr val="black"/>
                </a:solidFill>
              </a:rPr>
              <a:t> Team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srgbClr val="FF0000"/>
                </a:solidFill>
              </a:rPr>
              <a:t>Moshe Talpaz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Scott Schuetze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Rashmi </a:t>
            </a:r>
            <a:r>
              <a:rPr lang="en-US" sz="1400" kern="0" dirty="0" err="1">
                <a:solidFill>
                  <a:prstClr val="black"/>
                </a:solidFill>
              </a:rPr>
              <a:t>Chugh</a:t>
            </a:r>
            <a:endParaRPr lang="en-US" sz="1400" kern="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Dan Hayes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Jimmy Rae</a:t>
            </a:r>
          </a:p>
          <a:p>
            <a:pPr defTabSz="457200" eaLnBrk="1" hangingPunct="1">
              <a:defRPr/>
            </a:pPr>
            <a:r>
              <a:rPr lang="en-US" sz="1400" kern="0" dirty="0" err="1">
                <a:solidFill>
                  <a:prstClr val="black"/>
                </a:solidFill>
              </a:rPr>
              <a:t>Maha</a:t>
            </a:r>
            <a:r>
              <a:rPr lang="en-US" sz="1400" kern="0" dirty="0">
                <a:solidFill>
                  <a:prstClr val="black"/>
                </a:solidFill>
              </a:rPr>
              <a:t> Hussain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Dave Smith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Ajjai Alva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srgbClr val="FF0000"/>
                </a:solidFill>
              </a:rPr>
              <a:t>Erin Cobain</a:t>
            </a:r>
          </a:p>
          <a:p>
            <a:pPr defTabSz="457200" eaLnBrk="1" hangingPunct="1">
              <a:defRPr/>
            </a:pPr>
            <a:endParaRPr lang="en-US" sz="1400" u="sng" kern="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endParaRPr lang="en-US" sz="1600" kern="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endParaRPr lang="en-US" sz="1600" b="1" kern="0" dirty="0">
              <a:solidFill>
                <a:prstClr val="black"/>
              </a:solidFill>
            </a:endParaRPr>
          </a:p>
        </p:txBody>
      </p:sp>
      <p:sp>
        <p:nvSpPr>
          <p:cNvPr id="74759" name="Text Box 10"/>
          <p:cNvSpPr txBox="1">
            <a:spLocks noChangeArrowheads="1"/>
          </p:cNvSpPr>
          <p:nvPr/>
        </p:nvSpPr>
        <p:spPr bwMode="auto">
          <a:xfrm>
            <a:off x="5088148" y="1379934"/>
            <a:ext cx="159851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sz="1400" b="1" kern="0" dirty="0">
                <a:solidFill>
                  <a:prstClr val="black"/>
                </a:solidFill>
              </a:rPr>
              <a:t>Genetics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srgbClr val="FF0000"/>
                </a:solidFill>
              </a:rPr>
              <a:t>Elena </a:t>
            </a:r>
            <a:r>
              <a:rPr lang="en-US" sz="1400" kern="0" dirty="0" err="1">
                <a:solidFill>
                  <a:srgbClr val="FF0000"/>
                </a:solidFill>
              </a:rPr>
              <a:t>Stoffel</a:t>
            </a:r>
            <a:endParaRPr lang="en-US" sz="1400" kern="0" dirty="0">
              <a:solidFill>
                <a:srgbClr val="FF0000"/>
              </a:solidFill>
            </a:endParaRP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Jeff Innis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Michelle </a:t>
            </a:r>
            <a:r>
              <a:rPr lang="en-US" sz="1400" kern="0" dirty="0" err="1">
                <a:solidFill>
                  <a:prstClr val="black"/>
                </a:solidFill>
              </a:rPr>
              <a:t>Gornick</a:t>
            </a:r>
            <a:endParaRPr lang="en-US" sz="1400" kern="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srgbClr val="FF0000"/>
                </a:solidFill>
              </a:rPr>
              <a:t>Jessica Everett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Jessica Long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Victoria Raymond</a:t>
            </a:r>
          </a:p>
        </p:txBody>
      </p:sp>
      <p:sp>
        <p:nvSpPr>
          <p:cNvPr id="74760" name="Text Box 11"/>
          <p:cNvSpPr txBox="1">
            <a:spLocks noChangeArrowheads="1"/>
          </p:cNvSpPr>
          <p:nvPr/>
        </p:nvSpPr>
        <p:spPr bwMode="auto">
          <a:xfrm>
            <a:off x="7007481" y="419623"/>
            <a:ext cx="189507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sz="1400" b="1" kern="0" dirty="0">
                <a:solidFill>
                  <a:prstClr val="black"/>
                </a:solidFill>
              </a:rPr>
              <a:t>Bioethics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srgbClr val="FF0000"/>
                </a:solidFill>
              </a:rPr>
              <a:t>Scott Roberts</a:t>
            </a:r>
            <a:endParaRPr lang="en-US" sz="1400" kern="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Ray De Vries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Brian </a:t>
            </a:r>
            <a:r>
              <a:rPr lang="en-US" sz="1400" kern="0" dirty="0" err="1">
                <a:solidFill>
                  <a:prstClr val="black"/>
                </a:solidFill>
              </a:rPr>
              <a:t>Zikmund</a:t>
            </a:r>
            <a:r>
              <a:rPr lang="en-US" sz="1400" kern="0" dirty="0">
                <a:solidFill>
                  <a:prstClr val="black"/>
                </a:solidFill>
              </a:rPr>
              <a:t>-Fisher</a:t>
            </a:r>
          </a:p>
          <a:p>
            <a:pPr defTabSz="457200" eaLnBrk="1" hangingPunct="1">
              <a:defRPr/>
            </a:pPr>
            <a:endParaRPr lang="en-US" sz="1400" kern="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endParaRPr lang="en-US" sz="1400" b="1" kern="0" dirty="0">
              <a:solidFill>
                <a:prstClr val="black"/>
              </a:solidFill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002350" y="646278"/>
            <a:ext cx="2085827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sz="1400" b="1" kern="0" dirty="0">
                <a:solidFill>
                  <a:prstClr val="black"/>
                </a:solidFill>
              </a:rPr>
              <a:t>Pediatrics Team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srgbClr val="FF0000"/>
                </a:solidFill>
              </a:rPr>
              <a:t>Rajen Mody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Kevin M. Frank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Patricia L. Robertson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Gregory Yanik</a:t>
            </a:r>
          </a:p>
          <a:p>
            <a:pPr defTabSz="457200" eaLnBrk="1" hangingPunct="1">
              <a:defRPr/>
            </a:pPr>
            <a:r>
              <a:rPr lang="en-US" sz="1400" kern="0" dirty="0" err="1">
                <a:solidFill>
                  <a:prstClr val="black"/>
                </a:solidFill>
              </a:rPr>
              <a:t>Aghiad</a:t>
            </a:r>
            <a:r>
              <a:rPr lang="en-US" sz="1400" kern="0" dirty="0">
                <a:solidFill>
                  <a:prstClr val="black"/>
                </a:solidFill>
              </a:rPr>
              <a:t> </a:t>
            </a:r>
            <a:r>
              <a:rPr lang="en-US" sz="1400" kern="0" dirty="0" err="1">
                <a:solidFill>
                  <a:prstClr val="black"/>
                </a:solidFill>
              </a:rPr>
              <a:t>Chamdin</a:t>
            </a:r>
            <a:endParaRPr lang="en-US" sz="1400" kern="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James A. Connelly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Sung Choi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Andrew C. Harris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Carrie </a:t>
            </a:r>
            <a:r>
              <a:rPr lang="en-US" sz="1400" kern="0" dirty="0" err="1">
                <a:solidFill>
                  <a:prstClr val="black"/>
                </a:solidFill>
              </a:rPr>
              <a:t>Kitko</a:t>
            </a:r>
            <a:endParaRPr lang="en-US" sz="1400" kern="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Rama </a:t>
            </a:r>
            <a:r>
              <a:rPr lang="en-US" sz="1400" kern="0" dirty="0" err="1">
                <a:solidFill>
                  <a:prstClr val="black"/>
                </a:solidFill>
              </a:rPr>
              <a:t>Jasty</a:t>
            </a:r>
            <a:r>
              <a:rPr lang="en-US" sz="1400" kern="0" dirty="0">
                <a:solidFill>
                  <a:prstClr val="black"/>
                </a:solidFill>
              </a:rPr>
              <a:t> Rao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John E. Levine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Valerie P. Castle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Raymond J. Hutchinson</a:t>
            </a: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Jonathan R. </a:t>
            </a:r>
            <a:r>
              <a:rPr lang="en-US" sz="1400" kern="0" dirty="0" err="1">
                <a:solidFill>
                  <a:prstClr val="black"/>
                </a:solidFill>
              </a:rPr>
              <a:t>Dillman</a:t>
            </a:r>
            <a:endParaRPr lang="en-US" sz="1400" kern="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r>
              <a:rPr lang="en-US" sz="1400" kern="0" dirty="0">
                <a:solidFill>
                  <a:prstClr val="black"/>
                </a:solidFill>
              </a:rPr>
              <a:t>Raja M. </a:t>
            </a:r>
            <a:r>
              <a:rPr lang="en-US" sz="1400" kern="0" dirty="0" err="1">
                <a:solidFill>
                  <a:prstClr val="black"/>
                </a:solidFill>
              </a:rPr>
              <a:t>Rabah</a:t>
            </a:r>
            <a:endParaRPr lang="en-US" sz="1400" kern="0" baseline="3000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endParaRPr lang="en-US" sz="1400" kern="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endParaRPr lang="en-US" sz="1400" kern="0" dirty="0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endParaRPr lang="en-US" sz="1400" kern="0" dirty="0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53" y="4328528"/>
            <a:ext cx="1460499" cy="48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t0.gstatic.com/images?q=tbn:ANd9GcQpHGbPV9rJZYk4ha9uyBBHeuL5Bkb3eQcQxG5EnThACGcfPI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40" y="4328528"/>
            <a:ext cx="833340" cy="57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934" y="4311443"/>
            <a:ext cx="921699" cy="724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100" y="4338781"/>
            <a:ext cx="872225" cy="5416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8" y="4311443"/>
            <a:ext cx="964234" cy="668390"/>
          </a:xfrm>
          <a:prstGeom prst="rect">
            <a:avLst/>
          </a:prstGeom>
          <a:solidFill>
            <a:srgbClr val="000000">
              <a:alpha val="23137"/>
            </a:srgbClr>
          </a:solidFill>
        </p:spPr>
      </p:pic>
    </p:spTree>
    <p:extLst>
      <p:ext uri="{BB962C8B-B14F-4D97-AF65-F5344CB8AC3E}">
        <p14:creationId xmlns:p14="http://schemas.microsoft.com/office/powerpoint/2010/main" val="4065526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441058" cy="396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523" y="4858418"/>
            <a:ext cx="48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 err="1">
                <a:solidFill>
                  <a:prstClr val="black"/>
                </a:solidFill>
                <a:latin typeface="Arial" pitchFamily="34" charset="0"/>
              </a:rPr>
              <a:t>Roychowdhury</a:t>
            </a:r>
            <a:r>
              <a:rPr lang="en-US" sz="1400" kern="0" dirty="0">
                <a:solidFill>
                  <a:prstClr val="black"/>
                </a:solidFill>
                <a:latin typeface="Arial" pitchFamily="34" charset="0"/>
              </a:rPr>
              <a:t> et al, </a:t>
            </a:r>
            <a:r>
              <a:rPr lang="en-US" sz="1400" i="1" kern="0" dirty="0">
                <a:solidFill>
                  <a:prstClr val="black"/>
                </a:solidFill>
                <a:latin typeface="Arial" pitchFamily="34" charset="0"/>
              </a:rPr>
              <a:t>Science Translational Medicine</a:t>
            </a:r>
            <a:r>
              <a:rPr lang="en-US" sz="1400" kern="0" dirty="0">
                <a:solidFill>
                  <a:prstClr val="black"/>
                </a:solidFill>
                <a:latin typeface="Arial" pitchFamily="34" charset="0"/>
              </a:rPr>
              <a:t> 2011.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228661"/>
            <a:ext cx="72074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400" kern="0" dirty="0">
                <a:solidFill>
                  <a:sysClr val="windowText" lastClr="000000"/>
                </a:solidFill>
              </a:rPr>
              <a:t>Integrative Clinical Sequencing</a:t>
            </a:r>
          </a:p>
        </p:txBody>
      </p:sp>
    </p:spTree>
    <p:extLst>
      <p:ext uri="{BB962C8B-B14F-4D97-AF65-F5344CB8AC3E}">
        <p14:creationId xmlns:p14="http://schemas.microsoft.com/office/powerpoint/2010/main" val="3243388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title"/>
          </p:nvPr>
        </p:nvSpPr>
        <p:spPr>
          <a:xfrm>
            <a:off x="381000" y="285750"/>
            <a:ext cx="8520600" cy="5726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b="1" dirty="0"/>
              <a:t>Prediction accuracy across metastatic </a:t>
            </a:r>
            <a:r>
              <a:rPr lang="en" sz="3600" b="1" dirty="0"/>
              <a:t>cancer</a:t>
            </a:r>
          </a:p>
        </p:txBody>
      </p:sp>
      <p:pic>
        <p:nvPicPr>
          <p:cNvPr id="588" name="Shape 5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724" y="1292934"/>
            <a:ext cx="6118550" cy="33577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04800" y="4650665"/>
            <a:ext cx="1052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Marcin </a:t>
            </a:r>
            <a:r>
              <a:rPr lang="en-US" sz="1200" dirty="0" err="1"/>
              <a:t>Cieslik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5850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title"/>
          </p:nvPr>
        </p:nvSpPr>
        <p:spPr>
          <a:xfrm>
            <a:off x="307590" y="285750"/>
            <a:ext cx="8520600" cy="5726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b="1" dirty="0"/>
              <a:t>Cancer of Unknown Primary (CUP): </a:t>
            </a:r>
            <a:br>
              <a:rPr lang="en" sz="3200" b="1" dirty="0"/>
            </a:br>
            <a:r>
              <a:rPr lang="en" sz="3200" b="1" dirty="0"/>
              <a:t>Ovarian</a:t>
            </a:r>
            <a:r>
              <a:rPr lang="en-US" sz="3200" b="1" dirty="0"/>
              <a:t> and </a:t>
            </a:r>
            <a:r>
              <a:rPr lang="en-US" sz="3200" b="1" dirty="0" err="1"/>
              <a:t>Pancreatobiliary</a:t>
            </a:r>
            <a:endParaRPr lang="en" sz="3200" b="1" dirty="0"/>
          </a:p>
        </p:txBody>
      </p:sp>
      <p:pic>
        <p:nvPicPr>
          <p:cNvPr id="612" name="Shape 6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0950" y="1537539"/>
            <a:ext cx="4559424" cy="251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Shape 6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9" y="1537540"/>
            <a:ext cx="3687016" cy="27428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20069" y="4986646"/>
            <a:ext cx="1052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Marcin </a:t>
            </a:r>
            <a:r>
              <a:rPr lang="en-US" sz="1200" dirty="0" err="1"/>
              <a:t>Cieslik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033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Transcriptional Networks in Metastatic Cancers: Proliferation vs. EMT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485902"/>
            <a:ext cx="4171950" cy="24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354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Shape 7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748" y="1059171"/>
            <a:ext cx="1034187" cy="605105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Shape 789"/>
          <p:cNvSpPr txBox="1"/>
          <p:nvPr/>
        </p:nvSpPr>
        <p:spPr>
          <a:xfrm>
            <a:off x="552781" y="2047119"/>
            <a:ext cx="1265700" cy="531900"/>
          </a:xfrm>
          <a:prstGeom prst="rect">
            <a:avLst/>
          </a:prstGeom>
          <a:noFill/>
          <a:ln>
            <a:noFill/>
          </a:ln>
        </p:spPr>
        <p:txBody>
          <a:bodyPr lIns="46450" tIns="46450" rIns="46450" bIns="4645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1155CC"/>
                </a:solidFill>
              </a:rPr>
              <a:t>DNA</a:t>
            </a:r>
          </a:p>
        </p:txBody>
      </p:sp>
      <p:sp>
        <p:nvSpPr>
          <p:cNvPr id="790" name="Shape 790"/>
          <p:cNvSpPr txBox="1"/>
          <p:nvPr/>
        </p:nvSpPr>
        <p:spPr>
          <a:xfrm>
            <a:off x="2613720" y="2047119"/>
            <a:ext cx="1265700" cy="531900"/>
          </a:xfrm>
          <a:prstGeom prst="rect">
            <a:avLst/>
          </a:prstGeom>
          <a:noFill/>
          <a:ln>
            <a:noFill/>
          </a:ln>
        </p:spPr>
        <p:txBody>
          <a:bodyPr lIns="46450" tIns="46450" rIns="46450" bIns="4645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1155CC"/>
                </a:solidFill>
              </a:rPr>
              <a:t>RNA</a:t>
            </a:r>
          </a:p>
        </p:txBody>
      </p:sp>
      <p:sp>
        <p:nvSpPr>
          <p:cNvPr id="791" name="Shape 791"/>
          <p:cNvSpPr txBox="1"/>
          <p:nvPr/>
        </p:nvSpPr>
        <p:spPr>
          <a:xfrm>
            <a:off x="4625034" y="2047119"/>
            <a:ext cx="1431900" cy="531900"/>
          </a:xfrm>
          <a:prstGeom prst="rect">
            <a:avLst/>
          </a:prstGeom>
          <a:noFill/>
          <a:ln>
            <a:noFill/>
          </a:ln>
        </p:spPr>
        <p:txBody>
          <a:bodyPr lIns="46450" tIns="46450" rIns="46450" bIns="4645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T-cell</a:t>
            </a:r>
          </a:p>
        </p:txBody>
      </p:sp>
      <p:sp>
        <p:nvSpPr>
          <p:cNvPr id="792" name="Shape 792"/>
          <p:cNvSpPr txBox="1"/>
          <p:nvPr/>
        </p:nvSpPr>
        <p:spPr>
          <a:xfrm>
            <a:off x="6486132" y="2047119"/>
            <a:ext cx="2289300" cy="531900"/>
          </a:xfrm>
          <a:prstGeom prst="rect">
            <a:avLst/>
          </a:prstGeom>
          <a:noFill/>
          <a:ln>
            <a:noFill/>
          </a:ln>
        </p:spPr>
        <p:txBody>
          <a:bodyPr lIns="46450" tIns="46450" rIns="46450" bIns="4645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pathology</a:t>
            </a:r>
          </a:p>
        </p:txBody>
      </p:sp>
      <p:sp>
        <p:nvSpPr>
          <p:cNvPr id="793" name="Shape 793"/>
          <p:cNvSpPr txBox="1"/>
          <p:nvPr/>
        </p:nvSpPr>
        <p:spPr>
          <a:xfrm>
            <a:off x="525620" y="2814008"/>
            <a:ext cx="1431900" cy="392175"/>
          </a:xfrm>
          <a:prstGeom prst="rect">
            <a:avLst/>
          </a:prstGeom>
          <a:noFill/>
          <a:ln>
            <a:noFill/>
          </a:ln>
        </p:spPr>
        <p:txBody>
          <a:bodyPr lIns="46450" tIns="46450" rIns="46450" bIns="4645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1155CC"/>
                </a:solidFill>
              </a:rPr>
              <a:t>mutation</a:t>
            </a:r>
          </a:p>
        </p:txBody>
      </p:sp>
      <p:sp>
        <p:nvSpPr>
          <p:cNvPr id="794" name="Shape 794"/>
          <p:cNvSpPr txBox="1"/>
          <p:nvPr/>
        </p:nvSpPr>
        <p:spPr>
          <a:xfrm>
            <a:off x="2439878" y="2814008"/>
            <a:ext cx="1725300" cy="392175"/>
          </a:xfrm>
          <a:prstGeom prst="rect">
            <a:avLst/>
          </a:prstGeom>
          <a:noFill/>
          <a:ln>
            <a:noFill/>
          </a:ln>
        </p:spPr>
        <p:txBody>
          <a:bodyPr lIns="46450" tIns="46450" rIns="46450" bIns="4645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1155CC"/>
                </a:solidFill>
              </a:rPr>
              <a:t>expression</a:t>
            </a:r>
          </a:p>
        </p:txBody>
      </p:sp>
      <p:sp>
        <p:nvSpPr>
          <p:cNvPr id="795" name="Shape 795"/>
          <p:cNvSpPr txBox="1"/>
          <p:nvPr/>
        </p:nvSpPr>
        <p:spPr>
          <a:xfrm>
            <a:off x="4569240" y="2814008"/>
            <a:ext cx="1725300" cy="392175"/>
          </a:xfrm>
          <a:prstGeom prst="rect">
            <a:avLst/>
          </a:prstGeom>
          <a:noFill/>
          <a:ln>
            <a:noFill/>
          </a:ln>
        </p:spPr>
        <p:txBody>
          <a:bodyPr lIns="46450" tIns="46450" rIns="46450" bIns="4645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repertoire</a:t>
            </a:r>
          </a:p>
        </p:txBody>
      </p:sp>
      <p:sp>
        <p:nvSpPr>
          <p:cNvPr id="796" name="Shape 796"/>
          <p:cNvSpPr txBox="1"/>
          <p:nvPr/>
        </p:nvSpPr>
        <p:spPr>
          <a:xfrm>
            <a:off x="6542052" y="2814008"/>
            <a:ext cx="2289299" cy="392175"/>
          </a:xfrm>
          <a:prstGeom prst="rect">
            <a:avLst/>
          </a:prstGeom>
          <a:noFill/>
          <a:ln>
            <a:noFill/>
          </a:ln>
        </p:spPr>
        <p:txBody>
          <a:bodyPr lIns="46450" tIns="46450" rIns="46450" bIns="4645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IHC / H&amp;E</a:t>
            </a:r>
          </a:p>
        </p:txBody>
      </p:sp>
      <p:sp>
        <p:nvSpPr>
          <p:cNvPr id="797" name="Shape 797"/>
          <p:cNvSpPr txBox="1"/>
          <p:nvPr/>
        </p:nvSpPr>
        <p:spPr>
          <a:xfrm>
            <a:off x="310725" y="3466349"/>
            <a:ext cx="1851300" cy="531900"/>
          </a:xfrm>
          <a:prstGeom prst="rect">
            <a:avLst/>
          </a:prstGeom>
          <a:noFill/>
          <a:ln>
            <a:noFill/>
          </a:ln>
        </p:spPr>
        <p:txBody>
          <a:bodyPr lIns="46450" tIns="46450" rIns="46450" bIns="4645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neoantigen</a:t>
            </a:r>
          </a:p>
        </p:txBody>
      </p:sp>
      <p:sp>
        <p:nvSpPr>
          <p:cNvPr id="798" name="Shape 798"/>
          <p:cNvSpPr txBox="1"/>
          <p:nvPr/>
        </p:nvSpPr>
        <p:spPr>
          <a:xfrm>
            <a:off x="2248244" y="3466349"/>
            <a:ext cx="2051100" cy="531900"/>
          </a:xfrm>
          <a:prstGeom prst="rect">
            <a:avLst/>
          </a:prstGeom>
          <a:noFill/>
          <a:ln>
            <a:noFill/>
          </a:ln>
        </p:spPr>
        <p:txBody>
          <a:bodyPr lIns="46450" tIns="46450" rIns="46450" bIns="4645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immunotype</a:t>
            </a:r>
          </a:p>
        </p:txBody>
      </p:sp>
      <p:sp>
        <p:nvSpPr>
          <p:cNvPr id="799" name="Shape 799"/>
          <p:cNvSpPr txBox="1"/>
          <p:nvPr/>
        </p:nvSpPr>
        <p:spPr>
          <a:xfrm>
            <a:off x="4532187" y="3466349"/>
            <a:ext cx="1725300" cy="531900"/>
          </a:xfrm>
          <a:prstGeom prst="rect">
            <a:avLst/>
          </a:prstGeom>
          <a:noFill/>
          <a:ln>
            <a:noFill/>
          </a:ln>
        </p:spPr>
        <p:txBody>
          <a:bodyPr lIns="46450" tIns="46450" rIns="46450" bIns="4645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infiltration</a:t>
            </a:r>
          </a:p>
        </p:txBody>
      </p:sp>
      <p:sp>
        <p:nvSpPr>
          <p:cNvPr id="800" name="Shape 800"/>
          <p:cNvSpPr txBox="1"/>
          <p:nvPr/>
        </p:nvSpPr>
        <p:spPr>
          <a:xfrm>
            <a:off x="6519811" y="3466349"/>
            <a:ext cx="2289300" cy="531900"/>
          </a:xfrm>
          <a:prstGeom prst="rect">
            <a:avLst/>
          </a:prstGeom>
          <a:noFill/>
          <a:ln>
            <a:noFill/>
          </a:ln>
        </p:spPr>
        <p:txBody>
          <a:bodyPr lIns="46450" tIns="46450" rIns="46450" bIns="4645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PD-L1, MHC, T-cell, MΦ</a:t>
            </a:r>
          </a:p>
        </p:txBody>
      </p:sp>
      <p:sp>
        <p:nvSpPr>
          <p:cNvPr id="801" name="Shape 801"/>
          <p:cNvSpPr txBox="1"/>
          <p:nvPr/>
        </p:nvSpPr>
        <p:spPr>
          <a:xfrm>
            <a:off x="1401748" y="4396062"/>
            <a:ext cx="6255300" cy="392175"/>
          </a:xfrm>
          <a:prstGeom prst="rect">
            <a:avLst/>
          </a:prstGeom>
          <a:noFill/>
          <a:ln>
            <a:noFill/>
          </a:ln>
        </p:spPr>
        <p:txBody>
          <a:bodyPr lIns="46450" tIns="46450" rIns="46450" bIns="4645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/>
              <a:t>Integrative Immune Profiling</a:t>
            </a:r>
          </a:p>
        </p:txBody>
      </p:sp>
      <p:cxnSp>
        <p:nvCxnSpPr>
          <p:cNvPr id="802" name="Shape 802"/>
          <p:cNvCxnSpPr>
            <a:stCxn id="788" idx="2"/>
            <a:endCxn id="792" idx="0"/>
          </p:cNvCxnSpPr>
          <p:nvPr/>
        </p:nvCxnSpPr>
        <p:spPr>
          <a:xfrm rot="-5400000" flipH="1">
            <a:off x="5738366" y="154752"/>
            <a:ext cx="382950" cy="3402000"/>
          </a:xfrm>
          <a:prstGeom prst="curvedConnector3">
            <a:avLst>
              <a:gd name="adj1" fmla="val 4999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3" name="Shape 803"/>
          <p:cNvCxnSpPr>
            <a:stCxn id="788" idx="2"/>
            <a:endCxn id="791" idx="0"/>
          </p:cNvCxnSpPr>
          <p:nvPr/>
        </p:nvCxnSpPr>
        <p:spPr>
          <a:xfrm rot="-5400000" flipH="1">
            <a:off x="4593416" y="1299702"/>
            <a:ext cx="382950" cy="1112100"/>
          </a:xfrm>
          <a:prstGeom prst="curvedConnector3">
            <a:avLst>
              <a:gd name="adj1" fmla="val 4999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4" name="Shape 804"/>
          <p:cNvCxnSpPr>
            <a:stCxn id="788" idx="2"/>
            <a:endCxn id="790" idx="0"/>
          </p:cNvCxnSpPr>
          <p:nvPr/>
        </p:nvCxnSpPr>
        <p:spPr>
          <a:xfrm rot="5400000">
            <a:off x="3546266" y="1364652"/>
            <a:ext cx="382950" cy="982200"/>
          </a:xfrm>
          <a:prstGeom prst="curvedConnector3">
            <a:avLst>
              <a:gd name="adj1" fmla="val 4999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5" name="Shape 805"/>
          <p:cNvCxnSpPr>
            <a:stCxn id="788" idx="2"/>
            <a:endCxn id="789" idx="0"/>
          </p:cNvCxnSpPr>
          <p:nvPr/>
        </p:nvCxnSpPr>
        <p:spPr>
          <a:xfrm rot="5400000">
            <a:off x="2515766" y="334152"/>
            <a:ext cx="382950" cy="3043200"/>
          </a:xfrm>
          <a:prstGeom prst="curvedConnector3">
            <a:avLst>
              <a:gd name="adj1" fmla="val 4999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6" name="Shape 806"/>
          <p:cNvCxnSpPr/>
          <p:nvPr/>
        </p:nvCxnSpPr>
        <p:spPr>
          <a:xfrm>
            <a:off x="1238517" y="2470792"/>
            <a:ext cx="0" cy="39217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7" name="Shape 807"/>
          <p:cNvCxnSpPr/>
          <p:nvPr/>
        </p:nvCxnSpPr>
        <p:spPr>
          <a:xfrm>
            <a:off x="3273681" y="2470792"/>
            <a:ext cx="0" cy="39217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8" name="Shape 808"/>
          <p:cNvCxnSpPr/>
          <p:nvPr/>
        </p:nvCxnSpPr>
        <p:spPr>
          <a:xfrm>
            <a:off x="5387120" y="2470792"/>
            <a:ext cx="0" cy="39217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9" name="Shape 809"/>
          <p:cNvCxnSpPr/>
          <p:nvPr/>
        </p:nvCxnSpPr>
        <p:spPr>
          <a:xfrm>
            <a:off x="7657110" y="2470792"/>
            <a:ext cx="0" cy="39217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0" name="Shape 810"/>
          <p:cNvCxnSpPr/>
          <p:nvPr/>
        </p:nvCxnSpPr>
        <p:spPr>
          <a:xfrm>
            <a:off x="1238517" y="3137315"/>
            <a:ext cx="0" cy="39217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1" name="Shape 811"/>
          <p:cNvCxnSpPr/>
          <p:nvPr/>
        </p:nvCxnSpPr>
        <p:spPr>
          <a:xfrm>
            <a:off x="3273681" y="3137315"/>
            <a:ext cx="0" cy="39217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2" name="Shape 812"/>
          <p:cNvCxnSpPr/>
          <p:nvPr/>
        </p:nvCxnSpPr>
        <p:spPr>
          <a:xfrm>
            <a:off x="5387120" y="3137315"/>
            <a:ext cx="0" cy="39217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3" name="Shape 813"/>
          <p:cNvCxnSpPr/>
          <p:nvPr/>
        </p:nvCxnSpPr>
        <p:spPr>
          <a:xfrm>
            <a:off x="7657110" y="3137315"/>
            <a:ext cx="0" cy="39217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4" name="Shape 814"/>
          <p:cNvCxnSpPr>
            <a:stCxn id="797" idx="2"/>
            <a:endCxn id="801" idx="0"/>
          </p:cNvCxnSpPr>
          <p:nvPr/>
        </p:nvCxnSpPr>
        <p:spPr>
          <a:xfrm rot="-5400000" flipH="1">
            <a:off x="2684025" y="2550599"/>
            <a:ext cx="397800" cy="3293100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5" name="Shape 815"/>
          <p:cNvCxnSpPr>
            <a:stCxn id="798" idx="2"/>
            <a:endCxn id="801" idx="0"/>
          </p:cNvCxnSpPr>
          <p:nvPr/>
        </p:nvCxnSpPr>
        <p:spPr>
          <a:xfrm rot="-5400000" flipH="1">
            <a:off x="3702644" y="3569399"/>
            <a:ext cx="397800" cy="1255500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6" name="Shape 816"/>
          <p:cNvCxnSpPr>
            <a:stCxn id="799" idx="2"/>
            <a:endCxn id="801" idx="0"/>
          </p:cNvCxnSpPr>
          <p:nvPr/>
        </p:nvCxnSpPr>
        <p:spPr>
          <a:xfrm rot="5400000">
            <a:off x="4763187" y="3764399"/>
            <a:ext cx="397800" cy="865500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7" name="Shape 817"/>
          <p:cNvCxnSpPr>
            <a:stCxn id="800" idx="2"/>
            <a:endCxn id="801" idx="0"/>
          </p:cNvCxnSpPr>
          <p:nvPr/>
        </p:nvCxnSpPr>
        <p:spPr>
          <a:xfrm rot="5400000">
            <a:off x="5898061" y="2629649"/>
            <a:ext cx="397800" cy="3135000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" name="TextBox 1"/>
          <p:cNvSpPr txBox="1"/>
          <p:nvPr/>
        </p:nvSpPr>
        <p:spPr>
          <a:xfrm>
            <a:off x="392996" y="253666"/>
            <a:ext cx="8523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Immuno-oncology Applications of Integrative Clinical Sequencing </a:t>
            </a:r>
          </a:p>
        </p:txBody>
      </p:sp>
    </p:spTree>
    <p:extLst>
      <p:ext uri="{BB962C8B-B14F-4D97-AF65-F5344CB8AC3E}">
        <p14:creationId xmlns:p14="http://schemas.microsoft.com/office/powerpoint/2010/main" val="3614974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 txBox="1">
            <a:spLocks noGrp="1"/>
          </p:cNvSpPr>
          <p:nvPr>
            <p:ph type="title"/>
          </p:nvPr>
        </p:nvSpPr>
        <p:spPr>
          <a:xfrm>
            <a:off x="304800" y="285750"/>
            <a:ext cx="8520600" cy="5726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400" b="1" dirty="0"/>
              <a:t>Magnitude of Immune Infiltration Across the MET500 Cohort</a:t>
            </a:r>
            <a:endParaRPr lang="en" sz="2400" b="1" dirty="0"/>
          </a:p>
        </p:txBody>
      </p:sp>
      <p:pic>
        <p:nvPicPr>
          <p:cNvPr id="838" name="Shape 8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201" y="1208478"/>
            <a:ext cx="6382475" cy="36908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95847" y="4899360"/>
            <a:ext cx="10528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Marcin </a:t>
            </a:r>
            <a:r>
              <a:rPr lang="en-US" sz="1200" dirty="0" err="1"/>
              <a:t>Cieslik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8136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 txBox="1">
            <a:spLocks noGrp="1"/>
          </p:cNvSpPr>
          <p:nvPr>
            <p:ph type="title"/>
          </p:nvPr>
        </p:nvSpPr>
        <p:spPr>
          <a:xfrm>
            <a:off x="301025" y="211467"/>
            <a:ext cx="8520600" cy="5726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b="1" dirty="0" err="1"/>
              <a:t>Immunophenotypes</a:t>
            </a:r>
            <a:r>
              <a:rPr lang="en-US" sz="2400" b="1" dirty="0"/>
              <a:t>:</a:t>
            </a:r>
            <a:br>
              <a:rPr lang="en-US" sz="2400" b="1" dirty="0"/>
            </a:br>
            <a:r>
              <a:rPr lang="en-US" sz="2400" b="1" dirty="0"/>
              <a:t> What types of cells are infiltrating the tumor?</a:t>
            </a:r>
            <a:endParaRPr lang="en" sz="2400" b="1" dirty="0"/>
          </a:p>
        </p:txBody>
      </p:sp>
      <p:pic>
        <p:nvPicPr>
          <p:cNvPr id="852" name="Shape 8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699" y="2674313"/>
            <a:ext cx="4900600" cy="218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Shape 8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9900" y="1123162"/>
            <a:ext cx="3181646" cy="1445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Shape 8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0417" y="1123162"/>
            <a:ext cx="3336883" cy="1445643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Shape 855"/>
          <p:cNvSpPr/>
          <p:nvPr/>
        </p:nvSpPr>
        <p:spPr>
          <a:xfrm>
            <a:off x="2808725" y="1439475"/>
            <a:ext cx="526800" cy="1129275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856" name="Shape 856"/>
          <p:cNvSpPr/>
          <p:nvPr/>
        </p:nvSpPr>
        <p:spPr>
          <a:xfrm>
            <a:off x="6161525" y="1439475"/>
            <a:ext cx="526800" cy="1129275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857" name="Shape 857"/>
          <p:cNvSpPr/>
          <p:nvPr/>
        </p:nvSpPr>
        <p:spPr>
          <a:xfrm>
            <a:off x="4561325" y="3554025"/>
            <a:ext cx="253800" cy="13059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2050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5"/>
            <a:ext cx="5715000" cy="420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itle 1"/>
          <p:cNvSpPr>
            <a:spLocks noGrp="1"/>
          </p:cNvSpPr>
          <p:nvPr>
            <p:ph type="title" idx="4294967295"/>
          </p:nvPr>
        </p:nvSpPr>
        <p:spPr>
          <a:xfrm>
            <a:off x="457200" y="1786754"/>
            <a:ext cx="8153400" cy="1085850"/>
          </a:xfrm>
          <a:solidFill>
            <a:schemeClr val="bg1">
              <a:alpha val="51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lvl="0" defTabSz="914400" fontAlgn="base"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</a:br>
            <a: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</a:br>
            <a: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</a:br>
            <a: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</a:br>
            <a: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  <a:t>Integrative Clinical Sequencing of Metastatic Prostate Cancer</a:t>
            </a:r>
            <a:r>
              <a:rPr lang="en-US" sz="4000" dirty="0">
                <a:latin typeface="Arial" charset="0"/>
                <a:ea typeface="ＭＳ Ｐゴシック" charset="0"/>
              </a:rPr>
              <a:t/>
            </a:r>
            <a:br>
              <a:rPr lang="en-US" sz="4000" dirty="0">
                <a:latin typeface="Arial" charset="0"/>
                <a:ea typeface="ＭＳ Ｐゴシック" charset="0"/>
              </a:rPr>
            </a:br>
            <a:r>
              <a:rPr lang="en-US" sz="4000" dirty="0">
                <a:latin typeface="Arial" charset="0"/>
                <a:ea typeface="ＭＳ Ｐゴシック" charset="0"/>
              </a:rPr>
              <a:t/>
            </a:r>
            <a:br>
              <a:rPr lang="en-US" sz="4000" dirty="0">
                <a:latin typeface="Arial" charset="0"/>
                <a:ea typeface="ＭＳ Ｐゴシック" charset="0"/>
              </a:rPr>
            </a:br>
            <a:r>
              <a:rPr lang="en-US" sz="3200" dirty="0">
                <a:latin typeface="Arial" charset="0"/>
                <a:ea typeface="ＭＳ Ｐゴシック" charset="0"/>
              </a:rPr>
              <a:t/>
            </a:r>
            <a:br>
              <a:rPr lang="en-US" sz="3200" dirty="0">
                <a:latin typeface="Arial" charset="0"/>
                <a:ea typeface="ＭＳ Ｐゴシック" charset="0"/>
              </a:rPr>
            </a:br>
            <a:r>
              <a:rPr lang="en-US" sz="4000" dirty="0">
                <a:latin typeface="Arial" charset="0"/>
                <a:ea typeface="ＭＳ Ｐゴシック" charset="0"/>
              </a:rPr>
              <a:t/>
            </a:r>
            <a:br>
              <a:rPr lang="en-US" sz="4000" dirty="0">
                <a:latin typeface="Arial" charset="0"/>
                <a:ea typeface="ＭＳ Ｐゴシック" charset="0"/>
              </a:rPr>
            </a:br>
            <a:endParaRPr lang="en-US" sz="40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99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4419600" cy="360045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sz="2600" dirty="0"/>
              <a:t>Multi-institutional integrative clinical sequencing of </a:t>
            </a:r>
            <a:r>
              <a:rPr lang="en-US" sz="2600" dirty="0" err="1"/>
              <a:t>mCRPC</a:t>
            </a:r>
            <a:r>
              <a:rPr lang="en-US" sz="2600" dirty="0"/>
              <a:t> is feasible</a:t>
            </a:r>
          </a:p>
          <a:p>
            <a:pPr lvl="0"/>
            <a:r>
              <a:rPr lang="en-US" sz="2600" dirty="0"/>
              <a:t>~90% of </a:t>
            </a:r>
            <a:r>
              <a:rPr lang="en-US" sz="2600" dirty="0" err="1"/>
              <a:t>mCRPC</a:t>
            </a:r>
            <a:r>
              <a:rPr lang="en-US" sz="2600" dirty="0"/>
              <a:t> harbor clinically actionable molecular alterations</a:t>
            </a:r>
          </a:p>
          <a:p>
            <a:pPr lvl="0"/>
            <a:r>
              <a:rPr lang="en-US" sz="2600" dirty="0" err="1"/>
              <a:t>mCRPC</a:t>
            </a:r>
            <a:r>
              <a:rPr lang="en-US" sz="2600" dirty="0"/>
              <a:t> harbors novel genomic alterations in </a:t>
            </a:r>
            <a:r>
              <a:rPr lang="en-US" sz="2600" i="1" dirty="0"/>
              <a:t>PIK3CA/B</a:t>
            </a:r>
            <a:r>
              <a:rPr lang="en-US" sz="2600" dirty="0"/>
              <a:t>, </a:t>
            </a:r>
            <a:r>
              <a:rPr lang="en-US" sz="2600" i="1" dirty="0"/>
              <a:t>R-</a:t>
            </a:r>
            <a:r>
              <a:rPr lang="en-US" sz="2600" i="1" dirty="0" err="1"/>
              <a:t>spondin</a:t>
            </a:r>
            <a:r>
              <a:rPr lang="en-US" sz="2600" i="1" dirty="0"/>
              <a:t>,</a:t>
            </a:r>
            <a:r>
              <a:rPr lang="en-US" sz="2600" dirty="0"/>
              <a:t> </a:t>
            </a:r>
            <a:r>
              <a:rPr lang="en-US" sz="2600" i="1" dirty="0"/>
              <a:t>BRAF/RAF1,</a:t>
            </a:r>
            <a:r>
              <a:rPr lang="en-US" sz="2600" dirty="0"/>
              <a:t> </a:t>
            </a:r>
            <a:r>
              <a:rPr lang="en-US" sz="2600" i="1" dirty="0"/>
              <a:t>APC</a:t>
            </a:r>
            <a:r>
              <a:rPr lang="en-US" sz="2600" dirty="0"/>
              <a:t>, </a:t>
            </a:r>
            <a:r>
              <a:rPr lang="en-US" sz="2600" dirty="0">
                <a:latin typeface="Symbol" panose="05050102010706020507" pitchFamily="18" charset="2"/>
              </a:rPr>
              <a:t>b</a:t>
            </a:r>
            <a:r>
              <a:rPr lang="en-US" sz="2600" dirty="0"/>
              <a:t>-catenin and </a:t>
            </a:r>
            <a:r>
              <a:rPr lang="en-US" sz="2600" i="1" dirty="0"/>
              <a:t>ZBTB16/PLZF</a:t>
            </a:r>
            <a:endParaRPr lang="en-US" sz="2600" dirty="0"/>
          </a:p>
          <a:p>
            <a:pPr lvl="0"/>
            <a:r>
              <a:rPr lang="en-US" sz="2600" dirty="0"/>
              <a:t>&gt;20% of </a:t>
            </a:r>
            <a:r>
              <a:rPr lang="en-US" sz="2600" dirty="0" err="1"/>
              <a:t>mCRPC</a:t>
            </a:r>
            <a:r>
              <a:rPr lang="en-US" sz="2600" dirty="0"/>
              <a:t> harbor DNA repair pathway aberrations (</a:t>
            </a:r>
            <a:r>
              <a:rPr lang="en-US" sz="2600" i="1" dirty="0"/>
              <a:t>BRCA2, BRCA1, ATM </a:t>
            </a:r>
            <a:r>
              <a:rPr lang="en-US" sz="2600" dirty="0"/>
              <a:t>and others)</a:t>
            </a:r>
          </a:p>
          <a:p>
            <a:pPr lvl="0"/>
            <a:r>
              <a:rPr lang="en-US" sz="2600" dirty="0"/>
              <a:t>8-10% harbor pathogenic germline findings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42" y="1257300"/>
            <a:ext cx="4343400" cy="313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336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Summary: Actionable Mutations in </a:t>
            </a:r>
            <a:r>
              <a:rPr lang="en-US" dirty="0" err="1"/>
              <a:t>mCRPC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83" y="1801625"/>
            <a:ext cx="5114251" cy="266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9" y="1547086"/>
            <a:ext cx="373325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214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A Bioinformatics Approach Leads to the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Discovery of Gene Fusions in Prostate Cancer</a:t>
            </a:r>
          </a:p>
        </p:txBody>
      </p:sp>
      <p:pic>
        <p:nvPicPr>
          <p:cNvPr id="557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887016"/>
            <a:ext cx="650875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7060" name="Text Box 4"/>
          <p:cNvSpPr txBox="1">
            <a:spLocks noChangeArrowheads="1"/>
          </p:cNvSpPr>
          <p:nvPr/>
        </p:nvSpPr>
        <p:spPr bwMode="auto">
          <a:xfrm>
            <a:off x="182568" y="4829299"/>
            <a:ext cx="3145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Kumar </a:t>
            </a:r>
            <a:r>
              <a:rPr lang="en-US" sz="1200" i="1">
                <a:solidFill>
                  <a:srgbClr val="000000"/>
                </a:solidFill>
              </a:rPr>
              <a:t>et al.  Nature Cancer Reviews</a:t>
            </a:r>
            <a:r>
              <a:rPr lang="en-US" sz="1200">
                <a:solidFill>
                  <a:srgbClr val="000000"/>
                </a:solidFill>
              </a:rPr>
              <a:t>, 2008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88482" y="4119350"/>
            <a:ext cx="7879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Scott Tomlins</a:t>
            </a:r>
          </a:p>
        </p:txBody>
      </p:sp>
      <p:pic>
        <p:nvPicPr>
          <p:cNvPr id="6" name="Picture 10" descr="Tomlins,%2520Scot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477" y="3087388"/>
            <a:ext cx="925468" cy="869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7447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6" y="857255"/>
            <a:ext cx="8189495" cy="357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4889" y="4812248"/>
            <a:ext cx="3272722" cy="2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79" tIns="45492" rIns="90979" bIns="454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4975" eaLnBrk="1" hangingPunct="1"/>
            <a:r>
              <a:rPr lang="en-US" sz="1200" b="1" i="1" dirty="0" err="1">
                <a:solidFill>
                  <a:prstClr val="black"/>
                </a:solidFill>
              </a:rPr>
              <a:t>Roychowdhury</a:t>
            </a:r>
            <a:r>
              <a:rPr lang="en-US" sz="1200" b="1" i="1" dirty="0">
                <a:solidFill>
                  <a:prstClr val="black"/>
                </a:solidFill>
              </a:rPr>
              <a:t> and Chinnaiyan, JCO 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019" y="307076"/>
            <a:ext cx="8815329" cy="522760"/>
          </a:xfrm>
          <a:prstGeom prst="rect">
            <a:avLst/>
          </a:prstGeom>
          <a:noFill/>
        </p:spPr>
        <p:txBody>
          <a:bodyPr wrap="none" lIns="90979" tIns="45492" rIns="90979" bIns="45492" rtlCol="0">
            <a:spAutoFit/>
          </a:bodyPr>
          <a:lstStyle/>
          <a:p>
            <a:pPr defTabSz="454975"/>
            <a:r>
              <a:rPr lang="en-US" sz="2800" b="1" dirty="0">
                <a:solidFill>
                  <a:prstClr val="black"/>
                </a:solidFill>
              </a:rPr>
              <a:t>Towards Precision Medicine for Advanced 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320222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2393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dirty="0"/>
              <a:t>Multi-Disciplinary </a:t>
            </a:r>
            <a:br>
              <a:rPr lang="en-US" sz="2800" b="1" dirty="0"/>
            </a:br>
            <a:r>
              <a:rPr lang="en-US" sz="2800" b="1" dirty="0"/>
              <a:t>Precision Medicine Tumor Board (PMTB)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7" y="851046"/>
            <a:ext cx="4146368" cy="287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06" y="922015"/>
            <a:ext cx="4782773" cy="2737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84" y="3813806"/>
            <a:ext cx="2765254" cy="1290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9616" y="3730331"/>
            <a:ext cx="3227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ysClr val="windowText" lastClr="000000"/>
                </a:solidFill>
              </a:rPr>
              <a:t>Since 2011:</a:t>
            </a:r>
          </a:p>
          <a:p>
            <a:pPr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&gt;100 PMTBs convened</a:t>
            </a:r>
          </a:p>
          <a:p>
            <a:pPr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8 patients presented on average</a:t>
            </a:r>
          </a:p>
          <a:p>
            <a:pPr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&gt;1000 patients at PMTB</a:t>
            </a:r>
          </a:p>
        </p:txBody>
      </p:sp>
    </p:spTree>
    <p:extLst>
      <p:ext uri="{BB962C8B-B14F-4D97-AF65-F5344CB8AC3E}">
        <p14:creationId xmlns:p14="http://schemas.microsoft.com/office/powerpoint/2010/main" val="2251153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MI-</a:t>
            </a:r>
            <a:r>
              <a:rPr lang="en-US" b="1" dirty="0" err="1"/>
              <a:t>Oncoseq</a:t>
            </a:r>
            <a:r>
              <a:rPr lang="en-US" b="1" dirty="0"/>
              <a:t> Clinical Sequencing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567" y="465113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N&gt;2000 patients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0984957"/>
              </p:ext>
            </p:extLst>
          </p:nvPr>
        </p:nvGraphicFramePr>
        <p:xfrm>
          <a:off x="1524000" y="1143003"/>
          <a:ext cx="5622132" cy="337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3503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MiOncoSeq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Clinical Sequencing Vignettes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2551"/>
            <a:ext cx="8229600" cy="3394472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NAB2-STAT6 is the pathognomonic  driver fusion for Solitary Fibrous Tumors (SFTs)/</a:t>
            </a:r>
            <a:r>
              <a:rPr lang="en-US" sz="2800" dirty="0" err="1"/>
              <a:t>hemangiopericytoma</a:t>
            </a:r>
            <a:r>
              <a:rPr lang="en-US" sz="2800" dirty="0"/>
              <a:t> (</a:t>
            </a:r>
            <a:r>
              <a:rPr lang="en-US" sz="2800" i="1" dirty="0"/>
              <a:t>Nature Genetics </a:t>
            </a:r>
            <a:r>
              <a:rPr lang="en-US" sz="2800" dirty="0"/>
              <a:t>2013a)</a:t>
            </a:r>
          </a:p>
          <a:p>
            <a:r>
              <a:rPr lang="en-US" sz="2800" dirty="0"/>
              <a:t>Pediatrics- </a:t>
            </a:r>
            <a:r>
              <a:rPr lang="en-US" sz="2800" dirty="0" err="1"/>
              <a:t>MiOncoseq</a:t>
            </a:r>
            <a:r>
              <a:rPr lang="en-US" sz="2800" dirty="0"/>
              <a:t> Program(</a:t>
            </a:r>
            <a:r>
              <a:rPr lang="en-US" sz="2800" i="1" dirty="0"/>
              <a:t>JAMA</a:t>
            </a:r>
            <a:r>
              <a:rPr lang="en-US" sz="2800" dirty="0"/>
              <a:t> 2015)</a:t>
            </a:r>
          </a:p>
          <a:p>
            <a:r>
              <a:rPr lang="en-US" sz="2800" dirty="0"/>
              <a:t>Rare, targetable FGFR kinase family fusions are found across a diverse array of tumor types (</a:t>
            </a:r>
            <a:r>
              <a:rPr lang="en-US" sz="2800" i="1" dirty="0"/>
              <a:t>Cancer Discovery </a:t>
            </a:r>
            <a:r>
              <a:rPr lang="en-US" sz="2800" dirty="0"/>
              <a:t>2013)</a:t>
            </a:r>
          </a:p>
          <a:p>
            <a:r>
              <a:rPr lang="en-US" sz="2800" dirty="0"/>
              <a:t>ESR1 mutations are a common resistance mechanism in ER+ metastatic breast cancers treated with aromatase inhibitors (</a:t>
            </a:r>
            <a:r>
              <a:rPr lang="en-US" sz="2800" i="1" dirty="0"/>
              <a:t>Nature Genetics</a:t>
            </a:r>
            <a:r>
              <a:rPr lang="en-US" sz="2800" dirty="0"/>
              <a:t>, 2013b)</a:t>
            </a:r>
          </a:p>
        </p:txBody>
      </p:sp>
    </p:spTree>
    <p:extLst>
      <p:ext uri="{BB962C8B-B14F-4D97-AF65-F5344CB8AC3E}">
        <p14:creationId xmlns:p14="http://schemas.microsoft.com/office/powerpoint/2010/main" val="2897090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5"/>
            <a:ext cx="5715000" cy="420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itle 1"/>
          <p:cNvSpPr>
            <a:spLocks noGrp="1"/>
          </p:cNvSpPr>
          <p:nvPr>
            <p:ph type="title" idx="4294967295"/>
          </p:nvPr>
        </p:nvSpPr>
        <p:spPr>
          <a:xfrm>
            <a:off x="457200" y="1786754"/>
            <a:ext cx="8153400" cy="1085850"/>
          </a:xfrm>
          <a:solidFill>
            <a:schemeClr val="bg1">
              <a:alpha val="51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lvl="0" defTabSz="914400" fontAlgn="base"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</a:br>
            <a: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</a:br>
            <a: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</a:br>
            <a: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</a:br>
            <a:r>
              <a:rPr lang="en-US" sz="3600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  <a:t>Integrative Clinical Sequencing of Metastatic Prostate Cancer</a:t>
            </a:r>
            <a:r>
              <a:rPr lang="en-US" sz="4000" dirty="0">
                <a:latin typeface="Arial" charset="0"/>
                <a:ea typeface="ＭＳ Ｐゴシック" charset="0"/>
              </a:rPr>
              <a:t/>
            </a:r>
            <a:br>
              <a:rPr lang="en-US" sz="4000" dirty="0">
                <a:latin typeface="Arial" charset="0"/>
                <a:ea typeface="ＭＳ Ｐゴシック" charset="0"/>
              </a:rPr>
            </a:br>
            <a:r>
              <a:rPr lang="en-US" sz="4000" dirty="0">
                <a:latin typeface="Arial" charset="0"/>
                <a:ea typeface="ＭＳ Ｐゴシック" charset="0"/>
              </a:rPr>
              <a:t/>
            </a:r>
            <a:br>
              <a:rPr lang="en-US" sz="4000" dirty="0">
                <a:latin typeface="Arial" charset="0"/>
                <a:ea typeface="ＭＳ Ｐゴシック" charset="0"/>
              </a:rPr>
            </a:br>
            <a:r>
              <a:rPr lang="en-US" sz="3200" dirty="0">
                <a:latin typeface="Arial" charset="0"/>
                <a:ea typeface="ＭＳ Ｐゴシック" charset="0"/>
              </a:rPr>
              <a:t/>
            </a:r>
            <a:br>
              <a:rPr lang="en-US" sz="3200" dirty="0">
                <a:latin typeface="Arial" charset="0"/>
                <a:ea typeface="ＭＳ Ｐゴシック" charset="0"/>
              </a:rPr>
            </a:br>
            <a:r>
              <a:rPr lang="en-US" sz="4000" dirty="0">
                <a:latin typeface="Arial" charset="0"/>
                <a:ea typeface="ＭＳ Ｐゴシック" charset="0"/>
              </a:rPr>
              <a:t/>
            </a:r>
            <a:br>
              <a:rPr lang="en-US" sz="4000" dirty="0">
                <a:latin typeface="Arial" charset="0"/>
                <a:ea typeface="ＭＳ Ｐゴシック" charset="0"/>
              </a:rPr>
            </a:br>
            <a:endParaRPr lang="en-US" sz="40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23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0" y="3717422"/>
            <a:ext cx="887588" cy="6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52" y="1174006"/>
            <a:ext cx="5238750" cy="262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297" y="2057093"/>
            <a:ext cx="642877" cy="63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3939023" y="1981718"/>
            <a:ext cx="152399" cy="114300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79" tIns="45492" rIns="90979" bIns="45492" rtlCol="0" anchor="ctr"/>
          <a:lstStyle/>
          <a:p>
            <a:pPr algn="ctr" defTabSz="909956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28" y="1287246"/>
            <a:ext cx="225425" cy="17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94528" y="178082"/>
            <a:ext cx="2009183" cy="584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0979" tIns="45492" rIns="90979" bIns="45492" rtlCol="0">
            <a:spAutoFit/>
          </a:bodyPr>
          <a:lstStyle/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Peter Nelson, MD</a:t>
            </a:r>
          </a:p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Dream Team Principal</a:t>
            </a:r>
          </a:p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University of Washington /</a:t>
            </a:r>
          </a:p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Fred Hutchinson Cancer Research Center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7214" y="950805"/>
            <a:ext cx="1727780" cy="461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0979" tIns="45492" rIns="90979" bIns="45492" rtlCol="0">
            <a:spAutoFit/>
          </a:bodyPr>
          <a:lstStyle/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Arul </a:t>
            </a:r>
            <a:r>
              <a:rPr lang="en-US" sz="800" b="1" dirty="0" err="1">
                <a:solidFill>
                  <a:prstClr val="black"/>
                </a:solidFill>
              </a:rPr>
              <a:t>Chinnaiyan</a:t>
            </a:r>
            <a:r>
              <a:rPr lang="en-US" sz="800" b="1" dirty="0">
                <a:solidFill>
                  <a:prstClr val="black"/>
                </a:solidFill>
              </a:rPr>
              <a:t>, MD, PhD</a:t>
            </a:r>
          </a:p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Dream Team Co-Leader</a:t>
            </a:r>
          </a:p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University of Michigan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661" y="2409238"/>
            <a:ext cx="112712" cy="8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42652" y="2826317"/>
            <a:ext cx="1784825" cy="461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0979" tIns="45492" rIns="90979" bIns="45492" rtlCol="0">
            <a:spAutoFit/>
          </a:bodyPr>
          <a:lstStyle/>
          <a:p>
            <a:pPr defTabSz="909956"/>
            <a:r>
              <a:rPr lang="en-US" sz="800" b="1" dirty="0">
                <a:solidFill>
                  <a:prstClr val="black"/>
                </a:solidFill>
              </a:rPr>
              <a:t>Johann de Bono, MD, PhD</a:t>
            </a:r>
          </a:p>
          <a:p>
            <a:pPr defTabSz="909956"/>
            <a:r>
              <a:rPr lang="en-US" sz="800" b="1" dirty="0">
                <a:solidFill>
                  <a:prstClr val="black"/>
                </a:solidFill>
              </a:rPr>
              <a:t>Institute of Cancer Research/</a:t>
            </a:r>
          </a:p>
          <a:p>
            <a:pPr defTabSz="909956"/>
            <a:r>
              <a:rPr lang="en-US" sz="800" b="1" dirty="0">
                <a:solidFill>
                  <a:prstClr val="black"/>
                </a:solidFill>
              </a:rPr>
              <a:t>Royal Marsden Hospital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276" y="1944024"/>
            <a:ext cx="225425" cy="17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22812" y="2970375"/>
            <a:ext cx="1560849" cy="584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0979" tIns="45492" rIns="90979" bIns="45492" rtlCol="0">
            <a:spAutoFit/>
          </a:bodyPr>
          <a:lstStyle/>
          <a:p>
            <a:pPr defTabSz="909956"/>
            <a:r>
              <a:rPr lang="en-US" sz="800" b="1" dirty="0">
                <a:solidFill>
                  <a:prstClr val="black"/>
                </a:solidFill>
              </a:rPr>
              <a:t>Charles Sawyers, MD</a:t>
            </a:r>
          </a:p>
          <a:p>
            <a:pPr defTabSz="909956"/>
            <a:r>
              <a:rPr lang="en-US" sz="800" b="1" dirty="0">
                <a:solidFill>
                  <a:prstClr val="black"/>
                </a:solidFill>
              </a:rPr>
              <a:t>Dream Team Co-Leader</a:t>
            </a:r>
          </a:p>
          <a:p>
            <a:pPr defTabSz="909956"/>
            <a:r>
              <a:rPr lang="en-US" sz="800" b="1" dirty="0">
                <a:solidFill>
                  <a:prstClr val="black"/>
                </a:solidFill>
              </a:rPr>
              <a:t>Memorial Sloan Kettering Cancer Center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667" y="1831124"/>
            <a:ext cx="225425" cy="17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84866" y="1315453"/>
            <a:ext cx="1804948" cy="461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0979" tIns="45492" rIns="90979" bIns="45492" rtlCol="0">
            <a:spAutoFit/>
          </a:bodyPr>
          <a:lstStyle/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Philip </a:t>
            </a:r>
            <a:r>
              <a:rPr lang="en-US" sz="800" b="1" dirty="0" err="1">
                <a:solidFill>
                  <a:prstClr val="black"/>
                </a:solidFill>
              </a:rPr>
              <a:t>Kantoff</a:t>
            </a:r>
            <a:r>
              <a:rPr lang="en-US" sz="800" b="1" dirty="0">
                <a:solidFill>
                  <a:prstClr val="black"/>
                </a:solidFill>
              </a:rPr>
              <a:t>, MD</a:t>
            </a:r>
          </a:p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Dream Team Principal</a:t>
            </a:r>
          </a:p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Dana Farber Cancer Institute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9719" y="976404"/>
            <a:ext cx="1528296" cy="461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0979" tIns="45492" rIns="90979" bIns="45492" rtlCol="0">
            <a:spAutoFit/>
          </a:bodyPr>
          <a:lstStyle/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Levi Garraway, MD, PhD</a:t>
            </a:r>
          </a:p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Dream Team Principal</a:t>
            </a:r>
          </a:p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The Broad Institute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4049639" y="1366217"/>
            <a:ext cx="328744" cy="611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141776" y="1437616"/>
            <a:ext cx="648896" cy="4486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905362" y="780179"/>
            <a:ext cx="542438" cy="5939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154138" y="1390621"/>
            <a:ext cx="1930728" cy="5272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/>
          <p:cNvCxnSpPr/>
          <p:nvPr/>
        </p:nvCxnSpPr>
        <p:spPr>
          <a:xfrm>
            <a:off x="5003271" y="2078662"/>
            <a:ext cx="439435" cy="8916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Straight Connector 1041"/>
          <p:cNvCxnSpPr>
            <a:stCxn id="1031" idx="2"/>
          </p:cNvCxnSpPr>
          <p:nvPr/>
        </p:nvCxnSpPr>
        <p:spPr>
          <a:xfrm>
            <a:off x="8614015" y="2496011"/>
            <a:ext cx="169068" cy="3318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TextBox 1042"/>
          <p:cNvSpPr txBox="1"/>
          <p:nvPr/>
        </p:nvSpPr>
        <p:spPr>
          <a:xfrm>
            <a:off x="1905000" y="4171953"/>
            <a:ext cx="5867400" cy="1076758"/>
          </a:xfrm>
          <a:prstGeom prst="rect">
            <a:avLst/>
          </a:prstGeom>
          <a:noFill/>
        </p:spPr>
        <p:txBody>
          <a:bodyPr wrap="square" lIns="90979" tIns="45492" rIns="90979" bIns="45492" rtlCol="0">
            <a:spAutoFit/>
          </a:bodyPr>
          <a:lstStyle/>
          <a:p>
            <a:pPr algn="ctr" defTabSz="909956"/>
            <a:r>
              <a:rPr lang="en-US" sz="3200" b="1" dirty="0">
                <a:solidFill>
                  <a:prstClr val="black"/>
                </a:solidFill>
              </a:rPr>
              <a:t>SU2C-PCF Prostate Dream Team Leaders and Principals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59" y="105033"/>
            <a:ext cx="726454" cy="81934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4997602" y="2032725"/>
            <a:ext cx="648270" cy="3797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33832" y="2412924"/>
            <a:ext cx="1412227" cy="461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0979" tIns="45492" rIns="90979" bIns="45492" rtlCol="0">
            <a:spAutoFit/>
          </a:bodyPr>
          <a:lstStyle/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Mark Rubin, MD</a:t>
            </a:r>
          </a:p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Dream Team Principal</a:t>
            </a:r>
          </a:p>
          <a:p>
            <a:pPr algn="ctr" defTabSz="909956"/>
            <a:r>
              <a:rPr lang="en-US" sz="800" b="1" dirty="0">
                <a:solidFill>
                  <a:prstClr val="black"/>
                </a:solidFill>
              </a:rPr>
              <a:t>Weill Cornell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08" y="266965"/>
            <a:ext cx="720941" cy="6881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889" y="3330326"/>
            <a:ext cx="688759" cy="7199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62" y="606658"/>
            <a:ext cx="711478" cy="688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204" y="1730845"/>
            <a:ext cx="679198" cy="6815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711" y="3562350"/>
            <a:ext cx="695971" cy="6935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8" y="304375"/>
            <a:ext cx="810176" cy="6275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28" b="36100"/>
          <a:stretch/>
        </p:blipFill>
        <p:spPr>
          <a:xfrm>
            <a:off x="1428440" y="825585"/>
            <a:ext cx="1524000" cy="301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2" y="1082639"/>
            <a:ext cx="686220" cy="5146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36" y="1415608"/>
            <a:ext cx="877472" cy="3290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06" y="4120626"/>
            <a:ext cx="610069" cy="494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40" y="4024582"/>
            <a:ext cx="787857" cy="5908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33" y="1811628"/>
            <a:ext cx="633543" cy="47515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63" y="400051"/>
            <a:ext cx="1365336" cy="1844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7" r="14304" b="34743"/>
          <a:stretch/>
        </p:blipFill>
        <p:spPr>
          <a:xfrm>
            <a:off x="6679012" y="4"/>
            <a:ext cx="1261063" cy="306578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30" y="3635858"/>
            <a:ext cx="838200" cy="628650"/>
          </a:xfrm>
          <a:prstGeom prst="rect">
            <a:avLst/>
          </a:prstGeom>
        </p:spPr>
      </p:pic>
      <p:pic>
        <p:nvPicPr>
          <p:cNvPr id="40" name="Picture 4" descr="http://t1.gstatic.com/images?q=tbn:ANd9GcSqhmJtvS0914LLQlVhBt1QpNtyF_ATOSDAA2oNPjzljddwcL6qzA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5" y="3657778"/>
            <a:ext cx="1292673" cy="63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t0.gstatic.com/images?q=tbn:ANd9GcQpHGbPV9rJZYk4ha9uyBBHeuL5Bkb3eQcQxG5EnThACGcfPINA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8" y="4368024"/>
            <a:ext cx="993473" cy="68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929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09-04-17 LEAD VII Slide Template Draft 1">
  <a:themeElements>
    <a:clrScheme name="09-04-17 LEAD VII Slide Template Draft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09-04-17 LEAD VII Slide Template Draft 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9-04-17 LEAD VII Slide Template Draft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-04-17 LEAD VII Slide Template Draft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-04-17 LEAD VII Slide Template Draft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-04-17 LEAD VII Slide Template Draft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-04-17 LEAD VII Slide Template Draft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-04-17 LEAD VII Slide Template Draft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-04-17 LEAD VII Slide Template Draft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-04-17 LEAD VII Slide Template Draft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-04-17 LEAD VII Slide Template Draft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-04-17 LEAD VII Slide Template Draft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-04-17 LEAD VII Slide Template Draft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-04-17 LEAD VII Slide Template Draft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2923</TotalTime>
  <Words>1039</Words>
  <Application>Microsoft Office PowerPoint</Application>
  <PresentationFormat>On-screen Show (16:9)</PresentationFormat>
  <Paragraphs>257</Paragraphs>
  <Slides>39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Office Theme</vt:lpstr>
      <vt:lpstr>Default Design</vt:lpstr>
      <vt:lpstr>6_Office Theme</vt:lpstr>
      <vt:lpstr>16_Office Theme</vt:lpstr>
      <vt:lpstr>4_Default Design</vt:lpstr>
      <vt:lpstr>8_Office Theme</vt:lpstr>
      <vt:lpstr>7_Office Theme</vt:lpstr>
      <vt:lpstr>9_Office Theme</vt:lpstr>
      <vt:lpstr>3_09-04-17 LEAD VII Slide Template Draft 1</vt:lpstr>
      <vt:lpstr>Photo Editor Photo</vt:lpstr>
      <vt:lpstr>PowerPoint Presentation</vt:lpstr>
      <vt:lpstr>PowerPoint Presentation</vt:lpstr>
      <vt:lpstr>PowerPoint Presentation</vt:lpstr>
      <vt:lpstr>PowerPoint Presentation</vt:lpstr>
      <vt:lpstr>Multi-Disciplinary  Precision Medicine Tumor Board (PMTB)</vt:lpstr>
      <vt:lpstr>MI-Oncoseq Clinical Sequencing </vt:lpstr>
      <vt:lpstr>MiOncoSeq Clinical Sequencing Vignettes </vt:lpstr>
      <vt:lpstr>    Integrative Clinical Sequencing of Metastatic Prostate Cancer    </vt:lpstr>
      <vt:lpstr>PowerPoint Presentation</vt:lpstr>
      <vt:lpstr>PowerPoint Presentation</vt:lpstr>
      <vt:lpstr>The Genomic Landscape of the SU2C-PCF mCRPC Cohort</vt:lpstr>
      <vt:lpstr>Enrichment of key driver mutations in metastatic prostate cancer relative to primary</vt:lpstr>
      <vt:lpstr>DNA Repair Pathway Aberrations (23%)</vt:lpstr>
      <vt:lpstr>Advanced prostate cancer patients with DNA repair aberrations tend respond to PARP inhibitors</vt:lpstr>
      <vt:lpstr>PowerPoint Presentation</vt:lpstr>
      <vt:lpstr>PowerPoint Presentation</vt:lpstr>
      <vt:lpstr>Germline DNA repair alterations across SU2C and extension cohorts</vt:lpstr>
      <vt:lpstr>Integrative Clinical Sequencing of Metastatic Cancers</vt:lpstr>
      <vt:lpstr>MET 500  Cancer Types</vt:lpstr>
      <vt:lpstr>MET 500  Clinical Sites of Biopsy</vt:lpstr>
      <vt:lpstr>Landscape of Alterations in Metastatic Cancers</vt:lpstr>
      <vt:lpstr>Mutational burden of metastatic cancer vs. clinically localized disease</vt:lpstr>
      <vt:lpstr>Germline Events in Metastatic Cancer</vt:lpstr>
      <vt:lpstr>PowerPoint Presentation</vt:lpstr>
      <vt:lpstr>PowerPoint Presentation</vt:lpstr>
      <vt:lpstr>Immunophenotypes:  What types of cells are infiltrating the tumor?</vt:lpstr>
      <vt:lpstr>Clinical Tiering of Molecular Alterations  in Metastatic Cancers </vt:lpstr>
      <vt:lpstr>Take Home Points… </vt:lpstr>
      <vt:lpstr>PowerPoint Presentation</vt:lpstr>
      <vt:lpstr>Prediction accuracy across metastatic cancer</vt:lpstr>
      <vt:lpstr>Cancer of Unknown Primary (CUP):  Ovarian and Pancreatobiliary</vt:lpstr>
      <vt:lpstr>Transcriptional Networks in Metastatic Cancers: Proliferation vs. EMT</vt:lpstr>
      <vt:lpstr>PowerPoint Presentation</vt:lpstr>
      <vt:lpstr>Magnitude of Immune Infiltration Across the MET500 Cohort</vt:lpstr>
      <vt:lpstr>Immunophenotypes:  What types of cells are infiltrating the tumor?</vt:lpstr>
      <vt:lpstr>    Integrative Clinical Sequencing of Metastatic Prostate Cancer    </vt:lpstr>
      <vt:lpstr>Highlights</vt:lpstr>
      <vt:lpstr>Summary: Actionable Mutations in mCRPC</vt:lpstr>
      <vt:lpstr>A Bioinformatics Approach Leads to the  Discovery of Gene Fusions in Prostate Cancer</vt:lpstr>
    </vt:vector>
  </TitlesOfParts>
  <Company>University of Michigan Hospital and Health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Landscape of Clinically Actionable Alterations in Advanced Prostate Cancer  Arul M. Chinnaiyan, M.D., Ph.D. American Cancer Society Research Professor Howard Hughes Medical Institute</dc:title>
  <dc:creator>Chinnaiyan, Arul</dc:creator>
  <cp:lastModifiedBy>Arul</cp:lastModifiedBy>
  <cp:revision>89</cp:revision>
  <dcterms:created xsi:type="dcterms:W3CDTF">2015-09-15T13:12:41Z</dcterms:created>
  <dcterms:modified xsi:type="dcterms:W3CDTF">2017-03-06T14:04:59Z</dcterms:modified>
</cp:coreProperties>
</file>